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304" r:id="rId2"/>
    <p:sldId id="305" r:id="rId3"/>
    <p:sldId id="306" r:id="rId4"/>
    <p:sldId id="309" r:id="rId5"/>
    <p:sldId id="310" r:id="rId6"/>
    <p:sldId id="324" r:id="rId7"/>
    <p:sldId id="311" r:id="rId8"/>
    <p:sldId id="320" r:id="rId9"/>
    <p:sldId id="313" r:id="rId10"/>
    <p:sldId id="319" r:id="rId11"/>
    <p:sldId id="315" r:id="rId12"/>
    <p:sldId id="323" r:id="rId13"/>
    <p:sldId id="314" r:id="rId14"/>
    <p:sldId id="317" r:id="rId15"/>
    <p:sldId id="318" r:id="rId16"/>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06" userDrawn="1">
          <p15:clr>
            <a:srgbClr val="A4A3A4"/>
          </p15:clr>
        </p15:guide>
        <p15:guide id="4" orient="horz" pos="7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8" clrIdx="0">
    <p:extLst>
      <p:ext uri="{19B8F6BF-5375-455C-9EA6-DF929625EA0E}">
        <p15:presenceInfo xmlns:p15="http://schemas.microsoft.com/office/powerpoint/2012/main" userId="ADMIN" providerId="None"/>
      </p:ext>
    </p:extLst>
  </p:cmAuthor>
  <p:cmAuthor id="2" name="him" initials="h" lastIdx="47" clrIdx="1">
    <p:extLst>
      <p:ext uri="{19B8F6BF-5375-455C-9EA6-DF929625EA0E}">
        <p15:presenceInfo xmlns:p15="http://schemas.microsoft.com/office/powerpoint/2012/main" userId="h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BD81"/>
    <a:srgbClr val="2F5C60"/>
    <a:srgbClr val="FF9933"/>
    <a:srgbClr val="2C9CB1"/>
    <a:srgbClr val="CC3300"/>
    <a:srgbClr val="FF5050"/>
    <a:srgbClr val="FF9999"/>
    <a:srgbClr val="FFCCCC"/>
    <a:srgbClr val="FFCC66"/>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58" autoAdjust="0"/>
    <p:restoredTop sz="92638" autoAdjust="0"/>
  </p:normalViewPr>
  <p:slideViewPr>
    <p:cSldViewPr snapToGrid="0" showGuides="1">
      <p:cViewPr varScale="1">
        <p:scale>
          <a:sx n="87" d="100"/>
          <a:sy n="87" d="100"/>
        </p:scale>
        <p:origin x="149" y="45"/>
      </p:cViewPr>
      <p:guideLst>
        <p:guide orient="horz" pos="2160"/>
        <p:guide pos="3840"/>
        <p:guide orient="horz" pos="3906"/>
        <p:guide orient="horz" pos="75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35289D-0974-4CF3-9578-1B39EAD1E828}" type="datetimeFigureOut">
              <a:rPr lang="id-ID" smtClean="0"/>
              <a:t>13/11/2019</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AA6137-C086-4594-AB82-D899DA90998E}" type="slidenum">
              <a:rPr lang="id-ID" smtClean="0"/>
              <a:t>‹N°›</a:t>
            </a:fld>
            <a:endParaRPr lang="id-ID"/>
          </a:p>
        </p:txBody>
      </p:sp>
    </p:spTree>
    <p:extLst>
      <p:ext uri="{BB962C8B-B14F-4D97-AF65-F5344CB8AC3E}">
        <p14:creationId xmlns:p14="http://schemas.microsoft.com/office/powerpoint/2010/main" val="4061087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DAA6137-C086-4594-AB82-D899DA90998E}" type="slidenum">
              <a:rPr lang="id-ID" smtClean="0"/>
              <a:t>1</a:t>
            </a:fld>
            <a:endParaRPr lang="id-ID"/>
          </a:p>
        </p:txBody>
      </p:sp>
    </p:spTree>
    <p:extLst>
      <p:ext uri="{BB962C8B-B14F-4D97-AF65-F5344CB8AC3E}">
        <p14:creationId xmlns:p14="http://schemas.microsoft.com/office/powerpoint/2010/main" val="4182754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DAA6137-C086-4594-AB82-D899DA90998E}" type="slidenum">
              <a:rPr lang="id-ID" smtClean="0"/>
              <a:t>10</a:t>
            </a:fld>
            <a:endParaRPr lang="id-ID"/>
          </a:p>
        </p:txBody>
      </p:sp>
    </p:spTree>
    <p:extLst>
      <p:ext uri="{BB962C8B-B14F-4D97-AF65-F5344CB8AC3E}">
        <p14:creationId xmlns:p14="http://schemas.microsoft.com/office/powerpoint/2010/main" val="4203444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1521-9718-4394-B848-2E377451BC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92B1ADCE-E582-4F0F-A7BB-DBDBBA676E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0B231852-920D-4AA9-90A3-EEC08E219A34}"/>
              </a:ext>
            </a:extLst>
          </p:cNvPr>
          <p:cNvSpPr>
            <a:spLocks noGrp="1"/>
          </p:cNvSpPr>
          <p:nvPr>
            <p:ph type="dt" sz="half" idx="10"/>
          </p:nvPr>
        </p:nvSpPr>
        <p:spPr/>
        <p:txBody>
          <a:bodyPr/>
          <a:lstStyle/>
          <a:p>
            <a:fld id="{671F098D-F8B8-4395-95DE-CA2FC361CA6E}" type="datetime1">
              <a:rPr lang="id-ID" smtClean="0"/>
              <a:t>13/11/2019</a:t>
            </a:fld>
            <a:endParaRPr lang="id-ID"/>
          </a:p>
        </p:txBody>
      </p:sp>
      <p:sp>
        <p:nvSpPr>
          <p:cNvPr id="5" name="Footer Placeholder 4">
            <a:extLst>
              <a:ext uri="{FF2B5EF4-FFF2-40B4-BE49-F238E27FC236}">
                <a16:creationId xmlns:a16="http://schemas.microsoft.com/office/drawing/2014/main" id="{F39F0D30-AB97-48D0-AEDA-914004915A44}"/>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8A090D70-8930-450F-90C4-7AA2C2B37228}"/>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231922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B397-4F00-441B-8B2A-37F8DA51F5F1}"/>
              </a:ext>
            </a:extLst>
          </p:cNvPr>
          <p:cNvSpPr>
            <a:spLocks noGrp="1"/>
          </p:cNvSpPr>
          <p:nvPr>
            <p:ph type="title"/>
          </p:nvPr>
        </p:nvSpPr>
        <p:spPr/>
        <p:txBody>
          <a:bodyPr/>
          <a:lstStyle/>
          <a:p>
            <a:r>
              <a:rPr lang="en-US" dirty="0"/>
              <a:t>Click to edit Master title style</a:t>
            </a:r>
            <a:endParaRPr lang="id-ID" dirty="0"/>
          </a:p>
        </p:txBody>
      </p:sp>
      <p:sp>
        <p:nvSpPr>
          <p:cNvPr id="3" name="Content Placeholder 2">
            <a:extLst>
              <a:ext uri="{FF2B5EF4-FFF2-40B4-BE49-F238E27FC236}">
                <a16:creationId xmlns:a16="http://schemas.microsoft.com/office/drawing/2014/main" id="{6AB9FFCE-9C37-4535-B8D4-5B726A9E533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A78EB158-9B16-4BCE-B71D-97E98AE212B6}"/>
              </a:ext>
            </a:extLst>
          </p:cNvPr>
          <p:cNvSpPr>
            <a:spLocks noGrp="1"/>
          </p:cNvSpPr>
          <p:nvPr>
            <p:ph type="dt" sz="half" idx="10"/>
          </p:nvPr>
        </p:nvSpPr>
        <p:spPr/>
        <p:txBody>
          <a:bodyPr/>
          <a:lstStyle/>
          <a:p>
            <a:fld id="{B996A297-EE04-4DC6-93DC-4FCC4C96E5FB}" type="datetime1">
              <a:rPr lang="id-ID" smtClean="0"/>
              <a:t>13/11/2019</a:t>
            </a:fld>
            <a:endParaRPr lang="id-ID"/>
          </a:p>
        </p:txBody>
      </p:sp>
      <p:sp>
        <p:nvSpPr>
          <p:cNvPr id="5" name="Footer Placeholder 4">
            <a:extLst>
              <a:ext uri="{FF2B5EF4-FFF2-40B4-BE49-F238E27FC236}">
                <a16:creationId xmlns:a16="http://schemas.microsoft.com/office/drawing/2014/main" id="{78DB87AC-8966-443D-9230-7814BC861CAF}"/>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2D4692C0-8CA7-430C-8167-9792B50AAC56}"/>
              </a:ext>
            </a:extLst>
          </p:cNvPr>
          <p:cNvSpPr>
            <a:spLocks noGrp="1"/>
          </p:cNvSpPr>
          <p:nvPr>
            <p:ph type="sldNum" sz="quarter" idx="12"/>
          </p:nvPr>
        </p:nvSpPr>
        <p:spPr/>
        <p:txBody>
          <a:bodyPr/>
          <a:lstStyle/>
          <a:p>
            <a:fld id="{1E9D66DB-7B09-4F03-965C-6F4D1EE02AA0}" type="slidenum">
              <a:rPr lang="id-ID" smtClean="0"/>
              <a:t>‹N°›</a:t>
            </a:fld>
            <a:endParaRPr lang="id-ID"/>
          </a:p>
        </p:txBody>
      </p:sp>
      <p:sp>
        <p:nvSpPr>
          <p:cNvPr id="9" name="Text Placeholder 8">
            <a:extLst>
              <a:ext uri="{FF2B5EF4-FFF2-40B4-BE49-F238E27FC236}">
                <a16:creationId xmlns:a16="http://schemas.microsoft.com/office/drawing/2014/main" id="{A251A413-DC32-4D1F-8B68-126C92487B9D}"/>
              </a:ext>
            </a:extLst>
          </p:cNvPr>
          <p:cNvSpPr>
            <a:spLocks noGrp="1"/>
          </p:cNvSpPr>
          <p:nvPr>
            <p:ph type="body" sz="quarter" idx="13"/>
          </p:nvPr>
        </p:nvSpPr>
        <p:spPr>
          <a:xfrm>
            <a:off x="515938" y="932324"/>
            <a:ext cx="11160125" cy="276999"/>
          </a:xfrm>
        </p:spPr>
        <p:txBody>
          <a:bodyPr>
            <a:spAutoFit/>
          </a:bodyPr>
          <a:lstStyle>
            <a:lvl1pPr marL="0" indent="0" algn="l" defTabSz="914400" rtl="0" eaLnBrk="1" latinLnBrk="0" hangingPunct="1">
              <a:lnSpc>
                <a:spcPct val="100000"/>
              </a:lnSpc>
              <a:spcBef>
                <a:spcPts val="0"/>
              </a:spcBef>
              <a:buNone/>
              <a:defRPr lang="en-US" sz="1800" kern="1200" dirty="0" smtClean="0">
                <a:solidFill>
                  <a:schemeClr val="tx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63253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6C62F-FDAB-4933-8253-42BC47B563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DBE602C4-8F5B-469A-94E4-5293419A3A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76B8169-9684-427E-82DE-09C388B9570B}"/>
              </a:ext>
            </a:extLst>
          </p:cNvPr>
          <p:cNvSpPr>
            <a:spLocks noGrp="1"/>
          </p:cNvSpPr>
          <p:nvPr>
            <p:ph type="dt" sz="half" idx="10"/>
          </p:nvPr>
        </p:nvSpPr>
        <p:spPr/>
        <p:txBody>
          <a:bodyPr/>
          <a:lstStyle/>
          <a:p>
            <a:fld id="{411FA495-8456-4980-9745-106040E578A7}" type="datetime1">
              <a:rPr lang="id-ID" smtClean="0"/>
              <a:t>13/11/2019</a:t>
            </a:fld>
            <a:endParaRPr lang="id-ID"/>
          </a:p>
        </p:txBody>
      </p:sp>
      <p:sp>
        <p:nvSpPr>
          <p:cNvPr id="5" name="Footer Placeholder 4">
            <a:extLst>
              <a:ext uri="{FF2B5EF4-FFF2-40B4-BE49-F238E27FC236}">
                <a16:creationId xmlns:a16="http://schemas.microsoft.com/office/drawing/2014/main" id="{985544BB-6363-4350-A1B2-40123273F1C3}"/>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5B08A303-0114-42DE-B936-3CC18E27CACC}"/>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972534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ECDF-37F1-48DD-802C-713BB23B4D29}"/>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00FAF478-8D8F-48DA-9F31-03B486B9B52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B511EAFD-13AE-4EE0-96DA-73D99863D23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C8D29E2E-D7FC-4632-949B-9667422BFBB8}"/>
              </a:ext>
            </a:extLst>
          </p:cNvPr>
          <p:cNvSpPr>
            <a:spLocks noGrp="1"/>
          </p:cNvSpPr>
          <p:nvPr>
            <p:ph type="dt" sz="half" idx="10"/>
          </p:nvPr>
        </p:nvSpPr>
        <p:spPr/>
        <p:txBody>
          <a:bodyPr/>
          <a:lstStyle/>
          <a:p>
            <a:fld id="{ECDD76A1-E981-46D7-99A8-E9D383004A85}" type="datetime1">
              <a:rPr lang="id-ID" smtClean="0"/>
              <a:t>13/11/2019</a:t>
            </a:fld>
            <a:endParaRPr lang="id-ID"/>
          </a:p>
        </p:txBody>
      </p:sp>
      <p:sp>
        <p:nvSpPr>
          <p:cNvPr id="6" name="Footer Placeholder 5">
            <a:extLst>
              <a:ext uri="{FF2B5EF4-FFF2-40B4-BE49-F238E27FC236}">
                <a16:creationId xmlns:a16="http://schemas.microsoft.com/office/drawing/2014/main" id="{E36E6565-AEA3-4AF4-A01D-4FB8B39C3925}"/>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05C330E3-4E6C-4D09-A440-FE3B7D9BC39D}"/>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2990699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A5F0-D60A-4D61-9819-724F0522722D}"/>
              </a:ext>
            </a:extLst>
          </p:cNvPr>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B06BED3A-4B2B-4098-B91D-FC657AFD0B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9B4D7E-8DF6-4786-AA06-D0C0B3A791F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540ACD51-F60B-43D0-896F-21F9A953DD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6313883-3976-4132-B387-54D381C98D8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8303A07B-B1CA-4075-9DD2-A12BD42F9597}"/>
              </a:ext>
            </a:extLst>
          </p:cNvPr>
          <p:cNvSpPr>
            <a:spLocks noGrp="1"/>
          </p:cNvSpPr>
          <p:nvPr>
            <p:ph type="dt" sz="half" idx="10"/>
          </p:nvPr>
        </p:nvSpPr>
        <p:spPr/>
        <p:txBody>
          <a:bodyPr/>
          <a:lstStyle/>
          <a:p>
            <a:fld id="{9E0B54B1-2627-4643-B5F1-1F3020155D71}" type="datetime1">
              <a:rPr lang="id-ID" smtClean="0"/>
              <a:t>13/11/2019</a:t>
            </a:fld>
            <a:endParaRPr lang="id-ID"/>
          </a:p>
        </p:txBody>
      </p:sp>
      <p:sp>
        <p:nvSpPr>
          <p:cNvPr id="8" name="Footer Placeholder 7">
            <a:extLst>
              <a:ext uri="{FF2B5EF4-FFF2-40B4-BE49-F238E27FC236}">
                <a16:creationId xmlns:a16="http://schemas.microsoft.com/office/drawing/2014/main" id="{BD61F7BB-FE5D-480D-A76C-56232EC5D8BE}"/>
              </a:ext>
            </a:extLst>
          </p:cNvPr>
          <p:cNvSpPr>
            <a:spLocks noGrp="1"/>
          </p:cNvSpPr>
          <p:nvPr>
            <p:ph type="ftr" sz="quarter" idx="11"/>
          </p:nvPr>
        </p:nvSpPr>
        <p:spPr/>
        <p:txBody>
          <a:bodyPr/>
          <a:lstStyle/>
          <a:p>
            <a:endParaRPr lang="id-ID"/>
          </a:p>
        </p:txBody>
      </p:sp>
      <p:sp>
        <p:nvSpPr>
          <p:cNvPr id="9" name="Slide Number Placeholder 8">
            <a:extLst>
              <a:ext uri="{FF2B5EF4-FFF2-40B4-BE49-F238E27FC236}">
                <a16:creationId xmlns:a16="http://schemas.microsoft.com/office/drawing/2014/main" id="{D103F81A-D6AF-46D4-A87A-8826F59E8A57}"/>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746002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F0A35-519B-42F2-BFA7-73F20B1E9E0A}"/>
              </a:ext>
            </a:extLst>
          </p:cNvPr>
          <p:cNvSpPr>
            <a:spLocks noGrp="1"/>
          </p:cNvSpPr>
          <p:nvPr>
            <p:ph type="title"/>
          </p:nvPr>
        </p:nvSpPr>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2B783D3A-B6AC-44ED-96A5-7DE21E5D5225}"/>
              </a:ext>
            </a:extLst>
          </p:cNvPr>
          <p:cNvSpPr>
            <a:spLocks noGrp="1"/>
          </p:cNvSpPr>
          <p:nvPr>
            <p:ph type="dt" sz="half" idx="10"/>
          </p:nvPr>
        </p:nvSpPr>
        <p:spPr/>
        <p:txBody>
          <a:bodyPr/>
          <a:lstStyle/>
          <a:p>
            <a:fld id="{57E4313D-38B7-455D-9FA9-81B19432ED3B}" type="datetime1">
              <a:rPr lang="id-ID" smtClean="0"/>
              <a:t>13/11/2019</a:t>
            </a:fld>
            <a:endParaRPr lang="id-ID"/>
          </a:p>
        </p:txBody>
      </p:sp>
      <p:sp>
        <p:nvSpPr>
          <p:cNvPr id="4" name="Footer Placeholder 3">
            <a:extLst>
              <a:ext uri="{FF2B5EF4-FFF2-40B4-BE49-F238E27FC236}">
                <a16:creationId xmlns:a16="http://schemas.microsoft.com/office/drawing/2014/main" id="{FBF1D7F9-9CE0-43A9-B692-5E78E4E6C9D4}"/>
              </a:ext>
            </a:extLst>
          </p:cNvPr>
          <p:cNvSpPr>
            <a:spLocks noGrp="1"/>
          </p:cNvSpPr>
          <p:nvPr>
            <p:ph type="ftr" sz="quarter" idx="11"/>
          </p:nvPr>
        </p:nvSpPr>
        <p:spPr/>
        <p:txBody>
          <a:bodyPr/>
          <a:lstStyle/>
          <a:p>
            <a:endParaRPr lang="id-ID"/>
          </a:p>
        </p:txBody>
      </p:sp>
      <p:sp>
        <p:nvSpPr>
          <p:cNvPr id="5" name="Slide Number Placeholder 4">
            <a:extLst>
              <a:ext uri="{FF2B5EF4-FFF2-40B4-BE49-F238E27FC236}">
                <a16:creationId xmlns:a16="http://schemas.microsoft.com/office/drawing/2014/main" id="{456457AA-5697-42E9-AC04-72685E4F2EA7}"/>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3518224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4600C1-439D-41A9-9676-CB36813F20DE}"/>
              </a:ext>
            </a:extLst>
          </p:cNvPr>
          <p:cNvSpPr>
            <a:spLocks noGrp="1"/>
          </p:cNvSpPr>
          <p:nvPr>
            <p:ph type="dt" sz="half" idx="10"/>
          </p:nvPr>
        </p:nvSpPr>
        <p:spPr/>
        <p:txBody>
          <a:bodyPr/>
          <a:lstStyle/>
          <a:p>
            <a:fld id="{27E6C69B-17B7-498B-9615-C5CFD8EA7ED7}" type="datetime1">
              <a:rPr lang="id-ID" smtClean="0"/>
              <a:t>13/11/2019</a:t>
            </a:fld>
            <a:endParaRPr lang="id-ID"/>
          </a:p>
        </p:txBody>
      </p:sp>
      <p:sp>
        <p:nvSpPr>
          <p:cNvPr id="3" name="Footer Placeholder 2">
            <a:extLst>
              <a:ext uri="{FF2B5EF4-FFF2-40B4-BE49-F238E27FC236}">
                <a16:creationId xmlns:a16="http://schemas.microsoft.com/office/drawing/2014/main" id="{CE5C7CBC-D547-447A-9374-7AB4C1CDB845}"/>
              </a:ext>
            </a:extLst>
          </p:cNvPr>
          <p:cNvSpPr>
            <a:spLocks noGrp="1"/>
          </p:cNvSpPr>
          <p:nvPr>
            <p:ph type="ftr" sz="quarter" idx="11"/>
          </p:nvPr>
        </p:nvSpPr>
        <p:spPr/>
        <p:txBody>
          <a:bodyPr/>
          <a:lstStyle/>
          <a:p>
            <a:endParaRPr lang="id-ID"/>
          </a:p>
        </p:txBody>
      </p:sp>
      <p:sp>
        <p:nvSpPr>
          <p:cNvPr id="4" name="Slide Number Placeholder 3">
            <a:extLst>
              <a:ext uri="{FF2B5EF4-FFF2-40B4-BE49-F238E27FC236}">
                <a16:creationId xmlns:a16="http://schemas.microsoft.com/office/drawing/2014/main" id="{7C854404-6E1B-4655-B149-C2CECBC9F652}"/>
              </a:ext>
            </a:extLst>
          </p:cNvPr>
          <p:cNvSpPr>
            <a:spLocks noGrp="1"/>
          </p:cNvSpPr>
          <p:nvPr>
            <p:ph type="sldNum" sz="quarter" idx="12"/>
          </p:nvPr>
        </p:nvSpPr>
        <p:spPr/>
        <p:txBody>
          <a:bodyPr/>
          <a:lstStyle/>
          <a:p>
            <a:fld id="{1E9D66DB-7B09-4F03-965C-6F4D1EE02AA0}" type="slidenum">
              <a:rPr lang="id-ID" smtClean="0"/>
              <a:t>‹N°›</a:t>
            </a:fld>
            <a:endParaRPr lang="id-ID"/>
          </a:p>
        </p:txBody>
      </p:sp>
    </p:spTree>
    <p:extLst>
      <p:ext uri="{BB962C8B-B14F-4D97-AF65-F5344CB8AC3E}">
        <p14:creationId xmlns:p14="http://schemas.microsoft.com/office/powerpoint/2010/main" val="2267024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41DF943-96A5-4FE2-9DFD-BC1626F0EDDF}"/>
              </a:ext>
            </a:extLst>
          </p:cNvPr>
          <p:cNvGrpSpPr/>
          <p:nvPr userDrawn="1"/>
        </p:nvGrpSpPr>
        <p:grpSpPr>
          <a:xfrm>
            <a:off x="0" y="0"/>
            <a:ext cx="12192000" cy="6858000"/>
            <a:chOff x="0" y="0"/>
            <a:chExt cx="12192000" cy="6858000"/>
          </a:xfrm>
        </p:grpSpPr>
        <p:pic>
          <p:nvPicPr>
            <p:cNvPr id="7" name="Picture 6">
              <a:extLst>
                <a:ext uri="{FF2B5EF4-FFF2-40B4-BE49-F238E27FC236}">
                  <a16:creationId xmlns:a16="http://schemas.microsoft.com/office/drawing/2014/main" id="{04422A6D-2BA7-4DEE-9048-CF922B5E876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1" t="13929" r="469" b="17821"/>
            <a:stretch/>
          </p:blipFill>
          <p:spPr>
            <a:xfrm flipH="1">
              <a:off x="2209800" y="0"/>
              <a:ext cx="9982200" cy="6858000"/>
            </a:xfrm>
            <a:prstGeom prst="rect">
              <a:avLst/>
            </a:prstGeom>
          </p:spPr>
        </p:pic>
        <p:sp>
          <p:nvSpPr>
            <p:cNvPr id="8" name="Rectangle 7">
              <a:extLst>
                <a:ext uri="{FF2B5EF4-FFF2-40B4-BE49-F238E27FC236}">
                  <a16:creationId xmlns:a16="http://schemas.microsoft.com/office/drawing/2014/main" id="{59AA0AC0-8F46-4BE7-B2A2-ACCDFACC5D16}"/>
                </a:ext>
              </a:extLst>
            </p:cNvPr>
            <p:cNvSpPr/>
            <p:nvPr/>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9786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59FA1BE-F1A6-4FE7-A8B6-4A674BD9954F}"/>
              </a:ext>
            </a:extLst>
          </p:cNvPr>
          <p:cNvGrpSpPr/>
          <p:nvPr userDrawn="1"/>
        </p:nvGrpSpPr>
        <p:grpSpPr>
          <a:xfrm>
            <a:off x="0" y="0"/>
            <a:ext cx="12192000" cy="6858000"/>
            <a:chOff x="0" y="0"/>
            <a:chExt cx="12192000" cy="6858000"/>
          </a:xfrm>
        </p:grpSpPr>
        <p:pic>
          <p:nvPicPr>
            <p:cNvPr id="18" name="Picture 17">
              <a:extLst>
                <a:ext uri="{FF2B5EF4-FFF2-40B4-BE49-F238E27FC236}">
                  <a16:creationId xmlns:a16="http://schemas.microsoft.com/office/drawing/2014/main" id="{53B1F47A-3FA8-403C-862B-C565BE2D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91" t="13929" r="469" b="17821"/>
            <a:stretch/>
          </p:blipFill>
          <p:spPr>
            <a:xfrm flipH="1">
              <a:off x="2209800" y="0"/>
              <a:ext cx="9982200" cy="6858000"/>
            </a:xfrm>
            <a:prstGeom prst="rect">
              <a:avLst/>
            </a:prstGeom>
          </p:spPr>
        </p:pic>
        <p:sp>
          <p:nvSpPr>
            <p:cNvPr id="19" name="Rectangle 18">
              <a:extLst>
                <a:ext uri="{FF2B5EF4-FFF2-40B4-BE49-F238E27FC236}">
                  <a16:creationId xmlns:a16="http://schemas.microsoft.com/office/drawing/2014/main" id="{6A2A4690-8BA7-4B97-AAD8-38CE9F89EAEE}"/>
                </a:ext>
              </a:extLst>
            </p:cNvPr>
            <p:cNvSpPr/>
            <p:nvPr/>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7" name="Picture 6">
            <a:extLst>
              <a:ext uri="{FF2B5EF4-FFF2-40B4-BE49-F238E27FC236}">
                <a16:creationId xmlns:a16="http://schemas.microsoft.com/office/drawing/2014/main" id="{9FDDAB80-83C7-4064-A7D6-7EF497FDD652}"/>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15938" y="6266999"/>
            <a:ext cx="939482" cy="389834"/>
          </a:xfrm>
          <a:prstGeom prst="rect">
            <a:avLst/>
          </a:prstGeom>
        </p:spPr>
      </p:pic>
      <p:grpSp>
        <p:nvGrpSpPr>
          <p:cNvPr id="8" name="Group 7">
            <a:extLst>
              <a:ext uri="{FF2B5EF4-FFF2-40B4-BE49-F238E27FC236}">
                <a16:creationId xmlns:a16="http://schemas.microsoft.com/office/drawing/2014/main" id="{239069E4-64A9-4E30-A557-F8516DD4AC37}"/>
              </a:ext>
            </a:extLst>
          </p:cNvPr>
          <p:cNvGrpSpPr/>
          <p:nvPr userDrawn="1"/>
        </p:nvGrpSpPr>
        <p:grpSpPr>
          <a:xfrm>
            <a:off x="515938" y="257175"/>
            <a:ext cx="530703" cy="119063"/>
            <a:chOff x="2466977" y="466725"/>
            <a:chExt cx="891582" cy="200025"/>
          </a:xfrm>
        </p:grpSpPr>
        <p:sp>
          <p:nvSpPr>
            <p:cNvPr id="9" name="Oval 8">
              <a:extLst>
                <a:ext uri="{FF2B5EF4-FFF2-40B4-BE49-F238E27FC236}">
                  <a16:creationId xmlns:a16="http://schemas.microsoft.com/office/drawing/2014/main" id="{5CA62FB9-7CCC-4AEF-97A0-3951D5BC2657}"/>
                </a:ext>
              </a:extLst>
            </p:cNvPr>
            <p:cNvSpPr/>
            <p:nvPr/>
          </p:nvSpPr>
          <p:spPr>
            <a:xfrm>
              <a:off x="2466975" y="466725"/>
              <a:ext cx="200025" cy="200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0" name="Oval 9">
              <a:extLst>
                <a:ext uri="{FF2B5EF4-FFF2-40B4-BE49-F238E27FC236}">
                  <a16:creationId xmlns:a16="http://schemas.microsoft.com/office/drawing/2014/main" id="{D4AC0A30-67DF-4CA1-9B1D-B193CF97BBCC}"/>
                </a:ext>
              </a:extLst>
            </p:cNvPr>
            <p:cNvSpPr/>
            <p:nvPr/>
          </p:nvSpPr>
          <p:spPr>
            <a:xfrm>
              <a:off x="2812753" y="466725"/>
              <a:ext cx="200026" cy="2000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1" name="Oval 10">
              <a:extLst>
                <a:ext uri="{FF2B5EF4-FFF2-40B4-BE49-F238E27FC236}">
                  <a16:creationId xmlns:a16="http://schemas.microsoft.com/office/drawing/2014/main" id="{7BDCB5AE-5FD4-43F4-B735-9E60A90565D3}"/>
                </a:ext>
              </a:extLst>
            </p:cNvPr>
            <p:cNvSpPr/>
            <p:nvPr/>
          </p:nvSpPr>
          <p:spPr>
            <a:xfrm>
              <a:off x="3158533" y="466725"/>
              <a:ext cx="200026" cy="2000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grpSp>
      <p:cxnSp>
        <p:nvCxnSpPr>
          <p:cNvPr id="14" name="Straight Connector 13">
            <a:extLst>
              <a:ext uri="{FF2B5EF4-FFF2-40B4-BE49-F238E27FC236}">
                <a16:creationId xmlns:a16="http://schemas.microsoft.com/office/drawing/2014/main" id="{E59ABC5B-3F66-409D-B2C1-6BFBFC05A810}"/>
              </a:ext>
            </a:extLst>
          </p:cNvPr>
          <p:cNvCxnSpPr/>
          <p:nvPr userDrawn="1"/>
        </p:nvCxnSpPr>
        <p:spPr>
          <a:xfrm>
            <a:off x="1638300" y="6432888"/>
            <a:ext cx="971903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145DED9A-3A4B-4BAC-8629-726EFF97B292}"/>
              </a:ext>
            </a:extLst>
          </p:cNvPr>
          <p:cNvSpPr/>
          <p:nvPr userDrawn="1"/>
        </p:nvSpPr>
        <p:spPr>
          <a:xfrm>
            <a:off x="11504930" y="6326197"/>
            <a:ext cx="423906" cy="27144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2" name="Title Placeholder 1">
            <a:extLst>
              <a:ext uri="{FF2B5EF4-FFF2-40B4-BE49-F238E27FC236}">
                <a16:creationId xmlns:a16="http://schemas.microsoft.com/office/drawing/2014/main" id="{611BCEBF-3EAB-4555-B546-0CE8FE0C7CB7}"/>
              </a:ext>
            </a:extLst>
          </p:cNvPr>
          <p:cNvSpPr>
            <a:spLocks noGrp="1"/>
          </p:cNvSpPr>
          <p:nvPr>
            <p:ph type="title"/>
          </p:nvPr>
        </p:nvSpPr>
        <p:spPr>
          <a:xfrm>
            <a:off x="515937" y="501437"/>
            <a:ext cx="11160126" cy="430887"/>
          </a:xfrm>
          <a:prstGeom prst="rect">
            <a:avLst/>
          </a:prstGeom>
        </p:spPr>
        <p:txBody>
          <a:bodyPr vert="horz" lIns="0" tIns="0" rIns="0" bIns="0" rtlCol="0" anchor="t">
            <a:spAutoFit/>
          </a:bodyPr>
          <a:lstStyle/>
          <a:p>
            <a:r>
              <a:rPr lang="en-US" dirty="0"/>
              <a:t>CLICK TO EDIT MASTER TITLE STYLE</a:t>
            </a:r>
            <a:endParaRPr lang="id-ID" dirty="0"/>
          </a:p>
        </p:txBody>
      </p:sp>
      <p:sp>
        <p:nvSpPr>
          <p:cNvPr id="3" name="Text Placeholder 2">
            <a:extLst>
              <a:ext uri="{FF2B5EF4-FFF2-40B4-BE49-F238E27FC236}">
                <a16:creationId xmlns:a16="http://schemas.microsoft.com/office/drawing/2014/main" id="{557C1E13-8E5F-4AB4-9AD1-DFCE405E993D}"/>
              </a:ext>
            </a:extLst>
          </p:cNvPr>
          <p:cNvSpPr>
            <a:spLocks noGrp="1"/>
          </p:cNvSpPr>
          <p:nvPr>
            <p:ph type="body" idx="1"/>
          </p:nvPr>
        </p:nvSpPr>
        <p:spPr>
          <a:xfrm>
            <a:off x="515937" y="1825625"/>
            <a:ext cx="11160126" cy="435133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4" name="Date Placeholder 3">
            <a:extLst>
              <a:ext uri="{FF2B5EF4-FFF2-40B4-BE49-F238E27FC236}">
                <a16:creationId xmlns:a16="http://schemas.microsoft.com/office/drawing/2014/main" id="{594872A8-1BB9-4FBF-AC3D-EBEC8FF4D34B}"/>
              </a:ext>
            </a:extLst>
          </p:cNvPr>
          <p:cNvSpPr>
            <a:spLocks noGrp="1"/>
          </p:cNvSpPr>
          <p:nvPr>
            <p:ph type="dt" sz="half" idx="2"/>
          </p:nvPr>
        </p:nvSpPr>
        <p:spPr>
          <a:xfrm>
            <a:off x="1638300" y="6538861"/>
            <a:ext cx="2743200" cy="153888"/>
          </a:xfrm>
          <a:prstGeom prst="rect">
            <a:avLst/>
          </a:prstGeom>
        </p:spPr>
        <p:txBody>
          <a:bodyPr vert="horz" lIns="0" tIns="0" rIns="0" bIns="0" rtlCol="0" anchor="ctr">
            <a:spAutoFit/>
          </a:bodyPr>
          <a:lstStyle>
            <a:lvl1pPr algn="l">
              <a:defRPr sz="1000">
                <a:solidFill>
                  <a:schemeClr val="tx1">
                    <a:tint val="75000"/>
                  </a:schemeClr>
                </a:solidFill>
              </a:defRPr>
            </a:lvl1pPr>
          </a:lstStyle>
          <a:p>
            <a:fld id="{627B97A3-CE57-4787-9EE9-BC65A1738206}" type="datetime1">
              <a:rPr lang="id-ID" smtClean="0"/>
              <a:t>13/11/2019</a:t>
            </a:fld>
            <a:endParaRPr lang="id-ID" dirty="0"/>
          </a:p>
        </p:txBody>
      </p:sp>
      <p:sp>
        <p:nvSpPr>
          <p:cNvPr id="5" name="Footer Placeholder 4">
            <a:extLst>
              <a:ext uri="{FF2B5EF4-FFF2-40B4-BE49-F238E27FC236}">
                <a16:creationId xmlns:a16="http://schemas.microsoft.com/office/drawing/2014/main" id="{9D2E5E6C-383D-4A54-A5DF-97DCD29C1BF3}"/>
              </a:ext>
            </a:extLst>
          </p:cNvPr>
          <p:cNvSpPr>
            <a:spLocks noGrp="1"/>
          </p:cNvSpPr>
          <p:nvPr>
            <p:ph type="ftr" sz="quarter" idx="3"/>
          </p:nvPr>
        </p:nvSpPr>
        <p:spPr>
          <a:xfrm>
            <a:off x="5160963" y="6538861"/>
            <a:ext cx="4114800" cy="153888"/>
          </a:xfrm>
          <a:prstGeom prst="rect">
            <a:avLst/>
          </a:prstGeom>
        </p:spPr>
        <p:txBody>
          <a:bodyPr vert="horz" lIns="0" tIns="0" rIns="0" bIns="0" rtlCol="0" anchor="ctr">
            <a:spAutoFit/>
          </a:bodyPr>
          <a:lstStyle>
            <a:lvl1pPr algn="l">
              <a:defRPr sz="1000">
                <a:solidFill>
                  <a:schemeClr val="tx1">
                    <a:tint val="75000"/>
                  </a:schemeClr>
                </a:solidFill>
              </a:defRPr>
            </a:lvl1pPr>
          </a:lstStyle>
          <a:p>
            <a:endParaRPr lang="id-ID"/>
          </a:p>
        </p:txBody>
      </p:sp>
      <p:sp>
        <p:nvSpPr>
          <p:cNvPr id="6" name="Slide Number Placeholder 5">
            <a:extLst>
              <a:ext uri="{FF2B5EF4-FFF2-40B4-BE49-F238E27FC236}">
                <a16:creationId xmlns:a16="http://schemas.microsoft.com/office/drawing/2014/main" id="{14EBD77F-33F0-488F-B64E-0B43D331411F}"/>
              </a:ext>
            </a:extLst>
          </p:cNvPr>
          <p:cNvSpPr>
            <a:spLocks noGrp="1"/>
          </p:cNvSpPr>
          <p:nvPr>
            <p:ph type="sldNum" sz="quarter" idx="4"/>
          </p:nvPr>
        </p:nvSpPr>
        <p:spPr>
          <a:xfrm>
            <a:off x="11566071" y="6384973"/>
            <a:ext cx="301624" cy="153888"/>
          </a:xfrm>
          <a:prstGeom prst="rect">
            <a:avLst/>
          </a:prstGeom>
        </p:spPr>
        <p:txBody>
          <a:bodyPr vert="horz" wrap="square" lIns="0" tIns="0" rIns="0" bIns="0" rtlCol="0" anchor="ctr">
            <a:spAutoFit/>
          </a:bodyPr>
          <a:lstStyle>
            <a:lvl1pPr algn="ctr">
              <a:defRPr lang="id-ID" sz="1000" kern="1200" smtClean="0">
                <a:solidFill>
                  <a:schemeClr val="bg1"/>
                </a:solidFill>
                <a:latin typeface="+mn-lt"/>
                <a:ea typeface="+mn-ea"/>
                <a:cs typeface="+mn-cs"/>
              </a:defRPr>
            </a:lvl1pPr>
          </a:lstStyle>
          <a:p>
            <a:fld id="{1E9D66DB-7B09-4F03-965C-6F4D1EE02AA0}" type="slidenum">
              <a:rPr lang="id-ID" smtClean="0"/>
              <a:pPr/>
              <a:t>‹N°›</a:t>
            </a:fld>
            <a:endParaRPr lang="id-ID" dirty="0"/>
          </a:p>
        </p:txBody>
      </p:sp>
    </p:spTree>
    <p:extLst>
      <p:ext uri="{BB962C8B-B14F-4D97-AF65-F5344CB8AC3E}">
        <p14:creationId xmlns:p14="http://schemas.microsoft.com/office/powerpoint/2010/main" val="188629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ftr="0" dt="0"/>
  <p:txStyles>
    <p:titleStyle>
      <a:lvl1pPr marL="0" algn="l" defTabSz="914400" rtl="0" eaLnBrk="1" latinLnBrk="0" hangingPunct="1">
        <a:lnSpc>
          <a:spcPct val="100000"/>
        </a:lnSpc>
        <a:spcBef>
          <a:spcPct val="0"/>
        </a:spcBef>
        <a:buNone/>
        <a:defRPr lang="id-ID" sz="2800" kern="1200" dirty="0" smtClean="0">
          <a:solidFill>
            <a:schemeClr val="tx1"/>
          </a:solidFill>
          <a:latin typeface="+mj-lt"/>
          <a:ea typeface="+mn-ea"/>
          <a:cs typeface="+mn-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userDrawn="1">
          <p15:clr>
            <a:srgbClr val="F26B43"/>
          </p15:clr>
        </p15:guide>
        <p15:guide id="2" pos="7355"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jp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 Id="rId5" Type="http://schemas.openxmlformats.org/officeDocument/2006/relationships/image" Target="../media/image27.gif"/><Relationship Id="rId4" Type="http://schemas.openxmlformats.org/officeDocument/2006/relationships/image" Target="../media/image26.jf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able, sitting, holding, rain&#10;&#10;Description automatically generated">
            <a:extLst>
              <a:ext uri="{FF2B5EF4-FFF2-40B4-BE49-F238E27FC236}">
                <a16:creationId xmlns:a16="http://schemas.microsoft.com/office/drawing/2014/main" id="{EDF17D56-824E-40AD-85FA-34CC632A006A}"/>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97" t="8000" r="197" b="8000"/>
          <a:stretch>
            <a:fillRect/>
          </a:stretch>
        </p:blipFill>
        <p:spPr>
          <a:xfrm>
            <a:off x="1" y="0"/>
            <a:ext cx="12192001" cy="6858000"/>
          </a:xfrm>
          <a:custGeom>
            <a:avLst/>
            <a:gdLst>
              <a:gd name="connsiteX0" fmla="*/ 0 w 12192001"/>
              <a:gd name="connsiteY0" fmla="*/ 0 h 6858000"/>
              <a:gd name="connsiteX1" fmla="*/ 12192001 w 12192001"/>
              <a:gd name="connsiteY1" fmla="*/ 0 h 6858000"/>
              <a:gd name="connsiteX2" fmla="*/ 12192001 w 12192001"/>
              <a:gd name="connsiteY2" fmla="*/ 6858000 h 6858000"/>
              <a:gd name="connsiteX3" fmla="*/ 0 w 121920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1" h="6858000">
                <a:moveTo>
                  <a:pt x="0" y="0"/>
                </a:moveTo>
                <a:lnTo>
                  <a:pt x="12192001" y="0"/>
                </a:lnTo>
                <a:lnTo>
                  <a:pt x="12192001" y="6858000"/>
                </a:lnTo>
                <a:lnTo>
                  <a:pt x="0" y="6858000"/>
                </a:lnTo>
                <a:close/>
              </a:path>
            </a:pathLst>
          </a:custGeom>
        </p:spPr>
      </p:pic>
      <p:sp>
        <p:nvSpPr>
          <p:cNvPr id="4" name="Slide Number Placeholder 3">
            <a:extLst>
              <a:ext uri="{FF2B5EF4-FFF2-40B4-BE49-F238E27FC236}">
                <a16:creationId xmlns:a16="http://schemas.microsoft.com/office/drawing/2014/main" id="{ECF2EB85-6C8F-4AB1-94B7-749AFF9EE762}"/>
              </a:ext>
            </a:extLst>
          </p:cNvPr>
          <p:cNvSpPr>
            <a:spLocks noGrp="1"/>
          </p:cNvSpPr>
          <p:nvPr>
            <p:ph type="sldNum" sz="quarter" idx="12"/>
          </p:nvPr>
        </p:nvSpPr>
        <p:spPr/>
        <p:txBody>
          <a:bodyPr/>
          <a:lstStyle/>
          <a:p>
            <a:fld id="{1E9D66DB-7B09-4F03-965C-6F4D1EE02AA0}" type="slidenum">
              <a:rPr lang="id-ID" smtClean="0"/>
              <a:t>1</a:t>
            </a:fld>
            <a:endParaRPr lang="id-ID"/>
          </a:p>
        </p:txBody>
      </p:sp>
      <p:sp>
        <p:nvSpPr>
          <p:cNvPr id="7" name="Rectangle 6">
            <a:extLst>
              <a:ext uri="{FF2B5EF4-FFF2-40B4-BE49-F238E27FC236}">
                <a16:creationId xmlns:a16="http://schemas.microsoft.com/office/drawing/2014/main" id="{FD7A52AF-16C2-4EE0-9822-55188B2DFA5B}"/>
              </a:ext>
            </a:extLst>
          </p:cNvPr>
          <p:cNvSpPr/>
          <p:nvPr/>
        </p:nvSpPr>
        <p:spPr>
          <a:xfrm>
            <a:off x="0" y="841830"/>
            <a:ext cx="12192000" cy="5158576"/>
          </a:xfrm>
          <a:prstGeom prst="rect">
            <a:avLst/>
          </a:prstGeom>
          <a:gradFill>
            <a:gsLst>
              <a:gs pos="2000">
                <a:schemeClr val="accent1">
                  <a:alpha val="83000"/>
                </a:schemeClr>
              </a:gs>
              <a:gs pos="65000">
                <a:schemeClr val="accent3">
                  <a:alpha val="73000"/>
                </a:schemeClr>
              </a:gs>
              <a:gs pos="98000">
                <a:schemeClr val="accent4">
                  <a:alpha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cxnSp>
        <p:nvCxnSpPr>
          <p:cNvPr id="18" name="Straight Connector 17">
            <a:extLst>
              <a:ext uri="{FF2B5EF4-FFF2-40B4-BE49-F238E27FC236}">
                <a16:creationId xmlns:a16="http://schemas.microsoft.com/office/drawing/2014/main" id="{81C71C93-4B71-4826-9620-413D697DB040}"/>
              </a:ext>
            </a:extLst>
          </p:cNvPr>
          <p:cNvCxnSpPr/>
          <p:nvPr/>
        </p:nvCxnSpPr>
        <p:spPr>
          <a:xfrm>
            <a:off x="2627086" y="-740093"/>
            <a:ext cx="42672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4" name="Picture 23" descr="A picture containing laptop, computer, using, sitting&#10;&#10;Description automatically generated">
            <a:extLst>
              <a:ext uri="{FF2B5EF4-FFF2-40B4-BE49-F238E27FC236}">
                <a16:creationId xmlns:a16="http://schemas.microsoft.com/office/drawing/2014/main" id="{383833B7-2FF8-4DBE-B67D-D943E5490025}"/>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6725" t="1160" r="43788" b="20291"/>
          <a:stretch/>
        </p:blipFill>
        <p:spPr>
          <a:xfrm>
            <a:off x="7414432" y="1948441"/>
            <a:ext cx="3827332" cy="4051965"/>
          </a:xfrm>
          <a:custGeom>
            <a:avLst/>
            <a:gdLst>
              <a:gd name="connsiteX0" fmla="*/ 0 w 3302450"/>
              <a:gd name="connsiteY0" fmla="*/ 0 h 4361543"/>
              <a:gd name="connsiteX1" fmla="*/ 3302450 w 3302450"/>
              <a:gd name="connsiteY1" fmla="*/ 0 h 4361543"/>
              <a:gd name="connsiteX2" fmla="*/ 3302450 w 3302450"/>
              <a:gd name="connsiteY2" fmla="*/ 4361543 h 4361543"/>
              <a:gd name="connsiteX3" fmla="*/ 0 w 3302450"/>
              <a:gd name="connsiteY3" fmla="*/ 4361543 h 4361543"/>
            </a:gdLst>
            <a:ahLst/>
            <a:cxnLst>
              <a:cxn ang="0">
                <a:pos x="connsiteX0" y="connsiteY0"/>
              </a:cxn>
              <a:cxn ang="0">
                <a:pos x="connsiteX1" y="connsiteY1"/>
              </a:cxn>
              <a:cxn ang="0">
                <a:pos x="connsiteX2" y="connsiteY2"/>
              </a:cxn>
              <a:cxn ang="0">
                <a:pos x="connsiteX3" y="connsiteY3"/>
              </a:cxn>
            </a:cxnLst>
            <a:rect l="l" t="t" r="r" b="b"/>
            <a:pathLst>
              <a:path w="3302450" h="4361543">
                <a:moveTo>
                  <a:pt x="0" y="0"/>
                </a:moveTo>
                <a:lnTo>
                  <a:pt x="3302450" y="0"/>
                </a:lnTo>
                <a:lnTo>
                  <a:pt x="3302450" y="4361543"/>
                </a:lnTo>
                <a:lnTo>
                  <a:pt x="0" y="4361543"/>
                </a:lnTo>
                <a:close/>
              </a:path>
            </a:pathLst>
          </a:custGeom>
          <a:effectLst>
            <a:outerShdw blurRad="215900" dist="88900" algn="l" rotWithShape="0">
              <a:prstClr val="black">
                <a:alpha val="21000"/>
              </a:prstClr>
            </a:outerShdw>
          </a:effectLst>
        </p:spPr>
      </p:pic>
      <p:grpSp>
        <p:nvGrpSpPr>
          <p:cNvPr id="28" name="Group 27">
            <a:extLst>
              <a:ext uri="{FF2B5EF4-FFF2-40B4-BE49-F238E27FC236}">
                <a16:creationId xmlns:a16="http://schemas.microsoft.com/office/drawing/2014/main" id="{7B6334E8-EC7B-4ECB-AD10-CE6481442C4F}"/>
              </a:ext>
            </a:extLst>
          </p:cNvPr>
          <p:cNvGrpSpPr/>
          <p:nvPr/>
        </p:nvGrpSpPr>
        <p:grpSpPr>
          <a:xfrm>
            <a:off x="1189630" y="2980212"/>
            <a:ext cx="6052999" cy="2020049"/>
            <a:chOff x="1189630" y="3087510"/>
            <a:chExt cx="6052999" cy="2020049"/>
          </a:xfrm>
        </p:grpSpPr>
        <p:sp>
          <p:nvSpPr>
            <p:cNvPr id="14" name="TextBox 13">
              <a:extLst>
                <a:ext uri="{FF2B5EF4-FFF2-40B4-BE49-F238E27FC236}">
                  <a16:creationId xmlns:a16="http://schemas.microsoft.com/office/drawing/2014/main" id="{F4080858-EBB7-4409-BE20-495636D8D276}"/>
                </a:ext>
              </a:extLst>
            </p:cNvPr>
            <p:cNvSpPr txBox="1"/>
            <p:nvPr/>
          </p:nvSpPr>
          <p:spPr>
            <a:xfrm>
              <a:off x="1189630" y="3087510"/>
              <a:ext cx="4804770" cy="830997"/>
            </a:xfrm>
            <a:prstGeom prst="rect">
              <a:avLst/>
            </a:prstGeom>
            <a:noFill/>
          </p:spPr>
          <p:txBody>
            <a:bodyPr wrap="square" lIns="0" tIns="0" rIns="0" bIns="0" rtlCol="0" anchor="ctr">
              <a:spAutoFit/>
            </a:bodyPr>
            <a:lstStyle/>
            <a:p>
              <a:pPr lvl="0">
                <a:defRPr/>
              </a:pPr>
              <a:r>
                <a:rPr lang="id-ID" sz="5400" b="1" dirty="0">
                  <a:solidFill>
                    <a:schemeClr val="bg1"/>
                  </a:solidFill>
                  <a:latin typeface="+mj-lt"/>
                </a:rPr>
                <a:t>DAMARTEX</a:t>
              </a:r>
            </a:p>
          </p:txBody>
        </p:sp>
        <p:sp>
          <p:nvSpPr>
            <p:cNvPr id="19" name="TextBox 18">
              <a:extLst>
                <a:ext uri="{FF2B5EF4-FFF2-40B4-BE49-F238E27FC236}">
                  <a16:creationId xmlns:a16="http://schemas.microsoft.com/office/drawing/2014/main" id="{D71F2ED1-76EA-4BBE-8ED9-81F0F7E91A25}"/>
                </a:ext>
              </a:extLst>
            </p:cNvPr>
            <p:cNvSpPr txBox="1"/>
            <p:nvPr/>
          </p:nvSpPr>
          <p:spPr>
            <a:xfrm>
              <a:off x="1189630" y="3999563"/>
              <a:ext cx="5799446" cy="1107996"/>
            </a:xfrm>
            <a:prstGeom prst="rect">
              <a:avLst/>
            </a:prstGeom>
            <a:noFill/>
          </p:spPr>
          <p:txBody>
            <a:bodyPr wrap="square" lIns="0" tIns="0" rIns="0" bIns="0" rtlCol="0" anchor="t">
              <a:spAutoFit/>
            </a:bodyPr>
            <a:lstStyle/>
            <a:p>
              <a:pPr lvl="0">
                <a:defRPr/>
              </a:pPr>
              <a:r>
                <a:rPr lang="fr-FR" sz="2400" b="1" dirty="0">
                  <a:solidFill>
                    <a:schemeClr val="bg1"/>
                  </a:solidFill>
                </a:rPr>
                <a:t>STRATÉGIE D’ÉVOLUTION DES INFRASTRUCTURES RÉSEAUX, SÉCURITÉ, MOBILITÉ</a:t>
              </a:r>
            </a:p>
          </p:txBody>
        </p:sp>
        <p:cxnSp>
          <p:nvCxnSpPr>
            <p:cNvPr id="26" name="Straight Connector 25">
              <a:extLst>
                <a:ext uri="{FF2B5EF4-FFF2-40B4-BE49-F238E27FC236}">
                  <a16:creationId xmlns:a16="http://schemas.microsoft.com/office/drawing/2014/main" id="{A4F3E4E6-AA27-441C-B148-AC5F308BE4D1}"/>
                </a:ext>
              </a:extLst>
            </p:cNvPr>
            <p:cNvCxnSpPr>
              <a:cxnSpLocks/>
            </p:cNvCxnSpPr>
            <p:nvPr/>
          </p:nvCxnSpPr>
          <p:spPr>
            <a:xfrm>
              <a:off x="5457372" y="3559813"/>
              <a:ext cx="1785257" cy="0"/>
            </a:xfrm>
            <a:prstGeom prst="line">
              <a:avLst/>
            </a:prstGeom>
            <a:ln>
              <a:solidFill>
                <a:schemeClr val="accent1">
                  <a:lumMod val="60000"/>
                  <a:lumOff val="40000"/>
                </a:schemeClr>
              </a:solidFill>
              <a:tailEnd type="oval"/>
            </a:ln>
          </p:spPr>
          <p:style>
            <a:lnRef idx="1">
              <a:schemeClr val="accent1"/>
            </a:lnRef>
            <a:fillRef idx="0">
              <a:schemeClr val="accent1"/>
            </a:fillRef>
            <a:effectRef idx="0">
              <a:schemeClr val="accent1"/>
            </a:effectRef>
            <a:fontRef idx="minor">
              <a:schemeClr val="tx1"/>
            </a:fontRef>
          </p:style>
        </p:cxnSp>
      </p:grpSp>
      <p:pic>
        <p:nvPicPr>
          <p:cNvPr id="132" name="Graphic 131">
            <a:extLst>
              <a:ext uri="{FF2B5EF4-FFF2-40B4-BE49-F238E27FC236}">
                <a16:creationId xmlns:a16="http://schemas.microsoft.com/office/drawing/2014/main" id="{084C5B2E-5F68-44BF-960D-72EF34632FF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89629" y="1948441"/>
            <a:ext cx="1957061" cy="812552"/>
          </a:xfrm>
          <a:prstGeom prst="rect">
            <a:avLst/>
          </a:prstGeom>
        </p:spPr>
      </p:pic>
    </p:spTree>
    <p:extLst>
      <p:ext uri="{BB962C8B-B14F-4D97-AF65-F5344CB8AC3E}">
        <p14:creationId xmlns:p14="http://schemas.microsoft.com/office/powerpoint/2010/main" val="160611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 name="Rectangle 954">
            <a:extLst>
              <a:ext uri="{FF2B5EF4-FFF2-40B4-BE49-F238E27FC236}">
                <a16:creationId xmlns:a16="http://schemas.microsoft.com/office/drawing/2014/main" id="{E9D26C64-FB1F-4472-8139-C42058344F03}"/>
              </a:ext>
            </a:extLst>
          </p:cNvPr>
          <p:cNvSpPr/>
          <p:nvPr/>
        </p:nvSpPr>
        <p:spPr>
          <a:xfrm flipH="1">
            <a:off x="515929" y="1517918"/>
            <a:ext cx="3809103" cy="4529428"/>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2" name="Title 1">
            <a:extLst>
              <a:ext uri="{FF2B5EF4-FFF2-40B4-BE49-F238E27FC236}">
                <a16:creationId xmlns:a16="http://schemas.microsoft.com/office/drawing/2014/main" id="{05E29BBB-1216-4980-89DD-7C261A8E6EC4}"/>
              </a:ext>
            </a:extLst>
          </p:cNvPr>
          <p:cNvSpPr>
            <a:spLocks noGrp="1"/>
          </p:cNvSpPr>
          <p:nvPr>
            <p:ph type="title"/>
          </p:nvPr>
        </p:nvSpPr>
        <p:spPr>
          <a:xfrm>
            <a:off x="515937" y="501437"/>
            <a:ext cx="4242694" cy="430887"/>
          </a:xfrm>
        </p:spPr>
        <p:txBody>
          <a:bodyPr/>
          <a:lstStyle/>
          <a:p>
            <a:r>
              <a:rPr lang="en-ID" dirty="0"/>
              <a:t>ARCHITECTURE </a:t>
            </a:r>
            <a:r>
              <a:rPr lang="en-ID" dirty="0">
                <a:solidFill>
                  <a:srgbClr val="2C9CB1"/>
                </a:solidFill>
              </a:rPr>
              <a:t>CIBLE </a:t>
            </a:r>
            <a:r>
              <a:rPr lang="en-ID" dirty="0"/>
              <a:t>WAN</a:t>
            </a:r>
          </a:p>
        </p:txBody>
      </p:sp>
      <p:sp>
        <p:nvSpPr>
          <p:cNvPr id="5" name="Text Placeholder 4">
            <a:extLst>
              <a:ext uri="{FF2B5EF4-FFF2-40B4-BE49-F238E27FC236}">
                <a16:creationId xmlns:a16="http://schemas.microsoft.com/office/drawing/2014/main" id="{22BFC77B-B885-4173-B5CF-4D5C9C603E56}"/>
              </a:ext>
            </a:extLst>
          </p:cNvPr>
          <p:cNvSpPr>
            <a:spLocks noGrp="1"/>
          </p:cNvSpPr>
          <p:nvPr>
            <p:ph type="body" sz="quarter" idx="13"/>
          </p:nvPr>
        </p:nvSpPr>
        <p:spPr>
          <a:xfrm>
            <a:off x="515930" y="962155"/>
            <a:ext cx="3091408" cy="276999"/>
          </a:xfrm>
        </p:spPr>
        <p:txBody>
          <a:bodyPr/>
          <a:lstStyle/>
          <a:p>
            <a:r>
              <a:rPr lang="fr-FR" dirty="0"/>
              <a:t>High Level Design</a:t>
            </a:r>
          </a:p>
        </p:txBody>
      </p:sp>
      <p:grpSp>
        <p:nvGrpSpPr>
          <p:cNvPr id="20" name="Group 19">
            <a:extLst>
              <a:ext uri="{FF2B5EF4-FFF2-40B4-BE49-F238E27FC236}">
                <a16:creationId xmlns:a16="http://schemas.microsoft.com/office/drawing/2014/main" id="{A49D1BD9-0BB2-44B9-8D7C-B8FE87C483AC}"/>
              </a:ext>
            </a:extLst>
          </p:cNvPr>
          <p:cNvGrpSpPr/>
          <p:nvPr/>
        </p:nvGrpSpPr>
        <p:grpSpPr>
          <a:xfrm>
            <a:off x="750701" y="1857206"/>
            <a:ext cx="3399950" cy="3497460"/>
            <a:chOff x="750701" y="1904836"/>
            <a:chExt cx="3399950" cy="3497460"/>
          </a:xfrm>
        </p:grpSpPr>
        <p:grpSp>
          <p:nvGrpSpPr>
            <p:cNvPr id="14" name="Group 13">
              <a:extLst>
                <a:ext uri="{FF2B5EF4-FFF2-40B4-BE49-F238E27FC236}">
                  <a16:creationId xmlns:a16="http://schemas.microsoft.com/office/drawing/2014/main" id="{88517E5E-EF33-418B-9E8D-C1A101E366D1}"/>
                </a:ext>
              </a:extLst>
            </p:cNvPr>
            <p:cNvGrpSpPr/>
            <p:nvPr/>
          </p:nvGrpSpPr>
          <p:grpSpPr>
            <a:xfrm>
              <a:off x="750701" y="1904836"/>
              <a:ext cx="3399950" cy="1034286"/>
              <a:chOff x="750701" y="1904836"/>
              <a:chExt cx="3399950" cy="1034286"/>
            </a:xfrm>
          </p:grpSpPr>
          <p:sp>
            <p:nvSpPr>
              <p:cNvPr id="1029" name="TextBox 1028">
                <a:extLst>
                  <a:ext uri="{FF2B5EF4-FFF2-40B4-BE49-F238E27FC236}">
                    <a16:creationId xmlns:a16="http://schemas.microsoft.com/office/drawing/2014/main" id="{19F5AC68-CEFA-4173-9FCA-6C5D5E3E17DF}"/>
                  </a:ext>
                </a:extLst>
              </p:cNvPr>
              <p:cNvSpPr txBox="1"/>
              <p:nvPr/>
            </p:nvSpPr>
            <p:spPr>
              <a:xfrm>
                <a:off x="1141836" y="1910635"/>
                <a:ext cx="2746527" cy="161583"/>
              </a:xfrm>
              <a:prstGeom prst="rect">
                <a:avLst/>
              </a:prstGeom>
              <a:noFill/>
            </p:spPr>
            <p:txBody>
              <a:bodyPr wrap="square" lIns="0" tIns="0" rIns="0" bIns="0" rtlCol="0">
                <a:spAutoFit/>
              </a:bodyPr>
              <a:lstStyle/>
              <a:p>
                <a:pPr lvl="0">
                  <a:defRPr/>
                </a:pPr>
                <a:r>
                  <a:rPr lang="fr-FR" sz="1050" b="1" dirty="0">
                    <a:solidFill>
                      <a:prstClr val="black"/>
                    </a:solidFill>
                  </a:rPr>
                  <a:t>Architecture WAN globale unifiée et simplifiée : </a:t>
                </a:r>
              </a:p>
            </p:txBody>
          </p:sp>
          <p:sp>
            <p:nvSpPr>
              <p:cNvPr id="1757" name="TextBox 1756">
                <a:extLst>
                  <a:ext uri="{FF2B5EF4-FFF2-40B4-BE49-F238E27FC236}">
                    <a16:creationId xmlns:a16="http://schemas.microsoft.com/office/drawing/2014/main" id="{0FCA9586-C045-40D8-94A1-4F1C0C6D602A}"/>
                  </a:ext>
                </a:extLst>
              </p:cNvPr>
              <p:cNvSpPr txBox="1"/>
              <p:nvPr/>
            </p:nvSpPr>
            <p:spPr>
              <a:xfrm>
                <a:off x="1131338" y="2108125"/>
                <a:ext cx="3019313" cy="830997"/>
              </a:xfrm>
              <a:prstGeom prst="rect">
                <a:avLst/>
              </a:prstGeom>
              <a:noFill/>
            </p:spPr>
            <p:txBody>
              <a:bodyPr wrap="square" lIns="0" tIns="0" rIns="0" bIns="0" rtlCol="0">
                <a:spAutoFit/>
              </a:bodyPr>
              <a:lstStyle/>
              <a:p>
                <a:pPr marL="171450" indent="-171450">
                  <a:buClr>
                    <a:schemeClr val="accent2"/>
                  </a:buClr>
                  <a:buSzPct val="90000"/>
                  <a:buFont typeface="Wingdings" panose="05000000000000000000" pitchFamily="2" charset="2"/>
                  <a:buChar char="§"/>
                  <a:defRPr/>
                </a:pPr>
                <a:r>
                  <a:rPr lang="fr-FR" sz="900" dirty="0">
                    <a:solidFill>
                      <a:prstClr val="black"/>
                    </a:solidFill>
                  </a:rPr>
                  <a:t>WAN MPLS L3 opéré</a:t>
                </a:r>
              </a:p>
              <a:p>
                <a:pPr marL="171450" indent="-171450">
                  <a:buClr>
                    <a:schemeClr val="accent2"/>
                  </a:buClr>
                  <a:buSzPct val="90000"/>
                  <a:buFont typeface="Wingdings" panose="05000000000000000000" pitchFamily="2" charset="2"/>
                  <a:buChar char="§"/>
                  <a:defRPr/>
                </a:pPr>
                <a:r>
                  <a:rPr lang="fr-FR" sz="900" dirty="0">
                    <a:solidFill>
                      <a:prstClr val="black"/>
                    </a:solidFill>
                  </a:rPr>
                  <a:t>Sortie Internet locale en mode nominal</a:t>
                </a:r>
              </a:p>
              <a:p>
                <a:pPr marL="171450" indent="-171450">
                  <a:buClr>
                    <a:schemeClr val="accent2"/>
                  </a:buClr>
                  <a:buSzPct val="90000"/>
                  <a:buFont typeface="Wingdings" panose="05000000000000000000" pitchFamily="2" charset="2"/>
                  <a:buChar char="§"/>
                  <a:defRPr/>
                </a:pPr>
                <a:r>
                  <a:rPr lang="fr-FR" sz="900" dirty="0">
                    <a:solidFill>
                      <a:prstClr val="black"/>
                    </a:solidFill>
                  </a:rPr>
                  <a:t>Sortie Internet de secours  fournie par l’opérateur MPLS</a:t>
                </a:r>
              </a:p>
              <a:p>
                <a:pPr marL="171450" indent="-171450">
                  <a:buClr>
                    <a:schemeClr val="accent2"/>
                  </a:buClr>
                  <a:buSzPct val="90000"/>
                  <a:buFont typeface="Wingdings" panose="05000000000000000000" pitchFamily="2" charset="2"/>
                  <a:buChar char="§"/>
                  <a:defRPr/>
                </a:pPr>
                <a:r>
                  <a:rPr lang="fr-FR" sz="900" dirty="0">
                    <a:solidFill>
                      <a:prstClr val="black"/>
                    </a:solidFill>
                  </a:rPr>
                  <a:t>Filtrage Firewall local sur chaque site (responsabilité Damart)</a:t>
                </a:r>
              </a:p>
              <a:p>
                <a:pPr marL="171450" indent="-171450">
                  <a:buClr>
                    <a:schemeClr val="accent2"/>
                  </a:buClr>
                  <a:buSzPct val="90000"/>
                  <a:buFont typeface="Wingdings" panose="05000000000000000000" pitchFamily="2" charset="2"/>
                  <a:buChar char="§"/>
                  <a:defRPr/>
                </a:pPr>
                <a:r>
                  <a:rPr lang="fr-FR" sz="900" dirty="0">
                    <a:solidFill>
                      <a:prstClr val="black"/>
                    </a:solidFill>
                  </a:rPr>
                  <a:t>Proxy Web Security Cloud (responsabilité Damart)</a:t>
                </a:r>
              </a:p>
              <a:p>
                <a:pPr marL="171450" indent="-171450">
                  <a:buClr>
                    <a:schemeClr val="accent2"/>
                  </a:buClr>
                  <a:buSzPct val="90000"/>
                  <a:buFont typeface="Wingdings" panose="05000000000000000000" pitchFamily="2" charset="2"/>
                  <a:buChar char="§"/>
                  <a:defRPr/>
                </a:pPr>
                <a:r>
                  <a:rPr lang="fr-FR" sz="900" dirty="0">
                    <a:solidFill>
                      <a:prstClr val="black"/>
                    </a:solidFill>
                  </a:rPr>
                  <a:t>Haute disponibilité sur l’ensemble de la chaîne de liaison</a:t>
                </a:r>
              </a:p>
            </p:txBody>
          </p:sp>
          <p:grpSp>
            <p:nvGrpSpPr>
              <p:cNvPr id="4" name="Group 3">
                <a:extLst>
                  <a:ext uri="{FF2B5EF4-FFF2-40B4-BE49-F238E27FC236}">
                    <a16:creationId xmlns:a16="http://schemas.microsoft.com/office/drawing/2014/main" id="{8F503B5F-1581-4841-97C5-65425630C339}"/>
                  </a:ext>
                </a:extLst>
              </p:cNvPr>
              <p:cNvGrpSpPr/>
              <p:nvPr/>
            </p:nvGrpSpPr>
            <p:grpSpPr>
              <a:xfrm>
                <a:off x="750701" y="1904836"/>
                <a:ext cx="187514" cy="187514"/>
                <a:chOff x="750701" y="2327698"/>
                <a:chExt cx="187514" cy="187514"/>
              </a:xfrm>
            </p:grpSpPr>
            <p:sp>
              <p:nvSpPr>
                <p:cNvPr id="956" name="Rectangle 955">
                  <a:extLst>
                    <a:ext uri="{FF2B5EF4-FFF2-40B4-BE49-F238E27FC236}">
                      <a16:creationId xmlns:a16="http://schemas.microsoft.com/office/drawing/2014/main" id="{DE3225E1-F389-450E-8E66-D1BB83950259}"/>
                    </a:ext>
                  </a:extLst>
                </p:cNvPr>
                <p:cNvSpPr/>
                <p:nvPr/>
              </p:nvSpPr>
              <p:spPr>
                <a:xfrm>
                  <a:off x="750701" y="2327698"/>
                  <a:ext cx="187514" cy="187514"/>
                </a:xfrm>
                <a:prstGeom prst="rect">
                  <a:avLst/>
                </a:prstGeom>
                <a:solidFill>
                  <a:srgbClr val="72BD8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957" name="Freeform 1796">
                  <a:extLst>
                    <a:ext uri="{FF2B5EF4-FFF2-40B4-BE49-F238E27FC236}">
                      <a16:creationId xmlns:a16="http://schemas.microsoft.com/office/drawing/2014/main" id="{84DD6F5E-B868-4B5D-8E32-EBC4F4A6F7F4}"/>
                    </a:ext>
                  </a:extLst>
                </p:cNvPr>
                <p:cNvSpPr>
                  <a:spLocks/>
                </p:cNvSpPr>
                <p:nvPr/>
              </p:nvSpPr>
              <p:spPr bwMode="auto">
                <a:xfrm>
                  <a:off x="801155" y="2407261"/>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78" name="Freeform 1796">
                  <a:extLst>
                    <a:ext uri="{FF2B5EF4-FFF2-40B4-BE49-F238E27FC236}">
                      <a16:creationId xmlns:a16="http://schemas.microsoft.com/office/drawing/2014/main" id="{65B3449A-AE99-434C-9BC5-ED3FCA56EA1D}"/>
                    </a:ext>
                  </a:extLst>
                </p:cNvPr>
                <p:cNvSpPr>
                  <a:spLocks/>
                </p:cNvSpPr>
                <p:nvPr/>
              </p:nvSpPr>
              <p:spPr bwMode="auto">
                <a:xfrm rot="5400000">
                  <a:off x="801155" y="2407261"/>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6" name="Group 15">
              <a:extLst>
                <a:ext uri="{FF2B5EF4-FFF2-40B4-BE49-F238E27FC236}">
                  <a16:creationId xmlns:a16="http://schemas.microsoft.com/office/drawing/2014/main" id="{46289CDE-962A-4F6E-B032-E7E3F2516972}"/>
                </a:ext>
              </a:extLst>
            </p:cNvPr>
            <p:cNvGrpSpPr/>
            <p:nvPr/>
          </p:nvGrpSpPr>
          <p:grpSpPr>
            <a:xfrm>
              <a:off x="754885" y="3136022"/>
              <a:ext cx="3107714" cy="754046"/>
              <a:chOff x="754885" y="3136022"/>
              <a:chExt cx="3107714" cy="754046"/>
            </a:xfrm>
          </p:grpSpPr>
          <p:sp>
            <p:nvSpPr>
              <p:cNvPr id="1762" name="TextBox 1761">
                <a:extLst>
                  <a:ext uri="{FF2B5EF4-FFF2-40B4-BE49-F238E27FC236}">
                    <a16:creationId xmlns:a16="http://schemas.microsoft.com/office/drawing/2014/main" id="{AA4B56AA-E476-44A6-B323-3AD59A00588D}"/>
                  </a:ext>
                </a:extLst>
              </p:cNvPr>
              <p:cNvSpPr txBox="1"/>
              <p:nvPr/>
            </p:nvSpPr>
            <p:spPr>
              <a:xfrm>
                <a:off x="1129036" y="3336070"/>
                <a:ext cx="2733563" cy="553998"/>
              </a:xfrm>
              <a:prstGeom prst="rect">
                <a:avLst/>
              </a:prstGeom>
              <a:noFill/>
            </p:spPr>
            <p:txBody>
              <a:bodyPr wrap="square" lIns="0" tIns="0" rIns="0" bIns="0" rtlCol="0">
                <a:spAutoFit/>
              </a:bodyPr>
              <a:lstStyle/>
              <a:p>
                <a:pPr marL="171450" indent="-171450">
                  <a:buClr>
                    <a:schemeClr val="accent2"/>
                  </a:buClr>
                  <a:buSzPct val="90000"/>
                  <a:buFont typeface="Wingdings" panose="05000000000000000000" pitchFamily="2" charset="2"/>
                  <a:buChar char="§"/>
                  <a:defRPr/>
                </a:pPr>
                <a:r>
                  <a:rPr lang="fr-FR" sz="900" dirty="0">
                    <a:solidFill>
                      <a:prstClr val="black"/>
                    </a:solidFill>
                  </a:rPr>
                  <a:t>1 accès MPLS par site</a:t>
                </a:r>
              </a:p>
              <a:p>
                <a:pPr marL="171450" indent="-171450">
                  <a:buClr>
                    <a:schemeClr val="accent2"/>
                  </a:buClr>
                  <a:buSzPct val="90000"/>
                  <a:buFont typeface="Wingdings" panose="05000000000000000000" pitchFamily="2" charset="2"/>
                  <a:buChar char="§"/>
                  <a:defRPr/>
                </a:pPr>
                <a:r>
                  <a:rPr lang="fr-FR" sz="900" dirty="0">
                    <a:solidFill>
                      <a:prstClr val="black"/>
                    </a:solidFill>
                  </a:rPr>
                  <a:t>1 accès Internet local par site </a:t>
                </a:r>
              </a:p>
              <a:p>
                <a:pPr marL="171450" indent="-171450">
                  <a:buClr>
                    <a:schemeClr val="accent2"/>
                  </a:buClr>
                  <a:buSzPct val="90000"/>
                  <a:buFont typeface="Wingdings" panose="05000000000000000000" pitchFamily="2" charset="2"/>
                  <a:buChar char="§"/>
                  <a:defRPr/>
                </a:pPr>
                <a:r>
                  <a:rPr lang="fr-FR" sz="900" dirty="0">
                    <a:solidFill>
                      <a:prstClr val="black"/>
                    </a:solidFill>
                  </a:rPr>
                  <a:t>1 cluster de Firewalls par site</a:t>
                </a:r>
              </a:p>
              <a:p>
                <a:pPr marL="171450" indent="-171450">
                  <a:buClr>
                    <a:schemeClr val="accent2"/>
                  </a:buClr>
                  <a:buSzPct val="90000"/>
                  <a:buFont typeface="Wingdings" panose="05000000000000000000" pitchFamily="2" charset="2"/>
                  <a:buChar char="§"/>
                  <a:defRPr/>
                </a:pPr>
                <a:r>
                  <a:rPr lang="fr-FR" sz="900" dirty="0">
                    <a:solidFill>
                      <a:prstClr val="black"/>
                    </a:solidFill>
                  </a:rPr>
                  <a:t>1 couple d’équipements de cœur de réseau par site </a:t>
                </a:r>
              </a:p>
            </p:txBody>
          </p:sp>
          <p:grpSp>
            <p:nvGrpSpPr>
              <p:cNvPr id="13" name="Group 12">
                <a:extLst>
                  <a:ext uri="{FF2B5EF4-FFF2-40B4-BE49-F238E27FC236}">
                    <a16:creationId xmlns:a16="http://schemas.microsoft.com/office/drawing/2014/main" id="{7AA9F2AF-58D0-4EC5-A369-2AB7A4998DBF}"/>
                  </a:ext>
                </a:extLst>
              </p:cNvPr>
              <p:cNvGrpSpPr/>
              <p:nvPr/>
            </p:nvGrpSpPr>
            <p:grpSpPr>
              <a:xfrm>
                <a:off x="754885" y="3136022"/>
                <a:ext cx="2907686" cy="187514"/>
                <a:chOff x="754885" y="3093157"/>
                <a:chExt cx="2907686" cy="187514"/>
              </a:xfrm>
            </p:grpSpPr>
            <p:sp>
              <p:nvSpPr>
                <p:cNvPr id="1761" name="TextBox 1760">
                  <a:extLst>
                    <a:ext uri="{FF2B5EF4-FFF2-40B4-BE49-F238E27FC236}">
                      <a16:creationId xmlns:a16="http://schemas.microsoft.com/office/drawing/2014/main" id="{54BAA491-B700-4B7E-B5C3-333205DE5564}"/>
                    </a:ext>
                  </a:extLst>
                </p:cNvPr>
                <p:cNvSpPr txBox="1"/>
                <p:nvPr/>
              </p:nvSpPr>
              <p:spPr>
                <a:xfrm>
                  <a:off x="1136653" y="3100306"/>
                  <a:ext cx="2525918" cy="161583"/>
                </a:xfrm>
                <a:prstGeom prst="rect">
                  <a:avLst/>
                </a:prstGeom>
                <a:noFill/>
              </p:spPr>
              <p:txBody>
                <a:bodyPr wrap="square" lIns="0" tIns="0" rIns="0" bIns="0" rtlCol="0">
                  <a:spAutoFit/>
                </a:bodyPr>
                <a:lstStyle/>
                <a:p>
                  <a:pPr lvl="0">
                    <a:defRPr/>
                  </a:pPr>
                  <a:r>
                    <a:rPr lang="fr-FR" sz="1050" b="1" dirty="0">
                      <a:solidFill>
                        <a:prstClr val="black"/>
                      </a:solidFill>
                    </a:rPr>
                    <a:t>Architecture WAN Sites centraux : </a:t>
                  </a:r>
                </a:p>
              </p:txBody>
            </p:sp>
            <p:grpSp>
              <p:nvGrpSpPr>
                <p:cNvPr id="959" name="Group 958">
                  <a:extLst>
                    <a:ext uri="{FF2B5EF4-FFF2-40B4-BE49-F238E27FC236}">
                      <a16:creationId xmlns:a16="http://schemas.microsoft.com/office/drawing/2014/main" id="{18C189B6-9F60-4A71-B564-8D3E95F4C96E}"/>
                    </a:ext>
                  </a:extLst>
                </p:cNvPr>
                <p:cNvGrpSpPr/>
                <p:nvPr/>
              </p:nvGrpSpPr>
              <p:grpSpPr>
                <a:xfrm>
                  <a:off x="754885" y="3093157"/>
                  <a:ext cx="187514" cy="187514"/>
                  <a:chOff x="754885" y="1981973"/>
                  <a:chExt cx="187514" cy="187514"/>
                </a:xfrm>
              </p:grpSpPr>
              <p:sp>
                <p:nvSpPr>
                  <p:cNvPr id="960" name="Rectangle 959">
                    <a:extLst>
                      <a:ext uri="{FF2B5EF4-FFF2-40B4-BE49-F238E27FC236}">
                        <a16:creationId xmlns:a16="http://schemas.microsoft.com/office/drawing/2014/main" id="{B5B9B19F-4F38-4D85-9E1A-FC8A966255E6}"/>
                      </a:ext>
                    </a:extLst>
                  </p:cNvPr>
                  <p:cNvSpPr/>
                  <p:nvPr/>
                </p:nvSpPr>
                <p:spPr>
                  <a:xfrm>
                    <a:off x="754885" y="1981973"/>
                    <a:ext cx="187514" cy="187514"/>
                  </a:xfrm>
                  <a:prstGeom prst="rect">
                    <a:avLst/>
                  </a:prstGeom>
                  <a:solidFill>
                    <a:srgbClr val="72BD8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961" name="Freeform 1796">
                    <a:extLst>
                      <a:ext uri="{FF2B5EF4-FFF2-40B4-BE49-F238E27FC236}">
                        <a16:creationId xmlns:a16="http://schemas.microsoft.com/office/drawing/2014/main" id="{99AD086A-1E22-42CA-ABBE-9CAF3628788E}"/>
                      </a:ext>
                    </a:extLst>
                  </p:cNvPr>
                  <p:cNvSpPr>
                    <a:spLocks/>
                  </p:cNvSpPr>
                  <p:nvPr/>
                </p:nvSpPr>
                <p:spPr bwMode="auto">
                  <a:xfrm>
                    <a:off x="805339" y="2061536"/>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79" name="Freeform 1796">
                    <a:extLst>
                      <a:ext uri="{FF2B5EF4-FFF2-40B4-BE49-F238E27FC236}">
                        <a16:creationId xmlns:a16="http://schemas.microsoft.com/office/drawing/2014/main" id="{D2ECA56A-93C5-408D-82F3-A61AFC39563C}"/>
                      </a:ext>
                    </a:extLst>
                  </p:cNvPr>
                  <p:cNvSpPr>
                    <a:spLocks/>
                  </p:cNvSpPr>
                  <p:nvPr/>
                </p:nvSpPr>
                <p:spPr bwMode="auto">
                  <a:xfrm rot="5400000">
                    <a:off x="805339" y="2061536"/>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18" name="Group 17">
              <a:extLst>
                <a:ext uri="{FF2B5EF4-FFF2-40B4-BE49-F238E27FC236}">
                  <a16:creationId xmlns:a16="http://schemas.microsoft.com/office/drawing/2014/main" id="{AC4B85BD-AAF5-4E79-B05A-5C861A3E1B67}"/>
                </a:ext>
              </a:extLst>
            </p:cNvPr>
            <p:cNvGrpSpPr/>
            <p:nvPr/>
          </p:nvGrpSpPr>
          <p:grpSpPr>
            <a:xfrm>
              <a:off x="753598" y="4081158"/>
              <a:ext cx="3392695" cy="634614"/>
              <a:chOff x="753598" y="4081158"/>
              <a:chExt cx="3392695" cy="634614"/>
            </a:xfrm>
          </p:grpSpPr>
          <p:sp>
            <p:nvSpPr>
              <p:cNvPr id="1772" name="TextBox 1771">
                <a:extLst>
                  <a:ext uri="{FF2B5EF4-FFF2-40B4-BE49-F238E27FC236}">
                    <a16:creationId xmlns:a16="http://schemas.microsoft.com/office/drawing/2014/main" id="{5CA08C8C-D57E-464E-BB0F-33CD7A2485F3}"/>
                  </a:ext>
                </a:extLst>
              </p:cNvPr>
              <p:cNvSpPr txBox="1"/>
              <p:nvPr/>
            </p:nvSpPr>
            <p:spPr>
              <a:xfrm>
                <a:off x="1126980" y="4300274"/>
                <a:ext cx="3019313" cy="415498"/>
              </a:xfrm>
              <a:prstGeom prst="rect">
                <a:avLst/>
              </a:prstGeom>
              <a:noFill/>
            </p:spPr>
            <p:txBody>
              <a:bodyPr wrap="square" lIns="0" tIns="0" rIns="0" bIns="0" rtlCol="0">
                <a:spAutoFit/>
              </a:bodyPr>
              <a:lstStyle/>
              <a:p>
                <a:pPr marL="171450" indent="-171450">
                  <a:buClr>
                    <a:schemeClr val="accent2"/>
                  </a:buClr>
                  <a:buSzPct val="90000"/>
                  <a:buFont typeface="Wingdings" panose="05000000000000000000" pitchFamily="2" charset="2"/>
                  <a:buChar char="§"/>
                  <a:defRPr/>
                </a:pPr>
                <a:r>
                  <a:rPr lang="fr-FR" sz="900" dirty="0">
                    <a:solidFill>
                      <a:prstClr val="black"/>
                    </a:solidFill>
                  </a:rPr>
                  <a:t>2 accès MPLS avec HA</a:t>
                </a:r>
              </a:p>
              <a:p>
                <a:pPr marL="171450" indent="-171450">
                  <a:buClr>
                    <a:schemeClr val="accent2"/>
                  </a:buClr>
                  <a:buSzPct val="90000"/>
                  <a:buFont typeface="Wingdings" panose="05000000000000000000" pitchFamily="2" charset="2"/>
                  <a:buChar char="§"/>
                  <a:defRPr/>
                </a:pPr>
                <a:r>
                  <a:rPr lang="fr-FR" sz="900" dirty="0">
                    <a:solidFill>
                      <a:prstClr val="black"/>
                    </a:solidFill>
                  </a:rPr>
                  <a:t>1 cluster de Firewalls pour le filtrage Internet</a:t>
                </a:r>
              </a:p>
              <a:p>
                <a:pPr marL="171450" indent="-171450">
                  <a:buClr>
                    <a:schemeClr val="accent2"/>
                  </a:buClr>
                  <a:buSzPct val="90000"/>
                  <a:buFont typeface="Wingdings" panose="05000000000000000000" pitchFamily="2" charset="2"/>
                  <a:buChar char="§"/>
                  <a:defRPr/>
                </a:pPr>
                <a:r>
                  <a:rPr lang="fr-FR" sz="900" dirty="0">
                    <a:solidFill>
                      <a:prstClr val="black"/>
                    </a:solidFill>
                  </a:rPr>
                  <a:t>1 cluster de Firewalls dédié pour le raccordement magasins</a:t>
                </a:r>
              </a:p>
            </p:txBody>
          </p:sp>
          <p:grpSp>
            <p:nvGrpSpPr>
              <p:cNvPr id="12" name="Group 11">
                <a:extLst>
                  <a:ext uri="{FF2B5EF4-FFF2-40B4-BE49-F238E27FC236}">
                    <a16:creationId xmlns:a16="http://schemas.microsoft.com/office/drawing/2014/main" id="{455B8648-E914-4C90-8C8B-A3FFEC7D6F72}"/>
                  </a:ext>
                </a:extLst>
              </p:cNvPr>
              <p:cNvGrpSpPr/>
              <p:nvPr/>
            </p:nvGrpSpPr>
            <p:grpSpPr>
              <a:xfrm>
                <a:off x="753598" y="4081158"/>
                <a:ext cx="2908973" cy="187514"/>
                <a:chOff x="753598" y="4038293"/>
                <a:chExt cx="2908973" cy="187514"/>
              </a:xfrm>
            </p:grpSpPr>
            <p:sp>
              <p:nvSpPr>
                <p:cNvPr id="1771" name="TextBox 1770">
                  <a:extLst>
                    <a:ext uri="{FF2B5EF4-FFF2-40B4-BE49-F238E27FC236}">
                      <a16:creationId xmlns:a16="http://schemas.microsoft.com/office/drawing/2014/main" id="{9A8E185E-649B-48C2-BC09-07E690BAE92B}"/>
                    </a:ext>
                  </a:extLst>
                </p:cNvPr>
                <p:cNvSpPr txBox="1"/>
                <p:nvPr/>
              </p:nvSpPr>
              <p:spPr>
                <a:xfrm>
                  <a:off x="1136653" y="4051259"/>
                  <a:ext cx="2525918" cy="161583"/>
                </a:xfrm>
                <a:prstGeom prst="rect">
                  <a:avLst/>
                </a:prstGeom>
                <a:noFill/>
              </p:spPr>
              <p:txBody>
                <a:bodyPr wrap="square" lIns="0" tIns="0" rIns="0" bIns="0" rtlCol="0">
                  <a:spAutoFit/>
                </a:bodyPr>
                <a:lstStyle/>
                <a:p>
                  <a:pPr lvl="0">
                    <a:defRPr/>
                  </a:pPr>
                  <a:r>
                    <a:rPr lang="fr-FR" sz="1050" b="1" dirty="0">
                      <a:solidFill>
                        <a:prstClr val="black"/>
                      </a:solidFill>
                    </a:rPr>
                    <a:t>Architecture WAN Data Center ATOS</a:t>
                  </a:r>
                </a:p>
              </p:txBody>
            </p:sp>
            <p:sp>
              <p:nvSpPr>
                <p:cNvPr id="963" name="Rectangle 962">
                  <a:extLst>
                    <a:ext uri="{FF2B5EF4-FFF2-40B4-BE49-F238E27FC236}">
                      <a16:creationId xmlns:a16="http://schemas.microsoft.com/office/drawing/2014/main" id="{7B0C68CD-1947-4E64-A38D-2468F2EDF715}"/>
                    </a:ext>
                  </a:extLst>
                </p:cNvPr>
                <p:cNvSpPr/>
                <p:nvPr/>
              </p:nvSpPr>
              <p:spPr>
                <a:xfrm>
                  <a:off x="753598" y="4038293"/>
                  <a:ext cx="187514" cy="187514"/>
                </a:xfrm>
                <a:prstGeom prst="rect">
                  <a:avLst/>
                </a:prstGeom>
                <a:solidFill>
                  <a:srgbClr val="72BD8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grpSp>
        </p:grpSp>
        <p:grpSp>
          <p:nvGrpSpPr>
            <p:cNvPr id="19" name="Group 18">
              <a:extLst>
                <a:ext uri="{FF2B5EF4-FFF2-40B4-BE49-F238E27FC236}">
                  <a16:creationId xmlns:a16="http://schemas.microsoft.com/office/drawing/2014/main" id="{BA075956-CE56-4879-8BE6-C177445941A3}"/>
                </a:ext>
              </a:extLst>
            </p:cNvPr>
            <p:cNvGrpSpPr/>
            <p:nvPr/>
          </p:nvGrpSpPr>
          <p:grpSpPr>
            <a:xfrm>
              <a:off x="753457" y="4921825"/>
              <a:ext cx="3107268" cy="480471"/>
              <a:chOff x="753457" y="4921825"/>
              <a:chExt cx="3107268" cy="480471"/>
            </a:xfrm>
          </p:grpSpPr>
          <p:sp>
            <p:nvSpPr>
              <p:cNvPr id="1782" name="TextBox 1781">
                <a:extLst>
                  <a:ext uri="{FF2B5EF4-FFF2-40B4-BE49-F238E27FC236}">
                    <a16:creationId xmlns:a16="http://schemas.microsoft.com/office/drawing/2014/main" id="{9AAC4786-1E24-44C3-B127-EE1AA427CF98}"/>
                  </a:ext>
                </a:extLst>
              </p:cNvPr>
              <p:cNvSpPr txBox="1"/>
              <p:nvPr/>
            </p:nvSpPr>
            <p:spPr>
              <a:xfrm>
                <a:off x="1127162" y="5125297"/>
                <a:ext cx="2733563" cy="276999"/>
              </a:xfrm>
              <a:prstGeom prst="rect">
                <a:avLst/>
              </a:prstGeom>
              <a:noFill/>
            </p:spPr>
            <p:txBody>
              <a:bodyPr wrap="square" lIns="0" tIns="0" rIns="0" bIns="0" rtlCol="0">
                <a:spAutoFit/>
              </a:bodyPr>
              <a:lstStyle/>
              <a:p>
                <a:pPr marL="171450" indent="-171450">
                  <a:buClr>
                    <a:schemeClr val="accent2"/>
                  </a:buClr>
                  <a:buSzPct val="90000"/>
                  <a:buFont typeface="Wingdings" panose="05000000000000000000" pitchFamily="2" charset="2"/>
                  <a:buChar char="§"/>
                  <a:defRPr/>
                </a:pPr>
                <a:r>
                  <a:rPr lang="fr-FR" sz="900" dirty="0">
                    <a:solidFill>
                      <a:prstClr val="black"/>
                    </a:solidFill>
                  </a:rPr>
                  <a:t>1 lien Internet local</a:t>
                </a:r>
              </a:p>
              <a:p>
                <a:pPr marL="171450" indent="-171450">
                  <a:buClr>
                    <a:schemeClr val="accent2"/>
                  </a:buClr>
                  <a:buSzPct val="90000"/>
                  <a:buFont typeface="Wingdings" panose="05000000000000000000" pitchFamily="2" charset="2"/>
                  <a:buChar char="§"/>
                  <a:defRPr/>
                </a:pPr>
                <a:r>
                  <a:rPr lang="fr-FR" sz="900" dirty="0">
                    <a:solidFill>
                      <a:prstClr val="black"/>
                    </a:solidFill>
                  </a:rPr>
                  <a:t>Raccordement VPN sur Hub Data Center ATOS</a:t>
                </a:r>
              </a:p>
            </p:txBody>
          </p:sp>
          <p:grpSp>
            <p:nvGrpSpPr>
              <p:cNvPr id="11" name="Group 10">
                <a:extLst>
                  <a:ext uri="{FF2B5EF4-FFF2-40B4-BE49-F238E27FC236}">
                    <a16:creationId xmlns:a16="http://schemas.microsoft.com/office/drawing/2014/main" id="{B2BFE1A0-DAD7-4CA8-BC6C-953F028C444C}"/>
                  </a:ext>
                </a:extLst>
              </p:cNvPr>
              <p:cNvGrpSpPr/>
              <p:nvPr/>
            </p:nvGrpSpPr>
            <p:grpSpPr>
              <a:xfrm>
                <a:off x="753457" y="4921825"/>
                <a:ext cx="2910097" cy="187514"/>
                <a:chOff x="753457" y="4878960"/>
                <a:chExt cx="2910097" cy="187514"/>
              </a:xfrm>
            </p:grpSpPr>
            <p:sp>
              <p:nvSpPr>
                <p:cNvPr id="1781" name="TextBox 1780">
                  <a:extLst>
                    <a:ext uri="{FF2B5EF4-FFF2-40B4-BE49-F238E27FC236}">
                      <a16:creationId xmlns:a16="http://schemas.microsoft.com/office/drawing/2014/main" id="{826642C9-EBDD-486E-A9CC-765A71BFEEB8}"/>
                    </a:ext>
                  </a:extLst>
                </p:cNvPr>
                <p:cNvSpPr txBox="1"/>
                <p:nvPr/>
              </p:nvSpPr>
              <p:spPr>
                <a:xfrm>
                  <a:off x="1137636" y="4882905"/>
                  <a:ext cx="2525918" cy="161583"/>
                </a:xfrm>
                <a:prstGeom prst="rect">
                  <a:avLst/>
                </a:prstGeom>
                <a:noFill/>
              </p:spPr>
              <p:txBody>
                <a:bodyPr wrap="square" lIns="0" tIns="0" rIns="0" bIns="0" rtlCol="0">
                  <a:spAutoFit/>
                </a:bodyPr>
                <a:lstStyle/>
                <a:p>
                  <a:pPr lvl="0">
                    <a:defRPr/>
                  </a:pPr>
                  <a:r>
                    <a:rPr lang="fr-FR" sz="1050" b="1" dirty="0">
                      <a:solidFill>
                        <a:prstClr val="black"/>
                      </a:solidFill>
                    </a:rPr>
                    <a:t>Architecture WAN Magasins : </a:t>
                  </a:r>
                </a:p>
              </p:txBody>
            </p:sp>
            <p:grpSp>
              <p:nvGrpSpPr>
                <p:cNvPr id="965" name="Group 964">
                  <a:extLst>
                    <a:ext uri="{FF2B5EF4-FFF2-40B4-BE49-F238E27FC236}">
                      <a16:creationId xmlns:a16="http://schemas.microsoft.com/office/drawing/2014/main" id="{805B722A-BC1A-4312-8F2F-722D0FC03D90}"/>
                    </a:ext>
                  </a:extLst>
                </p:cNvPr>
                <p:cNvGrpSpPr/>
                <p:nvPr/>
              </p:nvGrpSpPr>
              <p:grpSpPr>
                <a:xfrm>
                  <a:off x="753457" y="4878960"/>
                  <a:ext cx="187514" cy="187514"/>
                  <a:chOff x="753457" y="2028887"/>
                  <a:chExt cx="187514" cy="187514"/>
                </a:xfrm>
              </p:grpSpPr>
              <p:sp>
                <p:nvSpPr>
                  <p:cNvPr id="966" name="Rectangle 965">
                    <a:extLst>
                      <a:ext uri="{FF2B5EF4-FFF2-40B4-BE49-F238E27FC236}">
                        <a16:creationId xmlns:a16="http://schemas.microsoft.com/office/drawing/2014/main" id="{0C0D6494-6EE3-4041-82C7-96307B24F7A1}"/>
                      </a:ext>
                    </a:extLst>
                  </p:cNvPr>
                  <p:cNvSpPr/>
                  <p:nvPr/>
                </p:nvSpPr>
                <p:spPr>
                  <a:xfrm>
                    <a:off x="753457" y="2028887"/>
                    <a:ext cx="187514" cy="187514"/>
                  </a:xfrm>
                  <a:prstGeom prst="rect">
                    <a:avLst/>
                  </a:prstGeom>
                  <a:solidFill>
                    <a:srgbClr val="72BD8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967" name="Freeform 1796">
                    <a:extLst>
                      <a:ext uri="{FF2B5EF4-FFF2-40B4-BE49-F238E27FC236}">
                        <a16:creationId xmlns:a16="http://schemas.microsoft.com/office/drawing/2014/main" id="{269E1E95-4F21-4168-9171-BCCE57B7C6BF}"/>
                      </a:ext>
                    </a:extLst>
                  </p:cNvPr>
                  <p:cNvSpPr>
                    <a:spLocks/>
                  </p:cNvSpPr>
                  <p:nvPr/>
                </p:nvSpPr>
                <p:spPr bwMode="auto">
                  <a:xfrm>
                    <a:off x="803911" y="2108450"/>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81" name="Freeform 1796">
                    <a:extLst>
                      <a:ext uri="{FF2B5EF4-FFF2-40B4-BE49-F238E27FC236}">
                        <a16:creationId xmlns:a16="http://schemas.microsoft.com/office/drawing/2014/main" id="{8A294924-E181-4299-913A-251EBD971CBC}"/>
                      </a:ext>
                    </a:extLst>
                  </p:cNvPr>
                  <p:cNvSpPr>
                    <a:spLocks/>
                  </p:cNvSpPr>
                  <p:nvPr/>
                </p:nvSpPr>
                <p:spPr bwMode="auto">
                  <a:xfrm rot="5400000">
                    <a:off x="803911" y="2108450"/>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grpSp>
      <p:sp>
        <p:nvSpPr>
          <p:cNvPr id="980" name="Forme libre : forme 1844">
            <a:extLst>
              <a:ext uri="{FF2B5EF4-FFF2-40B4-BE49-F238E27FC236}">
                <a16:creationId xmlns:a16="http://schemas.microsoft.com/office/drawing/2014/main" id="{76201EE1-01D4-498B-B9FD-C1244F1C6899}"/>
              </a:ext>
            </a:extLst>
          </p:cNvPr>
          <p:cNvSpPr/>
          <p:nvPr/>
        </p:nvSpPr>
        <p:spPr>
          <a:xfrm>
            <a:off x="4767195" y="4667448"/>
            <a:ext cx="987665" cy="1379898"/>
          </a:xfrm>
          <a:prstGeom prst="rect">
            <a:avLst/>
          </a:prstGeom>
          <a:solidFill>
            <a:srgbClr val="FFFFFF"/>
          </a:solidFill>
          <a:ln w="6350" cap="flat">
            <a:solidFill>
              <a:schemeClr val="bg1">
                <a:lumMod val="85000"/>
              </a:schemeClr>
            </a:solidFill>
            <a:bevel/>
          </a:ln>
        </p:spPr>
      </p:sp>
      <p:sp>
        <p:nvSpPr>
          <p:cNvPr id="981" name="Text 913">
            <a:extLst>
              <a:ext uri="{FF2B5EF4-FFF2-40B4-BE49-F238E27FC236}">
                <a16:creationId xmlns:a16="http://schemas.microsoft.com/office/drawing/2014/main" id="{720328E7-D8DB-409C-A3EC-219C0622DE9E}"/>
              </a:ext>
            </a:extLst>
          </p:cNvPr>
          <p:cNvSpPr txBox="1"/>
          <p:nvPr/>
        </p:nvSpPr>
        <p:spPr>
          <a:xfrm>
            <a:off x="4813715" y="5872823"/>
            <a:ext cx="894624" cy="93552"/>
          </a:xfrm>
          <a:prstGeom prst="rect">
            <a:avLst/>
          </a:prstGeom>
          <a:noFill/>
        </p:spPr>
        <p:txBody>
          <a:bodyPr wrap="square" lIns="0" tIns="0" rIns="0" bIns="0" rtlCol="0" anchor="ctr">
            <a:spAutoFit/>
          </a:bodyPr>
          <a:lstStyle/>
          <a:p>
            <a:pPr algn="ctr">
              <a:lnSpc>
                <a:spcPct val="100000"/>
              </a:lnSpc>
            </a:pPr>
            <a:r>
              <a:rPr sz="608" b="1" dirty="0">
                <a:solidFill>
                  <a:schemeClr val="accent3"/>
                </a:solidFill>
              </a:rPr>
              <a:t>Site Central - DA</a:t>
            </a:r>
          </a:p>
        </p:txBody>
      </p:sp>
      <p:sp>
        <p:nvSpPr>
          <p:cNvPr id="982" name="Text 942">
            <a:extLst>
              <a:ext uri="{FF2B5EF4-FFF2-40B4-BE49-F238E27FC236}">
                <a16:creationId xmlns:a16="http://schemas.microsoft.com/office/drawing/2014/main" id="{EDDA1B43-C271-42F7-AC83-404888826A9B}"/>
              </a:ext>
            </a:extLst>
          </p:cNvPr>
          <p:cNvSpPr txBox="1"/>
          <p:nvPr/>
        </p:nvSpPr>
        <p:spPr>
          <a:xfrm>
            <a:off x="4679951"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983" name="Group 982">
            <a:extLst>
              <a:ext uri="{FF2B5EF4-FFF2-40B4-BE49-F238E27FC236}">
                <a16:creationId xmlns:a16="http://schemas.microsoft.com/office/drawing/2014/main" id="{674A74B1-F0A5-4FF1-8A44-22FA46EEB287}"/>
              </a:ext>
            </a:extLst>
          </p:cNvPr>
          <p:cNvGrpSpPr/>
          <p:nvPr/>
        </p:nvGrpSpPr>
        <p:grpSpPr>
          <a:xfrm>
            <a:off x="4966680" y="4555746"/>
            <a:ext cx="221905" cy="221905"/>
            <a:chOff x="5739267" y="2240712"/>
            <a:chExt cx="268504" cy="268504"/>
          </a:xfrm>
        </p:grpSpPr>
        <p:sp>
          <p:nvSpPr>
            <p:cNvPr id="984" name="Oval 983">
              <a:extLst>
                <a:ext uri="{FF2B5EF4-FFF2-40B4-BE49-F238E27FC236}">
                  <a16:creationId xmlns:a16="http://schemas.microsoft.com/office/drawing/2014/main" id="{742D71C3-66DA-4F28-BC24-86E5A0E1650F}"/>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85" name="Group 984">
              <a:extLst>
                <a:ext uri="{FF2B5EF4-FFF2-40B4-BE49-F238E27FC236}">
                  <a16:creationId xmlns:a16="http://schemas.microsoft.com/office/drawing/2014/main" id="{B00A5462-2DCB-412C-964A-336D92AB3482}"/>
                </a:ext>
              </a:extLst>
            </p:cNvPr>
            <p:cNvGrpSpPr/>
            <p:nvPr/>
          </p:nvGrpSpPr>
          <p:grpSpPr>
            <a:xfrm>
              <a:off x="5804804" y="2306249"/>
              <a:ext cx="137431" cy="137431"/>
              <a:chOff x="5922963" y="2173288"/>
              <a:chExt cx="346075" cy="346075"/>
            </a:xfrm>
          </p:grpSpPr>
          <p:grpSp>
            <p:nvGrpSpPr>
              <p:cNvPr id="986" name="Group 985">
                <a:extLst>
                  <a:ext uri="{FF2B5EF4-FFF2-40B4-BE49-F238E27FC236}">
                    <a16:creationId xmlns:a16="http://schemas.microsoft.com/office/drawing/2014/main" id="{B7F98E5B-CE72-4F8A-BEBC-E412765D3F3B}"/>
                  </a:ext>
                </a:extLst>
              </p:cNvPr>
              <p:cNvGrpSpPr/>
              <p:nvPr/>
            </p:nvGrpSpPr>
            <p:grpSpPr>
              <a:xfrm>
                <a:off x="5922963" y="2173288"/>
                <a:ext cx="346075" cy="346075"/>
                <a:chOff x="6283325" y="2173288"/>
                <a:chExt cx="346075" cy="346075"/>
              </a:xfrm>
            </p:grpSpPr>
            <p:grpSp>
              <p:nvGrpSpPr>
                <p:cNvPr id="992" name="Group 991">
                  <a:extLst>
                    <a:ext uri="{FF2B5EF4-FFF2-40B4-BE49-F238E27FC236}">
                      <a16:creationId xmlns:a16="http://schemas.microsoft.com/office/drawing/2014/main" id="{C489A75B-CA47-4745-AEBB-65167601AE4E}"/>
                    </a:ext>
                  </a:extLst>
                </p:cNvPr>
                <p:cNvGrpSpPr/>
                <p:nvPr/>
              </p:nvGrpSpPr>
              <p:grpSpPr>
                <a:xfrm>
                  <a:off x="6508750" y="2398713"/>
                  <a:ext cx="120650" cy="120650"/>
                  <a:chOff x="6508750" y="2398713"/>
                  <a:chExt cx="120650" cy="120650"/>
                </a:xfrm>
              </p:grpSpPr>
              <p:sp>
                <p:nvSpPr>
                  <p:cNvPr id="996" name="Line 241">
                    <a:extLst>
                      <a:ext uri="{FF2B5EF4-FFF2-40B4-BE49-F238E27FC236}">
                        <a16:creationId xmlns:a16="http://schemas.microsoft.com/office/drawing/2014/main" id="{99D1FBF9-7634-4ECC-B334-7B421D424F15}"/>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97" name="Freeform 243">
                    <a:extLst>
                      <a:ext uri="{FF2B5EF4-FFF2-40B4-BE49-F238E27FC236}">
                        <a16:creationId xmlns:a16="http://schemas.microsoft.com/office/drawing/2014/main" id="{E0B8F9B4-24EB-439F-8795-A8F4ECB25CDF}"/>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993" name="Group 992">
                  <a:extLst>
                    <a:ext uri="{FF2B5EF4-FFF2-40B4-BE49-F238E27FC236}">
                      <a16:creationId xmlns:a16="http://schemas.microsoft.com/office/drawing/2014/main" id="{9E587AEE-601C-4DBC-8B5B-CCFF134BE02E}"/>
                    </a:ext>
                  </a:extLst>
                </p:cNvPr>
                <p:cNvGrpSpPr/>
                <p:nvPr/>
              </p:nvGrpSpPr>
              <p:grpSpPr>
                <a:xfrm>
                  <a:off x="6283325" y="2173288"/>
                  <a:ext cx="120651" cy="120650"/>
                  <a:chOff x="6283325" y="2173288"/>
                  <a:chExt cx="120651" cy="120650"/>
                </a:xfrm>
              </p:grpSpPr>
              <p:sp>
                <p:nvSpPr>
                  <p:cNvPr id="994" name="Line 242">
                    <a:extLst>
                      <a:ext uri="{FF2B5EF4-FFF2-40B4-BE49-F238E27FC236}">
                        <a16:creationId xmlns:a16="http://schemas.microsoft.com/office/drawing/2014/main" id="{0CBCF3AA-BFBA-4958-A0A7-EB3CC6F2AB8C}"/>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95" name="Freeform 244">
                    <a:extLst>
                      <a:ext uri="{FF2B5EF4-FFF2-40B4-BE49-F238E27FC236}">
                        <a16:creationId xmlns:a16="http://schemas.microsoft.com/office/drawing/2014/main" id="{73E7BEEA-F824-4F6E-97B4-268F147D2371}"/>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987" name="Group 986">
                <a:extLst>
                  <a:ext uri="{FF2B5EF4-FFF2-40B4-BE49-F238E27FC236}">
                    <a16:creationId xmlns:a16="http://schemas.microsoft.com/office/drawing/2014/main" id="{DCF05B8D-DFC8-481F-AA74-76430FD5E9A4}"/>
                  </a:ext>
                </a:extLst>
              </p:cNvPr>
              <p:cNvGrpSpPr/>
              <p:nvPr/>
            </p:nvGrpSpPr>
            <p:grpSpPr>
              <a:xfrm>
                <a:off x="5922963" y="2173288"/>
                <a:ext cx="346075" cy="346075"/>
                <a:chOff x="5562600" y="2173288"/>
                <a:chExt cx="346075" cy="346075"/>
              </a:xfrm>
            </p:grpSpPr>
            <p:sp>
              <p:nvSpPr>
                <p:cNvPr id="988" name="Line 245">
                  <a:extLst>
                    <a:ext uri="{FF2B5EF4-FFF2-40B4-BE49-F238E27FC236}">
                      <a16:creationId xmlns:a16="http://schemas.microsoft.com/office/drawing/2014/main" id="{7E9D4488-8FB6-4D6B-9C97-9607D7A619A8}"/>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89" name="Line 246">
                  <a:extLst>
                    <a:ext uri="{FF2B5EF4-FFF2-40B4-BE49-F238E27FC236}">
                      <a16:creationId xmlns:a16="http://schemas.microsoft.com/office/drawing/2014/main" id="{84A59720-C761-4447-9CF2-CC0B775B3227}"/>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90" name="Freeform 247">
                  <a:extLst>
                    <a:ext uri="{FF2B5EF4-FFF2-40B4-BE49-F238E27FC236}">
                      <a16:creationId xmlns:a16="http://schemas.microsoft.com/office/drawing/2014/main" id="{D047F932-4678-4459-86BF-C2167448BD1F}"/>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91" name="Freeform 248">
                  <a:extLst>
                    <a:ext uri="{FF2B5EF4-FFF2-40B4-BE49-F238E27FC236}">
                      <a16:creationId xmlns:a16="http://schemas.microsoft.com/office/drawing/2014/main" id="{B45D643F-053C-4001-B718-E849770B92D2}"/>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998" name="Text 942">
            <a:extLst>
              <a:ext uri="{FF2B5EF4-FFF2-40B4-BE49-F238E27FC236}">
                <a16:creationId xmlns:a16="http://schemas.microsoft.com/office/drawing/2014/main" id="{F4010F0E-A8C1-4235-BBB7-8DC09DB25185}"/>
              </a:ext>
            </a:extLst>
          </p:cNvPr>
          <p:cNvSpPr txBox="1"/>
          <p:nvPr/>
        </p:nvSpPr>
        <p:spPr>
          <a:xfrm flipH="1">
            <a:off x="5577915"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999" name="Group 998">
            <a:extLst>
              <a:ext uri="{FF2B5EF4-FFF2-40B4-BE49-F238E27FC236}">
                <a16:creationId xmlns:a16="http://schemas.microsoft.com/office/drawing/2014/main" id="{09749C3F-348B-494B-9677-8E4A47321E0F}"/>
              </a:ext>
            </a:extLst>
          </p:cNvPr>
          <p:cNvGrpSpPr/>
          <p:nvPr/>
        </p:nvGrpSpPr>
        <p:grpSpPr>
          <a:xfrm>
            <a:off x="5333470" y="4555746"/>
            <a:ext cx="221905" cy="221905"/>
            <a:chOff x="5739267" y="2240712"/>
            <a:chExt cx="268504" cy="268504"/>
          </a:xfrm>
        </p:grpSpPr>
        <p:sp>
          <p:nvSpPr>
            <p:cNvPr id="1000" name="Oval 999">
              <a:extLst>
                <a:ext uri="{FF2B5EF4-FFF2-40B4-BE49-F238E27FC236}">
                  <a16:creationId xmlns:a16="http://schemas.microsoft.com/office/drawing/2014/main" id="{6D3B7098-3DE1-4AF0-BEF4-85CDD6407F32}"/>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001" name="Group 1000">
              <a:extLst>
                <a:ext uri="{FF2B5EF4-FFF2-40B4-BE49-F238E27FC236}">
                  <a16:creationId xmlns:a16="http://schemas.microsoft.com/office/drawing/2014/main" id="{D51EBBCA-ACFF-4CC3-A4E3-F9218CBBEE65}"/>
                </a:ext>
              </a:extLst>
            </p:cNvPr>
            <p:cNvGrpSpPr/>
            <p:nvPr/>
          </p:nvGrpSpPr>
          <p:grpSpPr>
            <a:xfrm>
              <a:off x="5804804" y="2306249"/>
              <a:ext cx="137431" cy="137431"/>
              <a:chOff x="5922963" y="2173288"/>
              <a:chExt cx="346075" cy="346075"/>
            </a:xfrm>
          </p:grpSpPr>
          <p:grpSp>
            <p:nvGrpSpPr>
              <p:cNvPr id="1002" name="Group 1001">
                <a:extLst>
                  <a:ext uri="{FF2B5EF4-FFF2-40B4-BE49-F238E27FC236}">
                    <a16:creationId xmlns:a16="http://schemas.microsoft.com/office/drawing/2014/main" id="{302510E8-03F9-43A9-9AAD-5F2E50439819}"/>
                  </a:ext>
                </a:extLst>
              </p:cNvPr>
              <p:cNvGrpSpPr/>
              <p:nvPr/>
            </p:nvGrpSpPr>
            <p:grpSpPr>
              <a:xfrm>
                <a:off x="5922963" y="2173288"/>
                <a:ext cx="346075" cy="346075"/>
                <a:chOff x="6283325" y="2173288"/>
                <a:chExt cx="346075" cy="346075"/>
              </a:xfrm>
            </p:grpSpPr>
            <p:grpSp>
              <p:nvGrpSpPr>
                <p:cNvPr id="1008" name="Group 1007">
                  <a:extLst>
                    <a:ext uri="{FF2B5EF4-FFF2-40B4-BE49-F238E27FC236}">
                      <a16:creationId xmlns:a16="http://schemas.microsoft.com/office/drawing/2014/main" id="{8EC1BFA0-7B92-405B-80B6-8D480CE0998B}"/>
                    </a:ext>
                  </a:extLst>
                </p:cNvPr>
                <p:cNvGrpSpPr/>
                <p:nvPr/>
              </p:nvGrpSpPr>
              <p:grpSpPr>
                <a:xfrm>
                  <a:off x="6508750" y="2398713"/>
                  <a:ext cx="120650" cy="120650"/>
                  <a:chOff x="6508750" y="2398713"/>
                  <a:chExt cx="120650" cy="120650"/>
                </a:xfrm>
              </p:grpSpPr>
              <p:sp>
                <p:nvSpPr>
                  <p:cNvPr id="1012" name="Line 241">
                    <a:extLst>
                      <a:ext uri="{FF2B5EF4-FFF2-40B4-BE49-F238E27FC236}">
                        <a16:creationId xmlns:a16="http://schemas.microsoft.com/office/drawing/2014/main" id="{A7C28C31-1065-4731-9EBD-A81C9221A5EF}"/>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13" name="Freeform 243">
                    <a:extLst>
                      <a:ext uri="{FF2B5EF4-FFF2-40B4-BE49-F238E27FC236}">
                        <a16:creationId xmlns:a16="http://schemas.microsoft.com/office/drawing/2014/main" id="{7B9A853D-43DA-4E50-8AF5-58D452192A77}"/>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09" name="Group 1008">
                  <a:extLst>
                    <a:ext uri="{FF2B5EF4-FFF2-40B4-BE49-F238E27FC236}">
                      <a16:creationId xmlns:a16="http://schemas.microsoft.com/office/drawing/2014/main" id="{E273F3F4-0380-4CBA-9F40-2B7A3765C963}"/>
                    </a:ext>
                  </a:extLst>
                </p:cNvPr>
                <p:cNvGrpSpPr/>
                <p:nvPr/>
              </p:nvGrpSpPr>
              <p:grpSpPr>
                <a:xfrm>
                  <a:off x="6283325" y="2173288"/>
                  <a:ext cx="120651" cy="120650"/>
                  <a:chOff x="6283325" y="2173288"/>
                  <a:chExt cx="120651" cy="120650"/>
                </a:xfrm>
              </p:grpSpPr>
              <p:sp>
                <p:nvSpPr>
                  <p:cNvPr id="1010" name="Line 242">
                    <a:extLst>
                      <a:ext uri="{FF2B5EF4-FFF2-40B4-BE49-F238E27FC236}">
                        <a16:creationId xmlns:a16="http://schemas.microsoft.com/office/drawing/2014/main" id="{4D8A8F7E-B078-4CAE-8C75-D164C5F0FE08}"/>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11" name="Freeform 244">
                    <a:extLst>
                      <a:ext uri="{FF2B5EF4-FFF2-40B4-BE49-F238E27FC236}">
                        <a16:creationId xmlns:a16="http://schemas.microsoft.com/office/drawing/2014/main" id="{54DE11C4-4EBC-4454-A689-EC745EEA1AC4}"/>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003" name="Group 1002">
                <a:extLst>
                  <a:ext uri="{FF2B5EF4-FFF2-40B4-BE49-F238E27FC236}">
                    <a16:creationId xmlns:a16="http://schemas.microsoft.com/office/drawing/2014/main" id="{8982C5C1-DD30-4761-B967-1CDA210E3FBA}"/>
                  </a:ext>
                </a:extLst>
              </p:cNvPr>
              <p:cNvGrpSpPr/>
              <p:nvPr/>
            </p:nvGrpSpPr>
            <p:grpSpPr>
              <a:xfrm>
                <a:off x="5922963" y="2173288"/>
                <a:ext cx="346075" cy="346075"/>
                <a:chOff x="5562600" y="2173288"/>
                <a:chExt cx="346075" cy="346075"/>
              </a:xfrm>
            </p:grpSpPr>
            <p:sp>
              <p:nvSpPr>
                <p:cNvPr id="1004" name="Line 245">
                  <a:extLst>
                    <a:ext uri="{FF2B5EF4-FFF2-40B4-BE49-F238E27FC236}">
                      <a16:creationId xmlns:a16="http://schemas.microsoft.com/office/drawing/2014/main" id="{478E63A8-B129-409E-BE81-8C43C787CC65}"/>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5" name="Line 246">
                  <a:extLst>
                    <a:ext uri="{FF2B5EF4-FFF2-40B4-BE49-F238E27FC236}">
                      <a16:creationId xmlns:a16="http://schemas.microsoft.com/office/drawing/2014/main" id="{4DBDD65F-82E9-4CFE-ADA7-AAB3F4B6A68F}"/>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6" name="Freeform 247">
                  <a:extLst>
                    <a:ext uri="{FF2B5EF4-FFF2-40B4-BE49-F238E27FC236}">
                      <a16:creationId xmlns:a16="http://schemas.microsoft.com/office/drawing/2014/main" id="{9D0AD3DC-138E-47E6-B8A2-31591C5D973C}"/>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7" name="Freeform 248">
                  <a:extLst>
                    <a:ext uri="{FF2B5EF4-FFF2-40B4-BE49-F238E27FC236}">
                      <a16:creationId xmlns:a16="http://schemas.microsoft.com/office/drawing/2014/main" id="{E91814CA-7689-471D-B80B-22A673D50ECB}"/>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014" name="Group 1013">
            <a:extLst>
              <a:ext uri="{FF2B5EF4-FFF2-40B4-BE49-F238E27FC236}">
                <a16:creationId xmlns:a16="http://schemas.microsoft.com/office/drawing/2014/main" id="{BB197D3B-AEE3-459F-918B-953F9C78612C}"/>
              </a:ext>
            </a:extLst>
          </p:cNvPr>
          <p:cNvGrpSpPr/>
          <p:nvPr/>
        </p:nvGrpSpPr>
        <p:grpSpPr>
          <a:xfrm>
            <a:off x="5075695" y="4793232"/>
            <a:ext cx="368727" cy="729444"/>
            <a:chOff x="5118558" y="4607020"/>
            <a:chExt cx="368727" cy="825836"/>
          </a:xfrm>
        </p:grpSpPr>
        <p:cxnSp>
          <p:nvCxnSpPr>
            <p:cNvPr id="1015" name="Straight Connector 1014">
              <a:extLst>
                <a:ext uri="{FF2B5EF4-FFF2-40B4-BE49-F238E27FC236}">
                  <a16:creationId xmlns:a16="http://schemas.microsoft.com/office/drawing/2014/main" id="{7EDFBA8C-38AF-4553-B295-956D6E62BE76}"/>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016" name="Straight Connector 1015">
              <a:extLst>
                <a:ext uri="{FF2B5EF4-FFF2-40B4-BE49-F238E27FC236}">
                  <a16:creationId xmlns:a16="http://schemas.microsoft.com/office/drawing/2014/main" id="{820DF5D9-993C-4345-835E-4B07432A3E00}"/>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grpSp>
        <p:nvGrpSpPr>
          <p:cNvPr id="1017" name="Group 1016">
            <a:extLst>
              <a:ext uri="{FF2B5EF4-FFF2-40B4-BE49-F238E27FC236}">
                <a16:creationId xmlns:a16="http://schemas.microsoft.com/office/drawing/2014/main" id="{79A9F418-3078-48F4-8375-3D1ACF7D4B20}"/>
              </a:ext>
            </a:extLst>
          </p:cNvPr>
          <p:cNvGrpSpPr/>
          <p:nvPr/>
        </p:nvGrpSpPr>
        <p:grpSpPr>
          <a:xfrm>
            <a:off x="4896020" y="4880852"/>
            <a:ext cx="730014" cy="398561"/>
            <a:chOff x="4938883" y="4694640"/>
            <a:chExt cx="730014" cy="398561"/>
          </a:xfrm>
        </p:grpSpPr>
        <p:sp>
          <p:nvSpPr>
            <p:cNvPr id="1019" name="Rectangle">
              <a:extLst>
                <a:ext uri="{FF2B5EF4-FFF2-40B4-BE49-F238E27FC236}">
                  <a16:creationId xmlns:a16="http://schemas.microsoft.com/office/drawing/2014/main" id="{EA881108-C5B0-4028-A247-0118B8B62C2D}"/>
                </a:ext>
              </a:extLst>
            </p:cNvPr>
            <p:cNvSpPr/>
            <p:nvPr/>
          </p:nvSpPr>
          <p:spPr>
            <a:xfrm>
              <a:off x="4938883" y="4694640"/>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020" name="Group 1019">
              <a:extLst>
                <a:ext uri="{FF2B5EF4-FFF2-40B4-BE49-F238E27FC236}">
                  <a16:creationId xmlns:a16="http://schemas.microsoft.com/office/drawing/2014/main" id="{75DD736E-0767-481B-8251-F7894C1410B0}"/>
                </a:ext>
              </a:extLst>
            </p:cNvPr>
            <p:cNvGrpSpPr/>
            <p:nvPr/>
          </p:nvGrpSpPr>
          <p:grpSpPr>
            <a:xfrm>
              <a:off x="5002313" y="4810775"/>
              <a:ext cx="603154" cy="123350"/>
              <a:chOff x="4999812" y="4810775"/>
              <a:chExt cx="603154" cy="123350"/>
            </a:xfrm>
          </p:grpSpPr>
          <p:grpSp>
            <p:nvGrpSpPr>
              <p:cNvPr id="1022" name="Group 1021">
                <a:extLst>
                  <a:ext uri="{FF2B5EF4-FFF2-40B4-BE49-F238E27FC236}">
                    <a16:creationId xmlns:a16="http://schemas.microsoft.com/office/drawing/2014/main" id="{E30D8058-4610-43EC-A718-11EAE47C6466}"/>
                  </a:ext>
                </a:extLst>
              </p:cNvPr>
              <p:cNvGrpSpPr/>
              <p:nvPr/>
            </p:nvGrpSpPr>
            <p:grpSpPr>
              <a:xfrm>
                <a:off x="4999812" y="4810775"/>
                <a:ext cx="237966" cy="123350"/>
                <a:chOff x="8447088" y="3060701"/>
                <a:chExt cx="346075" cy="179388"/>
              </a:xfrm>
            </p:grpSpPr>
            <p:sp>
              <p:nvSpPr>
                <p:cNvPr id="1042" name="Line 54">
                  <a:extLst>
                    <a:ext uri="{FF2B5EF4-FFF2-40B4-BE49-F238E27FC236}">
                      <a16:creationId xmlns:a16="http://schemas.microsoft.com/office/drawing/2014/main" id="{D00EC760-3B6F-4AB4-87E9-E4FF91401228}"/>
                    </a:ext>
                  </a:extLst>
                </p:cNvPr>
                <p:cNvSpPr>
                  <a:spLocks noChangeShapeType="1"/>
                </p:cNvSpPr>
                <p:nvPr/>
              </p:nvSpPr>
              <p:spPr bwMode="auto">
                <a:xfrm>
                  <a:off x="8447088" y="319563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3" name="Line 55">
                  <a:extLst>
                    <a:ext uri="{FF2B5EF4-FFF2-40B4-BE49-F238E27FC236}">
                      <a16:creationId xmlns:a16="http://schemas.microsoft.com/office/drawing/2014/main" id="{3FF0171D-F285-4519-A879-FDAAB7F6BC69}"/>
                    </a:ext>
                  </a:extLst>
                </p:cNvPr>
                <p:cNvSpPr>
                  <a:spLocks noChangeShapeType="1"/>
                </p:cNvSpPr>
                <p:nvPr/>
              </p:nvSpPr>
              <p:spPr bwMode="auto">
                <a:xfrm>
                  <a:off x="8447088" y="315118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4" name="Line 56">
                  <a:extLst>
                    <a:ext uri="{FF2B5EF4-FFF2-40B4-BE49-F238E27FC236}">
                      <a16:creationId xmlns:a16="http://schemas.microsoft.com/office/drawing/2014/main" id="{951E32B5-596E-4277-B5DA-088F91B3571B}"/>
                    </a:ext>
                  </a:extLst>
                </p:cNvPr>
                <p:cNvSpPr>
                  <a:spLocks noChangeShapeType="1"/>
                </p:cNvSpPr>
                <p:nvPr/>
              </p:nvSpPr>
              <p:spPr bwMode="auto">
                <a:xfrm>
                  <a:off x="8447088" y="3105151"/>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5" name="Line 57">
                  <a:extLst>
                    <a:ext uri="{FF2B5EF4-FFF2-40B4-BE49-F238E27FC236}">
                      <a16:creationId xmlns:a16="http://schemas.microsoft.com/office/drawing/2014/main" id="{3322174F-48E6-4838-9966-C6579B4DF845}"/>
                    </a:ext>
                  </a:extLst>
                </p:cNvPr>
                <p:cNvSpPr>
                  <a:spLocks noChangeShapeType="1"/>
                </p:cNvSpPr>
                <p:nvPr/>
              </p:nvSpPr>
              <p:spPr bwMode="auto">
                <a:xfrm>
                  <a:off x="8567738"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6" name="Line 58">
                  <a:extLst>
                    <a:ext uri="{FF2B5EF4-FFF2-40B4-BE49-F238E27FC236}">
                      <a16:creationId xmlns:a16="http://schemas.microsoft.com/office/drawing/2014/main" id="{444D2837-22AD-45DA-86A8-C8CD93418C84}"/>
                    </a:ext>
                  </a:extLst>
                </p:cNvPr>
                <p:cNvSpPr>
                  <a:spLocks noChangeShapeType="1"/>
                </p:cNvSpPr>
                <p:nvPr/>
              </p:nvSpPr>
              <p:spPr bwMode="auto">
                <a:xfrm>
                  <a:off x="8718551"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7" name="Line 59">
                  <a:extLst>
                    <a:ext uri="{FF2B5EF4-FFF2-40B4-BE49-F238E27FC236}">
                      <a16:creationId xmlns:a16="http://schemas.microsoft.com/office/drawing/2014/main" id="{AA11A608-2841-49FA-9C2A-4071AEBDC779}"/>
                    </a:ext>
                  </a:extLst>
                </p:cNvPr>
                <p:cNvSpPr>
                  <a:spLocks noChangeShapeType="1"/>
                </p:cNvSpPr>
                <p:nvPr/>
              </p:nvSpPr>
              <p:spPr bwMode="auto">
                <a:xfrm>
                  <a:off x="8567738"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8" name="Line 60">
                  <a:extLst>
                    <a:ext uri="{FF2B5EF4-FFF2-40B4-BE49-F238E27FC236}">
                      <a16:creationId xmlns:a16="http://schemas.microsoft.com/office/drawing/2014/main" id="{36C7D076-5372-4A96-A2EC-95DDA34CAE5B}"/>
                    </a:ext>
                  </a:extLst>
                </p:cNvPr>
                <p:cNvSpPr>
                  <a:spLocks noChangeShapeType="1"/>
                </p:cNvSpPr>
                <p:nvPr/>
              </p:nvSpPr>
              <p:spPr bwMode="auto">
                <a:xfrm>
                  <a:off x="8718551"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9" name="Line 61">
                  <a:extLst>
                    <a:ext uri="{FF2B5EF4-FFF2-40B4-BE49-F238E27FC236}">
                      <a16:creationId xmlns:a16="http://schemas.microsoft.com/office/drawing/2014/main" id="{C53C1487-C9BF-40A2-976D-C28805C40A1C}"/>
                    </a:ext>
                  </a:extLst>
                </p:cNvPr>
                <p:cNvSpPr>
                  <a:spLocks noChangeShapeType="1"/>
                </p:cNvSpPr>
                <p:nvPr/>
              </p:nvSpPr>
              <p:spPr bwMode="auto">
                <a:xfrm>
                  <a:off x="8507413"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50" name="Line 62">
                  <a:extLst>
                    <a:ext uri="{FF2B5EF4-FFF2-40B4-BE49-F238E27FC236}">
                      <a16:creationId xmlns:a16="http://schemas.microsoft.com/office/drawing/2014/main" id="{341BD1E9-D603-4335-BFA8-D269A2BA8077}"/>
                    </a:ext>
                  </a:extLst>
                </p:cNvPr>
                <p:cNvSpPr>
                  <a:spLocks noChangeShapeType="1"/>
                </p:cNvSpPr>
                <p:nvPr/>
              </p:nvSpPr>
              <p:spPr bwMode="auto">
                <a:xfrm>
                  <a:off x="8658226"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51" name="Line 63">
                  <a:extLst>
                    <a:ext uri="{FF2B5EF4-FFF2-40B4-BE49-F238E27FC236}">
                      <a16:creationId xmlns:a16="http://schemas.microsoft.com/office/drawing/2014/main" id="{894625D8-CAD8-403E-B5B0-8CB2025BAA06}"/>
                    </a:ext>
                  </a:extLst>
                </p:cNvPr>
                <p:cNvSpPr>
                  <a:spLocks noChangeShapeType="1"/>
                </p:cNvSpPr>
                <p:nvPr/>
              </p:nvSpPr>
              <p:spPr bwMode="auto">
                <a:xfrm>
                  <a:off x="8507413"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52" name="Line 64">
                  <a:extLst>
                    <a:ext uri="{FF2B5EF4-FFF2-40B4-BE49-F238E27FC236}">
                      <a16:creationId xmlns:a16="http://schemas.microsoft.com/office/drawing/2014/main" id="{45A2E0D9-4714-4BD1-8993-192C58198FCF}"/>
                    </a:ext>
                  </a:extLst>
                </p:cNvPr>
                <p:cNvSpPr>
                  <a:spLocks noChangeShapeType="1"/>
                </p:cNvSpPr>
                <p:nvPr/>
              </p:nvSpPr>
              <p:spPr bwMode="auto">
                <a:xfrm>
                  <a:off x="8658226"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53" name="Rectangle 65">
                  <a:extLst>
                    <a:ext uri="{FF2B5EF4-FFF2-40B4-BE49-F238E27FC236}">
                      <a16:creationId xmlns:a16="http://schemas.microsoft.com/office/drawing/2014/main" id="{622DC334-D595-4F85-81B9-4FCF84A2ABF6}"/>
                    </a:ext>
                  </a:extLst>
                </p:cNvPr>
                <p:cNvSpPr>
                  <a:spLocks noChangeArrowheads="1"/>
                </p:cNvSpPr>
                <p:nvPr/>
              </p:nvSpPr>
              <p:spPr bwMode="auto">
                <a:xfrm>
                  <a:off x="8447088" y="3060701"/>
                  <a:ext cx="346075" cy="179388"/>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23" name="Group 1022">
                <a:extLst>
                  <a:ext uri="{FF2B5EF4-FFF2-40B4-BE49-F238E27FC236}">
                    <a16:creationId xmlns:a16="http://schemas.microsoft.com/office/drawing/2014/main" id="{9F0B2CA5-62C5-41A0-A309-1B5459432877}"/>
                  </a:ext>
                </a:extLst>
              </p:cNvPr>
              <p:cNvGrpSpPr/>
              <p:nvPr/>
            </p:nvGrpSpPr>
            <p:grpSpPr>
              <a:xfrm>
                <a:off x="5365000" y="4810775"/>
                <a:ext cx="237966" cy="123350"/>
                <a:chOff x="8447088" y="3060701"/>
                <a:chExt cx="346075" cy="179388"/>
              </a:xfrm>
            </p:grpSpPr>
            <p:sp>
              <p:nvSpPr>
                <p:cNvPr id="1030" name="Line 54">
                  <a:extLst>
                    <a:ext uri="{FF2B5EF4-FFF2-40B4-BE49-F238E27FC236}">
                      <a16:creationId xmlns:a16="http://schemas.microsoft.com/office/drawing/2014/main" id="{B0AAF07A-5121-4542-803B-858A9577C30B}"/>
                    </a:ext>
                  </a:extLst>
                </p:cNvPr>
                <p:cNvSpPr>
                  <a:spLocks noChangeShapeType="1"/>
                </p:cNvSpPr>
                <p:nvPr/>
              </p:nvSpPr>
              <p:spPr bwMode="auto">
                <a:xfrm>
                  <a:off x="8447088" y="319563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1" name="Line 55">
                  <a:extLst>
                    <a:ext uri="{FF2B5EF4-FFF2-40B4-BE49-F238E27FC236}">
                      <a16:creationId xmlns:a16="http://schemas.microsoft.com/office/drawing/2014/main" id="{EDFA6033-0133-4645-B3FF-7392EA45D240}"/>
                    </a:ext>
                  </a:extLst>
                </p:cNvPr>
                <p:cNvSpPr>
                  <a:spLocks noChangeShapeType="1"/>
                </p:cNvSpPr>
                <p:nvPr/>
              </p:nvSpPr>
              <p:spPr bwMode="auto">
                <a:xfrm>
                  <a:off x="8447088" y="315118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2" name="Line 56">
                  <a:extLst>
                    <a:ext uri="{FF2B5EF4-FFF2-40B4-BE49-F238E27FC236}">
                      <a16:creationId xmlns:a16="http://schemas.microsoft.com/office/drawing/2014/main" id="{A8E2D27D-B15C-47FE-990A-A4099CF1F417}"/>
                    </a:ext>
                  </a:extLst>
                </p:cNvPr>
                <p:cNvSpPr>
                  <a:spLocks noChangeShapeType="1"/>
                </p:cNvSpPr>
                <p:nvPr/>
              </p:nvSpPr>
              <p:spPr bwMode="auto">
                <a:xfrm>
                  <a:off x="8447088" y="3105151"/>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3" name="Line 57">
                  <a:extLst>
                    <a:ext uri="{FF2B5EF4-FFF2-40B4-BE49-F238E27FC236}">
                      <a16:creationId xmlns:a16="http://schemas.microsoft.com/office/drawing/2014/main" id="{D1BED5AA-2FD9-469D-9FDD-98C65D8F88FA}"/>
                    </a:ext>
                  </a:extLst>
                </p:cNvPr>
                <p:cNvSpPr>
                  <a:spLocks noChangeShapeType="1"/>
                </p:cNvSpPr>
                <p:nvPr/>
              </p:nvSpPr>
              <p:spPr bwMode="auto">
                <a:xfrm>
                  <a:off x="8567738"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4" name="Line 58">
                  <a:extLst>
                    <a:ext uri="{FF2B5EF4-FFF2-40B4-BE49-F238E27FC236}">
                      <a16:creationId xmlns:a16="http://schemas.microsoft.com/office/drawing/2014/main" id="{D1E68099-2820-40E8-9421-F32DF1C9FA94}"/>
                    </a:ext>
                  </a:extLst>
                </p:cNvPr>
                <p:cNvSpPr>
                  <a:spLocks noChangeShapeType="1"/>
                </p:cNvSpPr>
                <p:nvPr/>
              </p:nvSpPr>
              <p:spPr bwMode="auto">
                <a:xfrm>
                  <a:off x="8718551"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5" name="Line 59">
                  <a:extLst>
                    <a:ext uri="{FF2B5EF4-FFF2-40B4-BE49-F238E27FC236}">
                      <a16:creationId xmlns:a16="http://schemas.microsoft.com/office/drawing/2014/main" id="{B615DDA3-AD6A-43D4-882B-FB46B34D7519}"/>
                    </a:ext>
                  </a:extLst>
                </p:cNvPr>
                <p:cNvSpPr>
                  <a:spLocks noChangeShapeType="1"/>
                </p:cNvSpPr>
                <p:nvPr/>
              </p:nvSpPr>
              <p:spPr bwMode="auto">
                <a:xfrm>
                  <a:off x="8567738"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6" name="Line 60">
                  <a:extLst>
                    <a:ext uri="{FF2B5EF4-FFF2-40B4-BE49-F238E27FC236}">
                      <a16:creationId xmlns:a16="http://schemas.microsoft.com/office/drawing/2014/main" id="{9ED7733E-633A-4E08-89AC-D21EB98C3B22}"/>
                    </a:ext>
                  </a:extLst>
                </p:cNvPr>
                <p:cNvSpPr>
                  <a:spLocks noChangeShapeType="1"/>
                </p:cNvSpPr>
                <p:nvPr/>
              </p:nvSpPr>
              <p:spPr bwMode="auto">
                <a:xfrm>
                  <a:off x="8718551"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7" name="Line 61">
                  <a:extLst>
                    <a:ext uri="{FF2B5EF4-FFF2-40B4-BE49-F238E27FC236}">
                      <a16:creationId xmlns:a16="http://schemas.microsoft.com/office/drawing/2014/main" id="{4880A3B5-AE5A-48BE-A8D7-CA5D52A18C6A}"/>
                    </a:ext>
                  </a:extLst>
                </p:cNvPr>
                <p:cNvSpPr>
                  <a:spLocks noChangeShapeType="1"/>
                </p:cNvSpPr>
                <p:nvPr/>
              </p:nvSpPr>
              <p:spPr bwMode="auto">
                <a:xfrm>
                  <a:off x="8507413"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8" name="Line 62">
                  <a:extLst>
                    <a:ext uri="{FF2B5EF4-FFF2-40B4-BE49-F238E27FC236}">
                      <a16:creationId xmlns:a16="http://schemas.microsoft.com/office/drawing/2014/main" id="{0BC31109-EBAB-4FFC-9B2B-D31B83D10908}"/>
                    </a:ext>
                  </a:extLst>
                </p:cNvPr>
                <p:cNvSpPr>
                  <a:spLocks noChangeShapeType="1"/>
                </p:cNvSpPr>
                <p:nvPr/>
              </p:nvSpPr>
              <p:spPr bwMode="auto">
                <a:xfrm>
                  <a:off x="8658226"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9" name="Line 63">
                  <a:extLst>
                    <a:ext uri="{FF2B5EF4-FFF2-40B4-BE49-F238E27FC236}">
                      <a16:creationId xmlns:a16="http://schemas.microsoft.com/office/drawing/2014/main" id="{D40548B8-3A13-4FF1-88E9-732E38D6EDFD}"/>
                    </a:ext>
                  </a:extLst>
                </p:cNvPr>
                <p:cNvSpPr>
                  <a:spLocks noChangeShapeType="1"/>
                </p:cNvSpPr>
                <p:nvPr/>
              </p:nvSpPr>
              <p:spPr bwMode="auto">
                <a:xfrm>
                  <a:off x="8507413"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0" name="Line 64">
                  <a:extLst>
                    <a:ext uri="{FF2B5EF4-FFF2-40B4-BE49-F238E27FC236}">
                      <a16:creationId xmlns:a16="http://schemas.microsoft.com/office/drawing/2014/main" id="{9B27F627-5263-427E-B7BB-0D807823A18B}"/>
                    </a:ext>
                  </a:extLst>
                </p:cNvPr>
                <p:cNvSpPr>
                  <a:spLocks noChangeShapeType="1"/>
                </p:cNvSpPr>
                <p:nvPr/>
              </p:nvSpPr>
              <p:spPr bwMode="auto">
                <a:xfrm>
                  <a:off x="8658226"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41" name="Rectangle 65">
                  <a:extLst>
                    <a:ext uri="{FF2B5EF4-FFF2-40B4-BE49-F238E27FC236}">
                      <a16:creationId xmlns:a16="http://schemas.microsoft.com/office/drawing/2014/main" id="{76CBA43E-8A3C-4C9F-92C4-FBCF8025A361}"/>
                    </a:ext>
                  </a:extLst>
                </p:cNvPr>
                <p:cNvSpPr>
                  <a:spLocks noChangeArrowheads="1"/>
                </p:cNvSpPr>
                <p:nvPr/>
              </p:nvSpPr>
              <p:spPr bwMode="auto">
                <a:xfrm>
                  <a:off x="8447088" y="3060701"/>
                  <a:ext cx="346075" cy="179388"/>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028" name="Straight Connector 1027">
                <a:extLst>
                  <a:ext uri="{FF2B5EF4-FFF2-40B4-BE49-F238E27FC236}">
                    <a16:creationId xmlns:a16="http://schemas.microsoft.com/office/drawing/2014/main" id="{7C9B5A17-E6B4-4CE3-9520-3A733E2E1FE0}"/>
                  </a:ext>
                </a:extLst>
              </p:cNvPr>
              <p:cNvCxnSpPr>
                <a:cxnSpLocks/>
              </p:cNvCxnSpPr>
              <p:nvPr/>
            </p:nvCxnSpPr>
            <p:spPr>
              <a:xfrm rot="5400000">
                <a:off x="5301390" y="4806454"/>
                <a:ext cx="0" cy="131995"/>
              </a:xfrm>
              <a:prstGeom prst="line">
                <a:avLst/>
              </a:prstGeom>
              <a:solidFill>
                <a:schemeClr val="bg1">
                  <a:lumMod val="95000"/>
                </a:schemeClr>
              </a:solidFill>
              <a:ln w="10133" cap="flat">
                <a:solidFill>
                  <a:schemeClr val="accent3"/>
                </a:solidFill>
                <a:prstDash val="solid"/>
                <a:bevel/>
              </a:ln>
            </p:spPr>
          </p:cxnSp>
        </p:grpSp>
        <p:sp>
          <p:nvSpPr>
            <p:cNvPr id="1021" name="Text 942">
              <a:extLst>
                <a:ext uri="{FF2B5EF4-FFF2-40B4-BE49-F238E27FC236}">
                  <a16:creationId xmlns:a16="http://schemas.microsoft.com/office/drawing/2014/main" id="{7FE347C7-BF12-4114-B1BC-1105720AFE5E}"/>
                </a:ext>
              </a:extLst>
            </p:cNvPr>
            <p:cNvSpPr txBox="1"/>
            <p:nvPr/>
          </p:nvSpPr>
          <p:spPr>
            <a:xfrm>
              <a:off x="5091150" y="4974435"/>
              <a:ext cx="425480" cy="76944"/>
            </a:xfrm>
            <a:prstGeom prst="rect">
              <a:avLst/>
            </a:prstGeom>
            <a:noFill/>
          </p:spPr>
          <p:txBody>
            <a:bodyPr wrap="square" lIns="0" tIns="0" rIns="0" bIns="0" rtlCol="0" anchor="ctr">
              <a:spAutoFit/>
            </a:bodyPr>
            <a:lstStyle/>
            <a:p>
              <a:pPr algn="ctr">
                <a:lnSpc>
                  <a:spcPct val="100000"/>
                </a:lnSpc>
              </a:pPr>
              <a:r>
                <a:rPr lang="en-ID" sz="500" dirty="0">
                  <a:solidFill>
                    <a:schemeClr val="accent3"/>
                  </a:solidFill>
                </a:rPr>
                <a:t>Palo-Alto</a:t>
              </a:r>
            </a:p>
          </p:txBody>
        </p:sp>
      </p:grpSp>
      <p:grpSp>
        <p:nvGrpSpPr>
          <p:cNvPr id="1054" name="Group 1053">
            <a:extLst>
              <a:ext uri="{FF2B5EF4-FFF2-40B4-BE49-F238E27FC236}">
                <a16:creationId xmlns:a16="http://schemas.microsoft.com/office/drawing/2014/main" id="{E9CCAC3F-4222-42A3-80D7-587EA32EF425}"/>
              </a:ext>
            </a:extLst>
          </p:cNvPr>
          <p:cNvGrpSpPr/>
          <p:nvPr/>
        </p:nvGrpSpPr>
        <p:grpSpPr>
          <a:xfrm>
            <a:off x="4896020" y="5651825"/>
            <a:ext cx="729952" cy="164395"/>
            <a:chOff x="4938883" y="5414447"/>
            <a:chExt cx="729952" cy="164395"/>
          </a:xfrm>
        </p:grpSpPr>
        <p:sp>
          <p:nvSpPr>
            <p:cNvPr id="1055" name="Rectangle: Rounded Corners 1054">
              <a:extLst>
                <a:ext uri="{FF2B5EF4-FFF2-40B4-BE49-F238E27FC236}">
                  <a16:creationId xmlns:a16="http://schemas.microsoft.com/office/drawing/2014/main" id="{DE846E1C-A151-48A7-875F-677BAD800AA7}"/>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56" name="Text 914">
              <a:extLst>
                <a:ext uri="{FF2B5EF4-FFF2-40B4-BE49-F238E27FC236}">
                  <a16:creationId xmlns:a16="http://schemas.microsoft.com/office/drawing/2014/main" id="{229417E2-9073-4251-B8D6-21CE981FEF15}"/>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sz="456" b="1" dirty="0">
                  <a:solidFill>
                    <a:schemeClr val="accent3"/>
                  </a:solidFill>
                </a:rPr>
                <a:t>LAN DA</a:t>
              </a:r>
            </a:p>
          </p:txBody>
        </p:sp>
      </p:grpSp>
      <p:sp>
        <p:nvSpPr>
          <p:cNvPr id="1057" name="Forme libre : forme 1844">
            <a:extLst>
              <a:ext uri="{FF2B5EF4-FFF2-40B4-BE49-F238E27FC236}">
                <a16:creationId xmlns:a16="http://schemas.microsoft.com/office/drawing/2014/main" id="{91AA92A0-01CA-404B-AC35-B402BCAAF7F9}"/>
              </a:ext>
            </a:extLst>
          </p:cNvPr>
          <p:cNvSpPr/>
          <p:nvPr/>
        </p:nvSpPr>
        <p:spPr>
          <a:xfrm>
            <a:off x="5949124" y="4667448"/>
            <a:ext cx="987665" cy="1379898"/>
          </a:xfrm>
          <a:prstGeom prst="rect">
            <a:avLst/>
          </a:prstGeom>
          <a:solidFill>
            <a:srgbClr val="FFFFFF"/>
          </a:solidFill>
          <a:ln w="6350" cap="flat">
            <a:solidFill>
              <a:schemeClr val="bg1">
                <a:lumMod val="85000"/>
              </a:schemeClr>
            </a:solidFill>
            <a:bevel/>
          </a:ln>
        </p:spPr>
      </p:sp>
      <p:sp>
        <p:nvSpPr>
          <p:cNvPr id="1058" name="Text 913">
            <a:extLst>
              <a:ext uri="{FF2B5EF4-FFF2-40B4-BE49-F238E27FC236}">
                <a16:creationId xmlns:a16="http://schemas.microsoft.com/office/drawing/2014/main" id="{5D1903DD-C7A3-4C05-8FE9-7856B9B38A09}"/>
              </a:ext>
            </a:extLst>
          </p:cNvPr>
          <p:cNvSpPr txBox="1"/>
          <p:nvPr/>
        </p:nvSpPr>
        <p:spPr>
          <a:xfrm>
            <a:off x="5995644" y="5872823"/>
            <a:ext cx="894624" cy="93552"/>
          </a:xfrm>
          <a:prstGeom prst="rect">
            <a:avLst/>
          </a:prstGeom>
          <a:noFill/>
        </p:spPr>
        <p:txBody>
          <a:bodyPr wrap="square" lIns="0" tIns="0" rIns="0" bIns="0" rtlCol="0" anchor="ctr">
            <a:spAutoFit/>
          </a:bodyPr>
          <a:lstStyle/>
          <a:p>
            <a:pPr algn="ctr">
              <a:lnSpc>
                <a:spcPct val="100000"/>
              </a:lnSpc>
            </a:pPr>
            <a:r>
              <a:rPr lang="en-ID" sz="608" b="1" dirty="0">
                <a:solidFill>
                  <a:schemeClr val="accent3"/>
                </a:solidFill>
              </a:rPr>
              <a:t>Site Central - CLEM</a:t>
            </a:r>
          </a:p>
        </p:txBody>
      </p:sp>
      <p:sp>
        <p:nvSpPr>
          <p:cNvPr id="1059" name="Text 942">
            <a:extLst>
              <a:ext uri="{FF2B5EF4-FFF2-40B4-BE49-F238E27FC236}">
                <a16:creationId xmlns:a16="http://schemas.microsoft.com/office/drawing/2014/main" id="{36EC00A0-5C6E-42FA-B5CA-FC4B0AC7DC83}"/>
              </a:ext>
            </a:extLst>
          </p:cNvPr>
          <p:cNvSpPr txBox="1"/>
          <p:nvPr/>
        </p:nvSpPr>
        <p:spPr>
          <a:xfrm>
            <a:off x="5861880"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1060" name="Group 1059">
            <a:extLst>
              <a:ext uri="{FF2B5EF4-FFF2-40B4-BE49-F238E27FC236}">
                <a16:creationId xmlns:a16="http://schemas.microsoft.com/office/drawing/2014/main" id="{DE682EE9-B464-44B0-970B-C3F7CC309DB2}"/>
              </a:ext>
            </a:extLst>
          </p:cNvPr>
          <p:cNvGrpSpPr/>
          <p:nvPr/>
        </p:nvGrpSpPr>
        <p:grpSpPr>
          <a:xfrm>
            <a:off x="6148609" y="4555746"/>
            <a:ext cx="221905" cy="221905"/>
            <a:chOff x="5739267" y="2240712"/>
            <a:chExt cx="268504" cy="268504"/>
          </a:xfrm>
        </p:grpSpPr>
        <p:sp>
          <p:nvSpPr>
            <p:cNvPr id="1061" name="Oval 1060">
              <a:extLst>
                <a:ext uri="{FF2B5EF4-FFF2-40B4-BE49-F238E27FC236}">
                  <a16:creationId xmlns:a16="http://schemas.microsoft.com/office/drawing/2014/main" id="{AB792CAD-1AA7-4634-AB40-0A361BBA10D1}"/>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062" name="Group 1061">
              <a:extLst>
                <a:ext uri="{FF2B5EF4-FFF2-40B4-BE49-F238E27FC236}">
                  <a16:creationId xmlns:a16="http://schemas.microsoft.com/office/drawing/2014/main" id="{6739C134-87C3-4299-9806-B8553D43D552}"/>
                </a:ext>
              </a:extLst>
            </p:cNvPr>
            <p:cNvGrpSpPr/>
            <p:nvPr/>
          </p:nvGrpSpPr>
          <p:grpSpPr>
            <a:xfrm>
              <a:off x="5804804" y="2306249"/>
              <a:ext cx="137431" cy="137431"/>
              <a:chOff x="5922963" y="2173288"/>
              <a:chExt cx="346075" cy="346075"/>
            </a:xfrm>
          </p:grpSpPr>
          <p:grpSp>
            <p:nvGrpSpPr>
              <p:cNvPr id="1063" name="Group 1062">
                <a:extLst>
                  <a:ext uri="{FF2B5EF4-FFF2-40B4-BE49-F238E27FC236}">
                    <a16:creationId xmlns:a16="http://schemas.microsoft.com/office/drawing/2014/main" id="{3E78BDCF-4B3E-44C1-9081-BB0C72B0EE83}"/>
                  </a:ext>
                </a:extLst>
              </p:cNvPr>
              <p:cNvGrpSpPr/>
              <p:nvPr/>
            </p:nvGrpSpPr>
            <p:grpSpPr>
              <a:xfrm>
                <a:off x="5922963" y="2173288"/>
                <a:ext cx="346075" cy="346075"/>
                <a:chOff x="6283325" y="2173288"/>
                <a:chExt cx="346075" cy="346075"/>
              </a:xfrm>
            </p:grpSpPr>
            <p:grpSp>
              <p:nvGrpSpPr>
                <p:cNvPr id="1069" name="Group 1068">
                  <a:extLst>
                    <a:ext uri="{FF2B5EF4-FFF2-40B4-BE49-F238E27FC236}">
                      <a16:creationId xmlns:a16="http://schemas.microsoft.com/office/drawing/2014/main" id="{5233B6B9-8102-49D7-90FE-4BC735A7D0CE}"/>
                    </a:ext>
                  </a:extLst>
                </p:cNvPr>
                <p:cNvGrpSpPr/>
                <p:nvPr/>
              </p:nvGrpSpPr>
              <p:grpSpPr>
                <a:xfrm>
                  <a:off x="6508750" y="2398713"/>
                  <a:ext cx="120650" cy="120650"/>
                  <a:chOff x="6508750" y="2398713"/>
                  <a:chExt cx="120650" cy="120650"/>
                </a:xfrm>
              </p:grpSpPr>
              <p:sp>
                <p:nvSpPr>
                  <p:cNvPr id="1073" name="Line 241">
                    <a:extLst>
                      <a:ext uri="{FF2B5EF4-FFF2-40B4-BE49-F238E27FC236}">
                        <a16:creationId xmlns:a16="http://schemas.microsoft.com/office/drawing/2014/main" id="{3BAFD24C-14C6-42C9-B5C7-D9F94951C539}"/>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74" name="Freeform 243">
                    <a:extLst>
                      <a:ext uri="{FF2B5EF4-FFF2-40B4-BE49-F238E27FC236}">
                        <a16:creationId xmlns:a16="http://schemas.microsoft.com/office/drawing/2014/main" id="{00639D12-B5DD-46E6-8AF4-702FA5386CCB}"/>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70" name="Group 1069">
                  <a:extLst>
                    <a:ext uri="{FF2B5EF4-FFF2-40B4-BE49-F238E27FC236}">
                      <a16:creationId xmlns:a16="http://schemas.microsoft.com/office/drawing/2014/main" id="{688FC06B-A0A8-4C3B-BD39-6E1AE5B5CD86}"/>
                    </a:ext>
                  </a:extLst>
                </p:cNvPr>
                <p:cNvGrpSpPr/>
                <p:nvPr/>
              </p:nvGrpSpPr>
              <p:grpSpPr>
                <a:xfrm>
                  <a:off x="6283325" y="2173288"/>
                  <a:ext cx="120651" cy="120650"/>
                  <a:chOff x="6283325" y="2173288"/>
                  <a:chExt cx="120651" cy="120650"/>
                </a:xfrm>
              </p:grpSpPr>
              <p:sp>
                <p:nvSpPr>
                  <p:cNvPr id="1071" name="Line 242">
                    <a:extLst>
                      <a:ext uri="{FF2B5EF4-FFF2-40B4-BE49-F238E27FC236}">
                        <a16:creationId xmlns:a16="http://schemas.microsoft.com/office/drawing/2014/main" id="{A2E8626E-9AA0-4F12-964B-01FADE03DF94}"/>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72" name="Freeform 244">
                    <a:extLst>
                      <a:ext uri="{FF2B5EF4-FFF2-40B4-BE49-F238E27FC236}">
                        <a16:creationId xmlns:a16="http://schemas.microsoft.com/office/drawing/2014/main" id="{8F5922E2-E33F-4C5C-B90B-F1C49D4771C9}"/>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064" name="Group 1063">
                <a:extLst>
                  <a:ext uri="{FF2B5EF4-FFF2-40B4-BE49-F238E27FC236}">
                    <a16:creationId xmlns:a16="http://schemas.microsoft.com/office/drawing/2014/main" id="{D0D49A22-6E91-4DA9-95F2-C5351C6F2E4F}"/>
                  </a:ext>
                </a:extLst>
              </p:cNvPr>
              <p:cNvGrpSpPr/>
              <p:nvPr/>
            </p:nvGrpSpPr>
            <p:grpSpPr>
              <a:xfrm>
                <a:off x="5922963" y="2173288"/>
                <a:ext cx="346075" cy="346075"/>
                <a:chOff x="5562600" y="2173288"/>
                <a:chExt cx="346075" cy="346075"/>
              </a:xfrm>
            </p:grpSpPr>
            <p:sp>
              <p:nvSpPr>
                <p:cNvPr id="1065" name="Line 245">
                  <a:extLst>
                    <a:ext uri="{FF2B5EF4-FFF2-40B4-BE49-F238E27FC236}">
                      <a16:creationId xmlns:a16="http://schemas.microsoft.com/office/drawing/2014/main" id="{B7459F36-FCBA-4E4A-93B5-C82D5C5067E6}"/>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66" name="Line 246">
                  <a:extLst>
                    <a:ext uri="{FF2B5EF4-FFF2-40B4-BE49-F238E27FC236}">
                      <a16:creationId xmlns:a16="http://schemas.microsoft.com/office/drawing/2014/main" id="{B14B3F67-E337-462B-8D12-2E39D5276466}"/>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67" name="Freeform 247">
                  <a:extLst>
                    <a:ext uri="{FF2B5EF4-FFF2-40B4-BE49-F238E27FC236}">
                      <a16:creationId xmlns:a16="http://schemas.microsoft.com/office/drawing/2014/main" id="{28AEB982-D6E1-424B-B727-DADC5392335F}"/>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68" name="Freeform 248">
                  <a:extLst>
                    <a:ext uri="{FF2B5EF4-FFF2-40B4-BE49-F238E27FC236}">
                      <a16:creationId xmlns:a16="http://schemas.microsoft.com/office/drawing/2014/main" id="{7FEB9F2A-ED29-4FB7-87BB-FFCC8D2886FB}"/>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1075" name="Text 942">
            <a:extLst>
              <a:ext uri="{FF2B5EF4-FFF2-40B4-BE49-F238E27FC236}">
                <a16:creationId xmlns:a16="http://schemas.microsoft.com/office/drawing/2014/main" id="{707F847B-BFD4-4C67-B52B-20787345DAB9}"/>
              </a:ext>
            </a:extLst>
          </p:cNvPr>
          <p:cNvSpPr txBox="1"/>
          <p:nvPr/>
        </p:nvSpPr>
        <p:spPr>
          <a:xfrm flipH="1">
            <a:off x="6759844"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1076" name="Group 1075">
            <a:extLst>
              <a:ext uri="{FF2B5EF4-FFF2-40B4-BE49-F238E27FC236}">
                <a16:creationId xmlns:a16="http://schemas.microsoft.com/office/drawing/2014/main" id="{98EAAC30-C06A-4F76-9997-199463CD5477}"/>
              </a:ext>
            </a:extLst>
          </p:cNvPr>
          <p:cNvGrpSpPr/>
          <p:nvPr/>
        </p:nvGrpSpPr>
        <p:grpSpPr>
          <a:xfrm>
            <a:off x="6515399" y="4555746"/>
            <a:ext cx="221905" cy="221905"/>
            <a:chOff x="5739267" y="2240712"/>
            <a:chExt cx="268504" cy="268504"/>
          </a:xfrm>
        </p:grpSpPr>
        <p:sp>
          <p:nvSpPr>
            <p:cNvPr id="1077" name="Oval 1076">
              <a:extLst>
                <a:ext uri="{FF2B5EF4-FFF2-40B4-BE49-F238E27FC236}">
                  <a16:creationId xmlns:a16="http://schemas.microsoft.com/office/drawing/2014/main" id="{4C628184-74D3-49D0-9C77-752EECEFCCAC}"/>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078" name="Group 1077">
              <a:extLst>
                <a:ext uri="{FF2B5EF4-FFF2-40B4-BE49-F238E27FC236}">
                  <a16:creationId xmlns:a16="http://schemas.microsoft.com/office/drawing/2014/main" id="{E623F77D-7973-43B1-B3B4-75DD42DAD5C0}"/>
                </a:ext>
              </a:extLst>
            </p:cNvPr>
            <p:cNvGrpSpPr/>
            <p:nvPr/>
          </p:nvGrpSpPr>
          <p:grpSpPr>
            <a:xfrm>
              <a:off x="5804804" y="2306249"/>
              <a:ext cx="137431" cy="137431"/>
              <a:chOff x="5922963" y="2173288"/>
              <a:chExt cx="346075" cy="346075"/>
            </a:xfrm>
          </p:grpSpPr>
          <p:grpSp>
            <p:nvGrpSpPr>
              <p:cNvPr id="1079" name="Group 1078">
                <a:extLst>
                  <a:ext uri="{FF2B5EF4-FFF2-40B4-BE49-F238E27FC236}">
                    <a16:creationId xmlns:a16="http://schemas.microsoft.com/office/drawing/2014/main" id="{1DF3BDE3-278C-49C2-8C7F-A2A34CF87812}"/>
                  </a:ext>
                </a:extLst>
              </p:cNvPr>
              <p:cNvGrpSpPr/>
              <p:nvPr/>
            </p:nvGrpSpPr>
            <p:grpSpPr>
              <a:xfrm>
                <a:off x="5922963" y="2173288"/>
                <a:ext cx="346075" cy="346075"/>
                <a:chOff x="6283325" y="2173288"/>
                <a:chExt cx="346075" cy="346075"/>
              </a:xfrm>
            </p:grpSpPr>
            <p:grpSp>
              <p:nvGrpSpPr>
                <p:cNvPr id="1085" name="Group 1084">
                  <a:extLst>
                    <a:ext uri="{FF2B5EF4-FFF2-40B4-BE49-F238E27FC236}">
                      <a16:creationId xmlns:a16="http://schemas.microsoft.com/office/drawing/2014/main" id="{8D286FC5-D40C-4E96-AAB0-3639CB011F77}"/>
                    </a:ext>
                  </a:extLst>
                </p:cNvPr>
                <p:cNvGrpSpPr/>
                <p:nvPr/>
              </p:nvGrpSpPr>
              <p:grpSpPr>
                <a:xfrm>
                  <a:off x="6508750" y="2398713"/>
                  <a:ext cx="120650" cy="120650"/>
                  <a:chOff x="6508750" y="2398713"/>
                  <a:chExt cx="120650" cy="120650"/>
                </a:xfrm>
              </p:grpSpPr>
              <p:sp>
                <p:nvSpPr>
                  <p:cNvPr id="1089" name="Line 241">
                    <a:extLst>
                      <a:ext uri="{FF2B5EF4-FFF2-40B4-BE49-F238E27FC236}">
                        <a16:creationId xmlns:a16="http://schemas.microsoft.com/office/drawing/2014/main" id="{D14D7020-398B-4D34-901E-5836731EEADC}"/>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90" name="Freeform 243">
                    <a:extLst>
                      <a:ext uri="{FF2B5EF4-FFF2-40B4-BE49-F238E27FC236}">
                        <a16:creationId xmlns:a16="http://schemas.microsoft.com/office/drawing/2014/main" id="{E1CA0574-2C51-4878-A092-2AD82003C5C2}"/>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86" name="Group 1085">
                  <a:extLst>
                    <a:ext uri="{FF2B5EF4-FFF2-40B4-BE49-F238E27FC236}">
                      <a16:creationId xmlns:a16="http://schemas.microsoft.com/office/drawing/2014/main" id="{DB61C689-73F7-4EAC-A34C-54D98275333D}"/>
                    </a:ext>
                  </a:extLst>
                </p:cNvPr>
                <p:cNvGrpSpPr/>
                <p:nvPr/>
              </p:nvGrpSpPr>
              <p:grpSpPr>
                <a:xfrm>
                  <a:off x="6283325" y="2173288"/>
                  <a:ext cx="120651" cy="120650"/>
                  <a:chOff x="6283325" y="2173288"/>
                  <a:chExt cx="120651" cy="120650"/>
                </a:xfrm>
              </p:grpSpPr>
              <p:sp>
                <p:nvSpPr>
                  <p:cNvPr id="1087" name="Line 242">
                    <a:extLst>
                      <a:ext uri="{FF2B5EF4-FFF2-40B4-BE49-F238E27FC236}">
                        <a16:creationId xmlns:a16="http://schemas.microsoft.com/office/drawing/2014/main" id="{9151A304-CA1F-41E2-975B-638C7D0BB09D}"/>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88" name="Freeform 244">
                    <a:extLst>
                      <a:ext uri="{FF2B5EF4-FFF2-40B4-BE49-F238E27FC236}">
                        <a16:creationId xmlns:a16="http://schemas.microsoft.com/office/drawing/2014/main" id="{F509F941-4B2B-4D9D-AA47-8E9FE70C7979}"/>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080" name="Group 1079">
                <a:extLst>
                  <a:ext uri="{FF2B5EF4-FFF2-40B4-BE49-F238E27FC236}">
                    <a16:creationId xmlns:a16="http://schemas.microsoft.com/office/drawing/2014/main" id="{EBFBE2B9-6ACE-4678-A594-0500C85F1754}"/>
                  </a:ext>
                </a:extLst>
              </p:cNvPr>
              <p:cNvGrpSpPr/>
              <p:nvPr/>
            </p:nvGrpSpPr>
            <p:grpSpPr>
              <a:xfrm>
                <a:off x="5922963" y="2173288"/>
                <a:ext cx="346075" cy="346075"/>
                <a:chOff x="5562600" y="2173288"/>
                <a:chExt cx="346075" cy="346075"/>
              </a:xfrm>
            </p:grpSpPr>
            <p:sp>
              <p:nvSpPr>
                <p:cNvPr id="1081" name="Line 245">
                  <a:extLst>
                    <a:ext uri="{FF2B5EF4-FFF2-40B4-BE49-F238E27FC236}">
                      <a16:creationId xmlns:a16="http://schemas.microsoft.com/office/drawing/2014/main" id="{A567F0AA-BAF3-405F-AA61-6127C1E24BDB}"/>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82" name="Line 246">
                  <a:extLst>
                    <a:ext uri="{FF2B5EF4-FFF2-40B4-BE49-F238E27FC236}">
                      <a16:creationId xmlns:a16="http://schemas.microsoft.com/office/drawing/2014/main" id="{108FFB83-DB0A-4D28-B52E-592AC1045581}"/>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83" name="Freeform 247">
                  <a:extLst>
                    <a:ext uri="{FF2B5EF4-FFF2-40B4-BE49-F238E27FC236}">
                      <a16:creationId xmlns:a16="http://schemas.microsoft.com/office/drawing/2014/main" id="{DB474E2A-58D7-4532-8FF8-BFA9E174EFC3}"/>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84" name="Freeform 248">
                  <a:extLst>
                    <a:ext uri="{FF2B5EF4-FFF2-40B4-BE49-F238E27FC236}">
                      <a16:creationId xmlns:a16="http://schemas.microsoft.com/office/drawing/2014/main" id="{2E9FCBC5-7735-4627-A3A3-C7782D046751}"/>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091" name="Group 1090">
            <a:extLst>
              <a:ext uri="{FF2B5EF4-FFF2-40B4-BE49-F238E27FC236}">
                <a16:creationId xmlns:a16="http://schemas.microsoft.com/office/drawing/2014/main" id="{0AB77B5D-53E8-4121-A30D-2AED130F349B}"/>
              </a:ext>
            </a:extLst>
          </p:cNvPr>
          <p:cNvGrpSpPr/>
          <p:nvPr/>
        </p:nvGrpSpPr>
        <p:grpSpPr>
          <a:xfrm>
            <a:off x="6257624" y="4793232"/>
            <a:ext cx="368727" cy="729444"/>
            <a:chOff x="5118558" y="4607020"/>
            <a:chExt cx="368727" cy="825836"/>
          </a:xfrm>
        </p:grpSpPr>
        <p:cxnSp>
          <p:nvCxnSpPr>
            <p:cNvPr id="1092" name="Straight Connector 1091">
              <a:extLst>
                <a:ext uri="{FF2B5EF4-FFF2-40B4-BE49-F238E27FC236}">
                  <a16:creationId xmlns:a16="http://schemas.microsoft.com/office/drawing/2014/main" id="{92CA5F78-BC48-4473-AED0-47AFD2B5D581}"/>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093" name="Straight Connector 1092">
              <a:extLst>
                <a:ext uri="{FF2B5EF4-FFF2-40B4-BE49-F238E27FC236}">
                  <a16:creationId xmlns:a16="http://schemas.microsoft.com/office/drawing/2014/main" id="{5909FBAC-ECDD-411C-8E46-522457BF577D}"/>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sp>
        <p:nvSpPr>
          <p:cNvPr id="1094" name="Rectangle">
            <a:extLst>
              <a:ext uri="{FF2B5EF4-FFF2-40B4-BE49-F238E27FC236}">
                <a16:creationId xmlns:a16="http://schemas.microsoft.com/office/drawing/2014/main" id="{C9193553-5928-451F-852F-C358EAE1AE6B}"/>
              </a:ext>
            </a:extLst>
          </p:cNvPr>
          <p:cNvSpPr/>
          <p:nvPr/>
        </p:nvSpPr>
        <p:spPr>
          <a:xfrm>
            <a:off x="6077949" y="4880852"/>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095" name="Group 1094">
            <a:extLst>
              <a:ext uri="{FF2B5EF4-FFF2-40B4-BE49-F238E27FC236}">
                <a16:creationId xmlns:a16="http://schemas.microsoft.com/office/drawing/2014/main" id="{A992AFED-CF9B-413C-B29B-88005BDB4102}"/>
              </a:ext>
            </a:extLst>
          </p:cNvPr>
          <p:cNvGrpSpPr/>
          <p:nvPr/>
        </p:nvGrpSpPr>
        <p:grpSpPr>
          <a:xfrm>
            <a:off x="6141379" y="4996987"/>
            <a:ext cx="237966" cy="123350"/>
            <a:chOff x="8447088" y="3060701"/>
            <a:chExt cx="346075" cy="179388"/>
          </a:xfrm>
        </p:grpSpPr>
        <p:sp>
          <p:nvSpPr>
            <p:cNvPr id="1096" name="Line 54">
              <a:extLst>
                <a:ext uri="{FF2B5EF4-FFF2-40B4-BE49-F238E27FC236}">
                  <a16:creationId xmlns:a16="http://schemas.microsoft.com/office/drawing/2014/main" id="{A07819D1-079B-4055-8ADE-D47326B0D6DC}"/>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97" name="Line 55">
              <a:extLst>
                <a:ext uri="{FF2B5EF4-FFF2-40B4-BE49-F238E27FC236}">
                  <a16:creationId xmlns:a16="http://schemas.microsoft.com/office/drawing/2014/main" id="{CE681379-8AE1-4C7C-97C4-EB400DD3FAC2}"/>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98" name="Line 56">
              <a:extLst>
                <a:ext uri="{FF2B5EF4-FFF2-40B4-BE49-F238E27FC236}">
                  <a16:creationId xmlns:a16="http://schemas.microsoft.com/office/drawing/2014/main" id="{E2BF906B-81AB-459B-8CF5-AD66544DBB13}"/>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99" name="Line 57">
              <a:extLst>
                <a:ext uri="{FF2B5EF4-FFF2-40B4-BE49-F238E27FC236}">
                  <a16:creationId xmlns:a16="http://schemas.microsoft.com/office/drawing/2014/main" id="{7A5F5BF0-09D1-430D-AAC2-983D0B5634C9}"/>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0" name="Line 58">
              <a:extLst>
                <a:ext uri="{FF2B5EF4-FFF2-40B4-BE49-F238E27FC236}">
                  <a16:creationId xmlns:a16="http://schemas.microsoft.com/office/drawing/2014/main" id="{5E41298B-2C28-4AA3-8918-730DAA79B6E2}"/>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1" name="Line 59">
              <a:extLst>
                <a:ext uri="{FF2B5EF4-FFF2-40B4-BE49-F238E27FC236}">
                  <a16:creationId xmlns:a16="http://schemas.microsoft.com/office/drawing/2014/main" id="{C4BBE98D-387A-4A5F-AADE-89B1DEDD56FA}"/>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2" name="Line 60">
              <a:extLst>
                <a:ext uri="{FF2B5EF4-FFF2-40B4-BE49-F238E27FC236}">
                  <a16:creationId xmlns:a16="http://schemas.microsoft.com/office/drawing/2014/main" id="{BA7708EE-0B5F-4D58-A6D7-3B937996631B}"/>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3" name="Line 61">
              <a:extLst>
                <a:ext uri="{FF2B5EF4-FFF2-40B4-BE49-F238E27FC236}">
                  <a16:creationId xmlns:a16="http://schemas.microsoft.com/office/drawing/2014/main" id="{B9F487A1-F164-44B0-AA27-BA1F3B7F8696}"/>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4" name="Line 62">
              <a:extLst>
                <a:ext uri="{FF2B5EF4-FFF2-40B4-BE49-F238E27FC236}">
                  <a16:creationId xmlns:a16="http://schemas.microsoft.com/office/drawing/2014/main" id="{1393C026-8A0E-4753-8798-EC0EA72343F0}"/>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5" name="Line 63">
              <a:extLst>
                <a:ext uri="{FF2B5EF4-FFF2-40B4-BE49-F238E27FC236}">
                  <a16:creationId xmlns:a16="http://schemas.microsoft.com/office/drawing/2014/main" id="{7BBEC165-2A75-4F9D-8B41-EF686DF15A7E}"/>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6" name="Line 64">
              <a:extLst>
                <a:ext uri="{FF2B5EF4-FFF2-40B4-BE49-F238E27FC236}">
                  <a16:creationId xmlns:a16="http://schemas.microsoft.com/office/drawing/2014/main" id="{B12CA61C-2F62-4BDA-8159-B340D655F2F5}"/>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07" name="Rectangle 65">
              <a:extLst>
                <a:ext uri="{FF2B5EF4-FFF2-40B4-BE49-F238E27FC236}">
                  <a16:creationId xmlns:a16="http://schemas.microsoft.com/office/drawing/2014/main" id="{8384AE0C-5361-4392-BC6F-367CF504B0E4}"/>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108" name="Group 1107">
            <a:extLst>
              <a:ext uri="{FF2B5EF4-FFF2-40B4-BE49-F238E27FC236}">
                <a16:creationId xmlns:a16="http://schemas.microsoft.com/office/drawing/2014/main" id="{1360805E-72BC-4364-8958-0D1836B5250E}"/>
              </a:ext>
            </a:extLst>
          </p:cNvPr>
          <p:cNvGrpSpPr/>
          <p:nvPr/>
        </p:nvGrpSpPr>
        <p:grpSpPr>
          <a:xfrm>
            <a:off x="6506567" y="4996987"/>
            <a:ext cx="237966" cy="123350"/>
            <a:chOff x="8447088" y="3060701"/>
            <a:chExt cx="346075" cy="179388"/>
          </a:xfrm>
        </p:grpSpPr>
        <p:sp>
          <p:nvSpPr>
            <p:cNvPr id="1109" name="Line 54">
              <a:extLst>
                <a:ext uri="{FF2B5EF4-FFF2-40B4-BE49-F238E27FC236}">
                  <a16:creationId xmlns:a16="http://schemas.microsoft.com/office/drawing/2014/main" id="{78E4C617-8774-4FF3-A264-7A9A922E0C7F}"/>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0" name="Line 55">
              <a:extLst>
                <a:ext uri="{FF2B5EF4-FFF2-40B4-BE49-F238E27FC236}">
                  <a16:creationId xmlns:a16="http://schemas.microsoft.com/office/drawing/2014/main" id="{8FED5D9F-58EF-4106-9963-11ED6E1A09BF}"/>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1" name="Line 56">
              <a:extLst>
                <a:ext uri="{FF2B5EF4-FFF2-40B4-BE49-F238E27FC236}">
                  <a16:creationId xmlns:a16="http://schemas.microsoft.com/office/drawing/2014/main" id="{745501E3-A413-495E-AB05-87B671209C72}"/>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2" name="Line 57">
              <a:extLst>
                <a:ext uri="{FF2B5EF4-FFF2-40B4-BE49-F238E27FC236}">
                  <a16:creationId xmlns:a16="http://schemas.microsoft.com/office/drawing/2014/main" id="{53B509C7-C2CB-40A7-961D-D8E5C6F48BE1}"/>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3" name="Line 58">
              <a:extLst>
                <a:ext uri="{FF2B5EF4-FFF2-40B4-BE49-F238E27FC236}">
                  <a16:creationId xmlns:a16="http://schemas.microsoft.com/office/drawing/2014/main" id="{F783045C-5739-407D-9761-ADFE584127F3}"/>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4" name="Line 59">
              <a:extLst>
                <a:ext uri="{FF2B5EF4-FFF2-40B4-BE49-F238E27FC236}">
                  <a16:creationId xmlns:a16="http://schemas.microsoft.com/office/drawing/2014/main" id="{8E67EB21-4290-41FE-9E27-B7C425E3F26B}"/>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5" name="Line 60">
              <a:extLst>
                <a:ext uri="{FF2B5EF4-FFF2-40B4-BE49-F238E27FC236}">
                  <a16:creationId xmlns:a16="http://schemas.microsoft.com/office/drawing/2014/main" id="{8FD8D611-35ED-4609-8D91-1932B12EF5E4}"/>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6" name="Line 61">
              <a:extLst>
                <a:ext uri="{FF2B5EF4-FFF2-40B4-BE49-F238E27FC236}">
                  <a16:creationId xmlns:a16="http://schemas.microsoft.com/office/drawing/2014/main" id="{143A83B0-9C7F-4411-B1B1-DB3466084FC8}"/>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7" name="Line 62">
              <a:extLst>
                <a:ext uri="{FF2B5EF4-FFF2-40B4-BE49-F238E27FC236}">
                  <a16:creationId xmlns:a16="http://schemas.microsoft.com/office/drawing/2014/main" id="{8EF34615-A161-4D8B-BEA8-0F194FCDE44B}"/>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8" name="Line 63">
              <a:extLst>
                <a:ext uri="{FF2B5EF4-FFF2-40B4-BE49-F238E27FC236}">
                  <a16:creationId xmlns:a16="http://schemas.microsoft.com/office/drawing/2014/main" id="{62BFA22B-14F6-4319-9F68-819297EF4D06}"/>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19" name="Line 64">
              <a:extLst>
                <a:ext uri="{FF2B5EF4-FFF2-40B4-BE49-F238E27FC236}">
                  <a16:creationId xmlns:a16="http://schemas.microsoft.com/office/drawing/2014/main" id="{73B92927-0CC3-4573-B6FC-62B5D984FD11}"/>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20" name="Rectangle 65">
              <a:extLst>
                <a:ext uri="{FF2B5EF4-FFF2-40B4-BE49-F238E27FC236}">
                  <a16:creationId xmlns:a16="http://schemas.microsoft.com/office/drawing/2014/main" id="{03942773-9E84-46FC-9BC0-7EDB27278B4C}"/>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121" name="Straight Connector 1120">
            <a:extLst>
              <a:ext uri="{FF2B5EF4-FFF2-40B4-BE49-F238E27FC236}">
                <a16:creationId xmlns:a16="http://schemas.microsoft.com/office/drawing/2014/main" id="{AB3711D1-0524-4F02-B40B-EA3621806891}"/>
              </a:ext>
            </a:extLst>
          </p:cNvPr>
          <p:cNvCxnSpPr>
            <a:cxnSpLocks/>
          </p:cNvCxnSpPr>
          <p:nvPr/>
        </p:nvCxnSpPr>
        <p:spPr>
          <a:xfrm rot="5400000">
            <a:off x="6442957" y="4992666"/>
            <a:ext cx="0" cy="131995"/>
          </a:xfrm>
          <a:prstGeom prst="line">
            <a:avLst/>
          </a:prstGeom>
          <a:solidFill>
            <a:schemeClr val="bg1">
              <a:lumMod val="95000"/>
            </a:schemeClr>
          </a:solidFill>
          <a:ln w="10133" cap="flat">
            <a:solidFill>
              <a:schemeClr val="accent3"/>
            </a:solidFill>
            <a:prstDash val="solid"/>
            <a:bevel/>
          </a:ln>
        </p:spPr>
      </p:cxnSp>
      <p:grpSp>
        <p:nvGrpSpPr>
          <p:cNvPr id="1122" name="Group 1121">
            <a:extLst>
              <a:ext uri="{FF2B5EF4-FFF2-40B4-BE49-F238E27FC236}">
                <a16:creationId xmlns:a16="http://schemas.microsoft.com/office/drawing/2014/main" id="{3500D62E-2168-47D6-9F8C-6311DD9F08B1}"/>
              </a:ext>
            </a:extLst>
          </p:cNvPr>
          <p:cNvGrpSpPr/>
          <p:nvPr/>
        </p:nvGrpSpPr>
        <p:grpSpPr>
          <a:xfrm>
            <a:off x="6077949" y="5651825"/>
            <a:ext cx="729952" cy="164395"/>
            <a:chOff x="4938883" y="5414447"/>
            <a:chExt cx="729952" cy="164395"/>
          </a:xfrm>
        </p:grpSpPr>
        <p:sp>
          <p:nvSpPr>
            <p:cNvPr id="1123" name="Rectangle: Rounded Corners 1122">
              <a:extLst>
                <a:ext uri="{FF2B5EF4-FFF2-40B4-BE49-F238E27FC236}">
                  <a16:creationId xmlns:a16="http://schemas.microsoft.com/office/drawing/2014/main" id="{1C99F50A-83B5-456F-8BC7-507C402EEA5F}"/>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24" name="Text 914">
              <a:extLst>
                <a:ext uri="{FF2B5EF4-FFF2-40B4-BE49-F238E27FC236}">
                  <a16:creationId xmlns:a16="http://schemas.microsoft.com/office/drawing/2014/main" id="{CCED3A9E-D2C4-4AB9-94B6-AF764776C373}"/>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lang="en-ID" sz="456" b="1" dirty="0">
                  <a:solidFill>
                    <a:schemeClr val="accent3"/>
                  </a:solidFill>
                </a:rPr>
                <a:t>LAN CLEM</a:t>
              </a:r>
            </a:p>
          </p:txBody>
        </p:sp>
      </p:grpSp>
      <p:sp>
        <p:nvSpPr>
          <p:cNvPr id="1125" name="Forme libre : forme 1844">
            <a:extLst>
              <a:ext uri="{FF2B5EF4-FFF2-40B4-BE49-F238E27FC236}">
                <a16:creationId xmlns:a16="http://schemas.microsoft.com/office/drawing/2014/main" id="{D4D343E6-D4FA-43CD-8A44-C5AD51571B9A}"/>
              </a:ext>
            </a:extLst>
          </p:cNvPr>
          <p:cNvSpPr/>
          <p:nvPr/>
        </p:nvSpPr>
        <p:spPr>
          <a:xfrm>
            <a:off x="7131053" y="4667448"/>
            <a:ext cx="987665" cy="1379898"/>
          </a:xfrm>
          <a:prstGeom prst="rect">
            <a:avLst/>
          </a:prstGeom>
          <a:solidFill>
            <a:srgbClr val="FFFFFF"/>
          </a:solidFill>
          <a:ln w="6350" cap="flat">
            <a:solidFill>
              <a:schemeClr val="bg1">
                <a:lumMod val="85000"/>
              </a:schemeClr>
            </a:solidFill>
            <a:bevel/>
          </a:ln>
        </p:spPr>
      </p:sp>
      <p:sp>
        <p:nvSpPr>
          <p:cNvPr id="1126" name="Text 913">
            <a:extLst>
              <a:ext uri="{FF2B5EF4-FFF2-40B4-BE49-F238E27FC236}">
                <a16:creationId xmlns:a16="http://schemas.microsoft.com/office/drawing/2014/main" id="{432C08F8-947A-413F-97DA-D6F1775DB85F}"/>
              </a:ext>
            </a:extLst>
          </p:cNvPr>
          <p:cNvSpPr txBox="1"/>
          <p:nvPr/>
        </p:nvSpPr>
        <p:spPr>
          <a:xfrm>
            <a:off x="7177573" y="5872823"/>
            <a:ext cx="894624" cy="93552"/>
          </a:xfrm>
          <a:prstGeom prst="rect">
            <a:avLst/>
          </a:prstGeom>
          <a:noFill/>
        </p:spPr>
        <p:txBody>
          <a:bodyPr wrap="square" lIns="0" tIns="0" rIns="0" bIns="0" rtlCol="0" anchor="ctr">
            <a:spAutoFit/>
          </a:bodyPr>
          <a:lstStyle/>
          <a:p>
            <a:pPr algn="ctr">
              <a:lnSpc>
                <a:spcPct val="100000"/>
              </a:lnSpc>
            </a:pPr>
            <a:r>
              <a:rPr lang="en-ID" sz="608" b="1" dirty="0">
                <a:solidFill>
                  <a:schemeClr val="accent3"/>
                </a:solidFill>
              </a:rPr>
              <a:t>Site Central - FAC</a:t>
            </a:r>
          </a:p>
        </p:txBody>
      </p:sp>
      <p:sp>
        <p:nvSpPr>
          <p:cNvPr id="1127" name="Text 942">
            <a:extLst>
              <a:ext uri="{FF2B5EF4-FFF2-40B4-BE49-F238E27FC236}">
                <a16:creationId xmlns:a16="http://schemas.microsoft.com/office/drawing/2014/main" id="{C7C8B61C-9CEA-4B7D-9CF4-DDAC355D4AE1}"/>
              </a:ext>
            </a:extLst>
          </p:cNvPr>
          <p:cNvSpPr txBox="1"/>
          <p:nvPr/>
        </p:nvSpPr>
        <p:spPr>
          <a:xfrm>
            <a:off x="7043809"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1128" name="Group 1127">
            <a:extLst>
              <a:ext uri="{FF2B5EF4-FFF2-40B4-BE49-F238E27FC236}">
                <a16:creationId xmlns:a16="http://schemas.microsoft.com/office/drawing/2014/main" id="{B9432A5A-D357-40A5-9781-88C42736273B}"/>
              </a:ext>
            </a:extLst>
          </p:cNvPr>
          <p:cNvGrpSpPr/>
          <p:nvPr/>
        </p:nvGrpSpPr>
        <p:grpSpPr>
          <a:xfrm>
            <a:off x="7330538" y="4555746"/>
            <a:ext cx="221905" cy="221905"/>
            <a:chOff x="5739267" y="2240712"/>
            <a:chExt cx="268504" cy="268504"/>
          </a:xfrm>
        </p:grpSpPr>
        <p:sp>
          <p:nvSpPr>
            <p:cNvPr id="1142" name="Oval 1141">
              <a:extLst>
                <a:ext uri="{FF2B5EF4-FFF2-40B4-BE49-F238E27FC236}">
                  <a16:creationId xmlns:a16="http://schemas.microsoft.com/office/drawing/2014/main" id="{BA24EDB6-F546-4B55-B8AA-4A2FEE533AD6}"/>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44" name="Group 1143">
              <a:extLst>
                <a:ext uri="{FF2B5EF4-FFF2-40B4-BE49-F238E27FC236}">
                  <a16:creationId xmlns:a16="http://schemas.microsoft.com/office/drawing/2014/main" id="{5EAB43AD-B753-47A6-8CE6-AB1782FAE672}"/>
                </a:ext>
              </a:extLst>
            </p:cNvPr>
            <p:cNvGrpSpPr/>
            <p:nvPr/>
          </p:nvGrpSpPr>
          <p:grpSpPr>
            <a:xfrm>
              <a:off x="5804804" y="2306249"/>
              <a:ext cx="137431" cy="137431"/>
              <a:chOff x="5922963" y="2173288"/>
              <a:chExt cx="346075" cy="346075"/>
            </a:xfrm>
          </p:grpSpPr>
          <p:grpSp>
            <p:nvGrpSpPr>
              <p:cNvPr id="1145" name="Group 1144">
                <a:extLst>
                  <a:ext uri="{FF2B5EF4-FFF2-40B4-BE49-F238E27FC236}">
                    <a16:creationId xmlns:a16="http://schemas.microsoft.com/office/drawing/2014/main" id="{3ED90CBD-5702-441B-8975-00201A808738}"/>
                  </a:ext>
                </a:extLst>
              </p:cNvPr>
              <p:cNvGrpSpPr/>
              <p:nvPr/>
            </p:nvGrpSpPr>
            <p:grpSpPr>
              <a:xfrm>
                <a:off x="5922963" y="2173288"/>
                <a:ext cx="346075" cy="346075"/>
                <a:chOff x="6283325" y="2173288"/>
                <a:chExt cx="346075" cy="346075"/>
              </a:xfrm>
            </p:grpSpPr>
            <p:grpSp>
              <p:nvGrpSpPr>
                <p:cNvPr id="1152" name="Group 1151">
                  <a:extLst>
                    <a:ext uri="{FF2B5EF4-FFF2-40B4-BE49-F238E27FC236}">
                      <a16:creationId xmlns:a16="http://schemas.microsoft.com/office/drawing/2014/main" id="{37DD1A7E-851A-4909-9575-669F3EE16561}"/>
                    </a:ext>
                  </a:extLst>
                </p:cNvPr>
                <p:cNvGrpSpPr/>
                <p:nvPr/>
              </p:nvGrpSpPr>
              <p:grpSpPr>
                <a:xfrm>
                  <a:off x="6508750" y="2398713"/>
                  <a:ext cx="120650" cy="120650"/>
                  <a:chOff x="6508750" y="2398713"/>
                  <a:chExt cx="120650" cy="120650"/>
                </a:xfrm>
              </p:grpSpPr>
              <p:sp>
                <p:nvSpPr>
                  <p:cNvPr id="1161" name="Line 241">
                    <a:extLst>
                      <a:ext uri="{FF2B5EF4-FFF2-40B4-BE49-F238E27FC236}">
                        <a16:creationId xmlns:a16="http://schemas.microsoft.com/office/drawing/2014/main" id="{12867E01-CF8A-41B8-A447-0F485979D6CE}"/>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2" name="Freeform 243">
                    <a:extLst>
                      <a:ext uri="{FF2B5EF4-FFF2-40B4-BE49-F238E27FC236}">
                        <a16:creationId xmlns:a16="http://schemas.microsoft.com/office/drawing/2014/main" id="{EEE7E1D9-20A5-4304-960D-B93769A3C27F}"/>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157" name="Group 1156">
                  <a:extLst>
                    <a:ext uri="{FF2B5EF4-FFF2-40B4-BE49-F238E27FC236}">
                      <a16:creationId xmlns:a16="http://schemas.microsoft.com/office/drawing/2014/main" id="{F7F8E202-6ACC-47A8-B994-2CE99B80ECD2}"/>
                    </a:ext>
                  </a:extLst>
                </p:cNvPr>
                <p:cNvGrpSpPr/>
                <p:nvPr/>
              </p:nvGrpSpPr>
              <p:grpSpPr>
                <a:xfrm>
                  <a:off x="6283325" y="2173288"/>
                  <a:ext cx="120651" cy="120650"/>
                  <a:chOff x="6283325" y="2173288"/>
                  <a:chExt cx="120651" cy="120650"/>
                </a:xfrm>
              </p:grpSpPr>
              <p:sp>
                <p:nvSpPr>
                  <p:cNvPr id="1158" name="Line 242">
                    <a:extLst>
                      <a:ext uri="{FF2B5EF4-FFF2-40B4-BE49-F238E27FC236}">
                        <a16:creationId xmlns:a16="http://schemas.microsoft.com/office/drawing/2014/main" id="{DC6619AB-1749-4758-9EA7-08FF053BCEF2}"/>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0" name="Freeform 244">
                    <a:extLst>
                      <a:ext uri="{FF2B5EF4-FFF2-40B4-BE49-F238E27FC236}">
                        <a16:creationId xmlns:a16="http://schemas.microsoft.com/office/drawing/2014/main" id="{B5B62EC0-6424-49C3-AA97-78A4F868B2D1}"/>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46" name="Group 1145">
                <a:extLst>
                  <a:ext uri="{FF2B5EF4-FFF2-40B4-BE49-F238E27FC236}">
                    <a16:creationId xmlns:a16="http://schemas.microsoft.com/office/drawing/2014/main" id="{46D659A2-8D48-4277-B032-C37973FEE0F9}"/>
                  </a:ext>
                </a:extLst>
              </p:cNvPr>
              <p:cNvGrpSpPr/>
              <p:nvPr/>
            </p:nvGrpSpPr>
            <p:grpSpPr>
              <a:xfrm>
                <a:off x="5922963" y="2173288"/>
                <a:ext cx="346075" cy="346075"/>
                <a:chOff x="5562600" y="2173288"/>
                <a:chExt cx="346075" cy="346075"/>
              </a:xfrm>
            </p:grpSpPr>
            <p:sp>
              <p:nvSpPr>
                <p:cNvPr id="1147" name="Line 245">
                  <a:extLst>
                    <a:ext uri="{FF2B5EF4-FFF2-40B4-BE49-F238E27FC236}">
                      <a16:creationId xmlns:a16="http://schemas.microsoft.com/office/drawing/2014/main" id="{4A27A058-5307-4230-AA6F-7C5BB560B18D}"/>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8" name="Line 246">
                  <a:extLst>
                    <a:ext uri="{FF2B5EF4-FFF2-40B4-BE49-F238E27FC236}">
                      <a16:creationId xmlns:a16="http://schemas.microsoft.com/office/drawing/2014/main" id="{F0677864-37C5-470A-B5D3-D381C78AAD7A}"/>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9" name="Freeform 247">
                  <a:extLst>
                    <a:ext uri="{FF2B5EF4-FFF2-40B4-BE49-F238E27FC236}">
                      <a16:creationId xmlns:a16="http://schemas.microsoft.com/office/drawing/2014/main" id="{33892BFA-E1F0-419C-8195-766ED9FAB7E3}"/>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50" name="Freeform 248">
                  <a:extLst>
                    <a:ext uri="{FF2B5EF4-FFF2-40B4-BE49-F238E27FC236}">
                      <a16:creationId xmlns:a16="http://schemas.microsoft.com/office/drawing/2014/main" id="{845298D3-794C-4444-95F9-4FDD69C21DA7}"/>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1164" name="Text 942">
            <a:extLst>
              <a:ext uri="{FF2B5EF4-FFF2-40B4-BE49-F238E27FC236}">
                <a16:creationId xmlns:a16="http://schemas.microsoft.com/office/drawing/2014/main" id="{2EBA9D46-B3D0-4B45-AFBA-C01AF6A97C44}"/>
              </a:ext>
            </a:extLst>
          </p:cNvPr>
          <p:cNvSpPr txBox="1"/>
          <p:nvPr/>
        </p:nvSpPr>
        <p:spPr>
          <a:xfrm flipH="1">
            <a:off x="7941773"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1166" name="Group 1165">
            <a:extLst>
              <a:ext uri="{FF2B5EF4-FFF2-40B4-BE49-F238E27FC236}">
                <a16:creationId xmlns:a16="http://schemas.microsoft.com/office/drawing/2014/main" id="{447A04D0-1A11-46D7-A894-AD713CECFD64}"/>
              </a:ext>
            </a:extLst>
          </p:cNvPr>
          <p:cNvGrpSpPr/>
          <p:nvPr/>
        </p:nvGrpSpPr>
        <p:grpSpPr>
          <a:xfrm>
            <a:off x="7697328" y="4555746"/>
            <a:ext cx="221905" cy="221905"/>
            <a:chOff x="5739267" y="2240712"/>
            <a:chExt cx="268504" cy="268504"/>
          </a:xfrm>
        </p:grpSpPr>
        <p:sp>
          <p:nvSpPr>
            <p:cNvPr id="1167" name="Oval 1166">
              <a:extLst>
                <a:ext uri="{FF2B5EF4-FFF2-40B4-BE49-F238E27FC236}">
                  <a16:creationId xmlns:a16="http://schemas.microsoft.com/office/drawing/2014/main" id="{D24781BE-BC48-40E0-BCC5-16C9ECE5678E}"/>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68" name="Group 1167">
              <a:extLst>
                <a:ext uri="{FF2B5EF4-FFF2-40B4-BE49-F238E27FC236}">
                  <a16:creationId xmlns:a16="http://schemas.microsoft.com/office/drawing/2014/main" id="{523BEB2D-4EF7-484F-A3CC-017C22D9C1AD}"/>
                </a:ext>
              </a:extLst>
            </p:cNvPr>
            <p:cNvGrpSpPr/>
            <p:nvPr/>
          </p:nvGrpSpPr>
          <p:grpSpPr>
            <a:xfrm>
              <a:off x="5804804" y="2306249"/>
              <a:ext cx="137431" cy="137431"/>
              <a:chOff x="5922963" y="2173288"/>
              <a:chExt cx="346075" cy="346075"/>
            </a:xfrm>
          </p:grpSpPr>
          <p:grpSp>
            <p:nvGrpSpPr>
              <p:cNvPr id="1169" name="Group 1168">
                <a:extLst>
                  <a:ext uri="{FF2B5EF4-FFF2-40B4-BE49-F238E27FC236}">
                    <a16:creationId xmlns:a16="http://schemas.microsoft.com/office/drawing/2014/main" id="{2821F54E-D8C5-41F3-9EB1-DB456F07C01F}"/>
                  </a:ext>
                </a:extLst>
              </p:cNvPr>
              <p:cNvGrpSpPr/>
              <p:nvPr/>
            </p:nvGrpSpPr>
            <p:grpSpPr>
              <a:xfrm>
                <a:off x="5922963" y="2173288"/>
                <a:ext cx="346075" cy="346075"/>
                <a:chOff x="6283325" y="2173288"/>
                <a:chExt cx="346075" cy="346075"/>
              </a:xfrm>
            </p:grpSpPr>
            <p:grpSp>
              <p:nvGrpSpPr>
                <p:cNvPr id="1177" name="Group 1176">
                  <a:extLst>
                    <a:ext uri="{FF2B5EF4-FFF2-40B4-BE49-F238E27FC236}">
                      <a16:creationId xmlns:a16="http://schemas.microsoft.com/office/drawing/2014/main" id="{7439836C-16B3-4662-B3D2-1DD56C37BE33}"/>
                    </a:ext>
                  </a:extLst>
                </p:cNvPr>
                <p:cNvGrpSpPr/>
                <p:nvPr/>
              </p:nvGrpSpPr>
              <p:grpSpPr>
                <a:xfrm>
                  <a:off x="6508750" y="2398713"/>
                  <a:ext cx="120650" cy="120650"/>
                  <a:chOff x="6508750" y="2398713"/>
                  <a:chExt cx="120650" cy="120650"/>
                </a:xfrm>
              </p:grpSpPr>
              <p:sp>
                <p:nvSpPr>
                  <p:cNvPr id="1182" name="Line 241">
                    <a:extLst>
                      <a:ext uri="{FF2B5EF4-FFF2-40B4-BE49-F238E27FC236}">
                        <a16:creationId xmlns:a16="http://schemas.microsoft.com/office/drawing/2014/main" id="{CF14525F-C508-4313-AA29-FA9FA512F761}"/>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83" name="Freeform 243">
                    <a:extLst>
                      <a:ext uri="{FF2B5EF4-FFF2-40B4-BE49-F238E27FC236}">
                        <a16:creationId xmlns:a16="http://schemas.microsoft.com/office/drawing/2014/main" id="{8FE96020-928E-4F47-ADD8-70DBD54B7F34}"/>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178" name="Group 1177">
                  <a:extLst>
                    <a:ext uri="{FF2B5EF4-FFF2-40B4-BE49-F238E27FC236}">
                      <a16:creationId xmlns:a16="http://schemas.microsoft.com/office/drawing/2014/main" id="{85E68F82-6CCD-4BAF-B611-F57292B32308}"/>
                    </a:ext>
                  </a:extLst>
                </p:cNvPr>
                <p:cNvGrpSpPr/>
                <p:nvPr/>
              </p:nvGrpSpPr>
              <p:grpSpPr>
                <a:xfrm>
                  <a:off x="6283325" y="2173288"/>
                  <a:ext cx="120651" cy="120650"/>
                  <a:chOff x="6283325" y="2173288"/>
                  <a:chExt cx="120651" cy="120650"/>
                </a:xfrm>
              </p:grpSpPr>
              <p:sp>
                <p:nvSpPr>
                  <p:cNvPr id="1179" name="Line 242">
                    <a:extLst>
                      <a:ext uri="{FF2B5EF4-FFF2-40B4-BE49-F238E27FC236}">
                        <a16:creationId xmlns:a16="http://schemas.microsoft.com/office/drawing/2014/main" id="{FFAC582E-CF76-434A-9E48-E630E89DAE1F}"/>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81" name="Freeform 244">
                    <a:extLst>
                      <a:ext uri="{FF2B5EF4-FFF2-40B4-BE49-F238E27FC236}">
                        <a16:creationId xmlns:a16="http://schemas.microsoft.com/office/drawing/2014/main" id="{FDA91770-8570-4760-9E83-D495BA26D7E7}"/>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70" name="Group 1169">
                <a:extLst>
                  <a:ext uri="{FF2B5EF4-FFF2-40B4-BE49-F238E27FC236}">
                    <a16:creationId xmlns:a16="http://schemas.microsoft.com/office/drawing/2014/main" id="{F0C5EDDA-D3E7-4CA4-A03E-5BCB194434BF}"/>
                  </a:ext>
                </a:extLst>
              </p:cNvPr>
              <p:cNvGrpSpPr/>
              <p:nvPr/>
            </p:nvGrpSpPr>
            <p:grpSpPr>
              <a:xfrm>
                <a:off x="5922963" y="2173288"/>
                <a:ext cx="346075" cy="346075"/>
                <a:chOff x="5562600" y="2173288"/>
                <a:chExt cx="346075" cy="346075"/>
              </a:xfrm>
            </p:grpSpPr>
            <p:sp>
              <p:nvSpPr>
                <p:cNvPr id="1171" name="Line 245">
                  <a:extLst>
                    <a:ext uri="{FF2B5EF4-FFF2-40B4-BE49-F238E27FC236}">
                      <a16:creationId xmlns:a16="http://schemas.microsoft.com/office/drawing/2014/main" id="{315E8D70-ACD0-491E-ADF7-905D2DB0D6DD}"/>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73" name="Line 246">
                  <a:extLst>
                    <a:ext uri="{FF2B5EF4-FFF2-40B4-BE49-F238E27FC236}">
                      <a16:creationId xmlns:a16="http://schemas.microsoft.com/office/drawing/2014/main" id="{800CC036-E21F-409C-98D6-9D2E986A6F36}"/>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75" name="Freeform 247">
                  <a:extLst>
                    <a:ext uri="{FF2B5EF4-FFF2-40B4-BE49-F238E27FC236}">
                      <a16:creationId xmlns:a16="http://schemas.microsoft.com/office/drawing/2014/main" id="{D2258B03-4AE6-4889-B675-A0FC5FB84571}"/>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76" name="Freeform 248">
                  <a:extLst>
                    <a:ext uri="{FF2B5EF4-FFF2-40B4-BE49-F238E27FC236}">
                      <a16:creationId xmlns:a16="http://schemas.microsoft.com/office/drawing/2014/main" id="{6B1B0594-0463-4019-A25C-FB9F27D90EBE}"/>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184" name="Group 1183">
            <a:extLst>
              <a:ext uri="{FF2B5EF4-FFF2-40B4-BE49-F238E27FC236}">
                <a16:creationId xmlns:a16="http://schemas.microsoft.com/office/drawing/2014/main" id="{E161FB1A-FA90-46F4-8F9F-6FEED6F7F3C3}"/>
              </a:ext>
            </a:extLst>
          </p:cNvPr>
          <p:cNvGrpSpPr/>
          <p:nvPr/>
        </p:nvGrpSpPr>
        <p:grpSpPr>
          <a:xfrm>
            <a:off x="7439553" y="4793232"/>
            <a:ext cx="368727" cy="729444"/>
            <a:chOff x="5118558" y="4607020"/>
            <a:chExt cx="368727" cy="825836"/>
          </a:xfrm>
        </p:grpSpPr>
        <p:cxnSp>
          <p:nvCxnSpPr>
            <p:cNvPr id="1185" name="Straight Connector 1184">
              <a:extLst>
                <a:ext uri="{FF2B5EF4-FFF2-40B4-BE49-F238E27FC236}">
                  <a16:creationId xmlns:a16="http://schemas.microsoft.com/office/drawing/2014/main" id="{CA80156E-C563-4253-A5B6-9210BAB0F5F1}"/>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186" name="Straight Connector 1185">
              <a:extLst>
                <a:ext uri="{FF2B5EF4-FFF2-40B4-BE49-F238E27FC236}">
                  <a16:creationId xmlns:a16="http://schemas.microsoft.com/office/drawing/2014/main" id="{EA1BC090-4002-4C76-B3B9-6484ACDF0541}"/>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sp>
        <p:nvSpPr>
          <p:cNvPr id="1189" name="Rectangle">
            <a:extLst>
              <a:ext uri="{FF2B5EF4-FFF2-40B4-BE49-F238E27FC236}">
                <a16:creationId xmlns:a16="http://schemas.microsoft.com/office/drawing/2014/main" id="{8A21A813-8B09-435F-8E14-0D917DD28E1B}"/>
              </a:ext>
            </a:extLst>
          </p:cNvPr>
          <p:cNvSpPr/>
          <p:nvPr/>
        </p:nvSpPr>
        <p:spPr>
          <a:xfrm>
            <a:off x="7259878" y="4880852"/>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190" name="Group 1189">
            <a:extLst>
              <a:ext uri="{FF2B5EF4-FFF2-40B4-BE49-F238E27FC236}">
                <a16:creationId xmlns:a16="http://schemas.microsoft.com/office/drawing/2014/main" id="{439D3FAE-1A6C-4BB6-8D33-D46C8DA58EBC}"/>
              </a:ext>
            </a:extLst>
          </p:cNvPr>
          <p:cNvGrpSpPr/>
          <p:nvPr/>
        </p:nvGrpSpPr>
        <p:grpSpPr>
          <a:xfrm>
            <a:off x="7323308" y="4996987"/>
            <a:ext cx="237966" cy="123350"/>
            <a:chOff x="8447088" y="3060701"/>
            <a:chExt cx="346075" cy="179388"/>
          </a:xfrm>
        </p:grpSpPr>
        <p:sp>
          <p:nvSpPr>
            <p:cNvPr id="1191" name="Line 54">
              <a:extLst>
                <a:ext uri="{FF2B5EF4-FFF2-40B4-BE49-F238E27FC236}">
                  <a16:creationId xmlns:a16="http://schemas.microsoft.com/office/drawing/2014/main" id="{C87F4EEB-37F1-4D92-9D2A-BC8964553FDC}"/>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2" name="Line 55">
              <a:extLst>
                <a:ext uri="{FF2B5EF4-FFF2-40B4-BE49-F238E27FC236}">
                  <a16:creationId xmlns:a16="http://schemas.microsoft.com/office/drawing/2014/main" id="{D1B2BB3A-305F-4665-B589-91A067BB1408}"/>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3" name="Line 56">
              <a:extLst>
                <a:ext uri="{FF2B5EF4-FFF2-40B4-BE49-F238E27FC236}">
                  <a16:creationId xmlns:a16="http://schemas.microsoft.com/office/drawing/2014/main" id="{D3373ABA-8EF6-4780-93D4-06709D3F8740}"/>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4" name="Line 57">
              <a:extLst>
                <a:ext uri="{FF2B5EF4-FFF2-40B4-BE49-F238E27FC236}">
                  <a16:creationId xmlns:a16="http://schemas.microsoft.com/office/drawing/2014/main" id="{0278EC65-B3F0-4902-B656-A97E760344CD}"/>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5" name="Line 58">
              <a:extLst>
                <a:ext uri="{FF2B5EF4-FFF2-40B4-BE49-F238E27FC236}">
                  <a16:creationId xmlns:a16="http://schemas.microsoft.com/office/drawing/2014/main" id="{13F21C51-3575-43C7-A827-80B8B9DFFD69}"/>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6" name="Line 59">
              <a:extLst>
                <a:ext uri="{FF2B5EF4-FFF2-40B4-BE49-F238E27FC236}">
                  <a16:creationId xmlns:a16="http://schemas.microsoft.com/office/drawing/2014/main" id="{7B4676DA-BF26-498F-B7AB-90AE8A7738ED}"/>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7" name="Line 60">
              <a:extLst>
                <a:ext uri="{FF2B5EF4-FFF2-40B4-BE49-F238E27FC236}">
                  <a16:creationId xmlns:a16="http://schemas.microsoft.com/office/drawing/2014/main" id="{24F50110-23F4-4030-ABB5-58D9FA347617}"/>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8" name="Line 61">
              <a:extLst>
                <a:ext uri="{FF2B5EF4-FFF2-40B4-BE49-F238E27FC236}">
                  <a16:creationId xmlns:a16="http://schemas.microsoft.com/office/drawing/2014/main" id="{36F462C2-70CE-4409-983B-A50363BB083C}"/>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99" name="Line 62">
              <a:extLst>
                <a:ext uri="{FF2B5EF4-FFF2-40B4-BE49-F238E27FC236}">
                  <a16:creationId xmlns:a16="http://schemas.microsoft.com/office/drawing/2014/main" id="{80EA242D-A5AD-4B74-BA5D-E7CBC15A2BB0}"/>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0" name="Line 63">
              <a:extLst>
                <a:ext uri="{FF2B5EF4-FFF2-40B4-BE49-F238E27FC236}">
                  <a16:creationId xmlns:a16="http://schemas.microsoft.com/office/drawing/2014/main" id="{947B551E-F748-443B-9EBC-619FEDB53862}"/>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1" name="Line 64">
              <a:extLst>
                <a:ext uri="{FF2B5EF4-FFF2-40B4-BE49-F238E27FC236}">
                  <a16:creationId xmlns:a16="http://schemas.microsoft.com/office/drawing/2014/main" id="{B44B51AA-6545-4429-B83B-72A5425D47BE}"/>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2" name="Rectangle 65">
              <a:extLst>
                <a:ext uri="{FF2B5EF4-FFF2-40B4-BE49-F238E27FC236}">
                  <a16:creationId xmlns:a16="http://schemas.microsoft.com/office/drawing/2014/main" id="{9E502DD8-5B93-466B-934D-937AB089962B}"/>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03" name="Group 1202">
            <a:extLst>
              <a:ext uri="{FF2B5EF4-FFF2-40B4-BE49-F238E27FC236}">
                <a16:creationId xmlns:a16="http://schemas.microsoft.com/office/drawing/2014/main" id="{C24F7BE7-F8B5-461B-91AC-0DB65166903A}"/>
              </a:ext>
            </a:extLst>
          </p:cNvPr>
          <p:cNvGrpSpPr/>
          <p:nvPr/>
        </p:nvGrpSpPr>
        <p:grpSpPr>
          <a:xfrm>
            <a:off x="7688496" y="4996987"/>
            <a:ext cx="237966" cy="123350"/>
            <a:chOff x="8447088" y="3060701"/>
            <a:chExt cx="346075" cy="179388"/>
          </a:xfrm>
        </p:grpSpPr>
        <p:sp>
          <p:nvSpPr>
            <p:cNvPr id="1204" name="Line 54">
              <a:extLst>
                <a:ext uri="{FF2B5EF4-FFF2-40B4-BE49-F238E27FC236}">
                  <a16:creationId xmlns:a16="http://schemas.microsoft.com/office/drawing/2014/main" id="{237EB61F-9428-4F87-96BB-C8979496468F}"/>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5" name="Line 55">
              <a:extLst>
                <a:ext uri="{FF2B5EF4-FFF2-40B4-BE49-F238E27FC236}">
                  <a16:creationId xmlns:a16="http://schemas.microsoft.com/office/drawing/2014/main" id="{FDCC2F77-4312-46AC-BB0D-4CC717C7E3B5}"/>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6" name="Line 56">
              <a:extLst>
                <a:ext uri="{FF2B5EF4-FFF2-40B4-BE49-F238E27FC236}">
                  <a16:creationId xmlns:a16="http://schemas.microsoft.com/office/drawing/2014/main" id="{D6D16D4B-1910-44D8-BDB8-F198AC4FB711}"/>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7" name="Line 57">
              <a:extLst>
                <a:ext uri="{FF2B5EF4-FFF2-40B4-BE49-F238E27FC236}">
                  <a16:creationId xmlns:a16="http://schemas.microsoft.com/office/drawing/2014/main" id="{6DFF6B1C-0F48-45B1-93D8-199262F66848}"/>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8" name="Line 58">
              <a:extLst>
                <a:ext uri="{FF2B5EF4-FFF2-40B4-BE49-F238E27FC236}">
                  <a16:creationId xmlns:a16="http://schemas.microsoft.com/office/drawing/2014/main" id="{44BC6ED2-B2C0-43AB-A1FA-AEB629C504CC}"/>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9" name="Line 59">
              <a:extLst>
                <a:ext uri="{FF2B5EF4-FFF2-40B4-BE49-F238E27FC236}">
                  <a16:creationId xmlns:a16="http://schemas.microsoft.com/office/drawing/2014/main" id="{BDA237FA-FFE5-4A86-8212-E28A5522A917}"/>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0" name="Line 60">
              <a:extLst>
                <a:ext uri="{FF2B5EF4-FFF2-40B4-BE49-F238E27FC236}">
                  <a16:creationId xmlns:a16="http://schemas.microsoft.com/office/drawing/2014/main" id="{071F3436-64FB-4D1D-88AE-4497BFA7F71D}"/>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1" name="Line 61">
              <a:extLst>
                <a:ext uri="{FF2B5EF4-FFF2-40B4-BE49-F238E27FC236}">
                  <a16:creationId xmlns:a16="http://schemas.microsoft.com/office/drawing/2014/main" id="{6205CDE6-0E24-49B3-B566-55E0E2153D42}"/>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2" name="Line 62">
              <a:extLst>
                <a:ext uri="{FF2B5EF4-FFF2-40B4-BE49-F238E27FC236}">
                  <a16:creationId xmlns:a16="http://schemas.microsoft.com/office/drawing/2014/main" id="{14CC8CC0-37B3-484E-B221-E7A2A09DC655}"/>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3" name="Line 63">
              <a:extLst>
                <a:ext uri="{FF2B5EF4-FFF2-40B4-BE49-F238E27FC236}">
                  <a16:creationId xmlns:a16="http://schemas.microsoft.com/office/drawing/2014/main" id="{49A070E9-A261-4701-A9B0-07A51A6413C0}"/>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4" name="Line 64">
              <a:extLst>
                <a:ext uri="{FF2B5EF4-FFF2-40B4-BE49-F238E27FC236}">
                  <a16:creationId xmlns:a16="http://schemas.microsoft.com/office/drawing/2014/main" id="{C9D56051-8DB4-4C21-89F0-476C24D60D9A}"/>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5" name="Rectangle 65">
              <a:extLst>
                <a:ext uri="{FF2B5EF4-FFF2-40B4-BE49-F238E27FC236}">
                  <a16:creationId xmlns:a16="http://schemas.microsoft.com/office/drawing/2014/main" id="{8CF9FBFD-CEBF-43A0-9F43-9FC4E4753A69}"/>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216" name="Straight Connector 1215">
            <a:extLst>
              <a:ext uri="{FF2B5EF4-FFF2-40B4-BE49-F238E27FC236}">
                <a16:creationId xmlns:a16="http://schemas.microsoft.com/office/drawing/2014/main" id="{556A39A5-F7A5-4735-8DB5-EFF2EB8685F8}"/>
              </a:ext>
            </a:extLst>
          </p:cNvPr>
          <p:cNvCxnSpPr>
            <a:cxnSpLocks/>
          </p:cNvCxnSpPr>
          <p:nvPr/>
        </p:nvCxnSpPr>
        <p:spPr>
          <a:xfrm rot="5400000">
            <a:off x="7624886" y="4992666"/>
            <a:ext cx="0" cy="131995"/>
          </a:xfrm>
          <a:prstGeom prst="line">
            <a:avLst/>
          </a:prstGeom>
          <a:solidFill>
            <a:schemeClr val="bg1">
              <a:lumMod val="95000"/>
            </a:schemeClr>
          </a:solidFill>
          <a:ln w="10133" cap="flat">
            <a:solidFill>
              <a:schemeClr val="accent3"/>
            </a:solidFill>
            <a:prstDash val="solid"/>
            <a:bevel/>
          </a:ln>
        </p:spPr>
      </p:cxnSp>
      <p:grpSp>
        <p:nvGrpSpPr>
          <p:cNvPr id="1217" name="Group 1216">
            <a:extLst>
              <a:ext uri="{FF2B5EF4-FFF2-40B4-BE49-F238E27FC236}">
                <a16:creationId xmlns:a16="http://schemas.microsoft.com/office/drawing/2014/main" id="{80A79861-3C84-42FC-9069-4E018FBC8D1E}"/>
              </a:ext>
            </a:extLst>
          </p:cNvPr>
          <p:cNvGrpSpPr/>
          <p:nvPr/>
        </p:nvGrpSpPr>
        <p:grpSpPr>
          <a:xfrm>
            <a:off x="7259878" y="5651825"/>
            <a:ext cx="729952" cy="164395"/>
            <a:chOff x="4938883" y="5414447"/>
            <a:chExt cx="729952" cy="164395"/>
          </a:xfrm>
        </p:grpSpPr>
        <p:sp>
          <p:nvSpPr>
            <p:cNvPr id="1218" name="Rectangle: Rounded Corners 1217">
              <a:extLst>
                <a:ext uri="{FF2B5EF4-FFF2-40B4-BE49-F238E27FC236}">
                  <a16:creationId xmlns:a16="http://schemas.microsoft.com/office/drawing/2014/main" id="{174CEF2C-23F5-4AEC-97B6-0B797A33C39A}"/>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19" name="Text 914">
              <a:extLst>
                <a:ext uri="{FF2B5EF4-FFF2-40B4-BE49-F238E27FC236}">
                  <a16:creationId xmlns:a16="http://schemas.microsoft.com/office/drawing/2014/main" id="{8F4EBFBB-1F59-4F54-9AA3-12C42DA516DE}"/>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lang="en-ID" sz="456" b="1" dirty="0">
                  <a:solidFill>
                    <a:schemeClr val="accent3"/>
                  </a:solidFill>
                </a:rPr>
                <a:t>LAN FAC</a:t>
              </a:r>
            </a:p>
          </p:txBody>
        </p:sp>
      </p:grpSp>
      <p:sp>
        <p:nvSpPr>
          <p:cNvPr id="1220" name="Forme libre : forme 1844">
            <a:extLst>
              <a:ext uri="{FF2B5EF4-FFF2-40B4-BE49-F238E27FC236}">
                <a16:creationId xmlns:a16="http://schemas.microsoft.com/office/drawing/2014/main" id="{0589C8C1-6E9A-4D88-91D9-47898F6B4C55}"/>
              </a:ext>
            </a:extLst>
          </p:cNvPr>
          <p:cNvSpPr/>
          <p:nvPr/>
        </p:nvSpPr>
        <p:spPr>
          <a:xfrm>
            <a:off x="8312982" y="4667448"/>
            <a:ext cx="987665" cy="1379898"/>
          </a:xfrm>
          <a:prstGeom prst="rect">
            <a:avLst/>
          </a:prstGeom>
          <a:solidFill>
            <a:srgbClr val="FFFFFF"/>
          </a:solidFill>
          <a:ln w="6350" cap="flat">
            <a:solidFill>
              <a:schemeClr val="bg1">
                <a:lumMod val="85000"/>
              </a:schemeClr>
            </a:solidFill>
            <a:bevel/>
          </a:ln>
        </p:spPr>
      </p:sp>
      <p:sp>
        <p:nvSpPr>
          <p:cNvPr id="1221" name="Text 913">
            <a:extLst>
              <a:ext uri="{FF2B5EF4-FFF2-40B4-BE49-F238E27FC236}">
                <a16:creationId xmlns:a16="http://schemas.microsoft.com/office/drawing/2014/main" id="{DA19C2E4-2D0B-45D8-81F0-8C3B9D1D21DD}"/>
              </a:ext>
            </a:extLst>
          </p:cNvPr>
          <p:cNvSpPr txBox="1"/>
          <p:nvPr/>
        </p:nvSpPr>
        <p:spPr>
          <a:xfrm>
            <a:off x="8359502" y="5872823"/>
            <a:ext cx="894624" cy="93552"/>
          </a:xfrm>
          <a:prstGeom prst="rect">
            <a:avLst/>
          </a:prstGeom>
          <a:noFill/>
        </p:spPr>
        <p:txBody>
          <a:bodyPr wrap="square" lIns="0" tIns="0" rIns="0" bIns="0" rtlCol="0" anchor="ctr">
            <a:spAutoFit/>
          </a:bodyPr>
          <a:lstStyle/>
          <a:p>
            <a:pPr algn="ctr">
              <a:lnSpc>
                <a:spcPct val="100000"/>
              </a:lnSpc>
            </a:pPr>
            <a:r>
              <a:rPr lang="en-ID" sz="608" b="1" dirty="0">
                <a:solidFill>
                  <a:schemeClr val="accent3"/>
                </a:solidFill>
              </a:rPr>
              <a:t>Site Central - DOT</a:t>
            </a:r>
          </a:p>
        </p:txBody>
      </p:sp>
      <p:sp>
        <p:nvSpPr>
          <p:cNvPr id="1222" name="Text 942">
            <a:extLst>
              <a:ext uri="{FF2B5EF4-FFF2-40B4-BE49-F238E27FC236}">
                <a16:creationId xmlns:a16="http://schemas.microsoft.com/office/drawing/2014/main" id="{726EEDDD-5BB3-4B34-ABBD-208AA09E60ED}"/>
              </a:ext>
            </a:extLst>
          </p:cNvPr>
          <p:cNvSpPr txBox="1"/>
          <p:nvPr/>
        </p:nvSpPr>
        <p:spPr>
          <a:xfrm>
            <a:off x="8225738"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1223" name="Group 1222">
            <a:extLst>
              <a:ext uri="{FF2B5EF4-FFF2-40B4-BE49-F238E27FC236}">
                <a16:creationId xmlns:a16="http://schemas.microsoft.com/office/drawing/2014/main" id="{220EE8AF-928F-4876-810E-594FE4F5B4DA}"/>
              </a:ext>
            </a:extLst>
          </p:cNvPr>
          <p:cNvGrpSpPr/>
          <p:nvPr/>
        </p:nvGrpSpPr>
        <p:grpSpPr>
          <a:xfrm>
            <a:off x="8512467" y="4555746"/>
            <a:ext cx="221905" cy="221905"/>
            <a:chOff x="5739267" y="2240712"/>
            <a:chExt cx="268504" cy="268504"/>
          </a:xfrm>
        </p:grpSpPr>
        <p:sp>
          <p:nvSpPr>
            <p:cNvPr id="1224" name="Oval 1223">
              <a:extLst>
                <a:ext uri="{FF2B5EF4-FFF2-40B4-BE49-F238E27FC236}">
                  <a16:creationId xmlns:a16="http://schemas.microsoft.com/office/drawing/2014/main" id="{4DC2664B-B4A0-4235-90A1-4FC877B8330E}"/>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225" name="Group 1224">
              <a:extLst>
                <a:ext uri="{FF2B5EF4-FFF2-40B4-BE49-F238E27FC236}">
                  <a16:creationId xmlns:a16="http://schemas.microsoft.com/office/drawing/2014/main" id="{1096CA74-A2A1-4338-B61A-0A6B8D2CAF1F}"/>
                </a:ext>
              </a:extLst>
            </p:cNvPr>
            <p:cNvGrpSpPr/>
            <p:nvPr/>
          </p:nvGrpSpPr>
          <p:grpSpPr>
            <a:xfrm>
              <a:off x="5804804" y="2306249"/>
              <a:ext cx="137431" cy="137431"/>
              <a:chOff x="5922963" y="2173288"/>
              <a:chExt cx="346075" cy="346075"/>
            </a:xfrm>
          </p:grpSpPr>
          <p:grpSp>
            <p:nvGrpSpPr>
              <p:cNvPr id="1226" name="Group 1225">
                <a:extLst>
                  <a:ext uri="{FF2B5EF4-FFF2-40B4-BE49-F238E27FC236}">
                    <a16:creationId xmlns:a16="http://schemas.microsoft.com/office/drawing/2014/main" id="{AB33A9E1-E11C-48DE-AACB-9B8E402DB759}"/>
                  </a:ext>
                </a:extLst>
              </p:cNvPr>
              <p:cNvGrpSpPr/>
              <p:nvPr/>
            </p:nvGrpSpPr>
            <p:grpSpPr>
              <a:xfrm>
                <a:off x="5922963" y="2173288"/>
                <a:ext cx="346075" cy="346075"/>
                <a:chOff x="6283325" y="2173288"/>
                <a:chExt cx="346075" cy="346075"/>
              </a:xfrm>
            </p:grpSpPr>
            <p:grpSp>
              <p:nvGrpSpPr>
                <p:cNvPr id="1232" name="Group 1231">
                  <a:extLst>
                    <a:ext uri="{FF2B5EF4-FFF2-40B4-BE49-F238E27FC236}">
                      <a16:creationId xmlns:a16="http://schemas.microsoft.com/office/drawing/2014/main" id="{1F7A10EF-D48D-44DD-A307-9EA0934CF19B}"/>
                    </a:ext>
                  </a:extLst>
                </p:cNvPr>
                <p:cNvGrpSpPr/>
                <p:nvPr/>
              </p:nvGrpSpPr>
              <p:grpSpPr>
                <a:xfrm>
                  <a:off x="6508750" y="2398713"/>
                  <a:ext cx="120650" cy="120650"/>
                  <a:chOff x="6508750" y="2398713"/>
                  <a:chExt cx="120650" cy="120650"/>
                </a:xfrm>
              </p:grpSpPr>
              <p:sp>
                <p:nvSpPr>
                  <p:cNvPr id="1236" name="Line 241">
                    <a:extLst>
                      <a:ext uri="{FF2B5EF4-FFF2-40B4-BE49-F238E27FC236}">
                        <a16:creationId xmlns:a16="http://schemas.microsoft.com/office/drawing/2014/main" id="{5DEC0968-B369-419F-9799-7B17928754EB}"/>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7" name="Freeform 243">
                    <a:extLst>
                      <a:ext uri="{FF2B5EF4-FFF2-40B4-BE49-F238E27FC236}">
                        <a16:creationId xmlns:a16="http://schemas.microsoft.com/office/drawing/2014/main" id="{70D1A4A8-0D5F-4F7F-9637-D0E813BAE5B4}"/>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33" name="Group 1232">
                  <a:extLst>
                    <a:ext uri="{FF2B5EF4-FFF2-40B4-BE49-F238E27FC236}">
                      <a16:creationId xmlns:a16="http://schemas.microsoft.com/office/drawing/2014/main" id="{535BC57B-FFF8-49ED-ACE7-E5724EE1A4EC}"/>
                    </a:ext>
                  </a:extLst>
                </p:cNvPr>
                <p:cNvGrpSpPr/>
                <p:nvPr/>
              </p:nvGrpSpPr>
              <p:grpSpPr>
                <a:xfrm>
                  <a:off x="6283325" y="2173288"/>
                  <a:ext cx="120651" cy="120650"/>
                  <a:chOff x="6283325" y="2173288"/>
                  <a:chExt cx="120651" cy="120650"/>
                </a:xfrm>
              </p:grpSpPr>
              <p:sp>
                <p:nvSpPr>
                  <p:cNvPr id="1234" name="Line 242">
                    <a:extLst>
                      <a:ext uri="{FF2B5EF4-FFF2-40B4-BE49-F238E27FC236}">
                        <a16:creationId xmlns:a16="http://schemas.microsoft.com/office/drawing/2014/main" id="{73CEE329-2CC8-4B6A-B8C8-6B9693D8834B}"/>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5" name="Freeform 244">
                    <a:extLst>
                      <a:ext uri="{FF2B5EF4-FFF2-40B4-BE49-F238E27FC236}">
                        <a16:creationId xmlns:a16="http://schemas.microsoft.com/office/drawing/2014/main" id="{103352F4-D491-4817-A8BF-4CC3894A622E}"/>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27" name="Group 1226">
                <a:extLst>
                  <a:ext uri="{FF2B5EF4-FFF2-40B4-BE49-F238E27FC236}">
                    <a16:creationId xmlns:a16="http://schemas.microsoft.com/office/drawing/2014/main" id="{A8296C62-4B4B-4940-9795-F1FE9BA8B02C}"/>
                  </a:ext>
                </a:extLst>
              </p:cNvPr>
              <p:cNvGrpSpPr/>
              <p:nvPr/>
            </p:nvGrpSpPr>
            <p:grpSpPr>
              <a:xfrm>
                <a:off x="5922963" y="2173288"/>
                <a:ext cx="346075" cy="346075"/>
                <a:chOff x="5562600" y="2173288"/>
                <a:chExt cx="346075" cy="346075"/>
              </a:xfrm>
            </p:grpSpPr>
            <p:sp>
              <p:nvSpPr>
                <p:cNvPr id="1228" name="Line 245">
                  <a:extLst>
                    <a:ext uri="{FF2B5EF4-FFF2-40B4-BE49-F238E27FC236}">
                      <a16:creationId xmlns:a16="http://schemas.microsoft.com/office/drawing/2014/main" id="{772B1003-F08F-4DE1-8A27-1D989BB67844}"/>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9" name="Line 246">
                  <a:extLst>
                    <a:ext uri="{FF2B5EF4-FFF2-40B4-BE49-F238E27FC236}">
                      <a16:creationId xmlns:a16="http://schemas.microsoft.com/office/drawing/2014/main" id="{1A948F0E-5504-4B4D-BB8D-740F082FC6C2}"/>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0" name="Freeform 247">
                  <a:extLst>
                    <a:ext uri="{FF2B5EF4-FFF2-40B4-BE49-F238E27FC236}">
                      <a16:creationId xmlns:a16="http://schemas.microsoft.com/office/drawing/2014/main" id="{96708535-D3D4-447F-8FB2-B34A5A33E6E3}"/>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1" name="Freeform 248">
                  <a:extLst>
                    <a:ext uri="{FF2B5EF4-FFF2-40B4-BE49-F238E27FC236}">
                      <a16:creationId xmlns:a16="http://schemas.microsoft.com/office/drawing/2014/main" id="{6049F246-E096-4960-A53A-AC1D1829D98E}"/>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1238" name="Text 942">
            <a:extLst>
              <a:ext uri="{FF2B5EF4-FFF2-40B4-BE49-F238E27FC236}">
                <a16:creationId xmlns:a16="http://schemas.microsoft.com/office/drawing/2014/main" id="{8AAA1517-4DA8-4DD4-AB8F-5E18B8FCE9F0}"/>
              </a:ext>
            </a:extLst>
          </p:cNvPr>
          <p:cNvSpPr txBox="1"/>
          <p:nvPr/>
        </p:nvSpPr>
        <p:spPr>
          <a:xfrm flipH="1">
            <a:off x="9123702"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1239" name="Group 1238">
            <a:extLst>
              <a:ext uri="{FF2B5EF4-FFF2-40B4-BE49-F238E27FC236}">
                <a16:creationId xmlns:a16="http://schemas.microsoft.com/office/drawing/2014/main" id="{1E580139-3259-4AEA-B710-054BF5ABF6A9}"/>
              </a:ext>
            </a:extLst>
          </p:cNvPr>
          <p:cNvGrpSpPr/>
          <p:nvPr/>
        </p:nvGrpSpPr>
        <p:grpSpPr>
          <a:xfrm>
            <a:off x="8879257" y="4555746"/>
            <a:ext cx="221905" cy="221905"/>
            <a:chOff x="5739267" y="2240712"/>
            <a:chExt cx="268504" cy="268504"/>
          </a:xfrm>
        </p:grpSpPr>
        <p:sp>
          <p:nvSpPr>
            <p:cNvPr id="1240" name="Oval 1239">
              <a:extLst>
                <a:ext uri="{FF2B5EF4-FFF2-40B4-BE49-F238E27FC236}">
                  <a16:creationId xmlns:a16="http://schemas.microsoft.com/office/drawing/2014/main" id="{BB6607B9-C948-4A75-A419-0F743B98BB6C}"/>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241" name="Group 1240">
              <a:extLst>
                <a:ext uri="{FF2B5EF4-FFF2-40B4-BE49-F238E27FC236}">
                  <a16:creationId xmlns:a16="http://schemas.microsoft.com/office/drawing/2014/main" id="{B7DD3C3C-2B9C-447C-ADCF-84B730E05EA7}"/>
                </a:ext>
              </a:extLst>
            </p:cNvPr>
            <p:cNvGrpSpPr/>
            <p:nvPr/>
          </p:nvGrpSpPr>
          <p:grpSpPr>
            <a:xfrm>
              <a:off x="5804804" y="2306249"/>
              <a:ext cx="137431" cy="137431"/>
              <a:chOff x="5922963" y="2173288"/>
              <a:chExt cx="346075" cy="346075"/>
            </a:xfrm>
          </p:grpSpPr>
          <p:grpSp>
            <p:nvGrpSpPr>
              <p:cNvPr id="1242" name="Group 1241">
                <a:extLst>
                  <a:ext uri="{FF2B5EF4-FFF2-40B4-BE49-F238E27FC236}">
                    <a16:creationId xmlns:a16="http://schemas.microsoft.com/office/drawing/2014/main" id="{E22D9C26-A5FA-4DD7-8474-86C0FEBAC6C3}"/>
                  </a:ext>
                </a:extLst>
              </p:cNvPr>
              <p:cNvGrpSpPr/>
              <p:nvPr/>
            </p:nvGrpSpPr>
            <p:grpSpPr>
              <a:xfrm>
                <a:off x="5922963" y="2173288"/>
                <a:ext cx="346075" cy="346075"/>
                <a:chOff x="6283325" y="2173288"/>
                <a:chExt cx="346075" cy="346075"/>
              </a:xfrm>
            </p:grpSpPr>
            <p:grpSp>
              <p:nvGrpSpPr>
                <p:cNvPr id="1248" name="Group 1247">
                  <a:extLst>
                    <a:ext uri="{FF2B5EF4-FFF2-40B4-BE49-F238E27FC236}">
                      <a16:creationId xmlns:a16="http://schemas.microsoft.com/office/drawing/2014/main" id="{062BF32B-2ABF-461A-87F2-EEB3C3BB662C}"/>
                    </a:ext>
                  </a:extLst>
                </p:cNvPr>
                <p:cNvGrpSpPr/>
                <p:nvPr/>
              </p:nvGrpSpPr>
              <p:grpSpPr>
                <a:xfrm>
                  <a:off x="6508750" y="2398713"/>
                  <a:ext cx="120650" cy="120650"/>
                  <a:chOff x="6508750" y="2398713"/>
                  <a:chExt cx="120650" cy="120650"/>
                </a:xfrm>
              </p:grpSpPr>
              <p:sp>
                <p:nvSpPr>
                  <p:cNvPr id="1252" name="Line 241">
                    <a:extLst>
                      <a:ext uri="{FF2B5EF4-FFF2-40B4-BE49-F238E27FC236}">
                        <a16:creationId xmlns:a16="http://schemas.microsoft.com/office/drawing/2014/main" id="{FEFF6551-4082-4431-8329-45DD9352C9A7}"/>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53" name="Freeform 243">
                    <a:extLst>
                      <a:ext uri="{FF2B5EF4-FFF2-40B4-BE49-F238E27FC236}">
                        <a16:creationId xmlns:a16="http://schemas.microsoft.com/office/drawing/2014/main" id="{E1DA68CB-8C8C-4214-BFB3-C812B8D5A8C1}"/>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49" name="Group 1248">
                  <a:extLst>
                    <a:ext uri="{FF2B5EF4-FFF2-40B4-BE49-F238E27FC236}">
                      <a16:creationId xmlns:a16="http://schemas.microsoft.com/office/drawing/2014/main" id="{5D4AEEDD-2D4C-4B5A-AFC3-A2B4C9FE63AB}"/>
                    </a:ext>
                  </a:extLst>
                </p:cNvPr>
                <p:cNvGrpSpPr/>
                <p:nvPr/>
              </p:nvGrpSpPr>
              <p:grpSpPr>
                <a:xfrm>
                  <a:off x="6283325" y="2173288"/>
                  <a:ext cx="120651" cy="120650"/>
                  <a:chOff x="6283325" y="2173288"/>
                  <a:chExt cx="120651" cy="120650"/>
                </a:xfrm>
              </p:grpSpPr>
              <p:sp>
                <p:nvSpPr>
                  <p:cNvPr id="1250" name="Line 242">
                    <a:extLst>
                      <a:ext uri="{FF2B5EF4-FFF2-40B4-BE49-F238E27FC236}">
                        <a16:creationId xmlns:a16="http://schemas.microsoft.com/office/drawing/2014/main" id="{FE40E6E2-A072-487A-950F-7DE8FF7F9ABD}"/>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51" name="Freeform 244">
                    <a:extLst>
                      <a:ext uri="{FF2B5EF4-FFF2-40B4-BE49-F238E27FC236}">
                        <a16:creationId xmlns:a16="http://schemas.microsoft.com/office/drawing/2014/main" id="{CD3B63E8-3280-4E4C-AAE1-B30BE30AF467}"/>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43" name="Group 1242">
                <a:extLst>
                  <a:ext uri="{FF2B5EF4-FFF2-40B4-BE49-F238E27FC236}">
                    <a16:creationId xmlns:a16="http://schemas.microsoft.com/office/drawing/2014/main" id="{6AF8FA09-61ED-4393-A993-FD3C76F091BD}"/>
                  </a:ext>
                </a:extLst>
              </p:cNvPr>
              <p:cNvGrpSpPr/>
              <p:nvPr/>
            </p:nvGrpSpPr>
            <p:grpSpPr>
              <a:xfrm>
                <a:off x="5922963" y="2173288"/>
                <a:ext cx="346075" cy="346075"/>
                <a:chOff x="5562600" y="2173288"/>
                <a:chExt cx="346075" cy="346075"/>
              </a:xfrm>
            </p:grpSpPr>
            <p:sp>
              <p:nvSpPr>
                <p:cNvPr id="1244" name="Line 245">
                  <a:extLst>
                    <a:ext uri="{FF2B5EF4-FFF2-40B4-BE49-F238E27FC236}">
                      <a16:creationId xmlns:a16="http://schemas.microsoft.com/office/drawing/2014/main" id="{6F16FD08-A490-46BE-89EB-7FDB70AB0EDF}"/>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45" name="Line 246">
                  <a:extLst>
                    <a:ext uri="{FF2B5EF4-FFF2-40B4-BE49-F238E27FC236}">
                      <a16:creationId xmlns:a16="http://schemas.microsoft.com/office/drawing/2014/main" id="{BB7B3615-454B-4CF6-887F-736C05DF22EB}"/>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46" name="Freeform 247">
                  <a:extLst>
                    <a:ext uri="{FF2B5EF4-FFF2-40B4-BE49-F238E27FC236}">
                      <a16:creationId xmlns:a16="http://schemas.microsoft.com/office/drawing/2014/main" id="{F6FED17C-5D81-497D-94CF-39158C518DC4}"/>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47" name="Freeform 248">
                  <a:extLst>
                    <a:ext uri="{FF2B5EF4-FFF2-40B4-BE49-F238E27FC236}">
                      <a16:creationId xmlns:a16="http://schemas.microsoft.com/office/drawing/2014/main" id="{6C3DC57C-9ECD-4A0F-8A54-FA14BBEED079}"/>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254" name="Group 1253">
            <a:extLst>
              <a:ext uri="{FF2B5EF4-FFF2-40B4-BE49-F238E27FC236}">
                <a16:creationId xmlns:a16="http://schemas.microsoft.com/office/drawing/2014/main" id="{913FB236-9987-47DD-B6BA-601D9BDA6CE8}"/>
              </a:ext>
            </a:extLst>
          </p:cNvPr>
          <p:cNvGrpSpPr/>
          <p:nvPr/>
        </p:nvGrpSpPr>
        <p:grpSpPr>
          <a:xfrm>
            <a:off x="8621482" y="4793232"/>
            <a:ext cx="368727" cy="729444"/>
            <a:chOff x="5118558" y="4607020"/>
            <a:chExt cx="368727" cy="825836"/>
          </a:xfrm>
        </p:grpSpPr>
        <p:cxnSp>
          <p:nvCxnSpPr>
            <p:cNvPr id="1255" name="Straight Connector 1254">
              <a:extLst>
                <a:ext uri="{FF2B5EF4-FFF2-40B4-BE49-F238E27FC236}">
                  <a16:creationId xmlns:a16="http://schemas.microsoft.com/office/drawing/2014/main" id="{44AF224B-4173-40F3-B5E2-F9F0893C73F1}"/>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256" name="Straight Connector 1255">
              <a:extLst>
                <a:ext uri="{FF2B5EF4-FFF2-40B4-BE49-F238E27FC236}">
                  <a16:creationId xmlns:a16="http://schemas.microsoft.com/office/drawing/2014/main" id="{C1B7A01B-E1F7-489A-8F07-6B784846E2DF}"/>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sp>
        <p:nvSpPr>
          <p:cNvPr id="1257" name="Rectangle">
            <a:extLst>
              <a:ext uri="{FF2B5EF4-FFF2-40B4-BE49-F238E27FC236}">
                <a16:creationId xmlns:a16="http://schemas.microsoft.com/office/drawing/2014/main" id="{18F8CAF8-286F-430C-BDAD-BC166CDF8441}"/>
              </a:ext>
            </a:extLst>
          </p:cNvPr>
          <p:cNvSpPr/>
          <p:nvPr/>
        </p:nvSpPr>
        <p:spPr>
          <a:xfrm>
            <a:off x="8441807" y="4880852"/>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258" name="Group 1257">
            <a:extLst>
              <a:ext uri="{FF2B5EF4-FFF2-40B4-BE49-F238E27FC236}">
                <a16:creationId xmlns:a16="http://schemas.microsoft.com/office/drawing/2014/main" id="{67DAFA74-0C2A-4B61-B8CC-A3FA4C79D2F8}"/>
              </a:ext>
            </a:extLst>
          </p:cNvPr>
          <p:cNvGrpSpPr/>
          <p:nvPr/>
        </p:nvGrpSpPr>
        <p:grpSpPr>
          <a:xfrm>
            <a:off x="8505237" y="4996987"/>
            <a:ext cx="237966" cy="123350"/>
            <a:chOff x="8447088" y="3060701"/>
            <a:chExt cx="346075" cy="179388"/>
          </a:xfrm>
        </p:grpSpPr>
        <p:sp>
          <p:nvSpPr>
            <p:cNvPr id="1259" name="Line 54">
              <a:extLst>
                <a:ext uri="{FF2B5EF4-FFF2-40B4-BE49-F238E27FC236}">
                  <a16:creationId xmlns:a16="http://schemas.microsoft.com/office/drawing/2014/main" id="{5FFDCC1F-600D-4207-981C-99FE51162603}"/>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0" name="Line 55">
              <a:extLst>
                <a:ext uri="{FF2B5EF4-FFF2-40B4-BE49-F238E27FC236}">
                  <a16:creationId xmlns:a16="http://schemas.microsoft.com/office/drawing/2014/main" id="{18F4277B-EBE3-4885-9030-44AD3C7E59F6}"/>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1" name="Line 56">
              <a:extLst>
                <a:ext uri="{FF2B5EF4-FFF2-40B4-BE49-F238E27FC236}">
                  <a16:creationId xmlns:a16="http://schemas.microsoft.com/office/drawing/2014/main" id="{E40BC747-56F4-44CB-96FE-26088AFB0E3B}"/>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2" name="Line 57">
              <a:extLst>
                <a:ext uri="{FF2B5EF4-FFF2-40B4-BE49-F238E27FC236}">
                  <a16:creationId xmlns:a16="http://schemas.microsoft.com/office/drawing/2014/main" id="{015D5CE0-C4D6-40F1-A7C5-E67A5E9A2EAA}"/>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3" name="Line 58">
              <a:extLst>
                <a:ext uri="{FF2B5EF4-FFF2-40B4-BE49-F238E27FC236}">
                  <a16:creationId xmlns:a16="http://schemas.microsoft.com/office/drawing/2014/main" id="{573DC5D9-DDE2-4DB9-8E21-1AC8DB2CBD67}"/>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4" name="Line 59">
              <a:extLst>
                <a:ext uri="{FF2B5EF4-FFF2-40B4-BE49-F238E27FC236}">
                  <a16:creationId xmlns:a16="http://schemas.microsoft.com/office/drawing/2014/main" id="{5A14103B-0A3A-4D02-A658-8279AD31F340}"/>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5" name="Line 60">
              <a:extLst>
                <a:ext uri="{FF2B5EF4-FFF2-40B4-BE49-F238E27FC236}">
                  <a16:creationId xmlns:a16="http://schemas.microsoft.com/office/drawing/2014/main" id="{0EA8A101-8CB3-4CFC-A618-81C249638C83}"/>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6" name="Line 61">
              <a:extLst>
                <a:ext uri="{FF2B5EF4-FFF2-40B4-BE49-F238E27FC236}">
                  <a16:creationId xmlns:a16="http://schemas.microsoft.com/office/drawing/2014/main" id="{060183D0-E402-44F0-99DD-03CD041631FC}"/>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7" name="Line 62">
              <a:extLst>
                <a:ext uri="{FF2B5EF4-FFF2-40B4-BE49-F238E27FC236}">
                  <a16:creationId xmlns:a16="http://schemas.microsoft.com/office/drawing/2014/main" id="{AE1D27A2-EAB2-4C94-A751-0ADE9C86C072}"/>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8" name="Line 63">
              <a:extLst>
                <a:ext uri="{FF2B5EF4-FFF2-40B4-BE49-F238E27FC236}">
                  <a16:creationId xmlns:a16="http://schemas.microsoft.com/office/drawing/2014/main" id="{2849C5DD-2BEA-404C-8B4C-561990241160}"/>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69" name="Line 64">
              <a:extLst>
                <a:ext uri="{FF2B5EF4-FFF2-40B4-BE49-F238E27FC236}">
                  <a16:creationId xmlns:a16="http://schemas.microsoft.com/office/drawing/2014/main" id="{A3EB9856-EFC2-4E60-A92E-599D8501EBAC}"/>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0" name="Rectangle 65">
              <a:extLst>
                <a:ext uri="{FF2B5EF4-FFF2-40B4-BE49-F238E27FC236}">
                  <a16:creationId xmlns:a16="http://schemas.microsoft.com/office/drawing/2014/main" id="{D9905555-B2B5-49E7-B1C1-2BAFBE5C0D70}"/>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71" name="Group 1270">
            <a:extLst>
              <a:ext uri="{FF2B5EF4-FFF2-40B4-BE49-F238E27FC236}">
                <a16:creationId xmlns:a16="http://schemas.microsoft.com/office/drawing/2014/main" id="{8D203D80-8D5C-4409-B364-BC84F7C09F07}"/>
              </a:ext>
            </a:extLst>
          </p:cNvPr>
          <p:cNvGrpSpPr/>
          <p:nvPr/>
        </p:nvGrpSpPr>
        <p:grpSpPr>
          <a:xfrm>
            <a:off x="8870425" y="4996987"/>
            <a:ext cx="237966" cy="123350"/>
            <a:chOff x="8447088" y="3060701"/>
            <a:chExt cx="346075" cy="179388"/>
          </a:xfrm>
        </p:grpSpPr>
        <p:sp>
          <p:nvSpPr>
            <p:cNvPr id="1272" name="Line 54">
              <a:extLst>
                <a:ext uri="{FF2B5EF4-FFF2-40B4-BE49-F238E27FC236}">
                  <a16:creationId xmlns:a16="http://schemas.microsoft.com/office/drawing/2014/main" id="{3E311996-8184-4A4A-96CA-C2171268F90F}"/>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3" name="Line 55">
              <a:extLst>
                <a:ext uri="{FF2B5EF4-FFF2-40B4-BE49-F238E27FC236}">
                  <a16:creationId xmlns:a16="http://schemas.microsoft.com/office/drawing/2014/main" id="{E06EA2F4-A4EE-4FDA-984B-F549ECF3CDD0}"/>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4" name="Line 56">
              <a:extLst>
                <a:ext uri="{FF2B5EF4-FFF2-40B4-BE49-F238E27FC236}">
                  <a16:creationId xmlns:a16="http://schemas.microsoft.com/office/drawing/2014/main" id="{54952DFC-CD31-4A5E-AE87-415D6A7C0018}"/>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5" name="Line 57">
              <a:extLst>
                <a:ext uri="{FF2B5EF4-FFF2-40B4-BE49-F238E27FC236}">
                  <a16:creationId xmlns:a16="http://schemas.microsoft.com/office/drawing/2014/main" id="{0C9DCEA5-4214-435D-99E4-F2719C344EC2}"/>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6" name="Line 58">
              <a:extLst>
                <a:ext uri="{FF2B5EF4-FFF2-40B4-BE49-F238E27FC236}">
                  <a16:creationId xmlns:a16="http://schemas.microsoft.com/office/drawing/2014/main" id="{F5039503-5366-4F30-8624-9F96BEA4028D}"/>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7" name="Line 59">
              <a:extLst>
                <a:ext uri="{FF2B5EF4-FFF2-40B4-BE49-F238E27FC236}">
                  <a16:creationId xmlns:a16="http://schemas.microsoft.com/office/drawing/2014/main" id="{6966ED10-E9AB-420F-AB32-5987C285376A}"/>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8" name="Line 60">
              <a:extLst>
                <a:ext uri="{FF2B5EF4-FFF2-40B4-BE49-F238E27FC236}">
                  <a16:creationId xmlns:a16="http://schemas.microsoft.com/office/drawing/2014/main" id="{97B8DDF1-ED71-49DE-8233-1CDDBC46209D}"/>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9" name="Line 61">
              <a:extLst>
                <a:ext uri="{FF2B5EF4-FFF2-40B4-BE49-F238E27FC236}">
                  <a16:creationId xmlns:a16="http://schemas.microsoft.com/office/drawing/2014/main" id="{4FA0A6DA-C00A-4FFA-A36D-555548BEE46D}"/>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0" name="Line 62">
              <a:extLst>
                <a:ext uri="{FF2B5EF4-FFF2-40B4-BE49-F238E27FC236}">
                  <a16:creationId xmlns:a16="http://schemas.microsoft.com/office/drawing/2014/main" id="{9A58D97A-D1B2-410E-91A9-BA5A9095043D}"/>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1" name="Line 63">
              <a:extLst>
                <a:ext uri="{FF2B5EF4-FFF2-40B4-BE49-F238E27FC236}">
                  <a16:creationId xmlns:a16="http://schemas.microsoft.com/office/drawing/2014/main" id="{4601119D-1EF4-4091-A02B-440FBBCBF681}"/>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2" name="Line 64">
              <a:extLst>
                <a:ext uri="{FF2B5EF4-FFF2-40B4-BE49-F238E27FC236}">
                  <a16:creationId xmlns:a16="http://schemas.microsoft.com/office/drawing/2014/main" id="{A01052BB-0743-450C-947A-482AB20F20F8}"/>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3" name="Rectangle 65">
              <a:extLst>
                <a:ext uri="{FF2B5EF4-FFF2-40B4-BE49-F238E27FC236}">
                  <a16:creationId xmlns:a16="http://schemas.microsoft.com/office/drawing/2014/main" id="{25B4534B-F979-463B-A258-97BED9A85579}"/>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284" name="Straight Connector 1283">
            <a:extLst>
              <a:ext uri="{FF2B5EF4-FFF2-40B4-BE49-F238E27FC236}">
                <a16:creationId xmlns:a16="http://schemas.microsoft.com/office/drawing/2014/main" id="{A9823607-07B6-4431-973B-337B5D7BE188}"/>
              </a:ext>
            </a:extLst>
          </p:cNvPr>
          <p:cNvCxnSpPr>
            <a:cxnSpLocks/>
          </p:cNvCxnSpPr>
          <p:nvPr/>
        </p:nvCxnSpPr>
        <p:spPr>
          <a:xfrm rot="5400000">
            <a:off x="8806815" y="4992666"/>
            <a:ext cx="0" cy="131995"/>
          </a:xfrm>
          <a:prstGeom prst="line">
            <a:avLst/>
          </a:prstGeom>
          <a:solidFill>
            <a:schemeClr val="bg1">
              <a:lumMod val="95000"/>
            </a:schemeClr>
          </a:solidFill>
          <a:ln w="10133" cap="flat">
            <a:solidFill>
              <a:schemeClr val="accent3"/>
            </a:solidFill>
            <a:prstDash val="solid"/>
            <a:bevel/>
          </a:ln>
        </p:spPr>
      </p:cxnSp>
      <p:grpSp>
        <p:nvGrpSpPr>
          <p:cNvPr id="1285" name="Group 1284">
            <a:extLst>
              <a:ext uri="{FF2B5EF4-FFF2-40B4-BE49-F238E27FC236}">
                <a16:creationId xmlns:a16="http://schemas.microsoft.com/office/drawing/2014/main" id="{6A7895C8-0F6F-4375-B22F-93E8F2F4ED51}"/>
              </a:ext>
            </a:extLst>
          </p:cNvPr>
          <p:cNvGrpSpPr/>
          <p:nvPr/>
        </p:nvGrpSpPr>
        <p:grpSpPr>
          <a:xfrm>
            <a:off x="8441807" y="5651825"/>
            <a:ext cx="729952" cy="164395"/>
            <a:chOff x="4938883" y="5414447"/>
            <a:chExt cx="729952" cy="164395"/>
          </a:xfrm>
        </p:grpSpPr>
        <p:sp>
          <p:nvSpPr>
            <p:cNvPr id="1286" name="Rectangle: Rounded Corners 1285">
              <a:extLst>
                <a:ext uri="{FF2B5EF4-FFF2-40B4-BE49-F238E27FC236}">
                  <a16:creationId xmlns:a16="http://schemas.microsoft.com/office/drawing/2014/main" id="{D44A2DBE-ACE5-47E4-B3A6-71C97E877D37}"/>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87" name="Text 914">
              <a:extLst>
                <a:ext uri="{FF2B5EF4-FFF2-40B4-BE49-F238E27FC236}">
                  <a16:creationId xmlns:a16="http://schemas.microsoft.com/office/drawing/2014/main" id="{29CF4651-8030-451B-A35B-D8D5F1E3B84A}"/>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lang="en-ID" sz="456" b="1" dirty="0">
                  <a:solidFill>
                    <a:schemeClr val="accent3"/>
                  </a:solidFill>
                </a:rPr>
                <a:t>LAN DOT</a:t>
              </a:r>
            </a:p>
          </p:txBody>
        </p:sp>
      </p:grpSp>
      <p:sp>
        <p:nvSpPr>
          <p:cNvPr id="1288" name="Forme libre : forme 1844">
            <a:extLst>
              <a:ext uri="{FF2B5EF4-FFF2-40B4-BE49-F238E27FC236}">
                <a16:creationId xmlns:a16="http://schemas.microsoft.com/office/drawing/2014/main" id="{3F99188D-30B4-4B1F-8BB3-59F843EED459}"/>
              </a:ext>
            </a:extLst>
          </p:cNvPr>
          <p:cNvSpPr/>
          <p:nvPr/>
        </p:nvSpPr>
        <p:spPr>
          <a:xfrm>
            <a:off x="9494911" y="4667448"/>
            <a:ext cx="987665" cy="1379898"/>
          </a:xfrm>
          <a:prstGeom prst="rect">
            <a:avLst/>
          </a:prstGeom>
          <a:solidFill>
            <a:srgbClr val="FFFFFF"/>
          </a:solidFill>
          <a:ln w="6350" cap="flat">
            <a:solidFill>
              <a:schemeClr val="bg1">
                <a:lumMod val="85000"/>
              </a:schemeClr>
            </a:solidFill>
            <a:bevel/>
          </a:ln>
        </p:spPr>
      </p:sp>
      <p:sp>
        <p:nvSpPr>
          <p:cNvPr id="1289" name="Text 913">
            <a:extLst>
              <a:ext uri="{FF2B5EF4-FFF2-40B4-BE49-F238E27FC236}">
                <a16:creationId xmlns:a16="http://schemas.microsoft.com/office/drawing/2014/main" id="{5F5A9DA2-1272-4E62-999A-5D97A63D2467}"/>
              </a:ext>
            </a:extLst>
          </p:cNvPr>
          <p:cNvSpPr txBox="1"/>
          <p:nvPr/>
        </p:nvSpPr>
        <p:spPr>
          <a:xfrm>
            <a:off x="9541431" y="5872823"/>
            <a:ext cx="894624" cy="93552"/>
          </a:xfrm>
          <a:prstGeom prst="rect">
            <a:avLst/>
          </a:prstGeom>
          <a:noFill/>
        </p:spPr>
        <p:txBody>
          <a:bodyPr wrap="square" lIns="0" tIns="0" rIns="0" bIns="0" rtlCol="0" anchor="ctr">
            <a:spAutoFit/>
          </a:bodyPr>
          <a:lstStyle/>
          <a:p>
            <a:pPr algn="ctr">
              <a:lnSpc>
                <a:spcPct val="100000"/>
              </a:lnSpc>
            </a:pPr>
            <a:r>
              <a:rPr lang="en-ID" sz="608" b="1" dirty="0">
                <a:solidFill>
                  <a:schemeClr val="accent3"/>
                </a:solidFill>
              </a:rPr>
              <a:t>Site Central - BGY</a:t>
            </a:r>
          </a:p>
        </p:txBody>
      </p:sp>
      <p:sp>
        <p:nvSpPr>
          <p:cNvPr id="1290" name="Text 942">
            <a:extLst>
              <a:ext uri="{FF2B5EF4-FFF2-40B4-BE49-F238E27FC236}">
                <a16:creationId xmlns:a16="http://schemas.microsoft.com/office/drawing/2014/main" id="{A88DA269-F50A-451B-ADBC-E649FBA16A8A}"/>
              </a:ext>
            </a:extLst>
          </p:cNvPr>
          <p:cNvSpPr txBox="1"/>
          <p:nvPr/>
        </p:nvSpPr>
        <p:spPr>
          <a:xfrm>
            <a:off x="9407667"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1291" name="Group 1290">
            <a:extLst>
              <a:ext uri="{FF2B5EF4-FFF2-40B4-BE49-F238E27FC236}">
                <a16:creationId xmlns:a16="http://schemas.microsoft.com/office/drawing/2014/main" id="{0B22352F-9A33-4FC0-9903-891007AFE264}"/>
              </a:ext>
            </a:extLst>
          </p:cNvPr>
          <p:cNvGrpSpPr/>
          <p:nvPr/>
        </p:nvGrpSpPr>
        <p:grpSpPr>
          <a:xfrm>
            <a:off x="9694396" y="4555746"/>
            <a:ext cx="221905" cy="221905"/>
            <a:chOff x="5739267" y="2240712"/>
            <a:chExt cx="268504" cy="268504"/>
          </a:xfrm>
        </p:grpSpPr>
        <p:sp>
          <p:nvSpPr>
            <p:cNvPr id="1292" name="Oval 1291">
              <a:extLst>
                <a:ext uri="{FF2B5EF4-FFF2-40B4-BE49-F238E27FC236}">
                  <a16:creationId xmlns:a16="http://schemas.microsoft.com/office/drawing/2014/main" id="{035824BE-F062-45C9-B08B-EA777D8D8884}"/>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293" name="Group 1292">
              <a:extLst>
                <a:ext uri="{FF2B5EF4-FFF2-40B4-BE49-F238E27FC236}">
                  <a16:creationId xmlns:a16="http://schemas.microsoft.com/office/drawing/2014/main" id="{571E568F-233F-46CD-A35B-7370F4139EF5}"/>
                </a:ext>
              </a:extLst>
            </p:cNvPr>
            <p:cNvGrpSpPr/>
            <p:nvPr/>
          </p:nvGrpSpPr>
          <p:grpSpPr>
            <a:xfrm>
              <a:off x="5804804" y="2306249"/>
              <a:ext cx="137431" cy="137431"/>
              <a:chOff x="5922963" y="2173288"/>
              <a:chExt cx="346075" cy="346075"/>
            </a:xfrm>
          </p:grpSpPr>
          <p:grpSp>
            <p:nvGrpSpPr>
              <p:cNvPr id="1294" name="Group 1293">
                <a:extLst>
                  <a:ext uri="{FF2B5EF4-FFF2-40B4-BE49-F238E27FC236}">
                    <a16:creationId xmlns:a16="http://schemas.microsoft.com/office/drawing/2014/main" id="{4AB5A573-15EA-46BE-8AE4-4BC6605CA8A1}"/>
                  </a:ext>
                </a:extLst>
              </p:cNvPr>
              <p:cNvGrpSpPr/>
              <p:nvPr/>
            </p:nvGrpSpPr>
            <p:grpSpPr>
              <a:xfrm>
                <a:off x="5922963" y="2173288"/>
                <a:ext cx="346075" cy="346075"/>
                <a:chOff x="6283325" y="2173288"/>
                <a:chExt cx="346075" cy="346075"/>
              </a:xfrm>
            </p:grpSpPr>
            <p:grpSp>
              <p:nvGrpSpPr>
                <p:cNvPr id="1300" name="Group 1299">
                  <a:extLst>
                    <a:ext uri="{FF2B5EF4-FFF2-40B4-BE49-F238E27FC236}">
                      <a16:creationId xmlns:a16="http://schemas.microsoft.com/office/drawing/2014/main" id="{C1C58487-DE02-43A8-A00B-3C42390BEE75}"/>
                    </a:ext>
                  </a:extLst>
                </p:cNvPr>
                <p:cNvGrpSpPr/>
                <p:nvPr/>
              </p:nvGrpSpPr>
              <p:grpSpPr>
                <a:xfrm>
                  <a:off x="6508750" y="2398713"/>
                  <a:ext cx="120650" cy="120650"/>
                  <a:chOff x="6508750" y="2398713"/>
                  <a:chExt cx="120650" cy="120650"/>
                </a:xfrm>
              </p:grpSpPr>
              <p:sp>
                <p:nvSpPr>
                  <p:cNvPr id="1304" name="Line 241">
                    <a:extLst>
                      <a:ext uri="{FF2B5EF4-FFF2-40B4-BE49-F238E27FC236}">
                        <a16:creationId xmlns:a16="http://schemas.microsoft.com/office/drawing/2014/main" id="{287DEC1D-D8BA-4328-A651-B4FBE1806E8D}"/>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05" name="Freeform 243">
                    <a:extLst>
                      <a:ext uri="{FF2B5EF4-FFF2-40B4-BE49-F238E27FC236}">
                        <a16:creationId xmlns:a16="http://schemas.microsoft.com/office/drawing/2014/main" id="{8905AD79-383A-4CAD-902B-9BCB0494B69E}"/>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301" name="Group 1300">
                  <a:extLst>
                    <a:ext uri="{FF2B5EF4-FFF2-40B4-BE49-F238E27FC236}">
                      <a16:creationId xmlns:a16="http://schemas.microsoft.com/office/drawing/2014/main" id="{39DC6379-0B3A-46DC-8909-6EC8E6727D51}"/>
                    </a:ext>
                  </a:extLst>
                </p:cNvPr>
                <p:cNvGrpSpPr/>
                <p:nvPr/>
              </p:nvGrpSpPr>
              <p:grpSpPr>
                <a:xfrm>
                  <a:off x="6283325" y="2173288"/>
                  <a:ext cx="120651" cy="120650"/>
                  <a:chOff x="6283325" y="2173288"/>
                  <a:chExt cx="120651" cy="120650"/>
                </a:xfrm>
              </p:grpSpPr>
              <p:sp>
                <p:nvSpPr>
                  <p:cNvPr id="1302" name="Line 242">
                    <a:extLst>
                      <a:ext uri="{FF2B5EF4-FFF2-40B4-BE49-F238E27FC236}">
                        <a16:creationId xmlns:a16="http://schemas.microsoft.com/office/drawing/2014/main" id="{3AF01BE3-134B-40A3-90D6-116202E3F119}"/>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03" name="Freeform 244">
                    <a:extLst>
                      <a:ext uri="{FF2B5EF4-FFF2-40B4-BE49-F238E27FC236}">
                        <a16:creationId xmlns:a16="http://schemas.microsoft.com/office/drawing/2014/main" id="{ADF873B4-7271-4733-9C7D-62A7968C81EA}"/>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95" name="Group 1294">
                <a:extLst>
                  <a:ext uri="{FF2B5EF4-FFF2-40B4-BE49-F238E27FC236}">
                    <a16:creationId xmlns:a16="http://schemas.microsoft.com/office/drawing/2014/main" id="{44D91E7A-E061-4B9D-AE82-EBB0BDD201C5}"/>
                  </a:ext>
                </a:extLst>
              </p:cNvPr>
              <p:cNvGrpSpPr/>
              <p:nvPr/>
            </p:nvGrpSpPr>
            <p:grpSpPr>
              <a:xfrm>
                <a:off x="5922963" y="2173288"/>
                <a:ext cx="346075" cy="346075"/>
                <a:chOff x="5562600" y="2173288"/>
                <a:chExt cx="346075" cy="346075"/>
              </a:xfrm>
            </p:grpSpPr>
            <p:sp>
              <p:nvSpPr>
                <p:cNvPr id="1296" name="Line 245">
                  <a:extLst>
                    <a:ext uri="{FF2B5EF4-FFF2-40B4-BE49-F238E27FC236}">
                      <a16:creationId xmlns:a16="http://schemas.microsoft.com/office/drawing/2014/main" id="{E620A04C-7C18-4CCA-A534-F134E846C27F}"/>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7" name="Line 246">
                  <a:extLst>
                    <a:ext uri="{FF2B5EF4-FFF2-40B4-BE49-F238E27FC236}">
                      <a16:creationId xmlns:a16="http://schemas.microsoft.com/office/drawing/2014/main" id="{A9560E47-C7A4-4F48-A7E0-F1BDE8DD35EB}"/>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8" name="Freeform 247">
                  <a:extLst>
                    <a:ext uri="{FF2B5EF4-FFF2-40B4-BE49-F238E27FC236}">
                      <a16:creationId xmlns:a16="http://schemas.microsoft.com/office/drawing/2014/main" id="{4BF9B420-B3D0-47FC-8B36-E223D0E8A927}"/>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9" name="Freeform 248">
                  <a:extLst>
                    <a:ext uri="{FF2B5EF4-FFF2-40B4-BE49-F238E27FC236}">
                      <a16:creationId xmlns:a16="http://schemas.microsoft.com/office/drawing/2014/main" id="{6279774E-195B-4235-9C11-97DA04C8EF1B}"/>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1306" name="Text 942">
            <a:extLst>
              <a:ext uri="{FF2B5EF4-FFF2-40B4-BE49-F238E27FC236}">
                <a16:creationId xmlns:a16="http://schemas.microsoft.com/office/drawing/2014/main" id="{B0F90950-54F8-4C08-A351-D8E3E4AA59EC}"/>
              </a:ext>
            </a:extLst>
          </p:cNvPr>
          <p:cNvSpPr txBox="1"/>
          <p:nvPr/>
        </p:nvSpPr>
        <p:spPr>
          <a:xfrm flipH="1">
            <a:off x="10305631"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1307" name="Group 1306">
            <a:extLst>
              <a:ext uri="{FF2B5EF4-FFF2-40B4-BE49-F238E27FC236}">
                <a16:creationId xmlns:a16="http://schemas.microsoft.com/office/drawing/2014/main" id="{288E1AB9-7D08-445B-9233-7C33551D1204}"/>
              </a:ext>
            </a:extLst>
          </p:cNvPr>
          <p:cNvGrpSpPr/>
          <p:nvPr/>
        </p:nvGrpSpPr>
        <p:grpSpPr>
          <a:xfrm>
            <a:off x="10061186" y="4555746"/>
            <a:ext cx="221905" cy="221905"/>
            <a:chOff x="5739267" y="2240712"/>
            <a:chExt cx="268504" cy="268504"/>
          </a:xfrm>
        </p:grpSpPr>
        <p:sp>
          <p:nvSpPr>
            <p:cNvPr id="1308" name="Oval 1307">
              <a:extLst>
                <a:ext uri="{FF2B5EF4-FFF2-40B4-BE49-F238E27FC236}">
                  <a16:creationId xmlns:a16="http://schemas.microsoft.com/office/drawing/2014/main" id="{E7A91D59-E53C-48F8-919A-43858624A45E}"/>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09" name="Group 1308">
              <a:extLst>
                <a:ext uri="{FF2B5EF4-FFF2-40B4-BE49-F238E27FC236}">
                  <a16:creationId xmlns:a16="http://schemas.microsoft.com/office/drawing/2014/main" id="{81E6B69B-D3B5-4B51-83DA-D698E7B0F4B4}"/>
                </a:ext>
              </a:extLst>
            </p:cNvPr>
            <p:cNvGrpSpPr/>
            <p:nvPr/>
          </p:nvGrpSpPr>
          <p:grpSpPr>
            <a:xfrm>
              <a:off x="5804804" y="2306249"/>
              <a:ext cx="137431" cy="137431"/>
              <a:chOff x="5922963" y="2173288"/>
              <a:chExt cx="346075" cy="346075"/>
            </a:xfrm>
          </p:grpSpPr>
          <p:grpSp>
            <p:nvGrpSpPr>
              <p:cNvPr id="1310" name="Group 1309">
                <a:extLst>
                  <a:ext uri="{FF2B5EF4-FFF2-40B4-BE49-F238E27FC236}">
                    <a16:creationId xmlns:a16="http://schemas.microsoft.com/office/drawing/2014/main" id="{615781BC-98D0-4FA1-B4FF-D85F1E3CF775}"/>
                  </a:ext>
                </a:extLst>
              </p:cNvPr>
              <p:cNvGrpSpPr/>
              <p:nvPr/>
            </p:nvGrpSpPr>
            <p:grpSpPr>
              <a:xfrm>
                <a:off x="5922963" y="2173288"/>
                <a:ext cx="346075" cy="346075"/>
                <a:chOff x="6283325" y="2173288"/>
                <a:chExt cx="346075" cy="346075"/>
              </a:xfrm>
            </p:grpSpPr>
            <p:grpSp>
              <p:nvGrpSpPr>
                <p:cNvPr id="1316" name="Group 1315">
                  <a:extLst>
                    <a:ext uri="{FF2B5EF4-FFF2-40B4-BE49-F238E27FC236}">
                      <a16:creationId xmlns:a16="http://schemas.microsoft.com/office/drawing/2014/main" id="{9107F942-33BB-4439-B7D9-B214682B097D}"/>
                    </a:ext>
                  </a:extLst>
                </p:cNvPr>
                <p:cNvGrpSpPr/>
                <p:nvPr/>
              </p:nvGrpSpPr>
              <p:grpSpPr>
                <a:xfrm>
                  <a:off x="6508750" y="2398713"/>
                  <a:ext cx="120650" cy="120650"/>
                  <a:chOff x="6508750" y="2398713"/>
                  <a:chExt cx="120650" cy="120650"/>
                </a:xfrm>
              </p:grpSpPr>
              <p:sp>
                <p:nvSpPr>
                  <p:cNvPr id="1320" name="Line 241">
                    <a:extLst>
                      <a:ext uri="{FF2B5EF4-FFF2-40B4-BE49-F238E27FC236}">
                        <a16:creationId xmlns:a16="http://schemas.microsoft.com/office/drawing/2014/main" id="{9D6C2D8C-B54E-4649-BB0D-D19AE9DD4B33}"/>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1" name="Freeform 243">
                    <a:extLst>
                      <a:ext uri="{FF2B5EF4-FFF2-40B4-BE49-F238E27FC236}">
                        <a16:creationId xmlns:a16="http://schemas.microsoft.com/office/drawing/2014/main" id="{1A363551-5399-42C9-9324-EC05E99259CF}"/>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317" name="Group 1316">
                  <a:extLst>
                    <a:ext uri="{FF2B5EF4-FFF2-40B4-BE49-F238E27FC236}">
                      <a16:creationId xmlns:a16="http://schemas.microsoft.com/office/drawing/2014/main" id="{A6358ED3-35B5-4B5D-982C-4C57208F073B}"/>
                    </a:ext>
                  </a:extLst>
                </p:cNvPr>
                <p:cNvGrpSpPr/>
                <p:nvPr/>
              </p:nvGrpSpPr>
              <p:grpSpPr>
                <a:xfrm>
                  <a:off x="6283325" y="2173288"/>
                  <a:ext cx="120651" cy="120650"/>
                  <a:chOff x="6283325" y="2173288"/>
                  <a:chExt cx="120651" cy="120650"/>
                </a:xfrm>
              </p:grpSpPr>
              <p:sp>
                <p:nvSpPr>
                  <p:cNvPr id="1318" name="Line 242">
                    <a:extLst>
                      <a:ext uri="{FF2B5EF4-FFF2-40B4-BE49-F238E27FC236}">
                        <a16:creationId xmlns:a16="http://schemas.microsoft.com/office/drawing/2014/main" id="{5CB1D1C6-D370-4082-8DA3-C46D9F862778}"/>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19" name="Freeform 244">
                    <a:extLst>
                      <a:ext uri="{FF2B5EF4-FFF2-40B4-BE49-F238E27FC236}">
                        <a16:creationId xmlns:a16="http://schemas.microsoft.com/office/drawing/2014/main" id="{3C726545-A62A-4301-9DEA-636F15A7859B}"/>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311" name="Group 1310">
                <a:extLst>
                  <a:ext uri="{FF2B5EF4-FFF2-40B4-BE49-F238E27FC236}">
                    <a16:creationId xmlns:a16="http://schemas.microsoft.com/office/drawing/2014/main" id="{D3E56EDB-A0A3-4526-B75F-B376B8E807BF}"/>
                  </a:ext>
                </a:extLst>
              </p:cNvPr>
              <p:cNvGrpSpPr/>
              <p:nvPr/>
            </p:nvGrpSpPr>
            <p:grpSpPr>
              <a:xfrm>
                <a:off x="5922963" y="2173288"/>
                <a:ext cx="346075" cy="346075"/>
                <a:chOff x="5562600" y="2173288"/>
                <a:chExt cx="346075" cy="346075"/>
              </a:xfrm>
            </p:grpSpPr>
            <p:sp>
              <p:nvSpPr>
                <p:cNvPr id="1312" name="Line 245">
                  <a:extLst>
                    <a:ext uri="{FF2B5EF4-FFF2-40B4-BE49-F238E27FC236}">
                      <a16:creationId xmlns:a16="http://schemas.microsoft.com/office/drawing/2014/main" id="{591EC11A-DE1C-49B7-93DA-5F8CAE81A6B0}"/>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13" name="Line 246">
                  <a:extLst>
                    <a:ext uri="{FF2B5EF4-FFF2-40B4-BE49-F238E27FC236}">
                      <a16:creationId xmlns:a16="http://schemas.microsoft.com/office/drawing/2014/main" id="{482D30CC-4160-456E-9D34-B68F20E8B4AC}"/>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14" name="Freeform 247">
                  <a:extLst>
                    <a:ext uri="{FF2B5EF4-FFF2-40B4-BE49-F238E27FC236}">
                      <a16:creationId xmlns:a16="http://schemas.microsoft.com/office/drawing/2014/main" id="{451BD9AB-0C7F-4AA0-8A3A-3B45A6D3280A}"/>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15" name="Freeform 248">
                  <a:extLst>
                    <a:ext uri="{FF2B5EF4-FFF2-40B4-BE49-F238E27FC236}">
                      <a16:creationId xmlns:a16="http://schemas.microsoft.com/office/drawing/2014/main" id="{D2EC5FB2-A29A-48C6-B105-C280F1EBD4BE}"/>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322" name="Group 1321">
            <a:extLst>
              <a:ext uri="{FF2B5EF4-FFF2-40B4-BE49-F238E27FC236}">
                <a16:creationId xmlns:a16="http://schemas.microsoft.com/office/drawing/2014/main" id="{60DE9DD4-2BB7-4F30-977E-EE22682288AC}"/>
              </a:ext>
            </a:extLst>
          </p:cNvPr>
          <p:cNvGrpSpPr/>
          <p:nvPr/>
        </p:nvGrpSpPr>
        <p:grpSpPr>
          <a:xfrm>
            <a:off x="9803411" y="4793232"/>
            <a:ext cx="368727" cy="729444"/>
            <a:chOff x="5118558" y="4607020"/>
            <a:chExt cx="368727" cy="825836"/>
          </a:xfrm>
        </p:grpSpPr>
        <p:cxnSp>
          <p:nvCxnSpPr>
            <p:cNvPr id="1323" name="Straight Connector 1322">
              <a:extLst>
                <a:ext uri="{FF2B5EF4-FFF2-40B4-BE49-F238E27FC236}">
                  <a16:creationId xmlns:a16="http://schemas.microsoft.com/office/drawing/2014/main" id="{3BD48B1F-DB07-4D96-9EEF-EFB0BF4B6BBB}"/>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324" name="Straight Connector 1323">
              <a:extLst>
                <a:ext uri="{FF2B5EF4-FFF2-40B4-BE49-F238E27FC236}">
                  <a16:creationId xmlns:a16="http://schemas.microsoft.com/office/drawing/2014/main" id="{C59600BC-554B-40CC-BE00-6BAA79E7373F}"/>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sp>
        <p:nvSpPr>
          <p:cNvPr id="1325" name="Rectangle">
            <a:extLst>
              <a:ext uri="{FF2B5EF4-FFF2-40B4-BE49-F238E27FC236}">
                <a16:creationId xmlns:a16="http://schemas.microsoft.com/office/drawing/2014/main" id="{A1A748F1-328D-457E-AD49-F539639829F7}"/>
              </a:ext>
            </a:extLst>
          </p:cNvPr>
          <p:cNvSpPr/>
          <p:nvPr/>
        </p:nvSpPr>
        <p:spPr>
          <a:xfrm>
            <a:off x="9623736" y="4880852"/>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326" name="Group 1325">
            <a:extLst>
              <a:ext uri="{FF2B5EF4-FFF2-40B4-BE49-F238E27FC236}">
                <a16:creationId xmlns:a16="http://schemas.microsoft.com/office/drawing/2014/main" id="{DAFCC572-4C14-4A2B-A1A5-F1CEE1016A71}"/>
              </a:ext>
            </a:extLst>
          </p:cNvPr>
          <p:cNvGrpSpPr/>
          <p:nvPr/>
        </p:nvGrpSpPr>
        <p:grpSpPr>
          <a:xfrm>
            <a:off x="9687166" y="4996987"/>
            <a:ext cx="237966" cy="123350"/>
            <a:chOff x="8447088" y="3060701"/>
            <a:chExt cx="346075" cy="179388"/>
          </a:xfrm>
        </p:grpSpPr>
        <p:sp>
          <p:nvSpPr>
            <p:cNvPr id="1327" name="Line 54">
              <a:extLst>
                <a:ext uri="{FF2B5EF4-FFF2-40B4-BE49-F238E27FC236}">
                  <a16:creationId xmlns:a16="http://schemas.microsoft.com/office/drawing/2014/main" id="{997FCFCC-AC1F-4C3F-9FEB-AEFB1C051564}"/>
                </a:ext>
              </a:extLst>
            </p:cNvPr>
            <p:cNvSpPr>
              <a:spLocks noChangeShapeType="1"/>
            </p:cNvSpPr>
            <p:nvPr/>
          </p:nvSpPr>
          <p:spPr bwMode="auto">
            <a:xfrm>
              <a:off x="8447088" y="319563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8" name="Line 55">
              <a:extLst>
                <a:ext uri="{FF2B5EF4-FFF2-40B4-BE49-F238E27FC236}">
                  <a16:creationId xmlns:a16="http://schemas.microsoft.com/office/drawing/2014/main" id="{4059B2B2-2238-46AD-B94F-BC3655F561B9}"/>
                </a:ext>
              </a:extLst>
            </p:cNvPr>
            <p:cNvSpPr>
              <a:spLocks noChangeShapeType="1"/>
            </p:cNvSpPr>
            <p:nvPr/>
          </p:nvSpPr>
          <p:spPr bwMode="auto">
            <a:xfrm>
              <a:off x="8447088" y="315118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9" name="Line 56">
              <a:extLst>
                <a:ext uri="{FF2B5EF4-FFF2-40B4-BE49-F238E27FC236}">
                  <a16:creationId xmlns:a16="http://schemas.microsoft.com/office/drawing/2014/main" id="{090895B4-4980-48CD-9D06-FDE9F8484AFD}"/>
                </a:ext>
              </a:extLst>
            </p:cNvPr>
            <p:cNvSpPr>
              <a:spLocks noChangeShapeType="1"/>
            </p:cNvSpPr>
            <p:nvPr/>
          </p:nvSpPr>
          <p:spPr bwMode="auto">
            <a:xfrm>
              <a:off x="8447088" y="3105151"/>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0" name="Line 57">
              <a:extLst>
                <a:ext uri="{FF2B5EF4-FFF2-40B4-BE49-F238E27FC236}">
                  <a16:creationId xmlns:a16="http://schemas.microsoft.com/office/drawing/2014/main" id="{273B7D23-3BF0-4A30-9416-F1C9FAD83892}"/>
                </a:ext>
              </a:extLst>
            </p:cNvPr>
            <p:cNvSpPr>
              <a:spLocks noChangeShapeType="1"/>
            </p:cNvSpPr>
            <p:nvPr/>
          </p:nvSpPr>
          <p:spPr bwMode="auto">
            <a:xfrm>
              <a:off x="8567738"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1" name="Line 58">
              <a:extLst>
                <a:ext uri="{FF2B5EF4-FFF2-40B4-BE49-F238E27FC236}">
                  <a16:creationId xmlns:a16="http://schemas.microsoft.com/office/drawing/2014/main" id="{9F00641B-80D5-4141-93DF-C624F88B3AE2}"/>
                </a:ext>
              </a:extLst>
            </p:cNvPr>
            <p:cNvSpPr>
              <a:spLocks noChangeShapeType="1"/>
            </p:cNvSpPr>
            <p:nvPr/>
          </p:nvSpPr>
          <p:spPr bwMode="auto">
            <a:xfrm>
              <a:off x="8718551"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2" name="Line 59">
              <a:extLst>
                <a:ext uri="{FF2B5EF4-FFF2-40B4-BE49-F238E27FC236}">
                  <a16:creationId xmlns:a16="http://schemas.microsoft.com/office/drawing/2014/main" id="{D731BAC1-3876-416F-A7AF-506D43E6B3AC}"/>
                </a:ext>
              </a:extLst>
            </p:cNvPr>
            <p:cNvSpPr>
              <a:spLocks noChangeShapeType="1"/>
            </p:cNvSpPr>
            <p:nvPr/>
          </p:nvSpPr>
          <p:spPr bwMode="auto">
            <a:xfrm>
              <a:off x="8567738"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3" name="Line 60">
              <a:extLst>
                <a:ext uri="{FF2B5EF4-FFF2-40B4-BE49-F238E27FC236}">
                  <a16:creationId xmlns:a16="http://schemas.microsoft.com/office/drawing/2014/main" id="{BFCC05AC-B39B-4DEC-B71B-114E040BDE48}"/>
                </a:ext>
              </a:extLst>
            </p:cNvPr>
            <p:cNvSpPr>
              <a:spLocks noChangeShapeType="1"/>
            </p:cNvSpPr>
            <p:nvPr/>
          </p:nvSpPr>
          <p:spPr bwMode="auto">
            <a:xfrm>
              <a:off x="8718551"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4" name="Line 61">
              <a:extLst>
                <a:ext uri="{FF2B5EF4-FFF2-40B4-BE49-F238E27FC236}">
                  <a16:creationId xmlns:a16="http://schemas.microsoft.com/office/drawing/2014/main" id="{C6AA6378-A98F-489B-9785-2B03AEEDA645}"/>
                </a:ext>
              </a:extLst>
            </p:cNvPr>
            <p:cNvSpPr>
              <a:spLocks noChangeShapeType="1"/>
            </p:cNvSpPr>
            <p:nvPr/>
          </p:nvSpPr>
          <p:spPr bwMode="auto">
            <a:xfrm>
              <a:off x="8507413"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5" name="Line 62">
              <a:extLst>
                <a:ext uri="{FF2B5EF4-FFF2-40B4-BE49-F238E27FC236}">
                  <a16:creationId xmlns:a16="http://schemas.microsoft.com/office/drawing/2014/main" id="{744747F4-3739-4D81-8C12-29284671E60A}"/>
                </a:ext>
              </a:extLst>
            </p:cNvPr>
            <p:cNvSpPr>
              <a:spLocks noChangeShapeType="1"/>
            </p:cNvSpPr>
            <p:nvPr/>
          </p:nvSpPr>
          <p:spPr bwMode="auto">
            <a:xfrm>
              <a:off x="8658226"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6" name="Line 63">
              <a:extLst>
                <a:ext uri="{FF2B5EF4-FFF2-40B4-BE49-F238E27FC236}">
                  <a16:creationId xmlns:a16="http://schemas.microsoft.com/office/drawing/2014/main" id="{659393D1-C607-4FF7-8A07-D6F596B3EAC0}"/>
                </a:ext>
              </a:extLst>
            </p:cNvPr>
            <p:cNvSpPr>
              <a:spLocks noChangeShapeType="1"/>
            </p:cNvSpPr>
            <p:nvPr/>
          </p:nvSpPr>
          <p:spPr bwMode="auto">
            <a:xfrm>
              <a:off x="8507413"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7" name="Line 64">
              <a:extLst>
                <a:ext uri="{FF2B5EF4-FFF2-40B4-BE49-F238E27FC236}">
                  <a16:creationId xmlns:a16="http://schemas.microsoft.com/office/drawing/2014/main" id="{4B8829BD-4466-469F-8C3D-60F2B9939BE7}"/>
                </a:ext>
              </a:extLst>
            </p:cNvPr>
            <p:cNvSpPr>
              <a:spLocks noChangeShapeType="1"/>
            </p:cNvSpPr>
            <p:nvPr/>
          </p:nvSpPr>
          <p:spPr bwMode="auto">
            <a:xfrm>
              <a:off x="8658226"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8" name="Rectangle 65">
              <a:extLst>
                <a:ext uri="{FF2B5EF4-FFF2-40B4-BE49-F238E27FC236}">
                  <a16:creationId xmlns:a16="http://schemas.microsoft.com/office/drawing/2014/main" id="{322A69D6-1D3C-4A03-9382-45C1CD7378E0}"/>
                </a:ext>
              </a:extLst>
            </p:cNvPr>
            <p:cNvSpPr>
              <a:spLocks noChangeArrowheads="1"/>
            </p:cNvSpPr>
            <p:nvPr/>
          </p:nvSpPr>
          <p:spPr bwMode="auto">
            <a:xfrm>
              <a:off x="8447088" y="3060701"/>
              <a:ext cx="346075" cy="179388"/>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339" name="Group 1338">
            <a:extLst>
              <a:ext uri="{FF2B5EF4-FFF2-40B4-BE49-F238E27FC236}">
                <a16:creationId xmlns:a16="http://schemas.microsoft.com/office/drawing/2014/main" id="{7B6A4E82-5D49-4081-B422-6C0030640801}"/>
              </a:ext>
            </a:extLst>
          </p:cNvPr>
          <p:cNvGrpSpPr/>
          <p:nvPr/>
        </p:nvGrpSpPr>
        <p:grpSpPr>
          <a:xfrm>
            <a:off x="10052354" y="4996987"/>
            <a:ext cx="237966" cy="123350"/>
            <a:chOff x="8447088" y="3060701"/>
            <a:chExt cx="346075" cy="179388"/>
          </a:xfrm>
        </p:grpSpPr>
        <p:sp>
          <p:nvSpPr>
            <p:cNvPr id="1340" name="Line 54">
              <a:extLst>
                <a:ext uri="{FF2B5EF4-FFF2-40B4-BE49-F238E27FC236}">
                  <a16:creationId xmlns:a16="http://schemas.microsoft.com/office/drawing/2014/main" id="{8440C0A3-9AF4-4C1A-B6BB-AFC7E45B938F}"/>
                </a:ext>
              </a:extLst>
            </p:cNvPr>
            <p:cNvSpPr>
              <a:spLocks noChangeShapeType="1"/>
            </p:cNvSpPr>
            <p:nvPr/>
          </p:nvSpPr>
          <p:spPr bwMode="auto">
            <a:xfrm>
              <a:off x="8447088" y="319563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1" name="Line 55">
              <a:extLst>
                <a:ext uri="{FF2B5EF4-FFF2-40B4-BE49-F238E27FC236}">
                  <a16:creationId xmlns:a16="http://schemas.microsoft.com/office/drawing/2014/main" id="{D8E465C9-473C-4C88-8E63-D7F72B51C1BC}"/>
                </a:ext>
              </a:extLst>
            </p:cNvPr>
            <p:cNvSpPr>
              <a:spLocks noChangeShapeType="1"/>
            </p:cNvSpPr>
            <p:nvPr/>
          </p:nvSpPr>
          <p:spPr bwMode="auto">
            <a:xfrm>
              <a:off x="8447088" y="3151188"/>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2" name="Line 56">
              <a:extLst>
                <a:ext uri="{FF2B5EF4-FFF2-40B4-BE49-F238E27FC236}">
                  <a16:creationId xmlns:a16="http://schemas.microsoft.com/office/drawing/2014/main" id="{39D440DC-A3F7-473A-9FC6-3EC9354BD924}"/>
                </a:ext>
              </a:extLst>
            </p:cNvPr>
            <p:cNvSpPr>
              <a:spLocks noChangeShapeType="1"/>
            </p:cNvSpPr>
            <p:nvPr/>
          </p:nvSpPr>
          <p:spPr bwMode="auto">
            <a:xfrm>
              <a:off x="8447088" y="3105151"/>
              <a:ext cx="34607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3" name="Line 57">
              <a:extLst>
                <a:ext uri="{FF2B5EF4-FFF2-40B4-BE49-F238E27FC236}">
                  <a16:creationId xmlns:a16="http://schemas.microsoft.com/office/drawing/2014/main" id="{55D9CF5A-A350-400B-9C44-193599220FEE}"/>
                </a:ext>
              </a:extLst>
            </p:cNvPr>
            <p:cNvSpPr>
              <a:spLocks noChangeShapeType="1"/>
            </p:cNvSpPr>
            <p:nvPr/>
          </p:nvSpPr>
          <p:spPr bwMode="auto">
            <a:xfrm>
              <a:off x="8567738"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4" name="Line 58">
              <a:extLst>
                <a:ext uri="{FF2B5EF4-FFF2-40B4-BE49-F238E27FC236}">
                  <a16:creationId xmlns:a16="http://schemas.microsoft.com/office/drawing/2014/main" id="{E935A7B2-ACA5-4623-BE0E-7DCAABB0C571}"/>
                </a:ext>
              </a:extLst>
            </p:cNvPr>
            <p:cNvSpPr>
              <a:spLocks noChangeShapeType="1"/>
            </p:cNvSpPr>
            <p:nvPr/>
          </p:nvSpPr>
          <p:spPr bwMode="auto">
            <a:xfrm>
              <a:off x="8718551" y="3060701"/>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5" name="Line 59">
              <a:extLst>
                <a:ext uri="{FF2B5EF4-FFF2-40B4-BE49-F238E27FC236}">
                  <a16:creationId xmlns:a16="http://schemas.microsoft.com/office/drawing/2014/main" id="{546AC9BF-8496-42E1-A1EA-EC27E388AB5F}"/>
                </a:ext>
              </a:extLst>
            </p:cNvPr>
            <p:cNvSpPr>
              <a:spLocks noChangeShapeType="1"/>
            </p:cNvSpPr>
            <p:nvPr/>
          </p:nvSpPr>
          <p:spPr bwMode="auto">
            <a:xfrm>
              <a:off x="8567738"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6" name="Line 60">
              <a:extLst>
                <a:ext uri="{FF2B5EF4-FFF2-40B4-BE49-F238E27FC236}">
                  <a16:creationId xmlns:a16="http://schemas.microsoft.com/office/drawing/2014/main" id="{2E0F91F7-EB3F-48BB-8D1B-9668D5BD408E}"/>
                </a:ext>
              </a:extLst>
            </p:cNvPr>
            <p:cNvSpPr>
              <a:spLocks noChangeShapeType="1"/>
            </p:cNvSpPr>
            <p:nvPr/>
          </p:nvSpPr>
          <p:spPr bwMode="auto">
            <a:xfrm>
              <a:off x="8718551" y="315118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7" name="Line 61">
              <a:extLst>
                <a:ext uri="{FF2B5EF4-FFF2-40B4-BE49-F238E27FC236}">
                  <a16:creationId xmlns:a16="http://schemas.microsoft.com/office/drawing/2014/main" id="{F72C7E6C-8BFF-4A39-BB3D-ABF78753E257}"/>
                </a:ext>
              </a:extLst>
            </p:cNvPr>
            <p:cNvSpPr>
              <a:spLocks noChangeShapeType="1"/>
            </p:cNvSpPr>
            <p:nvPr/>
          </p:nvSpPr>
          <p:spPr bwMode="auto">
            <a:xfrm>
              <a:off x="8507413"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8" name="Line 62">
              <a:extLst>
                <a:ext uri="{FF2B5EF4-FFF2-40B4-BE49-F238E27FC236}">
                  <a16:creationId xmlns:a16="http://schemas.microsoft.com/office/drawing/2014/main" id="{4AED5A62-49EE-4B7F-97AC-B541CF3E1586}"/>
                </a:ext>
              </a:extLst>
            </p:cNvPr>
            <p:cNvSpPr>
              <a:spLocks noChangeShapeType="1"/>
            </p:cNvSpPr>
            <p:nvPr/>
          </p:nvSpPr>
          <p:spPr bwMode="auto">
            <a:xfrm>
              <a:off x="8658226" y="3195638"/>
              <a:ext cx="0" cy="44450"/>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49" name="Line 63">
              <a:extLst>
                <a:ext uri="{FF2B5EF4-FFF2-40B4-BE49-F238E27FC236}">
                  <a16:creationId xmlns:a16="http://schemas.microsoft.com/office/drawing/2014/main" id="{9EFA357A-8D81-483B-8708-BD3E6D30CBFF}"/>
                </a:ext>
              </a:extLst>
            </p:cNvPr>
            <p:cNvSpPr>
              <a:spLocks noChangeShapeType="1"/>
            </p:cNvSpPr>
            <p:nvPr/>
          </p:nvSpPr>
          <p:spPr bwMode="auto">
            <a:xfrm>
              <a:off x="8507413"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50" name="Line 64">
              <a:extLst>
                <a:ext uri="{FF2B5EF4-FFF2-40B4-BE49-F238E27FC236}">
                  <a16:creationId xmlns:a16="http://schemas.microsoft.com/office/drawing/2014/main" id="{FF7474DB-03B2-43D6-8730-5647A456E56C}"/>
                </a:ext>
              </a:extLst>
            </p:cNvPr>
            <p:cNvSpPr>
              <a:spLocks noChangeShapeType="1"/>
            </p:cNvSpPr>
            <p:nvPr/>
          </p:nvSpPr>
          <p:spPr bwMode="auto">
            <a:xfrm>
              <a:off x="8658226" y="3105151"/>
              <a:ext cx="0" cy="46038"/>
            </a:xfrm>
            <a:prstGeom prst="line">
              <a:avLst/>
            </a:prstGeom>
            <a:noFill/>
            <a:ln w="14288" cap="flat">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51" name="Rectangle 65">
              <a:extLst>
                <a:ext uri="{FF2B5EF4-FFF2-40B4-BE49-F238E27FC236}">
                  <a16:creationId xmlns:a16="http://schemas.microsoft.com/office/drawing/2014/main" id="{71E53067-2E1D-4BD8-A07B-371D29B0EE56}"/>
                </a:ext>
              </a:extLst>
            </p:cNvPr>
            <p:cNvSpPr>
              <a:spLocks noChangeArrowheads="1"/>
            </p:cNvSpPr>
            <p:nvPr/>
          </p:nvSpPr>
          <p:spPr bwMode="auto">
            <a:xfrm>
              <a:off x="8447088" y="3060701"/>
              <a:ext cx="346075" cy="179388"/>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352" name="Straight Connector 1351">
            <a:extLst>
              <a:ext uri="{FF2B5EF4-FFF2-40B4-BE49-F238E27FC236}">
                <a16:creationId xmlns:a16="http://schemas.microsoft.com/office/drawing/2014/main" id="{984A290E-EBA9-42CA-AEC3-1B788FD6490B}"/>
              </a:ext>
            </a:extLst>
          </p:cNvPr>
          <p:cNvCxnSpPr>
            <a:cxnSpLocks/>
          </p:cNvCxnSpPr>
          <p:nvPr/>
        </p:nvCxnSpPr>
        <p:spPr>
          <a:xfrm rot="5400000">
            <a:off x="9988744" y="4992666"/>
            <a:ext cx="0" cy="131995"/>
          </a:xfrm>
          <a:prstGeom prst="line">
            <a:avLst/>
          </a:prstGeom>
          <a:solidFill>
            <a:schemeClr val="bg1">
              <a:lumMod val="95000"/>
            </a:schemeClr>
          </a:solidFill>
          <a:ln w="10133" cap="flat">
            <a:solidFill>
              <a:schemeClr val="accent3"/>
            </a:solidFill>
            <a:prstDash val="solid"/>
            <a:bevel/>
          </a:ln>
        </p:spPr>
      </p:cxnSp>
      <p:sp>
        <p:nvSpPr>
          <p:cNvPr id="1353" name="Text 942">
            <a:extLst>
              <a:ext uri="{FF2B5EF4-FFF2-40B4-BE49-F238E27FC236}">
                <a16:creationId xmlns:a16="http://schemas.microsoft.com/office/drawing/2014/main" id="{89091F6A-EC59-4CC1-AF5D-CF82CE92D58C}"/>
              </a:ext>
            </a:extLst>
          </p:cNvPr>
          <p:cNvSpPr txBox="1"/>
          <p:nvPr/>
        </p:nvSpPr>
        <p:spPr>
          <a:xfrm>
            <a:off x="9776003" y="5160647"/>
            <a:ext cx="425480" cy="76944"/>
          </a:xfrm>
          <a:prstGeom prst="rect">
            <a:avLst/>
          </a:prstGeom>
          <a:noFill/>
        </p:spPr>
        <p:txBody>
          <a:bodyPr wrap="square" lIns="0" tIns="0" rIns="0" bIns="0" rtlCol="0" anchor="ctr">
            <a:spAutoFit/>
          </a:bodyPr>
          <a:lstStyle/>
          <a:p>
            <a:pPr algn="ctr">
              <a:lnSpc>
                <a:spcPct val="100000"/>
              </a:lnSpc>
            </a:pPr>
            <a:r>
              <a:rPr lang="en-ID" sz="500" dirty="0">
                <a:solidFill>
                  <a:schemeClr val="accent3"/>
                </a:solidFill>
              </a:rPr>
              <a:t>Palo-Alto</a:t>
            </a:r>
          </a:p>
        </p:txBody>
      </p:sp>
      <p:grpSp>
        <p:nvGrpSpPr>
          <p:cNvPr id="1354" name="Group 1353">
            <a:extLst>
              <a:ext uri="{FF2B5EF4-FFF2-40B4-BE49-F238E27FC236}">
                <a16:creationId xmlns:a16="http://schemas.microsoft.com/office/drawing/2014/main" id="{C0C9C80A-C3C1-4964-B54A-C5E2B66812A1}"/>
              </a:ext>
            </a:extLst>
          </p:cNvPr>
          <p:cNvGrpSpPr/>
          <p:nvPr/>
        </p:nvGrpSpPr>
        <p:grpSpPr>
          <a:xfrm>
            <a:off x="9623736" y="5651825"/>
            <a:ext cx="729952" cy="164395"/>
            <a:chOff x="4938883" y="5414447"/>
            <a:chExt cx="729952" cy="164395"/>
          </a:xfrm>
        </p:grpSpPr>
        <p:sp>
          <p:nvSpPr>
            <p:cNvPr id="1355" name="Rectangle: Rounded Corners 1354">
              <a:extLst>
                <a:ext uri="{FF2B5EF4-FFF2-40B4-BE49-F238E27FC236}">
                  <a16:creationId xmlns:a16="http://schemas.microsoft.com/office/drawing/2014/main" id="{463CCFB2-D965-4909-B21C-88A738F8E8F7}"/>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56" name="Text 914">
              <a:extLst>
                <a:ext uri="{FF2B5EF4-FFF2-40B4-BE49-F238E27FC236}">
                  <a16:creationId xmlns:a16="http://schemas.microsoft.com/office/drawing/2014/main" id="{4C6265B5-E222-4233-81CF-C7E8F7AFB68E}"/>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lang="en-ID" sz="456" b="1" dirty="0">
                  <a:solidFill>
                    <a:schemeClr val="accent3"/>
                  </a:solidFill>
                </a:rPr>
                <a:t>LAN BGY</a:t>
              </a:r>
            </a:p>
          </p:txBody>
        </p:sp>
      </p:grpSp>
      <p:sp>
        <p:nvSpPr>
          <p:cNvPr id="1357" name="Forme libre : forme 1844">
            <a:extLst>
              <a:ext uri="{FF2B5EF4-FFF2-40B4-BE49-F238E27FC236}">
                <a16:creationId xmlns:a16="http://schemas.microsoft.com/office/drawing/2014/main" id="{3620F99E-B64C-49A1-A5B1-67F11ED5EF80}"/>
              </a:ext>
            </a:extLst>
          </p:cNvPr>
          <p:cNvSpPr/>
          <p:nvPr/>
        </p:nvSpPr>
        <p:spPr>
          <a:xfrm>
            <a:off x="10676839" y="4667448"/>
            <a:ext cx="987665" cy="1379898"/>
          </a:xfrm>
          <a:prstGeom prst="rect">
            <a:avLst/>
          </a:prstGeom>
          <a:solidFill>
            <a:srgbClr val="FFFFFF"/>
          </a:solidFill>
          <a:ln w="6350" cap="flat">
            <a:solidFill>
              <a:schemeClr val="bg1">
                <a:lumMod val="85000"/>
              </a:schemeClr>
            </a:solidFill>
            <a:bevel/>
          </a:ln>
        </p:spPr>
      </p:sp>
      <p:sp>
        <p:nvSpPr>
          <p:cNvPr id="1358" name="Text 913">
            <a:extLst>
              <a:ext uri="{FF2B5EF4-FFF2-40B4-BE49-F238E27FC236}">
                <a16:creationId xmlns:a16="http://schemas.microsoft.com/office/drawing/2014/main" id="{37B72D3C-13CA-440E-8930-59C67F42677C}"/>
              </a:ext>
            </a:extLst>
          </p:cNvPr>
          <p:cNvSpPr txBox="1"/>
          <p:nvPr/>
        </p:nvSpPr>
        <p:spPr>
          <a:xfrm>
            <a:off x="10723359" y="5872823"/>
            <a:ext cx="894624" cy="93552"/>
          </a:xfrm>
          <a:prstGeom prst="rect">
            <a:avLst/>
          </a:prstGeom>
          <a:noFill/>
        </p:spPr>
        <p:txBody>
          <a:bodyPr wrap="square" lIns="0" tIns="0" rIns="0" bIns="0" rtlCol="0" anchor="ctr">
            <a:spAutoFit/>
          </a:bodyPr>
          <a:lstStyle/>
          <a:p>
            <a:pPr algn="ctr">
              <a:lnSpc>
                <a:spcPct val="100000"/>
              </a:lnSpc>
            </a:pPr>
            <a:r>
              <a:rPr lang="en-ID" sz="608" b="1" dirty="0">
                <a:solidFill>
                  <a:schemeClr val="accent3"/>
                </a:solidFill>
              </a:rPr>
              <a:t>Site Central - STN</a:t>
            </a:r>
          </a:p>
        </p:txBody>
      </p:sp>
      <p:sp>
        <p:nvSpPr>
          <p:cNvPr id="1359" name="Text 942">
            <a:extLst>
              <a:ext uri="{FF2B5EF4-FFF2-40B4-BE49-F238E27FC236}">
                <a16:creationId xmlns:a16="http://schemas.microsoft.com/office/drawing/2014/main" id="{935A81BB-EB78-4AB8-BCE3-BB7174BAE723}"/>
              </a:ext>
            </a:extLst>
          </p:cNvPr>
          <p:cNvSpPr txBox="1"/>
          <p:nvPr/>
        </p:nvSpPr>
        <p:spPr>
          <a:xfrm>
            <a:off x="10589595" y="4551116"/>
            <a:ext cx="264189" cy="76944"/>
          </a:xfrm>
          <a:prstGeom prst="rect">
            <a:avLst/>
          </a:prstGeom>
          <a:noFill/>
        </p:spPr>
        <p:txBody>
          <a:bodyPr wrap="square" lIns="0" tIns="0" rIns="0" bIns="0" rtlCol="0" anchor="ctr">
            <a:spAutoFit/>
          </a:bodyPr>
          <a:lstStyle/>
          <a:p>
            <a:pPr algn="r">
              <a:lnSpc>
                <a:spcPct val="100000"/>
              </a:lnSpc>
            </a:pPr>
            <a:r>
              <a:rPr sz="500" dirty="0">
                <a:solidFill>
                  <a:schemeClr val="accent2"/>
                </a:solidFill>
              </a:rPr>
              <a:t>MPLS</a:t>
            </a:r>
          </a:p>
        </p:txBody>
      </p:sp>
      <p:grpSp>
        <p:nvGrpSpPr>
          <p:cNvPr id="1360" name="Group 1359">
            <a:extLst>
              <a:ext uri="{FF2B5EF4-FFF2-40B4-BE49-F238E27FC236}">
                <a16:creationId xmlns:a16="http://schemas.microsoft.com/office/drawing/2014/main" id="{912F50B0-35A8-483A-B0F3-63FA89140304}"/>
              </a:ext>
            </a:extLst>
          </p:cNvPr>
          <p:cNvGrpSpPr/>
          <p:nvPr/>
        </p:nvGrpSpPr>
        <p:grpSpPr>
          <a:xfrm>
            <a:off x="10876324" y="4555746"/>
            <a:ext cx="221905" cy="221905"/>
            <a:chOff x="5739267" y="2240712"/>
            <a:chExt cx="268504" cy="268504"/>
          </a:xfrm>
        </p:grpSpPr>
        <p:sp>
          <p:nvSpPr>
            <p:cNvPr id="1361" name="Oval 1360">
              <a:extLst>
                <a:ext uri="{FF2B5EF4-FFF2-40B4-BE49-F238E27FC236}">
                  <a16:creationId xmlns:a16="http://schemas.microsoft.com/office/drawing/2014/main" id="{4435B9E2-C143-44EC-9761-F3801E09F0A9}"/>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62" name="Group 1361">
              <a:extLst>
                <a:ext uri="{FF2B5EF4-FFF2-40B4-BE49-F238E27FC236}">
                  <a16:creationId xmlns:a16="http://schemas.microsoft.com/office/drawing/2014/main" id="{6BC3CA34-7A4D-4433-81A1-B132199C4F60}"/>
                </a:ext>
              </a:extLst>
            </p:cNvPr>
            <p:cNvGrpSpPr/>
            <p:nvPr/>
          </p:nvGrpSpPr>
          <p:grpSpPr>
            <a:xfrm>
              <a:off x="5804804" y="2306249"/>
              <a:ext cx="137431" cy="137431"/>
              <a:chOff x="5922963" y="2173288"/>
              <a:chExt cx="346075" cy="346075"/>
            </a:xfrm>
          </p:grpSpPr>
          <p:grpSp>
            <p:nvGrpSpPr>
              <p:cNvPr id="1363" name="Group 1362">
                <a:extLst>
                  <a:ext uri="{FF2B5EF4-FFF2-40B4-BE49-F238E27FC236}">
                    <a16:creationId xmlns:a16="http://schemas.microsoft.com/office/drawing/2014/main" id="{7B398D33-86C7-414D-9CA1-603B30C20A26}"/>
                  </a:ext>
                </a:extLst>
              </p:cNvPr>
              <p:cNvGrpSpPr/>
              <p:nvPr/>
            </p:nvGrpSpPr>
            <p:grpSpPr>
              <a:xfrm>
                <a:off x="5922963" y="2173288"/>
                <a:ext cx="346075" cy="346075"/>
                <a:chOff x="6283325" y="2173288"/>
                <a:chExt cx="346075" cy="346075"/>
              </a:xfrm>
            </p:grpSpPr>
            <p:grpSp>
              <p:nvGrpSpPr>
                <p:cNvPr id="1369" name="Group 1368">
                  <a:extLst>
                    <a:ext uri="{FF2B5EF4-FFF2-40B4-BE49-F238E27FC236}">
                      <a16:creationId xmlns:a16="http://schemas.microsoft.com/office/drawing/2014/main" id="{B12B2530-0F6B-4C03-AECE-E9F1DD2CDDB8}"/>
                    </a:ext>
                  </a:extLst>
                </p:cNvPr>
                <p:cNvGrpSpPr/>
                <p:nvPr/>
              </p:nvGrpSpPr>
              <p:grpSpPr>
                <a:xfrm>
                  <a:off x="6508750" y="2398713"/>
                  <a:ext cx="120650" cy="120650"/>
                  <a:chOff x="6508750" y="2398713"/>
                  <a:chExt cx="120650" cy="120650"/>
                </a:xfrm>
              </p:grpSpPr>
              <p:sp>
                <p:nvSpPr>
                  <p:cNvPr id="1373" name="Line 241">
                    <a:extLst>
                      <a:ext uri="{FF2B5EF4-FFF2-40B4-BE49-F238E27FC236}">
                        <a16:creationId xmlns:a16="http://schemas.microsoft.com/office/drawing/2014/main" id="{78E50FC9-19A6-4D60-A7C6-AE34F6DB61DD}"/>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74" name="Freeform 243">
                    <a:extLst>
                      <a:ext uri="{FF2B5EF4-FFF2-40B4-BE49-F238E27FC236}">
                        <a16:creationId xmlns:a16="http://schemas.microsoft.com/office/drawing/2014/main" id="{043A0C57-D7D9-47F5-BDD7-289C3F5ECFB0}"/>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370" name="Group 1369">
                  <a:extLst>
                    <a:ext uri="{FF2B5EF4-FFF2-40B4-BE49-F238E27FC236}">
                      <a16:creationId xmlns:a16="http://schemas.microsoft.com/office/drawing/2014/main" id="{9465FFD2-B843-4048-A3B4-C5560AC9CC97}"/>
                    </a:ext>
                  </a:extLst>
                </p:cNvPr>
                <p:cNvGrpSpPr/>
                <p:nvPr/>
              </p:nvGrpSpPr>
              <p:grpSpPr>
                <a:xfrm>
                  <a:off x="6283325" y="2173288"/>
                  <a:ext cx="120651" cy="120650"/>
                  <a:chOff x="6283325" y="2173288"/>
                  <a:chExt cx="120651" cy="120650"/>
                </a:xfrm>
              </p:grpSpPr>
              <p:sp>
                <p:nvSpPr>
                  <p:cNvPr id="1371" name="Line 242">
                    <a:extLst>
                      <a:ext uri="{FF2B5EF4-FFF2-40B4-BE49-F238E27FC236}">
                        <a16:creationId xmlns:a16="http://schemas.microsoft.com/office/drawing/2014/main" id="{FA8A4766-BCC0-4363-9DED-4B126729A846}"/>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72" name="Freeform 244">
                    <a:extLst>
                      <a:ext uri="{FF2B5EF4-FFF2-40B4-BE49-F238E27FC236}">
                        <a16:creationId xmlns:a16="http://schemas.microsoft.com/office/drawing/2014/main" id="{35F7C342-58E5-41F1-9151-CDDAB76DC8FA}"/>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364" name="Group 1363">
                <a:extLst>
                  <a:ext uri="{FF2B5EF4-FFF2-40B4-BE49-F238E27FC236}">
                    <a16:creationId xmlns:a16="http://schemas.microsoft.com/office/drawing/2014/main" id="{EE020E59-1B62-420F-A5ED-42593897B27C}"/>
                  </a:ext>
                </a:extLst>
              </p:cNvPr>
              <p:cNvGrpSpPr/>
              <p:nvPr/>
            </p:nvGrpSpPr>
            <p:grpSpPr>
              <a:xfrm>
                <a:off x="5922963" y="2173288"/>
                <a:ext cx="346075" cy="346075"/>
                <a:chOff x="5562600" y="2173288"/>
                <a:chExt cx="346075" cy="346075"/>
              </a:xfrm>
            </p:grpSpPr>
            <p:sp>
              <p:nvSpPr>
                <p:cNvPr id="1365" name="Line 245">
                  <a:extLst>
                    <a:ext uri="{FF2B5EF4-FFF2-40B4-BE49-F238E27FC236}">
                      <a16:creationId xmlns:a16="http://schemas.microsoft.com/office/drawing/2014/main" id="{71C87D34-8176-4C59-8719-98FB90A6C714}"/>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6" name="Line 246">
                  <a:extLst>
                    <a:ext uri="{FF2B5EF4-FFF2-40B4-BE49-F238E27FC236}">
                      <a16:creationId xmlns:a16="http://schemas.microsoft.com/office/drawing/2014/main" id="{BE5BD7BD-2E91-49BA-BD75-2B295EE43CCA}"/>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7" name="Freeform 247">
                  <a:extLst>
                    <a:ext uri="{FF2B5EF4-FFF2-40B4-BE49-F238E27FC236}">
                      <a16:creationId xmlns:a16="http://schemas.microsoft.com/office/drawing/2014/main" id="{DADB28D9-B67B-4F35-A5EF-7747C7B29AF7}"/>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8" name="Freeform 248">
                  <a:extLst>
                    <a:ext uri="{FF2B5EF4-FFF2-40B4-BE49-F238E27FC236}">
                      <a16:creationId xmlns:a16="http://schemas.microsoft.com/office/drawing/2014/main" id="{5978ED90-5B4D-407D-8D7E-651B78307CE5}"/>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1375" name="Text 942">
            <a:extLst>
              <a:ext uri="{FF2B5EF4-FFF2-40B4-BE49-F238E27FC236}">
                <a16:creationId xmlns:a16="http://schemas.microsoft.com/office/drawing/2014/main" id="{90E96E66-9323-47C7-816F-11F6868FDBDE}"/>
              </a:ext>
            </a:extLst>
          </p:cNvPr>
          <p:cNvSpPr txBox="1"/>
          <p:nvPr/>
        </p:nvSpPr>
        <p:spPr>
          <a:xfrm flipH="1">
            <a:off x="11487559" y="4551116"/>
            <a:ext cx="264189" cy="76944"/>
          </a:xfrm>
          <a:prstGeom prst="rect">
            <a:avLst/>
          </a:prstGeom>
          <a:noFill/>
        </p:spPr>
        <p:txBody>
          <a:bodyPr wrap="square" lIns="0" tIns="0" rIns="0" bIns="0" rtlCol="0" anchor="ctr">
            <a:spAutoFit/>
          </a:bodyPr>
          <a:lstStyle/>
          <a:p>
            <a:pPr>
              <a:lnSpc>
                <a:spcPct val="100000"/>
              </a:lnSpc>
            </a:pPr>
            <a:r>
              <a:rPr lang="en-US" sz="500" dirty="0">
                <a:solidFill>
                  <a:schemeClr val="accent1"/>
                </a:solidFill>
              </a:rPr>
              <a:t>Internet</a:t>
            </a:r>
            <a:endParaRPr sz="500" dirty="0">
              <a:solidFill>
                <a:schemeClr val="accent1"/>
              </a:solidFill>
            </a:endParaRPr>
          </a:p>
        </p:txBody>
      </p:sp>
      <p:grpSp>
        <p:nvGrpSpPr>
          <p:cNvPr id="1376" name="Group 1375">
            <a:extLst>
              <a:ext uri="{FF2B5EF4-FFF2-40B4-BE49-F238E27FC236}">
                <a16:creationId xmlns:a16="http://schemas.microsoft.com/office/drawing/2014/main" id="{F5825B63-D496-48F5-B462-810047FE5F59}"/>
              </a:ext>
            </a:extLst>
          </p:cNvPr>
          <p:cNvGrpSpPr/>
          <p:nvPr/>
        </p:nvGrpSpPr>
        <p:grpSpPr>
          <a:xfrm>
            <a:off x="11243114" y="4555746"/>
            <a:ext cx="221905" cy="221905"/>
            <a:chOff x="5739267" y="2240712"/>
            <a:chExt cx="268504" cy="268504"/>
          </a:xfrm>
        </p:grpSpPr>
        <p:sp>
          <p:nvSpPr>
            <p:cNvPr id="1377" name="Oval 1376">
              <a:extLst>
                <a:ext uri="{FF2B5EF4-FFF2-40B4-BE49-F238E27FC236}">
                  <a16:creationId xmlns:a16="http://schemas.microsoft.com/office/drawing/2014/main" id="{3535E0E0-0D1E-45CA-9FD9-6353DA694BC8}"/>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78" name="Group 1377">
              <a:extLst>
                <a:ext uri="{FF2B5EF4-FFF2-40B4-BE49-F238E27FC236}">
                  <a16:creationId xmlns:a16="http://schemas.microsoft.com/office/drawing/2014/main" id="{3509DAD8-C169-4B2F-9122-502F66CE50F5}"/>
                </a:ext>
              </a:extLst>
            </p:cNvPr>
            <p:cNvGrpSpPr/>
            <p:nvPr/>
          </p:nvGrpSpPr>
          <p:grpSpPr>
            <a:xfrm>
              <a:off x="5804804" y="2306249"/>
              <a:ext cx="137431" cy="137431"/>
              <a:chOff x="5922963" y="2173288"/>
              <a:chExt cx="346075" cy="346075"/>
            </a:xfrm>
          </p:grpSpPr>
          <p:grpSp>
            <p:nvGrpSpPr>
              <p:cNvPr id="1379" name="Group 1378">
                <a:extLst>
                  <a:ext uri="{FF2B5EF4-FFF2-40B4-BE49-F238E27FC236}">
                    <a16:creationId xmlns:a16="http://schemas.microsoft.com/office/drawing/2014/main" id="{8B151B9D-9D74-443A-B697-7CF4DA532CD2}"/>
                  </a:ext>
                </a:extLst>
              </p:cNvPr>
              <p:cNvGrpSpPr/>
              <p:nvPr/>
            </p:nvGrpSpPr>
            <p:grpSpPr>
              <a:xfrm>
                <a:off x="5922963" y="2173288"/>
                <a:ext cx="346075" cy="346075"/>
                <a:chOff x="6283325" y="2173288"/>
                <a:chExt cx="346075" cy="346075"/>
              </a:xfrm>
            </p:grpSpPr>
            <p:grpSp>
              <p:nvGrpSpPr>
                <p:cNvPr id="1385" name="Group 1384">
                  <a:extLst>
                    <a:ext uri="{FF2B5EF4-FFF2-40B4-BE49-F238E27FC236}">
                      <a16:creationId xmlns:a16="http://schemas.microsoft.com/office/drawing/2014/main" id="{004F0C55-C817-46C9-AD30-66D96880060E}"/>
                    </a:ext>
                  </a:extLst>
                </p:cNvPr>
                <p:cNvGrpSpPr/>
                <p:nvPr/>
              </p:nvGrpSpPr>
              <p:grpSpPr>
                <a:xfrm>
                  <a:off x="6508750" y="2398713"/>
                  <a:ext cx="120650" cy="120650"/>
                  <a:chOff x="6508750" y="2398713"/>
                  <a:chExt cx="120650" cy="120650"/>
                </a:xfrm>
              </p:grpSpPr>
              <p:sp>
                <p:nvSpPr>
                  <p:cNvPr id="1389" name="Line 241">
                    <a:extLst>
                      <a:ext uri="{FF2B5EF4-FFF2-40B4-BE49-F238E27FC236}">
                        <a16:creationId xmlns:a16="http://schemas.microsoft.com/office/drawing/2014/main" id="{9D39E684-E300-46F4-919A-BDE7F113E654}"/>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0" name="Freeform 243">
                    <a:extLst>
                      <a:ext uri="{FF2B5EF4-FFF2-40B4-BE49-F238E27FC236}">
                        <a16:creationId xmlns:a16="http://schemas.microsoft.com/office/drawing/2014/main" id="{4679E6D1-2E49-4DD7-9FED-AD3C4866B416}"/>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386" name="Group 1385">
                  <a:extLst>
                    <a:ext uri="{FF2B5EF4-FFF2-40B4-BE49-F238E27FC236}">
                      <a16:creationId xmlns:a16="http://schemas.microsoft.com/office/drawing/2014/main" id="{B81129CE-7888-41D2-96DC-EE29BD372DE5}"/>
                    </a:ext>
                  </a:extLst>
                </p:cNvPr>
                <p:cNvGrpSpPr/>
                <p:nvPr/>
              </p:nvGrpSpPr>
              <p:grpSpPr>
                <a:xfrm>
                  <a:off x="6283325" y="2173288"/>
                  <a:ext cx="120651" cy="120650"/>
                  <a:chOff x="6283325" y="2173288"/>
                  <a:chExt cx="120651" cy="120650"/>
                </a:xfrm>
              </p:grpSpPr>
              <p:sp>
                <p:nvSpPr>
                  <p:cNvPr id="1387" name="Line 242">
                    <a:extLst>
                      <a:ext uri="{FF2B5EF4-FFF2-40B4-BE49-F238E27FC236}">
                        <a16:creationId xmlns:a16="http://schemas.microsoft.com/office/drawing/2014/main" id="{A46141C1-C556-4E16-A7A0-1C9ED5E93B36}"/>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88" name="Freeform 244">
                    <a:extLst>
                      <a:ext uri="{FF2B5EF4-FFF2-40B4-BE49-F238E27FC236}">
                        <a16:creationId xmlns:a16="http://schemas.microsoft.com/office/drawing/2014/main" id="{EBF3F1E9-4A48-44F4-969A-957BF8B8C694}"/>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380" name="Group 1379">
                <a:extLst>
                  <a:ext uri="{FF2B5EF4-FFF2-40B4-BE49-F238E27FC236}">
                    <a16:creationId xmlns:a16="http://schemas.microsoft.com/office/drawing/2014/main" id="{D1E3F622-B723-45B9-9A83-C9B9D75D4110}"/>
                  </a:ext>
                </a:extLst>
              </p:cNvPr>
              <p:cNvGrpSpPr/>
              <p:nvPr/>
            </p:nvGrpSpPr>
            <p:grpSpPr>
              <a:xfrm>
                <a:off x="5922963" y="2173288"/>
                <a:ext cx="346075" cy="346075"/>
                <a:chOff x="5562600" y="2173288"/>
                <a:chExt cx="346075" cy="346075"/>
              </a:xfrm>
            </p:grpSpPr>
            <p:sp>
              <p:nvSpPr>
                <p:cNvPr id="1381" name="Line 245">
                  <a:extLst>
                    <a:ext uri="{FF2B5EF4-FFF2-40B4-BE49-F238E27FC236}">
                      <a16:creationId xmlns:a16="http://schemas.microsoft.com/office/drawing/2014/main" id="{420A52EA-04CD-4C63-8DD1-4BE720E7D80F}"/>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82" name="Line 246">
                  <a:extLst>
                    <a:ext uri="{FF2B5EF4-FFF2-40B4-BE49-F238E27FC236}">
                      <a16:creationId xmlns:a16="http://schemas.microsoft.com/office/drawing/2014/main" id="{7DFBE5D4-3C37-4E52-871B-BBDD99D6B29C}"/>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83" name="Freeform 247">
                  <a:extLst>
                    <a:ext uri="{FF2B5EF4-FFF2-40B4-BE49-F238E27FC236}">
                      <a16:creationId xmlns:a16="http://schemas.microsoft.com/office/drawing/2014/main" id="{A3E328CA-99F9-4829-B650-E98B57F0D773}"/>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84" name="Freeform 248">
                  <a:extLst>
                    <a:ext uri="{FF2B5EF4-FFF2-40B4-BE49-F238E27FC236}">
                      <a16:creationId xmlns:a16="http://schemas.microsoft.com/office/drawing/2014/main" id="{84E8D501-FB8F-4B03-B229-38B9C581B91B}"/>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391" name="Group 1390">
            <a:extLst>
              <a:ext uri="{FF2B5EF4-FFF2-40B4-BE49-F238E27FC236}">
                <a16:creationId xmlns:a16="http://schemas.microsoft.com/office/drawing/2014/main" id="{240CFA46-9EA7-4835-8B13-4BC5B187D0A6}"/>
              </a:ext>
            </a:extLst>
          </p:cNvPr>
          <p:cNvGrpSpPr/>
          <p:nvPr/>
        </p:nvGrpSpPr>
        <p:grpSpPr>
          <a:xfrm>
            <a:off x="10985339" y="4793232"/>
            <a:ext cx="368727" cy="729444"/>
            <a:chOff x="5118558" y="4607020"/>
            <a:chExt cx="368727" cy="825836"/>
          </a:xfrm>
        </p:grpSpPr>
        <p:cxnSp>
          <p:nvCxnSpPr>
            <p:cNvPr id="1392" name="Straight Connector 1391">
              <a:extLst>
                <a:ext uri="{FF2B5EF4-FFF2-40B4-BE49-F238E27FC236}">
                  <a16:creationId xmlns:a16="http://schemas.microsoft.com/office/drawing/2014/main" id="{4CD79674-B79B-4D4A-A2EB-341B5B41065E}"/>
                </a:ext>
              </a:extLst>
            </p:cNvPr>
            <p:cNvCxnSpPr>
              <a:cxnSpLocks/>
            </p:cNvCxnSpPr>
            <p:nvPr/>
          </p:nvCxnSpPr>
          <p:spPr>
            <a:xfrm>
              <a:off x="5118558" y="4607020"/>
              <a:ext cx="0" cy="825836"/>
            </a:xfrm>
            <a:prstGeom prst="line">
              <a:avLst/>
            </a:prstGeom>
            <a:solidFill>
              <a:schemeClr val="bg1">
                <a:lumMod val="95000"/>
              </a:schemeClr>
            </a:solidFill>
            <a:ln w="10133" cap="flat">
              <a:solidFill>
                <a:schemeClr val="accent3"/>
              </a:solidFill>
              <a:prstDash val="solid"/>
              <a:bevel/>
            </a:ln>
          </p:spPr>
        </p:cxnSp>
        <p:cxnSp>
          <p:nvCxnSpPr>
            <p:cNvPr id="1393" name="Straight Connector 1392">
              <a:extLst>
                <a:ext uri="{FF2B5EF4-FFF2-40B4-BE49-F238E27FC236}">
                  <a16:creationId xmlns:a16="http://schemas.microsoft.com/office/drawing/2014/main" id="{4DD88B29-68A7-46DF-8A88-7A2E88E1351B}"/>
                </a:ext>
              </a:extLst>
            </p:cNvPr>
            <p:cNvCxnSpPr>
              <a:cxnSpLocks/>
            </p:cNvCxnSpPr>
            <p:nvPr/>
          </p:nvCxnSpPr>
          <p:spPr>
            <a:xfrm>
              <a:off x="5487285" y="4607020"/>
              <a:ext cx="0" cy="825836"/>
            </a:xfrm>
            <a:prstGeom prst="line">
              <a:avLst/>
            </a:prstGeom>
            <a:solidFill>
              <a:schemeClr val="bg1">
                <a:lumMod val="95000"/>
              </a:schemeClr>
            </a:solidFill>
            <a:ln w="10133" cap="flat">
              <a:solidFill>
                <a:schemeClr val="accent3"/>
              </a:solidFill>
              <a:prstDash val="solid"/>
              <a:bevel/>
            </a:ln>
          </p:spPr>
        </p:cxnSp>
      </p:grpSp>
      <p:sp>
        <p:nvSpPr>
          <p:cNvPr id="1394" name="Rectangle">
            <a:extLst>
              <a:ext uri="{FF2B5EF4-FFF2-40B4-BE49-F238E27FC236}">
                <a16:creationId xmlns:a16="http://schemas.microsoft.com/office/drawing/2014/main" id="{B82FA4E6-31CD-42F7-BDCF-3C3892CE0608}"/>
              </a:ext>
            </a:extLst>
          </p:cNvPr>
          <p:cNvSpPr/>
          <p:nvPr/>
        </p:nvSpPr>
        <p:spPr>
          <a:xfrm>
            <a:off x="10805664" y="4880852"/>
            <a:ext cx="730014" cy="398561"/>
          </a:xfrm>
          <a:custGeom>
            <a:avLst/>
            <a:gdLst>
              <a:gd name="connsiteX0" fmla="*/ 0 w 775200"/>
              <a:gd name="connsiteY0" fmla="*/ 208573 h 408077"/>
              <a:gd name="connsiteX1" fmla="*/ 387600 w 775200"/>
              <a:gd name="connsiteY1" fmla="*/ 0 h 408077"/>
              <a:gd name="connsiteX2" fmla="*/ 775200 w 775200"/>
              <a:gd name="connsiteY2" fmla="*/ 208573 h 408077"/>
              <a:gd name="connsiteX3" fmla="*/ 387600 w 775200"/>
              <a:gd name="connsiteY3" fmla="*/ 408077 h 408077"/>
            </a:gdLst>
            <a:ahLst/>
            <a:cxnLst>
              <a:cxn ang="0">
                <a:pos x="connsiteX0" y="connsiteY0"/>
              </a:cxn>
              <a:cxn ang="0">
                <a:pos x="connsiteX1" y="connsiteY1"/>
              </a:cxn>
              <a:cxn ang="0">
                <a:pos x="connsiteX2" y="connsiteY2"/>
              </a:cxn>
              <a:cxn ang="0">
                <a:pos x="connsiteX3" y="connsiteY3"/>
              </a:cxn>
            </a:cxnLst>
            <a:rect l="0" t="0" r="0" b="0"/>
            <a:pathLst>
              <a:path w="775200" h="408077">
                <a:moveTo>
                  <a:pt x="0" y="0"/>
                </a:moveTo>
                <a:lnTo>
                  <a:pt x="775200" y="0"/>
                </a:lnTo>
                <a:lnTo>
                  <a:pt x="775200" y="408077"/>
                </a:lnTo>
                <a:lnTo>
                  <a:pt x="0" y="408077"/>
                </a:lnTo>
                <a:lnTo>
                  <a:pt x="0" y="0"/>
                </a:lnTo>
                <a:close/>
              </a:path>
            </a:pathLst>
          </a:custGeom>
          <a:solidFill>
            <a:schemeClr val="bg1">
              <a:lumMod val="95000"/>
            </a:schemeClr>
          </a:solidFill>
          <a:ln w="10133" cap="flat">
            <a:solidFill>
              <a:schemeClr val="accent2"/>
            </a:solidFill>
            <a:custDash>
              <a:ds d="250000" sp="250000"/>
            </a:custDash>
            <a:bevel/>
          </a:ln>
        </p:spPr>
      </p:sp>
      <p:grpSp>
        <p:nvGrpSpPr>
          <p:cNvPr id="1395" name="Group 1394">
            <a:extLst>
              <a:ext uri="{FF2B5EF4-FFF2-40B4-BE49-F238E27FC236}">
                <a16:creationId xmlns:a16="http://schemas.microsoft.com/office/drawing/2014/main" id="{8A65D91B-2E65-428E-B59F-07D1583EB4EF}"/>
              </a:ext>
            </a:extLst>
          </p:cNvPr>
          <p:cNvGrpSpPr/>
          <p:nvPr/>
        </p:nvGrpSpPr>
        <p:grpSpPr>
          <a:xfrm>
            <a:off x="10869094" y="4996987"/>
            <a:ext cx="237966" cy="123350"/>
            <a:chOff x="8447088" y="3060701"/>
            <a:chExt cx="346075" cy="179388"/>
          </a:xfrm>
        </p:grpSpPr>
        <p:sp>
          <p:nvSpPr>
            <p:cNvPr id="1396" name="Line 54">
              <a:extLst>
                <a:ext uri="{FF2B5EF4-FFF2-40B4-BE49-F238E27FC236}">
                  <a16:creationId xmlns:a16="http://schemas.microsoft.com/office/drawing/2014/main" id="{EC982C28-DA98-4C53-99D6-B0ABFEC411A9}"/>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7" name="Line 55">
              <a:extLst>
                <a:ext uri="{FF2B5EF4-FFF2-40B4-BE49-F238E27FC236}">
                  <a16:creationId xmlns:a16="http://schemas.microsoft.com/office/drawing/2014/main" id="{278B943C-039A-40C7-A4C6-5013F206B04A}"/>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8" name="Line 56">
              <a:extLst>
                <a:ext uri="{FF2B5EF4-FFF2-40B4-BE49-F238E27FC236}">
                  <a16:creationId xmlns:a16="http://schemas.microsoft.com/office/drawing/2014/main" id="{3A34FA3E-8868-4A99-820F-EC7862BD2190}"/>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9" name="Line 57">
              <a:extLst>
                <a:ext uri="{FF2B5EF4-FFF2-40B4-BE49-F238E27FC236}">
                  <a16:creationId xmlns:a16="http://schemas.microsoft.com/office/drawing/2014/main" id="{240F1EF1-B834-4BB1-A2C9-5894F2988543}"/>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0" name="Line 58">
              <a:extLst>
                <a:ext uri="{FF2B5EF4-FFF2-40B4-BE49-F238E27FC236}">
                  <a16:creationId xmlns:a16="http://schemas.microsoft.com/office/drawing/2014/main" id="{5C0F0EC4-EC74-4864-AD85-CED70AEFBC0C}"/>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1" name="Line 59">
              <a:extLst>
                <a:ext uri="{FF2B5EF4-FFF2-40B4-BE49-F238E27FC236}">
                  <a16:creationId xmlns:a16="http://schemas.microsoft.com/office/drawing/2014/main" id="{2500382C-22EE-4E01-A784-F8789DE9B8EB}"/>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2" name="Line 60">
              <a:extLst>
                <a:ext uri="{FF2B5EF4-FFF2-40B4-BE49-F238E27FC236}">
                  <a16:creationId xmlns:a16="http://schemas.microsoft.com/office/drawing/2014/main" id="{ED4AEB14-6E1D-4B46-BE48-CA67B2B5EB75}"/>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3" name="Line 61">
              <a:extLst>
                <a:ext uri="{FF2B5EF4-FFF2-40B4-BE49-F238E27FC236}">
                  <a16:creationId xmlns:a16="http://schemas.microsoft.com/office/drawing/2014/main" id="{46BC1F49-5237-4581-9319-60ECAEBD05B0}"/>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4" name="Line 62">
              <a:extLst>
                <a:ext uri="{FF2B5EF4-FFF2-40B4-BE49-F238E27FC236}">
                  <a16:creationId xmlns:a16="http://schemas.microsoft.com/office/drawing/2014/main" id="{DA17C75D-B0DB-49F1-98FC-E52FB506DD6D}"/>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5" name="Line 63">
              <a:extLst>
                <a:ext uri="{FF2B5EF4-FFF2-40B4-BE49-F238E27FC236}">
                  <a16:creationId xmlns:a16="http://schemas.microsoft.com/office/drawing/2014/main" id="{3C79E867-601C-45F4-9CCA-42B5E0D94BCE}"/>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6" name="Line 64">
              <a:extLst>
                <a:ext uri="{FF2B5EF4-FFF2-40B4-BE49-F238E27FC236}">
                  <a16:creationId xmlns:a16="http://schemas.microsoft.com/office/drawing/2014/main" id="{ED3790E8-2BAD-4030-9888-108293B5B572}"/>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7" name="Rectangle 65">
              <a:extLst>
                <a:ext uri="{FF2B5EF4-FFF2-40B4-BE49-F238E27FC236}">
                  <a16:creationId xmlns:a16="http://schemas.microsoft.com/office/drawing/2014/main" id="{A95082CC-6BCD-4DE1-9954-DC23A273534E}"/>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408" name="Group 1407">
            <a:extLst>
              <a:ext uri="{FF2B5EF4-FFF2-40B4-BE49-F238E27FC236}">
                <a16:creationId xmlns:a16="http://schemas.microsoft.com/office/drawing/2014/main" id="{78C4A1A2-899F-4657-88E3-171F0C321B25}"/>
              </a:ext>
            </a:extLst>
          </p:cNvPr>
          <p:cNvGrpSpPr/>
          <p:nvPr/>
        </p:nvGrpSpPr>
        <p:grpSpPr>
          <a:xfrm>
            <a:off x="11234282" y="4996987"/>
            <a:ext cx="237966" cy="123350"/>
            <a:chOff x="8447088" y="3060701"/>
            <a:chExt cx="346075" cy="179388"/>
          </a:xfrm>
        </p:grpSpPr>
        <p:sp>
          <p:nvSpPr>
            <p:cNvPr id="1409" name="Line 54">
              <a:extLst>
                <a:ext uri="{FF2B5EF4-FFF2-40B4-BE49-F238E27FC236}">
                  <a16:creationId xmlns:a16="http://schemas.microsoft.com/office/drawing/2014/main" id="{B76E1BA4-EA8D-401F-8001-A8323B4F1F0E}"/>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0" name="Line 55">
              <a:extLst>
                <a:ext uri="{FF2B5EF4-FFF2-40B4-BE49-F238E27FC236}">
                  <a16:creationId xmlns:a16="http://schemas.microsoft.com/office/drawing/2014/main" id="{0E3F0514-3C31-46FD-8D6D-3F750DAE0DBC}"/>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1" name="Line 56">
              <a:extLst>
                <a:ext uri="{FF2B5EF4-FFF2-40B4-BE49-F238E27FC236}">
                  <a16:creationId xmlns:a16="http://schemas.microsoft.com/office/drawing/2014/main" id="{79E179C0-47EC-4A44-A64F-6B58FB949650}"/>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2" name="Line 57">
              <a:extLst>
                <a:ext uri="{FF2B5EF4-FFF2-40B4-BE49-F238E27FC236}">
                  <a16:creationId xmlns:a16="http://schemas.microsoft.com/office/drawing/2014/main" id="{41147167-05A2-4530-A96C-8622D31049DA}"/>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3" name="Line 58">
              <a:extLst>
                <a:ext uri="{FF2B5EF4-FFF2-40B4-BE49-F238E27FC236}">
                  <a16:creationId xmlns:a16="http://schemas.microsoft.com/office/drawing/2014/main" id="{121E5441-F4C8-4570-A14A-1A5B45219A4F}"/>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4" name="Line 59">
              <a:extLst>
                <a:ext uri="{FF2B5EF4-FFF2-40B4-BE49-F238E27FC236}">
                  <a16:creationId xmlns:a16="http://schemas.microsoft.com/office/drawing/2014/main" id="{8188A140-F939-440C-954F-9689D1329032}"/>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5" name="Line 60">
              <a:extLst>
                <a:ext uri="{FF2B5EF4-FFF2-40B4-BE49-F238E27FC236}">
                  <a16:creationId xmlns:a16="http://schemas.microsoft.com/office/drawing/2014/main" id="{47897039-DFF9-43EC-BA8D-651C9CF6A767}"/>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6" name="Line 61">
              <a:extLst>
                <a:ext uri="{FF2B5EF4-FFF2-40B4-BE49-F238E27FC236}">
                  <a16:creationId xmlns:a16="http://schemas.microsoft.com/office/drawing/2014/main" id="{5A993ED4-EAA0-4FA6-8BD7-8A1656F8D776}"/>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7" name="Line 62">
              <a:extLst>
                <a:ext uri="{FF2B5EF4-FFF2-40B4-BE49-F238E27FC236}">
                  <a16:creationId xmlns:a16="http://schemas.microsoft.com/office/drawing/2014/main" id="{1977EF5C-48CA-4EB4-983F-4C7B2F759041}"/>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8" name="Line 63">
              <a:extLst>
                <a:ext uri="{FF2B5EF4-FFF2-40B4-BE49-F238E27FC236}">
                  <a16:creationId xmlns:a16="http://schemas.microsoft.com/office/drawing/2014/main" id="{C89E808D-7E74-4E4F-B446-1B3BE52CF430}"/>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9" name="Line 64">
              <a:extLst>
                <a:ext uri="{FF2B5EF4-FFF2-40B4-BE49-F238E27FC236}">
                  <a16:creationId xmlns:a16="http://schemas.microsoft.com/office/drawing/2014/main" id="{13CF9BEA-5EB1-46F9-8550-1DF4765B5AFC}"/>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20" name="Rectangle 65">
              <a:extLst>
                <a:ext uri="{FF2B5EF4-FFF2-40B4-BE49-F238E27FC236}">
                  <a16:creationId xmlns:a16="http://schemas.microsoft.com/office/drawing/2014/main" id="{ACC833B8-0C38-472F-9056-A0CE6DDCA986}"/>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421" name="Straight Connector 1420">
            <a:extLst>
              <a:ext uri="{FF2B5EF4-FFF2-40B4-BE49-F238E27FC236}">
                <a16:creationId xmlns:a16="http://schemas.microsoft.com/office/drawing/2014/main" id="{D39F2B41-B301-41C7-9AFA-3EB3D6249849}"/>
              </a:ext>
            </a:extLst>
          </p:cNvPr>
          <p:cNvCxnSpPr>
            <a:cxnSpLocks/>
          </p:cNvCxnSpPr>
          <p:nvPr/>
        </p:nvCxnSpPr>
        <p:spPr>
          <a:xfrm rot="5400000">
            <a:off x="11170672" y="4992666"/>
            <a:ext cx="0" cy="131995"/>
          </a:xfrm>
          <a:prstGeom prst="line">
            <a:avLst/>
          </a:prstGeom>
          <a:solidFill>
            <a:schemeClr val="bg1">
              <a:lumMod val="95000"/>
            </a:schemeClr>
          </a:solidFill>
          <a:ln w="10133" cap="flat">
            <a:solidFill>
              <a:schemeClr val="accent3"/>
            </a:solidFill>
            <a:prstDash val="solid"/>
            <a:bevel/>
          </a:ln>
        </p:spPr>
      </p:cxnSp>
      <p:grpSp>
        <p:nvGrpSpPr>
          <p:cNvPr id="1422" name="Group 1421">
            <a:extLst>
              <a:ext uri="{FF2B5EF4-FFF2-40B4-BE49-F238E27FC236}">
                <a16:creationId xmlns:a16="http://schemas.microsoft.com/office/drawing/2014/main" id="{70C023EC-474B-48B2-B115-A7063872623D}"/>
              </a:ext>
            </a:extLst>
          </p:cNvPr>
          <p:cNvGrpSpPr/>
          <p:nvPr/>
        </p:nvGrpSpPr>
        <p:grpSpPr>
          <a:xfrm>
            <a:off x="10805664" y="5651825"/>
            <a:ext cx="729952" cy="164395"/>
            <a:chOff x="4938883" y="5414447"/>
            <a:chExt cx="729952" cy="164395"/>
          </a:xfrm>
        </p:grpSpPr>
        <p:sp>
          <p:nvSpPr>
            <p:cNvPr id="1423" name="Rectangle: Rounded Corners 1422">
              <a:extLst>
                <a:ext uri="{FF2B5EF4-FFF2-40B4-BE49-F238E27FC236}">
                  <a16:creationId xmlns:a16="http://schemas.microsoft.com/office/drawing/2014/main" id="{02377DA2-6FB6-4C89-B01C-7E3F00728DC0}"/>
                </a:ext>
              </a:extLst>
            </p:cNvPr>
            <p:cNvSpPr/>
            <p:nvPr/>
          </p:nvSpPr>
          <p:spPr>
            <a:xfrm>
              <a:off x="4938883" y="5414447"/>
              <a:ext cx="729952" cy="164395"/>
            </a:xfrm>
            <a:prstGeom prst="roundRect">
              <a:avLst>
                <a:gd name="adj" fmla="val 5000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24" name="Text 914">
              <a:extLst>
                <a:ext uri="{FF2B5EF4-FFF2-40B4-BE49-F238E27FC236}">
                  <a16:creationId xmlns:a16="http://schemas.microsoft.com/office/drawing/2014/main" id="{222DCDE4-EEE1-4FAB-90B2-595504737F76}"/>
                </a:ext>
              </a:extLst>
            </p:cNvPr>
            <p:cNvSpPr txBox="1"/>
            <p:nvPr/>
          </p:nvSpPr>
          <p:spPr>
            <a:xfrm>
              <a:off x="5095490" y="5461571"/>
              <a:ext cx="398134" cy="70147"/>
            </a:xfrm>
            <a:prstGeom prst="rect">
              <a:avLst/>
            </a:prstGeom>
            <a:noFill/>
          </p:spPr>
          <p:txBody>
            <a:bodyPr wrap="square" lIns="0" tIns="0" rIns="0" bIns="0" rtlCol="0" anchor="ctr">
              <a:spAutoFit/>
            </a:bodyPr>
            <a:lstStyle/>
            <a:p>
              <a:pPr algn="ctr">
                <a:lnSpc>
                  <a:spcPct val="100000"/>
                </a:lnSpc>
              </a:pPr>
              <a:r>
                <a:rPr lang="en-ID" sz="456" b="1" dirty="0">
                  <a:solidFill>
                    <a:schemeClr val="accent3"/>
                  </a:solidFill>
                </a:rPr>
                <a:t>LAN STN</a:t>
              </a:r>
            </a:p>
          </p:txBody>
        </p:sp>
      </p:grpSp>
      <p:cxnSp>
        <p:nvCxnSpPr>
          <p:cNvPr id="1425" name="Straight Connector 1424">
            <a:extLst>
              <a:ext uri="{FF2B5EF4-FFF2-40B4-BE49-F238E27FC236}">
                <a16:creationId xmlns:a16="http://schemas.microsoft.com/office/drawing/2014/main" id="{43B111A7-7A26-47E8-B6F2-7ADDB104B369}"/>
              </a:ext>
            </a:extLst>
          </p:cNvPr>
          <p:cNvCxnSpPr>
            <a:cxnSpLocks/>
            <a:stCxn id="1559" idx="5"/>
          </p:cNvCxnSpPr>
          <p:nvPr/>
        </p:nvCxnSpPr>
        <p:spPr>
          <a:xfrm>
            <a:off x="6072004" y="2407888"/>
            <a:ext cx="398519" cy="391803"/>
          </a:xfrm>
          <a:prstGeom prst="line">
            <a:avLst/>
          </a:prstGeom>
          <a:solidFill>
            <a:schemeClr val="bg1">
              <a:lumMod val="95000"/>
            </a:schemeClr>
          </a:solidFill>
          <a:ln w="10133" cap="flat">
            <a:solidFill>
              <a:schemeClr val="accent2"/>
            </a:solidFill>
            <a:prstDash val="solid"/>
            <a:bevel/>
          </a:ln>
        </p:spPr>
      </p:cxnSp>
      <p:sp>
        <p:nvSpPr>
          <p:cNvPr id="1426" name="ConnectLine">
            <a:extLst>
              <a:ext uri="{FF2B5EF4-FFF2-40B4-BE49-F238E27FC236}">
                <a16:creationId xmlns:a16="http://schemas.microsoft.com/office/drawing/2014/main" id="{5887470A-C17A-4F7B-9D36-CA7D8DCA3BD8}"/>
              </a:ext>
            </a:extLst>
          </p:cNvPr>
          <p:cNvSpPr/>
          <p:nvPr/>
        </p:nvSpPr>
        <p:spPr>
          <a:xfrm>
            <a:off x="6653134" y="3749904"/>
            <a:ext cx="1577201" cy="764545"/>
          </a:xfrm>
          <a:custGeom>
            <a:avLst/>
            <a:gdLst/>
            <a:ahLst/>
            <a:cxnLst/>
            <a:rect l="0" t="0" r="0" b="0"/>
            <a:pathLst>
              <a:path w="1674827" h="782800" fill="none">
                <a:moveTo>
                  <a:pt x="0" y="0"/>
                </a:moveTo>
                <a:lnTo>
                  <a:pt x="-1674827" y="782800"/>
                </a:lnTo>
              </a:path>
            </a:pathLst>
          </a:custGeom>
          <a:noFill/>
          <a:ln w="7600" cap="flat">
            <a:solidFill>
              <a:srgbClr val="236EA1"/>
            </a:solidFill>
            <a:bevel/>
          </a:ln>
        </p:spPr>
      </p:sp>
      <p:sp>
        <p:nvSpPr>
          <p:cNvPr id="1427" name="ConnectLine">
            <a:extLst>
              <a:ext uri="{FF2B5EF4-FFF2-40B4-BE49-F238E27FC236}">
                <a16:creationId xmlns:a16="http://schemas.microsoft.com/office/drawing/2014/main" id="{2F4833AA-6B2D-4ACA-8B2E-6D7006BF3A80}"/>
              </a:ext>
            </a:extLst>
          </p:cNvPr>
          <p:cNvSpPr/>
          <p:nvPr/>
        </p:nvSpPr>
        <p:spPr>
          <a:xfrm>
            <a:off x="6653132" y="3749904"/>
            <a:ext cx="384642" cy="764545"/>
          </a:xfrm>
          <a:custGeom>
            <a:avLst/>
            <a:gdLst/>
            <a:ahLst/>
            <a:cxnLst/>
            <a:rect l="0" t="0" r="0" b="0"/>
            <a:pathLst>
              <a:path w="408451" h="782800" fill="none">
                <a:moveTo>
                  <a:pt x="0" y="0"/>
                </a:moveTo>
                <a:lnTo>
                  <a:pt x="-408451" y="782800"/>
                </a:lnTo>
              </a:path>
            </a:pathLst>
          </a:custGeom>
          <a:noFill/>
          <a:ln w="7600" cap="flat">
            <a:solidFill>
              <a:srgbClr val="236EA1"/>
            </a:solidFill>
            <a:bevel/>
          </a:ln>
        </p:spPr>
      </p:sp>
      <p:sp>
        <p:nvSpPr>
          <p:cNvPr id="1428" name="ConnectLine">
            <a:extLst>
              <a:ext uri="{FF2B5EF4-FFF2-40B4-BE49-F238E27FC236}">
                <a16:creationId xmlns:a16="http://schemas.microsoft.com/office/drawing/2014/main" id="{46D69F87-9D0E-41B9-8755-E6C79C9DF0D2}"/>
              </a:ext>
            </a:extLst>
          </p:cNvPr>
          <p:cNvSpPr/>
          <p:nvPr/>
        </p:nvSpPr>
        <p:spPr>
          <a:xfrm>
            <a:off x="6653137" y="3749904"/>
            <a:ext cx="800631" cy="764545"/>
          </a:xfrm>
          <a:custGeom>
            <a:avLst/>
            <a:gdLst/>
            <a:ahLst/>
            <a:cxnLst/>
            <a:rect l="0" t="0" r="0" b="0"/>
            <a:pathLst>
              <a:path w="850189" h="782800" fill="none">
                <a:moveTo>
                  <a:pt x="0" y="0"/>
                </a:moveTo>
                <a:lnTo>
                  <a:pt x="850189" y="782800"/>
                </a:lnTo>
              </a:path>
            </a:pathLst>
          </a:custGeom>
          <a:noFill/>
          <a:ln w="7600" cap="flat">
            <a:solidFill>
              <a:srgbClr val="236EA1"/>
            </a:solidFill>
            <a:bevel/>
          </a:ln>
        </p:spPr>
      </p:sp>
      <p:sp>
        <p:nvSpPr>
          <p:cNvPr id="1429" name="ConnectLine">
            <a:extLst>
              <a:ext uri="{FF2B5EF4-FFF2-40B4-BE49-F238E27FC236}">
                <a16:creationId xmlns:a16="http://schemas.microsoft.com/office/drawing/2014/main" id="{3A405A58-2E80-4E15-A773-20CBC53B95CF}"/>
              </a:ext>
            </a:extLst>
          </p:cNvPr>
          <p:cNvSpPr/>
          <p:nvPr/>
        </p:nvSpPr>
        <p:spPr>
          <a:xfrm>
            <a:off x="6653134" y="3749904"/>
            <a:ext cx="1986124" cy="764545"/>
          </a:xfrm>
          <a:custGeom>
            <a:avLst/>
            <a:gdLst/>
            <a:ahLst/>
            <a:cxnLst/>
            <a:rect l="0" t="0" r="0" b="0"/>
            <a:pathLst>
              <a:path w="2109061" h="782800" fill="none">
                <a:moveTo>
                  <a:pt x="0" y="0"/>
                </a:moveTo>
                <a:lnTo>
                  <a:pt x="2109061" y="782800"/>
                </a:lnTo>
              </a:path>
            </a:pathLst>
          </a:custGeom>
          <a:noFill/>
          <a:ln w="7600" cap="flat">
            <a:solidFill>
              <a:srgbClr val="236EA1"/>
            </a:solidFill>
            <a:bevel/>
          </a:ln>
        </p:spPr>
      </p:sp>
      <p:sp>
        <p:nvSpPr>
          <p:cNvPr id="1430" name="ConnectLine">
            <a:extLst>
              <a:ext uri="{FF2B5EF4-FFF2-40B4-BE49-F238E27FC236}">
                <a16:creationId xmlns:a16="http://schemas.microsoft.com/office/drawing/2014/main" id="{A7766970-C35A-495B-AAF9-6EDC70110850}"/>
              </a:ext>
            </a:extLst>
          </p:cNvPr>
          <p:cNvSpPr/>
          <p:nvPr/>
        </p:nvSpPr>
        <p:spPr>
          <a:xfrm>
            <a:off x="6653134" y="3749904"/>
            <a:ext cx="3146673" cy="764545"/>
          </a:xfrm>
          <a:custGeom>
            <a:avLst/>
            <a:gdLst/>
            <a:ahLst/>
            <a:cxnLst/>
            <a:rect l="0" t="0" r="0" b="0"/>
            <a:pathLst>
              <a:path w="3341446" h="782800" fill="none">
                <a:moveTo>
                  <a:pt x="0" y="0"/>
                </a:moveTo>
                <a:lnTo>
                  <a:pt x="3341446" y="782800"/>
                </a:lnTo>
              </a:path>
            </a:pathLst>
          </a:custGeom>
          <a:noFill/>
          <a:ln w="7600" cap="flat">
            <a:solidFill>
              <a:srgbClr val="236EA1"/>
            </a:solidFill>
            <a:bevel/>
          </a:ln>
        </p:spPr>
      </p:sp>
      <p:sp>
        <p:nvSpPr>
          <p:cNvPr id="1431" name="ConnectLine">
            <a:extLst>
              <a:ext uri="{FF2B5EF4-FFF2-40B4-BE49-F238E27FC236}">
                <a16:creationId xmlns:a16="http://schemas.microsoft.com/office/drawing/2014/main" id="{8A98184D-CFCE-4286-AD41-74F247B873B9}"/>
              </a:ext>
            </a:extLst>
          </p:cNvPr>
          <p:cNvSpPr/>
          <p:nvPr/>
        </p:nvSpPr>
        <p:spPr>
          <a:xfrm>
            <a:off x="6653134" y="3749904"/>
            <a:ext cx="4336187" cy="764545"/>
          </a:xfrm>
          <a:custGeom>
            <a:avLst/>
            <a:gdLst/>
            <a:ahLst/>
            <a:cxnLst/>
            <a:rect l="0" t="0" r="0" b="0"/>
            <a:pathLst>
              <a:path w="4604589" h="782800" fill="none">
                <a:moveTo>
                  <a:pt x="0" y="0"/>
                </a:moveTo>
                <a:lnTo>
                  <a:pt x="4604589" y="782800"/>
                </a:lnTo>
              </a:path>
            </a:pathLst>
          </a:custGeom>
          <a:noFill/>
          <a:ln w="7600" cap="flat">
            <a:solidFill>
              <a:srgbClr val="236EA1"/>
            </a:solidFill>
            <a:bevel/>
          </a:ln>
        </p:spPr>
      </p:sp>
      <p:sp>
        <p:nvSpPr>
          <p:cNvPr id="1432" name="ConnectLine">
            <a:extLst>
              <a:ext uri="{FF2B5EF4-FFF2-40B4-BE49-F238E27FC236}">
                <a16:creationId xmlns:a16="http://schemas.microsoft.com/office/drawing/2014/main" id="{1AC5A88E-68FA-4CC9-A298-09C264E88B86}"/>
              </a:ext>
            </a:extLst>
          </p:cNvPr>
          <p:cNvSpPr/>
          <p:nvPr/>
        </p:nvSpPr>
        <p:spPr>
          <a:xfrm>
            <a:off x="9029485" y="3749450"/>
            <a:ext cx="3586120" cy="764545"/>
          </a:xfrm>
          <a:custGeom>
            <a:avLst/>
            <a:gdLst/>
            <a:ahLst/>
            <a:cxnLst/>
            <a:rect l="0" t="0" r="0" b="0"/>
            <a:pathLst>
              <a:path w="3808094" h="782800" fill="none">
                <a:moveTo>
                  <a:pt x="0" y="0"/>
                </a:moveTo>
                <a:lnTo>
                  <a:pt x="-3808094" y="782800"/>
                </a:lnTo>
              </a:path>
            </a:pathLst>
          </a:custGeom>
          <a:noFill/>
          <a:ln w="7600" cap="flat">
            <a:solidFill>
              <a:srgbClr val="118972"/>
            </a:solidFill>
            <a:bevel/>
          </a:ln>
        </p:spPr>
      </p:sp>
      <p:sp>
        <p:nvSpPr>
          <p:cNvPr id="1433" name="ConnectLine">
            <a:extLst>
              <a:ext uri="{FF2B5EF4-FFF2-40B4-BE49-F238E27FC236}">
                <a16:creationId xmlns:a16="http://schemas.microsoft.com/office/drawing/2014/main" id="{1A48DEEB-8246-4109-8693-706A2C74DF09}"/>
              </a:ext>
            </a:extLst>
          </p:cNvPr>
          <p:cNvSpPr/>
          <p:nvPr/>
        </p:nvSpPr>
        <p:spPr>
          <a:xfrm>
            <a:off x="9024726" y="3749905"/>
            <a:ext cx="2393564" cy="764545"/>
          </a:xfrm>
          <a:custGeom>
            <a:avLst/>
            <a:gdLst/>
            <a:ahLst/>
            <a:cxnLst/>
            <a:rect l="0" t="0" r="0" b="0"/>
            <a:pathLst>
              <a:path w="2541721" h="782800" fill="none">
                <a:moveTo>
                  <a:pt x="0" y="0"/>
                </a:moveTo>
                <a:lnTo>
                  <a:pt x="-2541721" y="782800"/>
                </a:lnTo>
              </a:path>
            </a:pathLst>
          </a:custGeom>
          <a:noFill/>
          <a:ln w="7600" cap="flat">
            <a:solidFill>
              <a:srgbClr val="118972"/>
            </a:solidFill>
            <a:bevel/>
          </a:ln>
        </p:spPr>
      </p:sp>
      <p:sp>
        <p:nvSpPr>
          <p:cNvPr id="1434" name="ConnectLine">
            <a:extLst>
              <a:ext uri="{FF2B5EF4-FFF2-40B4-BE49-F238E27FC236}">
                <a16:creationId xmlns:a16="http://schemas.microsoft.com/office/drawing/2014/main" id="{BF52E882-B144-4576-9802-EF9B9DA8AA0D}"/>
              </a:ext>
            </a:extLst>
          </p:cNvPr>
          <p:cNvSpPr/>
          <p:nvPr/>
        </p:nvSpPr>
        <p:spPr>
          <a:xfrm>
            <a:off x="9024725" y="3749905"/>
            <a:ext cx="1208287" cy="764545"/>
          </a:xfrm>
          <a:custGeom>
            <a:avLst/>
            <a:gdLst/>
            <a:ahLst/>
            <a:cxnLst/>
            <a:rect l="0" t="0" r="0" b="0"/>
            <a:pathLst>
              <a:path w="1283078" h="782800" fill="none">
                <a:moveTo>
                  <a:pt x="0" y="0"/>
                </a:moveTo>
                <a:lnTo>
                  <a:pt x="-1283078" y="782800"/>
                </a:lnTo>
              </a:path>
            </a:pathLst>
          </a:custGeom>
          <a:noFill/>
          <a:ln w="7600" cap="flat">
            <a:solidFill>
              <a:srgbClr val="118972"/>
            </a:solidFill>
            <a:bevel/>
          </a:ln>
        </p:spPr>
      </p:sp>
      <p:sp>
        <p:nvSpPr>
          <p:cNvPr id="1435" name="ConnectLine">
            <a:extLst>
              <a:ext uri="{FF2B5EF4-FFF2-40B4-BE49-F238E27FC236}">
                <a16:creationId xmlns:a16="http://schemas.microsoft.com/office/drawing/2014/main" id="{6C7E89F2-9552-4DE0-92F5-989176E8B561}"/>
              </a:ext>
            </a:extLst>
          </p:cNvPr>
          <p:cNvSpPr/>
          <p:nvPr/>
        </p:nvSpPr>
        <p:spPr>
          <a:xfrm>
            <a:off x="9024722" y="3749905"/>
            <a:ext cx="22795" cy="764545"/>
          </a:xfrm>
          <a:custGeom>
            <a:avLst/>
            <a:gdLst/>
            <a:ahLst/>
            <a:cxnLst/>
            <a:rect l="0" t="0" r="0" b="0"/>
            <a:pathLst>
              <a:path w="24206" h="782800" fill="none">
                <a:moveTo>
                  <a:pt x="0" y="0"/>
                </a:moveTo>
                <a:lnTo>
                  <a:pt x="-24206" y="782800"/>
                </a:lnTo>
              </a:path>
            </a:pathLst>
          </a:custGeom>
          <a:noFill/>
          <a:ln w="7600" cap="flat">
            <a:solidFill>
              <a:srgbClr val="118972"/>
            </a:solidFill>
            <a:bevel/>
          </a:ln>
        </p:spPr>
      </p:sp>
      <p:sp>
        <p:nvSpPr>
          <p:cNvPr id="1436" name="ConnectLine">
            <a:extLst>
              <a:ext uri="{FF2B5EF4-FFF2-40B4-BE49-F238E27FC236}">
                <a16:creationId xmlns:a16="http://schemas.microsoft.com/office/drawing/2014/main" id="{B890FBA4-D236-4693-A1D9-AFF4E902A7D6}"/>
              </a:ext>
            </a:extLst>
          </p:cNvPr>
          <p:cNvSpPr/>
          <p:nvPr/>
        </p:nvSpPr>
        <p:spPr>
          <a:xfrm>
            <a:off x="9024730" y="3749905"/>
            <a:ext cx="1137755" cy="764545"/>
          </a:xfrm>
          <a:custGeom>
            <a:avLst/>
            <a:gdLst/>
            <a:ahLst/>
            <a:cxnLst/>
            <a:rect l="0" t="0" r="0" b="0"/>
            <a:pathLst>
              <a:path w="1208180" h="782800" fill="none">
                <a:moveTo>
                  <a:pt x="0" y="0"/>
                </a:moveTo>
                <a:lnTo>
                  <a:pt x="1208180" y="782800"/>
                </a:lnTo>
              </a:path>
            </a:pathLst>
          </a:custGeom>
          <a:noFill/>
          <a:ln w="7600" cap="flat">
            <a:solidFill>
              <a:srgbClr val="118972"/>
            </a:solidFill>
            <a:bevel/>
          </a:ln>
        </p:spPr>
      </p:sp>
      <p:sp>
        <p:nvSpPr>
          <p:cNvPr id="1437" name="ConnectLine">
            <a:extLst>
              <a:ext uri="{FF2B5EF4-FFF2-40B4-BE49-F238E27FC236}">
                <a16:creationId xmlns:a16="http://schemas.microsoft.com/office/drawing/2014/main" id="{4AAAD1B7-AABC-47FF-954C-5E750F9A65BA}"/>
              </a:ext>
            </a:extLst>
          </p:cNvPr>
          <p:cNvSpPr/>
          <p:nvPr/>
        </p:nvSpPr>
        <p:spPr>
          <a:xfrm>
            <a:off x="9024726" y="3749905"/>
            <a:ext cx="2327298" cy="764545"/>
          </a:xfrm>
          <a:custGeom>
            <a:avLst/>
            <a:gdLst/>
            <a:ahLst/>
            <a:cxnLst/>
            <a:rect l="0" t="0" r="0" b="0"/>
            <a:pathLst>
              <a:path w="2471353" h="782800" fill="none">
                <a:moveTo>
                  <a:pt x="0" y="0"/>
                </a:moveTo>
                <a:lnTo>
                  <a:pt x="2471353" y="782800"/>
                </a:lnTo>
              </a:path>
            </a:pathLst>
          </a:custGeom>
          <a:noFill/>
          <a:ln w="7600" cap="flat">
            <a:solidFill>
              <a:srgbClr val="118972"/>
            </a:solidFill>
            <a:bevel/>
          </a:ln>
        </p:spPr>
      </p:sp>
      <p:sp>
        <p:nvSpPr>
          <p:cNvPr id="1438" name="Forme libre : forme 1978">
            <a:extLst>
              <a:ext uri="{FF2B5EF4-FFF2-40B4-BE49-F238E27FC236}">
                <a16:creationId xmlns:a16="http://schemas.microsoft.com/office/drawing/2014/main" id="{FE921BD2-E46D-4A91-A93E-C42E2E6B70C4}"/>
              </a:ext>
            </a:extLst>
          </p:cNvPr>
          <p:cNvSpPr/>
          <p:nvPr/>
        </p:nvSpPr>
        <p:spPr>
          <a:xfrm>
            <a:off x="5092909" y="906984"/>
            <a:ext cx="3134764" cy="1425172"/>
          </a:xfrm>
          <a:prstGeom prst="rect">
            <a:avLst/>
          </a:prstGeom>
          <a:solidFill>
            <a:srgbClr val="FFFFFF"/>
          </a:solidFill>
          <a:ln w="6350" cap="flat">
            <a:solidFill>
              <a:schemeClr val="bg1">
                <a:lumMod val="85000"/>
              </a:schemeClr>
            </a:solidFill>
            <a:bevel/>
          </a:ln>
        </p:spPr>
      </p:sp>
      <p:sp>
        <p:nvSpPr>
          <p:cNvPr id="1439" name="Text 939">
            <a:extLst>
              <a:ext uri="{FF2B5EF4-FFF2-40B4-BE49-F238E27FC236}">
                <a16:creationId xmlns:a16="http://schemas.microsoft.com/office/drawing/2014/main" id="{6EDF1647-BFAB-48B5-AE99-B898CBFFB048}"/>
              </a:ext>
            </a:extLst>
          </p:cNvPr>
          <p:cNvSpPr txBox="1"/>
          <p:nvPr/>
        </p:nvSpPr>
        <p:spPr>
          <a:xfrm>
            <a:off x="6029076" y="996057"/>
            <a:ext cx="1262430" cy="129517"/>
          </a:xfrm>
          <a:prstGeom prst="rect">
            <a:avLst/>
          </a:prstGeom>
          <a:noFill/>
        </p:spPr>
        <p:txBody>
          <a:bodyPr wrap="square" lIns="0" tIns="0" rIns="0" bIns="0" rtlCol="0" anchor="ctr"/>
          <a:lstStyle/>
          <a:p>
            <a:pPr algn="ctr">
              <a:lnSpc>
                <a:spcPct val="100000"/>
              </a:lnSpc>
            </a:pPr>
            <a:r>
              <a:rPr sz="988" b="1" dirty="0">
                <a:solidFill>
                  <a:srgbClr val="28A8E0"/>
                </a:solidFill>
              </a:rPr>
              <a:t>Data Centers ATOS</a:t>
            </a:r>
          </a:p>
        </p:txBody>
      </p:sp>
      <p:sp>
        <p:nvSpPr>
          <p:cNvPr id="1440" name="Text 942">
            <a:extLst>
              <a:ext uri="{FF2B5EF4-FFF2-40B4-BE49-F238E27FC236}">
                <a16:creationId xmlns:a16="http://schemas.microsoft.com/office/drawing/2014/main" id="{0C7427DC-6790-4891-84EF-DD6307CEEE07}"/>
              </a:ext>
            </a:extLst>
          </p:cNvPr>
          <p:cNvSpPr txBox="1"/>
          <p:nvPr/>
        </p:nvSpPr>
        <p:spPr>
          <a:xfrm>
            <a:off x="5448373" y="2352794"/>
            <a:ext cx="398134" cy="92333"/>
          </a:xfrm>
          <a:prstGeom prst="rect">
            <a:avLst/>
          </a:prstGeom>
          <a:noFill/>
        </p:spPr>
        <p:txBody>
          <a:bodyPr wrap="square" lIns="0" tIns="0" rIns="0" bIns="0" rtlCol="0" anchor="ctr">
            <a:spAutoFit/>
          </a:bodyPr>
          <a:lstStyle/>
          <a:p>
            <a:pPr algn="r">
              <a:lnSpc>
                <a:spcPct val="100000"/>
              </a:lnSpc>
            </a:pPr>
            <a:r>
              <a:rPr sz="600" dirty="0">
                <a:solidFill>
                  <a:schemeClr val="accent2"/>
                </a:solidFill>
              </a:rPr>
              <a:t>MPLS</a:t>
            </a:r>
          </a:p>
        </p:txBody>
      </p:sp>
      <p:sp>
        <p:nvSpPr>
          <p:cNvPr id="1441" name="Text 943">
            <a:extLst>
              <a:ext uri="{FF2B5EF4-FFF2-40B4-BE49-F238E27FC236}">
                <a16:creationId xmlns:a16="http://schemas.microsoft.com/office/drawing/2014/main" id="{2AC9F222-177B-44E8-8038-A7F00A29EF23}"/>
              </a:ext>
            </a:extLst>
          </p:cNvPr>
          <p:cNvSpPr txBox="1"/>
          <p:nvPr/>
        </p:nvSpPr>
        <p:spPr>
          <a:xfrm>
            <a:off x="7483113" y="2352794"/>
            <a:ext cx="398134" cy="92333"/>
          </a:xfrm>
          <a:prstGeom prst="rect">
            <a:avLst/>
          </a:prstGeom>
          <a:noFill/>
        </p:spPr>
        <p:txBody>
          <a:bodyPr wrap="square" lIns="0" tIns="0" rIns="0" bIns="0" rtlCol="0" anchor="ctr">
            <a:spAutoFit/>
          </a:bodyPr>
          <a:lstStyle/>
          <a:p>
            <a:pPr>
              <a:lnSpc>
                <a:spcPct val="100000"/>
              </a:lnSpc>
            </a:pPr>
            <a:r>
              <a:rPr sz="600" dirty="0">
                <a:solidFill>
                  <a:schemeClr val="accent2"/>
                </a:solidFill>
              </a:rPr>
              <a:t>MPLS</a:t>
            </a:r>
          </a:p>
        </p:txBody>
      </p:sp>
      <p:sp>
        <p:nvSpPr>
          <p:cNvPr id="1442" name="Forme libre : forme 2000">
            <a:extLst>
              <a:ext uri="{FF2B5EF4-FFF2-40B4-BE49-F238E27FC236}">
                <a16:creationId xmlns:a16="http://schemas.microsoft.com/office/drawing/2014/main" id="{8AF0793E-5B3C-40E9-97C8-4B22829C020D}"/>
              </a:ext>
            </a:extLst>
          </p:cNvPr>
          <p:cNvSpPr/>
          <p:nvPr/>
        </p:nvSpPr>
        <p:spPr>
          <a:xfrm>
            <a:off x="8936216" y="1226163"/>
            <a:ext cx="2061215" cy="1105993"/>
          </a:xfrm>
          <a:prstGeom prst="rect">
            <a:avLst/>
          </a:prstGeom>
          <a:solidFill>
            <a:srgbClr val="FFFFFF"/>
          </a:solidFill>
          <a:ln w="6350" cap="flat">
            <a:solidFill>
              <a:schemeClr val="bg1">
                <a:lumMod val="85000"/>
              </a:schemeClr>
            </a:solidFill>
            <a:bevel/>
          </a:ln>
        </p:spPr>
      </p:sp>
      <p:sp>
        <p:nvSpPr>
          <p:cNvPr id="1443" name="Text 945">
            <a:extLst>
              <a:ext uri="{FF2B5EF4-FFF2-40B4-BE49-F238E27FC236}">
                <a16:creationId xmlns:a16="http://schemas.microsoft.com/office/drawing/2014/main" id="{E32B08E0-DBE4-4911-80EB-80DF9F540B56}"/>
              </a:ext>
            </a:extLst>
          </p:cNvPr>
          <p:cNvSpPr txBox="1"/>
          <p:nvPr/>
        </p:nvSpPr>
        <p:spPr>
          <a:xfrm>
            <a:off x="9246495" y="1369785"/>
            <a:ext cx="1426342" cy="200415"/>
          </a:xfrm>
          <a:prstGeom prst="rect">
            <a:avLst/>
          </a:prstGeom>
          <a:noFill/>
        </p:spPr>
        <p:txBody>
          <a:bodyPr wrap="square" lIns="0" tIns="0" rIns="0" bIns="0" rtlCol="0" anchor="ctr"/>
          <a:lstStyle/>
          <a:p>
            <a:pPr algn="ctr">
              <a:lnSpc>
                <a:spcPct val="100000"/>
              </a:lnSpc>
            </a:pPr>
            <a:r>
              <a:rPr sz="988" b="1" dirty="0">
                <a:solidFill>
                  <a:srgbClr val="28A8E0"/>
                </a:solidFill>
              </a:rPr>
              <a:t>Data Center CACOM</a:t>
            </a:r>
          </a:p>
        </p:txBody>
      </p:sp>
      <p:sp>
        <p:nvSpPr>
          <p:cNvPr id="1444" name="Rectangle">
            <a:extLst>
              <a:ext uri="{FF2B5EF4-FFF2-40B4-BE49-F238E27FC236}">
                <a16:creationId xmlns:a16="http://schemas.microsoft.com/office/drawing/2014/main" id="{DE0020FB-5E82-49B4-916B-74C004C1261F}"/>
              </a:ext>
            </a:extLst>
          </p:cNvPr>
          <p:cNvSpPr/>
          <p:nvPr/>
        </p:nvSpPr>
        <p:spPr>
          <a:xfrm>
            <a:off x="5346983" y="1782871"/>
            <a:ext cx="2626617" cy="356293"/>
          </a:xfrm>
          <a:custGeom>
            <a:avLst/>
            <a:gdLst>
              <a:gd name="connsiteX0" fmla="*/ 0 w 2789200"/>
              <a:gd name="connsiteY0" fmla="*/ 186453 h 364800"/>
              <a:gd name="connsiteX1" fmla="*/ 1394600 w 2789200"/>
              <a:gd name="connsiteY1" fmla="*/ 0 h 364800"/>
              <a:gd name="connsiteX2" fmla="*/ 2789200 w 2789200"/>
              <a:gd name="connsiteY2" fmla="*/ 186453 h 364800"/>
              <a:gd name="connsiteX3" fmla="*/ 1394600 w 2789200"/>
              <a:gd name="connsiteY3" fmla="*/ 364800 h 364800"/>
            </a:gdLst>
            <a:ahLst/>
            <a:cxnLst>
              <a:cxn ang="0">
                <a:pos x="connsiteX0" y="connsiteY0"/>
              </a:cxn>
              <a:cxn ang="0">
                <a:pos x="connsiteX1" y="connsiteY1"/>
              </a:cxn>
              <a:cxn ang="0">
                <a:pos x="connsiteX2" y="connsiteY2"/>
              </a:cxn>
              <a:cxn ang="0">
                <a:pos x="connsiteX3" y="connsiteY3"/>
              </a:cxn>
            </a:cxnLst>
            <a:rect l="0" t="0" r="0" b="0"/>
            <a:pathLst>
              <a:path w="2789200" h="364800">
                <a:moveTo>
                  <a:pt x="0" y="0"/>
                </a:moveTo>
                <a:lnTo>
                  <a:pt x="2789200" y="0"/>
                </a:lnTo>
                <a:lnTo>
                  <a:pt x="2789200" y="364800"/>
                </a:lnTo>
                <a:lnTo>
                  <a:pt x="0" y="364800"/>
                </a:lnTo>
                <a:lnTo>
                  <a:pt x="0" y="0"/>
                </a:lnTo>
                <a:close/>
              </a:path>
            </a:pathLst>
          </a:custGeom>
          <a:solidFill>
            <a:schemeClr val="bg1">
              <a:lumMod val="95000"/>
            </a:schemeClr>
          </a:solidFill>
          <a:ln w="10133" cap="flat">
            <a:solidFill>
              <a:schemeClr val="accent2"/>
            </a:solidFill>
            <a:custDash>
              <a:ds d="250000" sp="250000"/>
            </a:custDash>
            <a:bevel/>
          </a:ln>
        </p:spPr>
      </p:sp>
      <p:sp>
        <p:nvSpPr>
          <p:cNvPr id="1445" name="Text 952">
            <a:extLst>
              <a:ext uri="{FF2B5EF4-FFF2-40B4-BE49-F238E27FC236}">
                <a16:creationId xmlns:a16="http://schemas.microsoft.com/office/drawing/2014/main" id="{B797CF55-86EE-4DBF-ABF6-D7D7E555092C}"/>
              </a:ext>
            </a:extLst>
          </p:cNvPr>
          <p:cNvSpPr txBox="1"/>
          <p:nvPr/>
        </p:nvSpPr>
        <p:spPr>
          <a:xfrm>
            <a:off x="5796742" y="1179574"/>
            <a:ext cx="398134" cy="70147"/>
          </a:xfrm>
          <a:prstGeom prst="rect">
            <a:avLst/>
          </a:prstGeom>
          <a:noFill/>
        </p:spPr>
        <p:txBody>
          <a:bodyPr wrap="square" lIns="0" tIns="0" rIns="0" bIns="0" rtlCol="0" anchor="ctr">
            <a:spAutoFit/>
          </a:bodyPr>
          <a:lstStyle/>
          <a:p>
            <a:pPr algn="ctr">
              <a:lnSpc>
                <a:spcPct val="100000"/>
              </a:lnSpc>
            </a:pPr>
            <a:r>
              <a:rPr sz="456" b="1" dirty="0">
                <a:solidFill>
                  <a:schemeClr val="accent3"/>
                </a:solidFill>
              </a:rPr>
              <a:t>DC CLAYES</a:t>
            </a:r>
          </a:p>
        </p:txBody>
      </p:sp>
      <p:sp>
        <p:nvSpPr>
          <p:cNvPr id="1446" name="Text 953">
            <a:extLst>
              <a:ext uri="{FF2B5EF4-FFF2-40B4-BE49-F238E27FC236}">
                <a16:creationId xmlns:a16="http://schemas.microsoft.com/office/drawing/2014/main" id="{B4E86F1A-4711-46A1-87B3-7638057C759A}"/>
              </a:ext>
            </a:extLst>
          </p:cNvPr>
          <p:cNvSpPr txBox="1"/>
          <p:nvPr/>
        </p:nvSpPr>
        <p:spPr>
          <a:xfrm>
            <a:off x="7022619" y="1179574"/>
            <a:ext cx="601188" cy="70147"/>
          </a:xfrm>
          <a:prstGeom prst="rect">
            <a:avLst/>
          </a:prstGeom>
          <a:noFill/>
        </p:spPr>
        <p:txBody>
          <a:bodyPr wrap="square" lIns="0" tIns="0" rIns="0" bIns="0" rtlCol="0" anchor="ctr">
            <a:spAutoFit/>
          </a:bodyPr>
          <a:lstStyle/>
          <a:p>
            <a:pPr algn="ctr">
              <a:lnSpc>
                <a:spcPct val="100000"/>
              </a:lnSpc>
            </a:pPr>
            <a:r>
              <a:rPr sz="456" b="1">
                <a:solidFill>
                  <a:schemeClr val="accent3"/>
                </a:solidFill>
              </a:rPr>
              <a:t>DC MARCOUSSIS</a:t>
            </a:r>
          </a:p>
        </p:txBody>
      </p:sp>
      <p:grpSp>
        <p:nvGrpSpPr>
          <p:cNvPr id="1447" name="Group 1446">
            <a:extLst>
              <a:ext uri="{FF2B5EF4-FFF2-40B4-BE49-F238E27FC236}">
                <a16:creationId xmlns:a16="http://schemas.microsoft.com/office/drawing/2014/main" id="{9D38D8FC-24A9-43A0-BCD8-E4CDA6F400AE}"/>
              </a:ext>
            </a:extLst>
          </p:cNvPr>
          <p:cNvGrpSpPr/>
          <p:nvPr/>
        </p:nvGrpSpPr>
        <p:grpSpPr>
          <a:xfrm>
            <a:off x="5451477" y="1868684"/>
            <a:ext cx="1096089" cy="184666"/>
            <a:chOff x="5569488" y="1673894"/>
            <a:chExt cx="1096089" cy="184666"/>
          </a:xfrm>
        </p:grpSpPr>
        <p:sp>
          <p:nvSpPr>
            <p:cNvPr id="1448" name="Text 944">
              <a:extLst>
                <a:ext uri="{FF2B5EF4-FFF2-40B4-BE49-F238E27FC236}">
                  <a16:creationId xmlns:a16="http://schemas.microsoft.com/office/drawing/2014/main" id="{6197FBC3-C775-4C3D-899C-E3AA94CD6563}"/>
                </a:ext>
              </a:extLst>
            </p:cNvPr>
            <p:cNvSpPr txBox="1"/>
            <p:nvPr/>
          </p:nvSpPr>
          <p:spPr>
            <a:xfrm>
              <a:off x="6372140" y="1673894"/>
              <a:ext cx="293437" cy="184666"/>
            </a:xfrm>
            <a:prstGeom prst="rect">
              <a:avLst/>
            </a:prstGeom>
            <a:noFill/>
          </p:spPr>
          <p:txBody>
            <a:bodyPr wrap="square" lIns="0" tIns="0" rIns="0" bIns="0" rtlCol="0" anchor="ctr">
              <a:spAutoFit/>
            </a:bodyPr>
            <a:lstStyle/>
            <a:p>
              <a:pPr>
                <a:lnSpc>
                  <a:spcPct val="100000"/>
                </a:lnSpc>
              </a:pPr>
              <a:r>
                <a:rPr sz="600" dirty="0">
                  <a:solidFill>
                    <a:schemeClr val="accent3"/>
                  </a:solidFill>
                </a:rPr>
                <a:t>Meraki </a:t>
              </a:r>
            </a:p>
            <a:p>
              <a:pPr>
                <a:lnSpc>
                  <a:spcPct val="100000"/>
                </a:lnSpc>
              </a:pPr>
              <a:r>
                <a:rPr sz="600" dirty="0">
                  <a:solidFill>
                    <a:schemeClr val="accent3"/>
                  </a:solidFill>
                </a:rPr>
                <a:t>(shops)</a:t>
              </a:r>
            </a:p>
          </p:txBody>
        </p:sp>
        <p:grpSp>
          <p:nvGrpSpPr>
            <p:cNvPr id="1449" name="Group 1448">
              <a:extLst>
                <a:ext uri="{FF2B5EF4-FFF2-40B4-BE49-F238E27FC236}">
                  <a16:creationId xmlns:a16="http://schemas.microsoft.com/office/drawing/2014/main" id="{D29243E1-7393-433C-AADC-09755EEC13B3}"/>
                </a:ext>
              </a:extLst>
            </p:cNvPr>
            <p:cNvGrpSpPr/>
            <p:nvPr/>
          </p:nvGrpSpPr>
          <p:grpSpPr>
            <a:xfrm>
              <a:off x="5569488" y="1692100"/>
              <a:ext cx="286013" cy="148255"/>
              <a:chOff x="8447088" y="3060701"/>
              <a:chExt cx="346075" cy="179388"/>
            </a:xfrm>
          </p:grpSpPr>
          <p:sp>
            <p:nvSpPr>
              <p:cNvPr id="1463" name="Line 54">
                <a:extLst>
                  <a:ext uri="{FF2B5EF4-FFF2-40B4-BE49-F238E27FC236}">
                    <a16:creationId xmlns:a16="http://schemas.microsoft.com/office/drawing/2014/main" id="{079FF9D0-61FC-4B31-B086-71186C1A8ECA}"/>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4" name="Line 55">
                <a:extLst>
                  <a:ext uri="{FF2B5EF4-FFF2-40B4-BE49-F238E27FC236}">
                    <a16:creationId xmlns:a16="http://schemas.microsoft.com/office/drawing/2014/main" id="{FD68DF4C-35D4-44FC-A540-D73B66ABDAB4}"/>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5" name="Line 56">
                <a:extLst>
                  <a:ext uri="{FF2B5EF4-FFF2-40B4-BE49-F238E27FC236}">
                    <a16:creationId xmlns:a16="http://schemas.microsoft.com/office/drawing/2014/main" id="{2A371D88-2046-422B-BD3C-6C64C027FDAE}"/>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6" name="Line 57">
                <a:extLst>
                  <a:ext uri="{FF2B5EF4-FFF2-40B4-BE49-F238E27FC236}">
                    <a16:creationId xmlns:a16="http://schemas.microsoft.com/office/drawing/2014/main" id="{3B6C0467-8D8E-4971-BBDD-DC7190AA7B72}"/>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7" name="Line 58">
                <a:extLst>
                  <a:ext uri="{FF2B5EF4-FFF2-40B4-BE49-F238E27FC236}">
                    <a16:creationId xmlns:a16="http://schemas.microsoft.com/office/drawing/2014/main" id="{4DB0B006-BE3D-4005-8F31-45302F168A54}"/>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8" name="Line 59">
                <a:extLst>
                  <a:ext uri="{FF2B5EF4-FFF2-40B4-BE49-F238E27FC236}">
                    <a16:creationId xmlns:a16="http://schemas.microsoft.com/office/drawing/2014/main" id="{2842981A-4866-4776-B2B8-E8A3C95C6220}"/>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9" name="Line 60">
                <a:extLst>
                  <a:ext uri="{FF2B5EF4-FFF2-40B4-BE49-F238E27FC236}">
                    <a16:creationId xmlns:a16="http://schemas.microsoft.com/office/drawing/2014/main" id="{0CE903A3-36E3-4EED-9C5B-7CBA915D8686}"/>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70" name="Line 61">
                <a:extLst>
                  <a:ext uri="{FF2B5EF4-FFF2-40B4-BE49-F238E27FC236}">
                    <a16:creationId xmlns:a16="http://schemas.microsoft.com/office/drawing/2014/main" id="{0E8CBE10-EB3E-4D10-B3E8-BEEA626EF670}"/>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71" name="Line 62">
                <a:extLst>
                  <a:ext uri="{FF2B5EF4-FFF2-40B4-BE49-F238E27FC236}">
                    <a16:creationId xmlns:a16="http://schemas.microsoft.com/office/drawing/2014/main" id="{BD432DD7-2578-4644-BB92-B91845356C94}"/>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72" name="Line 63">
                <a:extLst>
                  <a:ext uri="{FF2B5EF4-FFF2-40B4-BE49-F238E27FC236}">
                    <a16:creationId xmlns:a16="http://schemas.microsoft.com/office/drawing/2014/main" id="{9E5B3C1B-AFAD-4854-B724-225B0102E1E0}"/>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73" name="Line 64">
                <a:extLst>
                  <a:ext uri="{FF2B5EF4-FFF2-40B4-BE49-F238E27FC236}">
                    <a16:creationId xmlns:a16="http://schemas.microsoft.com/office/drawing/2014/main" id="{A0B928A4-80E6-4F9E-B338-FDD305CF0574}"/>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74" name="Rectangle 65">
                <a:extLst>
                  <a:ext uri="{FF2B5EF4-FFF2-40B4-BE49-F238E27FC236}">
                    <a16:creationId xmlns:a16="http://schemas.microsoft.com/office/drawing/2014/main" id="{EAD11A76-8F30-4043-BF90-621C156F5987}"/>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450" name="Group 1449">
              <a:extLst>
                <a:ext uri="{FF2B5EF4-FFF2-40B4-BE49-F238E27FC236}">
                  <a16:creationId xmlns:a16="http://schemas.microsoft.com/office/drawing/2014/main" id="{17318B58-3D2D-4A20-8FE7-2DAA4FE7F0BF}"/>
                </a:ext>
              </a:extLst>
            </p:cNvPr>
            <p:cNvGrpSpPr/>
            <p:nvPr/>
          </p:nvGrpSpPr>
          <p:grpSpPr>
            <a:xfrm>
              <a:off x="5970814" y="1692100"/>
              <a:ext cx="286013" cy="148255"/>
              <a:chOff x="8447088" y="3060701"/>
              <a:chExt cx="346075" cy="179388"/>
            </a:xfrm>
          </p:grpSpPr>
          <p:sp>
            <p:nvSpPr>
              <p:cNvPr id="1451" name="Line 54">
                <a:extLst>
                  <a:ext uri="{FF2B5EF4-FFF2-40B4-BE49-F238E27FC236}">
                    <a16:creationId xmlns:a16="http://schemas.microsoft.com/office/drawing/2014/main" id="{76B3FE0F-07F0-480C-BC0C-2E5618002A93}"/>
                  </a:ext>
                </a:extLst>
              </p:cNvPr>
              <p:cNvSpPr>
                <a:spLocks noChangeShapeType="1"/>
              </p:cNvSpPr>
              <p:nvPr/>
            </p:nvSpPr>
            <p:spPr bwMode="auto">
              <a:xfrm>
                <a:off x="8447088" y="319563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2" name="Line 55">
                <a:extLst>
                  <a:ext uri="{FF2B5EF4-FFF2-40B4-BE49-F238E27FC236}">
                    <a16:creationId xmlns:a16="http://schemas.microsoft.com/office/drawing/2014/main" id="{8790FDF4-B2A4-415C-BA87-761900B6B2A8}"/>
                  </a:ext>
                </a:extLst>
              </p:cNvPr>
              <p:cNvSpPr>
                <a:spLocks noChangeShapeType="1"/>
              </p:cNvSpPr>
              <p:nvPr/>
            </p:nvSpPr>
            <p:spPr bwMode="auto">
              <a:xfrm>
                <a:off x="8447088" y="315118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3" name="Line 56">
                <a:extLst>
                  <a:ext uri="{FF2B5EF4-FFF2-40B4-BE49-F238E27FC236}">
                    <a16:creationId xmlns:a16="http://schemas.microsoft.com/office/drawing/2014/main" id="{86198222-DC47-403F-A169-1EE2CC98A46D}"/>
                  </a:ext>
                </a:extLst>
              </p:cNvPr>
              <p:cNvSpPr>
                <a:spLocks noChangeShapeType="1"/>
              </p:cNvSpPr>
              <p:nvPr/>
            </p:nvSpPr>
            <p:spPr bwMode="auto">
              <a:xfrm>
                <a:off x="8447088" y="3105151"/>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4" name="Line 57">
                <a:extLst>
                  <a:ext uri="{FF2B5EF4-FFF2-40B4-BE49-F238E27FC236}">
                    <a16:creationId xmlns:a16="http://schemas.microsoft.com/office/drawing/2014/main" id="{6C4739B5-EA77-4B46-BF68-7638CC6094F5}"/>
                  </a:ext>
                </a:extLst>
              </p:cNvPr>
              <p:cNvSpPr>
                <a:spLocks noChangeShapeType="1"/>
              </p:cNvSpPr>
              <p:nvPr/>
            </p:nvSpPr>
            <p:spPr bwMode="auto">
              <a:xfrm>
                <a:off x="8567738"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5" name="Line 58">
                <a:extLst>
                  <a:ext uri="{FF2B5EF4-FFF2-40B4-BE49-F238E27FC236}">
                    <a16:creationId xmlns:a16="http://schemas.microsoft.com/office/drawing/2014/main" id="{55FD8D99-0D7E-4357-86C8-7A6355B9EC05}"/>
                  </a:ext>
                </a:extLst>
              </p:cNvPr>
              <p:cNvSpPr>
                <a:spLocks noChangeShapeType="1"/>
              </p:cNvSpPr>
              <p:nvPr/>
            </p:nvSpPr>
            <p:spPr bwMode="auto">
              <a:xfrm>
                <a:off x="8718551"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6" name="Line 59">
                <a:extLst>
                  <a:ext uri="{FF2B5EF4-FFF2-40B4-BE49-F238E27FC236}">
                    <a16:creationId xmlns:a16="http://schemas.microsoft.com/office/drawing/2014/main" id="{C2B328EF-FE5B-4020-A34A-B9FE9C9DD9CD}"/>
                  </a:ext>
                </a:extLst>
              </p:cNvPr>
              <p:cNvSpPr>
                <a:spLocks noChangeShapeType="1"/>
              </p:cNvSpPr>
              <p:nvPr/>
            </p:nvSpPr>
            <p:spPr bwMode="auto">
              <a:xfrm>
                <a:off x="8567738"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7" name="Line 60">
                <a:extLst>
                  <a:ext uri="{FF2B5EF4-FFF2-40B4-BE49-F238E27FC236}">
                    <a16:creationId xmlns:a16="http://schemas.microsoft.com/office/drawing/2014/main" id="{12CA7273-7C65-4EA5-A88F-CAA8A0BAAD0F}"/>
                  </a:ext>
                </a:extLst>
              </p:cNvPr>
              <p:cNvSpPr>
                <a:spLocks noChangeShapeType="1"/>
              </p:cNvSpPr>
              <p:nvPr/>
            </p:nvSpPr>
            <p:spPr bwMode="auto">
              <a:xfrm>
                <a:off x="8718551"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8" name="Line 61">
                <a:extLst>
                  <a:ext uri="{FF2B5EF4-FFF2-40B4-BE49-F238E27FC236}">
                    <a16:creationId xmlns:a16="http://schemas.microsoft.com/office/drawing/2014/main" id="{839B9E5D-10E8-4CAF-B8A7-B3A694471BFB}"/>
                  </a:ext>
                </a:extLst>
              </p:cNvPr>
              <p:cNvSpPr>
                <a:spLocks noChangeShapeType="1"/>
              </p:cNvSpPr>
              <p:nvPr/>
            </p:nvSpPr>
            <p:spPr bwMode="auto">
              <a:xfrm>
                <a:off x="8507413"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59" name="Line 62">
                <a:extLst>
                  <a:ext uri="{FF2B5EF4-FFF2-40B4-BE49-F238E27FC236}">
                    <a16:creationId xmlns:a16="http://schemas.microsoft.com/office/drawing/2014/main" id="{EA4D2EB1-54C2-4E3D-A4C6-81E3752786F4}"/>
                  </a:ext>
                </a:extLst>
              </p:cNvPr>
              <p:cNvSpPr>
                <a:spLocks noChangeShapeType="1"/>
              </p:cNvSpPr>
              <p:nvPr/>
            </p:nvSpPr>
            <p:spPr bwMode="auto">
              <a:xfrm>
                <a:off x="8658226"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0" name="Line 63">
                <a:extLst>
                  <a:ext uri="{FF2B5EF4-FFF2-40B4-BE49-F238E27FC236}">
                    <a16:creationId xmlns:a16="http://schemas.microsoft.com/office/drawing/2014/main" id="{8ED61D48-63D5-450F-8B28-4060C84C868D}"/>
                  </a:ext>
                </a:extLst>
              </p:cNvPr>
              <p:cNvSpPr>
                <a:spLocks noChangeShapeType="1"/>
              </p:cNvSpPr>
              <p:nvPr/>
            </p:nvSpPr>
            <p:spPr bwMode="auto">
              <a:xfrm>
                <a:off x="8507413"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1" name="Line 64">
                <a:extLst>
                  <a:ext uri="{FF2B5EF4-FFF2-40B4-BE49-F238E27FC236}">
                    <a16:creationId xmlns:a16="http://schemas.microsoft.com/office/drawing/2014/main" id="{DCED7896-3943-421A-A22B-35B8F6237481}"/>
                  </a:ext>
                </a:extLst>
              </p:cNvPr>
              <p:cNvSpPr>
                <a:spLocks noChangeShapeType="1"/>
              </p:cNvSpPr>
              <p:nvPr/>
            </p:nvSpPr>
            <p:spPr bwMode="auto">
              <a:xfrm>
                <a:off x="8658226"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2" name="Rectangle 65">
                <a:extLst>
                  <a:ext uri="{FF2B5EF4-FFF2-40B4-BE49-F238E27FC236}">
                    <a16:creationId xmlns:a16="http://schemas.microsoft.com/office/drawing/2014/main" id="{1EFA078A-C6DD-4890-9E6A-8877DCE29063}"/>
                  </a:ext>
                </a:extLst>
              </p:cNvPr>
              <p:cNvSpPr>
                <a:spLocks noChangeArrowheads="1"/>
              </p:cNvSpPr>
              <p:nvPr/>
            </p:nvSpPr>
            <p:spPr bwMode="auto">
              <a:xfrm>
                <a:off x="8447088" y="3060701"/>
                <a:ext cx="346075" cy="179388"/>
              </a:xfrm>
              <a:prstGeom prst="rect">
                <a:avLst/>
              </a:pr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475" name="Group 1474">
            <a:extLst>
              <a:ext uri="{FF2B5EF4-FFF2-40B4-BE49-F238E27FC236}">
                <a16:creationId xmlns:a16="http://schemas.microsoft.com/office/drawing/2014/main" id="{E88A6DB6-6660-494D-A773-DD9642BCE793}"/>
              </a:ext>
            </a:extLst>
          </p:cNvPr>
          <p:cNvGrpSpPr/>
          <p:nvPr/>
        </p:nvGrpSpPr>
        <p:grpSpPr>
          <a:xfrm>
            <a:off x="6772066" y="1868684"/>
            <a:ext cx="1096089" cy="184666"/>
            <a:chOff x="5569488" y="1673894"/>
            <a:chExt cx="1096089" cy="184666"/>
          </a:xfrm>
        </p:grpSpPr>
        <p:sp>
          <p:nvSpPr>
            <p:cNvPr id="1476" name="Text 944">
              <a:extLst>
                <a:ext uri="{FF2B5EF4-FFF2-40B4-BE49-F238E27FC236}">
                  <a16:creationId xmlns:a16="http://schemas.microsoft.com/office/drawing/2014/main" id="{4C514B35-24BB-462E-A861-FBB899FDC46C}"/>
                </a:ext>
              </a:extLst>
            </p:cNvPr>
            <p:cNvSpPr txBox="1"/>
            <p:nvPr/>
          </p:nvSpPr>
          <p:spPr>
            <a:xfrm>
              <a:off x="6372140" y="1673894"/>
              <a:ext cx="293437" cy="184666"/>
            </a:xfrm>
            <a:prstGeom prst="rect">
              <a:avLst/>
            </a:prstGeom>
            <a:noFill/>
          </p:spPr>
          <p:txBody>
            <a:bodyPr wrap="square" lIns="0" tIns="0" rIns="0" bIns="0" rtlCol="0" anchor="ctr">
              <a:spAutoFit/>
            </a:bodyPr>
            <a:lstStyle/>
            <a:p>
              <a:pPr>
                <a:lnSpc>
                  <a:spcPct val="100000"/>
                </a:lnSpc>
              </a:pPr>
              <a:r>
                <a:rPr sz="600" dirty="0">
                  <a:solidFill>
                    <a:schemeClr val="accent3"/>
                  </a:solidFill>
                </a:rPr>
                <a:t>Meraki </a:t>
              </a:r>
            </a:p>
            <a:p>
              <a:pPr>
                <a:lnSpc>
                  <a:spcPct val="100000"/>
                </a:lnSpc>
              </a:pPr>
              <a:r>
                <a:rPr sz="600" dirty="0">
                  <a:solidFill>
                    <a:schemeClr val="accent3"/>
                  </a:solidFill>
                </a:rPr>
                <a:t>(shops)</a:t>
              </a:r>
            </a:p>
          </p:txBody>
        </p:sp>
        <p:grpSp>
          <p:nvGrpSpPr>
            <p:cNvPr id="1477" name="Group 1476">
              <a:extLst>
                <a:ext uri="{FF2B5EF4-FFF2-40B4-BE49-F238E27FC236}">
                  <a16:creationId xmlns:a16="http://schemas.microsoft.com/office/drawing/2014/main" id="{9C50EBE2-7C94-4FB7-88CA-A8BC3F1D83E2}"/>
                </a:ext>
              </a:extLst>
            </p:cNvPr>
            <p:cNvGrpSpPr/>
            <p:nvPr/>
          </p:nvGrpSpPr>
          <p:grpSpPr>
            <a:xfrm>
              <a:off x="5569488" y="1692100"/>
              <a:ext cx="286013" cy="148255"/>
              <a:chOff x="8447088" y="3060701"/>
              <a:chExt cx="346075" cy="179388"/>
            </a:xfrm>
          </p:grpSpPr>
          <p:sp>
            <p:nvSpPr>
              <p:cNvPr id="1491" name="Line 54">
                <a:extLst>
                  <a:ext uri="{FF2B5EF4-FFF2-40B4-BE49-F238E27FC236}">
                    <a16:creationId xmlns:a16="http://schemas.microsoft.com/office/drawing/2014/main" id="{570FE7F2-1863-4F80-800B-371619E59CEF}"/>
                  </a:ext>
                </a:extLst>
              </p:cNvPr>
              <p:cNvSpPr>
                <a:spLocks noChangeShapeType="1"/>
              </p:cNvSpPr>
              <p:nvPr/>
            </p:nvSpPr>
            <p:spPr bwMode="auto">
              <a:xfrm>
                <a:off x="8447088" y="319563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2" name="Line 55">
                <a:extLst>
                  <a:ext uri="{FF2B5EF4-FFF2-40B4-BE49-F238E27FC236}">
                    <a16:creationId xmlns:a16="http://schemas.microsoft.com/office/drawing/2014/main" id="{49466EBB-9F97-4AC0-AB4E-3B57ABFD222F}"/>
                  </a:ext>
                </a:extLst>
              </p:cNvPr>
              <p:cNvSpPr>
                <a:spLocks noChangeShapeType="1"/>
              </p:cNvSpPr>
              <p:nvPr/>
            </p:nvSpPr>
            <p:spPr bwMode="auto">
              <a:xfrm>
                <a:off x="8447088" y="3151188"/>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3" name="Line 56">
                <a:extLst>
                  <a:ext uri="{FF2B5EF4-FFF2-40B4-BE49-F238E27FC236}">
                    <a16:creationId xmlns:a16="http://schemas.microsoft.com/office/drawing/2014/main" id="{FF667A1C-7F50-409A-BC84-4989E7CDA07C}"/>
                  </a:ext>
                </a:extLst>
              </p:cNvPr>
              <p:cNvSpPr>
                <a:spLocks noChangeShapeType="1"/>
              </p:cNvSpPr>
              <p:nvPr/>
            </p:nvSpPr>
            <p:spPr bwMode="auto">
              <a:xfrm>
                <a:off x="8447088" y="3105151"/>
                <a:ext cx="346075" cy="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4" name="Line 57">
                <a:extLst>
                  <a:ext uri="{FF2B5EF4-FFF2-40B4-BE49-F238E27FC236}">
                    <a16:creationId xmlns:a16="http://schemas.microsoft.com/office/drawing/2014/main" id="{C7CF5285-6999-419A-9AC2-1F7084D08635}"/>
                  </a:ext>
                </a:extLst>
              </p:cNvPr>
              <p:cNvSpPr>
                <a:spLocks noChangeShapeType="1"/>
              </p:cNvSpPr>
              <p:nvPr/>
            </p:nvSpPr>
            <p:spPr bwMode="auto">
              <a:xfrm>
                <a:off x="8567738"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5" name="Line 58">
                <a:extLst>
                  <a:ext uri="{FF2B5EF4-FFF2-40B4-BE49-F238E27FC236}">
                    <a16:creationId xmlns:a16="http://schemas.microsoft.com/office/drawing/2014/main" id="{A295092C-636A-4A6D-B665-0D09A00CBAA8}"/>
                  </a:ext>
                </a:extLst>
              </p:cNvPr>
              <p:cNvSpPr>
                <a:spLocks noChangeShapeType="1"/>
              </p:cNvSpPr>
              <p:nvPr/>
            </p:nvSpPr>
            <p:spPr bwMode="auto">
              <a:xfrm>
                <a:off x="8718551" y="3060701"/>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6" name="Line 59">
                <a:extLst>
                  <a:ext uri="{FF2B5EF4-FFF2-40B4-BE49-F238E27FC236}">
                    <a16:creationId xmlns:a16="http://schemas.microsoft.com/office/drawing/2014/main" id="{125E35A1-4001-4634-B4B5-73E23089AE14}"/>
                  </a:ext>
                </a:extLst>
              </p:cNvPr>
              <p:cNvSpPr>
                <a:spLocks noChangeShapeType="1"/>
              </p:cNvSpPr>
              <p:nvPr/>
            </p:nvSpPr>
            <p:spPr bwMode="auto">
              <a:xfrm>
                <a:off x="8567738"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7" name="Line 60">
                <a:extLst>
                  <a:ext uri="{FF2B5EF4-FFF2-40B4-BE49-F238E27FC236}">
                    <a16:creationId xmlns:a16="http://schemas.microsoft.com/office/drawing/2014/main" id="{8AF28533-3EA0-4155-A87A-16FFC9042359}"/>
                  </a:ext>
                </a:extLst>
              </p:cNvPr>
              <p:cNvSpPr>
                <a:spLocks noChangeShapeType="1"/>
              </p:cNvSpPr>
              <p:nvPr/>
            </p:nvSpPr>
            <p:spPr bwMode="auto">
              <a:xfrm>
                <a:off x="8718551" y="315118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8" name="Line 61">
                <a:extLst>
                  <a:ext uri="{FF2B5EF4-FFF2-40B4-BE49-F238E27FC236}">
                    <a16:creationId xmlns:a16="http://schemas.microsoft.com/office/drawing/2014/main" id="{0BC268CF-B8EA-49E1-B893-B8FDDAE1DEBD}"/>
                  </a:ext>
                </a:extLst>
              </p:cNvPr>
              <p:cNvSpPr>
                <a:spLocks noChangeShapeType="1"/>
              </p:cNvSpPr>
              <p:nvPr/>
            </p:nvSpPr>
            <p:spPr bwMode="auto">
              <a:xfrm>
                <a:off x="8507413"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9" name="Line 62">
                <a:extLst>
                  <a:ext uri="{FF2B5EF4-FFF2-40B4-BE49-F238E27FC236}">
                    <a16:creationId xmlns:a16="http://schemas.microsoft.com/office/drawing/2014/main" id="{BA147C22-EE64-4F8F-ADF2-00D14D23528F}"/>
                  </a:ext>
                </a:extLst>
              </p:cNvPr>
              <p:cNvSpPr>
                <a:spLocks noChangeShapeType="1"/>
              </p:cNvSpPr>
              <p:nvPr/>
            </p:nvSpPr>
            <p:spPr bwMode="auto">
              <a:xfrm>
                <a:off x="8658226" y="3195638"/>
                <a:ext cx="0" cy="44450"/>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0" name="Line 63">
                <a:extLst>
                  <a:ext uri="{FF2B5EF4-FFF2-40B4-BE49-F238E27FC236}">
                    <a16:creationId xmlns:a16="http://schemas.microsoft.com/office/drawing/2014/main" id="{39F67D31-7D7C-446F-9C7D-699EFB3F0C1F}"/>
                  </a:ext>
                </a:extLst>
              </p:cNvPr>
              <p:cNvSpPr>
                <a:spLocks noChangeShapeType="1"/>
              </p:cNvSpPr>
              <p:nvPr/>
            </p:nvSpPr>
            <p:spPr bwMode="auto">
              <a:xfrm>
                <a:off x="8507413"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1" name="Line 64">
                <a:extLst>
                  <a:ext uri="{FF2B5EF4-FFF2-40B4-BE49-F238E27FC236}">
                    <a16:creationId xmlns:a16="http://schemas.microsoft.com/office/drawing/2014/main" id="{FD3E4E59-DBBC-41C0-ABA1-0E15AF68949F}"/>
                  </a:ext>
                </a:extLst>
              </p:cNvPr>
              <p:cNvSpPr>
                <a:spLocks noChangeShapeType="1"/>
              </p:cNvSpPr>
              <p:nvPr/>
            </p:nvSpPr>
            <p:spPr bwMode="auto">
              <a:xfrm>
                <a:off x="8658226" y="3105151"/>
                <a:ext cx="0" cy="46038"/>
              </a:xfrm>
              <a:prstGeom prst="line">
                <a:avLst/>
              </a:prstGeom>
              <a:noFill/>
              <a:ln w="14288" cap="flat">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2" name="Rectangle 65">
                <a:extLst>
                  <a:ext uri="{FF2B5EF4-FFF2-40B4-BE49-F238E27FC236}">
                    <a16:creationId xmlns:a16="http://schemas.microsoft.com/office/drawing/2014/main" id="{56973D53-A35B-45EB-B615-BF699CADC089}"/>
                  </a:ext>
                </a:extLst>
              </p:cNvPr>
              <p:cNvSpPr>
                <a:spLocks noChangeArrowheads="1"/>
              </p:cNvSpPr>
              <p:nvPr/>
            </p:nvSpPr>
            <p:spPr bwMode="auto">
              <a:xfrm>
                <a:off x="8447088" y="3060701"/>
                <a:ext cx="346075" cy="179388"/>
              </a:xfrm>
              <a:prstGeom prst="rect">
                <a:avLst/>
              </a:pr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478" name="Group 1477">
              <a:extLst>
                <a:ext uri="{FF2B5EF4-FFF2-40B4-BE49-F238E27FC236}">
                  <a16:creationId xmlns:a16="http://schemas.microsoft.com/office/drawing/2014/main" id="{4139B07F-42CF-4137-B4C2-8E5F9586DCC1}"/>
                </a:ext>
              </a:extLst>
            </p:cNvPr>
            <p:cNvGrpSpPr/>
            <p:nvPr/>
          </p:nvGrpSpPr>
          <p:grpSpPr>
            <a:xfrm>
              <a:off x="5970814" y="1692100"/>
              <a:ext cx="286013" cy="148255"/>
              <a:chOff x="8447088" y="3060701"/>
              <a:chExt cx="346075" cy="179388"/>
            </a:xfrm>
          </p:grpSpPr>
          <p:sp>
            <p:nvSpPr>
              <p:cNvPr id="1479" name="Line 54">
                <a:extLst>
                  <a:ext uri="{FF2B5EF4-FFF2-40B4-BE49-F238E27FC236}">
                    <a16:creationId xmlns:a16="http://schemas.microsoft.com/office/drawing/2014/main" id="{56C17FBA-DA0F-456B-90AE-A90BED0DDA92}"/>
                  </a:ext>
                </a:extLst>
              </p:cNvPr>
              <p:cNvSpPr>
                <a:spLocks noChangeShapeType="1"/>
              </p:cNvSpPr>
              <p:nvPr/>
            </p:nvSpPr>
            <p:spPr bwMode="auto">
              <a:xfrm>
                <a:off x="8447088" y="319563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0" name="Line 55">
                <a:extLst>
                  <a:ext uri="{FF2B5EF4-FFF2-40B4-BE49-F238E27FC236}">
                    <a16:creationId xmlns:a16="http://schemas.microsoft.com/office/drawing/2014/main" id="{BB2DC7E1-50DC-4A3E-939E-53AD3CB2E055}"/>
                  </a:ext>
                </a:extLst>
              </p:cNvPr>
              <p:cNvSpPr>
                <a:spLocks noChangeShapeType="1"/>
              </p:cNvSpPr>
              <p:nvPr/>
            </p:nvSpPr>
            <p:spPr bwMode="auto">
              <a:xfrm>
                <a:off x="8447088" y="315118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1" name="Line 56">
                <a:extLst>
                  <a:ext uri="{FF2B5EF4-FFF2-40B4-BE49-F238E27FC236}">
                    <a16:creationId xmlns:a16="http://schemas.microsoft.com/office/drawing/2014/main" id="{7062F12F-E3BD-4CE2-B857-50AEC357FC1C}"/>
                  </a:ext>
                </a:extLst>
              </p:cNvPr>
              <p:cNvSpPr>
                <a:spLocks noChangeShapeType="1"/>
              </p:cNvSpPr>
              <p:nvPr/>
            </p:nvSpPr>
            <p:spPr bwMode="auto">
              <a:xfrm>
                <a:off x="8447088" y="3105151"/>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2" name="Line 57">
                <a:extLst>
                  <a:ext uri="{FF2B5EF4-FFF2-40B4-BE49-F238E27FC236}">
                    <a16:creationId xmlns:a16="http://schemas.microsoft.com/office/drawing/2014/main" id="{3EC49700-1CCC-430F-80E0-32BC409CDC54}"/>
                  </a:ext>
                </a:extLst>
              </p:cNvPr>
              <p:cNvSpPr>
                <a:spLocks noChangeShapeType="1"/>
              </p:cNvSpPr>
              <p:nvPr/>
            </p:nvSpPr>
            <p:spPr bwMode="auto">
              <a:xfrm>
                <a:off x="8567738"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3" name="Line 58">
                <a:extLst>
                  <a:ext uri="{FF2B5EF4-FFF2-40B4-BE49-F238E27FC236}">
                    <a16:creationId xmlns:a16="http://schemas.microsoft.com/office/drawing/2014/main" id="{9D3D517C-6815-4437-A2B7-ECBE9B1B78F1}"/>
                  </a:ext>
                </a:extLst>
              </p:cNvPr>
              <p:cNvSpPr>
                <a:spLocks noChangeShapeType="1"/>
              </p:cNvSpPr>
              <p:nvPr/>
            </p:nvSpPr>
            <p:spPr bwMode="auto">
              <a:xfrm>
                <a:off x="8718551"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4" name="Line 59">
                <a:extLst>
                  <a:ext uri="{FF2B5EF4-FFF2-40B4-BE49-F238E27FC236}">
                    <a16:creationId xmlns:a16="http://schemas.microsoft.com/office/drawing/2014/main" id="{1F1FA936-7058-419B-98EC-2991BF79A278}"/>
                  </a:ext>
                </a:extLst>
              </p:cNvPr>
              <p:cNvSpPr>
                <a:spLocks noChangeShapeType="1"/>
              </p:cNvSpPr>
              <p:nvPr/>
            </p:nvSpPr>
            <p:spPr bwMode="auto">
              <a:xfrm>
                <a:off x="8567738"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5" name="Line 60">
                <a:extLst>
                  <a:ext uri="{FF2B5EF4-FFF2-40B4-BE49-F238E27FC236}">
                    <a16:creationId xmlns:a16="http://schemas.microsoft.com/office/drawing/2014/main" id="{BAED679F-DB57-488E-9C63-724049F16F11}"/>
                  </a:ext>
                </a:extLst>
              </p:cNvPr>
              <p:cNvSpPr>
                <a:spLocks noChangeShapeType="1"/>
              </p:cNvSpPr>
              <p:nvPr/>
            </p:nvSpPr>
            <p:spPr bwMode="auto">
              <a:xfrm>
                <a:off x="8718551"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6" name="Line 61">
                <a:extLst>
                  <a:ext uri="{FF2B5EF4-FFF2-40B4-BE49-F238E27FC236}">
                    <a16:creationId xmlns:a16="http://schemas.microsoft.com/office/drawing/2014/main" id="{0472A5A3-FE19-4BE6-B6E2-A06D424256C8}"/>
                  </a:ext>
                </a:extLst>
              </p:cNvPr>
              <p:cNvSpPr>
                <a:spLocks noChangeShapeType="1"/>
              </p:cNvSpPr>
              <p:nvPr/>
            </p:nvSpPr>
            <p:spPr bwMode="auto">
              <a:xfrm>
                <a:off x="8507413"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7" name="Line 62">
                <a:extLst>
                  <a:ext uri="{FF2B5EF4-FFF2-40B4-BE49-F238E27FC236}">
                    <a16:creationId xmlns:a16="http://schemas.microsoft.com/office/drawing/2014/main" id="{0D3C9694-E181-4067-8CDD-A6CE2BDF3198}"/>
                  </a:ext>
                </a:extLst>
              </p:cNvPr>
              <p:cNvSpPr>
                <a:spLocks noChangeShapeType="1"/>
              </p:cNvSpPr>
              <p:nvPr/>
            </p:nvSpPr>
            <p:spPr bwMode="auto">
              <a:xfrm>
                <a:off x="8658226"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8" name="Line 63">
                <a:extLst>
                  <a:ext uri="{FF2B5EF4-FFF2-40B4-BE49-F238E27FC236}">
                    <a16:creationId xmlns:a16="http://schemas.microsoft.com/office/drawing/2014/main" id="{1C6787D9-C4F0-4741-BF32-6A56C559CFFA}"/>
                  </a:ext>
                </a:extLst>
              </p:cNvPr>
              <p:cNvSpPr>
                <a:spLocks noChangeShapeType="1"/>
              </p:cNvSpPr>
              <p:nvPr/>
            </p:nvSpPr>
            <p:spPr bwMode="auto">
              <a:xfrm>
                <a:off x="8507413"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9" name="Line 64">
                <a:extLst>
                  <a:ext uri="{FF2B5EF4-FFF2-40B4-BE49-F238E27FC236}">
                    <a16:creationId xmlns:a16="http://schemas.microsoft.com/office/drawing/2014/main" id="{5F23EA3C-6D6C-466A-9980-CE0042E8CFF5}"/>
                  </a:ext>
                </a:extLst>
              </p:cNvPr>
              <p:cNvSpPr>
                <a:spLocks noChangeShapeType="1"/>
              </p:cNvSpPr>
              <p:nvPr/>
            </p:nvSpPr>
            <p:spPr bwMode="auto">
              <a:xfrm>
                <a:off x="8658226"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90" name="Rectangle 65">
                <a:extLst>
                  <a:ext uri="{FF2B5EF4-FFF2-40B4-BE49-F238E27FC236}">
                    <a16:creationId xmlns:a16="http://schemas.microsoft.com/office/drawing/2014/main" id="{CCCE3279-B502-4A0B-93FC-1C74434B75F5}"/>
                  </a:ext>
                </a:extLst>
              </p:cNvPr>
              <p:cNvSpPr>
                <a:spLocks noChangeArrowheads="1"/>
              </p:cNvSpPr>
              <p:nvPr/>
            </p:nvSpPr>
            <p:spPr bwMode="auto">
              <a:xfrm>
                <a:off x="8447088" y="3060701"/>
                <a:ext cx="346075" cy="179388"/>
              </a:xfrm>
              <a:prstGeom prst="rect">
                <a:avLst/>
              </a:pr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1503" name="Straight Connector 1502">
            <a:extLst>
              <a:ext uri="{FF2B5EF4-FFF2-40B4-BE49-F238E27FC236}">
                <a16:creationId xmlns:a16="http://schemas.microsoft.com/office/drawing/2014/main" id="{C51D8B4A-0431-4C5C-838A-A42BB3413418}"/>
              </a:ext>
            </a:extLst>
          </p:cNvPr>
          <p:cNvCxnSpPr>
            <a:cxnSpLocks/>
          </p:cNvCxnSpPr>
          <p:nvPr/>
        </p:nvCxnSpPr>
        <p:spPr>
          <a:xfrm>
            <a:off x="6660291" y="1281453"/>
            <a:ext cx="0" cy="807268"/>
          </a:xfrm>
          <a:prstGeom prst="line">
            <a:avLst/>
          </a:prstGeom>
          <a:solidFill>
            <a:schemeClr val="bg1">
              <a:lumMod val="95000"/>
            </a:schemeClr>
          </a:solidFill>
          <a:ln w="10133" cap="flat">
            <a:solidFill>
              <a:schemeClr val="accent2"/>
            </a:solidFill>
            <a:custDash>
              <a:ds d="250000" sp="250000"/>
            </a:custDash>
            <a:bevel/>
          </a:ln>
        </p:spPr>
      </p:cxnSp>
      <p:grpSp>
        <p:nvGrpSpPr>
          <p:cNvPr id="1504" name="Group 1503">
            <a:extLst>
              <a:ext uri="{FF2B5EF4-FFF2-40B4-BE49-F238E27FC236}">
                <a16:creationId xmlns:a16="http://schemas.microsoft.com/office/drawing/2014/main" id="{C4B8D26E-9A05-47E1-B35F-24803B56046A}"/>
              </a:ext>
            </a:extLst>
          </p:cNvPr>
          <p:cNvGrpSpPr/>
          <p:nvPr/>
        </p:nvGrpSpPr>
        <p:grpSpPr>
          <a:xfrm>
            <a:off x="5588488" y="1314744"/>
            <a:ext cx="814642" cy="370933"/>
            <a:chOff x="5214739" y="1128532"/>
            <a:chExt cx="814642" cy="370933"/>
          </a:xfrm>
        </p:grpSpPr>
        <p:grpSp>
          <p:nvGrpSpPr>
            <p:cNvPr id="1505" name="Group 1504">
              <a:extLst>
                <a:ext uri="{FF2B5EF4-FFF2-40B4-BE49-F238E27FC236}">
                  <a16:creationId xmlns:a16="http://schemas.microsoft.com/office/drawing/2014/main" id="{17346034-78DB-46DB-A187-2D2E93F00332}"/>
                </a:ext>
              </a:extLst>
            </p:cNvPr>
            <p:cNvGrpSpPr/>
            <p:nvPr/>
          </p:nvGrpSpPr>
          <p:grpSpPr>
            <a:xfrm>
              <a:off x="5214739" y="1128532"/>
              <a:ext cx="370933" cy="370933"/>
              <a:chOff x="6283326" y="1811338"/>
              <a:chExt cx="315913" cy="315913"/>
            </a:xfrm>
          </p:grpSpPr>
          <p:sp>
            <p:nvSpPr>
              <p:cNvPr id="1519" name="Freeform 292">
                <a:extLst>
                  <a:ext uri="{FF2B5EF4-FFF2-40B4-BE49-F238E27FC236}">
                    <a16:creationId xmlns:a16="http://schemas.microsoft.com/office/drawing/2014/main" id="{9C00447A-291C-462D-B5CE-F1D92FBA5A19}"/>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0" name="Line 293">
                <a:extLst>
                  <a:ext uri="{FF2B5EF4-FFF2-40B4-BE49-F238E27FC236}">
                    <a16:creationId xmlns:a16="http://schemas.microsoft.com/office/drawing/2014/main" id="{687FE155-F719-408F-BB7C-995D274F5B50}"/>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1" name="Line 294">
                <a:extLst>
                  <a:ext uri="{FF2B5EF4-FFF2-40B4-BE49-F238E27FC236}">
                    <a16:creationId xmlns:a16="http://schemas.microsoft.com/office/drawing/2014/main" id="{5F965AEB-D30F-4514-AA87-9CB1602BD4B3}"/>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2" name="Oval 295">
                <a:extLst>
                  <a:ext uri="{FF2B5EF4-FFF2-40B4-BE49-F238E27FC236}">
                    <a16:creationId xmlns:a16="http://schemas.microsoft.com/office/drawing/2014/main" id="{FD89FB83-4A6E-4B70-B170-01A2D202A00C}"/>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3" name="Freeform 296">
                <a:extLst>
                  <a:ext uri="{FF2B5EF4-FFF2-40B4-BE49-F238E27FC236}">
                    <a16:creationId xmlns:a16="http://schemas.microsoft.com/office/drawing/2014/main" id="{972C80C1-BF65-473D-8850-9F00DE51C894}"/>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4" name="Line 297">
                <a:extLst>
                  <a:ext uri="{FF2B5EF4-FFF2-40B4-BE49-F238E27FC236}">
                    <a16:creationId xmlns:a16="http://schemas.microsoft.com/office/drawing/2014/main" id="{9BB2C061-57CC-466B-826C-D88B0BAE44B0}"/>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5" name="Line 298">
                <a:extLst>
                  <a:ext uri="{FF2B5EF4-FFF2-40B4-BE49-F238E27FC236}">
                    <a16:creationId xmlns:a16="http://schemas.microsoft.com/office/drawing/2014/main" id="{272D5433-1A7E-4D58-BEB4-B0DA4B53D1E6}"/>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6" name="Oval 299">
                <a:extLst>
                  <a:ext uri="{FF2B5EF4-FFF2-40B4-BE49-F238E27FC236}">
                    <a16:creationId xmlns:a16="http://schemas.microsoft.com/office/drawing/2014/main" id="{2554D023-9786-482D-B845-C5ABA866A301}"/>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7" name="Freeform 300">
                <a:extLst>
                  <a:ext uri="{FF2B5EF4-FFF2-40B4-BE49-F238E27FC236}">
                    <a16:creationId xmlns:a16="http://schemas.microsoft.com/office/drawing/2014/main" id="{1444BF0B-25DD-4D7C-9006-2F4A36F4E009}"/>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8" name="Line 301">
                <a:extLst>
                  <a:ext uri="{FF2B5EF4-FFF2-40B4-BE49-F238E27FC236}">
                    <a16:creationId xmlns:a16="http://schemas.microsoft.com/office/drawing/2014/main" id="{2FAD3CD7-F4D8-4C67-BE74-EF5509487568}"/>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29" name="Line 302">
                <a:extLst>
                  <a:ext uri="{FF2B5EF4-FFF2-40B4-BE49-F238E27FC236}">
                    <a16:creationId xmlns:a16="http://schemas.microsoft.com/office/drawing/2014/main" id="{EA3FB3BF-F80B-410D-B2B1-7C3F0B421359}"/>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0" name="Oval 303">
                <a:extLst>
                  <a:ext uri="{FF2B5EF4-FFF2-40B4-BE49-F238E27FC236}">
                    <a16:creationId xmlns:a16="http://schemas.microsoft.com/office/drawing/2014/main" id="{4EE641AB-06DC-4C2E-AAD0-73E076591299}"/>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06" name="Group 1505">
              <a:extLst>
                <a:ext uri="{FF2B5EF4-FFF2-40B4-BE49-F238E27FC236}">
                  <a16:creationId xmlns:a16="http://schemas.microsoft.com/office/drawing/2014/main" id="{DFA7B59C-D928-4E27-9BD2-E7D20C7FDCA6}"/>
                </a:ext>
              </a:extLst>
            </p:cNvPr>
            <p:cNvGrpSpPr/>
            <p:nvPr/>
          </p:nvGrpSpPr>
          <p:grpSpPr>
            <a:xfrm>
              <a:off x="5658448" y="1128532"/>
              <a:ext cx="370933" cy="370933"/>
              <a:chOff x="6283326" y="1811338"/>
              <a:chExt cx="315913" cy="315913"/>
            </a:xfrm>
          </p:grpSpPr>
          <p:sp>
            <p:nvSpPr>
              <p:cNvPr id="1507" name="Freeform 292">
                <a:extLst>
                  <a:ext uri="{FF2B5EF4-FFF2-40B4-BE49-F238E27FC236}">
                    <a16:creationId xmlns:a16="http://schemas.microsoft.com/office/drawing/2014/main" id="{9C4C2C12-D503-4AC4-9802-D8872416F886}"/>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8" name="Line 293">
                <a:extLst>
                  <a:ext uri="{FF2B5EF4-FFF2-40B4-BE49-F238E27FC236}">
                    <a16:creationId xmlns:a16="http://schemas.microsoft.com/office/drawing/2014/main" id="{4BB3C87C-F4BE-422D-AD1B-B7A666347A32}"/>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9" name="Line 294">
                <a:extLst>
                  <a:ext uri="{FF2B5EF4-FFF2-40B4-BE49-F238E27FC236}">
                    <a16:creationId xmlns:a16="http://schemas.microsoft.com/office/drawing/2014/main" id="{96B18AE7-8E6C-457A-BDE2-F7AB480BB127}"/>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0" name="Oval 295">
                <a:extLst>
                  <a:ext uri="{FF2B5EF4-FFF2-40B4-BE49-F238E27FC236}">
                    <a16:creationId xmlns:a16="http://schemas.microsoft.com/office/drawing/2014/main" id="{C782E2AE-8F09-41AC-AF75-8179890EEC49}"/>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1" name="Freeform 296">
                <a:extLst>
                  <a:ext uri="{FF2B5EF4-FFF2-40B4-BE49-F238E27FC236}">
                    <a16:creationId xmlns:a16="http://schemas.microsoft.com/office/drawing/2014/main" id="{A587400D-3F3F-49BA-BD64-433AEDCD626C}"/>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2" name="Line 297">
                <a:extLst>
                  <a:ext uri="{FF2B5EF4-FFF2-40B4-BE49-F238E27FC236}">
                    <a16:creationId xmlns:a16="http://schemas.microsoft.com/office/drawing/2014/main" id="{B90EE32C-D3C6-4371-83CB-791CAA43EC31}"/>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3" name="Line 298">
                <a:extLst>
                  <a:ext uri="{FF2B5EF4-FFF2-40B4-BE49-F238E27FC236}">
                    <a16:creationId xmlns:a16="http://schemas.microsoft.com/office/drawing/2014/main" id="{0A3396F1-2992-456D-81B5-2B8457B00D54}"/>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4" name="Oval 299">
                <a:extLst>
                  <a:ext uri="{FF2B5EF4-FFF2-40B4-BE49-F238E27FC236}">
                    <a16:creationId xmlns:a16="http://schemas.microsoft.com/office/drawing/2014/main" id="{7E791A87-09DE-426A-B31C-FF090EC23FB3}"/>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5" name="Freeform 300">
                <a:extLst>
                  <a:ext uri="{FF2B5EF4-FFF2-40B4-BE49-F238E27FC236}">
                    <a16:creationId xmlns:a16="http://schemas.microsoft.com/office/drawing/2014/main" id="{6F8CD0AB-2B15-49E9-9E31-868786B72762}"/>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6" name="Line 301">
                <a:extLst>
                  <a:ext uri="{FF2B5EF4-FFF2-40B4-BE49-F238E27FC236}">
                    <a16:creationId xmlns:a16="http://schemas.microsoft.com/office/drawing/2014/main" id="{A2D17DB0-4129-47A2-8A39-FBD0711D148E}"/>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7" name="Line 302">
                <a:extLst>
                  <a:ext uri="{FF2B5EF4-FFF2-40B4-BE49-F238E27FC236}">
                    <a16:creationId xmlns:a16="http://schemas.microsoft.com/office/drawing/2014/main" id="{2789CEC0-8C1F-4DBB-B02C-AEBF7417DA6C}"/>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8" name="Oval 303">
                <a:extLst>
                  <a:ext uri="{FF2B5EF4-FFF2-40B4-BE49-F238E27FC236}">
                    <a16:creationId xmlns:a16="http://schemas.microsoft.com/office/drawing/2014/main" id="{B1530A8F-2B26-4F43-AAD5-14541C15C2F7}"/>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31" name="Group 1530">
            <a:extLst>
              <a:ext uri="{FF2B5EF4-FFF2-40B4-BE49-F238E27FC236}">
                <a16:creationId xmlns:a16="http://schemas.microsoft.com/office/drawing/2014/main" id="{F20416A8-6B3E-4590-9044-B80562EFD4E1}"/>
              </a:ext>
            </a:extLst>
          </p:cNvPr>
          <p:cNvGrpSpPr/>
          <p:nvPr/>
        </p:nvGrpSpPr>
        <p:grpSpPr>
          <a:xfrm>
            <a:off x="6915892" y="1314744"/>
            <a:ext cx="814642" cy="370933"/>
            <a:chOff x="5214739" y="1128532"/>
            <a:chExt cx="814642" cy="370933"/>
          </a:xfrm>
        </p:grpSpPr>
        <p:grpSp>
          <p:nvGrpSpPr>
            <p:cNvPr id="1532" name="Group 1531">
              <a:extLst>
                <a:ext uri="{FF2B5EF4-FFF2-40B4-BE49-F238E27FC236}">
                  <a16:creationId xmlns:a16="http://schemas.microsoft.com/office/drawing/2014/main" id="{C33E6DF9-9041-41CE-9AA4-2B5E7CFD0FBA}"/>
                </a:ext>
              </a:extLst>
            </p:cNvPr>
            <p:cNvGrpSpPr/>
            <p:nvPr/>
          </p:nvGrpSpPr>
          <p:grpSpPr>
            <a:xfrm>
              <a:off x="5214739" y="1128532"/>
              <a:ext cx="370933" cy="370933"/>
              <a:chOff x="6283326" y="1811338"/>
              <a:chExt cx="315913" cy="315913"/>
            </a:xfrm>
          </p:grpSpPr>
          <p:sp>
            <p:nvSpPr>
              <p:cNvPr id="1546" name="Freeform 292">
                <a:extLst>
                  <a:ext uri="{FF2B5EF4-FFF2-40B4-BE49-F238E27FC236}">
                    <a16:creationId xmlns:a16="http://schemas.microsoft.com/office/drawing/2014/main" id="{799C286B-2066-454B-B776-D451E6B4AB13}"/>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7" name="Line 293">
                <a:extLst>
                  <a:ext uri="{FF2B5EF4-FFF2-40B4-BE49-F238E27FC236}">
                    <a16:creationId xmlns:a16="http://schemas.microsoft.com/office/drawing/2014/main" id="{FB164B7B-772F-4D1F-B7F4-8DA1EB0FD998}"/>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8" name="Line 294">
                <a:extLst>
                  <a:ext uri="{FF2B5EF4-FFF2-40B4-BE49-F238E27FC236}">
                    <a16:creationId xmlns:a16="http://schemas.microsoft.com/office/drawing/2014/main" id="{C9BEC3CA-BB7F-45B9-9E90-105BBF83F49C}"/>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9" name="Oval 295">
                <a:extLst>
                  <a:ext uri="{FF2B5EF4-FFF2-40B4-BE49-F238E27FC236}">
                    <a16:creationId xmlns:a16="http://schemas.microsoft.com/office/drawing/2014/main" id="{7400138E-94C7-4F65-8C6B-9D9006E88ECF}"/>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0" name="Freeform 296">
                <a:extLst>
                  <a:ext uri="{FF2B5EF4-FFF2-40B4-BE49-F238E27FC236}">
                    <a16:creationId xmlns:a16="http://schemas.microsoft.com/office/drawing/2014/main" id="{0C801663-8430-4F9F-8053-FB01513CC7A3}"/>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1" name="Line 297">
                <a:extLst>
                  <a:ext uri="{FF2B5EF4-FFF2-40B4-BE49-F238E27FC236}">
                    <a16:creationId xmlns:a16="http://schemas.microsoft.com/office/drawing/2014/main" id="{9FE45280-646F-4C70-823D-9FA058602F27}"/>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2" name="Line 298">
                <a:extLst>
                  <a:ext uri="{FF2B5EF4-FFF2-40B4-BE49-F238E27FC236}">
                    <a16:creationId xmlns:a16="http://schemas.microsoft.com/office/drawing/2014/main" id="{B553E783-7CE7-44BF-82AC-8FF871A800F4}"/>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3" name="Oval 299">
                <a:extLst>
                  <a:ext uri="{FF2B5EF4-FFF2-40B4-BE49-F238E27FC236}">
                    <a16:creationId xmlns:a16="http://schemas.microsoft.com/office/drawing/2014/main" id="{B99916F4-5FE8-4C83-90D6-9CABBD17A5A8}"/>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4" name="Freeform 300">
                <a:extLst>
                  <a:ext uri="{FF2B5EF4-FFF2-40B4-BE49-F238E27FC236}">
                    <a16:creationId xmlns:a16="http://schemas.microsoft.com/office/drawing/2014/main" id="{A7720806-85DF-413D-B802-8942F1CDAE6E}"/>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5" name="Line 301">
                <a:extLst>
                  <a:ext uri="{FF2B5EF4-FFF2-40B4-BE49-F238E27FC236}">
                    <a16:creationId xmlns:a16="http://schemas.microsoft.com/office/drawing/2014/main" id="{6E241962-2117-4BD8-9F41-DBECC0CC683F}"/>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6" name="Line 302">
                <a:extLst>
                  <a:ext uri="{FF2B5EF4-FFF2-40B4-BE49-F238E27FC236}">
                    <a16:creationId xmlns:a16="http://schemas.microsoft.com/office/drawing/2014/main" id="{EAB0F7AA-EFDA-4C93-A80D-0ADB1BF3D02D}"/>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7" name="Oval 303">
                <a:extLst>
                  <a:ext uri="{FF2B5EF4-FFF2-40B4-BE49-F238E27FC236}">
                    <a16:creationId xmlns:a16="http://schemas.microsoft.com/office/drawing/2014/main" id="{0D513606-9B5F-4602-8580-9F988CE4BB2D}"/>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33" name="Group 1532">
              <a:extLst>
                <a:ext uri="{FF2B5EF4-FFF2-40B4-BE49-F238E27FC236}">
                  <a16:creationId xmlns:a16="http://schemas.microsoft.com/office/drawing/2014/main" id="{8259275D-1F7B-437C-9227-EF1CD7B0E1AC}"/>
                </a:ext>
              </a:extLst>
            </p:cNvPr>
            <p:cNvGrpSpPr/>
            <p:nvPr/>
          </p:nvGrpSpPr>
          <p:grpSpPr>
            <a:xfrm>
              <a:off x="5658448" y="1128532"/>
              <a:ext cx="370933" cy="370933"/>
              <a:chOff x="6283326" y="1811338"/>
              <a:chExt cx="315913" cy="315913"/>
            </a:xfrm>
          </p:grpSpPr>
          <p:sp>
            <p:nvSpPr>
              <p:cNvPr id="1534" name="Freeform 292">
                <a:extLst>
                  <a:ext uri="{FF2B5EF4-FFF2-40B4-BE49-F238E27FC236}">
                    <a16:creationId xmlns:a16="http://schemas.microsoft.com/office/drawing/2014/main" id="{1BE18FA0-ECC3-4894-A81B-0712150C7648}"/>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5" name="Line 293">
                <a:extLst>
                  <a:ext uri="{FF2B5EF4-FFF2-40B4-BE49-F238E27FC236}">
                    <a16:creationId xmlns:a16="http://schemas.microsoft.com/office/drawing/2014/main" id="{18EE1726-53D0-4299-ACE6-10D90093E8F6}"/>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6" name="Line 294">
                <a:extLst>
                  <a:ext uri="{FF2B5EF4-FFF2-40B4-BE49-F238E27FC236}">
                    <a16:creationId xmlns:a16="http://schemas.microsoft.com/office/drawing/2014/main" id="{37E81633-B3C0-4C03-8690-2360CBC03D4C}"/>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7" name="Oval 295">
                <a:extLst>
                  <a:ext uri="{FF2B5EF4-FFF2-40B4-BE49-F238E27FC236}">
                    <a16:creationId xmlns:a16="http://schemas.microsoft.com/office/drawing/2014/main" id="{1E40D2EC-E6FD-4469-87A4-7866B144D5B9}"/>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8" name="Freeform 296">
                <a:extLst>
                  <a:ext uri="{FF2B5EF4-FFF2-40B4-BE49-F238E27FC236}">
                    <a16:creationId xmlns:a16="http://schemas.microsoft.com/office/drawing/2014/main" id="{89A168CD-6F86-41C2-B383-BCAEA3F7C87D}"/>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39" name="Line 297">
                <a:extLst>
                  <a:ext uri="{FF2B5EF4-FFF2-40B4-BE49-F238E27FC236}">
                    <a16:creationId xmlns:a16="http://schemas.microsoft.com/office/drawing/2014/main" id="{9D5FD154-D0A3-432F-9D13-394C550F30C0}"/>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0" name="Line 298">
                <a:extLst>
                  <a:ext uri="{FF2B5EF4-FFF2-40B4-BE49-F238E27FC236}">
                    <a16:creationId xmlns:a16="http://schemas.microsoft.com/office/drawing/2014/main" id="{B7D3F72F-42E5-43CE-961B-B5F0E000CED4}"/>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1" name="Oval 299">
                <a:extLst>
                  <a:ext uri="{FF2B5EF4-FFF2-40B4-BE49-F238E27FC236}">
                    <a16:creationId xmlns:a16="http://schemas.microsoft.com/office/drawing/2014/main" id="{C2B5568F-A553-4966-9F74-FD69E33EF9B7}"/>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2" name="Freeform 300">
                <a:extLst>
                  <a:ext uri="{FF2B5EF4-FFF2-40B4-BE49-F238E27FC236}">
                    <a16:creationId xmlns:a16="http://schemas.microsoft.com/office/drawing/2014/main" id="{E85DFAA7-954B-47BA-8DCC-E2EC61300B98}"/>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3" name="Line 301">
                <a:extLst>
                  <a:ext uri="{FF2B5EF4-FFF2-40B4-BE49-F238E27FC236}">
                    <a16:creationId xmlns:a16="http://schemas.microsoft.com/office/drawing/2014/main" id="{63384A47-89E6-47CF-B92A-B9505765E0C5}"/>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4" name="Line 302">
                <a:extLst>
                  <a:ext uri="{FF2B5EF4-FFF2-40B4-BE49-F238E27FC236}">
                    <a16:creationId xmlns:a16="http://schemas.microsoft.com/office/drawing/2014/main" id="{155A8B79-7C72-43BA-9D70-BF59CCDF3005}"/>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5" name="Oval 303">
                <a:extLst>
                  <a:ext uri="{FF2B5EF4-FFF2-40B4-BE49-F238E27FC236}">
                    <a16:creationId xmlns:a16="http://schemas.microsoft.com/office/drawing/2014/main" id="{8A615792-6913-441F-81FF-0B07B6A05F5E}"/>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58" name="Group 1557">
            <a:extLst>
              <a:ext uri="{FF2B5EF4-FFF2-40B4-BE49-F238E27FC236}">
                <a16:creationId xmlns:a16="http://schemas.microsoft.com/office/drawing/2014/main" id="{0977B4E0-9424-4EDF-B02B-A085A8915205}"/>
              </a:ext>
            </a:extLst>
          </p:cNvPr>
          <p:cNvGrpSpPr/>
          <p:nvPr/>
        </p:nvGrpSpPr>
        <p:grpSpPr>
          <a:xfrm>
            <a:off x="5882596" y="2218480"/>
            <a:ext cx="221905" cy="221905"/>
            <a:chOff x="5739267" y="2240712"/>
            <a:chExt cx="268504" cy="268504"/>
          </a:xfrm>
        </p:grpSpPr>
        <p:sp>
          <p:nvSpPr>
            <p:cNvPr id="1559" name="Oval 1558">
              <a:extLst>
                <a:ext uri="{FF2B5EF4-FFF2-40B4-BE49-F238E27FC236}">
                  <a16:creationId xmlns:a16="http://schemas.microsoft.com/office/drawing/2014/main" id="{FADD713E-3752-47F2-88C8-0C9747E681B2}"/>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60" name="Group 1559">
              <a:extLst>
                <a:ext uri="{FF2B5EF4-FFF2-40B4-BE49-F238E27FC236}">
                  <a16:creationId xmlns:a16="http://schemas.microsoft.com/office/drawing/2014/main" id="{24D0D8D1-A0B0-46A0-AAB1-866AEB28A967}"/>
                </a:ext>
              </a:extLst>
            </p:cNvPr>
            <p:cNvGrpSpPr/>
            <p:nvPr/>
          </p:nvGrpSpPr>
          <p:grpSpPr>
            <a:xfrm>
              <a:off x="5804804" y="2306249"/>
              <a:ext cx="137431" cy="137431"/>
              <a:chOff x="5922963" y="2173288"/>
              <a:chExt cx="346075" cy="346075"/>
            </a:xfrm>
          </p:grpSpPr>
          <p:grpSp>
            <p:nvGrpSpPr>
              <p:cNvPr id="1561" name="Group 1560">
                <a:extLst>
                  <a:ext uri="{FF2B5EF4-FFF2-40B4-BE49-F238E27FC236}">
                    <a16:creationId xmlns:a16="http://schemas.microsoft.com/office/drawing/2014/main" id="{3D3DB303-C3C9-4B1C-B8D5-982BDEC724E7}"/>
                  </a:ext>
                </a:extLst>
              </p:cNvPr>
              <p:cNvGrpSpPr/>
              <p:nvPr/>
            </p:nvGrpSpPr>
            <p:grpSpPr>
              <a:xfrm>
                <a:off x="5922963" y="2173288"/>
                <a:ext cx="346075" cy="346075"/>
                <a:chOff x="6283325" y="2173288"/>
                <a:chExt cx="346075" cy="346075"/>
              </a:xfrm>
            </p:grpSpPr>
            <p:grpSp>
              <p:nvGrpSpPr>
                <p:cNvPr id="1567" name="Group 1566">
                  <a:extLst>
                    <a:ext uri="{FF2B5EF4-FFF2-40B4-BE49-F238E27FC236}">
                      <a16:creationId xmlns:a16="http://schemas.microsoft.com/office/drawing/2014/main" id="{DB592715-D007-4D80-AD07-DF71B920DDA7}"/>
                    </a:ext>
                  </a:extLst>
                </p:cNvPr>
                <p:cNvGrpSpPr/>
                <p:nvPr/>
              </p:nvGrpSpPr>
              <p:grpSpPr>
                <a:xfrm>
                  <a:off x="6508750" y="2398713"/>
                  <a:ext cx="120650" cy="120650"/>
                  <a:chOff x="6508750" y="2398713"/>
                  <a:chExt cx="120650" cy="120650"/>
                </a:xfrm>
              </p:grpSpPr>
              <p:sp>
                <p:nvSpPr>
                  <p:cNvPr id="1571" name="Line 241">
                    <a:extLst>
                      <a:ext uri="{FF2B5EF4-FFF2-40B4-BE49-F238E27FC236}">
                        <a16:creationId xmlns:a16="http://schemas.microsoft.com/office/drawing/2014/main" id="{AB53036A-E752-4434-83B3-92F37B6AE568}"/>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72" name="Freeform 243">
                    <a:extLst>
                      <a:ext uri="{FF2B5EF4-FFF2-40B4-BE49-F238E27FC236}">
                        <a16:creationId xmlns:a16="http://schemas.microsoft.com/office/drawing/2014/main" id="{4ED68D26-E1DC-4F6A-85B1-8141C75C2570}"/>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68" name="Group 1567">
                  <a:extLst>
                    <a:ext uri="{FF2B5EF4-FFF2-40B4-BE49-F238E27FC236}">
                      <a16:creationId xmlns:a16="http://schemas.microsoft.com/office/drawing/2014/main" id="{84794447-9D4D-4A48-AAEF-CC420355C144}"/>
                    </a:ext>
                  </a:extLst>
                </p:cNvPr>
                <p:cNvGrpSpPr/>
                <p:nvPr/>
              </p:nvGrpSpPr>
              <p:grpSpPr>
                <a:xfrm>
                  <a:off x="6283325" y="2173288"/>
                  <a:ext cx="120651" cy="120650"/>
                  <a:chOff x="6283325" y="2173288"/>
                  <a:chExt cx="120651" cy="120650"/>
                </a:xfrm>
              </p:grpSpPr>
              <p:sp>
                <p:nvSpPr>
                  <p:cNvPr id="1569" name="Line 242">
                    <a:extLst>
                      <a:ext uri="{FF2B5EF4-FFF2-40B4-BE49-F238E27FC236}">
                        <a16:creationId xmlns:a16="http://schemas.microsoft.com/office/drawing/2014/main" id="{D1E1FEEF-BC02-4F71-8976-A02BCE562E09}"/>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70" name="Freeform 244">
                    <a:extLst>
                      <a:ext uri="{FF2B5EF4-FFF2-40B4-BE49-F238E27FC236}">
                        <a16:creationId xmlns:a16="http://schemas.microsoft.com/office/drawing/2014/main" id="{C294DBF0-F7E5-4ED6-A505-24E128B571A4}"/>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62" name="Group 1561">
                <a:extLst>
                  <a:ext uri="{FF2B5EF4-FFF2-40B4-BE49-F238E27FC236}">
                    <a16:creationId xmlns:a16="http://schemas.microsoft.com/office/drawing/2014/main" id="{23A0D7D5-5F67-4A3F-9F67-735E6E07EC76}"/>
                  </a:ext>
                </a:extLst>
              </p:cNvPr>
              <p:cNvGrpSpPr/>
              <p:nvPr/>
            </p:nvGrpSpPr>
            <p:grpSpPr>
              <a:xfrm>
                <a:off x="5922963" y="2173288"/>
                <a:ext cx="346075" cy="346075"/>
                <a:chOff x="5562600" y="2173288"/>
                <a:chExt cx="346075" cy="346075"/>
              </a:xfrm>
            </p:grpSpPr>
            <p:sp>
              <p:nvSpPr>
                <p:cNvPr id="1563" name="Line 245">
                  <a:extLst>
                    <a:ext uri="{FF2B5EF4-FFF2-40B4-BE49-F238E27FC236}">
                      <a16:creationId xmlns:a16="http://schemas.microsoft.com/office/drawing/2014/main" id="{E270669B-A33E-419D-8A6F-A05F9E73668A}"/>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64" name="Line 246">
                  <a:extLst>
                    <a:ext uri="{FF2B5EF4-FFF2-40B4-BE49-F238E27FC236}">
                      <a16:creationId xmlns:a16="http://schemas.microsoft.com/office/drawing/2014/main" id="{75031DE0-A741-4362-B7B9-AA1F41F4554C}"/>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65" name="Freeform 247">
                  <a:extLst>
                    <a:ext uri="{FF2B5EF4-FFF2-40B4-BE49-F238E27FC236}">
                      <a16:creationId xmlns:a16="http://schemas.microsoft.com/office/drawing/2014/main" id="{02B79A2B-134C-4524-9131-A1F61523BDD1}"/>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66" name="Freeform 248">
                  <a:extLst>
                    <a:ext uri="{FF2B5EF4-FFF2-40B4-BE49-F238E27FC236}">
                      <a16:creationId xmlns:a16="http://schemas.microsoft.com/office/drawing/2014/main" id="{330E0FD0-6A67-48E0-BB1A-851EB2405BD0}"/>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573" name="Group 1572">
            <a:extLst>
              <a:ext uri="{FF2B5EF4-FFF2-40B4-BE49-F238E27FC236}">
                <a16:creationId xmlns:a16="http://schemas.microsoft.com/office/drawing/2014/main" id="{52EC0CD5-AFFC-4E58-80E5-7DF3C7E286B1}"/>
              </a:ext>
            </a:extLst>
          </p:cNvPr>
          <p:cNvGrpSpPr/>
          <p:nvPr/>
        </p:nvGrpSpPr>
        <p:grpSpPr>
          <a:xfrm>
            <a:off x="6915893" y="2218479"/>
            <a:ext cx="526226" cy="549549"/>
            <a:chOff x="7005082" y="2032268"/>
            <a:chExt cx="479899" cy="474832"/>
          </a:xfrm>
        </p:grpSpPr>
        <p:cxnSp>
          <p:nvCxnSpPr>
            <p:cNvPr id="1574" name="Straight Connector 1573">
              <a:extLst>
                <a:ext uri="{FF2B5EF4-FFF2-40B4-BE49-F238E27FC236}">
                  <a16:creationId xmlns:a16="http://schemas.microsoft.com/office/drawing/2014/main" id="{BB7AA2F2-71F6-4B19-B4AD-B2D6462A3DA5}"/>
                </a:ext>
              </a:extLst>
            </p:cNvPr>
            <p:cNvCxnSpPr>
              <a:cxnSpLocks/>
            </p:cNvCxnSpPr>
            <p:nvPr/>
          </p:nvCxnSpPr>
          <p:spPr>
            <a:xfrm flipH="1">
              <a:off x="7005082" y="2221676"/>
              <a:ext cx="290321" cy="285424"/>
            </a:xfrm>
            <a:prstGeom prst="line">
              <a:avLst/>
            </a:prstGeom>
            <a:solidFill>
              <a:schemeClr val="bg1">
                <a:lumMod val="95000"/>
              </a:schemeClr>
            </a:solidFill>
            <a:ln w="10133" cap="flat">
              <a:solidFill>
                <a:schemeClr val="accent2"/>
              </a:solidFill>
              <a:prstDash val="solid"/>
              <a:bevel/>
            </a:ln>
          </p:spPr>
        </p:cxnSp>
        <p:grpSp>
          <p:nvGrpSpPr>
            <p:cNvPr id="1575" name="Group 1574">
              <a:extLst>
                <a:ext uri="{FF2B5EF4-FFF2-40B4-BE49-F238E27FC236}">
                  <a16:creationId xmlns:a16="http://schemas.microsoft.com/office/drawing/2014/main" id="{A778F958-12EF-4632-B6FF-C9B2DC14DC65}"/>
                </a:ext>
              </a:extLst>
            </p:cNvPr>
            <p:cNvGrpSpPr/>
            <p:nvPr/>
          </p:nvGrpSpPr>
          <p:grpSpPr>
            <a:xfrm>
              <a:off x="7263076" y="2032268"/>
              <a:ext cx="221905" cy="221905"/>
              <a:chOff x="5739267" y="2240712"/>
              <a:chExt cx="268504" cy="268504"/>
            </a:xfrm>
          </p:grpSpPr>
          <p:sp>
            <p:nvSpPr>
              <p:cNvPr id="1576" name="Oval 1575">
                <a:extLst>
                  <a:ext uri="{FF2B5EF4-FFF2-40B4-BE49-F238E27FC236}">
                    <a16:creationId xmlns:a16="http://schemas.microsoft.com/office/drawing/2014/main" id="{FD2BFD1E-7BB5-4899-9B51-5BC19EBFFC61}"/>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77" name="Group 1576">
                <a:extLst>
                  <a:ext uri="{FF2B5EF4-FFF2-40B4-BE49-F238E27FC236}">
                    <a16:creationId xmlns:a16="http://schemas.microsoft.com/office/drawing/2014/main" id="{98605E12-D49A-4055-96C7-E3686C226977}"/>
                  </a:ext>
                </a:extLst>
              </p:cNvPr>
              <p:cNvGrpSpPr/>
              <p:nvPr/>
            </p:nvGrpSpPr>
            <p:grpSpPr>
              <a:xfrm>
                <a:off x="5804804" y="2306249"/>
                <a:ext cx="137431" cy="137431"/>
                <a:chOff x="5922963" y="2173288"/>
                <a:chExt cx="346075" cy="346075"/>
              </a:xfrm>
            </p:grpSpPr>
            <p:grpSp>
              <p:nvGrpSpPr>
                <p:cNvPr id="1578" name="Group 1577">
                  <a:extLst>
                    <a:ext uri="{FF2B5EF4-FFF2-40B4-BE49-F238E27FC236}">
                      <a16:creationId xmlns:a16="http://schemas.microsoft.com/office/drawing/2014/main" id="{9E807D51-933E-4306-A0D4-B01E3F02E4D8}"/>
                    </a:ext>
                  </a:extLst>
                </p:cNvPr>
                <p:cNvGrpSpPr/>
                <p:nvPr/>
              </p:nvGrpSpPr>
              <p:grpSpPr>
                <a:xfrm>
                  <a:off x="5922963" y="2173288"/>
                  <a:ext cx="346075" cy="346075"/>
                  <a:chOff x="6283325" y="2173288"/>
                  <a:chExt cx="346075" cy="346075"/>
                </a:xfrm>
              </p:grpSpPr>
              <p:grpSp>
                <p:nvGrpSpPr>
                  <p:cNvPr id="1584" name="Group 1583">
                    <a:extLst>
                      <a:ext uri="{FF2B5EF4-FFF2-40B4-BE49-F238E27FC236}">
                        <a16:creationId xmlns:a16="http://schemas.microsoft.com/office/drawing/2014/main" id="{B837DDC3-F3EE-4629-A21C-26657DB98164}"/>
                      </a:ext>
                    </a:extLst>
                  </p:cNvPr>
                  <p:cNvGrpSpPr/>
                  <p:nvPr/>
                </p:nvGrpSpPr>
                <p:grpSpPr>
                  <a:xfrm>
                    <a:off x="6508750" y="2398713"/>
                    <a:ext cx="120650" cy="120650"/>
                    <a:chOff x="6508750" y="2398713"/>
                    <a:chExt cx="120650" cy="120650"/>
                  </a:xfrm>
                </p:grpSpPr>
                <p:sp>
                  <p:nvSpPr>
                    <p:cNvPr id="1588" name="Line 241">
                      <a:extLst>
                        <a:ext uri="{FF2B5EF4-FFF2-40B4-BE49-F238E27FC236}">
                          <a16:creationId xmlns:a16="http://schemas.microsoft.com/office/drawing/2014/main" id="{27873DF3-5730-477A-9633-3A03376CBD0F}"/>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89" name="Freeform 243">
                      <a:extLst>
                        <a:ext uri="{FF2B5EF4-FFF2-40B4-BE49-F238E27FC236}">
                          <a16:creationId xmlns:a16="http://schemas.microsoft.com/office/drawing/2014/main" id="{4C5C05E4-84EB-48DE-971D-46A594CC1817}"/>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85" name="Group 1584">
                    <a:extLst>
                      <a:ext uri="{FF2B5EF4-FFF2-40B4-BE49-F238E27FC236}">
                        <a16:creationId xmlns:a16="http://schemas.microsoft.com/office/drawing/2014/main" id="{9739F23D-3027-4D41-8F9B-140E3767D16A}"/>
                      </a:ext>
                    </a:extLst>
                  </p:cNvPr>
                  <p:cNvGrpSpPr/>
                  <p:nvPr/>
                </p:nvGrpSpPr>
                <p:grpSpPr>
                  <a:xfrm>
                    <a:off x="6283325" y="2173288"/>
                    <a:ext cx="120651" cy="120650"/>
                    <a:chOff x="6283325" y="2173288"/>
                    <a:chExt cx="120651" cy="120650"/>
                  </a:xfrm>
                </p:grpSpPr>
                <p:sp>
                  <p:nvSpPr>
                    <p:cNvPr id="1586" name="Line 242">
                      <a:extLst>
                        <a:ext uri="{FF2B5EF4-FFF2-40B4-BE49-F238E27FC236}">
                          <a16:creationId xmlns:a16="http://schemas.microsoft.com/office/drawing/2014/main" id="{DF0E4D99-6FE4-4D64-993A-11D42B0EBA41}"/>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87" name="Freeform 244">
                      <a:extLst>
                        <a:ext uri="{FF2B5EF4-FFF2-40B4-BE49-F238E27FC236}">
                          <a16:creationId xmlns:a16="http://schemas.microsoft.com/office/drawing/2014/main" id="{23DD7A04-4779-45D4-97B5-B2FADACB76B0}"/>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79" name="Group 1578">
                  <a:extLst>
                    <a:ext uri="{FF2B5EF4-FFF2-40B4-BE49-F238E27FC236}">
                      <a16:creationId xmlns:a16="http://schemas.microsoft.com/office/drawing/2014/main" id="{BD7D2AEB-F381-4976-95A3-87E8ABA122D5}"/>
                    </a:ext>
                  </a:extLst>
                </p:cNvPr>
                <p:cNvGrpSpPr/>
                <p:nvPr/>
              </p:nvGrpSpPr>
              <p:grpSpPr>
                <a:xfrm>
                  <a:off x="5922963" y="2173288"/>
                  <a:ext cx="346075" cy="346075"/>
                  <a:chOff x="5562600" y="2173288"/>
                  <a:chExt cx="346075" cy="346075"/>
                </a:xfrm>
              </p:grpSpPr>
              <p:sp>
                <p:nvSpPr>
                  <p:cNvPr id="1580" name="Line 245">
                    <a:extLst>
                      <a:ext uri="{FF2B5EF4-FFF2-40B4-BE49-F238E27FC236}">
                        <a16:creationId xmlns:a16="http://schemas.microsoft.com/office/drawing/2014/main" id="{C2A983DA-C67C-4FAE-95C4-8E944AF81C30}"/>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81" name="Line 246">
                    <a:extLst>
                      <a:ext uri="{FF2B5EF4-FFF2-40B4-BE49-F238E27FC236}">
                        <a16:creationId xmlns:a16="http://schemas.microsoft.com/office/drawing/2014/main" id="{E5DEBFE1-E0FE-40C7-AED0-EFF324830DFF}"/>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82" name="Freeform 247">
                    <a:extLst>
                      <a:ext uri="{FF2B5EF4-FFF2-40B4-BE49-F238E27FC236}">
                        <a16:creationId xmlns:a16="http://schemas.microsoft.com/office/drawing/2014/main" id="{CBA058A4-751F-4C71-A790-D1BD20784795}"/>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83" name="Freeform 248">
                    <a:extLst>
                      <a:ext uri="{FF2B5EF4-FFF2-40B4-BE49-F238E27FC236}">
                        <a16:creationId xmlns:a16="http://schemas.microsoft.com/office/drawing/2014/main" id="{3A440EFC-96B0-46F9-9B60-A514D47E29E4}"/>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cxnSp>
        <p:nvCxnSpPr>
          <p:cNvPr id="1590" name="Straight Connector 1589">
            <a:extLst>
              <a:ext uri="{FF2B5EF4-FFF2-40B4-BE49-F238E27FC236}">
                <a16:creationId xmlns:a16="http://schemas.microsoft.com/office/drawing/2014/main" id="{EFCB6000-C528-47FA-8D8C-AA2EFC8752BC}"/>
              </a:ext>
            </a:extLst>
          </p:cNvPr>
          <p:cNvCxnSpPr>
            <a:cxnSpLocks/>
          </p:cNvCxnSpPr>
          <p:nvPr/>
        </p:nvCxnSpPr>
        <p:spPr>
          <a:xfrm flipH="1">
            <a:off x="9508728" y="2407888"/>
            <a:ext cx="378753" cy="372365"/>
          </a:xfrm>
          <a:prstGeom prst="line">
            <a:avLst/>
          </a:prstGeom>
          <a:solidFill>
            <a:schemeClr val="bg1">
              <a:lumMod val="95000"/>
            </a:schemeClr>
          </a:solidFill>
          <a:ln w="10133" cap="flat">
            <a:solidFill>
              <a:schemeClr val="accent1"/>
            </a:solidFill>
            <a:prstDash val="solid"/>
            <a:bevel/>
          </a:ln>
        </p:spPr>
      </p:cxnSp>
      <p:grpSp>
        <p:nvGrpSpPr>
          <p:cNvPr id="1591" name="Group 1590">
            <a:extLst>
              <a:ext uri="{FF2B5EF4-FFF2-40B4-BE49-F238E27FC236}">
                <a16:creationId xmlns:a16="http://schemas.microsoft.com/office/drawing/2014/main" id="{8265985E-6FF3-43FE-AD47-E399031FEF3B}"/>
              </a:ext>
            </a:extLst>
          </p:cNvPr>
          <p:cNvGrpSpPr/>
          <p:nvPr/>
        </p:nvGrpSpPr>
        <p:grpSpPr>
          <a:xfrm>
            <a:off x="9855154" y="2218480"/>
            <a:ext cx="221905" cy="221905"/>
            <a:chOff x="5739267" y="2240712"/>
            <a:chExt cx="268504" cy="268504"/>
          </a:xfrm>
        </p:grpSpPr>
        <p:sp>
          <p:nvSpPr>
            <p:cNvPr id="1592" name="Oval 1591">
              <a:extLst>
                <a:ext uri="{FF2B5EF4-FFF2-40B4-BE49-F238E27FC236}">
                  <a16:creationId xmlns:a16="http://schemas.microsoft.com/office/drawing/2014/main" id="{2E1AEDCD-CDDB-415C-B6A5-7ACB1EEBE5CC}"/>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93" name="Group 1592">
              <a:extLst>
                <a:ext uri="{FF2B5EF4-FFF2-40B4-BE49-F238E27FC236}">
                  <a16:creationId xmlns:a16="http://schemas.microsoft.com/office/drawing/2014/main" id="{19AEDEB0-B2F3-41CF-ADEA-6D24DAA5AD76}"/>
                </a:ext>
              </a:extLst>
            </p:cNvPr>
            <p:cNvGrpSpPr/>
            <p:nvPr/>
          </p:nvGrpSpPr>
          <p:grpSpPr>
            <a:xfrm>
              <a:off x="5804804" y="2306249"/>
              <a:ext cx="137431" cy="137431"/>
              <a:chOff x="5922963" y="2173288"/>
              <a:chExt cx="346075" cy="346075"/>
            </a:xfrm>
          </p:grpSpPr>
          <p:grpSp>
            <p:nvGrpSpPr>
              <p:cNvPr id="1594" name="Group 1593">
                <a:extLst>
                  <a:ext uri="{FF2B5EF4-FFF2-40B4-BE49-F238E27FC236}">
                    <a16:creationId xmlns:a16="http://schemas.microsoft.com/office/drawing/2014/main" id="{55ADE464-4484-4939-AADB-F0BA1082E646}"/>
                  </a:ext>
                </a:extLst>
              </p:cNvPr>
              <p:cNvGrpSpPr/>
              <p:nvPr/>
            </p:nvGrpSpPr>
            <p:grpSpPr>
              <a:xfrm>
                <a:off x="5922963" y="2173288"/>
                <a:ext cx="346075" cy="346075"/>
                <a:chOff x="6283325" y="2173288"/>
                <a:chExt cx="346075" cy="346075"/>
              </a:xfrm>
            </p:grpSpPr>
            <p:grpSp>
              <p:nvGrpSpPr>
                <p:cNvPr id="1600" name="Group 1599">
                  <a:extLst>
                    <a:ext uri="{FF2B5EF4-FFF2-40B4-BE49-F238E27FC236}">
                      <a16:creationId xmlns:a16="http://schemas.microsoft.com/office/drawing/2014/main" id="{6663FAD7-6244-4256-BACB-A270A6D4E772}"/>
                    </a:ext>
                  </a:extLst>
                </p:cNvPr>
                <p:cNvGrpSpPr/>
                <p:nvPr/>
              </p:nvGrpSpPr>
              <p:grpSpPr>
                <a:xfrm>
                  <a:off x="6508750" y="2398713"/>
                  <a:ext cx="120650" cy="120650"/>
                  <a:chOff x="6508750" y="2398713"/>
                  <a:chExt cx="120650" cy="120650"/>
                </a:xfrm>
              </p:grpSpPr>
              <p:sp>
                <p:nvSpPr>
                  <p:cNvPr id="1604" name="Line 241">
                    <a:extLst>
                      <a:ext uri="{FF2B5EF4-FFF2-40B4-BE49-F238E27FC236}">
                        <a16:creationId xmlns:a16="http://schemas.microsoft.com/office/drawing/2014/main" id="{CE4C12C0-64B7-4C46-AF7F-3B1648D81414}"/>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05" name="Freeform 243">
                    <a:extLst>
                      <a:ext uri="{FF2B5EF4-FFF2-40B4-BE49-F238E27FC236}">
                        <a16:creationId xmlns:a16="http://schemas.microsoft.com/office/drawing/2014/main" id="{C8E61186-45B6-4798-AD67-68373E507ED6}"/>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601" name="Group 1600">
                  <a:extLst>
                    <a:ext uri="{FF2B5EF4-FFF2-40B4-BE49-F238E27FC236}">
                      <a16:creationId xmlns:a16="http://schemas.microsoft.com/office/drawing/2014/main" id="{CE880F0B-0A7B-46F4-AC82-EAC60BE4ADED}"/>
                    </a:ext>
                  </a:extLst>
                </p:cNvPr>
                <p:cNvGrpSpPr/>
                <p:nvPr/>
              </p:nvGrpSpPr>
              <p:grpSpPr>
                <a:xfrm>
                  <a:off x="6283325" y="2173288"/>
                  <a:ext cx="120651" cy="120650"/>
                  <a:chOff x="6283325" y="2173288"/>
                  <a:chExt cx="120651" cy="120650"/>
                </a:xfrm>
              </p:grpSpPr>
              <p:sp>
                <p:nvSpPr>
                  <p:cNvPr id="1602" name="Line 242">
                    <a:extLst>
                      <a:ext uri="{FF2B5EF4-FFF2-40B4-BE49-F238E27FC236}">
                        <a16:creationId xmlns:a16="http://schemas.microsoft.com/office/drawing/2014/main" id="{73CFB2E1-5F45-4B55-B1B8-F2E19A47C5CE}"/>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03" name="Freeform 244">
                    <a:extLst>
                      <a:ext uri="{FF2B5EF4-FFF2-40B4-BE49-F238E27FC236}">
                        <a16:creationId xmlns:a16="http://schemas.microsoft.com/office/drawing/2014/main" id="{327C0045-2A9C-408D-9526-63791924ACEC}"/>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595" name="Group 1594">
                <a:extLst>
                  <a:ext uri="{FF2B5EF4-FFF2-40B4-BE49-F238E27FC236}">
                    <a16:creationId xmlns:a16="http://schemas.microsoft.com/office/drawing/2014/main" id="{F3F5FC64-ECDB-4B89-8491-E0DE158194F2}"/>
                  </a:ext>
                </a:extLst>
              </p:cNvPr>
              <p:cNvGrpSpPr/>
              <p:nvPr/>
            </p:nvGrpSpPr>
            <p:grpSpPr>
              <a:xfrm>
                <a:off x="5922963" y="2173288"/>
                <a:ext cx="346075" cy="346075"/>
                <a:chOff x="5562600" y="2173288"/>
                <a:chExt cx="346075" cy="346075"/>
              </a:xfrm>
            </p:grpSpPr>
            <p:sp>
              <p:nvSpPr>
                <p:cNvPr id="1596" name="Line 245">
                  <a:extLst>
                    <a:ext uri="{FF2B5EF4-FFF2-40B4-BE49-F238E27FC236}">
                      <a16:creationId xmlns:a16="http://schemas.microsoft.com/office/drawing/2014/main" id="{A060E08D-326F-4658-9FC1-8B99D8AC1A1B}"/>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97" name="Line 246">
                  <a:extLst>
                    <a:ext uri="{FF2B5EF4-FFF2-40B4-BE49-F238E27FC236}">
                      <a16:creationId xmlns:a16="http://schemas.microsoft.com/office/drawing/2014/main" id="{BD789AD1-5B47-4A60-B5CB-E1BF4EB31766}"/>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98" name="Freeform 247">
                  <a:extLst>
                    <a:ext uri="{FF2B5EF4-FFF2-40B4-BE49-F238E27FC236}">
                      <a16:creationId xmlns:a16="http://schemas.microsoft.com/office/drawing/2014/main" id="{5207E85A-C8A7-410F-ACCB-D331BC6D8907}"/>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99" name="Freeform 248">
                  <a:extLst>
                    <a:ext uri="{FF2B5EF4-FFF2-40B4-BE49-F238E27FC236}">
                      <a16:creationId xmlns:a16="http://schemas.microsoft.com/office/drawing/2014/main" id="{F4B0B718-8332-43B0-9E7F-B6ADFD14F826}"/>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606" name="Group 1605">
            <a:extLst>
              <a:ext uri="{FF2B5EF4-FFF2-40B4-BE49-F238E27FC236}">
                <a16:creationId xmlns:a16="http://schemas.microsoft.com/office/drawing/2014/main" id="{F61A3208-F43E-4D7A-92A7-A72C052BC79F}"/>
              </a:ext>
            </a:extLst>
          </p:cNvPr>
          <p:cNvGrpSpPr/>
          <p:nvPr/>
        </p:nvGrpSpPr>
        <p:grpSpPr>
          <a:xfrm>
            <a:off x="9559502" y="1689448"/>
            <a:ext cx="814642" cy="370933"/>
            <a:chOff x="5214739" y="1128532"/>
            <a:chExt cx="814642" cy="370933"/>
          </a:xfrm>
        </p:grpSpPr>
        <p:grpSp>
          <p:nvGrpSpPr>
            <p:cNvPr id="1607" name="Group 1606">
              <a:extLst>
                <a:ext uri="{FF2B5EF4-FFF2-40B4-BE49-F238E27FC236}">
                  <a16:creationId xmlns:a16="http://schemas.microsoft.com/office/drawing/2014/main" id="{4BF56D4D-173F-4F0B-A5BA-E84F37E3DCB9}"/>
                </a:ext>
              </a:extLst>
            </p:cNvPr>
            <p:cNvGrpSpPr/>
            <p:nvPr/>
          </p:nvGrpSpPr>
          <p:grpSpPr>
            <a:xfrm>
              <a:off x="5214739" y="1128532"/>
              <a:ext cx="370933" cy="370933"/>
              <a:chOff x="6283326" y="1811338"/>
              <a:chExt cx="315913" cy="315913"/>
            </a:xfrm>
          </p:grpSpPr>
          <p:sp>
            <p:nvSpPr>
              <p:cNvPr id="1621" name="Freeform 292">
                <a:extLst>
                  <a:ext uri="{FF2B5EF4-FFF2-40B4-BE49-F238E27FC236}">
                    <a16:creationId xmlns:a16="http://schemas.microsoft.com/office/drawing/2014/main" id="{F828A8C9-61D1-4CF6-B8CB-E4A255C3EAF5}"/>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2" name="Line 293">
                <a:extLst>
                  <a:ext uri="{FF2B5EF4-FFF2-40B4-BE49-F238E27FC236}">
                    <a16:creationId xmlns:a16="http://schemas.microsoft.com/office/drawing/2014/main" id="{81D37FD0-DDC0-4BE8-B59B-180ED94F31EE}"/>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3" name="Line 294">
                <a:extLst>
                  <a:ext uri="{FF2B5EF4-FFF2-40B4-BE49-F238E27FC236}">
                    <a16:creationId xmlns:a16="http://schemas.microsoft.com/office/drawing/2014/main" id="{DC88976F-6699-48C5-AF17-015477BEB342}"/>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4" name="Oval 295">
                <a:extLst>
                  <a:ext uri="{FF2B5EF4-FFF2-40B4-BE49-F238E27FC236}">
                    <a16:creationId xmlns:a16="http://schemas.microsoft.com/office/drawing/2014/main" id="{91FA5473-97C8-434E-A493-FE0DAD853ABC}"/>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5" name="Freeform 296">
                <a:extLst>
                  <a:ext uri="{FF2B5EF4-FFF2-40B4-BE49-F238E27FC236}">
                    <a16:creationId xmlns:a16="http://schemas.microsoft.com/office/drawing/2014/main" id="{8FFB7C3E-CFCF-494D-BBA0-312CAEC3A17D}"/>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6" name="Line 297">
                <a:extLst>
                  <a:ext uri="{FF2B5EF4-FFF2-40B4-BE49-F238E27FC236}">
                    <a16:creationId xmlns:a16="http://schemas.microsoft.com/office/drawing/2014/main" id="{F58AEF8C-9087-43F5-B570-25E1D53EB46F}"/>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7" name="Line 298">
                <a:extLst>
                  <a:ext uri="{FF2B5EF4-FFF2-40B4-BE49-F238E27FC236}">
                    <a16:creationId xmlns:a16="http://schemas.microsoft.com/office/drawing/2014/main" id="{B1BC3927-BA78-4E26-8AAF-06FAF9657856}"/>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8" name="Oval 299">
                <a:extLst>
                  <a:ext uri="{FF2B5EF4-FFF2-40B4-BE49-F238E27FC236}">
                    <a16:creationId xmlns:a16="http://schemas.microsoft.com/office/drawing/2014/main" id="{C7565F81-CCBC-4057-AD93-F36AF7BF8083}"/>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9" name="Freeform 300">
                <a:extLst>
                  <a:ext uri="{FF2B5EF4-FFF2-40B4-BE49-F238E27FC236}">
                    <a16:creationId xmlns:a16="http://schemas.microsoft.com/office/drawing/2014/main" id="{1D6D818C-14E6-4532-9D5A-EF458B0BB63B}"/>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0" name="Line 301">
                <a:extLst>
                  <a:ext uri="{FF2B5EF4-FFF2-40B4-BE49-F238E27FC236}">
                    <a16:creationId xmlns:a16="http://schemas.microsoft.com/office/drawing/2014/main" id="{26673207-CC03-4C30-AB15-C8F09CBFE905}"/>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1" name="Line 302">
                <a:extLst>
                  <a:ext uri="{FF2B5EF4-FFF2-40B4-BE49-F238E27FC236}">
                    <a16:creationId xmlns:a16="http://schemas.microsoft.com/office/drawing/2014/main" id="{9C7BCA3E-F443-49AA-B436-49BF4F77005B}"/>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2" name="Oval 303">
                <a:extLst>
                  <a:ext uri="{FF2B5EF4-FFF2-40B4-BE49-F238E27FC236}">
                    <a16:creationId xmlns:a16="http://schemas.microsoft.com/office/drawing/2014/main" id="{FCC82A0E-C500-4961-A9D2-2593408F52D7}"/>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608" name="Group 1607">
              <a:extLst>
                <a:ext uri="{FF2B5EF4-FFF2-40B4-BE49-F238E27FC236}">
                  <a16:creationId xmlns:a16="http://schemas.microsoft.com/office/drawing/2014/main" id="{0C2CA4E9-86F3-40FF-9FB6-6BAD026ECAF5}"/>
                </a:ext>
              </a:extLst>
            </p:cNvPr>
            <p:cNvGrpSpPr/>
            <p:nvPr/>
          </p:nvGrpSpPr>
          <p:grpSpPr>
            <a:xfrm>
              <a:off x="5658448" y="1128532"/>
              <a:ext cx="370933" cy="370933"/>
              <a:chOff x="6283326" y="1811338"/>
              <a:chExt cx="315913" cy="315913"/>
            </a:xfrm>
          </p:grpSpPr>
          <p:sp>
            <p:nvSpPr>
              <p:cNvPr id="1609" name="Freeform 292">
                <a:extLst>
                  <a:ext uri="{FF2B5EF4-FFF2-40B4-BE49-F238E27FC236}">
                    <a16:creationId xmlns:a16="http://schemas.microsoft.com/office/drawing/2014/main" id="{94FDD236-3F74-464B-BA04-F8DE02886EF7}"/>
                  </a:ext>
                </a:extLst>
              </p:cNvPr>
              <p:cNvSpPr>
                <a:spLocks/>
              </p:cNvSpPr>
              <p:nvPr/>
            </p:nvSpPr>
            <p:spPr bwMode="auto">
              <a:xfrm>
                <a:off x="6283326" y="1811338"/>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0" name="Line 293">
                <a:extLst>
                  <a:ext uri="{FF2B5EF4-FFF2-40B4-BE49-F238E27FC236}">
                    <a16:creationId xmlns:a16="http://schemas.microsoft.com/office/drawing/2014/main" id="{7B72FD4F-14EA-480C-92A4-EDB0FA69EA8B}"/>
                  </a:ext>
                </a:extLst>
              </p:cNvPr>
              <p:cNvSpPr>
                <a:spLocks noChangeShapeType="1"/>
              </p:cNvSpPr>
              <p:nvPr/>
            </p:nvSpPr>
            <p:spPr bwMode="auto">
              <a:xfrm>
                <a:off x="6396038" y="18859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1" name="Line 294">
                <a:extLst>
                  <a:ext uri="{FF2B5EF4-FFF2-40B4-BE49-F238E27FC236}">
                    <a16:creationId xmlns:a16="http://schemas.microsoft.com/office/drawing/2014/main" id="{5632BA01-C669-4D7C-8748-4184EFD51CE3}"/>
                  </a:ext>
                </a:extLst>
              </p:cNvPr>
              <p:cNvSpPr>
                <a:spLocks noChangeShapeType="1"/>
              </p:cNvSpPr>
              <p:nvPr/>
            </p:nvSpPr>
            <p:spPr bwMode="auto">
              <a:xfrm>
                <a:off x="6396038" y="18557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2" name="Oval 295">
                <a:extLst>
                  <a:ext uri="{FF2B5EF4-FFF2-40B4-BE49-F238E27FC236}">
                    <a16:creationId xmlns:a16="http://schemas.microsoft.com/office/drawing/2014/main" id="{53BF3FAF-FCC1-4FF1-B89F-EEF83391B709}"/>
                  </a:ext>
                </a:extLst>
              </p:cNvPr>
              <p:cNvSpPr>
                <a:spLocks noChangeArrowheads="1"/>
              </p:cNvSpPr>
              <p:nvPr/>
            </p:nvSpPr>
            <p:spPr bwMode="auto">
              <a:xfrm>
                <a:off x="6321426" y="1849438"/>
                <a:ext cx="30163" cy="28575"/>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3" name="Freeform 296">
                <a:extLst>
                  <a:ext uri="{FF2B5EF4-FFF2-40B4-BE49-F238E27FC236}">
                    <a16:creationId xmlns:a16="http://schemas.microsoft.com/office/drawing/2014/main" id="{A9340334-D120-4D3D-9ABD-776CA84A51E7}"/>
                  </a:ext>
                </a:extLst>
              </p:cNvPr>
              <p:cNvSpPr>
                <a:spLocks/>
              </p:cNvSpPr>
              <p:nvPr/>
            </p:nvSpPr>
            <p:spPr bwMode="auto">
              <a:xfrm>
                <a:off x="6283326" y="1916113"/>
                <a:ext cx="315913" cy="106363"/>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4" name="Line 297">
                <a:extLst>
                  <a:ext uri="{FF2B5EF4-FFF2-40B4-BE49-F238E27FC236}">
                    <a16:creationId xmlns:a16="http://schemas.microsoft.com/office/drawing/2014/main" id="{492FC067-0369-4BE1-876F-4E51CA620A01}"/>
                  </a:ext>
                </a:extLst>
              </p:cNvPr>
              <p:cNvSpPr>
                <a:spLocks noChangeShapeType="1"/>
              </p:cNvSpPr>
              <p:nvPr/>
            </p:nvSpPr>
            <p:spPr bwMode="auto">
              <a:xfrm>
                <a:off x="6396038" y="1992313"/>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5" name="Line 298">
                <a:extLst>
                  <a:ext uri="{FF2B5EF4-FFF2-40B4-BE49-F238E27FC236}">
                    <a16:creationId xmlns:a16="http://schemas.microsoft.com/office/drawing/2014/main" id="{AE1662B2-7B6D-4800-93E8-E97959CCEA57}"/>
                  </a:ext>
                </a:extLst>
              </p:cNvPr>
              <p:cNvSpPr>
                <a:spLocks noChangeShapeType="1"/>
              </p:cNvSpPr>
              <p:nvPr/>
            </p:nvSpPr>
            <p:spPr bwMode="auto">
              <a:xfrm>
                <a:off x="6396038" y="1962151"/>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6" name="Oval 299">
                <a:extLst>
                  <a:ext uri="{FF2B5EF4-FFF2-40B4-BE49-F238E27FC236}">
                    <a16:creationId xmlns:a16="http://schemas.microsoft.com/office/drawing/2014/main" id="{E5F1AA25-12A2-4802-9E41-A701EFB49288}"/>
                  </a:ext>
                </a:extLst>
              </p:cNvPr>
              <p:cNvSpPr>
                <a:spLocks noChangeArrowheads="1"/>
              </p:cNvSpPr>
              <p:nvPr/>
            </p:nvSpPr>
            <p:spPr bwMode="auto">
              <a:xfrm>
                <a:off x="6321426" y="1954213"/>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7" name="Freeform 300">
                <a:extLst>
                  <a:ext uri="{FF2B5EF4-FFF2-40B4-BE49-F238E27FC236}">
                    <a16:creationId xmlns:a16="http://schemas.microsoft.com/office/drawing/2014/main" id="{14C33E2A-87AB-4D2B-A9E6-38929DD64BE5}"/>
                  </a:ext>
                </a:extLst>
              </p:cNvPr>
              <p:cNvSpPr>
                <a:spLocks/>
              </p:cNvSpPr>
              <p:nvPr/>
            </p:nvSpPr>
            <p:spPr bwMode="auto">
              <a:xfrm>
                <a:off x="6283326" y="2022476"/>
                <a:ext cx="315913" cy="104775"/>
              </a:xfrm>
              <a:custGeom>
                <a:avLst/>
                <a:gdLst>
                  <a:gd name="T0" fmla="*/ 84 w 84"/>
                  <a:gd name="T1" fmla="*/ 24 h 28"/>
                  <a:gd name="T2" fmla="*/ 80 w 84"/>
                  <a:gd name="T3" fmla="*/ 28 h 28"/>
                  <a:gd name="T4" fmla="*/ 4 w 84"/>
                  <a:gd name="T5" fmla="*/ 28 h 28"/>
                  <a:gd name="T6" fmla="*/ 0 w 84"/>
                  <a:gd name="T7" fmla="*/ 24 h 28"/>
                  <a:gd name="T8" fmla="*/ 0 w 84"/>
                  <a:gd name="T9" fmla="*/ 4 h 28"/>
                  <a:gd name="T10" fmla="*/ 4 w 84"/>
                  <a:gd name="T11" fmla="*/ 0 h 28"/>
                  <a:gd name="T12" fmla="*/ 80 w 84"/>
                  <a:gd name="T13" fmla="*/ 0 h 28"/>
                  <a:gd name="T14" fmla="*/ 84 w 84"/>
                  <a:gd name="T15" fmla="*/ 4 h 28"/>
                  <a:gd name="T16" fmla="*/ 84 w 84"/>
                  <a:gd name="T1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8">
                    <a:moveTo>
                      <a:pt x="84" y="24"/>
                    </a:moveTo>
                    <a:cubicBezTo>
                      <a:pt x="84" y="26"/>
                      <a:pt x="82" y="28"/>
                      <a:pt x="80" y="28"/>
                    </a:cubicBezTo>
                    <a:cubicBezTo>
                      <a:pt x="4" y="28"/>
                      <a:pt x="4" y="28"/>
                      <a:pt x="4" y="28"/>
                    </a:cubicBezTo>
                    <a:cubicBezTo>
                      <a:pt x="2" y="28"/>
                      <a:pt x="0" y="26"/>
                      <a:pt x="0" y="24"/>
                    </a:cubicBezTo>
                    <a:cubicBezTo>
                      <a:pt x="0" y="4"/>
                      <a:pt x="0" y="4"/>
                      <a:pt x="0" y="4"/>
                    </a:cubicBezTo>
                    <a:cubicBezTo>
                      <a:pt x="0" y="2"/>
                      <a:pt x="2" y="0"/>
                      <a:pt x="4" y="0"/>
                    </a:cubicBezTo>
                    <a:cubicBezTo>
                      <a:pt x="80" y="0"/>
                      <a:pt x="80" y="0"/>
                      <a:pt x="80" y="0"/>
                    </a:cubicBezTo>
                    <a:cubicBezTo>
                      <a:pt x="82" y="0"/>
                      <a:pt x="84" y="2"/>
                      <a:pt x="84" y="4"/>
                    </a:cubicBezTo>
                    <a:lnTo>
                      <a:pt x="84" y="24"/>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8" name="Line 301">
                <a:extLst>
                  <a:ext uri="{FF2B5EF4-FFF2-40B4-BE49-F238E27FC236}">
                    <a16:creationId xmlns:a16="http://schemas.microsoft.com/office/drawing/2014/main" id="{AC954032-77B3-4DCA-B8FE-FBCF12D98203}"/>
                  </a:ext>
                </a:extLst>
              </p:cNvPr>
              <p:cNvSpPr>
                <a:spLocks noChangeShapeType="1"/>
              </p:cNvSpPr>
              <p:nvPr/>
            </p:nvSpPr>
            <p:spPr bwMode="auto">
              <a:xfrm>
                <a:off x="6396038" y="2097088"/>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9" name="Line 302">
                <a:extLst>
                  <a:ext uri="{FF2B5EF4-FFF2-40B4-BE49-F238E27FC236}">
                    <a16:creationId xmlns:a16="http://schemas.microsoft.com/office/drawing/2014/main" id="{5C48E32B-D4EA-4E5B-9A94-78DA8AD12B1E}"/>
                  </a:ext>
                </a:extLst>
              </p:cNvPr>
              <p:cNvSpPr>
                <a:spLocks noChangeShapeType="1"/>
              </p:cNvSpPr>
              <p:nvPr/>
            </p:nvSpPr>
            <p:spPr bwMode="auto">
              <a:xfrm>
                <a:off x="6396038" y="2066926"/>
                <a:ext cx="150813"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0" name="Oval 303">
                <a:extLst>
                  <a:ext uri="{FF2B5EF4-FFF2-40B4-BE49-F238E27FC236}">
                    <a16:creationId xmlns:a16="http://schemas.microsoft.com/office/drawing/2014/main" id="{3A9C7102-A03F-4AC1-B037-A3CC257ECEB5}"/>
                  </a:ext>
                </a:extLst>
              </p:cNvPr>
              <p:cNvSpPr>
                <a:spLocks noChangeArrowheads="1"/>
              </p:cNvSpPr>
              <p:nvPr/>
            </p:nvSpPr>
            <p:spPr bwMode="auto">
              <a:xfrm>
                <a:off x="6321426" y="2058988"/>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sp>
        <p:nvSpPr>
          <p:cNvPr id="1633" name="Text 943">
            <a:extLst>
              <a:ext uri="{FF2B5EF4-FFF2-40B4-BE49-F238E27FC236}">
                <a16:creationId xmlns:a16="http://schemas.microsoft.com/office/drawing/2014/main" id="{AC18693E-CAA2-4524-AC8F-5330737F5AE3}"/>
              </a:ext>
            </a:extLst>
          </p:cNvPr>
          <p:cNvSpPr txBox="1"/>
          <p:nvPr/>
        </p:nvSpPr>
        <p:spPr>
          <a:xfrm>
            <a:off x="10122433" y="2352794"/>
            <a:ext cx="398134" cy="92333"/>
          </a:xfrm>
          <a:prstGeom prst="rect">
            <a:avLst/>
          </a:prstGeom>
          <a:noFill/>
        </p:spPr>
        <p:txBody>
          <a:bodyPr wrap="square" lIns="0" tIns="0" rIns="0" bIns="0" rtlCol="0" anchor="ctr">
            <a:spAutoFit/>
          </a:bodyPr>
          <a:lstStyle/>
          <a:p>
            <a:pPr>
              <a:lnSpc>
                <a:spcPct val="100000"/>
              </a:lnSpc>
            </a:pPr>
            <a:r>
              <a:rPr lang="en-ID" sz="600" dirty="0">
                <a:solidFill>
                  <a:schemeClr val="accent1"/>
                </a:solidFill>
              </a:rPr>
              <a:t>Internet</a:t>
            </a:r>
          </a:p>
        </p:txBody>
      </p:sp>
      <p:grpSp>
        <p:nvGrpSpPr>
          <p:cNvPr id="1634" name="Group 1633">
            <a:extLst>
              <a:ext uri="{FF2B5EF4-FFF2-40B4-BE49-F238E27FC236}">
                <a16:creationId xmlns:a16="http://schemas.microsoft.com/office/drawing/2014/main" id="{CD9554DF-14DB-4017-A29D-407B8F1B1050}"/>
              </a:ext>
            </a:extLst>
          </p:cNvPr>
          <p:cNvGrpSpPr/>
          <p:nvPr/>
        </p:nvGrpSpPr>
        <p:grpSpPr>
          <a:xfrm>
            <a:off x="5535637" y="2702652"/>
            <a:ext cx="6205610" cy="1640878"/>
            <a:chOff x="5578500" y="2486944"/>
            <a:chExt cx="6205610" cy="1640878"/>
          </a:xfrm>
        </p:grpSpPr>
        <p:sp>
          <p:nvSpPr>
            <p:cNvPr id="1635" name="Forme libre : forme 2000">
              <a:extLst>
                <a:ext uri="{FF2B5EF4-FFF2-40B4-BE49-F238E27FC236}">
                  <a16:creationId xmlns:a16="http://schemas.microsoft.com/office/drawing/2014/main" id="{7004A818-4ED3-42D0-96A6-B985A52B2C10}"/>
                </a:ext>
              </a:extLst>
            </p:cNvPr>
            <p:cNvSpPr/>
            <p:nvPr/>
          </p:nvSpPr>
          <p:spPr>
            <a:xfrm>
              <a:off x="10269793" y="3302574"/>
              <a:ext cx="1514317" cy="633518"/>
            </a:xfrm>
            <a:prstGeom prst="roundRect">
              <a:avLst>
                <a:gd name="adj" fmla="val 50000"/>
              </a:avLst>
            </a:prstGeom>
            <a:solidFill>
              <a:schemeClr val="bg1"/>
            </a:solidFill>
            <a:ln w="6350" cap="flat">
              <a:solidFill>
                <a:schemeClr val="accent4"/>
              </a:solidFill>
              <a:bevel/>
            </a:ln>
          </p:spPr>
        </p:sp>
        <p:grpSp>
          <p:nvGrpSpPr>
            <p:cNvPr id="1636" name="Group 1635">
              <a:extLst>
                <a:ext uri="{FF2B5EF4-FFF2-40B4-BE49-F238E27FC236}">
                  <a16:creationId xmlns:a16="http://schemas.microsoft.com/office/drawing/2014/main" id="{AAE21918-F2F3-4C08-9E4B-84715225F466}"/>
                </a:ext>
              </a:extLst>
            </p:cNvPr>
            <p:cNvGrpSpPr/>
            <p:nvPr/>
          </p:nvGrpSpPr>
          <p:grpSpPr>
            <a:xfrm>
              <a:off x="11011867" y="3425530"/>
              <a:ext cx="360363" cy="435237"/>
              <a:chOff x="11095452" y="1679898"/>
              <a:chExt cx="360363" cy="435237"/>
            </a:xfrm>
          </p:grpSpPr>
          <p:grpSp>
            <p:nvGrpSpPr>
              <p:cNvPr id="1720" name="Group 1719">
                <a:extLst>
                  <a:ext uri="{FF2B5EF4-FFF2-40B4-BE49-F238E27FC236}">
                    <a16:creationId xmlns:a16="http://schemas.microsoft.com/office/drawing/2014/main" id="{7E919DCE-C316-4207-B23A-9E7E2A2A731E}"/>
                  </a:ext>
                </a:extLst>
              </p:cNvPr>
              <p:cNvGrpSpPr/>
              <p:nvPr/>
            </p:nvGrpSpPr>
            <p:grpSpPr>
              <a:xfrm>
                <a:off x="11095452" y="1679898"/>
                <a:ext cx="360363" cy="315913"/>
                <a:chOff x="2670175" y="1112838"/>
                <a:chExt cx="360363" cy="315913"/>
              </a:xfrm>
              <a:solidFill>
                <a:schemeClr val="accent3"/>
              </a:solidFill>
            </p:grpSpPr>
            <p:sp>
              <p:nvSpPr>
                <p:cNvPr id="1722" name="Freeform 793">
                  <a:extLst>
                    <a:ext uri="{FF2B5EF4-FFF2-40B4-BE49-F238E27FC236}">
                      <a16:creationId xmlns:a16="http://schemas.microsoft.com/office/drawing/2014/main" id="{9A23E154-12F8-4E99-8382-B6097C67C914}"/>
                    </a:ext>
                  </a:extLst>
                </p:cNvPr>
                <p:cNvSpPr>
                  <a:spLocks/>
                </p:cNvSpPr>
                <p:nvPr/>
              </p:nvSpPr>
              <p:spPr bwMode="auto">
                <a:xfrm>
                  <a:off x="2700338" y="1228725"/>
                  <a:ext cx="300038" cy="200025"/>
                </a:xfrm>
                <a:custGeom>
                  <a:avLst/>
                  <a:gdLst>
                    <a:gd name="T0" fmla="*/ 78 w 80"/>
                    <a:gd name="T1" fmla="*/ 53 h 53"/>
                    <a:gd name="T2" fmla="*/ 2 w 80"/>
                    <a:gd name="T3" fmla="*/ 53 h 53"/>
                    <a:gd name="T4" fmla="*/ 0 w 80"/>
                    <a:gd name="T5" fmla="*/ 51 h 53"/>
                    <a:gd name="T6" fmla="*/ 0 w 80"/>
                    <a:gd name="T7" fmla="*/ 2 h 53"/>
                    <a:gd name="T8" fmla="*/ 2 w 80"/>
                    <a:gd name="T9" fmla="*/ 0 h 53"/>
                    <a:gd name="T10" fmla="*/ 4 w 80"/>
                    <a:gd name="T11" fmla="*/ 2 h 53"/>
                    <a:gd name="T12" fmla="*/ 4 w 80"/>
                    <a:gd name="T13" fmla="*/ 49 h 53"/>
                    <a:gd name="T14" fmla="*/ 76 w 80"/>
                    <a:gd name="T15" fmla="*/ 49 h 53"/>
                    <a:gd name="T16" fmla="*/ 76 w 80"/>
                    <a:gd name="T17" fmla="*/ 2 h 53"/>
                    <a:gd name="T18" fmla="*/ 78 w 80"/>
                    <a:gd name="T19" fmla="*/ 0 h 53"/>
                    <a:gd name="T20" fmla="*/ 80 w 80"/>
                    <a:gd name="T21" fmla="*/ 2 h 53"/>
                    <a:gd name="T22" fmla="*/ 80 w 80"/>
                    <a:gd name="T23" fmla="*/ 51 h 53"/>
                    <a:gd name="T24" fmla="*/ 78 w 80"/>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53">
                      <a:moveTo>
                        <a:pt x="78" y="53"/>
                      </a:moveTo>
                      <a:cubicBezTo>
                        <a:pt x="2" y="53"/>
                        <a:pt x="2" y="53"/>
                        <a:pt x="2" y="53"/>
                      </a:cubicBezTo>
                      <a:cubicBezTo>
                        <a:pt x="1" y="53"/>
                        <a:pt x="0" y="52"/>
                        <a:pt x="0" y="51"/>
                      </a:cubicBezTo>
                      <a:cubicBezTo>
                        <a:pt x="0" y="2"/>
                        <a:pt x="0" y="2"/>
                        <a:pt x="0" y="2"/>
                      </a:cubicBezTo>
                      <a:cubicBezTo>
                        <a:pt x="0" y="1"/>
                        <a:pt x="1" y="0"/>
                        <a:pt x="2" y="0"/>
                      </a:cubicBezTo>
                      <a:cubicBezTo>
                        <a:pt x="3" y="0"/>
                        <a:pt x="4" y="1"/>
                        <a:pt x="4" y="2"/>
                      </a:cubicBezTo>
                      <a:cubicBezTo>
                        <a:pt x="4" y="49"/>
                        <a:pt x="4" y="49"/>
                        <a:pt x="4" y="49"/>
                      </a:cubicBezTo>
                      <a:cubicBezTo>
                        <a:pt x="76" y="49"/>
                        <a:pt x="76" y="49"/>
                        <a:pt x="76" y="49"/>
                      </a:cubicBezTo>
                      <a:cubicBezTo>
                        <a:pt x="76" y="2"/>
                        <a:pt x="76" y="2"/>
                        <a:pt x="76" y="2"/>
                      </a:cubicBezTo>
                      <a:cubicBezTo>
                        <a:pt x="76" y="1"/>
                        <a:pt x="77" y="0"/>
                        <a:pt x="78" y="0"/>
                      </a:cubicBezTo>
                      <a:cubicBezTo>
                        <a:pt x="79" y="0"/>
                        <a:pt x="80" y="1"/>
                        <a:pt x="80" y="2"/>
                      </a:cubicBezTo>
                      <a:cubicBezTo>
                        <a:pt x="80" y="51"/>
                        <a:pt x="80" y="51"/>
                        <a:pt x="80" y="51"/>
                      </a:cubicBezTo>
                      <a:cubicBezTo>
                        <a:pt x="80" y="52"/>
                        <a:pt x="79" y="53"/>
                        <a:pt x="7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3" name="Freeform 794">
                  <a:extLst>
                    <a:ext uri="{FF2B5EF4-FFF2-40B4-BE49-F238E27FC236}">
                      <a16:creationId xmlns:a16="http://schemas.microsoft.com/office/drawing/2014/main" id="{8D716CC0-448E-421C-AFD4-A8AE14A9223D}"/>
                    </a:ext>
                  </a:extLst>
                </p:cNvPr>
                <p:cNvSpPr>
                  <a:spLocks noEditPoints="1"/>
                </p:cNvSpPr>
                <p:nvPr/>
              </p:nvSpPr>
              <p:spPr bwMode="auto">
                <a:xfrm>
                  <a:off x="2730500" y="1277938"/>
                  <a:ext cx="134938" cy="106363"/>
                </a:xfrm>
                <a:custGeom>
                  <a:avLst/>
                  <a:gdLst>
                    <a:gd name="T0" fmla="*/ 34 w 36"/>
                    <a:gd name="T1" fmla="*/ 28 h 28"/>
                    <a:gd name="T2" fmla="*/ 2 w 36"/>
                    <a:gd name="T3" fmla="*/ 28 h 28"/>
                    <a:gd name="T4" fmla="*/ 0 w 36"/>
                    <a:gd name="T5" fmla="*/ 26 h 28"/>
                    <a:gd name="T6" fmla="*/ 0 w 36"/>
                    <a:gd name="T7" fmla="*/ 2 h 28"/>
                    <a:gd name="T8" fmla="*/ 2 w 36"/>
                    <a:gd name="T9" fmla="*/ 0 h 28"/>
                    <a:gd name="T10" fmla="*/ 34 w 36"/>
                    <a:gd name="T11" fmla="*/ 0 h 28"/>
                    <a:gd name="T12" fmla="*/ 36 w 36"/>
                    <a:gd name="T13" fmla="*/ 2 h 28"/>
                    <a:gd name="T14" fmla="*/ 36 w 36"/>
                    <a:gd name="T15" fmla="*/ 26 h 28"/>
                    <a:gd name="T16" fmla="*/ 34 w 36"/>
                    <a:gd name="T17" fmla="*/ 28 h 28"/>
                    <a:gd name="T18" fmla="*/ 4 w 36"/>
                    <a:gd name="T19" fmla="*/ 24 h 28"/>
                    <a:gd name="T20" fmla="*/ 32 w 36"/>
                    <a:gd name="T21" fmla="*/ 24 h 28"/>
                    <a:gd name="T22" fmla="*/ 32 w 36"/>
                    <a:gd name="T23" fmla="*/ 4 h 28"/>
                    <a:gd name="T24" fmla="*/ 4 w 36"/>
                    <a:gd name="T25" fmla="*/ 4 h 28"/>
                    <a:gd name="T26" fmla="*/ 4 w 3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34" y="28"/>
                      </a:moveTo>
                      <a:cubicBezTo>
                        <a:pt x="2" y="28"/>
                        <a:pt x="2" y="28"/>
                        <a:pt x="2" y="28"/>
                      </a:cubicBezTo>
                      <a:cubicBezTo>
                        <a:pt x="1" y="28"/>
                        <a:pt x="0" y="27"/>
                        <a:pt x="0" y="26"/>
                      </a:cubicBezTo>
                      <a:cubicBezTo>
                        <a:pt x="0" y="2"/>
                        <a:pt x="0" y="2"/>
                        <a:pt x="0" y="2"/>
                      </a:cubicBezTo>
                      <a:cubicBezTo>
                        <a:pt x="0" y="1"/>
                        <a:pt x="1" y="0"/>
                        <a:pt x="2" y="0"/>
                      </a:cubicBezTo>
                      <a:cubicBezTo>
                        <a:pt x="34" y="0"/>
                        <a:pt x="34" y="0"/>
                        <a:pt x="34" y="0"/>
                      </a:cubicBezTo>
                      <a:cubicBezTo>
                        <a:pt x="35" y="0"/>
                        <a:pt x="36" y="1"/>
                        <a:pt x="36" y="2"/>
                      </a:cubicBezTo>
                      <a:cubicBezTo>
                        <a:pt x="36" y="26"/>
                        <a:pt x="36" y="26"/>
                        <a:pt x="36" y="26"/>
                      </a:cubicBezTo>
                      <a:cubicBezTo>
                        <a:pt x="36" y="27"/>
                        <a:pt x="35" y="28"/>
                        <a:pt x="34" y="28"/>
                      </a:cubicBezTo>
                      <a:close/>
                      <a:moveTo>
                        <a:pt x="4" y="24"/>
                      </a:moveTo>
                      <a:cubicBezTo>
                        <a:pt x="32" y="24"/>
                        <a:pt x="32" y="24"/>
                        <a:pt x="32" y="24"/>
                      </a:cubicBezTo>
                      <a:cubicBezTo>
                        <a:pt x="32" y="4"/>
                        <a:pt x="32" y="4"/>
                        <a:pt x="32" y="4"/>
                      </a:cubicBezTo>
                      <a:cubicBezTo>
                        <a:pt x="4" y="4"/>
                        <a:pt x="4" y="4"/>
                        <a:pt x="4" y="4"/>
                      </a:cubicBezTo>
                      <a:lnTo>
                        <a:pt x="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4" name="Freeform 795">
                  <a:extLst>
                    <a:ext uri="{FF2B5EF4-FFF2-40B4-BE49-F238E27FC236}">
                      <a16:creationId xmlns:a16="http://schemas.microsoft.com/office/drawing/2014/main" id="{B22ADF87-3758-4399-89B4-C4F9A4F861D0}"/>
                    </a:ext>
                  </a:extLst>
                </p:cNvPr>
                <p:cNvSpPr>
                  <a:spLocks noEditPoints="1"/>
                </p:cNvSpPr>
                <p:nvPr/>
              </p:nvSpPr>
              <p:spPr bwMode="auto">
                <a:xfrm>
                  <a:off x="2881313" y="1277938"/>
                  <a:ext cx="88900" cy="150813"/>
                </a:xfrm>
                <a:custGeom>
                  <a:avLst/>
                  <a:gdLst>
                    <a:gd name="T0" fmla="*/ 22 w 24"/>
                    <a:gd name="T1" fmla="*/ 40 h 40"/>
                    <a:gd name="T2" fmla="*/ 2 w 24"/>
                    <a:gd name="T3" fmla="*/ 40 h 40"/>
                    <a:gd name="T4" fmla="*/ 0 w 24"/>
                    <a:gd name="T5" fmla="*/ 38 h 40"/>
                    <a:gd name="T6" fmla="*/ 0 w 24"/>
                    <a:gd name="T7" fmla="*/ 2 h 40"/>
                    <a:gd name="T8" fmla="*/ 2 w 24"/>
                    <a:gd name="T9" fmla="*/ 0 h 40"/>
                    <a:gd name="T10" fmla="*/ 22 w 24"/>
                    <a:gd name="T11" fmla="*/ 0 h 40"/>
                    <a:gd name="T12" fmla="*/ 24 w 24"/>
                    <a:gd name="T13" fmla="*/ 2 h 40"/>
                    <a:gd name="T14" fmla="*/ 24 w 24"/>
                    <a:gd name="T15" fmla="*/ 38 h 40"/>
                    <a:gd name="T16" fmla="*/ 22 w 24"/>
                    <a:gd name="T17" fmla="*/ 40 h 40"/>
                    <a:gd name="T18" fmla="*/ 4 w 24"/>
                    <a:gd name="T19" fmla="*/ 36 h 40"/>
                    <a:gd name="T20" fmla="*/ 20 w 24"/>
                    <a:gd name="T21" fmla="*/ 36 h 40"/>
                    <a:gd name="T22" fmla="*/ 20 w 24"/>
                    <a:gd name="T23" fmla="*/ 4 h 40"/>
                    <a:gd name="T24" fmla="*/ 4 w 24"/>
                    <a:gd name="T25" fmla="*/ 4 h 40"/>
                    <a:gd name="T26" fmla="*/ 4 w 24"/>
                    <a:gd name="T2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22" y="40"/>
                      </a:moveTo>
                      <a:cubicBezTo>
                        <a:pt x="2" y="40"/>
                        <a:pt x="2" y="40"/>
                        <a:pt x="2" y="40"/>
                      </a:cubicBezTo>
                      <a:cubicBezTo>
                        <a:pt x="1" y="40"/>
                        <a:pt x="0" y="39"/>
                        <a:pt x="0" y="38"/>
                      </a:cubicBezTo>
                      <a:cubicBezTo>
                        <a:pt x="0" y="2"/>
                        <a:pt x="0" y="2"/>
                        <a:pt x="0" y="2"/>
                      </a:cubicBezTo>
                      <a:cubicBezTo>
                        <a:pt x="0" y="1"/>
                        <a:pt x="1" y="0"/>
                        <a:pt x="2" y="0"/>
                      </a:cubicBezTo>
                      <a:cubicBezTo>
                        <a:pt x="22" y="0"/>
                        <a:pt x="22" y="0"/>
                        <a:pt x="22" y="0"/>
                      </a:cubicBezTo>
                      <a:cubicBezTo>
                        <a:pt x="23" y="0"/>
                        <a:pt x="24" y="1"/>
                        <a:pt x="24" y="2"/>
                      </a:cubicBezTo>
                      <a:cubicBezTo>
                        <a:pt x="24" y="38"/>
                        <a:pt x="24" y="38"/>
                        <a:pt x="24" y="38"/>
                      </a:cubicBezTo>
                      <a:cubicBezTo>
                        <a:pt x="24" y="39"/>
                        <a:pt x="23" y="40"/>
                        <a:pt x="22" y="40"/>
                      </a:cubicBezTo>
                      <a:close/>
                      <a:moveTo>
                        <a:pt x="4" y="36"/>
                      </a:moveTo>
                      <a:cubicBezTo>
                        <a:pt x="20" y="36"/>
                        <a:pt x="20" y="36"/>
                        <a:pt x="20" y="36"/>
                      </a:cubicBezTo>
                      <a:cubicBezTo>
                        <a:pt x="20" y="4"/>
                        <a:pt x="20" y="4"/>
                        <a:pt x="20" y="4"/>
                      </a:cubicBezTo>
                      <a:cubicBezTo>
                        <a:pt x="4" y="4"/>
                        <a:pt x="4" y="4"/>
                        <a:pt x="4" y="4"/>
                      </a:cubicBezTo>
                      <a:lnTo>
                        <a:pt x="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5" name="Freeform 796">
                  <a:extLst>
                    <a:ext uri="{FF2B5EF4-FFF2-40B4-BE49-F238E27FC236}">
                      <a16:creationId xmlns:a16="http://schemas.microsoft.com/office/drawing/2014/main" id="{95FD5416-2BFA-4E1F-A7BE-85A9DD26A093}"/>
                    </a:ext>
                  </a:extLst>
                </p:cNvPr>
                <p:cNvSpPr>
                  <a:spLocks noEditPoints="1"/>
                </p:cNvSpPr>
                <p:nvPr/>
              </p:nvSpPr>
              <p:spPr bwMode="auto">
                <a:xfrm>
                  <a:off x="2670175" y="1112838"/>
                  <a:ext cx="360363" cy="74613"/>
                </a:xfrm>
                <a:custGeom>
                  <a:avLst/>
                  <a:gdLst>
                    <a:gd name="T0" fmla="*/ 94 w 96"/>
                    <a:gd name="T1" fmla="*/ 20 h 20"/>
                    <a:gd name="T2" fmla="*/ 2 w 96"/>
                    <a:gd name="T3" fmla="*/ 20 h 20"/>
                    <a:gd name="T4" fmla="*/ 0 w 96"/>
                    <a:gd name="T5" fmla="*/ 19 h 20"/>
                    <a:gd name="T6" fmla="*/ 0 w 96"/>
                    <a:gd name="T7" fmla="*/ 17 h 20"/>
                    <a:gd name="T8" fmla="*/ 8 w 96"/>
                    <a:gd name="T9" fmla="*/ 1 h 20"/>
                    <a:gd name="T10" fmla="*/ 10 w 96"/>
                    <a:gd name="T11" fmla="*/ 0 h 20"/>
                    <a:gd name="T12" fmla="*/ 86 w 96"/>
                    <a:gd name="T13" fmla="*/ 0 h 20"/>
                    <a:gd name="T14" fmla="*/ 88 w 96"/>
                    <a:gd name="T15" fmla="*/ 1 h 20"/>
                    <a:gd name="T16" fmla="*/ 96 w 96"/>
                    <a:gd name="T17" fmla="*/ 17 h 20"/>
                    <a:gd name="T18" fmla="*/ 96 w 96"/>
                    <a:gd name="T19" fmla="*/ 19 h 20"/>
                    <a:gd name="T20" fmla="*/ 94 w 96"/>
                    <a:gd name="T21" fmla="*/ 20 h 20"/>
                    <a:gd name="T22" fmla="*/ 5 w 96"/>
                    <a:gd name="T23" fmla="*/ 16 h 20"/>
                    <a:gd name="T24" fmla="*/ 91 w 96"/>
                    <a:gd name="T25" fmla="*/ 16 h 20"/>
                    <a:gd name="T26" fmla="*/ 85 w 96"/>
                    <a:gd name="T27" fmla="*/ 4 h 20"/>
                    <a:gd name="T28" fmla="*/ 11 w 96"/>
                    <a:gd name="T29" fmla="*/ 4 h 20"/>
                    <a:gd name="T30" fmla="*/ 5 w 96"/>
                    <a:gd name="T3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20">
                      <a:moveTo>
                        <a:pt x="94" y="20"/>
                      </a:moveTo>
                      <a:cubicBezTo>
                        <a:pt x="2" y="20"/>
                        <a:pt x="2" y="20"/>
                        <a:pt x="2" y="20"/>
                      </a:cubicBezTo>
                      <a:cubicBezTo>
                        <a:pt x="1" y="20"/>
                        <a:pt x="1" y="20"/>
                        <a:pt x="0" y="19"/>
                      </a:cubicBezTo>
                      <a:cubicBezTo>
                        <a:pt x="0" y="18"/>
                        <a:pt x="0" y="18"/>
                        <a:pt x="0" y="17"/>
                      </a:cubicBezTo>
                      <a:cubicBezTo>
                        <a:pt x="8" y="1"/>
                        <a:pt x="8" y="1"/>
                        <a:pt x="8" y="1"/>
                      </a:cubicBezTo>
                      <a:cubicBezTo>
                        <a:pt x="9" y="0"/>
                        <a:pt x="9" y="0"/>
                        <a:pt x="10" y="0"/>
                      </a:cubicBezTo>
                      <a:cubicBezTo>
                        <a:pt x="86" y="0"/>
                        <a:pt x="86" y="0"/>
                        <a:pt x="86" y="0"/>
                      </a:cubicBezTo>
                      <a:cubicBezTo>
                        <a:pt x="87" y="0"/>
                        <a:pt x="87" y="0"/>
                        <a:pt x="88" y="1"/>
                      </a:cubicBezTo>
                      <a:cubicBezTo>
                        <a:pt x="96" y="17"/>
                        <a:pt x="96" y="17"/>
                        <a:pt x="96" y="17"/>
                      </a:cubicBezTo>
                      <a:cubicBezTo>
                        <a:pt x="96" y="18"/>
                        <a:pt x="96" y="18"/>
                        <a:pt x="96" y="19"/>
                      </a:cubicBezTo>
                      <a:cubicBezTo>
                        <a:pt x="95" y="20"/>
                        <a:pt x="95" y="20"/>
                        <a:pt x="94" y="20"/>
                      </a:cubicBezTo>
                      <a:close/>
                      <a:moveTo>
                        <a:pt x="5" y="16"/>
                      </a:moveTo>
                      <a:cubicBezTo>
                        <a:pt x="91" y="16"/>
                        <a:pt x="91" y="16"/>
                        <a:pt x="91" y="16"/>
                      </a:cubicBezTo>
                      <a:cubicBezTo>
                        <a:pt x="85" y="4"/>
                        <a:pt x="85" y="4"/>
                        <a:pt x="85" y="4"/>
                      </a:cubicBezTo>
                      <a:cubicBezTo>
                        <a:pt x="11" y="4"/>
                        <a:pt x="11" y="4"/>
                        <a:pt x="11" y="4"/>
                      </a:cubicBezTo>
                      <a:lnTo>
                        <a:pt x="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6" name="Freeform 797">
                  <a:extLst>
                    <a:ext uri="{FF2B5EF4-FFF2-40B4-BE49-F238E27FC236}">
                      <a16:creationId xmlns:a16="http://schemas.microsoft.com/office/drawing/2014/main" id="{E581EA3F-F3D8-4C9B-8187-1E1610229D6C}"/>
                    </a:ext>
                  </a:extLst>
                </p:cNvPr>
                <p:cNvSpPr>
                  <a:spLocks noEditPoints="1"/>
                </p:cNvSpPr>
                <p:nvPr/>
              </p:nvSpPr>
              <p:spPr bwMode="auto">
                <a:xfrm>
                  <a:off x="2670175" y="1173163"/>
                  <a:ext cx="360363" cy="90488"/>
                </a:xfrm>
                <a:custGeom>
                  <a:avLst/>
                  <a:gdLst>
                    <a:gd name="T0" fmla="*/ 60 w 96"/>
                    <a:gd name="T1" fmla="*/ 24 h 24"/>
                    <a:gd name="T2" fmla="*/ 48 w 96"/>
                    <a:gd name="T3" fmla="*/ 19 h 24"/>
                    <a:gd name="T4" fmla="*/ 36 w 96"/>
                    <a:gd name="T5" fmla="*/ 24 h 24"/>
                    <a:gd name="T6" fmla="*/ 22 w 96"/>
                    <a:gd name="T7" fmla="*/ 17 h 24"/>
                    <a:gd name="T8" fmla="*/ 14 w 96"/>
                    <a:gd name="T9" fmla="*/ 20 h 24"/>
                    <a:gd name="T10" fmla="*/ 0 w 96"/>
                    <a:gd name="T11" fmla="*/ 6 h 24"/>
                    <a:gd name="T12" fmla="*/ 0 w 96"/>
                    <a:gd name="T13" fmla="*/ 2 h 24"/>
                    <a:gd name="T14" fmla="*/ 2 w 96"/>
                    <a:gd name="T15" fmla="*/ 0 h 24"/>
                    <a:gd name="T16" fmla="*/ 94 w 96"/>
                    <a:gd name="T17" fmla="*/ 0 h 24"/>
                    <a:gd name="T18" fmla="*/ 96 w 96"/>
                    <a:gd name="T19" fmla="*/ 2 h 24"/>
                    <a:gd name="T20" fmla="*/ 96 w 96"/>
                    <a:gd name="T21" fmla="*/ 6 h 24"/>
                    <a:gd name="T22" fmla="*/ 82 w 96"/>
                    <a:gd name="T23" fmla="*/ 20 h 24"/>
                    <a:gd name="T24" fmla="*/ 74 w 96"/>
                    <a:gd name="T25" fmla="*/ 17 h 24"/>
                    <a:gd name="T26" fmla="*/ 60 w 96"/>
                    <a:gd name="T27" fmla="*/ 24 h 24"/>
                    <a:gd name="T28" fmla="*/ 48 w 96"/>
                    <a:gd name="T29" fmla="*/ 15 h 24"/>
                    <a:gd name="T30" fmla="*/ 50 w 96"/>
                    <a:gd name="T31" fmla="*/ 15 h 24"/>
                    <a:gd name="T32" fmla="*/ 60 w 96"/>
                    <a:gd name="T33" fmla="*/ 20 h 24"/>
                    <a:gd name="T34" fmla="*/ 72 w 96"/>
                    <a:gd name="T35" fmla="*/ 13 h 24"/>
                    <a:gd name="T36" fmla="*/ 74 w 96"/>
                    <a:gd name="T37" fmla="*/ 12 h 24"/>
                    <a:gd name="T38" fmla="*/ 75 w 96"/>
                    <a:gd name="T39" fmla="*/ 13 h 24"/>
                    <a:gd name="T40" fmla="*/ 82 w 96"/>
                    <a:gd name="T41" fmla="*/ 16 h 24"/>
                    <a:gd name="T42" fmla="*/ 92 w 96"/>
                    <a:gd name="T43" fmla="*/ 6 h 24"/>
                    <a:gd name="T44" fmla="*/ 92 w 96"/>
                    <a:gd name="T45" fmla="*/ 4 h 24"/>
                    <a:gd name="T46" fmla="*/ 4 w 96"/>
                    <a:gd name="T47" fmla="*/ 4 h 24"/>
                    <a:gd name="T48" fmla="*/ 4 w 96"/>
                    <a:gd name="T49" fmla="*/ 6 h 24"/>
                    <a:gd name="T50" fmla="*/ 14 w 96"/>
                    <a:gd name="T51" fmla="*/ 16 h 24"/>
                    <a:gd name="T52" fmla="*/ 21 w 96"/>
                    <a:gd name="T53" fmla="*/ 13 h 24"/>
                    <a:gd name="T54" fmla="*/ 22 w 96"/>
                    <a:gd name="T55" fmla="*/ 12 h 24"/>
                    <a:gd name="T56" fmla="*/ 24 w 96"/>
                    <a:gd name="T57" fmla="*/ 13 h 24"/>
                    <a:gd name="T58" fmla="*/ 36 w 96"/>
                    <a:gd name="T59" fmla="*/ 20 h 24"/>
                    <a:gd name="T60" fmla="*/ 47 w 96"/>
                    <a:gd name="T61" fmla="*/ 15 h 24"/>
                    <a:gd name="T62" fmla="*/ 48 w 96"/>
                    <a:gd name="T6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4">
                      <a:moveTo>
                        <a:pt x="60" y="24"/>
                      </a:moveTo>
                      <a:cubicBezTo>
                        <a:pt x="56" y="24"/>
                        <a:pt x="51" y="22"/>
                        <a:pt x="48" y="19"/>
                      </a:cubicBezTo>
                      <a:cubicBezTo>
                        <a:pt x="45" y="22"/>
                        <a:pt x="40" y="24"/>
                        <a:pt x="36" y="24"/>
                      </a:cubicBezTo>
                      <a:cubicBezTo>
                        <a:pt x="31" y="24"/>
                        <a:pt x="25" y="21"/>
                        <a:pt x="22" y="17"/>
                      </a:cubicBezTo>
                      <a:cubicBezTo>
                        <a:pt x="20" y="19"/>
                        <a:pt x="17" y="20"/>
                        <a:pt x="14" y="20"/>
                      </a:cubicBezTo>
                      <a:cubicBezTo>
                        <a:pt x="6" y="20"/>
                        <a:pt x="0" y="14"/>
                        <a:pt x="0" y="6"/>
                      </a:cubicBezTo>
                      <a:cubicBezTo>
                        <a:pt x="0" y="2"/>
                        <a:pt x="0" y="2"/>
                        <a:pt x="0" y="2"/>
                      </a:cubicBezTo>
                      <a:cubicBezTo>
                        <a:pt x="0" y="1"/>
                        <a:pt x="1" y="0"/>
                        <a:pt x="2" y="0"/>
                      </a:cubicBezTo>
                      <a:cubicBezTo>
                        <a:pt x="94" y="0"/>
                        <a:pt x="94" y="0"/>
                        <a:pt x="94" y="0"/>
                      </a:cubicBezTo>
                      <a:cubicBezTo>
                        <a:pt x="95" y="0"/>
                        <a:pt x="96" y="1"/>
                        <a:pt x="96" y="2"/>
                      </a:cubicBezTo>
                      <a:cubicBezTo>
                        <a:pt x="96" y="6"/>
                        <a:pt x="96" y="6"/>
                        <a:pt x="96" y="6"/>
                      </a:cubicBezTo>
                      <a:cubicBezTo>
                        <a:pt x="96" y="14"/>
                        <a:pt x="90" y="20"/>
                        <a:pt x="82" y="20"/>
                      </a:cubicBezTo>
                      <a:cubicBezTo>
                        <a:pt x="79" y="20"/>
                        <a:pt x="76" y="19"/>
                        <a:pt x="74" y="17"/>
                      </a:cubicBezTo>
                      <a:cubicBezTo>
                        <a:pt x="71" y="21"/>
                        <a:pt x="65" y="24"/>
                        <a:pt x="60" y="24"/>
                      </a:cubicBezTo>
                      <a:close/>
                      <a:moveTo>
                        <a:pt x="48" y="15"/>
                      </a:moveTo>
                      <a:cubicBezTo>
                        <a:pt x="49" y="15"/>
                        <a:pt x="49" y="15"/>
                        <a:pt x="50" y="15"/>
                      </a:cubicBezTo>
                      <a:cubicBezTo>
                        <a:pt x="52" y="18"/>
                        <a:pt x="56" y="20"/>
                        <a:pt x="60" y="20"/>
                      </a:cubicBezTo>
                      <a:cubicBezTo>
                        <a:pt x="65" y="20"/>
                        <a:pt x="70" y="17"/>
                        <a:pt x="72" y="13"/>
                      </a:cubicBezTo>
                      <a:cubicBezTo>
                        <a:pt x="73" y="12"/>
                        <a:pt x="73" y="12"/>
                        <a:pt x="74" y="12"/>
                      </a:cubicBezTo>
                      <a:cubicBezTo>
                        <a:pt x="74" y="12"/>
                        <a:pt x="75" y="12"/>
                        <a:pt x="75" y="13"/>
                      </a:cubicBezTo>
                      <a:cubicBezTo>
                        <a:pt x="78" y="15"/>
                        <a:pt x="80" y="16"/>
                        <a:pt x="82" y="16"/>
                      </a:cubicBezTo>
                      <a:cubicBezTo>
                        <a:pt x="88" y="16"/>
                        <a:pt x="92" y="12"/>
                        <a:pt x="92" y="6"/>
                      </a:cubicBezTo>
                      <a:cubicBezTo>
                        <a:pt x="92" y="4"/>
                        <a:pt x="92" y="4"/>
                        <a:pt x="92" y="4"/>
                      </a:cubicBezTo>
                      <a:cubicBezTo>
                        <a:pt x="4" y="4"/>
                        <a:pt x="4" y="4"/>
                        <a:pt x="4" y="4"/>
                      </a:cubicBezTo>
                      <a:cubicBezTo>
                        <a:pt x="4" y="6"/>
                        <a:pt x="4" y="6"/>
                        <a:pt x="4" y="6"/>
                      </a:cubicBezTo>
                      <a:cubicBezTo>
                        <a:pt x="4" y="12"/>
                        <a:pt x="8" y="16"/>
                        <a:pt x="14" y="16"/>
                      </a:cubicBezTo>
                      <a:cubicBezTo>
                        <a:pt x="16" y="16"/>
                        <a:pt x="18" y="15"/>
                        <a:pt x="21" y="13"/>
                      </a:cubicBezTo>
                      <a:cubicBezTo>
                        <a:pt x="21" y="12"/>
                        <a:pt x="22" y="12"/>
                        <a:pt x="22" y="12"/>
                      </a:cubicBezTo>
                      <a:cubicBezTo>
                        <a:pt x="23" y="12"/>
                        <a:pt x="23" y="12"/>
                        <a:pt x="24" y="13"/>
                      </a:cubicBezTo>
                      <a:cubicBezTo>
                        <a:pt x="26" y="17"/>
                        <a:pt x="31" y="20"/>
                        <a:pt x="36" y="20"/>
                      </a:cubicBezTo>
                      <a:cubicBezTo>
                        <a:pt x="40" y="20"/>
                        <a:pt x="44" y="18"/>
                        <a:pt x="47" y="15"/>
                      </a:cubicBezTo>
                      <a:cubicBezTo>
                        <a:pt x="47" y="15"/>
                        <a:pt x="47" y="15"/>
                        <a:pt x="4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7" name="Freeform 798">
                  <a:extLst>
                    <a:ext uri="{FF2B5EF4-FFF2-40B4-BE49-F238E27FC236}">
                      <a16:creationId xmlns:a16="http://schemas.microsoft.com/office/drawing/2014/main" id="{062922B4-5B8B-4F0F-B1FA-6AAE5BC22D47}"/>
                    </a:ext>
                  </a:extLst>
                </p:cNvPr>
                <p:cNvSpPr>
                  <a:spLocks/>
                </p:cNvSpPr>
                <p:nvPr/>
              </p:nvSpPr>
              <p:spPr bwMode="auto">
                <a:xfrm>
                  <a:off x="2744788" y="1112838"/>
                  <a:ext cx="30163" cy="120650"/>
                </a:xfrm>
                <a:custGeom>
                  <a:avLst/>
                  <a:gdLst>
                    <a:gd name="T0" fmla="*/ 2 w 8"/>
                    <a:gd name="T1" fmla="*/ 32 h 32"/>
                    <a:gd name="T2" fmla="*/ 0 w 8"/>
                    <a:gd name="T3" fmla="*/ 30 h 32"/>
                    <a:gd name="T4" fmla="*/ 0 w 8"/>
                    <a:gd name="T5" fmla="*/ 18 h 32"/>
                    <a:gd name="T6" fmla="*/ 0 w 8"/>
                    <a:gd name="T7" fmla="*/ 18 h 32"/>
                    <a:gd name="T8" fmla="*/ 4 w 8"/>
                    <a:gd name="T9" fmla="*/ 2 h 32"/>
                    <a:gd name="T10" fmla="*/ 6 w 8"/>
                    <a:gd name="T11" fmla="*/ 0 h 32"/>
                    <a:gd name="T12" fmla="*/ 8 w 8"/>
                    <a:gd name="T13" fmla="*/ 2 h 32"/>
                    <a:gd name="T14" fmla="*/ 4 w 8"/>
                    <a:gd name="T15" fmla="*/ 18 h 32"/>
                    <a:gd name="T16" fmla="*/ 4 w 8"/>
                    <a:gd name="T17" fmla="*/ 30 h 32"/>
                    <a:gd name="T18" fmla="*/ 2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2" y="32"/>
                      </a:moveTo>
                      <a:cubicBezTo>
                        <a:pt x="1" y="32"/>
                        <a:pt x="0" y="31"/>
                        <a:pt x="0" y="30"/>
                      </a:cubicBezTo>
                      <a:cubicBezTo>
                        <a:pt x="0" y="18"/>
                        <a:pt x="0" y="18"/>
                        <a:pt x="0" y="18"/>
                      </a:cubicBezTo>
                      <a:cubicBezTo>
                        <a:pt x="0" y="18"/>
                        <a:pt x="0" y="18"/>
                        <a:pt x="0" y="18"/>
                      </a:cubicBezTo>
                      <a:cubicBezTo>
                        <a:pt x="4" y="2"/>
                        <a:pt x="4" y="2"/>
                        <a:pt x="4" y="2"/>
                      </a:cubicBezTo>
                      <a:cubicBezTo>
                        <a:pt x="4" y="0"/>
                        <a:pt x="5" y="0"/>
                        <a:pt x="6" y="0"/>
                      </a:cubicBezTo>
                      <a:cubicBezTo>
                        <a:pt x="8" y="0"/>
                        <a:pt x="8" y="1"/>
                        <a:pt x="8" y="2"/>
                      </a:cubicBezTo>
                      <a:cubicBezTo>
                        <a:pt x="4" y="18"/>
                        <a:pt x="4" y="18"/>
                        <a:pt x="4" y="18"/>
                      </a:cubicBezTo>
                      <a:cubicBezTo>
                        <a:pt x="4" y="30"/>
                        <a:pt x="4" y="30"/>
                        <a:pt x="4" y="30"/>
                      </a:cubicBezTo>
                      <a:cubicBezTo>
                        <a:pt x="4" y="31"/>
                        <a:pt x="3"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8" name="Freeform 799">
                  <a:extLst>
                    <a:ext uri="{FF2B5EF4-FFF2-40B4-BE49-F238E27FC236}">
                      <a16:creationId xmlns:a16="http://schemas.microsoft.com/office/drawing/2014/main" id="{95D4660D-9041-484F-B01F-B7484933F86D}"/>
                    </a:ext>
                  </a:extLst>
                </p:cNvPr>
                <p:cNvSpPr>
                  <a:spLocks/>
                </p:cNvSpPr>
                <p:nvPr/>
              </p:nvSpPr>
              <p:spPr bwMode="auto">
                <a:xfrm>
                  <a:off x="2843213" y="1112838"/>
                  <a:ext cx="14288" cy="131763"/>
                </a:xfrm>
                <a:custGeom>
                  <a:avLst/>
                  <a:gdLst>
                    <a:gd name="T0" fmla="*/ 2 w 4"/>
                    <a:gd name="T1" fmla="*/ 35 h 35"/>
                    <a:gd name="T2" fmla="*/ 0 w 4"/>
                    <a:gd name="T3" fmla="*/ 33 h 35"/>
                    <a:gd name="T4" fmla="*/ 0 w 4"/>
                    <a:gd name="T5" fmla="*/ 2 h 35"/>
                    <a:gd name="T6" fmla="*/ 2 w 4"/>
                    <a:gd name="T7" fmla="*/ 0 h 35"/>
                    <a:gd name="T8" fmla="*/ 4 w 4"/>
                    <a:gd name="T9" fmla="*/ 2 h 35"/>
                    <a:gd name="T10" fmla="*/ 4 w 4"/>
                    <a:gd name="T11" fmla="*/ 33 h 35"/>
                    <a:gd name="T12" fmla="*/ 2 w 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4" h="35">
                      <a:moveTo>
                        <a:pt x="2" y="35"/>
                      </a:moveTo>
                      <a:cubicBezTo>
                        <a:pt x="1" y="35"/>
                        <a:pt x="0" y="34"/>
                        <a:pt x="0" y="33"/>
                      </a:cubicBezTo>
                      <a:cubicBezTo>
                        <a:pt x="0" y="2"/>
                        <a:pt x="0" y="2"/>
                        <a:pt x="0" y="2"/>
                      </a:cubicBezTo>
                      <a:cubicBezTo>
                        <a:pt x="0" y="1"/>
                        <a:pt x="1" y="0"/>
                        <a:pt x="2" y="0"/>
                      </a:cubicBezTo>
                      <a:cubicBezTo>
                        <a:pt x="3" y="0"/>
                        <a:pt x="4" y="1"/>
                        <a:pt x="4" y="2"/>
                      </a:cubicBezTo>
                      <a:cubicBezTo>
                        <a:pt x="4" y="33"/>
                        <a:pt x="4" y="33"/>
                        <a:pt x="4" y="33"/>
                      </a:cubicBezTo>
                      <a:cubicBezTo>
                        <a:pt x="4" y="34"/>
                        <a:pt x="3" y="35"/>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9" name="Freeform 800">
                  <a:extLst>
                    <a:ext uri="{FF2B5EF4-FFF2-40B4-BE49-F238E27FC236}">
                      <a16:creationId xmlns:a16="http://schemas.microsoft.com/office/drawing/2014/main" id="{9E918E79-F015-4B0F-A5AC-6D36B5A5BC45}"/>
                    </a:ext>
                  </a:extLst>
                </p:cNvPr>
                <p:cNvSpPr>
                  <a:spLocks/>
                </p:cNvSpPr>
                <p:nvPr/>
              </p:nvSpPr>
              <p:spPr bwMode="auto">
                <a:xfrm>
                  <a:off x="2925763" y="1112838"/>
                  <a:ext cx="30163" cy="120650"/>
                </a:xfrm>
                <a:custGeom>
                  <a:avLst/>
                  <a:gdLst>
                    <a:gd name="T0" fmla="*/ 6 w 8"/>
                    <a:gd name="T1" fmla="*/ 32 h 32"/>
                    <a:gd name="T2" fmla="*/ 4 w 8"/>
                    <a:gd name="T3" fmla="*/ 30 h 32"/>
                    <a:gd name="T4" fmla="*/ 4 w 8"/>
                    <a:gd name="T5" fmla="*/ 18 h 32"/>
                    <a:gd name="T6" fmla="*/ 0 w 8"/>
                    <a:gd name="T7" fmla="*/ 2 h 32"/>
                    <a:gd name="T8" fmla="*/ 2 w 8"/>
                    <a:gd name="T9" fmla="*/ 0 h 32"/>
                    <a:gd name="T10" fmla="*/ 4 w 8"/>
                    <a:gd name="T11" fmla="*/ 2 h 32"/>
                    <a:gd name="T12" fmla="*/ 8 w 8"/>
                    <a:gd name="T13" fmla="*/ 18 h 32"/>
                    <a:gd name="T14" fmla="*/ 8 w 8"/>
                    <a:gd name="T15" fmla="*/ 18 h 32"/>
                    <a:gd name="T16" fmla="*/ 8 w 8"/>
                    <a:gd name="T17" fmla="*/ 30 h 32"/>
                    <a:gd name="T18" fmla="*/ 6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6" y="32"/>
                      </a:moveTo>
                      <a:cubicBezTo>
                        <a:pt x="5" y="32"/>
                        <a:pt x="4" y="31"/>
                        <a:pt x="4" y="30"/>
                      </a:cubicBezTo>
                      <a:cubicBezTo>
                        <a:pt x="4" y="18"/>
                        <a:pt x="4" y="18"/>
                        <a:pt x="4" y="18"/>
                      </a:cubicBezTo>
                      <a:cubicBezTo>
                        <a:pt x="0" y="2"/>
                        <a:pt x="0" y="2"/>
                        <a:pt x="0" y="2"/>
                      </a:cubicBezTo>
                      <a:cubicBezTo>
                        <a:pt x="0" y="1"/>
                        <a:pt x="0" y="0"/>
                        <a:pt x="2" y="0"/>
                      </a:cubicBezTo>
                      <a:cubicBezTo>
                        <a:pt x="3" y="0"/>
                        <a:pt x="4" y="0"/>
                        <a:pt x="4" y="2"/>
                      </a:cubicBezTo>
                      <a:cubicBezTo>
                        <a:pt x="8" y="18"/>
                        <a:pt x="8" y="18"/>
                        <a:pt x="8" y="18"/>
                      </a:cubicBezTo>
                      <a:cubicBezTo>
                        <a:pt x="8" y="18"/>
                        <a:pt x="8" y="18"/>
                        <a:pt x="8" y="18"/>
                      </a:cubicBezTo>
                      <a:cubicBezTo>
                        <a:pt x="8" y="30"/>
                        <a:pt x="8" y="30"/>
                        <a:pt x="8" y="30"/>
                      </a:cubicBezTo>
                      <a:cubicBezTo>
                        <a:pt x="8" y="31"/>
                        <a:pt x="7"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30" name="Oval 801">
                  <a:extLst>
                    <a:ext uri="{FF2B5EF4-FFF2-40B4-BE49-F238E27FC236}">
                      <a16:creationId xmlns:a16="http://schemas.microsoft.com/office/drawing/2014/main" id="{C11F218B-0C00-4552-AB19-3EBAF59F14B5}"/>
                    </a:ext>
                  </a:extLst>
                </p:cNvPr>
                <p:cNvSpPr>
                  <a:spLocks noChangeArrowheads="1"/>
                </p:cNvSpPr>
                <p:nvPr/>
              </p:nvSpPr>
              <p:spPr bwMode="auto">
                <a:xfrm>
                  <a:off x="2925763" y="1354138"/>
                  <a:ext cx="14288" cy="14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721" name="Text 944">
                <a:extLst>
                  <a:ext uri="{FF2B5EF4-FFF2-40B4-BE49-F238E27FC236}">
                    <a16:creationId xmlns:a16="http://schemas.microsoft.com/office/drawing/2014/main" id="{D4E3656E-39C5-4B1B-B607-C2972D518124}"/>
                  </a:ext>
                </a:extLst>
              </p:cNvPr>
              <p:cNvSpPr txBox="1"/>
              <p:nvPr/>
            </p:nvSpPr>
            <p:spPr>
              <a:xfrm>
                <a:off x="11128915" y="2022802"/>
                <a:ext cx="293437" cy="92333"/>
              </a:xfrm>
              <a:prstGeom prst="rect">
                <a:avLst/>
              </a:prstGeom>
              <a:noFill/>
            </p:spPr>
            <p:txBody>
              <a:bodyPr wrap="square" lIns="0" tIns="0" rIns="0" bIns="0" rtlCol="0" anchor="ctr">
                <a:spAutoFit/>
              </a:bodyPr>
              <a:lstStyle/>
              <a:p>
                <a:pPr algn="ctr">
                  <a:lnSpc>
                    <a:spcPct val="100000"/>
                  </a:lnSpc>
                </a:pPr>
                <a:r>
                  <a:rPr lang="en-ID" sz="600" dirty="0">
                    <a:solidFill>
                      <a:schemeClr val="accent3"/>
                    </a:solidFill>
                  </a:rPr>
                  <a:t>Shops</a:t>
                </a:r>
              </a:p>
            </p:txBody>
          </p:sp>
        </p:grpSp>
        <p:grpSp>
          <p:nvGrpSpPr>
            <p:cNvPr id="1637" name="Group 1636">
              <a:extLst>
                <a:ext uri="{FF2B5EF4-FFF2-40B4-BE49-F238E27FC236}">
                  <a16:creationId xmlns:a16="http://schemas.microsoft.com/office/drawing/2014/main" id="{F6C1928F-0FA2-495E-9359-4A6345C02FD7}"/>
                </a:ext>
              </a:extLst>
            </p:cNvPr>
            <p:cNvGrpSpPr/>
            <p:nvPr/>
          </p:nvGrpSpPr>
          <p:grpSpPr>
            <a:xfrm>
              <a:off x="5578500" y="2486944"/>
              <a:ext cx="2249308" cy="1044278"/>
              <a:chOff x="5578500" y="2486944"/>
              <a:chExt cx="2249308" cy="1044278"/>
            </a:xfrm>
          </p:grpSpPr>
          <p:sp>
            <p:nvSpPr>
              <p:cNvPr id="1718" name="Rectangle: Rounded Corners 1717">
                <a:extLst>
                  <a:ext uri="{FF2B5EF4-FFF2-40B4-BE49-F238E27FC236}">
                    <a16:creationId xmlns:a16="http://schemas.microsoft.com/office/drawing/2014/main" id="{1844A0F6-5E14-496C-8780-BF816CF22773}"/>
                  </a:ext>
                </a:extLst>
              </p:cNvPr>
              <p:cNvSpPr/>
              <p:nvPr/>
            </p:nvSpPr>
            <p:spPr>
              <a:xfrm>
                <a:off x="5578500" y="2486944"/>
                <a:ext cx="2249308" cy="104427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19" name="Text 940">
                <a:extLst>
                  <a:ext uri="{FF2B5EF4-FFF2-40B4-BE49-F238E27FC236}">
                    <a16:creationId xmlns:a16="http://schemas.microsoft.com/office/drawing/2014/main" id="{387A8CE1-6035-49D9-B381-37A8C98C6663}"/>
                  </a:ext>
                </a:extLst>
              </p:cNvPr>
              <p:cNvSpPr txBox="1"/>
              <p:nvPr/>
            </p:nvSpPr>
            <p:spPr>
              <a:xfrm>
                <a:off x="5873840" y="2884605"/>
                <a:ext cx="1667298" cy="246221"/>
              </a:xfrm>
              <a:prstGeom prst="rect">
                <a:avLst/>
              </a:prstGeom>
              <a:noFill/>
            </p:spPr>
            <p:txBody>
              <a:bodyPr wrap="square" lIns="0" tIns="0" rIns="0" bIns="0" rtlCol="0" anchor="ctr">
                <a:noAutofit/>
              </a:bodyPr>
              <a:lstStyle/>
              <a:p>
                <a:pPr algn="ctr">
                  <a:lnSpc>
                    <a:spcPct val="100000"/>
                  </a:lnSpc>
                </a:pPr>
                <a:r>
                  <a:rPr sz="1600" dirty="0">
                    <a:solidFill>
                      <a:schemeClr val="bg1"/>
                    </a:solidFill>
                    <a:latin typeface="+mj-lt"/>
                  </a:rPr>
                  <a:t>MPLS</a:t>
                </a:r>
              </a:p>
            </p:txBody>
          </p:sp>
        </p:grpSp>
        <p:grpSp>
          <p:nvGrpSpPr>
            <p:cNvPr id="1638" name="Group 1637">
              <a:extLst>
                <a:ext uri="{FF2B5EF4-FFF2-40B4-BE49-F238E27FC236}">
                  <a16:creationId xmlns:a16="http://schemas.microsoft.com/office/drawing/2014/main" id="{293BD1BB-160D-40FF-9864-59CB32CBFC92}"/>
                </a:ext>
              </a:extLst>
            </p:cNvPr>
            <p:cNvGrpSpPr/>
            <p:nvPr/>
          </p:nvGrpSpPr>
          <p:grpSpPr>
            <a:xfrm>
              <a:off x="7950873" y="2486944"/>
              <a:ext cx="2249308" cy="1033436"/>
              <a:chOff x="7950873" y="2486944"/>
              <a:chExt cx="2249308" cy="1033436"/>
            </a:xfrm>
          </p:grpSpPr>
          <p:sp>
            <p:nvSpPr>
              <p:cNvPr id="1716" name="Rectangle: Rounded Corners 1715">
                <a:extLst>
                  <a:ext uri="{FF2B5EF4-FFF2-40B4-BE49-F238E27FC236}">
                    <a16:creationId xmlns:a16="http://schemas.microsoft.com/office/drawing/2014/main" id="{45819141-C8B8-4926-BFA1-B8A70CD619EF}"/>
                  </a:ext>
                </a:extLst>
              </p:cNvPr>
              <p:cNvSpPr/>
              <p:nvPr/>
            </p:nvSpPr>
            <p:spPr>
              <a:xfrm>
                <a:off x="7950873" y="2486944"/>
                <a:ext cx="2249308" cy="10334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17" name="Text 950">
                <a:extLst>
                  <a:ext uri="{FF2B5EF4-FFF2-40B4-BE49-F238E27FC236}">
                    <a16:creationId xmlns:a16="http://schemas.microsoft.com/office/drawing/2014/main" id="{3D947B0B-E990-491B-8BF3-56C94F095ADA}"/>
                  </a:ext>
                </a:extLst>
              </p:cNvPr>
              <p:cNvSpPr txBox="1"/>
              <p:nvPr/>
            </p:nvSpPr>
            <p:spPr>
              <a:xfrm>
                <a:off x="8239655" y="2771134"/>
                <a:ext cx="1667298" cy="492443"/>
              </a:xfrm>
              <a:prstGeom prst="rect">
                <a:avLst/>
              </a:prstGeom>
              <a:noFill/>
            </p:spPr>
            <p:txBody>
              <a:bodyPr wrap="square" lIns="0" tIns="0" rIns="0" bIns="0" rtlCol="0" anchor="ctr">
                <a:noAutofit/>
              </a:bodyPr>
              <a:lstStyle/>
              <a:p>
                <a:pPr algn="ctr">
                  <a:lnSpc>
                    <a:spcPct val="100000"/>
                  </a:lnSpc>
                </a:pPr>
                <a:r>
                  <a:rPr sz="1600" dirty="0">
                    <a:solidFill>
                      <a:schemeClr val="bg1"/>
                    </a:solidFill>
                    <a:latin typeface="+mj-lt"/>
                  </a:rPr>
                  <a:t>INTERNET</a:t>
                </a:r>
              </a:p>
            </p:txBody>
          </p:sp>
        </p:grpSp>
        <p:sp>
          <p:nvSpPr>
            <p:cNvPr id="1639" name="Text 941">
              <a:extLst>
                <a:ext uri="{FF2B5EF4-FFF2-40B4-BE49-F238E27FC236}">
                  <a16:creationId xmlns:a16="http://schemas.microsoft.com/office/drawing/2014/main" id="{D552E094-3744-4F72-B508-F7AF27ABA3F8}"/>
                </a:ext>
              </a:extLst>
            </p:cNvPr>
            <p:cNvSpPr txBox="1"/>
            <p:nvPr/>
          </p:nvSpPr>
          <p:spPr>
            <a:xfrm>
              <a:off x="7507286" y="3470775"/>
              <a:ext cx="721071" cy="184666"/>
            </a:xfrm>
            <a:prstGeom prst="rect">
              <a:avLst/>
            </a:prstGeom>
            <a:noFill/>
          </p:spPr>
          <p:txBody>
            <a:bodyPr wrap="square" lIns="0" tIns="0" rIns="0" bIns="0" rtlCol="0" anchor="ctr">
              <a:spAutoFit/>
            </a:bodyPr>
            <a:lstStyle>
              <a:defPPr>
                <a:defRPr lang="id-ID"/>
              </a:defPPr>
              <a:lvl1pPr>
                <a:lnSpc>
                  <a:spcPct val="100000"/>
                </a:lnSpc>
                <a:defRPr sz="600">
                  <a:solidFill>
                    <a:schemeClr val="accent3"/>
                  </a:solidFill>
                </a:defRPr>
              </a:lvl1pPr>
            </a:lstStyle>
            <a:p>
              <a:pPr algn="ctr"/>
              <a:r>
                <a:rPr dirty="0"/>
                <a:t>Sortie Internet</a:t>
              </a:r>
            </a:p>
            <a:p>
              <a:pPr algn="ctr"/>
              <a:r>
                <a:rPr dirty="0"/>
                <a:t>MPLS</a:t>
              </a:r>
            </a:p>
          </p:txBody>
        </p:sp>
        <p:pic>
          <p:nvPicPr>
            <p:cNvPr id="1640" name="Image 2011">
              <a:extLst>
                <a:ext uri="{FF2B5EF4-FFF2-40B4-BE49-F238E27FC236}">
                  <a16:creationId xmlns:a16="http://schemas.microsoft.com/office/drawing/2014/main" id="{63CA347D-2436-46B9-881E-6EB8A89D7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6737" y="3944380"/>
              <a:ext cx="530622" cy="183442"/>
            </a:xfrm>
            <a:prstGeom prst="rect">
              <a:avLst/>
            </a:prstGeom>
          </p:spPr>
        </p:pic>
        <p:grpSp>
          <p:nvGrpSpPr>
            <p:cNvPr id="1641" name="Group 1640">
              <a:extLst>
                <a:ext uri="{FF2B5EF4-FFF2-40B4-BE49-F238E27FC236}">
                  <a16:creationId xmlns:a16="http://schemas.microsoft.com/office/drawing/2014/main" id="{D92D62D4-7ECC-4D85-91B8-519297132AC8}"/>
                </a:ext>
              </a:extLst>
            </p:cNvPr>
            <p:cNvGrpSpPr/>
            <p:nvPr/>
          </p:nvGrpSpPr>
          <p:grpSpPr>
            <a:xfrm>
              <a:off x="10156428" y="2789713"/>
              <a:ext cx="1188030" cy="369332"/>
              <a:chOff x="10156428" y="2852589"/>
              <a:chExt cx="1188030" cy="369332"/>
            </a:xfrm>
          </p:grpSpPr>
          <p:sp>
            <p:nvSpPr>
              <p:cNvPr id="1707" name="Text 947">
                <a:extLst>
                  <a:ext uri="{FF2B5EF4-FFF2-40B4-BE49-F238E27FC236}">
                    <a16:creationId xmlns:a16="http://schemas.microsoft.com/office/drawing/2014/main" id="{9A72ED37-5D5D-4C67-9382-3BBE893AE2BC}"/>
                  </a:ext>
                </a:extLst>
              </p:cNvPr>
              <p:cNvSpPr txBox="1"/>
              <p:nvPr/>
            </p:nvSpPr>
            <p:spPr>
              <a:xfrm>
                <a:off x="10599987" y="2852589"/>
                <a:ext cx="744471" cy="369332"/>
              </a:xfrm>
              <a:prstGeom prst="rect">
                <a:avLst/>
              </a:prstGeom>
              <a:noFill/>
            </p:spPr>
            <p:txBody>
              <a:bodyPr wrap="square" lIns="0" tIns="0" rIns="0" bIns="0" rtlCol="0" anchor="ctr">
                <a:spAutoFit/>
              </a:bodyPr>
              <a:lstStyle/>
              <a:p>
                <a:pPr>
                  <a:lnSpc>
                    <a:spcPct val="100000"/>
                  </a:lnSpc>
                </a:pPr>
                <a:r>
                  <a:rPr sz="800" b="1" dirty="0">
                    <a:solidFill>
                      <a:schemeClr val="accent3"/>
                    </a:solidFill>
                  </a:rPr>
                  <a:t>Proxy Web Security</a:t>
                </a:r>
              </a:p>
              <a:p>
                <a:pPr>
                  <a:lnSpc>
                    <a:spcPct val="100000"/>
                  </a:lnSpc>
                </a:pPr>
                <a:r>
                  <a:rPr sz="800" dirty="0">
                    <a:solidFill>
                      <a:schemeClr val="accent3"/>
                    </a:solidFill>
                  </a:rPr>
                  <a:t>(Cloud)</a:t>
                </a:r>
              </a:p>
            </p:txBody>
          </p:sp>
          <p:grpSp>
            <p:nvGrpSpPr>
              <p:cNvPr id="1708" name="Group 1707">
                <a:extLst>
                  <a:ext uri="{FF2B5EF4-FFF2-40B4-BE49-F238E27FC236}">
                    <a16:creationId xmlns:a16="http://schemas.microsoft.com/office/drawing/2014/main" id="{534595BD-2860-414B-8790-12BB1F5352CA}"/>
                  </a:ext>
                </a:extLst>
              </p:cNvPr>
              <p:cNvGrpSpPr/>
              <p:nvPr/>
            </p:nvGrpSpPr>
            <p:grpSpPr>
              <a:xfrm>
                <a:off x="10156428" y="2864217"/>
                <a:ext cx="346075" cy="346075"/>
                <a:chOff x="4119563" y="3978275"/>
                <a:chExt cx="346075" cy="346075"/>
              </a:xfrm>
            </p:grpSpPr>
            <p:sp>
              <p:nvSpPr>
                <p:cNvPr id="1709" name="Freeform 340">
                  <a:extLst>
                    <a:ext uri="{FF2B5EF4-FFF2-40B4-BE49-F238E27FC236}">
                      <a16:creationId xmlns:a16="http://schemas.microsoft.com/office/drawing/2014/main" id="{32B737CF-4AAF-41DC-AC45-E11B995F1802}"/>
                    </a:ext>
                  </a:extLst>
                </p:cNvPr>
                <p:cNvSpPr>
                  <a:spLocks/>
                </p:cNvSpPr>
                <p:nvPr/>
              </p:nvSpPr>
              <p:spPr bwMode="auto">
                <a:xfrm>
                  <a:off x="4330700" y="4184650"/>
                  <a:ext cx="120650" cy="139700"/>
                </a:xfrm>
                <a:custGeom>
                  <a:avLst/>
                  <a:gdLst>
                    <a:gd name="T0" fmla="*/ 24 w 32"/>
                    <a:gd name="T1" fmla="*/ 4 h 37"/>
                    <a:gd name="T2" fmla="*/ 16 w 32"/>
                    <a:gd name="T3" fmla="*/ 0 h 37"/>
                    <a:gd name="T4" fmla="*/ 16 w 32"/>
                    <a:gd name="T5" fmla="*/ 0 h 37"/>
                    <a:gd name="T6" fmla="*/ 8 w 32"/>
                    <a:gd name="T7" fmla="*/ 4 h 37"/>
                    <a:gd name="T8" fmla="*/ 0 w 32"/>
                    <a:gd name="T9" fmla="*/ 1 h 37"/>
                    <a:gd name="T10" fmla="*/ 0 w 32"/>
                    <a:gd name="T11" fmla="*/ 24 h 37"/>
                    <a:gd name="T12" fmla="*/ 16 w 32"/>
                    <a:gd name="T13" fmla="*/ 37 h 37"/>
                    <a:gd name="T14" fmla="*/ 32 w 32"/>
                    <a:gd name="T15" fmla="*/ 24 h 37"/>
                    <a:gd name="T16" fmla="*/ 32 w 32"/>
                    <a:gd name="T17" fmla="*/ 1 h 37"/>
                    <a:gd name="T18" fmla="*/ 24 w 32"/>
                    <a:gd name="T1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7">
                      <a:moveTo>
                        <a:pt x="24" y="4"/>
                      </a:moveTo>
                      <a:cubicBezTo>
                        <a:pt x="21" y="4"/>
                        <a:pt x="18" y="2"/>
                        <a:pt x="16" y="0"/>
                      </a:cubicBezTo>
                      <a:cubicBezTo>
                        <a:pt x="16" y="0"/>
                        <a:pt x="16" y="0"/>
                        <a:pt x="16" y="0"/>
                      </a:cubicBezTo>
                      <a:cubicBezTo>
                        <a:pt x="14" y="2"/>
                        <a:pt x="11" y="4"/>
                        <a:pt x="8" y="4"/>
                      </a:cubicBezTo>
                      <a:cubicBezTo>
                        <a:pt x="5" y="4"/>
                        <a:pt x="3" y="2"/>
                        <a:pt x="0" y="1"/>
                      </a:cubicBezTo>
                      <a:cubicBezTo>
                        <a:pt x="0" y="24"/>
                        <a:pt x="0" y="24"/>
                        <a:pt x="0" y="24"/>
                      </a:cubicBezTo>
                      <a:cubicBezTo>
                        <a:pt x="0" y="24"/>
                        <a:pt x="2" y="33"/>
                        <a:pt x="16" y="37"/>
                      </a:cubicBezTo>
                      <a:cubicBezTo>
                        <a:pt x="30" y="33"/>
                        <a:pt x="32" y="24"/>
                        <a:pt x="32" y="24"/>
                      </a:cubicBezTo>
                      <a:cubicBezTo>
                        <a:pt x="32" y="1"/>
                        <a:pt x="32" y="1"/>
                        <a:pt x="32" y="1"/>
                      </a:cubicBezTo>
                      <a:cubicBezTo>
                        <a:pt x="29" y="2"/>
                        <a:pt x="27" y="4"/>
                        <a:pt x="24" y="4"/>
                      </a:cubicBez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0" name="Line 341">
                  <a:extLst>
                    <a:ext uri="{FF2B5EF4-FFF2-40B4-BE49-F238E27FC236}">
                      <a16:creationId xmlns:a16="http://schemas.microsoft.com/office/drawing/2014/main" id="{CD2049F8-A940-43DE-ACE1-84EAAFE02842}"/>
                    </a:ext>
                  </a:extLst>
                </p:cNvPr>
                <p:cNvSpPr>
                  <a:spLocks noChangeShapeType="1"/>
                </p:cNvSpPr>
                <p:nvPr/>
              </p:nvSpPr>
              <p:spPr bwMode="auto">
                <a:xfrm flipV="1">
                  <a:off x="4391025" y="4219575"/>
                  <a:ext cx="0" cy="60325"/>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1" name="Line 342">
                  <a:extLst>
                    <a:ext uri="{FF2B5EF4-FFF2-40B4-BE49-F238E27FC236}">
                      <a16:creationId xmlns:a16="http://schemas.microsoft.com/office/drawing/2014/main" id="{FE60481E-7050-4E41-A830-DA0D8D097D29}"/>
                    </a:ext>
                  </a:extLst>
                </p:cNvPr>
                <p:cNvSpPr>
                  <a:spLocks noChangeShapeType="1"/>
                </p:cNvSpPr>
                <p:nvPr/>
              </p:nvSpPr>
              <p:spPr bwMode="auto">
                <a:xfrm>
                  <a:off x="4360863" y="4249738"/>
                  <a:ext cx="60325"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2" name="Freeform 343">
                  <a:extLst>
                    <a:ext uri="{FF2B5EF4-FFF2-40B4-BE49-F238E27FC236}">
                      <a16:creationId xmlns:a16="http://schemas.microsoft.com/office/drawing/2014/main" id="{334E47FB-DACA-4618-9DE9-1487CAD52875}"/>
                    </a:ext>
                  </a:extLst>
                </p:cNvPr>
                <p:cNvSpPr>
                  <a:spLocks/>
                </p:cNvSpPr>
                <p:nvPr/>
              </p:nvSpPr>
              <p:spPr bwMode="auto">
                <a:xfrm>
                  <a:off x="4300538" y="3978275"/>
                  <a:ext cx="68263" cy="165100"/>
                </a:xfrm>
                <a:custGeom>
                  <a:avLst/>
                  <a:gdLst>
                    <a:gd name="T0" fmla="*/ 0 w 18"/>
                    <a:gd name="T1" fmla="*/ 0 h 44"/>
                    <a:gd name="T2" fmla="*/ 18 w 18"/>
                    <a:gd name="T3" fmla="*/ 44 h 44"/>
                  </a:gdLst>
                  <a:ahLst/>
                  <a:cxnLst>
                    <a:cxn ang="0">
                      <a:pos x="T0" y="T1"/>
                    </a:cxn>
                    <a:cxn ang="0">
                      <a:pos x="T2" y="T3"/>
                    </a:cxn>
                  </a:cxnLst>
                  <a:rect l="0" t="0" r="r" b="b"/>
                  <a:pathLst>
                    <a:path w="18" h="44">
                      <a:moveTo>
                        <a:pt x="0" y="0"/>
                      </a:moveTo>
                      <a:cubicBezTo>
                        <a:pt x="12" y="13"/>
                        <a:pt x="18" y="28"/>
                        <a:pt x="18" y="44"/>
                      </a:cubicBezTo>
                    </a:path>
                  </a:pathLst>
                </a:custGeom>
                <a:noFill/>
                <a:ln w="14288" cap="flat">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3" name="Line 344">
                  <a:extLst>
                    <a:ext uri="{FF2B5EF4-FFF2-40B4-BE49-F238E27FC236}">
                      <a16:creationId xmlns:a16="http://schemas.microsoft.com/office/drawing/2014/main" id="{3B555A73-821B-4D4F-B929-41E00724C89A}"/>
                    </a:ext>
                  </a:extLst>
                </p:cNvPr>
                <p:cNvSpPr>
                  <a:spLocks noChangeShapeType="1"/>
                </p:cNvSpPr>
                <p:nvPr/>
              </p:nvSpPr>
              <p:spPr bwMode="auto">
                <a:xfrm>
                  <a:off x="4143375" y="4233863"/>
                  <a:ext cx="149225" cy="0"/>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4" name="Line 345">
                  <a:extLst>
                    <a:ext uri="{FF2B5EF4-FFF2-40B4-BE49-F238E27FC236}">
                      <a16:creationId xmlns:a16="http://schemas.microsoft.com/office/drawing/2014/main" id="{B8AD2FCA-0DC8-4F13-8EA0-1E6CC9E0850C}"/>
                    </a:ext>
                  </a:extLst>
                </p:cNvPr>
                <p:cNvSpPr>
                  <a:spLocks noChangeShapeType="1"/>
                </p:cNvSpPr>
                <p:nvPr/>
              </p:nvSpPr>
              <p:spPr bwMode="auto">
                <a:xfrm>
                  <a:off x="4146550" y="4054475"/>
                  <a:ext cx="288925" cy="0"/>
                </a:xfrm>
                <a:prstGeom prst="line">
                  <a:avLst/>
                </a:prstGeom>
                <a:noFill/>
                <a:ln w="14288" cap="flat">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15" name="Freeform 346">
                  <a:extLst>
                    <a:ext uri="{FF2B5EF4-FFF2-40B4-BE49-F238E27FC236}">
                      <a16:creationId xmlns:a16="http://schemas.microsoft.com/office/drawing/2014/main" id="{AB2DFEBE-9F8F-46E3-8800-240125A8995B}"/>
                    </a:ext>
                  </a:extLst>
                </p:cNvPr>
                <p:cNvSpPr>
                  <a:spLocks/>
                </p:cNvSpPr>
                <p:nvPr/>
              </p:nvSpPr>
              <p:spPr bwMode="auto">
                <a:xfrm>
                  <a:off x="4119563" y="3978275"/>
                  <a:ext cx="346075" cy="346075"/>
                </a:xfrm>
                <a:custGeom>
                  <a:avLst/>
                  <a:gdLst>
                    <a:gd name="T0" fmla="*/ 43 w 92"/>
                    <a:gd name="T1" fmla="*/ 0 h 92"/>
                    <a:gd name="T2" fmla="*/ 43 w 92"/>
                    <a:gd name="T3" fmla="*/ 92 h 92"/>
                    <a:gd name="T4" fmla="*/ 41 w 92"/>
                    <a:gd name="T5" fmla="*/ 92 h 92"/>
                    <a:gd name="T6" fmla="*/ 0 w 92"/>
                    <a:gd name="T7" fmla="*/ 45 h 92"/>
                    <a:gd name="T8" fmla="*/ 44 w 92"/>
                    <a:gd name="T9" fmla="*/ 0 h 92"/>
                    <a:gd name="T10" fmla="*/ 46 w 92"/>
                    <a:gd name="T11" fmla="*/ 0 h 92"/>
                    <a:gd name="T12" fmla="*/ 92 w 92"/>
                    <a:gd name="T13" fmla="*/ 42 h 92"/>
                    <a:gd name="T14" fmla="*/ 91 w 92"/>
                    <a:gd name="T15" fmla="*/ 44 h 92"/>
                    <a:gd name="T16" fmla="*/ 0 w 92"/>
                    <a:gd name="T17"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92">
                      <a:moveTo>
                        <a:pt x="43" y="0"/>
                      </a:moveTo>
                      <a:cubicBezTo>
                        <a:pt x="19" y="26"/>
                        <a:pt x="19" y="60"/>
                        <a:pt x="43" y="92"/>
                      </a:cubicBezTo>
                      <a:cubicBezTo>
                        <a:pt x="41" y="92"/>
                        <a:pt x="41" y="92"/>
                        <a:pt x="41" y="92"/>
                      </a:cubicBezTo>
                      <a:cubicBezTo>
                        <a:pt x="18" y="90"/>
                        <a:pt x="0" y="69"/>
                        <a:pt x="0" y="45"/>
                      </a:cubicBezTo>
                      <a:cubicBezTo>
                        <a:pt x="0" y="20"/>
                        <a:pt x="19" y="1"/>
                        <a:pt x="44" y="0"/>
                      </a:cubicBezTo>
                      <a:cubicBezTo>
                        <a:pt x="44" y="0"/>
                        <a:pt x="45" y="0"/>
                        <a:pt x="46" y="0"/>
                      </a:cubicBezTo>
                      <a:cubicBezTo>
                        <a:pt x="70" y="0"/>
                        <a:pt x="90" y="18"/>
                        <a:pt x="92" y="42"/>
                      </a:cubicBezTo>
                      <a:cubicBezTo>
                        <a:pt x="91" y="44"/>
                        <a:pt x="91" y="44"/>
                        <a:pt x="91" y="44"/>
                      </a:cubicBezTo>
                      <a:cubicBezTo>
                        <a:pt x="0" y="44"/>
                        <a:pt x="0" y="44"/>
                        <a:pt x="0" y="44"/>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42" name="Group 1641">
              <a:extLst>
                <a:ext uri="{FF2B5EF4-FFF2-40B4-BE49-F238E27FC236}">
                  <a16:creationId xmlns:a16="http://schemas.microsoft.com/office/drawing/2014/main" id="{FE16407E-A0B2-4B2C-9DFE-63BB24E05E87}"/>
                </a:ext>
              </a:extLst>
            </p:cNvPr>
            <p:cNvGrpSpPr/>
            <p:nvPr/>
          </p:nvGrpSpPr>
          <p:grpSpPr>
            <a:xfrm>
              <a:off x="7612860" y="3155924"/>
              <a:ext cx="552961" cy="291044"/>
              <a:chOff x="7612860" y="3155924"/>
              <a:chExt cx="552961" cy="291044"/>
            </a:xfrm>
          </p:grpSpPr>
          <p:cxnSp>
            <p:nvCxnSpPr>
              <p:cNvPr id="1674" name="Straight Connector 1673">
                <a:extLst>
                  <a:ext uri="{FF2B5EF4-FFF2-40B4-BE49-F238E27FC236}">
                    <a16:creationId xmlns:a16="http://schemas.microsoft.com/office/drawing/2014/main" id="{B3761582-EB6F-4B1D-A191-D9E6E00E5719}"/>
                  </a:ext>
                </a:extLst>
              </p:cNvPr>
              <p:cNvCxnSpPr/>
              <p:nvPr/>
            </p:nvCxnSpPr>
            <p:spPr>
              <a:xfrm>
                <a:off x="7793543" y="3266876"/>
                <a:ext cx="180271" cy="0"/>
              </a:xfrm>
              <a:prstGeom prst="line">
                <a:avLst/>
              </a:prstGeom>
              <a:solidFill>
                <a:schemeClr val="bg1">
                  <a:lumMod val="95000"/>
                </a:schemeClr>
              </a:solidFill>
              <a:ln w="10133" cap="flat">
                <a:solidFill>
                  <a:schemeClr val="accent2"/>
                </a:solidFill>
                <a:prstDash val="solid"/>
                <a:bevel/>
              </a:ln>
            </p:spPr>
          </p:cxnSp>
          <p:grpSp>
            <p:nvGrpSpPr>
              <p:cNvPr id="1675" name="Group 1674">
                <a:extLst>
                  <a:ext uri="{FF2B5EF4-FFF2-40B4-BE49-F238E27FC236}">
                    <a16:creationId xmlns:a16="http://schemas.microsoft.com/office/drawing/2014/main" id="{60088C7D-9ADD-4C04-8BE1-FAC5566B4623}"/>
                  </a:ext>
                </a:extLst>
              </p:cNvPr>
              <p:cNvGrpSpPr/>
              <p:nvPr/>
            </p:nvGrpSpPr>
            <p:grpSpPr>
              <a:xfrm>
                <a:off x="7612860" y="3155924"/>
                <a:ext cx="552961" cy="221905"/>
                <a:chOff x="7508550" y="2707550"/>
                <a:chExt cx="552961" cy="221905"/>
              </a:xfrm>
            </p:grpSpPr>
            <p:grpSp>
              <p:nvGrpSpPr>
                <p:cNvPr id="1677" name="Group 1676">
                  <a:extLst>
                    <a:ext uri="{FF2B5EF4-FFF2-40B4-BE49-F238E27FC236}">
                      <a16:creationId xmlns:a16="http://schemas.microsoft.com/office/drawing/2014/main" id="{7F8C2DDE-5996-45B5-B5BB-610A906A3B52}"/>
                    </a:ext>
                  </a:extLst>
                </p:cNvPr>
                <p:cNvGrpSpPr/>
                <p:nvPr/>
              </p:nvGrpSpPr>
              <p:grpSpPr>
                <a:xfrm>
                  <a:off x="7508550" y="2707550"/>
                  <a:ext cx="221905" cy="221905"/>
                  <a:chOff x="5739267" y="2240712"/>
                  <a:chExt cx="268504" cy="268504"/>
                </a:xfrm>
              </p:grpSpPr>
              <p:sp>
                <p:nvSpPr>
                  <p:cNvPr id="1693" name="Oval 1692">
                    <a:extLst>
                      <a:ext uri="{FF2B5EF4-FFF2-40B4-BE49-F238E27FC236}">
                        <a16:creationId xmlns:a16="http://schemas.microsoft.com/office/drawing/2014/main" id="{CC449855-2EE6-4EBE-A74D-9D30260FA01D}"/>
                      </a:ext>
                    </a:extLst>
                  </p:cNvPr>
                  <p:cNvSpPr/>
                  <p:nvPr/>
                </p:nvSpPr>
                <p:spPr>
                  <a:xfrm>
                    <a:off x="5739267" y="2240712"/>
                    <a:ext cx="268504" cy="2685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94" name="Group 1693">
                    <a:extLst>
                      <a:ext uri="{FF2B5EF4-FFF2-40B4-BE49-F238E27FC236}">
                        <a16:creationId xmlns:a16="http://schemas.microsoft.com/office/drawing/2014/main" id="{0CC9BC11-26EF-463A-86C9-5ECA40A0BEE4}"/>
                      </a:ext>
                    </a:extLst>
                  </p:cNvPr>
                  <p:cNvGrpSpPr/>
                  <p:nvPr/>
                </p:nvGrpSpPr>
                <p:grpSpPr>
                  <a:xfrm>
                    <a:off x="5804804" y="2306249"/>
                    <a:ext cx="137431" cy="137431"/>
                    <a:chOff x="5922963" y="2173288"/>
                    <a:chExt cx="346075" cy="346075"/>
                  </a:xfrm>
                </p:grpSpPr>
                <p:grpSp>
                  <p:nvGrpSpPr>
                    <p:cNvPr id="1695" name="Group 1694">
                      <a:extLst>
                        <a:ext uri="{FF2B5EF4-FFF2-40B4-BE49-F238E27FC236}">
                          <a16:creationId xmlns:a16="http://schemas.microsoft.com/office/drawing/2014/main" id="{596B4DC2-6E77-4771-8A93-F62B4765A021}"/>
                        </a:ext>
                      </a:extLst>
                    </p:cNvPr>
                    <p:cNvGrpSpPr/>
                    <p:nvPr/>
                  </p:nvGrpSpPr>
                  <p:grpSpPr>
                    <a:xfrm>
                      <a:off x="5922963" y="2173288"/>
                      <a:ext cx="346075" cy="346075"/>
                      <a:chOff x="6283325" y="2173288"/>
                      <a:chExt cx="346075" cy="346075"/>
                    </a:xfrm>
                  </p:grpSpPr>
                  <p:grpSp>
                    <p:nvGrpSpPr>
                      <p:cNvPr id="1701" name="Group 1700">
                        <a:extLst>
                          <a:ext uri="{FF2B5EF4-FFF2-40B4-BE49-F238E27FC236}">
                            <a16:creationId xmlns:a16="http://schemas.microsoft.com/office/drawing/2014/main" id="{8A969619-23AD-43E8-81B0-66FB1F37187F}"/>
                          </a:ext>
                        </a:extLst>
                      </p:cNvPr>
                      <p:cNvGrpSpPr/>
                      <p:nvPr/>
                    </p:nvGrpSpPr>
                    <p:grpSpPr>
                      <a:xfrm>
                        <a:off x="6508750" y="2398713"/>
                        <a:ext cx="120650" cy="120650"/>
                        <a:chOff x="6508750" y="2398713"/>
                        <a:chExt cx="120650" cy="120650"/>
                      </a:xfrm>
                    </p:grpSpPr>
                    <p:sp>
                      <p:nvSpPr>
                        <p:cNvPr id="1705" name="Line 241">
                          <a:extLst>
                            <a:ext uri="{FF2B5EF4-FFF2-40B4-BE49-F238E27FC236}">
                              <a16:creationId xmlns:a16="http://schemas.microsoft.com/office/drawing/2014/main" id="{520E6DE4-ABE1-4CE6-ABFB-9E37C915E9B5}"/>
                            </a:ext>
                          </a:extLst>
                        </p:cNvPr>
                        <p:cNvSpPr>
                          <a:spLocks noChangeShapeType="1"/>
                        </p:cNvSpPr>
                        <p:nvPr/>
                      </p:nvSpPr>
                      <p:spPr bwMode="auto">
                        <a:xfrm>
                          <a:off x="650875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6" name="Freeform 243">
                          <a:extLst>
                            <a:ext uri="{FF2B5EF4-FFF2-40B4-BE49-F238E27FC236}">
                              <a16:creationId xmlns:a16="http://schemas.microsoft.com/office/drawing/2014/main" id="{82C63506-EAAE-49F3-837B-0DD579D0653E}"/>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702" name="Group 1701">
                        <a:extLst>
                          <a:ext uri="{FF2B5EF4-FFF2-40B4-BE49-F238E27FC236}">
                            <a16:creationId xmlns:a16="http://schemas.microsoft.com/office/drawing/2014/main" id="{4B49728A-D8F4-456A-8F4B-629B5FB0A28D}"/>
                          </a:ext>
                        </a:extLst>
                      </p:cNvPr>
                      <p:cNvGrpSpPr/>
                      <p:nvPr/>
                    </p:nvGrpSpPr>
                    <p:grpSpPr>
                      <a:xfrm>
                        <a:off x="6283325" y="2173288"/>
                        <a:ext cx="120651" cy="120650"/>
                        <a:chOff x="6283325" y="2173288"/>
                        <a:chExt cx="120651" cy="120650"/>
                      </a:xfrm>
                    </p:grpSpPr>
                    <p:sp>
                      <p:nvSpPr>
                        <p:cNvPr id="1703" name="Line 242">
                          <a:extLst>
                            <a:ext uri="{FF2B5EF4-FFF2-40B4-BE49-F238E27FC236}">
                              <a16:creationId xmlns:a16="http://schemas.microsoft.com/office/drawing/2014/main" id="{5499B647-3FCB-45AD-81E8-38B9EAA2A039}"/>
                            </a:ext>
                          </a:extLst>
                        </p:cNvPr>
                        <p:cNvSpPr>
                          <a:spLocks noChangeShapeType="1"/>
                        </p:cNvSpPr>
                        <p:nvPr/>
                      </p:nvSpPr>
                      <p:spPr bwMode="auto">
                        <a:xfrm>
                          <a:off x="62833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4" name="Freeform 244">
                          <a:extLst>
                            <a:ext uri="{FF2B5EF4-FFF2-40B4-BE49-F238E27FC236}">
                              <a16:creationId xmlns:a16="http://schemas.microsoft.com/office/drawing/2014/main" id="{9FCE01AC-E613-4168-B76E-8782DF99CCC8}"/>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96" name="Group 1695">
                      <a:extLst>
                        <a:ext uri="{FF2B5EF4-FFF2-40B4-BE49-F238E27FC236}">
                          <a16:creationId xmlns:a16="http://schemas.microsoft.com/office/drawing/2014/main" id="{969A0DC4-A638-4753-B33E-38F4BBC093BF}"/>
                        </a:ext>
                      </a:extLst>
                    </p:cNvPr>
                    <p:cNvGrpSpPr/>
                    <p:nvPr/>
                  </p:nvGrpSpPr>
                  <p:grpSpPr>
                    <a:xfrm>
                      <a:off x="5922963" y="2173288"/>
                      <a:ext cx="346075" cy="346075"/>
                      <a:chOff x="5562600" y="2173288"/>
                      <a:chExt cx="346075" cy="346075"/>
                    </a:xfrm>
                  </p:grpSpPr>
                  <p:sp>
                    <p:nvSpPr>
                      <p:cNvPr id="1697" name="Line 245">
                        <a:extLst>
                          <a:ext uri="{FF2B5EF4-FFF2-40B4-BE49-F238E27FC236}">
                            <a16:creationId xmlns:a16="http://schemas.microsoft.com/office/drawing/2014/main" id="{EBB5F172-700C-40ED-906D-C21951B70BDC}"/>
                          </a:ext>
                        </a:extLst>
                      </p:cNvPr>
                      <p:cNvSpPr>
                        <a:spLocks noChangeShapeType="1"/>
                      </p:cNvSpPr>
                      <p:nvPr/>
                    </p:nvSpPr>
                    <p:spPr bwMode="auto">
                      <a:xfrm flipV="1">
                        <a:off x="5788025" y="2173288"/>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8" name="Line 246">
                        <a:extLst>
                          <a:ext uri="{FF2B5EF4-FFF2-40B4-BE49-F238E27FC236}">
                            <a16:creationId xmlns:a16="http://schemas.microsoft.com/office/drawing/2014/main" id="{35486703-F885-449E-836D-B526D2E008D1}"/>
                          </a:ext>
                        </a:extLst>
                      </p:cNvPr>
                      <p:cNvSpPr>
                        <a:spLocks noChangeShapeType="1"/>
                      </p:cNvSpPr>
                      <p:nvPr/>
                    </p:nvSpPr>
                    <p:spPr bwMode="auto">
                      <a:xfrm flipV="1">
                        <a:off x="5562600" y="2398713"/>
                        <a:ext cx="120650"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9" name="Freeform 247">
                        <a:extLst>
                          <a:ext uri="{FF2B5EF4-FFF2-40B4-BE49-F238E27FC236}">
                            <a16:creationId xmlns:a16="http://schemas.microsoft.com/office/drawing/2014/main" id="{C75B9FB9-3833-4B67-AF6A-C86E1FDF8519}"/>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0" name="Freeform 248">
                        <a:extLst>
                          <a:ext uri="{FF2B5EF4-FFF2-40B4-BE49-F238E27FC236}">
                            <a16:creationId xmlns:a16="http://schemas.microsoft.com/office/drawing/2014/main" id="{2102CD95-868E-4BC2-9218-6636750B011C}"/>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1678" name="Group 1677">
                  <a:extLst>
                    <a:ext uri="{FF2B5EF4-FFF2-40B4-BE49-F238E27FC236}">
                      <a16:creationId xmlns:a16="http://schemas.microsoft.com/office/drawing/2014/main" id="{32E7E522-C483-4D98-AB70-897E456C855C}"/>
                    </a:ext>
                  </a:extLst>
                </p:cNvPr>
                <p:cNvGrpSpPr/>
                <p:nvPr/>
              </p:nvGrpSpPr>
              <p:grpSpPr>
                <a:xfrm>
                  <a:off x="7839606" y="2707550"/>
                  <a:ext cx="221905" cy="221905"/>
                  <a:chOff x="5739267" y="2240712"/>
                  <a:chExt cx="268504" cy="268504"/>
                </a:xfrm>
              </p:grpSpPr>
              <p:sp>
                <p:nvSpPr>
                  <p:cNvPr id="1679" name="Oval 1678">
                    <a:extLst>
                      <a:ext uri="{FF2B5EF4-FFF2-40B4-BE49-F238E27FC236}">
                        <a16:creationId xmlns:a16="http://schemas.microsoft.com/office/drawing/2014/main" id="{6F93D609-30B9-4F53-B820-A4CBEDA64EE3}"/>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80" name="Group 1679">
                    <a:extLst>
                      <a:ext uri="{FF2B5EF4-FFF2-40B4-BE49-F238E27FC236}">
                        <a16:creationId xmlns:a16="http://schemas.microsoft.com/office/drawing/2014/main" id="{C03DDA42-EB82-4B1E-9ADB-F7054AE5C4FA}"/>
                      </a:ext>
                    </a:extLst>
                  </p:cNvPr>
                  <p:cNvGrpSpPr/>
                  <p:nvPr/>
                </p:nvGrpSpPr>
                <p:grpSpPr>
                  <a:xfrm>
                    <a:off x="5804804" y="2306249"/>
                    <a:ext cx="137431" cy="137431"/>
                    <a:chOff x="5922963" y="2173288"/>
                    <a:chExt cx="346075" cy="346075"/>
                  </a:xfrm>
                </p:grpSpPr>
                <p:grpSp>
                  <p:nvGrpSpPr>
                    <p:cNvPr id="1681" name="Group 1680">
                      <a:extLst>
                        <a:ext uri="{FF2B5EF4-FFF2-40B4-BE49-F238E27FC236}">
                          <a16:creationId xmlns:a16="http://schemas.microsoft.com/office/drawing/2014/main" id="{7555AC86-862F-47E6-B280-8B83AD00B502}"/>
                        </a:ext>
                      </a:extLst>
                    </p:cNvPr>
                    <p:cNvGrpSpPr/>
                    <p:nvPr/>
                  </p:nvGrpSpPr>
                  <p:grpSpPr>
                    <a:xfrm>
                      <a:off x="5922963" y="2173288"/>
                      <a:ext cx="346075" cy="346075"/>
                      <a:chOff x="6283325" y="2173288"/>
                      <a:chExt cx="346075" cy="346075"/>
                    </a:xfrm>
                  </p:grpSpPr>
                  <p:grpSp>
                    <p:nvGrpSpPr>
                      <p:cNvPr id="1687" name="Group 1686">
                        <a:extLst>
                          <a:ext uri="{FF2B5EF4-FFF2-40B4-BE49-F238E27FC236}">
                            <a16:creationId xmlns:a16="http://schemas.microsoft.com/office/drawing/2014/main" id="{B75C6AA7-2794-45D2-B428-B74205DB8875}"/>
                          </a:ext>
                        </a:extLst>
                      </p:cNvPr>
                      <p:cNvGrpSpPr/>
                      <p:nvPr/>
                    </p:nvGrpSpPr>
                    <p:grpSpPr>
                      <a:xfrm>
                        <a:off x="6508750" y="2398713"/>
                        <a:ext cx="120650" cy="120650"/>
                        <a:chOff x="6508750" y="2398713"/>
                        <a:chExt cx="120650" cy="120650"/>
                      </a:xfrm>
                    </p:grpSpPr>
                    <p:sp>
                      <p:nvSpPr>
                        <p:cNvPr id="1691" name="Line 241">
                          <a:extLst>
                            <a:ext uri="{FF2B5EF4-FFF2-40B4-BE49-F238E27FC236}">
                              <a16:creationId xmlns:a16="http://schemas.microsoft.com/office/drawing/2014/main" id="{85FF1A2A-DB6C-4742-86BD-45E77A3B8377}"/>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2" name="Freeform 243">
                          <a:extLst>
                            <a:ext uri="{FF2B5EF4-FFF2-40B4-BE49-F238E27FC236}">
                              <a16:creationId xmlns:a16="http://schemas.microsoft.com/office/drawing/2014/main" id="{28C81283-460F-4F21-8316-7FB6153E3475}"/>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688" name="Group 1687">
                        <a:extLst>
                          <a:ext uri="{FF2B5EF4-FFF2-40B4-BE49-F238E27FC236}">
                            <a16:creationId xmlns:a16="http://schemas.microsoft.com/office/drawing/2014/main" id="{7C8AE83A-54BC-4075-8913-FC45996DA833}"/>
                          </a:ext>
                        </a:extLst>
                      </p:cNvPr>
                      <p:cNvGrpSpPr/>
                      <p:nvPr/>
                    </p:nvGrpSpPr>
                    <p:grpSpPr>
                      <a:xfrm>
                        <a:off x="6283325" y="2173288"/>
                        <a:ext cx="120651" cy="120650"/>
                        <a:chOff x="6283325" y="2173288"/>
                        <a:chExt cx="120651" cy="120650"/>
                      </a:xfrm>
                    </p:grpSpPr>
                    <p:sp>
                      <p:nvSpPr>
                        <p:cNvPr id="1689" name="Line 242">
                          <a:extLst>
                            <a:ext uri="{FF2B5EF4-FFF2-40B4-BE49-F238E27FC236}">
                              <a16:creationId xmlns:a16="http://schemas.microsoft.com/office/drawing/2014/main" id="{4BED213C-744E-4F71-8D12-E95A560D1AC4}"/>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0" name="Freeform 244">
                          <a:extLst>
                            <a:ext uri="{FF2B5EF4-FFF2-40B4-BE49-F238E27FC236}">
                              <a16:creationId xmlns:a16="http://schemas.microsoft.com/office/drawing/2014/main" id="{F99C3352-EDAF-4E11-87AD-9979FD233BC4}"/>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82" name="Group 1681">
                      <a:extLst>
                        <a:ext uri="{FF2B5EF4-FFF2-40B4-BE49-F238E27FC236}">
                          <a16:creationId xmlns:a16="http://schemas.microsoft.com/office/drawing/2014/main" id="{54E579E2-8E05-4B54-8A2B-36886A65ACD5}"/>
                        </a:ext>
                      </a:extLst>
                    </p:cNvPr>
                    <p:cNvGrpSpPr/>
                    <p:nvPr/>
                  </p:nvGrpSpPr>
                  <p:grpSpPr>
                    <a:xfrm>
                      <a:off x="5922963" y="2173288"/>
                      <a:ext cx="346075" cy="346075"/>
                      <a:chOff x="5562600" y="2173288"/>
                      <a:chExt cx="346075" cy="346075"/>
                    </a:xfrm>
                  </p:grpSpPr>
                  <p:sp>
                    <p:nvSpPr>
                      <p:cNvPr id="1683" name="Line 245">
                        <a:extLst>
                          <a:ext uri="{FF2B5EF4-FFF2-40B4-BE49-F238E27FC236}">
                            <a16:creationId xmlns:a16="http://schemas.microsoft.com/office/drawing/2014/main" id="{8930874B-40C0-486C-A591-B6B61D3D33FD}"/>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4" name="Line 246">
                        <a:extLst>
                          <a:ext uri="{FF2B5EF4-FFF2-40B4-BE49-F238E27FC236}">
                            <a16:creationId xmlns:a16="http://schemas.microsoft.com/office/drawing/2014/main" id="{7738ABAF-D3F0-4875-B35A-B72E81EE4875}"/>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5" name="Freeform 247">
                        <a:extLst>
                          <a:ext uri="{FF2B5EF4-FFF2-40B4-BE49-F238E27FC236}">
                            <a16:creationId xmlns:a16="http://schemas.microsoft.com/office/drawing/2014/main" id="{EE37924C-4988-46CA-9C9E-C8EAB5AE232E}"/>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6" name="Freeform 248">
                        <a:extLst>
                          <a:ext uri="{FF2B5EF4-FFF2-40B4-BE49-F238E27FC236}">
                            <a16:creationId xmlns:a16="http://schemas.microsoft.com/office/drawing/2014/main" id="{A76DB400-C23D-4F1B-9F07-FB1168C726EC}"/>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cxnSp>
            <p:nvCxnSpPr>
              <p:cNvPr id="1676" name="Straight Connector 1675">
                <a:extLst>
                  <a:ext uri="{FF2B5EF4-FFF2-40B4-BE49-F238E27FC236}">
                    <a16:creationId xmlns:a16="http://schemas.microsoft.com/office/drawing/2014/main" id="{9E0C14C6-68C2-4051-8CB5-016FBACC891F}"/>
                  </a:ext>
                </a:extLst>
              </p:cNvPr>
              <p:cNvCxnSpPr>
                <a:cxnSpLocks/>
              </p:cNvCxnSpPr>
              <p:nvPr/>
            </p:nvCxnSpPr>
            <p:spPr>
              <a:xfrm>
                <a:off x="7674577" y="3446968"/>
                <a:ext cx="429527" cy="0"/>
              </a:xfrm>
              <a:prstGeom prst="line">
                <a:avLst/>
              </a:prstGeom>
              <a:solidFill>
                <a:schemeClr val="bg1">
                  <a:lumMod val="95000"/>
                </a:schemeClr>
              </a:solidFill>
              <a:ln w="10133" cap="flat">
                <a:solidFill>
                  <a:schemeClr val="accent2"/>
                </a:solidFill>
                <a:prstDash val="solid"/>
                <a:bevel/>
                <a:tailEnd type="triangle"/>
              </a:ln>
            </p:spPr>
          </p:cxnSp>
        </p:grpSp>
        <p:grpSp>
          <p:nvGrpSpPr>
            <p:cNvPr id="1643" name="Group 1642">
              <a:extLst>
                <a:ext uri="{FF2B5EF4-FFF2-40B4-BE49-F238E27FC236}">
                  <a16:creationId xmlns:a16="http://schemas.microsoft.com/office/drawing/2014/main" id="{CBC77267-424B-4523-9923-F4435E012596}"/>
                </a:ext>
              </a:extLst>
            </p:cNvPr>
            <p:cNvGrpSpPr/>
            <p:nvPr/>
          </p:nvGrpSpPr>
          <p:grpSpPr>
            <a:xfrm>
              <a:off x="10564527" y="3474903"/>
              <a:ext cx="293437" cy="374154"/>
              <a:chOff x="9840295" y="3442143"/>
              <a:chExt cx="293437" cy="374154"/>
            </a:xfrm>
          </p:grpSpPr>
          <p:sp>
            <p:nvSpPr>
              <p:cNvPr id="1660" name="Text 944">
                <a:extLst>
                  <a:ext uri="{FF2B5EF4-FFF2-40B4-BE49-F238E27FC236}">
                    <a16:creationId xmlns:a16="http://schemas.microsoft.com/office/drawing/2014/main" id="{B6D0E430-CAB6-4396-ABAD-67D3C2184FF4}"/>
                  </a:ext>
                </a:extLst>
              </p:cNvPr>
              <p:cNvSpPr txBox="1"/>
              <p:nvPr/>
            </p:nvSpPr>
            <p:spPr>
              <a:xfrm>
                <a:off x="9840295" y="3631631"/>
                <a:ext cx="293437" cy="184666"/>
              </a:xfrm>
              <a:prstGeom prst="rect">
                <a:avLst/>
              </a:prstGeom>
              <a:noFill/>
            </p:spPr>
            <p:txBody>
              <a:bodyPr wrap="square" lIns="0" tIns="0" rIns="0" bIns="0" rtlCol="0" anchor="ctr">
                <a:spAutoFit/>
              </a:bodyPr>
              <a:lstStyle/>
              <a:p>
                <a:pPr algn="r">
                  <a:lnSpc>
                    <a:spcPct val="100000"/>
                  </a:lnSpc>
                </a:pPr>
                <a:r>
                  <a:rPr sz="600" dirty="0">
                    <a:solidFill>
                      <a:schemeClr val="accent3"/>
                    </a:solidFill>
                  </a:rPr>
                  <a:t>Meraki </a:t>
                </a:r>
              </a:p>
              <a:p>
                <a:pPr algn="r">
                  <a:lnSpc>
                    <a:spcPct val="100000"/>
                  </a:lnSpc>
                </a:pPr>
                <a:r>
                  <a:rPr sz="600" dirty="0">
                    <a:solidFill>
                      <a:schemeClr val="accent3"/>
                    </a:solidFill>
                  </a:rPr>
                  <a:t>(shops)</a:t>
                </a:r>
              </a:p>
            </p:txBody>
          </p:sp>
          <p:grpSp>
            <p:nvGrpSpPr>
              <p:cNvPr id="1661" name="Group 1660">
                <a:extLst>
                  <a:ext uri="{FF2B5EF4-FFF2-40B4-BE49-F238E27FC236}">
                    <a16:creationId xmlns:a16="http://schemas.microsoft.com/office/drawing/2014/main" id="{DDDEA91F-C323-48EE-82F1-5EF2E51E1E9A}"/>
                  </a:ext>
                </a:extLst>
              </p:cNvPr>
              <p:cNvGrpSpPr/>
              <p:nvPr/>
            </p:nvGrpSpPr>
            <p:grpSpPr>
              <a:xfrm>
                <a:off x="9847719" y="3442143"/>
                <a:ext cx="286013" cy="148255"/>
                <a:chOff x="8447088" y="3060701"/>
                <a:chExt cx="346075" cy="179388"/>
              </a:xfrm>
            </p:grpSpPr>
            <p:sp>
              <p:nvSpPr>
                <p:cNvPr id="1662" name="Line 54">
                  <a:extLst>
                    <a:ext uri="{FF2B5EF4-FFF2-40B4-BE49-F238E27FC236}">
                      <a16:creationId xmlns:a16="http://schemas.microsoft.com/office/drawing/2014/main" id="{7807CA5F-0EBD-4D2A-8CAC-3A51A6106D7F}"/>
                    </a:ext>
                  </a:extLst>
                </p:cNvPr>
                <p:cNvSpPr>
                  <a:spLocks noChangeShapeType="1"/>
                </p:cNvSpPr>
                <p:nvPr/>
              </p:nvSpPr>
              <p:spPr bwMode="auto">
                <a:xfrm>
                  <a:off x="8447088" y="319563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3" name="Line 55">
                  <a:extLst>
                    <a:ext uri="{FF2B5EF4-FFF2-40B4-BE49-F238E27FC236}">
                      <a16:creationId xmlns:a16="http://schemas.microsoft.com/office/drawing/2014/main" id="{0EC154A3-468D-4BCD-AFBC-37A3F123049E}"/>
                    </a:ext>
                  </a:extLst>
                </p:cNvPr>
                <p:cNvSpPr>
                  <a:spLocks noChangeShapeType="1"/>
                </p:cNvSpPr>
                <p:nvPr/>
              </p:nvSpPr>
              <p:spPr bwMode="auto">
                <a:xfrm>
                  <a:off x="8447088" y="3151188"/>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4" name="Line 56">
                  <a:extLst>
                    <a:ext uri="{FF2B5EF4-FFF2-40B4-BE49-F238E27FC236}">
                      <a16:creationId xmlns:a16="http://schemas.microsoft.com/office/drawing/2014/main" id="{04B4D5A6-D360-4CF5-9B0B-5E460994FA1E}"/>
                    </a:ext>
                  </a:extLst>
                </p:cNvPr>
                <p:cNvSpPr>
                  <a:spLocks noChangeShapeType="1"/>
                </p:cNvSpPr>
                <p:nvPr/>
              </p:nvSpPr>
              <p:spPr bwMode="auto">
                <a:xfrm>
                  <a:off x="8447088" y="3105151"/>
                  <a:ext cx="346075" cy="0"/>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5" name="Line 57">
                  <a:extLst>
                    <a:ext uri="{FF2B5EF4-FFF2-40B4-BE49-F238E27FC236}">
                      <a16:creationId xmlns:a16="http://schemas.microsoft.com/office/drawing/2014/main" id="{2431A2A2-9435-4085-9DBA-01437D576FB7}"/>
                    </a:ext>
                  </a:extLst>
                </p:cNvPr>
                <p:cNvSpPr>
                  <a:spLocks noChangeShapeType="1"/>
                </p:cNvSpPr>
                <p:nvPr/>
              </p:nvSpPr>
              <p:spPr bwMode="auto">
                <a:xfrm>
                  <a:off x="8567738"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6" name="Line 58">
                  <a:extLst>
                    <a:ext uri="{FF2B5EF4-FFF2-40B4-BE49-F238E27FC236}">
                      <a16:creationId xmlns:a16="http://schemas.microsoft.com/office/drawing/2014/main" id="{B8E3B87A-54AA-4F96-89A9-DC05578E8471}"/>
                    </a:ext>
                  </a:extLst>
                </p:cNvPr>
                <p:cNvSpPr>
                  <a:spLocks noChangeShapeType="1"/>
                </p:cNvSpPr>
                <p:nvPr/>
              </p:nvSpPr>
              <p:spPr bwMode="auto">
                <a:xfrm>
                  <a:off x="8718551" y="3060701"/>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7" name="Line 59">
                  <a:extLst>
                    <a:ext uri="{FF2B5EF4-FFF2-40B4-BE49-F238E27FC236}">
                      <a16:creationId xmlns:a16="http://schemas.microsoft.com/office/drawing/2014/main" id="{AACE469F-9A4D-4255-9907-290DBBBBA531}"/>
                    </a:ext>
                  </a:extLst>
                </p:cNvPr>
                <p:cNvSpPr>
                  <a:spLocks noChangeShapeType="1"/>
                </p:cNvSpPr>
                <p:nvPr/>
              </p:nvSpPr>
              <p:spPr bwMode="auto">
                <a:xfrm>
                  <a:off x="8567738"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8" name="Line 60">
                  <a:extLst>
                    <a:ext uri="{FF2B5EF4-FFF2-40B4-BE49-F238E27FC236}">
                      <a16:creationId xmlns:a16="http://schemas.microsoft.com/office/drawing/2014/main" id="{532101D4-5E80-4DCD-8981-8144187061DF}"/>
                    </a:ext>
                  </a:extLst>
                </p:cNvPr>
                <p:cNvSpPr>
                  <a:spLocks noChangeShapeType="1"/>
                </p:cNvSpPr>
                <p:nvPr/>
              </p:nvSpPr>
              <p:spPr bwMode="auto">
                <a:xfrm>
                  <a:off x="8718551" y="315118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9" name="Line 61">
                  <a:extLst>
                    <a:ext uri="{FF2B5EF4-FFF2-40B4-BE49-F238E27FC236}">
                      <a16:creationId xmlns:a16="http://schemas.microsoft.com/office/drawing/2014/main" id="{6BEF5C7E-9ED6-4F85-B0B8-1D0745F2103A}"/>
                    </a:ext>
                  </a:extLst>
                </p:cNvPr>
                <p:cNvSpPr>
                  <a:spLocks noChangeShapeType="1"/>
                </p:cNvSpPr>
                <p:nvPr/>
              </p:nvSpPr>
              <p:spPr bwMode="auto">
                <a:xfrm>
                  <a:off x="8507413"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0" name="Line 62">
                  <a:extLst>
                    <a:ext uri="{FF2B5EF4-FFF2-40B4-BE49-F238E27FC236}">
                      <a16:creationId xmlns:a16="http://schemas.microsoft.com/office/drawing/2014/main" id="{DF78E273-9A45-4769-B78C-16E1C94743D1}"/>
                    </a:ext>
                  </a:extLst>
                </p:cNvPr>
                <p:cNvSpPr>
                  <a:spLocks noChangeShapeType="1"/>
                </p:cNvSpPr>
                <p:nvPr/>
              </p:nvSpPr>
              <p:spPr bwMode="auto">
                <a:xfrm>
                  <a:off x="8658226" y="3195638"/>
                  <a:ext cx="0" cy="44450"/>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1" name="Line 63">
                  <a:extLst>
                    <a:ext uri="{FF2B5EF4-FFF2-40B4-BE49-F238E27FC236}">
                      <a16:creationId xmlns:a16="http://schemas.microsoft.com/office/drawing/2014/main" id="{D6D7027F-F632-4237-BAA6-A79BB4F1BA7A}"/>
                    </a:ext>
                  </a:extLst>
                </p:cNvPr>
                <p:cNvSpPr>
                  <a:spLocks noChangeShapeType="1"/>
                </p:cNvSpPr>
                <p:nvPr/>
              </p:nvSpPr>
              <p:spPr bwMode="auto">
                <a:xfrm>
                  <a:off x="8507413"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2" name="Line 64">
                  <a:extLst>
                    <a:ext uri="{FF2B5EF4-FFF2-40B4-BE49-F238E27FC236}">
                      <a16:creationId xmlns:a16="http://schemas.microsoft.com/office/drawing/2014/main" id="{4F60F156-E254-442A-B348-EE33C84D8513}"/>
                    </a:ext>
                  </a:extLst>
                </p:cNvPr>
                <p:cNvSpPr>
                  <a:spLocks noChangeShapeType="1"/>
                </p:cNvSpPr>
                <p:nvPr/>
              </p:nvSpPr>
              <p:spPr bwMode="auto">
                <a:xfrm>
                  <a:off x="8658226" y="3105151"/>
                  <a:ext cx="0" cy="46038"/>
                </a:xfrm>
                <a:prstGeom prst="line">
                  <a:avLst/>
                </a:prstGeom>
                <a:noFill/>
                <a:ln w="14288" cap="flat">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3" name="Rectangle 65">
                  <a:extLst>
                    <a:ext uri="{FF2B5EF4-FFF2-40B4-BE49-F238E27FC236}">
                      <a16:creationId xmlns:a16="http://schemas.microsoft.com/office/drawing/2014/main" id="{D7E5116E-FE2B-4963-A8C5-D2C32F5AA4FA}"/>
                    </a:ext>
                  </a:extLst>
                </p:cNvPr>
                <p:cNvSpPr>
                  <a:spLocks noChangeArrowheads="1"/>
                </p:cNvSpPr>
                <p:nvPr/>
              </p:nvSpPr>
              <p:spPr bwMode="auto">
                <a:xfrm>
                  <a:off x="8447088" y="3060701"/>
                  <a:ext cx="346075" cy="179388"/>
                </a:xfrm>
                <a:prstGeom prst="rect">
                  <a:avLst/>
                </a:pr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44" name="Group 1643">
              <a:extLst>
                <a:ext uri="{FF2B5EF4-FFF2-40B4-BE49-F238E27FC236}">
                  <a16:creationId xmlns:a16="http://schemas.microsoft.com/office/drawing/2014/main" id="{19E719C9-2959-41F7-8CD2-6207E3EBCA67}"/>
                </a:ext>
              </a:extLst>
            </p:cNvPr>
            <p:cNvGrpSpPr/>
            <p:nvPr/>
          </p:nvGrpSpPr>
          <p:grpSpPr>
            <a:xfrm>
              <a:off x="10150239" y="3417955"/>
              <a:ext cx="221905" cy="221905"/>
              <a:chOff x="5739267" y="2240712"/>
              <a:chExt cx="268504" cy="268504"/>
            </a:xfrm>
          </p:grpSpPr>
          <p:sp>
            <p:nvSpPr>
              <p:cNvPr id="1646" name="Oval 1645">
                <a:extLst>
                  <a:ext uri="{FF2B5EF4-FFF2-40B4-BE49-F238E27FC236}">
                    <a16:creationId xmlns:a16="http://schemas.microsoft.com/office/drawing/2014/main" id="{3BE9639D-EBD6-4435-B3EB-8518CE797CCA}"/>
                  </a:ext>
                </a:extLst>
              </p:cNvPr>
              <p:cNvSpPr/>
              <p:nvPr/>
            </p:nvSpPr>
            <p:spPr>
              <a:xfrm>
                <a:off x="5739267" y="2240712"/>
                <a:ext cx="268504" cy="2685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47" name="Group 1646">
                <a:extLst>
                  <a:ext uri="{FF2B5EF4-FFF2-40B4-BE49-F238E27FC236}">
                    <a16:creationId xmlns:a16="http://schemas.microsoft.com/office/drawing/2014/main" id="{3BEDA4CF-384F-4D78-A52A-B404AD0BEC00}"/>
                  </a:ext>
                </a:extLst>
              </p:cNvPr>
              <p:cNvGrpSpPr/>
              <p:nvPr/>
            </p:nvGrpSpPr>
            <p:grpSpPr>
              <a:xfrm>
                <a:off x="5804804" y="2306249"/>
                <a:ext cx="137431" cy="137431"/>
                <a:chOff x="5922963" y="2173288"/>
                <a:chExt cx="346075" cy="346075"/>
              </a:xfrm>
            </p:grpSpPr>
            <p:grpSp>
              <p:nvGrpSpPr>
                <p:cNvPr id="1648" name="Group 1647">
                  <a:extLst>
                    <a:ext uri="{FF2B5EF4-FFF2-40B4-BE49-F238E27FC236}">
                      <a16:creationId xmlns:a16="http://schemas.microsoft.com/office/drawing/2014/main" id="{01599E84-C61A-4410-A5A7-F40B46A781FE}"/>
                    </a:ext>
                  </a:extLst>
                </p:cNvPr>
                <p:cNvGrpSpPr/>
                <p:nvPr/>
              </p:nvGrpSpPr>
              <p:grpSpPr>
                <a:xfrm>
                  <a:off x="5922963" y="2173288"/>
                  <a:ext cx="346075" cy="346075"/>
                  <a:chOff x="6283325" y="2173288"/>
                  <a:chExt cx="346075" cy="346075"/>
                </a:xfrm>
              </p:grpSpPr>
              <p:grpSp>
                <p:nvGrpSpPr>
                  <p:cNvPr id="1654" name="Group 1653">
                    <a:extLst>
                      <a:ext uri="{FF2B5EF4-FFF2-40B4-BE49-F238E27FC236}">
                        <a16:creationId xmlns:a16="http://schemas.microsoft.com/office/drawing/2014/main" id="{4A926B07-04D2-4783-8AC2-51302A5DB733}"/>
                      </a:ext>
                    </a:extLst>
                  </p:cNvPr>
                  <p:cNvGrpSpPr/>
                  <p:nvPr/>
                </p:nvGrpSpPr>
                <p:grpSpPr>
                  <a:xfrm>
                    <a:off x="6508750" y="2398713"/>
                    <a:ext cx="120650" cy="120650"/>
                    <a:chOff x="6508750" y="2398713"/>
                    <a:chExt cx="120650" cy="120650"/>
                  </a:xfrm>
                </p:grpSpPr>
                <p:sp>
                  <p:nvSpPr>
                    <p:cNvPr id="1658" name="Line 241">
                      <a:extLst>
                        <a:ext uri="{FF2B5EF4-FFF2-40B4-BE49-F238E27FC236}">
                          <a16:creationId xmlns:a16="http://schemas.microsoft.com/office/drawing/2014/main" id="{D1E0DEFC-57C7-4CB0-B6AF-F166FAEC3820}"/>
                        </a:ext>
                      </a:extLst>
                    </p:cNvPr>
                    <p:cNvSpPr>
                      <a:spLocks noChangeShapeType="1"/>
                    </p:cNvSpPr>
                    <p:nvPr/>
                  </p:nvSpPr>
                  <p:spPr bwMode="auto">
                    <a:xfrm>
                      <a:off x="650875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9" name="Freeform 243">
                      <a:extLst>
                        <a:ext uri="{FF2B5EF4-FFF2-40B4-BE49-F238E27FC236}">
                          <a16:creationId xmlns:a16="http://schemas.microsoft.com/office/drawing/2014/main" id="{8F5C94AD-D351-4E06-A021-A70AC1AB9CE0}"/>
                        </a:ext>
                      </a:extLst>
                    </p:cNvPr>
                    <p:cNvSpPr>
                      <a:spLocks/>
                    </p:cNvSpPr>
                    <p:nvPr/>
                  </p:nvSpPr>
                  <p:spPr bwMode="auto">
                    <a:xfrm>
                      <a:off x="6508750" y="2398713"/>
                      <a:ext cx="76200" cy="74613"/>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655" name="Group 1654">
                    <a:extLst>
                      <a:ext uri="{FF2B5EF4-FFF2-40B4-BE49-F238E27FC236}">
                        <a16:creationId xmlns:a16="http://schemas.microsoft.com/office/drawing/2014/main" id="{5F6D707F-1F28-4F6B-B1D7-47DF6B531C31}"/>
                      </a:ext>
                    </a:extLst>
                  </p:cNvPr>
                  <p:cNvGrpSpPr/>
                  <p:nvPr/>
                </p:nvGrpSpPr>
                <p:grpSpPr>
                  <a:xfrm>
                    <a:off x="6283325" y="2173288"/>
                    <a:ext cx="120651" cy="120650"/>
                    <a:chOff x="6283325" y="2173288"/>
                    <a:chExt cx="120651" cy="120650"/>
                  </a:xfrm>
                </p:grpSpPr>
                <p:sp>
                  <p:nvSpPr>
                    <p:cNvPr id="1656" name="Line 242">
                      <a:extLst>
                        <a:ext uri="{FF2B5EF4-FFF2-40B4-BE49-F238E27FC236}">
                          <a16:creationId xmlns:a16="http://schemas.microsoft.com/office/drawing/2014/main" id="{B62AE8E2-DCEB-42B5-AC6F-4B1CB1C66F3F}"/>
                        </a:ext>
                      </a:extLst>
                    </p:cNvPr>
                    <p:cNvSpPr>
                      <a:spLocks noChangeShapeType="1"/>
                    </p:cNvSpPr>
                    <p:nvPr/>
                  </p:nvSpPr>
                  <p:spPr bwMode="auto">
                    <a:xfrm>
                      <a:off x="62833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7" name="Freeform 244">
                      <a:extLst>
                        <a:ext uri="{FF2B5EF4-FFF2-40B4-BE49-F238E27FC236}">
                          <a16:creationId xmlns:a16="http://schemas.microsoft.com/office/drawing/2014/main" id="{74B4C8FB-E44E-47C9-9DCE-FDCBAADB4703}"/>
                        </a:ext>
                      </a:extLst>
                    </p:cNvPr>
                    <p:cNvSpPr>
                      <a:spLocks/>
                    </p:cNvSpPr>
                    <p:nvPr/>
                  </p:nvSpPr>
                  <p:spPr bwMode="auto">
                    <a:xfrm>
                      <a:off x="6329363" y="2217738"/>
                      <a:ext cx="74613" cy="76200"/>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49" name="Group 1648">
                  <a:extLst>
                    <a:ext uri="{FF2B5EF4-FFF2-40B4-BE49-F238E27FC236}">
                      <a16:creationId xmlns:a16="http://schemas.microsoft.com/office/drawing/2014/main" id="{43856376-F75D-4000-8FB1-3781B056D722}"/>
                    </a:ext>
                  </a:extLst>
                </p:cNvPr>
                <p:cNvGrpSpPr/>
                <p:nvPr/>
              </p:nvGrpSpPr>
              <p:grpSpPr>
                <a:xfrm>
                  <a:off x="5922963" y="2173288"/>
                  <a:ext cx="346075" cy="346075"/>
                  <a:chOff x="5562600" y="2173288"/>
                  <a:chExt cx="346075" cy="346075"/>
                </a:xfrm>
              </p:grpSpPr>
              <p:sp>
                <p:nvSpPr>
                  <p:cNvPr id="1650" name="Line 245">
                    <a:extLst>
                      <a:ext uri="{FF2B5EF4-FFF2-40B4-BE49-F238E27FC236}">
                        <a16:creationId xmlns:a16="http://schemas.microsoft.com/office/drawing/2014/main" id="{A302B9AB-9A59-46FE-9A3D-292E834424F6}"/>
                      </a:ext>
                    </a:extLst>
                  </p:cNvPr>
                  <p:cNvSpPr>
                    <a:spLocks noChangeShapeType="1"/>
                  </p:cNvSpPr>
                  <p:nvPr/>
                </p:nvSpPr>
                <p:spPr bwMode="auto">
                  <a:xfrm flipV="1">
                    <a:off x="5788025" y="2173288"/>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1" name="Line 246">
                    <a:extLst>
                      <a:ext uri="{FF2B5EF4-FFF2-40B4-BE49-F238E27FC236}">
                        <a16:creationId xmlns:a16="http://schemas.microsoft.com/office/drawing/2014/main" id="{32A794CA-9BBD-4D5C-A0B4-8A322C23C2A9}"/>
                      </a:ext>
                    </a:extLst>
                  </p:cNvPr>
                  <p:cNvSpPr>
                    <a:spLocks noChangeShapeType="1"/>
                  </p:cNvSpPr>
                  <p:nvPr/>
                </p:nvSpPr>
                <p:spPr bwMode="auto">
                  <a:xfrm flipV="1">
                    <a:off x="5562600" y="2398713"/>
                    <a:ext cx="120650" cy="120650"/>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2" name="Freeform 247">
                    <a:extLst>
                      <a:ext uri="{FF2B5EF4-FFF2-40B4-BE49-F238E27FC236}">
                        <a16:creationId xmlns:a16="http://schemas.microsoft.com/office/drawing/2014/main" id="{01A5E3A0-5EF4-4191-AB46-59932CF5558C}"/>
                      </a:ext>
                    </a:extLst>
                  </p:cNvPr>
                  <p:cNvSpPr>
                    <a:spLocks/>
                  </p:cNvSpPr>
                  <p:nvPr/>
                </p:nvSpPr>
                <p:spPr bwMode="auto">
                  <a:xfrm>
                    <a:off x="5562600" y="2443163"/>
                    <a:ext cx="74613" cy="76200"/>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3" name="Freeform 248">
                    <a:extLst>
                      <a:ext uri="{FF2B5EF4-FFF2-40B4-BE49-F238E27FC236}">
                        <a16:creationId xmlns:a16="http://schemas.microsoft.com/office/drawing/2014/main" id="{32208786-64C3-43BE-BE2D-711851742337}"/>
                      </a:ext>
                    </a:extLst>
                  </p:cNvPr>
                  <p:cNvSpPr>
                    <a:spLocks/>
                  </p:cNvSpPr>
                  <p:nvPr/>
                </p:nvSpPr>
                <p:spPr bwMode="auto">
                  <a:xfrm>
                    <a:off x="5832475" y="2173288"/>
                    <a:ext cx="76200" cy="74613"/>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cxnSp>
          <p:nvCxnSpPr>
            <p:cNvPr id="1645" name="Straight Connector 1644">
              <a:extLst>
                <a:ext uri="{FF2B5EF4-FFF2-40B4-BE49-F238E27FC236}">
                  <a16:creationId xmlns:a16="http://schemas.microsoft.com/office/drawing/2014/main" id="{28A19087-9E34-470F-A538-AE9AD8A9B296}"/>
                </a:ext>
              </a:extLst>
            </p:cNvPr>
            <p:cNvCxnSpPr>
              <a:cxnSpLocks/>
            </p:cNvCxnSpPr>
            <p:nvPr/>
          </p:nvCxnSpPr>
          <p:spPr>
            <a:xfrm flipH="1" flipV="1">
              <a:off x="9803343" y="3072732"/>
              <a:ext cx="378753" cy="372365"/>
            </a:xfrm>
            <a:prstGeom prst="line">
              <a:avLst/>
            </a:prstGeom>
            <a:solidFill>
              <a:schemeClr val="bg1">
                <a:lumMod val="95000"/>
              </a:schemeClr>
            </a:solidFill>
            <a:ln w="10133" cap="flat">
              <a:solidFill>
                <a:schemeClr val="accent1"/>
              </a:solidFill>
              <a:prstDash val="solid"/>
              <a:bevel/>
            </a:ln>
          </p:spPr>
        </p:cxnSp>
      </p:grpSp>
      <p:cxnSp>
        <p:nvCxnSpPr>
          <p:cNvPr id="1731" name="Straight Connector 1730">
            <a:extLst>
              <a:ext uri="{FF2B5EF4-FFF2-40B4-BE49-F238E27FC236}">
                <a16:creationId xmlns:a16="http://schemas.microsoft.com/office/drawing/2014/main" id="{92124522-F15B-4EA4-98BB-FE57C23A1F6C}"/>
              </a:ext>
            </a:extLst>
          </p:cNvPr>
          <p:cNvCxnSpPr>
            <a:cxnSpLocks/>
          </p:cNvCxnSpPr>
          <p:nvPr/>
        </p:nvCxnSpPr>
        <p:spPr>
          <a:xfrm flipH="1">
            <a:off x="5075695" y="5465618"/>
            <a:ext cx="368727" cy="0"/>
          </a:xfrm>
          <a:prstGeom prst="line">
            <a:avLst/>
          </a:prstGeom>
          <a:solidFill>
            <a:schemeClr val="bg1">
              <a:lumMod val="95000"/>
            </a:schemeClr>
          </a:solidFill>
          <a:ln w="10133" cap="flat">
            <a:solidFill>
              <a:schemeClr val="accent3"/>
            </a:solidFill>
            <a:prstDash val="solid"/>
            <a:bevel/>
          </a:ln>
        </p:spPr>
      </p:cxnSp>
      <p:grpSp>
        <p:nvGrpSpPr>
          <p:cNvPr id="1733" name="Group 1732">
            <a:extLst>
              <a:ext uri="{FF2B5EF4-FFF2-40B4-BE49-F238E27FC236}">
                <a16:creationId xmlns:a16="http://schemas.microsoft.com/office/drawing/2014/main" id="{3FCB7931-35EB-4A71-972B-EA1D745E04FD}"/>
              </a:ext>
            </a:extLst>
          </p:cNvPr>
          <p:cNvGrpSpPr/>
          <p:nvPr userDrawn="1"/>
        </p:nvGrpSpPr>
        <p:grpSpPr>
          <a:xfrm>
            <a:off x="5333470" y="5354666"/>
            <a:ext cx="221905" cy="221905"/>
            <a:chOff x="4343275" y="4322973"/>
            <a:chExt cx="221905" cy="221905"/>
          </a:xfrm>
        </p:grpSpPr>
        <p:sp>
          <p:nvSpPr>
            <p:cNvPr id="1747" name="Oval 1746">
              <a:extLst>
                <a:ext uri="{FF2B5EF4-FFF2-40B4-BE49-F238E27FC236}">
                  <a16:creationId xmlns:a16="http://schemas.microsoft.com/office/drawing/2014/main" id="{E288ACD8-439B-42F4-8993-3195524A6461}"/>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48" name="Group 1747">
              <a:extLst>
                <a:ext uri="{FF2B5EF4-FFF2-40B4-BE49-F238E27FC236}">
                  <a16:creationId xmlns:a16="http://schemas.microsoft.com/office/drawing/2014/main" id="{699B9C4C-D1E3-4586-87B9-168B80A161F9}"/>
                </a:ext>
              </a:extLst>
            </p:cNvPr>
            <p:cNvGrpSpPr/>
            <p:nvPr userDrawn="1"/>
          </p:nvGrpSpPr>
          <p:grpSpPr>
            <a:xfrm flipH="1" flipV="1">
              <a:off x="4471424" y="4451121"/>
              <a:ext cx="39597" cy="39601"/>
              <a:chOff x="6508741" y="2398713"/>
              <a:chExt cx="120650" cy="120663"/>
            </a:xfrm>
          </p:grpSpPr>
          <p:sp>
            <p:nvSpPr>
              <p:cNvPr id="1758" name="Line 241">
                <a:extLst>
                  <a:ext uri="{FF2B5EF4-FFF2-40B4-BE49-F238E27FC236}">
                    <a16:creationId xmlns:a16="http://schemas.microsoft.com/office/drawing/2014/main" id="{EDD7AC7C-2B7B-4E31-80D6-1CD24A0C4302}"/>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68" name="Freeform 243">
                <a:extLst>
                  <a:ext uri="{FF2B5EF4-FFF2-40B4-BE49-F238E27FC236}">
                    <a16:creationId xmlns:a16="http://schemas.microsoft.com/office/drawing/2014/main" id="{BD0A2A3B-D6FB-4FAD-9EBC-AAD57DD2151B}"/>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749" name="Group 1748">
              <a:extLst>
                <a:ext uri="{FF2B5EF4-FFF2-40B4-BE49-F238E27FC236}">
                  <a16:creationId xmlns:a16="http://schemas.microsoft.com/office/drawing/2014/main" id="{8B383D08-2588-446E-9C9F-062EA81E0909}"/>
                </a:ext>
              </a:extLst>
            </p:cNvPr>
            <p:cNvGrpSpPr/>
            <p:nvPr userDrawn="1"/>
          </p:nvGrpSpPr>
          <p:grpSpPr>
            <a:xfrm flipH="1" flipV="1">
              <a:off x="4397431" y="4377136"/>
              <a:ext cx="39605" cy="39598"/>
              <a:chOff x="6283301" y="2173285"/>
              <a:chExt cx="120675" cy="120653"/>
            </a:xfrm>
          </p:grpSpPr>
          <p:sp>
            <p:nvSpPr>
              <p:cNvPr id="1755" name="Line 242">
                <a:extLst>
                  <a:ext uri="{FF2B5EF4-FFF2-40B4-BE49-F238E27FC236}">
                    <a16:creationId xmlns:a16="http://schemas.microsoft.com/office/drawing/2014/main" id="{239F361A-AB54-4BEE-B455-AF94DD4C0B9D}"/>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56" name="Freeform 244">
                <a:extLst>
                  <a:ext uri="{FF2B5EF4-FFF2-40B4-BE49-F238E27FC236}">
                    <a16:creationId xmlns:a16="http://schemas.microsoft.com/office/drawing/2014/main" id="{6DF80783-AE7A-4728-885E-AE43B66DB39A}"/>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750" name="Group 1749">
              <a:extLst>
                <a:ext uri="{FF2B5EF4-FFF2-40B4-BE49-F238E27FC236}">
                  <a16:creationId xmlns:a16="http://schemas.microsoft.com/office/drawing/2014/main" id="{CCB646A4-F919-4B62-B50B-19760B779B84}"/>
                </a:ext>
              </a:extLst>
            </p:cNvPr>
            <p:cNvGrpSpPr/>
            <p:nvPr userDrawn="1"/>
          </p:nvGrpSpPr>
          <p:grpSpPr>
            <a:xfrm>
              <a:off x="4397443" y="4377136"/>
              <a:ext cx="113580" cy="113584"/>
              <a:chOff x="5562632" y="2173276"/>
              <a:chExt cx="346076" cy="346085"/>
            </a:xfrm>
          </p:grpSpPr>
          <p:sp>
            <p:nvSpPr>
              <p:cNvPr id="1751" name="Line 245">
                <a:extLst>
                  <a:ext uri="{FF2B5EF4-FFF2-40B4-BE49-F238E27FC236}">
                    <a16:creationId xmlns:a16="http://schemas.microsoft.com/office/drawing/2014/main" id="{4E7B222E-3555-467E-9BE1-74AB64DD1B0B}"/>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52" name="Line 246">
                <a:extLst>
                  <a:ext uri="{FF2B5EF4-FFF2-40B4-BE49-F238E27FC236}">
                    <a16:creationId xmlns:a16="http://schemas.microsoft.com/office/drawing/2014/main" id="{D2ACC6F5-B2EB-4292-AB18-052CB260A9A6}"/>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53" name="Freeform 247">
                <a:extLst>
                  <a:ext uri="{FF2B5EF4-FFF2-40B4-BE49-F238E27FC236}">
                    <a16:creationId xmlns:a16="http://schemas.microsoft.com/office/drawing/2014/main" id="{465B9BED-C8BD-4571-813F-E2525A657320}"/>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54" name="Freeform 248">
                <a:extLst>
                  <a:ext uri="{FF2B5EF4-FFF2-40B4-BE49-F238E27FC236}">
                    <a16:creationId xmlns:a16="http://schemas.microsoft.com/office/drawing/2014/main" id="{E778B5C6-3F27-442F-B90F-E4AE415D00A7}"/>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734" name="Group 1733">
            <a:extLst>
              <a:ext uri="{FF2B5EF4-FFF2-40B4-BE49-F238E27FC236}">
                <a16:creationId xmlns:a16="http://schemas.microsoft.com/office/drawing/2014/main" id="{C9CC213B-A17D-46E0-8CB0-70F5D36F09AF}"/>
              </a:ext>
            </a:extLst>
          </p:cNvPr>
          <p:cNvGrpSpPr/>
          <p:nvPr userDrawn="1"/>
        </p:nvGrpSpPr>
        <p:grpSpPr>
          <a:xfrm>
            <a:off x="4966680" y="5354666"/>
            <a:ext cx="221905" cy="221905"/>
            <a:chOff x="4343275" y="4322973"/>
            <a:chExt cx="221905" cy="221905"/>
          </a:xfrm>
        </p:grpSpPr>
        <p:sp>
          <p:nvSpPr>
            <p:cNvPr id="1735" name="Oval 1734">
              <a:extLst>
                <a:ext uri="{FF2B5EF4-FFF2-40B4-BE49-F238E27FC236}">
                  <a16:creationId xmlns:a16="http://schemas.microsoft.com/office/drawing/2014/main" id="{52CDA399-2028-4281-BFDE-D2324A7B3C3D}"/>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36" name="Group 1735">
              <a:extLst>
                <a:ext uri="{FF2B5EF4-FFF2-40B4-BE49-F238E27FC236}">
                  <a16:creationId xmlns:a16="http://schemas.microsoft.com/office/drawing/2014/main" id="{0FDFC105-398A-40AB-B34F-BB116F5B35DB}"/>
                </a:ext>
              </a:extLst>
            </p:cNvPr>
            <p:cNvGrpSpPr/>
            <p:nvPr userDrawn="1"/>
          </p:nvGrpSpPr>
          <p:grpSpPr>
            <a:xfrm flipH="1" flipV="1">
              <a:off x="4471424" y="4451121"/>
              <a:ext cx="39597" cy="39601"/>
              <a:chOff x="6508741" y="2398713"/>
              <a:chExt cx="120650" cy="120663"/>
            </a:xfrm>
          </p:grpSpPr>
          <p:sp>
            <p:nvSpPr>
              <p:cNvPr id="1745" name="Line 241">
                <a:extLst>
                  <a:ext uri="{FF2B5EF4-FFF2-40B4-BE49-F238E27FC236}">
                    <a16:creationId xmlns:a16="http://schemas.microsoft.com/office/drawing/2014/main" id="{F37755E2-175C-42B3-8576-B655155616E5}"/>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46" name="Freeform 243">
                <a:extLst>
                  <a:ext uri="{FF2B5EF4-FFF2-40B4-BE49-F238E27FC236}">
                    <a16:creationId xmlns:a16="http://schemas.microsoft.com/office/drawing/2014/main" id="{3618417F-0EFC-4555-9F39-87CDA550E773}"/>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737" name="Group 1736">
              <a:extLst>
                <a:ext uri="{FF2B5EF4-FFF2-40B4-BE49-F238E27FC236}">
                  <a16:creationId xmlns:a16="http://schemas.microsoft.com/office/drawing/2014/main" id="{93DF0A87-CBB9-47B3-8CC1-B0A2A42E1D13}"/>
                </a:ext>
              </a:extLst>
            </p:cNvPr>
            <p:cNvGrpSpPr/>
            <p:nvPr userDrawn="1"/>
          </p:nvGrpSpPr>
          <p:grpSpPr>
            <a:xfrm flipH="1" flipV="1">
              <a:off x="4397431" y="4377136"/>
              <a:ext cx="39605" cy="39598"/>
              <a:chOff x="6283301" y="2173285"/>
              <a:chExt cx="120675" cy="120653"/>
            </a:xfrm>
          </p:grpSpPr>
          <p:sp>
            <p:nvSpPr>
              <p:cNvPr id="1743" name="Line 242">
                <a:extLst>
                  <a:ext uri="{FF2B5EF4-FFF2-40B4-BE49-F238E27FC236}">
                    <a16:creationId xmlns:a16="http://schemas.microsoft.com/office/drawing/2014/main" id="{974B4E79-2455-46A9-A3F4-C0FD688565D2}"/>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44" name="Freeform 244">
                <a:extLst>
                  <a:ext uri="{FF2B5EF4-FFF2-40B4-BE49-F238E27FC236}">
                    <a16:creationId xmlns:a16="http://schemas.microsoft.com/office/drawing/2014/main" id="{AB4D2FA2-DDAB-40BF-B5E6-B098908E05B2}"/>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738" name="Group 1737">
              <a:extLst>
                <a:ext uri="{FF2B5EF4-FFF2-40B4-BE49-F238E27FC236}">
                  <a16:creationId xmlns:a16="http://schemas.microsoft.com/office/drawing/2014/main" id="{CC661E35-A1D0-4ADE-96DF-6CDAAE318D70}"/>
                </a:ext>
              </a:extLst>
            </p:cNvPr>
            <p:cNvGrpSpPr/>
            <p:nvPr userDrawn="1"/>
          </p:nvGrpSpPr>
          <p:grpSpPr>
            <a:xfrm>
              <a:off x="4397443" y="4377136"/>
              <a:ext cx="113580" cy="113584"/>
              <a:chOff x="5562632" y="2173276"/>
              <a:chExt cx="346076" cy="346085"/>
            </a:xfrm>
          </p:grpSpPr>
          <p:sp>
            <p:nvSpPr>
              <p:cNvPr id="1739" name="Line 245">
                <a:extLst>
                  <a:ext uri="{FF2B5EF4-FFF2-40B4-BE49-F238E27FC236}">
                    <a16:creationId xmlns:a16="http://schemas.microsoft.com/office/drawing/2014/main" id="{D0730E4D-C8FC-46BE-9773-50847E71250C}"/>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40" name="Line 246">
                <a:extLst>
                  <a:ext uri="{FF2B5EF4-FFF2-40B4-BE49-F238E27FC236}">
                    <a16:creationId xmlns:a16="http://schemas.microsoft.com/office/drawing/2014/main" id="{644569C7-8E59-4432-AE0C-648A2DB54E7B}"/>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41" name="Freeform 247">
                <a:extLst>
                  <a:ext uri="{FF2B5EF4-FFF2-40B4-BE49-F238E27FC236}">
                    <a16:creationId xmlns:a16="http://schemas.microsoft.com/office/drawing/2014/main" id="{3F42AC48-6D7E-4417-867A-63B4091970BA}"/>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42" name="Freeform 248">
                <a:extLst>
                  <a:ext uri="{FF2B5EF4-FFF2-40B4-BE49-F238E27FC236}">
                    <a16:creationId xmlns:a16="http://schemas.microsoft.com/office/drawing/2014/main" id="{45EC3E7C-C1C8-4B73-9E06-7EBFF26B37EA}"/>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1778" name="Straight Connector 1777">
            <a:extLst>
              <a:ext uri="{FF2B5EF4-FFF2-40B4-BE49-F238E27FC236}">
                <a16:creationId xmlns:a16="http://schemas.microsoft.com/office/drawing/2014/main" id="{B1CCAA20-CD27-46EC-A51D-A2A26080FF2D}"/>
              </a:ext>
            </a:extLst>
          </p:cNvPr>
          <p:cNvCxnSpPr>
            <a:cxnSpLocks/>
          </p:cNvCxnSpPr>
          <p:nvPr/>
        </p:nvCxnSpPr>
        <p:spPr>
          <a:xfrm flipH="1">
            <a:off x="6257624" y="5465618"/>
            <a:ext cx="368727" cy="0"/>
          </a:xfrm>
          <a:prstGeom prst="line">
            <a:avLst/>
          </a:prstGeom>
          <a:solidFill>
            <a:schemeClr val="bg1">
              <a:lumMod val="95000"/>
            </a:schemeClr>
          </a:solidFill>
          <a:ln w="10133" cap="flat">
            <a:solidFill>
              <a:schemeClr val="accent3"/>
            </a:solidFill>
            <a:prstDash val="solid"/>
            <a:bevel/>
          </a:ln>
        </p:spPr>
      </p:cxnSp>
      <p:grpSp>
        <p:nvGrpSpPr>
          <p:cNvPr id="1801" name="Group 1800">
            <a:extLst>
              <a:ext uri="{FF2B5EF4-FFF2-40B4-BE49-F238E27FC236}">
                <a16:creationId xmlns:a16="http://schemas.microsoft.com/office/drawing/2014/main" id="{E2FF101B-FD6A-4577-8B06-45547FA36492}"/>
              </a:ext>
            </a:extLst>
          </p:cNvPr>
          <p:cNvGrpSpPr/>
          <p:nvPr/>
        </p:nvGrpSpPr>
        <p:grpSpPr>
          <a:xfrm>
            <a:off x="6148609" y="5354666"/>
            <a:ext cx="588695" cy="221905"/>
            <a:chOff x="5009543" y="5198265"/>
            <a:chExt cx="588695" cy="221905"/>
          </a:xfrm>
        </p:grpSpPr>
        <p:grpSp>
          <p:nvGrpSpPr>
            <p:cNvPr id="1802" name="Group 1801">
              <a:extLst>
                <a:ext uri="{FF2B5EF4-FFF2-40B4-BE49-F238E27FC236}">
                  <a16:creationId xmlns:a16="http://schemas.microsoft.com/office/drawing/2014/main" id="{8CD81129-3920-45AA-83D7-3C08E4D260E7}"/>
                </a:ext>
              </a:extLst>
            </p:cNvPr>
            <p:cNvGrpSpPr/>
            <p:nvPr userDrawn="1"/>
          </p:nvGrpSpPr>
          <p:grpSpPr>
            <a:xfrm>
              <a:off x="5376333" y="5198265"/>
              <a:ext cx="221905" cy="221905"/>
              <a:chOff x="4343275" y="4322973"/>
              <a:chExt cx="221905" cy="221905"/>
            </a:xfrm>
          </p:grpSpPr>
          <p:sp>
            <p:nvSpPr>
              <p:cNvPr id="2001" name="Oval 2000">
                <a:extLst>
                  <a:ext uri="{FF2B5EF4-FFF2-40B4-BE49-F238E27FC236}">
                    <a16:creationId xmlns:a16="http://schemas.microsoft.com/office/drawing/2014/main" id="{90BFF298-4752-45D5-B8CD-5CD7E3485A89}"/>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033" name="Group 2032">
                <a:extLst>
                  <a:ext uri="{FF2B5EF4-FFF2-40B4-BE49-F238E27FC236}">
                    <a16:creationId xmlns:a16="http://schemas.microsoft.com/office/drawing/2014/main" id="{850BF9B6-AD1B-407F-B6FC-371F6D63B49B}"/>
                  </a:ext>
                </a:extLst>
              </p:cNvPr>
              <p:cNvGrpSpPr/>
              <p:nvPr userDrawn="1"/>
            </p:nvGrpSpPr>
            <p:grpSpPr>
              <a:xfrm flipH="1" flipV="1">
                <a:off x="4471424" y="4451121"/>
                <a:ext cx="39597" cy="39601"/>
                <a:chOff x="6508741" y="2398713"/>
                <a:chExt cx="120650" cy="120663"/>
              </a:xfrm>
            </p:grpSpPr>
            <p:sp>
              <p:nvSpPr>
                <p:cNvPr id="2056" name="Line 241">
                  <a:extLst>
                    <a:ext uri="{FF2B5EF4-FFF2-40B4-BE49-F238E27FC236}">
                      <a16:creationId xmlns:a16="http://schemas.microsoft.com/office/drawing/2014/main" id="{D8C19B06-1F44-47E7-BB7D-86E69178C176}"/>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7" name="Freeform 243">
                  <a:extLst>
                    <a:ext uri="{FF2B5EF4-FFF2-40B4-BE49-F238E27FC236}">
                      <a16:creationId xmlns:a16="http://schemas.microsoft.com/office/drawing/2014/main" id="{BFA01CD1-FFC8-49FF-A5E1-462899F24B9F}"/>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35" name="Group 2034">
                <a:extLst>
                  <a:ext uri="{FF2B5EF4-FFF2-40B4-BE49-F238E27FC236}">
                    <a16:creationId xmlns:a16="http://schemas.microsoft.com/office/drawing/2014/main" id="{8B43287E-EAD4-4538-BC58-CE3704773257}"/>
                  </a:ext>
                </a:extLst>
              </p:cNvPr>
              <p:cNvGrpSpPr/>
              <p:nvPr userDrawn="1"/>
            </p:nvGrpSpPr>
            <p:grpSpPr>
              <a:xfrm flipH="1" flipV="1">
                <a:off x="4397431" y="4377136"/>
                <a:ext cx="39605" cy="39598"/>
                <a:chOff x="6283301" y="2173285"/>
                <a:chExt cx="120675" cy="120653"/>
              </a:xfrm>
            </p:grpSpPr>
            <p:sp>
              <p:nvSpPr>
                <p:cNvPr id="2054" name="Line 242">
                  <a:extLst>
                    <a:ext uri="{FF2B5EF4-FFF2-40B4-BE49-F238E27FC236}">
                      <a16:creationId xmlns:a16="http://schemas.microsoft.com/office/drawing/2014/main" id="{36BCB8F8-11CA-4B49-B2BE-66E426DD9813}"/>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5" name="Freeform 244">
                  <a:extLst>
                    <a:ext uri="{FF2B5EF4-FFF2-40B4-BE49-F238E27FC236}">
                      <a16:creationId xmlns:a16="http://schemas.microsoft.com/office/drawing/2014/main" id="{25C93CE2-63EF-4D8A-94C3-6F00F19A8AF0}"/>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49" name="Group 2048">
                <a:extLst>
                  <a:ext uri="{FF2B5EF4-FFF2-40B4-BE49-F238E27FC236}">
                    <a16:creationId xmlns:a16="http://schemas.microsoft.com/office/drawing/2014/main" id="{2FE8D55C-807D-4A50-865E-2E7AA0C19D2A}"/>
                  </a:ext>
                </a:extLst>
              </p:cNvPr>
              <p:cNvGrpSpPr/>
              <p:nvPr userDrawn="1"/>
            </p:nvGrpSpPr>
            <p:grpSpPr>
              <a:xfrm>
                <a:off x="4397443" y="4377136"/>
                <a:ext cx="113580" cy="113584"/>
                <a:chOff x="5562632" y="2173276"/>
                <a:chExt cx="346076" cy="346085"/>
              </a:xfrm>
            </p:grpSpPr>
            <p:sp>
              <p:nvSpPr>
                <p:cNvPr id="2050" name="Line 245">
                  <a:extLst>
                    <a:ext uri="{FF2B5EF4-FFF2-40B4-BE49-F238E27FC236}">
                      <a16:creationId xmlns:a16="http://schemas.microsoft.com/office/drawing/2014/main" id="{F0C3F41F-0B5C-4907-AAF2-F6D838968F0A}"/>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1" name="Line 246">
                  <a:extLst>
                    <a:ext uri="{FF2B5EF4-FFF2-40B4-BE49-F238E27FC236}">
                      <a16:creationId xmlns:a16="http://schemas.microsoft.com/office/drawing/2014/main" id="{A5E12D96-A02B-4FAD-A7B0-7E1C78E5C654}"/>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2" name="Freeform 247">
                  <a:extLst>
                    <a:ext uri="{FF2B5EF4-FFF2-40B4-BE49-F238E27FC236}">
                      <a16:creationId xmlns:a16="http://schemas.microsoft.com/office/drawing/2014/main" id="{B94AABF8-DED5-4D4E-87DB-A68F7E88EA9D}"/>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3" name="Freeform 248">
                  <a:extLst>
                    <a:ext uri="{FF2B5EF4-FFF2-40B4-BE49-F238E27FC236}">
                      <a16:creationId xmlns:a16="http://schemas.microsoft.com/office/drawing/2014/main" id="{BD9C6072-F8CB-41B5-9224-F1C94B7AA5F5}"/>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803" name="Group 1802">
              <a:extLst>
                <a:ext uri="{FF2B5EF4-FFF2-40B4-BE49-F238E27FC236}">
                  <a16:creationId xmlns:a16="http://schemas.microsoft.com/office/drawing/2014/main" id="{8B02B5A7-543E-44BF-AD13-187DAD5CA742}"/>
                </a:ext>
              </a:extLst>
            </p:cNvPr>
            <p:cNvGrpSpPr/>
            <p:nvPr userDrawn="1"/>
          </p:nvGrpSpPr>
          <p:grpSpPr>
            <a:xfrm>
              <a:off x="5009543" y="5198265"/>
              <a:ext cx="221905" cy="221905"/>
              <a:chOff x="4343275" y="4322973"/>
              <a:chExt cx="221905" cy="221905"/>
            </a:xfrm>
          </p:grpSpPr>
          <p:sp>
            <p:nvSpPr>
              <p:cNvPr id="1804" name="Oval 1803">
                <a:extLst>
                  <a:ext uri="{FF2B5EF4-FFF2-40B4-BE49-F238E27FC236}">
                    <a16:creationId xmlns:a16="http://schemas.microsoft.com/office/drawing/2014/main" id="{0924AC23-356C-4BB1-B239-BF225F56F38B}"/>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912" name="Group 1911">
                <a:extLst>
                  <a:ext uri="{FF2B5EF4-FFF2-40B4-BE49-F238E27FC236}">
                    <a16:creationId xmlns:a16="http://schemas.microsoft.com/office/drawing/2014/main" id="{0B82F168-2935-4E99-A0BA-0BBAF5F9CE0D}"/>
                  </a:ext>
                </a:extLst>
              </p:cNvPr>
              <p:cNvGrpSpPr/>
              <p:nvPr userDrawn="1"/>
            </p:nvGrpSpPr>
            <p:grpSpPr>
              <a:xfrm flipH="1" flipV="1">
                <a:off x="4471424" y="4451121"/>
                <a:ext cx="39597" cy="39601"/>
                <a:chOff x="6508741" y="2398713"/>
                <a:chExt cx="120650" cy="120663"/>
              </a:xfrm>
            </p:grpSpPr>
            <p:sp>
              <p:nvSpPr>
                <p:cNvPr id="1929" name="Line 241">
                  <a:extLst>
                    <a:ext uri="{FF2B5EF4-FFF2-40B4-BE49-F238E27FC236}">
                      <a16:creationId xmlns:a16="http://schemas.microsoft.com/office/drawing/2014/main" id="{BF69CB61-C102-4EE6-8AB2-179DE82C3FB9}"/>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47" name="Freeform 243">
                  <a:extLst>
                    <a:ext uri="{FF2B5EF4-FFF2-40B4-BE49-F238E27FC236}">
                      <a16:creationId xmlns:a16="http://schemas.microsoft.com/office/drawing/2014/main" id="{90E11F46-FECE-4696-8810-59C3CB5CBFE8}"/>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913" name="Group 1912">
                <a:extLst>
                  <a:ext uri="{FF2B5EF4-FFF2-40B4-BE49-F238E27FC236}">
                    <a16:creationId xmlns:a16="http://schemas.microsoft.com/office/drawing/2014/main" id="{C861EE02-98D3-4B82-81BD-B702F672C1E8}"/>
                  </a:ext>
                </a:extLst>
              </p:cNvPr>
              <p:cNvGrpSpPr/>
              <p:nvPr userDrawn="1"/>
            </p:nvGrpSpPr>
            <p:grpSpPr>
              <a:xfrm flipH="1" flipV="1">
                <a:off x="4397431" y="4377136"/>
                <a:ext cx="39605" cy="39598"/>
                <a:chOff x="6283301" y="2173285"/>
                <a:chExt cx="120675" cy="120653"/>
              </a:xfrm>
            </p:grpSpPr>
            <p:sp>
              <p:nvSpPr>
                <p:cNvPr id="1927" name="Line 242">
                  <a:extLst>
                    <a:ext uri="{FF2B5EF4-FFF2-40B4-BE49-F238E27FC236}">
                      <a16:creationId xmlns:a16="http://schemas.microsoft.com/office/drawing/2014/main" id="{3AE4CE84-3292-4EFA-BBA8-AE1C11FE604A}"/>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28" name="Freeform 244">
                  <a:extLst>
                    <a:ext uri="{FF2B5EF4-FFF2-40B4-BE49-F238E27FC236}">
                      <a16:creationId xmlns:a16="http://schemas.microsoft.com/office/drawing/2014/main" id="{3651CED9-2768-4D82-9EBD-30B592297387}"/>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914" name="Group 1913">
                <a:extLst>
                  <a:ext uri="{FF2B5EF4-FFF2-40B4-BE49-F238E27FC236}">
                    <a16:creationId xmlns:a16="http://schemas.microsoft.com/office/drawing/2014/main" id="{0571CEBE-0DB5-4F0C-97AE-5FD5C07BBB0D}"/>
                  </a:ext>
                </a:extLst>
              </p:cNvPr>
              <p:cNvGrpSpPr/>
              <p:nvPr userDrawn="1"/>
            </p:nvGrpSpPr>
            <p:grpSpPr>
              <a:xfrm>
                <a:off x="4397443" y="4377136"/>
                <a:ext cx="113580" cy="113584"/>
                <a:chOff x="5562632" y="2173276"/>
                <a:chExt cx="346076" cy="346085"/>
              </a:xfrm>
            </p:grpSpPr>
            <p:sp>
              <p:nvSpPr>
                <p:cNvPr id="1915" name="Line 245">
                  <a:extLst>
                    <a:ext uri="{FF2B5EF4-FFF2-40B4-BE49-F238E27FC236}">
                      <a16:creationId xmlns:a16="http://schemas.microsoft.com/office/drawing/2014/main" id="{209D96DC-9F4A-413E-A44E-ECB2058FD49F}"/>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16" name="Line 246">
                  <a:extLst>
                    <a:ext uri="{FF2B5EF4-FFF2-40B4-BE49-F238E27FC236}">
                      <a16:creationId xmlns:a16="http://schemas.microsoft.com/office/drawing/2014/main" id="{A6FC0867-DF57-41EF-81B6-F1280EF634A1}"/>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21" name="Freeform 247">
                  <a:extLst>
                    <a:ext uri="{FF2B5EF4-FFF2-40B4-BE49-F238E27FC236}">
                      <a16:creationId xmlns:a16="http://schemas.microsoft.com/office/drawing/2014/main" id="{42CC8DFC-B54C-4E17-B8CF-1140E0015519}"/>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26" name="Freeform 248">
                  <a:extLst>
                    <a:ext uri="{FF2B5EF4-FFF2-40B4-BE49-F238E27FC236}">
                      <a16:creationId xmlns:a16="http://schemas.microsoft.com/office/drawing/2014/main" id="{55DADC83-7B36-4203-92BD-0051BDE1DA3C}"/>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cxnSp>
        <p:nvCxnSpPr>
          <p:cNvPr id="2058" name="Straight Connector 2057">
            <a:extLst>
              <a:ext uri="{FF2B5EF4-FFF2-40B4-BE49-F238E27FC236}">
                <a16:creationId xmlns:a16="http://schemas.microsoft.com/office/drawing/2014/main" id="{0ED0DDB5-CA3A-44F4-85CE-D33FF4363BF9}"/>
              </a:ext>
            </a:extLst>
          </p:cNvPr>
          <p:cNvCxnSpPr>
            <a:cxnSpLocks/>
          </p:cNvCxnSpPr>
          <p:nvPr/>
        </p:nvCxnSpPr>
        <p:spPr>
          <a:xfrm flipH="1">
            <a:off x="7439553" y="5465618"/>
            <a:ext cx="368727" cy="0"/>
          </a:xfrm>
          <a:prstGeom prst="line">
            <a:avLst/>
          </a:prstGeom>
          <a:solidFill>
            <a:schemeClr val="bg1">
              <a:lumMod val="95000"/>
            </a:schemeClr>
          </a:solidFill>
          <a:ln w="10133" cap="flat">
            <a:solidFill>
              <a:schemeClr val="accent3"/>
            </a:solidFill>
            <a:prstDash val="solid"/>
            <a:bevel/>
          </a:ln>
        </p:spPr>
      </p:cxnSp>
      <p:grpSp>
        <p:nvGrpSpPr>
          <p:cNvPr id="2059" name="Group 2058">
            <a:extLst>
              <a:ext uri="{FF2B5EF4-FFF2-40B4-BE49-F238E27FC236}">
                <a16:creationId xmlns:a16="http://schemas.microsoft.com/office/drawing/2014/main" id="{D3657083-6352-44D1-B31F-75B0D004B025}"/>
              </a:ext>
            </a:extLst>
          </p:cNvPr>
          <p:cNvGrpSpPr/>
          <p:nvPr/>
        </p:nvGrpSpPr>
        <p:grpSpPr>
          <a:xfrm>
            <a:off x="7330538" y="5354666"/>
            <a:ext cx="588695" cy="221905"/>
            <a:chOff x="5009543" y="5198265"/>
            <a:chExt cx="588695" cy="221905"/>
          </a:xfrm>
        </p:grpSpPr>
        <p:grpSp>
          <p:nvGrpSpPr>
            <p:cNvPr id="2060" name="Group 2059">
              <a:extLst>
                <a:ext uri="{FF2B5EF4-FFF2-40B4-BE49-F238E27FC236}">
                  <a16:creationId xmlns:a16="http://schemas.microsoft.com/office/drawing/2014/main" id="{678D6823-89A3-47C8-A5F0-D5A802543F0D}"/>
                </a:ext>
              </a:extLst>
            </p:cNvPr>
            <p:cNvGrpSpPr/>
            <p:nvPr userDrawn="1"/>
          </p:nvGrpSpPr>
          <p:grpSpPr>
            <a:xfrm>
              <a:off x="5376333" y="5198265"/>
              <a:ext cx="221905" cy="221905"/>
              <a:chOff x="4343275" y="4322973"/>
              <a:chExt cx="221905" cy="221905"/>
            </a:xfrm>
          </p:grpSpPr>
          <p:sp>
            <p:nvSpPr>
              <p:cNvPr id="2089" name="Oval 2088">
                <a:extLst>
                  <a:ext uri="{FF2B5EF4-FFF2-40B4-BE49-F238E27FC236}">
                    <a16:creationId xmlns:a16="http://schemas.microsoft.com/office/drawing/2014/main" id="{154D06FC-D407-441D-A735-C7FE450592BD}"/>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090" name="Group 2089">
                <a:extLst>
                  <a:ext uri="{FF2B5EF4-FFF2-40B4-BE49-F238E27FC236}">
                    <a16:creationId xmlns:a16="http://schemas.microsoft.com/office/drawing/2014/main" id="{0FBB0E3A-5655-4EAA-BA87-57356B120174}"/>
                  </a:ext>
                </a:extLst>
              </p:cNvPr>
              <p:cNvGrpSpPr/>
              <p:nvPr userDrawn="1"/>
            </p:nvGrpSpPr>
            <p:grpSpPr>
              <a:xfrm flipH="1" flipV="1">
                <a:off x="4471424" y="4451121"/>
                <a:ext cx="39597" cy="39601"/>
                <a:chOff x="6508741" y="2398713"/>
                <a:chExt cx="120650" cy="120663"/>
              </a:xfrm>
            </p:grpSpPr>
            <p:sp>
              <p:nvSpPr>
                <p:cNvPr id="2112" name="Line 241">
                  <a:extLst>
                    <a:ext uri="{FF2B5EF4-FFF2-40B4-BE49-F238E27FC236}">
                      <a16:creationId xmlns:a16="http://schemas.microsoft.com/office/drawing/2014/main" id="{1247B925-F0FD-4FDD-8AD2-42F7151B2727}"/>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13" name="Freeform 243">
                  <a:extLst>
                    <a:ext uri="{FF2B5EF4-FFF2-40B4-BE49-F238E27FC236}">
                      <a16:creationId xmlns:a16="http://schemas.microsoft.com/office/drawing/2014/main" id="{245B2ED4-7D3B-441B-9B03-392538F62AB8}"/>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91" name="Group 2090">
                <a:extLst>
                  <a:ext uri="{FF2B5EF4-FFF2-40B4-BE49-F238E27FC236}">
                    <a16:creationId xmlns:a16="http://schemas.microsoft.com/office/drawing/2014/main" id="{2A0E1EFB-C20B-46F1-B9E4-F3767461159C}"/>
                  </a:ext>
                </a:extLst>
              </p:cNvPr>
              <p:cNvGrpSpPr/>
              <p:nvPr userDrawn="1"/>
            </p:nvGrpSpPr>
            <p:grpSpPr>
              <a:xfrm flipH="1" flipV="1">
                <a:off x="4397431" y="4377136"/>
                <a:ext cx="39605" cy="39598"/>
                <a:chOff x="6283301" y="2173285"/>
                <a:chExt cx="120675" cy="120653"/>
              </a:xfrm>
            </p:grpSpPr>
            <p:sp>
              <p:nvSpPr>
                <p:cNvPr id="2097" name="Line 242">
                  <a:extLst>
                    <a:ext uri="{FF2B5EF4-FFF2-40B4-BE49-F238E27FC236}">
                      <a16:creationId xmlns:a16="http://schemas.microsoft.com/office/drawing/2014/main" id="{38FA0F6A-964A-4B78-B23C-26DC92D10CED}"/>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98" name="Freeform 244">
                  <a:extLst>
                    <a:ext uri="{FF2B5EF4-FFF2-40B4-BE49-F238E27FC236}">
                      <a16:creationId xmlns:a16="http://schemas.microsoft.com/office/drawing/2014/main" id="{B27239F5-0AD6-4B93-AF98-9917EE04D802}"/>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92" name="Group 2091">
                <a:extLst>
                  <a:ext uri="{FF2B5EF4-FFF2-40B4-BE49-F238E27FC236}">
                    <a16:creationId xmlns:a16="http://schemas.microsoft.com/office/drawing/2014/main" id="{8804A880-BE65-45E5-8FE5-51C392ABED8D}"/>
                  </a:ext>
                </a:extLst>
              </p:cNvPr>
              <p:cNvGrpSpPr/>
              <p:nvPr userDrawn="1"/>
            </p:nvGrpSpPr>
            <p:grpSpPr>
              <a:xfrm>
                <a:off x="4397443" y="4377136"/>
                <a:ext cx="113580" cy="113584"/>
                <a:chOff x="5562632" y="2173276"/>
                <a:chExt cx="346076" cy="346085"/>
              </a:xfrm>
            </p:grpSpPr>
            <p:sp>
              <p:nvSpPr>
                <p:cNvPr id="2093" name="Line 245">
                  <a:extLst>
                    <a:ext uri="{FF2B5EF4-FFF2-40B4-BE49-F238E27FC236}">
                      <a16:creationId xmlns:a16="http://schemas.microsoft.com/office/drawing/2014/main" id="{E158D381-69C1-4E71-9605-8E46CBDF4923}"/>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94" name="Line 246">
                  <a:extLst>
                    <a:ext uri="{FF2B5EF4-FFF2-40B4-BE49-F238E27FC236}">
                      <a16:creationId xmlns:a16="http://schemas.microsoft.com/office/drawing/2014/main" id="{EC76094E-92AF-40F3-AE66-7940693CC9B5}"/>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95" name="Freeform 247">
                  <a:extLst>
                    <a:ext uri="{FF2B5EF4-FFF2-40B4-BE49-F238E27FC236}">
                      <a16:creationId xmlns:a16="http://schemas.microsoft.com/office/drawing/2014/main" id="{7DAE30F8-2DDC-4C0A-876D-5392382BB652}"/>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96" name="Freeform 248">
                  <a:extLst>
                    <a:ext uri="{FF2B5EF4-FFF2-40B4-BE49-F238E27FC236}">
                      <a16:creationId xmlns:a16="http://schemas.microsoft.com/office/drawing/2014/main" id="{9C1856E8-FF35-4AEB-BE69-06E2E2E7F456}"/>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061" name="Group 2060">
              <a:extLst>
                <a:ext uri="{FF2B5EF4-FFF2-40B4-BE49-F238E27FC236}">
                  <a16:creationId xmlns:a16="http://schemas.microsoft.com/office/drawing/2014/main" id="{C320155A-7AC3-4C36-A73F-DD6EFA28EDA1}"/>
                </a:ext>
              </a:extLst>
            </p:cNvPr>
            <p:cNvGrpSpPr/>
            <p:nvPr userDrawn="1"/>
          </p:nvGrpSpPr>
          <p:grpSpPr>
            <a:xfrm>
              <a:off x="5009543" y="5198265"/>
              <a:ext cx="221905" cy="221905"/>
              <a:chOff x="4343275" y="4322973"/>
              <a:chExt cx="221905" cy="221905"/>
            </a:xfrm>
          </p:grpSpPr>
          <p:sp>
            <p:nvSpPr>
              <p:cNvPr id="2062" name="Oval 2061">
                <a:extLst>
                  <a:ext uri="{FF2B5EF4-FFF2-40B4-BE49-F238E27FC236}">
                    <a16:creationId xmlns:a16="http://schemas.microsoft.com/office/drawing/2014/main" id="{9EA1D65C-A7B6-4491-BD85-C63DBFE47F33}"/>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078" name="Group 2077">
                <a:extLst>
                  <a:ext uri="{FF2B5EF4-FFF2-40B4-BE49-F238E27FC236}">
                    <a16:creationId xmlns:a16="http://schemas.microsoft.com/office/drawing/2014/main" id="{EF4E1A8C-2F1D-4C1F-9541-C4EC49A61B9B}"/>
                  </a:ext>
                </a:extLst>
              </p:cNvPr>
              <p:cNvGrpSpPr/>
              <p:nvPr userDrawn="1"/>
            </p:nvGrpSpPr>
            <p:grpSpPr>
              <a:xfrm flipH="1" flipV="1">
                <a:off x="4471424" y="4451121"/>
                <a:ext cx="39597" cy="39601"/>
                <a:chOff x="6508741" y="2398713"/>
                <a:chExt cx="120650" cy="120663"/>
              </a:xfrm>
            </p:grpSpPr>
            <p:sp>
              <p:nvSpPr>
                <p:cNvPr id="2087" name="Line 241">
                  <a:extLst>
                    <a:ext uri="{FF2B5EF4-FFF2-40B4-BE49-F238E27FC236}">
                      <a16:creationId xmlns:a16="http://schemas.microsoft.com/office/drawing/2014/main" id="{EE98A5E4-7F4A-4E6B-9913-18C107D91370}"/>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8" name="Freeform 243">
                  <a:extLst>
                    <a:ext uri="{FF2B5EF4-FFF2-40B4-BE49-F238E27FC236}">
                      <a16:creationId xmlns:a16="http://schemas.microsoft.com/office/drawing/2014/main" id="{CFF2A796-6C43-4C81-81FF-A1695642CB84}"/>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79" name="Group 2078">
                <a:extLst>
                  <a:ext uri="{FF2B5EF4-FFF2-40B4-BE49-F238E27FC236}">
                    <a16:creationId xmlns:a16="http://schemas.microsoft.com/office/drawing/2014/main" id="{BE03060F-B7BD-42FF-948C-532CDE918B5F}"/>
                  </a:ext>
                </a:extLst>
              </p:cNvPr>
              <p:cNvGrpSpPr/>
              <p:nvPr userDrawn="1"/>
            </p:nvGrpSpPr>
            <p:grpSpPr>
              <a:xfrm flipH="1" flipV="1">
                <a:off x="4397431" y="4377136"/>
                <a:ext cx="39605" cy="39598"/>
                <a:chOff x="6283301" y="2173285"/>
                <a:chExt cx="120675" cy="120653"/>
              </a:xfrm>
            </p:grpSpPr>
            <p:sp>
              <p:nvSpPr>
                <p:cNvPr id="2085" name="Line 242">
                  <a:extLst>
                    <a:ext uri="{FF2B5EF4-FFF2-40B4-BE49-F238E27FC236}">
                      <a16:creationId xmlns:a16="http://schemas.microsoft.com/office/drawing/2014/main" id="{F5494CA0-5125-4808-9968-97E59E007415}"/>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6" name="Freeform 244">
                  <a:extLst>
                    <a:ext uri="{FF2B5EF4-FFF2-40B4-BE49-F238E27FC236}">
                      <a16:creationId xmlns:a16="http://schemas.microsoft.com/office/drawing/2014/main" id="{DA9CF794-6906-406B-8A11-D5E86BD18FCE}"/>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080" name="Group 2079">
                <a:extLst>
                  <a:ext uri="{FF2B5EF4-FFF2-40B4-BE49-F238E27FC236}">
                    <a16:creationId xmlns:a16="http://schemas.microsoft.com/office/drawing/2014/main" id="{F7BA3C30-0587-4B62-BF5A-9E202E3FAE24}"/>
                  </a:ext>
                </a:extLst>
              </p:cNvPr>
              <p:cNvGrpSpPr/>
              <p:nvPr userDrawn="1"/>
            </p:nvGrpSpPr>
            <p:grpSpPr>
              <a:xfrm>
                <a:off x="4397443" y="4377136"/>
                <a:ext cx="113580" cy="113584"/>
                <a:chOff x="5562632" y="2173276"/>
                <a:chExt cx="346076" cy="346085"/>
              </a:xfrm>
            </p:grpSpPr>
            <p:sp>
              <p:nvSpPr>
                <p:cNvPr id="2081" name="Line 245">
                  <a:extLst>
                    <a:ext uri="{FF2B5EF4-FFF2-40B4-BE49-F238E27FC236}">
                      <a16:creationId xmlns:a16="http://schemas.microsoft.com/office/drawing/2014/main" id="{33591FF2-1C6D-491F-BBFB-444000C32E82}"/>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2" name="Line 246">
                  <a:extLst>
                    <a:ext uri="{FF2B5EF4-FFF2-40B4-BE49-F238E27FC236}">
                      <a16:creationId xmlns:a16="http://schemas.microsoft.com/office/drawing/2014/main" id="{74DD321D-8598-4D24-97CC-769987B49AC8}"/>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3" name="Freeform 247">
                  <a:extLst>
                    <a:ext uri="{FF2B5EF4-FFF2-40B4-BE49-F238E27FC236}">
                      <a16:creationId xmlns:a16="http://schemas.microsoft.com/office/drawing/2014/main" id="{CBF8968A-708A-4E44-B73B-1F47D4CBF258}"/>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84" name="Freeform 248">
                  <a:extLst>
                    <a:ext uri="{FF2B5EF4-FFF2-40B4-BE49-F238E27FC236}">
                      <a16:creationId xmlns:a16="http://schemas.microsoft.com/office/drawing/2014/main" id="{1312827C-6465-4C0B-BA86-64EA8E319D9E}"/>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cxnSp>
        <p:nvCxnSpPr>
          <p:cNvPr id="2114" name="Straight Connector 2113">
            <a:extLst>
              <a:ext uri="{FF2B5EF4-FFF2-40B4-BE49-F238E27FC236}">
                <a16:creationId xmlns:a16="http://schemas.microsoft.com/office/drawing/2014/main" id="{BD4B3A91-961F-4470-ABB6-A018E5919BFB}"/>
              </a:ext>
            </a:extLst>
          </p:cNvPr>
          <p:cNvCxnSpPr>
            <a:cxnSpLocks/>
          </p:cNvCxnSpPr>
          <p:nvPr/>
        </p:nvCxnSpPr>
        <p:spPr>
          <a:xfrm flipH="1">
            <a:off x="8621482" y="5465618"/>
            <a:ext cx="368727" cy="0"/>
          </a:xfrm>
          <a:prstGeom prst="line">
            <a:avLst/>
          </a:prstGeom>
          <a:solidFill>
            <a:schemeClr val="bg1">
              <a:lumMod val="95000"/>
            </a:schemeClr>
          </a:solidFill>
          <a:ln w="10133" cap="flat">
            <a:solidFill>
              <a:schemeClr val="accent3"/>
            </a:solidFill>
            <a:prstDash val="solid"/>
            <a:bevel/>
          </a:ln>
        </p:spPr>
      </p:cxnSp>
      <p:grpSp>
        <p:nvGrpSpPr>
          <p:cNvPr id="2115" name="Group 2114">
            <a:extLst>
              <a:ext uri="{FF2B5EF4-FFF2-40B4-BE49-F238E27FC236}">
                <a16:creationId xmlns:a16="http://schemas.microsoft.com/office/drawing/2014/main" id="{C6278A76-5778-4006-9094-D7110D23CC28}"/>
              </a:ext>
            </a:extLst>
          </p:cNvPr>
          <p:cNvGrpSpPr/>
          <p:nvPr/>
        </p:nvGrpSpPr>
        <p:grpSpPr>
          <a:xfrm>
            <a:off x="8512467" y="5354666"/>
            <a:ext cx="588695" cy="221905"/>
            <a:chOff x="5009543" y="5198265"/>
            <a:chExt cx="588695" cy="221905"/>
          </a:xfrm>
        </p:grpSpPr>
        <p:grpSp>
          <p:nvGrpSpPr>
            <p:cNvPr id="2116" name="Group 2115">
              <a:extLst>
                <a:ext uri="{FF2B5EF4-FFF2-40B4-BE49-F238E27FC236}">
                  <a16:creationId xmlns:a16="http://schemas.microsoft.com/office/drawing/2014/main" id="{ABF778CF-C5E0-464B-9561-3293DCA33001}"/>
                </a:ext>
              </a:extLst>
            </p:cNvPr>
            <p:cNvGrpSpPr/>
            <p:nvPr userDrawn="1"/>
          </p:nvGrpSpPr>
          <p:grpSpPr>
            <a:xfrm>
              <a:off x="5376333" y="5198265"/>
              <a:ext cx="221905" cy="221905"/>
              <a:chOff x="4343275" y="4322973"/>
              <a:chExt cx="221905" cy="221905"/>
            </a:xfrm>
          </p:grpSpPr>
          <p:sp>
            <p:nvSpPr>
              <p:cNvPr id="2130" name="Oval 2129">
                <a:extLst>
                  <a:ext uri="{FF2B5EF4-FFF2-40B4-BE49-F238E27FC236}">
                    <a16:creationId xmlns:a16="http://schemas.microsoft.com/office/drawing/2014/main" id="{1C34B682-FF75-4327-8C0E-CFCB154CBEE1}"/>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31" name="Group 2130">
                <a:extLst>
                  <a:ext uri="{FF2B5EF4-FFF2-40B4-BE49-F238E27FC236}">
                    <a16:creationId xmlns:a16="http://schemas.microsoft.com/office/drawing/2014/main" id="{FB541E13-C130-4EB1-AB08-5ECAA4E6CC4F}"/>
                  </a:ext>
                </a:extLst>
              </p:cNvPr>
              <p:cNvGrpSpPr/>
              <p:nvPr userDrawn="1"/>
            </p:nvGrpSpPr>
            <p:grpSpPr>
              <a:xfrm flipH="1" flipV="1">
                <a:off x="4471424" y="4451121"/>
                <a:ext cx="39597" cy="39601"/>
                <a:chOff x="6508741" y="2398713"/>
                <a:chExt cx="120650" cy="120663"/>
              </a:xfrm>
            </p:grpSpPr>
            <p:sp>
              <p:nvSpPr>
                <p:cNvPr id="2140" name="Line 241">
                  <a:extLst>
                    <a:ext uri="{FF2B5EF4-FFF2-40B4-BE49-F238E27FC236}">
                      <a16:creationId xmlns:a16="http://schemas.microsoft.com/office/drawing/2014/main" id="{91812FAD-C9DD-4D8E-95CC-EDBD8D75053A}"/>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41" name="Freeform 243">
                  <a:extLst>
                    <a:ext uri="{FF2B5EF4-FFF2-40B4-BE49-F238E27FC236}">
                      <a16:creationId xmlns:a16="http://schemas.microsoft.com/office/drawing/2014/main" id="{B0286CAF-4D67-4FA2-886B-2F5FF47A40FE}"/>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32" name="Group 2131">
                <a:extLst>
                  <a:ext uri="{FF2B5EF4-FFF2-40B4-BE49-F238E27FC236}">
                    <a16:creationId xmlns:a16="http://schemas.microsoft.com/office/drawing/2014/main" id="{8F0779CC-390F-4557-987F-CF7DA6A8A459}"/>
                  </a:ext>
                </a:extLst>
              </p:cNvPr>
              <p:cNvGrpSpPr/>
              <p:nvPr userDrawn="1"/>
            </p:nvGrpSpPr>
            <p:grpSpPr>
              <a:xfrm flipH="1" flipV="1">
                <a:off x="4397431" y="4377136"/>
                <a:ext cx="39605" cy="39598"/>
                <a:chOff x="6283301" y="2173285"/>
                <a:chExt cx="120675" cy="120653"/>
              </a:xfrm>
            </p:grpSpPr>
            <p:sp>
              <p:nvSpPr>
                <p:cNvPr id="2138" name="Line 242">
                  <a:extLst>
                    <a:ext uri="{FF2B5EF4-FFF2-40B4-BE49-F238E27FC236}">
                      <a16:creationId xmlns:a16="http://schemas.microsoft.com/office/drawing/2014/main" id="{72FAC349-3848-4A79-B1F2-06CCDEB00C76}"/>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39" name="Freeform 244">
                  <a:extLst>
                    <a:ext uri="{FF2B5EF4-FFF2-40B4-BE49-F238E27FC236}">
                      <a16:creationId xmlns:a16="http://schemas.microsoft.com/office/drawing/2014/main" id="{5FCAFC05-7243-4BDB-A1EE-1B3CB830169A}"/>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33" name="Group 2132">
                <a:extLst>
                  <a:ext uri="{FF2B5EF4-FFF2-40B4-BE49-F238E27FC236}">
                    <a16:creationId xmlns:a16="http://schemas.microsoft.com/office/drawing/2014/main" id="{40A83E23-C3C2-4425-A38D-194D1BDB1B89}"/>
                  </a:ext>
                </a:extLst>
              </p:cNvPr>
              <p:cNvGrpSpPr/>
              <p:nvPr userDrawn="1"/>
            </p:nvGrpSpPr>
            <p:grpSpPr>
              <a:xfrm>
                <a:off x="4397443" y="4377136"/>
                <a:ext cx="113580" cy="113584"/>
                <a:chOff x="5562632" y="2173276"/>
                <a:chExt cx="346076" cy="346085"/>
              </a:xfrm>
            </p:grpSpPr>
            <p:sp>
              <p:nvSpPr>
                <p:cNvPr id="2134" name="Line 245">
                  <a:extLst>
                    <a:ext uri="{FF2B5EF4-FFF2-40B4-BE49-F238E27FC236}">
                      <a16:creationId xmlns:a16="http://schemas.microsoft.com/office/drawing/2014/main" id="{4CEB2F3B-693F-41EE-AC58-92F8BBA84947}"/>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35" name="Line 246">
                  <a:extLst>
                    <a:ext uri="{FF2B5EF4-FFF2-40B4-BE49-F238E27FC236}">
                      <a16:creationId xmlns:a16="http://schemas.microsoft.com/office/drawing/2014/main" id="{071BD0B1-F1AA-466E-8708-65EDFE2750C4}"/>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36" name="Freeform 247">
                  <a:extLst>
                    <a:ext uri="{FF2B5EF4-FFF2-40B4-BE49-F238E27FC236}">
                      <a16:creationId xmlns:a16="http://schemas.microsoft.com/office/drawing/2014/main" id="{75ABB935-B29C-4757-9637-9C217E73876F}"/>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37" name="Freeform 248">
                  <a:extLst>
                    <a:ext uri="{FF2B5EF4-FFF2-40B4-BE49-F238E27FC236}">
                      <a16:creationId xmlns:a16="http://schemas.microsoft.com/office/drawing/2014/main" id="{30BF9D7B-9141-4E85-A0F4-ABC7AADD19A5}"/>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117" name="Group 2116">
              <a:extLst>
                <a:ext uri="{FF2B5EF4-FFF2-40B4-BE49-F238E27FC236}">
                  <a16:creationId xmlns:a16="http://schemas.microsoft.com/office/drawing/2014/main" id="{B7C16F71-A0AF-4BAC-8FB4-72269103B7AD}"/>
                </a:ext>
              </a:extLst>
            </p:cNvPr>
            <p:cNvGrpSpPr/>
            <p:nvPr userDrawn="1"/>
          </p:nvGrpSpPr>
          <p:grpSpPr>
            <a:xfrm>
              <a:off x="5009543" y="5198265"/>
              <a:ext cx="221905" cy="221905"/>
              <a:chOff x="4343275" y="4322973"/>
              <a:chExt cx="221905" cy="221905"/>
            </a:xfrm>
          </p:grpSpPr>
          <p:sp>
            <p:nvSpPr>
              <p:cNvPr id="2118" name="Oval 2117">
                <a:extLst>
                  <a:ext uri="{FF2B5EF4-FFF2-40B4-BE49-F238E27FC236}">
                    <a16:creationId xmlns:a16="http://schemas.microsoft.com/office/drawing/2014/main" id="{8A5DDC5C-4CC7-4071-9775-DFD031B2D912}"/>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19" name="Group 2118">
                <a:extLst>
                  <a:ext uri="{FF2B5EF4-FFF2-40B4-BE49-F238E27FC236}">
                    <a16:creationId xmlns:a16="http://schemas.microsoft.com/office/drawing/2014/main" id="{A9AF0F3A-5DF9-4E46-928A-1DDE113F0BEE}"/>
                  </a:ext>
                </a:extLst>
              </p:cNvPr>
              <p:cNvGrpSpPr/>
              <p:nvPr userDrawn="1"/>
            </p:nvGrpSpPr>
            <p:grpSpPr>
              <a:xfrm flipH="1" flipV="1">
                <a:off x="4471424" y="4451121"/>
                <a:ext cx="39597" cy="39601"/>
                <a:chOff x="6508741" y="2398713"/>
                <a:chExt cx="120650" cy="120663"/>
              </a:xfrm>
            </p:grpSpPr>
            <p:sp>
              <p:nvSpPr>
                <p:cNvPr id="2128" name="Line 241">
                  <a:extLst>
                    <a:ext uri="{FF2B5EF4-FFF2-40B4-BE49-F238E27FC236}">
                      <a16:creationId xmlns:a16="http://schemas.microsoft.com/office/drawing/2014/main" id="{88C1D5B4-FD86-40E2-A06D-6438981A2A09}"/>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9" name="Freeform 243">
                  <a:extLst>
                    <a:ext uri="{FF2B5EF4-FFF2-40B4-BE49-F238E27FC236}">
                      <a16:creationId xmlns:a16="http://schemas.microsoft.com/office/drawing/2014/main" id="{BB66F3FF-7678-4C7E-97A1-7911368AA11D}"/>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20" name="Group 2119">
                <a:extLst>
                  <a:ext uri="{FF2B5EF4-FFF2-40B4-BE49-F238E27FC236}">
                    <a16:creationId xmlns:a16="http://schemas.microsoft.com/office/drawing/2014/main" id="{DD07A57D-801B-417A-A2AA-87FFBA1BB3EF}"/>
                  </a:ext>
                </a:extLst>
              </p:cNvPr>
              <p:cNvGrpSpPr/>
              <p:nvPr userDrawn="1"/>
            </p:nvGrpSpPr>
            <p:grpSpPr>
              <a:xfrm flipH="1" flipV="1">
                <a:off x="4397431" y="4377136"/>
                <a:ext cx="39605" cy="39598"/>
                <a:chOff x="6283301" y="2173285"/>
                <a:chExt cx="120675" cy="120653"/>
              </a:xfrm>
            </p:grpSpPr>
            <p:sp>
              <p:nvSpPr>
                <p:cNvPr id="2126" name="Line 242">
                  <a:extLst>
                    <a:ext uri="{FF2B5EF4-FFF2-40B4-BE49-F238E27FC236}">
                      <a16:creationId xmlns:a16="http://schemas.microsoft.com/office/drawing/2014/main" id="{1C00B8B3-86F0-4E29-AC68-D5D7FAF925A8}"/>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7" name="Freeform 244">
                  <a:extLst>
                    <a:ext uri="{FF2B5EF4-FFF2-40B4-BE49-F238E27FC236}">
                      <a16:creationId xmlns:a16="http://schemas.microsoft.com/office/drawing/2014/main" id="{ACDAB5E8-7DFA-4AFB-87DD-BD40AE1A6219}"/>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21" name="Group 2120">
                <a:extLst>
                  <a:ext uri="{FF2B5EF4-FFF2-40B4-BE49-F238E27FC236}">
                    <a16:creationId xmlns:a16="http://schemas.microsoft.com/office/drawing/2014/main" id="{F0AF87F3-DDAC-4E54-915F-FDF9FF3A3B53}"/>
                  </a:ext>
                </a:extLst>
              </p:cNvPr>
              <p:cNvGrpSpPr/>
              <p:nvPr userDrawn="1"/>
            </p:nvGrpSpPr>
            <p:grpSpPr>
              <a:xfrm>
                <a:off x="4397443" y="4377136"/>
                <a:ext cx="113580" cy="113584"/>
                <a:chOff x="5562632" y="2173276"/>
                <a:chExt cx="346076" cy="346085"/>
              </a:xfrm>
            </p:grpSpPr>
            <p:sp>
              <p:nvSpPr>
                <p:cNvPr id="2122" name="Line 245">
                  <a:extLst>
                    <a:ext uri="{FF2B5EF4-FFF2-40B4-BE49-F238E27FC236}">
                      <a16:creationId xmlns:a16="http://schemas.microsoft.com/office/drawing/2014/main" id="{79E77646-D2ED-428F-870D-BCE4FD9D0A42}"/>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3" name="Line 246">
                  <a:extLst>
                    <a:ext uri="{FF2B5EF4-FFF2-40B4-BE49-F238E27FC236}">
                      <a16:creationId xmlns:a16="http://schemas.microsoft.com/office/drawing/2014/main" id="{F640AA05-76DF-4CB9-8ED9-DADB66C848E3}"/>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4" name="Freeform 247">
                  <a:extLst>
                    <a:ext uri="{FF2B5EF4-FFF2-40B4-BE49-F238E27FC236}">
                      <a16:creationId xmlns:a16="http://schemas.microsoft.com/office/drawing/2014/main" id="{F48D0481-265D-4E86-A1AF-BCD33E9D0222}"/>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25" name="Freeform 248">
                  <a:extLst>
                    <a:ext uri="{FF2B5EF4-FFF2-40B4-BE49-F238E27FC236}">
                      <a16:creationId xmlns:a16="http://schemas.microsoft.com/office/drawing/2014/main" id="{E8A0CCBF-6196-468F-B763-D144B6371926}"/>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cxnSp>
        <p:nvCxnSpPr>
          <p:cNvPr id="2142" name="Straight Connector 2141">
            <a:extLst>
              <a:ext uri="{FF2B5EF4-FFF2-40B4-BE49-F238E27FC236}">
                <a16:creationId xmlns:a16="http://schemas.microsoft.com/office/drawing/2014/main" id="{6DCDCCFD-CE6D-4829-9305-91D9D32C6517}"/>
              </a:ext>
            </a:extLst>
          </p:cNvPr>
          <p:cNvCxnSpPr>
            <a:cxnSpLocks/>
          </p:cNvCxnSpPr>
          <p:nvPr/>
        </p:nvCxnSpPr>
        <p:spPr>
          <a:xfrm flipH="1">
            <a:off x="9803411" y="5465618"/>
            <a:ext cx="368727" cy="0"/>
          </a:xfrm>
          <a:prstGeom prst="line">
            <a:avLst/>
          </a:prstGeom>
          <a:solidFill>
            <a:schemeClr val="bg1">
              <a:lumMod val="95000"/>
            </a:schemeClr>
          </a:solidFill>
          <a:ln w="10133" cap="flat">
            <a:solidFill>
              <a:schemeClr val="accent3"/>
            </a:solidFill>
            <a:prstDash val="solid"/>
            <a:bevel/>
          </a:ln>
        </p:spPr>
      </p:cxnSp>
      <p:grpSp>
        <p:nvGrpSpPr>
          <p:cNvPr id="2143" name="Group 2142">
            <a:extLst>
              <a:ext uri="{FF2B5EF4-FFF2-40B4-BE49-F238E27FC236}">
                <a16:creationId xmlns:a16="http://schemas.microsoft.com/office/drawing/2014/main" id="{B4B7CE68-0C1C-4003-9E0B-E73747721850}"/>
              </a:ext>
            </a:extLst>
          </p:cNvPr>
          <p:cNvGrpSpPr/>
          <p:nvPr/>
        </p:nvGrpSpPr>
        <p:grpSpPr>
          <a:xfrm>
            <a:off x="9694396" y="5354666"/>
            <a:ext cx="588695" cy="221905"/>
            <a:chOff x="5009543" y="5198265"/>
            <a:chExt cx="588695" cy="221905"/>
          </a:xfrm>
        </p:grpSpPr>
        <p:grpSp>
          <p:nvGrpSpPr>
            <p:cNvPr id="2144" name="Group 2143">
              <a:extLst>
                <a:ext uri="{FF2B5EF4-FFF2-40B4-BE49-F238E27FC236}">
                  <a16:creationId xmlns:a16="http://schemas.microsoft.com/office/drawing/2014/main" id="{A639EE40-FD38-4F9C-9C29-99DAB98D4877}"/>
                </a:ext>
              </a:extLst>
            </p:cNvPr>
            <p:cNvGrpSpPr/>
            <p:nvPr userDrawn="1"/>
          </p:nvGrpSpPr>
          <p:grpSpPr>
            <a:xfrm>
              <a:off x="5376333" y="5198265"/>
              <a:ext cx="221905" cy="221905"/>
              <a:chOff x="4343275" y="4322973"/>
              <a:chExt cx="221905" cy="221905"/>
            </a:xfrm>
          </p:grpSpPr>
          <p:sp>
            <p:nvSpPr>
              <p:cNvPr id="2158" name="Oval 2157">
                <a:extLst>
                  <a:ext uri="{FF2B5EF4-FFF2-40B4-BE49-F238E27FC236}">
                    <a16:creationId xmlns:a16="http://schemas.microsoft.com/office/drawing/2014/main" id="{39E6B667-370E-4255-8475-9FC3B6D6E34F}"/>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59" name="Group 2158">
                <a:extLst>
                  <a:ext uri="{FF2B5EF4-FFF2-40B4-BE49-F238E27FC236}">
                    <a16:creationId xmlns:a16="http://schemas.microsoft.com/office/drawing/2014/main" id="{0B2C66D8-7B05-402F-8FD8-239292124641}"/>
                  </a:ext>
                </a:extLst>
              </p:cNvPr>
              <p:cNvGrpSpPr/>
              <p:nvPr userDrawn="1"/>
            </p:nvGrpSpPr>
            <p:grpSpPr>
              <a:xfrm flipH="1" flipV="1">
                <a:off x="4471424" y="4451121"/>
                <a:ext cx="39597" cy="39601"/>
                <a:chOff x="6508741" y="2398713"/>
                <a:chExt cx="120650" cy="120663"/>
              </a:xfrm>
            </p:grpSpPr>
            <p:sp>
              <p:nvSpPr>
                <p:cNvPr id="2288" name="Line 241">
                  <a:extLst>
                    <a:ext uri="{FF2B5EF4-FFF2-40B4-BE49-F238E27FC236}">
                      <a16:creationId xmlns:a16="http://schemas.microsoft.com/office/drawing/2014/main" id="{06D9CBCF-E126-4487-9FAA-65920C48C994}"/>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48" name="Freeform 243">
                  <a:extLst>
                    <a:ext uri="{FF2B5EF4-FFF2-40B4-BE49-F238E27FC236}">
                      <a16:creationId xmlns:a16="http://schemas.microsoft.com/office/drawing/2014/main" id="{06E79346-7761-4C37-9C2E-86B78F1AF70C}"/>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60" name="Group 2159">
                <a:extLst>
                  <a:ext uri="{FF2B5EF4-FFF2-40B4-BE49-F238E27FC236}">
                    <a16:creationId xmlns:a16="http://schemas.microsoft.com/office/drawing/2014/main" id="{B784E47B-DEC9-4F4F-8E57-7C82FF3186BB}"/>
                  </a:ext>
                </a:extLst>
              </p:cNvPr>
              <p:cNvGrpSpPr/>
              <p:nvPr userDrawn="1"/>
            </p:nvGrpSpPr>
            <p:grpSpPr>
              <a:xfrm flipH="1" flipV="1">
                <a:off x="4397431" y="4377136"/>
                <a:ext cx="39605" cy="39598"/>
                <a:chOff x="6283301" y="2173285"/>
                <a:chExt cx="120675" cy="120653"/>
              </a:xfrm>
            </p:grpSpPr>
            <p:sp>
              <p:nvSpPr>
                <p:cNvPr id="2252" name="Line 242">
                  <a:extLst>
                    <a:ext uri="{FF2B5EF4-FFF2-40B4-BE49-F238E27FC236}">
                      <a16:creationId xmlns:a16="http://schemas.microsoft.com/office/drawing/2014/main" id="{6160C793-36D6-48F6-A825-BDA004846BE8}"/>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87" name="Freeform 244">
                  <a:extLst>
                    <a:ext uri="{FF2B5EF4-FFF2-40B4-BE49-F238E27FC236}">
                      <a16:creationId xmlns:a16="http://schemas.microsoft.com/office/drawing/2014/main" id="{A9E1C98E-A52E-4CC2-AEC6-5274FCFFC645}"/>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61" name="Group 2160">
                <a:extLst>
                  <a:ext uri="{FF2B5EF4-FFF2-40B4-BE49-F238E27FC236}">
                    <a16:creationId xmlns:a16="http://schemas.microsoft.com/office/drawing/2014/main" id="{0B50784F-7F2F-4AF4-9CCB-AD102CF3C5F8}"/>
                  </a:ext>
                </a:extLst>
              </p:cNvPr>
              <p:cNvGrpSpPr/>
              <p:nvPr userDrawn="1"/>
            </p:nvGrpSpPr>
            <p:grpSpPr>
              <a:xfrm>
                <a:off x="4397443" y="4377136"/>
                <a:ext cx="113580" cy="113584"/>
                <a:chOff x="5562632" y="2173276"/>
                <a:chExt cx="346076" cy="346085"/>
              </a:xfrm>
            </p:grpSpPr>
            <p:sp>
              <p:nvSpPr>
                <p:cNvPr id="2162" name="Line 245">
                  <a:extLst>
                    <a:ext uri="{FF2B5EF4-FFF2-40B4-BE49-F238E27FC236}">
                      <a16:creationId xmlns:a16="http://schemas.microsoft.com/office/drawing/2014/main" id="{88CB7C6E-2545-4BAA-85AA-0C62E6E07E14}"/>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79" name="Line 246">
                  <a:extLst>
                    <a:ext uri="{FF2B5EF4-FFF2-40B4-BE49-F238E27FC236}">
                      <a16:creationId xmlns:a16="http://schemas.microsoft.com/office/drawing/2014/main" id="{7DCE6DD2-7C52-42D8-93EA-92A7D5390A42}"/>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26" name="Freeform 247">
                  <a:extLst>
                    <a:ext uri="{FF2B5EF4-FFF2-40B4-BE49-F238E27FC236}">
                      <a16:creationId xmlns:a16="http://schemas.microsoft.com/office/drawing/2014/main" id="{CF38C525-5CD7-44D9-B78D-C8324DB3C054}"/>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44" name="Freeform 248">
                  <a:extLst>
                    <a:ext uri="{FF2B5EF4-FFF2-40B4-BE49-F238E27FC236}">
                      <a16:creationId xmlns:a16="http://schemas.microsoft.com/office/drawing/2014/main" id="{9EABAA16-0AD2-45EA-8516-08176CE264B6}"/>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145" name="Group 2144">
              <a:extLst>
                <a:ext uri="{FF2B5EF4-FFF2-40B4-BE49-F238E27FC236}">
                  <a16:creationId xmlns:a16="http://schemas.microsoft.com/office/drawing/2014/main" id="{64517CFA-355A-4C24-8678-5FD98DED5081}"/>
                </a:ext>
              </a:extLst>
            </p:cNvPr>
            <p:cNvGrpSpPr/>
            <p:nvPr userDrawn="1"/>
          </p:nvGrpSpPr>
          <p:grpSpPr>
            <a:xfrm>
              <a:off x="5009543" y="5198265"/>
              <a:ext cx="221905" cy="221905"/>
              <a:chOff x="4343275" y="4322973"/>
              <a:chExt cx="221905" cy="221905"/>
            </a:xfrm>
          </p:grpSpPr>
          <p:sp>
            <p:nvSpPr>
              <p:cNvPr id="2146" name="Oval 2145">
                <a:extLst>
                  <a:ext uri="{FF2B5EF4-FFF2-40B4-BE49-F238E27FC236}">
                    <a16:creationId xmlns:a16="http://schemas.microsoft.com/office/drawing/2014/main" id="{9C7E9D4B-943D-4536-B07C-2D885E758FFE}"/>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47" name="Group 2146">
                <a:extLst>
                  <a:ext uri="{FF2B5EF4-FFF2-40B4-BE49-F238E27FC236}">
                    <a16:creationId xmlns:a16="http://schemas.microsoft.com/office/drawing/2014/main" id="{C934AC14-BF0F-4CBF-989E-2653E1A82CA4}"/>
                  </a:ext>
                </a:extLst>
              </p:cNvPr>
              <p:cNvGrpSpPr/>
              <p:nvPr userDrawn="1"/>
            </p:nvGrpSpPr>
            <p:grpSpPr>
              <a:xfrm flipH="1" flipV="1">
                <a:off x="4471424" y="4451121"/>
                <a:ext cx="39597" cy="39601"/>
                <a:chOff x="6508741" y="2398713"/>
                <a:chExt cx="120650" cy="120663"/>
              </a:xfrm>
            </p:grpSpPr>
            <p:sp>
              <p:nvSpPr>
                <p:cNvPr id="2156" name="Line 241">
                  <a:extLst>
                    <a:ext uri="{FF2B5EF4-FFF2-40B4-BE49-F238E27FC236}">
                      <a16:creationId xmlns:a16="http://schemas.microsoft.com/office/drawing/2014/main" id="{389B4A91-F00D-450E-BBEB-A6DA2D3A3568}"/>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57" name="Freeform 243">
                  <a:extLst>
                    <a:ext uri="{FF2B5EF4-FFF2-40B4-BE49-F238E27FC236}">
                      <a16:creationId xmlns:a16="http://schemas.microsoft.com/office/drawing/2014/main" id="{562C9675-52B0-4440-9493-42BA2946E458}"/>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48" name="Group 2147">
                <a:extLst>
                  <a:ext uri="{FF2B5EF4-FFF2-40B4-BE49-F238E27FC236}">
                    <a16:creationId xmlns:a16="http://schemas.microsoft.com/office/drawing/2014/main" id="{8DA95EF8-81E0-41A4-8905-D18EF16A27C7}"/>
                  </a:ext>
                </a:extLst>
              </p:cNvPr>
              <p:cNvGrpSpPr/>
              <p:nvPr userDrawn="1"/>
            </p:nvGrpSpPr>
            <p:grpSpPr>
              <a:xfrm flipH="1" flipV="1">
                <a:off x="4397431" y="4377136"/>
                <a:ext cx="39605" cy="39598"/>
                <a:chOff x="6283301" y="2173285"/>
                <a:chExt cx="120675" cy="120653"/>
              </a:xfrm>
            </p:grpSpPr>
            <p:sp>
              <p:nvSpPr>
                <p:cNvPr id="2154" name="Line 242">
                  <a:extLst>
                    <a:ext uri="{FF2B5EF4-FFF2-40B4-BE49-F238E27FC236}">
                      <a16:creationId xmlns:a16="http://schemas.microsoft.com/office/drawing/2014/main" id="{E66AA61C-762A-4F0C-805E-736C8C82F62D}"/>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55" name="Freeform 244">
                  <a:extLst>
                    <a:ext uri="{FF2B5EF4-FFF2-40B4-BE49-F238E27FC236}">
                      <a16:creationId xmlns:a16="http://schemas.microsoft.com/office/drawing/2014/main" id="{9202BADE-07E8-48E2-8705-8609EC4C9F96}"/>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149" name="Group 2148">
                <a:extLst>
                  <a:ext uri="{FF2B5EF4-FFF2-40B4-BE49-F238E27FC236}">
                    <a16:creationId xmlns:a16="http://schemas.microsoft.com/office/drawing/2014/main" id="{E8BA0E97-52F1-46B3-AF71-E28C397BE43B}"/>
                  </a:ext>
                </a:extLst>
              </p:cNvPr>
              <p:cNvGrpSpPr/>
              <p:nvPr userDrawn="1"/>
            </p:nvGrpSpPr>
            <p:grpSpPr>
              <a:xfrm>
                <a:off x="4397443" y="4377136"/>
                <a:ext cx="113580" cy="113584"/>
                <a:chOff x="5562632" y="2173276"/>
                <a:chExt cx="346076" cy="346085"/>
              </a:xfrm>
            </p:grpSpPr>
            <p:sp>
              <p:nvSpPr>
                <p:cNvPr id="2150" name="Line 245">
                  <a:extLst>
                    <a:ext uri="{FF2B5EF4-FFF2-40B4-BE49-F238E27FC236}">
                      <a16:creationId xmlns:a16="http://schemas.microsoft.com/office/drawing/2014/main" id="{9C52EC3E-B0DD-4FDA-B4C8-F8F08F76A694}"/>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51" name="Line 246">
                  <a:extLst>
                    <a:ext uri="{FF2B5EF4-FFF2-40B4-BE49-F238E27FC236}">
                      <a16:creationId xmlns:a16="http://schemas.microsoft.com/office/drawing/2014/main" id="{AD9BA769-8239-46C7-8529-96CA2E7E3B18}"/>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52" name="Freeform 247">
                  <a:extLst>
                    <a:ext uri="{FF2B5EF4-FFF2-40B4-BE49-F238E27FC236}">
                      <a16:creationId xmlns:a16="http://schemas.microsoft.com/office/drawing/2014/main" id="{F4E36B3B-18D3-4846-A054-DD1DFA4B9060}"/>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53" name="Freeform 248">
                  <a:extLst>
                    <a:ext uri="{FF2B5EF4-FFF2-40B4-BE49-F238E27FC236}">
                      <a16:creationId xmlns:a16="http://schemas.microsoft.com/office/drawing/2014/main" id="{933EA834-F9BE-4697-BEA3-2A395AE6A5B0}"/>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cxnSp>
        <p:nvCxnSpPr>
          <p:cNvPr id="2356" name="Straight Connector 2355">
            <a:extLst>
              <a:ext uri="{FF2B5EF4-FFF2-40B4-BE49-F238E27FC236}">
                <a16:creationId xmlns:a16="http://schemas.microsoft.com/office/drawing/2014/main" id="{7A1758A7-D8C8-4279-8946-281379B343CA}"/>
              </a:ext>
            </a:extLst>
          </p:cNvPr>
          <p:cNvCxnSpPr>
            <a:cxnSpLocks/>
          </p:cNvCxnSpPr>
          <p:nvPr/>
        </p:nvCxnSpPr>
        <p:spPr>
          <a:xfrm flipH="1">
            <a:off x="10985339" y="5465618"/>
            <a:ext cx="368727" cy="0"/>
          </a:xfrm>
          <a:prstGeom prst="line">
            <a:avLst/>
          </a:prstGeom>
          <a:solidFill>
            <a:schemeClr val="bg1">
              <a:lumMod val="95000"/>
            </a:schemeClr>
          </a:solidFill>
          <a:ln w="10133" cap="flat">
            <a:solidFill>
              <a:schemeClr val="accent3"/>
            </a:solidFill>
            <a:prstDash val="solid"/>
            <a:bevel/>
          </a:ln>
        </p:spPr>
      </p:cxnSp>
      <p:grpSp>
        <p:nvGrpSpPr>
          <p:cNvPr id="2391" name="Group 2390">
            <a:extLst>
              <a:ext uri="{FF2B5EF4-FFF2-40B4-BE49-F238E27FC236}">
                <a16:creationId xmlns:a16="http://schemas.microsoft.com/office/drawing/2014/main" id="{17F7D0E9-1E12-413E-AEE5-51A3E58DEFCF}"/>
              </a:ext>
            </a:extLst>
          </p:cNvPr>
          <p:cNvGrpSpPr/>
          <p:nvPr/>
        </p:nvGrpSpPr>
        <p:grpSpPr>
          <a:xfrm>
            <a:off x="10876324" y="5354666"/>
            <a:ext cx="588695" cy="221905"/>
            <a:chOff x="5009543" y="5198265"/>
            <a:chExt cx="588695" cy="221905"/>
          </a:xfrm>
        </p:grpSpPr>
        <p:grpSp>
          <p:nvGrpSpPr>
            <p:cNvPr id="2392" name="Group 2391">
              <a:extLst>
                <a:ext uri="{FF2B5EF4-FFF2-40B4-BE49-F238E27FC236}">
                  <a16:creationId xmlns:a16="http://schemas.microsoft.com/office/drawing/2014/main" id="{091E0DC5-9E53-4960-90E3-7A4D3E77E4AD}"/>
                </a:ext>
              </a:extLst>
            </p:cNvPr>
            <p:cNvGrpSpPr/>
            <p:nvPr userDrawn="1"/>
          </p:nvGrpSpPr>
          <p:grpSpPr>
            <a:xfrm>
              <a:off x="5376333" y="5198265"/>
              <a:ext cx="221905" cy="221905"/>
              <a:chOff x="4343275" y="4322973"/>
              <a:chExt cx="221905" cy="221905"/>
            </a:xfrm>
          </p:grpSpPr>
          <p:sp>
            <p:nvSpPr>
              <p:cNvPr id="2766" name="Oval 2765">
                <a:extLst>
                  <a:ext uri="{FF2B5EF4-FFF2-40B4-BE49-F238E27FC236}">
                    <a16:creationId xmlns:a16="http://schemas.microsoft.com/office/drawing/2014/main" id="{5F01DF73-0303-49FA-9426-21918F740B83}"/>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767" name="Group 2766">
                <a:extLst>
                  <a:ext uri="{FF2B5EF4-FFF2-40B4-BE49-F238E27FC236}">
                    <a16:creationId xmlns:a16="http://schemas.microsoft.com/office/drawing/2014/main" id="{71F34395-49B9-4D18-AF76-7B8B0C0640A5}"/>
                  </a:ext>
                </a:extLst>
              </p:cNvPr>
              <p:cNvGrpSpPr/>
              <p:nvPr userDrawn="1"/>
            </p:nvGrpSpPr>
            <p:grpSpPr>
              <a:xfrm flipH="1" flipV="1">
                <a:off x="4471424" y="4451121"/>
                <a:ext cx="39597" cy="39601"/>
                <a:chOff x="6508741" y="2398713"/>
                <a:chExt cx="120650" cy="120663"/>
              </a:xfrm>
            </p:grpSpPr>
            <p:sp>
              <p:nvSpPr>
                <p:cNvPr id="2776" name="Line 241">
                  <a:extLst>
                    <a:ext uri="{FF2B5EF4-FFF2-40B4-BE49-F238E27FC236}">
                      <a16:creationId xmlns:a16="http://schemas.microsoft.com/office/drawing/2014/main" id="{FC933B0F-8090-4878-9E54-49265DC424A2}"/>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77" name="Freeform 243">
                  <a:extLst>
                    <a:ext uri="{FF2B5EF4-FFF2-40B4-BE49-F238E27FC236}">
                      <a16:creationId xmlns:a16="http://schemas.microsoft.com/office/drawing/2014/main" id="{3B599122-92B1-4DA5-ADEF-9A1C3CF34CA2}"/>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768" name="Group 2767">
                <a:extLst>
                  <a:ext uri="{FF2B5EF4-FFF2-40B4-BE49-F238E27FC236}">
                    <a16:creationId xmlns:a16="http://schemas.microsoft.com/office/drawing/2014/main" id="{222D0A81-8ABF-4260-8DE5-B5FB0B505688}"/>
                  </a:ext>
                </a:extLst>
              </p:cNvPr>
              <p:cNvGrpSpPr/>
              <p:nvPr userDrawn="1"/>
            </p:nvGrpSpPr>
            <p:grpSpPr>
              <a:xfrm flipH="1" flipV="1">
                <a:off x="4397431" y="4377136"/>
                <a:ext cx="39605" cy="39598"/>
                <a:chOff x="6283301" y="2173285"/>
                <a:chExt cx="120675" cy="120653"/>
              </a:xfrm>
            </p:grpSpPr>
            <p:sp>
              <p:nvSpPr>
                <p:cNvPr id="2774" name="Line 242">
                  <a:extLst>
                    <a:ext uri="{FF2B5EF4-FFF2-40B4-BE49-F238E27FC236}">
                      <a16:creationId xmlns:a16="http://schemas.microsoft.com/office/drawing/2014/main" id="{81B4DEED-A1DE-4124-AEAD-655978E25D62}"/>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75" name="Freeform 244">
                  <a:extLst>
                    <a:ext uri="{FF2B5EF4-FFF2-40B4-BE49-F238E27FC236}">
                      <a16:creationId xmlns:a16="http://schemas.microsoft.com/office/drawing/2014/main" id="{C3E8229F-3355-4CA1-AD03-324217D79FBE}"/>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769" name="Group 2768">
                <a:extLst>
                  <a:ext uri="{FF2B5EF4-FFF2-40B4-BE49-F238E27FC236}">
                    <a16:creationId xmlns:a16="http://schemas.microsoft.com/office/drawing/2014/main" id="{00D34EA3-EB8F-4729-B918-52977CAFFA09}"/>
                  </a:ext>
                </a:extLst>
              </p:cNvPr>
              <p:cNvGrpSpPr/>
              <p:nvPr userDrawn="1"/>
            </p:nvGrpSpPr>
            <p:grpSpPr>
              <a:xfrm>
                <a:off x="4397443" y="4377136"/>
                <a:ext cx="113580" cy="113584"/>
                <a:chOff x="5562632" y="2173276"/>
                <a:chExt cx="346076" cy="346085"/>
              </a:xfrm>
            </p:grpSpPr>
            <p:sp>
              <p:nvSpPr>
                <p:cNvPr id="2770" name="Line 245">
                  <a:extLst>
                    <a:ext uri="{FF2B5EF4-FFF2-40B4-BE49-F238E27FC236}">
                      <a16:creationId xmlns:a16="http://schemas.microsoft.com/office/drawing/2014/main" id="{2995C153-1E8C-4C7E-BB94-94BC1B24A401}"/>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71" name="Line 246">
                  <a:extLst>
                    <a:ext uri="{FF2B5EF4-FFF2-40B4-BE49-F238E27FC236}">
                      <a16:creationId xmlns:a16="http://schemas.microsoft.com/office/drawing/2014/main" id="{BF46E179-0302-44CA-9C65-807AE013DD5D}"/>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72" name="Freeform 247">
                  <a:extLst>
                    <a:ext uri="{FF2B5EF4-FFF2-40B4-BE49-F238E27FC236}">
                      <a16:creationId xmlns:a16="http://schemas.microsoft.com/office/drawing/2014/main" id="{6222BBFA-5C9C-4B45-9F19-635F9E875946}"/>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73" name="Freeform 248">
                  <a:extLst>
                    <a:ext uri="{FF2B5EF4-FFF2-40B4-BE49-F238E27FC236}">
                      <a16:creationId xmlns:a16="http://schemas.microsoft.com/office/drawing/2014/main" id="{A4EC088A-8E58-465D-9ADA-36A29EDE38A6}"/>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452" name="Group 2451">
              <a:extLst>
                <a:ext uri="{FF2B5EF4-FFF2-40B4-BE49-F238E27FC236}">
                  <a16:creationId xmlns:a16="http://schemas.microsoft.com/office/drawing/2014/main" id="{9616B87B-4363-4B07-B65B-F506BB4A79B8}"/>
                </a:ext>
              </a:extLst>
            </p:cNvPr>
            <p:cNvGrpSpPr/>
            <p:nvPr userDrawn="1"/>
          </p:nvGrpSpPr>
          <p:grpSpPr>
            <a:xfrm>
              <a:off x="5009543" y="5198265"/>
              <a:ext cx="221905" cy="221905"/>
              <a:chOff x="4343275" y="4322973"/>
              <a:chExt cx="221905" cy="221905"/>
            </a:xfrm>
          </p:grpSpPr>
          <p:sp>
            <p:nvSpPr>
              <p:cNvPr id="2460" name="Oval 2459">
                <a:extLst>
                  <a:ext uri="{FF2B5EF4-FFF2-40B4-BE49-F238E27FC236}">
                    <a16:creationId xmlns:a16="http://schemas.microsoft.com/office/drawing/2014/main" id="{2BB187E6-EEA8-4BFD-99F7-48A56121B39F}"/>
                  </a:ext>
                </a:extLst>
              </p:cNvPr>
              <p:cNvSpPr/>
              <p:nvPr/>
            </p:nvSpPr>
            <p:spPr>
              <a:xfrm>
                <a:off x="4343275" y="4322973"/>
                <a:ext cx="221905" cy="22190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495" name="Group 2494">
                <a:extLst>
                  <a:ext uri="{FF2B5EF4-FFF2-40B4-BE49-F238E27FC236}">
                    <a16:creationId xmlns:a16="http://schemas.microsoft.com/office/drawing/2014/main" id="{7E25CE80-8C5F-4E20-BD9E-A37E1F2B4400}"/>
                  </a:ext>
                </a:extLst>
              </p:cNvPr>
              <p:cNvGrpSpPr/>
              <p:nvPr userDrawn="1"/>
            </p:nvGrpSpPr>
            <p:grpSpPr>
              <a:xfrm flipH="1" flipV="1">
                <a:off x="4471424" y="4451121"/>
                <a:ext cx="39597" cy="39601"/>
                <a:chOff x="6508741" y="2398713"/>
                <a:chExt cx="120650" cy="120663"/>
              </a:xfrm>
            </p:grpSpPr>
            <p:sp>
              <p:nvSpPr>
                <p:cNvPr id="2764" name="Line 241">
                  <a:extLst>
                    <a:ext uri="{FF2B5EF4-FFF2-40B4-BE49-F238E27FC236}">
                      <a16:creationId xmlns:a16="http://schemas.microsoft.com/office/drawing/2014/main" id="{FA5B90F6-A6D3-43AB-895C-F628BB988D51}"/>
                    </a:ext>
                  </a:extLst>
                </p:cNvPr>
                <p:cNvSpPr>
                  <a:spLocks noChangeShapeType="1"/>
                </p:cNvSpPr>
                <p:nvPr/>
              </p:nvSpPr>
              <p:spPr bwMode="auto">
                <a:xfrm>
                  <a:off x="6508741" y="2398725"/>
                  <a:ext cx="120650" cy="120651"/>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65" name="Freeform 243">
                  <a:extLst>
                    <a:ext uri="{FF2B5EF4-FFF2-40B4-BE49-F238E27FC236}">
                      <a16:creationId xmlns:a16="http://schemas.microsoft.com/office/drawing/2014/main" id="{7983B441-2DC8-4687-AF8C-1608D155C139}"/>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496" name="Group 2495">
                <a:extLst>
                  <a:ext uri="{FF2B5EF4-FFF2-40B4-BE49-F238E27FC236}">
                    <a16:creationId xmlns:a16="http://schemas.microsoft.com/office/drawing/2014/main" id="{4C172B0E-35B1-424B-96D7-312F59B5F59E}"/>
                  </a:ext>
                </a:extLst>
              </p:cNvPr>
              <p:cNvGrpSpPr/>
              <p:nvPr userDrawn="1"/>
            </p:nvGrpSpPr>
            <p:grpSpPr>
              <a:xfrm flipH="1" flipV="1">
                <a:off x="4397431" y="4377136"/>
                <a:ext cx="39605" cy="39598"/>
                <a:chOff x="6283301" y="2173285"/>
                <a:chExt cx="120675" cy="120653"/>
              </a:xfrm>
            </p:grpSpPr>
            <p:sp>
              <p:nvSpPr>
                <p:cNvPr id="2703" name="Line 242">
                  <a:extLst>
                    <a:ext uri="{FF2B5EF4-FFF2-40B4-BE49-F238E27FC236}">
                      <a16:creationId xmlns:a16="http://schemas.microsoft.com/office/drawing/2014/main" id="{0F6C2399-7472-41CC-AFD0-1E541B97E9CD}"/>
                    </a:ext>
                  </a:extLst>
                </p:cNvPr>
                <p:cNvSpPr>
                  <a:spLocks noChangeShapeType="1"/>
                </p:cNvSpPr>
                <p:nvPr/>
              </p:nvSpPr>
              <p:spPr bwMode="auto">
                <a:xfrm>
                  <a:off x="6283301" y="2173285"/>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704" name="Freeform 244">
                  <a:extLst>
                    <a:ext uri="{FF2B5EF4-FFF2-40B4-BE49-F238E27FC236}">
                      <a16:creationId xmlns:a16="http://schemas.microsoft.com/office/drawing/2014/main" id="{40E2CF18-09BC-4D3F-BA87-9D8106AF62EB}"/>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556" name="Group 2555">
                <a:extLst>
                  <a:ext uri="{FF2B5EF4-FFF2-40B4-BE49-F238E27FC236}">
                    <a16:creationId xmlns:a16="http://schemas.microsoft.com/office/drawing/2014/main" id="{7C34B047-F53B-41FD-B3BB-05336120C875}"/>
                  </a:ext>
                </a:extLst>
              </p:cNvPr>
              <p:cNvGrpSpPr/>
              <p:nvPr userDrawn="1"/>
            </p:nvGrpSpPr>
            <p:grpSpPr>
              <a:xfrm>
                <a:off x="4397443" y="4377136"/>
                <a:ext cx="113580" cy="113584"/>
                <a:chOff x="5562632" y="2173276"/>
                <a:chExt cx="346076" cy="346085"/>
              </a:xfrm>
            </p:grpSpPr>
            <p:sp>
              <p:nvSpPr>
                <p:cNvPr id="2564" name="Line 245">
                  <a:extLst>
                    <a:ext uri="{FF2B5EF4-FFF2-40B4-BE49-F238E27FC236}">
                      <a16:creationId xmlns:a16="http://schemas.microsoft.com/office/drawing/2014/main" id="{C7F7B413-BD23-4996-B339-2115FA1B56FB}"/>
                    </a:ext>
                  </a:extLst>
                </p:cNvPr>
                <p:cNvSpPr>
                  <a:spLocks noChangeShapeType="1"/>
                </p:cNvSpPr>
                <p:nvPr/>
              </p:nvSpPr>
              <p:spPr bwMode="auto">
                <a:xfrm flipV="1">
                  <a:off x="5788057" y="2173276"/>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99" name="Line 246">
                  <a:extLst>
                    <a:ext uri="{FF2B5EF4-FFF2-40B4-BE49-F238E27FC236}">
                      <a16:creationId xmlns:a16="http://schemas.microsoft.com/office/drawing/2014/main" id="{360654F0-7E35-4BDB-8DB5-2F0EED8E0C6A}"/>
                    </a:ext>
                  </a:extLst>
                </p:cNvPr>
                <p:cNvSpPr>
                  <a:spLocks noChangeShapeType="1"/>
                </p:cNvSpPr>
                <p:nvPr/>
              </p:nvSpPr>
              <p:spPr bwMode="auto">
                <a:xfrm flipV="1">
                  <a:off x="5562632" y="2398699"/>
                  <a:ext cx="120651" cy="120650"/>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660" name="Freeform 247">
                  <a:extLst>
                    <a:ext uri="{FF2B5EF4-FFF2-40B4-BE49-F238E27FC236}">
                      <a16:creationId xmlns:a16="http://schemas.microsoft.com/office/drawing/2014/main" id="{3C718CBC-4E4E-45DA-AEE5-0A1E340D15BB}"/>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668" name="Freeform 248">
                  <a:extLst>
                    <a:ext uri="{FF2B5EF4-FFF2-40B4-BE49-F238E27FC236}">
                      <a16:creationId xmlns:a16="http://schemas.microsoft.com/office/drawing/2014/main" id="{4020A832-242B-4B54-8621-161ADAE54172}"/>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
        <p:nvSpPr>
          <p:cNvPr id="922" name="Slide Number Placeholder 3">
            <a:extLst>
              <a:ext uri="{FF2B5EF4-FFF2-40B4-BE49-F238E27FC236}">
                <a16:creationId xmlns:a16="http://schemas.microsoft.com/office/drawing/2014/main" id="{3BCCC2E6-4FDB-49A4-B93E-940F70B15BA9}"/>
              </a:ext>
            </a:extLst>
          </p:cNvPr>
          <p:cNvSpPr>
            <a:spLocks noGrp="1"/>
          </p:cNvSpPr>
          <p:nvPr>
            <p:ph type="sldNum" sz="quarter" idx="12"/>
          </p:nvPr>
        </p:nvSpPr>
        <p:spPr>
          <a:xfrm>
            <a:off x="11566071" y="6384973"/>
            <a:ext cx="301624" cy="153888"/>
          </a:xfrm>
        </p:spPr>
        <p:txBody>
          <a:bodyPr/>
          <a:lstStyle/>
          <a:p>
            <a:fld id="{1E9D66DB-7B09-4F03-965C-6F4D1EE02AA0}" type="slidenum">
              <a:rPr lang="id-ID" smtClean="0"/>
              <a:pPr/>
              <a:t>10</a:t>
            </a:fld>
            <a:endParaRPr lang="id-ID"/>
          </a:p>
        </p:txBody>
      </p:sp>
      <p:sp>
        <p:nvSpPr>
          <p:cNvPr id="923" name="Freeform 1796">
            <a:extLst>
              <a:ext uri="{FF2B5EF4-FFF2-40B4-BE49-F238E27FC236}">
                <a16:creationId xmlns:a16="http://schemas.microsoft.com/office/drawing/2014/main" id="{B792316B-9D9F-4A14-B92D-A39DEF589A0D}"/>
              </a:ext>
            </a:extLst>
          </p:cNvPr>
          <p:cNvSpPr>
            <a:spLocks/>
          </p:cNvSpPr>
          <p:nvPr/>
        </p:nvSpPr>
        <p:spPr bwMode="auto">
          <a:xfrm>
            <a:off x="803400" y="4112755"/>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24" name="Freeform 1796">
            <a:extLst>
              <a:ext uri="{FF2B5EF4-FFF2-40B4-BE49-F238E27FC236}">
                <a16:creationId xmlns:a16="http://schemas.microsoft.com/office/drawing/2014/main" id="{C1C823BF-927D-4668-AADC-185DCBAA94B5}"/>
              </a:ext>
            </a:extLst>
          </p:cNvPr>
          <p:cNvSpPr>
            <a:spLocks/>
          </p:cNvSpPr>
          <p:nvPr/>
        </p:nvSpPr>
        <p:spPr bwMode="auto">
          <a:xfrm rot="5400000">
            <a:off x="803400" y="4112755"/>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25" name="TextBox 1780">
            <a:extLst>
              <a:ext uri="{FF2B5EF4-FFF2-40B4-BE49-F238E27FC236}">
                <a16:creationId xmlns:a16="http://schemas.microsoft.com/office/drawing/2014/main" id="{DD01BBF5-7BE5-4B29-A9CB-D7581DE96B9E}"/>
              </a:ext>
            </a:extLst>
          </p:cNvPr>
          <p:cNvSpPr txBox="1"/>
          <p:nvPr/>
        </p:nvSpPr>
        <p:spPr>
          <a:xfrm>
            <a:off x="1129397" y="5552638"/>
            <a:ext cx="2525918" cy="161583"/>
          </a:xfrm>
          <a:prstGeom prst="rect">
            <a:avLst/>
          </a:prstGeom>
          <a:noFill/>
        </p:spPr>
        <p:txBody>
          <a:bodyPr wrap="square" lIns="0" tIns="0" rIns="0" bIns="0" rtlCol="0">
            <a:spAutoFit/>
          </a:bodyPr>
          <a:lstStyle/>
          <a:p>
            <a:pPr lvl="0">
              <a:defRPr/>
            </a:pPr>
            <a:r>
              <a:rPr lang="fr-FR" sz="1050" b="1" dirty="0">
                <a:solidFill>
                  <a:prstClr val="black"/>
                </a:solidFill>
              </a:rPr>
              <a:t>Architecture WAN hébergeur CACOM : </a:t>
            </a:r>
          </a:p>
        </p:txBody>
      </p:sp>
      <p:sp>
        <p:nvSpPr>
          <p:cNvPr id="926" name="TextBox 1781">
            <a:extLst>
              <a:ext uri="{FF2B5EF4-FFF2-40B4-BE49-F238E27FC236}">
                <a16:creationId xmlns:a16="http://schemas.microsoft.com/office/drawing/2014/main" id="{DB88F8AC-0186-4D51-B15E-7E42B45EA38A}"/>
              </a:ext>
            </a:extLst>
          </p:cNvPr>
          <p:cNvSpPr txBox="1"/>
          <p:nvPr/>
        </p:nvSpPr>
        <p:spPr>
          <a:xfrm>
            <a:off x="1136653" y="5755553"/>
            <a:ext cx="2733563" cy="138499"/>
          </a:xfrm>
          <a:prstGeom prst="rect">
            <a:avLst/>
          </a:prstGeom>
          <a:noFill/>
        </p:spPr>
        <p:txBody>
          <a:bodyPr wrap="square" lIns="0" tIns="0" rIns="0" bIns="0" rtlCol="0">
            <a:spAutoFit/>
          </a:bodyPr>
          <a:lstStyle/>
          <a:p>
            <a:pPr marL="171450" indent="-171450">
              <a:buClr>
                <a:schemeClr val="accent2"/>
              </a:buClr>
              <a:buSzPct val="90000"/>
              <a:buFont typeface="Wingdings" panose="05000000000000000000" pitchFamily="2" charset="2"/>
              <a:buChar char="§"/>
              <a:defRPr/>
            </a:pPr>
            <a:r>
              <a:rPr lang="fr-FR" sz="900" dirty="0">
                <a:solidFill>
                  <a:prstClr val="black"/>
                </a:solidFill>
              </a:rPr>
              <a:t>1 liaison MPLS à migrer en VPN IPSEC</a:t>
            </a:r>
          </a:p>
        </p:txBody>
      </p:sp>
      <p:sp>
        <p:nvSpPr>
          <p:cNvPr id="927" name="Rectangle 926">
            <a:extLst>
              <a:ext uri="{FF2B5EF4-FFF2-40B4-BE49-F238E27FC236}">
                <a16:creationId xmlns:a16="http://schemas.microsoft.com/office/drawing/2014/main" id="{14241397-F6DA-49C4-927E-9764AC8C1FC5}"/>
              </a:ext>
            </a:extLst>
          </p:cNvPr>
          <p:cNvSpPr/>
          <p:nvPr/>
        </p:nvSpPr>
        <p:spPr>
          <a:xfrm>
            <a:off x="764896" y="5559213"/>
            <a:ext cx="187514" cy="187514"/>
          </a:xfrm>
          <a:prstGeom prst="rect">
            <a:avLst/>
          </a:prstGeom>
          <a:solidFill>
            <a:srgbClr val="72BD8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928" name="Freeform 1796">
            <a:extLst>
              <a:ext uri="{FF2B5EF4-FFF2-40B4-BE49-F238E27FC236}">
                <a16:creationId xmlns:a16="http://schemas.microsoft.com/office/drawing/2014/main" id="{4FCBFDA9-C9F1-4DC1-ADBA-26790D848964}"/>
              </a:ext>
            </a:extLst>
          </p:cNvPr>
          <p:cNvSpPr>
            <a:spLocks/>
          </p:cNvSpPr>
          <p:nvPr/>
        </p:nvSpPr>
        <p:spPr bwMode="auto">
          <a:xfrm>
            <a:off x="815350" y="5638776"/>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29" name="Freeform 1796">
            <a:extLst>
              <a:ext uri="{FF2B5EF4-FFF2-40B4-BE49-F238E27FC236}">
                <a16:creationId xmlns:a16="http://schemas.microsoft.com/office/drawing/2014/main" id="{EF05D7E2-E496-4EC1-833C-43D01CAAAEB0}"/>
              </a:ext>
            </a:extLst>
          </p:cNvPr>
          <p:cNvSpPr>
            <a:spLocks/>
          </p:cNvSpPr>
          <p:nvPr/>
        </p:nvSpPr>
        <p:spPr bwMode="auto">
          <a:xfrm rot="5400000">
            <a:off x="815350" y="5638776"/>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71859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7D5A3990-DE58-4120-896F-D7B441013B8C}"/>
              </a:ext>
            </a:extLst>
          </p:cNvPr>
          <p:cNvSpPr/>
          <p:nvPr/>
        </p:nvSpPr>
        <p:spPr>
          <a:xfrm>
            <a:off x="4464282" y="825501"/>
            <a:ext cx="355368" cy="5003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1" name="Picture 10" descr="A person sitting at a table using a computer&#10;&#10;Description automatically generated">
            <a:extLst>
              <a:ext uri="{FF2B5EF4-FFF2-40B4-BE49-F238E27FC236}">
                <a16:creationId xmlns:a16="http://schemas.microsoft.com/office/drawing/2014/main" id="{B5DAB945-088B-40C6-8781-076131A50F94}"/>
              </a:ext>
            </a:extLst>
          </p:cNvPr>
          <p:cNvPicPr>
            <a:picLocks noChangeAspect="1"/>
          </p:cNvPicPr>
          <p:nvPr/>
        </p:nvPicPr>
        <p:blipFill rotWithShape="1">
          <a:blip r:embed="rId2">
            <a:extLst>
              <a:ext uri="{28A0092B-C50C-407E-A947-70E740481C1C}">
                <a14:useLocalDpi xmlns:a14="http://schemas.microsoft.com/office/drawing/2010/main" val="0"/>
              </a:ext>
            </a:extLst>
          </a:blip>
          <a:srcRect l="28502" t="4398" r="22107" b="4398"/>
          <a:stretch/>
        </p:blipFill>
        <p:spPr>
          <a:xfrm>
            <a:off x="-1" y="825501"/>
            <a:ext cx="4829246" cy="5003799"/>
          </a:xfrm>
          <a:custGeom>
            <a:avLst/>
            <a:gdLst>
              <a:gd name="connsiteX0" fmla="*/ 0 w 4055360"/>
              <a:gd name="connsiteY0" fmla="*/ 0 h 5003799"/>
              <a:gd name="connsiteX1" fmla="*/ 4055360 w 4055360"/>
              <a:gd name="connsiteY1" fmla="*/ 0 h 5003799"/>
              <a:gd name="connsiteX2" fmla="*/ 4055360 w 4055360"/>
              <a:gd name="connsiteY2" fmla="*/ 5003799 h 5003799"/>
              <a:gd name="connsiteX3" fmla="*/ 0 w 4055360"/>
              <a:gd name="connsiteY3" fmla="*/ 5003799 h 5003799"/>
            </a:gdLst>
            <a:ahLst/>
            <a:cxnLst>
              <a:cxn ang="0">
                <a:pos x="connsiteX0" y="connsiteY0"/>
              </a:cxn>
              <a:cxn ang="0">
                <a:pos x="connsiteX1" y="connsiteY1"/>
              </a:cxn>
              <a:cxn ang="0">
                <a:pos x="connsiteX2" y="connsiteY2"/>
              </a:cxn>
              <a:cxn ang="0">
                <a:pos x="connsiteX3" y="connsiteY3"/>
              </a:cxn>
            </a:cxnLst>
            <a:rect l="l" t="t" r="r" b="b"/>
            <a:pathLst>
              <a:path w="4055360" h="5003799">
                <a:moveTo>
                  <a:pt x="0" y="0"/>
                </a:moveTo>
                <a:lnTo>
                  <a:pt x="4055360" y="0"/>
                </a:lnTo>
                <a:lnTo>
                  <a:pt x="4055360" y="5003799"/>
                </a:lnTo>
                <a:lnTo>
                  <a:pt x="0" y="5003799"/>
                </a:lnTo>
                <a:close/>
              </a:path>
            </a:pathLst>
          </a:custGeom>
        </p:spPr>
      </p:pic>
      <p:sp>
        <p:nvSpPr>
          <p:cNvPr id="4" name="Slide Number Placeholder 3">
            <a:extLst>
              <a:ext uri="{FF2B5EF4-FFF2-40B4-BE49-F238E27FC236}">
                <a16:creationId xmlns:a16="http://schemas.microsoft.com/office/drawing/2014/main" id="{3E56AF23-04F1-401C-AD0E-C65E79664699}"/>
              </a:ext>
            </a:extLst>
          </p:cNvPr>
          <p:cNvSpPr>
            <a:spLocks noGrp="1"/>
          </p:cNvSpPr>
          <p:nvPr>
            <p:ph type="sldNum" sz="quarter" idx="12"/>
          </p:nvPr>
        </p:nvSpPr>
        <p:spPr/>
        <p:txBody>
          <a:bodyPr/>
          <a:lstStyle/>
          <a:p>
            <a:fld id="{1E9D66DB-7B09-4F03-965C-6F4D1EE02AA0}" type="slidenum">
              <a:rPr lang="id-ID" smtClean="0"/>
              <a:t>11</a:t>
            </a:fld>
            <a:endParaRPr lang="id-ID"/>
          </a:p>
        </p:txBody>
      </p:sp>
      <p:sp>
        <p:nvSpPr>
          <p:cNvPr id="14" name="Rectangle 13">
            <a:extLst>
              <a:ext uri="{FF2B5EF4-FFF2-40B4-BE49-F238E27FC236}">
                <a16:creationId xmlns:a16="http://schemas.microsoft.com/office/drawing/2014/main" id="{539017B4-A79C-4D3E-AF97-73277D1E8AA6}"/>
              </a:ext>
            </a:extLst>
          </p:cNvPr>
          <p:cNvSpPr/>
          <p:nvPr/>
        </p:nvSpPr>
        <p:spPr>
          <a:xfrm>
            <a:off x="515935" y="3389284"/>
            <a:ext cx="4309875" cy="2440016"/>
          </a:xfrm>
          <a:prstGeom prst="rect">
            <a:avLst/>
          </a:prstGeom>
          <a:gradFill>
            <a:gsLst>
              <a:gs pos="2000">
                <a:schemeClr val="accent1">
                  <a:alpha val="92000"/>
                </a:schemeClr>
              </a:gs>
              <a:gs pos="65000">
                <a:schemeClr val="accent3">
                  <a:alpha val="82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grpSp>
        <p:nvGrpSpPr>
          <p:cNvPr id="53" name="Group 52">
            <a:extLst>
              <a:ext uri="{FF2B5EF4-FFF2-40B4-BE49-F238E27FC236}">
                <a16:creationId xmlns:a16="http://schemas.microsoft.com/office/drawing/2014/main" id="{7B31D935-805A-4EF8-98BF-DAB521A189AB}"/>
              </a:ext>
            </a:extLst>
          </p:cNvPr>
          <p:cNvGrpSpPr/>
          <p:nvPr/>
        </p:nvGrpSpPr>
        <p:grpSpPr>
          <a:xfrm>
            <a:off x="984218" y="3740118"/>
            <a:ext cx="3519628" cy="1586947"/>
            <a:chOff x="984218" y="3816100"/>
            <a:chExt cx="3519628" cy="1586947"/>
          </a:xfrm>
        </p:grpSpPr>
        <p:sp>
          <p:nvSpPr>
            <p:cNvPr id="12" name="TextBox 11">
              <a:extLst>
                <a:ext uri="{FF2B5EF4-FFF2-40B4-BE49-F238E27FC236}">
                  <a16:creationId xmlns:a16="http://schemas.microsoft.com/office/drawing/2014/main" id="{39126053-ED1E-4F09-9643-7B498B41ABA1}"/>
                </a:ext>
              </a:extLst>
            </p:cNvPr>
            <p:cNvSpPr txBox="1"/>
            <p:nvPr/>
          </p:nvSpPr>
          <p:spPr>
            <a:xfrm>
              <a:off x="984218" y="3816100"/>
              <a:ext cx="3468670" cy="886397"/>
            </a:xfrm>
            <a:prstGeom prst="rect">
              <a:avLst/>
            </a:prstGeom>
            <a:noFill/>
          </p:spPr>
          <p:txBody>
            <a:bodyPr wrap="square" lIns="0" tIns="0" rIns="0" bIns="0" rtlCol="0">
              <a:spAutoFit/>
            </a:bodyPr>
            <a:lstStyle/>
            <a:p>
              <a:pPr lvl="0">
                <a:lnSpc>
                  <a:spcPct val="90000"/>
                </a:lnSpc>
                <a:spcBef>
                  <a:spcPct val="0"/>
                </a:spcBef>
                <a:defRPr/>
              </a:pPr>
              <a:r>
                <a:rPr lang="fr-FR" sz="3200" dirty="0">
                  <a:solidFill>
                    <a:schemeClr val="bg1"/>
                  </a:solidFill>
                  <a:latin typeface="+mj-lt"/>
                </a:rPr>
                <a:t>DECOUPAGE PROJET EN </a:t>
              </a:r>
              <a:r>
                <a:rPr lang="fr-FR" sz="3200" dirty="0">
                  <a:solidFill>
                    <a:srgbClr val="FFFF00"/>
                  </a:solidFill>
                  <a:latin typeface="+mj-lt"/>
                </a:rPr>
                <a:t>3 LOTS</a:t>
              </a:r>
            </a:p>
          </p:txBody>
        </p:sp>
        <p:sp>
          <p:nvSpPr>
            <p:cNvPr id="13" name="TextBox 12">
              <a:extLst>
                <a:ext uri="{FF2B5EF4-FFF2-40B4-BE49-F238E27FC236}">
                  <a16:creationId xmlns:a16="http://schemas.microsoft.com/office/drawing/2014/main" id="{D05F1A60-C68C-4690-BE2A-7DE96FBEB6E8}"/>
                </a:ext>
              </a:extLst>
            </p:cNvPr>
            <p:cNvSpPr txBox="1"/>
            <p:nvPr/>
          </p:nvSpPr>
          <p:spPr>
            <a:xfrm>
              <a:off x="989452" y="4910604"/>
              <a:ext cx="3514394" cy="492443"/>
            </a:xfrm>
            <a:prstGeom prst="rect">
              <a:avLst/>
            </a:prstGeom>
            <a:noFill/>
          </p:spPr>
          <p:txBody>
            <a:bodyPr wrap="square" lIns="0" tIns="0" rIns="0" bIns="0" rtlCol="0">
              <a:spAutoFit/>
            </a:bodyPr>
            <a:lstStyle/>
            <a:p>
              <a:pPr lvl="0">
                <a:spcAft>
                  <a:spcPts val="300"/>
                </a:spcAft>
                <a:defRPr/>
              </a:pPr>
              <a:r>
                <a:rPr lang="fr-FR" sz="1600" b="1" dirty="0">
                  <a:solidFill>
                    <a:schemeClr val="bg1"/>
                  </a:solidFill>
                </a:rPr>
                <a:t>Objectif de refonte globale des infrastructures réseau, sécurité, mobilité</a:t>
              </a:r>
            </a:p>
          </p:txBody>
        </p:sp>
      </p:grpSp>
      <p:sp>
        <p:nvSpPr>
          <p:cNvPr id="17" name="Rectangle: Top Corners Rounded 16">
            <a:extLst>
              <a:ext uri="{FF2B5EF4-FFF2-40B4-BE49-F238E27FC236}">
                <a16:creationId xmlns:a16="http://schemas.microsoft.com/office/drawing/2014/main" id="{3913EF89-2404-458B-A797-0D8E8EB3200F}"/>
              </a:ext>
            </a:extLst>
          </p:cNvPr>
          <p:cNvSpPr/>
          <p:nvPr/>
        </p:nvSpPr>
        <p:spPr>
          <a:xfrm rot="5400000">
            <a:off x="5486400" y="476252"/>
            <a:ext cx="450849" cy="1149351"/>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15" name="TextBox 14">
            <a:extLst>
              <a:ext uri="{FF2B5EF4-FFF2-40B4-BE49-F238E27FC236}">
                <a16:creationId xmlns:a16="http://schemas.microsoft.com/office/drawing/2014/main" id="{E9A6086F-73BB-4B10-8C64-15C7D61E458D}"/>
              </a:ext>
            </a:extLst>
          </p:cNvPr>
          <p:cNvSpPr txBox="1"/>
          <p:nvPr/>
        </p:nvSpPr>
        <p:spPr>
          <a:xfrm>
            <a:off x="5396797" y="943205"/>
            <a:ext cx="572204" cy="215444"/>
          </a:xfrm>
          <a:prstGeom prst="rect">
            <a:avLst/>
          </a:prstGeom>
          <a:noFill/>
        </p:spPr>
        <p:txBody>
          <a:bodyPr wrap="square" lIns="0" tIns="0" rIns="0" bIns="0" rtlCol="0">
            <a:spAutoFit/>
          </a:bodyPr>
          <a:lstStyle/>
          <a:p>
            <a:pPr lvl="0">
              <a:spcAft>
                <a:spcPts val="300"/>
              </a:spcAft>
              <a:defRPr/>
            </a:pPr>
            <a:r>
              <a:rPr lang="fr-FR" sz="1400" dirty="0">
                <a:solidFill>
                  <a:schemeClr val="bg1"/>
                </a:solidFill>
                <a:latin typeface="+mj-lt"/>
              </a:rPr>
              <a:t>LOT 1</a:t>
            </a:r>
          </a:p>
        </p:txBody>
      </p:sp>
      <p:sp>
        <p:nvSpPr>
          <p:cNvPr id="16" name="TextBox 15">
            <a:extLst>
              <a:ext uri="{FF2B5EF4-FFF2-40B4-BE49-F238E27FC236}">
                <a16:creationId xmlns:a16="http://schemas.microsoft.com/office/drawing/2014/main" id="{97D0F6D0-29A1-424D-86E3-69BD868613DA}"/>
              </a:ext>
            </a:extLst>
          </p:cNvPr>
          <p:cNvSpPr txBox="1"/>
          <p:nvPr/>
        </p:nvSpPr>
        <p:spPr>
          <a:xfrm>
            <a:off x="6542788" y="1253195"/>
            <a:ext cx="5023283" cy="1308050"/>
          </a:xfrm>
          <a:prstGeom prst="rect">
            <a:avLst/>
          </a:prstGeom>
          <a:noFill/>
        </p:spPr>
        <p:txBody>
          <a:bodyPr wrap="square" lIns="0" tIns="0" rIns="0" bIns="0" rtlCol="0">
            <a:spAutoFit/>
          </a:bodyPr>
          <a:lstStyle/>
          <a:p>
            <a:pPr marL="171450" indent="-171450">
              <a:spcAft>
                <a:spcPts val="300"/>
              </a:spcAft>
              <a:buClr>
                <a:schemeClr val="accent1"/>
              </a:buClr>
              <a:buSzPct val="90000"/>
              <a:buFont typeface="Wingdings" panose="05000000000000000000" pitchFamily="2" charset="2"/>
              <a:buChar char="§"/>
              <a:defRPr/>
            </a:pPr>
            <a:r>
              <a:rPr lang="fr-FR" sz="1000" dirty="0"/>
              <a:t>É</a:t>
            </a:r>
            <a:r>
              <a:rPr lang="fr-FR" sz="1000" dirty="0">
                <a:solidFill>
                  <a:prstClr val="black"/>
                </a:solidFill>
              </a:rPr>
              <a:t>tude et production de la matrice des flux Data Center</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Design de la nouvelle solution WAN MPLS et Internet</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Design de la nouvelle solution Firewall</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Design de la solution Proxy Web Cloud</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Déploiement de la solution WAN MPLS et Internet</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Déploiement des solutions Firewall et Proxy Web</a:t>
            </a:r>
          </a:p>
          <a:p>
            <a:pPr marL="171450" indent="-171450">
              <a:spcAft>
                <a:spcPts val="300"/>
              </a:spcAft>
              <a:buClr>
                <a:schemeClr val="accent1"/>
              </a:buClr>
              <a:buSzPct val="90000"/>
              <a:buFont typeface="Wingdings" panose="05000000000000000000" pitchFamily="2" charset="2"/>
              <a:buChar char="§"/>
              <a:defRPr/>
            </a:pPr>
            <a:r>
              <a:rPr lang="fr-FR" sz="1000" dirty="0">
                <a:solidFill>
                  <a:prstClr val="black"/>
                </a:solidFill>
              </a:rPr>
              <a:t>Résiliations et démobilisation des anciens liens opérateurs</a:t>
            </a:r>
            <a:endParaRPr lang="fr-FR" sz="800" dirty="0">
              <a:solidFill>
                <a:prstClr val="black"/>
              </a:solidFill>
            </a:endParaRPr>
          </a:p>
        </p:txBody>
      </p:sp>
      <p:sp>
        <p:nvSpPr>
          <p:cNvPr id="18" name="TextBox 17">
            <a:extLst>
              <a:ext uri="{FF2B5EF4-FFF2-40B4-BE49-F238E27FC236}">
                <a16:creationId xmlns:a16="http://schemas.microsoft.com/office/drawing/2014/main" id="{A8532F63-E99E-4092-A04E-8D47505BB82E}"/>
              </a:ext>
            </a:extLst>
          </p:cNvPr>
          <p:cNvSpPr txBox="1"/>
          <p:nvPr/>
        </p:nvSpPr>
        <p:spPr>
          <a:xfrm>
            <a:off x="6542790" y="927817"/>
            <a:ext cx="5023282" cy="246221"/>
          </a:xfrm>
          <a:prstGeom prst="rect">
            <a:avLst/>
          </a:prstGeom>
          <a:noFill/>
        </p:spPr>
        <p:txBody>
          <a:bodyPr wrap="square" lIns="0" tIns="0" rIns="0" bIns="0" rtlCol="0">
            <a:spAutoFit/>
          </a:bodyPr>
          <a:lstStyle/>
          <a:p>
            <a:pPr lvl="0">
              <a:spcAft>
                <a:spcPts val="300"/>
              </a:spcAft>
              <a:defRPr/>
            </a:pPr>
            <a:r>
              <a:rPr lang="fr-FR" sz="1600" dirty="0">
                <a:solidFill>
                  <a:prstClr val="black"/>
                </a:solidFill>
                <a:latin typeface="+mj-lt"/>
              </a:rPr>
              <a:t>REFONTE </a:t>
            </a:r>
            <a:r>
              <a:rPr lang="fr-FR" sz="1600" dirty="0">
                <a:solidFill>
                  <a:schemeClr val="accent1"/>
                </a:solidFill>
                <a:latin typeface="+mj-lt"/>
              </a:rPr>
              <a:t>WAN</a:t>
            </a:r>
            <a:r>
              <a:rPr lang="fr-FR" sz="1600" dirty="0">
                <a:solidFill>
                  <a:prstClr val="black"/>
                </a:solidFill>
                <a:latin typeface="+mj-lt"/>
              </a:rPr>
              <a:t> ET </a:t>
            </a:r>
            <a:r>
              <a:rPr lang="fr-FR" sz="1600" dirty="0">
                <a:solidFill>
                  <a:schemeClr val="accent1"/>
                </a:solidFill>
                <a:latin typeface="+mj-lt"/>
              </a:rPr>
              <a:t>SECURITE</a:t>
            </a:r>
          </a:p>
        </p:txBody>
      </p:sp>
      <p:sp>
        <p:nvSpPr>
          <p:cNvPr id="25" name="Rectangle: Top Corners Rounded 24">
            <a:extLst>
              <a:ext uri="{FF2B5EF4-FFF2-40B4-BE49-F238E27FC236}">
                <a16:creationId xmlns:a16="http://schemas.microsoft.com/office/drawing/2014/main" id="{2703D75B-680A-49A3-AD8E-C6F565107830}"/>
              </a:ext>
            </a:extLst>
          </p:cNvPr>
          <p:cNvSpPr/>
          <p:nvPr/>
        </p:nvSpPr>
        <p:spPr>
          <a:xfrm rot="5400000">
            <a:off x="5486400" y="2412377"/>
            <a:ext cx="450849" cy="114935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26" name="TextBox 25">
            <a:extLst>
              <a:ext uri="{FF2B5EF4-FFF2-40B4-BE49-F238E27FC236}">
                <a16:creationId xmlns:a16="http://schemas.microsoft.com/office/drawing/2014/main" id="{3EC5FE4D-E1E7-419A-A2E5-0611DA354AAE}"/>
              </a:ext>
            </a:extLst>
          </p:cNvPr>
          <p:cNvSpPr txBox="1"/>
          <p:nvPr/>
        </p:nvSpPr>
        <p:spPr>
          <a:xfrm>
            <a:off x="5396797" y="2879330"/>
            <a:ext cx="572204" cy="215444"/>
          </a:xfrm>
          <a:prstGeom prst="rect">
            <a:avLst/>
          </a:prstGeom>
          <a:noFill/>
        </p:spPr>
        <p:txBody>
          <a:bodyPr wrap="square" lIns="0" tIns="0" rIns="0" bIns="0" rtlCol="0">
            <a:spAutoFit/>
          </a:bodyPr>
          <a:lstStyle/>
          <a:p>
            <a:pPr lvl="0">
              <a:spcAft>
                <a:spcPts val="300"/>
              </a:spcAft>
              <a:defRPr/>
            </a:pPr>
            <a:r>
              <a:rPr lang="fr-FR" sz="1400" dirty="0">
                <a:solidFill>
                  <a:schemeClr val="bg1"/>
                </a:solidFill>
                <a:latin typeface="+mj-lt"/>
              </a:rPr>
              <a:t>LOT 2</a:t>
            </a:r>
          </a:p>
        </p:txBody>
      </p:sp>
      <p:sp>
        <p:nvSpPr>
          <p:cNvPr id="23" name="TextBox 22">
            <a:extLst>
              <a:ext uri="{FF2B5EF4-FFF2-40B4-BE49-F238E27FC236}">
                <a16:creationId xmlns:a16="http://schemas.microsoft.com/office/drawing/2014/main" id="{91B871E9-754D-4F24-9903-527BFE9FF7F0}"/>
              </a:ext>
            </a:extLst>
          </p:cNvPr>
          <p:cNvSpPr txBox="1"/>
          <p:nvPr/>
        </p:nvSpPr>
        <p:spPr>
          <a:xfrm>
            <a:off x="6542788" y="3189320"/>
            <a:ext cx="5023283" cy="1308050"/>
          </a:xfrm>
          <a:prstGeom prst="rect">
            <a:avLst/>
          </a:prstGeom>
          <a:noFill/>
        </p:spPr>
        <p:txBody>
          <a:bodyPr wrap="square" lIns="0" tIns="0" rIns="0" bIns="0" rtlCol="0">
            <a:spAutoFit/>
          </a:bodyPr>
          <a:lstStyle/>
          <a:p>
            <a:pPr marL="171450" lvl="0" indent="-171450">
              <a:spcAft>
                <a:spcPts val="300"/>
              </a:spcAft>
              <a:buClr>
                <a:schemeClr val="accent2"/>
              </a:buClr>
              <a:buSzPct val="90000"/>
              <a:buFont typeface="Wingdings" panose="05000000000000000000" pitchFamily="2" charset="2"/>
              <a:buChar char="§"/>
              <a:defRPr/>
            </a:pPr>
            <a:r>
              <a:rPr lang="fr-FR" sz="1000" dirty="0"/>
              <a:t>É</a:t>
            </a:r>
            <a:r>
              <a:rPr lang="fr-FR" sz="1000" dirty="0">
                <a:solidFill>
                  <a:prstClr val="black"/>
                </a:solidFill>
              </a:rPr>
              <a:t>tude de câblage et réalisation des travaux</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Refresh LAN UK d’Avaya vers solutions Cisco</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Traitement des obsolescences LAN France et Belgique</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Simplification des infrastructures LAN</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Augmentation des performances des infrastructures LAN</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Augmentation de la résilience des infrastructures LAN</a:t>
            </a:r>
          </a:p>
          <a:p>
            <a:pPr marL="171450" lvl="0" indent="-171450">
              <a:spcAft>
                <a:spcPts val="300"/>
              </a:spcAft>
              <a:buClr>
                <a:schemeClr val="accent2"/>
              </a:buClr>
              <a:buSzPct val="90000"/>
              <a:buFont typeface="Wingdings" panose="05000000000000000000" pitchFamily="2" charset="2"/>
              <a:buChar char="§"/>
              <a:defRPr/>
            </a:pPr>
            <a:r>
              <a:rPr lang="fr-FR" sz="1000" dirty="0">
                <a:solidFill>
                  <a:prstClr val="black"/>
                </a:solidFill>
              </a:rPr>
              <a:t>Augmentation de la sécurité des infrastructures LAN</a:t>
            </a:r>
          </a:p>
        </p:txBody>
      </p:sp>
      <p:sp>
        <p:nvSpPr>
          <p:cNvPr id="24" name="TextBox 23">
            <a:extLst>
              <a:ext uri="{FF2B5EF4-FFF2-40B4-BE49-F238E27FC236}">
                <a16:creationId xmlns:a16="http://schemas.microsoft.com/office/drawing/2014/main" id="{D120A685-667C-4A10-81C9-BACA85ED82CC}"/>
              </a:ext>
            </a:extLst>
          </p:cNvPr>
          <p:cNvSpPr txBox="1"/>
          <p:nvPr/>
        </p:nvSpPr>
        <p:spPr>
          <a:xfrm>
            <a:off x="6542790" y="2863942"/>
            <a:ext cx="5023282" cy="246221"/>
          </a:xfrm>
          <a:prstGeom prst="rect">
            <a:avLst/>
          </a:prstGeom>
          <a:noFill/>
        </p:spPr>
        <p:txBody>
          <a:bodyPr wrap="square" lIns="0" tIns="0" rIns="0" bIns="0" rtlCol="0">
            <a:spAutoFit/>
          </a:bodyPr>
          <a:lstStyle/>
          <a:p>
            <a:pPr lvl="0">
              <a:spcAft>
                <a:spcPts val="300"/>
              </a:spcAft>
              <a:defRPr/>
            </a:pPr>
            <a:r>
              <a:rPr lang="fr-FR" sz="1600" dirty="0">
                <a:solidFill>
                  <a:prstClr val="black"/>
                </a:solidFill>
                <a:latin typeface="+mj-lt"/>
              </a:rPr>
              <a:t>REFONTE DES INFRASTRUCTURES </a:t>
            </a:r>
            <a:r>
              <a:rPr lang="fr-FR" sz="1600" dirty="0">
                <a:solidFill>
                  <a:schemeClr val="accent2"/>
                </a:solidFill>
                <a:latin typeface="+mj-lt"/>
              </a:rPr>
              <a:t>LAN</a:t>
            </a:r>
          </a:p>
        </p:txBody>
      </p:sp>
      <p:sp>
        <p:nvSpPr>
          <p:cNvPr id="31" name="Rectangle: Top Corners Rounded 30">
            <a:extLst>
              <a:ext uri="{FF2B5EF4-FFF2-40B4-BE49-F238E27FC236}">
                <a16:creationId xmlns:a16="http://schemas.microsoft.com/office/drawing/2014/main" id="{46DA79EE-C5B1-456E-BF6D-B52160E14F92}"/>
              </a:ext>
            </a:extLst>
          </p:cNvPr>
          <p:cNvSpPr/>
          <p:nvPr/>
        </p:nvSpPr>
        <p:spPr>
          <a:xfrm rot="5400000">
            <a:off x="5486400" y="4348502"/>
            <a:ext cx="450849" cy="1149351"/>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32" name="TextBox 31">
            <a:extLst>
              <a:ext uri="{FF2B5EF4-FFF2-40B4-BE49-F238E27FC236}">
                <a16:creationId xmlns:a16="http://schemas.microsoft.com/office/drawing/2014/main" id="{97E4F8AD-C7A5-45D9-BEDD-CE3A0172F734}"/>
              </a:ext>
            </a:extLst>
          </p:cNvPr>
          <p:cNvSpPr txBox="1"/>
          <p:nvPr/>
        </p:nvSpPr>
        <p:spPr>
          <a:xfrm>
            <a:off x="5396797" y="4815455"/>
            <a:ext cx="572204" cy="215444"/>
          </a:xfrm>
          <a:prstGeom prst="rect">
            <a:avLst/>
          </a:prstGeom>
          <a:noFill/>
        </p:spPr>
        <p:txBody>
          <a:bodyPr wrap="square" lIns="0" tIns="0" rIns="0" bIns="0" rtlCol="0">
            <a:spAutoFit/>
          </a:bodyPr>
          <a:lstStyle/>
          <a:p>
            <a:pPr lvl="0">
              <a:spcAft>
                <a:spcPts val="300"/>
              </a:spcAft>
              <a:defRPr/>
            </a:pPr>
            <a:r>
              <a:rPr lang="fr-FR" sz="1400" dirty="0">
                <a:solidFill>
                  <a:schemeClr val="bg1"/>
                </a:solidFill>
                <a:latin typeface="+mj-lt"/>
              </a:rPr>
              <a:t>LOT 3</a:t>
            </a:r>
          </a:p>
        </p:txBody>
      </p:sp>
      <p:sp>
        <p:nvSpPr>
          <p:cNvPr id="29" name="TextBox 28">
            <a:extLst>
              <a:ext uri="{FF2B5EF4-FFF2-40B4-BE49-F238E27FC236}">
                <a16:creationId xmlns:a16="http://schemas.microsoft.com/office/drawing/2014/main" id="{A9AF1EB4-242B-4ADB-97FB-605AD9306A2F}"/>
              </a:ext>
            </a:extLst>
          </p:cNvPr>
          <p:cNvSpPr txBox="1"/>
          <p:nvPr/>
        </p:nvSpPr>
        <p:spPr>
          <a:xfrm>
            <a:off x="6542788" y="5125445"/>
            <a:ext cx="5023283" cy="538609"/>
          </a:xfrm>
          <a:prstGeom prst="rect">
            <a:avLst/>
          </a:prstGeom>
          <a:noFill/>
        </p:spPr>
        <p:txBody>
          <a:bodyPr wrap="square" lIns="0" tIns="0" rIns="0" bIns="0" rtlCol="0">
            <a:spAutoFit/>
          </a:bodyPr>
          <a:lstStyle/>
          <a:p>
            <a:pPr marL="171450" lvl="0" indent="-171450">
              <a:spcAft>
                <a:spcPts val="300"/>
              </a:spcAft>
              <a:buClr>
                <a:schemeClr val="accent3"/>
              </a:buClr>
              <a:buSzPct val="90000"/>
              <a:buFont typeface="Wingdings" panose="05000000000000000000" pitchFamily="2" charset="2"/>
              <a:buChar char="§"/>
              <a:defRPr/>
            </a:pPr>
            <a:r>
              <a:rPr lang="fr-FR" sz="1000" dirty="0">
                <a:solidFill>
                  <a:prstClr val="black"/>
                </a:solidFill>
              </a:rPr>
              <a:t>Réalisation d’audits de couverture WiFi </a:t>
            </a:r>
          </a:p>
          <a:p>
            <a:pPr marL="171450" lvl="0" indent="-171450">
              <a:spcAft>
                <a:spcPts val="300"/>
              </a:spcAft>
              <a:buClr>
                <a:schemeClr val="accent3"/>
              </a:buClr>
              <a:buSzPct val="90000"/>
              <a:buFont typeface="Wingdings" panose="05000000000000000000" pitchFamily="2" charset="2"/>
              <a:buChar char="§"/>
              <a:defRPr/>
            </a:pPr>
            <a:r>
              <a:rPr lang="fr-FR" sz="1000" dirty="0">
                <a:solidFill>
                  <a:prstClr val="black"/>
                </a:solidFill>
              </a:rPr>
              <a:t>Refresh des infrastructures de mobilité</a:t>
            </a:r>
          </a:p>
          <a:p>
            <a:pPr marL="171450" lvl="0" indent="-171450">
              <a:spcAft>
                <a:spcPts val="300"/>
              </a:spcAft>
              <a:buClr>
                <a:schemeClr val="accent3"/>
              </a:buClr>
              <a:buSzPct val="90000"/>
              <a:buFont typeface="Wingdings" panose="05000000000000000000" pitchFamily="2" charset="2"/>
              <a:buChar char="§"/>
              <a:defRPr/>
            </a:pPr>
            <a:r>
              <a:rPr lang="fr-FR" sz="1000" dirty="0">
                <a:solidFill>
                  <a:prstClr val="black"/>
                </a:solidFill>
              </a:rPr>
              <a:t>Déploiement d’une solution Guest Cloud</a:t>
            </a:r>
          </a:p>
        </p:txBody>
      </p:sp>
      <p:sp>
        <p:nvSpPr>
          <p:cNvPr id="30" name="TextBox 29">
            <a:extLst>
              <a:ext uri="{FF2B5EF4-FFF2-40B4-BE49-F238E27FC236}">
                <a16:creationId xmlns:a16="http://schemas.microsoft.com/office/drawing/2014/main" id="{3BFCEE7B-1A8F-4289-89E0-A3425E22DB38}"/>
              </a:ext>
            </a:extLst>
          </p:cNvPr>
          <p:cNvSpPr txBox="1"/>
          <p:nvPr/>
        </p:nvSpPr>
        <p:spPr>
          <a:xfrm>
            <a:off x="6542790" y="4800067"/>
            <a:ext cx="5023282" cy="246221"/>
          </a:xfrm>
          <a:prstGeom prst="rect">
            <a:avLst/>
          </a:prstGeom>
          <a:noFill/>
        </p:spPr>
        <p:txBody>
          <a:bodyPr wrap="square" lIns="0" tIns="0" rIns="0" bIns="0" rtlCol="0">
            <a:spAutoFit/>
          </a:bodyPr>
          <a:lstStyle/>
          <a:p>
            <a:pPr lvl="0">
              <a:spcAft>
                <a:spcPts val="300"/>
              </a:spcAft>
              <a:defRPr/>
            </a:pPr>
            <a:r>
              <a:rPr lang="fr-FR" sz="1600" dirty="0">
                <a:solidFill>
                  <a:prstClr val="black"/>
                </a:solidFill>
                <a:latin typeface="+mj-lt"/>
              </a:rPr>
              <a:t>SOLUTIONS DE </a:t>
            </a:r>
            <a:r>
              <a:rPr lang="fr-FR" sz="1600" dirty="0">
                <a:solidFill>
                  <a:schemeClr val="accent3"/>
                </a:solidFill>
                <a:latin typeface="+mj-lt"/>
              </a:rPr>
              <a:t>MOBILITE</a:t>
            </a:r>
          </a:p>
        </p:txBody>
      </p:sp>
      <p:grpSp>
        <p:nvGrpSpPr>
          <p:cNvPr id="54" name="Group 53">
            <a:extLst>
              <a:ext uri="{FF2B5EF4-FFF2-40B4-BE49-F238E27FC236}">
                <a16:creationId xmlns:a16="http://schemas.microsoft.com/office/drawing/2014/main" id="{801FABE0-11A3-4E14-AD54-EC10C96CB3AF}"/>
              </a:ext>
            </a:extLst>
          </p:cNvPr>
          <p:cNvGrpSpPr/>
          <p:nvPr/>
        </p:nvGrpSpPr>
        <p:grpSpPr>
          <a:xfrm>
            <a:off x="5316982" y="1624147"/>
            <a:ext cx="789685" cy="789687"/>
            <a:chOff x="8447088" y="2894013"/>
            <a:chExt cx="346075" cy="346076"/>
          </a:xfrm>
        </p:grpSpPr>
        <p:sp>
          <p:nvSpPr>
            <p:cNvPr id="55" name="Line 54">
              <a:extLst>
                <a:ext uri="{FF2B5EF4-FFF2-40B4-BE49-F238E27FC236}">
                  <a16:creationId xmlns:a16="http://schemas.microsoft.com/office/drawing/2014/main" id="{C5DAFE1B-8507-4EB2-9B95-AE8E13E80A8B}"/>
                </a:ext>
              </a:extLst>
            </p:cNvPr>
            <p:cNvSpPr>
              <a:spLocks noChangeShapeType="1"/>
            </p:cNvSpPr>
            <p:nvPr/>
          </p:nvSpPr>
          <p:spPr bwMode="auto">
            <a:xfrm>
              <a:off x="8447088" y="3195638"/>
              <a:ext cx="346075" cy="0"/>
            </a:xfrm>
            <a:prstGeom prst="line">
              <a:avLst/>
            </a:prstGeom>
            <a:noFill/>
            <a:ln w="15875"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Line 55">
              <a:extLst>
                <a:ext uri="{FF2B5EF4-FFF2-40B4-BE49-F238E27FC236}">
                  <a16:creationId xmlns:a16="http://schemas.microsoft.com/office/drawing/2014/main" id="{3AF9291F-CDCC-46AF-8734-FF0D52565387}"/>
                </a:ext>
              </a:extLst>
            </p:cNvPr>
            <p:cNvSpPr>
              <a:spLocks noChangeShapeType="1"/>
            </p:cNvSpPr>
            <p:nvPr/>
          </p:nvSpPr>
          <p:spPr bwMode="auto">
            <a:xfrm>
              <a:off x="8447088" y="3151188"/>
              <a:ext cx="346075" cy="0"/>
            </a:xfrm>
            <a:prstGeom prst="line">
              <a:avLst/>
            </a:prstGeom>
            <a:noFill/>
            <a:ln w="15875"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56">
              <a:extLst>
                <a:ext uri="{FF2B5EF4-FFF2-40B4-BE49-F238E27FC236}">
                  <a16:creationId xmlns:a16="http://schemas.microsoft.com/office/drawing/2014/main" id="{3DC2F815-7FED-4A1F-A491-B7AD1B84C428}"/>
                </a:ext>
              </a:extLst>
            </p:cNvPr>
            <p:cNvSpPr>
              <a:spLocks noChangeShapeType="1"/>
            </p:cNvSpPr>
            <p:nvPr/>
          </p:nvSpPr>
          <p:spPr bwMode="auto">
            <a:xfrm>
              <a:off x="8447088" y="3105151"/>
              <a:ext cx="346075" cy="0"/>
            </a:xfrm>
            <a:prstGeom prst="line">
              <a:avLst/>
            </a:prstGeom>
            <a:noFill/>
            <a:ln w="15875"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57">
              <a:extLst>
                <a:ext uri="{FF2B5EF4-FFF2-40B4-BE49-F238E27FC236}">
                  <a16:creationId xmlns:a16="http://schemas.microsoft.com/office/drawing/2014/main" id="{9B18E243-0232-45AF-8A4C-072B19E2857D}"/>
                </a:ext>
              </a:extLst>
            </p:cNvPr>
            <p:cNvSpPr>
              <a:spLocks noChangeShapeType="1"/>
            </p:cNvSpPr>
            <p:nvPr/>
          </p:nvSpPr>
          <p:spPr bwMode="auto">
            <a:xfrm>
              <a:off x="8567738" y="3060701"/>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58">
              <a:extLst>
                <a:ext uri="{FF2B5EF4-FFF2-40B4-BE49-F238E27FC236}">
                  <a16:creationId xmlns:a16="http://schemas.microsoft.com/office/drawing/2014/main" id="{D23F68AA-0A51-483D-A811-1FC50CBDD297}"/>
                </a:ext>
              </a:extLst>
            </p:cNvPr>
            <p:cNvSpPr>
              <a:spLocks noChangeShapeType="1"/>
            </p:cNvSpPr>
            <p:nvPr/>
          </p:nvSpPr>
          <p:spPr bwMode="auto">
            <a:xfrm>
              <a:off x="8718551" y="3060701"/>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59">
              <a:extLst>
                <a:ext uri="{FF2B5EF4-FFF2-40B4-BE49-F238E27FC236}">
                  <a16:creationId xmlns:a16="http://schemas.microsoft.com/office/drawing/2014/main" id="{4921EA07-19F8-471C-8941-29B88E1B9925}"/>
                </a:ext>
              </a:extLst>
            </p:cNvPr>
            <p:cNvSpPr>
              <a:spLocks noChangeShapeType="1"/>
            </p:cNvSpPr>
            <p:nvPr/>
          </p:nvSpPr>
          <p:spPr bwMode="auto">
            <a:xfrm>
              <a:off x="8567738" y="3151188"/>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60">
              <a:extLst>
                <a:ext uri="{FF2B5EF4-FFF2-40B4-BE49-F238E27FC236}">
                  <a16:creationId xmlns:a16="http://schemas.microsoft.com/office/drawing/2014/main" id="{CF61A94A-FDA4-43AD-A959-EC4886C9B6FF}"/>
                </a:ext>
              </a:extLst>
            </p:cNvPr>
            <p:cNvSpPr>
              <a:spLocks noChangeShapeType="1"/>
            </p:cNvSpPr>
            <p:nvPr/>
          </p:nvSpPr>
          <p:spPr bwMode="auto">
            <a:xfrm>
              <a:off x="8718551" y="3151188"/>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61">
              <a:extLst>
                <a:ext uri="{FF2B5EF4-FFF2-40B4-BE49-F238E27FC236}">
                  <a16:creationId xmlns:a16="http://schemas.microsoft.com/office/drawing/2014/main" id="{F408E11A-00F1-41B5-8931-F21BA5A3851C}"/>
                </a:ext>
              </a:extLst>
            </p:cNvPr>
            <p:cNvSpPr>
              <a:spLocks noChangeShapeType="1"/>
            </p:cNvSpPr>
            <p:nvPr/>
          </p:nvSpPr>
          <p:spPr bwMode="auto">
            <a:xfrm>
              <a:off x="8507413" y="3195638"/>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62">
              <a:extLst>
                <a:ext uri="{FF2B5EF4-FFF2-40B4-BE49-F238E27FC236}">
                  <a16:creationId xmlns:a16="http://schemas.microsoft.com/office/drawing/2014/main" id="{87B0F683-BB29-4D96-A646-988488F1970B}"/>
                </a:ext>
              </a:extLst>
            </p:cNvPr>
            <p:cNvSpPr>
              <a:spLocks noChangeShapeType="1"/>
            </p:cNvSpPr>
            <p:nvPr/>
          </p:nvSpPr>
          <p:spPr bwMode="auto">
            <a:xfrm>
              <a:off x="8658226" y="3195638"/>
              <a:ext cx="0" cy="44450"/>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63">
              <a:extLst>
                <a:ext uri="{FF2B5EF4-FFF2-40B4-BE49-F238E27FC236}">
                  <a16:creationId xmlns:a16="http://schemas.microsoft.com/office/drawing/2014/main" id="{8A755882-9730-49AB-8C7E-3915E97070AC}"/>
                </a:ext>
              </a:extLst>
            </p:cNvPr>
            <p:cNvSpPr>
              <a:spLocks noChangeShapeType="1"/>
            </p:cNvSpPr>
            <p:nvPr/>
          </p:nvSpPr>
          <p:spPr bwMode="auto">
            <a:xfrm>
              <a:off x="8507413" y="3105151"/>
              <a:ext cx="0" cy="46038"/>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Line 64">
              <a:extLst>
                <a:ext uri="{FF2B5EF4-FFF2-40B4-BE49-F238E27FC236}">
                  <a16:creationId xmlns:a16="http://schemas.microsoft.com/office/drawing/2014/main" id="{1B94DE65-FFA5-41F6-AE5E-264ABB1CF784}"/>
                </a:ext>
              </a:extLst>
            </p:cNvPr>
            <p:cNvSpPr>
              <a:spLocks noChangeShapeType="1"/>
            </p:cNvSpPr>
            <p:nvPr/>
          </p:nvSpPr>
          <p:spPr bwMode="auto">
            <a:xfrm>
              <a:off x="8658226" y="3105151"/>
              <a:ext cx="0" cy="46038"/>
            </a:xfrm>
            <a:prstGeom prst="line">
              <a:avLst/>
            </a:prstGeom>
            <a:noFill/>
            <a:ln w="15875"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Rectangle 65">
              <a:extLst>
                <a:ext uri="{FF2B5EF4-FFF2-40B4-BE49-F238E27FC236}">
                  <a16:creationId xmlns:a16="http://schemas.microsoft.com/office/drawing/2014/main" id="{B0CC76C1-41FD-474C-AAD8-D6CD7DFB467D}"/>
                </a:ext>
              </a:extLst>
            </p:cNvPr>
            <p:cNvSpPr>
              <a:spLocks noChangeArrowheads="1"/>
            </p:cNvSpPr>
            <p:nvPr/>
          </p:nvSpPr>
          <p:spPr bwMode="auto">
            <a:xfrm>
              <a:off x="8447088" y="3060701"/>
              <a:ext cx="346075" cy="179388"/>
            </a:xfrm>
            <a:prstGeom prst="rect">
              <a:avLst/>
            </a:prstGeom>
            <a:noFill/>
            <a:ln w="15875"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a:extLst>
                <a:ext uri="{FF2B5EF4-FFF2-40B4-BE49-F238E27FC236}">
                  <a16:creationId xmlns:a16="http://schemas.microsoft.com/office/drawing/2014/main" id="{133D751E-0897-4B9E-B4E6-2271A16A1B16}"/>
                </a:ext>
              </a:extLst>
            </p:cNvPr>
            <p:cNvSpPr>
              <a:spLocks/>
            </p:cNvSpPr>
            <p:nvPr/>
          </p:nvSpPr>
          <p:spPr bwMode="auto">
            <a:xfrm>
              <a:off x="8477251" y="2894013"/>
              <a:ext cx="285750" cy="166688"/>
            </a:xfrm>
            <a:custGeom>
              <a:avLst/>
              <a:gdLst>
                <a:gd name="T0" fmla="*/ 60 w 76"/>
                <a:gd name="T1" fmla="*/ 18 h 44"/>
                <a:gd name="T2" fmla="*/ 54 w 76"/>
                <a:gd name="T3" fmla="*/ 30 h 44"/>
                <a:gd name="T4" fmla="*/ 46 w 76"/>
                <a:gd name="T5" fmla="*/ 0 h 44"/>
                <a:gd name="T6" fmla="*/ 26 w 76"/>
                <a:gd name="T7" fmla="*/ 32 h 44"/>
                <a:gd name="T8" fmla="*/ 14 w 76"/>
                <a:gd name="T9" fmla="*/ 16 h 44"/>
                <a:gd name="T10" fmla="*/ 8 w 76"/>
                <a:gd name="T11" fmla="*/ 44 h 44"/>
                <a:gd name="T12" fmla="*/ 24 w 76"/>
                <a:gd name="T13" fmla="*/ 44 h 44"/>
                <a:gd name="T14" fmla="*/ 52 w 76"/>
                <a:gd name="T15" fmla="*/ 44 h 44"/>
                <a:gd name="T16" fmla="*/ 68 w 76"/>
                <a:gd name="T17" fmla="*/ 44 h 44"/>
                <a:gd name="T18" fmla="*/ 60 w 76"/>
                <a:gd name="T19"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4">
                  <a:moveTo>
                    <a:pt x="60" y="18"/>
                  </a:moveTo>
                  <a:cubicBezTo>
                    <a:pt x="62" y="24"/>
                    <a:pt x="56" y="24"/>
                    <a:pt x="54" y="30"/>
                  </a:cubicBezTo>
                  <a:cubicBezTo>
                    <a:pt x="56" y="10"/>
                    <a:pt x="38" y="14"/>
                    <a:pt x="46" y="0"/>
                  </a:cubicBezTo>
                  <a:cubicBezTo>
                    <a:pt x="29" y="3"/>
                    <a:pt x="22" y="16"/>
                    <a:pt x="26" y="32"/>
                  </a:cubicBezTo>
                  <a:cubicBezTo>
                    <a:pt x="22" y="24"/>
                    <a:pt x="12" y="24"/>
                    <a:pt x="14" y="16"/>
                  </a:cubicBezTo>
                  <a:cubicBezTo>
                    <a:pt x="4" y="21"/>
                    <a:pt x="0" y="36"/>
                    <a:pt x="8" y="44"/>
                  </a:cubicBezTo>
                  <a:cubicBezTo>
                    <a:pt x="24" y="44"/>
                    <a:pt x="24" y="44"/>
                    <a:pt x="24" y="44"/>
                  </a:cubicBezTo>
                  <a:cubicBezTo>
                    <a:pt x="52" y="44"/>
                    <a:pt x="52" y="44"/>
                    <a:pt x="52" y="44"/>
                  </a:cubicBezTo>
                  <a:cubicBezTo>
                    <a:pt x="68" y="44"/>
                    <a:pt x="68" y="44"/>
                    <a:pt x="68" y="44"/>
                  </a:cubicBezTo>
                  <a:cubicBezTo>
                    <a:pt x="76" y="34"/>
                    <a:pt x="72" y="22"/>
                    <a:pt x="60" y="18"/>
                  </a:cubicBezTo>
                  <a:close/>
                </a:path>
              </a:pathLst>
            </a:custGeom>
            <a:noFill/>
            <a:ln w="15875"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Freeform 67">
              <a:extLst>
                <a:ext uri="{FF2B5EF4-FFF2-40B4-BE49-F238E27FC236}">
                  <a16:creationId xmlns:a16="http://schemas.microsoft.com/office/drawing/2014/main" id="{C882511A-6C20-43C1-A32B-6817A30591B9}"/>
                </a:ext>
              </a:extLst>
            </p:cNvPr>
            <p:cNvSpPr>
              <a:spLocks/>
            </p:cNvSpPr>
            <p:nvPr/>
          </p:nvSpPr>
          <p:spPr bwMode="auto">
            <a:xfrm>
              <a:off x="8589963" y="2992438"/>
              <a:ext cx="76200" cy="68263"/>
            </a:xfrm>
            <a:custGeom>
              <a:avLst/>
              <a:gdLst>
                <a:gd name="T0" fmla="*/ 4 w 20"/>
                <a:gd name="T1" fmla="*/ 18 h 18"/>
                <a:gd name="T2" fmla="*/ 10 w 20"/>
                <a:gd name="T3" fmla="*/ 0 h 18"/>
                <a:gd name="T4" fmla="*/ 16 w 20"/>
                <a:gd name="T5" fmla="*/ 18 h 18"/>
              </a:gdLst>
              <a:ahLst/>
              <a:cxnLst>
                <a:cxn ang="0">
                  <a:pos x="T0" y="T1"/>
                </a:cxn>
                <a:cxn ang="0">
                  <a:pos x="T2" y="T3"/>
                </a:cxn>
                <a:cxn ang="0">
                  <a:pos x="T4" y="T5"/>
                </a:cxn>
              </a:cxnLst>
              <a:rect l="0" t="0" r="r" b="b"/>
              <a:pathLst>
                <a:path w="20" h="18">
                  <a:moveTo>
                    <a:pt x="4" y="18"/>
                  </a:moveTo>
                  <a:cubicBezTo>
                    <a:pt x="0" y="10"/>
                    <a:pt x="10" y="0"/>
                    <a:pt x="10" y="0"/>
                  </a:cubicBezTo>
                  <a:cubicBezTo>
                    <a:pt x="8" y="10"/>
                    <a:pt x="20" y="10"/>
                    <a:pt x="16" y="18"/>
                  </a:cubicBezTo>
                </a:path>
              </a:pathLst>
            </a:custGeom>
            <a:noFill/>
            <a:ln w="15875"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9" name="Freeform 68">
              <a:extLst>
                <a:ext uri="{FF2B5EF4-FFF2-40B4-BE49-F238E27FC236}">
                  <a16:creationId xmlns:a16="http://schemas.microsoft.com/office/drawing/2014/main" id="{6529A7D8-45C1-43C2-839A-EA8D3CFD7C31}"/>
                </a:ext>
              </a:extLst>
            </p:cNvPr>
            <p:cNvSpPr>
              <a:spLocks/>
            </p:cNvSpPr>
            <p:nvPr/>
          </p:nvSpPr>
          <p:spPr bwMode="auto">
            <a:xfrm>
              <a:off x="8688388" y="3030538"/>
              <a:ext cx="25400" cy="30163"/>
            </a:xfrm>
            <a:custGeom>
              <a:avLst/>
              <a:gdLst>
                <a:gd name="T0" fmla="*/ 4 w 7"/>
                <a:gd name="T1" fmla="*/ 0 h 8"/>
                <a:gd name="T2" fmla="*/ 0 w 7"/>
                <a:gd name="T3" fmla="*/ 8 h 8"/>
              </a:gdLst>
              <a:ahLst/>
              <a:cxnLst>
                <a:cxn ang="0">
                  <a:pos x="T0" y="T1"/>
                </a:cxn>
                <a:cxn ang="0">
                  <a:pos x="T2" y="T3"/>
                </a:cxn>
              </a:cxnLst>
              <a:rect l="0" t="0" r="r" b="b"/>
              <a:pathLst>
                <a:path w="7" h="8">
                  <a:moveTo>
                    <a:pt x="4" y="0"/>
                  </a:moveTo>
                  <a:cubicBezTo>
                    <a:pt x="7" y="3"/>
                    <a:pt x="0" y="8"/>
                    <a:pt x="0" y="8"/>
                  </a:cubicBezTo>
                </a:path>
              </a:pathLst>
            </a:custGeom>
            <a:noFill/>
            <a:ln w="15875"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0" name="Freeform 69">
              <a:extLst>
                <a:ext uri="{FF2B5EF4-FFF2-40B4-BE49-F238E27FC236}">
                  <a16:creationId xmlns:a16="http://schemas.microsoft.com/office/drawing/2014/main" id="{7C0CD474-622C-467D-BE11-AA8CF36F731D}"/>
                </a:ext>
              </a:extLst>
            </p:cNvPr>
            <p:cNvSpPr>
              <a:spLocks/>
            </p:cNvSpPr>
            <p:nvPr/>
          </p:nvSpPr>
          <p:spPr bwMode="auto">
            <a:xfrm>
              <a:off x="8529638" y="3030538"/>
              <a:ext cx="26988" cy="30163"/>
            </a:xfrm>
            <a:custGeom>
              <a:avLst/>
              <a:gdLst>
                <a:gd name="T0" fmla="*/ 3 w 7"/>
                <a:gd name="T1" fmla="*/ 0 h 8"/>
                <a:gd name="T2" fmla="*/ 7 w 7"/>
                <a:gd name="T3" fmla="*/ 8 h 8"/>
              </a:gdLst>
              <a:ahLst/>
              <a:cxnLst>
                <a:cxn ang="0">
                  <a:pos x="T0" y="T1"/>
                </a:cxn>
                <a:cxn ang="0">
                  <a:pos x="T2" y="T3"/>
                </a:cxn>
              </a:cxnLst>
              <a:rect l="0" t="0" r="r" b="b"/>
              <a:pathLst>
                <a:path w="7" h="8">
                  <a:moveTo>
                    <a:pt x="3" y="0"/>
                  </a:moveTo>
                  <a:cubicBezTo>
                    <a:pt x="0" y="3"/>
                    <a:pt x="7" y="8"/>
                    <a:pt x="7" y="8"/>
                  </a:cubicBezTo>
                </a:path>
              </a:pathLst>
            </a:custGeom>
            <a:noFill/>
            <a:ln w="15875"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71" name="Group 70">
            <a:extLst>
              <a:ext uri="{FF2B5EF4-FFF2-40B4-BE49-F238E27FC236}">
                <a16:creationId xmlns:a16="http://schemas.microsoft.com/office/drawing/2014/main" id="{2F1ACA4C-9232-4747-BB07-C7839F4F6FF4}"/>
              </a:ext>
            </a:extLst>
          </p:cNvPr>
          <p:cNvGrpSpPr/>
          <p:nvPr/>
        </p:nvGrpSpPr>
        <p:grpSpPr>
          <a:xfrm>
            <a:off x="5327648" y="3604425"/>
            <a:ext cx="768352" cy="701382"/>
            <a:chOff x="8447088" y="746126"/>
            <a:chExt cx="346076" cy="315913"/>
          </a:xfrm>
        </p:grpSpPr>
        <p:sp>
          <p:nvSpPr>
            <p:cNvPr id="72" name="Freeform 809">
              <a:extLst>
                <a:ext uri="{FF2B5EF4-FFF2-40B4-BE49-F238E27FC236}">
                  <a16:creationId xmlns:a16="http://schemas.microsoft.com/office/drawing/2014/main" id="{3A770128-39D9-446F-ABC5-61715D5502CE}"/>
                </a:ext>
              </a:extLst>
            </p:cNvPr>
            <p:cNvSpPr>
              <a:spLocks/>
            </p:cNvSpPr>
            <p:nvPr/>
          </p:nvSpPr>
          <p:spPr bwMode="auto">
            <a:xfrm>
              <a:off x="8447088" y="957263"/>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8 h 24"/>
                <a:gd name="T10" fmla="*/ 8 w 92"/>
                <a:gd name="T11" fmla="*/ 0 h 24"/>
                <a:gd name="T12" fmla="*/ 84 w 92"/>
                <a:gd name="T13" fmla="*/ 0 h 24"/>
                <a:gd name="T14" fmla="*/ 92 w 92"/>
                <a:gd name="T15" fmla="*/ 8 h 24"/>
                <a:gd name="T16" fmla="*/ 92 w 92"/>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24">
                  <a:moveTo>
                    <a:pt x="92" y="16"/>
                  </a:moveTo>
                  <a:cubicBezTo>
                    <a:pt x="92" y="20"/>
                    <a:pt x="88" y="24"/>
                    <a:pt x="84" y="24"/>
                  </a:cubicBezTo>
                  <a:cubicBezTo>
                    <a:pt x="8" y="24"/>
                    <a:pt x="8" y="24"/>
                    <a:pt x="8" y="24"/>
                  </a:cubicBezTo>
                  <a:cubicBezTo>
                    <a:pt x="4" y="24"/>
                    <a:pt x="0" y="20"/>
                    <a:pt x="0" y="16"/>
                  </a:cubicBezTo>
                  <a:cubicBezTo>
                    <a:pt x="0" y="8"/>
                    <a:pt x="0" y="8"/>
                    <a:pt x="0" y="8"/>
                  </a:cubicBezTo>
                  <a:cubicBezTo>
                    <a:pt x="0" y="4"/>
                    <a:pt x="4" y="0"/>
                    <a:pt x="8" y="0"/>
                  </a:cubicBezTo>
                  <a:cubicBezTo>
                    <a:pt x="84" y="0"/>
                    <a:pt x="84" y="0"/>
                    <a:pt x="84" y="0"/>
                  </a:cubicBezTo>
                  <a:cubicBezTo>
                    <a:pt x="88" y="0"/>
                    <a:pt x="92" y="4"/>
                    <a:pt x="92" y="8"/>
                  </a:cubicBezTo>
                  <a:lnTo>
                    <a:pt x="92" y="16"/>
                  </a:lnTo>
                  <a:close/>
                </a:path>
              </a:pathLst>
            </a:cu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Oval 810">
              <a:extLst>
                <a:ext uri="{FF2B5EF4-FFF2-40B4-BE49-F238E27FC236}">
                  <a16:creationId xmlns:a16="http://schemas.microsoft.com/office/drawing/2014/main" id="{6E157E6B-69F4-4507-9CAF-85C4F32CA3C6}"/>
                </a:ext>
              </a:extLst>
            </p:cNvPr>
            <p:cNvSpPr>
              <a:spLocks noChangeArrowheads="1"/>
            </p:cNvSpPr>
            <p:nvPr/>
          </p:nvSpPr>
          <p:spPr bwMode="auto">
            <a:xfrm>
              <a:off x="8642351" y="993776"/>
              <a:ext cx="15875" cy="15875"/>
            </a:xfrm>
            <a:prstGeom prst="ellipse">
              <a:avLst/>
            </a:pr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Oval 811">
              <a:extLst>
                <a:ext uri="{FF2B5EF4-FFF2-40B4-BE49-F238E27FC236}">
                  <a16:creationId xmlns:a16="http://schemas.microsoft.com/office/drawing/2014/main" id="{D1A3661B-F7AD-4F14-A4BF-022F5EB912A6}"/>
                </a:ext>
              </a:extLst>
            </p:cNvPr>
            <p:cNvSpPr>
              <a:spLocks noChangeArrowheads="1"/>
            </p:cNvSpPr>
            <p:nvPr/>
          </p:nvSpPr>
          <p:spPr bwMode="auto">
            <a:xfrm>
              <a:off x="8688388" y="993776"/>
              <a:ext cx="14288" cy="15875"/>
            </a:xfrm>
            <a:prstGeom prst="ellipse">
              <a:avLst/>
            </a:pr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Oval 812">
              <a:extLst>
                <a:ext uri="{FF2B5EF4-FFF2-40B4-BE49-F238E27FC236}">
                  <a16:creationId xmlns:a16="http://schemas.microsoft.com/office/drawing/2014/main" id="{52663983-A9CB-4927-8C29-CCCF220B952F}"/>
                </a:ext>
              </a:extLst>
            </p:cNvPr>
            <p:cNvSpPr>
              <a:spLocks noChangeArrowheads="1"/>
            </p:cNvSpPr>
            <p:nvPr/>
          </p:nvSpPr>
          <p:spPr bwMode="auto">
            <a:xfrm>
              <a:off x="8732838" y="993776"/>
              <a:ext cx="15875" cy="15875"/>
            </a:xfrm>
            <a:prstGeom prst="ellipse">
              <a:avLst/>
            </a:pr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Line 813">
              <a:extLst>
                <a:ext uri="{FF2B5EF4-FFF2-40B4-BE49-F238E27FC236}">
                  <a16:creationId xmlns:a16="http://schemas.microsoft.com/office/drawing/2014/main" id="{83C5701C-F2C3-420B-80CA-AC98A14ABAAC}"/>
                </a:ext>
              </a:extLst>
            </p:cNvPr>
            <p:cNvSpPr>
              <a:spLocks noChangeShapeType="1"/>
            </p:cNvSpPr>
            <p:nvPr/>
          </p:nvSpPr>
          <p:spPr bwMode="auto">
            <a:xfrm>
              <a:off x="8597901" y="957263"/>
              <a:ext cx="0" cy="90488"/>
            </a:xfrm>
            <a:prstGeom prst="line">
              <a:avLst/>
            </a:prstGeom>
            <a:noFill/>
            <a:ln w="1587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Line 814">
              <a:extLst>
                <a:ext uri="{FF2B5EF4-FFF2-40B4-BE49-F238E27FC236}">
                  <a16:creationId xmlns:a16="http://schemas.microsoft.com/office/drawing/2014/main" id="{6266790A-0695-4184-BE69-6C767A4A2F42}"/>
                </a:ext>
              </a:extLst>
            </p:cNvPr>
            <p:cNvSpPr>
              <a:spLocks noChangeShapeType="1"/>
            </p:cNvSpPr>
            <p:nvPr/>
          </p:nvSpPr>
          <p:spPr bwMode="auto">
            <a:xfrm flipV="1">
              <a:off x="8718551" y="822326"/>
              <a:ext cx="0" cy="134938"/>
            </a:xfrm>
            <a:prstGeom prst="line">
              <a:avLst/>
            </a:prstGeom>
            <a:noFill/>
            <a:ln w="1587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815">
              <a:extLst>
                <a:ext uri="{FF2B5EF4-FFF2-40B4-BE49-F238E27FC236}">
                  <a16:creationId xmlns:a16="http://schemas.microsoft.com/office/drawing/2014/main" id="{DD2F02E1-0F04-4861-ACBC-B518885061CA}"/>
                </a:ext>
              </a:extLst>
            </p:cNvPr>
            <p:cNvSpPr>
              <a:spLocks/>
            </p:cNvSpPr>
            <p:nvPr/>
          </p:nvSpPr>
          <p:spPr bwMode="auto">
            <a:xfrm>
              <a:off x="8688388" y="792163"/>
              <a:ext cx="60325" cy="30163"/>
            </a:xfrm>
            <a:custGeom>
              <a:avLst/>
              <a:gdLst>
                <a:gd name="T0" fmla="*/ 0 w 16"/>
                <a:gd name="T1" fmla="*/ 8 h 8"/>
                <a:gd name="T2" fmla="*/ 8 w 16"/>
                <a:gd name="T3" fmla="*/ 0 h 8"/>
                <a:gd name="T4" fmla="*/ 16 w 16"/>
                <a:gd name="T5" fmla="*/ 8 h 8"/>
              </a:gdLst>
              <a:ahLst/>
              <a:cxnLst>
                <a:cxn ang="0">
                  <a:pos x="T0" y="T1"/>
                </a:cxn>
                <a:cxn ang="0">
                  <a:pos x="T2" y="T3"/>
                </a:cxn>
                <a:cxn ang="0">
                  <a:pos x="T4" y="T5"/>
                </a:cxn>
              </a:cxnLst>
              <a:rect l="0" t="0" r="r" b="b"/>
              <a:pathLst>
                <a:path w="16" h="8">
                  <a:moveTo>
                    <a:pt x="0" y="8"/>
                  </a:moveTo>
                  <a:cubicBezTo>
                    <a:pt x="0" y="4"/>
                    <a:pt x="4" y="0"/>
                    <a:pt x="8" y="0"/>
                  </a:cubicBezTo>
                  <a:cubicBezTo>
                    <a:pt x="12" y="0"/>
                    <a:pt x="16" y="4"/>
                    <a:pt x="16" y="8"/>
                  </a:cubicBezTo>
                </a:path>
              </a:pathLst>
            </a:cu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816">
              <a:extLst>
                <a:ext uri="{FF2B5EF4-FFF2-40B4-BE49-F238E27FC236}">
                  <a16:creationId xmlns:a16="http://schemas.microsoft.com/office/drawing/2014/main" id="{760E6E3E-94F4-486E-833C-5F73C905344A}"/>
                </a:ext>
              </a:extLst>
            </p:cNvPr>
            <p:cNvSpPr>
              <a:spLocks/>
            </p:cNvSpPr>
            <p:nvPr/>
          </p:nvSpPr>
          <p:spPr bwMode="auto">
            <a:xfrm>
              <a:off x="8642351" y="746126"/>
              <a:ext cx="150813" cy="76200"/>
            </a:xfrm>
            <a:custGeom>
              <a:avLst/>
              <a:gdLst>
                <a:gd name="T0" fmla="*/ 0 w 40"/>
                <a:gd name="T1" fmla="*/ 20 h 20"/>
                <a:gd name="T2" fmla="*/ 20 w 40"/>
                <a:gd name="T3" fmla="*/ 0 h 20"/>
                <a:gd name="T4" fmla="*/ 40 w 40"/>
                <a:gd name="T5" fmla="*/ 20 h 20"/>
              </a:gdLst>
              <a:ahLst/>
              <a:cxnLst>
                <a:cxn ang="0">
                  <a:pos x="T0" y="T1"/>
                </a:cxn>
                <a:cxn ang="0">
                  <a:pos x="T2" y="T3"/>
                </a:cxn>
                <a:cxn ang="0">
                  <a:pos x="T4" y="T5"/>
                </a:cxn>
              </a:cxnLst>
              <a:rect l="0" t="0" r="r" b="b"/>
              <a:pathLst>
                <a:path w="40" h="20">
                  <a:moveTo>
                    <a:pt x="0" y="20"/>
                  </a:moveTo>
                  <a:cubicBezTo>
                    <a:pt x="0" y="9"/>
                    <a:pt x="9" y="0"/>
                    <a:pt x="20" y="0"/>
                  </a:cubicBezTo>
                  <a:cubicBezTo>
                    <a:pt x="31" y="0"/>
                    <a:pt x="40" y="9"/>
                    <a:pt x="40" y="20"/>
                  </a:cubicBezTo>
                </a:path>
              </a:pathLst>
            </a:custGeom>
            <a:noFill/>
            <a:ln w="1587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Line 817">
              <a:extLst>
                <a:ext uri="{FF2B5EF4-FFF2-40B4-BE49-F238E27FC236}">
                  <a16:creationId xmlns:a16="http://schemas.microsoft.com/office/drawing/2014/main" id="{1A1C45A0-77D0-4AF6-83E6-B5CD3DB88510}"/>
                </a:ext>
              </a:extLst>
            </p:cNvPr>
            <p:cNvSpPr>
              <a:spLocks noChangeShapeType="1"/>
            </p:cNvSpPr>
            <p:nvPr/>
          </p:nvSpPr>
          <p:spPr bwMode="auto">
            <a:xfrm>
              <a:off x="8477251" y="1001713"/>
              <a:ext cx="90488" cy="0"/>
            </a:xfrm>
            <a:prstGeom prst="line">
              <a:avLst/>
            </a:prstGeom>
            <a:noFill/>
            <a:ln w="1587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Line 818">
              <a:extLst>
                <a:ext uri="{FF2B5EF4-FFF2-40B4-BE49-F238E27FC236}">
                  <a16:creationId xmlns:a16="http://schemas.microsoft.com/office/drawing/2014/main" id="{A3CBA1B3-E6F8-43F9-B78C-00B0DD998C6F}"/>
                </a:ext>
              </a:extLst>
            </p:cNvPr>
            <p:cNvSpPr>
              <a:spLocks noChangeShapeType="1"/>
            </p:cNvSpPr>
            <p:nvPr/>
          </p:nvSpPr>
          <p:spPr bwMode="auto">
            <a:xfrm>
              <a:off x="8477251" y="1047751"/>
              <a:ext cx="0" cy="14288"/>
            </a:xfrm>
            <a:prstGeom prst="line">
              <a:avLst/>
            </a:prstGeom>
            <a:noFill/>
            <a:ln w="1587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Line 819">
              <a:extLst>
                <a:ext uri="{FF2B5EF4-FFF2-40B4-BE49-F238E27FC236}">
                  <a16:creationId xmlns:a16="http://schemas.microsoft.com/office/drawing/2014/main" id="{FA76D3E5-8CB0-4D4D-983A-69305D82AA79}"/>
                </a:ext>
              </a:extLst>
            </p:cNvPr>
            <p:cNvSpPr>
              <a:spLocks noChangeShapeType="1"/>
            </p:cNvSpPr>
            <p:nvPr/>
          </p:nvSpPr>
          <p:spPr bwMode="auto">
            <a:xfrm>
              <a:off x="8763001" y="1047751"/>
              <a:ext cx="0" cy="14288"/>
            </a:xfrm>
            <a:prstGeom prst="line">
              <a:avLst/>
            </a:prstGeom>
            <a:noFill/>
            <a:ln w="1587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0" name="Group 89">
            <a:extLst>
              <a:ext uri="{FF2B5EF4-FFF2-40B4-BE49-F238E27FC236}">
                <a16:creationId xmlns:a16="http://schemas.microsoft.com/office/drawing/2014/main" id="{ED1BD847-5217-4C74-B429-F73CE0FF4780}"/>
              </a:ext>
            </a:extLst>
          </p:cNvPr>
          <p:cNvGrpSpPr/>
          <p:nvPr/>
        </p:nvGrpSpPr>
        <p:grpSpPr>
          <a:xfrm>
            <a:off x="5454647" y="5369348"/>
            <a:ext cx="514354" cy="459952"/>
            <a:chOff x="3398838" y="3649663"/>
            <a:chExt cx="330200" cy="295275"/>
          </a:xfrm>
        </p:grpSpPr>
        <p:sp>
          <p:nvSpPr>
            <p:cNvPr id="91" name="Line 33">
              <a:extLst>
                <a:ext uri="{FF2B5EF4-FFF2-40B4-BE49-F238E27FC236}">
                  <a16:creationId xmlns:a16="http://schemas.microsoft.com/office/drawing/2014/main" id="{1109BE67-8CFA-4CFB-8056-E7BA329FA6AC}"/>
                </a:ext>
              </a:extLst>
            </p:cNvPr>
            <p:cNvSpPr>
              <a:spLocks noChangeShapeType="1"/>
            </p:cNvSpPr>
            <p:nvPr/>
          </p:nvSpPr>
          <p:spPr bwMode="auto">
            <a:xfrm>
              <a:off x="3563938" y="3816350"/>
              <a:ext cx="0" cy="128588"/>
            </a:xfrm>
            <a:prstGeom prst="line">
              <a:avLst/>
            </a:prstGeom>
            <a:noFill/>
            <a:ln w="15875"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2" name="Freeform 34">
              <a:extLst>
                <a:ext uri="{FF2B5EF4-FFF2-40B4-BE49-F238E27FC236}">
                  <a16:creationId xmlns:a16="http://schemas.microsoft.com/office/drawing/2014/main" id="{EA2AF58C-5222-4D5D-8A8D-32F235F2A4E7}"/>
                </a:ext>
              </a:extLst>
            </p:cNvPr>
            <p:cNvSpPr>
              <a:spLocks/>
            </p:cNvSpPr>
            <p:nvPr/>
          </p:nvSpPr>
          <p:spPr bwMode="auto">
            <a:xfrm>
              <a:off x="3681413" y="3649663"/>
              <a:ext cx="47625" cy="246063"/>
            </a:xfrm>
            <a:custGeom>
              <a:avLst/>
              <a:gdLst>
                <a:gd name="T0" fmla="*/ 0 w 13"/>
                <a:gd name="T1" fmla="*/ 0 h 65"/>
                <a:gd name="T2" fmla="*/ 13 w 13"/>
                <a:gd name="T3" fmla="*/ 33 h 65"/>
                <a:gd name="T4" fmla="*/ 0 w 13"/>
                <a:gd name="T5" fmla="*/ 65 h 65"/>
              </a:gdLst>
              <a:ahLst/>
              <a:cxnLst>
                <a:cxn ang="0">
                  <a:pos x="T0" y="T1"/>
                </a:cxn>
                <a:cxn ang="0">
                  <a:pos x="T2" y="T3"/>
                </a:cxn>
                <a:cxn ang="0">
                  <a:pos x="T4" y="T5"/>
                </a:cxn>
              </a:cxnLst>
              <a:rect l="0" t="0" r="r" b="b"/>
              <a:pathLst>
                <a:path w="13" h="65">
                  <a:moveTo>
                    <a:pt x="0" y="0"/>
                  </a:moveTo>
                  <a:cubicBezTo>
                    <a:pt x="8" y="8"/>
                    <a:pt x="13" y="20"/>
                    <a:pt x="13" y="33"/>
                  </a:cubicBezTo>
                  <a:cubicBezTo>
                    <a:pt x="13" y="45"/>
                    <a:pt x="8" y="57"/>
                    <a:pt x="0" y="65"/>
                  </a:cubicBez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3" name="Freeform 35">
              <a:extLst>
                <a:ext uri="{FF2B5EF4-FFF2-40B4-BE49-F238E27FC236}">
                  <a16:creationId xmlns:a16="http://schemas.microsoft.com/office/drawing/2014/main" id="{2B698809-B757-47BF-B0C4-7DF430345741}"/>
                </a:ext>
              </a:extLst>
            </p:cNvPr>
            <p:cNvSpPr>
              <a:spLocks/>
            </p:cNvSpPr>
            <p:nvPr/>
          </p:nvSpPr>
          <p:spPr bwMode="auto">
            <a:xfrm>
              <a:off x="3635375" y="3690938"/>
              <a:ext cx="34925" cy="163513"/>
            </a:xfrm>
            <a:custGeom>
              <a:avLst/>
              <a:gdLst>
                <a:gd name="T0" fmla="*/ 0 w 9"/>
                <a:gd name="T1" fmla="*/ 0 h 43"/>
                <a:gd name="T2" fmla="*/ 9 w 9"/>
                <a:gd name="T3" fmla="*/ 22 h 43"/>
                <a:gd name="T4" fmla="*/ 0 w 9"/>
                <a:gd name="T5" fmla="*/ 43 h 43"/>
              </a:gdLst>
              <a:ahLst/>
              <a:cxnLst>
                <a:cxn ang="0">
                  <a:pos x="T0" y="T1"/>
                </a:cxn>
                <a:cxn ang="0">
                  <a:pos x="T2" y="T3"/>
                </a:cxn>
                <a:cxn ang="0">
                  <a:pos x="T4" y="T5"/>
                </a:cxn>
              </a:cxnLst>
              <a:rect l="0" t="0" r="r" b="b"/>
              <a:pathLst>
                <a:path w="9" h="43">
                  <a:moveTo>
                    <a:pt x="0" y="0"/>
                  </a:moveTo>
                  <a:cubicBezTo>
                    <a:pt x="6" y="6"/>
                    <a:pt x="9" y="13"/>
                    <a:pt x="9" y="22"/>
                  </a:cubicBezTo>
                  <a:cubicBezTo>
                    <a:pt x="9" y="30"/>
                    <a:pt x="6" y="37"/>
                    <a:pt x="0" y="43"/>
                  </a:cubicBez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Freeform 36">
              <a:extLst>
                <a:ext uri="{FF2B5EF4-FFF2-40B4-BE49-F238E27FC236}">
                  <a16:creationId xmlns:a16="http://schemas.microsoft.com/office/drawing/2014/main" id="{1A967B9D-E880-46CA-B654-2FC51B18F6C9}"/>
                </a:ext>
              </a:extLst>
            </p:cNvPr>
            <p:cNvSpPr>
              <a:spLocks/>
            </p:cNvSpPr>
            <p:nvPr/>
          </p:nvSpPr>
          <p:spPr bwMode="auto">
            <a:xfrm>
              <a:off x="3398838" y="3649663"/>
              <a:ext cx="49213" cy="246063"/>
            </a:xfrm>
            <a:custGeom>
              <a:avLst/>
              <a:gdLst>
                <a:gd name="T0" fmla="*/ 13 w 13"/>
                <a:gd name="T1" fmla="*/ 0 h 65"/>
                <a:gd name="T2" fmla="*/ 0 w 13"/>
                <a:gd name="T3" fmla="*/ 33 h 65"/>
                <a:gd name="T4" fmla="*/ 13 w 13"/>
                <a:gd name="T5" fmla="*/ 65 h 65"/>
              </a:gdLst>
              <a:ahLst/>
              <a:cxnLst>
                <a:cxn ang="0">
                  <a:pos x="T0" y="T1"/>
                </a:cxn>
                <a:cxn ang="0">
                  <a:pos x="T2" y="T3"/>
                </a:cxn>
                <a:cxn ang="0">
                  <a:pos x="T4" y="T5"/>
                </a:cxn>
              </a:cxnLst>
              <a:rect l="0" t="0" r="r" b="b"/>
              <a:pathLst>
                <a:path w="13" h="65">
                  <a:moveTo>
                    <a:pt x="13" y="0"/>
                  </a:moveTo>
                  <a:cubicBezTo>
                    <a:pt x="5" y="8"/>
                    <a:pt x="0" y="20"/>
                    <a:pt x="0" y="33"/>
                  </a:cubicBezTo>
                  <a:cubicBezTo>
                    <a:pt x="0" y="45"/>
                    <a:pt x="5" y="57"/>
                    <a:pt x="13" y="65"/>
                  </a:cubicBez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5" name="Freeform 37">
              <a:extLst>
                <a:ext uri="{FF2B5EF4-FFF2-40B4-BE49-F238E27FC236}">
                  <a16:creationId xmlns:a16="http://schemas.microsoft.com/office/drawing/2014/main" id="{DE21A48F-18B5-4FEC-933F-841006EC8025}"/>
                </a:ext>
              </a:extLst>
            </p:cNvPr>
            <p:cNvSpPr>
              <a:spLocks/>
            </p:cNvSpPr>
            <p:nvPr/>
          </p:nvSpPr>
          <p:spPr bwMode="auto">
            <a:xfrm>
              <a:off x="3459163" y="3690938"/>
              <a:ext cx="33338" cy="163513"/>
            </a:xfrm>
            <a:custGeom>
              <a:avLst/>
              <a:gdLst>
                <a:gd name="T0" fmla="*/ 9 w 9"/>
                <a:gd name="T1" fmla="*/ 0 h 43"/>
                <a:gd name="T2" fmla="*/ 0 w 9"/>
                <a:gd name="T3" fmla="*/ 22 h 43"/>
                <a:gd name="T4" fmla="*/ 9 w 9"/>
                <a:gd name="T5" fmla="*/ 43 h 43"/>
              </a:gdLst>
              <a:ahLst/>
              <a:cxnLst>
                <a:cxn ang="0">
                  <a:pos x="T0" y="T1"/>
                </a:cxn>
                <a:cxn ang="0">
                  <a:pos x="T2" y="T3"/>
                </a:cxn>
                <a:cxn ang="0">
                  <a:pos x="T4" y="T5"/>
                </a:cxn>
              </a:cxnLst>
              <a:rect l="0" t="0" r="r" b="b"/>
              <a:pathLst>
                <a:path w="9" h="43">
                  <a:moveTo>
                    <a:pt x="9" y="0"/>
                  </a:moveTo>
                  <a:cubicBezTo>
                    <a:pt x="3" y="6"/>
                    <a:pt x="0" y="13"/>
                    <a:pt x="0" y="22"/>
                  </a:cubicBezTo>
                  <a:cubicBezTo>
                    <a:pt x="0" y="30"/>
                    <a:pt x="3" y="37"/>
                    <a:pt x="9" y="43"/>
                  </a:cubicBez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6" name="Oval 95">
              <a:extLst>
                <a:ext uri="{FF2B5EF4-FFF2-40B4-BE49-F238E27FC236}">
                  <a16:creationId xmlns:a16="http://schemas.microsoft.com/office/drawing/2014/main" id="{1614751D-7301-4DE4-9ACD-170A115A2B70}"/>
                </a:ext>
              </a:extLst>
            </p:cNvPr>
            <p:cNvSpPr>
              <a:spLocks noChangeArrowheads="1"/>
            </p:cNvSpPr>
            <p:nvPr/>
          </p:nvSpPr>
          <p:spPr bwMode="auto">
            <a:xfrm>
              <a:off x="3519488" y="3724275"/>
              <a:ext cx="90488" cy="92075"/>
            </a:xfrm>
            <a:prstGeom prst="ellipse">
              <a:avLst/>
            </a:prstGeom>
            <a:noFill/>
            <a:ln w="15875" cap="flat">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556011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CD722-452F-47F5-9322-AA9FF8E88A19}"/>
              </a:ext>
            </a:extLst>
          </p:cNvPr>
          <p:cNvSpPr>
            <a:spLocks noGrp="1"/>
          </p:cNvSpPr>
          <p:nvPr>
            <p:ph type="title"/>
          </p:nvPr>
        </p:nvSpPr>
        <p:spPr>
          <a:xfrm>
            <a:off x="515937" y="501437"/>
            <a:ext cx="11160126" cy="430887"/>
          </a:xfrm>
        </p:spPr>
        <p:txBody>
          <a:bodyPr/>
          <a:lstStyle/>
          <a:p>
            <a:r>
              <a:rPr lang="en-ID" dirty="0">
                <a:solidFill>
                  <a:schemeClr val="accent2"/>
                </a:solidFill>
              </a:rPr>
              <a:t>STRATEGIE </a:t>
            </a:r>
            <a:r>
              <a:rPr lang="en-ID" dirty="0"/>
              <a:t>DE CONSULTATION</a:t>
            </a:r>
          </a:p>
        </p:txBody>
      </p:sp>
      <p:sp>
        <p:nvSpPr>
          <p:cNvPr id="4" name="Slide Number Placeholder 3">
            <a:extLst>
              <a:ext uri="{FF2B5EF4-FFF2-40B4-BE49-F238E27FC236}">
                <a16:creationId xmlns:a16="http://schemas.microsoft.com/office/drawing/2014/main" id="{5E3C885E-ECB9-4731-BC94-99587EB44C41}"/>
              </a:ext>
            </a:extLst>
          </p:cNvPr>
          <p:cNvSpPr>
            <a:spLocks noGrp="1"/>
          </p:cNvSpPr>
          <p:nvPr>
            <p:ph type="sldNum" sz="quarter" idx="12"/>
          </p:nvPr>
        </p:nvSpPr>
        <p:spPr/>
        <p:txBody>
          <a:bodyPr/>
          <a:lstStyle/>
          <a:p>
            <a:fld id="{1E9D66DB-7B09-4F03-965C-6F4D1EE02AA0}" type="slidenum">
              <a:rPr lang="id-ID" smtClean="0"/>
              <a:t>12</a:t>
            </a:fld>
            <a:endParaRPr lang="id-ID"/>
          </a:p>
        </p:txBody>
      </p:sp>
      <p:sp>
        <p:nvSpPr>
          <p:cNvPr id="5" name="Text Placeholder 4">
            <a:extLst>
              <a:ext uri="{FF2B5EF4-FFF2-40B4-BE49-F238E27FC236}">
                <a16:creationId xmlns:a16="http://schemas.microsoft.com/office/drawing/2014/main" id="{7D2BA6B3-9800-43DC-9391-D4353C76261E}"/>
              </a:ext>
            </a:extLst>
          </p:cNvPr>
          <p:cNvSpPr>
            <a:spLocks noGrp="1"/>
          </p:cNvSpPr>
          <p:nvPr>
            <p:ph type="body" sz="quarter" idx="13"/>
          </p:nvPr>
        </p:nvSpPr>
        <p:spPr/>
        <p:txBody>
          <a:bodyPr/>
          <a:lstStyle/>
          <a:p>
            <a:r>
              <a:rPr lang="fr-FR" dirty="0"/>
              <a:t>Consultation intégrateurs Projet 1N4D</a:t>
            </a:r>
          </a:p>
        </p:txBody>
      </p:sp>
      <p:grpSp>
        <p:nvGrpSpPr>
          <p:cNvPr id="12" name="Group 11">
            <a:extLst>
              <a:ext uri="{FF2B5EF4-FFF2-40B4-BE49-F238E27FC236}">
                <a16:creationId xmlns:a16="http://schemas.microsoft.com/office/drawing/2014/main" id="{9422222A-29D4-4447-932D-485B24A735B9}"/>
              </a:ext>
            </a:extLst>
          </p:cNvPr>
          <p:cNvGrpSpPr/>
          <p:nvPr/>
        </p:nvGrpSpPr>
        <p:grpSpPr>
          <a:xfrm>
            <a:off x="-6" y="1941809"/>
            <a:ext cx="5988622" cy="1340988"/>
            <a:chOff x="-6" y="1526038"/>
            <a:chExt cx="5988622" cy="1340988"/>
          </a:xfrm>
        </p:grpSpPr>
        <p:sp>
          <p:nvSpPr>
            <p:cNvPr id="153" name="Rectangle 152">
              <a:extLst>
                <a:ext uri="{FF2B5EF4-FFF2-40B4-BE49-F238E27FC236}">
                  <a16:creationId xmlns:a16="http://schemas.microsoft.com/office/drawing/2014/main" id="{75CF542C-0EBE-42C2-A44B-82BDDDD14FAD}"/>
                </a:ext>
              </a:extLst>
            </p:cNvPr>
            <p:cNvSpPr/>
            <p:nvPr/>
          </p:nvSpPr>
          <p:spPr>
            <a:xfrm>
              <a:off x="5174682" y="1789565"/>
              <a:ext cx="813934" cy="813934"/>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72A57049-7FE0-4DDF-9E83-4638B7183080}"/>
                </a:ext>
              </a:extLst>
            </p:cNvPr>
            <p:cNvSpPr/>
            <p:nvPr/>
          </p:nvSpPr>
          <p:spPr>
            <a:xfrm flipH="1">
              <a:off x="-6" y="1526038"/>
              <a:ext cx="5581655" cy="1340988"/>
            </a:xfrm>
            <a:prstGeom prst="rect">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6" name="Rectangle 5">
              <a:extLst>
                <a:ext uri="{FF2B5EF4-FFF2-40B4-BE49-F238E27FC236}">
                  <a16:creationId xmlns:a16="http://schemas.microsoft.com/office/drawing/2014/main" id="{62CAF1ED-FDEE-4E13-B081-937BA62CF69A}"/>
                </a:ext>
              </a:extLst>
            </p:cNvPr>
            <p:cNvSpPr/>
            <p:nvPr/>
          </p:nvSpPr>
          <p:spPr>
            <a:xfrm>
              <a:off x="5327648" y="1942531"/>
              <a:ext cx="508002" cy="50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a:extLst>
                <a:ext uri="{FF2B5EF4-FFF2-40B4-BE49-F238E27FC236}">
                  <a16:creationId xmlns:a16="http://schemas.microsoft.com/office/drawing/2014/main" id="{063E9C62-51FC-48A9-A9A1-F26C5E89D5DF}"/>
                </a:ext>
              </a:extLst>
            </p:cNvPr>
            <p:cNvSpPr txBox="1"/>
            <p:nvPr/>
          </p:nvSpPr>
          <p:spPr>
            <a:xfrm>
              <a:off x="515936" y="1763324"/>
              <a:ext cx="4176714" cy="215444"/>
            </a:xfrm>
            <a:prstGeom prst="rect">
              <a:avLst/>
            </a:prstGeom>
            <a:noFill/>
          </p:spPr>
          <p:txBody>
            <a:bodyPr wrap="square" lIns="0" tIns="0" rIns="0" bIns="0" rtlCol="0">
              <a:spAutoFit/>
            </a:bodyPr>
            <a:lstStyle/>
            <a:p>
              <a:pPr lvl="0">
                <a:defRPr/>
              </a:pPr>
              <a:r>
                <a:rPr lang="fr-FR" sz="1400" b="1" dirty="0">
                  <a:solidFill>
                    <a:schemeClr val="accent2"/>
                  </a:solidFill>
                  <a:latin typeface="+mj-lt"/>
                </a:rPr>
                <a:t>Consultation de 4 intégrateurs de solutions : </a:t>
              </a:r>
            </a:p>
          </p:txBody>
        </p:sp>
        <p:sp>
          <p:nvSpPr>
            <p:cNvPr id="154" name="Rectangle: Rounded Corners 153">
              <a:extLst>
                <a:ext uri="{FF2B5EF4-FFF2-40B4-BE49-F238E27FC236}">
                  <a16:creationId xmlns:a16="http://schemas.microsoft.com/office/drawing/2014/main" id="{19DAB8AC-5640-47B6-A1E3-49DF73B3E217}"/>
                </a:ext>
              </a:extLst>
            </p:cNvPr>
            <p:cNvSpPr/>
            <p:nvPr/>
          </p:nvSpPr>
          <p:spPr>
            <a:xfrm>
              <a:off x="515939" y="2127948"/>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a:t>EXAPROBE/ACIERNET</a:t>
              </a:r>
            </a:p>
          </p:txBody>
        </p:sp>
        <p:sp>
          <p:nvSpPr>
            <p:cNvPr id="155" name="Rectangle: Rounded Corners 154">
              <a:extLst>
                <a:ext uri="{FF2B5EF4-FFF2-40B4-BE49-F238E27FC236}">
                  <a16:creationId xmlns:a16="http://schemas.microsoft.com/office/drawing/2014/main" id="{9A7180CB-ADBB-4355-A058-408E5A951777}"/>
                </a:ext>
              </a:extLst>
            </p:cNvPr>
            <p:cNvSpPr/>
            <p:nvPr/>
          </p:nvSpPr>
          <p:spPr>
            <a:xfrm>
              <a:off x="515939" y="2414296"/>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a:t>AXIANS</a:t>
              </a:r>
            </a:p>
          </p:txBody>
        </p:sp>
        <p:sp>
          <p:nvSpPr>
            <p:cNvPr id="156" name="Rectangle: Rounded Corners 155">
              <a:extLst>
                <a:ext uri="{FF2B5EF4-FFF2-40B4-BE49-F238E27FC236}">
                  <a16:creationId xmlns:a16="http://schemas.microsoft.com/office/drawing/2014/main" id="{EE968240-8554-43C7-88FE-8005510A66B0}"/>
                </a:ext>
              </a:extLst>
            </p:cNvPr>
            <p:cNvSpPr/>
            <p:nvPr/>
          </p:nvSpPr>
          <p:spPr>
            <a:xfrm>
              <a:off x="2771616" y="2127948"/>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a:t>NOMIOS</a:t>
              </a:r>
            </a:p>
          </p:txBody>
        </p:sp>
        <p:sp>
          <p:nvSpPr>
            <p:cNvPr id="157" name="Rectangle: Rounded Corners 156">
              <a:extLst>
                <a:ext uri="{FF2B5EF4-FFF2-40B4-BE49-F238E27FC236}">
                  <a16:creationId xmlns:a16="http://schemas.microsoft.com/office/drawing/2014/main" id="{88845805-B767-4865-9872-C20C75FD9B15}"/>
                </a:ext>
              </a:extLst>
            </p:cNvPr>
            <p:cNvSpPr/>
            <p:nvPr/>
          </p:nvSpPr>
          <p:spPr>
            <a:xfrm>
              <a:off x="2771615" y="2414296"/>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a:t>SFR BUSINESS TEAM</a:t>
              </a:r>
            </a:p>
          </p:txBody>
        </p:sp>
        <p:sp>
          <p:nvSpPr>
            <p:cNvPr id="158" name="Freeform 54">
              <a:extLst>
                <a:ext uri="{FF2B5EF4-FFF2-40B4-BE49-F238E27FC236}">
                  <a16:creationId xmlns:a16="http://schemas.microsoft.com/office/drawing/2014/main" id="{C814D140-385F-4B0A-A3B0-AB6222CAFD8C}"/>
                </a:ext>
              </a:extLst>
            </p:cNvPr>
            <p:cNvSpPr>
              <a:spLocks/>
            </p:cNvSpPr>
            <p:nvPr/>
          </p:nvSpPr>
          <p:spPr bwMode="auto">
            <a:xfrm>
              <a:off x="5516283" y="2087074"/>
              <a:ext cx="149784" cy="218916"/>
            </a:xfrm>
            <a:custGeom>
              <a:avLst/>
              <a:gdLst>
                <a:gd name="T0" fmla="*/ 65 w 66"/>
                <a:gd name="T1" fmla="*/ 46 h 96"/>
                <a:gd name="T2" fmla="*/ 12 w 66"/>
                <a:gd name="T3" fmla="*/ 1 h 96"/>
                <a:gd name="T4" fmla="*/ 11 w 66"/>
                <a:gd name="T5" fmla="*/ 0 h 96"/>
                <a:gd name="T6" fmla="*/ 9 w 66"/>
                <a:gd name="T7" fmla="*/ 1 h 96"/>
                <a:gd name="T8" fmla="*/ 1 w 66"/>
                <a:gd name="T9" fmla="*/ 11 h 96"/>
                <a:gd name="T10" fmla="*/ 0 w 66"/>
                <a:gd name="T11" fmla="*/ 13 h 96"/>
                <a:gd name="T12" fmla="*/ 1 w 66"/>
                <a:gd name="T13" fmla="*/ 14 h 96"/>
                <a:gd name="T14" fmla="*/ 41 w 66"/>
                <a:gd name="T15" fmla="*/ 48 h 96"/>
                <a:gd name="T16" fmla="*/ 1 w 66"/>
                <a:gd name="T17" fmla="*/ 82 h 96"/>
                <a:gd name="T18" fmla="*/ 0 w 66"/>
                <a:gd name="T19" fmla="*/ 84 h 96"/>
                <a:gd name="T20" fmla="*/ 1 w 66"/>
                <a:gd name="T21" fmla="*/ 85 h 96"/>
                <a:gd name="T22" fmla="*/ 9 w 66"/>
                <a:gd name="T23" fmla="*/ 95 h 96"/>
                <a:gd name="T24" fmla="*/ 11 w 66"/>
                <a:gd name="T25" fmla="*/ 96 h 96"/>
                <a:gd name="T26" fmla="*/ 11 w 66"/>
                <a:gd name="T27" fmla="*/ 96 h 96"/>
                <a:gd name="T28" fmla="*/ 12 w 66"/>
                <a:gd name="T29" fmla="*/ 96 h 96"/>
                <a:gd name="T30" fmla="*/ 65 w 66"/>
                <a:gd name="T31" fmla="*/ 50 h 96"/>
                <a:gd name="T32" fmla="*/ 66 w 66"/>
                <a:gd name="T33" fmla="*/ 48 h 96"/>
                <a:gd name="T34" fmla="*/ 65 w 66"/>
                <a:gd name="T35"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96">
                  <a:moveTo>
                    <a:pt x="65" y="46"/>
                  </a:moveTo>
                  <a:cubicBezTo>
                    <a:pt x="12" y="1"/>
                    <a:pt x="12" y="1"/>
                    <a:pt x="12" y="1"/>
                  </a:cubicBezTo>
                  <a:cubicBezTo>
                    <a:pt x="12" y="0"/>
                    <a:pt x="11" y="0"/>
                    <a:pt x="11" y="0"/>
                  </a:cubicBezTo>
                  <a:cubicBezTo>
                    <a:pt x="10" y="0"/>
                    <a:pt x="10" y="0"/>
                    <a:pt x="9" y="1"/>
                  </a:cubicBezTo>
                  <a:cubicBezTo>
                    <a:pt x="1" y="11"/>
                    <a:pt x="1" y="11"/>
                    <a:pt x="1" y="11"/>
                  </a:cubicBezTo>
                  <a:cubicBezTo>
                    <a:pt x="0" y="11"/>
                    <a:pt x="0" y="12"/>
                    <a:pt x="0" y="13"/>
                  </a:cubicBezTo>
                  <a:cubicBezTo>
                    <a:pt x="0" y="13"/>
                    <a:pt x="0" y="14"/>
                    <a:pt x="1" y="14"/>
                  </a:cubicBezTo>
                  <a:cubicBezTo>
                    <a:pt x="41" y="48"/>
                    <a:pt x="41" y="48"/>
                    <a:pt x="41" y="48"/>
                  </a:cubicBezTo>
                  <a:cubicBezTo>
                    <a:pt x="1" y="82"/>
                    <a:pt x="1" y="82"/>
                    <a:pt x="1" y="82"/>
                  </a:cubicBezTo>
                  <a:cubicBezTo>
                    <a:pt x="0" y="83"/>
                    <a:pt x="0" y="83"/>
                    <a:pt x="0" y="84"/>
                  </a:cubicBezTo>
                  <a:cubicBezTo>
                    <a:pt x="0" y="84"/>
                    <a:pt x="0" y="85"/>
                    <a:pt x="1" y="85"/>
                  </a:cubicBezTo>
                  <a:cubicBezTo>
                    <a:pt x="9" y="95"/>
                    <a:pt x="9" y="95"/>
                    <a:pt x="9" y="95"/>
                  </a:cubicBezTo>
                  <a:cubicBezTo>
                    <a:pt x="10" y="96"/>
                    <a:pt x="10" y="96"/>
                    <a:pt x="11" y="96"/>
                  </a:cubicBezTo>
                  <a:cubicBezTo>
                    <a:pt x="11" y="96"/>
                    <a:pt x="11" y="96"/>
                    <a:pt x="11" y="96"/>
                  </a:cubicBezTo>
                  <a:cubicBezTo>
                    <a:pt x="11" y="96"/>
                    <a:pt x="12" y="96"/>
                    <a:pt x="12" y="96"/>
                  </a:cubicBezTo>
                  <a:cubicBezTo>
                    <a:pt x="65" y="50"/>
                    <a:pt x="65" y="50"/>
                    <a:pt x="65" y="50"/>
                  </a:cubicBezTo>
                  <a:cubicBezTo>
                    <a:pt x="66" y="49"/>
                    <a:pt x="66" y="49"/>
                    <a:pt x="66" y="48"/>
                  </a:cubicBezTo>
                  <a:cubicBezTo>
                    <a:pt x="66" y="47"/>
                    <a:pt x="66" y="47"/>
                    <a:pt x="65"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8" name="Group 17">
            <a:extLst>
              <a:ext uri="{FF2B5EF4-FFF2-40B4-BE49-F238E27FC236}">
                <a16:creationId xmlns:a16="http://schemas.microsoft.com/office/drawing/2014/main" id="{552E07F4-0980-4468-8BB2-945D1161351F}"/>
              </a:ext>
            </a:extLst>
          </p:cNvPr>
          <p:cNvGrpSpPr/>
          <p:nvPr/>
        </p:nvGrpSpPr>
        <p:grpSpPr>
          <a:xfrm>
            <a:off x="-9" y="3546324"/>
            <a:ext cx="5988625" cy="1902962"/>
            <a:chOff x="-9" y="3080518"/>
            <a:chExt cx="5988625" cy="1902962"/>
          </a:xfrm>
        </p:grpSpPr>
        <p:sp>
          <p:nvSpPr>
            <p:cNvPr id="160" name="Rectangle 159">
              <a:extLst>
                <a:ext uri="{FF2B5EF4-FFF2-40B4-BE49-F238E27FC236}">
                  <a16:creationId xmlns:a16="http://schemas.microsoft.com/office/drawing/2014/main" id="{814331DE-1A75-49E9-A1D2-9A3AF9948EBA}"/>
                </a:ext>
              </a:extLst>
            </p:cNvPr>
            <p:cNvSpPr/>
            <p:nvPr/>
          </p:nvSpPr>
          <p:spPr>
            <a:xfrm>
              <a:off x="5174682" y="3625032"/>
              <a:ext cx="813934" cy="813934"/>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Rectangle 160">
              <a:extLst>
                <a:ext uri="{FF2B5EF4-FFF2-40B4-BE49-F238E27FC236}">
                  <a16:creationId xmlns:a16="http://schemas.microsoft.com/office/drawing/2014/main" id="{E43A1A64-2CCF-403D-A72B-195964C76B79}"/>
                </a:ext>
              </a:extLst>
            </p:cNvPr>
            <p:cNvSpPr/>
            <p:nvPr/>
          </p:nvSpPr>
          <p:spPr>
            <a:xfrm flipH="1">
              <a:off x="-9" y="3080518"/>
              <a:ext cx="5581655" cy="1902962"/>
            </a:xfrm>
            <a:prstGeom prst="rect">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162" name="Rectangle 161">
              <a:extLst>
                <a:ext uri="{FF2B5EF4-FFF2-40B4-BE49-F238E27FC236}">
                  <a16:creationId xmlns:a16="http://schemas.microsoft.com/office/drawing/2014/main" id="{F826CAAB-9467-4307-9EA6-804B388BBAE7}"/>
                </a:ext>
              </a:extLst>
            </p:cNvPr>
            <p:cNvSpPr/>
            <p:nvPr/>
          </p:nvSpPr>
          <p:spPr>
            <a:xfrm>
              <a:off x="5327648" y="3777998"/>
              <a:ext cx="508002" cy="50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TextBox 162">
              <a:extLst>
                <a:ext uri="{FF2B5EF4-FFF2-40B4-BE49-F238E27FC236}">
                  <a16:creationId xmlns:a16="http://schemas.microsoft.com/office/drawing/2014/main" id="{EFA76583-E4FF-4625-ADE8-B394BB9A703A}"/>
                </a:ext>
              </a:extLst>
            </p:cNvPr>
            <p:cNvSpPr txBox="1"/>
            <p:nvPr/>
          </p:nvSpPr>
          <p:spPr>
            <a:xfrm>
              <a:off x="515936" y="3317804"/>
              <a:ext cx="4176714" cy="215444"/>
            </a:xfrm>
            <a:prstGeom prst="rect">
              <a:avLst/>
            </a:prstGeom>
            <a:noFill/>
          </p:spPr>
          <p:txBody>
            <a:bodyPr wrap="square" lIns="0" tIns="0" rIns="0" bIns="0" rtlCol="0">
              <a:spAutoFit/>
            </a:bodyPr>
            <a:lstStyle/>
            <a:p>
              <a:pPr lvl="0">
                <a:defRPr/>
              </a:pPr>
              <a:r>
                <a:rPr lang="fr-FR" sz="1400" b="1" dirty="0">
                  <a:solidFill>
                    <a:schemeClr val="accent2"/>
                  </a:solidFill>
                  <a:latin typeface="+mj-lt"/>
                </a:rPr>
                <a:t>Solutions techniques attendues :</a:t>
              </a:r>
            </a:p>
          </p:txBody>
        </p:sp>
        <p:sp>
          <p:nvSpPr>
            <p:cNvPr id="168" name="Freeform 54">
              <a:extLst>
                <a:ext uri="{FF2B5EF4-FFF2-40B4-BE49-F238E27FC236}">
                  <a16:creationId xmlns:a16="http://schemas.microsoft.com/office/drawing/2014/main" id="{9A7FF8CD-4917-488E-8729-0B0D327AC4F4}"/>
                </a:ext>
              </a:extLst>
            </p:cNvPr>
            <p:cNvSpPr>
              <a:spLocks/>
            </p:cNvSpPr>
            <p:nvPr/>
          </p:nvSpPr>
          <p:spPr bwMode="auto">
            <a:xfrm>
              <a:off x="5516283" y="3922541"/>
              <a:ext cx="149784" cy="218916"/>
            </a:xfrm>
            <a:custGeom>
              <a:avLst/>
              <a:gdLst>
                <a:gd name="T0" fmla="*/ 65 w 66"/>
                <a:gd name="T1" fmla="*/ 46 h 96"/>
                <a:gd name="T2" fmla="*/ 12 w 66"/>
                <a:gd name="T3" fmla="*/ 1 h 96"/>
                <a:gd name="T4" fmla="*/ 11 w 66"/>
                <a:gd name="T5" fmla="*/ 0 h 96"/>
                <a:gd name="T6" fmla="*/ 9 w 66"/>
                <a:gd name="T7" fmla="*/ 1 h 96"/>
                <a:gd name="T8" fmla="*/ 1 w 66"/>
                <a:gd name="T9" fmla="*/ 11 h 96"/>
                <a:gd name="T10" fmla="*/ 0 w 66"/>
                <a:gd name="T11" fmla="*/ 13 h 96"/>
                <a:gd name="T12" fmla="*/ 1 w 66"/>
                <a:gd name="T13" fmla="*/ 14 h 96"/>
                <a:gd name="T14" fmla="*/ 41 w 66"/>
                <a:gd name="T15" fmla="*/ 48 h 96"/>
                <a:gd name="T16" fmla="*/ 1 w 66"/>
                <a:gd name="T17" fmla="*/ 82 h 96"/>
                <a:gd name="T18" fmla="*/ 0 w 66"/>
                <a:gd name="T19" fmla="*/ 84 h 96"/>
                <a:gd name="T20" fmla="*/ 1 w 66"/>
                <a:gd name="T21" fmla="*/ 85 h 96"/>
                <a:gd name="T22" fmla="*/ 9 w 66"/>
                <a:gd name="T23" fmla="*/ 95 h 96"/>
                <a:gd name="T24" fmla="*/ 11 w 66"/>
                <a:gd name="T25" fmla="*/ 96 h 96"/>
                <a:gd name="T26" fmla="*/ 11 w 66"/>
                <a:gd name="T27" fmla="*/ 96 h 96"/>
                <a:gd name="T28" fmla="*/ 12 w 66"/>
                <a:gd name="T29" fmla="*/ 96 h 96"/>
                <a:gd name="T30" fmla="*/ 65 w 66"/>
                <a:gd name="T31" fmla="*/ 50 h 96"/>
                <a:gd name="T32" fmla="*/ 66 w 66"/>
                <a:gd name="T33" fmla="*/ 48 h 96"/>
                <a:gd name="T34" fmla="*/ 65 w 66"/>
                <a:gd name="T35"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96">
                  <a:moveTo>
                    <a:pt x="65" y="46"/>
                  </a:moveTo>
                  <a:cubicBezTo>
                    <a:pt x="12" y="1"/>
                    <a:pt x="12" y="1"/>
                    <a:pt x="12" y="1"/>
                  </a:cubicBezTo>
                  <a:cubicBezTo>
                    <a:pt x="12" y="0"/>
                    <a:pt x="11" y="0"/>
                    <a:pt x="11" y="0"/>
                  </a:cubicBezTo>
                  <a:cubicBezTo>
                    <a:pt x="10" y="0"/>
                    <a:pt x="10" y="0"/>
                    <a:pt x="9" y="1"/>
                  </a:cubicBezTo>
                  <a:cubicBezTo>
                    <a:pt x="1" y="11"/>
                    <a:pt x="1" y="11"/>
                    <a:pt x="1" y="11"/>
                  </a:cubicBezTo>
                  <a:cubicBezTo>
                    <a:pt x="0" y="11"/>
                    <a:pt x="0" y="12"/>
                    <a:pt x="0" y="13"/>
                  </a:cubicBezTo>
                  <a:cubicBezTo>
                    <a:pt x="0" y="13"/>
                    <a:pt x="0" y="14"/>
                    <a:pt x="1" y="14"/>
                  </a:cubicBezTo>
                  <a:cubicBezTo>
                    <a:pt x="41" y="48"/>
                    <a:pt x="41" y="48"/>
                    <a:pt x="41" y="48"/>
                  </a:cubicBezTo>
                  <a:cubicBezTo>
                    <a:pt x="1" y="82"/>
                    <a:pt x="1" y="82"/>
                    <a:pt x="1" y="82"/>
                  </a:cubicBezTo>
                  <a:cubicBezTo>
                    <a:pt x="0" y="83"/>
                    <a:pt x="0" y="83"/>
                    <a:pt x="0" y="84"/>
                  </a:cubicBezTo>
                  <a:cubicBezTo>
                    <a:pt x="0" y="84"/>
                    <a:pt x="0" y="85"/>
                    <a:pt x="1" y="85"/>
                  </a:cubicBezTo>
                  <a:cubicBezTo>
                    <a:pt x="9" y="95"/>
                    <a:pt x="9" y="95"/>
                    <a:pt x="9" y="95"/>
                  </a:cubicBezTo>
                  <a:cubicBezTo>
                    <a:pt x="10" y="96"/>
                    <a:pt x="10" y="96"/>
                    <a:pt x="11" y="96"/>
                  </a:cubicBezTo>
                  <a:cubicBezTo>
                    <a:pt x="11" y="96"/>
                    <a:pt x="11" y="96"/>
                    <a:pt x="11" y="96"/>
                  </a:cubicBezTo>
                  <a:cubicBezTo>
                    <a:pt x="11" y="96"/>
                    <a:pt x="12" y="96"/>
                    <a:pt x="12" y="96"/>
                  </a:cubicBezTo>
                  <a:cubicBezTo>
                    <a:pt x="65" y="50"/>
                    <a:pt x="65" y="50"/>
                    <a:pt x="65" y="50"/>
                  </a:cubicBezTo>
                  <a:cubicBezTo>
                    <a:pt x="66" y="49"/>
                    <a:pt x="66" y="49"/>
                    <a:pt x="66" y="48"/>
                  </a:cubicBezTo>
                  <a:cubicBezTo>
                    <a:pt x="66" y="47"/>
                    <a:pt x="66" y="47"/>
                    <a:pt x="65"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16" name="Group 15">
              <a:extLst>
                <a:ext uri="{FF2B5EF4-FFF2-40B4-BE49-F238E27FC236}">
                  <a16:creationId xmlns:a16="http://schemas.microsoft.com/office/drawing/2014/main" id="{D1C759A7-2DDE-48D1-82D2-AE8D26E8D8DA}"/>
                </a:ext>
              </a:extLst>
            </p:cNvPr>
            <p:cNvGrpSpPr/>
            <p:nvPr/>
          </p:nvGrpSpPr>
          <p:grpSpPr>
            <a:xfrm>
              <a:off x="515939" y="3682428"/>
              <a:ext cx="2149065" cy="1076786"/>
              <a:chOff x="515939" y="3682428"/>
              <a:chExt cx="2149065" cy="1076786"/>
            </a:xfrm>
          </p:grpSpPr>
          <p:sp>
            <p:nvSpPr>
              <p:cNvPr id="164" name="Rectangle: Rounded Corners 163">
                <a:extLst>
                  <a:ext uri="{FF2B5EF4-FFF2-40B4-BE49-F238E27FC236}">
                    <a16:creationId xmlns:a16="http://schemas.microsoft.com/office/drawing/2014/main" id="{675D19B2-5E7D-4271-A69E-4D24339F65E3}"/>
                  </a:ext>
                </a:extLst>
              </p:cNvPr>
              <p:cNvSpPr/>
              <p:nvPr/>
            </p:nvSpPr>
            <p:spPr>
              <a:xfrm>
                <a:off x="515939" y="3682428"/>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1000" b="1" dirty="0"/>
                  <a:t>Sur le LOT 1 : Sécurité</a:t>
                </a:r>
              </a:p>
            </p:txBody>
          </p:sp>
          <p:sp>
            <p:nvSpPr>
              <p:cNvPr id="14" name="Rectangle 13">
                <a:extLst>
                  <a:ext uri="{FF2B5EF4-FFF2-40B4-BE49-F238E27FC236}">
                    <a16:creationId xmlns:a16="http://schemas.microsoft.com/office/drawing/2014/main" id="{147C71CE-5631-4CC0-BE35-640DD4C41437}"/>
                  </a:ext>
                </a:extLst>
              </p:cNvPr>
              <p:cNvSpPr/>
              <p:nvPr/>
            </p:nvSpPr>
            <p:spPr>
              <a:xfrm>
                <a:off x="792480" y="3989773"/>
                <a:ext cx="905697" cy="769441"/>
              </a:xfrm>
              <a:prstGeom prst="rect">
                <a:avLst/>
              </a:prstGeom>
            </p:spPr>
            <p:txBody>
              <a:bodyPr wrap="none" lIns="0" tIns="0" rIns="0" bIns="0">
                <a:spAutoFit/>
              </a:bodyPr>
              <a:lstStyle/>
              <a:p>
                <a:pPr marL="171450" indent="-171450">
                  <a:buClr>
                    <a:schemeClr val="accent2"/>
                  </a:buClr>
                  <a:buSzPct val="90000"/>
                  <a:buFont typeface="Wingdings" panose="05000000000000000000" pitchFamily="2" charset="2"/>
                  <a:buChar char="§"/>
                  <a:defRPr/>
                </a:pPr>
                <a:r>
                  <a:rPr lang="fr-FR" sz="1000" dirty="0">
                    <a:solidFill>
                      <a:prstClr val="black"/>
                    </a:solidFill>
                  </a:rPr>
                  <a:t>Cisco </a:t>
                </a:r>
              </a:p>
              <a:p>
                <a:pPr marL="171450" indent="-171450">
                  <a:buClr>
                    <a:schemeClr val="accent2"/>
                  </a:buClr>
                  <a:buSzPct val="90000"/>
                  <a:buFont typeface="Wingdings" panose="05000000000000000000" pitchFamily="2" charset="2"/>
                  <a:buChar char="§"/>
                  <a:defRPr/>
                </a:pPr>
                <a:r>
                  <a:rPr lang="fr-FR" sz="1000" dirty="0">
                    <a:solidFill>
                      <a:prstClr val="black"/>
                    </a:solidFill>
                  </a:rPr>
                  <a:t>Palo Alto</a:t>
                </a:r>
              </a:p>
              <a:p>
                <a:pPr marL="171450" indent="-171450">
                  <a:buClr>
                    <a:schemeClr val="accent2"/>
                  </a:buClr>
                  <a:buSzPct val="90000"/>
                  <a:buFont typeface="Wingdings" panose="05000000000000000000" pitchFamily="2" charset="2"/>
                  <a:buChar char="§"/>
                  <a:defRPr/>
                </a:pPr>
                <a:r>
                  <a:rPr lang="fr-FR" sz="1000" dirty="0">
                    <a:solidFill>
                      <a:prstClr val="black"/>
                    </a:solidFill>
                  </a:rPr>
                  <a:t>Fortinet</a:t>
                </a:r>
              </a:p>
              <a:p>
                <a:pPr marL="171450" indent="-171450">
                  <a:buClr>
                    <a:schemeClr val="accent2"/>
                  </a:buClr>
                  <a:buSzPct val="90000"/>
                  <a:buFont typeface="Wingdings" panose="05000000000000000000" pitchFamily="2" charset="2"/>
                  <a:buChar char="§"/>
                  <a:defRPr/>
                </a:pPr>
                <a:r>
                  <a:rPr lang="fr-FR" sz="1000" dirty="0" err="1">
                    <a:solidFill>
                      <a:prstClr val="black"/>
                    </a:solidFill>
                  </a:rPr>
                  <a:t>Forcepoint</a:t>
                </a:r>
                <a:r>
                  <a:rPr lang="fr-FR" sz="1000" dirty="0">
                    <a:solidFill>
                      <a:prstClr val="black"/>
                    </a:solidFill>
                  </a:rPr>
                  <a:t> </a:t>
                </a:r>
              </a:p>
              <a:p>
                <a:pPr marL="171450" indent="-171450">
                  <a:buClr>
                    <a:schemeClr val="accent2"/>
                  </a:buClr>
                  <a:buSzPct val="90000"/>
                  <a:buFont typeface="Wingdings" panose="05000000000000000000" pitchFamily="2" charset="2"/>
                  <a:buChar char="§"/>
                  <a:defRPr/>
                </a:pPr>
                <a:r>
                  <a:rPr lang="fr-FR" sz="1000" dirty="0" err="1">
                    <a:solidFill>
                      <a:prstClr val="black"/>
                    </a:solidFill>
                  </a:rPr>
                  <a:t>Zscaler</a:t>
                </a:r>
                <a:endParaRPr lang="fr-FR" sz="1000" dirty="0">
                  <a:solidFill>
                    <a:prstClr val="black"/>
                  </a:solidFill>
                </a:endParaRPr>
              </a:p>
            </p:txBody>
          </p:sp>
        </p:grpSp>
        <p:grpSp>
          <p:nvGrpSpPr>
            <p:cNvPr id="172" name="Group 171">
              <a:extLst>
                <a:ext uri="{FF2B5EF4-FFF2-40B4-BE49-F238E27FC236}">
                  <a16:creationId xmlns:a16="http://schemas.microsoft.com/office/drawing/2014/main" id="{CDCADFE5-1848-4523-91E2-6ACE062110D6}"/>
                </a:ext>
              </a:extLst>
            </p:cNvPr>
            <p:cNvGrpSpPr/>
            <p:nvPr/>
          </p:nvGrpSpPr>
          <p:grpSpPr>
            <a:xfrm>
              <a:off x="2771615" y="3682428"/>
              <a:ext cx="2149065" cy="461233"/>
              <a:chOff x="515939" y="3682428"/>
              <a:chExt cx="2149065" cy="461233"/>
            </a:xfrm>
          </p:grpSpPr>
          <p:sp>
            <p:nvSpPr>
              <p:cNvPr id="173" name="Rectangle: Rounded Corners 172">
                <a:extLst>
                  <a:ext uri="{FF2B5EF4-FFF2-40B4-BE49-F238E27FC236}">
                    <a16:creationId xmlns:a16="http://schemas.microsoft.com/office/drawing/2014/main" id="{3C4812B5-DB9D-493A-82F2-187AF1EF5DEF}"/>
                  </a:ext>
                </a:extLst>
              </p:cNvPr>
              <p:cNvSpPr/>
              <p:nvPr/>
            </p:nvSpPr>
            <p:spPr>
              <a:xfrm>
                <a:off x="515939" y="3682428"/>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1000" b="1" dirty="0"/>
                  <a:t>Sur le LOT 2 : LAN</a:t>
                </a:r>
              </a:p>
            </p:txBody>
          </p:sp>
          <p:sp>
            <p:nvSpPr>
              <p:cNvPr id="174" name="Rectangle 173">
                <a:extLst>
                  <a:ext uri="{FF2B5EF4-FFF2-40B4-BE49-F238E27FC236}">
                    <a16:creationId xmlns:a16="http://schemas.microsoft.com/office/drawing/2014/main" id="{5829A438-613A-4928-B450-623A750F515B}"/>
                  </a:ext>
                </a:extLst>
              </p:cNvPr>
              <p:cNvSpPr/>
              <p:nvPr/>
            </p:nvSpPr>
            <p:spPr>
              <a:xfrm>
                <a:off x="792480" y="3989773"/>
                <a:ext cx="557845" cy="153888"/>
              </a:xfrm>
              <a:prstGeom prst="rect">
                <a:avLst/>
              </a:prstGeom>
            </p:spPr>
            <p:txBody>
              <a:bodyPr wrap="none" lIns="0" tIns="0" rIns="0" bIns="0">
                <a:spAutoFit/>
              </a:bodyPr>
              <a:lstStyle/>
              <a:p>
                <a:pPr marL="171450" indent="-171450">
                  <a:buClr>
                    <a:schemeClr val="accent2"/>
                  </a:buClr>
                  <a:buSzPct val="90000"/>
                  <a:buFont typeface="Wingdings" panose="05000000000000000000" pitchFamily="2" charset="2"/>
                  <a:buChar char="§"/>
                  <a:defRPr/>
                </a:pPr>
                <a:r>
                  <a:rPr lang="fr-FR" sz="1000" dirty="0">
                    <a:solidFill>
                      <a:prstClr val="black"/>
                    </a:solidFill>
                  </a:rPr>
                  <a:t>Cisco </a:t>
                </a:r>
              </a:p>
            </p:txBody>
          </p:sp>
        </p:grpSp>
        <p:grpSp>
          <p:nvGrpSpPr>
            <p:cNvPr id="175" name="Group 174">
              <a:extLst>
                <a:ext uri="{FF2B5EF4-FFF2-40B4-BE49-F238E27FC236}">
                  <a16:creationId xmlns:a16="http://schemas.microsoft.com/office/drawing/2014/main" id="{142AF91C-11BD-440D-A591-2A503062F665}"/>
                </a:ext>
              </a:extLst>
            </p:cNvPr>
            <p:cNvGrpSpPr/>
            <p:nvPr/>
          </p:nvGrpSpPr>
          <p:grpSpPr>
            <a:xfrm>
              <a:off x="2771615" y="4286000"/>
              <a:ext cx="2149065" cy="461233"/>
              <a:chOff x="515939" y="3682428"/>
              <a:chExt cx="2149065" cy="461233"/>
            </a:xfrm>
          </p:grpSpPr>
          <p:sp>
            <p:nvSpPr>
              <p:cNvPr id="176" name="Rectangle: Rounded Corners 175">
                <a:extLst>
                  <a:ext uri="{FF2B5EF4-FFF2-40B4-BE49-F238E27FC236}">
                    <a16:creationId xmlns:a16="http://schemas.microsoft.com/office/drawing/2014/main" id="{9CEC3399-70AA-4243-8F3A-AE8C66FFF26C}"/>
                  </a:ext>
                </a:extLst>
              </p:cNvPr>
              <p:cNvSpPr/>
              <p:nvPr/>
            </p:nvSpPr>
            <p:spPr>
              <a:xfrm>
                <a:off x="515939" y="3682428"/>
                <a:ext cx="2149065" cy="2154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1000" b="1" dirty="0"/>
                  <a:t>Sur le LOT 3 : </a:t>
                </a:r>
                <a:r>
                  <a:rPr lang="fr-FR" sz="1000" b="1" dirty="0" err="1"/>
                  <a:t>WiFi</a:t>
                </a:r>
                <a:endParaRPr lang="fr-FR" sz="1000" b="1" dirty="0"/>
              </a:p>
            </p:txBody>
          </p:sp>
          <p:sp>
            <p:nvSpPr>
              <p:cNvPr id="177" name="Rectangle 176">
                <a:extLst>
                  <a:ext uri="{FF2B5EF4-FFF2-40B4-BE49-F238E27FC236}">
                    <a16:creationId xmlns:a16="http://schemas.microsoft.com/office/drawing/2014/main" id="{CD0EF59F-BB98-4E6B-9610-2DC8C4CCFBEB}"/>
                  </a:ext>
                </a:extLst>
              </p:cNvPr>
              <p:cNvSpPr/>
              <p:nvPr/>
            </p:nvSpPr>
            <p:spPr>
              <a:xfrm>
                <a:off x="792480" y="3989773"/>
                <a:ext cx="973023" cy="153888"/>
              </a:xfrm>
              <a:prstGeom prst="rect">
                <a:avLst/>
              </a:prstGeom>
            </p:spPr>
            <p:txBody>
              <a:bodyPr wrap="none" lIns="0" tIns="0" rIns="0" bIns="0">
                <a:spAutoFit/>
              </a:bodyPr>
              <a:lstStyle/>
              <a:p>
                <a:pPr marL="171450" indent="-171450">
                  <a:buClr>
                    <a:schemeClr val="accent2"/>
                  </a:buClr>
                  <a:buSzPct val="90000"/>
                  <a:buFont typeface="Wingdings" panose="05000000000000000000" pitchFamily="2" charset="2"/>
                  <a:buChar char="§"/>
                  <a:defRPr/>
                </a:pPr>
                <a:r>
                  <a:rPr lang="fr-FR" sz="1000" dirty="0">
                    <a:solidFill>
                      <a:prstClr val="black"/>
                    </a:solidFill>
                  </a:rPr>
                  <a:t>Cisco Meraki</a:t>
                </a:r>
              </a:p>
            </p:txBody>
          </p:sp>
        </p:grpSp>
      </p:grpSp>
      <p:pic>
        <p:nvPicPr>
          <p:cNvPr id="179" name="Image 25" descr="Une image contenant dessin, alimentation&#10;&#10;Description générée automatiquement">
            <a:extLst>
              <a:ext uri="{FF2B5EF4-FFF2-40B4-BE49-F238E27FC236}">
                <a16:creationId xmlns:a16="http://schemas.microsoft.com/office/drawing/2014/main" id="{B5F092C3-D77D-45A2-A880-412A8E1998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13919" y="2268623"/>
            <a:ext cx="1718401" cy="687360"/>
          </a:xfrm>
          <a:prstGeom prst="rect">
            <a:avLst/>
          </a:prstGeom>
        </p:spPr>
      </p:pic>
      <p:pic>
        <p:nvPicPr>
          <p:cNvPr id="178" name="Image 8" descr="Une image contenant dessin, chemise&#10;&#10;Description générée automatiquement">
            <a:extLst>
              <a:ext uri="{FF2B5EF4-FFF2-40B4-BE49-F238E27FC236}">
                <a16:creationId xmlns:a16="http://schemas.microsoft.com/office/drawing/2014/main" id="{C84201BC-EE6E-4D82-B4A2-975E1F3629AD}"/>
              </a:ext>
            </a:extLst>
          </p:cNvPr>
          <p:cNvPicPr>
            <a:picLocks noChangeAspect="1"/>
          </p:cNvPicPr>
          <p:nvPr/>
        </p:nvPicPr>
        <p:blipFill rotWithShape="1">
          <a:blip r:embed="rId3">
            <a:extLst>
              <a:ext uri="{28A0092B-C50C-407E-A947-70E740481C1C}">
                <a14:useLocalDpi xmlns:a14="http://schemas.microsoft.com/office/drawing/2010/main" val="0"/>
              </a:ext>
            </a:extLst>
          </a:blip>
          <a:srcRect l="5875" t="34802" r="5875" b="34802"/>
          <a:stretch/>
        </p:blipFill>
        <p:spPr>
          <a:xfrm>
            <a:off x="8292233" y="2651441"/>
            <a:ext cx="1348087" cy="258530"/>
          </a:xfrm>
          <a:prstGeom prst="rect">
            <a:avLst/>
          </a:prstGeom>
        </p:spPr>
      </p:pic>
      <p:pic>
        <p:nvPicPr>
          <p:cNvPr id="180" name="Image 50">
            <a:extLst>
              <a:ext uri="{FF2B5EF4-FFF2-40B4-BE49-F238E27FC236}">
                <a16:creationId xmlns:a16="http://schemas.microsoft.com/office/drawing/2014/main" id="{3C978611-2275-439B-ADE9-7884E403C83D}"/>
              </a:ext>
            </a:extLst>
          </p:cNvPr>
          <p:cNvPicPr>
            <a:picLocks noChangeAspect="1"/>
          </p:cNvPicPr>
          <p:nvPr/>
        </p:nvPicPr>
        <p:blipFill rotWithShape="1">
          <a:blip r:embed="rId4">
            <a:clrChange>
              <a:clrFrom>
                <a:srgbClr val="FFFFFF"/>
              </a:clrFrom>
              <a:clrTo>
                <a:srgbClr val="FFFFFF">
                  <a:alpha val="0"/>
                </a:srgbClr>
              </a:clrTo>
            </a:clrChange>
          </a:blip>
          <a:srcRect t="19285" b="22034"/>
          <a:stretch/>
        </p:blipFill>
        <p:spPr>
          <a:xfrm>
            <a:off x="8065215" y="2232565"/>
            <a:ext cx="1802123" cy="323948"/>
          </a:xfrm>
          <a:prstGeom prst="rect">
            <a:avLst/>
          </a:prstGeom>
        </p:spPr>
      </p:pic>
      <p:pic>
        <p:nvPicPr>
          <p:cNvPr id="20" name="Picture 19" descr="A close up of a logo&#10;&#10;Description automatically generated">
            <a:extLst>
              <a:ext uri="{FF2B5EF4-FFF2-40B4-BE49-F238E27FC236}">
                <a16:creationId xmlns:a16="http://schemas.microsoft.com/office/drawing/2014/main" id="{BCC8B25B-FEEA-499B-B86B-5B99EFB33F5B}"/>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4219" t="34981" r="2501" b="34981"/>
          <a:stretch/>
        </p:blipFill>
        <p:spPr>
          <a:xfrm>
            <a:off x="6203386" y="2317709"/>
            <a:ext cx="1802124" cy="580317"/>
          </a:xfrm>
          <a:prstGeom prst="rect">
            <a:avLst/>
          </a:prstGeom>
        </p:spPr>
      </p:pic>
      <p:pic>
        <p:nvPicPr>
          <p:cNvPr id="183" name="Image 35" descr="Une image contenant signe&#10;&#10;Description générée automatiquement">
            <a:extLst>
              <a:ext uri="{FF2B5EF4-FFF2-40B4-BE49-F238E27FC236}">
                <a16:creationId xmlns:a16="http://schemas.microsoft.com/office/drawing/2014/main" id="{9C3A8088-DB65-4F46-9810-9269439D2D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3453" y="3855869"/>
            <a:ext cx="966900" cy="1283873"/>
          </a:xfrm>
          <a:prstGeom prst="rect">
            <a:avLst/>
          </a:prstGeom>
        </p:spPr>
      </p:pic>
      <p:grpSp>
        <p:nvGrpSpPr>
          <p:cNvPr id="28" name="Group 27">
            <a:extLst>
              <a:ext uri="{FF2B5EF4-FFF2-40B4-BE49-F238E27FC236}">
                <a16:creationId xmlns:a16="http://schemas.microsoft.com/office/drawing/2014/main" id="{4277196F-CDF4-4EC9-B11D-833E5C5E9564}"/>
              </a:ext>
            </a:extLst>
          </p:cNvPr>
          <p:cNvGrpSpPr/>
          <p:nvPr/>
        </p:nvGrpSpPr>
        <p:grpSpPr>
          <a:xfrm>
            <a:off x="7914698" y="3778244"/>
            <a:ext cx="2168527" cy="1439122"/>
            <a:chOff x="7914698" y="3846505"/>
            <a:chExt cx="2168527" cy="1439122"/>
          </a:xfrm>
        </p:grpSpPr>
        <p:pic>
          <p:nvPicPr>
            <p:cNvPr id="184" name="Image 39" descr="Une image contenant horloge&#10;&#10;Description générée automatiquement">
              <a:extLst>
                <a:ext uri="{FF2B5EF4-FFF2-40B4-BE49-F238E27FC236}">
                  <a16:creationId xmlns:a16="http://schemas.microsoft.com/office/drawing/2014/main" id="{7679F30B-C652-4C81-A512-CB60B1EA4B3E}"/>
                </a:ext>
              </a:extLst>
            </p:cNvPr>
            <p:cNvPicPr>
              <a:picLocks noChangeAspect="1"/>
            </p:cNvPicPr>
            <p:nvPr/>
          </p:nvPicPr>
          <p:blipFill rotWithShape="1">
            <a:blip r:embed="rId7">
              <a:extLst>
                <a:ext uri="{28A0092B-C50C-407E-A947-70E740481C1C}">
                  <a14:useLocalDpi xmlns:a14="http://schemas.microsoft.com/office/drawing/2010/main" val="0"/>
                </a:ext>
              </a:extLst>
            </a:blip>
            <a:srcRect l="8820" t="31006" r="8406" b="31006"/>
            <a:stretch/>
          </p:blipFill>
          <p:spPr>
            <a:xfrm>
              <a:off x="7914698" y="4366882"/>
              <a:ext cx="2168527" cy="276999"/>
            </a:xfrm>
            <a:prstGeom prst="rect">
              <a:avLst/>
            </a:prstGeom>
          </p:spPr>
        </p:pic>
        <p:pic>
          <p:nvPicPr>
            <p:cNvPr id="185" name="Image 41">
              <a:extLst>
                <a:ext uri="{FF2B5EF4-FFF2-40B4-BE49-F238E27FC236}">
                  <a16:creationId xmlns:a16="http://schemas.microsoft.com/office/drawing/2014/main" id="{388F3027-0BA6-4F40-94ED-B8A7B2358188}"/>
                </a:ext>
              </a:extLst>
            </p:cNvPr>
            <p:cNvPicPr>
              <a:picLocks noChangeAspect="1"/>
            </p:cNvPicPr>
            <p:nvPr/>
          </p:nvPicPr>
          <p:blipFill rotWithShape="1">
            <a:blip r:embed="rId8">
              <a:extLst>
                <a:ext uri="{28A0092B-C50C-407E-A947-70E740481C1C}">
                  <a14:useLocalDpi xmlns:a14="http://schemas.microsoft.com/office/drawing/2010/main" val="0"/>
                </a:ext>
              </a:extLst>
            </a:blip>
            <a:srcRect t="16117" r="11575" b="33243"/>
            <a:stretch/>
          </p:blipFill>
          <p:spPr>
            <a:xfrm>
              <a:off x="7914698" y="3846505"/>
              <a:ext cx="2168527" cy="366255"/>
            </a:xfrm>
            <a:prstGeom prst="rect">
              <a:avLst/>
            </a:prstGeom>
          </p:spPr>
        </p:pic>
        <p:pic>
          <p:nvPicPr>
            <p:cNvPr id="186" name="Image 45">
              <a:extLst>
                <a:ext uri="{FF2B5EF4-FFF2-40B4-BE49-F238E27FC236}">
                  <a16:creationId xmlns:a16="http://schemas.microsoft.com/office/drawing/2014/main" id="{5B43A08B-96DC-4706-980A-4DD62997268D}"/>
                </a:ext>
              </a:extLst>
            </p:cNvPr>
            <p:cNvPicPr>
              <a:picLocks noChangeAspect="1"/>
            </p:cNvPicPr>
            <p:nvPr/>
          </p:nvPicPr>
          <p:blipFill rotWithShape="1">
            <a:blip r:embed="rId9">
              <a:extLst>
                <a:ext uri="{28A0092B-C50C-407E-A947-70E740481C1C}">
                  <a14:useLocalDpi xmlns:a14="http://schemas.microsoft.com/office/drawing/2010/main" val="0"/>
                </a:ext>
              </a:extLst>
            </a:blip>
            <a:srcRect l="2190" t="29095" r="2190" b="29095"/>
            <a:stretch/>
          </p:blipFill>
          <p:spPr>
            <a:xfrm>
              <a:off x="7936891" y="4798003"/>
              <a:ext cx="2124140" cy="487624"/>
            </a:xfrm>
            <a:prstGeom prst="rect">
              <a:avLst/>
            </a:prstGeom>
          </p:spPr>
        </p:pic>
      </p:grpSp>
      <p:grpSp>
        <p:nvGrpSpPr>
          <p:cNvPr id="29" name="Group 28">
            <a:extLst>
              <a:ext uri="{FF2B5EF4-FFF2-40B4-BE49-F238E27FC236}">
                <a16:creationId xmlns:a16="http://schemas.microsoft.com/office/drawing/2014/main" id="{07E55B28-BC4D-4521-85FE-E0CAAD10C75A}"/>
              </a:ext>
            </a:extLst>
          </p:cNvPr>
          <p:cNvGrpSpPr/>
          <p:nvPr/>
        </p:nvGrpSpPr>
        <p:grpSpPr>
          <a:xfrm>
            <a:off x="10738529" y="3787273"/>
            <a:ext cx="937532" cy="1421065"/>
            <a:chOff x="10738529" y="3834458"/>
            <a:chExt cx="937532" cy="1421065"/>
          </a:xfrm>
        </p:grpSpPr>
        <p:pic>
          <p:nvPicPr>
            <p:cNvPr id="182" name="Image 27" descr="Une image contenant assiette, lumière&#10;&#10;Description générée automatiquement">
              <a:extLst>
                <a:ext uri="{FF2B5EF4-FFF2-40B4-BE49-F238E27FC236}">
                  <a16:creationId xmlns:a16="http://schemas.microsoft.com/office/drawing/2014/main" id="{C93A465A-7BB4-4231-A747-48BF8147BA7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38529" y="4760975"/>
              <a:ext cx="937532" cy="494548"/>
            </a:xfrm>
            <a:prstGeom prst="rect">
              <a:avLst/>
            </a:prstGeom>
          </p:spPr>
        </p:pic>
        <p:pic>
          <p:nvPicPr>
            <p:cNvPr id="187" name="Image 49" descr="Une image contenant dessin, alimentation&#10;&#10;Description générée automatiquement">
              <a:extLst>
                <a:ext uri="{FF2B5EF4-FFF2-40B4-BE49-F238E27FC236}">
                  <a16:creationId xmlns:a16="http://schemas.microsoft.com/office/drawing/2014/main" id="{6C7FFD3F-469F-475A-9ABC-C950A2B62CB3}"/>
                </a:ext>
              </a:extLst>
            </p:cNvPr>
            <p:cNvPicPr>
              <a:picLocks noChangeAspect="1"/>
            </p:cNvPicPr>
            <p:nvPr/>
          </p:nvPicPr>
          <p:blipFill rotWithShape="1">
            <a:blip r:embed="rId11">
              <a:extLst>
                <a:ext uri="{28A0092B-C50C-407E-A947-70E740481C1C}">
                  <a14:useLocalDpi xmlns:a14="http://schemas.microsoft.com/office/drawing/2010/main" val="0"/>
                </a:ext>
              </a:extLst>
            </a:blip>
            <a:srcRect l="20191" t="19825" r="21990" b="23245"/>
            <a:stretch/>
          </p:blipFill>
          <p:spPr>
            <a:xfrm>
              <a:off x="10750448" y="3834458"/>
              <a:ext cx="918033" cy="740455"/>
            </a:xfrm>
            <a:prstGeom prst="rect">
              <a:avLst/>
            </a:prstGeom>
          </p:spPr>
        </p:pic>
      </p:grpSp>
    </p:spTree>
    <p:extLst>
      <p:ext uri="{BB962C8B-B14F-4D97-AF65-F5344CB8AC3E}">
        <p14:creationId xmlns:p14="http://schemas.microsoft.com/office/powerpoint/2010/main" val="1456280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CD722-452F-47F5-9322-AA9FF8E88A19}"/>
              </a:ext>
            </a:extLst>
          </p:cNvPr>
          <p:cNvSpPr>
            <a:spLocks noGrp="1"/>
          </p:cNvSpPr>
          <p:nvPr>
            <p:ph type="title"/>
          </p:nvPr>
        </p:nvSpPr>
        <p:spPr>
          <a:xfrm>
            <a:off x="515937" y="501437"/>
            <a:ext cx="11160126" cy="430887"/>
          </a:xfrm>
        </p:spPr>
        <p:txBody>
          <a:bodyPr/>
          <a:lstStyle/>
          <a:p>
            <a:r>
              <a:rPr lang="en-ID" dirty="0"/>
              <a:t>ORGANISATION </a:t>
            </a:r>
            <a:r>
              <a:rPr lang="en-ID" dirty="0">
                <a:solidFill>
                  <a:schemeClr val="accent2"/>
                </a:solidFill>
              </a:rPr>
              <a:t>PROJET</a:t>
            </a:r>
          </a:p>
        </p:txBody>
      </p:sp>
      <p:sp>
        <p:nvSpPr>
          <p:cNvPr id="4" name="Slide Number Placeholder 3">
            <a:extLst>
              <a:ext uri="{FF2B5EF4-FFF2-40B4-BE49-F238E27FC236}">
                <a16:creationId xmlns:a16="http://schemas.microsoft.com/office/drawing/2014/main" id="{5E3C885E-ECB9-4731-BC94-99587EB44C41}"/>
              </a:ext>
            </a:extLst>
          </p:cNvPr>
          <p:cNvSpPr>
            <a:spLocks noGrp="1"/>
          </p:cNvSpPr>
          <p:nvPr>
            <p:ph type="sldNum" sz="quarter" idx="12"/>
          </p:nvPr>
        </p:nvSpPr>
        <p:spPr/>
        <p:txBody>
          <a:bodyPr/>
          <a:lstStyle/>
          <a:p>
            <a:fld id="{1E9D66DB-7B09-4F03-965C-6F4D1EE02AA0}" type="slidenum">
              <a:rPr lang="id-ID" smtClean="0"/>
              <a:t>13</a:t>
            </a:fld>
            <a:endParaRPr lang="id-ID"/>
          </a:p>
        </p:txBody>
      </p:sp>
      <p:sp>
        <p:nvSpPr>
          <p:cNvPr id="5" name="Text Placeholder 4">
            <a:extLst>
              <a:ext uri="{FF2B5EF4-FFF2-40B4-BE49-F238E27FC236}">
                <a16:creationId xmlns:a16="http://schemas.microsoft.com/office/drawing/2014/main" id="{7D2BA6B3-9800-43DC-9391-D4353C76261E}"/>
              </a:ext>
            </a:extLst>
          </p:cNvPr>
          <p:cNvSpPr>
            <a:spLocks noGrp="1"/>
          </p:cNvSpPr>
          <p:nvPr>
            <p:ph type="body" sz="quarter" idx="13"/>
          </p:nvPr>
        </p:nvSpPr>
        <p:spPr/>
        <p:txBody>
          <a:bodyPr/>
          <a:lstStyle/>
          <a:p>
            <a:r>
              <a:rPr lang="fr-FR" dirty="0"/>
              <a:t>2 scénarios envisagés</a:t>
            </a:r>
          </a:p>
        </p:txBody>
      </p:sp>
      <p:sp>
        <p:nvSpPr>
          <p:cNvPr id="3" name="Rectangle: Single Corner Snipped 2">
            <a:extLst>
              <a:ext uri="{FF2B5EF4-FFF2-40B4-BE49-F238E27FC236}">
                <a16:creationId xmlns:a16="http://schemas.microsoft.com/office/drawing/2014/main" id="{698449DA-C3FB-4AFC-B5DF-3776D29C8300}"/>
              </a:ext>
            </a:extLst>
          </p:cNvPr>
          <p:cNvSpPr/>
          <p:nvPr/>
        </p:nvSpPr>
        <p:spPr>
          <a:xfrm>
            <a:off x="515938" y="1363211"/>
            <a:ext cx="2653982" cy="336550"/>
          </a:xfrm>
          <a:prstGeom prst="snip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B6328E4-2249-442D-82B1-7F47B58CD17A}"/>
              </a:ext>
            </a:extLst>
          </p:cNvPr>
          <p:cNvSpPr/>
          <p:nvPr/>
        </p:nvSpPr>
        <p:spPr>
          <a:xfrm>
            <a:off x="749950" y="1423764"/>
            <a:ext cx="1032334" cy="215444"/>
          </a:xfrm>
          <a:prstGeom prst="rect">
            <a:avLst/>
          </a:prstGeom>
        </p:spPr>
        <p:txBody>
          <a:bodyPr wrap="none" lIns="0" tIns="0" rIns="0" bIns="0">
            <a:spAutoFit/>
          </a:bodyPr>
          <a:lstStyle/>
          <a:p>
            <a:r>
              <a:rPr lang="fr-FR" sz="1400" dirty="0">
                <a:solidFill>
                  <a:schemeClr val="bg1"/>
                </a:solidFill>
                <a:latin typeface="+mj-lt"/>
              </a:rPr>
              <a:t>Scénario 1 :</a:t>
            </a:r>
          </a:p>
        </p:txBody>
      </p:sp>
      <p:cxnSp>
        <p:nvCxnSpPr>
          <p:cNvPr id="11" name="Straight Connector 10">
            <a:extLst>
              <a:ext uri="{FF2B5EF4-FFF2-40B4-BE49-F238E27FC236}">
                <a16:creationId xmlns:a16="http://schemas.microsoft.com/office/drawing/2014/main" id="{4BFDFE08-98C4-43E8-A3BB-327830BCABF3}"/>
              </a:ext>
            </a:extLst>
          </p:cNvPr>
          <p:cNvCxnSpPr>
            <a:cxnSpLocks/>
          </p:cNvCxnSpPr>
          <p:nvPr/>
        </p:nvCxnSpPr>
        <p:spPr>
          <a:xfrm>
            <a:off x="765853" y="1696036"/>
            <a:ext cx="0" cy="450473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CDF4FD87-F49B-4FA0-98FD-5753AEB785BB}"/>
              </a:ext>
            </a:extLst>
          </p:cNvPr>
          <p:cNvGrpSpPr/>
          <p:nvPr/>
        </p:nvGrpSpPr>
        <p:grpSpPr>
          <a:xfrm>
            <a:off x="1047330" y="2529935"/>
            <a:ext cx="4781887" cy="370755"/>
            <a:chOff x="978834" y="2716967"/>
            <a:chExt cx="4781887" cy="370755"/>
          </a:xfrm>
        </p:grpSpPr>
        <p:grpSp>
          <p:nvGrpSpPr>
            <p:cNvPr id="24" name="Group 23">
              <a:extLst>
                <a:ext uri="{FF2B5EF4-FFF2-40B4-BE49-F238E27FC236}">
                  <a16:creationId xmlns:a16="http://schemas.microsoft.com/office/drawing/2014/main" id="{198608B3-EA11-4C28-9919-3F7D6EE172EF}"/>
                </a:ext>
              </a:extLst>
            </p:cNvPr>
            <p:cNvGrpSpPr/>
            <p:nvPr/>
          </p:nvGrpSpPr>
          <p:grpSpPr>
            <a:xfrm>
              <a:off x="978834" y="2716967"/>
              <a:ext cx="187514" cy="187514"/>
              <a:chOff x="750701" y="2195095"/>
              <a:chExt cx="187514" cy="187514"/>
            </a:xfrm>
          </p:grpSpPr>
          <p:sp>
            <p:nvSpPr>
              <p:cNvPr id="21" name="Rectangle 20">
                <a:extLst>
                  <a:ext uri="{FF2B5EF4-FFF2-40B4-BE49-F238E27FC236}">
                    <a16:creationId xmlns:a16="http://schemas.microsoft.com/office/drawing/2014/main" id="{3401C446-F4ED-4312-AA04-97665A49580E}"/>
                  </a:ext>
                </a:extLst>
              </p:cNvPr>
              <p:cNvSpPr/>
              <p:nvPr/>
            </p:nvSpPr>
            <p:spPr>
              <a:xfrm>
                <a:off x="750701" y="2195095"/>
                <a:ext cx="187514" cy="187514"/>
              </a:xfrm>
              <a:prstGeom prst="rect">
                <a:avLst/>
              </a:prstGeom>
              <a:solidFill>
                <a:srgbClr val="00B05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22" name="Freeform 1796">
                <a:extLst>
                  <a:ext uri="{FF2B5EF4-FFF2-40B4-BE49-F238E27FC236}">
                    <a16:creationId xmlns:a16="http://schemas.microsoft.com/office/drawing/2014/main" id="{8D767C4B-F551-4CE0-B3D2-DA3711780F56}"/>
                  </a:ext>
                </a:extLst>
              </p:cNvPr>
              <p:cNvSpPr>
                <a:spLocks/>
              </p:cNvSpPr>
              <p:nvPr/>
            </p:nvSpPr>
            <p:spPr bwMode="auto">
              <a:xfrm>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796">
                <a:extLst>
                  <a:ext uri="{FF2B5EF4-FFF2-40B4-BE49-F238E27FC236}">
                    <a16:creationId xmlns:a16="http://schemas.microsoft.com/office/drawing/2014/main" id="{283FE443-6B79-4DC1-9CD8-6551C1E75B25}"/>
                  </a:ext>
                </a:extLst>
              </p:cNvPr>
              <p:cNvSpPr>
                <a:spLocks/>
              </p:cNvSpPr>
              <p:nvPr/>
            </p:nvSpPr>
            <p:spPr bwMode="auto">
              <a:xfrm rot="5400000">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6" name="Rectangle 25">
              <a:extLst>
                <a:ext uri="{FF2B5EF4-FFF2-40B4-BE49-F238E27FC236}">
                  <a16:creationId xmlns:a16="http://schemas.microsoft.com/office/drawing/2014/main" id="{D2F9ED9B-022E-4461-A021-29A578723835}"/>
                </a:ext>
              </a:extLst>
            </p:cNvPr>
            <p:cNvSpPr/>
            <p:nvPr/>
          </p:nvSpPr>
          <p:spPr>
            <a:xfrm>
              <a:off x="1379329" y="2726085"/>
              <a:ext cx="4381392" cy="361637"/>
            </a:xfrm>
            <a:prstGeom prst="rect">
              <a:avLst/>
            </a:prstGeom>
          </p:spPr>
          <p:txBody>
            <a:bodyPr wrap="square" lIns="0" tIns="0" rIns="0" bIns="0">
              <a:spAutoFit/>
            </a:bodyPr>
            <a:lstStyle/>
            <a:p>
              <a:pPr>
                <a:spcAft>
                  <a:spcPts val="300"/>
                </a:spcAft>
              </a:pPr>
              <a:r>
                <a:rPr lang="fr-FR" sz="1100" b="1" dirty="0">
                  <a:solidFill>
                    <a:srgbClr val="00B050"/>
                  </a:solidFill>
                  <a:latin typeface="+mj-lt"/>
                </a:rPr>
                <a:t>Avantages :</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Engagement de résultat de la part de l’intégrateur</a:t>
              </a:r>
            </a:p>
          </p:txBody>
        </p:sp>
      </p:grpSp>
      <p:grpSp>
        <p:nvGrpSpPr>
          <p:cNvPr id="37" name="Group 36">
            <a:extLst>
              <a:ext uri="{FF2B5EF4-FFF2-40B4-BE49-F238E27FC236}">
                <a16:creationId xmlns:a16="http://schemas.microsoft.com/office/drawing/2014/main" id="{BF7FB8D5-433D-4595-9B84-E911C3DEF382}"/>
              </a:ext>
            </a:extLst>
          </p:cNvPr>
          <p:cNvGrpSpPr/>
          <p:nvPr/>
        </p:nvGrpSpPr>
        <p:grpSpPr>
          <a:xfrm>
            <a:off x="1047330" y="3035433"/>
            <a:ext cx="5048655" cy="947837"/>
            <a:chOff x="978834" y="3269518"/>
            <a:chExt cx="5048655" cy="947837"/>
          </a:xfrm>
        </p:grpSpPr>
        <p:grpSp>
          <p:nvGrpSpPr>
            <p:cNvPr id="31" name="Group 30">
              <a:extLst>
                <a:ext uri="{FF2B5EF4-FFF2-40B4-BE49-F238E27FC236}">
                  <a16:creationId xmlns:a16="http://schemas.microsoft.com/office/drawing/2014/main" id="{F7D0845C-4E56-4B86-B176-1F3F590A7810}"/>
                </a:ext>
              </a:extLst>
            </p:cNvPr>
            <p:cNvGrpSpPr/>
            <p:nvPr/>
          </p:nvGrpSpPr>
          <p:grpSpPr>
            <a:xfrm>
              <a:off x="978834" y="3269518"/>
              <a:ext cx="187514" cy="187514"/>
              <a:chOff x="750701" y="2195095"/>
              <a:chExt cx="187514" cy="187514"/>
            </a:xfrm>
          </p:grpSpPr>
          <p:sp>
            <p:nvSpPr>
              <p:cNvPr id="33" name="Rectangle 32">
                <a:extLst>
                  <a:ext uri="{FF2B5EF4-FFF2-40B4-BE49-F238E27FC236}">
                    <a16:creationId xmlns:a16="http://schemas.microsoft.com/office/drawing/2014/main" id="{72B85536-46D7-4044-AB0F-4DE5140772A2}"/>
                  </a:ext>
                </a:extLst>
              </p:cNvPr>
              <p:cNvSpPr/>
              <p:nvPr/>
            </p:nvSpPr>
            <p:spPr>
              <a:xfrm>
                <a:off x="750701" y="2195095"/>
                <a:ext cx="187514" cy="187514"/>
              </a:xfrm>
              <a:prstGeom prst="rect">
                <a:avLst/>
              </a:prstGeom>
              <a:solidFill>
                <a:srgbClr val="C0000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34" name="Freeform 1796">
                <a:extLst>
                  <a:ext uri="{FF2B5EF4-FFF2-40B4-BE49-F238E27FC236}">
                    <a16:creationId xmlns:a16="http://schemas.microsoft.com/office/drawing/2014/main" id="{24AF3601-9DBF-4E02-B06D-00534428215B}"/>
                  </a:ext>
                </a:extLst>
              </p:cNvPr>
              <p:cNvSpPr>
                <a:spLocks/>
              </p:cNvSpPr>
              <p:nvPr/>
            </p:nvSpPr>
            <p:spPr bwMode="auto">
              <a:xfrm>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2" name="Rectangle 31">
              <a:extLst>
                <a:ext uri="{FF2B5EF4-FFF2-40B4-BE49-F238E27FC236}">
                  <a16:creationId xmlns:a16="http://schemas.microsoft.com/office/drawing/2014/main" id="{01D7B7E3-790D-4C6B-89A0-DC2241756CD8}"/>
                </a:ext>
              </a:extLst>
            </p:cNvPr>
            <p:cNvSpPr/>
            <p:nvPr/>
          </p:nvSpPr>
          <p:spPr>
            <a:xfrm>
              <a:off x="1379328" y="3278636"/>
              <a:ext cx="4648161" cy="938719"/>
            </a:xfrm>
            <a:prstGeom prst="rect">
              <a:avLst/>
            </a:prstGeom>
          </p:spPr>
          <p:txBody>
            <a:bodyPr wrap="square" lIns="0" tIns="0" rIns="0" bIns="0">
              <a:spAutoFit/>
            </a:bodyPr>
            <a:lstStyle/>
            <a:p>
              <a:pPr>
                <a:spcAft>
                  <a:spcPts val="300"/>
                </a:spcAft>
              </a:pPr>
              <a:r>
                <a:rPr lang="fr-FR" sz="1100" b="1" dirty="0">
                  <a:solidFill>
                    <a:srgbClr val="C00000"/>
                  </a:solidFill>
                  <a:latin typeface="+mj-lt"/>
                </a:rPr>
                <a:t>Inconvénients :</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Coûts élevés avec « organisation miroir » (+ de ressources facturables au client)</a:t>
              </a:r>
            </a:p>
            <a:p>
              <a:pPr marL="171450" indent="-171450">
                <a:spcAft>
                  <a:spcPts val="300"/>
                </a:spcAft>
                <a:buClr>
                  <a:schemeClr val="accent2"/>
                </a:buClr>
                <a:buSzPct val="90000"/>
                <a:buFont typeface="Wingdings" panose="05000000000000000000" pitchFamily="2" charset="2"/>
                <a:buChar char="§"/>
                <a:defRPr/>
              </a:pPr>
              <a:r>
                <a:rPr lang="fr-FR" sz="1000" dirty="0"/>
                <a:t>É</a:t>
              </a:r>
              <a:r>
                <a:rPr lang="fr-FR" sz="1000" dirty="0">
                  <a:solidFill>
                    <a:prstClr val="black"/>
                  </a:solidFill>
                </a:rPr>
                <a:t>quipe intégrateur non-dédiée Damart</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Service minimum pour déployer une solution « fonctionnelle » (cf. retour d’</a:t>
              </a:r>
              <a:r>
                <a:rPr lang="fr-FR" sz="1000" dirty="0" err="1">
                  <a:solidFill>
                    <a:prstClr val="black"/>
                  </a:solidFill>
                </a:rPr>
                <a:t>exp</a:t>
              </a:r>
              <a:r>
                <a:rPr lang="fr-FR" sz="1000" dirty="0">
                  <a:solidFill>
                    <a:prstClr val="black"/>
                  </a:solidFill>
                </a:rPr>
                <a:t>. NN4S)</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Risque de dérapages budgétaires en fonction des prérequis WAN et du projet TNT</a:t>
              </a:r>
            </a:p>
          </p:txBody>
        </p:sp>
      </p:grpSp>
      <p:grpSp>
        <p:nvGrpSpPr>
          <p:cNvPr id="97" name="Group 96">
            <a:extLst>
              <a:ext uri="{FF2B5EF4-FFF2-40B4-BE49-F238E27FC236}">
                <a16:creationId xmlns:a16="http://schemas.microsoft.com/office/drawing/2014/main" id="{9C5DF267-9970-4434-95F2-5B334F13E07D}"/>
              </a:ext>
            </a:extLst>
          </p:cNvPr>
          <p:cNvGrpSpPr/>
          <p:nvPr/>
        </p:nvGrpSpPr>
        <p:grpSpPr>
          <a:xfrm>
            <a:off x="702264" y="1891119"/>
            <a:ext cx="5241335" cy="169277"/>
            <a:chOff x="702264" y="1826841"/>
            <a:chExt cx="5241335" cy="169277"/>
          </a:xfrm>
        </p:grpSpPr>
        <p:sp>
          <p:nvSpPr>
            <p:cNvPr id="13" name="Rectangle 12">
              <a:extLst>
                <a:ext uri="{FF2B5EF4-FFF2-40B4-BE49-F238E27FC236}">
                  <a16:creationId xmlns:a16="http://schemas.microsoft.com/office/drawing/2014/main" id="{3B7F2D7C-6E03-4235-8AD4-E8EA4465FFBB}"/>
                </a:ext>
              </a:extLst>
            </p:cNvPr>
            <p:cNvSpPr/>
            <p:nvPr/>
          </p:nvSpPr>
          <p:spPr>
            <a:xfrm>
              <a:off x="1047330" y="1826841"/>
              <a:ext cx="4896269" cy="169277"/>
            </a:xfrm>
            <a:prstGeom prst="rect">
              <a:avLst/>
            </a:prstGeom>
          </p:spPr>
          <p:txBody>
            <a:bodyPr wrap="square" lIns="0" tIns="0" rIns="0" bIns="0">
              <a:spAutoFit/>
            </a:bodyPr>
            <a:lstStyle/>
            <a:p>
              <a:r>
                <a:rPr lang="fr-FR" sz="1100" b="1" dirty="0">
                  <a:latin typeface="+mj-lt"/>
                </a:rPr>
                <a:t>L’intégrateur fournit les solutions matérielles et logicielles du Projet</a:t>
              </a:r>
            </a:p>
          </p:txBody>
        </p:sp>
        <p:grpSp>
          <p:nvGrpSpPr>
            <p:cNvPr id="46" name="Group 45">
              <a:extLst>
                <a:ext uri="{FF2B5EF4-FFF2-40B4-BE49-F238E27FC236}">
                  <a16:creationId xmlns:a16="http://schemas.microsoft.com/office/drawing/2014/main" id="{2386EDB7-3491-4D77-87B3-785D4DD84A01}"/>
                </a:ext>
              </a:extLst>
            </p:cNvPr>
            <p:cNvGrpSpPr/>
            <p:nvPr/>
          </p:nvGrpSpPr>
          <p:grpSpPr>
            <a:xfrm>
              <a:off x="702264" y="1847890"/>
              <a:ext cx="224042" cy="127179"/>
              <a:chOff x="702264" y="1847890"/>
              <a:chExt cx="224042" cy="127179"/>
            </a:xfrm>
          </p:grpSpPr>
          <p:sp>
            <p:nvSpPr>
              <p:cNvPr id="41" name="Oval 40">
                <a:extLst>
                  <a:ext uri="{FF2B5EF4-FFF2-40B4-BE49-F238E27FC236}">
                    <a16:creationId xmlns:a16="http://schemas.microsoft.com/office/drawing/2014/main" id="{707D2D39-8D2F-4B1F-9435-1C3623AC5D62}"/>
                  </a:ext>
                </a:extLst>
              </p:cNvPr>
              <p:cNvSpPr/>
              <p:nvPr/>
            </p:nvSpPr>
            <p:spPr>
              <a:xfrm>
                <a:off x="734061" y="1879687"/>
                <a:ext cx="63585" cy="63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A96B7F26-153E-4E7B-8091-667CB4A25F42}"/>
                  </a:ext>
                </a:extLst>
              </p:cNvPr>
              <p:cNvSpPr/>
              <p:nvPr/>
            </p:nvSpPr>
            <p:spPr>
              <a:xfrm>
                <a:off x="702264" y="1847890"/>
                <a:ext cx="127179" cy="127179"/>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202EADF0-C236-47DC-9270-E9699C6A8857}"/>
                  </a:ext>
                </a:extLst>
              </p:cNvPr>
              <p:cNvCxnSpPr>
                <a:cxnSpLocks/>
              </p:cNvCxnSpPr>
              <p:nvPr/>
            </p:nvCxnSpPr>
            <p:spPr>
              <a:xfrm>
                <a:off x="765307" y="1911479"/>
                <a:ext cx="160999" cy="0"/>
              </a:xfrm>
              <a:prstGeom prst="line">
                <a:avLst/>
              </a:prstGeom>
              <a:ln>
                <a:solidFill>
                  <a:schemeClr val="accent2"/>
                </a:solidFill>
                <a:tailEnd type="stealth" w="sm" len="sm"/>
              </a:ln>
            </p:spPr>
            <p:style>
              <a:lnRef idx="1">
                <a:schemeClr val="accent1"/>
              </a:lnRef>
              <a:fillRef idx="0">
                <a:schemeClr val="accent1"/>
              </a:fillRef>
              <a:effectRef idx="0">
                <a:schemeClr val="accent1"/>
              </a:effectRef>
              <a:fontRef idx="minor">
                <a:schemeClr val="tx1"/>
              </a:fontRef>
            </p:style>
          </p:cxnSp>
        </p:grpSp>
      </p:grpSp>
      <p:grpSp>
        <p:nvGrpSpPr>
          <p:cNvPr id="98" name="Group 97">
            <a:extLst>
              <a:ext uri="{FF2B5EF4-FFF2-40B4-BE49-F238E27FC236}">
                <a16:creationId xmlns:a16="http://schemas.microsoft.com/office/drawing/2014/main" id="{EC4F3D83-E7B9-4E2C-BC4C-EBDFA7AEDB49}"/>
              </a:ext>
            </a:extLst>
          </p:cNvPr>
          <p:cNvGrpSpPr/>
          <p:nvPr/>
        </p:nvGrpSpPr>
        <p:grpSpPr>
          <a:xfrm>
            <a:off x="702264" y="2210527"/>
            <a:ext cx="5241337" cy="169277"/>
            <a:chOff x="702264" y="2088451"/>
            <a:chExt cx="5241337" cy="169277"/>
          </a:xfrm>
        </p:grpSpPr>
        <p:sp>
          <p:nvSpPr>
            <p:cNvPr id="17" name="Rectangle 16">
              <a:extLst>
                <a:ext uri="{FF2B5EF4-FFF2-40B4-BE49-F238E27FC236}">
                  <a16:creationId xmlns:a16="http://schemas.microsoft.com/office/drawing/2014/main" id="{64E95F85-D0E1-446E-A8D6-5F575CF31587}"/>
                </a:ext>
              </a:extLst>
            </p:cNvPr>
            <p:cNvSpPr/>
            <p:nvPr/>
          </p:nvSpPr>
          <p:spPr>
            <a:xfrm>
              <a:off x="1047330" y="2088451"/>
              <a:ext cx="4896271" cy="169277"/>
            </a:xfrm>
            <a:prstGeom prst="rect">
              <a:avLst/>
            </a:prstGeom>
          </p:spPr>
          <p:txBody>
            <a:bodyPr wrap="square" lIns="0" tIns="0" rIns="0" bIns="0">
              <a:spAutoFit/>
            </a:bodyPr>
            <a:lstStyle/>
            <a:p>
              <a:r>
                <a:rPr lang="fr-FR" sz="1100" b="1" dirty="0">
                  <a:latin typeface="+mj-lt"/>
                </a:rPr>
                <a:t>L’intégrateur fournit les prestations d’intégration des solutions</a:t>
              </a:r>
            </a:p>
          </p:txBody>
        </p:sp>
        <p:grpSp>
          <p:nvGrpSpPr>
            <p:cNvPr id="47" name="Group 46">
              <a:extLst>
                <a:ext uri="{FF2B5EF4-FFF2-40B4-BE49-F238E27FC236}">
                  <a16:creationId xmlns:a16="http://schemas.microsoft.com/office/drawing/2014/main" id="{EA199219-39B5-4164-8E80-EFB3F03004F6}"/>
                </a:ext>
              </a:extLst>
            </p:cNvPr>
            <p:cNvGrpSpPr/>
            <p:nvPr/>
          </p:nvGrpSpPr>
          <p:grpSpPr>
            <a:xfrm>
              <a:off x="702264" y="2109500"/>
              <a:ext cx="224042" cy="127179"/>
              <a:chOff x="702264" y="1847890"/>
              <a:chExt cx="224042" cy="127179"/>
            </a:xfrm>
          </p:grpSpPr>
          <p:sp>
            <p:nvSpPr>
              <p:cNvPr id="48" name="Oval 47">
                <a:extLst>
                  <a:ext uri="{FF2B5EF4-FFF2-40B4-BE49-F238E27FC236}">
                    <a16:creationId xmlns:a16="http://schemas.microsoft.com/office/drawing/2014/main" id="{053EF15B-2BA2-46C0-9930-7E8E31BDA859}"/>
                  </a:ext>
                </a:extLst>
              </p:cNvPr>
              <p:cNvSpPr/>
              <p:nvPr/>
            </p:nvSpPr>
            <p:spPr>
              <a:xfrm>
                <a:off x="734061" y="1879687"/>
                <a:ext cx="63585" cy="63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2EAC0F71-6AF6-45FA-88F9-47BD02624230}"/>
                  </a:ext>
                </a:extLst>
              </p:cNvPr>
              <p:cNvSpPr/>
              <p:nvPr/>
            </p:nvSpPr>
            <p:spPr>
              <a:xfrm>
                <a:off x="702264" y="1847890"/>
                <a:ext cx="127179" cy="127179"/>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a16="http://schemas.microsoft.com/office/drawing/2014/main" id="{59C70CBD-9627-46B4-AB96-50837A4C3A46}"/>
                  </a:ext>
                </a:extLst>
              </p:cNvPr>
              <p:cNvCxnSpPr>
                <a:cxnSpLocks/>
              </p:cNvCxnSpPr>
              <p:nvPr/>
            </p:nvCxnSpPr>
            <p:spPr>
              <a:xfrm>
                <a:off x="765307" y="1911479"/>
                <a:ext cx="160999" cy="0"/>
              </a:xfrm>
              <a:prstGeom prst="line">
                <a:avLst/>
              </a:prstGeom>
              <a:ln>
                <a:solidFill>
                  <a:schemeClr val="accent2"/>
                </a:solidFill>
                <a:tailEnd type="stealth" w="sm" len="sm"/>
              </a:ln>
            </p:spPr>
            <p:style>
              <a:lnRef idx="1">
                <a:schemeClr val="accent1"/>
              </a:lnRef>
              <a:fillRef idx="0">
                <a:schemeClr val="accent1"/>
              </a:fillRef>
              <a:effectRef idx="0">
                <a:schemeClr val="accent1"/>
              </a:effectRef>
              <a:fontRef idx="minor">
                <a:schemeClr val="tx1"/>
              </a:fontRef>
            </p:style>
          </p:cxnSp>
        </p:grpSp>
      </p:grpSp>
      <p:sp>
        <p:nvSpPr>
          <p:cNvPr id="51" name="Isosceles Triangle 50">
            <a:extLst>
              <a:ext uri="{FF2B5EF4-FFF2-40B4-BE49-F238E27FC236}">
                <a16:creationId xmlns:a16="http://schemas.microsoft.com/office/drawing/2014/main" id="{57CD00A1-277A-4FDC-A2AE-40AFF453CFE4}"/>
              </a:ext>
            </a:extLst>
          </p:cNvPr>
          <p:cNvSpPr/>
          <p:nvPr/>
        </p:nvSpPr>
        <p:spPr>
          <a:xfrm flipV="1">
            <a:off x="702268" y="1699761"/>
            <a:ext cx="127175" cy="7446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B076D707-6B58-4B53-BAC7-D1A0EC542546}"/>
              </a:ext>
            </a:extLst>
          </p:cNvPr>
          <p:cNvGrpSpPr/>
          <p:nvPr/>
        </p:nvGrpSpPr>
        <p:grpSpPr>
          <a:xfrm>
            <a:off x="700479" y="4215032"/>
            <a:ext cx="5084074" cy="1750297"/>
            <a:chOff x="702264" y="4408623"/>
            <a:chExt cx="5084074" cy="1750297"/>
          </a:xfrm>
        </p:grpSpPr>
        <p:grpSp>
          <p:nvGrpSpPr>
            <p:cNvPr id="59" name="Group 58">
              <a:extLst>
                <a:ext uri="{FF2B5EF4-FFF2-40B4-BE49-F238E27FC236}">
                  <a16:creationId xmlns:a16="http://schemas.microsoft.com/office/drawing/2014/main" id="{F65BBF10-4921-4916-A815-A7440E2740F6}"/>
                </a:ext>
              </a:extLst>
            </p:cNvPr>
            <p:cNvGrpSpPr/>
            <p:nvPr/>
          </p:nvGrpSpPr>
          <p:grpSpPr>
            <a:xfrm>
              <a:off x="702264" y="4621322"/>
              <a:ext cx="224042" cy="127179"/>
              <a:chOff x="702264" y="1847890"/>
              <a:chExt cx="224042" cy="127179"/>
            </a:xfrm>
          </p:grpSpPr>
          <p:sp>
            <p:nvSpPr>
              <p:cNvPr id="60" name="Oval 59">
                <a:extLst>
                  <a:ext uri="{FF2B5EF4-FFF2-40B4-BE49-F238E27FC236}">
                    <a16:creationId xmlns:a16="http://schemas.microsoft.com/office/drawing/2014/main" id="{CE331B94-E563-408A-A8E7-60DF8E96BC9B}"/>
                  </a:ext>
                </a:extLst>
              </p:cNvPr>
              <p:cNvSpPr/>
              <p:nvPr/>
            </p:nvSpPr>
            <p:spPr>
              <a:xfrm>
                <a:off x="734061" y="1879687"/>
                <a:ext cx="63585" cy="63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8FD50297-D7C9-4275-B754-9131883AB152}"/>
                  </a:ext>
                </a:extLst>
              </p:cNvPr>
              <p:cNvSpPr/>
              <p:nvPr/>
            </p:nvSpPr>
            <p:spPr>
              <a:xfrm>
                <a:off x="702264" y="1847890"/>
                <a:ext cx="127179" cy="127179"/>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a:extLst>
                  <a:ext uri="{FF2B5EF4-FFF2-40B4-BE49-F238E27FC236}">
                    <a16:creationId xmlns:a16="http://schemas.microsoft.com/office/drawing/2014/main" id="{8BA1269A-C282-4D5C-94A0-D87D878E64D2}"/>
                  </a:ext>
                </a:extLst>
              </p:cNvPr>
              <p:cNvCxnSpPr>
                <a:cxnSpLocks/>
              </p:cNvCxnSpPr>
              <p:nvPr/>
            </p:nvCxnSpPr>
            <p:spPr>
              <a:xfrm>
                <a:off x="765307" y="1911479"/>
                <a:ext cx="160999" cy="0"/>
              </a:xfrm>
              <a:prstGeom prst="line">
                <a:avLst/>
              </a:prstGeom>
              <a:ln>
                <a:solidFill>
                  <a:schemeClr val="accent2"/>
                </a:solidFill>
                <a:tailEnd type="stealth" w="sm" len="sm"/>
              </a:ln>
            </p:spPr>
            <p:style>
              <a:lnRef idx="1">
                <a:schemeClr val="accent1"/>
              </a:lnRef>
              <a:fillRef idx="0">
                <a:schemeClr val="accent1"/>
              </a:fillRef>
              <a:effectRef idx="0">
                <a:schemeClr val="accent1"/>
              </a:effectRef>
              <a:fontRef idx="minor">
                <a:schemeClr val="tx1"/>
              </a:fontRef>
            </p:style>
          </p:cxnSp>
        </p:grpSp>
        <p:grpSp>
          <p:nvGrpSpPr>
            <p:cNvPr id="82" name="Group 81">
              <a:extLst>
                <a:ext uri="{FF2B5EF4-FFF2-40B4-BE49-F238E27FC236}">
                  <a16:creationId xmlns:a16="http://schemas.microsoft.com/office/drawing/2014/main" id="{CD228440-3A9C-413C-8946-4F5A19BEE510}"/>
                </a:ext>
              </a:extLst>
            </p:cNvPr>
            <p:cNvGrpSpPr/>
            <p:nvPr/>
          </p:nvGrpSpPr>
          <p:grpSpPr>
            <a:xfrm>
              <a:off x="1019535" y="4600273"/>
              <a:ext cx="2307865" cy="1558647"/>
              <a:chOff x="1019535" y="4600273"/>
              <a:chExt cx="2307865" cy="1558647"/>
            </a:xfrm>
          </p:grpSpPr>
          <p:sp>
            <p:nvSpPr>
              <p:cNvPr id="58" name="Rectangle 57">
                <a:extLst>
                  <a:ext uri="{FF2B5EF4-FFF2-40B4-BE49-F238E27FC236}">
                    <a16:creationId xmlns:a16="http://schemas.microsoft.com/office/drawing/2014/main" id="{3BF2128F-2C49-4361-A068-B859B24FCE56}"/>
                  </a:ext>
                </a:extLst>
              </p:cNvPr>
              <p:cNvSpPr/>
              <p:nvPr/>
            </p:nvSpPr>
            <p:spPr>
              <a:xfrm>
                <a:off x="1047330" y="4600273"/>
                <a:ext cx="1242328" cy="169277"/>
              </a:xfrm>
              <a:prstGeom prst="rect">
                <a:avLst/>
              </a:prstGeom>
            </p:spPr>
            <p:txBody>
              <a:bodyPr wrap="none" lIns="0" tIns="0" rIns="0" bIns="0">
                <a:spAutoFit/>
              </a:bodyPr>
              <a:lstStyle/>
              <a:p>
                <a:r>
                  <a:rPr lang="fr-FR" sz="1100" b="1" dirty="0">
                    <a:latin typeface="+mj-lt"/>
                  </a:rPr>
                  <a:t>Equipe Damartex</a:t>
                </a:r>
              </a:p>
            </p:txBody>
          </p:sp>
          <p:sp>
            <p:nvSpPr>
              <p:cNvPr id="64" name="Rectangle: Rounded Corners 63">
                <a:extLst>
                  <a:ext uri="{FF2B5EF4-FFF2-40B4-BE49-F238E27FC236}">
                    <a16:creationId xmlns:a16="http://schemas.microsoft.com/office/drawing/2014/main" id="{CDB6F7B1-A288-4A1B-8855-B2878E681230}"/>
                  </a:ext>
                </a:extLst>
              </p:cNvPr>
              <p:cNvSpPr/>
              <p:nvPr/>
            </p:nvSpPr>
            <p:spPr>
              <a:xfrm>
                <a:off x="1207378" y="5851985"/>
                <a:ext cx="2120022" cy="263351"/>
              </a:xfrm>
              <a:prstGeom prst="roundRect">
                <a:avLst>
                  <a:gd name="adj" fmla="val 50000"/>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65" name="Rectangle: Rounded Corners 64">
                <a:extLst>
                  <a:ext uri="{FF2B5EF4-FFF2-40B4-BE49-F238E27FC236}">
                    <a16:creationId xmlns:a16="http://schemas.microsoft.com/office/drawing/2014/main" id="{6CC12019-144E-461E-9089-2606AAB98E33}"/>
                  </a:ext>
                </a:extLst>
              </p:cNvPr>
              <p:cNvSpPr/>
              <p:nvPr/>
            </p:nvSpPr>
            <p:spPr>
              <a:xfrm>
                <a:off x="1207378" y="5409455"/>
                <a:ext cx="2120022" cy="263351"/>
              </a:xfrm>
              <a:prstGeom prst="roundRect">
                <a:avLst>
                  <a:gd name="adj" fmla="val 50000"/>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66" name="Rectangle: Rounded Corners 65">
                <a:extLst>
                  <a:ext uri="{FF2B5EF4-FFF2-40B4-BE49-F238E27FC236}">
                    <a16:creationId xmlns:a16="http://schemas.microsoft.com/office/drawing/2014/main" id="{BD4DFB39-7330-4891-94B4-41BDADE681DB}"/>
                  </a:ext>
                </a:extLst>
              </p:cNvPr>
              <p:cNvSpPr/>
              <p:nvPr/>
            </p:nvSpPr>
            <p:spPr>
              <a:xfrm>
                <a:off x="1207378" y="4966925"/>
                <a:ext cx="2120022" cy="263351"/>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pic>
            <p:nvPicPr>
              <p:cNvPr id="73" name="Image 92" descr="Une image contenant personne, homme, intérieur, regardant&#10;&#10;Description générée automatiquement">
                <a:extLst>
                  <a:ext uri="{FF2B5EF4-FFF2-40B4-BE49-F238E27FC236}">
                    <a16:creationId xmlns:a16="http://schemas.microsoft.com/office/drawing/2014/main" id="{7550308D-5F1C-4612-9E9D-79AFD1E9813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19535" y="5365870"/>
                <a:ext cx="350520" cy="350520"/>
              </a:xfrm>
              <a:prstGeom prst="ellipse">
                <a:avLst/>
              </a:prstGeom>
              <a:noFill/>
              <a:ln>
                <a:noFill/>
              </a:ln>
              <a:effectLst>
                <a:outerShdw blurRad="50800" dist="38100" dir="2700000" algn="tl" rotWithShape="0">
                  <a:prstClr val="black">
                    <a:alpha val="40000"/>
                  </a:prstClr>
                </a:outerShdw>
              </a:effectLst>
            </p:spPr>
          </p:pic>
          <p:pic>
            <p:nvPicPr>
              <p:cNvPr id="74" name="Image 93" descr="Une image contenant personne, homme, intérieur, souriant&#10;&#10;Description générée automatiquement">
                <a:extLst>
                  <a:ext uri="{FF2B5EF4-FFF2-40B4-BE49-F238E27FC236}">
                    <a16:creationId xmlns:a16="http://schemas.microsoft.com/office/drawing/2014/main" id="{215AD885-65D0-4467-A4F1-DEEFFC5216AD}"/>
                  </a:ext>
                </a:extLst>
              </p:cNvPr>
              <p:cNvPicPr>
                <a:picLocks noChangeAspect="1"/>
              </p:cNvPicPr>
              <p:nvPr/>
            </p:nvPicPr>
            <p:blipFill rotWithShape="1">
              <a:blip r:embed="rId3">
                <a:extLst>
                  <a:ext uri="{28A0092B-C50C-407E-A947-70E740481C1C}">
                    <a14:useLocalDpi xmlns:a14="http://schemas.microsoft.com/office/drawing/2010/main" val="0"/>
                  </a:ext>
                </a:extLst>
              </a:blip>
              <a:srcRect l="7188" r="7188"/>
              <a:stretch/>
            </p:blipFill>
            <p:spPr>
              <a:xfrm>
                <a:off x="1019535" y="5808400"/>
                <a:ext cx="350520" cy="350520"/>
              </a:xfrm>
              <a:prstGeom prst="ellipse">
                <a:avLst/>
              </a:prstGeom>
              <a:noFill/>
              <a:ln>
                <a:noFill/>
              </a:ln>
              <a:effectLst>
                <a:outerShdw blurRad="50800" dist="38100" dir="2700000" algn="tl" rotWithShape="0">
                  <a:prstClr val="black">
                    <a:alpha val="40000"/>
                  </a:prstClr>
                </a:outerShdw>
              </a:effectLst>
            </p:spPr>
          </p:pic>
          <p:pic>
            <p:nvPicPr>
              <p:cNvPr id="75" name="Image 94" descr="Une image contenant personne, intérieur, femme, habits&#10;&#10;Description générée automatiquement">
                <a:extLst>
                  <a:ext uri="{FF2B5EF4-FFF2-40B4-BE49-F238E27FC236}">
                    <a16:creationId xmlns:a16="http://schemas.microsoft.com/office/drawing/2014/main" id="{B759907D-351A-4B57-997D-516D434F179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19535" y="4923340"/>
                <a:ext cx="350520" cy="350520"/>
              </a:xfrm>
              <a:prstGeom prst="ellipse">
                <a:avLst/>
              </a:prstGeom>
              <a:noFill/>
              <a:ln>
                <a:noFill/>
              </a:ln>
              <a:effectLst>
                <a:outerShdw blurRad="50800" dist="38100" dir="2700000" algn="tl" rotWithShape="0">
                  <a:prstClr val="black">
                    <a:alpha val="40000"/>
                  </a:prstClr>
                </a:outerShdw>
              </a:effectLst>
            </p:spPr>
          </p:pic>
          <p:sp>
            <p:nvSpPr>
              <p:cNvPr id="79" name="Rectangle 78">
                <a:extLst>
                  <a:ext uri="{FF2B5EF4-FFF2-40B4-BE49-F238E27FC236}">
                    <a16:creationId xmlns:a16="http://schemas.microsoft.com/office/drawing/2014/main" id="{DB9C5D08-2786-4E72-B44A-539AC44E729C}"/>
                  </a:ext>
                </a:extLst>
              </p:cNvPr>
              <p:cNvSpPr/>
              <p:nvPr/>
            </p:nvSpPr>
            <p:spPr>
              <a:xfrm>
                <a:off x="1488048" y="5029351"/>
                <a:ext cx="1718700" cy="138499"/>
              </a:xfrm>
              <a:prstGeom prst="rect">
                <a:avLst/>
              </a:prstGeom>
            </p:spPr>
            <p:txBody>
              <a:bodyPr wrap="square" lIns="0" tIns="0" rIns="0" bIns="0">
                <a:spAutoFit/>
              </a:bodyPr>
              <a:lstStyle/>
              <a:p>
                <a:r>
                  <a:rPr lang="fr-FR" sz="900" dirty="0">
                    <a:solidFill>
                      <a:schemeClr val="bg1"/>
                    </a:solidFill>
                  </a:rPr>
                  <a:t>Chef de Projet Damart</a:t>
                </a:r>
              </a:p>
            </p:txBody>
          </p:sp>
          <p:sp>
            <p:nvSpPr>
              <p:cNvPr id="80" name="Rectangle 79">
                <a:extLst>
                  <a:ext uri="{FF2B5EF4-FFF2-40B4-BE49-F238E27FC236}">
                    <a16:creationId xmlns:a16="http://schemas.microsoft.com/office/drawing/2014/main" id="{BD4959AA-EB4E-44D4-A21B-6799B23083E4}"/>
                  </a:ext>
                </a:extLst>
              </p:cNvPr>
              <p:cNvSpPr/>
              <p:nvPr/>
            </p:nvSpPr>
            <p:spPr>
              <a:xfrm>
                <a:off x="1488048" y="5471881"/>
                <a:ext cx="1718700" cy="138499"/>
              </a:xfrm>
              <a:prstGeom prst="rect">
                <a:avLst/>
              </a:prstGeom>
            </p:spPr>
            <p:txBody>
              <a:bodyPr wrap="square" lIns="0" tIns="0" rIns="0" bIns="0">
                <a:spAutoFit/>
              </a:bodyPr>
              <a:lstStyle/>
              <a:p>
                <a:r>
                  <a:rPr lang="fr-FR" sz="900" dirty="0">
                    <a:solidFill>
                      <a:schemeClr val="bg1"/>
                    </a:solidFill>
                  </a:rPr>
                  <a:t>Architecte Damart</a:t>
                </a:r>
              </a:p>
            </p:txBody>
          </p:sp>
          <p:sp>
            <p:nvSpPr>
              <p:cNvPr id="81" name="Rectangle 80">
                <a:extLst>
                  <a:ext uri="{FF2B5EF4-FFF2-40B4-BE49-F238E27FC236}">
                    <a16:creationId xmlns:a16="http://schemas.microsoft.com/office/drawing/2014/main" id="{85DD5CD0-0F68-4C03-9047-EF6354D83A17}"/>
                  </a:ext>
                </a:extLst>
              </p:cNvPr>
              <p:cNvSpPr/>
              <p:nvPr/>
            </p:nvSpPr>
            <p:spPr>
              <a:xfrm>
                <a:off x="1488047" y="5914411"/>
                <a:ext cx="1718701" cy="138499"/>
              </a:xfrm>
              <a:prstGeom prst="rect">
                <a:avLst/>
              </a:prstGeom>
            </p:spPr>
            <p:txBody>
              <a:bodyPr wrap="square" lIns="0" tIns="0" rIns="0" bIns="0">
                <a:spAutoFit/>
              </a:bodyPr>
              <a:lstStyle/>
              <a:p>
                <a:r>
                  <a:rPr lang="fr-FR" sz="900" dirty="0">
                    <a:solidFill>
                      <a:schemeClr val="bg1"/>
                    </a:solidFill>
                  </a:rPr>
                  <a:t>Ressource Technique Damart</a:t>
                </a:r>
              </a:p>
            </p:txBody>
          </p:sp>
        </p:grpSp>
        <p:sp>
          <p:nvSpPr>
            <p:cNvPr id="84" name="Rectangle 83">
              <a:extLst>
                <a:ext uri="{FF2B5EF4-FFF2-40B4-BE49-F238E27FC236}">
                  <a16:creationId xmlns:a16="http://schemas.microsoft.com/office/drawing/2014/main" id="{5BDA78BB-2F7E-406B-8F15-17E1524D92EA}"/>
                </a:ext>
              </a:extLst>
            </p:cNvPr>
            <p:cNvSpPr/>
            <p:nvPr/>
          </p:nvSpPr>
          <p:spPr>
            <a:xfrm>
              <a:off x="3666316" y="4600273"/>
              <a:ext cx="1356140" cy="169277"/>
            </a:xfrm>
            <a:prstGeom prst="rect">
              <a:avLst/>
            </a:prstGeom>
          </p:spPr>
          <p:txBody>
            <a:bodyPr wrap="none" lIns="0" tIns="0" rIns="0" bIns="0">
              <a:spAutoFit/>
            </a:bodyPr>
            <a:lstStyle/>
            <a:p>
              <a:r>
                <a:rPr lang="fr-FR" sz="1100" b="1" dirty="0">
                  <a:latin typeface="+mj-lt"/>
                </a:rPr>
                <a:t>Equipe Intégrateur</a:t>
              </a:r>
            </a:p>
          </p:txBody>
        </p:sp>
        <p:grpSp>
          <p:nvGrpSpPr>
            <p:cNvPr id="95" name="Group 94">
              <a:extLst>
                <a:ext uri="{FF2B5EF4-FFF2-40B4-BE49-F238E27FC236}">
                  <a16:creationId xmlns:a16="http://schemas.microsoft.com/office/drawing/2014/main" id="{020EF450-6731-4AE0-91E7-C0FBCD9D1CE3}"/>
                </a:ext>
              </a:extLst>
            </p:cNvPr>
            <p:cNvGrpSpPr/>
            <p:nvPr/>
          </p:nvGrpSpPr>
          <p:grpSpPr>
            <a:xfrm>
              <a:off x="3666316" y="4966925"/>
              <a:ext cx="2120022" cy="1148411"/>
              <a:chOff x="3826364" y="4966925"/>
              <a:chExt cx="2120022" cy="1148411"/>
            </a:xfrm>
          </p:grpSpPr>
          <p:sp>
            <p:nvSpPr>
              <p:cNvPr id="85" name="Rectangle: Rounded Corners 84">
                <a:extLst>
                  <a:ext uri="{FF2B5EF4-FFF2-40B4-BE49-F238E27FC236}">
                    <a16:creationId xmlns:a16="http://schemas.microsoft.com/office/drawing/2014/main" id="{06F0F273-3505-42C1-853F-F2EC62119F22}"/>
                  </a:ext>
                </a:extLst>
              </p:cNvPr>
              <p:cNvSpPr/>
              <p:nvPr/>
            </p:nvSpPr>
            <p:spPr>
              <a:xfrm>
                <a:off x="3826364" y="5851985"/>
                <a:ext cx="2120022" cy="263351"/>
              </a:xfrm>
              <a:prstGeom prst="roundRect">
                <a:avLst>
                  <a:gd name="adj" fmla="val 50000"/>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86" name="Rectangle: Rounded Corners 85">
                <a:extLst>
                  <a:ext uri="{FF2B5EF4-FFF2-40B4-BE49-F238E27FC236}">
                    <a16:creationId xmlns:a16="http://schemas.microsoft.com/office/drawing/2014/main" id="{931EE180-D1D9-49DF-8EB3-23EA0D68D2B0}"/>
                  </a:ext>
                </a:extLst>
              </p:cNvPr>
              <p:cNvSpPr/>
              <p:nvPr/>
            </p:nvSpPr>
            <p:spPr>
              <a:xfrm>
                <a:off x="3826364" y="5409455"/>
                <a:ext cx="2120022" cy="263351"/>
              </a:xfrm>
              <a:prstGeom prst="roundRect">
                <a:avLst>
                  <a:gd name="adj" fmla="val 50000"/>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87" name="Rectangle: Rounded Corners 86">
                <a:extLst>
                  <a:ext uri="{FF2B5EF4-FFF2-40B4-BE49-F238E27FC236}">
                    <a16:creationId xmlns:a16="http://schemas.microsoft.com/office/drawing/2014/main" id="{C58F4F03-0287-4675-A82D-FA83AEA4DFA4}"/>
                  </a:ext>
                </a:extLst>
              </p:cNvPr>
              <p:cNvSpPr/>
              <p:nvPr/>
            </p:nvSpPr>
            <p:spPr>
              <a:xfrm>
                <a:off x="3826364" y="4966925"/>
                <a:ext cx="2120022" cy="263351"/>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91" name="Rectangle 90">
                <a:extLst>
                  <a:ext uri="{FF2B5EF4-FFF2-40B4-BE49-F238E27FC236}">
                    <a16:creationId xmlns:a16="http://schemas.microsoft.com/office/drawing/2014/main" id="{1D582EA1-0C5E-4095-B2E9-924E90F544B6}"/>
                  </a:ext>
                </a:extLst>
              </p:cNvPr>
              <p:cNvSpPr/>
              <p:nvPr/>
            </p:nvSpPr>
            <p:spPr>
              <a:xfrm>
                <a:off x="3978240" y="5029351"/>
                <a:ext cx="1816270" cy="138499"/>
              </a:xfrm>
              <a:prstGeom prst="rect">
                <a:avLst/>
              </a:prstGeom>
            </p:spPr>
            <p:txBody>
              <a:bodyPr wrap="square" lIns="0" tIns="0" rIns="0" bIns="0">
                <a:spAutoFit/>
              </a:bodyPr>
              <a:lstStyle/>
              <a:p>
                <a:r>
                  <a:rPr lang="fr-FR" sz="900" dirty="0">
                    <a:solidFill>
                      <a:schemeClr val="bg1"/>
                    </a:solidFill>
                  </a:rPr>
                  <a:t>Chef de Projet Titulaire</a:t>
                </a:r>
              </a:p>
            </p:txBody>
          </p:sp>
          <p:sp>
            <p:nvSpPr>
              <p:cNvPr id="92" name="Rectangle 91">
                <a:extLst>
                  <a:ext uri="{FF2B5EF4-FFF2-40B4-BE49-F238E27FC236}">
                    <a16:creationId xmlns:a16="http://schemas.microsoft.com/office/drawing/2014/main" id="{900AE1C5-621B-4B10-BB07-7FA7B57426D4}"/>
                  </a:ext>
                </a:extLst>
              </p:cNvPr>
              <p:cNvSpPr/>
              <p:nvPr/>
            </p:nvSpPr>
            <p:spPr>
              <a:xfrm>
                <a:off x="3978240" y="5471881"/>
                <a:ext cx="1816270" cy="138499"/>
              </a:xfrm>
              <a:prstGeom prst="rect">
                <a:avLst/>
              </a:prstGeom>
            </p:spPr>
            <p:txBody>
              <a:bodyPr wrap="square" lIns="0" tIns="0" rIns="0" bIns="0">
                <a:spAutoFit/>
              </a:bodyPr>
              <a:lstStyle/>
              <a:p>
                <a:r>
                  <a:rPr lang="fr-FR" sz="900" dirty="0">
                    <a:solidFill>
                      <a:schemeClr val="bg1"/>
                    </a:solidFill>
                  </a:rPr>
                  <a:t>Architecte Solution Titulaire</a:t>
                </a:r>
              </a:p>
            </p:txBody>
          </p:sp>
          <p:sp>
            <p:nvSpPr>
              <p:cNvPr id="93" name="Rectangle 92">
                <a:extLst>
                  <a:ext uri="{FF2B5EF4-FFF2-40B4-BE49-F238E27FC236}">
                    <a16:creationId xmlns:a16="http://schemas.microsoft.com/office/drawing/2014/main" id="{D8EEEF0F-B622-4933-8657-F65E834D3411}"/>
                  </a:ext>
                </a:extLst>
              </p:cNvPr>
              <p:cNvSpPr/>
              <p:nvPr/>
            </p:nvSpPr>
            <p:spPr>
              <a:xfrm>
                <a:off x="3978240" y="5914411"/>
                <a:ext cx="1816271" cy="138499"/>
              </a:xfrm>
              <a:prstGeom prst="rect">
                <a:avLst/>
              </a:prstGeom>
            </p:spPr>
            <p:txBody>
              <a:bodyPr wrap="square" lIns="0" tIns="0" rIns="0" bIns="0">
                <a:spAutoFit/>
              </a:bodyPr>
              <a:lstStyle/>
              <a:p>
                <a:r>
                  <a:rPr lang="fr-FR" sz="900" dirty="0">
                    <a:solidFill>
                      <a:schemeClr val="bg1"/>
                    </a:solidFill>
                  </a:rPr>
                  <a:t>Ingénieur Déploiement Titulaire</a:t>
                </a:r>
              </a:p>
            </p:txBody>
          </p:sp>
        </p:grpSp>
        <p:pic>
          <p:nvPicPr>
            <p:cNvPr id="94" name="Image 75" descr="Une image contenant chemise&#10;&#10;Description générée automatiquement">
              <a:extLst>
                <a:ext uri="{FF2B5EF4-FFF2-40B4-BE49-F238E27FC236}">
                  <a16:creationId xmlns:a16="http://schemas.microsoft.com/office/drawing/2014/main" id="{F4C67000-76BE-4BBB-A31E-C830A1B4C2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7397" y="4408623"/>
              <a:ext cx="684863" cy="488992"/>
            </a:xfrm>
            <a:prstGeom prst="rect">
              <a:avLst/>
            </a:prstGeom>
          </p:spPr>
        </p:pic>
      </p:grpSp>
      <p:sp>
        <p:nvSpPr>
          <p:cNvPr id="101" name="Rectangle: Single Corner Snipped 100">
            <a:extLst>
              <a:ext uri="{FF2B5EF4-FFF2-40B4-BE49-F238E27FC236}">
                <a16:creationId xmlns:a16="http://schemas.microsoft.com/office/drawing/2014/main" id="{E420C80B-D9D8-460C-9B88-77E579B5E79C}"/>
              </a:ext>
            </a:extLst>
          </p:cNvPr>
          <p:cNvSpPr/>
          <p:nvPr/>
        </p:nvSpPr>
        <p:spPr>
          <a:xfrm>
            <a:off x="6248400" y="1363211"/>
            <a:ext cx="2653982" cy="336550"/>
          </a:xfrm>
          <a:prstGeom prst="snip1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a:extLst>
              <a:ext uri="{FF2B5EF4-FFF2-40B4-BE49-F238E27FC236}">
                <a16:creationId xmlns:a16="http://schemas.microsoft.com/office/drawing/2014/main" id="{F076B7B7-AF47-4D96-A631-643E0B1A4961}"/>
              </a:ext>
            </a:extLst>
          </p:cNvPr>
          <p:cNvSpPr/>
          <p:nvPr/>
        </p:nvSpPr>
        <p:spPr>
          <a:xfrm>
            <a:off x="6482412" y="1423764"/>
            <a:ext cx="2180084" cy="215444"/>
          </a:xfrm>
          <a:prstGeom prst="rect">
            <a:avLst/>
          </a:prstGeom>
        </p:spPr>
        <p:txBody>
          <a:bodyPr wrap="none" lIns="0" tIns="0" rIns="0" bIns="0">
            <a:spAutoFit/>
          </a:bodyPr>
          <a:lstStyle/>
          <a:p>
            <a:r>
              <a:rPr lang="fr-FR" sz="1400" dirty="0">
                <a:solidFill>
                  <a:schemeClr val="bg1"/>
                </a:solidFill>
                <a:latin typeface="+mj-lt"/>
              </a:rPr>
              <a:t>Scénario 2 (préconisé) :</a:t>
            </a:r>
          </a:p>
        </p:txBody>
      </p:sp>
      <p:cxnSp>
        <p:nvCxnSpPr>
          <p:cNvPr id="103" name="Straight Connector 102">
            <a:extLst>
              <a:ext uri="{FF2B5EF4-FFF2-40B4-BE49-F238E27FC236}">
                <a16:creationId xmlns:a16="http://schemas.microsoft.com/office/drawing/2014/main" id="{AD41751A-8453-4240-A509-6AFD08CDAE7C}"/>
              </a:ext>
            </a:extLst>
          </p:cNvPr>
          <p:cNvCxnSpPr>
            <a:cxnSpLocks/>
          </p:cNvCxnSpPr>
          <p:nvPr/>
        </p:nvCxnSpPr>
        <p:spPr>
          <a:xfrm>
            <a:off x="6498315" y="1696036"/>
            <a:ext cx="0" cy="450473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04" name="Group 103">
            <a:extLst>
              <a:ext uri="{FF2B5EF4-FFF2-40B4-BE49-F238E27FC236}">
                <a16:creationId xmlns:a16="http://schemas.microsoft.com/office/drawing/2014/main" id="{BF1743E2-F0A5-491B-9367-E13BCB54EF4C}"/>
              </a:ext>
            </a:extLst>
          </p:cNvPr>
          <p:cNvGrpSpPr/>
          <p:nvPr/>
        </p:nvGrpSpPr>
        <p:grpSpPr>
          <a:xfrm>
            <a:off x="6779792" y="2529935"/>
            <a:ext cx="5316954" cy="909364"/>
            <a:chOff x="978834" y="2716967"/>
            <a:chExt cx="4781887" cy="909364"/>
          </a:xfrm>
        </p:grpSpPr>
        <p:grpSp>
          <p:nvGrpSpPr>
            <p:cNvPr id="148" name="Group 147">
              <a:extLst>
                <a:ext uri="{FF2B5EF4-FFF2-40B4-BE49-F238E27FC236}">
                  <a16:creationId xmlns:a16="http://schemas.microsoft.com/office/drawing/2014/main" id="{019654B8-0361-40F4-8E3B-6579F9EC4C83}"/>
                </a:ext>
              </a:extLst>
            </p:cNvPr>
            <p:cNvGrpSpPr/>
            <p:nvPr/>
          </p:nvGrpSpPr>
          <p:grpSpPr>
            <a:xfrm>
              <a:off x="978834" y="2716967"/>
              <a:ext cx="187514" cy="187514"/>
              <a:chOff x="750701" y="2195095"/>
              <a:chExt cx="187514" cy="187514"/>
            </a:xfrm>
          </p:grpSpPr>
          <p:sp>
            <p:nvSpPr>
              <p:cNvPr id="150" name="Rectangle 149">
                <a:extLst>
                  <a:ext uri="{FF2B5EF4-FFF2-40B4-BE49-F238E27FC236}">
                    <a16:creationId xmlns:a16="http://schemas.microsoft.com/office/drawing/2014/main" id="{CB8C5481-A6D2-41B0-9EBF-DB6F433E07B3}"/>
                  </a:ext>
                </a:extLst>
              </p:cNvPr>
              <p:cNvSpPr/>
              <p:nvPr/>
            </p:nvSpPr>
            <p:spPr>
              <a:xfrm>
                <a:off x="750701" y="2195095"/>
                <a:ext cx="187514" cy="187514"/>
              </a:xfrm>
              <a:prstGeom prst="rect">
                <a:avLst/>
              </a:prstGeom>
              <a:solidFill>
                <a:srgbClr val="00B05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151" name="Freeform 1796">
                <a:extLst>
                  <a:ext uri="{FF2B5EF4-FFF2-40B4-BE49-F238E27FC236}">
                    <a16:creationId xmlns:a16="http://schemas.microsoft.com/office/drawing/2014/main" id="{A630768C-2745-418A-8957-C1E1E8494555}"/>
                  </a:ext>
                </a:extLst>
              </p:cNvPr>
              <p:cNvSpPr>
                <a:spLocks/>
              </p:cNvSpPr>
              <p:nvPr/>
            </p:nvSpPr>
            <p:spPr bwMode="auto">
              <a:xfrm>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2" name="Freeform 1796">
                <a:extLst>
                  <a:ext uri="{FF2B5EF4-FFF2-40B4-BE49-F238E27FC236}">
                    <a16:creationId xmlns:a16="http://schemas.microsoft.com/office/drawing/2014/main" id="{4EC1C084-9023-4824-9E09-67E41E16F82D}"/>
                  </a:ext>
                </a:extLst>
              </p:cNvPr>
              <p:cNvSpPr>
                <a:spLocks/>
              </p:cNvSpPr>
              <p:nvPr/>
            </p:nvSpPr>
            <p:spPr bwMode="auto">
              <a:xfrm rot="5400000">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49" name="Rectangle 148">
              <a:extLst>
                <a:ext uri="{FF2B5EF4-FFF2-40B4-BE49-F238E27FC236}">
                  <a16:creationId xmlns:a16="http://schemas.microsoft.com/office/drawing/2014/main" id="{3CAEFA41-82C5-42E5-A15D-4BCE2B64655E}"/>
                </a:ext>
              </a:extLst>
            </p:cNvPr>
            <p:cNvSpPr/>
            <p:nvPr/>
          </p:nvSpPr>
          <p:spPr>
            <a:xfrm>
              <a:off x="1379329" y="2726085"/>
              <a:ext cx="4381392" cy="900246"/>
            </a:xfrm>
            <a:prstGeom prst="rect">
              <a:avLst/>
            </a:prstGeom>
          </p:spPr>
          <p:txBody>
            <a:bodyPr wrap="square" lIns="0" tIns="0" rIns="0" bIns="0">
              <a:spAutoFit/>
            </a:bodyPr>
            <a:lstStyle/>
            <a:p>
              <a:pPr>
                <a:spcAft>
                  <a:spcPts val="300"/>
                </a:spcAft>
              </a:pPr>
              <a:r>
                <a:rPr lang="fr-FR" sz="1100" b="1" dirty="0">
                  <a:solidFill>
                    <a:srgbClr val="00B050"/>
                  </a:solidFill>
                  <a:latin typeface="+mj-lt"/>
                </a:rPr>
                <a:t>Avantages :</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Optimisation des coûts et des ressources Projet (pas de ressources intégrateur facturable)</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Coûts des ressources à la journée moins élevés</a:t>
              </a:r>
            </a:p>
            <a:p>
              <a:pPr marL="171450" indent="-171450">
                <a:spcAft>
                  <a:spcPts val="300"/>
                </a:spcAft>
                <a:buClr>
                  <a:schemeClr val="accent2"/>
                </a:buClr>
                <a:buSzPct val="90000"/>
                <a:buFont typeface="Wingdings" panose="05000000000000000000" pitchFamily="2" charset="2"/>
                <a:buChar char="§"/>
                <a:defRPr/>
              </a:pPr>
              <a:r>
                <a:rPr lang="fr-FR" sz="1000" dirty="0"/>
                <a:t>É</a:t>
              </a:r>
              <a:r>
                <a:rPr lang="fr-FR" sz="1000" dirty="0">
                  <a:solidFill>
                    <a:prstClr val="black"/>
                  </a:solidFill>
                </a:rPr>
                <a:t>quipe Damart dédiée au Projet 1N4D : Service rendu aux utilisateurs amélioré</a:t>
              </a:r>
            </a:p>
          </p:txBody>
        </p:sp>
      </p:grpSp>
      <p:grpSp>
        <p:nvGrpSpPr>
          <p:cNvPr id="105" name="Group 104">
            <a:extLst>
              <a:ext uri="{FF2B5EF4-FFF2-40B4-BE49-F238E27FC236}">
                <a16:creationId xmlns:a16="http://schemas.microsoft.com/office/drawing/2014/main" id="{463AA338-405C-4864-B433-50BAF51094AC}"/>
              </a:ext>
            </a:extLst>
          </p:cNvPr>
          <p:cNvGrpSpPr/>
          <p:nvPr/>
        </p:nvGrpSpPr>
        <p:grpSpPr>
          <a:xfrm>
            <a:off x="6779792" y="3433004"/>
            <a:ext cx="5272139" cy="717004"/>
            <a:chOff x="978834" y="3269518"/>
            <a:chExt cx="5272139" cy="717004"/>
          </a:xfrm>
        </p:grpSpPr>
        <p:grpSp>
          <p:nvGrpSpPr>
            <p:cNvPr id="144" name="Group 143">
              <a:extLst>
                <a:ext uri="{FF2B5EF4-FFF2-40B4-BE49-F238E27FC236}">
                  <a16:creationId xmlns:a16="http://schemas.microsoft.com/office/drawing/2014/main" id="{6D3EF01D-16C1-4285-9795-C47C7094A164}"/>
                </a:ext>
              </a:extLst>
            </p:cNvPr>
            <p:cNvGrpSpPr/>
            <p:nvPr/>
          </p:nvGrpSpPr>
          <p:grpSpPr>
            <a:xfrm>
              <a:off x="978834" y="3269518"/>
              <a:ext cx="187514" cy="187514"/>
              <a:chOff x="750701" y="2195095"/>
              <a:chExt cx="187514" cy="187514"/>
            </a:xfrm>
          </p:grpSpPr>
          <p:sp>
            <p:nvSpPr>
              <p:cNvPr id="146" name="Rectangle 145">
                <a:extLst>
                  <a:ext uri="{FF2B5EF4-FFF2-40B4-BE49-F238E27FC236}">
                    <a16:creationId xmlns:a16="http://schemas.microsoft.com/office/drawing/2014/main" id="{EA134C6C-6F51-4EAA-B666-38E82B5CA108}"/>
                  </a:ext>
                </a:extLst>
              </p:cNvPr>
              <p:cNvSpPr/>
              <p:nvPr/>
            </p:nvSpPr>
            <p:spPr>
              <a:xfrm>
                <a:off x="750701" y="2195095"/>
                <a:ext cx="187514" cy="187514"/>
              </a:xfrm>
              <a:prstGeom prst="rect">
                <a:avLst/>
              </a:prstGeom>
              <a:solidFill>
                <a:srgbClr val="C00000"/>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147" name="Freeform 1796">
                <a:extLst>
                  <a:ext uri="{FF2B5EF4-FFF2-40B4-BE49-F238E27FC236}">
                    <a16:creationId xmlns:a16="http://schemas.microsoft.com/office/drawing/2014/main" id="{8B6A0BD4-5953-44B3-BDC5-A63D7226AE77}"/>
                  </a:ext>
                </a:extLst>
              </p:cNvPr>
              <p:cNvSpPr>
                <a:spLocks/>
              </p:cNvSpPr>
              <p:nvPr/>
            </p:nvSpPr>
            <p:spPr bwMode="auto">
              <a:xfrm>
                <a:off x="801155" y="22746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45" name="Rectangle 144">
              <a:extLst>
                <a:ext uri="{FF2B5EF4-FFF2-40B4-BE49-F238E27FC236}">
                  <a16:creationId xmlns:a16="http://schemas.microsoft.com/office/drawing/2014/main" id="{950B6B5D-E485-407B-AD5D-328772BD1C59}"/>
                </a:ext>
              </a:extLst>
            </p:cNvPr>
            <p:cNvSpPr/>
            <p:nvPr/>
          </p:nvSpPr>
          <p:spPr>
            <a:xfrm>
              <a:off x="1379328" y="3278636"/>
              <a:ext cx="4871645" cy="707886"/>
            </a:xfrm>
            <a:prstGeom prst="rect">
              <a:avLst/>
            </a:prstGeom>
          </p:spPr>
          <p:txBody>
            <a:bodyPr wrap="square" lIns="0" tIns="0" rIns="0" bIns="0">
              <a:spAutoFit/>
            </a:bodyPr>
            <a:lstStyle/>
            <a:p>
              <a:pPr>
                <a:spcAft>
                  <a:spcPts val="300"/>
                </a:spcAft>
              </a:pPr>
              <a:r>
                <a:rPr lang="fr-FR" sz="1100" b="1" dirty="0">
                  <a:solidFill>
                    <a:srgbClr val="C00000"/>
                  </a:solidFill>
                  <a:latin typeface="+mj-lt"/>
                </a:rPr>
                <a:t>Inconvénients :</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Engagement de moyens</a:t>
              </a:r>
            </a:p>
            <a:p>
              <a:pPr marL="171450" indent="-171450">
                <a:spcAft>
                  <a:spcPts val="300"/>
                </a:spcAft>
                <a:buClr>
                  <a:schemeClr val="accent2"/>
                </a:buClr>
                <a:buSzPct val="90000"/>
                <a:buFont typeface="Wingdings" panose="05000000000000000000" pitchFamily="2" charset="2"/>
                <a:buChar char="§"/>
                <a:defRPr/>
              </a:pPr>
              <a:r>
                <a:rPr lang="fr-FR" sz="1000" dirty="0">
                  <a:solidFill>
                    <a:prstClr val="black"/>
                  </a:solidFill>
                </a:rPr>
                <a:t>Point de vigilance : Les ressources Damart doivent être expérimentées en intégration de solutions. </a:t>
              </a:r>
            </a:p>
          </p:txBody>
        </p:sp>
      </p:grpSp>
      <p:grpSp>
        <p:nvGrpSpPr>
          <p:cNvPr id="106" name="Group 105">
            <a:extLst>
              <a:ext uri="{FF2B5EF4-FFF2-40B4-BE49-F238E27FC236}">
                <a16:creationId xmlns:a16="http://schemas.microsoft.com/office/drawing/2014/main" id="{34D7F023-AC85-413C-9AAB-AD36B3429FC9}"/>
              </a:ext>
            </a:extLst>
          </p:cNvPr>
          <p:cNvGrpSpPr/>
          <p:nvPr/>
        </p:nvGrpSpPr>
        <p:grpSpPr>
          <a:xfrm>
            <a:off x="6434726" y="1891119"/>
            <a:ext cx="5241335" cy="169277"/>
            <a:chOff x="702264" y="1826841"/>
            <a:chExt cx="5241335" cy="169277"/>
          </a:xfrm>
        </p:grpSpPr>
        <p:sp>
          <p:nvSpPr>
            <p:cNvPr id="139" name="Rectangle 138">
              <a:extLst>
                <a:ext uri="{FF2B5EF4-FFF2-40B4-BE49-F238E27FC236}">
                  <a16:creationId xmlns:a16="http://schemas.microsoft.com/office/drawing/2014/main" id="{BCC8DD3A-209F-42E3-B4D2-9175E6E424F2}"/>
                </a:ext>
              </a:extLst>
            </p:cNvPr>
            <p:cNvSpPr/>
            <p:nvPr/>
          </p:nvSpPr>
          <p:spPr>
            <a:xfrm>
              <a:off x="1047330" y="1826841"/>
              <a:ext cx="4896269" cy="169277"/>
            </a:xfrm>
            <a:prstGeom prst="rect">
              <a:avLst/>
            </a:prstGeom>
          </p:spPr>
          <p:txBody>
            <a:bodyPr wrap="square" lIns="0" tIns="0" rIns="0" bIns="0">
              <a:spAutoFit/>
            </a:bodyPr>
            <a:lstStyle/>
            <a:p>
              <a:r>
                <a:rPr lang="fr-FR" sz="1100" b="1" dirty="0">
                  <a:latin typeface="+mj-lt"/>
                </a:rPr>
                <a:t>L’intégrateur fournit les solutions matérielles et logicielles du Projet</a:t>
              </a:r>
            </a:p>
          </p:txBody>
        </p:sp>
        <p:grpSp>
          <p:nvGrpSpPr>
            <p:cNvPr id="140" name="Group 139">
              <a:extLst>
                <a:ext uri="{FF2B5EF4-FFF2-40B4-BE49-F238E27FC236}">
                  <a16:creationId xmlns:a16="http://schemas.microsoft.com/office/drawing/2014/main" id="{C15F0F4F-997A-4C93-984B-67427304FBE9}"/>
                </a:ext>
              </a:extLst>
            </p:cNvPr>
            <p:cNvGrpSpPr/>
            <p:nvPr/>
          </p:nvGrpSpPr>
          <p:grpSpPr>
            <a:xfrm>
              <a:off x="702264" y="1847890"/>
              <a:ext cx="224042" cy="127179"/>
              <a:chOff x="702264" y="1847890"/>
              <a:chExt cx="224042" cy="127179"/>
            </a:xfrm>
          </p:grpSpPr>
          <p:sp>
            <p:nvSpPr>
              <p:cNvPr id="142" name="Oval 141">
                <a:extLst>
                  <a:ext uri="{FF2B5EF4-FFF2-40B4-BE49-F238E27FC236}">
                    <a16:creationId xmlns:a16="http://schemas.microsoft.com/office/drawing/2014/main" id="{346866F7-9A2C-4A8E-9F96-048702C5841B}"/>
                  </a:ext>
                </a:extLst>
              </p:cNvPr>
              <p:cNvSpPr/>
              <p:nvPr/>
            </p:nvSpPr>
            <p:spPr>
              <a:xfrm>
                <a:off x="702264" y="1847890"/>
                <a:ext cx="127179" cy="127179"/>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48A41A42-9F80-4DB9-AC54-437EFBF706CD}"/>
                  </a:ext>
                </a:extLst>
              </p:cNvPr>
              <p:cNvSpPr/>
              <p:nvPr/>
            </p:nvSpPr>
            <p:spPr>
              <a:xfrm>
                <a:off x="734061" y="1879687"/>
                <a:ext cx="63585" cy="635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3" name="Straight Connector 142">
                <a:extLst>
                  <a:ext uri="{FF2B5EF4-FFF2-40B4-BE49-F238E27FC236}">
                    <a16:creationId xmlns:a16="http://schemas.microsoft.com/office/drawing/2014/main" id="{975D6E31-A642-43BA-8453-887E699EFE68}"/>
                  </a:ext>
                </a:extLst>
              </p:cNvPr>
              <p:cNvCxnSpPr>
                <a:cxnSpLocks/>
              </p:cNvCxnSpPr>
              <p:nvPr/>
            </p:nvCxnSpPr>
            <p:spPr>
              <a:xfrm>
                <a:off x="765307" y="1911479"/>
                <a:ext cx="160999" cy="0"/>
              </a:xfrm>
              <a:prstGeom prst="line">
                <a:avLst/>
              </a:prstGeom>
              <a:ln>
                <a:solidFill>
                  <a:schemeClr val="accent3"/>
                </a:solidFill>
                <a:tailEnd type="stealth" w="sm" len="sm"/>
              </a:ln>
            </p:spPr>
            <p:style>
              <a:lnRef idx="1">
                <a:schemeClr val="accent1"/>
              </a:lnRef>
              <a:fillRef idx="0">
                <a:schemeClr val="accent1"/>
              </a:fillRef>
              <a:effectRef idx="0">
                <a:schemeClr val="accent1"/>
              </a:effectRef>
              <a:fontRef idx="minor">
                <a:schemeClr val="tx1"/>
              </a:fontRef>
            </p:style>
          </p:cxnSp>
        </p:grpSp>
      </p:grpSp>
      <p:grpSp>
        <p:nvGrpSpPr>
          <p:cNvPr id="107" name="Group 106">
            <a:extLst>
              <a:ext uri="{FF2B5EF4-FFF2-40B4-BE49-F238E27FC236}">
                <a16:creationId xmlns:a16="http://schemas.microsoft.com/office/drawing/2014/main" id="{879FB548-613E-4DF6-9F44-874EFDAEE9D7}"/>
              </a:ext>
            </a:extLst>
          </p:cNvPr>
          <p:cNvGrpSpPr/>
          <p:nvPr/>
        </p:nvGrpSpPr>
        <p:grpSpPr>
          <a:xfrm>
            <a:off x="6434726" y="2210527"/>
            <a:ext cx="5241337" cy="169277"/>
            <a:chOff x="702264" y="2088451"/>
            <a:chExt cx="5241337" cy="169277"/>
          </a:xfrm>
        </p:grpSpPr>
        <p:sp>
          <p:nvSpPr>
            <p:cNvPr id="134" name="Rectangle 133">
              <a:extLst>
                <a:ext uri="{FF2B5EF4-FFF2-40B4-BE49-F238E27FC236}">
                  <a16:creationId xmlns:a16="http://schemas.microsoft.com/office/drawing/2014/main" id="{35F58689-EE48-499B-96EA-6108AD04ECE8}"/>
                </a:ext>
              </a:extLst>
            </p:cNvPr>
            <p:cNvSpPr/>
            <p:nvPr/>
          </p:nvSpPr>
          <p:spPr>
            <a:xfrm>
              <a:off x="1047330" y="2088451"/>
              <a:ext cx="4896271" cy="169277"/>
            </a:xfrm>
            <a:prstGeom prst="rect">
              <a:avLst/>
            </a:prstGeom>
          </p:spPr>
          <p:txBody>
            <a:bodyPr wrap="square" lIns="0" tIns="0" rIns="0" bIns="0">
              <a:spAutoFit/>
            </a:bodyPr>
            <a:lstStyle/>
            <a:p>
              <a:r>
                <a:rPr lang="fr-FR" sz="1100" b="1" dirty="0">
                  <a:latin typeface="+mj-lt"/>
                </a:rPr>
                <a:t>Damart intègre les solutions</a:t>
              </a:r>
            </a:p>
          </p:txBody>
        </p:sp>
        <p:grpSp>
          <p:nvGrpSpPr>
            <p:cNvPr id="135" name="Group 134">
              <a:extLst>
                <a:ext uri="{FF2B5EF4-FFF2-40B4-BE49-F238E27FC236}">
                  <a16:creationId xmlns:a16="http://schemas.microsoft.com/office/drawing/2014/main" id="{9281E40B-A656-454C-9305-2335260B14BB}"/>
                </a:ext>
              </a:extLst>
            </p:cNvPr>
            <p:cNvGrpSpPr/>
            <p:nvPr/>
          </p:nvGrpSpPr>
          <p:grpSpPr>
            <a:xfrm>
              <a:off x="702264" y="2109500"/>
              <a:ext cx="224042" cy="127179"/>
              <a:chOff x="702264" y="1847890"/>
              <a:chExt cx="224042" cy="127179"/>
            </a:xfrm>
          </p:grpSpPr>
          <p:sp>
            <p:nvSpPr>
              <p:cNvPr id="137" name="Oval 136">
                <a:extLst>
                  <a:ext uri="{FF2B5EF4-FFF2-40B4-BE49-F238E27FC236}">
                    <a16:creationId xmlns:a16="http://schemas.microsoft.com/office/drawing/2014/main" id="{DB7EA2AA-4323-48E1-B920-299BDE56AFB1}"/>
                  </a:ext>
                </a:extLst>
              </p:cNvPr>
              <p:cNvSpPr/>
              <p:nvPr/>
            </p:nvSpPr>
            <p:spPr>
              <a:xfrm>
                <a:off x="702264" y="1847890"/>
                <a:ext cx="127179" cy="127179"/>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D687FB04-C3CB-45CD-8E56-F9DA133CD587}"/>
                  </a:ext>
                </a:extLst>
              </p:cNvPr>
              <p:cNvSpPr/>
              <p:nvPr/>
            </p:nvSpPr>
            <p:spPr>
              <a:xfrm>
                <a:off x="734061" y="1879687"/>
                <a:ext cx="63585" cy="635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8" name="Straight Connector 137">
                <a:extLst>
                  <a:ext uri="{FF2B5EF4-FFF2-40B4-BE49-F238E27FC236}">
                    <a16:creationId xmlns:a16="http://schemas.microsoft.com/office/drawing/2014/main" id="{B354E7D9-3392-4DB0-A921-8E5DB8056444}"/>
                  </a:ext>
                </a:extLst>
              </p:cNvPr>
              <p:cNvCxnSpPr>
                <a:cxnSpLocks/>
              </p:cNvCxnSpPr>
              <p:nvPr/>
            </p:nvCxnSpPr>
            <p:spPr>
              <a:xfrm>
                <a:off x="765307" y="1911479"/>
                <a:ext cx="160999" cy="0"/>
              </a:xfrm>
              <a:prstGeom prst="line">
                <a:avLst/>
              </a:prstGeom>
              <a:ln>
                <a:solidFill>
                  <a:schemeClr val="accent3"/>
                </a:solidFill>
                <a:tailEnd type="stealth" w="sm" len="sm"/>
              </a:ln>
            </p:spPr>
            <p:style>
              <a:lnRef idx="1">
                <a:schemeClr val="accent1"/>
              </a:lnRef>
              <a:fillRef idx="0">
                <a:schemeClr val="accent1"/>
              </a:fillRef>
              <a:effectRef idx="0">
                <a:schemeClr val="accent1"/>
              </a:effectRef>
              <a:fontRef idx="minor">
                <a:schemeClr val="tx1"/>
              </a:fontRef>
            </p:style>
          </p:cxnSp>
        </p:grpSp>
      </p:grpSp>
      <p:sp>
        <p:nvSpPr>
          <p:cNvPr id="108" name="Isosceles Triangle 107">
            <a:extLst>
              <a:ext uri="{FF2B5EF4-FFF2-40B4-BE49-F238E27FC236}">
                <a16:creationId xmlns:a16="http://schemas.microsoft.com/office/drawing/2014/main" id="{FA36EC78-B6FD-47FF-8037-0C7518A6A733}"/>
              </a:ext>
            </a:extLst>
          </p:cNvPr>
          <p:cNvSpPr/>
          <p:nvPr/>
        </p:nvSpPr>
        <p:spPr>
          <a:xfrm flipV="1">
            <a:off x="6434730" y="1699761"/>
            <a:ext cx="127175" cy="74469"/>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9" name="Group 108">
            <a:extLst>
              <a:ext uri="{FF2B5EF4-FFF2-40B4-BE49-F238E27FC236}">
                <a16:creationId xmlns:a16="http://schemas.microsoft.com/office/drawing/2014/main" id="{3E46A7E5-024E-4C32-A13A-2310367E5F8B}"/>
              </a:ext>
            </a:extLst>
          </p:cNvPr>
          <p:cNvGrpSpPr/>
          <p:nvPr/>
        </p:nvGrpSpPr>
        <p:grpSpPr>
          <a:xfrm>
            <a:off x="6434726" y="4211459"/>
            <a:ext cx="5084074" cy="1750297"/>
            <a:chOff x="702264" y="4408623"/>
            <a:chExt cx="5084074" cy="1750297"/>
          </a:xfrm>
        </p:grpSpPr>
        <p:grpSp>
          <p:nvGrpSpPr>
            <p:cNvPr id="110" name="Group 109">
              <a:extLst>
                <a:ext uri="{FF2B5EF4-FFF2-40B4-BE49-F238E27FC236}">
                  <a16:creationId xmlns:a16="http://schemas.microsoft.com/office/drawing/2014/main" id="{2F689075-6D00-4CCF-B6A8-E8373CFB36E9}"/>
                </a:ext>
              </a:extLst>
            </p:cNvPr>
            <p:cNvGrpSpPr/>
            <p:nvPr/>
          </p:nvGrpSpPr>
          <p:grpSpPr>
            <a:xfrm>
              <a:off x="702264" y="4621322"/>
              <a:ext cx="224042" cy="127179"/>
              <a:chOff x="702264" y="1847890"/>
              <a:chExt cx="224042" cy="127179"/>
            </a:xfrm>
          </p:grpSpPr>
          <p:sp>
            <p:nvSpPr>
              <p:cNvPr id="132" name="Oval 131">
                <a:extLst>
                  <a:ext uri="{FF2B5EF4-FFF2-40B4-BE49-F238E27FC236}">
                    <a16:creationId xmlns:a16="http://schemas.microsoft.com/office/drawing/2014/main" id="{B8B66B3E-958F-428B-B0FA-AA10AA52824C}"/>
                  </a:ext>
                </a:extLst>
              </p:cNvPr>
              <p:cNvSpPr/>
              <p:nvPr/>
            </p:nvSpPr>
            <p:spPr>
              <a:xfrm>
                <a:off x="702264" y="1847890"/>
                <a:ext cx="127179" cy="127179"/>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24417B4C-9391-4506-B59C-14CF9ECFB21D}"/>
                  </a:ext>
                </a:extLst>
              </p:cNvPr>
              <p:cNvSpPr/>
              <p:nvPr/>
            </p:nvSpPr>
            <p:spPr>
              <a:xfrm>
                <a:off x="734061" y="1879687"/>
                <a:ext cx="63585" cy="635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3" name="Straight Connector 132">
                <a:extLst>
                  <a:ext uri="{FF2B5EF4-FFF2-40B4-BE49-F238E27FC236}">
                    <a16:creationId xmlns:a16="http://schemas.microsoft.com/office/drawing/2014/main" id="{54F4E39C-15D5-469E-BA77-8A86FC9BEBD2}"/>
                  </a:ext>
                </a:extLst>
              </p:cNvPr>
              <p:cNvCxnSpPr>
                <a:cxnSpLocks/>
              </p:cNvCxnSpPr>
              <p:nvPr/>
            </p:nvCxnSpPr>
            <p:spPr>
              <a:xfrm>
                <a:off x="765307" y="1911479"/>
                <a:ext cx="160999" cy="0"/>
              </a:xfrm>
              <a:prstGeom prst="line">
                <a:avLst/>
              </a:prstGeom>
              <a:ln>
                <a:solidFill>
                  <a:schemeClr val="accent3"/>
                </a:solidFill>
                <a:tailEnd type="stealth" w="sm" len="sm"/>
              </a:ln>
            </p:spPr>
            <p:style>
              <a:lnRef idx="1">
                <a:schemeClr val="accent1"/>
              </a:lnRef>
              <a:fillRef idx="0">
                <a:schemeClr val="accent1"/>
              </a:fillRef>
              <a:effectRef idx="0">
                <a:schemeClr val="accent1"/>
              </a:effectRef>
              <a:fontRef idx="minor">
                <a:schemeClr val="tx1"/>
              </a:fontRef>
            </p:style>
          </p:cxnSp>
        </p:grpSp>
        <p:grpSp>
          <p:nvGrpSpPr>
            <p:cNvPr id="111" name="Group 110">
              <a:extLst>
                <a:ext uri="{FF2B5EF4-FFF2-40B4-BE49-F238E27FC236}">
                  <a16:creationId xmlns:a16="http://schemas.microsoft.com/office/drawing/2014/main" id="{DA82B500-F619-445A-8574-A608835E7672}"/>
                </a:ext>
              </a:extLst>
            </p:cNvPr>
            <p:cNvGrpSpPr/>
            <p:nvPr/>
          </p:nvGrpSpPr>
          <p:grpSpPr>
            <a:xfrm>
              <a:off x="1019535" y="4600273"/>
              <a:ext cx="2307865" cy="1558647"/>
              <a:chOff x="1019535" y="4600273"/>
              <a:chExt cx="2307865" cy="1558647"/>
            </a:xfrm>
          </p:grpSpPr>
          <p:sp>
            <p:nvSpPr>
              <p:cNvPr id="121" name="Rectangle 120">
                <a:extLst>
                  <a:ext uri="{FF2B5EF4-FFF2-40B4-BE49-F238E27FC236}">
                    <a16:creationId xmlns:a16="http://schemas.microsoft.com/office/drawing/2014/main" id="{0FE70AE7-C6A0-4CD2-99B7-7CFFC4C7B502}"/>
                  </a:ext>
                </a:extLst>
              </p:cNvPr>
              <p:cNvSpPr/>
              <p:nvPr/>
            </p:nvSpPr>
            <p:spPr>
              <a:xfrm>
                <a:off x="1047330" y="4600273"/>
                <a:ext cx="1242328" cy="169277"/>
              </a:xfrm>
              <a:prstGeom prst="rect">
                <a:avLst/>
              </a:prstGeom>
            </p:spPr>
            <p:txBody>
              <a:bodyPr wrap="none" lIns="0" tIns="0" rIns="0" bIns="0">
                <a:spAutoFit/>
              </a:bodyPr>
              <a:lstStyle/>
              <a:p>
                <a:r>
                  <a:rPr lang="fr-FR" sz="1100" b="1" dirty="0">
                    <a:latin typeface="+mj-lt"/>
                  </a:rPr>
                  <a:t>Equipe Damartex</a:t>
                </a:r>
              </a:p>
            </p:txBody>
          </p:sp>
          <p:sp>
            <p:nvSpPr>
              <p:cNvPr id="122" name="Rectangle: Rounded Corners 121">
                <a:extLst>
                  <a:ext uri="{FF2B5EF4-FFF2-40B4-BE49-F238E27FC236}">
                    <a16:creationId xmlns:a16="http://schemas.microsoft.com/office/drawing/2014/main" id="{908A18C2-C693-4845-8A5D-A735A8932A04}"/>
                  </a:ext>
                </a:extLst>
              </p:cNvPr>
              <p:cNvSpPr/>
              <p:nvPr/>
            </p:nvSpPr>
            <p:spPr>
              <a:xfrm>
                <a:off x="1207378" y="5851985"/>
                <a:ext cx="2120022" cy="263351"/>
              </a:xfrm>
              <a:prstGeom prst="roundRect">
                <a:avLst>
                  <a:gd name="adj" fmla="val 50000"/>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123" name="Rectangle: Rounded Corners 122">
                <a:extLst>
                  <a:ext uri="{FF2B5EF4-FFF2-40B4-BE49-F238E27FC236}">
                    <a16:creationId xmlns:a16="http://schemas.microsoft.com/office/drawing/2014/main" id="{958DE78B-1456-498D-9B04-CF962FD9D2C9}"/>
                  </a:ext>
                </a:extLst>
              </p:cNvPr>
              <p:cNvSpPr/>
              <p:nvPr/>
            </p:nvSpPr>
            <p:spPr>
              <a:xfrm>
                <a:off x="1207378" y="5409455"/>
                <a:ext cx="2120022" cy="263351"/>
              </a:xfrm>
              <a:prstGeom prst="roundRect">
                <a:avLst>
                  <a:gd name="adj" fmla="val 50000"/>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124" name="Rectangle: Rounded Corners 123">
                <a:extLst>
                  <a:ext uri="{FF2B5EF4-FFF2-40B4-BE49-F238E27FC236}">
                    <a16:creationId xmlns:a16="http://schemas.microsoft.com/office/drawing/2014/main" id="{50360F87-280B-433C-826D-4002ABAC044E}"/>
                  </a:ext>
                </a:extLst>
              </p:cNvPr>
              <p:cNvSpPr/>
              <p:nvPr/>
            </p:nvSpPr>
            <p:spPr>
              <a:xfrm>
                <a:off x="1207378" y="4966925"/>
                <a:ext cx="2120022" cy="263351"/>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pic>
            <p:nvPicPr>
              <p:cNvPr id="125" name="Image 92" descr="Une image contenant personne, homme, intérieur, regardant&#10;&#10;Description générée automatiquement">
                <a:extLst>
                  <a:ext uri="{FF2B5EF4-FFF2-40B4-BE49-F238E27FC236}">
                    <a16:creationId xmlns:a16="http://schemas.microsoft.com/office/drawing/2014/main" id="{18B737A1-C892-4A54-869F-18DC59C64EC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019535" y="5365870"/>
                <a:ext cx="350520" cy="350520"/>
              </a:xfrm>
              <a:prstGeom prst="ellipse">
                <a:avLst/>
              </a:prstGeom>
              <a:noFill/>
              <a:ln>
                <a:noFill/>
              </a:ln>
              <a:effectLst>
                <a:outerShdw blurRad="50800" dist="38100" dir="2700000" algn="tl" rotWithShape="0">
                  <a:prstClr val="black">
                    <a:alpha val="40000"/>
                  </a:prstClr>
                </a:outerShdw>
              </a:effectLst>
            </p:spPr>
          </p:pic>
          <p:pic>
            <p:nvPicPr>
              <p:cNvPr id="126" name="Image 93" descr="Une image contenant personne, homme, intérieur, souriant&#10;&#10;Description générée automatiquement">
                <a:extLst>
                  <a:ext uri="{FF2B5EF4-FFF2-40B4-BE49-F238E27FC236}">
                    <a16:creationId xmlns:a16="http://schemas.microsoft.com/office/drawing/2014/main" id="{B7D4CF03-2B16-4EA5-B29F-D17E0EEBF256}"/>
                  </a:ext>
                </a:extLst>
              </p:cNvPr>
              <p:cNvPicPr>
                <a:picLocks noChangeAspect="1"/>
              </p:cNvPicPr>
              <p:nvPr/>
            </p:nvPicPr>
            <p:blipFill rotWithShape="1">
              <a:blip r:embed="rId3">
                <a:extLst>
                  <a:ext uri="{28A0092B-C50C-407E-A947-70E740481C1C}">
                    <a14:useLocalDpi xmlns:a14="http://schemas.microsoft.com/office/drawing/2010/main" val="0"/>
                  </a:ext>
                </a:extLst>
              </a:blip>
              <a:srcRect l="7188" r="7188"/>
              <a:stretch/>
            </p:blipFill>
            <p:spPr>
              <a:xfrm>
                <a:off x="1019535" y="5808400"/>
                <a:ext cx="350520" cy="350520"/>
              </a:xfrm>
              <a:prstGeom prst="ellipse">
                <a:avLst/>
              </a:prstGeom>
              <a:noFill/>
              <a:ln>
                <a:noFill/>
              </a:ln>
              <a:effectLst>
                <a:outerShdw blurRad="50800" dist="38100" dir="2700000" algn="tl" rotWithShape="0">
                  <a:prstClr val="black">
                    <a:alpha val="40000"/>
                  </a:prstClr>
                </a:outerShdw>
              </a:effectLst>
            </p:spPr>
          </p:pic>
          <p:pic>
            <p:nvPicPr>
              <p:cNvPr id="127" name="Image 94" descr="Une image contenant personne, intérieur, femme, habits&#10;&#10;Description générée automatiquement">
                <a:extLst>
                  <a:ext uri="{FF2B5EF4-FFF2-40B4-BE49-F238E27FC236}">
                    <a16:creationId xmlns:a16="http://schemas.microsoft.com/office/drawing/2014/main" id="{6B352A1C-4137-419A-986D-03E5E6DD63D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19535" y="4923340"/>
                <a:ext cx="350520" cy="350520"/>
              </a:xfrm>
              <a:prstGeom prst="ellipse">
                <a:avLst/>
              </a:prstGeom>
              <a:noFill/>
              <a:ln>
                <a:noFill/>
              </a:ln>
              <a:effectLst>
                <a:outerShdw blurRad="50800" dist="38100" dir="2700000" algn="tl" rotWithShape="0">
                  <a:prstClr val="black">
                    <a:alpha val="40000"/>
                  </a:prstClr>
                </a:outerShdw>
              </a:effectLst>
            </p:spPr>
          </p:pic>
          <p:sp>
            <p:nvSpPr>
              <p:cNvPr id="128" name="Rectangle 127">
                <a:extLst>
                  <a:ext uri="{FF2B5EF4-FFF2-40B4-BE49-F238E27FC236}">
                    <a16:creationId xmlns:a16="http://schemas.microsoft.com/office/drawing/2014/main" id="{0086D9B0-5931-4590-9BAA-F8BB19C47818}"/>
                  </a:ext>
                </a:extLst>
              </p:cNvPr>
              <p:cNvSpPr/>
              <p:nvPr/>
            </p:nvSpPr>
            <p:spPr>
              <a:xfrm>
                <a:off x="1488048" y="5029351"/>
                <a:ext cx="1718700" cy="138499"/>
              </a:xfrm>
              <a:prstGeom prst="rect">
                <a:avLst/>
              </a:prstGeom>
            </p:spPr>
            <p:txBody>
              <a:bodyPr wrap="square" lIns="0" tIns="0" rIns="0" bIns="0">
                <a:spAutoFit/>
              </a:bodyPr>
              <a:lstStyle/>
              <a:p>
                <a:r>
                  <a:rPr lang="fr-FR" sz="900" dirty="0">
                    <a:solidFill>
                      <a:schemeClr val="bg1"/>
                    </a:solidFill>
                  </a:rPr>
                  <a:t>Chef de Projet Damart</a:t>
                </a:r>
              </a:p>
            </p:txBody>
          </p:sp>
          <p:sp>
            <p:nvSpPr>
              <p:cNvPr id="129" name="Rectangle 128">
                <a:extLst>
                  <a:ext uri="{FF2B5EF4-FFF2-40B4-BE49-F238E27FC236}">
                    <a16:creationId xmlns:a16="http://schemas.microsoft.com/office/drawing/2014/main" id="{EA7472DC-A4BD-438B-ACD1-BF36226505B9}"/>
                  </a:ext>
                </a:extLst>
              </p:cNvPr>
              <p:cNvSpPr/>
              <p:nvPr/>
            </p:nvSpPr>
            <p:spPr>
              <a:xfrm>
                <a:off x="1488048" y="5471881"/>
                <a:ext cx="1718700" cy="138499"/>
              </a:xfrm>
              <a:prstGeom prst="rect">
                <a:avLst/>
              </a:prstGeom>
            </p:spPr>
            <p:txBody>
              <a:bodyPr wrap="square" lIns="0" tIns="0" rIns="0" bIns="0">
                <a:spAutoFit/>
              </a:bodyPr>
              <a:lstStyle/>
              <a:p>
                <a:r>
                  <a:rPr lang="fr-FR" sz="900" dirty="0">
                    <a:solidFill>
                      <a:schemeClr val="bg1"/>
                    </a:solidFill>
                  </a:rPr>
                  <a:t>Architecte Damart</a:t>
                </a:r>
              </a:p>
            </p:txBody>
          </p:sp>
          <p:sp>
            <p:nvSpPr>
              <p:cNvPr id="130" name="Rectangle 129">
                <a:extLst>
                  <a:ext uri="{FF2B5EF4-FFF2-40B4-BE49-F238E27FC236}">
                    <a16:creationId xmlns:a16="http://schemas.microsoft.com/office/drawing/2014/main" id="{2590931A-C3D9-43F9-BE76-BDE20B1E666D}"/>
                  </a:ext>
                </a:extLst>
              </p:cNvPr>
              <p:cNvSpPr/>
              <p:nvPr/>
            </p:nvSpPr>
            <p:spPr>
              <a:xfrm>
                <a:off x="1488047" y="5914411"/>
                <a:ext cx="1718701" cy="138499"/>
              </a:xfrm>
              <a:prstGeom prst="rect">
                <a:avLst/>
              </a:prstGeom>
            </p:spPr>
            <p:txBody>
              <a:bodyPr wrap="square" lIns="0" tIns="0" rIns="0" bIns="0">
                <a:spAutoFit/>
              </a:bodyPr>
              <a:lstStyle/>
              <a:p>
                <a:r>
                  <a:rPr lang="fr-FR" sz="900" dirty="0">
                    <a:solidFill>
                      <a:schemeClr val="bg1"/>
                    </a:solidFill>
                  </a:rPr>
                  <a:t>Ressource Technique Damart</a:t>
                </a:r>
              </a:p>
            </p:txBody>
          </p:sp>
        </p:grpSp>
        <p:sp>
          <p:nvSpPr>
            <p:cNvPr id="112" name="Rectangle 111">
              <a:extLst>
                <a:ext uri="{FF2B5EF4-FFF2-40B4-BE49-F238E27FC236}">
                  <a16:creationId xmlns:a16="http://schemas.microsoft.com/office/drawing/2014/main" id="{ADF1F304-49E4-4EDC-A26F-370B02D224B2}"/>
                </a:ext>
              </a:extLst>
            </p:cNvPr>
            <p:cNvSpPr/>
            <p:nvPr/>
          </p:nvSpPr>
          <p:spPr>
            <a:xfrm>
              <a:off x="3666316" y="4600273"/>
              <a:ext cx="1356140" cy="169277"/>
            </a:xfrm>
            <a:prstGeom prst="rect">
              <a:avLst/>
            </a:prstGeom>
          </p:spPr>
          <p:txBody>
            <a:bodyPr wrap="none" lIns="0" tIns="0" rIns="0" bIns="0">
              <a:spAutoFit/>
            </a:bodyPr>
            <a:lstStyle/>
            <a:p>
              <a:r>
                <a:rPr lang="fr-FR" sz="1100" b="1" dirty="0">
                  <a:latin typeface="+mj-lt"/>
                </a:rPr>
                <a:t>Equipe Intégrateur</a:t>
              </a:r>
            </a:p>
          </p:txBody>
        </p:sp>
        <p:grpSp>
          <p:nvGrpSpPr>
            <p:cNvPr id="113" name="Group 112">
              <a:extLst>
                <a:ext uri="{FF2B5EF4-FFF2-40B4-BE49-F238E27FC236}">
                  <a16:creationId xmlns:a16="http://schemas.microsoft.com/office/drawing/2014/main" id="{31321D35-4F04-4CEF-BF79-EF6687BE4B1C}"/>
                </a:ext>
              </a:extLst>
            </p:cNvPr>
            <p:cNvGrpSpPr/>
            <p:nvPr/>
          </p:nvGrpSpPr>
          <p:grpSpPr>
            <a:xfrm>
              <a:off x="3666316" y="4966925"/>
              <a:ext cx="2120022" cy="263351"/>
              <a:chOff x="3826364" y="4966925"/>
              <a:chExt cx="2120022" cy="263351"/>
            </a:xfrm>
          </p:grpSpPr>
          <p:sp>
            <p:nvSpPr>
              <p:cNvPr id="117" name="Rectangle: Rounded Corners 116">
                <a:extLst>
                  <a:ext uri="{FF2B5EF4-FFF2-40B4-BE49-F238E27FC236}">
                    <a16:creationId xmlns:a16="http://schemas.microsoft.com/office/drawing/2014/main" id="{392B2400-2CB1-413B-8ABC-656BA3647413}"/>
                  </a:ext>
                </a:extLst>
              </p:cNvPr>
              <p:cNvSpPr/>
              <p:nvPr/>
            </p:nvSpPr>
            <p:spPr>
              <a:xfrm>
                <a:off x="3826364" y="4966925"/>
                <a:ext cx="2120022" cy="263351"/>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118" name="Rectangle 117">
                <a:extLst>
                  <a:ext uri="{FF2B5EF4-FFF2-40B4-BE49-F238E27FC236}">
                    <a16:creationId xmlns:a16="http://schemas.microsoft.com/office/drawing/2014/main" id="{89862F65-95ED-43E8-AE92-7301632C4808}"/>
                  </a:ext>
                </a:extLst>
              </p:cNvPr>
              <p:cNvSpPr/>
              <p:nvPr/>
            </p:nvSpPr>
            <p:spPr>
              <a:xfrm>
                <a:off x="3978240" y="5029351"/>
                <a:ext cx="1816270" cy="138499"/>
              </a:xfrm>
              <a:prstGeom prst="rect">
                <a:avLst/>
              </a:prstGeom>
            </p:spPr>
            <p:txBody>
              <a:bodyPr wrap="square" lIns="0" tIns="0" rIns="0" bIns="0">
                <a:spAutoFit/>
              </a:bodyPr>
              <a:lstStyle/>
              <a:p>
                <a:r>
                  <a:rPr lang="fr-FR" sz="900" dirty="0">
                    <a:solidFill>
                      <a:schemeClr val="bg1"/>
                    </a:solidFill>
                  </a:rPr>
                  <a:t>Interlocuteur Commercial</a:t>
                </a:r>
              </a:p>
            </p:txBody>
          </p:sp>
        </p:grpSp>
        <p:pic>
          <p:nvPicPr>
            <p:cNvPr id="114" name="Image 75" descr="Une image contenant chemise&#10;&#10;Description générée automatiquement">
              <a:extLst>
                <a:ext uri="{FF2B5EF4-FFF2-40B4-BE49-F238E27FC236}">
                  <a16:creationId xmlns:a16="http://schemas.microsoft.com/office/drawing/2014/main" id="{3B9C9F6E-E98F-4774-B573-90A10618E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7397" y="4408623"/>
              <a:ext cx="684863" cy="488992"/>
            </a:xfrm>
            <a:prstGeom prst="rect">
              <a:avLst/>
            </a:prstGeom>
          </p:spPr>
        </p:pic>
      </p:grpSp>
    </p:spTree>
    <p:extLst>
      <p:ext uri="{BB962C8B-B14F-4D97-AF65-F5344CB8AC3E}">
        <p14:creationId xmlns:p14="http://schemas.microsoft.com/office/powerpoint/2010/main" val="565334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3" name="Group 272">
            <a:extLst>
              <a:ext uri="{FF2B5EF4-FFF2-40B4-BE49-F238E27FC236}">
                <a16:creationId xmlns:a16="http://schemas.microsoft.com/office/drawing/2014/main" id="{D17E27EF-03DF-4049-A624-D28BBF73AAB6}"/>
              </a:ext>
            </a:extLst>
          </p:cNvPr>
          <p:cNvGrpSpPr/>
          <p:nvPr/>
        </p:nvGrpSpPr>
        <p:grpSpPr>
          <a:xfrm>
            <a:off x="1076325" y="2029277"/>
            <a:ext cx="9768586" cy="4171497"/>
            <a:chOff x="1076325" y="2029278"/>
            <a:chExt cx="9768586" cy="293916"/>
          </a:xfrm>
        </p:grpSpPr>
        <p:cxnSp>
          <p:nvCxnSpPr>
            <p:cNvPr id="259" name="Straight Connector 258">
              <a:extLst>
                <a:ext uri="{FF2B5EF4-FFF2-40B4-BE49-F238E27FC236}">
                  <a16:creationId xmlns:a16="http://schemas.microsoft.com/office/drawing/2014/main" id="{816EB44E-2D5A-4AC9-BBE9-4DA23E6B9945}"/>
                </a:ext>
              </a:extLst>
            </p:cNvPr>
            <p:cNvCxnSpPr>
              <a:cxnSpLocks/>
            </p:cNvCxnSpPr>
            <p:nvPr/>
          </p:nvCxnSpPr>
          <p:spPr>
            <a:xfrm>
              <a:off x="1076325"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AF46A6EC-0C13-4DC9-A64A-AEB68B25891C}"/>
                </a:ext>
              </a:extLst>
            </p:cNvPr>
            <p:cNvCxnSpPr>
              <a:cxnSpLocks/>
            </p:cNvCxnSpPr>
            <p:nvPr/>
          </p:nvCxnSpPr>
          <p:spPr>
            <a:xfrm>
              <a:off x="2297398"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EC3A0B12-B268-489B-91CD-BBCE45F2C8CD}"/>
                </a:ext>
              </a:extLst>
            </p:cNvPr>
            <p:cNvCxnSpPr>
              <a:cxnSpLocks/>
            </p:cNvCxnSpPr>
            <p:nvPr/>
          </p:nvCxnSpPr>
          <p:spPr>
            <a:xfrm>
              <a:off x="3518471"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80D537-BF2F-4954-8207-F08E32FBB474}"/>
                </a:ext>
              </a:extLst>
            </p:cNvPr>
            <p:cNvCxnSpPr>
              <a:cxnSpLocks/>
            </p:cNvCxnSpPr>
            <p:nvPr/>
          </p:nvCxnSpPr>
          <p:spPr>
            <a:xfrm>
              <a:off x="4739544"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6F27B512-DC0B-4574-A06E-1E5BBD6AF455}"/>
                </a:ext>
              </a:extLst>
            </p:cNvPr>
            <p:cNvCxnSpPr>
              <a:cxnSpLocks/>
            </p:cNvCxnSpPr>
            <p:nvPr/>
          </p:nvCxnSpPr>
          <p:spPr>
            <a:xfrm>
              <a:off x="5960617"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7B106348-D249-425F-B66F-F9DF5BDE9284}"/>
                </a:ext>
              </a:extLst>
            </p:cNvPr>
            <p:cNvCxnSpPr>
              <a:cxnSpLocks/>
            </p:cNvCxnSpPr>
            <p:nvPr/>
          </p:nvCxnSpPr>
          <p:spPr>
            <a:xfrm>
              <a:off x="7181690"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3A7ECDC2-C326-4DEE-AC3E-04E7F90DCAD4}"/>
                </a:ext>
              </a:extLst>
            </p:cNvPr>
            <p:cNvCxnSpPr>
              <a:cxnSpLocks/>
            </p:cNvCxnSpPr>
            <p:nvPr/>
          </p:nvCxnSpPr>
          <p:spPr>
            <a:xfrm>
              <a:off x="8402763"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FBA26ACE-7036-46D3-ACFF-A8D18C8EF961}"/>
                </a:ext>
              </a:extLst>
            </p:cNvPr>
            <p:cNvCxnSpPr>
              <a:cxnSpLocks/>
            </p:cNvCxnSpPr>
            <p:nvPr/>
          </p:nvCxnSpPr>
          <p:spPr>
            <a:xfrm>
              <a:off x="9623836"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id="{814980D3-6651-499B-9893-1515702A65AC}"/>
                </a:ext>
              </a:extLst>
            </p:cNvPr>
            <p:cNvCxnSpPr>
              <a:cxnSpLocks/>
            </p:cNvCxnSpPr>
            <p:nvPr/>
          </p:nvCxnSpPr>
          <p:spPr>
            <a:xfrm>
              <a:off x="10844911" y="2029278"/>
              <a:ext cx="0" cy="29391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ACACD722-452F-47F5-9322-AA9FF8E88A19}"/>
              </a:ext>
            </a:extLst>
          </p:cNvPr>
          <p:cNvSpPr>
            <a:spLocks noGrp="1"/>
          </p:cNvSpPr>
          <p:nvPr>
            <p:ph type="title"/>
          </p:nvPr>
        </p:nvSpPr>
        <p:spPr>
          <a:xfrm>
            <a:off x="515937" y="501437"/>
            <a:ext cx="11160126" cy="430887"/>
          </a:xfrm>
        </p:spPr>
        <p:txBody>
          <a:bodyPr/>
          <a:lstStyle/>
          <a:p>
            <a:r>
              <a:rPr lang="en-ID" dirty="0">
                <a:solidFill>
                  <a:schemeClr val="accent2"/>
                </a:solidFill>
              </a:rPr>
              <a:t>ROADMAP</a:t>
            </a:r>
            <a:r>
              <a:rPr lang="en-ID" dirty="0"/>
              <a:t> PROJET</a:t>
            </a:r>
            <a:endParaRPr lang="en-ID" dirty="0">
              <a:solidFill>
                <a:schemeClr val="accent2"/>
              </a:solidFill>
            </a:endParaRPr>
          </a:p>
        </p:txBody>
      </p:sp>
      <p:sp>
        <p:nvSpPr>
          <p:cNvPr id="4" name="Slide Number Placeholder 3">
            <a:extLst>
              <a:ext uri="{FF2B5EF4-FFF2-40B4-BE49-F238E27FC236}">
                <a16:creationId xmlns:a16="http://schemas.microsoft.com/office/drawing/2014/main" id="{5E3C885E-ECB9-4731-BC94-99587EB44C41}"/>
              </a:ext>
            </a:extLst>
          </p:cNvPr>
          <p:cNvSpPr>
            <a:spLocks noGrp="1"/>
          </p:cNvSpPr>
          <p:nvPr>
            <p:ph type="sldNum" sz="quarter" idx="12"/>
          </p:nvPr>
        </p:nvSpPr>
        <p:spPr/>
        <p:txBody>
          <a:bodyPr/>
          <a:lstStyle/>
          <a:p>
            <a:fld id="{1E9D66DB-7B09-4F03-965C-6F4D1EE02AA0}" type="slidenum">
              <a:rPr lang="id-ID" smtClean="0"/>
              <a:t>14</a:t>
            </a:fld>
            <a:endParaRPr lang="id-ID"/>
          </a:p>
        </p:txBody>
      </p:sp>
      <p:sp>
        <p:nvSpPr>
          <p:cNvPr id="16" name="Rectangle: Top Corners Rounded 15">
            <a:extLst>
              <a:ext uri="{FF2B5EF4-FFF2-40B4-BE49-F238E27FC236}">
                <a16:creationId xmlns:a16="http://schemas.microsoft.com/office/drawing/2014/main" id="{9BE2BAF5-A0FA-4345-ABAE-5D2E704ACFDA}"/>
              </a:ext>
            </a:extLst>
          </p:cNvPr>
          <p:cNvSpPr/>
          <p:nvPr/>
        </p:nvSpPr>
        <p:spPr>
          <a:xfrm rot="5400000">
            <a:off x="256386" y="2100837"/>
            <a:ext cx="468302" cy="981076"/>
          </a:xfrm>
          <a:prstGeom prst="round2SameRect">
            <a:avLst>
              <a:gd name="adj1" fmla="val 17240"/>
              <a:gd name="adj2" fmla="val 0"/>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grpSp>
        <p:nvGrpSpPr>
          <p:cNvPr id="49" name="Group 48">
            <a:extLst>
              <a:ext uri="{FF2B5EF4-FFF2-40B4-BE49-F238E27FC236}">
                <a16:creationId xmlns:a16="http://schemas.microsoft.com/office/drawing/2014/main" id="{2833195D-6859-487D-B1AB-A052BA4760C9}"/>
              </a:ext>
            </a:extLst>
          </p:cNvPr>
          <p:cNvGrpSpPr/>
          <p:nvPr/>
        </p:nvGrpSpPr>
        <p:grpSpPr>
          <a:xfrm>
            <a:off x="1076325" y="1915885"/>
            <a:ext cx="11115675" cy="293916"/>
            <a:chOff x="1076325" y="1915885"/>
            <a:chExt cx="11115675" cy="293916"/>
          </a:xfrm>
        </p:grpSpPr>
        <p:sp>
          <p:nvSpPr>
            <p:cNvPr id="8" name="Rectangle 7">
              <a:extLst>
                <a:ext uri="{FF2B5EF4-FFF2-40B4-BE49-F238E27FC236}">
                  <a16:creationId xmlns:a16="http://schemas.microsoft.com/office/drawing/2014/main" id="{9133939C-41AB-4F61-8B78-9F61E4734746}"/>
                </a:ext>
              </a:extLst>
            </p:cNvPr>
            <p:cNvSpPr/>
            <p:nvPr/>
          </p:nvSpPr>
          <p:spPr>
            <a:xfrm>
              <a:off x="1190157" y="1915885"/>
              <a:ext cx="714939" cy="169277"/>
            </a:xfrm>
            <a:prstGeom prst="rect">
              <a:avLst/>
            </a:prstGeom>
          </p:spPr>
          <p:txBody>
            <a:bodyPr wrap="none" lIns="0" tIns="0" rIns="0" bIns="0">
              <a:spAutoFit/>
            </a:bodyPr>
            <a:lstStyle/>
            <a:p>
              <a:r>
                <a:rPr lang="fr-FR" sz="1100" b="1" dirty="0">
                  <a:solidFill>
                    <a:schemeClr val="bg1">
                      <a:lumMod val="65000"/>
                    </a:schemeClr>
                  </a:solidFill>
                  <a:latin typeface="+mj-lt"/>
                </a:rPr>
                <a:t>2019</a:t>
              </a:r>
              <a:r>
                <a:rPr lang="fr-FR" sz="1100" b="1" dirty="0">
                  <a:latin typeface="+mj-lt"/>
                </a:rPr>
                <a:t> Nov.</a:t>
              </a:r>
            </a:p>
          </p:txBody>
        </p:sp>
        <p:cxnSp>
          <p:nvCxnSpPr>
            <p:cNvPr id="10" name="Straight Connector 9">
              <a:extLst>
                <a:ext uri="{FF2B5EF4-FFF2-40B4-BE49-F238E27FC236}">
                  <a16:creationId xmlns:a16="http://schemas.microsoft.com/office/drawing/2014/main" id="{D3F85F1A-DF0D-4FA2-832D-A080380C72C1}"/>
                </a:ext>
              </a:extLst>
            </p:cNvPr>
            <p:cNvCxnSpPr>
              <a:cxnSpLocks/>
            </p:cNvCxnSpPr>
            <p:nvPr/>
          </p:nvCxnSpPr>
          <p:spPr>
            <a:xfrm>
              <a:off x="1076325"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D93485D-0E59-4DC0-B633-1138E43773F0}"/>
                </a:ext>
              </a:extLst>
            </p:cNvPr>
            <p:cNvCxnSpPr>
              <a:cxnSpLocks/>
            </p:cNvCxnSpPr>
            <p:nvPr/>
          </p:nvCxnSpPr>
          <p:spPr>
            <a:xfrm>
              <a:off x="1076325" y="2143126"/>
              <a:ext cx="1111567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58CB4392-5F30-43CA-816A-F7CF1215E0D4}"/>
                </a:ext>
              </a:extLst>
            </p:cNvPr>
            <p:cNvSpPr/>
            <p:nvPr/>
          </p:nvSpPr>
          <p:spPr>
            <a:xfrm>
              <a:off x="2411528" y="1915885"/>
              <a:ext cx="714939" cy="169277"/>
            </a:xfrm>
            <a:prstGeom prst="rect">
              <a:avLst/>
            </a:prstGeom>
          </p:spPr>
          <p:txBody>
            <a:bodyPr wrap="none" lIns="0" tIns="0" rIns="0" bIns="0">
              <a:spAutoFit/>
            </a:bodyPr>
            <a:lstStyle/>
            <a:p>
              <a:r>
                <a:rPr lang="fr-FR" sz="1100" b="1" dirty="0">
                  <a:solidFill>
                    <a:schemeClr val="bg1">
                      <a:lumMod val="65000"/>
                    </a:schemeClr>
                  </a:solidFill>
                  <a:latin typeface="+mj-lt"/>
                </a:rPr>
                <a:t>2020</a:t>
              </a:r>
              <a:r>
                <a:rPr lang="fr-FR" sz="1100" b="1" dirty="0">
                  <a:latin typeface="+mj-lt"/>
                </a:rPr>
                <a:t> Jan.</a:t>
              </a:r>
            </a:p>
          </p:txBody>
        </p:sp>
        <p:cxnSp>
          <p:nvCxnSpPr>
            <p:cNvPr id="23" name="Straight Connector 22">
              <a:extLst>
                <a:ext uri="{FF2B5EF4-FFF2-40B4-BE49-F238E27FC236}">
                  <a16:creationId xmlns:a16="http://schemas.microsoft.com/office/drawing/2014/main" id="{DB1267AE-77A8-4C98-A9FB-1DA49AAB2BDE}"/>
                </a:ext>
              </a:extLst>
            </p:cNvPr>
            <p:cNvCxnSpPr>
              <a:cxnSpLocks/>
            </p:cNvCxnSpPr>
            <p:nvPr/>
          </p:nvCxnSpPr>
          <p:spPr>
            <a:xfrm>
              <a:off x="2297696"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0B13E4B-1DB7-4D8F-8163-C8BA7C322B55}"/>
                </a:ext>
              </a:extLst>
            </p:cNvPr>
            <p:cNvSpPr/>
            <p:nvPr/>
          </p:nvSpPr>
          <p:spPr>
            <a:xfrm>
              <a:off x="3632899" y="1915885"/>
              <a:ext cx="304571" cy="169277"/>
            </a:xfrm>
            <a:prstGeom prst="rect">
              <a:avLst/>
            </a:prstGeom>
          </p:spPr>
          <p:txBody>
            <a:bodyPr wrap="none" lIns="0" tIns="0" rIns="0" bIns="0">
              <a:spAutoFit/>
            </a:bodyPr>
            <a:lstStyle/>
            <a:p>
              <a:r>
                <a:rPr lang="fr-FR" sz="1100" b="1" dirty="0">
                  <a:latin typeface="+mj-lt"/>
                </a:rPr>
                <a:t>Mar.</a:t>
              </a:r>
            </a:p>
          </p:txBody>
        </p:sp>
        <p:cxnSp>
          <p:nvCxnSpPr>
            <p:cNvPr id="26" name="Straight Connector 25">
              <a:extLst>
                <a:ext uri="{FF2B5EF4-FFF2-40B4-BE49-F238E27FC236}">
                  <a16:creationId xmlns:a16="http://schemas.microsoft.com/office/drawing/2014/main" id="{5583CC8B-8208-4573-8981-24E98ADEA3AB}"/>
                </a:ext>
              </a:extLst>
            </p:cNvPr>
            <p:cNvCxnSpPr>
              <a:cxnSpLocks/>
            </p:cNvCxnSpPr>
            <p:nvPr/>
          </p:nvCxnSpPr>
          <p:spPr>
            <a:xfrm>
              <a:off x="3519067"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2BA79DB4-8E4F-4606-81A0-8D4A4AE04CD9}"/>
                </a:ext>
              </a:extLst>
            </p:cNvPr>
            <p:cNvSpPr/>
            <p:nvPr/>
          </p:nvSpPr>
          <p:spPr>
            <a:xfrm>
              <a:off x="4854270" y="1915885"/>
              <a:ext cx="288541" cy="169277"/>
            </a:xfrm>
            <a:prstGeom prst="rect">
              <a:avLst/>
            </a:prstGeom>
          </p:spPr>
          <p:txBody>
            <a:bodyPr wrap="none" lIns="0" tIns="0" rIns="0" bIns="0">
              <a:spAutoFit/>
            </a:bodyPr>
            <a:lstStyle/>
            <a:p>
              <a:r>
                <a:rPr lang="fr-FR" sz="1100" b="1" dirty="0">
                  <a:latin typeface="+mj-lt"/>
                </a:rPr>
                <a:t>Mai.</a:t>
              </a:r>
            </a:p>
          </p:txBody>
        </p:sp>
        <p:cxnSp>
          <p:nvCxnSpPr>
            <p:cNvPr id="29" name="Straight Connector 28">
              <a:extLst>
                <a:ext uri="{FF2B5EF4-FFF2-40B4-BE49-F238E27FC236}">
                  <a16:creationId xmlns:a16="http://schemas.microsoft.com/office/drawing/2014/main" id="{66E2499A-32F1-48F2-92CD-2F387851004A}"/>
                </a:ext>
              </a:extLst>
            </p:cNvPr>
            <p:cNvCxnSpPr>
              <a:cxnSpLocks/>
            </p:cNvCxnSpPr>
            <p:nvPr/>
          </p:nvCxnSpPr>
          <p:spPr>
            <a:xfrm>
              <a:off x="4740438"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E1420F0B-64E1-48B8-9A47-D43844CEA51A}"/>
                </a:ext>
              </a:extLst>
            </p:cNvPr>
            <p:cNvSpPr/>
            <p:nvPr/>
          </p:nvSpPr>
          <p:spPr>
            <a:xfrm>
              <a:off x="6075641" y="1915885"/>
              <a:ext cx="294953" cy="169277"/>
            </a:xfrm>
            <a:prstGeom prst="rect">
              <a:avLst/>
            </a:prstGeom>
          </p:spPr>
          <p:txBody>
            <a:bodyPr wrap="none" lIns="0" tIns="0" rIns="0" bIns="0">
              <a:spAutoFit/>
            </a:bodyPr>
            <a:lstStyle/>
            <a:p>
              <a:r>
                <a:rPr lang="fr-FR" sz="1100" b="1" dirty="0">
                  <a:latin typeface="+mj-lt"/>
                </a:rPr>
                <a:t>Juil.</a:t>
              </a:r>
            </a:p>
          </p:txBody>
        </p:sp>
        <p:cxnSp>
          <p:nvCxnSpPr>
            <p:cNvPr id="32" name="Straight Connector 31">
              <a:extLst>
                <a:ext uri="{FF2B5EF4-FFF2-40B4-BE49-F238E27FC236}">
                  <a16:creationId xmlns:a16="http://schemas.microsoft.com/office/drawing/2014/main" id="{F20E4FF8-E3D1-4676-8B19-2C0E3187D483}"/>
                </a:ext>
              </a:extLst>
            </p:cNvPr>
            <p:cNvCxnSpPr>
              <a:cxnSpLocks/>
            </p:cNvCxnSpPr>
            <p:nvPr/>
          </p:nvCxnSpPr>
          <p:spPr>
            <a:xfrm>
              <a:off x="5961809"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7EFEC536-A8F7-4A47-93BF-9108F0C20507}"/>
                </a:ext>
              </a:extLst>
            </p:cNvPr>
            <p:cNvSpPr/>
            <p:nvPr/>
          </p:nvSpPr>
          <p:spPr>
            <a:xfrm>
              <a:off x="7297012" y="1915885"/>
              <a:ext cx="310983" cy="169277"/>
            </a:xfrm>
            <a:prstGeom prst="rect">
              <a:avLst/>
            </a:prstGeom>
          </p:spPr>
          <p:txBody>
            <a:bodyPr wrap="none" lIns="0" tIns="0" rIns="0" bIns="0">
              <a:spAutoFit/>
            </a:bodyPr>
            <a:lstStyle/>
            <a:p>
              <a:r>
                <a:rPr lang="fr-FR" sz="1100" b="1" dirty="0">
                  <a:latin typeface="+mj-lt"/>
                </a:rPr>
                <a:t>Sep.</a:t>
              </a:r>
            </a:p>
          </p:txBody>
        </p:sp>
        <p:cxnSp>
          <p:nvCxnSpPr>
            <p:cNvPr id="35" name="Straight Connector 34">
              <a:extLst>
                <a:ext uri="{FF2B5EF4-FFF2-40B4-BE49-F238E27FC236}">
                  <a16:creationId xmlns:a16="http://schemas.microsoft.com/office/drawing/2014/main" id="{A3E3F60C-869C-43E9-8132-29EEBA50F516}"/>
                </a:ext>
              </a:extLst>
            </p:cNvPr>
            <p:cNvCxnSpPr>
              <a:cxnSpLocks/>
            </p:cNvCxnSpPr>
            <p:nvPr/>
          </p:nvCxnSpPr>
          <p:spPr>
            <a:xfrm>
              <a:off x="7183180"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505D0C1A-9C66-4B72-941A-3837E3D3E9CB}"/>
                </a:ext>
              </a:extLst>
            </p:cNvPr>
            <p:cNvSpPr/>
            <p:nvPr/>
          </p:nvSpPr>
          <p:spPr>
            <a:xfrm>
              <a:off x="8518383" y="1915885"/>
              <a:ext cx="330219" cy="169277"/>
            </a:xfrm>
            <a:prstGeom prst="rect">
              <a:avLst/>
            </a:prstGeom>
          </p:spPr>
          <p:txBody>
            <a:bodyPr wrap="none" lIns="0" tIns="0" rIns="0" bIns="0">
              <a:spAutoFit/>
            </a:bodyPr>
            <a:lstStyle/>
            <a:p>
              <a:r>
                <a:rPr lang="fr-FR" sz="1100" b="1" dirty="0">
                  <a:latin typeface="+mj-lt"/>
                </a:rPr>
                <a:t>Nov.</a:t>
              </a:r>
            </a:p>
          </p:txBody>
        </p:sp>
        <p:cxnSp>
          <p:nvCxnSpPr>
            <p:cNvPr id="38" name="Straight Connector 37">
              <a:extLst>
                <a:ext uri="{FF2B5EF4-FFF2-40B4-BE49-F238E27FC236}">
                  <a16:creationId xmlns:a16="http://schemas.microsoft.com/office/drawing/2014/main" id="{4796C326-FC55-4F2F-9F75-281DFA87FCD5}"/>
                </a:ext>
              </a:extLst>
            </p:cNvPr>
            <p:cNvCxnSpPr>
              <a:cxnSpLocks/>
            </p:cNvCxnSpPr>
            <p:nvPr/>
          </p:nvCxnSpPr>
          <p:spPr>
            <a:xfrm>
              <a:off x="8404551"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3CC2477-619A-42AC-B9D8-DA73280E570A}"/>
                </a:ext>
              </a:extLst>
            </p:cNvPr>
            <p:cNvSpPr/>
            <p:nvPr/>
          </p:nvSpPr>
          <p:spPr>
            <a:xfrm>
              <a:off x="9739754" y="1915885"/>
              <a:ext cx="671659" cy="169277"/>
            </a:xfrm>
            <a:prstGeom prst="rect">
              <a:avLst/>
            </a:prstGeom>
          </p:spPr>
          <p:txBody>
            <a:bodyPr wrap="none" lIns="0" tIns="0" rIns="0" bIns="0">
              <a:spAutoFit/>
            </a:bodyPr>
            <a:lstStyle/>
            <a:p>
              <a:r>
                <a:rPr lang="fr-FR" sz="1100" b="1" dirty="0">
                  <a:solidFill>
                    <a:schemeClr val="bg1">
                      <a:lumMod val="65000"/>
                    </a:schemeClr>
                  </a:solidFill>
                  <a:latin typeface="+mj-lt"/>
                </a:rPr>
                <a:t>2021</a:t>
              </a:r>
              <a:r>
                <a:rPr lang="fr-FR" sz="1100" b="1" dirty="0">
                  <a:latin typeface="+mj-lt"/>
                </a:rPr>
                <a:t> Jan.</a:t>
              </a:r>
            </a:p>
          </p:txBody>
        </p:sp>
        <p:cxnSp>
          <p:nvCxnSpPr>
            <p:cNvPr id="41" name="Straight Connector 40">
              <a:extLst>
                <a:ext uri="{FF2B5EF4-FFF2-40B4-BE49-F238E27FC236}">
                  <a16:creationId xmlns:a16="http://schemas.microsoft.com/office/drawing/2014/main" id="{6E0823A1-4ADB-46B9-AE02-DE95B8CFA593}"/>
                </a:ext>
              </a:extLst>
            </p:cNvPr>
            <p:cNvCxnSpPr>
              <a:cxnSpLocks/>
            </p:cNvCxnSpPr>
            <p:nvPr/>
          </p:nvCxnSpPr>
          <p:spPr>
            <a:xfrm>
              <a:off x="9625922"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2AEB25CC-4EF7-4EF4-883D-52FB292250B5}"/>
                </a:ext>
              </a:extLst>
            </p:cNvPr>
            <p:cNvSpPr/>
            <p:nvPr/>
          </p:nvSpPr>
          <p:spPr>
            <a:xfrm>
              <a:off x="10961124" y="1915885"/>
              <a:ext cx="304571" cy="169277"/>
            </a:xfrm>
            <a:prstGeom prst="rect">
              <a:avLst/>
            </a:prstGeom>
          </p:spPr>
          <p:txBody>
            <a:bodyPr wrap="none" lIns="0" tIns="0" rIns="0" bIns="0">
              <a:spAutoFit/>
            </a:bodyPr>
            <a:lstStyle/>
            <a:p>
              <a:r>
                <a:rPr lang="fr-FR" sz="1100" b="1" dirty="0">
                  <a:latin typeface="+mj-lt"/>
                </a:rPr>
                <a:t>Mar.</a:t>
              </a:r>
            </a:p>
          </p:txBody>
        </p:sp>
        <p:cxnSp>
          <p:nvCxnSpPr>
            <p:cNvPr id="44" name="Straight Connector 43">
              <a:extLst>
                <a:ext uri="{FF2B5EF4-FFF2-40B4-BE49-F238E27FC236}">
                  <a16:creationId xmlns:a16="http://schemas.microsoft.com/office/drawing/2014/main" id="{ED8926CF-4406-4145-98EB-73E9A7D41AD9}"/>
                </a:ext>
              </a:extLst>
            </p:cNvPr>
            <p:cNvCxnSpPr>
              <a:cxnSpLocks/>
            </p:cNvCxnSpPr>
            <p:nvPr/>
          </p:nvCxnSpPr>
          <p:spPr>
            <a:xfrm>
              <a:off x="10847292" y="1915885"/>
              <a:ext cx="0" cy="29391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a16="http://schemas.microsoft.com/office/drawing/2014/main" id="{60D0CDEB-8AFA-4F65-ABAE-171FEEA9A3BB}"/>
              </a:ext>
            </a:extLst>
          </p:cNvPr>
          <p:cNvGrpSpPr/>
          <p:nvPr/>
        </p:nvGrpSpPr>
        <p:grpSpPr>
          <a:xfrm>
            <a:off x="515938" y="1196975"/>
            <a:ext cx="1875829" cy="987426"/>
            <a:chOff x="1633542" y="1196975"/>
            <a:chExt cx="1875829" cy="987426"/>
          </a:xfrm>
        </p:grpSpPr>
        <p:sp>
          <p:nvSpPr>
            <p:cNvPr id="50" name="Rectangle 49">
              <a:extLst>
                <a:ext uri="{FF2B5EF4-FFF2-40B4-BE49-F238E27FC236}">
                  <a16:creationId xmlns:a16="http://schemas.microsoft.com/office/drawing/2014/main" id="{E55EA477-CBB2-4A7C-AE28-422BD3E1AC08}"/>
                </a:ext>
              </a:extLst>
            </p:cNvPr>
            <p:cNvSpPr/>
            <p:nvPr/>
          </p:nvSpPr>
          <p:spPr>
            <a:xfrm>
              <a:off x="1633542" y="1196975"/>
              <a:ext cx="1875829" cy="3493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E32CD1F4-67E1-4A01-9A38-57F410E5789D}"/>
                </a:ext>
              </a:extLst>
            </p:cNvPr>
            <p:cNvGrpSpPr/>
            <p:nvPr/>
          </p:nvGrpSpPr>
          <p:grpSpPr>
            <a:xfrm>
              <a:off x="3268206" y="1545705"/>
              <a:ext cx="152400" cy="638696"/>
              <a:chOff x="3326493" y="1688051"/>
              <a:chExt cx="152400" cy="638696"/>
            </a:xfrm>
          </p:grpSpPr>
          <p:sp>
            <p:nvSpPr>
              <p:cNvPr id="51" name="Oval 50">
                <a:extLst>
                  <a:ext uri="{FF2B5EF4-FFF2-40B4-BE49-F238E27FC236}">
                    <a16:creationId xmlns:a16="http://schemas.microsoft.com/office/drawing/2014/main" id="{5F3C88E4-74BD-4BF0-AB31-8F6FB74BAB7F}"/>
                  </a:ext>
                </a:extLst>
              </p:cNvPr>
              <p:cNvSpPr/>
              <p:nvPr/>
            </p:nvSpPr>
            <p:spPr>
              <a:xfrm>
                <a:off x="3361418" y="2244197"/>
                <a:ext cx="82550" cy="825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895543BB-CAE4-44AB-A376-2389B0A7D756}"/>
                  </a:ext>
                </a:extLst>
              </p:cNvPr>
              <p:cNvCxnSpPr>
                <a:cxnSpLocks/>
                <a:stCxn id="54" idx="0"/>
                <a:endCxn id="51" idx="0"/>
              </p:cNvCxnSpPr>
              <p:nvPr/>
            </p:nvCxnSpPr>
            <p:spPr>
              <a:xfrm>
                <a:off x="3402693" y="1800960"/>
                <a:ext cx="0" cy="443237"/>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54" name="Isosceles Triangle 53">
                <a:extLst>
                  <a:ext uri="{FF2B5EF4-FFF2-40B4-BE49-F238E27FC236}">
                    <a16:creationId xmlns:a16="http://schemas.microsoft.com/office/drawing/2014/main" id="{D8B73D85-0D58-4E05-8432-F6FB09E78514}"/>
                  </a:ext>
                </a:extLst>
              </p:cNvPr>
              <p:cNvSpPr/>
              <p:nvPr/>
            </p:nvSpPr>
            <p:spPr>
              <a:xfrm flipV="1">
                <a:off x="3326493" y="1688051"/>
                <a:ext cx="152400" cy="11290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Rectangle 56">
              <a:extLst>
                <a:ext uri="{FF2B5EF4-FFF2-40B4-BE49-F238E27FC236}">
                  <a16:creationId xmlns:a16="http://schemas.microsoft.com/office/drawing/2014/main" id="{0DA93AAA-E0CF-4F61-A0FE-9808A9768067}"/>
                </a:ext>
              </a:extLst>
            </p:cNvPr>
            <p:cNvSpPr/>
            <p:nvPr/>
          </p:nvSpPr>
          <p:spPr>
            <a:xfrm>
              <a:off x="1722307" y="1248558"/>
              <a:ext cx="1698300" cy="246221"/>
            </a:xfrm>
            <a:prstGeom prst="rect">
              <a:avLst/>
            </a:prstGeom>
          </p:spPr>
          <p:txBody>
            <a:bodyPr wrap="square" lIns="0" tIns="0" rIns="0" bIns="0">
              <a:spAutoFit/>
            </a:bodyPr>
            <a:lstStyle/>
            <a:p>
              <a:pPr algn="r"/>
              <a:r>
                <a:rPr lang="fr-FR" sz="800" b="1" dirty="0">
                  <a:latin typeface="+mj-lt"/>
                </a:rPr>
                <a:t>Lancement RFP Sécurité et LAN</a:t>
              </a:r>
            </a:p>
            <a:p>
              <a:pPr algn="r"/>
              <a:r>
                <a:rPr lang="fr-FR" sz="800" b="1" dirty="0"/>
                <a:t>29/11/2019</a:t>
              </a:r>
            </a:p>
          </p:txBody>
        </p:sp>
      </p:grpSp>
      <p:grpSp>
        <p:nvGrpSpPr>
          <p:cNvPr id="62" name="Group 61">
            <a:extLst>
              <a:ext uri="{FF2B5EF4-FFF2-40B4-BE49-F238E27FC236}">
                <a16:creationId xmlns:a16="http://schemas.microsoft.com/office/drawing/2014/main" id="{7E8AA665-AB98-465D-AFBF-6C39879531F4}"/>
              </a:ext>
            </a:extLst>
          </p:cNvPr>
          <p:cNvGrpSpPr/>
          <p:nvPr/>
        </p:nvGrpSpPr>
        <p:grpSpPr>
          <a:xfrm flipH="1">
            <a:off x="3156389" y="1196975"/>
            <a:ext cx="2450649" cy="987426"/>
            <a:chOff x="1058724" y="1196975"/>
            <a:chExt cx="2450649" cy="987426"/>
          </a:xfrm>
        </p:grpSpPr>
        <p:sp>
          <p:nvSpPr>
            <p:cNvPr id="63" name="Rectangle 62">
              <a:extLst>
                <a:ext uri="{FF2B5EF4-FFF2-40B4-BE49-F238E27FC236}">
                  <a16:creationId xmlns:a16="http://schemas.microsoft.com/office/drawing/2014/main" id="{FBBE6713-2204-43FA-8228-B9E5DE4FAF7F}"/>
                </a:ext>
              </a:extLst>
            </p:cNvPr>
            <p:cNvSpPr/>
            <p:nvPr/>
          </p:nvSpPr>
          <p:spPr>
            <a:xfrm>
              <a:off x="1058724" y="1196975"/>
              <a:ext cx="2450649" cy="349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63">
              <a:extLst>
                <a:ext uri="{FF2B5EF4-FFF2-40B4-BE49-F238E27FC236}">
                  <a16:creationId xmlns:a16="http://schemas.microsoft.com/office/drawing/2014/main" id="{CD600210-927B-4CAC-B10C-4A4FEF1D3327}"/>
                </a:ext>
              </a:extLst>
            </p:cNvPr>
            <p:cNvGrpSpPr/>
            <p:nvPr/>
          </p:nvGrpSpPr>
          <p:grpSpPr>
            <a:xfrm>
              <a:off x="3268206" y="1545705"/>
              <a:ext cx="152400" cy="638696"/>
              <a:chOff x="3326493" y="1688051"/>
              <a:chExt cx="152400" cy="638696"/>
            </a:xfrm>
          </p:grpSpPr>
          <p:sp>
            <p:nvSpPr>
              <p:cNvPr id="66" name="Oval 65">
                <a:extLst>
                  <a:ext uri="{FF2B5EF4-FFF2-40B4-BE49-F238E27FC236}">
                    <a16:creationId xmlns:a16="http://schemas.microsoft.com/office/drawing/2014/main" id="{35F30B51-F44B-4537-A7EA-327FC0F63202}"/>
                  </a:ext>
                </a:extLst>
              </p:cNvPr>
              <p:cNvSpPr/>
              <p:nvPr/>
            </p:nvSpPr>
            <p:spPr>
              <a:xfrm>
                <a:off x="3361418" y="2244197"/>
                <a:ext cx="82550" cy="8255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597074EB-C0B8-47FE-8AB9-0B8356E78ADB}"/>
                  </a:ext>
                </a:extLst>
              </p:cNvPr>
              <p:cNvCxnSpPr>
                <a:cxnSpLocks/>
                <a:stCxn id="68" idx="0"/>
                <a:endCxn id="66" idx="0"/>
              </p:cNvCxnSpPr>
              <p:nvPr/>
            </p:nvCxnSpPr>
            <p:spPr>
              <a:xfrm>
                <a:off x="3402693" y="1800960"/>
                <a:ext cx="0" cy="443237"/>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68" name="Isosceles Triangle 67">
                <a:extLst>
                  <a:ext uri="{FF2B5EF4-FFF2-40B4-BE49-F238E27FC236}">
                    <a16:creationId xmlns:a16="http://schemas.microsoft.com/office/drawing/2014/main" id="{0323D906-25DC-4F23-8AA9-62477B08431F}"/>
                  </a:ext>
                </a:extLst>
              </p:cNvPr>
              <p:cNvSpPr/>
              <p:nvPr/>
            </p:nvSpPr>
            <p:spPr>
              <a:xfrm flipV="1">
                <a:off x="3326493" y="1688051"/>
                <a:ext cx="152400" cy="112909"/>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5" name="Rectangle 64">
              <a:extLst>
                <a:ext uri="{FF2B5EF4-FFF2-40B4-BE49-F238E27FC236}">
                  <a16:creationId xmlns:a16="http://schemas.microsoft.com/office/drawing/2014/main" id="{7C02DE71-F127-4539-B39B-DE962A2E2729}"/>
                </a:ext>
              </a:extLst>
            </p:cNvPr>
            <p:cNvSpPr/>
            <p:nvPr/>
          </p:nvSpPr>
          <p:spPr>
            <a:xfrm>
              <a:off x="1152357" y="1248558"/>
              <a:ext cx="2268250" cy="246221"/>
            </a:xfrm>
            <a:prstGeom prst="rect">
              <a:avLst/>
            </a:prstGeom>
          </p:spPr>
          <p:txBody>
            <a:bodyPr wrap="none" lIns="0" tIns="0" rIns="0" bIns="0">
              <a:spAutoFit/>
            </a:bodyPr>
            <a:lstStyle/>
            <a:p>
              <a:r>
                <a:rPr lang="fr-FR" sz="800" b="1" dirty="0">
                  <a:solidFill>
                    <a:schemeClr val="bg1"/>
                  </a:solidFill>
                  <a:latin typeface="+mj-lt"/>
                </a:rPr>
                <a:t>Choix des Titulaires et démarrage du Projet</a:t>
              </a:r>
            </a:p>
            <a:p>
              <a:r>
                <a:rPr lang="fr-FR" sz="800" b="1" dirty="0">
                  <a:solidFill>
                    <a:schemeClr val="bg1"/>
                  </a:solidFill>
                </a:rPr>
                <a:t>3/2/2020</a:t>
              </a:r>
            </a:p>
          </p:txBody>
        </p:sp>
      </p:grpSp>
      <p:grpSp>
        <p:nvGrpSpPr>
          <p:cNvPr id="69" name="Group 68">
            <a:extLst>
              <a:ext uri="{FF2B5EF4-FFF2-40B4-BE49-F238E27FC236}">
                <a16:creationId xmlns:a16="http://schemas.microsoft.com/office/drawing/2014/main" id="{8EB3BB45-1385-42A3-8617-6C86B24A1611}"/>
              </a:ext>
            </a:extLst>
          </p:cNvPr>
          <p:cNvGrpSpPr/>
          <p:nvPr/>
        </p:nvGrpSpPr>
        <p:grpSpPr>
          <a:xfrm flipH="1">
            <a:off x="5794944" y="1196975"/>
            <a:ext cx="2040944" cy="987426"/>
            <a:chOff x="1468428" y="1196975"/>
            <a:chExt cx="2040944" cy="987426"/>
          </a:xfrm>
        </p:grpSpPr>
        <p:sp>
          <p:nvSpPr>
            <p:cNvPr id="70" name="Rectangle 69">
              <a:extLst>
                <a:ext uri="{FF2B5EF4-FFF2-40B4-BE49-F238E27FC236}">
                  <a16:creationId xmlns:a16="http://schemas.microsoft.com/office/drawing/2014/main" id="{B8FC3EF0-EAE5-421C-BF62-924BDC4F6A37}"/>
                </a:ext>
              </a:extLst>
            </p:cNvPr>
            <p:cNvSpPr/>
            <p:nvPr/>
          </p:nvSpPr>
          <p:spPr>
            <a:xfrm>
              <a:off x="1468428" y="1196975"/>
              <a:ext cx="2040944" cy="3493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a:extLst>
                <a:ext uri="{FF2B5EF4-FFF2-40B4-BE49-F238E27FC236}">
                  <a16:creationId xmlns:a16="http://schemas.microsoft.com/office/drawing/2014/main" id="{BC216C2A-5B44-4B0F-941B-D450AE964667}"/>
                </a:ext>
              </a:extLst>
            </p:cNvPr>
            <p:cNvGrpSpPr/>
            <p:nvPr/>
          </p:nvGrpSpPr>
          <p:grpSpPr>
            <a:xfrm>
              <a:off x="3268206" y="1545705"/>
              <a:ext cx="152400" cy="638696"/>
              <a:chOff x="3326493" y="1688051"/>
              <a:chExt cx="152400" cy="638696"/>
            </a:xfrm>
          </p:grpSpPr>
          <p:sp>
            <p:nvSpPr>
              <p:cNvPr id="73" name="Oval 72">
                <a:extLst>
                  <a:ext uri="{FF2B5EF4-FFF2-40B4-BE49-F238E27FC236}">
                    <a16:creationId xmlns:a16="http://schemas.microsoft.com/office/drawing/2014/main" id="{AD67D01B-C439-4789-B2FD-251F91EA7579}"/>
                  </a:ext>
                </a:extLst>
              </p:cNvPr>
              <p:cNvSpPr/>
              <p:nvPr/>
            </p:nvSpPr>
            <p:spPr>
              <a:xfrm>
                <a:off x="3361418" y="2244197"/>
                <a:ext cx="82550" cy="825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a:extLst>
                  <a:ext uri="{FF2B5EF4-FFF2-40B4-BE49-F238E27FC236}">
                    <a16:creationId xmlns:a16="http://schemas.microsoft.com/office/drawing/2014/main" id="{006A3FED-97D7-454C-9939-B670F480E56C}"/>
                  </a:ext>
                </a:extLst>
              </p:cNvPr>
              <p:cNvCxnSpPr>
                <a:cxnSpLocks/>
                <a:stCxn id="75" idx="0"/>
                <a:endCxn id="73" idx="0"/>
              </p:cNvCxnSpPr>
              <p:nvPr/>
            </p:nvCxnSpPr>
            <p:spPr>
              <a:xfrm>
                <a:off x="3402693" y="1800960"/>
                <a:ext cx="0" cy="44323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5" name="Isosceles Triangle 74">
                <a:extLst>
                  <a:ext uri="{FF2B5EF4-FFF2-40B4-BE49-F238E27FC236}">
                    <a16:creationId xmlns:a16="http://schemas.microsoft.com/office/drawing/2014/main" id="{695AA500-1C76-4D97-9E43-A39CE543FA88}"/>
                  </a:ext>
                </a:extLst>
              </p:cNvPr>
              <p:cNvSpPr/>
              <p:nvPr/>
            </p:nvSpPr>
            <p:spPr>
              <a:xfrm flipV="1">
                <a:off x="3326493" y="1688051"/>
                <a:ext cx="152400" cy="11290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Rectangle 71">
              <a:extLst>
                <a:ext uri="{FF2B5EF4-FFF2-40B4-BE49-F238E27FC236}">
                  <a16:creationId xmlns:a16="http://schemas.microsoft.com/office/drawing/2014/main" id="{CFC7C584-335C-4EAD-9009-43F20BBC586D}"/>
                </a:ext>
              </a:extLst>
            </p:cNvPr>
            <p:cNvSpPr/>
            <p:nvPr/>
          </p:nvSpPr>
          <p:spPr>
            <a:xfrm>
              <a:off x="1941035" y="1248558"/>
              <a:ext cx="1479572" cy="246221"/>
            </a:xfrm>
            <a:prstGeom prst="rect">
              <a:avLst/>
            </a:prstGeom>
          </p:spPr>
          <p:txBody>
            <a:bodyPr wrap="none" lIns="0" tIns="0" rIns="0" bIns="0">
              <a:spAutoFit/>
            </a:bodyPr>
            <a:lstStyle/>
            <a:p>
              <a:r>
                <a:rPr lang="fr-FR" sz="800" b="1" dirty="0">
                  <a:solidFill>
                    <a:schemeClr val="bg1"/>
                  </a:solidFill>
                  <a:latin typeface="+mj-lt"/>
                </a:rPr>
                <a:t>Fin de Projet LAN / WAN / Sécurité</a:t>
              </a:r>
            </a:p>
            <a:p>
              <a:r>
                <a:rPr lang="fr-FR" sz="800" b="1" dirty="0">
                  <a:solidFill>
                    <a:schemeClr val="bg1"/>
                  </a:solidFill>
                </a:rPr>
                <a:t>1/7/2020</a:t>
              </a:r>
            </a:p>
          </p:txBody>
        </p:sp>
      </p:grpSp>
      <p:grpSp>
        <p:nvGrpSpPr>
          <p:cNvPr id="120" name="Group 119">
            <a:extLst>
              <a:ext uri="{FF2B5EF4-FFF2-40B4-BE49-F238E27FC236}">
                <a16:creationId xmlns:a16="http://schemas.microsoft.com/office/drawing/2014/main" id="{CE620676-3786-48AF-A7E4-DE69A7109CA0}"/>
              </a:ext>
            </a:extLst>
          </p:cNvPr>
          <p:cNvGrpSpPr/>
          <p:nvPr/>
        </p:nvGrpSpPr>
        <p:grpSpPr>
          <a:xfrm>
            <a:off x="1076325" y="2346787"/>
            <a:ext cx="1221372" cy="229538"/>
            <a:chOff x="2268077" y="2357048"/>
            <a:chExt cx="1221372" cy="208670"/>
          </a:xfrm>
          <a:solidFill>
            <a:schemeClr val="accent1"/>
          </a:solidFill>
        </p:grpSpPr>
        <p:sp>
          <p:nvSpPr>
            <p:cNvPr id="76" name="Arrow: Pentagon 75">
              <a:extLst>
                <a:ext uri="{FF2B5EF4-FFF2-40B4-BE49-F238E27FC236}">
                  <a16:creationId xmlns:a16="http://schemas.microsoft.com/office/drawing/2014/main" id="{32C19FB2-3010-4F3C-B993-A5E60E1F2A84}"/>
                </a:ext>
              </a:extLst>
            </p:cNvPr>
            <p:cNvSpPr/>
            <p:nvPr/>
          </p:nvSpPr>
          <p:spPr>
            <a:xfrm>
              <a:off x="2379373" y="2357050"/>
              <a:ext cx="1110076"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Rounded Corners 118">
              <a:extLst>
                <a:ext uri="{FF2B5EF4-FFF2-40B4-BE49-F238E27FC236}">
                  <a16:creationId xmlns:a16="http://schemas.microsoft.com/office/drawing/2014/main" id="{1F727819-0CD0-44E5-A4F5-657C5CDC050B}"/>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120">
            <a:extLst>
              <a:ext uri="{FF2B5EF4-FFF2-40B4-BE49-F238E27FC236}">
                <a16:creationId xmlns:a16="http://schemas.microsoft.com/office/drawing/2014/main" id="{490DDE8C-622E-4E9B-A24D-73C2A540C59B}"/>
              </a:ext>
            </a:extLst>
          </p:cNvPr>
          <p:cNvGrpSpPr/>
          <p:nvPr/>
        </p:nvGrpSpPr>
        <p:grpSpPr>
          <a:xfrm>
            <a:off x="2297696" y="2606454"/>
            <a:ext cx="3662213" cy="229538"/>
            <a:chOff x="2268077" y="2357048"/>
            <a:chExt cx="3662213" cy="208670"/>
          </a:xfrm>
          <a:solidFill>
            <a:schemeClr val="accent1"/>
          </a:solidFill>
        </p:grpSpPr>
        <p:sp>
          <p:nvSpPr>
            <p:cNvPr id="122" name="Arrow: Pentagon 121">
              <a:extLst>
                <a:ext uri="{FF2B5EF4-FFF2-40B4-BE49-F238E27FC236}">
                  <a16:creationId xmlns:a16="http://schemas.microsoft.com/office/drawing/2014/main" id="{7A93D3B4-2161-4AAC-A97F-2B19269674F6}"/>
                </a:ext>
              </a:extLst>
            </p:cNvPr>
            <p:cNvSpPr/>
            <p:nvPr/>
          </p:nvSpPr>
          <p:spPr>
            <a:xfrm>
              <a:off x="2379372" y="2357050"/>
              <a:ext cx="3550918"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Rounded Corners 122">
              <a:extLst>
                <a:ext uri="{FF2B5EF4-FFF2-40B4-BE49-F238E27FC236}">
                  <a16:creationId xmlns:a16="http://schemas.microsoft.com/office/drawing/2014/main" id="{26E6174B-884D-4EB7-B9BD-18C7FFD9BC03}"/>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4" name="Group 123">
            <a:extLst>
              <a:ext uri="{FF2B5EF4-FFF2-40B4-BE49-F238E27FC236}">
                <a16:creationId xmlns:a16="http://schemas.microsoft.com/office/drawing/2014/main" id="{2BEC2464-7AC2-4A6D-9DD6-61EF2F50317E}"/>
              </a:ext>
            </a:extLst>
          </p:cNvPr>
          <p:cNvGrpSpPr/>
          <p:nvPr/>
        </p:nvGrpSpPr>
        <p:grpSpPr>
          <a:xfrm>
            <a:off x="1916837" y="2866057"/>
            <a:ext cx="1463974" cy="229538"/>
            <a:chOff x="2268077" y="2357048"/>
            <a:chExt cx="1463974" cy="208670"/>
          </a:xfrm>
          <a:solidFill>
            <a:schemeClr val="accent2"/>
          </a:solidFill>
        </p:grpSpPr>
        <p:sp>
          <p:nvSpPr>
            <p:cNvPr id="125" name="Arrow: Pentagon 124">
              <a:extLst>
                <a:ext uri="{FF2B5EF4-FFF2-40B4-BE49-F238E27FC236}">
                  <a16:creationId xmlns:a16="http://schemas.microsoft.com/office/drawing/2014/main" id="{33B1046C-088E-4D99-AEAB-1F55D60D3301}"/>
                </a:ext>
              </a:extLst>
            </p:cNvPr>
            <p:cNvSpPr/>
            <p:nvPr/>
          </p:nvSpPr>
          <p:spPr>
            <a:xfrm>
              <a:off x="2379372" y="2357050"/>
              <a:ext cx="1352679"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Rounded Corners 125">
              <a:extLst>
                <a:ext uri="{FF2B5EF4-FFF2-40B4-BE49-F238E27FC236}">
                  <a16:creationId xmlns:a16="http://schemas.microsoft.com/office/drawing/2014/main" id="{451DFA7C-4933-4291-9FF8-62A4F5815A83}"/>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2" name="Group 131">
            <a:extLst>
              <a:ext uri="{FF2B5EF4-FFF2-40B4-BE49-F238E27FC236}">
                <a16:creationId xmlns:a16="http://schemas.microsoft.com/office/drawing/2014/main" id="{AA17ECB9-09D3-49B2-B138-6AA080AE6917}"/>
              </a:ext>
            </a:extLst>
          </p:cNvPr>
          <p:cNvGrpSpPr/>
          <p:nvPr/>
        </p:nvGrpSpPr>
        <p:grpSpPr>
          <a:xfrm>
            <a:off x="2941372" y="3125692"/>
            <a:ext cx="1187429" cy="229538"/>
            <a:chOff x="2268077" y="2357048"/>
            <a:chExt cx="918124" cy="208670"/>
          </a:xfrm>
          <a:solidFill>
            <a:schemeClr val="accent2"/>
          </a:solidFill>
        </p:grpSpPr>
        <p:sp>
          <p:nvSpPr>
            <p:cNvPr id="139" name="Arrow: Pentagon 138">
              <a:extLst>
                <a:ext uri="{FF2B5EF4-FFF2-40B4-BE49-F238E27FC236}">
                  <a16:creationId xmlns:a16="http://schemas.microsoft.com/office/drawing/2014/main" id="{1D6A5776-0BC0-43E8-8C49-0E611DB270D6}"/>
                </a:ext>
              </a:extLst>
            </p:cNvPr>
            <p:cNvSpPr/>
            <p:nvPr/>
          </p:nvSpPr>
          <p:spPr>
            <a:xfrm>
              <a:off x="2379373" y="2357050"/>
              <a:ext cx="806828"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Rounded Corners 139">
              <a:extLst>
                <a:ext uri="{FF2B5EF4-FFF2-40B4-BE49-F238E27FC236}">
                  <a16:creationId xmlns:a16="http://schemas.microsoft.com/office/drawing/2014/main" id="{12CF1BA4-4163-4E9F-9ECA-FDB025FA8974}"/>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3" name="Group 132">
            <a:extLst>
              <a:ext uri="{FF2B5EF4-FFF2-40B4-BE49-F238E27FC236}">
                <a16:creationId xmlns:a16="http://schemas.microsoft.com/office/drawing/2014/main" id="{A5D0CD7F-AFB2-442E-A2F9-E6AB93FD85EE}"/>
              </a:ext>
            </a:extLst>
          </p:cNvPr>
          <p:cNvGrpSpPr/>
          <p:nvPr/>
        </p:nvGrpSpPr>
        <p:grpSpPr>
          <a:xfrm>
            <a:off x="3632899" y="3385327"/>
            <a:ext cx="2162045" cy="229538"/>
            <a:chOff x="2268077" y="2357048"/>
            <a:chExt cx="2162045" cy="208670"/>
          </a:xfrm>
          <a:solidFill>
            <a:schemeClr val="accent2"/>
          </a:solidFill>
        </p:grpSpPr>
        <p:sp>
          <p:nvSpPr>
            <p:cNvPr id="137" name="Arrow: Pentagon 136">
              <a:extLst>
                <a:ext uri="{FF2B5EF4-FFF2-40B4-BE49-F238E27FC236}">
                  <a16:creationId xmlns:a16="http://schemas.microsoft.com/office/drawing/2014/main" id="{4DB026EB-4A00-464D-BD81-FBD7221739A9}"/>
                </a:ext>
              </a:extLst>
            </p:cNvPr>
            <p:cNvSpPr/>
            <p:nvPr/>
          </p:nvSpPr>
          <p:spPr>
            <a:xfrm>
              <a:off x="2379372" y="2357050"/>
              <a:ext cx="2050750"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Rounded Corners 137">
              <a:extLst>
                <a:ext uri="{FF2B5EF4-FFF2-40B4-BE49-F238E27FC236}">
                  <a16:creationId xmlns:a16="http://schemas.microsoft.com/office/drawing/2014/main" id="{9496BF6F-F7FE-4FDA-A002-22808D2BFC69}"/>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4" name="Group 133">
            <a:extLst>
              <a:ext uri="{FF2B5EF4-FFF2-40B4-BE49-F238E27FC236}">
                <a16:creationId xmlns:a16="http://schemas.microsoft.com/office/drawing/2014/main" id="{7EB4E752-EC45-47EC-AF30-A1CAB0119805}"/>
              </a:ext>
            </a:extLst>
          </p:cNvPr>
          <p:cNvGrpSpPr/>
          <p:nvPr/>
        </p:nvGrpSpPr>
        <p:grpSpPr>
          <a:xfrm>
            <a:off x="4906165" y="3644961"/>
            <a:ext cx="1016992" cy="229538"/>
            <a:chOff x="2268077" y="2357048"/>
            <a:chExt cx="1016992" cy="208670"/>
          </a:xfrm>
          <a:solidFill>
            <a:schemeClr val="accent2"/>
          </a:solidFill>
        </p:grpSpPr>
        <p:sp>
          <p:nvSpPr>
            <p:cNvPr id="135" name="Arrow: Pentagon 134">
              <a:extLst>
                <a:ext uri="{FF2B5EF4-FFF2-40B4-BE49-F238E27FC236}">
                  <a16:creationId xmlns:a16="http://schemas.microsoft.com/office/drawing/2014/main" id="{CB425A48-4816-41FF-86AE-623730B6213E}"/>
                </a:ext>
              </a:extLst>
            </p:cNvPr>
            <p:cNvSpPr/>
            <p:nvPr/>
          </p:nvSpPr>
          <p:spPr>
            <a:xfrm>
              <a:off x="2379372" y="2357050"/>
              <a:ext cx="905697"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Rounded Corners 135">
              <a:extLst>
                <a:ext uri="{FF2B5EF4-FFF2-40B4-BE49-F238E27FC236}">
                  <a16:creationId xmlns:a16="http://schemas.microsoft.com/office/drawing/2014/main" id="{5DF0C6AB-12E4-499F-820D-0F4C1BC9B9F6}"/>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2" name="Group 141">
            <a:extLst>
              <a:ext uri="{FF2B5EF4-FFF2-40B4-BE49-F238E27FC236}">
                <a16:creationId xmlns:a16="http://schemas.microsoft.com/office/drawing/2014/main" id="{8120B780-461F-4E05-8264-332095474C7F}"/>
              </a:ext>
            </a:extLst>
          </p:cNvPr>
          <p:cNvGrpSpPr/>
          <p:nvPr/>
        </p:nvGrpSpPr>
        <p:grpSpPr>
          <a:xfrm>
            <a:off x="1916837" y="3904597"/>
            <a:ext cx="1463974" cy="229538"/>
            <a:chOff x="2268077" y="2357048"/>
            <a:chExt cx="1463974" cy="208670"/>
          </a:xfrm>
          <a:solidFill>
            <a:schemeClr val="accent3"/>
          </a:solidFill>
        </p:grpSpPr>
        <p:sp>
          <p:nvSpPr>
            <p:cNvPr id="149" name="Arrow: Pentagon 148">
              <a:extLst>
                <a:ext uri="{FF2B5EF4-FFF2-40B4-BE49-F238E27FC236}">
                  <a16:creationId xmlns:a16="http://schemas.microsoft.com/office/drawing/2014/main" id="{20C0CD15-9DCF-49EB-BBED-ACC3C199FB1F}"/>
                </a:ext>
              </a:extLst>
            </p:cNvPr>
            <p:cNvSpPr/>
            <p:nvPr/>
          </p:nvSpPr>
          <p:spPr>
            <a:xfrm>
              <a:off x="2379372" y="2357050"/>
              <a:ext cx="1352679"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Rounded Corners 149">
              <a:extLst>
                <a:ext uri="{FF2B5EF4-FFF2-40B4-BE49-F238E27FC236}">
                  <a16:creationId xmlns:a16="http://schemas.microsoft.com/office/drawing/2014/main" id="{BDD14E62-A218-427E-B754-AE1A78EEAB96}"/>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3" name="Group 142">
            <a:extLst>
              <a:ext uri="{FF2B5EF4-FFF2-40B4-BE49-F238E27FC236}">
                <a16:creationId xmlns:a16="http://schemas.microsoft.com/office/drawing/2014/main" id="{4796FE86-03BB-4047-B926-AF9066E69BD9}"/>
              </a:ext>
            </a:extLst>
          </p:cNvPr>
          <p:cNvGrpSpPr/>
          <p:nvPr/>
        </p:nvGrpSpPr>
        <p:grpSpPr>
          <a:xfrm>
            <a:off x="2297696" y="4164230"/>
            <a:ext cx="1463974" cy="229538"/>
            <a:chOff x="2268077" y="2357048"/>
            <a:chExt cx="1463974" cy="208670"/>
          </a:xfrm>
          <a:solidFill>
            <a:schemeClr val="accent3"/>
          </a:solidFill>
        </p:grpSpPr>
        <p:sp>
          <p:nvSpPr>
            <p:cNvPr id="147" name="Arrow: Pentagon 146">
              <a:extLst>
                <a:ext uri="{FF2B5EF4-FFF2-40B4-BE49-F238E27FC236}">
                  <a16:creationId xmlns:a16="http://schemas.microsoft.com/office/drawing/2014/main" id="{E52BB184-DD44-415B-8578-052CAEE05EBB}"/>
                </a:ext>
              </a:extLst>
            </p:cNvPr>
            <p:cNvSpPr/>
            <p:nvPr/>
          </p:nvSpPr>
          <p:spPr>
            <a:xfrm>
              <a:off x="2379372" y="2357050"/>
              <a:ext cx="1352679"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Rounded Corners 147">
              <a:extLst>
                <a:ext uri="{FF2B5EF4-FFF2-40B4-BE49-F238E27FC236}">
                  <a16:creationId xmlns:a16="http://schemas.microsoft.com/office/drawing/2014/main" id="{0ABBAC3E-7B5D-4DC9-BC36-3DD999EE0592}"/>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3" name="Group 152">
            <a:extLst>
              <a:ext uri="{FF2B5EF4-FFF2-40B4-BE49-F238E27FC236}">
                <a16:creationId xmlns:a16="http://schemas.microsoft.com/office/drawing/2014/main" id="{171C6C90-D8A7-4F84-970F-F80F0BE4DA3D}"/>
              </a:ext>
            </a:extLst>
          </p:cNvPr>
          <p:cNvGrpSpPr/>
          <p:nvPr/>
        </p:nvGrpSpPr>
        <p:grpSpPr>
          <a:xfrm>
            <a:off x="4440049" y="4943137"/>
            <a:ext cx="1463974" cy="229538"/>
            <a:chOff x="2268077" y="2357048"/>
            <a:chExt cx="1463974" cy="208670"/>
          </a:xfrm>
          <a:solidFill>
            <a:schemeClr val="accent3"/>
          </a:solidFill>
        </p:grpSpPr>
        <p:sp>
          <p:nvSpPr>
            <p:cNvPr id="157" name="Arrow: Pentagon 156">
              <a:extLst>
                <a:ext uri="{FF2B5EF4-FFF2-40B4-BE49-F238E27FC236}">
                  <a16:creationId xmlns:a16="http://schemas.microsoft.com/office/drawing/2014/main" id="{83C73049-644A-4352-A5CE-11213376B778}"/>
                </a:ext>
              </a:extLst>
            </p:cNvPr>
            <p:cNvSpPr/>
            <p:nvPr/>
          </p:nvSpPr>
          <p:spPr>
            <a:xfrm>
              <a:off x="2379372" y="2357050"/>
              <a:ext cx="1352679" cy="20866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tangle: Rounded Corners 157">
              <a:extLst>
                <a:ext uri="{FF2B5EF4-FFF2-40B4-BE49-F238E27FC236}">
                  <a16:creationId xmlns:a16="http://schemas.microsoft.com/office/drawing/2014/main" id="{FCB44F12-DD69-4105-8EAE-E6DFD2BB24FD}"/>
                </a:ext>
              </a:extLst>
            </p:cNvPr>
            <p:cNvSpPr/>
            <p:nvPr/>
          </p:nvSpPr>
          <p:spPr>
            <a:xfrm>
              <a:off x="2268077" y="2357048"/>
              <a:ext cx="351128" cy="2086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Group 170">
            <a:extLst>
              <a:ext uri="{FF2B5EF4-FFF2-40B4-BE49-F238E27FC236}">
                <a16:creationId xmlns:a16="http://schemas.microsoft.com/office/drawing/2014/main" id="{834761DA-F0A7-40AD-A0C4-801FD31FED92}"/>
              </a:ext>
            </a:extLst>
          </p:cNvPr>
          <p:cNvGrpSpPr/>
          <p:nvPr/>
        </p:nvGrpSpPr>
        <p:grpSpPr>
          <a:xfrm>
            <a:off x="10172705" y="1196975"/>
            <a:ext cx="1667373" cy="987426"/>
            <a:chOff x="1841998" y="1196975"/>
            <a:chExt cx="1667373" cy="987426"/>
          </a:xfrm>
        </p:grpSpPr>
        <p:sp>
          <p:nvSpPr>
            <p:cNvPr id="172" name="Rectangle 171">
              <a:extLst>
                <a:ext uri="{FF2B5EF4-FFF2-40B4-BE49-F238E27FC236}">
                  <a16:creationId xmlns:a16="http://schemas.microsoft.com/office/drawing/2014/main" id="{4D7CEEA3-5693-42EF-934A-9D99ED0144CB}"/>
                </a:ext>
              </a:extLst>
            </p:cNvPr>
            <p:cNvSpPr/>
            <p:nvPr/>
          </p:nvSpPr>
          <p:spPr>
            <a:xfrm>
              <a:off x="1841998" y="1196975"/>
              <a:ext cx="1667373" cy="3493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nvGrpSpPr>
            <p:cNvPr id="173" name="Group 172">
              <a:extLst>
                <a:ext uri="{FF2B5EF4-FFF2-40B4-BE49-F238E27FC236}">
                  <a16:creationId xmlns:a16="http://schemas.microsoft.com/office/drawing/2014/main" id="{6CBFDA61-DB2E-41D6-A2C3-40D46772913A}"/>
                </a:ext>
              </a:extLst>
            </p:cNvPr>
            <p:cNvGrpSpPr/>
            <p:nvPr/>
          </p:nvGrpSpPr>
          <p:grpSpPr>
            <a:xfrm>
              <a:off x="3268206" y="1545705"/>
              <a:ext cx="152400" cy="638696"/>
              <a:chOff x="3326493" y="1688051"/>
              <a:chExt cx="152400" cy="638696"/>
            </a:xfrm>
          </p:grpSpPr>
          <p:sp>
            <p:nvSpPr>
              <p:cNvPr id="175" name="Oval 174">
                <a:extLst>
                  <a:ext uri="{FF2B5EF4-FFF2-40B4-BE49-F238E27FC236}">
                    <a16:creationId xmlns:a16="http://schemas.microsoft.com/office/drawing/2014/main" id="{C0D5F0C9-5574-45EB-9602-AB2FD77A51EE}"/>
                  </a:ext>
                </a:extLst>
              </p:cNvPr>
              <p:cNvSpPr/>
              <p:nvPr/>
            </p:nvSpPr>
            <p:spPr>
              <a:xfrm>
                <a:off x="3361418" y="2244197"/>
                <a:ext cx="82550" cy="825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cxnSp>
            <p:nvCxnSpPr>
              <p:cNvPr id="176" name="Straight Connector 175">
                <a:extLst>
                  <a:ext uri="{FF2B5EF4-FFF2-40B4-BE49-F238E27FC236}">
                    <a16:creationId xmlns:a16="http://schemas.microsoft.com/office/drawing/2014/main" id="{D7D1CDF9-9B26-4BAE-B076-4AC36C3FE4E1}"/>
                  </a:ext>
                </a:extLst>
              </p:cNvPr>
              <p:cNvCxnSpPr>
                <a:cxnSpLocks/>
                <a:stCxn id="177" idx="0"/>
                <a:endCxn id="175" idx="0"/>
              </p:cNvCxnSpPr>
              <p:nvPr/>
            </p:nvCxnSpPr>
            <p:spPr>
              <a:xfrm>
                <a:off x="3402693" y="1800960"/>
                <a:ext cx="0" cy="44323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7" name="Isosceles Triangle 176">
                <a:extLst>
                  <a:ext uri="{FF2B5EF4-FFF2-40B4-BE49-F238E27FC236}">
                    <a16:creationId xmlns:a16="http://schemas.microsoft.com/office/drawing/2014/main" id="{53A1B46C-FF36-434E-9411-B5B66204BD80}"/>
                  </a:ext>
                </a:extLst>
              </p:cNvPr>
              <p:cNvSpPr/>
              <p:nvPr/>
            </p:nvSpPr>
            <p:spPr>
              <a:xfrm flipV="1">
                <a:off x="3326493" y="1688051"/>
                <a:ext cx="152400" cy="112909"/>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74" name="Rectangle 173">
              <a:extLst>
                <a:ext uri="{FF2B5EF4-FFF2-40B4-BE49-F238E27FC236}">
                  <a16:creationId xmlns:a16="http://schemas.microsoft.com/office/drawing/2014/main" id="{BC72662B-10A7-48EA-B5B1-5D9129B0EBF0}"/>
                </a:ext>
              </a:extLst>
            </p:cNvPr>
            <p:cNvSpPr/>
            <p:nvPr/>
          </p:nvSpPr>
          <p:spPr>
            <a:xfrm>
              <a:off x="1942638" y="1248558"/>
              <a:ext cx="1477969" cy="246221"/>
            </a:xfrm>
            <a:prstGeom prst="rect">
              <a:avLst/>
            </a:prstGeom>
          </p:spPr>
          <p:txBody>
            <a:bodyPr wrap="none" lIns="0" tIns="0" rIns="0" bIns="0">
              <a:spAutoFit/>
            </a:bodyPr>
            <a:lstStyle/>
            <a:p>
              <a:pPr algn="r"/>
              <a:r>
                <a:rPr lang="fr-FR" sz="800" b="1" dirty="0">
                  <a:solidFill>
                    <a:schemeClr val="bg1"/>
                  </a:solidFill>
                  <a:latin typeface="+mj-lt"/>
                </a:rPr>
                <a:t>Fin de Déploiement Mobilité</a:t>
              </a:r>
            </a:p>
            <a:p>
              <a:pPr algn="r"/>
              <a:r>
                <a:rPr lang="fr-FR" sz="800" b="1" dirty="0">
                  <a:solidFill>
                    <a:schemeClr val="bg1"/>
                  </a:solidFill>
                </a:rPr>
                <a:t>31/3/2021</a:t>
              </a:r>
            </a:p>
          </p:txBody>
        </p:sp>
      </p:grpSp>
      <p:sp>
        <p:nvSpPr>
          <p:cNvPr id="179" name="Rectangle 178">
            <a:extLst>
              <a:ext uri="{FF2B5EF4-FFF2-40B4-BE49-F238E27FC236}">
                <a16:creationId xmlns:a16="http://schemas.microsoft.com/office/drawing/2014/main" id="{68813CC3-1C85-45B7-A15F-7E4891197341}"/>
              </a:ext>
            </a:extLst>
          </p:cNvPr>
          <p:cNvSpPr/>
          <p:nvPr/>
        </p:nvSpPr>
        <p:spPr>
          <a:xfrm>
            <a:off x="298978" y="2506737"/>
            <a:ext cx="383118" cy="169277"/>
          </a:xfrm>
          <a:prstGeom prst="rect">
            <a:avLst/>
          </a:prstGeom>
        </p:spPr>
        <p:txBody>
          <a:bodyPr wrap="none" lIns="0" tIns="0" rIns="0" bIns="0">
            <a:spAutoFit/>
          </a:bodyPr>
          <a:lstStyle/>
          <a:p>
            <a:pPr algn="ctr"/>
            <a:r>
              <a:rPr lang="fr-FR" sz="1100" b="1" dirty="0">
                <a:solidFill>
                  <a:schemeClr val="accent1"/>
                </a:solidFill>
                <a:latin typeface="+mj-lt"/>
              </a:rPr>
              <a:t>WAN</a:t>
            </a:r>
          </a:p>
        </p:txBody>
      </p:sp>
      <p:sp>
        <p:nvSpPr>
          <p:cNvPr id="180" name="Rectangle: Top Corners Rounded 179">
            <a:extLst>
              <a:ext uri="{FF2B5EF4-FFF2-40B4-BE49-F238E27FC236}">
                <a16:creationId xmlns:a16="http://schemas.microsoft.com/office/drawing/2014/main" id="{7815CD8E-3857-4E54-9565-897ACC37118E}"/>
              </a:ext>
            </a:extLst>
          </p:cNvPr>
          <p:cNvSpPr/>
          <p:nvPr/>
        </p:nvSpPr>
        <p:spPr>
          <a:xfrm rot="5400000">
            <a:off x="-3250" y="2879739"/>
            <a:ext cx="987574" cy="981076"/>
          </a:xfrm>
          <a:prstGeom prst="round2SameRect">
            <a:avLst>
              <a:gd name="adj1" fmla="val 9473"/>
              <a:gd name="adj2" fmla="val 0"/>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181" name="Rectangle 180">
            <a:extLst>
              <a:ext uri="{FF2B5EF4-FFF2-40B4-BE49-F238E27FC236}">
                <a16:creationId xmlns:a16="http://schemas.microsoft.com/office/drawing/2014/main" id="{90C8622B-DD16-4264-82B8-03F2C9223D54}"/>
              </a:ext>
            </a:extLst>
          </p:cNvPr>
          <p:cNvSpPr/>
          <p:nvPr/>
        </p:nvSpPr>
        <p:spPr>
          <a:xfrm>
            <a:off x="193982" y="3285641"/>
            <a:ext cx="593111" cy="169277"/>
          </a:xfrm>
          <a:prstGeom prst="rect">
            <a:avLst/>
          </a:prstGeom>
        </p:spPr>
        <p:txBody>
          <a:bodyPr wrap="none" lIns="0" tIns="0" rIns="0" bIns="0">
            <a:spAutoFit/>
          </a:bodyPr>
          <a:lstStyle/>
          <a:p>
            <a:pPr algn="ctr"/>
            <a:r>
              <a:rPr lang="fr-FR" sz="1100" b="1" dirty="0">
                <a:solidFill>
                  <a:schemeClr val="accent2"/>
                </a:solidFill>
                <a:latin typeface="+mj-lt"/>
              </a:rPr>
              <a:t>Sécurité</a:t>
            </a:r>
          </a:p>
        </p:txBody>
      </p:sp>
      <p:sp>
        <p:nvSpPr>
          <p:cNvPr id="182" name="Rectangle: Top Corners Rounded 181">
            <a:extLst>
              <a:ext uri="{FF2B5EF4-FFF2-40B4-BE49-F238E27FC236}">
                <a16:creationId xmlns:a16="http://schemas.microsoft.com/office/drawing/2014/main" id="{1FF192BC-2C90-4B75-A8C6-F58E36613008}"/>
              </a:ext>
            </a:extLst>
          </p:cNvPr>
          <p:cNvSpPr/>
          <p:nvPr/>
        </p:nvSpPr>
        <p:spPr>
          <a:xfrm rot="5400000">
            <a:off x="-133068" y="4048095"/>
            <a:ext cx="1247209" cy="981076"/>
          </a:xfrm>
          <a:prstGeom prst="round2SameRect">
            <a:avLst>
              <a:gd name="adj1" fmla="val 9473"/>
              <a:gd name="adj2" fmla="val 0"/>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183" name="Rectangle: Top Corners Rounded 182">
            <a:extLst>
              <a:ext uri="{FF2B5EF4-FFF2-40B4-BE49-F238E27FC236}">
                <a16:creationId xmlns:a16="http://schemas.microsoft.com/office/drawing/2014/main" id="{DC0E6299-C561-4197-AE08-F1A0D1FFC713}"/>
              </a:ext>
            </a:extLst>
          </p:cNvPr>
          <p:cNvSpPr/>
          <p:nvPr/>
        </p:nvSpPr>
        <p:spPr>
          <a:xfrm rot="5400000">
            <a:off x="-3249" y="5216451"/>
            <a:ext cx="987572" cy="981076"/>
          </a:xfrm>
          <a:prstGeom prst="round2SameRect">
            <a:avLst>
              <a:gd name="adj1" fmla="val 9473"/>
              <a:gd name="adj2" fmla="val 0"/>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lumMod val="75000"/>
                  <a:lumOff val="25000"/>
                </a:schemeClr>
              </a:solidFill>
            </a:endParaRPr>
          </a:p>
        </p:txBody>
      </p:sp>
      <p:sp>
        <p:nvSpPr>
          <p:cNvPr id="184" name="Rectangle 183">
            <a:extLst>
              <a:ext uri="{FF2B5EF4-FFF2-40B4-BE49-F238E27FC236}">
                <a16:creationId xmlns:a16="http://schemas.microsoft.com/office/drawing/2014/main" id="{FE25E1D8-BF3A-4D8E-8BFB-C9347A3B38A3}"/>
              </a:ext>
            </a:extLst>
          </p:cNvPr>
          <p:cNvSpPr/>
          <p:nvPr/>
        </p:nvSpPr>
        <p:spPr>
          <a:xfrm>
            <a:off x="335046" y="4453999"/>
            <a:ext cx="310983" cy="169277"/>
          </a:xfrm>
          <a:prstGeom prst="rect">
            <a:avLst/>
          </a:prstGeom>
        </p:spPr>
        <p:txBody>
          <a:bodyPr wrap="none" lIns="0" tIns="0" rIns="0" bIns="0">
            <a:spAutoFit/>
          </a:bodyPr>
          <a:lstStyle/>
          <a:p>
            <a:pPr algn="ctr"/>
            <a:r>
              <a:rPr lang="fr-FR" sz="1100" b="1" dirty="0">
                <a:solidFill>
                  <a:schemeClr val="accent3"/>
                </a:solidFill>
                <a:latin typeface="+mj-lt"/>
              </a:rPr>
              <a:t>LAN</a:t>
            </a:r>
          </a:p>
        </p:txBody>
      </p:sp>
      <p:sp>
        <p:nvSpPr>
          <p:cNvPr id="185" name="Rectangle 184">
            <a:extLst>
              <a:ext uri="{FF2B5EF4-FFF2-40B4-BE49-F238E27FC236}">
                <a16:creationId xmlns:a16="http://schemas.microsoft.com/office/drawing/2014/main" id="{ED042F50-F22F-4360-9E65-B399E8E117CA}"/>
              </a:ext>
            </a:extLst>
          </p:cNvPr>
          <p:cNvSpPr/>
          <p:nvPr/>
        </p:nvSpPr>
        <p:spPr>
          <a:xfrm>
            <a:off x="193982" y="5622351"/>
            <a:ext cx="593111" cy="169277"/>
          </a:xfrm>
          <a:prstGeom prst="rect">
            <a:avLst/>
          </a:prstGeom>
        </p:spPr>
        <p:txBody>
          <a:bodyPr wrap="none" lIns="0" tIns="0" rIns="0" bIns="0">
            <a:spAutoFit/>
          </a:bodyPr>
          <a:lstStyle/>
          <a:p>
            <a:pPr algn="ctr"/>
            <a:r>
              <a:rPr lang="fr-FR" sz="1100" b="1" dirty="0">
                <a:solidFill>
                  <a:schemeClr val="tx1">
                    <a:lumMod val="75000"/>
                    <a:lumOff val="25000"/>
                  </a:schemeClr>
                </a:solidFill>
                <a:latin typeface="+mj-lt"/>
              </a:rPr>
              <a:t>Mobilité</a:t>
            </a:r>
          </a:p>
        </p:txBody>
      </p:sp>
      <p:sp>
        <p:nvSpPr>
          <p:cNvPr id="193" name="Rectangle 192">
            <a:extLst>
              <a:ext uri="{FF2B5EF4-FFF2-40B4-BE49-F238E27FC236}">
                <a16:creationId xmlns:a16="http://schemas.microsoft.com/office/drawing/2014/main" id="{45EF62C1-50C4-489C-B487-031BAF203036}"/>
              </a:ext>
            </a:extLst>
          </p:cNvPr>
          <p:cNvSpPr/>
          <p:nvPr/>
        </p:nvSpPr>
        <p:spPr>
          <a:xfrm>
            <a:off x="771621" y="1726100"/>
            <a:ext cx="607539" cy="123111"/>
          </a:xfrm>
          <a:prstGeom prst="rect">
            <a:avLst/>
          </a:prstGeom>
        </p:spPr>
        <p:txBody>
          <a:bodyPr wrap="none" lIns="0" tIns="0" rIns="0" bIns="0">
            <a:spAutoFit/>
          </a:bodyPr>
          <a:lstStyle/>
          <a:p>
            <a:pPr algn="r"/>
            <a:r>
              <a:rPr lang="fr-FR" sz="800" b="1" dirty="0">
                <a:solidFill>
                  <a:srgbClr val="C00000"/>
                </a:solidFill>
                <a:latin typeface="+mj-lt"/>
              </a:rPr>
              <a:t>Aujourd’hui</a:t>
            </a:r>
          </a:p>
        </p:txBody>
      </p:sp>
      <p:sp>
        <p:nvSpPr>
          <p:cNvPr id="195" name="Rectangle 194">
            <a:extLst>
              <a:ext uri="{FF2B5EF4-FFF2-40B4-BE49-F238E27FC236}">
                <a16:creationId xmlns:a16="http://schemas.microsoft.com/office/drawing/2014/main" id="{C0CA1671-14FE-4DB9-8893-F03F83E7F058}"/>
              </a:ext>
            </a:extLst>
          </p:cNvPr>
          <p:cNvSpPr/>
          <p:nvPr/>
        </p:nvSpPr>
        <p:spPr>
          <a:xfrm>
            <a:off x="1410587" y="2394817"/>
            <a:ext cx="455253" cy="138499"/>
          </a:xfrm>
          <a:prstGeom prst="rect">
            <a:avLst/>
          </a:prstGeom>
        </p:spPr>
        <p:txBody>
          <a:bodyPr wrap="none" lIns="0" tIns="0" rIns="0" bIns="0">
            <a:spAutoFit/>
          </a:bodyPr>
          <a:lstStyle/>
          <a:p>
            <a:r>
              <a:rPr lang="fr-FR" sz="900" b="1" dirty="0">
                <a:solidFill>
                  <a:schemeClr val="bg1"/>
                </a:solidFill>
                <a:latin typeface="+mj-lt"/>
              </a:rPr>
              <a:t>RFP WAN</a:t>
            </a:r>
          </a:p>
        </p:txBody>
      </p:sp>
      <p:sp>
        <p:nvSpPr>
          <p:cNvPr id="197" name="Rectangle 196">
            <a:extLst>
              <a:ext uri="{FF2B5EF4-FFF2-40B4-BE49-F238E27FC236}">
                <a16:creationId xmlns:a16="http://schemas.microsoft.com/office/drawing/2014/main" id="{B6DA30B8-2BDE-49D1-A701-DE79D4F58062}"/>
              </a:ext>
            </a:extLst>
          </p:cNvPr>
          <p:cNvSpPr/>
          <p:nvPr/>
        </p:nvSpPr>
        <p:spPr>
          <a:xfrm>
            <a:off x="2303392" y="2407695"/>
            <a:ext cx="928139" cy="107722"/>
          </a:xfrm>
          <a:prstGeom prst="rect">
            <a:avLst/>
          </a:prstGeom>
        </p:spPr>
        <p:txBody>
          <a:bodyPr wrap="none" lIns="0" tIns="0" rIns="0" bIns="0">
            <a:spAutoFit/>
          </a:bodyPr>
          <a:lstStyle/>
          <a:p>
            <a:r>
              <a:rPr lang="fr-FR" sz="700" dirty="0"/>
              <a:t>11/11/2019 - 31/12/2019</a:t>
            </a:r>
          </a:p>
        </p:txBody>
      </p:sp>
      <p:sp>
        <p:nvSpPr>
          <p:cNvPr id="198" name="Rectangle 197">
            <a:extLst>
              <a:ext uri="{FF2B5EF4-FFF2-40B4-BE49-F238E27FC236}">
                <a16:creationId xmlns:a16="http://schemas.microsoft.com/office/drawing/2014/main" id="{7AD9508A-8E73-4A29-9A3F-8AFD88B1494B}"/>
              </a:ext>
            </a:extLst>
          </p:cNvPr>
          <p:cNvSpPr/>
          <p:nvPr/>
        </p:nvSpPr>
        <p:spPr>
          <a:xfrm>
            <a:off x="3295241" y="2667362"/>
            <a:ext cx="1553310" cy="123111"/>
          </a:xfrm>
          <a:prstGeom prst="rect">
            <a:avLst/>
          </a:prstGeom>
        </p:spPr>
        <p:txBody>
          <a:bodyPr wrap="none" lIns="0" tIns="0" rIns="0" bIns="0">
            <a:spAutoFit/>
          </a:bodyPr>
          <a:lstStyle/>
          <a:p>
            <a:r>
              <a:rPr lang="fr-FR" sz="800" b="1" dirty="0">
                <a:solidFill>
                  <a:schemeClr val="bg1"/>
                </a:solidFill>
                <a:latin typeface="+mj-lt"/>
              </a:rPr>
              <a:t>Déploiement nouvelle solution WAN</a:t>
            </a:r>
          </a:p>
        </p:txBody>
      </p:sp>
      <p:sp>
        <p:nvSpPr>
          <p:cNvPr id="199" name="Rectangle 198">
            <a:extLst>
              <a:ext uri="{FF2B5EF4-FFF2-40B4-BE49-F238E27FC236}">
                <a16:creationId xmlns:a16="http://schemas.microsoft.com/office/drawing/2014/main" id="{942C31B7-93E4-498A-B968-BD6DD27AA48D}"/>
              </a:ext>
            </a:extLst>
          </p:cNvPr>
          <p:cNvSpPr/>
          <p:nvPr/>
        </p:nvSpPr>
        <p:spPr>
          <a:xfrm>
            <a:off x="5967012" y="2667362"/>
            <a:ext cx="748603" cy="107722"/>
          </a:xfrm>
          <a:prstGeom prst="rect">
            <a:avLst/>
          </a:prstGeom>
        </p:spPr>
        <p:txBody>
          <a:bodyPr wrap="none" lIns="0" tIns="0" rIns="0" bIns="0">
            <a:spAutoFit/>
          </a:bodyPr>
          <a:lstStyle/>
          <a:p>
            <a:r>
              <a:rPr lang="fr-FR" sz="700" dirty="0"/>
              <a:t>2/1/2020 - 1/7/2020</a:t>
            </a:r>
          </a:p>
        </p:txBody>
      </p:sp>
      <p:sp>
        <p:nvSpPr>
          <p:cNvPr id="200" name="Rectangle 199">
            <a:extLst>
              <a:ext uri="{FF2B5EF4-FFF2-40B4-BE49-F238E27FC236}">
                <a16:creationId xmlns:a16="http://schemas.microsoft.com/office/drawing/2014/main" id="{DE7B8EDE-0486-41AA-9DF3-5DCD2813E084}"/>
              </a:ext>
            </a:extLst>
          </p:cNvPr>
          <p:cNvSpPr/>
          <p:nvPr/>
        </p:nvSpPr>
        <p:spPr>
          <a:xfrm>
            <a:off x="2312570" y="2909377"/>
            <a:ext cx="596317" cy="138499"/>
          </a:xfrm>
          <a:prstGeom prst="rect">
            <a:avLst/>
          </a:prstGeom>
        </p:spPr>
        <p:txBody>
          <a:bodyPr wrap="none" lIns="0" tIns="0" rIns="0" bIns="0">
            <a:spAutoFit/>
          </a:bodyPr>
          <a:lstStyle/>
          <a:p>
            <a:r>
              <a:rPr lang="fr-FR" sz="900" b="1" dirty="0">
                <a:solidFill>
                  <a:schemeClr val="bg1"/>
                </a:solidFill>
                <a:latin typeface="+mj-lt"/>
              </a:rPr>
              <a:t>RFP Sécurité</a:t>
            </a:r>
          </a:p>
        </p:txBody>
      </p:sp>
      <p:sp>
        <p:nvSpPr>
          <p:cNvPr id="201" name="Rectangle 200">
            <a:extLst>
              <a:ext uri="{FF2B5EF4-FFF2-40B4-BE49-F238E27FC236}">
                <a16:creationId xmlns:a16="http://schemas.microsoft.com/office/drawing/2014/main" id="{79DEA829-92FE-44D9-AA7D-470B1BE740C0}"/>
              </a:ext>
            </a:extLst>
          </p:cNvPr>
          <p:cNvSpPr/>
          <p:nvPr/>
        </p:nvSpPr>
        <p:spPr>
          <a:xfrm>
            <a:off x="3395100" y="2926965"/>
            <a:ext cx="793487" cy="107722"/>
          </a:xfrm>
          <a:prstGeom prst="rect">
            <a:avLst/>
          </a:prstGeom>
        </p:spPr>
        <p:txBody>
          <a:bodyPr wrap="none" lIns="0" tIns="0" rIns="0" bIns="0">
            <a:spAutoFit/>
          </a:bodyPr>
          <a:lstStyle/>
          <a:p>
            <a:r>
              <a:rPr lang="fr-FR" sz="700" dirty="0"/>
              <a:t>2/12/2019 - 3/2/2020</a:t>
            </a:r>
          </a:p>
        </p:txBody>
      </p:sp>
      <p:sp>
        <p:nvSpPr>
          <p:cNvPr id="202" name="Rectangle 201">
            <a:extLst>
              <a:ext uri="{FF2B5EF4-FFF2-40B4-BE49-F238E27FC236}">
                <a16:creationId xmlns:a16="http://schemas.microsoft.com/office/drawing/2014/main" id="{978E5539-E081-45D3-A296-7F11A177719E}"/>
              </a:ext>
            </a:extLst>
          </p:cNvPr>
          <p:cNvSpPr/>
          <p:nvPr/>
        </p:nvSpPr>
        <p:spPr>
          <a:xfrm>
            <a:off x="3098141" y="3123213"/>
            <a:ext cx="841852" cy="246221"/>
          </a:xfrm>
          <a:prstGeom prst="rect">
            <a:avLst/>
          </a:prstGeom>
        </p:spPr>
        <p:txBody>
          <a:bodyPr wrap="square" lIns="0" tIns="0" rIns="0" bIns="0">
            <a:spAutoFit/>
          </a:bodyPr>
          <a:lstStyle/>
          <a:p>
            <a:pPr algn="ctr"/>
            <a:r>
              <a:rPr lang="fr-FR" sz="800" b="1" dirty="0">
                <a:solidFill>
                  <a:schemeClr val="bg1"/>
                </a:solidFill>
                <a:latin typeface="+mj-lt"/>
              </a:rPr>
              <a:t>Ingénierie solutions Sécurité</a:t>
            </a:r>
          </a:p>
        </p:txBody>
      </p:sp>
      <p:sp>
        <p:nvSpPr>
          <p:cNvPr id="203" name="Rectangle 202">
            <a:extLst>
              <a:ext uri="{FF2B5EF4-FFF2-40B4-BE49-F238E27FC236}">
                <a16:creationId xmlns:a16="http://schemas.microsoft.com/office/drawing/2014/main" id="{613F469B-4C5E-4596-8B88-5469001EFD46}"/>
              </a:ext>
            </a:extLst>
          </p:cNvPr>
          <p:cNvSpPr/>
          <p:nvPr/>
        </p:nvSpPr>
        <p:spPr>
          <a:xfrm>
            <a:off x="4143090" y="3186600"/>
            <a:ext cx="838371" cy="107722"/>
          </a:xfrm>
          <a:prstGeom prst="rect">
            <a:avLst/>
          </a:prstGeom>
        </p:spPr>
        <p:txBody>
          <a:bodyPr wrap="none" lIns="0" tIns="0" rIns="0" bIns="0">
            <a:spAutoFit/>
          </a:bodyPr>
          <a:lstStyle/>
          <a:p>
            <a:r>
              <a:rPr lang="fr-FR" sz="700" dirty="0"/>
              <a:t>10/2/2020 - 13/3/2020</a:t>
            </a:r>
          </a:p>
        </p:txBody>
      </p:sp>
      <p:sp>
        <p:nvSpPr>
          <p:cNvPr id="207" name="Rectangle 206">
            <a:extLst>
              <a:ext uri="{FF2B5EF4-FFF2-40B4-BE49-F238E27FC236}">
                <a16:creationId xmlns:a16="http://schemas.microsoft.com/office/drawing/2014/main" id="{39C52D95-2D1C-4EBC-9161-8950824F45B3}"/>
              </a:ext>
            </a:extLst>
          </p:cNvPr>
          <p:cNvSpPr/>
          <p:nvPr/>
        </p:nvSpPr>
        <p:spPr>
          <a:xfrm>
            <a:off x="4020212" y="3378085"/>
            <a:ext cx="1387418" cy="246221"/>
          </a:xfrm>
          <a:prstGeom prst="rect">
            <a:avLst/>
          </a:prstGeom>
        </p:spPr>
        <p:txBody>
          <a:bodyPr wrap="square" lIns="0" tIns="0" rIns="0" bIns="0">
            <a:spAutoFit/>
          </a:bodyPr>
          <a:lstStyle/>
          <a:p>
            <a:pPr algn="ctr"/>
            <a:r>
              <a:rPr lang="fr-FR" sz="800" b="1" dirty="0">
                <a:solidFill>
                  <a:schemeClr val="bg1"/>
                </a:solidFill>
                <a:latin typeface="+mj-lt"/>
              </a:rPr>
              <a:t>Déploiement de la solution Firewall et Sécurisation web</a:t>
            </a:r>
          </a:p>
        </p:txBody>
      </p:sp>
      <p:sp>
        <p:nvSpPr>
          <p:cNvPr id="208" name="Rectangle 207">
            <a:extLst>
              <a:ext uri="{FF2B5EF4-FFF2-40B4-BE49-F238E27FC236}">
                <a16:creationId xmlns:a16="http://schemas.microsoft.com/office/drawing/2014/main" id="{E5A51EB5-9020-4F29-B7A6-2DFD14D0E8E0}"/>
              </a:ext>
            </a:extLst>
          </p:cNvPr>
          <p:cNvSpPr/>
          <p:nvPr/>
        </p:nvSpPr>
        <p:spPr>
          <a:xfrm>
            <a:off x="5813996" y="3446235"/>
            <a:ext cx="838371" cy="107722"/>
          </a:xfrm>
          <a:prstGeom prst="rect">
            <a:avLst/>
          </a:prstGeom>
        </p:spPr>
        <p:txBody>
          <a:bodyPr wrap="none" lIns="0" tIns="0" rIns="0" bIns="0">
            <a:spAutoFit/>
          </a:bodyPr>
          <a:lstStyle/>
          <a:p>
            <a:r>
              <a:rPr lang="fr-FR" sz="700" dirty="0"/>
              <a:t>16/3/2020 - 29/5/2020</a:t>
            </a:r>
          </a:p>
        </p:txBody>
      </p:sp>
      <p:sp>
        <p:nvSpPr>
          <p:cNvPr id="209" name="Rectangle 208">
            <a:extLst>
              <a:ext uri="{FF2B5EF4-FFF2-40B4-BE49-F238E27FC236}">
                <a16:creationId xmlns:a16="http://schemas.microsoft.com/office/drawing/2014/main" id="{869D134F-16CB-4C36-A61D-09527D1B5F34}"/>
              </a:ext>
            </a:extLst>
          </p:cNvPr>
          <p:cNvSpPr/>
          <p:nvPr/>
        </p:nvSpPr>
        <p:spPr>
          <a:xfrm>
            <a:off x="5084679" y="3642482"/>
            <a:ext cx="659965" cy="246221"/>
          </a:xfrm>
          <a:prstGeom prst="rect">
            <a:avLst/>
          </a:prstGeom>
        </p:spPr>
        <p:txBody>
          <a:bodyPr wrap="square" lIns="0" tIns="0" rIns="0" bIns="0">
            <a:spAutoFit/>
          </a:bodyPr>
          <a:lstStyle/>
          <a:p>
            <a:pPr algn="ctr"/>
            <a:r>
              <a:rPr lang="fr-FR" sz="800" b="1" dirty="0">
                <a:solidFill>
                  <a:schemeClr val="bg1"/>
                </a:solidFill>
                <a:latin typeface="+mj-lt"/>
              </a:rPr>
              <a:t>Migration des sites</a:t>
            </a:r>
          </a:p>
        </p:txBody>
      </p:sp>
      <p:sp>
        <p:nvSpPr>
          <p:cNvPr id="210" name="Rectangle 209">
            <a:extLst>
              <a:ext uri="{FF2B5EF4-FFF2-40B4-BE49-F238E27FC236}">
                <a16:creationId xmlns:a16="http://schemas.microsoft.com/office/drawing/2014/main" id="{55909A4E-4251-470B-87B8-65496C09D6ED}"/>
              </a:ext>
            </a:extLst>
          </p:cNvPr>
          <p:cNvSpPr/>
          <p:nvPr/>
        </p:nvSpPr>
        <p:spPr>
          <a:xfrm>
            <a:off x="5937446" y="3705870"/>
            <a:ext cx="793487" cy="107722"/>
          </a:xfrm>
          <a:prstGeom prst="rect">
            <a:avLst/>
          </a:prstGeom>
        </p:spPr>
        <p:txBody>
          <a:bodyPr wrap="none" lIns="0" tIns="0" rIns="0" bIns="0">
            <a:spAutoFit/>
          </a:bodyPr>
          <a:lstStyle/>
          <a:p>
            <a:r>
              <a:rPr lang="fr-FR" sz="700" dirty="0"/>
              <a:t>1/6/2020 - 30/6/2020</a:t>
            </a:r>
          </a:p>
        </p:txBody>
      </p:sp>
      <p:sp>
        <p:nvSpPr>
          <p:cNvPr id="211" name="Rectangle 210">
            <a:extLst>
              <a:ext uri="{FF2B5EF4-FFF2-40B4-BE49-F238E27FC236}">
                <a16:creationId xmlns:a16="http://schemas.microsoft.com/office/drawing/2014/main" id="{53A132A1-83D9-4581-B3FD-8499E5D8E82F}"/>
              </a:ext>
            </a:extLst>
          </p:cNvPr>
          <p:cNvSpPr/>
          <p:nvPr/>
        </p:nvSpPr>
        <p:spPr>
          <a:xfrm>
            <a:off x="2449251" y="3951216"/>
            <a:ext cx="399147" cy="138499"/>
          </a:xfrm>
          <a:prstGeom prst="rect">
            <a:avLst/>
          </a:prstGeom>
        </p:spPr>
        <p:txBody>
          <a:bodyPr wrap="none" lIns="0" tIns="0" rIns="0" bIns="0">
            <a:spAutoFit/>
          </a:bodyPr>
          <a:lstStyle/>
          <a:p>
            <a:pPr algn="ctr"/>
            <a:r>
              <a:rPr lang="fr-FR" sz="900" b="1" dirty="0">
                <a:solidFill>
                  <a:schemeClr val="bg1"/>
                </a:solidFill>
                <a:latin typeface="+mj-lt"/>
              </a:rPr>
              <a:t>RFP LAN</a:t>
            </a:r>
          </a:p>
        </p:txBody>
      </p:sp>
      <p:sp>
        <p:nvSpPr>
          <p:cNvPr id="212" name="Rectangle 211">
            <a:extLst>
              <a:ext uri="{FF2B5EF4-FFF2-40B4-BE49-F238E27FC236}">
                <a16:creationId xmlns:a16="http://schemas.microsoft.com/office/drawing/2014/main" id="{56521BCD-6EA0-44E3-BE2D-8AE126D1E0D7}"/>
              </a:ext>
            </a:extLst>
          </p:cNvPr>
          <p:cNvSpPr/>
          <p:nvPr/>
        </p:nvSpPr>
        <p:spPr>
          <a:xfrm>
            <a:off x="3399863" y="3965505"/>
            <a:ext cx="793487" cy="107722"/>
          </a:xfrm>
          <a:prstGeom prst="rect">
            <a:avLst/>
          </a:prstGeom>
        </p:spPr>
        <p:txBody>
          <a:bodyPr wrap="none" lIns="0" tIns="0" rIns="0" bIns="0">
            <a:spAutoFit/>
          </a:bodyPr>
          <a:lstStyle/>
          <a:p>
            <a:r>
              <a:rPr lang="fr-FR" sz="700" dirty="0"/>
              <a:t>2/12/2019 - 3/2/2020</a:t>
            </a:r>
          </a:p>
        </p:txBody>
      </p:sp>
      <p:sp>
        <p:nvSpPr>
          <p:cNvPr id="213" name="Rectangle 212">
            <a:extLst>
              <a:ext uri="{FF2B5EF4-FFF2-40B4-BE49-F238E27FC236}">
                <a16:creationId xmlns:a16="http://schemas.microsoft.com/office/drawing/2014/main" id="{19C71F4F-8170-488B-B38F-52217EF92804}"/>
              </a:ext>
            </a:extLst>
          </p:cNvPr>
          <p:cNvSpPr/>
          <p:nvPr/>
        </p:nvSpPr>
        <p:spPr>
          <a:xfrm>
            <a:off x="2464448" y="4161751"/>
            <a:ext cx="1130471" cy="246221"/>
          </a:xfrm>
          <a:prstGeom prst="rect">
            <a:avLst/>
          </a:prstGeom>
        </p:spPr>
        <p:txBody>
          <a:bodyPr wrap="square" lIns="0" tIns="0" rIns="0" bIns="0">
            <a:spAutoFit/>
          </a:bodyPr>
          <a:lstStyle/>
          <a:p>
            <a:pPr algn="ctr"/>
            <a:r>
              <a:rPr lang="fr-FR" sz="800" b="1" dirty="0">
                <a:solidFill>
                  <a:schemeClr val="bg1"/>
                </a:solidFill>
                <a:latin typeface="+mj-lt"/>
              </a:rPr>
              <a:t>Audit câblage et réalisation des travaux</a:t>
            </a:r>
          </a:p>
        </p:txBody>
      </p:sp>
      <p:sp>
        <p:nvSpPr>
          <p:cNvPr id="214" name="Rectangle 213">
            <a:extLst>
              <a:ext uri="{FF2B5EF4-FFF2-40B4-BE49-F238E27FC236}">
                <a16:creationId xmlns:a16="http://schemas.microsoft.com/office/drawing/2014/main" id="{C626DD3A-EB6B-4782-9B33-AB4AD0309DE7}"/>
              </a:ext>
            </a:extLst>
          </p:cNvPr>
          <p:cNvSpPr/>
          <p:nvPr/>
        </p:nvSpPr>
        <p:spPr>
          <a:xfrm>
            <a:off x="3774412" y="4225138"/>
            <a:ext cx="793487" cy="107722"/>
          </a:xfrm>
          <a:prstGeom prst="rect">
            <a:avLst/>
          </a:prstGeom>
        </p:spPr>
        <p:txBody>
          <a:bodyPr wrap="none" lIns="0" tIns="0" rIns="0" bIns="0">
            <a:spAutoFit/>
          </a:bodyPr>
          <a:lstStyle/>
          <a:p>
            <a:r>
              <a:rPr lang="fr-FR" sz="700" dirty="0"/>
              <a:t>2/12/2019 - 3/2/2020</a:t>
            </a:r>
          </a:p>
        </p:txBody>
      </p:sp>
      <p:grpSp>
        <p:nvGrpSpPr>
          <p:cNvPr id="218" name="Group 217">
            <a:extLst>
              <a:ext uri="{FF2B5EF4-FFF2-40B4-BE49-F238E27FC236}">
                <a16:creationId xmlns:a16="http://schemas.microsoft.com/office/drawing/2014/main" id="{93E41A09-A7ED-4135-8693-00DBEB838272}"/>
              </a:ext>
            </a:extLst>
          </p:cNvPr>
          <p:cNvGrpSpPr/>
          <p:nvPr/>
        </p:nvGrpSpPr>
        <p:grpSpPr>
          <a:xfrm>
            <a:off x="2941372" y="4423867"/>
            <a:ext cx="1187429" cy="229538"/>
            <a:chOff x="2268077" y="2357048"/>
            <a:chExt cx="918124" cy="208670"/>
          </a:xfrm>
          <a:solidFill>
            <a:schemeClr val="accent2"/>
          </a:solidFill>
        </p:grpSpPr>
        <p:sp>
          <p:nvSpPr>
            <p:cNvPr id="219" name="Arrow: Pentagon 218">
              <a:extLst>
                <a:ext uri="{FF2B5EF4-FFF2-40B4-BE49-F238E27FC236}">
                  <a16:creationId xmlns:a16="http://schemas.microsoft.com/office/drawing/2014/main" id="{88CADC15-0721-49F4-9EBE-A0A041FAD655}"/>
                </a:ext>
              </a:extLst>
            </p:cNvPr>
            <p:cNvSpPr/>
            <p:nvPr/>
          </p:nvSpPr>
          <p:spPr>
            <a:xfrm>
              <a:off x="2379373" y="2357050"/>
              <a:ext cx="806828" cy="20866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0" name="Rectangle: Rounded Corners 219">
              <a:extLst>
                <a:ext uri="{FF2B5EF4-FFF2-40B4-BE49-F238E27FC236}">
                  <a16:creationId xmlns:a16="http://schemas.microsoft.com/office/drawing/2014/main" id="{DF71982E-2468-481E-BBCF-1ECE593F1F6D}"/>
                </a:ext>
              </a:extLst>
            </p:cNvPr>
            <p:cNvSpPr/>
            <p:nvPr/>
          </p:nvSpPr>
          <p:spPr>
            <a:xfrm>
              <a:off x="2268077" y="2357048"/>
              <a:ext cx="351128" cy="208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1" name="Rectangle 220">
            <a:extLst>
              <a:ext uri="{FF2B5EF4-FFF2-40B4-BE49-F238E27FC236}">
                <a16:creationId xmlns:a16="http://schemas.microsoft.com/office/drawing/2014/main" id="{65D2F42C-DBEE-48E8-B638-21D7F12890F0}"/>
              </a:ext>
            </a:extLst>
          </p:cNvPr>
          <p:cNvSpPr/>
          <p:nvPr/>
        </p:nvSpPr>
        <p:spPr>
          <a:xfrm>
            <a:off x="3098141" y="4421388"/>
            <a:ext cx="841852" cy="246221"/>
          </a:xfrm>
          <a:prstGeom prst="rect">
            <a:avLst/>
          </a:prstGeom>
        </p:spPr>
        <p:txBody>
          <a:bodyPr wrap="square" lIns="0" tIns="0" rIns="0" bIns="0">
            <a:spAutoFit/>
          </a:bodyPr>
          <a:lstStyle/>
          <a:p>
            <a:pPr algn="ctr"/>
            <a:r>
              <a:rPr lang="fr-FR" sz="800" b="1" dirty="0">
                <a:solidFill>
                  <a:schemeClr val="bg1"/>
                </a:solidFill>
                <a:latin typeface="+mj-lt"/>
              </a:rPr>
              <a:t>Ingénierie solutions LAN</a:t>
            </a:r>
          </a:p>
        </p:txBody>
      </p:sp>
      <p:sp>
        <p:nvSpPr>
          <p:cNvPr id="222" name="Rectangle 221">
            <a:extLst>
              <a:ext uri="{FF2B5EF4-FFF2-40B4-BE49-F238E27FC236}">
                <a16:creationId xmlns:a16="http://schemas.microsoft.com/office/drawing/2014/main" id="{BB73CE51-29A2-4053-A9F0-502613186912}"/>
              </a:ext>
            </a:extLst>
          </p:cNvPr>
          <p:cNvSpPr/>
          <p:nvPr/>
        </p:nvSpPr>
        <p:spPr>
          <a:xfrm>
            <a:off x="4147853" y="4484775"/>
            <a:ext cx="838371" cy="107722"/>
          </a:xfrm>
          <a:prstGeom prst="rect">
            <a:avLst/>
          </a:prstGeom>
        </p:spPr>
        <p:txBody>
          <a:bodyPr wrap="none" lIns="0" tIns="0" rIns="0" bIns="0">
            <a:spAutoFit/>
          </a:bodyPr>
          <a:lstStyle/>
          <a:p>
            <a:r>
              <a:rPr lang="fr-FR" sz="700" dirty="0"/>
              <a:t>10/2/2020 - 13/3/2020</a:t>
            </a:r>
          </a:p>
        </p:txBody>
      </p:sp>
      <p:grpSp>
        <p:nvGrpSpPr>
          <p:cNvPr id="223" name="Group 222">
            <a:extLst>
              <a:ext uri="{FF2B5EF4-FFF2-40B4-BE49-F238E27FC236}">
                <a16:creationId xmlns:a16="http://schemas.microsoft.com/office/drawing/2014/main" id="{C6883295-1887-4D50-B6D1-A062655BF0AB}"/>
              </a:ext>
            </a:extLst>
          </p:cNvPr>
          <p:cNvGrpSpPr/>
          <p:nvPr/>
        </p:nvGrpSpPr>
        <p:grpSpPr>
          <a:xfrm>
            <a:off x="3572857" y="4683502"/>
            <a:ext cx="943396" cy="229538"/>
            <a:chOff x="2268077" y="2357048"/>
            <a:chExt cx="729437" cy="208670"/>
          </a:xfrm>
          <a:solidFill>
            <a:schemeClr val="accent2"/>
          </a:solidFill>
        </p:grpSpPr>
        <p:sp>
          <p:nvSpPr>
            <p:cNvPr id="224" name="Arrow: Pentagon 223">
              <a:extLst>
                <a:ext uri="{FF2B5EF4-FFF2-40B4-BE49-F238E27FC236}">
                  <a16:creationId xmlns:a16="http://schemas.microsoft.com/office/drawing/2014/main" id="{3AA5DD46-480D-4FFC-9612-8555A7441D0C}"/>
                </a:ext>
              </a:extLst>
            </p:cNvPr>
            <p:cNvSpPr/>
            <p:nvPr/>
          </p:nvSpPr>
          <p:spPr>
            <a:xfrm>
              <a:off x="2379373" y="2357050"/>
              <a:ext cx="618141" cy="20866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25" name="Rectangle: Rounded Corners 224">
              <a:extLst>
                <a:ext uri="{FF2B5EF4-FFF2-40B4-BE49-F238E27FC236}">
                  <a16:creationId xmlns:a16="http://schemas.microsoft.com/office/drawing/2014/main" id="{456B6B74-02E7-4B4D-8963-9FC9E98C235A}"/>
                </a:ext>
              </a:extLst>
            </p:cNvPr>
            <p:cNvSpPr/>
            <p:nvPr/>
          </p:nvSpPr>
          <p:spPr>
            <a:xfrm>
              <a:off x="2268077" y="2357048"/>
              <a:ext cx="351128" cy="208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6" name="Rectangle 225">
            <a:extLst>
              <a:ext uri="{FF2B5EF4-FFF2-40B4-BE49-F238E27FC236}">
                <a16:creationId xmlns:a16="http://schemas.microsoft.com/office/drawing/2014/main" id="{C692FEC0-120E-4CE4-A631-239993458A12}"/>
              </a:ext>
            </a:extLst>
          </p:cNvPr>
          <p:cNvSpPr/>
          <p:nvPr/>
        </p:nvSpPr>
        <p:spPr>
          <a:xfrm>
            <a:off x="3706358" y="4676260"/>
            <a:ext cx="676395" cy="246221"/>
          </a:xfrm>
          <a:prstGeom prst="rect">
            <a:avLst/>
          </a:prstGeom>
        </p:spPr>
        <p:txBody>
          <a:bodyPr wrap="square" lIns="0" tIns="0" rIns="0" bIns="0">
            <a:spAutoFit/>
          </a:bodyPr>
          <a:lstStyle/>
          <a:p>
            <a:pPr algn="ctr"/>
            <a:r>
              <a:rPr lang="fr-FR" sz="800" b="1" dirty="0">
                <a:solidFill>
                  <a:schemeClr val="bg1"/>
                </a:solidFill>
                <a:latin typeface="+mj-lt"/>
              </a:rPr>
              <a:t>Déploiements LAN UK</a:t>
            </a:r>
          </a:p>
        </p:txBody>
      </p:sp>
      <p:sp>
        <p:nvSpPr>
          <p:cNvPr id="227" name="Rectangle 226">
            <a:extLst>
              <a:ext uri="{FF2B5EF4-FFF2-40B4-BE49-F238E27FC236}">
                <a16:creationId xmlns:a16="http://schemas.microsoft.com/office/drawing/2014/main" id="{4D7BF641-7DBF-4FE5-B84B-AB535C4AA5DB}"/>
              </a:ext>
            </a:extLst>
          </p:cNvPr>
          <p:cNvSpPr/>
          <p:nvPr/>
        </p:nvSpPr>
        <p:spPr>
          <a:xfrm>
            <a:off x="4535305" y="4744410"/>
            <a:ext cx="793487" cy="107722"/>
          </a:xfrm>
          <a:prstGeom prst="rect">
            <a:avLst/>
          </a:prstGeom>
        </p:spPr>
        <p:txBody>
          <a:bodyPr wrap="none" lIns="0" tIns="0" rIns="0" bIns="0">
            <a:spAutoFit/>
          </a:bodyPr>
          <a:lstStyle/>
          <a:p>
            <a:r>
              <a:rPr lang="fr-FR" sz="700" dirty="0"/>
              <a:t>2/3/2020 - 31/3/2020</a:t>
            </a:r>
          </a:p>
        </p:txBody>
      </p:sp>
      <p:sp>
        <p:nvSpPr>
          <p:cNvPr id="229" name="Rectangle 228">
            <a:extLst>
              <a:ext uri="{FF2B5EF4-FFF2-40B4-BE49-F238E27FC236}">
                <a16:creationId xmlns:a16="http://schemas.microsoft.com/office/drawing/2014/main" id="{CAF73E80-CB77-4369-9A86-551091B375D9}"/>
              </a:ext>
            </a:extLst>
          </p:cNvPr>
          <p:cNvSpPr/>
          <p:nvPr/>
        </p:nvSpPr>
        <p:spPr>
          <a:xfrm>
            <a:off x="4478052" y="5004045"/>
            <a:ext cx="1387970" cy="123111"/>
          </a:xfrm>
          <a:prstGeom prst="rect">
            <a:avLst/>
          </a:prstGeom>
        </p:spPr>
        <p:txBody>
          <a:bodyPr wrap="square" lIns="0" tIns="0" rIns="0" bIns="0">
            <a:spAutoFit/>
          </a:bodyPr>
          <a:lstStyle/>
          <a:p>
            <a:pPr algn="ctr"/>
            <a:r>
              <a:rPr lang="fr-FR" sz="800" b="1" dirty="0">
                <a:solidFill>
                  <a:schemeClr val="bg1"/>
                </a:solidFill>
                <a:latin typeface="+mj-lt"/>
              </a:rPr>
              <a:t>Déploiements LAN FR et BE</a:t>
            </a:r>
          </a:p>
        </p:txBody>
      </p:sp>
      <p:sp>
        <p:nvSpPr>
          <p:cNvPr id="230" name="Rectangle 229">
            <a:extLst>
              <a:ext uri="{FF2B5EF4-FFF2-40B4-BE49-F238E27FC236}">
                <a16:creationId xmlns:a16="http://schemas.microsoft.com/office/drawing/2014/main" id="{11677369-6576-4902-84B7-3A9729CB3294}"/>
              </a:ext>
            </a:extLst>
          </p:cNvPr>
          <p:cNvSpPr/>
          <p:nvPr/>
        </p:nvSpPr>
        <p:spPr>
          <a:xfrm>
            <a:off x="5916400" y="5004045"/>
            <a:ext cx="793487" cy="107722"/>
          </a:xfrm>
          <a:prstGeom prst="rect">
            <a:avLst/>
          </a:prstGeom>
        </p:spPr>
        <p:txBody>
          <a:bodyPr wrap="none" lIns="0" tIns="0" rIns="0" bIns="0">
            <a:spAutoFit/>
          </a:bodyPr>
          <a:lstStyle/>
          <a:p>
            <a:r>
              <a:rPr lang="fr-FR" sz="700" dirty="0"/>
              <a:t>1/4/2020 - 30/6/2020</a:t>
            </a:r>
          </a:p>
        </p:txBody>
      </p:sp>
      <p:grpSp>
        <p:nvGrpSpPr>
          <p:cNvPr id="240" name="Group 239">
            <a:extLst>
              <a:ext uri="{FF2B5EF4-FFF2-40B4-BE49-F238E27FC236}">
                <a16:creationId xmlns:a16="http://schemas.microsoft.com/office/drawing/2014/main" id="{B54D7201-775C-4A2A-BAFD-B5958A6CDB6E}"/>
              </a:ext>
            </a:extLst>
          </p:cNvPr>
          <p:cNvGrpSpPr/>
          <p:nvPr/>
        </p:nvGrpSpPr>
        <p:grpSpPr>
          <a:xfrm>
            <a:off x="7183180" y="5194892"/>
            <a:ext cx="2326160" cy="229538"/>
            <a:chOff x="2787080" y="4668096"/>
            <a:chExt cx="2326160" cy="229538"/>
          </a:xfrm>
        </p:grpSpPr>
        <p:grpSp>
          <p:nvGrpSpPr>
            <p:cNvPr id="235" name="Group 234">
              <a:extLst>
                <a:ext uri="{FF2B5EF4-FFF2-40B4-BE49-F238E27FC236}">
                  <a16:creationId xmlns:a16="http://schemas.microsoft.com/office/drawing/2014/main" id="{2EED30E5-0A0A-4635-9598-9D8DFF861372}"/>
                </a:ext>
              </a:extLst>
            </p:cNvPr>
            <p:cNvGrpSpPr/>
            <p:nvPr/>
          </p:nvGrpSpPr>
          <p:grpSpPr>
            <a:xfrm>
              <a:off x="2787080" y="4668096"/>
              <a:ext cx="1463974" cy="229538"/>
              <a:chOff x="2268077" y="2357048"/>
              <a:chExt cx="1463974" cy="208670"/>
            </a:xfrm>
            <a:solidFill>
              <a:schemeClr val="accent3"/>
            </a:solidFill>
          </p:grpSpPr>
          <p:sp>
            <p:nvSpPr>
              <p:cNvPr id="236" name="Arrow: Pentagon 235">
                <a:extLst>
                  <a:ext uri="{FF2B5EF4-FFF2-40B4-BE49-F238E27FC236}">
                    <a16:creationId xmlns:a16="http://schemas.microsoft.com/office/drawing/2014/main" id="{A84CC888-4259-44E2-9B74-7B982ADC8494}"/>
                  </a:ext>
                </a:extLst>
              </p:cNvPr>
              <p:cNvSpPr/>
              <p:nvPr/>
            </p:nvSpPr>
            <p:spPr>
              <a:xfrm>
                <a:off x="2379372" y="2357050"/>
                <a:ext cx="1352679" cy="208668"/>
              </a:xfrm>
              <a:prstGeom prst="homePlat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7" name="Rectangle: Rounded Corners 236">
                <a:extLst>
                  <a:ext uri="{FF2B5EF4-FFF2-40B4-BE49-F238E27FC236}">
                    <a16:creationId xmlns:a16="http://schemas.microsoft.com/office/drawing/2014/main" id="{5D2C3B87-1B85-41EF-A176-5C53FE7CBBFA}"/>
                  </a:ext>
                </a:extLst>
              </p:cNvPr>
              <p:cNvSpPr/>
              <p:nvPr/>
            </p:nvSpPr>
            <p:spPr>
              <a:xfrm>
                <a:off x="2268077" y="2357048"/>
                <a:ext cx="351128" cy="20866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38" name="Rectangle 237">
              <a:extLst>
                <a:ext uri="{FF2B5EF4-FFF2-40B4-BE49-F238E27FC236}">
                  <a16:creationId xmlns:a16="http://schemas.microsoft.com/office/drawing/2014/main" id="{F070FEF2-DA08-40C6-B0DC-BAF6F2E56187}"/>
                </a:ext>
              </a:extLst>
            </p:cNvPr>
            <p:cNvSpPr/>
            <p:nvPr/>
          </p:nvSpPr>
          <p:spPr>
            <a:xfrm>
              <a:off x="3211291" y="4719478"/>
              <a:ext cx="615554" cy="138499"/>
            </a:xfrm>
            <a:prstGeom prst="rect">
              <a:avLst/>
            </a:prstGeom>
          </p:spPr>
          <p:txBody>
            <a:bodyPr wrap="none" lIns="0" tIns="0" rIns="0" bIns="0">
              <a:spAutoFit/>
            </a:bodyPr>
            <a:lstStyle/>
            <a:p>
              <a:pPr algn="ctr"/>
              <a:r>
                <a:rPr lang="fr-FR" sz="900" b="1" dirty="0">
                  <a:solidFill>
                    <a:schemeClr val="bg1"/>
                  </a:solidFill>
                  <a:latin typeface="+mj-lt"/>
                </a:rPr>
                <a:t>RFP Mobilité</a:t>
              </a:r>
            </a:p>
          </p:txBody>
        </p:sp>
        <p:sp>
          <p:nvSpPr>
            <p:cNvPr id="239" name="Rectangle 238">
              <a:extLst>
                <a:ext uri="{FF2B5EF4-FFF2-40B4-BE49-F238E27FC236}">
                  <a16:creationId xmlns:a16="http://schemas.microsoft.com/office/drawing/2014/main" id="{0925A98C-D00C-4C0C-821C-68513FB27C79}"/>
                </a:ext>
              </a:extLst>
            </p:cNvPr>
            <p:cNvSpPr/>
            <p:nvPr/>
          </p:nvSpPr>
          <p:spPr>
            <a:xfrm>
              <a:off x="4274869" y="4729004"/>
              <a:ext cx="838371" cy="107722"/>
            </a:xfrm>
            <a:prstGeom prst="rect">
              <a:avLst/>
            </a:prstGeom>
          </p:spPr>
          <p:txBody>
            <a:bodyPr wrap="none" lIns="0" tIns="0" rIns="0" bIns="0">
              <a:spAutoFit/>
            </a:bodyPr>
            <a:lstStyle/>
            <a:p>
              <a:r>
                <a:rPr lang="fr-FR" sz="700" dirty="0"/>
                <a:t>1/9/2020 - 30/10/2020</a:t>
              </a:r>
            </a:p>
          </p:txBody>
        </p:sp>
      </p:grpSp>
      <p:grpSp>
        <p:nvGrpSpPr>
          <p:cNvPr id="241" name="Group 240">
            <a:extLst>
              <a:ext uri="{FF2B5EF4-FFF2-40B4-BE49-F238E27FC236}">
                <a16:creationId xmlns:a16="http://schemas.microsoft.com/office/drawing/2014/main" id="{2B891D3B-C630-4F73-A733-1B33879C4F3A}"/>
              </a:ext>
            </a:extLst>
          </p:cNvPr>
          <p:cNvGrpSpPr/>
          <p:nvPr/>
        </p:nvGrpSpPr>
        <p:grpSpPr>
          <a:xfrm>
            <a:off x="8404551" y="5448811"/>
            <a:ext cx="2385333" cy="246221"/>
            <a:chOff x="2787080" y="4659755"/>
            <a:chExt cx="2385333" cy="246221"/>
          </a:xfrm>
        </p:grpSpPr>
        <p:grpSp>
          <p:nvGrpSpPr>
            <p:cNvPr id="242" name="Group 241">
              <a:extLst>
                <a:ext uri="{FF2B5EF4-FFF2-40B4-BE49-F238E27FC236}">
                  <a16:creationId xmlns:a16="http://schemas.microsoft.com/office/drawing/2014/main" id="{2CD815A6-B3BA-4276-9106-2F2EB0E8B427}"/>
                </a:ext>
              </a:extLst>
            </p:cNvPr>
            <p:cNvGrpSpPr/>
            <p:nvPr/>
          </p:nvGrpSpPr>
          <p:grpSpPr>
            <a:xfrm>
              <a:off x="2787080" y="4668096"/>
              <a:ext cx="1463974" cy="229538"/>
              <a:chOff x="2268077" y="2357048"/>
              <a:chExt cx="1463974" cy="208670"/>
            </a:xfrm>
            <a:solidFill>
              <a:schemeClr val="accent3"/>
            </a:solidFill>
          </p:grpSpPr>
          <p:sp>
            <p:nvSpPr>
              <p:cNvPr id="245" name="Arrow: Pentagon 244">
                <a:extLst>
                  <a:ext uri="{FF2B5EF4-FFF2-40B4-BE49-F238E27FC236}">
                    <a16:creationId xmlns:a16="http://schemas.microsoft.com/office/drawing/2014/main" id="{C7A0AFFA-FEF2-48A9-AFDD-9E6A661EF032}"/>
                  </a:ext>
                </a:extLst>
              </p:cNvPr>
              <p:cNvSpPr/>
              <p:nvPr/>
            </p:nvSpPr>
            <p:spPr>
              <a:xfrm>
                <a:off x="2379372" y="2357050"/>
                <a:ext cx="1352679" cy="208668"/>
              </a:xfrm>
              <a:prstGeom prst="homePlat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6" name="Rectangle: Rounded Corners 245">
                <a:extLst>
                  <a:ext uri="{FF2B5EF4-FFF2-40B4-BE49-F238E27FC236}">
                    <a16:creationId xmlns:a16="http://schemas.microsoft.com/office/drawing/2014/main" id="{EC1EEC07-C609-4529-9E54-8ABAB939F4A2}"/>
                  </a:ext>
                </a:extLst>
              </p:cNvPr>
              <p:cNvSpPr/>
              <p:nvPr/>
            </p:nvSpPr>
            <p:spPr>
              <a:xfrm>
                <a:off x="2268077" y="2357048"/>
                <a:ext cx="351128" cy="20866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43" name="Rectangle 242">
              <a:extLst>
                <a:ext uri="{FF2B5EF4-FFF2-40B4-BE49-F238E27FC236}">
                  <a16:creationId xmlns:a16="http://schemas.microsoft.com/office/drawing/2014/main" id="{45E2FE0B-607A-4D2E-B602-0DFA99B785B1}"/>
                </a:ext>
              </a:extLst>
            </p:cNvPr>
            <p:cNvSpPr/>
            <p:nvPr/>
          </p:nvSpPr>
          <p:spPr>
            <a:xfrm>
              <a:off x="3000530" y="4659755"/>
              <a:ext cx="1037076" cy="246221"/>
            </a:xfrm>
            <a:prstGeom prst="rect">
              <a:avLst/>
            </a:prstGeom>
          </p:spPr>
          <p:txBody>
            <a:bodyPr wrap="square" lIns="0" tIns="0" rIns="0" bIns="0" anchor="ctr">
              <a:spAutoFit/>
            </a:bodyPr>
            <a:lstStyle/>
            <a:p>
              <a:pPr algn="ctr"/>
              <a:r>
                <a:rPr lang="fr-FR" sz="800" b="1" dirty="0">
                  <a:solidFill>
                    <a:schemeClr val="bg1"/>
                  </a:solidFill>
                  <a:latin typeface="+mj-lt"/>
                </a:rPr>
                <a:t>Réalisation des études de couverture WiFi</a:t>
              </a:r>
            </a:p>
          </p:txBody>
        </p:sp>
        <p:sp>
          <p:nvSpPr>
            <p:cNvPr id="244" name="Rectangle 243">
              <a:extLst>
                <a:ext uri="{FF2B5EF4-FFF2-40B4-BE49-F238E27FC236}">
                  <a16:creationId xmlns:a16="http://schemas.microsoft.com/office/drawing/2014/main" id="{52F2911C-C6B5-4AB4-98F7-785DFE4EBC8B}"/>
                </a:ext>
              </a:extLst>
            </p:cNvPr>
            <p:cNvSpPr/>
            <p:nvPr/>
          </p:nvSpPr>
          <p:spPr>
            <a:xfrm>
              <a:off x="4289158" y="4729004"/>
              <a:ext cx="883255" cy="107722"/>
            </a:xfrm>
            <a:prstGeom prst="rect">
              <a:avLst/>
            </a:prstGeom>
          </p:spPr>
          <p:txBody>
            <a:bodyPr wrap="none" lIns="0" tIns="0" rIns="0" bIns="0">
              <a:spAutoFit/>
            </a:bodyPr>
            <a:lstStyle/>
            <a:p>
              <a:r>
                <a:rPr lang="fr-FR" sz="700" dirty="0"/>
                <a:t>2/11/2020 - 31/12/2020</a:t>
              </a:r>
            </a:p>
          </p:txBody>
        </p:sp>
      </p:grpSp>
      <p:grpSp>
        <p:nvGrpSpPr>
          <p:cNvPr id="247" name="Group 246">
            <a:extLst>
              <a:ext uri="{FF2B5EF4-FFF2-40B4-BE49-F238E27FC236}">
                <a16:creationId xmlns:a16="http://schemas.microsoft.com/office/drawing/2014/main" id="{B575EAC8-C94B-440F-850A-8FA2B71BDA34}"/>
              </a:ext>
            </a:extLst>
          </p:cNvPr>
          <p:cNvGrpSpPr/>
          <p:nvPr/>
        </p:nvGrpSpPr>
        <p:grpSpPr>
          <a:xfrm>
            <a:off x="8750703" y="5719412"/>
            <a:ext cx="2336008" cy="229538"/>
            <a:chOff x="1915046" y="4668096"/>
            <a:chExt cx="2336008" cy="229538"/>
          </a:xfrm>
        </p:grpSpPr>
        <p:grpSp>
          <p:nvGrpSpPr>
            <p:cNvPr id="248" name="Group 247">
              <a:extLst>
                <a:ext uri="{FF2B5EF4-FFF2-40B4-BE49-F238E27FC236}">
                  <a16:creationId xmlns:a16="http://schemas.microsoft.com/office/drawing/2014/main" id="{728B2DB7-0D5A-4731-825B-290C5F068D03}"/>
                </a:ext>
              </a:extLst>
            </p:cNvPr>
            <p:cNvGrpSpPr/>
            <p:nvPr/>
          </p:nvGrpSpPr>
          <p:grpSpPr>
            <a:xfrm>
              <a:off x="2787080" y="4668096"/>
              <a:ext cx="1463974" cy="229538"/>
              <a:chOff x="2268077" y="2357048"/>
              <a:chExt cx="1463974" cy="208670"/>
            </a:xfrm>
            <a:solidFill>
              <a:schemeClr val="accent3"/>
            </a:solidFill>
          </p:grpSpPr>
          <p:sp>
            <p:nvSpPr>
              <p:cNvPr id="251" name="Arrow: Pentagon 250">
                <a:extLst>
                  <a:ext uri="{FF2B5EF4-FFF2-40B4-BE49-F238E27FC236}">
                    <a16:creationId xmlns:a16="http://schemas.microsoft.com/office/drawing/2014/main" id="{EAA02D9B-7680-48ED-9264-81C5126E116C}"/>
                  </a:ext>
                </a:extLst>
              </p:cNvPr>
              <p:cNvSpPr/>
              <p:nvPr/>
            </p:nvSpPr>
            <p:spPr>
              <a:xfrm>
                <a:off x="2379372" y="2357050"/>
                <a:ext cx="1352679" cy="208668"/>
              </a:xfrm>
              <a:prstGeom prst="homePlat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2" name="Rectangle: Rounded Corners 251">
                <a:extLst>
                  <a:ext uri="{FF2B5EF4-FFF2-40B4-BE49-F238E27FC236}">
                    <a16:creationId xmlns:a16="http://schemas.microsoft.com/office/drawing/2014/main" id="{4433C89F-67B8-4C9B-9B55-707966943BCB}"/>
                  </a:ext>
                </a:extLst>
              </p:cNvPr>
              <p:cNvSpPr/>
              <p:nvPr/>
            </p:nvSpPr>
            <p:spPr>
              <a:xfrm>
                <a:off x="2268077" y="2357048"/>
                <a:ext cx="351128" cy="20866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49" name="Rectangle 248">
              <a:extLst>
                <a:ext uri="{FF2B5EF4-FFF2-40B4-BE49-F238E27FC236}">
                  <a16:creationId xmlns:a16="http://schemas.microsoft.com/office/drawing/2014/main" id="{870E4E7E-92B3-470E-9CE0-C72C5E26188B}"/>
                </a:ext>
              </a:extLst>
            </p:cNvPr>
            <p:cNvSpPr/>
            <p:nvPr/>
          </p:nvSpPr>
          <p:spPr>
            <a:xfrm>
              <a:off x="3000530" y="4721310"/>
              <a:ext cx="1037076" cy="123111"/>
            </a:xfrm>
            <a:prstGeom prst="rect">
              <a:avLst/>
            </a:prstGeom>
          </p:spPr>
          <p:txBody>
            <a:bodyPr wrap="square" lIns="0" tIns="0" rIns="0" bIns="0" anchor="ctr">
              <a:spAutoFit/>
            </a:bodyPr>
            <a:lstStyle/>
            <a:p>
              <a:pPr algn="ctr"/>
              <a:r>
                <a:rPr lang="fr-FR" sz="800" b="1" dirty="0">
                  <a:solidFill>
                    <a:schemeClr val="bg1"/>
                  </a:solidFill>
                  <a:latin typeface="+mj-lt"/>
                </a:rPr>
                <a:t>Déploiement Mobilité</a:t>
              </a:r>
            </a:p>
          </p:txBody>
        </p:sp>
        <p:sp>
          <p:nvSpPr>
            <p:cNvPr id="250" name="Rectangle 249">
              <a:extLst>
                <a:ext uri="{FF2B5EF4-FFF2-40B4-BE49-F238E27FC236}">
                  <a16:creationId xmlns:a16="http://schemas.microsoft.com/office/drawing/2014/main" id="{8A448299-977F-4DBC-B644-B7314061C7E2}"/>
                </a:ext>
              </a:extLst>
            </p:cNvPr>
            <p:cNvSpPr/>
            <p:nvPr/>
          </p:nvSpPr>
          <p:spPr>
            <a:xfrm>
              <a:off x="1915046" y="4729004"/>
              <a:ext cx="793487" cy="107722"/>
            </a:xfrm>
            <a:prstGeom prst="rect">
              <a:avLst/>
            </a:prstGeom>
          </p:spPr>
          <p:txBody>
            <a:bodyPr wrap="none" lIns="0" tIns="0" rIns="0" bIns="0">
              <a:spAutoFit/>
            </a:bodyPr>
            <a:lstStyle/>
            <a:p>
              <a:r>
                <a:rPr lang="fr-FR" sz="700" dirty="0"/>
                <a:t>1/1/2021 - 31/3/2021</a:t>
              </a:r>
            </a:p>
          </p:txBody>
        </p:sp>
      </p:grpSp>
      <p:grpSp>
        <p:nvGrpSpPr>
          <p:cNvPr id="253" name="Group 252">
            <a:extLst>
              <a:ext uri="{FF2B5EF4-FFF2-40B4-BE49-F238E27FC236}">
                <a16:creationId xmlns:a16="http://schemas.microsoft.com/office/drawing/2014/main" id="{A938D38B-75CC-4150-AA6B-8C2EA3086267}"/>
              </a:ext>
            </a:extLst>
          </p:cNvPr>
          <p:cNvGrpSpPr/>
          <p:nvPr/>
        </p:nvGrpSpPr>
        <p:grpSpPr>
          <a:xfrm>
            <a:off x="8750064" y="5981671"/>
            <a:ext cx="2336647" cy="229538"/>
            <a:chOff x="1914407" y="4668096"/>
            <a:chExt cx="2336647" cy="229538"/>
          </a:xfrm>
        </p:grpSpPr>
        <p:grpSp>
          <p:nvGrpSpPr>
            <p:cNvPr id="254" name="Group 253">
              <a:extLst>
                <a:ext uri="{FF2B5EF4-FFF2-40B4-BE49-F238E27FC236}">
                  <a16:creationId xmlns:a16="http://schemas.microsoft.com/office/drawing/2014/main" id="{D3613C7F-6E24-4054-878E-755BA07C6626}"/>
                </a:ext>
              </a:extLst>
            </p:cNvPr>
            <p:cNvGrpSpPr/>
            <p:nvPr/>
          </p:nvGrpSpPr>
          <p:grpSpPr>
            <a:xfrm>
              <a:off x="2787080" y="4668096"/>
              <a:ext cx="1463974" cy="229538"/>
              <a:chOff x="2268077" y="2357048"/>
              <a:chExt cx="1463974" cy="208670"/>
            </a:xfrm>
            <a:solidFill>
              <a:schemeClr val="accent3"/>
            </a:solidFill>
          </p:grpSpPr>
          <p:sp>
            <p:nvSpPr>
              <p:cNvPr id="257" name="Arrow: Pentagon 256">
                <a:extLst>
                  <a:ext uri="{FF2B5EF4-FFF2-40B4-BE49-F238E27FC236}">
                    <a16:creationId xmlns:a16="http://schemas.microsoft.com/office/drawing/2014/main" id="{1F581046-7C31-4F0D-BE45-C28ADD92972E}"/>
                  </a:ext>
                </a:extLst>
              </p:cNvPr>
              <p:cNvSpPr/>
              <p:nvPr/>
            </p:nvSpPr>
            <p:spPr>
              <a:xfrm>
                <a:off x="2379372" y="2357050"/>
                <a:ext cx="1352679" cy="208668"/>
              </a:xfrm>
              <a:prstGeom prst="homePlat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8" name="Rectangle: Rounded Corners 257">
                <a:extLst>
                  <a:ext uri="{FF2B5EF4-FFF2-40B4-BE49-F238E27FC236}">
                    <a16:creationId xmlns:a16="http://schemas.microsoft.com/office/drawing/2014/main" id="{9509ECC6-F96E-4418-8420-E540E769D72F}"/>
                  </a:ext>
                </a:extLst>
              </p:cNvPr>
              <p:cNvSpPr/>
              <p:nvPr/>
            </p:nvSpPr>
            <p:spPr>
              <a:xfrm>
                <a:off x="2268077" y="2357048"/>
                <a:ext cx="351128" cy="20866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55" name="Rectangle 254">
              <a:extLst>
                <a:ext uri="{FF2B5EF4-FFF2-40B4-BE49-F238E27FC236}">
                  <a16:creationId xmlns:a16="http://schemas.microsoft.com/office/drawing/2014/main" id="{C5D0C2DF-2BC4-4266-BB49-D681DC2FB1F3}"/>
                </a:ext>
              </a:extLst>
            </p:cNvPr>
            <p:cNvSpPr/>
            <p:nvPr/>
          </p:nvSpPr>
          <p:spPr>
            <a:xfrm>
              <a:off x="2940168" y="4721310"/>
              <a:ext cx="1157800" cy="123111"/>
            </a:xfrm>
            <a:prstGeom prst="rect">
              <a:avLst/>
            </a:prstGeom>
          </p:spPr>
          <p:txBody>
            <a:bodyPr wrap="square" lIns="0" tIns="0" rIns="0" bIns="0" anchor="ctr">
              <a:spAutoFit/>
            </a:bodyPr>
            <a:lstStyle/>
            <a:p>
              <a:pPr algn="ctr"/>
              <a:r>
                <a:rPr lang="fr-FR" sz="800" b="1" dirty="0">
                  <a:solidFill>
                    <a:schemeClr val="bg1"/>
                  </a:solidFill>
                  <a:latin typeface="+mj-lt"/>
                </a:rPr>
                <a:t>Authentification 802.1x</a:t>
              </a:r>
            </a:p>
          </p:txBody>
        </p:sp>
        <p:sp>
          <p:nvSpPr>
            <p:cNvPr id="256" name="Rectangle 255">
              <a:extLst>
                <a:ext uri="{FF2B5EF4-FFF2-40B4-BE49-F238E27FC236}">
                  <a16:creationId xmlns:a16="http://schemas.microsoft.com/office/drawing/2014/main" id="{D93369A0-B4B7-4C7D-9B13-63194552A81D}"/>
                </a:ext>
              </a:extLst>
            </p:cNvPr>
            <p:cNvSpPr/>
            <p:nvPr/>
          </p:nvSpPr>
          <p:spPr>
            <a:xfrm>
              <a:off x="1914407" y="4729004"/>
              <a:ext cx="793487" cy="107722"/>
            </a:xfrm>
            <a:prstGeom prst="rect">
              <a:avLst/>
            </a:prstGeom>
          </p:spPr>
          <p:txBody>
            <a:bodyPr wrap="none" lIns="0" tIns="0" rIns="0" bIns="0">
              <a:spAutoFit/>
            </a:bodyPr>
            <a:lstStyle/>
            <a:p>
              <a:r>
                <a:rPr lang="fr-FR" sz="700" dirty="0"/>
                <a:t>1/3/2021 - 31/3/2021</a:t>
              </a:r>
            </a:p>
          </p:txBody>
        </p:sp>
      </p:grpSp>
      <p:grpSp>
        <p:nvGrpSpPr>
          <p:cNvPr id="279" name="Group 278">
            <a:extLst>
              <a:ext uri="{FF2B5EF4-FFF2-40B4-BE49-F238E27FC236}">
                <a16:creationId xmlns:a16="http://schemas.microsoft.com/office/drawing/2014/main" id="{70578050-76C5-4252-B831-EEE3A5B7ABC3}"/>
              </a:ext>
            </a:extLst>
          </p:cNvPr>
          <p:cNvGrpSpPr/>
          <p:nvPr/>
        </p:nvGrpSpPr>
        <p:grpSpPr>
          <a:xfrm>
            <a:off x="1076325" y="2851008"/>
            <a:ext cx="11115675" cy="3349767"/>
            <a:chOff x="1076325" y="2851008"/>
            <a:chExt cx="11115675" cy="3349767"/>
          </a:xfrm>
        </p:grpSpPr>
        <p:cxnSp>
          <p:nvCxnSpPr>
            <p:cNvPr id="275" name="Straight Connector 274">
              <a:extLst>
                <a:ext uri="{FF2B5EF4-FFF2-40B4-BE49-F238E27FC236}">
                  <a16:creationId xmlns:a16="http://schemas.microsoft.com/office/drawing/2014/main" id="{EF60A5EA-C22F-4AFB-B2E4-74760734C403}"/>
                </a:ext>
              </a:extLst>
            </p:cNvPr>
            <p:cNvCxnSpPr>
              <a:cxnSpLocks/>
            </p:cNvCxnSpPr>
            <p:nvPr/>
          </p:nvCxnSpPr>
          <p:spPr>
            <a:xfrm>
              <a:off x="1076325" y="2851008"/>
              <a:ext cx="11115675"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3CB7779E-96E5-4986-9F9A-43C0B8F9BCA5}"/>
                </a:ext>
              </a:extLst>
            </p:cNvPr>
            <p:cNvCxnSpPr>
              <a:cxnSpLocks/>
            </p:cNvCxnSpPr>
            <p:nvPr/>
          </p:nvCxnSpPr>
          <p:spPr>
            <a:xfrm>
              <a:off x="1076325" y="3889546"/>
              <a:ext cx="11115675"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832B3EDD-7D83-4645-A65C-0FD2311EF809}"/>
                </a:ext>
              </a:extLst>
            </p:cNvPr>
            <p:cNvCxnSpPr>
              <a:cxnSpLocks/>
            </p:cNvCxnSpPr>
            <p:nvPr/>
          </p:nvCxnSpPr>
          <p:spPr>
            <a:xfrm>
              <a:off x="1076325" y="5187719"/>
              <a:ext cx="11115675"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F6F0DFF4-FC7A-4A4C-803B-A191CA223006}"/>
                </a:ext>
              </a:extLst>
            </p:cNvPr>
            <p:cNvCxnSpPr>
              <a:cxnSpLocks/>
            </p:cNvCxnSpPr>
            <p:nvPr/>
          </p:nvCxnSpPr>
          <p:spPr>
            <a:xfrm>
              <a:off x="1076325" y="6200775"/>
              <a:ext cx="11115675"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46371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A8DB762-7EED-4CB1-B2EC-2CB35B19DF81}"/>
              </a:ext>
            </a:extLst>
          </p:cNvPr>
          <p:cNvSpPr>
            <a:spLocks noGrp="1"/>
          </p:cNvSpPr>
          <p:nvPr>
            <p:ph type="sldNum" sz="quarter" idx="4294967295"/>
          </p:nvPr>
        </p:nvSpPr>
        <p:spPr>
          <a:xfrm>
            <a:off x="11890375" y="6384925"/>
            <a:ext cx="301625" cy="153988"/>
          </a:xfrm>
        </p:spPr>
        <p:txBody>
          <a:bodyPr/>
          <a:lstStyle/>
          <a:p>
            <a:fld id="{1E9D66DB-7B09-4F03-965C-6F4D1EE02AA0}" type="slidenum">
              <a:rPr lang="id-ID" smtClean="0"/>
              <a:t>15</a:t>
            </a:fld>
            <a:endParaRPr lang="id-ID"/>
          </a:p>
        </p:txBody>
      </p:sp>
      <p:grpSp>
        <p:nvGrpSpPr>
          <p:cNvPr id="25" name="Group 24">
            <a:extLst>
              <a:ext uri="{FF2B5EF4-FFF2-40B4-BE49-F238E27FC236}">
                <a16:creationId xmlns:a16="http://schemas.microsoft.com/office/drawing/2014/main" id="{C35EB1BD-6456-48EC-A0B0-40B6F524BD56}"/>
              </a:ext>
            </a:extLst>
          </p:cNvPr>
          <p:cNvGrpSpPr/>
          <p:nvPr/>
        </p:nvGrpSpPr>
        <p:grpSpPr>
          <a:xfrm>
            <a:off x="0" y="687619"/>
            <a:ext cx="12192000" cy="5431963"/>
            <a:chOff x="0" y="713019"/>
            <a:chExt cx="12192000" cy="5431963"/>
          </a:xfrm>
        </p:grpSpPr>
        <p:grpSp>
          <p:nvGrpSpPr>
            <p:cNvPr id="22" name="Group 21">
              <a:extLst>
                <a:ext uri="{FF2B5EF4-FFF2-40B4-BE49-F238E27FC236}">
                  <a16:creationId xmlns:a16="http://schemas.microsoft.com/office/drawing/2014/main" id="{7974EA74-497A-4A0B-95E2-F50BB2B5019D}"/>
                </a:ext>
              </a:extLst>
            </p:cNvPr>
            <p:cNvGrpSpPr/>
            <p:nvPr/>
          </p:nvGrpSpPr>
          <p:grpSpPr>
            <a:xfrm>
              <a:off x="1295400" y="4784415"/>
              <a:ext cx="10896600" cy="1360526"/>
              <a:chOff x="1295400" y="4784415"/>
              <a:chExt cx="10896600" cy="1360526"/>
            </a:xfrm>
          </p:grpSpPr>
          <p:grpSp>
            <p:nvGrpSpPr>
              <p:cNvPr id="21" name="Group 20">
                <a:extLst>
                  <a:ext uri="{FF2B5EF4-FFF2-40B4-BE49-F238E27FC236}">
                    <a16:creationId xmlns:a16="http://schemas.microsoft.com/office/drawing/2014/main" id="{1218936F-4C61-4A37-9C2D-4D382E5D3112}"/>
                  </a:ext>
                </a:extLst>
              </p:cNvPr>
              <p:cNvGrpSpPr/>
              <p:nvPr/>
            </p:nvGrpSpPr>
            <p:grpSpPr>
              <a:xfrm>
                <a:off x="1295400" y="4784415"/>
                <a:ext cx="10896600" cy="630942"/>
                <a:chOff x="1295400" y="4674711"/>
                <a:chExt cx="10896600" cy="630942"/>
              </a:xfrm>
            </p:grpSpPr>
            <p:sp>
              <p:nvSpPr>
                <p:cNvPr id="18" name="Rectangle 17">
                  <a:extLst>
                    <a:ext uri="{FF2B5EF4-FFF2-40B4-BE49-F238E27FC236}">
                      <a16:creationId xmlns:a16="http://schemas.microsoft.com/office/drawing/2014/main" id="{DDBCF99E-744E-4ACA-A140-3ACDDCF90769}"/>
                    </a:ext>
                  </a:extLst>
                </p:cNvPr>
                <p:cNvSpPr/>
                <p:nvPr/>
              </p:nvSpPr>
              <p:spPr>
                <a:xfrm>
                  <a:off x="6096000" y="4674714"/>
                  <a:ext cx="6096000" cy="63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5">
                  <a:extLst>
                    <a:ext uri="{FF2B5EF4-FFF2-40B4-BE49-F238E27FC236}">
                      <a16:creationId xmlns:a16="http://schemas.microsoft.com/office/drawing/2014/main" id="{2F3C01A1-03B7-4B7B-8935-F154DED1D9C4}"/>
                    </a:ext>
                  </a:extLst>
                </p:cNvPr>
                <p:cNvSpPr txBox="1"/>
                <p:nvPr/>
              </p:nvSpPr>
              <p:spPr>
                <a:xfrm>
                  <a:off x="1295400" y="4674711"/>
                  <a:ext cx="4594860" cy="630942"/>
                </a:xfrm>
                <a:prstGeom prst="rect">
                  <a:avLst/>
                </a:prstGeom>
                <a:noFill/>
              </p:spPr>
              <p:txBody>
                <a:bodyPr wrap="square" lIns="0" tIns="0" rIns="0" bIns="0" rtlCol="0" anchor="t" anchorCtr="0">
                  <a:spAutoFit/>
                </a:bodyPr>
                <a:lstStyle/>
                <a:p>
                  <a:pPr lvl="0" algn="r">
                    <a:spcAft>
                      <a:spcPts val="600"/>
                    </a:spcAft>
                    <a:defRPr/>
                  </a:pPr>
                  <a:r>
                    <a:rPr lang="fr-FR" sz="1400" b="1" dirty="0">
                      <a:solidFill>
                        <a:schemeClr val="accent3"/>
                      </a:solidFill>
                    </a:rPr>
                    <a:t>Laurent LEIGNEL | </a:t>
                  </a:r>
                  <a:r>
                    <a:rPr lang="fr-FR" sz="1100" i="1" dirty="0">
                      <a:solidFill>
                        <a:schemeClr val="accent3"/>
                      </a:solidFill>
                    </a:rPr>
                    <a:t>Directeur</a:t>
                  </a:r>
                </a:p>
                <a:p>
                  <a:pPr lvl="0" algn="r">
                    <a:defRPr/>
                  </a:pPr>
                  <a:r>
                    <a:rPr lang="fr-FR" sz="1100" dirty="0">
                      <a:solidFill>
                        <a:schemeClr val="accent3"/>
                      </a:solidFill>
                    </a:rPr>
                    <a:t>Laurent.leignel@ipnetworkservices.fr</a:t>
                  </a:r>
                </a:p>
                <a:p>
                  <a:pPr lvl="0" algn="r">
                    <a:defRPr/>
                  </a:pPr>
                  <a:r>
                    <a:rPr lang="fr-FR" sz="1100" dirty="0">
                      <a:solidFill>
                        <a:schemeClr val="accent3"/>
                      </a:solidFill>
                    </a:rPr>
                    <a:t>06 58 49 37 21</a:t>
                  </a:r>
                </a:p>
              </p:txBody>
            </p:sp>
          </p:grpSp>
          <p:grpSp>
            <p:nvGrpSpPr>
              <p:cNvPr id="20" name="Group 19">
                <a:extLst>
                  <a:ext uri="{FF2B5EF4-FFF2-40B4-BE49-F238E27FC236}">
                    <a16:creationId xmlns:a16="http://schemas.microsoft.com/office/drawing/2014/main" id="{9754192F-7A50-4AFC-AC0D-9C96B8A97B6B}"/>
                  </a:ext>
                </a:extLst>
              </p:cNvPr>
              <p:cNvGrpSpPr/>
              <p:nvPr/>
            </p:nvGrpSpPr>
            <p:grpSpPr>
              <a:xfrm>
                <a:off x="1295400" y="5513999"/>
                <a:ext cx="10896600" cy="630942"/>
                <a:chOff x="1295400" y="5513999"/>
                <a:chExt cx="10896600" cy="630942"/>
              </a:xfrm>
            </p:grpSpPr>
            <p:sp>
              <p:nvSpPr>
                <p:cNvPr id="19" name="Rectangle 18">
                  <a:extLst>
                    <a:ext uri="{FF2B5EF4-FFF2-40B4-BE49-F238E27FC236}">
                      <a16:creationId xmlns:a16="http://schemas.microsoft.com/office/drawing/2014/main" id="{F6A3F88D-23FB-4396-90D6-1CF7991ADFF5}"/>
                    </a:ext>
                  </a:extLst>
                </p:cNvPr>
                <p:cNvSpPr/>
                <p:nvPr/>
              </p:nvSpPr>
              <p:spPr>
                <a:xfrm>
                  <a:off x="6096000" y="5514005"/>
                  <a:ext cx="6096000" cy="63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CDEB9341-F51C-4F29-A01D-342013EDF46B}"/>
                    </a:ext>
                  </a:extLst>
                </p:cNvPr>
                <p:cNvSpPr txBox="1"/>
                <p:nvPr/>
              </p:nvSpPr>
              <p:spPr>
                <a:xfrm>
                  <a:off x="1295400" y="5513999"/>
                  <a:ext cx="4594860" cy="630942"/>
                </a:xfrm>
                <a:prstGeom prst="rect">
                  <a:avLst/>
                </a:prstGeom>
                <a:noFill/>
              </p:spPr>
              <p:txBody>
                <a:bodyPr wrap="square" lIns="0" tIns="0" rIns="0" bIns="0" rtlCol="0" anchor="t" anchorCtr="0">
                  <a:spAutoFit/>
                </a:bodyPr>
                <a:lstStyle/>
                <a:p>
                  <a:pPr lvl="0" algn="r">
                    <a:spcAft>
                      <a:spcPts val="600"/>
                    </a:spcAft>
                    <a:defRPr/>
                  </a:pPr>
                  <a:r>
                    <a:rPr lang="fr-FR" sz="1400" b="1" dirty="0">
                      <a:solidFill>
                        <a:schemeClr val="accent3"/>
                      </a:solidFill>
                    </a:rPr>
                    <a:t>Sophie SOLIGNAT | </a:t>
                  </a:r>
                  <a:r>
                    <a:rPr lang="fr-FR" sz="1100" i="1" dirty="0">
                      <a:solidFill>
                        <a:schemeClr val="accent3"/>
                      </a:solidFill>
                    </a:rPr>
                    <a:t>Responsable des Opérations</a:t>
                  </a:r>
                </a:p>
                <a:p>
                  <a:pPr lvl="0" algn="r">
                    <a:defRPr/>
                  </a:pPr>
                  <a:r>
                    <a:rPr lang="fr-FR" sz="1100" dirty="0">
                      <a:solidFill>
                        <a:schemeClr val="accent3"/>
                      </a:solidFill>
                    </a:rPr>
                    <a:t>Sophie.solignat@ipnetworkservices.fr</a:t>
                  </a:r>
                </a:p>
                <a:p>
                  <a:pPr lvl="0" algn="r">
                    <a:defRPr/>
                  </a:pPr>
                  <a:r>
                    <a:rPr lang="fr-FR" sz="1100" dirty="0">
                      <a:solidFill>
                        <a:schemeClr val="accent3"/>
                      </a:solidFill>
                    </a:rPr>
                    <a:t>06 67 20 84 72</a:t>
                  </a:r>
                </a:p>
              </p:txBody>
            </p:sp>
          </p:grpSp>
        </p:grpSp>
        <p:pic>
          <p:nvPicPr>
            <p:cNvPr id="7" name="Picture 6" descr="A picture containing laptop, computer, using, sitting&#10;&#10;Description automatically generated">
              <a:extLst>
                <a:ext uri="{FF2B5EF4-FFF2-40B4-BE49-F238E27FC236}">
                  <a16:creationId xmlns:a16="http://schemas.microsoft.com/office/drawing/2014/main" id="{BE8A44EC-BD62-4D7A-A469-75998E49FC6A}"/>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6725" t="1160" r="43788" b="16128"/>
            <a:stretch/>
          </p:blipFill>
          <p:spPr>
            <a:xfrm>
              <a:off x="6369170" y="713019"/>
              <a:ext cx="4872594" cy="5431963"/>
            </a:xfrm>
            <a:custGeom>
              <a:avLst/>
              <a:gdLst>
                <a:gd name="connsiteX0" fmla="*/ 0 w 3302450"/>
                <a:gd name="connsiteY0" fmla="*/ 0 h 4361543"/>
                <a:gd name="connsiteX1" fmla="*/ 3302450 w 3302450"/>
                <a:gd name="connsiteY1" fmla="*/ 0 h 4361543"/>
                <a:gd name="connsiteX2" fmla="*/ 3302450 w 3302450"/>
                <a:gd name="connsiteY2" fmla="*/ 4361543 h 4361543"/>
                <a:gd name="connsiteX3" fmla="*/ 0 w 3302450"/>
                <a:gd name="connsiteY3" fmla="*/ 4361543 h 4361543"/>
              </a:gdLst>
              <a:ahLst/>
              <a:cxnLst>
                <a:cxn ang="0">
                  <a:pos x="connsiteX0" y="connsiteY0"/>
                </a:cxn>
                <a:cxn ang="0">
                  <a:pos x="connsiteX1" y="connsiteY1"/>
                </a:cxn>
                <a:cxn ang="0">
                  <a:pos x="connsiteX2" y="connsiteY2"/>
                </a:cxn>
                <a:cxn ang="0">
                  <a:pos x="connsiteX3" y="connsiteY3"/>
                </a:cxn>
              </a:cxnLst>
              <a:rect l="l" t="t" r="r" b="b"/>
              <a:pathLst>
                <a:path w="3302450" h="4361543">
                  <a:moveTo>
                    <a:pt x="0" y="0"/>
                  </a:moveTo>
                  <a:lnTo>
                    <a:pt x="3302450" y="0"/>
                  </a:lnTo>
                  <a:lnTo>
                    <a:pt x="3302450" y="4361543"/>
                  </a:lnTo>
                  <a:lnTo>
                    <a:pt x="0" y="4361543"/>
                  </a:lnTo>
                  <a:close/>
                </a:path>
              </a:pathLst>
            </a:custGeom>
            <a:effectLst>
              <a:outerShdw blurRad="215900" dist="88900" algn="l" rotWithShape="0">
                <a:prstClr val="black">
                  <a:alpha val="21000"/>
                </a:prstClr>
              </a:outerShdw>
            </a:effectLst>
          </p:spPr>
        </p:pic>
        <p:grpSp>
          <p:nvGrpSpPr>
            <p:cNvPr id="24" name="Group 23">
              <a:extLst>
                <a:ext uri="{FF2B5EF4-FFF2-40B4-BE49-F238E27FC236}">
                  <a16:creationId xmlns:a16="http://schemas.microsoft.com/office/drawing/2014/main" id="{2F14FF84-7194-461B-8CC1-48C3DADF539F}"/>
                </a:ext>
              </a:extLst>
            </p:cNvPr>
            <p:cNvGrpSpPr/>
            <p:nvPr/>
          </p:nvGrpSpPr>
          <p:grpSpPr>
            <a:xfrm>
              <a:off x="1295400" y="1467953"/>
              <a:ext cx="6581319" cy="2486484"/>
              <a:chOff x="1295400" y="1154931"/>
              <a:chExt cx="6581319" cy="2486484"/>
            </a:xfrm>
          </p:grpSpPr>
          <p:sp>
            <p:nvSpPr>
              <p:cNvPr id="10" name="Rectangle 9">
                <a:extLst>
                  <a:ext uri="{FF2B5EF4-FFF2-40B4-BE49-F238E27FC236}">
                    <a16:creationId xmlns:a16="http://schemas.microsoft.com/office/drawing/2014/main" id="{3CAF3A2E-B822-468B-B17B-095CDC52447D}"/>
                  </a:ext>
                </a:extLst>
              </p:cNvPr>
              <p:cNvSpPr/>
              <p:nvPr/>
            </p:nvSpPr>
            <p:spPr>
              <a:xfrm>
                <a:off x="1295400" y="1154931"/>
                <a:ext cx="6581319" cy="1537469"/>
              </a:xfrm>
              <a:prstGeom prst="rect">
                <a:avLst/>
              </a:prstGeom>
              <a:gradFill>
                <a:gsLst>
                  <a:gs pos="2000">
                    <a:schemeClr val="accent1">
                      <a:alpha val="92000"/>
                    </a:schemeClr>
                  </a:gs>
                  <a:gs pos="65000">
                    <a:schemeClr val="accent3">
                      <a:alpha val="82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8" name="TextBox 7">
                <a:extLst>
                  <a:ext uri="{FF2B5EF4-FFF2-40B4-BE49-F238E27FC236}">
                    <a16:creationId xmlns:a16="http://schemas.microsoft.com/office/drawing/2014/main" id="{200CECDE-E885-4AF5-B786-4D7FAA3FA028}"/>
                  </a:ext>
                </a:extLst>
              </p:cNvPr>
              <p:cNvSpPr txBox="1"/>
              <p:nvPr/>
            </p:nvSpPr>
            <p:spPr>
              <a:xfrm>
                <a:off x="2352087" y="1425067"/>
                <a:ext cx="4804770" cy="997196"/>
              </a:xfrm>
              <a:prstGeom prst="rect">
                <a:avLst/>
              </a:prstGeom>
              <a:noFill/>
            </p:spPr>
            <p:txBody>
              <a:bodyPr wrap="square" lIns="0" tIns="0" rIns="0" bIns="0" rtlCol="0" anchor="ctr">
                <a:spAutoFit/>
              </a:bodyPr>
              <a:lstStyle/>
              <a:p>
                <a:pPr lvl="0" algn="r">
                  <a:lnSpc>
                    <a:spcPct val="90000"/>
                  </a:lnSpc>
                  <a:defRPr/>
                </a:pPr>
                <a:r>
                  <a:rPr lang="id-ID" sz="3600" b="1" dirty="0">
                    <a:solidFill>
                      <a:schemeClr val="bg1"/>
                    </a:solidFill>
                    <a:latin typeface="+mj-lt"/>
                  </a:rPr>
                  <a:t>MERCI POUR VOTRE ATTENTION</a:t>
                </a:r>
              </a:p>
            </p:txBody>
          </p:sp>
          <p:sp>
            <p:nvSpPr>
              <p:cNvPr id="9" name="TextBox 8">
                <a:extLst>
                  <a:ext uri="{FF2B5EF4-FFF2-40B4-BE49-F238E27FC236}">
                    <a16:creationId xmlns:a16="http://schemas.microsoft.com/office/drawing/2014/main" id="{8FB12900-2DE5-4F3D-A0FE-C5E17472F291}"/>
                  </a:ext>
                </a:extLst>
              </p:cNvPr>
              <p:cNvSpPr txBox="1"/>
              <p:nvPr/>
            </p:nvSpPr>
            <p:spPr>
              <a:xfrm>
                <a:off x="1295400" y="2976618"/>
                <a:ext cx="4594860" cy="664797"/>
              </a:xfrm>
              <a:prstGeom prst="rect">
                <a:avLst/>
              </a:prstGeom>
              <a:noFill/>
            </p:spPr>
            <p:txBody>
              <a:bodyPr wrap="square" lIns="0" tIns="0" rIns="0" bIns="0" rtlCol="0" anchor="t" anchorCtr="0">
                <a:spAutoFit/>
              </a:bodyPr>
              <a:lstStyle/>
              <a:p>
                <a:pPr lvl="0" algn="r">
                  <a:lnSpc>
                    <a:spcPct val="90000"/>
                  </a:lnSpc>
                  <a:defRPr/>
                </a:pPr>
                <a:r>
                  <a:rPr lang="fr-FR" sz="2400" dirty="0">
                    <a:solidFill>
                      <a:schemeClr val="accent3"/>
                    </a:solidFill>
                  </a:rPr>
                  <a:t>Si vous avez des questions, c’est maintenant.</a:t>
                </a:r>
              </a:p>
            </p:txBody>
          </p:sp>
        </p:grpSp>
        <p:sp>
          <p:nvSpPr>
            <p:cNvPr id="11" name="TextBox 10">
              <a:extLst>
                <a:ext uri="{FF2B5EF4-FFF2-40B4-BE49-F238E27FC236}">
                  <a16:creationId xmlns:a16="http://schemas.microsoft.com/office/drawing/2014/main" id="{DD97F25F-619D-4B6A-9D28-BD91947607E3}"/>
                </a:ext>
              </a:extLst>
            </p:cNvPr>
            <p:cNvSpPr txBox="1"/>
            <p:nvPr/>
          </p:nvSpPr>
          <p:spPr>
            <a:xfrm>
              <a:off x="1295400" y="4300751"/>
              <a:ext cx="4594860" cy="249299"/>
            </a:xfrm>
            <a:prstGeom prst="rect">
              <a:avLst/>
            </a:prstGeom>
            <a:noFill/>
          </p:spPr>
          <p:txBody>
            <a:bodyPr wrap="square" lIns="0" tIns="0" rIns="0" bIns="0" rtlCol="0" anchor="t" anchorCtr="0">
              <a:spAutoFit/>
            </a:bodyPr>
            <a:lstStyle/>
            <a:p>
              <a:pPr lvl="0" algn="r">
                <a:lnSpc>
                  <a:spcPct val="90000"/>
                </a:lnSpc>
                <a:defRPr/>
              </a:pPr>
              <a:r>
                <a:rPr lang="fr-FR" dirty="0">
                  <a:solidFill>
                    <a:schemeClr val="accent3"/>
                  </a:solidFill>
                  <a:latin typeface="+mj-lt"/>
                </a:rPr>
                <a:t>Nous contacter</a:t>
              </a:r>
            </a:p>
          </p:txBody>
        </p:sp>
        <p:cxnSp>
          <p:nvCxnSpPr>
            <p:cNvPr id="13" name="Straight Connector 12">
              <a:extLst>
                <a:ext uri="{FF2B5EF4-FFF2-40B4-BE49-F238E27FC236}">
                  <a16:creationId xmlns:a16="http://schemas.microsoft.com/office/drawing/2014/main" id="{80465558-0EEF-4C1F-BCDE-4DA16C2BEA26}"/>
                </a:ext>
              </a:extLst>
            </p:cNvPr>
            <p:cNvCxnSpPr>
              <a:cxnSpLocks/>
            </p:cNvCxnSpPr>
            <p:nvPr/>
          </p:nvCxnSpPr>
          <p:spPr>
            <a:xfrm flipH="1">
              <a:off x="0" y="4438100"/>
              <a:ext cx="39751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28" name="Picture 27">
            <a:extLst>
              <a:ext uri="{FF2B5EF4-FFF2-40B4-BE49-F238E27FC236}">
                <a16:creationId xmlns:a16="http://schemas.microsoft.com/office/drawing/2014/main" id="{7A3F2A8B-A623-4910-9A21-71DF1D86B77E}"/>
              </a:ext>
            </a:extLst>
          </p:cNvPr>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9376073" y="5074486"/>
            <a:ext cx="1520527" cy="630936"/>
          </a:xfrm>
          <a:prstGeom prst="rect">
            <a:avLst/>
          </a:prstGeom>
        </p:spPr>
      </p:pic>
    </p:spTree>
    <p:extLst>
      <p:ext uri="{BB962C8B-B14F-4D97-AF65-F5344CB8AC3E}">
        <p14:creationId xmlns:p14="http://schemas.microsoft.com/office/powerpoint/2010/main" val="4100816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09F507B-40F4-4800-9984-3B25CB25C281}"/>
              </a:ext>
            </a:extLst>
          </p:cNvPr>
          <p:cNvSpPr>
            <a:spLocks noGrp="1"/>
          </p:cNvSpPr>
          <p:nvPr>
            <p:ph type="sldNum" sz="quarter" idx="12"/>
          </p:nvPr>
        </p:nvSpPr>
        <p:spPr/>
        <p:txBody>
          <a:bodyPr/>
          <a:lstStyle/>
          <a:p>
            <a:fld id="{1E9D66DB-7B09-4F03-965C-6F4D1EE02AA0}" type="slidenum">
              <a:rPr lang="id-ID" smtClean="0"/>
              <a:t>2</a:t>
            </a:fld>
            <a:endParaRPr lang="id-ID"/>
          </a:p>
        </p:txBody>
      </p:sp>
      <p:pic>
        <p:nvPicPr>
          <p:cNvPr id="7" name="Picture 6">
            <a:extLst>
              <a:ext uri="{FF2B5EF4-FFF2-40B4-BE49-F238E27FC236}">
                <a16:creationId xmlns:a16="http://schemas.microsoft.com/office/drawing/2014/main" id="{CC370271-5044-412C-9B97-F16790A41B8E}"/>
              </a:ext>
            </a:extLst>
          </p:cNvPr>
          <p:cNvPicPr>
            <a:picLocks noChangeAspect="1"/>
          </p:cNvPicPr>
          <p:nvPr/>
        </p:nvPicPr>
        <p:blipFill rotWithShape="1">
          <a:blip r:embed="rId2">
            <a:extLst>
              <a:ext uri="{28A0092B-C50C-407E-A947-70E740481C1C}">
                <a14:useLocalDpi xmlns:a14="http://schemas.microsoft.com/office/drawing/2010/main" val="0"/>
              </a:ext>
            </a:extLst>
          </a:blip>
          <a:srcRect l="6418" t="29879" b="29013"/>
          <a:stretch/>
        </p:blipFill>
        <p:spPr>
          <a:xfrm>
            <a:off x="0" y="603034"/>
            <a:ext cx="7072720" cy="2073453"/>
          </a:xfrm>
          <a:prstGeom prst="rect">
            <a:avLst/>
          </a:prstGeom>
        </p:spPr>
      </p:pic>
      <p:grpSp>
        <p:nvGrpSpPr>
          <p:cNvPr id="15" name="Group 14">
            <a:extLst>
              <a:ext uri="{FF2B5EF4-FFF2-40B4-BE49-F238E27FC236}">
                <a16:creationId xmlns:a16="http://schemas.microsoft.com/office/drawing/2014/main" id="{834F9151-E15B-49EE-93C7-50D027E2671D}"/>
              </a:ext>
            </a:extLst>
          </p:cNvPr>
          <p:cNvGrpSpPr/>
          <p:nvPr/>
        </p:nvGrpSpPr>
        <p:grpSpPr>
          <a:xfrm>
            <a:off x="515937" y="3073397"/>
            <a:ext cx="5085852" cy="418751"/>
            <a:chOff x="515937" y="3219624"/>
            <a:chExt cx="5085852" cy="418751"/>
          </a:xfrm>
        </p:grpSpPr>
        <p:sp>
          <p:nvSpPr>
            <p:cNvPr id="11" name="TextBox 10">
              <a:extLst>
                <a:ext uri="{FF2B5EF4-FFF2-40B4-BE49-F238E27FC236}">
                  <a16:creationId xmlns:a16="http://schemas.microsoft.com/office/drawing/2014/main" id="{868B7F68-9764-4B0C-9802-DF0C8E8B6892}"/>
                </a:ext>
              </a:extLst>
            </p:cNvPr>
            <p:cNvSpPr txBox="1"/>
            <p:nvPr/>
          </p:nvSpPr>
          <p:spPr>
            <a:xfrm>
              <a:off x="1197382" y="3307723"/>
              <a:ext cx="4404407" cy="246221"/>
            </a:xfrm>
            <a:prstGeom prst="rect">
              <a:avLst/>
            </a:prstGeom>
            <a:noFill/>
          </p:spPr>
          <p:txBody>
            <a:bodyPr wrap="square" lIns="0" tIns="0" rIns="0" bIns="0" rtlCol="0" anchor="ctr">
              <a:spAutoFit/>
            </a:bodyPr>
            <a:lstStyle/>
            <a:p>
              <a:pPr lvl="0">
                <a:defRPr/>
              </a:pPr>
              <a:r>
                <a:rPr lang="id-ID" sz="1600" b="1" dirty="0">
                  <a:solidFill>
                    <a:prstClr val="black"/>
                  </a:solidFill>
                </a:rPr>
                <a:t>ANALYSE DE L’</a:t>
              </a:r>
              <a:r>
                <a:rPr lang="fr-FR" sz="1600" b="1" dirty="0">
                  <a:solidFill>
                    <a:prstClr val="black"/>
                  </a:solidFill>
                </a:rPr>
                <a:t>E</a:t>
              </a:r>
              <a:r>
                <a:rPr lang="id-ID" sz="1600" b="1" dirty="0">
                  <a:solidFill>
                    <a:prstClr val="black"/>
                  </a:solidFill>
                </a:rPr>
                <a:t>XISTANT</a:t>
              </a:r>
              <a:r>
                <a:rPr lang="fr-FR" sz="1600" b="1" dirty="0">
                  <a:solidFill>
                    <a:prstClr val="black"/>
                  </a:solidFill>
                </a:rPr>
                <a:t> - SYNTHÈSE</a:t>
              </a:r>
              <a:endParaRPr lang="id-ID" sz="1600" b="1" dirty="0">
                <a:solidFill>
                  <a:prstClr val="black"/>
                </a:solidFill>
              </a:endParaRPr>
            </a:p>
          </p:txBody>
        </p:sp>
        <p:grpSp>
          <p:nvGrpSpPr>
            <p:cNvPr id="12" name="Group 11">
              <a:extLst>
                <a:ext uri="{FF2B5EF4-FFF2-40B4-BE49-F238E27FC236}">
                  <a16:creationId xmlns:a16="http://schemas.microsoft.com/office/drawing/2014/main" id="{14DDE08A-F6EC-4B6D-8059-92F6B0FDC591}"/>
                </a:ext>
              </a:extLst>
            </p:cNvPr>
            <p:cNvGrpSpPr/>
            <p:nvPr/>
          </p:nvGrpSpPr>
          <p:grpSpPr>
            <a:xfrm>
              <a:off x="515937" y="3219624"/>
              <a:ext cx="418751" cy="418751"/>
              <a:chOff x="3398838" y="2760663"/>
              <a:chExt cx="346075" cy="346075"/>
            </a:xfrm>
          </p:grpSpPr>
          <p:sp>
            <p:nvSpPr>
              <p:cNvPr id="13" name="Freeform 107">
                <a:extLst>
                  <a:ext uri="{FF2B5EF4-FFF2-40B4-BE49-F238E27FC236}">
                    <a16:creationId xmlns:a16="http://schemas.microsoft.com/office/drawing/2014/main" id="{EBF536B2-14BD-4A47-8C6C-C1E304F3F8C8}"/>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Oval 108">
                <a:extLst>
                  <a:ext uri="{FF2B5EF4-FFF2-40B4-BE49-F238E27FC236}">
                    <a16:creationId xmlns:a16="http://schemas.microsoft.com/office/drawing/2014/main" id="{ABA854A0-71C5-47ED-A5B4-8C2839D6DAF2}"/>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 name="Group 15">
            <a:extLst>
              <a:ext uri="{FF2B5EF4-FFF2-40B4-BE49-F238E27FC236}">
                <a16:creationId xmlns:a16="http://schemas.microsoft.com/office/drawing/2014/main" id="{CEF88CB4-1ABF-450C-81B9-A7CC837DC05A}"/>
              </a:ext>
            </a:extLst>
          </p:cNvPr>
          <p:cNvGrpSpPr/>
          <p:nvPr/>
        </p:nvGrpSpPr>
        <p:grpSpPr>
          <a:xfrm>
            <a:off x="515937" y="3870913"/>
            <a:ext cx="5085852" cy="418751"/>
            <a:chOff x="515937" y="3219624"/>
            <a:chExt cx="5085852" cy="418751"/>
          </a:xfrm>
        </p:grpSpPr>
        <p:sp>
          <p:nvSpPr>
            <p:cNvPr id="17" name="TextBox 16">
              <a:extLst>
                <a:ext uri="{FF2B5EF4-FFF2-40B4-BE49-F238E27FC236}">
                  <a16:creationId xmlns:a16="http://schemas.microsoft.com/office/drawing/2014/main" id="{00E6CCE8-0453-4B32-8802-958153E5BE1B}"/>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ARCHITECTURE RESEAU </a:t>
              </a:r>
              <a:r>
                <a:rPr lang="fr-FR" sz="1600" b="1" dirty="0">
                  <a:solidFill>
                    <a:prstClr val="black"/>
                  </a:solidFill>
                </a:rPr>
                <a:t>ACTUELLE</a:t>
              </a:r>
              <a:endParaRPr lang="id-ID" sz="1600" b="1" dirty="0">
                <a:solidFill>
                  <a:prstClr val="black"/>
                </a:solidFill>
              </a:endParaRPr>
            </a:p>
          </p:txBody>
        </p:sp>
        <p:grpSp>
          <p:nvGrpSpPr>
            <p:cNvPr id="18" name="Group 17">
              <a:extLst>
                <a:ext uri="{FF2B5EF4-FFF2-40B4-BE49-F238E27FC236}">
                  <a16:creationId xmlns:a16="http://schemas.microsoft.com/office/drawing/2014/main" id="{6B6A291B-C9DB-48FC-9568-1541C339B8FF}"/>
                </a:ext>
              </a:extLst>
            </p:cNvPr>
            <p:cNvGrpSpPr/>
            <p:nvPr/>
          </p:nvGrpSpPr>
          <p:grpSpPr>
            <a:xfrm>
              <a:off x="515937" y="3219624"/>
              <a:ext cx="418751" cy="418751"/>
              <a:chOff x="3398838" y="2760663"/>
              <a:chExt cx="346075" cy="346075"/>
            </a:xfrm>
          </p:grpSpPr>
          <p:sp>
            <p:nvSpPr>
              <p:cNvPr id="19" name="Freeform 107">
                <a:extLst>
                  <a:ext uri="{FF2B5EF4-FFF2-40B4-BE49-F238E27FC236}">
                    <a16:creationId xmlns:a16="http://schemas.microsoft.com/office/drawing/2014/main" id="{22A136D8-B269-4AF3-84C8-F483DC937A1D}"/>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Oval 108">
                <a:extLst>
                  <a:ext uri="{FF2B5EF4-FFF2-40B4-BE49-F238E27FC236}">
                    <a16:creationId xmlns:a16="http://schemas.microsoft.com/office/drawing/2014/main" id="{1EB4CB2A-BA01-4BAB-A2D2-890CE9D2C149}"/>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1" name="Group 20">
            <a:extLst>
              <a:ext uri="{FF2B5EF4-FFF2-40B4-BE49-F238E27FC236}">
                <a16:creationId xmlns:a16="http://schemas.microsoft.com/office/drawing/2014/main" id="{9B619800-3F69-4B22-ACD2-109147E70AB8}"/>
              </a:ext>
            </a:extLst>
          </p:cNvPr>
          <p:cNvGrpSpPr/>
          <p:nvPr/>
        </p:nvGrpSpPr>
        <p:grpSpPr>
          <a:xfrm>
            <a:off x="515937" y="4668429"/>
            <a:ext cx="5085852" cy="418751"/>
            <a:chOff x="515937" y="3219624"/>
            <a:chExt cx="5085852" cy="418751"/>
          </a:xfrm>
        </p:grpSpPr>
        <p:sp>
          <p:nvSpPr>
            <p:cNvPr id="22" name="TextBox 21">
              <a:extLst>
                <a:ext uri="{FF2B5EF4-FFF2-40B4-BE49-F238E27FC236}">
                  <a16:creationId xmlns:a16="http://schemas.microsoft.com/office/drawing/2014/main" id="{D1C68E3F-C816-476D-8945-D60D0252EEF6}"/>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PR</a:t>
              </a:r>
              <a:r>
                <a:rPr lang="fr-FR" sz="1600" b="1" dirty="0">
                  <a:solidFill>
                    <a:prstClr val="black"/>
                  </a:solidFill>
                </a:rPr>
                <a:t>É</a:t>
              </a:r>
              <a:r>
                <a:rPr lang="id-ID" sz="1600" b="1" dirty="0">
                  <a:solidFill>
                    <a:prstClr val="black"/>
                  </a:solidFill>
                </a:rPr>
                <a:t>CONISATIONS</a:t>
              </a:r>
              <a:r>
                <a:rPr lang="fr-FR" sz="1600" b="1" dirty="0">
                  <a:solidFill>
                    <a:prstClr val="black"/>
                  </a:solidFill>
                </a:rPr>
                <a:t> D’ÉVOLUTION</a:t>
              </a:r>
              <a:endParaRPr lang="id-ID" sz="1600" b="1" dirty="0">
                <a:solidFill>
                  <a:prstClr val="black"/>
                </a:solidFill>
              </a:endParaRPr>
            </a:p>
          </p:txBody>
        </p:sp>
        <p:grpSp>
          <p:nvGrpSpPr>
            <p:cNvPr id="23" name="Group 22">
              <a:extLst>
                <a:ext uri="{FF2B5EF4-FFF2-40B4-BE49-F238E27FC236}">
                  <a16:creationId xmlns:a16="http://schemas.microsoft.com/office/drawing/2014/main" id="{1C638593-7509-4104-A6F7-CE06E79A8CF3}"/>
                </a:ext>
              </a:extLst>
            </p:cNvPr>
            <p:cNvGrpSpPr/>
            <p:nvPr/>
          </p:nvGrpSpPr>
          <p:grpSpPr>
            <a:xfrm>
              <a:off x="515937" y="3219624"/>
              <a:ext cx="418751" cy="418751"/>
              <a:chOff x="3398838" y="2760663"/>
              <a:chExt cx="346075" cy="346075"/>
            </a:xfrm>
          </p:grpSpPr>
          <p:sp>
            <p:nvSpPr>
              <p:cNvPr id="24" name="Freeform 107">
                <a:extLst>
                  <a:ext uri="{FF2B5EF4-FFF2-40B4-BE49-F238E27FC236}">
                    <a16:creationId xmlns:a16="http://schemas.microsoft.com/office/drawing/2014/main" id="{61D0688A-843F-46B4-A438-977C88A1990C}"/>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Oval 108">
                <a:extLst>
                  <a:ext uri="{FF2B5EF4-FFF2-40B4-BE49-F238E27FC236}">
                    <a16:creationId xmlns:a16="http://schemas.microsoft.com/office/drawing/2014/main" id="{2C42A408-7B73-441D-A242-1B09D37EF4B3}"/>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1" name="Group 30">
            <a:extLst>
              <a:ext uri="{FF2B5EF4-FFF2-40B4-BE49-F238E27FC236}">
                <a16:creationId xmlns:a16="http://schemas.microsoft.com/office/drawing/2014/main" id="{D739D230-B4F2-412F-94CA-EF1FAC00F9AD}"/>
              </a:ext>
            </a:extLst>
          </p:cNvPr>
          <p:cNvGrpSpPr/>
          <p:nvPr/>
        </p:nvGrpSpPr>
        <p:grpSpPr>
          <a:xfrm>
            <a:off x="515937" y="5465946"/>
            <a:ext cx="5085852" cy="418751"/>
            <a:chOff x="515937" y="3219624"/>
            <a:chExt cx="5085852" cy="418751"/>
          </a:xfrm>
        </p:grpSpPr>
        <p:sp>
          <p:nvSpPr>
            <p:cNvPr id="32" name="TextBox 31">
              <a:extLst>
                <a:ext uri="{FF2B5EF4-FFF2-40B4-BE49-F238E27FC236}">
                  <a16:creationId xmlns:a16="http://schemas.microsoft.com/office/drawing/2014/main" id="{12243F05-8AA6-478C-A059-FC503ED1EE61}"/>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ARCHITECTURE R</a:t>
              </a:r>
              <a:r>
                <a:rPr lang="fr-FR" sz="1600" b="1" dirty="0">
                  <a:solidFill>
                    <a:prstClr val="black"/>
                  </a:solidFill>
                </a:rPr>
                <a:t>É</a:t>
              </a:r>
              <a:r>
                <a:rPr lang="id-ID" sz="1600" b="1" dirty="0">
                  <a:solidFill>
                    <a:prstClr val="black"/>
                  </a:solidFill>
                </a:rPr>
                <a:t>SEAU CIBLE</a:t>
              </a:r>
            </a:p>
          </p:txBody>
        </p:sp>
        <p:grpSp>
          <p:nvGrpSpPr>
            <p:cNvPr id="33" name="Group 32">
              <a:extLst>
                <a:ext uri="{FF2B5EF4-FFF2-40B4-BE49-F238E27FC236}">
                  <a16:creationId xmlns:a16="http://schemas.microsoft.com/office/drawing/2014/main" id="{D4899C54-A7BF-4C4C-BC79-07ABC1F1F3E7}"/>
                </a:ext>
              </a:extLst>
            </p:cNvPr>
            <p:cNvGrpSpPr/>
            <p:nvPr/>
          </p:nvGrpSpPr>
          <p:grpSpPr>
            <a:xfrm>
              <a:off x="515937" y="3219624"/>
              <a:ext cx="418751" cy="418751"/>
              <a:chOff x="3398838" y="2760663"/>
              <a:chExt cx="346075" cy="346075"/>
            </a:xfrm>
          </p:grpSpPr>
          <p:sp>
            <p:nvSpPr>
              <p:cNvPr id="34" name="Freeform 107">
                <a:extLst>
                  <a:ext uri="{FF2B5EF4-FFF2-40B4-BE49-F238E27FC236}">
                    <a16:creationId xmlns:a16="http://schemas.microsoft.com/office/drawing/2014/main" id="{FAB4BBB9-110D-4599-A4D8-A4FB706097A3}"/>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5" name="Oval 108">
                <a:extLst>
                  <a:ext uri="{FF2B5EF4-FFF2-40B4-BE49-F238E27FC236}">
                    <a16:creationId xmlns:a16="http://schemas.microsoft.com/office/drawing/2014/main" id="{0724496B-B67A-40CB-88C8-A5E4CA49B33C}"/>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37" name="Straight Connector 36">
            <a:extLst>
              <a:ext uri="{FF2B5EF4-FFF2-40B4-BE49-F238E27FC236}">
                <a16:creationId xmlns:a16="http://schemas.microsoft.com/office/drawing/2014/main" id="{1FB9DC10-D1AA-47A2-9B9C-78A62F64AFBC}"/>
              </a:ext>
            </a:extLst>
          </p:cNvPr>
          <p:cNvCxnSpPr/>
          <p:nvPr/>
        </p:nvCxnSpPr>
        <p:spPr>
          <a:xfrm>
            <a:off x="1197382" y="3679474"/>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16B3A8A3-729E-4FFE-83E3-01DE9850D19F}"/>
              </a:ext>
            </a:extLst>
          </p:cNvPr>
          <p:cNvCxnSpPr/>
          <p:nvPr/>
        </p:nvCxnSpPr>
        <p:spPr>
          <a:xfrm>
            <a:off x="1197382" y="4492274"/>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6BFC7D9-6C4C-49E6-87CC-FA0D4228B6D7}"/>
              </a:ext>
            </a:extLst>
          </p:cNvPr>
          <p:cNvCxnSpPr/>
          <p:nvPr/>
        </p:nvCxnSpPr>
        <p:spPr>
          <a:xfrm>
            <a:off x="1197382" y="5217989"/>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01EC2E30-379E-4E42-AA72-4A89524C032B}"/>
              </a:ext>
            </a:extLst>
          </p:cNvPr>
          <p:cNvGrpSpPr/>
          <p:nvPr/>
        </p:nvGrpSpPr>
        <p:grpSpPr>
          <a:xfrm>
            <a:off x="6391275" y="3073397"/>
            <a:ext cx="5085852" cy="418751"/>
            <a:chOff x="515937" y="3219624"/>
            <a:chExt cx="5085852" cy="418751"/>
          </a:xfrm>
        </p:grpSpPr>
        <p:sp>
          <p:nvSpPr>
            <p:cNvPr id="65" name="TextBox 64">
              <a:extLst>
                <a:ext uri="{FF2B5EF4-FFF2-40B4-BE49-F238E27FC236}">
                  <a16:creationId xmlns:a16="http://schemas.microsoft.com/office/drawing/2014/main" id="{5FB87245-7BD9-483C-9637-8F3A84BC7A1A}"/>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LOTISSEMENT PROJETS</a:t>
              </a:r>
            </a:p>
          </p:txBody>
        </p:sp>
        <p:grpSp>
          <p:nvGrpSpPr>
            <p:cNvPr id="66" name="Group 65">
              <a:extLst>
                <a:ext uri="{FF2B5EF4-FFF2-40B4-BE49-F238E27FC236}">
                  <a16:creationId xmlns:a16="http://schemas.microsoft.com/office/drawing/2014/main" id="{B751F003-8153-4D27-8634-47B6F09B1A91}"/>
                </a:ext>
              </a:extLst>
            </p:cNvPr>
            <p:cNvGrpSpPr/>
            <p:nvPr/>
          </p:nvGrpSpPr>
          <p:grpSpPr>
            <a:xfrm>
              <a:off x="515937" y="3219624"/>
              <a:ext cx="418751" cy="418751"/>
              <a:chOff x="3398838" y="2760663"/>
              <a:chExt cx="346075" cy="346075"/>
            </a:xfrm>
          </p:grpSpPr>
          <p:sp>
            <p:nvSpPr>
              <p:cNvPr id="67" name="Freeform 107">
                <a:extLst>
                  <a:ext uri="{FF2B5EF4-FFF2-40B4-BE49-F238E27FC236}">
                    <a16:creationId xmlns:a16="http://schemas.microsoft.com/office/drawing/2014/main" id="{F683FFC6-96CC-4610-9930-4AB8470CFDBD}"/>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Oval 108">
                <a:extLst>
                  <a:ext uri="{FF2B5EF4-FFF2-40B4-BE49-F238E27FC236}">
                    <a16:creationId xmlns:a16="http://schemas.microsoft.com/office/drawing/2014/main" id="{9C1EBA03-BFF5-4F92-A12C-DCC275DBE325}"/>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50" name="Group 49">
            <a:extLst>
              <a:ext uri="{FF2B5EF4-FFF2-40B4-BE49-F238E27FC236}">
                <a16:creationId xmlns:a16="http://schemas.microsoft.com/office/drawing/2014/main" id="{7F586800-B052-4FD7-A6FB-B91D49AE994E}"/>
              </a:ext>
            </a:extLst>
          </p:cNvPr>
          <p:cNvGrpSpPr/>
          <p:nvPr/>
        </p:nvGrpSpPr>
        <p:grpSpPr>
          <a:xfrm>
            <a:off x="6391275" y="4668430"/>
            <a:ext cx="5085852" cy="418751"/>
            <a:chOff x="515937" y="3219624"/>
            <a:chExt cx="5085852" cy="418751"/>
          </a:xfrm>
        </p:grpSpPr>
        <p:sp>
          <p:nvSpPr>
            <p:cNvPr id="61" name="TextBox 60">
              <a:extLst>
                <a:ext uri="{FF2B5EF4-FFF2-40B4-BE49-F238E27FC236}">
                  <a16:creationId xmlns:a16="http://schemas.microsoft.com/office/drawing/2014/main" id="{47D8632F-E732-485F-8B0D-31DAE4E17C48}"/>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ORGANISATION </a:t>
              </a:r>
              <a:r>
                <a:rPr lang="fr-FR" sz="1600" b="1" dirty="0">
                  <a:solidFill>
                    <a:prstClr val="black"/>
                  </a:solidFill>
                </a:rPr>
                <a:t>PROJET</a:t>
              </a:r>
              <a:endParaRPr lang="id-ID" sz="1600" b="1" dirty="0">
                <a:solidFill>
                  <a:prstClr val="black"/>
                </a:solidFill>
              </a:endParaRPr>
            </a:p>
          </p:txBody>
        </p:sp>
        <p:grpSp>
          <p:nvGrpSpPr>
            <p:cNvPr id="62" name="Group 61">
              <a:extLst>
                <a:ext uri="{FF2B5EF4-FFF2-40B4-BE49-F238E27FC236}">
                  <a16:creationId xmlns:a16="http://schemas.microsoft.com/office/drawing/2014/main" id="{6B7FB9B5-1ED8-4E50-A90D-1B61B931F67B}"/>
                </a:ext>
              </a:extLst>
            </p:cNvPr>
            <p:cNvGrpSpPr/>
            <p:nvPr/>
          </p:nvGrpSpPr>
          <p:grpSpPr>
            <a:xfrm>
              <a:off x="515937" y="3219624"/>
              <a:ext cx="418751" cy="418751"/>
              <a:chOff x="3398838" y="2760663"/>
              <a:chExt cx="346075" cy="346075"/>
            </a:xfrm>
          </p:grpSpPr>
          <p:sp>
            <p:nvSpPr>
              <p:cNvPr id="63" name="Freeform 107">
                <a:extLst>
                  <a:ext uri="{FF2B5EF4-FFF2-40B4-BE49-F238E27FC236}">
                    <a16:creationId xmlns:a16="http://schemas.microsoft.com/office/drawing/2014/main" id="{951224FD-70A5-42EF-82E6-3C58B0695B73}"/>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Oval 108">
                <a:extLst>
                  <a:ext uri="{FF2B5EF4-FFF2-40B4-BE49-F238E27FC236}">
                    <a16:creationId xmlns:a16="http://schemas.microsoft.com/office/drawing/2014/main" id="{8475EB65-CDF8-46A1-9B90-82DBA8F5BF89}"/>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51" name="Group 50">
            <a:extLst>
              <a:ext uri="{FF2B5EF4-FFF2-40B4-BE49-F238E27FC236}">
                <a16:creationId xmlns:a16="http://schemas.microsoft.com/office/drawing/2014/main" id="{EAC13CC1-F2D1-4E95-8E76-DC2F0C12815F}"/>
              </a:ext>
            </a:extLst>
          </p:cNvPr>
          <p:cNvGrpSpPr/>
          <p:nvPr/>
        </p:nvGrpSpPr>
        <p:grpSpPr>
          <a:xfrm>
            <a:off x="6391275" y="5465946"/>
            <a:ext cx="5085852" cy="418751"/>
            <a:chOff x="515937" y="3219624"/>
            <a:chExt cx="5085852" cy="418751"/>
          </a:xfrm>
        </p:grpSpPr>
        <p:sp>
          <p:nvSpPr>
            <p:cNvPr id="57" name="TextBox 56">
              <a:extLst>
                <a:ext uri="{FF2B5EF4-FFF2-40B4-BE49-F238E27FC236}">
                  <a16:creationId xmlns:a16="http://schemas.microsoft.com/office/drawing/2014/main" id="{2ED9CE92-4CA9-4CE8-A856-6DFA92AEB457}"/>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ROADMAP PROJET</a:t>
              </a:r>
            </a:p>
          </p:txBody>
        </p:sp>
        <p:grpSp>
          <p:nvGrpSpPr>
            <p:cNvPr id="58" name="Group 57">
              <a:extLst>
                <a:ext uri="{FF2B5EF4-FFF2-40B4-BE49-F238E27FC236}">
                  <a16:creationId xmlns:a16="http://schemas.microsoft.com/office/drawing/2014/main" id="{95571D07-6817-4015-B65A-92DB446C3261}"/>
                </a:ext>
              </a:extLst>
            </p:cNvPr>
            <p:cNvGrpSpPr/>
            <p:nvPr/>
          </p:nvGrpSpPr>
          <p:grpSpPr>
            <a:xfrm>
              <a:off x="515937" y="3219624"/>
              <a:ext cx="418751" cy="418751"/>
              <a:chOff x="3398838" y="2760663"/>
              <a:chExt cx="346075" cy="346075"/>
            </a:xfrm>
          </p:grpSpPr>
          <p:sp>
            <p:nvSpPr>
              <p:cNvPr id="59" name="Freeform 107">
                <a:extLst>
                  <a:ext uri="{FF2B5EF4-FFF2-40B4-BE49-F238E27FC236}">
                    <a16:creationId xmlns:a16="http://schemas.microsoft.com/office/drawing/2014/main" id="{DF8576C3-222C-4096-807A-366E24573572}"/>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Oval 108">
                <a:extLst>
                  <a:ext uri="{FF2B5EF4-FFF2-40B4-BE49-F238E27FC236}">
                    <a16:creationId xmlns:a16="http://schemas.microsoft.com/office/drawing/2014/main" id="{EF0E4D3F-C72C-49AC-A916-F3086499D67B}"/>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46" name="Straight Connector 45">
            <a:extLst>
              <a:ext uri="{FF2B5EF4-FFF2-40B4-BE49-F238E27FC236}">
                <a16:creationId xmlns:a16="http://schemas.microsoft.com/office/drawing/2014/main" id="{4B80FF3B-6B54-4FA0-8F64-B4FAA1773D13}"/>
              </a:ext>
            </a:extLst>
          </p:cNvPr>
          <p:cNvCxnSpPr/>
          <p:nvPr/>
        </p:nvCxnSpPr>
        <p:spPr>
          <a:xfrm>
            <a:off x="7072720" y="3679474"/>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8627449-E2FD-4CA9-953F-6F7916A79EAF}"/>
              </a:ext>
            </a:extLst>
          </p:cNvPr>
          <p:cNvCxnSpPr/>
          <p:nvPr/>
        </p:nvCxnSpPr>
        <p:spPr>
          <a:xfrm>
            <a:off x="7072720" y="4492274"/>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C9C26CE7-61D0-413E-B0BD-1D19BF26B0CA}"/>
              </a:ext>
            </a:extLst>
          </p:cNvPr>
          <p:cNvGrpSpPr/>
          <p:nvPr/>
        </p:nvGrpSpPr>
        <p:grpSpPr>
          <a:xfrm>
            <a:off x="5214937" y="1019328"/>
            <a:ext cx="6461126" cy="1228164"/>
            <a:chOff x="5214937" y="920457"/>
            <a:chExt cx="6461126" cy="1228164"/>
          </a:xfrm>
        </p:grpSpPr>
        <p:sp>
          <p:nvSpPr>
            <p:cNvPr id="9" name="Rectangle 8">
              <a:extLst>
                <a:ext uri="{FF2B5EF4-FFF2-40B4-BE49-F238E27FC236}">
                  <a16:creationId xmlns:a16="http://schemas.microsoft.com/office/drawing/2014/main" id="{79D84E4F-4438-4DF4-98A4-FB2F55F0FB5B}"/>
                </a:ext>
              </a:extLst>
            </p:cNvPr>
            <p:cNvSpPr/>
            <p:nvPr/>
          </p:nvSpPr>
          <p:spPr>
            <a:xfrm>
              <a:off x="5214937" y="920457"/>
              <a:ext cx="6461126" cy="1105805"/>
            </a:xfrm>
            <a:prstGeom prst="rect">
              <a:avLst/>
            </a:prstGeom>
            <a:gradFill>
              <a:gsLst>
                <a:gs pos="2000">
                  <a:schemeClr val="accent1">
                    <a:alpha val="92000"/>
                  </a:schemeClr>
                </a:gs>
                <a:gs pos="65000">
                  <a:schemeClr val="accent3">
                    <a:alpha val="82000"/>
                  </a:schemeClr>
                </a:gs>
                <a:gs pos="98000">
                  <a:schemeClr val="accent4">
                    <a:alpha val="73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sp>
          <p:nvSpPr>
            <p:cNvPr id="8" name="TextBox 7">
              <a:extLst>
                <a:ext uri="{FF2B5EF4-FFF2-40B4-BE49-F238E27FC236}">
                  <a16:creationId xmlns:a16="http://schemas.microsoft.com/office/drawing/2014/main" id="{2159DCEE-E9DD-4490-8D53-A1C5311D790D}"/>
                </a:ext>
              </a:extLst>
            </p:cNvPr>
            <p:cNvSpPr txBox="1"/>
            <p:nvPr/>
          </p:nvSpPr>
          <p:spPr>
            <a:xfrm>
              <a:off x="5800725" y="1165583"/>
              <a:ext cx="5289550" cy="615553"/>
            </a:xfrm>
            <a:prstGeom prst="rect">
              <a:avLst/>
            </a:prstGeom>
            <a:noFill/>
          </p:spPr>
          <p:txBody>
            <a:bodyPr wrap="square" lIns="0" tIns="0" rIns="0" bIns="0" rtlCol="0" anchor="ctr">
              <a:spAutoFit/>
            </a:bodyPr>
            <a:lstStyle/>
            <a:p>
              <a:pPr lvl="0" algn="r">
                <a:defRPr/>
              </a:pPr>
              <a:r>
                <a:rPr lang="id-ID" sz="4000" b="1" dirty="0">
                  <a:solidFill>
                    <a:schemeClr val="bg1"/>
                  </a:solidFill>
                  <a:latin typeface="+mj-lt"/>
                </a:rPr>
                <a:t>SOMMAIRE</a:t>
              </a:r>
            </a:p>
          </p:txBody>
        </p:sp>
        <p:sp>
          <p:nvSpPr>
            <p:cNvPr id="73" name="Rectangle 72">
              <a:extLst>
                <a:ext uri="{FF2B5EF4-FFF2-40B4-BE49-F238E27FC236}">
                  <a16:creationId xmlns:a16="http://schemas.microsoft.com/office/drawing/2014/main" id="{24244572-8427-4F29-9A82-C5832A503898}"/>
                </a:ext>
              </a:extLst>
            </p:cNvPr>
            <p:cNvSpPr/>
            <p:nvPr/>
          </p:nvSpPr>
          <p:spPr>
            <a:xfrm>
              <a:off x="7072719" y="2018609"/>
              <a:ext cx="4603343" cy="1300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latin typeface="Gotham Light"/>
                <a:ea typeface="+mn-ea"/>
                <a:cs typeface="+mn-cs"/>
              </a:endParaRPr>
            </a:p>
          </p:txBody>
        </p:sp>
      </p:grpSp>
      <p:cxnSp>
        <p:nvCxnSpPr>
          <p:cNvPr id="53" name="Straight Connector 52">
            <a:extLst>
              <a:ext uri="{FF2B5EF4-FFF2-40B4-BE49-F238E27FC236}">
                <a16:creationId xmlns:a16="http://schemas.microsoft.com/office/drawing/2014/main" id="{EC1CD427-54BE-4762-BB32-9C96C4CAA68E}"/>
              </a:ext>
            </a:extLst>
          </p:cNvPr>
          <p:cNvCxnSpPr/>
          <p:nvPr/>
        </p:nvCxnSpPr>
        <p:spPr>
          <a:xfrm>
            <a:off x="7072720" y="5217989"/>
            <a:ext cx="440440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7C9FA426-2441-4811-8C32-977EA43AA4FC}"/>
              </a:ext>
            </a:extLst>
          </p:cNvPr>
          <p:cNvGrpSpPr/>
          <p:nvPr/>
        </p:nvGrpSpPr>
        <p:grpSpPr>
          <a:xfrm>
            <a:off x="6391275" y="3870913"/>
            <a:ext cx="5085852" cy="418751"/>
            <a:chOff x="515937" y="3219624"/>
            <a:chExt cx="5085852" cy="418751"/>
          </a:xfrm>
        </p:grpSpPr>
        <p:sp>
          <p:nvSpPr>
            <p:cNvPr id="56" name="TextBox 55">
              <a:extLst>
                <a:ext uri="{FF2B5EF4-FFF2-40B4-BE49-F238E27FC236}">
                  <a16:creationId xmlns:a16="http://schemas.microsoft.com/office/drawing/2014/main" id="{20E3E984-801D-45DF-86D0-6AF34F6F7C4A}"/>
                </a:ext>
              </a:extLst>
            </p:cNvPr>
            <p:cNvSpPr txBox="1"/>
            <p:nvPr/>
          </p:nvSpPr>
          <p:spPr>
            <a:xfrm>
              <a:off x="1197382" y="3305889"/>
              <a:ext cx="4404407" cy="249889"/>
            </a:xfrm>
            <a:prstGeom prst="rect">
              <a:avLst/>
            </a:prstGeom>
            <a:noFill/>
          </p:spPr>
          <p:txBody>
            <a:bodyPr wrap="square" lIns="0" tIns="0" rIns="0" bIns="0" rtlCol="0" anchor="ctr">
              <a:spAutoFit/>
            </a:bodyPr>
            <a:lstStyle/>
            <a:p>
              <a:pPr lvl="0">
                <a:defRPr/>
              </a:pPr>
              <a:r>
                <a:rPr lang="id-ID" sz="1600" b="1" dirty="0">
                  <a:solidFill>
                    <a:prstClr val="black"/>
                  </a:solidFill>
                </a:rPr>
                <a:t>STRAT</a:t>
              </a:r>
              <a:r>
                <a:rPr lang="fr-FR" sz="1600" b="1" dirty="0">
                  <a:solidFill>
                    <a:prstClr val="black"/>
                  </a:solidFill>
                </a:rPr>
                <a:t>É</a:t>
              </a:r>
              <a:r>
                <a:rPr lang="id-ID" sz="1600" b="1" dirty="0">
                  <a:solidFill>
                    <a:prstClr val="black"/>
                  </a:solidFill>
                </a:rPr>
                <a:t>GIE DE CONSULTATION</a:t>
              </a:r>
            </a:p>
          </p:txBody>
        </p:sp>
        <p:grpSp>
          <p:nvGrpSpPr>
            <p:cNvPr id="70" name="Group 69">
              <a:extLst>
                <a:ext uri="{FF2B5EF4-FFF2-40B4-BE49-F238E27FC236}">
                  <a16:creationId xmlns:a16="http://schemas.microsoft.com/office/drawing/2014/main" id="{8ED16B9E-B031-4EA8-B167-FDFB46A21369}"/>
                </a:ext>
              </a:extLst>
            </p:cNvPr>
            <p:cNvGrpSpPr/>
            <p:nvPr/>
          </p:nvGrpSpPr>
          <p:grpSpPr>
            <a:xfrm>
              <a:off x="515937" y="3219624"/>
              <a:ext cx="418751" cy="418751"/>
              <a:chOff x="3398838" y="2760663"/>
              <a:chExt cx="346075" cy="346075"/>
            </a:xfrm>
          </p:grpSpPr>
          <p:sp>
            <p:nvSpPr>
              <p:cNvPr id="71" name="Freeform 107">
                <a:extLst>
                  <a:ext uri="{FF2B5EF4-FFF2-40B4-BE49-F238E27FC236}">
                    <a16:creationId xmlns:a16="http://schemas.microsoft.com/office/drawing/2014/main" id="{5080099F-B667-4AD7-A965-5A7504194D68}"/>
                  </a:ext>
                </a:extLst>
              </p:cNvPr>
              <p:cNvSpPr>
                <a:spLocks/>
              </p:cNvSpPr>
              <p:nvPr/>
            </p:nvSpPr>
            <p:spPr bwMode="auto">
              <a:xfrm>
                <a:off x="3459163" y="2828926"/>
                <a:ext cx="214313" cy="209550"/>
              </a:xfrm>
              <a:custGeom>
                <a:avLst/>
                <a:gdLst>
                  <a:gd name="T0" fmla="*/ 0 w 57"/>
                  <a:gd name="T1" fmla="*/ 26 h 56"/>
                  <a:gd name="T2" fmla="*/ 4 w 57"/>
                  <a:gd name="T3" fmla="*/ 22 h 56"/>
                  <a:gd name="T4" fmla="*/ 34 w 57"/>
                  <a:gd name="T5" fmla="*/ 22 h 56"/>
                  <a:gd name="T6" fmla="*/ 35 w 57"/>
                  <a:gd name="T7" fmla="*/ 19 h 56"/>
                  <a:gd name="T8" fmla="*/ 26 w 57"/>
                  <a:gd name="T9" fmla="*/ 9 h 56"/>
                  <a:gd name="T10" fmla="*/ 26 w 57"/>
                  <a:gd name="T11" fmla="*/ 3 h 56"/>
                  <a:gd name="T12" fmla="*/ 27 w 57"/>
                  <a:gd name="T13" fmla="*/ 2 h 56"/>
                  <a:gd name="T14" fmla="*/ 33 w 57"/>
                  <a:gd name="T15" fmla="*/ 2 h 56"/>
                  <a:gd name="T16" fmla="*/ 55 w 57"/>
                  <a:gd name="T17" fmla="*/ 25 h 56"/>
                  <a:gd name="T18" fmla="*/ 55 w 57"/>
                  <a:gd name="T19" fmla="*/ 31 h 56"/>
                  <a:gd name="T20" fmla="*/ 33 w 57"/>
                  <a:gd name="T21" fmla="*/ 54 h 56"/>
                  <a:gd name="T22" fmla="*/ 28 w 57"/>
                  <a:gd name="T23" fmla="*/ 54 h 56"/>
                  <a:gd name="T24" fmla="*/ 26 w 57"/>
                  <a:gd name="T25" fmla="*/ 53 h 56"/>
                  <a:gd name="T26" fmla="*/ 26 w 57"/>
                  <a:gd name="T27" fmla="*/ 47 h 56"/>
                  <a:gd name="T28" fmla="*/ 36 w 57"/>
                  <a:gd name="T29" fmla="*/ 37 h 56"/>
                  <a:gd name="T30" fmla="*/ 34 w 57"/>
                  <a:gd name="T31" fmla="*/ 34 h 56"/>
                  <a:gd name="T32" fmla="*/ 4 w 57"/>
                  <a:gd name="T33" fmla="*/ 34 h 56"/>
                  <a:gd name="T34" fmla="*/ 0 w 57"/>
                  <a:gd name="T35" fmla="*/ 30 h 56"/>
                  <a:gd name="T36" fmla="*/ 0 w 57"/>
                  <a:gd name="T37"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56">
                    <a:moveTo>
                      <a:pt x="0" y="26"/>
                    </a:moveTo>
                    <a:cubicBezTo>
                      <a:pt x="0" y="24"/>
                      <a:pt x="2" y="22"/>
                      <a:pt x="4" y="22"/>
                    </a:cubicBezTo>
                    <a:cubicBezTo>
                      <a:pt x="34" y="22"/>
                      <a:pt x="34" y="22"/>
                      <a:pt x="34" y="22"/>
                    </a:cubicBezTo>
                    <a:cubicBezTo>
                      <a:pt x="36" y="22"/>
                      <a:pt x="37" y="21"/>
                      <a:pt x="35" y="19"/>
                    </a:cubicBezTo>
                    <a:cubicBezTo>
                      <a:pt x="26" y="9"/>
                      <a:pt x="26" y="9"/>
                      <a:pt x="26" y="9"/>
                    </a:cubicBezTo>
                    <a:cubicBezTo>
                      <a:pt x="24" y="7"/>
                      <a:pt x="25" y="5"/>
                      <a:pt x="26" y="3"/>
                    </a:cubicBezTo>
                    <a:cubicBezTo>
                      <a:pt x="27" y="2"/>
                      <a:pt x="27" y="2"/>
                      <a:pt x="27" y="2"/>
                    </a:cubicBezTo>
                    <a:cubicBezTo>
                      <a:pt x="29" y="0"/>
                      <a:pt x="31" y="0"/>
                      <a:pt x="33" y="2"/>
                    </a:cubicBezTo>
                    <a:cubicBezTo>
                      <a:pt x="55" y="25"/>
                      <a:pt x="55" y="25"/>
                      <a:pt x="55" y="25"/>
                    </a:cubicBezTo>
                    <a:cubicBezTo>
                      <a:pt x="57" y="27"/>
                      <a:pt x="57" y="29"/>
                      <a:pt x="55" y="31"/>
                    </a:cubicBezTo>
                    <a:cubicBezTo>
                      <a:pt x="33" y="54"/>
                      <a:pt x="33" y="54"/>
                      <a:pt x="33" y="54"/>
                    </a:cubicBezTo>
                    <a:cubicBezTo>
                      <a:pt x="32" y="56"/>
                      <a:pt x="29" y="56"/>
                      <a:pt x="28" y="54"/>
                    </a:cubicBezTo>
                    <a:cubicBezTo>
                      <a:pt x="26" y="53"/>
                      <a:pt x="26" y="53"/>
                      <a:pt x="26" y="53"/>
                    </a:cubicBezTo>
                    <a:cubicBezTo>
                      <a:pt x="25" y="52"/>
                      <a:pt x="25" y="49"/>
                      <a:pt x="26" y="47"/>
                    </a:cubicBezTo>
                    <a:cubicBezTo>
                      <a:pt x="36" y="37"/>
                      <a:pt x="36" y="37"/>
                      <a:pt x="36" y="37"/>
                    </a:cubicBezTo>
                    <a:cubicBezTo>
                      <a:pt x="37" y="35"/>
                      <a:pt x="36" y="34"/>
                      <a:pt x="34" y="34"/>
                    </a:cubicBezTo>
                    <a:cubicBezTo>
                      <a:pt x="4" y="34"/>
                      <a:pt x="4" y="34"/>
                      <a:pt x="4" y="34"/>
                    </a:cubicBezTo>
                    <a:cubicBezTo>
                      <a:pt x="2" y="34"/>
                      <a:pt x="0" y="32"/>
                      <a:pt x="0" y="30"/>
                    </a:cubicBezTo>
                    <a:lnTo>
                      <a:pt x="0" y="26"/>
                    </a:lnTo>
                    <a:close/>
                  </a:path>
                </a:pathLst>
              </a:custGeom>
              <a:noFill/>
              <a:ln w="14288" cap="sq">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Oval 108">
                <a:extLst>
                  <a:ext uri="{FF2B5EF4-FFF2-40B4-BE49-F238E27FC236}">
                    <a16:creationId xmlns:a16="http://schemas.microsoft.com/office/drawing/2014/main" id="{9FBB22B8-1F10-41B1-897E-B98BC94ADF9D}"/>
                  </a:ext>
                </a:extLst>
              </p:cNvPr>
              <p:cNvSpPr>
                <a:spLocks noChangeArrowheads="1"/>
              </p:cNvSpPr>
              <p:nvPr/>
            </p:nvSpPr>
            <p:spPr bwMode="auto">
              <a:xfrm>
                <a:off x="3398838" y="2760663"/>
                <a:ext cx="346075" cy="346075"/>
              </a:xfrm>
              <a:prstGeom prst="ellipse">
                <a:avLst/>
              </a:prstGeom>
              <a:noFill/>
              <a:ln w="14288"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1368763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Rectangle 628">
            <a:extLst>
              <a:ext uri="{FF2B5EF4-FFF2-40B4-BE49-F238E27FC236}">
                <a16:creationId xmlns:a16="http://schemas.microsoft.com/office/drawing/2014/main" id="{2D2D7630-3E1D-4E15-A399-FF50C7E24908}"/>
              </a:ext>
            </a:extLst>
          </p:cNvPr>
          <p:cNvSpPr/>
          <p:nvPr/>
        </p:nvSpPr>
        <p:spPr>
          <a:xfrm flipH="1">
            <a:off x="-1" y="2047306"/>
            <a:ext cx="3479233" cy="4065342"/>
          </a:xfrm>
          <a:prstGeom prst="rect">
            <a:avLst/>
          </a:prstGeom>
          <a:solidFill>
            <a:schemeClr val="bg1"/>
          </a:solidFill>
          <a:ln w="63500">
            <a:noFill/>
          </a:ln>
          <a:effectLst>
            <a:outerShdw blurRad="4318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grpSp>
        <p:nvGrpSpPr>
          <p:cNvPr id="426" name="Group 425">
            <a:extLst>
              <a:ext uri="{FF2B5EF4-FFF2-40B4-BE49-F238E27FC236}">
                <a16:creationId xmlns:a16="http://schemas.microsoft.com/office/drawing/2014/main" id="{2CE86C30-26D8-4006-9385-7E1EB4C81EB2}"/>
              </a:ext>
            </a:extLst>
          </p:cNvPr>
          <p:cNvGrpSpPr/>
          <p:nvPr/>
        </p:nvGrpSpPr>
        <p:grpSpPr>
          <a:xfrm>
            <a:off x="6525601" y="609708"/>
            <a:ext cx="2663093" cy="5408671"/>
            <a:chOff x="6297001" y="609708"/>
            <a:chExt cx="2663093" cy="5408671"/>
          </a:xfrm>
        </p:grpSpPr>
        <p:sp>
          <p:nvSpPr>
            <p:cNvPr id="263" name="Freeform 312">
              <a:extLst>
                <a:ext uri="{FF2B5EF4-FFF2-40B4-BE49-F238E27FC236}">
                  <a16:creationId xmlns:a16="http://schemas.microsoft.com/office/drawing/2014/main" id="{225A764D-7696-4F4D-88F1-52A0F7B1C491}"/>
                </a:ext>
              </a:extLst>
            </p:cNvPr>
            <p:cNvSpPr>
              <a:spLocks/>
            </p:cNvSpPr>
            <p:nvPr/>
          </p:nvSpPr>
          <p:spPr bwMode="auto">
            <a:xfrm>
              <a:off x="7881894" y="2951698"/>
              <a:ext cx="615693" cy="568559"/>
            </a:xfrm>
            <a:custGeom>
              <a:avLst/>
              <a:gdLst>
                <a:gd name="T0" fmla="*/ 203 w 209"/>
                <a:gd name="T1" fmla="*/ 85 h 193"/>
                <a:gd name="T2" fmla="*/ 203 w 209"/>
                <a:gd name="T3" fmla="*/ 99 h 193"/>
                <a:gd name="T4" fmla="*/ 207 w 209"/>
                <a:gd name="T5" fmla="*/ 117 h 193"/>
                <a:gd name="T6" fmla="*/ 199 w 209"/>
                <a:gd name="T7" fmla="*/ 127 h 193"/>
                <a:gd name="T8" fmla="*/ 195 w 209"/>
                <a:gd name="T9" fmla="*/ 135 h 193"/>
                <a:gd name="T10" fmla="*/ 179 w 209"/>
                <a:gd name="T11" fmla="*/ 139 h 193"/>
                <a:gd name="T12" fmla="*/ 169 w 209"/>
                <a:gd name="T13" fmla="*/ 151 h 193"/>
                <a:gd name="T14" fmla="*/ 165 w 209"/>
                <a:gd name="T15" fmla="*/ 165 h 193"/>
                <a:gd name="T16" fmla="*/ 165 w 209"/>
                <a:gd name="T17" fmla="*/ 183 h 193"/>
                <a:gd name="T18" fmla="*/ 165 w 209"/>
                <a:gd name="T19" fmla="*/ 191 h 193"/>
                <a:gd name="T20" fmla="*/ 147 w 209"/>
                <a:gd name="T21" fmla="*/ 191 h 193"/>
                <a:gd name="T22" fmla="*/ 135 w 209"/>
                <a:gd name="T23" fmla="*/ 177 h 193"/>
                <a:gd name="T24" fmla="*/ 123 w 209"/>
                <a:gd name="T25" fmla="*/ 171 h 193"/>
                <a:gd name="T26" fmla="*/ 123 w 209"/>
                <a:gd name="T27" fmla="*/ 165 h 193"/>
                <a:gd name="T28" fmla="*/ 121 w 209"/>
                <a:gd name="T29" fmla="*/ 161 h 193"/>
                <a:gd name="T30" fmla="*/ 119 w 209"/>
                <a:gd name="T31" fmla="*/ 153 h 193"/>
                <a:gd name="T32" fmla="*/ 123 w 209"/>
                <a:gd name="T33" fmla="*/ 133 h 193"/>
                <a:gd name="T34" fmla="*/ 119 w 209"/>
                <a:gd name="T35" fmla="*/ 131 h 193"/>
                <a:gd name="T36" fmla="*/ 111 w 209"/>
                <a:gd name="T37" fmla="*/ 133 h 193"/>
                <a:gd name="T38" fmla="*/ 103 w 209"/>
                <a:gd name="T39" fmla="*/ 143 h 193"/>
                <a:gd name="T40" fmla="*/ 95 w 209"/>
                <a:gd name="T41" fmla="*/ 145 h 193"/>
                <a:gd name="T42" fmla="*/ 83 w 209"/>
                <a:gd name="T43" fmla="*/ 141 h 193"/>
                <a:gd name="T44" fmla="*/ 75 w 209"/>
                <a:gd name="T45" fmla="*/ 135 h 193"/>
                <a:gd name="T46" fmla="*/ 79 w 209"/>
                <a:gd name="T47" fmla="*/ 121 h 193"/>
                <a:gd name="T48" fmla="*/ 71 w 209"/>
                <a:gd name="T49" fmla="*/ 103 h 193"/>
                <a:gd name="T50" fmla="*/ 58 w 209"/>
                <a:gd name="T51" fmla="*/ 97 h 193"/>
                <a:gd name="T52" fmla="*/ 42 w 209"/>
                <a:gd name="T53" fmla="*/ 83 h 193"/>
                <a:gd name="T54" fmla="*/ 32 w 209"/>
                <a:gd name="T55" fmla="*/ 79 h 193"/>
                <a:gd name="T56" fmla="*/ 28 w 209"/>
                <a:gd name="T57" fmla="*/ 61 h 193"/>
                <a:gd name="T58" fmla="*/ 18 w 209"/>
                <a:gd name="T59" fmla="*/ 53 h 193"/>
                <a:gd name="T60" fmla="*/ 6 w 209"/>
                <a:gd name="T61" fmla="*/ 51 h 193"/>
                <a:gd name="T62" fmla="*/ 0 w 209"/>
                <a:gd name="T63" fmla="*/ 41 h 193"/>
                <a:gd name="T64" fmla="*/ 2 w 209"/>
                <a:gd name="T65" fmla="*/ 18 h 193"/>
                <a:gd name="T66" fmla="*/ 2 w 209"/>
                <a:gd name="T67" fmla="*/ 14 h 193"/>
                <a:gd name="T68" fmla="*/ 32 w 209"/>
                <a:gd name="T69" fmla="*/ 4 h 193"/>
                <a:gd name="T70" fmla="*/ 42 w 209"/>
                <a:gd name="T71" fmla="*/ 0 h 193"/>
                <a:gd name="T72" fmla="*/ 52 w 209"/>
                <a:gd name="T73" fmla="*/ 0 h 193"/>
                <a:gd name="T74" fmla="*/ 60 w 209"/>
                <a:gd name="T75" fmla="*/ 8 h 193"/>
                <a:gd name="T76" fmla="*/ 73 w 209"/>
                <a:gd name="T77" fmla="*/ 14 h 193"/>
                <a:gd name="T78" fmla="*/ 91 w 209"/>
                <a:gd name="T79" fmla="*/ 10 h 193"/>
                <a:gd name="T80" fmla="*/ 123 w 209"/>
                <a:gd name="T81" fmla="*/ 0 h 193"/>
                <a:gd name="T82" fmla="*/ 143 w 209"/>
                <a:gd name="T83" fmla="*/ 2 h 193"/>
                <a:gd name="T84" fmla="*/ 147 w 209"/>
                <a:gd name="T85" fmla="*/ 8 h 193"/>
                <a:gd name="T86" fmla="*/ 151 w 209"/>
                <a:gd name="T87" fmla="*/ 10 h 193"/>
                <a:gd name="T88" fmla="*/ 151 w 209"/>
                <a:gd name="T89" fmla="*/ 16 h 193"/>
                <a:gd name="T90" fmla="*/ 161 w 209"/>
                <a:gd name="T91" fmla="*/ 22 h 193"/>
                <a:gd name="T92" fmla="*/ 177 w 209"/>
                <a:gd name="T93" fmla="*/ 30 h 193"/>
                <a:gd name="T94" fmla="*/ 179 w 209"/>
                <a:gd name="T95" fmla="*/ 38 h 193"/>
                <a:gd name="T96" fmla="*/ 177 w 209"/>
                <a:gd name="T97" fmla="*/ 55 h 193"/>
                <a:gd name="T98" fmla="*/ 177 w 209"/>
                <a:gd name="T99" fmla="*/ 69 h 193"/>
                <a:gd name="T100" fmla="*/ 185 w 209"/>
                <a:gd name="T101" fmla="*/ 75 h 193"/>
                <a:gd name="T102" fmla="*/ 197 w 209"/>
                <a:gd name="T103" fmla="*/ 75 h 193"/>
                <a:gd name="T104" fmla="*/ 199 w 209"/>
                <a:gd name="T105" fmla="*/ 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93">
                  <a:moveTo>
                    <a:pt x="199" y="77"/>
                  </a:moveTo>
                  <a:lnTo>
                    <a:pt x="199" y="77"/>
                  </a:lnTo>
                  <a:lnTo>
                    <a:pt x="203" y="85"/>
                  </a:lnTo>
                  <a:lnTo>
                    <a:pt x="203" y="85"/>
                  </a:lnTo>
                  <a:lnTo>
                    <a:pt x="203" y="99"/>
                  </a:lnTo>
                  <a:lnTo>
                    <a:pt x="203" y="99"/>
                  </a:lnTo>
                  <a:lnTo>
                    <a:pt x="209" y="109"/>
                  </a:lnTo>
                  <a:lnTo>
                    <a:pt x="209" y="109"/>
                  </a:lnTo>
                  <a:lnTo>
                    <a:pt x="207" y="117"/>
                  </a:lnTo>
                  <a:lnTo>
                    <a:pt x="207" y="117"/>
                  </a:lnTo>
                  <a:lnTo>
                    <a:pt x="205" y="123"/>
                  </a:lnTo>
                  <a:lnTo>
                    <a:pt x="199" y="127"/>
                  </a:lnTo>
                  <a:lnTo>
                    <a:pt x="195" y="131"/>
                  </a:lnTo>
                  <a:lnTo>
                    <a:pt x="195" y="135"/>
                  </a:lnTo>
                  <a:lnTo>
                    <a:pt x="195" y="135"/>
                  </a:lnTo>
                  <a:lnTo>
                    <a:pt x="185" y="135"/>
                  </a:lnTo>
                  <a:lnTo>
                    <a:pt x="185" y="135"/>
                  </a:lnTo>
                  <a:lnTo>
                    <a:pt x="179" y="139"/>
                  </a:lnTo>
                  <a:lnTo>
                    <a:pt x="173" y="143"/>
                  </a:lnTo>
                  <a:lnTo>
                    <a:pt x="173" y="143"/>
                  </a:lnTo>
                  <a:lnTo>
                    <a:pt x="169" y="151"/>
                  </a:lnTo>
                  <a:lnTo>
                    <a:pt x="165" y="157"/>
                  </a:lnTo>
                  <a:lnTo>
                    <a:pt x="165" y="157"/>
                  </a:lnTo>
                  <a:lnTo>
                    <a:pt x="165" y="165"/>
                  </a:lnTo>
                  <a:lnTo>
                    <a:pt x="167" y="173"/>
                  </a:lnTo>
                  <a:lnTo>
                    <a:pt x="167" y="173"/>
                  </a:lnTo>
                  <a:lnTo>
                    <a:pt x="165" y="183"/>
                  </a:lnTo>
                  <a:lnTo>
                    <a:pt x="165" y="187"/>
                  </a:lnTo>
                  <a:lnTo>
                    <a:pt x="165" y="191"/>
                  </a:lnTo>
                  <a:lnTo>
                    <a:pt x="165" y="191"/>
                  </a:lnTo>
                  <a:lnTo>
                    <a:pt x="153" y="193"/>
                  </a:lnTo>
                  <a:lnTo>
                    <a:pt x="153" y="193"/>
                  </a:lnTo>
                  <a:lnTo>
                    <a:pt x="147" y="191"/>
                  </a:lnTo>
                  <a:lnTo>
                    <a:pt x="141" y="187"/>
                  </a:lnTo>
                  <a:lnTo>
                    <a:pt x="141" y="187"/>
                  </a:lnTo>
                  <a:lnTo>
                    <a:pt x="135" y="177"/>
                  </a:lnTo>
                  <a:lnTo>
                    <a:pt x="135" y="177"/>
                  </a:lnTo>
                  <a:lnTo>
                    <a:pt x="125" y="173"/>
                  </a:lnTo>
                  <a:lnTo>
                    <a:pt x="123" y="171"/>
                  </a:lnTo>
                  <a:lnTo>
                    <a:pt x="121" y="169"/>
                  </a:lnTo>
                  <a:lnTo>
                    <a:pt x="121" y="169"/>
                  </a:lnTo>
                  <a:lnTo>
                    <a:pt x="123" y="165"/>
                  </a:lnTo>
                  <a:lnTo>
                    <a:pt x="125" y="163"/>
                  </a:lnTo>
                  <a:lnTo>
                    <a:pt x="125" y="163"/>
                  </a:lnTo>
                  <a:lnTo>
                    <a:pt x="121" y="161"/>
                  </a:lnTo>
                  <a:lnTo>
                    <a:pt x="119" y="159"/>
                  </a:lnTo>
                  <a:lnTo>
                    <a:pt x="119" y="159"/>
                  </a:lnTo>
                  <a:lnTo>
                    <a:pt x="119" y="153"/>
                  </a:lnTo>
                  <a:lnTo>
                    <a:pt x="121" y="145"/>
                  </a:lnTo>
                  <a:lnTo>
                    <a:pt x="123" y="137"/>
                  </a:lnTo>
                  <a:lnTo>
                    <a:pt x="123" y="133"/>
                  </a:lnTo>
                  <a:lnTo>
                    <a:pt x="123" y="131"/>
                  </a:lnTo>
                  <a:lnTo>
                    <a:pt x="123" y="131"/>
                  </a:lnTo>
                  <a:lnTo>
                    <a:pt x="119" y="131"/>
                  </a:lnTo>
                  <a:lnTo>
                    <a:pt x="117" y="131"/>
                  </a:lnTo>
                  <a:lnTo>
                    <a:pt x="117" y="131"/>
                  </a:lnTo>
                  <a:lnTo>
                    <a:pt x="111" y="133"/>
                  </a:lnTo>
                  <a:lnTo>
                    <a:pt x="107" y="139"/>
                  </a:lnTo>
                  <a:lnTo>
                    <a:pt x="107" y="139"/>
                  </a:lnTo>
                  <a:lnTo>
                    <a:pt x="103" y="143"/>
                  </a:lnTo>
                  <a:lnTo>
                    <a:pt x="99" y="145"/>
                  </a:lnTo>
                  <a:lnTo>
                    <a:pt x="99" y="145"/>
                  </a:lnTo>
                  <a:lnTo>
                    <a:pt x="95" y="145"/>
                  </a:lnTo>
                  <a:lnTo>
                    <a:pt x="89" y="145"/>
                  </a:lnTo>
                  <a:lnTo>
                    <a:pt x="89" y="145"/>
                  </a:lnTo>
                  <a:lnTo>
                    <a:pt x="83" y="141"/>
                  </a:lnTo>
                  <a:lnTo>
                    <a:pt x="79" y="139"/>
                  </a:lnTo>
                  <a:lnTo>
                    <a:pt x="79" y="139"/>
                  </a:lnTo>
                  <a:lnTo>
                    <a:pt x="75" y="135"/>
                  </a:lnTo>
                  <a:lnTo>
                    <a:pt x="75" y="129"/>
                  </a:lnTo>
                  <a:lnTo>
                    <a:pt x="79" y="121"/>
                  </a:lnTo>
                  <a:lnTo>
                    <a:pt x="79" y="121"/>
                  </a:lnTo>
                  <a:lnTo>
                    <a:pt x="75" y="109"/>
                  </a:lnTo>
                  <a:lnTo>
                    <a:pt x="75" y="109"/>
                  </a:lnTo>
                  <a:lnTo>
                    <a:pt x="71" y="103"/>
                  </a:lnTo>
                  <a:lnTo>
                    <a:pt x="71" y="103"/>
                  </a:lnTo>
                  <a:lnTo>
                    <a:pt x="64" y="99"/>
                  </a:lnTo>
                  <a:lnTo>
                    <a:pt x="58" y="97"/>
                  </a:lnTo>
                  <a:lnTo>
                    <a:pt x="58" y="97"/>
                  </a:lnTo>
                  <a:lnTo>
                    <a:pt x="42" y="83"/>
                  </a:lnTo>
                  <a:lnTo>
                    <a:pt x="42" y="83"/>
                  </a:lnTo>
                  <a:lnTo>
                    <a:pt x="36" y="81"/>
                  </a:lnTo>
                  <a:lnTo>
                    <a:pt x="32" y="79"/>
                  </a:lnTo>
                  <a:lnTo>
                    <a:pt x="32" y="79"/>
                  </a:lnTo>
                  <a:lnTo>
                    <a:pt x="30" y="73"/>
                  </a:lnTo>
                  <a:lnTo>
                    <a:pt x="28" y="67"/>
                  </a:lnTo>
                  <a:lnTo>
                    <a:pt x="28" y="61"/>
                  </a:lnTo>
                  <a:lnTo>
                    <a:pt x="26" y="55"/>
                  </a:lnTo>
                  <a:lnTo>
                    <a:pt x="26" y="55"/>
                  </a:lnTo>
                  <a:lnTo>
                    <a:pt x="18" y="53"/>
                  </a:lnTo>
                  <a:lnTo>
                    <a:pt x="12" y="55"/>
                  </a:lnTo>
                  <a:lnTo>
                    <a:pt x="12" y="55"/>
                  </a:lnTo>
                  <a:lnTo>
                    <a:pt x="6" y="51"/>
                  </a:lnTo>
                  <a:lnTo>
                    <a:pt x="0" y="47"/>
                  </a:lnTo>
                  <a:lnTo>
                    <a:pt x="0" y="47"/>
                  </a:lnTo>
                  <a:lnTo>
                    <a:pt x="0" y="41"/>
                  </a:lnTo>
                  <a:lnTo>
                    <a:pt x="0" y="38"/>
                  </a:lnTo>
                  <a:lnTo>
                    <a:pt x="0" y="38"/>
                  </a:lnTo>
                  <a:lnTo>
                    <a:pt x="2" y="18"/>
                  </a:lnTo>
                  <a:lnTo>
                    <a:pt x="2" y="18"/>
                  </a:lnTo>
                  <a:lnTo>
                    <a:pt x="2" y="14"/>
                  </a:lnTo>
                  <a:lnTo>
                    <a:pt x="2" y="14"/>
                  </a:lnTo>
                  <a:lnTo>
                    <a:pt x="8" y="10"/>
                  </a:lnTo>
                  <a:lnTo>
                    <a:pt x="16" y="8"/>
                  </a:lnTo>
                  <a:lnTo>
                    <a:pt x="32" y="4"/>
                  </a:lnTo>
                  <a:lnTo>
                    <a:pt x="32" y="4"/>
                  </a:lnTo>
                  <a:lnTo>
                    <a:pt x="42" y="0"/>
                  </a:lnTo>
                  <a:lnTo>
                    <a:pt x="42" y="0"/>
                  </a:lnTo>
                  <a:lnTo>
                    <a:pt x="46" y="0"/>
                  </a:lnTo>
                  <a:lnTo>
                    <a:pt x="52" y="0"/>
                  </a:lnTo>
                  <a:lnTo>
                    <a:pt x="52" y="0"/>
                  </a:lnTo>
                  <a:lnTo>
                    <a:pt x="52" y="2"/>
                  </a:lnTo>
                  <a:lnTo>
                    <a:pt x="52" y="2"/>
                  </a:lnTo>
                  <a:lnTo>
                    <a:pt x="60" y="8"/>
                  </a:lnTo>
                  <a:lnTo>
                    <a:pt x="68" y="14"/>
                  </a:lnTo>
                  <a:lnTo>
                    <a:pt x="68" y="14"/>
                  </a:lnTo>
                  <a:lnTo>
                    <a:pt x="73" y="14"/>
                  </a:lnTo>
                  <a:lnTo>
                    <a:pt x="81" y="12"/>
                  </a:lnTo>
                  <a:lnTo>
                    <a:pt x="91" y="10"/>
                  </a:lnTo>
                  <a:lnTo>
                    <a:pt x="91" y="10"/>
                  </a:lnTo>
                  <a:lnTo>
                    <a:pt x="111" y="2"/>
                  </a:lnTo>
                  <a:lnTo>
                    <a:pt x="111" y="2"/>
                  </a:lnTo>
                  <a:lnTo>
                    <a:pt x="123" y="0"/>
                  </a:lnTo>
                  <a:lnTo>
                    <a:pt x="123" y="0"/>
                  </a:lnTo>
                  <a:lnTo>
                    <a:pt x="135" y="0"/>
                  </a:lnTo>
                  <a:lnTo>
                    <a:pt x="143" y="2"/>
                  </a:lnTo>
                  <a:lnTo>
                    <a:pt x="143" y="2"/>
                  </a:lnTo>
                  <a:lnTo>
                    <a:pt x="145" y="6"/>
                  </a:lnTo>
                  <a:lnTo>
                    <a:pt x="147" y="8"/>
                  </a:lnTo>
                  <a:lnTo>
                    <a:pt x="147" y="8"/>
                  </a:lnTo>
                  <a:lnTo>
                    <a:pt x="151" y="10"/>
                  </a:lnTo>
                  <a:lnTo>
                    <a:pt x="151" y="10"/>
                  </a:lnTo>
                  <a:lnTo>
                    <a:pt x="151" y="12"/>
                  </a:lnTo>
                  <a:lnTo>
                    <a:pt x="151" y="16"/>
                  </a:lnTo>
                  <a:lnTo>
                    <a:pt x="151" y="16"/>
                  </a:lnTo>
                  <a:lnTo>
                    <a:pt x="155" y="20"/>
                  </a:lnTo>
                  <a:lnTo>
                    <a:pt x="161" y="22"/>
                  </a:lnTo>
                  <a:lnTo>
                    <a:pt x="161" y="22"/>
                  </a:lnTo>
                  <a:lnTo>
                    <a:pt x="171" y="24"/>
                  </a:lnTo>
                  <a:lnTo>
                    <a:pt x="171" y="24"/>
                  </a:lnTo>
                  <a:lnTo>
                    <a:pt x="177" y="30"/>
                  </a:lnTo>
                  <a:lnTo>
                    <a:pt x="179" y="34"/>
                  </a:lnTo>
                  <a:lnTo>
                    <a:pt x="179" y="34"/>
                  </a:lnTo>
                  <a:lnTo>
                    <a:pt x="179" y="38"/>
                  </a:lnTo>
                  <a:lnTo>
                    <a:pt x="179" y="43"/>
                  </a:lnTo>
                  <a:lnTo>
                    <a:pt x="179" y="43"/>
                  </a:lnTo>
                  <a:lnTo>
                    <a:pt x="177" y="55"/>
                  </a:lnTo>
                  <a:lnTo>
                    <a:pt x="177" y="55"/>
                  </a:lnTo>
                  <a:lnTo>
                    <a:pt x="175" y="63"/>
                  </a:lnTo>
                  <a:lnTo>
                    <a:pt x="177" y="69"/>
                  </a:lnTo>
                  <a:lnTo>
                    <a:pt x="177" y="69"/>
                  </a:lnTo>
                  <a:lnTo>
                    <a:pt x="179" y="73"/>
                  </a:lnTo>
                  <a:lnTo>
                    <a:pt x="185" y="75"/>
                  </a:lnTo>
                  <a:lnTo>
                    <a:pt x="185" y="75"/>
                  </a:lnTo>
                  <a:lnTo>
                    <a:pt x="193" y="75"/>
                  </a:lnTo>
                  <a:lnTo>
                    <a:pt x="197" y="75"/>
                  </a:lnTo>
                  <a:lnTo>
                    <a:pt x="199" y="77"/>
                  </a:lnTo>
                  <a:lnTo>
                    <a:pt x="199" y="77"/>
                  </a:lnTo>
                  <a:lnTo>
                    <a:pt x="199" y="77"/>
                  </a:lnTo>
                  <a:close/>
                </a:path>
              </a:pathLst>
            </a:custGeom>
            <a:gradFill>
              <a:gsLst>
                <a:gs pos="2000">
                  <a:schemeClr val="accent1"/>
                </a:gs>
                <a:gs pos="65000">
                  <a:schemeClr val="accent3"/>
                </a:gs>
                <a:gs pos="98000">
                  <a:schemeClr val="accent4"/>
                </a:gs>
              </a:gsLst>
              <a:lin ang="189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274" name="Freeform 323">
              <a:extLst>
                <a:ext uri="{FF2B5EF4-FFF2-40B4-BE49-F238E27FC236}">
                  <a16:creationId xmlns:a16="http://schemas.microsoft.com/office/drawing/2014/main" id="{1D3A7DD7-F5E1-4A2E-A7D7-CC5C2BEF79BE}"/>
                </a:ext>
              </a:extLst>
            </p:cNvPr>
            <p:cNvSpPr>
              <a:spLocks/>
            </p:cNvSpPr>
            <p:nvPr/>
          </p:nvSpPr>
          <p:spPr bwMode="auto">
            <a:xfrm>
              <a:off x="6326459" y="3004724"/>
              <a:ext cx="2474555" cy="2571769"/>
            </a:xfrm>
            <a:custGeom>
              <a:avLst/>
              <a:gdLst>
                <a:gd name="T0" fmla="*/ 807 w 840"/>
                <a:gd name="T1" fmla="*/ 306 h 873"/>
                <a:gd name="T2" fmla="*/ 783 w 840"/>
                <a:gd name="T3" fmla="*/ 390 h 873"/>
                <a:gd name="T4" fmla="*/ 751 w 840"/>
                <a:gd name="T5" fmla="*/ 406 h 873"/>
                <a:gd name="T6" fmla="*/ 693 w 840"/>
                <a:gd name="T7" fmla="*/ 463 h 873"/>
                <a:gd name="T8" fmla="*/ 675 w 840"/>
                <a:gd name="T9" fmla="*/ 523 h 873"/>
                <a:gd name="T10" fmla="*/ 727 w 840"/>
                <a:gd name="T11" fmla="*/ 503 h 873"/>
                <a:gd name="T12" fmla="*/ 737 w 840"/>
                <a:gd name="T13" fmla="*/ 557 h 873"/>
                <a:gd name="T14" fmla="*/ 733 w 840"/>
                <a:gd name="T15" fmla="*/ 605 h 873"/>
                <a:gd name="T16" fmla="*/ 709 w 840"/>
                <a:gd name="T17" fmla="*/ 649 h 873"/>
                <a:gd name="T18" fmla="*/ 721 w 840"/>
                <a:gd name="T19" fmla="*/ 712 h 873"/>
                <a:gd name="T20" fmla="*/ 761 w 840"/>
                <a:gd name="T21" fmla="*/ 754 h 873"/>
                <a:gd name="T22" fmla="*/ 727 w 840"/>
                <a:gd name="T23" fmla="*/ 786 h 873"/>
                <a:gd name="T24" fmla="*/ 683 w 840"/>
                <a:gd name="T25" fmla="*/ 822 h 873"/>
                <a:gd name="T26" fmla="*/ 599 w 840"/>
                <a:gd name="T27" fmla="*/ 810 h 873"/>
                <a:gd name="T28" fmla="*/ 566 w 840"/>
                <a:gd name="T29" fmla="*/ 792 h 873"/>
                <a:gd name="T30" fmla="*/ 524 w 840"/>
                <a:gd name="T31" fmla="*/ 780 h 873"/>
                <a:gd name="T32" fmla="*/ 452 w 840"/>
                <a:gd name="T33" fmla="*/ 792 h 873"/>
                <a:gd name="T34" fmla="*/ 428 w 840"/>
                <a:gd name="T35" fmla="*/ 856 h 873"/>
                <a:gd name="T36" fmla="*/ 341 w 840"/>
                <a:gd name="T37" fmla="*/ 867 h 873"/>
                <a:gd name="T38" fmla="*/ 295 w 840"/>
                <a:gd name="T39" fmla="*/ 832 h 873"/>
                <a:gd name="T40" fmla="*/ 221 w 840"/>
                <a:gd name="T41" fmla="*/ 818 h 873"/>
                <a:gd name="T42" fmla="*/ 110 w 840"/>
                <a:gd name="T43" fmla="*/ 750 h 873"/>
                <a:gd name="T44" fmla="*/ 114 w 840"/>
                <a:gd name="T45" fmla="*/ 710 h 873"/>
                <a:gd name="T46" fmla="*/ 166 w 840"/>
                <a:gd name="T47" fmla="*/ 603 h 873"/>
                <a:gd name="T48" fmla="*/ 158 w 840"/>
                <a:gd name="T49" fmla="*/ 591 h 873"/>
                <a:gd name="T50" fmla="*/ 191 w 840"/>
                <a:gd name="T51" fmla="*/ 515 h 873"/>
                <a:gd name="T52" fmla="*/ 189 w 840"/>
                <a:gd name="T53" fmla="*/ 505 h 873"/>
                <a:gd name="T54" fmla="*/ 191 w 840"/>
                <a:gd name="T55" fmla="*/ 445 h 873"/>
                <a:gd name="T56" fmla="*/ 154 w 840"/>
                <a:gd name="T57" fmla="*/ 404 h 873"/>
                <a:gd name="T58" fmla="*/ 140 w 840"/>
                <a:gd name="T59" fmla="*/ 352 h 873"/>
                <a:gd name="T60" fmla="*/ 148 w 840"/>
                <a:gd name="T61" fmla="*/ 340 h 873"/>
                <a:gd name="T62" fmla="*/ 160 w 840"/>
                <a:gd name="T63" fmla="*/ 324 h 873"/>
                <a:gd name="T64" fmla="*/ 128 w 840"/>
                <a:gd name="T65" fmla="*/ 292 h 873"/>
                <a:gd name="T66" fmla="*/ 110 w 840"/>
                <a:gd name="T67" fmla="*/ 282 h 873"/>
                <a:gd name="T68" fmla="*/ 40 w 840"/>
                <a:gd name="T69" fmla="*/ 236 h 873"/>
                <a:gd name="T70" fmla="*/ 16 w 840"/>
                <a:gd name="T71" fmla="*/ 232 h 873"/>
                <a:gd name="T72" fmla="*/ 12 w 840"/>
                <a:gd name="T73" fmla="*/ 209 h 873"/>
                <a:gd name="T74" fmla="*/ 10 w 840"/>
                <a:gd name="T75" fmla="*/ 199 h 873"/>
                <a:gd name="T76" fmla="*/ 20 w 840"/>
                <a:gd name="T77" fmla="*/ 179 h 873"/>
                <a:gd name="T78" fmla="*/ 24 w 840"/>
                <a:gd name="T79" fmla="*/ 159 h 873"/>
                <a:gd name="T80" fmla="*/ 98 w 840"/>
                <a:gd name="T81" fmla="*/ 149 h 873"/>
                <a:gd name="T82" fmla="*/ 150 w 840"/>
                <a:gd name="T83" fmla="*/ 191 h 873"/>
                <a:gd name="T84" fmla="*/ 205 w 840"/>
                <a:gd name="T85" fmla="*/ 197 h 873"/>
                <a:gd name="T86" fmla="*/ 217 w 840"/>
                <a:gd name="T87" fmla="*/ 173 h 873"/>
                <a:gd name="T88" fmla="*/ 215 w 840"/>
                <a:gd name="T89" fmla="*/ 85 h 873"/>
                <a:gd name="T90" fmla="*/ 249 w 840"/>
                <a:gd name="T91" fmla="*/ 109 h 873"/>
                <a:gd name="T92" fmla="*/ 323 w 840"/>
                <a:gd name="T93" fmla="*/ 147 h 873"/>
                <a:gd name="T94" fmla="*/ 357 w 840"/>
                <a:gd name="T95" fmla="*/ 135 h 873"/>
                <a:gd name="T96" fmla="*/ 371 w 840"/>
                <a:gd name="T97" fmla="*/ 105 h 873"/>
                <a:gd name="T98" fmla="*/ 444 w 840"/>
                <a:gd name="T99" fmla="*/ 63 h 873"/>
                <a:gd name="T100" fmla="*/ 498 w 840"/>
                <a:gd name="T101" fmla="*/ 4 h 873"/>
                <a:gd name="T102" fmla="*/ 540 w 840"/>
                <a:gd name="T103" fmla="*/ 37 h 873"/>
                <a:gd name="T104" fmla="*/ 586 w 840"/>
                <a:gd name="T105" fmla="*/ 79 h 873"/>
                <a:gd name="T106" fmla="*/ 611 w 840"/>
                <a:gd name="T107" fmla="*/ 123 h 873"/>
                <a:gd name="T108" fmla="*/ 651 w 840"/>
                <a:gd name="T109" fmla="*/ 113 h 873"/>
                <a:gd name="T110" fmla="*/ 649 w 840"/>
                <a:gd name="T111" fmla="*/ 151 h 873"/>
                <a:gd name="T112" fmla="*/ 703 w 840"/>
                <a:gd name="T113" fmla="*/ 177 h 873"/>
                <a:gd name="T114" fmla="*/ 749 w 840"/>
                <a:gd name="T115" fmla="*/ 205 h 873"/>
                <a:gd name="T116" fmla="*/ 838 w 840"/>
                <a:gd name="T117" fmla="*/ 25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0" h="873">
                  <a:moveTo>
                    <a:pt x="838" y="250"/>
                  </a:moveTo>
                  <a:lnTo>
                    <a:pt x="838" y="250"/>
                  </a:lnTo>
                  <a:lnTo>
                    <a:pt x="840" y="254"/>
                  </a:lnTo>
                  <a:lnTo>
                    <a:pt x="838" y="258"/>
                  </a:lnTo>
                  <a:lnTo>
                    <a:pt x="836" y="264"/>
                  </a:lnTo>
                  <a:lnTo>
                    <a:pt x="836" y="264"/>
                  </a:lnTo>
                  <a:lnTo>
                    <a:pt x="828" y="270"/>
                  </a:lnTo>
                  <a:lnTo>
                    <a:pt x="822" y="278"/>
                  </a:lnTo>
                  <a:lnTo>
                    <a:pt x="816" y="284"/>
                  </a:lnTo>
                  <a:lnTo>
                    <a:pt x="810" y="290"/>
                  </a:lnTo>
                  <a:lnTo>
                    <a:pt x="810" y="290"/>
                  </a:lnTo>
                  <a:lnTo>
                    <a:pt x="808" y="296"/>
                  </a:lnTo>
                  <a:lnTo>
                    <a:pt x="807" y="306"/>
                  </a:lnTo>
                  <a:lnTo>
                    <a:pt x="807" y="306"/>
                  </a:lnTo>
                  <a:lnTo>
                    <a:pt x="799" y="320"/>
                  </a:lnTo>
                  <a:lnTo>
                    <a:pt x="793" y="332"/>
                  </a:lnTo>
                  <a:lnTo>
                    <a:pt x="793" y="332"/>
                  </a:lnTo>
                  <a:lnTo>
                    <a:pt x="791" y="350"/>
                  </a:lnTo>
                  <a:lnTo>
                    <a:pt x="789" y="368"/>
                  </a:lnTo>
                  <a:lnTo>
                    <a:pt x="789" y="368"/>
                  </a:lnTo>
                  <a:lnTo>
                    <a:pt x="791" y="380"/>
                  </a:lnTo>
                  <a:lnTo>
                    <a:pt x="791" y="380"/>
                  </a:lnTo>
                  <a:lnTo>
                    <a:pt x="793" y="384"/>
                  </a:lnTo>
                  <a:lnTo>
                    <a:pt x="793" y="384"/>
                  </a:lnTo>
                  <a:lnTo>
                    <a:pt x="787" y="386"/>
                  </a:lnTo>
                  <a:lnTo>
                    <a:pt x="783" y="390"/>
                  </a:lnTo>
                  <a:lnTo>
                    <a:pt x="783" y="390"/>
                  </a:lnTo>
                  <a:lnTo>
                    <a:pt x="773" y="396"/>
                  </a:lnTo>
                  <a:lnTo>
                    <a:pt x="773" y="396"/>
                  </a:lnTo>
                  <a:lnTo>
                    <a:pt x="763" y="390"/>
                  </a:lnTo>
                  <a:lnTo>
                    <a:pt x="757" y="390"/>
                  </a:lnTo>
                  <a:lnTo>
                    <a:pt x="753" y="390"/>
                  </a:lnTo>
                  <a:lnTo>
                    <a:pt x="753" y="390"/>
                  </a:lnTo>
                  <a:lnTo>
                    <a:pt x="749" y="392"/>
                  </a:lnTo>
                  <a:lnTo>
                    <a:pt x="745" y="398"/>
                  </a:lnTo>
                  <a:lnTo>
                    <a:pt x="745" y="398"/>
                  </a:lnTo>
                  <a:lnTo>
                    <a:pt x="749" y="402"/>
                  </a:lnTo>
                  <a:lnTo>
                    <a:pt x="751" y="406"/>
                  </a:lnTo>
                  <a:lnTo>
                    <a:pt x="751" y="406"/>
                  </a:lnTo>
                  <a:lnTo>
                    <a:pt x="749" y="410"/>
                  </a:lnTo>
                  <a:lnTo>
                    <a:pt x="745" y="414"/>
                  </a:lnTo>
                  <a:lnTo>
                    <a:pt x="735" y="420"/>
                  </a:lnTo>
                  <a:lnTo>
                    <a:pt x="727" y="428"/>
                  </a:lnTo>
                  <a:lnTo>
                    <a:pt x="719" y="434"/>
                  </a:lnTo>
                  <a:lnTo>
                    <a:pt x="719" y="434"/>
                  </a:lnTo>
                  <a:lnTo>
                    <a:pt x="709" y="443"/>
                  </a:lnTo>
                  <a:lnTo>
                    <a:pt x="709" y="443"/>
                  </a:lnTo>
                  <a:lnTo>
                    <a:pt x="705" y="457"/>
                  </a:lnTo>
                  <a:lnTo>
                    <a:pt x="705" y="457"/>
                  </a:lnTo>
                  <a:lnTo>
                    <a:pt x="703" y="459"/>
                  </a:lnTo>
                  <a:lnTo>
                    <a:pt x="703" y="459"/>
                  </a:lnTo>
                  <a:lnTo>
                    <a:pt x="693" y="463"/>
                  </a:lnTo>
                  <a:lnTo>
                    <a:pt x="693" y="463"/>
                  </a:lnTo>
                  <a:lnTo>
                    <a:pt x="687" y="471"/>
                  </a:lnTo>
                  <a:lnTo>
                    <a:pt x="687" y="471"/>
                  </a:lnTo>
                  <a:lnTo>
                    <a:pt x="681" y="475"/>
                  </a:lnTo>
                  <a:lnTo>
                    <a:pt x="681" y="475"/>
                  </a:lnTo>
                  <a:lnTo>
                    <a:pt x="677" y="481"/>
                  </a:lnTo>
                  <a:lnTo>
                    <a:pt x="675" y="491"/>
                  </a:lnTo>
                  <a:lnTo>
                    <a:pt x="675" y="491"/>
                  </a:lnTo>
                  <a:lnTo>
                    <a:pt x="671" y="505"/>
                  </a:lnTo>
                  <a:lnTo>
                    <a:pt x="669" y="513"/>
                  </a:lnTo>
                  <a:lnTo>
                    <a:pt x="671" y="519"/>
                  </a:lnTo>
                  <a:lnTo>
                    <a:pt x="671" y="519"/>
                  </a:lnTo>
                  <a:lnTo>
                    <a:pt x="675" y="523"/>
                  </a:lnTo>
                  <a:lnTo>
                    <a:pt x="675" y="523"/>
                  </a:lnTo>
                  <a:lnTo>
                    <a:pt x="679" y="521"/>
                  </a:lnTo>
                  <a:lnTo>
                    <a:pt x="683" y="519"/>
                  </a:lnTo>
                  <a:lnTo>
                    <a:pt x="683" y="519"/>
                  </a:lnTo>
                  <a:lnTo>
                    <a:pt x="693" y="507"/>
                  </a:lnTo>
                  <a:lnTo>
                    <a:pt x="695" y="501"/>
                  </a:lnTo>
                  <a:lnTo>
                    <a:pt x="699" y="497"/>
                  </a:lnTo>
                  <a:lnTo>
                    <a:pt x="699" y="497"/>
                  </a:lnTo>
                  <a:lnTo>
                    <a:pt x="705" y="497"/>
                  </a:lnTo>
                  <a:lnTo>
                    <a:pt x="711" y="497"/>
                  </a:lnTo>
                  <a:lnTo>
                    <a:pt x="723" y="499"/>
                  </a:lnTo>
                  <a:lnTo>
                    <a:pt x="723" y="499"/>
                  </a:lnTo>
                  <a:lnTo>
                    <a:pt x="727" y="503"/>
                  </a:lnTo>
                  <a:lnTo>
                    <a:pt x="727" y="503"/>
                  </a:lnTo>
                  <a:lnTo>
                    <a:pt x="727" y="507"/>
                  </a:lnTo>
                  <a:lnTo>
                    <a:pt x="725" y="513"/>
                  </a:lnTo>
                  <a:lnTo>
                    <a:pt x="723" y="523"/>
                  </a:lnTo>
                  <a:lnTo>
                    <a:pt x="723" y="523"/>
                  </a:lnTo>
                  <a:lnTo>
                    <a:pt x="723" y="531"/>
                  </a:lnTo>
                  <a:lnTo>
                    <a:pt x="725" y="537"/>
                  </a:lnTo>
                  <a:lnTo>
                    <a:pt x="725" y="537"/>
                  </a:lnTo>
                  <a:lnTo>
                    <a:pt x="729" y="539"/>
                  </a:lnTo>
                  <a:lnTo>
                    <a:pt x="733" y="543"/>
                  </a:lnTo>
                  <a:lnTo>
                    <a:pt x="733" y="543"/>
                  </a:lnTo>
                  <a:lnTo>
                    <a:pt x="735" y="549"/>
                  </a:lnTo>
                  <a:lnTo>
                    <a:pt x="737" y="557"/>
                  </a:lnTo>
                  <a:lnTo>
                    <a:pt x="737" y="557"/>
                  </a:lnTo>
                  <a:lnTo>
                    <a:pt x="729" y="555"/>
                  </a:lnTo>
                  <a:lnTo>
                    <a:pt x="727" y="555"/>
                  </a:lnTo>
                  <a:lnTo>
                    <a:pt x="723" y="555"/>
                  </a:lnTo>
                  <a:lnTo>
                    <a:pt x="723" y="555"/>
                  </a:lnTo>
                  <a:lnTo>
                    <a:pt x="723" y="559"/>
                  </a:lnTo>
                  <a:lnTo>
                    <a:pt x="723" y="561"/>
                  </a:lnTo>
                  <a:lnTo>
                    <a:pt x="723" y="561"/>
                  </a:lnTo>
                  <a:lnTo>
                    <a:pt x="723" y="569"/>
                  </a:lnTo>
                  <a:lnTo>
                    <a:pt x="723" y="569"/>
                  </a:lnTo>
                  <a:lnTo>
                    <a:pt x="729" y="587"/>
                  </a:lnTo>
                  <a:lnTo>
                    <a:pt x="733" y="605"/>
                  </a:lnTo>
                  <a:lnTo>
                    <a:pt x="733" y="605"/>
                  </a:lnTo>
                  <a:lnTo>
                    <a:pt x="735" y="611"/>
                  </a:lnTo>
                  <a:lnTo>
                    <a:pt x="735" y="615"/>
                  </a:lnTo>
                  <a:lnTo>
                    <a:pt x="735" y="615"/>
                  </a:lnTo>
                  <a:lnTo>
                    <a:pt x="733" y="619"/>
                  </a:lnTo>
                  <a:lnTo>
                    <a:pt x="729" y="621"/>
                  </a:lnTo>
                  <a:lnTo>
                    <a:pt x="721" y="625"/>
                  </a:lnTo>
                  <a:lnTo>
                    <a:pt x="721" y="625"/>
                  </a:lnTo>
                  <a:lnTo>
                    <a:pt x="711" y="633"/>
                  </a:lnTo>
                  <a:lnTo>
                    <a:pt x="711" y="633"/>
                  </a:lnTo>
                  <a:lnTo>
                    <a:pt x="709" y="643"/>
                  </a:lnTo>
                  <a:lnTo>
                    <a:pt x="709" y="643"/>
                  </a:lnTo>
                  <a:lnTo>
                    <a:pt x="709" y="649"/>
                  </a:lnTo>
                  <a:lnTo>
                    <a:pt x="709" y="649"/>
                  </a:lnTo>
                  <a:lnTo>
                    <a:pt x="711" y="654"/>
                  </a:lnTo>
                  <a:lnTo>
                    <a:pt x="711" y="654"/>
                  </a:lnTo>
                  <a:lnTo>
                    <a:pt x="715" y="656"/>
                  </a:lnTo>
                  <a:lnTo>
                    <a:pt x="721" y="662"/>
                  </a:lnTo>
                  <a:lnTo>
                    <a:pt x="721" y="662"/>
                  </a:lnTo>
                  <a:lnTo>
                    <a:pt x="723" y="666"/>
                  </a:lnTo>
                  <a:lnTo>
                    <a:pt x="721" y="670"/>
                  </a:lnTo>
                  <a:lnTo>
                    <a:pt x="721" y="670"/>
                  </a:lnTo>
                  <a:lnTo>
                    <a:pt x="719" y="682"/>
                  </a:lnTo>
                  <a:lnTo>
                    <a:pt x="719" y="682"/>
                  </a:lnTo>
                  <a:lnTo>
                    <a:pt x="715" y="698"/>
                  </a:lnTo>
                  <a:lnTo>
                    <a:pt x="715" y="698"/>
                  </a:lnTo>
                  <a:lnTo>
                    <a:pt x="721" y="712"/>
                  </a:lnTo>
                  <a:lnTo>
                    <a:pt x="721" y="712"/>
                  </a:lnTo>
                  <a:lnTo>
                    <a:pt x="723" y="720"/>
                  </a:lnTo>
                  <a:lnTo>
                    <a:pt x="727" y="724"/>
                  </a:lnTo>
                  <a:lnTo>
                    <a:pt x="727" y="724"/>
                  </a:lnTo>
                  <a:lnTo>
                    <a:pt x="733" y="726"/>
                  </a:lnTo>
                  <a:lnTo>
                    <a:pt x="743" y="728"/>
                  </a:lnTo>
                  <a:lnTo>
                    <a:pt x="753" y="728"/>
                  </a:lnTo>
                  <a:lnTo>
                    <a:pt x="759" y="732"/>
                  </a:lnTo>
                  <a:lnTo>
                    <a:pt x="759" y="732"/>
                  </a:lnTo>
                  <a:lnTo>
                    <a:pt x="761" y="736"/>
                  </a:lnTo>
                  <a:lnTo>
                    <a:pt x="761" y="742"/>
                  </a:lnTo>
                  <a:lnTo>
                    <a:pt x="761" y="742"/>
                  </a:lnTo>
                  <a:lnTo>
                    <a:pt x="761" y="754"/>
                  </a:lnTo>
                  <a:lnTo>
                    <a:pt x="761" y="754"/>
                  </a:lnTo>
                  <a:lnTo>
                    <a:pt x="757" y="762"/>
                  </a:lnTo>
                  <a:lnTo>
                    <a:pt x="757" y="762"/>
                  </a:lnTo>
                  <a:lnTo>
                    <a:pt x="759" y="766"/>
                  </a:lnTo>
                  <a:lnTo>
                    <a:pt x="759" y="766"/>
                  </a:lnTo>
                  <a:lnTo>
                    <a:pt x="757" y="768"/>
                  </a:lnTo>
                  <a:lnTo>
                    <a:pt x="757" y="768"/>
                  </a:lnTo>
                  <a:lnTo>
                    <a:pt x="751" y="772"/>
                  </a:lnTo>
                  <a:lnTo>
                    <a:pt x="743" y="774"/>
                  </a:lnTo>
                  <a:lnTo>
                    <a:pt x="735" y="776"/>
                  </a:lnTo>
                  <a:lnTo>
                    <a:pt x="729" y="780"/>
                  </a:lnTo>
                  <a:lnTo>
                    <a:pt x="729" y="780"/>
                  </a:lnTo>
                  <a:lnTo>
                    <a:pt x="727" y="786"/>
                  </a:lnTo>
                  <a:lnTo>
                    <a:pt x="727" y="786"/>
                  </a:lnTo>
                  <a:lnTo>
                    <a:pt x="721" y="790"/>
                  </a:lnTo>
                  <a:lnTo>
                    <a:pt x="721" y="790"/>
                  </a:lnTo>
                  <a:lnTo>
                    <a:pt x="703" y="802"/>
                  </a:lnTo>
                  <a:lnTo>
                    <a:pt x="703" y="802"/>
                  </a:lnTo>
                  <a:lnTo>
                    <a:pt x="697" y="804"/>
                  </a:lnTo>
                  <a:lnTo>
                    <a:pt x="691" y="810"/>
                  </a:lnTo>
                  <a:lnTo>
                    <a:pt x="691" y="810"/>
                  </a:lnTo>
                  <a:lnTo>
                    <a:pt x="687" y="814"/>
                  </a:lnTo>
                  <a:lnTo>
                    <a:pt x="687" y="818"/>
                  </a:lnTo>
                  <a:lnTo>
                    <a:pt x="687" y="818"/>
                  </a:lnTo>
                  <a:lnTo>
                    <a:pt x="683" y="822"/>
                  </a:lnTo>
                  <a:lnTo>
                    <a:pt x="683" y="822"/>
                  </a:lnTo>
                  <a:lnTo>
                    <a:pt x="669" y="828"/>
                  </a:lnTo>
                  <a:lnTo>
                    <a:pt x="651" y="832"/>
                  </a:lnTo>
                  <a:lnTo>
                    <a:pt x="651" y="832"/>
                  </a:lnTo>
                  <a:lnTo>
                    <a:pt x="641" y="830"/>
                  </a:lnTo>
                  <a:lnTo>
                    <a:pt x="629" y="828"/>
                  </a:lnTo>
                  <a:lnTo>
                    <a:pt x="629" y="828"/>
                  </a:lnTo>
                  <a:lnTo>
                    <a:pt x="625" y="822"/>
                  </a:lnTo>
                  <a:lnTo>
                    <a:pt x="619" y="816"/>
                  </a:lnTo>
                  <a:lnTo>
                    <a:pt x="619" y="816"/>
                  </a:lnTo>
                  <a:lnTo>
                    <a:pt x="611" y="814"/>
                  </a:lnTo>
                  <a:lnTo>
                    <a:pt x="605" y="814"/>
                  </a:lnTo>
                  <a:lnTo>
                    <a:pt x="605" y="814"/>
                  </a:lnTo>
                  <a:lnTo>
                    <a:pt x="599" y="810"/>
                  </a:lnTo>
                  <a:lnTo>
                    <a:pt x="599" y="810"/>
                  </a:lnTo>
                  <a:lnTo>
                    <a:pt x="597" y="802"/>
                  </a:lnTo>
                  <a:lnTo>
                    <a:pt x="597" y="802"/>
                  </a:lnTo>
                  <a:lnTo>
                    <a:pt x="594" y="800"/>
                  </a:lnTo>
                  <a:lnTo>
                    <a:pt x="590" y="798"/>
                  </a:lnTo>
                  <a:lnTo>
                    <a:pt x="590" y="798"/>
                  </a:lnTo>
                  <a:lnTo>
                    <a:pt x="582" y="796"/>
                  </a:lnTo>
                  <a:lnTo>
                    <a:pt x="582" y="796"/>
                  </a:lnTo>
                  <a:lnTo>
                    <a:pt x="578" y="794"/>
                  </a:lnTo>
                  <a:lnTo>
                    <a:pt x="578" y="794"/>
                  </a:lnTo>
                  <a:lnTo>
                    <a:pt x="570" y="792"/>
                  </a:lnTo>
                  <a:lnTo>
                    <a:pt x="566" y="792"/>
                  </a:lnTo>
                  <a:lnTo>
                    <a:pt x="566" y="792"/>
                  </a:lnTo>
                  <a:lnTo>
                    <a:pt x="562" y="796"/>
                  </a:lnTo>
                  <a:lnTo>
                    <a:pt x="562" y="796"/>
                  </a:lnTo>
                  <a:lnTo>
                    <a:pt x="558" y="796"/>
                  </a:lnTo>
                  <a:lnTo>
                    <a:pt x="556" y="794"/>
                  </a:lnTo>
                  <a:lnTo>
                    <a:pt x="548" y="792"/>
                  </a:lnTo>
                  <a:lnTo>
                    <a:pt x="548" y="792"/>
                  </a:lnTo>
                  <a:lnTo>
                    <a:pt x="540" y="790"/>
                  </a:lnTo>
                  <a:lnTo>
                    <a:pt x="540" y="790"/>
                  </a:lnTo>
                  <a:lnTo>
                    <a:pt x="538" y="784"/>
                  </a:lnTo>
                  <a:lnTo>
                    <a:pt x="538" y="784"/>
                  </a:lnTo>
                  <a:lnTo>
                    <a:pt x="534" y="782"/>
                  </a:lnTo>
                  <a:lnTo>
                    <a:pt x="534" y="782"/>
                  </a:lnTo>
                  <a:lnTo>
                    <a:pt x="524" y="780"/>
                  </a:lnTo>
                  <a:lnTo>
                    <a:pt x="514" y="774"/>
                  </a:lnTo>
                  <a:lnTo>
                    <a:pt x="514" y="774"/>
                  </a:lnTo>
                  <a:lnTo>
                    <a:pt x="510" y="770"/>
                  </a:lnTo>
                  <a:lnTo>
                    <a:pt x="510" y="770"/>
                  </a:lnTo>
                  <a:lnTo>
                    <a:pt x="504" y="770"/>
                  </a:lnTo>
                  <a:lnTo>
                    <a:pt x="504" y="770"/>
                  </a:lnTo>
                  <a:lnTo>
                    <a:pt x="490" y="774"/>
                  </a:lnTo>
                  <a:lnTo>
                    <a:pt x="490" y="774"/>
                  </a:lnTo>
                  <a:lnTo>
                    <a:pt x="482" y="782"/>
                  </a:lnTo>
                  <a:lnTo>
                    <a:pt x="482" y="782"/>
                  </a:lnTo>
                  <a:lnTo>
                    <a:pt x="466" y="788"/>
                  </a:lnTo>
                  <a:lnTo>
                    <a:pt x="466" y="788"/>
                  </a:lnTo>
                  <a:lnTo>
                    <a:pt x="452" y="792"/>
                  </a:lnTo>
                  <a:lnTo>
                    <a:pt x="444" y="794"/>
                  </a:lnTo>
                  <a:lnTo>
                    <a:pt x="440" y="796"/>
                  </a:lnTo>
                  <a:lnTo>
                    <a:pt x="440" y="796"/>
                  </a:lnTo>
                  <a:lnTo>
                    <a:pt x="434" y="802"/>
                  </a:lnTo>
                  <a:lnTo>
                    <a:pt x="428" y="810"/>
                  </a:lnTo>
                  <a:lnTo>
                    <a:pt x="428" y="810"/>
                  </a:lnTo>
                  <a:lnTo>
                    <a:pt x="424" y="818"/>
                  </a:lnTo>
                  <a:lnTo>
                    <a:pt x="422" y="828"/>
                  </a:lnTo>
                  <a:lnTo>
                    <a:pt x="422" y="828"/>
                  </a:lnTo>
                  <a:lnTo>
                    <a:pt x="426" y="834"/>
                  </a:lnTo>
                  <a:lnTo>
                    <a:pt x="426" y="834"/>
                  </a:lnTo>
                  <a:lnTo>
                    <a:pt x="428" y="844"/>
                  </a:lnTo>
                  <a:lnTo>
                    <a:pt x="428" y="856"/>
                  </a:lnTo>
                  <a:lnTo>
                    <a:pt x="428" y="867"/>
                  </a:lnTo>
                  <a:lnTo>
                    <a:pt x="426" y="871"/>
                  </a:lnTo>
                  <a:lnTo>
                    <a:pt x="424" y="873"/>
                  </a:lnTo>
                  <a:lnTo>
                    <a:pt x="424" y="873"/>
                  </a:lnTo>
                  <a:lnTo>
                    <a:pt x="420" y="873"/>
                  </a:lnTo>
                  <a:lnTo>
                    <a:pt x="416" y="871"/>
                  </a:lnTo>
                  <a:lnTo>
                    <a:pt x="416" y="871"/>
                  </a:lnTo>
                  <a:lnTo>
                    <a:pt x="398" y="869"/>
                  </a:lnTo>
                  <a:lnTo>
                    <a:pt x="398" y="869"/>
                  </a:lnTo>
                  <a:lnTo>
                    <a:pt x="381" y="869"/>
                  </a:lnTo>
                  <a:lnTo>
                    <a:pt x="381" y="869"/>
                  </a:lnTo>
                  <a:lnTo>
                    <a:pt x="361" y="869"/>
                  </a:lnTo>
                  <a:lnTo>
                    <a:pt x="341" y="867"/>
                  </a:lnTo>
                  <a:lnTo>
                    <a:pt x="341" y="867"/>
                  </a:lnTo>
                  <a:lnTo>
                    <a:pt x="331" y="861"/>
                  </a:lnTo>
                  <a:lnTo>
                    <a:pt x="331" y="861"/>
                  </a:lnTo>
                  <a:lnTo>
                    <a:pt x="325" y="856"/>
                  </a:lnTo>
                  <a:lnTo>
                    <a:pt x="319" y="848"/>
                  </a:lnTo>
                  <a:lnTo>
                    <a:pt x="319" y="848"/>
                  </a:lnTo>
                  <a:lnTo>
                    <a:pt x="317" y="844"/>
                  </a:lnTo>
                  <a:lnTo>
                    <a:pt x="313" y="840"/>
                  </a:lnTo>
                  <a:lnTo>
                    <a:pt x="313" y="840"/>
                  </a:lnTo>
                  <a:lnTo>
                    <a:pt x="303" y="834"/>
                  </a:lnTo>
                  <a:lnTo>
                    <a:pt x="299" y="832"/>
                  </a:lnTo>
                  <a:lnTo>
                    <a:pt x="295" y="832"/>
                  </a:lnTo>
                  <a:lnTo>
                    <a:pt x="295" y="832"/>
                  </a:lnTo>
                  <a:lnTo>
                    <a:pt x="287" y="826"/>
                  </a:lnTo>
                  <a:lnTo>
                    <a:pt x="277" y="818"/>
                  </a:lnTo>
                  <a:lnTo>
                    <a:pt x="277" y="818"/>
                  </a:lnTo>
                  <a:lnTo>
                    <a:pt x="273" y="814"/>
                  </a:lnTo>
                  <a:lnTo>
                    <a:pt x="267" y="812"/>
                  </a:lnTo>
                  <a:lnTo>
                    <a:pt x="267" y="812"/>
                  </a:lnTo>
                  <a:lnTo>
                    <a:pt x="257" y="812"/>
                  </a:lnTo>
                  <a:lnTo>
                    <a:pt x="257" y="812"/>
                  </a:lnTo>
                  <a:lnTo>
                    <a:pt x="241" y="820"/>
                  </a:lnTo>
                  <a:lnTo>
                    <a:pt x="241" y="820"/>
                  </a:lnTo>
                  <a:lnTo>
                    <a:pt x="233" y="820"/>
                  </a:lnTo>
                  <a:lnTo>
                    <a:pt x="233" y="820"/>
                  </a:lnTo>
                  <a:lnTo>
                    <a:pt x="221" y="818"/>
                  </a:lnTo>
                  <a:lnTo>
                    <a:pt x="213" y="814"/>
                  </a:lnTo>
                  <a:lnTo>
                    <a:pt x="213" y="814"/>
                  </a:lnTo>
                  <a:lnTo>
                    <a:pt x="183" y="800"/>
                  </a:lnTo>
                  <a:lnTo>
                    <a:pt x="166" y="794"/>
                  </a:lnTo>
                  <a:lnTo>
                    <a:pt x="156" y="786"/>
                  </a:lnTo>
                  <a:lnTo>
                    <a:pt x="156" y="786"/>
                  </a:lnTo>
                  <a:lnTo>
                    <a:pt x="148" y="774"/>
                  </a:lnTo>
                  <a:lnTo>
                    <a:pt x="148" y="774"/>
                  </a:lnTo>
                  <a:lnTo>
                    <a:pt x="134" y="764"/>
                  </a:lnTo>
                  <a:lnTo>
                    <a:pt x="134" y="764"/>
                  </a:lnTo>
                  <a:lnTo>
                    <a:pt x="122" y="758"/>
                  </a:lnTo>
                  <a:lnTo>
                    <a:pt x="122" y="758"/>
                  </a:lnTo>
                  <a:lnTo>
                    <a:pt x="110" y="750"/>
                  </a:lnTo>
                  <a:lnTo>
                    <a:pt x="110" y="750"/>
                  </a:lnTo>
                  <a:lnTo>
                    <a:pt x="98" y="734"/>
                  </a:lnTo>
                  <a:lnTo>
                    <a:pt x="88" y="720"/>
                  </a:lnTo>
                  <a:lnTo>
                    <a:pt x="88" y="720"/>
                  </a:lnTo>
                  <a:lnTo>
                    <a:pt x="86" y="716"/>
                  </a:lnTo>
                  <a:lnTo>
                    <a:pt x="86" y="712"/>
                  </a:lnTo>
                  <a:lnTo>
                    <a:pt x="86" y="712"/>
                  </a:lnTo>
                  <a:lnTo>
                    <a:pt x="90" y="712"/>
                  </a:lnTo>
                  <a:lnTo>
                    <a:pt x="92" y="714"/>
                  </a:lnTo>
                  <a:lnTo>
                    <a:pt x="98" y="716"/>
                  </a:lnTo>
                  <a:lnTo>
                    <a:pt x="98" y="716"/>
                  </a:lnTo>
                  <a:lnTo>
                    <a:pt x="106" y="714"/>
                  </a:lnTo>
                  <a:lnTo>
                    <a:pt x="114" y="710"/>
                  </a:lnTo>
                  <a:lnTo>
                    <a:pt x="114" y="710"/>
                  </a:lnTo>
                  <a:lnTo>
                    <a:pt x="120" y="704"/>
                  </a:lnTo>
                  <a:lnTo>
                    <a:pt x="122" y="698"/>
                  </a:lnTo>
                  <a:lnTo>
                    <a:pt x="122" y="698"/>
                  </a:lnTo>
                  <a:lnTo>
                    <a:pt x="138" y="660"/>
                  </a:lnTo>
                  <a:lnTo>
                    <a:pt x="152" y="621"/>
                  </a:lnTo>
                  <a:lnTo>
                    <a:pt x="152" y="621"/>
                  </a:lnTo>
                  <a:lnTo>
                    <a:pt x="154" y="615"/>
                  </a:lnTo>
                  <a:lnTo>
                    <a:pt x="156" y="607"/>
                  </a:lnTo>
                  <a:lnTo>
                    <a:pt x="156" y="607"/>
                  </a:lnTo>
                  <a:lnTo>
                    <a:pt x="160" y="605"/>
                  </a:lnTo>
                  <a:lnTo>
                    <a:pt x="166" y="603"/>
                  </a:lnTo>
                  <a:lnTo>
                    <a:pt x="166" y="603"/>
                  </a:lnTo>
                  <a:lnTo>
                    <a:pt x="168" y="597"/>
                  </a:lnTo>
                  <a:lnTo>
                    <a:pt x="168" y="597"/>
                  </a:lnTo>
                  <a:lnTo>
                    <a:pt x="168" y="591"/>
                  </a:lnTo>
                  <a:lnTo>
                    <a:pt x="168" y="589"/>
                  </a:lnTo>
                  <a:lnTo>
                    <a:pt x="166" y="587"/>
                  </a:lnTo>
                  <a:lnTo>
                    <a:pt x="166" y="587"/>
                  </a:lnTo>
                  <a:lnTo>
                    <a:pt x="164" y="589"/>
                  </a:lnTo>
                  <a:lnTo>
                    <a:pt x="162" y="591"/>
                  </a:lnTo>
                  <a:lnTo>
                    <a:pt x="160" y="595"/>
                  </a:lnTo>
                  <a:lnTo>
                    <a:pt x="158" y="595"/>
                  </a:lnTo>
                  <a:lnTo>
                    <a:pt x="158" y="595"/>
                  </a:lnTo>
                  <a:lnTo>
                    <a:pt x="158" y="593"/>
                  </a:lnTo>
                  <a:lnTo>
                    <a:pt x="158" y="591"/>
                  </a:lnTo>
                  <a:lnTo>
                    <a:pt x="162" y="585"/>
                  </a:lnTo>
                  <a:lnTo>
                    <a:pt x="162" y="585"/>
                  </a:lnTo>
                  <a:lnTo>
                    <a:pt x="175" y="543"/>
                  </a:lnTo>
                  <a:lnTo>
                    <a:pt x="175" y="543"/>
                  </a:lnTo>
                  <a:lnTo>
                    <a:pt x="177" y="531"/>
                  </a:lnTo>
                  <a:lnTo>
                    <a:pt x="181" y="521"/>
                  </a:lnTo>
                  <a:lnTo>
                    <a:pt x="181" y="521"/>
                  </a:lnTo>
                  <a:lnTo>
                    <a:pt x="183" y="517"/>
                  </a:lnTo>
                  <a:lnTo>
                    <a:pt x="183" y="513"/>
                  </a:lnTo>
                  <a:lnTo>
                    <a:pt x="185" y="513"/>
                  </a:lnTo>
                  <a:lnTo>
                    <a:pt x="185" y="513"/>
                  </a:lnTo>
                  <a:lnTo>
                    <a:pt x="187" y="513"/>
                  </a:lnTo>
                  <a:lnTo>
                    <a:pt x="191" y="515"/>
                  </a:lnTo>
                  <a:lnTo>
                    <a:pt x="193" y="521"/>
                  </a:lnTo>
                  <a:lnTo>
                    <a:pt x="201" y="535"/>
                  </a:lnTo>
                  <a:lnTo>
                    <a:pt x="201" y="535"/>
                  </a:lnTo>
                  <a:lnTo>
                    <a:pt x="201" y="539"/>
                  </a:lnTo>
                  <a:lnTo>
                    <a:pt x="203" y="543"/>
                  </a:lnTo>
                  <a:lnTo>
                    <a:pt x="203" y="543"/>
                  </a:lnTo>
                  <a:lnTo>
                    <a:pt x="205" y="539"/>
                  </a:lnTo>
                  <a:lnTo>
                    <a:pt x="205" y="535"/>
                  </a:lnTo>
                  <a:lnTo>
                    <a:pt x="203" y="525"/>
                  </a:lnTo>
                  <a:lnTo>
                    <a:pt x="203" y="525"/>
                  </a:lnTo>
                  <a:lnTo>
                    <a:pt x="195" y="509"/>
                  </a:lnTo>
                  <a:lnTo>
                    <a:pt x="195" y="509"/>
                  </a:lnTo>
                  <a:lnTo>
                    <a:pt x="189" y="505"/>
                  </a:lnTo>
                  <a:lnTo>
                    <a:pt x="183" y="499"/>
                  </a:lnTo>
                  <a:lnTo>
                    <a:pt x="183" y="499"/>
                  </a:lnTo>
                  <a:lnTo>
                    <a:pt x="181" y="493"/>
                  </a:lnTo>
                  <a:lnTo>
                    <a:pt x="181" y="487"/>
                  </a:lnTo>
                  <a:lnTo>
                    <a:pt x="181" y="487"/>
                  </a:lnTo>
                  <a:lnTo>
                    <a:pt x="185" y="479"/>
                  </a:lnTo>
                  <a:lnTo>
                    <a:pt x="191" y="473"/>
                  </a:lnTo>
                  <a:lnTo>
                    <a:pt x="191" y="473"/>
                  </a:lnTo>
                  <a:lnTo>
                    <a:pt x="193" y="465"/>
                  </a:lnTo>
                  <a:lnTo>
                    <a:pt x="193" y="457"/>
                  </a:lnTo>
                  <a:lnTo>
                    <a:pt x="193" y="457"/>
                  </a:lnTo>
                  <a:lnTo>
                    <a:pt x="193" y="449"/>
                  </a:lnTo>
                  <a:lnTo>
                    <a:pt x="191" y="445"/>
                  </a:lnTo>
                  <a:lnTo>
                    <a:pt x="191" y="445"/>
                  </a:lnTo>
                  <a:lnTo>
                    <a:pt x="193" y="442"/>
                  </a:lnTo>
                  <a:lnTo>
                    <a:pt x="195" y="440"/>
                  </a:lnTo>
                  <a:lnTo>
                    <a:pt x="195" y="438"/>
                  </a:lnTo>
                  <a:lnTo>
                    <a:pt x="195" y="438"/>
                  </a:lnTo>
                  <a:lnTo>
                    <a:pt x="193" y="434"/>
                  </a:lnTo>
                  <a:lnTo>
                    <a:pt x="189" y="432"/>
                  </a:lnTo>
                  <a:lnTo>
                    <a:pt x="181" y="430"/>
                  </a:lnTo>
                  <a:lnTo>
                    <a:pt x="181" y="430"/>
                  </a:lnTo>
                  <a:lnTo>
                    <a:pt x="166" y="416"/>
                  </a:lnTo>
                  <a:lnTo>
                    <a:pt x="166" y="416"/>
                  </a:lnTo>
                  <a:lnTo>
                    <a:pt x="160" y="410"/>
                  </a:lnTo>
                  <a:lnTo>
                    <a:pt x="154" y="404"/>
                  </a:lnTo>
                  <a:lnTo>
                    <a:pt x="154" y="404"/>
                  </a:lnTo>
                  <a:lnTo>
                    <a:pt x="154" y="398"/>
                  </a:lnTo>
                  <a:lnTo>
                    <a:pt x="154" y="392"/>
                  </a:lnTo>
                  <a:lnTo>
                    <a:pt x="154" y="392"/>
                  </a:lnTo>
                  <a:lnTo>
                    <a:pt x="150" y="378"/>
                  </a:lnTo>
                  <a:lnTo>
                    <a:pt x="150" y="378"/>
                  </a:lnTo>
                  <a:lnTo>
                    <a:pt x="144" y="370"/>
                  </a:lnTo>
                  <a:lnTo>
                    <a:pt x="138" y="366"/>
                  </a:lnTo>
                  <a:lnTo>
                    <a:pt x="138" y="360"/>
                  </a:lnTo>
                  <a:lnTo>
                    <a:pt x="138" y="360"/>
                  </a:lnTo>
                  <a:lnTo>
                    <a:pt x="138" y="354"/>
                  </a:lnTo>
                  <a:lnTo>
                    <a:pt x="138" y="352"/>
                  </a:lnTo>
                  <a:lnTo>
                    <a:pt x="140" y="352"/>
                  </a:lnTo>
                  <a:lnTo>
                    <a:pt x="140" y="352"/>
                  </a:lnTo>
                  <a:lnTo>
                    <a:pt x="144" y="352"/>
                  </a:lnTo>
                  <a:lnTo>
                    <a:pt x="144" y="354"/>
                  </a:lnTo>
                  <a:lnTo>
                    <a:pt x="146" y="358"/>
                  </a:lnTo>
                  <a:lnTo>
                    <a:pt x="148" y="360"/>
                  </a:lnTo>
                  <a:lnTo>
                    <a:pt x="148" y="360"/>
                  </a:lnTo>
                  <a:lnTo>
                    <a:pt x="150" y="358"/>
                  </a:lnTo>
                  <a:lnTo>
                    <a:pt x="152" y="356"/>
                  </a:lnTo>
                  <a:lnTo>
                    <a:pt x="154" y="350"/>
                  </a:lnTo>
                  <a:lnTo>
                    <a:pt x="154" y="350"/>
                  </a:lnTo>
                  <a:lnTo>
                    <a:pt x="152" y="346"/>
                  </a:lnTo>
                  <a:lnTo>
                    <a:pt x="148" y="340"/>
                  </a:lnTo>
                  <a:lnTo>
                    <a:pt x="148" y="340"/>
                  </a:lnTo>
                  <a:lnTo>
                    <a:pt x="148" y="338"/>
                  </a:lnTo>
                  <a:lnTo>
                    <a:pt x="150" y="332"/>
                  </a:lnTo>
                  <a:lnTo>
                    <a:pt x="150" y="332"/>
                  </a:lnTo>
                  <a:lnTo>
                    <a:pt x="154" y="332"/>
                  </a:lnTo>
                  <a:lnTo>
                    <a:pt x="162" y="332"/>
                  </a:lnTo>
                  <a:lnTo>
                    <a:pt x="168" y="332"/>
                  </a:lnTo>
                  <a:lnTo>
                    <a:pt x="172" y="332"/>
                  </a:lnTo>
                  <a:lnTo>
                    <a:pt x="172" y="330"/>
                  </a:lnTo>
                  <a:lnTo>
                    <a:pt x="172" y="330"/>
                  </a:lnTo>
                  <a:lnTo>
                    <a:pt x="172" y="328"/>
                  </a:lnTo>
                  <a:lnTo>
                    <a:pt x="166" y="326"/>
                  </a:lnTo>
                  <a:lnTo>
                    <a:pt x="160" y="324"/>
                  </a:lnTo>
                  <a:lnTo>
                    <a:pt x="160" y="324"/>
                  </a:lnTo>
                  <a:lnTo>
                    <a:pt x="152" y="324"/>
                  </a:lnTo>
                  <a:lnTo>
                    <a:pt x="140" y="324"/>
                  </a:lnTo>
                  <a:lnTo>
                    <a:pt x="140" y="324"/>
                  </a:lnTo>
                  <a:lnTo>
                    <a:pt x="132" y="320"/>
                  </a:lnTo>
                  <a:lnTo>
                    <a:pt x="128" y="318"/>
                  </a:lnTo>
                  <a:lnTo>
                    <a:pt x="126" y="316"/>
                  </a:lnTo>
                  <a:lnTo>
                    <a:pt x="126" y="316"/>
                  </a:lnTo>
                  <a:lnTo>
                    <a:pt x="126" y="312"/>
                  </a:lnTo>
                  <a:lnTo>
                    <a:pt x="128" y="306"/>
                  </a:lnTo>
                  <a:lnTo>
                    <a:pt x="130" y="300"/>
                  </a:lnTo>
                  <a:lnTo>
                    <a:pt x="132" y="296"/>
                  </a:lnTo>
                  <a:lnTo>
                    <a:pt x="132" y="296"/>
                  </a:lnTo>
                  <a:lnTo>
                    <a:pt x="128" y="292"/>
                  </a:lnTo>
                  <a:lnTo>
                    <a:pt x="128" y="292"/>
                  </a:lnTo>
                  <a:lnTo>
                    <a:pt x="124" y="294"/>
                  </a:lnTo>
                  <a:lnTo>
                    <a:pt x="120" y="296"/>
                  </a:lnTo>
                  <a:lnTo>
                    <a:pt x="120" y="296"/>
                  </a:lnTo>
                  <a:lnTo>
                    <a:pt x="110" y="292"/>
                  </a:lnTo>
                  <a:lnTo>
                    <a:pt x="108" y="290"/>
                  </a:lnTo>
                  <a:lnTo>
                    <a:pt x="106" y="288"/>
                  </a:lnTo>
                  <a:lnTo>
                    <a:pt x="106" y="288"/>
                  </a:lnTo>
                  <a:lnTo>
                    <a:pt x="110" y="286"/>
                  </a:lnTo>
                  <a:lnTo>
                    <a:pt x="114" y="284"/>
                  </a:lnTo>
                  <a:lnTo>
                    <a:pt x="114" y="284"/>
                  </a:lnTo>
                  <a:lnTo>
                    <a:pt x="114" y="284"/>
                  </a:lnTo>
                  <a:lnTo>
                    <a:pt x="110" y="282"/>
                  </a:lnTo>
                  <a:lnTo>
                    <a:pt x="106" y="280"/>
                  </a:lnTo>
                  <a:lnTo>
                    <a:pt x="106" y="280"/>
                  </a:lnTo>
                  <a:lnTo>
                    <a:pt x="98" y="282"/>
                  </a:lnTo>
                  <a:lnTo>
                    <a:pt x="90" y="282"/>
                  </a:lnTo>
                  <a:lnTo>
                    <a:pt x="90" y="282"/>
                  </a:lnTo>
                  <a:lnTo>
                    <a:pt x="86" y="278"/>
                  </a:lnTo>
                  <a:lnTo>
                    <a:pt x="86" y="278"/>
                  </a:lnTo>
                  <a:lnTo>
                    <a:pt x="82" y="270"/>
                  </a:lnTo>
                  <a:lnTo>
                    <a:pt x="82" y="270"/>
                  </a:lnTo>
                  <a:lnTo>
                    <a:pt x="74" y="260"/>
                  </a:lnTo>
                  <a:lnTo>
                    <a:pt x="74" y="260"/>
                  </a:lnTo>
                  <a:lnTo>
                    <a:pt x="58" y="248"/>
                  </a:lnTo>
                  <a:lnTo>
                    <a:pt x="40" y="236"/>
                  </a:lnTo>
                  <a:lnTo>
                    <a:pt x="40" y="236"/>
                  </a:lnTo>
                  <a:lnTo>
                    <a:pt x="36" y="234"/>
                  </a:lnTo>
                  <a:lnTo>
                    <a:pt x="30" y="236"/>
                  </a:lnTo>
                  <a:lnTo>
                    <a:pt x="30" y="236"/>
                  </a:lnTo>
                  <a:lnTo>
                    <a:pt x="30" y="238"/>
                  </a:lnTo>
                  <a:lnTo>
                    <a:pt x="28" y="242"/>
                  </a:lnTo>
                  <a:lnTo>
                    <a:pt x="28" y="242"/>
                  </a:lnTo>
                  <a:lnTo>
                    <a:pt x="24" y="242"/>
                  </a:lnTo>
                  <a:lnTo>
                    <a:pt x="20" y="242"/>
                  </a:lnTo>
                  <a:lnTo>
                    <a:pt x="14" y="238"/>
                  </a:lnTo>
                  <a:lnTo>
                    <a:pt x="14" y="238"/>
                  </a:lnTo>
                  <a:lnTo>
                    <a:pt x="14" y="234"/>
                  </a:lnTo>
                  <a:lnTo>
                    <a:pt x="16" y="232"/>
                  </a:lnTo>
                  <a:lnTo>
                    <a:pt x="18" y="229"/>
                  </a:lnTo>
                  <a:lnTo>
                    <a:pt x="18" y="227"/>
                  </a:lnTo>
                  <a:lnTo>
                    <a:pt x="18" y="227"/>
                  </a:lnTo>
                  <a:lnTo>
                    <a:pt x="16" y="223"/>
                  </a:lnTo>
                  <a:lnTo>
                    <a:pt x="12" y="221"/>
                  </a:lnTo>
                  <a:lnTo>
                    <a:pt x="4" y="215"/>
                  </a:lnTo>
                  <a:lnTo>
                    <a:pt x="4" y="215"/>
                  </a:lnTo>
                  <a:lnTo>
                    <a:pt x="2" y="213"/>
                  </a:lnTo>
                  <a:lnTo>
                    <a:pt x="0" y="209"/>
                  </a:lnTo>
                  <a:lnTo>
                    <a:pt x="0" y="209"/>
                  </a:lnTo>
                  <a:lnTo>
                    <a:pt x="2" y="207"/>
                  </a:lnTo>
                  <a:lnTo>
                    <a:pt x="4" y="207"/>
                  </a:lnTo>
                  <a:lnTo>
                    <a:pt x="12" y="209"/>
                  </a:lnTo>
                  <a:lnTo>
                    <a:pt x="20" y="211"/>
                  </a:lnTo>
                  <a:lnTo>
                    <a:pt x="24" y="211"/>
                  </a:lnTo>
                  <a:lnTo>
                    <a:pt x="24" y="211"/>
                  </a:lnTo>
                  <a:lnTo>
                    <a:pt x="30" y="207"/>
                  </a:lnTo>
                  <a:lnTo>
                    <a:pt x="30" y="201"/>
                  </a:lnTo>
                  <a:lnTo>
                    <a:pt x="30" y="201"/>
                  </a:lnTo>
                  <a:lnTo>
                    <a:pt x="28" y="201"/>
                  </a:lnTo>
                  <a:lnTo>
                    <a:pt x="24" y="201"/>
                  </a:lnTo>
                  <a:lnTo>
                    <a:pt x="18" y="201"/>
                  </a:lnTo>
                  <a:lnTo>
                    <a:pt x="18" y="201"/>
                  </a:lnTo>
                  <a:lnTo>
                    <a:pt x="14" y="201"/>
                  </a:lnTo>
                  <a:lnTo>
                    <a:pt x="10" y="199"/>
                  </a:lnTo>
                  <a:lnTo>
                    <a:pt x="10" y="199"/>
                  </a:lnTo>
                  <a:lnTo>
                    <a:pt x="8" y="197"/>
                  </a:lnTo>
                  <a:lnTo>
                    <a:pt x="8" y="193"/>
                  </a:lnTo>
                  <a:lnTo>
                    <a:pt x="8" y="193"/>
                  </a:lnTo>
                  <a:lnTo>
                    <a:pt x="12" y="187"/>
                  </a:lnTo>
                  <a:lnTo>
                    <a:pt x="16" y="185"/>
                  </a:lnTo>
                  <a:lnTo>
                    <a:pt x="16" y="185"/>
                  </a:lnTo>
                  <a:lnTo>
                    <a:pt x="22" y="187"/>
                  </a:lnTo>
                  <a:lnTo>
                    <a:pt x="22" y="187"/>
                  </a:lnTo>
                  <a:lnTo>
                    <a:pt x="24" y="185"/>
                  </a:lnTo>
                  <a:lnTo>
                    <a:pt x="24" y="181"/>
                  </a:lnTo>
                  <a:lnTo>
                    <a:pt x="24" y="181"/>
                  </a:lnTo>
                  <a:lnTo>
                    <a:pt x="24" y="179"/>
                  </a:lnTo>
                  <a:lnTo>
                    <a:pt x="20" y="179"/>
                  </a:lnTo>
                  <a:lnTo>
                    <a:pt x="14" y="179"/>
                  </a:lnTo>
                  <a:lnTo>
                    <a:pt x="6" y="179"/>
                  </a:lnTo>
                  <a:lnTo>
                    <a:pt x="4" y="179"/>
                  </a:lnTo>
                  <a:lnTo>
                    <a:pt x="2" y="179"/>
                  </a:lnTo>
                  <a:lnTo>
                    <a:pt x="2" y="179"/>
                  </a:lnTo>
                  <a:lnTo>
                    <a:pt x="2" y="175"/>
                  </a:lnTo>
                  <a:lnTo>
                    <a:pt x="4" y="173"/>
                  </a:lnTo>
                  <a:lnTo>
                    <a:pt x="4" y="173"/>
                  </a:lnTo>
                  <a:lnTo>
                    <a:pt x="6" y="167"/>
                  </a:lnTo>
                  <a:lnTo>
                    <a:pt x="10" y="163"/>
                  </a:lnTo>
                  <a:lnTo>
                    <a:pt x="10" y="163"/>
                  </a:lnTo>
                  <a:lnTo>
                    <a:pt x="16" y="161"/>
                  </a:lnTo>
                  <a:lnTo>
                    <a:pt x="24" y="159"/>
                  </a:lnTo>
                  <a:lnTo>
                    <a:pt x="40" y="155"/>
                  </a:lnTo>
                  <a:lnTo>
                    <a:pt x="40" y="155"/>
                  </a:lnTo>
                  <a:lnTo>
                    <a:pt x="60" y="159"/>
                  </a:lnTo>
                  <a:lnTo>
                    <a:pt x="60" y="159"/>
                  </a:lnTo>
                  <a:lnTo>
                    <a:pt x="68" y="161"/>
                  </a:lnTo>
                  <a:lnTo>
                    <a:pt x="68" y="161"/>
                  </a:lnTo>
                  <a:lnTo>
                    <a:pt x="78" y="161"/>
                  </a:lnTo>
                  <a:lnTo>
                    <a:pt x="82" y="161"/>
                  </a:lnTo>
                  <a:lnTo>
                    <a:pt x="88" y="159"/>
                  </a:lnTo>
                  <a:lnTo>
                    <a:pt x="88" y="159"/>
                  </a:lnTo>
                  <a:lnTo>
                    <a:pt x="90" y="151"/>
                  </a:lnTo>
                  <a:lnTo>
                    <a:pt x="90" y="151"/>
                  </a:lnTo>
                  <a:lnTo>
                    <a:pt x="98" y="149"/>
                  </a:lnTo>
                  <a:lnTo>
                    <a:pt x="98" y="149"/>
                  </a:lnTo>
                  <a:lnTo>
                    <a:pt x="102" y="153"/>
                  </a:lnTo>
                  <a:lnTo>
                    <a:pt x="102" y="153"/>
                  </a:lnTo>
                  <a:lnTo>
                    <a:pt x="114" y="153"/>
                  </a:lnTo>
                  <a:lnTo>
                    <a:pt x="118" y="155"/>
                  </a:lnTo>
                  <a:lnTo>
                    <a:pt x="122" y="155"/>
                  </a:lnTo>
                  <a:lnTo>
                    <a:pt x="122" y="155"/>
                  </a:lnTo>
                  <a:lnTo>
                    <a:pt x="128" y="163"/>
                  </a:lnTo>
                  <a:lnTo>
                    <a:pt x="134" y="173"/>
                  </a:lnTo>
                  <a:lnTo>
                    <a:pt x="138" y="183"/>
                  </a:lnTo>
                  <a:lnTo>
                    <a:pt x="146" y="187"/>
                  </a:lnTo>
                  <a:lnTo>
                    <a:pt x="146" y="187"/>
                  </a:lnTo>
                  <a:lnTo>
                    <a:pt x="150" y="191"/>
                  </a:lnTo>
                  <a:lnTo>
                    <a:pt x="156" y="187"/>
                  </a:lnTo>
                  <a:lnTo>
                    <a:pt x="162" y="185"/>
                  </a:lnTo>
                  <a:lnTo>
                    <a:pt x="168" y="185"/>
                  </a:lnTo>
                  <a:lnTo>
                    <a:pt x="168" y="185"/>
                  </a:lnTo>
                  <a:lnTo>
                    <a:pt x="177" y="191"/>
                  </a:lnTo>
                  <a:lnTo>
                    <a:pt x="177" y="191"/>
                  </a:lnTo>
                  <a:lnTo>
                    <a:pt x="185" y="187"/>
                  </a:lnTo>
                  <a:lnTo>
                    <a:pt x="185" y="187"/>
                  </a:lnTo>
                  <a:lnTo>
                    <a:pt x="195" y="187"/>
                  </a:lnTo>
                  <a:lnTo>
                    <a:pt x="195" y="187"/>
                  </a:lnTo>
                  <a:lnTo>
                    <a:pt x="201" y="191"/>
                  </a:lnTo>
                  <a:lnTo>
                    <a:pt x="201" y="191"/>
                  </a:lnTo>
                  <a:lnTo>
                    <a:pt x="205" y="197"/>
                  </a:lnTo>
                  <a:lnTo>
                    <a:pt x="205" y="197"/>
                  </a:lnTo>
                  <a:lnTo>
                    <a:pt x="211" y="199"/>
                  </a:lnTo>
                  <a:lnTo>
                    <a:pt x="217" y="199"/>
                  </a:lnTo>
                  <a:lnTo>
                    <a:pt x="217" y="199"/>
                  </a:lnTo>
                  <a:lnTo>
                    <a:pt x="221" y="197"/>
                  </a:lnTo>
                  <a:lnTo>
                    <a:pt x="223" y="195"/>
                  </a:lnTo>
                  <a:lnTo>
                    <a:pt x="223" y="195"/>
                  </a:lnTo>
                  <a:lnTo>
                    <a:pt x="221" y="191"/>
                  </a:lnTo>
                  <a:lnTo>
                    <a:pt x="217" y="187"/>
                  </a:lnTo>
                  <a:lnTo>
                    <a:pt x="217" y="187"/>
                  </a:lnTo>
                  <a:lnTo>
                    <a:pt x="215" y="179"/>
                  </a:lnTo>
                  <a:lnTo>
                    <a:pt x="217" y="173"/>
                  </a:lnTo>
                  <a:lnTo>
                    <a:pt x="217" y="173"/>
                  </a:lnTo>
                  <a:lnTo>
                    <a:pt x="219" y="159"/>
                  </a:lnTo>
                  <a:lnTo>
                    <a:pt x="219" y="159"/>
                  </a:lnTo>
                  <a:lnTo>
                    <a:pt x="221" y="143"/>
                  </a:lnTo>
                  <a:lnTo>
                    <a:pt x="221" y="135"/>
                  </a:lnTo>
                  <a:lnTo>
                    <a:pt x="219" y="127"/>
                  </a:lnTo>
                  <a:lnTo>
                    <a:pt x="219" y="127"/>
                  </a:lnTo>
                  <a:lnTo>
                    <a:pt x="213" y="121"/>
                  </a:lnTo>
                  <a:lnTo>
                    <a:pt x="213" y="121"/>
                  </a:lnTo>
                  <a:lnTo>
                    <a:pt x="213" y="111"/>
                  </a:lnTo>
                  <a:lnTo>
                    <a:pt x="213" y="111"/>
                  </a:lnTo>
                  <a:lnTo>
                    <a:pt x="211" y="97"/>
                  </a:lnTo>
                  <a:lnTo>
                    <a:pt x="213" y="89"/>
                  </a:lnTo>
                  <a:lnTo>
                    <a:pt x="215" y="85"/>
                  </a:lnTo>
                  <a:lnTo>
                    <a:pt x="215" y="85"/>
                  </a:lnTo>
                  <a:lnTo>
                    <a:pt x="217" y="87"/>
                  </a:lnTo>
                  <a:lnTo>
                    <a:pt x="219" y="87"/>
                  </a:lnTo>
                  <a:lnTo>
                    <a:pt x="225" y="91"/>
                  </a:lnTo>
                  <a:lnTo>
                    <a:pt x="225" y="91"/>
                  </a:lnTo>
                  <a:lnTo>
                    <a:pt x="239" y="93"/>
                  </a:lnTo>
                  <a:lnTo>
                    <a:pt x="249" y="95"/>
                  </a:lnTo>
                  <a:lnTo>
                    <a:pt x="249" y="95"/>
                  </a:lnTo>
                  <a:lnTo>
                    <a:pt x="253" y="97"/>
                  </a:lnTo>
                  <a:lnTo>
                    <a:pt x="253" y="97"/>
                  </a:lnTo>
                  <a:lnTo>
                    <a:pt x="251" y="105"/>
                  </a:lnTo>
                  <a:lnTo>
                    <a:pt x="249" y="109"/>
                  </a:lnTo>
                  <a:lnTo>
                    <a:pt x="249" y="109"/>
                  </a:lnTo>
                  <a:lnTo>
                    <a:pt x="253" y="119"/>
                  </a:lnTo>
                  <a:lnTo>
                    <a:pt x="257" y="125"/>
                  </a:lnTo>
                  <a:lnTo>
                    <a:pt x="261" y="131"/>
                  </a:lnTo>
                  <a:lnTo>
                    <a:pt x="261" y="131"/>
                  </a:lnTo>
                  <a:lnTo>
                    <a:pt x="267" y="131"/>
                  </a:lnTo>
                  <a:lnTo>
                    <a:pt x="267" y="131"/>
                  </a:lnTo>
                  <a:lnTo>
                    <a:pt x="283" y="137"/>
                  </a:lnTo>
                  <a:lnTo>
                    <a:pt x="283" y="137"/>
                  </a:lnTo>
                  <a:lnTo>
                    <a:pt x="299" y="145"/>
                  </a:lnTo>
                  <a:lnTo>
                    <a:pt x="299" y="145"/>
                  </a:lnTo>
                  <a:lnTo>
                    <a:pt x="311" y="147"/>
                  </a:lnTo>
                  <a:lnTo>
                    <a:pt x="311" y="147"/>
                  </a:lnTo>
                  <a:lnTo>
                    <a:pt x="323" y="147"/>
                  </a:lnTo>
                  <a:lnTo>
                    <a:pt x="323" y="147"/>
                  </a:lnTo>
                  <a:lnTo>
                    <a:pt x="329" y="143"/>
                  </a:lnTo>
                  <a:lnTo>
                    <a:pt x="337" y="141"/>
                  </a:lnTo>
                  <a:lnTo>
                    <a:pt x="337" y="141"/>
                  </a:lnTo>
                  <a:lnTo>
                    <a:pt x="341" y="141"/>
                  </a:lnTo>
                  <a:lnTo>
                    <a:pt x="351" y="141"/>
                  </a:lnTo>
                  <a:lnTo>
                    <a:pt x="357" y="143"/>
                  </a:lnTo>
                  <a:lnTo>
                    <a:pt x="361" y="143"/>
                  </a:lnTo>
                  <a:lnTo>
                    <a:pt x="361" y="143"/>
                  </a:lnTo>
                  <a:lnTo>
                    <a:pt x="363" y="139"/>
                  </a:lnTo>
                  <a:lnTo>
                    <a:pt x="363" y="139"/>
                  </a:lnTo>
                  <a:lnTo>
                    <a:pt x="361" y="137"/>
                  </a:lnTo>
                  <a:lnTo>
                    <a:pt x="357" y="135"/>
                  </a:lnTo>
                  <a:lnTo>
                    <a:pt x="357" y="135"/>
                  </a:lnTo>
                  <a:lnTo>
                    <a:pt x="349" y="135"/>
                  </a:lnTo>
                  <a:lnTo>
                    <a:pt x="345" y="135"/>
                  </a:lnTo>
                  <a:lnTo>
                    <a:pt x="341" y="133"/>
                  </a:lnTo>
                  <a:lnTo>
                    <a:pt x="341" y="133"/>
                  </a:lnTo>
                  <a:lnTo>
                    <a:pt x="339" y="127"/>
                  </a:lnTo>
                  <a:lnTo>
                    <a:pt x="341" y="125"/>
                  </a:lnTo>
                  <a:lnTo>
                    <a:pt x="341" y="125"/>
                  </a:lnTo>
                  <a:lnTo>
                    <a:pt x="347" y="117"/>
                  </a:lnTo>
                  <a:lnTo>
                    <a:pt x="353" y="111"/>
                  </a:lnTo>
                  <a:lnTo>
                    <a:pt x="353" y="111"/>
                  </a:lnTo>
                  <a:lnTo>
                    <a:pt x="361" y="107"/>
                  </a:lnTo>
                  <a:lnTo>
                    <a:pt x="371" y="105"/>
                  </a:lnTo>
                  <a:lnTo>
                    <a:pt x="371" y="105"/>
                  </a:lnTo>
                  <a:lnTo>
                    <a:pt x="390" y="101"/>
                  </a:lnTo>
                  <a:lnTo>
                    <a:pt x="410" y="97"/>
                  </a:lnTo>
                  <a:lnTo>
                    <a:pt x="410" y="97"/>
                  </a:lnTo>
                  <a:lnTo>
                    <a:pt x="428" y="89"/>
                  </a:lnTo>
                  <a:lnTo>
                    <a:pt x="428" y="89"/>
                  </a:lnTo>
                  <a:lnTo>
                    <a:pt x="438" y="83"/>
                  </a:lnTo>
                  <a:lnTo>
                    <a:pt x="446" y="77"/>
                  </a:lnTo>
                  <a:lnTo>
                    <a:pt x="446" y="77"/>
                  </a:lnTo>
                  <a:lnTo>
                    <a:pt x="448" y="73"/>
                  </a:lnTo>
                  <a:lnTo>
                    <a:pt x="448" y="71"/>
                  </a:lnTo>
                  <a:lnTo>
                    <a:pt x="448" y="71"/>
                  </a:lnTo>
                  <a:lnTo>
                    <a:pt x="444" y="63"/>
                  </a:lnTo>
                  <a:lnTo>
                    <a:pt x="444" y="63"/>
                  </a:lnTo>
                  <a:lnTo>
                    <a:pt x="444" y="55"/>
                  </a:lnTo>
                  <a:lnTo>
                    <a:pt x="448" y="47"/>
                  </a:lnTo>
                  <a:lnTo>
                    <a:pt x="454" y="29"/>
                  </a:lnTo>
                  <a:lnTo>
                    <a:pt x="454" y="29"/>
                  </a:lnTo>
                  <a:lnTo>
                    <a:pt x="458" y="20"/>
                  </a:lnTo>
                  <a:lnTo>
                    <a:pt x="464" y="14"/>
                  </a:lnTo>
                  <a:lnTo>
                    <a:pt x="466" y="8"/>
                  </a:lnTo>
                  <a:lnTo>
                    <a:pt x="466" y="8"/>
                  </a:lnTo>
                  <a:lnTo>
                    <a:pt x="474" y="6"/>
                  </a:lnTo>
                  <a:lnTo>
                    <a:pt x="482" y="4"/>
                  </a:lnTo>
                  <a:lnTo>
                    <a:pt x="498" y="4"/>
                  </a:lnTo>
                  <a:lnTo>
                    <a:pt x="498" y="4"/>
                  </a:lnTo>
                  <a:lnTo>
                    <a:pt x="510" y="2"/>
                  </a:lnTo>
                  <a:lnTo>
                    <a:pt x="524" y="2"/>
                  </a:lnTo>
                  <a:lnTo>
                    <a:pt x="524" y="2"/>
                  </a:lnTo>
                  <a:lnTo>
                    <a:pt x="528" y="2"/>
                  </a:lnTo>
                  <a:lnTo>
                    <a:pt x="530" y="0"/>
                  </a:lnTo>
                  <a:lnTo>
                    <a:pt x="530" y="0"/>
                  </a:lnTo>
                  <a:lnTo>
                    <a:pt x="528" y="20"/>
                  </a:lnTo>
                  <a:lnTo>
                    <a:pt x="528" y="20"/>
                  </a:lnTo>
                  <a:lnTo>
                    <a:pt x="528" y="23"/>
                  </a:lnTo>
                  <a:lnTo>
                    <a:pt x="528" y="29"/>
                  </a:lnTo>
                  <a:lnTo>
                    <a:pt x="528" y="29"/>
                  </a:lnTo>
                  <a:lnTo>
                    <a:pt x="534" y="33"/>
                  </a:lnTo>
                  <a:lnTo>
                    <a:pt x="540" y="37"/>
                  </a:lnTo>
                  <a:lnTo>
                    <a:pt x="540" y="37"/>
                  </a:lnTo>
                  <a:lnTo>
                    <a:pt x="548" y="35"/>
                  </a:lnTo>
                  <a:lnTo>
                    <a:pt x="554" y="37"/>
                  </a:lnTo>
                  <a:lnTo>
                    <a:pt x="554" y="37"/>
                  </a:lnTo>
                  <a:lnTo>
                    <a:pt x="556" y="43"/>
                  </a:lnTo>
                  <a:lnTo>
                    <a:pt x="556" y="49"/>
                  </a:lnTo>
                  <a:lnTo>
                    <a:pt x="558" y="55"/>
                  </a:lnTo>
                  <a:lnTo>
                    <a:pt x="560" y="61"/>
                  </a:lnTo>
                  <a:lnTo>
                    <a:pt x="560" y="61"/>
                  </a:lnTo>
                  <a:lnTo>
                    <a:pt x="564" y="63"/>
                  </a:lnTo>
                  <a:lnTo>
                    <a:pt x="570" y="65"/>
                  </a:lnTo>
                  <a:lnTo>
                    <a:pt x="570" y="65"/>
                  </a:lnTo>
                  <a:lnTo>
                    <a:pt x="586" y="79"/>
                  </a:lnTo>
                  <a:lnTo>
                    <a:pt x="586" y="79"/>
                  </a:lnTo>
                  <a:lnTo>
                    <a:pt x="592" y="81"/>
                  </a:lnTo>
                  <a:lnTo>
                    <a:pt x="599" y="85"/>
                  </a:lnTo>
                  <a:lnTo>
                    <a:pt x="599" y="85"/>
                  </a:lnTo>
                  <a:lnTo>
                    <a:pt x="605" y="91"/>
                  </a:lnTo>
                  <a:lnTo>
                    <a:pt x="605" y="91"/>
                  </a:lnTo>
                  <a:lnTo>
                    <a:pt x="607" y="103"/>
                  </a:lnTo>
                  <a:lnTo>
                    <a:pt x="607" y="103"/>
                  </a:lnTo>
                  <a:lnTo>
                    <a:pt x="605" y="111"/>
                  </a:lnTo>
                  <a:lnTo>
                    <a:pt x="605" y="117"/>
                  </a:lnTo>
                  <a:lnTo>
                    <a:pt x="607" y="121"/>
                  </a:lnTo>
                  <a:lnTo>
                    <a:pt x="607" y="121"/>
                  </a:lnTo>
                  <a:lnTo>
                    <a:pt x="611" y="123"/>
                  </a:lnTo>
                  <a:lnTo>
                    <a:pt x="617" y="127"/>
                  </a:lnTo>
                  <a:lnTo>
                    <a:pt x="617" y="127"/>
                  </a:lnTo>
                  <a:lnTo>
                    <a:pt x="623" y="127"/>
                  </a:lnTo>
                  <a:lnTo>
                    <a:pt x="627" y="127"/>
                  </a:lnTo>
                  <a:lnTo>
                    <a:pt x="627" y="127"/>
                  </a:lnTo>
                  <a:lnTo>
                    <a:pt x="633" y="125"/>
                  </a:lnTo>
                  <a:lnTo>
                    <a:pt x="635" y="121"/>
                  </a:lnTo>
                  <a:lnTo>
                    <a:pt x="635" y="121"/>
                  </a:lnTo>
                  <a:lnTo>
                    <a:pt x="639" y="115"/>
                  </a:lnTo>
                  <a:lnTo>
                    <a:pt x="645" y="113"/>
                  </a:lnTo>
                  <a:lnTo>
                    <a:pt x="645" y="113"/>
                  </a:lnTo>
                  <a:lnTo>
                    <a:pt x="647" y="113"/>
                  </a:lnTo>
                  <a:lnTo>
                    <a:pt x="651" y="113"/>
                  </a:lnTo>
                  <a:lnTo>
                    <a:pt x="651" y="113"/>
                  </a:lnTo>
                  <a:lnTo>
                    <a:pt x="651" y="115"/>
                  </a:lnTo>
                  <a:lnTo>
                    <a:pt x="651" y="119"/>
                  </a:lnTo>
                  <a:lnTo>
                    <a:pt x="649" y="127"/>
                  </a:lnTo>
                  <a:lnTo>
                    <a:pt x="647" y="135"/>
                  </a:lnTo>
                  <a:lnTo>
                    <a:pt x="647" y="141"/>
                  </a:lnTo>
                  <a:lnTo>
                    <a:pt x="647" y="141"/>
                  </a:lnTo>
                  <a:lnTo>
                    <a:pt x="649" y="143"/>
                  </a:lnTo>
                  <a:lnTo>
                    <a:pt x="653" y="145"/>
                  </a:lnTo>
                  <a:lnTo>
                    <a:pt x="653" y="145"/>
                  </a:lnTo>
                  <a:lnTo>
                    <a:pt x="651" y="147"/>
                  </a:lnTo>
                  <a:lnTo>
                    <a:pt x="649" y="151"/>
                  </a:lnTo>
                  <a:lnTo>
                    <a:pt x="649" y="151"/>
                  </a:lnTo>
                  <a:lnTo>
                    <a:pt x="651" y="153"/>
                  </a:lnTo>
                  <a:lnTo>
                    <a:pt x="653" y="155"/>
                  </a:lnTo>
                  <a:lnTo>
                    <a:pt x="663" y="161"/>
                  </a:lnTo>
                  <a:lnTo>
                    <a:pt x="663" y="161"/>
                  </a:lnTo>
                  <a:lnTo>
                    <a:pt x="669" y="169"/>
                  </a:lnTo>
                  <a:lnTo>
                    <a:pt x="669" y="169"/>
                  </a:lnTo>
                  <a:lnTo>
                    <a:pt x="675" y="173"/>
                  </a:lnTo>
                  <a:lnTo>
                    <a:pt x="681" y="175"/>
                  </a:lnTo>
                  <a:lnTo>
                    <a:pt x="681" y="175"/>
                  </a:lnTo>
                  <a:lnTo>
                    <a:pt x="693" y="173"/>
                  </a:lnTo>
                  <a:lnTo>
                    <a:pt x="693" y="173"/>
                  </a:lnTo>
                  <a:lnTo>
                    <a:pt x="697" y="175"/>
                  </a:lnTo>
                  <a:lnTo>
                    <a:pt x="703" y="177"/>
                  </a:lnTo>
                  <a:lnTo>
                    <a:pt x="709" y="177"/>
                  </a:lnTo>
                  <a:lnTo>
                    <a:pt x="711" y="179"/>
                  </a:lnTo>
                  <a:lnTo>
                    <a:pt x="711" y="181"/>
                  </a:lnTo>
                  <a:lnTo>
                    <a:pt x="711" y="181"/>
                  </a:lnTo>
                  <a:lnTo>
                    <a:pt x="713" y="183"/>
                  </a:lnTo>
                  <a:lnTo>
                    <a:pt x="719" y="183"/>
                  </a:lnTo>
                  <a:lnTo>
                    <a:pt x="727" y="181"/>
                  </a:lnTo>
                  <a:lnTo>
                    <a:pt x="727" y="181"/>
                  </a:lnTo>
                  <a:lnTo>
                    <a:pt x="733" y="187"/>
                  </a:lnTo>
                  <a:lnTo>
                    <a:pt x="739" y="197"/>
                  </a:lnTo>
                  <a:lnTo>
                    <a:pt x="739" y="197"/>
                  </a:lnTo>
                  <a:lnTo>
                    <a:pt x="749" y="205"/>
                  </a:lnTo>
                  <a:lnTo>
                    <a:pt x="749" y="205"/>
                  </a:lnTo>
                  <a:lnTo>
                    <a:pt x="751" y="211"/>
                  </a:lnTo>
                  <a:lnTo>
                    <a:pt x="755" y="219"/>
                  </a:lnTo>
                  <a:lnTo>
                    <a:pt x="755" y="219"/>
                  </a:lnTo>
                  <a:lnTo>
                    <a:pt x="759" y="221"/>
                  </a:lnTo>
                  <a:lnTo>
                    <a:pt x="765" y="223"/>
                  </a:lnTo>
                  <a:lnTo>
                    <a:pt x="777" y="223"/>
                  </a:lnTo>
                  <a:lnTo>
                    <a:pt x="777" y="223"/>
                  </a:lnTo>
                  <a:lnTo>
                    <a:pt x="799" y="231"/>
                  </a:lnTo>
                  <a:lnTo>
                    <a:pt x="822" y="240"/>
                  </a:lnTo>
                  <a:lnTo>
                    <a:pt x="822" y="240"/>
                  </a:lnTo>
                  <a:lnTo>
                    <a:pt x="830" y="244"/>
                  </a:lnTo>
                  <a:lnTo>
                    <a:pt x="836" y="248"/>
                  </a:lnTo>
                  <a:lnTo>
                    <a:pt x="838" y="250"/>
                  </a:lnTo>
                  <a:lnTo>
                    <a:pt x="838" y="250"/>
                  </a:lnTo>
                  <a:lnTo>
                    <a:pt x="838" y="250"/>
                  </a:lnTo>
                  <a:close/>
                </a:path>
              </a:pathLst>
            </a:custGeom>
            <a:gradFill>
              <a:gsLst>
                <a:gs pos="2000">
                  <a:schemeClr val="accent1"/>
                </a:gs>
                <a:gs pos="65000">
                  <a:schemeClr val="accent3"/>
                </a:gs>
                <a:gs pos="98000">
                  <a:schemeClr val="accent4"/>
                </a:gs>
              </a:gsLst>
              <a:lin ang="189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275" name="Freeform 324">
              <a:extLst>
                <a:ext uri="{FF2B5EF4-FFF2-40B4-BE49-F238E27FC236}">
                  <a16:creationId xmlns:a16="http://schemas.microsoft.com/office/drawing/2014/main" id="{B6FBD7BC-2151-459B-9BCA-3C62B24BE38D}"/>
                </a:ext>
              </a:extLst>
            </p:cNvPr>
            <p:cNvSpPr>
              <a:spLocks/>
            </p:cNvSpPr>
            <p:nvPr/>
          </p:nvSpPr>
          <p:spPr bwMode="auto">
            <a:xfrm>
              <a:off x="8747989" y="5532305"/>
              <a:ext cx="212105" cy="486074"/>
            </a:xfrm>
            <a:custGeom>
              <a:avLst/>
              <a:gdLst>
                <a:gd name="T0" fmla="*/ 66 w 72"/>
                <a:gd name="T1" fmla="*/ 45 h 165"/>
                <a:gd name="T2" fmla="*/ 72 w 72"/>
                <a:gd name="T3" fmla="*/ 81 h 165"/>
                <a:gd name="T4" fmla="*/ 66 w 72"/>
                <a:gd name="T5" fmla="*/ 95 h 165"/>
                <a:gd name="T6" fmla="*/ 62 w 72"/>
                <a:gd name="T7" fmla="*/ 109 h 165"/>
                <a:gd name="T8" fmla="*/ 58 w 72"/>
                <a:gd name="T9" fmla="*/ 121 h 165"/>
                <a:gd name="T10" fmla="*/ 52 w 72"/>
                <a:gd name="T11" fmla="*/ 141 h 165"/>
                <a:gd name="T12" fmla="*/ 46 w 72"/>
                <a:gd name="T13" fmla="*/ 149 h 165"/>
                <a:gd name="T14" fmla="*/ 42 w 72"/>
                <a:gd name="T15" fmla="*/ 157 h 165"/>
                <a:gd name="T16" fmla="*/ 42 w 72"/>
                <a:gd name="T17" fmla="*/ 163 h 165"/>
                <a:gd name="T18" fmla="*/ 38 w 72"/>
                <a:gd name="T19" fmla="*/ 165 h 165"/>
                <a:gd name="T20" fmla="*/ 36 w 72"/>
                <a:gd name="T21" fmla="*/ 159 h 165"/>
                <a:gd name="T22" fmla="*/ 34 w 72"/>
                <a:gd name="T23" fmla="*/ 153 h 165"/>
                <a:gd name="T24" fmla="*/ 26 w 72"/>
                <a:gd name="T25" fmla="*/ 151 h 165"/>
                <a:gd name="T26" fmla="*/ 18 w 72"/>
                <a:gd name="T27" fmla="*/ 147 h 165"/>
                <a:gd name="T28" fmla="*/ 14 w 72"/>
                <a:gd name="T29" fmla="*/ 139 h 165"/>
                <a:gd name="T30" fmla="*/ 16 w 72"/>
                <a:gd name="T31" fmla="*/ 127 h 165"/>
                <a:gd name="T32" fmla="*/ 10 w 72"/>
                <a:gd name="T33" fmla="*/ 125 h 165"/>
                <a:gd name="T34" fmla="*/ 6 w 72"/>
                <a:gd name="T35" fmla="*/ 123 h 165"/>
                <a:gd name="T36" fmla="*/ 4 w 72"/>
                <a:gd name="T37" fmla="*/ 115 h 165"/>
                <a:gd name="T38" fmla="*/ 4 w 72"/>
                <a:gd name="T39" fmla="*/ 99 h 165"/>
                <a:gd name="T40" fmla="*/ 4 w 72"/>
                <a:gd name="T41" fmla="*/ 85 h 165"/>
                <a:gd name="T42" fmla="*/ 0 w 72"/>
                <a:gd name="T43" fmla="*/ 77 h 165"/>
                <a:gd name="T44" fmla="*/ 2 w 72"/>
                <a:gd name="T45" fmla="*/ 55 h 165"/>
                <a:gd name="T46" fmla="*/ 4 w 72"/>
                <a:gd name="T47" fmla="*/ 47 h 165"/>
                <a:gd name="T48" fmla="*/ 10 w 72"/>
                <a:gd name="T49" fmla="*/ 37 h 165"/>
                <a:gd name="T50" fmla="*/ 14 w 72"/>
                <a:gd name="T51" fmla="*/ 37 h 165"/>
                <a:gd name="T52" fmla="*/ 16 w 72"/>
                <a:gd name="T53" fmla="*/ 39 h 165"/>
                <a:gd name="T54" fmla="*/ 26 w 72"/>
                <a:gd name="T55" fmla="*/ 37 h 165"/>
                <a:gd name="T56" fmla="*/ 42 w 72"/>
                <a:gd name="T57" fmla="*/ 27 h 165"/>
                <a:gd name="T58" fmla="*/ 54 w 72"/>
                <a:gd name="T59" fmla="*/ 25 h 165"/>
                <a:gd name="T60" fmla="*/ 56 w 72"/>
                <a:gd name="T61" fmla="*/ 19 h 165"/>
                <a:gd name="T62" fmla="*/ 58 w 72"/>
                <a:gd name="T63" fmla="*/ 7 h 165"/>
                <a:gd name="T64" fmla="*/ 60 w 72"/>
                <a:gd name="T65" fmla="*/ 0 h 165"/>
                <a:gd name="T66" fmla="*/ 64 w 72"/>
                <a:gd name="T67" fmla="*/ 2 h 165"/>
                <a:gd name="T68" fmla="*/ 66 w 72"/>
                <a:gd name="T69" fmla="*/ 3 h 165"/>
                <a:gd name="T70" fmla="*/ 70 w 72"/>
                <a:gd name="T71" fmla="*/ 23 h 165"/>
                <a:gd name="T72" fmla="*/ 66 w 72"/>
                <a:gd name="T73"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 h="165">
                  <a:moveTo>
                    <a:pt x="66" y="45"/>
                  </a:moveTo>
                  <a:lnTo>
                    <a:pt x="66" y="45"/>
                  </a:lnTo>
                  <a:lnTo>
                    <a:pt x="70" y="63"/>
                  </a:lnTo>
                  <a:lnTo>
                    <a:pt x="72" y="81"/>
                  </a:lnTo>
                  <a:lnTo>
                    <a:pt x="72" y="81"/>
                  </a:lnTo>
                  <a:lnTo>
                    <a:pt x="66" y="95"/>
                  </a:lnTo>
                  <a:lnTo>
                    <a:pt x="66" y="95"/>
                  </a:lnTo>
                  <a:lnTo>
                    <a:pt x="62" y="109"/>
                  </a:lnTo>
                  <a:lnTo>
                    <a:pt x="62" y="109"/>
                  </a:lnTo>
                  <a:lnTo>
                    <a:pt x="58" y="121"/>
                  </a:lnTo>
                  <a:lnTo>
                    <a:pt x="58" y="121"/>
                  </a:lnTo>
                  <a:lnTo>
                    <a:pt x="52" y="141"/>
                  </a:lnTo>
                  <a:lnTo>
                    <a:pt x="52" y="141"/>
                  </a:lnTo>
                  <a:lnTo>
                    <a:pt x="46" y="149"/>
                  </a:lnTo>
                  <a:lnTo>
                    <a:pt x="42" y="157"/>
                  </a:lnTo>
                  <a:lnTo>
                    <a:pt x="42" y="157"/>
                  </a:lnTo>
                  <a:lnTo>
                    <a:pt x="42" y="161"/>
                  </a:lnTo>
                  <a:lnTo>
                    <a:pt x="42" y="163"/>
                  </a:lnTo>
                  <a:lnTo>
                    <a:pt x="38" y="165"/>
                  </a:lnTo>
                  <a:lnTo>
                    <a:pt x="38" y="165"/>
                  </a:lnTo>
                  <a:lnTo>
                    <a:pt x="36" y="163"/>
                  </a:lnTo>
                  <a:lnTo>
                    <a:pt x="36" y="159"/>
                  </a:lnTo>
                  <a:lnTo>
                    <a:pt x="34" y="153"/>
                  </a:lnTo>
                  <a:lnTo>
                    <a:pt x="34" y="153"/>
                  </a:lnTo>
                  <a:lnTo>
                    <a:pt x="26" y="151"/>
                  </a:lnTo>
                  <a:lnTo>
                    <a:pt x="26" y="151"/>
                  </a:lnTo>
                  <a:lnTo>
                    <a:pt x="18" y="147"/>
                  </a:lnTo>
                  <a:lnTo>
                    <a:pt x="18" y="147"/>
                  </a:lnTo>
                  <a:lnTo>
                    <a:pt x="14" y="139"/>
                  </a:lnTo>
                  <a:lnTo>
                    <a:pt x="14" y="139"/>
                  </a:lnTo>
                  <a:lnTo>
                    <a:pt x="16" y="131"/>
                  </a:lnTo>
                  <a:lnTo>
                    <a:pt x="16" y="127"/>
                  </a:lnTo>
                  <a:lnTo>
                    <a:pt x="16" y="127"/>
                  </a:lnTo>
                  <a:lnTo>
                    <a:pt x="10" y="125"/>
                  </a:lnTo>
                  <a:lnTo>
                    <a:pt x="6" y="123"/>
                  </a:lnTo>
                  <a:lnTo>
                    <a:pt x="6" y="123"/>
                  </a:lnTo>
                  <a:lnTo>
                    <a:pt x="4" y="119"/>
                  </a:lnTo>
                  <a:lnTo>
                    <a:pt x="4" y="115"/>
                  </a:lnTo>
                  <a:lnTo>
                    <a:pt x="4" y="115"/>
                  </a:lnTo>
                  <a:lnTo>
                    <a:pt x="4" y="99"/>
                  </a:lnTo>
                  <a:lnTo>
                    <a:pt x="4" y="85"/>
                  </a:lnTo>
                  <a:lnTo>
                    <a:pt x="4" y="85"/>
                  </a:lnTo>
                  <a:lnTo>
                    <a:pt x="0" y="77"/>
                  </a:lnTo>
                  <a:lnTo>
                    <a:pt x="0" y="77"/>
                  </a:lnTo>
                  <a:lnTo>
                    <a:pt x="0" y="65"/>
                  </a:lnTo>
                  <a:lnTo>
                    <a:pt x="2" y="55"/>
                  </a:lnTo>
                  <a:lnTo>
                    <a:pt x="2" y="55"/>
                  </a:lnTo>
                  <a:lnTo>
                    <a:pt x="4" y="47"/>
                  </a:lnTo>
                  <a:lnTo>
                    <a:pt x="6" y="39"/>
                  </a:lnTo>
                  <a:lnTo>
                    <a:pt x="10" y="37"/>
                  </a:lnTo>
                  <a:lnTo>
                    <a:pt x="10" y="37"/>
                  </a:lnTo>
                  <a:lnTo>
                    <a:pt x="14" y="37"/>
                  </a:lnTo>
                  <a:lnTo>
                    <a:pt x="16" y="39"/>
                  </a:lnTo>
                  <a:lnTo>
                    <a:pt x="16" y="39"/>
                  </a:lnTo>
                  <a:lnTo>
                    <a:pt x="26" y="37"/>
                  </a:lnTo>
                  <a:lnTo>
                    <a:pt x="26" y="37"/>
                  </a:lnTo>
                  <a:lnTo>
                    <a:pt x="42" y="27"/>
                  </a:lnTo>
                  <a:lnTo>
                    <a:pt x="42" y="27"/>
                  </a:lnTo>
                  <a:lnTo>
                    <a:pt x="48" y="27"/>
                  </a:lnTo>
                  <a:lnTo>
                    <a:pt x="54" y="25"/>
                  </a:lnTo>
                  <a:lnTo>
                    <a:pt x="54" y="25"/>
                  </a:lnTo>
                  <a:lnTo>
                    <a:pt x="56" y="19"/>
                  </a:lnTo>
                  <a:lnTo>
                    <a:pt x="56" y="19"/>
                  </a:lnTo>
                  <a:lnTo>
                    <a:pt x="58" y="7"/>
                  </a:lnTo>
                  <a:lnTo>
                    <a:pt x="58" y="3"/>
                  </a:lnTo>
                  <a:lnTo>
                    <a:pt x="60" y="0"/>
                  </a:lnTo>
                  <a:lnTo>
                    <a:pt x="60" y="0"/>
                  </a:lnTo>
                  <a:lnTo>
                    <a:pt x="64" y="2"/>
                  </a:lnTo>
                  <a:lnTo>
                    <a:pt x="66" y="3"/>
                  </a:lnTo>
                  <a:lnTo>
                    <a:pt x="66" y="3"/>
                  </a:lnTo>
                  <a:lnTo>
                    <a:pt x="70" y="13"/>
                  </a:lnTo>
                  <a:lnTo>
                    <a:pt x="70" y="23"/>
                  </a:lnTo>
                  <a:lnTo>
                    <a:pt x="66" y="45"/>
                  </a:lnTo>
                  <a:lnTo>
                    <a:pt x="66" y="45"/>
                  </a:lnTo>
                  <a:lnTo>
                    <a:pt x="66" y="45"/>
                  </a:lnTo>
                  <a:close/>
                </a:path>
              </a:pathLst>
            </a:custGeom>
            <a:gradFill>
              <a:gsLst>
                <a:gs pos="2000">
                  <a:schemeClr val="accent1"/>
                </a:gs>
                <a:gs pos="65000">
                  <a:schemeClr val="accent3"/>
                </a:gs>
                <a:gs pos="98000">
                  <a:schemeClr val="accent4"/>
                </a:gs>
              </a:gsLst>
              <a:lin ang="189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sp>
          <p:nvSpPr>
            <p:cNvPr id="341" name="Freeform 390">
              <a:extLst>
                <a:ext uri="{FF2B5EF4-FFF2-40B4-BE49-F238E27FC236}">
                  <a16:creationId xmlns:a16="http://schemas.microsoft.com/office/drawing/2014/main" id="{514322A5-93A8-4C1B-A4BE-5160A59B5868}"/>
                </a:ext>
              </a:extLst>
            </p:cNvPr>
            <p:cNvSpPr>
              <a:spLocks/>
            </p:cNvSpPr>
            <p:nvPr/>
          </p:nvSpPr>
          <p:spPr bwMode="auto">
            <a:xfrm>
              <a:off x="6297001" y="609708"/>
              <a:ext cx="1484733" cy="2424475"/>
            </a:xfrm>
            <a:custGeom>
              <a:avLst/>
              <a:gdLst>
                <a:gd name="T0" fmla="*/ 468 w 504"/>
                <a:gd name="T1" fmla="*/ 713 h 823"/>
                <a:gd name="T2" fmla="*/ 440 w 504"/>
                <a:gd name="T3" fmla="*/ 727 h 823"/>
                <a:gd name="T4" fmla="*/ 422 w 504"/>
                <a:gd name="T5" fmla="*/ 749 h 823"/>
                <a:gd name="T6" fmla="*/ 454 w 504"/>
                <a:gd name="T7" fmla="*/ 775 h 823"/>
                <a:gd name="T8" fmla="*/ 416 w 504"/>
                <a:gd name="T9" fmla="*/ 815 h 823"/>
                <a:gd name="T10" fmla="*/ 307 w 504"/>
                <a:gd name="T11" fmla="*/ 801 h 823"/>
                <a:gd name="T12" fmla="*/ 279 w 504"/>
                <a:gd name="T13" fmla="*/ 801 h 823"/>
                <a:gd name="T14" fmla="*/ 241 w 504"/>
                <a:gd name="T15" fmla="*/ 809 h 823"/>
                <a:gd name="T16" fmla="*/ 201 w 504"/>
                <a:gd name="T17" fmla="*/ 805 h 823"/>
                <a:gd name="T18" fmla="*/ 144 w 504"/>
                <a:gd name="T19" fmla="*/ 791 h 823"/>
                <a:gd name="T20" fmla="*/ 72 w 504"/>
                <a:gd name="T21" fmla="*/ 797 h 823"/>
                <a:gd name="T22" fmla="*/ 28 w 504"/>
                <a:gd name="T23" fmla="*/ 823 h 823"/>
                <a:gd name="T24" fmla="*/ 0 w 504"/>
                <a:gd name="T25" fmla="*/ 815 h 823"/>
                <a:gd name="T26" fmla="*/ 112 w 504"/>
                <a:gd name="T27" fmla="*/ 735 h 823"/>
                <a:gd name="T28" fmla="*/ 193 w 504"/>
                <a:gd name="T29" fmla="*/ 729 h 823"/>
                <a:gd name="T30" fmla="*/ 201 w 504"/>
                <a:gd name="T31" fmla="*/ 701 h 823"/>
                <a:gd name="T32" fmla="*/ 148 w 504"/>
                <a:gd name="T33" fmla="*/ 681 h 823"/>
                <a:gd name="T34" fmla="*/ 118 w 504"/>
                <a:gd name="T35" fmla="*/ 659 h 823"/>
                <a:gd name="T36" fmla="*/ 74 w 504"/>
                <a:gd name="T37" fmla="*/ 643 h 823"/>
                <a:gd name="T38" fmla="*/ 166 w 504"/>
                <a:gd name="T39" fmla="*/ 600 h 823"/>
                <a:gd name="T40" fmla="*/ 156 w 504"/>
                <a:gd name="T41" fmla="*/ 552 h 823"/>
                <a:gd name="T42" fmla="*/ 183 w 504"/>
                <a:gd name="T43" fmla="*/ 524 h 823"/>
                <a:gd name="T44" fmla="*/ 251 w 504"/>
                <a:gd name="T45" fmla="*/ 522 h 823"/>
                <a:gd name="T46" fmla="*/ 255 w 504"/>
                <a:gd name="T47" fmla="*/ 486 h 823"/>
                <a:gd name="T48" fmla="*/ 277 w 504"/>
                <a:gd name="T49" fmla="*/ 444 h 823"/>
                <a:gd name="T50" fmla="*/ 243 w 504"/>
                <a:gd name="T51" fmla="*/ 440 h 823"/>
                <a:gd name="T52" fmla="*/ 263 w 504"/>
                <a:gd name="T53" fmla="*/ 375 h 823"/>
                <a:gd name="T54" fmla="*/ 247 w 504"/>
                <a:gd name="T55" fmla="*/ 369 h 823"/>
                <a:gd name="T56" fmla="*/ 193 w 504"/>
                <a:gd name="T57" fmla="*/ 377 h 823"/>
                <a:gd name="T58" fmla="*/ 168 w 504"/>
                <a:gd name="T59" fmla="*/ 375 h 823"/>
                <a:gd name="T60" fmla="*/ 172 w 504"/>
                <a:gd name="T61" fmla="*/ 345 h 823"/>
                <a:gd name="T62" fmla="*/ 205 w 504"/>
                <a:gd name="T63" fmla="*/ 287 h 823"/>
                <a:gd name="T64" fmla="*/ 217 w 504"/>
                <a:gd name="T65" fmla="*/ 249 h 823"/>
                <a:gd name="T66" fmla="*/ 195 w 504"/>
                <a:gd name="T67" fmla="*/ 247 h 823"/>
                <a:gd name="T68" fmla="*/ 199 w 504"/>
                <a:gd name="T69" fmla="*/ 227 h 823"/>
                <a:gd name="T70" fmla="*/ 180 w 504"/>
                <a:gd name="T71" fmla="*/ 263 h 823"/>
                <a:gd name="T72" fmla="*/ 164 w 504"/>
                <a:gd name="T73" fmla="*/ 269 h 823"/>
                <a:gd name="T74" fmla="*/ 176 w 504"/>
                <a:gd name="T75" fmla="*/ 227 h 823"/>
                <a:gd name="T76" fmla="*/ 191 w 504"/>
                <a:gd name="T77" fmla="*/ 186 h 823"/>
                <a:gd name="T78" fmla="*/ 166 w 504"/>
                <a:gd name="T79" fmla="*/ 162 h 823"/>
                <a:gd name="T80" fmla="*/ 195 w 504"/>
                <a:gd name="T81" fmla="*/ 138 h 823"/>
                <a:gd name="T82" fmla="*/ 215 w 504"/>
                <a:gd name="T83" fmla="*/ 114 h 823"/>
                <a:gd name="T84" fmla="*/ 199 w 504"/>
                <a:gd name="T85" fmla="*/ 102 h 823"/>
                <a:gd name="T86" fmla="*/ 213 w 504"/>
                <a:gd name="T87" fmla="*/ 72 h 823"/>
                <a:gd name="T88" fmla="*/ 245 w 504"/>
                <a:gd name="T89" fmla="*/ 40 h 823"/>
                <a:gd name="T90" fmla="*/ 267 w 504"/>
                <a:gd name="T91" fmla="*/ 14 h 823"/>
                <a:gd name="T92" fmla="*/ 325 w 504"/>
                <a:gd name="T93" fmla="*/ 10 h 823"/>
                <a:gd name="T94" fmla="*/ 363 w 504"/>
                <a:gd name="T95" fmla="*/ 42 h 823"/>
                <a:gd name="T96" fmla="*/ 303 w 504"/>
                <a:gd name="T97" fmla="*/ 72 h 823"/>
                <a:gd name="T98" fmla="*/ 287 w 504"/>
                <a:gd name="T99" fmla="*/ 94 h 823"/>
                <a:gd name="T100" fmla="*/ 295 w 504"/>
                <a:gd name="T101" fmla="*/ 112 h 823"/>
                <a:gd name="T102" fmla="*/ 383 w 504"/>
                <a:gd name="T103" fmla="*/ 118 h 823"/>
                <a:gd name="T104" fmla="*/ 391 w 504"/>
                <a:gd name="T105" fmla="*/ 162 h 823"/>
                <a:gd name="T106" fmla="*/ 341 w 504"/>
                <a:gd name="T107" fmla="*/ 225 h 823"/>
                <a:gd name="T108" fmla="*/ 337 w 504"/>
                <a:gd name="T109" fmla="*/ 251 h 823"/>
                <a:gd name="T110" fmla="*/ 309 w 504"/>
                <a:gd name="T111" fmla="*/ 275 h 823"/>
                <a:gd name="T112" fmla="*/ 373 w 504"/>
                <a:gd name="T113" fmla="*/ 327 h 823"/>
                <a:gd name="T114" fmla="*/ 381 w 504"/>
                <a:gd name="T115" fmla="*/ 424 h 823"/>
                <a:gd name="T116" fmla="*/ 422 w 504"/>
                <a:gd name="T117" fmla="*/ 482 h 823"/>
                <a:gd name="T118" fmla="*/ 420 w 504"/>
                <a:gd name="T119" fmla="*/ 536 h 823"/>
                <a:gd name="T120" fmla="*/ 424 w 504"/>
                <a:gd name="T121" fmla="*/ 550 h 823"/>
                <a:gd name="T122" fmla="*/ 410 w 504"/>
                <a:gd name="T123" fmla="*/ 614 h 823"/>
                <a:gd name="T124" fmla="*/ 442 w 504"/>
                <a:gd name="T125" fmla="*/ 61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4" h="823">
                  <a:moveTo>
                    <a:pt x="504" y="643"/>
                  </a:moveTo>
                  <a:lnTo>
                    <a:pt x="504" y="643"/>
                  </a:lnTo>
                  <a:lnTo>
                    <a:pt x="504" y="653"/>
                  </a:lnTo>
                  <a:lnTo>
                    <a:pt x="504" y="661"/>
                  </a:lnTo>
                  <a:lnTo>
                    <a:pt x="504" y="661"/>
                  </a:lnTo>
                  <a:lnTo>
                    <a:pt x="500" y="679"/>
                  </a:lnTo>
                  <a:lnTo>
                    <a:pt x="500" y="679"/>
                  </a:lnTo>
                  <a:lnTo>
                    <a:pt x="496" y="689"/>
                  </a:lnTo>
                  <a:lnTo>
                    <a:pt x="488" y="701"/>
                  </a:lnTo>
                  <a:lnTo>
                    <a:pt x="488" y="701"/>
                  </a:lnTo>
                  <a:lnTo>
                    <a:pt x="478" y="711"/>
                  </a:lnTo>
                  <a:lnTo>
                    <a:pt x="478" y="711"/>
                  </a:lnTo>
                  <a:lnTo>
                    <a:pt x="470" y="713"/>
                  </a:lnTo>
                  <a:lnTo>
                    <a:pt x="470" y="713"/>
                  </a:lnTo>
                  <a:lnTo>
                    <a:pt x="468" y="713"/>
                  </a:lnTo>
                  <a:lnTo>
                    <a:pt x="466" y="713"/>
                  </a:lnTo>
                  <a:lnTo>
                    <a:pt x="466" y="713"/>
                  </a:lnTo>
                  <a:lnTo>
                    <a:pt x="462" y="713"/>
                  </a:lnTo>
                  <a:lnTo>
                    <a:pt x="462" y="717"/>
                  </a:lnTo>
                  <a:lnTo>
                    <a:pt x="466" y="721"/>
                  </a:lnTo>
                  <a:lnTo>
                    <a:pt x="466" y="721"/>
                  </a:lnTo>
                  <a:lnTo>
                    <a:pt x="460" y="727"/>
                  </a:lnTo>
                  <a:lnTo>
                    <a:pt x="460" y="727"/>
                  </a:lnTo>
                  <a:lnTo>
                    <a:pt x="456" y="729"/>
                  </a:lnTo>
                  <a:lnTo>
                    <a:pt x="452" y="729"/>
                  </a:lnTo>
                  <a:lnTo>
                    <a:pt x="452" y="729"/>
                  </a:lnTo>
                  <a:lnTo>
                    <a:pt x="448" y="725"/>
                  </a:lnTo>
                  <a:lnTo>
                    <a:pt x="448" y="725"/>
                  </a:lnTo>
                  <a:lnTo>
                    <a:pt x="444" y="725"/>
                  </a:lnTo>
                  <a:lnTo>
                    <a:pt x="440" y="727"/>
                  </a:lnTo>
                  <a:lnTo>
                    <a:pt x="440" y="727"/>
                  </a:lnTo>
                  <a:lnTo>
                    <a:pt x="434" y="727"/>
                  </a:lnTo>
                  <a:lnTo>
                    <a:pt x="430" y="729"/>
                  </a:lnTo>
                  <a:lnTo>
                    <a:pt x="430" y="729"/>
                  </a:lnTo>
                  <a:lnTo>
                    <a:pt x="432" y="731"/>
                  </a:lnTo>
                  <a:lnTo>
                    <a:pt x="438" y="733"/>
                  </a:lnTo>
                  <a:lnTo>
                    <a:pt x="438" y="733"/>
                  </a:lnTo>
                  <a:lnTo>
                    <a:pt x="440" y="739"/>
                  </a:lnTo>
                  <a:lnTo>
                    <a:pt x="440" y="739"/>
                  </a:lnTo>
                  <a:lnTo>
                    <a:pt x="438" y="741"/>
                  </a:lnTo>
                  <a:lnTo>
                    <a:pt x="432" y="743"/>
                  </a:lnTo>
                  <a:lnTo>
                    <a:pt x="432" y="743"/>
                  </a:lnTo>
                  <a:lnTo>
                    <a:pt x="428" y="749"/>
                  </a:lnTo>
                  <a:lnTo>
                    <a:pt x="428" y="749"/>
                  </a:lnTo>
                  <a:lnTo>
                    <a:pt x="422" y="749"/>
                  </a:lnTo>
                  <a:lnTo>
                    <a:pt x="418" y="749"/>
                  </a:lnTo>
                  <a:lnTo>
                    <a:pt x="416" y="751"/>
                  </a:lnTo>
                  <a:lnTo>
                    <a:pt x="416" y="751"/>
                  </a:lnTo>
                  <a:lnTo>
                    <a:pt x="418" y="755"/>
                  </a:lnTo>
                  <a:lnTo>
                    <a:pt x="420" y="759"/>
                  </a:lnTo>
                  <a:lnTo>
                    <a:pt x="420" y="759"/>
                  </a:lnTo>
                  <a:lnTo>
                    <a:pt x="420" y="763"/>
                  </a:lnTo>
                  <a:lnTo>
                    <a:pt x="420" y="769"/>
                  </a:lnTo>
                  <a:lnTo>
                    <a:pt x="420" y="769"/>
                  </a:lnTo>
                  <a:lnTo>
                    <a:pt x="422" y="771"/>
                  </a:lnTo>
                  <a:lnTo>
                    <a:pt x="426" y="773"/>
                  </a:lnTo>
                  <a:lnTo>
                    <a:pt x="432" y="773"/>
                  </a:lnTo>
                  <a:lnTo>
                    <a:pt x="432" y="773"/>
                  </a:lnTo>
                  <a:lnTo>
                    <a:pt x="448" y="775"/>
                  </a:lnTo>
                  <a:lnTo>
                    <a:pt x="454" y="775"/>
                  </a:lnTo>
                  <a:lnTo>
                    <a:pt x="460" y="777"/>
                  </a:lnTo>
                  <a:lnTo>
                    <a:pt x="460" y="777"/>
                  </a:lnTo>
                  <a:lnTo>
                    <a:pt x="462" y="781"/>
                  </a:lnTo>
                  <a:lnTo>
                    <a:pt x="462" y="781"/>
                  </a:lnTo>
                  <a:lnTo>
                    <a:pt x="460" y="787"/>
                  </a:lnTo>
                  <a:lnTo>
                    <a:pt x="458" y="793"/>
                  </a:lnTo>
                  <a:lnTo>
                    <a:pt x="458" y="793"/>
                  </a:lnTo>
                  <a:lnTo>
                    <a:pt x="452" y="799"/>
                  </a:lnTo>
                  <a:lnTo>
                    <a:pt x="444" y="801"/>
                  </a:lnTo>
                  <a:lnTo>
                    <a:pt x="434" y="805"/>
                  </a:lnTo>
                  <a:lnTo>
                    <a:pt x="430" y="807"/>
                  </a:lnTo>
                  <a:lnTo>
                    <a:pt x="430" y="807"/>
                  </a:lnTo>
                  <a:lnTo>
                    <a:pt x="428" y="811"/>
                  </a:lnTo>
                  <a:lnTo>
                    <a:pt x="428" y="811"/>
                  </a:lnTo>
                  <a:lnTo>
                    <a:pt x="416" y="815"/>
                  </a:lnTo>
                  <a:lnTo>
                    <a:pt x="398" y="817"/>
                  </a:lnTo>
                  <a:lnTo>
                    <a:pt x="385" y="819"/>
                  </a:lnTo>
                  <a:lnTo>
                    <a:pt x="369" y="817"/>
                  </a:lnTo>
                  <a:lnTo>
                    <a:pt x="369" y="817"/>
                  </a:lnTo>
                  <a:lnTo>
                    <a:pt x="365" y="815"/>
                  </a:lnTo>
                  <a:lnTo>
                    <a:pt x="359" y="811"/>
                  </a:lnTo>
                  <a:lnTo>
                    <a:pt x="359" y="811"/>
                  </a:lnTo>
                  <a:lnTo>
                    <a:pt x="347" y="811"/>
                  </a:lnTo>
                  <a:lnTo>
                    <a:pt x="335" y="811"/>
                  </a:lnTo>
                  <a:lnTo>
                    <a:pt x="321" y="813"/>
                  </a:lnTo>
                  <a:lnTo>
                    <a:pt x="313" y="811"/>
                  </a:lnTo>
                  <a:lnTo>
                    <a:pt x="313" y="811"/>
                  </a:lnTo>
                  <a:lnTo>
                    <a:pt x="307" y="805"/>
                  </a:lnTo>
                  <a:lnTo>
                    <a:pt x="307" y="805"/>
                  </a:lnTo>
                  <a:lnTo>
                    <a:pt x="307" y="801"/>
                  </a:lnTo>
                  <a:lnTo>
                    <a:pt x="307" y="801"/>
                  </a:lnTo>
                  <a:lnTo>
                    <a:pt x="301" y="801"/>
                  </a:lnTo>
                  <a:lnTo>
                    <a:pt x="297" y="801"/>
                  </a:lnTo>
                  <a:lnTo>
                    <a:pt x="297" y="801"/>
                  </a:lnTo>
                  <a:lnTo>
                    <a:pt x="289" y="797"/>
                  </a:lnTo>
                  <a:lnTo>
                    <a:pt x="289" y="797"/>
                  </a:lnTo>
                  <a:lnTo>
                    <a:pt x="285" y="791"/>
                  </a:lnTo>
                  <a:lnTo>
                    <a:pt x="285" y="789"/>
                  </a:lnTo>
                  <a:lnTo>
                    <a:pt x="283" y="789"/>
                  </a:lnTo>
                  <a:lnTo>
                    <a:pt x="283" y="789"/>
                  </a:lnTo>
                  <a:lnTo>
                    <a:pt x="283" y="791"/>
                  </a:lnTo>
                  <a:lnTo>
                    <a:pt x="281" y="797"/>
                  </a:lnTo>
                  <a:lnTo>
                    <a:pt x="281" y="797"/>
                  </a:lnTo>
                  <a:lnTo>
                    <a:pt x="279" y="801"/>
                  </a:lnTo>
                  <a:lnTo>
                    <a:pt x="279" y="801"/>
                  </a:lnTo>
                  <a:lnTo>
                    <a:pt x="275" y="803"/>
                  </a:lnTo>
                  <a:lnTo>
                    <a:pt x="271" y="803"/>
                  </a:lnTo>
                  <a:lnTo>
                    <a:pt x="271" y="803"/>
                  </a:lnTo>
                  <a:lnTo>
                    <a:pt x="267" y="805"/>
                  </a:lnTo>
                  <a:lnTo>
                    <a:pt x="267" y="805"/>
                  </a:lnTo>
                  <a:lnTo>
                    <a:pt x="259" y="805"/>
                  </a:lnTo>
                  <a:lnTo>
                    <a:pt x="251" y="801"/>
                  </a:lnTo>
                  <a:lnTo>
                    <a:pt x="245" y="799"/>
                  </a:lnTo>
                  <a:lnTo>
                    <a:pt x="241" y="799"/>
                  </a:lnTo>
                  <a:lnTo>
                    <a:pt x="239" y="801"/>
                  </a:lnTo>
                  <a:lnTo>
                    <a:pt x="239" y="801"/>
                  </a:lnTo>
                  <a:lnTo>
                    <a:pt x="239" y="803"/>
                  </a:lnTo>
                  <a:lnTo>
                    <a:pt x="239" y="805"/>
                  </a:lnTo>
                  <a:lnTo>
                    <a:pt x="241" y="809"/>
                  </a:lnTo>
                  <a:lnTo>
                    <a:pt x="241" y="809"/>
                  </a:lnTo>
                  <a:lnTo>
                    <a:pt x="235" y="811"/>
                  </a:lnTo>
                  <a:lnTo>
                    <a:pt x="233" y="811"/>
                  </a:lnTo>
                  <a:lnTo>
                    <a:pt x="233" y="811"/>
                  </a:lnTo>
                  <a:lnTo>
                    <a:pt x="227" y="807"/>
                  </a:lnTo>
                  <a:lnTo>
                    <a:pt x="223" y="805"/>
                  </a:lnTo>
                  <a:lnTo>
                    <a:pt x="223" y="805"/>
                  </a:lnTo>
                  <a:lnTo>
                    <a:pt x="217" y="805"/>
                  </a:lnTo>
                  <a:lnTo>
                    <a:pt x="211" y="805"/>
                  </a:lnTo>
                  <a:lnTo>
                    <a:pt x="211" y="805"/>
                  </a:lnTo>
                  <a:lnTo>
                    <a:pt x="209" y="807"/>
                  </a:lnTo>
                  <a:lnTo>
                    <a:pt x="205" y="811"/>
                  </a:lnTo>
                  <a:lnTo>
                    <a:pt x="205" y="811"/>
                  </a:lnTo>
                  <a:lnTo>
                    <a:pt x="205" y="809"/>
                  </a:lnTo>
                  <a:lnTo>
                    <a:pt x="205" y="809"/>
                  </a:lnTo>
                  <a:lnTo>
                    <a:pt x="201" y="805"/>
                  </a:lnTo>
                  <a:lnTo>
                    <a:pt x="199" y="797"/>
                  </a:lnTo>
                  <a:lnTo>
                    <a:pt x="195" y="789"/>
                  </a:lnTo>
                  <a:lnTo>
                    <a:pt x="191" y="785"/>
                  </a:lnTo>
                  <a:lnTo>
                    <a:pt x="191" y="785"/>
                  </a:lnTo>
                  <a:lnTo>
                    <a:pt x="187" y="783"/>
                  </a:lnTo>
                  <a:lnTo>
                    <a:pt x="183" y="783"/>
                  </a:lnTo>
                  <a:lnTo>
                    <a:pt x="172" y="785"/>
                  </a:lnTo>
                  <a:lnTo>
                    <a:pt x="172" y="785"/>
                  </a:lnTo>
                  <a:lnTo>
                    <a:pt x="160" y="789"/>
                  </a:lnTo>
                  <a:lnTo>
                    <a:pt x="160" y="789"/>
                  </a:lnTo>
                  <a:lnTo>
                    <a:pt x="154" y="785"/>
                  </a:lnTo>
                  <a:lnTo>
                    <a:pt x="154" y="785"/>
                  </a:lnTo>
                  <a:lnTo>
                    <a:pt x="148" y="787"/>
                  </a:lnTo>
                  <a:lnTo>
                    <a:pt x="148" y="787"/>
                  </a:lnTo>
                  <a:lnTo>
                    <a:pt x="144" y="791"/>
                  </a:lnTo>
                  <a:lnTo>
                    <a:pt x="142" y="799"/>
                  </a:lnTo>
                  <a:lnTo>
                    <a:pt x="140" y="807"/>
                  </a:lnTo>
                  <a:lnTo>
                    <a:pt x="136" y="811"/>
                  </a:lnTo>
                  <a:lnTo>
                    <a:pt x="136" y="811"/>
                  </a:lnTo>
                  <a:lnTo>
                    <a:pt x="132" y="817"/>
                  </a:lnTo>
                  <a:lnTo>
                    <a:pt x="128" y="819"/>
                  </a:lnTo>
                  <a:lnTo>
                    <a:pt x="128" y="819"/>
                  </a:lnTo>
                  <a:lnTo>
                    <a:pt x="124" y="819"/>
                  </a:lnTo>
                  <a:lnTo>
                    <a:pt x="118" y="817"/>
                  </a:lnTo>
                  <a:lnTo>
                    <a:pt x="118" y="817"/>
                  </a:lnTo>
                  <a:lnTo>
                    <a:pt x="108" y="811"/>
                  </a:lnTo>
                  <a:lnTo>
                    <a:pt x="98" y="805"/>
                  </a:lnTo>
                  <a:lnTo>
                    <a:pt x="98" y="805"/>
                  </a:lnTo>
                  <a:lnTo>
                    <a:pt x="82" y="799"/>
                  </a:lnTo>
                  <a:lnTo>
                    <a:pt x="72" y="797"/>
                  </a:lnTo>
                  <a:lnTo>
                    <a:pt x="66" y="797"/>
                  </a:lnTo>
                  <a:lnTo>
                    <a:pt x="66" y="797"/>
                  </a:lnTo>
                  <a:lnTo>
                    <a:pt x="62" y="799"/>
                  </a:lnTo>
                  <a:lnTo>
                    <a:pt x="60" y="801"/>
                  </a:lnTo>
                  <a:lnTo>
                    <a:pt x="54" y="807"/>
                  </a:lnTo>
                  <a:lnTo>
                    <a:pt x="54" y="807"/>
                  </a:lnTo>
                  <a:lnTo>
                    <a:pt x="48" y="809"/>
                  </a:lnTo>
                  <a:lnTo>
                    <a:pt x="42" y="811"/>
                  </a:lnTo>
                  <a:lnTo>
                    <a:pt x="42" y="811"/>
                  </a:lnTo>
                  <a:lnTo>
                    <a:pt x="38" y="815"/>
                  </a:lnTo>
                  <a:lnTo>
                    <a:pt x="34" y="819"/>
                  </a:lnTo>
                  <a:lnTo>
                    <a:pt x="34" y="819"/>
                  </a:lnTo>
                  <a:lnTo>
                    <a:pt x="32" y="821"/>
                  </a:lnTo>
                  <a:lnTo>
                    <a:pt x="28" y="823"/>
                  </a:lnTo>
                  <a:lnTo>
                    <a:pt x="28" y="823"/>
                  </a:lnTo>
                  <a:lnTo>
                    <a:pt x="28" y="819"/>
                  </a:lnTo>
                  <a:lnTo>
                    <a:pt x="26" y="817"/>
                  </a:lnTo>
                  <a:lnTo>
                    <a:pt x="26" y="817"/>
                  </a:lnTo>
                  <a:lnTo>
                    <a:pt x="20" y="817"/>
                  </a:lnTo>
                  <a:lnTo>
                    <a:pt x="20" y="817"/>
                  </a:lnTo>
                  <a:lnTo>
                    <a:pt x="16" y="811"/>
                  </a:lnTo>
                  <a:lnTo>
                    <a:pt x="14" y="809"/>
                  </a:lnTo>
                  <a:lnTo>
                    <a:pt x="12" y="807"/>
                  </a:lnTo>
                  <a:lnTo>
                    <a:pt x="12" y="807"/>
                  </a:lnTo>
                  <a:lnTo>
                    <a:pt x="6" y="809"/>
                  </a:lnTo>
                  <a:lnTo>
                    <a:pt x="6" y="809"/>
                  </a:lnTo>
                  <a:lnTo>
                    <a:pt x="2" y="813"/>
                  </a:lnTo>
                  <a:lnTo>
                    <a:pt x="2" y="815"/>
                  </a:lnTo>
                  <a:lnTo>
                    <a:pt x="0" y="815"/>
                  </a:lnTo>
                  <a:lnTo>
                    <a:pt x="0" y="815"/>
                  </a:lnTo>
                  <a:lnTo>
                    <a:pt x="0" y="813"/>
                  </a:lnTo>
                  <a:lnTo>
                    <a:pt x="2" y="811"/>
                  </a:lnTo>
                  <a:lnTo>
                    <a:pt x="2" y="811"/>
                  </a:lnTo>
                  <a:lnTo>
                    <a:pt x="6" y="803"/>
                  </a:lnTo>
                  <a:lnTo>
                    <a:pt x="6" y="803"/>
                  </a:lnTo>
                  <a:lnTo>
                    <a:pt x="18" y="799"/>
                  </a:lnTo>
                  <a:lnTo>
                    <a:pt x="28" y="793"/>
                  </a:lnTo>
                  <a:lnTo>
                    <a:pt x="28" y="793"/>
                  </a:lnTo>
                  <a:lnTo>
                    <a:pt x="58" y="775"/>
                  </a:lnTo>
                  <a:lnTo>
                    <a:pt x="88" y="753"/>
                  </a:lnTo>
                  <a:lnTo>
                    <a:pt x="88" y="753"/>
                  </a:lnTo>
                  <a:lnTo>
                    <a:pt x="96" y="747"/>
                  </a:lnTo>
                  <a:lnTo>
                    <a:pt x="100" y="741"/>
                  </a:lnTo>
                  <a:lnTo>
                    <a:pt x="100" y="741"/>
                  </a:lnTo>
                  <a:lnTo>
                    <a:pt x="112" y="735"/>
                  </a:lnTo>
                  <a:lnTo>
                    <a:pt x="112" y="735"/>
                  </a:lnTo>
                  <a:lnTo>
                    <a:pt x="116" y="729"/>
                  </a:lnTo>
                  <a:lnTo>
                    <a:pt x="120" y="725"/>
                  </a:lnTo>
                  <a:lnTo>
                    <a:pt x="120" y="725"/>
                  </a:lnTo>
                  <a:lnTo>
                    <a:pt x="130" y="725"/>
                  </a:lnTo>
                  <a:lnTo>
                    <a:pt x="138" y="725"/>
                  </a:lnTo>
                  <a:lnTo>
                    <a:pt x="138" y="725"/>
                  </a:lnTo>
                  <a:lnTo>
                    <a:pt x="156" y="729"/>
                  </a:lnTo>
                  <a:lnTo>
                    <a:pt x="172" y="733"/>
                  </a:lnTo>
                  <a:lnTo>
                    <a:pt x="172" y="733"/>
                  </a:lnTo>
                  <a:lnTo>
                    <a:pt x="182" y="733"/>
                  </a:lnTo>
                  <a:lnTo>
                    <a:pt x="189" y="733"/>
                  </a:lnTo>
                  <a:lnTo>
                    <a:pt x="189" y="733"/>
                  </a:lnTo>
                  <a:lnTo>
                    <a:pt x="193" y="729"/>
                  </a:lnTo>
                  <a:lnTo>
                    <a:pt x="193" y="729"/>
                  </a:lnTo>
                  <a:lnTo>
                    <a:pt x="197" y="723"/>
                  </a:lnTo>
                  <a:lnTo>
                    <a:pt x="197" y="723"/>
                  </a:lnTo>
                  <a:lnTo>
                    <a:pt x="209" y="715"/>
                  </a:lnTo>
                  <a:lnTo>
                    <a:pt x="221" y="707"/>
                  </a:lnTo>
                  <a:lnTo>
                    <a:pt x="221" y="707"/>
                  </a:lnTo>
                  <a:lnTo>
                    <a:pt x="227" y="697"/>
                  </a:lnTo>
                  <a:lnTo>
                    <a:pt x="227" y="697"/>
                  </a:lnTo>
                  <a:lnTo>
                    <a:pt x="229" y="693"/>
                  </a:lnTo>
                  <a:lnTo>
                    <a:pt x="229" y="691"/>
                  </a:lnTo>
                  <a:lnTo>
                    <a:pt x="229" y="691"/>
                  </a:lnTo>
                  <a:lnTo>
                    <a:pt x="225" y="689"/>
                  </a:lnTo>
                  <a:lnTo>
                    <a:pt x="219" y="693"/>
                  </a:lnTo>
                  <a:lnTo>
                    <a:pt x="211" y="699"/>
                  </a:lnTo>
                  <a:lnTo>
                    <a:pt x="211" y="699"/>
                  </a:lnTo>
                  <a:lnTo>
                    <a:pt x="201" y="701"/>
                  </a:lnTo>
                  <a:lnTo>
                    <a:pt x="193" y="703"/>
                  </a:lnTo>
                  <a:lnTo>
                    <a:pt x="193" y="703"/>
                  </a:lnTo>
                  <a:lnTo>
                    <a:pt x="187" y="711"/>
                  </a:lnTo>
                  <a:lnTo>
                    <a:pt x="187" y="711"/>
                  </a:lnTo>
                  <a:lnTo>
                    <a:pt x="180" y="715"/>
                  </a:lnTo>
                  <a:lnTo>
                    <a:pt x="180" y="715"/>
                  </a:lnTo>
                  <a:lnTo>
                    <a:pt x="170" y="713"/>
                  </a:lnTo>
                  <a:lnTo>
                    <a:pt x="170" y="713"/>
                  </a:lnTo>
                  <a:lnTo>
                    <a:pt x="164" y="709"/>
                  </a:lnTo>
                  <a:lnTo>
                    <a:pt x="164" y="709"/>
                  </a:lnTo>
                  <a:lnTo>
                    <a:pt x="160" y="703"/>
                  </a:lnTo>
                  <a:lnTo>
                    <a:pt x="158" y="695"/>
                  </a:lnTo>
                  <a:lnTo>
                    <a:pt x="154" y="683"/>
                  </a:lnTo>
                  <a:lnTo>
                    <a:pt x="154" y="683"/>
                  </a:lnTo>
                  <a:lnTo>
                    <a:pt x="148" y="681"/>
                  </a:lnTo>
                  <a:lnTo>
                    <a:pt x="148" y="681"/>
                  </a:lnTo>
                  <a:lnTo>
                    <a:pt x="146" y="681"/>
                  </a:lnTo>
                  <a:lnTo>
                    <a:pt x="146" y="681"/>
                  </a:lnTo>
                  <a:lnTo>
                    <a:pt x="140" y="683"/>
                  </a:lnTo>
                  <a:lnTo>
                    <a:pt x="136" y="685"/>
                  </a:lnTo>
                  <a:lnTo>
                    <a:pt x="136" y="685"/>
                  </a:lnTo>
                  <a:lnTo>
                    <a:pt x="130" y="685"/>
                  </a:lnTo>
                  <a:lnTo>
                    <a:pt x="124" y="683"/>
                  </a:lnTo>
                  <a:lnTo>
                    <a:pt x="124" y="683"/>
                  </a:lnTo>
                  <a:lnTo>
                    <a:pt x="120" y="675"/>
                  </a:lnTo>
                  <a:lnTo>
                    <a:pt x="120" y="675"/>
                  </a:lnTo>
                  <a:lnTo>
                    <a:pt x="120" y="669"/>
                  </a:lnTo>
                  <a:lnTo>
                    <a:pt x="120" y="663"/>
                  </a:lnTo>
                  <a:lnTo>
                    <a:pt x="120" y="663"/>
                  </a:lnTo>
                  <a:lnTo>
                    <a:pt x="118" y="659"/>
                  </a:lnTo>
                  <a:lnTo>
                    <a:pt x="118" y="659"/>
                  </a:lnTo>
                  <a:lnTo>
                    <a:pt x="112" y="659"/>
                  </a:lnTo>
                  <a:lnTo>
                    <a:pt x="106" y="661"/>
                  </a:lnTo>
                  <a:lnTo>
                    <a:pt x="106" y="661"/>
                  </a:lnTo>
                  <a:lnTo>
                    <a:pt x="96" y="667"/>
                  </a:lnTo>
                  <a:lnTo>
                    <a:pt x="96" y="667"/>
                  </a:lnTo>
                  <a:lnTo>
                    <a:pt x="84" y="669"/>
                  </a:lnTo>
                  <a:lnTo>
                    <a:pt x="84" y="669"/>
                  </a:lnTo>
                  <a:lnTo>
                    <a:pt x="80" y="667"/>
                  </a:lnTo>
                  <a:lnTo>
                    <a:pt x="80" y="667"/>
                  </a:lnTo>
                  <a:lnTo>
                    <a:pt x="78" y="663"/>
                  </a:lnTo>
                  <a:lnTo>
                    <a:pt x="78" y="663"/>
                  </a:lnTo>
                  <a:lnTo>
                    <a:pt x="74" y="651"/>
                  </a:lnTo>
                  <a:lnTo>
                    <a:pt x="74" y="651"/>
                  </a:lnTo>
                  <a:lnTo>
                    <a:pt x="74" y="643"/>
                  </a:lnTo>
                  <a:lnTo>
                    <a:pt x="74" y="643"/>
                  </a:lnTo>
                  <a:lnTo>
                    <a:pt x="74" y="639"/>
                  </a:lnTo>
                  <a:lnTo>
                    <a:pt x="74" y="639"/>
                  </a:lnTo>
                  <a:lnTo>
                    <a:pt x="76" y="635"/>
                  </a:lnTo>
                  <a:lnTo>
                    <a:pt x="80" y="633"/>
                  </a:lnTo>
                  <a:lnTo>
                    <a:pt x="90" y="631"/>
                  </a:lnTo>
                  <a:lnTo>
                    <a:pt x="102" y="631"/>
                  </a:lnTo>
                  <a:lnTo>
                    <a:pt x="112" y="629"/>
                  </a:lnTo>
                  <a:lnTo>
                    <a:pt x="112" y="629"/>
                  </a:lnTo>
                  <a:lnTo>
                    <a:pt x="132" y="626"/>
                  </a:lnTo>
                  <a:lnTo>
                    <a:pt x="142" y="622"/>
                  </a:lnTo>
                  <a:lnTo>
                    <a:pt x="148" y="618"/>
                  </a:lnTo>
                  <a:lnTo>
                    <a:pt x="148" y="618"/>
                  </a:lnTo>
                  <a:lnTo>
                    <a:pt x="162" y="606"/>
                  </a:lnTo>
                  <a:lnTo>
                    <a:pt x="166" y="600"/>
                  </a:lnTo>
                  <a:lnTo>
                    <a:pt x="168" y="596"/>
                  </a:lnTo>
                  <a:lnTo>
                    <a:pt x="168" y="596"/>
                  </a:lnTo>
                  <a:lnTo>
                    <a:pt x="166" y="592"/>
                  </a:lnTo>
                  <a:lnTo>
                    <a:pt x="162" y="590"/>
                  </a:lnTo>
                  <a:lnTo>
                    <a:pt x="162" y="590"/>
                  </a:lnTo>
                  <a:lnTo>
                    <a:pt x="162" y="584"/>
                  </a:lnTo>
                  <a:lnTo>
                    <a:pt x="162" y="584"/>
                  </a:lnTo>
                  <a:lnTo>
                    <a:pt x="166" y="564"/>
                  </a:lnTo>
                  <a:lnTo>
                    <a:pt x="166" y="564"/>
                  </a:lnTo>
                  <a:lnTo>
                    <a:pt x="168" y="556"/>
                  </a:lnTo>
                  <a:lnTo>
                    <a:pt x="168" y="552"/>
                  </a:lnTo>
                  <a:lnTo>
                    <a:pt x="168" y="552"/>
                  </a:lnTo>
                  <a:lnTo>
                    <a:pt x="166" y="550"/>
                  </a:lnTo>
                  <a:lnTo>
                    <a:pt x="162" y="550"/>
                  </a:lnTo>
                  <a:lnTo>
                    <a:pt x="156" y="552"/>
                  </a:lnTo>
                  <a:lnTo>
                    <a:pt x="156" y="552"/>
                  </a:lnTo>
                  <a:lnTo>
                    <a:pt x="146" y="554"/>
                  </a:lnTo>
                  <a:lnTo>
                    <a:pt x="142" y="560"/>
                  </a:lnTo>
                  <a:lnTo>
                    <a:pt x="138" y="560"/>
                  </a:lnTo>
                  <a:lnTo>
                    <a:pt x="138" y="560"/>
                  </a:lnTo>
                  <a:lnTo>
                    <a:pt x="134" y="556"/>
                  </a:lnTo>
                  <a:lnTo>
                    <a:pt x="134" y="554"/>
                  </a:lnTo>
                  <a:lnTo>
                    <a:pt x="134" y="554"/>
                  </a:lnTo>
                  <a:lnTo>
                    <a:pt x="134" y="550"/>
                  </a:lnTo>
                  <a:lnTo>
                    <a:pt x="138" y="548"/>
                  </a:lnTo>
                  <a:lnTo>
                    <a:pt x="146" y="542"/>
                  </a:lnTo>
                  <a:lnTo>
                    <a:pt x="164" y="534"/>
                  </a:lnTo>
                  <a:lnTo>
                    <a:pt x="164" y="534"/>
                  </a:lnTo>
                  <a:lnTo>
                    <a:pt x="183" y="524"/>
                  </a:lnTo>
                  <a:lnTo>
                    <a:pt x="183" y="524"/>
                  </a:lnTo>
                  <a:lnTo>
                    <a:pt x="189" y="522"/>
                  </a:lnTo>
                  <a:lnTo>
                    <a:pt x="197" y="520"/>
                  </a:lnTo>
                  <a:lnTo>
                    <a:pt x="197" y="520"/>
                  </a:lnTo>
                  <a:lnTo>
                    <a:pt x="209" y="522"/>
                  </a:lnTo>
                  <a:lnTo>
                    <a:pt x="219" y="526"/>
                  </a:lnTo>
                  <a:lnTo>
                    <a:pt x="229" y="532"/>
                  </a:lnTo>
                  <a:lnTo>
                    <a:pt x="235" y="532"/>
                  </a:lnTo>
                  <a:lnTo>
                    <a:pt x="241" y="532"/>
                  </a:lnTo>
                  <a:lnTo>
                    <a:pt x="241" y="532"/>
                  </a:lnTo>
                  <a:lnTo>
                    <a:pt x="243" y="530"/>
                  </a:lnTo>
                  <a:lnTo>
                    <a:pt x="247" y="524"/>
                  </a:lnTo>
                  <a:lnTo>
                    <a:pt x="247" y="524"/>
                  </a:lnTo>
                  <a:lnTo>
                    <a:pt x="249" y="522"/>
                  </a:lnTo>
                  <a:lnTo>
                    <a:pt x="251" y="522"/>
                  </a:lnTo>
                  <a:lnTo>
                    <a:pt x="251" y="522"/>
                  </a:lnTo>
                  <a:lnTo>
                    <a:pt x="249" y="520"/>
                  </a:lnTo>
                  <a:lnTo>
                    <a:pt x="247" y="518"/>
                  </a:lnTo>
                  <a:lnTo>
                    <a:pt x="247" y="518"/>
                  </a:lnTo>
                  <a:lnTo>
                    <a:pt x="245" y="514"/>
                  </a:lnTo>
                  <a:lnTo>
                    <a:pt x="245" y="514"/>
                  </a:lnTo>
                  <a:lnTo>
                    <a:pt x="249" y="506"/>
                  </a:lnTo>
                  <a:lnTo>
                    <a:pt x="253" y="496"/>
                  </a:lnTo>
                  <a:lnTo>
                    <a:pt x="253" y="496"/>
                  </a:lnTo>
                  <a:lnTo>
                    <a:pt x="259" y="494"/>
                  </a:lnTo>
                  <a:lnTo>
                    <a:pt x="261" y="492"/>
                  </a:lnTo>
                  <a:lnTo>
                    <a:pt x="261" y="490"/>
                  </a:lnTo>
                  <a:lnTo>
                    <a:pt x="261" y="490"/>
                  </a:lnTo>
                  <a:lnTo>
                    <a:pt x="261" y="488"/>
                  </a:lnTo>
                  <a:lnTo>
                    <a:pt x="257" y="488"/>
                  </a:lnTo>
                  <a:lnTo>
                    <a:pt x="255" y="486"/>
                  </a:lnTo>
                  <a:lnTo>
                    <a:pt x="253" y="484"/>
                  </a:lnTo>
                  <a:lnTo>
                    <a:pt x="253" y="484"/>
                  </a:lnTo>
                  <a:lnTo>
                    <a:pt x="253" y="482"/>
                  </a:lnTo>
                  <a:lnTo>
                    <a:pt x="255" y="480"/>
                  </a:lnTo>
                  <a:lnTo>
                    <a:pt x="259" y="474"/>
                  </a:lnTo>
                  <a:lnTo>
                    <a:pt x="259" y="474"/>
                  </a:lnTo>
                  <a:lnTo>
                    <a:pt x="269" y="470"/>
                  </a:lnTo>
                  <a:lnTo>
                    <a:pt x="269" y="470"/>
                  </a:lnTo>
                  <a:lnTo>
                    <a:pt x="271" y="460"/>
                  </a:lnTo>
                  <a:lnTo>
                    <a:pt x="273" y="452"/>
                  </a:lnTo>
                  <a:lnTo>
                    <a:pt x="273" y="452"/>
                  </a:lnTo>
                  <a:lnTo>
                    <a:pt x="277" y="448"/>
                  </a:lnTo>
                  <a:lnTo>
                    <a:pt x="279" y="446"/>
                  </a:lnTo>
                  <a:lnTo>
                    <a:pt x="279" y="446"/>
                  </a:lnTo>
                  <a:lnTo>
                    <a:pt x="277" y="444"/>
                  </a:lnTo>
                  <a:lnTo>
                    <a:pt x="275" y="444"/>
                  </a:lnTo>
                  <a:lnTo>
                    <a:pt x="275" y="444"/>
                  </a:lnTo>
                  <a:lnTo>
                    <a:pt x="271" y="446"/>
                  </a:lnTo>
                  <a:lnTo>
                    <a:pt x="263" y="450"/>
                  </a:lnTo>
                  <a:lnTo>
                    <a:pt x="263" y="450"/>
                  </a:lnTo>
                  <a:lnTo>
                    <a:pt x="255" y="452"/>
                  </a:lnTo>
                  <a:lnTo>
                    <a:pt x="251" y="452"/>
                  </a:lnTo>
                  <a:lnTo>
                    <a:pt x="249" y="452"/>
                  </a:lnTo>
                  <a:lnTo>
                    <a:pt x="249" y="452"/>
                  </a:lnTo>
                  <a:lnTo>
                    <a:pt x="247" y="448"/>
                  </a:lnTo>
                  <a:lnTo>
                    <a:pt x="247" y="444"/>
                  </a:lnTo>
                  <a:lnTo>
                    <a:pt x="247" y="440"/>
                  </a:lnTo>
                  <a:lnTo>
                    <a:pt x="245" y="436"/>
                  </a:lnTo>
                  <a:lnTo>
                    <a:pt x="245" y="436"/>
                  </a:lnTo>
                  <a:lnTo>
                    <a:pt x="243" y="440"/>
                  </a:lnTo>
                  <a:lnTo>
                    <a:pt x="243" y="440"/>
                  </a:lnTo>
                  <a:lnTo>
                    <a:pt x="243" y="436"/>
                  </a:lnTo>
                  <a:lnTo>
                    <a:pt x="243" y="436"/>
                  </a:lnTo>
                  <a:lnTo>
                    <a:pt x="241" y="428"/>
                  </a:lnTo>
                  <a:lnTo>
                    <a:pt x="241" y="428"/>
                  </a:lnTo>
                  <a:lnTo>
                    <a:pt x="235" y="418"/>
                  </a:lnTo>
                  <a:lnTo>
                    <a:pt x="235" y="418"/>
                  </a:lnTo>
                  <a:lnTo>
                    <a:pt x="235" y="411"/>
                  </a:lnTo>
                  <a:lnTo>
                    <a:pt x="235" y="411"/>
                  </a:lnTo>
                  <a:lnTo>
                    <a:pt x="241" y="401"/>
                  </a:lnTo>
                  <a:lnTo>
                    <a:pt x="241" y="401"/>
                  </a:lnTo>
                  <a:lnTo>
                    <a:pt x="249" y="391"/>
                  </a:lnTo>
                  <a:lnTo>
                    <a:pt x="259" y="377"/>
                  </a:lnTo>
                  <a:lnTo>
                    <a:pt x="259" y="377"/>
                  </a:lnTo>
                  <a:lnTo>
                    <a:pt x="263" y="375"/>
                  </a:lnTo>
                  <a:lnTo>
                    <a:pt x="271" y="373"/>
                  </a:lnTo>
                  <a:lnTo>
                    <a:pt x="271" y="373"/>
                  </a:lnTo>
                  <a:lnTo>
                    <a:pt x="275" y="373"/>
                  </a:lnTo>
                  <a:lnTo>
                    <a:pt x="275" y="373"/>
                  </a:lnTo>
                  <a:lnTo>
                    <a:pt x="277" y="373"/>
                  </a:lnTo>
                  <a:lnTo>
                    <a:pt x="277" y="371"/>
                  </a:lnTo>
                  <a:lnTo>
                    <a:pt x="277" y="371"/>
                  </a:lnTo>
                  <a:lnTo>
                    <a:pt x="275" y="369"/>
                  </a:lnTo>
                  <a:lnTo>
                    <a:pt x="269" y="365"/>
                  </a:lnTo>
                  <a:lnTo>
                    <a:pt x="257" y="365"/>
                  </a:lnTo>
                  <a:lnTo>
                    <a:pt x="257" y="365"/>
                  </a:lnTo>
                  <a:lnTo>
                    <a:pt x="249" y="367"/>
                  </a:lnTo>
                  <a:lnTo>
                    <a:pt x="249" y="367"/>
                  </a:lnTo>
                  <a:lnTo>
                    <a:pt x="247" y="369"/>
                  </a:lnTo>
                  <a:lnTo>
                    <a:pt x="247" y="369"/>
                  </a:lnTo>
                  <a:lnTo>
                    <a:pt x="235" y="373"/>
                  </a:lnTo>
                  <a:lnTo>
                    <a:pt x="227" y="373"/>
                  </a:lnTo>
                  <a:lnTo>
                    <a:pt x="227" y="373"/>
                  </a:lnTo>
                  <a:lnTo>
                    <a:pt x="221" y="371"/>
                  </a:lnTo>
                  <a:lnTo>
                    <a:pt x="215" y="369"/>
                  </a:lnTo>
                  <a:lnTo>
                    <a:pt x="209" y="365"/>
                  </a:lnTo>
                  <a:lnTo>
                    <a:pt x="203" y="365"/>
                  </a:lnTo>
                  <a:lnTo>
                    <a:pt x="203" y="365"/>
                  </a:lnTo>
                  <a:lnTo>
                    <a:pt x="201" y="369"/>
                  </a:lnTo>
                  <a:lnTo>
                    <a:pt x="201" y="373"/>
                  </a:lnTo>
                  <a:lnTo>
                    <a:pt x="201" y="373"/>
                  </a:lnTo>
                  <a:lnTo>
                    <a:pt x="199" y="375"/>
                  </a:lnTo>
                  <a:lnTo>
                    <a:pt x="197" y="377"/>
                  </a:lnTo>
                  <a:lnTo>
                    <a:pt x="197" y="377"/>
                  </a:lnTo>
                  <a:lnTo>
                    <a:pt x="193" y="377"/>
                  </a:lnTo>
                  <a:lnTo>
                    <a:pt x="191" y="375"/>
                  </a:lnTo>
                  <a:lnTo>
                    <a:pt x="191" y="375"/>
                  </a:lnTo>
                  <a:lnTo>
                    <a:pt x="185" y="365"/>
                  </a:lnTo>
                  <a:lnTo>
                    <a:pt x="183" y="361"/>
                  </a:lnTo>
                  <a:lnTo>
                    <a:pt x="180" y="359"/>
                  </a:lnTo>
                  <a:lnTo>
                    <a:pt x="180" y="359"/>
                  </a:lnTo>
                  <a:lnTo>
                    <a:pt x="174" y="359"/>
                  </a:lnTo>
                  <a:lnTo>
                    <a:pt x="174" y="359"/>
                  </a:lnTo>
                  <a:lnTo>
                    <a:pt x="172" y="361"/>
                  </a:lnTo>
                  <a:lnTo>
                    <a:pt x="172" y="361"/>
                  </a:lnTo>
                  <a:lnTo>
                    <a:pt x="172" y="369"/>
                  </a:lnTo>
                  <a:lnTo>
                    <a:pt x="172" y="373"/>
                  </a:lnTo>
                  <a:lnTo>
                    <a:pt x="170" y="375"/>
                  </a:lnTo>
                  <a:lnTo>
                    <a:pt x="170" y="375"/>
                  </a:lnTo>
                  <a:lnTo>
                    <a:pt x="168" y="375"/>
                  </a:lnTo>
                  <a:lnTo>
                    <a:pt x="168" y="375"/>
                  </a:lnTo>
                  <a:lnTo>
                    <a:pt x="164" y="371"/>
                  </a:lnTo>
                  <a:lnTo>
                    <a:pt x="164" y="371"/>
                  </a:lnTo>
                  <a:lnTo>
                    <a:pt x="162" y="359"/>
                  </a:lnTo>
                  <a:lnTo>
                    <a:pt x="164" y="345"/>
                  </a:lnTo>
                  <a:lnTo>
                    <a:pt x="164" y="345"/>
                  </a:lnTo>
                  <a:lnTo>
                    <a:pt x="164" y="343"/>
                  </a:lnTo>
                  <a:lnTo>
                    <a:pt x="166" y="341"/>
                  </a:lnTo>
                  <a:lnTo>
                    <a:pt x="166" y="341"/>
                  </a:lnTo>
                  <a:lnTo>
                    <a:pt x="168" y="341"/>
                  </a:lnTo>
                  <a:lnTo>
                    <a:pt x="168" y="343"/>
                  </a:lnTo>
                  <a:lnTo>
                    <a:pt x="170" y="347"/>
                  </a:lnTo>
                  <a:lnTo>
                    <a:pt x="172" y="347"/>
                  </a:lnTo>
                  <a:lnTo>
                    <a:pt x="172" y="347"/>
                  </a:lnTo>
                  <a:lnTo>
                    <a:pt x="172" y="345"/>
                  </a:lnTo>
                  <a:lnTo>
                    <a:pt x="172" y="343"/>
                  </a:lnTo>
                  <a:lnTo>
                    <a:pt x="174" y="339"/>
                  </a:lnTo>
                  <a:lnTo>
                    <a:pt x="174" y="339"/>
                  </a:lnTo>
                  <a:lnTo>
                    <a:pt x="180" y="331"/>
                  </a:lnTo>
                  <a:lnTo>
                    <a:pt x="180" y="331"/>
                  </a:lnTo>
                  <a:lnTo>
                    <a:pt x="189" y="317"/>
                  </a:lnTo>
                  <a:lnTo>
                    <a:pt x="189" y="317"/>
                  </a:lnTo>
                  <a:lnTo>
                    <a:pt x="197" y="307"/>
                  </a:lnTo>
                  <a:lnTo>
                    <a:pt x="197" y="307"/>
                  </a:lnTo>
                  <a:lnTo>
                    <a:pt x="201" y="303"/>
                  </a:lnTo>
                  <a:lnTo>
                    <a:pt x="205" y="299"/>
                  </a:lnTo>
                  <a:lnTo>
                    <a:pt x="205" y="299"/>
                  </a:lnTo>
                  <a:lnTo>
                    <a:pt x="205" y="295"/>
                  </a:lnTo>
                  <a:lnTo>
                    <a:pt x="205" y="287"/>
                  </a:lnTo>
                  <a:lnTo>
                    <a:pt x="205" y="287"/>
                  </a:lnTo>
                  <a:lnTo>
                    <a:pt x="201" y="281"/>
                  </a:lnTo>
                  <a:lnTo>
                    <a:pt x="201" y="281"/>
                  </a:lnTo>
                  <a:lnTo>
                    <a:pt x="199" y="277"/>
                  </a:lnTo>
                  <a:lnTo>
                    <a:pt x="199" y="277"/>
                  </a:lnTo>
                  <a:lnTo>
                    <a:pt x="201" y="269"/>
                  </a:lnTo>
                  <a:lnTo>
                    <a:pt x="205" y="263"/>
                  </a:lnTo>
                  <a:lnTo>
                    <a:pt x="205" y="263"/>
                  </a:lnTo>
                  <a:lnTo>
                    <a:pt x="211" y="257"/>
                  </a:lnTo>
                  <a:lnTo>
                    <a:pt x="211" y="257"/>
                  </a:lnTo>
                  <a:lnTo>
                    <a:pt x="213" y="253"/>
                  </a:lnTo>
                  <a:lnTo>
                    <a:pt x="213" y="253"/>
                  </a:lnTo>
                  <a:lnTo>
                    <a:pt x="217" y="253"/>
                  </a:lnTo>
                  <a:lnTo>
                    <a:pt x="219" y="253"/>
                  </a:lnTo>
                  <a:lnTo>
                    <a:pt x="219" y="253"/>
                  </a:lnTo>
                  <a:lnTo>
                    <a:pt x="217" y="249"/>
                  </a:lnTo>
                  <a:lnTo>
                    <a:pt x="215" y="245"/>
                  </a:lnTo>
                  <a:lnTo>
                    <a:pt x="215" y="245"/>
                  </a:lnTo>
                  <a:lnTo>
                    <a:pt x="211" y="241"/>
                  </a:lnTo>
                  <a:lnTo>
                    <a:pt x="211" y="239"/>
                  </a:lnTo>
                  <a:lnTo>
                    <a:pt x="209" y="239"/>
                  </a:lnTo>
                  <a:lnTo>
                    <a:pt x="209" y="239"/>
                  </a:lnTo>
                  <a:lnTo>
                    <a:pt x="205" y="241"/>
                  </a:lnTo>
                  <a:lnTo>
                    <a:pt x="205" y="245"/>
                  </a:lnTo>
                  <a:lnTo>
                    <a:pt x="203" y="251"/>
                  </a:lnTo>
                  <a:lnTo>
                    <a:pt x="203" y="251"/>
                  </a:lnTo>
                  <a:lnTo>
                    <a:pt x="201" y="251"/>
                  </a:lnTo>
                  <a:lnTo>
                    <a:pt x="201" y="251"/>
                  </a:lnTo>
                  <a:lnTo>
                    <a:pt x="199" y="249"/>
                  </a:lnTo>
                  <a:lnTo>
                    <a:pt x="195" y="247"/>
                  </a:lnTo>
                  <a:lnTo>
                    <a:pt x="195" y="247"/>
                  </a:lnTo>
                  <a:lnTo>
                    <a:pt x="193" y="247"/>
                  </a:lnTo>
                  <a:lnTo>
                    <a:pt x="193" y="247"/>
                  </a:lnTo>
                  <a:lnTo>
                    <a:pt x="191" y="251"/>
                  </a:lnTo>
                  <a:lnTo>
                    <a:pt x="191" y="251"/>
                  </a:lnTo>
                  <a:lnTo>
                    <a:pt x="187" y="251"/>
                  </a:lnTo>
                  <a:lnTo>
                    <a:pt x="187" y="251"/>
                  </a:lnTo>
                  <a:lnTo>
                    <a:pt x="185" y="253"/>
                  </a:lnTo>
                  <a:lnTo>
                    <a:pt x="185" y="253"/>
                  </a:lnTo>
                  <a:lnTo>
                    <a:pt x="185" y="253"/>
                  </a:lnTo>
                  <a:lnTo>
                    <a:pt x="183" y="251"/>
                  </a:lnTo>
                  <a:lnTo>
                    <a:pt x="185" y="249"/>
                  </a:lnTo>
                  <a:lnTo>
                    <a:pt x="187" y="243"/>
                  </a:lnTo>
                  <a:lnTo>
                    <a:pt x="187" y="243"/>
                  </a:lnTo>
                  <a:lnTo>
                    <a:pt x="193" y="237"/>
                  </a:lnTo>
                  <a:lnTo>
                    <a:pt x="199" y="227"/>
                  </a:lnTo>
                  <a:lnTo>
                    <a:pt x="199" y="227"/>
                  </a:lnTo>
                  <a:lnTo>
                    <a:pt x="201" y="225"/>
                  </a:lnTo>
                  <a:lnTo>
                    <a:pt x="201" y="223"/>
                  </a:lnTo>
                  <a:lnTo>
                    <a:pt x="201" y="223"/>
                  </a:lnTo>
                  <a:lnTo>
                    <a:pt x="199" y="221"/>
                  </a:lnTo>
                  <a:lnTo>
                    <a:pt x="197" y="223"/>
                  </a:lnTo>
                  <a:lnTo>
                    <a:pt x="191" y="225"/>
                  </a:lnTo>
                  <a:lnTo>
                    <a:pt x="182" y="237"/>
                  </a:lnTo>
                  <a:lnTo>
                    <a:pt x="182" y="237"/>
                  </a:lnTo>
                  <a:lnTo>
                    <a:pt x="182" y="241"/>
                  </a:lnTo>
                  <a:lnTo>
                    <a:pt x="182" y="241"/>
                  </a:lnTo>
                  <a:lnTo>
                    <a:pt x="182" y="249"/>
                  </a:lnTo>
                  <a:lnTo>
                    <a:pt x="182" y="249"/>
                  </a:lnTo>
                  <a:lnTo>
                    <a:pt x="180" y="263"/>
                  </a:lnTo>
                  <a:lnTo>
                    <a:pt x="180" y="263"/>
                  </a:lnTo>
                  <a:lnTo>
                    <a:pt x="170" y="275"/>
                  </a:lnTo>
                  <a:lnTo>
                    <a:pt x="160" y="285"/>
                  </a:lnTo>
                  <a:lnTo>
                    <a:pt x="160" y="285"/>
                  </a:lnTo>
                  <a:lnTo>
                    <a:pt x="154" y="297"/>
                  </a:lnTo>
                  <a:lnTo>
                    <a:pt x="154" y="297"/>
                  </a:lnTo>
                  <a:lnTo>
                    <a:pt x="148" y="301"/>
                  </a:lnTo>
                  <a:lnTo>
                    <a:pt x="148" y="301"/>
                  </a:lnTo>
                  <a:lnTo>
                    <a:pt x="144" y="301"/>
                  </a:lnTo>
                  <a:lnTo>
                    <a:pt x="142" y="299"/>
                  </a:lnTo>
                  <a:lnTo>
                    <a:pt x="142" y="299"/>
                  </a:lnTo>
                  <a:lnTo>
                    <a:pt x="142" y="297"/>
                  </a:lnTo>
                  <a:lnTo>
                    <a:pt x="142" y="297"/>
                  </a:lnTo>
                  <a:lnTo>
                    <a:pt x="156" y="275"/>
                  </a:lnTo>
                  <a:lnTo>
                    <a:pt x="156" y="275"/>
                  </a:lnTo>
                  <a:lnTo>
                    <a:pt x="164" y="269"/>
                  </a:lnTo>
                  <a:lnTo>
                    <a:pt x="170" y="263"/>
                  </a:lnTo>
                  <a:lnTo>
                    <a:pt x="170" y="263"/>
                  </a:lnTo>
                  <a:lnTo>
                    <a:pt x="172" y="255"/>
                  </a:lnTo>
                  <a:lnTo>
                    <a:pt x="172" y="255"/>
                  </a:lnTo>
                  <a:lnTo>
                    <a:pt x="170" y="251"/>
                  </a:lnTo>
                  <a:lnTo>
                    <a:pt x="170" y="251"/>
                  </a:lnTo>
                  <a:lnTo>
                    <a:pt x="168" y="251"/>
                  </a:lnTo>
                  <a:lnTo>
                    <a:pt x="164" y="251"/>
                  </a:lnTo>
                  <a:lnTo>
                    <a:pt x="164" y="251"/>
                  </a:lnTo>
                  <a:lnTo>
                    <a:pt x="166" y="247"/>
                  </a:lnTo>
                  <a:lnTo>
                    <a:pt x="168" y="243"/>
                  </a:lnTo>
                  <a:lnTo>
                    <a:pt x="168" y="243"/>
                  </a:lnTo>
                  <a:lnTo>
                    <a:pt x="172" y="233"/>
                  </a:lnTo>
                  <a:lnTo>
                    <a:pt x="172" y="233"/>
                  </a:lnTo>
                  <a:lnTo>
                    <a:pt x="176" y="227"/>
                  </a:lnTo>
                  <a:lnTo>
                    <a:pt x="176" y="227"/>
                  </a:lnTo>
                  <a:lnTo>
                    <a:pt x="176" y="223"/>
                  </a:lnTo>
                  <a:lnTo>
                    <a:pt x="176" y="223"/>
                  </a:lnTo>
                  <a:lnTo>
                    <a:pt x="183" y="213"/>
                  </a:lnTo>
                  <a:lnTo>
                    <a:pt x="183" y="213"/>
                  </a:lnTo>
                  <a:lnTo>
                    <a:pt x="193" y="202"/>
                  </a:lnTo>
                  <a:lnTo>
                    <a:pt x="203" y="186"/>
                  </a:lnTo>
                  <a:lnTo>
                    <a:pt x="203" y="186"/>
                  </a:lnTo>
                  <a:lnTo>
                    <a:pt x="205" y="182"/>
                  </a:lnTo>
                  <a:lnTo>
                    <a:pt x="205" y="182"/>
                  </a:lnTo>
                  <a:lnTo>
                    <a:pt x="205" y="180"/>
                  </a:lnTo>
                  <a:lnTo>
                    <a:pt x="205" y="180"/>
                  </a:lnTo>
                  <a:lnTo>
                    <a:pt x="203" y="180"/>
                  </a:lnTo>
                  <a:lnTo>
                    <a:pt x="203" y="180"/>
                  </a:lnTo>
                  <a:lnTo>
                    <a:pt x="191" y="186"/>
                  </a:lnTo>
                  <a:lnTo>
                    <a:pt x="191" y="186"/>
                  </a:lnTo>
                  <a:lnTo>
                    <a:pt x="187" y="190"/>
                  </a:lnTo>
                  <a:lnTo>
                    <a:pt x="182" y="190"/>
                  </a:lnTo>
                  <a:lnTo>
                    <a:pt x="182" y="190"/>
                  </a:lnTo>
                  <a:lnTo>
                    <a:pt x="180" y="188"/>
                  </a:lnTo>
                  <a:lnTo>
                    <a:pt x="174" y="186"/>
                  </a:lnTo>
                  <a:lnTo>
                    <a:pt x="172" y="178"/>
                  </a:lnTo>
                  <a:lnTo>
                    <a:pt x="172" y="178"/>
                  </a:lnTo>
                  <a:lnTo>
                    <a:pt x="172" y="174"/>
                  </a:lnTo>
                  <a:lnTo>
                    <a:pt x="174" y="168"/>
                  </a:lnTo>
                  <a:lnTo>
                    <a:pt x="174" y="168"/>
                  </a:lnTo>
                  <a:lnTo>
                    <a:pt x="170" y="166"/>
                  </a:lnTo>
                  <a:lnTo>
                    <a:pt x="164" y="164"/>
                  </a:lnTo>
                  <a:lnTo>
                    <a:pt x="164" y="164"/>
                  </a:lnTo>
                  <a:lnTo>
                    <a:pt x="166" y="162"/>
                  </a:lnTo>
                  <a:lnTo>
                    <a:pt x="166" y="162"/>
                  </a:lnTo>
                  <a:lnTo>
                    <a:pt x="168" y="160"/>
                  </a:lnTo>
                  <a:lnTo>
                    <a:pt x="170" y="160"/>
                  </a:lnTo>
                  <a:lnTo>
                    <a:pt x="170" y="160"/>
                  </a:lnTo>
                  <a:lnTo>
                    <a:pt x="176" y="160"/>
                  </a:lnTo>
                  <a:lnTo>
                    <a:pt x="182" y="160"/>
                  </a:lnTo>
                  <a:lnTo>
                    <a:pt x="182" y="160"/>
                  </a:lnTo>
                  <a:lnTo>
                    <a:pt x="183" y="158"/>
                  </a:lnTo>
                  <a:lnTo>
                    <a:pt x="185" y="154"/>
                  </a:lnTo>
                  <a:lnTo>
                    <a:pt x="187" y="148"/>
                  </a:lnTo>
                  <a:lnTo>
                    <a:pt x="187" y="148"/>
                  </a:lnTo>
                  <a:lnTo>
                    <a:pt x="191" y="142"/>
                  </a:lnTo>
                  <a:lnTo>
                    <a:pt x="191" y="142"/>
                  </a:lnTo>
                  <a:lnTo>
                    <a:pt x="195" y="138"/>
                  </a:lnTo>
                  <a:lnTo>
                    <a:pt x="195" y="138"/>
                  </a:lnTo>
                  <a:lnTo>
                    <a:pt x="195" y="134"/>
                  </a:lnTo>
                  <a:lnTo>
                    <a:pt x="195" y="134"/>
                  </a:lnTo>
                  <a:lnTo>
                    <a:pt x="201" y="130"/>
                  </a:lnTo>
                  <a:lnTo>
                    <a:pt x="201" y="130"/>
                  </a:lnTo>
                  <a:lnTo>
                    <a:pt x="203" y="130"/>
                  </a:lnTo>
                  <a:lnTo>
                    <a:pt x="203" y="130"/>
                  </a:lnTo>
                  <a:lnTo>
                    <a:pt x="203" y="128"/>
                  </a:lnTo>
                  <a:lnTo>
                    <a:pt x="203" y="124"/>
                  </a:lnTo>
                  <a:lnTo>
                    <a:pt x="203" y="124"/>
                  </a:lnTo>
                  <a:lnTo>
                    <a:pt x="205" y="120"/>
                  </a:lnTo>
                  <a:lnTo>
                    <a:pt x="205" y="120"/>
                  </a:lnTo>
                  <a:lnTo>
                    <a:pt x="211" y="118"/>
                  </a:lnTo>
                  <a:lnTo>
                    <a:pt x="213" y="116"/>
                  </a:lnTo>
                  <a:lnTo>
                    <a:pt x="215" y="114"/>
                  </a:lnTo>
                  <a:lnTo>
                    <a:pt x="215" y="114"/>
                  </a:lnTo>
                  <a:lnTo>
                    <a:pt x="213" y="112"/>
                  </a:lnTo>
                  <a:lnTo>
                    <a:pt x="211" y="112"/>
                  </a:lnTo>
                  <a:lnTo>
                    <a:pt x="211" y="112"/>
                  </a:lnTo>
                  <a:lnTo>
                    <a:pt x="213" y="108"/>
                  </a:lnTo>
                  <a:lnTo>
                    <a:pt x="215" y="108"/>
                  </a:lnTo>
                  <a:lnTo>
                    <a:pt x="215" y="108"/>
                  </a:lnTo>
                  <a:lnTo>
                    <a:pt x="217" y="106"/>
                  </a:lnTo>
                  <a:lnTo>
                    <a:pt x="217" y="104"/>
                  </a:lnTo>
                  <a:lnTo>
                    <a:pt x="217" y="104"/>
                  </a:lnTo>
                  <a:lnTo>
                    <a:pt x="217" y="104"/>
                  </a:lnTo>
                  <a:lnTo>
                    <a:pt x="213" y="104"/>
                  </a:lnTo>
                  <a:lnTo>
                    <a:pt x="205" y="104"/>
                  </a:lnTo>
                  <a:lnTo>
                    <a:pt x="205" y="104"/>
                  </a:lnTo>
                  <a:lnTo>
                    <a:pt x="203" y="102"/>
                  </a:lnTo>
                  <a:lnTo>
                    <a:pt x="199" y="102"/>
                  </a:lnTo>
                  <a:lnTo>
                    <a:pt x="199" y="102"/>
                  </a:lnTo>
                  <a:lnTo>
                    <a:pt x="199" y="98"/>
                  </a:lnTo>
                  <a:lnTo>
                    <a:pt x="199" y="94"/>
                  </a:lnTo>
                  <a:lnTo>
                    <a:pt x="203" y="88"/>
                  </a:lnTo>
                  <a:lnTo>
                    <a:pt x="203" y="88"/>
                  </a:lnTo>
                  <a:lnTo>
                    <a:pt x="209" y="88"/>
                  </a:lnTo>
                  <a:lnTo>
                    <a:pt x="209" y="88"/>
                  </a:lnTo>
                  <a:lnTo>
                    <a:pt x="213" y="90"/>
                  </a:lnTo>
                  <a:lnTo>
                    <a:pt x="213" y="90"/>
                  </a:lnTo>
                  <a:lnTo>
                    <a:pt x="217" y="88"/>
                  </a:lnTo>
                  <a:lnTo>
                    <a:pt x="217" y="88"/>
                  </a:lnTo>
                  <a:lnTo>
                    <a:pt x="213" y="86"/>
                  </a:lnTo>
                  <a:lnTo>
                    <a:pt x="211" y="84"/>
                  </a:lnTo>
                  <a:lnTo>
                    <a:pt x="211" y="84"/>
                  </a:lnTo>
                  <a:lnTo>
                    <a:pt x="213" y="72"/>
                  </a:lnTo>
                  <a:lnTo>
                    <a:pt x="217" y="64"/>
                  </a:lnTo>
                  <a:lnTo>
                    <a:pt x="217" y="64"/>
                  </a:lnTo>
                  <a:lnTo>
                    <a:pt x="223" y="60"/>
                  </a:lnTo>
                  <a:lnTo>
                    <a:pt x="231" y="60"/>
                  </a:lnTo>
                  <a:lnTo>
                    <a:pt x="241" y="60"/>
                  </a:lnTo>
                  <a:lnTo>
                    <a:pt x="245" y="58"/>
                  </a:lnTo>
                  <a:lnTo>
                    <a:pt x="247" y="56"/>
                  </a:lnTo>
                  <a:lnTo>
                    <a:pt x="247" y="56"/>
                  </a:lnTo>
                  <a:lnTo>
                    <a:pt x="245" y="54"/>
                  </a:lnTo>
                  <a:lnTo>
                    <a:pt x="245" y="52"/>
                  </a:lnTo>
                  <a:lnTo>
                    <a:pt x="241" y="46"/>
                  </a:lnTo>
                  <a:lnTo>
                    <a:pt x="241" y="46"/>
                  </a:lnTo>
                  <a:lnTo>
                    <a:pt x="241" y="40"/>
                  </a:lnTo>
                  <a:lnTo>
                    <a:pt x="241" y="40"/>
                  </a:lnTo>
                  <a:lnTo>
                    <a:pt x="245" y="40"/>
                  </a:lnTo>
                  <a:lnTo>
                    <a:pt x="247" y="40"/>
                  </a:lnTo>
                  <a:lnTo>
                    <a:pt x="247" y="40"/>
                  </a:lnTo>
                  <a:lnTo>
                    <a:pt x="249" y="38"/>
                  </a:lnTo>
                  <a:lnTo>
                    <a:pt x="249" y="34"/>
                  </a:lnTo>
                  <a:lnTo>
                    <a:pt x="249" y="30"/>
                  </a:lnTo>
                  <a:lnTo>
                    <a:pt x="249" y="28"/>
                  </a:lnTo>
                  <a:lnTo>
                    <a:pt x="249" y="28"/>
                  </a:lnTo>
                  <a:lnTo>
                    <a:pt x="253" y="28"/>
                  </a:lnTo>
                  <a:lnTo>
                    <a:pt x="255" y="28"/>
                  </a:lnTo>
                  <a:lnTo>
                    <a:pt x="259" y="30"/>
                  </a:lnTo>
                  <a:lnTo>
                    <a:pt x="261" y="30"/>
                  </a:lnTo>
                  <a:lnTo>
                    <a:pt x="261" y="30"/>
                  </a:lnTo>
                  <a:lnTo>
                    <a:pt x="261" y="26"/>
                  </a:lnTo>
                  <a:lnTo>
                    <a:pt x="263" y="24"/>
                  </a:lnTo>
                  <a:lnTo>
                    <a:pt x="267" y="14"/>
                  </a:lnTo>
                  <a:lnTo>
                    <a:pt x="267" y="14"/>
                  </a:lnTo>
                  <a:lnTo>
                    <a:pt x="273" y="8"/>
                  </a:lnTo>
                  <a:lnTo>
                    <a:pt x="281" y="2"/>
                  </a:lnTo>
                  <a:lnTo>
                    <a:pt x="281" y="2"/>
                  </a:lnTo>
                  <a:lnTo>
                    <a:pt x="285" y="0"/>
                  </a:lnTo>
                  <a:lnTo>
                    <a:pt x="291" y="2"/>
                  </a:lnTo>
                  <a:lnTo>
                    <a:pt x="291" y="2"/>
                  </a:lnTo>
                  <a:lnTo>
                    <a:pt x="301" y="4"/>
                  </a:lnTo>
                  <a:lnTo>
                    <a:pt x="307" y="10"/>
                  </a:lnTo>
                  <a:lnTo>
                    <a:pt x="307" y="10"/>
                  </a:lnTo>
                  <a:lnTo>
                    <a:pt x="309" y="10"/>
                  </a:lnTo>
                  <a:lnTo>
                    <a:pt x="309" y="10"/>
                  </a:lnTo>
                  <a:lnTo>
                    <a:pt x="311" y="12"/>
                  </a:lnTo>
                  <a:lnTo>
                    <a:pt x="315" y="12"/>
                  </a:lnTo>
                  <a:lnTo>
                    <a:pt x="325" y="10"/>
                  </a:lnTo>
                  <a:lnTo>
                    <a:pt x="325" y="10"/>
                  </a:lnTo>
                  <a:lnTo>
                    <a:pt x="335" y="14"/>
                  </a:lnTo>
                  <a:lnTo>
                    <a:pt x="335" y="14"/>
                  </a:lnTo>
                  <a:lnTo>
                    <a:pt x="347" y="14"/>
                  </a:lnTo>
                  <a:lnTo>
                    <a:pt x="347" y="14"/>
                  </a:lnTo>
                  <a:lnTo>
                    <a:pt x="357" y="12"/>
                  </a:lnTo>
                  <a:lnTo>
                    <a:pt x="363" y="12"/>
                  </a:lnTo>
                  <a:lnTo>
                    <a:pt x="363" y="12"/>
                  </a:lnTo>
                  <a:lnTo>
                    <a:pt x="369" y="14"/>
                  </a:lnTo>
                  <a:lnTo>
                    <a:pt x="373" y="18"/>
                  </a:lnTo>
                  <a:lnTo>
                    <a:pt x="373" y="18"/>
                  </a:lnTo>
                  <a:lnTo>
                    <a:pt x="373" y="26"/>
                  </a:lnTo>
                  <a:lnTo>
                    <a:pt x="369" y="32"/>
                  </a:lnTo>
                  <a:lnTo>
                    <a:pt x="363" y="42"/>
                  </a:lnTo>
                  <a:lnTo>
                    <a:pt x="363" y="42"/>
                  </a:lnTo>
                  <a:lnTo>
                    <a:pt x="357" y="44"/>
                  </a:lnTo>
                  <a:lnTo>
                    <a:pt x="347" y="46"/>
                  </a:lnTo>
                  <a:lnTo>
                    <a:pt x="347" y="46"/>
                  </a:lnTo>
                  <a:lnTo>
                    <a:pt x="343" y="54"/>
                  </a:lnTo>
                  <a:lnTo>
                    <a:pt x="337" y="60"/>
                  </a:lnTo>
                  <a:lnTo>
                    <a:pt x="337" y="60"/>
                  </a:lnTo>
                  <a:lnTo>
                    <a:pt x="327" y="62"/>
                  </a:lnTo>
                  <a:lnTo>
                    <a:pt x="315" y="66"/>
                  </a:lnTo>
                  <a:lnTo>
                    <a:pt x="315" y="66"/>
                  </a:lnTo>
                  <a:lnTo>
                    <a:pt x="309" y="72"/>
                  </a:lnTo>
                  <a:lnTo>
                    <a:pt x="307" y="74"/>
                  </a:lnTo>
                  <a:lnTo>
                    <a:pt x="303" y="74"/>
                  </a:lnTo>
                  <a:lnTo>
                    <a:pt x="303" y="74"/>
                  </a:lnTo>
                  <a:lnTo>
                    <a:pt x="303" y="72"/>
                  </a:lnTo>
                  <a:lnTo>
                    <a:pt x="303" y="72"/>
                  </a:lnTo>
                  <a:lnTo>
                    <a:pt x="299" y="76"/>
                  </a:lnTo>
                  <a:lnTo>
                    <a:pt x="299" y="80"/>
                  </a:lnTo>
                  <a:lnTo>
                    <a:pt x="299" y="80"/>
                  </a:lnTo>
                  <a:lnTo>
                    <a:pt x="301" y="84"/>
                  </a:lnTo>
                  <a:lnTo>
                    <a:pt x="307" y="84"/>
                  </a:lnTo>
                  <a:lnTo>
                    <a:pt x="311" y="84"/>
                  </a:lnTo>
                  <a:lnTo>
                    <a:pt x="313" y="86"/>
                  </a:lnTo>
                  <a:lnTo>
                    <a:pt x="313" y="86"/>
                  </a:lnTo>
                  <a:lnTo>
                    <a:pt x="313" y="88"/>
                  </a:lnTo>
                  <a:lnTo>
                    <a:pt x="309" y="90"/>
                  </a:lnTo>
                  <a:lnTo>
                    <a:pt x="303" y="92"/>
                  </a:lnTo>
                  <a:lnTo>
                    <a:pt x="303" y="92"/>
                  </a:lnTo>
                  <a:lnTo>
                    <a:pt x="297" y="92"/>
                  </a:lnTo>
                  <a:lnTo>
                    <a:pt x="291" y="92"/>
                  </a:lnTo>
                  <a:lnTo>
                    <a:pt x="287" y="94"/>
                  </a:lnTo>
                  <a:lnTo>
                    <a:pt x="287" y="94"/>
                  </a:lnTo>
                  <a:lnTo>
                    <a:pt x="287" y="96"/>
                  </a:lnTo>
                  <a:lnTo>
                    <a:pt x="287" y="98"/>
                  </a:lnTo>
                  <a:lnTo>
                    <a:pt x="287" y="98"/>
                  </a:lnTo>
                  <a:lnTo>
                    <a:pt x="287" y="98"/>
                  </a:lnTo>
                  <a:lnTo>
                    <a:pt x="291" y="98"/>
                  </a:lnTo>
                  <a:lnTo>
                    <a:pt x="295" y="96"/>
                  </a:lnTo>
                  <a:lnTo>
                    <a:pt x="297" y="96"/>
                  </a:lnTo>
                  <a:lnTo>
                    <a:pt x="297" y="96"/>
                  </a:lnTo>
                  <a:lnTo>
                    <a:pt x="295" y="100"/>
                  </a:lnTo>
                  <a:lnTo>
                    <a:pt x="295" y="100"/>
                  </a:lnTo>
                  <a:lnTo>
                    <a:pt x="291" y="102"/>
                  </a:lnTo>
                  <a:lnTo>
                    <a:pt x="289" y="106"/>
                  </a:lnTo>
                  <a:lnTo>
                    <a:pt x="289" y="106"/>
                  </a:lnTo>
                  <a:lnTo>
                    <a:pt x="295" y="112"/>
                  </a:lnTo>
                  <a:lnTo>
                    <a:pt x="295" y="112"/>
                  </a:lnTo>
                  <a:lnTo>
                    <a:pt x="299" y="108"/>
                  </a:lnTo>
                  <a:lnTo>
                    <a:pt x="303" y="106"/>
                  </a:lnTo>
                  <a:lnTo>
                    <a:pt x="303" y="106"/>
                  </a:lnTo>
                  <a:lnTo>
                    <a:pt x="319" y="102"/>
                  </a:lnTo>
                  <a:lnTo>
                    <a:pt x="331" y="102"/>
                  </a:lnTo>
                  <a:lnTo>
                    <a:pt x="339" y="102"/>
                  </a:lnTo>
                  <a:lnTo>
                    <a:pt x="339" y="102"/>
                  </a:lnTo>
                  <a:lnTo>
                    <a:pt x="345" y="104"/>
                  </a:lnTo>
                  <a:lnTo>
                    <a:pt x="349" y="108"/>
                  </a:lnTo>
                  <a:lnTo>
                    <a:pt x="349" y="108"/>
                  </a:lnTo>
                  <a:lnTo>
                    <a:pt x="361" y="108"/>
                  </a:lnTo>
                  <a:lnTo>
                    <a:pt x="361" y="108"/>
                  </a:lnTo>
                  <a:lnTo>
                    <a:pt x="383" y="118"/>
                  </a:lnTo>
                  <a:lnTo>
                    <a:pt x="383" y="118"/>
                  </a:lnTo>
                  <a:lnTo>
                    <a:pt x="394" y="118"/>
                  </a:lnTo>
                  <a:lnTo>
                    <a:pt x="394" y="118"/>
                  </a:lnTo>
                  <a:lnTo>
                    <a:pt x="402" y="120"/>
                  </a:lnTo>
                  <a:lnTo>
                    <a:pt x="408" y="120"/>
                  </a:lnTo>
                  <a:lnTo>
                    <a:pt x="410" y="122"/>
                  </a:lnTo>
                  <a:lnTo>
                    <a:pt x="410" y="122"/>
                  </a:lnTo>
                  <a:lnTo>
                    <a:pt x="412" y="126"/>
                  </a:lnTo>
                  <a:lnTo>
                    <a:pt x="412" y="130"/>
                  </a:lnTo>
                  <a:lnTo>
                    <a:pt x="412" y="130"/>
                  </a:lnTo>
                  <a:lnTo>
                    <a:pt x="410" y="142"/>
                  </a:lnTo>
                  <a:lnTo>
                    <a:pt x="408" y="150"/>
                  </a:lnTo>
                  <a:lnTo>
                    <a:pt x="408" y="150"/>
                  </a:lnTo>
                  <a:lnTo>
                    <a:pt x="402" y="154"/>
                  </a:lnTo>
                  <a:lnTo>
                    <a:pt x="398" y="156"/>
                  </a:lnTo>
                  <a:lnTo>
                    <a:pt x="391" y="162"/>
                  </a:lnTo>
                  <a:lnTo>
                    <a:pt x="391" y="162"/>
                  </a:lnTo>
                  <a:lnTo>
                    <a:pt x="387" y="168"/>
                  </a:lnTo>
                  <a:lnTo>
                    <a:pt x="383" y="178"/>
                  </a:lnTo>
                  <a:lnTo>
                    <a:pt x="383" y="178"/>
                  </a:lnTo>
                  <a:lnTo>
                    <a:pt x="375" y="188"/>
                  </a:lnTo>
                  <a:lnTo>
                    <a:pt x="375" y="188"/>
                  </a:lnTo>
                  <a:lnTo>
                    <a:pt x="371" y="196"/>
                  </a:lnTo>
                  <a:lnTo>
                    <a:pt x="371" y="196"/>
                  </a:lnTo>
                  <a:lnTo>
                    <a:pt x="363" y="206"/>
                  </a:lnTo>
                  <a:lnTo>
                    <a:pt x="355" y="211"/>
                  </a:lnTo>
                  <a:lnTo>
                    <a:pt x="355" y="211"/>
                  </a:lnTo>
                  <a:lnTo>
                    <a:pt x="349" y="219"/>
                  </a:lnTo>
                  <a:lnTo>
                    <a:pt x="349" y="219"/>
                  </a:lnTo>
                  <a:lnTo>
                    <a:pt x="341" y="225"/>
                  </a:lnTo>
                  <a:lnTo>
                    <a:pt x="341" y="225"/>
                  </a:lnTo>
                  <a:lnTo>
                    <a:pt x="335" y="227"/>
                  </a:lnTo>
                  <a:lnTo>
                    <a:pt x="335" y="227"/>
                  </a:lnTo>
                  <a:lnTo>
                    <a:pt x="331" y="227"/>
                  </a:lnTo>
                  <a:lnTo>
                    <a:pt x="329" y="225"/>
                  </a:lnTo>
                  <a:lnTo>
                    <a:pt x="327" y="225"/>
                  </a:lnTo>
                  <a:lnTo>
                    <a:pt x="327" y="225"/>
                  </a:lnTo>
                  <a:lnTo>
                    <a:pt x="327" y="227"/>
                  </a:lnTo>
                  <a:lnTo>
                    <a:pt x="327" y="233"/>
                  </a:lnTo>
                  <a:lnTo>
                    <a:pt x="327" y="233"/>
                  </a:lnTo>
                  <a:lnTo>
                    <a:pt x="331" y="235"/>
                  </a:lnTo>
                  <a:lnTo>
                    <a:pt x="331" y="235"/>
                  </a:lnTo>
                  <a:lnTo>
                    <a:pt x="335" y="243"/>
                  </a:lnTo>
                  <a:lnTo>
                    <a:pt x="337" y="247"/>
                  </a:lnTo>
                  <a:lnTo>
                    <a:pt x="337" y="251"/>
                  </a:lnTo>
                  <a:lnTo>
                    <a:pt x="337" y="251"/>
                  </a:lnTo>
                  <a:lnTo>
                    <a:pt x="333" y="253"/>
                  </a:lnTo>
                  <a:lnTo>
                    <a:pt x="327" y="253"/>
                  </a:lnTo>
                  <a:lnTo>
                    <a:pt x="327" y="253"/>
                  </a:lnTo>
                  <a:lnTo>
                    <a:pt x="315" y="251"/>
                  </a:lnTo>
                  <a:lnTo>
                    <a:pt x="315" y="251"/>
                  </a:lnTo>
                  <a:lnTo>
                    <a:pt x="307" y="253"/>
                  </a:lnTo>
                  <a:lnTo>
                    <a:pt x="307" y="253"/>
                  </a:lnTo>
                  <a:lnTo>
                    <a:pt x="301" y="257"/>
                  </a:lnTo>
                  <a:lnTo>
                    <a:pt x="301" y="257"/>
                  </a:lnTo>
                  <a:lnTo>
                    <a:pt x="297" y="265"/>
                  </a:lnTo>
                  <a:lnTo>
                    <a:pt x="297" y="265"/>
                  </a:lnTo>
                  <a:lnTo>
                    <a:pt x="297" y="267"/>
                  </a:lnTo>
                  <a:lnTo>
                    <a:pt x="297" y="267"/>
                  </a:lnTo>
                  <a:lnTo>
                    <a:pt x="303" y="271"/>
                  </a:lnTo>
                  <a:lnTo>
                    <a:pt x="309" y="275"/>
                  </a:lnTo>
                  <a:lnTo>
                    <a:pt x="309" y="275"/>
                  </a:lnTo>
                  <a:lnTo>
                    <a:pt x="319" y="273"/>
                  </a:lnTo>
                  <a:lnTo>
                    <a:pt x="329" y="271"/>
                  </a:lnTo>
                  <a:lnTo>
                    <a:pt x="329" y="271"/>
                  </a:lnTo>
                  <a:lnTo>
                    <a:pt x="333" y="273"/>
                  </a:lnTo>
                  <a:lnTo>
                    <a:pt x="333" y="273"/>
                  </a:lnTo>
                  <a:lnTo>
                    <a:pt x="345" y="283"/>
                  </a:lnTo>
                  <a:lnTo>
                    <a:pt x="359" y="295"/>
                  </a:lnTo>
                  <a:lnTo>
                    <a:pt x="359" y="295"/>
                  </a:lnTo>
                  <a:lnTo>
                    <a:pt x="361" y="303"/>
                  </a:lnTo>
                  <a:lnTo>
                    <a:pt x="361" y="309"/>
                  </a:lnTo>
                  <a:lnTo>
                    <a:pt x="361" y="309"/>
                  </a:lnTo>
                  <a:lnTo>
                    <a:pt x="369" y="323"/>
                  </a:lnTo>
                  <a:lnTo>
                    <a:pt x="369" y="323"/>
                  </a:lnTo>
                  <a:lnTo>
                    <a:pt x="373" y="327"/>
                  </a:lnTo>
                  <a:lnTo>
                    <a:pt x="375" y="331"/>
                  </a:lnTo>
                  <a:lnTo>
                    <a:pt x="375" y="331"/>
                  </a:lnTo>
                  <a:lnTo>
                    <a:pt x="377" y="339"/>
                  </a:lnTo>
                  <a:lnTo>
                    <a:pt x="375" y="351"/>
                  </a:lnTo>
                  <a:lnTo>
                    <a:pt x="371" y="371"/>
                  </a:lnTo>
                  <a:lnTo>
                    <a:pt x="371" y="371"/>
                  </a:lnTo>
                  <a:lnTo>
                    <a:pt x="371" y="383"/>
                  </a:lnTo>
                  <a:lnTo>
                    <a:pt x="371" y="383"/>
                  </a:lnTo>
                  <a:lnTo>
                    <a:pt x="373" y="397"/>
                  </a:lnTo>
                  <a:lnTo>
                    <a:pt x="373" y="397"/>
                  </a:lnTo>
                  <a:lnTo>
                    <a:pt x="381" y="411"/>
                  </a:lnTo>
                  <a:lnTo>
                    <a:pt x="381" y="411"/>
                  </a:lnTo>
                  <a:lnTo>
                    <a:pt x="381" y="418"/>
                  </a:lnTo>
                  <a:lnTo>
                    <a:pt x="381" y="424"/>
                  </a:lnTo>
                  <a:lnTo>
                    <a:pt x="381" y="424"/>
                  </a:lnTo>
                  <a:lnTo>
                    <a:pt x="383" y="428"/>
                  </a:lnTo>
                  <a:lnTo>
                    <a:pt x="383" y="428"/>
                  </a:lnTo>
                  <a:lnTo>
                    <a:pt x="391" y="432"/>
                  </a:lnTo>
                  <a:lnTo>
                    <a:pt x="396" y="434"/>
                  </a:lnTo>
                  <a:lnTo>
                    <a:pt x="396" y="434"/>
                  </a:lnTo>
                  <a:lnTo>
                    <a:pt x="402" y="436"/>
                  </a:lnTo>
                  <a:lnTo>
                    <a:pt x="408" y="442"/>
                  </a:lnTo>
                  <a:lnTo>
                    <a:pt x="408" y="442"/>
                  </a:lnTo>
                  <a:lnTo>
                    <a:pt x="412" y="450"/>
                  </a:lnTo>
                  <a:lnTo>
                    <a:pt x="414" y="456"/>
                  </a:lnTo>
                  <a:lnTo>
                    <a:pt x="414" y="456"/>
                  </a:lnTo>
                  <a:lnTo>
                    <a:pt x="416" y="470"/>
                  </a:lnTo>
                  <a:lnTo>
                    <a:pt x="416" y="470"/>
                  </a:lnTo>
                  <a:lnTo>
                    <a:pt x="422" y="482"/>
                  </a:lnTo>
                  <a:lnTo>
                    <a:pt x="422" y="482"/>
                  </a:lnTo>
                  <a:lnTo>
                    <a:pt x="422" y="500"/>
                  </a:lnTo>
                  <a:lnTo>
                    <a:pt x="422" y="500"/>
                  </a:lnTo>
                  <a:lnTo>
                    <a:pt x="428" y="514"/>
                  </a:lnTo>
                  <a:lnTo>
                    <a:pt x="428" y="514"/>
                  </a:lnTo>
                  <a:lnTo>
                    <a:pt x="430" y="518"/>
                  </a:lnTo>
                  <a:lnTo>
                    <a:pt x="434" y="522"/>
                  </a:lnTo>
                  <a:lnTo>
                    <a:pt x="434" y="522"/>
                  </a:lnTo>
                  <a:lnTo>
                    <a:pt x="434" y="532"/>
                  </a:lnTo>
                  <a:lnTo>
                    <a:pt x="432" y="540"/>
                  </a:lnTo>
                  <a:lnTo>
                    <a:pt x="432" y="540"/>
                  </a:lnTo>
                  <a:lnTo>
                    <a:pt x="432" y="540"/>
                  </a:lnTo>
                  <a:lnTo>
                    <a:pt x="432" y="540"/>
                  </a:lnTo>
                  <a:lnTo>
                    <a:pt x="426" y="538"/>
                  </a:lnTo>
                  <a:lnTo>
                    <a:pt x="420" y="536"/>
                  </a:lnTo>
                  <a:lnTo>
                    <a:pt x="420" y="536"/>
                  </a:lnTo>
                  <a:lnTo>
                    <a:pt x="416" y="526"/>
                  </a:lnTo>
                  <a:lnTo>
                    <a:pt x="414" y="524"/>
                  </a:lnTo>
                  <a:lnTo>
                    <a:pt x="412" y="522"/>
                  </a:lnTo>
                  <a:lnTo>
                    <a:pt x="412" y="522"/>
                  </a:lnTo>
                  <a:lnTo>
                    <a:pt x="408" y="522"/>
                  </a:lnTo>
                  <a:lnTo>
                    <a:pt x="404" y="522"/>
                  </a:lnTo>
                  <a:lnTo>
                    <a:pt x="404" y="522"/>
                  </a:lnTo>
                  <a:lnTo>
                    <a:pt x="408" y="526"/>
                  </a:lnTo>
                  <a:lnTo>
                    <a:pt x="410" y="534"/>
                  </a:lnTo>
                  <a:lnTo>
                    <a:pt x="418" y="540"/>
                  </a:lnTo>
                  <a:lnTo>
                    <a:pt x="418" y="540"/>
                  </a:lnTo>
                  <a:lnTo>
                    <a:pt x="422" y="544"/>
                  </a:lnTo>
                  <a:lnTo>
                    <a:pt x="422" y="544"/>
                  </a:lnTo>
                  <a:lnTo>
                    <a:pt x="424" y="550"/>
                  </a:lnTo>
                  <a:lnTo>
                    <a:pt x="424" y="550"/>
                  </a:lnTo>
                  <a:lnTo>
                    <a:pt x="428" y="560"/>
                  </a:lnTo>
                  <a:lnTo>
                    <a:pt x="428" y="560"/>
                  </a:lnTo>
                  <a:lnTo>
                    <a:pt x="434" y="566"/>
                  </a:lnTo>
                  <a:lnTo>
                    <a:pt x="438" y="574"/>
                  </a:lnTo>
                  <a:lnTo>
                    <a:pt x="438" y="574"/>
                  </a:lnTo>
                  <a:lnTo>
                    <a:pt x="434" y="584"/>
                  </a:lnTo>
                  <a:lnTo>
                    <a:pt x="434" y="584"/>
                  </a:lnTo>
                  <a:lnTo>
                    <a:pt x="430" y="592"/>
                  </a:lnTo>
                  <a:lnTo>
                    <a:pt x="430" y="592"/>
                  </a:lnTo>
                  <a:lnTo>
                    <a:pt x="422" y="598"/>
                  </a:lnTo>
                  <a:lnTo>
                    <a:pt x="414" y="604"/>
                  </a:lnTo>
                  <a:lnTo>
                    <a:pt x="414" y="604"/>
                  </a:lnTo>
                  <a:lnTo>
                    <a:pt x="410" y="608"/>
                  </a:lnTo>
                  <a:lnTo>
                    <a:pt x="410" y="612"/>
                  </a:lnTo>
                  <a:lnTo>
                    <a:pt x="410" y="614"/>
                  </a:lnTo>
                  <a:lnTo>
                    <a:pt x="410" y="614"/>
                  </a:lnTo>
                  <a:lnTo>
                    <a:pt x="410" y="614"/>
                  </a:lnTo>
                  <a:lnTo>
                    <a:pt x="414" y="618"/>
                  </a:lnTo>
                  <a:lnTo>
                    <a:pt x="414" y="618"/>
                  </a:lnTo>
                  <a:lnTo>
                    <a:pt x="418" y="618"/>
                  </a:lnTo>
                  <a:lnTo>
                    <a:pt x="422" y="620"/>
                  </a:lnTo>
                  <a:lnTo>
                    <a:pt x="422" y="620"/>
                  </a:lnTo>
                  <a:lnTo>
                    <a:pt x="424" y="624"/>
                  </a:lnTo>
                  <a:lnTo>
                    <a:pt x="426" y="626"/>
                  </a:lnTo>
                  <a:lnTo>
                    <a:pt x="426" y="626"/>
                  </a:lnTo>
                  <a:lnTo>
                    <a:pt x="430" y="624"/>
                  </a:lnTo>
                  <a:lnTo>
                    <a:pt x="432" y="620"/>
                  </a:lnTo>
                  <a:lnTo>
                    <a:pt x="438" y="614"/>
                  </a:lnTo>
                  <a:lnTo>
                    <a:pt x="442" y="612"/>
                  </a:lnTo>
                  <a:lnTo>
                    <a:pt x="442" y="612"/>
                  </a:lnTo>
                  <a:lnTo>
                    <a:pt x="452" y="610"/>
                  </a:lnTo>
                  <a:lnTo>
                    <a:pt x="466" y="612"/>
                  </a:lnTo>
                  <a:lnTo>
                    <a:pt x="466" y="612"/>
                  </a:lnTo>
                  <a:lnTo>
                    <a:pt x="480" y="614"/>
                  </a:lnTo>
                  <a:lnTo>
                    <a:pt x="480" y="614"/>
                  </a:lnTo>
                  <a:lnTo>
                    <a:pt x="486" y="620"/>
                  </a:lnTo>
                  <a:lnTo>
                    <a:pt x="486" y="620"/>
                  </a:lnTo>
                  <a:lnTo>
                    <a:pt x="498" y="627"/>
                  </a:lnTo>
                  <a:lnTo>
                    <a:pt x="498" y="627"/>
                  </a:lnTo>
                  <a:lnTo>
                    <a:pt x="502" y="635"/>
                  </a:lnTo>
                  <a:lnTo>
                    <a:pt x="504" y="643"/>
                  </a:lnTo>
                  <a:lnTo>
                    <a:pt x="504" y="643"/>
                  </a:lnTo>
                  <a:lnTo>
                    <a:pt x="504" y="643"/>
                  </a:lnTo>
                  <a:close/>
                </a:path>
              </a:pathLst>
            </a:custGeom>
            <a:gradFill>
              <a:gsLst>
                <a:gs pos="2000">
                  <a:schemeClr val="accent1"/>
                </a:gs>
                <a:gs pos="65000">
                  <a:schemeClr val="accent3"/>
                </a:gs>
                <a:gs pos="98000">
                  <a:schemeClr val="accent4"/>
                </a:gs>
              </a:gsLst>
              <a:lin ang="189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latin typeface="Gotham Light"/>
              </a:endParaRPr>
            </a:p>
          </p:txBody>
        </p:sp>
      </p:grpSp>
      <p:grpSp>
        <p:nvGrpSpPr>
          <p:cNvPr id="425" name="Group 424">
            <a:extLst>
              <a:ext uri="{FF2B5EF4-FFF2-40B4-BE49-F238E27FC236}">
                <a16:creationId xmlns:a16="http://schemas.microsoft.com/office/drawing/2014/main" id="{0746C882-7A21-40B5-BB3A-70186541AF84}"/>
              </a:ext>
            </a:extLst>
          </p:cNvPr>
          <p:cNvGrpSpPr/>
          <p:nvPr/>
        </p:nvGrpSpPr>
        <p:grpSpPr>
          <a:xfrm>
            <a:off x="4890629" y="141310"/>
            <a:ext cx="7205665" cy="5971339"/>
            <a:chOff x="4662029" y="141310"/>
            <a:chExt cx="7205665" cy="5971339"/>
          </a:xfrm>
        </p:grpSpPr>
        <p:sp>
          <p:nvSpPr>
            <p:cNvPr id="221" name="Freeform 270">
              <a:extLst>
                <a:ext uri="{FF2B5EF4-FFF2-40B4-BE49-F238E27FC236}">
                  <a16:creationId xmlns:a16="http://schemas.microsoft.com/office/drawing/2014/main" id="{33D69876-42AC-43D3-A527-B00895DF7522}"/>
                </a:ext>
              </a:extLst>
            </p:cNvPr>
            <p:cNvSpPr>
              <a:spLocks/>
            </p:cNvSpPr>
            <p:nvPr/>
          </p:nvSpPr>
          <p:spPr bwMode="auto">
            <a:xfrm>
              <a:off x="9416707" y="1953038"/>
              <a:ext cx="58918" cy="123728"/>
            </a:xfrm>
            <a:custGeom>
              <a:avLst/>
              <a:gdLst>
                <a:gd name="T0" fmla="*/ 18 w 20"/>
                <a:gd name="T1" fmla="*/ 0 h 42"/>
                <a:gd name="T2" fmla="*/ 18 w 20"/>
                <a:gd name="T3" fmla="*/ 0 h 42"/>
                <a:gd name="T4" fmla="*/ 20 w 20"/>
                <a:gd name="T5" fmla="*/ 2 h 42"/>
                <a:gd name="T6" fmla="*/ 20 w 20"/>
                <a:gd name="T7" fmla="*/ 6 h 42"/>
                <a:gd name="T8" fmla="*/ 18 w 20"/>
                <a:gd name="T9" fmla="*/ 14 h 42"/>
                <a:gd name="T10" fmla="*/ 18 w 20"/>
                <a:gd name="T11" fmla="*/ 14 h 42"/>
                <a:gd name="T12" fmla="*/ 12 w 20"/>
                <a:gd name="T13" fmla="*/ 24 h 42"/>
                <a:gd name="T14" fmla="*/ 12 w 20"/>
                <a:gd name="T15" fmla="*/ 24 h 42"/>
                <a:gd name="T16" fmla="*/ 10 w 20"/>
                <a:gd name="T17" fmla="*/ 30 h 42"/>
                <a:gd name="T18" fmla="*/ 10 w 20"/>
                <a:gd name="T19" fmla="*/ 30 h 42"/>
                <a:gd name="T20" fmla="*/ 8 w 20"/>
                <a:gd name="T21" fmla="*/ 34 h 42"/>
                <a:gd name="T22" fmla="*/ 8 w 20"/>
                <a:gd name="T23" fmla="*/ 34 h 42"/>
                <a:gd name="T24" fmla="*/ 6 w 20"/>
                <a:gd name="T25" fmla="*/ 40 h 42"/>
                <a:gd name="T26" fmla="*/ 6 w 20"/>
                <a:gd name="T27" fmla="*/ 40 h 42"/>
                <a:gd name="T28" fmla="*/ 4 w 20"/>
                <a:gd name="T29" fmla="*/ 42 h 42"/>
                <a:gd name="T30" fmla="*/ 4 w 20"/>
                <a:gd name="T31" fmla="*/ 42 h 42"/>
                <a:gd name="T32" fmla="*/ 2 w 20"/>
                <a:gd name="T33" fmla="*/ 38 h 42"/>
                <a:gd name="T34" fmla="*/ 2 w 20"/>
                <a:gd name="T35" fmla="*/ 34 h 42"/>
                <a:gd name="T36" fmla="*/ 2 w 20"/>
                <a:gd name="T37" fmla="*/ 34 h 42"/>
                <a:gd name="T38" fmla="*/ 2 w 20"/>
                <a:gd name="T39" fmla="*/ 32 h 42"/>
                <a:gd name="T40" fmla="*/ 0 w 20"/>
                <a:gd name="T41" fmla="*/ 28 h 42"/>
                <a:gd name="T42" fmla="*/ 0 w 20"/>
                <a:gd name="T43" fmla="*/ 28 h 42"/>
                <a:gd name="T44" fmla="*/ 2 w 20"/>
                <a:gd name="T45" fmla="*/ 28 h 42"/>
                <a:gd name="T46" fmla="*/ 2 w 20"/>
                <a:gd name="T47" fmla="*/ 28 h 42"/>
                <a:gd name="T48" fmla="*/ 4 w 20"/>
                <a:gd name="T49" fmla="*/ 22 h 42"/>
                <a:gd name="T50" fmla="*/ 4 w 20"/>
                <a:gd name="T51" fmla="*/ 16 h 42"/>
                <a:gd name="T52" fmla="*/ 4 w 20"/>
                <a:gd name="T53" fmla="*/ 16 h 42"/>
                <a:gd name="T54" fmla="*/ 8 w 20"/>
                <a:gd name="T55" fmla="*/ 10 h 42"/>
                <a:gd name="T56" fmla="*/ 8 w 20"/>
                <a:gd name="T57" fmla="*/ 10 h 42"/>
                <a:gd name="T58" fmla="*/ 10 w 20"/>
                <a:gd name="T59" fmla="*/ 10 h 42"/>
                <a:gd name="T60" fmla="*/ 12 w 20"/>
                <a:gd name="T61" fmla="*/ 10 h 42"/>
                <a:gd name="T62" fmla="*/ 12 w 20"/>
                <a:gd name="T63" fmla="*/ 10 h 42"/>
                <a:gd name="T64" fmla="*/ 14 w 20"/>
                <a:gd name="T65" fmla="*/ 2 h 42"/>
                <a:gd name="T66" fmla="*/ 14 w 20"/>
                <a:gd name="T67" fmla="*/ 2 h 42"/>
                <a:gd name="T68" fmla="*/ 14 w 20"/>
                <a:gd name="T69" fmla="*/ 0 h 42"/>
                <a:gd name="T70" fmla="*/ 14 w 20"/>
                <a:gd name="T71" fmla="*/ 0 h 42"/>
                <a:gd name="T72" fmla="*/ 18 w 20"/>
                <a:gd name="T73" fmla="*/ 0 h 42"/>
                <a:gd name="T74" fmla="*/ 18 w 20"/>
                <a:gd name="T75" fmla="*/ 0 h 42"/>
                <a:gd name="T76" fmla="*/ 18 w 20"/>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42">
                  <a:moveTo>
                    <a:pt x="18" y="0"/>
                  </a:moveTo>
                  <a:lnTo>
                    <a:pt x="18" y="0"/>
                  </a:lnTo>
                  <a:lnTo>
                    <a:pt x="20" y="2"/>
                  </a:lnTo>
                  <a:lnTo>
                    <a:pt x="20" y="6"/>
                  </a:lnTo>
                  <a:lnTo>
                    <a:pt x="18" y="14"/>
                  </a:lnTo>
                  <a:lnTo>
                    <a:pt x="18" y="14"/>
                  </a:lnTo>
                  <a:lnTo>
                    <a:pt x="12" y="24"/>
                  </a:lnTo>
                  <a:lnTo>
                    <a:pt x="12" y="24"/>
                  </a:lnTo>
                  <a:lnTo>
                    <a:pt x="10" y="30"/>
                  </a:lnTo>
                  <a:lnTo>
                    <a:pt x="10" y="30"/>
                  </a:lnTo>
                  <a:lnTo>
                    <a:pt x="8" y="34"/>
                  </a:lnTo>
                  <a:lnTo>
                    <a:pt x="8" y="34"/>
                  </a:lnTo>
                  <a:lnTo>
                    <a:pt x="6" y="40"/>
                  </a:lnTo>
                  <a:lnTo>
                    <a:pt x="6" y="40"/>
                  </a:lnTo>
                  <a:lnTo>
                    <a:pt x="4" y="42"/>
                  </a:lnTo>
                  <a:lnTo>
                    <a:pt x="4" y="42"/>
                  </a:lnTo>
                  <a:lnTo>
                    <a:pt x="2" y="38"/>
                  </a:lnTo>
                  <a:lnTo>
                    <a:pt x="2" y="34"/>
                  </a:lnTo>
                  <a:lnTo>
                    <a:pt x="2" y="34"/>
                  </a:lnTo>
                  <a:lnTo>
                    <a:pt x="2" y="32"/>
                  </a:lnTo>
                  <a:lnTo>
                    <a:pt x="0" y="28"/>
                  </a:lnTo>
                  <a:lnTo>
                    <a:pt x="0" y="28"/>
                  </a:lnTo>
                  <a:lnTo>
                    <a:pt x="2" y="28"/>
                  </a:lnTo>
                  <a:lnTo>
                    <a:pt x="2" y="28"/>
                  </a:lnTo>
                  <a:lnTo>
                    <a:pt x="4" y="22"/>
                  </a:lnTo>
                  <a:lnTo>
                    <a:pt x="4" y="16"/>
                  </a:lnTo>
                  <a:lnTo>
                    <a:pt x="4" y="16"/>
                  </a:lnTo>
                  <a:lnTo>
                    <a:pt x="8" y="10"/>
                  </a:lnTo>
                  <a:lnTo>
                    <a:pt x="8" y="10"/>
                  </a:lnTo>
                  <a:lnTo>
                    <a:pt x="10" y="10"/>
                  </a:lnTo>
                  <a:lnTo>
                    <a:pt x="12" y="10"/>
                  </a:lnTo>
                  <a:lnTo>
                    <a:pt x="12" y="10"/>
                  </a:lnTo>
                  <a:lnTo>
                    <a:pt x="14" y="2"/>
                  </a:lnTo>
                  <a:lnTo>
                    <a:pt x="14" y="2"/>
                  </a:lnTo>
                  <a:lnTo>
                    <a:pt x="14" y="0"/>
                  </a:lnTo>
                  <a:lnTo>
                    <a:pt x="14" y="0"/>
                  </a:lnTo>
                  <a:lnTo>
                    <a:pt x="18" y="0"/>
                  </a:lnTo>
                  <a:lnTo>
                    <a:pt x="18" y="0"/>
                  </a:lnTo>
                  <a:lnTo>
                    <a:pt x="18"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2" name="Freeform 271">
              <a:extLst>
                <a:ext uri="{FF2B5EF4-FFF2-40B4-BE49-F238E27FC236}">
                  <a16:creationId xmlns:a16="http://schemas.microsoft.com/office/drawing/2014/main" id="{9FF4701B-0C8E-4CB0-979C-C58B3E75F17C}"/>
                </a:ext>
              </a:extLst>
            </p:cNvPr>
            <p:cNvSpPr>
              <a:spLocks/>
            </p:cNvSpPr>
            <p:nvPr/>
          </p:nvSpPr>
          <p:spPr bwMode="auto">
            <a:xfrm>
              <a:off x="9463842" y="1679069"/>
              <a:ext cx="294590" cy="326995"/>
            </a:xfrm>
            <a:custGeom>
              <a:avLst/>
              <a:gdLst>
                <a:gd name="T0" fmla="*/ 54 w 100"/>
                <a:gd name="T1" fmla="*/ 24 h 111"/>
                <a:gd name="T2" fmla="*/ 60 w 100"/>
                <a:gd name="T3" fmla="*/ 22 h 111"/>
                <a:gd name="T4" fmla="*/ 64 w 100"/>
                <a:gd name="T5" fmla="*/ 36 h 111"/>
                <a:gd name="T6" fmla="*/ 60 w 100"/>
                <a:gd name="T7" fmla="*/ 38 h 111"/>
                <a:gd name="T8" fmla="*/ 60 w 100"/>
                <a:gd name="T9" fmla="*/ 42 h 111"/>
                <a:gd name="T10" fmla="*/ 64 w 100"/>
                <a:gd name="T11" fmla="*/ 44 h 111"/>
                <a:gd name="T12" fmla="*/ 66 w 100"/>
                <a:gd name="T13" fmla="*/ 22 h 111"/>
                <a:gd name="T14" fmla="*/ 58 w 100"/>
                <a:gd name="T15" fmla="*/ 16 h 111"/>
                <a:gd name="T16" fmla="*/ 64 w 100"/>
                <a:gd name="T17" fmla="*/ 4 h 111"/>
                <a:gd name="T18" fmla="*/ 74 w 100"/>
                <a:gd name="T19" fmla="*/ 2 h 111"/>
                <a:gd name="T20" fmla="*/ 82 w 100"/>
                <a:gd name="T21" fmla="*/ 0 h 111"/>
                <a:gd name="T22" fmla="*/ 88 w 100"/>
                <a:gd name="T23" fmla="*/ 6 h 111"/>
                <a:gd name="T24" fmla="*/ 96 w 100"/>
                <a:gd name="T25" fmla="*/ 22 h 111"/>
                <a:gd name="T26" fmla="*/ 94 w 100"/>
                <a:gd name="T27" fmla="*/ 26 h 111"/>
                <a:gd name="T28" fmla="*/ 96 w 100"/>
                <a:gd name="T29" fmla="*/ 32 h 111"/>
                <a:gd name="T30" fmla="*/ 100 w 100"/>
                <a:gd name="T31" fmla="*/ 44 h 111"/>
                <a:gd name="T32" fmla="*/ 92 w 100"/>
                <a:gd name="T33" fmla="*/ 46 h 111"/>
                <a:gd name="T34" fmla="*/ 82 w 100"/>
                <a:gd name="T35" fmla="*/ 52 h 111"/>
                <a:gd name="T36" fmla="*/ 78 w 100"/>
                <a:gd name="T37" fmla="*/ 57 h 111"/>
                <a:gd name="T38" fmla="*/ 74 w 100"/>
                <a:gd name="T39" fmla="*/ 69 h 111"/>
                <a:gd name="T40" fmla="*/ 80 w 100"/>
                <a:gd name="T41" fmla="*/ 69 h 111"/>
                <a:gd name="T42" fmla="*/ 84 w 100"/>
                <a:gd name="T43" fmla="*/ 83 h 111"/>
                <a:gd name="T44" fmla="*/ 76 w 100"/>
                <a:gd name="T45" fmla="*/ 89 h 111"/>
                <a:gd name="T46" fmla="*/ 66 w 100"/>
                <a:gd name="T47" fmla="*/ 93 h 111"/>
                <a:gd name="T48" fmla="*/ 68 w 100"/>
                <a:gd name="T49" fmla="*/ 97 h 111"/>
                <a:gd name="T50" fmla="*/ 68 w 100"/>
                <a:gd name="T51" fmla="*/ 101 h 111"/>
                <a:gd name="T52" fmla="*/ 66 w 100"/>
                <a:gd name="T53" fmla="*/ 107 h 111"/>
                <a:gd name="T54" fmla="*/ 60 w 100"/>
                <a:gd name="T55" fmla="*/ 111 h 111"/>
                <a:gd name="T56" fmla="*/ 48 w 100"/>
                <a:gd name="T57" fmla="*/ 107 h 111"/>
                <a:gd name="T58" fmla="*/ 38 w 100"/>
                <a:gd name="T59" fmla="*/ 103 h 111"/>
                <a:gd name="T60" fmla="*/ 42 w 100"/>
                <a:gd name="T61" fmla="*/ 103 h 111"/>
                <a:gd name="T62" fmla="*/ 42 w 100"/>
                <a:gd name="T63" fmla="*/ 97 h 111"/>
                <a:gd name="T64" fmla="*/ 44 w 100"/>
                <a:gd name="T65" fmla="*/ 93 h 111"/>
                <a:gd name="T66" fmla="*/ 30 w 100"/>
                <a:gd name="T67" fmla="*/ 89 h 111"/>
                <a:gd name="T68" fmla="*/ 16 w 100"/>
                <a:gd name="T69" fmla="*/ 89 h 111"/>
                <a:gd name="T70" fmla="*/ 12 w 100"/>
                <a:gd name="T71" fmla="*/ 79 h 111"/>
                <a:gd name="T72" fmla="*/ 8 w 100"/>
                <a:gd name="T73" fmla="*/ 73 h 111"/>
                <a:gd name="T74" fmla="*/ 10 w 100"/>
                <a:gd name="T75" fmla="*/ 71 h 111"/>
                <a:gd name="T76" fmla="*/ 12 w 100"/>
                <a:gd name="T77" fmla="*/ 52 h 111"/>
                <a:gd name="T78" fmla="*/ 6 w 100"/>
                <a:gd name="T79" fmla="*/ 46 h 111"/>
                <a:gd name="T80" fmla="*/ 2 w 100"/>
                <a:gd name="T81" fmla="*/ 42 h 111"/>
                <a:gd name="T82" fmla="*/ 2 w 100"/>
                <a:gd name="T83" fmla="*/ 40 h 111"/>
                <a:gd name="T84" fmla="*/ 0 w 100"/>
                <a:gd name="T85" fmla="*/ 38 h 111"/>
                <a:gd name="T86" fmla="*/ 16 w 100"/>
                <a:gd name="T87" fmla="*/ 36 h 111"/>
                <a:gd name="T88" fmla="*/ 24 w 100"/>
                <a:gd name="T89" fmla="*/ 30 h 111"/>
                <a:gd name="T90" fmla="*/ 32 w 100"/>
                <a:gd name="T91" fmla="*/ 28 h 111"/>
                <a:gd name="T92" fmla="*/ 36 w 100"/>
                <a:gd name="T93" fmla="*/ 20 h 111"/>
                <a:gd name="T94" fmla="*/ 26 w 100"/>
                <a:gd name="T95" fmla="*/ 12 h 111"/>
                <a:gd name="T96" fmla="*/ 36 w 100"/>
                <a:gd name="T97" fmla="*/ 14 h 111"/>
                <a:gd name="T98" fmla="*/ 50 w 100"/>
                <a:gd name="T99" fmla="*/ 14 h 111"/>
                <a:gd name="T100" fmla="*/ 46 w 100"/>
                <a:gd name="T101" fmla="*/ 22 h 111"/>
                <a:gd name="T102" fmla="*/ 46 w 100"/>
                <a:gd name="T103" fmla="*/ 30 h 111"/>
                <a:gd name="T104" fmla="*/ 44 w 100"/>
                <a:gd name="T105" fmla="*/ 32 h 111"/>
                <a:gd name="T106" fmla="*/ 46 w 100"/>
                <a:gd name="T107" fmla="*/ 40 h 111"/>
                <a:gd name="T108" fmla="*/ 46 w 100"/>
                <a:gd name="T109" fmla="*/ 44 h 111"/>
                <a:gd name="T110" fmla="*/ 52 w 100"/>
                <a:gd name="T111" fmla="*/ 36 h 111"/>
                <a:gd name="T112" fmla="*/ 54 w 100"/>
                <a:gd name="T113" fmla="*/ 30 h 111"/>
                <a:gd name="T114" fmla="*/ 58 w 100"/>
                <a:gd name="T115" fmla="*/ 2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 h="111">
                  <a:moveTo>
                    <a:pt x="58" y="24"/>
                  </a:moveTo>
                  <a:lnTo>
                    <a:pt x="58" y="24"/>
                  </a:lnTo>
                  <a:lnTo>
                    <a:pt x="54" y="24"/>
                  </a:lnTo>
                  <a:lnTo>
                    <a:pt x="54" y="24"/>
                  </a:lnTo>
                  <a:lnTo>
                    <a:pt x="58" y="22"/>
                  </a:lnTo>
                  <a:lnTo>
                    <a:pt x="58" y="22"/>
                  </a:lnTo>
                  <a:lnTo>
                    <a:pt x="60" y="22"/>
                  </a:lnTo>
                  <a:lnTo>
                    <a:pt x="60" y="22"/>
                  </a:lnTo>
                  <a:lnTo>
                    <a:pt x="62" y="28"/>
                  </a:lnTo>
                  <a:lnTo>
                    <a:pt x="64" y="34"/>
                  </a:lnTo>
                  <a:lnTo>
                    <a:pt x="64" y="34"/>
                  </a:lnTo>
                  <a:lnTo>
                    <a:pt x="64" y="36"/>
                  </a:lnTo>
                  <a:lnTo>
                    <a:pt x="62" y="38"/>
                  </a:lnTo>
                  <a:lnTo>
                    <a:pt x="62" y="38"/>
                  </a:lnTo>
                  <a:lnTo>
                    <a:pt x="60" y="38"/>
                  </a:lnTo>
                  <a:lnTo>
                    <a:pt x="60" y="38"/>
                  </a:lnTo>
                  <a:lnTo>
                    <a:pt x="60" y="42"/>
                  </a:lnTo>
                  <a:lnTo>
                    <a:pt x="60" y="42"/>
                  </a:lnTo>
                  <a:lnTo>
                    <a:pt x="60" y="42"/>
                  </a:lnTo>
                  <a:lnTo>
                    <a:pt x="60" y="42"/>
                  </a:lnTo>
                  <a:lnTo>
                    <a:pt x="60" y="44"/>
                  </a:lnTo>
                  <a:lnTo>
                    <a:pt x="60" y="44"/>
                  </a:lnTo>
                  <a:lnTo>
                    <a:pt x="64" y="44"/>
                  </a:lnTo>
                  <a:lnTo>
                    <a:pt x="64" y="44"/>
                  </a:lnTo>
                  <a:lnTo>
                    <a:pt x="66" y="40"/>
                  </a:lnTo>
                  <a:lnTo>
                    <a:pt x="66" y="34"/>
                  </a:lnTo>
                  <a:lnTo>
                    <a:pt x="66" y="22"/>
                  </a:lnTo>
                  <a:lnTo>
                    <a:pt x="66" y="22"/>
                  </a:lnTo>
                  <a:lnTo>
                    <a:pt x="64" y="16"/>
                  </a:lnTo>
                  <a:lnTo>
                    <a:pt x="64" y="16"/>
                  </a:lnTo>
                  <a:lnTo>
                    <a:pt x="58" y="16"/>
                  </a:lnTo>
                  <a:lnTo>
                    <a:pt x="58" y="16"/>
                  </a:lnTo>
                  <a:lnTo>
                    <a:pt x="58" y="12"/>
                  </a:lnTo>
                  <a:lnTo>
                    <a:pt x="58" y="12"/>
                  </a:lnTo>
                  <a:lnTo>
                    <a:pt x="62" y="8"/>
                  </a:lnTo>
                  <a:lnTo>
                    <a:pt x="64" y="4"/>
                  </a:lnTo>
                  <a:lnTo>
                    <a:pt x="64" y="4"/>
                  </a:lnTo>
                  <a:lnTo>
                    <a:pt x="70" y="2"/>
                  </a:lnTo>
                  <a:lnTo>
                    <a:pt x="74" y="2"/>
                  </a:lnTo>
                  <a:lnTo>
                    <a:pt x="74" y="2"/>
                  </a:lnTo>
                  <a:lnTo>
                    <a:pt x="76" y="0"/>
                  </a:lnTo>
                  <a:lnTo>
                    <a:pt x="76" y="0"/>
                  </a:lnTo>
                  <a:lnTo>
                    <a:pt x="78" y="0"/>
                  </a:lnTo>
                  <a:lnTo>
                    <a:pt x="82" y="0"/>
                  </a:lnTo>
                  <a:lnTo>
                    <a:pt x="82" y="0"/>
                  </a:lnTo>
                  <a:lnTo>
                    <a:pt x="84" y="2"/>
                  </a:lnTo>
                  <a:lnTo>
                    <a:pt x="88" y="6"/>
                  </a:lnTo>
                  <a:lnTo>
                    <a:pt x="88" y="6"/>
                  </a:lnTo>
                  <a:lnTo>
                    <a:pt x="90" y="12"/>
                  </a:lnTo>
                  <a:lnTo>
                    <a:pt x="92" y="20"/>
                  </a:lnTo>
                  <a:lnTo>
                    <a:pt x="92" y="20"/>
                  </a:lnTo>
                  <a:lnTo>
                    <a:pt x="96" y="22"/>
                  </a:lnTo>
                  <a:lnTo>
                    <a:pt x="96" y="22"/>
                  </a:lnTo>
                  <a:lnTo>
                    <a:pt x="94" y="24"/>
                  </a:lnTo>
                  <a:lnTo>
                    <a:pt x="94" y="26"/>
                  </a:lnTo>
                  <a:lnTo>
                    <a:pt x="94" y="26"/>
                  </a:lnTo>
                  <a:lnTo>
                    <a:pt x="96" y="30"/>
                  </a:lnTo>
                  <a:lnTo>
                    <a:pt x="96" y="30"/>
                  </a:lnTo>
                  <a:lnTo>
                    <a:pt x="96" y="32"/>
                  </a:lnTo>
                  <a:lnTo>
                    <a:pt x="96" y="32"/>
                  </a:lnTo>
                  <a:lnTo>
                    <a:pt x="96" y="36"/>
                  </a:lnTo>
                  <a:lnTo>
                    <a:pt x="96" y="36"/>
                  </a:lnTo>
                  <a:lnTo>
                    <a:pt x="98" y="42"/>
                  </a:lnTo>
                  <a:lnTo>
                    <a:pt x="100" y="44"/>
                  </a:lnTo>
                  <a:lnTo>
                    <a:pt x="100" y="46"/>
                  </a:lnTo>
                  <a:lnTo>
                    <a:pt x="100" y="46"/>
                  </a:lnTo>
                  <a:lnTo>
                    <a:pt x="96" y="46"/>
                  </a:lnTo>
                  <a:lnTo>
                    <a:pt x="92" y="46"/>
                  </a:lnTo>
                  <a:lnTo>
                    <a:pt x="92" y="46"/>
                  </a:lnTo>
                  <a:lnTo>
                    <a:pt x="90" y="52"/>
                  </a:lnTo>
                  <a:lnTo>
                    <a:pt x="90" y="52"/>
                  </a:lnTo>
                  <a:lnTo>
                    <a:pt x="82" y="52"/>
                  </a:lnTo>
                  <a:lnTo>
                    <a:pt x="82" y="52"/>
                  </a:lnTo>
                  <a:lnTo>
                    <a:pt x="80" y="54"/>
                  </a:lnTo>
                  <a:lnTo>
                    <a:pt x="78" y="57"/>
                  </a:lnTo>
                  <a:lnTo>
                    <a:pt x="78" y="57"/>
                  </a:lnTo>
                  <a:lnTo>
                    <a:pt x="74" y="61"/>
                  </a:lnTo>
                  <a:lnTo>
                    <a:pt x="74" y="61"/>
                  </a:lnTo>
                  <a:lnTo>
                    <a:pt x="74" y="65"/>
                  </a:lnTo>
                  <a:lnTo>
                    <a:pt x="74" y="69"/>
                  </a:lnTo>
                  <a:lnTo>
                    <a:pt x="74" y="69"/>
                  </a:lnTo>
                  <a:lnTo>
                    <a:pt x="76" y="69"/>
                  </a:lnTo>
                  <a:lnTo>
                    <a:pt x="80" y="69"/>
                  </a:lnTo>
                  <a:lnTo>
                    <a:pt x="80" y="69"/>
                  </a:lnTo>
                  <a:lnTo>
                    <a:pt x="82" y="73"/>
                  </a:lnTo>
                  <a:lnTo>
                    <a:pt x="84" y="77"/>
                  </a:lnTo>
                  <a:lnTo>
                    <a:pt x="84" y="77"/>
                  </a:lnTo>
                  <a:lnTo>
                    <a:pt x="84" y="83"/>
                  </a:lnTo>
                  <a:lnTo>
                    <a:pt x="84" y="87"/>
                  </a:lnTo>
                  <a:lnTo>
                    <a:pt x="84" y="87"/>
                  </a:lnTo>
                  <a:lnTo>
                    <a:pt x="80" y="89"/>
                  </a:lnTo>
                  <a:lnTo>
                    <a:pt x="76" y="89"/>
                  </a:lnTo>
                  <a:lnTo>
                    <a:pt x="68" y="91"/>
                  </a:lnTo>
                  <a:lnTo>
                    <a:pt x="68" y="91"/>
                  </a:lnTo>
                  <a:lnTo>
                    <a:pt x="66" y="93"/>
                  </a:lnTo>
                  <a:lnTo>
                    <a:pt x="66" y="93"/>
                  </a:lnTo>
                  <a:lnTo>
                    <a:pt x="66" y="97"/>
                  </a:lnTo>
                  <a:lnTo>
                    <a:pt x="66" y="97"/>
                  </a:lnTo>
                  <a:lnTo>
                    <a:pt x="68" y="97"/>
                  </a:lnTo>
                  <a:lnTo>
                    <a:pt x="68" y="97"/>
                  </a:lnTo>
                  <a:lnTo>
                    <a:pt x="70" y="99"/>
                  </a:lnTo>
                  <a:lnTo>
                    <a:pt x="70" y="101"/>
                  </a:lnTo>
                  <a:lnTo>
                    <a:pt x="70" y="101"/>
                  </a:lnTo>
                  <a:lnTo>
                    <a:pt x="68" y="101"/>
                  </a:lnTo>
                  <a:lnTo>
                    <a:pt x="68" y="101"/>
                  </a:lnTo>
                  <a:lnTo>
                    <a:pt x="66" y="105"/>
                  </a:lnTo>
                  <a:lnTo>
                    <a:pt x="66" y="105"/>
                  </a:lnTo>
                  <a:lnTo>
                    <a:pt x="66" y="107"/>
                  </a:lnTo>
                  <a:lnTo>
                    <a:pt x="66" y="111"/>
                  </a:lnTo>
                  <a:lnTo>
                    <a:pt x="66" y="111"/>
                  </a:lnTo>
                  <a:lnTo>
                    <a:pt x="64" y="111"/>
                  </a:lnTo>
                  <a:lnTo>
                    <a:pt x="60" y="111"/>
                  </a:lnTo>
                  <a:lnTo>
                    <a:pt x="60" y="111"/>
                  </a:lnTo>
                  <a:lnTo>
                    <a:pt x="58" y="109"/>
                  </a:lnTo>
                  <a:lnTo>
                    <a:pt x="58" y="109"/>
                  </a:lnTo>
                  <a:lnTo>
                    <a:pt x="48" y="107"/>
                  </a:lnTo>
                  <a:lnTo>
                    <a:pt x="42" y="105"/>
                  </a:lnTo>
                  <a:lnTo>
                    <a:pt x="42" y="105"/>
                  </a:lnTo>
                  <a:lnTo>
                    <a:pt x="38" y="103"/>
                  </a:lnTo>
                  <a:lnTo>
                    <a:pt x="38" y="103"/>
                  </a:lnTo>
                  <a:lnTo>
                    <a:pt x="38" y="101"/>
                  </a:lnTo>
                  <a:lnTo>
                    <a:pt x="38" y="101"/>
                  </a:lnTo>
                  <a:lnTo>
                    <a:pt x="40" y="101"/>
                  </a:lnTo>
                  <a:lnTo>
                    <a:pt x="42" y="103"/>
                  </a:lnTo>
                  <a:lnTo>
                    <a:pt x="42" y="103"/>
                  </a:lnTo>
                  <a:lnTo>
                    <a:pt x="42" y="99"/>
                  </a:lnTo>
                  <a:lnTo>
                    <a:pt x="42" y="97"/>
                  </a:lnTo>
                  <a:lnTo>
                    <a:pt x="42" y="97"/>
                  </a:lnTo>
                  <a:lnTo>
                    <a:pt x="44" y="97"/>
                  </a:lnTo>
                  <a:lnTo>
                    <a:pt x="44" y="97"/>
                  </a:lnTo>
                  <a:lnTo>
                    <a:pt x="44" y="93"/>
                  </a:lnTo>
                  <a:lnTo>
                    <a:pt x="44" y="93"/>
                  </a:lnTo>
                  <a:lnTo>
                    <a:pt x="42" y="91"/>
                  </a:lnTo>
                  <a:lnTo>
                    <a:pt x="38" y="91"/>
                  </a:lnTo>
                  <a:lnTo>
                    <a:pt x="30" y="89"/>
                  </a:lnTo>
                  <a:lnTo>
                    <a:pt x="30" y="89"/>
                  </a:lnTo>
                  <a:lnTo>
                    <a:pt x="22" y="91"/>
                  </a:lnTo>
                  <a:lnTo>
                    <a:pt x="18" y="91"/>
                  </a:lnTo>
                  <a:lnTo>
                    <a:pt x="16" y="89"/>
                  </a:lnTo>
                  <a:lnTo>
                    <a:pt x="16" y="89"/>
                  </a:lnTo>
                  <a:lnTo>
                    <a:pt x="16" y="85"/>
                  </a:lnTo>
                  <a:lnTo>
                    <a:pt x="16" y="79"/>
                  </a:lnTo>
                  <a:lnTo>
                    <a:pt x="16" y="79"/>
                  </a:lnTo>
                  <a:lnTo>
                    <a:pt x="12" y="79"/>
                  </a:lnTo>
                  <a:lnTo>
                    <a:pt x="10" y="77"/>
                  </a:lnTo>
                  <a:lnTo>
                    <a:pt x="10" y="77"/>
                  </a:lnTo>
                  <a:lnTo>
                    <a:pt x="8" y="73"/>
                  </a:lnTo>
                  <a:lnTo>
                    <a:pt x="8" y="73"/>
                  </a:lnTo>
                  <a:lnTo>
                    <a:pt x="8" y="73"/>
                  </a:lnTo>
                  <a:lnTo>
                    <a:pt x="8" y="73"/>
                  </a:lnTo>
                  <a:lnTo>
                    <a:pt x="10" y="71"/>
                  </a:lnTo>
                  <a:lnTo>
                    <a:pt x="10" y="71"/>
                  </a:lnTo>
                  <a:lnTo>
                    <a:pt x="12" y="67"/>
                  </a:lnTo>
                  <a:lnTo>
                    <a:pt x="12" y="67"/>
                  </a:lnTo>
                  <a:lnTo>
                    <a:pt x="12" y="59"/>
                  </a:lnTo>
                  <a:lnTo>
                    <a:pt x="12" y="52"/>
                  </a:lnTo>
                  <a:lnTo>
                    <a:pt x="12" y="52"/>
                  </a:lnTo>
                  <a:lnTo>
                    <a:pt x="10" y="46"/>
                  </a:lnTo>
                  <a:lnTo>
                    <a:pt x="10" y="46"/>
                  </a:lnTo>
                  <a:lnTo>
                    <a:pt x="6" y="46"/>
                  </a:lnTo>
                  <a:lnTo>
                    <a:pt x="4" y="46"/>
                  </a:lnTo>
                  <a:lnTo>
                    <a:pt x="4" y="46"/>
                  </a:lnTo>
                  <a:lnTo>
                    <a:pt x="2" y="42"/>
                  </a:lnTo>
                  <a:lnTo>
                    <a:pt x="2" y="42"/>
                  </a:lnTo>
                  <a:lnTo>
                    <a:pt x="4" y="42"/>
                  </a:lnTo>
                  <a:lnTo>
                    <a:pt x="6" y="40"/>
                  </a:lnTo>
                  <a:lnTo>
                    <a:pt x="6" y="40"/>
                  </a:lnTo>
                  <a:lnTo>
                    <a:pt x="2" y="40"/>
                  </a:lnTo>
                  <a:lnTo>
                    <a:pt x="0" y="38"/>
                  </a:lnTo>
                  <a:lnTo>
                    <a:pt x="0" y="38"/>
                  </a:lnTo>
                  <a:lnTo>
                    <a:pt x="0" y="38"/>
                  </a:lnTo>
                  <a:lnTo>
                    <a:pt x="0" y="38"/>
                  </a:lnTo>
                  <a:lnTo>
                    <a:pt x="4" y="34"/>
                  </a:lnTo>
                  <a:lnTo>
                    <a:pt x="4" y="34"/>
                  </a:lnTo>
                  <a:lnTo>
                    <a:pt x="10" y="36"/>
                  </a:lnTo>
                  <a:lnTo>
                    <a:pt x="16" y="36"/>
                  </a:lnTo>
                  <a:lnTo>
                    <a:pt x="16" y="36"/>
                  </a:lnTo>
                  <a:lnTo>
                    <a:pt x="22" y="34"/>
                  </a:lnTo>
                  <a:lnTo>
                    <a:pt x="22" y="34"/>
                  </a:lnTo>
                  <a:lnTo>
                    <a:pt x="24" y="30"/>
                  </a:lnTo>
                  <a:lnTo>
                    <a:pt x="24" y="28"/>
                  </a:lnTo>
                  <a:lnTo>
                    <a:pt x="24" y="28"/>
                  </a:lnTo>
                  <a:lnTo>
                    <a:pt x="30" y="28"/>
                  </a:lnTo>
                  <a:lnTo>
                    <a:pt x="32" y="28"/>
                  </a:lnTo>
                  <a:lnTo>
                    <a:pt x="32" y="28"/>
                  </a:lnTo>
                  <a:lnTo>
                    <a:pt x="34" y="26"/>
                  </a:lnTo>
                  <a:lnTo>
                    <a:pt x="34" y="26"/>
                  </a:lnTo>
                  <a:lnTo>
                    <a:pt x="36" y="20"/>
                  </a:lnTo>
                  <a:lnTo>
                    <a:pt x="36" y="20"/>
                  </a:lnTo>
                  <a:lnTo>
                    <a:pt x="30" y="16"/>
                  </a:lnTo>
                  <a:lnTo>
                    <a:pt x="26" y="14"/>
                  </a:lnTo>
                  <a:lnTo>
                    <a:pt x="26" y="12"/>
                  </a:lnTo>
                  <a:lnTo>
                    <a:pt x="26" y="12"/>
                  </a:lnTo>
                  <a:lnTo>
                    <a:pt x="26" y="12"/>
                  </a:lnTo>
                  <a:lnTo>
                    <a:pt x="32" y="12"/>
                  </a:lnTo>
                  <a:lnTo>
                    <a:pt x="36" y="14"/>
                  </a:lnTo>
                  <a:lnTo>
                    <a:pt x="36" y="14"/>
                  </a:lnTo>
                  <a:lnTo>
                    <a:pt x="44" y="14"/>
                  </a:lnTo>
                  <a:lnTo>
                    <a:pt x="46" y="14"/>
                  </a:lnTo>
                  <a:lnTo>
                    <a:pt x="50" y="14"/>
                  </a:lnTo>
                  <a:lnTo>
                    <a:pt x="50" y="14"/>
                  </a:lnTo>
                  <a:lnTo>
                    <a:pt x="50" y="20"/>
                  </a:lnTo>
                  <a:lnTo>
                    <a:pt x="50" y="20"/>
                  </a:lnTo>
                  <a:lnTo>
                    <a:pt x="46" y="22"/>
                  </a:lnTo>
                  <a:lnTo>
                    <a:pt x="46" y="22"/>
                  </a:lnTo>
                  <a:lnTo>
                    <a:pt x="46" y="26"/>
                  </a:lnTo>
                  <a:lnTo>
                    <a:pt x="46" y="30"/>
                  </a:lnTo>
                  <a:lnTo>
                    <a:pt x="46" y="30"/>
                  </a:lnTo>
                  <a:lnTo>
                    <a:pt x="42" y="32"/>
                  </a:lnTo>
                  <a:lnTo>
                    <a:pt x="42" y="32"/>
                  </a:lnTo>
                  <a:lnTo>
                    <a:pt x="44" y="32"/>
                  </a:lnTo>
                  <a:lnTo>
                    <a:pt x="44" y="32"/>
                  </a:lnTo>
                  <a:lnTo>
                    <a:pt x="46" y="32"/>
                  </a:lnTo>
                  <a:lnTo>
                    <a:pt x="46" y="32"/>
                  </a:lnTo>
                  <a:lnTo>
                    <a:pt x="46" y="34"/>
                  </a:lnTo>
                  <a:lnTo>
                    <a:pt x="46" y="40"/>
                  </a:lnTo>
                  <a:lnTo>
                    <a:pt x="46" y="40"/>
                  </a:lnTo>
                  <a:lnTo>
                    <a:pt x="46" y="42"/>
                  </a:lnTo>
                  <a:lnTo>
                    <a:pt x="46" y="44"/>
                  </a:lnTo>
                  <a:lnTo>
                    <a:pt x="46" y="44"/>
                  </a:lnTo>
                  <a:lnTo>
                    <a:pt x="50" y="42"/>
                  </a:lnTo>
                  <a:lnTo>
                    <a:pt x="52" y="40"/>
                  </a:lnTo>
                  <a:lnTo>
                    <a:pt x="52" y="40"/>
                  </a:lnTo>
                  <a:lnTo>
                    <a:pt x="52" y="36"/>
                  </a:lnTo>
                  <a:lnTo>
                    <a:pt x="54" y="32"/>
                  </a:lnTo>
                  <a:lnTo>
                    <a:pt x="54" y="32"/>
                  </a:lnTo>
                  <a:lnTo>
                    <a:pt x="54" y="30"/>
                  </a:lnTo>
                  <a:lnTo>
                    <a:pt x="54" y="30"/>
                  </a:lnTo>
                  <a:lnTo>
                    <a:pt x="58" y="28"/>
                  </a:lnTo>
                  <a:lnTo>
                    <a:pt x="58" y="24"/>
                  </a:lnTo>
                  <a:lnTo>
                    <a:pt x="58" y="24"/>
                  </a:lnTo>
                  <a:lnTo>
                    <a:pt x="58" y="2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3" name="Freeform 272">
              <a:extLst>
                <a:ext uri="{FF2B5EF4-FFF2-40B4-BE49-F238E27FC236}">
                  <a16:creationId xmlns:a16="http://schemas.microsoft.com/office/drawing/2014/main" id="{4F82CA94-B075-4355-B4EB-8A2573B72308}"/>
                </a:ext>
              </a:extLst>
            </p:cNvPr>
            <p:cNvSpPr>
              <a:spLocks/>
            </p:cNvSpPr>
            <p:nvPr/>
          </p:nvSpPr>
          <p:spPr bwMode="auto">
            <a:xfrm>
              <a:off x="8995443" y="1204780"/>
              <a:ext cx="468398" cy="824852"/>
            </a:xfrm>
            <a:custGeom>
              <a:avLst/>
              <a:gdLst>
                <a:gd name="T0" fmla="*/ 159 w 159"/>
                <a:gd name="T1" fmla="*/ 141 h 280"/>
                <a:gd name="T2" fmla="*/ 143 w 159"/>
                <a:gd name="T3" fmla="*/ 155 h 280"/>
                <a:gd name="T4" fmla="*/ 141 w 159"/>
                <a:gd name="T5" fmla="*/ 151 h 280"/>
                <a:gd name="T6" fmla="*/ 137 w 159"/>
                <a:gd name="T7" fmla="*/ 159 h 280"/>
                <a:gd name="T8" fmla="*/ 133 w 159"/>
                <a:gd name="T9" fmla="*/ 147 h 280"/>
                <a:gd name="T10" fmla="*/ 127 w 159"/>
                <a:gd name="T11" fmla="*/ 147 h 280"/>
                <a:gd name="T12" fmla="*/ 121 w 159"/>
                <a:gd name="T13" fmla="*/ 159 h 280"/>
                <a:gd name="T14" fmla="*/ 121 w 159"/>
                <a:gd name="T15" fmla="*/ 175 h 280"/>
                <a:gd name="T16" fmla="*/ 106 w 159"/>
                <a:gd name="T17" fmla="*/ 177 h 280"/>
                <a:gd name="T18" fmla="*/ 100 w 159"/>
                <a:gd name="T19" fmla="*/ 179 h 280"/>
                <a:gd name="T20" fmla="*/ 106 w 159"/>
                <a:gd name="T21" fmla="*/ 193 h 280"/>
                <a:gd name="T22" fmla="*/ 98 w 159"/>
                <a:gd name="T23" fmla="*/ 195 h 280"/>
                <a:gd name="T24" fmla="*/ 84 w 159"/>
                <a:gd name="T25" fmla="*/ 195 h 280"/>
                <a:gd name="T26" fmla="*/ 90 w 159"/>
                <a:gd name="T27" fmla="*/ 201 h 280"/>
                <a:gd name="T28" fmla="*/ 86 w 159"/>
                <a:gd name="T29" fmla="*/ 209 h 280"/>
                <a:gd name="T30" fmla="*/ 84 w 159"/>
                <a:gd name="T31" fmla="*/ 218 h 280"/>
                <a:gd name="T32" fmla="*/ 80 w 159"/>
                <a:gd name="T33" fmla="*/ 230 h 280"/>
                <a:gd name="T34" fmla="*/ 82 w 159"/>
                <a:gd name="T35" fmla="*/ 238 h 280"/>
                <a:gd name="T36" fmla="*/ 78 w 159"/>
                <a:gd name="T37" fmla="*/ 246 h 280"/>
                <a:gd name="T38" fmla="*/ 70 w 159"/>
                <a:gd name="T39" fmla="*/ 256 h 280"/>
                <a:gd name="T40" fmla="*/ 70 w 159"/>
                <a:gd name="T41" fmla="*/ 262 h 280"/>
                <a:gd name="T42" fmla="*/ 82 w 159"/>
                <a:gd name="T43" fmla="*/ 266 h 280"/>
                <a:gd name="T44" fmla="*/ 84 w 159"/>
                <a:gd name="T45" fmla="*/ 276 h 280"/>
                <a:gd name="T46" fmla="*/ 80 w 159"/>
                <a:gd name="T47" fmla="*/ 276 h 280"/>
                <a:gd name="T48" fmla="*/ 72 w 159"/>
                <a:gd name="T49" fmla="*/ 274 h 280"/>
                <a:gd name="T50" fmla="*/ 68 w 159"/>
                <a:gd name="T51" fmla="*/ 276 h 280"/>
                <a:gd name="T52" fmla="*/ 60 w 159"/>
                <a:gd name="T53" fmla="*/ 280 h 280"/>
                <a:gd name="T54" fmla="*/ 34 w 159"/>
                <a:gd name="T55" fmla="*/ 272 h 280"/>
                <a:gd name="T56" fmla="*/ 26 w 159"/>
                <a:gd name="T57" fmla="*/ 260 h 280"/>
                <a:gd name="T58" fmla="*/ 28 w 159"/>
                <a:gd name="T59" fmla="*/ 228 h 280"/>
                <a:gd name="T60" fmla="*/ 16 w 159"/>
                <a:gd name="T61" fmla="*/ 209 h 280"/>
                <a:gd name="T62" fmla="*/ 8 w 159"/>
                <a:gd name="T63" fmla="*/ 203 h 280"/>
                <a:gd name="T64" fmla="*/ 0 w 159"/>
                <a:gd name="T65" fmla="*/ 205 h 280"/>
                <a:gd name="T66" fmla="*/ 4 w 159"/>
                <a:gd name="T67" fmla="*/ 189 h 280"/>
                <a:gd name="T68" fmla="*/ 2 w 159"/>
                <a:gd name="T69" fmla="*/ 163 h 280"/>
                <a:gd name="T70" fmla="*/ 2 w 159"/>
                <a:gd name="T71" fmla="*/ 135 h 280"/>
                <a:gd name="T72" fmla="*/ 12 w 159"/>
                <a:gd name="T73" fmla="*/ 107 h 280"/>
                <a:gd name="T74" fmla="*/ 26 w 159"/>
                <a:gd name="T75" fmla="*/ 71 h 280"/>
                <a:gd name="T76" fmla="*/ 40 w 159"/>
                <a:gd name="T77" fmla="*/ 53 h 280"/>
                <a:gd name="T78" fmla="*/ 74 w 159"/>
                <a:gd name="T79" fmla="*/ 49 h 280"/>
                <a:gd name="T80" fmla="*/ 96 w 159"/>
                <a:gd name="T81" fmla="*/ 41 h 280"/>
                <a:gd name="T82" fmla="*/ 108 w 159"/>
                <a:gd name="T83" fmla="*/ 21 h 280"/>
                <a:gd name="T84" fmla="*/ 139 w 159"/>
                <a:gd name="T85" fmla="*/ 6 h 280"/>
                <a:gd name="T86" fmla="*/ 145 w 159"/>
                <a:gd name="T87" fmla="*/ 0 h 280"/>
                <a:gd name="T88" fmla="*/ 143 w 159"/>
                <a:gd name="T89" fmla="*/ 9 h 280"/>
                <a:gd name="T90" fmla="*/ 143 w 159"/>
                <a:gd name="T91" fmla="*/ 27 h 280"/>
                <a:gd name="T92" fmla="*/ 145 w 159"/>
                <a:gd name="T93" fmla="*/ 45 h 280"/>
                <a:gd name="T94" fmla="*/ 127 w 159"/>
                <a:gd name="T95" fmla="*/ 77 h 280"/>
                <a:gd name="T96" fmla="*/ 127 w 159"/>
                <a:gd name="T97" fmla="*/ 87 h 280"/>
                <a:gd name="T98" fmla="*/ 125 w 159"/>
                <a:gd name="T99" fmla="*/ 99 h 280"/>
                <a:gd name="T100" fmla="*/ 117 w 159"/>
                <a:gd name="T101" fmla="*/ 101 h 280"/>
                <a:gd name="T102" fmla="*/ 119 w 159"/>
                <a:gd name="T103" fmla="*/ 105 h 280"/>
                <a:gd name="T104" fmla="*/ 127 w 159"/>
                <a:gd name="T105" fmla="*/ 105 h 280"/>
                <a:gd name="T106" fmla="*/ 119 w 159"/>
                <a:gd name="T107" fmla="*/ 111 h 280"/>
                <a:gd name="T108" fmla="*/ 121 w 159"/>
                <a:gd name="T109" fmla="*/ 125 h 280"/>
                <a:gd name="T110" fmla="*/ 125 w 159"/>
                <a:gd name="T111" fmla="*/ 117 h 280"/>
                <a:gd name="T112" fmla="*/ 137 w 159"/>
                <a:gd name="T113" fmla="*/ 125 h 280"/>
                <a:gd name="T114" fmla="*/ 145 w 159"/>
                <a:gd name="T115" fmla="*/ 119 h 280"/>
                <a:gd name="T116" fmla="*/ 159 w 159"/>
                <a:gd name="T117"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9" h="280">
                  <a:moveTo>
                    <a:pt x="159" y="131"/>
                  </a:moveTo>
                  <a:lnTo>
                    <a:pt x="159" y="131"/>
                  </a:lnTo>
                  <a:lnTo>
                    <a:pt x="159" y="135"/>
                  </a:lnTo>
                  <a:lnTo>
                    <a:pt x="159" y="141"/>
                  </a:lnTo>
                  <a:lnTo>
                    <a:pt x="159" y="141"/>
                  </a:lnTo>
                  <a:lnTo>
                    <a:pt x="151" y="149"/>
                  </a:lnTo>
                  <a:lnTo>
                    <a:pt x="147" y="151"/>
                  </a:lnTo>
                  <a:lnTo>
                    <a:pt x="143" y="155"/>
                  </a:lnTo>
                  <a:lnTo>
                    <a:pt x="143" y="155"/>
                  </a:lnTo>
                  <a:lnTo>
                    <a:pt x="143" y="149"/>
                  </a:lnTo>
                  <a:lnTo>
                    <a:pt x="143" y="149"/>
                  </a:lnTo>
                  <a:lnTo>
                    <a:pt x="141" y="151"/>
                  </a:lnTo>
                  <a:lnTo>
                    <a:pt x="139" y="155"/>
                  </a:lnTo>
                  <a:lnTo>
                    <a:pt x="139" y="157"/>
                  </a:lnTo>
                  <a:lnTo>
                    <a:pt x="137" y="159"/>
                  </a:lnTo>
                  <a:lnTo>
                    <a:pt x="137" y="159"/>
                  </a:lnTo>
                  <a:lnTo>
                    <a:pt x="135" y="155"/>
                  </a:lnTo>
                  <a:lnTo>
                    <a:pt x="133" y="149"/>
                  </a:lnTo>
                  <a:lnTo>
                    <a:pt x="133" y="149"/>
                  </a:lnTo>
                  <a:lnTo>
                    <a:pt x="133" y="147"/>
                  </a:lnTo>
                  <a:lnTo>
                    <a:pt x="133" y="145"/>
                  </a:lnTo>
                  <a:lnTo>
                    <a:pt x="133" y="145"/>
                  </a:lnTo>
                  <a:lnTo>
                    <a:pt x="129" y="145"/>
                  </a:lnTo>
                  <a:lnTo>
                    <a:pt x="127" y="147"/>
                  </a:lnTo>
                  <a:lnTo>
                    <a:pt x="127" y="147"/>
                  </a:lnTo>
                  <a:lnTo>
                    <a:pt x="123" y="155"/>
                  </a:lnTo>
                  <a:lnTo>
                    <a:pt x="121" y="159"/>
                  </a:lnTo>
                  <a:lnTo>
                    <a:pt x="121" y="159"/>
                  </a:lnTo>
                  <a:lnTo>
                    <a:pt x="123" y="167"/>
                  </a:lnTo>
                  <a:lnTo>
                    <a:pt x="123" y="173"/>
                  </a:lnTo>
                  <a:lnTo>
                    <a:pt x="123" y="173"/>
                  </a:lnTo>
                  <a:lnTo>
                    <a:pt x="121" y="175"/>
                  </a:lnTo>
                  <a:lnTo>
                    <a:pt x="117" y="179"/>
                  </a:lnTo>
                  <a:lnTo>
                    <a:pt x="117" y="179"/>
                  </a:lnTo>
                  <a:lnTo>
                    <a:pt x="112" y="177"/>
                  </a:lnTo>
                  <a:lnTo>
                    <a:pt x="106" y="177"/>
                  </a:lnTo>
                  <a:lnTo>
                    <a:pt x="106" y="177"/>
                  </a:lnTo>
                  <a:lnTo>
                    <a:pt x="102" y="177"/>
                  </a:lnTo>
                  <a:lnTo>
                    <a:pt x="100" y="179"/>
                  </a:lnTo>
                  <a:lnTo>
                    <a:pt x="100" y="179"/>
                  </a:lnTo>
                  <a:lnTo>
                    <a:pt x="102" y="185"/>
                  </a:lnTo>
                  <a:lnTo>
                    <a:pt x="106" y="189"/>
                  </a:lnTo>
                  <a:lnTo>
                    <a:pt x="106" y="189"/>
                  </a:lnTo>
                  <a:lnTo>
                    <a:pt x="106" y="193"/>
                  </a:lnTo>
                  <a:lnTo>
                    <a:pt x="106" y="195"/>
                  </a:lnTo>
                  <a:lnTo>
                    <a:pt x="106" y="195"/>
                  </a:lnTo>
                  <a:lnTo>
                    <a:pt x="100" y="195"/>
                  </a:lnTo>
                  <a:lnTo>
                    <a:pt x="98" y="195"/>
                  </a:lnTo>
                  <a:lnTo>
                    <a:pt x="90" y="193"/>
                  </a:lnTo>
                  <a:lnTo>
                    <a:pt x="90" y="193"/>
                  </a:lnTo>
                  <a:lnTo>
                    <a:pt x="88" y="193"/>
                  </a:lnTo>
                  <a:lnTo>
                    <a:pt x="84" y="195"/>
                  </a:lnTo>
                  <a:lnTo>
                    <a:pt x="84" y="195"/>
                  </a:lnTo>
                  <a:lnTo>
                    <a:pt x="86" y="197"/>
                  </a:lnTo>
                  <a:lnTo>
                    <a:pt x="88" y="199"/>
                  </a:lnTo>
                  <a:lnTo>
                    <a:pt x="90" y="201"/>
                  </a:lnTo>
                  <a:lnTo>
                    <a:pt x="90" y="201"/>
                  </a:lnTo>
                  <a:lnTo>
                    <a:pt x="90" y="205"/>
                  </a:lnTo>
                  <a:lnTo>
                    <a:pt x="90" y="205"/>
                  </a:lnTo>
                  <a:lnTo>
                    <a:pt x="86" y="209"/>
                  </a:lnTo>
                  <a:lnTo>
                    <a:pt x="82" y="215"/>
                  </a:lnTo>
                  <a:lnTo>
                    <a:pt x="82" y="216"/>
                  </a:lnTo>
                  <a:lnTo>
                    <a:pt x="82" y="216"/>
                  </a:lnTo>
                  <a:lnTo>
                    <a:pt x="84" y="218"/>
                  </a:lnTo>
                  <a:lnTo>
                    <a:pt x="84" y="218"/>
                  </a:lnTo>
                  <a:lnTo>
                    <a:pt x="82" y="224"/>
                  </a:lnTo>
                  <a:lnTo>
                    <a:pt x="80" y="230"/>
                  </a:lnTo>
                  <a:lnTo>
                    <a:pt x="80" y="230"/>
                  </a:lnTo>
                  <a:lnTo>
                    <a:pt x="80" y="234"/>
                  </a:lnTo>
                  <a:lnTo>
                    <a:pt x="80" y="238"/>
                  </a:lnTo>
                  <a:lnTo>
                    <a:pt x="80" y="238"/>
                  </a:lnTo>
                  <a:lnTo>
                    <a:pt x="82" y="238"/>
                  </a:lnTo>
                  <a:lnTo>
                    <a:pt x="82" y="238"/>
                  </a:lnTo>
                  <a:lnTo>
                    <a:pt x="82" y="244"/>
                  </a:lnTo>
                  <a:lnTo>
                    <a:pt x="82" y="244"/>
                  </a:lnTo>
                  <a:lnTo>
                    <a:pt x="78" y="246"/>
                  </a:lnTo>
                  <a:lnTo>
                    <a:pt x="70" y="248"/>
                  </a:lnTo>
                  <a:lnTo>
                    <a:pt x="70" y="248"/>
                  </a:lnTo>
                  <a:lnTo>
                    <a:pt x="70" y="252"/>
                  </a:lnTo>
                  <a:lnTo>
                    <a:pt x="70" y="256"/>
                  </a:lnTo>
                  <a:lnTo>
                    <a:pt x="70" y="256"/>
                  </a:lnTo>
                  <a:lnTo>
                    <a:pt x="70" y="260"/>
                  </a:lnTo>
                  <a:lnTo>
                    <a:pt x="70" y="262"/>
                  </a:lnTo>
                  <a:lnTo>
                    <a:pt x="70" y="262"/>
                  </a:lnTo>
                  <a:lnTo>
                    <a:pt x="72" y="262"/>
                  </a:lnTo>
                  <a:lnTo>
                    <a:pt x="78" y="262"/>
                  </a:lnTo>
                  <a:lnTo>
                    <a:pt x="78" y="262"/>
                  </a:lnTo>
                  <a:lnTo>
                    <a:pt x="82" y="266"/>
                  </a:lnTo>
                  <a:lnTo>
                    <a:pt x="82" y="266"/>
                  </a:lnTo>
                  <a:lnTo>
                    <a:pt x="84" y="272"/>
                  </a:lnTo>
                  <a:lnTo>
                    <a:pt x="84" y="272"/>
                  </a:lnTo>
                  <a:lnTo>
                    <a:pt x="84" y="276"/>
                  </a:lnTo>
                  <a:lnTo>
                    <a:pt x="84" y="276"/>
                  </a:lnTo>
                  <a:lnTo>
                    <a:pt x="82" y="276"/>
                  </a:lnTo>
                  <a:lnTo>
                    <a:pt x="80" y="276"/>
                  </a:lnTo>
                  <a:lnTo>
                    <a:pt x="80" y="276"/>
                  </a:lnTo>
                  <a:lnTo>
                    <a:pt x="78" y="274"/>
                  </a:lnTo>
                  <a:lnTo>
                    <a:pt x="78" y="274"/>
                  </a:lnTo>
                  <a:lnTo>
                    <a:pt x="72" y="274"/>
                  </a:lnTo>
                  <a:lnTo>
                    <a:pt x="72" y="274"/>
                  </a:lnTo>
                  <a:lnTo>
                    <a:pt x="72" y="276"/>
                  </a:lnTo>
                  <a:lnTo>
                    <a:pt x="72" y="276"/>
                  </a:lnTo>
                  <a:lnTo>
                    <a:pt x="68" y="276"/>
                  </a:lnTo>
                  <a:lnTo>
                    <a:pt x="68" y="276"/>
                  </a:lnTo>
                  <a:lnTo>
                    <a:pt x="66" y="276"/>
                  </a:lnTo>
                  <a:lnTo>
                    <a:pt x="64" y="278"/>
                  </a:lnTo>
                  <a:lnTo>
                    <a:pt x="60" y="280"/>
                  </a:lnTo>
                  <a:lnTo>
                    <a:pt x="60" y="280"/>
                  </a:lnTo>
                  <a:lnTo>
                    <a:pt x="54" y="280"/>
                  </a:lnTo>
                  <a:lnTo>
                    <a:pt x="46" y="276"/>
                  </a:lnTo>
                  <a:lnTo>
                    <a:pt x="34" y="272"/>
                  </a:lnTo>
                  <a:lnTo>
                    <a:pt x="34" y="272"/>
                  </a:lnTo>
                  <a:lnTo>
                    <a:pt x="30" y="272"/>
                  </a:lnTo>
                  <a:lnTo>
                    <a:pt x="26" y="272"/>
                  </a:lnTo>
                  <a:lnTo>
                    <a:pt x="26" y="272"/>
                  </a:lnTo>
                  <a:lnTo>
                    <a:pt x="26" y="260"/>
                  </a:lnTo>
                  <a:lnTo>
                    <a:pt x="26" y="260"/>
                  </a:lnTo>
                  <a:lnTo>
                    <a:pt x="28" y="244"/>
                  </a:lnTo>
                  <a:lnTo>
                    <a:pt x="28" y="234"/>
                  </a:lnTo>
                  <a:lnTo>
                    <a:pt x="28" y="228"/>
                  </a:lnTo>
                  <a:lnTo>
                    <a:pt x="28" y="228"/>
                  </a:lnTo>
                  <a:lnTo>
                    <a:pt x="24" y="218"/>
                  </a:lnTo>
                  <a:lnTo>
                    <a:pt x="24" y="218"/>
                  </a:lnTo>
                  <a:lnTo>
                    <a:pt x="16" y="209"/>
                  </a:lnTo>
                  <a:lnTo>
                    <a:pt x="16" y="209"/>
                  </a:lnTo>
                  <a:lnTo>
                    <a:pt x="12" y="205"/>
                  </a:lnTo>
                  <a:lnTo>
                    <a:pt x="8" y="203"/>
                  </a:lnTo>
                  <a:lnTo>
                    <a:pt x="8" y="203"/>
                  </a:lnTo>
                  <a:lnTo>
                    <a:pt x="4" y="205"/>
                  </a:lnTo>
                  <a:lnTo>
                    <a:pt x="4" y="205"/>
                  </a:lnTo>
                  <a:lnTo>
                    <a:pt x="2" y="205"/>
                  </a:lnTo>
                  <a:lnTo>
                    <a:pt x="0" y="205"/>
                  </a:lnTo>
                  <a:lnTo>
                    <a:pt x="0" y="205"/>
                  </a:lnTo>
                  <a:lnTo>
                    <a:pt x="0" y="201"/>
                  </a:lnTo>
                  <a:lnTo>
                    <a:pt x="0" y="197"/>
                  </a:lnTo>
                  <a:lnTo>
                    <a:pt x="4" y="189"/>
                  </a:lnTo>
                  <a:lnTo>
                    <a:pt x="4" y="189"/>
                  </a:lnTo>
                  <a:lnTo>
                    <a:pt x="4" y="173"/>
                  </a:lnTo>
                  <a:lnTo>
                    <a:pt x="4" y="173"/>
                  </a:lnTo>
                  <a:lnTo>
                    <a:pt x="2" y="163"/>
                  </a:lnTo>
                  <a:lnTo>
                    <a:pt x="2" y="163"/>
                  </a:lnTo>
                  <a:lnTo>
                    <a:pt x="2" y="147"/>
                  </a:lnTo>
                  <a:lnTo>
                    <a:pt x="2" y="135"/>
                  </a:lnTo>
                  <a:lnTo>
                    <a:pt x="2" y="135"/>
                  </a:lnTo>
                  <a:lnTo>
                    <a:pt x="4" y="121"/>
                  </a:lnTo>
                  <a:lnTo>
                    <a:pt x="4" y="121"/>
                  </a:lnTo>
                  <a:lnTo>
                    <a:pt x="12" y="107"/>
                  </a:lnTo>
                  <a:lnTo>
                    <a:pt x="12" y="107"/>
                  </a:lnTo>
                  <a:lnTo>
                    <a:pt x="14" y="97"/>
                  </a:lnTo>
                  <a:lnTo>
                    <a:pt x="14" y="97"/>
                  </a:lnTo>
                  <a:lnTo>
                    <a:pt x="26" y="71"/>
                  </a:lnTo>
                  <a:lnTo>
                    <a:pt x="26" y="71"/>
                  </a:lnTo>
                  <a:lnTo>
                    <a:pt x="30" y="61"/>
                  </a:lnTo>
                  <a:lnTo>
                    <a:pt x="30" y="61"/>
                  </a:lnTo>
                  <a:lnTo>
                    <a:pt x="36" y="55"/>
                  </a:lnTo>
                  <a:lnTo>
                    <a:pt x="40" y="53"/>
                  </a:lnTo>
                  <a:lnTo>
                    <a:pt x="40" y="53"/>
                  </a:lnTo>
                  <a:lnTo>
                    <a:pt x="50" y="51"/>
                  </a:lnTo>
                  <a:lnTo>
                    <a:pt x="62" y="49"/>
                  </a:lnTo>
                  <a:lnTo>
                    <a:pt x="74" y="49"/>
                  </a:lnTo>
                  <a:lnTo>
                    <a:pt x="84" y="47"/>
                  </a:lnTo>
                  <a:lnTo>
                    <a:pt x="84" y="47"/>
                  </a:lnTo>
                  <a:lnTo>
                    <a:pt x="90" y="45"/>
                  </a:lnTo>
                  <a:lnTo>
                    <a:pt x="96" y="41"/>
                  </a:lnTo>
                  <a:lnTo>
                    <a:pt x="96" y="41"/>
                  </a:lnTo>
                  <a:lnTo>
                    <a:pt x="98" y="29"/>
                  </a:lnTo>
                  <a:lnTo>
                    <a:pt x="98" y="29"/>
                  </a:lnTo>
                  <a:lnTo>
                    <a:pt x="108" y="21"/>
                  </a:lnTo>
                  <a:lnTo>
                    <a:pt x="115" y="13"/>
                  </a:lnTo>
                  <a:lnTo>
                    <a:pt x="115" y="13"/>
                  </a:lnTo>
                  <a:lnTo>
                    <a:pt x="127" y="9"/>
                  </a:lnTo>
                  <a:lnTo>
                    <a:pt x="139" y="6"/>
                  </a:lnTo>
                  <a:lnTo>
                    <a:pt x="139" y="6"/>
                  </a:lnTo>
                  <a:lnTo>
                    <a:pt x="141" y="2"/>
                  </a:lnTo>
                  <a:lnTo>
                    <a:pt x="145" y="0"/>
                  </a:lnTo>
                  <a:lnTo>
                    <a:pt x="145" y="0"/>
                  </a:lnTo>
                  <a:lnTo>
                    <a:pt x="147" y="2"/>
                  </a:lnTo>
                  <a:lnTo>
                    <a:pt x="147" y="2"/>
                  </a:lnTo>
                  <a:lnTo>
                    <a:pt x="145" y="6"/>
                  </a:lnTo>
                  <a:lnTo>
                    <a:pt x="143" y="9"/>
                  </a:lnTo>
                  <a:lnTo>
                    <a:pt x="143" y="9"/>
                  </a:lnTo>
                  <a:lnTo>
                    <a:pt x="141" y="17"/>
                  </a:lnTo>
                  <a:lnTo>
                    <a:pt x="141" y="17"/>
                  </a:lnTo>
                  <a:lnTo>
                    <a:pt x="143" y="27"/>
                  </a:lnTo>
                  <a:lnTo>
                    <a:pt x="145" y="37"/>
                  </a:lnTo>
                  <a:lnTo>
                    <a:pt x="145" y="37"/>
                  </a:lnTo>
                  <a:lnTo>
                    <a:pt x="145" y="45"/>
                  </a:lnTo>
                  <a:lnTo>
                    <a:pt x="145" y="45"/>
                  </a:lnTo>
                  <a:lnTo>
                    <a:pt x="139" y="53"/>
                  </a:lnTo>
                  <a:lnTo>
                    <a:pt x="133" y="61"/>
                  </a:lnTo>
                  <a:lnTo>
                    <a:pt x="133" y="61"/>
                  </a:lnTo>
                  <a:lnTo>
                    <a:pt x="127" y="77"/>
                  </a:lnTo>
                  <a:lnTo>
                    <a:pt x="127" y="77"/>
                  </a:lnTo>
                  <a:lnTo>
                    <a:pt x="127" y="83"/>
                  </a:lnTo>
                  <a:lnTo>
                    <a:pt x="127" y="87"/>
                  </a:lnTo>
                  <a:lnTo>
                    <a:pt x="127" y="87"/>
                  </a:lnTo>
                  <a:lnTo>
                    <a:pt x="125" y="89"/>
                  </a:lnTo>
                  <a:lnTo>
                    <a:pt x="125" y="89"/>
                  </a:lnTo>
                  <a:lnTo>
                    <a:pt x="125" y="95"/>
                  </a:lnTo>
                  <a:lnTo>
                    <a:pt x="125" y="99"/>
                  </a:lnTo>
                  <a:lnTo>
                    <a:pt x="125" y="99"/>
                  </a:lnTo>
                  <a:lnTo>
                    <a:pt x="121" y="99"/>
                  </a:lnTo>
                  <a:lnTo>
                    <a:pt x="117" y="101"/>
                  </a:lnTo>
                  <a:lnTo>
                    <a:pt x="117" y="101"/>
                  </a:lnTo>
                  <a:lnTo>
                    <a:pt x="117" y="103"/>
                  </a:lnTo>
                  <a:lnTo>
                    <a:pt x="117" y="105"/>
                  </a:lnTo>
                  <a:lnTo>
                    <a:pt x="117" y="105"/>
                  </a:lnTo>
                  <a:lnTo>
                    <a:pt x="119" y="105"/>
                  </a:lnTo>
                  <a:lnTo>
                    <a:pt x="121" y="105"/>
                  </a:lnTo>
                  <a:lnTo>
                    <a:pt x="125" y="103"/>
                  </a:lnTo>
                  <a:lnTo>
                    <a:pt x="125" y="103"/>
                  </a:lnTo>
                  <a:lnTo>
                    <a:pt x="127" y="105"/>
                  </a:lnTo>
                  <a:lnTo>
                    <a:pt x="127" y="105"/>
                  </a:lnTo>
                  <a:lnTo>
                    <a:pt x="123" y="109"/>
                  </a:lnTo>
                  <a:lnTo>
                    <a:pt x="119" y="111"/>
                  </a:lnTo>
                  <a:lnTo>
                    <a:pt x="119" y="111"/>
                  </a:lnTo>
                  <a:lnTo>
                    <a:pt x="119" y="117"/>
                  </a:lnTo>
                  <a:lnTo>
                    <a:pt x="119" y="117"/>
                  </a:lnTo>
                  <a:lnTo>
                    <a:pt x="119" y="121"/>
                  </a:lnTo>
                  <a:lnTo>
                    <a:pt x="121" y="125"/>
                  </a:lnTo>
                  <a:lnTo>
                    <a:pt x="121" y="125"/>
                  </a:lnTo>
                  <a:lnTo>
                    <a:pt x="123" y="119"/>
                  </a:lnTo>
                  <a:lnTo>
                    <a:pt x="125" y="117"/>
                  </a:lnTo>
                  <a:lnTo>
                    <a:pt x="125" y="117"/>
                  </a:lnTo>
                  <a:lnTo>
                    <a:pt x="133" y="117"/>
                  </a:lnTo>
                  <a:lnTo>
                    <a:pt x="133" y="117"/>
                  </a:lnTo>
                  <a:lnTo>
                    <a:pt x="135" y="119"/>
                  </a:lnTo>
                  <a:lnTo>
                    <a:pt x="137" y="125"/>
                  </a:lnTo>
                  <a:lnTo>
                    <a:pt x="137" y="125"/>
                  </a:lnTo>
                  <a:lnTo>
                    <a:pt x="141" y="121"/>
                  </a:lnTo>
                  <a:lnTo>
                    <a:pt x="145" y="119"/>
                  </a:lnTo>
                  <a:lnTo>
                    <a:pt x="145" y="119"/>
                  </a:lnTo>
                  <a:lnTo>
                    <a:pt x="153" y="119"/>
                  </a:lnTo>
                  <a:lnTo>
                    <a:pt x="153" y="119"/>
                  </a:lnTo>
                  <a:lnTo>
                    <a:pt x="159" y="121"/>
                  </a:lnTo>
                  <a:lnTo>
                    <a:pt x="159" y="121"/>
                  </a:lnTo>
                  <a:lnTo>
                    <a:pt x="159" y="131"/>
                  </a:lnTo>
                  <a:lnTo>
                    <a:pt x="159" y="131"/>
                  </a:lnTo>
                  <a:lnTo>
                    <a:pt x="159" y="131"/>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4" name="Freeform 273">
              <a:extLst>
                <a:ext uri="{FF2B5EF4-FFF2-40B4-BE49-F238E27FC236}">
                  <a16:creationId xmlns:a16="http://schemas.microsoft.com/office/drawing/2014/main" id="{F25F62C6-AB05-456F-9B48-A5F5E9953045}"/>
                </a:ext>
              </a:extLst>
            </p:cNvPr>
            <p:cNvSpPr>
              <a:spLocks/>
            </p:cNvSpPr>
            <p:nvPr/>
          </p:nvSpPr>
          <p:spPr bwMode="auto">
            <a:xfrm>
              <a:off x="9272358" y="1814582"/>
              <a:ext cx="191483" cy="167917"/>
            </a:xfrm>
            <a:custGeom>
              <a:avLst/>
              <a:gdLst>
                <a:gd name="T0" fmla="*/ 65 w 65"/>
                <a:gd name="T1" fmla="*/ 33 h 57"/>
                <a:gd name="T2" fmla="*/ 65 w 65"/>
                <a:gd name="T3" fmla="*/ 33 h 57"/>
                <a:gd name="T4" fmla="*/ 59 w 65"/>
                <a:gd name="T5" fmla="*/ 33 h 57"/>
                <a:gd name="T6" fmla="*/ 59 w 65"/>
                <a:gd name="T7" fmla="*/ 43 h 57"/>
                <a:gd name="T8" fmla="*/ 59 w 65"/>
                <a:gd name="T9" fmla="*/ 49 h 57"/>
                <a:gd name="T10" fmla="*/ 57 w 65"/>
                <a:gd name="T11" fmla="*/ 53 h 57"/>
                <a:gd name="T12" fmla="*/ 49 w 65"/>
                <a:gd name="T13" fmla="*/ 55 h 57"/>
                <a:gd name="T14" fmla="*/ 43 w 65"/>
                <a:gd name="T15" fmla="*/ 57 h 57"/>
                <a:gd name="T16" fmla="*/ 37 w 65"/>
                <a:gd name="T17" fmla="*/ 57 h 57"/>
                <a:gd name="T18" fmla="*/ 31 w 65"/>
                <a:gd name="T19" fmla="*/ 53 h 57"/>
                <a:gd name="T20" fmla="*/ 29 w 65"/>
                <a:gd name="T21" fmla="*/ 51 h 57"/>
                <a:gd name="T22" fmla="*/ 21 w 65"/>
                <a:gd name="T23" fmla="*/ 53 h 57"/>
                <a:gd name="T24" fmla="*/ 19 w 65"/>
                <a:gd name="T25" fmla="*/ 53 h 57"/>
                <a:gd name="T26" fmla="*/ 19 w 65"/>
                <a:gd name="T27" fmla="*/ 49 h 57"/>
                <a:gd name="T28" fmla="*/ 23 w 65"/>
                <a:gd name="T29" fmla="*/ 45 h 57"/>
                <a:gd name="T30" fmla="*/ 21 w 65"/>
                <a:gd name="T31" fmla="*/ 43 h 57"/>
                <a:gd name="T32" fmla="*/ 19 w 65"/>
                <a:gd name="T33" fmla="*/ 45 h 57"/>
                <a:gd name="T34" fmla="*/ 8 w 65"/>
                <a:gd name="T35" fmla="*/ 39 h 57"/>
                <a:gd name="T36" fmla="*/ 8 w 65"/>
                <a:gd name="T37" fmla="*/ 33 h 57"/>
                <a:gd name="T38" fmla="*/ 8 w 65"/>
                <a:gd name="T39" fmla="*/ 29 h 57"/>
                <a:gd name="T40" fmla="*/ 2 w 65"/>
                <a:gd name="T41" fmla="*/ 25 h 57"/>
                <a:gd name="T42" fmla="*/ 6 w 65"/>
                <a:gd name="T43" fmla="*/ 21 h 57"/>
                <a:gd name="T44" fmla="*/ 2 w 65"/>
                <a:gd name="T45" fmla="*/ 19 h 57"/>
                <a:gd name="T46" fmla="*/ 0 w 65"/>
                <a:gd name="T47" fmla="*/ 17 h 57"/>
                <a:gd name="T48" fmla="*/ 2 w 65"/>
                <a:gd name="T49" fmla="*/ 17 h 57"/>
                <a:gd name="T50" fmla="*/ 2 w 65"/>
                <a:gd name="T51" fmla="*/ 15 h 57"/>
                <a:gd name="T52" fmla="*/ 0 w 65"/>
                <a:gd name="T53" fmla="*/ 11 h 57"/>
                <a:gd name="T54" fmla="*/ 0 w 65"/>
                <a:gd name="T55" fmla="*/ 8 h 57"/>
                <a:gd name="T56" fmla="*/ 8 w 65"/>
                <a:gd name="T57" fmla="*/ 9 h 57"/>
                <a:gd name="T58" fmla="*/ 12 w 65"/>
                <a:gd name="T59" fmla="*/ 11 h 57"/>
                <a:gd name="T60" fmla="*/ 16 w 65"/>
                <a:gd name="T61" fmla="*/ 9 h 57"/>
                <a:gd name="T62" fmla="*/ 18 w 65"/>
                <a:gd name="T63" fmla="*/ 8 h 57"/>
                <a:gd name="T64" fmla="*/ 23 w 65"/>
                <a:gd name="T65" fmla="*/ 6 h 57"/>
                <a:gd name="T66" fmla="*/ 29 w 65"/>
                <a:gd name="T67" fmla="*/ 2 h 57"/>
                <a:gd name="T68" fmla="*/ 37 w 65"/>
                <a:gd name="T69" fmla="*/ 2 h 57"/>
                <a:gd name="T70" fmla="*/ 43 w 65"/>
                <a:gd name="T71" fmla="*/ 9 h 57"/>
                <a:gd name="T72" fmla="*/ 47 w 65"/>
                <a:gd name="T73" fmla="*/ 9 h 57"/>
                <a:gd name="T74" fmla="*/ 47 w 65"/>
                <a:gd name="T75" fmla="*/ 6 h 57"/>
                <a:gd name="T76" fmla="*/ 47 w 65"/>
                <a:gd name="T77" fmla="*/ 2 h 57"/>
                <a:gd name="T78" fmla="*/ 49 w 65"/>
                <a:gd name="T79" fmla="*/ 0 h 57"/>
                <a:gd name="T80" fmla="*/ 55 w 65"/>
                <a:gd name="T81" fmla="*/ 8 h 57"/>
                <a:gd name="T82" fmla="*/ 57 w 65"/>
                <a:gd name="T83" fmla="*/ 15 h 57"/>
                <a:gd name="T84" fmla="*/ 55 w 65"/>
                <a:gd name="T85" fmla="*/ 21 h 57"/>
                <a:gd name="T86" fmla="*/ 57 w 65"/>
                <a:gd name="T87" fmla="*/ 27 h 57"/>
                <a:gd name="T88" fmla="*/ 59 w 65"/>
                <a:gd name="T89" fmla="*/ 31 h 57"/>
                <a:gd name="T90" fmla="*/ 65 w 65"/>
                <a:gd name="T91" fmla="*/ 3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 h="57">
                  <a:moveTo>
                    <a:pt x="65" y="33"/>
                  </a:moveTo>
                  <a:lnTo>
                    <a:pt x="65" y="33"/>
                  </a:lnTo>
                  <a:lnTo>
                    <a:pt x="65" y="33"/>
                  </a:lnTo>
                  <a:lnTo>
                    <a:pt x="65" y="33"/>
                  </a:lnTo>
                  <a:lnTo>
                    <a:pt x="59" y="33"/>
                  </a:lnTo>
                  <a:lnTo>
                    <a:pt x="59" y="33"/>
                  </a:lnTo>
                  <a:lnTo>
                    <a:pt x="59" y="39"/>
                  </a:lnTo>
                  <a:lnTo>
                    <a:pt x="59" y="43"/>
                  </a:lnTo>
                  <a:lnTo>
                    <a:pt x="59" y="43"/>
                  </a:lnTo>
                  <a:lnTo>
                    <a:pt x="59" y="49"/>
                  </a:lnTo>
                  <a:lnTo>
                    <a:pt x="57" y="53"/>
                  </a:lnTo>
                  <a:lnTo>
                    <a:pt x="57" y="53"/>
                  </a:lnTo>
                  <a:lnTo>
                    <a:pt x="53" y="55"/>
                  </a:lnTo>
                  <a:lnTo>
                    <a:pt x="49" y="55"/>
                  </a:lnTo>
                  <a:lnTo>
                    <a:pt x="49" y="55"/>
                  </a:lnTo>
                  <a:lnTo>
                    <a:pt x="43" y="57"/>
                  </a:lnTo>
                  <a:lnTo>
                    <a:pt x="43" y="57"/>
                  </a:lnTo>
                  <a:lnTo>
                    <a:pt x="37" y="57"/>
                  </a:lnTo>
                  <a:lnTo>
                    <a:pt x="37" y="57"/>
                  </a:lnTo>
                  <a:lnTo>
                    <a:pt x="31" y="53"/>
                  </a:lnTo>
                  <a:lnTo>
                    <a:pt x="29" y="51"/>
                  </a:lnTo>
                  <a:lnTo>
                    <a:pt x="29" y="51"/>
                  </a:lnTo>
                  <a:lnTo>
                    <a:pt x="23" y="53"/>
                  </a:lnTo>
                  <a:lnTo>
                    <a:pt x="21" y="53"/>
                  </a:lnTo>
                  <a:lnTo>
                    <a:pt x="19" y="53"/>
                  </a:lnTo>
                  <a:lnTo>
                    <a:pt x="19" y="53"/>
                  </a:lnTo>
                  <a:lnTo>
                    <a:pt x="19" y="49"/>
                  </a:lnTo>
                  <a:lnTo>
                    <a:pt x="19" y="49"/>
                  </a:lnTo>
                  <a:lnTo>
                    <a:pt x="21" y="47"/>
                  </a:lnTo>
                  <a:lnTo>
                    <a:pt x="23" y="45"/>
                  </a:lnTo>
                  <a:lnTo>
                    <a:pt x="23" y="45"/>
                  </a:lnTo>
                  <a:lnTo>
                    <a:pt x="21" y="43"/>
                  </a:lnTo>
                  <a:lnTo>
                    <a:pt x="19" y="45"/>
                  </a:lnTo>
                  <a:lnTo>
                    <a:pt x="19" y="45"/>
                  </a:lnTo>
                  <a:lnTo>
                    <a:pt x="14" y="43"/>
                  </a:lnTo>
                  <a:lnTo>
                    <a:pt x="8" y="39"/>
                  </a:lnTo>
                  <a:lnTo>
                    <a:pt x="8" y="39"/>
                  </a:lnTo>
                  <a:lnTo>
                    <a:pt x="8" y="33"/>
                  </a:lnTo>
                  <a:lnTo>
                    <a:pt x="8" y="29"/>
                  </a:lnTo>
                  <a:lnTo>
                    <a:pt x="8" y="29"/>
                  </a:lnTo>
                  <a:lnTo>
                    <a:pt x="6" y="27"/>
                  </a:lnTo>
                  <a:lnTo>
                    <a:pt x="2" y="25"/>
                  </a:lnTo>
                  <a:lnTo>
                    <a:pt x="2" y="25"/>
                  </a:lnTo>
                  <a:lnTo>
                    <a:pt x="6" y="21"/>
                  </a:lnTo>
                  <a:lnTo>
                    <a:pt x="6" y="21"/>
                  </a:lnTo>
                  <a:lnTo>
                    <a:pt x="2" y="19"/>
                  </a:lnTo>
                  <a:lnTo>
                    <a:pt x="0" y="17"/>
                  </a:lnTo>
                  <a:lnTo>
                    <a:pt x="0" y="17"/>
                  </a:lnTo>
                  <a:lnTo>
                    <a:pt x="2" y="17"/>
                  </a:lnTo>
                  <a:lnTo>
                    <a:pt x="2" y="17"/>
                  </a:lnTo>
                  <a:lnTo>
                    <a:pt x="2" y="15"/>
                  </a:lnTo>
                  <a:lnTo>
                    <a:pt x="2" y="15"/>
                  </a:lnTo>
                  <a:lnTo>
                    <a:pt x="0" y="11"/>
                  </a:lnTo>
                  <a:lnTo>
                    <a:pt x="0" y="11"/>
                  </a:lnTo>
                  <a:lnTo>
                    <a:pt x="0" y="8"/>
                  </a:lnTo>
                  <a:lnTo>
                    <a:pt x="0" y="8"/>
                  </a:lnTo>
                  <a:lnTo>
                    <a:pt x="2" y="8"/>
                  </a:lnTo>
                  <a:lnTo>
                    <a:pt x="8" y="9"/>
                  </a:lnTo>
                  <a:lnTo>
                    <a:pt x="8" y="9"/>
                  </a:lnTo>
                  <a:lnTo>
                    <a:pt x="12" y="11"/>
                  </a:lnTo>
                  <a:lnTo>
                    <a:pt x="12" y="11"/>
                  </a:lnTo>
                  <a:lnTo>
                    <a:pt x="16" y="9"/>
                  </a:lnTo>
                  <a:lnTo>
                    <a:pt x="18" y="8"/>
                  </a:lnTo>
                  <a:lnTo>
                    <a:pt x="18" y="8"/>
                  </a:lnTo>
                  <a:lnTo>
                    <a:pt x="19" y="6"/>
                  </a:lnTo>
                  <a:lnTo>
                    <a:pt x="23" y="6"/>
                  </a:lnTo>
                  <a:lnTo>
                    <a:pt x="23" y="6"/>
                  </a:lnTo>
                  <a:lnTo>
                    <a:pt x="29" y="2"/>
                  </a:lnTo>
                  <a:lnTo>
                    <a:pt x="37" y="2"/>
                  </a:lnTo>
                  <a:lnTo>
                    <a:pt x="37" y="2"/>
                  </a:lnTo>
                  <a:lnTo>
                    <a:pt x="41" y="8"/>
                  </a:lnTo>
                  <a:lnTo>
                    <a:pt x="43" y="9"/>
                  </a:lnTo>
                  <a:lnTo>
                    <a:pt x="43" y="9"/>
                  </a:lnTo>
                  <a:lnTo>
                    <a:pt x="47" y="9"/>
                  </a:lnTo>
                  <a:lnTo>
                    <a:pt x="47" y="9"/>
                  </a:lnTo>
                  <a:lnTo>
                    <a:pt x="47" y="6"/>
                  </a:lnTo>
                  <a:lnTo>
                    <a:pt x="47" y="2"/>
                  </a:lnTo>
                  <a:lnTo>
                    <a:pt x="47" y="2"/>
                  </a:lnTo>
                  <a:lnTo>
                    <a:pt x="49" y="0"/>
                  </a:lnTo>
                  <a:lnTo>
                    <a:pt x="49" y="0"/>
                  </a:lnTo>
                  <a:lnTo>
                    <a:pt x="51" y="2"/>
                  </a:lnTo>
                  <a:lnTo>
                    <a:pt x="55" y="8"/>
                  </a:lnTo>
                  <a:lnTo>
                    <a:pt x="57" y="15"/>
                  </a:lnTo>
                  <a:lnTo>
                    <a:pt x="57" y="15"/>
                  </a:lnTo>
                  <a:lnTo>
                    <a:pt x="55" y="21"/>
                  </a:lnTo>
                  <a:lnTo>
                    <a:pt x="55" y="21"/>
                  </a:lnTo>
                  <a:lnTo>
                    <a:pt x="57" y="27"/>
                  </a:lnTo>
                  <a:lnTo>
                    <a:pt x="57" y="27"/>
                  </a:lnTo>
                  <a:lnTo>
                    <a:pt x="59" y="31"/>
                  </a:lnTo>
                  <a:lnTo>
                    <a:pt x="59" y="31"/>
                  </a:lnTo>
                  <a:lnTo>
                    <a:pt x="65" y="33"/>
                  </a:lnTo>
                  <a:lnTo>
                    <a:pt x="65" y="33"/>
                  </a:lnTo>
                  <a:lnTo>
                    <a:pt x="65" y="33"/>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5" name="Freeform 274">
              <a:extLst>
                <a:ext uri="{FF2B5EF4-FFF2-40B4-BE49-F238E27FC236}">
                  <a16:creationId xmlns:a16="http://schemas.microsoft.com/office/drawing/2014/main" id="{37A9DE10-B78C-43F3-9969-D87D8C4D93FA}"/>
                </a:ext>
              </a:extLst>
            </p:cNvPr>
            <p:cNvSpPr>
              <a:spLocks/>
            </p:cNvSpPr>
            <p:nvPr/>
          </p:nvSpPr>
          <p:spPr bwMode="auto">
            <a:xfrm>
              <a:off x="9475625" y="2017847"/>
              <a:ext cx="135511" cy="94268"/>
            </a:xfrm>
            <a:custGeom>
              <a:avLst/>
              <a:gdLst>
                <a:gd name="T0" fmla="*/ 42 w 46"/>
                <a:gd name="T1" fmla="*/ 14 h 32"/>
                <a:gd name="T2" fmla="*/ 46 w 46"/>
                <a:gd name="T3" fmla="*/ 26 h 32"/>
                <a:gd name="T4" fmla="*/ 46 w 46"/>
                <a:gd name="T5" fmla="*/ 30 h 32"/>
                <a:gd name="T6" fmla="*/ 42 w 46"/>
                <a:gd name="T7" fmla="*/ 30 h 32"/>
                <a:gd name="T8" fmla="*/ 30 w 46"/>
                <a:gd name="T9" fmla="*/ 28 h 32"/>
                <a:gd name="T10" fmla="*/ 28 w 46"/>
                <a:gd name="T11" fmla="*/ 32 h 32"/>
                <a:gd name="T12" fmla="*/ 24 w 46"/>
                <a:gd name="T13" fmla="*/ 32 h 32"/>
                <a:gd name="T14" fmla="*/ 18 w 46"/>
                <a:gd name="T15" fmla="*/ 28 h 32"/>
                <a:gd name="T16" fmla="*/ 14 w 46"/>
                <a:gd name="T17" fmla="*/ 24 h 32"/>
                <a:gd name="T18" fmla="*/ 2 w 46"/>
                <a:gd name="T19" fmla="*/ 16 h 32"/>
                <a:gd name="T20" fmla="*/ 0 w 46"/>
                <a:gd name="T21" fmla="*/ 14 h 32"/>
                <a:gd name="T22" fmla="*/ 0 w 46"/>
                <a:gd name="T23" fmla="*/ 12 h 32"/>
                <a:gd name="T24" fmla="*/ 2 w 46"/>
                <a:gd name="T25" fmla="*/ 12 h 32"/>
                <a:gd name="T26" fmla="*/ 8 w 46"/>
                <a:gd name="T27" fmla="*/ 8 h 32"/>
                <a:gd name="T28" fmla="*/ 6 w 46"/>
                <a:gd name="T29" fmla="*/ 8 h 32"/>
                <a:gd name="T30" fmla="*/ 2 w 46"/>
                <a:gd name="T31" fmla="*/ 6 h 32"/>
                <a:gd name="T32" fmla="*/ 0 w 46"/>
                <a:gd name="T33" fmla="*/ 2 h 32"/>
                <a:gd name="T34" fmla="*/ 8 w 46"/>
                <a:gd name="T35" fmla="*/ 0 h 32"/>
                <a:gd name="T36" fmla="*/ 14 w 46"/>
                <a:gd name="T37" fmla="*/ 0 h 32"/>
                <a:gd name="T38" fmla="*/ 16 w 46"/>
                <a:gd name="T39" fmla="*/ 0 h 32"/>
                <a:gd name="T40" fmla="*/ 18 w 46"/>
                <a:gd name="T41" fmla="*/ 0 h 32"/>
                <a:gd name="T42" fmla="*/ 18 w 46"/>
                <a:gd name="T43" fmla="*/ 4 h 32"/>
                <a:gd name="T44" fmla="*/ 22 w 46"/>
                <a:gd name="T45" fmla="*/ 6 h 32"/>
                <a:gd name="T46" fmla="*/ 26 w 46"/>
                <a:gd name="T47" fmla="*/ 10 h 32"/>
                <a:gd name="T48" fmla="*/ 30 w 46"/>
                <a:gd name="T49" fmla="*/ 10 h 32"/>
                <a:gd name="T50" fmla="*/ 30 w 46"/>
                <a:gd name="T51" fmla="*/ 8 h 32"/>
                <a:gd name="T52" fmla="*/ 34 w 46"/>
                <a:gd name="T53" fmla="*/ 8 h 32"/>
                <a:gd name="T54" fmla="*/ 34 w 46"/>
                <a:gd name="T55" fmla="*/ 6 h 32"/>
                <a:gd name="T56" fmla="*/ 40 w 46"/>
                <a:gd name="T57" fmla="*/ 6 h 32"/>
                <a:gd name="T58" fmla="*/ 40 w 46"/>
                <a:gd name="T59" fmla="*/ 10 h 32"/>
                <a:gd name="T60" fmla="*/ 42 w 46"/>
                <a:gd name="T61" fmla="*/ 14 h 32"/>
                <a:gd name="T62" fmla="*/ 42 w 46"/>
                <a:gd name="T6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32">
                  <a:moveTo>
                    <a:pt x="42" y="14"/>
                  </a:moveTo>
                  <a:lnTo>
                    <a:pt x="42" y="14"/>
                  </a:lnTo>
                  <a:lnTo>
                    <a:pt x="46" y="24"/>
                  </a:lnTo>
                  <a:lnTo>
                    <a:pt x="46" y="26"/>
                  </a:lnTo>
                  <a:lnTo>
                    <a:pt x="46" y="30"/>
                  </a:lnTo>
                  <a:lnTo>
                    <a:pt x="46" y="30"/>
                  </a:lnTo>
                  <a:lnTo>
                    <a:pt x="42" y="30"/>
                  </a:lnTo>
                  <a:lnTo>
                    <a:pt x="42" y="30"/>
                  </a:lnTo>
                  <a:lnTo>
                    <a:pt x="38" y="30"/>
                  </a:lnTo>
                  <a:lnTo>
                    <a:pt x="30" y="28"/>
                  </a:lnTo>
                  <a:lnTo>
                    <a:pt x="30" y="28"/>
                  </a:lnTo>
                  <a:lnTo>
                    <a:pt x="28" y="32"/>
                  </a:lnTo>
                  <a:lnTo>
                    <a:pt x="28" y="32"/>
                  </a:lnTo>
                  <a:lnTo>
                    <a:pt x="24" y="32"/>
                  </a:lnTo>
                  <a:lnTo>
                    <a:pt x="24" y="32"/>
                  </a:lnTo>
                  <a:lnTo>
                    <a:pt x="18" y="28"/>
                  </a:lnTo>
                  <a:lnTo>
                    <a:pt x="14" y="24"/>
                  </a:lnTo>
                  <a:lnTo>
                    <a:pt x="14" y="24"/>
                  </a:lnTo>
                  <a:lnTo>
                    <a:pt x="8" y="20"/>
                  </a:lnTo>
                  <a:lnTo>
                    <a:pt x="2" y="16"/>
                  </a:lnTo>
                  <a:lnTo>
                    <a:pt x="2" y="16"/>
                  </a:lnTo>
                  <a:lnTo>
                    <a:pt x="0" y="14"/>
                  </a:lnTo>
                  <a:lnTo>
                    <a:pt x="0" y="12"/>
                  </a:lnTo>
                  <a:lnTo>
                    <a:pt x="0" y="12"/>
                  </a:lnTo>
                  <a:lnTo>
                    <a:pt x="2" y="12"/>
                  </a:lnTo>
                  <a:lnTo>
                    <a:pt x="2" y="12"/>
                  </a:lnTo>
                  <a:lnTo>
                    <a:pt x="8" y="10"/>
                  </a:lnTo>
                  <a:lnTo>
                    <a:pt x="8" y="8"/>
                  </a:lnTo>
                  <a:lnTo>
                    <a:pt x="8" y="8"/>
                  </a:lnTo>
                  <a:lnTo>
                    <a:pt x="6" y="8"/>
                  </a:lnTo>
                  <a:lnTo>
                    <a:pt x="6" y="8"/>
                  </a:lnTo>
                  <a:lnTo>
                    <a:pt x="2" y="6"/>
                  </a:lnTo>
                  <a:lnTo>
                    <a:pt x="0" y="2"/>
                  </a:lnTo>
                  <a:lnTo>
                    <a:pt x="0" y="2"/>
                  </a:lnTo>
                  <a:lnTo>
                    <a:pt x="2" y="2"/>
                  </a:lnTo>
                  <a:lnTo>
                    <a:pt x="8" y="0"/>
                  </a:lnTo>
                  <a:lnTo>
                    <a:pt x="8" y="0"/>
                  </a:lnTo>
                  <a:lnTo>
                    <a:pt x="14" y="0"/>
                  </a:lnTo>
                  <a:lnTo>
                    <a:pt x="14" y="0"/>
                  </a:lnTo>
                  <a:lnTo>
                    <a:pt x="16" y="0"/>
                  </a:lnTo>
                  <a:lnTo>
                    <a:pt x="16" y="0"/>
                  </a:lnTo>
                  <a:lnTo>
                    <a:pt x="18" y="0"/>
                  </a:lnTo>
                  <a:lnTo>
                    <a:pt x="18" y="0"/>
                  </a:lnTo>
                  <a:lnTo>
                    <a:pt x="18" y="4"/>
                  </a:lnTo>
                  <a:lnTo>
                    <a:pt x="18" y="4"/>
                  </a:lnTo>
                  <a:lnTo>
                    <a:pt x="22" y="6"/>
                  </a:lnTo>
                  <a:lnTo>
                    <a:pt x="22" y="6"/>
                  </a:lnTo>
                  <a:lnTo>
                    <a:pt x="26" y="10"/>
                  </a:lnTo>
                  <a:lnTo>
                    <a:pt x="26" y="10"/>
                  </a:lnTo>
                  <a:lnTo>
                    <a:pt x="30" y="10"/>
                  </a:lnTo>
                  <a:lnTo>
                    <a:pt x="30" y="10"/>
                  </a:lnTo>
                  <a:lnTo>
                    <a:pt x="30" y="8"/>
                  </a:lnTo>
                  <a:lnTo>
                    <a:pt x="30" y="8"/>
                  </a:lnTo>
                  <a:lnTo>
                    <a:pt x="34" y="8"/>
                  </a:lnTo>
                  <a:lnTo>
                    <a:pt x="34" y="8"/>
                  </a:lnTo>
                  <a:lnTo>
                    <a:pt x="34" y="6"/>
                  </a:lnTo>
                  <a:lnTo>
                    <a:pt x="34" y="6"/>
                  </a:lnTo>
                  <a:lnTo>
                    <a:pt x="40" y="6"/>
                  </a:lnTo>
                  <a:lnTo>
                    <a:pt x="40" y="6"/>
                  </a:lnTo>
                  <a:lnTo>
                    <a:pt x="40" y="10"/>
                  </a:lnTo>
                  <a:lnTo>
                    <a:pt x="40" y="10"/>
                  </a:lnTo>
                  <a:lnTo>
                    <a:pt x="42" y="14"/>
                  </a:lnTo>
                  <a:lnTo>
                    <a:pt x="42" y="14"/>
                  </a:lnTo>
                  <a:lnTo>
                    <a:pt x="42" y="1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6" name="Freeform 275">
              <a:extLst>
                <a:ext uri="{FF2B5EF4-FFF2-40B4-BE49-F238E27FC236}">
                  <a16:creationId xmlns:a16="http://schemas.microsoft.com/office/drawing/2014/main" id="{65BC5057-8694-401F-9209-0A511AD08D54}"/>
                </a:ext>
              </a:extLst>
            </p:cNvPr>
            <p:cNvSpPr>
              <a:spLocks/>
            </p:cNvSpPr>
            <p:nvPr/>
          </p:nvSpPr>
          <p:spPr bwMode="auto">
            <a:xfrm>
              <a:off x="9605245" y="2017847"/>
              <a:ext cx="64810" cy="111944"/>
            </a:xfrm>
            <a:custGeom>
              <a:avLst/>
              <a:gdLst>
                <a:gd name="T0" fmla="*/ 22 w 22"/>
                <a:gd name="T1" fmla="*/ 10 h 38"/>
                <a:gd name="T2" fmla="*/ 22 w 22"/>
                <a:gd name="T3" fmla="*/ 10 h 38"/>
                <a:gd name="T4" fmla="*/ 22 w 22"/>
                <a:gd name="T5" fmla="*/ 16 h 38"/>
                <a:gd name="T6" fmla="*/ 22 w 22"/>
                <a:gd name="T7" fmla="*/ 16 h 38"/>
                <a:gd name="T8" fmla="*/ 20 w 22"/>
                <a:gd name="T9" fmla="*/ 18 h 38"/>
                <a:gd name="T10" fmla="*/ 16 w 22"/>
                <a:gd name="T11" fmla="*/ 22 h 38"/>
                <a:gd name="T12" fmla="*/ 16 w 22"/>
                <a:gd name="T13" fmla="*/ 22 h 38"/>
                <a:gd name="T14" fmla="*/ 16 w 22"/>
                <a:gd name="T15" fmla="*/ 26 h 38"/>
                <a:gd name="T16" fmla="*/ 16 w 22"/>
                <a:gd name="T17" fmla="*/ 26 h 38"/>
                <a:gd name="T18" fmla="*/ 16 w 22"/>
                <a:gd name="T19" fmla="*/ 32 h 38"/>
                <a:gd name="T20" fmla="*/ 16 w 22"/>
                <a:gd name="T21" fmla="*/ 36 h 38"/>
                <a:gd name="T22" fmla="*/ 14 w 22"/>
                <a:gd name="T23" fmla="*/ 38 h 38"/>
                <a:gd name="T24" fmla="*/ 14 w 22"/>
                <a:gd name="T25" fmla="*/ 38 h 38"/>
                <a:gd name="T26" fmla="*/ 12 w 22"/>
                <a:gd name="T27" fmla="*/ 38 h 38"/>
                <a:gd name="T28" fmla="*/ 8 w 22"/>
                <a:gd name="T29" fmla="*/ 36 h 38"/>
                <a:gd name="T30" fmla="*/ 8 w 22"/>
                <a:gd name="T31" fmla="*/ 36 h 38"/>
                <a:gd name="T32" fmla="*/ 8 w 22"/>
                <a:gd name="T33" fmla="*/ 28 h 38"/>
                <a:gd name="T34" fmla="*/ 8 w 22"/>
                <a:gd name="T35" fmla="*/ 22 h 38"/>
                <a:gd name="T36" fmla="*/ 8 w 22"/>
                <a:gd name="T37" fmla="*/ 22 h 38"/>
                <a:gd name="T38" fmla="*/ 6 w 22"/>
                <a:gd name="T39" fmla="*/ 18 h 38"/>
                <a:gd name="T40" fmla="*/ 6 w 22"/>
                <a:gd name="T41" fmla="*/ 18 h 38"/>
                <a:gd name="T42" fmla="*/ 4 w 22"/>
                <a:gd name="T43" fmla="*/ 12 h 38"/>
                <a:gd name="T44" fmla="*/ 4 w 22"/>
                <a:gd name="T45" fmla="*/ 12 h 38"/>
                <a:gd name="T46" fmla="*/ 2 w 22"/>
                <a:gd name="T47" fmla="*/ 10 h 38"/>
                <a:gd name="T48" fmla="*/ 2 w 22"/>
                <a:gd name="T49" fmla="*/ 10 h 38"/>
                <a:gd name="T50" fmla="*/ 0 w 22"/>
                <a:gd name="T51" fmla="*/ 2 h 38"/>
                <a:gd name="T52" fmla="*/ 0 w 22"/>
                <a:gd name="T53" fmla="*/ 2 h 38"/>
                <a:gd name="T54" fmla="*/ 0 w 22"/>
                <a:gd name="T55" fmla="*/ 0 h 38"/>
                <a:gd name="T56" fmla="*/ 0 w 22"/>
                <a:gd name="T57" fmla="*/ 0 h 38"/>
                <a:gd name="T58" fmla="*/ 4 w 22"/>
                <a:gd name="T59" fmla="*/ 0 h 38"/>
                <a:gd name="T60" fmla="*/ 4 w 22"/>
                <a:gd name="T61" fmla="*/ 0 h 38"/>
                <a:gd name="T62" fmla="*/ 6 w 22"/>
                <a:gd name="T63" fmla="*/ 0 h 38"/>
                <a:gd name="T64" fmla="*/ 6 w 22"/>
                <a:gd name="T65" fmla="*/ 0 h 38"/>
                <a:gd name="T66" fmla="*/ 12 w 22"/>
                <a:gd name="T67" fmla="*/ 2 h 38"/>
                <a:gd name="T68" fmla="*/ 12 w 22"/>
                <a:gd name="T69" fmla="*/ 2 h 38"/>
                <a:gd name="T70" fmla="*/ 14 w 22"/>
                <a:gd name="T71" fmla="*/ 6 h 38"/>
                <a:gd name="T72" fmla="*/ 14 w 22"/>
                <a:gd name="T73" fmla="*/ 6 h 38"/>
                <a:gd name="T74" fmla="*/ 18 w 22"/>
                <a:gd name="T75" fmla="*/ 8 h 38"/>
                <a:gd name="T76" fmla="*/ 22 w 22"/>
                <a:gd name="T77" fmla="*/ 10 h 38"/>
                <a:gd name="T78" fmla="*/ 22 w 22"/>
                <a:gd name="T79" fmla="*/ 10 h 38"/>
                <a:gd name="T80" fmla="*/ 22 w 22"/>
                <a:gd name="T8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38">
                  <a:moveTo>
                    <a:pt x="22" y="10"/>
                  </a:moveTo>
                  <a:lnTo>
                    <a:pt x="22" y="10"/>
                  </a:lnTo>
                  <a:lnTo>
                    <a:pt x="22" y="16"/>
                  </a:lnTo>
                  <a:lnTo>
                    <a:pt x="22" y="16"/>
                  </a:lnTo>
                  <a:lnTo>
                    <a:pt x="20" y="18"/>
                  </a:lnTo>
                  <a:lnTo>
                    <a:pt x="16" y="22"/>
                  </a:lnTo>
                  <a:lnTo>
                    <a:pt x="16" y="22"/>
                  </a:lnTo>
                  <a:lnTo>
                    <a:pt x="16" y="26"/>
                  </a:lnTo>
                  <a:lnTo>
                    <a:pt x="16" y="26"/>
                  </a:lnTo>
                  <a:lnTo>
                    <a:pt x="16" y="32"/>
                  </a:lnTo>
                  <a:lnTo>
                    <a:pt x="16" y="36"/>
                  </a:lnTo>
                  <a:lnTo>
                    <a:pt x="14" y="38"/>
                  </a:lnTo>
                  <a:lnTo>
                    <a:pt x="14" y="38"/>
                  </a:lnTo>
                  <a:lnTo>
                    <a:pt x="12" y="38"/>
                  </a:lnTo>
                  <a:lnTo>
                    <a:pt x="8" y="36"/>
                  </a:lnTo>
                  <a:lnTo>
                    <a:pt x="8" y="36"/>
                  </a:lnTo>
                  <a:lnTo>
                    <a:pt x="8" y="28"/>
                  </a:lnTo>
                  <a:lnTo>
                    <a:pt x="8" y="22"/>
                  </a:lnTo>
                  <a:lnTo>
                    <a:pt x="8" y="22"/>
                  </a:lnTo>
                  <a:lnTo>
                    <a:pt x="6" y="18"/>
                  </a:lnTo>
                  <a:lnTo>
                    <a:pt x="6" y="18"/>
                  </a:lnTo>
                  <a:lnTo>
                    <a:pt x="4" y="12"/>
                  </a:lnTo>
                  <a:lnTo>
                    <a:pt x="4" y="12"/>
                  </a:lnTo>
                  <a:lnTo>
                    <a:pt x="2" y="10"/>
                  </a:lnTo>
                  <a:lnTo>
                    <a:pt x="2" y="10"/>
                  </a:lnTo>
                  <a:lnTo>
                    <a:pt x="0" y="2"/>
                  </a:lnTo>
                  <a:lnTo>
                    <a:pt x="0" y="2"/>
                  </a:lnTo>
                  <a:lnTo>
                    <a:pt x="0" y="0"/>
                  </a:lnTo>
                  <a:lnTo>
                    <a:pt x="0" y="0"/>
                  </a:lnTo>
                  <a:lnTo>
                    <a:pt x="4" y="0"/>
                  </a:lnTo>
                  <a:lnTo>
                    <a:pt x="4" y="0"/>
                  </a:lnTo>
                  <a:lnTo>
                    <a:pt x="6" y="0"/>
                  </a:lnTo>
                  <a:lnTo>
                    <a:pt x="6" y="0"/>
                  </a:lnTo>
                  <a:lnTo>
                    <a:pt x="12" y="2"/>
                  </a:lnTo>
                  <a:lnTo>
                    <a:pt x="12" y="2"/>
                  </a:lnTo>
                  <a:lnTo>
                    <a:pt x="14" y="6"/>
                  </a:lnTo>
                  <a:lnTo>
                    <a:pt x="14" y="6"/>
                  </a:lnTo>
                  <a:lnTo>
                    <a:pt x="18" y="8"/>
                  </a:lnTo>
                  <a:lnTo>
                    <a:pt x="22" y="10"/>
                  </a:lnTo>
                  <a:lnTo>
                    <a:pt x="22" y="10"/>
                  </a:lnTo>
                  <a:lnTo>
                    <a:pt x="22" y="1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0" name="Freeform 279">
              <a:extLst>
                <a:ext uri="{FF2B5EF4-FFF2-40B4-BE49-F238E27FC236}">
                  <a16:creationId xmlns:a16="http://schemas.microsoft.com/office/drawing/2014/main" id="{E01434FB-53B0-483D-9F5B-C6E68672CA29}"/>
                </a:ext>
              </a:extLst>
            </p:cNvPr>
            <p:cNvSpPr>
              <a:spLocks/>
            </p:cNvSpPr>
            <p:nvPr/>
          </p:nvSpPr>
          <p:spPr bwMode="auto">
            <a:xfrm>
              <a:off x="10842521" y="418225"/>
              <a:ext cx="64810" cy="117837"/>
            </a:xfrm>
            <a:custGeom>
              <a:avLst/>
              <a:gdLst>
                <a:gd name="T0" fmla="*/ 22 w 22"/>
                <a:gd name="T1" fmla="*/ 34 h 40"/>
                <a:gd name="T2" fmla="*/ 22 w 22"/>
                <a:gd name="T3" fmla="*/ 34 h 40"/>
                <a:gd name="T4" fmla="*/ 22 w 22"/>
                <a:gd name="T5" fmla="*/ 38 h 40"/>
                <a:gd name="T6" fmla="*/ 20 w 22"/>
                <a:gd name="T7" fmla="*/ 40 h 40"/>
                <a:gd name="T8" fmla="*/ 20 w 22"/>
                <a:gd name="T9" fmla="*/ 40 h 40"/>
                <a:gd name="T10" fmla="*/ 18 w 22"/>
                <a:gd name="T11" fmla="*/ 40 h 40"/>
                <a:gd name="T12" fmla="*/ 16 w 22"/>
                <a:gd name="T13" fmla="*/ 38 h 40"/>
                <a:gd name="T14" fmla="*/ 14 w 22"/>
                <a:gd name="T15" fmla="*/ 34 h 40"/>
                <a:gd name="T16" fmla="*/ 14 w 22"/>
                <a:gd name="T17" fmla="*/ 34 h 40"/>
                <a:gd name="T18" fmla="*/ 8 w 22"/>
                <a:gd name="T19" fmla="*/ 30 h 40"/>
                <a:gd name="T20" fmla="*/ 2 w 22"/>
                <a:gd name="T21" fmla="*/ 30 h 40"/>
                <a:gd name="T22" fmla="*/ 2 w 22"/>
                <a:gd name="T23" fmla="*/ 30 h 40"/>
                <a:gd name="T24" fmla="*/ 0 w 22"/>
                <a:gd name="T25" fmla="*/ 26 h 40"/>
                <a:gd name="T26" fmla="*/ 0 w 22"/>
                <a:gd name="T27" fmla="*/ 22 h 40"/>
                <a:gd name="T28" fmla="*/ 0 w 22"/>
                <a:gd name="T29" fmla="*/ 22 h 40"/>
                <a:gd name="T30" fmla="*/ 0 w 22"/>
                <a:gd name="T31" fmla="*/ 18 h 40"/>
                <a:gd name="T32" fmla="*/ 0 w 22"/>
                <a:gd name="T33" fmla="*/ 14 h 40"/>
                <a:gd name="T34" fmla="*/ 0 w 22"/>
                <a:gd name="T35" fmla="*/ 14 h 40"/>
                <a:gd name="T36" fmla="*/ 4 w 22"/>
                <a:gd name="T37" fmla="*/ 14 h 40"/>
                <a:gd name="T38" fmla="*/ 6 w 22"/>
                <a:gd name="T39" fmla="*/ 16 h 40"/>
                <a:gd name="T40" fmla="*/ 6 w 22"/>
                <a:gd name="T41" fmla="*/ 16 h 40"/>
                <a:gd name="T42" fmla="*/ 6 w 22"/>
                <a:gd name="T43" fmla="*/ 12 h 40"/>
                <a:gd name="T44" fmla="*/ 6 w 22"/>
                <a:gd name="T45" fmla="*/ 10 h 40"/>
                <a:gd name="T46" fmla="*/ 6 w 22"/>
                <a:gd name="T47" fmla="*/ 10 h 40"/>
                <a:gd name="T48" fmla="*/ 4 w 22"/>
                <a:gd name="T49" fmla="*/ 6 h 40"/>
                <a:gd name="T50" fmla="*/ 2 w 22"/>
                <a:gd name="T51" fmla="*/ 4 h 40"/>
                <a:gd name="T52" fmla="*/ 2 w 22"/>
                <a:gd name="T53" fmla="*/ 4 h 40"/>
                <a:gd name="T54" fmla="*/ 4 w 22"/>
                <a:gd name="T55" fmla="*/ 2 h 40"/>
                <a:gd name="T56" fmla="*/ 8 w 22"/>
                <a:gd name="T57" fmla="*/ 0 h 40"/>
                <a:gd name="T58" fmla="*/ 8 w 22"/>
                <a:gd name="T59" fmla="*/ 0 h 40"/>
                <a:gd name="T60" fmla="*/ 10 w 22"/>
                <a:gd name="T61" fmla="*/ 2 h 40"/>
                <a:gd name="T62" fmla="*/ 10 w 22"/>
                <a:gd name="T63" fmla="*/ 2 h 40"/>
                <a:gd name="T64" fmla="*/ 14 w 22"/>
                <a:gd name="T65" fmla="*/ 2 h 40"/>
                <a:gd name="T66" fmla="*/ 16 w 22"/>
                <a:gd name="T67" fmla="*/ 4 h 40"/>
                <a:gd name="T68" fmla="*/ 16 w 22"/>
                <a:gd name="T69" fmla="*/ 4 h 40"/>
                <a:gd name="T70" fmla="*/ 18 w 22"/>
                <a:gd name="T71" fmla="*/ 6 h 40"/>
                <a:gd name="T72" fmla="*/ 22 w 22"/>
                <a:gd name="T73" fmla="*/ 10 h 40"/>
                <a:gd name="T74" fmla="*/ 22 w 22"/>
                <a:gd name="T75" fmla="*/ 10 h 40"/>
                <a:gd name="T76" fmla="*/ 22 w 22"/>
                <a:gd name="T77" fmla="*/ 14 h 40"/>
                <a:gd name="T78" fmla="*/ 22 w 22"/>
                <a:gd name="T79" fmla="*/ 14 h 40"/>
                <a:gd name="T80" fmla="*/ 20 w 22"/>
                <a:gd name="T81" fmla="*/ 20 h 40"/>
                <a:gd name="T82" fmla="*/ 20 w 22"/>
                <a:gd name="T83" fmla="*/ 20 h 40"/>
                <a:gd name="T84" fmla="*/ 16 w 22"/>
                <a:gd name="T85" fmla="*/ 22 h 40"/>
                <a:gd name="T86" fmla="*/ 14 w 22"/>
                <a:gd name="T87" fmla="*/ 22 h 40"/>
                <a:gd name="T88" fmla="*/ 14 w 22"/>
                <a:gd name="T89" fmla="*/ 22 h 40"/>
                <a:gd name="T90" fmla="*/ 16 w 22"/>
                <a:gd name="T91" fmla="*/ 26 h 40"/>
                <a:gd name="T92" fmla="*/ 16 w 22"/>
                <a:gd name="T93" fmla="*/ 30 h 40"/>
                <a:gd name="T94" fmla="*/ 16 w 22"/>
                <a:gd name="T95" fmla="*/ 30 h 40"/>
                <a:gd name="T96" fmla="*/ 20 w 22"/>
                <a:gd name="T97" fmla="*/ 34 h 40"/>
                <a:gd name="T98" fmla="*/ 22 w 22"/>
                <a:gd name="T99" fmla="*/ 34 h 40"/>
                <a:gd name="T100" fmla="*/ 22 w 22"/>
                <a:gd name="T101" fmla="*/ 34 h 40"/>
                <a:gd name="T102" fmla="*/ 22 w 22"/>
                <a:gd name="T103"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 h="40">
                  <a:moveTo>
                    <a:pt x="22" y="34"/>
                  </a:moveTo>
                  <a:lnTo>
                    <a:pt x="22" y="34"/>
                  </a:lnTo>
                  <a:lnTo>
                    <a:pt x="22" y="38"/>
                  </a:lnTo>
                  <a:lnTo>
                    <a:pt x="20" y="40"/>
                  </a:lnTo>
                  <a:lnTo>
                    <a:pt x="20" y="40"/>
                  </a:lnTo>
                  <a:lnTo>
                    <a:pt x="18" y="40"/>
                  </a:lnTo>
                  <a:lnTo>
                    <a:pt x="16" y="38"/>
                  </a:lnTo>
                  <a:lnTo>
                    <a:pt x="14" y="34"/>
                  </a:lnTo>
                  <a:lnTo>
                    <a:pt x="14" y="34"/>
                  </a:lnTo>
                  <a:lnTo>
                    <a:pt x="8" y="30"/>
                  </a:lnTo>
                  <a:lnTo>
                    <a:pt x="2" y="30"/>
                  </a:lnTo>
                  <a:lnTo>
                    <a:pt x="2" y="30"/>
                  </a:lnTo>
                  <a:lnTo>
                    <a:pt x="0" y="26"/>
                  </a:lnTo>
                  <a:lnTo>
                    <a:pt x="0" y="22"/>
                  </a:lnTo>
                  <a:lnTo>
                    <a:pt x="0" y="22"/>
                  </a:lnTo>
                  <a:lnTo>
                    <a:pt x="0" y="18"/>
                  </a:lnTo>
                  <a:lnTo>
                    <a:pt x="0" y="14"/>
                  </a:lnTo>
                  <a:lnTo>
                    <a:pt x="0" y="14"/>
                  </a:lnTo>
                  <a:lnTo>
                    <a:pt x="4" y="14"/>
                  </a:lnTo>
                  <a:lnTo>
                    <a:pt x="6" y="16"/>
                  </a:lnTo>
                  <a:lnTo>
                    <a:pt x="6" y="16"/>
                  </a:lnTo>
                  <a:lnTo>
                    <a:pt x="6" y="12"/>
                  </a:lnTo>
                  <a:lnTo>
                    <a:pt x="6" y="10"/>
                  </a:lnTo>
                  <a:lnTo>
                    <a:pt x="6" y="10"/>
                  </a:lnTo>
                  <a:lnTo>
                    <a:pt x="4" y="6"/>
                  </a:lnTo>
                  <a:lnTo>
                    <a:pt x="2" y="4"/>
                  </a:lnTo>
                  <a:lnTo>
                    <a:pt x="2" y="4"/>
                  </a:lnTo>
                  <a:lnTo>
                    <a:pt x="4" y="2"/>
                  </a:lnTo>
                  <a:lnTo>
                    <a:pt x="8" y="0"/>
                  </a:lnTo>
                  <a:lnTo>
                    <a:pt x="8" y="0"/>
                  </a:lnTo>
                  <a:lnTo>
                    <a:pt x="10" y="2"/>
                  </a:lnTo>
                  <a:lnTo>
                    <a:pt x="10" y="2"/>
                  </a:lnTo>
                  <a:lnTo>
                    <a:pt x="14" y="2"/>
                  </a:lnTo>
                  <a:lnTo>
                    <a:pt x="16" y="4"/>
                  </a:lnTo>
                  <a:lnTo>
                    <a:pt x="16" y="4"/>
                  </a:lnTo>
                  <a:lnTo>
                    <a:pt x="18" y="6"/>
                  </a:lnTo>
                  <a:lnTo>
                    <a:pt x="22" y="10"/>
                  </a:lnTo>
                  <a:lnTo>
                    <a:pt x="22" y="10"/>
                  </a:lnTo>
                  <a:lnTo>
                    <a:pt x="22" y="14"/>
                  </a:lnTo>
                  <a:lnTo>
                    <a:pt x="22" y="14"/>
                  </a:lnTo>
                  <a:lnTo>
                    <a:pt x="20" y="20"/>
                  </a:lnTo>
                  <a:lnTo>
                    <a:pt x="20" y="20"/>
                  </a:lnTo>
                  <a:lnTo>
                    <a:pt x="16" y="22"/>
                  </a:lnTo>
                  <a:lnTo>
                    <a:pt x="14" y="22"/>
                  </a:lnTo>
                  <a:lnTo>
                    <a:pt x="14" y="22"/>
                  </a:lnTo>
                  <a:lnTo>
                    <a:pt x="16" y="26"/>
                  </a:lnTo>
                  <a:lnTo>
                    <a:pt x="16" y="30"/>
                  </a:lnTo>
                  <a:lnTo>
                    <a:pt x="16" y="30"/>
                  </a:lnTo>
                  <a:lnTo>
                    <a:pt x="20" y="34"/>
                  </a:lnTo>
                  <a:lnTo>
                    <a:pt x="22" y="34"/>
                  </a:lnTo>
                  <a:lnTo>
                    <a:pt x="22" y="34"/>
                  </a:lnTo>
                  <a:lnTo>
                    <a:pt x="22" y="3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1" name="Freeform 280">
              <a:extLst>
                <a:ext uri="{FF2B5EF4-FFF2-40B4-BE49-F238E27FC236}">
                  <a16:creationId xmlns:a16="http://schemas.microsoft.com/office/drawing/2014/main" id="{C6F49213-B22D-4F56-BBE9-1DFA1669B6CD}"/>
                </a:ext>
              </a:extLst>
            </p:cNvPr>
            <p:cNvSpPr>
              <a:spLocks/>
            </p:cNvSpPr>
            <p:nvPr/>
          </p:nvSpPr>
          <p:spPr bwMode="auto">
            <a:xfrm>
              <a:off x="10642201" y="1151754"/>
              <a:ext cx="135511" cy="285752"/>
            </a:xfrm>
            <a:custGeom>
              <a:avLst/>
              <a:gdLst>
                <a:gd name="T0" fmla="*/ 46 w 46"/>
                <a:gd name="T1" fmla="*/ 0 h 97"/>
                <a:gd name="T2" fmla="*/ 46 w 46"/>
                <a:gd name="T3" fmla="*/ 12 h 97"/>
                <a:gd name="T4" fmla="*/ 40 w 46"/>
                <a:gd name="T5" fmla="*/ 16 h 97"/>
                <a:gd name="T6" fmla="*/ 38 w 46"/>
                <a:gd name="T7" fmla="*/ 22 h 97"/>
                <a:gd name="T8" fmla="*/ 38 w 46"/>
                <a:gd name="T9" fmla="*/ 29 h 97"/>
                <a:gd name="T10" fmla="*/ 40 w 46"/>
                <a:gd name="T11" fmla="*/ 39 h 97"/>
                <a:gd name="T12" fmla="*/ 42 w 46"/>
                <a:gd name="T13" fmla="*/ 47 h 97"/>
                <a:gd name="T14" fmla="*/ 42 w 46"/>
                <a:gd name="T15" fmla="*/ 51 h 97"/>
                <a:gd name="T16" fmla="*/ 32 w 46"/>
                <a:gd name="T17" fmla="*/ 57 h 97"/>
                <a:gd name="T18" fmla="*/ 32 w 46"/>
                <a:gd name="T19" fmla="*/ 61 h 97"/>
                <a:gd name="T20" fmla="*/ 28 w 46"/>
                <a:gd name="T21" fmla="*/ 65 h 97"/>
                <a:gd name="T22" fmla="*/ 18 w 46"/>
                <a:gd name="T23" fmla="*/ 75 h 97"/>
                <a:gd name="T24" fmla="*/ 14 w 46"/>
                <a:gd name="T25" fmla="*/ 85 h 97"/>
                <a:gd name="T26" fmla="*/ 10 w 46"/>
                <a:gd name="T27" fmla="*/ 91 h 97"/>
                <a:gd name="T28" fmla="*/ 4 w 46"/>
                <a:gd name="T29" fmla="*/ 97 h 97"/>
                <a:gd name="T30" fmla="*/ 2 w 46"/>
                <a:gd name="T31" fmla="*/ 97 h 97"/>
                <a:gd name="T32" fmla="*/ 4 w 46"/>
                <a:gd name="T33" fmla="*/ 93 h 97"/>
                <a:gd name="T34" fmla="*/ 10 w 46"/>
                <a:gd name="T35" fmla="*/ 87 h 97"/>
                <a:gd name="T36" fmla="*/ 10 w 46"/>
                <a:gd name="T37" fmla="*/ 81 h 97"/>
                <a:gd name="T38" fmla="*/ 6 w 46"/>
                <a:gd name="T39" fmla="*/ 83 h 97"/>
                <a:gd name="T40" fmla="*/ 4 w 46"/>
                <a:gd name="T41" fmla="*/ 83 h 97"/>
                <a:gd name="T42" fmla="*/ 4 w 46"/>
                <a:gd name="T43" fmla="*/ 73 h 97"/>
                <a:gd name="T44" fmla="*/ 0 w 46"/>
                <a:gd name="T45" fmla="*/ 69 h 97"/>
                <a:gd name="T46" fmla="*/ 0 w 46"/>
                <a:gd name="T47" fmla="*/ 63 h 97"/>
                <a:gd name="T48" fmla="*/ 2 w 46"/>
                <a:gd name="T49" fmla="*/ 55 h 97"/>
                <a:gd name="T50" fmla="*/ 0 w 46"/>
                <a:gd name="T51" fmla="*/ 45 h 97"/>
                <a:gd name="T52" fmla="*/ 2 w 46"/>
                <a:gd name="T53" fmla="*/ 35 h 97"/>
                <a:gd name="T54" fmla="*/ 6 w 46"/>
                <a:gd name="T55" fmla="*/ 25 h 97"/>
                <a:gd name="T56" fmla="*/ 16 w 46"/>
                <a:gd name="T57" fmla="*/ 12 h 97"/>
                <a:gd name="T58" fmla="*/ 26 w 46"/>
                <a:gd name="T59" fmla="*/ 2 h 97"/>
                <a:gd name="T60" fmla="*/ 30 w 46"/>
                <a:gd name="T61" fmla="*/ 4 h 97"/>
                <a:gd name="T62" fmla="*/ 34 w 46"/>
                <a:gd name="T63" fmla="*/ 4 h 97"/>
                <a:gd name="T64" fmla="*/ 40 w 46"/>
                <a:gd name="T65" fmla="*/ 0 h 97"/>
                <a:gd name="T66" fmla="*/ 46 w 46"/>
                <a:gd name="T67" fmla="*/ 0 h 97"/>
                <a:gd name="T68" fmla="*/ 46 w 46"/>
                <a:gd name="T6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97">
                  <a:moveTo>
                    <a:pt x="46" y="0"/>
                  </a:moveTo>
                  <a:lnTo>
                    <a:pt x="46" y="0"/>
                  </a:lnTo>
                  <a:lnTo>
                    <a:pt x="46" y="6"/>
                  </a:lnTo>
                  <a:lnTo>
                    <a:pt x="46" y="12"/>
                  </a:lnTo>
                  <a:lnTo>
                    <a:pt x="46" y="12"/>
                  </a:lnTo>
                  <a:lnTo>
                    <a:pt x="40" y="16"/>
                  </a:lnTo>
                  <a:lnTo>
                    <a:pt x="40" y="16"/>
                  </a:lnTo>
                  <a:lnTo>
                    <a:pt x="38" y="22"/>
                  </a:lnTo>
                  <a:lnTo>
                    <a:pt x="38" y="22"/>
                  </a:lnTo>
                  <a:lnTo>
                    <a:pt x="38" y="29"/>
                  </a:lnTo>
                  <a:lnTo>
                    <a:pt x="40" y="39"/>
                  </a:lnTo>
                  <a:lnTo>
                    <a:pt x="40" y="39"/>
                  </a:lnTo>
                  <a:lnTo>
                    <a:pt x="42" y="43"/>
                  </a:lnTo>
                  <a:lnTo>
                    <a:pt x="42" y="47"/>
                  </a:lnTo>
                  <a:lnTo>
                    <a:pt x="42" y="47"/>
                  </a:lnTo>
                  <a:lnTo>
                    <a:pt x="42" y="51"/>
                  </a:lnTo>
                  <a:lnTo>
                    <a:pt x="38" y="53"/>
                  </a:lnTo>
                  <a:lnTo>
                    <a:pt x="32" y="57"/>
                  </a:lnTo>
                  <a:lnTo>
                    <a:pt x="32" y="57"/>
                  </a:lnTo>
                  <a:lnTo>
                    <a:pt x="32" y="61"/>
                  </a:lnTo>
                  <a:lnTo>
                    <a:pt x="32" y="61"/>
                  </a:lnTo>
                  <a:lnTo>
                    <a:pt x="28" y="65"/>
                  </a:lnTo>
                  <a:lnTo>
                    <a:pt x="24" y="69"/>
                  </a:lnTo>
                  <a:lnTo>
                    <a:pt x="18" y="75"/>
                  </a:lnTo>
                  <a:lnTo>
                    <a:pt x="18" y="75"/>
                  </a:lnTo>
                  <a:lnTo>
                    <a:pt x="14" y="85"/>
                  </a:lnTo>
                  <a:lnTo>
                    <a:pt x="10" y="91"/>
                  </a:lnTo>
                  <a:lnTo>
                    <a:pt x="10" y="91"/>
                  </a:lnTo>
                  <a:lnTo>
                    <a:pt x="6" y="95"/>
                  </a:lnTo>
                  <a:lnTo>
                    <a:pt x="4" y="97"/>
                  </a:lnTo>
                  <a:lnTo>
                    <a:pt x="2" y="97"/>
                  </a:lnTo>
                  <a:lnTo>
                    <a:pt x="2" y="97"/>
                  </a:lnTo>
                  <a:lnTo>
                    <a:pt x="2" y="95"/>
                  </a:lnTo>
                  <a:lnTo>
                    <a:pt x="4" y="93"/>
                  </a:lnTo>
                  <a:lnTo>
                    <a:pt x="10" y="87"/>
                  </a:lnTo>
                  <a:lnTo>
                    <a:pt x="10" y="87"/>
                  </a:lnTo>
                  <a:lnTo>
                    <a:pt x="10" y="85"/>
                  </a:lnTo>
                  <a:lnTo>
                    <a:pt x="10" y="81"/>
                  </a:lnTo>
                  <a:lnTo>
                    <a:pt x="10" y="81"/>
                  </a:lnTo>
                  <a:lnTo>
                    <a:pt x="6" y="83"/>
                  </a:lnTo>
                  <a:lnTo>
                    <a:pt x="4" y="83"/>
                  </a:lnTo>
                  <a:lnTo>
                    <a:pt x="4" y="83"/>
                  </a:lnTo>
                  <a:lnTo>
                    <a:pt x="2" y="79"/>
                  </a:lnTo>
                  <a:lnTo>
                    <a:pt x="4" y="73"/>
                  </a:lnTo>
                  <a:lnTo>
                    <a:pt x="4" y="73"/>
                  </a:lnTo>
                  <a:lnTo>
                    <a:pt x="0" y="69"/>
                  </a:lnTo>
                  <a:lnTo>
                    <a:pt x="0" y="69"/>
                  </a:lnTo>
                  <a:lnTo>
                    <a:pt x="0" y="63"/>
                  </a:lnTo>
                  <a:lnTo>
                    <a:pt x="0" y="63"/>
                  </a:lnTo>
                  <a:lnTo>
                    <a:pt x="2" y="55"/>
                  </a:lnTo>
                  <a:lnTo>
                    <a:pt x="2" y="55"/>
                  </a:lnTo>
                  <a:lnTo>
                    <a:pt x="0" y="45"/>
                  </a:lnTo>
                  <a:lnTo>
                    <a:pt x="0" y="45"/>
                  </a:lnTo>
                  <a:lnTo>
                    <a:pt x="2" y="35"/>
                  </a:lnTo>
                  <a:lnTo>
                    <a:pt x="2" y="35"/>
                  </a:lnTo>
                  <a:lnTo>
                    <a:pt x="6" y="25"/>
                  </a:lnTo>
                  <a:lnTo>
                    <a:pt x="6" y="25"/>
                  </a:lnTo>
                  <a:lnTo>
                    <a:pt x="16" y="12"/>
                  </a:lnTo>
                  <a:lnTo>
                    <a:pt x="22" y="6"/>
                  </a:lnTo>
                  <a:lnTo>
                    <a:pt x="26" y="2"/>
                  </a:lnTo>
                  <a:lnTo>
                    <a:pt x="26" y="2"/>
                  </a:lnTo>
                  <a:lnTo>
                    <a:pt x="30" y="4"/>
                  </a:lnTo>
                  <a:lnTo>
                    <a:pt x="34" y="4"/>
                  </a:lnTo>
                  <a:lnTo>
                    <a:pt x="34" y="4"/>
                  </a:lnTo>
                  <a:lnTo>
                    <a:pt x="38" y="2"/>
                  </a:lnTo>
                  <a:lnTo>
                    <a:pt x="40" y="0"/>
                  </a:lnTo>
                  <a:lnTo>
                    <a:pt x="40" y="0"/>
                  </a:lnTo>
                  <a:lnTo>
                    <a:pt x="46" y="0"/>
                  </a:lnTo>
                  <a:lnTo>
                    <a:pt x="46" y="0"/>
                  </a:lnTo>
                  <a:lnTo>
                    <a:pt x="46"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2" name="Freeform 281">
              <a:extLst>
                <a:ext uri="{FF2B5EF4-FFF2-40B4-BE49-F238E27FC236}">
                  <a16:creationId xmlns:a16="http://schemas.microsoft.com/office/drawing/2014/main" id="{6261948D-FF99-4FC9-B8B6-437E2E8901E5}"/>
                </a:ext>
              </a:extLst>
            </p:cNvPr>
            <p:cNvSpPr>
              <a:spLocks/>
            </p:cNvSpPr>
            <p:nvPr/>
          </p:nvSpPr>
          <p:spPr bwMode="auto">
            <a:xfrm>
              <a:off x="10362340" y="1319669"/>
              <a:ext cx="111944" cy="329940"/>
            </a:xfrm>
            <a:custGeom>
              <a:avLst/>
              <a:gdLst>
                <a:gd name="T0" fmla="*/ 36 w 38"/>
                <a:gd name="T1" fmla="*/ 0 h 112"/>
                <a:gd name="T2" fmla="*/ 36 w 38"/>
                <a:gd name="T3" fmla="*/ 0 h 112"/>
                <a:gd name="T4" fmla="*/ 38 w 38"/>
                <a:gd name="T5" fmla="*/ 2 h 112"/>
                <a:gd name="T6" fmla="*/ 36 w 38"/>
                <a:gd name="T7" fmla="*/ 4 h 112"/>
                <a:gd name="T8" fmla="*/ 36 w 38"/>
                <a:gd name="T9" fmla="*/ 4 h 112"/>
                <a:gd name="T10" fmla="*/ 34 w 38"/>
                <a:gd name="T11" fmla="*/ 8 h 112"/>
                <a:gd name="T12" fmla="*/ 34 w 38"/>
                <a:gd name="T13" fmla="*/ 8 h 112"/>
                <a:gd name="T14" fmla="*/ 30 w 38"/>
                <a:gd name="T15" fmla="*/ 24 h 112"/>
                <a:gd name="T16" fmla="*/ 28 w 38"/>
                <a:gd name="T17" fmla="*/ 40 h 112"/>
                <a:gd name="T18" fmla="*/ 28 w 38"/>
                <a:gd name="T19" fmla="*/ 40 h 112"/>
                <a:gd name="T20" fmla="*/ 18 w 38"/>
                <a:gd name="T21" fmla="*/ 70 h 112"/>
                <a:gd name="T22" fmla="*/ 18 w 38"/>
                <a:gd name="T23" fmla="*/ 70 h 112"/>
                <a:gd name="T24" fmla="*/ 16 w 38"/>
                <a:gd name="T25" fmla="*/ 90 h 112"/>
                <a:gd name="T26" fmla="*/ 16 w 38"/>
                <a:gd name="T27" fmla="*/ 90 h 112"/>
                <a:gd name="T28" fmla="*/ 12 w 38"/>
                <a:gd name="T29" fmla="*/ 100 h 112"/>
                <a:gd name="T30" fmla="*/ 12 w 38"/>
                <a:gd name="T31" fmla="*/ 100 h 112"/>
                <a:gd name="T32" fmla="*/ 6 w 38"/>
                <a:gd name="T33" fmla="*/ 106 h 112"/>
                <a:gd name="T34" fmla="*/ 4 w 38"/>
                <a:gd name="T35" fmla="*/ 110 h 112"/>
                <a:gd name="T36" fmla="*/ 2 w 38"/>
                <a:gd name="T37" fmla="*/ 112 h 112"/>
                <a:gd name="T38" fmla="*/ 2 w 38"/>
                <a:gd name="T39" fmla="*/ 112 h 112"/>
                <a:gd name="T40" fmla="*/ 0 w 38"/>
                <a:gd name="T41" fmla="*/ 110 h 112"/>
                <a:gd name="T42" fmla="*/ 0 w 38"/>
                <a:gd name="T43" fmla="*/ 106 h 112"/>
                <a:gd name="T44" fmla="*/ 0 w 38"/>
                <a:gd name="T45" fmla="*/ 100 h 112"/>
                <a:gd name="T46" fmla="*/ 4 w 38"/>
                <a:gd name="T47" fmla="*/ 86 h 112"/>
                <a:gd name="T48" fmla="*/ 4 w 38"/>
                <a:gd name="T49" fmla="*/ 86 h 112"/>
                <a:gd name="T50" fmla="*/ 6 w 38"/>
                <a:gd name="T51" fmla="*/ 72 h 112"/>
                <a:gd name="T52" fmla="*/ 6 w 38"/>
                <a:gd name="T53" fmla="*/ 72 h 112"/>
                <a:gd name="T54" fmla="*/ 16 w 38"/>
                <a:gd name="T55" fmla="*/ 54 h 112"/>
                <a:gd name="T56" fmla="*/ 16 w 38"/>
                <a:gd name="T57" fmla="*/ 54 h 112"/>
                <a:gd name="T58" fmla="*/ 22 w 38"/>
                <a:gd name="T59" fmla="*/ 44 h 112"/>
                <a:gd name="T60" fmla="*/ 22 w 38"/>
                <a:gd name="T61" fmla="*/ 44 h 112"/>
                <a:gd name="T62" fmla="*/ 26 w 38"/>
                <a:gd name="T63" fmla="*/ 30 h 112"/>
                <a:gd name="T64" fmla="*/ 30 w 38"/>
                <a:gd name="T65" fmla="*/ 12 h 112"/>
                <a:gd name="T66" fmla="*/ 30 w 38"/>
                <a:gd name="T67" fmla="*/ 12 h 112"/>
                <a:gd name="T68" fmla="*/ 32 w 38"/>
                <a:gd name="T69" fmla="*/ 6 h 112"/>
                <a:gd name="T70" fmla="*/ 32 w 38"/>
                <a:gd name="T71" fmla="*/ 6 h 112"/>
                <a:gd name="T72" fmla="*/ 34 w 38"/>
                <a:gd name="T73" fmla="*/ 2 h 112"/>
                <a:gd name="T74" fmla="*/ 36 w 38"/>
                <a:gd name="T75" fmla="*/ 0 h 112"/>
                <a:gd name="T76" fmla="*/ 36 w 38"/>
                <a:gd name="T77" fmla="*/ 0 h 112"/>
                <a:gd name="T78" fmla="*/ 36 w 38"/>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112">
                  <a:moveTo>
                    <a:pt x="36" y="0"/>
                  </a:moveTo>
                  <a:lnTo>
                    <a:pt x="36" y="0"/>
                  </a:lnTo>
                  <a:lnTo>
                    <a:pt x="38" y="2"/>
                  </a:lnTo>
                  <a:lnTo>
                    <a:pt x="36" y="4"/>
                  </a:lnTo>
                  <a:lnTo>
                    <a:pt x="36" y="4"/>
                  </a:lnTo>
                  <a:lnTo>
                    <a:pt x="34" y="8"/>
                  </a:lnTo>
                  <a:lnTo>
                    <a:pt x="34" y="8"/>
                  </a:lnTo>
                  <a:lnTo>
                    <a:pt x="30" y="24"/>
                  </a:lnTo>
                  <a:lnTo>
                    <a:pt x="28" y="40"/>
                  </a:lnTo>
                  <a:lnTo>
                    <a:pt x="28" y="40"/>
                  </a:lnTo>
                  <a:lnTo>
                    <a:pt x="18" y="70"/>
                  </a:lnTo>
                  <a:lnTo>
                    <a:pt x="18" y="70"/>
                  </a:lnTo>
                  <a:lnTo>
                    <a:pt x="16" y="90"/>
                  </a:lnTo>
                  <a:lnTo>
                    <a:pt x="16" y="90"/>
                  </a:lnTo>
                  <a:lnTo>
                    <a:pt x="12" y="100"/>
                  </a:lnTo>
                  <a:lnTo>
                    <a:pt x="12" y="100"/>
                  </a:lnTo>
                  <a:lnTo>
                    <a:pt x="6" y="106"/>
                  </a:lnTo>
                  <a:lnTo>
                    <a:pt x="4" y="110"/>
                  </a:lnTo>
                  <a:lnTo>
                    <a:pt x="2" y="112"/>
                  </a:lnTo>
                  <a:lnTo>
                    <a:pt x="2" y="112"/>
                  </a:lnTo>
                  <a:lnTo>
                    <a:pt x="0" y="110"/>
                  </a:lnTo>
                  <a:lnTo>
                    <a:pt x="0" y="106"/>
                  </a:lnTo>
                  <a:lnTo>
                    <a:pt x="0" y="100"/>
                  </a:lnTo>
                  <a:lnTo>
                    <a:pt x="4" y="86"/>
                  </a:lnTo>
                  <a:lnTo>
                    <a:pt x="4" y="86"/>
                  </a:lnTo>
                  <a:lnTo>
                    <a:pt x="6" y="72"/>
                  </a:lnTo>
                  <a:lnTo>
                    <a:pt x="6" y="72"/>
                  </a:lnTo>
                  <a:lnTo>
                    <a:pt x="16" y="54"/>
                  </a:lnTo>
                  <a:lnTo>
                    <a:pt x="16" y="54"/>
                  </a:lnTo>
                  <a:lnTo>
                    <a:pt x="22" y="44"/>
                  </a:lnTo>
                  <a:lnTo>
                    <a:pt x="22" y="44"/>
                  </a:lnTo>
                  <a:lnTo>
                    <a:pt x="26" y="30"/>
                  </a:lnTo>
                  <a:lnTo>
                    <a:pt x="30" y="12"/>
                  </a:lnTo>
                  <a:lnTo>
                    <a:pt x="30" y="12"/>
                  </a:lnTo>
                  <a:lnTo>
                    <a:pt x="32" y="6"/>
                  </a:lnTo>
                  <a:lnTo>
                    <a:pt x="32" y="6"/>
                  </a:lnTo>
                  <a:lnTo>
                    <a:pt x="34" y="2"/>
                  </a:lnTo>
                  <a:lnTo>
                    <a:pt x="36" y="0"/>
                  </a:lnTo>
                  <a:lnTo>
                    <a:pt x="36" y="0"/>
                  </a:lnTo>
                  <a:lnTo>
                    <a:pt x="36"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3" name="Freeform 282">
              <a:extLst>
                <a:ext uri="{FF2B5EF4-FFF2-40B4-BE49-F238E27FC236}">
                  <a16:creationId xmlns:a16="http://schemas.microsoft.com/office/drawing/2014/main" id="{1166291B-738F-4475-AF02-51427D6F6B2F}"/>
                </a:ext>
              </a:extLst>
            </p:cNvPr>
            <p:cNvSpPr>
              <a:spLocks/>
            </p:cNvSpPr>
            <p:nvPr/>
          </p:nvSpPr>
          <p:spPr bwMode="auto">
            <a:xfrm>
              <a:off x="10085426" y="1935363"/>
              <a:ext cx="76593" cy="82486"/>
            </a:xfrm>
            <a:custGeom>
              <a:avLst/>
              <a:gdLst>
                <a:gd name="T0" fmla="*/ 20 w 26"/>
                <a:gd name="T1" fmla="*/ 10 h 28"/>
                <a:gd name="T2" fmla="*/ 20 w 26"/>
                <a:gd name="T3" fmla="*/ 10 h 28"/>
                <a:gd name="T4" fmla="*/ 26 w 26"/>
                <a:gd name="T5" fmla="*/ 20 h 28"/>
                <a:gd name="T6" fmla="*/ 26 w 26"/>
                <a:gd name="T7" fmla="*/ 24 h 28"/>
                <a:gd name="T8" fmla="*/ 26 w 26"/>
                <a:gd name="T9" fmla="*/ 28 h 28"/>
                <a:gd name="T10" fmla="*/ 26 w 26"/>
                <a:gd name="T11" fmla="*/ 28 h 28"/>
                <a:gd name="T12" fmla="*/ 24 w 26"/>
                <a:gd name="T13" fmla="*/ 28 h 28"/>
                <a:gd name="T14" fmla="*/ 18 w 26"/>
                <a:gd name="T15" fmla="*/ 28 h 28"/>
                <a:gd name="T16" fmla="*/ 12 w 26"/>
                <a:gd name="T17" fmla="*/ 26 h 28"/>
                <a:gd name="T18" fmla="*/ 12 w 26"/>
                <a:gd name="T19" fmla="*/ 26 h 28"/>
                <a:gd name="T20" fmla="*/ 6 w 26"/>
                <a:gd name="T21" fmla="*/ 24 h 28"/>
                <a:gd name="T22" fmla="*/ 6 w 26"/>
                <a:gd name="T23" fmla="*/ 24 h 28"/>
                <a:gd name="T24" fmla="*/ 2 w 26"/>
                <a:gd name="T25" fmla="*/ 18 h 28"/>
                <a:gd name="T26" fmla="*/ 2 w 26"/>
                <a:gd name="T27" fmla="*/ 18 h 28"/>
                <a:gd name="T28" fmla="*/ 0 w 26"/>
                <a:gd name="T29" fmla="*/ 8 h 28"/>
                <a:gd name="T30" fmla="*/ 2 w 26"/>
                <a:gd name="T31" fmla="*/ 4 h 28"/>
                <a:gd name="T32" fmla="*/ 4 w 26"/>
                <a:gd name="T33" fmla="*/ 0 h 28"/>
                <a:gd name="T34" fmla="*/ 4 w 26"/>
                <a:gd name="T35" fmla="*/ 0 h 28"/>
                <a:gd name="T36" fmla="*/ 8 w 26"/>
                <a:gd name="T37" fmla="*/ 0 h 28"/>
                <a:gd name="T38" fmla="*/ 12 w 26"/>
                <a:gd name="T39" fmla="*/ 4 h 28"/>
                <a:gd name="T40" fmla="*/ 12 w 26"/>
                <a:gd name="T41" fmla="*/ 4 h 28"/>
                <a:gd name="T42" fmla="*/ 16 w 26"/>
                <a:gd name="T43" fmla="*/ 6 h 28"/>
                <a:gd name="T44" fmla="*/ 20 w 26"/>
                <a:gd name="T45" fmla="*/ 10 h 28"/>
                <a:gd name="T46" fmla="*/ 20 w 26"/>
                <a:gd name="T47" fmla="*/ 10 h 28"/>
                <a:gd name="T48" fmla="*/ 20 w 26"/>
                <a:gd name="T4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8">
                  <a:moveTo>
                    <a:pt x="20" y="10"/>
                  </a:moveTo>
                  <a:lnTo>
                    <a:pt x="20" y="10"/>
                  </a:lnTo>
                  <a:lnTo>
                    <a:pt x="26" y="20"/>
                  </a:lnTo>
                  <a:lnTo>
                    <a:pt x="26" y="24"/>
                  </a:lnTo>
                  <a:lnTo>
                    <a:pt x="26" y="28"/>
                  </a:lnTo>
                  <a:lnTo>
                    <a:pt x="26" y="28"/>
                  </a:lnTo>
                  <a:lnTo>
                    <a:pt x="24" y="28"/>
                  </a:lnTo>
                  <a:lnTo>
                    <a:pt x="18" y="28"/>
                  </a:lnTo>
                  <a:lnTo>
                    <a:pt x="12" y="26"/>
                  </a:lnTo>
                  <a:lnTo>
                    <a:pt x="12" y="26"/>
                  </a:lnTo>
                  <a:lnTo>
                    <a:pt x="6" y="24"/>
                  </a:lnTo>
                  <a:lnTo>
                    <a:pt x="6" y="24"/>
                  </a:lnTo>
                  <a:lnTo>
                    <a:pt x="2" y="18"/>
                  </a:lnTo>
                  <a:lnTo>
                    <a:pt x="2" y="18"/>
                  </a:lnTo>
                  <a:lnTo>
                    <a:pt x="0" y="8"/>
                  </a:lnTo>
                  <a:lnTo>
                    <a:pt x="2" y="4"/>
                  </a:lnTo>
                  <a:lnTo>
                    <a:pt x="4" y="0"/>
                  </a:lnTo>
                  <a:lnTo>
                    <a:pt x="4" y="0"/>
                  </a:lnTo>
                  <a:lnTo>
                    <a:pt x="8" y="0"/>
                  </a:lnTo>
                  <a:lnTo>
                    <a:pt x="12" y="4"/>
                  </a:lnTo>
                  <a:lnTo>
                    <a:pt x="12" y="4"/>
                  </a:lnTo>
                  <a:lnTo>
                    <a:pt x="16" y="6"/>
                  </a:lnTo>
                  <a:lnTo>
                    <a:pt x="20" y="10"/>
                  </a:lnTo>
                  <a:lnTo>
                    <a:pt x="20" y="10"/>
                  </a:lnTo>
                  <a:lnTo>
                    <a:pt x="20" y="1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5" name="Freeform 284">
              <a:extLst>
                <a:ext uri="{FF2B5EF4-FFF2-40B4-BE49-F238E27FC236}">
                  <a16:creationId xmlns:a16="http://schemas.microsoft.com/office/drawing/2014/main" id="{2E58F51D-ACA2-49DB-B2E3-41F1E895D44A}"/>
                </a:ext>
              </a:extLst>
            </p:cNvPr>
            <p:cNvSpPr>
              <a:spLocks/>
            </p:cNvSpPr>
            <p:nvPr/>
          </p:nvSpPr>
          <p:spPr bwMode="auto">
            <a:xfrm>
              <a:off x="11240218" y="762896"/>
              <a:ext cx="141403" cy="117837"/>
            </a:xfrm>
            <a:custGeom>
              <a:avLst/>
              <a:gdLst>
                <a:gd name="T0" fmla="*/ 46 w 48"/>
                <a:gd name="T1" fmla="*/ 12 h 40"/>
                <a:gd name="T2" fmla="*/ 46 w 48"/>
                <a:gd name="T3" fmla="*/ 12 h 40"/>
                <a:gd name="T4" fmla="*/ 48 w 48"/>
                <a:gd name="T5" fmla="*/ 16 h 40"/>
                <a:gd name="T6" fmla="*/ 48 w 48"/>
                <a:gd name="T7" fmla="*/ 20 h 40"/>
                <a:gd name="T8" fmla="*/ 48 w 48"/>
                <a:gd name="T9" fmla="*/ 20 h 40"/>
                <a:gd name="T10" fmla="*/ 44 w 48"/>
                <a:gd name="T11" fmla="*/ 24 h 40"/>
                <a:gd name="T12" fmla="*/ 40 w 48"/>
                <a:gd name="T13" fmla="*/ 24 h 40"/>
                <a:gd name="T14" fmla="*/ 36 w 48"/>
                <a:gd name="T15" fmla="*/ 26 h 40"/>
                <a:gd name="T16" fmla="*/ 32 w 48"/>
                <a:gd name="T17" fmla="*/ 28 h 40"/>
                <a:gd name="T18" fmla="*/ 32 w 48"/>
                <a:gd name="T19" fmla="*/ 28 h 40"/>
                <a:gd name="T20" fmla="*/ 30 w 48"/>
                <a:gd name="T21" fmla="*/ 34 h 40"/>
                <a:gd name="T22" fmla="*/ 26 w 48"/>
                <a:gd name="T23" fmla="*/ 38 h 40"/>
                <a:gd name="T24" fmla="*/ 26 w 48"/>
                <a:gd name="T25" fmla="*/ 38 h 40"/>
                <a:gd name="T26" fmla="*/ 24 w 48"/>
                <a:gd name="T27" fmla="*/ 40 h 40"/>
                <a:gd name="T28" fmla="*/ 20 w 48"/>
                <a:gd name="T29" fmla="*/ 40 h 40"/>
                <a:gd name="T30" fmla="*/ 20 w 48"/>
                <a:gd name="T31" fmla="*/ 40 h 40"/>
                <a:gd name="T32" fmla="*/ 18 w 48"/>
                <a:gd name="T33" fmla="*/ 36 h 40"/>
                <a:gd name="T34" fmla="*/ 16 w 48"/>
                <a:gd name="T35" fmla="*/ 28 h 40"/>
                <a:gd name="T36" fmla="*/ 16 w 48"/>
                <a:gd name="T37" fmla="*/ 28 h 40"/>
                <a:gd name="T38" fmla="*/ 14 w 48"/>
                <a:gd name="T39" fmla="*/ 26 h 40"/>
                <a:gd name="T40" fmla="*/ 12 w 48"/>
                <a:gd name="T41" fmla="*/ 22 h 40"/>
                <a:gd name="T42" fmla="*/ 12 w 48"/>
                <a:gd name="T43" fmla="*/ 22 h 40"/>
                <a:gd name="T44" fmla="*/ 8 w 48"/>
                <a:gd name="T45" fmla="*/ 22 h 40"/>
                <a:gd name="T46" fmla="*/ 4 w 48"/>
                <a:gd name="T47" fmla="*/ 24 h 40"/>
                <a:gd name="T48" fmla="*/ 4 w 48"/>
                <a:gd name="T49" fmla="*/ 24 h 40"/>
                <a:gd name="T50" fmla="*/ 0 w 48"/>
                <a:gd name="T51" fmla="*/ 22 h 40"/>
                <a:gd name="T52" fmla="*/ 0 w 48"/>
                <a:gd name="T53" fmla="*/ 22 h 40"/>
                <a:gd name="T54" fmla="*/ 2 w 48"/>
                <a:gd name="T55" fmla="*/ 20 h 40"/>
                <a:gd name="T56" fmla="*/ 2 w 48"/>
                <a:gd name="T57" fmla="*/ 18 h 40"/>
                <a:gd name="T58" fmla="*/ 2 w 48"/>
                <a:gd name="T59" fmla="*/ 18 h 40"/>
                <a:gd name="T60" fmla="*/ 10 w 48"/>
                <a:gd name="T61" fmla="*/ 18 h 40"/>
                <a:gd name="T62" fmla="*/ 14 w 48"/>
                <a:gd name="T63" fmla="*/ 18 h 40"/>
                <a:gd name="T64" fmla="*/ 14 w 48"/>
                <a:gd name="T65" fmla="*/ 16 h 40"/>
                <a:gd name="T66" fmla="*/ 14 w 48"/>
                <a:gd name="T67" fmla="*/ 16 h 40"/>
                <a:gd name="T68" fmla="*/ 16 w 48"/>
                <a:gd name="T69" fmla="*/ 14 h 40"/>
                <a:gd name="T70" fmla="*/ 20 w 48"/>
                <a:gd name="T71" fmla="*/ 12 h 40"/>
                <a:gd name="T72" fmla="*/ 20 w 48"/>
                <a:gd name="T73" fmla="*/ 12 h 40"/>
                <a:gd name="T74" fmla="*/ 20 w 48"/>
                <a:gd name="T75" fmla="*/ 6 h 40"/>
                <a:gd name="T76" fmla="*/ 22 w 48"/>
                <a:gd name="T77" fmla="*/ 0 h 40"/>
                <a:gd name="T78" fmla="*/ 22 w 48"/>
                <a:gd name="T79" fmla="*/ 0 h 40"/>
                <a:gd name="T80" fmla="*/ 30 w 48"/>
                <a:gd name="T81" fmla="*/ 2 h 40"/>
                <a:gd name="T82" fmla="*/ 30 w 48"/>
                <a:gd name="T83" fmla="*/ 2 h 40"/>
                <a:gd name="T84" fmla="*/ 34 w 48"/>
                <a:gd name="T85" fmla="*/ 4 h 40"/>
                <a:gd name="T86" fmla="*/ 34 w 48"/>
                <a:gd name="T87" fmla="*/ 4 h 40"/>
                <a:gd name="T88" fmla="*/ 40 w 48"/>
                <a:gd name="T89" fmla="*/ 6 h 40"/>
                <a:gd name="T90" fmla="*/ 40 w 48"/>
                <a:gd name="T91" fmla="*/ 6 h 40"/>
                <a:gd name="T92" fmla="*/ 46 w 48"/>
                <a:gd name="T93" fmla="*/ 12 h 40"/>
                <a:gd name="T94" fmla="*/ 46 w 48"/>
                <a:gd name="T95" fmla="*/ 12 h 40"/>
                <a:gd name="T96" fmla="*/ 46 w 48"/>
                <a:gd name="T9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0">
                  <a:moveTo>
                    <a:pt x="46" y="12"/>
                  </a:moveTo>
                  <a:lnTo>
                    <a:pt x="46" y="12"/>
                  </a:lnTo>
                  <a:lnTo>
                    <a:pt x="48" y="16"/>
                  </a:lnTo>
                  <a:lnTo>
                    <a:pt x="48" y="20"/>
                  </a:lnTo>
                  <a:lnTo>
                    <a:pt x="48" y="20"/>
                  </a:lnTo>
                  <a:lnTo>
                    <a:pt x="44" y="24"/>
                  </a:lnTo>
                  <a:lnTo>
                    <a:pt x="40" y="24"/>
                  </a:lnTo>
                  <a:lnTo>
                    <a:pt x="36" y="26"/>
                  </a:lnTo>
                  <a:lnTo>
                    <a:pt x="32" y="28"/>
                  </a:lnTo>
                  <a:lnTo>
                    <a:pt x="32" y="28"/>
                  </a:lnTo>
                  <a:lnTo>
                    <a:pt x="30" y="34"/>
                  </a:lnTo>
                  <a:lnTo>
                    <a:pt x="26" y="38"/>
                  </a:lnTo>
                  <a:lnTo>
                    <a:pt x="26" y="38"/>
                  </a:lnTo>
                  <a:lnTo>
                    <a:pt x="24" y="40"/>
                  </a:lnTo>
                  <a:lnTo>
                    <a:pt x="20" y="40"/>
                  </a:lnTo>
                  <a:lnTo>
                    <a:pt x="20" y="40"/>
                  </a:lnTo>
                  <a:lnTo>
                    <a:pt x="18" y="36"/>
                  </a:lnTo>
                  <a:lnTo>
                    <a:pt x="16" y="28"/>
                  </a:lnTo>
                  <a:lnTo>
                    <a:pt x="16" y="28"/>
                  </a:lnTo>
                  <a:lnTo>
                    <a:pt x="14" y="26"/>
                  </a:lnTo>
                  <a:lnTo>
                    <a:pt x="12" y="22"/>
                  </a:lnTo>
                  <a:lnTo>
                    <a:pt x="12" y="22"/>
                  </a:lnTo>
                  <a:lnTo>
                    <a:pt x="8" y="22"/>
                  </a:lnTo>
                  <a:lnTo>
                    <a:pt x="4" y="24"/>
                  </a:lnTo>
                  <a:lnTo>
                    <a:pt x="4" y="24"/>
                  </a:lnTo>
                  <a:lnTo>
                    <a:pt x="0" y="22"/>
                  </a:lnTo>
                  <a:lnTo>
                    <a:pt x="0" y="22"/>
                  </a:lnTo>
                  <a:lnTo>
                    <a:pt x="2" y="20"/>
                  </a:lnTo>
                  <a:lnTo>
                    <a:pt x="2" y="18"/>
                  </a:lnTo>
                  <a:lnTo>
                    <a:pt x="2" y="18"/>
                  </a:lnTo>
                  <a:lnTo>
                    <a:pt x="10" y="18"/>
                  </a:lnTo>
                  <a:lnTo>
                    <a:pt x="14" y="18"/>
                  </a:lnTo>
                  <a:lnTo>
                    <a:pt x="14" y="16"/>
                  </a:lnTo>
                  <a:lnTo>
                    <a:pt x="14" y="16"/>
                  </a:lnTo>
                  <a:lnTo>
                    <a:pt x="16" y="14"/>
                  </a:lnTo>
                  <a:lnTo>
                    <a:pt x="20" y="12"/>
                  </a:lnTo>
                  <a:lnTo>
                    <a:pt x="20" y="12"/>
                  </a:lnTo>
                  <a:lnTo>
                    <a:pt x="20" y="6"/>
                  </a:lnTo>
                  <a:lnTo>
                    <a:pt x="22" y="0"/>
                  </a:lnTo>
                  <a:lnTo>
                    <a:pt x="22" y="0"/>
                  </a:lnTo>
                  <a:lnTo>
                    <a:pt x="30" y="2"/>
                  </a:lnTo>
                  <a:lnTo>
                    <a:pt x="30" y="2"/>
                  </a:lnTo>
                  <a:lnTo>
                    <a:pt x="34" y="4"/>
                  </a:lnTo>
                  <a:lnTo>
                    <a:pt x="34" y="4"/>
                  </a:lnTo>
                  <a:lnTo>
                    <a:pt x="40" y="6"/>
                  </a:lnTo>
                  <a:lnTo>
                    <a:pt x="40" y="6"/>
                  </a:lnTo>
                  <a:lnTo>
                    <a:pt x="46" y="12"/>
                  </a:lnTo>
                  <a:lnTo>
                    <a:pt x="46" y="12"/>
                  </a:lnTo>
                  <a:lnTo>
                    <a:pt x="46" y="1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6" name="Freeform 285">
              <a:extLst>
                <a:ext uri="{FF2B5EF4-FFF2-40B4-BE49-F238E27FC236}">
                  <a16:creationId xmlns:a16="http://schemas.microsoft.com/office/drawing/2014/main" id="{7AFFBFC7-2429-47FC-B03B-725CD7C3FDF4}"/>
                </a:ext>
              </a:extLst>
            </p:cNvPr>
            <p:cNvSpPr>
              <a:spLocks/>
            </p:cNvSpPr>
            <p:nvPr/>
          </p:nvSpPr>
          <p:spPr bwMode="auto">
            <a:xfrm>
              <a:off x="11216651" y="898406"/>
              <a:ext cx="223888" cy="200320"/>
            </a:xfrm>
            <a:custGeom>
              <a:avLst/>
              <a:gdLst>
                <a:gd name="T0" fmla="*/ 74 w 76"/>
                <a:gd name="T1" fmla="*/ 10 h 68"/>
                <a:gd name="T2" fmla="*/ 76 w 76"/>
                <a:gd name="T3" fmla="*/ 12 h 68"/>
                <a:gd name="T4" fmla="*/ 66 w 76"/>
                <a:gd name="T5" fmla="*/ 14 h 68"/>
                <a:gd name="T6" fmla="*/ 62 w 76"/>
                <a:gd name="T7" fmla="*/ 20 h 68"/>
                <a:gd name="T8" fmla="*/ 54 w 76"/>
                <a:gd name="T9" fmla="*/ 28 h 68"/>
                <a:gd name="T10" fmla="*/ 50 w 76"/>
                <a:gd name="T11" fmla="*/ 34 h 68"/>
                <a:gd name="T12" fmla="*/ 46 w 76"/>
                <a:gd name="T13" fmla="*/ 36 h 68"/>
                <a:gd name="T14" fmla="*/ 42 w 76"/>
                <a:gd name="T15" fmla="*/ 36 h 68"/>
                <a:gd name="T16" fmla="*/ 34 w 76"/>
                <a:gd name="T17" fmla="*/ 34 h 68"/>
                <a:gd name="T18" fmla="*/ 28 w 76"/>
                <a:gd name="T19" fmla="*/ 34 h 68"/>
                <a:gd name="T20" fmla="*/ 28 w 76"/>
                <a:gd name="T21" fmla="*/ 36 h 68"/>
                <a:gd name="T22" fmla="*/ 26 w 76"/>
                <a:gd name="T23" fmla="*/ 44 h 68"/>
                <a:gd name="T24" fmla="*/ 22 w 76"/>
                <a:gd name="T25" fmla="*/ 58 h 68"/>
                <a:gd name="T26" fmla="*/ 20 w 76"/>
                <a:gd name="T27" fmla="*/ 64 h 68"/>
                <a:gd name="T28" fmla="*/ 16 w 76"/>
                <a:gd name="T29" fmla="*/ 68 h 68"/>
                <a:gd name="T30" fmla="*/ 14 w 76"/>
                <a:gd name="T31" fmla="*/ 66 h 68"/>
                <a:gd name="T32" fmla="*/ 16 w 76"/>
                <a:gd name="T33" fmla="*/ 62 h 68"/>
                <a:gd name="T34" fmla="*/ 18 w 76"/>
                <a:gd name="T35" fmla="*/ 54 h 68"/>
                <a:gd name="T36" fmla="*/ 18 w 76"/>
                <a:gd name="T37" fmla="*/ 46 h 68"/>
                <a:gd name="T38" fmla="*/ 12 w 76"/>
                <a:gd name="T39" fmla="*/ 44 h 68"/>
                <a:gd name="T40" fmla="*/ 4 w 76"/>
                <a:gd name="T41" fmla="*/ 36 h 68"/>
                <a:gd name="T42" fmla="*/ 0 w 76"/>
                <a:gd name="T43" fmla="*/ 26 h 68"/>
                <a:gd name="T44" fmla="*/ 2 w 76"/>
                <a:gd name="T45" fmla="*/ 14 h 68"/>
                <a:gd name="T46" fmla="*/ 4 w 76"/>
                <a:gd name="T47" fmla="*/ 14 h 68"/>
                <a:gd name="T48" fmla="*/ 12 w 76"/>
                <a:gd name="T49" fmla="*/ 16 h 68"/>
                <a:gd name="T50" fmla="*/ 16 w 76"/>
                <a:gd name="T51" fmla="*/ 12 h 68"/>
                <a:gd name="T52" fmla="*/ 22 w 76"/>
                <a:gd name="T53" fmla="*/ 14 h 68"/>
                <a:gd name="T54" fmla="*/ 24 w 76"/>
                <a:gd name="T55" fmla="*/ 8 h 68"/>
                <a:gd name="T56" fmla="*/ 26 w 76"/>
                <a:gd name="T57" fmla="*/ 4 h 68"/>
                <a:gd name="T58" fmla="*/ 38 w 76"/>
                <a:gd name="T59" fmla="*/ 2 h 68"/>
                <a:gd name="T60" fmla="*/ 54 w 76"/>
                <a:gd name="T61" fmla="*/ 0 h 68"/>
                <a:gd name="T62" fmla="*/ 58 w 76"/>
                <a:gd name="T63" fmla="*/ 0 h 68"/>
                <a:gd name="T64" fmla="*/ 60 w 76"/>
                <a:gd name="T65" fmla="*/ 0 h 68"/>
                <a:gd name="T66" fmla="*/ 60 w 76"/>
                <a:gd name="T67" fmla="*/ 2 h 68"/>
                <a:gd name="T68" fmla="*/ 62 w 76"/>
                <a:gd name="T69" fmla="*/ 2 h 68"/>
                <a:gd name="T70" fmla="*/ 74 w 76"/>
                <a:gd name="T71"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68">
                  <a:moveTo>
                    <a:pt x="74" y="10"/>
                  </a:moveTo>
                  <a:lnTo>
                    <a:pt x="74" y="10"/>
                  </a:lnTo>
                  <a:lnTo>
                    <a:pt x="76" y="12"/>
                  </a:lnTo>
                  <a:lnTo>
                    <a:pt x="76" y="12"/>
                  </a:lnTo>
                  <a:lnTo>
                    <a:pt x="72" y="14"/>
                  </a:lnTo>
                  <a:lnTo>
                    <a:pt x="66" y="14"/>
                  </a:lnTo>
                  <a:lnTo>
                    <a:pt x="66" y="14"/>
                  </a:lnTo>
                  <a:lnTo>
                    <a:pt x="62" y="20"/>
                  </a:lnTo>
                  <a:lnTo>
                    <a:pt x="62" y="20"/>
                  </a:lnTo>
                  <a:lnTo>
                    <a:pt x="54" y="28"/>
                  </a:lnTo>
                  <a:lnTo>
                    <a:pt x="54" y="28"/>
                  </a:lnTo>
                  <a:lnTo>
                    <a:pt x="50" y="34"/>
                  </a:lnTo>
                  <a:lnTo>
                    <a:pt x="50" y="34"/>
                  </a:lnTo>
                  <a:lnTo>
                    <a:pt x="46" y="36"/>
                  </a:lnTo>
                  <a:lnTo>
                    <a:pt x="46" y="36"/>
                  </a:lnTo>
                  <a:lnTo>
                    <a:pt x="42" y="36"/>
                  </a:lnTo>
                  <a:lnTo>
                    <a:pt x="42" y="36"/>
                  </a:lnTo>
                  <a:lnTo>
                    <a:pt x="34" y="34"/>
                  </a:lnTo>
                  <a:lnTo>
                    <a:pt x="30" y="34"/>
                  </a:lnTo>
                  <a:lnTo>
                    <a:pt x="28" y="34"/>
                  </a:lnTo>
                  <a:lnTo>
                    <a:pt x="28" y="34"/>
                  </a:lnTo>
                  <a:lnTo>
                    <a:pt x="28" y="36"/>
                  </a:lnTo>
                  <a:lnTo>
                    <a:pt x="28" y="38"/>
                  </a:lnTo>
                  <a:lnTo>
                    <a:pt x="26" y="44"/>
                  </a:lnTo>
                  <a:lnTo>
                    <a:pt x="26" y="44"/>
                  </a:lnTo>
                  <a:lnTo>
                    <a:pt x="22" y="58"/>
                  </a:lnTo>
                  <a:lnTo>
                    <a:pt x="22" y="58"/>
                  </a:lnTo>
                  <a:lnTo>
                    <a:pt x="20" y="64"/>
                  </a:lnTo>
                  <a:lnTo>
                    <a:pt x="18" y="68"/>
                  </a:lnTo>
                  <a:lnTo>
                    <a:pt x="16" y="68"/>
                  </a:lnTo>
                  <a:lnTo>
                    <a:pt x="16" y="68"/>
                  </a:lnTo>
                  <a:lnTo>
                    <a:pt x="14" y="66"/>
                  </a:lnTo>
                  <a:lnTo>
                    <a:pt x="16" y="62"/>
                  </a:lnTo>
                  <a:lnTo>
                    <a:pt x="16" y="62"/>
                  </a:lnTo>
                  <a:lnTo>
                    <a:pt x="18" y="54"/>
                  </a:lnTo>
                  <a:lnTo>
                    <a:pt x="18" y="54"/>
                  </a:lnTo>
                  <a:lnTo>
                    <a:pt x="18" y="48"/>
                  </a:lnTo>
                  <a:lnTo>
                    <a:pt x="18" y="46"/>
                  </a:lnTo>
                  <a:lnTo>
                    <a:pt x="18" y="46"/>
                  </a:lnTo>
                  <a:lnTo>
                    <a:pt x="12" y="44"/>
                  </a:lnTo>
                  <a:lnTo>
                    <a:pt x="12" y="44"/>
                  </a:lnTo>
                  <a:lnTo>
                    <a:pt x="4" y="36"/>
                  </a:lnTo>
                  <a:lnTo>
                    <a:pt x="4" y="36"/>
                  </a:lnTo>
                  <a:lnTo>
                    <a:pt x="0" y="26"/>
                  </a:lnTo>
                  <a:lnTo>
                    <a:pt x="0" y="18"/>
                  </a:lnTo>
                  <a:lnTo>
                    <a:pt x="2" y="14"/>
                  </a:lnTo>
                  <a:lnTo>
                    <a:pt x="2" y="14"/>
                  </a:lnTo>
                  <a:lnTo>
                    <a:pt x="4" y="14"/>
                  </a:lnTo>
                  <a:lnTo>
                    <a:pt x="6" y="14"/>
                  </a:lnTo>
                  <a:lnTo>
                    <a:pt x="12" y="16"/>
                  </a:lnTo>
                  <a:lnTo>
                    <a:pt x="12" y="16"/>
                  </a:lnTo>
                  <a:lnTo>
                    <a:pt x="16" y="12"/>
                  </a:lnTo>
                  <a:lnTo>
                    <a:pt x="16" y="12"/>
                  </a:lnTo>
                  <a:lnTo>
                    <a:pt x="22" y="14"/>
                  </a:lnTo>
                  <a:lnTo>
                    <a:pt x="22" y="14"/>
                  </a:lnTo>
                  <a:lnTo>
                    <a:pt x="24" y="8"/>
                  </a:lnTo>
                  <a:lnTo>
                    <a:pt x="26" y="4"/>
                  </a:lnTo>
                  <a:lnTo>
                    <a:pt x="26" y="4"/>
                  </a:lnTo>
                  <a:lnTo>
                    <a:pt x="32" y="2"/>
                  </a:lnTo>
                  <a:lnTo>
                    <a:pt x="38" y="2"/>
                  </a:lnTo>
                  <a:lnTo>
                    <a:pt x="38" y="2"/>
                  </a:lnTo>
                  <a:lnTo>
                    <a:pt x="54" y="0"/>
                  </a:lnTo>
                  <a:lnTo>
                    <a:pt x="54" y="0"/>
                  </a:lnTo>
                  <a:lnTo>
                    <a:pt x="58" y="0"/>
                  </a:lnTo>
                  <a:lnTo>
                    <a:pt x="60" y="0"/>
                  </a:lnTo>
                  <a:lnTo>
                    <a:pt x="60" y="0"/>
                  </a:lnTo>
                  <a:lnTo>
                    <a:pt x="60" y="2"/>
                  </a:lnTo>
                  <a:lnTo>
                    <a:pt x="60" y="2"/>
                  </a:lnTo>
                  <a:lnTo>
                    <a:pt x="62" y="2"/>
                  </a:lnTo>
                  <a:lnTo>
                    <a:pt x="62" y="2"/>
                  </a:lnTo>
                  <a:lnTo>
                    <a:pt x="74" y="10"/>
                  </a:lnTo>
                  <a:lnTo>
                    <a:pt x="74" y="10"/>
                  </a:lnTo>
                  <a:lnTo>
                    <a:pt x="74" y="1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8" name="Freeform 287">
              <a:extLst>
                <a:ext uri="{FF2B5EF4-FFF2-40B4-BE49-F238E27FC236}">
                  <a16:creationId xmlns:a16="http://schemas.microsoft.com/office/drawing/2014/main" id="{95E4F5B3-32C0-4580-BB40-0E2C060CE23D}"/>
                </a:ext>
              </a:extLst>
            </p:cNvPr>
            <p:cNvSpPr>
              <a:spLocks/>
            </p:cNvSpPr>
            <p:nvPr/>
          </p:nvSpPr>
          <p:spPr bwMode="auto">
            <a:xfrm>
              <a:off x="11246109" y="430009"/>
              <a:ext cx="53026" cy="64810"/>
            </a:xfrm>
            <a:custGeom>
              <a:avLst/>
              <a:gdLst>
                <a:gd name="T0" fmla="*/ 18 w 18"/>
                <a:gd name="T1" fmla="*/ 0 h 22"/>
                <a:gd name="T2" fmla="*/ 18 w 18"/>
                <a:gd name="T3" fmla="*/ 0 h 22"/>
                <a:gd name="T4" fmla="*/ 18 w 18"/>
                <a:gd name="T5" fmla="*/ 0 h 22"/>
                <a:gd name="T6" fmla="*/ 18 w 18"/>
                <a:gd name="T7" fmla="*/ 4 h 22"/>
                <a:gd name="T8" fmla="*/ 18 w 18"/>
                <a:gd name="T9" fmla="*/ 12 h 22"/>
                <a:gd name="T10" fmla="*/ 18 w 18"/>
                <a:gd name="T11" fmla="*/ 12 h 22"/>
                <a:gd name="T12" fmla="*/ 16 w 18"/>
                <a:gd name="T13" fmla="*/ 20 h 22"/>
                <a:gd name="T14" fmla="*/ 16 w 18"/>
                <a:gd name="T15" fmla="*/ 20 h 22"/>
                <a:gd name="T16" fmla="*/ 14 w 18"/>
                <a:gd name="T17" fmla="*/ 22 h 22"/>
                <a:gd name="T18" fmla="*/ 14 w 18"/>
                <a:gd name="T19" fmla="*/ 22 h 22"/>
                <a:gd name="T20" fmla="*/ 10 w 18"/>
                <a:gd name="T21" fmla="*/ 20 h 22"/>
                <a:gd name="T22" fmla="*/ 6 w 18"/>
                <a:gd name="T23" fmla="*/ 20 h 22"/>
                <a:gd name="T24" fmla="*/ 6 w 18"/>
                <a:gd name="T25" fmla="*/ 20 h 22"/>
                <a:gd name="T26" fmla="*/ 2 w 18"/>
                <a:gd name="T27" fmla="*/ 22 h 22"/>
                <a:gd name="T28" fmla="*/ 0 w 18"/>
                <a:gd name="T29" fmla="*/ 22 h 22"/>
                <a:gd name="T30" fmla="*/ 0 w 18"/>
                <a:gd name="T31" fmla="*/ 22 h 22"/>
                <a:gd name="T32" fmla="*/ 0 w 18"/>
                <a:gd name="T33" fmla="*/ 22 h 22"/>
                <a:gd name="T34" fmla="*/ 0 w 18"/>
                <a:gd name="T35" fmla="*/ 20 h 22"/>
                <a:gd name="T36" fmla="*/ 0 w 18"/>
                <a:gd name="T37" fmla="*/ 18 h 22"/>
                <a:gd name="T38" fmla="*/ 0 w 18"/>
                <a:gd name="T39" fmla="*/ 18 h 22"/>
                <a:gd name="T40" fmla="*/ 4 w 18"/>
                <a:gd name="T41" fmla="*/ 16 h 22"/>
                <a:gd name="T42" fmla="*/ 4 w 18"/>
                <a:gd name="T43" fmla="*/ 16 h 22"/>
                <a:gd name="T44" fmla="*/ 4 w 18"/>
                <a:gd name="T45" fmla="*/ 12 h 22"/>
                <a:gd name="T46" fmla="*/ 4 w 18"/>
                <a:gd name="T47" fmla="*/ 8 h 22"/>
                <a:gd name="T48" fmla="*/ 4 w 18"/>
                <a:gd name="T49" fmla="*/ 8 h 22"/>
                <a:gd name="T50" fmla="*/ 10 w 18"/>
                <a:gd name="T51" fmla="*/ 6 h 22"/>
                <a:gd name="T52" fmla="*/ 16 w 18"/>
                <a:gd name="T53" fmla="*/ 2 h 22"/>
                <a:gd name="T54" fmla="*/ 16 w 18"/>
                <a:gd name="T55" fmla="*/ 2 h 22"/>
                <a:gd name="T56" fmla="*/ 16 w 18"/>
                <a:gd name="T57" fmla="*/ 0 h 22"/>
                <a:gd name="T58" fmla="*/ 18 w 18"/>
                <a:gd name="T59" fmla="*/ 0 h 22"/>
                <a:gd name="T60" fmla="*/ 18 w 18"/>
                <a:gd name="T61" fmla="*/ 0 h 22"/>
                <a:gd name="T62" fmla="*/ 18 w 18"/>
                <a:gd name="T6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22">
                  <a:moveTo>
                    <a:pt x="18" y="0"/>
                  </a:moveTo>
                  <a:lnTo>
                    <a:pt x="18" y="0"/>
                  </a:lnTo>
                  <a:lnTo>
                    <a:pt x="18" y="0"/>
                  </a:lnTo>
                  <a:lnTo>
                    <a:pt x="18" y="4"/>
                  </a:lnTo>
                  <a:lnTo>
                    <a:pt x="18" y="12"/>
                  </a:lnTo>
                  <a:lnTo>
                    <a:pt x="18" y="12"/>
                  </a:lnTo>
                  <a:lnTo>
                    <a:pt x="16" y="20"/>
                  </a:lnTo>
                  <a:lnTo>
                    <a:pt x="16" y="20"/>
                  </a:lnTo>
                  <a:lnTo>
                    <a:pt x="14" y="22"/>
                  </a:lnTo>
                  <a:lnTo>
                    <a:pt x="14" y="22"/>
                  </a:lnTo>
                  <a:lnTo>
                    <a:pt x="10" y="20"/>
                  </a:lnTo>
                  <a:lnTo>
                    <a:pt x="6" y="20"/>
                  </a:lnTo>
                  <a:lnTo>
                    <a:pt x="6" y="20"/>
                  </a:lnTo>
                  <a:lnTo>
                    <a:pt x="2" y="22"/>
                  </a:lnTo>
                  <a:lnTo>
                    <a:pt x="0" y="22"/>
                  </a:lnTo>
                  <a:lnTo>
                    <a:pt x="0" y="22"/>
                  </a:lnTo>
                  <a:lnTo>
                    <a:pt x="0" y="22"/>
                  </a:lnTo>
                  <a:lnTo>
                    <a:pt x="0" y="20"/>
                  </a:lnTo>
                  <a:lnTo>
                    <a:pt x="0" y="18"/>
                  </a:lnTo>
                  <a:lnTo>
                    <a:pt x="0" y="18"/>
                  </a:lnTo>
                  <a:lnTo>
                    <a:pt x="4" y="16"/>
                  </a:lnTo>
                  <a:lnTo>
                    <a:pt x="4" y="16"/>
                  </a:lnTo>
                  <a:lnTo>
                    <a:pt x="4" y="12"/>
                  </a:lnTo>
                  <a:lnTo>
                    <a:pt x="4" y="8"/>
                  </a:lnTo>
                  <a:lnTo>
                    <a:pt x="4" y="8"/>
                  </a:lnTo>
                  <a:lnTo>
                    <a:pt x="10" y="6"/>
                  </a:lnTo>
                  <a:lnTo>
                    <a:pt x="16" y="2"/>
                  </a:lnTo>
                  <a:lnTo>
                    <a:pt x="16" y="2"/>
                  </a:lnTo>
                  <a:lnTo>
                    <a:pt x="16" y="0"/>
                  </a:lnTo>
                  <a:lnTo>
                    <a:pt x="18" y="0"/>
                  </a:lnTo>
                  <a:lnTo>
                    <a:pt x="18" y="0"/>
                  </a:lnTo>
                  <a:lnTo>
                    <a:pt x="18"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39" name="Freeform 288">
              <a:extLst>
                <a:ext uri="{FF2B5EF4-FFF2-40B4-BE49-F238E27FC236}">
                  <a16:creationId xmlns:a16="http://schemas.microsoft.com/office/drawing/2014/main" id="{228E0A4E-69FA-4C26-9E3D-029190C2B478}"/>
                </a:ext>
              </a:extLst>
            </p:cNvPr>
            <p:cNvSpPr>
              <a:spLocks/>
            </p:cNvSpPr>
            <p:nvPr/>
          </p:nvSpPr>
          <p:spPr bwMode="auto">
            <a:xfrm>
              <a:off x="11137111" y="453576"/>
              <a:ext cx="35351" cy="29459"/>
            </a:xfrm>
            <a:custGeom>
              <a:avLst/>
              <a:gdLst>
                <a:gd name="T0" fmla="*/ 10 w 12"/>
                <a:gd name="T1" fmla="*/ 4 h 10"/>
                <a:gd name="T2" fmla="*/ 10 w 12"/>
                <a:gd name="T3" fmla="*/ 4 h 10"/>
                <a:gd name="T4" fmla="*/ 12 w 12"/>
                <a:gd name="T5" fmla="*/ 6 h 10"/>
                <a:gd name="T6" fmla="*/ 10 w 12"/>
                <a:gd name="T7" fmla="*/ 10 h 10"/>
                <a:gd name="T8" fmla="*/ 10 w 12"/>
                <a:gd name="T9" fmla="*/ 10 h 10"/>
                <a:gd name="T10" fmla="*/ 4 w 12"/>
                <a:gd name="T11" fmla="*/ 10 h 10"/>
                <a:gd name="T12" fmla="*/ 4 w 12"/>
                <a:gd name="T13" fmla="*/ 10 h 10"/>
                <a:gd name="T14" fmla="*/ 0 w 12"/>
                <a:gd name="T15" fmla="*/ 6 h 10"/>
                <a:gd name="T16" fmla="*/ 0 w 12"/>
                <a:gd name="T17" fmla="*/ 6 h 10"/>
                <a:gd name="T18" fmla="*/ 0 w 12"/>
                <a:gd name="T19" fmla="*/ 4 h 10"/>
                <a:gd name="T20" fmla="*/ 2 w 12"/>
                <a:gd name="T21" fmla="*/ 0 h 10"/>
                <a:gd name="T22" fmla="*/ 2 w 12"/>
                <a:gd name="T23" fmla="*/ 0 h 10"/>
                <a:gd name="T24" fmla="*/ 6 w 12"/>
                <a:gd name="T25" fmla="*/ 0 h 10"/>
                <a:gd name="T26" fmla="*/ 6 w 12"/>
                <a:gd name="T27" fmla="*/ 0 h 10"/>
                <a:gd name="T28" fmla="*/ 10 w 12"/>
                <a:gd name="T29" fmla="*/ 4 h 10"/>
                <a:gd name="T30" fmla="*/ 10 w 12"/>
                <a:gd name="T31" fmla="*/ 4 h 10"/>
                <a:gd name="T32" fmla="*/ 10 w 12"/>
                <a:gd name="T3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0">
                  <a:moveTo>
                    <a:pt x="10" y="4"/>
                  </a:moveTo>
                  <a:lnTo>
                    <a:pt x="10" y="4"/>
                  </a:lnTo>
                  <a:lnTo>
                    <a:pt x="12" y="6"/>
                  </a:lnTo>
                  <a:lnTo>
                    <a:pt x="10" y="10"/>
                  </a:lnTo>
                  <a:lnTo>
                    <a:pt x="10" y="10"/>
                  </a:lnTo>
                  <a:lnTo>
                    <a:pt x="4" y="10"/>
                  </a:lnTo>
                  <a:lnTo>
                    <a:pt x="4" y="10"/>
                  </a:lnTo>
                  <a:lnTo>
                    <a:pt x="0" y="6"/>
                  </a:lnTo>
                  <a:lnTo>
                    <a:pt x="0" y="6"/>
                  </a:lnTo>
                  <a:lnTo>
                    <a:pt x="0" y="4"/>
                  </a:lnTo>
                  <a:lnTo>
                    <a:pt x="2" y="0"/>
                  </a:lnTo>
                  <a:lnTo>
                    <a:pt x="2" y="0"/>
                  </a:lnTo>
                  <a:lnTo>
                    <a:pt x="6" y="0"/>
                  </a:lnTo>
                  <a:lnTo>
                    <a:pt x="6" y="0"/>
                  </a:lnTo>
                  <a:lnTo>
                    <a:pt x="10" y="4"/>
                  </a:lnTo>
                  <a:lnTo>
                    <a:pt x="10" y="4"/>
                  </a:lnTo>
                  <a:lnTo>
                    <a:pt x="10" y="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58" name="Freeform 307">
              <a:extLst>
                <a:ext uri="{FF2B5EF4-FFF2-40B4-BE49-F238E27FC236}">
                  <a16:creationId xmlns:a16="http://schemas.microsoft.com/office/drawing/2014/main" id="{F6D93C42-95BB-44FA-852D-6C9E1976D8F7}"/>
                </a:ext>
              </a:extLst>
            </p:cNvPr>
            <p:cNvSpPr>
              <a:spLocks/>
            </p:cNvSpPr>
            <p:nvPr/>
          </p:nvSpPr>
          <p:spPr bwMode="auto">
            <a:xfrm>
              <a:off x="8680232" y="141310"/>
              <a:ext cx="38297" cy="47134"/>
            </a:xfrm>
            <a:custGeom>
              <a:avLst/>
              <a:gdLst>
                <a:gd name="T0" fmla="*/ 13 w 13"/>
                <a:gd name="T1" fmla="*/ 0 h 16"/>
                <a:gd name="T2" fmla="*/ 13 w 13"/>
                <a:gd name="T3" fmla="*/ 0 h 16"/>
                <a:gd name="T4" fmla="*/ 11 w 13"/>
                <a:gd name="T5" fmla="*/ 2 h 16"/>
                <a:gd name="T6" fmla="*/ 11 w 13"/>
                <a:gd name="T7" fmla="*/ 2 h 16"/>
                <a:gd name="T8" fmla="*/ 11 w 13"/>
                <a:gd name="T9" fmla="*/ 6 h 16"/>
                <a:gd name="T10" fmla="*/ 11 w 13"/>
                <a:gd name="T11" fmla="*/ 6 h 16"/>
                <a:gd name="T12" fmla="*/ 9 w 13"/>
                <a:gd name="T13" fmla="*/ 12 h 16"/>
                <a:gd name="T14" fmla="*/ 6 w 13"/>
                <a:gd name="T15" fmla="*/ 16 h 16"/>
                <a:gd name="T16" fmla="*/ 6 w 13"/>
                <a:gd name="T17" fmla="*/ 16 h 16"/>
                <a:gd name="T18" fmla="*/ 4 w 13"/>
                <a:gd name="T19" fmla="*/ 16 h 16"/>
                <a:gd name="T20" fmla="*/ 0 w 13"/>
                <a:gd name="T21" fmla="*/ 16 h 16"/>
                <a:gd name="T22" fmla="*/ 0 w 13"/>
                <a:gd name="T23" fmla="*/ 16 h 16"/>
                <a:gd name="T24" fmla="*/ 0 w 13"/>
                <a:gd name="T25" fmla="*/ 14 h 16"/>
                <a:gd name="T26" fmla="*/ 0 w 13"/>
                <a:gd name="T27" fmla="*/ 14 h 16"/>
                <a:gd name="T28" fmla="*/ 2 w 13"/>
                <a:gd name="T29" fmla="*/ 10 h 16"/>
                <a:gd name="T30" fmla="*/ 2 w 13"/>
                <a:gd name="T31" fmla="*/ 10 h 16"/>
                <a:gd name="T32" fmla="*/ 6 w 13"/>
                <a:gd name="T33" fmla="*/ 2 h 16"/>
                <a:gd name="T34" fmla="*/ 11 w 13"/>
                <a:gd name="T35" fmla="*/ 0 h 16"/>
                <a:gd name="T36" fmla="*/ 13 w 13"/>
                <a:gd name="T37" fmla="*/ 0 h 16"/>
                <a:gd name="T38" fmla="*/ 13 w 13"/>
                <a:gd name="T39" fmla="*/ 0 h 16"/>
                <a:gd name="T40" fmla="*/ 13 w 13"/>
                <a:gd name="T4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6">
                  <a:moveTo>
                    <a:pt x="13" y="0"/>
                  </a:moveTo>
                  <a:lnTo>
                    <a:pt x="13" y="0"/>
                  </a:lnTo>
                  <a:lnTo>
                    <a:pt x="11" y="2"/>
                  </a:lnTo>
                  <a:lnTo>
                    <a:pt x="11" y="2"/>
                  </a:lnTo>
                  <a:lnTo>
                    <a:pt x="11" y="6"/>
                  </a:lnTo>
                  <a:lnTo>
                    <a:pt x="11" y="6"/>
                  </a:lnTo>
                  <a:lnTo>
                    <a:pt x="9" y="12"/>
                  </a:lnTo>
                  <a:lnTo>
                    <a:pt x="6" y="16"/>
                  </a:lnTo>
                  <a:lnTo>
                    <a:pt x="6" y="16"/>
                  </a:lnTo>
                  <a:lnTo>
                    <a:pt x="4" y="16"/>
                  </a:lnTo>
                  <a:lnTo>
                    <a:pt x="0" y="16"/>
                  </a:lnTo>
                  <a:lnTo>
                    <a:pt x="0" y="16"/>
                  </a:lnTo>
                  <a:lnTo>
                    <a:pt x="0" y="14"/>
                  </a:lnTo>
                  <a:lnTo>
                    <a:pt x="0" y="14"/>
                  </a:lnTo>
                  <a:lnTo>
                    <a:pt x="2" y="10"/>
                  </a:lnTo>
                  <a:lnTo>
                    <a:pt x="2" y="10"/>
                  </a:lnTo>
                  <a:lnTo>
                    <a:pt x="6" y="2"/>
                  </a:lnTo>
                  <a:lnTo>
                    <a:pt x="11" y="0"/>
                  </a:lnTo>
                  <a:lnTo>
                    <a:pt x="13" y="0"/>
                  </a:lnTo>
                  <a:lnTo>
                    <a:pt x="13" y="0"/>
                  </a:lnTo>
                  <a:lnTo>
                    <a:pt x="13"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59" name="Freeform 308">
              <a:extLst>
                <a:ext uri="{FF2B5EF4-FFF2-40B4-BE49-F238E27FC236}">
                  <a16:creationId xmlns:a16="http://schemas.microsoft.com/office/drawing/2014/main" id="{352F784C-F970-40B8-A23C-98364CB1D84F}"/>
                </a:ext>
              </a:extLst>
            </p:cNvPr>
            <p:cNvSpPr>
              <a:spLocks/>
            </p:cNvSpPr>
            <p:nvPr/>
          </p:nvSpPr>
          <p:spPr bwMode="auto">
            <a:xfrm>
              <a:off x="8697908" y="494818"/>
              <a:ext cx="26513" cy="64810"/>
            </a:xfrm>
            <a:custGeom>
              <a:avLst/>
              <a:gdLst>
                <a:gd name="T0" fmla="*/ 9 w 9"/>
                <a:gd name="T1" fmla="*/ 6 h 22"/>
                <a:gd name="T2" fmla="*/ 9 w 9"/>
                <a:gd name="T3" fmla="*/ 6 h 22"/>
                <a:gd name="T4" fmla="*/ 9 w 9"/>
                <a:gd name="T5" fmla="*/ 16 h 22"/>
                <a:gd name="T6" fmla="*/ 9 w 9"/>
                <a:gd name="T7" fmla="*/ 20 h 22"/>
                <a:gd name="T8" fmla="*/ 7 w 9"/>
                <a:gd name="T9" fmla="*/ 22 h 22"/>
                <a:gd name="T10" fmla="*/ 7 w 9"/>
                <a:gd name="T11" fmla="*/ 22 h 22"/>
                <a:gd name="T12" fmla="*/ 2 w 9"/>
                <a:gd name="T13" fmla="*/ 20 h 22"/>
                <a:gd name="T14" fmla="*/ 0 w 9"/>
                <a:gd name="T15" fmla="*/ 16 h 22"/>
                <a:gd name="T16" fmla="*/ 0 w 9"/>
                <a:gd name="T17" fmla="*/ 16 h 22"/>
                <a:gd name="T18" fmla="*/ 0 w 9"/>
                <a:gd name="T19" fmla="*/ 12 h 22"/>
                <a:gd name="T20" fmla="*/ 0 w 9"/>
                <a:gd name="T21" fmla="*/ 12 h 22"/>
                <a:gd name="T22" fmla="*/ 0 w 9"/>
                <a:gd name="T23" fmla="*/ 6 h 22"/>
                <a:gd name="T24" fmla="*/ 2 w 9"/>
                <a:gd name="T25" fmla="*/ 0 h 22"/>
                <a:gd name="T26" fmla="*/ 2 w 9"/>
                <a:gd name="T27" fmla="*/ 0 h 22"/>
                <a:gd name="T28" fmla="*/ 7 w 9"/>
                <a:gd name="T29" fmla="*/ 0 h 22"/>
                <a:gd name="T30" fmla="*/ 7 w 9"/>
                <a:gd name="T31" fmla="*/ 0 h 22"/>
                <a:gd name="T32" fmla="*/ 9 w 9"/>
                <a:gd name="T33" fmla="*/ 4 h 22"/>
                <a:gd name="T34" fmla="*/ 9 w 9"/>
                <a:gd name="T35" fmla="*/ 6 h 22"/>
                <a:gd name="T36" fmla="*/ 9 w 9"/>
                <a:gd name="T37" fmla="*/ 6 h 22"/>
                <a:gd name="T38" fmla="*/ 9 w 9"/>
                <a:gd name="T3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22">
                  <a:moveTo>
                    <a:pt x="9" y="6"/>
                  </a:moveTo>
                  <a:lnTo>
                    <a:pt x="9" y="6"/>
                  </a:lnTo>
                  <a:lnTo>
                    <a:pt x="9" y="16"/>
                  </a:lnTo>
                  <a:lnTo>
                    <a:pt x="9" y="20"/>
                  </a:lnTo>
                  <a:lnTo>
                    <a:pt x="7" y="22"/>
                  </a:lnTo>
                  <a:lnTo>
                    <a:pt x="7" y="22"/>
                  </a:lnTo>
                  <a:lnTo>
                    <a:pt x="2" y="20"/>
                  </a:lnTo>
                  <a:lnTo>
                    <a:pt x="0" y="16"/>
                  </a:lnTo>
                  <a:lnTo>
                    <a:pt x="0" y="16"/>
                  </a:lnTo>
                  <a:lnTo>
                    <a:pt x="0" y="12"/>
                  </a:lnTo>
                  <a:lnTo>
                    <a:pt x="0" y="12"/>
                  </a:lnTo>
                  <a:lnTo>
                    <a:pt x="0" y="6"/>
                  </a:lnTo>
                  <a:lnTo>
                    <a:pt x="2" y="0"/>
                  </a:lnTo>
                  <a:lnTo>
                    <a:pt x="2" y="0"/>
                  </a:lnTo>
                  <a:lnTo>
                    <a:pt x="7" y="0"/>
                  </a:lnTo>
                  <a:lnTo>
                    <a:pt x="7" y="0"/>
                  </a:lnTo>
                  <a:lnTo>
                    <a:pt x="9" y="4"/>
                  </a:lnTo>
                  <a:lnTo>
                    <a:pt x="9" y="6"/>
                  </a:lnTo>
                  <a:lnTo>
                    <a:pt x="9" y="6"/>
                  </a:lnTo>
                  <a:lnTo>
                    <a:pt x="9"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0" name="Freeform 309">
              <a:extLst>
                <a:ext uri="{FF2B5EF4-FFF2-40B4-BE49-F238E27FC236}">
                  <a16:creationId xmlns:a16="http://schemas.microsoft.com/office/drawing/2014/main" id="{22E63FF6-C282-48D1-B1AF-66350FBE42A7}"/>
                </a:ext>
              </a:extLst>
            </p:cNvPr>
            <p:cNvSpPr>
              <a:spLocks/>
            </p:cNvSpPr>
            <p:nvPr/>
          </p:nvSpPr>
          <p:spPr bwMode="auto">
            <a:xfrm>
              <a:off x="8656665" y="656844"/>
              <a:ext cx="23567" cy="64810"/>
            </a:xfrm>
            <a:custGeom>
              <a:avLst/>
              <a:gdLst>
                <a:gd name="T0" fmla="*/ 8 w 8"/>
                <a:gd name="T1" fmla="*/ 4 h 22"/>
                <a:gd name="T2" fmla="*/ 8 w 8"/>
                <a:gd name="T3" fmla="*/ 4 h 22"/>
                <a:gd name="T4" fmla="*/ 8 w 8"/>
                <a:gd name="T5" fmla="*/ 16 h 22"/>
                <a:gd name="T6" fmla="*/ 8 w 8"/>
                <a:gd name="T7" fmla="*/ 20 h 22"/>
                <a:gd name="T8" fmla="*/ 6 w 8"/>
                <a:gd name="T9" fmla="*/ 22 h 22"/>
                <a:gd name="T10" fmla="*/ 6 w 8"/>
                <a:gd name="T11" fmla="*/ 22 h 22"/>
                <a:gd name="T12" fmla="*/ 4 w 8"/>
                <a:gd name="T13" fmla="*/ 22 h 22"/>
                <a:gd name="T14" fmla="*/ 2 w 8"/>
                <a:gd name="T15" fmla="*/ 20 h 22"/>
                <a:gd name="T16" fmla="*/ 2 w 8"/>
                <a:gd name="T17" fmla="*/ 20 h 22"/>
                <a:gd name="T18" fmla="*/ 0 w 8"/>
                <a:gd name="T19" fmla="*/ 16 h 22"/>
                <a:gd name="T20" fmla="*/ 2 w 8"/>
                <a:gd name="T21" fmla="*/ 10 h 22"/>
                <a:gd name="T22" fmla="*/ 4 w 8"/>
                <a:gd name="T23" fmla="*/ 4 h 22"/>
                <a:gd name="T24" fmla="*/ 4 w 8"/>
                <a:gd name="T25" fmla="*/ 4 h 22"/>
                <a:gd name="T26" fmla="*/ 6 w 8"/>
                <a:gd name="T27" fmla="*/ 0 h 22"/>
                <a:gd name="T28" fmla="*/ 6 w 8"/>
                <a:gd name="T29" fmla="*/ 0 h 22"/>
                <a:gd name="T30" fmla="*/ 8 w 8"/>
                <a:gd name="T31" fmla="*/ 4 h 22"/>
                <a:gd name="T32" fmla="*/ 8 w 8"/>
                <a:gd name="T33" fmla="*/ 4 h 22"/>
                <a:gd name="T34" fmla="*/ 8 w 8"/>
                <a:gd name="T35"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22">
                  <a:moveTo>
                    <a:pt x="8" y="4"/>
                  </a:moveTo>
                  <a:lnTo>
                    <a:pt x="8" y="4"/>
                  </a:lnTo>
                  <a:lnTo>
                    <a:pt x="8" y="16"/>
                  </a:lnTo>
                  <a:lnTo>
                    <a:pt x="8" y="20"/>
                  </a:lnTo>
                  <a:lnTo>
                    <a:pt x="6" y="22"/>
                  </a:lnTo>
                  <a:lnTo>
                    <a:pt x="6" y="22"/>
                  </a:lnTo>
                  <a:lnTo>
                    <a:pt x="4" y="22"/>
                  </a:lnTo>
                  <a:lnTo>
                    <a:pt x="2" y="20"/>
                  </a:lnTo>
                  <a:lnTo>
                    <a:pt x="2" y="20"/>
                  </a:lnTo>
                  <a:lnTo>
                    <a:pt x="0" y="16"/>
                  </a:lnTo>
                  <a:lnTo>
                    <a:pt x="2" y="10"/>
                  </a:lnTo>
                  <a:lnTo>
                    <a:pt x="4" y="4"/>
                  </a:lnTo>
                  <a:lnTo>
                    <a:pt x="4" y="4"/>
                  </a:lnTo>
                  <a:lnTo>
                    <a:pt x="6" y="0"/>
                  </a:lnTo>
                  <a:lnTo>
                    <a:pt x="6" y="0"/>
                  </a:lnTo>
                  <a:lnTo>
                    <a:pt x="8" y="4"/>
                  </a:lnTo>
                  <a:lnTo>
                    <a:pt x="8" y="4"/>
                  </a:lnTo>
                  <a:lnTo>
                    <a:pt x="8" y="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2" name="Freeform 311">
              <a:extLst>
                <a:ext uri="{FF2B5EF4-FFF2-40B4-BE49-F238E27FC236}">
                  <a16:creationId xmlns:a16="http://schemas.microsoft.com/office/drawing/2014/main" id="{5E1A551B-6752-4C37-9A3D-B1C26367ACE1}"/>
                </a:ext>
              </a:extLst>
            </p:cNvPr>
            <p:cNvSpPr>
              <a:spLocks/>
            </p:cNvSpPr>
            <p:nvPr/>
          </p:nvSpPr>
          <p:spPr bwMode="auto">
            <a:xfrm>
              <a:off x="8367967" y="3349394"/>
              <a:ext cx="117837" cy="194429"/>
            </a:xfrm>
            <a:custGeom>
              <a:avLst/>
              <a:gdLst>
                <a:gd name="T0" fmla="*/ 40 w 40"/>
                <a:gd name="T1" fmla="*/ 42 h 66"/>
                <a:gd name="T2" fmla="*/ 40 w 40"/>
                <a:gd name="T3" fmla="*/ 42 h 66"/>
                <a:gd name="T4" fmla="*/ 40 w 40"/>
                <a:gd name="T5" fmla="*/ 50 h 66"/>
                <a:gd name="T6" fmla="*/ 40 w 40"/>
                <a:gd name="T7" fmla="*/ 58 h 66"/>
                <a:gd name="T8" fmla="*/ 40 w 40"/>
                <a:gd name="T9" fmla="*/ 58 h 66"/>
                <a:gd name="T10" fmla="*/ 38 w 40"/>
                <a:gd name="T11" fmla="*/ 62 h 66"/>
                <a:gd name="T12" fmla="*/ 34 w 40"/>
                <a:gd name="T13" fmla="*/ 64 h 66"/>
                <a:gd name="T14" fmla="*/ 34 w 40"/>
                <a:gd name="T15" fmla="*/ 64 h 66"/>
                <a:gd name="T16" fmla="*/ 26 w 40"/>
                <a:gd name="T17" fmla="*/ 66 h 66"/>
                <a:gd name="T18" fmla="*/ 20 w 40"/>
                <a:gd name="T19" fmla="*/ 66 h 66"/>
                <a:gd name="T20" fmla="*/ 18 w 40"/>
                <a:gd name="T21" fmla="*/ 64 h 66"/>
                <a:gd name="T22" fmla="*/ 18 w 40"/>
                <a:gd name="T23" fmla="*/ 64 h 66"/>
                <a:gd name="T24" fmla="*/ 18 w 40"/>
                <a:gd name="T25" fmla="*/ 62 h 66"/>
                <a:gd name="T26" fmla="*/ 16 w 40"/>
                <a:gd name="T27" fmla="*/ 60 h 66"/>
                <a:gd name="T28" fmla="*/ 10 w 40"/>
                <a:gd name="T29" fmla="*/ 60 h 66"/>
                <a:gd name="T30" fmla="*/ 4 w 40"/>
                <a:gd name="T31" fmla="*/ 58 h 66"/>
                <a:gd name="T32" fmla="*/ 0 w 40"/>
                <a:gd name="T33" fmla="*/ 56 h 66"/>
                <a:gd name="T34" fmla="*/ 0 w 40"/>
                <a:gd name="T35" fmla="*/ 56 h 66"/>
                <a:gd name="T36" fmla="*/ 0 w 40"/>
                <a:gd name="T37" fmla="*/ 52 h 66"/>
                <a:gd name="T38" fmla="*/ 0 w 40"/>
                <a:gd name="T39" fmla="*/ 48 h 66"/>
                <a:gd name="T40" fmla="*/ 2 w 40"/>
                <a:gd name="T41" fmla="*/ 38 h 66"/>
                <a:gd name="T42" fmla="*/ 2 w 40"/>
                <a:gd name="T43" fmla="*/ 38 h 66"/>
                <a:gd name="T44" fmla="*/ 0 w 40"/>
                <a:gd name="T45" fmla="*/ 30 h 66"/>
                <a:gd name="T46" fmla="*/ 0 w 40"/>
                <a:gd name="T47" fmla="*/ 22 h 66"/>
                <a:gd name="T48" fmla="*/ 0 w 40"/>
                <a:gd name="T49" fmla="*/ 22 h 66"/>
                <a:gd name="T50" fmla="*/ 4 w 40"/>
                <a:gd name="T51" fmla="*/ 16 h 66"/>
                <a:gd name="T52" fmla="*/ 8 w 40"/>
                <a:gd name="T53" fmla="*/ 8 h 66"/>
                <a:gd name="T54" fmla="*/ 8 w 40"/>
                <a:gd name="T55" fmla="*/ 8 h 66"/>
                <a:gd name="T56" fmla="*/ 14 w 40"/>
                <a:gd name="T57" fmla="*/ 4 h 66"/>
                <a:gd name="T58" fmla="*/ 20 w 40"/>
                <a:gd name="T59" fmla="*/ 0 h 66"/>
                <a:gd name="T60" fmla="*/ 20 w 40"/>
                <a:gd name="T61" fmla="*/ 0 h 66"/>
                <a:gd name="T62" fmla="*/ 30 w 40"/>
                <a:gd name="T63" fmla="*/ 0 h 66"/>
                <a:gd name="T64" fmla="*/ 30 w 40"/>
                <a:gd name="T65" fmla="*/ 0 h 66"/>
                <a:gd name="T66" fmla="*/ 34 w 40"/>
                <a:gd name="T67" fmla="*/ 4 h 66"/>
                <a:gd name="T68" fmla="*/ 36 w 40"/>
                <a:gd name="T69" fmla="*/ 6 h 66"/>
                <a:gd name="T70" fmla="*/ 36 w 40"/>
                <a:gd name="T71" fmla="*/ 6 h 66"/>
                <a:gd name="T72" fmla="*/ 36 w 40"/>
                <a:gd name="T73" fmla="*/ 10 h 66"/>
                <a:gd name="T74" fmla="*/ 34 w 40"/>
                <a:gd name="T75" fmla="*/ 16 h 66"/>
                <a:gd name="T76" fmla="*/ 34 w 40"/>
                <a:gd name="T77" fmla="*/ 16 h 66"/>
                <a:gd name="T78" fmla="*/ 34 w 40"/>
                <a:gd name="T79" fmla="*/ 24 h 66"/>
                <a:gd name="T80" fmla="*/ 34 w 40"/>
                <a:gd name="T81" fmla="*/ 24 h 66"/>
                <a:gd name="T82" fmla="*/ 38 w 40"/>
                <a:gd name="T83" fmla="*/ 34 h 66"/>
                <a:gd name="T84" fmla="*/ 38 w 40"/>
                <a:gd name="T85" fmla="*/ 34 h 66"/>
                <a:gd name="T86" fmla="*/ 40 w 40"/>
                <a:gd name="T87" fmla="*/ 42 h 66"/>
                <a:gd name="T88" fmla="*/ 40 w 40"/>
                <a:gd name="T89" fmla="*/ 42 h 66"/>
                <a:gd name="T90" fmla="*/ 40 w 40"/>
                <a:gd name="T91"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66">
                  <a:moveTo>
                    <a:pt x="40" y="42"/>
                  </a:moveTo>
                  <a:lnTo>
                    <a:pt x="40" y="42"/>
                  </a:lnTo>
                  <a:lnTo>
                    <a:pt x="40" y="50"/>
                  </a:lnTo>
                  <a:lnTo>
                    <a:pt x="40" y="58"/>
                  </a:lnTo>
                  <a:lnTo>
                    <a:pt x="40" y="58"/>
                  </a:lnTo>
                  <a:lnTo>
                    <a:pt x="38" y="62"/>
                  </a:lnTo>
                  <a:lnTo>
                    <a:pt x="34" y="64"/>
                  </a:lnTo>
                  <a:lnTo>
                    <a:pt x="34" y="64"/>
                  </a:lnTo>
                  <a:lnTo>
                    <a:pt x="26" y="66"/>
                  </a:lnTo>
                  <a:lnTo>
                    <a:pt x="20" y="66"/>
                  </a:lnTo>
                  <a:lnTo>
                    <a:pt x="18" y="64"/>
                  </a:lnTo>
                  <a:lnTo>
                    <a:pt x="18" y="64"/>
                  </a:lnTo>
                  <a:lnTo>
                    <a:pt x="18" y="62"/>
                  </a:lnTo>
                  <a:lnTo>
                    <a:pt x="16" y="60"/>
                  </a:lnTo>
                  <a:lnTo>
                    <a:pt x="10" y="60"/>
                  </a:lnTo>
                  <a:lnTo>
                    <a:pt x="4" y="58"/>
                  </a:lnTo>
                  <a:lnTo>
                    <a:pt x="0" y="56"/>
                  </a:lnTo>
                  <a:lnTo>
                    <a:pt x="0" y="56"/>
                  </a:lnTo>
                  <a:lnTo>
                    <a:pt x="0" y="52"/>
                  </a:lnTo>
                  <a:lnTo>
                    <a:pt x="0" y="48"/>
                  </a:lnTo>
                  <a:lnTo>
                    <a:pt x="2" y="38"/>
                  </a:lnTo>
                  <a:lnTo>
                    <a:pt x="2" y="38"/>
                  </a:lnTo>
                  <a:lnTo>
                    <a:pt x="0" y="30"/>
                  </a:lnTo>
                  <a:lnTo>
                    <a:pt x="0" y="22"/>
                  </a:lnTo>
                  <a:lnTo>
                    <a:pt x="0" y="22"/>
                  </a:lnTo>
                  <a:lnTo>
                    <a:pt x="4" y="16"/>
                  </a:lnTo>
                  <a:lnTo>
                    <a:pt x="8" y="8"/>
                  </a:lnTo>
                  <a:lnTo>
                    <a:pt x="8" y="8"/>
                  </a:lnTo>
                  <a:lnTo>
                    <a:pt x="14" y="4"/>
                  </a:lnTo>
                  <a:lnTo>
                    <a:pt x="20" y="0"/>
                  </a:lnTo>
                  <a:lnTo>
                    <a:pt x="20" y="0"/>
                  </a:lnTo>
                  <a:lnTo>
                    <a:pt x="30" y="0"/>
                  </a:lnTo>
                  <a:lnTo>
                    <a:pt x="30" y="0"/>
                  </a:lnTo>
                  <a:lnTo>
                    <a:pt x="34" y="4"/>
                  </a:lnTo>
                  <a:lnTo>
                    <a:pt x="36" y="6"/>
                  </a:lnTo>
                  <a:lnTo>
                    <a:pt x="36" y="6"/>
                  </a:lnTo>
                  <a:lnTo>
                    <a:pt x="36" y="10"/>
                  </a:lnTo>
                  <a:lnTo>
                    <a:pt x="34" y="16"/>
                  </a:lnTo>
                  <a:lnTo>
                    <a:pt x="34" y="16"/>
                  </a:lnTo>
                  <a:lnTo>
                    <a:pt x="34" y="24"/>
                  </a:lnTo>
                  <a:lnTo>
                    <a:pt x="34" y="24"/>
                  </a:lnTo>
                  <a:lnTo>
                    <a:pt x="38" y="34"/>
                  </a:lnTo>
                  <a:lnTo>
                    <a:pt x="38" y="34"/>
                  </a:lnTo>
                  <a:lnTo>
                    <a:pt x="40" y="42"/>
                  </a:lnTo>
                  <a:lnTo>
                    <a:pt x="40" y="42"/>
                  </a:lnTo>
                  <a:lnTo>
                    <a:pt x="40" y="4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4" name="Freeform 313">
              <a:extLst>
                <a:ext uri="{FF2B5EF4-FFF2-40B4-BE49-F238E27FC236}">
                  <a16:creationId xmlns:a16="http://schemas.microsoft.com/office/drawing/2014/main" id="{40433D74-90BB-4BDC-97C6-B6937B44EA9C}"/>
                </a:ext>
              </a:extLst>
            </p:cNvPr>
            <p:cNvSpPr>
              <a:spLocks/>
            </p:cNvSpPr>
            <p:nvPr/>
          </p:nvSpPr>
          <p:spPr bwMode="auto">
            <a:xfrm>
              <a:off x="8326725" y="2424382"/>
              <a:ext cx="70701" cy="85431"/>
            </a:xfrm>
            <a:custGeom>
              <a:avLst/>
              <a:gdLst>
                <a:gd name="T0" fmla="*/ 22 w 24"/>
                <a:gd name="T1" fmla="*/ 0 h 29"/>
                <a:gd name="T2" fmla="*/ 22 w 24"/>
                <a:gd name="T3" fmla="*/ 0 h 29"/>
                <a:gd name="T4" fmla="*/ 24 w 24"/>
                <a:gd name="T5" fmla="*/ 2 h 29"/>
                <a:gd name="T6" fmla="*/ 22 w 24"/>
                <a:gd name="T7" fmla="*/ 6 h 29"/>
                <a:gd name="T8" fmla="*/ 20 w 24"/>
                <a:gd name="T9" fmla="*/ 11 h 29"/>
                <a:gd name="T10" fmla="*/ 20 w 24"/>
                <a:gd name="T11" fmla="*/ 11 h 29"/>
                <a:gd name="T12" fmla="*/ 18 w 24"/>
                <a:gd name="T13" fmla="*/ 13 h 29"/>
                <a:gd name="T14" fmla="*/ 16 w 24"/>
                <a:gd name="T15" fmla="*/ 15 h 29"/>
                <a:gd name="T16" fmla="*/ 16 w 24"/>
                <a:gd name="T17" fmla="*/ 15 h 29"/>
                <a:gd name="T18" fmla="*/ 8 w 24"/>
                <a:gd name="T19" fmla="*/ 25 h 29"/>
                <a:gd name="T20" fmla="*/ 8 w 24"/>
                <a:gd name="T21" fmla="*/ 25 h 29"/>
                <a:gd name="T22" fmla="*/ 4 w 24"/>
                <a:gd name="T23" fmla="*/ 27 h 29"/>
                <a:gd name="T24" fmla="*/ 2 w 24"/>
                <a:gd name="T25" fmla="*/ 29 h 29"/>
                <a:gd name="T26" fmla="*/ 0 w 24"/>
                <a:gd name="T27" fmla="*/ 29 h 29"/>
                <a:gd name="T28" fmla="*/ 0 w 24"/>
                <a:gd name="T29" fmla="*/ 29 h 29"/>
                <a:gd name="T30" fmla="*/ 0 w 24"/>
                <a:gd name="T31" fmla="*/ 27 h 29"/>
                <a:gd name="T32" fmla="*/ 0 w 24"/>
                <a:gd name="T33" fmla="*/ 25 h 29"/>
                <a:gd name="T34" fmla="*/ 4 w 24"/>
                <a:gd name="T35" fmla="*/ 21 h 29"/>
                <a:gd name="T36" fmla="*/ 4 w 24"/>
                <a:gd name="T37" fmla="*/ 21 h 29"/>
                <a:gd name="T38" fmla="*/ 16 w 24"/>
                <a:gd name="T39" fmla="*/ 11 h 29"/>
                <a:gd name="T40" fmla="*/ 16 w 24"/>
                <a:gd name="T41" fmla="*/ 11 h 29"/>
                <a:gd name="T42" fmla="*/ 20 w 24"/>
                <a:gd name="T43" fmla="*/ 8 h 29"/>
                <a:gd name="T44" fmla="*/ 22 w 24"/>
                <a:gd name="T45" fmla="*/ 2 h 29"/>
                <a:gd name="T46" fmla="*/ 22 w 24"/>
                <a:gd name="T47" fmla="*/ 2 h 29"/>
                <a:gd name="T48" fmla="*/ 22 w 24"/>
                <a:gd name="T49" fmla="*/ 0 h 29"/>
                <a:gd name="T50" fmla="*/ 22 w 24"/>
                <a:gd name="T51" fmla="*/ 0 h 29"/>
                <a:gd name="T52" fmla="*/ 22 w 24"/>
                <a:gd name="T5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9">
                  <a:moveTo>
                    <a:pt x="22" y="0"/>
                  </a:moveTo>
                  <a:lnTo>
                    <a:pt x="22" y="0"/>
                  </a:lnTo>
                  <a:lnTo>
                    <a:pt x="24" y="2"/>
                  </a:lnTo>
                  <a:lnTo>
                    <a:pt x="22" y="6"/>
                  </a:lnTo>
                  <a:lnTo>
                    <a:pt x="20" y="11"/>
                  </a:lnTo>
                  <a:lnTo>
                    <a:pt x="20" y="11"/>
                  </a:lnTo>
                  <a:lnTo>
                    <a:pt x="18" y="13"/>
                  </a:lnTo>
                  <a:lnTo>
                    <a:pt x="16" y="15"/>
                  </a:lnTo>
                  <a:lnTo>
                    <a:pt x="16" y="15"/>
                  </a:lnTo>
                  <a:lnTo>
                    <a:pt x="8" y="25"/>
                  </a:lnTo>
                  <a:lnTo>
                    <a:pt x="8" y="25"/>
                  </a:lnTo>
                  <a:lnTo>
                    <a:pt x="4" y="27"/>
                  </a:lnTo>
                  <a:lnTo>
                    <a:pt x="2" y="29"/>
                  </a:lnTo>
                  <a:lnTo>
                    <a:pt x="0" y="29"/>
                  </a:lnTo>
                  <a:lnTo>
                    <a:pt x="0" y="29"/>
                  </a:lnTo>
                  <a:lnTo>
                    <a:pt x="0" y="27"/>
                  </a:lnTo>
                  <a:lnTo>
                    <a:pt x="0" y="25"/>
                  </a:lnTo>
                  <a:lnTo>
                    <a:pt x="4" y="21"/>
                  </a:lnTo>
                  <a:lnTo>
                    <a:pt x="4" y="21"/>
                  </a:lnTo>
                  <a:lnTo>
                    <a:pt x="16" y="11"/>
                  </a:lnTo>
                  <a:lnTo>
                    <a:pt x="16" y="11"/>
                  </a:lnTo>
                  <a:lnTo>
                    <a:pt x="20" y="8"/>
                  </a:lnTo>
                  <a:lnTo>
                    <a:pt x="22" y="2"/>
                  </a:lnTo>
                  <a:lnTo>
                    <a:pt x="22" y="2"/>
                  </a:lnTo>
                  <a:lnTo>
                    <a:pt x="22" y="0"/>
                  </a:lnTo>
                  <a:lnTo>
                    <a:pt x="22" y="0"/>
                  </a:lnTo>
                  <a:lnTo>
                    <a:pt x="22"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5" name="Freeform 314">
              <a:extLst>
                <a:ext uri="{FF2B5EF4-FFF2-40B4-BE49-F238E27FC236}">
                  <a16:creationId xmlns:a16="http://schemas.microsoft.com/office/drawing/2014/main" id="{BEC3DB34-AF81-49B7-801B-67FF9544E78E}"/>
                </a:ext>
              </a:extLst>
            </p:cNvPr>
            <p:cNvSpPr>
              <a:spLocks/>
            </p:cNvSpPr>
            <p:nvPr/>
          </p:nvSpPr>
          <p:spPr bwMode="auto">
            <a:xfrm>
              <a:off x="8058647" y="2898672"/>
              <a:ext cx="23567" cy="29459"/>
            </a:xfrm>
            <a:custGeom>
              <a:avLst/>
              <a:gdLst>
                <a:gd name="T0" fmla="*/ 8 w 8"/>
                <a:gd name="T1" fmla="*/ 4 h 10"/>
                <a:gd name="T2" fmla="*/ 8 w 8"/>
                <a:gd name="T3" fmla="*/ 4 h 10"/>
                <a:gd name="T4" fmla="*/ 6 w 8"/>
                <a:gd name="T5" fmla="*/ 8 h 10"/>
                <a:gd name="T6" fmla="*/ 6 w 8"/>
                <a:gd name="T7" fmla="*/ 8 h 10"/>
                <a:gd name="T8" fmla="*/ 4 w 8"/>
                <a:gd name="T9" fmla="*/ 10 h 10"/>
                <a:gd name="T10" fmla="*/ 4 w 8"/>
                <a:gd name="T11" fmla="*/ 10 h 10"/>
                <a:gd name="T12" fmla="*/ 0 w 8"/>
                <a:gd name="T13" fmla="*/ 10 h 10"/>
                <a:gd name="T14" fmla="*/ 0 w 8"/>
                <a:gd name="T15" fmla="*/ 10 h 10"/>
                <a:gd name="T16" fmla="*/ 0 w 8"/>
                <a:gd name="T17" fmla="*/ 4 h 10"/>
                <a:gd name="T18" fmla="*/ 2 w 8"/>
                <a:gd name="T19" fmla="*/ 0 h 10"/>
                <a:gd name="T20" fmla="*/ 2 w 8"/>
                <a:gd name="T21" fmla="*/ 0 h 10"/>
                <a:gd name="T22" fmla="*/ 6 w 8"/>
                <a:gd name="T23" fmla="*/ 0 h 10"/>
                <a:gd name="T24" fmla="*/ 8 w 8"/>
                <a:gd name="T25" fmla="*/ 4 h 10"/>
                <a:gd name="T26" fmla="*/ 8 w 8"/>
                <a:gd name="T27" fmla="*/ 4 h 10"/>
                <a:gd name="T28" fmla="*/ 8 w 8"/>
                <a:gd name="T2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0">
                  <a:moveTo>
                    <a:pt x="8" y="4"/>
                  </a:moveTo>
                  <a:lnTo>
                    <a:pt x="8" y="4"/>
                  </a:lnTo>
                  <a:lnTo>
                    <a:pt x="6" y="8"/>
                  </a:lnTo>
                  <a:lnTo>
                    <a:pt x="6" y="8"/>
                  </a:lnTo>
                  <a:lnTo>
                    <a:pt x="4" y="10"/>
                  </a:lnTo>
                  <a:lnTo>
                    <a:pt x="4" y="10"/>
                  </a:lnTo>
                  <a:lnTo>
                    <a:pt x="0" y="10"/>
                  </a:lnTo>
                  <a:lnTo>
                    <a:pt x="0" y="10"/>
                  </a:lnTo>
                  <a:lnTo>
                    <a:pt x="0" y="4"/>
                  </a:lnTo>
                  <a:lnTo>
                    <a:pt x="2" y="0"/>
                  </a:lnTo>
                  <a:lnTo>
                    <a:pt x="2" y="0"/>
                  </a:lnTo>
                  <a:lnTo>
                    <a:pt x="6" y="0"/>
                  </a:lnTo>
                  <a:lnTo>
                    <a:pt x="8" y="4"/>
                  </a:lnTo>
                  <a:lnTo>
                    <a:pt x="8" y="4"/>
                  </a:lnTo>
                  <a:lnTo>
                    <a:pt x="8" y="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6" name="Freeform 315">
              <a:extLst>
                <a:ext uri="{FF2B5EF4-FFF2-40B4-BE49-F238E27FC236}">
                  <a16:creationId xmlns:a16="http://schemas.microsoft.com/office/drawing/2014/main" id="{82C7B181-1FED-4A5D-9EAF-B773FF58AE14}"/>
                </a:ext>
              </a:extLst>
            </p:cNvPr>
            <p:cNvSpPr>
              <a:spLocks/>
            </p:cNvSpPr>
            <p:nvPr/>
          </p:nvSpPr>
          <p:spPr bwMode="auto">
            <a:xfrm>
              <a:off x="8102836" y="2845646"/>
              <a:ext cx="47134" cy="35351"/>
            </a:xfrm>
            <a:custGeom>
              <a:avLst/>
              <a:gdLst>
                <a:gd name="T0" fmla="*/ 16 w 16"/>
                <a:gd name="T1" fmla="*/ 6 h 12"/>
                <a:gd name="T2" fmla="*/ 16 w 16"/>
                <a:gd name="T3" fmla="*/ 6 h 12"/>
                <a:gd name="T4" fmla="*/ 16 w 16"/>
                <a:gd name="T5" fmla="*/ 12 h 12"/>
                <a:gd name="T6" fmla="*/ 16 w 16"/>
                <a:gd name="T7" fmla="*/ 12 h 12"/>
                <a:gd name="T8" fmla="*/ 12 w 16"/>
                <a:gd name="T9" fmla="*/ 12 h 12"/>
                <a:gd name="T10" fmla="*/ 6 w 16"/>
                <a:gd name="T11" fmla="*/ 10 h 12"/>
                <a:gd name="T12" fmla="*/ 2 w 16"/>
                <a:gd name="T13" fmla="*/ 6 h 12"/>
                <a:gd name="T14" fmla="*/ 0 w 16"/>
                <a:gd name="T15" fmla="*/ 2 h 12"/>
                <a:gd name="T16" fmla="*/ 0 w 16"/>
                <a:gd name="T17" fmla="*/ 2 h 12"/>
                <a:gd name="T18" fmla="*/ 2 w 16"/>
                <a:gd name="T19" fmla="*/ 2 h 12"/>
                <a:gd name="T20" fmla="*/ 6 w 16"/>
                <a:gd name="T21" fmla="*/ 0 h 12"/>
                <a:gd name="T22" fmla="*/ 6 w 16"/>
                <a:gd name="T23" fmla="*/ 0 h 12"/>
                <a:gd name="T24" fmla="*/ 12 w 16"/>
                <a:gd name="T25" fmla="*/ 2 h 12"/>
                <a:gd name="T26" fmla="*/ 16 w 16"/>
                <a:gd name="T27" fmla="*/ 6 h 12"/>
                <a:gd name="T28" fmla="*/ 16 w 16"/>
                <a:gd name="T29" fmla="*/ 6 h 12"/>
                <a:gd name="T30" fmla="*/ 16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16" y="6"/>
                  </a:moveTo>
                  <a:lnTo>
                    <a:pt x="16" y="6"/>
                  </a:lnTo>
                  <a:lnTo>
                    <a:pt x="16" y="12"/>
                  </a:lnTo>
                  <a:lnTo>
                    <a:pt x="16" y="12"/>
                  </a:lnTo>
                  <a:lnTo>
                    <a:pt x="12" y="12"/>
                  </a:lnTo>
                  <a:lnTo>
                    <a:pt x="6" y="10"/>
                  </a:lnTo>
                  <a:lnTo>
                    <a:pt x="2" y="6"/>
                  </a:lnTo>
                  <a:lnTo>
                    <a:pt x="0" y="2"/>
                  </a:lnTo>
                  <a:lnTo>
                    <a:pt x="0" y="2"/>
                  </a:lnTo>
                  <a:lnTo>
                    <a:pt x="2" y="2"/>
                  </a:lnTo>
                  <a:lnTo>
                    <a:pt x="6" y="0"/>
                  </a:lnTo>
                  <a:lnTo>
                    <a:pt x="6" y="0"/>
                  </a:lnTo>
                  <a:lnTo>
                    <a:pt x="12" y="2"/>
                  </a:lnTo>
                  <a:lnTo>
                    <a:pt x="16" y="6"/>
                  </a:lnTo>
                  <a:lnTo>
                    <a:pt x="16" y="6"/>
                  </a:lnTo>
                  <a:lnTo>
                    <a:pt x="16"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7" name="Freeform 316">
              <a:extLst>
                <a:ext uri="{FF2B5EF4-FFF2-40B4-BE49-F238E27FC236}">
                  <a16:creationId xmlns:a16="http://schemas.microsoft.com/office/drawing/2014/main" id="{E1ED178B-EB04-4B67-AD80-4B515C8A557C}"/>
                </a:ext>
              </a:extLst>
            </p:cNvPr>
            <p:cNvSpPr>
              <a:spLocks/>
            </p:cNvSpPr>
            <p:nvPr/>
          </p:nvSpPr>
          <p:spPr bwMode="auto">
            <a:xfrm>
              <a:off x="8138187" y="2827970"/>
              <a:ext cx="53026" cy="47134"/>
            </a:xfrm>
            <a:custGeom>
              <a:avLst/>
              <a:gdLst>
                <a:gd name="T0" fmla="*/ 16 w 18"/>
                <a:gd name="T1" fmla="*/ 14 h 16"/>
                <a:gd name="T2" fmla="*/ 16 w 18"/>
                <a:gd name="T3" fmla="*/ 14 h 16"/>
                <a:gd name="T4" fmla="*/ 18 w 18"/>
                <a:gd name="T5" fmla="*/ 16 h 16"/>
                <a:gd name="T6" fmla="*/ 18 w 18"/>
                <a:gd name="T7" fmla="*/ 16 h 16"/>
                <a:gd name="T8" fmla="*/ 14 w 18"/>
                <a:gd name="T9" fmla="*/ 16 h 16"/>
                <a:gd name="T10" fmla="*/ 8 w 18"/>
                <a:gd name="T11" fmla="*/ 14 h 16"/>
                <a:gd name="T12" fmla="*/ 4 w 18"/>
                <a:gd name="T13" fmla="*/ 8 h 16"/>
                <a:gd name="T14" fmla="*/ 2 w 18"/>
                <a:gd name="T15" fmla="*/ 4 h 16"/>
                <a:gd name="T16" fmla="*/ 2 w 18"/>
                <a:gd name="T17" fmla="*/ 4 h 16"/>
                <a:gd name="T18" fmla="*/ 0 w 18"/>
                <a:gd name="T19" fmla="*/ 2 h 16"/>
                <a:gd name="T20" fmla="*/ 0 w 18"/>
                <a:gd name="T21" fmla="*/ 2 h 16"/>
                <a:gd name="T22" fmla="*/ 4 w 18"/>
                <a:gd name="T23" fmla="*/ 0 h 16"/>
                <a:gd name="T24" fmla="*/ 8 w 18"/>
                <a:gd name="T25" fmla="*/ 2 h 16"/>
                <a:gd name="T26" fmla="*/ 8 w 18"/>
                <a:gd name="T27" fmla="*/ 2 h 16"/>
                <a:gd name="T28" fmla="*/ 14 w 18"/>
                <a:gd name="T29" fmla="*/ 6 h 16"/>
                <a:gd name="T30" fmla="*/ 16 w 18"/>
                <a:gd name="T31" fmla="*/ 14 h 16"/>
                <a:gd name="T32" fmla="*/ 16 w 18"/>
                <a:gd name="T33" fmla="*/ 14 h 16"/>
                <a:gd name="T34" fmla="*/ 16 w 18"/>
                <a:gd name="T35"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16">
                  <a:moveTo>
                    <a:pt x="16" y="14"/>
                  </a:moveTo>
                  <a:lnTo>
                    <a:pt x="16" y="14"/>
                  </a:lnTo>
                  <a:lnTo>
                    <a:pt x="18" y="16"/>
                  </a:lnTo>
                  <a:lnTo>
                    <a:pt x="18" y="16"/>
                  </a:lnTo>
                  <a:lnTo>
                    <a:pt x="14" y="16"/>
                  </a:lnTo>
                  <a:lnTo>
                    <a:pt x="8" y="14"/>
                  </a:lnTo>
                  <a:lnTo>
                    <a:pt x="4" y="8"/>
                  </a:lnTo>
                  <a:lnTo>
                    <a:pt x="2" y="4"/>
                  </a:lnTo>
                  <a:lnTo>
                    <a:pt x="2" y="4"/>
                  </a:lnTo>
                  <a:lnTo>
                    <a:pt x="0" y="2"/>
                  </a:lnTo>
                  <a:lnTo>
                    <a:pt x="0" y="2"/>
                  </a:lnTo>
                  <a:lnTo>
                    <a:pt x="4" y="0"/>
                  </a:lnTo>
                  <a:lnTo>
                    <a:pt x="8" y="2"/>
                  </a:lnTo>
                  <a:lnTo>
                    <a:pt x="8" y="2"/>
                  </a:lnTo>
                  <a:lnTo>
                    <a:pt x="14" y="6"/>
                  </a:lnTo>
                  <a:lnTo>
                    <a:pt x="16" y="14"/>
                  </a:lnTo>
                  <a:lnTo>
                    <a:pt x="16" y="14"/>
                  </a:lnTo>
                  <a:lnTo>
                    <a:pt x="16" y="1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68" name="Freeform 317">
              <a:extLst>
                <a:ext uri="{FF2B5EF4-FFF2-40B4-BE49-F238E27FC236}">
                  <a16:creationId xmlns:a16="http://schemas.microsoft.com/office/drawing/2014/main" id="{0EB91FDC-549F-444B-AC10-106112EF9FA6}"/>
                </a:ext>
              </a:extLst>
            </p:cNvPr>
            <p:cNvSpPr>
              <a:spLocks/>
            </p:cNvSpPr>
            <p:nvPr/>
          </p:nvSpPr>
          <p:spPr bwMode="auto">
            <a:xfrm>
              <a:off x="8035080" y="2406707"/>
              <a:ext cx="712907" cy="771825"/>
            </a:xfrm>
            <a:custGeom>
              <a:avLst/>
              <a:gdLst>
                <a:gd name="T0" fmla="*/ 232 w 242"/>
                <a:gd name="T1" fmla="*/ 59 h 262"/>
                <a:gd name="T2" fmla="*/ 211 w 242"/>
                <a:gd name="T3" fmla="*/ 75 h 262"/>
                <a:gd name="T4" fmla="*/ 209 w 242"/>
                <a:gd name="T5" fmla="*/ 89 h 262"/>
                <a:gd name="T6" fmla="*/ 228 w 242"/>
                <a:gd name="T7" fmla="*/ 99 h 262"/>
                <a:gd name="T8" fmla="*/ 215 w 242"/>
                <a:gd name="T9" fmla="*/ 123 h 262"/>
                <a:gd name="T10" fmla="*/ 203 w 242"/>
                <a:gd name="T11" fmla="*/ 137 h 262"/>
                <a:gd name="T12" fmla="*/ 193 w 242"/>
                <a:gd name="T13" fmla="*/ 153 h 262"/>
                <a:gd name="T14" fmla="*/ 171 w 242"/>
                <a:gd name="T15" fmla="*/ 147 h 262"/>
                <a:gd name="T16" fmla="*/ 157 w 242"/>
                <a:gd name="T17" fmla="*/ 149 h 262"/>
                <a:gd name="T18" fmla="*/ 159 w 242"/>
                <a:gd name="T19" fmla="*/ 183 h 262"/>
                <a:gd name="T20" fmla="*/ 153 w 242"/>
                <a:gd name="T21" fmla="*/ 219 h 262"/>
                <a:gd name="T22" fmla="*/ 145 w 242"/>
                <a:gd name="T23" fmla="*/ 234 h 262"/>
                <a:gd name="T24" fmla="*/ 147 w 242"/>
                <a:gd name="T25" fmla="*/ 262 h 262"/>
                <a:gd name="T26" fmla="*/ 127 w 242"/>
                <a:gd name="T27" fmla="*/ 258 h 262"/>
                <a:gd name="T28" fmla="*/ 125 w 242"/>
                <a:gd name="T29" fmla="*/ 240 h 262"/>
                <a:gd name="T30" fmla="*/ 127 w 242"/>
                <a:gd name="T31" fmla="*/ 217 h 262"/>
                <a:gd name="T32" fmla="*/ 107 w 242"/>
                <a:gd name="T33" fmla="*/ 207 h 262"/>
                <a:gd name="T34" fmla="*/ 99 w 242"/>
                <a:gd name="T35" fmla="*/ 195 h 262"/>
                <a:gd name="T36" fmla="*/ 91 w 242"/>
                <a:gd name="T37" fmla="*/ 185 h 262"/>
                <a:gd name="T38" fmla="*/ 59 w 242"/>
                <a:gd name="T39" fmla="*/ 185 h 262"/>
                <a:gd name="T40" fmla="*/ 21 w 242"/>
                <a:gd name="T41" fmla="*/ 199 h 262"/>
                <a:gd name="T42" fmla="*/ 0 w 242"/>
                <a:gd name="T43" fmla="*/ 185 h 262"/>
                <a:gd name="T44" fmla="*/ 10 w 242"/>
                <a:gd name="T45" fmla="*/ 181 h 262"/>
                <a:gd name="T46" fmla="*/ 27 w 242"/>
                <a:gd name="T47" fmla="*/ 189 h 262"/>
                <a:gd name="T48" fmla="*/ 43 w 242"/>
                <a:gd name="T49" fmla="*/ 187 h 262"/>
                <a:gd name="T50" fmla="*/ 37 w 242"/>
                <a:gd name="T51" fmla="*/ 183 h 262"/>
                <a:gd name="T52" fmla="*/ 21 w 242"/>
                <a:gd name="T53" fmla="*/ 179 h 262"/>
                <a:gd name="T54" fmla="*/ 39 w 242"/>
                <a:gd name="T55" fmla="*/ 171 h 262"/>
                <a:gd name="T56" fmla="*/ 85 w 242"/>
                <a:gd name="T57" fmla="*/ 163 h 262"/>
                <a:gd name="T58" fmla="*/ 91 w 242"/>
                <a:gd name="T59" fmla="*/ 155 h 262"/>
                <a:gd name="T60" fmla="*/ 73 w 242"/>
                <a:gd name="T61" fmla="*/ 157 h 262"/>
                <a:gd name="T62" fmla="*/ 55 w 242"/>
                <a:gd name="T63" fmla="*/ 151 h 262"/>
                <a:gd name="T64" fmla="*/ 49 w 242"/>
                <a:gd name="T65" fmla="*/ 135 h 262"/>
                <a:gd name="T66" fmla="*/ 67 w 242"/>
                <a:gd name="T67" fmla="*/ 115 h 262"/>
                <a:gd name="T68" fmla="*/ 89 w 242"/>
                <a:gd name="T69" fmla="*/ 83 h 262"/>
                <a:gd name="T70" fmla="*/ 103 w 242"/>
                <a:gd name="T71" fmla="*/ 45 h 262"/>
                <a:gd name="T72" fmla="*/ 119 w 242"/>
                <a:gd name="T73" fmla="*/ 51 h 262"/>
                <a:gd name="T74" fmla="*/ 123 w 242"/>
                <a:gd name="T75" fmla="*/ 61 h 262"/>
                <a:gd name="T76" fmla="*/ 113 w 242"/>
                <a:gd name="T77" fmla="*/ 63 h 262"/>
                <a:gd name="T78" fmla="*/ 109 w 242"/>
                <a:gd name="T79" fmla="*/ 87 h 262"/>
                <a:gd name="T80" fmla="*/ 113 w 242"/>
                <a:gd name="T81" fmla="*/ 97 h 262"/>
                <a:gd name="T82" fmla="*/ 129 w 242"/>
                <a:gd name="T83" fmla="*/ 105 h 262"/>
                <a:gd name="T84" fmla="*/ 131 w 242"/>
                <a:gd name="T85" fmla="*/ 93 h 262"/>
                <a:gd name="T86" fmla="*/ 131 w 242"/>
                <a:gd name="T87" fmla="*/ 81 h 262"/>
                <a:gd name="T88" fmla="*/ 143 w 242"/>
                <a:gd name="T89" fmla="*/ 63 h 262"/>
                <a:gd name="T90" fmla="*/ 149 w 242"/>
                <a:gd name="T91" fmla="*/ 51 h 262"/>
                <a:gd name="T92" fmla="*/ 137 w 242"/>
                <a:gd name="T93" fmla="*/ 47 h 262"/>
                <a:gd name="T94" fmla="*/ 141 w 242"/>
                <a:gd name="T95" fmla="*/ 21 h 262"/>
                <a:gd name="T96" fmla="*/ 157 w 242"/>
                <a:gd name="T97" fmla="*/ 6 h 262"/>
                <a:gd name="T98" fmla="*/ 187 w 242"/>
                <a:gd name="T99" fmla="*/ 2 h 262"/>
                <a:gd name="T100" fmla="*/ 207 w 242"/>
                <a:gd name="T101" fmla="*/ 0 h 262"/>
                <a:gd name="T102" fmla="*/ 238 w 242"/>
                <a:gd name="T103" fmla="*/ 14 h 262"/>
                <a:gd name="T104" fmla="*/ 242 w 242"/>
                <a:gd name="T105"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2" h="262">
                  <a:moveTo>
                    <a:pt x="242" y="19"/>
                  </a:moveTo>
                  <a:lnTo>
                    <a:pt x="242" y="19"/>
                  </a:lnTo>
                  <a:lnTo>
                    <a:pt x="240" y="31"/>
                  </a:lnTo>
                  <a:lnTo>
                    <a:pt x="238" y="45"/>
                  </a:lnTo>
                  <a:lnTo>
                    <a:pt x="232" y="59"/>
                  </a:lnTo>
                  <a:lnTo>
                    <a:pt x="225" y="67"/>
                  </a:lnTo>
                  <a:lnTo>
                    <a:pt x="225" y="67"/>
                  </a:lnTo>
                  <a:lnTo>
                    <a:pt x="221" y="73"/>
                  </a:lnTo>
                  <a:lnTo>
                    <a:pt x="215" y="73"/>
                  </a:lnTo>
                  <a:lnTo>
                    <a:pt x="211" y="75"/>
                  </a:lnTo>
                  <a:lnTo>
                    <a:pt x="207" y="79"/>
                  </a:lnTo>
                  <a:lnTo>
                    <a:pt x="207" y="79"/>
                  </a:lnTo>
                  <a:lnTo>
                    <a:pt x="207" y="85"/>
                  </a:lnTo>
                  <a:lnTo>
                    <a:pt x="209" y="89"/>
                  </a:lnTo>
                  <a:lnTo>
                    <a:pt x="209" y="89"/>
                  </a:lnTo>
                  <a:lnTo>
                    <a:pt x="213" y="91"/>
                  </a:lnTo>
                  <a:lnTo>
                    <a:pt x="219" y="95"/>
                  </a:lnTo>
                  <a:lnTo>
                    <a:pt x="223" y="97"/>
                  </a:lnTo>
                  <a:lnTo>
                    <a:pt x="228" y="99"/>
                  </a:lnTo>
                  <a:lnTo>
                    <a:pt x="228" y="99"/>
                  </a:lnTo>
                  <a:lnTo>
                    <a:pt x="228" y="107"/>
                  </a:lnTo>
                  <a:lnTo>
                    <a:pt x="225" y="113"/>
                  </a:lnTo>
                  <a:lnTo>
                    <a:pt x="225" y="113"/>
                  </a:lnTo>
                  <a:lnTo>
                    <a:pt x="221" y="119"/>
                  </a:lnTo>
                  <a:lnTo>
                    <a:pt x="215" y="123"/>
                  </a:lnTo>
                  <a:lnTo>
                    <a:pt x="215" y="123"/>
                  </a:lnTo>
                  <a:lnTo>
                    <a:pt x="211" y="125"/>
                  </a:lnTo>
                  <a:lnTo>
                    <a:pt x="205" y="129"/>
                  </a:lnTo>
                  <a:lnTo>
                    <a:pt x="205" y="129"/>
                  </a:lnTo>
                  <a:lnTo>
                    <a:pt x="203" y="137"/>
                  </a:lnTo>
                  <a:lnTo>
                    <a:pt x="201" y="143"/>
                  </a:lnTo>
                  <a:lnTo>
                    <a:pt x="201" y="143"/>
                  </a:lnTo>
                  <a:lnTo>
                    <a:pt x="199" y="149"/>
                  </a:lnTo>
                  <a:lnTo>
                    <a:pt x="193" y="153"/>
                  </a:lnTo>
                  <a:lnTo>
                    <a:pt x="193" y="153"/>
                  </a:lnTo>
                  <a:lnTo>
                    <a:pt x="189" y="155"/>
                  </a:lnTo>
                  <a:lnTo>
                    <a:pt x="185" y="155"/>
                  </a:lnTo>
                  <a:lnTo>
                    <a:pt x="185" y="155"/>
                  </a:lnTo>
                  <a:lnTo>
                    <a:pt x="179" y="151"/>
                  </a:lnTo>
                  <a:lnTo>
                    <a:pt x="171" y="147"/>
                  </a:lnTo>
                  <a:lnTo>
                    <a:pt x="171" y="147"/>
                  </a:lnTo>
                  <a:lnTo>
                    <a:pt x="165" y="145"/>
                  </a:lnTo>
                  <a:lnTo>
                    <a:pt x="159" y="145"/>
                  </a:lnTo>
                  <a:lnTo>
                    <a:pt x="159" y="145"/>
                  </a:lnTo>
                  <a:lnTo>
                    <a:pt x="157" y="149"/>
                  </a:lnTo>
                  <a:lnTo>
                    <a:pt x="157" y="155"/>
                  </a:lnTo>
                  <a:lnTo>
                    <a:pt x="157" y="155"/>
                  </a:lnTo>
                  <a:lnTo>
                    <a:pt x="159" y="173"/>
                  </a:lnTo>
                  <a:lnTo>
                    <a:pt x="159" y="173"/>
                  </a:lnTo>
                  <a:lnTo>
                    <a:pt x="159" y="183"/>
                  </a:lnTo>
                  <a:lnTo>
                    <a:pt x="159" y="183"/>
                  </a:lnTo>
                  <a:lnTo>
                    <a:pt x="157" y="199"/>
                  </a:lnTo>
                  <a:lnTo>
                    <a:pt x="157" y="199"/>
                  </a:lnTo>
                  <a:lnTo>
                    <a:pt x="155" y="209"/>
                  </a:lnTo>
                  <a:lnTo>
                    <a:pt x="153" y="219"/>
                  </a:lnTo>
                  <a:lnTo>
                    <a:pt x="153" y="219"/>
                  </a:lnTo>
                  <a:lnTo>
                    <a:pt x="149" y="225"/>
                  </a:lnTo>
                  <a:lnTo>
                    <a:pt x="147" y="226"/>
                  </a:lnTo>
                  <a:lnTo>
                    <a:pt x="147" y="226"/>
                  </a:lnTo>
                  <a:lnTo>
                    <a:pt x="145" y="234"/>
                  </a:lnTo>
                  <a:lnTo>
                    <a:pt x="145" y="234"/>
                  </a:lnTo>
                  <a:lnTo>
                    <a:pt x="147" y="256"/>
                  </a:lnTo>
                  <a:lnTo>
                    <a:pt x="147" y="256"/>
                  </a:lnTo>
                  <a:lnTo>
                    <a:pt x="147" y="262"/>
                  </a:lnTo>
                  <a:lnTo>
                    <a:pt x="147" y="262"/>
                  </a:lnTo>
                  <a:lnTo>
                    <a:pt x="145" y="260"/>
                  </a:lnTo>
                  <a:lnTo>
                    <a:pt x="141" y="260"/>
                  </a:lnTo>
                  <a:lnTo>
                    <a:pt x="133" y="260"/>
                  </a:lnTo>
                  <a:lnTo>
                    <a:pt x="133" y="260"/>
                  </a:lnTo>
                  <a:lnTo>
                    <a:pt x="127" y="258"/>
                  </a:lnTo>
                  <a:lnTo>
                    <a:pt x="125" y="254"/>
                  </a:lnTo>
                  <a:lnTo>
                    <a:pt x="125" y="254"/>
                  </a:lnTo>
                  <a:lnTo>
                    <a:pt x="123" y="246"/>
                  </a:lnTo>
                  <a:lnTo>
                    <a:pt x="125" y="240"/>
                  </a:lnTo>
                  <a:lnTo>
                    <a:pt x="125" y="240"/>
                  </a:lnTo>
                  <a:lnTo>
                    <a:pt x="127" y="228"/>
                  </a:lnTo>
                  <a:lnTo>
                    <a:pt x="127" y="228"/>
                  </a:lnTo>
                  <a:lnTo>
                    <a:pt x="127" y="223"/>
                  </a:lnTo>
                  <a:lnTo>
                    <a:pt x="127" y="217"/>
                  </a:lnTo>
                  <a:lnTo>
                    <a:pt x="127" y="217"/>
                  </a:lnTo>
                  <a:lnTo>
                    <a:pt x="125" y="213"/>
                  </a:lnTo>
                  <a:lnTo>
                    <a:pt x="119" y="209"/>
                  </a:lnTo>
                  <a:lnTo>
                    <a:pt x="119" y="209"/>
                  </a:lnTo>
                  <a:lnTo>
                    <a:pt x="107" y="207"/>
                  </a:lnTo>
                  <a:lnTo>
                    <a:pt x="107" y="207"/>
                  </a:lnTo>
                  <a:lnTo>
                    <a:pt x="103" y="205"/>
                  </a:lnTo>
                  <a:lnTo>
                    <a:pt x="99" y="201"/>
                  </a:lnTo>
                  <a:lnTo>
                    <a:pt x="99" y="201"/>
                  </a:lnTo>
                  <a:lnTo>
                    <a:pt x="99" y="197"/>
                  </a:lnTo>
                  <a:lnTo>
                    <a:pt x="99" y="195"/>
                  </a:lnTo>
                  <a:lnTo>
                    <a:pt x="99" y="195"/>
                  </a:lnTo>
                  <a:lnTo>
                    <a:pt x="95" y="191"/>
                  </a:lnTo>
                  <a:lnTo>
                    <a:pt x="95" y="191"/>
                  </a:lnTo>
                  <a:lnTo>
                    <a:pt x="93" y="189"/>
                  </a:lnTo>
                  <a:lnTo>
                    <a:pt x="91" y="185"/>
                  </a:lnTo>
                  <a:lnTo>
                    <a:pt x="91" y="185"/>
                  </a:lnTo>
                  <a:lnTo>
                    <a:pt x="81" y="183"/>
                  </a:lnTo>
                  <a:lnTo>
                    <a:pt x="71" y="183"/>
                  </a:lnTo>
                  <a:lnTo>
                    <a:pt x="71" y="183"/>
                  </a:lnTo>
                  <a:lnTo>
                    <a:pt x="59" y="185"/>
                  </a:lnTo>
                  <a:lnTo>
                    <a:pt x="59" y="185"/>
                  </a:lnTo>
                  <a:lnTo>
                    <a:pt x="39" y="195"/>
                  </a:lnTo>
                  <a:lnTo>
                    <a:pt x="39" y="195"/>
                  </a:lnTo>
                  <a:lnTo>
                    <a:pt x="29" y="197"/>
                  </a:lnTo>
                  <a:lnTo>
                    <a:pt x="21" y="199"/>
                  </a:lnTo>
                  <a:lnTo>
                    <a:pt x="16" y="199"/>
                  </a:lnTo>
                  <a:lnTo>
                    <a:pt x="16" y="199"/>
                  </a:lnTo>
                  <a:lnTo>
                    <a:pt x="8" y="191"/>
                  </a:lnTo>
                  <a:lnTo>
                    <a:pt x="0" y="185"/>
                  </a:lnTo>
                  <a:lnTo>
                    <a:pt x="0" y="185"/>
                  </a:lnTo>
                  <a:lnTo>
                    <a:pt x="0" y="183"/>
                  </a:lnTo>
                  <a:lnTo>
                    <a:pt x="0" y="183"/>
                  </a:lnTo>
                  <a:lnTo>
                    <a:pt x="4" y="181"/>
                  </a:lnTo>
                  <a:lnTo>
                    <a:pt x="4" y="181"/>
                  </a:lnTo>
                  <a:lnTo>
                    <a:pt x="10" y="181"/>
                  </a:lnTo>
                  <a:lnTo>
                    <a:pt x="10" y="181"/>
                  </a:lnTo>
                  <a:lnTo>
                    <a:pt x="16" y="187"/>
                  </a:lnTo>
                  <a:lnTo>
                    <a:pt x="19" y="191"/>
                  </a:lnTo>
                  <a:lnTo>
                    <a:pt x="19" y="191"/>
                  </a:lnTo>
                  <a:lnTo>
                    <a:pt x="27" y="189"/>
                  </a:lnTo>
                  <a:lnTo>
                    <a:pt x="33" y="187"/>
                  </a:lnTo>
                  <a:lnTo>
                    <a:pt x="33" y="187"/>
                  </a:lnTo>
                  <a:lnTo>
                    <a:pt x="41" y="187"/>
                  </a:lnTo>
                  <a:lnTo>
                    <a:pt x="41" y="187"/>
                  </a:lnTo>
                  <a:lnTo>
                    <a:pt x="43" y="187"/>
                  </a:lnTo>
                  <a:lnTo>
                    <a:pt x="45" y="185"/>
                  </a:lnTo>
                  <a:lnTo>
                    <a:pt x="45" y="185"/>
                  </a:lnTo>
                  <a:lnTo>
                    <a:pt x="43" y="183"/>
                  </a:lnTo>
                  <a:lnTo>
                    <a:pt x="37" y="183"/>
                  </a:lnTo>
                  <a:lnTo>
                    <a:pt x="37" y="183"/>
                  </a:lnTo>
                  <a:lnTo>
                    <a:pt x="27" y="183"/>
                  </a:lnTo>
                  <a:lnTo>
                    <a:pt x="27" y="183"/>
                  </a:lnTo>
                  <a:lnTo>
                    <a:pt x="23" y="181"/>
                  </a:lnTo>
                  <a:lnTo>
                    <a:pt x="21" y="179"/>
                  </a:lnTo>
                  <a:lnTo>
                    <a:pt x="21" y="179"/>
                  </a:lnTo>
                  <a:lnTo>
                    <a:pt x="21" y="175"/>
                  </a:lnTo>
                  <a:lnTo>
                    <a:pt x="27" y="171"/>
                  </a:lnTo>
                  <a:lnTo>
                    <a:pt x="27" y="171"/>
                  </a:lnTo>
                  <a:lnTo>
                    <a:pt x="31" y="171"/>
                  </a:lnTo>
                  <a:lnTo>
                    <a:pt x="39" y="171"/>
                  </a:lnTo>
                  <a:lnTo>
                    <a:pt x="49" y="169"/>
                  </a:lnTo>
                  <a:lnTo>
                    <a:pt x="49" y="169"/>
                  </a:lnTo>
                  <a:lnTo>
                    <a:pt x="63" y="165"/>
                  </a:lnTo>
                  <a:lnTo>
                    <a:pt x="63" y="165"/>
                  </a:lnTo>
                  <a:lnTo>
                    <a:pt x="85" y="163"/>
                  </a:lnTo>
                  <a:lnTo>
                    <a:pt x="85" y="163"/>
                  </a:lnTo>
                  <a:lnTo>
                    <a:pt x="89" y="159"/>
                  </a:lnTo>
                  <a:lnTo>
                    <a:pt x="91" y="157"/>
                  </a:lnTo>
                  <a:lnTo>
                    <a:pt x="91" y="157"/>
                  </a:lnTo>
                  <a:lnTo>
                    <a:pt x="91" y="155"/>
                  </a:lnTo>
                  <a:lnTo>
                    <a:pt x="87" y="153"/>
                  </a:lnTo>
                  <a:lnTo>
                    <a:pt x="87" y="153"/>
                  </a:lnTo>
                  <a:lnTo>
                    <a:pt x="85" y="153"/>
                  </a:lnTo>
                  <a:lnTo>
                    <a:pt x="79" y="155"/>
                  </a:lnTo>
                  <a:lnTo>
                    <a:pt x="73" y="157"/>
                  </a:lnTo>
                  <a:lnTo>
                    <a:pt x="73" y="157"/>
                  </a:lnTo>
                  <a:lnTo>
                    <a:pt x="63" y="155"/>
                  </a:lnTo>
                  <a:lnTo>
                    <a:pt x="63" y="155"/>
                  </a:lnTo>
                  <a:lnTo>
                    <a:pt x="55" y="151"/>
                  </a:lnTo>
                  <a:lnTo>
                    <a:pt x="55" y="151"/>
                  </a:lnTo>
                  <a:lnTo>
                    <a:pt x="49" y="147"/>
                  </a:lnTo>
                  <a:lnTo>
                    <a:pt x="47" y="145"/>
                  </a:lnTo>
                  <a:lnTo>
                    <a:pt x="47" y="145"/>
                  </a:lnTo>
                  <a:lnTo>
                    <a:pt x="47" y="139"/>
                  </a:lnTo>
                  <a:lnTo>
                    <a:pt x="49" y="135"/>
                  </a:lnTo>
                  <a:lnTo>
                    <a:pt x="49" y="135"/>
                  </a:lnTo>
                  <a:lnTo>
                    <a:pt x="51" y="127"/>
                  </a:lnTo>
                  <a:lnTo>
                    <a:pt x="51" y="127"/>
                  </a:lnTo>
                  <a:lnTo>
                    <a:pt x="59" y="121"/>
                  </a:lnTo>
                  <a:lnTo>
                    <a:pt x="67" y="115"/>
                  </a:lnTo>
                  <a:lnTo>
                    <a:pt x="73" y="109"/>
                  </a:lnTo>
                  <a:lnTo>
                    <a:pt x="79" y="103"/>
                  </a:lnTo>
                  <a:lnTo>
                    <a:pt x="79" y="103"/>
                  </a:lnTo>
                  <a:lnTo>
                    <a:pt x="85" y="93"/>
                  </a:lnTo>
                  <a:lnTo>
                    <a:pt x="89" y="83"/>
                  </a:lnTo>
                  <a:lnTo>
                    <a:pt x="95" y="61"/>
                  </a:lnTo>
                  <a:lnTo>
                    <a:pt x="95" y="61"/>
                  </a:lnTo>
                  <a:lnTo>
                    <a:pt x="99" y="53"/>
                  </a:lnTo>
                  <a:lnTo>
                    <a:pt x="103" y="45"/>
                  </a:lnTo>
                  <a:lnTo>
                    <a:pt x="103" y="45"/>
                  </a:lnTo>
                  <a:lnTo>
                    <a:pt x="109" y="41"/>
                  </a:lnTo>
                  <a:lnTo>
                    <a:pt x="115" y="41"/>
                  </a:lnTo>
                  <a:lnTo>
                    <a:pt x="115" y="41"/>
                  </a:lnTo>
                  <a:lnTo>
                    <a:pt x="117" y="45"/>
                  </a:lnTo>
                  <a:lnTo>
                    <a:pt x="119" y="51"/>
                  </a:lnTo>
                  <a:lnTo>
                    <a:pt x="119" y="51"/>
                  </a:lnTo>
                  <a:lnTo>
                    <a:pt x="123" y="57"/>
                  </a:lnTo>
                  <a:lnTo>
                    <a:pt x="123" y="57"/>
                  </a:lnTo>
                  <a:lnTo>
                    <a:pt x="123" y="61"/>
                  </a:lnTo>
                  <a:lnTo>
                    <a:pt x="123" y="61"/>
                  </a:lnTo>
                  <a:lnTo>
                    <a:pt x="123" y="61"/>
                  </a:lnTo>
                  <a:lnTo>
                    <a:pt x="123" y="61"/>
                  </a:lnTo>
                  <a:lnTo>
                    <a:pt x="119" y="63"/>
                  </a:lnTo>
                  <a:lnTo>
                    <a:pt x="113" y="63"/>
                  </a:lnTo>
                  <a:lnTo>
                    <a:pt x="113" y="63"/>
                  </a:lnTo>
                  <a:lnTo>
                    <a:pt x="109" y="67"/>
                  </a:lnTo>
                  <a:lnTo>
                    <a:pt x="109" y="67"/>
                  </a:lnTo>
                  <a:lnTo>
                    <a:pt x="109" y="75"/>
                  </a:lnTo>
                  <a:lnTo>
                    <a:pt x="109" y="75"/>
                  </a:lnTo>
                  <a:lnTo>
                    <a:pt x="109" y="87"/>
                  </a:lnTo>
                  <a:lnTo>
                    <a:pt x="109" y="87"/>
                  </a:lnTo>
                  <a:lnTo>
                    <a:pt x="107" y="91"/>
                  </a:lnTo>
                  <a:lnTo>
                    <a:pt x="107" y="91"/>
                  </a:lnTo>
                  <a:lnTo>
                    <a:pt x="109" y="95"/>
                  </a:lnTo>
                  <a:lnTo>
                    <a:pt x="113" y="97"/>
                  </a:lnTo>
                  <a:lnTo>
                    <a:pt x="113" y="97"/>
                  </a:lnTo>
                  <a:lnTo>
                    <a:pt x="123" y="105"/>
                  </a:lnTo>
                  <a:lnTo>
                    <a:pt x="123" y="105"/>
                  </a:lnTo>
                  <a:lnTo>
                    <a:pt x="129" y="105"/>
                  </a:lnTo>
                  <a:lnTo>
                    <a:pt x="129" y="105"/>
                  </a:lnTo>
                  <a:lnTo>
                    <a:pt x="131" y="103"/>
                  </a:lnTo>
                  <a:lnTo>
                    <a:pt x="131" y="103"/>
                  </a:lnTo>
                  <a:lnTo>
                    <a:pt x="131" y="97"/>
                  </a:lnTo>
                  <a:lnTo>
                    <a:pt x="131" y="93"/>
                  </a:lnTo>
                  <a:lnTo>
                    <a:pt x="131" y="93"/>
                  </a:lnTo>
                  <a:lnTo>
                    <a:pt x="127" y="87"/>
                  </a:lnTo>
                  <a:lnTo>
                    <a:pt x="127" y="87"/>
                  </a:lnTo>
                  <a:lnTo>
                    <a:pt x="127" y="81"/>
                  </a:lnTo>
                  <a:lnTo>
                    <a:pt x="127" y="81"/>
                  </a:lnTo>
                  <a:lnTo>
                    <a:pt x="131" y="81"/>
                  </a:lnTo>
                  <a:lnTo>
                    <a:pt x="131" y="81"/>
                  </a:lnTo>
                  <a:lnTo>
                    <a:pt x="141" y="75"/>
                  </a:lnTo>
                  <a:lnTo>
                    <a:pt x="141" y="75"/>
                  </a:lnTo>
                  <a:lnTo>
                    <a:pt x="143" y="69"/>
                  </a:lnTo>
                  <a:lnTo>
                    <a:pt x="143" y="63"/>
                  </a:lnTo>
                  <a:lnTo>
                    <a:pt x="143" y="63"/>
                  </a:lnTo>
                  <a:lnTo>
                    <a:pt x="147" y="57"/>
                  </a:lnTo>
                  <a:lnTo>
                    <a:pt x="149" y="53"/>
                  </a:lnTo>
                  <a:lnTo>
                    <a:pt x="149" y="51"/>
                  </a:lnTo>
                  <a:lnTo>
                    <a:pt x="149" y="51"/>
                  </a:lnTo>
                  <a:lnTo>
                    <a:pt x="147" y="47"/>
                  </a:lnTo>
                  <a:lnTo>
                    <a:pt x="147" y="47"/>
                  </a:lnTo>
                  <a:lnTo>
                    <a:pt x="143" y="47"/>
                  </a:lnTo>
                  <a:lnTo>
                    <a:pt x="137" y="47"/>
                  </a:lnTo>
                  <a:lnTo>
                    <a:pt x="137" y="47"/>
                  </a:lnTo>
                  <a:lnTo>
                    <a:pt x="137" y="41"/>
                  </a:lnTo>
                  <a:lnTo>
                    <a:pt x="137" y="41"/>
                  </a:lnTo>
                  <a:lnTo>
                    <a:pt x="137" y="25"/>
                  </a:lnTo>
                  <a:lnTo>
                    <a:pt x="137" y="25"/>
                  </a:lnTo>
                  <a:lnTo>
                    <a:pt x="141" y="21"/>
                  </a:lnTo>
                  <a:lnTo>
                    <a:pt x="141" y="21"/>
                  </a:lnTo>
                  <a:lnTo>
                    <a:pt x="147" y="14"/>
                  </a:lnTo>
                  <a:lnTo>
                    <a:pt x="147" y="14"/>
                  </a:lnTo>
                  <a:lnTo>
                    <a:pt x="157" y="6"/>
                  </a:lnTo>
                  <a:lnTo>
                    <a:pt x="157" y="6"/>
                  </a:lnTo>
                  <a:lnTo>
                    <a:pt x="171" y="0"/>
                  </a:lnTo>
                  <a:lnTo>
                    <a:pt x="171" y="0"/>
                  </a:lnTo>
                  <a:lnTo>
                    <a:pt x="181" y="0"/>
                  </a:lnTo>
                  <a:lnTo>
                    <a:pt x="181" y="0"/>
                  </a:lnTo>
                  <a:lnTo>
                    <a:pt x="187" y="2"/>
                  </a:lnTo>
                  <a:lnTo>
                    <a:pt x="193" y="4"/>
                  </a:lnTo>
                  <a:lnTo>
                    <a:pt x="193" y="4"/>
                  </a:lnTo>
                  <a:lnTo>
                    <a:pt x="201" y="2"/>
                  </a:lnTo>
                  <a:lnTo>
                    <a:pt x="207" y="0"/>
                  </a:lnTo>
                  <a:lnTo>
                    <a:pt x="207" y="0"/>
                  </a:lnTo>
                  <a:lnTo>
                    <a:pt x="221" y="0"/>
                  </a:lnTo>
                  <a:lnTo>
                    <a:pt x="221" y="0"/>
                  </a:lnTo>
                  <a:lnTo>
                    <a:pt x="230" y="4"/>
                  </a:lnTo>
                  <a:lnTo>
                    <a:pt x="230" y="4"/>
                  </a:lnTo>
                  <a:lnTo>
                    <a:pt x="238" y="14"/>
                  </a:lnTo>
                  <a:lnTo>
                    <a:pt x="238" y="14"/>
                  </a:lnTo>
                  <a:lnTo>
                    <a:pt x="240" y="17"/>
                  </a:lnTo>
                  <a:lnTo>
                    <a:pt x="242" y="19"/>
                  </a:lnTo>
                  <a:lnTo>
                    <a:pt x="242" y="19"/>
                  </a:lnTo>
                  <a:lnTo>
                    <a:pt x="242" y="19"/>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87" name="Freeform: Shape 386">
              <a:extLst>
                <a:ext uri="{FF2B5EF4-FFF2-40B4-BE49-F238E27FC236}">
                  <a16:creationId xmlns:a16="http://schemas.microsoft.com/office/drawing/2014/main" id="{2E629759-2042-40CD-95A0-C9582FFBFCF6}"/>
                </a:ext>
              </a:extLst>
            </p:cNvPr>
            <p:cNvSpPr>
              <a:spLocks/>
            </p:cNvSpPr>
            <p:nvPr/>
          </p:nvSpPr>
          <p:spPr bwMode="auto">
            <a:xfrm>
              <a:off x="4662029" y="5137557"/>
              <a:ext cx="892607" cy="975092"/>
            </a:xfrm>
            <a:custGeom>
              <a:avLst/>
              <a:gdLst>
                <a:gd name="connsiteX0" fmla="*/ 518716 w 964238"/>
                <a:gd name="connsiteY0" fmla="*/ 0 h 1053343"/>
                <a:gd name="connsiteX1" fmla="*/ 550538 w 964238"/>
                <a:gd name="connsiteY1" fmla="*/ 0 h 1053343"/>
                <a:gd name="connsiteX2" fmla="*/ 563268 w 964238"/>
                <a:gd name="connsiteY2" fmla="*/ 6366 h 1053343"/>
                <a:gd name="connsiteX3" fmla="*/ 575997 w 964238"/>
                <a:gd name="connsiteY3" fmla="*/ 6366 h 1053343"/>
                <a:gd name="connsiteX4" fmla="*/ 575997 w 964238"/>
                <a:gd name="connsiteY4" fmla="*/ 25459 h 1053343"/>
                <a:gd name="connsiteX5" fmla="*/ 569632 w 964238"/>
                <a:gd name="connsiteY5" fmla="*/ 38188 h 1053343"/>
                <a:gd name="connsiteX6" fmla="*/ 563268 w 964238"/>
                <a:gd name="connsiteY6" fmla="*/ 50918 h 1053343"/>
                <a:gd name="connsiteX7" fmla="*/ 563268 w 964238"/>
                <a:gd name="connsiteY7" fmla="*/ 63647 h 1053343"/>
                <a:gd name="connsiteX8" fmla="*/ 575997 w 964238"/>
                <a:gd name="connsiteY8" fmla="*/ 82741 h 1053343"/>
                <a:gd name="connsiteX9" fmla="*/ 588727 w 964238"/>
                <a:gd name="connsiteY9" fmla="*/ 89105 h 1053343"/>
                <a:gd name="connsiteX10" fmla="*/ 620549 w 964238"/>
                <a:gd name="connsiteY10" fmla="*/ 95469 h 1053343"/>
                <a:gd name="connsiteX11" fmla="*/ 646007 w 964238"/>
                <a:gd name="connsiteY11" fmla="*/ 108199 h 1053343"/>
                <a:gd name="connsiteX12" fmla="*/ 690560 w 964238"/>
                <a:gd name="connsiteY12" fmla="*/ 127293 h 1053343"/>
                <a:gd name="connsiteX13" fmla="*/ 722384 w 964238"/>
                <a:gd name="connsiteY13" fmla="*/ 133657 h 1053343"/>
                <a:gd name="connsiteX14" fmla="*/ 741478 w 964238"/>
                <a:gd name="connsiteY14" fmla="*/ 140022 h 1053343"/>
                <a:gd name="connsiteX15" fmla="*/ 766936 w 964238"/>
                <a:gd name="connsiteY15" fmla="*/ 133657 h 1053343"/>
                <a:gd name="connsiteX16" fmla="*/ 805123 w 964238"/>
                <a:gd name="connsiteY16" fmla="*/ 127293 h 1053343"/>
                <a:gd name="connsiteX17" fmla="*/ 836947 w 964238"/>
                <a:gd name="connsiteY17" fmla="*/ 140022 h 1053343"/>
                <a:gd name="connsiteX18" fmla="*/ 868769 w 964238"/>
                <a:gd name="connsiteY18" fmla="*/ 152751 h 1053343"/>
                <a:gd name="connsiteX19" fmla="*/ 906957 w 964238"/>
                <a:gd name="connsiteY19" fmla="*/ 159116 h 1053343"/>
                <a:gd name="connsiteX20" fmla="*/ 919686 w 964238"/>
                <a:gd name="connsiteY20" fmla="*/ 171845 h 1053343"/>
                <a:gd name="connsiteX21" fmla="*/ 932416 w 964238"/>
                <a:gd name="connsiteY21" fmla="*/ 178210 h 1053343"/>
                <a:gd name="connsiteX22" fmla="*/ 938780 w 964238"/>
                <a:gd name="connsiteY22" fmla="*/ 210032 h 1053343"/>
                <a:gd name="connsiteX23" fmla="*/ 938780 w 964238"/>
                <a:gd name="connsiteY23" fmla="*/ 229126 h 1053343"/>
                <a:gd name="connsiteX24" fmla="*/ 951510 w 964238"/>
                <a:gd name="connsiteY24" fmla="*/ 254585 h 1053343"/>
                <a:gd name="connsiteX25" fmla="*/ 964238 w 964238"/>
                <a:gd name="connsiteY25" fmla="*/ 273679 h 1053343"/>
                <a:gd name="connsiteX26" fmla="*/ 964238 w 964238"/>
                <a:gd name="connsiteY26" fmla="*/ 299137 h 1053343"/>
                <a:gd name="connsiteX27" fmla="*/ 957874 w 964238"/>
                <a:gd name="connsiteY27" fmla="*/ 311867 h 1053343"/>
                <a:gd name="connsiteX28" fmla="*/ 932416 w 964238"/>
                <a:gd name="connsiteY28" fmla="*/ 337325 h 1053343"/>
                <a:gd name="connsiteX29" fmla="*/ 913322 w 964238"/>
                <a:gd name="connsiteY29" fmla="*/ 362783 h 1053343"/>
                <a:gd name="connsiteX30" fmla="*/ 887863 w 964238"/>
                <a:gd name="connsiteY30" fmla="*/ 375513 h 1053343"/>
                <a:gd name="connsiteX31" fmla="*/ 849675 w 964238"/>
                <a:gd name="connsiteY31" fmla="*/ 400971 h 1053343"/>
                <a:gd name="connsiteX32" fmla="*/ 817853 w 964238"/>
                <a:gd name="connsiteY32" fmla="*/ 413700 h 1053343"/>
                <a:gd name="connsiteX33" fmla="*/ 798759 w 964238"/>
                <a:gd name="connsiteY33" fmla="*/ 432794 h 1053343"/>
                <a:gd name="connsiteX34" fmla="*/ 792394 w 964238"/>
                <a:gd name="connsiteY34" fmla="*/ 448706 h 1053343"/>
                <a:gd name="connsiteX35" fmla="*/ 779665 w 964238"/>
                <a:gd name="connsiteY35" fmla="*/ 467800 h 1053343"/>
                <a:gd name="connsiteX36" fmla="*/ 766936 w 964238"/>
                <a:gd name="connsiteY36" fmla="*/ 525081 h 1053343"/>
                <a:gd name="connsiteX37" fmla="*/ 741478 w 964238"/>
                <a:gd name="connsiteY37" fmla="*/ 588727 h 1053343"/>
                <a:gd name="connsiteX38" fmla="*/ 722384 w 964238"/>
                <a:gd name="connsiteY38" fmla="*/ 614186 h 1053343"/>
                <a:gd name="connsiteX39" fmla="*/ 703290 w 964238"/>
                <a:gd name="connsiteY39" fmla="*/ 646008 h 1053343"/>
                <a:gd name="connsiteX40" fmla="*/ 690560 w 964238"/>
                <a:gd name="connsiteY40" fmla="*/ 677832 h 1053343"/>
                <a:gd name="connsiteX41" fmla="*/ 703290 w 964238"/>
                <a:gd name="connsiteY41" fmla="*/ 703290 h 1053343"/>
                <a:gd name="connsiteX42" fmla="*/ 709654 w 964238"/>
                <a:gd name="connsiteY42" fmla="*/ 728749 h 1053343"/>
                <a:gd name="connsiteX43" fmla="*/ 703290 w 964238"/>
                <a:gd name="connsiteY43" fmla="*/ 747843 h 1053343"/>
                <a:gd name="connsiteX44" fmla="*/ 690560 w 964238"/>
                <a:gd name="connsiteY44" fmla="*/ 773301 h 1053343"/>
                <a:gd name="connsiteX45" fmla="*/ 671466 w 964238"/>
                <a:gd name="connsiteY45" fmla="*/ 792395 h 1053343"/>
                <a:gd name="connsiteX46" fmla="*/ 639643 w 964238"/>
                <a:gd name="connsiteY46" fmla="*/ 811488 h 1053343"/>
                <a:gd name="connsiteX47" fmla="*/ 620549 w 964238"/>
                <a:gd name="connsiteY47" fmla="*/ 811488 h 1053343"/>
                <a:gd name="connsiteX48" fmla="*/ 588727 w 964238"/>
                <a:gd name="connsiteY48" fmla="*/ 811488 h 1053343"/>
                <a:gd name="connsiteX49" fmla="*/ 569632 w 964238"/>
                <a:gd name="connsiteY49" fmla="*/ 817854 h 1053343"/>
                <a:gd name="connsiteX50" fmla="*/ 550538 w 964238"/>
                <a:gd name="connsiteY50" fmla="*/ 824218 h 1053343"/>
                <a:gd name="connsiteX51" fmla="*/ 544174 w 964238"/>
                <a:gd name="connsiteY51" fmla="*/ 843312 h 1053343"/>
                <a:gd name="connsiteX52" fmla="*/ 544174 w 964238"/>
                <a:gd name="connsiteY52" fmla="*/ 868770 h 1053343"/>
                <a:gd name="connsiteX53" fmla="*/ 544174 w 964238"/>
                <a:gd name="connsiteY53" fmla="*/ 900593 h 1053343"/>
                <a:gd name="connsiteX54" fmla="*/ 556903 w 964238"/>
                <a:gd name="connsiteY54" fmla="*/ 945145 h 1053343"/>
                <a:gd name="connsiteX55" fmla="*/ 575997 w 964238"/>
                <a:gd name="connsiteY55" fmla="*/ 996062 h 1053343"/>
                <a:gd name="connsiteX56" fmla="*/ 582362 w 964238"/>
                <a:gd name="connsiteY56" fmla="*/ 1021520 h 1053343"/>
                <a:gd name="connsiteX57" fmla="*/ 569632 w 964238"/>
                <a:gd name="connsiteY57" fmla="*/ 1040614 h 1053343"/>
                <a:gd name="connsiteX58" fmla="*/ 561146 w 964238"/>
                <a:gd name="connsiteY58" fmla="*/ 1053343 h 1053343"/>
                <a:gd name="connsiteX59" fmla="*/ 44552 w 964238"/>
                <a:gd name="connsiteY59" fmla="*/ 1053343 h 1053343"/>
                <a:gd name="connsiteX60" fmla="*/ 38188 w 964238"/>
                <a:gd name="connsiteY60" fmla="*/ 1046980 h 1053343"/>
                <a:gd name="connsiteX61" fmla="*/ 38188 w 964238"/>
                <a:gd name="connsiteY61" fmla="*/ 1021520 h 1053343"/>
                <a:gd name="connsiteX62" fmla="*/ 31823 w 964238"/>
                <a:gd name="connsiteY62" fmla="*/ 1002427 h 1053343"/>
                <a:gd name="connsiteX63" fmla="*/ 31823 w 964238"/>
                <a:gd name="connsiteY63" fmla="*/ 983333 h 1053343"/>
                <a:gd name="connsiteX64" fmla="*/ 12729 w 964238"/>
                <a:gd name="connsiteY64" fmla="*/ 964239 h 1053343"/>
                <a:gd name="connsiteX65" fmla="*/ 0 w 964238"/>
                <a:gd name="connsiteY65" fmla="*/ 945145 h 1053343"/>
                <a:gd name="connsiteX66" fmla="*/ 6364 w 964238"/>
                <a:gd name="connsiteY66" fmla="*/ 932417 h 1053343"/>
                <a:gd name="connsiteX67" fmla="*/ 19094 w 964238"/>
                <a:gd name="connsiteY67" fmla="*/ 900593 h 1053343"/>
                <a:gd name="connsiteX68" fmla="*/ 31823 w 964238"/>
                <a:gd name="connsiteY68" fmla="*/ 875135 h 1053343"/>
                <a:gd name="connsiteX69" fmla="*/ 44552 w 964238"/>
                <a:gd name="connsiteY69" fmla="*/ 830582 h 1053343"/>
                <a:gd name="connsiteX70" fmla="*/ 57282 w 964238"/>
                <a:gd name="connsiteY70" fmla="*/ 811488 h 1053343"/>
                <a:gd name="connsiteX71" fmla="*/ 63646 w 964238"/>
                <a:gd name="connsiteY71" fmla="*/ 792395 h 1053343"/>
                <a:gd name="connsiteX72" fmla="*/ 76376 w 964238"/>
                <a:gd name="connsiteY72" fmla="*/ 779666 h 1053343"/>
                <a:gd name="connsiteX73" fmla="*/ 95469 w 964238"/>
                <a:gd name="connsiteY73" fmla="*/ 760572 h 1053343"/>
                <a:gd name="connsiteX74" fmla="*/ 127292 w 964238"/>
                <a:gd name="connsiteY74" fmla="*/ 735113 h 1053343"/>
                <a:gd name="connsiteX75" fmla="*/ 171845 w 964238"/>
                <a:gd name="connsiteY75" fmla="*/ 690561 h 1053343"/>
                <a:gd name="connsiteX76" fmla="*/ 216397 w 964238"/>
                <a:gd name="connsiteY76" fmla="*/ 620550 h 1053343"/>
                <a:gd name="connsiteX77" fmla="*/ 241855 w 964238"/>
                <a:gd name="connsiteY77" fmla="*/ 569633 h 1053343"/>
                <a:gd name="connsiteX78" fmla="*/ 260949 w 964238"/>
                <a:gd name="connsiteY78" fmla="*/ 512351 h 1053343"/>
                <a:gd name="connsiteX79" fmla="*/ 292772 w 964238"/>
                <a:gd name="connsiteY79" fmla="*/ 442342 h 1053343"/>
                <a:gd name="connsiteX80" fmla="*/ 311866 w 964238"/>
                <a:gd name="connsiteY80" fmla="*/ 413700 h 1053343"/>
                <a:gd name="connsiteX81" fmla="*/ 334142 w 964238"/>
                <a:gd name="connsiteY81" fmla="*/ 369148 h 1053343"/>
                <a:gd name="connsiteX82" fmla="*/ 359600 w 964238"/>
                <a:gd name="connsiteY82" fmla="*/ 324595 h 1053343"/>
                <a:gd name="connsiteX83" fmla="*/ 372329 w 964238"/>
                <a:gd name="connsiteY83" fmla="*/ 311867 h 1053343"/>
                <a:gd name="connsiteX84" fmla="*/ 378694 w 964238"/>
                <a:gd name="connsiteY84" fmla="*/ 299137 h 1053343"/>
                <a:gd name="connsiteX85" fmla="*/ 385059 w 964238"/>
                <a:gd name="connsiteY85" fmla="*/ 267314 h 1053343"/>
                <a:gd name="connsiteX86" fmla="*/ 385059 w 964238"/>
                <a:gd name="connsiteY86" fmla="*/ 248220 h 1053343"/>
                <a:gd name="connsiteX87" fmla="*/ 385059 w 964238"/>
                <a:gd name="connsiteY87" fmla="*/ 146387 h 1053343"/>
                <a:gd name="connsiteX88" fmla="*/ 391423 w 964238"/>
                <a:gd name="connsiteY88" fmla="*/ 89105 h 1053343"/>
                <a:gd name="connsiteX89" fmla="*/ 391423 w 964238"/>
                <a:gd name="connsiteY89" fmla="*/ 63647 h 1053343"/>
                <a:gd name="connsiteX90" fmla="*/ 404153 w 964238"/>
                <a:gd name="connsiteY90" fmla="*/ 44553 h 1053343"/>
                <a:gd name="connsiteX91" fmla="*/ 429611 w 964238"/>
                <a:gd name="connsiteY91" fmla="*/ 31824 h 1053343"/>
                <a:gd name="connsiteX92" fmla="*/ 448705 w 964238"/>
                <a:gd name="connsiteY92" fmla="*/ 19094 h 1053343"/>
                <a:gd name="connsiteX93" fmla="*/ 480528 w 964238"/>
                <a:gd name="connsiteY93" fmla="*/ 6366 h 105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964238" h="1053343">
                  <a:moveTo>
                    <a:pt x="518716" y="0"/>
                  </a:moveTo>
                  <a:lnTo>
                    <a:pt x="550538" y="0"/>
                  </a:lnTo>
                  <a:lnTo>
                    <a:pt x="563268" y="6366"/>
                  </a:lnTo>
                  <a:lnTo>
                    <a:pt x="575997" y="6366"/>
                  </a:lnTo>
                  <a:lnTo>
                    <a:pt x="575997" y="25459"/>
                  </a:lnTo>
                  <a:lnTo>
                    <a:pt x="569632" y="38188"/>
                  </a:lnTo>
                  <a:lnTo>
                    <a:pt x="563268" y="50918"/>
                  </a:lnTo>
                  <a:lnTo>
                    <a:pt x="563268" y="63647"/>
                  </a:lnTo>
                  <a:lnTo>
                    <a:pt x="575997" y="82741"/>
                  </a:lnTo>
                  <a:lnTo>
                    <a:pt x="588727" y="89105"/>
                  </a:lnTo>
                  <a:lnTo>
                    <a:pt x="620549" y="95469"/>
                  </a:lnTo>
                  <a:lnTo>
                    <a:pt x="646007" y="108199"/>
                  </a:lnTo>
                  <a:lnTo>
                    <a:pt x="690560" y="127293"/>
                  </a:lnTo>
                  <a:lnTo>
                    <a:pt x="722384" y="133657"/>
                  </a:lnTo>
                  <a:lnTo>
                    <a:pt x="741478" y="140022"/>
                  </a:lnTo>
                  <a:lnTo>
                    <a:pt x="766936" y="133657"/>
                  </a:lnTo>
                  <a:lnTo>
                    <a:pt x="805123" y="127293"/>
                  </a:lnTo>
                  <a:lnTo>
                    <a:pt x="836947" y="140022"/>
                  </a:lnTo>
                  <a:lnTo>
                    <a:pt x="868769" y="152751"/>
                  </a:lnTo>
                  <a:lnTo>
                    <a:pt x="906957" y="159116"/>
                  </a:lnTo>
                  <a:lnTo>
                    <a:pt x="919686" y="171845"/>
                  </a:lnTo>
                  <a:lnTo>
                    <a:pt x="932416" y="178210"/>
                  </a:lnTo>
                  <a:lnTo>
                    <a:pt x="938780" y="210032"/>
                  </a:lnTo>
                  <a:lnTo>
                    <a:pt x="938780" y="229126"/>
                  </a:lnTo>
                  <a:lnTo>
                    <a:pt x="951510" y="254585"/>
                  </a:lnTo>
                  <a:lnTo>
                    <a:pt x="964238" y="273679"/>
                  </a:lnTo>
                  <a:lnTo>
                    <a:pt x="964238" y="299137"/>
                  </a:lnTo>
                  <a:lnTo>
                    <a:pt x="957874" y="311867"/>
                  </a:lnTo>
                  <a:lnTo>
                    <a:pt x="932416" y="337325"/>
                  </a:lnTo>
                  <a:lnTo>
                    <a:pt x="913322" y="362783"/>
                  </a:lnTo>
                  <a:lnTo>
                    <a:pt x="887863" y="375513"/>
                  </a:lnTo>
                  <a:lnTo>
                    <a:pt x="849675" y="400971"/>
                  </a:lnTo>
                  <a:lnTo>
                    <a:pt x="817853" y="413700"/>
                  </a:lnTo>
                  <a:lnTo>
                    <a:pt x="798759" y="432794"/>
                  </a:lnTo>
                  <a:lnTo>
                    <a:pt x="792394" y="448706"/>
                  </a:lnTo>
                  <a:lnTo>
                    <a:pt x="779665" y="467800"/>
                  </a:lnTo>
                  <a:lnTo>
                    <a:pt x="766936" y="525081"/>
                  </a:lnTo>
                  <a:lnTo>
                    <a:pt x="741478" y="588727"/>
                  </a:lnTo>
                  <a:lnTo>
                    <a:pt x="722384" y="614186"/>
                  </a:lnTo>
                  <a:lnTo>
                    <a:pt x="703290" y="646008"/>
                  </a:lnTo>
                  <a:lnTo>
                    <a:pt x="690560" y="677832"/>
                  </a:lnTo>
                  <a:lnTo>
                    <a:pt x="703290" y="703290"/>
                  </a:lnTo>
                  <a:lnTo>
                    <a:pt x="709654" y="728749"/>
                  </a:lnTo>
                  <a:lnTo>
                    <a:pt x="703290" y="747843"/>
                  </a:lnTo>
                  <a:lnTo>
                    <a:pt x="690560" y="773301"/>
                  </a:lnTo>
                  <a:lnTo>
                    <a:pt x="671466" y="792395"/>
                  </a:lnTo>
                  <a:lnTo>
                    <a:pt x="639643" y="811488"/>
                  </a:lnTo>
                  <a:lnTo>
                    <a:pt x="620549" y="811488"/>
                  </a:lnTo>
                  <a:lnTo>
                    <a:pt x="588727" y="811488"/>
                  </a:lnTo>
                  <a:lnTo>
                    <a:pt x="569632" y="817854"/>
                  </a:lnTo>
                  <a:lnTo>
                    <a:pt x="550538" y="824218"/>
                  </a:lnTo>
                  <a:lnTo>
                    <a:pt x="544174" y="843312"/>
                  </a:lnTo>
                  <a:lnTo>
                    <a:pt x="544174" y="868770"/>
                  </a:lnTo>
                  <a:lnTo>
                    <a:pt x="544174" y="900593"/>
                  </a:lnTo>
                  <a:lnTo>
                    <a:pt x="556903" y="945145"/>
                  </a:lnTo>
                  <a:lnTo>
                    <a:pt x="575997" y="996062"/>
                  </a:lnTo>
                  <a:lnTo>
                    <a:pt x="582362" y="1021520"/>
                  </a:lnTo>
                  <a:lnTo>
                    <a:pt x="569632" y="1040614"/>
                  </a:lnTo>
                  <a:lnTo>
                    <a:pt x="561146" y="1053343"/>
                  </a:lnTo>
                  <a:lnTo>
                    <a:pt x="44552" y="1053343"/>
                  </a:lnTo>
                  <a:lnTo>
                    <a:pt x="38188" y="1046980"/>
                  </a:lnTo>
                  <a:lnTo>
                    <a:pt x="38188" y="1021520"/>
                  </a:lnTo>
                  <a:lnTo>
                    <a:pt x="31823" y="1002427"/>
                  </a:lnTo>
                  <a:lnTo>
                    <a:pt x="31823" y="983333"/>
                  </a:lnTo>
                  <a:lnTo>
                    <a:pt x="12729" y="964239"/>
                  </a:lnTo>
                  <a:lnTo>
                    <a:pt x="0" y="945145"/>
                  </a:lnTo>
                  <a:lnTo>
                    <a:pt x="6364" y="932417"/>
                  </a:lnTo>
                  <a:lnTo>
                    <a:pt x="19094" y="900593"/>
                  </a:lnTo>
                  <a:lnTo>
                    <a:pt x="31823" y="875135"/>
                  </a:lnTo>
                  <a:lnTo>
                    <a:pt x="44552" y="830582"/>
                  </a:lnTo>
                  <a:lnTo>
                    <a:pt x="57282" y="811488"/>
                  </a:lnTo>
                  <a:lnTo>
                    <a:pt x="63646" y="792395"/>
                  </a:lnTo>
                  <a:lnTo>
                    <a:pt x="76376" y="779666"/>
                  </a:lnTo>
                  <a:lnTo>
                    <a:pt x="95469" y="760572"/>
                  </a:lnTo>
                  <a:lnTo>
                    <a:pt x="127292" y="735113"/>
                  </a:lnTo>
                  <a:lnTo>
                    <a:pt x="171845" y="690561"/>
                  </a:lnTo>
                  <a:lnTo>
                    <a:pt x="216397" y="620550"/>
                  </a:lnTo>
                  <a:lnTo>
                    <a:pt x="241855" y="569633"/>
                  </a:lnTo>
                  <a:lnTo>
                    <a:pt x="260949" y="512351"/>
                  </a:lnTo>
                  <a:lnTo>
                    <a:pt x="292772" y="442342"/>
                  </a:lnTo>
                  <a:lnTo>
                    <a:pt x="311866" y="413700"/>
                  </a:lnTo>
                  <a:lnTo>
                    <a:pt x="334142" y="369148"/>
                  </a:lnTo>
                  <a:lnTo>
                    <a:pt x="359600" y="324595"/>
                  </a:lnTo>
                  <a:lnTo>
                    <a:pt x="372329" y="311867"/>
                  </a:lnTo>
                  <a:lnTo>
                    <a:pt x="378694" y="299137"/>
                  </a:lnTo>
                  <a:lnTo>
                    <a:pt x="385059" y="267314"/>
                  </a:lnTo>
                  <a:lnTo>
                    <a:pt x="385059" y="248220"/>
                  </a:lnTo>
                  <a:lnTo>
                    <a:pt x="385059" y="146387"/>
                  </a:lnTo>
                  <a:lnTo>
                    <a:pt x="391423" y="89105"/>
                  </a:lnTo>
                  <a:lnTo>
                    <a:pt x="391423" y="63647"/>
                  </a:lnTo>
                  <a:lnTo>
                    <a:pt x="404153" y="44553"/>
                  </a:lnTo>
                  <a:lnTo>
                    <a:pt x="429611" y="31824"/>
                  </a:lnTo>
                  <a:lnTo>
                    <a:pt x="448705" y="19094"/>
                  </a:lnTo>
                  <a:lnTo>
                    <a:pt x="480528" y="6366"/>
                  </a:lnTo>
                  <a:close/>
                </a:path>
              </a:pathLst>
            </a:custGeom>
            <a:solidFill>
              <a:schemeClr val="bg2"/>
            </a:solidFill>
            <a:ln w="6350">
              <a:solidFill>
                <a:schemeClr val="bg1"/>
              </a:solidFill>
              <a:round/>
              <a:headEnd/>
              <a:tailEnd/>
            </a:ln>
          </p:spPr>
          <p:txBody>
            <a:bodyPr wrap="square">
              <a:noAutofit/>
            </a:bodyPr>
            <a:lstStyle/>
            <a:p>
              <a:pPr>
                <a:defRPr/>
              </a:pPr>
              <a:endParaRPr lang="en-US">
                <a:ea typeface="ＭＳ Ｐゴシック" pitchFamily="-97" charset="-128"/>
                <a:cs typeface="Arial" charset="0"/>
              </a:endParaRPr>
            </a:p>
          </p:txBody>
        </p:sp>
        <p:sp>
          <p:nvSpPr>
            <p:cNvPr id="270" name="Freeform 319">
              <a:extLst>
                <a:ext uri="{FF2B5EF4-FFF2-40B4-BE49-F238E27FC236}">
                  <a16:creationId xmlns:a16="http://schemas.microsoft.com/office/drawing/2014/main" id="{4752DEEC-7F1E-4430-94D0-D3FD14690360}"/>
                </a:ext>
              </a:extLst>
            </p:cNvPr>
            <p:cNvSpPr>
              <a:spLocks/>
            </p:cNvSpPr>
            <p:nvPr/>
          </p:nvSpPr>
          <p:spPr bwMode="auto">
            <a:xfrm>
              <a:off x="7189608" y="5455712"/>
              <a:ext cx="76593" cy="70701"/>
            </a:xfrm>
            <a:custGeom>
              <a:avLst/>
              <a:gdLst>
                <a:gd name="T0" fmla="*/ 20 w 26"/>
                <a:gd name="T1" fmla="*/ 6 h 24"/>
                <a:gd name="T2" fmla="*/ 20 w 26"/>
                <a:gd name="T3" fmla="*/ 6 h 24"/>
                <a:gd name="T4" fmla="*/ 22 w 26"/>
                <a:gd name="T5" fmla="*/ 12 h 24"/>
                <a:gd name="T6" fmla="*/ 24 w 26"/>
                <a:gd name="T7" fmla="*/ 16 h 24"/>
                <a:gd name="T8" fmla="*/ 24 w 26"/>
                <a:gd name="T9" fmla="*/ 16 h 24"/>
                <a:gd name="T10" fmla="*/ 26 w 26"/>
                <a:gd name="T11" fmla="*/ 20 h 24"/>
                <a:gd name="T12" fmla="*/ 26 w 26"/>
                <a:gd name="T13" fmla="*/ 22 h 24"/>
                <a:gd name="T14" fmla="*/ 26 w 26"/>
                <a:gd name="T15" fmla="*/ 22 h 24"/>
                <a:gd name="T16" fmla="*/ 24 w 26"/>
                <a:gd name="T17" fmla="*/ 24 h 24"/>
                <a:gd name="T18" fmla="*/ 20 w 26"/>
                <a:gd name="T19" fmla="*/ 24 h 24"/>
                <a:gd name="T20" fmla="*/ 20 w 26"/>
                <a:gd name="T21" fmla="*/ 24 h 24"/>
                <a:gd name="T22" fmla="*/ 16 w 26"/>
                <a:gd name="T23" fmla="*/ 22 h 24"/>
                <a:gd name="T24" fmla="*/ 12 w 26"/>
                <a:gd name="T25" fmla="*/ 22 h 24"/>
                <a:gd name="T26" fmla="*/ 12 w 26"/>
                <a:gd name="T27" fmla="*/ 22 h 24"/>
                <a:gd name="T28" fmla="*/ 12 w 26"/>
                <a:gd name="T29" fmla="*/ 18 h 24"/>
                <a:gd name="T30" fmla="*/ 10 w 26"/>
                <a:gd name="T31" fmla="*/ 12 h 24"/>
                <a:gd name="T32" fmla="*/ 10 w 26"/>
                <a:gd name="T33" fmla="*/ 12 h 24"/>
                <a:gd name="T34" fmla="*/ 6 w 26"/>
                <a:gd name="T35" fmla="*/ 6 h 24"/>
                <a:gd name="T36" fmla="*/ 4 w 26"/>
                <a:gd name="T37" fmla="*/ 4 h 24"/>
                <a:gd name="T38" fmla="*/ 0 w 26"/>
                <a:gd name="T39" fmla="*/ 0 h 24"/>
                <a:gd name="T40" fmla="*/ 0 w 26"/>
                <a:gd name="T41" fmla="*/ 0 h 24"/>
                <a:gd name="T42" fmla="*/ 6 w 26"/>
                <a:gd name="T43" fmla="*/ 0 h 24"/>
                <a:gd name="T44" fmla="*/ 10 w 26"/>
                <a:gd name="T45" fmla="*/ 2 h 24"/>
                <a:gd name="T46" fmla="*/ 20 w 26"/>
                <a:gd name="T47" fmla="*/ 6 h 24"/>
                <a:gd name="T48" fmla="*/ 20 w 26"/>
                <a:gd name="T49" fmla="*/ 6 h 24"/>
                <a:gd name="T50" fmla="*/ 20 w 26"/>
                <a:gd name="T51"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 h="24">
                  <a:moveTo>
                    <a:pt x="20" y="6"/>
                  </a:moveTo>
                  <a:lnTo>
                    <a:pt x="20" y="6"/>
                  </a:lnTo>
                  <a:lnTo>
                    <a:pt x="22" y="12"/>
                  </a:lnTo>
                  <a:lnTo>
                    <a:pt x="24" y="16"/>
                  </a:lnTo>
                  <a:lnTo>
                    <a:pt x="24" y="16"/>
                  </a:lnTo>
                  <a:lnTo>
                    <a:pt x="26" y="20"/>
                  </a:lnTo>
                  <a:lnTo>
                    <a:pt x="26" y="22"/>
                  </a:lnTo>
                  <a:lnTo>
                    <a:pt x="26" y="22"/>
                  </a:lnTo>
                  <a:lnTo>
                    <a:pt x="24" y="24"/>
                  </a:lnTo>
                  <a:lnTo>
                    <a:pt x="20" y="24"/>
                  </a:lnTo>
                  <a:lnTo>
                    <a:pt x="20" y="24"/>
                  </a:lnTo>
                  <a:lnTo>
                    <a:pt x="16" y="22"/>
                  </a:lnTo>
                  <a:lnTo>
                    <a:pt x="12" y="22"/>
                  </a:lnTo>
                  <a:lnTo>
                    <a:pt x="12" y="22"/>
                  </a:lnTo>
                  <a:lnTo>
                    <a:pt x="12" y="18"/>
                  </a:lnTo>
                  <a:lnTo>
                    <a:pt x="10" y="12"/>
                  </a:lnTo>
                  <a:lnTo>
                    <a:pt x="10" y="12"/>
                  </a:lnTo>
                  <a:lnTo>
                    <a:pt x="6" y="6"/>
                  </a:lnTo>
                  <a:lnTo>
                    <a:pt x="4" y="4"/>
                  </a:lnTo>
                  <a:lnTo>
                    <a:pt x="0" y="0"/>
                  </a:lnTo>
                  <a:lnTo>
                    <a:pt x="0" y="0"/>
                  </a:lnTo>
                  <a:lnTo>
                    <a:pt x="6" y="0"/>
                  </a:lnTo>
                  <a:lnTo>
                    <a:pt x="10" y="2"/>
                  </a:lnTo>
                  <a:lnTo>
                    <a:pt x="20" y="6"/>
                  </a:lnTo>
                  <a:lnTo>
                    <a:pt x="20" y="6"/>
                  </a:lnTo>
                  <a:lnTo>
                    <a:pt x="20"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85" name="Freeform: Shape 384">
              <a:extLst>
                <a:ext uri="{FF2B5EF4-FFF2-40B4-BE49-F238E27FC236}">
                  <a16:creationId xmlns:a16="http://schemas.microsoft.com/office/drawing/2014/main" id="{18C09BD4-0492-43F0-A6D4-9184FE66E4F5}"/>
                </a:ext>
              </a:extLst>
            </p:cNvPr>
            <p:cNvSpPr>
              <a:spLocks/>
            </p:cNvSpPr>
            <p:nvPr/>
          </p:nvSpPr>
          <p:spPr bwMode="auto">
            <a:xfrm>
              <a:off x="5030264" y="4686832"/>
              <a:ext cx="2580606" cy="1425816"/>
            </a:xfrm>
            <a:custGeom>
              <a:avLst/>
              <a:gdLst>
                <a:gd name="connsiteX0" fmla="*/ 324595 w 2787699"/>
                <a:gd name="connsiteY0" fmla="*/ 0 h 1540237"/>
                <a:gd name="connsiteX1" fmla="*/ 350054 w 2787699"/>
                <a:gd name="connsiteY1" fmla="*/ 0 h 1540237"/>
                <a:gd name="connsiteX2" fmla="*/ 400970 w 2787699"/>
                <a:gd name="connsiteY2" fmla="*/ 12730 h 1540237"/>
                <a:gd name="connsiteX3" fmla="*/ 439158 w 2787699"/>
                <a:gd name="connsiteY3" fmla="*/ 38188 h 1540237"/>
                <a:gd name="connsiteX4" fmla="*/ 490075 w 2787699"/>
                <a:gd name="connsiteY4" fmla="*/ 82741 h 1540237"/>
                <a:gd name="connsiteX5" fmla="*/ 521899 w 2787699"/>
                <a:gd name="connsiteY5" fmla="*/ 101835 h 1540237"/>
                <a:gd name="connsiteX6" fmla="*/ 560086 w 2787699"/>
                <a:gd name="connsiteY6" fmla="*/ 120929 h 1540237"/>
                <a:gd name="connsiteX7" fmla="*/ 639644 w 2787699"/>
                <a:gd name="connsiteY7" fmla="*/ 146387 h 1540237"/>
                <a:gd name="connsiteX8" fmla="*/ 684196 w 2787699"/>
                <a:gd name="connsiteY8" fmla="*/ 159116 h 1540237"/>
                <a:gd name="connsiteX9" fmla="*/ 722383 w 2787699"/>
                <a:gd name="connsiteY9" fmla="*/ 159116 h 1540237"/>
                <a:gd name="connsiteX10" fmla="*/ 741477 w 2787699"/>
                <a:gd name="connsiteY10" fmla="*/ 159116 h 1540237"/>
                <a:gd name="connsiteX11" fmla="*/ 773301 w 2787699"/>
                <a:gd name="connsiteY11" fmla="*/ 152751 h 1540237"/>
                <a:gd name="connsiteX12" fmla="*/ 792394 w 2787699"/>
                <a:gd name="connsiteY12" fmla="*/ 159116 h 1540237"/>
                <a:gd name="connsiteX13" fmla="*/ 817852 w 2787699"/>
                <a:gd name="connsiteY13" fmla="*/ 171845 h 1540237"/>
                <a:gd name="connsiteX14" fmla="*/ 887863 w 2787699"/>
                <a:gd name="connsiteY14" fmla="*/ 216398 h 1540237"/>
                <a:gd name="connsiteX15" fmla="*/ 938781 w 2787699"/>
                <a:gd name="connsiteY15" fmla="*/ 229126 h 1540237"/>
                <a:gd name="connsiteX16" fmla="*/ 1059708 w 2787699"/>
                <a:gd name="connsiteY16" fmla="*/ 283225 h 1540237"/>
                <a:gd name="connsiteX17" fmla="*/ 1129719 w 2787699"/>
                <a:gd name="connsiteY17" fmla="*/ 315049 h 1540237"/>
                <a:gd name="connsiteX18" fmla="*/ 1206094 w 2787699"/>
                <a:gd name="connsiteY18" fmla="*/ 327779 h 1540237"/>
                <a:gd name="connsiteX19" fmla="*/ 1237916 w 2787699"/>
                <a:gd name="connsiteY19" fmla="*/ 327779 h 1540237"/>
                <a:gd name="connsiteX20" fmla="*/ 1263376 w 2787699"/>
                <a:gd name="connsiteY20" fmla="*/ 327779 h 1540237"/>
                <a:gd name="connsiteX21" fmla="*/ 1285652 w 2787699"/>
                <a:gd name="connsiteY21" fmla="*/ 334143 h 1540237"/>
                <a:gd name="connsiteX22" fmla="*/ 1311110 w 2787699"/>
                <a:gd name="connsiteY22" fmla="*/ 346872 h 1540237"/>
                <a:gd name="connsiteX23" fmla="*/ 1381121 w 2787699"/>
                <a:gd name="connsiteY23" fmla="*/ 378695 h 1540237"/>
                <a:gd name="connsiteX24" fmla="*/ 1444766 w 2787699"/>
                <a:gd name="connsiteY24" fmla="*/ 385060 h 1540237"/>
                <a:gd name="connsiteX25" fmla="*/ 1476590 w 2787699"/>
                <a:gd name="connsiteY25" fmla="*/ 391424 h 1540237"/>
                <a:gd name="connsiteX26" fmla="*/ 1508413 w 2787699"/>
                <a:gd name="connsiteY26" fmla="*/ 404154 h 1540237"/>
                <a:gd name="connsiteX27" fmla="*/ 1533871 w 2787699"/>
                <a:gd name="connsiteY27" fmla="*/ 423248 h 1540237"/>
                <a:gd name="connsiteX28" fmla="*/ 1559329 w 2787699"/>
                <a:gd name="connsiteY28" fmla="*/ 435976 h 1540237"/>
                <a:gd name="connsiteX29" fmla="*/ 1597517 w 2787699"/>
                <a:gd name="connsiteY29" fmla="*/ 448706 h 1540237"/>
                <a:gd name="connsiteX30" fmla="*/ 1635705 w 2787699"/>
                <a:gd name="connsiteY30" fmla="*/ 455070 h 1540237"/>
                <a:gd name="connsiteX31" fmla="*/ 1654798 w 2787699"/>
                <a:gd name="connsiteY31" fmla="*/ 448706 h 1540237"/>
                <a:gd name="connsiteX32" fmla="*/ 1661164 w 2787699"/>
                <a:gd name="connsiteY32" fmla="*/ 448706 h 1540237"/>
                <a:gd name="connsiteX33" fmla="*/ 1667528 w 2787699"/>
                <a:gd name="connsiteY33" fmla="*/ 448706 h 1540237"/>
                <a:gd name="connsiteX34" fmla="*/ 1667528 w 2787699"/>
                <a:gd name="connsiteY34" fmla="*/ 461435 h 1540237"/>
                <a:gd name="connsiteX35" fmla="*/ 1680258 w 2787699"/>
                <a:gd name="connsiteY35" fmla="*/ 467800 h 1540237"/>
                <a:gd name="connsiteX36" fmla="*/ 1712080 w 2787699"/>
                <a:gd name="connsiteY36" fmla="*/ 518717 h 1540237"/>
                <a:gd name="connsiteX37" fmla="*/ 1750267 w 2787699"/>
                <a:gd name="connsiteY37" fmla="*/ 563269 h 1540237"/>
                <a:gd name="connsiteX38" fmla="*/ 1788456 w 2787699"/>
                <a:gd name="connsiteY38" fmla="*/ 595092 h 1540237"/>
                <a:gd name="connsiteX39" fmla="*/ 1826644 w 2787699"/>
                <a:gd name="connsiteY39" fmla="*/ 614186 h 1540237"/>
                <a:gd name="connsiteX40" fmla="*/ 1871196 w 2787699"/>
                <a:gd name="connsiteY40" fmla="*/ 646008 h 1540237"/>
                <a:gd name="connsiteX41" fmla="*/ 1896654 w 2787699"/>
                <a:gd name="connsiteY41" fmla="*/ 684196 h 1540237"/>
                <a:gd name="connsiteX42" fmla="*/ 1928477 w 2787699"/>
                <a:gd name="connsiteY42" fmla="*/ 709655 h 1540237"/>
                <a:gd name="connsiteX43" fmla="*/ 1982577 w 2787699"/>
                <a:gd name="connsiteY43" fmla="*/ 728749 h 1540237"/>
                <a:gd name="connsiteX44" fmla="*/ 2078046 w 2787699"/>
                <a:gd name="connsiteY44" fmla="*/ 773301 h 1540237"/>
                <a:gd name="connsiteX45" fmla="*/ 2103504 w 2787699"/>
                <a:gd name="connsiteY45" fmla="*/ 786030 h 1540237"/>
                <a:gd name="connsiteX46" fmla="*/ 2141691 w 2787699"/>
                <a:gd name="connsiteY46" fmla="*/ 792395 h 1540237"/>
                <a:gd name="connsiteX47" fmla="*/ 2167149 w 2787699"/>
                <a:gd name="connsiteY47" fmla="*/ 792395 h 1540237"/>
                <a:gd name="connsiteX48" fmla="*/ 2211702 w 2787699"/>
                <a:gd name="connsiteY48" fmla="*/ 760571 h 1540237"/>
                <a:gd name="connsiteX49" fmla="*/ 2249890 w 2787699"/>
                <a:gd name="connsiteY49" fmla="*/ 760571 h 1540237"/>
                <a:gd name="connsiteX50" fmla="*/ 2268984 w 2787699"/>
                <a:gd name="connsiteY50" fmla="*/ 773301 h 1540237"/>
                <a:gd name="connsiteX51" fmla="*/ 2281713 w 2787699"/>
                <a:gd name="connsiteY51" fmla="*/ 786030 h 1540237"/>
                <a:gd name="connsiteX52" fmla="*/ 2307171 w 2787699"/>
                <a:gd name="connsiteY52" fmla="*/ 811488 h 1540237"/>
                <a:gd name="connsiteX53" fmla="*/ 2338995 w 2787699"/>
                <a:gd name="connsiteY53" fmla="*/ 830582 h 1540237"/>
                <a:gd name="connsiteX54" fmla="*/ 2345359 w 2787699"/>
                <a:gd name="connsiteY54" fmla="*/ 843312 h 1540237"/>
                <a:gd name="connsiteX55" fmla="*/ 2351723 w 2787699"/>
                <a:gd name="connsiteY55" fmla="*/ 849676 h 1540237"/>
                <a:gd name="connsiteX56" fmla="*/ 2364453 w 2787699"/>
                <a:gd name="connsiteY56" fmla="*/ 868770 h 1540237"/>
                <a:gd name="connsiteX57" fmla="*/ 2370817 w 2787699"/>
                <a:gd name="connsiteY57" fmla="*/ 887864 h 1540237"/>
                <a:gd name="connsiteX58" fmla="*/ 2370817 w 2787699"/>
                <a:gd name="connsiteY58" fmla="*/ 900593 h 1540237"/>
                <a:gd name="connsiteX59" fmla="*/ 2383547 w 2787699"/>
                <a:gd name="connsiteY59" fmla="*/ 900593 h 1540237"/>
                <a:gd name="connsiteX60" fmla="*/ 2396276 w 2787699"/>
                <a:gd name="connsiteY60" fmla="*/ 906957 h 1540237"/>
                <a:gd name="connsiteX61" fmla="*/ 2415370 w 2787699"/>
                <a:gd name="connsiteY61" fmla="*/ 906957 h 1540237"/>
                <a:gd name="connsiteX62" fmla="*/ 2421734 w 2787699"/>
                <a:gd name="connsiteY62" fmla="*/ 900593 h 1540237"/>
                <a:gd name="connsiteX63" fmla="*/ 2421734 w 2787699"/>
                <a:gd name="connsiteY63" fmla="*/ 894229 h 1540237"/>
                <a:gd name="connsiteX64" fmla="*/ 2415370 w 2787699"/>
                <a:gd name="connsiteY64" fmla="*/ 881499 h 1540237"/>
                <a:gd name="connsiteX65" fmla="*/ 2434464 w 2787699"/>
                <a:gd name="connsiteY65" fmla="*/ 906957 h 1540237"/>
                <a:gd name="connsiteX66" fmla="*/ 2453558 w 2787699"/>
                <a:gd name="connsiteY66" fmla="*/ 922869 h 1540237"/>
                <a:gd name="connsiteX67" fmla="*/ 2485380 w 2787699"/>
                <a:gd name="connsiteY67" fmla="*/ 935599 h 1540237"/>
                <a:gd name="connsiteX68" fmla="*/ 2549027 w 2787699"/>
                <a:gd name="connsiteY68" fmla="*/ 941963 h 1540237"/>
                <a:gd name="connsiteX69" fmla="*/ 2612673 w 2787699"/>
                <a:gd name="connsiteY69" fmla="*/ 941963 h 1540237"/>
                <a:gd name="connsiteX70" fmla="*/ 2666772 w 2787699"/>
                <a:gd name="connsiteY70" fmla="*/ 941963 h 1540237"/>
                <a:gd name="connsiteX71" fmla="*/ 2724053 w 2787699"/>
                <a:gd name="connsiteY71" fmla="*/ 954693 h 1540237"/>
                <a:gd name="connsiteX72" fmla="*/ 2736782 w 2787699"/>
                <a:gd name="connsiteY72" fmla="*/ 961057 h 1540237"/>
                <a:gd name="connsiteX73" fmla="*/ 2749511 w 2787699"/>
                <a:gd name="connsiteY73" fmla="*/ 961057 h 1540237"/>
                <a:gd name="connsiteX74" fmla="*/ 2762241 w 2787699"/>
                <a:gd name="connsiteY74" fmla="*/ 967421 h 1540237"/>
                <a:gd name="connsiteX75" fmla="*/ 2781335 w 2787699"/>
                <a:gd name="connsiteY75" fmla="*/ 980151 h 1540237"/>
                <a:gd name="connsiteX76" fmla="*/ 2787699 w 2787699"/>
                <a:gd name="connsiteY76" fmla="*/ 992880 h 1540237"/>
                <a:gd name="connsiteX77" fmla="*/ 2787699 w 2787699"/>
                <a:gd name="connsiteY77" fmla="*/ 1011974 h 1540237"/>
                <a:gd name="connsiteX78" fmla="*/ 2781335 w 2787699"/>
                <a:gd name="connsiteY78" fmla="*/ 1011974 h 1540237"/>
                <a:gd name="connsiteX79" fmla="*/ 2762241 w 2787699"/>
                <a:gd name="connsiteY79" fmla="*/ 1018338 h 1540237"/>
                <a:gd name="connsiteX80" fmla="*/ 2749511 w 2787699"/>
                <a:gd name="connsiteY80" fmla="*/ 1018338 h 1540237"/>
                <a:gd name="connsiteX81" fmla="*/ 2743147 w 2787699"/>
                <a:gd name="connsiteY81" fmla="*/ 1024703 h 1540237"/>
                <a:gd name="connsiteX82" fmla="*/ 2743147 w 2787699"/>
                <a:gd name="connsiteY82" fmla="*/ 1043796 h 1540237"/>
                <a:gd name="connsiteX83" fmla="*/ 2743147 w 2787699"/>
                <a:gd name="connsiteY83" fmla="*/ 1069256 h 1540237"/>
                <a:gd name="connsiteX84" fmla="*/ 2749511 w 2787699"/>
                <a:gd name="connsiteY84" fmla="*/ 1088349 h 1540237"/>
                <a:gd name="connsiteX85" fmla="*/ 2749511 w 2787699"/>
                <a:gd name="connsiteY85" fmla="*/ 1107443 h 1540237"/>
                <a:gd name="connsiteX86" fmla="*/ 2743147 w 2787699"/>
                <a:gd name="connsiteY86" fmla="*/ 1120172 h 1540237"/>
                <a:gd name="connsiteX87" fmla="*/ 2736782 w 2787699"/>
                <a:gd name="connsiteY87" fmla="*/ 1132901 h 1540237"/>
                <a:gd name="connsiteX88" fmla="*/ 2711324 w 2787699"/>
                <a:gd name="connsiteY88" fmla="*/ 1158359 h 1540237"/>
                <a:gd name="connsiteX89" fmla="*/ 2666772 w 2787699"/>
                <a:gd name="connsiteY89" fmla="*/ 1177454 h 1540237"/>
                <a:gd name="connsiteX90" fmla="*/ 2622219 w 2787699"/>
                <a:gd name="connsiteY90" fmla="*/ 1190183 h 1540237"/>
                <a:gd name="connsiteX91" fmla="*/ 2568121 w 2787699"/>
                <a:gd name="connsiteY91" fmla="*/ 1209276 h 1540237"/>
                <a:gd name="connsiteX92" fmla="*/ 2529933 w 2787699"/>
                <a:gd name="connsiteY92" fmla="*/ 1228370 h 1540237"/>
                <a:gd name="connsiteX93" fmla="*/ 2498110 w 2787699"/>
                <a:gd name="connsiteY93" fmla="*/ 1253830 h 1540237"/>
                <a:gd name="connsiteX94" fmla="*/ 2466286 w 2787699"/>
                <a:gd name="connsiteY94" fmla="*/ 1279288 h 1540237"/>
                <a:gd name="connsiteX95" fmla="*/ 2402641 w 2787699"/>
                <a:gd name="connsiteY95" fmla="*/ 1292017 h 1540237"/>
                <a:gd name="connsiteX96" fmla="*/ 2332630 w 2787699"/>
                <a:gd name="connsiteY96" fmla="*/ 1304746 h 1540237"/>
                <a:gd name="connsiteX97" fmla="*/ 2256254 w 2787699"/>
                <a:gd name="connsiteY97" fmla="*/ 1311111 h 1540237"/>
                <a:gd name="connsiteX98" fmla="*/ 2218067 w 2787699"/>
                <a:gd name="connsiteY98" fmla="*/ 1317475 h 1540237"/>
                <a:gd name="connsiteX99" fmla="*/ 2192609 w 2787699"/>
                <a:gd name="connsiteY99" fmla="*/ 1336569 h 1540237"/>
                <a:gd name="connsiteX100" fmla="*/ 2160785 w 2787699"/>
                <a:gd name="connsiteY100" fmla="*/ 1355663 h 1540237"/>
                <a:gd name="connsiteX101" fmla="*/ 2128962 w 2787699"/>
                <a:gd name="connsiteY101" fmla="*/ 1387486 h 1540237"/>
                <a:gd name="connsiteX102" fmla="*/ 2122598 w 2787699"/>
                <a:gd name="connsiteY102" fmla="*/ 1400215 h 1540237"/>
                <a:gd name="connsiteX103" fmla="*/ 2122598 w 2787699"/>
                <a:gd name="connsiteY103" fmla="*/ 1412944 h 1540237"/>
                <a:gd name="connsiteX104" fmla="*/ 2103504 w 2787699"/>
                <a:gd name="connsiteY104" fmla="*/ 1438402 h 1540237"/>
                <a:gd name="connsiteX105" fmla="*/ 2084410 w 2787699"/>
                <a:gd name="connsiteY105" fmla="*/ 1451132 h 1540237"/>
                <a:gd name="connsiteX106" fmla="*/ 2014399 w 2787699"/>
                <a:gd name="connsiteY106" fmla="*/ 1502049 h 1540237"/>
                <a:gd name="connsiteX107" fmla="*/ 1987122 w 2787699"/>
                <a:gd name="connsiteY107" fmla="*/ 1540237 h 1540237"/>
                <a:gd name="connsiteX108" fmla="*/ 165480 w 2787699"/>
                <a:gd name="connsiteY108" fmla="*/ 1540237 h 1540237"/>
                <a:gd name="connsiteX109" fmla="*/ 171845 w 2787699"/>
                <a:gd name="connsiteY109" fmla="*/ 1533872 h 1540237"/>
                <a:gd name="connsiteX110" fmla="*/ 184574 w 2787699"/>
                <a:gd name="connsiteY110" fmla="*/ 1508413 h 1540237"/>
                <a:gd name="connsiteX111" fmla="*/ 178210 w 2787699"/>
                <a:gd name="connsiteY111" fmla="*/ 1482955 h 1540237"/>
                <a:gd name="connsiteX112" fmla="*/ 159116 w 2787699"/>
                <a:gd name="connsiteY112" fmla="*/ 1438402 h 1540237"/>
                <a:gd name="connsiteX113" fmla="*/ 146387 w 2787699"/>
                <a:gd name="connsiteY113" fmla="*/ 1387486 h 1540237"/>
                <a:gd name="connsiteX114" fmla="*/ 146387 w 2787699"/>
                <a:gd name="connsiteY114" fmla="*/ 1355663 h 1540237"/>
                <a:gd name="connsiteX115" fmla="*/ 146387 w 2787699"/>
                <a:gd name="connsiteY115" fmla="*/ 1336569 h 1540237"/>
                <a:gd name="connsiteX116" fmla="*/ 152751 w 2787699"/>
                <a:gd name="connsiteY116" fmla="*/ 1311111 h 1540237"/>
                <a:gd name="connsiteX117" fmla="*/ 171845 w 2787699"/>
                <a:gd name="connsiteY117" fmla="*/ 1304746 h 1540237"/>
                <a:gd name="connsiteX118" fmla="*/ 190938 w 2787699"/>
                <a:gd name="connsiteY118" fmla="*/ 1298381 h 1540237"/>
                <a:gd name="connsiteX119" fmla="*/ 222762 w 2787699"/>
                <a:gd name="connsiteY119" fmla="*/ 1298381 h 1540237"/>
                <a:gd name="connsiteX120" fmla="*/ 241856 w 2787699"/>
                <a:gd name="connsiteY120" fmla="*/ 1298381 h 1540237"/>
                <a:gd name="connsiteX121" fmla="*/ 273679 w 2787699"/>
                <a:gd name="connsiteY121" fmla="*/ 1279288 h 1540237"/>
                <a:gd name="connsiteX122" fmla="*/ 299137 w 2787699"/>
                <a:gd name="connsiteY122" fmla="*/ 1260194 h 1540237"/>
                <a:gd name="connsiteX123" fmla="*/ 305501 w 2787699"/>
                <a:gd name="connsiteY123" fmla="*/ 1241100 h 1540237"/>
                <a:gd name="connsiteX124" fmla="*/ 311867 w 2787699"/>
                <a:gd name="connsiteY124" fmla="*/ 1215642 h 1540237"/>
                <a:gd name="connsiteX125" fmla="*/ 305501 w 2787699"/>
                <a:gd name="connsiteY125" fmla="*/ 1190183 h 1540237"/>
                <a:gd name="connsiteX126" fmla="*/ 299137 w 2787699"/>
                <a:gd name="connsiteY126" fmla="*/ 1164725 h 1540237"/>
                <a:gd name="connsiteX127" fmla="*/ 305501 w 2787699"/>
                <a:gd name="connsiteY127" fmla="*/ 1132901 h 1540237"/>
                <a:gd name="connsiteX128" fmla="*/ 324595 w 2787699"/>
                <a:gd name="connsiteY128" fmla="*/ 1101078 h 1540237"/>
                <a:gd name="connsiteX129" fmla="*/ 343689 w 2787699"/>
                <a:gd name="connsiteY129" fmla="*/ 1075620 h 1540237"/>
                <a:gd name="connsiteX130" fmla="*/ 369148 w 2787699"/>
                <a:gd name="connsiteY130" fmla="*/ 1011974 h 1540237"/>
                <a:gd name="connsiteX131" fmla="*/ 388242 w 2787699"/>
                <a:gd name="connsiteY131" fmla="*/ 961057 h 1540237"/>
                <a:gd name="connsiteX132" fmla="*/ 394606 w 2787699"/>
                <a:gd name="connsiteY132" fmla="*/ 935599 h 1540237"/>
                <a:gd name="connsiteX133" fmla="*/ 400970 w 2787699"/>
                <a:gd name="connsiteY133" fmla="*/ 919687 h 1540237"/>
                <a:gd name="connsiteX134" fmla="*/ 420064 w 2787699"/>
                <a:gd name="connsiteY134" fmla="*/ 900593 h 1540237"/>
                <a:gd name="connsiteX135" fmla="*/ 451888 w 2787699"/>
                <a:gd name="connsiteY135" fmla="*/ 887864 h 1540237"/>
                <a:gd name="connsiteX136" fmla="*/ 490075 w 2787699"/>
                <a:gd name="connsiteY136" fmla="*/ 868770 h 1540237"/>
                <a:gd name="connsiteX137" fmla="*/ 515533 w 2787699"/>
                <a:gd name="connsiteY137" fmla="*/ 849676 h 1540237"/>
                <a:gd name="connsiteX138" fmla="*/ 534627 w 2787699"/>
                <a:gd name="connsiteY138" fmla="*/ 824218 h 1540237"/>
                <a:gd name="connsiteX139" fmla="*/ 560086 w 2787699"/>
                <a:gd name="connsiteY139" fmla="*/ 798759 h 1540237"/>
                <a:gd name="connsiteX140" fmla="*/ 572815 w 2787699"/>
                <a:gd name="connsiteY140" fmla="*/ 786030 h 1540237"/>
                <a:gd name="connsiteX141" fmla="*/ 572815 w 2787699"/>
                <a:gd name="connsiteY141" fmla="*/ 760571 h 1540237"/>
                <a:gd name="connsiteX142" fmla="*/ 553721 w 2787699"/>
                <a:gd name="connsiteY142" fmla="*/ 741477 h 1540237"/>
                <a:gd name="connsiteX143" fmla="*/ 540993 w 2787699"/>
                <a:gd name="connsiteY143" fmla="*/ 716019 h 1540237"/>
                <a:gd name="connsiteX144" fmla="*/ 540993 w 2787699"/>
                <a:gd name="connsiteY144" fmla="*/ 696925 h 1540237"/>
                <a:gd name="connsiteX145" fmla="*/ 534627 w 2787699"/>
                <a:gd name="connsiteY145" fmla="*/ 665102 h 1540237"/>
                <a:gd name="connsiteX146" fmla="*/ 521899 w 2787699"/>
                <a:gd name="connsiteY146" fmla="*/ 658738 h 1540237"/>
                <a:gd name="connsiteX147" fmla="*/ 509169 w 2787699"/>
                <a:gd name="connsiteY147" fmla="*/ 646008 h 1540237"/>
                <a:gd name="connsiteX148" fmla="*/ 470982 w 2787699"/>
                <a:gd name="connsiteY148" fmla="*/ 639644 h 1540237"/>
                <a:gd name="connsiteX149" fmla="*/ 439158 w 2787699"/>
                <a:gd name="connsiteY149" fmla="*/ 626914 h 1540237"/>
                <a:gd name="connsiteX150" fmla="*/ 407336 w 2787699"/>
                <a:gd name="connsiteY150" fmla="*/ 614186 h 1540237"/>
                <a:gd name="connsiteX151" fmla="*/ 369148 w 2787699"/>
                <a:gd name="connsiteY151" fmla="*/ 620550 h 1540237"/>
                <a:gd name="connsiteX152" fmla="*/ 343689 w 2787699"/>
                <a:gd name="connsiteY152" fmla="*/ 626914 h 1540237"/>
                <a:gd name="connsiteX153" fmla="*/ 324595 w 2787699"/>
                <a:gd name="connsiteY153" fmla="*/ 620550 h 1540237"/>
                <a:gd name="connsiteX154" fmla="*/ 299137 w 2787699"/>
                <a:gd name="connsiteY154" fmla="*/ 614186 h 1540237"/>
                <a:gd name="connsiteX155" fmla="*/ 248220 w 2787699"/>
                <a:gd name="connsiteY155" fmla="*/ 595092 h 1540237"/>
                <a:gd name="connsiteX156" fmla="*/ 222762 w 2787699"/>
                <a:gd name="connsiteY156" fmla="*/ 588727 h 1540237"/>
                <a:gd name="connsiteX157" fmla="*/ 190938 w 2787699"/>
                <a:gd name="connsiteY157" fmla="*/ 575998 h 1540237"/>
                <a:gd name="connsiteX158" fmla="*/ 178210 w 2787699"/>
                <a:gd name="connsiteY158" fmla="*/ 569633 h 1540237"/>
                <a:gd name="connsiteX159" fmla="*/ 165480 w 2787699"/>
                <a:gd name="connsiteY159" fmla="*/ 550539 h 1540237"/>
                <a:gd name="connsiteX160" fmla="*/ 165480 w 2787699"/>
                <a:gd name="connsiteY160" fmla="*/ 537811 h 1540237"/>
                <a:gd name="connsiteX161" fmla="*/ 171845 w 2787699"/>
                <a:gd name="connsiteY161" fmla="*/ 525081 h 1540237"/>
                <a:gd name="connsiteX162" fmla="*/ 178210 w 2787699"/>
                <a:gd name="connsiteY162" fmla="*/ 512351 h 1540237"/>
                <a:gd name="connsiteX163" fmla="*/ 178210 w 2787699"/>
                <a:gd name="connsiteY163" fmla="*/ 499623 h 1540237"/>
                <a:gd name="connsiteX164" fmla="*/ 165480 w 2787699"/>
                <a:gd name="connsiteY164" fmla="*/ 499623 h 1540237"/>
                <a:gd name="connsiteX165" fmla="*/ 152751 w 2787699"/>
                <a:gd name="connsiteY165" fmla="*/ 493258 h 1540237"/>
                <a:gd name="connsiteX166" fmla="*/ 120929 w 2787699"/>
                <a:gd name="connsiteY166" fmla="*/ 493258 h 1540237"/>
                <a:gd name="connsiteX167" fmla="*/ 82741 w 2787699"/>
                <a:gd name="connsiteY167" fmla="*/ 499623 h 1540237"/>
                <a:gd name="connsiteX168" fmla="*/ 50917 w 2787699"/>
                <a:gd name="connsiteY168" fmla="*/ 505987 h 1540237"/>
                <a:gd name="connsiteX169" fmla="*/ 31824 w 2787699"/>
                <a:gd name="connsiteY169" fmla="*/ 518717 h 1540237"/>
                <a:gd name="connsiteX170" fmla="*/ 6366 w 2787699"/>
                <a:gd name="connsiteY170" fmla="*/ 531445 h 1540237"/>
                <a:gd name="connsiteX171" fmla="*/ 0 w 2787699"/>
                <a:gd name="connsiteY171" fmla="*/ 525081 h 1540237"/>
                <a:gd name="connsiteX172" fmla="*/ 0 w 2787699"/>
                <a:gd name="connsiteY172" fmla="*/ 512351 h 1540237"/>
                <a:gd name="connsiteX173" fmla="*/ 6366 w 2787699"/>
                <a:gd name="connsiteY173" fmla="*/ 467800 h 1540237"/>
                <a:gd name="connsiteX174" fmla="*/ 44553 w 2787699"/>
                <a:gd name="connsiteY174" fmla="*/ 423248 h 1540237"/>
                <a:gd name="connsiteX175" fmla="*/ 63647 w 2787699"/>
                <a:gd name="connsiteY175" fmla="*/ 410518 h 1540237"/>
                <a:gd name="connsiteX176" fmla="*/ 76376 w 2787699"/>
                <a:gd name="connsiteY176" fmla="*/ 404154 h 1540237"/>
                <a:gd name="connsiteX177" fmla="*/ 76376 w 2787699"/>
                <a:gd name="connsiteY177" fmla="*/ 391424 h 1540237"/>
                <a:gd name="connsiteX178" fmla="*/ 70011 w 2787699"/>
                <a:gd name="connsiteY178" fmla="*/ 391424 h 1540237"/>
                <a:gd name="connsiteX179" fmla="*/ 57282 w 2787699"/>
                <a:gd name="connsiteY179" fmla="*/ 391424 h 1540237"/>
                <a:gd name="connsiteX180" fmla="*/ 50917 w 2787699"/>
                <a:gd name="connsiteY180" fmla="*/ 391424 h 1540237"/>
                <a:gd name="connsiteX181" fmla="*/ 44553 w 2787699"/>
                <a:gd name="connsiteY181" fmla="*/ 385060 h 1540237"/>
                <a:gd name="connsiteX182" fmla="*/ 44553 w 2787699"/>
                <a:gd name="connsiteY182" fmla="*/ 378695 h 1540237"/>
                <a:gd name="connsiteX183" fmla="*/ 50917 w 2787699"/>
                <a:gd name="connsiteY183" fmla="*/ 372330 h 1540237"/>
                <a:gd name="connsiteX184" fmla="*/ 63647 w 2787699"/>
                <a:gd name="connsiteY184" fmla="*/ 365966 h 1540237"/>
                <a:gd name="connsiteX185" fmla="*/ 63647 w 2787699"/>
                <a:gd name="connsiteY185" fmla="*/ 359601 h 1540237"/>
                <a:gd name="connsiteX186" fmla="*/ 57282 w 2787699"/>
                <a:gd name="connsiteY186" fmla="*/ 353237 h 1540237"/>
                <a:gd name="connsiteX187" fmla="*/ 50917 w 2787699"/>
                <a:gd name="connsiteY187" fmla="*/ 340507 h 1540237"/>
                <a:gd name="connsiteX188" fmla="*/ 38188 w 2787699"/>
                <a:gd name="connsiteY188" fmla="*/ 334143 h 1540237"/>
                <a:gd name="connsiteX189" fmla="*/ 31824 w 2787699"/>
                <a:gd name="connsiteY189" fmla="*/ 327779 h 1540237"/>
                <a:gd name="connsiteX190" fmla="*/ 38188 w 2787699"/>
                <a:gd name="connsiteY190" fmla="*/ 321413 h 1540237"/>
                <a:gd name="connsiteX191" fmla="*/ 57282 w 2787699"/>
                <a:gd name="connsiteY191" fmla="*/ 308685 h 1540237"/>
                <a:gd name="connsiteX192" fmla="*/ 70011 w 2787699"/>
                <a:gd name="connsiteY192" fmla="*/ 289591 h 1540237"/>
                <a:gd name="connsiteX193" fmla="*/ 76376 w 2787699"/>
                <a:gd name="connsiteY193" fmla="*/ 283225 h 1540237"/>
                <a:gd name="connsiteX194" fmla="*/ 63647 w 2787699"/>
                <a:gd name="connsiteY194" fmla="*/ 276861 h 1540237"/>
                <a:gd name="connsiteX195" fmla="*/ 57282 w 2787699"/>
                <a:gd name="connsiteY195" fmla="*/ 276861 h 1540237"/>
                <a:gd name="connsiteX196" fmla="*/ 44553 w 2787699"/>
                <a:gd name="connsiteY196" fmla="*/ 264132 h 1540237"/>
                <a:gd name="connsiteX197" fmla="*/ 38188 w 2787699"/>
                <a:gd name="connsiteY197" fmla="*/ 254585 h 1540237"/>
                <a:gd name="connsiteX198" fmla="*/ 44553 w 2787699"/>
                <a:gd name="connsiteY198" fmla="*/ 241856 h 1540237"/>
                <a:gd name="connsiteX199" fmla="*/ 50917 w 2787699"/>
                <a:gd name="connsiteY199" fmla="*/ 222762 h 1540237"/>
                <a:gd name="connsiteX200" fmla="*/ 44553 w 2787699"/>
                <a:gd name="connsiteY200" fmla="*/ 203668 h 1540237"/>
                <a:gd name="connsiteX201" fmla="*/ 25459 w 2787699"/>
                <a:gd name="connsiteY201" fmla="*/ 184574 h 1540237"/>
                <a:gd name="connsiteX202" fmla="*/ 6366 w 2787699"/>
                <a:gd name="connsiteY202" fmla="*/ 165480 h 1540237"/>
                <a:gd name="connsiteX203" fmla="*/ 0 w 2787699"/>
                <a:gd name="connsiteY203" fmla="*/ 146387 h 1540237"/>
                <a:gd name="connsiteX204" fmla="*/ 6366 w 2787699"/>
                <a:gd name="connsiteY204" fmla="*/ 133657 h 1540237"/>
                <a:gd name="connsiteX205" fmla="*/ 19094 w 2787699"/>
                <a:gd name="connsiteY205" fmla="*/ 120929 h 1540237"/>
                <a:gd name="connsiteX206" fmla="*/ 38188 w 2787699"/>
                <a:gd name="connsiteY206" fmla="*/ 95469 h 1540237"/>
                <a:gd name="connsiteX207" fmla="*/ 63647 w 2787699"/>
                <a:gd name="connsiteY207" fmla="*/ 82741 h 1540237"/>
                <a:gd name="connsiteX208" fmla="*/ 89105 w 2787699"/>
                <a:gd name="connsiteY208" fmla="*/ 76376 h 1540237"/>
                <a:gd name="connsiteX209" fmla="*/ 146387 w 2787699"/>
                <a:gd name="connsiteY209" fmla="*/ 76376 h 1540237"/>
                <a:gd name="connsiteX210" fmla="*/ 178210 w 2787699"/>
                <a:gd name="connsiteY210" fmla="*/ 89105 h 1540237"/>
                <a:gd name="connsiteX211" fmla="*/ 203668 w 2787699"/>
                <a:gd name="connsiteY211" fmla="*/ 95469 h 1540237"/>
                <a:gd name="connsiteX212" fmla="*/ 222762 w 2787699"/>
                <a:gd name="connsiteY212" fmla="*/ 95469 h 1540237"/>
                <a:gd name="connsiteX213" fmla="*/ 241856 w 2787699"/>
                <a:gd name="connsiteY213" fmla="*/ 89105 h 1540237"/>
                <a:gd name="connsiteX214" fmla="*/ 254585 w 2787699"/>
                <a:gd name="connsiteY214" fmla="*/ 70011 h 1540237"/>
                <a:gd name="connsiteX215" fmla="*/ 260950 w 2787699"/>
                <a:gd name="connsiteY215" fmla="*/ 57282 h 1540237"/>
                <a:gd name="connsiteX216" fmla="*/ 260950 w 2787699"/>
                <a:gd name="connsiteY216" fmla="*/ 44553 h 1540237"/>
                <a:gd name="connsiteX217" fmla="*/ 280043 w 2787699"/>
                <a:gd name="connsiteY217" fmla="*/ 19094 h 1540237"/>
                <a:gd name="connsiteX218" fmla="*/ 305501 w 2787699"/>
                <a:gd name="connsiteY218" fmla="*/ 6366 h 154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787699" h="1540237">
                  <a:moveTo>
                    <a:pt x="324595" y="0"/>
                  </a:moveTo>
                  <a:lnTo>
                    <a:pt x="350054" y="0"/>
                  </a:lnTo>
                  <a:lnTo>
                    <a:pt x="400970" y="12730"/>
                  </a:lnTo>
                  <a:lnTo>
                    <a:pt x="439158" y="38188"/>
                  </a:lnTo>
                  <a:lnTo>
                    <a:pt x="490075" y="82741"/>
                  </a:lnTo>
                  <a:lnTo>
                    <a:pt x="521899" y="101835"/>
                  </a:lnTo>
                  <a:lnTo>
                    <a:pt x="560086" y="120929"/>
                  </a:lnTo>
                  <a:lnTo>
                    <a:pt x="639644" y="146387"/>
                  </a:lnTo>
                  <a:lnTo>
                    <a:pt x="684196" y="159116"/>
                  </a:lnTo>
                  <a:lnTo>
                    <a:pt x="722383" y="159116"/>
                  </a:lnTo>
                  <a:lnTo>
                    <a:pt x="741477" y="159116"/>
                  </a:lnTo>
                  <a:lnTo>
                    <a:pt x="773301" y="152751"/>
                  </a:lnTo>
                  <a:lnTo>
                    <a:pt x="792394" y="159116"/>
                  </a:lnTo>
                  <a:lnTo>
                    <a:pt x="817852" y="171845"/>
                  </a:lnTo>
                  <a:lnTo>
                    <a:pt x="887863" y="216398"/>
                  </a:lnTo>
                  <a:lnTo>
                    <a:pt x="938781" y="229126"/>
                  </a:lnTo>
                  <a:lnTo>
                    <a:pt x="1059708" y="283225"/>
                  </a:lnTo>
                  <a:lnTo>
                    <a:pt x="1129719" y="315049"/>
                  </a:lnTo>
                  <a:lnTo>
                    <a:pt x="1206094" y="327779"/>
                  </a:lnTo>
                  <a:lnTo>
                    <a:pt x="1237916" y="327779"/>
                  </a:lnTo>
                  <a:lnTo>
                    <a:pt x="1263376" y="327779"/>
                  </a:lnTo>
                  <a:lnTo>
                    <a:pt x="1285652" y="334143"/>
                  </a:lnTo>
                  <a:lnTo>
                    <a:pt x="1311110" y="346872"/>
                  </a:lnTo>
                  <a:lnTo>
                    <a:pt x="1381121" y="378695"/>
                  </a:lnTo>
                  <a:lnTo>
                    <a:pt x="1444766" y="385060"/>
                  </a:lnTo>
                  <a:lnTo>
                    <a:pt x="1476590" y="391424"/>
                  </a:lnTo>
                  <a:lnTo>
                    <a:pt x="1508413" y="404154"/>
                  </a:lnTo>
                  <a:lnTo>
                    <a:pt x="1533871" y="423248"/>
                  </a:lnTo>
                  <a:lnTo>
                    <a:pt x="1559329" y="435976"/>
                  </a:lnTo>
                  <a:lnTo>
                    <a:pt x="1597517" y="448706"/>
                  </a:lnTo>
                  <a:lnTo>
                    <a:pt x="1635705" y="455070"/>
                  </a:lnTo>
                  <a:lnTo>
                    <a:pt x="1654798" y="448706"/>
                  </a:lnTo>
                  <a:lnTo>
                    <a:pt x="1661164" y="448706"/>
                  </a:lnTo>
                  <a:lnTo>
                    <a:pt x="1667528" y="448706"/>
                  </a:lnTo>
                  <a:lnTo>
                    <a:pt x="1667528" y="461435"/>
                  </a:lnTo>
                  <a:lnTo>
                    <a:pt x="1680258" y="467800"/>
                  </a:lnTo>
                  <a:lnTo>
                    <a:pt x="1712080" y="518717"/>
                  </a:lnTo>
                  <a:lnTo>
                    <a:pt x="1750267" y="563269"/>
                  </a:lnTo>
                  <a:lnTo>
                    <a:pt x="1788456" y="595092"/>
                  </a:lnTo>
                  <a:lnTo>
                    <a:pt x="1826644" y="614186"/>
                  </a:lnTo>
                  <a:lnTo>
                    <a:pt x="1871196" y="646008"/>
                  </a:lnTo>
                  <a:lnTo>
                    <a:pt x="1896654" y="684196"/>
                  </a:lnTo>
                  <a:lnTo>
                    <a:pt x="1928477" y="709655"/>
                  </a:lnTo>
                  <a:lnTo>
                    <a:pt x="1982577" y="728749"/>
                  </a:lnTo>
                  <a:lnTo>
                    <a:pt x="2078046" y="773301"/>
                  </a:lnTo>
                  <a:lnTo>
                    <a:pt x="2103504" y="786030"/>
                  </a:lnTo>
                  <a:lnTo>
                    <a:pt x="2141691" y="792395"/>
                  </a:lnTo>
                  <a:lnTo>
                    <a:pt x="2167149" y="792395"/>
                  </a:lnTo>
                  <a:lnTo>
                    <a:pt x="2211702" y="760571"/>
                  </a:lnTo>
                  <a:lnTo>
                    <a:pt x="2249890" y="760571"/>
                  </a:lnTo>
                  <a:lnTo>
                    <a:pt x="2268984" y="773301"/>
                  </a:lnTo>
                  <a:lnTo>
                    <a:pt x="2281713" y="786030"/>
                  </a:lnTo>
                  <a:lnTo>
                    <a:pt x="2307171" y="811488"/>
                  </a:lnTo>
                  <a:lnTo>
                    <a:pt x="2338995" y="830582"/>
                  </a:lnTo>
                  <a:lnTo>
                    <a:pt x="2345359" y="843312"/>
                  </a:lnTo>
                  <a:lnTo>
                    <a:pt x="2351723" y="849676"/>
                  </a:lnTo>
                  <a:lnTo>
                    <a:pt x="2364453" y="868770"/>
                  </a:lnTo>
                  <a:lnTo>
                    <a:pt x="2370817" y="887864"/>
                  </a:lnTo>
                  <a:lnTo>
                    <a:pt x="2370817" y="900593"/>
                  </a:lnTo>
                  <a:lnTo>
                    <a:pt x="2383547" y="900593"/>
                  </a:lnTo>
                  <a:lnTo>
                    <a:pt x="2396276" y="906957"/>
                  </a:lnTo>
                  <a:lnTo>
                    <a:pt x="2415370" y="906957"/>
                  </a:lnTo>
                  <a:lnTo>
                    <a:pt x="2421734" y="900593"/>
                  </a:lnTo>
                  <a:lnTo>
                    <a:pt x="2421734" y="894229"/>
                  </a:lnTo>
                  <a:lnTo>
                    <a:pt x="2415370" y="881499"/>
                  </a:lnTo>
                  <a:lnTo>
                    <a:pt x="2434464" y="906957"/>
                  </a:lnTo>
                  <a:lnTo>
                    <a:pt x="2453558" y="922869"/>
                  </a:lnTo>
                  <a:lnTo>
                    <a:pt x="2485380" y="935599"/>
                  </a:lnTo>
                  <a:lnTo>
                    <a:pt x="2549027" y="941963"/>
                  </a:lnTo>
                  <a:lnTo>
                    <a:pt x="2612673" y="941963"/>
                  </a:lnTo>
                  <a:lnTo>
                    <a:pt x="2666772" y="941963"/>
                  </a:lnTo>
                  <a:lnTo>
                    <a:pt x="2724053" y="954693"/>
                  </a:lnTo>
                  <a:lnTo>
                    <a:pt x="2736782" y="961057"/>
                  </a:lnTo>
                  <a:lnTo>
                    <a:pt x="2749511" y="961057"/>
                  </a:lnTo>
                  <a:lnTo>
                    <a:pt x="2762241" y="967421"/>
                  </a:lnTo>
                  <a:lnTo>
                    <a:pt x="2781335" y="980151"/>
                  </a:lnTo>
                  <a:lnTo>
                    <a:pt x="2787699" y="992880"/>
                  </a:lnTo>
                  <a:lnTo>
                    <a:pt x="2787699" y="1011974"/>
                  </a:lnTo>
                  <a:lnTo>
                    <a:pt x="2781335" y="1011974"/>
                  </a:lnTo>
                  <a:lnTo>
                    <a:pt x="2762241" y="1018338"/>
                  </a:lnTo>
                  <a:lnTo>
                    <a:pt x="2749511" y="1018338"/>
                  </a:lnTo>
                  <a:lnTo>
                    <a:pt x="2743147" y="1024703"/>
                  </a:lnTo>
                  <a:lnTo>
                    <a:pt x="2743147" y="1043796"/>
                  </a:lnTo>
                  <a:lnTo>
                    <a:pt x="2743147" y="1069256"/>
                  </a:lnTo>
                  <a:lnTo>
                    <a:pt x="2749511" y="1088349"/>
                  </a:lnTo>
                  <a:lnTo>
                    <a:pt x="2749511" y="1107443"/>
                  </a:lnTo>
                  <a:lnTo>
                    <a:pt x="2743147" y="1120172"/>
                  </a:lnTo>
                  <a:lnTo>
                    <a:pt x="2736782" y="1132901"/>
                  </a:lnTo>
                  <a:lnTo>
                    <a:pt x="2711324" y="1158359"/>
                  </a:lnTo>
                  <a:lnTo>
                    <a:pt x="2666772" y="1177454"/>
                  </a:lnTo>
                  <a:lnTo>
                    <a:pt x="2622219" y="1190183"/>
                  </a:lnTo>
                  <a:lnTo>
                    <a:pt x="2568121" y="1209276"/>
                  </a:lnTo>
                  <a:lnTo>
                    <a:pt x="2529933" y="1228370"/>
                  </a:lnTo>
                  <a:lnTo>
                    <a:pt x="2498110" y="1253830"/>
                  </a:lnTo>
                  <a:lnTo>
                    <a:pt x="2466286" y="1279288"/>
                  </a:lnTo>
                  <a:lnTo>
                    <a:pt x="2402641" y="1292017"/>
                  </a:lnTo>
                  <a:lnTo>
                    <a:pt x="2332630" y="1304746"/>
                  </a:lnTo>
                  <a:lnTo>
                    <a:pt x="2256254" y="1311111"/>
                  </a:lnTo>
                  <a:lnTo>
                    <a:pt x="2218067" y="1317475"/>
                  </a:lnTo>
                  <a:lnTo>
                    <a:pt x="2192609" y="1336569"/>
                  </a:lnTo>
                  <a:lnTo>
                    <a:pt x="2160785" y="1355663"/>
                  </a:lnTo>
                  <a:lnTo>
                    <a:pt x="2128962" y="1387486"/>
                  </a:lnTo>
                  <a:lnTo>
                    <a:pt x="2122598" y="1400215"/>
                  </a:lnTo>
                  <a:lnTo>
                    <a:pt x="2122598" y="1412944"/>
                  </a:lnTo>
                  <a:lnTo>
                    <a:pt x="2103504" y="1438402"/>
                  </a:lnTo>
                  <a:lnTo>
                    <a:pt x="2084410" y="1451132"/>
                  </a:lnTo>
                  <a:lnTo>
                    <a:pt x="2014399" y="1502049"/>
                  </a:lnTo>
                  <a:lnTo>
                    <a:pt x="1987122" y="1540237"/>
                  </a:lnTo>
                  <a:lnTo>
                    <a:pt x="165480" y="1540237"/>
                  </a:lnTo>
                  <a:lnTo>
                    <a:pt x="171845" y="1533872"/>
                  </a:lnTo>
                  <a:lnTo>
                    <a:pt x="184574" y="1508413"/>
                  </a:lnTo>
                  <a:lnTo>
                    <a:pt x="178210" y="1482955"/>
                  </a:lnTo>
                  <a:lnTo>
                    <a:pt x="159116" y="1438402"/>
                  </a:lnTo>
                  <a:lnTo>
                    <a:pt x="146387" y="1387486"/>
                  </a:lnTo>
                  <a:lnTo>
                    <a:pt x="146387" y="1355663"/>
                  </a:lnTo>
                  <a:lnTo>
                    <a:pt x="146387" y="1336569"/>
                  </a:lnTo>
                  <a:lnTo>
                    <a:pt x="152751" y="1311111"/>
                  </a:lnTo>
                  <a:lnTo>
                    <a:pt x="171845" y="1304746"/>
                  </a:lnTo>
                  <a:lnTo>
                    <a:pt x="190938" y="1298381"/>
                  </a:lnTo>
                  <a:lnTo>
                    <a:pt x="222762" y="1298381"/>
                  </a:lnTo>
                  <a:lnTo>
                    <a:pt x="241856" y="1298381"/>
                  </a:lnTo>
                  <a:lnTo>
                    <a:pt x="273679" y="1279288"/>
                  </a:lnTo>
                  <a:lnTo>
                    <a:pt x="299137" y="1260194"/>
                  </a:lnTo>
                  <a:lnTo>
                    <a:pt x="305501" y="1241100"/>
                  </a:lnTo>
                  <a:lnTo>
                    <a:pt x="311867" y="1215642"/>
                  </a:lnTo>
                  <a:lnTo>
                    <a:pt x="305501" y="1190183"/>
                  </a:lnTo>
                  <a:lnTo>
                    <a:pt x="299137" y="1164725"/>
                  </a:lnTo>
                  <a:lnTo>
                    <a:pt x="305501" y="1132901"/>
                  </a:lnTo>
                  <a:lnTo>
                    <a:pt x="324595" y="1101078"/>
                  </a:lnTo>
                  <a:lnTo>
                    <a:pt x="343689" y="1075620"/>
                  </a:lnTo>
                  <a:lnTo>
                    <a:pt x="369148" y="1011974"/>
                  </a:lnTo>
                  <a:lnTo>
                    <a:pt x="388242" y="961057"/>
                  </a:lnTo>
                  <a:lnTo>
                    <a:pt x="394606" y="935599"/>
                  </a:lnTo>
                  <a:lnTo>
                    <a:pt x="400970" y="919687"/>
                  </a:lnTo>
                  <a:lnTo>
                    <a:pt x="420064" y="900593"/>
                  </a:lnTo>
                  <a:lnTo>
                    <a:pt x="451888" y="887864"/>
                  </a:lnTo>
                  <a:lnTo>
                    <a:pt x="490075" y="868770"/>
                  </a:lnTo>
                  <a:lnTo>
                    <a:pt x="515533" y="849676"/>
                  </a:lnTo>
                  <a:lnTo>
                    <a:pt x="534627" y="824218"/>
                  </a:lnTo>
                  <a:lnTo>
                    <a:pt x="560086" y="798759"/>
                  </a:lnTo>
                  <a:lnTo>
                    <a:pt x="572815" y="786030"/>
                  </a:lnTo>
                  <a:lnTo>
                    <a:pt x="572815" y="760571"/>
                  </a:lnTo>
                  <a:lnTo>
                    <a:pt x="553721" y="741477"/>
                  </a:lnTo>
                  <a:lnTo>
                    <a:pt x="540993" y="716019"/>
                  </a:lnTo>
                  <a:lnTo>
                    <a:pt x="540993" y="696925"/>
                  </a:lnTo>
                  <a:lnTo>
                    <a:pt x="534627" y="665102"/>
                  </a:lnTo>
                  <a:lnTo>
                    <a:pt x="521899" y="658738"/>
                  </a:lnTo>
                  <a:lnTo>
                    <a:pt x="509169" y="646008"/>
                  </a:lnTo>
                  <a:lnTo>
                    <a:pt x="470982" y="639644"/>
                  </a:lnTo>
                  <a:lnTo>
                    <a:pt x="439158" y="626914"/>
                  </a:lnTo>
                  <a:lnTo>
                    <a:pt x="407336" y="614186"/>
                  </a:lnTo>
                  <a:lnTo>
                    <a:pt x="369148" y="620550"/>
                  </a:lnTo>
                  <a:lnTo>
                    <a:pt x="343689" y="626914"/>
                  </a:lnTo>
                  <a:lnTo>
                    <a:pt x="324595" y="620550"/>
                  </a:lnTo>
                  <a:lnTo>
                    <a:pt x="299137" y="614186"/>
                  </a:lnTo>
                  <a:lnTo>
                    <a:pt x="248220" y="595092"/>
                  </a:lnTo>
                  <a:lnTo>
                    <a:pt x="222762" y="588727"/>
                  </a:lnTo>
                  <a:lnTo>
                    <a:pt x="190938" y="575998"/>
                  </a:lnTo>
                  <a:lnTo>
                    <a:pt x="178210" y="569633"/>
                  </a:lnTo>
                  <a:lnTo>
                    <a:pt x="165480" y="550539"/>
                  </a:lnTo>
                  <a:lnTo>
                    <a:pt x="165480" y="537811"/>
                  </a:lnTo>
                  <a:lnTo>
                    <a:pt x="171845" y="525081"/>
                  </a:lnTo>
                  <a:lnTo>
                    <a:pt x="178210" y="512351"/>
                  </a:lnTo>
                  <a:lnTo>
                    <a:pt x="178210" y="499623"/>
                  </a:lnTo>
                  <a:lnTo>
                    <a:pt x="165480" y="499623"/>
                  </a:lnTo>
                  <a:lnTo>
                    <a:pt x="152751" y="493258"/>
                  </a:lnTo>
                  <a:lnTo>
                    <a:pt x="120929" y="493258"/>
                  </a:lnTo>
                  <a:lnTo>
                    <a:pt x="82741" y="499623"/>
                  </a:lnTo>
                  <a:lnTo>
                    <a:pt x="50917" y="505987"/>
                  </a:lnTo>
                  <a:lnTo>
                    <a:pt x="31824" y="518717"/>
                  </a:lnTo>
                  <a:lnTo>
                    <a:pt x="6366" y="531445"/>
                  </a:lnTo>
                  <a:lnTo>
                    <a:pt x="0" y="525081"/>
                  </a:lnTo>
                  <a:lnTo>
                    <a:pt x="0" y="512351"/>
                  </a:lnTo>
                  <a:lnTo>
                    <a:pt x="6366" y="467800"/>
                  </a:lnTo>
                  <a:lnTo>
                    <a:pt x="44553" y="423248"/>
                  </a:lnTo>
                  <a:lnTo>
                    <a:pt x="63647" y="410518"/>
                  </a:lnTo>
                  <a:lnTo>
                    <a:pt x="76376" y="404154"/>
                  </a:lnTo>
                  <a:lnTo>
                    <a:pt x="76376" y="391424"/>
                  </a:lnTo>
                  <a:lnTo>
                    <a:pt x="70011" y="391424"/>
                  </a:lnTo>
                  <a:lnTo>
                    <a:pt x="57282" y="391424"/>
                  </a:lnTo>
                  <a:lnTo>
                    <a:pt x="50917" y="391424"/>
                  </a:lnTo>
                  <a:lnTo>
                    <a:pt x="44553" y="385060"/>
                  </a:lnTo>
                  <a:lnTo>
                    <a:pt x="44553" y="378695"/>
                  </a:lnTo>
                  <a:lnTo>
                    <a:pt x="50917" y="372330"/>
                  </a:lnTo>
                  <a:lnTo>
                    <a:pt x="63647" y="365966"/>
                  </a:lnTo>
                  <a:lnTo>
                    <a:pt x="63647" y="359601"/>
                  </a:lnTo>
                  <a:lnTo>
                    <a:pt x="57282" y="353237"/>
                  </a:lnTo>
                  <a:lnTo>
                    <a:pt x="50917" y="340507"/>
                  </a:lnTo>
                  <a:lnTo>
                    <a:pt x="38188" y="334143"/>
                  </a:lnTo>
                  <a:lnTo>
                    <a:pt x="31824" y="327779"/>
                  </a:lnTo>
                  <a:lnTo>
                    <a:pt x="38188" y="321413"/>
                  </a:lnTo>
                  <a:lnTo>
                    <a:pt x="57282" y="308685"/>
                  </a:lnTo>
                  <a:lnTo>
                    <a:pt x="70011" y="289591"/>
                  </a:lnTo>
                  <a:lnTo>
                    <a:pt x="76376" y="283225"/>
                  </a:lnTo>
                  <a:lnTo>
                    <a:pt x="63647" y="276861"/>
                  </a:lnTo>
                  <a:lnTo>
                    <a:pt x="57282" y="276861"/>
                  </a:lnTo>
                  <a:lnTo>
                    <a:pt x="44553" y="264132"/>
                  </a:lnTo>
                  <a:lnTo>
                    <a:pt x="38188" y="254585"/>
                  </a:lnTo>
                  <a:lnTo>
                    <a:pt x="44553" y="241856"/>
                  </a:lnTo>
                  <a:lnTo>
                    <a:pt x="50917" y="222762"/>
                  </a:lnTo>
                  <a:lnTo>
                    <a:pt x="44553" y="203668"/>
                  </a:lnTo>
                  <a:lnTo>
                    <a:pt x="25459" y="184574"/>
                  </a:lnTo>
                  <a:lnTo>
                    <a:pt x="6366" y="165480"/>
                  </a:lnTo>
                  <a:lnTo>
                    <a:pt x="0" y="146387"/>
                  </a:lnTo>
                  <a:lnTo>
                    <a:pt x="6366" y="133657"/>
                  </a:lnTo>
                  <a:lnTo>
                    <a:pt x="19094" y="120929"/>
                  </a:lnTo>
                  <a:lnTo>
                    <a:pt x="38188" y="95469"/>
                  </a:lnTo>
                  <a:lnTo>
                    <a:pt x="63647" y="82741"/>
                  </a:lnTo>
                  <a:lnTo>
                    <a:pt x="89105" y="76376"/>
                  </a:lnTo>
                  <a:lnTo>
                    <a:pt x="146387" y="76376"/>
                  </a:lnTo>
                  <a:lnTo>
                    <a:pt x="178210" y="89105"/>
                  </a:lnTo>
                  <a:lnTo>
                    <a:pt x="203668" y="95469"/>
                  </a:lnTo>
                  <a:lnTo>
                    <a:pt x="222762" y="95469"/>
                  </a:lnTo>
                  <a:lnTo>
                    <a:pt x="241856" y="89105"/>
                  </a:lnTo>
                  <a:lnTo>
                    <a:pt x="254585" y="70011"/>
                  </a:lnTo>
                  <a:lnTo>
                    <a:pt x="260950" y="57282"/>
                  </a:lnTo>
                  <a:lnTo>
                    <a:pt x="260950" y="44553"/>
                  </a:lnTo>
                  <a:lnTo>
                    <a:pt x="280043" y="19094"/>
                  </a:lnTo>
                  <a:lnTo>
                    <a:pt x="305501" y="6366"/>
                  </a:lnTo>
                  <a:close/>
                </a:path>
              </a:pathLst>
            </a:custGeom>
            <a:solidFill>
              <a:schemeClr val="bg2"/>
            </a:solidFill>
            <a:ln w="6350">
              <a:solidFill>
                <a:schemeClr val="bg1"/>
              </a:solidFill>
              <a:round/>
              <a:headEnd/>
              <a:tailEnd/>
            </a:ln>
          </p:spPr>
          <p:txBody>
            <a:bodyPr wrap="square">
              <a:noAutofit/>
            </a:bodyPr>
            <a:lstStyle/>
            <a:p>
              <a:pPr>
                <a:defRPr/>
              </a:pPr>
              <a:endParaRPr lang="en-US">
                <a:ea typeface="ＭＳ Ｐゴシック" pitchFamily="-97" charset="-128"/>
                <a:cs typeface="Arial" charset="0"/>
              </a:endParaRPr>
            </a:p>
          </p:txBody>
        </p:sp>
        <p:sp>
          <p:nvSpPr>
            <p:cNvPr id="276" name="Freeform 325">
              <a:extLst>
                <a:ext uri="{FF2B5EF4-FFF2-40B4-BE49-F238E27FC236}">
                  <a16:creationId xmlns:a16="http://schemas.microsoft.com/office/drawing/2014/main" id="{0161405E-099A-403B-B81F-6BF084B1CFC5}"/>
                </a:ext>
              </a:extLst>
            </p:cNvPr>
            <p:cNvSpPr>
              <a:spLocks/>
            </p:cNvSpPr>
            <p:nvPr/>
          </p:nvSpPr>
          <p:spPr bwMode="auto">
            <a:xfrm>
              <a:off x="10462501" y="5455712"/>
              <a:ext cx="94268" cy="41242"/>
            </a:xfrm>
            <a:custGeom>
              <a:avLst/>
              <a:gdLst>
                <a:gd name="T0" fmla="*/ 32 w 32"/>
                <a:gd name="T1" fmla="*/ 10 h 14"/>
                <a:gd name="T2" fmla="*/ 32 w 32"/>
                <a:gd name="T3" fmla="*/ 10 h 14"/>
                <a:gd name="T4" fmla="*/ 32 w 32"/>
                <a:gd name="T5" fmla="*/ 12 h 14"/>
                <a:gd name="T6" fmla="*/ 32 w 32"/>
                <a:gd name="T7" fmla="*/ 12 h 14"/>
                <a:gd name="T8" fmla="*/ 26 w 32"/>
                <a:gd name="T9" fmla="*/ 14 h 14"/>
                <a:gd name="T10" fmla="*/ 18 w 32"/>
                <a:gd name="T11" fmla="*/ 14 h 14"/>
                <a:gd name="T12" fmla="*/ 18 w 32"/>
                <a:gd name="T13" fmla="*/ 14 h 14"/>
                <a:gd name="T14" fmla="*/ 10 w 32"/>
                <a:gd name="T15" fmla="*/ 14 h 14"/>
                <a:gd name="T16" fmla="*/ 4 w 32"/>
                <a:gd name="T17" fmla="*/ 12 h 14"/>
                <a:gd name="T18" fmla="*/ 4 w 32"/>
                <a:gd name="T19" fmla="*/ 12 h 14"/>
                <a:gd name="T20" fmla="*/ 2 w 32"/>
                <a:gd name="T21" fmla="*/ 6 h 14"/>
                <a:gd name="T22" fmla="*/ 0 w 32"/>
                <a:gd name="T23" fmla="*/ 2 h 14"/>
                <a:gd name="T24" fmla="*/ 0 w 32"/>
                <a:gd name="T25" fmla="*/ 2 h 14"/>
                <a:gd name="T26" fmla="*/ 4 w 32"/>
                <a:gd name="T27" fmla="*/ 0 h 14"/>
                <a:gd name="T28" fmla="*/ 4 w 32"/>
                <a:gd name="T29" fmla="*/ 0 h 14"/>
                <a:gd name="T30" fmla="*/ 14 w 32"/>
                <a:gd name="T31" fmla="*/ 0 h 14"/>
                <a:gd name="T32" fmla="*/ 22 w 32"/>
                <a:gd name="T33" fmla="*/ 2 h 14"/>
                <a:gd name="T34" fmla="*/ 22 w 32"/>
                <a:gd name="T35" fmla="*/ 2 h 14"/>
                <a:gd name="T36" fmla="*/ 32 w 32"/>
                <a:gd name="T37" fmla="*/ 6 h 14"/>
                <a:gd name="T38" fmla="*/ 32 w 32"/>
                <a:gd name="T39" fmla="*/ 6 h 14"/>
                <a:gd name="T40" fmla="*/ 32 w 32"/>
                <a:gd name="T41" fmla="*/ 10 h 14"/>
                <a:gd name="T42" fmla="*/ 32 w 32"/>
                <a:gd name="T43" fmla="*/ 10 h 14"/>
                <a:gd name="T44" fmla="*/ 32 w 32"/>
                <a:gd name="T4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14">
                  <a:moveTo>
                    <a:pt x="32" y="10"/>
                  </a:moveTo>
                  <a:lnTo>
                    <a:pt x="32" y="10"/>
                  </a:lnTo>
                  <a:lnTo>
                    <a:pt x="32" y="12"/>
                  </a:lnTo>
                  <a:lnTo>
                    <a:pt x="32" y="12"/>
                  </a:lnTo>
                  <a:lnTo>
                    <a:pt x="26" y="14"/>
                  </a:lnTo>
                  <a:lnTo>
                    <a:pt x="18" y="14"/>
                  </a:lnTo>
                  <a:lnTo>
                    <a:pt x="18" y="14"/>
                  </a:lnTo>
                  <a:lnTo>
                    <a:pt x="10" y="14"/>
                  </a:lnTo>
                  <a:lnTo>
                    <a:pt x="4" y="12"/>
                  </a:lnTo>
                  <a:lnTo>
                    <a:pt x="4" y="12"/>
                  </a:lnTo>
                  <a:lnTo>
                    <a:pt x="2" y="6"/>
                  </a:lnTo>
                  <a:lnTo>
                    <a:pt x="0" y="2"/>
                  </a:lnTo>
                  <a:lnTo>
                    <a:pt x="0" y="2"/>
                  </a:lnTo>
                  <a:lnTo>
                    <a:pt x="4" y="0"/>
                  </a:lnTo>
                  <a:lnTo>
                    <a:pt x="4" y="0"/>
                  </a:lnTo>
                  <a:lnTo>
                    <a:pt x="14" y="0"/>
                  </a:lnTo>
                  <a:lnTo>
                    <a:pt x="22" y="2"/>
                  </a:lnTo>
                  <a:lnTo>
                    <a:pt x="22" y="2"/>
                  </a:lnTo>
                  <a:lnTo>
                    <a:pt x="32" y="6"/>
                  </a:lnTo>
                  <a:lnTo>
                    <a:pt x="32" y="6"/>
                  </a:lnTo>
                  <a:lnTo>
                    <a:pt x="32" y="10"/>
                  </a:lnTo>
                  <a:lnTo>
                    <a:pt x="32" y="10"/>
                  </a:lnTo>
                  <a:lnTo>
                    <a:pt x="32" y="1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77" name="Freeform 326">
              <a:extLst>
                <a:ext uri="{FF2B5EF4-FFF2-40B4-BE49-F238E27FC236}">
                  <a16:creationId xmlns:a16="http://schemas.microsoft.com/office/drawing/2014/main" id="{E9811AE4-FE25-4518-976F-B24090616974}"/>
                </a:ext>
              </a:extLst>
            </p:cNvPr>
            <p:cNvSpPr>
              <a:spLocks/>
            </p:cNvSpPr>
            <p:nvPr/>
          </p:nvSpPr>
          <p:spPr bwMode="auto">
            <a:xfrm>
              <a:off x="9042578" y="4236110"/>
              <a:ext cx="53026" cy="108998"/>
            </a:xfrm>
            <a:custGeom>
              <a:avLst/>
              <a:gdLst>
                <a:gd name="T0" fmla="*/ 18 w 18"/>
                <a:gd name="T1" fmla="*/ 29 h 37"/>
                <a:gd name="T2" fmla="*/ 18 w 18"/>
                <a:gd name="T3" fmla="*/ 29 h 37"/>
                <a:gd name="T4" fmla="*/ 14 w 18"/>
                <a:gd name="T5" fmla="*/ 33 h 37"/>
                <a:gd name="T6" fmla="*/ 10 w 18"/>
                <a:gd name="T7" fmla="*/ 35 h 37"/>
                <a:gd name="T8" fmla="*/ 10 w 18"/>
                <a:gd name="T9" fmla="*/ 37 h 37"/>
                <a:gd name="T10" fmla="*/ 10 w 18"/>
                <a:gd name="T11" fmla="*/ 37 h 37"/>
                <a:gd name="T12" fmla="*/ 8 w 18"/>
                <a:gd name="T13" fmla="*/ 33 h 37"/>
                <a:gd name="T14" fmla="*/ 6 w 18"/>
                <a:gd name="T15" fmla="*/ 29 h 37"/>
                <a:gd name="T16" fmla="*/ 0 w 18"/>
                <a:gd name="T17" fmla="*/ 25 h 37"/>
                <a:gd name="T18" fmla="*/ 0 w 18"/>
                <a:gd name="T19" fmla="*/ 24 h 37"/>
                <a:gd name="T20" fmla="*/ 0 w 18"/>
                <a:gd name="T21" fmla="*/ 24 h 37"/>
                <a:gd name="T22" fmla="*/ 0 w 18"/>
                <a:gd name="T23" fmla="*/ 18 h 37"/>
                <a:gd name="T24" fmla="*/ 4 w 18"/>
                <a:gd name="T25" fmla="*/ 10 h 37"/>
                <a:gd name="T26" fmla="*/ 4 w 18"/>
                <a:gd name="T27" fmla="*/ 10 h 37"/>
                <a:gd name="T28" fmla="*/ 6 w 18"/>
                <a:gd name="T29" fmla="*/ 4 h 37"/>
                <a:gd name="T30" fmla="*/ 6 w 18"/>
                <a:gd name="T31" fmla="*/ 2 h 37"/>
                <a:gd name="T32" fmla="*/ 8 w 18"/>
                <a:gd name="T33" fmla="*/ 0 h 37"/>
                <a:gd name="T34" fmla="*/ 8 w 18"/>
                <a:gd name="T35" fmla="*/ 0 h 37"/>
                <a:gd name="T36" fmla="*/ 14 w 18"/>
                <a:gd name="T37" fmla="*/ 2 h 37"/>
                <a:gd name="T38" fmla="*/ 16 w 18"/>
                <a:gd name="T39" fmla="*/ 6 h 37"/>
                <a:gd name="T40" fmla="*/ 16 w 18"/>
                <a:gd name="T41" fmla="*/ 6 h 37"/>
                <a:gd name="T42" fmla="*/ 18 w 18"/>
                <a:gd name="T43" fmla="*/ 10 h 37"/>
                <a:gd name="T44" fmla="*/ 18 w 18"/>
                <a:gd name="T45" fmla="*/ 16 h 37"/>
                <a:gd name="T46" fmla="*/ 18 w 18"/>
                <a:gd name="T47" fmla="*/ 16 h 37"/>
                <a:gd name="T48" fmla="*/ 18 w 18"/>
                <a:gd name="T49" fmla="*/ 24 h 37"/>
                <a:gd name="T50" fmla="*/ 18 w 18"/>
                <a:gd name="T51" fmla="*/ 29 h 37"/>
                <a:gd name="T52" fmla="*/ 18 w 18"/>
                <a:gd name="T53" fmla="*/ 29 h 37"/>
                <a:gd name="T54" fmla="*/ 18 w 18"/>
                <a:gd name="T55"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37">
                  <a:moveTo>
                    <a:pt x="18" y="29"/>
                  </a:moveTo>
                  <a:lnTo>
                    <a:pt x="18" y="29"/>
                  </a:lnTo>
                  <a:lnTo>
                    <a:pt x="14" y="33"/>
                  </a:lnTo>
                  <a:lnTo>
                    <a:pt x="10" y="35"/>
                  </a:lnTo>
                  <a:lnTo>
                    <a:pt x="10" y="37"/>
                  </a:lnTo>
                  <a:lnTo>
                    <a:pt x="10" y="37"/>
                  </a:lnTo>
                  <a:lnTo>
                    <a:pt x="8" y="33"/>
                  </a:lnTo>
                  <a:lnTo>
                    <a:pt x="6" y="29"/>
                  </a:lnTo>
                  <a:lnTo>
                    <a:pt x="0" y="25"/>
                  </a:lnTo>
                  <a:lnTo>
                    <a:pt x="0" y="24"/>
                  </a:lnTo>
                  <a:lnTo>
                    <a:pt x="0" y="24"/>
                  </a:lnTo>
                  <a:lnTo>
                    <a:pt x="0" y="18"/>
                  </a:lnTo>
                  <a:lnTo>
                    <a:pt x="4" y="10"/>
                  </a:lnTo>
                  <a:lnTo>
                    <a:pt x="4" y="10"/>
                  </a:lnTo>
                  <a:lnTo>
                    <a:pt x="6" y="4"/>
                  </a:lnTo>
                  <a:lnTo>
                    <a:pt x="6" y="2"/>
                  </a:lnTo>
                  <a:lnTo>
                    <a:pt x="8" y="0"/>
                  </a:lnTo>
                  <a:lnTo>
                    <a:pt x="8" y="0"/>
                  </a:lnTo>
                  <a:lnTo>
                    <a:pt x="14" y="2"/>
                  </a:lnTo>
                  <a:lnTo>
                    <a:pt x="16" y="6"/>
                  </a:lnTo>
                  <a:lnTo>
                    <a:pt x="16" y="6"/>
                  </a:lnTo>
                  <a:lnTo>
                    <a:pt x="18" y="10"/>
                  </a:lnTo>
                  <a:lnTo>
                    <a:pt x="18" y="16"/>
                  </a:lnTo>
                  <a:lnTo>
                    <a:pt x="18" y="16"/>
                  </a:lnTo>
                  <a:lnTo>
                    <a:pt x="18" y="24"/>
                  </a:lnTo>
                  <a:lnTo>
                    <a:pt x="18" y="29"/>
                  </a:lnTo>
                  <a:lnTo>
                    <a:pt x="18" y="29"/>
                  </a:lnTo>
                  <a:lnTo>
                    <a:pt x="18" y="29"/>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78" name="Freeform 327">
              <a:extLst>
                <a:ext uri="{FF2B5EF4-FFF2-40B4-BE49-F238E27FC236}">
                  <a16:creationId xmlns:a16="http://schemas.microsoft.com/office/drawing/2014/main" id="{83072972-C79E-4521-A70D-41B382E17AD9}"/>
                </a:ext>
              </a:extLst>
            </p:cNvPr>
            <p:cNvSpPr>
              <a:spLocks/>
            </p:cNvSpPr>
            <p:nvPr/>
          </p:nvSpPr>
          <p:spPr bwMode="auto">
            <a:xfrm>
              <a:off x="8297266" y="4135949"/>
              <a:ext cx="927958" cy="527316"/>
            </a:xfrm>
            <a:custGeom>
              <a:avLst/>
              <a:gdLst>
                <a:gd name="T0" fmla="*/ 309 w 315"/>
                <a:gd name="T1" fmla="*/ 103 h 179"/>
                <a:gd name="T2" fmla="*/ 311 w 315"/>
                <a:gd name="T3" fmla="*/ 113 h 179"/>
                <a:gd name="T4" fmla="*/ 293 w 315"/>
                <a:gd name="T5" fmla="*/ 115 h 179"/>
                <a:gd name="T6" fmla="*/ 287 w 315"/>
                <a:gd name="T7" fmla="*/ 123 h 179"/>
                <a:gd name="T8" fmla="*/ 291 w 315"/>
                <a:gd name="T9" fmla="*/ 135 h 179"/>
                <a:gd name="T10" fmla="*/ 289 w 315"/>
                <a:gd name="T11" fmla="*/ 147 h 179"/>
                <a:gd name="T12" fmla="*/ 263 w 315"/>
                <a:gd name="T13" fmla="*/ 139 h 179"/>
                <a:gd name="T14" fmla="*/ 247 w 315"/>
                <a:gd name="T15" fmla="*/ 139 h 179"/>
                <a:gd name="T16" fmla="*/ 237 w 315"/>
                <a:gd name="T17" fmla="*/ 127 h 179"/>
                <a:gd name="T18" fmla="*/ 231 w 315"/>
                <a:gd name="T19" fmla="*/ 127 h 179"/>
                <a:gd name="T20" fmla="*/ 219 w 315"/>
                <a:gd name="T21" fmla="*/ 151 h 179"/>
                <a:gd name="T22" fmla="*/ 209 w 315"/>
                <a:gd name="T23" fmla="*/ 175 h 179"/>
                <a:gd name="T24" fmla="*/ 201 w 315"/>
                <a:gd name="T25" fmla="*/ 177 h 179"/>
                <a:gd name="T26" fmla="*/ 189 w 315"/>
                <a:gd name="T27" fmla="*/ 161 h 179"/>
                <a:gd name="T28" fmla="*/ 175 w 315"/>
                <a:gd name="T29" fmla="*/ 145 h 179"/>
                <a:gd name="T30" fmla="*/ 171 w 315"/>
                <a:gd name="T31" fmla="*/ 125 h 179"/>
                <a:gd name="T32" fmla="*/ 155 w 315"/>
                <a:gd name="T33" fmla="*/ 131 h 179"/>
                <a:gd name="T34" fmla="*/ 147 w 315"/>
                <a:gd name="T35" fmla="*/ 147 h 179"/>
                <a:gd name="T36" fmla="*/ 143 w 315"/>
                <a:gd name="T37" fmla="*/ 159 h 179"/>
                <a:gd name="T38" fmla="*/ 120 w 315"/>
                <a:gd name="T39" fmla="*/ 169 h 179"/>
                <a:gd name="T40" fmla="*/ 80 w 315"/>
                <a:gd name="T41" fmla="*/ 173 h 179"/>
                <a:gd name="T42" fmla="*/ 66 w 315"/>
                <a:gd name="T43" fmla="*/ 163 h 179"/>
                <a:gd name="T44" fmla="*/ 56 w 315"/>
                <a:gd name="T45" fmla="*/ 153 h 179"/>
                <a:gd name="T46" fmla="*/ 54 w 315"/>
                <a:gd name="T47" fmla="*/ 139 h 179"/>
                <a:gd name="T48" fmla="*/ 58 w 315"/>
                <a:gd name="T49" fmla="*/ 119 h 179"/>
                <a:gd name="T50" fmla="*/ 36 w 315"/>
                <a:gd name="T51" fmla="*/ 113 h 179"/>
                <a:gd name="T52" fmla="*/ 24 w 315"/>
                <a:gd name="T53" fmla="*/ 123 h 179"/>
                <a:gd name="T54" fmla="*/ 6 w 315"/>
                <a:gd name="T55" fmla="*/ 139 h 179"/>
                <a:gd name="T56" fmla="*/ 0 w 315"/>
                <a:gd name="T57" fmla="*/ 127 h 179"/>
                <a:gd name="T58" fmla="*/ 8 w 315"/>
                <a:gd name="T59" fmla="*/ 97 h 179"/>
                <a:gd name="T60" fmla="*/ 18 w 315"/>
                <a:gd name="T61" fmla="*/ 87 h 179"/>
                <a:gd name="T62" fmla="*/ 34 w 315"/>
                <a:gd name="T63" fmla="*/ 73 h 179"/>
                <a:gd name="T64" fmla="*/ 40 w 315"/>
                <a:gd name="T65" fmla="*/ 59 h 179"/>
                <a:gd name="T66" fmla="*/ 66 w 315"/>
                <a:gd name="T67" fmla="*/ 36 h 179"/>
                <a:gd name="T68" fmla="*/ 82 w 315"/>
                <a:gd name="T69" fmla="*/ 22 h 179"/>
                <a:gd name="T70" fmla="*/ 80 w 315"/>
                <a:gd name="T71" fmla="*/ 8 h 179"/>
                <a:gd name="T72" fmla="*/ 94 w 315"/>
                <a:gd name="T73" fmla="*/ 6 h 179"/>
                <a:gd name="T74" fmla="*/ 114 w 315"/>
                <a:gd name="T75" fmla="*/ 6 h 179"/>
                <a:gd name="T76" fmla="*/ 126 w 315"/>
                <a:gd name="T77" fmla="*/ 2 h 179"/>
                <a:gd name="T78" fmla="*/ 141 w 315"/>
                <a:gd name="T79" fmla="*/ 10 h 179"/>
                <a:gd name="T80" fmla="*/ 189 w 315"/>
                <a:gd name="T81" fmla="*/ 4 h 179"/>
                <a:gd name="T82" fmla="*/ 231 w 315"/>
                <a:gd name="T83" fmla="*/ 10 h 179"/>
                <a:gd name="T84" fmla="*/ 253 w 315"/>
                <a:gd name="T85" fmla="*/ 24 h 179"/>
                <a:gd name="T86" fmla="*/ 261 w 315"/>
                <a:gd name="T87" fmla="*/ 34 h 179"/>
                <a:gd name="T88" fmla="*/ 257 w 315"/>
                <a:gd name="T89" fmla="*/ 44 h 179"/>
                <a:gd name="T90" fmla="*/ 255 w 315"/>
                <a:gd name="T91" fmla="*/ 59 h 179"/>
                <a:gd name="T92" fmla="*/ 263 w 315"/>
                <a:gd name="T93" fmla="*/ 71 h 179"/>
                <a:gd name="T94" fmla="*/ 283 w 315"/>
                <a:gd name="T95" fmla="*/ 85 h 179"/>
                <a:gd name="T96" fmla="*/ 295 w 315"/>
                <a:gd name="T97" fmla="*/ 87 h 179"/>
                <a:gd name="T98" fmla="*/ 311 w 315"/>
                <a:gd name="T99" fmla="*/ 8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5" h="179">
                  <a:moveTo>
                    <a:pt x="315" y="91"/>
                  </a:moveTo>
                  <a:lnTo>
                    <a:pt x="315" y="91"/>
                  </a:lnTo>
                  <a:lnTo>
                    <a:pt x="313" y="97"/>
                  </a:lnTo>
                  <a:lnTo>
                    <a:pt x="309" y="103"/>
                  </a:lnTo>
                  <a:lnTo>
                    <a:pt x="309" y="103"/>
                  </a:lnTo>
                  <a:lnTo>
                    <a:pt x="311" y="109"/>
                  </a:lnTo>
                  <a:lnTo>
                    <a:pt x="311" y="113"/>
                  </a:lnTo>
                  <a:lnTo>
                    <a:pt x="311" y="113"/>
                  </a:lnTo>
                  <a:lnTo>
                    <a:pt x="303" y="115"/>
                  </a:lnTo>
                  <a:lnTo>
                    <a:pt x="303" y="115"/>
                  </a:lnTo>
                  <a:lnTo>
                    <a:pt x="297" y="115"/>
                  </a:lnTo>
                  <a:lnTo>
                    <a:pt x="293" y="115"/>
                  </a:lnTo>
                  <a:lnTo>
                    <a:pt x="291" y="115"/>
                  </a:lnTo>
                  <a:lnTo>
                    <a:pt x="291" y="115"/>
                  </a:lnTo>
                  <a:lnTo>
                    <a:pt x="289" y="119"/>
                  </a:lnTo>
                  <a:lnTo>
                    <a:pt x="287" y="123"/>
                  </a:lnTo>
                  <a:lnTo>
                    <a:pt x="287" y="123"/>
                  </a:lnTo>
                  <a:lnTo>
                    <a:pt x="289" y="133"/>
                  </a:lnTo>
                  <a:lnTo>
                    <a:pt x="289" y="133"/>
                  </a:lnTo>
                  <a:lnTo>
                    <a:pt x="291" y="135"/>
                  </a:lnTo>
                  <a:lnTo>
                    <a:pt x="291" y="141"/>
                  </a:lnTo>
                  <a:lnTo>
                    <a:pt x="291" y="141"/>
                  </a:lnTo>
                  <a:lnTo>
                    <a:pt x="291" y="145"/>
                  </a:lnTo>
                  <a:lnTo>
                    <a:pt x="289" y="147"/>
                  </a:lnTo>
                  <a:lnTo>
                    <a:pt x="289" y="147"/>
                  </a:lnTo>
                  <a:lnTo>
                    <a:pt x="283" y="147"/>
                  </a:lnTo>
                  <a:lnTo>
                    <a:pt x="275" y="145"/>
                  </a:lnTo>
                  <a:lnTo>
                    <a:pt x="263" y="139"/>
                  </a:lnTo>
                  <a:lnTo>
                    <a:pt x="263" y="139"/>
                  </a:lnTo>
                  <a:lnTo>
                    <a:pt x="257" y="139"/>
                  </a:lnTo>
                  <a:lnTo>
                    <a:pt x="247" y="139"/>
                  </a:lnTo>
                  <a:lnTo>
                    <a:pt x="247" y="139"/>
                  </a:lnTo>
                  <a:lnTo>
                    <a:pt x="243" y="133"/>
                  </a:lnTo>
                  <a:lnTo>
                    <a:pt x="241" y="129"/>
                  </a:lnTo>
                  <a:lnTo>
                    <a:pt x="241" y="129"/>
                  </a:lnTo>
                  <a:lnTo>
                    <a:pt x="237" y="127"/>
                  </a:lnTo>
                  <a:lnTo>
                    <a:pt x="235" y="125"/>
                  </a:lnTo>
                  <a:lnTo>
                    <a:pt x="233" y="125"/>
                  </a:lnTo>
                  <a:lnTo>
                    <a:pt x="233" y="125"/>
                  </a:lnTo>
                  <a:lnTo>
                    <a:pt x="231" y="127"/>
                  </a:lnTo>
                  <a:lnTo>
                    <a:pt x="229" y="131"/>
                  </a:lnTo>
                  <a:lnTo>
                    <a:pt x="229" y="139"/>
                  </a:lnTo>
                  <a:lnTo>
                    <a:pt x="229" y="139"/>
                  </a:lnTo>
                  <a:lnTo>
                    <a:pt x="219" y="151"/>
                  </a:lnTo>
                  <a:lnTo>
                    <a:pt x="213" y="161"/>
                  </a:lnTo>
                  <a:lnTo>
                    <a:pt x="213" y="161"/>
                  </a:lnTo>
                  <a:lnTo>
                    <a:pt x="209" y="175"/>
                  </a:lnTo>
                  <a:lnTo>
                    <a:pt x="209" y="175"/>
                  </a:lnTo>
                  <a:lnTo>
                    <a:pt x="207" y="177"/>
                  </a:lnTo>
                  <a:lnTo>
                    <a:pt x="205" y="179"/>
                  </a:lnTo>
                  <a:lnTo>
                    <a:pt x="205" y="179"/>
                  </a:lnTo>
                  <a:lnTo>
                    <a:pt x="201" y="177"/>
                  </a:lnTo>
                  <a:lnTo>
                    <a:pt x="197" y="175"/>
                  </a:lnTo>
                  <a:lnTo>
                    <a:pt x="197" y="175"/>
                  </a:lnTo>
                  <a:lnTo>
                    <a:pt x="189" y="161"/>
                  </a:lnTo>
                  <a:lnTo>
                    <a:pt x="189" y="161"/>
                  </a:lnTo>
                  <a:lnTo>
                    <a:pt x="183" y="157"/>
                  </a:lnTo>
                  <a:lnTo>
                    <a:pt x="177" y="151"/>
                  </a:lnTo>
                  <a:lnTo>
                    <a:pt x="177" y="151"/>
                  </a:lnTo>
                  <a:lnTo>
                    <a:pt x="175" y="145"/>
                  </a:lnTo>
                  <a:lnTo>
                    <a:pt x="175" y="139"/>
                  </a:lnTo>
                  <a:lnTo>
                    <a:pt x="173" y="129"/>
                  </a:lnTo>
                  <a:lnTo>
                    <a:pt x="171" y="125"/>
                  </a:lnTo>
                  <a:lnTo>
                    <a:pt x="171" y="125"/>
                  </a:lnTo>
                  <a:lnTo>
                    <a:pt x="169" y="125"/>
                  </a:lnTo>
                  <a:lnTo>
                    <a:pt x="163" y="127"/>
                  </a:lnTo>
                  <a:lnTo>
                    <a:pt x="155" y="131"/>
                  </a:lnTo>
                  <a:lnTo>
                    <a:pt x="155" y="131"/>
                  </a:lnTo>
                  <a:lnTo>
                    <a:pt x="151" y="135"/>
                  </a:lnTo>
                  <a:lnTo>
                    <a:pt x="147" y="141"/>
                  </a:lnTo>
                  <a:lnTo>
                    <a:pt x="147" y="141"/>
                  </a:lnTo>
                  <a:lnTo>
                    <a:pt x="147" y="147"/>
                  </a:lnTo>
                  <a:lnTo>
                    <a:pt x="147" y="153"/>
                  </a:lnTo>
                  <a:lnTo>
                    <a:pt x="147" y="153"/>
                  </a:lnTo>
                  <a:lnTo>
                    <a:pt x="143" y="159"/>
                  </a:lnTo>
                  <a:lnTo>
                    <a:pt x="143" y="159"/>
                  </a:lnTo>
                  <a:lnTo>
                    <a:pt x="134" y="163"/>
                  </a:lnTo>
                  <a:lnTo>
                    <a:pt x="126" y="171"/>
                  </a:lnTo>
                  <a:lnTo>
                    <a:pt x="126" y="171"/>
                  </a:lnTo>
                  <a:lnTo>
                    <a:pt x="120" y="169"/>
                  </a:lnTo>
                  <a:lnTo>
                    <a:pt x="112" y="169"/>
                  </a:lnTo>
                  <a:lnTo>
                    <a:pt x="112" y="169"/>
                  </a:lnTo>
                  <a:lnTo>
                    <a:pt x="94" y="169"/>
                  </a:lnTo>
                  <a:lnTo>
                    <a:pt x="80" y="173"/>
                  </a:lnTo>
                  <a:lnTo>
                    <a:pt x="80" y="173"/>
                  </a:lnTo>
                  <a:lnTo>
                    <a:pt x="68" y="173"/>
                  </a:lnTo>
                  <a:lnTo>
                    <a:pt x="68" y="173"/>
                  </a:lnTo>
                  <a:lnTo>
                    <a:pt x="66" y="163"/>
                  </a:lnTo>
                  <a:lnTo>
                    <a:pt x="64" y="157"/>
                  </a:lnTo>
                  <a:lnTo>
                    <a:pt x="64" y="157"/>
                  </a:lnTo>
                  <a:lnTo>
                    <a:pt x="60" y="155"/>
                  </a:lnTo>
                  <a:lnTo>
                    <a:pt x="56" y="153"/>
                  </a:lnTo>
                  <a:lnTo>
                    <a:pt x="56" y="153"/>
                  </a:lnTo>
                  <a:lnTo>
                    <a:pt x="54" y="147"/>
                  </a:lnTo>
                  <a:lnTo>
                    <a:pt x="54" y="139"/>
                  </a:lnTo>
                  <a:lnTo>
                    <a:pt x="54" y="139"/>
                  </a:lnTo>
                  <a:lnTo>
                    <a:pt x="56" y="127"/>
                  </a:lnTo>
                  <a:lnTo>
                    <a:pt x="58" y="123"/>
                  </a:lnTo>
                  <a:lnTo>
                    <a:pt x="58" y="119"/>
                  </a:lnTo>
                  <a:lnTo>
                    <a:pt x="58" y="119"/>
                  </a:lnTo>
                  <a:lnTo>
                    <a:pt x="54" y="115"/>
                  </a:lnTo>
                  <a:lnTo>
                    <a:pt x="54" y="115"/>
                  </a:lnTo>
                  <a:lnTo>
                    <a:pt x="42" y="113"/>
                  </a:lnTo>
                  <a:lnTo>
                    <a:pt x="36" y="113"/>
                  </a:lnTo>
                  <a:lnTo>
                    <a:pt x="30" y="113"/>
                  </a:lnTo>
                  <a:lnTo>
                    <a:pt x="30" y="113"/>
                  </a:lnTo>
                  <a:lnTo>
                    <a:pt x="26" y="117"/>
                  </a:lnTo>
                  <a:lnTo>
                    <a:pt x="24" y="123"/>
                  </a:lnTo>
                  <a:lnTo>
                    <a:pt x="14" y="133"/>
                  </a:lnTo>
                  <a:lnTo>
                    <a:pt x="14" y="133"/>
                  </a:lnTo>
                  <a:lnTo>
                    <a:pt x="10" y="135"/>
                  </a:lnTo>
                  <a:lnTo>
                    <a:pt x="6" y="139"/>
                  </a:lnTo>
                  <a:lnTo>
                    <a:pt x="6" y="139"/>
                  </a:lnTo>
                  <a:lnTo>
                    <a:pt x="2" y="133"/>
                  </a:lnTo>
                  <a:lnTo>
                    <a:pt x="2" y="133"/>
                  </a:lnTo>
                  <a:lnTo>
                    <a:pt x="0" y="127"/>
                  </a:lnTo>
                  <a:lnTo>
                    <a:pt x="2" y="121"/>
                  </a:lnTo>
                  <a:lnTo>
                    <a:pt x="6" y="105"/>
                  </a:lnTo>
                  <a:lnTo>
                    <a:pt x="6" y="105"/>
                  </a:lnTo>
                  <a:lnTo>
                    <a:pt x="8" y="97"/>
                  </a:lnTo>
                  <a:lnTo>
                    <a:pt x="12" y="91"/>
                  </a:lnTo>
                  <a:lnTo>
                    <a:pt x="12" y="91"/>
                  </a:lnTo>
                  <a:lnTo>
                    <a:pt x="18" y="87"/>
                  </a:lnTo>
                  <a:lnTo>
                    <a:pt x="18" y="87"/>
                  </a:lnTo>
                  <a:lnTo>
                    <a:pt x="24" y="79"/>
                  </a:lnTo>
                  <a:lnTo>
                    <a:pt x="24" y="79"/>
                  </a:lnTo>
                  <a:lnTo>
                    <a:pt x="34" y="73"/>
                  </a:lnTo>
                  <a:lnTo>
                    <a:pt x="34" y="73"/>
                  </a:lnTo>
                  <a:lnTo>
                    <a:pt x="36" y="71"/>
                  </a:lnTo>
                  <a:lnTo>
                    <a:pt x="36" y="71"/>
                  </a:lnTo>
                  <a:lnTo>
                    <a:pt x="40" y="59"/>
                  </a:lnTo>
                  <a:lnTo>
                    <a:pt x="40" y="59"/>
                  </a:lnTo>
                  <a:lnTo>
                    <a:pt x="48" y="48"/>
                  </a:lnTo>
                  <a:lnTo>
                    <a:pt x="48" y="48"/>
                  </a:lnTo>
                  <a:lnTo>
                    <a:pt x="58" y="42"/>
                  </a:lnTo>
                  <a:lnTo>
                    <a:pt x="66" y="36"/>
                  </a:lnTo>
                  <a:lnTo>
                    <a:pt x="76" y="30"/>
                  </a:lnTo>
                  <a:lnTo>
                    <a:pt x="80" y="26"/>
                  </a:lnTo>
                  <a:lnTo>
                    <a:pt x="82" y="22"/>
                  </a:lnTo>
                  <a:lnTo>
                    <a:pt x="82" y="22"/>
                  </a:lnTo>
                  <a:lnTo>
                    <a:pt x="80" y="16"/>
                  </a:lnTo>
                  <a:lnTo>
                    <a:pt x="76" y="12"/>
                  </a:lnTo>
                  <a:lnTo>
                    <a:pt x="76" y="12"/>
                  </a:lnTo>
                  <a:lnTo>
                    <a:pt x="80" y="8"/>
                  </a:lnTo>
                  <a:lnTo>
                    <a:pt x="84" y="6"/>
                  </a:lnTo>
                  <a:lnTo>
                    <a:pt x="84" y="6"/>
                  </a:lnTo>
                  <a:lnTo>
                    <a:pt x="88" y="6"/>
                  </a:lnTo>
                  <a:lnTo>
                    <a:pt x="94" y="6"/>
                  </a:lnTo>
                  <a:lnTo>
                    <a:pt x="104" y="10"/>
                  </a:lnTo>
                  <a:lnTo>
                    <a:pt x="104" y="10"/>
                  </a:lnTo>
                  <a:lnTo>
                    <a:pt x="114" y="6"/>
                  </a:lnTo>
                  <a:lnTo>
                    <a:pt x="114" y="6"/>
                  </a:lnTo>
                  <a:lnTo>
                    <a:pt x="118" y="2"/>
                  </a:lnTo>
                  <a:lnTo>
                    <a:pt x="124" y="0"/>
                  </a:lnTo>
                  <a:lnTo>
                    <a:pt x="124" y="0"/>
                  </a:lnTo>
                  <a:lnTo>
                    <a:pt x="126" y="2"/>
                  </a:lnTo>
                  <a:lnTo>
                    <a:pt x="128" y="4"/>
                  </a:lnTo>
                  <a:lnTo>
                    <a:pt x="130" y="8"/>
                  </a:lnTo>
                  <a:lnTo>
                    <a:pt x="130" y="8"/>
                  </a:lnTo>
                  <a:lnTo>
                    <a:pt x="141" y="10"/>
                  </a:lnTo>
                  <a:lnTo>
                    <a:pt x="153" y="8"/>
                  </a:lnTo>
                  <a:lnTo>
                    <a:pt x="175" y="6"/>
                  </a:lnTo>
                  <a:lnTo>
                    <a:pt x="175" y="6"/>
                  </a:lnTo>
                  <a:lnTo>
                    <a:pt x="189" y="4"/>
                  </a:lnTo>
                  <a:lnTo>
                    <a:pt x="207" y="2"/>
                  </a:lnTo>
                  <a:lnTo>
                    <a:pt x="207" y="2"/>
                  </a:lnTo>
                  <a:lnTo>
                    <a:pt x="219" y="6"/>
                  </a:lnTo>
                  <a:lnTo>
                    <a:pt x="231" y="10"/>
                  </a:lnTo>
                  <a:lnTo>
                    <a:pt x="231" y="10"/>
                  </a:lnTo>
                  <a:lnTo>
                    <a:pt x="241" y="16"/>
                  </a:lnTo>
                  <a:lnTo>
                    <a:pt x="253" y="24"/>
                  </a:lnTo>
                  <a:lnTo>
                    <a:pt x="253" y="24"/>
                  </a:lnTo>
                  <a:lnTo>
                    <a:pt x="253" y="26"/>
                  </a:lnTo>
                  <a:lnTo>
                    <a:pt x="257" y="28"/>
                  </a:lnTo>
                  <a:lnTo>
                    <a:pt x="261" y="34"/>
                  </a:lnTo>
                  <a:lnTo>
                    <a:pt x="261" y="34"/>
                  </a:lnTo>
                  <a:lnTo>
                    <a:pt x="259" y="36"/>
                  </a:lnTo>
                  <a:lnTo>
                    <a:pt x="259" y="38"/>
                  </a:lnTo>
                  <a:lnTo>
                    <a:pt x="257" y="44"/>
                  </a:lnTo>
                  <a:lnTo>
                    <a:pt x="257" y="44"/>
                  </a:lnTo>
                  <a:lnTo>
                    <a:pt x="255" y="52"/>
                  </a:lnTo>
                  <a:lnTo>
                    <a:pt x="255" y="58"/>
                  </a:lnTo>
                  <a:lnTo>
                    <a:pt x="255" y="58"/>
                  </a:lnTo>
                  <a:lnTo>
                    <a:pt x="255" y="59"/>
                  </a:lnTo>
                  <a:lnTo>
                    <a:pt x="259" y="63"/>
                  </a:lnTo>
                  <a:lnTo>
                    <a:pt x="261" y="67"/>
                  </a:lnTo>
                  <a:lnTo>
                    <a:pt x="263" y="71"/>
                  </a:lnTo>
                  <a:lnTo>
                    <a:pt x="263" y="71"/>
                  </a:lnTo>
                  <a:lnTo>
                    <a:pt x="265" y="75"/>
                  </a:lnTo>
                  <a:lnTo>
                    <a:pt x="269" y="79"/>
                  </a:lnTo>
                  <a:lnTo>
                    <a:pt x="269" y="79"/>
                  </a:lnTo>
                  <a:lnTo>
                    <a:pt x="283" y="85"/>
                  </a:lnTo>
                  <a:lnTo>
                    <a:pt x="283" y="85"/>
                  </a:lnTo>
                  <a:lnTo>
                    <a:pt x="289" y="87"/>
                  </a:lnTo>
                  <a:lnTo>
                    <a:pt x="295" y="87"/>
                  </a:lnTo>
                  <a:lnTo>
                    <a:pt x="295" y="87"/>
                  </a:lnTo>
                  <a:lnTo>
                    <a:pt x="299" y="85"/>
                  </a:lnTo>
                  <a:lnTo>
                    <a:pt x="303" y="83"/>
                  </a:lnTo>
                  <a:lnTo>
                    <a:pt x="303" y="83"/>
                  </a:lnTo>
                  <a:lnTo>
                    <a:pt x="311" y="87"/>
                  </a:lnTo>
                  <a:lnTo>
                    <a:pt x="315" y="91"/>
                  </a:lnTo>
                  <a:lnTo>
                    <a:pt x="315" y="91"/>
                  </a:lnTo>
                  <a:lnTo>
                    <a:pt x="315" y="91"/>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79" name="Freeform 328">
              <a:extLst>
                <a:ext uri="{FF2B5EF4-FFF2-40B4-BE49-F238E27FC236}">
                  <a16:creationId xmlns:a16="http://schemas.microsoft.com/office/drawing/2014/main" id="{115A0E6D-9584-44A7-AB48-2BE5DAC45E1F}"/>
                </a:ext>
              </a:extLst>
            </p:cNvPr>
            <p:cNvSpPr>
              <a:spLocks/>
            </p:cNvSpPr>
            <p:nvPr/>
          </p:nvSpPr>
          <p:spPr bwMode="auto">
            <a:xfrm>
              <a:off x="9823241" y="2112117"/>
              <a:ext cx="94268" cy="111944"/>
            </a:xfrm>
            <a:custGeom>
              <a:avLst/>
              <a:gdLst>
                <a:gd name="T0" fmla="*/ 32 w 32"/>
                <a:gd name="T1" fmla="*/ 34 h 38"/>
                <a:gd name="T2" fmla="*/ 32 w 32"/>
                <a:gd name="T3" fmla="*/ 34 h 38"/>
                <a:gd name="T4" fmla="*/ 32 w 32"/>
                <a:gd name="T5" fmla="*/ 36 h 38"/>
                <a:gd name="T6" fmla="*/ 30 w 32"/>
                <a:gd name="T7" fmla="*/ 38 h 38"/>
                <a:gd name="T8" fmla="*/ 30 w 32"/>
                <a:gd name="T9" fmla="*/ 38 h 38"/>
                <a:gd name="T10" fmla="*/ 28 w 32"/>
                <a:gd name="T11" fmla="*/ 36 h 38"/>
                <a:gd name="T12" fmla="*/ 26 w 32"/>
                <a:gd name="T13" fmla="*/ 34 h 38"/>
                <a:gd name="T14" fmla="*/ 26 w 32"/>
                <a:gd name="T15" fmla="*/ 34 h 38"/>
                <a:gd name="T16" fmla="*/ 18 w 32"/>
                <a:gd name="T17" fmla="*/ 36 h 38"/>
                <a:gd name="T18" fmla="*/ 18 w 32"/>
                <a:gd name="T19" fmla="*/ 36 h 38"/>
                <a:gd name="T20" fmla="*/ 14 w 32"/>
                <a:gd name="T21" fmla="*/ 38 h 38"/>
                <a:gd name="T22" fmla="*/ 14 w 32"/>
                <a:gd name="T23" fmla="*/ 38 h 38"/>
                <a:gd name="T24" fmla="*/ 10 w 32"/>
                <a:gd name="T25" fmla="*/ 38 h 38"/>
                <a:gd name="T26" fmla="*/ 6 w 32"/>
                <a:gd name="T27" fmla="*/ 36 h 38"/>
                <a:gd name="T28" fmla="*/ 6 w 32"/>
                <a:gd name="T29" fmla="*/ 36 h 38"/>
                <a:gd name="T30" fmla="*/ 2 w 32"/>
                <a:gd name="T31" fmla="*/ 34 h 38"/>
                <a:gd name="T32" fmla="*/ 0 w 32"/>
                <a:gd name="T33" fmla="*/ 32 h 38"/>
                <a:gd name="T34" fmla="*/ 0 w 32"/>
                <a:gd name="T35" fmla="*/ 32 h 38"/>
                <a:gd name="T36" fmla="*/ 2 w 32"/>
                <a:gd name="T37" fmla="*/ 28 h 38"/>
                <a:gd name="T38" fmla="*/ 2 w 32"/>
                <a:gd name="T39" fmla="*/ 28 h 38"/>
                <a:gd name="T40" fmla="*/ 4 w 32"/>
                <a:gd name="T41" fmla="*/ 20 h 38"/>
                <a:gd name="T42" fmla="*/ 4 w 32"/>
                <a:gd name="T43" fmla="*/ 20 h 38"/>
                <a:gd name="T44" fmla="*/ 2 w 32"/>
                <a:gd name="T45" fmla="*/ 16 h 38"/>
                <a:gd name="T46" fmla="*/ 2 w 32"/>
                <a:gd name="T47" fmla="*/ 12 h 38"/>
                <a:gd name="T48" fmla="*/ 2 w 32"/>
                <a:gd name="T49" fmla="*/ 12 h 38"/>
                <a:gd name="T50" fmla="*/ 6 w 32"/>
                <a:gd name="T51" fmla="*/ 12 h 38"/>
                <a:gd name="T52" fmla="*/ 6 w 32"/>
                <a:gd name="T53" fmla="*/ 12 h 38"/>
                <a:gd name="T54" fmla="*/ 12 w 32"/>
                <a:gd name="T55" fmla="*/ 16 h 38"/>
                <a:gd name="T56" fmla="*/ 16 w 32"/>
                <a:gd name="T57" fmla="*/ 18 h 38"/>
                <a:gd name="T58" fmla="*/ 18 w 32"/>
                <a:gd name="T59" fmla="*/ 18 h 38"/>
                <a:gd name="T60" fmla="*/ 18 w 32"/>
                <a:gd name="T61" fmla="*/ 18 h 38"/>
                <a:gd name="T62" fmla="*/ 18 w 32"/>
                <a:gd name="T63" fmla="*/ 16 h 38"/>
                <a:gd name="T64" fmla="*/ 16 w 32"/>
                <a:gd name="T65" fmla="*/ 12 h 38"/>
                <a:gd name="T66" fmla="*/ 16 w 32"/>
                <a:gd name="T67" fmla="*/ 12 h 38"/>
                <a:gd name="T68" fmla="*/ 10 w 32"/>
                <a:gd name="T69" fmla="*/ 8 h 38"/>
                <a:gd name="T70" fmla="*/ 10 w 32"/>
                <a:gd name="T71" fmla="*/ 8 h 38"/>
                <a:gd name="T72" fmla="*/ 8 w 32"/>
                <a:gd name="T73" fmla="*/ 6 h 38"/>
                <a:gd name="T74" fmla="*/ 6 w 32"/>
                <a:gd name="T75" fmla="*/ 4 h 38"/>
                <a:gd name="T76" fmla="*/ 6 w 32"/>
                <a:gd name="T77" fmla="*/ 4 h 38"/>
                <a:gd name="T78" fmla="*/ 10 w 32"/>
                <a:gd name="T79" fmla="*/ 0 h 38"/>
                <a:gd name="T80" fmla="*/ 10 w 32"/>
                <a:gd name="T81" fmla="*/ 0 h 38"/>
                <a:gd name="T82" fmla="*/ 14 w 32"/>
                <a:gd name="T83" fmla="*/ 2 h 38"/>
                <a:gd name="T84" fmla="*/ 14 w 32"/>
                <a:gd name="T85" fmla="*/ 2 h 38"/>
                <a:gd name="T86" fmla="*/ 16 w 32"/>
                <a:gd name="T87" fmla="*/ 6 h 38"/>
                <a:gd name="T88" fmla="*/ 16 w 32"/>
                <a:gd name="T89" fmla="*/ 6 h 38"/>
                <a:gd name="T90" fmla="*/ 20 w 32"/>
                <a:gd name="T91" fmla="*/ 6 h 38"/>
                <a:gd name="T92" fmla="*/ 26 w 32"/>
                <a:gd name="T93" fmla="*/ 6 h 38"/>
                <a:gd name="T94" fmla="*/ 26 w 32"/>
                <a:gd name="T95" fmla="*/ 6 h 38"/>
                <a:gd name="T96" fmla="*/ 28 w 32"/>
                <a:gd name="T97" fmla="*/ 8 h 38"/>
                <a:gd name="T98" fmla="*/ 30 w 32"/>
                <a:gd name="T99" fmla="*/ 10 h 38"/>
                <a:gd name="T100" fmla="*/ 30 w 32"/>
                <a:gd name="T101" fmla="*/ 10 h 38"/>
                <a:gd name="T102" fmla="*/ 30 w 32"/>
                <a:gd name="T103" fmla="*/ 14 h 38"/>
                <a:gd name="T104" fmla="*/ 28 w 32"/>
                <a:gd name="T105" fmla="*/ 20 h 38"/>
                <a:gd name="T106" fmla="*/ 28 w 32"/>
                <a:gd name="T107" fmla="*/ 20 h 38"/>
                <a:gd name="T108" fmla="*/ 28 w 32"/>
                <a:gd name="T109" fmla="*/ 28 h 38"/>
                <a:gd name="T110" fmla="*/ 28 w 32"/>
                <a:gd name="T111" fmla="*/ 28 h 38"/>
                <a:gd name="T112" fmla="*/ 32 w 32"/>
                <a:gd name="T113" fmla="*/ 34 h 38"/>
                <a:gd name="T114" fmla="*/ 32 w 32"/>
                <a:gd name="T115" fmla="*/ 34 h 38"/>
                <a:gd name="T116" fmla="*/ 32 w 32"/>
                <a:gd name="T117"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 h="38">
                  <a:moveTo>
                    <a:pt x="32" y="34"/>
                  </a:moveTo>
                  <a:lnTo>
                    <a:pt x="32" y="34"/>
                  </a:lnTo>
                  <a:lnTo>
                    <a:pt x="32" y="36"/>
                  </a:lnTo>
                  <a:lnTo>
                    <a:pt x="30" y="38"/>
                  </a:lnTo>
                  <a:lnTo>
                    <a:pt x="30" y="38"/>
                  </a:lnTo>
                  <a:lnTo>
                    <a:pt x="28" y="36"/>
                  </a:lnTo>
                  <a:lnTo>
                    <a:pt x="26" y="34"/>
                  </a:lnTo>
                  <a:lnTo>
                    <a:pt x="26" y="34"/>
                  </a:lnTo>
                  <a:lnTo>
                    <a:pt x="18" y="36"/>
                  </a:lnTo>
                  <a:lnTo>
                    <a:pt x="18" y="36"/>
                  </a:lnTo>
                  <a:lnTo>
                    <a:pt x="14" y="38"/>
                  </a:lnTo>
                  <a:lnTo>
                    <a:pt x="14" y="38"/>
                  </a:lnTo>
                  <a:lnTo>
                    <a:pt x="10" y="38"/>
                  </a:lnTo>
                  <a:lnTo>
                    <a:pt x="6" y="36"/>
                  </a:lnTo>
                  <a:lnTo>
                    <a:pt x="6" y="36"/>
                  </a:lnTo>
                  <a:lnTo>
                    <a:pt x="2" y="34"/>
                  </a:lnTo>
                  <a:lnTo>
                    <a:pt x="0" y="32"/>
                  </a:lnTo>
                  <a:lnTo>
                    <a:pt x="0" y="32"/>
                  </a:lnTo>
                  <a:lnTo>
                    <a:pt x="2" y="28"/>
                  </a:lnTo>
                  <a:lnTo>
                    <a:pt x="2" y="28"/>
                  </a:lnTo>
                  <a:lnTo>
                    <a:pt x="4" y="20"/>
                  </a:lnTo>
                  <a:lnTo>
                    <a:pt x="4" y="20"/>
                  </a:lnTo>
                  <a:lnTo>
                    <a:pt x="2" y="16"/>
                  </a:lnTo>
                  <a:lnTo>
                    <a:pt x="2" y="12"/>
                  </a:lnTo>
                  <a:lnTo>
                    <a:pt x="2" y="12"/>
                  </a:lnTo>
                  <a:lnTo>
                    <a:pt x="6" y="12"/>
                  </a:lnTo>
                  <a:lnTo>
                    <a:pt x="6" y="12"/>
                  </a:lnTo>
                  <a:lnTo>
                    <a:pt x="12" y="16"/>
                  </a:lnTo>
                  <a:lnTo>
                    <a:pt x="16" y="18"/>
                  </a:lnTo>
                  <a:lnTo>
                    <a:pt x="18" y="18"/>
                  </a:lnTo>
                  <a:lnTo>
                    <a:pt x="18" y="18"/>
                  </a:lnTo>
                  <a:lnTo>
                    <a:pt x="18" y="16"/>
                  </a:lnTo>
                  <a:lnTo>
                    <a:pt x="16" y="12"/>
                  </a:lnTo>
                  <a:lnTo>
                    <a:pt x="16" y="12"/>
                  </a:lnTo>
                  <a:lnTo>
                    <a:pt x="10" y="8"/>
                  </a:lnTo>
                  <a:lnTo>
                    <a:pt x="10" y="8"/>
                  </a:lnTo>
                  <a:lnTo>
                    <a:pt x="8" y="6"/>
                  </a:lnTo>
                  <a:lnTo>
                    <a:pt x="6" y="4"/>
                  </a:lnTo>
                  <a:lnTo>
                    <a:pt x="6" y="4"/>
                  </a:lnTo>
                  <a:lnTo>
                    <a:pt x="10" y="0"/>
                  </a:lnTo>
                  <a:lnTo>
                    <a:pt x="10" y="0"/>
                  </a:lnTo>
                  <a:lnTo>
                    <a:pt x="14" y="2"/>
                  </a:lnTo>
                  <a:lnTo>
                    <a:pt x="14" y="2"/>
                  </a:lnTo>
                  <a:lnTo>
                    <a:pt x="16" y="6"/>
                  </a:lnTo>
                  <a:lnTo>
                    <a:pt x="16" y="6"/>
                  </a:lnTo>
                  <a:lnTo>
                    <a:pt x="20" y="6"/>
                  </a:lnTo>
                  <a:lnTo>
                    <a:pt x="26" y="6"/>
                  </a:lnTo>
                  <a:lnTo>
                    <a:pt x="26" y="6"/>
                  </a:lnTo>
                  <a:lnTo>
                    <a:pt x="28" y="8"/>
                  </a:lnTo>
                  <a:lnTo>
                    <a:pt x="30" y="10"/>
                  </a:lnTo>
                  <a:lnTo>
                    <a:pt x="30" y="10"/>
                  </a:lnTo>
                  <a:lnTo>
                    <a:pt x="30" y="14"/>
                  </a:lnTo>
                  <a:lnTo>
                    <a:pt x="28" y="20"/>
                  </a:lnTo>
                  <a:lnTo>
                    <a:pt x="28" y="20"/>
                  </a:lnTo>
                  <a:lnTo>
                    <a:pt x="28" y="28"/>
                  </a:lnTo>
                  <a:lnTo>
                    <a:pt x="28" y="28"/>
                  </a:lnTo>
                  <a:lnTo>
                    <a:pt x="32" y="34"/>
                  </a:lnTo>
                  <a:lnTo>
                    <a:pt x="32" y="34"/>
                  </a:lnTo>
                  <a:lnTo>
                    <a:pt x="32" y="3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80" name="Freeform 329">
              <a:extLst>
                <a:ext uri="{FF2B5EF4-FFF2-40B4-BE49-F238E27FC236}">
                  <a16:creationId xmlns:a16="http://schemas.microsoft.com/office/drawing/2014/main" id="{85F886CB-5DE6-4EA1-8E0D-30FA5DAB6034}"/>
                </a:ext>
              </a:extLst>
            </p:cNvPr>
            <p:cNvSpPr>
              <a:spLocks/>
            </p:cNvSpPr>
            <p:nvPr/>
          </p:nvSpPr>
          <p:spPr bwMode="auto">
            <a:xfrm>
              <a:off x="8456344" y="2000172"/>
              <a:ext cx="1676216" cy="2253612"/>
            </a:xfrm>
            <a:custGeom>
              <a:avLst/>
              <a:gdLst>
                <a:gd name="T0" fmla="*/ 259 w 569"/>
                <a:gd name="T1" fmla="*/ 12 h 765"/>
                <a:gd name="T2" fmla="*/ 271 w 569"/>
                <a:gd name="T3" fmla="*/ 46 h 765"/>
                <a:gd name="T4" fmla="*/ 287 w 569"/>
                <a:gd name="T5" fmla="*/ 62 h 765"/>
                <a:gd name="T6" fmla="*/ 310 w 569"/>
                <a:gd name="T7" fmla="*/ 68 h 765"/>
                <a:gd name="T8" fmla="*/ 338 w 569"/>
                <a:gd name="T9" fmla="*/ 76 h 765"/>
                <a:gd name="T10" fmla="*/ 324 w 569"/>
                <a:gd name="T11" fmla="*/ 108 h 765"/>
                <a:gd name="T12" fmla="*/ 360 w 569"/>
                <a:gd name="T13" fmla="*/ 106 h 765"/>
                <a:gd name="T14" fmla="*/ 392 w 569"/>
                <a:gd name="T15" fmla="*/ 80 h 765"/>
                <a:gd name="T16" fmla="*/ 414 w 569"/>
                <a:gd name="T17" fmla="*/ 66 h 765"/>
                <a:gd name="T18" fmla="*/ 428 w 569"/>
                <a:gd name="T19" fmla="*/ 66 h 765"/>
                <a:gd name="T20" fmla="*/ 436 w 569"/>
                <a:gd name="T21" fmla="*/ 68 h 765"/>
                <a:gd name="T22" fmla="*/ 470 w 569"/>
                <a:gd name="T23" fmla="*/ 86 h 765"/>
                <a:gd name="T24" fmla="*/ 500 w 569"/>
                <a:gd name="T25" fmla="*/ 106 h 765"/>
                <a:gd name="T26" fmla="*/ 525 w 569"/>
                <a:gd name="T27" fmla="*/ 132 h 765"/>
                <a:gd name="T28" fmla="*/ 533 w 569"/>
                <a:gd name="T29" fmla="*/ 189 h 765"/>
                <a:gd name="T30" fmla="*/ 539 w 569"/>
                <a:gd name="T31" fmla="*/ 235 h 765"/>
                <a:gd name="T32" fmla="*/ 549 w 569"/>
                <a:gd name="T33" fmla="*/ 313 h 765"/>
                <a:gd name="T34" fmla="*/ 567 w 569"/>
                <a:gd name="T35" fmla="*/ 390 h 765"/>
                <a:gd name="T36" fmla="*/ 543 w 569"/>
                <a:gd name="T37" fmla="*/ 410 h 765"/>
                <a:gd name="T38" fmla="*/ 521 w 569"/>
                <a:gd name="T39" fmla="*/ 420 h 765"/>
                <a:gd name="T40" fmla="*/ 446 w 569"/>
                <a:gd name="T41" fmla="*/ 458 h 765"/>
                <a:gd name="T42" fmla="*/ 398 w 569"/>
                <a:gd name="T43" fmla="*/ 488 h 765"/>
                <a:gd name="T44" fmla="*/ 378 w 569"/>
                <a:gd name="T45" fmla="*/ 480 h 765"/>
                <a:gd name="T46" fmla="*/ 404 w 569"/>
                <a:gd name="T47" fmla="*/ 518 h 765"/>
                <a:gd name="T48" fmla="*/ 458 w 569"/>
                <a:gd name="T49" fmla="*/ 599 h 765"/>
                <a:gd name="T50" fmla="*/ 478 w 569"/>
                <a:gd name="T51" fmla="*/ 647 h 765"/>
                <a:gd name="T52" fmla="*/ 442 w 569"/>
                <a:gd name="T53" fmla="*/ 681 h 765"/>
                <a:gd name="T54" fmla="*/ 438 w 569"/>
                <a:gd name="T55" fmla="*/ 739 h 765"/>
                <a:gd name="T56" fmla="*/ 418 w 569"/>
                <a:gd name="T57" fmla="*/ 741 h 765"/>
                <a:gd name="T58" fmla="*/ 376 w 569"/>
                <a:gd name="T59" fmla="*/ 745 h 765"/>
                <a:gd name="T60" fmla="*/ 302 w 569"/>
                <a:gd name="T61" fmla="*/ 759 h 765"/>
                <a:gd name="T62" fmla="*/ 259 w 569"/>
                <a:gd name="T63" fmla="*/ 761 h 765"/>
                <a:gd name="T64" fmla="*/ 223 w 569"/>
                <a:gd name="T65" fmla="*/ 745 h 765"/>
                <a:gd name="T66" fmla="*/ 165 w 569"/>
                <a:gd name="T67" fmla="*/ 731 h 765"/>
                <a:gd name="T68" fmla="*/ 72 w 569"/>
                <a:gd name="T69" fmla="*/ 727 h 765"/>
                <a:gd name="T70" fmla="*/ 84 w 569"/>
                <a:gd name="T71" fmla="*/ 645 h 765"/>
                <a:gd name="T72" fmla="*/ 117 w 569"/>
                <a:gd name="T73" fmla="*/ 595 h 765"/>
                <a:gd name="T74" fmla="*/ 36 w 569"/>
                <a:gd name="T75" fmla="*/ 560 h 765"/>
                <a:gd name="T76" fmla="*/ 8 w 569"/>
                <a:gd name="T77" fmla="*/ 520 h 765"/>
                <a:gd name="T78" fmla="*/ 4 w 569"/>
                <a:gd name="T79" fmla="*/ 474 h 765"/>
                <a:gd name="T80" fmla="*/ 12 w 569"/>
                <a:gd name="T81" fmla="*/ 440 h 765"/>
                <a:gd name="T82" fmla="*/ 2 w 569"/>
                <a:gd name="T83" fmla="*/ 372 h 765"/>
                <a:gd name="T84" fmla="*/ 16 w 569"/>
                <a:gd name="T85" fmla="*/ 321 h 765"/>
                <a:gd name="T86" fmla="*/ 36 w 569"/>
                <a:gd name="T87" fmla="*/ 289 h 765"/>
                <a:gd name="T88" fmla="*/ 62 w 569"/>
                <a:gd name="T89" fmla="*/ 269 h 765"/>
                <a:gd name="T90" fmla="*/ 76 w 569"/>
                <a:gd name="T91" fmla="*/ 233 h 765"/>
                <a:gd name="T92" fmla="*/ 84 w 569"/>
                <a:gd name="T93" fmla="*/ 205 h 765"/>
                <a:gd name="T94" fmla="*/ 121 w 569"/>
                <a:gd name="T95" fmla="*/ 165 h 765"/>
                <a:gd name="T96" fmla="*/ 109 w 569"/>
                <a:gd name="T97" fmla="*/ 146 h 765"/>
                <a:gd name="T98" fmla="*/ 113 w 569"/>
                <a:gd name="T99" fmla="*/ 120 h 765"/>
                <a:gd name="T100" fmla="*/ 165 w 569"/>
                <a:gd name="T101" fmla="*/ 132 h 765"/>
                <a:gd name="T102" fmla="*/ 175 w 569"/>
                <a:gd name="T103" fmla="*/ 134 h 765"/>
                <a:gd name="T104" fmla="*/ 193 w 569"/>
                <a:gd name="T105" fmla="*/ 159 h 765"/>
                <a:gd name="T106" fmla="*/ 195 w 569"/>
                <a:gd name="T107" fmla="*/ 110 h 765"/>
                <a:gd name="T108" fmla="*/ 217 w 569"/>
                <a:gd name="T109" fmla="*/ 100 h 765"/>
                <a:gd name="T110" fmla="*/ 217 w 569"/>
                <a:gd name="T111" fmla="*/ 78 h 765"/>
                <a:gd name="T112" fmla="*/ 203 w 569"/>
                <a:gd name="T113" fmla="*/ 58 h 765"/>
                <a:gd name="T114" fmla="*/ 223 w 569"/>
                <a:gd name="T115" fmla="*/ 42 h 765"/>
                <a:gd name="T116" fmla="*/ 209 w 569"/>
                <a:gd name="T117" fmla="*/ 0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9" h="765">
                  <a:moveTo>
                    <a:pt x="243" y="10"/>
                  </a:moveTo>
                  <a:lnTo>
                    <a:pt x="243" y="10"/>
                  </a:lnTo>
                  <a:lnTo>
                    <a:pt x="247" y="8"/>
                  </a:lnTo>
                  <a:lnTo>
                    <a:pt x="249" y="6"/>
                  </a:lnTo>
                  <a:lnTo>
                    <a:pt x="251" y="6"/>
                  </a:lnTo>
                  <a:lnTo>
                    <a:pt x="251" y="6"/>
                  </a:lnTo>
                  <a:lnTo>
                    <a:pt x="251" y="8"/>
                  </a:lnTo>
                  <a:lnTo>
                    <a:pt x="251" y="12"/>
                  </a:lnTo>
                  <a:lnTo>
                    <a:pt x="251" y="12"/>
                  </a:lnTo>
                  <a:lnTo>
                    <a:pt x="253" y="12"/>
                  </a:lnTo>
                  <a:lnTo>
                    <a:pt x="259" y="12"/>
                  </a:lnTo>
                  <a:lnTo>
                    <a:pt x="259" y="12"/>
                  </a:lnTo>
                  <a:lnTo>
                    <a:pt x="267" y="14"/>
                  </a:lnTo>
                  <a:lnTo>
                    <a:pt x="275" y="18"/>
                  </a:lnTo>
                  <a:lnTo>
                    <a:pt x="275" y="18"/>
                  </a:lnTo>
                  <a:lnTo>
                    <a:pt x="277" y="22"/>
                  </a:lnTo>
                  <a:lnTo>
                    <a:pt x="279" y="28"/>
                  </a:lnTo>
                  <a:lnTo>
                    <a:pt x="279" y="28"/>
                  </a:lnTo>
                  <a:lnTo>
                    <a:pt x="277" y="40"/>
                  </a:lnTo>
                  <a:lnTo>
                    <a:pt x="277" y="40"/>
                  </a:lnTo>
                  <a:lnTo>
                    <a:pt x="275" y="42"/>
                  </a:lnTo>
                  <a:lnTo>
                    <a:pt x="271" y="46"/>
                  </a:lnTo>
                  <a:lnTo>
                    <a:pt x="271" y="46"/>
                  </a:lnTo>
                  <a:lnTo>
                    <a:pt x="273" y="48"/>
                  </a:lnTo>
                  <a:lnTo>
                    <a:pt x="275" y="50"/>
                  </a:lnTo>
                  <a:lnTo>
                    <a:pt x="275" y="50"/>
                  </a:lnTo>
                  <a:lnTo>
                    <a:pt x="279" y="50"/>
                  </a:lnTo>
                  <a:lnTo>
                    <a:pt x="283" y="50"/>
                  </a:lnTo>
                  <a:lnTo>
                    <a:pt x="283" y="50"/>
                  </a:lnTo>
                  <a:lnTo>
                    <a:pt x="283" y="54"/>
                  </a:lnTo>
                  <a:lnTo>
                    <a:pt x="283" y="58"/>
                  </a:lnTo>
                  <a:lnTo>
                    <a:pt x="283" y="58"/>
                  </a:lnTo>
                  <a:lnTo>
                    <a:pt x="287" y="62"/>
                  </a:lnTo>
                  <a:lnTo>
                    <a:pt x="291" y="58"/>
                  </a:lnTo>
                  <a:lnTo>
                    <a:pt x="291" y="58"/>
                  </a:lnTo>
                  <a:lnTo>
                    <a:pt x="293" y="56"/>
                  </a:lnTo>
                  <a:lnTo>
                    <a:pt x="295" y="54"/>
                  </a:lnTo>
                  <a:lnTo>
                    <a:pt x="295" y="54"/>
                  </a:lnTo>
                  <a:lnTo>
                    <a:pt x="300" y="54"/>
                  </a:lnTo>
                  <a:lnTo>
                    <a:pt x="306" y="58"/>
                  </a:lnTo>
                  <a:lnTo>
                    <a:pt x="306" y="58"/>
                  </a:lnTo>
                  <a:lnTo>
                    <a:pt x="308" y="64"/>
                  </a:lnTo>
                  <a:lnTo>
                    <a:pt x="310" y="68"/>
                  </a:lnTo>
                  <a:lnTo>
                    <a:pt x="310" y="68"/>
                  </a:lnTo>
                  <a:lnTo>
                    <a:pt x="318" y="68"/>
                  </a:lnTo>
                  <a:lnTo>
                    <a:pt x="318" y="68"/>
                  </a:lnTo>
                  <a:lnTo>
                    <a:pt x="326" y="64"/>
                  </a:lnTo>
                  <a:lnTo>
                    <a:pt x="332" y="62"/>
                  </a:lnTo>
                  <a:lnTo>
                    <a:pt x="334" y="62"/>
                  </a:lnTo>
                  <a:lnTo>
                    <a:pt x="334" y="62"/>
                  </a:lnTo>
                  <a:lnTo>
                    <a:pt x="338" y="66"/>
                  </a:lnTo>
                  <a:lnTo>
                    <a:pt x="338" y="66"/>
                  </a:lnTo>
                  <a:lnTo>
                    <a:pt x="340" y="70"/>
                  </a:lnTo>
                  <a:lnTo>
                    <a:pt x="338" y="76"/>
                  </a:lnTo>
                  <a:lnTo>
                    <a:pt x="338" y="76"/>
                  </a:lnTo>
                  <a:lnTo>
                    <a:pt x="332" y="82"/>
                  </a:lnTo>
                  <a:lnTo>
                    <a:pt x="332" y="82"/>
                  </a:lnTo>
                  <a:lnTo>
                    <a:pt x="324" y="86"/>
                  </a:lnTo>
                  <a:lnTo>
                    <a:pt x="324" y="86"/>
                  </a:lnTo>
                  <a:lnTo>
                    <a:pt x="322" y="92"/>
                  </a:lnTo>
                  <a:lnTo>
                    <a:pt x="320" y="98"/>
                  </a:lnTo>
                  <a:lnTo>
                    <a:pt x="320" y="98"/>
                  </a:lnTo>
                  <a:lnTo>
                    <a:pt x="322" y="102"/>
                  </a:lnTo>
                  <a:lnTo>
                    <a:pt x="322" y="102"/>
                  </a:lnTo>
                  <a:lnTo>
                    <a:pt x="322" y="106"/>
                  </a:lnTo>
                  <a:lnTo>
                    <a:pt x="324" y="108"/>
                  </a:lnTo>
                  <a:lnTo>
                    <a:pt x="324" y="108"/>
                  </a:lnTo>
                  <a:lnTo>
                    <a:pt x="328" y="108"/>
                  </a:lnTo>
                  <a:lnTo>
                    <a:pt x="332" y="106"/>
                  </a:lnTo>
                  <a:lnTo>
                    <a:pt x="336" y="102"/>
                  </a:lnTo>
                  <a:lnTo>
                    <a:pt x="338" y="100"/>
                  </a:lnTo>
                  <a:lnTo>
                    <a:pt x="338" y="100"/>
                  </a:lnTo>
                  <a:lnTo>
                    <a:pt x="346" y="102"/>
                  </a:lnTo>
                  <a:lnTo>
                    <a:pt x="352" y="104"/>
                  </a:lnTo>
                  <a:lnTo>
                    <a:pt x="352" y="104"/>
                  </a:lnTo>
                  <a:lnTo>
                    <a:pt x="358" y="106"/>
                  </a:lnTo>
                  <a:lnTo>
                    <a:pt x="360" y="106"/>
                  </a:lnTo>
                  <a:lnTo>
                    <a:pt x="362" y="104"/>
                  </a:lnTo>
                  <a:lnTo>
                    <a:pt x="362" y="104"/>
                  </a:lnTo>
                  <a:lnTo>
                    <a:pt x="362" y="102"/>
                  </a:lnTo>
                  <a:lnTo>
                    <a:pt x="360" y="100"/>
                  </a:lnTo>
                  <a:lnTo>
                    <a:pt x="360" y="100"/>
                  </a:lnTo>
                  <a:lnTo>
                    <a:pt x="362" y="96"/>
                  </a:lnTo>
                  <a:lnTo>
                    <a:pt x="366" y="92"/>
                  </a:lnTo>
                  <a:lnTo>
                    <a:pt x="378" y="86"/>
                  </a:lnTo>
                  <a:lnTo>
                    <a:pt x="378" y="86"/>
                  </a:lnTo>
                  <a:lnTo>
                    <a:pt x="388" y="82"/>
                  </a:lnTo>
                  <a:lnTo>
                    <a:pt x="392" y="80"/>
                  </a:lnTo>
                  <a:lnTo>
                    <a:pt x="398" y="82"/>
                  </a:lnTo>
                  <a:lnTo>
                    <a:pt x="398" y="82"/>
                  </a:lnTo>
                  <a:lnTo>
                    <a:pt x="396" y="84"/>
                  </a:lnTo>
                  <a:lnTo>
                    <a:pt x="396" y="88"/>
                  </a:lnTo>
                  <a:lnTo>
                    <a:pt x="396" y="88"/>
                  </a:lnTo>
                  <a:lnTo>
                    <a:pt x="400" y="88"/>
                  </a:lnTo>
                  <a:lnTo>
                    <a:pt x="404" y="86"/>
                  </a:lnTo>
                  <a:lnTo>
                    <a:pt x="404" y="86"/>
                  </a:lnTo>
                  <a:lnTo>
                    <a:pt x="408" y="76"/>
                  </a:lnTo>
                  <a:lnTo>
                    <a:pt x="408" y="76"/>
                  </a:lnTo>
                  <a:lnTo>
                    <a:pt x="414" y="66"/>
                  </a:lnTo>
                  <a:lnTo>
                    <a:pt x="422" y="58"/>
                  </a:lnTo>
                  <a:lnTo>
                    <a:pt x="422" y="58"/>
                  </a:lnTo>
                  <a:lnTo>
                    <a:pt x="434" y="56"/>
                  </a:lnTo>
                  <a:lnTo>
                    <a:pt x="434" y="56"/>
                  </a:lnTo>
                  <a:lnTo>
                    <a:pt x="436" y="56"/>
                  </a:lnTo>
                  <a:lnTo>
                    <a:pt x="440" y="58"/>
                  </a:lnTo>
                  <a:lnTo>
                    <a:pt x="440" y="58"/>
                  </a:lnTo>
                  <a:lnTo>
                    <a:pt x="438" y="62"/>
                  </a:lnTo>
                  <a:lnTo>
                    <a:pt x="436" y="62"/>
                  </a:lnTo>
                  <a:lnTo>
                    <a:pt x="428" y="66"/>
                  </a:lnTo>
                  <a:lnTo>
                    <a:pt x="428" y="66"/>
                  </a:lnTo>
                  <a:lnTo>
                    <a:pt x="422" y="70"/>
                  </a:lnTo>
                  <a:lnTo>
                    <a:pt x="422" y="70"/>
                  </a:lnTo>
                  <a:lnTo>
                    <a:pt x="420" y="74"/>
                  </a:lnTo>
                  <a:lnTo>
                    <a:pt x="420" y="76"/>
                  </a:lnTo>
                  <a:lnTo>
                    <a:pt x="420" y="76"/>
                  </a:lnTo>
                  <a:lnTo>
                    <a:pt x="422" y="76"/>
                  </a:lnTo>
                  <a:lnTo>
                    <a:pt x="422" y="74"/>
                  </a:lnTo>
                  <a:lnTo>
                    <a:pt x="426" y="72"/>
                  </a:lnTo>
                  <a:lnTo>
                    <a:pt x="426" y="72"/>
                  </a:lnTo>
                  <a:lnTo>
                    <a:pt x="436" y="68"/>
                  </a:lnTo>
                  <a:lnTo>
                    <a:pt x="436" y="68"/>
                  </a:lnTo>
                  <a:lnTo>
                    <a:pt x="444" y="66"/>
                  </a:lnTo>
                  <a:lnTo>
                    <a:pt x="452" y="66"/>
                  </a:lnTo>
                  <a:lnTo>
                    <a:pt x="452" y="66"/>
                  </a:lnTo>
                  <a:lnTo>
                    <a:pt x="456" y="70"/>
                  </a:lnTo>
                  <a:lnTo>
                    <a:pt x="458" y="72"/>
                  </a:lnTo>
                  <a:lnTo>
                    <a:pt x="458" y="72"/>
                  </a:lnTo>
                  <a:lnTo>
                    <a:pt x="468" y="78"/>
                  </a:lnTo>
                  <a:lnTo>
                    <a:pt x="468" y="78"/>
                  </a:lnTo>
                  <a:lnTo>
                    <a:pt x="468" y="82"/>
                  </a:lnTo>
                  <a:lnTo>
                    <a:pt x="470" y="86"/>
                  </a:lnTo>
                  <a:lnTo>
                    <a:pt x="470" y="86"/>
                  </a:lnTo>
                  <a:lnTo>
                    <a:pt x="472" y="86"/>
                  </a:lnTo>
                  <a:lnTo>
                    <a:pt x="472" y="86"/>
                  </a:lnTo>
                  <a:lnTo>
                    <a:pt x="476" y="88"/>
                  </a:lnTo>
                  <a:lnTo>
                    <a:pt x="478" y="94"/>
                  </a:lnTo>
                  <a:lnTo>
                    <a:pt x="478" y="94"/>
                  </a:lnTo>
                  <a:lnTo>
                    <a:pt x="484" y="92"/>
                  </a:lnTo>
                  <a:lnTo>
                    <a:pt x="490" y="92"/>
                  </a:lnTo>
                  <a:lnTo>
                    <a:pt x="490" y="92"/>
                  </a:lnTo>
                  <a:lnTo>
                    <a:pt x="494" y="94"/>
                  </a:lnTo>
                  <a:lnTo>
                    <a:pt x="496" y="98"/>
                  </a:lnTo>
                  <a:lnTo>
                    <a:pt x="500" y="106"/>
                  </a:lnTo>
                  <a:lnTo>
                    <a:pt x="500" y="106"/>
                  </a:lnTo>
                  <a:lnTo>
                    <a:pt x="500" y="114"/>
                  </a:lnTo>
                  <a:lnTo>
                    <a:pt x="500" y="120"/>
                  </a:lnTo>
                  <a:lnTo>
                    <a:pt x="502" y="122"/>
                  </a:lnTo>
                  <a:lnTo>
                    <a:pt x="502" y="122"/>
                  </a:lnTo>
                  <a:lnTo>
                    <a:pt x="506" y="124"/>
                  </a:lnTo>
                  <a:lnTo>
                    <a:pt x="511" y="126"/>
                  </a:lnTo>
                  <a:lnTo>
                    <a:pt x="521" y="128"/>
                  </a:lnTo>
                  <a:lnTo>
                    <a:pt x="525" y="130"/>
                  </a:lnTo>
                  <a:lnTo>
                    <a:pt x="525" y="130"/>
                  </a:lnTo>
                  <a:lnTo>
                    <a:pt x="525" y="132"/>
                  </a:lnTo>
                  <a:lnTo>
                    <a:pt x="525" y="134"/>
                  </a:lnTo>
                  <a:lnTo>
                    <a:pt x="527" y="138"/>
                  </a:lnTo>
                  <a:lnTo>
                    <a:pt x="527" y="138"/>
                  </a:lnTo>
                  <a:lnTo>
                    <a:pt x="531" y="150"/>
                  </a:lnTo>
                  <a:lnTo>
                    <a:pt x="535" y="157"/>
                  </a:lnTo>
                  <a:lnTo>
                    <a:pt x="535" y="157"/>
                  </a:lnTo>
                  <a:lnTo>
                    <a:pt x="535" y="165"/>
                  </a:lnTo>
                  <a:lnTo>
                    <a:pt x="535" y="175"/>
                  </a:lnTo>
                  <a:lnTo>
                    <a:pt x="535" y="175"/>
                  </a:lnTo>
                  <a:lnTo>
                    <a:pt x="533" y="189"/>
                  </a:lnTo>
                  <a:lnTo>
                    <a:pt x="533" y="189"/>
                  </a:lnTo>
                  <a:lnTo>
                    <a:pt x="527" y="201"/>
                  </a:lnTo>
                  <a:lnTo>
                    <a:pt x="527" y="201"/>
                  </a:lnTo>
                  <a:lnTo>
                    <a:pt x="523" y="217"/>
                  </a:lnTo>
                  <a:lnTo>
                    <a:pt x="523" y="217"/>
                  </a:lnTo>
                  <a:lnTo>
                    <a:pt x="523" y="223"/>
                  </a:lnTo>
                  <a:lnTo>
                    <a:pt x="523" y="223"/>
                  </a:lnTo>
                  <a:lnTo>
                    <a:pt x="527" y="227"/>
                  </a:lnTo>
                  <a:lnTo>
                    <a:pt x="531" y="229"/>
                  </a:lnTo>
                  <a:lnTo>
                    <a:pt x="535" y="233"/>
                  </a:lnTo>
                  <a:lnTo>
                    <a:pt x="539" y="235"/>
                  </a:lnTo>
                  <a:lnTo>
                    <a:pt x="539" y="235"/>
                  </a:lnTo>
                  <a:lnTo>
                    <a:pt x="541" y="245"/>
                  </a:lnTo>
                  <a:lnTo>
                    <a:pt x="541" y="245"/>
                  </a:lnTo>
                  <a:lnTo>
                    <a:pt x="541" y="259"/>
                  </a:lnTo>
                  <a:lnTo>
                    <a:pt x="541" y="273"/>
                  </a:lnTo>
                  <a:lnTo>
                    <a:pt x="541" y="273"/>
                  </a:lnTo>
                  <a:lnTo>
                    <a:pt x="547" y="283"/>
                  </a:lnTo>
                  <a:lnTo>
                    <a:pt x="547" y="283"/>
                  </a:lnTo>
                  <a:lnTo>
                    <a:pt x="549" y="303"/>
                  </a:lnTo>
                  <a:lnTo>
                    <a:pt x="549" y="303"/>
                  </a:lnTo>
                  <a:lnTo>
                    <a:pt x="549" y="313"/>
                  </a:lnTo>
                  <a:lnTo>
                    <a:pt x="549" y="313"/>
                  </a:lnTo>
                  <a:lnTo>
                    <a:pt x="549" y="329"/>
                  </a:lnTo>
                  <a:lnTo>
                    <a:pt x="551" y="341"/>
                  </a:lnTo>
                  <a:lnTo>
                    <a:pt x="551" y="341"/>
                  </a:lnTo>
                  <a:lnTo>
                    <a:pt x="553" y="347"/>
                  </a:lnTo>
                  <a:lnTo>
                    <a:pt x="559" y="351"/>
                  </a:lnTo>
                  <a:lnTo>
                    <a:pt x="567" y="363"/>
                  </a:lnTo>
                  <a:lnTo>
                    <a:pt x="567" y="363"/>
                  </a:lnTo>
                  <a:lnTo>
                    <a:pt x="569" y="368"/>
                  </a:lnTo>
                  <a:lnTo>
                    <a:pt x="569" y="368"/>
                  </a:lnTo>
                  <a:lnTo>
                    <a:pt x="569" y="378"/>
                  </a:lnTo>
                  <a:lnTo>
                    <a:pt x="567" y="390"/>
                  </a:lnTo>
                  <a:lnTo>
                    <a:pt x="567" y="390"/>
                  </a:lnTo>
                  <a:lnTo>
                    <a:pt x="563" y="410"/>
                  </a:lnTo>
                  <a:lnTo>
                    <a:pt x="563" y="410"/>
                  </a:lnTo>
                  <a:lnTo>
                    <a:pt x="561" y="416"/>
                  </a:lnTo>
                  <a:lnTo>
                    <a:pt x="559" y="422"/>
                  </a:lnTo>
                  <a:lnTo>
                    <a:pt x="559" y="422"/>
                  </a:lnTo>
                  <a:lnTo>
                    <a:pt x="553" y="422"/>
                  </a:lnTo>
                  <a:lnTo>
                    <a:pt x="553" y="422"/>
                  </a:lnTo>
                  <a:lnTo>
                    <a:pt x="547" y="416"/>
                  </a:lnTo>
                  <a:lnTo>
                    <a:pt x="543" y="410"/>
                  </a:lnTo>
                  <a:lnTo>
                    <a:pt x="543" y="410"/>
                  </a:lnTo>
                  <a:lnTo>
                    <a:pt x="539" y="402"/>
                  </a:lnTo>
                  <a:lnTo>
                    <a:pt x="535" y="396"/>
                  </a:lnTo>
                  <a:lnTo>
                    <a:pt x="535" y="396"/>
                  </a:lnTo>
                  <a:lnTo>
                    <a:pt x="529" y="394"/>
                  </a:lnTo>
                  <a:lnTo>
                    <a:pt x="525" y="394"/>
                  </a:lnTo>
                  <a:lnTo>
                    <a:pt x="525" y="394"/>
                  </a:lnTo>
                  <a:lnTo>
                    <a:pt x="523" y="398"/>
                  </a:lnTo>
                  <a:lnTo>
                    <a:pt x="523" y="404"/>
                  </a:lnTo>
                  <a:lnTo>
                    <a:pt x="521" y="412"/>
                  </a:lnTo>
                  <a:lnTo>
                    <a:pt x="521" y="420"/>
                  </a:lnTo>
                  <a:lnTo>
                    <a:pt x="521" y="420"/>
                  </a:lnTo>
                  <a:lnTo>
                    <a:pt x="515" y="422"/>
                  </a:lnTo>
                  <a:lnTo>
                    <a:pt x="509" y="424"/>
                  </a:lnTo>
                  <a:lnTo>
                    <a:pt x="498" y="428"/>
                  </a:lnTo>
                  <a:lnTo>
                    <a:pt x="484" y="430"/>
                  </a:lnTo>
                  <a:lnTo>
                    <a:pt x="476" y="434"/>
                  </a:lnTo>
                  <a:lnTo>
                    <a:pt x="476" y="434"/>
                  </a:lnTo>
                  <a:lnTo>
                    <a:pt x="472" y="440"/>
                  </a:lnTo>
                  <a:lnTo>
                    <a:pt x="468" y="448"/>
                  </a:lnTo>
                  <a:lnTo>
                    <a:pt x="468" y="448"/>
                  </a:lnTo>
                  <a:lnTo>
                    <a:pt x="456" y="454"/>
                  </a:lnTo>
                  <a:lnTo>
                    <a:pt x="446" y="458"/>
                  </a:lnTo>
                  <a:lnTo>
                    <a:pt x="446" y="458"/>
                  </a:lnTo>
                  <a:lnTo>
                    <a:pt x="426" y="462"/>
                  </a:lnTo>
                  <a:lnTo>
                    <a:pt x="426" y="462"/>
                  </a:lnTo>
                  <a:lnTo>
                    <a:pt x="416" y="466"/>
                  </a:lnTo>
                  <a:lnTo>
                    <a:pt x="408" y="470"/>
                  </a:lnTo>
                  <a:lnTo>
                    <a:pt x="408" y="470"/>
                  </a:lnTo>
                  <a:lnTo>
                    <a:pt x="404" y="480"/>
                  </a:lnTo>
                  <a:lnTo>
                    <a:pt x="404" y="484"/>
                  </a:lnTo>
                  <a:lnTo>
                    <a:pt x="400" y="486"/>
                  </a:lnTo>
                  <a:lnTo>
                    <a:pt x="400" y="486"/>
                  </a:lnTo>
                  <a:lnTo>
                    <a:pt x="398" y="488"/>
                  </a:lnTo>
                  <a:lnTo>
                    <a:pt x="398" y="488"/>
                  </a:lnTo>
                  <a:lnTo>
                    <a:pt x="392" y="484"/>
                  </a:lnTo>
                  <a:lnTo>
                    <a:pt x="388" y="478"/>
                  </a:lnTo>
                  <a:lnTo>
                    <a:pt x="384" y="470"/>
                  </a:lnTo>
                  <a:lnTo>
                    <a:pt x="382" y="468"/>
                  </a:lnTo>
                  <a:lnTo>
                    <a:pt x="380" y="468"/>
                  </a:lnTo>
                  <a:lnTo>
                    <a:pt x="380" y="468"/>
                  </a:lnTo>
                  <a:lnTo>
                    <a:pt x="380" y="470"/>
                  </a:lnTo>
                  <a:lnTo>
                    <a:pt x="378" y="476"/>
                  </a:lnTo>
                  <a:lnTo>
                    <a:pt x="378" y="476"/>
                  </a:lnTo>
                  <a:lnTo>
                    <a:pt x="378" y="480"/>
                  </a:lnTo>
                  <a:lnTo>
                    <a:pt x="378" y="486"/>
                  </a:lnTo>
                  <a:lnTo>
                    <a:pt x="378" y="486"/>
                  </a:lnTo>
                  <a:lnTo>
                    <a:pt x="382" y="492"/>
                  </a:lnTo>
                  <a:lnTo>
                    <a:pt x="388" y="498"/>
                  </a:lnTo>
                  <a:lnTo>
                    <a:pt x="388" y="498"/>
                  </a:lnTo>
                  <a:lnTo>
                    <a:pt x="394" y="500"/>
                  </a:lnTo>
                  <a:lnTo>
                    <a:pt x="400" y="506"/>
                  </a:lnTo>
                  <a:lnTo>
                    <a:pt x="400" y="506"/>
                  </a:lnTo>
                  <a:lnTo>
                    <a:pt x="404" y="512"/>
                  </a:lnTo>
                  <a:lnTo>
                    <a:pt x="404" y="518"/>
                  </a:lnTo>
                  <a:lnTo>
                    <a:pt x="404" y="518"/>
                  </a:lnTo>
                  <a:lnTo>
                    <a:pt x="404" y="532"/>
                  </a:lnTo>
                  <a:lnTo>
                    <a:pt x="404" y="542"/>
                  </a:lnTo>
                  <a:lnTo>
                    <a:pt x="404" y="542"/>
                  </a:lnTo>
                  <a:lnTo>
                    <a:pt x="408" y="550"/>
                  </a:lnTo>
                  <a:lnTo>
                    <a:pt x="414" y="556"/>
                  </a:lnTo>
                  <a:lnTo>
                    <a:pt x="414" y="556"/>
                  </a:lnTo>
                  <a:lnTo>
                    <a:pt x="432" y="572"/>
                  </a:lnTo>
                  <a:lnTo>
                    <a:pt x="448" y="583"/>
                  </a:lnTo>
                  <a:lnTo>
                    <a:pt x="448" y="583"/>
                  </a:lnTo>
                  <a:lnTo>
                    <a:pt x="458" y="599"/>
                  </a:lnTo>
                  <a:lnTo>
                    <a:pt x="458" y="599"/>
                  </a:lnTo>
                  <a:lnTo>
                    <a:pt x="474" y="611"/>
                  </a:lnTo>
                  <a:lnTo>
                    <a:pt x="490" y="625"/>
                  </a:lnTo>
                  <a:lnTo>
                    <a:pt x="490" y="625"/>
                  </a:lnTo>
                  <a:lnTo>
                    <a:pt x="496" y="633"/>
                  </a:lnTo>
                  <a:lnTo>
                    <a:pt x="496" y="633"/>
                  </a:lnTo>
                  <a:lnTo>
                    <a:pt x="496" y="637"/>
                  </a:lnTo>
                  <a:lnTo>
                    <a:pt x="494" y="641"/>
                  </a:lnTo>
                  <a:lnTo>
                    <a:pt x="494" y="641"/>
                  </a:lnTo>
                  <a:lnTo>
                    <a:pt x="490" y="643"/>
                  </a:lnTo>
                  <a:lnTo>
                    <a:pt x="482" y="645"/>
                  </a:lnTo>
                  <a:lnTo>
                    <a:pt x="478" y="647"/>
                  </a:lnTo>
                  <a:lnTo>
                    <a:pt x="472" y="651"/>
                  </a:lnTo>
                  <a:lnTo>
                    <a:pt x="472" y="651"/>
                  </a:lnTo>
                  <a:lnTo>
                    <a:pt x="470" y="655"/>
                  </a:lnTo>
                  <a:lnTo>
                    <a:pt x="468" y="661"/>
                  </a:lnTo>
                  <a:lnTo>
                    <a:pt x="468" y="661"/>
                  </a:lnTo>
                  <a:lnTo>
                    <a:pt x="466" y="667"/>
                  </a:lnTo>
                  <a:lnTo>
                    <a:pt x="464" y="671"/>
                  </a:lnTo>
                  <a:lnTo>
                    <a:pt x="464" y="671"/>
                  </a:lnTo>
                  <a:lnTo>
                    <a:pt x="456" y="675"/>
                  </a:lnTo>
                  <a:lnTo>
                    <a:pt x="448" y="679"/>
                  </a:lnTo>
                  <a:lnTo>
                    <a:pt x="442" y="681"/>
                  </a:lnTo>
                  <a:lnTo>
                    <a:pt x="436" y="683"/>
                  </a:lnTo>
                  <a:lnTo>
                    <a:pt x="436" y="683"/>
                  </a:lnTo>
                  <a:lnTo>
                    <a:pt x="432" y="689"/>
                  </a:lnTo>
                  <a:lnTo>
                    <a:pt x="428" y="697"/>
                  </a:lnTo>
                  <a:lnTo>
                    <a:pt x="428" y="697"/>
                  </a:lnTo>
                  <a:lnTo>
                    <a:pt x="428" y="707"/>
                  </a:lnTo>
                  <a:lnTo>
                    <a:pt x="428" y="717"/>
                  </a:lnTo>
                  <a:lnTo>
                    <a:pt x="428" y="717"/>
                  </a:lnTo>
                  <a:lnTo>
                    <a:pt x="434" y="727"/>
                  </a:lnTo>
                  <a:lnTo>
                    <a:pt x="438" y="739"/>
                  </a:lnTo>
                  <a:lnTo>
                    <a:pt x="438" y="739"/>
                  </a:lnTo>
                  <a:lnTo>
                    <a:pt x="438" y="743"/>
                  </a:lnTo>
                  <a:lnTo>
                    <a:pt x="438" y="747"/>
                  </a:lnTo>
                  <a:lnTo>
                    <a:pt x="438" y="747"/>
                  </a:lnTo>
                  <a:lnTo>
                    <a:pt x="434" y="751"/>
                  </a:lnTo>
                  <a:lnTo>
                    <a:pt x="428" y="751"/>
                  </a:lnTo>
                  <a:lnTo>
                    <a:pt x="428" y="751"/>
                  </a:lnTo>
                  <a:lnTo>
                    <a:pt x="426" y="749"/>
                  </a:lnTo>
                  <a:lnTo>
                    <a:pt x="424" y="747"/>
                  </a:lnTo>
                  <a:lnTo>
                    <a:pt x="422" y="741"/>
                  </a:lnTo>
                  <a:lnTo>
                    <a:pt x="422" y="741"/>
                  </a:lnTo>
                  <a:lnTo>
                    <a:pt x="418" y="741"/>
                  </a:lnTo>
                  <a:lnTo>
                    <a:pt x="414" y="741"/>
                  </a:lnTo>
                  <a:lnTo>
                    <a:pt x="406" y="741"/>
                  </a:lnTo>
                  <a:lnTo>
                    <a:pt x="406" y="741"/>
                  </a:lnTo>
                  <a:lnTo>
                    <a:pt x="396" y="739"/>
                  </a:lnTo>
                  <a:lnTo>
                    <a:pt x="394" y="735"/>
                  </a:lnTo>
                  <a:lnTo>
                    <a:pt x="390" y="735"/>
                  </a:lnTo>
                  <a:lnTo>
                    <a:pt x="390" y="735"/>
                  </a:lnTo>
                  <a:lnTo>
                    <a:pt x="388" y="739"/>
                  </a:lnTo>
                  <a:lnTo>
                    <a:pt x="386" y="743"/>
                  </a:lnTo>
                  <a:lnTo>
                    <a:pt x="386" y="743"/>
                  </a:lnTo>
                  <a:lnTo>
                    <a:pt x="376" y="745"/>
                  </a:lnTo>
                  <a:lnTo>
                    <a:pt x="364" y="745"/>
                  </a:lnTo>
                  <a:lnTo>
                    <a:pt x="352" y="745"/>
                  </a:lnTo>
                  <a:lnTo>
                    <a:pt x="342" y="745"/>
                  </a:lnTo>
                  <a:lnTo>
                    <a:pt x="342" y="745"/>
                  </a:lnTo>
                  <a:lnTo>
                    <a:pt x="330" y="753"/>
                  </a:lnTo>
                  <a:lnTo>
                    <a:pt x="324" y="757"/>
                  </a:lnTo>
                  <a:lnTo>
                    <a:pt x="318" y="759"/>
                  </a:lnTo>
                  <a:lnTo>
                    <a:pt x="318" y="759"/>
                  </a:lnTo>
                  <a:lnTo>
                    <a:pt x="310" y="759"/>
                  </a:lnTo>
                  <a:lnTo>
                    <a:pt x="302" y="759"/>
                  </a:lnTo>
                  <a:lnTo>
                    <a:pt x="302" y="759"/>
                  </a:lnTo>
                  <a:lnTo>
                    <a:pt x="295" y="753"/>
                  </a:lnTo>
                  <a:lnTo>
                    <a:pt x="287" y="749"/>
                  </a:lnTo>
                  <a:lnTo>
                    <a:pt x="287" y="749"/>
                  </a:lnTo>
                  <a:lnTo>
                    <a:pt x="279" y="747"/>
                  </a:lnTo>
                  <a:lnTo>
                    <a:pt x="271" y="747"/>
                  </a:lnTo>
                  <a:lnTo>
                    <a:pt x="271" y="747"/>
                  </a:lnTo>
                  <a:lnTo>
                    <a:pt x="267" y="749"/>
                  </a:lnTo>
                  <a:lnTo>
                    <a:pt x="263" y="753"/>
                  </a:lnTo>
                  <a:lnTo>
                    <a:pt x="263" y="753"/>
                  </a:lnTo>
                  <a:lnTo>
                    <a:pt x="259" y="761"/>
                  </a:lnTo>
                  <a:lnTo>
                    <a:pt x="259" y="761"/>
                  </a:lnTo>
                  <a:lnTo>
                    <a:pt x="255" y="763"/>
                  </a:lnTo>
                  <a:lnTo>
                    <a:pt x="251" y="765"/>
                  </a:lnTo>
                  <a:lnTo>
                    <a:pt x="251" y="765"/>
                  </a:lnTo>
                  <a:lnTo>
                    <a:pt x="245" y="763"/>
                  </a:lnTo>
                  <a:lnTo>
                    <a:pt x="241" y="759"/>
                  </a:lnTo>
                  <a:lnTo>
                    <a:pt x="241" y="759"/>
                  </a:lnTo>
                  <a:lnTo>
                    <a:pt x="237" y="753"/>
                  </a:lnTo>
                  <a:lnTo>
                    <a:pt x="235" y="749"/>
                  </a:lnTo>
                  <a:lnTo>
                    <a:pt x="235" y="749"/>
                  </a:lnTo>
                  <a:lnTo>
                    <a:pt x="229" y="747"/>
                  </a:lnTo>
                  <a:lnTo>
                    <a:pt x="223" y="745"/>
                  </a:lnTo>
                  <a:lnTo>
                    <a:pt x="223" y="745"/>
                  </a:lnTo>
                  <a:lnTo>
                    <a:pt x="211" y="745"/>
                  </a:lnTo>
                  <a:lnTo>
                    <a:pt x="211" y="745"/>
                  </a:lnTo>
                  <a:lnTo>
                    <a:pt x="205" y="745"/>
                  </a:lnTo>
                  <a:lnTo>
                    <a:pt x="201" y="747"/>
                  </a:lnTo>
                  <a:lnTo>
                    <a:pt x="197" y="749"/>
                  </a:lnTo>
                  <a:lnTo>
                    <a:pt x="197" y="749"/>
                  </a:lnTo>
                  <a:lnTo>
                    <a:pt x="187" y="743"/>
                  </a:lnTo>
                  <a:lnTo>
                    <a:pt x="177" y="735"/>
                  </a:lnTo>
                  <a:lnTo>
                    <a:pt x="177" y="735"/>
                  </a:lnTo>
                  <a:lnTo>
                    <a:pt x="165" y="731"/>
                  </a:lnTo>
                  <a:lnTo>
                    <a:pt x="153" y="727"/>
                  </a:lnTo>
                  <a:lnTo>
                    <a:pt x="153" y="727"/>
                  </a:lnTo>
                  <a:lnTo>
                    <a:pt x="135" y="729"/>
                  </a:lnTo>
                  <a:lnTo>
                    <a:pt x="121" y="731"/>
                  </a:lnTo>
                  <a:lnTo>
                    <a:pt x="121" y="731"/>
                  </a:lnTo>
                  <a:lnTo>
                    <a:pt x="99" y="733"/>
                  </a:lnTo>
                  <a:lnTo>
                    <a:pt x="87" y="735"/>
                  </a:lnTo>
                  <a:lnTo>
                    <a:pt x="76" y="733"/>
                  </a:lnTo>
                  <a:lnTo>
                    <a:pt x="76" y="733"/>
                  </a:lnTo>
                  <a:lnTo>
                    <a:pt x="74" y="729"/>
                  </a:lnTo>
                  <a:lnTo>
                    <a:pt x="72" y="727"/>
                  </a:lnTo>
                  <a:lnTo>
                    <a:pt x="70" y="725"/>
                  </a:lnTo>
                  <a:lnTo>
                    <a:pt x="70" y="725"/>
                  </a:lnTo>
                  <a:lnTo>
                    <a:pt x="68" y="721"/>
                  </a:lnTo>
                  <a:lnTo>
                    <a:pt x="68" y="721"/>
                  </a:lnTo>
                  <a:lnTo>
                    <a:pt x="66" y="707"/>
                  </a:lnTo>
                  <a:lnTo>
                    <a:pt x="66" y="707"/>
                  </a:lnTo>
                  <a:lnTo>
                    <a:pt x="68" y="691"/>
                  </a:lnTo>
                  <a:lnTo>
                    <a:pt x="70" y="673"/>
                  </a:lnTo>
                  <a:lnTo>
                    <a:pt x="70" y="673"/>
                  </a:lnTo>
                  <a:lnTo>
                    <a:pt x="76" y="661"/>
                  </a:lnTo>
                  <a:lnTo>
                    <a:pt x="84" y="645"/>
                  </a:lnTo>
                  <a:lnTo>
                    <a:pt x="84" y="645"/>
                  </a:lnTo>
                  <a:lnTo>
                    <a:pt x="85" y="637"/>
                  </a:lnTo>
                  <a:lnTo>
                    <a:pt x="87" y="631"/>
                  </a:lnTo>
                  <a:lnTo>
                    <a:pt x="87" y="631"/>
                  </a:lnTo>
                  <a:lnTo>
                    <a:pt x="93" y="625"/>
                  </a:lnTo>
                  <a:lnTo>
                    <a:pt x="99" y="617"/>
                  </a:lnTo>
                  <a:lnTo>
                    <a:pt x="105" y="611"/>
                  </a:lnTo>
                  <a:lnTo>
                    <a:pt x="113" y="605"/>
                  </a:lnTo>
                  <a:lnTo>
                    <a:pt x="113" y="605"/>
                  </a:lnTo>
                  <a:lnTo>
                    <a:pt x="115" y="599"/>
                  </a:lnTo>
                  <a:lnTo>
                    <a:pt x="117" y="595"/>
                  </a:lnTo>
                  <a:lnTo>
                    <a:pt x="115" y="591"/>
                  </a:lnTo>
                  <a:lnTo>
                    <a:pt x="115" y="591"/>
                  </a:lnTo>
                  <a:lnTo>
                    <a:pt x="113" y="587"/>
                  </a:lnTo>
                  <a:lnTo>
                    <a:pt x="107" y="585"/>
                  </a:lnTo>
                  <a:lnTo>
                    <a:pt x="99" y="581"/>
                  </a:lnTo>
                  <a:lnTo>
                    <a:pt x="99" y="581"/>
                  </a:lnTo>
                  <a:lnTo>
                    <a:pt x="76" y="572"/>
                  </a:lnTo>
                  <a:lnTo>
                    <a:pt x="54" y="564"/>
                  </a:lnTo>
                  <a:lnTo>
                    <a:pt x="54" y="564"/>
                  </a:lnTo>
                  <a:lnTo>
                    <a:pt x="42" y="564"/>
                  </a:lnTo>
                  <a:lnTo>
                    <a:pt x="36" y="560"/>
                  </a:lnTo>
                  <a:lnTo>
                    <a:pt x="32" y="558"/>
                  </a:lnTo>
                  <a:lnTo>
                    <a:pt x="32" y="558"/>
                  </a:lnTo>
                  <a:lnTo>
                    <a:pt x="28" y="552"/>
                  </a:lnTo>
                  <a:lnTo>
                    <a:pt x="26" y="546"/>
                  </a:lnTo>
                  <a:lnTo>
                    <a:pt x="26" y="546"/>
                  </a:lnTo>
                  <a:lnTo>
                    <a:pt x="16" y="538"/>
                  </a:lnTo>
                  <a:lnTo>
                    <a:pt x="16" y="538"/>
                  </a:lnTo>
                  <a:lnTo>
                    <a:pt x="10" y="528"/>
                  </a:lnTo>
                  <a:lnTo>
                    <a:pt x="4" y="522"/>
                  </a:lnTo>
                  <a:lnTo>
                    <a:pt x="4" y="522"/>
                  </a:lnTo>
                  <a:lnTo>
                    <a:pt x="8" y="520"/>
                  </a:lnTo>
                  <a:lnTo>
                    <a:pt x="10" y="516"/>
                  </a:lnTo>
                  <a:lnTo>
                    <a:pt x="10" y="516"/>
                  </a:lnTo>
                  <a:lnTo>
                    <a:pt x="10" y="508"/>
                  </a:lnTo>
                  <a:lnTo>
                    <a:pt x="10" y="500"/>
                  </a:lnTo>
                  <a:lnTo>
                    <a:pt x="10" y="500"/>
                  </a:lnTo>
                  <a:lnTo>
                    <a:pt x="8" y="492"/>
                  </a:lnTo>
                  <a:lnTo>
                    <a:pt x="8" y="492"/>
                  </a:lnTo>
                  <a:lnTo>
                    <a:pt x="4" y="482"/>
                  </a:lnTo>
                  <a:lnTo>
                    <a:pt x="4" y="482"/>
                  </a:lnTo>
                  <a:lnTo>
                    <a:pt x="4" y="474"/>
                  </a:lnTo>
                  <a:lnTo>
                    <a:pt x="4" y="474"/>
                  </a:lnTo>
                  <a:lnTo>
                    <a:pt x="6" y="468"/>
                  </a:lnTo>
                  <a:lnTo>
                    <a:pt x="6" y="464"/>
                  </a:lnTo>
                  <a:lnTo>
                    <a:pt x="6" y="464"/>
                  </a:lnTo>
                  <a:lnTo>
                    <a:pt x="4" y="462"/>
                  </a:lnTo>
                  <a:lnTo>
                    <a:pt x="0" y="458"/>
                  </a:lnTo>
                  <a:lnTo>
                    <a:pt x="0" y="458"/>
                  </a:lnTo>
                  <a:lnTo>
                    <a:pt x="0" y="454"/>
                  </a:lnTo>
                  <a:lnTo>
                    <a:pt x="4" y="450"/>
                  </a:lnTo>
                  <a:lnTo>
                    <a:pt x="10" y="446"/>
                  </a:lnTo>
                  <a:lnTo>
                    <a:pt x="12" y="440"/>
                  </a:lnTo>
                  <a:lnTo>
                    <a:pt x="12" y="440"/>
                  </a:lnTo>
                  <a:lnTo>
                    <a:pt x="14" y="432"/>
                  </a:lnTo>
                  <a:lnTo>
                    <a:pt x="14" y="432"/>
                  </a:lnTo>
                  <a:lnTo>
                    <a:pt x="8" y="422"/>
                  </a:lnTo>
                  <a:lnTo>
                    <a:pt x="8" y="422"/>
                  </a:lnTo>
                  <a:lnTo>
                    <a:pt x="8" y="408"/>
                  </a:lnTo>
                  <a:lnTo>
                    <a:pt x="8" y="408"/>
                  </a:lnTo>
                  <a:lnTo>
                    <a:pt x="4" y="400"/>
                  </a:lnTo>
                  <a:lnTo>
                    <a:pt x="4" y="400"/>
                  </a:lnTo>
                  <a:lnTo>
                    <a:pt x="4" y="394"/>
                  </a:lnTo>
                  <a:lnTo>
                    <a:pt x="4" y="394"/>
                  </a:lnTo>
                  <a:lnTo>
                    <a:pt x="2" y="372"/>
                  </a:lnTo>
                  <a:lnTo>
                    <a:pt x="2" y="372"/>
                  </a:lnTo>
                  <a:lnTo>
                    <a:pt x="4" y="364"/>
                  </a:lnTo>
                  <a:lnTo>
                    <a:pt x="4" y="364"/>
                  </a:lnTo>
                  <a:lnTo>
                    <a:pt x="6" y="363"/>
                  </a:lnTo>
                  <a:lnTo>
                    <a:pt x="10" y="359"/>
                  </a:lnTo>
                  <a:lnTo>
                    <a:pt x="10" y="359"/>
                  </a:lnTo>
                  <a:lnTo>
                    <a:pt x="12" y="347"/>
                  </a:lnTo>
                  <a:lnTo>
                    <a:pt x="14" y="337"/>
                  </a:lnTo>
                  <a:lnTo>
                    <a:pt x="14" y="337"/>
                  </a:lnTo>
                  <a:lnTo>
                    <a:pt x="16" y="321"/>
                  </a:lnTo>
                  <a:lnTo>
                    <a:pt x="16" y="321"/>
                  </a:lnTo>
                  <a:lnTo>
                    <a:pt x="16" y="311"/>
                  </a:lnTo>
                  <a:lnTo>
                    <a:pt x="16" y="311"/>
                  </a:lnTo>
                  <a:lnTo>
                    <a:pt x="14" y="293"/>
                  </a:lnTo>
                  <a:lnTo>
                    <a:pt x="14" y="293"/>
                  </a:lnTo>
                  <a:lnTo>
                    <a:pt x="14" y="287"/>
                  </a:lnTo>
                  <a:lnTo>
                    <a:pt x="16" y="283"/>
                  </a:lnTo>
                  <a:lnTo>
                    <a:pt x="16" y="283"/>
                  </a:lnTo>
                  <a:lnTo>
                    <a:pt x="22" y="283"/>
                  </a:lnTo>
                  <a:lnTo>
                    <a:pt x="28" y="285"/>
                  </a:lnTo>
                  <a:lnTo>
                    <a:pt x="28" y="285"/>
                  </a:lnTo>
                  <a:lnTo>
                    <a:pt x="36" y="289"/>
                  </a:lnTo>
                  <a:lnTo>
                    <a:pt x="42" y="293"/>
                  </a:lnTo>
                  <a:lnTo>
                    <a:pt x="42" y="293"/>
                  </a:lnTo>
                  <a:lnTo>
                    <a:pt x="46" y="293"/>
                  </a:lnTo>
                  <a:lnTo>
                    <a:pt x="50" y="291"/>
                  </a:lnTo>
                  <a:lnTo>
                    <a:pt x="50" y="291"/>
                  </a:lnTo>
                  <a:lnTo>
                    <a:pt x="56" y="287"/>
                  </a:lnTo>
                  <a:lnTo>
                    <a:pt x="58" y="281"/>
                  </a:lnTo>
                  <a:lnTo>
                    <a:pt x="58" y="281"/>
                  </a:lnTo>
                  <a:lnTo>
                    <a:pt x="60" y="275"/>
                  </a:lnTo>
                  <a:lnTo>
                    <a:pt x="62" y="269"/>
                  </a:lnTo>
                  <a:lnTo>
                    <a:pt x="62" y="269"/>
                  </a:lnTo>
                  <a:lnTo>
                    <a:pt x="68" y="263"/>
                  </a:lnTo>
                  <a:lnTo>
                    <a:pt x="72" y="261"/>
                  </a:lnTo>
                  <a:lnTo>
                    <a:pt x="72" y="261"/>
                  </a:lnTo>
                  <a:lnTo>
                    <a:pt x="78" y="257"/>
                  </a:lnTo>
                  <a:lnTo>
                    <a:pt x="84" y="251"/>
                  </a:lnTo>
                  <a:lnTo>
                    <a:pt x="84" y="251"/>
                  </a:lnTo>
                  <a:lnTo>
                    <a:pt x="85" y="245"/>
                  </a:lnTo>
                  <a:lnTo>
                    <a:pt x="85" y="239"/>
                  </a:lnTo>
                  <a:lnTo>
                    <a:pt x="85" y="239"/>
                  </a:lnTo>
                  <a:lnTo>
                    <a:pt x="80" y="235"/>
                  </a:lnTo>
                  <a:lnTo>
                    <a:pt x="76" y="233"/>
                  </a:lnTo>
                  <a:lnTo>
                    <a:pt x="70" y="229"/>
                  </a:lnTo>
                  <a:lnTo>
                    <a:pt x="66" y="227"/>
                  </a:lnTo>
                  <a:lnTo>
                    <a:pt x="66" y="227"/>
                  </a:lnTo>
                  <a:lnTo>
                    <a:pt x="64" y="223"/>
                  </a:lnTo>
                  <a:lnTo>
                    <a:pt x="64" y="217"/>
                  </a:lnTo>
                  <a:lnTo>
                    <a:pt x="64" y="217"/>
                  </a:lnTo>
                  <a:lnTo>
                    <a:pt x="68" y="213"/>
                  </a:lnTo>
                  <a:lnTo>
                    <a:pt x="72" y="211"/>
                  </a:lnTo>
                  <a:lnTo>
                    <a:pt x="78" y="211"/>
                  </a:lnTo>
                  <a:lnTo>
                    <a:pt x="84" y="205"/>
                  </a:lnTo>
                  <a:lnTo>
                    <a:pt x="84" y="205"/>
                  </a:lnTo>
                  <a:lnTo>
                    <a:pt x="89" y="197"/>
                  </a:lnTo>
                  <a:lnTo>
                    <a:pt x="95" y="183"/>
                  </a:lnTo>
                  <a:lnTo>
                    <a:pt x="97" y="169"/>
                  </a:lnTo>
                  <a:lnTo>
                    <a:pt x="99" y="157"/>
                  </a:lnTo>
                  <a:lnTo>
                    <a:pt x="99" y="157"/>
                  </a:lnTo>
                  <a:lnTo>
                    <a:pt x="107" y="155"/>
                  </a:lnTo>
                  <a:lnTo>
                    <a:pt x="113" y="155"/>
                  </a:lnTo>
                  <a:lnTo>
                    <a:pt x="117" y="155"/>
                  </a:lnTo>
                  <a:lnTo>
                    <a:pt x="117" y="155"/>
                  </a:lnTo>
                  <a:lnTo>
                    <a:pt x="119" y="159"/>
                  </a:lnTo>
                  <a:lnTo>
                    <a:pt x="121" y="165"/>
                  </a:lnTo>
                  <a:lnTo>
                    <a:pt x="121" y="165"/>
                  </a:lnTo>
                  <a:lnTo>
                    <a:pt x="123" y="167"/>
                  </a:lnTo>
                  <a:lnTo>
                    <a:pt x="123" y="167"/>
                  </a:lnTo>
                  <a:lnTo>
                    <a:pt x="123" y="165"/>
                  </a:lnTo>
                  <a:lnTo>
                    <a:pt x="123" y="161"/>
                  </a:lnTo>
                  <a:lnTo>
                    <a:pt x="121" y="157"/>
                  </a:lnTo>
                  <a:lnTo>
                    <a:pt x="121" y="157"/>
                  </a:lnTo>
                  <a:lnTo>
                    <a:pt x="117" y="152"/>
                  </a:lnTo>
                  <a:lnTo>
                    <a:pt x="117" y="152"/>
                  </a:lnTo>
                  <a:lnTo>
                    <a:pt x="109" y="146"/>
                  </a:lnTo>
                  <a:lnTo>
                    <a:pt x="109" y="146"/>
                  </a:lnTo>
                  <a:lnTo>
                    <a:pt x="105" y="144"/>
                  </a:lnTo>
                  <a:lnTo>
                    <a:pt x="99" y="142"/>
                  </a:lnTo>
                  <a:lnTo>
                    <a:pt x="99" y="142"/>
                  </a:lnTo>
                  <a:lnTo>
                    <a:pt x="99" y="140"/>
                  </a:lnTo>
                  <a:lnTo>
                    <a:pt x="99" y="140"/>
                  </a:lnTo>
                  <a:lnTo>
                    <a:pt x="103" y="132"/>
                  </a:lnTo>
                  <a:lnTo>
                    <a:pt x="103" y="132"/>
                  </a:lnTo>
                  <a:lnTo>
                    <a:pt x="107" y="128"/>
                  </a:lnTo>
                  <a:lnTo>
                    <a:pt x="107" y="128"/>
                  </a:lnTo>
                  <a:lnTo>
                    <a:pt x="109" y="124"/>
                  </a:lnTo>
                  <a:lnTo>
                    <a:pt x="113" y="120"/>
                  </a:lnTo>
                  <a:lnTo>
                    <a:pt x="113" y="120"/>
                  </a:lnTo>
                  <a:lnTo>
                    <a:pt x="119" y="116"/>
                  </a:lnTo>
                  <a:lnTo>
                    <a:pt x="127" y="116"/>
                  </a:lnTo>
                  <a:lnTo>
                    <a:pt x="143" y="116"/>
                  </a:lnTo>
                  <a:lnTo>
                    <a:pt x="143" y="116"/>
                  </a:lnTo>
                  <a:lnTo>
                    <a:pt x="151" y="120"/>
                  </a:lnTo>
                  <a:lnTo>
                    <a:pt x="159" y="122"/>
                  </a:lnTo>
                  <a:lnTo>
                    <a:pt x="159" y="122"/>
                  </a:lnTo>
                  <a:lnTo>
                    <a:pt x="163" y="126"/>
                  </a:lnTo>
                  <a:lnTo>
                    <a:pt x="165" y="132"/>
                  </a:lnTo>
                  <a:lnTo>
                    <a:pt x="165" y="132"/>
                  </a:lnTo>
                  <a:lnTo>
                    <a:pt x="163" y="138"/>
                  </a:lnTo>
                  <a:lnTo>
                    <a:pt x="163" y="142"/>
                  </a:lnTo>
                  <a:lnTo>
                    <a:pt x="165" y="144"/>
                  </a:lnTo>
                  <a:lnTo>
                    <a:pt x="165" y="144"/>
                  </a:lnTo>
                  <a:lnTo>
                    <a:pt x="171" y="146"/>
                  </a:lnTo>
                  <a:lnTo>
                    <a:pt x="173" y="144"/>
                  </a:lnTo>
                  <a:lnTo>
                    <a:pt x="173" y="144"/>
                  </a:lnTo>
                  <a:lnTo>
                    <a:pt x="175" y="142"/>
                  </a:lnTo>
                  <a:lnTo>
                    <a:pt x="175" y="140"/>
                  </a:lnTo>
                  <a:lnTo>
                    <a:pt x="175" y="136"/>
                  </a:lnTo>
                  <a:lnTo>
                    <a:pt x="175" y="134"/>
                  </a:lnTo>
                  <a:lnTo>
                    <a:pt x="175" y="134"/>
                  </a:lnTo>
                  <a:lnTo>
                    <a:pt x="179" y="136"/>
                  </a:lnTo>
                  <a:lnTo>
                    <a:pt x="183" y="138"/>
                  </a:lnTo>
                  <a:lnTo>
                    <a:pt x="183" y="138"/>
                  </a:lnTo>
                  <a:lnTo>
                    <a:pt x="185" y="144"/>
                  </a:lnTo>
                  <a:lnTo>
                    <a:pt x="187" y="152"/>
                  </a:lnTo>
                  <a:lnTo>
                    <a:pt x="187" y="152"/>
                  </a:lnTo>
                  <a:lnTo>
                    <a:pt x="189" y="157"/>
                  </a:lnTo>
                  <a:lnTo>
                    <a:pt x="191" y="159"/>
                  </a:lnTo>
                  <a:lnTo>
                    <a:pt x="193" y="159"/>
                  </a:lnTo>
                  <a:lnTo>
                    <a:pt x="193" y="159"/>
                  </a:lnTo>
                  <a:lnTo>
                    <a:pt x="193" y="159"/>
                  </a:lnTo>
                  <a:lnTo>
                    <a:pt x="193" y="157"/>
                  </a:lnTo>
                  <a:lnTo>
                    <a:pt x="193" y="152"/>
                  </a:lnTo>
                  <a:lnTo>
                    <a:pt x="189" y="138"/>
                  </a:lnTo>
                  <a:lnTo>
                    <a:pt x="189" y="138"/>
                  </a:lnTo>
                  <a:lnTo>
                    <a:pt x="189" y="128"/>
                  </a:lnTo>
                  <a:lnTo>
                    <a:pt x="191" y="120"/>
                  </a:lnTo>
                  <a:lnTo>
                    <a:pt x="191" y="120"/>
                  </a:lnTo>
                  <a:lnTo>
                    <a:pt x="193" y="114"/>
                  </a:lnTo>
                  <a:lnTo>
                    <a:pt x="193" y="114"/>
                  </a:lnTo>
                  <a:lnTo>
                    <a:pt x="195" y="110"/>
                  </a:lnTo>
                  <a:lnTo>
                    <a:pt x="197" y="106"/>
                  </a:lnTo>
                  <a:lnTo>
                    <a:pt x="197" y="106"/>
                  </a:lnTo>
                  <a:lnTo>
                    <a:pt x="203" y="106"/>
                  </a:lnTo>
                  <a:lnTo>
                    <a:pt x="211" y="106"/>
                  </a:lnTo>
                  <a:lnTo>
                    <a:pt x="217" y="108"/>
                  </a:lnTo>
                  <a:lnTo>
                    <a:pt x="221" y="108"/>
                  </a:lnTo>
                  <a:lnTo>
                    <a:pt x="221" y="108"/>
                  </a:lnTo>
                  <a:lnTo>
                    <a:pt x="223" y="106"/>
                  </a:lnTo>
                  <a:lnTo>
                    <a:pt x="223" y="106"/>
                  </a:lnTo>
                  <a:lnTo>
                    <a:pt x="221" y="102"/>
                  </a:lnTo>
                  <a:lnTo>
                    <a:pt x="217" y="100"/>
                  </a:lnTo>
                  <a:lnTo>
                    <a:pt x="213" y="98"/>
                  </a:lnTo>
                  <a:lnTo>
                    <a:pt x="211" y="96"/>
                  </a:lnTo>
                  <a:lnTo>
                    <a:pt x="211" y="96"/>
                  </a:lnTo>
                  <a:lnTo>
                    <a:pt x="211" y="92"/>
                  </a:lnTo>
                  <a:lnTo>
                    <a:pt x="213" y="86"/>
                  </a:lnTo>
                  <a:lnTo>
                    <a:pt x="213" y="86"/>
                  </a:lnTo>
                  <a:lnTo>
                    <a:pt x="217" y="84"/>
                  </a:lnTo>
                  <a:lnTo>
                    <a:pt x="217" y="84"/>
                  </a:lnTo>
                  <a:lnTo>
                    <a:pt x="219" y="80"/>
                  </a:lnTo>
                  <a:lnTo>
                    <a:pt x="219" y="80"/>
                  </a:lnTo>
                  <a:lnTo>
                    <a:pt x="217" y="78"/>
                  </a:lnTo>
                  <a:lnTo>
                    <a:pt x="213" y="76"/>
                  </a:lnTo>
                  <a:lnTo>
                    <a:pt x="213" y="76"/>
                  </a:lnTo>
                  <a:lnTo>
                    <a:pt x="211" y="70"/>
                  </a:lnTo>
                  <a:lnTo>
                    <a:pt x="211" y="70"/>
                  </a:lnTo>
                  <a:lnTo>
                    <a:pt x="213" y="66"/>
                  </a:lnTo>
                  <a:lnTo>
                    <a:pt x="213" y="64"/>
                  </a:lnTo>
                  <a:lnTo>
                    <a:pt x="213" y="64"/>
                  </a:lnTo>
                  <a:lnTo>
                    <a:pt x="209" y="58"/>
                  </a:lnTo>
                  <a:lnTo>
                    <a:pt x="209" y="58"/>
                  </a:lnTo>
                  <a:lnTo>
                    <a:pt x="207" y="58"/>
                  </a:lnTo>
                  <a:lnTo>
                    <a:pt x="203" y="58"/>
                  </a:lnTo>
                  <a:lnTo>
                    <a:pt x="203" y="58"/>
                  </a:lnTo>
                  <a:lnTo>
                    <a:pt x="205" y="56"/>
                  </a:lnTo>
                  <a:lnTo>
                    <a:pt x="207" y="54"/>
                  </a:lnTo>
                  <a:lnTo>
                    <a:pt x="207" y="54"/>
                  </a:lnTo>
                  <a:lnTo>
                    <a:pt x="209" y="50"/>
                  </a:lnTo>
                  <a:lnTo>
                    <a:pt x="209" y="50"/>
                  </a:lnTo>
                  <a:lnTo>
                    <a:pt x="211" y="48"/>
                  </a:lnTo>
                  <a:lnTo>
                    <a:pt x="215" y="46"/>
                  </a:lnTo>
                  <a:lnTo>
                    <a:pt x="221" y="46"/>
                  </a:lnTo>
                  <a:lnTo>
                    <a:pt x="223" y="42"/>
                  </a:lnTo>
                  <a:lnTo>
                    <a:pt x="223" y="42"/>
                  </a:lnTo>
                  <a:lnTo>
                    <a:pt x="223" y="40"/>
                  </a:lnTo>
                  <a:lnTo>
                    <a:pt x="221" y="36"/>
                  </a:lnTo>
                  <a:lnTo>
                    <a:pt x="221" y="36"/>
                  </a:lnTo>
                  <a:lnTo>
                    <a:pt x="215" y="28"/>
                  </a:lnTo>
                  <a:lnTo>
                    <a:pt x="215" y="28"/>
                  </a:lnTo>
                  <a:lnTo>
                    <a:pt x="211" y="20"/>
                  </a:lnTo>
                  <a:lnTo>
                    <a:pt x="209" y="12"/>
                  </a:lnTo>
                  <a:lnTo>
                    <a:pt x="209" y="12"/>
                  </a:lnTo>
                  <a:lnTo>
                    <a:pt x="209" y="6"/>
                  </a:lnTo>
                  <a:lnTo>
                    <a:pt x="209" y="0"/>
                  </a:lnTo>
                  <a:lnTo>
                    <a:pt x="209" y="0"/>
                  </a:lnTo>
                  <a:lnTo>
                    <a:pt x="213" y="0"/>
                  </a:lnTo>
                  <a:lnTo>
                    <a:pt x="217" y="0"/>
                  </a:lnTo>
                  <a:lnTo>
                    <a:pt x="217" y="0"/>
                  </a:lnTo>
                  <a:lnTo>
                    <a:pt x="231" y="6"/>
                  </a:lnTo>
                  <a:lnTo>
                    <a:pt x="237" y="10"/>
                  </a:lnTo>
                  <a:lnTo>
                    <a:pt x="243" y="10"/>
                  </a:lnTo>
                  <a:lnTo>
                    <a:pt x="243" y="10"/>
                  </a:lnTo>
                  <a:lnTo>
                    <a:pt x="243" y="1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81" name="Freeform 330">
              <a:extLst>
                <a:ext uri="{FF2B5EF4-FFF2-40B4-BE49-F238E27FC236}">
                  <a16:creationId xmlns:a16="http://schemas.microsoft.com/office/drawing/2014/main" id="{63A42B3D-F707-4BCD-9BBC-5B0FF36E11FA}"/>
                </a:ext>
              </a:extLst>
            </p:cNvPr>
            <p:cNvSpPr>
              <a:spLocks/>
            </p:cNvSpPr>
            <p:nvPr/>
          </p:nvSpPr>
          <p:spPr bwMode="auto">
            <a:xfrm>
              <a:off x="10374125" y="3876710"/>
              <a:ext cx="1343330" cy="863148"/>
            </a:xfrm>
            <a:custGeom>
              <a:avLst/>
              <a:gdLst>
                <a:gd name="T0" fmla="*/ 402 w 456"/>
                <a:gd name="T1" fmla="*/ 10 h 293"/>
                <a:gd name="T2" fmla="*/ 422 w 456"/>
                <a:gd name="T3" fmla="*/ 18 h 293"/>
                <a:gd name="T4" fmla="*/ 450 w 456"/>
                <a:gd name="T5" fmla="*/ 36 h 293"/>
                <a:gd name="T6" fmla="*/ 452 w 456"/>
                <a:gd name="T7" fmla="*/ 58 h 293"/>
                <a:gd name="T8" fmla="*/ 444 w 456"/>
                <a:gd name="T9" fmla="*/ 68 h 293"/>
                <a:gd name="T10" fmla="*/ 424 w 456"/>
                <a:gd name="T11" fmla="*/ 74 h 293"/>
                <a:gd name="T12" fmla="*/ 404 w 456"/>
                <a:gd name="T13" fmla="*/ 92 h 293"/>
                <a:gd name="T14" fmla="*/ 398 w 456"/>
                <a:gd name="T15" fmla="*/ 116 h 293"/>
                <a:gd name="T16" fmla="*/ 396 w 456"/>
                <a:gd name="T17" fmla="*/ 132 h 293"/>
                <a:gd name="T18" fmla="*/ 380 w 456"/>
                <a:gd name="T19" fmla="*/ 165 h 293"/>
                <a:gd name="T20" fmla="*/ 362 w 456"/>
                <a:gd name="T21" fmla="*/ 199 h 293"/>
                <a:gd name="T22" fmla="*/ 354 w 456"/>
                <a:gd name="T23" fmla="*/ 223 h 293"/>
                <a:gd name="T24" fmla="*/ 334 w 456"/>
                <a:gd name="T25" fmla="*/ 233 h 293"/>
                <a:gd name="T26" fmla="*/ 292 w 456"/>
                <a:gd name="T27" fmla="*/ 247 h 293"/>
                <a:gd name="T28" fmla="*/ 284 w 456"/>
                <a:gd name="T29" fmla="*/ 239 h 293"/>
                <a:gd name="T30" fmla="*/ 271 w 456"/>
                <a:gd name="T31" fmla="*/ 245 h 293"/>
                <a:gd name="T32" fmla="*/ 253 w 456"/>
                <a:gd name="T33" fmla="*/ 247 h 293"/>
                <a:gd name="T34" fmla="*/ 225 w 456"/>
                <a:gd name="T35" fmla="*/ 263 h 293"/>
                <a:gd name="T36" fmla="*/ 207 w 456"/>
                <a:gd name="T37" fmla="*/ 271 h 293"/>
                <a:gd name="T38" fmla="*/ 191 w 456"/>
                <a:gd name="T39" fmla="*/ 273 h 293"/>
                <a:gd name="T40" fmla="*/ 157 w 456"/>
                <a:gd name="T41" fmla="*/ 291 h 293"/>
                <a:gd name="T42" fmla="*/ 135 w 456"/>
                <a:gd name="T43" fmla="*/ 293 h 293"/>
                <a:gd name="T44" fmla="*/ 107 w 456"/>
                <a:gd name="T45" fmla="*/ 277 h 293"/>
                <a:gd name="T46" fmla="*/ 85 w 456"/>
                <a:gd name="T47" fmla="*/ 259 h 293"/>
                <a:gd name="T48" fmla="*/ 68 w 456"/>
                <a:gd name="T49" fmla="*/ 247 h 293"/>
                <a:gd name="T50" fmla="*/ 46 w 456"/>
                <a:gd name="T51" fmla="*/ 227 h 293"/>
                <a:gd name="T52" fmla="*/ 36 w 456"/>
                <a:gd name="T53" fmla="*/ 219 h 293"/>
                <a:gd name="T54" fmla="*/ 26 w 456"/>
                <a:gd name="T55" fmla="*/ 207 h 293"/>
                <a:gd name="T56" fmla="*/ 16 w 456"/>
                <a:gd name="T57" fmla="*/ 185 h 293"/>
                <a:gd name="T58" fmla="*/ 2 w 456"/>
                <a:gd name="T59" fmla="*/ 185 h 293"/>
                <a:gd name="T60" fmla="*/ 4 w 456"/>
                <a:gd name="T61" fmla="*/ 177 h 293"/>
                <a:gd name="T62" fmla="*/ 24 w 456"/>
                <a:gd name="T63" fmla="*/ 169 h 293"/>
                <a:gd name="T64" fmla="*/ 28 w 456"/>
                <a:gd name="T65" fmla="*/ 161 h 293"/>
                <a:gd name="T66" fmla="*/ 26 w 456"/>
                <a:gd name="T67" fmla="*/ 142 h 293"/>
                <a:gd name="T68" fmla="*/ 36 w 456"/>
                <a:gd name="T69" fmla="*/ 118 h 293"/>
                <a:gd name="T70" fmla="*/ 28 w 456"/>
                <a:gd name="T71" fmla="*/ 108 h 293"/>
                <a:gd name="T72" fmla="*/ 32 w 456"/>
                <a:gd name="T73" fmla="*/ 98 h 293"/>
                <a:gd name="T74" fmla="*/ 64 w 456"/>
                <a:gd name="T75" fmla="*/ 96 h 293"/>
                <a:gd name="T76" fmla="*/ 71 w 456"/>
                <a:gd name="T77" fmla="*/ 86 h 293"/>
                <a:gd name="T78" fmla="*/ 73 w 456"/>
                <a:gd name="T79" fmla="*/ 64 h 293"/>
                <a:gd name="T80" fmla="*/ 101 w 456"/>
                <a:gd name="T81" fmla="*/ 84 h 293"/>
                <a:gd name="T82" fmla="*/ 127 w 456"/>
                <a:gd name="T83" fmla="*/ 94 h 293"/>
                <a:gd name="T84" fmla="*/ 167 w 456"/>
                <a:gd name="T85" fmla="*/ 90 h 293"/>
                <a:gd name="T86" fmla="*/ 177 w 456"/>
                <a:gd name="T87" fmla="*/ 68 h 293"/>
                <a:gd name="T88" fmla="*/ 199 w 456"/>
                <a:gd name="T89" fmla="*/ 56 h 293"/>
                <a:gd name="T90" fmla="*/ 233 w 456"/>
                <a:gd name="T91" fmla="*/ 42 h 293"/>
                <a:gd name="T92" fmla="*/ 249 w 456"/>
                <a:gd name="T93" fmla="*/ 42 h 293"/>
                <a:gd name="T94" fmla="*/ 269 w 456"/>
                <a:gd name="T95" fmla="*/ 42 h 293"/>
                <a:gd name="T96" fmla="*/ 286 w 456"/>
                <a:gd name="T97" fmla="*/ 30 h 293"/>
                <a:gd name="T98" fmla="*/ 290 w 456"/>
                <a:gd name="T99" fmla="*/ 16 h 293"/>
                <a:gd name="T100" fmla="*/ 320 w 456"/>
                <a:gd name="T101" fmla="*/ 4 h 293"/>
                <a:gd name="T102" fmla="*/ 346 w 456"/>
                <a:gd name="T103" fmla="*/ 0 h 293"/>
                <a:gd name="T104" fmla="*/ 366 w 456"/>
                <a:gd name="T105" fmla="*/ 2 h 293"/>
                <a:gd name="T106" fmla="*/ 388 w 456"/>
                <a:gd name="T107" fmla="*/ 1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6" h="293">
                  <a:moveTo>
                    <a:pt x="388" y="16"/>
                  </a:moveTo>
                  <a:lnTo>
                    <a:pt x="388" y="16"/>
                  </a:lnTo>
                  <a:lnTo>
                    <a:pt x="396" y="14"/>
                  </a:lnTo>
                  <a:lnTo>
                    <a:pt x="402" y="10"/>
                  </a:lnTo>
                  <a:lnTo>
                    <a:pt x="402" y="10"/>
                  </a:lnTo>
                  <a:lnTo>
                    <a:pt x="414" y="14"/>
                  </a:lnTo>
                  <a:lnTo>
                    <a:pt x="422" y="18"/>
                  </a:lnTo>
                  <a:lnTo>
                    <a:pt x="422" y="18"/>
                  </a:lnTo>
                  <a:lnTo>
                    <a:pt x="438" y="28"/>
                  </a:lnTo>
                  <a:lnTo>
                    <a:pt x="438" y="28"/>
                  </a:lnTo>
                  <a:lnTo>
                    <a:pt x="450" y="36"/>
                  </a:lnTo>
                  <a:lnTo>
                    <a:pt x="450" y="36"/>
                  </a:lnTo>
                  <a:lnTo>
                    <a:pt x="452" y="44"/>
                  </a:lnTo>
                  <a:lnTo>
                    <a:pt x="456" y="50"/>
                  </a:lnTo>
                  <a:lnTo>
                    <a:pt x="456" y="50"/>
                  </a:lnTo>
                  <a:lnTo>
                    <a:pt x="452" y="58"/>
                  </a:lnTo>
                  <a:lnTo>
                    <a:pt x="452" y="58"/>
                  </a:lnTo>
                  <a:lnTo>
                    <a:pt x="448" y="64"/>
                  </a:lnTo>
                  <a:lnTo>
                    <a:pt x="444" y="68"/>
                  </a:lnTo>
                  <a:lnTo>
                    <a:pt x="444" y="68"/>
                  </a:lnTo>
                  <a:lnTo>
                    <a:pt x="440" y="68"/>
                  </a:lnTo>
                  <a:lnTo>
                    <a:pt x="434" y="68"/>
                  </a:lnTo>
                  <a:lnTo>
                    <a:pt x="434" y="68"/>
                  </a:lnTo>
                  <a:lnTo>
                    <a:pt x="424" y="74"/>
                  </a:lnTo>
                  <a:lnTo>
                    <a:pt x="418" y="78"/>
                  </a:lnTo>
                  <a:lnTo>
                    <a:pt x="418" y="78"/>
                  </a:lnTo>
                  <a:lnTo>
                    <a:pt x="412" y="86"/>
                  </a:lnTo>
                  <a:lnTo>
                    <a:pt x="404" y="92"/>
                  </a:lnTo>
                  <a:lnTo>
                    <a:pt x="404" y="92"/>
                  </a:lnTo>
                  <a:lnTo>
                    <a:pt x="404" y="104"/>
                  </a:lnTo>
                  <a:lnTo>
                    <a:pt x="404" y="104"/>
                  </a:lnTo>
                  <a:lnTo>
                    <a:pt x="398" y="116"/>
                  </a:lnTo>
                  <a:lnTo>
                    <a:pt x="398" y="116"/>
                  </a:lnTo>
                  <a:lnTo>
                    <a:pt x="398" y="122"/>
                  </a:lnTo>
                  <a:lnTo>
                    <a:pt x="396" y="132"/>
                  </a:lnTo>
                  <a:lnTo>
                    <a:pt x="396" y="132"/>
                  </a:lnTo>
                  <a:lnTo>
                    <a:pt x="390" y="140"/>
                  </a:lnTo>
                  <a:lnTo>
                    <a:pt x="384" y="147"/>
                  </a:lnTo>
                  <a:lnTo>
                    <a:pt x="384" y="147"/>
                  </a:lnTo>
                  <a:lnTo>
                    <a:pt x="380" y="165"/>
                  </a:lnTo>
                  <a:lnTo>
                    <a:pt x="380" y="165"/>
                  </a:lnTo>
                  <a:lnTo>
                    <a:pt x="370" y="185"/>
                  </a:lnTo>
                  <a:lnTo>
                    <a:pt x="370" y="185"/>
                  </a:lnTo>
                  <a:lnTo>
                    <a:pt x="362" y="199"/>
                  </a:lnTo>
                  <a:lnTo>
                    <a:pt x="362" y="199"/>
                  </a:lnTo>
                  <a:lnTo>
                    <a:pt x="358" y="211"/>
                  </a:lnTo>
                  <a:lnTo>
                    <a:pt x="358" y="217"/>
                  </a:lnTo>
                  <a:lnTo>
                    <a:pt x="354" y="223"/>
                  </a:lnTo>
                  <a:lnTo>
                    <a:pt x="354" y="223"/>
                  </a:lnTo>
                  <a:lnTo>
                    <a:pt x="344" y="229"/>
                  </a:lnTo>
                  <a:lnTo>
                    <a:pt x="334" y="233"/>
                  </a:lnTo>
                  <a:lnTo>
                    <a:pt x="334" y="233"/>
                  </a:lnTo>
                  <a:lnTo>
                    <a:pt x="314" y="241"/>
                  </a:lnTo>
                  <a:lnTo>
                    <a:pt x="296" y="247"/>
                  </a:lnTo>
                  <a:lnTo>
                    <a:pt x="296" y="247"/>
                  </a:lnTo>
                  <a:lnTo>
                    <a:pt x="292" y="247"/>
                  </a:lnTo>
                  <a:lnTo>
                    <a:pt x="290" y="247"/>
                  </a:lnTo>
                  <a:lnTo>
                    <a:pt x="290" y="247"/>
                  </a:lnTo>
                  <a:lnTo>
                    <a:pt x="286" y="243"/>
                  </a:lnTo>
                  <a:lnTo>
                    <a:pt x="284" y="239"/>
                  </a:lnTo>
                  <a:lnTo>
                    <a:pt x="284" y="239"/>
                  </a:lnTo>
                  <a:lnTo>
                    <a:pt x="280" y="239"/>
                  </a:lnTo>
                  <a:lnTo>
                    <a:pt x="277" y="241"/>
                  </a:lnTo>
                  <a:lnTo>
                    <a:pt x="271" y="245"/>
                  </a:lnTo>
                  <a:lnTo>
                    <a:pt x="271" y="245"/>
                  </a:lnTo>
                  <a:lnTo>
                    <a:pt x="261" y="247"/>
                  </a:lnTo>
                  <a:lnTo>
                    <a:pt x="253" y="247"/>
                  </a:lnTo>
                  <a:lnTo>
                    <a:pt x="253" y="247"/>
                  </a:lnTo>
                  <a:lnTo>
                    <a:pt x="245" y="255"/>
                  </a:lnTo>
                  <a:lnTo>
                    <a:pt x="233" y="263"/>
                  </a:lnTo>
                  <a:lnTo>
                    <a:pt x="233" y="263"/>
                  </a:lnTo>
                  <a:lnTo>
                    <a:pt x="225" y="263"/>
                  </a:lnTo>
                  <a:lnTo>
                    <a:pt x="217" y="265"/>
                  </a:lnTo>
                  <a:lnTo>
                    <a:pt x="217" y="265"/>
                  </a:lnTo>
                  <a:lnTo>
                    <a:pt x="213" y="267"/>
                  </a:lnTo>
                  <a:lnTo>
                    <a:pt x="207" y="271"/>
                  </a:lnTo>
                  <a:lnTo>
                    <a:pt x="207" y="271"/>
                  </a:lnTo>
                  <a:lnTo>
                    <a:pt x="199" y="273"/>
                  </a:lnTo>
                  <a:lnTo>
                    <a:pt x="191" y="273"/>
                  </a:lnTo>
                  <a:lnTo>
                    <a:pt x="191" y="273"/>
                  </a:lnTo>
                  <a:lnTo>
                    <a:pt x="183" y="279"/>
                  </a:lnTo>
                  <a:lnTo>
                    <a:pt x="173" y="285"/>
                  </a:lnTo>
                  <a:lnTo>
                    <a:pt x="173" y="285"/>
                  </a:lnTo>
                  <a:lnTo>
                    <a:pt x="157" y="291"/>
                  </a:lnTo>
                  <a:lnTo>
                    <a:pt x="157" y="291"/>
                  </a:lnTo>
                  <a:lnTo>
                    <a:pt x="145" y="293"/>
                  </a:lnTo>
                  <a:lnTo>
                    <a:pt x="135" y="293"/>
                  </a:lnTo>
                  <a:lnTo>
                    <a:pt x="135" y="293"/>
                  </a:lnTo>
                  <a:lnTo>
                    <a:pt x="125" y="287"/>
                  </a:lnTo>
                  <a:lnTo>
                    <a:pt x="115" y="279"/>
                  </a:lnTo>
                  <a:lnTo>
                    <a:pt x="115" y="279"/>
                  </a:lnTo>
                  <a:lnTo>
                    <a:pt x="107" y="277"/>
                  </a:lnTo>
                  <a:lnTo>
                    <a:pt x="101" y="275"/>
                  </a:lnTo>
                  <a:lnTo>
                    <a:pt x="101" y="275"/>
                  </a:lnTo>
                  <a:lnTo>
                    <a:pt x="91" y="267"/>
                  </a:lnTo>
                  <a:lnTo>
                    <a:pt x="85" y="259"/>
                  </a:lnTo>
                  <a:lnTo>
                    <a:pt x="85" y="259"/>
                  </a:lnTo>
                  <a:lnTo>
                    <a:pt x="75" y="253"/>
                  </a:lnTo>
                  <a:lnTo>
                    <a:pt x="68" y="247"/>
                  </a:lnTo>
                  <a:lnTo>
                    <a:pt x="68" y="247"/>
                  </a:lnTo>
                  <a:lnTo>
                    <a:pt x="60" y="239"/>
                  </a:lnTo>
                  <a:lnTo>
                    <a:pt x="54" y="229"/>
                  </a:lnTo>
                  <a:lnTo>
                    <a:pt x="54" y="229"/>
                  </a:lnTo>
                  <a:lnTo>
                    <a:pt x="46" y="227"/>
                  </a:lnTo>
                  <a:lnTo>
                    <a:pt x="40" y="223"/>
                  </a:lnTo>
                  <a:lnTo>
                    <a:pt x="40" y="223"/>
                  </a:lnTo>
                  <a:lnTo>
                    <a:pt x="36" y="219"/>
                  </a:lnTo>
                  <a:lnTo>
                    <a:pt x="36" y="219"/>
                  </a:lnTo>
                  <a:lnTo>
                    <a:pt x="36" y="219"/>
                  </a:lnTo>
                  <a:lnTo>
                    <a:pt x="36" y="219"/>
                  </a:lnTo>
                  <a:lnTo>
                    <a:pt x="26" y="207"/>
                  </a:lnTo>
                  <a:lnTo>
                    <a:pt x="26" y="207"/>
                  </a:lnTo>
                  <a:lnTo>
                    <a:pt x="24" y="199"/>
                  </a:lnTo>
                  <a:lnTo>
                    <a:pt x="20" y="191"/>
                  </a:lnTo>
                  <a:lnTo>
                    <a:pt x="20" y="191"/>
                  </a:lnTo>
                  <a:lnTo>
                    <a:pt x="16" y="185"/>
                  </a:lnTo>
                  <a:lnTo>
                    <a:pt x="12" y="185"/>
                  </a:lnTo>
                  <a:lnTo>
                    <a:pt x="12" y="185"/>
                  </a:lnTo>
                  <a:lnTo>
                    <a:pt x="4" y="185"/>
                  </a:lnTo>
                  <a:lnTo>
                    <a:pt x="2" y="185"/>
                  </a:lnTo>
                  <a:lnTo>
                    <a:pt x="0" y="183"/>
                  </a:lnTo>
                  <a:lnTo>
                    <a:pt x="0" y="183"/>
                  </a:lnTo>
                  <a:lnTo>
                    <a:pt x="0" y="181"/>
                  </a:lnTo>
                  <a:lnTo>
                    <a:pt x="4" y="177"/>
                  </a:lnTo>
                  <a:lnTo>
                    <a:pt x="14" y="171"/>
                  </a:lnTo>
                  <a:lnTo>
                    <a:pt x="14" y="171"/>
                  </a:lnTo>
                  <a:lnTo>
                    <a:pt x="22" y="169"/>
                  </a:lnTo>
                  <a:lnTo>
                    <a:pt x="24" y="169"/>
                  </a:lnTo>
                  <a:lnTo>
                    <a:pt x="28" y="167"/>
                  </a:lnTo>
                  <a:lnTo>
                    <a:pt x="28" y="167"/>
                  </a:lnTo>
                  <a:lnTo>
                    <a:pt x="28" y="165"/>
                  </a:lnTo>
                  <a:lnTo>
                    <a:pt x="28" y="161"/>
                  </a:lnTo>
                  <a:lnTo>
                    <a:pt x="26" y="151"/>
                  </a:lnTo>
                  <a:lnTo>
                    <a:pt x="26" y="151"/>
                  </a:lnTo>
                  <a:lnTo>
                    <a:pt x="26" y="142"/>
                  </a:lnTo>
                  <a:lnTo>
                    <a:pt x="26" y="142"/>
                  </a:lnTo>
                  <a:lnTo>
                    <a:pt x="32" y="132"/>
                  </a:lnTo>
                  <a:lnTo>
                    <a:pt x="34" y="124"/>
                  </a:lnTo>
                  <a:lnTo>
                    <a:pt x="36" y="118"/>
                  </a:lnTo>
                  <a:lnTo>
                    <a:pt x="36" y="118"/>
                  </a:lnTo>
                  <a:lnTo>
                    <a:pt x="34" y="116"/>
                  </a:lnTo>
                  <a:lnTo>
                    <a:pt x="32" y="114"/>
                  </a:lnTo>
                  <a:lnTo>
                    <a:pt x="28" y="112"/>
                  </a:lnTo>
                  <a:lnTo>
                    <a:pt x="28" y="108"/>
                  </a:lnTo>
                  <a:lnTo>
                    <a:pt x="28" y="108"/>
                  </a:lnTo>
                  <a:lnTo>
                    <a:pt x="30" y="104"/>
                  </a:lnTo>
                  <a:lnTo>
                    <a:pt x="32" y="98"/>
                  </a:lnTo>
                  <a:lnTo>
                    <a:pt x="32" y="98"/>
                  </a:lnTo>
                  <a:lnTo>
                    <a:pt x="40" y="96"/>
                  </a:lnTo>
                  <a:lnTo>
                    <a:pt x="50" y="98"/>
                  </a:lnTo>
                  <a:lnTo>
                    <a:pt x="58" y="98"/>
                  </a:lnTo>
                  <a:lnTo>
                    <a:pt x="64" y="96"/>
                  </a:lnTo>
                  <a:lnTo>
                    <a:pt x="64" y="96"/>
                  </a:lnTo>
                  <a:lnTo>
                    <a:pt x="69" y="92"/>
                  </a:lnTo>
                  <a:lnTo>
                    <a:pt x="71" y="86"/>
                  </a:lnTo>
                  <a:lnTo>
                    <a:pt x="71" y="86"/>
                  </a:lnTo>
                  <a:lnTo>
                    <a:pt x="71" y="76"/>
                  </a:lnTo>
                  <a:lnTo>
                    <a:pt x="71" y="62"/>
                  </a:lnTo>
                  <a:lnTo>
                    <a:pt x="71" y="62"/>
                  </a:lnTo>
                  <a:lnTo>
                    <a:pt x="73" y="64"/>
                  </a:lnTo>
                  <a:lnTo>
                    <a:pt x="77" y="66"/>
                  </a:lnTo>
                  <a:lnTo>
                    <a:pt x="85" y="72"/>
                  </a:lnTo>
                  <a:lnTo>
                    <a:pt x="85" y="72"/>
                  </a:lnTo>
                  <a:lnTo>
                    <a:pt x="101" y="84"/>
                  </a:lnTo>
                  <a:lnTo>
                    <a:pt x="109" y="90"/>
                  </a:lnTo>
                  <a:lnTo>
                    <a:pt x="117" y="92"/>
                  </a:lnTo>
                  <a:lnTo>
                    <a:pt x="117" y="92"/>
                  </a:lnTo>
                  <a:lnTo>
                    <a:pt x="127" y="94"/>
                  </a:lnTo>
                  <a:lnTo>
                    <a:pt x="137" y="92"/>
                  </a:lnTo>
                  <a:lnTo>
                    <a:pt x="159" y="90"/>
                  </a:lnTo>
                  <a:lnTo>
                    <a:pt x="159" y="90"/>
                  </a:lnTo>
                  <a:lnTo>
                    <a:pt x="167" y="90"/>
                  </a:lnTo>
                  <a:lnTo>
                    <a:pt x="167" y="90"/>
                  </a:lnTo>
                  <a:lnTo>
                    <a:pt x="171" y="84"/>
                  </a:lnTo>
                  <a:lnTo>
                    <a:pt x="173" y="78"/>
                  </a:lnTo>
                  <a:lnTo>
                    <a:pt x="177" y="68"/>
                  </a:lnTo>
                  <a:lnTo>
                    <a:pt x="183" y="64"/>
                  </a:lnTo>
                  <a:lnTo>
                    <a:pt x="183" y="64"/>
                  </a:lnTo>
                  <a:lnTo>
                    <a:pt x="191" y="60"/>
                  </a:lnTo>
                  <a:lnTo>
                    <a:pt x="199" y="56"/>
                  </a:lnTo>
                  <a:lnTo>
                    <a:pt x="219" y="52"/>
                  </a:lnTo>
                  <a:lnTo>
                    <a:pt x="219" y="52"/>
                  </a:lnTo>
                  <a:lnTo>
                    <a:pt x="229" y="46"/>
                  </a:lnTo>
                  <a:lnTo>
                    <a:pt x="233" y="42"/>
                  </a:lnTo>
                  <a:lnTo>
                    <a:pt x="239" y="38"/>
                  </a:lnTo>
                  <a:lnTo>
                    <a:pt x="239" y="38"/>
                  </a:lnTo>
                  <a:lnTo>
                    <a:pt x="243" y="38"/>
                  </a:lnTo>
                  <a:lnTo>
                    <a:pt x="249" y="42"/>
                  </a:lnTo>
                  <a:lnTo>
                    <a:pt x="255" y="44"/>
                  </a:lnTo>
                  <a:lnTo>
                    <a:pt x="259" y="46"/>
                  </a:lnTo>
                  <a:lnTo>
                    <a:pt x="259" y="46"/>
                  </a:lnTo>
                  <a:lnTo>
                    <a:pt x="269" y="42"/>
                  </a:lnTo>
                  <a:lnTo>
                    <a:pt x="275" y="34"/>
                  </a:lnTo>
                  <a:lnTo>
                    <a:pt x="275" y="34"/>
                  </a:lnTo>
                  <a:lnTo>
                    <a:pt x="282" y="32"/>
                  </a:lnTo>
                  <a:lnTo>
                    <a:pt x="286" y="30"/>
                  </a:lnTo>
                  <a:lnTo>
                    <a:pt x="286" y="30"/>
                  </a:lnTo>
                  <a:lnTo>
                    <a:pt x="288" y="24"/>
                  </a:lnTo>
                  <a:lnTo>
                    <a:pt x="290" y="16"/>
                  </a:lnTo>
                  <a:lnTo>
                    <a:pt x="290" y="16"/>
                  </a:lnTo>
                  <a:lnTo>
                    <a:pt x="302" y="10"/>
                  </a:lnTo>
                  <a:lnTo>
                    <a:pt x="312" y="4"/>
                  </a:lnTo>
                  <a:lnTo>
                    <a:pt x="312" y="4"/>
                  </a:lnTo>
                  <a:lnTo>
                    <a:pt x="320" y="4"/>
                  </a:lnTo>
                  <a:lnTo>
                    <a:pt x="332" y="4"/>
                  </a:lnTo>
                  <a:lnTo>
                    <a:pt x="332" y="4"/>
                  </a:lnTo>
                  <a:lnTo>
                    <a:pt x="340" y="2"/>
                  </a:lnTo>
                  <a:lnTo>
                    <a:pt x="346" y="0"/>
                  </a:lnTo>
                  <a:lnTo>
                    <a:pt x="346" y="0"/>
                  </a:lnTo>
                  <a:lnTo>
                    <a:pt x="358" y="0"/>
                  </a:lnTo>
                  <a:lnTo>
                    <a:pt x="366" y="2"/>
                  </a:lnTo>
                  <a:lnTo>
                    <a:pt x="366" y="2"/>
                  </a:lnTo>
                  <a:lnTo>
                    <a:pt x="376" y="10"/>
                  </a:lnTo>
                  <a:lnTo>
                    <a:pt x="384" y="14"/>
                  </a:lnTo>
                  <a:lnTo>
                    <a:pt x="388" y="16"/>
                  </a:lnTo>
                  <a:lnTo>
                    <a:pt x="388" y="16"/>
                  </a:lnTo>
                  <a:lnTo>
                    <a:pt x="388" y="1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93" name="Freeform: Shape 392">
              <a:extLst>
                <a:ext uri="{FF2B5EF4-FFF2-40B4-BE49-F238E27FC236}">
                  <a16:creationId xmlns:a16="http://schemas.microsoft.com/office/drawing/2014/main" id="{846C28F1-AF7A-4460-B0F9-3D963069AB51}"/>
                </a:ext>
              </a:extLst>
            </p:cNvPr>
            <p:cNvSpPr>
              <a:spLocks/>
            </p:cNvSpPr>
            <p:nvPr/>
          </p:nvSpPr>
          <p:spPr bwMode="auto">
            <a:xfrm>
              <a:off x="8415102" y="4356891"/>
              <a:ext cx="2135780" cy="1755757"/>
            </a:xfrm>
            <a:custGeom>
              <a:avLst/>
              <a:gdLst>
                <a:gd name="connsiteX0" fmla="*/ 1215641 w 2307176"/>
                <a:gd name="connsiteY0" fmla="*/ 0 h 1896656"/>
                <a:gd name="connsiteX1" fmla="*/ 1241100 w 2307176"/>
                <a:gd name="connsiteY1" fmla="*/ 0 h 1896656"/>
                <a:gd name="connsiteX2" fmla="*/ 1253828 w 2307176"/>
                <a:gd name="connsiteY2" fmla="*/ 6366 h 1896656"/>
                <a:gd name="connsiteX3" fmla="*/ 1253828 w 2307176"/>
                <a:gd name="connsiteY3" fmla="*/ 25459 h 1896656"/>
                <a:gd name="connsiteX4" fmla="*/ 1260193 w 2307176"/>
                <a:gd name="connsiteY4" fmla="*/ 57282 h 1896656"/>
                <a:gd name="connsiteX5" fmla="*/ 1272922 w 2307176"/>
                <a:gd name="connsiteY5" fmla="*/ 89105 h 1896656"/>
                <a:gd name="connsiteX6" fmla="*/ 1292016 w 2307176"/>
                <a:gd name="connsiteY6" fmla="*/ 108199 h 1896656"/>
                <a:gd name="connsiteX7" fmla="*/ 1311110 w 2307176"/>
                <a:gd name="connsiteY7" fmla="*/ 120929 h 1896656"/>
                <a:gd name="connsiteX8" fmla="*/ 1336569 w 2307176"/>
                <a:gd name="connsiteY8" fmla="*/ 120929 h 1896656"/>
                <a:gd name="connsiteX9" fmla="*/ 1355663 w 2307176"/>
                <a:gd name="connsiteY9" fmla="*/ 133657 h 1896656"/>
                <a:gd name="connsiteX10" fmla="*/ 1374757 w 2307176"/>
                <a:gd name="connsiteY10" fmla="*/ 146387 h 1896656"/>
                <a:gd name="connsiteX11" fmla="*/ 1400215 w 2307176"/>
                <a:gd name="connsiteY11" fmla="*/ 152751 h 1896656"/>
                <a:gd name="connsiteX12" fmla="*/ 1438402 w 2307176"/>
                <a:gd name="connsiteY12" fmla="*/ 159116 h 1896656"/>
                <a:gd name="connsiteX13" fmla="*/ 1495684 w 2307176"/>
                <a:gd name="connsiteY13" fmla="*/ 171845 h 1896656"/>
                <a:gd name="connsiteX14" fmla="*/ 1552965 w 2307176"/>
                <a:gd name="connsiteY14" fmla="*/ 190938 h 1896656"/>
                <a:gd name="connsiteX15" fmla="*/ 1572059 w 2307176"/>
                <a:gd name="connsiteY15" fmla="*/ 190938 h 1896656"/>
                <a:gd name="connsiteX16" fmla="*/ 1578423 w 2307176"/>
                <a:gd name="connsiteY16" fmla="*/ 190938 h 1896656"/>
                <a:gd name="connsiteX17" fmla="*/ 1584789 w 2307176"/>
                <a:gd name="connsiteY17" fmla="*/ 190938 h 1896656"/>
                <a:gd name="connsiteX18" fmla="*/ 1578423 w 2307176"/>
                <a:gd name="connsiteY18" fmla="*/ 203668 h 1896656"/>
                <a:gd name="connsiteX19" fmla="*/ 1565695 w 2307176"/>
                <a:gd name="connsiteY19" fmla="*/ 210032 h 1896656"/>
                <a:gd name="connsiteX20" fmla="*/ 1546601 w 2307176"/>
                <a:gd name="connsiteY20" fmla="*/ 229126 h 1896656"/>
                <a:gd name="connsiteX21" fmla="*/ 1533871 w 2307176"/>
                <a:gd name="connsiteY21" fmla="*/ 267314 h 1896656"/>
                <a:gd name="connsiteX22" fmla="*/ 1533871 w 2307176"/>
                <a:gd name="connsiteY22" fmla="*/ 280043 h 1896656"/>
                <a:gd name="connsiteX23" fmla="*/ 1540235 w 2307176"/>
                <a:gd name="connsiteY23" fmla="*/ 286408 h 1896656"/>
                <a:gd name="connsiteX24" fmla="*/ 1552965 w 2307176"/>
                <a:gd name="connsiteY24" fmla="*/ 286408 h 1896656"/>
                <a:gd name="connsiteX25" fmla="*/ 1559329 w 2307176"/>
                <a:gd name="connsiteY25" fmla="*/ 286408 h 1896656"/>
                <a:gd name="connsiteX26" fmla="*/ 1559329 w 2307176"/>
                <a:gd name="connsiteY26" fmla="*/ 292773 h 1896656"/>
                <a:gd name="connsiteX27" fmla="*/ 1559329 w 2307176"/>
                <a:gd name="connsiteY27" fmla="*/ 299137 h 1896656"/>
                <a:gd name="connsiteX28" fmla="*/ 1552965 w 2307176"/>
                <a:gd name="connsiteY28" fmla="*/ 311867 h 1896656"/>
                <a:gd name="connsiteX29" fmla="*/ 1546601 w 2307176"/>
                <a:gd name="connsiteY29" fmla="*/ 324595 h 1896656"/>
                <a:gd name="connsiteX30" fmla="*/ 1546601 w 2307176"/>
                <a:gd name="connsiteY30" fmla="*/ 343689 h 1896656"/>
                <a:gd name="connsiteX31" fmla="*/ 1552965 w 2307176"/>
                <a:gd name="connsiteY31" fmla="*/ 362783 h 1896656"/>
                <a:gd name="connsiteX32" fmla="*/ 1565695 w 2307176"/>
                <a:gd name="connsiteY32" fmla="*/ 375512 h 1896656"/>
                <a:gd name="connsiteX33" fmla="*/ 1565695 w 2307176"/>
                <a:gd name="connsiteY33" fmla="*/ 388242 h 1896656"/>
                <a:gd name="connsiteX34" fmla="*/ 1565695 w 2307176"/>
                <a:gd name="connsiteY34" fmla="*/ 400972 h 1896656"/>
                <a:gd name="connsiteX35" fmla="*/ 1572059 w 2307176"/>
                <a:gd name="connsiteY35" fmla="*/ 413700 h 1896656"/>
                <a:gd name="connsiteX36" fmla="*/ 1584789 w 2307176"/>
                <a:gd name="connsiteY36" fmla="*/ 420065 h 1896656"/>
                <a:gd name="connsiteX37" fmla="*/ 1610247 w 2307176"/>
                <a:gd name="connsiteY37" fmla="*/ 426430 h 1896656"/>
                <a:gd name="connsiteX38" fmla="*/ 1616611 w 2307176"/>
                <a:gd name="connsiteY38" fmla="*/ 445523 h 1896656"/>
                <a:gd name="connsiteX39" fmla="*/ 1635706 w 2307176"/>
                <a:gd name="connsiteY39" fmla="*/ 458253 h 1896656"/>
                <a:gd name="connsiteX40" fmla="*/ 1642070 w 2307176"/>
                <a:gd name="connsiteY40" fmla="*/ 477347 h 1896656"/>
                <a:gd name="connsiteX41" fmla="*/ 1635706 w 2307176"/>
                <a:gd name="connsiteY41" fmla="*/ 490075 h 1896656"/>
                <a:gd name="connsiteX42" fmla="*/ 1622976 w 2307176"/>
                <a:gd name="connsiteY42" fmla="*/ 502805 h 1896656"/>
                <a:gd name="connsiteX43" fmla="*/ 1597518 w 2307176"/>
                <a:gd name="connsiteY43" fmla="*/ 509169 h 1896656"/>
                <a:gd name="connsiteX44" fmla="*/ 1584789 w 2307176"/>
                <a:gd name="connsiteY44" fmla="*/ 502805 h 1896656"/>
                <a:gd name="connsiteX45" fmla="*/ 1578423 w 2307176"/>
                <a:gd name="connsiteY45" fmla="*/ 502805 h 1896656"/>
                <a:gd name="connsiteX46" fmla="*/ 1578423 w 2307176"/>
                <a:gd name="connsiteY46" fmla="*/ 496441 h 1896656"/>
                <a:gd name="connsiteX47" fmla="*/ 1591153 w 2307176"/>
                <a:gd name="connsiteY47" fmla="*/ 464617 h 1896656"/>
                <a:gd name="connsiteX48" fmla="*/ 1591153 w 2307176"/>
                <a:gd name="connsiteY48" fmla="*/ 458253 h 1896656"/>
                <a:gd name="connsiteX49" fmla="*/ 1591153 w 2307176"/>
                <a:gd name="connsiteY49" fmla="*/ 439159 h 1896656"/>
                <a:gd name="connsiteX50" fmla="*/ 1578423 w 2307176"/>
                <a:gd name="connsiteY50" fmla="*/ 432794 h 1896656"/>
                <a:gd name="connsiteX51" fmla="*/ 1559329 w 2307176"/>
                <a:gd name="connsiteY51" fmla="*/ 432794 h 1896656"/>
                <a:gd name="connsiteX52" fmla="*/ 1546601 w 2307176"/>
                <a:gd name="connsiteY52" fmla="*/ 445523 h 1896656"/>
                <a:gd name="connsiteX53" fmla="*/ 1527507 w 2307176"/>
                <a:gd name="connsiteY53" fmla="*/ 458253 h 1896656"/>
                <a:gd name="connsiteX54" fmla="*/ 1502048 w 2307176"/>
                <a:gd name="connsiteY54" fmla="*/ 445523 h 1896656"/>
                <a:gd name="connsiteX55" fmla="*/ 1482954 w 2307176"/>
                <a:gd name="connsiteY55" fmla="*/ 439159 h 1896656"/>
                <a:gd name="connsiteX56" fmla="*/ 1457496 w 2307176"/>
                <a:gd name="connsiteY56" fmla="*/ 458253 h 1896656"/>
                <a:gd name="connsiteX57" fmla="*/ 1412944 w 2307176"/>
                <a:gd name="connsiteY57" fmla="*/ 477347 h 1896656"/>
                <a:gd name="connsiteX58" fmla="*/ 1381121 w 2307176"/>
                <a:gd name="connsiteY58" fmla="*/ 496441 h 1896656"/>
                <a:gd name="connsiteX59" fmla="*/ 1349297 w 2307176"/>
                <a:gd name="connsiteY59" fmla="*/ 509169 h 1896656"/>
                <a:gd name="connsiteX60" fmla="*/ 1342933 w 2307176"/>
                <a:gd name="connsiteY60" fmla="*/ 515535 h 1896656"/>
                <a:gd name="connsiteX61" fmla="*/ 1330203 w 2307176"/>
                <a:gd name="connsiteY61" fmla="*/ 515535 h 1896656"/>
                <a:gd name="connsiteX62" fmla="*/ 1330203 w 2307176"/>
                <a:gd name="connsiteY62" fmla="*/ 509169 h 1896656"/>
                <a:gd name="connsiteX63" fmla="*/ 1304745 w 2307176"/>
                <a:gd name="connsiteY63" fmla="*/ 509169 h 1896656"/>
                <a:gd name="connsiteX64" fmla="*/ 1285651 w 2307176"/>
                <a:gd name="connsiteY64" fmla="*/ 521899 h 1896656"/>
                <a:gd name="connsiteX65" fmla="*/ 1266558 w 2307176"/>
                <a:gd name="connsiteY65" fmla="*/ 540993 h 1896656"/>
                <a:gd name="connsiteX66" fmla="*/ 1253828 w 2307176"/>
                <a:gd name="connsiteY66" fmla="*/ 572816 h 1896656"/>
                <a:gd name="connsiteX67" fmla="*/ 1253828 w 2307176"/>
                <a:gd name="connsiteY67" fmla="*/ 604638 h 1896656"/>
                <a:gd name="connsiteX68" fmla="*/ 1260193 w 2307176"/>
                <a:gd name="connsiteY68" fmla="*/ 614186 h 1896656"/>
                <a:gd name="connsiteX69" fmla="*/ 1266558 w 2307176"/>
                <a:gd name="connsiteY69" fmla="*/ 626914 h 1896656"/>
                <a:gd name="connsiteX70" fmla="*/ 1279287 w 2307176"/>
                <a:gd name="connsiteY70" fmla="*/ 633280 h 1896656"/>
                <a:gd name="connsiteX71" fmla="*/ 1292016 w 2307176"/>
                <a:gd name="connsiteY71" fmla="*/ 646008 h 1896656"/>
                <a:gd name="connsiteX72" fmla="*/ 1298381 w 2307176"/>
                <a:gd name="connsiteY72" fmla="*/ 658738 h 1896656"/>
                <a:gd name="connsiteX73" fmla="*/ 1304745 w 2307176"/>
                <a:gd name="connsiteY73" fmla="*/ 671467 h 1896656"/>
                <a:gd name="connsiteX74" fmla="*/ 1298381 w 2307176"/>
                <a:gd name="connsiteY74" fmla="*/ 696925 h 1896656"/>
                <a:gd name="connsiteX75" fmla="*/ 1285651 w 2307176"/>
                <a:gd name="connsiteY75" fmla="*/ 709655 h 1896656"/>
                <a:gd name="connsiteX76" fmla="*/ 1272922 w 2307176"/>
                <a:gd name="connsiteY76" fmla="*/ 716019 h 1896656"/>
                <a:gd name="connsiteX77" fmla="*/ 1266558 w 2307176"/>
                <a:gd name="connsiteY77" fmla="*/ 754207 h 1896656"/>
                <a:gd name="connsiteX78" fmla="*/ 1260193 w 2307176"/>
                <a:gd name="connsiteY78" fmla="*/ 786030 h 1896656"/>
                <a:gd name="connsiteX79" fmla="*/ 1260193 w 2307176"/>
                <a:gd name="connsiteY79" fmla="*/ 824218 h 1896656"/>
                <a:gd name="connsiteX80" fmla="*/ 1260193 w 2307176"/>
                <a:gd name="connsiteY80" fmla="*/ 868770 h 1896656"/>
                <a:gd name="connsiteX81" fmla="*/ 1272922 w 2307176"/>
                <a:gd name="connsiteY81" fmla="*/ 900593 h 1896656"/>
                <a:gd name="connsiteX82" fmla="*/ 1292016 w 2307176"/>
                <a:gd name="connsiteY82" fmla="*/ 945145 h 1896656"/>
                <a:gd name="connsiteX83" fmla="*/ 1317475 w 2307176"/>
                <a:gd name="connsiteY83" fmla="*/ 976968 h 1896656"/>
                <a:gd name="connsiteX84" fmla="*/ 1362027 w 2307176"/>
                <a:gd name="connsiteY84" fmla="*/ 996062 h 1896656"/>
                <a:gd name="connsiteX85" fmla="*/ 1406579 w 2307176"/>
                <a:gd name="connsiteY85" fmla="*/ 1027886 h 1896656"/>
                <a:gd name="connsiteX86" fmla="*/ 1438402 w 2307176"/>
                <a:gd name="connsiteY86" fmla="*/ 1053344 h 1896656"/>
                <a:gd name="connsiteX87" fmla="*/ 1463860 w 2307176"/>
                <a:gd name="connsiteY87" fmla="*/ 1072437 h 1896656"/>
                <a:gd name="connsiteX88" fmla="*/ 1489319 w 2307176"/>
                <a:gd name="connsiteY88" fmla="*/ 1091531 h 1896656"/>
                <a:gd name="connsiteX89" fmla="*/ 1495684 w 2307176"/>
                <a:gd name="connsiteY89" fmla="*/ 1104261 h 1896656"/>
                <a:gd name="connsiteX90" fmla="*/ 1514777 w 2307176"/>
                <a:gd name="connsiteY90" fmla="*/ 1104261 h 1896656"/>
                <a:gd name="connsiteX91" fmla="*/ 1527507 w 2307176"/>
                <a:gd name="connsiteY91" fmla="*/ 1104261 h 1896656"/>
                <a:gd name="connsiteX92" fmla="*/ 1546601 w 2307176"/>
                <a:gd name="connsiteY92" fmla="*/ 1123355 h 1896656"/>
                <a:gd name="connsiteX93" fmla="*/ 1559329 w 2307176"/>
                <a:gd name="connsiteY93" fmla="*/ 1155177 h 1896656"/>
                <a:gd name="connsiteX94" fmla="*/ 1578423 w 2307176"/>
                <a:gd name="connsiteY94" fmla="*/ 1187000 h 1896656"/>
                <a:gd name="connsiteX95" fmla="*/ 1584789 w 2307176"/>
                <a:gd name="connsiteY95" fmla="*/ 1237918 h 1896656"/>
                <a:gd name="connsiteX96" fmla="*/ 1597518 w 2307176"/>
                <a:gd name="connsiteY96" fmla="*/ 1285652 h 1896656"/>
                <a:gd name="connsiteX97" fmla="*/ 1616611 w 2307176"/>
                <a:gd name="connsiteY97" fmla="*/ 1311111 h 1896656"/>
                <a:gd name="connsiteX98" fmla="*/ 1629340 w 2307176"/>
                <a:gd name="connsiteY98" fmla="*/ 1349298 h 1896656"/>
                <a:gd name="connsiteX99" fmla="*/ 1642070 w 2307176"/>
                <a:gd name="connsiteY99" fmla="*/ 1387486 h 1896656"/>
                <a:gd name="connsiteX100" fmla="*/ 1670710 w 2307176"/>
                <a:gd name="connsiteY100" fmla="*/ 1444767 h 1896656"/>
                <a:gd name="connsiteX101" fmla="*/ 1696169 w 2307176"/>
                <a:gd name="connsiteY101" fmla="*/ 1482955 h 1896656"/>
                <a:gd name="connsiteX102" fmla="*/ 1734357 w 2307176"/>
                <a:gd name="connsiteY102" fmla="*/ 1533872 h 1896656"/>
                <a:gd name="connsiteX103" fmla="*/ 1759815 w 2307176"/>
                <a:gd name="connsiteY103" fmla="*/ 1552966 h 1896656"/>
                <a:gd name="connsiteX104" fmla="*/ 1785273 w 2307176"/>
                <a:gd name="connsiteY104" fmla="*/ 1572060 h 1896656"/>
                <a:gd name="connsiteX105" fmla="*/ 1798003 w 2307176"/>
                <a:gd name="connsiteY105" fmla="*/ 1572060 h 1896656"/>
                <a:gd name="connsiteX106" fmla="*/ 1804367 w 2307176"/>
                <a:gd name="connsiteY106" fmla="*/ 1572060 h 1896656"/>
                <a:gd name="connsiteX107" fmla="*/ 1810732 w 2307176"/>
                <a:gd name="connsiteY107" fmla="*/ 1591154 h 1896656"/>
                <a:gd name="connsiteX108" fmla="*/ 1810732 w 2307176"/>
                <a:gd name="connsiteY108" fmla="*/ 1610248 h 1896656"/>
                <a:gd name="connsiteX109" fmla="*/ 1823461 w 2307176"/>
                <a:gd name="connsiteY109" fmla="*/ 1610248 h 1896656"/>
                <a:gd name="connsiteX110" fmla="*/ 1836190 w 2307176"/>
                <a:gd name="connsiteY110" fmla="*/ 1610248 h 1896656"/>
                <a:gd name="connsiteX111" fmla="*/ 1855284 w 2307176"/>
                <a:gd name="connsiteY111" fmla="*/ 1622976 h 1896656"/>
                <a:gd name="connsiteX112" fmla="*/ 1880742 w 2307176"/>
                <a:gd name="connsiteY112" fmla="*/ 1642070 h 1896656"/>
                <a:gd name="connsiteX113" fmla="*/ 1906201 w 2307176"/>
                <a:gd name="connsiteY113" fmla="*/ 1673893 h 1896656"/>
                <a:gd name="connsiteX114" fmla="*/ 1918930 w 2307176"/>
                <a:gd name="connsiteY114" fmla="*/ 1699351 h 1896656"/>
                <a:gd name="connsiteX115" fmla="*/ 1925295 w 2307176"/>
                <a:gd name="connsiteY115" fmla="*/ 1699351 h 1896656"/>
                <a:gd name="connsiteX116" fmla="*/ 1931659 w 2307176"/>
                <a:gd name="connsiteY116" fmla="*/ 1699351 h 1896656"/>
                <a:gd name="connsiteX117" fmla="*/ 1938024 w 2307176"/>
                <a:gd name="connsiteY117" fmla="*/ 1699351 h 1896656"/>
                <a:gd name="connsiteX118" fmla="*/ 1938024 w 2307176"/>
                <a:gd name="connsiteY118" fmla="*/ 1686623 h 1896656"/>
                <a:gd name="connsiteX119" fmla="*/ 1931659 w 2307176"/>
                <a:gd name="connsiteY119" fmla="*/ 1667529 h 1896656"/>
                <a:gd name="connsiteX120" fmla="*/ 1938024 w 2307176"/>
                <a:gd name="connsiteY120" fmla="*/ 1661164 h 1896656"/>
                <a:gd name="connsiteX121" fmla="*/ 1944389 w 2307176"/>
                <a:gd name="connsiteY121" fmla="*/ 1654799 h 1896656"/>
                <a:gd name="connsiteX122" fmla="*/ 1969847 w 2307176"/>
                <a:gd name="connsiteY122" fmla="*/ 1654799 h 1896656"/>
                <a:gd name="connsiteX123" fmla="*/ 2001671 w 2307176"/>
                <a:gd name="connsiteY123" fmla="*/ 1654799 h 1896656"/>
                <a:gd name="connsiteX124" fmla="*/ 2039858 w 2307176"/>
                <a:gd name="connsiteY124" fmla="*/ 1661164 h 1896656"/>
                <a:gd name="connsiteX125" fmla="*/ 2078046 w 2307176"/>
                <a:gd name="connsiteY125" fmla="*/ 1661164 h 1896656"/>
                <a:gd name="connsiteX126" fmla="*/ 2090774 w 2307176"/>
                <a:gd name="connsiteY126" fmla="*/ 1661164 h 1896656"/>
                <a:gd name="connsiteX127" fmla="*/ 2103504 w 2307176"/>
                <a:gd name="connsiteY127" fmla="*/ 1661164 h 1896656"/>
                <a:gd name="connsiteX128" fmla="*/ 2103504 w 2307176"/>
                <a:gd name="connsiteY128" fmla="*/ 1654799 h 1896656"/>
                <a:gd name="connsiteX129" fmla="*/ 2097140 w 2307176"/>
                <a:gd name="connsiteY129" fmla="*/ 1648435 h 1896656"/>
                <a:gd name="connsiteX130" fmla="*/ 2090774 w 2307176"/>
                <a:gd name="connsiteY130" fmla="*/ 1648435 h 1896656"/>
                <a:gd name="connsiteX131" fmla="*/ 2078046 w 2307176"/>
                <a:gd name="connsiteY131" fmla="*/ 1648435 h 1896656"/>
                <a:gd name="connsiteX132" fmla="*/ 2071682 w 2307176"/>
                <a:gd name="connsiteY132" fmla="*/ 1642070 h 1896656"/>
                <a:gd name="connsiteX133" fmla="*/ 2084410 w 2307176"/>
                <a:gd name="connsiteY133" fmla="*/ 1642070 h 1896656"/>
                <a:gd name="connsiteX134" fmla="*/ 2097140 w 2307176"/>
                <a:gd name="connsiteY134" fmla="*/ 1635706 h 1896656"/>
                <a:gd name="connsiteX135" fmla="*/ 2116233 w 2307176"/>
                <a:gd name="connsiteY135" fmla="*/ 1635706 h 1896656"/>
                <a:gd name="connsiteX136" fmla="*/ 2128962 w 2307176"/>
                <a:gd name="connsiteY136" fmla="*/ 1648435 h 1896656"/>
                <a:gd name="connsiteX137" fmla="*/ 2154421 w 2307176"/>
                <a:gd name="connsiteY137" fmla="*/ 1661164 h 1896656"/>
                <a:gd name="connsiteX138" fmla="*/ 2167149 w 2307176"/>
                <a:gd name="connsiteY138" fmla="*/ 1686623 h 1896656"/>
                <a:gd name="connsiteX139" fmla="*/ 2167149 w 2307176"/>
                <a:gd name="connsiteY139" fmla="*/ 1705717 h 1896656"/>
                <a:gd name="connsiteX140" fmla="*/ 2160785 w 2307176"/>
                <a:gd name="connsiteY140" fmla="*/ 1724811 h 1896656"/>
                <a:gd name="connsiteX141" fmla="*/ 2148057 w 2307176"/>
                <a:gd name="connsiteY141" fmla="*/ 1737539 h 1896656"/>
                <a:gd name="connsiteX142" fmla="*/ 2128962 w 2307176"/>
                <a:gd name="connsiteY142" fmla="*/ 1743904 h 1896656"/>
                <a:gd name="connsiteX143" fmla="*/ 2109869 w 2307176"/>
                <a:gd name="connsiteY143" fmla="*/ 1756633 h 1896656"/>
                <a:gd name="connsiteX144" fmla="*/ 2103504 w 2307176"/>
                <a:gd name="connsiteY144" fmla="*/ 1782092 h 1896656"/>
                <a:gd name="connsiteX145" fmla="*/ 2103504 w 2307176"/>
                <a:gd name="connsiteY145" fmla="*/ 1801186 h 1896656"/>
                <a:gd name="connsiteX146" fmla="*/ 2116233 w 2307176"/>
                <a:gd name="connsiteY146" fmla="*/ 1820280 h 1896656"/>
                <a:gd name="connsiteX147" fmla="*/ 2128962 w 2307176"/>
                <a:gd name="connsiteY147" fmla="*/ 1820280 h 1896656"/>
                <a:gd name="connsiteX148" fmla="*/ 2160785 w 2307176"/>
                <a:gd name="connsiteY148" fmla="*/ 1826644 h 1896656"/>
                <a:gd name="connsiteX149" fmla="*/ 2192609 w 2307176"/>
                <a:gd name="connsiteY149" fmla="*/ 1845738 h 1896656"/>
                <a:gd name="connsiteX150" fmla="*/ 2275348 w 2307176"/>
                <a:gd name="connsiteY150" fmla="*/ 1883925 h 1896656"/>
                <a:gd name="connsiteX151" fmla="*/ 2307176 w 2307176"/>
                <a:gd name="connsiteY151" fmla="*/ 1896656 h 1896656"/>
                <a:gd name="connsiteX152" fmla="*/ 1591154 w 2307176"/>
                <a:gd name="connsiteY152" fmla="*/ 1896656 h 1896656"/>
                <a:gd name="connsiteX153" fmla="*/ 1578423 w 2307176"/>
                <a:gd name="connsiteY153" fmla="*/ 1883925 h 1896656"/>
                <a:gd name="connsiteX154" fmla="*/ 1552965 w 2307176"/>
                <a:gd name="connsiteY154" fmla="*/ 1877561 h 1896656"/>
                <a:gd name="connsiteX155" fmla="*/ 1495684 w 2307176"/>
                <a:gd name="connsiteY155" fmla="*/ 1864832 h 1896656"/>
                <a:gd name="connsiteX156" fmla="*/ 1438402 w 2307176"/>
                <a:gd name="connsiteY156" fmla="*/ 1864832 h 1896656"/>
                <a:gd name="connsiteX157" fmla="*/ 1425673 w 2307176"/>
                <a:gd name="connsiteY157" fmla="*/ 1877561 h 1896656"/>
                <a:gd name="connsiteX158" fmla="*/ 1412944 w 2307176"/>
                <a:gd name="connsiteY158" fmla="*/ 1877561 h 1896656"/>
                <a:gd name="connsiteX159" fmla="*/ 1387485 w 2307176"/>
                <a:gd name="connsiteY159" fmla="*/ 1858467 h 1896656"/>
                <a:gd name="connsiteX160" fmla="*/ 1355663 w 2307176"/>
                <a:gd name="connsiteY160" fmla="*/ 1833008 h 1896656"/>
                <a:gd name="connsiteX161" fmla="*/ 1304745 w 2307176"/>
                <a:gd name="connsiteY161" fmla="*/ 1788456 h 1896656"/>
                <a:gd name="connsiteX162" fmla="*/ 1253828 w 2307176"/>
                <a:gd name="connsiteY162" fmla="*/ 1724811 h 1896656"/>
                <a:gd name="connsiteX163" fmla="*/ 1215641 w 2307176"/>
                <a:gd name="connsiteY163" fmla="*/ 1661164 h 1896656"/>
                <a:gd name="connsiteX164" fmla="*/ 1196547 w 2307176"/>
                <a:gd name="connsiteY164" fmla="*/ 1635706 h 1896656"/>
                <a:gd name="connsiteX165" fmla="*/ 1177453 w 2307176"/>
                <a:gd name="connsiteY165" fmla="*/ 1616612 h 1896656"/>
                <a:gd name="connsiteX166" fmla="*/ 1158359 w 2307176"/>
                <a:gd name="connsiteY166" fmla="*/ 1610248 h 1896656"/>
                <a:gd name="connsiteX167" fmla="*/ 1126537 w 2307176"/>
                <a:gd name="connsiteY167" fmla="*/ 1610248 h 1896656"/>
                <a:gd name="connsiteX168" fmla="*/ 1113807 w 2307176"/>
                <a:gd name="connsiteY168" fmla="*/ 1591154 h 1896656"/>
                <a:gd name="connsiteX169" fmla="*/ 1101077 w 2307176"/>
                <a:gd name="connsiteY169" fmla="*/ 1565695 h 1896656"/>
                <a:gd name="connsiteX170" fmla="*/ 1075619 w 2307176"/>
                <a:gd name="connsiteY170" fmla="*/ 1521143 h 1896656"/>
                <a:gd name="connsiteX171" fmla="*/ 1056526 w 2307176"/>
                <a:gd name="connsiteY171" fmla="*/ 1502049 h 1896656"/>
                <a:gd name="connsiteX172" fmla="*/ 1031068 w 2307176"/>
                <a:gd name="connsiteY172" fmla="*/ 1482955 h 1896656"/>
                <a:gd name="connsiteX173" fmla="*/ 1005608 w 2307176"/>
                <a:gd name="connsiteY173" fmla="*/ 1476591 h 1896656"/>
                <a:gd name="connsiteX174" fmla="*/ 986515 w 2307176"/>
                <a:gd name="connsiteY174" fmla="*/ 1495685 h 1896656"/>
                <a:gd name="connsiteX175" fmla="*/ 983333 w 2307176"/>
                <a:gd name="connsiteY175" fmla="*/ 1495685 h 1896656"/>
                <a:gd name="connsiteX176" fmla="*/ 976968 w 2307176"/>
                <a:gd name="connsiteY176" fmla="*/ 1495685 h 1896656"/>
                <a:gd name="connsiteX177" fmla="*/ 970603 w 2307176"/>
                <a:gd name="connsiteY177" fmla="*/ 1476591 h 1896656"/>
                <a:gd name="connsiteX178" fmla="*/ 957874 w 2307176"/>
                <a:gd name="connsiteY178" fmla="*/ 1463861 h 1896656"/>
                <a:gd name="connsiteX179" fmla="*/ 957874 w 2307176"/>
                <a:gd name="connsiteY179" fmla="*/ 1425674 h 1896656"/>
                <a:gd name="connsiteX180" fmla="*/ 938781 w 2307176"/>
                <a:gd name="connsiteY180" fmla="*/ 1400214 h 1896656"/>
                <a:gd name="connsiteX181" fmla="*/ 919687 w 2307176"/>
                <a:gd name="connsiteY181" fmla="*/ 1368392 h 1896656"/>
                <a:gd name="connsiteX182" fmla="*/ 868770 w 2307176"/>
                <a:gd name="connsiteY182" fmla="*/ 1330205 h 1896656"/>
                <a:gd name="connsiteX183" fmla="*/ 849676 w 2307176"/>
                <a:gd name="connsiteY183" fmla="*/ 1298381 h 1896656"/>
                <a:gd name="connsiteX184" fmla="*/ 836946 w 2307176"/>
                <a:gd name="connsiteY184" fmla="*/ 1279287 h 1896656"/>
                <a:gd name="connsiteX185" fmla="*/ 836946 w 2307176"/>
                <a:gd name="connsiteY185" fmla="*/ 1263376 h 1896656"/>
                <a:gd name="connsiteX186" fmla="*/ 836946 w 2307176"/>
                <a:gd name="connsiteY186" fmla="*/ 1250647 h 1896656"/>
                <a:gd name="connsiteX187" fmla="*/ 830582 w 2307176"/>
                <a:gd name="connsiteY187" fmla="*/ 1199730 h 1896656"/>
                <a:gd name="connsiteX188" fmla="*/ 805124 w 2307176"/>
                <a:gd name="connsiteY188" fmla="*/ 1129719 h 1896656"/>
                <a:gd name="connsiteX189" fmla="*/ 786030 w 2307176"/>
                <a:gd name="connsiteY189" fmla="*/ 1053344 h 1896656"/>
                <a:gd name="connsiteX190" fmla="*/ 773300 w 2307176"/>
                <a:gd name="connsiteY190" fmla="*/ 996062 h 1896656"/>
                <a:gd name="connsiteX191" fmla="*/ 760571 w 2307176"/>
                <a:gd name="connsiteY191" fmla="*/ 976968 h 1896656"/>
                <a:gd name="connsiteX192" fmla="*/ 728747 w 2307176"/>
                <a:gd name="connsiteY192" fmla="*/ 957874 h 1896656"/>
                <a:gd name="connsiteX193" fmla="*/ 696925 w 2307176"/>
                <a:gd name="connsiteY193" fmla="*/ 945145 h 1896656"/>
                <a:gd name="connsiteX194" fmla="*/ 614186 w 2307176"/>
                <a:gd name="connsiteY194" fmla="*/ 881499 h 1896656"/>
                <a:gd name="connsiteX195" fmla="*/ 569633 w 2307176"/>
                <a:gd name="connsiteY195" fmla="*/ 856041 h 1896656"/>
                <a:gd name="connsiteX196" fmla="*/ 531445 w 2307176"/>
                <a:gd name="connsiteY196" fmla="*/ 824218 h 1896656"/>
                <a:gd name="connsiteX197" fmla="*/ 486893 w 2307176"/>
                <a:gd name="connsiteY197" fmla="*/ 811488 h 1896656"/>
                <a:gd name="connsiteX198" fmla="*/ 455070 w 2307176"/>
                <a:gd name="connsiteY198" fmla="*/ 811488 h 1896656"/>
                <a:gd name="connsiteX199" fmla="*/ 416882 w 2307176"/>
                <a:gd name="connsiteY199" fmla="*/ 817854 h 1896656"/>
                <a:gd name="connsiteX200" fmla="*/ 391424 w 2307176"/>
                <a:gd name="connsiteY200" fmla="*/ 836947 h 1896656"/>
                <a:gd name="connsiteX201" fmla="*/ 378694 w 2307176"/>
                <a:gd name="connsiteY201" fmla="*/ 843312 h 1896656"/>
                <a:gd name="connsiteX202" fmla="*/ 365966 w 2307176"/>
                <a:gd name="connsiteY202" fmla="*/ 868770 h 1896656"/>
                <a:gd name="connsiteX203" fmla="*/ 346872 w 2307176"/>
                <a:gd name="connsiteY203" fmla="*/ 875135 h 1896656"/>
                <a:gd name="connsiteX204" fmla="*/ 327778 w 2307176"/>
                <a:gd name="connsiteY204" fmla="*/ 900593 h 1896656"/>
                <a:gd name="connsiteX205" fmla="*/ 305501 w 2307176"/>
                <a:gd name="connsiteY205" fmla="*/ 932416 h 1896656"/>
                <a:gd name="connsiteX206" fmla="*/ 299137 w 2307176"/>
                <a:gd name="connsiteY206" fmla="*/ 945145 h 1896656"/>
                <a:gd name="connsiteX207" fmla="*/ 299137 w 2307176"/>
                <a:gd name="connsiteY207" fmla="*/ 957874 h 1896656"/>
                <a:gd name="connsiteX208" fmla="*/ 286407 w 2307176"/>
                <a:gd name="connsiteY208" fmla="*/ 970604 h 1896656"/>
                <a:gd name="connsiteX209" fmla="*/ 267314 w 2307176"/>
                <a:gd name="connsiteY209" fmla="*/ 976968 h 1896656"/>
                <a:gd name="connsiteX210" fmla="*/ 222762 w 2307176"/>
                <a:gd name="connsiteY210" fmla="*/ 983333 h 1896656"/>
                <a:gd name="connsiteX211" fmla="*/ 190938 w 2307176"/>
                <a:gd name="connsiteY211" fmla="*/ 983333 h 1896656"/>
                <a:gd name="connsiteX212" fmla="*/ 171844 w 2307176"/>
                <a:gd name="connsiteY212" fmla="*/ 983333 h 1896656"/>
                <a:gd name="connsiteX213" fmla="*/ 159116 w 2307176"/>
                <a:gd name="connsiteY213" fmla="*/ 976968 h 1896656"/>
                <a:gd name="connsiteX214" fmla="*/ 152751 w 2307176"/>
                <a:gd name="connsiteY214" fmla="*/ 964239 h 1896656"/>
                <a:gd name="connsiteX215" fmla="*/ 165480 w 2307176"/>
                <a:gd name="connsiteY215" fmla="*/ 938781 h 1896656"/>
                <a:gd name="connsiteX216" fmla="*/ 165480 w 2307176"/>
                <a:gd name="connsiteY216" fmla="*/ 900593 h 1896656"/>
                <a:gd name="connsiteX217" fmla="*/ 165480 w 2307176"/>
                <a:gd name="connsiteY217" fmla="*/ 881499 h 1896656"/>
                <a:gd name="connsiteX218" fmla="*/ 159116 w 2307176"/>
                <a:gd name="connsiteY218" fmla="*/ 868770 h 1896656"/>
                <a:gd name="connsiteX219" fmla="*/ 133657 w 2307176"/>
                <a:gd name="connsiteY219" fmla="*/ 856041 h 1896656"/>
                <a:gd name="connsiteX220" fmla="*/ 108199 w 2307176"/>
                <a:gd name="connsiteY220" fmla="*/ 856041 h 1896656"/>
                <a:gd name="connsiteX221" fmla="*/ 76375 w 2307176"/>
                <a:gd name="connsiteY221" fmla="*/ 849676 h 1896656"/>
                <a:gd name="connsiteX222" fmla="*/ 57281 w 2307176"/>
                <a:gd name="connsiteY222" fmla="*/ 843312 h 1896656"/>
                <a:gd name="connsiteX223" fmla="*/ 38188 w 2307176"/>
                <a:gd name="connsiteY223" fmla="*/ 824218 h 1896656"/>
                <a:gd name="connsiteX224" fmla="*/ 31824 w 2307176"/>
                <a:gd name="connsiteY224" fmla="*/ 805124 h 1896656"/>
                <a:gd name="connsiteX225" fmla="*/ 19094 w 2307176"/>
                <a:gd name="connsiteY225" fmla="*/ 760572 h 1896656"/>
                <a:gd name="connsiteX226" fmla="*/ 25459 w 2307176"/>
                <a:gd name="connsiteY226" fmla="*/ 709655 h 1896656"/>
                <a:gd name="connsiteX227" fmla="*/ 31824 w 2307176"/>
                <a:gd name="connsiteY227" fmla="*/ 671467 h 1896656"/>
                <a:gd name="connsiteX228" fmla="*/ 38188 w 2307176"/>
                <a:gd name="connsiteY228" fmla="*/ 658738 h 1896656"/>
                <a:gd name="connsiteX229" fmla="*/ 31824 w 2307176"/>
                <a:gd name="connsiteY229" fmla="*/ 646008 h 1896656"/>
                <a:gd name="connsiteX230" fmla="*/ 19094 w 2307176"/>
                <a:gd name="connsiteY230" fmla="*/ 626914 h 1896656"/>
                <a:gd name="connsiteX231" fmla="*/ 6366 w 2307176"/>
                <a:gd name="connsiteY231" fmla="*/ 620550 h 1896656"/>
                <a:gd name="connsiteX232" fmla="*/ 0 w 2307176"/>
                <a:gd name="connsiteY232" fmla="*/ 604638 h 1896656"/>
                <a:gd name="connsiteX233" fmla="*/ 0 w 2307176"/>
                <a:gd name="connsiteY233" fmla="*/ 585544 h 1896656"/>
                <a:gd name="connsiteX234" fmla="*/ 6366 w 2307176"/>
                <a:gd name="connsiteY234" fmla="*/ 553722 h 1896656"/>
                <a:gd name="connsiteX235" fmla="*/ 31824 w 2307176"/>
                <a:gd name="connsiteY235" fmla="*/ 528263 h 1896656"/>
                <a:gd name="connsiteX236" fmla="*/ 63647 w 2307176"/>
                <a:gd name="connsiteY236" fmla="*/ 515535 h 1896656"/>
                <a:gd name="connsiteX237" fmla="*/ 76375 w 2307176"/>
                <a:gd name="connsiteY237" fmla="*/ 509169 h 1896656"/>
                <a:gd name="connsiteX238" fmla="*/ 82741 w 2307176"/>
                <a:gd name="connsiteY238" fmla="*/ 496441 h 1896656"/>
                <a:gd name="connsiteX239" fmla="*/ 82741 w 2307176"/>
                <a:gd name="connsiteY239" fmla="*/ 483711 h 1896656"/>
                <a:gd name="connsiteX240" fmla="*/ 76375 w 2307176"/>
                <a:gd name="connsiteY240" fmla="*/ 464617 h 1896656"/>
                <a:gd name="connsiteX241" fmla="*/ 63647 w 2307176"/>
                <a:gd name="connsiteY241" fmla="*/ 407336 h 1896656"/>
                <a:gd name="connsiteX242" fmla="*/ 38188 w 2307176"/>
                <a:gd name="connsiteY242" fmla="*/ 350054 h 1896656"/>
                <a:gd name="connsiteX243" fmla="*/ 38188 w 2307176"/>
                <a:gd name="connsiteY243" fmla="*/ 324595 h 1896656"/>
                <a:gd name="connsiteX244" fmla="*/ 38188 w 2307176"/>
                <a:gd name="connsiteY244" fmla="*/ 318231 h 1896656"/>
                <a:gd name="connsiteX245" fmla="*/ 38188 w 2307176"/>
                <a:gd name="connsiteY245" fmla="*/ 305501 h 1896656"/>
                <a:gd name="connsiteX246" fmla="*/ 57281 w 2307176"/>
                <a:gd name="connsiteY246" fmla="*/ 305501 h 1896656"/>
                <a:gd name="connsiteX247" fmla="*/ 63647 w 2307176"/>
                <a:gd name="connsiteY247" fmla="*/ 305501 h 1896656"/>
                <a:gd name="connsiteX248" fmla="*/ 89105 w 2307176"/>
                <a:gd name="connsiteY248" fmla="*/ 311867 h 1896656"/>
                <a:gd name="connsiteX249" fmla="*/ 120928 w 2307176"/>
                <a:gd name="connsiteY249" fmla="*/ 311867 h 1896656"/>
                <a:gd name="connsiteX250" fmla="*/ 171844 w 2307176"/>
                <a:gd name="connsiteY250" fmla="*/ 299137 h 1896656"/>
                <a:gd name="connsiteX251" fmla="*/ 222762 w 2307176"/>
                <a:gd name="connsiteY251" fmla="*/ 299137 h 1896656"/>
                <a:gd name="connsiteX252" fmla="*/ 254585 w 2307176"/>
                <a:gd name="connsiteY252" fmla="*/ 299137 h 1896656"/>
                <a:gd name="connsiteX253" fmla="*/ 273679 w 2307176"/>
                <a:gd name="connsiteY253" fmla="*/ 305501 h 1896656"/>
                <a:gd name="connsiteX254" fmla="*/ 299137 w 2307176"/>
                <a:gd name="connsiteY254" fmla="*/ 286408 h 1896656"/>
                <a:gd name="connsiteX255" fmla="*/ 327778 w 2307176"/>
                <a:gd name="connsiteY255" fmla="*/ 273679 h 1896656"/>
                <a:gd name="connsiteX256" fmla="*/ 340507 w 2307176"/>
                <a:gd name="connsiteY256" fmla="*/ 248220 h 1896656"/>
                <a:gd name="connsiteX257" fmla="*/ 340507 w 2307176"/>
                <a:gd name="connsiteY257" fmla="*/ 229126 h 1896656"/>
                <a:gd name="connsiteX258" fmla="*/ 340507 w 2307176"/>
                <a:gd name="connsiteY258" fmla="*/ 210032 h 1896656"/>
                <a:gd name="connsiteX259" fmla="*/ 353236 w 2307176"/>
                <a:gd name="connsiteY259" fmla="*/ 197304 h 1896656"/>
                <a:gd name="connsiteX260" fmla="*/ 365966 w 2307176"/>
                <a:gd name="connsiteY260" fmla="*/ 184574 h 1896656"/>
                <a:gd name="connsiteX261" fmla="*/ 391424 w 2307176"/>
                <a:gd name="connsiteY261" fmla="*/ 171845 h 1896656"/>
                <a:gd name="connsiteX262" fmla="*/ 404154 w 2307176"/>
                <a:gd name="connsiteY262" fmla="*/ 159116 h 1896656"/>
                <a:gd name="connsiteX263" fmla="*/ 416882 w 2307176"/>
                <a:gd name="connsiteY263" fmla="*/ 159116 h 1896656"/>
                <a:gd name="connsiteX264" fmla="*/ 423247 w 2307176"/>
                <a:gd name="connsiteY264" fmla="*/ 178210 h 1896656"/>
                <a:gd name="connsiteX265" fmla="*/ 429612 w 2307176"/>
                <a:gd name="connsiteY265" fmla="*/ 203668 h 1896656"/>
                <a:gd name="connsiteX266" fmla="*/ 429612 w 2307176"/>
                <a:gd name="connsiteY266" fmla="*/ 222762 h 1896656"/>
                <a:gd name="connsiteX267" fmla="*/ 435976 w 2307176"/>
                <a:gd name="connsiteY267" fmla="*/ 241856 h 1896656"/>
                <a:gd name="connsiteX268" fmla="*/ 455070 w 2307176"/>
                <a:gd name="connsiteY268" fmla="*/ 267314 h 1896656"/>
                <a:gd name="connsiteX269" fmla="*/ 474163 w 2307176"/>
                <a:gd name="connsiteY269" fmla="*/ 280043 h 1896656"/>
                <a:gd name="connsiteX270" fmla="*/ 493257 w 2307176"/>
                <a:gd name="connsiteY270" fmla="*/ 318231 h 1896656"/>
                <a:gd name="connsiteX271" fmla="*/ 512351 w 2307176"/>
                <a:gd name="connsiteY271" fmla="*/ 324595 h 1896656"/>
                <a:gd name="connsiteX272" fmla="*/ 525081 w 2307176"/>
                <a:gd name="connsiteY272" fmla="*/ 330961 h 1896656"/>
                <a:gd name="connsiteX273" fmla="*/ 531445 w 2307176"/>
                <a:gd name="connsiteY273" fmla="*/ 324595 h 1896656"/>
                <a:gd name="connsiteX274" fmla="*/ 537810 w 2307176"/>
                <a:gd name="connsiteY274" fmla="*/ 318231 h 1896656"/>
                <a:gd name="connsiteX275" fmla="*/ 550539 w 2307176"/>
                <a:gd name="connsiteY275" fmla="*/ 280043 h 1896656"/>
                <a:gd name="connsiteX276" fmla="*/ 569633 w 2307176"/>
                <a:gd name="connsiteY276" fmla="*/ 241856 h 1896656"/>
                <a:gd name="connsiteX277" fmla="*/ 595092 w 2307176"/>
                <a:gd name="connsiteY277" fmla="*/ 203668 h 1896656"/>
                <a:gd name="connsiteX278" fmla="*/ 595092 w 2307176"/>
                <a:gd name="connsiteY278" fmla="*/ 184574 h 1896656"/>
                <a:gd name="connsiteX279" fmla="*/ 607820 w 2307176"/>
                <a:gd name="connsiteY279" fmla="*/ 171845 h 1896656"/>
                <a:gd name="connsiteX280" fmla="*/ 614186 w 2307176"/>
                <a:gd name="connsiteY280" fmla="*/ 159116 h 1896656"/>
                <a:gd name="connsiteX281" fmla="*/ 620550 w 2307176"/>
                <a:gd name="connsiteY281" fmla="*/ 159116 h 1896656"/>
                <a:gd name="connsiteX282" fmla="*/ 626914 w 2307176"/>
                <a:gd name="connsiteY282" fmla="*/ 171845 h 1896656"/>
                <a:gd name="connsiteX283" fmla="*/ 639644 w 2307176"/>
                <a:gd name="connsiteY283" fmla="*/ 178210 h 1896656"/>
                <a:gd name="connsiteX284" fmla="*/ 646008 w 2307176"/>
                <a:gd name="connsiteY284" fmla="*/ 190938 h 1896656"/>
                <a:gd name="connsiteX285" fmla="*/ 658737 w 2307176"/>
                <a:gd name="connsiteY285" fmla="*/ 203668 h 1896656"/>
                <a:gd name="connsiteX286" fmla="*/ 684195 w 2307176"/>
                <a:gd name="connsiteY286" fmla="*/ 203668 h 1896656"/>
                <a:gd name="connsiteX287" fmla="*/ 709655 w 2307176"/>
                <a:gd name="connsiteY287" fmla="*/ 203668 h 1896656"/>
                <a:gd name="connsiteX288" fmla="*/ 747842 w 2307176"/>
                <a:gd name="connsiteY288" fmla="*/ 222762 h 1896656"/>
                <a:gd name="connsiteX289" fmla="*/ 766936 w 2307176"/>
                <a:gd name="connsiteY289" fmla="*/ 229126 h 1896656"/>
                <a:gd name="connsiteX290" fmla="*/ 792394 w 2307176"/>
                <a:gd name="connsiteY290" fmla="*/ 229126 h 1896656"/>
                <a:gd name="connsiteX291" fmla="*/ 798758 w 2307176"/>
                <a:gd name="connsiteY291" fmla="*/ 222762 h 1896656"/>
                <a:gd name="connsiteX292" fmla="*/ 798758 w 2307176"/>
                <a:gd name="connsiteY292" fmla="*/ 210032 h 1896656"/>
                <a:gd name="connsiteX293" fmla="*/ 798758 w 2307176"/>
                <a:gd name="connsiteY293" fmla="*/ 197304 h 1896656"/>
                <a:gd name="connsiteX294" fmla="*/ 792394 w 2307176"/>
                <a:gd name="connsiteY294" fmla="*/ 190938 h 1896656"/>
                <a:gd name="connsiteX295" fmla="*/ 786030 w 2307176"/>
                <a:gd name="connsiteY295" fmla="*/ 152751 h 1896656"/>
                <a:gd name="connsiteX296" fmla="*/ 792394 w 2307176"/>
                <a:gd name="connsiteY296" fmla="*/ 140022 h 1896656"/>
                <a:gd name="connsiteX297" fmla="*/ 798758 w 2307176"/>
                <a:gd name="connsiteY297" fmla="*/ 127293 h 1896656"/>
                <a:gd name="connsiteX298" fmla="*/ 805124 w 2307176"/>
                <a:gd name="connsiteY298" fmla="*/ 127293 h 1896656"/>
                <a:gd name="connsiteX299" fmla="*/ 817852 w 2307176"/>
                <a:gd name="connsiteY299" fmla="*/ 127293 h 1896656"/>
                <a:gd name="connsiteX300" fmla="*/ 836946 w 2307176"/>
                <a:gd name="connsiteY300" fmla="*/ 127293 h 1896656"/>
                <a:gd name="connsiteX301" fmla="*/ 856040 w 2307176"/>
                <a:gd name="connsiteY301" fmla="*/ 120929 h 1896656"/>
                <a:gd name="connsiteX302" fmla="*/ 856040 w 2307176"/>
                <a:gd name="connsiteY302" fmla="*/ 108199 h 1896656"/>
                <a:gd name="connsiteX303" fmla="*/ 849676 w 2307176"/>
                <a:gd name="connsiteY303" fmla="*/ 95469 h 1896656"/>
                <a:gd name="connsiteX304" fmla="*/ 862405 w 2307176"/>
                <a:gd name="connsiteY304" fmla="*/ 70011 h 1896656"/>
                <a:gd name="connsiteX305" fmla="*/ 868770 w 2307176"/>
                <a:gd name="connsiteY305" fmla="*/ 50917 h 1896656"/>
                <a:gd name="connsiteX306" fmla="*/ 881499 w 2307176"/>
                <a:gd name="connsiteY306" fmla="*/ 57282 h 1896656"/>
                <a:gd name="connsiteX307" fmla="*/ 894228 w 2307176"/>
                <a:gd name="connsiteY307" fmla="*/ 63647 h 1896656"/>
                <a:gd name="connsiteX308" fmla="*/ 919687 w 2307176"/>
                <a:gd name="connsiteY308" fmla="*/ 63647 h 1896656"/>
                <a:gd name="connsiteX309" fmla="*/ 938781 w 2307176"/>
                <a:gd name="connsiteY309" fmla="*/ 63647 h 1896656"/>
                <a:gd name="connsiteX310" fmla="*/ 999244 w 2307176"/>
                <a:gd name="connsiteY310" fmla="*/ 50917 h 1896656"/>
                <a:gd name="connsiteX311" fmla="*/ 1037432 w 2307176"/>
                <a:gd name="connsiteY311" fmla="*/ 31824 h 1896656"/>
                <a:gd name="connsiteX312" fmla="*/ 1081984 w 2307176"/>
                <a:gd name="connsiteY312" fmla="*/ 19094 h 1896656"/>
                <a:gd name="connsiteX313" fmla="*/ 1113807 w 2307176"/>
                <a:gd name="connsiteY313" fmla="*/ 19094 h 1896656"/>
                <a:gd name="connsiteX314" fmla="*/ 1158359 w 2307176"/>
                <a:gd name="connsiteY314" fmla="*/ 19094 h 1896656"/>
                <a:gd name="connsiteX315" fmla="*/ 1196547 w 2307176"/>
                <a:gd name="connsiteY315" fmla="*/ 12730 h 189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2307176" h="1896656">
                  <a:moveTo>
                    <a:pt x="1215641" y="0"/>
                  </a:moveTo>
                  <a:lnTo>
                    <a:pt x="1241100" y="0"/>
                  </a:lnTo>
                  <a:lnTo>
                    <a:pt x="1253828" y="6366"/>
                  </a:lnTo>
                  <a:lnTo>
                    <a:pt x="1253828" y="25459"/>
                  </a:lnTo>
                  <a:lnTo>
                    <a:pt x="1260193" y="57282"/>
                  </a:lnTo>
                  <a:lnTo>
                    <a:pt x="1272922" y="89105"/>
                  </a:lnTo>
                  <a:lnTo>
                    <a:pt x="1292016" y="108199"/>
                  </a:lnTo>
                  <a:lnTo>
                    <a:pt x="1311110" y="120929"/>
                  </a:lnTo>
                  <a:lnTo>
                    <a:pt x="1336569" y="120929"/>
                  </a:lnTo>
                  <a:lnTo>
                    <a:pt x="1355663" y="133657"/>
                  </a:lnTo>
                  <a:lnTo>
                    <a:pt x="1374757" y="146387"/>
                  </a:lnTo>
                  <a:lnTo>
                    <a:pt x="1400215" y="152751"/>
                  </a:lnTo>
                  <a:lnTo>
                    <a:pt x="1438402" y="159116"/>
                  </a:lnTo>
                  <a:lnTo>
                    <a:pt x="1495684" y="171845"/>
                  </a:lnTo>
                  <a:lnTo>
                    <a:pt x="1552965" y="190938"/>
                  </a:lnTo>
                  <a:lnTo>
                    <a:pt x="1572059" y="190938"/>
                  </a:lnTo>
                  <a:lnTo>
                    <a:pt x="1578423" y="190938"/>
                  </a:lnTo>
                  <a:lnTo>
                    <a:pt x="1584789" y="190938"/>
                  </a:lnTo>
                  <a:lnTo>
                    <a:pt x="1578423" y="203668"/>
                  </a:lnTo>
                  <a:lnTo>
                    <a:pt x="1565695" y="210032"/>
                  </a:lnTo>
                  <a:lnTo>
                    <a:pt x="1546601" y="229126"/>
                  </a:lnTo>
                  <a:lnTo>
                    <a:pt x="1533871" y="267314"/>
                  </a:lnTo>
                  <a:lnTo>
                    <a:pt x="1533871" y="280043"/>
                  </a:lnTo>
                  <a:lnTo>
                    <a:pt x="1540235" y="286408"/>
                  </a:lnTo>
                  <a:lnTo>
                    <a:pt x="1552965" y="286408"/>
                  </a:lnTo>
                  <a:lnTo>
                    <a:pt x="1559329" y="286408"/>
                  </a:lnTo>
                  <a:lnTo>
                    <a:pt x="1559329" y="292773"/>
                  </a:lnTo>
                  <a:lnTo>
                    <a:pt x="1559329" y="299137"/>
                  </a:lnTo>
                  <a:lnTo>
                    <a:pt x="1552965" y="311867"/>
                  </a:lnTo>
                  <a:lnTo>
                    <a:pt x="1546601" y="324595"/>
                  </a:lnTo>
                  <a:lnTo>
                    <a:pt x="1546601" y="343689"/>
                  </a:lnTo>
                  <a:lnTo>
                    <a:pt x="1552965" y="362783"/>
                  </a:lnTo>
                  <a:lnTo>
                    <a:pt x="1565695" y="375512"/>
                  </a:lnTo>
                  <a:lnTo>
                    <a:pt x="1565695" y="388242"/>
                  </a:lnTo>
                  <a:lnTo>
                    <a:pt x="1565695" y="400972"/>
                  </a:lnTo>
                  <a:lnTo>
                    <a:pt x="1572059" y="413700"/>
                  </a:lnTo>
                  <a:lnTo>
                    <a:pt x="1584789" y="420065"/>
                  </a:lnTo>
                  <a:lnTo>
                    <a:pt x="1610247" y="426430"/>
                  </a:lnTo>
                  <a:lnTo>
                    <a:pt x="1616611" y="445523"/>
                  </a:lnTo>
                  <a:lnTo>
                    <a:pt x="1635706" y="458253"/>
                  </a:lnTo>
                  <a:lnTo>
                    <a:pt x="1642070" y="477347"/>
                  </a:lnTo>
                  <a:lnTo>
                    <a:pt x="1635706" y="490075"/>
                  </a:lnTo>
                  <a:lnTo>
                    <a:pt x="1622976" y="502805"/>
                  </a:lnTo>
                  <a:lnTo>
                    <a:pt x="1597518" y="509169"/>
                  </a:lnTo>
                  <a:lnTo>
                    <a:pt x="1584789" y="502805"/>
                  </a:lnTo>
                  <a:lnTo>
                    <a:pt x="1578423" y="502805"/>
                  </a:lnTo>
                  <a:lnTo>
                    <a:pt x="1578423" y="496441"/>
                  </a:lnTo>
                  <a:lnTo>
                    <a:pt x="1591153" y="464617"/>
                  </a:lnTo>
                  <a:lnTo>
                    <a:pt x="1591153" y="458253"/>
                  </a:lnTo>
                  <a:lnTo>
                    <a:pt x="1591153" y="439159"/>
                  </a:lnTo>
                  <a:lnTo>
                    <a:pt x="1578423" y="432794"/>
                  </a:lnTo>
                  <a:lnTo>
                    <a:pt x="1559329" y="432794"/>
                  </a:lnTo>
                  <a:lnTo>
                    <a:pt x="1546601" y="445523"/>
                  </a:lnTo>
                  <a:lnTo>
                    <a:pt x="1527507" y="458253"/>
                  </a:lnTo>
                  <a:lnTo>
                    <a:pt x="1502048" y="445523"/>
                  </a:lnTo>
                  <a:lnTo>
                    <a:pt x="1482954" y="439159"/>
                  </a:lnTo>
                  <a:lnTo>
                    <a:pt x="1457496" y="458253"/>
                  </a:lnTo>
                  <a:lnTo>
                    <a:pt x="1412944" y="477347"/>
                  </a:lnTo>
                  <a:lnTo>
                    <a:pt x="1381121" y="496441"/>
                  </a:lnTo>
                  <a:lnTo>
                    <a:pt x="1349297" y="509169"/>
                  </a:lnTo>
                  <a:lnTo>
                    <a:pt x="1342933" y="515535"/>
                  </a:lnTo>
                  <a:lnTo>
                    <a:pt x="1330203" y="515535"/>
                  </a:lnTo>
                  <a:lnTo>
                    <a:pt x="1330203" y="509169"/>
                  </a:lnTo>
                  <a:lnTo>
                    <a:pt x="1304745" y="509169"/>
                  </a:lnTo>
                  <a:lnTo>
                    <a:pt x="1285651" y="521899"/>
                  </a:lnTo>
                  <a:lnTo>
                    <a:pt x="1266558" y="540993"/>
                  </a:lnTo>
                  <a:lnTo>
                    <a:pt x="1253828" y="572816"/>
                  </a:lnTo>
                  <a:lnTo>
                    <a:pt x="1253828" y="604638"/>
                  </a:lnTo>
                  <a:lnTo>
                    <a:pt x="1260193" y="614186"/>
                  </a:lnTo>
                  <a:lnTo>
                    <a:pt x="1266558" y="626914"/>
                  </a:lnTo>
                  <a:lnTo>
                    <a:pt x="1279287" y="633280"/>
                  </a:lnTo>
                  <a:lnTo>
                    <a:pt x="1292016" y="646008"/>
                  </a:lnTo>
                  <a:lnTo>
                    <a:pt x="1298381" y="658738"/>
                  </a:lnTo>
                  <a:lnTo>
                    <a:pt x="1304745" y="671467"/>
                  </a:lnTo>
                  <a:lnTo>
                    <a:pt x="1298381" y="696925"/>
                  </a:lnTo>
                  <a:lnTo>
                    <a:pt x="1285651" y="709655"/>
                  </a:lnTo>
                  <a:lnTo>
                    <a:pt x="1272922" y="716019"/>
                  </a:lnTo>
                  <a:lnTo>
                    <a:pt x="1266558" y="754207"/>
                  </a:lnTo>
                  <a:lnTo>
                    <a:pt x="1260193" y="786030"/>
                  </a:lnTo>
                  <a:lnTo>
                    <a:pt x="1260193" y="824218"/>
                  </a:lnTo>
                  <a:lnTo>
                    <a:pt x="1260193" y="868770"/>
                  </a:lnTo>
                  <a:lnTo>
                    <a:pt x="1272922" y="900593"/>
                  </a:lnTo>
                  <a:lnTo>
                    <a:pt x="1292016" y="945145"/>
                  </a:lnTo>
                  <a:lnTo>
                    <a:pt x="1317475" y="976968"/>
                  </a:lnTo>
                  <a:lnTo>
                    <a:pt x="1362027" y="996062"/>
                  </a:lnTo>
                  <a:lnTo>
                    <a:pt x="1406579" y="1027886"/>
                  </a:lnTo>
                  <a:lnTo>
                    <a:pt x="1438402" y="1053344"/>
                  </a:lnTo>
                  <a:lnTo>
                    <a:pt x="1463860" y="1072437"/>
                  </a:lnTo>
                  <a:lnTo>
                    <a:pt x="1489319" y="1091531"/>
                  </a:lnTo>
                  <a:lnTo>
                    <a:pt x="1495684" y="1104261"/>
                  </a:lnTo>
                  <a:lnTo>
                    <a:pt x="1514777" y="1104261"/>
                  </a:lnTo>
                  <a:lnTo>
                    <a:pt x="1527507" y="1104261"/>
                  </a:lnTo>
                  <a:lnTo>
                    <a:pt x="1546601" y="1123355"/>
                  </a:lnTo>
                  <a:lnTo>
                    <a:pt x="1559329" y="1155177"/>
                  </a:lnTo>
                  <a:lnTo>
                    <a:pt x="1578423" y="1187000"/>
                  </a:lnTo>
                  <a:lnTo>
                    <a:pt x="1584789" y="1237918"/>
                  </a:lnTo>
                  <a:lnTo>
                    <a:pt x="1597518" y="1285652"/>
                  </a:lnTo>
                  <a:lnTo>
                    <a:pt x="1616611" y="1311111"/>
                  </a:lnTo>
                  <a:lnTo>
                    <a:pt x="1629340" y="1349298"/>
                  </a:lnTo>
                  <a:lnTo>
                    <a:pt x="1642070" y="1387486"/>
                  </a:lnTo>
                  <a:lnTo>
                    <a:pt x="1670710" y="1444767"/>
                  </a:lnTo>
                  <a:lnTo>
                    <a:pt x="1696169" y="1482955"/>
                  </a:lnTo>
                  <a:lnTo>
                    <a:pt x="1734357" y="1533872"/>
                  </a:lnTo>
                  <a:lnTo>
                    <a:pt x="1759815" y="1552966"/>
                  </a:lnTo>
                  <a:lnTo>
                    <a:pt x="1785273" y="1572060"/>
                  </a:lnTo>
                  <a:lnTo>
                    <a:pt x="1798003" y="1572060"/>
                  </a:lnTo>
                  <a:lnTo>
                    <a:pt x="1804367" y="1572060"/>
                  </a:lnTo>
                  <a:lnTo>
                    <a:pt x="1810732" y="1591154"/>
                  </a:lnTo>
                  <a:lnTo>
                    <a:pt x="1810732" y="1610248"/>
                  </a:lnTo>
                  <a:lnTo>
                    <a:pt x="1823461" y="1610248"/>
                  </a:lnTo>
                  <a:lnTo>
                    <a:pt x="1836190" y="1610248"/>
                  </a:lnTo>
                  <a:lnTo>
                    <a:pt x="1855284" y="1622976"/>
                  </a:lnTo>
                  <a:lnTo>
                    <a:pt x="1880742" y="1642070"/>
                  </a:lnTo>
                  <a:lnTo>
                    <a:pt x="1906201" y="1673893"/>
                  </a:lnTo>
                  <a:lnTo>
                    <a:pt x="1918930" y="1699351"/>
                  </a:lnTo>
                  <a:lnTo>
                    <a:pt x="1925295" y="1699351"/>
                  </a:lnTo>
                  <a:lnTo>
                    <a:pt x="1931659" y="1699351"/>
                  </a:lnTo>
                  <a:lnTo>
                    <a:pt x="1938024" y="1699351"/>
                  </a:lnTo>
                  <a:lnTo>
                    <a:pt x="1938024" y="1686623"/>
                  </a:lnTo>
                  <a:lnTo>
                    <a:pt x="1931659" y="1667529"/>
                  </a:lnTo>
                  <a:lnTo>
                    <a:pt x="1938024" y="1661164"/>
                  </a:lnTo>
                  <a:lnTo>
                    <a:pt x="1944389" y="1654799"/>
                  </a:lnTo>
                  <a:lnTo>
                    <a:pt x="1969847" y="1654799"/>
                  </a:lnTo>
                  <a:lnTo>
                    <a:pt x="2001671" y="1654799"/>
                  </a:lnTo>
                  <a:lnTo>
                    <a:pt x="2039858" y="1661164"/>
                  </a:lnTo>
                  <a:lnTo>
                    <a:pt x="2078046" y="1661164"/>
                  </a:lnTo>
                  <a:lnTo>
                    <a:pt x="2090774" y="1661164"/>
                  </a:lnTo>
                  <a:lnTo>
                    <a:pt x="2103504" y="1661164"/>
                  </a:lnTo>
                  <a:lnTo>
                    <a:pt x="2103504" y="1654799"/>
                  </a:lnTo>
                  <a:lnTo>
                    <a:pt x="2097140" y="1648435"/>
                  </a:lnTo>
                  <a:lnTo>
                    <a:pt x="2090774" y="1648435"/>
                  </a:lnTo>
                  <a:lnTo>
                    <a:pt x="2078046" y="1648435"/>
                  </a:lnTo>
                  <a:lnTo>
                    <a:pt x="2071682" y="1642070"/>
                  </a:lnTo>
                  <a:lnTo>
                    <a:pt x="2084410" y="1642070"/>
                  </a:lnTo>
                  <a:lnTo>
                    <a:pt x="2097140" y="1635706"/>
                  </a:lnTo>
                  <a:lnTo>
                    <a:pt x="2116233" y="1635706"/>
                  </a:lnTo>
                  <a:lnTo>
                    <a:pt x="2128962" y="1648435"/>
                  </a:lnTo>
                  <a:lnTo>
                    <a:pt x="2154421" y="1661164"/>
                  </a:lnTo>
                  <a:lnTo>
                    <a:pt x="2167149" y="1686623"/>
                  </a:lnTo>
                  <a:lnTo>
                    <a:pt x="2167149" y="1705717"/>
                  </a:lnTo>
                  <a:lnTo>
                    <a:pt x="2160785" y="1724811"/>
                  </a:lnTo>
                  <a:lnTo>
                    <a:pt x="2148057" y="1737539"/>
                  </a:lnTo>
                  <a:lnTo>
                    <a:pt x="2128962" y="1743904"/>
                  </a:lnTo>
                  <a:lnTo>
                    <a:pt x="2109869" y="1756633"/>
                  </a:lnTo>
                  <a:lnTo>
                    <a:pt x="2103504" y="1782092"/>
                  </a:lnTo>
                  <a:lnTo>
                    <a:pt x="2103504" y="1801186"/>
                  </a:lnTo>
                  <a:lnTo>
                    <a:pt x="2116233" y="1820280"/>
                  </a:lnTo>
                  <a:lnTo>
                    <a:pt x="2128962" y="1820280"/>
                  </a:lnTo>
                  <a:lnTo>
                    <a:pt x="2160785" y="1826644"/>
                  </a:lnTo>
                  <a:lnTo>
                    <a:pt x="2192609" y="1845738"/>
                  </a:lnTo>
                  <a:lnTo>
                    <a:pt x="2275348" y="1883925"/>
                  </a:lnTo>
                  <a:lnTo>
                    <a:pt x="2307176" y="1896656"/>
                  </a:lnTo>
                  <a:lnTo>
                    <a:pt x="1591154" y="1896656"/>
                  </a:lnTo>
                  <a:lnTo>
                    <a:pt x="1578423" y="1883925"/>
                  </a:lnTo>
                  <a:lnTo>
                    <a:pt x="1552965" y="1877561"/>
                  </a:lnTo>
                  <a:lnTo>
                    <a:pt x="1495684" y="1864832"/>
                  </a:lnTo>
                  <a:lnTo>
                    <a:pt x="1438402" y="1864832"/>
                  </a:lnTo>
                  <a:lnTo>
                    <a:pt x="1425673" y="1877561"/>
                  </a:lnTo>
                  <a:lnTo>
                    <a:pt x="1412944" y="1877561"/>
                  </a:lnTo>
                  <a:lnTo>
                    <a:pt x="1387485" y="1858467"/>
                  </a:lnTo>
                  <a:lnTo>
                    <a:pt x="1355663" y="1833008"/>
                  </a:lnTo>
                  <a:lnTo>
                    <a:pt x="1304745" y="1788456"/>
                  </a:lnTo>
                  <a:lnTo>
                    <a:pt x="1253828" y="1724811"/>
                  </a:lnTo>
                  <a:lnTo>
                    <a:pt x="1215641" y="1661164"/>
                  </a:lnTo>
                  <a:lnTo>
                    <a:pt x="1196547" y="1635706"/>
                  </a:lnTo>
                  <a:lnTo>
                    <a:pt x="1177453" y="1616612"/>
                  </a:lnTo>
                  <a:lnTo>
                    <a:pt x="1158359" y="1610248"/>
                  </a:lnTo>
                  <a:lnTo>
                    <a:pt x="1126537" y="1610248"/>
                  </a:lnTo>
                  <a:lnTo>
                    <a:pt x="1113807" y="1591154"/>
                  </a:lnTo>
                  <a:lnTo>
                    <a:pt x="1101077" y="1565695"/>
                  </a:lnTo>
                  <a:lnTo>
                    <a:pt x="1075619" y="1521143"/>
                  </a:lnTo>
                  <a:lnTo>
                    <a:pt x="1056526" y="1502049"/>
                  </a:lnTo>
                  <a:lnTo>
                    <a:pt x="1031068" y="1482955"/>
                  </a:lnTo>
                  <a:lnTo>
                    <a:pt x="1005608" y="1476591"/>
                  </a:lnTo>
                  <a:lnTo>
                    <a:pt x="986515" y="1495685"/>
                  </a:lnTo>
                  <a:lnTo>
                    <a:pt x="983333" y="1495685"/>
                  </a:lnTo>
                  <a:lnTo>
                    <a:pt x="976968" y="1495685"/>
                  </a:lnTo>
                  <a:lnTo>
                    <a:pt x="970603" y="1476591"/>
                  </a:lnTo>
                  <a:lnTo>
                    <a:pt x="957874" y="1463861"/>
                  </a:lnTo>
                  <a:lnTo>
                    <a:pt x="957874" y="1425674"/>
                  </a:lnTo>
                  <a:lnTo>
                    <a:pt x="938781" y="1400214"/>
                  </a:lnTo>
                  <a:lnTo>
                    <a:pt x="919687" y="1368392"/>
                  </a:lnTo>
                  <a:lnTo>
                    <a:pt x="868770" y="1330205"/>
                  </a:lnTo>
                  <a:lnTo>
                    <a:pt x="849676" y="1298381"/>
                  </a:lnTo>
                  <a:lnTo>
                    <a:pt x="836946" y="1279287"/>
                  </a:lnTo>
                  <a:lnTo>
                    <a:pt x="836946" y="1263376"/>
                  </a:lnTo>
                  <a:lnTo>
                    <a:pt x="836946" y="1250647"/>
                  </a:lnTo>
                  <a:lnTo>
                    <a:pt x="830582" y="1199730"/>
                  </a:lnTo>
                  <a:lnTo>
                    <a:pt x="805124" y="1129719"/>
                  </a:lnTo>
                  <a:lnTo>
                    <a:pt x="786030" y="1053344"/>
                  </a:lnTo>
                  <a:lnTo>
                    <a:pt x="773300" y="996062"/>
                  </a:lnTo>
                  <a:lnTo>
                    <a:pt x="760571" y="976968"/>
                  </a:lnTo>
                  <a:lnTo>
                    <a:pt x="728747" y="957874"/>
                  </a:lnTo>
                  <a:lnTo>
                    <a:pt x="696925" y="945145"/>
                  </a:lnTo>
                  <a:lnTo>
                    <a:pt x="614186" y="881499"/>
                  </a:lnTo>
                  <a:lnTo>
                    <a:pt x="569633" y="856041"/>
                  </a:lnTo>
                  <a:lnTo>
                    <a:pt x="531445" y="824218"/>
                  </a:lnTo>
                  <a:lnTo>
                    <a:pt x="486893" y="811488"/>
                  </a:lnTo>
                  <a:lnTo>
                    <a:pt x="455070" y="811488"/>
                  </a:lnTo>
                  <a:lnTo>
                    <a:pt x="416882" y="817854"/>
                  </a:lnTo>
                  <a:lnTo>
                    <a:pt x="391424" y="836947"/>
                  </a:lnTo>
                  <a:lnTo>
                    <a:pt x="378694" y="843312"/>
                  </a:lnTo>
                  <a:lnTo>
                    <a:pt x="365966" y="868770"/>
                  </a:lnTo>
                  <a:lnTo>
                    <a:pt x="346872" y="875135"/>
                  </a:lnTo>
                  <a:lnTo>
                    <a:pt x="327778" y="900593"/>
                  </a:lnTo>
                  <a:lnTo>
                    <a:pt x="305501" y="932416"/>
                  </a:lnTo>
                  <a:lnTo>
                    <a:pt x="299137" y="945145"/>
                  </a:lnTo>
                  <a:lnTo>
                    <a:pt x="299137" y="957874"/>
                  </a:lnTo>
                  <a:lnTo>
                    <a:pt x="286407" y="970604"/>
                  </a:lnTo>
                  <a:lnTo>
                    <a:pt x="267314" y="976968"/>
                  </a:lnTo>
                  <a:lnTo>
                    <a:pt x="222762" y="983333"/>
                  </a:lnTo>
                  <a:lnTo>
                    <a:pt x="190938" y="983333"/>
                  </a:lnTo>
                  <a:lnTo>
                    <a:pt x="171844" y="983333"/>
                  </a:lnTo>
                  <a:lnTo>
                    <a:pt x="159116" y="976968"/>
                  </a:lnTo>
                  <a:lnTo>
                    <a:pt x="152751" y="964239"/>
                  </a:lnTo>
                  <a:lnTo>
                    <a:pt x="165480" y="938781"/>
                  </a:lnTo>
                  <a:lnTo>
                    <a:pt x="165480" y="900593"/>
                  </a:lnTo>
                  <a:lnTo>
                    <a:pt x="165480" y="881499"/>
                  </a:lnTo>
                  <a:lnTo>
                    <a:pt x="159116" y="868770"/>
                  </a:lnTo>
                  <a:lnTo>
                    <a:pt x="133657" y="856041"/>
                  </a:lnTo>
                  <a:lnTo>
                    <a:pt x="108199" y="856041"/>
                  </a:lnTo>
                  <a:lnTo>
                    <a:pt x="76375" y="849676"/>
                  </a:lnTo>
                  <a:lnTo>
                    <a:pt x="57281" y="843312"/>
                  </a:lnTo>
                  <a:lnTo>
                    <a:pt x="38188" y="824218"/>
                  </a:lnTo>
                  <a:lnTo>
                    <a:pt x="31824" y="805124"/>
                  </a:lnTo>
                  <a:lnTo>
                    <a:pt x="19094" y="760572"/>
                  </a:lnTo>
                  <a:lnTo>
                    <a:pt x="25459" y="709655"/>
                  </a:lnTo>
                  <a:lnTo>
                    <a:pt x="31824" y="671467"/>
                  </a:lnTo>
                  <a:lnTo>
                    <a:pt x="38188" y="658738"/>
                  </a:lnTo>
                  <a:lnTo>
                    <a:pt x="31824" y="646008"/>
                  </a:lnTo>
                  <a:lnTo>
                    <a:pt x="19094" y="626914"/>
                  </a:lnTo>
                  <a:lnTo>
                    <a:pt x="6366" y="620550"/>
                  </a:lnTo>
                  <a:lnTo>
                    <a:pt x="0" y="604638"/>
                  </a:lnTo>
                  <a:lnTo>
                    <a:pt x="0" y="585544"/>
                  </a:lnTo>
                  <a:lnTo>
                    <a:pt x="6366" y="553722"/>
                  </a:lnTo>
                  <a:lnTo>
                    <a:pt x="31824" y="528263"/>
                  </a:lnTo>
                  <a:lnTo>
                    <a:pt x="63647" y="515535"/>
                  </a:lnTo>
                  <a:lnTo>
                    <a:pt x="76375" y="509169"/>
                  </a:lnTo>
                  <a:lnTo>
                    <a:pt x="82741" y="496441"/>
                  </a:lnTo>
                  <a:lnTo>
                    <a:pt x="82741" y="483711"/>
                  </a:lnTo>
                  <a:lnTo>
                    <a:pt x="76375" y="464617"/>
                  </a:lnTo>
                  <a:lnTo>
                    <a:pt x="63647" y="407336"/>
                  </a:lnTo>
                  <a:lnTo>
                    <a:pt x="38188" y="350054"/>
                  </a:lnTo>
                  <a:lnTo>
                    <a:pt x="38188" y="324595"/>
                  </a:lnTo>
                  <a:lnTo>
                    <a:pt x="38188" y="318231"/>
                  </a:lnTo>
                  <a:lnTo>
                    <a:pt x="38188" y="305501"/>
                  </a:lnTo>
                  <a:lnTo>
                    <a:pt x="57281" y="305501"/>
                  </a:lnTo>
                  <a:lnTo>
                    <a:pt x="63647" y="305501"/>
                  </a:lnTo>
                  <a:lnTo>
                    <a:pt x="89105" y="311867"/>
                  </a:lnTo>
                  <a:lnTo>
                    <a:pt x="120928" y="311867"/>
                  </a:lnTo>
                  <a:lnTo>
                    <a:pt x="171844" y="299137"/>
                  </a:lnTo>
                  <a:lnTo>
                    <a:pt x="222762" y="299137"/>
                  </a:lnTo>
                  <a:lnTo>
                    <a:pt x="254585" y="299137"/>
                  </a:lnTo>
                  <a:lnTo>
                    <a:pt x="273679" y="305501"/>
                  </a:lnTo>
                  <a:lnTo>
                    <a:pt x="299137" y="286408"/>
                  </a:lnTo>
                  <a:lnTo>
                    <a:pt x="327778" y="273679"/>
                  </a:lnTo>
                  <a:lnTo>
                    <a:pt x="340507" y="248220"/>
                  </a:lnTo>
                  <a:lnTo>
                    <a:pt x="340507" y="229126"/>
                  </a:lnTo>
                  <a:lnTo>
                    <a:pt x="340507" y="210032"/>
                  </a:lnTo>
                  <a:lnTo>
                    <a:pt x="353236" y="197304"/>
                  </a:lnTo>
                  <a:lnTo>
                    <a:pt x="365966" y="184574"/>
                  </a:lnTo>
                  <a:lnTo>
                    <a:pt x="391424" y="171845"/>
                  </a:lnTo>
                  <a:lnTo>
                    <a:pt x="404154" y="159116"/>
                  </a:lnTo>
                  <a:lnTo>
                    <a:pt x="416882" y="159116"/>
                  </a:lnTo>
                  <a:lnTo>
                    <a:pt x="423247" y="178210"/>
                  </a:lnTo>
                  <a:lnTo>
                    <a:pt x="429612" y="203668"/>
                  </a:lnTo>
                  <a:lnTo>
                    <a:pt x="429612" y="222762"/>
                  </a:lnTo>
                  <a:lnTo>
                    <a:pt x="435976" y="241856"/>
                  </a:lnTo>
                  <a:lnTo>
                    <a:pt x="455070" y="267314"/>
                  </a:lnTo>
                  <a:lnTo>
                    <a:pt x="474163" y="280043"/>
                  </a:lnTo>
                  <a:lnTo>
                    <a:pt x="493257" y="318231"/>
                  </a:lnTo>
                  <a:lnTo>
                    <a:pt x="512351" y="324595"/>
                  </a:lnTo>
                  <a:lnTo>
                    <a:pt x="525081" y="330961"/>
                  </a:lnTo>
                  <a:lnTo>
                    <a:pt x="531445" y="324595"/>
                  </a:lnTo>
                  <a:lnTo>
                    <a:pt x="537810" y="318231"/>
                  </a:lnTo>
                  <a:lnTo>
                    <a:pt x="550539" y="280043"/>
                  </a:lnTo>
                  <a:lnTo>
                    <a:pt x="569633" y="241856"/>
                  </a:lnTo>
                  <a:lnTo>
                    <a:pt x="595092" y="203668"/>
                  </a:lnTo>
                  <a:lnTo>
                    <a:pt x="595092" y="184574"/>
                  </a:lnTo>
                  <a:lnTo>
                    <a:pt x="607820" y="171845"/>
                  </a:lnTo>
                  <a:lnTo>
                    <a:pt x="614186" y="159116"/>
                  </a:lnTo>
                  <a:lnTo>
                    <a:pt x="620550" y="159116"/>
                  </a:lnTo>
                  <a:lnTo>
                    <a:pt x="626914" y="171845"/>
                  </a:lnTo>
                  <a:lnTo>
                    <a:pt x="639644" y="178210"/>
                  </a:lnTo>
                  <a:lnTo>
                    <a:pt x="646008" y="190938"/>
                  </a:lnTo>
                  <a:lnTo>
                    <a:pt x="658737" y="203668"/>
                  </a:lnTo>
                  <a:lnTo>
                    <a:pt x="684195" y="203668"/>
                  </a:lnTo>
                  <a:lnTo>
                    <a:pt x="709655" y="203668"/>
                  </a:lnTo>
                  <a:lnTo>
                    <a:pt x="747842" y="222762"/>
                  </a:lnTo>
                  <a:lnTo>
                    <a:pt x="766936" y="229126"/>
                  </a:lnTo>
                  <a:lnTo>
                    <a:pt x="792394" y="229126"/>
                  </a:lnTo>
                  <a:lnTo>
                    <a:pt x="798758" y="222762"/>
                  </a:lnTo>
                  <a:lnTo>
                    <a:pt x="798758" y="210032"/>
                  </a:lnTo>
                  <a:lnTo>
                    <a:pt x="798758" y="197304"/>
                  </a:lnTo>
                  <a:lnTo>
                    <a:pt x="792394" y="190938"/>
                  </a:lnTo>
                  <a:lnTo>
                    <a:pt x="786030" y="152751"/>
                  </a:lnTo>
                  <a:lnTo>
                    <a:pt x="792394" y="140022"/>
                  </a:lnTo>
                  <a:lnTo>
                    <a:pt x="798758" y="127293"/>
                  </a:lnTo>
                  <a:lnTo>
                    <a:pt x="805124" y="127293"/>
                  </a:lnTo>
                  <a:lnTo>
                    <a:pt x="817852" y="127293"/>
                  </a:lnTo>
                  <a:lnTo>
                    <a:pt x="836946" y="127293"/>
                  </a:lnTo>
                  <a:lnTo>
                    <a:pt x="856040" y="120929"/>
                  </a:lnTo>
                  <a:lnTo>
                    <a:pt x="856040" y="108199"/>
                  </a:lnTo>
                  <a:lnTo>
                    <a:pt x="849676" y="95469"/>
                  </a:lnTo>
                  <a:lnTo>
                    <a:pt x="862405" y="70011"/>
                  </a:lnTo>
                  <a:lnTo>
                    <a:pt x="868770" y="50917"/>
                  </a:lnTo>
                  <a:lnTo>
                    <a:pt x="881499" y="57282"/>
                  </a:lnTo>
                  <a:lnTo>
                    <a:pt x="894228" y="63647"/>
                  </a:lnTo>
                  <a:lnTo>
                    <a:pt x="919687" y="63647"/>
                  </a:lnTo>
                  <a:lnTo>
                    <a:pt x="938781" y="63647"/>
                  </a:lnTo>
                  <a:lnTo>
                    <a:pt x="999244" y="50917"/>
                  </a:lnTo>
                  <a:lnTo>
                    <a:pt x="1037432" y="31824"/>
                  </a:lnTo>
                  <a:lnTo>
                    <a:pt x="1081984" y="19094"/>
                  </a:lnTo>
                  <a:lnTo>
                    <a:pt x="1113807" y="19094"/>
                  </a:lnTo>
                  <a:lnTo>
                    <a:pt x="1158359" y="19094"/>
                  </a:lnTo>
                  <a:lnTo>
                    <a:pt x="1196547" y="12730"/>
                  </a:lnTo>
                  <a:close/>
                </a:path>
              </a:pathLst>
            </a:custGeom>
            <a:solidFill>
              <a:schemeClr val="bg2"/>
            </a:solidFill>
            <a:ln w="6350">
              <a:solidFill>
                <a:schemeClr val="bg1"/>
              </a:solidFill>
              <a:round/>
              <a:headEnd/>
              <a:tailEnd/>
            </a:ln>
          </p:spPr>
          <p:txBody>
            <a:bodyPr wrap="square">
              <a:noAutofit/>
            </a:bodyPr>
            <a:lstStyle/>
            <a:p>
              <a:pPr>
                <a:defRPr/>
              </a:pPr>
              <a:endParaRPr lang="en-US">
                <a:ea typeface="ＭＳ Ｐゴシック" pitchFamily="-97" charset="-128"/>
                <a:cs typeface="Arial" charset="0"/>
              </a:endParaRPr>
            </a:p>
          </p:txBody>
        </p:sp>
        <p:sp>
          <p:nvSpPr>
            <p:cNvPr id="288" name="Freeform 337">
              <a:extLst>
                <a:ext uri="{FF2B5EF4-FFF2-40B4-BE49-F238E27FC236}">
                  <a16:creationId xmlns:a16="http://schemas.microsoft.com/office/drawing/2014/main" id="{A9DD8B63-19B4-41DC-B432-735DD51B4B21}"/>
                </a:ext>
              </a:extLst>
            </p:cNvPr>
            <p:cNvSpPr>
              <a:spLocks/>
            </p:cNvSpPr>
            <p:nvPr/>
          </p:nvSpPr>
          <p:spPr bwMode="auto">
            <a:xfrm>
              <a:off x="10038291" y="4916613"/>
              <a:ext cx="64810" cy="73647"/>
            </a:xfrm>
            <a:custGeom>
              <a:avLst/>
              <a:gdLst>
                <a:gd name="T0" fmla="*/ 20 w 22"/>
                <a:gd name="T1" fmla="*/ 21 h 25"/>
                <a:gd name="T2" fmla="*/ 20 w 22"/>
                <a:gd name="T3" fmla="*/ 21 h 25"/>
                <a:gd name="T4" fmla="*/ 22 w 22"/>
                <a:gd name="T5" fmla="*/ 23 h 25"/>
                <a:gd name="T6" fmla="*/ 22 w 22"/>
                <a:gd name="T7" fmla="*/ 25 h 25"/>
                <a:gd name="T8" fmla="*/ 22 w 22"/>
                <a:gd name="T9" fmla="*/ 25 h 25"/>
                <a:gd name="T10" fmla="*/ 20 w 22"/>
                <a:gd name="T11" fmla="*/ 25 h 25"/>
                <a:gd name="T12" fmla="*/ 16 w 22"/>
                <a:gd name="T13" fmla="*/ 23 h 25"/>
                <a:gd name="T14" fmla="*/ 12 w 22"/>
                <a:gd name="T15" fmla="*/ 21 h 25"/>
                <a:gd name="T16" fmla="*/ 12 w 22"/>
                <a:gd name="T17" fmla="*/ 21 h 25"/>
                <a:gd name="T18" fmla="*/ 4 w 22"/>
                <a:gd name="T19" fmla="*/ 21 h 25"/>
                <a:gd name="T20" fmla="*/ 4 w 22"/>
                <a:gd name="T21" fmla="*/ 21 h 25"/>
                <a:gd name="T22" fmla="*/ 0 w 22"/>
                <a:gd name="T23" fmla="*/ 17 h 25"/>
                <a:gd name="T24" fmla="*/ 0 w 22"/>
                <a:gd name="T25" fmla="*/ 17 h 25"/>
                <a:gd name="T26" fmla="*/ 0 w 22"/>
                <a:gd name="T27" fmla="*/ 9 h 25"/>
                <a:gd name="T28" fmla="*/ 4 w 22"/>
                <a:gd name="T29" fmla="*/ 3 h 25"/>
                <a:gd name="T30" fmla="*/ 4 w 22"/>
                <a:gd name="T31" fmla="*/ 3 h 25"/>
                <a:gd name="T32" fmla="*/ 6 w 22"/>
                <a:gd name="T33" fmla="*/ 2 h 25"/>
                <a:gd name="T34" fmla="*/ 8 w 22"/>
                <a:gd name="T35" fmla="*/ 0 h 25"/>
                <a:gd name="T36" fmla="*/ 8 w 22"/>
                <a:gd name="T37" fmla="*/ 0 h 25"/>
                <a:gd name="T38" fmla="*/ 8 w 22"/>
                <a:gd name="T39" fmla="*/ 2 h 25"/>
                <a:gd name="T40" fmla="*/ 10 w 22"/>
                <a:gd name="T41" fmla="*/ 5 h 25"/>
                <a:gd name="T42" fmla="*/ 10 w 22"/>
                <a:gd name="T43" fmla="*/ 13 h 25"/>
                <a:gd name="T44" fmla="*/ 10 w 22"/>
                <a:gd name="T45" fmla="*/ 13 h 25"/>
                <a:gd name="T46" fmla="*/ 16 w 22"/>
                <a:gd name="T47" fmla="*/ 17 h 25"/>
                <a:gd name="T48" fmla="*/ 20 w 22"/>
                <a:gd name="T49" fmla="*/ 21 h 25"/>
                <a:gd name="T50" fmla="*/ 20 w 22"/>
                <a:gd name="T51" fmla="*/ 21 h 25"/>
                <a:gd name="T52" fmla="*/ 20 w 22"/>
                <a:gd name="T5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5">
                  <a:moveTo>
                    <a:pt x="20" y="21"/>
                  </a:moveTo>
                  <a:lnTo>
                    <a:pt x="20" y="21"/>
                  </a:lnTo>
                  <a:lnTo>
                    <a:pt x="22" y="23"/>
                  </a:lnTo>
                  <a:lnTo>
                    <a:pt x="22" y="25"/>
                  </a:lnTo>
                  <a:lnTo>
                    <a:pt x="22" y="25"/>
                  </a:lnTo>
                  <a:lnTo>
                    <a:pt x="20" y="25"/>
                  </a:lnTo>
                  <a:lnTo>
                    <a:pt x="16" y="23"/>
                  </a:lnTo>
                  <a:lnTo>
                    <a:pt x="12" y="21"/>
                  </a:lnTo>
                  <a:lnTo>
                    <a:pt x="12" y="21"/>
                  </a:lnTo>
                  <a:lnTo>
                    <a:pt x="4" y="21"/>
                  </a:lnTo>
                  <a:lnTo>
                    <a:pt x="4" y="21"/>
                  </a:lnTo>
                  <a:lnTo>
                    <a:pt x="0" y="17"/>
                  </a:lnTo>
                  <a:lnTo>
                    <a:pt x="0" y="17"/>
                  </a:lnTo>
                  <a:lnTo>
                    <a:pt x="0" y="9"/>
                  </a:lnTo>
                  <a:lnTo>
                    <a:pt x="4" y="3"/>
                  </a:lnTo>
                  <a:lnTo>
                    <a:pt x="4" y="3"/>
                  </a:lnTo>
                  <a:lnTo>
                    <a:pt x="6" y="2"/>
                  </a:lnTo>
                  <a:lnTo>
                    <a:pt x="8" y="0"/>
                  </a:lnTo>
                  <a:lnTo>
                    <a:pt x="8" y="0"/>
                  </a:lnTo>
                  <a:lnTo>
                    <a:pt x="8" y="2"/>
                  </a:lnTo>
                  <a:lnTo>
                    <a:pt x="10" y="5"/>
                  </a:lnTo>
                  <a:lnTo>
                    <a:pt x="10" y="13"/>
                  </a:lnTo>
                  <a:lnTo>
                    <a:pt x="10" y="13"/>
                  </a:lnTo>
                  <a:lnTo>
                    <a:pt x="16" y="17"/>
                  </a:lnTo>
                  <a:lnTo>
                    <a:pt x="20" y="21"/>
                  </a:lnTo>
                  <a:lnTo>
                    <a:pt x="20" y="21"/>
                  </a:lnTo>
                  <a:lnTo>
                    <a:pt x="20" y="21"/>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89" name="Freeform 338">
              <a:extLst>
                <a:ext uri="{FF2B5EF4-FFF2-40B4-BE49-F238E27FC236}">
                  <a16:creationId xmlns:a16="http://schemas.microsoft.com/office/drawing/2014/main" id="{1FD9AB4D-6EF1-4AA9-AFDB-157233D5FEC5}"/>
                </a:ext>
              </a:extLst>
            </p:cNvPr>
            <p:cNvSpPr>
              <a:spLocks/>
            </p:cNvSpPr>
            <p:nvPr/>
          </p:nvSpPr>
          <p:spPr bwMode="auto">
            <a:xfrm>
              <a:off x="10002940" y="4931342"/>
              <a:ext cx="41242" cy="153187"/>
            </a:xfrm>
            <a:custGeom>
              <a:avLst/>
              <a:gdLst>
                <a:gd name="T0" fmla="*/ 8 w 14"/>
                <a:gd name="T1" fmla="*/ 34 h 52"/>
                <a:gd name="T2" fmla="*/ 8 w 14"/>
                <a:gd name="T3" fmla="*/ 34 h 52"/>
                <a:gd name="T4" fmla="*/ 12 w 14"/>
                <a:gd name="T5" fmla="*/ 44 h 52"/>
                <a:gd name="T6" fmla="*/ 14 w 14"/>
                <a:gd name="T7" fmla="*/ 48 h 52"/>
                <a:gd name="T8" fmla="*/ 12 w 14"/>
                <a:gd name="T9" fmla="*/ 52 h 52"/>
                <a:gd name="T10" fmla="*/ 12 w 14"/>
                <a:gd name="T11" fmla="*/ 52 h 52"/>
                <a:gd name="T12" fmla="*/ 10 w 14"/>
                <a:gd name="T13" fmla="*/ 52 h 52"/>
                <a:gd name="T14" fmla="*/ 8 w 14"/>
                <a:gd name="T15" fmla="*/ 50 h 52"/>
                <a:gd name="T16" fmla="*/ 6 w 14"/>
                <a:gd name="T17" fmla="*/ 44 h 52"/>
                <a:gd name="T18" fmla="*/ 0 w 14"/>
                <a:gd name="T19" fmla="*/ 30 h 52"/>
                <a:gd name="T20" fmla="*/ 0 w 14"/>
                <a:gd name="T21" fmla="*/ 30 h 52"/>
                <a:gd name="T22" fmla="*/ 0 w 14"/>
                <a:gd name="T23" fmla="*/ 28 h 52"/>
                <a:gd name="T24" fmla="*/ 0 w 14"/>
                <a:gd name="T25" fmla="*/ 28 h 52"/>
                <a:gd name="T26" fmla="*/ 6 w 14"/>
                <a:gd name="T27" fmla="*/ 22 h 52"/>
                <a:gd name="T28" fmla="*/ 6 w 14"/>
                <a:gd name="T29" fmla="*/ 22 h 52"/>
                <a:gd name="T30" fmla="*/ 6 w 14"/>
                <a:gd name="T31" fmla="*/ 18 h 52"/>
                <a:gd name="T32" fmla="*/ 4 w 14"/>
                <a:gd name="T33" fmla="*/ 14 h 52"/>
                <a:gd name="T34" fmla="*/ 4 w 14"/>
                <a:gd name="T35" fmla="*/ 14 h 52"/>
                <a:gd name="T36" fmla="*/ 2 w 14"/>
                <a:gd name="T37" fmla="*/ 2 h 52"/>
                <a:gd name="T38" fmla="*/ 2 w 14"/>
                <a:gd name="T39" fmla="*/ 2 h 52"/>
                <a:gd name="T40" fmla="*/ 2 w 14"/>
                <a:gd name="T41" fmla="*/ 0 h 52"/>
                <a:gd name="T42" fmla="*/ 2 w 14"/>
                <a:gd name="T43" fmla="*/ 0 h 52"/>
                <a:gd name="T44" fmla="*/ 4 w 14"/>
                <a:gd name="T45" fmla="*/ 0 h 52"/>
                <a:gd name="T46" fmla="*/ 4 w 14"/>
                <a:gd name="T47" fmla="*/ 0 h 52"/>
                <a:gd name="T48" fmla="*/ 6 w 14"/>
                <a:gd name="T49" fmla="*/ 0 h 52"/>
                <a:gd name="T50" fmla="*/ 6 w 14"/>
                <a:gd name="T51" fmla="*/ 4 h 52"/>
                <a:gd name="T52" fmla="*/ 6 w 14"/>
                <a:gd name="T53" fmla="*/ 4 h 52"/>
                <a:gd name="T54" fmla="*/ 8 w 14"/>
                <a:gd name="T55" fmla="*/ 12 h 52"/>
                <a:gd name="T56" fmla="*/ 8 w 14"/>
                <a:gd name="T57" fmla="*/ 12 h 52"/>
                <a:gd name="T58" fmla="*/ 8 w 14"/>
                <a:gd name="T59" fmla="*/ 22 h 52"/>
                <a:gd name="T60" fmla="*/ 8 w 14"/>
                <a:gd name="T61" fmla="*/ 22 h 52"/>
                <a:gd name="T62" fmla="*/ 8 w 14"/>
                <a:gd name="T63" fmla="*/ 34 h 52"/>
                <a:gd name="T64" fmla="*/ 8 w 14"/>
                <a:gd name="T65" fmla="*/ 34 h 52"/>
                <a:gd name="T66" fmla="*/ 8 w 14"/>
                <a:gd name="T6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52">
                  <a:moveTo>
                    <a:pt x="8" y="34"/>
                  </a:moveTo>
                  <a:lnTo>
                    <a:pt x="8" y="34"/>
                  </a:lnTo>
                  <a:lnTo>
                    <a:pt x="12" y="44"/>
                  </a:lnTo>
                  <a:lnTo>
                    <a:pt x="14" y="48"/>
                  </a:lnTo>
                  <a:lnTo>
                    <a:pt x="12" y="52"/>
                  </a:lnTo>
                  <a:lnTo>
                    <a:pt x="12" y="52"/>
                  </a:lnTo>
                  <a:lnTo>
                    <a:pt x="10" y="52"/>
                  </a:lnTo>
                  <a:lnTo>
                    <a:pt x="8" y="50"/>
                  </a:lnTo>
                  <a:lnTo>
                    <a:pt x="6" y="44"/>
                  </a:lnTo>
                  <a:lnTo>
                    <a:pt x="0" y="30"/>
                  </a:lnTo>
                  <a:lnTo>
                    <a:pt x="0" y="30"/>
                  </a:lnTo>
                  <a:lnTo>
                    <a:pt x="0" y="28"/>
                  </a:lnTo>
                  <a:lnTo>
                    <a:pt x="0" y="28"/>
                  </a:lnTo>
                  <a:lnTo>
                    <a:pt x="6" y="22"/>
                  </a:lnTo>
                  <a:lnTo>
                    <a:pt x="6" y="22"/>
                  </a:lnTo>
                  <a:lnTo>
                    <a:pt x="6" y="18"/>
                  </a:lnTo>
                  <a:lnTo>
                    <a:pt x="4" y="14"/>
                  </a:lnTo>
                  <a:lnTo>
                    <a:pt x="4" y="14"/>
                  </a:lnTo>
                  <a:lnTo>
                    <a:pt x="2" y="2"/>
                  </a:lnTo>
                  <a:lnTo>
                    <a:pt x="2" y="2"/>
                  </a:lnTo>
                  <a:lnTo>
                    <a:pt x="2" y="0"/>
                  </a:lnTo>
                  <a:lnTo>
                    <a:pt x="2" y="0"/>
                  </a:lnTo>
                  <a:lnTo>
                    <a:pt x="4" y="0"/>
                  </a:lnTo>
                  <a:lnTo>
                    <a:pt x="4" y="0"/>
                  </a:lnTo>
                  <a:lnTo>
                    <a:pt x="6" y="0"/>
                  </a:lnTo>
                  <a:lnTo>
                    <a:pt x="6" y="4"/>
                  </a:lnTo>
                  <a:lnTo>
                    <a:pt x="6" y="4"/>
                  </a:lnTo>
                  <a:lnTo>
                    <a:pt x="8" y="12"/>
                  </a:lnTo>
                  <a:lnTo>
                    <a:pt x="8" y="12"/>
                  </a:lnTo>
                  <a:lnTo>
                    <a:pt x="8" y="22"/>
                  </a:lnTo>
                  <a:lnTo>
                    <a:pt x="8" y="22"/>
                  </a:lnTo>
                  <a:lnTo>
                    <a:pt x="8" y="34"/>
                  </a:lnTo>
                  <a:lnTo>
                    <a:pt x="8" y="34"/>
                  </a:lnTo>
                  <a:lnTo>
                    <a:pt x="8" y="3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90" name="Freeform 339">
              <a:extLst>
                <a:ext uri="{FF2B5EF4-FFF2-40B4-BE49-F238E27FC236}">
                  <a16:creationId xmlns:a16="http://schemas.microsoft.com/office/drawing/2014/main" id="{0936F5C1-892D-410E-8CA3-07AF16D007B3}"/>
                </a:ext>
              </a:extLst>
            </p:cNvPr>
            <p:cNvSpPr>
              <a:spLocks/>
            </p:cNvSpPr>
            <p:nvPr/>
          </p:nvSpPr>
          <p:spPr bwMode="auto">
            <a:xfrm>
              <a:off x="9846809" y="4504187"/>
              <a:ext cx="1243169" cy="1060524"/>
            </a:xfrm>
            <a:custGeom>
              <a:avLst/>
              <a:gdLst>
                <a:gd name="T0" fmla="*/ 380 w 422"/>
                <a:gd name="T1" fmla="*/ 74 h 360"/>
                <a:gd name="T2" fmla="*/ 378 w 422"/>
                <a:gd name="T3" fmla="*/ 90 h 360"/>
                <a:gd name="T4" fmla="*/ 390 w 422"/>
                <a:gd name="T5" fmla="*/ 92 h 360"/>
                <a:gd name="T6" fmla="*/ 390 w 422"/>
                <a:gd name="T7" fmla="*/ 98 h 360"/>
                <a:gd name="T8" fmla="*/ 386 w 422"/>
                <a:gd name="T9" fmla="*/ 112 h 360"/>
                <a:gd name="T10" fmla="*/ 402 w 422"/>
                <a:gd name="T11" fmla="*/ 118 h 360"/>
                <a:gd name="T12" fmla="*/ 422 w 422"/>
                <a:gd name="T13" fmla="*/ 120 h 360"/>
                <a:gd name="T14" fmla="*/ 406 w 422"/>
                <a:gd name="T15" fmla="*/ 124 h 360"/>
                <a:gd name="T16" fmla="*/ 402 w 422"/>
                <a:gd name="T17" fmla="*/ 147 h 360"/>
                <a:gd name="T18" fmla="*/ 396 w 422"/>
                <a:gd name="T19" fmla="*/ 163 h 360"/>
                <a:gd name="T20" fmla="*/ 378 w 422"/>
                <a:gd name="T21" fmla="*/ 153 h 360"/>
                <a:gd name="T22" fmla="*/ 362 w 422"/>
                <a:gd name="T23" fmla="*/ 140 h 360"/>
                <a:gd name="T24" fmla="*/ 346 w 422"/>
                <a:gd name="T25" fmla="*/ 136 h 360"/>
                <a:gd name="T26" fmla="*/ 324 w 422"/>
                <a:gd name="T27" fmla="*/ 136 h 360"/>
                <a:gd name="T28" fmla="*/ 306 w 422"/>
                <a:gd name="T29" fmla="*/ 142 h 360"/>
                <a:gd name="T30" fmla="*/ 284 w 422"/>
                <a:gd name="T31" fmla="*/ 140 h 360"/>
                <a:gd name="T32" fmla="*/ 260 w 422"/>
                <a:gd name="T33" fmla="*/ 136 h 360"/>
                <a:gd name="T34" fmla="*/ 239 w 422"/>
                <a:gd name="T35" fmla="*/ 132 h 360"/>
                <a:gd name="T36" fmla="*/ 209 w 422"/>
                <a:gd name="T37" fmla="*/ 140 h 360"/>
                <a:gd name="T38" fmla="*/ 181 w 422"/>
                <a:gd name="T39" fmla="*/ 134 h 360"/>
                <a:gd name="T40" fmla="*/ 163 w 422"/>
                <a:gd name="T41" fmla="*/ 136 h 360"/>
                <a:gd name="T42" fmla="*/ 157 w 422"/>
                <a:gd name="T43" fmla="*/ 171 h 360"/>
                <a:gd name="T44" fmla="*/ 177 w 422"/>
                <a:gd name="T45" fmla="*/ 187 h 360"/>
                <a:gd name="T46" fmla="*/ 191 w 422"/>
                <a:gd name="T47" fmla="*/ 215 h 360"/>
                <a:gd name="T48" fmla="*/ 193 w 422"/>
                <a:gd name="T49" fmla="*/ 231 h 360"/>
                <a:gd name="T50" fmla="*/ 211 w 422"/>
                <a:gd name="T51" fmla="*/ 251 h 360"/>
                <a:gd name="T52" fmla="*/ 235 w 422"/>
                <a:gd name="T53" fmla="*/ 283 h 360"/>
                <a:gd name="T54" fmla="*/ 270 w 422"/>
                <a:gd name="T55" fmla="*/ 317 h 360"/>
                <a:gd name="T56" fmla="*/ 302 w 422"/>
                <a:gd name="T57" fmla="*/ 356 h 360"/>
                <a:gd name="T58" fmla="*/ 264 w 422"/>
                <a:gd name="T59" fmla="*/ 335 h 360"/>
                <a:gd name="T60" fmla="*/ 205 w 422"/>
                <a:gd name="T61" fmla="*/ 313 h 360"/>
                <a:gd name="T62" fmla="*/ 175 w 422"/>
                <a:gd name="T63" fmla="*/ 297 h 360"/>
                <a:gd name="T64" fmla="*/ 135 w 422"/>
                <a:gd name="T65" fmla="*/ 265 h 360"/>
                <a:gd name="T66" fmla="*/ 123 w 422"/>
                <a:gd name="T67" fmla="*/ 233 h 360"/>
                <a:gd name="T68" fmla="*/ 117 w 422"/>
                <a:gd name="T69" fmla="*/ 213 h 360"/>
                <a:gd name="T70" fmla="*/ 105 w 422"/>
                <a:gd name="T71" fmla="*/ 169 h 360"/>
                <a:gd name="T72" fmla="*/ 89 w 422"/>
                <a:gd name="T73" fmla="*/ 147 h 360"/>
                <a:gd name="T74" fmla="*/ 59 w 422"/>
                <a:gd name="T75" fmla="*/ 128 h 360"/>
                <a:gd name="T76" fmla="*/ 35 w 422"/>
                <a:gd name="T77" fmla="*/ 177 h 360"/>
                <a:gd name="T78" fmla="*/ 6 w 422"/>
                <a:gd name="T79" fmla="*/ 140 h 360"/>
                <a:gd name="T80" fmla="*/ 10 w 422"/>
                <a:gd name="T81" fmla="*/ 120 h 360"/>
                <a:gd name="T82" fmla="*/ 32 w 422"/>
                <a:gd name="T83" fmla="*/ 114 h 360"/>
                <a:gd name="T84" fmla="*/ 61 w 422"/>
                <a:gd name="T85" fmla="*/ 120 h 360"/>
                <a:gd name="T86" fmla="*/ 79 w 422"/>
                <a:gd name="T87" fmla="*/ 106 h 360"/>
                <a:gd name="T88" fmla="*/ 95 w 422"/>
                <a:gd name="T89" fmla="*/ 118 h 360"/>
                <a:gd name="T90" fmla="*/ 111 w 422"/>
                <a:gd name="T91" fmla="*/ 126 h 360"/>
                <a:gd name="T92" fmla="*/ 125 w 422"/>
                <a:gd name="T93" fmla="*/ 122 h 360"/>
                <a:gd name="T94" fmla="*/ 123 w 422"/>
                <a:gd name="T95" fmla="*/ 96 h 360"/>
                <a:gd name="T96" fmla="*/ 149 w 422"/>
                <a:gd name="T97" fmla="*/ 84 h 360"/>
                <a:gd name="T98" fmla="*/ 145 w 422"/>
                <a:gd name="T99" fmla="*/ 52 h 360"/>
                <a:gd name="T100" fmla="*/ 175 w 422"/>
                <a:gd name="T101" fmla="*/ 30 h 360"/>
                <a:gd name="T102" fmla="*/ 187 w 422"/>
                <a:gd name="T103" fmla="*/ 20 h 360"/>
                <a:gd name="T104" fmla="*/ 191 w 422"/>
                <a:gd name="T105" fmla="*/ 4 h 360"/>
                <a:gd name="T106" fmla="*/ 211 w 422"/>
                <a:gd name="T107" fmla="*/ 8 h 360"/>
                <a:gd name="T108" fmla="*/ 233 w 422"/>
                <a:gd name="T109" fmla="*/ 16 h 360"/>
                <a:gd name="T110" fmla="*/ 270 w 422"/>
                <a:gd name="T111" fmla="*/ 54 h 360"/>
                <a:gd name="T112" fmla="*/ 314 w 422"/>
                <a:gd name="T113" fmla="*/ 80 h 360"/>
                <a:gd name="T114" fmla="*/ 370 w 422"/>
                <a:gd name="T115"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2" h="360">
                  <a:moveTo>
                    <a:pt x="370" y="60"/>
                  </a:moveTo>
                  <a:lnTo>
                    <a:pt x="370" y="60"/>
                  </a:lnTo>
                  <a:lnTo>
                    <a:pt x="370" y="62"/>
                  </a:lnTo>
                  <a:lnTo>
                    <a:pt x="374" y="64"/>
                  </a:lnTo>
                  <a:lnTo>
                    <a:pt x="380" y="68"/>
                  </a:lnTo>
                  <a:lnTo>
                    <a:pt x="380" y="68"/>
                  </a:lnTo>
                  <a:lnTo>
                    <a:pt x="380" y="74"/>
                  </a:lnTo>
                  <a:lnTo>
                    <a:pt x="380" y="74"/>
                  </a:lnTo>
                  <a:lnTo>
                    <a:pt x="378" y="78"/>
                  </a:lnTo>
                  <a:lnTo>
                    <a:pt x="378" y="78"/>
                  </a:lnTo>
                  <a:lnTo>
                    <a:pt x="382" y="80"/>
                  </a:lnTo>
                  <a:lnTo>
                    <a:pt x="382" y="80"/>
                  </a:lnTo>
                  <a:lnTo>
                    <a:pt x="382" y="84"/>
                  </a:lnTo>
                  <a:lnTo>
                    <a:pt x="382" y="84"/>
                  </a:lnTo>
                  <a:lnTo>
                    <a:pt x="378" y="90"/>
                  </a:lnTo>
                  <a:lnTo>
                    <a:pt x="378" y="90"/>
                  </a:lnTo>
                  <a:lnTo>
                    <a:pt x="380" y="92"/>
                  </a:lnTo>
                  <a:lnTo>
                    <a:pt x="380" y="92"/>
                  </a:lnTo>
                  <a:lnTo>
                    <a:pt x="382" y="94"/>
                  </a:lnTo>
                  <a:lnTo>
                    <a:pt x="382" y="94"/>
                  </a:lnTo>
                  <a:lnTo>
                    <a:pt x="386" y="92"/>
                  </a:lnTo>
                  <a:lnTo>
                    <a:pt x="386" y="92"/>
                  </a:lnTo>
                  <a:lnTo>
                    <a:pt x="390" y="92"/>
                  </a:lnTo>
                  <a:lnTo>
                    <a:pt x="390" y="92"/>
                  </a:lnTo>
                  <a:lnTo>
                    <a:pt x="394" y="94"/>
                  </a:lnTo>
                  <a:lnTo>
                    <a:pt x="394" y="94"/>
                  </a:lnTo>
                  <a:lnTo>
                    <a:pt x="394" y="96"/>
                  </a:lnTo>
                  <a:lnTo>
                    <a:pt x="394" y="96"/>
                  </a:lnTo>
                  <a:lnTo>
                    <a:pt x="392" y="98"/>
                  </a:lnTo>
                  <a:lnTo>
                    <a:pt x="392" y="98"/>
                  </a:lnTo>
                  <a:lnTo>
                    <a:pt x="390" y="98"/>
                  </a:lnTo>
                  <a:lnTo>
                    <a:pt x="390" y="98"/>
                  </a:lnTo>
                  <a:lnTo>
                    <a:pt x="386" y="104"/>
                  </a:lnTo>
                  <a:lnTo>
                    <a:pt x="386" y="104"/>
                  </a:lnTo>
                  <a:lnTo>
                    <a:pt x="390" y="106"/>
                  </a:lnTo>
                  <a:lnTo>
                    <a:pt x="390" y="106"/>
                  </a:lnTo>
                  <a:lnTo>
                    <a:pt x="390" y="108"/>
                  </a:lnTo>
                  <a:lnTo>
                    <a:pt x="390" y="108"/>
                  </a:lnTo>
                  <a:lnTo>
                    <a:pt x="386" y="112"/>
                  </a:lnTo>
                  <a:lnTo>
                    <a:pt x="386" y="112"/>
                  </a:lnTo>
                  <a:lnTo>
                    <a:pt x="390" y="114"/>
                  </a:lnTo>
                  <a:lnTo>
                    <a:pt x="390" y="114"/>
                  </a:lnTo>
                  <a:lnTo>
                    <a:pt x="396" y="112"/>
                  </a:lnTo>
                  <a:lnTo>
                    <a:pt x="396" y="112"/>
                  </a:lnTo>
                  <a:lnTo>
                    <a:pt x="398" y="116"/>
                  </a:lnTo>
                  <a:lnTo>
                    <a:pt x="398" y="116"/>
                  </a:lnTo>
                  <a:lnTo>
                    <a:pt x="402" y="118"/>
                  </a:lnTo>
                  <a:lnTo>
                    <a:pt x="402" y="118"/>
                  </a:lnTo>
                  <a:lnTo>
                    <a:pt x="406" y="118"/>
                  </a:lnTo>
                  <a:lnTo>
                    <a:pt x="406" y="118"/>
                  </a:lnTo>
                  <a:lnTo>
                    <a:pt x="412" y="120"/>
                  </a:lnTo>
                  <a:lnTo>
                    <a:pt x="412" y="120"/>
                  </a:lnTo>
                  <a:lnTo>
                    <a:pt x="418" y="118"/>
                  </a:lnTo>
                  <a:lnTo>
                    <a:pt x="418" y="118"/>
                  </a:lnTo>
                  <a:lnTo>
                    <a:pt x="422" y="120"/>
                  </a:lnTo>
                  <a:lnTo>
                    <a:pt x="422" y="120"/>
                  </a:lnTo>
                  <a:lnTo>
                    <a:pt x="422" y="122"/>
                  </a:lnTo>
                  <a:lnTo>
                    <a:pt x="422" y="122"/>
                  </a:lnTo>
                  <a:lnTo>
                    <a:pt x="418" y="126"/>
                  </a:lnTo>
                  <a:lnTo>
                    <a:pt x="418" y="126"/>
                  </a:lnTo>
                  <a:lnTo>
                    <a:pt x="410" y="124"/>
                  </a:lnTo>
                  <a:lnTo>
                    <a:pt x="410" y="124"/>
                  </a:lnTo>
                  <a:lnTo>
                    <a:pt x="406" y="124"/>
                  </a:lnTo>
                  <a:lnTo>
                    <a:pt x="406" y="124"/>
                  </a:lnTo>
                  <a:lnTo>
                    <a:pt x="404" y="124"/>
                  </a:lnTo>
                  <a:lnTo>
                    <a:pt x="404" y="124"/>
                  </a:lnTo>
                  <a:lnTo>
                    <a:pt x="402" y="132"/>
                  </a:lnTo>
                  <a:lnTo>
                    <a:pt x="402" y="132"/>
                  </a:lnTo>
                  <a:lnTo>
                    <a:pt x="400" y="136"/>
                  </a:lnTo>
                  <a:lnTo>
                    <a:pt x="400" y="136"/>
                  </a:lnTo>
                  <a:lnTo>
                    <a:pt x="400" y="142"/>
                  </a:lnTo>
                  <a:lnTo>
                    <a:pt x="402" y="147"/>
                  </a:lnTo>
                  <a:lnTo>
                    <a:pt x="402" y="147"/>
                  </a:lnTo>
                  <a:lnTo>
                    <a:pt x="404" y="149"/>
                  </a:lnTo>
                  <a:lnTo>
                    <a:pt x="404" y="149"/>
                  </a:lnTo>
                  <a:lnTo>
                    <a:pt x="404" y="151"/>
                  </a:lnTo>
                  <a:lnTo>
                    <a:pt x="404" y="153"/>
                  </a:lnTo>
                  <a:lnTo>
                    <a:pt x="404" y="153"/>
                  </a:lnTo>
                  <a:lnTo>
                    <a:pt x="396" y="163"/>
                  </a:lnTo>
                  <a:lnTo>
                    <a:pt x="396" y="163"/>
                  </a:lnTo>
                  <a:lnTo>
                    <a:pt x="392" y="163"/>
                  </a:lnTo>
                  <a:lnTo>
                    <a:pt x="384" y="163"/>
                  </a:lnTo>
                  <a:lnTo>
                    <a:pt x="384" y="163"/>
                  </a:lnTo>
                  <a:lnTo>
                    <a:pt x="380" y="159"/>
                  </a:lnTo>
                  <a:lnTo>
                    <a:pt x="378" y="157"/>
                  </a:lnTo>
                  <a:lnTo>
                    <a:pt x="378" y="157"/>
                  </a:lnTo>
                  <a:lnTo>
                    <a:pt x="378" y="153"/>
                  </a:lnTo>
                  <a:lnTo>
                    <a:pt x="378" y="153"/>
                  </a:lnTo>
                  <a:lnTo>
                    <a:pt x="378" y="149"/>
                  </a:lnTo>
                  <a:lnTo>
                    <a:pt x="378" y="149"/>
                  </a:lnTo>
                  <a:lnTo>
                    <a:pt x="376" y="143"/>
                  </a:lnTo>
                  <a:lnTo>
                    <a:pt x="370" y="140"/>
                  </a:lnTo>
                  <a:lnTo>
                    <a:pt x="370" y="140"/>
                  </a:lnTo>
                  <a:lnTo>
                    <a:pt x="366" y="140"/>
                  </a:lnTo>
                  <a:lnTo>
                    <a:pt x="362" y="140"/>
                  </a:lnTo>
                  <a:lnTo>
                    <a:pt x="362" y="140"/>
                  </a:lnTo>
                  <a:lnTo>
                    <a:pt x="362" y="143"/>
                  </a:lnTo>
                  <a:lnTo>
                    <a:pt x="362" y="143"/>
                  </a:lnTo>
                  <a:lnTo>
                    <a:pt x="358" y="145"/>
                  </a:lnTo>
                  <a:lnTo>
                    <a:pt x="358" y="145"/>
                  </a:lnTo>
                  <a:lnTo>
                    <a:pt x="354" y="142"/>
                  </a:lnTo>
                  <a:lnTo>
                    <a:pt x="352" y="138"/>
                  </a:lnTo>
                  <a:lnTo>
                    <a:pt x="352" y="138"/>
                  </a:lnTo>
                  <a:lnTo>
                    <a:pt x="346" y="136"/>
                  </a:lnTo>
                  <a:lnTo>
                    <a:pt x="338" y="138"/>
                  </a:lnTo>
                  <a:lnTo>
                    <a:pt x="338" y="138"/>
                  </a:lnTo>
                  <a:lnTo>
                    <a:pt x="336" y="142"/>
                  </a:lnTo>
                  <a:lnTo>
                    <a:pt x="336" y="142"/>
                  </a:lnTo>
                  <a:lnTo>
                    <a:pt x="330" y="142"/>
                  </a:lnTo>
                  <a:lnTo>
                    <a:pt x="330" y="142"/>
                  </a:lnTo>
                  <a:lnTo>
                    <a:pt x="324" y="136"/>
                  </a:lnTo>
                  <a:lnTo>
                    <a:pt x="324" y="136"/>
                  </a:lnTo>
                  <a:lnTo>
                    <a:pt x="320" y="136"/>
                  </a:lnTo>
                  <a:lnTo>
                    <a:pt x="320" y="136"/>
                  </a:lnTo>
                  <a:lnTo>
                    <a:pt x="318" y="140"/>
                  </a:lnTo>
                  <a:lnTo>
                    <a:pt x="314" y="145"/>
                  </a:lnTo>
                  <a:lnTo>
                    <a:pt x="314" y="145"/>
                  </a:lnTo>
                  <a:lnTo>
                    <a:pt x="310" y="145"/>
                  </a:lnTo>
                  <a:lnTo>
                    <a:pt x="310" y="145"/>
                  </a:lnTo>
                  <a:lnTo>
                    <a:pt x="306" y="142"/>
                  </a:lnTo>
                  <a:lnTo>
                    <a:pt x="298" y="138"/>
                  </a:lnTo>
                  <a:lnTo>
                    <a:pt x="298" y="138"/>
                  </a:lnTo>
                  <a:lnTo>
                    <a:pt x="296" y="138"/>
                  </a:lnTo>
                  <a:lnTo>
                    <a:pt x="296" y="138"/>
                  </a:lnTo>
                  <a:lnTo>
                    <a:pt x="294" y="140"/>
                  </a:lnTo>
                  <a:lnTo>
                    <a:pt x="294" y="140"/>
                  </a:lnTo>
                  <a:lnTo>
                    <a:pt x="290" y="140"/>
                  </a:lnTo>
                  <a:lnTo>
                    <a:pt x="284" y="140"/>
                  </a:lnTo>
                  <a:lnTo>
                    <a:pt x="276" y="138"/>
                  </a:lnTo>
                  <a:lnTo>
                    <a:pt x="276" y="138"/>
                  </a:lnTo>
                  <a:lnTo>
                    <a:pt x="270" y="136"/>
                  </a:lnTo>
                  <a:lnTo>
                    <a:pt x="268" y="132"/>
                  </a:lnTo>
                  <a:lnTo>
                    <a:pt x="268" y="132"/>
                  </a:lnTo>
                  <a:lnTo>
                    <a:pt x="266" y="136"/>
                  </a:lnTo>
                  <a:lnTo>
                    <a:pt x="266" y="136"/>
                  </a:lnTo>
                  <a:lnTo>
                    <a:pt x="260" y="136"/>
                  </a:lnTo>
                  <a:lnTo>
                    <a:pt x="260" y="136"/>
                  </a:lnTo>
                  <a:lnTo>
                    <a:pt x="254" y="132"/>
                  </a:lnTo>
                  <a:lnTo>
                    <a:pt x="247" y="124"/>
                  </a:lnTo>
                  <a:lnTo>
                    <a:pt x="247" y="124"/>
                  </a:lnTo>
                  <a:lnTo>
                    <a:pt x="243" y="124"/>
                  </a:lnTo>
                  <a:lnTo>
                    <a:pt x="243" y="124"/>
                  </a:lnTo>
                  <a:lnTo>
                    <a:pt x="241" y="128"/>
                  </a:lnTo>
                  <a:lnTo>
                    <a:pt x="239" y="132"/>
                  </a:lnTo>
                  <a:lnTo>
                    <a:pt x="239" y="132"/>
                  </a:lnTo>
                  <a:lnTo>
                    <a:pt x="233" y="132"/>
                  </a:lnTo>
                  <a:lnTo>
                    <a:pt x="227" y="132"/>
                  </a:lnTo>
                  <a:lnTo>
                    <a:pt x="221" y="128"/>
                  </a:lnTo>
                  <a:lnTo>
                    <a:pt x="213" y="128"/>
                  </a:lnTo>
                  <a:lnTo>
                    <a:pt x="213" y="128"/>
                  </a:lnTo>
                  <a:lnTo>
                    <a:pt x="211" y="134"/>
                  </a:lnTo>
                  <a:lnTo>
                    <a:pt x="209" y="140"/>
                  </a:lnTo>
                  <a:lnTo>
                    <a:pt x="207" y="147"/>
                  </a:lnTo>
                  <a:lnTo>
                    <a:pt x="203" y="151"/>
                  </a:lnTo>
                  <a:lnTo>
                    <a:pt x="203" y="151"/>
                  </a:lnTo>
                  <a:lnTo>
                    <a:pt x="199" y="151"/>
                  </a:lnTo>
                  <a:lnTo>
                    <a:pt x="199" y="151"/>
                  </a:lnTo>
                  <a:lnTo>
                    <a:pt x="191" y="143"/>
                  </a:lnTo>
                  <a:lnTo>
                    <a:pt x="181" y="134"/>
                  </a:lnTo>
                  <a:lnTo>
                    <a:pt x="181" y="134"/>
                  </a:lnTo>
                  <a:lnTo>
                    <a:pt x="179" y="128"/>
                  </a:lnTo>
                  <a:lnTo>
                    <a:pt x="179" y="128"/>
                  </a:lnTo>
                  <a:lnTo>
                    <a:pt x="175" y="126"/>
                  </a:lnTo>
                  <a:lnTo>
                    <a:pt x="169" y="126"/>
                  </a:lnTo>
                  <a:lnTo>
                    <a:pt x="169" y="126"/>
                  </a:lnTo>
                  <a:lnTo>
                    <a:pt x="165" y="132"/>
                  </a:lnTo>
                  <a:lnTo>
                    <a:pt x="163" y="136"/>
                  </a:lnTo>
                  <a:lnTo>
                    <a:pt x="163" y="136"/>
                  </a:lnTo>
                  <a:lnTo>
                    <a:pt x="161" y="147"/>
                  </a:lnTo>
                  <a:lnTo>
                    <a:pt x="163" y="159"/>
                  </a:lnTo>
                  <a:lnTo>
                    <a:pt x="163" y="159"/>
                  </a:lnTo>
                  <a:lnTo>
                    <a:pt x="163" y="165"/>
                  </a:lnTo>
                  <a:lnTo>
                    <a:pt x="163" y="165"/>
                  </a:lnTo>
                  <a:lnTo>
                    <a:pt x="157" y="167"/>
                  </a:lnTo>
                  <a:lnTo>
                    <a:pt x="157" y="167"/>
                  </a:lnTo>
                  <a:lnTo>
                    <a:pt x="157" y="171"/>
                  </a:lnTo>
                  <a:lnTo>
                    <a:pt x="157" y="171"/>
                  </a:lnTo>
                  <a:lnTo>
                    <a:pt x="163" y="175"/>
                  </a:lnTo>
                  <a:lnTo>
                    <a:pt x="169" y="179"/>
                  </a:lnTo>
                  <a:lnTo>
                    <a:pt x="169" y="179"/>
                  </a:lnTo>
                  <a:lnTo>
                    <a:pt x="175" y="179"/>
                  </a:lnTo>
                  <a:lnTo>
                    <a:pt x="175" y="179"/>
                  </a:lnTo>
                  <a:lnTo>
                    <a:pt x="177" y="183"/>
                  </a:lnTo>
                  <a:lnTo>
                    <a:pt x="177" y="187"/>
                  </a:lnTo>
                  <a:lnTo>
                    <a:pt x="179" y="197"/>
                  </a:lnTo>
                  <a:lnTo>
                    <a:pt x="179" y="197"/>
                  </a:lnTo>
                  <a:lnTo>
                    <a:pt x="183" y="201"/>
                  </a:lnTo>
                  <a:lnTo>
                    <a:pt x="187" y="205"/>
                  </a:lnTo>
                  <a:lnTo>
                    <a:pt x="187" y="205"/>
                  </a:lnTo>
                  <a:lnTo>
                    <a:pt x="187" y="211"/>
                  </a:lnTo>
                  <a:lnTo>
                    <a:pt x="187" y="211"/>
                  </a:lnTo>
                  <a:lnTo>
                    <a:pt x="191" y="215"/>
                  </a:lnTo>
                  <a:lnTo>
                    <a:pt x="193" y="217"/>
                  </a:lnTo>
                  <a:lnTo>
                    <a:pt x="193" y="217"/>
                  </a:lnTo>
                  <a:lnTo>
                    <a:pt x="191" y="223"/>
                  </a:lnTo>
                  <a:lnTo>
                    <a:pt x="191" y="223"/>
                  </a:lnTo>
                  <a:lnTo>
                    <a:pt x="187" y="227"/>
                  </a:lnTo>
                  <a:lnTo>
                    <a:pt x="191" y="231"/>
                  </a:lnTo>
                  <a:lnTo>
                    <a:pt x="191" y="231"/>
                  </a:lnTo>
                  <a:lnTo>
                    <a:pt x="193" y="231"/>
                  </a:lnTo>
                  <a:lnTo>
                    <a:pt x="195" y="231"/>
                  </a:lnTo>
                  <a:lnTo>
                    <a:pt x="195" y="231"/>
                  </a:lnTo>
                  <a:lnTo>
                    <a:pt x="199" y="235"/>
                  </a:lnTo>
                  <a:lnTo>
                    <a:pt x="201" y="239"/>
                  </a:lnTo>
                  <a:lnTo>
                    <a:pt x="203" y="245"/>
                  </a:lnTo>
                  <a:lnTo>
                    <a:pt x="207" y="247"/>
                  </a:lnTo>
                  <a:lnTo>
                    <a:pt x="207" y="247"/>
                  </a:lnTo>
                  <a:lnTo>
                    <a:pt x="211" y="251"/>
                  </a:lnTo>
                  <a:lnTo>
                    <a:pt x="215" y="251"/>
                  </a:lnTo>
                  <a:lnTo>
                    <a:pt x="215" y="251"/>
                  </a:lnTo>
                  <a:lnTo>
                    <a:pt x="223" y="259"/>
                  </a:lnTo>
                  <a:lnTo>
                    <a:pt x="229" y="269"/>
                  </a:lnTo>
                  <a:lnTo>
                    <a:pt x="229" y="269"/>
                  </a:lnTo>
                  <a:lnTo>
                    <a:pt x="229" y="275"/>
                  </a:lnTo>
                  <a:lnTo>
                    <a:pt x="229" y="275"/>
                  </a:lnTo>
                  <a:lnTo>
                    <a:pt x="235" y="283"/>
                  </a:lnTo>
                  <a:lnTo>
                    <a:pt x="241" y="289"/>
                  </a:lnTo>
                  <a:lnTo>
                    <a:pt x="256" y="301"/>
                  </a:lnTo>
                  <a:lnTo>
                    <a:pt x="256" y="301"/>
                  </a:lnTo>
                  <a:lnTo>
                    <a:pt x="264" y="303"/>
                  </a:lnTo>
                  <a:lnTo>
                    <a:pt x="264" y="303"/>
                  </a:lnTo>
                  <a:lnTo>
                    <a:pt x="268" y="311"/>
                  </a:lnTo>
                  <a:lnTo>
                    <a:pt x="268" y="311"/>
                  </a:lnTo>
                  <a:lnTo>
                    <a:pt x="270" y="317"/>
                  </a:lnTo>
                  <a:lnTo>
                    <a:pt x="270" y="325"/>
                  </a:lnTo>
                  <a:lnTo>
                    <a:pt x="270" y="325"/>
                  </a:lnTo>
                  <a:lnTo>
                    <a:pt x="280" y="331"/>
                  </a:lnTo>
                  <a:lnTo>
                    <a:pt x="290" y="341"/>
                  </a:lnTo>
                  <a:lnTo>
                    <a:pt x="298" y="349"/>
                  </a:lnTo>
                  <a:lnTo>
                    <a:pt x="302" y="352"/>
                  </a:lnTo>
                  <a:lnTo>
                    <a:pt x="302" y="356"/>
                  </a:lnTo>
                  <a:lnTo>
                    <a:pt x="302" y="356"/>
                  </a:lnTo>
                  <a:lnTo>
                    <a:pt x="300" y="358"/>
                  </a:lnTo>
                  <a:lnTo>
                    <a:pt x="298" y="358"/>
                  </a:lnTo>
                  <a:lnTo>
                    <a:pt x="294" y="360"/>
                  </a:lnTo>
                  <a:lnTo>
                    <a:pt x="294" y="360"/>
                  </a:lnTo>
                  <a:lnTo>
                    <a:pt x="288" y="358"/>
                  </a:lnTo>
                  <a:lnTo>
                    <a:pt x="282" y="354"/>
                  </a:lnTo>
                  <a:lnTo>
                    <a:pt x="282" y="354"/>
                  </a:lnTo>
                  <a:lnTo>
                    <a:pt x="264" y="335"/>
                  </a:lnTo>
                  <a:lnTo>
                    <a:pt x="264" y="335"/>
                  </a:lnTo>
                  <a:lnTo>
                    <a:pt x="243" y="321"/>
                  </a:lnTo>
                  <a:lnTo>
                    <a:pt x="243" y="321"/>
                  </a:lnTo>
                  <a:lnTo>
                    <a:pt x="233" y="317"/>
                  </a:lnTo>
                  <a:lnTo>
                    <a:pt x="221" y="313"/>
                  </a:lnTo>
                  <a:lnTo>
                    <a:pt x="221" y="313"/>
                  </a:lnTo>
                  <a:lnTo>
                    <a:pt x="205" y="313"/>
                  </a:lnTo>
                  <a:lnTo>
                    <a:pt x="205" y="313"/>
                  </a:lnTo>
                  <a:lnTo>
                    <a:pt x="193" y="313"/>
                  </a:lnTo>
                  <a:lnTo>
                    <a:pt x="185" y="315"/>
                  </a:lnTo>
                  <a:lnTo>
                    <a:pt x="179" y="313"/>
                  </a:lnTo>
                  <a:lnTo>
                    <a:pt x="179" y="313"/>
                  </a:lnTo>
                  <a:lnTo>
                    <a:pt x="179" y="307"/>
                  </a:lnTo>
                  <a:lnTo>
                    <a:pt x="177" y="303"/>
                  </a:lnTo>
                  <a:lnTo>
                    <a:pt x="177" y="303"/>
                  </a:lnTo>
                  <a:lnTo>
                    <a:pt x="175" y="297"/>
                  </a:lnTo>
                  <a:lnTo>
                    <a:pt x="173" y="291"/>
                  </a:lnTo>
                  <a:lnTo>
                    <a:pt x="173" y="291"/>
                  </a:lnTo>
                  <a:lnTo>
                    <a:pt x="165" y="287"/>
                  </a:lnTo>
                  <a:lnTo>
                    <a:pt x="157" y="285"/>
                  </a:lnTo>
                  <a:lnTo>
                    <a:pt x="157" y="285"/>
                  </a:lnTo>
                  <a:lnTo>
                    <a:pt x="147" y="273"/>
                  </a:lnTo>
                  <a:lnTo>
                    <a:pt x="147" y="273"/>
                  </a:lnTo>
                  <a:lnTo>
                    <a:pt x="135" y="265"/>
                  </a:lnTo>
                  <a:lnTo>
                    <a:pt x="135" y="265"/>
                  </a:lnTo>
                  <a:lnTo>
                    <a:pt x="125" y="257"/>
                  </a:lnTo>
                  <a:lnTo>
                    <a:pt x="119" y="245"/>
                  </a:lnTo>
                  <a:lnTo>
                    <a:pt x="119" y="245"/>
                  </a:lnTo>
                  <a:lnTo>
                    <a:pt x="119" y="239"/>
                  </a:lnTo>
                  <a:lnTo>
                    <a:pt x="119" y="239"/>
                  </a:lnTo>
                  <a:lnTo>
                    <a:pt x="123" y="233"/>
                  </a:lnTo>
                  <a:lnTo>
                    <a:pt x="123" y="233"/>
                  </a:lnTo>
                  <a:lnTo>
                    <a:pt x="129" y="233"/>
                  </a:lnTo>
                  <a:lnTo>
                    <a:pt x="135" y="231"/>
                  </a:lnTo>
                  <a:lnTo>
                    <a:pt x="137" y="231"/>
                  </a:lnTo>
                  <a:lnTo>
                    <a:pt x="137" y="231"/>
                  </a:lnTo>
                  <a:lnTo>
                    <a:pt x="137" y="227"/>
                  </a:lnTo>
                  <a:lnTo>
                    <a:pt x="135" y="225"/>
                  </a:lnTo>
                  <a:lnTo>
                    <a:pt x="125" y="217"/>
                  </a:lnTo>
                  <a:lnTo>
                    <a:pt x="117" y="213"/>
                  </a:lnTo>
                  <a:lnTo>
                    <a:pt x="109" y="209"/>
                  </a:lnTo>
                  <a:lnTo>
                    <a:pt x="109" y="209"/>
                  </a:lnTo>
                  <a:lnTo>
                    <a:pt x="101" y="199"/>
                  </a:lnTo>
                  <a:lnTo>
                    <a:pt x="97" y="187"/>
                  </a:lnTo>
                  <a:lnTo>
                    <a:pt x="97" y="187"/>
                  </a:lnTo>
                  <a:lnTo>
                    <a:pt x="99" y="181"/>
                  </a:lnTo>
                  <a:lnTo>
                    <a:pt x="101" y="175"/>
                  </a:lnTo>
                  <a:lnTo>
                    <a:pt x="105" y="169"/>
                  </a:lnTo>
                  <a:lnTo>
                    <a:pt x="107" y="163"/>
                  </a:lnTo>
                  <a:lnTo>
                    <a:pt x="107" y="163"/>
                  </a:lnTo>
                  <a:lnTo>
                    <a:pt x="99" y="157"/>
                  </a:lnTo>
                  <a:lnTo>
                    <a:pt x="95" y="153"/>
                  </a:lnTo>
                  <a:lnTo>
                    <a:pt x="95" y="153"/>
                  </a:lnTo>
                  <a:lnTo>
                    <a:pt x="91" y="149"/>
                  </a:lnTo>
                  <a:lnTo>
                    <a:pt x="89" y="147"/>
                  </a:lnTo>
                  <a:lnTo>
                    <a:pt x="89" y="147"/>
                  </a:lnTo>
                  <a:lnTo>
                    <a:pt x="85" y="147"/>
                  </a:lnTo>
                  <a:lnTo>
                    <a:pt x="85" y="147"/>
                  </a:lnTo>
                  <a:lnTo>
                    <a:pt x="81" y="142"/>
                  </a:lnTo>
                  <a:lnTo>
                    <a:pt x="73" y="136"/>
                  </a:lnTo>
                  <a:lnTo>
                    <a:pt x="73" y="136"/>
                  </a:lnTo>
                  <a:lnTo>
                    <a:pt x="67" y="132"/>
                  </a:lnTo>
                  <a:lnTo>
                    <a:pt x="61" y="128"/>
                  </a:lnTo>
                  <a:lnTo>
                    <a:pt x="59" y="128"/>
                  </a:lnTo>
                  <a:lnTo>
                    <a:pt x="59" y="128"/>
                  </a:lnTo>
                  <a:lnTo>
                    <a:pt x="55" y="134"/>
                  </a:lnTo>
                  <a:lnTo>
                    <a:pt x="53" y="140"/>
                  </a:lnTo>
                  <a:lnTo>
                    <a:pt x="51" y="151"/>
                  </a:lnTo>
                  <a:lnTo>
                    <a:pt x="51" y="151"/>
                  </a:lnTo>
                  <a:lnTo>
                    <a:pt x="43" y="167"/>
                  </a:lnTo>
                  <a:lnTo>
                    <a:pt x="39" y="173"/>
                  </a:lnTo>
                  <a:lnTo>
                    <a:pt x="35" y="177"/>
                  </a:lnTo>
                  <a:lnTo>
                    <a:pt x="35" y="177"/>
                  </a:lnTo>
                  <a:lnTo>
                    <a:pt x="28" y="179"/>
                  </a:lnTo>
                  <a:lnTo>
                    <a:pt x="28" y="179"/>
                  </a:lnTo>
                  <a:lnTo>
                    <a:pt x="22" y="175"/>
                  </a:lnTo>
                  <a:lnTo>
                    <a:pt x="22" y="175"/>
                  </a:lnTo>
                  <a:lnTo>
                    <a:pt x="12" y="157"/>
                  </a:lnTo>
                  <a:lnTo>
                    <a:pt x="6" y="140"/>
                  </a:lnTo>
                  <a:lnTo>
                    <a:pt x="6" y="140"/>
                  </a:lnTo>
                  <a:lnTo>
                    <a:pt x="0" y="124"/>
                  </a:lnTo>
                  <a:lnTo>
                    <a:pt x="0" y="118"/>
                  </a:lnTo>
                  <a:lnTo>
                    <a:pt x="0" y="114"/>
                  </a:lnTo>
                  <a:lnTo>
                    <a:pt x="2" y="112"/>
                  </a:lnTo>
                  <a:lnTo>
                    <a:pt x="2" y="112"/>
                  </a:lnTo>
                  <a:lnTo>
                    <a:pt x="4" y="114"/>
                  </a:lnTo>
                  <a:lnTo>
                    <a:pt x="6" y="116"/>
                  </a:lnTo>
                  <a:lnTo>
                    <a:pt x="10" y="120"/>
                  </a:lnTo>
                  <a:lnTo>
                    <a:pt x="10" y="120"/>
                  </a:lnTo>
                  <a:lnTo>
                    <a:pt x="22" y="122"/>
                  </a:lnTo>
                  <a:lnTo>
                    <a:pt x="26" y="122"/>
                  </a:lnTo>
                  <a:lnTo>
                    <a:pt x="30" y="120"/>
                  </a:lnTo>
                  <a:lnTo>
                    <a:pt x="30" y="120"/>
                  </a:lnTo>
                  <a:lnTo>
                    <a:pt x="32" y="116"/>
                  </a:lnTo>
                  <a:lnTo>
                    <a:pt x="32" y="114"/>
                  </a:lnTo>
                  <a:lnTo>
                    <a:pt x="32" y="114"/>
                  </a:lnTo>
                  <a:lnTo>
                    <a:pt x="34" y="114"/>
                  </a:lnTo>
                  <a:lnTo>
                    <a:pt x="35" y="116"/>
                  </a:lnTo>
                  <a:lnTo>
                    <a:pt x="37" y="120"/>
                  </a:lnTo>
                  <a:lnTo>
                    <a:pt x="37" y="120"/>
                  </a:lnTo>
                  <a:lnTo>
                    <a:pt x="51" y="122"/>
                  </a:lnTo>
                  <a:lnTo>
                    <a:pt x="57" y="120"/>
                  </a:lnTo>
                  <a:lnTo>
                    <a:pt x="61" y="120"/>
                  </a:lnTo>
                  <a:lnTo>
                    <a:pt x="61" y="120"/>
                  </a:lnTo>
                  <a:lnTo>
                    <a:pt x="63" y="116"/>
                  </a:lnTo>
                  <a:lnTo>
                    <a:pt x="65" y="110"/>
                  </a:lnTo>
                  <a:lnTo>
                    <a:pt x="67" y="104"/>
                  </a:lnTo>
                  <a:lnTo>
                    <a:pt x="71" y="98"/>
                  </a:lnTo>
                  <a:lnTo>
                    <a:pt x="71" y="98"/>
                  </a:lnTo>
                  <a:lnTo>
                    <a:pt x="73" y="98"/>
                  </a:lnTo>
                  <a:lnTo>
                    <a:pt x="73" y="98"/>
                  </a:lnTo>
                  <a:lnTo>
                    <a:pt x="79" y="106"/>
                  </a:lnTo>
                  <a:lnTo>
                    <a:pt x="83" y="112"/>
                  </a:lnTo>
                  <a:lnTo>
                    <a:pt x="85" y="120"/>
                  </a:lnTo>
                  <a:lnTo>
                    <a:pt x="89" y="124"/>
                  </a:lnTo>
                  <a:lnTo>
                    <a:pt x="89" y="124"/>
                  </a:lnTo>
                  <a:lnTo>
                    <a:pt x="95" y="124"/>
                  </a:lnTo>
                  <a:lnTo>
                    <a:pt x="95" y="124"/>
                  </a:lnTo>
                  <a:lnTo>
                    <a:pt x="95" y="120"/>
                  </a:lnTo>
                  <a:lnTo>
                    <a:pt x="95" y="118"/>
                  </a:lnTo>
                  <a:lnTo>
                    <a:pt x="95" y="118"/>
                  </a:lnTo>
                  <a:lnTo>
                    <a:pt x="99" y="118"/>
                  </a:lnTo>
                  <a:lnTo>
                    <a:pt x="99" y="118"/>
                  </a:lnTo>
                  <a:lnTo>
                    <a:pt x="101" y="122"/>
                  </a:lnTo>
                  <a:lnTo>
                    <a:pt x="101" y="122"/>
                  </a:lnTo>
                  <a:lnTo>
                    <a:pt x="107" y="122"/>
                  </a:lnTo>
                  <a:lnTo>
                    <a:pt x="107" y="122"/>
                  </a:lnTo>
                  <a:lnTo>
                    <a:pt x="111" y="126"/>
                  </a:lnTo>
                  <a:lnTo>
                    <a:pt x="113" y="128"/>
                  </a:lnTo>
                  <a:lnTo>
                    <a:pt x="113" y="128"/>
                  </a:lnTo>
                  <a:lnTo>
                    <a:pt x="117" y="128"/>
                  </a:lnTo>
                  <a:lnTo>
                    <a:pt x="117" y="128"/>
                  </a:lnTo>
                  <a:lnTo>
                    <a:pt x="121" y="128"/>
                  </a:lnTo>
                  <a:lnTo>
                    <a:pt x="123" y="124"/>
                  </a:lnTo>
                  <a:lnTo>
                    <a:pt x="123" y="124"/>
                  </a:lnTo>
                  <a:lnTo>
                    <a:pt x="125" y="122"/>
                  </a:lnTo>
                  <a:lnTo>
                    <a:pt x="123" y="118"/>
                  </a:lnTo>
                  <a:lnTo>
                    <a:pt x="123" y="110"/>
                  </a:lnTo>
                  <a:lnTo>
                    <a:pt x="123" y="110"/>
                  </a:lnTo>
                  <a:lnTo>
                    <a:pt x="125" y="106"/>
                  </a:lnTo>
                  <a:lnTo>
                    <a:pt x="127" y="104"/>
                  </a:lnTo>
                  <a:lnTo>
                    <a:pt x="127" y="104"/>
                  </a:lnTo>
                  <a:lnTo>
                    <a:pt x="125" y="98"/>
                  </a:lnTo>
                  <a:lnTo>
                    <a:pt x="123" y="96"/>
                  </a:lnTo>
                  <a:lnTo>
                    <a:pt x="123" y="96"/>
                  </a:lnTo>
                  <a:lnTo>
                    <a:pt x="125" y="92"/>
                  </a:lnTo>
                  <a:lnTo>
                    <a:pt x="127" y="90"/>
                  </a:lnTo>
                  <a:lnTo>
                    <a:pt x="137" y="84"/>
                  </a:lnTo>
                  <a:lnTo>
                    <a:pt x="137" y="84"/>
                  </a:lnTo>
                  <a:lnTo>
                    <a:pt x="143" y="84"/>
                  </a:lnTo>
                  <a:lnTo>
                    <a:pt x="149" y="84"/>
                  </a:lnTo>
                  <a:lnTo>
                    <a:pt x="149" y="84"/>
                  </a:lnTo>
                  <a:lnTo>
                    <a:pt x="151" y="80"/>
                  </a:lnTo>
                  <a:lnTo>
                    <a:pt x="153" y="74"/>
                  </a:lnTo>
                  <a:lnTo>
                    <a:pt x="153" y="74"/>
                  </a:lnTo>
                  <a:lnTo>
                    <a:pt x="155" y="66"/>
                  </a:lnTo>
                  <a:lnTo>
                    <a:pt x="153" y="58"/>
                  </a:lnTo>
                  <a:lnTo>
                    <a:pt x="153" y="58"/>
                  </a:lnTo>
                  <a:lnTo>
                    <a:pt x="149" y="54"/>
                  </a:lnTo>
                  <a:lnTo>
                    <a:pt x="145" y="52"/>
                  </a:lnTo>
                  <a:lnTo>
                    <a:pt x="145" y="52"/>
                  </a:lnTo>
                  <a:lnTo>
                    <a:pt x="145" y="46"/>
                  </a:lnTo>
                  <a:lnTo>
                    <a:pt x="145" y="46"/>
                  </a:lnTo>
                  <a:lnTo>
                    <a:pt x="149" y="38"/>
                  </a:lnTo>
                  <a:lnTo>
                    <a:pt x="149" y="38"/>
                  </a:lnTo>
                  <a:lnTo>
                    <a:pt x="153" y="36"/>
                  </a:lnTo>
                  <a:lnTo>
                    <a:pt x="163" y="34"/>
                  </a:lnTo>
                  <a:lnTo>
                    <a:pt x="175" y="30"/>
                  </a:lnTo>
                  <a:lnTo>
                    <a:pt x="175" y="30"/>
                  </a:lnTo>
                  <a:lnTo>
                    <a:pt x="179" y="26"/>
                  </a:lnTo>
                  <a:lnTo>
                    <a:pt x="179" y="26"/>
                  </a:lnTo>
                  <a:lnTo>
                    <a:pt x="179" y="24"/>
                  </a:lnTo>
                  <a:lnTo>
                    <a:pt x="179" y="20"/>
                  </a:lnTo>
                  <a:lnTo>
                    <a:pt x="179" y="20"/>
                  </a:lnTo>
                  <a:lnTo>
                    <a:pt x="183" y="20"/>
                  </a:lnTo>
                  <a:lnTo>
                    <a:pt x="187" y="20"/>
                  </a:lnTo>
                  <a:lnTo>
                    <a:pt x="187" y="20"/>
                  </a:lnTo>
                  <a:lnTo>
                    <a:pt x="193" y="22"/>
                  </a:lnTo>
                  <a:lnTo>
                    <a:pt x="193" y="22"/>
                  </a:lnTo>
                  <a:lnTo>
                    <a:pt x="195" y="20"/>
                  </a:lnTo>
                  <a:lnTo>
                    <a:pt x="195" y="20"/>
                  </a:lnTo>
                  <a:lnTo>
                    <a:pt x="191" y="10"/>
                  </a:lnTo>
                  <a:lnTo>
                    <a:pt x="191" y="10"/>
                  </a:lnTo>
                  <a:lnTo>
                    <a:pt x="191" y="4"/>
                  </a:lnTo>
                  <a:lnTo>
                    <a:pt x="191" y="4"/>
                  </a:lnTo>
                  <a:lnTo>
                    <a:pt x="197" y="0"/>
                  </a:lnTo>
                  <a:lnTo>
                    <a:pt x="197" y="0"/>
                  </a:lnTo>
                  <a:lnTo>
                    <a:pt x="201" y="2"/>
                  </a:lnTo>
                  <a:lnTo>
                    <a:pt x="201" y="2"/>
                  </a:lnTo>
                  <a:lnTo>
                    <a:pt x="205" y="6"/>
                  </a:lnTo>
                  <a:lnTo>
                    <a:pt x="209" y="8"/>
                  </a:lnTo>
                  <a:lnTo>
                    <a:pt x="211" y="8"/>
                  </a:lnTo>
                  <a:lnTo>
                    <a:pt x="211" y="8"/>
                  </a:lnTo>
                  <a:lnTo>
                    <a:pt x="215" y="6"/>
                  </a:lnTo>
                  <a:lnTo>
                    <a:pt x="215" y="6"/>
                  </a:lnTo>
                  <a:lnTo>
                    <a:pt x="215" y="6"/>
                  </a:lnTo>
                  <a:lnTo>
                    <a:pt x="219" y="8"/>
                  </a:lnTo>
                  <a:lnTo>
                    <a:pt x="219" y="8"/>
                  </a:lnTo>
                  <a:lnTo>
                    <a:pt x="225" y="14"/>
                  </a:lnTo>
                  <a:lnTo>
                    <a:pt x="233" y="16"/>
                  </a:lnTo>
                  <a:lnTo>
                    <a:pt x="233" y="16"/>
                  </a:lnTo>
                  <a:lnTo>
                    <a:pt x="239" y="26"/>
                  </a:lnTo>
                  <a:lnTo>
                    <a:pt x="247" y="34"/>
                  </a:lnTo>
                  <a:lnTo>
                    <a:pt x="247" y="34"/>
                  </a:lnTo>
                  <a:lnTo>
                    <a:pt x="254" y="38"/>
                  </a:lnTo>
                  <a:lnTo>
                    <a:pt x="264" y="46"/>
                  </a:lnTo>
                  <a:lnTo>
                    <a:pt x="264" y="46"/>
                  </a:lnTo>
                  <a:lnTo>
                    <a:pt x="270" y="54"/>
                  </a:lnTo>
                  <a:lnTo>
                    <a:pt x="280" y="62"/>
                  </a:lnTo>
                  <a:lnTo>
                    <a:pt x="280" y="62"/>
                  </a:lnTo>
                  <a:lnTo>
                    <a:pt x="286" y="64"/>
                  </a:lnTo>
                  <a:lnTo>
                    <a:pt x="294" y="66"/>
                  </a:lnTo>
                  <a:lnTo>
                    <a:pt x="294" y="66"/>
                  </a:lnTo>
                  <a:lnTo>
                    <a:pt x="302" y="74"/>
                  </a:lnTo>
                  <a:lnTo>
                    <a:pt x="314" y="80"/>
                  </a:lnTo>
                  <a:lnTo>
                    <a:pt x="314" y="80"/>
                  </a:lnTo>
                  <a:lnTo>
                    <a:pt x="324" y="80"/>
                  </a:lnTo>
                  <a:lnTo>
                    <a:pt x="336" y="78"/>
                  </a:lnTo>
                  <a:lnTo>
                    <a:pt x="336" y="78"/>
                  </a:lnTo>
                  <a:lnTo>
                    <a:pt x="352" y="70"/>
                  </a:lnTo>
                  <a:lnTo>
                    <a:pt x="352" y="70"/>
                  </a:lnTo>
                  <a:lnTo>
                    <a:pt x="362" y="66"/>
                  </a:lnTo>
                  <a:lnTo>
                    <a:pt x="370" y="60"/>
                  </a:lnTo>
                  <a:lnTo>
                    <a:pt x="370" y="60"/>
                  </a:lnTo>
                  <a:lnTo>
                    <a:pt x="370" y="6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91" name="Freeform 340">
              <a:extLst>
                <a:ext uri="{FF2B5EF4-FFF2-40B4-BE49-F238E27FC236}">
                  <a16:creationId xmlns:a16="http://schemas.microsoft.com/office/drawing/2014/main" id="{20A42307-4097-4390-8BE5-B59881A83B4A}"/>
                </a:ext>
              </a:extLst>
            </p:cNvPr>
            <p:cNvSpPr>
              <a:spLocks/>
            </p:cNvSpPr>
            <p:nvPr/>
          </p:nvSpPr>
          <p:spPr bwMode="auto">
            <a:xfrm>
              <a:off x="10521418" y="5576493"/>
              <a:ext cx="97215" cy="35351"/>
            </a:xfrm>
            <a:custGeom>
              <a:avLst/>
              <a:gdLst>
                <a:gd name="T0" fmla="*/ 31 w 33"/>
                <a:gd name="T1" fmla="*/ 2 h 12"/>
                <a:gd name="T2" fmla="*/ 31 w 33"/>
                <a:gd name="T3" fmla="*/ 2 h 12"/>
                <a:gd name="T4" fmla="*/ 33 w 33"/>
                <a:gd name="T5" fmla="*/ 4 h 12"/>
                <a:gd name="T6" fmla="*/ 33 w 33"/>
                <a:gd name="T7" fmla="*/ 6 h 12"/>
                <a:gd name="T8" fmla="*/ 33 w 33"/>
                <a:gd name="T9" fmla="*/ 6 h 12"/>
                <a:gd name="T10" fmla="*/ 31 w 33"/>
                <a:gd name="T11" fmla="*/ 8 h 12"/>
                <a:gd name="T12" fmla="*/ 27 w 33"/>
                <a:gd name="T13" fmla="*/ 10 h 12"/>
                <a:gd name="T14" fmla="*/ 19 w 33"/>
                <a:gd name="T15" fmla="*/ 12 h 12"/>
                <a:gd name="T16" fmla="*/ 8 w 33"/>
                <a:gd name="T17" fmla="*/ 10 h 12"/>
                <a:gd name="T18" fmla="*/ 2 w 33"/>
                <a:gd name="T19" fmla="*/ 8 h 12"/>
                <a:gd name="T20" fmla="*/ 2 w 33"/>
                <a:gd name="T21" fmla="*/ 8 h 12"/>
                <a:gd name="T22" fmla="*/ 0 w 33"/>
                <a:gd name="T23" fmla="*/ 4 h 12"/>
                <a:gd name="T24" fmla="*/ 0 w 33"/>
                <a:gd name="T25" fmla="*/ 4 h 12"/>
                <a:gd name="T26" fmla="*/ 2 w 33"/>
                <a:gd name="T27" fmla="*/ 0 h 12"/>
                <a:gd name="T28" fmla="*/ 2 w 33"/>
                <a:gd name="T29" fmla="*/ 0 h 12"/>
                <a:gd name="T30" fmla="*/ 8 w 33"/>
                <a:gd name="T31" fmla="*/ 0 h 12"/>
                <a:gd name="T32" fmla="*/ 14 w 33"/>
                <a:gd name="T33" fmla="*/ 0 h 12"/>
                <a:gd name="T34" fmla="*/ 27 w 33"/>
                <a:gd name="T35" fmla="*/ 0 h 12"/>
                <a:gd name="T36" fmla="*/ 27 w 33"/>
                <a:gd name="T37" fmla="*/ 0 h 12"/>
                <a:gd name="T38" fmla="*/ 31 w 33"/>
                <a:gd name="T39" fmla="*/ 2 h 12"/>
                <a:gd name="T40" fmla="*/ 31 w 33"/>
                <a:gd name="T41" fmla="*/ 2 h 12"/>
                <a:gd name="T42" fmla="*/ 31 w 33"/>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12">
                  <a:moveTo>
                    <a:pt x="31" y="2"/>
                  </a:moveTo>
                  <a:lnTo>
                    <a:pt x="31" y="2"/>
                  </a:lnTo>
                  <a:lnTo>
                    <a:pt x="33" y="4"/>
                  </a:lnTo>
                  <a:lnTo>
                    <a:pt x="33" y="6"/>
                  </a:lnTo>
                  <a:lnTo>
                    <a:pt x="33" y="6"/>
                  </a:lnTo>
                  <a:lnTo>
                    <a:pt x="31" y="8"/>
                  </a:lnTo>
                  <a:lnTo>
                    <a:pt x="27" y="10"/>
                  </a:lnTo>
                  <a:lnTo>
                    <a:pt x="19" y="12"/>
                  </a:lnTo>
                  <a:lnTo>
                    <a:pt x="8" y="10"/>
                  </a:lnTo>
                  <a:lnTo>
                    <a:pt x="2" y="8"/>
                  </a:lnTo>
                  <a:lnTo>
                    <a:pt x="2" y="8"/>
                  </a:lnTo>
                  <a:lnTo>
                    <a:pt x="0" y="4"/>
                  </a:lnTo>
                  <a:lnTo>
                    <a:pt x="0" y="4"/>
                  </a:lnTo>
                  <a:lnTo>
                    <a:pt x="2" y="0"/>
                  </a:lnTo>
                  <a:lnTo>
                    <a:pt x="2" y="0"/>
                  </a:lnTo>
                  <a:lnTo>
                    <a:pt x="8" y="0"/>
                  </a:lnTo>
                  <a:lnTo>
                    <a:pt x="14" y="0"/>
                  </a:lnTo>
                  <a:lnTo>
                    <a:pt x="27" y="0"/>
                  </a:lnTo>
                  <a:lnTo>
                    <a:pt x="27" y="0"/>
                  </a:lnTo>
                  <a:lnTo>
                    <a:pt x="31" y="2"/>
                  </a:lnTo>
                  <a:lnTo>
                    <a:pt x="31" y="2"/>
                  </a:lnTo>
                  <a:lnTo>
                    <a:pt x="31" y="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92" name="Freeform 341">
              <a:extLst>
                <a:ext uri="{FF2B5EF4-FFF2-40B4-BE49-F238E27FC236}">
                  <a16:creationId xmlns:a16="http://schemas.microsoft.com/office/drawing/2014/main" id="{A77CD010-63DD-423E-BCA8-D99652F75CCF}"/>
                </a:ext>
              </a:extLst>
            </p:cNvPr>
            <p:cNvSpPr>
              <a:spLocks/>
            </p:cNvSpPr>
            <p:nvPr/>
          </p:nvSpPr>
          <p:spPr bwMode="auto">
            <a:xfrm>
              <a:off x="10315206" y="4869478"/>
              <a:ext cx="839581" cy="842527"/>
            </a:xfrm>
            <a:custGeom>
              <a:avLst/>
              <a:gdLst>
                <a:gd name="T0" fmla="*/ 185 w 285"/>
                <a:gd name="T1" fmla="*/ 270 h 286"/>
                <a:gd name="T2" fmla="*/ 141 w 285"/>
                <a:gd name="T3" fmla="*/ 254 h 286"/>
                <a:gd name="T4" fmla="*/ 101 w 285"/>
                <a:gd name="T5" fmla="*/ 238 h 286"/>
                <a:gd name="T6" fmla="*/ 121 w 285"/>
                <a:gd name="T7" fmla="*/ 234 h 286"/>
                <a:gd name="T8" fmla="*/ 135 w 285"/>
                <a:gd name="T9" fmla="*/ 244 h 286"/>
                <a:gd name="T10" fmla="*/ 143 w 285"/>
                <a:gd name="T11" fmla="*/ 232 h 286"/>
                <a:gd name="T12" fmla="*/ 111 w 285"/>
                <a:gd name="T13" fmla="*/ 201 h 286"/>
                <a:gd name="T14" fmla="*/ 105 w 285"/>
                <a:gd name="T15" fmla="*/ 181 h 286"/>
                <a:gd name="T16" fmla="*/ 70 w 285"/>
                <a:gd name="T17" fmla="*/ 153 h 286"/>
                <a:gd name="T18" fmla="*/ 52 w 285"/>
                <a:gd name="T19" fmla="*/ 127 h 286"/>
                <a:gd name="T20" fmla="*/ 36 w 285"/>
                <a:gd name="T21" fmla="*/ 107 h 286"/>
                <a:gd name="T22" fmla="*/ 32 w 285"/>
                <a:gd name="T23" fmla="*/ 99 h 286"/>
                <a:gd name="T24" fmla="*/ 30 w 285"/>
                <a:gd name="T25" fmla="*/ 87 h 286"/>
                <a:gd name="T26" fmla="*/ 18 w 285"/>
                <a:gd name="T27" fmla="*/ 65 h 286"/>
                <a:gd name="T28" fmla="*/ 4 w 285"/>
                <a:gd name="T29" fmla="*/ 51 h 286"/>
                <a:gd name="T30" fmla="*/ 4 w 285"/>
                <a:gd name="T31" fmla="*/ 41 h 286"/>
                <a:gd name="T32" fmla="*/ 6 w 285"/>
                <a:gd name="T33" fmla="*/ 8 h 286"/>
                <a:gd name="T34" fmla="*/ 22 w 285"/>
                <a:gd name="T35" fmla="*/ 10 h 286"/>
                <a:gd name="T36" fmla="*/ 44 w 285"/>
                <a:gd name="T37" fmla="*/ 27 h 286"/>
                <a:gd name="T38" fmla="*/ 62 w 285"/>
                <a:gd name="T39" fmla="*/ 6 h 286"/>
                <a:gd name="T40" fmla="*/ 84 w 285"/>
                <a:gd name="T41" fmla="*/ 0 h 286"/>
                <a:gd name="T42" fmla="*/ 101 w 285"/>
                <a:gd name="T43" fmla="*/ 12 h 286"/>
                <a:gd name="T44" fmla="*/ 117 w 285"/>
                <a:gd name="T45" fmla="*/ 14 h 286"/>
                <a:gd name="T46" fmla="*/ 137 w 285"/>
                <a:gd name="T47" fmla="*/ 14 h 286"/>
                <a:gd name="T48" fmla="*/ 151 w 285"/>
                <a:gd name="T49" fmla="*/ 21 h 286"/>
                <a:gd name="T50" fmla="*/ 165 w 285"/>
                <a:gd name="T51" fmla="*/ 12 h 286"/>
                <a:gd name="T52" fmla="*/ 179 w 285"/>
                <a:gd name="T53" fmla="*/ 14 h 286"/>
                <a:gd name="T54" fmla="*/ 199 w 285"/>
                <a:gd name="T55" fmla="*/ 21 h 286"/>
                <a:gd name="T56" fmla="*/ 207 w 285"/>
                <a:gd name="T57" fmla="*/ 16 h 286"/>
                <a:gd name="T58" fmla="*/ 219 w 285"/>
                <a:gd name="T59" fmla="*/ 29 h 286"/>
                <a:gd name="T60" fmla="*/ 225 w 285"/>
                <a:gd name="T61" fmla="*/ 39 h 286"/>
                <a:gd name="T62" fmla="*/ 247 w 285"/>
                <a:gd name="T63" fmla="*/ 33 h 286"/>
                <a:gd name="T64" fmla="*/ 263 w 285"/>
                <a:gd name="T65" fmla="*/ 35 h 286"/>
                <a:gd name="T66" fmla="*/ 255 w 285"/>
                <a:gd name="T67" fmla="*/ 55 h 286"/>
                <a:gd name="T68" fmla="*/ 247 w 285"/>
                <a:gd name="T69" fmla="*/ 71 h 286"/>
                <a:gd name="T70" fmla="*/ 245 w 285"/>
                <a:gd name="T71" fmla="*/ 85 h 286"/>
                <a:gd name="T72" fmla="*/ 253 w 285"/>
                <a:gd name="T73" fmla="*/ 95 h 286"/>
                <a:gd name="T74" fmla="*/ 263 w 285"/>
                <a:gd name="T75" fmla="*/ 99 h 286"/>
                <a:gd name="T76" fmla="*/ 275 w 285"/>
                <a:gd name="T77" fmla="*/ 107 h 286"/>
                <a:gd name="T78" fmla="*/ 281 w 285"/>
                <a:gd name="T79" fmla="*/ 115 h 286"/>
                <a:gd name="T80" fmla="*/ 283 w 285"/>
                <a:gd name="T81" fmla="*/ 125 h 286"/>
                <a:gd name="T82" fmla="*/ 263 w 285"/>
                <a:gd name="T83" fmla="*/ 125 h 286"/>
                <a:gd name="T84" fmla="*/ 259 w 285"/>
                <a:gd name="T85" fmla="*/ 129 h 286"/>
                <a:gd name="T86" fmla="*/ 281 w 285"/>
                <a:gd name="T87" fmla="*/ 151 h 286"/>
                <a:gd name="T88" fmla="*/ 279 w 285"/>
                <a:gd name="T89" fmla="*/ 165 h 286"/>
                <a:gd name="T90" fmla="*/ 269 w 285"/>
                <a:gd name="T91" fmla="*/ 163 h 286"/>
                <a:gd name="T92" fmla="*/ 253 w 285"/>
                <a:gd name="T93" fmla="*/ 173 h 286"/>
                <a:gd name="T94" fmla="*/ 247 w 285"/>
                <a:gd name="T95" fmla="*/ 171 h 286"/>
                <a:gd name="T96" fmla="*/ 241 w 285"/>
                <a:gd name="T97" fmla="*/ 181 h 286"/>
                <a:gd name="T98" fmla="*/ 249 w 285"/>
                <a:gd name="T99" fmla="*/ 193 h 286"/>
                <a:gd name="T100" fmla="*/ 245 w 285"/>
                <a:gd name="T101" fmla="*/ 203 h 286"/>
                <a:gd name="T102" fmla="*/ 239 w 285"/>
                <a:gd name="T103" fmla="*/ 193 h 286"/>
                <a:gd name="T104" fmla="*/ 221 w 285"/>
                <a:gd name="T105" fmla="*/ 203 h 286"/>
                <a:gd name="T106" fmla="*/ 217 w 285"/>
                <a:gd name="T107" fmla="*/ 223 h 286"/>
                <a:gd name="T108" fmla="*/ 207 w 285"/>
                <a:gd name="T109" fmla="*/ 230 h 286"/>
                <a:gd name="T110" fmla="*/ 203 w 285"/>
                <a:gd name="T111" fmla="*/ 244 h 286"/>
                <a:gd name="T112" fmla="*/ 213 w 285"/>
                <a:gd name="T113" fmla="*/ 25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5" h="286">
                  <a:moveTo>
                    <a:pt x="207" y="276"/>
                  </a:moveTo>
                  <a:lnTo>
                    <a:pt x="207" y="276"/>
                  </a:lnTo>
                  <a:lnTo>
                    <a:pt x="203" y="280"/>
                  </a:lnTo>
                  <a:lnTo>
                    <a:pt x="207" y="286"/>
                  </a:lnTo>
                  <a:lnTo>
                    <a:pt x="207" y="286"/>
                  </a:lnTo>
                  <a:lnTo>
                    <a:pt x="185" y="270"/>
                  </a:lnTo>
                  <a:lnTo>
                    <a:pt x="173" y="262"/>
                  </a:lnTo>
                  <a:lnTo>
                    <a:pt x="163" y="256"/>
                  </a:lnTo>
                  <a:lnTo>
                    <a:pt x="163" y="256"/>
                  </a:lnTo>
                  <a:lnTo>
                    <a:pt x="153" y="254"/>
                  </a:lnTo>
                  <a:lnTo>
                    <a:pt x="141" y="254"/>
                  </a:lnTo>
                  <a:lnTo>
                    <a:pt x="141" y="254"/>
                  </a:lnTo>
                  <a:lnTo>
                    <a:pt x="129" y="248"/>
                  </a:lnTo>
                  <a:lnTo>
                    <a:pt x="119" y="242"/>
                  </a:lnTo>
                  <a:lnTo>
                    <a:pt x="119" y="242"/>
                  </a:lnTo>
                  <a:lnTo>
                    <a:pt x="109" y="242"/>
                  </a:lnTo>
                  <a:lnTo>
                    <a:pt x="103" y="240"/>
                  </a:lnTo>
                  <a:lnTo>
                    <a:pt x="101" y="238"/>
                  </a:lnTo>
                  <a:lnTo>
                    <a:pt x="101" y="238"/>
                  </a:lnTo>
                  <a:lnTo>
                    <a:pt x="103" y="234"/>
                  </a:lnTo>
                  <a:lnTo>
                    <a:pt x="105" y="232"/>
                  </a:lnTo>
                  <a:lnTo>
                    <a:pt x="105" y="232"/>
                  </a:lnTo>
                  <a:lnTo>
                    <a:pt x="113" y="232"/>
                  </a:lnTo>
                  <a:lnTo>
                    <a:pt x="121" y="234"/>
                  </a:lnTo>
                  <a:lnTo>
                    <a:pt x="121" y="234"/>
                  </a:lnTo>
                  <a:lnTo>
                    <a:pt x="125" y="240"/>
                  </a:lnTo>
                  <a:lnTo>
                    <a:pt x="129" y="244"/>
                  </a:lnTo>
                  <a:lnTo>
                    <a:pt x="129" y="244"/>
                  </a:lnTo>
                  <a:lnTo>
                    <a:pt x="135" y="244"/>
                  </a:lnTo>
                  <a:lnTo>
                    <a:pt x="135" y="244"/>
                  </a:lnTo>
                  <a:lnTo>
                    <a:pt x="135" y="242"/>
                  </a:lnTo>
                  <a:lnTo>
                    <a:pt x="135" y="238"/>
                  </a:lnTo>
                  <a:lnTo>
                    <a:pt x="135" y="238"/>
                  </a:lnTo>
                  <a:lnTo>
                    <a:pt x="139" y="234"/>
                  </a:lnTo>
                  <a:lnTo>
                    <a:pt x="141" y="234"/>
                  </a:lnTo>
                  <a:lnTo>
                    <a:pt x="143" y="232"/>
                  </a:lnTo>
                  <a:lnTo>
                    <a:pt x="143" y="232"/>
                  </a:lnTo>
                  <a:lnTo>
                    <a:pt x="143" y="228"/>
                  </a:lnTo>
                  <a:lnTo>
                    <a:pt x="139" y="225"/>
                  </a:lnTo>
                  <a:lnTo>
                    <a:pt x="131" y="217"/>
                  </a:lnTo>
                  <a:lnTo>
                    <a:pt x="121" y="209"/>
                  </a:lnTo>
                  <a:lnTo>
                    <a:pt x="111" y="201"/>
                  </a:lnTo>
                  <a:lnTo>
                    <a:pt x="111" y="201"/>
                  </a:lnTo>
                  <a:lnTo>
                    <a:pt x="111" y="193"/>
                  </a:lnTo>
                  <a:lnTo>
                    <a:pt x="109" y="187"/>
                  </a:lnTo>
                  <a:lnTo>
                    <a:pt x="109" y="187"/>
                  </a:lnTo>
                  <a:lnTo>
                    <a:pt x="105" y="181"/>
                  </a:lnTo>
                  <a:lnTo>
                    <a:pt x="105" y="181"/>
                  </a:lnTo>
                  <a:lnTo>
                    <a:pt x="97" y="177"/>
                  </a:lnTo>
                  <a:lnTo>
                    <a:pt x="97" y="177"/>
                  </a:lnTo>
                  <a:lnTo>
                    <a:pt x="82" y="165"/>
                  </a:lnTo>
                  <a:lnTo>
                    <a:pt x="76" y="159"/>
                  </a:lnTo>
                  <a:lnTo>
                    <a:pt x="70" y="153"/>
                  </a:lnTo>
                  <a:lnTo>
                    <a:pt x="70" y="153"/>
                  </a:lnTo>
                  <a:lnTo>
                    <a:pt x="70" y="145"/>
                  </a:lnTo>
                  <a:lnTo>
                    <a:pt x="70" y="145"/>
                  </a:lnTo>
                  <a:lnTo>
                    <a:pt x="64" y="135"/>
                  </a:lnTo>
                  <a:lnTo>
                    <a:pt x="56" y="127"/>
                  </a:lnTo>
                  <a:lnTo>
                    <a:pt x="56" y="127"/>
                  </a:lnTo>
                  <a:lnTo>
                    <a:pt x="52" y="127"/>
                  </a:lnTo>
                  <a:lnTo>
                    <a:pt x="48" y="125"/>
                  </a:lnTo>
                  <a:lnTo>
                    <a:pt x="48" y="125"/>
                  </a:lnTo>
                  <a:lnTo>
                    <a:pt x="44" y="123"/>
                  </a:lnTo>
                  <a:lnTo>
                    <a:pt x="42" y="115"/>
                  </a:lnTo>
                  <a:lnTo>
                    <a:pt x="40" y="111"/>
                  </a:lnTo>
                  <a:lnTo>
                    <a:pt x="36" y="107"/>
                  </a:lnTo>
                  <a:lnTo>
                    <a:pt x="36" y="107"/>
                  </a:lnTo>
                  <a:lnTo>
                    <a:pt x="34" y="107"/>
                  </a:lnTo>
                  <a:lnTo>
                    <a:pt x="32" y="107"/>
                  </a:lnTo>
                  <a:lnTo>
                    <a:pt x="32" y="107"/>
                  </a:lnTo>
                  <a:lnTo>
                    <a:pt x="30" y="103"/>
                  </a:lnTo>
                  <a:lnTo>
                    <a:pt x="32" y="99"/>
                  </a:lnTo>
                  <a:lnTo>
                    <a:pt x="32" y="99"/>
                  </a:lnTo>
                  <a:lnTo>
                    <a:pt x="34" y="95"/>
                  </a:lnTo>
                  <a:lnTo>
                    <a:pt x="34" y="95"/>
                  </a:lnTo>
                  <a:lnTo>
                    <a:pt x="32" y="93"/>
                  </a:lnTo>
                  <a:lnTo>
                    <a:pt x="30" y="87"/>
                  </a:lnTo>
                  <a:lnTo>
                    <a:pt x="30" y="87"/>
                  </a:lnTo>
                  <a:lnTo>
                    <a:pt x="30" y="81"/>
                  </a:lnTo>
                  <a:lnTo>
                    <a:pt x="30" y="81"/>
                  </a:lnTo>
                  <a:lnTo>
                    <a:pt x="24" y="77"/>
                  </a:lnTo>
                  <a:lnTo>
                    <a:pt x="20" y="73"/>
                  </a:lnTo>
                  <a:lnTo>
                    <a:pt x="20" y="73"/>
                  </a:lnTo>
                  <a:lnTo>
                    <a:pt x="18" y="65"/>
                  </a:lnTo>
                  <a:lnTo>
                    <a:pt x="18" y="59"/>
                  </a:lnTo>
                  <a:lnTo>
                    <a:pt x="16" y="55"/>
                  </a:lnTo>
                  <a:lnTo>
                    <a:pt x="16" y="55"/>
                  </a:lnTo>
                  <a:lnTo>
                    <a:pt x="10" y="55"/>
                  </a:lnTo>
                  <a:lnTo>
                    <a:pt x="10" y="55"/>
                  </a:lnTo>
                  <a:lnTo>
                    <a:pt x="4" y="51"/>
                  </a:lnTo>
                  <a:lnTo>
                    <a:pt x="0" y="47"/>
                  </a:lnTo>
                  <a:lnTo>
                    <a:pt x="0" y="47"/>
                  </a:lnTo>
                  <a:lnTo>
                    <a:pt x="0" y="43"/>
                  </a:lnTo>
                  <a:lnTo>
                    <a:pt x="0" y="43"/>
                  </a:lnTo>
                  <a:lnTo>
                    <a:pt x="4" y="41"/>
                  </a:lnTo>
                  <a:lnTo>
                    <a:pt x="4" y="41"/>
                  </a:lnTo>
                  <a:lnTo>
                    <a:pt x="4" y="37"/>
                  </a:lnTo>
                  <a:lnTo>
                    <a:pt x="4" y="37"/>
                  </a:lnTo>
                  <a:lnTo>
                    <a:pt x="2" y="23"/>
                  </a:lnTo>
                  <a:lnTo>
                    <a:pt x="4" y="12"/>
                  </a:lnTo>
                  <a:lnTo>
                    <a:pt x="4" y="12"/>
                  </a:lnTo>
                  <a:lnTo>
                    <a:pt x="6" y="8"/>
                  </a:lnTo>
                  <a:lnTo>
                    <a:pt x="10" y="2"/>
                  </a:lnTo>
                  <a:lnTo>
                    <a:pt x="10" y="2"/>
                  </a:lnTo>
                  <a:lnTo>
                    <a:pt x="16" y="2"/>
                  </a:lnTo>
                  <a:lnTo>
                    <a:pt x="20" y="6"/>
                  </a:lnTo>
                  <a:lnTo>
                    <a:pt x="20" y="6"/>
                  </a:lnTo>
                  <a:lnTo>
                    <a:pt x="22" y="10"/>
                  </a:lnTo>
                  <a:lnTo>
                    <a:pt x="22" y="10"/>
                  </a:lnTo>
                  <a:lnTo>
                    <a:pt x="32" y="19"/>
                  </a:lnTo>
                  <a:lnTo>
                    <a:pt x="40" y="27"/>
                  </a:lnTo>
                  <a:lnTo>
                    <a:pt x="40" y="27"/>
                  </a:lnTo>
                  <a:lnTo>
                    <a:pt x="44" y="27"/>
                  </a:lnTo>
                  <a:lnTo>
                    <a:pt x="44" y="27"/>
                  </a:lnTo>
                  <a:lnTo>
                    <a:pt x="48" y="23"/>
                  </a:lnTo>
                  <a:lnTo>
                    <a:pt x="50" y="16"/>
                  </a:lnTo>
                  <a:lnTo>
                    <a:pt x="52" y="10"/>
                  </a:lnTo>
                  <a:lnTo>
                    <a:pt x="54" y="6"/>
                  </a:lnTo>
                  <a:lnTo>
                    <a:pt x="54" y="6"/>
                  </a:lnTo>
                  <a:lnTo>
                    <a:pt x="62" y="6"/>
                  </a:lnTo>
                  <a:lnTo>
                    <a:pt x="68" y="8"/>
                  </a:lnTo>
                  <a:lnTo>
                    <a:pt x="74" y="8"/>
                  </a:lnTo>
                  <a:lnTo>
                    <a:pt x="80" y="8"/>
                  </a:lnTo>
                  <a:lnTo>
                    <a:pt x="80" y="8"/>
                  </a:lnTo>
                  <a:lnTo>
                    <a:pt x="82" y="6"/>
                  </a:lnTo>
                  <a:lnTo>
                    <a:pt x="84" y="0"/>
                  </a:lnTo>
                  <a:lnTo>
                    <a:pt x="84" y="0"/>
                  </a:lnTo>
                  <a:lnTo>
                    <a:pt x="88" y="0"/>
                  </a:lnTo>
                  <a:lnTo>
                    <a:pt x="88" y="0"/>
                  </a:lnTo>
                  <a:lnTo>
                    <a:pt x="95" y="8"/>
                  </a:lnTo>
                  <a:lnTo>
                    <a:pt x="101" y="12"/>
                  </a:lnTo>
                  <a:lnTo>
                    <a:pt x="101" y="12"/>
                  </a:lnTo>
                  <a:lnTo>
                    <a:pt x="107" y="12"/>
                  </a:lnTo>
                  <a:lnTo>
                    <a:pt x="107" y="12"/>
                  </a:lnTo>
                  <a:lnTo>
                    <a:pt x="109" y="8"/>
                  </a:lnTo>
                  <a:lnTo>
                    <a:pt x="109" y="8"/>
                  </a:lnTo>
                  <a:lnTo>
                    <a:pt x="111" y="12"/>
                  </a:lnTo>
                  <a:lnTo>
                    <a:pt x="117" y="14"/>
                  </a:lnTo>
                  <a:lnTo>
                    <a:pt x="117" y="14"/>
                  </a:lnTo>
                  <a:lnTo>
                    <a:pt x="125" y="16"/>
                  </a:lnTo>
                  <a:lnTo>
                    <a:pt x="131" y="16"/>
                  </a:lnTo>
                  <a:lnTo>
                    <a:pt x="135" y="16"/>
                  </a:lnTo>
                  <a:lnTo>
                    <a:pt x="135" y="16"/>
                  </a:lnTo>
                  <a:lnTo>
                    <a:pt x="137" y="14"/>
                  </a:lnTo>
                  <a:lnTo>
                    <a:pt x="137" y="14"/>
                  </a:lnTo>
                  <a:lnTo>
                    <a:pt x="139" y="14"/>
                  </a:lnTo>
                  <a:lnTo>
                    <a:pt x="139" y="14"/>
                  </a:lnTo>
                  <a:lnTo>
                    <a:pt x="147" y="18"/>
                  </a:lnTo>
                  <a:lnTo>
                    <a:pt x="151" y="21"/>
                  </a:lnTo>
                  <a:lnTo>
                    <a:pt x="151" y="21"/>
                  </a:lnTo>
                  <a:lnTo>
                    <a:pt x="155" y="21"/>
                  </a:lnTo>
                  <a:lnTo>
                    <a:pt x="155" y="21"/>
                  </a:lnTo>
                  <a:lnTo>
                    <a:pt x="159" y="16"/>
                  </a:lnTo>
                  <a:lnTo>
                    <a:pt x="161" y="12"/>
                  </a:lnTo>
                  <a:lnTo>
                    <a:pt x="161" y="12"/>
                  </a:lnTo>
                  <a:lnTo>
                    <a:pt x="165" y="12"/>
                  </a:lnTo>
                  <a:lnTo>
                    <a:pt x="165" y="12"/>
                  </a:lnTo>
                  <a:lnTo>
                    <a:pt x="171" y="18"/>
                  </a:lnTo>
                  <a:lnTo>
                    <a:pt x="171" y="18"/>
                  </a:lnTo>
                  <a:lnTo>
                    <a:pt x="177" y="18"/>
                  </a:lnTo>
                  <a:lnTo>
                    <a:pt x="177" y="18"/>
                  </a:lnTo>
                  <a:lnTo>
                    <a:pt x="179" y="14"/>
                  </a:lnTo>
                  <a:lnTo>
                    <a:pt x="179" y="14"/>
                  </a:lnTo>
                  <a:lnTo>
                    <a:pt x="187" y="12"/>
                  </a:lnTo>
                  <a:lnTo>
                    <a:pt x="193" y="14"/>
                  </a:lnTo>
                  <a:lnTo>
                    <a:pt x="193" y="14"/>
                  </a:lnTo>
                  <a:lnTo>
                    <a:pt x="195" y="18"/>
                  </a:lnTo>
                  <a:lnTo>
                    <a:pt x="199" y="21"/>
                  </a:lnTo>
                  <a:lnTo>
                    <a:pt x="199" y="21"/>
                  </a:lnTo>
                  <a:lnTo>
                    <a:pt x="201" y="19"/>
                  </a:lnTo>
                  <a:lnTo>
                    <a:pt x="201" y="19"/>
                  </a:lnTo>
                  <a:lnTo>
                    <a:pt x="201" y="16"/>
                  </a:lnTo>
                  <a:lnTo>
                    <a:pt x="201" y="16"/>
                  </a:lnTo>
                  <a:lnTo>
                    <a:pt x="207" y="16"/>
                  </a:lnTo>
                  <a:lnTo>
                    <a:pt x="211" y="16"/>
                  </a:lnTo>
                  <a:lnTo>
                    <a:pt x="211" y="16"/>
                  </a:lnTo>
                  <a:lnTo>
                    <a:pt x="217" y="19"/>
                  </a:lnTo>
                  <a:lnTo>
                    <a:pt x="219" y="25"/>
                  </a:lnTo>
                  <a:lnTo>
                    <a:pt x="219" y="25"/>
                  </a:lnTo>
                  <a:lnTo>
                    <a:pt x="219" y="29"/>
                  </a:lnTo>
                  <a:lnTo>
                    <a:pt x="219" y="29"/>
                  </a:lnTo>
                  <a:lnTo>
                    <a:pt x="219" y="35"/>
                  </a:lnTo>
                  <a:lnTo>
                    <a:pt x="219" y="35"/>
                  </a:lnTo>
                  <a:lnTo>
                    <a:pt x="221" y="37"/>
                  </a:lnTo>
                  <a:lnTo>
                    <a:pt x="225" y="39"/>
                  </a:lnTo>
                  <a:lnTo>
                    <a:pt x="225" y="39"/>
                  </a:lnTo>
                  <a:lnTo>
                    <a:pt x="231" y="39"/>
                  </a:lnTo>
                  <a:lnTo>
                    <a:pt x="237" y="39"/>
                  </a:lnTo>
                  <a:lnTo>
                    <a:pt x="237" y="39"/>
                  </a:lnTo>
                  <a:lnTo>
                    <a:pt x="245" y="29"/>
                  </a:lnTo>
                  <a:lnTo>
                    <a:pt x="245" y="29"/>
                  </a:lnTo>
                  <a:lnTo>
                    <a:pt x="247" y="33"/>
                  </a:lnTo>
                  <a:lnTo>
                    <a:pt x="251" y="33"/>
                  </a:lnTo>
                  <a:lnTo>
                    <a:pt x="255" y="29"/>
                  </a:lnTo>
                  <a:lnTo>
                    <a:pt x="259" y="33"/>
                  </a:lnTo>
                  <a:lnTo>
                    <a:pt x="259" y="33"/>
                  </a:lnTo>
                  <a:lnTo>
                    <a:pt x="263" y="35"/>
                  </a:lnTo>
                  <a:lnTo>
                    <a:pt x="263" y="35"/>
                  </a:lnTo>
                  <a:lnTo>
                    <a:pt x="261" y="41"/>
                  </a:lnTo>
                  <a:lnTo>
                    <a:pt x="261" y="41"/>
                  </a:lnTo>
                  <a:lnTo>
                    <a:pt x="261" y="45"/>
                  </a:lnTo>
                  <a:lnTo>
                    <a:pt x="261" y="45"/>
                  </a:lnTo>
                  <a:lnTo>
                    <a:pt x="259" y="51"/>
                  </a:lnTo>
                  <a:lnTo>
                    <a:pt x="255" y="55"/>
                  </a:lnTo>
                  <a:lnTo>
                    <a:pt x="255" y="55"/>
                  </a:lnTo>
                  <a:lnTo>
                    <a:pt x="253" y="63"/>
                  </a:lnTo>
                  <a:lnTo>
                    <a:pt x="251" y="71"/>
                  </a:lnTo>
                  <a:lnTo>
                    <a:pt x="251" y="71"/>
                  </a:lnTo>
                  <a:lnTo>
                    <a:pt x="247" y="71"/>
                  </a:lnTo>
                  <a:lnTo>
                    <a:pt x="247" y="71"/>
                  </a:lnTo>
                  <a:lnTo>
                    <a:pt x="247" y="75"/>
                  </a:lnTo>
                  <a:lnTo>
                    <a:pt x="247" y="75"/>
                  </a:lnTo>
                  <a:lnTo>
                    <a:pt x="249" y="77"/>
                  </a:lnTo>
                  <a:lnTo>
                    <a:pt x="249" y="77"/>
                  </a:lnTo>
                  <a:lnTo>
                    <a:pt x="247" y="81"/>
                  </a:lnTo>
                  <a:lnTo>
                    <a:pt x="245" y="85"/>
                  </a:lnTo>
                  <a:lnTo>
                    <a:pt x="245" y="85"/>
                  </a:lnTo>
                  <a:lnTo>
                    <a:pt x="247" y="91"/>
                  </a:lnTo>
                  <a:lnTo>
                    <a:pt x="249" y="95"/>
                  </a:lnTo>
                  <a:lnTo>
                    <a:pt x="249" y="95"/>
                  </a:lnTo>
                  <a:lnTo>
                    <a:pt x="253" y="95"/>
                  </a:lnTo>
                  <a:lnTo>
                    <a:pt x="253" y="95"/>
                  </a:lnTo>
                  <a:lnTo>
                    <a:pt x="257" y="97"/>
                  </a:lnTo>
                  <a:lnTo>
                    <a:pt x="257" y="97"/>
                  </a:lnTo>
                  <a:lnTo>
                    <a:pt x="261" y="97"/>
                  </a:lnTo>
                  <a:lnTo>
                    <a:pt x="261" y="97"/>
                  </a:lnTo>
                  <a:lnTo>
                    <a:pt x="263" y="99"/>
                  </a:lnTo>
                  <a:lnTo>
                    <a:pt x="263" y="99"/>
                  </a:lnTo>
                  <a:lnTo>
                    <a:pt x="267" y="105"/>
                  </a:lnTo>
                  <a:lnTo>
                    <a:pt x="267" y="105"/>
                  </a:lnTo>
                  <a:lnTo>
                    <a:pt x="269" y="107"/>
                  </a:lnTo>
                  <a:lnTo>
                    <a:pt x="271" y="109"/>
                  </a:lnTo>
                  <a:lnTo>
                    <a:pt x="271" y="109"/>
                  </a:lnTo>
                  <a:lnTo>
                    <a:pt x="275" y="107"/>
                  </a:lnTo>
                  <a:lnTo>
                    <a:pt x="275" y="107"/>
                  </a:lnTo>
                  <a:lnTo>
                    <a:pt x="277" y="109"/>
                  </a:lnTo>
                  <a:lnTo>
                    <a:pt x="277" y="109"/>
                  </a:lnTo>
                  <a:lnTo>
                    <a:pt x="277" y="113"/>
                  </a:lnTo>
                  <a:lnTo>
                    <a:pt x="277" y="113"/>
                  </a:lnTo>
                  <a:lnTo>
                    <a:pt x="281" y="115"/>
                  </a:lnTo>
                  <a:lnTo>
                    <a:pt x="281" y="115"/>
                  </a:lnTo>
                  <a:lnTo>
                    <a:pt x="285" y="115"/>
                  </a:lnTo>
                  <a:lnTo>
                    <a:pt x="285" y="115"/>
                  </a:lnTo>
                  <a:lnTo>
                    <a:pt x="285" y="119"/>
                  </a:lnTo>
                  <a:lnTo>
                    <a:pt x="285" y="119"/>
                  </a:lnTo>
                  <a:lnTo>
                    <a:pt x="283" y="125"/>
                  </a:lnTo>
                  <a:lnTo>
                    <a:pt x="281" y="127"/>
                  </a:lnTo>
                  <a:lnTo>
                    <a:pt x="281" y="127"/>
                  </a:lnTo>
                  <a:lnTo>
                    <a:pt x="275" y="129"/>
                  </a:lnTo>
                  <a:lnTo>
                    <a:pt x="271" y="129"/>
                  </a:lnTo>
                  <a:lnTo>
                    <a:pt x="271" y="129"/>
                  </a:lnTo>
                  <a:lnTo>
                    <a:pt x="263" y="125"/>
                  </a:lnTo>
                  <a:lnTo>
                    <a:pt x="263" y="125"/>
                  </a:lnTo>
                  <a:lnTo>
                    <a:pt x="259" y="125"/>
                  </a:lnTo>
                  <a:lnTo>
                    <a:pt x="259" y="125"/>
                  </a:lnTo>
                  <a:lnTo>
                    <a:pt x="257" y="127"/>
                  </a:lnTo>
                  <a:lnTo>
                    <a:pt x="257" y="127"/>
                  </a:lnTo>
                  <a:lnTo>
                    <a:pt x="259" y="129"/>
                  </a:lnTo>
                  <a:lnTo>
                    <a:pt x="259" y="129"/>
                  </a:lnTo>
                  <a:lnTo>
                    <a:pt x="269" y="137"/>
                  </a:lnTo>
                  <a:lnTo>
                    <a:pt x="269" y="137"/>
                  </a:lnTo>
                  <a:lnTo>
                    <a:pt x="277" y="151"/>
                  </a:lnTo>
                  <a:lnTo>
                    <a:pt x="277" y="151"/>
                  </a:lnTo>
                  <a:lnTo>
                    <a:pt x="281" y="151"/>
                  </a:lnTo>
                  <a:lnTo>
                    <a:pt x="281" y="151"/>
                  </a:lnTo>
                  <a:lnTo>
                    <a:pt x="281" y="155"/>
                  </a:lnTo>
                  <a:lnTo>
                    <a:pt x="281" y="161"/>
                  </a:lnTo>
                  <a:lnTo>
                    <a:pt x="281" y="161"/>
                  </a:lnTo>
                  <a:lnTo>
                    <a:pt x="279" y="165"/>
                  </a:lnTo>
                  <a:lnTo>
                    <a:pt x="279" y="165"/>
                  </a:lnTo>
                  <a:lnTo>
                    <a:pt x="275" y="167"/>
                  </a:lnTo>
                  <a:lnTo>
                    <a:pt x="275" y="167"/>
                  </a:lnTo>
                  <a:lnTo>
                    <a:pt x="273" y="163"/>
                  </a:lnTo>
                  <a:lnTo>
                    <a:pt x="273" y="163"/>
                  </a:lnTo>
                  <a:lnTo>
                    <a:pt x="269" y="163"/>
                  </a:lnTo>
                  <a:lnTo>
                    <a:pt x="269" y="163"/>
                  </a:lnTo>
                  <a:lnTo>
                    <a:pt x="267" y="167"/>
                  </a:lnTo>
                  <a:lnTo>
                    <a:pt x="267" y="169"/>
                  </a:lnTo>
                  <a:lnTo>
                    <a:pt x="267" y="169"/>
                  </a:lnTo>
                  <a:lnTo>
                    <a:pt x="259" y="173"/>
                  </a:lnTo>
                  <a:lnTo>
                    <a:pt x="259" y="173"/>
                  </a:lnTo>
                  <a:lnTo>
                    <a:pt x="253" y="173"/>
                  </a:lnTo>
                  <a:lnTo>
                    <a:pt x="253" y="173"/>
                  </a:lnTo>
                  <a:lnTo>
                    <a:pt x="251" y="175"/>
                  </a:lnTo>
                  <a:lnTo>
                    <a:pt x="251" y="175"/>
                  </a:lnTo>
                  <a:lnTo>
                    <a:pt x="247" y="175"/>
                  </a:lnTo>
                  <a:lnTo>
                    <a:pt x="247" y="175"/>
                  </a:lnTo>
                  <a:lnTo>
                    <a:pt x="247" y="171"/>
                  </a:lnTo>
                  <a:lnTo>
                    <a:pt x="247" y="171"/>
                  </a:lnTo>
                  <a:lnTo>
                    <a:pt x="243" y="171"/>
                  </a:lnTo>
                  <a:lnTo>
                    <a:pt x="243" y="171"/>
                  </a:lnTo>
                  <a:lnTo>
                    <a:pt x="239" y="177"/>
                  </a:lnTo>
                  <a:lnTo>
                    <a:pt x="239" y="177"/>
                  </a:lnTo>
                  <a:lnTo>
                    <a:pt x="241" y="181"/>
                  </a:lnTo>
                  <a:lnTo>
                    <a:pt x="241" y="181"/>
                  </a:lnTo>
                  <a:lnTo>
                    <a:pt x="245" y="183"/>
                  </a:lnTo>
                  <a:lnTo>
                    <a:pt x="245" y="183"/>
                  </a:lnTo>
                  <a:lnTo>
                    <a:pt x="247" y="189"/>
                  </a:lnTo>
                  <a:lnTo>
                    <a:pt x="247" y="189"/>
                  </a:lnTo>
                  <a:lnTo>
                    <a:pt x="249" y="193"/>
                  </a:lnTo>
                  <a:lnTo>
                    <a:pt x="249" y="193"/>
                  </a:lnTo>
                  <a:lnTo>
                    <a:pt x="249" y="201"/>
                  </a:lnTo>
                  <a:lnTo>
                    <a:pt x="249" y="201"/>
                  </a:lnTo>
                  <a:lnTo>
                    <a:pt x="247" y="203"/>
                  </a:lnTo>
                  <a:lnTo>
                    <a:pt x="247" y="203"/>
                  </a:lnTo>
                  <a:lnTo>
                    <a:pt x="245" y="203"/>
                  </a:lnTo>
                  <a:lnTo>
                    <a:pt x="245" y="203"/>
                  </a:lnTo>
                  <a:lnTo>
                    <a:pt x="243" y="201"/>
                  </a:lnTo>
                  <a:lnTo>
                    <a:pt x="243" y="201"/>
                  </a:lnTo>
                  <a:lnTo>
                    <a:pt x="241" y="193"/>
                  </a:lnTo>
                  <a:lnTo>
                    <a:pt x="241" y="193"/>
                  </a:lnTo>
                  <a:lnTo>
                    <a:pt x="239" y="193"/>
                  </a:lnTo>
                  <a:lnTo>
                    <a:pt x="239" y="193"/>
                  </a:lnTo>
                  <a:lnTo>
                    <a:pt x="231" y="193"/>
                  </a:lnTo>
                  <a:lnTo>
                    <a:pt x="231" y="193"/>
                  </a:lnTo>
                  <a:lnTo>
                    <a:pt x="225" y="197"/>
                  </a:lnTo>
                  <a:lnTo>
                    <a:pt x="221" y="203"/>
                  </a:lnTo>
                  <a:lnTo>
                    <a:pt x="221" y="203"/>
                  </a:lnTo>
                  <a:lnTo>
                    <a:pt x="219" y="211"/>
                  </a:lnTo>
                  <a:lnTo>
                    <a:pt x="219" y="211"/>
                  </a:lnTo>
                  <a:lnTo>
                    <a:pt x="217" y="213"/>
                  </a:lnTo>
                  <a:lnTo>
                    <a:pt x="217" y="213"/>
                  </a:lnTo>
                  <a:lnTo>
                    <a:pt x="217" y="219"/>
                  </a:lnTo>
                  <a:lnTo>
                    <a:pt x="217" y="223"/>
                  </a:lnTo>
                  <a:lnTo>
                    <a:pt x="217" y="223"/>
                  </a:lnTo>
                  <a:lnTo>
                    <a:pt x="215" y="227"/>
                  </a:lnTo>
                  <a:lnTo>
                    <a:pt x="215" y="227"/>
                  </a:lnTo>
                  <a:lnTo>
                    <a:pt x="209" y="227"/>
                  </a:lnTo>
                  <a:lnTo>
                    <a:pt x="209" y="227"/>
                  </a:lnTo>
                  <a:lnTo>
                    <a:pt x="207" y="230"/>
                  </a:lnTo>
                  <a:lnTo>
                    <a:pt x="207" y="230"/>
                  </a:lnTo>
                  <a:lnTo>
                    <a:pt x="207" y="238"/>
                  </a:lnTo>
                  <a:lnTo>
                    <a:pt x="207" y="244"/>
                  </a:lnTo>
                  <a:lnTo>
                    <a:pt x="207" y="244"/>
                  </a:lnTo>
                  <a:lnTo>
                    <a:pt x="203" y="244"/>
                  </a:lnTo>
                  <a:lnTo>
                    <a:pt x="203" y="244"/>
                  </a:lnTo>
                  <a:lnTo>
                    <a:pt x="203" y="248"/>
                  </a:lnTo>
                  <a:lnTo>
                    <a:pt x="203" y="248"/>
                  </a:lnTo>
                  <a:lnTo>
                    <a:pt x="209" y="254"/>
                  </a:lnTo>
                  <a:lnTo>
                    <a:pt x="209" y="254"/>
                  </a:lnTo>
                  <a:lnTo>
                    <a:pt x="213" y="258"/>
                  </a:lnTo>
                  <a:lnTo>
                    <a:pt x="213" y="258"/>
                  </a:lnTo>
                  <a:lnTo>
                    <a:pt x="213" y="264"/>
                  </a:lnTo>
                  <a:lnTo>
                    <a:pt x="213" y="264"/>
                  </a:lnTo>
                  <a:lnTo>
                    <a:pt x="207" y="276"/>
                  </a:lnTo>
                  <a:lnTo>
                    <a:pt x="207" y="276"/>
                  </a:lnTo>
                  <a:lnTo>
                    <a:pt x="207" y="27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06" name="Freeform 355">
              <a:extLst>
                <a:ext uri="{FF2B5EF4-FFF2-40B4-BE49-F238E27FC236}">
                  <a16:creationId xmlns:a16="http://schemas.microsoft.com/office/drawing/2014/main" id="{60004D11-5721-4A7B-9DC7-EDAE5AA1774D}"/>
                </a:ext>
              </a:extLst>
            </p:cNvPr>
            <p:cNvSpPr>
              <a:spLocks/>
            </p:cNvSpPr>
            <p:nvPr/>
          </p:nvSpPr>
          <p:spPr bwMode="auto">
            <a:xfrm>
              <a:off x="9997049" y="2047306"/>
              <a:ext cx="1870645" cy="1646757"/>
            </a:xfrm>
            <a:custGeom>
              <a:avLst/>
              <a:gdLst>
                <a:gd name="T0" fmla="*/ 612 w 635"/>
                <a:gd name="T1" fmla="*/ 434 h 559"/>
                <a:gd name="T2" fmla="*/ 576 w 635"/>
                <a:gd name="T3" fmla="*/ 474 h 559"/>
                <a:gd name="T4" fmla="*/ 564 w 635"/>
                <a:gd name="T5" fmla="*/ 552 h 559"/>
                <a:gd name="T6" fmla="*/ 546 w 635"/>
                <a:gd name="T7" fmla="*/ 557 h 559"/>
                <a:gd name="T8" fmla="*/ 508 w 635"/>
                <a:gd name="T9" fmla="*/ 536 h 559"/>
                <a:gd name="T10" fmla="*/ 464 w 635"/>
                <a:gd name="T11" fmla="*/ 532 h 559"/>
                <a:gd name="T12" fmla="*/ 440 w 635"/>
                <a:gd name="T13" fmla="*/ 546 h 559"/>
                <a:gd name="T14" fmla="*/ 403 w 635"/>
                <a:gd name="T15" fmla="*/ 546 h 559"/>
                <a:gd name="T16" fmla="*/ 377 w 635"/>
                <a:gd name="T17" fmla="*/ 556 h 559"/>
                <a:gd name="T18" fmla="*/ 351 w 635"/>
                <a:gd name="T19" fmla="*/ 530 h 559"/>
                <a:gd name="T20" fmla="*/ 321 w 635"/>
                <a:gd name="T21" fmla="*/ 538 h 559"/>
                <a:gd name="T22" fmla="*/ 285 w 635"/>
                <a:gd name="T23" fmla="*/ 524 h 559"/>
                <a:gd name="T24" fmla="*/ 247 w 635"/>
                <a:gd name="T25" fmla="*/ 486 h 559"/>
                <a:gd name="T26" fmla="*/ 231 w 635"/>
                <a:gd name="T27" fmla="*/ 474 h 559"/>
                <a:gd name="T28" fmla="*/ 205 w 635"/>
                <a:gd name="T29" fmla="*/ 458 h 559"/>
                <a:gd name="T30" fmla="*/ 178 w 635"/>
                <a:gd name="T31" fmla="*/ 448 h 559"/>
                <a:gd name="T32" fmla="*/ 178 w 635"/>
                <a:gd name="T33" fmla="*/ 466 h 559"/>
                <a:gd name="T34" fmla="*/ 144 w 635"/>
                <a:gd name="T35" fmla="*/ 460 h 559"/>
                <a:gd name="T36" fmla="*/ 140 w 635"/>
                <a:gd name="T37" fmla="*/ 434 h 559"/>
                <a:gd name="T38" fmla="*/ 124 w 635"/>
                <a:gd name="T39" fmla="*/ 428 h 559"/>
                <a:gd name="T40" fmla="*/ 88 w 635"/>
                <a:gd name="T41" fmla="*/ 408 h 559"/>
                <a:gd name="T42" fmla="*/ 68 w 635"/>
                <a:gd name="T43" fmla="*/ 392 h 559"/>
                <a:gd name="T44" fmla="*/ 44 w 635"/>
                <a:gd name="T45" fmla="*/ 410 h 559"/>
                <a:gd name="T46" fmla="*/ 44 w 635"/>
                <a:gd name="T47" fmla="*/ 374 h 559"/>
                <a:gd name="T48" fmla="*/ 36 w 635"/>
                <a:gd name="T49" fmla="*/ 337 h 559"/>
                <a:gd name="T50" fmla="*/ 26 w 635"/>
                <a:gd name="T51" fmla="*/ 287 h 559"/>
                <a:gd name="T52" fmla="*/ 18 w 635"/>
                <a:gd name="T53" fmla="*/ 229 h 559"/>
                <a:gd name="T54" fmla="*/ 0 w 635"/>
                <a:gd name="T55" fmla="*/ 207 h 559"/>
                <a:gd name="T56" fmla="*/ 10 w 635"/>
                <a:gd name="T57" fmla="*/ 173 h 559"/>
                <a:gd name="T58" fmla="*/ 4 w 635"/>
                <a:gd name="T59" fmla="*/ 122 h 559"/>
                <a:gd name="T60" fmla="*/ 10 w 635"/>
                <a:gd name="T61" fmla="*/ 116 h 559"/>
                <a:gd name="T62" fmla="*/ 24 w 635"/>
                <a:gd name="T63" fmla="*/ 112 h 559"/>
                <a:gd name="T64" fmla="*/ 8 w 635"/>
                <a:gd name="T65" fmla="*/ 104 h 559"/>
                <a:gd name="T66" fmla="*/ 28 w 635"/>
                <a:gd name="T67" fmla="*/ 92 h 559"/>
                <a:gd name="T68" fmla="*/ 42 w 635"/>
                <a:gd name="T69" fmla="*/ 82 h 559"/>
                <a:gd name="T70" fmla="*/ 112 w 635"/>
                <a:gd name="T71" fmla="*/ 60 h 559"/>
                <a:gd name="T72" fmla="*/ 160 w 635"/>
                <a:gd name="T73" fmla="*/ 26 h 559"/>
                <a:gd name="T74" fmla="*/ 245 w 635"/>
                <a:gd name="T75" fmla="*/ 0 h 559"/>
                <a:gd name="T76" fmla="*/ 275 w 635"/>
                <a:gd name="T77" fmla="*/ 16 h 559"/>
                <a:gd name="T78" fmla="*/ 263 w 635"/>
                <a:gd name="T79" fmla="*/ 16 h 559"/>
                <a:gd name="T80" fmla="*/ 257 w 635"/>
                <a:gd name="T81" fmla="*/ 18 h 559"/>
                <a:gd name="T82" fmla="*/ 277 w 635"/>
                <a:gd name="T83" fmla="*/ 54 h 559"/>
                <a:gd name="T84" fmla="*/ 289 w 635"/>
                <a:gd name="T85" fmla="*/ 50 h 559"/>
                <a:gd name="T86" fmla="*/ 319 w 635"/>
                <a:gd name="T87" fmla="*/ 36 h 559"/>
                <a:gd name="T88" fmla="*/ 408 w 635"/>
                <a:gd name="T89" fmla="*/ 46 h 559"/>
                <a:gd name="T90" fmla="*/ 502 w 635"/>
                <a:gd name="T91" fmla="*/ 28 h 559"/>
                <a:gd name="T92" fmla="*/ 552 w 635"/>
                <a:gd name="T93" fmla="*/ 46 h 559"/>
                <a:gd name="T94" fmla="*/ 562 w 635"/>
                <a:gd name="T95" fmla="*/ 76 h 559"/>
                <a:gd name="T96" fmla="*/ 594 w 635"/>
                <a:gd name="T97" fmla="*/ 167 h 559"/>
                <a:gd name="T98" fmla="*/ 578 w 635"/>
                <a:gd name="T99" fmla="*/ 211 h 559"/>
                <a:gd name="T100" fmla="*/ 562 w 635"/>
                <a:gd name="T101" fmla="*/ 237 h 559"/>
                <a:gd name="T102" fmla="*/ 588 w 635"/>
                <a:gd name="T103" fmla="*/ 267 h 559"/>
                <a:gd name="T104" fmla="*/ 594 w 635"/>
                <a:gd name="T105" fmla="*/ 317 h 559"/>
                <a:gd name="T106" fmla="*/ 619 w 635"/>
                <a:gd name="T107" fmla="*/ 360 h 559"/>
                <a:gd name="T108" fmla="*/ 635 w 635"/>
                <a:gd name="T109" fmla="*/ 398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5" h="559">
                  <a:moveTo>
                    <a:pt x="635" y="398"/>
                  </a:moveTo>
                  <a:lnTo>
                    <a:pt x="635" y="398"/>
                  </a:lnTo>
                  <a:lnTo>
                    <a:pt x="633" y="406"/>
                  </a:lnTo>
                  <a:lnTo>
                    <a:pt x="631" y="412"/>
                  </a:lnTo>
                  <a:lnTo>
                    <a:pt x="631" y="412"/>
                  </a:lnTo>
                  <a:lnTo>
                    <a:pt x="621" y="422"/>
                  </a:lnTo>
                  <a:lnTo>
                    <a:pt x="612" y="434"/>
                  </a:lnTo>
                  <a:lnTo>
                    <a:pt x="612" y="434"/>
                  </a:lnTo>
                  <a:lnTo>
                    <a:pt x="600" y="442"/>
                  </a:lnTo>
                  <a:lnTo>
                    <a:pt x="592" y="450"/>
                  </a:lnTo>
                  <a:lnTo>
                    <a:pt x="592" y="450"/>
                  </a:lnTo>
                  <a:lnTo>
                    <a:pt x="584" y="462"/>
                  </a:lnTo>
                  <a:lnTo>
                    <a:pt x="576" y="474"/>
                  </a:lnTo>
                  <a:lnTo>
                    <a:pt x="576" y="474"/>
                  </a:lnTo>
                  <a:lnTo>
                    <a:pt x="566" y="498"/>
                  </a:lnTo>
                  <a:lnTo>
                    <a:pt x="560" y="522"/>
                  </a:lnTo>
                  <a:lnTo>
                    <a:pt x="560" y="522"/>
                  </a:lnTo>
                  <a:lnTo>
                    <a:pt x="560" y="540"/>
                  </a:lnTo>
                  <a:lnTo>
                    <a:pt x="560" y="540"/>
                  </a:lnTo>
                  <a:lnTo>
                    <a:pt x="562" y="548"/>
                  </a:lnTo>
                  <a:lnTo>
                    <a:pt x="564" y="552"/>
                  </a:lnTo>
                  <a:lnTo>
                    <a:pt x="564" y="556"/>
                  </a:lnTo>
                  <a:lnTo>
                    <a:pt x="564" y="556"/>
                  </a:lnTo>
                  <a:lnTo>
                    <a:pt x="562" y="556"/>
                  </a:lnTo>
                  <a:lnTo>
                    <a:pt x="558" y="557"/>
                  </a:lnTo>
                  <a:lnTo>
                    <a:pt x="552" y="557"/>
                  </a:lnTo>
                  <a:lnTo>
                    <a:pt x="552" y="557"/>
                  </a:lnTo>
                  <a:lnTo>
                    <a:pt x="546" y="557"/>
                  </a:lnTo>
                  <a:lnTo>
                    <a:pt x="546" y="557"/>
                  </a:lnTo>
                  <a:lnTo>
                    <a:pt x="534" y="556"/>
                  </a:lnTo>
                  <a:lnTo>
                    <a:pt x="534" y="556"/>
                  </a:lnTo>
                  <a:lnTo>
                    <a:pt x="520" y="546"/>
                  </a:lnTo>
                  <a:lnTo>
                    <a:pt x="520" y="546"/>
                  </a:lnTo>
                  <a:lnTo>
                    <a:pt x="508" y="536"/>
                  </a:lnTo>
                  <a:lnTo>
                    <a:pt x="508" y="536"/>
                  </a:lnTo>
                  <a:lnTo>
                    <a:pt x="502" y="532"/>
                  </a:lnTo>
                  <a:lnTo>
                    <a:pt x="496" y="530"/>
                  </a:lnTo>
                  <a:lnTo>
                    <a:pt x="496" y="530"/>
                  </a:lnTo>
                  <a:lnTo>
                    <a:pt x="488" y="530"/>
                  </a:lnTo>
                  <a:lnTo>
                    <a:pt x="478" y="530"/>
                  </a:lnTo>
                  <a:lnTo>
                    <a:pt x="478" y="530"/>
                  </a:lnTo>
                  <a:lnTo>
                    <a:pt x="464" y="532"/>
                  </a:lnTo>
                  <a:lnTo>
                    <a:pt x="464" y="532"/>
                  </a:lnTo>
                  <a:lnTo>
                    <a:pt x="452" y="538"/>
                  </a:lnTo>
                  <a:lnTo>
                    <a:pt x="452" y="538"/>
                  </a:lnTo>
                  <a:lnTo>
                    <a:pt x="448" y="542"/>
                  </a:lnTo>
                  <a:lnTo>
                    <a:pt x="444" y="548"/>
                  </a:lnTo>
                  <a:lnTo>
                    <a:pt x="444" y="548"/>
                  </a:lnTo>
                  <a:lnTo>
                    <a:pt x="440" y="546"/>
                  </a:lnTo>
                  <a:lnTo>
                    <a:pt x="438" y="542"/>
                  </a:lnTo>
                  <a:lnTo>
                    <a:pt x="432" y="538"/>
                  </a:lnTo>
                  <a:lnTo>
                    <a:pt x="432" y="538"/>
                  </a:lnTo>
                  <a:lnTo>
                    <a:pt x="418" y="538"/>
                  </a:lnTo>
                  <a:lnTo>
                    <a:pt x="408" y="540"/>
                  </a:lnTo>
                  <a:lnTo>
                    <a:pt x="408" y="540"/>
                  </a:lnTo>
                  <a:lnTo>
                    <a:pt x="403" y="546"/>
                  </a:lnTo>
                  <a:lnTo>
                    <a:pt x="397" y="552"/>
                  </a:lnTo>
                  <a:lnTo>
                    <a:pt x="397" y="552"/>
                  </a:lnTo>
                  <a:lnTo>
                    <a:pt x="393" y="556"/>
                  </a:lnTo>
                  <a:lnTo>
                    <a:pt x="387" y="559"/>
                  </a:lnTo>
                  <a:lnTo>
                    <a:pt x="387" y="559"/>
                  </a:lnTo>
                  <a:lnTo>
                    <a:pt x="383" y="557"/>
                  </a:lnTo>
                  <a:lnTo>
                    <a:pt x="377" y="556"/>
                  </a:lnTo>
                  <a:lnTo>
                    <a:pt x="377" y="556"/>
                  </a:lnTo>
                  <a:lnTo>
                    <a:pt x="373" y="552"/>
                  </a:lnTo>
                  <a:lnTo>
                    <a:pt x="367" y="546"/>
                  </a:lnTo>
                  <a:lnTo>
                    <a:pt x="367" y="546"/>
                  </a:lnTo>
                  <a:lnTo>
                    <a:pt x="355" y="534"/>
                  </a:lnTo>
                  <a:lnTo>
                    <a:pt x="355" y="534"/>
                  </a:lnTo>
                  <a:lnTo>
                    <a:pt x="351" y="530"/>
                  </a:lnTo>
                  <a:lnTo>
                    <a:pt x="347" y="528"/>
                  </a:lnTo>
                  <a:lnTo>
                    <a:pt x="347" y="528"/>
                  </a:lnTo>
                  <a:lnTo>
                    <a:pt x="339" y="530"/>
                  </a:lnTo>
                  <a:lnTo>
                    <a:pt x="333" y="534"/>
                  </a:lnTo>
                  <a:lnTo>
                    <a:pt x="333" y="534"/>
                  </a:lnTo>
                  <a:lnTo>
                    <a:pt x="327" y="536"/>
                  </a:lnTo>
                  <a:lnTo>
                    <a:pt x="321" y="538"/>
                  </a:lnTo>
                  <a:lnTo>
                    <a:pt x="321" y="538"/>
                  </a:lnTo>
                  <a:lnTo>
                    <a:pt x="315" y="534"/>
                  </a:lnTo>
                  <a:lnTo>
                    <a:pt x="307" y="532"/>
                  </a:lnTo>
                  <a:lnTo>
                    <a:pt x="307" y="532"/>
                  </a:lnTo>
                  <a:lnTo>
                    <a:pt x="295" y="528"/>
                  </a:lnTo>
                  <a:lnTo>
                    <a:pt x="285" y="524"/>
                  </a:lnTo>
                  <a:lnTo>
                    <a:pt x="285" y="524"/>
                  </a:lnTo>
                  <a:lnTo>
                    <a:pt x="277" y="516"/>
                  </a:lnTo>
                  <a:lnTo>
                    <a:pt x="271" y="506"/>
                  </a:lnTo>
                  <a:lnTo>
                    <a:pt x="265" y="498"/>
                  </a:lnTo>
                  <a:lnTo>
                    <a:pt x="259" y="490"/>
                  </a:lnTo>
                  <a:lnTo>
                    <a:pt x="259" y="490"/>
                  </a:lnTo>
                  <a:lnTo>
                    <a:pt x="255" y="488"/>
                  </a:lnTo>
                  <a:lnTo>
                    <a:pt x="247" y="486"/>
                  </a:lnTo>
                  <a:lnTo>
                    <a:pt x="247" y="486"/>
                  </a:lnTo>
                  <a:lnTo>
                    <a:pt x="241" y="488"/>
                  </a:lnTo>
                  <a:lnTo>
                    <a:pt x="241" y="488"/>
                  </a:lnTo>
                  <a:lnTo>
                    <a:pt x="235" y="482"/>
                  </a:lnTo>
                  <a:lnTo>
                    <a:pt x="231" y="478"/>
                  </a:lnTo>
                  <a:lnTo>
                    <a:pt x="231" y="478"/>
                  </a:lnTo>
                  <a:lnTo>
                    <a:pt x="231" y="474"/>
                  </a:lnTo>
                  <a:lnTo>
                    <a:pt x="231" y="470"/>
                  </a:lnTo>
                  <a:lnTo>
                    <a:pt x="231" y="464"/>
                  </a:lnTo>
                  <a:lnTo>
                    <a:pt x="231" y="460"/>
                  </a:lnTo>
                  <a:lnTo>
                    <a:pt x="231" y="460"/>
                  </a:lnTo>
                  <a:lnTo>
                    <a:pt x="225" y="460"/>
                  </a:lnTo>
                  <a:lnTo>
                    <a:pt x="217" y="458"/>
                  </a:lnTo>
                  <a:lnTo>
                    <a:pt x="205" y="458"/>
                  </a:lnTo>
                  <a:lnTo>
                    <a:pt x="205" y="458"/>
                  </a:lnTo>
                  <a:lnTo>
                    <a:pt x="199" y="456"/>
                  </a:lnTo>
                  <a:lnTo>
                    <a:pt x="190" y="450"/>
                  </a:lnTo>
                  <a:lnTo>
                    <a:pt x="184" y="448"/>
                  </a:lnTo>
                  <a:lnTo>
                    <a:pt x="180" y="446"/>
                  </a:lnTo>
                  <a:lnTo>
                    <a:pt x="178" y="448"/>
                  </a:lnTo>
                  <a:lnTo>
                    <a:pt x="178" y="448"/>
                  </a:lnTo>
                  <a:lnTo>
                    <a:pt x="176" y="450"/>
                  </a:lnTo>
                  <a:lnTo>
                    <a:pt x="176" y="456"/>
                  </a:lnTo>
                  <a:lnTo>
                    <a:pt x="176" y="456"/>
                  </a:lnTo>
                  <a:lnTo>
                    <a:pt x="178" y="460"/>
                  </a:lnTo>
                  <a:lnTo>
                    <a:pt x="180" y="462"/>
                  </a:lnTo>
                  <a:lnTo>
                    <a:pt x="180" y="462"/>
                  </a:lnTo>
                  <a:lnTo>
                    <a:pt x="178" y="466"/>
                  </a:lnTo>
                  <a:lnTo>
                    <a:pt x="174" y="468"/>
                  </a:lnTo>
                  <a:lnTo>
                    <a:pt x="168" y="472"/>
                  </a:lnTo>
                  <a:lnTo>
                    <a:pt x="168" y="472"/>
                  </a:lnTo>
                  <a:lnTo>
                    <a:pt x="162" y="470"/>
                  </a:lnTo>
                  <a:lnTo>
                    <a:pt x="158" y="468"/>
                  </a:lnTo>
                  <a:lnTo>
                    <a:pt x="158" y="468"/>
                  </a:lnTo>
                  <a:lnTo>
                    <a:pt x="144" y="460"/>
                  </a:lnTo>
                  <a:lnTo>
                    <a:pt x="138" y="452"/>
                  </a:lnTo>
                  <a:lnTo>
                    <a:pt x="134" y="446"/>
                  </a:lnTo>
                  <a:lnTo>
                    <a:pt x="134" y="446"/>
                  </a:lnTo>
                  <a:lnTo>
                    <a:pt x="134" y="444"/>
                  </a:lnTo>
                  <a:lnTo>
                    <a:pt x="138" y="440"/>
                  </a:lnTo>
                  <a:lnTo>
                    <a:pt x="140" y="434"/>
                  </a:lnTo>
                  <a:lnTo>
                    <a:pt x="140" y="434"/>
                  </a:lnTo>
                  <a:lnTo>
                    <a:pt x="140" y="432"/>
                  </a:lnTo>
                  <a:lnTo>
                    <a:pt x="140" y="432"/>
                  </a:lnTo>
                  <a:lnTo>
                    <a:pt x="140" y="430"/>
                  </a:lnTo>
                  <a:lnTo>
                    <a:pt x="140" y="430"/>
                  </a:lnTo>
                  <a:lnTo>
                    <a:pt x="132" y="428"/>
                  </a:lnTo>
                  <a:lnTo>
                    <a:pt x="124" y="428"/>
                  </a:lnTo>
                  <a:lnTo>
                    <a:pt x="124" y="428"/>
                  </a:lnTo>
                  <a:lnTo>
                    <a:pt x="120" y="420"/>
                  </a:lnTo>
                  <a:lnTo>
                    <a:pt x="114" y="412"/>
                  </a:lnTo>
                  <a:lnTo>
                    <a:pt x="114" y="412"/>
                  </a:lnTo>
                  <a:lnTo>
                    <a:pt x="110" y="410"/>
                  </a:lnTo>
                  <a:lnTo>
                    <a:pt x="100" y="410"/>
                  </a:lnTo>
                  <a:lnTo>
                    <a:pt x="88" y="408"/>
                  </a:lnTo>
                  <a:lnTo>
                    <a:pt x="88" y="408"/>
                  </a:lnTo>
                  <a:lnTo>
                    <a:pt x="84" y="410"/>
                  </a:lnTo>
                  <a:lnTo>
                    <a:pt x="80" y="410"/>
                  </a:lnTo>
                  <a:lnTo>
                    <a:pt x="80" y="410"/>
                  </a:lnTo>
                  <a:lnTo>
                    <a:pt x="76" y="404"/>
                  </a:lnTo>
                  <a:lnTo>
                    <a:pt x="72" y="398"/>
                  </a:lnTo>
                  <a:lnTo>
                    <a:pt x="72" y="398"/>
                  </a:lnTo>
                  <a:lnTo>
                    <a:pt x="68" y="392"/>
                  </a:lnTo>
                  <a:lnTo>
                    <a:pt x="62" y="390"/>
                  </a:lnTo>
                  <a:lnTo>
                    <a:pt x="62" y="390"/>
                  </a:lnTo>
                  <a:lnTo>
                    <a:pt x="58" y="396"/>
                  </a:lnTo>
                  <a:lnTo>
                    <a:pt x="54" y="402"/>
                  </a:lnTo>
                  <a:lnTo>
                    <a:pt x="50" y="406"/>
                  </a:lnTo>
                  <a:lnTo>
                    <a:pt x="44" y="410"/>
                  </a:lnTo>
                  <a:lnTo>
                    <a:pt x="44" y="410"/>
                  </a:lnTo>
                  <a:lnTo>
                    <a:pt x="40" y="408"/>
                  </a:lnTo>
                  <a:lnTo>
                    <a:pt x="36" y="406"/>
                  </a:lnTo>
                  <a:lnTo>
                    <a:pt x="36" y="406"/>
                  </a:lnTo>
                  <a:lnTo>
                    <a:pt x="38" y="400"/>
                  </a:lnTo>
                  <a:lnTo>
                    <a:pt x="40" y="396"/>
                  </a:lnTo>
                  <a:lnTo>
                    <a:pt x="40" y="396"/>
                  </a:lnTo>
                  <a:lnTo>
                    <a:pt x="44" y="374"/>
                  </a:lnTo>
                  <a:lnTo>
                    <a:pt x="44" y="374"/>
                  </a:lnTo>
                  <a:lnTo>
                    <a:pt x="46" y="362"/>
                  </a:lnTo>
                  <a:lnTo>
                    <a:pt x="46" y="352"/>
                  </a:lnTo>
                  <a:lnTo>
                    <a:pt x="46" y="352"/>
                  </a:lnTo>
                  <a:lnTo>
                    <a:pt x="44" y="347"/>
                  </a:lnTo>
                  <a:lnTo>
                    <a:pt x="44" y="347"/>
                  </a:lnTo>
                  <a:lnTo>
                    <a:pt x="36" y="337"/>
                  </a:lnTo>
                  <a:lnTo>
                    <a:pt x="30" y="331"/>
                  </a:lnTo>
                  <a:lnTo>
                    <a:pt x="28" y="325"/>
                  </a:lnTo>
                  <a:lnTo>
                    <a:pt x="28" y="325"/>
                  </a:lnTo>
                  <a:lnTo>
                    <a:pt x="26" y="313"/>
                  </a:lnTo>
                  <a:lnTo>
                    <a:pt x="26" y="297"/>
                  </a:lnTo>
                  <a:lnTo>
                    <a:pt x="26" y="297"/>
                  </a:lnTo>
                  <a:lnTo>
                    <a:pt x="26" y="287"/>
                  </a:lnTo>
                  <a:lnTo>
                    <a:pt x="26" y="287"/>
                  </a:lnTo>
                  <a:lnTo>
                    <a:pt x="24" y="267"/>
                  </a:lnTo>
                  <a:lnTo>
                    <a:pt x="24" y="267"/>
                  </a:lnTo>
                  <a:lnTo>
                    <a:pt x="18" y="257"/>
                  </a:lnTo>
                  <a:lnTo>
                    <a:pt x="18" y="257"/>
                  </a:lnTo>
                  <a:lnTo>
                    <a:pt x="18" y="243"/>
                  </a:lnTo>
                  <a:lnTo>
                    <a:pt x="18" y="229"/>
                  </a:lnTo>
                  <a:lnTo>
                    <a:pt x="18" y="229"/>
                  </a:lnTo>
                  <a:lnTo>
                    <a:pt x="16" y="221"/>
                  </a:lnTo>
                  <a:lnTo>
                    <a:pt x="16" y="221"/>
                  </a:lnTo>
                  <a:lnTo>
                    <a:pt x="12" y="219"/>
                  </a:lnTo>
                  <a:lnTo>
                    <a:pt x="8" y="213"/>
                  </a:lnTo>
                  <a:lnTo>
                    <a:pt x="4" y="211"/>
                  </a:lnTo>
                  <a:lnTo>
                    <a:pt x="0" y="207"/>
                  </a:lnTo>
                  <a:lnTo>
                    <a:pt x="0" y="207"/>
                  </a:lnTo>
                  <a:lnTo>
                    <a:pt x="0" y="201"/>
                  </a:lnTo>
                  <a:lnTo>
                    <a:pt x="0" y="201"/>
                  </a:lnTo>
                  <a:lnTo>
                    <a:pt x="4" y="185"/>
                  </a:lnTo>
                  <a:lnTo>
                    <a:pt x="4" y="185"/>
                  </a:lnTo>
                  <a:lnTo>
                    <a:pt x="10" y="173"/>
                  </a:lnTo>
                  <a:lnTo>
                    <a:pt x="10" y="173"/>
                  </a:lnTo>
                  <a:lnTo>
                    <a:pt x="12" y="161"/>
                  </a:lnTo>
                  <a:lnTo>
                    <a:pt x="12" y="161"/>
                  </a:lnTo>
                  <a:lnTo>
                    <a:pt x="12" y="149"/>
                  </a:lnTo>
                  <a:lnTo>
                    <a:pt x="12" y="141"/>
                  </a:lnTo>
                  <a:lnTo>
                    <a:pt x="12" y="141"/>
                  </a:lnTo>
                  <a:lnTo>
                    <a:pt x="8" y="134"/>
                  </a:lnTo>
                  <a:lnTo>
                    <a:pt x="4" y="122"/>
                  </a:lnTo>
                  <a:lnTo>
                    <a:pt x="4" y="122"/>
                  </a:lnTo>
                  <a:lnTo>
                    <a:pt x="2" y="118"/>
                  </a:lnTo>
                  <a:lnTo>
                    <a:pt x="2" y="116"/>
                  </a:lnTo>
                  <a:lnTo>
                    <a:pt x="2" y="114"/>
                  </a:lnTo>
                  <a:lnTo>
                    <a:pt x="2" y="114"/>
                  </a:lnTo>
                  <a:lnTo>
                    <a:pt x="6" y="114"/>
                  </a:lnTo>
                  <a:lnTo>
                    <a:pt x="10" y="116"/>
                  </a:lnTo>
                  <a:lnTo>
                    <a:pt x="14" y="120"/>
                  </a:lnTo>
                  <a:lnTo>
                    <a:pt x="18" y="122"/>
                  </a:lnTo>
                  <a:lnTo>
                    <a:pt x="18" y="122"/>
                  </a:lnTo>
                  <a:lnTo>
                    <a:pt x="22" y="118"/>
                  </a:lnTo>
                  <a:lnTo>
                    <a:pt x="24" y="116"/>
                  </a:lnTo>
                  <a:lnTo>
                    <a:pt x="24" y="116"/>
                  </a:lnTo>
                  <a:lnTo>
                    <a:pt x="24" y="112"/>
                  </a:lnTo>
                  <a:lnTo>
                    <a:pt x="24" y="108"/>
                  </a:lnTo>
                  <a:lnTo>
                    <a:pt x="24" y="108"/>
                  </a:lnTo>
                  <a:lnTo>
                    <a:pt x="22" y="106"/>
                  </a:lnTo>
                  <a:lnTo>
                    <a:pt x="14" y="106"/>
                  </a:lnTo>
                  <a:lnTo>
                    <a:pt x="10" y="106"/>
                  </a:lnTo>
                  <a:lnTo>
                    <a:pt x="8" y="104"/>
                  </a:lnTo>
                  <a:lnTo>
                    <a:pt x="8" y="104"/>
                  </a:lnTo>
                  <a:lnTo>
                    <a:pt x="10" y="102"/>
                  </a:lnTo>
                  <a:lnTo>
                    <a:pt x="12" y="100"/>
                  </a:lnTo>
                  <a:lnTo>
                    <a:pt x="16" y="94"/>
                  </a:lnTo>
                  <a:lnTo>
                    <a:pt x="16" y="94"/>
                  </a:lnTo>
                  <a:lnTo>
                    <a:pt x="24" y="92"/>
                  </a:lnTo>
                  <a:lnTo>
                    <a:pt x="28" y="92"/>
                  </a:lnTo>
                  <a:lnTo>
                    <a:pt x="28" y="92"/>
                  </a:lnTo>
                  <a:lnTo>
                    <a:pt x="30" y="94"/>
                  </a:lnTo>
                  <a:lnTo>
                    <a:pt x="30" y="96"/>
                  </a:lnTo>
                  <a:lnTo>
                    <a:pt x="30" y="96"/>
                  </a:lnTo>
                  <a:lnTo>
                    <a:pt x="34" y="94"/>
                  </a:lnTo>
                  <a:lnTo>
                    <a:pt x="36" y="90"/>
                  </a:lnTo>
                  <a:lnTo>
                    <a:pt x="42" y="82"/>
                  </a:lnTo>
                  <a:lnTo>
                    <a:pt x="42" y="82"/>
                  </a:lnTo>
                  <a:lnTo>
                    <a:pt x="58" y="76"/>
                  </a:lnTo>
                  <a:lnTo>
                    <a:pt x="58" y="76"/>
                  </a:lnTo>
                  <a:lnTo>
                    <a:pt x="76" y="72"/>
                  </a:lnTo>
                  <a:lnTo>
                    <a:pt x="76" y="72"/>
                  </a:lnTo>
                  <a:lnTo>
                    <a:pt x="94" y="66"/>
                  </a:lnTo>
                  <a:lnTo>
                    <a:pt x="112" y="60"/>
                  </a:lnTo>
                  <a:lnTo>
                    <a:pt x="112" y="60"/>
                  </a:lnTo>
                  <a:lnTo>
                    <a:pt x="120" y="54"/>
                  </a:lnTo>
                  <a:lnTo>
                    <a:pt x="128" y="46"/>
                  </a:lnTo>
                  <a:lnTo>
                    <a:pt x="138" y="36"/>
                  </a:lnTo>
                  <a:lnTo>
                    <a:pt x="146" y="30"/>
                  </a:lnTo>
                  <a:lnTo>
                    <a:pt x="146" y="30"/>
                  </a:lnTo>
                  <a:lnTo>
                    <a:pt x="160" y="26"/>
                  </a:lnTo>
                  <a:lnTo>
                    <a:pt x="160" y="26"/>
                  </a:lnTo>
                  <a:lnTo>
                    <a:pt x="174" y="18"/>
                  </a:lnTo>
                  <a:lnTo>
                    <a:pt x="186" y="12"/>
                  </a:lnTo>
                  <a:lnTo>
                    <a:pt x="186" y="12"/>
                  </a:lnTo>
                  <a:lnTo>
                    <a:pt x="207" y="4"/>
                  </a:lnTo>
                  <a:lnTo>
                    <a:pt x="231" y="0"/>
                  </a:lnTo>
                  <a:lnTo>
                    <a:pt x="231" y="0"/>
                  </a:lnTo>
                  <a:lnTo>
                    <a:pt x="245" y="0"/>
                  </a:lnTo>
                  <a:lnTo>
                    <a:pt x="245" y="0"/>
                  </a:lnTo>
                  <a:lnTo>
                    <a:pt x="257" y="2"/>
                  </a:lnTo>
                  <a:lnTo>
                    <a:pt x="257" y="2"/>
                  </a:lnTo>
                  <a:lnTo>
                    <a:pt x="267" y="6"/>
                  </a:lnTo>
                  <a:lnTo>
                    <a:pt x="267" y="6"/>
                  </a:lnTo>
                  <a:lnTo>
                    <a:pt x="271" y="12"/>
                  </a:lnTo>
                  <a:lnTo>
                    <a:pt x="275" y="16"/>
                  </a:lnTo>
                  <a:lnTo>
                    <a:pt x="275" y="16"/>
                  </a:lnTo>
                  <a:lnTo>
                    <a:pt x="275" y="20"/>
                  </a:lnTo>
                  <a:lnTo>
                    <a:pt x="273" y="22"/>
                  </a:lnTo>
                  <a:lnTo>
                    <a:pt x="273" y="22"/>
                  </a:lnTo>
                  <a:lnTo>
                    <a:pt x="271" y="22"/>
                  </a:lnTo>
                  <a:lnTo>
                    <a:pt x="269" y="20"/>
                  </a:lnTo>
                  <a:lnTo>
                    <a:pt x="263" y="16"/>
                  </a:lnTo>
                  <a:lnTo>
                    <a:pt x="259" y="12"/>
                  </a:lnTo>
                  <a:lnTo>
                    <a:pt x="257" y="12"/>
                  </a:lnTo>
                  <a:lnTo>
                    <a:pt x="255" y="12"/>
                  </a:lnTo>
                  <a:lnTo>
                    <a:pt x="255" y="12"/>
                  </a:lnTo>
                  <a:lnTo>
                    <a:pt x="255" y="14"/>
                  </a:lnTo>
                  <a:lnTo>
                    <a:pt x="257" y="18"/>
                  </a:lnTo>
                  <a:lnTo>
                    <a:pt x="257" y="18"/>
                  </a:lnTo>
                  <a:lnTo>
                    <a:pt x="263" y="34"/>
                  </a:lnTo>
                  <a:lnTo>
                    <a:pt x="267" y="46"/>
                  </a:lnTo>
                  <a:lnTo>
                    <a:pt x="271" y="52"/>
                  </a:lnTo>
                  <a:lnTo>
                    <a:pt x="271" y="52"/>
                  </a:lnTo>
                  <a:lnTo>
                    <a:pt x="273" y="54"/>
                  </a:lnTo>
                  <a:lnTo>
                    <a:pt x="277" y="54"/>
                  </a:lnTo>
                  <a:lnTo>
                    <a:pt x="277" y="54"/>
                  </a:lnTo>
                  <a:lnTo>
                    <a:pt x="279" y="50"/>
                  </a:lnTo>
                  <a:lnTo>
                    <a:pt x="279" y="50"/>
                  </a:lnTo>
                  <a:lnTo>
                    <a:pt x="283" y="48"/>
                  </a:lnTo>
                  <a:lnTo>
                    <a:pt x="285" y="46"/>
                  </a:lnTo>
                  <a:lnTo>
                    <a:pt x="285" y="46"/>
                  </a:lnTo>
                  <a:lnTo>
                    <a:pt x="287" y="48"/>
                  </a:lnTo>
                  <a:lnTo>
                    <a:pt x="289" y="50"/>
                  </a:lnTo>
                  <a:lnTo>
                    <a:pt x="289" y="50"/>
                  </a:lnTo>
                  <a:lnTo>
                    <a:pt x="295" y="48"/>
                  </a:lnTo>
                  <a:lnTo>
                    <a:pt x="299" y="46"/>
                  </a:lnTo>
                  <a:lnTo>
                    <a:pt x="299" y="46"/>
                  </a:lnTo>
                  <a:lnTo>
                    <a:pt x="315" y="42"/>
                  </a:lnTo>
                  <a:lnTo>
                    <a:pt x="315" y="42"/>
                  </a:lnTo>
                  <a:lnTo>
                    <a:pt x="319" y="36"/>
                  </a:lnTo>
                  <a:lnTo>
                    <a:pt x="325" y="34"/>
                  </a:lnTo>
                  <a:lnTo>
                    <a:pt x="325" y="34"/>
                  </a:lnTo>
                  <a:lnTo>
                    <a:pt x="331" y="36"/>
                  </a:lnTo>
                  <a:lnTo>
                    <a:pt x="339" y="40"/>
                  </a:lnTo>
                  <a:lnTo>
                    <a:pt x="339" y="40"/>
                  </a:lnTo>
                  <a:lnTo>
                    <a:pt x="375" y="44"/>
                  </a:lnTo>
                  <a:lnTo>
                    <a:pt x="408" y="46"/>
                  </a:lnTo>
                  <a:lnTo>
                    <a:pt x="408" y="46"/>
                  </a:lnTo>
                  <a:lnTo>
                    <a:pt x="436" y="46"/>
                  </a:lnTo>
                  <a:lnTo>
                    <a:pt x="462" y="42"/>
                  </a:lnTo>
                  <a:lnTo>
                    <a:pt x="462" y="42"/>
                  </a:lnTo>
                  <a:lnTo>
                    <a:pt x="490" y="32"/>
                  </a:lnTo>
                  <a:lnTo>
                    <a:pt x="490" y="32"/>
                  </a:lnTo>
                  <a:lnTo>
                    <a:pt x="502" y="28"/>
                  </a:lnTo>
                  <a:lnTo>
                    <a:pt x="512" y="26"/>
                  </a:lnTo>
                  <a:lnTo>
                    <a:pt x="512" y="26"/>
                  </a:lnTo>
                  <a:lnTo>
                    <a:pt x="522" y="30"/>
                  </a:lnTo>
                  <a:lnTo>
                    <a:pt x="530" y="32"/>
                  </a:lnTo>
                  <a:lnTo>
                    <a:pt x="530" y="32"/>
                  </a:lnTo>
                  <a:lnTo>
                    <a:pt x="540" y="40"/>
                  </a:lnTo>
                  <a:lnTo>
                    <a:pt x="552" y="46"/>
                  </a:lnTo>
                  <a:lnTo>
                    <a:pt x="552" y="46"/>
                  </a:lnTo>
                  <a:lnTo>
                    <a:pt x="556" y="52"/>
                  </a:lnTo>
                  <a:lnTo>
                    <a:pt x="558" y="56"/>
                  </a:lnTo>
                  <a:lnTo>
                    <a:pt x="558" y="56"/>
                  </a:lnTo>
                  <a:lnTo>
                    <a:pt x="560" y="64"/>
                  </a:lnTo>
                  <a:lnTo>
                    <a:pt x="560" y="64"/>
                  </a:lnTo>
                  <a:lnTo>
                    <a:pt x="562" y="76"/>
                  </a:lnTo>
                  <a:lnTo>
                    <a:pt x="562" y="76"/>
                  </a:lnTo>
                  <a:lnTo>
                    <a:pt x="578" y="114"/>
                  </a:lnTo>
                  <a:lnTo>
                    <a:pt x="586" y="134"/>
                  </a:lnTo>
                  <a:lnTo>
                    <a:pt x="592" y="149"/>
                  </a:lnTo>
                  <a:lnTo>
                    <a:pt x="592" y="149"/>
                  </a:lnTo>
                  <a:lnTo>
                    <a:pt x="594" y="167"/>
                  </a:lnTo>
                  <a:lnTo>
                    <a:pt x="594" y="167"/>
                  </a:lnTo>
                  <a:lnTo>
                    <a:pt x="596" y="177"/>
                  </a:lnTo>
                  <a:lnTo>
                    <a:pt x="594" y="185"/>
                  </a:lnTo>
                  <a:lnTo>
                    <a:pt x="594" y="185"/>
                  </a:lnTo>
                  <a:lnTo>
                    <a:pt x="590" y="197"/>
                  </a:lnTo>
                  <a:lnTo>
                    <a:pt x="586" y="205"/>
                  </a:lnTo>
                  <a:lnTo>
                    <a:pt x="586" y="205"/>
                  </a:lnTo>
                  <a:lnTo>
                    <a:pt x="578" y="211"/>
                  </a:lnTo>
                  <a:lnTo>
                    <a:pt x="568" y="219"/>
                  </a:lnTo>
                  <a:lnTo>
                    <a:pt x="568" y="219"/>
                  </a:lnTo>
                  <a:lnTo>
                    <a:pt x="562" y="225"/>
                  </a:lnTo>
                  <a:lnTo>
                    <a:pt x="560" y="229"/>
                  </a:lnTo>
                  <a:lnTo>
                    <a:pt x="560" y="233"/>
                  </a:lnTo>
                  <a:lnTo>
                    <a:pt x="560" y="233"/>
                  </a:lnTo>
                  <a:lnTo>
                    <a:pt x="562" y="237"/>
                  </a:lnTo>
                  <a:lnTo>
                    <a:pt x="566" y="243"/>
                  </a:lnTo>
                  <a:lnTo>
                    <a:pt x="566" y="243"/>
                  </a:lnTo>
                  <a:lnTo>
                    <a:pt x="578" y="251"/>
                  </a:lnTo>
                  <a:lnTo>
                    <a:pt x="582" y="253"/>
                  </a:lnTo>
                  <a:lnTo>
                    <a:pt x="586" y="257"/>
                  </a:lnTo>
                  <a:lnTo>
                    <a:pt x="586" y="257"/>
                  </a:lnTo>
                  <a:lnTo>
                    <a:pt x="588" y="267"/>
                  </a:lnTo>
                  <a:lnTo>
                    <a:pt x="588" y="281"/>
                  </a:lnTo>
                  <a:lnTo>
                    <a:pt x="586" y="303"/>
                  </a:lnTo>
                  <a:lnTo>
                    <a:pt x="586" y="303"/>
                  </a:lnTo>
                  <a:lnTo>
                    <a:pt x="588" y="305"/>
                  </a:lnTo>
                  <a:lnTo>
                    <a:pt x="590" y="311"/>
                  </a:lnTo>
                  <a:lnTo>
                    <a:pt x="594" y="317"/>
                  </a:lnTo>
                  <a:lnTo>
                    <a:pt x="594" y="317"/>
                  </a:lnTo>
                  <a:lnTo>
                    <a:pt x="598" y="331"/>
                  </a:lnTo>
                  <a:lnTo>
                    <a:pt x="598" y="331"/>
                  </a:lnTo>
                  <a:lnTo>
                    <a:pt x="610" y="350"/>
                  </a:lnTo>
                  <a:lnTo>
                    <a:pt x="610" y="350"/>
                  </a:lnTo>
                  <a:lnTo>
                    <a:pt x="612" y="354"/>
                  </a:lnTo>
                  <a:lnTo>
                    <a:pt x="612" y="354"/>
                  </a:lnTo>
                  <a:lnTo>
                    <a:pt x="619" y="360"/>
                  </a:lnTo>
                  <a:lnTo>
                    <a:pt x="625" y="368"/>
                  </a:lnTo>
                  <a:lnTo>
                    <a:pt x="625" y="368"/>
                  </a:lnTo>
                  <a:lnTo>
                    <a:pt x="625" y="374"/>
                  </a:lnTo>
                  <a:lnTo>
                    <a:pt x="625" y="380"/>
                  </a:lnTo>
                  <a:lnTo>
                    <a:pt x="625" y="380"/>
                  </a:lnTo>
                  <a:lnTo>
                    <a:pt x="631" y="388"/>
                  </a:lnTo>
                  <a:lnTo>
                    <a:pt x="635" y="398"/>
                  </a:lnTo>
                  <a:lnTo>
                    <a:pt x="635" y="398"/>
                  </a:lnTo>
                  <a:lnTo>
                    <a:pt x="635" y="398"/>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07" name="Freeform 356">
              <a:extLst>
                <a:ext uri="{FF2B5EF4-FFF2-40B4-BE49-F238E27FC236}">
                  <a16:creationId xmlns:a16="http://schemas.microsoft.com/office/drawing/2014/main" id="{C171C369-2F9F-48E0-AF1E-5D57E6A6A00F}"/>
                </a:ext>
              </a:extLst>
            </p:cNvPr>
            <p:cNvSpPr>
              <a:spLocks/>
            </p:cNvSpPr>
            <p:nvPr/>
          </p:nvSpPr>
          <p:spPr bwMode="auto">
            <a:xfrm>
              <a:off x="10527310" y="3602741"/>
              <a:ext cx="1078199" cy="550884"/>
            </a:xfrm>
            <a:custGeom>
              <a:avLst/>
              <a:gdLst>
                <a:gd name="T0" fmla="*/ 14 w 366"/>
                <a:gd name="T1" fmla="*/ 147 h 187"/>
                <a:gd name="T2" fmla="*/ 4 w 366"/>
                <a:gd name="T3" fmla="*/ 125 h 187"/>
                <a:gd name="T4" fmla="*/ 0 w 366"/>
                <a:gd name="T5" fmla="*/ 113 h 187"/>
                <a:gd name="T6" fmla="*/ 8 w 366"/>
                <a:gd name="T7" fmla="*/ 97 h 187"/>
                <a:gd name="T8" fmla="*/ 16 w 366"/>
                <a:gd name="T9" fmla="*/ 85 h 187"/>
                <a:gd name="T10" fmla="*/ 23 w 366"/>
                <a:gd name="T11" fmla="*/ 87 h 187"/>
                <a:gd name="T12" fmla="*/ 29 w 366"/>
                <a:gd name="T13" fmla="*/ 91 h 187"/>
                <a:gd name="T14" fmla="*/ 49 w 366"/>
                <a:gd name="T15" fmla="*/ 89 h 187"/>
                <a:gd name="T16" fmla="*/ 63 w 366"/>
                <a:gd name="T17" fmla="*/ 75 h 187"/>
                <a:gd name="T18" fmla="*/ 63 w 366"/>
                <a:gd name="T19" fmla="*/ 67 h 187"/>
                <a:gd name="T20" fmla="*/ 75 w 366"/>
                <a:gd name="T21" fmla="*/ 65 h 187"/>
                <a:gd name="T22" fmla="*/ 81 w 366"/>
                <a:gd name="T23" fmla="*/ 53 h 187"/>
                <a:gd name="T24" fmla="*/ 81 w 366"/>
                <a:gd name="T25" fmla="*/ 37 h 187"/>
                <a:gd name="T26" fmla="*/ 87 w 366"/>
                <a:gd name="T27" fmla="*/ 31 h 187"/>
                <a:gd name="T28" fmla="*/ 95 w 366"/>
                <a:gd name="T29" fmla="*/ 26 h 187"/>
                <a:gd name="T30" fmla="*/ 103 w 366"/>
                <a:gd name="T31" fmla="*/ 14 h 187"/>
                <a:gd name="T32" fmla="*/ 113 w 366"/>
                <a:gd name="T33" fmla="*/ 12 h 187"/>
                <a:gd name="T34" fmla="*/ 123 w 366"/>
                <a:gd name="T35" fmla="*/ 8 h 187"/>
                <a:gd name="T36" fmla="*/ 135 w 366"/>
                <a:gd name="T37" fmla="*/ 6 h 187"/>
                <a:gd name="T38" fmla="*/ 147 w 366"/>
                <a:gd name="T39" fmla="*/ 8 h 187"/>
                <a:gd name="T40" fmla="*/ 161 w 366"/>
                <a:gd name="T41" fmla="*/ 2 h 187"/>
                <a:gd name="T42" fmla="*/ 171 w 366"/>
                <a:gd name="T43" fmla="*/ 2 h 187"/>
                <a:gd name="T44" fmla="*/ 187 w 366"/>
                <a:gd name="T45" fmla="*/ 16 h 187"/>
                <a:gd name="T46" fmla="*/ 197 w 366"/>
                <a:gd name="T47" fmla="*/ 28 h 187"/>
                <a:gd name="T48" fmla="*/ 207 w 366"/>
                <a:gd name="T49" fmla="*/ 31 h 187"/>
                <a:gd name="T50" fmla="*/ 217 w 366"/>
                <a:gd name="T51" fmla="*/ 24 h 187"/>
                <a:gd name="T52" fmla="*/ 228 w 366"/>
                <a:gd name="T53" fmla="*/ 12 h 187"/>
                <a:gd name="T54" fmla="*/ 252 w 366"/>
                <a:gd name="T55" fmla="*/ 10 h 187"/>
                <a:gd name="T56" fmla="*/ 260 w 366"/>
                <a:gd name="T57" fmla="*/ 16 h 187"/>
                <a:gd name="T58" fmla="*/ 268 w 366"/>
                <a:gd name="T59" fmla="*/ 14 h 187"/>
                <a:gd name="T60" fmla="*/ 284 w 366"/>
                <a:gd name="T61" fmla="*/ 4 h 187"/>
                <a:gd name="T62" fmla="*/ 298 w 366"/>
                <a:gd name="T63" fmla="*/ 2 h 187"/>
                <a:gd name="T64" fmla="*/ 316 w 366"/>
                <a:gd name="T65" fmla="*/ 2 h 187"/>
                <a:gd name="T66" fmla="*/ 328 w 366"/>
                <a:gd name="T67" fmla="*/ 8 h 187"/>
                <a:gd name="T68" fmla="*/ 354 w 366"/>
                <a:gd name="T69" fmla="*/ 28 h 187"/>
                <a:gd name="T70" fmla="*/ 366 w 366"/>
                <a:gd name="T71" fmla="*/ 29 h 187"/>
                <a:gd name="T72" fmla="*/ 366 w 366"/>
                <a:gd name="T73" fmla="*/ 37 h 187"/>
                <a:gd name="T74" fmla="*/ 354 w 366"/>
                <a:gd name="T75" fmla="*/ 73 h 187"/>
                <a:gd name="T76" fmla="*/ 350 w 366"/>
                <a:gd name="T77" fmla="*/ 101 h 187"/>
                <a:gd name="T78" fmla="*/ 334 w 366"/>
                <a:gd name="T79" fmla="*/ 109 h 187"/>
                <a:gd name="T80" fmla="*/ 314 w 366"/>
                <a:gd name="T81" fmla="*/ 95 h 187"/>
                <a:gd name="T82" fmla="*/ 294 w 366"/>
                <a:gd name="T83" fmla="*/ 93 h 187"/>
                <a:gd name="T84" fmla="*/ 280 w 366"/>
                <a:gd name="T85" fmla="*/ 97 h 187"/>
                <a:gd name="T86" fmla="*/ 260 w 366"/>
                <a:gd name="T87" fmla="*/ 97 h 187"/>
                <a:gd name="T88" fmla="*/ 238 w 366"/>
                <a:gd name="T89" fmla="*/ 109 h 187"/>
                <a:gd name="T90" fmla="*/ 234 w 366"/>
                <a:gd name="T91" fmla="*/ 123 h 187"/>
                <a:gd name="T92" fmla="*/ 223 w 366"/>
                <a:gd name="T93" fmla="*/ 127 h 187"/>
                <a:gd name="T94" fmla="*/ 207 w 366"/>
                <a:gd name="T95" fmla="*/ 139 h 187"/>
                <a:gd name="T96" fmla="*/ 197 w 366"/>
                <a:gd name="T97" fmla="*/ 133 h 187"/>
                <a:gd name="T98" fmla="*/ 185 w 366"/>
                <a:gd name="T99" fmla="*/ 131 h 187"/>
                <a:gd name="T100" fmla="*/ 167 w 366"/>
                <a:gd name="T101" fmla="*/ 145 h 187"/>
                <a:gd name="T102" fmla="*/ 139 w 366"/>
                <a:gd name="T103" fmla="*/ 153 h 187"/>
                <a:gd name="T104" fmla="*/ 125 w 366"/>
                <a:gd name="T105" fmla="*/ 161 h 187"/>
                <a:gd name="T106" fmla="*/ 115 w 366"/>
                <a:gd name="T107" fmla="*/ 183 h 187"/>
                <a:gd name="T108" fmla="*/ 107 w 366"/>
                <a:gd name="T109" fmla="*/ 183 h 187"/>
                <a:gd name="T110" fmla="*/ 65 w 366"/>
                <a:gd name="T111" fmla="*/ 185 h 187"/>
                <a:gd name="T112" fmla="*/ 49 w 366"/>
                <a:gd name="T113" fmla="*/ 177 h 187"/>
                <a:gd name="T114" fmla="*/ 25 w 366"/>
                <a:gd name="T115" fmla="*/ 159 h 187"/>
                <a:gd name="T116" fmla="*/ 19 w 366"/>
                <a:gd name="T117" fmla="*/ 155 h 187"/>
                <a:gd name="T118" fmla="*/ 19 w 366"/>
                <a:gd name="T119" fmla="*/ 15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187">
                  <a:moveTo>
                    <a:pt x="19" y="155"/>
                  </a:moveTo>
                  <a:lnTo>
                    <a:pt x="19" y="155"/>
                  </a:lnTo>
                  <a:lnTo>
                    <a:pt x="14" y="147"/>
                  </a:lnTo>
                  <a:lnTo>
                    <a:pt x="8" y="139"/>
                  </a:lnTo>
                  <a:lnTo>
                    <a:pt x="8" y="139"/>
                  </a:lnTo>
                  <a:lnTo>
                    <a:pt x="4" y="125"/>
                  </a:lnTo>
                  <a:lnTo>
                    <a:pt x="2" y="119"/>
                  </a:lnTo>
                  <a:lnTo>
                    <a:pt x="0" y="113"/>
                  </a:lnTo>
                  <a:lnTo>
                    <a:pt x="0" y="113"/>
                  </a:lnTo>
                  <a:lnTo>
                    <a:pt x="2" y="105"/>
                  </a:lnTo>
                  <a:lnTo>
                    <a:pt x="2" y="105"/>
                  </a:lnTo>
                  <a:lnTo>
                    <a:pt x="8" y="97"/>
                  </a:lnTo>
                  <a:lnTo>
                    <a:pt x="8" y="97"/>
                  </a:lnTo>
                  <a:lnTo>
                    <a:pt x="10" y="91"/>
                  </a:lnTo>
                  <a:lnTo>
                    <a:pt x="16" y="85"/>
                  </a:lnTo>
                  <a:lnTo>
                    <a:pt x="16" y="85"/>
                  </a:lnTo>
                  <a:lnTo>
                    <a:pt x="19" y="85"/>
                  </a:lnTo>
                  <a:lnTo>
                    <a:pt x="23" y="87"/>
                  </a:lnTo>
                  <a:lnTo>
                    <a:pt x="23" y="87"/>
                  </a:lnTo>
                  <a:lnTo>
                    <a:pt x="29" y="91"/>
                  </a:lnTo>
                  <a:lnTo>
                    <a:pt x="29" y="91"/>
                  </a:lnTo>
                  <a:lnTo>
                    <a:pt x="39" y="91"/>
                  </a:lnTo>
                  <a:lnTo>
                    <a:pt x="49" y="89"/>
                  </a:lnTo>
                  <a:lnTo>
                    <a:pt x="49" y="89"/>
                  </a:lnTo>
                  <a:lnTo>
                    <a:pt x="57" y="83"/>
                  </a:lnTo>
                  <a:lnTo>
                    <a:pt x="63" y="75"/>
                  </a:lnTo>
                  <a:lnTo>
                    <a:pt x="63" y="75"/>
                  </a:lnTo>
                  <a:lnTo>
                    <a:pt x="63" y="71"/>
                  </a:lnTo>
                  <a:lnTo>
                    <a:pt x="63" y="67"/>
                  </a:lnTo>
                  <a:lnTo>
                    <a:pt x="63" y="67"/>
                  </a:lnTo>
                  <a:lnTo>
                    <a:pt x="67" y="65"/>
                  </a:lnTo>
                  <a:lnTo>
                    <a:pt x="75" y="65"/>
                  </a:lnTo>
                  <a:lnTo>
                    <a:pt x="75" y="65"/>
                  </a:lnTo>
                  <a:lnTo>
                    <a:pt x="79" y="59"/>
                  </a:lnTo>
                  <a:lnTo>
                    <a:pt x="81" y="53"/>
                  </a:lnTo>
                  <a:lnTo>
                    <a:pt x="81" y="53"/>
                  </a:lnTo>
                  <a:lnTo>
                    <a:pt x="81" y="45"/>
                  </a:lnTo>
                  <a:lnTo>
                    <a:pt x="81" y="37"/>
                  </a:lnTo>
                  <a:lnTo>
                    <a:pt x="81" y="37"/>
                  </a:lnTo>
                  <a:lnTo>
                    <a:pt x="83" y="33"/>
                  </a:lnTo>
                  <a:lnTo>
                    <a:pt x="83" y="33"/>
                  </a:lnTo>
                  <a:lnTo>
                    <a:pt x="87" y="31"/>
                  </a:lnTo>
                  <a:lnTo>
                    <a:pt x="93" y="29"/>
                  </a:lnTo>
                  <a:lnTo>
                    <a:pt x="93" y="29"/>
                  </a:lnTo>
                  <a:lnTo>
                    <a:pt x="95" y="26"/>
                  </a:lnTo>
                  <a:lnTo>
                    <a:pt x="97" y="22"/>
                  </a:lnTo>
                  <a:lnTo>
                    <a:pt x="97" y="22"/>
                  </a:lnTo>
                  <a:lnTo>
                    <a:pt x="103" y="14"/>
                  </a:lnTo>
                  <a:lnTo>
                    <a:pt x="105" y="10"/>
                  </a:lnTo>
                  <a:lnTo>
                    <a:pt x="105" y="10"/>
                  </a:lnTo>
                  <a:lnTo>
                    <a:pt x="113" y="12"/>
                  </a:lnTo>
                  <a:lnTo>
                    <a:pt x="119" y="12"/>
                  </a:lnTo>
                  <a:lnTo>
                    <a:pt x="119" y="12"/>
                  </a:lnTo>
                  <a:lnTo>
                    <a:pt x="123" y="8"/>
                  </a:lnTo>
                  <a:lnTo>
                    <a:pt x="127" y="4"/>
                  </a:lnTo>
                  <a:lnTo>
                    <a:pt x="127" y="4"/>
                  </a:lnTo>
                  <a:lnTo>
                    <a:pt x="135" y="6"/>
                  </a:lnTo>
                  <a:lnTo>
                    <a:pt x="141" y="10"/>
                  </a:lnTo>
                  <a:lnTo>
                    <a:pt x="141" y="10"/>
                  </a:lnTo>
                  <a:lnTo>
                    <a:pt x="147" y="8"/>
                  </a:lnTo>
                  <a:lnTo>
                    <a:pt x="153" y="6"/>
                  </a:lnTo>
                  <a:lnTo>
                    <a:pt x="153" y="6"/>
                  </a:lnTo>
                  <a:lnTo>
                    <a:pt x="161" y="2"/>
                  </a:lnTo>
                  <a:lnTo>
                    <a:pt x="167" y="0"/>
                  </a:lnTo>
                  <a:lnTo>
                    <a:pt x="167" y="0"/>
                  </a:lnTo>
                  <a:lnTo>
                    <a:pt x="171" y="2"/>
                  </a:lnTo>
                  <a:lnTo>
                    <a:pt x="175" y="6"/>
                  </a:lnTo>
                  <a:lnTo>
                    <a:pt x="175" y="6"/>
                  </a:lnTo>
                  <a:lnTo>
                    <a:pt x="187" y="16"/>
                  </a:lnTo>
                  <a:lnTo>
                    <a:pt x="187" y="16"/>
                  </a:lnTo>
                  <a:lnTo>
                    <a:pt x="193" y="24"/>
                  </a:lnTo>
                  <a:lnTo>
                    <a:pt x="197" y="28"/>
                  </a:lnTo>
                  <a:lnTo>
                    <a:pt x="197" y="28"/>
                  </a:lnTo>
                  <a:lnTo>
                    <a:pt x="203" y="29"/>
                  </a:lnTo>
                  <a:lnTo>
                    <a:pt x="207" y="31"/>
                  </a:lnTo>
                  <a:lnTo>
                    <a:pt x="207" y="31"/>
                  </a:lnTo>
                  <a:lnTo>
                    <a:pt x="213" y="28"/>
                  </a:lnTo>
                  <a:lnTo>
                    <a:pt x="217" y="24"/>
                  </a:lnTo>
                  <a:lnTo>
                    <a:pt x="217" y="24"/>
                  </a:lnTo>
                  <a:lnTo>
                    <a:pt x="223" y="16"/>
                  </a:lnTo>
                  <a:lnTo>
                    <a:pt x="228" y="12"/>
                  </a:lnTo>
                  <a:lnTo>
                    <a:pt x="228" y="12"/>
                  </a:lnTo>
                  <a:lnTo>
                    <a:pt x="238" y="10"/>
                  </a:lnTo>
                  <a:lnTo>
                    <a:pt x="252" y="10"/>
                  </a:lnTo>
                  <a:lnTo>
                    <a:pt x="252" y="10"/>
                  </a:lnTo>
                  <a:lnTo>
                    <a:pt x="258" y="14"/>
                  </a:lnTo>
                  <a:lnTo>
                    <a:pt x="260" y="16"/>
                  </a:lnTo>
                  <a:lnTo>
                    <a:pt x="264" y="18"/>
                  </a:lnTo>
                  <a:lnTo>
                    <a:pt x="264" y="18"/>
                  </a:lnTo>
                  <a:lnTo>
                    <a:pt x="268" y="14"/>
                  </a:lnTo>
                  <a:lnTo>
                    <a:pt x="272" y="10"/>
                  </a:lnTo>
                  <a:lnTo>
                    <a:pt x="272" y="10"/>
                  </a:lnTo>
                  <a:lnTo>
                    <a:pt x="284" y="4"/>
                  </a:lnTo>
                  <a:lnTo>
                    <a:pt x="284" y="4"/>
                  </a:lnTo>
                  <a:lnTo>
                    <a:pt x="298" y="2"/>
                  </a:lnTo>
                  <a:lnTo>
                    <a:pt x="298" y="2"/>
                  </a:lnTo>
                  <a:lnTo>
                    <a:pt x="308" y="2"/>
                  </a:lnTo>
                  <a:lnTo>
                    <a:pt x="316" y="2"/>
                  </a:lnTo>
                  <a:lnTo>
                    <a:pt x="316" y="2"/>
                  </a:lnTo>
                  <a:lnTo>
                    <a:pt x="322" y="4"/>
                  </a:lnTo>
                  <a:lnTo>
                    <a:pt x="328" y="8"/>
                  </a:lnTo>
                  <a:lnTo>
                    <a:pt x="328" y="8"/>
                  </a:lnTo>
                  <a:lnTo>
                    <a:pt x="340" y="16"/>
                  </a:lnTo>
                  <a:lnTo>
                    <a:pt x="340" y="16"/>
                  </a:lnTo>
                  <a:lnTo>
                    <a:pt x="354" y="28"/>
                  </a:lnTo>
                  <a:lnTo>
                    <a:pt x="354" y="28"/>
                  </a:lnTo>
                  <a:lnTo>
                    <a:pt x="366" y="29"/>
                  </a:lnTo>
                  <a:lnTo>
                    <a:pt x="366" y="29"/>
                  </a:lnTo>
                  <a:lnTo>
                    <a:pt x="366" y="33"/>
                  </a:lnTo>
                  <a:lnTo>
                    <a:pt x="366" y="37"/>
                  </a:lnTo>
                  <a:lnTo>
                    <a:pt x="366" y="37"/>
                  </a:lnTo>
                  <a:lnTo>
                    <a:pt x="360" y="55"/>
                  </a:lnTo>
                  <a:lnTo>
                    <a:pt x="354" y="73"/>
                  </a:lnTo>
                  <a:lnTo>
                    <a:pt x="354" y="73"/>
                  </a:lnTo>
                  <a:lnTo>
                    <a:pt x="352" y="89"/>
                  </a:lnTo>
                  <a:lnTo>
                    <a:pt x="350" y="101"/>
                  </a:lnTo>
                  <a:lnTo>
                    <a:pt x="350" y="101"/>
                  </a:lnTo>
                  <a:lnTo>
                    <a:pt x="344" y="105"/>
                  </a:lnTo>
                  <a:lnTo>
                    <a:pt x="334" y="109"/>
                  </a:lnTo>
                  <a:lnTo>
                    <a:pt x="334" y="109"/>
                  </a:lnTo>
                  <a:lnTo>
                    <a:pt x="330" y="105"/>
                  </a:lnTo>
                  <a:lnTo>
                    <a:pt x="324" y="101"/>
                  </a:lnTo>
                  <a:lnTo>
                    <a:pt x="314" y="95"/>
                  </a:lnTo>
                  <a:lnTo>
                    <a:pt x="314" y="95"/>
                  </a:lnTo>
                  <a:lnTo>
                    <a:pt x="304" y="93"/>
                  </a:lnTo>
                  <a:lnTo>
                    <a:pt x="294" y="93"/>
                  </a:lnTo>
                  <a:lnTo>
                    <a:pt x="294" y="93"/>
                  </a:lnTo>
                  <a:lnTo>
                    <a:pt x="288" y="95"/>
                  </a:lnTo>
                  <a:lnTo>
                    <a:pt x="280" y="97"/>
                  </a:lnTo>
                  <a:lnTo>
                    <a:pt x="280" y="97"/>
                  </a:lnTo>
                  <a:lnTo>
                    <a:pt x="268" y="97"/>
                  </a:lnTo>
                  <a:lnTo>
                    <a:pt x="260" y="97"/>
                  </a:lnTo>
                  <a:lnTo>
                    <a:pt x="260" y="97"/>
                  </a:lnTo>
                  <a:lnTo>
                    <a:pt x="250" y="101"/>
                  </a:lnTo>
                  <a:lnTo>
                    <a:pt x="238" y="109"/>
                  </a:lnTo>
                  <a:lnTo>
                    <a:pt x="238" y="109"/>
                  </a:lnTo>
                  <a:lnTo>
                    <a:pt x="236" y="117"/>
                  </a:lnTo>
                  <a:lnTo>
                    <a:pt x="234" y="123"/>
                  </a:lnTo>
                  <a:lnTo>
                    <a:pt x="234" y="123"/>
                  </a:lnTo>
                  <a:lnTo>
                    <a:pt x="230" y="125"/>
                  </a:lnTo>
                  <a:lnTo>
                    <a:pt x="223" y="127"/>
                  </a:lnTo>
                  <a:lnTo>
                    <a:pt x="223" y="127"/>
                  </a:lnTo>
                  <a:lnTo>
                    <a:pt x="215" y="133"/>
                  </a:lnTo>
                  <a:lnTo>
                    <a:pt x="207" y="139"/>
                  </a:lnTo>
                  <a:lnTo>
                    <a:pt x="207" y="139"/>
                  </a:lnTo>
                  <a:lnTo>
                    <a:pt x="203" y="135"/>
                  </a:lnTo>
                  <a:lnTo>
                    <a:pt x="197" y="133"/>
                  </a:lnTo>
                  <a:lnTo>
                    <a:pt x="191" y="131"/>
                  </a:lnTo>
                  <a:lnTo>
                    <a:pt x="185" y="131"/>
                  </a:lnTo>
                  <a:lnTo>
                    <a:pt x="185" y="131"/>
                  </a:lnTo>
                  <a:lnTo>
                    <a:pt x="181" y="133"/>
                  </a:lnTo>
                  <a:lnTo>
                    <a:pt x="177" y="139"/>
                  </a:lnTo>
                  <a:lnTo>
                    <a:pt x="167" y="145"/>
                  </a:lnTo>
                  <a:lnTo>
                    <a:pt x="167" y="145"/>
                  </a:lnTo>
                  <a:lnTo>
                    <a:pt x="147" y="149"/>
                  </a:lnTo>
                  <a:lnTo>
                    <a:pt x="139" y="153"/>
                  </a:lnTo>
                  <a:lnTo>
                    <a:pt x="131" y="157"/>
                  </a:lnTo>
                  <a:lnTo>
                    <a:pt x="131" y="157"/>
                  </a:lnTo>
                  <a:lnTo>
                    <a:pt x="125" y="161"/>
                  </a:lnTo>
                  <a:lnTo>
                    <a:pt x="121" y="171"/>
                  </a:lnTo>
                  <a:lnTo>
                    <a:pt x="119" y="177"/>
                  </a:lnTo>
                  <a:lnTo>
                    <a:pt x="115" y="183"/>
                  </a:lnTo>
                  <a:lnTo>
                    <a:pt x="115" y="183"/>
                  </a:lnTo>
                  <a:lnTo>
                    <a:pt x="107" y="183"/>
                  </a:lnTo>
                  <a:lnTo>
                    <a:pt x="107" y="183"/>
                  </a:lnTo>
                  <a:lnTo>
                    <a:pt x="85" y="185"/>
                  </a:lnTo>
                  <a:lnTo>
                    <a:pt x="75" y="187"/>
                  </a:lnTo>
                  <a:lnTo>
                    <a:pt x="65" y="185"/>
                  </a:lnTo>
                  <a:lnTo>
                    <a:pt x="65" y="185"/>
                  </a:lnTo>
                  <a:lnTo>
                    <a:pt x="57" y="183"/>
                  </a:lnTo>
                  <a:lnTo>
                    <a:pt x="49" y="177"/>
                  </a:lnTo>
                  <a:lnTo>
                    <a:pt x="33" y="163"/>
                  </a:lnTo>
                  <a:lnTo>
                    <a:pt x="33" y="163"/>
                  </a:lnTo>
                  <a:lnTo>
                    <a:pt x="25" y="159"/>
                  </a:lnTo>
                  <a:lnTo>
                    <a:pt x="21" y="157"/>
                  </a:lnTo>
                  <a:lnTo>
                    <a:pt x="19" y="155"/>
                  </a:lnTo>
                  <a:lnTo>
                    <a:pt x="19" y="155"/>
                  </a:lnTo>
                  <a:lnTo>
                    <a:pt x="19" y="155"/>
                  </a:lnTo>
                  <a:lnTo>
                    <a:pt x="19" y="155"/>
                  </a:lnTo>
                  <a:lnTo>
                    <a:pt x="19" y="155"/>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18" name="Freeform 367">
              <a:extLst>
                <a:ext uri="{FF2B5EF4-FFF2-40B4-BE49-F238E27FC236}">
                  <a16:creationId xmlns:a16="http://schemas.microsoft.com/office/drawing/2014/main" id="{05B23B31-568D-48D0-9319-F9C28EADE1D4}"/>
                </a:ext>
              </a:extLst>
            </p:cNvPr>
            <p:cNvSpPr>
              <a:spLocks/>
            </p:cNvSpPr>
            <p:nvPr/>
          </p:nvSpPr>
          <p:spPr bwMode="auto">
            <a:xfrm>
              <a:off x="9569894" y="3160857"/>
              <a:ext cx="1331546" cy="751204"/>
            </a:xfrm>
            <a:custGeom>
              <a:avLst/>
              <a:gdLst>
                <a:gd name="T0" fmla="*/ 444 w 452"/>
                <a:gd name="T1" fmla="*/ 162 h 255"/>
                <a:gd name="T2" fmla="*/ 430 w 452"/>
                <a:gd name="T3" fmla="*/ 160 h 255"/>
                <a:gd name="T4" fmla="*/ 420 w 452"/>
                <a:gd name="T5" fmla="*/ 176 h 255"/>
                <a:gd name="T6" fmla="*/ 408 w 452"/>
                <a:gd name="T7" fmla="*/ 183 h 255"/>
                <a:gd name="T8" fmla="*/ 406 w 452"/>
                <a:gd name="T9" fmla="*/ 195 h 255"/>
                <a:gd name="T10" fmla="*/ 400 w 452"/>
                <a:gd name="T11" fmla="*/ 215 h 255"/>
                <a:gd name="T12" fmla="*/ 388 w 452"/>
                <a:gd name="T13" fmla="*/ 217 h 255"/>
                <a:gd name="T14" fmla="*/ 382 w 452"/>
                <a:gd name="T15" fmla="*/ 233 h 255"/>
                <a:gd name="T16" fmla="*/ 354 w 452"/>
                <a:gd name="T17" fmla="*/ 241 h 255"/>
                <a:gd name="T18" fmla="*/ 344 w 452"/>
                <a:gd name="T19" fmla="*/ 235 h 255"/>
                <a:gd name="T20" fmla="*/ 333 w 452"/>
                <a:gd name="T21" fmla="*/ 247 h 255"/>
                <a:gd name="T22" fmla="*/ 325 w 452"/>
                <a:gd name="T23" fmla="*/ 245 h 255"/>
                <a:gd name="T24" fmla="*/ 317 w 452"/>
                <a:gd name="T25" fmla="*/ 233 h 255"/>
                <a:gd name="T26" fmla="*/ 283 w 452"/>
                <a:gd name="T27" fmla="*/ 237 h 255"/>
                <a:gd name="T28" fmla="*/ 263 w 452"/>
                <a:gd name="T29" fmla="*/ 231 h 255"/>
                <a:gd name="T30" fmla="*/ 243 w 452"/>
                <a:gd name="T31" fmla="*/ 217 h 255"/>
                <a:gd name="T32" fmla="*/ 203 w 452"/>
                <a:gd name="T33" fmla="*/ 213 h 255"/>
                <a:gd name="T34" fmla="*/ 191 w 452"/>
                <a:gd name="T35" fmla="*/ 237 h 255"/>
                <a:gd name="T36" fmla="*/ 179 w 452"/>
                <a:gd name="T37" fmla="*/ 247 h 255"/>
                <a:gd name="T38" fmla="*/ 155 w 452"/>
                <a:gd name="T39" fmla="*/ 253 h 255"/>
                <a:gd name="T40" fmla="*/ 131 w 452"/>
                <a:gd name="T41" fmla="*/ 245 h 255"/>
                <a:gd name="T42" fmla="*/ 118 w 452"/>
                <a:gd name="T43" fmla="*/ 239 h 255"/>
                <a:gd name="T44" fmla="*/ 82 w 452"/>
                <a:gd name="T45" fmla="*/ 205 h 255"/>
                <a:gd name="T46" fmla="*/ 54 w 452"/>
                <a:gd name="T47" fmla="*/ 178 h 255"/>
                <a:gd name="T48" fmla="*/ 26 w 452"/>
                <a:gd name="T49" fmla="*/ 148 h 255"/>
                <a:gd name="T50" fmla="*/ 26 w 452"/>
                <a:gd name="T51" fmla="*/ 124 h 255"/>
                <a:gd name="T52" fmla="*/ 16 w 452"/>
                <a:gd name="T53" fmla="*/ 108 h 255"/>
                <a:gd name="T54" fmla="*/ 0 w 452"/>
                <a:gd name="T55" fmla="*/ 92 h 255"/>
                <a:gd name="T56" fmla="*/ 0 w 452"/>
                <a:gd name="T57" fmla="*/ 82 h 255"/>
                <a:gd name="T58" fmla="*/ 4 w 452"/>
                <a:gd name="T59" fmla="*/ 74 h 255"/>
                <a:gd name="T60" fmla="*/ 22 w 452"/>
                <a:gd name="T61" fmla="*/ 94 h 255"/>
                <a:gd name="T62" fmla="*/ 26 w 452"/>
                <a:gd name="T63" fmla="*/ 90 h 255"/>
                <a:gd name="T64" fmla="*/ 38 w 452"/>
                <a:gd name="T65" fmla="*/ 72 h 255"/>
                <a:gd name="T66" fmla="*/ 68 w 452"/>
                <a:gd name="T67" fmla="*/ 64 h 255"/>
                <a:gd name="T68" fmla="*/ 94 w 452"/>
                <a:gd name="T69" fmla="*/ 48 h 255"/>
                <a:gd name="T70" fmla="*/ 120 w 452"/>
                <a:gd name="T71" fmla="*/ 34 h 255"/>
                <a:gd name="T72" fmla="*/ 143 w 452"/>
                <a:gd name="T73" fmla="*/ 26 h 255"/>
                <a:gd name="T74" fmla="*/ 147 w 452"/>
                <a:gd name="T75" fmla="*/ 0 h 255"/>
                <a:gd name="T76" fmla="*/ 157 w 452"/>
                <a:gd name="T77" fmla="*/ 2 h 255"/>
                <a:gd name="T78" fmla="*/ 169 w 452"/>
                <a:gd name="T79" fmla="*/ 22 h 255"/>
                <a:gd name="T80" fmla="*/ 181 w 452"/>
                <a:gd name="T81" fmla="*/ 28 h 255"/>
                <a:gd name="T82" fmla="*/ 195 w 452"/>
                <a:gd name="T83" fmla="*/ 28 h 255"/>
                <a:gd name="T84" fmla="*/ 207 w 452"/>
                <a:gd name="T85" fmla="*/ 12 h 255"/>
                <a:gd name="T86" fmla="*/ 221 w 452"/>
                <a:gd name="T87" fmla="*/ 26 h 255"/>
                <a:gd name="T88" fmla="*/ 233 w 452"/>
                <a:gd name="T89" fmla="*/ 30 h 255"/>
                <a:gd name="T90" fmla="*/ 259 w 452"/>
                <a:gd name="T91" fmla="*/ 34 h 255"/>
                <a:gd name="T92" fmla="*/ 269 w 452"/>
                <a:gd name="T93" fmla="*/ 50 h 255"/>
                <a:gd name="T94" fmla="*/ 285 w 452"/>
                <a:gd name="T95" fmla="*/ 54 h 255"/>
                <a:gd name="T96" fmla="*/ 283 w 452"/>
                <a:gd name="T97" fmla="*/ 62 h 255"/>
                <a:gd name="T98" fmla="*/ 283 w 452"/>
                <a:gd name="T99" fmla="*/ 74 h 255"/>
                <a:gd name="T100" fmla="*/ 307 w 452"/>
                <a:gd name="T101" fmla="*/ 92 h 255"/>
                <a:gd name="T102" fmla="*/ 323 w 452"/>
                <a:gd name="T103" fmla="*/ 88 h 255"/>
                <a:gd name="T104" fmla="*/ 321 w 452"/>
                <a:gd name="T105" fmla="*/ 78 h 255"/>
                <a:gd name="T106" fmla="*/ 323 w 452"/>
                <a:gd name="T107" fmla="*/ 70 h 255"/>
                <a:gd name="T108" fmla="*/ 344 w 452"/>
                <a:gd name="T109" fmla="*/ 78 h 255"/>
                <a:gd name="T110" fmla="*/ 370 w 452"/>
                <a:gd name="T111" fmla="*/ 82 h 255"/>
                <a:gd name="T112" fmla="*/ 376 w 452"/>
                <a:gd name="T113" fmla="*/ 92 h 255"/>
                <a:gd name="T114" fmla="*/ 380 w 452"/>
                <a:gd name="T115" fmla="*/ 104 h 255"/>
                <a:gd name="T116" fmla="*/ 392 w 452"/>
                <a:gd name="T117" fmla="*/ 108 h 255"/>
                <a:gd name="T118" fmla="*/ 410 w 452"/>
                <a:gd name="T119" fmla="*/ 120 h 255"/>
                <a:gd name="T120" fmla="*/ 430 w 452"/>
                <a:gd name="T121" fmla="*/ 146 h 255"/>
                <a:gd name="T122" fmla="*/ 452 w 452"/>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2" h="255">
                  <a:moveTo>
                    <a:pt x="452" y="154"/>
                  </a:moveTo>
                  <a:lnTo>
                    <a:pt x="452" y="154"/>
                  </a:lnTo>
                  <a:lnTo>
                    <a:pt x="448" y="158"/>
                  </a:lnTo>
                  <a:lnTo>
                    <a:pt x="444" y="162"/>
                  </a:lnTo>
                  <a:lnTo>
                    <a:pt x="444" y="162"/>
                  </a:lnTo>
                  <a:lnTo>
                    <a:pt x="438" y="162"/>
                  </a:lnTo>
                  <a:lnTo>
                    <a:pt x="430" y="160"/>
                  </a:lnTo>
                  <a:lnTo>
                    <a:pt x="430" y="160"/>
                  </a:lnTo>
                  <a:lnTo>
                    <a:pt x="428" y="164"/>
                  </a:lnTo>
                  <a:lnTo>
                    <a:pt x="422" y="172"/>
                  </a:lnTo>
                  <a:lnTo>
                    <a:pt x="422" y="172"/>
                  </a:lnTo>
                  <a:lnTo>
                    <a:pt x="420" y="176"/>
                  </a:lnTo>
                  <a:lnTo>
                    <a:pt x="418" y="179"/>
                  </a:lnTo>
                  <a:lnTo>
                    <a:pt x="418" y="179"/>
                  </a:lnTo>
                  <a:lnTo>
                    <a:pt x="412" y="181"/>
                  </a:lnTo>
                  <a:lnTo>
                    <a:pt x="408" y="183"/>
                  </a:lnTo>
                  <a:lnTo>
                    <a:pt x="408" y="183"/>
                  </a:lnTo>
                  <a:lnTo>
                    <a:pt x="406" y="187"/>
                  </a:lnTo>
                  <a:lnTo>
                    <a:pt x="406" y="187"/>
                  </a:lnTo>
                  <a:lnTo>
                    <a:pt x="406" y="195"/>
                  </a:lnTo>
                  <a:lnTo>
                    <a:pt x="406" y="203"/>
                  </a:lnTo>
                  <a:lnTo>
                    <a:pt x="406" y="203"/>
                  </a:lnTo>
                  <a:lnTo>
                    <a:pt x="404" y="209"/>
                  </a:lnTo>
                  <a:lnTo>
                    <a:pt x="400" y="215"/>
                  </a:lnTo>
                  <a:lnTo>
                    <a:pt x="400" y="215"/>
                  </a:lnTo>
                  <a:lnTo>
                    <a:pt x="392" y="215"/>
                  </a:lnTo>
                  <a:lnTo>
                    <a:pt x="388" y="217"/>
                  </a:lnTo>
                  <a:lnTo>
                    <a:pt x="388" y="217"/>
                  </a:lnTo>
                  <a:lnTo>
                    <a:pt x="388" y="221"/>
                  </a:lnTo>
                  <a:lnTo>
                    <a:pt x="388" y="225"/>
                  </a:lnTo>
                  <a:lnTo>
                    <a:pt x="388" y="225"/>
                  </a:lnTo>
                  <a:lnTo>
                    <a:pt x="382" y="233"/>
                  </a:lnTo>
                  <a:lnTo>
                    <a:pt x="374" y="239"/>
                  </a:lnTo>
                  <a:lnTo>
                    <a:pt x="374" y="239"/>
                  </a:lnTo>
                  <a:lnTo>
                    <a:pt x="364" y="241"/>
                  </a:lnTo>
                  <a:lnTo>
                    <a:pt x="354" y="241"/>
                  </a:lnTo>
                  <a:lnTo>
                    <a:pt x="354" y="241"/>
                  </a:lnTo>
                  <a:lnTo>
                    <a:pt x="348" y="237"/>
                  </a:lnTo>
                  <a:lnTo>
                    <a:pt x="348" y="237"/>
                  </a:lnTo>
                  <a:lnTo>
                    <a:pt x="344" y="235"/>
                  </a:lnTo>
                  <a:lnTo>
                    <a:pt x="341" y="235"/>
                  </a:lnTo>
                  <a:lnTo>
                    <a:pt x="341" y="235"/>
                  </a:lnTo>
                  <a:lnTo>
                    <a:pt x="335" y="241"/>
                  </a:lnTo>
                  <a:lnTo>
                    <a:pt x="333" y="247"/>
                  </a:lnTo>
                  <a:lnTo>
                    <a:pt x="333" y="247"/>
                  </a:lnTo>
                  <a:lnTo>
                    <a:pt x="327" y="255"/>
                  </a:lnTo>
                  <a:lnTo>
                    <a:pt x="327" y="255"/>
                  </a:lnTo>
                  <a:lnTo>
                    <a:pt x="325" y="245"/>
                  </a:lnTo>
                  <a:lnTo>
                    <a:pt x="325" y="245"/>
                  </a:lnTo>
                  <a:lnTo>
                    <a:pt x="321" y="237"/>
                  </a:lnTo>
                  <a:lnTo>
                    <a:pt x="317" y="233"/>
                  </a:lnTo>
                  <a:lnTo>
                    <a:pt x="317" y="233"/>
                  </a:lnTo>
                  <a:lnTo>
                    <a:pt x="313" y="231"/>
                  </a:lnTo>
                  <a:lnTo>
                    <a:pt x="305" y="233"/>
                  </a:lnTo>
                  <a:lnTo>
                    <a:pt x="293" y="235"/>
                  </a:lnTo>
                  <a:lnTo>
                    <a:pt x="283" y="237"/>
                  </a:lnTo>
                  <a:lnTo>
                    <a:pt x="271" y="237"/>
                  </a:lnTo>
                  <a:lnTo>
                    <a:pt x="271" y="237"/>
                  </a:lnTo>
                  <a:lnTo>
                    <a:pt x="267" y="235"/>
                  </a:lnTo>
                  <a:lnTo>
                    <a:pt x="263" y="231"/>
                  </a:lnTo>
                  <a:lnTo>
                    <a:pt x="255" y="221"/>
                  </a:lnTo>
                  <a:lnTo>
                    <a:pt x="255" y="221"/>
                  </a:lnTo>
                  <a:lnTo>
                    <a:pt x="243" y="217"/>
                  </a:lnTo>
                  <a:lnTo>
                    <a:pt x="243" y="217"/>
                  </a:lnTo>
                  <a:lnTo>
                    <a:pt x="225" y="213"/>
                  </a:lnTo>
                  <a:lnTo>
                    <a:pt x="211" y="213"/>
                  </a:lnTo>
                  <a:lnTo>
                    <a:pt x="203" y="213"/>
                  </a:lnTo>
                  <a:lnTo>
                    <a:pt x="203" y="213"/>
                  </a:lnTo>
                  <a:lnTo>
                    <a:pt x="199" y="219"/>
                  </a:lnTo>
                  <a:lnTo>
                    <a:pt x="197" y="225"/>
                  </a:lnTo>
                  <a:lnTo>
                    <a:pt x="197" y="225"/>
                  </a:lnTo>
                  <a:lnTo>
                    <a:pt x="191" y="237"/>
                  </a:lnTo>
                  <a:lnTo>
                    <a:pt x="191" y="237"/>
                  </a:lnTo>
                  <a:lnTo>
                    <a:pt x="185" y="243"/>
                  </a:lnTo>
                  <a:lnTo>
                    <a:pt x="179" y="247"/>
                  </a:lnTo>
                  <a:lnTo>
                    <a:pt x="179" y="247"/>
                  </a:lnTo>
                  <a:lnTo>
                    <a:pt x="171" y="251"/>
                  </a:lnTo>
                  <a:lnTo>
                    <a:pt x="171" y="251"/>
                  </a:lnTo>
                  <a:lnTo>
                    <a:pt x="155" y="253"/>
                  </a:lnTo>
                  <a:lnTo>
                    <a:pt x="155" y="253"/>
                  </a:lnTo>
                  <a:lnTo>
                    <a:pt x="149" y="253"/>
                  </a:lnTo>
                  <a:lnTo>
                    <a:pt x="143" y="251"/>
                  </a:lnTo>
                  <a:lnTo>
                    <a:pt x="143" y="251"/>
                  </a:lnTo>
                  <a:lnTo>
                    <a:pt x="131" y="245"/>
                  </a:lnTo>
                  <a:lnTo>
                    <a:pt x="131" y="245"/>
                  </a:lnTo>
                  <a:lnTo>
                    <a:pt x="126" y="241"/>
                  </a:lnTo>
                  <a:lnTo>
                    <a:pt x="118" y="239"/>
                  </a:lnTo>
                  <a:lnTo>
                    <a:pt x="118" y="239"/>
                  </a:lnTo>
                  <a:lnTo>
                    <a:pt x="112" y="231"/>
                  </a:lnTo>
                  <a:lnTo>
                    <a:pt x="112" y="231"/>
                  </a:lnTo>
                  <a:lnTo>
                    <a:pt x="96" y="217"/>
                  </a:lnTo>
                  <a:lnTo>
                    <a:pt x="82" y="205"/>
                  </a:lnTo>
                  <a:lnTo>
                    <a:pt x="82" y="205"/>
                  </a:lnTo>
                  <a:lnTo>
                    <a:pt x="70" y="189"/>
                  </a:lnTo>
                  <a:lnTo>
                    <a:pt x="70" y="189"/>
                  </a:lnTo>
                  <a:lnTo>
                    <a:pt x="54" y="178"/>
                  </a:lnTo>
                  <a:lnTo>
                    <a:pt x="36" y="162"/>
                  </a:lnTo>
                  <a:lnTo>
                    <a:pt x="36" y="162"/>
                  </a:lnTo>
                  <a:lnTo>
                    <a:pt x="30" y="156"/>
                  </a:lnTo>
                  <a:lnTo>
                    <a:pt x="26" y="148"/>
                  </a:lnTo>
                  <a:lnTo>
                    <a:pt x="26" y="148"/>
                  </a:lnTo>
                  <a:lnTo>
                    <a:pt x="26" y="138"/>
                  </a:lnTo>
                  <a:lnTo>
                    <a:pt x="26" y="124"/>
                  </a:lnTo>
                  <a:lnTo>
                    <a:pt x="26" y="124"/>
                  </a:lnTo>
                  <a:lnTo>
                    <a:pt x="26" y="118"/>
                  </a:lnTo>
                  <a:lnTo>
                    <a:pt x="24" y="112"/>
                  </a:lnTo>
                  <a:lnTo>
                    <a:pt x="24" y="112"/>
                  </a:lnTo>
                  <a:lnTo>
                    <a:pt x="16" y="108"/>
                  </a:lnTo>
                  <a:lnTo>
                    <a:pt x="10" y="104"/>
                  </a:lnTo>
                  <a:lnTo>
                    <a:pt x="10" y="104"/>
                  </a:lnTo>
                  <a:lnTo>
                    <a:pt x="4" y="98"/>
                  </a:lnTo>
                  <a:lnTo>
                    <a:pt x="0" y="92"/>
                  </a:lnTo>
                  <a:lnTo>
                    <a:pt x="0" y="92"/>
                  </a:lnTo>
                  <a:lnTo>
                    <a:pt x="0" y="86"/>
                  </a:lnTo>
                  <a:lnTo>
                    <a:pt x="0" y="82"/>
                  </a:lnTo>
                  <a:lnTo>
                    <a:pt x="0" y="82"/>
                  </a:lnTo>
                  <a:lnTo>
                    <a:pt x="2" y="78"/>
                  </a:lnTo>
                  <a:lnTo>
                    <a:pt x="2" y="74"/>
                  </a:lnTo>
                  <a:lnTo>
                    <a:pt x="2" y="74"/>
                  </a:lnTo>
                  <a:lnTo>
                    <a:pt x="4" y="74"/>
                  </a:lnTo>
                  <a:lnTo>
                    <a:pt x="6" y="78"/>
                  </a:lnTo>
                  <a:lnTo>
                    <a:pt x="10" y="84"/>
                  </a:lnTo>
                  <a:lnTo>
                    <a:pt x="14" y="90"/>
                  </a:lnTo>
                  <a:lnTo>
                    <a:pt x="22" y="94"/>
                  </a:lnTo>
                  <a:lnTo>
                    <a:pt x="22" y="94"/>
                  </a:lnTo>
                  <a:lnTo>
                    <a:pt x="24" y="92"/>
                  </a:lnTo>
                  <a:lnTo>
                    <a:pt x="24" y="92"/>
                  </a:lnTo>
                  <a:lnTo>
                    <a:pt x="26" y="90"/>
                  </a:lnTo>
                  <a:lnTo>
                    <a:pt x="26" y="86"/>
                  </a:lnTo>
                  <a:lnTo>
                    <a:pt x="30" y="78"/>
                  </a:lnTo>
                  <a:lnTo>
                    <a:pt x="30" y="78"/>
                  </a:lnTo>
                  <a:lnTo>
                    <a:pt x="38" y="72"/>
                  </a:lnTo>
                  <a:lnTo>
                    <a:pt x="50" y="68"/>
                  </a:lnTo>
                  <a:lnTo>
                    <a:pt x="50" y="68"/>
                  </a:lnTo>
                  <a:lnTo>
                    <a:pt x="68" y="64"/>
                  </a:lnTo>
                  <a:lnTo>
                    <a:pt x="68" y="64"/>
                  </a:lnTo>
                  <a:lnTo>
                    <a:pt x="80" y="60"/>
                  </a:lnTo>
                  <a:lnTo>
                    <a:pt x="90" y="54"/>
                  </a:lnTo>
                  <a:lnTo>
                    <a:pt x="90" y="54"/>
                  </a:lnTo>
                  <a:lnTo>
                    <a:pt x="94" y="48"/>
                  </a:lnTo>
                  <a:lnTo>
                    <a:pt x="98" y="40"/>
                  </a:lnTo>
                  <a:lnTo>
                    <a:pt x="98" y="40"/>
                  </a:lnTo>
                  <a:lnTo>
                    <a:pt x="108" y="36"/>
                  </a:lnTo>
                  <a:lnTo>
                    <a:pt x="120" y="34"/>
                  </a:lnTo>
                  <a:lnTo>
                    <a:pt x="131" y="30"/>
                  </a:lnTo>
                  <a:lnTo>
                    <a:pt x="139" y="28"/>
                  </a:lnTo>
                  <a:lnTo>
                    <a:pt x="143" y="26"/>
                  </a:lnTo>
                  <a:lnTo>
                    <a:pt x="143" y="26"/>
                  </a:lnTo>
                  <a:lnTo>
                    <a:pt x="143" y="20"/>
                  </a:lnTo>
                  <a:lnTo>
                    <a:pt x="145" y="10"/>
                  </a:lnTo>
                  <a:lnTo>
                    <a:pt x="145" y="4"/>
                  </a:lnTo>
                  <a:lnTo>
                    <a:pt x="147" y="0"/>
                  </a:lnTo>
                  <a:lnTo>
                    <a:pt x="147" y="0"/>
                  </a:lnTo>
                  <a:lnTo>
                    <a:pt x="151" y="0"/>
                  </a:lnTo>
                  <a:lnTo>
                    <a:pt x="157" y="2"/>
                  </a:lnTo>
                  <a:lnTo>
                    <a:pt x="157" y="2"/>
                  </a:lnTo>
                  <a:lnTo>
                    <a:pt x="161" y="8"/>
                  </a:lnTo>
                  <a:lnTo>
                    <a:pt x="167" y="18"/>
                  </a:lnTo>
                  <a:lnTo>
                    <a:pt x="167" y="18"/>
                  </a:lnTo>
                  <a:lnTo>
                    <a:pt x="169" y="22"/>
                  </a:lnTo>
                  <a:lnTo>
                    <a:pt x="175" y="28"/>
                  </a:lnTo>
                  <a:lnTo>
                    <a:pt x="175" y="28"/>
                  </a:lnTo>
                  <a:lnTo>
                    <a:pt x="181" y="28"/>
                  </a:lnTo>
                  <a:lnTo>
                    <a:pt x="181" y="28"/>
                  </a:lnTo>
                  <a:lnTo>
                    <a:pt x="185" y="30"/>
                  </a:lnTo>
                  <a:lnTo>
                    <a:pt x="189" y="32"/>
                  </a:lnTo>
                  <a:lnTo>
                    <a:pt x="189" y="32"/>
                  </a:lnTo>
                  <a:lnTo>
                    <a:pt x="195" y="28"/>
                  </a:lnTo>
                  <a:lnTo>
                    <a:pt x="199" y="24"/>
                  </a:lnTo>
                  <a:lnTo>
                    <a:pt x="203" y="18"/>
                  </a:lnTo>
                  <a:lnTo>
                    <a:pt x="207" y="12"/>
                  </a:lnTo>
                  <a:lnTo>
                    <a:pt x="207" y="12"/>
                  </a:lnTo>
                  <a:lnTo>
                    <a:pt x="213" y="16"/>
                  </a:lnTo>
                  <a:lnTo>
                    <a:pt x="217" y="20"/>
                  </a:lnTo>
                  <a:lnTo>
                    <a:pt x="217" y="20"/>
                  </a:lnTo>
                  <a:lnTo>
                    <a:pt x="221" y="26"/>
                  </a:lnTo>
                  <a:lnTo>
                    <a:pt x="225" y="32"/>
                  </a:lnTo>
                  <a:lnTo>
                    <a:pt x="225" y="32"/>
                  </a:lnTo>
                  <a:lnTo>
                    <a:pt x="229" y="32"/>
                  </a:lnTo>
                  <a:lnTo>
                    <a:pt x="233" y="30"/>
                  </a:lnTo>
                  <a:lnTo>
                    <a:pt x="233" y="30"/>
                  </a:lnTo>
                  <a:lnTo>
                    <a:pt x="245" y="32"/>
                  </a:lnTo>
                  <a:lnTo>
                    <a:pt x="255" y="32"/>
                  </a:lnTo>
                  <a:lnTo>
                    <a:pt x="259" y="34"/>
                  </a:lnTo>
                  <a:lnTo>
                    <a:pt x="259" y="34"/>
                  </a:lnTo>
                  <a:lnTo>
                    <a:pt x="265" y="42"/>
                  </a:lnTo>
                  <a:lnTo>
                    <a:pt x="269" y="50"/>
                  </a:lnTo>
                  <a:lnTo>
                    <a:pt x="269" y="50"/>
                  </a:lnTo>
                  <a:lnTo>
                    <a:pt x="277" y="50"/>
                  </a:lnTo>
                  <a:lnTo>
                    <a:pt x="285" y="52"/>
                  </a:lnTo>
                  <a:lnTo>
                    <a:pt x="285" y="52"/>
                  </a:lnTo>
                  <a:lnTo>
                    <a:pt x="285" y="54"/>
                  </a:lnTo>
                  <a:lnTo>
                    <a:pt x="285" y="54"/>
                  </a:lnTo>
                  <a:lnTo>
                    <a:pt x="285" y="56"/>
                  </a:lnTo>
                  <a:lnTo>
                    <a:pt x="285" y="56"/>
                  </a:lnTo>
                  <a:lnTo>
                    <a:pt x="283" y="62"/>
                  </a:lnTo>
                  <a:lnTo>
                    <a:pt x="279" y="66"/>
                  </a:lnTo>
                  <a:lnTo>
                    <a:pt x="279" y="68"/>
                  </a:lnTo>
                  <a:lnTo>
                    <a:pt x="279" y="68"/>
                  </a:lnTo>
                  <a:lnTo>
                    <a:pt x="283" y="74"/>
                  </a:lnTo>
                  <a:lnTo>
                    <a:pt x="289" y="82"/>
                  </a:lnTo>
                  <a:lnTo>
                    <a:pt x="303" y="90"/>
                  </a:lnTo>
                  <a:lnTo>
                    <a:pt x="303" y="90"/>
                  </a:lnTo>
                  <a:lnTo>
                    <a:pt x="307" y="92"/>
                  </a:lnTo>
                  <a:lnTo>
                    <a:pt x="313" y="94"/>
                  </a:lnTo>
                  <a:lnTo>
                    <a:pt x="313" y="94"/>
                  </a:lnTo>
                  <a:lnTo>
                    <a:pt x="319" y="90"/>
                  </a:lnTo>
                  <a:lnTo>
                    <a:pt x="323" y="88"/>
                  </a:lnTo>
                  <a:lnTo>
                    <a:pt x="325" y="84"/>
                  </a:lnTo>
                  <a:lnTo>
                    <a:pt x="325" y="84"/>
                  </a:lnTo>
                  <a:lnTo>
                    <a:pt x="323" y="82"/>
                  </a:lnTo>
                  <a:lnTo>
                    <a:pt x="321" y="78"/>
                  </a:lnTo>
                  <a:lnTo>
                    <a:pt x="321" y="78"/>
                  </a:lnTo>
                  <a:lnTo>
                    <a:pt x="321" y="72"/>
                  </a:lnTo>
                  <a:lnTo>
                    <a:pt x="323" y="70"/>
                  </a:lnTo>
                  <a:lnTo>
                    <a:pt x="323" y="70"/>
                  </a:lnTo>
                  <a:lnTo>
                    <a:pt x="325" y="68"/>
                  </a:lnTo>
                  <a:lnTo>
                    <a:pt x="329" y="70"/>
                  </a:lnTo>
                  <a:lnTo>
                    <a:pt x="335" y="72"/>
                  </a:lnTo>
                  <a:lnTo>
                    <a:pt x="344" y="78"/>
                  </a:lnTo>
                  <a:lnTo>
                    <a:pt x="350" y="80"/>
                  </a:lnTo>
                  <a:lnTo>
                    <a:pt x="350" y="80"/>
                  </a:lnTo>
                  <a:lnTo>
                    <a:pt x="362" y="80"/>
                  </a:lnTo>
                  <a:lnTo>
                    <a:pt x="370" y="82"/>
                  </a:lnTo>
                  <a:lnTo>
                    <a:pt x="376" y="82"/>
                  </a:lnTo>
                  <a:lnTo>
                    <a:pt x="376" y="82"/>
                  </a:lnTo>
                  <a:lnTo>
                    <a:pt x="376" y="86"/>
                  </a:lnTo>
                  <a:lnTo>
                    <a:pt x="376" y="92"/>
                  </a:lnTo>
                  <a:lnTo>
                    <a:pt x="376" y="96"/>
                  </a:lnTo>
                  <a:lnTo>
                    <a:pt x="376" y="100"/>
                  </a:lnTo>
                  <a:lnTo>
                    <a:pt x="376" y="100"/>
                  </a:lnTo>
                  <a:lnTo>
                    <a:pt x="380" y="104"/>
                  </a:lnTo>
                  <a:lnTo>
                    <a:pt x="386" y="110"/>
                  </a:lnTo>
                  <a:lnTo>
                    <a:pt x="386" y="110"/>
                  </a:lnTo>
                  <a:lnTo>
                    <a:pt x="392" y="108"/>
                  </a:lnTo>
                  <a:lnTo>
                    <a:pt x="392" y="108"/>
                  </a:lnTo>
                  <a:lnTo>
                    <a:pt x="400" y="110"/>
                  </a:lnTo>
                  <a:lnTo>
                    <a:pt x="404" y="112"/>
                  </a:lnTo>
                  <a:lnTo>
                    <a:pt x="404" y="112"/>
                  </a:lnTo>
                  <a:lnTo>
                    <a:pt x="410" y="120"/>
                  </a:lnTo>
                  <a:lnTo>
                    <a:pt x="416" y="128"/>
                  </a:lnTo>
                  <a:lnTo>
                    <a:pt x="422" y="138"/>
                  </a:lnTo>
                  <a:lnTo>
                    <a:pt x="430" y="146"/>
                  </a:lnTo>
                  <a:lnTo>
                    <a:pt x="430" y="146"/>
                  </a:lnTo>
                  <a:lnTo>
                    <a:pt x="440" y="150"/>
                  </a:lnTo>
                  <a:lnTo>
                    <a:pt x="452" y="154"/>
                  </a:lnTo>
                  <a:lnTo>
                    <a:pt x="452" y="154"/>
                  </a:lnTo>
                  <a:lnTo>
                    <a:pt x="452" y="15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19" name="Freeform 368">
              <a:extLst>
                <a:ext uri="{FF2B5EF4-FFF2-40B4-BE49-F238E27FC236}">
                  <a16:creationId xmlns:a16="http://schemas.microsoft.com/office/drawing/2014/main" id="{4A11C1E8-4BB8-435A-B5CE-B0E04A3260D5}"/>
                </a:ext>
              </a:extLst>
            </p:cNvPr>
            <p:cNvSpPr>
              <a:spLocks/>
            </p:cNvSpPr>
            <p:nvPr/>
          </p:nvSpPr>
          <p:spPr bwMode="auto">
            <a:xfrm>
              <a:off x="9036686" y="3788334"/>
              <a:ext cx="1546596" cy="762988"/>
            </a:xfrm>
            <a:custGeom>
              <a:avLst/>
              <a:gdLst>
                <a:gd name="T0" fmla="*/ 525 w 525"/>
                <a:gd name="T1" fmla="*/ 116 h 259"/>
                <a:gd name="T2" fmla="*/ 504 w 525"/>
                <a:gd name="T3" fmla="*/ 128 h 259"/>
                <a:gd name="T4" fmla="*/ 482 w 525"/>
                <a:gd name="T5" fmla="*/ 138 h 259"/>
                <a:gd name="T6" fmla="*/ 490 w 525"/>
                <a:gd name="T7" fmla="*/ 148 h 259"/>
                <a:gd name="T8" fmla="*/ 480 w 525"/>
                <a:gd name="T9" fmla="*/ 172 h 259"/>
                <a:gd name="T10" fmla="*/ 482 w 525"/>
                <a:gd name="T11" fmla="*/ 197 h 259"/>
                <a:gd name="T12" fmla="*/ 468 w 525"/>
                <a:gd name="T13" fmla="*/ 201 h 259"/>
                <a:gd name="T14" fmla="*/ 450 w 525"/>
                <a:gd name="T15" fmla="*/ 217 h 259"/>
                <a:gd name="T16" fmla="*/ 442 w 525"/>
                <a:gd name="T17" fmla="*/ 229 h 259"/>
                <a:gd name="T18" fmla="*/ 414 w 525"/>
                <a:gd name="T19" fmla="*/ 229 h 259"/>
                <a:gd name="T20" fmla="*/ 408 w 525"/>
                <a:gd name="T21" fmla="*/ 239 h 259"/>
                <a:gd name="T22" fmla="*/ 384 w 525"/>
                <a:gd name="T23" fmla="*/ 233 h 259"/>
                <a:gd name="T24" fmla="*/ 356 w 525"/>
                <a:gd name="T25" fmla="*/ 249 h 259"/>
                <a:gd name="T26" fmla="*/ 336 w 525"/>
                <a:gd name="T27" fmla="*/ 259 h 259"/>
                <a:gd name="T28" fmla="*/ 287 w 525"/>
                <a:gd name="T29" fmla="*/ 253 h 259"/>
                <a:gd name="T30" fmla="*/ 261 w 525"/>
                <a:gd name="T31" fmla="*/ 245 h 259"/>
                <a:gd name="T32" fmla="*/ 221 w 525"/>
                <a:gd name="T33" fmla="*/ 239 h 259"/>
                <a:gd name="T34" fmla="*/ 201 w 525"/>
                <a:gd name="T35" fmla="*/ 231 h 259"/>
                <a:gd name="T36" fmla="*/ 185 w 525"/>
                <a:gd name="T37" fmla="*/ 211 h 259"/>
                <a:gd name="T38" fmla="*/ 179 w 525"/>
                <a:gd name="T39" fmla="*/ 193 h 259"/>
                <a:gd name="T40" fmla="*/ 165 w 525"/>
                <a:gd name="T41" fmla="*/ 197 h 259"/>
                <a:gd name="T42" fmla="*/ 129 w 525"/>
                <a:gd name="T43" fmla="*/ 199 h 259"/>
                <a:gd name="T44" fmla="*/ 84 w 525"/>
                <a:gd name="T45" fmla="*/ 213 h 259"/>
                <a:gd name="T46" fmla="*/ 64 w 525"/>
                <a:gd name="T47" fmla="*/ 209 h 259"/>
                <a:gd name="T48" fmla="*/ 48 w 525"/>
                <a:gd name="T49" fmla="*/ 203 h 259"/>
                <a:gd name="T50" fmla="*/ 32 w 525"/>
                <a:gd name="T51" fmla="*/ 203 h 259"/>
                <a:gd name="T52" fmla="*/ 12 w 525"/>
                <a:gd name="T53" fmla="*/ 189 h 259"/>
                <a:gd name="T54" fmla="*/ 20 w 525"/>
                <a:gd name="T55" fmla="*/ 176 h 259"/>
                <a:gd name="T56" fmla="*/ 18 w 525"/>
                <a:gd name="T57" fmla="*/ 158 h 259"/>
                <a:gd name="T58" fmla="*/ 0 w 525"/>
                <a:gd name="T59" fmla="*/ 144 h 259"/>
                <a:gd name="T60" fmla="*/ 14 w 525"/>
                <a:gd name="T61" fmla="*/ 138 h 259"/>
                <a:gd name="T62" fmla="*/ 38 w 525"/>
                <a:gd name="T63" fmla="*/ 142 h 259"/>
                <a:gd name="T64" fmla="*/ 48 w 525"/>
                <a:gd name="T65" fmla="*/ 156 h 259"/>
                <a:gd name="T66" fmla="*/ 62 w 525"/>
                <a:gd name="T67" fmla="*/ 154 h 259"/>
                <a:gd name="T68" fmla="*/ 74 w 525"/>
                <a:gd name="T69" fmla="*/ 140 h 259"/>
                <a:gd name="T70" fmla="*/ 105 w 525"/>
                <a:gd name="T71" fmla="*/ 152 h 259"/>
                <a:gd name="T72" fmla="*/ 127 w 525"/>
                <a:gd name="T73" fmla="*/ 150 h 259"/>
                <a:gd name="T74" fmla="*/ 167 w 525"/>
                <a:gd name="T75" fmla="*/ 138 h 259"/>
                <a:gd name="T76" fmla="*/ 193 w 525"/>
                <a:gd name="T77" fmla="*/ 128 h 259"/>
                <a:gd name="T78" fmla="*/ 209 w 525"/>
                <a:gd name="T79" fmla="*/ 132 h 259"/>
                <a:gd name="T80" fmla="*/ 227 w 525"/>
                <a:gd name="T81" fmla="*/ 140 h 259"/>
                <a:gd name="T82" fmla="*/ 241 w 525"/>
                <a:gd name="T83" fmla="*/ 140 h 259"/>
                <a:gd name="T84" fmla="*/ 237 w 525"/>
                <a:gd name="T85" fmla="*/ 120 h 259"/>
                <a:gd name="T86" fmla="*/ 233 w 525"/>
                <a:gd name="T87" fmla="*/ 90 h 259"/>
                <a:gd name="T88" fmla="*/ 251 w 525"/>
                <a:gd name="T89" fmla="*/ 70 h 259"/>
                <a:gd name="T90" fmla="*/ 271 w 525"/>
                <a:gd name="T91" fmla="*/ 54 h 259"/>
                <a:gd name="T92" fmla="*/ 281 w 525"/>
                <a:gd name="T93" fmla="*/ 40 h 259"/>
                <a:gd name="T94" fmla="*/ 299 w 525"/>
                <a:gd name="T95" fmla="*/ 30 h 259"/>
                <a:gd name="T96" fmla="*/ 312 w 525"/>
                <a:gd name="T97" fmla="*/ 32 h 259"/>
                <a:gd name="T98" fmla="*/ 336 w 525"/>
                <a:gd name="T99" fmla="*/ 40 h 259"/>
                <a:gd name="T100" fmla="*/ 366 w 525"/>
                <a:gd name="T101" fmla="*/ 30 h 259"/>
                <a:gd name="T102" fmla="*/ 380 w 525"/>
                <a:gd name="T103" fmla="*/ 6 h 259"/>
                <a:gd name="T104" fmla="*/ 424 w 525"/>
                <a:gd name="T105" fmla="*/ 4 h 259"/>
                <a:gd name="T106" fmla="*/ 448 w 525"/>
                <a:gd name="T107" fmla="*/ 22 h 259"/>
                <a:gd name="T108" fmla="*/ 486 w 525"/>
                <a:gd name="T109" fmla="*/ 20 h 259"/>
                <a:gd name="T110" fmla="*/ 506 w 525"/>
                <a:gd name="T111" fmla="*/ 32 h 259"/>
                <a:gd name="T112" fmla="*/ 506 w 525"/>
                <a:gd name="T113" fmla="*/ 50 h 259"/>
                <a:gd name="T114" fmla="*/ 518 w 525"/>
                <a:gd name="T115" fmla="*/ 84 h 259"/>
                <a:gd name="T116" fmla="*/ 525 w 525"/>
                <a:gd name="T117" fmla="*/ 9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5" h="259">
                  <a:moveTo>
                    <a:pt x="525" y="92"/>
                  </a:moveTo>
                  <a:lnTo>
                    <a:pt x="525" y="92"/>
                  </a:lnTo>
                  <a:lnTo>
                    <a:pt x="525" y="104"/>
                  </a:lnTo>
                  <a:lnTo>
                    <a:pt x="525" y="116"/>
                  </a:lnTo>
                  <a:lnTo>
                    <a:pt x="525" y="116"/>
                  </a:lnTo>
                  <a:lnTo>
                    <a:pt x="523" y="122"/>
                  </a:lnTo>
                  <a:lnTo>
                    <a:pt x="518" y="126"/>
                  </a:lnTo>
                  <a:lnTo>
                    <a:pt x="518" y="126"/>
                  </a:lnTo>
                  <a:lnTo>
                    <a:pt x="512" y="128"/>
                  </a:lnTo>
                  <a:lnTo>
                    <a:pt x="504" y="128"/>
                  </a:lnTo>
                  <a:lnTo>
                    <a:pt x="494" y="126"/>
                  </a:lnTo>
                  <a:lnTo>
                    <a:pt x="486" y="128"/>
                  </a:lnTo>
                  <a:lnTo>
                    <a:pt x="486" y="128"/>
                  </a:lnTo>
                  <a:lnTo>
                    <a:pt x="484" y="132"/>
                  </a:lnTo>
                  <a:lnTo>
                    <a:pt x="482" y="138"/>
                  </a:lnTo>
                  <a:lnTo>
                    <a:pt x="482" y="138"/>
                  </a:lnTo>
                  <a:lnTo>
                    <a:pt x="482" y="142"/>
                  </a:lnTo>
                  <a:lnTo>
                    <a:pt x="486" y="144"/>
                  </a:lnTo>
                  <a:lnTo>
                    <a:pt x="488" y="146"/>
                  </a:lnTo>
                  <a:lnTo>
                    <a:pt x="490" y="148"/>
                  </a:lnTo>
                  <a:lnTo>
                    <a:pt x="490" y="148"/>
                  </a:lnTo>
                  <a:lnTo>
                    <a:pt x="488" y="154"/>
                  </a:lnTo>
                  <a:lnTo>
                    <a:pt x="486" y="160"/>
                  </a:lnTo>
                  <a:lnTo>
                    <a:pt x="480" y="172"/>
                  </a:lnTo>
                  <a:lnTo>
                    <a:pt x="480" y="172"/>
                  </a:lnTo>
                  <a:lnTo>
                    <a:pt x="480" y="181"/>
                  </a:lnTo>
                  <a:lnTo>
                    <a:pt x="480" y="181"/>
                  </a:lnTo>
                  <a:lnTo>
                    <a:pt x="482" y="189"/>
                  </a:lnTo>
                  <a:lnTo>
                    <a:pt x="482" y="195"/>
                  </a:lnTo>
                  <a:lnTo>
                    <a:pt x="482" y="197"/>
                  </a:lnTo>
                  <a:lnTo>
                    <a:pt x="482" y="197"/>
                  </a:lnTo>
                  <a:lnTo>
                    <a:pt x="478" y="199"/>
                  </a:lnTo>
                  <a:lnTo>
                    <a:pt x="476" y="199"/>
                  </a:lnTo>
                  <a:lnTo>
                    <a:pt x="468" y="201"/>
                  </a:lnTo>
                  <a:lnTo>
                    <a:pt x="468" y="201"/>
                  </a:lnTo>
                  <a:lnTo>
                    <a:pt x="458" y="207"/>
                  </a:lnTo>
                  <a:lnTo>
                    <a:pt x="454" y="211"/>
                  </a:lnTo>
                  <a:lnTo>
                    <a:pt x="454" y="213"/>
                  </a:lnTo>
                  <a:lnTo>
                    <a:pt x="454" y="213"/>
                  </a:lnTo>
                  <a:lnTo>
                    <a:pt x="450" y="217"/>
                  </a:lnTo>
                  <a:lnTo>
                    <a:pt x="444" y="219"/>
                  </a:lnTo>
                  <a:lnTo>
                    <a:pt x="444" y="219"/>
                  </a:lnTo>
                  <a:lnTo>
                    <a:pt x="444" y="225"/>
                  </a:lnTo>
                  <a:lnTo>
                    <a:pt x="442" y="229"/>
                  </a:lnTo>
                  <a:lnTo>
                    <a:pt x="442" y="229"/>
                  </a:lnTo>
                  <a:lnTo>
                    <a:pt x="438" y="231"/>
                  </a:lnTo>
                  <a:lnTo>
                    <a:pt x="430" y="229"/>
                  </a:lnTo>
                  <a:lnTo>
                    <a:pt x="420" y="227"/>
                  </a:lnTo>
                  <a:lnTo>
                    <a:pt x="420" y="227"/>
                  </a:lnTo>
                  <a:lnTo>
                    <a:pt x="414" y="229"/>
                  </a:lnTo>
                  <a:lnTo>
                    <a:pt x="414" y="229"/>
                  </a:lnTo>
                  <a:lnTo>
                    <a:pt x="412" y="233"/>
                  </a:lnTo>
                  <a:lnTo>
                    <a:pt x="410" y="237"/>
                  </a:lnTo>
                  <a:lnTo>
                    <a:pt x="408" y="239"/>
                  </a:lnTo>
                  <a:lnTo>
                    <a:pt x="408" y="239"/>
                  </a:lnTo>
                  <a:lnTo>
                    <a:pt x="402" y="239"/>
                  </a:lnTo>
                  <a:lnTo>
                    <a:pt x="396" y="237"/>
                  </a:lnTo>
                  <a:lnTo>
                    <a:pt x="390" y="235"/>
                  </a:lnTo>
                  <a:lnTo>
                    <a:pt x="384" y="233"/>
                  </a:lnTo>
                  <a:lnTo>
                    <a:pt x="384" y="233"/>
                  </a:lnTo>
                  <a:lnTo>
                    <a:pt x="376" y="235"/>
                  </a:lnTo>
                  <a:lnTo>
                    <a:pt x="366" y="237"/>
                  </a:lnTo>
                  <a:lnTo>
                    <a:pt x="366" y="237"/>
                  </a:lnTo>
                  <a:lnTo>
                    <a:pt x="360" y="243"/>
                  </a:lnTo>
                  <a:lnTo>
                    <a:pt x="356" y="249"/>
                  </a:lnTo>
                  <a:lnTo>
                    <a:pt x="356" y="249"/>
                  </a:lnTo>
                  <a:lnTo>
                    <a:pt x="350" y="255"/>
                  </a:lnTo>
                  <a:lnTo>
                    <a:pt x="344" y="259"/>
                  </a:lnTo>
                  <a:lnTo>
                    <a:pt x="344" y="259"/>
                  </a:lnTo>
                  <a:lnTo>
                    <a:pt x="336" y="259"/>
                  </a:lnTo>
                  <a:lnTo>
                    <a:pt x="326" y="257"/>
                  </a:lnTo>
                  <a:lnTo>
                    <a:pt x="309" y="255"/>
                  </a:lnTo>
                  <a:lnTo>
                    <a:pt x="309" y="255"/>
                  </a:lnTo>
                  <a:lnTo>
                    <a:pt x="287" y="253"/>
                  </a:lnTo>
                  <a:lnTo>
                    <a:pt x="287" y="253"/>
                  </a:lnTo>
                  <a:lnTo>
                    <a:pt x="285" y="253"/>
                  </a:lnTo>
                  <a:lnTo>
                    <a:pt x="283" y="253"/>
                  </a:lnTo>
                  <a:lnTo>
                    <a:pt x="277" y="253"/>
                  </a:lnTo>
                  <a:lnTo>
                    <a:pt x="277" y="253"/>
                  </a:lnTo>
                  <a:lnTo>
                    <a:pt x="261" y="245"/>
                  </a:lnTo>
                  <a:lnTo>
                    <a:pt x="261" y="245"/>
                  </a:lnTo>
                  <a:lnTo>
                    <a:pt x="241" y="243"/>
                  </a:lnTo>
                  <a:lnTo>
                    <a:pt x="229" y="241"/>
                  </a:lnTo>
                  <a:lnTo>
                    <a:pt x="221" y="239"/>
                  </a:lnTo>
                  <a:lnTo>
                    <a:pt x="221" y="239"/>
                  </a:lnTo>
                  <a:lnTo>
                    <a:pt x="215" y="235"/>
                  </a:lnTo>
                  <a:lnTo>
                    <a:pt x="209" y="231"/>
                  </a:lnTo>
                  <a:lnTo>
                    <a:pt x="209" y="231"/>
                  </a:lnTo>
                  <a:lnTo>
                    <a:pt x="201" y="231"/>
                  </a:lnTo>
                  <a:lnTo>
                    <a:pt x="201" y="231"/>
                  </a:lnTo>
                  <a:lnTo>
                    <a:pt x="195" y="227"/>
                  </a:lnTo>
                  <a:lnTo>
                    <a:pt x="189" y="219"/>
                  </a:lnTo>
                  <a:lnTo>
                    <a:pt x="189" y="219"/>
                  </a:lnTo>
                  <a:lnTo>
                    <a:pt x="185" y="211"/>
                  </a:lnTo>
                  <a:lnTo>
                    <a:pt x="185" y="211"/>
                  </a:lnTo>
                  <a:lnTo>
                    <a:pt x="183" y="201"/>
                  </a:lnTo>
                  <a:lnTo>
                    <a:pt x="183" y="201"/>
                  </a:lnTo>
                  <a:lnTo>
                    <a:pt x="183" y="195"/>
                  </a:lnTo>
                  <a:lnTo>
                    <a:pt x="183" y="195"/>
                  </a:lnTo>
                  <a:lnTo>
                    <a:pt x="179" y="193"/>
                  </a:lnTo>
                  <a:lnTo>
                    <a:pt x="179" y="193"/>
                  </a:lnTo>
                  <a:lnTo>
                    <a:pt x="171" y="193"/>
                  </a:lnTo>
                  <a:lnTo>
                    <a:pt x="171" y="193"/>
                  </a:lnTo>
                  <a:lnTo>
                    <a:pt x="165" y="197"/>
                  </a:lnTo>
                  <a:lnTo>
                    <a:pt x="165" y="197"/>
                  </a:lnTo>
                  <a:lnTo>
                    <a:pt x="153" y="199"/>
                  </a:lnTo>
                  <a:lnTo>
                    <a:pt x="153" y="199"/>
                  </a:lnTo>
                  <a:lnTo>
                    <a:pt x="139" y="199"/>
                  </a:lnTo>
                  <a:lnTo>
                    <a:pt x="129" y="199"/>
                  </a:lnTo>
                  <a:lnTo>
                    <a:pt x="129" y="199"/>
                  </a:lnTo>
                  <a:lnTo>
                    <a:pt x="117" y="203"/>
                  </a:lnTo>
                  <a:lnTo>
                    <a:pt x="103" y="209"/>
                  </a:lnTo>
                  <a:lnTo>
                    <a:pt x="103" y="209"/>
                  </a:lnTo>
                  <a:lnTo>
                    <a:pt x="84" y="213"/>
                  </a:lnTo>
                  <a:lnTo>
                    <a:pt x="84" y="213"/>
                  </a:lnTo>
                  <a:lnTo>
                    <a:pt x="78" y="213"/>
                  </a:lnTo>
                  <a:lnTo>
                    <a:pt x="78" y="213"/>
                  </a:lnTo>
                  <a:lnTo>
                    <a:pt x="70" y="213"/>
                  </a:lnTo>
                  <a:lnTo>
                    <a:pt x="66" y="211"/>
                  </a:lnTo>
                  <a:lnTo>
                    <a:pt x="64" y="209"/>
                  </a:lnTo>
                  <a:lnTo>
                    <a:pt x="64" y="209"/>
                  </a:lnTo>
                  <a:lnTo>
                    <a:pt x="60" y="205"/>
                  </a:lnTo>
                  <a:lnTo>
                    <a:pt x="52" y="201"/>
                  </a:lnTo>
                  <a:lnTo>
                    <a:pt x="52" y="201"/>
                  </a:lnTo>
                  <a:lnTo>
                    <a:pt x="48" y="203"/>
                  </a:lnTo>
                  <a:lnTo>
                    <a:pt x="44" y="205"/>
                  </a:lnTo>
                  <a:lnTo>
                    <a:pt x="44" y="205"/>
                  </a:lnTo>
                  <a:lnTo>
                    <a:pt x="38" y="205"/>
                  </a:lnTo>
                  <a:lnTo>
                    <a:pt x="32" y="203"/>
                  </a:lnTo>
                  <a:lnTo>
                    <a:pt x="32" y="203"/>
                  </a:lnTo>
                  <a:lnTo>
                    <a:pt x="18" y="197"/>
                  </a:lnTo>
                  <a:lnTo>
                    <a:pt x="18" y="197"/>
                  </a:lnTo>
                  <a:lnTo>
                    <a:pt x="14" y="195"/>
                  </a:lnTo>
                  <a:lnTo>
                    <a:pt x="12" y="189"/>
                  </a:lnTo>
                  <a:lnTo>
                    <a:pt x="12" y="189"/>
                  </a:lnTo>
                  <a:lnTo>
                    <a:pt x="12" y="187"/>
                  </a:lnTo>
                  <a:lnTo>
                    <a:pt x="16" y="185"/>
                  </a:lnTo>
                  <a:lnTo>
                    <a:pt x="20" y="181"/>
                  </a:lnTo>
                  <a:lnTo>
                    <a:pt x="20" y="181"/>
                  </a:lnTo>
                  <a:lnTo>
                    <a:pt x="20" y="176"/>
                  </a:lnTo>
                  <a:lnTo>
                    <a:pt x="20" y="168"/>
                  </a:lnTo>
                  <a:lnTo>
                    <a:pt x="20" y="168"/>
                  </a:lnTo>
                  <a:lnTo>
                    <a:pt x="20" y="162"/>
                  </a:lnTo>
                  <a:lnTo>
                    <a:pt x="18" y="158"/>
                  </a:lnTo>
                  <a:lnTo>
                    <a:pt x="18" y="158"/>
                  </a:lnTo>
                  <a:lnTo>
                    <a:pt x="16" y="154"/>
                  </a:lnTo>
                  <a:lnTo>
                    <a:pt x="10" y="152"/>
                  </a:lnTo>
                  <a:lnTo>
                    <a:pt x="10" y="152"/>
                  </a:lnTo>
                  <a:lnTo>
                    <a:pt x="6" y="146"/>
                  </a:lnTo>
                  <a:lnTo>
                    <a:pt x="0" y="144"/>
                  </a:lnTo>
                  <a:lnTo>
                    <a:pt x="0" y="142"/>
                  </a:lnTo>
                  <a:lnTo>
                    <a:pt x="0" y="142"/>
                  </a:lnTo>
                  <a:lnTo>
                    <a:pt x="4" y="140"/>
                  </a:lnTo>
                  <a:lnTo>
                    <a:pt x="8" y="138"/>
                  </a:lnTo>
                  <a:lnTo>
                    <a:pt x="14" y="138"/>
                  </a:lnTo>
                  <a:lnTo>
                    <a:pt x="14" y="138"/>
                  </a:lnTo>
                  <a:lnTo>
                    <a:pt x="26" y="138"/>
                  </a:lnTo>
                  <a:lnTo>
                    <a:pt x="26" y="138"/>
                  </a:lnTo>
                  <a:lnTo>
                    <a:pt x="32" y="140"/>
                  </a:lnTo>
                  <a:lnTo>
                    <a:pt x="38" y="142"/>
                  </a:lnTo>
                  <a:lnTo>
                    <a:pt x="38" y="142"/>
                  </a:lnTo>
                  <a:lnTo>
                    <a:pt x="40" y="146"/>
                  </a:lnTo>
                  <a:lnTo>
                    <a:pt x="44" y="152"/>
                  </a:lnTo>
                  <a:lnTo>
                    <a:pt x="44" y="152"/>
                  </a:lnTo>
                  <a:lnTo>
                    <a:pt x="48" y="156"/>
                  </a:lnTo>
                  <a:lnTo>
                    <a:pt x="54" y="158"/>
                  </a:lnTo>
                  <a:lnTo>
                    <a:pt x="54" y="158"/>
                  </a:lnTo>
                  <a:lnTo>
                    <a:pt x="60" y="156"/>
                  </a:lnTo>
                  <a:lnTo>
                    <a:pt x="62" y="154"/>
                  </a:lnTo>
                  <a:lnTo>
                    <a:pt x="62" y="154"/>
                  </a:lnTo>
                  <a:lnTo>
                    <a:pt x="66" y="146"/>
                  </a:lnTo>
                  <a:lnTo>
                    <a:pt x="66" y="146"/>
                  </a:lnTo>
                  <a:lnTo>
                    <a:pt x="70" y="142"/>
                  </a:lnTo>
                  <a:lnTo>
                    <a:pt x="74" y="140"/>
                  </a:lnTo>
                  <a:lnTo>
                    <a:pt x="74" y="140"/>
                  </a:lnTo>
                  <a:lnTo>
                    <a:pt x="82" y="140"/>
                  </a:lnTo>
                  <a:lnTo>
                    <a:pt x="90" y="142"/>
                  </a:lnTo>
                  <a:lnTo>
                    <a:pt x="90" y="142"/>
                  </a:lnTo>
                  <a:lnTo>
                    <a:pt x="98" y="146"/>
                  </a:lnTo>
                  <a:lnTo>
                    <a:pt x="105" y="152"/>
                  </a:lnTo>
                  <a:lnTo>
                    <a:pt x="105" y="152"/>
                  </a:lnTo>
                  <a:lnTo>
                    <a:pt x="113" y="152"/>
                  </a:lnTo>
                  <a:lnTo>
                    <a:pt x="121" y="152"/>
                  </a:lnTo>
                  <a:lnTo>
                    <a:pt x="121" y="152"/>
                  </a:lnTo>
                  <a:lnTo>
                    <a:pt x="127" y="150"/>
                  </a:lnTo>
                  <a:lnTo>
                    <a:pt x="133" y="146"/>
                  </a:lnTo>
                  <a:lnTo>
                    <a:pt x="147" y="138"/>
                  </a:lnTo>
                  <a:lnTo>
                    <a:pt x="147" y="138"/>
                  </a:lnTo>
                  <a:lnTo>
                    <a:pt x="155" y="138"/>
                  </a:lnTo>
                  <a:lnTo>
                    <a:pt x="167" y="138"/>
                  </a:lnTo>
                  <a:lnTo>
                    <a:pt x="179" y="138"/>
                  </a:lnTo>
                  <a:lnTo>
                    <a:pt x="189" y="136"/>
                  </a:lnTo>
                  <a:lnTo>
                    <a:pt x="189" y="136"/>
                  </a:lnTo>
                  <a:lnTo>
                    <a:pt x="191" y="130"/>
                  </a:lnTo>
                  <a:lnTo>
                    <a:pt x="193" y="128"/>
                  </a:lnTo>
                  <a:lnTo>
                    <a:pt x="193" y="128"/>
                  </a:lnTo>
                  <a:lnTo>
                    <a:pt x="197" y="128"/>
                  </a:lnTo>
                  <a:lnTo>
                    <a:pt x="199" y="130"/>
                  </a:lnTo>
                  <a:lnTo>
                    <a:pt x="209" y="132"/>
                  </a:lnTo>
                  <a:lnTo>
                    <a:pt x="209" y="132"/>
                  </a:lnTo>
                  <a:lnTo>
                    <a:pt x="217" y="132"/>
                  </a:lnTo>
                  <a:lnTo>
                    <a:pt x="221" y="132"/>
                  </a:lnTo>
                  <a:lnTo>
                    <a:pt x="225" y="132"/>
                  </a:lnTo>
                  <a:lnTo>
                    <a:pt x="225" y="132"/>
                  </a:lnTo>
                  <a:lnTo>
                    <a:pt x="227" y="140"/>
                  </a:lnTo>
                  <a:lnTo>
                    <a:pt x="229" y="142"/>
                  </a:lnTo>
                  <a:lnTo>
                    <a:pt x="233" y="144"/>
                  </a:lnTo>
                  <a:lnTo>
                    <a:pt x="233" y="144"/>
                  </a:lnTo>
                  <a:lnTo>
                    <a:pt x="237" y="144"/>
                  </a:lnTo>
                  <a:lnTo>
                    <a:pt x="241" y="140"/>
                  </a:lnTo>
                  <a:lnTo>
                    <a:pt x="241" y="140"/>
                  </a:lnTo>
                  <a:lnTo>
                    <a:pt x="241" y="136"/>
                  </a:lnTo>
                  <a:lnTo>
                    <a:pt x="241" y="130"/>
                  </a:lnTo>
                  <a:lnTo>
                    <a:pt x="241" y="130"/>
                  </a:lnTo>
                  <a:lnTo>
                    <a:pt x="237" y="120"/>
                  </a:lnTo>
                  <a:lnTo>
                    <a:pt x="233" y="110"/>
                  </a:lnTo>
                  <a:lnTo>
                    <a:pt x="233" y="110"/>
                  </a:lnTo>
                  <a:lnTo>
                    <a:pt x="233" y="100"/>
                  </a:lnTo>
                  <a:lnTo>
                    <a:pt x="233" y="90"/>
                  </a:lnTo>
                  <a:lnTo>
                    <a:pt x="233" y="90"/>
                  </a:lnTo>
                  <a:lnTo>
                    <a:pt x="235" y="82"/>
                  </a:lnTo>
                  <a:lnTo>
                    <a:pt x="239" y="74"/>
                  </a:lnTo>
                  <a:lnTo>
                    <a:pt x="239" y="74"/>
                  </a:lnTo>
                  <a:lnTo>
                    <a:pt x="245" y="72"/>
                  </a:lnTo>
                  <a:lnTo>
                    <a:pt x="251" y="70"/>
                  </a:lnTo>
                  <a:lnTo>
                    <a:pt x="261" y="68"/>
                  </a:lnTo>
                  <a:lnTo>
                    <a:pt x="267" y="64"/>
                  </a:lnTo>
                  <a:lnTo>
                    <a:pt x="267" y="64"/>
                  </a:lnTo>
                  <a:lnTo>
                    <a:pt x="269" y="60"/>
                  </a:lnTo>
                  <a:lnTo>
                    <a:pt x="271" y="54"/>
                  </a:lnTo>
                  <a:lnTo>
                    <a:pt x="271" y="54"/>
                  </a:lnTo>
                  <a:lnTo>
                    <a:pt x="273" y="48"/>
                  </a:lnTo>
                  <a:lnTo>
                    <a:pt x="275" y="42"/>
                  </a:lnTo>
                  <a:lnTo>
                    <a:pt x="275" y="42"/>
                  </a:lnTo>
                  <a:lnTo>
                    <a:pt x="281" y="40"/>
                  </a:lnTo>
                  <a:lnTo>
                    <a:pt x="285" y="38"/>
                  </a:lnTo>
                  <a:lnTo>
                    <a:pt x="293" y="36"/>
                  </a:lnTo>
                  <a:lnTo>
                    <a:pt x="297" y="34"/>
                  </a:lnTo>
                  <a:lnTo>
                    <a:pt x="297" y="34"/>
                  </a:lnTo>
                  <a:lnTo>
                    <a:pt x="299" y="30"/>
                  </a:lnTo>
                  <a:lnTo>
                    <a:pt x="299" y="26"/>
                  </a:lnTo>
                  <a:lnTo>
                    <a:pt x="299" y="26"/>
                  </a:lnTo>
                  <a:lnTo>
                    <a:pt x="307" y="28"/>
                  </a:lnTo>
                  <a:lnTo>
                    <a:pt x="312" y="32"/>
                  </a:lnTo>
                  <a:lnTo>
                    <a:pt x="312" y="32"/>
                  </a:lnTo>
                  <a:lnTo>
                    <a:pt x="324" y="38"/>
                  </a:lnTo>
                  <a:lnTo>
                    <a:pt x="324" y="38"/>
                  </a:lnTo>
                  <a:lnTo>
                    <a:pt x="330" y="40"/>
                  </a:lnTo>
                  <a:lnTo>
                    <a:pt x="336" y="40"/>
                  </a:lnTo>
                  <a:lnTo>
                    <a:pt x="336" y="40"/>
                  </a:lnTo>
                  <a:lnTo>
                    <a:pt x="352" y="38"/>
                  </a:lnTo>
                  <a:lnTo>
                    <a:pt x="352" y="38"/>
                  </a:lnTo>
                  <a:lnTo>
                    <a:pt x="360" y="34"/>
                  </a:lnTo>
                  <a:lnTo>
                    <a:pt x="360" y="34"/>
                  </a:lnTo>
                  <a:lnTo>
                    <a:pt x="366" y="30"/>
                  </a:lnTo>
                  <a:lnTo>
                    <a:pt x="372" y="24"/>
                  </a:lnTo>
                  <a:lnTo>
                    <a:pt x="372" y="24"/>
                  </a:lnTo>
                  <a:lnTo>
                    <a:pt x="378" y="12"/>
                  </a:lnTo>
                  <a:lnTo>
                    <a:pt x="378" y="12"/>
                  </a:lnTo>
                  <a:lnTo>
                    <a:pt x="380" y="6"/>
                  </a:lnTo>
                  <a:lnTo>
                    <a:pt x="384" y="0"/>
                  </a:lnTo>
                  <a:lnTo>
                    <a:pt x="384" y="0"/>
                  </a:lnTo>
                  <a:lnTo>
                    <a:pt x="392" y="0"/>
                  </a:lnTo>
                  <a:lnTo>
                    <a:pt x="406" y="0"/>
                  </a:lnTo>
                  <a:lnTo>
                    <a:pt x="424" y="4"/>
                  </a:lnTo>
                  <a:lnTo>
                    <a:pt x="424" y="4"/>
                  </a:lnTo>
                  <a:lnTo>
                    <a:pt x="436" y="8"/>
                  </a:lnTo>
                  <a:lnTo>
                    <a:pt x="436" y="8"/>
                  </a:lnTo>
                  <a:lnTo>
                    <a:pt x="444" y="16"/>
                  </a:lnTo>
                  <a:lnTo>
                    <a:pt x="448" y="22"/>
                  </a:lnTo>
                  <a:lnTo>
                    <a:pt x="452" y="24"/>
                  </a:lnTo>
                  <a:lnTo>
                    <a:pt x="452" y="24"/>
                  </a:lnTo>
                  <a:lnTo>
                    <a:pt x="464" y="24"/>
                  </a:lnTo>
                  <a:lnTo>
                    <a:pt x="474" y="22"/>
                  </a:lnTo>
                  <a:lnTo>
                    <a:pt x="486" y="20"/>
                  </a:lnTo>
                  <a:lnTo>
                    <a:pt x="494" y="16"/>
                  </a:lnTo>
                  <a:lnTo>
                    <a:pt x="498" y="20"/>
                  </a:lnTo>
                  <a:lnTo>
                    <a:pt x="498" y="20"/>
                  </a:lnTo>
                  <a:lnTo>
                    <a:pt x="502" y="24"/>
                  </a:lnTo>
                  <a:lnTo>
                    <a:pt x="506" y="32"/>
                  </a:lnTo>
                  <a:lnTo>
                    <a:pt x="506" y="32"/>
                  </a:lnTo>
                  <a:lnTo>
                    <a:pt x="508" y="42"/>
                  </a:lnTo>
                  <a:lnTo>
                    <a:pt x="508" y="42"/>
                  </a:lnTo>
                  <a:lnTo>
                    <a:pt x="506" y="50"/>
                  </a:lnTo>
                  <a:lnTo>
                    <a:pt x="506" y="50"/>
                  </a:lnTo>
                  <a:lnTo>
                    <a:pt x="508" y="56"/>
                  </a:lnTo>
                  <a:lnTo>
                    <a:pt x="510" y="62"/>
                  </a:lnTo>
                  <a:lnTo>
                    <a:pt x="514" y="74"/>
                  </a:lnTo>
                  <a:lnTo>
                    <a:pt x="514" y="74"/>
                  </a:lnTo>
                  <a:lnTo>
                    <a:pt x="518" y="84"/>
                  </a:lnTo>
                  <a:lnTo>
                    <a:pt x="525" y="92"/>
                  </a:lnTo>
                  <a:lnTo>
                    <a:pt x="525" y="92"/>
                  </a:lnTo>
                  <a:lnTo>
                    <a:pt x="525" y="92"/>
                  </a:lnTo>
                  <a:lnTo>
                    <a:pt x="525" y="92"/>
                  </a:lnTo>
                  <a:lnTo>
                    <a:pt x="525" y="9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20" name="Freeform 369">
              <a:extLst>
                <a:ext uri="{FF2B5EF4-FFF2-40B4-BE49-F238E27FC236}">
                  <a16:creationId xmlns:a16="http://schemas.microsoft.com/office/drawing/2014/main" id="{7C170311-E8C3-4463-A3FB-86D5F67DE508}"/>
                </a:ext>
              </a:extLst>
            </p:cNvPr>
            <p:cNvSpPr>
              <a:spLocks/>
            </p:cNvSpPr>
            <p:nvPr/>
          </p:nvSpPr>
          <p:spPr bwMode="auto">
            <a:xfrm>
              <a:off x="9835024" y="4415810"/>
              <a:ext cx="645152" cy="471344"/>
            </a:xfrm>
            <a:custGeom>
              <a:avLst/>
              <a:gdLst>
                <a:gd name="T0" fmla="*/ 215 w 219"/>
                <a:gd name="T1" fmla="*/ 40 h 160"/>
                <a:gd name="T2" fmla="*/ 205 w 219"/>
                <a:gd name="T3" fmla="*/ 32 h 160"/>
                <a:gd name="T4" fmla="*/ 195 w 219"/>
                <a:gd name="T5" fmla="*/ 34 h 160"/>
                <a:gd name="T6" fmla="*/ 199 w 219"/>
                <a:gd name="T7" fmla="*/ 50 h 160"/>
                <a:gd name="T8" fmla="*/ 191 w 219"/>
                <a:gd name="T9" fmla="*/ 50 h 160"/>
                <a:gd name="T10" fmla="*/ 183 w 219"/>
                <a:gd name="T11" fmla="*/ 50 h 160"/>
                <a:gd name="T12" fmla="*/ 179 w 219"/>
                <a:gd name="T13" fmla="*/ 60 h 160"/>
                <a:gd name="T14" fmla="*/ 153 w 219"/>
                <a:gd name="T15" fmla="*/ 70 h 160"/>
                <a:gd name="T16" fmla="*/ 149 w 219"/>
                <a:gd name="T17" fmla="*/ 82 h 160"/>
                <a:gd name="T18" fmla="*/ 157 w 219"/>
                <a:gd name="T19" fmla="*/ 88 h 160"/>
                <a:gd name="T20" fmla="*/ 155 w 219"/>
                <a:gd name="T21" fmla="*/ 110 h 160"/>
                <a:gd name="T22" fmla="*/ 141 w 219"/>
                <a:gd name="T23" fmla="*/ 114 h 160"/>
                <a:gd name="T24" fmla="*/ 127 w 219"/>
                <a:gd name="T25" fmla="*/ 128 h 160"/>
                <a:gd name="T26" fmla="*/ 131 w 219"/>
                <a:gd name="T27" fmla="*/ 134 h 160"/>
                <a:gd name="T28" fmla="*/ 127 w 219"/>
                <a:gd name="T29" fmla="*/ 148 h 160"/>
                <a:gd name="T30" fmla="*/ 125 w 219"/>
                <a:gd name="T31" fmla="*/ 160 h 160"/>
                <a:gd name="T32" fmla="*/ 117 w 219"/>
                <a:gd name="T33" fmla="*/ 160 h 160"/>
                <a:gd name="T34" fmla="*/ 107 w 219"/>
                <a:gd name="T35" fmla="*/ 154 h 160"/>
                <a:gd name="T36" fmla="*/ 99 w 219"/>
                <a:gd name="T37" fmla="*/ 148 h 160"/>
                <a:gd name="T38" fmla="*/ 99 w 219"/>
                <a:gd name="T39" fmla="*/ 156 h 160"/>
                <a:gd name="T40" fmla="*/ 87 w 219"/>
                <a:gd name="T41" fmla="*/ 142 h 160"/>
                <a:gd name="T42" fmla="*/ 77 w 219"/>
                <a:gd name="T43" fmla="*/ 130 h 160"/>
                <a:gd name="T44" fmla="*/ 67 w 219"/>
                <a:gd name="T45" fmla="*/ 146 h 160"/>
                <a:gd name="T46" fmla="*/ 55 w 219"/>
                <a:gd name="T47" fmla="*/ 154 h 160"/>
                <a:gd name="T48" fmla="*/ 38 w 219"/>
                <a:gd name="T49" fmla="*/ 144 h 160"/>
                <a:gd name="T50" fmla="*/ 34 w 219"/>
                <a:gd name="T51" fmla="*/ 152 h 160"/>
                <a:gd name="T52" fmla="*/ 14 w 219"/>
                <a:gd name="T53" fmla="*/ 152 h 160"/>
                <a:gd name="T54" fmla="*/ 6 w 219"/>
                <a:gd name="T55" fmla="*/ 142 h 160"/>
                <a:gd name="T56" fmla="*/ 14 w 219"/>
                <a:gd name="T57" fmla="*/ 138 h 160"/>
                <a:gd name="T58" fmla="*/ 28 w 219"/>
                <a:gd name="T59" fmla="*/ 138 h 160"/>
                <a:gd name="T60" fmla="*/ 34 w 219"/>
                <a:gd name="T61" fmla="*/ 130 h 160"/>
                <a:gd name="T62" fmla="*/ 26 w 219"/>
                <a:gd name="T63" fmla="*/ 120 h 160"/>
                <a:gd name="T64" fmla="*/ 18 w 219"/>
                <a:gd name="T65" fmla="*/ 112 h 160"/>
                <a:gd name="T66" fmla="*/ 10 w 219"/>
                <a:gd name="T67" fmla="*/ 106 h 160"/>
                <a:gd name="T68" fmla="*/ 6 w 219"/>
                <a:gd name="T69" fmla="*/ 92 h 160"/>
                <a:gd name="T70" fmla="*/ 6 w 219"/>
                <a:gd name="T71" fmla="*/ 78 h 160"/>
                <a:gd name="T72" fmla="*/ 8 w 219"/>
                <a:gd name="T73" fmla="*/ 70 h 160"/>
                <a:gd name="T74" fmla="*/ 2 w 219"/>
                <a:gd name="T75" fmla="*/ 70 h 160"/>
                <a:gd name="T76" fmla="*/ 0 w 219"/>
                <a:gd name="T77" fmla="*/ 62 h 160"/>
                <a:gd name="T78" fmla="*/ 14 w 219"/>
                <a:gd name="T79" fmla="*/ 44 h 160"/>
                <a:gd name="T80" fmla="*/ 38 w 219"/>
                <a:gd name="T81" fmla="*/ 42 h 160"/>
                <a:gd name="T82" fmla="*/ 75 w 219"/>
                <a:gd name="T83" fmla="*/ 46 h 160"/>
                <a:gd name="T84" fmla="*/ 89 w 219"/>
                <a:gd name="T85" fmla="*/ 30 h 160"/>
                <a:gd name="T86" fmla="*/ 113 w 219"/>
                <a:gd name="T87" fmla="*/ 20 h 160"/>
                <a:gd name="T88" fmla="*/ 131 w 219"/>
                <a:gd name="T89" fmla="*/ 26 h 160"/>
                <a:gd name="T90" fmla="*/ 141 w 219"/>
                <a:gd name="T91" fmla="*/ 20 h 160"/>
                <a:gd name="T92" fmla="*/ 149 w 219"/>
                <a:gd name="T93" fmla="*/ 14 h 160"/>
                <a:gd name="T94" fmla="*/ 171 w 219"/>
                <a:gd name="T95" fmla="*/ 16 h 160"/>
                <a:gd name="T96" fmla="*/ 179 w 219"/>
                <a:gd name="T97" fmla="*/ 4 h 160"/>
                <a:gd name="T98" fmla="*/ 187 w 219"/>
                <a:gd name="T99" fmla="*/ 2 h 160"/>
                <a:gd name="T100" fmla="*/ 203 w 219"/>
                <a:gd name="T101" fmla="*/ 6 h 160"/>
                <a:gd name="T102" fmla="*/ 209 w 219"/>
                <a:gd name="T103" fmla="*/ 24 h 160"/>
                <a:gd name="T104" fmla="*/ 219 w 219"/>
                <a:gd name="T105"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9" h="160">
                  <a:moveTo>
                    <a:pt x="219" y="38"/>
                  </a:moveTo>
                  <a:lnTo>
                    <a:pt x="219" y="38"/>
                  </a:lnTo>
                  <a:lnTo>
                    <a:pt x="219" y="38"/>
                  </a:lnTo>
                  <a:lnTo>
                    <a:pt x="215" y="40"/>
                  </a:lnTo>
                  <a:lnTo>
                    <a:pt x="215" y="40"/>
                  </a:lnTo>
                  <a:lnTo>
                    <a:pt x="213" y="40"/>
                  </a:lnTo>
                  <a:lnTo>
                    <a:pt x="209" y="38"/>
                  </a:lnTo>
                  <a:lnTo>
                    <a:pt x="205" y="32"/>
                  </a:lnTo>
                  <a:lnTo>
                    <a:pt x="205" y="32"/>
                  </a:lnTo>
                  <a:lnTo>
                    <a:pt x="201" y="30"/>
                  </a:lnTo>
                  <a:lnTo>
                    <a:pt x="201" y="30"/>
                  </a:lnTo>
                  <a:lnTo>
                    <a:pt x="195" y="34"/>
                  </a:lnTo>
                  <a:lnTo>
                    <a:pt x="195" y="34"/>
                  </a:lnTo>
                  <a:lnTo>
                    <a:pt x="195" y="42"/>
                  </a:lnTo>
                  <a:lnTo>
                    <a:pt x="195" y="42"/>
                  </a:lnTo>
                  <a:lnTo>
                    <a:pt x="199" y="50"/>
                  </a:lnTo>
                  <a:lnTo>
                    <a:pt x="199" y="50"/>
                  </a:lnTo>
                  <a:lnTo>
                    <a:pt x="197" y="52"/>
                  </a:lnTo>
                  <a:lnTo>
                    <a:pt x="197" y="52"/>
                  </a:lnTo>
                  <a:lnTo>
                    <a:pt x="191" y="50"/>
                  </a:lnTo>
                  <a:lnTo>
                    <a:pt x="191" y="50"/>
                  </a:lnTo>
                  <a:lnTo>
                    <a:pt x="187" y="50"/>
                  </a:lnTo>
                  <a:lnTo>
                    <a:pt x="183" y="50"/>
                  </a:lnTo>
                  <a:lnTo>
                    <a:pt x="183" y="50"/>
                  </a:lnTo>
                  <a:lnTo>
                    <a:pt x="183" y="54"/>
                  </a:lnTo>
                  <a:lnTo>
                    <a:pt x="183" y="56"/>
                  </a:lnTo>
                  <a:lnTo>
                    <a:pt x="183" y="56"/>
                  </a:lnTo>
                  <a:lnTo>
                    <a:pt x="179" y="60"/>
                  </a:lnTo>
                  <a:lnTo>
                    <a:pt x="179" y="60"/>
                  </a:lnTo>
                  <a:lnTo>
                    <a:pt x="167" y="66"/>
                  </a:lnTo>
                  <a:lnTo>
                    <a:pt x="157" y="68"/>
                  </a:lnTo>
                  <a:lnTo>
                    <a:pt x="153" y="70"/>
                  </a:lnTo>
                  <a:lnTo>
                    <a:pt x="153" y="70"/>
                  </a:lnTo>
                  <a:lnTo>
                    <a:pt x="149" y="76"/>
                  </a:lnTo>
                  <a:lnTo>
                    <a:pt x="149" y="76"/>
                  </a:lnTo>
                  <a:lnTo>
                    <a:pt x="149" y="82"/>
                  </a:lnTo>
                  <a:lnTo>
                    <a:pt x="149" y="82"/>
                  </a:lnTo>
                  <a:lnTo>
                    <a:pt x="153" y="84"/>
                  </a:lnTo>
                  <a:lnTo>
                    <a:pt x="157" y="88"/>
                  </a:lnTo>
                  <a:lnTo>
                    <a:pt x="157" y="88"/>
                  </a:lnTo>
                  <a:lnTo>
                    <a:pt x="159" y="98"/>
                  </a:lnTo>
                  <a:lnTo>
                    <a:pt x="157" y="104"/>
                  </a:lnTo>
                  <a:lnTo>
                    <a:pt x="157" y="104"/>
                  </a:lnTo>
                  <a:lnTo>
                    <a:pt x="155" y="110"/>
                  </a:lnTo>
                  <a:lnTo>
                    <a:pt x="153" y="114"/>
                  </a:lnTo>
                  <a:lnTo>
                    <a:pt x="153" y="114"/>
                  </a:lnTo>
                  <a:lnTo>
                    <a:pt x="147" y="114"/>
                  </a:lnTo>
                  <a:lnTo>
                    <a:pt x="141" y="114"/>
                  </a:lnTo>
                  <a:lnTo>
                    <a:pt x="141" y="114"/>
                  </a:lnTo>
                  <a:lnTo>
                    <a:pt x="131" y="120"/>
                  </a:lnTo>
                  <a:lnTo>
                    <a:pt x="129" y="124"/>
                  </a:lnTo>
                  <a:lnTo>
                    <a:pt x="127" y="128"/>
                  </a:lnTo>
                  <a:lnTo>
                    <a:pt x="127" y="128"/>
                  </a:lnTo>
                  <a:lnTo>
                    <a:pt x="129" y="130"/>
                  </a:lnTo>
                  <a:lnTo>
                    <a:pt x="131" y="134"/>
                  </a:lnTo>
                  <a:lnTo>
                    <a:pt x="131" y="134"/>
                  </a:lnTo>
                  <a:lnTo>
                    <a:pt x="129" y="136"/>
                  </a:lnTo>
                  <a:lnTo>
                    <a:pt x="127" y="140"/>
                  </a:lnTo>
                  <a:lnTo>
                    <a:pt x="127" y="140"/>
                  </a:lnTo>
                  <a:lnTo>
                    <a:pt x="127" y="148"/>
                  </a:lnTo>
                  <a:lnTo>
                    <a:pt x="129" y="154"/>
                  </a:lnTo>
                  <a:lnTo>
                    <a:pt x="127" y="156"/>
                  </a:lnTo>
                  <a:lnTo>
                    <a:pt x="127" y="156"/>
                  </a:lnTo>
                  <a:lnTo>
                    <a:pt x="125" y="160"/>
                  </a:lnTo>
                  <a:lnTo>
                    <a:pt x="121" y="160"/>
                  </a:lnTo>
                  <a:lnTo>
                    <a:pt x="121" y="160"/>
                  </a:lnTo>
                  <a:lnTo>
                    <a:pt x="117" y="160"/>
                  </a:lnTo>
                  <a:lnTo>
                    <a:pt x="117" y="160"/>
                  </a:lnTo>
                  <a:lnTo>
                    <a:pt x="115" y="158"/>
                  </a:lnTo>
                  <a:lnTo>
                    <a:pt x="111" y="154"/>
                  </a:lnTo>
                  <a:lnTo>
                    <a:pt x="111" y="154"/>
                  </a:lnTo>
                  <a:lnTo>
                    <a:pt x="107" y="154"/>
                  </a:lnTo>
                  <a:lnTo>
                    <a:pt x="107" y="154"/>
                  </a:lnTo>
                  <a:lnTo>
                    <a:pt x="105" y="148"/>
                  </a:lnTo>
                  <a:lnTo>
                    <a:pt x="105" y="148"/>
                  </a:lnTo>
                  <a:lnTo>
                    <a:pt x="99" y="148"/>
                  </a:lnTo>
                  <a:lnTo>
                    <a:pt x="99" y="148"/>
                  </a:lnTo>
                  <a:lnTo>
                    <a:pt x="99" y="152"/>
                  </a:lnTo>
                  <a:lnTo>
                    <a:pt x="99" y="156"/>
                  </a:lnTo>
                  <a:lnTo>
                    <a:pt x="99" y="156"/>
                  </a:lnTo>
                  <a:lnTo>
                    <a:pt x="93" y="156"/>
                  </a:lnTo>
                  <a:lnTo>
                    <a:pt x="93" y="156"/>
                  </a:lnTo>
                  <a:lnTo>
                    <a:pt x="89" y="152"/>
                  </a:lnTo>
                  <a:lnTo>
                    <a:pt x="87" y="142"/>
                  </a:lnTo>
                  <a:lnTo>
                    <a:pt x="83" y="136"/>
                  </a:lnTo>
                  <a:lnTo>
                    <a:pt x="79" y="130"/>
                  </a:lnTo>
                  <a:lnTo>
                    <a:pt x="79" y="130"/>
                  </a:lnTo>
                  <a:lnTo>
                    <a:pt x="77" y="130"/>
                  </a:lnTo>
                  <a:lnTo>
                    <a:pt x="77" y="130"/>
                  </a:lnTo>
                  <a:lnTo>
                    <a:pt x="71" y="134"/>
                  </a:lnTo>
                  <a:lnTo>
                    <a:pt x="69" y="140"/>
                  </a:lnTo>
                  <a:lnTo>
                    <a:pt x="67" y="146"/>
                  </a:lnTo>
                  <a:lnTo>
                    <a:pt x="65" y="152"/>
                  </a:lnTo>
                  <a:lnTo>
                    <a:pt x="65" y="152"/>
                  </a:lnTo>
                  <a:lnTo>
                    <a:pt x="61" y="152"/>
                  </a:lnTo>
                  <a:lnTo>
                    <a:pt x="55" y="154"/>
                  </a:lnTo>
                  <a:lnTo>
                    <a:pt x="41" y="152"/>
                  </a:lnTo>
                  <a:lnTo>
                    <a:pt x="41" y="152"/>
                  </a:lnTo>
                  <a:lnTo>
                    <a:pt x="39" y="146"/>
                  </a:lnTo>
                  <a:lnTo>
                    <a:pt x="38" y="144"/>
                  </a:lnTo>
                  <a:lnTo>
                    <a:pt x="36" y="144"/>
                  </a:lnTo>
                  <a:lnTo>
                    <a:pt x="36" y="144"/>
                  </a:lnTo>
                  <a:lnTo>
                    <a:pt x="36" y="146"/>
                  </a:lnTo>
                  <a:lnTo>
                    <a:pt x="34" y="152"/>
                  </a:lnTo>
                  <a:lnTo>
                    <a:pt x="34" y="152"/>
                  </a:lnTo>
                  <a:lnTo>
                    <a:pt x="30" y="154"/>
                  </a:lnTo>
                  <a:lnTo>
                    <a:pt x="26" y="154"/>
                  </a:lnTo>
                  <a:lnTo>
                    <a:pt x="14" y="152"/>
                  </a:lnTo>
                  <a:lnTo>
                    <a:pt x="14" y="152"/>
                  </a:lnTo>
                  <a:lnTo>
                    <a:pt x="10" y="146"/>
                  </a:lnTo>
                  <a:lnTo>
                    <a:pt x="8" y="144"/>
                  </a:lnTo>
                  <a:lnTo>
                    <a:pt x="6" y="142"/>
                  </a:lnTo>
                  <a:lnTo>
                    <a:pt x="6" y="142"/>
                  </a:lnTo>
                  <a:lnTo>
                    <a:pt x="8" y="140"/>
                  </a:lnTo>
                  <a:lnTo>
                    <a:pt x="14" y="138"/>
                  </a:lnTo>
                  <a:lnTo>
                    <a:pt x="14" y="138"/>
                  </a:lnTo>
                  <a:lnTo>
                    <a:pt x="18" y="138"/>
                  </a:lnTo>
                  <a:lnTo>
                    <a:pt x="22" y="140"/>
                  </a:lnTo>
                  <a:lnTo>
                    <a:pt x="22" y="140"/>
                  </a:lnTo>
                  <a:lnTo>
                    <a:pt x="28" y="138"/>
                  </a:lnTo>
                  <a:lnTo>
                    <a:pt x="28" y="138"/>
                  </a:lnTo>
                  <a:lnTo>
                    <a:pt x="32" y="134"/>
                  </a:lnTo>
                  <a:lnTo>
                    <a:pt x="32" y="134"/>
                  </a:lnTo>
                  <a:lnTo>
                    <a:pt x="34" y="130"/>
                  </a:lnTo>
                  <a:lnTo>
                    <a:pt x="34" y="130"/>
                  </a:lnTo>
                  <a:lnTo>
                    <a:pt x="32" y="124"/>
                  </a:lnTo>
                  <a:lnTo>
                    <a:pt x="32" y="124"/>
                  </a:lnTo>
                  <a:lnTo>
                    <a:pt x="26" y="120"/>
                  </a:lnTo>
                  <a:lnTo>
                    <a:pt x="26" y="120"/>
                  </a:lnTo>
                  <a:lnTo>
                    <a:pt x="24" y="114"/>
                  </a:lnTo>
                  <a:lnTo>
                    <a:pt x="24" y="114"/>
                  </a:lnTo>
                  <a:lnTo>
                    <a:pt x="18" y="112"/>
                  </a:lnTo>
                  <a:lnTo>
                    <a:pt x="12" y="110"/>
                  </a:lnTo>
                  <a:lnTo>
                    <a:pt x="12" y="110"/>
                  </a:lnTo>
                  <a:lnTo>
                    <a:pt x="10" y="106"/>
                  </a:lnTo>
                  <a:lnTo>
                    <a:pt x="10" y="106"/>
                  </a:lnTo>
                  <a:lnTo>
                    <a:pt x="10" y="102"/>
                  </a:lnTo>
                  <a:lnTo>
                    <a:pt x="10" y="98"/>
                  </a:lnTo>
                  <a:lnTo>
                    <a:pt x="10" y="98"/>
                  </a:lnTo>
                  <a:lnTo>
                    <a:pt x="6" y="92"/>
                  </a:lnTo>
                  <a:lnTo>
                    <a:pt x="4" y="88"/>
                  </a:lnTo>
                  <a:lnTo>
                    <a:pt x="4" y="88"/>
                  </a:lnTo>
                  <a:lnTo>
                    <a:pt x="4" y="82"/>
                  </a:lnTo>
                  <a:lnTo>
                    <a:pt x="6" y="78"/>
                  </a:lnTo>
                  <a:lnTo>
                    <a:pt x="6" y="78"/>
                  </a:lnTo>
                  <a:lnTo>
                    <a:pt x="8" y="74"/>
                  </a:lnTo>
                  <a:lnTo>
                    <a:pt x="8" y="72"/>
                  </a:lnTo>
                  <a:lnTo>
                    <a:pt x="8" y="70"/>
                  </a:lnTo>
                  <a:lnTo>
                    <a:pt x="8" y="70"/>
                  </a:lnTo>
                  <a:lnTo>
                    <a:pt x="6" y="70"/>
                  </a:lnTo>
                  <a:lnTo>
                    <a:pt x="2" y="70"/>
                  </a:lnTo>
                  <a:lnTo>
                    <a:pt x="2" y="70"/>
                  </a:lnTo>
                  <a:lnTo>
                    <a:pt x="0" y="68"/>
                  </a:lnTo>
                  <a:lnTo>
                    <a:pt x="0" y="68"/>
                  </a:lnTo>
                  <a:lnTo>
                    <a:pt x="0" y="62"/>
                  </a:lnTo>
                  <a:lnTo>
                    <a:pt x="0" y="62"/>
                  </a:lnTo>
                  <a:lnTo>
                    <a:pt x="4" y="52"/>
                  </a:lnTo>
                  <a:lnTo>
                    <a:pt x="4" y="52"/>
                  </a:lnTo>
                  <a:lnTo>
                    <a:pt x="10" y="46"/>
                  </a:lnTo>
                  <a:lnTo>
                    <a:pt x="14" y="44"/>
                  </a:lnTo>
                  <a:lnTo>
                    <a:pt x="18" y="40"/>
                  </a:lnTo>
                  <a:lnTo>
                    <a:pt x="18" y="40"/>
                  </a:lnTo>
                  <a:lnTo>
                    <a:pt x="38" y="42"/>
                  </a:lnTo>
                  <a:lnTo>
                    <a:pt x="38" y="42"/>
                  </a:lnTo>
                  <a:lnTo>
                    <a:pt x="55" y="44"/>
                  </a:lnTo>
                  <a:lnTo>
                    <a:pt x="65" y="46"/>
                  </a:lnTo>
                  <a:lnTo>
                    <a:pt x="75" y="46"/>
                  </a:lnTo>
                  <a:lnTo>
                    <a:pt x="75" y="46"/>
                  </a:lnTo>
                  <a:lnTo>
                    <a:pt x="79" y="42"/>
                  </a:lnTo>
                  <a:lnTo>
                    <a:pt x="85" y="38"/>
                  </a:lnTo>
                  <a:lnTo>
                    <a:pt x="85" y="38"/>
                  </a:lnTo>
                  <a:lnTo>
                    <a:pt x="89" y="30"/>
                  </a:lnTo>
                  <a:lnTo>
                    <a:pt x="95" y="24"/>
                  </a:lnTo>
                  <a:lnTo>
                    <a:pt x="95" y="24"/>
                  </a:lnTo>
                  <a:lnTo>
                    <a:pt x="105" y="22"/>
                  </a:lnTo>
                  <a:lnTo>
                    <a:pt x="113" y="20"/>
                  </a:lnTo>
                  <a:lnTo>
                    <a:pt x="113" y="20"/>
                  </a:lnTo>
                  <a:lnTo>
                    <a:pt x="119" y="22"/>
                  </a:lnTo>
                  <a:lnTo>
                    <a:pt x="125" y="24"/>
                  </a:lnTo>
                  <a:lnTo>
                    <a:pt x="131" y="26"/>
                  </a:lnTo>
                  <a:lnTo>
                    <a:pt x="137" y="26"/>
                  </a:lnTo>
                  <a:lnTo>
                    <a:pt x="137" y="26"/>
                  </a:lnTo>
                  <a:lnTo>
                    <a:pt x="139" y="24"/>
                  </a:lnTo>
                  <a:lnTo>
                    <a:pt x="141" y="20"/>
                  </a:lnTo>
                  <a:lnTo>
                    <a:pt x="143" y="16"/>
                  </a:lnTo>
                  <a:lnTo>
                    <a:pt x="143" y="16"/>
                  </a:lnTo>
                  <a:lnTo>
                    <a:pt x="149" y="14"/>
                  </a:lnTo>
                  <a:lnTo>
                    <a:pt x="149" y="14"/>
                  </a:lnTo>
                  <a:lnTo>
                    <a:pt x="159" y="16"/>
                  </a:lnTo>
                  <a:lnTo>
                    <a:pt x="167" y="18"/>
                  </a:lnTo>
                  <a:lnTo>
                    <a:pt x="171" y="16"/>
                  </a:lnTo>
                  <a:lnTo>
                    <a:pt x="171" y="16"/>
                  </a:lnTo>
                  <a:lnTo>
                    <a:pt x="173" y="12"/>
                  </a:lnTo>
                  <a:lnTo>
                    <a:pt x="173" y="6"/>
                  </a:lnTo>
                  <a:lnTo>
                    <a:pt x="173" y="6"/>
                  </a:lnTo>
                  <a:lnTo>
                    <a:pt x="179" y="4"/>
                  </a:lnTo>
                  <a:lnTo>
                    <a:pt x="183" y="0"/>
                  </a:lnTo>
                  <a:lnTo>
                    <a:pt x="183" y="0"/>
                  </a:lnTo>
                  <a:lnTo>
                    <a:pt x="185" y="2"/>
                  </a:lnTo>
                  <a:lnTo>
                    <a:pt x="187" y="2"/>
                  </a:lnTo>
                  <a:lnTo>
                    <a:pt x="195" y="2"/>
                  </a:lnTo>
                  <a:lnTo>
                    <a:pt x="195" y="2"/>
                  </a:lnTo>
                  <a:lnTo>
                    <a:pt x="199" y="2"/>
                  </a:lnTo>
                  <a:lnTo>
                    <a:pt x="203" y="6"/>
                  </a:lnTo>
                  <a:lnTo>
                    <a:pt x="203" y="6"/>
                  </a:lnTo>
                  <a:lnTo>
                    <a:pt x="207" y="16"/>
                  </a:lnTo>
                  <a:lnTo>
                    <a:pt x="209" y="24"/>
                  </a:lnTo>
                  <a:lnTo>
                    <a:pt x="209" y="24"/>
                  </a:lnTo>
                  <a:lnTo>
                    <a:pt x="219" y="38"/>
                  </a:lnTo>
                  <a:lnTo>
                    <a:pt x="219" y="38"/>
                  </a:lnTo>
                  <a:lnTo>
                    <a:pt x="219" y="38"/>
                  </a:lnTo>
                  <a:lnTo>
                    <a:pt x="219" y="38"/>
                  </a:lnTo>
                  <a:lnTo>
                    <a:pt x="219" y="38"/>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29" name="Freeform 378">
              <a:extLst>
                <a:ext uri="{FF2B5EF4-FFF2-40B4-BE49-F238E27FC236}">
                  <a16:creationId xmlns:a16="http://schemas.microsoft.com/office/drawing/2014/main" id="{3DBC55F8-715D-4921-9A33-E4463856B2EF}"/>
                </a:ext>
              </a:extLst>
            </p:cNvPr>
            <p:cNvSpPr>
              <a:spLocks/>
            </p:cNvSpPr>
            <p:nvPr/>
          </p:nvSpPr>
          <p:spPr bwMode="auto">
            <a:xfrm>
              <a:off x="7378145" y="565519"/>
              <a:ext cx="29459" cy="29459"/>
            </a:xfrm>
            <a:custGeom>
              <a:avLst/>
              <a:gdLst>
                <a:gd name="T0" fmla="*/ 10 w 10"/>
                <a:gd name="T1" fmla="*/ 6 h 10"/>
                <a:gd name="T2" fmla="*/ 10 w 10"/>
                <a:gd name="T3" fmla="*/ 6 h 10"/>
                <a:gd name="T4" fmla="*/ 8 w 10"/>
                <a:gd name="T5" fmla="*/ 10 h 10"/>
                <a:gd name="T6" fmla="*/ 8 w 10"/>
                <a:gd name="T7" fmla="*/ 10 h 10"/>
                <a:gd name="T8" fmla="*/ 4 w 10"/>
                <a:gd name="T9" fmla="*/ 10 h 10"/>
                <a:gd name="T10" fmla="*/ 2 w 10"/>
                <a:gd name="T11" fmla="*/ 10 h 10"/>
                <a:gd name="T12" fmla="*/ 2 w 10"/>
                <a:gd name="T13" fmla="*/ 10 h 10"/>
                <a:gd name="T14" fmla="*/ 0 w 10"/>
                <a:gd name="T15" fmla="*/ 6 h 10"/>
                <a:gd name="T16" fmla="*/ 0 w 10"/>
                <a:gd name="T17" fmla="*/ 6 h 10"/>
                <a:gd name="T18" fmla="*/ 2 w 10"/>
                <a:gd name="T19" fmla="*/ 0 h 10"/>
                <a:gd name="T20" fmla="*/ 2 w 10"/>
                <a:gd name="T21" fmla="*/ 0 h 10"/>
                <a:gd name="T22" fmla="*/ 4 w 10"/>
                <a:gd name="T23" fmla="*/ 0 h 10"/>
                <a:gd name="T24" fmla="*/ 4 w 10"/>
                <a:gd name="T25" fmla="*/ 0 h 10"/>
                <a:gd name="T26" fmla="*/ 8 w 10"/>
                <a:gd name="T27" fmla="*/ 2 h 10"/>
                <a:gd name="T28" fmla="*/ 8 w 10"/>
                <a:gd name="T29" fmla="*/ 2 h 10"/>
                <a:gd name="T30" fmla="*/ 10 w 10"/>
                <a:gd name="T31" fmla="*/ 6 h 10"/>
                <a:gd name="T32" fmla="*/ 10 w 10"/>
                <a:gd name="T33" fmla="*/ 6 h 10"/>
                <a:gd name="T34" fmla="*/ 10 w 10"/>
                <a:gd name="T35"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0">
                  <a:moveTo>
                    <a:pt x="10" y="6"/>
                  </a:moveTo>
                  <a:lnTo>
                    <a:pt x="10" y="6"/>
                  </a:lnTo>
                  <a:lnTo>
                    <a:pt x="8" y="10"/>
                  </a:lnTo>
                  <a:lnTo>
                    <a:pt x="8" y="10"/>
                  </a:lnTo>
                  <a:lnTo>
                    <a:pt x="4" y="10"/>
                  </a:lnTo>
                  <a:lnTo>
                    <a:pt x="2" y="10"/>
                  </a:lnTo>
                  <a:lnTo>
                    <a:pt x="2" y="10"/>
                  </a:lnTo>
                  <a:lnTo>
                    <a:pt x="0" y="6"/>
                  </a:lnTo>
                  <a:lnTo>
                    <a:pt x="0" y="6"/>
                  </a:lnTo>
                  <a:lnTo>
                    <a:pt x="2" y="0"/>
                  </a:lnTo>
                  <a:lnTo>
                    <a:pt x="2" y="0"/>
                  </a:lnTo>
                  <a:lnTo>
                    <a:pt x="4" y="0"/>
                  </a:lnTo>
                  <a:lnTo>
                    <a:pt x="4" y="0"/>
                  </a:lnTo>
                  <a:lnTo>
                    <a:pt x="8" y="2"/>
                  </a:lnTo>
                  <a:lnTo>
                    <a:pt x="8" y="2"/>
                  </a:lnTo>
                  <a:lnTo>
                    <a:pt x="10" y="6"/>
                  </a:lnTo>
                  <a:lnTo>
                    <a:pt x="10" y="6"/>
                  </a:lnTo>
                  <a:lnTo>
                    <a:pt x="10"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0" name="Freeform 379">
              <a:extLst>
                <a:ext uri="{FF2B5EF4-FFF2-40B4-BE49-F238E27FC236}">
                  <a16:creationId xmlns:a16="http://schemas.microsoft.com/office/drawing/2014/main" id="{8D1493BB-6A31-47EB-A634-FDDE0A7A58BC}"/>
                </a:ext>
              </a:extLst>
            </p:cNvPr>
            <p:cNvSpPr>
              <a:spLocks/>
            </p:cNvSpPr>
            <p:nvPr/>
          </p:nvSpPr>
          <p:spPr bwMode="auto">
            <a:xfrm>
              <a:off x="7395822" y="506602"/>
              <a:ext cx="85431" cy="76593"/>
            </a:xfrm>
            <a:custGeom>
              <a:avLst/>
              <a:gdLst>
                <a:gd name="T0" fmla="*/ 29 w 29"/>
                <a:gd name="T1" fmla="*/ 20 h 26"/>
                <a:gd name="T2" fmla="*/ 29 w 29"/>
                <a:gd name="T3" fmla="*/ 20 h 26"/>
                <a:gd name="T4" fmla="*/ 29 w 29"/>
                <a:gd name="T5" fmla="*/ 22 h 26"/>
                <a:gd name="T6" fmla="*/ 29 w 29"/>
                <a:gd name="T7" fmla="*/ 22 h 26"/>
                <a:gd name="T8" fmla="*/ 29 w 29"/>
                <a:gd name="T9" fmla="*/ 24 h 26"/>
                <a:gd name="T10" fmla="*/ 29 w 29"/>
                <a:gd name="T11" fmla="*/ 24 h 26"/>
                <a:gd name="T12" fmla="*/ 25 w 29"/>
                <a:gd name="T13" fmla="*/ 26 h 26"/>
                <a:gd name="T14" fmla="*/ 25 w 29"/>
                <a:gd name="T15" fmla="*/ 26 h 26"/>
                <a:gd name="T16" fmla="*/ 21 w 29"/>
                <a:gd name="T17" fmla="*/ 24 h 26"/>
                <a:gd name="T18" fmla="*/ 18 w 29"/>
                <a:gd name="T19" fmla="*/ 20 h 26"/>
                <a:gd name="T20" fmla="*/ 18 w 29"/>
                <a:gd name="T21" fmla="*/ 20 h 26"/>
                <a:gd name="T22" fmla="*/ 10 w 29"/>
                <a:gd name="T23" fmla="*/ 20 h 26"/>
                <a:gd name="T24" fmla="*/ 4 w 29"/>
                <a:gd name="T25" fmla="*/ 18 h 26"/>
                <a:gd name="T26" fmla="*/ 4 w 29"/>
                <a:gd name="T27" fmla="*/ 18 h 26"/>
                <a:gd name="T28" fmla="*/ 0 w 29"/>
                <a:gd name="T29" fmla="*/ 14 h 26"/>
                <a:gd name="T30" fmla="*/ 0 w 29"/>
                <a:gd name="T31" fmla="*/ 14 h 26"/>
                <a:gd name="T32" fmla="*/ 2 w 29"/>
                <a:gd name="T33" fmla="*/ 10 h 26"/>
                <a:gd name="T34" fmla="*/ 2 w 29"/>
                <a:gd name="T35" fmla="*/ 8 h 26"/>
                <a:gd name="T36" fmla="*/ 2 w 29"/>
                <a:gd name="T37" fmla="*/ 8 h 26"/>
                <a:gd name="T38" fmla="*/ 4 w 29"/>
                <a:gd name="T39" fmla="*/ 2 h 26"/>
                <a:gd name="T40" fmla="*/ 6 w 29"/>
                <a:gd name="T41" fmla="*/ 0 h 26"/>
                <a:gd name="T42" fmla="*/ 6 w 29"/>
                <a:gd name="T43" fmla="*/ 0 h 26"/>
                <a:gd name="T44" fmla="*/ 10 w 29"/>
                <a:gd name="T45" fmla="*/ 0 h 26"/>
                <a:gd name="T46" fmla="*/ 10 w 29"/>
                <a:gd name="T47" fmla="*/ 0 h 26"/>
                <a:gd name="T48" fmla="*/ 14 w 29"/>
                <a:gd name="T49" fmla="*/ 6 h 26"/>
                <a:gd name="T50" fmla="*/ 14 w 29"/>
                <a:gd name="T51" fmla="*/ 6 h 26"/>
                <a:gd name="T52" fmla="*/ 12 w 29"/>
                <a:gd name="T53" fmla="*/ 12 h 26"/>
                <a:gd name="T54" fmla="*/ 12 w 29"/>
                <a:gd name="T55" fmla="*/ 16 h 26"/>
                <a:gd name="T56" fmla="*/ 12 w 29"/>
                <a:gd name="T57" fmla="*/ 16 h 26"/>
                <a:gd name="T58" fmla="*/ 18 w 29"/>
                <a:gd name="T59" fmla="*/ 16 h 26"/>
                <a:gd name="T60" fmla="*/ 21 w 29"/>
                <a:gd name="T61" fmla="*/ 18 h 26"/>
                <a:gd name="T62" fmla="*/ 29 w 29"/>
                <a:gd name="T63" fmla="*/ 20 h 26"/>
                <a:gd name="T64" fmla="*/ 29 w 29"/>
                <a:gd name="T65" fmla="*/ 20 h 26"/>
                <a:gd name="T66" fmla="*/ 29 w 29"/>
                <a:gd name="T6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26">
                  <a:moveTo>
                    <a:pt x="29" y="20"/>
                  </a:moveTo>
                  <a:lnTo>
                    <a:pt x="29" y="20"/>
                  </a:lnTo>
                  <a:lnTo>
                    <a:pt x="29" y="22"/>
                  </a:lnTo>
                  <a:lnTo>
                    <a:pt x="29" y="22"/>
                  </a:lnTo>
                  <a:lnTo>
                    <a:pt x="29" y="24"/>
                  </a:lnTo>
                  <a:lnTo>
                    <a:pt x="29" y="24"/>
                  </a:lnTo>
                  <a:lnTo>
                    <a:pt x="25" y="26"/>
                  </a:lnTo>
                  <a:lnTo>
                    <a:pt x="25" y="26"/>
                  </a:lnTo>
                  <a:lnTo>
                    <a:pt x="21" y="24"/>
                  </a:lnTo>
                  <a:lnTo>
                    <a:pt x="18" y="20"/>
                  </a:lnTo>
                  <a:lnTo>
                    <a:pt x="18" y="20"/>
                  </a:lnTo>
                  <a:lnTo>
                    <a:pt x="10" y="20"/>
                  </a:lnTo>
                  <a:lnTo>
                    <a:pt x="4" y="18"/>
                  </a:lnTo>
                  <a:lnTo>
                    <a:pt x="4" y="18"/>
                  </a:lnTo>
                  <a:lnTo>
                    <a:pt x="0" y="14"/>
                  </a:lnTo>
                  <a:lnTo>
                    <a:pt x="0" y="14"/>
                  </a:lnTo>
                  <a:lnTo>
                    <a:pt x="2" y="10"/>
                  </a:lnTo>
                  <a:lnTo>
                    <a:pt x="2" y="8"/>
                  </a:lnTo>
                  <a:lnTo>
                    <a:pt x="2" y="8"/>
                  </a:lnTo>
                  <a:lnTo>
                    <a:pt x="4" y="2"/>
                  </a:lnTo>
                  <a:lnTo>
                    <a:pt x="6" y="0"/>
                  </a:lnTo>
                  <a:lnTo>
                    <a:pt x="6" y="0"/>
                  </a:lnTo>
                  <a:lnTo>
                    <a:pt x="10" y="0"/>
                  </a:lnTo>
                  <a:lnTo>
                    <a:pt x="10" y="0"/>
                  </a:lnTo>
                  <a:lnTo>
                    <a:pt x="14" y="6"/>
                  </a:lnTo>
                  <a:lnTo>
                    <a:pt x="14" y="6"/>
                  </a:lnTo>
                  <a:lnTo>
                    <a:pt x="12" y="12"/>
                  </a:lnTo>
                  <a:lnTo>
                    <a:pt x="12" y="16"/>
                  </a:lnTo>
                  <a:lnTo>
                    <a:pt x="12" y="16"/>
                  </a:lnTo>
                  <a:lnTo>
                    <a:pt x="18" y="16"/>
                  </a:lnTo>
                  <a:lnTo>
                    <a:pt x="21" y="18"/>
                  </a:lnTo>
                  <a:lnTo>
                    <a:pt x="29" y="20"/>
                  </a:lnTo>
                  <a:lnTo>
                    <a:pt x="29" y="20"/>
                  </a:lnTo>
                  <a:lnTo>
                    <a:pt x="29" y="2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1" name="Freeform 380">
              <a:extLst>
                <a:ext uri="{FF2B5EF4-FFF2-40B4-BE49-F238E27FC236}">
                  <a16:creationId xmlns:a16="http://schemas.microsoft.com/office/drawing/2014/main" id="{F7C26D30-A02A-4AD6-A0B4-542E1A0CD8AE}"/>
                </a:ext>
              </a:extLst>
            </p:cNvPr>
            <p:cNvSpPr>
              <a:spLocks/>
            </p:cNvSpPr>
            <p:nvPr/>
          </p:nvSpPr>
          <p:spPr bwMode="auto">
            <a:xfrm>
              <a:off x="6780128" y="2088551"/>
              <a:ext cx="47134" cy="58918"/>
            </a:xfrm>
            <a:custGeom>
              <a:avLst/>
              <a:gdLst>
                <a:gd name="T0" fmla="*/ 6 w 16"/>
                <a:gd name="T1" fmla="*/ 0 h 20"/>
                <a:gd name="T2" fmla="*/ 6 w 16"/>
                <a:gd name="T3" fmla="*/ 0 h 20"/>
                <a:gd name="T4" fmla="*/ 12 w 16"/>
                <a:gd name="T5" fmla="*/ 8 h 20"/>
                <a:gd name="T6" fmla="*/ 16 w 16"/>
                <a:gd name="T7" fmla="*/ 12 h 20"/>
                <a:gd name="T8" fmla="*/ 16 w 16"/>
                <a:gd name="T9" fmla="*/ 16 h 20"/>
                <a:gd name="T10" fmla="*/ 16 w 16"/>
                <a:gd name="T11" fmla="*/ 16 h 20"/>
                <a:gd name="T12" fmla="*/ 12 w 16"/>
                <a:gd name="T13" fmla="*/ 18 h 20"/>
                <a:gd name="T14" fmla="*/ 8 w 16"/>
                <a:gd name="T15" fmla="*/ 20 h 20"/>
                <a:gd name="T16" fmla="*/ 8 w 16"/>
                <a:gd name="T17" fmla="*/ 20 h 20"/>
                <a:gd name="T18" fmla="*/ 4 w 16"/>
                <a:gd name="T19" fmla="*/ 16 h 20"/>
                <a:gd name="T20" fmla="*/ 0 w 16"/>
                <a:gd name="T21" fmla="*/ 12 h 20"/>
                <a:gd name="T22" fmla="*/ 0 w 16"/>
                <a:gd name="T23" fmla="*/ 6 h 20"/>
                <a:gd name="T24" fmla="*/ 0 w 16"/>
                <a:gd name="T25" fmla="*/ 0 h 20"/>
                <a:gd name="T26" fmla="*/ 0 w 16"/>
                <a:gd name="T27" fmla="*/ 0 h 20"/>
                <a:gd name="T28" fmla="*/ 2 w 16"/>
                <a:gd name="T29" fmla="*/ 0 h 20"/>
                <a:gd name="T30" fmla="*/ 6 w 16"/>
                <a:gd name="T31" fmla="*/ 0 h 20"/>
                <a:gd name="T32" fmla="*/ 6 w 16"/>
                <a:gd name="T33" fmla="*/ 0 h 20"/>
                <a:gd name="T34" fmla="*/ 6 w 16"/>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6" y="0"/>
                  </a:moveTo>
                  <a:lnTo>
                    <a:pt x="6" y="0"/>
                  </a:lnTo>
                  <a:lnTo>
                    <a:pt x="12" y="8"/>
                  </a:lnTo>
                  <a:lnTo>
                    <a:pt x="16" y="12"/>
                  </a:lnTo>
                  <a:lnTo>
                    <a:pt x="16" y="16"/>
                  </a:lnTo>
                  <a:lnTo>
                    <a:pt x="16" y="16"/>
                  </a:lnTo>
                  <a:lnTo>
                    <a:pt x="12" y="18"/>
                  </a:lnTo>
                  <a:lnTo>
                    <a:pt x="8" y="20"/>
                  </a:lnTo>
                  <a:lnTo>
                    <a:pt x="8" y="20"/>
                  </a:lnTo>
                  <a:lnTo>
                    <a:pt x="4" y="16"/>
                  </a:lnTo>
                  <a:lnTo>
                    <a:pt x="0" y="12"/>
                  </a:lnTo>
                  <a:lnTo>
                    <a:pt x="0" y="6"/>
                  </a:lnTo>
                  <a:lnTo>
                    <a:pt x="0" y="0"/>
                  </a:lnTo>
                  <a:lnTo>
                    <a:pt x="0" y="0"/>
                  </a:lnTo>
                  <a:lnTo>
                    <a:pt x="2" y="0"/>
                  </a:lnTo>
                  <a:lnTo>
                    <a:pt x="6" y="0"/>
                  </a:lnTo>
                  <a:lnTo>
                    <a:pt x="6" y="0"/>
                  </a:lnTo>
                  <a:lnTo>
                    <a:pt x="6"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2" name="Freeform 381">
              <a:extLst>
                <a:ext uri="{FF2B5EF4-FFF2-40B4-BE49-F238E27FC236}">
                  <a16:creationId xmlns:a16="http://schemas.microsoft.com/office/drawing/2014/main" id="{658A57B4-CE08-4CCF-9972-116D7262AFBF}"/>
                </a:ext>
              </a:extLst>
            </p:cNvPr>
            <p:cNvSpPr>
              <a:spLocks/>
            </p:cNvSpPr>
            <p:nvPr/>
          </p:nvSpPr>
          <p:spPr bwMode="auto">
            <a:xfrm>
              <a:off x="6774236" y="1808688"/>
              <a:ext cx="91322" cy="79540"/>
            </a:xfrm>
            <a:custGeom>
              <a:avLst/>
              <a:gdLst>
                <a:gd name="T0" fmla="*/ 31 w 31"/>
                <a:gd name="T1" fmla="*/ 6 h 27"/>
                <a:gd name="T2" fmla="*/ 31 w 31"/>
                <a:gd name="T3" fmla="*/ 6 h 27"/>
                <a:gd name="T4" fmla="*/ 31 w 31"/>
                <a:gd name="T5" fmla="*/ 8 h 27"/>
                <a:gd name="T6" fmla="*/ 31 w 31"/>
                <a:gd name="T7" fmla="*/ 11 h 27"/>
                <a:gd name="T8" fmla="*/ 31 w 31"/>
                <a:gd name="T9" fmla="*/ 11 h 27"/>
                <a:gd name="T10" fmla="*/ 27 w 31"/>
                <a:gd name="T11" fmla="*/ 17 h 27"/>
                <a:gd name="T12" fmla="*/ 27 w 31"/>
                <a:gd name="T13" fmla="*/ 17 h 27"/>
                <a:gd name="T14" fmla="*/ 20 w 31"/>
                <a:gd name="T15" fmla="*/ 23 h 27"/>
                <a:gd name="T16" fmla="*/ 20 w 31"/>
                <a:gd name="T17" fmla="*/ 23 h 27"/>
                <a:gd name="T18" fmla="*/ 14 w 31"/>
                <a:gd name="T19" fmla="*/ 25 h 27"/>
                <a:gd name="T20" fmla="*/ 8 w 31"/>
                <a:gd name="T21" fmla="*/ 27 h 27"/>
                <a:gd name="T22" fmla="*/ 8 w 31"/>
                <a:gd name="T23" fmla="*/ 27 h 27"/>
                <a:gd name="T24" fmla="*/ 4 w 31"/>
                <a:gd name="T25" fmla="*/ 27 h 27"/>
                <a:gd name="T26" fmla="*/ 0 w 31"/>
                <a:gd name="T27" fmla="*/ 27 h 27"/>
                <a:gd name="T28" fmla="*/ 0 w 31"/>
                <a:gd name="T29" fmla="*/ 25 h 27"/>
                <a:gd name="T30" fmla="*/ 0 w 31"/>
                <a:gd name="T31" fmla="*/ 25 h 27"/>
                <a:gd name="T32" fmla="*/ 0 w 31"/>
                <a:gd name="T33" fmla="*/ 23 h 27"/>
                <a:gd name="T34" fmla="*/ 4 w 31"/>
                <a:gd name="T35" fmla="*/ 19 h 27"/>
                <a:gd name="T36" fmla="*/ 14 w 31"/>
                <a:gd name="T37" fmla="*/ 11 h 27"/>
                <a:gd name="T38" fmla="*/ 14 w 31"/>
                <a:gd name="T39" fmla="*/ 11 h 27"/>
                <a:gd name="T40" fmla="*/ 20 w 31"/>
                <a:gd name="T41" fmla="*/ 6 h 27"/>
                <a:gd name="T42" fmla="*/ 25 w 31"/>
                <a:gd name="T43" fmla="*/ 4 h 27"/>
                <a:gd name="T44" fmla="*/ 29 w 31"/>
                <a:gd name="T45" fmla="*/ 0 h 27"/>
                <a:gd name="T46" fmla="*/ 29 w 31"/>
                <a:gd name="T47" fmla="*/ 0 h 27"/>
                <a:gd name="T48" fmla="*/ 31 w 31"/>
                <a:gd name="T49" fmla="*/ 6 h 27"/>
                <a:gd name="T50" fmla="*/ 31 w 31"/>
                <a:gd name="T51" fmla="*/ 6 h 27"/>
                <a:gd name="T52" fmla="*/ 31 w 31"/>
                <a:gd name="T5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7">
                  <a:moveTo>
                    <a:pt x="31" y="6"/>
                  </a:moveTo>
                  <a:lnTo>
                    <a:pt x="31" y="6"/>
                  </a:lnTo>
                  <a:lnTo>
                    <a:pt x="31" y="8"/>
                  </a:lnTo>
                  <a:lnTo>
                    <a:pt x="31" y="11"/>
                  </a:lnTo>
                  <a:lnTo>
                    <a:pt x="31" y="11"/>
                  </a:lnTo>
                  <a:lnTo>
                    <a:pt x="27" y="17"/>
                  </a:lnTo>
                  <a:lnTo>
                    <a:pt x="27" y="17"/>
                  </a:lnTo>
                  <a:lnTo>
                    <a:pt x="20" y="23"/>
                  </a:lnTo>
                  <a:lnTo>
                    <a:pt x="20" y="23"/>
                  </a:lnTo>
                  <a:lnTo>
                    <a:pt x="14" y="25"/>
                  </a:lnTo>
                  <a:lnTo>
                    <a:pt x="8" y="27"/>
                  </a:lnTo>
                  <a:lnTo>
                    <a:pt x="8" y="27"/>
                  </a:lnTo>
                  <a:lnTo>
                    <a:pt x="4" y="27"/>
                  </a:lnTo>
                  <a:lnTo>
                    <a:pt x="0" y="27"/>
                  </a:lnTo>
                  <a:lnTo>
                    <a:pt x="0" y="25"/>
                  </a:lnTo>
                  <a:lnTo>
                    <a:pt x="0" y="25"/>
                  </a:lnTo>
                  <a:lnTo>
                    <a:pt x="0" y="23"/>
                  </a:lnTo>
                  <a:lnTo>
                    <a:pt x="4" y="19"/>
                  </a:lnTo>
                  <a:lnTo>
                    <a:pt x="14" y="11"/>
                  </a:lnTo>
                  <a:lnTo>
                    <a:pt x="14" y="11"/>
                  </a:lnTo>
                  <a:lnTo>
                    <a:pt x="20" y="6"/>
                  </a:lnTo>
                  <a:lnTo>
                    <a:pt x="25" y="4"/>
                  </a:lnTo>
                  <a:lnTo>
                    <a:pt x="29" y="0"/>
                  </a:lnTo>
                  <a:lnTo>
                    <a:pt x="29" y="0"/>
                  </a:lnTo>
                  <a:lnTo>
                    <a:pt x="31" y="6"/>
                  </a:lnTo>
                  <a:lnTo>
                    <a:pt x="31" y="6"/>
                  </a:lnTo>
                  <a:lnTo>
                    <a:pt x="31"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3" name="Freeform 382">
              <a:extLst>
                <a:ext uri="{FF2B5EF4-FFF2-40B4-BE49-F238E27FC236}">
                  <a16:creationId xmlns:a16="http://schemas.microsoft.com/office/drawing/2014/main" id="{E3DAB35F-9EF3-4945-9478-0F714510645A}"/>
                </a:ext>
              </a:extLst>
            </p:cNvPr>
            <p:cNvSpPr>
              <a:spLocks/>
            </p:cNvSpPr>
            <p:nvPr/>
          </p:nvSpPr>
          <p:spPr bwMode="auto">
            <a:xfrm>
              <a:off x="6715319" y="1272536"/>
              <a:ext cx="70701" cy="70701"/>
            </a:xfrm>
            <a:custGeom>
              <a:avLst/>
              <a:gdLst>
                <a:gd name="T0" fmla="*/ 24 w 24"/>
                <a:gd name="T1" fmla="*/ 0 h 24"/>
                <a:gd name="T2" fmla="*/ 24 w 24"/>
                <a:gd name="T3" fmla="*/ 0 h 24"/>
                <a:gd name="T4" fmla="*/ 24 w 24"/>
                <a:gd name="T5" fmla="*/ 2 h 24"/>
                <a:gd name="T6" fmla="*/ 22 w 24"/>
                <a:gd name="T7" fmla="*/ 4 h 24"/>
                <a:gd name="T8" fmla="*/ 20 w 24"/>
                <a:gd name="T9" fmla="*/ 10 h 24"/>
                <a:gd name="T10" fmla="*/ 20 w 24"/>
                <a:gd name="T11" fmla="*/ 10 h 24"/>
                <a:gd name="T12" fmla="*/ 10 w 24"/>
                <a:gd name="T13" fmla="*/ 18 h 24"/>
                <a:gd name="T14" fmla="*/ 10 w 24"/>
                <a:gd name="T15" fmla="*/ 18 h 24"/>
                <a:gd name="T16" fmla="*/ 4 w 24"/>
                <a:gd name="T17" fmla="*/ 24 h 24"/>
                <a:gd name="T18" fmla="*/ 4 w 24"/>
                <a:gd name="T19" fmla="*/ 24 h 24"/>
                <a:gd name="T20" fmla="*/ 2 w 24"/>
                <a:gd name="T21" fmla="*/ 24 h 24"/>
                <a:gd name="T22" fmla="*/ 0 w 24"/>
                <a:gd name="T23" fmla="*/ 24 h 24"/>
                <a:gd name="T24" fmla="*/ 0 w 24"/>
                <a:gd name="T25" fmla="*/ 24 h 24"/>
                <a:gd name="T26" fmla="*/ 0 w 24"/>
                <a:gd name="T27" fmla="*/ 20 h 24"/>
                <a:gd name="T28" fmla="*/ 2 w 24"/>
                <a:gd name="T29" fmla="*/ 18 h 24"/>
                <a:gd name="T30" fmla="*/ 2 w 24"/>
                <a:gd name="T31" fmla="*/ 18 h 24"/>
                <a:gd name="T32" fmla="*/ 8 w 24"/>
                <a:gd name="T33" fmla="*/ 14 h 24"/>
                <a:gd name="T34" fmla="*/ 8 w 24"/>
                <a:gd name="T35" fmla="*/ 14 h 24"/>
                <a:gd name="T36" fmla="*/ 10 w 24"/>
                <a:gd name="T37" fmla="*/ 10 h 24"/>
                <a:gd name="T38" fmla="*/ 10 w 24"/>
                <a:gd name="T39" fmla="*/ 10 h 24"/>
                <a:gd name="T40" fmla="*/ 14 w 24"/>
                <a:gd name="T41" fmla="*/ 4 h 24"/>
                <a:gd name="T42" fmla="*/ 14 w 24"/>
                <a:gd name="T43" fmla="*/ 4 h 24"/>
                <a:gd name="T44" fmla="*/ 20 w 24"/>
                <a:gd name="T45" fmla="*/ 0 h 24"/>
                <a:gd name="T46" fmla="*/ 22 w 24"/>
                <a:gd name="T47" fmla="*/ 0 h 24"/>
                <a:gd name="T48" fmla="*/ 24 w 24"/>
                <a:gd name="T49" fmla="*/ 0 h 24"/>
                <a:gd name="T50" fmla="*/ 24 w 24"/>
                <a:gd name="T51" fmla="*/ 0 h 24"/>
                <a:gd name="T52" fmla="*/ 24 w 24"/>
                <a:gd name="T5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4">
                  <a:moveTo>
                    <a:pt x="24" y="0"/>
                  </a:moveTo>
                  <a:lnTo>
                    <a:pt x="24" y="0"/>
                  </a:lnTo>
                  <a:lnTo>
                    <a:pt x="24" y="2"/>
                  </a:lnTo>
                  <a:lnTo>
                    <a:pt x="22" y="4"/>
                  </a:lnTo>
                  <a:lnTo>
                    <a:pt x="20" y="10"/>
                  </a:lnTo>
                  <a:lnTo>
                    <a:pt x="20" y="10"/>
                  </a:lnTo>
                  <a:lnTo>
                    <a:pt x="10" y="18"/>
                  </a:lnTo>
                  <a:lnTo>
                    <a:pt x="10" y="18"/>
                  </a:lnTo>
                  <a:lnTo>
                    <a:pt x="4" y="24"/>
                  </a:lnTo>
                  <a:lnTo>
                    <a:pt x="4" y="24"/>
                  </a:lnTo>
                  <a:lnTo>
                    <a:pt x="2" y="24"/>
                  </a:lnTo>
                  <a:lnTo>
                    <a:pt x="0" y="24"/>
                  </a:lnTo>
                  <a:lnTo>
                    <a:pt x="0" y="24"/>
                  </a:lnTo>
                  <a:lnTo>
                    <a:pt x="0" y="20"/>
                  </a:lnTo>
                  <a:lnTo>
                    <a:pt x="2" y="18"/>
                  </a:lnTo>
                  <a:lnTo>
                    <a:pt x="2" y="18"/>
                  </a:lnTo>
                  <a:lnTo>
                    <a:pt x="8" y="14"/>
                  </a:lnTo>
                  <a:lnTo>
                    <a:pt x="8" y="14"/>
                  </a:lnTo>
                  <a:lnTo>
                    <a:pt x="10" y="10"/>
                  </a:lnTo>
                  <a:lnTo>
                    <a:pt x="10" y="10"/>
                  </a:lnTo>
                  <a:lnTo>
                    <a:pt x="14" y="4"/>
                  </a:lnTo>
                  <a:lnTo>
                    <a:pt x="14" y="4"/>
                  </a:lnTo>
                  <a:lnTo>
                    <a:pt x="20" y="0"/>
                  </a:lnTo>
                  <a:lnTo>
                    <a:pt x="22" y="0"/>
                  </a:lnTo>
                  <a:lnTo>
                    <a:pt x="24" y="0"/>
                  </a:lnTo>
                  <a:lnTo>
                    <a:pt x="24" y="0"/>
                  </a:lnTo>
                  <a:lnTo>
                    <a:pt x="24"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4" name="Freeform 383">
              <a:extLst>
                <a:ext uri="{FF2B5EF4-FFF2-40B4-BE49-F238E27FC236}">
                  <a16:creationId xmlns:a16="http://schemas.microsoft.com/office/drawing/2014/main" id="{36C95E8D-0722-40FF-95D9-5B637A7DB3D5}"/>
                </a:ext>
              </a:extLst>
            </p:cNvPr>
            <p:cNvSpPr>
              <a:spLocks/>
            </p:cNvSpPr>
            <p:nvPr/>
          </p:nvSpPr>
          <p:spPr bwMode="auto">
            <a:xfrm>
              <a:off x="6809587" y="1413939"/>
              <a:ext cx="50080" cy="76593"/>
            </a:xfrm>
            <a:custGeom>
              <a:avLst/>
              <a:gdLst>
                <a:gd name="T0" fmla="*/ 6 w 17"/>
                <a:gd name="T1" fmla="*/ 0 h 26"/>
                <a:gd name="T2" fmla="*/ 6 w 17"/>
                <a:gd name="T3" fmla="*/ 0 h 26"/>
                <a:gd name="T4" fmla="*/ 8 w 17"/>
                <a:gd name="T5" fmla="*/ 2 h 26"/>
                <a:gd name="T6" fmla="*/ 11 w 17"/>
                <a:gd name="T7" fmla="*/ 2 h 26"/>
                <a:gd name="T8" fmla="*/ 15 w 17"/>
                <a:gd name="T9" fmla="*/ 2 h 26"/>
                <a:gd name="T10" fmla="*/ 17 w 17"/>
                <a:gd name="T11" fmla="*/ 2 h 26"/>
                <a:gd name="T12" fmla="*/ 17 w 17"/>
                <a:gd name="T13" fmla="*/ 2 h 26"/>
                <a:gd name="T14" fmla="*/ 17 w 17"/>
                <a:gd name="T15" fmla="*/ 6 h 26"/>
                <a:gd name="T16" fmla="*/ 15 w 17"/>
                <a:gd name="T17" fmla="*/ 12 h 26"/>
                <a:gd name="T18" fmla="*/ 15 w 17"/>
                <a:gd name="T19" fmla="*/ 12 h 26"/>
                <a:gd name="T20" fmla="*/ 13 w 17"/>
                <a:gd name="T21" fmla="*/ 20 h 26"/>
                <a:gd name="T22" fmla="*/ 8 w 17"/>
                <a:gd name="T23" fmla="*/ 26 h 26"/>
                <a:gd name="T24" fmla="*/ 8 w 17"/>
                <a:gd name="T25" fmla="*/ 26 h 26"/>
                <a:gd name="T26" fmla="*/ 6 w 17"/>
                <a:gd name="T27" fmla="*/ 26 h 26"/>
                <a:gd name="T28" fmla="*/ 2 w 17"/>
                <a:gd name="T29" fmla="*/ 26 h 26"/>
                <a:gd name="T30" fmla="*/ 2 w 17"/>
                <a:gd name="T31" fmla="*/ 26 h 26"/>
                <a:gd name="T32" fmla="*/ 0 w 17"/>
                <a:gd name="T33" fmla="*/ 22 h 26"/>
                <a:gd name="T34" fmla="*/ 0 w 17"/>
                <a:gd name="T35" fmla="*/ 16 h 26"/>
                <a:gd name="T36" fmla="*/ 0 w 17"/>
                <a:gd name="T37" fmla="*/ 16 h 26"/>
                <a:gd name="T38" fmla="*/ 2 w 17"/>
                <a:gd name="T39" fmla="*/ 6 h 26"/>
                <a:gd name="T40" fmla="*/ 2 w 17"/>
                <a:gd name="T41" fmla="*/ 6 h 26"/>
                <a:gd name="T42" fmla="*/ 4 w 17"/>
                <a:gd name="T43" fmla="*/ 2 h 26"/>
                <a:gd name="T44" fmla="*/ 6 w 17"/>
                <a:gd name="T45" fmla="*/ 0 h 26"/>
                <a:gd name="T46" fmla="*/ 6 w 17"/>
                <a:gd name="T47" fmla="*/ 0 h 26"/>
                <a:gd name="T48" fmla="*/ 6 w 17"/>
                <a:gd name="T49" fmla="*/ 0 h 26"/>
                <a:gd name="T50" fmla="*/ 6 w 17"/>
                <a:gd name="T51" fmla="*/ 0 h 26"/>
                <a:gd name="T52" fmla="*/ 6 w 17"/>
                <a:gd name="T5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6">
                  <a:moveTo>
                    <a:pt x="6" y="0"/>
                  </a:moveTo>
                  <a:lnTo>
                    <a:pt x="6" y="0"/>
                  </a:lnTo>
                  <a:lnTo>
                    <a:pt x="8" y="2"/>
                  </a:lnTo>
                  <a:lnTo>
                    <a:pt x="11" y="2"/>
                  </a:lnTo>
                  <a:lnTo>
                    <a:pt x="15" y="2"/>
                  </a:lnTo>
                  <a:lnTo>
                    <a:pt x="17" y="2"/>
                  </a:lnTo>
                  <a:lnTo>
                    <a:pt x="17" y="2"/>
                  </a:lnTo>
                  <a:lnTo>
                    <a:pt x="17" y="6"/>
                  </a:lnTo>
                  <a:lnTo>
                    <a:pt x="15" y="12"/>
                  </a:lnTo>
                  <a:lnTo>
                    <a:pt x="15" y="12"/>
                  </a:lnTo>
                  <a:lnTo>
                    <a:pt x="13" y="20"/>
                  </a:lnTo>
                  <a:lnTo>
                    <a:pt x="8" y="26"/>
                  </a:lnTo>
                  <a:lnTo>
                    <a:pt x="8" y="26"/>
                  </a:lnTo>
                  <a:lnTo>
                    <a:pt x="6" y="26"/>
                  </a:lnTo>
                  <a:lnTo>
                    <a:pt x="2" y="26"/>
                  </a:lnTo>
                  <a:lnTo>
                    <a:pt x="2" y="26"/>
                  </a:lnTo>
                  <a:lnTo>
                    <a:pt x="0" y="22"/>
                  </a:lnTo>
                  <a:lnTo>
                    <a:pt x="0" y="16"/>
                  </a:lnTo>
                  <a:lnTo>
                    <a:pt x="0" y="16"/>
                  </a:lnTo>
                  <a:lnTo>
                    <a:pt x="2" y="6"/>
                  </a:lnTo>
                  <a:lnTo>
                    <a:pt x="2" y="6"/>
                  </a:lnTo>
                  <a:lnTo>
                    <a:pt x="4" y="2"/>
                  </a:lnTo>
                  <a:lnTo>
                    <a:pt x="6" y="0"/>
                  </a:lnTo>
                  <a:lnTo>
                    <a:pt x="6" y="0"/>
                  </a:lnTo>
                  <a:lnTo>
                    <a:pt x="6" y="0"/>
                  </a:lnTo>
                  <a:lnTo>
                    <a:pt x="6" y="0"/>
                  </a:lnTo>
                  <a:lnTo>
                    <a:pt x="6"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5" name="Freeform 384">
              <a:extLst>
                <a:ext uri="{FF2B5EF4-FFF2-40B4-BE49-F238E27FC236}">
                  <a16:creationId xmlns:a16="http://schemas.microsoft.com/office/drawing/2014/main" id="{E85A45BC-77C5-43E9-A8FC-0ECEE923DF5E}"/>
                </a:ext>
              </a:extLst>
            </p:cNvPr>
            <p:cNvSpPr>
              <a:spLocks/>
            </p:cNvSpPr>
            <p:nvPr/>
          </p:nvSpPr>
          <p:spPr bwMode="auto">
            <a:xfrm>
              <a:off x="6756561" y="798246"/>
              <a:ext cx="126673" cy="194429"/>
            </a:xfrm>
            <a:custGeom>
              <a:avLst/>
              <a:gdLst>
                <a:gd name="T0" fmla="*/ 43 w 43"/>
                <a:gd name="T1" fmla="*/ 54 h 66"/>
                <a:gd name="T2" fmla="*/ 41 w 43"/>
                <a:gd name="T3" fmla="*/ 60 h 66"/>
                <a:gd name="T4" fmla="*/ 33 w 43"/>
                <a:gd name="T5" fmla="*/ 66 h 66"/>
                <a:gd name="T6" fmla="*/ 27 w 43"/>
                <a:gd name="T7" fmla="*/ 66 h 66"/>
                <a:gd name="T8" fmla="*/ 27 w 43"/>
                <a:gd name="T9" fmla="*/ 64 h 66"/>
                <a:gd name="T10" fmla="*/ 29 w 43"/>
                <a:gd name="T11" fmla="*/ 58 h 66"/>
                <a:gd name="T12" fmla="*/ 31 w 43"/>
                <a:gd name="T13" fmla="*/ 56 h 66"/>
                <a:gd name="T14" fmla="*/ 20 w 43"/>
                <a:gd name="T15" fmla="*/ 56 h 66"/>
                <a:gd name="T16" fmla="*/ 10 w 43"/>
                <a:gd name="T17" fmla="*/ 54 h 66"/>
                <a:gd name="T18" fmla="*/ 12 w 43"/>
                <a:gd name="T19" fmla="*/ 50 h 66"/>
                <a:gd name="T20" fmla="*/ 12 w 43"/>
                <a:gd name="T21" fmla="*/ 46 h 66"/>
                <a:gd name="T22" fmla="*/ 10 w 43"/>
                <a:gd name="T23" fmla="*/ 40 h 66"/>
                <a:gd name="T24" fmla="*/ 10 w 43"/>
                <a:gd name="T25" fmla="*/ 30 h 66"/>
                <a:gd name="T26" fmla="*/ 6 w 43"/>
                <a:gd name="T27" fmla="*/ 28 h 66"/>
                <a:gd name="T28" fmla="*/ 2 w 43"/>
                <a:gd name="T29" fmla="*/ 28 h 66"/>
                <a:gd name="T30" fmla="*/ 0 w 43"/>
                <a:gd name="T31" fmla="*/ 24 h 66"/>
                <a:gd name="T32" fmla="*/ 4 w 43"/>
                <a:gd name="T33" fmla="*/ 14 h 66"/>
                <a:gd name="T34" fmla="*/ 8 w 43"/>
                <a:gd name="T35" fmla="*/ 12 h 66"/>
                <a:gd name="T36" fmla="*/ 12 w 43"/>
                <a:gd name="T37" fmla="*/ 10 h 66"/>
                <a:gd name="T38" fmla="*/ 14 w 43"/>
                <a:gd name="T39" fmla="*/ 14 h 66"/>
                <a:gd name="T40" fmla="*/ 16 w 43"/>
                <a:gd name="T41" fmla="*/ 18 h 66"/>
                <a:gd name="T42" fmla="*/ 18 w 43"/>
                <a:gd name="T43" fmla="*/ 18 h 66"/>
                <a:gd name="T44" fmla="*/ 22 w 43"/>
                <a:gd name="T45" fmla="*/ 10 h 66"/>
                <a:gd name="T46" fmla="*/ 27 w 43"/>
                <a:gd name="T47" fmla="*/ 0 h 66"/>
                <a:gd name="T48" fmla="*/ 27 w 43"/>
                <a:gd name="T49" fmla="*/ 2 h 66"/>
                <a:gd name="T50" fmla="*/ 29 w 43"/>
                <a:gd name="T51" fmla="*/ 6 h 66"/>
                <a:gd name="T52" fmla="*/ 31 w 43"/>
                <a:gd name="T53" fmla="*/ 10 h 66"/>
                <a:gd name="T54" fmla="*/ 31 w 43"/>
                <a:gd name="T55" fmla="*/ 16 h 66"/>
                <a:gd name="T56" fmla="*/ 29 w 43"/>
                <a:gd name="T57" fmla="*/ 24 h 66"/>
                <a:gd name="T58" fmla="*/ 33 w 43"/>
                <a:gd name="T59" fmla="*/ 34 h 66"/>
                <a:gd name="T60" fmla="*/ 31 w 43"/>
                <a:gd name="T61" fmla="*/ 38 h 66"/>
                <a:gd name="T62" fmla="*/ 31 w 43"/>
                <a:gd name="T63" fmla="*/ 42 h 66"/>
                <a:gd name="T64" fmla="*/ 31 w 43"/>
                <a:gd name="T65" fmla="*/ 46 h 66"/>
                <a:gd name="T66" fmla="*/ 41 w 43"/>
                <a:gd name="T67" fmla="*/ 50 h 66"/>
                <a:gd name="T68" fmla="*/ 43 w 43"/>
                <a:gd name="T69"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66">
                  <a:moveTo>
                    <a:pt x="43" y="54"/>
                  </a:moveTo>
                  <a:lnTo>
                    <a:pt x="43" y="54"/>
                  </a:lnTo>
                  <a:lnTo>
                    <a:pt x="43" y="56"/>
                  </a:lnTo>
                  <a:lnTo>
                    <a:pt x="41" y="60"/>
                  </a:lnTo>
                  <a:lnTo>
                    <a:pt x="33" y="66"/>
                  </a:lnTo>
                  <a:lnTo>
                    <a:pt x="33" y="66"/>
                  </a:lnTo>
                  <a:lnTo>
                    <a:pt x="31" y="66"/>
                  </a:lnTo>
                  <a:lnTo>
                    <a:pt x="27" y="66"/>
                  </a:lnTo>
                  <a:lnTo>
                    <a:pt x="27" y="66"/>
                  </a:lnTo>
                  <a:lnTo>
                    <a:pt x="27" y="64"/>
                  </a:lnTo>
                  <a:lnTo>
                    <a:pt x="29" y="62"/>
                  </a:lnTo>
                  <a:lnTo>
                    <a:pt x="29" y="58"/>
                  </a:lnTo>
                  <a:lnTo>
                    <a:pt x="31" y="56"/>
                  </a:lnTo>
                  <a:lnTo>
                    <a:pt x="31" y="56"/>
                  </a:lnTo>
                  <a:lnTo>
                    <a:pt x="27" y="56"/>
                  </a:lnTo>
                  <a:lnTo>
                    <a:pt x="20" y="56"/>
                  </a:lnTo>
                  <a:lnTo>
                    <a:pt x="14" y="56"/>
                  </a:lnTo>
                  <a:lnTo>
                    <a:pt x="10" y="54"/>
                  </a:lnTo>
                  <a:lnTo>
                    <a:pt x="10" y="54"/>
                  </a:lnTo>
                  <a:lnTo>
                    <a:pt x="12" y="50"/>
                  </a:lnTo>
                  <a:lnTo>
                    <a:pt x="12" y="46"/>
                  </a:lnTo>
                  <a:lnTo>
                    <a:pt x="12" y="46"/>
                  </a:lnTo>
                  <a:lnTo>
                    <a:pt x="10" y="40"/>
                  </a:lnTo>
                  <a:lnTo>
                    <a:pt x="10" y="40"/>
                  </a:lnTo>
                  <a:lnTo>
                    <a:pt x="10" y="34"/>
                  </a:lnTo>
                  <a:lnTo>
                    <a:pt x="10" y="30"/>
                  </a:lnTo>
                  <a:lnTo>
                    <a:pt x="10" y="30"/>
                  </a:lnTo>
                  <a:lnTo>
                    <a:pt x="6" y="28"/>
                  </a:lnTo>
                  <a:lnTo>
                    <a:pt x="2" y="28"/>
                  </a:lnTo>
                  <a:lnTo>
                    <a:pt x="2" y="28"/>
                  </a:lnTo>
                  <a:lnTo>
                    <a:pt x="0" y="24"/>
                  </a:lnTo>
                  <a:lnTo>
                    <a:pt x="0" y="24"/>
                  </a:lnTo>
                  <a:lnTo>
                    <a:pt x="2" y="18"/>
                  </a:lnTo>
                  <a:lnTo>
                    <a:pt x="4" y="14"/>
                  </a:lnTo>
                  <a:lnTo>
                    <a:pt x="4" y="14"/>
                  </a:lnTo>
                  <a:lnTo>
                    <a:pt x="8" y="12"/>
                  </a:lnTo>
                  <a:lnTo>
                    <a:pt x="12" y="10"/>
                  </a:lnTo>
                  <a:lnTo>
                    <a:pt x="12" y="10"/>
                  </a:lnTo>
                  <a:lnTo>
                    <a:pt x="14" y="10"/>
                  </a:lnTo>
                  <a:lnTo>
                    <a:pt x="14" y="14"/>
                  </a:lnTo>
                  <a:lnTo>
                    <a:pt x="16" y="16"/>
                  </a:lnTo>
                  <a:lnTo>
                    <a:pt x="16" y="18"/>
                  </a:lnTo>
                  <a:lnTo>
                    <a:pt x="16" y="18"/>
                  </a:lnTo>
                  <a:lnTo>
                    <a:pt x="18" y="18"/>
                  </a:lnTo>
                  <a:lnTo>
                    <a:pt x="20" y="16"/>
                  </a:lnTo>
                  <a:lnTo>
                    <a:pt x="22" y="10"/>
                  </a:lnTo>
                  <a:lnTo>
                    <a:pt x="22" y="4"/>
                  </a:lnTo>
                  <a:lnTo>
                    <a:pt x="27" y="0"/>
                  </a:lnTo>
                  <a:lnTo>
                    <a:pt x="27" y="0"/>
                  </a:lnTo>
                  <a:lnTo>
                    <a:pt x="27" y="2"/>
                  </a:lnTo>
                  <a:lnTo>
                    <a:pt x="27" y="2"/>
                  </a:lnTo>
                  <a:lnTo>
                    <a:pt x="29" y="6"/>
                  </a:lnTo>
                  <a:lnTo>
                    <a:pt x="31" y="10"/>
                  </a:lnTo>
                  <a:lnTo>
                    <a:pt x="31" y="10"/>
                  </a:lnTo>
                  <a:lnTo>
                    <a:pt x="31" y="16"/>
                  </a:lnTo>
                  <a:lnTo>
                    <a:pt x="31" y="16"/>
                  </a:lnTo>
                  <a:lnTo>
                    <a:pt x="29" y="24"/>
                  </a:lnTo>
                  <a:lnTo>
                    <a:pt x="29" y="24"/>
                  </a:lnTo>
                  <a:lnTo>
                    <a:pt x="31" y="28"/>
                  </a:lnTo>
                  <a:lnTo>
                    <a:pt x="33" y="34"/>
                  </a:lnTo>
                  <a:lnTo>
                    <a:pt x="33" y="34"/>
                  </a:lnTo>
                  <a:lnTo>
                    <a:pt x="31" y="38"/>
                  </a:lnTo>
                  <a:lnTo>
                    <a:pt x="31" y="42"/>
                  </a:lnTo>
                  <a:lnTo>
                    <a:pt x="31" y="42"/>
                  </a:lnTo>
                  <a:lnTo>
                    <a:pt x="31" y="46"/>
                  </a:lnTo>
                  <a:lnTo>
                    <a:pt x="31" y="46"/>
                  </a:lnTo>
                  <a:lnTo>
                    <a:pt x="39" y="48"/>
                  </a:lnTo>
                  <a:lnTo>
                    <a:pt x="41" y="50"/>
                  </a:lnTo>
                  <a:lnTo>
                    <a:pt x="43" y="54"/>
                  </a:lnTo>
                  <a:lnTo>
                    <a:pt x="43" y="54"/>
                  </a:lnTo>
                  <a:lnTo>
                    <a:pt x="43" y="5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6" name="Freeform 385">
              <a:extLst>
                <a:ext uri="{FF2B5EF4-FFF2-40B4-BE49-F238E27FC236}">
                  <a16:creationId xmlns:a16="http://schemas.microsoft.com/office/drawing/2014/main" id="{D9CC13A5-AF9A-44C6-831E-4C8EF0895E02}"/>
                </a:ext>
              </a:extLst>
            </p:cNvPr>
            <p:cNvSpPr>
              <a:spLocks/>
            </p:cNvSpPr>
            <p:nvPr/>
          </p:nvSpPr>
          <p:spPr bwMode="auto">
            <a:xfrm>
              <a:off x="6656400" y="762896"/>
              <a:ext cx="64810" cy="47134"/>
            </a:xfrm>
            <a:custGeom>
              <a:avLst/>
              <a:gdLst>
                <a:gd name="T0" fmla="*/ 18 w 22"/>
                <a:gd name="T1" fmla="*/ 2 h 16"/>
                <a:gd name="T2" fmla="*/ 18 w 22"/>
                <a:gd name="T3" fmla="*/ 2 h 16"/>
                <a:gd name="T4" fmla="*/ 22 w 22"/>
                <a:gd name="T5" fmla="*/ 4 h 16"/>
                <a:gd name="T6" fmla="*/ 22 w 22"/>
                <a:gd name="T7" fmla="*/ 6 h 16"/>
                <a:gd name="T8" fmla="*/ 22 w 22"/>
                <a:gd name="T9" fmla="*/ 6 h 16"/>
                <a:gd name="T10" fmla="*/ 18 w 22"/>
                <a:gd name="T11" fmla="*/ 10 h 16"/>
                <a:gd name="T12" fmla="*/ 18 w 22"/>
                <a:gd name="T13" fmla="*/ 10 h 16"/>
                <a:gd name="T14" fmla="*/ 18 w 22"/>
                <a:gd name="T15" fmla="*/ 14 h 16"/>
                <a:gd name="T16" fmla="*/ 16 w 22"/>
                <a:gd name="T17" fmla="*/ 16 h 16"/>
                <a:gd name="T18" fmla="*/ 16 w 22"/>
                <a:gd name="T19" fmla="*/ 16 h 16"/>
                <a:gd name="T20" fmla="*/ 10 w 22"/>
                <a:gd name="T21" fmla="*/ 16 h 16"/>
                <a:gd name="T22" fmla="*/ 4 w 22"/>
                <a:gd name="T23" fmla="*/ 14 h 16"/>
                <a:gd name="T24" fmla="*/ 4 w 22"/>
                <a:gd name="T25" fmla="*/ 14 h 16"/>
                <a:gd name="T26" fmla="*/ 2 w 22"/>
                <a:gd name="T27" fmla="*/ 10 h 16"/>
                <a:gd name="T28" fmla="*/ 0 w 22"/>
                <a:gd name="T29" fmla="*/ 4 h 16"/>
                <a:gd name="T30" fmla="*/ 0 w 22"/>
                <a:gd name="T31" fmla="*/ 4 h 16"/>
                <a:gd name="T32" fmla="*/ 2 w 22"/>
                <a:gd name="T33" fmla="*/ 0 h 16"/>
                <a:gd name="T34" fmla="*/ 2 w 22"/>
                <a:gd name="T35" fmla="*/ 0 h 16"/>
                <a:gd name="T36" fmla="*/ 4 w 22"/>
                <a:gd name="T37" fmla="*/ 0 h 16"/>
                <a:gd name="T38" fmla="*/ 10 w 22"/>
                <a:gd name="T39" fmla="*/ 0 h 16"/>
                <a:gd name="T40" fmla="*/ 18 w 22"/>
                <a:gd name="T41" fmla="*/ 2 h 16"/>
                <a:gd name="T42" fmla="*/ 18 w 22"/>
                <a:gd name="T43" fmla="*/ 2 h 16"/>
                <a:gd name="T44" fmla="*/ 18 w 22"/>
                <a:gd name="T4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 h="16">
                  <a:moveTo>
                    <a:pt x="18" y="2"/>
                  </a:moveTo>
                  <a:lnTo>
                    <a:pt x="18" y="2"/>
                  </a:lnTo>
                  <a:lnTo>
                    <a:pt x="22" y="4"/>
                  </a:lnTo>
                  <a:lnTo>
                    <a:pt x="22" y="6"/>
                  </a:lnTo>
                  <a:lnTo>
                    <a:pt x="22" y="6"/>
                  </a:lnTo>
                  <a:lnTo>
                    <a:pt x="18" y="10"/>
                  </a:lnTo>
                  <a:lnTo>
                    <a:pt x="18" y="10"/>
                  </a:lnTo>
                  <a:lnTo>
                    <a:pt x="18" y="14"/>
                  </a:lnTo>
                  <a:lnTo>
                    <a:pt x="16" y="16"/>
                  </a:lnTo>
                  <a:lnTo>
                    <a:pt x="16" y="16"/>
                  </a:lnTo>
                  <a:lnTo>
                    <a:pt x="10" y="16"/>
                  </a:lnTo>
                  <a:lnTo>
                    <a:pt x="4" y="14"/>
                  </a:lnTo>
                  <a:lnTo>
                    <a:pt x="4" y="14"/>
                  </a:lnTo>
                  <a:lnTo>
                    <a:pt x="2" y="10"/>
                  </a:lnTo>
                  <a:lnTo>
                    <a:pt x="0" y="4"/>
                  </a:lnTo>
                  <a:lnTo>
                    <a:pt x="0" y="4"/>
                  </a:lnTo>
                  <a:lnTo>
                    <a:pt x="2" y="0"/>
                  </a:lnTo>
                  <a:lnTo>
                    <a:pt x="2" y="0"/>
                  </a:lnTo>
                  <a:lnTo>
                    <a:pt x="4" y="0"/>
                  </a:lnTo>
                  <a:lnTo>
                    <a:pt x="10" y="0"/>
                  </a:lnTo>
                  <a:lnTo>
                    <a:pt x="18" y="2"/>
                  </a:lnTo>
                  <a:lnTo>
                    <a:pt x="18" y="2"/>
                  </a:lnTo>
                  <a:lnTo>
                    <a:pt x="18" y="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7" name="Freeform 386">
              <a:extLst>
                <a:ext uri="{FF2B5EF4-FFF2-40B4-BE49-F238E27FC236}">
                  <a16:creationId xmlns:a16="http://schemas.microsoft.com/office/drawing/2014/main" id="{2407DE2B-5FA3-412B-A8C0-7A3161A7C299}"/>
                </a:ext>
              </a:extLst>
            </p:cNvPr>
            <p:cNvSpPr>
              <a:spLocks/>
            </p:cNvSpPr>
            <p:nvPr/>
          </p:nvSpPr>
          <p:spPr bwMode="auto">
            <a:xfrm>
              <a:off x="6738886" y="589087"/>
              <a:ext cx="179699" cy="162025"/>
            </a:xfrm>
            <a:custGeom>
              <a:avLst/>
              <a:gdLst>
                <a:gd name="T0" fmla="*/ 55 w 61"/>
                <a:gd name="T1" fmla="*/ 0 h 55"/>
                <a:gd name="T2" fmla="*/ 61 w 61"/>
                <a:gd name="T3" fmla="*/ 0 h 55"/>
                <a:gd name="T4" fmla="*/ 59 w 61"/>
                <a:gd name="T5" fmla="*/ 5 h 55"/>
                <a:gd name="T6" fmla="*/ 55 w 61"/>
                <a:gd name="T7" fmla="*/ 13 h 55"/>
                <a:gd name="T8" fmla="*/ 53 w 61"/>
                <a:gd name="T9" fmla="*/ 17 h 55"/>
                <a:gd name="T10" fmla="*/ 55 w 61"/>
                <a:gd name="T11" fmla="*/ 21 h 55"/>
                <a:gd name="T12" fmla="*/ 57 w 61"/>
                <a:gd name="T13" fmla="*/ 21 h 55"/>
                <a:gd name="T14" fmla="*/ 51 w 61"/>
                <a:gd name="T15" fmla="*/ 23 h 55"/>
                <a:gd name="T16" fmla="*/ 47 w 61"/>
                <a:gd name="T17" fmla="*/ 23 h 55"/>
                <a:gd name="T18" fmla="*/ 41 w 61"/>
                <a:gd name="T19" fmla="*/ 27 h 55"/>
                <a:gd name="T20" fmla="*/ 41 w 61"/>
                <a:gd name="T21" fmla="*/ 29 h 55"/>
                <a:gd name="T22" fmla="*/ 41 w 61"/>
                <a:gd name="T23" fmla="*/ 35 h 55"/>
                <a:gd name="T24" fmla="*/ 43 w 61"/>
                <a:gd name="T25" fmla="*/ 35 h 55"/>
                <a:gd name="T26" fmla="*/ 39 w 61"/>
                <a:gd name="T27" fmla="*/ 41 h 55"/>
                <a:gd name="T28" fmla="*/ 33 w 61"/>
                <a:gd name="T29" fmla="*/ 43 h 55"/>
                <a:gd name="T30" fmla="*/ 30 w 61"/>
                <a:gd name="T31" fmla="*/ 45 h 55"/>
                <a:gd name="T32" fmla="*/ 24 w 61"/>
                <a:gd name="T33" fmla="*/ 43 h 55"/>
                <a:gd name="T34" fmla="*/ 20 w 61"/>
                <a:gd name="T35" fmla="*/ 47 h 55"/>
                <a:gd name="T36" fmla="*/ 16 w 61"/>
                <a:gd name="T37" fmla="*/ 49 h 55"/>
                <a:gd name="T38" fmla="*/ 14 w 61"/>
                <a:gd name="T39" fmla="*/ 53 h 55"/>
                <a:gd name="T40" fmla="*/ 4 w 61"/>
                <a:gd name="T41" fmla="*/ 55 h 55"/>
                <a:gd name="T42" fmla="*/ 2 w 61"/>
                <a:gd name="T43" fmla="*/ 55 h 55"/>
                <a:gd name="T44" fmla="*/ 2 w 61"/>
                <a:gd name="T45" fmla="*/ 49 h 55"/>
                <a:gd name="T46" fmla="*/ 2 w 61"/>
                <a:gd name="T47" fmla="*/ 47 h 55"/>
                <a:gd name="T48" fmla="*/ 6 w 61"/>
                <a:gd name="T49" fmla="*/ 45 h 55"/>
                <a:gd name="T50" fmla="*/ 8 w 61"/>
                <a:gd name="T51" fmla="*/ 43 h 55"/>
                <a:gd name="T52" fmla="*/ 6 w 61"/>
                <a:gd name="T53" fmla="*/ 31 h 55"/>
                <a:gd name="T54" fmla="*/ 8 w 61"/>
                <a:gd name="T55" fmla="*/ 25 h 55"/>
                <a:gd name="T56" fmla="*/ 12 w 61"/>
                <a:gd name="T57" fmla="*/ 19 h 55"/>
                <a:gd name="T58" fmla="*/ 16 w 61"/>
                <a:gd name="T59" fmla="*/ 13 h 55"/>
                <a:gd name="T60" fmla="*/ 20 w 61"/>
                <a:gd name="T61" fmla="*/ 15 h 55"/>
                <a:gd name="T62" fmla="*/ 22 w 61"/>
                <a:gd name="T63" fmla="*/ 19 h 55"/>
                <a:gd name="T64" fmla="*/ 28 w 61"/>
                <a:gd name="T65" fmla="*/ 19 h 55"/>
                <a:gd name="T66" fmla="*/ 28 w 61"/>
                <a:gd name="T67" fmla="*/ 15 h 55"/>
                <a:gd name="T68" fmla="*/ 28 w 61"/>
                <a:gd name="T69" fmla="*/ 13 h 55"/>
                <a:gd name="T70" fmla="*/ 28 w 61"/>
                <a:gd name="T71" fmla="*/ 9 h 55"/>
                <a:gd name="T72" fmla="*/ 45 w 61"/>
                <a:gd name="T73" fmla="*/ 2 h 55"/>
                <a:gd name="T74" fmla="*/ 55 w 61"/>
                <a:gd name="T75" fmla="*/ 0 h 55"/>
                <a:gd name="T76" fmla="*/ 55 w 61"/>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 h="55">
                  <a:moveTo>
                    <a:pt x="55" y="0"/>
                  </a:moveTo>
                  <a:lnTo>
                    <a:pt x="55" y="0"/>
                  </a:lnTo>
                  <a:lnTo>
                    <a:pt x="59" y="0"/>
                  </a:lnTo>
                  <a:lnTo>
                    <a:pt x="61" y="0"/>
                  </a:lnTo>
                  <a:lnTo>
                    <a:pt x="61" y="0"/>
                  </a:lnTo>
                  <a:lnTo>
                    <a:pt x="59" y="5"/>
                  </a:lnTo>
                  <a:lnTo>
                    <a:pt x="57" y="9"/>
                  </a:lnTo>
                  <a:lnTo>
                    <a:pt x="55" y="13"/>
                  </a:lnTo>
                  <a:lnTo>
                    <a:pt x="53" y="17"/>
                  </a:lnTo>
                  <a:lnTo>
                    <a:pt x="53" y="17"/>
                  </a:lnTo>
                  <a:lnTo>
                    <a:pt x="55" y="21"/>
                  </a:lnTo>
                  <a:lnTo>
                    <a:pt x="55" y="21"/>
                  </a:lnTo>
                  <a:lnTo>
                    <a:pt x="57" y="21"/>
                  </a:lnTo>
                  <a:lnTo>
                    <a:pt x="57" y="21"/>
                  </a:lnTo>
                  <a:lnTo>
                    <a:pt x="55" y="23"/>
                  </a:lnTo>
                  <a:lnTo>
                    <a:pt x="51" y="23"/>
                  </a:lnTo>
                  <a:lnTo>
                    <a:pt x="51" y="23"/>
                  </a:lnTo>
                  <a:lnTo>
                    <a:pt x="47" y="23"/>
                  </a:lnTo>
                  <a:lnTo>
                    <a:pt x="47" y="23"/>
                  </a:lnTo>
                  <a:lnTo>
                    <a:pt x="41" y="27"/>
                  </a:lnTo>
                  <a:lnTo>
                    <a:pt x="41" y="27"/>
                  </a:lnTo>
                  <a:lnTo>
                    <a:pt x="41" y="29"/>
                  </a:lnTo>
                  <a:lnTo>
                    <a:pt x="41" y="35"/>
                  </a:lnTo>
                  <a:lnTo>
                    <a:pt x="41" y="35"/>
                  </a:lnTo>
                  <a:lnTo>
                    <a:pt x="43" y="35"/>
                  </a:lnTo>
                  <a:lnTo>
                    <a:pt x="43" y="35"/>
                  </a:lnTo>
                  <a:lnTo>
                    <a:pt x="43" y="39"/>
                  </a:lnTo>
                  <a:lnTo>
                    <a:pt x="39" y="41"/>
                  </a:lnTo>
                  <a:lnTo>
                    <a:pt x="39" y="41"/>
                  </a:lnTo>
                  <a:lnTo>
                    <a:pt x="33" y="43"/>
                  </a:lnTo>
                  <a:lnTo>
                    <a:pt x="30" y="45"/>
                  </a:lnTo>
                  <a:lnTo>
                    <a:pt x="30" y="45"/>
                  </a:lnTo>
                  <a:lnTo>
                    <a:pt x="24" y="43"/>
                  </a:lnTo>
                  <a:lnTo>
                    <a:pt x="24" y="43"/>
                  </a:lnTo>
                  <a:lnTo>
                    <a:pt x="20" y="47"/>
                  </a:lnTo>
                  <a:lnTo>
                    <a:pt x="20" y="47"/>
                  </a:lnTo>
                  <a:lnTo>
                    <a:pt x="16" y="49"/>
                  </a:lnTo>
                  <a:lnTo>
                    <a:pt x="16" y="49"/>
                  </a:lnTo>
                  <a:lnTo>
                    <a:pt x="14" y="53"/>
                  </a:lnTo>
                  <a:lnTo>
                    <a:pt x="14" y="53"/>
                  </a:lnTo>
                  <a:lnTo>
                    <a:pt x="6" y="55"/>
                  </a:lnTo>
                  <a:lnTo>
                    <a:pt x="4" y="55"/>
                  </a:lnTo>
                  <a:lnTo>
                    <a:pt x="2" y="55"/>
                  </a:lnTo>
                  <a:lnTo>
                    <a:pt x="2" y="55"/>
                  </a:lnTo>
                  <a:lnTo>
                    <a:pt x="0" y="53"/>
                  </a:lnTo>
                  <a:lnTo>
                    <a:pt x="2" y="49"/>
                  </a:lnTo>
                  <a:lnTo>
                    <a:pt x="2" y="49"/>
                  </a:lnTo>
                  <a:lnTo>
                    <a:pt x="2" y="47"/>
                  </a:lnTo>
                  <a:lnTo>
                    <a:pt x="2" y="47"/>
                  </a:lnTo>
                  <a:lnTo>
                    <a:pt x="6" y="45"/>
                  </a:lnTo>
                  <a:lnTo>
                    <a:pt x="8" y="43"/>
                  </a:lnTo>
                  <a:lnTo>
                    <a:pt x="8" y="43"/>
                  </a:lnTo>
                  <a:lnTo>
                    <a:pt x="8" y="37"/>
                  </a:lnTo>
                  <a:lnTo>
                    <a:pt x="6" y="31"/>
                  </a:lnTo>
                  <a:lnTo>
                    <a:pt x="6" y="31"/>
                  </a:lnTo>
                  <a:lnTo>
                    <a:pt x="8" y="25"/>
                  </a:lnTo>
                  <a:lnTo>
                    <a:pt x="12" y="19"/>
                  </a:lnTo>
                  <a:lnTo>
                    <a:pt x="12" y="19"/>
                  </a:lnTo>
                  <a:lnTo>
                    <a:pt x="14" y="15"/>
                  </a:lnTo>
                  <a:lnTo>
                    <a:pt x="16" y="13"/>
                  </a:lnTo>
                  <a:lnTo>
                    <a:pt x="16" y="13"/>
                  </a:lnTo>
                  <a:lnTo>
                    <a:pt x="20" y="15"/>
                  </a:lnTo>
                  <a:lnTo>
                    <a:pt x="22" y="19"/>
                  </a:lnTo>
                  <a:lnTo>
                    <a:pt x="22" y="19"/>
                  </a:lnTo>
                  <a:lnTo>
                    <a:pt x="24" y="19"/>
                  </a:lnTo>
                  <a:lnTo>
                    <a:pt x="28" y="19"/>
                  </a:lnTo>
                  <a:lnTo>
                    <a:pt x="28" y="19"/>
                  </a:lnTo>
                  <a:lnTo>
                    <a:pt x="28" y="15"/>
                  </a:lnTo>
                  <a:lnTo>
                    <a:pt x="28" y="13"/>
                  </a:lnTo>
                  <a:lnTo>
                    <a:pt x="28" y="13"/>
                  </a:lnTo>
                  <a:lnTo>
                    <a:pt x="28" y="9"/>
                  </a:lnTo>
                  <a:lnTo>
                    <a:pt x="28" y="9"/>
                  </a:lnTo>
                  <a:lnTo>
                    <a:pt x="35" y="5"/>
                  </a:lnTo>
                  <a:lnTo>
                    <a:pt x="45" y="2"/>
                  </a:lnTo>
                  <a:lnTo>
                    <a:pt x="45" y="2"/>
                  </a:lnTo>
                  <a:lnTo>
                    <a:pt x="55" y="0"/>
                  </a:lnTo>
                  <a:lnTo>
                    <a:pt x="55" y="0"/>
                  </a:lnTo>
                  <a:lnTo>
                    <a:pt x="55" y="0"/>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8" name="Freeform 387">
              <a:extLst>
                <a:ext uri="{FF2B5EF4-FFF2-40B4-BE49-F238E27FC236}">
                  <a16:creationId xmlns:a16="http://schemas.microsoft.com/office/drawing/2014/main" id="{D2266921-FFAB-4B83-B20B-33C0BF1475AD}"/>
                </a:ext>
              </a:extLst>
            </p:cNvPr>
            <p:cNvSpPr>
              <a:spLocks/>
            </p:cNvSpPr>
            <p:nvPr/>
          </p:nvSpPr>
          <p:spPr bwMode="auto">
            <a:xfrm>
              <a:off x="6709426" y="1116403"/>
              <a:ext cx="100161" cy="94268"/>
            </a:xfrm>
            <a:custGeom>
              <a:avLst/>
              <a:gdLst>
                <a:gd name="T0" fmla="*/ 34 w 34"/>
                <a:gd name="T1" fmla="*/ 22 h 32"/>
                <a:gd name="T2" fmla="*/ 34 w 34"/>
                <a:gd name="T3" fmla="*/ 22 h 32"/>
                <a:gd name="T4" fmla="*/ 34 w 34"/>
                <a:gd name="T5" fmla="*/ 26 h 32"/>
                <a:gd name="T6" fmla="*/ 34 w 34"/>
                <a:gd name="T7" fmla="*/ 28 h 32"/>
                <a:gd name="T8" fmla="*/ 34 w 34"/>
                <a:gd name="T9" fmla="*/ 28 h 32"/>
                <a:gd name="T10" fmla="*/ 30 w 34"/>
                <a:gd name="T11" fmla="*/ 28 h 32"/>
                <a:gd name="T12" fmla="*/ 26 w 34"/>
                <a:gd name="T13" fmla="*/ 28 h 32"/>
                <a:gd name="T14" fmla="*/ 26 w 34"/>
                <a:gd name="T15" fmla="*/ 28 h 32"/>
                <a:gd name="T16" fmla="*/ 20 w 34"/>
                <a:gd name="T17" fmla="*/ 30 h 32"/>
                <a:gd name="T18" fmla="*/ 12 w 34"/>
                <a:gd name="T19" fmla="*/ 32 h 32"/>
                <a:gd name="T20" fmla="*/ 12 w 34"/>
                <a:gd name="T21" fmla="*/ 32 h 32"/>
                <a:gd name="T22" fmla="*/ 8 w 34"/>
                <a:gd name="T23" fmla="*/ 30 h 32"/>
                <a:gd name="T24" fmla="*/ 4 w 34"/>
                <a:gd name="T25" fmla="*/ 30 h 32"/>
                <a:gd name="T26" fmla="*/ 4 w 34"/>
                <a:gd name="T27" fmla="*/ 30 h 32"/>
                <a:gd name="T28" fmla="*/ 0 w 34"/>
                <a:gd name="T29" fmla="*/ 26 h 32"/>
                <a:gd name="T30" fmla="*/ 0 w 34"/>
                <a:gd name="T31" fmla="*/ 26 h 32"/>
                <a:gd name="T32" fmla="*/ 0 w 34"/>
                <a:gd name="T33" fmla="*/ 24 h 32"/>
                <a:gd name="T34" fmla="*/ 0 w 34"/>
                <a:gd name="T35" fmla="*/ 22 h 32"/>
                <a:gd name="T36" fmla="*/ 0 w 34"/>
                <a:gd name="T37" fmla="*/ 22 h 32"/>
                <a:gd name="T38" fmla="*/ 2 w 34"/>
                <a:gd name="T39" fmla="*/ 22 h 32"/>
                <a:gd name="T40" fmla="*/ 2 w 34"/>
                <a:gd name="T41" fmla="*/ 24 h 32"/>
                <a:gd name="T42" fmla="*/ 2 w 34"/>
                <a:gd name="T43" fmla="*/ 24 h 32"/>
                <a:gd name="T44" fmla="*/ 4 w 34"/>
                <a:gd name="T45" fmla="*/ 26 h 32"/>
                <a:gd name="T46" fmla="*/ 4 w 34"/>
                <a:gd name="T47" fmla="*/ 26 h 32"/>
                <a:gd name="T48" fmla="*/ 8 w 34"/>
                <a:gd name="T49" fmla="*/ 26 h 32"/>
                <a:gd name="T50" fmla="*/ 8 w 34"/>
                <a:gd name="T51" fmla="*/ 26 h 32"/>
                <a:gd name="T52" fmla="*/ 12 w 34"/>
                <a:gd name="T53" fmla="*/ 24 h 32"/>
                <a:gd name="T54" fmla="*/ 12 w 34"/>
                <a:gd name="T55" fmla="*/ 24 h 32"/>
                <a:gd name="T56" fmla="*/ 14 w 34"/>
                <a:gd name="T57" fmla="*/ 22 h 32"/>
                <a:gd name="T58" fmla="*/ 14 w 34"/>
                <a:gd name="T59" fmla="*/ 22 h 32"/>
                <a:gd name="T60" fmla="*/ 14 w 34"/>
                <a:gd name="T61" fmla="*/ 20 h 32"/>
                <a:gd name="T62" fmla="*/ 14 w 34"/>
                <a:gd name="T63" fmla="*/ 20 h 32"/>
                <a:gd name="T64" fmla="*/ 14 w 34"/>
                <a:gd name="T65" fmla="*/ 18 h 32"/>
                <a:gd name="T66" fmla="*/ 18 w 34"/>
                <a:gd name="T67" fmla="*/ 14 h 32"/>
                <a:gd name="T68" fmla="*/ 18 w 34"/>
                <a:gd name="T69" fmla="*/ 14 h 32"/>
                <a:gd name="T70" fmla="*/ 14 w 34"/>
                <a:gd name="T71" fmla="*/ 10 h 32"/>
                <a:gd name="T72" fmla="*/ 10 w 34"/>
                <a:gd name="T73" fmla="*/ 8 h 32"/>
                <a:gd name="T74" fmla="*/ 10 w 34"/>
                <a:gd name="T75" fmla="*/ 8 h 32"/>
                <a:gd name="T76" fmla="*/ 12 w 34"/>
                <a:gd name="T77" fmla="*/ 2 h 32"/>
                <a:gd name="T78" fmla="*/ 12 w 34"/>
                <a:gd name="T79" fmla="*/ 2 h 32"/>
                <a:gd name="T80" fmla="*/ 18 w 34"/>
                <a:gd name="T81" fmla="*/ 0 h 32"/>
                <a:gd name="T82" fmla="*/ 18 w 34"/>
                <a:gd name="T83" fmla="*/ 0 h 32"/>
                <a:gd name="T84" fmla="*/ 22 w 34"/>
                <a:gd name="T85" fmla="*/ 0 h 32"/>
                <a:gd name="T86" fmla="*/ 24 w 34"/>
                <a:gd name="T87" fmla="*/ 0 h 32"/>
                <a:gd name="T88" fmla="*/ 24 w 34"/>
                <a:gd name="T89" fmla="*/ 0 h 32"/>
                <a:gd name="T90" fmla="*/ 24 w 34"/>
                <a:gd name="T91" fmla="*/ 4 h 32"/>
                <a:gd name="T92" fmla="*/ 24 w 34"/>
                <a:gd name="T93" fmla="*/ 4 h 32"/>
                <a:gd name="T94" fmla="*/ 30 w 34"/>
                <a:gd name="T95" fmla="*/ 14 h 32"/>
                <a:gd name="T96" fmla="*/ 34 w 34"/>
                <a:gd name="T97" fmla="*/ 22 h 32"/>
                <a:gd name="T98" fmla="*/ 34 w 34"/>
                <a:gd name="T99" fmla="*/ 22 h 32"/>
                <a:gd name="T100" fmla="*/ 34 w 34"/>
                <a:gd name="T10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 h="32">
                  <a:moveTo>
                    <a:pt x="34" y="22"/>
                  </a:moveTo>
                  <a:lnTo>
                    <a:pt x="34" y="22"/>
                  </a:lnTo>
                  <a:lnTo>
                    <a:pt x="34" y="26"/>
                  </a:lnTo>
                  <a:lnTo>
                    <a:pt x="34" y="28"/>
                  </a:lnTo>
                  <a:lnTo>
                    <a:pt x="34" y="28"/>
                  </a:lnTo>
                  <a:lnTo>
                    <a:pt x="30" y="28"/>
                  </a:lnTo>
                  <a:lnTo>
                    <a:pt x="26" y="28"/>
                  </a:lnTo>
                  <a:lnTo>
                    <a:pt x="26" y="28"/>
                  </a:lnTo>
                  <a:lnTo>
                    <a:pt x="20" y="30"/>
                  </a:lnTo>
                  <a:lnTo>
                    <a:pt x="12" y="32"/>
                  </a:lnTo>
                  <a:lnTo>
                    <a:pt x="12" y="32"/>
                  </a:lnTo>
                  <a:lnTo>
                    <a:pt x="8" y="30"/>
                  </a:lnTo>
                  <a:lnTo>
                    <a:pt x="4" y="30"/>
                  </a:lnTo>
                  <a:lnTo>
                    <a:pt x="4" y="30"/>
                  </a:lnTo>
                  <a:lnTo>
                    <a:pt x="0" y="26"/>
                  </a:lnTo>
                  <a:lnTo>
                    <a:pt x="0" y="26"/>
                  </a:lnTo>
                  <a:lnTo>
                    <a:pt x="0" y="24"/>
                  </a:lnTo>
                  <a:lnTo>
                    <a:pt x="0" y="22"/>
                  </a:lnTo>
                  <a:lnTo>
                    <a:pt x="0" y="22"/>
                  </a:lnTo>
                  <a:lnTo>
                    <a:pt x="2" y="22"/>
                  </a:lnTo>
                  <a:lnTo>
                    <a:pt x="2" y="24"/>
                  </a:lnTo>
                  <a:lnTo>
                    <a:pt x="2" y="24"/>
                  </a:lnTo>
                  <a:lnTo>
                    <a:pt x="4" y="26"/>
                  </a:lnTo>
                  <a:lnTo>
                    <a:pt x="4" y="26"/>
                  </a:lnTo>
                  <a:lnTo>
                    <a:pt x="8" y="26"/>
                  </a:lnTo>
                  <a:lnTo>
                    <a:pt x="8" y="26"/>
                  </a:lnTo>
                  <a:lnTo>
                    <a:pt x="12" y="24"/>
                  </a:lnTo>
                  <a:lnTo>
                    <a:pt x="12" y="24"/>
                  </a:lnTo>
                  <a:lnTo>
                    <a:pt x="14" y="22"/>
                  </a:lnTo>
                  <a:lnTo>
                    <a:pt x="14" y="22"/>
                  </a:lnTo>
                  <a:lnTo>
                    <a:pt x="14" y="20"/>
                  </a:lnTo>
                  <a:lnTo>
                    <a:pt x="14" y="20"/>
                  </a:lnTo>
                  <a:lnTo>
                    <a:pt x="14" y="18"/>
                  </a:lnTo>
                  <a:lnTo>
                    <a:pt x="18" y="14"/>
                  </a:lnTo>
                  <a:lnTo>
                    <a:pt x="18" y="14"/>
                  </a:lnTo>
                  <a:lnTo>
                    <a:pt x="14" y="10"/>
                  </a:lnTo>
                  <a:lnTo>
                    <a:pt x="10" y="8"/>
                  </a:lnTo>
                  <a:lnTo>
                    <a:pt x="10" y="8"/>
                  </a:lnTo>
                  <a:lnTo>
                    <a:pt x="12" y="2"/>
                  </a:lnTo>
                  <a:lnTo>
                    <a:pt x="12" y="2"/>
                  </a:lnTo>
                  <a:lnTo>
                    <a:pt x="18" y="0"/>
                  </a:lnTo>
                  <a:lnTo>
                    <a:pt x="18" y="0"/>
                  </a:lnTo>
                  <a:lnTo>
                    <a:pt x="22" y="0"/>
                  </a:lnTo>
                  <a:lnTo>
                    <a:pt x="24" y="0"/>
                  </a:lnTo>
                  <a:lnTo>
                    <a:pt x="24" y="0"/>
                  </a:lnTo>
                  <a:lnTo>
                    <a:pt x="24" y="4"/>
                  </a:lnTo>
                  <a:lnTo>
                    <a:pt x="24" y="4"/>
                  </a:lnTo>
                  <a:lnTo>
                    <a:pt x="30" y="14"/>
                  </a:lnTo>
                  <a:lnTo>
                    <a:pt x="34" y="22"/>
                  </a:lnTo>
                  <a:lnTo>
                    <a:pt x="34" y="22"/>
                  </a:lnTo>
                  <a:lnTo>
                    <a:pt x="34" y="2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39" name="Freeform 388">
              <a:extLst>
                <a:ext uri="{FF2B5EF4-FFF2-40B4-BE49-F238E27FC236}">
                  <a16:creationId xmlns:a16="http://schemas.microsoft.com/office/drawing/2014/main" id="{8619B520-A4F5-4891-BB4A-9B691870DFCC}"/>
                </a:ext>
              </a:extLst>
            </p:cNvPr>
            <p:cNvSpPr>
              <a:spLocks/>
            </p:cNvSpPr>
            <p:nvPr/>
          </p:nvSpPr>
          <p:spPr bwMode="auto">
            <a:xfrm>
              <a:off x="6632833" y="1301994"/>
              <a:ext cx="70701" cy="82486"/>
            </a:xfrm>
            <a:custGeom>
              <a:avLst/>
              <a:gdLst>
                <a:gd name="T0" fmla="*/ 24 w 24"/>
                <a:gd name="T1" fmla="*/ 4 h 28"/>
                <a:gd name="T2" fmla="*/ 24 w 24"/>
                <a:gd name="T3" fmla="*/ 4 h 28"/>
                <a:gd name="T4" fmla="*/ 24 w 24"/>
                <a:gd name="T5" fmla="*/ 16 h 28"/>
                <a:gd name="T6" fmla="*/ 24 w 24"/>
                <a:gd name="T7" fmla="*/ 16 h 28"/>
                <a:gd name="T8" fmla="*/ 22 w 24"/>
                <a:gd name="T9" fmla="*/ 20 h 28"/>
                <a:gd name="T10" fmla="*/ 22 w 24"/>
                <a:gd name="T11" fmla="*/ 26 h 28"/>
                <a:gd name="T12" fmla="*/ 22 w 24"/>
                <a:gd name="T13" fmla="*/ 26 h 28"/>
                <a:gd name="T14" fmla="*/ 16 w 24"/>
                <a:gd name="T15" fmla="*/ 28 h 28"/>
                <a:gd name="T16" fmla="*/ 10 w 24"/>
                <a:gd name="T17" fmla="*/ 28 h 28"/>
                <a:gd name="T18" fmla="*/ 10 w 24"/>
                <a:gd name="T19" fmla="*/ 28 h 28"/>
                <a:gd name="T20" fmla="*/ 8 w 24"/>
                <a:gd name="T21" fmla="*/ 26 h 28"/>
                <a:gd name="T22" fmla="*/ 8 w 24"/>
                <a:gd name="T23" fmla="*/ 20 h 28"/>
                <a:gd name="T24" fmla="*/ 10 w 24"/>
                <a:gd name="T25" fmla="*/ 14 h 28"/>
                <a:gd name="T26" fmla="*/ 8 w 24"/>
                <a:gd name="T27" fmla="*/ 12 h 28"/>
                <a:gd name="T28" fmla="*/ 8 w 24"/>
                <a:gd name="T29" fmla="*/ 12 h 28"/>
                <a:gd name="T30" fmla="*/ 6 w 24"/>
                <a:gd name="T31" fmla="*/ 12 h 28"/>
                <a:gd name="T32" fmla="*/ 4 w 24"/>
                <a:gd name="T33" fmla="*/ 16 h 28"/>
                <a:gd name="T34" fmla="*/ 2 w 24"/>
                <a:gd name="T35" fmla="*/ 18 h 28"/>
                <a:gd name="T36" fmla="*/ 0 w 24"/>
                <a:gd name="T37" fmla="*/ 18 h 28"/>
                <a:gd name="T38" fmla="*/ 0 w 24"/>
                <a:gd name="T39" fmla="*/ 18 h 28"/>
                <a:gd name="T40" fmla="*/ 0 w 24"/>
                <a:gd name="T41" fmla="*/ 16 h 28"/>
                <a:gd name="T42" fmla="*/ 0 w 24"/>
                <a:gd name="T43" fmla="*/ 16 h 28"/>
                <a:gd name="T44" fmla="*/ 4 w 24"/>
                <a:gd name="T45" fmla="*/ 10 h 28"/>
                <a:gd name="T46" fmla="*/ 8 w 24"/>
                <a:gd name="T47" fmla="*/ 6 h 28"/>
                <a:gd name="T48" fmla="*/ 8 w 24"/>
                <a:gd name="T49" fmla="*/ 6 h 28"/>
                <a:gd name="T50" fmla="*/ 12 w 24"/>
                <a:gd name="T51" fmla="*/ 6 h 28"/>
                <a:gd name="T52" fmla="*/ 18 w 24"/>
                <a:gd name="T53" fmla="*/ 6 h 28"/>
                <a:gd name="T54" fmla="*/ 18 w 24"/>
                <a:gd name="T55" fmla="*/ 6 h 28"/>
                <a:gd name="T56" fmla="*/ 20 w 24"/>
                <a:gd name="T57" fmla="*/ 2 h 28"/>
                <a:gd name="T58" fmla="*/ 20 w 24"/>
                <a:gd name="T59" fmla="*/ 0 h 28"/>
                <a:gd name="T60" fmla="*/ 22 w 24"/>
                <a:gd name="T61" fmla="*/ 0 h 28"/>
                <a:gd name="T62" fmla="*/ 22 w 24"/>
                <a:gd name="T63" fmla="*/ 0 h 28"/>
                <a:gd name="T64" fmla="*/ 24 w 24"/>
                <a:gd name="T65" fmla="*/ 0 h 28"/>
                <a:gd name="T66" fmla="*/ 24 w 24"/>
                <a:gd name="T67" fmla="*/ 4 h 28"/>
                <a:gd name="T68" fmla="*/ 24 w 24"/>
                <a:gd name="T69" fmla="*/ 4 h 28"/>
                <a:gd name="T70" fmla="*/ 24 w 24"/>
                <a:gd name="T71"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28">
                  <a:moveTo>
                    <a:pt x="24" y="4"/>
                  </a:moveTo>
                  <a:lnTo>
                    <a:pt x="24" y="4"/>
                  </a:lnTo>
                  <a:lnTo>
                    <a:pt x="24" y="16"/>
                  </a:lnTo>
                  <a:lnTo>
                    <a:pt x="24" y="16"/>
                  </a:lnTo>
                  <a:lnTo>
                    <a:pt x="22" y="20"/>
                  </a:lnTo>
                  <a:lnTo>
                    <a:pt x="22" y="26"/>
                  </a:lnTo>
                  <a:lnTo>
                    <a:pt x="22" y="26"/>
                  </a:lnTo>
                  <a:lnTo>
                    <a:pt x="16" y="28"/>
                  </a:lnTo>
                  <a:lnTo>
                    <a:pt x="10" y="28"/>
                  </a:lnTo>
                  <a:lnTo>
                    <a:pt x="10" y="28"/>
                  </a:lnTo>
                  <a:lnTo>
                    <a:pt x="8" y="26"/>
                  </a:lnTo>
                  <a:lnTo>
                    <a:pt x="8" y="20"/>
                  </a:lnTo>
                  <a:lnTo>
                    <a:pt x="10" y="14"/>
                  </a:lnTo>
                  <a:lnTo>
                    <a:pt x="8" y="12"/>
                  </a:lnTo>
                  <a:lnTo>
                    <a:pt x="8" y="12"/>
                  </a:lnTo>
                  <a:lnTo>
                    <a:pt x="6" y="12"/>
                  </a:lnTo>
                  <a:lnTo>
                    <a:pt x="4" y="16"/>
                  </a:lnTo>
                  <a:lnTo>
                    <a:pt x="2" y="18"/>
                  </a:lnTo>
                  <a:lnTo>
                    <a:pt x="0" y="18"/>
                  </a:lnTo>
                  <a:lnTo>
                    <a:pt x="0" y="18"/>
                  </a:lnTo>
                  <a:lnTo>
                    <a:pt x="0" y="16"/>
                  </a:lnTo>
                  <a:lnTo>
                    <a:pt x="0" y="16"/>
                  </a:lnTo>
                  <a:lnTo>
                    <a:pt x="4" y="10"/>
                  </a:lnTo>
                  <a:lnTo>
                    <a:pt x="8" y="6"/>
                  </a:lnTo>
                  <a:lnTo>
                    <a:pt x="8" y="6"/>
                  </a:lnTo>
                  <a:lnTo>
                    <a:pt x="12" y="6"/>
                  </a:lnTo>
                  <a:lnTo>
                    <a:pt x="18" y="6"/>
                  </a:lnTo>
                  <a:lnTo>
                    <a:pt x="18" y="6"/>
                  </a:lnTo>
                  <a:lnTo>
                    <a:pt x="20" y="2"/>
                  </a:lnTo>
                  <a:lnTo>
                    <a:pt x="20" y="0"/>
                  </a:lnTo>
                  <a:lnTo>
                    <a:pt x="22" y="0"/>
                  </a:lnTo>
                  <a:lnTo>
                    <a:pt x="22" y="0"/>
                  </a:lnTo>
                  <a:lnTo>
                    <a:pt x="24" y="0"/>
                  </a:lnTo>
                  <a:lnTo>
                    <a:pt x="24" y="4"/>
                  </a:lnTo>
                  <a:lnTo>
                    <a:pt x="24" y="4"/>
                  </a:lnTo>
                  <a:lnTo>
                    <a:pt x="24" y="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40" name="Freeform 389">
              <a:extLst>
                <a:ext uri="{FF2B5EF4-FFF2-40B4-BE49-F238E27FC236}">
                  <a16:creationId xmlns:a16="http://schemas.microsoft.com/office/drawing/2014/main" id="{F1334AC6-AA88-4FF0-AA97-9F34645D3FB9}"/>
                </a:ext>
              </a:extLst>
            </p:cNvPr>
            <p:cNvSpPr>
              <a:spLocks/>
            </p:cNvSpPr>
            <p:nvPr/>
          </p:nvSpPr>
          <p:spPr bwMode="auto">
            <a:xfrm>
              <a:off x="6267542" y="1419830"/>
              <a:ext cx="418318" cy="421264"/>
            </a:xfrm>
            <a:custGeom>
              <a:avLst/>
              <a:gdLst>
                <a:gd name="T0" fmla="*/ 20 w 142"/>
                <a:gd name="T1" fmla="*/ 110 h 143"/>
                <a:gd name="T2" fmla="*/ 14 w 142"/>
                <a:gd name="T3" fmla="*/ 94 h 143"/>
                <a:gd name="T4" fmla="*/ 10 w 142"/>
                <a:gd name="T5" fmla="*/ 82 h 143"/>
                <a:gd name="T6" fmla="*/ 0 w 142"/>
                <a:gd name="T7" fmla="*/ 68 h 143"/>
                <a:gd name="T8" fmla="*/ 6 w 142"/>
                <a:gd name="T9" fmla="*/ 66 h 143"/>
                <a:gd name="T10" fmla="*/ 14 w 142"/>
                <a:gd name="T11" fmla="*/ 64 h 143"/>
                <a:gd name="T12" fmla="*/ 20 w 142"/>
                <a:gd name="T13" fmla="*/ 48 h 143"/>
                <a:gd name="T14" fmla="*/ 30 w 142"/>
                <a:gd name="T15" fmla="*/ 52 h 143"/>
                <a:gd name="T16" fmla="*/ 38 w 142"/>
                <a:gd name="T17" fmla="*/ 42 h 143"/>
                <a:gd name="T18" fmla="*/ 38 w 142"/>
                <a:gd name="T19" fmla="*/ 42 h 143"/>
                <a:gd name="T20" fmla="*/ 38 w 142"/>
                <a:gd name="T21" fmla="*/ 42 h 143"/>
                <a:gd name="T22" fmla="*/ 40 w 142"/>
                <a:gd name="T23" fmla="*/ 40 h 143"/>
                <a:gd name="T24" fmla="*/ 44 w 142"/>
                <a:gd name="T25" fmla="*/ 32 h 143"/>
                <a:gd name="T26" fmla="*/ 50 w 142"/>
                <a:gd name="T27" fmla="*/ 30 h 143"/>
                <a:gd name="T28" fmla="*/ 56 w 142"/>
                <a:gd name="T29" fmla="*/ 16 h 143"/>
                <a:gd name="T30" fmla="*/ 58 w 142"/>
                <a:gd name="T31" fmla="*/ 10 h 143"/>
                <a:gd name="T32" fmla="*/ 64 w 142"/>
                <a:gd name="T33" fmla="*/ 4 h 143"/>
                <a:gd name="T34" fmla="*/ 66 w 142"/>
                <a:gd name="T35" fmla="*/ 0 h 143"/>
                <a:gd name="T36" fmla="*/ 74 w 142"/>
                <a:gd name="T37" fmla="*/ 2 h 143"/>
                <a:gd name="T38" fmla="*/ 84 w 142"/>
                <a:gd name="T39" fmla="*/ 14 h 143"/>
                <a:gd name="T40" fmla="*/ 74 w 142"/>
                <a:gd name="T41" fmla="*/ 18 h 143"/>
                <a:gd name="T42" fmla="*/ 68 w 142"/>
                <a:gd name="T43" fmla="*/ 24 h 143"/>
                <a:gd name="T44" fmla="*/ 72 w 142"/>
                <a:gd name="T45" fmla="*/ 28 h 143"/>
                <a:gd name="T46" fmla="*/ 86 w 142"/>
                <a:gd name="T47" fmla="*/ 24 h 143"/>
                <a:gd name="T48" fmla="*/ 112 w 142"/>
                <a:gd name="T49" fmla="*/ 22 h 143"/>
                <a:gd name="T50" fmla="*/ 126 w 142"/>
                <a:gd name="T51" fmla="*/ 32 h 143"/>
                <a:gd name="T52" fmla="*/ 130 w 142"/>
                <a:gd name="T53" fmla="*/ 44 h 143"/>
                <a:gd name="T54" fmla="*/ 134 w 142"/>
                <a:gd name="T55" fmla="*/ 60 h 143"/>
                <a:gd name="T56" fmla="*/ 130 w 142"/>
                <a:gd name="T57" fmla="*/ 80 h 143"/>
                <a:gd name="T58" fmla="*/ 122 w 142"/>
                <a:gd name="T59" fmla="*/ 86 h 143"/>
                <a:gd name="T60" fmla="*/ 124 w 142"/>
                <a:gd name="T61" fmla="*/ 90 h 143"/>
                <a:gd name="T62" fmla="*/ 136 w 142"/>
                <a:gd name="T63" fmla="*/ 90 h 143"/>
                <a:gd name="T64" fmla="*/ 142 w 142"/>
                <a:gd name="T65" fmla="*/ 100 h 143"/>
                <a:gd name="T66" fmla="*/ 142 w 142"/>
                <a:gd name="T67" fmla="*/ 114 h 143"/>
                <a:gd name="T68" fmla="*/ 140 w 142"/>
                <a:gd name="T69" fmla="*/ 118 h 143"/>
                <a:gd name="T70" fmla="*/ 134 w 142"/>
                <a:gd name="T71" fmla="*/ 104 h 143"/>
                <a:gd name="T72" fmla="*/ 130 w 142"/>
                <a:gd name="T73" fmla="*/ 104 h 143"/>
                <a:gd name="T74" fmla="*/ 132 w 142"/>
                <a:gd name="T75" fmla="*/ 112 h 143"/>
                <a:gd name="T76" fmla="*/ 134 w 142"/>
                <a:gd name="T77" fmla="*/ 124 h 143"/>
                <a:gd name="T78" fmla="*/ 126 w 142"/>
                <a:gd name="T79" fmla="*/ 130 h 143"/>
                <a:gd name="T80" fmla="*/ 112 w 142"/>
                <a:gd name="T81" fmla="*/ 130 h 143"/>
                <a:gd name="T82" fmla="*/ 106 w 142"/>
                <a:gd name="T83" fmla="*/ 140 h 143"/>
                <a:gd name="T84" fmla="*/ 90 w 142"/>
                <a:gd name="T85" fmla="*/ 143 h 143"/>
                <a:gd name="T86" fmla="*/ 88 w 142"/>
                <a:gd name="T87" fmla="*/ 140 h 143"/>
                <a:gd name="T88" fmla="*/ 92 w 142"/>
                <a:gd name="T89" fmla="*/ 122 h 143"/>
                <a:gd name="T90" fmla="*/ 92 w 142"/>
                <a:gd name="T91" fmla="*/ 116 h 143"/>
                <a:gd name="T92" fmla="*/ 84 w 142"/>
                <a:gd name="T93" fmla="*/ 96 h 143"/>
                <a:gd name="T94" fmla="*/ 66 w 142"/>
                <a:gd name="T95" fmla="*/ 94 h 143"/>
                <a:gd name="T96" fmla="*/ 50 w 142"/>
                <a:gd name="T97" fmla="*/ 96 h 143"/>
                <a:gd name="T98" fmla="*/ 40 w 142"/>
                <a:gd name="T99" fmla="*/ 104 h 143"/>
                <a:gd name="T100" fmla="*/ 24 w 142"/>
                <a:gd name="T101" fmla="*/ 11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 h="143">
                  <a:moveTo>
                    <a:pt x="24" y="114"/>
                  </a:moveTo>
                  <a:lnTo>
                    <a:pt x="24" y="114"/>
                  </a:lnTo>
                  <a:lnTo>
                    <a:pt x="20" y="110"/>
                  </a:lnTo>
                  <a:lnTo>
                    <a:pt x="14" y="104"/>
                  </a:lnTo>
                  <a:lnTo>
                    <a:pt x="14" y="104"/>
                  </a:lnTo>
                  <a:lnTo>
                    <a:pt x="14" y="94"/>
                  </a:lnTo>
                  <a:lnTo>
                    <a:pt x="12" y="84"/>
                  </a:lnTo>
                  <a:lnTo>
                    <a:pt x="12" y="84"/>
                  </a:lnTo>
                  <a:lnTo>
                    <a:pt x="10" y="82"/>
                  </a:lnTo>
                  <a:lnTo>
                    <a:pt x="6" y="76"/>
                  </a:lnTo>
                  <a:lnTo>
                    <a:pt x="2" y="72"/>
                  </a:lnTo>
                  <a:lnTo>
                    <a:pt x="0" y="68"/>
                  </a:lnTo>
                  <a:lnTo>
                    <a:pt x="0" y="68"/>
                  </a:lnTo>
                  <a:lnTo>
                    <a:pt x="2" y="66"/>
                  </a:lnTo>
                  <a:lnTo>
                    <a:pt x="6" y="66"/>
                  </a:lnTo>
                  <a:lnTo>
                    <a:pt x="12" y="64"/>
                  </a:lnTo>
                  <a:lnTo>
                    <a:pt x="14" y="64"/>
                  </a:lnTo>
                  <a:lnTo>
                    <a:pt x="14" y="64"/>
                  </a:lnTo>
                  <a:lnTo>
                    <a:pt x="18" y="56"/>
                  </a:lnTo>
                  <a:lnTo>
                    <a:pt x="18" y="54"/>
                  </a:lnTo>
                  <a:lnTo>
                    <a:pt x="20" y="48"/>
                  </a:lnTo>
                  <a:lnTo>
                    <a:pt x="20" y="48"/>
                  </a:lnTo>
                  <a:lnTo>
                    <a:pt x="26" y="52"/>
                  </a:lnTo>
                  <a:lnTo>
                    <a:pt x="30" y="52"/>
                  </a:lnTo>
                  <a:lnTo>
                    <a:pt x="30" y="52"/>
                  </a:lnTo>
                  <a:lnTo>
                    <a:pt x="34" y="48"/>
                  </a:lnTo>
                  <a:lnTo>
                    <a:pt x="38" y="42"/>
                  </a:lnTo>
                  <a:lnTo>
                    <a:pt x="38" y="42"/>
                  </a:lnTo>
                  <a:lnTo>
                    <a:pt x="38" y="42"/>
                  </a:lnTo>
                  <a:lnTo>
                    <a:pt x="38" y="42"/>
                  </a:lnTo>
                  <a:lnTo>
                    <a:pt x="38" y="42"/>
                  </a:lnTo>
                  <a:lnTo>
                    <a:pt x="38" y="42"/>
                  </a:lnTo>
                  <a:lnTo>
                    <a:pt x="38" y="42"/>
                  </a:lnTo>
                  <a:lnTo>
                    <a:pt x="38" y="42"/>
                  </a:lnTo>
                  <a:lnTo>
                    <a:pt x="40" y="40"/>
                  </a:lnTo>
                  <a:lnTo>
                    <a:pt x="40" y="40"/>
                  </a:lnTo>
                  <a:lnTo>
                    <a:pt x="44" y="32"/>
                  </a:lnTo>
                  <a:lnTo>
                    <a:pt x="44" y="32"/>
                  </a:lnTo>
                  <a:lnTo>
                    <a:pt x="44" y="32"/>
                  </a:lnTo>
                  <a:lnTo>
                    <a:pt x="44" y="32"/>
                  </a:lnTo>
                  <a:lnTo>
                    <a:pt x="50" y="30"/>
                  </a:lnTo>
                  <a:lnTo>
                    <a:pt x="50" y="30"/>
                  </a:lnTo>
                  <a:lnTo>
                    <a:pt x="54" y="26"/>
                  </a:lnTo>
                  <a:lnTo>
                    <a:pt x="54" y="26"/>
                  </a:lnTo>
                  <a:lnTo>
                    <a:pt x="56" y="16"/>
                  </a:lnTo>
                  <a:lnTo>
                    <a:pt x="56" y="16"/>
                  </a:lnTo>
                  <a:lnTo>
                    <a:pt x="58" y="10"/>
                  </a:lnTo>
                  <a:lnTo>
                    <a:pt x="58" y="10"/>
                  </a:lnTo>
                  <a:lnTo>
                    <a:pt x="60" y="4"/>
                  </a:lnTo>
                  <a:lnTo>
                    <a:pt x="60" y="4"/>
                  </a:lnTo>
                  <a:lnTo>
                    <a:pt x="64" y="4"/>
                  </a:lnTo>
                  <a:lnTo>
                    <a:pt x="64" y="4"/>
                  </a:lnTo>
                  <a:lnTo>
                    <a:pt x="66" y="0"/>
                  </a:lnTo>
                  <a:lnTo>
                    <a:pt x="66" y="0"/>
                  </a:lnTo>
                  <a:lnTo>
                    <a:pt x="70" y="0"/>
                  </a:lnTo>
                  <a:lnTo>
                    <a:pt x="74" y="2"/>
                  </a:lnTo>
                  <a:lnTo>
                    <a:pt x="74" y="2"/>
                  </a:lnTo>
                  <a:lnTo>
                    <a:pt x="82" y="10"/>
                  </a:lnTo>
                  <a:lnTo>
                    <a:pt x="82" y="10"/>
                  </a:lnTo>
                  <a:lnTo>
                    <a:pt x="84" y="14"/>
                  </a:lnTo>
                  <a:lnTo>
                    <a:pt x="84" y="14"/>
                  </a:lnTo>
                  <a:lnTo>
                    <a:pt x="80" y="16"/>
                  </a:lnTo>
                  <a:lnTo>
                    <a:pt x="74" y="18"/>
                  </a:lnTo>
                  <a:lnTo>
                    <a:pt x="70" y="22"/>
                  </a:lnTo>
                  <a:lnTo>
                    <a:pt x="68" y="24"/>
                  </a:lnTo>
                  <a:lnTo>
                    <a:pt x="68" y="24"/>
                  </a:lnTo>
                  <a:lnTo>
                    <a:pt x="68" y="28"/>
                  </a:lnTo>
                  <a:lnTo>
                    <a:pt x="68" y="28"/>
                  </a:lnTo>
                  <a:lnTo>
                    <a:pt x="72" y="28"/>
                  </a:lnTo>
                  <a:lnTo>
                    <a:pt x="76" y="28"/>
                  </a:lnTo>
                  <a:lnTo>
                    <a:pt x="76" y="28"/>
                  </a:lnTo>
                  <a:lnTo>
                    <a:pt x="86" y="24"/>
                  </a:lnTo>
                  <a:lnTo>
                    <a:pt x="86" y="24"/>
                  </a:lnTo>
                  <a:lnTo>
                    <a:pt x="98" y="22"/>
                  </a:lnTo>
                  <a:lnTo>
                    <a:pt x="112" y="22"/>
                  </a:lnTo>
                  <a:lnTo>
                    <a:pt x="112" y="22"/>
                  </a:lnTo>
                  <a:lnTo>
                    <a:pt x="120" y="26"/>
                  </a:lnTo>
                  <a:lnTo>
                    <a:pt x="126" y="32"/>
                  </a:lnTo>
                  <a:lnTo>
                    <a:pt x="126" y="32"/>
                  </a:lnTo>
                  <a:lnTo>
                    <a:pt x="128" y="38"/>
                  </a:lnTo>
                  <a:lnTo>
                    <a:pt x="130" y="44"/>
                  </a:lnTo>
                  <a:lnTo>
                    <a:pt x="130" y="44"/>
                  </a:lnTo>
                  <a:lnTo>
                    <a:pt x="132" y="54"/>
                  </a:lnTo>
                  <a:lnTo>
                    <a:pt x="134" y="60"/>
                  </a:lnTo>
                  <a:lnTo>
                    <a:pt x="134" y="60"/>
                  </a:lnTo>
                  <a:lnTo>
                    <a:pt x="134" y="70"/>
                  </a:lnTo>
                  <a:lnTo>
                    <a:pt x="130" y="80"/>
                  </a:lnTo>
                  <a:lnTo>
                    <a:pt x="130" y="80"/>
                  </a:lnTo>
                  <a:lnTo>
                    <a:pt x="124" y="84"/>
                  </a:lnTo>
                  <a:lnTo>
                    <a:pt x="122" y="86"/>
                  </a:lnTo>
                  <a:lnTo>
                    <a:pt x="122" y="88"/>
                  </a:lnTo>
                  <a:lnTo>
                    <a:pt x="122" y="88"/>
                  </a:lnTo>
                  <a:lnTo>
                    <a:pt x="124" y="90"/>
                  </a:lnTo>
                  <a:lnTo>
                    <a:pt x="128" y="90"/>
                  </a:lnTo>
                  <a:lnTo>
                    <a:pt x="136" y="90"/>
                  </a:lnTo>
                  <a:lnTo>
                    <a:pt x="136" y="90"/>
                  </a:lnTo>
                  <a:lnTo>
                    <a:pt x="142" y="94"/>
                  </a:lnTo>
                  <a:lnTo>
                    <a:pt x="142" y="94"/>
                  </a:lnTo>
                  <a:lnTo>
                    <a:pt x="142" y="100"/>
                  </a:lnTo>
                  <a:lnTo>
                    <a:pt x="142" y="106"/>
                  </a:lnTo>
                  <a:lnTo>
                    <a:pt x="142" y="106"/>
                  </a:lnTo>
                  <a:lnTo>
                    <a:pt x="142" y="114"/>
                  </a:lnTo>
                  <a:lnTo>
                    <a:pt x="142" y="116"/>
                  </a:lnTo>
                  <a:lnTo>
                    <a:pt x="140" y="118"/>
                  </a:lnTo>
                  <a:lnTo>
                    <a:pt x="140" y="118"/>
                  </a:lnTo>
                  <a:lnTo>
                    <a:pt x="136" y="114"/>
                  </a:lnTo>
                  <a:lnTo>
                    <a:pt x="134" y="110"/>
                  </a:lnTo>
                  <a:lnTo>
                    <a:pt x="134" y="104"/>
                  </a:lnTo>
                  <a:lnTo>
                    <a:pt x="132" y="102"/>
                  </a:lnTo>
                  <a:lnTo>
                    <a:pt x="132" y="102"/>
                  </a:lnTo>
                  <a:lnTo>
                    <a:pt x="130" y="104"/>
                  </a:lnTo>
                  <a:lnTo>
                    <a:pt x="130" y="106"/>
                  </a:lnTo>
                  <a:lnTo>
                    <a:pt x="132" y="112"/>
                  </a:lnTo>
                  <a:lnTo>
                    <a:pt x="132" y="112"/>
                  </a:lnTo>
                  <a:lnTo>
                    <a:pt x="132" y="118"/>
                  </a:lnTo>
                  <a:lnTo>
                    <a:pt x="134" y="124"/>
                  </a:lnTo>
                  <a:lnTo>
                    <a:pt x="134" y="124"/>
                  </a:lnTo>
                  <a:lnTo>
                    <a:pt x="130" y="128"/>
                  </a:lnTo>
                  <a:lnTo>
                    <a:pt x="126" y="130"/>
                  </a:lnTo>
                  <a:lnTo>
                    <a:pt x="126" y="130"/>
                  </a:lnTo>
                  <a:lnTo>
                    <a:pt x="120" y="128"/>
                  </a:lnTo>
                  <a:lnTo>
                    <a:pt x="112" y="130"/>
                  </a:lnTo>
                  <a:lnTo>
                    <a:pt x="112" y="130"/>
                  </a:lnTo>
                  <a:lnTo>
                    <a:pt x="110" y="134"/>
                  </a:lnTo>
                  <a:lnTo>
                    <a:pt x="106" y="140"/>
                  </a:lnTo>
                  <a:lnTo>
                    <a:pt x="106" y="140"/>
                  </a:lnTo>
                  <a:lnTo>
                    <a:pt x="98" y="143"/>
                  </a:lnTo>
                  <a:lnTo>
                    <a:pt x="90" y="143"/>
                  </a:lnTo>
                  <a:lnTo>
                    <a:pt x="90" y="143"/>
                  </a:lnTo>
                  <a:lnTo>
                    <a:pt x="88" y="143"/>
                  </a:lnTo>
                  <a:lnTo>
                    <a:pt x="88" y="143"/>
                  </a:lnTo>
                  <a:lnTo>
                    <a:pt x="88" y="140"/>
                  </a:lnTo>
                  <a:lnTo>
                    <a:pt x="88" y="140"/>
                  </a:lnTo>
                  <a:lnTo>
                    <a:pt x="90" y="130"/>
                  </a:lnTo>
                  <a:lnTo>
                    <a:pt x="92" y="122"/>
                  </a:lnTo>
                  <a:lnTo>
                    <a:pt x="92" y="122"/>
                  </a:lnTo>
                  <a:lnTo>
                    <a:pt x="92" y="116"/>
                  </a:lnTo>
                  <a:lnTo>
                    <a:pt x="92" y="116"/>
                  </a:lnTo>
                  <a:lnTo>
                    <a:pt x="88" y="104"/>
                  </a:lnTo>
                  <a:lnTo>
                    <a:pt x="86" y="100"/>
                  </a:lnTo>
                  <a:lnTo>
                    <a:pt x="84" y="96"/>
                  </a:lnTo>
                  <a:lnTo>
                    <a:pt x="84" y="96"/>
                  </a:lnTo>
                  <a:lnTo>
                    <a:pt x="74" y="94"/>
                  </a:lnTo>
                  <a:lnTo>
                    <a:pt x="66" y="94"/>
                  </a:lnTo>
                  <a:lnTo>
                    <a:pt x="58" y="94"/>
                  </a:lnTo>
                  <a:lnTo>
                    <a:pt x="50" y="96"/>
                  </a:lnTo>
                  <a:lnTo>
                    <a:pt x="50" y="96"/>
                  </a:lnTo>
                  <a:lnTo>
                    <a:pt x="44" y="100"/>
                  </a:lnTo>
                  <a:lnTo>
                    <a:pt x="40" y="104"/>
                  </a:lnTo>
                  <a:lnTo>
                    <a:pt x="40" y="104"/>
                  </a:lnTo>
                  <a:lnTo>
                    <a:pt x="32" y="112"/>
                  </a:lnTo>
                  <a:lnTo>
                    <a:pt x="28" y="114"/>
                  </a:lnTo>
                  <a:lnTo>
                    <a:pt x="24" y="114"/>
                  </a:lnTo>
                  <a:lnTo>
                    <a:pt x="24" y="114"/>
                  </a:lnTo>
                  <a:lnTo>
                    <a:pt x="24" y="114"/>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42" name="Freeform 391">
              <a:extLst>
                <a:ext uri="{FF2B5EF4-FFF2-40B4-BE49-F238E27FC236}">
                  <a16:creationId xmlns:a16="http://schemas.microsoft.com/office/drawing/2014/main" id="{EA0D78E5-54A7-43F7-B249-050A1282B377}"/>
                </a:ext>
              </a:extLst>
            </p:cNvPr>
            <p:cNvSpPr>
              <a:spLocks/>
            </p:cNvSpPr>
            <p:nvPr/>
          </p:nvSpPr>
          <p:spPr bwMode="auto">
            <a:xfrm>
              <a:off x="7101232" y="2987048"/>
              <a:ext cx="70701" cy="35351"/>
            </a:xfrm>
            <a:custGeom>
              <a:avLst/>
              <a:gdLst>
                <a:gd name="T0" fmla="*/ 24 w 24"/>
                <a:gd name="T1" fmla="*/ 6 h 12"/>
                <a:gd name="T2" fmla="*/ 24 w 24"/>
                <a:gd name="T3" fmla="*/ 6 h 12"/>
                <a:gd name="T4" fmla="*/ 24 w 24"/>
                <a:gd name="T5" fmla="*/ 8 h 12"/>
                <a:gd name="T6" fmla="*/ 24 w 24"/>
                <a:gd name="T7" fmla="*/ 8 h 12"/>
                <a:gd name="T8" fmla="*/ 22 w 24"/>
                <a:gd name="T9" fmla="*/ 10 h 12"/>
                <a:gd name="T10" fmla="*/ 16 w 24"/>
                <a:gd name="T11" fmla="*/ 12 h 12"/>
                <a:gd name="T12" fmla="*/ 16 w 24"/>
                <a:gd name="T13" fmla="*/ 12 h 12"/>
                <a:gd name="T14" fmla="*/ 10 w 24"/>
                <a:gd name="T15" fmla="*/ 12 h 12"/>
                <a:gd name="T16" fmla="*/ 10 w 24"/>
                <a:gd name="T17" fmla="*/ 12 h 12"/>
                <a:gd name="T18" fmla="*/ 2 w 24"/>
                <a:gd name="T19" fmla="*/ 8 h 12"/>
                <a:gd name="T20" fmla="*/ 2 w 24"/>
                <a:gd name="T21" fmla="*/ 8 h 12"/>
                <a:gd name="T22" fmla="*/ 0 w 24"/>
                <a:gd name="T23" fmla="*/ 4 h 12"/>
                <a:gd name="T24" fmla="*/ 0 w 24"/>
                <a:gd name="T25" fmla="*/ 4 h 12"/>
                <a:gd name="T26" fmla="*/ 2 w 24"/>
                <a:gd name="T27" fmla="*/ 2 h 12"/>
                <a:gd name="T28" fmla="*/ 2 w 24"/>
                <a:gd name="T29" fmla="*/ 2 h 12"/>
                <a:gd name="T30" fmla="*/ 8 w 24"/>
                <a:gd name="T31" fmla="*/ 0 h 12"/>
                <a:gd name="T32" fmla="*/ 8 w 24"/>
                <a:gd name="T33" fmla="*/ 0 h 12"/>
                <a:gd name="T34" fmla="*/ 10 w 24"/>
                <a:gd name="T35" fmla="*/ 0 h 12"/>
                <a:gd name="T36" fmla="*/ 14 w 24"/>
                <a:gd name="T37" fmla="*/ 0 h 12"/>
                <a:gd name="T38" fmla="*/ 14 w 24"/>
                <a:gd name="T39" fmla="*/ 0 h 12"/>
                <a:gd name="T40" fmla="*/ 16 w 24"/>
                <a:gd name="T41" fmla="*/ 2 h 12"/>
                <a:gd name="T42" fmla="*/ 16 w 24"/>
                <a:gd name="T43" fmla="*/ 2 h 12"/>
                <a:gd name="T44" fmla="*/ 18 w 24"/>
                <a:gd name="T45" fmla="*/ 4 h 12"/>
                <a:gd name="T46" fmla="*/ 24 w 24"/>
                <a:gd name="T47" fmla="*/ 6 h 12"/>
                <a:gd name="T48" fmla="*/ 24 w 24"/>
                <a:gd name="T49" fmla="*/ 6 h 12"/>
                <a:gd name="T50" fmla="*/ 24 w 24"/>
                <a:gd name="T5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 h="12">
                  <a:moveTo>
                    <a:pt x="24" y="6"/>
                  </a:moveTo>
                  <a:lnTo>
                    <a:pt x="24" y="6"/>
                  </a:lnTo>
                  <a:lnTo>
                    <a:pt x="24" y="8"/>
                  </a:lnTo>
                  <a:lnTo>
                    <a:pt x="24" y="8"/>
                  </a:lnTo>
                  <a:lnTo>
                    <a:pt x="22" y="10"/>
                  </a:lnTo>
                  <a:lnTo>
                    <a:pt x="16" y="12"/>
                  </a:lnTo>
                  <a:lnTo>
                    <a:pt x="16" y="12"/>
                  </a:lnTo>
                  <a:lnTo>
                    <a:pt x="10" y="12"/>
                  </a:lnTo>
                  <a:lnTo>
                    <a:pt x="10" y="12"/>
                  </a:lnTo>
                  <a:lnTo>
                    <a:pt x="2" y="8"/>
                  </a:lnTo>
                  <a:lnTo>
                    <a:pt x="2" y="8"/>
                  </a:lnTo>
                  <a:lnTo>
                    <a:pt x="0" y="4"/>
                  </a:lnTo>
                  <a:lnTo>
                    <a:pt x="0" y="4"/>
                  </a:lnTo>
                  <a:lnTo>
                    <a:pt x="2" y="2"/>
                  </a:lnTo>
                  <a:lnTo>
                    <a:pt x="2" y="2"/>
                  </a:lnTo>
                  <a:lnTo>
                    <a:pt x="8" y="0"/>
                  </a:lnTo>
                  <a:lnTo>
                    <a:pt x="8" y="0"/>
                  </a:lnTo>
                  <a:lnTo>
                    <a:pt x="10" y="0"/>
                  </a:lnTo>
                  <a:lnTo>
                    <a:pt x="14" y="0"/>
                  </a:lnTo>
                  <a:lnTo>
                    <a:pt x="14" y="0"/>
                  </a:lnTo>
                  <a:lnTo>
                    <a:pt x="16" y="2"/>
                  </a:lnTo>
                  <a:lnTo>
                    <a:pt x="16" y="2"/>
                  </a:lnTo>
                  <a:lnTo>
                    <a:pt x="18" y="4"/>
                  </a:lnTo>
                  <a:lnTo>
                    <a:pt x="24" y="6"/>
                  </a:lnTo>
                  <a:lnTo>
                    <a:pt x="24" y="6"/>
                  </a:lnTo>
                  <a:lnTo>
                    <a:pt x="24" y="6"/>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44" name="Freeform 393">
              <a:extLst>
                <a:ext uri="{FF2B5EF4-FFF2-40B4-BE49-F238E27FC236}">
                  <a16:creationId xmlns:a16="http://schemas.microsoft.com/office/drawing/2014/main" id="{C168AE1F-B4FC-42E6-999A-7EC4F9BA4537}"/>
                </a:ext>
              </a:extLst>
            </p:cNvPr>
            <p:cNvSpPr>
              <a:spLocks/>
            </p:cNvSpPr>
            <p:nvPr/>
          </p:nvSpPr>
          <p:spPr bwMode="auto">
            <a:xfrm>
              <a:off x="5645958" y="1425723"/>
              <a:ext cx="892607" cy="975093"/>
            </a:xfrm>
            <a:custGeom>
              <a:avLst/>
              <a:gdLst>
                <a:gd name="T0" fmla="*/ 243 w 303"/>
                <a:gd name="T1" fmla="*/ 110 h 331"/>
                <a:gd name="T2" fmla="*/ 277 w 303"/>
                <a:gd name="T3" fmla="*/ 92 h 331"/>
                <a:gd name="T4" fmla="*/ 303 w 303"/>
                <a:gd name="T5" fmla="*/ 114 h 331"/>
                <a:gd name="T6" fmla="*/ 299 w 303"/>
                <a:gd name="T7" fmla="*/ 141 h 331"/>
                <a:gd name="T8" fmla="*/ 289 w 303"/>
                <a:gd name="T9" fmla="*/ 159 h 331"/>
                <a:gd name="T10" fmla="*/ 285 w 303"/>
                <a:gd name="T11" fmla="*/ 205 h 331"/>
                <a:gd name="T12" fmla="*/ 277 w 303"/>
                <a:gd name="T13" fmla="*/ 237 h 331"/>
                <a:gd name="T14" fmla="*/ 251 w 303"/>
                <a:gd name="T15" fmla="*/ 281 h 331"/>
                <a:gd name="T16" fmla="*/ 239 w 303"/>
                <a:gd name="T17" fmla="*/ 309 h 331"/>
                <a:gd name="T18" fmla="*/ 219 w 303"/>
                <a:gd name="T19" fmla="*/ 309 h 331"/>
                <a:gd name="T20" fmla="*/ 172 w 303"/>
                <a:gd name="T21" fmla="*/ 303 h 331"/>
                <a:gd name="T22" fmla="*/ 152 w 303"/>
                <a:gd name="T23" fmla="*/ 319 h 331"/>
                <a:gd name="T24" fmla="*/ 136 w 303"/>
                <a:gd name="T25" fmla="*/ 321 h 331"/>
                <a:gd name="T26" fmla="*/ 116 w 303"/>
                <a:gd name="T27" fmla="*/ 311 h 331"/>
                <a:gd name="T28" fmla="*/ 108 w 303"/>
                <a:gd name="T29" fmla="*/ 325 h 331"/>
                <a:gd name="T30" fmla="*/ 58 w 303"/>
                <a:gd name="T31" fmla="*/ 327 h 331"/>
                <a:gd name="T32" fmla="*/ 42 w 303"/>
                <a:gd name="T33" fmla="*/ 325 h 331"/>
                <a:gd name="T34" fmla="*/ 20 w 303"/>
                <a:gd name="T35" fmla="*/ 325 h 331"/>
                <a:gd name="T36" fmla="*/ 28 w 303"/>
                <a:gd name="T37" fmla="*/ 315 h 331"/>
                <a:gd name="T38" fmla="*/ 42 w 303"/>
                <a:gd name="T39" fmla="*/ 309 h 331"/>
                <a:gd name="T40" fmla="*/ 10 w 303"/>
                <a:gd name="T41" fmla="*/ 307 h 331"/>
                <a:gd name="T42" fmla="*/ 24 w 303"/>
                <a:gd name="T43" fmla="*/ 299 h 331"/>
                <a:gd name="T44" fmla="*/ 30 w 303"/>
                <a:gd name="T45" fmla="*/ 289 h 331"/>
                <a:gd name="T46" fmla="*/ 8 w 303"/>
                <a:gd name="T47" fmla="*/ 287 h 331"/>
                <a:gd name="T48" fmla="*/ 2 w 303"/>
                <a:gd name="T49" fmla="*/ 275 h 331"/>
                <a:gd name="T50" fmla="*/ 30 w 303"/>
                <a:gd name="T51" fmla="*/ 265 h 331"/>
                <a:gd name="T52" fmla="*/ 18 w 303"/>
                <a:gd name="T53" fmla="*/ 259 h 331"/>
                <a:gd name="T54" fmla="*/ 12 w 303"/>
                <a:gd name="T55" fmla="*/ 245 h 331"/>
                <a:gd name="T56" fmla="*/ 32 w 303"/>
                <a:gd name="T57" fmla="*/ 245 h 331"/>
                <a:gd name="T58" fmla="*/ 46 w 303"/>
                <a:gd name="T59" fmla="*/ 239 h 331"/>
                <a:gd name="T60" fmla="*/ 100 w 303"/>
                <a:gd name="T61" fmla="*/ 233 h 331"/>
                <a:gd name="T62" fmla="*/ 112 w 303"/>
                <a:gd name="T63" fmla="*/ 229 h 331"/>
                <a:gd name="T64" fmla="*/ 112 w 303"/>
                <a:gd name="T65" fmla="*/ 213 h 331"/>
                <a:gd name="T66" fmla="*/ 82 w 303"/>
                <a:gd name="T67" fmla="*/ 223 h 331"/>
                <a:gd name="T68" fmla="*/ 56 w 303"/>
                <a:gd name="T69" fmla="*/ 211 h 331"/>
                <a:gd name="T70" fmla="*/ 88 w 303"/>
                <a:gd name="T71" fmla="*/ 191 h 331"/>
                <a:gd name="T72" fmla="*/ 116 w 303"/>
                <a:gd name="T73" fmla="*/ 179 h 331"/>
                <a:gd name="T74" fmla="*/ 114 w 303"/>
                <a:gd name="T75" fmla="*/ 165 h 331"/>
                <a:gd name="T76" fmla="*/ 88 w 303"/>
                <a:gd name="T77" fmla="*/ 149 h 331"/>
                <a:gd name="T78" fmla="*/ 78 w 303"/>
                <a:gd name="T79" fmla="*/ 143 h 331"/>
                <a:gd name="T80" fmla="*/ 70 w 303"/>
                <a:gd name="T81" fmla="*/ 130 h 331"/>
                <a:gd name="T82" fmla="*/ 88 w 303"/>
                <a:gd name="T83" fmla="*/ 112 h 331"/>
                <a:gd name="T84" fmla="*/ 108 w 303"/>
                <a:gd name="T85" fmla="*/ 100 h 331"/>
                <a:gd name="T86" fmla="*/ 84 w 303"/>
                <a:gd name="T87" fmla="*/ 84 h 331"/>
                <a:gd name="T88" fmla="*/ 100 w 303"/>
                <a:gd name="T89" fmla="*/ 86 h 331"/>
                <a:gd name="T90" fmla="*/ 106 w 303"/>
                <a:gd name="T91" fmla="*/ 64 h 331"/>
                <a:gd name="T92" fmla="*/ 132 w 303"/>
                <a:gd name="T93" fmla="*/ 58 h 331"/>
                <a:gd name="T94" fmla="*/ 148 w 303"/>
                <a:gd name="T95" fmla="*/ 74 h 331"/>
                <a:gd name="T96" fmla="*/ 178 w 303"/>
                <a:gd name="T97" fmla="*/ 82 h 331"/>
                <a:gd name="T98" fmla="*/ 192 w 303"/>
                <a:gd name="T99" fmla="*/ 66 h 331"/>
                <a:gd name="T100" fmla="*/ 211 w 303"/>
                <a:gd name="T101" fmla="*/ 52 h 331"/>
                <a:gd name="T102" fmla="*/ 192 w 303"/>
                <a:gd name="T103" fmla="*/ 44 h 331"/>
                <a:gd name="T104" fmla="*/ 186 w 303"/>
                <a:gd name="T105" fmla="*/ 34 h 331"/>
                <a:gd name="T106" fmla="*/ 209 w 303"/>
                <a:gd name="T107" fmla="*/ 24 h 331"/>
                <a:gd name="T108" fmla="*/ 219 w 303"/>
                <a:gd name="T109" fmla="*/ 8 h 331"/>
                <a:gd name="T110" fmla="*/ 245 w 303"/>
                <a:gd name="T111" fmla="*/ 4 h 331"/>
                <a:gd name="T112" fmla="*/ 263 w 303"/>
                <a:gd name="T113" fmla="*/ 2 h 331"/>
                <a:gd name="T114" fmla="*/ 255 w 303"/>
                <a:gd name="T115" fmla="*/ 30 h 331"/>
                <a:gd name="T116" fmla="*/ 249 w 303"/>
                <a:gd name="T117" fmla="*/ 40 h 331"/>
                <a:gd name="T118" fmla="*/ 241 w 303"/>
                <a:gd name="T119" fmla="*/ 48 h 331"/>
                <a:gd name="T120" fmla="*/ 225 w 303"/>
                <a:gd name="T121" fmla="*/ 62 h 331"/>
                <a:gd name="T122" fmla="*/ 213 w 303"/>
                <a:gd name="T123" fmla="*/ 70 h 331"/>
                <a:gd name="T124" fmla="*/ 225 w 303"/>
                <a:gd name="T125" fmla="*/ 102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 h="331">
                  <a:moveTo>
                    <a:pt x="225" y="102"/>
                  </a:moveTo>
                  <a:lnTo>
                    <a:pt x="225" y="102"/>
                  </a:lnTo>
                  <a:lnTo>
                    <a:pt x="231" y="106"/>
                  </a:lnTo>
                  <a:lnTo>
                    <a:pt x="235" y="112"/>
                  </a:lnTo>
                  <a:lnTo>
                    <a:pt x="235" y="112"/>
                  </a:lnTo>
                  <a:lnTo>
                    <a:pt x="239" y="112"/>
                  </a:lnTo>
                  <a:lnTo>
                    <a:pt x="243" y="110"/>
                  </a:lnTo>
                  <a:lnTo>
                    <a:pt x="251" y="102"/>
                  </a:lnTo>
                  <a:lnTo>
                    <a:pt x="251" y="102"/>
                  </a:lnTo>
                  <a:lnTo>
                    <a:pt x="255" y="98"/>
                  </a:lnTo>
                  <a:lnTo>
                    <a:pt x="261" y="94"/>
                  </a:lnTo>
                  <a:lnTo>
                    <a:pt x="261" y="94"/>
                  </a:lnTo>
                  <a:lnTo>
                    <a:pt x="269" y="92"/>
                  </a:lnTo>
                  <a:lnTo>
                    <a:pt x="277" y="92"/>
                  </a:lnTo>
                  <a:lnTo>
                    <a:pt x="285" y="92"/>
                  </a:lnTo>
                  <a:lnTo>
                    <a:pt x="295" y="94"/>
                  </a:lnTo>
                  <a:lnTo>
                    <a:pt x="295" y="94"/>
                  </a:lnTo>
                  <a:lnTo>
                    <a:pt x="297" y="98"/>
                  </a:lnTo>
                  <a:lnTo>
                    <a:pt x="299" y="102"/>
                  </a:lnTo>
                  <a:lnTo>
                    <a:pt x="303" y="114"/>
                  </a:lnTo>
                  <a:lnTo>
                    <a:pt x="303" y="114"/>
                  </a:lnTo>
                  <a:lnTo>
                    <a:pt x="303" y="120"/>
                  </a:lnTo>
                  <a:lnTo>
                    <a:pt x="303" y="120"/>
                  </a:lnTo>
                  <a:lnTo>
                    <a:pt x="301" y="128"/>
                  </a:lnTo>
                  <a:lnTo>
                    <a:pt x="299" y="136"/>
                  </a:lnTo>
                  <a:lnTo>
                    <a:pt x="299" y="136"/>
                  </a:lnTo>
                  <a:lnTo>
                    <a:pt x="299" y="141"/>
                  </a:lnTo>
                  <a:lnTo>
                    <a:pt x="299" y="141"/>
                  </a:lnTo>
                  <a:lnTo>
                    <a:pt x="297" y="143"/>
                  </a:lnTo>
                  <a:lnTo>
                    <a:pt x="293" y="143"/>
                  </a:lnTo>
                  <a:lnTo>
                    <a:pt x="293" y="143"/>
                  </a:lnTo>
                  <a:lnTo>
                    <a:pt x="291" y="147"/>
                  </a:lnTo>
                  <a:lnTo>
                    <a:pt x="289" y="151"/>
                  </a:lnTo>
                  <a:lnTo>
                    <a:pt x="289" y="151"/>
                  </a:lnTo>
                  <a:lnTo>
                    <a:pt x="289" y="159"/>
                  </a:lnTo>
                  <a:lnTo>
                    <a:pt x="291" y="169"/>
                  </a:lnTo>
                  <a:lnTo>
                    <a:pt x="293" y="179"/>
                  </a:lnTo>
                  <a:lnTo>
                    <a:pt x="293" y="187"/>
                  </a:lnTo>
                  <a:lnTo>
                    <a:pt x="293" y="187"/>
                  </a:lnTo>
                  <a:lnTo>
                    <a:pt x="291" y="195"/>
                  </a:lnTo>
                  <a:lnTo>
                    <a:pt x="285" y="205"/>
                  </a:lnTo>
                  <a:lnTo>
                    <a:pt x="285" y="205"/>
                  </a:lnTo>
                  <a:lnTo>
                    <a:pt x="281" y="205"/>
                  </a:lnTo>
                  <a:lnTo>
                    <a:pt x="281" y="205"/>
                  </a:lnTo>
                  <a:lnTo>
                    <a:pt x="279" y="209"/>
                  </a:lnTo>
                  <a:lnTo>
                    <a:pt x="279" y="215"/>
                  </a:lnTo>
                  <a:lnTo>
                    <a:pt x="279" y="227"/>
                  </a:lnTo>
                  <a:lnTo>
                    <a:pt x="279" y="227"/>
                  </a:lnTo>
                  <a:lnTo>
                    <a:pt x="277" y="237"/>
                  </a:lnTo>
                  <a:lnTo>
                    <a:pt x="275" y="247"/>
                  </a:lnTo>
                  <a:lnTo>
                    <a:pt x="275" y="247"/>
                  </a:lnTo>
                  <a:lnTo>
                    <a:pt x="269" y="257"/>
                  </a:lnTo>
                  <a:lnTo>
                    <a:pt x="269" y="257"/>
                  </a:lnTo>
                  <a:lnTo>
                    <a:pt x="261" y="267"/>
                  </a:lnTo>
                  <a:lnTo>
                    <a:pt x="261" y="267"/>
                  </a:lnTo>
                  <a:lnTo>
                    <a:pt x="251" y="281"/>
                  </a:lnTo>
                  <a:lnTo>
                    <a:pt x="251" y="281"/>
                  </a:lnTo>
                  <a:lnTo>
                    <a:pt x="245" y="291"/>
                  </a:lnTo>
                  <a:lnTo>
                    <a:pt x="239" y="299"/>
                  </a:lnTo>
                  <a:lnTo>
                    <a:pt x="239" y="299"/>
                  </a:lnTo>
                  <a:lnTo>
                    <a:pt x="239" y="303"/>
                  </a:lnTo>
                  <a:lnTo>
                    <a:pt x="239" y="309"/>
                  </a:lnTo>
                  <a:lnTo>
                    <a:pt x="239" y="309"/>
                  </a:lnTo>
                  <a:lnTo>
                    <a:pt x="237" y="315"/>
                  </a:lnTo>
                  <a:lnTo>
                    <a:pt x="235" y="317"/>
                  </a:lnTo>
                  <a:lnTo>
                    <a:pt x="235" y="317"/>
                  </a:lnTo>
                  <a:lnTo>
                    <a:pt x="231" y="317"/>
                  </a:lnTo>
                  <a:lnTo>
                    <a:pt x="225" y="315"/>
                  </a:lnTo>
                  <a:lnTo>
                    <a:pt x="225" y="315"/>
                  </a:lnTo>
                  <a:lnTo>
                    <a:pt x="219" y="309"/>
                  </a:lnTo>
                  <a:lnTo>
                    <a:pt x="219" y="309"/>
                  </a:lnTo>
                  <a:lnTo>
                    <a:pt x="207" y="305"/>
                  </a:lnTo>
                  <a:lnTo>
                    <a:pt x="207" y="305"/>
                  </a:lnTo>
                  <a:lnTo>
                    <a:pt x="193" y="305"/>
                  </a:lnTo>
                  <a:lnTo>
                    <a:pt x="193" y="305"/>
                  </a:lnTo>
                  <a:lnTo>
                    <a:pt x="180" y="305"/>
                  </a:lnTo>
                  <a:lnTo>
                    <a:pt x="172" y="303"/>
                  </a:lnTo>
                  <a:lnTo>
                    <a:pt x="166" y="303"/>
                  </a:lnTo>
                  <a:lnTo>
                    <a:pt x="166" y="303"/>
                  </a:lnTo>
                  <a:lnTo>
                    <a:pt x="162" y="307"/>
                  </a:lnTo>
                  <a:lnTo>
                    <a:pt x="162" y="307"/>
                  </a:lnTo>
                  <a:lnTo>
                    <a:pt x="158" y="315"/>
                  </a:lnTo>
                  <a:lnTo>
                    <a:pt x="158" y="315"/>
                  </a:lnTo>
                  <a:lnTo>
                    <a:pt x="152" y="319"/>
                  </a:lnTo>
                  <a:lnTo>
                    <a:pt x="152" y="319"/>
                  </a:lnTo>
                  <a:lnTo>
                    <a:pt x="148" y="317"/>
                  </a:lnTo>
                  <a:lnTo>
                    <a:pt x="142" y="315"/>
                  </a:lnTo>
                  <a:lnTo>
                    <a:pt x="142" y="315"/>
                  </a:lnTo>
                  <a:lnTo>
                    <a:pt x="138" y="317"/>
                  </a:lnTo>
                  <a:lnTo>
                    <a:pt x="136" y="321"/>
                  </a:lnTo>
                  <a:lnTo>
                    <a:pt x="136" y="321"/>
                  </a:lnTo>
                  <a:lnTo>
                    <a:pt x="128" y="323"/>
                  </a:lnTo>
                  <a:lnTo>
                    <a:pt x="122" y="323"/>
                  </a:lnTo>
                  <a:lnTo>
                    <a:pt x="122" y="323"/>
                  </a:lnTo>
                  <a:lnTo>
                    <a:pt x="116" y="319"/>
                  </a:lnTo>
                  <a:lnTo>
                    <a:pt x="116" y="319"/>
                  </a:lnTo>
                  <a:lnTo>
                    <a:pt x="116" y="311"/>
                  </a:lnTo>
                  <a:lnTo>
                    <a:pt x="116" y="311"/>
                  </a:lnTo>
                  <a:lnTo>
                    <a:pt x="114" y="311"/>
                  </a:lnTo>
                  <a:lnTo>
                    <a:pt x="112" y="309"/>
                  </a:lnTo>
                  <a:lnTo>
                    <a:pt x="112" y="309"/>
                  </a:lnTo>
                  <a:lnTo>
                    <a:pt x="112" y="315"/>
                  </a:lnTo>
                  <a:lnTo>
                    <a:pt x="112" y="319"/>
                  </a:lnTo>
                  <a:lnTo>
                    <a:pt x="112" y="319"/>
                  </a:lnTo>
                  <a:lnTo>
                    <a:pt x="108" y="325"/>
                  </a:lnTo>
                  <a:lnTo>
                    <a:pt x="108" y="325"/>
                  </a:lnTo>
                  <a:lnTo>
                    <a:pt x="98" y="329"/>
                  </a:lnTo>
                  <a:lnTo>
                    <a:pt x="98" y="329"/>
                  </a:lnTo>
                  <a:lnTo>
                    <a:pt x="80" y="331"/>
                  </a:lnTo>
                  <a:lnTo>
                    <a:pt x="66" y="331"/>
                  </a:lnTo>
                  <a:lnTo>
                    <a:pt x="66" y="331"/>
                  </a:lnTo>
                  <a:lnTo>
                    <a:pt x="58" y="327"/>
                  </a:lnTo>
                  <a:lnTo>
                    <a:pt x="58" y="327"/>
                  </a:lnTo>
                  <a:lnTo>
                    <a:pt x="54" y="329"/>
                  </a:lnTo>
                  <a:lnTo>
                    <a:pt x="48" y="331"/>
                  </a:lnTo>
                  <a:lnTo>
                    <a:pt x="48" y="331"/>
                  </a:lnTo>
                  <a:lnTo>
                    <a:pt x="44" y="329"/>
                  </a:lnTo>
                  <a:lnTo>
                    <a:pt x="44" y="329"/>
                  </a:lnTo>
                  <a:lnTo>
                    <a:pt x="42" y="325"/>
                  </a:lnTo>
                  <a:lnTo>
                    <a:pt x="42" y="325"/>
                  </a:lnTo>
                  <a:lnTo>
                    <a:pt x="32" y="323"/>
                  </a:lnTo>
                  <a:lnTo>
                    <a:pt x="32" y="323"/>
                  </a:lnTo>
                  <a:lnTo>
                    <a:pt x="26" y="325"/>
                  </a:lnTo>
                  <a:lnTo>
                    <a:pt x="22" y="325"/>
                  </a:lnTo>
                  <a:lnTo>
                    <a:pt x="20" y="325"/>
                  </a:lnTo>
                  <a:lnTo>
                    <a:pt x="20" y="325"/>
                  </a:lnTo>
                  <a:lnTo>
                    <a:pt x="22" y="323"/>
                  </a:lnTo>
                  <a:lnTo>
                    <a:pt x="22" y="321"/>
                  </a:lnTo>
                  <a:lnTo>
                    <a:pt x="22" y="321"/>
                  </a:lnTo>
                  <a:lnTo>
                    <a:pt x="22" y="317"/>
                  </a:lnTo>
                  <a:lnTo>
                    <a:pt x="22" y="317"/>
                  </a:lnTo>
                  <a:lnTo>
                    <a:pt x="24" y="317"/>
                  </a:lnTo>
                  <a:lnTo>
                    <a:pt x="28" y="315"/>
                  </a:lnTo>
                  <a:lnTo>
                    <a:pt x="28" y="315"/>
                  </a:lnTo>
                  <a:lnTo>
                    <a:pt x="32" y="317"/>
                  </a:lnTo>
                  <a:lnTo>
                    <a:pt x="36" y="317"/>
                  </a:lnTo>
                  <a:lnTo>
                    <a:pt x="36" y="317"/>
                  </a:lnTo>
                  <a:lnTo>
                    <a:pt x="40" y="315"/>
                  </a:lnTo>
                  <a:lnTo>
                    <a:pt x="42" y="309"/>
                  </a:lnTo>
                  <a:lnTo>
                    <a:pt x="42" y="309"/>
                  </a:lnTo>
                  <a:lnTo>
                    <a:pt x="40" y="307"/>
                  </a:lnTo>
                  <a:lnTo>
                    <a:pt x="40" y="307"/>
                  </a:lnTo>
                  <a:lnTo>
                    <a:pt x="32" y="305"/>
                  </a:lnTo>
                  <a:lnTo>
                    <a:pt x="26" y="305"/>
                  </a:lnTo>
                  <a:lnTo>
                    <a:pt x="16" y="307"/>
                  </a:lnTo>
                  <a:lnTo>
                    <a:pt x="10" y="307"/>
                  </a:lnTo>
                  <a:lnTo>
                    <a:pt x="10" y="307"/>
                  </a:lnTo>
                  <a:lnTo>
                    <a:pt x="8" y="307"/>
                  </a:lnTo>
                  <a:lnTo>
                    <a:pt x="4" y="305"/>
                  </a:lnTo>
                  <a:lnTo>
                    <a:pt x="4" y="305"/>
                  </a:lnTo>
                  <a:lnTo>
                    <a:pt x="8" y="303"/>
                  </a:lnTo>
                  <a:lnTo>
                    <a:pt x="14" y="301"/>
                  </a:lnTo>
                  <a:lnTo>
                    <a:pt x="24" y="299"/>
                  </a:lnTo>
                  <a:lnTo>
                    <a:pt x="24" y="299"/>
                  </a:lnTo>
                  <a:lnTo>
                    <a:pt x="28" y="299"/>
                  </a:lnTo>
                  <a:lnTo>
                    <a:pt x="36" y="297"/>
                  </a:lnTo>
                  <a:lnTo>
                    <a:pt x="36" y="297"/>
                  </a:lnTo>
                  <a:lnTo>
                    <a:pt x="38" y="295"/>
                  </a:lnTo>
                  <a:lnTo>
                    <a:pt x="38" y="291"/>
                  </a:lnTo>
                  <a:lnTo>
                    <a:pt x="38" y="291"/>
                  </a:lnTo>
                  <a:lnTo>
                    <a:pt x="30" y="289"/>
                  </a:lnTo>
                  <a:lnTo>
                    <a:pt x="24" y="289"/>
                  </a:lnTo>
                  <a:lnTo>
                    <a:pt x="16" y="291"/>
                  </a:lnTo>
                  <a:lnTo>
                    <a:pt x="10" y="291"/>
                  </a:lnTo>
                  <a:lnTo>
                    <a:pt x="10" y="291"/>
                  </a:lnTo>
                  <a:lnTo>
                    <a:pt x="8" y="291"/>
                  </a:lnTo>
                  <a:lnTo>
                    <a:pt x="8" y="291"/>
                  </a:lnTo>
                  <a:lnTo>
                    <a:pt x="8" y="287"/>
                  </a:lnTo>
                  <a:lnTo>
                    <a:pt x="8" y="283"/>
                  </a:lnTo>
                  <a:lnTo>
                    <a:pt x="8" y="283"/>
                  </a:lnTo>
                  <a:lnTo>
                    <a:pt x="2" y="281"/>
                  </a:lnTo>
                  <a:lnTo>
                    <a:pt x="0" y="281"/>
                  </a:lnTo>
                  <a:lnTo>
                    <a:pt x="0" y="281"/>
                  </a:lnTo>
                  <a:lnTo>
                    <a:pt x="0" y="277"/>
                  </a:lnTo>
                  <a:lnTo>
                    <a:pt x="2" y="275"/>
                  </a:lnTo>
                  <a:lnTo>
                    <a:pt x="2" y="275"/>
                  </a:lnTo>
                  <a:lnTo>
                    <a:pt x="10" y="271"/>
                  </a:lnTo>
                  <a:lnTo>
                    <a:pt x="16" y="267"/>
                  </a:lnTo>
                  <a:lnTo>
                    <a:pt x="16" y="267"/>
                  </a:lnTo>
                  <a:lnTo>
                    <a:pt x="24" y="267"/>
                  </a:lnTo>
                  <a:lnTo>
                    <a:pt x="28" y="267"/>
                  </a:lnTo>
                  <a:lnTo>
                    <a:pt x="30" y="265"/>
                  </a:lnTo>
                  <a:lnTo>
                    <a:pt x="30" y="265"/>
                  </a:lnTo>
                  <a:lnTo>
                    <a:pt x="32" y="263"/>
                  </a:lnTo>
                  <a:lnTo>
                    <a:pt x="30" y="261"/>
                  </a:lnTo>
                  <a:lnTo>
                    <a:pt x="30" y="261"/>
                  </a:lnTo>
                  <a:lnTo>
                    <a:pt x="28" y="259"/>
                  </a:lnTo>
                  <a:lnTo>
                    <a:pt x="26" y="259"/>
                  </a:lnTo>
                  <a:lnTo>
                    <a:pt x="18" y="259"/>
                  </a:lnTo>
                  <a:lnTo>
                    <a:pt x="10" y="259"/>
                  </a:lnTo>
                  <a:lnTo>
                    <a:pt x="8" y="257"/>
                  </a:lnTo>
                  <a:lnTo>
                    <a:pt x="4" y="253"/>
                  </a:lnTo>
                  <a:lnTo>
                    <a:pt x="4" y="253"/>
                  </a:lnTo>
                  <a:lnTo>
                    <a:pt x="4" y="251"/>
                  </a:lnTo>
                  <a:lnTo>
                    <a:pt x="8" y="249"/>
                  </a:lnTo>
                  <a:lnTo>
                    <a:pt x="12" y="245"/>
                  </a:lnTo>
                  <a:lnTo>
                    <a:pt x="12" y="245"/>
                  </a:lnTo>
                  <a:lnTo>
                    <a:pt x="14" y="243"/>
                  </a:lnTo>
                  <a:lnTo>
                    <a:pt x="18" y="243"/>
                  </a:lnTo>
                  <a:lnTo>
                    <a:pt x="18" y="243"/>
                  </a:lnTo>
                  <a:lnTo>
                    <a:pt x="24" y="245"/>
                  </a:lnTo>
                  <a:lnTo>
                    <a:pt x="24" y="245"/>
                  </a:lnTo>
                  <a:lnTo>
                    <a:pt x="32" y="245"/>
                  </a:lnTo>
                  <a:lnTo>
                    <a:pt x="32" y="245"/>
                  </a:lnTo>
                  <a:lnTo>
                    <a:pt x="38" y="249"/>
                  </a:lnTo>
                  <a:lnTo>
                    <a:pt x="38" y="249"/>
                  </a:lnTo>
                  <a:lnTo>
                    <a:pt x="42" y="247"/>
                  </a:lnTo>
                  <a:lnTo>
                    <a:pt x="42" y="247"/>
                  </a:lnTo>
                  <a:lnTo>
                    <a:pt x="46" y="239"/>
                  </a:lnTo>
                  <a:lnTo>
                    <a:pt x="46" y="239"/>
                  </a:lnTo>
                  <a:lnTo>
                    <a:pt x="52" y="233"/>
                  </a:lnTo>
                  <a:lnTo>
                    <a:pt x="60" y="229"/>
                  </a:lnTo>
                  <a:lnTo>
                    <a:pt x="60" y="229"/>
                  </a:lnTo>
                  <a:lnTo>
                    <a:pt x="70" y="229"/>
                  </a:lnTo>
                  <a:lnTo>
                    <a:pt x="80" y="231"/>
                  </a:lnTo>
                  <a:lnTo>
                    <a:pt x="80" y="231"/>
                  </a:lnTo>
                  <a:lnTo>
                    <a:pt x="100" y="233"/>
                  </a:lnTo>
                  <a:lnTo>
                    <a:pt x="110" y="235"/>
                  </a:lnTo>
                  <a:lnTo>
                    <a:pt x="114" y="233"/>
                  </a:lnTo>
                  <a:lnTo>
                    <a:pt x="116" y="231"/>
                  </a:lnTo>
                  <a:lnTo>
                    <a:pt x="116" y="231"/>
                  </a:lnTo>
                  <a:lnTo>
                    <a:pt x="116" y="229"/>
                  </a:lnTo>
                  <a:lnTo>
                    <a:pt x="116" y="229"/>
                  </a:lnTo>
                  <a:lnTo>
                    <a:pt x="112" y="229"/>
                  </a:lnTo>
                  <a:lnTo>
                    <a:pt x="108" y="227"/>
                  </a:lnTo>
                  <a:lnTo>
                    <a:pt x="108" y="227"/>
                  </a:lnTo>
                  <a:lnTo>
                    <a:pt x="110" y="221"/>
                  </a:lnTo>
                  <a:lnTo>
                    <a:pt x="110" y="217"/>
                  </a:lnTo>
                  <a:lnTo>
                    <a:pt x="112" y="215"/>
                  </a:lnTo>
                  <a:lnTo>
                    <a:pt x="112" y="213"/>
                  </a:lnTo>
                  <a:lnTo>
                    <a:pt x="112" y="213"/>
                  </a:lnTo>
                  <a:lnTo>
                    <a:pt x="110" y="211"/>
                  </a:lnTo>
                  <a:lnTo>
                    <a:pt x="108" y="213"/>
                  </a:lnTo>
                  <a:lnTo>
                    <a:pt x="102" y="217"/>
                  </a:lnTo>
                  <a:lnTo>
                    <a:pt x="96" y="221"/>
                  </a:lnTo>
                  <a:lnTo>
                    <a:pt x="92" y="223"/>
                  </a:lnTo>
                  <a:lnTo>
                    <a:pt x="92" y="223"/>
                  </a:lnTo>
                  <a:lnTo>
                    <a:pt x="82" y="223"/>
                  </a:lnTo>
                  <a:lnTo>
                    <a:pt x="70" y="221"/>
                  </a:lnTo>
                  <a:lnTo>
                    <a:pt x="58" y="219"/>
                  </a:lnTo>
                  <a:lnTo>
                    <a:pt x="56" y="215"/>
                  </a:lnTo>
                  <a:lnTo>
                    <a:pt x="54" y="213"/>
                  </a:lnTo>
                  <a:lnTo>
                    <a:pt x="54" y="213"/>
                  </a:lnTo>
                  <a:lnTo>
                    <a:pt x="54" y="211"/>
                  </a:lnTo>
                  <a:lnTo>
                    <a:pt x="56" y="211"/>
                  </a:lnTo>
                  <a:lnTo>
                    <a:pt x="64" y="209"/>
                  </a:lnTo>
                  <a:lnTo>
                    <a:pt x="72" y="209"/>
                  </a:lnTo>
                  <a:lnTo>
                    <a:pt x="76" y="209"/>
                  </a:lnTo>
                  <a:lnTo>
                    <a:pt x="76" y="209"/>
                  </a:lnTo>
                  <a:lnTo>
                    <a:pt x="84" y="201"/>
                  </a:lnTo>
                  <a:lnTo>
                    <a:pt x="84" y="201"/>
                  </a:lnTo>
                  <a:lnTo>
                    <a:pt x="88" y="191"/>
                  </a:lnTo>
                  <a:lnTo>
                    <a:pt x="92" y="185"/>
                  </a:lnTo>
                  <a:lnTo>
                    <a:pt x="92" y="185"/>
                  </a:lnTo>
                  <a:lnTo>
                    <a:pt x="98" y="181"/>
                  </a:lnTo>
                  <a:lnTo>
                    <a:pt x="102" y="179"/>
                  </a:lnTo>
                  <a:lnTo>
                    <a:pt x="102" y="179"/>
                  </a:lnTo>
                  <a:lnTo>
                    <a:pt x="116" y="179"/>
                  </a:lnTo>
                  <a:lnTo>
                    <a:pt x="116" y="179"/>
                  </a:lnTo>
                  <a:lnTo>
                    <a:pt x="122" y="177"/>
                  </a:lnTo>
                  <a:lnTo>
                    <a:pt x="124" y="175"/>
                  </a:lnTo>
                  <a:lnTo>
                    <a:pt x="124" y="175"/>
                  </a:lnTo>
                  <a:lnTo>
                    <a:pt x="124" y="173"/>
                  </a:lnTo>
                  <a:lnTo>
                    <a:pt x="122" y="169"/>
                  </a:lnTo>
                  <a:lnTo>
                    <a:pt x="122" y="169"/>
                  </a:lnTo>
                  <a:lnTo>
                    <a:pt x="114" y="165"/>
                  </a:lnTo>
                  <a:lnTo>
                    <a:pt x="104" y="163"/>
                  </a:lnTo>
                  <a:lnTo>
                    <a:pt x="96" y="161"/>
                  </a:lnTo>
                  <a:lnTo>
                    <a:pt x="92" y="159"/>
                  </a:lnTo>
                  <a:lnTo>
                    <a:pt x="88" y="157"/>
                  </a:lnTo>
                  <a:lnTo>
                    <a:pt x="88" y="157"/>
                  </a:lnTo>
                  <a:lnTo>
                    <a:pt x="88" y="153"/>
                  </a:lnTo>
                  <a:lnTo>
                    <a:pt x="88" y="149"/>
                  </a:lnTo>
                  <a:lnTo>
                    <a:pt x="88" y="149"/>
                  </a:lnTo>
                  <a:lnTo>
                    <a:pt x="86" y="149"/>
                  </a:lnTo>
                  <a:lnTo>
                    <a:pt x="82" y="147"/>
                  </a:lnTo>
                  <a:lnTo>
                    <a:pt x="78" y="147"/>
                  </a:lnTo>
                  <a:lnTo>
                    <a:pt x="76" y="147"/>
                  </a:lnTo>
                  <a:lnTo>
                    <a:pt x="76" y="147"/>
                  </a:lnTo>
                  <a:lnTo>
                    <a:pt x="78" y="143"/>
                  </a:lnTo>
                  <a:lnTo>
                    <a:pt x="78" y="141"/>
                  </a:lnTo>
                  <a:lnTo>
                    <a:pt x="78" y="141"/>
                  </a:lnTo>
                  <a:lnTo>
                    <a:pt x="74" y="140"/>
                  </a:lnTo>
                  <a:lnTo>
                    <a:pt x="74" y="140"/>
                  </a:lnTo>
                  <a:lnTo>
                    <a:pt x="72" y="134"/>
                  </a:lnTo>
                  <a:lnTo>
                    <a:pt x="70" y="130"/>
                  </a:lnTo>
                  <a:lnTo>
                    <a:pt x="70" y="130"/>
                  </a:lnTo>
                  <a:lnTo>
                    <a:pt x="74" y="122"/>
                  </a:lnTo>
                  <a:lnTo>
                    <a:pt x="74" y="122"/>
                  </a:lnTo>
                  <a:lnTo>
                    <a:pt x="78" y="120"/>
                  </a:lnTo>
                  <a:lnTo>
                    <a:pt x="82" y="120"/>
                  </a:lnTo>
                  <a:lnTo>
                    <a:pt x="82" y="120"/>
                  </a:lnTo>
                  <a:lnTo>
                    <a:pt x="88" y="112"/>
                  </a:lnTo>
                  <a:lnTo>
                    <a:pt x="88" y="112"/>
                  </a:lnTo>
                  <a:lnTo>
                    <a:pt x="100" y="112"/>
                  </a:lnTo>
                  <a:lnTo>
                    <a:pt x="104" y="110"/>
                  </a:lnTo>
                  <a:lnTo>
                    <a:pt x="108" y="106"/>
                  </a:lnTo>
                  <a:lnTo>
                    <a:pt x="108" y="106"/>
                  </a:lnTo>
                  <a:lnTo>
                    <a:pt x="110" y="104"/>
                  </a:lnTo>
                  <a:lnTo>
                    <a:pt x="108" y="100"/>
                  </a:lnTo>
                  <a:lnTo>
                    <a:pt x="108" y="100"/>
                  </a:lnTo>
                  <a:lnTo>
                    <a:pt x="106" y="98"/>
                  </a:lnTo>
                  <a:lnTo>
                    <a:pt x="100" y="96"/>
                  </a:lnTo>
                  <a:lnTo>
                    <a:pt x="94" y="94"/>
                  </a:lnTo>
                  <a:lnTo>
                    <a:pt x="88" y="92"/>
                  </a:lnTo>
                  <a:lnTo>
                    <a:pt x="88" y="92"/>
                  </a:lnTo>
                  <a:lnTo>
                    <a:pt x="84" y="86"/>
                  </a:lnTo>
                  <a:lnTo>
                    <a:pt x="84" y="84"/>
                  </a:lnTo>
                  <a:lnTo>
                    <a:pt x="84" y="82"/>
                  </a:lnTo>
                  <a:lnTo>
                    <a:pt x="84" y="82"/>
                  </a:lnTo>
                  <a:lnTo>
                    <a:pt x="88" y="78"/>
                  </a:lnTo>
                  <a:lnTo>
                    <a:pt x="96" y="82"/>
                  </a:lnTo>
                  <a:lnTo>
                    <a:pt x="96" y="82"/>
                  </a:lnTo>
                  <a:lnTo>
                    <a:pt x="98" y="84"/>
                  </a:lnTo>
                  <a:lnTo>
                    <a:pt x="100" y="86"/>
                  </a:lnTo>
                  <a:lnTo>
                    <a:pt x="100" y="86"/>
                  </a:lnTo>
                  <a:lnTo>
                    <a:pt x="102" y="84"/>
                  </a:lnTo>
                  <a:lnTo>
                    <a:pt x="102" y="78"/>
                  </a:lnTo>
                  <a:lnTo>
                    <a:pt x="102" y="72"/>
                  </a:lnTo>
                  <a:lnTo>
                    <a:pt x="102" y="68"/>
                  </a:lnTo>
                  <a:lnTo>
                    <a:pt x="102" y="68"/>
                  </a:lnTo>
                  <a:lnTo>
                    <a:pt x="106" y="64"/>
                  </a:lnTo>
                  <a:lnTo>
                    <a:pt x="110" y="62"/>
                  </a:lnTo>
                  <a:lnTo>
                    <a:pt x="110" y="62"/>
                  </a:lnTo>
                  <a:lnTo>
                    <a:pt x="114" y="58"/>
                  </a:lnTo>
                  <a:lnTo>
                    <a:pt x="120" y="56"/>
                  </a:lnTo>
                  <a:lnTo>
                    <a:pt x="120" y="56"/>
                  </a:lnTo>
                  <a:lnTo>
                    <a:pt x="126" y="56"/>
                  </a:lnTo>
                  <a:lnTo>
                    <a:pt x="132" y="58"/>
                  </a:lnTo>
                  <a:lnTo>
                    <a:pt x="138" y="62"/>
                  </a:lnTo>
                  <a:lnTo>
                    <a:pt x="142" y="66"/>
                  </a:lnTo>
                  <a:lnTo>
                    <a:pt x="142" y="66"/>
                  </a:lnTo>
                  <a:lnTo>
                    <a:pt x="142" y="68"/>
                  </a:lnTo>
                  <a:lnTo>
                    <a:pt x="144" y="72"/>
                  </a:lnTo>
                  <a:lnTo>
                    <a:pt x="144" y="72"/>
                  </a:lnTo>
                  <a:lnTo>
                    <a:pt x="148" y="74"/>
                  </a:lnTo>
                  <a:lnTo>
                    <a:pt x="154" y="74"/>
                  </a:lnTo>
                  <a:lnTo>
                    <a:pt x="164" y="74"/>
                  </a:lnTo>
                  <a:lnTo>
                    <a:pt x="164" y="74"/>
                  </a:lnTo>
                  <a:lnTo>
                    <a:pt x="170" y="78"/>
                  </a:lnTo>
                  <a:lnTo>
                    <a:pt x="176" y="82"/>
                  </a:lnTo>
                  <a:lnTo>
                    <a:pt x="178" y="82"/>
                  </a:lnTo>
                  <a:lnTo>
                    <a:pt x="178" y="82"/>
                  </a:lnTo>
                  <a:lnTo>
                    <a:pt x="180" y="78"/>
                  </a:lnTo>
                  <a:lnTo>
                    <a:pt x="182" y="74"/>
                  </a:lnTo>
                  <a:lnTo>
                    <a:pt x="182" y="74"/>
                  </a:lnTo>
                  <a:lnTo>
                    <a:pt x="182" y="70"/>
                  </a:lnTo>
                  <a:lnTo>
                    <a:pt x="182" y="70"/>
                  </a:lnTo>
                  <a:lnTo>
                    <a:pt x="186" y="68"/>
                  </a:lnTo>
                  <a:lnTo>
                    <a:pt x="192" y="66"/>
                  </a:lnTo>
                  <a:lnTo>
                    <a:pt x="197" y="66"/>
                  </a:lnTo>
                  <a:lnTo>
                    <a:pt x="205" y="64"/>
                  </a:lnTo>
                  <a:lnTo>
                    <a:pt x="205" y="64"/>
                  </a:lnTo>
                  <a:lnTo>
                    <a:pt x="211" y="56"/>
                  </a:lnTo>
                  <a:lnTo>
                    <a:pt x="211" y="56"/>
                  </a:lnTo>
                  <a:lnTo>
                    <a:pt x="211" y="52"/>
                  </a:lnTo>
                  <a:lnTo>
                    <a:pt x="211" y="52"/>
                  </a:lnTo>
                  <a:lnTo>
                    <a:pt x="207" y="48"/>
                  </a:lnTo>
                  <a:lnTo>
                    <a:pt x="203" y="48"/>
                  </a:lnTo>
                  <a:lnTo>
                    <a:pt x="203" y="48"/>
                  </a:lnTo>
                  <a:lnTo>
                    <a:pt x="195" y="48"/>
                  </a:lnTo>
                  <a:lnTo>
                    <a:pt x="195" y="48"/>
                  </a:lnTo>
                  <a:lnTo>
                    <a:pt x="192" y="44"/>
                  </a:lnTo>
                  <a:lnTo>
                    <a:pt x="192" y="44"/>
                  </a:lnTo>
                  <a:lnTo>
                    <a:pt x="188" y="44"/>
                  </a:lnTo>
                  <a:lnTo>
                    <a:pt x="184" y="42"/>
                  </a:lnTo>
                  <a:lnTo>
                    <a:pt x="184" y="42"/>
                  </a:lnTo>
                  <a:lnTo>
                    <a:pt x="182" y="40"/>
                  </a:lnTo>
                  <a:lnTo>
                    <a:pt x="184" y="36"/>
                  </a:lnTo>
                  <a:lnTo>
                    <a:pt x="184" y="36"/>
                  </a:lnTo>
                  <a:lnTo>
                    <a:pt x="186" y="34"/>
                  </a:lnTo>
                  <a:lnTo>
                    <a:pt x="190" y="34"/>
                  </a:lnTo>
                  <a:lnTo>
                    <a:pt x="195" y="32"/>
                  </a:lnTo>
                  <a:lnTo>
                    <a:pt x="195" y="32"/>
                  </a:lnTo>
                  <a:lnTo>
                    <a:pt x="207" y="26"/>
                  </a:lnTo>
                  <a:lnTo>
                    <a:pt x="207" y="26"/>
                  </a:lnTo>
                  <a:lnTo>
                    <a:pt x="209" y="24"/>
                  </a:lnTo>
                  <a:lnTo>
                    <a:pt x="209" y="24"/>
                  </a:lnTo>
                  <a:lnTo>
                    <a:pt x="207" y="18"/>
                  </a:lnTo>
                  <a:lnTo>
                    <a:pt x="207" y="18"/>
                  </a:lnTo>
                  <a:lnTo>
                    <a:pt x="209" y="12"/>
                  </a:lnTo>
                  <a:lnTo>
                    <a:pt x="213" y="10"/>
                  </a:lnTo>
                  <a:lnTo>
                    <a:pt x="213" y="10"/>
                  </a:lnTo>
                  <a:lnTo>
                    <a:pt x="219" y="8"/>
                  </a:lnTo>
                  <a:lnTo>
                    <a:pt x="219" y="8"/>
                  </a:lnTo>
                  <a:lnTo>
                    <a:pt x="231" y="4"/>
                  </a:lnTo>
                  <a:lnTo>
                    <a:pt x="231" y="4"/>
                  </a:lnTo>
                  <a:lnTo>
                    <a:pt x="237" y="0"/>
                  </a:lnTo>
                  <a:lnTo>
                    <a:pt x="239" y="0"/>
                  </a:lnTo>
                  <a:lnTo>
                    <a:pt x="243" y="0"/>
                  </a:lnTo>
                  <a:lnTo>
                    <a:pt x="243" y="0"/>
                  </a:lnTo>
                  <a:lnTo>
                    <a:pt x="245" y="4"/>
                  </a:lnTo>
                  <a:lnTo>
                    <a:pt x="245" y="4"/>
                  </a:lnTo>
                  <a:lnTo>
                    <a:pt x="249" y="2"/>
                  </a:lnTo>
                  <a:lnTo>
                    <a:pt x="255" y="2"/>
                  </a:lnTo>
                  <a:lnTo>
                    <a:pt x="255" y="2"/>
                  </a:lnTo>
                  <a:lnTo>
                    <a:pt x="261" y="0"/>
                  </a:lnTo>
                  <a:lnTo>
                    <a:pt x="263" y="2"/>
                  </a:lnTo>
                  <a:lnTo>
                    <a:pt x="263" y="2"/>
                  </a:lnTo>
                  <a:lnTo>
                    <a:pt x="263" y="4"/>
                  </a:lnTo>
                  <a:lnTo>
                    <a:pt x="263" y="4"/>
                  </a:lnTo>
                  <a:lnTo>
                    <a:pt x="261" y="14"/>
                  </a:lnTo>
                  <a:lnTo>
                    <a:pt x="257" y="26"/>
                  </a:lnTo>
                  <a:lnTo>
                    <a:pt x="257" y="26"/>
                  </a:lnTo>
                  <a:lnTo>
                    <a:pt x="255" y="30"/>
                  </a:lnTo>
                  <a:lnTo>
                    <a:pt x="255" y="30"/>
                  </a:lnTo>
                  <a:lnTo>
                    <a:pt x="255" y="30"/>
                  </a:lnTo>
                  <a:lnTo>
                    <a:pt x="255" y="30"/>
                  </a:lnTo>
                  <a:lnTo>
                    <a:pt x="251" y="38"/>
                  </a:lnTo>
                  <a:lnTo>
                    <a:pt x="251" y="38"/>
                  </a:lnTo>
                  <a:lnTo>
                    <a:pt x="249" y="40"/>
                  </a:lnTo>
                  <a:lnTo>
                    <a:pt x="249" y="40"/>
                  </a:lnTo>
                  <a:lnTo>
                    <a:pt x="249" y="40"/>
                  </a:lnTo>
                  <a:lnTo>
                    <a:pt x="249" y="40"/>
                  </a:lnTo>
                  <a:lnTo>
                    <a:pt x="249" y="40"/>
                  </a:lnTo>
                  <a:lnTo>
                    <a:pt x="249" y="40"/>
                  </a:lnTo>
                  <a:lnTo>
                    <a:pt x="249" y="40"/>
                  </a:lnTo>
                  <a:lnTo>
                    <a:pt x="249" y="40"/>
                  </a:lnTo>
                  <a:lnTo>
                    <a:pt x="245" y="46"/>
                  </a:lnTo>
                  <a:lnTo>
                    <a:pt x="241" y="48"/>
                  </a:lnTo>
                  <a:lnTo>
                    <a:pt x="241" y="48"/>
                  </a:lnTo>
                  <a:lnTo>
                    <a:pt x="237" y="48"/>
                  </a:lnTo>
                  <a:lnTo>
                    <a:pt x="231" y="46"/>
                  </a:lnTo>
                  <a:lnTo>
                    <a:pt x="231" y="46"/>
                  </a:lnTo>
                  <a:lnTo>
                    <a:pt x="227" y="52"/>
                  </a:lnTo>
                  <a:lnTo>
                    <a:pt x="227" y="54"/>
                  </a:lnTo>
                  <a:lnTo>
                    <a:pt x="225" y="62"/>
                  </a:lnTo>
                  <a:lnTo>
                    <a:pt x="225" y="62"/>
                  </a:lnTo>
                  <a:lnTo>
                    <a:pt x="223" y="62"/>
                  </a:lnTo>
                  <a:lnTo>
                    <a:pt x="217" y="64"/>
                  </a:lnTo>
                  <a:lnTo>
                    <a:pt x="213" y="64"/>
                  </a:lnTo>
                  <a:lnTo>
                    <a:pt x="211" y="66"/>
                  </a:lnTo>
                  <a:lnTo>
                    <a:pt x="211" y="66"/>
                  </a:lnTo>
                  <a:lnTo>
                    <a:pt x="213" y="70"/>
                  </a:lnTo>
                  <a:lnTo>
                    <a:pt x="217" y="74"/>
                  </a:lnTo>
                  <a:lnTo>
                    <a:pt x="221" y="78"/>
                  </a:lnTo>
                  <a:lnTo>
                    <a:pt x="223" y="82"/>
                  </a:lnTo>
                  <a:lnTo>
                    <a:pt x="223" y="82"/>
                  </a:lnTo>
                  <a:lnTo>
                    <a:pt x="225" y="92"/>
                  </a:lnTo>
                  <a:lnTo>
                    <a:pt x="225" y="102"/>
                  </a:lnTo>
                  <a:lnTo>
                    <a:pt x="225" y="102"/>
                  </a:lnTo>
                  <a:lnTo>
                    <a:pt x="225" y="10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350" name="Freeform 399">
              <a:extLst>
                <a:ext uri="{FF2B5EF4-FFF2-40B4-BE49-F238E27FC236}">
                  <a16:creationId xmlns:a16="http://schemas.microsoft.com/office/drawing/2014/main" id="{A008E291-B925-4947-BBF6-87F7059F5E57}"/>
                </a:ext>
              </a:extLst>
            </p:cNvPr>
            <p:cNvSpPr>
              <a:spLocks/>
            </p:cNvSpPr>
            <p:nvPr/>
          </p:nvSpPr>
          <p:spPr bwMode="auto">
            <a:xfrm>
              <a:off x="11293244" y="5653088"/>
              <a:ext cx="0" cy="5891"/>
            </a:xfrm>
            <a:custGeom>
              <a:avLst/>
              <a:gdLst>
                <a:gd name="T0" fmla="*/ 2 h 2"/>
                <a:gd name="T1" fmla="*/ 2 h 2"/>
                <a:gd name="T2" fmla="*/ 2 h 2"/>
                <a:gd name="T3" fmla="*/ 2 h 2"/>
                <a:gd name="T4" fmla="*/ 0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2"/>
                  </a:lnTo>
                  <a:lnTo>
                    <a:pt x="0" y="2"/>
                  </a:lnTo>
                  <a:lnTo>
                    <a:pt x="0" y="0"/>
                  </a:lnTo>
                  <a:lnTo>
                    <a:pt x="0" y="2"/>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sp>
          <p:nvSpPr>
            <p:cNvPr id="227" name="Freeform 276">
              <a:extLst>
                <a:ext uri="{FF2B5EF4-FFF2-40B4-BE49-F238E27FC236}">
                  <a16:creationId xmlns:a16="http://schemas.microsoft.com/office/drawing/2014/main" id="{2BD1F5A8-0EEB-496D-AB3F-EEE5BC38AF4E}"/>
                </a:ext>
              </a:extLst>
            </p:cNvPr>
            <p:cNvSpPr>
              <a:spLocks/>
            </p:cNvSpPr>
            <p:nvPr/>
          </p:nvSpPr>
          <p:spPr bwMode="auto">
            <a:xfrm>
              <a:off x="10954466" y="1767446"/>
              <a:ext cx="556775" cy="415372"/>
            </a:xfrm>
            <a:custGeom>
              <a:avLst/>
              <a:gdLst>
                <a:gd name="T0" fmla="*/ 187 w 189"/>
                <a:gd name="T1" fmla="*/ 111 h 141"/>
                <a:gd name="T2" fmla="*/ 189 w 189"/>
                <a:gd name="T3" fmla="*/ 119 h 141"/>
                <a:gd name="T4" fmla="*/ 189 w 189"/>
                <a:gd name="T5" fmla="*/ 121 h 141"/>
                <a:gd name="T6" fmla="*/ 165 w 189"/>
                <a:gd name="T7" fmla="*/ 127 h 141"/>
                <a:gd name="T8" fmla="*/ 137 w 189"/>
                <a:gd name="T9" fmla="*/ 137 h 141"/>
                <a:gd name="T10" fmla="*/ 111 w 189"/>
                <a:gd name="T11" fmla="*/ 141 h 141"/>
                <a:gd name="T12" fmla="*/ 83 w 189"/>
                <a:gd name="T13" fmla="*/ 141 h 141"/>
                <a:gd name="T14" fmla="*/ 16 w 189"/>
                <a:gd name="T15" fmla="*/ 135 h 141"/>
                <a:gd name="T16" fmla="*/ 6 w 189"/>
                <a:gd name="T17" fmla="*/ 131 h 141"/>
                <a:gd name="T18" fmla="*/ 0 w 189"/>
                <a:gd name="T19" fmla="*/ 129 h 141"/>
                <a:gd name="T20" fmla="*/ 0 w 189"/>
                <a:gd name="T21" fmla="*/ 125 h 141"/>
                <a:gd name="T22" fmla="*/ 10 w 189"/>
                <a:gd name="T23" fmla="*/ 117 h 141"/>
                <a:gd name="T24" fmla="*/ 14 w 189"/>
                <a:gd name="T25" fmla="*/ 113 h 141"/>
                <a:gd name="T26" fmla="*/ 18 w 189"/>
                <a:gd name="T27" fmla="*/ 97 h 141"/>
                <a:gd name="T28" fmla="*/ 18 w 189"/>
                <a:gd name="T29" fmla="*/ 85 h 141"/>
                <a:gd name="T30" fmla="*/ 22 w 189"/>
                <a:gd name="T31" fmla="*/ 79 h 141"/>
                <a:gd name="T32" fmla="*/ 28 w 189"/>
                <a:gd name="T33" fmla="*/ 75 h 141"/>
                <a:gd name="T34" fmla="*/ 46 w 189"/>
                <a:gd name="T35" fmla="*/ 75 h 141"/>
                <a:gd name="T36" fmla="*/ 54 w 189"/>
                <a:gd name="T37" fmla="*/ 67 h 141"/>
                <a:gd name="T38" fmla="*/ 64 w 189"/>
                <a:gd name="T39" fmla="*/ 53 h 141"/>
                <a:gd name="T40" fmla="*/ 76 w 189"/>
                <a:gd name="T41" fmla="*/ 35 h 141"/>
                <a:gd name="T42" fmla="*/ 78 w 189"/>
                <a:gd name="T43" fmla="*/ 16 h 141"/>
                <a:gd name="T44" fmla="*/ 78 w 189"/>
                <a:gd name="T45" fmla="*/ 6 h 141"/>
                <a:gd name="T46" fmla="*/ 78 w 189"/>
                <a:gd name="T47" fmla="*/ 0 h 141"/>
                <a:gd name="T48" fmla="*/ 78 w 189"/>
                <a:gd name="T49" fmla="*/ 2 h 141"/>
                <a:gd name="T50" fmla="*/ 80 w 189"/>
                <a:gd name="T51" fmla="*/ 14 h 141"/>
                <a:gd name="T52" fmla="*/ 80 w 189"/>
                <a:gd name="T53" fmla="*/ 31 h 141"/>
                <a:gd name="T54" fmla="*/ 72 w 189"/>
                <a:gd name="T55" fmla="*/ 47 h 141"/>
                <a:gd name="T56" fmla="*/ 64 w 189"/>
                <a:gd name="T57" fmla="*/ 59 h 141"/>
                <a:gd name="T58" fmla="*/ 60 w 189"/>
                <a:gd name="T59" fmla="*/ 65 h 141"/>
                <a:gd name="T60" fmla="*/ 58 w 189"/>
                <a:gd name="T61" fmla="*/ 69 h 141"/>
                <a:gd name="T62" fmla="*/ 60 w 189"/>
                <a:gd name="T63" fmla="*/ 75 h 141"/>
                <a:gd name="T64" fmla="*/ 64 w 189"/>
                <a:gd name="T65" fmla="*/ 75 h 141"/>
                <a:gd name="T66" fmla="*/ 66 w 189"/>
                <a:gd name="T67" fmla="*/ 73 h 141"/>
                <a:gd name="T68" fmla="*/ 78 w 189"/>
                <a:gd name="T69" fmla="*/ 79 h 141"/>
                <a:gd name="T70" fmla="*/ 87 w 189"/>
                <a:gd name="T71" fmla="*/ 79 h 141"/>
                <a:gd name="T72" fmla="*/ 89 w 189"/>
                <a:gd name="T73" fmla="*/ 73 h 141"/>
                <a:gd name="T74" fmla="*/ 89 w 189"/>
                <a:gd name="T75" fmla="*/ 69 h 141"/>
                <a:gd name="T76" fmla="*/ 87 w 189"/>
                <a:gd name="T77" fmla="*/ 53 h 141"/>
                <a:gd name="T78" fmla="*/ 91 w 189"/>
                <a:gd name="T79" fmla="*/ 45 h 141"/>
                <a:gd name="T80" fmla="*/ 91 w 189"/>
                <a:gd name="T81" fmla="*/ 41 h 141"/>
                <a:gd name="T82" fmla="*/ 95 w 189"/>
                <a:gd name="T83" fmla="*/ 39 h 141"/>
                <a:gd name="T84" fmla="*/ 103 w 189"/>
                <a:gd name="T85" fmla="*/ 37 h 141"/>
                <a:gd name="T86" fmla="*/ 109 w 189"/>
                <a:gd name="T87" fmla="*/ 43 h 141"/>
                <a:gd name="T88" fmla="*/ 117 w 189"/>
                <a:gd name="T89" fmla="*/ 45 h 141"/>
                <a:gd name="T90" fmla="*/ 123 w 189"/>
                <a:gd name="T91" fmla="*/ 51 h 141"/>
                <a:gd name="T92" fmla="*/ 133 w 189"/>
                <a:gd name="T93" fmla="*/ 53 h 141"/>
                <a:gd name="T94" fmla="*/ 149 w 189"/>
                <a:gd name="T95" fmla="*/ 55 h 141"/>
                <a:gd name="T96" fmla="*/ 159 w 189"/>
                <a:gd name="T97" fmla="*/ 53 h 141"/>
                <a:gd name="T98" fmla="*/ 167 w 189"/>
                <a:gd name="T99" fmla="*/ 51 h 141"/>
                <a:gd name="T100" fmla="*/ 173 w 189"/>
                <a:gd name="T101" fmla="*/ 55 h 141"/>
                <a:gd name="T102" fmla="*/ 187 w 189"/>
                <a:gd name="T103" fmla="*/ 71 h 141"/>
                <a:gd name="T104" fmla="*/ 189 w 189"/>
                <a:gd name="T105" fmla="*/ 75 h 141"/>
                <a:gd name="T106" fmla="*/ 185 w 189"/>
                <a:gd name="T107" fmla="*/ 93 h 141"/>
                <a:gd name="T108" fmla="*/ 187 w 189"/>
                <a:gd name="T109" fmla="*/ 111 h 141"/>
                <a:gd name="T110" fmla="*/ 187 w 189"/>
                <a:gd name="T111"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1">
                  <a:moveTo>
                    <a:pt x="187" y="111"/>
                  </a:moveTo>
                  <a:lnTo>
                    <a:pt x="187" y="111"/>
                  </a:lnTo>
                  <a:lnTo>
                    <a:pt x="189" y="117"/>
                  </a:lnTo>
                  <a:lnTo>
                    <a:pt x="189" y="119"/>
                  </a:lnTo>
                  <a:lnTo>
                    <a:pt x="189" y="121"/>
                  </a:lnTo>
                  <a:lnTo>
                    <a:pt x="189" y="121"/>
                  </a:lnTo>
                  <a:lnTo>
                    <a:pt x="177" y="123"/>
                  </a:lnTo>
                  <a:lnTo>
                    <a:pt x="165" y="127"/>
                  </a:lnTo>
                  <a:lnTo>
                    <a:pt x="165" y="127"/>
                  </a:lnTo>
                  <a:lnTo>
                    <a:pt x="137" y="137"/>
                  </a:lnTo>
                  <a:lnTo>
                    <a:pt x="137" y="137"/>
                  </a:lnTo>
                  <a:lnTo>
                    <a:pt x="111" y="141"/>
                  </a:lnTo>
                  <a:lnTo>
                    <a:pt x="83" y="141"/>
                  </a:lnTo>
                  <a:lnTo>
                    <a:pt x="83" y="141"/>
                  </a:lnTo>
                  <a:lnTo>
                    <a:pt x="50" y="139"/>
                  </a:lnTo>
                  <a:lnTo>
                    <a:pt x="16" y="135"/>
                  </a:lnTo>
                  <a:lnTo>
                    <a:pt x="16" y="135"/>
                  </a:lnTo>
                  <a:lnTo>
                    <a:pt x="6" y="131"/>
                  </a:lnTo>
                  <a:lnTo>
                    <a:pt x="0" y="129"/>
                  </a:lnTo>
                  <a:lnTo>
                    <a:pt x="0" y="129"/>
                  </a:lnTo>
                  <a:lnTo>
                    <a:pt x="0" y="125"/>
                  </a:lnTo>
                  <a:lnTo>
                    <a:pt x="0" y="125"/>
                  </a:lnTo>
                  <a:lnTo>
                    <a:pt x="10" y="117"/>
                  </a:lnTo>
                  <a:lnTo>
                    <a:pt x="10" y="117"/>
                  </a:lnTo>
                  <a:lnTo>
                    <a:pt x="14" y="113"/>
                  </a:lnTo>
                  <a:lnTo>
                    <a:pt x="14" y="113"/>
                  </a:lnTo>
                  <a:lnTo>
                    <a:pt x="18" y="97"/>
                  </a:lnTo>
                  <a:lnTo>
                    <a:pt x="18" y="97"/>
                  </a:lnTo>
                  <a:lnTo>
                    <a:pt x="18" y="91"/>
                  </a:lnTo>
                  <a:lnTo>
                    <a:pt x="18" y="85"/>
                  </a:lnTo>
                  <a:lnTo>
                    <a:pt x="18" y="85"/>
                  </a:lnTo>
                  <a:lnTo>
                    <a:pt x="22" y="79"/>
                  </a:lnTo>
                  <a:lnTo>
                    <a:pt x="22" y="79"/>
                  </a:lnTo>
                  <a:lnTo>
                    <a:pt x="28" y="75"/>
                  </a:lnTo>
                  <a:lnTo>
                    <a:pt x="34" y="75"/>
                  </a:lnTo>
                  <a:lnTo>
                    <a:pt x="46" y="75"/>
                  </a:lnTo>
                  <a:lnTo>
                    <a:pt x="46" y="75"/>
                  </a:lnTo>
                  <a:lnTo>
                    <a:pt x="54" y="67"/>
                  </a:lnTo>
                  <a:lnTo>
                    <a:pt x="54" y="67"/>
                  </a:lnTo>
                  <a:lnTo>
                    <a:pt x="64" y="53"/>
                  </a:lnTo>
                  <a:lnTo>
                    <a:pt x="64" y="53"/>
                  </a:lnTo>
                  <a:lnTo>
                    <a:pt x="76" y="35"/>
                  </a:lnTo>
                  <a:lnTo>
                    <a:pt x="76" y="35"/>
                  </a:lnTo>
                  <a:lnTo>
                    <a:pt x="78" y="16"/>
                  </a:lnTo>
                  <a:lnTo>
                    <a:pt x="78" y="16"/>
                  </a:lnTo>
                  <a:lnTo>
                    <a:pt x="78" y="6"/>
                  </a:lnTo>
                  <a:lnTo>
                    <a:pt x="78" y="2"/>
                  </a:lnTo>
                  <a:lnTo>
                    <a:pt x="78" y="0"/>
                  </a:lnTo>
                  <a:lnTo>
                    <a:pt x="78" y="2"/>
                  </a:lnTo>
                  <a:lnTo>
                    <a:pt x="78" y="2"/>
                  </a:lnTo>
                  <a:lnTo>
                    <a:pt x="80" y="6"/>
                  </a:lnTo>
                  <a:lnTo>
                    <a:pt x="80" y="14"/>
                  </a:lnTo>
                  <a:lnTo>
                    <a:pt x="80" y="31"/>
                  </a:lnTo>
                  <a:lnTo>
                    <a:pt x="80" y="31"/>
                  </a:lnTo>
                  <a:lnTo>
                    <a:pt x="76" y="39"/>
                  </a:lnTo>
                  <a:lnTo>
                    <a:pt x="72" y="47"/>
                  </a:lnTo>
                  <a:lnTo>
                    <a:pt x="72" y="47"/>
                  </a:lnTo>
                  <a:lnTo>
                    <a:pt x="64" y="59"/>
                  </a:lnTo>
                  <a:lnTo>
                    <a:pt x="64" y="59"/>
                  </a:lnTo>
                  <a:lnTo>
                    <a:pt x="60" y="65"/>
                  </a:lnTo>
                  <a:lnTo>
                    <a:pt x="58" y="69"/>
                  </a:lnTo>
                  <a:lnTo>
                    <a:pt x="58" y="69"/>
                  </a:lnTo>
                  <a:lnTo>
                    <a:pt x="58" y="73"/>
                  </a:lnTo>
                  <a:lnTo>
                    <a:pt x="60" y="75"/>
                  </a:lnTo>
                  <a:lnTo>
                    <a:pt x="60" y="75"/>
                  </a:lnTo>
                  <a:lnTo>
                    <a:pt x="64" y="75"/>
                  </a:lnTo>
                  <a:lnTo>
                    <a:pt x="66" y="73"/>
                  </a:lnTo>
                  <a:lnTo>
                    <a:pt x="66" y="73"/>
                  </a:lnTo>
                  <a:lnTo>
                    <a:pt x="78" y="79"/>
                  </a:lnTo>
                  <a:lnTo>
                    <a:pt x="78" y="79"/>
                  </a:lnTo>
                  <a:lnTo>
                    <a:pt x="83" y="79"/>
                  </a:lnTo>
                  <a:lnTo>
                    <a:pt x="87" y="79"/>
                  </a:lnTo>
                  <a:lnTo>
                    <a:pt x="87" y="79"/>
                  </a:lnTo>
                  <a:lnTo>
                    <a:pt x="89" y="73"/>
                  </a:lnTo>
                  <a:lnTo>
                    <a:pt x="89" y="69"/>
                  </a:lnTo>
                  <a:lnTo>
                    <a:pt x="89" y="69"/>
                  </a:lnTo>
                  <a:lnTo>
                    <a:pt x="87" y="61"/>
                  </a:lnTo>
                  <a:lnTo>
                    <a:pt x="87" y="53"/>
                  </a:lnTo>
                  <a:lnTo>
                    <a:pt x="87" y="53"/>
                  </a:lnTo>
                  <a:lnTo>
                    <a:pt x="91" y="45"/>
                  </a:lnTo>
                  <a:lnTo>
                    <a:pt x="91" y="45"/>
                  </a:lnTo>
                  <a:lnTo>
                    <a:pt x="91" y="41"/>
                  </a:lnTo>
                  <a:lnTo>
                    <a:pt x="91" y="41"/>
                  </a:lnTo>
                  <a:lnTo>
                    <a:pt x="95" y="39"/>
                  </a:lnTo>
                  <a:lnTo>
                    <a:pt x="103" y="37"/>
                  </a:lnTo>
                  <a:lnTo>
                    <a:pt x="103" y="37"/>
                  </a:lnTo>
                  <a:lnTo>
                    <a:pt x="105" y="39"/>
                  </a:lnTo>
                  <a:lnTo>
                    <a:pt x="109" y="43"/>
                  </a:lnTo>
                  <a:lnTo>
                    <a:pt x="109" y="43"/>
                  </a:lnTo>
                  <a:lnTo>
                    <a:pt x="117" y="45"/>
                  </a:lnTo>
                  <a:lnTo>
                    <a:pt x="117" y="45"/>
                  </a:lnTo>
                  <a:lnTo>
                    <a:pt x="123" y="51"/>
                  </a:lnTo>
                  <a:lnTo>
                    <a:pt x="123" y="51"/>
                  </a:lnTo>
                  <a:lnTo>
                    <a:pt x="133" y="53"/>
                  </a:lnTo>
                  <a:lnTo>
                    <a:pt x="133" y="53"/>
                  </a:lnTo>
                  <a:lnTo>
                    <a:pt x="149" y="55"/>
                  </a:lnTo>
                  <a:lnTo>
                    <a:pt x="149" y="55"/>
                  </a:lnTo>
                  <a:lnTo>
                    <a:pt x="159" y="53"/>
                  </a:lnTo>
                  <a:lnTo>
                    <a:pt x="167" y="51"/>
                  </a:lnTo>
                  <a:lnTo>
                    <a:pt x="167" y="51"/>
                  </a:lnTo>
                  <a:lnTo>
                    <a:pt x="173" y="55"/>
                  </a:lnTo>
                  <a:lnTo>
                    <a:pt x="173" y="55"/>
                  </a:lnTo>
                  <a:lnTo>
                    <a:pt x="181" y="65"/>
                  </a:lnTo>
                  <a:lnTo>
                    <a:pt x="187" y="71"/>
                  </a:lnTo>
                  <a:lnTo>
                    <a:pt x="189" y="75"/>
                  </a:lnTo>
                  <a:lnTo>
                    <a:pt x="189" y="75"/>
                  </a:lnTo>
                  <a:lnTo>
                    <a:pt x="187" y="85"/>
                  </a:lnTo>
                  <a:lnTo>
                    <a:pt x="185" y="93"/>
                  </a:lnTo>
                  <a:lnTo>
                    <a:pt x="185" y="93"/>
                  </a:lnTo>
                  <a:lnTo>
                    <a:pt x="187" y="111"/>
                  </a:lnTo>
                  <a:lnTo>
                    <a:pt x="187" y="111"/>
                  </a:lnTo>
                  <a:lnTo>
                    <a:pt x="187" y="111"/>
                  </a:lnTo>
                  <a:close/>
                </a:path>
              </a:pathLst>
            </a:custGeom>
            <a:solidFill>
              <a:schemeClr val="bg2"/>
            </a:solidFill>
            <a:ln w="6350">
              <a:solidFill>
                <a:schemeClr val="bg1"/>
              </a:solidFill>
              <a:round/>
              <a:headEnd/>
              <a:tailEnd/>
            </a:ln>
          </p:spPr>
          <p:txBody>
            <a:bodyPr/>
            <a:lstStyle/>
            <a:p>
              <a:pPr>
                <a:defRPr/>
              </a:pPr>
              <a:endParaRPr lang="en-US">
                <a:ea typeface="ＭＳ Ｐゴシック" pitchFamily="-97" charset="-128"/>
                <a:cs typeface="Arial" charset="0"/>
              </a:endParaRPr>
            </a:p>
          </p:txBody>
        </p:sp>
      </p:grpSp>
      <p:sp>
        <p:nvSpPr>
          <p:cNvPr id="2" name="Title 1">
            <a:extLst>
              <a:ext uri="{FF2B5EF4-FFF2-40B4-BE49-F238E27FC236}">
                <a16:creationId xmlns:a16="http://schemas.microsoft.com/office/drawing/2014/main" id="{C70B9023-F88F-49F7-89A0-1BC64A8736F4}"/>
              </a:ext>
            </a:extLst>
          </p:cNvPr>
          <p:cNvSpPr>
            <a:spLocks noGrp="1"/>
          </p:cNvSpPr>
          <p:nvPr>
            <p:ph type="title"/>
          </p:nvPr>
        </p:nvSpPr>
        <p:spPr>
          <a:xfrm>
            <a:off x="515937" y="501437"/>
            <a:ext cx="6729457" cy="861774"/>
          </a:xfrm>
        </p:spPr>
        <p:txBody>
          <a:bodyPr/>
          <a:lstStyle/>
          <a:p>
            <a:r>
              <a:rPr lang="fr-FR" dirty="0"/>
              <a:t>PÉRIMÈTRE </a:t>
            </a:r>
            <a:r>
              <a:rPr lang="fr-FR" dirty="0">
                <a:solidFill>
                  <a:schemeClr val="accent2"/>
                </a:solidFill>
              </a:rPr>
              <a:t>GÉOGRAPHIQUE</a:t>
            </a:r>
            <a:r>
              <a:rPr lang="fr-FR" dirty="0"/>
              <a:t> DATA CENTER, SITES CENTRAUX ET MAGASINS</a:t>
            </a:r>
            <a:endParaRPr lang="en-ID" dirty="0"/>
          </a:p>
        </p:txBody>
      </p:sp>
      <p:sp>
        <p:nvSpPr>
          <p:cNvPr id="3" name="Slide Number Placeholder 2">
            <a:extLst>
              <a:ext uri="{FF2B5EF4-FFF2-40B4-BE49-F238E27FC236}">
                <a16:creationId xmlns:a16="http://schemas.microsoft.com/office/drawing/2014/main" id="{48C57061-5EB3-45F0-A052-1B049E07365A}"/>
              </a:ext>
            </a:extLst>
          </p:cNvPr>
          <p:cNvSpPr>
            <a:spLocks noGrp="1"/>
          </p:cNvSpPr>
          <p:nvPr>
            <p:ph type="sldNum" sz="quarter" idx="12"/>
          </p:nvPr>
        </p:nvSpPr>
        <p:spPr/>
        <p:txBody>
          <a:bodyPr/>
          <a:lstStyle/>
          <a:p>
            <a:fld id="{1E9D66DB-7B09-4F03-965C-6F4D1EE02AA0}" type="slidenum">
              <a:rPr lang="id-ID" smtClean="0"/>
              <a:t>3</a:t>
            </a:fld>
            <a:endParaRPr lang="id-ID"/>
          </a:p>
        </p:txBody>
      </p:sp>
      <p:sp>
        <p:nvSpPr>
          <p:cNvPr id="5" name="Text Placeholder 4">
            <a:extLst>
              <a:ext uri="{FF2B5EF4-FFF2-40B4-BE49-F238E27FC236}">
                <a16:creationId xmlns:a16="http://schemas.microsoft.com/office/drawing/2014/main" id="{FD642D07-989F-4D45-9C40-D55D9B71A2E4}"/>
              </a:ext>
            </a:extLst>
          </p:cNvPr>
          <p:cNvSpPr>
            <a:spLocks noGrp="1"/>
          </p:cNvSpPr>
          <p:nvPr>
            <p:ph type="body" sz="quarter" idx="13"/>
          </p:nvPr>
        </p:nvSpPr>
        <p:spPr>
          <a:xfrm>
            <a:off x="515939" y="1465575"/>
            <a:ext cx="5580062" cy="372546"/>
          </a:xfrm>
        </p:spPr>
        <p:txBody>
          <a:bodyPr/>
          <a:lstStyle/>
          <a:p>
            <a:r>
              <a:rPr lang="en-ID" dirty="0"/>
              <a:t>France / Belgique / Angleterre</a:t>
            </a:r>
          </a:p>
        </p:txBody>
      </p:sp>
      <p:sp>
        <p:nvSpPr>
          <p:cNvPr id="11" name="TextBox 10">
            <a:extLst>
              <a:ext uri="{FF2B5EF4-FFF2-40B4-BE49-F238E27FC236}">
                <a16:creationId xmlns:a16="http://schemas.microsoft.com/office/drawing/2014/main" id="{C31E202B-DB97-4271-9367-34D324417F52}"/>
              </a:ext>
            </a:extLst>
          </p:cNvPr>
          <p:cNvSpPr txBox="1"/>
          <p:nvPr/>
        </p:nvSpPr>
        <p:spPr>
          <a:xfrm>
            <a:off x="515936" y="2147397"/>
            <a:ext cx="2849863" cy="492443"/>
          </a:xfrm>
          <a:prstGeom prst="rect">
            <a:avLst/>
          </a:prstGeom>
          <a:noFill/>
        </p:spPr>
        <p:txBody>
          <a:bodyPr wrap="square" lIns="0" tIns="0" rIns="0" bIns="0" rtlCol="0">
            <a:spAutoFit/>
          </a:bodyPr>
          <a:lstStyle/>
          <a:p>
            <a:pPr lvl="0">
              <a:defRPr/>
            </a:pPr>
            <a:r>
              <a:rPr lang="fr-FR" b="1" dirty="0">
                <a:solidFill>
                  <a:prstClr val="black"/>
                </a:solidFill>
              </a:rPr>
              <a:t>Composition du SI Damart</a:t>
            </a:r>
          </a:p>
          <a:p>
            <a:pPr lvl="0">
              <a:defRPr/>
            </a:pPr>
            <a:r>
              <a:rPr lang="fr-FR" sz="1400" b="1" dirty="0">
                <a:solidFill>
                  <a:prstClr val="black"/>
                </a:solidFill>
              </a:rPr>
              <a:t>(Périmètre Réseau et sécurité)</a:t>
            </a:r>
          </a:p>
        </p:txBody>
      </p:sp>
      <p:sp>
        <p:nvSpPr>
          <p:cNvPr id="12" name="TextBox 11">
            <a:extLst>
              <a:ext uri="{FF2B5EF4-FFF2-40B4-BE49-F238E27FC236}">
                <a16:creationId xmlns:a16="http://schemas.microsoft.com/office/drawing/2014/main" id="{2413A228-A7E7-48DB-B039-028D1541792A}"/>
              </a:ext>
            </a:extLst>
          </p:cNvPr>
          <p:cNvSpPr txBox="1"/>
          <p:nvPr/>
        </p:nvSpPr>
        <p:spPr>
          <a:xfrm>
            <a:off x="515936" y="2749207"/>
            <a:ext cx="2709178" cy="3639458"/>
          </a:xfrm>
          <a:prstGeom prst="rect">
            <a:avLst/>
          </a:prstGeom>
          <a:noFill/>
        </p:spPr>
        <p:txBody>
          <a:bodyPr wrap="square" lIns="0" tIns="0" rIns="0" bIns="0" rtlCol="0">
            <a:spAutoFit/>
          </a:bodyPr>
          <a:lstStyle/>
          <a:p>
            <a:pPr marL="285750" lvl="0" indent="-285750">
              <a:spcAft>
                <a:spcPts val="300"/>
              </a:spcAft>
              <a:buClr>
                <a:schemeClr val="accent2"/>
              </a:buClr>
              <a:buSzPct val="90000"/>
              <a:buFont typeface="Wingdings" panose="05000000000000000000" pitchFamily="2" charset="2"/>
              <a:buChar char="§"/>
              <a:defRPr/>
            </a:pPr>
            <a:r>
              <a:rPr lang="fr-FR" sz="1400" b="1" dirty="0">
                <a:solidFill>
                  <a:prstClr val="black"/>
                </a:solidFill>
              </a:rPr>
              <a:t>1 Centre de Données en France</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2 Salles ATOS Aubervilliers</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1 Salle ATOS Clayes</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1 Salle ATOS Marcoussis</a:t>
            </a:r>
          </a:p>
          <a:p>
            <a:pPr marL="742950" lvl="1" indent="-285750">
              <a:spcAft>
                <a:spcPts val="300"/>
              </a:spcAft>
              <a:buClr>
                <a:schemeClr val="accent2"/>
              </a:buClr>
              <a:buSzPct val="90000"/>
              <a:buFont typeface="Wingdings" panose="05000000000000000000" pitchFamily="2" charset="2"/>
              <a:buChar char="§"/>
              <a:defRPr/>
            </a:pPr>
            <a:endParaRPr lang="fr-FR" sz="200" dirty="0">
              <a:solidFill>
                <a:prstClr val="black"/>
              </a:solidFill>
            </a:endParaRPr>
          </a:p>
          <a:p>
            <a:pPr marL="285750" lvl="0" indent="-285750">
              <a:spcAft>
                <a:spcPts val="300"/>
              </a:spcAft>
              <a:buClr>
                <a:schemeClr val="accent2"/>
              </a:buClr>
              <a:buSzPct val="90000"/>
              <a:buFont typeface="Wingdings" panose="05000000000000000000" pitchFamily="2" charset="2"/>
              <a:buChar char="§"/>
              <a:defRPr/>
            </a:pPr>
            <a:r>
              <a:rPr lang="fr-FR" sz="1400" b="1" dirty="0">
                <a:solidFill>
                  <a:prstClr val="black"/>
                </a:solidFill>
              </a:rPr>
              <a:t>6 sites centraux : </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3 sites centraux en France</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2 sites centraux en Angleterre</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1 site central en Belgique</a:t>
            </a:r>
          </a:p>
          <a:p>
            <a:pPr marL="742950" lvl="1" indent="-285750">
              <a:spcAft>
                <a:spcPts val="300"/>
              </a:spcAft>
              <a:buClr>
                <a:schemeClr val="accent2"/>
              </a:buClr>
              <a:buSzPct val="90000"/>
              <a:buFont typeface="Wingdings" panose="05000000000000000000" pitchFamily="2" charset="2"/>
              <a:buChar char="§"/>
              <a:defRPr/>
            </a:pPr>
            <a:endParaRPr lang="fr-FR" sz="200" dirty="0">
              <a:solidFill>
                <a:prstClr val="black"/>
              </a:solidFill>
            </a:endParaRPr>
          </a:p>
          <a:p>
            <a:pPr marL="285750" lvl="0" indent="-285750">
              <a:spcAft>
                <a:spcPts val="300"/>
              </a:spcAft>
              <a:buClr>
                <a:schemeClr val="accent2"/>
              </a:buClr>
              <a:buSzPct val="90000"/>
              <a:buFont typeface="Wingdings" panose="05000000000000000000" pitchFamily="2" charset="2"/>
              <a:buChar char="§"/>
              <a:defRPr/>
            </a:pPr>
            <a:r>
              <a:rPr lang="fr-FR" sz="1400" b="1" dirty="0">
                <a:solidFill>
                  <a:prstClr val="black"/>
                </a:solidFill>
              </a:rPr>
              <a:t>152 magasins : </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96 magasins en France</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56 magasins en Belgique</a:t>
            </a:r>
          </a:p>
          <a:p>
            <a:pPr marL="742950" lvl="1" indent="-285750">
              <a:spcAft>
                <a:spcPts val="300"/>
              </a:spcAft>
              <a:buClr>
                <a:schemeClr val="accent2"/>
              </a:buClr>
              <a:buSzPct val="90000"/>
              <a:buFont typeface="Wingdings" panose="05000000000000000000" pitchFamily="2" charset="2"/>
              <a:buChar char="§"/>
              <a:defRPr/>
            </a:pPr>
            <a:endParaRPr lang="fr-FR" sz="200" dirty="0">
              <a:solidFill>
                <a:prstClr val="black"/>
              </a:solidFill>
            </a:endParaRPr>
          </a:p>
          <a:p>
            <a:pPr marL="285750" lvl="0" indent="-285750">
              <a:spcAft>
                <a:spcPts val="300"/>
              </a:spcAft>
              <a:buClr>
                <a:schemeClr val="accent2"/>
              </a:buClr>
              <a:buSzPct val="90000"/>
              <a:buFont typeface="Wingdings" panose="05000000000000000000" pitchFamily="2" charset="2"/>
              <a:buChar char="§"/>
              <a:defRPr/>
            </a:pPr>
            <a:r>
              <a:rPr lang="fr-FR" sz="1400" b="1" dirty="0">
                <a:solidFill>
                  <a:prstClr val="black"/>
                </a:solidFill>
              </a:rPr>
              <a:t>1 Hébergeur Externe : </a:t>
            </a:r>
          </a:p>
          <a:p>
            <a:pPr marL="742950" lvl="1" indent="-285750">
              <a:spcAft>
                <a:spcPts val="300"/>
              </a:spcAft>
              <a:buClr>
                <a:schemeClr val="accent2"/>
              </a:buClr>
              <a:buSzPct val="90000"/>
              <a:buFont typeface="Wingdings" panose="05000000000000000000" pitchFamily="2" charset="2"/>
              <a:buChar char="§"/>
              <a:defRPr/>
            </a:pPr>
            <a:r>
              <a:rPr lang="fr-FR" sz="1200" dirty="0">
                <a:solidFill>
                  <a:prstClr val="black"/>
                </a:solidFill>
              </a:rPr>
              <a:t>CACOM Saint-Denis</a:t>
            </a:r>
          </a:p>
          <a:p>
            <a:pPr marL="742950" lvl="1" indent="-285750">
              <a:spcAft>
                <a:spcPts val="300"/>
              </a:spcAft>
              <a:buClr>
                <a:schemeClr val="accent2"/>
              </a:buClr>
              <a:buSzPct val="90000"/>
              <a:buFont typeface="Wingdings" panose="05000000000000000000" pitchFamily="2" charset="2"/>
              <a:buChar char="§"/>
              <a:defRPr/>
            </a:pPr>
            <a:endParaRPr lang="fr-FR" sz="1200" dirty="0">
              <a:solidFill>
                <a:prstClr val="black"/>
              </a:solidFill>
            </a:endParaRPr>
          </a:p>
          <a:p>
            <a:pPr marL="742950" lvl="1" indent="-285750">
              <a:spcAft>
                <a:spcPts val="300"/>
              </a:spcAft>
              <a:buClr>
                <a:schemeClr val="accent2"/>
              </a:buClr>
              <a:buSzPct val="90000"/>
              <a:buFont typeface="Wingdings" panose="05000000000000000000" pitchFamily="2" charset="2"/>
              <a:buChar char="§"/>
              <a:defRPr/>
            </a:pPr>
            <a:endParaRPr lang="fr-FR" sz="1200" dirty="0">
              <a:solidFill>
                <a:prstClr val="black"/>
              </a:solidFill>
            </a:endParaRPr>
          </a:p>
        </p:txBody>
      </p:sp>
      <p:sp>
        <p:nvSpPr>
          <p:cNvPr id="321" name="Freeform 370">
            <a:extLst>
              <a:ext uri="{FF2B5EF4-FFF2-40B4-BE49-F238E27FC236}">
                <a16:creationId xmlns:a16="http://schemas.microsoft.com/office/drawing/2014/main" id="{FA894387-AA58-4912-9C59-293C02BA2D4C}"/>
              </a:ext>
            </a:extLst>
          </p:cNvPr>
          <p:cNvSpPr>
            <a:spLocks/>
          </p:cNvSpPr>
          <p:nvPr/>
        </p:nvSpPr>
        <p:spPr bwMode="auto">
          <a:xfrm>
            <a:off x="8410499" y="8105307"/>
            <a:ext cx="54183" cy="70438"/>
          </a:xfrm>
          <a:custGeom>
            <a:avLst/>
            <a:gdLst>
              <a:gd name="T0" fmla="*/ 20 w 20"/>
              <a:gd name="T1" fmla="*/ 6 h 26"/>
              <a:gd name="T2" fmla="*/ 20 w 20"/>
              <a:gd name="T3" fmla="*/ 6 h 26"/>
              <a:gd name="T4" fmla="*/ 20 w 20"/>
              <a:gd name="T5" fmla="*/ 10 h 26"/>
              <a:gd name="T6" fmla="*/ 18 w 20"/>
              <a:gd name="T7" fmla="*/ 16 h 26"/>
              <a:gd name="T8" fmla="*/ 18 w 20"/>
              <a:gd name="T9" fmla="*/ 16 h 26"/>
              <a:gd name="T10" fmla="*/ 20 w 20"/>
              <a:gd name="T11" fmla="*/ 20 h 26"/>
              <a:gd name="T12" fmla="*/ 18 w 20"/>
              <a:gd name="T13" fmla="*/ 24 h 26"/>
              <a:gd name="T14" fmla="*/ 18 w 20"/>
              <a:gd name="T15" fmla="*/ 24 h 26"/>
              <a:gd name="T16" fmla="*/ 16 w 20"/>
              <a:gd name="T17" fmla="*/ 26 h 26"/>
              <a:gd name="T18" fmla="*/ 10 w 20"/>
              <a:gd name="T19" fmla="*/ 26 h 26"/>
              <a:gd name="T20" fmla="*/ 6 w 20"/>
              <a:gd name="T21" fmla="*/ 26 h 26"/>
              <a:gd name="T22" fmla="*/ 2 w 20"/>
              <a:gd name="T23" fmla="*/ 24 h 26"/>
              <a:gd name="T24" fmla="*/ 2 w 20"/>
              <a:gd name="T25" fmla="*/ 24 h 26"/>
              <a:gd name="T26" fmla="*/ 0 w 20"/>
              <a:gd name="T27" fmla="*/ 18 h 26"/>
              <a:gd name="T28" fmla="*/ 0 w 20"/>
              <a:gd name="T29" fmla="*/ 8 h 26"/>
              <a:gd name="T30" fmla="*/ 0 w 20"/>
              <a:gd name="T31" fmla="*/ 8 h 26"/>
              <a:gd name="T32" fmla="*/ 6 w 20"/>
              <a:gd name="T33" fmla="*/ 4 h 26"/>
              <a:gd name="T34" fmla="*/ 12 w 20"/>
              <a:gd name="T35" fmla="*/ 2 h 26"/>
              <a:gd name="T36" fmla="*/ 12 w 20"/>
              <a:gd name="T37" fmla="*/ 2 h 26"/>
              <a:gd name="T38" fmla="*/ 14 w 20"/>
              <a:gd name="T39" fmla="*/ 0 h 26"/>
              <a:gd name="T40" fmla="*/ 16 w 20"/>
              <a:gd name="T41" fmla="*/ 0 h 26"/>
              <a:gd name="T42" fmla="*/ 16 w 20"/>
              <a:gd name="T43" fmla="*/ 0 h 26"/>
              <a:gd name="T44" fmla="*/ 18 w 20"/>
              <a:gd name="T45" fmla="*/ 2 h 26"/>
              <a:gd name="T46" fmla="*/ 20 w 20"/>
              <a:gd name="T47" fmla="*/ 6 h 26"/>
              <a:gd name="T48" fmla="*/ 20 w 20"/>
              <a:gd name="T49" fmla="*/ 6 h 26"/>
              <a:gd name="T50" fmla="*/ 20 w 20"/>
              <a:gd name="T51"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 h="26">
                <a:moveTo>
                  <a:pt x="20" y="6"/>
                </a:moveTo>
                <a:lnTo>
                  <a:pt x="20" y="6"/>
                </a:lnTo>
                <a:lnTo>
                  <a:pt x="20" y="10"/>
                </a:lnTo>
                <a:lnTo>
                  <a:pt x="18" y="16"/>
                </a:lnTo>
                <a:lnTo>
                  <a:pt x="18" y="16"/>
                </a:lnTo>
                <a:lnTo>
                  <a:pt x="20" y="20"/>
                </a:lnTo>
                <a:lnTo>
                  <a:pt x="18" y="24"/>
                </a:lnTo>
                <a:lnTo>
                  <a:pt x="18" y="24"/>
                </a:lnTo>
                <a:lnTo>
                  <a:pt x="16" y="26"/>
                </a:lnTo>
                <a:lnTo>
                  <a:pt x="10" y="26"/>
                </a:lnTo>
                <a:lnTo>
                  <a:pt x="6" y="26"/>
                </a:lnTo>
                <a:lnTo>
                  <a:pt x="2" y="24"/>
                </a:lnTo>
                <a:lnTo>
                  <a:pt x="2" y="24"/>
                </a:lnTo>
                <a:lnTo>
                  <a:pt x="0" y="18"/>
                </a:lnTo>
                <a:lnTo>
                  <a:pt x="0" y="8"/>
                </a:lnTo>
                <a:lnTo>
                  <a:pt x="0" y="8"/>
                </a:lnTo>
                <a:lnTo>
                  <a:pt x="6" y="4"/>
                </a:lnTo>
                <a:lnTo>
                  <a:pt x="12" y="2"/>
                </a:lnTo>
                <a:lnTo>
                  <a:pt x="12" y="2"/>
                </a:lnTo>
                <a:lnTo>
                  <a:pt x="14" y="0"/>
                </a:lnTo>
                <a:lnTo>
                  <a:pt x="16" y="0"/>
                </a:lnTo>
                <a:lnTo>
                  <a:pt x="16" y="0"/>
                </a:lnTo>
                <a:lnTo>
                  <a:pt x="18" y="2"/>
                </a:lnTo>
                <a:lnTo>
                  <a:pt x="20" y="6"/>
                </a:lnTo>
                <a:lnTo>
                  <a:pt x="20" y="6"/>
                </a:lnTo>
                <a:lnTo>
                  <a:pt x="20" y="6"/>
                </a:lnTo>
                <a:close/>
              </a:path>
            </a:pathLst>
          </a:custGeom>
          <a:gradFill flip="none" rotWithShape="1">
            <a:gsLst>
              <a:gs pos="0">
                <a:srgbClr val="0043C8"/>
              </a:gs>
              <a:gs pos="100000">
                <a:srgbClr val="1D68FF"/>
              </a:gs>
            </a:gsLst>
            <a:lin ang="16200000" scaled="1"/>
            <a:tileRect/>
          </a:gradFill>
          <a:ln w="6350">
            <a:solidFill>
              <a:schemeClr val="bg1">
                <a:lumMod val="95000"/>
              </a:schemeClr>
            </a:solidFill>
            <a:round/>
            <a:headEnd/>
            <a:tailEnd/>
          </a:ln>
        </p:spPr>
        <p:txBody>
          <a:bodyPr/>
          <a:lstStyle/>
          <a:p>
            <a:pPr>
              <a:defRPr/>
            </a:pPr>
            <a:endParaRPr lang="en-US">
              <a:ea typeface="ＭＳ Ｐゴシック" pitchFamily="-97" charset="-128"/>
              <a:cs typeface="Arial" charset="0"/>
            </a:endParaRPr>
          </a:p>
        </p:txBody>
      </p:sp>
      <p:grpSp>
        <p:nvGrpSpPr>
          <p:cNvPr id="205" name="Group 204">
            <a:extLst>
              <a:ext uri="{FF2B5EF4-FFF2-40B4-BE49-F238E27FC236}">
                <a16:creationId xmlns:a16="http://schemas.microsoft.com/office/drawing/2014/main" id="{2396E41C-601E-4E2D-B638-9E1891D1960A}"/>
              </a:ext>
            </a:extLst>
          </p:cNvPr>
          <p:cNvGrpSpPr/>
          <p:nvPr/>
        </p:nvGrpSpPr>
        <p:grpSpPr>
          <a:xfrm>
            <a:off x="9459483" y="4204342"/>
            <a:ext cx="1753491" cy="481892"/>
            <a:chOff x="7486106" y="3096711"/>
            <a:chExt cx="1603292" cy="440614"/>
          </a:xfrm>
        </p:grpSpPr>
        <p:sp>
          <p:nvSpPr>
            <p:cNvPr id="206" name="Rectangle: Rounded Corners 205">
              <a:extLst>
                <a:ext uri="{FF2B5EF4-FFF2-40B4-BE49-F238E27FC236}">
                  <a16:creationId xmlns:a16="http://schemas.microsoft.com/office/drawing/2014/main" id="{1F0725E5-37BC-4325-ACB1-DE8C71B2456D}"/>
                </a:ext>
              </a:extLst>
            </p:cNvPr>
            <p:cNvSpPr/>
            <p:nvPr/>
          </p:nvSpPr>
          <p:spPr>
            <a:xfrm>
              <a:off x="7486106" y="3096711"/>
              <a:ext cx="1603292" cy="440614"/>
            </a:xfrm>
            <a:prstGeom prst="roundRect">
              <a:avLst>
                <a:gd name="adj" fmla="val 50000"/>
              </a:avLst>
            </a:prstGeom>
            <a:solidFill>
              <a:schemeClr val="accent2"/>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a:solidFill>
                  <a:prstClr val="white"/>
                </a:solidFill>
                <a:latin typeface="Gotham Light"/>
              </a:endParaRPr>
            </a:p>
          </p:txBody>
        </p:sp>
        <p:grpSp>
          <p:nvGrpSpPr>
            <p:cNvPr id="207" name="Group 206">
              <a:extLst>
                <a:ext uri="{FF2B5EF4-FFF2-40B4-BE49-F238E27FC236}">
                  <a16:creationId xmlns:a16="http://schemas.microsoft.com/office/drawing/2014/main" id="{286AB2B2-E37C-4B03-863F-9A3BC1851ACD}"/>
                </a:ext>
              </a:extLst>
            </p:cNvPr>
            <p:cNvGrpSpPr/>
            <p:nvPr/>
          </p:nvGrpSpPr>
          <p:grpSpPr>
            <a:xfrm>
              <a:off x="7688936" y="3186954"/>
              <a:ext cx="296730" cy="260129"/>
              <a:chOff x="2670175" y="1112838"/>
              <a:chExt cx="360363" cy="315913"/>
            </a:xfrm>
            <a:solidFill>
              <a:schemeClr val="bg1"/>
            </a:solidFill>
          </p:grpSpPr>
          <p:sp>
            <p:nvSpPr>
              <p:cNvPr id="211" name="Freeform 793">
                <a:extLst>
                  <a:ext uri="{FF2B5EF4-FFF2-40B4-BE49-F238E27FC236}">
                    <a16:creationId xmlns:a16="http://schemas.microsoft.com/office/drawing/2014/main" id="{6C0FCAD0-7CED-456A-B801-A80923921875}"/>
                  </a:ext>
                </a:extLst>
              </p:cNvPr>
              <p:cNvSpPr>
                <a:spLocks/>
              </p:cNvSpPr>
              <p:nvPr/>
            </p:nvSpPr>
            <p:spPr bwMode="auto">
              <a:xfrm>
                <a:off x="2700338" y="1228725"/>
                <a:ext cx="300038" cy="200025"/>
              </a:xfrm>
              <a:custGeom>
                <a:avLst/>
                <a:gdLst>
                  <a:gd name="T0" fmla="*/ 78 w 80"/>
                  <a:gd name="T1" fmla="*/ 53 h 53"/>
                  <a:gd name="T2" fmla="*/ 2 w 80"/>
                  <a:gd name="T3" fmla="*/ 53 h 53"/>
                  <a:gd name="T4" fmla="*/ 0 w 80"/>
                  <a:gd name="T5" fmla="*/ 51 h 53"/>
                  <a:gd name="T6" fmla="*/ 0 w 80"/>
                  <a:gd name="T7" fmla="*/ 2 h 53"/>
                  <a:gd name="T8" fmla="*/ 2 w 80"/>
                  <a:gd name="T9" fmla="*/ 0 h 53"/>
                  <a:gd name="T10" fmla="*/ 4 w 80"/>
                  <a:gd name="T11" fmla="*/ 2 h 53"/>
                  <a:gd name="T12" fmla="*/ 4 w 80"/>
                  <a:gd name="T13" fmla="*/ 49 h 53"/>
                  <a:gd name="T14" fmla="*/ 76 w 80"/>
                  <a:gd name="T15" fmla="*/ 49 h 53"/>
                  <a:gd name="T16" fmla="*/ 76 w 80"/>
                  <a:gd name="T17" fmla="*/ 2 h 53"/>
                  <a:gd name="T18" fmla="*/ 78 w 80"/>
                  <a:gd name="T19" fmla="*/ 0 h 53"/>
                  <a:gd name="T20" fmla="*/ 80 w 80"/>
                  <a:gd name="T21" fmla="*/ 2 h 53"/>
                  <a:gd name="T22" fmla="*/ 80 w 80"/>
                  <a:gd name="T23" fmla="*/ 51 h 53"/>
                  <a:gd name="T24" fmla="*/ 78 w 80"/>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53">
                    <a:moveTo>
                      <a:pt x="78" y="53"/>
                    </a:moveTo>
                    <a:cubicBezTo>
                      <a:pt x="2" y="53"/>
                      <a:pt x="2" y="53"/>
                      <a:pt x="2" y="53"/>
                    </a:cubicBezTo>
                    <a:cubicBezTo>
                      <a:pt x="1" y="53"/>
                      <a:pt x="0" y="52"/>
                      <a:pt x="0" y="51"/>
                    </a:cubicBezTo>
                    <a:cubicBezTo>
                      <a:pt x="0" y="2"/>
                      <a:pt x="0" y="2"/>
                      <a:pt x="0" y="2"/>
                    </a:cubicBezTo>
                    <a:cubicBezTo>
                      <a:pt x="0" y="1"/>
                      <a:pt x="1" y="0"/>
                      <a:pt x="2" y="0"/>
                    </a:cubicBezTo>
                    <a:cubicBezTo>
                      <a:pt x="3" y="0"/>
                      <a:pt x="4" y="1"/>
                      <a:pt x="4" y="2"/>
                    </a:cubicBezTo>
                    <a:cubicBezTo>
                      <a:pt x="4" y="49"/>
                      <a:pt x="4" y="49"/>
                      <a:pt x="4" y="49"/>
                    </a:cubicBezTo>
                    <a:cubicBezTo>
                      <a:pt x="76" y="49"/>
                      <a:pt x="76" y="49"/>
                      <a:pt x="76" y="49"/>
                    </a:cubicBezTo>
                    <a:cubicBezTo>
                      <a:pt x="76" y="2"/>
                      <a:pt x="76" y="2"/>
                      <a:pt x="76" y="2"/>
                    </a:cubicBezTo>
                    <a:cubicBezTo>
                      <a:pt x="76" y="1"/>
                      <a:pt x="77" y="0"/>
                      <a:pt x="78" y="0"/>
                    </a:cubicBezTo>
                    <a:cubicBezTo>
                      <a:pt x="79" y="0"/>
                      <a:pt x="80" y="1"/>
                      <a:pt x="80" y="2"/>
                    </a:cubicBezTo>
                    <a:cubicBezTo>
                      <a:pt x="80" y="51"/>
                      <a:pt x="80" y="51"/>
                      <a:pt x="80" y="51"/>
                    </a:cubicBezTo>
                    <a:cubicBezTo>
                      <a:pt x="80" y="52"/>
                      <a:pt x="79" y="53"/>
                      <a:pt x="7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2" name="Freeform 794">
                <a:extLst>
                  <a:ext uri="{FF2B5EF4-FFF2-40B4-BE49-F238E27FC236}">
                    <a16:creationId xmlns:a16="http://schemas.microsoft.com/office/drawing/2014/main" id="{52C7D97C-EE39-43F4-B802-A8C3A140A2B8}"/>
                  </a:ext>
                </a:extLst>
              </p:cNvPr>
              <p:cNvSpPr>
                <a:spLocks noEditPoints="1"/>
              </p:cNvSpPr>
              <p:nvPr/>
            </p:nvSpPr>
            <p:spPr bwMode="auto">
              <a:xfrm>
                <a:off x="2730500" y="1277938"/>
                <a:ext cx="134938" cy="106363"/>
              </a:xfrm>
              <a:custGeom>
                <a:avLst/>
                <a:gdLst>
                  <a:gd name="T0" fmla="*/ 34 w 36"/>
                  <a:gd name="T1" fmla="*/ 28 h 28"/>
                  <a:gd name="T2" fmla="*/ 2 w 36"/>
                  <a:gd name="T3" fmla="*/ 28 h 28"/>
                  <a:gd name="T4" fmla="*/ 0 w 36"/>
                  <a:gd name="T5" fmla="*/ 26 h 28"/>
                  <a:gd name="T6" fmla="*/ 0 w 36"/>
                  <a:gd name="T7" fmla="*/ 2 h 28"/>
                  <a:gd name="T8" fmla="*/ 2 w 36"/>
                  <a:gd name="T9" fmla="*/ 0 h 28"/>
                  <a:gd name="T10" fmla="*/ 34 w 36"/>
                  <a:gd name="T11" fmla="*/ 0 h 28"/>
                  <a:gd name="T12" fmla="*/ 36 w 36"/>
                  <a:gd name="T13" fmla="*/ 2 h 28"/>
                  <a:gd name="T14" fmla="*/ 36 w 36"/>
                  <a:gd name="T15" fmla="*/ 26 h 28"/>
                  <a:gd name="T16" fmla="*/ 34 w 36"/>
                  <a:gd name="T17" fmla="*/ 28 h 28"/>
                  <a:gd name="T18" fmla="*/ 4 w 36"/>
                  <a:gd name="T19" fmla="*/ 24 h 28"/>
                  <a:gd name="T20" fmla="*/ 32 w 36"/>
                  <a:gd name="T21" fmla="*/ 24 h 28"/>
                  <a:gd name="T22" fmla="*/ 32 w 36"/>
                  <a:gd name="T23" fmla="*/ 4 h 28"/>
                  <a:gd name="T24" fmla="*/ 4 w 36"/>
                  <a:gd name="T25" fmla="*/ 4 h 28"/>
                  <a:gd name="T26" fmla="*/ 4 w 3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34" y="28"/>
                    </a:moveTo>
                    <a:cubicBezTo>
                      <a:pt x="2" y="28"/>
                      <a:pt x="2" y="28"/>
                      <a:pt x="2" y="28"/>
                    </a:cubicBezTo>
                    <a:cubicBezTo>
                      <a:pt x="1" y="28"/>
                      <a:pt x="0" y="27"/>
                      <a:pt x="0" y="26"/>
                    </a:cubicBezTo>
                    <a:cubicBezTo>
                      <a:pt x="0" y="2"/>
                      <a:pt x="0" y="2"/>
                      <a:pt x="0" y="2"/>
                    </a:cubicBezTo>
                    <a:cubicBezTo>
                      <a:pt x="0" y="1"/>
                      <a:pt x="1" y="0"/>
                      <a:pt x="2" y="0"/>
                    </a:cubicBezTo>
                    <a:cubicBezTo>
                      <a:pt x="34" y="0"/>
                      <a:pt x="34" y="0"/>
                      <a:pt x="34" y="0"/>
                    </a:cubicBezTo>
                    <a:cubicBezTo>
                      <a:pt x="35" y="0"/>
                      <a:pt x="36" y="1"/>
                      <a:pt x="36" y="2"/>
                    </a:cubicBezTo>
                    <a:cubicBezTo>
                      <a:pt x="36" y="26"/>
                      <a:pt x="36" y="26"/>
                      <a:pt x="36" y="26"/>
                    </a:cubicBezTo>
                    <a:cubicBezTo>
                      <a:pt x="36" y="27"/>
                      <a:pt x="35" y="28"/>
                      <a:pt x="34" y="28"/>
                    </a:cubicBezTo>
                    <a:close/>
                    <a:moveTo>
                      <a:pt x="4" y="24"/>
                    </a:moveTo>
                    <a:cubicBezTo>
                      <a:pt x="32" y="24"/>
                      <a:pt x="32" y="24"/>
                      <a:pt x="32" y="24"/>
                    </a:cubicBezTo>
                    <a:cubicBezTo>
                      <a:pt x="32" y="4"/>
                      <a:pt x="32" y="4"/>
                      <a:pt x="32" y="4"/>
                    </a:cubicBezTo>
                    <a:cubicBezTo>
                      <a:pt x="4" y="4"/>
                      <a:pt x="4" y="4"/>
                      <a:pt x="4" y="4"/>
                    </a:cubicBezTo>
                    <a:lnTo>
                      <a:pt x="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3" name="Freeform 795">
                <a:extLst>
                  <a:ext uri="{FF2B5EF4-FFF2-40B4-BE49-F238E27FC236}">
                    <a16:creationId xmlns:a16="http://schemas.microsoft.com/office/drawing/2014/main" id="{932D84DF-3DEF-4895-AABF-5ED036F6457A}"/>
                  </a:ext>
                </a:extLst>
              </p:cNvPr>
              <p:cNvSpPr>
                <a:spLocks noEditPoints="1"/>
              </p:cNvSpPr>
              <p:nvPr/>
            </p:nvSpPr>
            <p:spPr bwMode="auto">
              <a:xfrm>
                <a:off x="2881313" y="1277938"/>
                <a:ext cx="88900" cy="150813"/>
              </a:xfrm>
              <a:custGeom>
                <a:avLst/>
                <a:gdLst>
                  <a:gd name="T0" fmla="*/ 22 w 24"/>
                  <a:gd name="T1" fmla="*/ 40 h 40"/>
                  <a:gd name="T2" fmla="*/ 2 w 24"/>
                  <a:gd name="T3" fmla="*/ 40 h 40"/>
                  <a:gd name="T4" fmla="*/ 0 w 24"/>
                  <a:gd name="T5" fmla="*/ 38 h 40"/>
                  <a:gd name="T6" fmla="*/ 0 w 24"/>
                  <a:gd name="T7" fmla="*/ 2 h 40"/>
                  <a:gd name="T8" fmla="*/ 2 w 24"/>
                  <a:gd name="T9" fmla="*/ 0 h 40"/>
                  <a:gd name="T10" fmla="*/ 22 w 24"/>
                  <a:gd name="T11" fmla="*/ 0 h 40"/>
                  <a:gd name="T12" fmla="*/ 24 w 24"/>
                  <a:gd name="T13" fmla="*/ 2 h 40"/>
                  <a:gd name="T14" fmla="*/ 24 w 24"/>
                  <a:gd name="T15" fmla="*/ 38 h 40"/>
                  <a:gd name="T16" fmla="*/ 22 w 24"/>
                  <a:gd name="T17" fmla="*/ 40 h 40"/>
                  <a:gd name="T18" fmla="*/ 4 w 24"/>
                  <a:gd name="T19" fmla="*/ 36 h 40"/>
                  <a:gd name="T20" fmla="*/ 20 w 24"/>
                  <a:gd name="T21" fmla="*/ 36 h 40"/>
                  <a:gd name="T22" fmla="*/ 20 w 24"/>
                  <a:gd name="T23" fmla="*/ 4 h 40"/>
                  <a:gd name="T24" fmla="*/ 4 w 24"/>
                  <a:gd name="T25" fmla="*/ 4 h 40"/>
                  <a:gd name="T26" fmla="*/ 4 w 24"/>
                  <a:gd name="T2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22" y="40"/>
                    </a:moveTo>
                    <a:cubicBezTo>
                      <a:pt x="2" y="40"/>
                      <a:pt x="2" y="40"/>
                      <a:pt x="2" y="40"/>
                    </a:cubicBezTo>
                    <a:cubicBezTo>
                      <a:pt x="1" y="40"/>
                      <a:pt x="0" y="39"/>
                      <a:pt x="0" y="38"/>
                    </a:cubicBezTo>
                    <a:cubicBezTo>
                      <a:pt x="0" y="2"/>
                      <a:pt x="0" y="2"/>
                      <a:pt x="0" y="2"/>
                    </a:cubicBezTo>
                    <a:cubicBezTo>
                      <a:pt x="0" y="1"/>
                      <a:pt x="1" y="0"/>
                      <a:pt x="2" y="0"/>
                    </a:cubicBezTo>
                    <a:cubicBezTo>
                      <a:pt x="22" y="0"/>
                      <a:pt x="22" y="0"/>
                      <a:pt x="22" y="0"/>
                    </a:cubicBezTo>
                    <a:cubicBezTo>
                      <a:pt x="23" y="0"/>
                      <a:pt x="24" y="1"/>
                      <a:pt x="24" y="2"/>
                    </a:cubicBezTo>
                    <a:cubicBezTo>
                      <a:pt x="24" y="38"/>
                      <a:pt x="24" y="38"/>
                      <a:pt x="24" y="38"/>
                    </a:cubicBezTo>
                    <a:cubicBezTo>
                      <a:pt x="24" y="39"/>
                      <a:pt x="23" y="40"/>
                      <a:pt x="22" y="40"/>
                    </a:cubicBezTo>
                    <a:close/>
                    <a:moveTo>
                      <a:pt x="4" y="36"/>
                    </a:moveTo>
                    <a:cubicBezTo>
                      <a:pt x="20" y="36"/>
                      <a:pt x="20" y="36"/>
                      <a:pt x="20" y="36"/>
                    </a:cubicBezTo>
                    <a:cubicBezTo>
                      <a:pt x="20" y="4"/>
                      <a:pt x="20" y="4"/>
                      <a:pt x="20" y="4"/>
                    </a:cubicBezTo>
                    <a:cubicBezTo>
                      <a:pt x="4" y="4"/>
                      <a:pt x="4" y="4"/>
                      <a:pt x="4" y="4"/>
                    </a:cubicBezTo>
                    <a:lnTo>
                      <a:pt x="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4" name="Freeform 796">
                <a:extLst>
                  <a:ext uri="{FF2B5EF4-FFF2-40B4-BE49-F238E27FC236}">
                    <a16:creationId xmlns:a16="http://schemas.microsoft.com/office/drawing/2014/main" id="{7026BD4C-290F-49B0-AC55-D730394FEBF1}"/>
                  </a:ext>
                </a:extLst>
              </p:cNvPr>
              <p:cNvSpPr>
                <a:spLocks noEditPoints="1"/>
              </p:cNvSpPr>
              <p:nvPr/>
            </p:nvSpPr>
            <p:spPr bwMode="auto">
              <a:xfrm>
                <a:off x="2670175" y="1112838"/>
                <a:ext cx="360363" cy="74613"/>
              </a:xfrm>
              <a:custGeom>
                <a:avLst/>
                <a:gdLst>
                  <a:gd name="T0" fmla="*/ 94 w 96"/>
                  <a:gd name="T1" fmla="*/ 20 h 20"/>
                  <a:gd name="T2" fmla="*/ 2 w 96"/>
                  <a:gd name="T3" fmla="*/ 20 h 20"/>
                  <a:gd name="T4" fmla="*/ 0 w 96"/>
                  <a:gd name="T5" fmla="*/ 19 h 20"/>
                  <a:gd name="T6" fmla="*/ 0 w 96"/>
                  <a:gd name="T7" fmla="*/ 17 h 20"/>
                  <a:gd name="T8" fmla="*/ 8 w 96"/>
                  <a:gd name="T9" fmla="*/ 1 h 20"/>
                  <a:gd name="T10" fmla="*/ 10 w 96"/>
                  <a:gd name="T11" fmla="*/ 0 h 20"/>
                  <a:gd name="T12" fmla="*/ 86 w 96"/>
                  <a:gd name="T13" fmla="*/ 0 h 20"/>
                  <a:gd name="T14" fmla="*/ 88 w 96"/>
                  <a:gd name="T15" fmla="*/ 1 h 20"/>
                  <a:gd name="T16" fmla="*/ 96 w 96"/>
                  <a:gd name="T17" fmla="*/ 17 h 20"/>
                  <a:gd name="T18" fmla="*/ 96 w 96"/>
                  <a:gd name="T19" fmla="*/ 19 h 20"/>
                  <a:gd name="T20" fmla="*/ 94 w 96"/>
                  <a:gd name="T21" fmla="*/ 20 h 20"/>
                  <a:gd name="T22" fmla="*/ 5 w 96"/>
                  <a:gd name="T23" fmla="*/ 16 h 20"/>
                  <a:gd name="T24" fmla="*/ 91 w 96"/>
                  <a:gd name="T25" fmla="*/ 16 h 20"/>
                  <a:gd name="T26" fmla="*/ 85 w 96"/>
                  <a:gd name="T27" fmla="*/ 4 h 20"/>
                  <a:gd name="T28" fmla="*/ 11 w 96"/>
                  <a:gd name="T29" fmla="*/ 4 h 20"/>
                  <a:gd name="T30" fmla="*/ 5 w 96"/>
                  <a:gd name="T3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20">
                    <a:moveTo>
                      <a:pt x="94" y="20"/>
                    </a:moveTo>
                    <a:cubicBezTo>
                      <a:pt x="2" y="20"/>
                      <a:pt x="2" y="20"/>
                      <a:pt x="2" y="20"/>
                    </a:cubicBezTo>
                    <a:cubicBezTo>
                      <a:pt x="1" y="20"/>
                      <a:pt x="1" y="20"/>
                      <a:pt x="0" y="19"/>
                    </a:cubicBezTo>
                    <a:cubicBezTo>
                      <a:pt x="0" y="18"/>
                      <a:pt x="0" y="18"/>
                      <a:pt x="0" y="17"/>
                    </a:cubicBezTo>
                    <a:cubicBezTo>
                      <a:pt x="8" y="1"/>
                      <a:pt x="8" y="1"/>
                      <a:pt x="8" y="1"/>
                    </a:cubicBezTo>
                    <a:cubicBezTo>
                      <a:pt x="9" y="0"/>
                      <a:pt x="9" y="0"/>
                      <a:pt x="10" y="0"/>
                    </a:cubicBezTo>
                    <a:cubicBezTo>
                      <a:pt x="86" y="0"/>
                      <a:pt x="86" y="0"/>
                      <a:pt x="86" y="0"/>
                    </a:cubicBezTo>
                    <a:cubicBezTo>
                      <a:pt x="87" y="0"/>
                      <a:pt x="87" y="0"/>
                      <a:pt x="88" y="1"/>
                    </a:cubicBezTo>
                    <a:cubicBezTo>
                      <a:pt x="96" y="17"/>
                      <a:pt x="96" y="17"/>
                      <a:pt x="96" y="17"/>
                    </a:cubicBezTo>
                    <a:cubicBezTo>
                      <a:pt x="96" y="18"/>
                      <a:pt x="96" y="18"/>
                      <a:pt x="96" y="19"/>
                    </a:cubicBezTo>
                    <a:cubicBezTo>
                      <a:pt x="95" y="20"/>
                      <a:pt x="95" y="20"/>
                      <a:pt x="94" y="20"/>
                    </a:cubicBezTo>
                    <a:close/>
                    <a:moveTo>
                      <a:pt x="5" y="16"/>
                    </a:moveTo>
                    <a:cubicBezTo>
                      <a:pt x="91" y="16"/>
                      <a:pt x="91" y="16"/>
                      <a:pt x="91" y="16"/>
                    </a:cubicBezTo>
                    <a:cubicBezTo>
                      <a:pt x="85" y="4"/>
                      <a:pt x="85" y="4"/>
                      <a:pt x="85" y="4"/>
                    </a:cubicBezTo>
                    <a:cubicBezTo>
                      <a:pt x="11" y="4"/>
                      <a:pt x="11" y="4"/>
                      <a:pt x="11" y="4"/>
                    </a:cubicBezTo>
                    <a:lnTo>
                      <a:pt x="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5" name="Freeform 797">
                <a:extLst>
                  <a:ext uri="{FF2B5EF4-FFF2-40B4-BE49-F238E27FC236}">
                    <a16:creationId xmlns:a16="http://schemas.microsoft.com/office/drawing/2014/main" id="{9CE2432A-2E56-4D90-A32F-F622517E1B19}"/>
                  </a:ext>
                </a:extLst>
              </p:cNvPr>
              <p:cNvSpPr>
                <a:spLocks noEditPoints="1"/>
              </p:cNvSpPr>
              <p:nvPr/>
            </p:nvSpPr>
            <p:spPr bwMode="auto">
              <a:xfrm>
                <a:off x="2670175" y="1173163"/>
                <a:ext cx="360363" cy="90488"/>
              </a:xfrm>
              <a:custGeom>
                <a:avLst/>
                <a:gdLst>
                  <a:gd name="T0" fmla="*/ 60 w 96"/>
                  <a:gd name="T1" fmla="*/ 24 h 24"/>
                  <a:gd name="T2" fmla="*/ 48 w 96"/>
                  <a:gd name="T3" fmla="*/ 19 h 24"/>
                  <a:gd name="T4" fmla="*/ 36 w 96"/>
                  <a:gd name="T5" fmla="*/ 24 h 24"/>
                  <a:gd name="T6" fmla="*/ 22 w 96"/>
                  <a:gd name="T7" fmla="*/ 17 h 24"/>
                  <a:gd name="T8" fmla="*/ 14 w 96"/>
                  <a:gd name="T9" fmla="*/ 20 h 24"/>
                  <a:gd name="T10" fmla="*/ 0 w 96"/>
                  <a:gd name="T11" fmla="*/ 6 h 24"/>
                  <a:gd name="T12" fmla="*/ 0 w 96"/>
                  <a:gd name="T13" fmla="*/ 2 h 24"/>
                  <a:gd name="T14" fmla="*/ 2 w 96"/>
                  <a:gd name="T15" fmla="*/ 0 h 24"/>
                  <a:gd name="T16" fmla="*/ 94 w 96"/>
                  <a:gd name="T17" fmla="*/ 0 h 24"/>
                  <a:gd name="T18" fmla="*/ 96 w 96"/>
                  <a:gd name="T19" fmla="*/ 2 h 24"/>
                  <a:gd name="T20" fmla="*/ 96 w 96"/>
                  <a:gd name="T21" fmla="*/ 6 h 24"/>
                  <a:gd name="T22" fmla="*/ 82 w 96"/>
                  <a:gd name="T23" fmla="*/ 20 h 24"/>
                  <a:gd name="T24" fmla="*/ 74 w 96"/>
                  <a:gd name="T25" fmla="*/ 17 h 24"/>
                  <a:gd name="T26" fmla="*/ 60 w 96"/>
                  <a:gd name="T27" fmla="*/ 24 h 24"/>
                  <a:gd name="T28" fmla="*/ 48 w 96"/>
                  <a:gd name="T29" fmla="*/ 15 h 24"/>
                  <a:gd name="T30" fmla="*/ 50 w 96"/>
                  <a:gd name="T31" fmla="*/ 15 h 24"/>
                  <a:gd name="T32" fmla="*/ 60 w 96"/>
                  <a:gd name="T33" fmla="*/ 20 h 24"/>
                  <a:gd name="T34" fmla="*/ 72 w 96"/>
                  <a:gd name="T35" fmla="*/ 13 h 24"/>
                  <a:gd name="T36" fmla="*/ 74 w 96"/>
                  <a:gd name="T37" fmla="*/ 12 h 24"/>
                  <a:gd name="T38" fmla="*/ 75 w 96"/>
                  <a:gd name="T39" fmla="*/ 13 h 24"/>
                  <a:gd name="T40" fmla="*/ 82 w 96"/>
                  <a:gd name="T41" fmla="*/ 16 h 24"/>
                  <a:gd name="T42" fmla="*/ 92 w 96"/>
                  <a:gd name="T43" fmla="*/ 6 h 24"/>
                  <a:gd name="T44" fmla="*/ 92 w 96"/>
                  <a:gd name="T45" fmla="*/ 4 h 24"/>
                  <a:gd name="T46" fmla="*/ 4 w 96"/>
                  <a:gd name="T47" fmla="*/ 4 h 24"/>
                  <a:gd name="T48" fmla="*/ 4 w 96"/>
                  <a:gd name="T49" fmla="*/ 6 h 24"/>
                  <a:gd name="T50" fmla="*/ 14 w 96"/>
                  <a:gd name="T51" fmla="*/ 16 h 24"/>
                  <a:gd name="T52" fmla="*/ 21 w 96"/>
                  <a:gd name="T53" fmla="*/ 13 h 24"/>
                  <a:gd name="T54" fmla="*/ 22 w 96"/>
                  <a:gd name="T55" fmla="*/ 12 h 24"/>
                  <a:gd name="T56" fmla="*/ 24 w 96"/>
                  <a:gd name="T57" fmla="*/ 13 h 24"/>
                  <a:gd name="T58" fmla="*/ 36 w 96"/>
                  <a:gd name="T59" fmla="*/ 20 h 24"/>
                  <a:gd name="T60" fmla="*/ 47 w 96"/>
                  <a:gd name="T61" fmla="*/ 15 h 24"/>
                  <a:gd name="T62" fmla="*/ 48 w 96"/>
                  <a:gd name="T6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4">
                    <a:moveTo>
                      <a:pt x="60" y="24"/>
                    </a:moveTo>
                    <a:cubicBezTo>
                      <a:pt x="56" y="24"/>
                      <a:pt x="51" y="22"/>
                      <a:pt x="48" y="19"/>
                    </a:cubicBezTo>
                    <a:cubicBezTo>
                      <a:pt x="45" y="22"/>
                      <a:pt x="40" y="24"/>
                      <a:pt x="36" y="24"/>
                    </a:cubicBezTo>
                    <a:cubicBezTo>
                      <a:pt x="31" y="24"/>
                      <a:pt x="25" y="21"/>
                      <a:pt x="22" y="17"/>
                    </a:cubicBezTo>
                    <a:cubicBezTo>
                      <a:pt x="20" y="19"/>
                      <a:pt x="17" y="20"/>
                      <a:pt x="14" y="20"/>
                    </a:cubicBezTo>
                    <a:cubicBezTo>
                      <a:pt x="6" y="20"/>
                      <a:pt x="0" y="14"/>
                      <a:pt x="0" y="6"/>
                    </a:cubicBezTo>
                    <a:cubicBezTo>
                      <a:pt x="0" y="2"/>
                      <a:pt x="0" y="2"/>
                      <a:pt x="0" y="2"/>
                    </a:cubicBezTo>
                    <a:cubicBezTo>
                      <a:pt x="0" y="1"/>
                      <a:pt x="1" y="0"/>
                      <a:pt x="2" y="0"/>
                    </a:cubicBezTo>
                    <a:cubicBezTo>
                      <a:pt x="94" y="0"/>
                      <a:pt x="94" y="0"/>
                      <a:pt x="94" y="0"/>
                    </a:cubicBezTo>
                    <a:cubicBezTo>
                      <a:pt x="95" y="0"/>
                      <a:pt x="96" y="1"/>
                      <a:pt x="96" y="2"/>
                    </a:cubicBezTo>
                    <a:cubicBezTo>
                      <a:pt x="96" y="6"/>
                      <a:pt x="96" y="6"/>
                      <a:pt x="96" y="6"/>
                    </a:cubicBezTo>
                    <a:cubicBezTo>
                      <a:pt x="96" y="14"/>
                      <a:pt x="90" y="20"/>
                      <a:pt x="82" y="20"/>
                    </a:cubicBezTo>
                    <a:cubicBezTo>
                      <a:pt x="79" y="20"/>
                      <a:pt x="76" y="19"/>
                      <a:pt x="74" y="17"/>
                    </a:cubicBezTo>
                    <a:cubicBezTo>
                      <a:pt x="71" y="21"/>
                      <a:pt x="65" y="24"/>
                      <a:pt x="60" y="24"/>
                    </a:cubicBezTo>
                    <a:close/>
                    <a:moveTo>
                      <a:pt x="48" y="15"/>
                    </a:moveTo>
                    <a:cubicBezTo>
                      <a:pt x="49" y="15"/>
                      <a:pt x="49" y="15"/>
                      <a:pt x="50" y="15"/>
                    </a:cubicBezTo>
                    <a:cubicBezTo>
                      <a:pt x="52" y="18"/>
                      <a:pt x="56" y="20"/>
                      <a:pt x="60" y="20"/>
                    </a:cubicBezTo>
                    <a:cubicBezTo>
                      <a:pt x="65" y="20"/>
                      <a:pt x="70" y="17"/>
                      <a:pt x="72" y="13"/>
                    </a:cubicBezTo>
                    <a:cubicBezTo>
                      <a:pt x="73" y="12"/>
                      <a:pt x="73" y="12"/>
                      <a:pt x="74" y="12"/>
                    </a:cubicBezTo>
                    <a:cubicBezTo>
                      <a:pt x="74" y="12"/>
                      <a:pt x="75" y="12"/>
                      <a:pt x="75" y="13"/>
                    </a:cubicBezTo>
                    <a:cubicBezTo>
                      <a:pt x="78" y="15"/>
                      <a:pt x="80" y="16"/>
                      <a:pt x="82" y="16"/>
                    </a:cubicBezTo>
                    <a:cubicBezTo>
                      <a:pt x="88" y="16"/>
                      <a:pt x="92" y="12"/>
                      <a:pt x="92" y="6"/>
                    </a:cubicBezTo>
                    <a:cubicBezTo>
                      <a:pt x="92" y="4"/>
                      <a:pt x="92" y="4"/>
                      <a:pt x="92" y="4"/>
                    </a:cubicBezTo>
                    <a:cubicBezTo>
                      <a:pt x="4" y="4"/>
                      <a:pt x="4" y="4"/>
                      <a:pt x="4" y="4"/>
                    </a:cubicBezTo>
                    <a:cubicBezTo>
                      <a:pt x="4" y="6"/>
                      <a:pt x="4" y="6"/>
                      <a:pt x="4" y="6"/>
                    </a:cubicBezTo>
                    <a:cubicBezTo>
                      <a:pt x="4" y="12"/>
                      <a:pt x="8" y="16"/>
                      <a:pt x="14" y="16"/>
                    </a:cubicBezTo>
                    <a:cubicBezTo>
                      <a:pt x="16" y="16"/>
                      <a:pt x="18" y="15"/>
                      <a:pt x="21" y="13"/>
                    </a:cubicBezTo>
                    <a:cubicBezTo>
                      <a:pt x="21" y="12"/>
                      <a:pt x="22" y="12"/>
                      <a:pt x="22" y="12"/>
                    </a:cubicBezTo>
                    <a:cubicBezTo>
                      <a:pt x="23" y="12"/>
                      <a:pt x="23" y="12"/>
                      <a:pt x="24" y="13"/>
                    </a:cubicBezTo>
                    <a:cubicBezTo>
                      <a:pt x="26" y="17"/>
                      <a:pt x="31" y="20"/>
                      <a:pt x="36" y="20"/>
                    </a:cubicBezTo>
                    <a:cubicBezTo>
                      <a:pt x="40" y="20"/>
                      <a:pt x="44" y="18"/>
                      <a:pt x="47" y="15"/>
                    </a:cubicBezTo>
                    <a:cubicBezTo>
                      <a:pt x="47" y="15"/>
                      <a:pt x="47" y="15"/>
                      <a:pt x="4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6" name="Freeform 798">
                <a:extLst>
                  <a:ext uri="{FF2B5EF4-FFF2-40B4-BE49-F238E27FC236}">
                    <a16:creationId xmlns:a16="http://schemas.microsoft.com/office/drawing/2014/main" id="{92EABCD9-F4BC-497C-9246-275866E76AEE}"/>
                  </a:ext>
                </a:extLst>
              </p:cNvPr>
              <p:cNvSpPr>
                <a:spLocks/>
              </p:cNvSpPr>
              <p:nvPr/>
            </p:nvSpPr>
            <p:spPr bwMode="auto">
              <a:xfrm>
                <a:off x="2744788" y="1112838"/>
                <a:ext cx="30163" cy="120650"/>
              </a:xfrm>
              <a:custGeom>
                <a:avLst/>
                <a:gdLst>
                  <a:gd name="T0" fmla="*/ 2 w 8"/>
                  <a:gd name="T1" fmla="*/ 32 h 32"/>
                  <a:gd name="T2" fmla="*/ 0 w 8"/>
                  <a:gd name="T3" fmla="*/ 30 h 32"/>
                  <a:gd name="T4" fmla="*/ 0 w 8"/>
                  <a:gd name="T5" fmla="*/ 18 h 32"/>
                  <a:gd name="T6" fmla="*/ 0 w 8"/>
                  <a:gd name="T7" fmla="*/ 18 h 32"/>
                  <a:gd name="T8" fmla="*/ 4 w 8"/>
                  <a:gd name="T9" fmla="*/ 2 h 32"/>
                  <a:gd name="T10" fmla="*/ 6 w 8"/>
                  <a:gd name="T11" fmla="*/ 0 h 32"/>
                  <a:gd name="T12" fmla="*/ 8 w 8"/>
                  <a:gd name="T13" fmla="*/ 2 h 32"/>
                  <a:gd name="T14" fmla="*/ 4 w 8"/>
                  <a:gd name="T15" fmla="*/ 18 h 32"/>
                  <a:gd name="T16" fmla="*/ 4 w 8"/>
                  <a:gd name="T17" fmla="*/ 30 h 32"/>
                  <a:gd name="T18" fmla="*/ 2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2" y="32"/>
                    </a:moveTo>
                    <a:cubicBezTo>
                      <a:pt x="1" y="32"/>
                      <a:pt x="0" y="31"/>
                      <a:pt x="0" y="30"/>
                    </a:cubicBezTo>
                    <a:cubicBezTo>
                      <a:pt x="0" y="18"/>
                      <a:pt x="0" y="18"/>
                      <a:pt x="0" y="18"/>
                    </a:cubicBezTo>
                    <a:cubicBezTo>
                      <a:pt x="0" y="18"/>
                      <a:pt x="0" y="18"/>
                      <a:pt x="0" y="18"/>
                    </a:cubicBezTo>
                    <a:cubicBezTo>
                      <a:pt x="4" y="2"/>
                      <a:pt x="4" y="2"/>
                      <a:pt x="4" y="2"/>
                    </a:cubicBezTo>
                    <a:cubicBezTo>
                      <a:pt x="4" y="0"/>
                      <a:pt x="5" y="0"/>
                      <a:pt x="6" y="0"/>
                    </a:cubicBezTo>
                    <a:cubicBezTo>
                      <a:pt x="8" y="0"/>
                      <a:pt x="8" y="1"/>
                      <a:pt x="8" y="2"/>
                    </a:cubicBezTo>
                    <a:cubicBezTo>
                      <a:pt x="4" y="18"/>
                      <a:pt x="4" y="18"/>
                      <a:pt x="4" y="18"/>
                    </a:cubicBezTo>
                    <a:cubicBezTo>
                      <a:pt x="4" y="30"/>
                      <a:pt x="4" y="30"/>
                      <a:pt x="4" y="30"/>
                    </a:cubicBezTo>
                    <a:cubicBezTo>
                      <a:pt x="4" y="31"/>
                      <a:pt x="3"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7" name="Freeform 799">
                <a:extLst>
                  <a:ext uri="{FF2B5EF4-FFF2-40B4-BE49-F238E27FC236}">
                    <a16:creationId xmlns:a16="http://schemas.microsoft.com/office/drawing/2014/main" id="{EA03D8AB-2F59-4D57-A922-3574BF7BD7A4}"/>
                  </a:ext>
                </a:extLst>
              </p:cNvPr>
              <p:cNvSpPr>
                <a:spLocks/>
              </p:cNvSpPr>
              <p:nvPr/>
            </p:nvSpPr>
            <p:spPr bwMode="auto">
              <a:xfrm>
                <a:off x="2843213" y="1112838"/>
                <a:ext cx="14288" cy="131763"/>
              </a:xfrm>
              <a:custGeom>
                <a:avLst/>
                <a:gdLst>
                  <a:gd name="T0" fmla="*/ 2 w 4"/>
                  <a:gd name="T1" fmla="*/ 35 h 35"/>
                  <a:gd name="T2" fmla="*/ 0 w 4"/>
                  <a:gd name="T3" fmla="*/ 33 h 35"/>
                  <a:gd name="T4" fmla="*/ 0 w 4"/>
                  <a:gd name="T5" fmla="*/ 2 h 35"/>
                  <a:gd name="T6" fmla="*/ 2 w 4"/>
                  <a:gd name="T7" fmla="*/ 0 h 35"/>
                  <a:gd name="T8" fmla="*/ 4 w 4"/>
                  <a:gd name="T9" fmla="*/ 2 h 35"/>
                  <a:gd name="T10" fmla="*/ 4 w 4"/>
                  <a:gd name="T11" fmla="*/ 33 h 35"/>
                  <a:gd name="T12" fmla="*/ 2 w 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4" h="35">
                    <a:moveTo>
                      <a:pt x="2" y="35"/>
                    </a:moveTo>
                    <a:cubicBezTo>
                      <a:pt x="1" y="35"/>
                      <a:pt x="0" y="34"/>
                      <a:pt x="0" y="33"/>
                    </a:cubicBezTo>
                    <a:cubicBezTo>
                      <a:pt x="0" y="2"/>
                      <a:pt x="0" y="2"/>
                      <a:pt x="0" y="2"/>
                    </a:cubicBezTo>
                    <a:cubicBezTo>
                      <a:pt x="0" y="1"/>
                      <a:pt x="1" y="0"/>
                      <a:pt x="2" y="0"/>
                    </a:cubicBezTo>
                    <a:cubicBezTo>
                      <a:pt x="3" y="0"/>
                      <a:pt x="4" y="1"/>
                      <a:pt x="4" y="2"/>
                    </a:cubicBezTo>
                    <a:cubicBezTo>
                      <a:pt x="4" y="33"/>
                      <a:pt x="4" y="33"/>
                      <a:pt x="4" y="33"/>
                    </a:cubicBezTo>
                    <a:cubicBezTo>
                      <a:pt x="4" y="34"/>
                      <a:pt x="3" y="35"/>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8" name="Freeform 800">
                <a:extLst>
                  <a:ext uri="{FF2B5EF4-FFF2-40B4-BE49-F238E27FC236}">
                    <a16:creationId xmlns:a16="http://schemas.microsoft.com/office/drawing/2014/main" id="{06EB4BC6-0C92-4ACD-925E-F93597F3FF2B}"/>
                  </a:ext>
                </a:extLst>
              </p:cNvPr>
              <p:cNvSpPr>
                <a:spLocks/>
              </p:cNvSpPr>
              <p:nvPr/>
            </p:nvSpPr>
            <p:spPr bwMode="auto">
              <a:xfrm>
                <a:off x="2925763" y="1112838"/>
                <a:ext cx="30163" cy="120650"/>
              </a:xfrm>
              <a:custGeom>
                <a:avLst/>
                <a:gdLst>
                  <a:gd name="T0" fmla="*/ 6 w 8"/>
                  <a:gd name="T1" fmla="*/ 32 h 32"/>
                  <a:gd name="T2" fmla="*/ 4 w 8"/>
                  <a:gd name="T3" fmla="*/ 30 h 32"/>
                  <a:gd name="T4" fmla="*/ 4 w 8"/>
                  <a:gd name="T5" fmla="*/ 18 h 32"/>
                  <a:gd name="T6" fmla="*/ 0 w 8"/>
                  <a:gd name="T7" fmla="*/ 2 h 32"/>
                  <a:gd name="T8" fmla="*/ 2 w 8"/>
                  <a:gd name="T9" fmla="*/ 0 h 32"/>
                  <a:gd name="T10" fmla="*/ 4 w 8"/>
                  <a:gd name="T11" fmla="*/ 2 h 32"/>
                  <a:gd name="T12" fmla="*/ 8 w 8"/>
                  <a:gd name="T13" fmla="*/ 18 h 32"/>
                  <a:gd name="T14" fmla="*/ 8 w 8"/>
                  <a:gd name="T15" fmla="*/ 18 h 32"/>
                  <a:gd name="T16" fmla="*/ 8 w 8"/>
                  <a:gd name="T17" fmla="*/ 30 h 32"/>
                  <a:gd name="T18" fmla="*/ 6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6" y="32"/>
                    </a:moveTo>
                    <a:cubicBezTo>
                      <a:pt x="5" y="32"/>
                      <a:pt x="4" y="31"/>
                      <a:pt x="4" y="30"/>
                    </a:cubicBezTo>
                    <a:cubicBezTo>
                      <a:pt x="4" y="18"/>
                      <a:pt x="4" y="18"/>
                      <a:pt x="4" y="18"/>
                    </a:cubicBezTo>
                    <a:cubicBezTo>
                      <a:pt x="0" y="2"/>
                      <a:pt x="0" y="2"/>
                      <a:pt x="0" y="2"/>
                    </a:cubicBezTo>
                    <a:cubicBezTo>
                      <a:pt x="0" y="1"/>
                      <a:pt x="0" y="0"/>
                      <a:pt x="2" y="0"/>
                    </a:cubicBezTo>
                    <a:cubicBezTo>
                      <a:pt x="3" y="0"/>
                      <a:pt x="4" y="0"/>
                      <a:pt x="4" y="2"/>
                    </a:cubicBezTo>
                    <a:cubicBezTo>
                      <a:pt x="8" y="18"/>
                      <a:pt x="8" y="18"/>
                      <a:pt x="8" y="18"/>
                    </a:cubicBezTo>
                    <a:cubicBezTo>
                      <a:pt x="8" y="18"/>
                      <a:pt x="8" y="18"/>
                      <a:pt x="8" y="18"/>
                    </a:cubicBezTo>
                    <a:cubicBezTo>
                      <a:pt x="8" y="30"/>
                      <a:pt x="8" y="30"/>
                      <a:pt x="8" y="30"/>
                    </a:cubicBezTo>
                    <a:cubicBezTo>
                      <a:pt x="8" y="31"/>
                      <a:pt x="7"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9" name="Oval 801">
                <a:extLst>
                  <a:ext uri="{FF2B5EF4-FFF2-40B4-BE49-F238E27FC236}">
                    <a16:creationId xmlns:a16="http://schemas.microsoft.com/office/drawing/2014/main" id="{DD57F558-1EBE-46BE-AA5B-235C8D46F526}"/>
                  </a:ext>
                </a:extLst>
              </p:cNvPr>
              <p:cNvSpPr>
                <a:spLocks noChangeArrowheads="1"/>
              </p:cNvSpPr>
              <p:nvPr/>
            </p:nvSpPr>
            <p:spPr bwMode="auto">
              <a:xfrm>
                <a:off x="2925763" y="1354138"/>
                <a:ext cx="14288" cy="14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08" name="Group 207">
              <a:extLst>
                <a:ext uri="{FF2B5EF4-FFF2-40B4-BE49-F238E27FC236}">
                  <a16:creationId xmlns:a16="http://schemas.microsoft.com/office/drawing/2014/main" id="{657E5575-F1E3-4EF7-8618-D94A1D7B4252}"/>
                </a:ext>
              </a:extLst>
            </p:cNvPr>
            <p:cNvGrpSpPr/>
            <p:nvPr/>
          </p:nvGrpSpPr>
          <p:grpSpPr>
            <a:xfrm>
              <a:off x="8081120" y="3149360"/>
              <a:ext cx="818741" cy="316863"/>
              <a:chOff x="5402061" y="2870595"/>
              <a:chExt cx="818741" cy="316863"/>
            </a:xfrm>
          </p:grpSpPr>
          <p:sp>
            <p:nvSpPr>
              <p:cNvPr id="209" name="TextBox 208">
                <a:extLst>
                  <a:ext uri="{FF2B5EF4-FFF2-40B4-BE49-F238E27FC236}">
                    <a16:creationId xmlns:a16="http://schemas.microsoft.com/office/drawing/2014/main" id="{D146B001-A5DF-4673-9D6A-050F12F91636}"/>
                  </a:ext>
                </a:extLst>
              </p:cNvPr>
              <p:cNvSpPr txBox="1"/>
              <p:nvPr/>
            </p:nvSpPr>
            <p:spPr>
              <a:xfrm>
                <a:off x="5402061" y="2990468"/>
                <a:ext cx="818741" cy="196990"/>
              </a:xfrm>
              <a:prstGeom prst="rect">
                <a:avLst/>
              </a:prstGeom>
              <a:noFill/>
            </p:spPr>
            <p:txBody>
              <a:bodyPr wrap="square" lIns="0" tIns="0" rIns="0" bIns="0" rtlCol="0">
                <a:spAutoFit/>
              </a:bodyPr>
              <a:lstStyle/>
              <a:p>
                <a:pPr lvl="0">
                  <a:spcAft>
                    <a:spcPts val="300"/>
                  </a:spcAft>
                  <a:defRPr/>
                </a:pPr>
                <a:r>
                  <a:rPr lang="fr-FR" sz="1200" b="1" dirty="0">
                    <a:solidFill>
                      <a:schemeClr val="bg1"/>
                    </a:solidFill>
                    <a:latin typeface="+mj-lt"/>
                  </a:rPr>
                  <a:t>56</a:t>
                </a:r>
                <a:r>
                  <a:rPr lang="fr-FR" sz="1400" b="1" dirty="0">
                    <a:solidFill>
                      <a:schemeClr val="bg1"/>
                    </a:solidFill>
                    <a:latin typeface="+mj-lt"/>
                  </a:rPr>
                  <a:t> </a:t>
                </a:r>
                <a:r>
                  <a:rPr lang="fr-FR" sz="800" b="1" dirty="0">
                    <a:solidFill>
                      <a:schemeClr val="bg1"/>
                    </a:solidFill>
                  </a:rPr>
                  <a:t>magasins</a:t>
                </a:r>
                <a:endParaRPr lang="fr-FR" sz="1050" b="1" dirty="0">
                  <a:solidFill>
                    <a:schemeClr val="bg1"/>
                  </a:solidFill>
                </a:endParaRPr>
              </a:p>
            </p:txBody>
          </p:sp>
          <p:sp>
            <p:nvSpPr>
              <p:cNvPr id="210" name="TextBox 209">
                <a:extLst>
                  <a:ext uri="{FF2B5EF4-FFF2-40B4-BE49-F238E27FC236}">
                    <a16:creationId xmlns:a16="http://schemas.microsoft.com/office/drawing/2014/main" id="{0704A6B7-6138-40FC-8C2E-5FEED9E38D65}"/>
                  </a:ext>
                </a:extLst>
              </p:cNvPr>
              <p:cNvSpPr txBox="1"/>
              <p:nvPr/>
            </p:nvSpPr>
            <p:spPr>
              <a:xfrm>
                <a:off x="5402061" y="2870595"/>
                <a:ext cx="818741" cy="154777"/>
              </a:xfrm>
              <a:prstGeom prst="rect">
                <a:avLst/>
              </a:prstGeom>
              <a:noFill/>
            </p:spPr>
            <p:txBody>
              <a:bodyPr wrap="square" lIns="0" tIns="0" rIns="0" bIns="0" rtlCol="0">
                <a:spAutoFit/>
              </a:bodyPr>
              <a:lstStyle/>
              <a:p>
                <a:pPr lvl="0">
                  <a:spcAft>
                    <a:spcPts val="300"/>
                  </a:spcAft>
                  <a:defRPr/>
                </a:pPr>
                <a:r>
                  <a:rPr lang="fr-FR" sz="1100" b="1" dirty="0">
                    <a:solidFill>
                      <a:schemeClr val="bg1"/>
                    </a:solidFill>
                  </a:rPr>
                  <a:t>Belgique</a:t>
                </a:r>
              </a:p>
            </p:txBody>
          </p:sp>
        </p:grpSp>
      </p:grpSp>
      <p:grpSp>
        <p:nvGrpSpPr>
          <p:cNvPr id="204" name="Group 203">
            <a:extLst>
              <a:ext uri="{FF2B5EF4-FFF2-40B4-BE49-F238E27FC236}">
                <a16:creationId xmlns:a16="http://schemas.microsoft.com/office/drawing/2014/main" id="{ADE04923-4065-457E-A1BF-44EB5B97B80C}"/>
              </a:ext>
            </a:extLst>
          </p:cNvPr>
          <p:cNvGrpSpPr/>
          <p:nvPr/>
        </p:nvGrpSpPr>
        <p:grpSpPr>
          <a:xfrm>
            <a:off x="9459483" y="4834606"/>
            <a:ext cx="1753491" cy="481892"/>
            <a:chOff x="7486106" y="3096711"/>
            <a:chExt cx="1603292" cy="440614"/>
          </a:xfrm>
        </p:grpSpPr>
        <p:sp>
          <p:nvSpPr>
            <p:cNvPr id="202" name="Rectangle: Rounded Corners 201">
              <a:extLst>
                <a:ext uri="{FF2B5EF4-FFF2-40B4-BE49-F238E27FC236}">
                  <a16:creationId xmlns:a16="http://schemas.microsoft.com/office/drawing/2014/main" id="{47CB6EF6-974C-44EA-80B0-6AA07D4CA60C}"/>
                </a:ext>
              </a:extLst>
            </p:cNvPr>
            <p:cNvSpPr/>
            <p:nvPr/>
          </p:nvSpPr>
          <p:spPr>
            <a:xfrm>
              <a:off x="7486106" y="3096711"/>
              <a:ext cx="1603292" cy="440614"/>
            </a:xfrm>
            <a:prstGeom prst="roundRect">
              <a:avLst>
                <a:gd name="adj" fmla="val 50000"/>
              </a:avLst>
            </a:prstGeom>
            <a:solidFill>
              <a:schemeClr val="accent2"/>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ID">
                <a:solidFill>
                  <a:prstClr val="white"/>
                </a:solidFill>
                <a:latin typeface="Gotham Light"/>
              </a:endParaRPr>
            </a:p>
          </p:txBody>
        </p:sp>
        <p:grpSp>
          <p:nvGrpSpPr>
            <p:cNvPr id="191" name="Group 190">
              <a:extLst>
                <a:ext uri="{FF2B5EF4-FFF2-40B4-BE49-F238E27FC236}">
                  <a16:creationId xmlns:a16="http://schemas.microsoft.com/office/drawing/2014/main" id="{0A03165D-F6E1-42EF-8535-869A9236E8BC}"/>
                </a:ext>
              </a:extLst>
            </p:cNvPr>
            <p:cNvGrpSpPr/>
            <p:nvPr/>
          </p:nvGrpSpPr>
          <p:grpSpPr>
            <a:xfrm>
              <a:off x="7688936" y="3186954"/>
              <a:ext cx="296730" cy="260129"/>
              <a:chOff x="2670175" y="1112838"/>
              <a:chExt cx="360363" cy="315913"/>
            </a:xfrm>
            <a:solidFill>
              <a:schemeClr val="bg1"/>
            </a:solidFill>
          </p:grpSpPr>
          <p:sp>
            <p:nvSpPr>
              <p:cNvPr id="192" name="Freeform 793">
                <a:extLst>
                  <a:ext uri="{FF2B5EF4-FFF2-40B4-BE49-F238E27FC236}">
                    <a16:creationId xmlns:a16="http://schemas.microsoft.com/office/drawing/2014/main" id="{C99EB8CE-11A5-4DD3-BE31-4BE37B6A9F46}"/>
                  </a:ext>
                </a:extLst>
              </p:cNvPr>
              <p:cNvSpPr>
                <a:spLocks/>
              </p:cNvSpPr>
              <p:nvPr/>
            </p:nvSpPr>
            <p:spPr bwMode="auto">
              <a:xfrm>
                <a:off x="2700338" y="1228725"/>
                <a:ext cx="300038" cy="200025"/>
              </a:xfrm>
              <a:custGeom>
                <a:avLst/>
                <a:gdLst>
                  <a:gd name="T0" fmla="*/ 78 w 80"/>
                  <a:gd name="T1" fmla="*/ 53 h 53"/>
                  <a:gd name="T2" fmla="*/ 2 w 80"/>
                  <a:gd name="T3" fmla="*/ 53 h 53"/>
                  <a:gd name="T4" fmla="*/ 0 w 80"/>
                  <a:gd name="T5" fmla="*/ 51 h 53"/>
                  <a:gd name="T6" fmla="*/ 0 w 80"/>
                  <a:gd name="T7" fmla="*/ 2 h 53"/>
                  <a:gd name="T8" fmla="*/ 2 w 80"/>
                  <a:gd name="T9" fmla="*/ 0 h 53"/>
                  <a:gd name="T10" fmla="*/ 4 w 80"/>
                  <a:gd name="T11" fmla="*/ 2 h 53"/>
                  <a:gd name="T12" fmla="*/ 4 w 80"/>
                  <a:gd name="T13" fmla="*/ 49 h 53"/>
                  <a:gd name="T14" fmla="*/ 76 w 80"/>
                  <a:gd name="T15" fmla="*/ 49 h 53"/>
                  <a:gd name="T16" fmla="*/ 76 w 80"/>
                  <a:gd name="T17" fmla="*/ 2 h 53"/>
                  <a:gd name="T18" fmla="*/ 78 w 80"/>
                  <a:gd name="T19" fmla="*/ 0 h 53"/>
                  <a:gd name="T20" fmla="*/ 80 w 80"/>
                  <a:gd name="T21" fmla="*/ 2 h 53"/>
                  <a:gd name="T22" fmla="*/ 80 w 80"/>
                  <a:gd name="T23" fmla="*/ 51 h 53"/>
                  <a:gd name="T24" fmla="*/ 78 w 80"/>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53">
                    <a:moveTo>
                      <a:pt x="78" y="53"/>
                    </a:moveTo>
                    <a:cubicBezTo>
                      <a:pt x="2" y="53"/>
                      <a:pt x="2" y="53"/>
                      <a:pt x="2" y="53"/>
                    </a:cubicBezTo>
                    <a:cubicBezTo>
                      <a:pt x="1" y="53"/>
                      <a:pt x="0" y="52"/>
                      <a:pt x="0" y="51"/>
                    </a:cubicBezTo>
                    <a:cubicBezTo>
                      <a:pt x="0" y="2"/>
                      <a:pt x="0" y="2"/>
                      <a:pt x="0" y="2"/>
                    </a:cubicBezTo>
                    <a:cubicBezTo>
                      <a:pt x="0" y="1"/>
                      <a:pt x="1" y="0"/>
                      <a:pt x="2" y="0"/>
                    </a:cubicBezTo>
                    <a:cubicBezTo>
                      <a:pt x="3" y="0"/>
                      <a:pt x="4" y="1"/>
                      <a:pt x="4" y="2"/>
                    </a:cubicBezTo>
                    <a:cubicBezTo>
                      <a:pt x="4" y="49"/>
                      <a:pt x="4" y="49"/>
                      <a:pt x="4" y="49"/>
                    </a:cubicBezTo>
                    <a:cubicBezTo>
                      <a:pt x="76" y="49"/>
                      <a:pt x="76" y="49"/>
                      <a:pt x="76" y="49"/>
                    </a:cubicBezTo>
                    <a:cubicBezTo>
                      <a:pt x="76" y="2"/>
                      <a:pt x="76" y="2"/>
                      <a:pt x="76" y="2"/>
                    </a:cubicBezTo>
                    <a:cubicBezTo>
                      <a:pt x="76" y="1"/>
                      <a:pt x="77" y="0"/>
                      <a:pt x="78" y="0"/>
                    </a:cubicBezTo>
                    <a:cubicBezTo>
                      <a:pt x="79" y="0"/>
                      <a:pt x="80" y="1"/>
                      <a:pt x="80" y="2"/>
                    </a:cubicBezTo>
                    <a:cubicBezTo>
                      <a:pt x="80" y="51"/>
                      <a:pt x="80" y="51"/>
                      <a:pt x="80" y="51"/>
                    </a:cubicBezTo>
                    <a:cubicBezTo>
                      <a:pt x="80" y="52"/>
                      <a:pt x="79" y="53"/>
                      <a:pt x="7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Freeform 794">
                <a:extLst>
                  <a:ext uri="{FF2B5EF4-FFF2-40B4-BE49-F238E27FC236}">
                    <a16:creationId xmlns:a16="http://schemas.microsoft.com/office/drawing/2014/main" id="{1AC0F3D3-FDE7-45FA-A30F-1845108CF4D9}"/>
                  </a:ext>
                </a:extLst>
              </p:cNvPr>
              <p:cNvSpPr>
                <a:spLocks noEditPoints="1"/>
              </p:cNvSpPr>
              <p:nvPr/>
            </p:nvSpPr>
            <p:spPr bwMode="auto">
              <a:xfrm>
                <a:off x="2730500" y="1277938"/>
                <a:ext cx="134938" cy="106363"/>
              </a:xfrm>
              <a:custGeom>
                <a:avLst/>
                <a:gdLst>
                  <a:gd name="T0" fmla="*/ 34 w 36"/>
                  <a:gd name="T1" fmla="*/ 28 h 28"/>
                  <a:gd name="T2" fmla="*/ 2 w 36"/>
                  <a:gd name="T3" fmla="*/ 28 h 28"/>
                  <a:gd name="T4" fmla="*/ 0 w 36"/>
                  <a:gd name="T5" fmla="*/ 26 h 28"/>
                  <a:gd name="T6" fmla="*/ 0 w 36"/>
                  <a:gd name="T7" fmla="*/ 2 h 28"/>
                  <a:gd name="T8" fmla="*/ 2 w 36"/>
                  <a:gd name="T9" fmla="*/ 0 h 28"/>
                  <a:gd name="T10" fmla="*/ 34 w 36"/>
                  <a:gd name="T11" fmla="*/ 0 h 28"/>
                  <a:gd name="T12" fmla="*/ 36 w 36"/>
                  <a:gd name="T13" fmla="*/ 2 h 28"/>
                  <a:gd name="T14" fmla="*/ 36 w 36"/>
                  <a:gd name="T15" fmla="*/ 26 h 28"/>
                  <a:gd name="T16" fmla="*/ 34 w 36"/>
                  <a:gd name="T17" fmla="*/ 28 h 28"/>
                  <a:gd name="T18" fmla="*/ 4 w 36"/>
                  <a:gd name="T19" fmla="*/ 24 h 28"/>
                  <a:gd name="T20" fmla="*/ 32 w 36"/>
                  <a:gd name="T21" fmla="*/ 24 h 28"/>
                  <a:gd name="T22" fmla="*/ 32 w 36"/>
                  <a:gd name="T23" fmla="*/ 4 h 28"/>
                  <a:gd name="T24" fmla="*/ 4 w 36"/>
                  <a:gd name="T25" fmla="*/ 4 h 28"/>
                  <a:gd name="T26" fmla="*/ 4 w 3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34" y="28"/>
                    </a:moveTo>
                    <a:cubicBezTo>
                      <a:pt x="2" y="28"/>
                      <a:pt x="2" y="28"/>
                      <a:pt x="2" y="28"/>
                    </a:cubicBezTo>
                    <a:cubicBezTo>
                      <a:pt x="1" y="28"/>
                      <a:pt x="0" y="27"/>
                      <a:pt x="0" y="26"/>
                    </a:cubicBezTo>
                    <a:cubicBezTo>
                      <a:pt x="0" y="2"/>
                      <a:pt x="0" y="2"/>
                      <a:pt x="0" y="2"/>
                    </a:cubicBezTo>
                    <a:cubicBezTo>
                      <a:pt x="0" y="1"/>
                      <a:pt x="1" y="0"/>
                      <a:pt x="2" y="0"/>
                    </a:cubicBezTo>
                    <a:cubicBezTo>
                      <a:pt x="34" y="0"/>
                      <a:pt x="34" y="0"/>
                      <a:pt x="34" y="0"/>
                    </a:cubicBezTo>
                    <a:cubicBezTo>
                      <a:pt x="35" y="0"/>
                      <a:pt x="36" y="1"/>
                      <a:pt x="36" y="2"/>
                    </a:cubicBezTo>
                    <a:cubicBezTo>
                      <a:pt x="36" y="26"/>
                      <a:pt x="36" y="26"/>
                      <a:pt x="36" y="26"/>
                    </a:cubicBezTo>
                    <a:cubicBezTo>
                      <a:pt x="36" y="27"/>
                      <a:pt x="35" y="28"/>
                      <a:pt x="34" y="28"/>
                    </a:cubicBezTo>
                    <a:close/>
                    <a:moveTo>
                      <a:pt x="4" y="24"/>
                    </a:moveTo>
                    <a:cubicBezTo>
                      <a:pt x="32" y="24"/>
                      <a:pt x="32" y="24"/>
                      <a:pt x="32" y="24"/>
                    </a:cubicBezTo>
                    <a:cubicBezTo>
                      <a:pt x="32" y="4"/>
                      <a:pt x="32" y="4"/>
                      <a:pt x="32" y="4"/>
                    </a:cubicBezTo>
                    <a:cubicBezTo>
                      <a:pt x="4" y="4"/>
                      <a:pt x="4" y="4"/>
                      <a:pt x="4" y="4"/>
                    </a:cubicBezTo>
                    <a:lnTo>
                      <a:pt x="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4" name="Freeform 795">
                <a:extLst>
                  <a:ext uri="{FF2B5EF4-FFF2-40B4-BE49-F238E27FC236}">
                    <a16:creationId xmlns:a16="http://schemas.microsoft.com/office/drawing/2014/main" id="{3A7CBF04-DCBA-44DF-883D-DBFC6BF4B197}"/>
                  </a:ext>
                </a:extLst>
              </p:cNvPr>
              <p:cNvSpPr>
                <a:spLocks noEditPoints="1"/>
              </p:cNvSpPr>
              <p:nvPr/>
            </p:nvSpPr>
            <p:spPr bwMode="auto">
              <a:xfrm>
                <a:off x="2881313" y="1277938"/>
                <a:ext cx="88900" cy="150813"/>
              </a:xfrm>
              <a:custGeom>
                <a:avLst/>
                <a:gdLst>
                  <a:gd name="T0" fmla="*/ 22 w 24"/>
                  <a:gd name="T1" fmla="*/ 40 h 40"/>
                  <a:gd name="T2" fmla="*/ 2 w 24"/>
                  <a:gd name="T3" fmla="*/ 40 h 40"/>
                  <a:gd name="T4" fmla="*/ 0 w 24"/>
                  <a:gd name="T5" fmla="*/ 38 h 40"/>
                  <a:gd name="T6" fmla="*/ 0 w 24"/>
                  <a:gd name="T7" fmla="*/ 2 h 40"/>
                  <a:gd name="T8" fmla="*/ 2 w 24"/>
                  <a:gd name="T9" fmla="*/ 0 h 40"/>
                  <a:gd name="T10" fmla="*/ 22 w 24"/>
                  <a:gd name="T11" fmla="*/ 0 h 40"/>
                  <a:gd name="T12" fmla="*/ 24 w 24"/>
                  <a:gd name="T13" fmla="*/ 2 h 40"/>
                  <a:gd name="T14" fmla="*/ 24 w 24"/>
                  <a:gd name="T15" fmla="*/ 38 h 40"/>
                  <a:gd name="T16" fmla="*/ 22 w 24"/>
                  <a:gd name="T17" fmla="*/ 40 h 40"/>
                  <a:gd name="T18" fmla="*/ 4 w 24"/>
                  <a:gd name="T19" fmla="*/ 36 h 40"/>
                  <a:gd name="T20" fmla="*/ 20 w 24"/>
                  <a:gd name="T21" fmla="*/ 36 h 40"/>
                  <a:gd name="T22" fmla="*/ 20 w 24"/>
                  <a:gd name="T23" fmla="*/ 4 h 40"/>
                  <a:gd name="T24" fmla="*/ 4 w 24"/>
                  <a:gd name="T25" fmla="*/ 4 h 40"/>
                  <a:gd name="T26" fmla="*/ 4 w 24"/>
                  <a:gd name="T2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22" y="40"/>
                    </a:moveTo>
                    <a:cubicBezTo>
                      <a:pt x="2" y="40"/>
                      <a:pt x="2" y="40"/>
                      <a:pt x="2" y="40"/>
                    </a:cubicBezTo>
                    <a:cubicBezTo>
                      <a:pt x="1" y="40"/>
                      <a:pt x="0" y="39"/>
                      <a:pt x="0" y="38"/>
                    </a:cubicBezTo>
                    <a:cubicBezTo>
                      <a:pt x="0" y="2"/>
                      <a:pt x="0" y="2"/>
                      <a:pt x="0" y="2"/>
                    </a:cubicBezTo>
                    <a:cubicBezTo>
                      <a:pt x="0" y="1"/>
                      <a:pt x="1" y="0"/>
                      <a:pt x="2" y="0"/>
                    </a:cubicBezTo>
                    <a:cubicBezTo>
                      <a:pt x="22" y="0"/>
                      <a:pt x="22" y="0"/>
                      <a:pt x="22" y="0"/>
                    </a:cubicBezTo>
                    <a:cubicBezTo>
                      <a:pt x="23" y="0"/>
                      <a:pt x="24" y="1"/>
                      <a:pt x="24" y="2"/>
                    </a:cubicBezTo>
                    <a:cubicBezTo>
                      <a:pt x="24" y="38"/>
                      <a:pt x="24" y="38"/>
                      <a:pt x="24" y="38"/>
                    </a:cubicBezTo>
                    <a:cubicBezTo>
                      <a:pt x="24" y="39"/>
                      <a:pt x="23" y="40"/>
                      <a:pt x="22" y="40"/>
                    </a:cubicBezTo>
                    <a:close/>
                    <a:moveTo>
                      <a:pt x="4" y="36"/>
                    </a:moveTo>
                    <a:cubicBezTo>
                      <a:pt x="20" y="36"/>
                      <a:pt x="20" y="36"/>
                      <a:pt x="20" y="36"/>
                    </a:cubicBezTo>
                    <a:cubicBezTo>
                      <a:pt x="20" y="4"/>
                      <a:pt x="20" y="4"/>
                      <a:pt x="20" y="4"/>
                    </a:cubicBezTo>
                    <a:cubicBezTo>
                      <a:pt x="4" y="4"/>
                      <a:pt x="4" y="4"/>
                      <a:pt x="4" y="4"/>
                    </a:cubicBezTo>
                    <a:lnTo>
                      <a:pt x="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5" name="Freeform 796">
                <a:extLst>
                  <a:ext uri="{FF2B5EF4-FFF2-40B4-BE49-F238E27FC236}">
                    <a16:creationId xmlns:a16="http://schemas.microsoft.com/office/drawing/2014/main" id="{4D43629A-24E7-4B5D-9920-E595236DA7FB}"/>
                  </a:ext>
                </a:extLst>
              </p:cNvPr>
              <p:cNvSpPr>
                <a:spLocks noEditPoints="1"/>
              </p:cNvSpPr>
              <p:nvPr/>
            </p:nvSpPr>
            <p:spPr bwMode="auto">
              <a:xfrm>
                <a:off x="2670175" y="1112838"/>
                <a:ext cx="360363" cy="74613"/>
              </a:xfrm>
              <a:custGeom>
                <a:avLst/>
                <a:gdLst>
                  <a:gd name="T0" fmla="*/ 94 w 96"/>
                  <a:gd name="T1" fmla="*/ 20 h 20"/>
                  <a:gd name="T2" fmla="*/ 2 w 96"/>
                  <a:gd name="T3" fmla="*/ 20 h 20"/>
                  <a:gd name="T4" fmla="*/ 0 w 96"/>
                  <a:gd name="T5" fmla="*/ 19 h 20"/>
                  <a:gd name="T6" fmla="*/ 0 w 96"/>
                  <a:gd name="T7" fmla="*/ 17 h 20"/>
                  <a:gd name="T8" fmla="*/ 8 w 96"/>
                  <a:gd name="T9" fmla="*/ 1 h 20"/>
                  <a:gd name="T10" fmla="*/ 10 w 96"/>
                  <a:gd name="T11" fmla="*/ 0 h 20"/>
                  <a:gd name="T12" fmla="*/ 86 w 96"/>
                  <a:gd name="T13" fmla="*/ 0 h 20"/>
                  <a:gd name="T14" fmla="*/ 88 w 96"/>
                  <a:gd name="T15" fmla="*/ 1 h 20"/>
                  <a:gd name="T16" fmla="*/ 96 w 96"/>
                  <a:gd name="T17" fmla="*/ 17 h 20"/>
                  <a:gd name="T18" fmla="*/ 96 w 96"/>
                  <a:gd name="T19" fmla="*/ 19 h 20"/>
                  <a:gd name="T20" fmla="*/ 94 w 96"/>
                  <a:gd name="T21" fmla="*/ 20 h 20"/>
                  <a:gd name="T22" fmla="*/ 5 w 96"/>
                  <a:gd name="T23" fmla="*/ 16 h 20"/>
                  <a:gd name="T24" fmla="*/ 91 w 96"/>
                  <a:gd name="T25" fmla="*/ 16 h 20"/>
                  <a:gd name="T26" fmla="*/ 85 w 96"/>
                  <a:gd name="T27" fmla="*/ 4 h 20"/>
                  <a:gd name="T28" fmla="*/ 11 w 96"/>
                  <a:gd name="T29" fmla="*/ 4 h 20"/>
                  <a:gd name="T30" fmla="*/ 5 w 96"/>
                  <a:gd name="T3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20">
                    <a:moveTo>
                      <a:pt x="94" y="20"/>
                    </a:moveTo>
                    <a:cubicBezTo>
                      <a:pt x="2" y="20"/>
                      <a:pt x="2" y="20"/>
                      <a:pt x="2" y="20"/>
                    </a:cubicBezTo>
                    <a:cubicBezTo>
                      <a:pt x="1" y="20"/>
                      <a:pt x="1" y="20"/>
                      <a:pt x="0" y="19"/>
                    </a:cubicBezTo>
                    <a:cubicBezTo>
                      <a:pt x="0" y="18"/>
                      <a:pt x="0" y="18"/>
                      <a:pt x="0" y="17"/>
                    </a:cubicBezTo>
                    <a:cubicBezTo>
                      <a:pt x="8" y="1"/>
                      <a:pt x="8" y="1"/>
                      <a:pt x="8" y="1"/>
                    </a:cubicBezTo>
                    <a:cubicBezTo>
                      <a:pt x="9" y="0"/>
                      <a:pt x="9" y="0"/>
                      <a:pt x="10" y="0"/>
                    </a:cubicBezTo>
                    <a:cubicBezTo>
                      <a:pt x="86" y="0"/>
                      <a:pt x="86" y="0"/>
                      <a:pt x="86" y="0"/>
                    </a:cubicBezTo>
                    <a:cubicBezTo>
                      <a:pt x="87" y="0"/>
                      <a:pt x="87" y="0"/>
                      <a:pt x="88" y="1"/>
                    </a:cubicBezTo>
                    <a:cubicBezTo>
                      <a:pt x="96" y="17"/>
                      <a:pt x="96" y="17"/>
                      <a:pt x="96" y="17"/>
                    </a:cubicBezTo>
                    <a:cubicBezTo>
                      <a:pt x="96" y="18"/>
                      <a:pt x="96" y="18"/>
                      <a:pt x="96" y="19"/>
                    </a:cubicBezTo>
                    <a:cubicBezTo>
                      <a:pt x="95" y="20"/>
                      <a:pt x="95" y="20"/>
                      <a:pt x="94" y="20"/>
                    </a:cubicBezTo>
                    <a:close/>
                    <a:moveTo>
                      <a:pt x="5" y="16"/>
                    </a:moveTo>
                    <a:cubicBezTo>
                      <a:pt x="91" y="16"/>
                      <a:pt x="91" y="16"/>
                      <a:pt x="91" y="16"/>
                    </a:cubicBezTo>
                    <a:cubicBezTo>
                      <a:pt x="85" y="4"/>
                      <a:pt x="85" y="4"/>
                      <a:pt x="85" y="4"/>
                    </a:cubicBezTo>
                    <a:cubicBezTo>
                      <a:pt x="11" y="4"/>
                      <a:pt x="11" y="4"/>
                      <a:pt x="11" y="4"/>
                    </a:cubicBezTo>
                    <a:lnTo>
                      <a:pt x="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6" name="Freeform 797">
                <a:extLst>
                  <a:ext uri="{FF2B5EF4-FFF2-40B4-BE49-F238E27FC236}">
                    <a16:creationId xmlns:a16="http://schemas.microsoft.com/office/drawing/2014/main" id="{56235153-BF8E-4F88-A532-882832A7D35B}"/>
                  </a:ext>
                </a:extLst>
              </p:cNvPr>
              <p:cNvSpPr>
                <a:spLocks noEditPoints="1"/>
              </p:cNvSpPr>
              <p:nvPr/>
            </p:nvSpPr>
            <p:spPr bwMode="auto">
              <a:xfrm>
                <a:off x="2670175" y="1173163"/>
                <a:ext cx="360363" cy="90488"/>
              </a:xfrm>
              <a:custGeom>
                <a:avLst/>
                <a:gdLst>
                  <a:gd name="T0" fmla="*/ 60 w 96"/>
                  <a:gd name="T1" fmla="*/ 24 h 24"/>
                  <a:gd name="T2" fmla="*/ 48 w 96"/>
                  <a:gd name="T3" fmla="*/ 19 h 24"/>
                  <a:gd name="T4" fmla="*/ 36 w 96"/>
                  <a:gd name="T5" fmla="*/ 24 h 24"/>
                  <a:gd name="T6" fmla="*/ 22 w 96"/>
                  <a:gd name="T7" fmla="*/ 17 h 24"/>
                  <a:gd name="T8" fmla="*/ 14 w 96"/>
                  <a:gd name="T9" fmla="*/ 20 h 24"/>
                  <a:gd name="T10" fmla="*/ 0 w 96"/>
                  <a:gd name="T11" fmla="*/ 6 h 24"/>
                  <a:gd name="T12" fmla="*/ 0 w 96"/>
                  <a:gd name="T13" fmla="*/ 2 h 24"/>
                  <a:gd name="T14" fmla="*/ 2 w 96"/>
                  <a:gd name="T15" fmla="*/ 0 h 24"/>
                  <a:gd name="T16" fmla="*/ 94 w 96"/>
                  <a:gd name="T17" fmla="*/ 0 h 24"/>
                  <a:gd name="T18" fmla="*/ 96 w 96"/>
                  <a:gd name="T19" fmla="*/ 2 h 24"/>
                  <a:gd name="T20" fmla="*/ 96 w 96"/>
                  <a:gd name="T21" fmla="*/ 6 h 24"/>
                  <a:gd name="T22" fmla="*/ 82 w 96"/>
                  <a:gd name="T23" fmla="*/ 20 h 24"/>
                  <a:gd name="T24" fmla="*/ 74 w 96"/>
                  <a:gd name="T25" fmla="*/ 17 h 24"/>
                  <a:gd name="T26" fmla="*/ 60 w 96"/>
                  <a:gd name="T27" fmla="*/ 24 h 24"/>
                  <a:gd name="T28" fmla="*/ 48 w 96"/>
                  <a:gd name="T29" fmla="*/ 15 h 24"/>
                  <a:gd name="T30" fmla="*/ 50 w 96"/>
                  <a:gd name="T31" fmla="*/ 15 h 24"/>
                  <a:gd name="T32" fmla="*/ 60 w 96"/>
                  <a:gd name="T33" fmla="*/ 20 h 24"/>
                  <a:gd name="T34" fmla="*/ 72 w 96"/>
                  <a:gd name="T35" fmla="*/ 13 h 24"/>
                  <a:gd name="T36" fmla="*/ 74 w 96"/>
                  <a:gd name="T37" fmla="*/ 12 h 24"/>
                  <a:gd name="T38" fmla="*/ 75 w 96"/>
                  <a:gd name="T39" fmla="*/ 13 h 24"/>
                  <a:gd name="T40" fmla="*/ 82 w 96"/>
                  <a:gd name="T41" fmla="*/ 16 h 24"/>
                  <a:gd name="T42" fmla="*/ 92 w 96"/>
                  <a:gd name="T43" fmla="*/ 6 h 24"/>
                  <a:gd name="T44" fmla="*/ 92 w 96"/>
                  <a:gd name="T45" fmla="*/ 4 h 24"/>
                  <a:gd name="T46" fmla="*/ 4 w 96"/>
                  <a:gd name="T47" fmla="*/ 4 h 24"/>
                  <a:gd name="T48" fmla="*/ 4 w 96"/>
                  <a:gd name="T49" fmla="*/ 6 h 24"/>
                  <a:gd name="T50" fmla="*/ 14 w 96"/>
                  <a:gd name="T51" fmla="*/ 16 h 24"/>
                  <a:gd name="T52" fmla="*/ 21 w 96"/>
                  <a:gd name="T53" fmla="*/ 13 h 24"/>
                  <a:gd name="T54" fmla="*/ 22 w 96"/>
                  <a:gd name="T55" fmla="*/ 12 h 24"/>
                  <a:gd name="T56" fmla="*/ 24 w 96"/>
                  <a:gd name="T57" fmla="*/ 13 h 24"/>
                  <a:gd name="T58" fmla="*/ 36 w 96"/>
                  <a:gd name="T59" fmla="*/ 20 h 24"/>
                  <a:gd name="T60" fmla="*/ 47 w 96"/>
                  <a:gd name="T61" fmla="*/ 15 h 24"/>
                  <a:gd name="T62" fmla="*/ 48 w 96"/>
                  <a:gd name="T6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4">
                    <a:moveTo>
                      <a:pt x="60" y="24"/>
                    </a:moveTo>
                    <a:cubicBezTo>
                      <a:pt x="56" y="24"/>
                      <a:pt x="51" y="22"/>
                      <a:pt x="48" y="19"/>
                    </a:cubicBezTo>
                    <a:cubicBezTo>
                      <a:pt x="45" y="22"/>
                      <a:pt x="40" y="24"/>
                      <a:pt x="36" y="24"/>
                    </a:cubicBezTo>
                    <a:cubicBezTo>
                      <a:pt x="31" y="24"/>
                      <a:pt x="25" y="21"/>
                      <a:pt x="22" y="17"/>
                    </a:cubicBezTo>
                    <a:cubicBezTo>
                      <a:pt x="20" y="19"/>
                      <a:pt x="17" y="20"/>
                      <a:pt x="14" y="20"/>
                    </a:cubicBezTo>
                    <a:cubicBezTo>
                      <a:pt x="6" y="20"/>
                      <a:pt x="0" y="14"/>
                      <a:pt x="0" y="6"/>
                    </a:cubicBezTo>
                    <a:cubicBezTo>
                      <a:pt x="0" y="2"/>
                      <a:pt x="0" y="2"/>
                      <a:pt x="0" y="2"/>
                    </a:cubicBezTo>
                    <a:cubicBezTo>
                      <a:pt x="0" y="1"/>
                      <a:pt x="1" y="0"/>
                      <a:pt x="2" y="0"/>
                    </a:cubicBezTo>
                    <a:cubicBezTo>
                      <a:pt x="94" y="0"/>
                      <a:pt x="94" y="0"/>
                      <a:pt x="94" y="0"/>
                    </a:cubicBezTo>
                    <a:cubicBezTo>
                      <a:pt x="95" y="0"/>
                      <a:pt x="96" y="1"/>
                      <a:pt x="96" y="2"/>
                    </a:cubicBezTo>
                    <a:cubicBezTo>
                      <a:pt x="96" y="6"/>
                      <a:pt x="96" y="6"/>
                      <a:pt x="96" y="6"/>
                    </a:cubicBezTo>
                    <a:cubicBezTo>
                      <a:pt x="96" y="14"/>
                      <a:pt x="90" y="20"/>
                      <a:pt x="82" y="20"/>
                    </a:cubicBezTo>
                    <a:cubicBezTo>
                      <a:pt x="79" y="20"/>
                      <a:pt x="76" y="19"/>
                      <a:pt x="74" y="17"/>
                    </a:cubicBezTo>
                    <a:cubicBezTo>
                      <a:pt x="71" y="21"/>
                      <a:pt x="65" y="24"/>
                      <a:pt x="60" y="24"/>
                    </a:cubicBezTo>
                    <a:close/>
                    <a:moveTo>
                      <a:pt x="48" y="15"/>
                    </a:moveTo>
                    <a:cubicBezTo>
                      <a:pt x="49" y="15"/>
                      <a:pt x="49" y="15"/>
                      <a:pt x="50" y="15"/>
                    </a:cubicBezTo>
                    <a:cubicBezTo>
                      <a:pt x="52" y="18"/>
                      <a:pt x="56" y="20"/>
                      <a:pt x="60" y="20"/>
                    </a:cubicBezTo>
                    <a:cubicBezTo>
                      <a:pt x="65" y="20"/>
                      <a:pt x="70" y="17"/>
                      <a:pt x="72" y="13"/>
                    </a:cubicBezTo>
                    <a:cubicBezTo>
                      <a:pt x="73" y="12"/>
                      <a:pt x="73" y="12"/>
                      <a:pt x="74" y="12"/>
                    </a:cubicBezTo>
                    <a:cubicBezTo>
                      <a:pt x="74" y="12"/>
                      <a:pt x="75" y="12"/>
                      <a:pt x="75" y="13"/>
                    </a:cubicBezTo>
                    <a:cubicBezTo>
                      <a:pt x="78" y="15"/>
                      <a:pt x="80" y="16"/>
                      <a:pt x="82" y="16"/>
                    </a:cubicBezTo>
                    <a:cubicBezTo>
                      <a:pt x="88" y="16"/>
                      <a:pt x="92" y="12"/>
                      <a:pt x="92" y="6"/>
                    </a:cubicBezTo>
                    <a:cubicBezTo>
                      <a:pt x="92" y="4"/>
                      <a:pt x="92" y="4"/>
                      <a:pt x="92" y="4"/>
                    </a:cubicBezTo>
                    <a:cubicBezTo>
                      <a:pt x="4" y="4"/>
                      <a:pt x="4" y="4"/>
                      <a:pt x="4" y="4"/>
                    </a:cubicBezTo>
                    <a:cubicBezTo>
                      <a:pt x="4" y="6"/>
                      <a:pt x="4" y="6"/>
                      <a:pt x="4" y="6"/>
                    </a:cubicBezTo>
                    <a:cubicBezTo>
                      <a:pt x="4" y="12"/>
                      <a:pt x="8" y="16"/>
                      <a:pt x="14" y="16"/>
                    </a:cubicBezTo>
                    <a:cubicBezTo>
                      <a:pt x="16" y="16"/>
                      <a:pt x="18" y="15"/>
                      <a:pt x="21" y="13"/>
                    </a:cubicBezTo>
                    <a:cubicBezTo>
                      <a:pt x="21" y="12"/>
                      <a:pt x="22" y="12"/>
                      <a:pt x="22" y="12"/>
                    </a:cubicBezTo>
                    <a:cubicBezTo>
                      <a:pt x="23" y="12"/>
                      <a:pt x="23" y="12"/>
                      <a:pt x="24" y="13"/>
                    </a:cubicBezTo>
                    <a:cubicBezTo>
                      <a:pt x="26" y="17"/>
                      <a:pt x="31" y="20"/>
                      <a:pt x="36" y="20"/>
                    </a:cubicBezTo>
                    <a:cubicBezTo>
                      <a:pt x="40" y="20"/>
                      <a:pt x="44" y="18"/>
                      <a:pt x="47" y="15"/>
                    </a:cubicBezTo>
                    <a:cubicBezTo>
                      <a:pt x="47" y="15"/>
                      <a:pt x="47" y="15"/>
                      <a:pt x="4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7" name="Freeform 798">
                <a:extLst>
                  <a:ext uri="{FF2B5EF4-FFF2-40B4-BE49-F238E27FC236}">
                    <a16:creationId xmlns:a16="http://schemas.microsoft.com/office/drawing/2014/main" id="{46BA4006-6E02-405D-BEB6-E2398C49D878}"/>
                  </a:ext>
                </a:extLst>
              </p:cNvPr>
              <p:cNvSpPr>
                <a:spLocks/>
              </p:cNvSpPr>
              <p:nvPr/>
            </p:nvSpPr>
            <p:spPr bwMode="auto">
              <a:xfrm>
                <a:off x="2744788" y="1112838"/>
                <a:ext cx="30163" cy="120650"/>
              </a:xfrm>
              <a:custGeom>
                <a:avLst/>
                <a:gdLst>
                  <a:gd name="T0" fmla="*/ 2 w 8"/>
                  <a:gd name="T1" fmla="*/ 32 h 32"/>
                  <a:gd name="T2" fmla="*/ 0 w 8"/>
                  <a:gd name="T3" fmla="*/ 30 h 32"/>
                  <a:gd name="T4" fmla="*/ 0 w 8"/>
                  <a:gd name="T5" fmla="*/ 18 h 32"/>
                  <a:gd name="T6" fmla="*/ 0 w 8"/>
                  <a:gd name="T7" fmla="*/ 18 h 32"/>
                  <a:gd name="T8" fmla="*/ 4 w 8"/>
                  <a:gd name="T9" fmla="*/ 2 h 32"/>
                  <a:gd name="T10" fmla="*/ 6 w 8"/>
                  <a:gd name="T11" fmla="*/ 0 h 32"/>
                  <a:gd name="T12" fmla="*/ 8 w 8"/>
                  <a:gd name="T13" fmla="*/ 2 h 32"/>
                  <a:gd name="T14" fmla="*/ 4 w 8"/>
                  <a:gd name="T15" fmla="*/ 18 h 32"/>
                  <a:gd name="T16" fmla="*/ 4 w 8"/>
                  <a:gd name="T17" fmla="*/ 30 h 32"/>
                  <a:gd name="T18" fmla="*/ 2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2" y="32"/>
                    </a:moveTo>
                    <a:cubicBezTo>
                      <a:pt x="1" y="32"/>
                      <a:pt x="0" y="31"/>
                      <a:pt x="0" y="30"/>
                    </a:cubicBezTo>
                    <a:cubicBezTo>
                      <a:pt x="0" y="18"/>
                      <a:pt x="0" y="18"/>
                      <a:pt x="0" y="18"/>
                    </a:cubicBezTo>
                    <a:cubicBezTo>
                      <a:pt x="0" y="18"/>
                      <a:pt x="0" y="18"/>
                      <a:pt x="0" y="18"/>
                    </a:cubicBezTo>
                    <a:cubicBezTo>
                      <a:pt x="4" y="2"/>
                      <a:pt x="4" y="2"/>
                      <a:pt x="4" y="2"/>
                    </a:cubicBezTo>
                    <a:cubicBezTo>
                      <a:pt x="4" y="0"/>
                      <a:pt x="5" y="0"/>
                      <a:pt x="6" y="0"/>
                    </a:cubicBezTo>
                    <a:cubicBezTo>
                      <a:pt x="8" y="0"/>
                      <a:pt x="8" y="1"/>
                      <a:pt x="8" y="2"/>
                    </a:cubicBezTo>
                    <a:cubicBezTo>
                      <a:pt x="4" y="18"/>
                      <a:pt x="4" y="18"/>
                      <a:pt x="4" y="18"/>
                    </a:cubicBezTo>
                    <a:cubicBezTo>
                      <a:pt x="4" y="30"/>
                      <a:pt x="4" y="30"/>
                      <a:pt x="4" y="30"/>
                    </a:cubicBezTo>
                    <a:cubicBezTo>
                      <a:pt x="4" y="31"/>
                      <a:pt x="3"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8" name="Freeform 799">
                <a:extLst>
                  <a:ext uri="{FF2B5EF4-FFF2-40B4-BE49-F238E27FC236}">
                    <a16:creationId xmlns:a16="http://schemas.microsoft.com/office/drawing/2014/main" id="{28A57F6E-FACA-4E69-B19B-7BB2B817A0B1}"/>
                  </a:ext>
                </a:extLst>
              </p:cNvPr>
              <p:cNvSpPr>
                <a:spLocks/>
              </p:cNvSpPr>
              <p:nvPr/>
            </p:nvSpPr>
            <p:spPr bwMode="auto">
              <a:xfrm>
                <a:off x="2843213" y="1112838"/>
                <a:ext cx="14288" cy="131763"/>
              </a:xfrm>
              <a:custGeom>
                <a:avLst/>
                <a:gdLst>
                  <a:gd name="T0" fmla="*/ 2 w 4"/>
                  <a:gd name="T1" fmla="*/ 35 h 35"/>
                  <a:gd name="T2" fmla="*/ 0 w 4"/>
                  <a:gd name="T3" fmla="*/ 33 h 35"/>
                  <a:gd name="T4" fmla="*/ 0 w 4"/>
                  <a:gd name="T5" fmla="*/ 2 h 35"/>
                  <a:gd name="T6" fmla="*/ 2 w 4"/>
                  <a:gd name="T7" fmla="*/ 0 h 35"/>
                  <a:gd name="T8" fmla="*/ 4 w 4"/>
                  <a:gd name="T9" fmla="*/ 2 h 35"/>
                  <a:gd name="T10" fmla="*/ 4 w 4"/>
                  <a:gd name="T11" fmla="*/ 33 h 35"/>
                  <a:gd name="T12" fmla="*/ 2 w 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4" h="35">
                    <a:moveTo>
                      <a:pt x="2" y="35"/>
                    </a:moveTo>
                    <a:cubicBezTo>
                      <a:pt x="1" y="35"/>
                      <a:pt x="0" y="34"/>
                      <a:pt x="0" y="33"/>
                    </a:cubicBezTo>
                    <a:cubicBezTo>
                      <a:pt x="0" y="2"/>
                      <a:pt x="0" y="2"/>
                      <a:pt x="0" y="2"/>
                    </a:cubicBezTo>
                    <a:cubicBezTo>
                      <a:pt x="0" y="1"/>
                      <a:pt x="1" y="0"/>
                      <a:pt x="2" y="0"/>
                    </a:cubicBezTo>
                    <a:cubicBezTo>
                      <a:pt x="3" y="0"/>
                      <a:pt x="4" y="1"/>
                      <a:pt x="4" y="2"/>
                    </a:cubicBezTo>
                    <a:cubicBezTo>
                      <a:pt x="4" y="33"/>
                      <a:pt x="4" y="33"/>
                      <a:pt x="4" y="33"/>
                    </a:cubicBezTo>
                    <a:cubicBezTo>
                      <a:pt x="4" y="34"/>
                      <a:pt x="3" y="35"/>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9" name="Freeform 800">
                <a:extLst>
                  <a:ext uri="{FF2B5EF4-FFF2-40B4-BE49-F238E27FC236}">
                    <a16:creationId xmlns:a16="http://schemas.microsoft.com/office/drawing/2014/main" id="{B3D79D34-8D57-43E4-B331-94E82C117D61}"/>
                  </a:ext>
                </a:extLst>
              </p:cNvPr>
              <p:cNvSpPr>
                <a:spLocks/>
              </p:cNvSpPr>
              <p:nvPr/>
            </p:nvSpPr>
            <p:spPr bwMode="auto">
              <a:xfrm>
                <a:off x="2925763" y="1112838"/>
                <a:ext cx="30163" cy="120650"/>
              </a:xfrm>
              <a:custGeom>
                <a:avLst/>
                <a:gdLst>
                  <a:gd name="T0" fmla="*/ 6 w 8"/>
                  <a:gd name="T1" fmla="*/ 32 h 32"/>
                  <a:gd name="T2" fmla="*/ 4 w 8"/>
                  <a:gd name="T3" fmla="*/ 30 h 32"/>
                  <a:gd name="T4" fmla="*/ 4 w 8"/>
                  <a:gd name="T5" fmla="*/ 18 h 32"/>
                  <a:gd name="T6" fmla="*/ 0 w 8"/>
                  <a:gd name="T7" fmla="*/ 2 h 32"/>
                  <a:gd name="T8" fmla="*/ 2 w 8"/>
                  <a:gd name="T9" fmla="*/ 0 h 32"/>
                  <a:gd name="T10" fmla="*/ 4 w 8"/>
                  <a:gd name="T11" fmla="*/ 2 h 32"/>
                  <a:gd name="T12" fmla="*/ 8 w 8"/>
                  <a:gd name="T13" fmla="*/ 18 h 32"/>
                  <a:gd name="T14" fmla="*/ 8 w 8"/>
                  <a:gd name="T15" fmla="*/ 18 h 32"/>
                  <a:gd name="T16" fmla="*/ 8 w 8"/>
                  <a:gd name="T17" fmla="*/ 30 h 32"/>
                  <a:gd name="T18" fmla="*/ 6 w 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2">
                    <a:moveTo>
                      <a:pt x="6" y="32"/>
                    </a:moveTo>
                    <a:cubicBezTo>
                      <a:pt x="5" y="32"/>
                      <a:pt x="4" y="31"/>
                      <a:pt x="4" y="30"/>
                    </a:cubicBezTo>
                    <a:cubicBezTo>
                      <a:pt x="4" y="18"/>
                      <a:pt x="4" y="18"/>
                      <a:pt x="4" y="18"/>
                    </a:cubicBezTo>
                    <a:cubicBezTo>
                      <a:pt x="0" y="2"/>
                      <a:pt x="0" y="2"/>
                      <a:pt x="0" y="2"/>
                    </a:cubicBezTo>
                    <a:cubicBezTo>
                      <a:pt x="0" y="1"/>
                      <a:pt x="0" y="0"/>
                      <a:pt x="2" y="0"/>
                    </a:cubicBezTo>
                    <a:cubicBezTo>
                      <a:pt x="3" y="0"/>
                      <a:pt x="4" y="0"/>
                      <a:pt x="4" y="2"/>
                    </a:cubicBezTo>
                    <a:cubicBezTo>
                      <a:pt x="8" y="18"/>
                      <a:pt x="8" y="18"/>
                      <a:pt x="8" y="18"/>
                    </a:cubicBezTo>
                    <a:cubicBezTo>
                      <a:pt x="8" y="18"/>
                      <a:pt x="8" y="18"/>
                      <a:pt x="8" y="18"/>
                    </a:cubicBezTo>
                    <a:cubicBezTo>
                      <a:pt x="8" y="30"/>
                      <a:pt x="8" y="30"/>
                      <a:pt x="8" y="30"/>
                    </a:cubicBezTo>
                    <a:cubicBezTo>
                      <a:pt x="8" y="31"/>
                      <a:pt x="7"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Oval 801">
                <a:extLst>
                  <a:ext uri="{FF2B5EF4-FFF2-40B4-BE49-F238E27FC236}">
                    <a16:creationId xmlns:a16="http://schemas.microsoft.com/office/drawing/2014/main" id="{5E3B1AB5-C708-4272-B9EA-245C51E8EF7C}"/>
                  </a:ext>
                </a:extLst>
              </p:cNvPr>
              <p:cNvSpPr>
                <a:spLocks noChangeArrowheads="1"/>
              </p:cNvSpPr>
              <p:nvPr/>
            </p:nvSpPr>
            <p:spPr bwMode="auto">
              <a:xfrm>
                <a:off x="2925763" y="1354138"/>
                <a:ext cx="14288" cy="14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03" name="Group 202">
              <a:extLst>
                <a:ext uri="{FF2B5EF4-FFF2-40B4-BE49-F238E27FC236}">
                  <a16:creationId xmlns:a16="http://schemas.microsoft.com/office/drawing/2014/main" id="{6EF50DAD-CCF7-4CE8-92B1-AA84BEE7B118}"/>
                </a:ext>
              </a:extLst>
            </p:cNvPr>
            <p:cNvGrpSpPr/>
            <p:nvPr/>
          </p:nvGrpSpPr>
          <p:grpSpPr>
            <a:xfrm>
              <a:off x="8081120" y="3149360"/>
              <a:ext cx="818741" cy="316863"/>
              <a:chOff x="5402061" y="2870595"/>
              <a:chExt cx="818741" cy="316863"/>
            </a:xfrm>
          </p:grpSpPr>
          <p:sp>
            <p:nvSpPr>
              <p:cNvPr id="190" name="TextBox 189">
                <a:extLst>
                  <a:ext uri="{FF2B5EF4-FFF2-40B4-BE49-F238E27FC236}">
                    <a16:creationId xmlns:a16="http://schemas.microsoft.com/office/drawing/2014/main" id="{90B7B5DB-9DAB-4F5B-ACB0-476FA26D48C1}"/>
                  </a:ext>
                </a:extLst>
              </p:cNvPr>
              <p:cNvSpPr txBox="1"/>
              <p:nvPr/>
            </p:nvSpPr>
            <p:spPr>
              <a:xfrm>
                <a:off x="5402061" y="2990468"/>
                <a:ext cx="818741" cy="196990"/>
              </a:xfrm>
              <a:prstGeom prst="rect">
                <a:avLst/>
              </a:prstGeom>
              <a:noFill/>
            </p:spPr>
            <p:txBody>
              <a:bodyPr wrap="square" lIns="0" tIns="0" rIns="0" bIns="0" rtlCol="0">
                <a:spAutoFit/>
              </a:bodyPr>
              <a:lstStyle/>
              <a:p>
                <a:pPr lvl="0">
                  <a:spcAft>
                    <a:spcPts val="300"/>
                  </a:spcAft>
                  <a:defRPr/>
                </a:pPr>
                <a:r>
                  <a:rPr lang="fr-FR" sz="1200" b="1" dirty="0">
                    <a:solidFill>
                      <a:schemeClr val="bg1"/>
                    </a:solidFill>
                    <a:latin typeface="+mj-lt"/>
                  </a:rPr>
                  <a:t>96</a:t>
                </a:r>
                <a:r>
                  <a:rPr lang="fr-FR" sz="1400" b="1" dirty="0">
                    <a:solidFill>
                      <a:schemeClr val="bg1"/>
                    </a:solidFill>
                    <a:latin typeface="+mj-lt"/>
                  </a:rPr>
                  <a:t> </a:t>
                </a:r>
                <a:r>
                  <a:rPr lang="fr-FR" sz="800" b="1" dirty="0">
                    <a:solidFill>
                      <a:schemeClr val="bg1"/>
                    </a:solidFill>
                  </a:rPr>
                  <a:t>magasins</a:t>
                </a:r>
                <a:endParaRPr lang="fr-FR" sz="1050" b="1" dirty="0">
                  <a:solidFill>
                    <a:schemeClr val="bg1"/>
                  </a:solidFill>
                </a:endParaRPr>
              </a:p>
            </p:txBody>
          </p:sp>
          <p:sp>
            <p:nvSpPr>
              <p:cNvPr id="201" name="TextBox 200">
                <a:extLst>
                  <a:ext uri="{FF2B5EF4-FFF2-40B4-BE49-F238E27FC236}">
                    <a16:creationId xmlns:a16="http://schemas.microsoft.com/office/drawing/2014/main" id="{1D159B53-EDD0-436E-9444-CC5639BA6748}"/>
                  </a:ext>
                </a:extLst>
              </p:cNvPr>
              <p:cNvSpPr txBox="1"/>
              <p:nvPr/>
            </p:nvSpPr>
            <p:spPr>
              <a:xfrm>
                <a:off x="5402061" y="2870595"/>
                <a:ext cx="818741" cy="154777"/>
              </a:xfrm>
              <a:prstGeom prst="rect">
                <a:avLst/>
              </a:prstGeom>
              <a:noFill/>
            </p:spPr>
            <p:txBody>
              <a:bodyPr wrap="square" lIns="0" tIns="0" rIns="0" bIns="0" rtlCol="0">
                <a:spAutoFit/>
              </a:bodyPr>
              <a:lstStyle/>
              <a:p>
                <a:pPr lvl="0">
                  <a:spcAft>
                    <a:spcPts val="300"/>
                  </a:spcAft>
                  <a:defRPr/>
                </a:pPr>
                <a:r>
                  <a:rPr lang="fr-FR" sz="1100" b="1" dirty="0">
                    <a:solidFill>
                      <a:schemeClr val="bg1"/>
                    </a:solidFill>
                  </a:rPr>
                  <a:t>France</a:t>
                </a:r>
              </a:p>
            </p:txBody>
          </p:sp>
        </p:grpSp>
      </p:grpSp>
      <p:sp>
        <p:nvSpPr>
          <p:cNvPr id="189" name="TextBox 188">
            <a:extLst>
              <a:ext uri="{FF2B5EF4-FFF2-40B4-BE49-F238E27FC236}">
                <a16:creationId xmlns:a16="http://schemas.microsoft.com/office/drawing/2014/main" id="{AE6611A1-9D70-4C7D-91D4-4049B75C8579}"/>
              </a:ext>
            </a:extLst>
          </p:cNvPr>
          <p:cNvSpPr txBox="1"/>
          <p:nvPr/>
        </p:nvSpPr>
        <p:spPr>
          <a:xfrm>
            <a:off x="9459483" y="3820129"/>
            <a:ext cx="1747148" cy="246221"/>
          </a:xfrm>
          <a:prstGeom prst="rect">
            <a:avLst/>
          </a:prstGeom>
          <a:noFill/>
        </p:spPr>
        <p:txBody>
          <a:bodyPr wrap="square" lIns="0" tIns="0" rIns="0" bIns="0" rtlCol="0">
            <a:spAutoFit/>
          </a:bodyPr>
          <a:lstStyle/>
          <a:p>
            <a:pPr lvl="0">
              <a:spcAft>
                <a:spcPts val="300"/>
              </a:spcAft>
              <a:defRPr/>
            </a:pPr>
            <a:r>
              <a:rPr lang="fr-FR" sz="1600" b="1" dirty="0">
                <a:solidFill>
                  <a:prstClr val="black"/>
                </a:solidFill>
              </a:rPr>
              <a:t>Magasins Damart</a:t>
            </a:r>
          </a:p>
        </p:txBody>
      </p:sp>
      <p:grpSp>
        <p:nvGrpSpPr>
          <p:cNvPr id="486" name="Group 485">
            <a:extLst>
              <a:ext uri="{FF2B5EF4-FFF2-40B4-BE49-F238E27FC236}">
                <a16:creationId xmlns:a16="http://schemas.microsoft.com/office/drawing/2014/main" id="{A58C21BF-FDAD-49CA-A305-970BEAE8A36B}"/>
              </a:ext>
            </a:extLst>
          </p:cNvPr>
          <p:cNvGrpSpPr/>
          <p:nvPr/>
        </p:nvGrpSpPr>
        <p:grpSpPr>
          <a:xfrm>
            <a:off x="3805201" y="2336379"/>
            <a:ext cx="2209702" cy="1766312"/>
            <a:chOff x="3281021" y="3007017"/>
            <a:chExt cx="2209702" cy="1766312"/>
          </a:xfrm>
        </p:grpSpPr>
        <p:sp>
          <p:nvSpPr>
            <p:cNvPr id="422" name="TextBox 421">
              <a:extLst>
                <a:ext uri="{FF2B5EF4-FFF2-40B4-BE49-F238E27FC236}">
                  <a16:creationId xmlns:a16="http://schemas.microsoft.com/office/drawing/2014/main" id="{572F1CBD-5313-4415-8954-3B1C16E64276}"/>
                </a:ext>
              </a:extLst>
            </p:cNvPr>
            <p:cNvSpPr txBox="1"/>
            <p:nvPr/>
          </p:nvSpPr>
          <p:spPr>
            <a:xfrm>
              <a:off x="4125624" y="3070589"/>
              <a:ext cx="1365099" cy="338554"/>
            </a:xfrm>
            <a:prstGeom prst="rect">
              <a:avLst/>
            </a:prstGeom>
            <a:noFill/>
          </p:spPr>
          <p:txBody>
            <a:bodyPr wrap="square" lIns="0" tIns="0" rIns="0" bIns="0" rtlCol="0">
              <a:spAutoFit/>
            </a:bodyPr>
            <a:lstStyle/>
            <a:p>
              <a:pPr lvl="0">
                <a:spcAft>
                  <a:spcPts val="300"/>
                </a:spcAft>
                <a:defRPr/>
              </a:pPr>
              <a:r>
                <a:rPr lang="fr-FR" sz="1100" b="1" dirty="0">
                  <a:solidFill>
                    <a:schemeClr val="accent2"/>
                  </a:solidFill>
                </a:rPr>
                <a:t>Sites Centraux</a:t>
              </a:r>
              <a:br>
                <a:rPr lang="fr-FR" sz="1100" b="1" dirty="0">
                  <a:solidFill>
                    <a:schemeClr val="accent2"/>
                  </a:solidFill>
                </a:rPr>
              </a:br>
              <a:r>
                <a:rPr lang="fr-FR" sz="1100" b="1" dirty="0">
                  <a:solidFill>
                    <a:schemeClr val="accent2"/>
                  </a:solidFill>
                </a:rPr>
                <a:t>en France</a:t>
              </a:r>
            </a:p>
          </p:txBody>
        </p:sp>
        <p:sp>
          <p:nvSpPr>
            <p:cNvPr id="438" name="Oval 437">
              <a:extLst>
                <a:ext uri="{FF2B5EF4-FFF2-40B4-BE49-F238E27FC236}">
                  <a16:creationId xmlns:a16="http://schemas.microsoft.com/office/drawing/2014/main" id="{804F57B8-E357-4720-95A2-9A667F32B69A}"/>
                </a:ext>
              </a:extLst>
            </p:cNvPr>
            <p:cNvSpPr/>
            <p:nvPr/>
          </p:nvSpPr>
          <p:spPr>
            <a:xfrm>
              <a:off x="3522840" y="3007017"/>
              <a:ext cx="465698" cy="465698"/>
            </a:xfrm>
            <a:prstGeom prst="ellipse">
              <a:avLst/>
            </a:prstGeom>
            <a:solidFill>
              <a:schemeClr val="bg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427" name="Group 426">
              <a:extLst>
                <a:ext uri="{FF2B5EF4-FFF2-40B4-BE49-F238E27FC236}">
                  <a16:creationId xmlns:a16="http://schemas.microsoft.com/office/drawing/2014/main" id="{E6A30521-B9E7-48F7-B8A2-5E05C7E60765}"/>
                </a:ext>
              </a:extLst>
            </p:cNvPr>
            <p:cNvGrpSpPr/>
            <p:nvPr/>
          </p:nvGrpSpPr>
          <p:grpSpPr>
            <a:xfrm>
              <a:off x="3663525" y="3121679"/>
              <a:ext cx="184328" cy="236375"/>
              <a:chOff x="3429001" y="2533651"/>
              <a:chExt cx="269875" cy="346075"/>
            </a:xfrm>
          </p:grpSpPr>
          <p:sp>
            <p:nvSpPr>
              <p:cNvPr id="428" name="Rectangle 17">
                <a:extLst>
                  <a:ext uri="{FF2B5EF4-FFF2-40B4-BE49-F238E27FC236}">
                    <a16:creationId xmlns:a16="http://schemas.microsoft.com/office/drawing/2014/main" id="{F2F4C9E1-C82C-4FD8-B8BE-8AD7D0166F02}"/>
                  </a:ext>
                </a:extLst>
              </p:cNvPr>
              <p:cNvSpPr>
                <a:spLocks noChangeArrowheads="1"/>
              </p:cNvSpPr>
              <p:nvPr/>
            </p:nvSpPr>
            <p:spPr bwMode="auto">
              <a:xfrm>
                <a:off x="3429001" y="2654301"/>
                <a:ext cx="150813" cy="225425"/>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29" name="Freeform 18">
                <a:extLst>
                  <a:ext uri="{FF2B5EF4-FFF2-40B4-BE49-F238E27FC236}">
                    <a16:creationId xmlns:a16="http://schemas.microsoft.com/office/drawing/2014/main" id="{6BD46DC3-AA8B-4F5D-BA4F-D768EA85E4E4}"/>
                  </a:ext>
                </a:extLst>
              </p:cNvPr>
              <p:cNvSpPr>
                <a:spLocks/>
              </p:cNvSpPr>
              <p:nvPr/>
            </p:nvSpPr>
            <p:spPr bwMode="auto">
              <a:xfrm>
                <a:off x="3549651" y="2533651"/>
                <a:ext cx="149225" cy="346075"/>
              </a:xfrm>
              <a:custGeom>
                <a:avLst/>
                <a:gdLst>
                  <a:gd name="T0" fmla="*/ 94 w 94"/>
                  <a:gd name="T1" fmla="*/ 218 h 218"/>
                  <a:gd name="T2" fmla="*/ 19 w 94"/>
                  <a:gd name="T3" fmla="*/ 218 h 218"/>
                  <a:gd name="T4" fmla="*/ 19 w 94"/>
                  <a:gd name="T5" fmla="*/ 76 h 218"/>
                  <a:gd name="T6" fmla="*/ 0 w 94"/>
                  <a:gd name="T7" fmla="*/ 76 h 218"/>
                  <a:gd name="T8" fmla="*/ 0 w 94"/>
                  <a:gd name="T9" fmla="*/ 0 h 218"/>
                  <a:gd name="T10" fmla="*/ 94 w 94"/>
                  <a:gd name="T11" fmla="*/ 0 h 218"/>
                  <a:gd name="T12" fmla="*/ 94 w 9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94" h="218">
                    <a:moveTo>
                      <a:pt x="94" y="218"/>
                    </a:moveTo>
                    <a:lnTo>
                      <a:pt x="19" y="218"/>
                    </a:lnTo>
                    <a:lnTo>
                      <a:pt x="19" y="76"/>
                    </a:lnTo>
                    <a:lnTo>
                      <a:pt x="0" y="76"/>
                    </a:lnTo>
                    <a:lnTo>
                      <a:pt x="0" y="0"/>
                    </a:lnTo>
                    <a:lnTo>
                      <a:pt x="94" y="0"/>
                    </a:lnTo>
                    <a:lnTo>
                      <a:pt x="94" y="218"/>
                    </a:lnTo>
                    <a:close/>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0" name="Rectangle 19">
                <a:extLst>
                  <a:ext uri="{FF2B5EF4-FFF2-40B4-BE49-F238E27FC236}">
                    <a16:creationId xmlns:a16="http://schemas.microsoft.com/office/drawing/2014/main" id="{C8A84559-27A2-43AD-97A9-2E26F52660F0}"/>
                  </a:ext>
                </a:extLst>
              </p:cNvPr>
              <p:cNvSpPr>
                <a:spLocks noChangeArrowheads="1"/>
              </p:cNvSpPr>
              <p:nvPr/>
            </p:nvSpPr>
            <p:spPr bwMode="auto">
              <a:xfrm>
                <a:off x="36242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1" name="Rectangle 20">
                <a:extLst>
                  <a:ext uri="{FF2B5EF4-FFF2-40B4-BE49-F238E27FC236}">
                    <a16:creationId xmlns:a16="http://schemas.microsoft.com/office/drawing/2014/main" id="{31EFD65D-EC5A-4879-841E-BA1455198E8D}"/>
                  </a:ext>
                </a:extLst>
              </p:cNvPr>
              <p:cNvSpPr>
                <a:spLocks noChangeArrowheads="1"/>
              </p:cNvSpPr>
              <p:nvPr/>
            </p:nvSpPr>
            <p:spPr bwMode="auto">
              <a:xfrm>
                <a:off x="34591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2" name="Line 21">
                <a:extLst>
                  <a:ext uri="{FF2B5EF4-FFF2-40B4-BE49-F238E27FC236}">
                    <a16:creationId xmlns:a16="http://schemas.microsoft.com/office/drawing/2014/main" id="{997216CD-A35A-4F15-8803-FDEA1B4892DD}"/>
                  </a:ext>
                </a:extLst>
              </p:cNvPr>
              <p:cNvSpPr>
                <a:spLocks noChangeShapeType="1"/>
              </p:cNvSpPr>
              <p:nvPr/>
            </p:nvSpPr>
            <p:spPr bwMode="auto">
              <a:xfrm>
                <a:off x="3429001" y="2684463"/>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3" name="Line 22">
                <a:extLst>
                  <a:ext uri="{FF2B5EF4-FFF2-40B4-BE49-F238E27FC236}">
                    <a16:creationId xmlns:a16="http://schemas.microsoft.com/office/drawing/2014/main" id="{30C1ED01-C29E-483E-ABE6-EAA577B9E2A8}"/>
                  </a:ext>
                </a:extLst>
              </p:cNvPr>
              <p:cNvSpPr>
                <a:spLocks noChangeShapeType="1"/>
              </p:cNvSpPr>
              <p:nvPr/>
            </p:nvSpPr>
            <p:spPr bwMode="auto">
              <a:xfrm>
                <a:off x="3429001" y="2714626"/>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4" name="Line 23">
                <a:extLst>
                  <a:ext uri="{FF2B5EF4-FFF2-40B4-BE49-F238E27FC236}">
                    <a16:creationId xmlns:a16="http://schemas.microsoft.com/office/drawing/2014/main" id="{CF03E414-E655-45CE-9E64-C0A8E1666B0A}"/>
                  </a:ext>
                </a:extLst>
              </p:cNvPr>
              <p:cNvSpPr>
                <a:spLocks noChangeShapeType="1"/>
              </p:cNvSpPr>
              <p:nvPr/>
            </p:nvSpPr>
            <p:spPr bwMode="auto">
              <a:xfrm>
                <a:off x="3549651" y="2593976"/>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5" name="Line 24">
                <a:extLst>
                  <a:ext uri="{FF2B5EF4-FFF2-40B4-BE49-F238E27FC236}">
                    <a16:creationId xmlns:a16="http://schemas.microsoft.com/office/drawing/2014/main" id="{EE384660-F23B-45F9-92D1-0B9A3C77DD9F}"/>
                  </a:ext>
                </a:extLst>
              </p:cNvPr>
              <p:cNvSpPr>
                <a:spLocks noChangeShapeType="1"/>
              </p:cNvSpPr>
              <p:nvPr/>
            </p:nvSpPr>
            <p:spPr bwMode="auto">
              <a:xfrm>
                <a:off x="3549651" y="2563813"/>
                <a:ext cx="90488"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6" name="Line 25">
                <a:extLst>
                  <a:ext uri="{FF2B5EF4-FFF2-40B4-BE49-F238E27FC236}">
                    <a16:creationId xmlns:a16="http://schemas.microsoft.com/office/drawing/2014/main" id="{D780FD38-EF37-417F-ABF2-8B9E2D1A78B4}"/>
                  </a:ext>
                </a:extLst>
              </p:cNvPr>
              <p:cNvSpPr>
                <a:spLocks noChangeShapeType="1"/>
              </p:cNvSpPr>
              <p:nvPr/>
            </p:nvSpPr>
            <p:spPr bwMode="auto">
              <a:xfrm>
                <a:off x="3549651" y="2624138"/>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7" name="Line 26">
                <a:extLst>
                  <a:ext uri="{FF2B5EF4-FFF2-40B4-BE49-F238E27FC236}">
                    <a16:creationId xmlns:a16="http://schemas.microsoft.com/office/drawing/2014/main" id="{150FA7D0-0EB4-439D-B3A8-47ABA9856BAB}"/>
                  </a:ext>
                </a:extLst>
              </p:cNvPr>
              <p:cNvSpPr>
                <a:spLocks noChangeShapeType="1"/>
              </p:cNvSpPr>
              <p:nvPr/>
            </p:nvSpPr>
            <p:spPr bwMode="auto">
              <a:xfrm>
                <a:off x="3429001" y="2744788"/>
                <a:ext cx="30163"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461" name="Group 460">
              <a:extLst>
                <a:ext uri="{FF2B5EF4-FFF2-40B4-BE49-F238E27FC236}">
                  <a16:creationId xmlns:a16="http://schemas.microsoft.com/office/drawing/2014/main" id="{BB707385-4D37-4EFC-A307-69EA80C802F0}"/>
                </a:ext>
              </a:extLst>
            </p:cNvPr>
            <p:cNvGrpSpPr/>
            <p:nvPr/>
          </p:nvGrpSpPr>
          <p:grpSpPr>
            <a:xfrm>
              <a:off x="3281021" y="3560654"/>
              <a:ext cx="2207005" cy="1212675"/>
              <a:chOff x="3281021" y="3634887"/>
              <a:chExt cx="2207005" cy="1212675"/>
            </a:xfrm>
          </p:grpSpPr>
          <p:grpSp>
            <p:nvGrpSpPr>
              <p:cNvPr id="456" name="Group 455">
                <a:extLst>
                  <a:ext uri="{FF2B5EF4-FFF2-40B4-BE49-F238E27FC236}">
                    <a16:creationId xmlns:a16="http://schemas.microsoft.com/office/drawing/2014/main" id="{6D4B0E88-995B-4BD5-AA6A-68CB5CF68B44}"/>
                  </a:ext>
                </a:extLst>
              </p:cNvPr>
              <p:cNvGrpSpPr/>
              <p:nvPr/>
            </p:nvGrpSpPr>
            <p:grpSpPr>
              <a:xfrm>
                <a:off x="3439810" y="3934628"/>
                <a:ext cx="2048216" cy="246221"/>
                <a:chOff x="3439810" y="3845848"/>
                <a:chExt cx="2048216" cy="246221"/>
              </a:xfrm>
            </p:grpSpPr>
            <p:sp>
              <p:nvSpPr>
                <p:cNvPr id="423" name="TextBox 422">
                  <a:extLst>
                    <a:ext uri="{FF2B5EF4-FFF2-40B4-BE49-F238E27FC236}">
                      <a16:creationId xmlns:a16="http://schemas.microsoft.com/office/drawing/2014/main" id="{C8DFA457-35AA-40C5-8E1D-3E2F4FCEFB53}"/>
                    </a:ext>
                  </a:extLst>
                </p:cNvPr>
                <p:cNvSpPr txBox="1"/>
                <p:nvPr/>
              </p:nvSpPr>
              <p:spPr>
                <a:xfrm>
                  <a:off x="4122927" y="3845848"/>
                  <a:ext cx="1365099"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160 Boulevard de Fourmies 59170 Roubaix</a:t>
                  </a:r>
                </a:p>
              </p:txBody>
            </p:sp>
            <p:sp>
              <p:nvSpPr>
                <p:cNvPr id="447" name="TextBox 446">
                  <a:extLst>
                    <a:ext uri="{FF2B5EF4-FFF2-40B4-BE49-F238E27FC236}">
                      <a16:creationId xmlns:a16="http://schemas.microsoft.com/office/drawing/2014/main" id="{4BCA2A08-6C04-4F46-BFF5-2A02DA7FFE21}"/>
                    </a:ext>
                  </a:extLst>
                </p:cNvPr>
                <p:cNvSpPr txBox="1"/>
                <p:nvPr/>
              </p:nvSpPr>
              <p:spPr>
                <a:xfrm>
                  <a:off x="3439810" y="3845848"/>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DA</a:t>
                  </a:r>
                </a:p>
              </p:txBody>
            </p:sp>
          </p:grpSp>
          <p:grpSp>
            <p:nvGrpSpPr>
              <p:cNvPr id="458" name="Group 457">
                <a:extLst>
                  <a:ext uri="{FF2B5EF4-FFF2-40B4-BE49-F238E27FC236}">
                    <a16:creationId xmlns:a16="http://schemas.microsoft.com/office/drawing/2014/main" id="{AE703877-4225-4E32-83D3-B501DEA41634}"/>
                  </a:ext>
                </a:extLst>
              </p:cNvPr>
              <p:cNvGrpSpPr/>
              <p:nvPr/>
            </p:nvGrpSpPr>
            <p:grpSpPr>
              <a:xfrm>
                <a:off x="3439810" y="4601341"/>
                <a:ext cx="2048216" cy="246221"/>
                <a:chOff x="3439810" y="4489146"/>
                <a:chExt cx="2048216" cy="246221"/>
              </a:xfrm>
            </p:grpSpPr>
            <p:sp>
              <p:nvSpPr>
                <p:cNvPr id="445" name="TextBox 444">
                  <a:extLst>
                    <a:ext uri="{FF2B5EF4-FFF2-40B4-BE49-F238E27FC236}">
                      <a16:creationId xmlns:a16="http://schemas.microsoft.com/office/drawing/2014/main" id="{BBA1AA9A-1D7B-46FE-8EC9-A63F55FD38C8}"/>
                    </a:ext>
                  </a:extLst>
                </p:cNvPr>
                <p:cNvSpPr txBox="1"/>
                <p:nvPr/>
              </p:nvSpPr>
              <p:spPr>
                <a:xfrm>
                  <a:off x="4122927" y="4489146"/>
                  <a:ext cx="1365099"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155 Boulevard Clemenceau, 59510 Hem</a:t>
                  </a:r>
                </a:p>
              </p:txBody>
            </p:sp>
            <p:sp>
              <p:nvSpPr>
                <p:cNvPr id="448" name="TextBox 447">
                  <a:extLst>
                    <a:ext uri="{FF2B5EF4-FFF2-40B4-BE49-F238E27FC236}">
                      <a16:creationId xmlns:a16="http://schemas.microsoft.com/office/drawing/2014/main" id="{B09C86E1-B4D5-42A1-A1E3-A5D3528865B6}"/>
                    </a:ext>
                  </a:extLst>
                </p:cNvPr>
                <p:cNvSpPr txBox="1"/>
                <p:nvPr/>
              </p:nvSpPr>
              <p:spPr>
                <a:xfrm>
                  <a:off x="3439810" y="4489146"/>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CLEM</a:t>
                  </a:r>
                </a:p>
              </p:txBody>
            </p:sp>
          </p:grpSp>
          <p:grpSp>
            <p:nvGrpSpPr>
              <p:cNvPr id="457" name="Group 456">
                <a:extLst>
                  <a:ext uri="{FF2B5EF4-FFF2-40B4-BE49-F238E27FC236}">
                    <a16:creationId xmlns:a16="http://schemas.microsoft.com/office/drawing/2014/main" id="{5AF29E9C-4598-46B6-B834-CF61485B5DE1}"/>
                  </a:ext>
                </a:extLst>
              </p:cNvPr>
              <p:cNvGrpSpPr/>
              <p:nvPr/>
            </p:nvGrpSpPr>
            <p:grpSpPr>
              <a:xfrm>
                <a:off x="3439810" y="4267985"/>
                <a:ext cx="2048216" cy="246221"/>
                <a:chOff x="3439810" y="4167497"/>
                <a:chExt cx="2048216" cy="246221"/>
              </a:xfrm>
            </p:grpSpPr>
            <p:sp>
              <p:nvSpPr>
                <p:cNvPr id="444" name="TextBox 443">
                  <a:extLst>
                    <a:ext uri="{FF2B5EF4-FFF2-40B4-BE49-F238E27FC236}">
                      <a16:creationId xmlns:a16="http://schemas.microsoft.com/office/drawing/2014/main" id="{6D73072E-4C58-4A4C-971E-68703C42FE54}"/>
                    </a:ext>
                  </a:extLst>
                </p:cNvPr>
                <p:cNvSpPr txBox="1"/>
                <p:nvPr/>
              </p:nvSpPr>
              <p:spPr>
                <a:xfrm>
                  <a:off x="4122927" y="4167497"/>
                  <a:ext cx="1365099"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25 avenue de la fosse aux chênes 59170 Roubaix</a:t>
                  </a:r>
                </a:p>
              </p:txBody>
            </p:sp>
            <p:sp>
              <p:nvSpPr>
                <p:cNvPr id="449" name="TextBox 448">
                  <a:extLst>
                    <a:ext uri="{FF2B5EF4-FFF2-40B4-BE49-F238E27FC236}">
                      <a16:creationId xmlns:a16="http://schemas.microsoft.com/office/drawing/2014/main" id="{6713E5C2-F307-4246-BBBA-061EB142860A}"/>
                    </a:ext>
                  </a:extLst>
                </p:cNvPr>
                <p:cNvSpPr txBox="1"/>
                <p:nvPr/>
              </p:nvSpPr>
              <p:spPr>
                <a:xfrm>
                  <a:off x="3439810" y="4167497"/>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FAC</a:t>
                  </a:r>
                </a:p>
              </p:txBody>
            </p:sp>
          </p:grpSp>
          <p:grpSp>
            <p:nvGrpSpPr>
              <p:cNvPr id="455" name="Group 454">
                <a:extLst>
                  <a:ext uri="{FF2B5EF4-FFF2-40B4-BE49-F238E27FC236}">
                    <a16:creationId xmlns:a16="http://schemas.microsoft.com/office/drawing/2014/main" id="{67F08E84-2774-465A-99C3-713DDEE3CB71}"/>
                  </a:ext>
                </a:extLst>
              </p:cNvPr>
              <p:cNvGrpSpPr/>
              <p:nvPr/>
            </p:nvGrpSpPr>
            <p:grpSpPr>
              <a:xfrm>
                <a:off x="3281021" y="3677759"/>
                <a:ext cx="2207005" cy="124607"/>
                <a:chOff x="3281021" y="3677759"/>
                <a:chExt cx="2207005" cy="124607"/>
              </a:xfrm>
            </p:grpSpPr>
            <p:sp>
              <p:nvSpPr>
                <p:cNvPr id="451" name="TextBox 450">
                  <a:extLst>
                    <a:ext uri="{FF2B5EF4-FFF2-40B4-BE49-F238E27FC236}">
                      <a16:creationId xmlns:a16="http://schemas.microsoft.com/office/drawing/2014/main" id="{1E516516-6E59-4A71-BEB9-49892D15E325}"/>
                    </a:ext>
                  </a:extLst>
                </p:cNvPr>
                <p:cNvSpPr txBox="1"/>
                <p:nvPr/>
              </p:nvSpPr>
              <p:spPr>
                <a:xfrm>
                  <a:off x="4122927" y="3679255"/>
                  <a:ext cx="1365099" cy="123111"/>
                </a:xfrm>
                <a:prstGeom prst="rect">
                  <a:avLst/>
                </a:prstGeom>
                <a:noFill/>
              </p:spPr>
              <p:txBody>
                <a:bodyPr wrap="square" lIns="0" tIns="0" rIns="0" bIns="0" rtlCol="0">
                  <a:spAutoFit/>
                </a:bodyPr>
                <a:lstStyle/>
                <a:p>
                  <a:pPr lvl="0">
                    <a:spcAft>
                      <a:spcPts val="300"/>
                    </a:spcAft>
                    <a:defRPr/>
                  </a:pPr>
                  <a:r>
                    <a:rPr lang="fr-FR" sz="800" b="1" i="1" dirty="0">
                      <a:solidFill>
                        <a:schemeClr val="accent2"/>
                      </a:solidFill>
                    </a:rPr>
                    <a:t>Adresse Postale</a:t>
                  </a:r>
                </a:p>
              </p:txBody>
            </p:sp>
            <p:sp>
              <p:nvSpPr>
                <p:cNvPr id="452" name="TextBox 451">
                  <a:extLst>
                    <a:ext uri="{FF2B5EF4-FFF2-40B4-BE49-F238E27FC236}">
                      <a16:creationId xmlns:a16="http://schemas.microsoft.com/office/drawing/2014/main" id="{40EAF1A6-593A-4A75-8F80-F25704531E44}"/>
                    </a:ext>
                  </a:extLst>
                </p:cNvPr>
                <p:cNvSpPr txBox="1"/>
                <p:nvPr/>
              </p:nvSpPr>
              <p:spPr>
                <a:xfrm>
                  <a:off x="3281021" y="3677759"/>
                  <a:ext cx="552928" cy="123111"/>
                </a:xfrm>
                <a:prstGeom prst="rect">
                  <a:avLst/>
                </a:prstGeom>
                <a:noFill/>
              </p:spPr>
              <p:txBody>
                <a:bodyPr wrap="square" lIns="0" tIns="0" rIns="0" bIns="0" rtlCol="0">
                  <a:spAutoFit/>
                </a:bodyPr>
                <a:lstStyle/>
                <a:p>
                  <a:pPr lvl="0" algn="r">
                    <a:spcAft>
                      <a:spcPts val="300"/>
                    </a:spcAft>
                    <a:defRPr/>
                  </a:pPr>
                  <a:r>
                    <a:rPr lang="fr-FR" sz="800" b="1" i="1" dirty="0">
                      <a:solidFill>
                        <a:schemeClr val="accent2"/>
                      </a:solidFill>
                    </a:rPr>
                    <a:t>Nom du site </a:t>
                  </a:r>
                </a:p>
              </p:txBody>
            </p:sp>
          </p:grpSp>
          <p:cxnSp>
            <p:nvCxnSpPr>
              <p:cNvPr id="454" name="Straight Connector 453">
                <a:extLst>
                  <a:ext uri="{FF2B5EF4-FFF2-40B4-BE49-F238E27FC236}">
                    <a16:creationId xmlns:a16="http://schemas.microsoft.com/office/drawing/2014/main" id="{6DF3F61A-FA44-41E7-85DD-1B601D72371C}"/>
                  </a:ext>
                </a:extLst>
              </p:cNvPr>
              <p:cNvCxnSpPr>
                <a:cxnSpLocks/>
              </p:cNvCxnSpPr>
              <p:nvPr/>
            </p:nvCxnSpPr>
            <p:spPr>
              <a:xfrm>
                <a:off x="3988538" y="3634887"/>
                <a:ext cx="0" cy="121267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487" name="Group 486">
            <a:extLst>
              <a:ext uri="{FF2B5EF4-FFF2-40B4-BE49-F238E27FC236}">
                <a16:creationId xmlns:a16="http://schemas.microsoft.com/office/drawing/2014/main" id="{871BEE4C-833E-4629-BF8A-465C94E0F247}"/>
              </a:ext>
            </a:extLst>
          </p:cNvPr>
          <p:cNvGrpSpPr/>
          <p:nvPr/>
        </p:nvGrpSpPr>
        <p:grpSpPr>
          <a:xfrm>
            <a:off x="9238333" y="2236482"/>
            <a:ext cx="2595774" cy="1099599"/>
            <a:chOff x="3300154" y="3007017"/>
            <a:chExt cx="2595774" cy="1099599"/>
          </a:xfrm>
        </p:grpSpPr>
        <p:sp>
          <p:nvSpPr>
            <p:cNvPr id="488" name="TextBox 487">
              <a:extLst>
                <a:ext uri="{FF2B5EF4-FFF2-40B4-BE49-F238E27FC236}">
                  <a16:creationId xmlns:a16="http://schemas.microsoft.com/office/drawing/2014/main" id="{69F9AF08-41E6-4D94-9E36-A4467AADC565}"/>
                </a:ext>
              </a:extLst>
            </p:cNvPr>
            <p:cNvSpPr txBox="1"/>
            <p:nvPr/>
          </p:nvSpPr>
          <p:spPr>
            <a:xfrm>
              <a:off x="4125624" y="3070589"/>
              <a:ext cx="1365099" cy="338554"/>
            </a:xfrm>
            <a:prstGeom prst="rect">
              <a:avLst/>
            </a:prstGeom>
            <a:noFill/>
          </p:spPr>
          <p:txBody>
            <a:bodyPr wrap="square" lIns="0" tIns="0" rIns="0" bIns="0" rtlCol="0">
              <a:spAutoFit/>
            </a:bodyPr>
            <a:lstStyle/>
            <a:p>
              <a:pPr lvl="0">
                <a:spcAft>
                  <a:spcPts val="300"/>
                </a:spcAft>
                <a:defRPr/>
              </a:pPr>
              <a:r>
                <a:rPr lang="fr-FR" sz="1100" b="1" dirty="0">
                  <a:solidFill>
                    <a:schemeClr val="accent2"/>
                  </a:solidFill>
                </a:rPr>
                <a:t>Sites Centraux </a:t>
              </a:r>
              <a:br>
                <a:rPr lang="fr-FR" sz="1100" b="1" dirty="0">
                  <a:solidFill>
                    <a:schemeClr val="accent2"/>
                  </a:solidFill>
                </a:rPr>
              </a:br>
              <a:r>
                <a:rPr lang="fr-FR" sz="1100" b="1" dirty="0">
                  <a:solidFill>
                    <a:schemeClr val="accent2"/>
                  </a:solidFill>
                </a:rPr>
                <a:t>en Belgique</a:t>
              </a:r>
            </a:p>
          </p:txBody>
        </p:sp>
        <p:sp>
          <p:nvSpPr>
            <p:cNvPr id="489" name="Oval 488">
              <a:extLst>
                <a:ext uri="{FF2B5EF4-FFF2-40B4-BE49-F238E27FC236}">
                  <a16:creationId xmlns:a16="http://schemas.microsoft.com/office/drawing/2014/main" id="{6D85E629-90A5-4F42-B587-6AACA9B0A9C5}"/>
                </a:ext>
              </a:extLst>
            </p:cNvPr>
            <p:cNvSpPr/>
            <p:nvPr/>
          </p:nvSpPr>
          <p:spPr>
            <a:xfrm>
              <a:off x="3522840" y="3007017"/>
              <a:ext cx="465698" cy="465698"/>
            </a:xfrm>
            <a:prstGeom prst="ellipse">
              <a:avLst/>
            </a:prstGeom>
            <a:solidFill>
              <a:schemeClr val="bg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490" name="Group 489">
              <a:extLst>
                <a:ext uri="{FF2B5EF4-FFF2-40B4-BE49-F238E27FC236}">
                  <a16:creationId xmlns:a16="http://schemas.microsoft.com/office/drawing/2014/main" id="{FC9D3413-1F48-41E5-97E1-013E6CC937A0}"/>
                </a:ext>
              </a:extLst>
            </p:cNvPr>
            <p:cNvGrpSpPr/>
            <p:nvPr/>
          </p:nvGrpSpPr>
          <p:grpSpPr>
            <a:xfrm>
              <a:off x="3663525" y="3121679"/>
              <a:ext cx="184328" cy="236375"/>
              <a:chOff x="3429001" y="2533651"/>
              <a:chExt cx="269875" cy="346075"/>
            </a:xfrm>
          </p:grpSpPr>
          <p:sp>
            <p:nvSpPr>
              <p:cNvPr id="505" name="Rectangle 17">
                <a:extLst>
                  <a:ext uri="{FF2B5EF4-FFF2-40B4-BE49-F238E27FC236}">
                    <a16:creationId xmlns:a16="http://schemas.microsoft.com/office/drawing/2014/main" id="{A7D52C5F-A8D9-4EE1-B564-6BD2CC5D0F9C}"/>
                  </a:ext>
                </a:extLst>
              </p:cNvPr>
              <p:cNvSpPr>
                <a:spLocks noChangeArrowheads="1"/>
              </p:cNvSpPr>
              <p:nvPr/>
            </p:nvSpPr>
            <p:spPr bwMode="auto">
              <a:xfrm>
                <a:off x="3429001" y="2654301"/>
                <a:ext cx="150813" cy="225425"/>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6" name="Freeform 18">
                <a:extLst>
                  <a:ext uri="{FF2B5EF4-FFF2-40B4-BE49-F238E27FC236}">
                    <a16:creationId xmlns:a16="http://schemas.microsoft.com/office/drawing/2014/main" id="{3C9559A7-BE5A-4364-A0EF-8F90EBAFB9EB}"/>
                  </a:ext>
                </a:extLst>
              </p:cNvPr>
              <p:cNvSpPr>
                <a:spLocks/>
              </p:cNvSpPr>
              <p:nvPr/>
            </p:nvSpPr>
            <p:spPr bwMode="auto">
              <a:xfrm>
                <a:off x="3549651" y="2533651"/>
                <a:ext cx="149225" cy="346075"/>
              </a:xfrm>
              <a:custGeom>
                <a:avLst/>
                <a:gdLst>
                  <a:gd name="T0" fmla="*/ 94 w 94"/>
                  <a:gd name="T1" fmla="*/ 218 h 218"/>
                  <a:gd name="T2" fmla="*/ 19 w 94"/>
                  <a:gd name="T3" fmla="*/ 218 h 218"/>
                  <a:gd name="T4" fmla="*/ 19 w 94"/>
                  <a:gd name="T5" fmla="*/ 76 h 218"/>
                  <a:gd name="T6" fmla="*/ 0 w 94"/>
                  <a:gd name="T7" fmla="*/ 76 h 218"/>
                  <a:gd name="T8" fmla="*/ 0 w 94"/>
                  <a:gd name="T9" fmla="*/ 0 h 218"/>
                  <a:gd name="T10" fmla="*/ 94 w 94"/>
                  <a:gd name="T11" fmla="*/ 0 h 218"/>
                  <a:gd name="T12" fmla="*/ 94 w 9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94" h="218">
                    <a:moveTo>
                      <a:pt x="94" y="218"/>
                    </a:moveTo>
                    <a:lnTo>
                      <a:pt x="19" y="218"/>
                    </a:lnTo>
                    <a:lnTo>
                      <a:pt x="19" y="76"/>
                    </a:lnTo>
                    <a:lnTo>
                      <a:pt x="0" y="76"/>
                    </a:lnTo>
                    <a:lnTo>
                      <a:pt x="0" y="0"/>
                    </a:lnTo>
                    <a:lnTo>
                      <a:pt x="94" y="0"/>
                    </a:lnTo>
                    <a:lnTo>
                      <a:pt x="94" y="218"/>
                    </a:lnTo>
                    <a:close/>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7" name="Rectangle 19">
                <a:extLst>
                  <a:ext uri="{FF2B5EF4-FFF2-40B4-BE49-F238E27FC236}">
                    <a16:creationId xmlns:a16="http://schemas.microsoft.com/office/drawing/2014/main" id="{B3219EE2-5C52-444B-A9D0-4AD23AB0CE67}"/>
                  </a:ext>
                </a:extLst>
              </p:cNvPr>
              <p:cNvSpPr>
                <a:spLocks noChangeArrowheads="1"/>
              </p:cNvSpPr>
              <p:nvPr/>
            </p:nvSpPr>
            <p:spPr bwMode="auto">
              <a:xfrm>
                <a:off x="36242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8" name="Rectangle 20">
                <a:extLst>
                  <a:ext uri="{FF2B5EF4-FFF2-40B4-BE49-F238E27FC236}">
                    <a16:creationId xmlns:a16="http://schemas.microsoft.com/office/drawing/2014/main" id="{E157A692-234C-4C64-A8B0-62C14969AA6A}"/>
                  </a:ext>
                </a:extLst>
              </p:cNvPr>
              <p:cNvSpPr>
                <a:spLocks noChangeArrowheads="1"/>
              </p:cNvSpPr>
              <p:nvPr/>
            </p:nvSpPr>
            <p:spPr bwMode="auto">
              <a:xfrm>
                <a:off x="34591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9" name="Line 21">
                <a:extLst>
                  <a:ext uri="{FF2B5EF4-FFF2-40B4-BE49-F238E27FC236}">
                    <a16:creationId xmlns:a16="http://schemas.microsoft.com/office/drawing/2014/main" id="{78E666B6-C617-4F2F-BCDD-1FF006A09B6B}"/>
                  </a:ext>
                </a:extLst>
              </p:cNvPr>
              <p:cNvSpPr>
                <a:spLocks noChangeShapeType="1"/>
              </p:cNvSpPr>
              <p:nvPr/>
            </p:nvSpPr>
            <p:spPr bwMode="auto">
              <a:xfrm>
                <a:off x="3429001" y="2684463"/>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0" name="Line 22">
                <a:extLst>
                  <a:ext uri="{FF2B5EF4-FFF2-40B4-BE49-F238E27FC236}">
                    <a16:creationId xmlns:a16="http://schemas.microsoft.com/office/drawing/2014/main" id="{F760C05E-741F-4F89-A9C5-F80ED6C83832}"/>
                  </a:ext>
                </a:extLst>
              </p:cNvPr>
              <p:cNvSpPr>
                <a:spLocks noChangeShapeType="1"/>
              </p:cNvSpPr>
              <p:nvPr/>
            </p:nvSpPr>
            <p:spPr bwMode="auto">
              <a:xfrm>
                <a:off x="3429001" y="2714626"/>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1" name="Line 23">
                <a:extLst>
                  <a:ext uri="{FF2B5EF4-FFF2-40B4-BE49-F238E27FC236}">
                    <a16:creationId xmlns:a16="http://schemas.microsoft.com/office/drawing/2014/main" id="{DCABB950-784D-4077-84CB-393BEC7D4F68}"/>
                  </a:ext>
                </a:extLst>
              </p:cNvPr>
              <p:cNvSpPr>
                <a:spLocks noChangeShapeType="1"/>
              </p:cNvSpPr>
              <p:nvPr/>
            </p:nvSpPr>
            <p:spPr bwMode="auto">
              <a:xfrm>
                <a:off x="3549651" y="2593976"/>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2" name="Line 24">
                <a:extLst>
                  <a:ext uri="{FF2B5EF4-FFF2-40B4-BE49-F238E27FC236}">
                    <a16:creationId xmlns:a16="http://schemas.microsoft.com/office/drawing/2014/main" id="{A12FCB75-5492-4168-8EAC-7D81347FD8DD}"/>
                  </a:ext>
                </a:extLst>
              </p:cNvPr>
              <p:cNvSpPr>
                <a:spLocks noChangeShapeType="1"/>
              </p:cNvSpPr>
              <p:nvPr/>
            </p:nvSpPr>
            <p:spPr bwMode="auto">
              <a:xfrm>
                <a:off x="3549651" y="2563813"/>
                <a:ext cx="90488"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3" name="Line 25">
                <a:extLst>
                  <a:ext uri="{FF2B5EF4-FFF2-40B4-BE49-F238E27FC236}">
                    <a16:creationId xmlns:a16="http://schemas.microsoft.com/office/drawing/2014/main" id="{43351F30-0095-4EBE-AE85-B4D5F796643E}"/>
                  </a:ext>
                </a:extLst>
              </p:cNvPr>
              <p:cNvSpPr>
                <a:spLocks noChangeShapeType="1"/>
              </p:cNvSpPr>
              <p:nvPr/>
            </p:nvSpPr>
            <p:spPr bwMode="auto">
              <a:xfrm>
                <a:off x="3549651" y="2624138"/>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4" name="Line 26">
                <a:extLst>
                  <a:ext uri="{FF2B5EF4-FFF2-40B4-BE49-F238E27FC236}">
                    <a16:creationId xmlns:a16="http://schemas.microsoft.com/office/drawing/2014/main" id="{2D104040-D69B-4060-962A-1654A9B8B4A6}"/>
                  </a:ext>
                </a:extLst>
              </p:cNvPr>
              <p:cNvSpPr>
                <a:spLocks noChangeShapeType="1"/>
              </p:cNvSpPr>
              <p:nvPr/>
            </p:nvSpPr>
            <p:spPr bwMode="auto">
              <a:xfrm>
                <a:off x="3429001" y="2744788"/>
                <a:ext cx="30163"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491" name="Group 490">
              <a:extLst>
                <a:ext uri="{FF2B5EF4-FFF2-40B4-BE49-F238E27FC236}">
                  <a16:creationId xmlns:a16="http://schemas.microsoft.com/office/drawing/2014/main" id="{81B8623F-AC6A-41BB-A2C3-6763BC7ECBD6}"/>
                </a:ext>
              </a:extLst>
            </p:cNvPr>
            <p:cNvGrpSpPr/>
            <p:nvPr/>
          </p:nvGrpSpPr>
          <p:grpSpPr>
            <a:xfrm>
              <a:off x="3300154" y="3560654"/>
              <a:ext cx="2595774" cy="545962"/>
              <a:chOff x="3300154" y="3634887"/>
              <a:chExt cx="2595774" cy="545962"/>
            </a:xfrm>
          </p:grpSpPr>
          <p:grpSp>
            <p:nvGrpSpPr>
              <p:cNvPr id="492" name="Group 491">
                <a:extLst>
                  <a:ext uri="{FF2B5EF4-FFF2-40B4-BE49-F238E27FC236}">
                    <a16:creationId xmlns:a16="http://schemas.microsoft.com/office/drawing/2014/main" id="{1AC7496A-0AF6-4C68-BF1B-FBDC88D902D7}"/>
                  </a:ext>
                </a:extLst>
              </p:cNvPr>
              <p:cNvGrpSpPr/>
              <p:nvPr/>
            </p:nvGrpSpPr>
            <p:grpSpPr>
              <a:xfrm>
                <a:off x="3439810" y="3934628"/>
                <a:ext cx="2456118" cy="246221"/>
                <a:chOff x="3439810" y="3845848"/>
                <a:chExt cx="2456118" cy="246221"/>
              </a:xfrm>
            </p:grpSpPr>
            <p:sp>
              <p:nvSpPr>
                <p:cNvPr id="503" name="TextBox 502">
                  <a:extLst>
                    <a:ext uri="{FF2B5EF4-FFF2-40B4-BE49-F238E27FC236}">
                      <a16:creationId xmlns:a16="http://schemas.microsoft.com/office/drawing/2014/main" id="{99F555BF-D829-4FBF-AA0A-D29818362018}"/>
                    </a:ext>
                  </a:extLst>
                </p:cNvPr>
                <p:cNvSpPr txBox="1"/>
                <p:nvPr/>
              </p:nvSpPr>
              <p:spPr>
                <a:xfrm>
                  <a:off x="4122927" y="3845848"/>
                  <a:ext cx="1773001"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Rue de la Barrière de Fer 23, 7711 Mouscron, Belgique</a:t>
                  </a:r>
                </a:p>
              </p:txBody>
            </p:sp>
            <p:sp>
              <p:nvSpPr>
                <p:cNvPr id="504" name="TextBox 503">
                  <a:extLst>
                    <a:ext uri="{FF2B5EF4-FFF2-40B4-BE49-F238E27FC236}">
                      <a16:creationId xmlns:a16="http://schemas.microsoft.com/office/drawing/2014/main" id="{2994AE12-8B96-424C-BAD3-7E82105BE323}"/>
                    </a:ext>
                  </a:extLst>
                </p:cNvPr>
                <p:cNvSpPr txBox="1"/>
                <p:nvPr/>
              </p:nvSpPr>
              <p:spPr>
                <a:xfrm>
                  <a:off x="3439810" y="3845848"/>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DOT</a:t>
                  </a:r>
                </a:p>
              </p:txBody>
            </p:sp>
          </p:grpSp>
          <p:grpSp>
            <p:nvGrpSpPr>
              <p:cNvPr id="495" name="Group 494">
                <a:extLst>
                  <a:ext uri="{FF2B5EF4-FFF2-40B4-BE49-F238E27FC236}">
                    <a16:creationId xmlns:a16="http://schemas.microsoft.com/office/drawing/2014/main" id="{B90CBEF2-4E61-448F-BDBB-D3B8CA8EC58F}"/>
                  </a:ext>
                </a:extLst>
              </p:cNvPr>
              <p:cNvGrpSpPr/>
              <p:nvPr/>
            </p:nvGrpSpPr>
            <p:grpSpPr>
              <a:xfrm>
                <a:off x="3300154" y="3672249"/>
                <a:ext cx="2187872" cy="130117"/>
                <a:chOff x="3300154" y="3672249"/>
                <a:chExt cx="2187872" cy="130117"/>
              </a:xfrm>
            </p:grpSpPr>
            <p:sp>
              <p:nvSpPr>
                <p:cNvPr id="497" name="TextBox 496">
                  <a:extLst>
                    <a:ext uri="{FF2B5EF4-FFF2-40B4-BE49-F238E27FC236}">
                      <a16:creationId xmlns:a16="http://schemas.microsoft.com/office/drawing/2014/main" id="{46B59D27-00D2-4810-BDF6-788BA5A2006D}"/>
                    </a:ext>
                  </a:extLst>
                </p:cNvPr>
                <p:cNvSpPr txBox="1"/>
                <p:nvPr/>
              </p:nvSpPr>
              <p:spPr>
                <a:xfrm>
                  <a:off x="4122927" y="3679255"/>
                  <a:ext cx="1365099" cy="123111"/>
                </a:xfrm>
                <a:prstGeom prst="rect">
                  <a:avLst/>
                </a:prstGeom>
                <a:noFill/>
              </p:spPr>
              <p:txBody>
                <a:bodyPr wrap="square" lIns="0" tIns="0" rIns="0" bIns="0" rtlCol="0">
                  <a:spAutoFit/>
                </a:bodyPr>
                <a:lstStyle/>
                <a:p>
                  <a:pPr lvl="0">
                    <a:spcAft>
                      <a:spcPts val="300"/>
                    </a:spcAft>
                    <a:defRPr/>
                  </a:pPr>
                  <a:r>
                    <a:rPr lang="fr-FR" sz="800" b="1" i="1" dirty="0">
                      <a:solidFill>
                        <a:schemeClr val="accent2"/>
                      </a:solidFill>
                    </a:rPr>
                    <a:t>Adresse Postale</a:t>
                  </a:r>
                </a:p>
              </p:txBody>
            </p:sp>
            <p:sp>
              <p:nvSpPr>
                <p:cNvPr id="498" name="TextBox 497">
                  <a:extLst>
                    <a:ext uri="{FF2B5EF4-FFF2-40B4-BE49-F238E27FC236}">
                      <a16:creationId xmlns:a16="http://schemas.microsoft.com/office/drawing/2014/main" id="{E7CC13FC-5791-45DC-8CED-20998A3A6148}"/>
                    </a:ext>
                  </a:extLst>
                </p:cNvPr>
                <p:cNvSpPr txBox="1"/>
                <p:nvPr/>
              </p:nvSpPr>
              <p:spPr>
                <a:xfrm>
                  <a:off x="3300154" y="3672249"/>
                  <a:ext cx="533501" cy="123111"/>
                </a:xfrm>
                <a:prstGeom prst="rect">
                  <a:avLst/>
                </a:prstGeom>
                <a:noFill/>
              </p:spPr>
              <p:txBody>
                <a:bodyPr wrap="square" lIns="0" tIns="0" rIns="0" bIns="0" rtlCol="0">
                  <a:spAutoFit/>
                </a:bodyPr>
                <a:lstStyle/>
                <a:p>
                  <a:pPr lvl="0" algn="r">
                    <a:spcAft>
                      <a:spcPts val="300"/>
                    </a:spcAft>
                    <a:defRPr/>
                  </a:pPr>
                  <a:r>
                    <a:rPr lang="fr-FR" sz="800" b="1" i="1" dirty="0">
                      <a:solidFill>
                        <a:schemeClr val="accent2"/>
                      </a:solidFill>
                    </a:rPr>
                    <a:t>Nom du site </a:t>
                  </a:r>
                </a:p>
              </p:txBody>
            </p:sp>
          </p:grpSp>
          <p:cxnSp>
            <p:nvCxnSpPr>
              <p:cNvPr id="496" name="Straight Connector 495">
                <a:extLst>
                  <a:ext uri="{FF2B5EF4-FFF2-40B4-BE49-F238E27FC236}">
                    <a16:creationId xmlns:a16="http://schemas.microsoft.com/office/drawing/2014/main" id="{524980C7-9BFC-4F27-9EB3-CEB0B04317F9}"/>
                  </a:ext>
                </a:extLst>
              </p:cNvPr>
              <p:cNvCxnSpPr>
                <a:cxnSpLocks/>
              </p:cNvCxnSpPr>
              <p:nvPr/>
            </p:nvCxnSpPr>
            <p:spPr>
              <a:xfrm>
                <a:off x="3988538" y="3634887"/>
                <a:ext cx="0" cy="53199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539" name="Group 538">
            <a:extLst>
              <a:ext uri="{FF2B5EF4-FFF2-40B4-BE49-F238E27FC236}">
                <a16:creationId xmlns:a16="http://schemas.microsoft.com/office/drawing/2014/main" id="{B280BE54-D7D0-433F-AE9A-3784FAC02BBC}"/>
              </a:ext>
            </a:extLst>
          </p:cNvPr>
          <p:cNvGrpSpPr/>
          <p:nvPr/>
        </p:nvGrpSpPr>
        <p:grpSpPr>
          <a:xfrm>
            <a:off x="9224042" y="616125"/>
            <a:ext cx="2570627" cy="1470132"/>
            <a:chOff x="3285863" y="3007017"/>
            <a:chExt cx="2570627" cy="1470132"/>
          </a:xfrm>
        </p:grpSpPr>
        <p:sp>
          <p:nvSpPr>
            <p:cNvPr id="540" name="TextBox 539">
              <a:extLst>
                <a:ext uri="{FF2B5EF4-FFF2-40B4-BE49-F238E27FC236}">
                  <a16:creationId xmlns:a16="http://schemas.microsoft.com/office/drawing/2014/main" id="{CF877D1A-2546-461E-A823-0EF60575B94C}"/>
                </a:ext>
              </a:extLst>
            </p:cNvPr>
            <p:cNvSpPr txBox="1"/>
            <p:nvPr/>
          </p:nvSpPr>
          <p:spPr>
            <a:xfrm>
              <a:off x="4125624" y="3070589"/>
              <a:ext cx="1365099" cy="338554"/>
            </a:xfrm>
            <a:prstGeom prst="rect">
              <a:avLst/>
            </a:prstGeom>
            <a:noFill/>
          </p:spPr>
          <p:txBody>
            <a:bodyPr wrap="square" lIns="0" tIns="0" rIns="0" bIns="0" rtlCol="0">
              <a:spAutoFit/>
            </a:bodyPr>
            <a:lstStyle/>
            <a:p>
              <a:pPr lvl="0">
                <a:spcAft>
                  <a:spcPts val="300"/>
                </a:spcAft>
                <a:defRPr/>
              </a:pPr>
              <a:r>
                <a:rPr lang="fr-FR" sz="1100" b="1" dirty="0">
                  <a:solidFill>
                    <a:schemeClr val="accent2"/>
                  </a:solidFill>
                </a:rPr>
                <a:t>Sites Centraux </a:t>
              </a:r>
              <a:br>
                <a:rPr lang="fr-FR" sz="1100" b="1" dirty="0">
                  <a:solidFill>
                    <a:schemeClr val="accent2"/>
                  </a:solidFill>
                </a:rPr>
              </a:br>
              <a:r>
                <a:rPr lang="fr-FR" sz="1100" b="1" dirty="0">
                  <a:solidFill>
                    <a:schemeClr val="accent2"/>
                  </a:solidFill>
                </a:rPr>
                <a:t>en Angleterre</a:t>
              </a:r>
            </a:p>
          </p:txBody>
        </p:sp>
        <p:sp>
          <p:nvSpPr>
            <p:cNvPr id="541" name="Oval 540">
              <a:extLst>
                <a:ext uri="{FF2B5EF4-FFF2-40B4-BE49-F238E27FC236}">
                  <a16:creationId xmlns:a16="http://schemas.microsoft.com/office/drawing/2014/main" id="{A649D286-A875-44AF-92EF-6FBC617BD31F}"/>
                </a:ext>
              </a:extLst>
            </p:cNvPr>
            <p:cNvSpPr/>
            <p:nvPr/>
          </p:nvSpPr>
          <p:spPr>
            <a:xfrm>
              <a:off x="3522840" y="3007017"/>
              <a:ext cx="465698" cy="465698"/>
            </a:xfrm>
            <a:prstGeom prst="ellipse">
              <a:avLst/>
            </a:prstGeom>
            <a:solidFill>
              <a:schemeClr val="bg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542" name="Group 541">
              <a:extLst>
                <a:ext uri="{FF2B5EF4-FFF2-40B4-BE49-F238E27FC236}">
                  <a16:creationId xmlns:a16="http://schemas.microsoft.com/office/drawing/2014/main" id="{EE523968-A048-4E17-89C6-72A9F695872E}"/>
                </a:ext>
              </a:extLst>
            </p:cNvPr>
            <p:cNvGrpSpPr/>
            <p:nvPr/>
          </p:nvGrpSpPr>
          <p:grpSpPr>
            <a:xfrm>
              <a:off x="3663525" y="3121679"/>
              <a:ext cx="184328" cy="236375"/>
              <a:chOff x="3429001" y="2533651"/>
              <a:chExt cx="269875" cy="346075"/>
            </a:xfrm>
          </p:grpSpPr>
          <p:sp>
            <p:nvSpPr>
              <p:cNvPr id="557" name="Rectangle 17">
                <a:extLst>
                  <a:ext uri="{FF2B5EF4-FFF2-40B4-BE49-F238E27FC236}">
                    <a16:creationId xmlns:a16="http://schemas.microsoft.com/office/drawing/2014/main" id="{4C0EE7A8-4ECF-44F4-864A-A5BA97133B68}"/>
                  </a:ext>
                </a:extLst>
              </p:cNvPr>
              <p:cNvSpPr>
                <a:spLocks noChangeArrowheads="1"/>
              </p:cNvSpPr>
              <p:nvPr/>
            </p:nvSpPr>
            <p:spPr bwMode="auto">
              <a:xfrm>
                <a:off x="3429001" y="2654301"/>
                <a:ext cx="150813" cy="225425"/>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8" name="Freeform 18">
                <a:extLst>
                  <a:ext uri="{FF2B5EF4-FFF2-40B4-BE49-F238E27FC236}">
                    <a16:creationId xmlns:a16="http://schemas.microsoft.com/office/drawing/2014/main" id="{AEBA7D91-2802-4012-A5BE-F39B9AA7F350}"/>
                  </a:ext>
                </a:extLst>
              </p:cNvPr>
              <p:cNvSpPr>
                <a:spLocks/>
              </p:cNvSpPr>
              <p:nvPr/>
            </p:nvSpPr>
            <p:spPr bwMode="auto">
              <a:xfrm>
                <a:off x="3549651" y="2533651"/>
                <a:ext cx="149225" cy="346075"/>
              </a:xfrm>
              <a:custGeom>
                <a:avLst/>
                <a:gdLst>
                  <a:gd name="T0" fmla="*/ 94 w 94"/>
                  <a:gd name="T1" fmla="*/ 218 h 218"/>
                  <a:gd name="T2" fmla="*/ 19 w 94"/>
                  <a:gd name="T3" fmla="*/ 218 h 218"/>
                  <a:gd name="T4" fmla="*/ 19 w 94"/>
                  <a:gd name="T5" fmla="*/ 76 h 218"/>
                  <a:gd name="T6" fmla="*/ 0 w 94"/>
                  <a:gd name="T7" fmla="*/ 76 h 218"/>
                  <a:gd name="T8" fmla="*/ 0 w 94"/>
                  <a:gd name="T9" fmla="*/ 0 h 218"/>
                  <a:gd name="T10" fmla="*/ 94 w 94"/>
                  <a:gd name="T11" fmla="*/ 0 h 218"/>
                  <a:gd name="T12" fmla="*/ 94 w 9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94" h="218">
                    <a:moveTo>
                      <a:pt x="94" y="218"/>
                    </a:moveTo>
                    <a:lnTo>
                      <a:pt x="19" y="218"/>
                    </a:lnTo>
                    <a:lnTo>
                      <a:pt x="19" y="76"/>
                    </a:lnTo>
                    <a:lnTo>
                      <a:pt x="0" y="76"/>
                    </a:lnTo>
                    <a:lnTo>
                      <a:pt x="0" y="0"/>
                    </a:lnTo>
                    <a:lnTo>
                      <a:pt x="94" y="0"/>
                    </a:lnTo>
                    <a:lnTo>
                      <a:pt x="94" y="218"/>
                    </a:lnTo>
                    <a:close/>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9" name="Rectangle 19">
                <a:extLst>
                  <a:ext uri="{FF2B5EF4-FFF2-40B4-BE49-F238E27FC236}">
                    <a16:creationId xmlns:a16="http://schemas.microsoft.com/office/drawing/2014/main" id="{0EC764D7-7066-4359-AA8D-07E4A7071893}"/>
                  </a:ext>
                </a:extLst>
              </p:cNvPr>
              <p:cNvSpPr>
                <a:spLocks noChangeArrowheads="1"/>
              </p:cNvSpPr>
              <p:nvPr/>
            </p:nvSpPr>
            <p:spPr bwMode="auto">
              <a:xfrm>
                <a:off x="36242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0" name="Rectangle 20">
                <a:extLst>
                  <a:ext uri="{FF2B5EF4-FFF2-40B4-BE49-F238E27FC236}">
                    <a16:creationId xmlns:a16="http://schemas.microsoft.com/office/drawing/2014/main" id="{832182A1-1F3D-46ED-84D1-99784F6EC2B0}"/>
                  </a:ext>
                </a:extLst>
              </p:cNvPr>
              <p:cNvSpPr>
                <a:spLocks noChangeArrowheads="1"/>
              </p:cNvSpPr>
              <p:nvPr/>
            </p:nvSpPr>
            <p:spPr bwMode="auto">
              <a:xfrm>
                <a:off x="3459163" y="2835276"/>
                <a:ext cx="44450" cy="44450"/>
              </a:xfrm>
              <a:prstGeom prst="rect">
                <a:avLst/>
              </a:pr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1" name="Line 21">
                <a:extLst>
                  <a:ext uri="{FF2B5EF4-FFF2-40B4-BE49-F238E27FC236}">
                    <a16:creationId xmlns:a16="http://schemas.microsoft.com/office/drawing/2014/main" id="{36DF8888-6B8E-4287-92C9-844B107A44CB}"/>
                  </a:ext>
                </a:extLst>
              </p:cNvPr>
              <p:cNvSpPr>
                <a:spLocks noChangeShapeType="1"/>
              </p:cNvSpPr>
              <p:nvPr/>
            </p:nvSpPr>
            <p:spPr bwMode="auto">
              <a:xfrm>
                <a:off x="3429001" y="2684463"/>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2" name="Line 22">
                <a:extLst>
                  <a:ext uri="{FF2B5EF4-FFF2-40B4-BE49-F238E27FC236}">
                    <a16:creationId xmlns:a16="http://schemas.microsoft.com/office/drawing/2014/main" id="{52EC3780-C63C-4366-B7BD-2C9633F2F656}"/>
                  </a:ext>
                </a:extLst>
              </p:cNvPr>
              <p:cNvSpPr>
                <a:spLocks noChangeShapeType="1"/>
              </p:cNvSpPr>
              <p:nvPr/>
            </p:nvSpPr>
            <p:spPr bwMode="auto">
              <a:xfrm>
                <a:off x="3429001" y="2714626"/>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3" name="Line 23">
                <a:extLst>
                  <a:ext uri="{FF2B5EF4-FFF2-40B4-BE49-F238E27FC236}">
                    <a16:creationId xmlns:a16="http://schemas.microsoft.com/office/drawing/2014/main" id="{8B88180E-CFCF-4AA2-A24A-21A5BD9890FA}"/>
                  </a:ext>
                </a:extLst>
              </p:cNvPr>
              <p:cNvSpPr>
                <a:spLocks noChangeShapeType="1"/>
              </p:cNvSpPr>
              <p:nvPr/>
            </p:nvSpPr>
            <p:spPr bwMode="auto">
              <a:xfrm>
                <a:off x="3549651" y="2593976"/>
                <a:ext cx="60325"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4" name="Line 24">
                <a:extLst>
                  <a:ext uri="{FF2B5EF4-FFF2-40B4-BE49-F238E27FC236}">
                    <a16:creationId xmlns:a16="http://schemas.microsoft.com/office/drawing/2014/main" id="{22C2A9C9-AAD5-48ED-970E-C4893B08A54C}"/>
                  </a:ext>
                </a:extLst>
              </p:cNvPr>
              <p:cNvSpPr>
                <a:spLocks noChangeShapeType="1"/>
              </p:cNvSpPr>
              <p:nvPr/>
            </p:nvSpPr>
            <p:spPr bwMode="auto">
              <a:xfrm>
                <a:off x="3549651" y="2563813"/>
                <a:ext cx="90488"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5" name="Line 25">
                <a:extLst>
                  <a:ext uri="{FF2B5EF4-FFF2-40B4-BE49-F238E27FC236}">
                    <a16:creationId xmlns:a16="http://schemas.microsoft.com/office/drawing/2014/main" id="{62E9AEF3-C9D5-4C77-912C-6329B35DC430}"/>
                  </a:ext>
                </a:extLst>
              </p:cNvPr>
              <p:cNvSpPr>
                <a:spLocks noChangeShapeType="1"/>
              </p:cNvSpPr>
              <p:nvPr/>
            </p:nvSpPr>
            <p:spPr bwMode="auto">
              <a:xfrm>
                <a:off x="3549651" y="2624138"/>
                <a:ext cx="44450"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6" name="Line 26">
                <a:extLst>
                  <a:ext uri="{FF2B5EF4-FFF2-40B4-BE49-F238E27FC236}">
                    <a16:creationId xmlns:a16="http://schemas.microsoft.com/office/drawing/2014/main" id="{E56B752B-6177-4131-BCDB-987658B67AC5}"/>
                  </a:ext>
                </a:extLst>
              </p:cNvPr>
              <p:cNvSpPr>
                <a:spLocks noChangeShapeType="1"/>
              </p:cNvSpPr>
              <p:nvPr/>
            </p:nvSpPr>
            <p:spPr bwMode="auto">
              <a:xfrm>
                <a:off x="3429001" y="2744788"/>
                <a:ext cx="30163" cy="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543" name="Group 542">
              <a:extLst>
                <a:ext uri="{FF2B5EF4-FFF2-40B4-BE49-F238E27FC236}">
                  <a16:creationId xmlns:a16="http://schemas.microsoft.com/office/drawing/2014/main" id="{4AFB4F0B-E8A3-43B1-B4A3-E98374218A04}"/>
                </a:ext>
              </a:extLst>
            </p:cNvPr>
            <p:cNvGrpSpPr/>
            <p:nvPr/>
          </p:nvGrpSpPr>
          <p:grpSpPr>
            <a:xfrm>
              <a:off x="3285863" y="3560654"/>
              <a:ext cx="2570627" cy="916495"/>
              <a:chOff x="3285863" y="3634887"/>
              <a:chExt cx="2570627" cy="916495"/>
            </a:xfrm>
          </p:grpSpPr>
          <p:grpSp>
            <p:nvGrpSpPr>
              <p:cNvPr id="544" name="Group 543">
                <a:extLst>
                  <a:ext uri="{FF2B5EF4-FFF2-40B4-BE49-F238E27FC236}">
                    <a16:creationId xmlns:a16="http://schemas.microsoft.com/office/drawing/2014/main" id="{C52B2323-C784-4CFF-A72D-9CB3D8F0E0A7}"/>
                  </a:ext>
                </a:extLst>
              </p:cNvPr>
              <p:cNvGrpSpPr/>
              <p:nvPr/>
            </p:nvGrpSpPr>
            <p:grpSpPr>
              <a:xfrm>
                <a:off x="3439810" y="3934628"/>
                <a:ext cx="2416680" cy="246221"/>
                <a:chOff x="3439810" y="3845848"/>
                <a:chExt cx="2416680" cy="246221"/>
              </a:xfrm>
            </p:grpSpPr>
            <p:sp>
              <p:nvSpPr>
                <p:cNvPr id="555" name="TextBox 554">
                  <a:extLst>
                    <a:ext uri="{FF2B5EF4-FFF2-40B4-BE49-F238E27FC236}">
                      <a16:creationId xmlns:a16="http://schemas.microsoft.com/office/drawing/2014/main" id="{1F3F3777-0572-4B3C-8AFC-DFE79E2FB073}"/>
                    </a:ext>
                  </a:extLst>
                </p:cNvPr>
                <p:cNvSpPr txBox="1"/>
                <p:nvPr/>
              </p:nvSpPr>
              <p:spPr>
                <a:xfrm>
                  <a:off x="4122927" y="3845848"/>
                  <a:ext cx="1733563" cy="246221"/>
                </a:xfrm>
                <a:prstGeom prst="rect">
                  <a:avLst/>
                </a:prstGeom>
                <a:noFill/>
              </p:spPr>
              <p:txBody>
                <a:bodyPr wrap="square" lIns="0" tIns="0" rIns="0" bIns="0" rtlCol="0">
                  <a:spAutoFit/>
                </a:bodyPr>
                <a:lstStyle/>
                <a:p>
                  <a:pPr lvl="0">
                    <a:spcAft>
                      <a:spcPts val="300"/>
                    </a:spcAft>
                    <a:defRPr/>
                  </a:pPr>
                  <a:r>
                    <a:rPr lang="en-US" sz="800" dirty="0">
                      <a:solidFill>
                        <a:prstClr val="black"/>
                      </a:solidFill>
                    </a:rPr>
                    <a:t>Bowling Green Mills, Lime St, Bingley BD97 1AD, Royaume-Uni</a:t>
                  </a:r>
                </a:p>
              </p:txBody>
            </p:sp>
            <p:sp>
              <p:nvSpPr>
                <p:cNvPr id="556" name="TextBox 555">
                  <a:extLst>
                    <a:ext uri="{FF2B5EF4-FFF2-40B4-BE49-F238E27FC236}">
                      <a16:creationId xmlns:a16="http://schemas.microsoft.com/office/drawing/2014/main" id="{E055CCA8-42CD-4967-81E7-F2BC6E795F24}"/>
                    </a:ext>
                  </a:extLst>
                </p:cNvPr>
                <p:cNvSpPr txBox="1"/>
                <p:nvPr/>
              </p:nvSpPr>
              <p:spPr>
                <a:xfrm>
                  <a:off x="3439810" y="3845848"/>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BGY</a:t>
                  </a:r>
                </a:p>
              </p:txBody>
            </p:sp>
          </p:grpSp>
          <p:grpSp>
            <p:nvGrpSpPr>
              <p:cNvPr id="546" name="Group 545">
                <a:extLst>
                  <a:ext uri="{FF2B5EF4-FFF2-40B4-BE49-F238E27FC236}">
                    <a16:creationId xmlns:a16="http://schemas.microsoft.com/office/drawing/2014/main" id="{3A58A6B1-B2E9-4CE8-91D2-F9AF11CD17DD}"/>
                  </a:ext>
                </a:extLst>
              </p:cNvPr>
              <p:cNvGrpSpPr/>
              <p:nvPr/>
            </p:nvGrpSpPr>
            <p:grpSpPr>
              <a:xfrm>
                <a:off x="3439810" y="4267985"/>
                <a:ext cx="2416680" cy="246221"/>
                <a:chOff x="3439810" y="4167497"/>
                <a:chExt cx="2416680" cy="246221"/>
              </a:xfrm>
            </p:grpSpPr>
            <p:sp>
              <p:nvSpPr>
                <p:cNvPr id="551" name="TextBox 550">
                  <a:extLst>
                    <a:ext uri="{FF2B5EF4-FFF2-40B4-BE49-F238E27FC236}">
                      <a16:creationId xmlns:a16="http://schemas.microsoft.com/office/drawing/2014/main" id="{F1589285-2D1A-4AED-B7B2-20916DBA6FA7}"/>
                    </a:ext>
                  </a:extLst>
                </p:cNvPr>
                <p:cNvSpPr txBox="1"/>
                <p:nvPr/>
              </p:nvSpPr>
              <p:spPr>
                <a:xfrm>
                  <a:off x="4122927" y="4167497"/>
                  <a:ext cx="1733563" cy="246221"/>
                </a:xfrm>
                <a:prstGeom prst="rect">
                  <a:avLst/>
                </a:prstGeom>
                <a:noFill/>
              </p:spPr>
              <p:txBody>
                <a:bodyPr wrap="square" lIns="0" tIns="0" rIns="0" bIns="0" rtlCol="0">
                  <a:spAutoFit/>
                </a:bodyPr>
                <a:lstStyle/>
                <a:p>
                  <a:pPr lvl="0">
                    <a:spcAft>
                      <a:spcPts val="300"/>
                    </a:spcAft>
                    <a:defRPr/>
                  </a:pPr>
                  <a:r>
                    <a:rPr lang="en-US" sz="800" dirty="0">
                      <a:solidFill>
                        <a:prstClr val="black"/>
                      </a:solidFill>
                    </a:rPr>
                    <a:t>10 Steeton Grove, Steeton, Keighley BD20 6TT, Royaume-Uni</a:t>
                  </a:r>
                </a:p>
              </p:txBody>
            </p:sp>
            <p:sp>
              <p:nvSpPr>
                <p:cNvPr id="552" name="TextBox 551">
                  <a:extLst>
                    <a:ext uri="{FF2B5EF4-FFF2-40B4-BE49-F238E27FC236}">
                      <a16:creationId xmlns:a16="http://schemas.microsoft.com/office/drawing/2014/main" id="{F5A62B59-B114-4AB1-9206-A7B0AFE7AB43}"/>
                    </a:ext>
                  </a:extLst>
                </p:cNvPr>
                <p:cNvSpPr txBox="1"/>
                <p:nvPr/>
              </p:nvSpPr>
              <p:spPr>
                <a:xfrm>
                  <a:off x="3439810" y="4167497"/>
                  <a:ext cx="380778"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STN</a:t>
                  </a:r>
                </a:p>
              </p:txBody>
            </p:sp>
          </p:grpSp>
          <p:grpSp>
            <p:nvGrpSpPr>
              <p:cNvPr id="547" name="Group 546">
                <a:extLst>
                  <a:ext uri="{FF2B5EF4-FFF2-40B4-BE49-F238E27FC236}">
                    <a16:creationId xmlns:a16="http://schemas.microsoft.com/office/drawing/2014/main" id="{11B3A85D-8999-44D8-88DE-871F24D34288}"/>
                  </a:ext>
                </a:extLst>
              </p:cNvPr>
              <p:cNvGrpSpPr/>
              <p:nvPr/>
            </p:nvGrpSpPr>
            <p:grpSpPr>
              <a:xfrm>
                <a:off x="3285863" y="3673974"/>
                <a:ext cx="2202163" cy="128392"/>
                <a:chOff x="3285863" y="3673974"/>
                <a:chExt cx="2202163" cy="128392"/>
              </a:xfrm>
            </p:grpSpPr>
            <p:sp>
              <p:nvSpPr>
                <p:cNvPr id="549" name="TextBox 548">
                  <a:extLst>
                    <a:ext uri="{FF2B5EF4-FFF2-40B4-BE49-F238E27FC236}">
                      <a16:creationId xmlns:a16="http://schemas.microsoft.com/office/drawing/2014/main" id="{F1ACAC1C-7B21-4B3C-98F1-3A523E79ACB8}"/>
                    </a:ext>
                  </a:extLst>
                </p:cNvPr>
                <p:cNvSpPr txBox="1"/>
                <p:nvPr/>
              </p:nvSpPr>
              <p:spPr>
                <a:xfrm>
                  <a:off x="4122927" y="3679255"/>
                  <a:ext cx="1365099" cy="123111"/>
                </a:xfrm>
                <a:prstGeom prst="rect">
                  <a:avLst/>
                </a:prstGeom>
                <a:noFill/>
              </p:spPr>
              <p:txBody>
                <a:bodyPr wrap="square" lIns="0" tIns="0" rIns="0" bIns="0" rtlCol="0">
                  <a:spAutoFit/>
                </a:bodyPr>
                <a:lstStyle/>
                <a:p>
                  <a:pPr>
                    <a:spcAft>
                      <a:spcPts val="300"/>
                    </a:spcAft>
                    <a:defRPr/>
                  </a:pPr>
                  <a:r>
                    <a:rPr lang="fr-FR" sz="800" b="1" i="1" dirty="0">
                      <a:solidFill>
                        <a:schemeClr val="accent2"/>
                      </a:solidFill>
                    </a:rPr>
                    <a:t>Adresse Postale</a:t>
                  </a:r>
                </a:p>
              </p:txBody>
            </p:sp>
            <p:sp>
              <p:nvSpPr>
                <p:cNvPr id="550" name="TextBox 549">
                  <a:extLst>
                    <a:ext uri="{FF2B5EF4-FFF2-40B4-BE49-F238E27FC236}">
                      <a16:creationId xmlns:a16="http://schemas.microsoft.com/office/drawing/2014/main" id="{E5742496-2A4C-4AB9-83C8-2600A3852C13}"/>
                    </a:ext>
                  </a:extLst>
                </p:cNvPr>
                <p:cNvSpPr txBox="1"/>
                <p:nvPr/>
              </p:nvSpPr>
              <p:spPr>
                <a:xfrm>
                  <a:off x="3285863" y="3673974"/>
                  <a:ext cx="542449" cy="123111"/>
                </a:xfrm>
                <a:prstGeom prst="rect">
                  <a:avLst/>
                </a:prstGeom>
                <a:noFill/>
              </p:spPr>
              <p:txBody>
                <a:bodyPr wrap="square" lIns="0" tIns="0" rIns="0" bIns="0" rtlCol="0">
                  <a:spAutoFit/>
                </a:bodyPr>
                <a:lstStyle/>
                <a:p>
                  <a:pPr lvl="0" algn="r">
                    <a:spcAft>
                      <a:spcPts val="300"/>
                    </a:spcAft>
                    <a:defRPr/>
                  </a:pPr>
                  <a:r>
                    <a:rPr lang="fr-FR" sz="800" b="1" i="1" dirty="0">
                      <a:solidFill>
                        <a:schemeClr val="accent2"/>
                      </a:solidFill>
                    </a:rPr>
                    <a:t>Nom du site </a:t>
                  </a:r>
                </a:p>
              </p:txBody>
            </p:sp>
          </p:grpSp>
          <p:cxnSp>
            <p:nvCxnSpPr>
              <p:cNvPr id="548" name="Straight Connector 547">
                <a:extLst>
                  <a:ext uri="{FF2B5EF4-FFF2-40B4-BE49-F238E27FC236}">
                    <a16:creationId xmlns:a16="http://schemas.microsoft.com/office/drawing/2014/main" id="{DC9FA304-162D-4691-8DC9-40F81A5B6649}"/>
                  </a:ext>
                </a:extLst>
              </p:cNvPr>
              <p:cNvCxnSpPr>
                <a:cxnSpLocks/>
              </p:cNvCxnSpPr>
              <p:nvPr/>
            </p:nvCxnSpPr>
            <p:spPr>
              <a:xfrm>
                <a:off x="3988538" y="3634887"/>
                <a:ext cx="0" cy="91649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584" name="Group 583">
            <a:extLst>
              <a:ext uri="{FF2B5EF4-FFF2-40B4-BE49-F238E27FC236}">
                <a16:creationId xmlns:a16="http://schemas.microsoft.com/office/drawing/2014/main" id="{5778054A-DBB7-48F8-AE14-7BD97B031044}"/>
              </a:ext>
            </a:extLst>
          </p:cNvPr>
          <p:cNvGrpSpPr/>
          <p:nvPr/>
        </p:nvGrpSpPr>
        <p:grpSpPr>
          <a:xfrm>
            <a:off x="8620130" y="3429000"/>
            <a:ext cx="936616" cy="1016288"/>
            <a:chOff x="8391533" y="3429000"/>
            <a:chExt cx="1180367" cy="1016288"/>
          </a:xfrm>
        </p:grpSpPr>
        <p:cxnSp>
          <p:nvCxnSpPr>
            <p:cNvPr id="420" name="Straight Connector 419">
              <a:extLst>
                <a:ext uri="{FF2B5EF4-FFF2-40B4-BE49-F238E27FC236}">
                  <a16:creationId xmlns:a16="http://schemas.microsoft.com/office/drawing/2014/main" id="{635B8F83-2837-45A1-B0BA-A2FD05F75C62}"/>
                </a:ext>
              </a:extLst>
            </p:cNvPr>
            <p:cNvCxnSpPr>
              <a:cxnSpLocks/>
            </p:cNvCxnSpPr>
            <p:nvPr/>
          </p:nvCxnSpPr>
          <p:spPr>
            <a:xfrm>
              <a:off x="9128007" y="4445288"/>
              <a:ext cx="443893" cy="0"/>
            </a:xfrm>
            <a:prstGeom prst="line">
              <a:avLst/>
            </a:prstGeom>
            <a:ln>
              <a:solidFill>
                <a:schemeClr val="accent3"/>
              </a:solidFill>
              <a:tailEnd type="oval" w="sm" len="sm"/>
            </a:ln>
          </p:spPr>
          <p:style>
            <a:lnRef idx="1">
              <a:schemeClr val="accent1"/>
            </a:lnRef>
            <a:fillRef idx="0">
              <a:schemeClr val="accent1"/>
            </a:fillRef>
            <a:effectRef idx="0">
              <a:schemeClr val="accent1"/>
            </a:effectRef>
            <a:fontRef idx="minor">
              <a:schemeClr val="tx1"/>
            </a:fontRef>
          </p:style>
        </p:cxnSp>
        <p:cxnSp>
          <p:nvCxnSpPr>
            <p:cNvPr id="568" name="Straight Connector 567">
              <a:extLst>
                <a:ext uri="{FF2B5EF4-FFF2-40B4-BE49-F238E27FC236}">
                  <a16:creationId xmlns:a16="http://schemas.microsoft.com/office/drawing/2014/main" id="{DE794036-8F40-45CA-A0E1-E3045C73ED14}"/>
                </a:ext>
              </a:extLst>
            </p:cNvPr>
            <p:cNvCxnSpPr>
              <a:cxnSpLocks/>
            </p:cNvCxnSpPr>
            <p:nvPr/>
          </p:nvCxnSpPr>
          <p:spPr>
            <a:xfrm>
              <a:off x="8391533" y="3429000"/>
              <a:ext cx="736474" cy="0"/>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1" name="Straight Connector 570">
              <a:extLst>
                <a:ext uri="{FF2B5EF4-FFF2-40B4-BE49-F238E27FC236}">
                  <a16:creationId xmlns:a16="http://schemas.microsoft.com/office/drawing/2014/main" id="{C82F7E05-7D9C-4819-BA8D-DC769E00ACAB}"/>
                </a:ext>
              </a:extLst>
            </p:cNvPr>
            <p:cNvCxnSpPr>
              <a:cxnSpLocks/>
            </p:cNvCxnSpPr>
            <p:nvPr/>
          </p:nvCxnSpPr>
          <p:spPr>
            <a:xfrm>
              <a:off x="9128008" y="3429000"/>
              <a:ext cx="0" cy="1016287"/>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83" name="Group 582">
            <a:extLst>
              <a:ext uri="{FF2B5EF4-FFF2-40B4-BE49-F238E27FC236}">
                <a16:creationId xmlns:a16="http://schemas.microsoft.com/office/drawing/2014/main" id="{DFD071A0-7672-4067-95CC-3AE5FD0BFD68}"/>
              </a:ext>
            </a:extLst>
          </p:cNvPr>
          <p:cNvGrpSpPr/>
          <p:nvPr/>
        </p:nvGrpSpPr>
        <p:grpSpPr>
          <a:xfrm>
            <a:off x="8620134" y="4354490"/>
            <a:ext cx="936612" cy="721062"/>
            <a:chOff x="8391533" y="4354490"/>
            <a:chExt cx="1206260" cy="721062"/>
          </a:xfrm>
        </p:grpSpPr>
        <p:cxnSp>
          <p:nvCxnSpPr>
            <p:cNvPr id="418" name="Straight Connector 417">
              <a:extLst>
                <a:ext uri="{FF2B5EF4-FFF2-40B4-BE49-F238E27FC236}">
                  <a16:creationId xmlns:a16="http://schemas.microsoft.com/office/drawing/2014/main" id="{7F8BF50B-CE8B-4B49-A27C-CA6D8B4E1DFF}"/>
                </a:ext>
              </a:extLst>
            </p:cNvPr>
            <p:cNvCxnSpPr>
              <a:cxnSpLocks/>
            </p:cNvCxnSpPr>
            <p:nvPr/>
          </p:nvCxnSpPr>
          <p:spPr>
            <a:xfrm>
              <a:off x="8854041" y="5075552"/>
              <a:ext cx="743752" cy="0"/>
            </a:xfrm>
            <a:prstGeom prst="line">
              <a:avLst/>
            </a:prstGeom>
            <a:ln>
              <a:solidFill>
                <a:schemeClr val="accent3"/>
              </a:solidFill>
              <a:tailEnd type="oval" w="sm" len="sm"/>
            </a:ln>
          </p:spPr>
          <p:style>
            <a:lnRef idx="1">
              <a:schemeClr val="accent1"/>
            </a:lnRef>
            <a:fillRef idx="0">
              <a:schemeClr val="accent1"/>
            </a:fillRef>
            <a:effectRef idx="0">
              <a:schemeClr val="accent1"/>
            </a:effectRef>
            <a:fontRef idx="minor">
              <a:schemeClr val="tx1"/>
            </a:fontRef>
          </p:style>
        </p:cxnSp>
        <p:cxnSp>
          <p:nvCxnSpPr>
            <p:cNvPr id="577" name="Straight Connector 576">
              <a:extLst>
                <a:ext uri="{FF2B5EF4-FFF2-40B4-BE49-F238E27FC236}">
                  <a16:creationId xmlns:a16="http://schemas.microsoft.com/office/drawing/2014/main" id="{39E12BDA-F7C7-48D5-940E-5D590F90F4FC}"/>
                </a:ext>
              </a:extLst>
            </p:cNvPr>
            <p:cNvCxnSpPr>
              <a:cxnSpLocks/>
            </p:cNvCxnSpPr>
            <p:nvPr/>
          </p:nvCxnSpPr>
          <p:spPr>
            <a:xfrm>
              <a:off x="8391533" y="4354490"/>
              <a:ext cx="462508" cy="0"/>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9" name="Straight Connector 578">
              <a:extLst>
                <a:ext uri="{FF2B5EF4-FFF2-40B4-BE49-F238E27FC236}">
                  <a16:creationId xmlns:a16="http://schemas.microsoft.com/office/drawing/2014/main" id="{13A9921C-CD28-4DF9-9E10-D8D607D3FFED}"/>
                </a:ext>
              </a:extLst>
            </p:cNvPr>
            <p:cNvCxnSpPr>
              <a:cxnSpLocks/>
            </p:cNvCxnSpPr>
            <p:nvPr/>
          </p:nvCxnSpPr>
          <p:spPr>
            <a:xfrm>
              <a:off x="8854041" y="4354490"/>
              <a:ext cx="0" cy="721062"/>
            </a:xfrm>
            <a:prstGeom prst="line">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31" name="Group 630">
            <a:extLst>
              <a:ext uri="{FF2B5EF4-FFF2-40B4-BE49-F238E27FC236}">
                <a16:creationId xmlns:a16="http://schemas.microsoft.com/office/drawing/2014/main" id="{217203C2-32BC-473B-A797-4B707085B8BC}"/>
              </a:ext>
            </a:extLst>
          </p:cNvPr>
          <p:cNvGrpSpPr/>
          <p:nvPr/>
        </p:nvGrpSpPr>
        <p:grpSpPr>
          <a:xfrm>
            <a:off x="5874558" y="3131740"/>
            <a:ext cx="2303583" cy="800949"/>
            <a:chOff x="5645958" y="3131740"/>
            <a:chExt cx="2303583" cy="800949"/>
          </a:xfrm>
        </p:grpSpPr>
        <p:sp>
          <p:nvSpPr>
            <p:cNvPr id="596" name="Oval 595">
              <a:extLst>
                <a:ext uri="{FF2B5EF4-FFF2-40B4-BE49-F238E27FC236}">
                  <a16:creationId xmlns:a16="http://schemas.microsoft.com/office/drawing/2014/main" id="{F6F3553F-8F92-42B1-AAE2-BD944AA76E69}"/>
                </a:ext>
              </a:extLst>
            </p:cNvPr>
            <p:cNvSpPr/>
            <p:nvPr/>
          </p:nvSpPr>
          <p:spPr>
            <a:xfrm>
              <a:off x="7874273" y="3131740"/>
              <a:ext cx="75268" cy="75268"/>
            </a:xfrm>
            <a:prstGeom prst="ellipse">
              <a:avLst/>
            </a:prstGeom>
            <a:solidFill>
              <a:schemeClr val="bg1"/>
            </a:solidFill>
            <a:ln>
              <a:noFill/>
            </a:ln>
            <a:effectLst>
              <a:outerShdw blurRad="88900" dist="254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485" name="Group 484">
              <a:extLst>
                <a:ext uri="{FF2B5EF4-FFF2-40B4-BE49-F238E27FC236}">
                  <a16:creationId xmlns:a16="http://schemas.microsoft.com/office/drawing/2014/main" id="{7E0435B0-16DA-44BA-B550-55C00331F903}"/>
                </a:ext>
              </a:extLst>
            </p:cNvPr>
            <p:cNvGrpSpPr/>
            <p:nvPr/>
          </p:nvGrpSpPr>
          <p:grpSpPr>
            <a:xfrm>
              <a:off x="5645958" y="3169690"/>
              <a:ext cx="2264555" cy="762999"/>
              <a:chOff x="5400497" y="3150102"/>
              <a:chExt cx="2510016" cy="1446987"/>
            </a:xfrm>
          </p:grpSpPr>
          <p:cxnSp>
            <p:nvCxnSpPr>
              <p:cNvPr id="440" name="Straight Connector 439">
                <a:extLst>
                  <a:ext uri="{FF2B5EF4-FFF2-40B4-BE49-F238E27FC236}">
                    <a16:creationId xmlns:a16="http://schemas.microsoft.com/office/drawing/2014/main" id="{88B3D90A-3955-4FC8-B485-E93F07F083F0}"/>
                  </a:ext>
                </a:extLst>
              </p:cNvPr>
              <p:cNvCxnSpPr>
                <a:cxnSpLocks/>
              </p:cNvCxnSpPr>
              <p:nvPr/>
            </p:nvCxnSpPr>
            <p:spPr>
              <a:xfrm>
                <a:off x="5974264" y="3150102"/>
                <a:ext cx="1936249"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464" name="Straight Connector 463">
                <a:extLst>
                  <a:ext uri="{FF2B5EF4-FFF2-40B4-BE49-F238E27FC236}">
                    <a16:creationId xmlns:a16="http://schemas.microsoft.com/office/drawing/2014/main" id="{51BC4AB3-1B6D-438E-B6E5-6DAE34422C42}"/>
                  </a:ext>
                </a:extLst>
              </p:cNvPr>
              <p:cNvCxnSpPr>
                <a:cxnSpLocks/>
              </p:cNvCxnSpPr>
              <p:nvPr/>
            </p:nvCxnSpPr>
            <p:spPr>
              <a:xfrm flipH="1">
                <a:off x="5645958" y="3329591"/>
                <a:ext cx="328306"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468" name="Straight Connector 467">
                <a:extLst>
                  <a:ext uri="{FF2B5EF4-FFF2-40B4-BE49-F238E27FC236}">
                    <a16:creationId xmlns:a16="http://schemas.microsoft.com/office/drawing/2014/main" id="{8AEDEEF0-159C-4808-BAD3-F628D6D27D7C}"/>
                  </a:ext>
                </a:extLst>
              </p:cNvPr>
              <p:cNvCxnSpPr>
                <a:cxnSpLocks/>
              </p:cNvCxnSpPr>
              <p:nvPr/>
            </p:nvCxnSpPr>
            <p:spPr>
              <a:xfrm>
                <a:off x="5974264" y="3150102"/>
                <a:ext cx="0" cy="1446987"/>
              </a:xfrm>
              <a:prstGeom prst="line">
                <a:avLst/>
              </a:prstGeom>
              <a:ln>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4" name="Straight Connector 473">
                <a:extLst>
                  <a:ext uri="{FF2B5EF4-FFF2-40B4-BE49-F238E27FC236}">
                    <a16:creationId xmlns:a16="http://schemas.microsoft.com/office/drawing/2014/main" id="{DFA0995B-3A07-415D-BD1D-DE3CEE749E22}"/>
                  </a:ext>
                </a:extLst>
              </p:cNvPr>
              <p:cNvCxnSpPr>
                <a:cxnSpLocks/>
              </p:cNvCxnSpPr>
              <p:nvPr/>
            </p:nvCxnSpPr>
            <p:spPr>
              <a:xfrm flipH="1">
                <a:off x="5554636" y="3954343"/>
                <a:ext cx="419627"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481" name="Straight Connector 480">
                <a:extLst>
                  <a:ext uri="{FF2B5EF4-FFF2-40B4-BE49-F238E27FC236}">
                    <a16:creationId xmlns:a16="http://schemas.microsoft.com/office/drawing/2014/main" id="{3DA7BCD0-FE4D-41D2-901E-BF3F430B87CB}"/>
                  </a:ext>
                </a:extLst>
              </p:cNvPr>
              <p:cNvCxnSpPr>
                <a:cxnSpLocks/>
              </p:cNvCxnSpPr>
              <p:nvPr/>
            </p:nvCxnSpPr>
            <p:spPr>
              <a:xfrm flipH="1">
                <a:off x="5400497" y="4597089"/>
                <a:ext cx="573768"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grpSp>
      </p:grpSp>
      <p:grpSp>
        <p:nvGrpSpPr>
          <p:cNvPr id="599" name="Group 598">
            <a:extLst>
              <a:ext uri="{FF2B5EF4-FFF2-40B4-BE49-F238E27FC236}">
                <a16:creationId xmlns:a16="http://schemas.microsoft.com/office/drawing/2014/main" id="{011F6371-2A77-477C-825E-1D1C3764852F}"/>
              </a:ext>
            </a:extLst>
          </p:cNvPr>
          <p:cNvGrpSpPr/>
          <p:nvPr/>
        </p:nvGrpSpPr>
        <p:grpSpPr>
          <a:xfrm>
            <a:off x="8186910" y="3045838"/>
            <a:ext cx="1149078" cy="132215"/>
            <a:chOff x="7958310" y="3045838"/>
            <a:chExt cx="1149078" cy="132215"/>
          </a:xfrm>
        </p:grpSpPr>
        <p:sp>
          <p:nvSpPr>
            <p:cNvPr id="598" name="Oval 597">
              <a:extLst>
                <a:ext uri="{FF2B5EF4-FFF2-40B4-BE49-F238E27FC236}">
                  <a16:creationId xmlns:a16="http://schemas.microsoft.com/office/drawing/2014/main" id="{35F73402-98F5-4883-A523-4015745BB2D4}"/>
                </a:ext>
              </a:extLst>
            </p:cNvPr>
            <p:cNvSpPr/>
            <p:nvPr/>
          </p:nvSpPr>
          <p:spPr>
            <a:xfrm>
              <a:off x="7958310" y="3045838"/>
              <a:ext cx="75268" cy="75268"/>
            </a:xfrm>
            <a:prstGeom prst="ellipse">
              <a:avLst/>
            </a:prstGeom>
            <a:solidFill>
              <a:schemeClr val="bg1"/>
            </a:solidFill>
            <a:ln>
              <a:noFill/>
            </a:ln>
            <a:effectLst>
              <a:outerShdw blurRad="88900" dist="254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589" name="Group 588">
              <a:extLst>
                <a:ext uri="{FF2B5EF4-FFF2-40B4-BE49-F238E27FC236}">
                  <a16:creationId xmlns:a16="http://schemas.microsoft.com/office/drawing/2014/main" id="{5D67E9AB-E607-40C7-8E82-362DD2852976}"/>
                </a:ext>
              </a:extLst>
            </p:cNvPr>
            <p:cNvGrpSpPr/>
            <p:nvPr/>
          </p:nvGrpSpPr>
          <p:grpSpPr>
            <a:xfrm flipH="1">
              <a:off x="7996617" y="3083101"/>
              <a:ext cx="1110771" cy="94952"/>
              <a:chOff x="4972050" y="3150102"/>
              <a:chExt cx="2938463" cy="1446987"/>
            </a:xfrm>
          </p:grpSpPr>
          <p:cxnSp>
            <p:nvCxnSpPr>
              <p:cNvPr id="590" name="Straight Connector 589">
                <a:extLst>
                  <a:ext uri="{FF2B5EF4-FFF2-40B4-BE49-F238E27FC236}">
                    <a16:creationId xmlns:a16="http://schemas.microsoft.com/office/drawing/2014/main" id="{A9633436-6E59-47BA-8CBF-41164B083355}"/>
                  </a:ext>
                </a:extLst>
              </p:cNvPr>
              <p:cNvCxnSpPr>
                <a:cxnSpLocks/>
              </p:cNvCxnSpPr>
              <p:nvPr/>
            </p:nvCxnSpPr>
            <p:spPr>
              <a:xfrm>
                <a:off x="5974264" y="3150102"/>
                <a:ext cx="1936249"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592" name="Straight Connector 591">
                <a:extLst>
                  <a:ext uri="{FF2B5EF4-FFF2-40B4-BE49-F238E27FC236}">
                    <a16:creationId xmlns:a16="http://schemas.microsoft.com/office/drawing/2014/main" id="{9C9B300E-6F8A-4E29-8388-1DA6607E270E}"/>
                  </a:ext>
                </a:extLst>
              </p:cNvPr>
              <p:cNvCxnSpPr>
                <a:cxnSpLocks/>
              </p:cNvCxnSpPr>
              <p:nvPr/>
            </p:nvCxnSpPr>
            <p:spPr>
              <a:xfrm>
                <a:off x="5974264" y="3150102"/>
                <a:ext cx="0" cy="1446987"/>
              </a:xfrm>
              <a:prstGeom prst="line">
                <a:avLst/>
              </a:prstGeom>
              <a:ln>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4" name="Straight Connector 593">
                <a:extLst>
                  <a:ext uri="{FF2B5EF4-FFF2-40B4-BE49-F238E27FC236}">
                    <a16:creationId xmlns:a16="http://schemas.microsoft.com/office/drawing/2014/main" id="{06AF2D14-1AA2-41F6-845C-7193F797150B}"/>
                  </a:ext>
                </a:extLst>
              </p:cNvPr>
              <p:cNvCxnSpPr>
                <a:cxnSpLocks/>
              </p:cNvCxnSpPr>
              <p:nvPr/>
            </p:nvCxnSpPr>
            <p:spPr>
              <a:xfrm flipH="1">
                <a:off x="4972050" y="4597089"/>
                <a:ext cx="1002214"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grpSp>
      </p:grpSp>
      <p:sp>
        <p:nvSpPr>
          <p:cNvPr id="630" name="Rectangle 629">
            <a:extLst>
              <a:ext uri="{FF2B5EF4-FFF2-40B4-BE49-F238E27FC236}">
                <a16:creationId xmlns:a16="http://schemas.microsoft.com/office/drawing/2014/main" id="{CEE12CB1-430D-4AAE-AD58-8B6F9125DDF0}"/>
              </a:ext>
            </a:extLst>
          </p:cNvPr>
          <p:cNvSpPr/>
          <p:nvPr/>
        </p:nvSpPr>
        <p:spPr>
          <a:xfrm>
            <a:off x="3410643" y="3388449"/>
            <a:ext cx="91697" cy="13059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33" name="Oval 632">
            <a:extLst>
              <a:ext uri="{FF2B5EF4-FFF2-40B4-BE49-F238E27FC236}">
                <a16:creationId xmlns:a16="http://schemas.microsoft.com/office/drawing/2014/main" id="{7C034632-0221-4F08-ABB1-D129ED394DD9}"/>
              </a:ext>
            </a:extLst>
          </p:cNvPr>
          <p:cNvSpPr/>
          <p:nvPr/>
        </p:nvSpPr>
        <p:spPr>
          <a:xfrm>
            <a:off x="7906295" y="3618795"/>
            <a:ext cx="75269" cy="75268"/>
          </a:xfrm>
          <a:prstGeom prst="ellipse">
            <a:avLst/>
          </a:prstGeom>
          <a:solidFill>
            <a:schemeClr val="bg1"/>
          </a:solidFill>
          <a:ln>
            <a:noFill/>
          </a:ln>
          <a:effectLst>
            <a:outerShdw blurRad="88900" dist="254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cxnSp>
        <p:nvCxnSpPr>
          <p:cNvPr id="635" name="Straight Connector 634">
            <a:extLst>
              <a:ext uri="{FF2B5EF4-FFF2-40B4-BE49-F238E27FC236}">
                <a16:creationId xmlns:a16="http://schemas.microsoft.com/office/drawing/2014/main" id="{56A499E7-3A02-4ABD-9B8F-6C33A47B707A}"/>
              </a:ext>
            </a:extLst>
          </p:cNvPr>
          <p:cNvCxnSpPr>
            <a:cxnSpLocks/>
          </p:cNvCxnSpPr>
          <p:nvPr/>
        </p:nvCxnSpPr>
        <p:spPr>
          <a:xfrm flipV="1">
            <a:off x="7943929" y="3656745"/>
            <a:ext cx="0" cy="2121751"/>
          </a:xfrm>
          <a:prstGeom prst="line">
            <a:avLst/>
          </a:prstGeom>
          <a:ln>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cxnSp>
        <p:nvCxnSpPr>
          <p:cNvPr id="638" name="Straight Connector 637">
            <a:extLst>
              <a:ext uri="{FF2B5EF4-FFF2-40B4-BE49-F238E27FC236}">
                <a16:creationId xmlns:a16="http://schemas.microsoft.com/office/drawing/2014/main" id="{709C1E68-4DBF-458B-9180-6BD72FEA4B1F}"/>
              </a:ext>
            </a:extLst>
          </p:cNvPr>
          <p:cNvCxnSpPr>
            <a:cxnSpLocks/>
          </p:cNvCxnSpPr>
          <p:nvPr/>
        </p:nvCxnSpPr>
        <p:spPr>
          <a:xfrm flipH="1">
            <a:off x="6392214" y="5443509"/>
            <a:ext cx="1551717" cy="0"/>
          </a:xfrm>
          <a:prstGeom prst="line">
            <a:avLst/>
          </a:prstGeom>
          <a:ln>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cxnSp>
        <p:nvCxnSpPr>
          <p:cNvPr id="639" name="Straight Connector 638">
            <a:extLst>
              <a:ext uri="{FF2B5EF4-FFF2-40B4-BE49-F238E27FC236}">
                <a16:creationId xmlns:a16="http://schemas.microsoft.com/office/drawing/2014/main" id="{E5FD19B4-4E03-4478-8C89-CC9CD8609316}"/>
              </a:ext>
            </a:extLst>
          </p:cNvPr>
          <p:cNvCxnSpPr>
            <a:cxnSpLocks/>
          </p:cNvCxnSpPr>
          <p:nvPr/>
        </p:nvCxnSpPr>
        <p:spPr>
          <a:xfrm flipH="1" flipV="1">
            <a:off x="5812367" y="5778496"/>
            <a:ext cx="2131563" cy="1"/>
          </a:xfrm>
          <a:prstGeom prst="line">
            <a:avLst/>
          </a:prstGeom>
          <a:ln>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grpSp>
        <p:nvGrpSpPr>
          <p:cNvPr id="662" name="Group 661">
            <a:extLst>
              <a:ext uri="{FF2B5EF4-FFF2-40B4-BE49-F238E27FC236}">
                <a16:creationId xmlns:a16="http://schemas.microsoft.com/office/drawing/2014/main" id="{2FD48459-0EA7-432E-9FA6-E67AC66191CF}"/>
              </a:ext>
            </a:extLst>
          </p:cNvPr>
          <p:cNvGrpSpPr/>
          <p:nvPr/>
        </p:nvGrpSpPr>
        <p:grpSpPr>
          <a:xfrm>
            <a:off x="3812946" y="4519630"/>
            <a:ext cx="2567724" cy="1470132"/>
            <a:chOff x="3584346" y="4519630"/>
            <a:chExt cx="2567724" cy="1470132"/>
          </a:xfrm>
        </p:grpSpPr>
        <p:grpSp>
          <p:nvGrpSpPr>
            <p:cNvPr id="660" name="Group 659">
              <a:extLst>
                <a:ext uri="{FF2B5EF4-FFF2-40B4-BE49-F238E27FC236}">
                  <a16:creationId xmlns:a16="http://schemas.microsoft.com/office/drawing/2014/main" id="{69BE1A69-F0A1-4A83-90E3-FD9B66C35482}"/>
                </a:ext>
              </a:extLst>
            </p:cNvPr>
            <p:cNvGrpSpPr/>
            <p:nvPr/>
          </p:nvGrpSpPr>
          <p:grpSpPr>
            <a:xfrm>
              <a:off x="3584346" y="4667841"/>
              <a:ext cx="2567724" cy="1321921"/>
              <a:chOff x="3584346" y="4667841"/>
              <a:chExt cx="2567724" cy="1321921"/>
            </a:xfrm>
          </p:grpSpPr>
          <p:sp>
            <p:nvSpPr>
              <p:cNvPr id="601" name="TextBox 600">
                <a:extLst>
                  <a:ext uri="{FF2B5EF4-FFF2-40B4-BE49-F238E27FC236}">
                    <a16:creationId xmlns:a16="http://schemas.microsoft.com/office/drawing/2014/main" id="{E5DD4EAB-7CFD-42A3-A214-2EA0AF888E22}"/>
                  </a:ext>
                </a:extLst>
              </p:cNvPr>
              <p:cNvSpPr txBox="1"/>
              <p:nvPr/>
            </p:nvSpPr>
            <p:spPr>
              <a:xfrm>
                <a:off x="4421204" y="4667841"/>
                <a:ext cx="1365099" cy="169277"/>
              </a:xfrm>
              <a:prstGeom prst="rect">
                <a:avLst/>
              </a:prstGeom>
              <a:noFill/>
            </p:spPr>
            <p:txBody>
              <a:bodyPr wrap="square" lIns="0" tIns="0" rIns="0" bIns="0" rtlCol="0">
                <a:spAutoFit/>
              </a:bodyPr>
              <a:lstStyle/>
              <a:p>
                <a:pPr lvl="0">
                  <a:spcAft>
                    <a:spcPts val="300"/>
                  </a:spcAft>
                  <a:defRPr/>
                </a:pPr>
                <a:r>
                  <a:rPr lang="fr-FR" sz="1100" b="1" dirty="0">
                    <a:solidFill>
                      <a:schemeClr val="accent1">
                        <a:lumMod val="75000"/>
                      </a:schemeClr>
                    </a:solidFill>
                  </a:rPr>
                  <a:t>Data Centers</a:t>
                </a:r>
              </a:p>
            </p:txBody>
          </p:sp>
          <p:grpSp>
            <p:nvGrpSpPr>
              <p:cNvPr id="604" name="Group 603">
                <a:extLst>
                  <a:ext uri="{FF2B5EF4-FFF2-40B4-BE49-F238E27FC236}">
                    <a16:creationId xmlns:a16="http://schemas.microsoft.com/office/drawing/2014/main" id="{5CD0D15E-03E7-4549-9756-E12457B9362C}"/>
                  </a:ext>
                </a:extLst>
              </p:cNvPr>
              <p:cNvGrpSpPr/>
              <p:nvPr/>
            </p:nvGrpSpPr>
            <p:grpSpPr>
              <a:xfrm>
                <a:off x="3584346" y="5073267"/>
                <a:ext cx="2567724" cy="916495"/>
                <a:chOff x="3288766" y="3634887"/>
                <a:chExt cx="2567724" cy="916495"/>
              </a:xfrm>
            </p:grpSpPr>
            <p:grpSp>
              <p:nvGrpSpPr>
                <p:cNvPr id="605" name="Group 604">
                  <a:extLst>
                    <a:ext uri="{FF2B5EF4-FFF2-40B4-BE49-F238E27FC236}">
                      <a16:creationId xmlns:a16="http://schemas.microsoft.com/office/drawing/2014/main" id="{A757277B-B0C5-4790-BA89-7D3AB685A64A}"/>
                    </a:ext>
                  </a:extLst>
                </p:cNvPr>
                <p:cNvGrpSpPr/>
                <p:nvPr/>
              </p:nvGrpSpPr>
              <p:grpSpPr>
                <a:xfrm>
                  <a:off x="3301021" y="3934628"/>
                  <a:ext cx="2555469" cy="246221"/>
                  <a:chOff x="3301021" y="3845848"/>
                  <a:chExt cx="2555469" cy="246221"/>
                </a:xfrm>
              </p:grpSpPr>
              <p:sp>
                <p:nvSpPr>
                  <p:cNvPr id="613" name="TextBox 612">
                    <a:extLst>
                      <a:ext uri="{FF2B5EF4-FFF2-40B4-BE49-F238E27FC236}">
                        <a16:creationId xmlns:a16="http://schemas.microsoft.com/office/drawing/2014/main" id="{A2CFF861-A841-4FF0-8CC4-03DA41B2EC67}"/>
                      </a:ext>
                    </a:extLst>
                  </p:cNvPr>
                  <p:cNvSpPr txBox="1"/>
                  <p:nvPr/>
                </p:nvSpPr>
                <p:spPr>
                  <a:xfrm>
                    <a:off x="4122927" y="3845848"/>
                    <a:ext cx="1733563"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Equinix PA3, 114 Rue Ambroise Croizat, 93200 Saint-Denis</a:t>
                    </a:r>
                  </a:p>
                </p:txBody>
              </p:sp>
              <p:sp>
                <p:nvSpPr>
                  <p:cNvPr id="614" name="TextBox 613">
                    <a:extLst>
                      <a:ext uri="{FF2B5EF4-FFF2-40B4-BE49-F238E27FC236}">
                        <a16:creationId xmlns:a16="http://schemas.microsoft.com/office/drawing/2014/main" id="{3DDEE435-66FB-4015-8CB4-B47E47A54A07}"/>
                      </a:ext>
                    </a:extLst>
                  </p:cNvPr>
                  <p:cNvSpPr txBox="1"/>
                  <p:nvPr/>
                </p:nvSpPr>
                <p:spPr>
                  <a:xfrm>
                    <a:off x="3301021" y="3845848"/>
                    <a:ext cx="519567"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CACOM</a:t>
                    </a:r>
                  </a:p>
                </p:txBody>
              </p:sp>
            </p:grpSp>
            <p:grpSp>
              <p:nvGrpSpPr>
                <p:cNvPr id="606" name="Group 605">
                  <a:extLst>
                    <a:ext uri="{FF2B5EF4-FFF2-40B4-BE49-F238E27FC236}">
                      <a16:creationId xmlns:a16="http://schemas.microsoft.com/office/drawing/2014/main" id="{8DFAF5F5-B636-4087-9014-8AE82C317DFE}"/>
                    </a:ext>
                  </a:extLst>
                </p:cNvPr>
                <p:cNvGrpSpPr/>
                <p:nvPr/>
              </p:nvGrpSpPr>
              <p:grpSpPr>
                <a:xfrm>
                  <a:off x="3301021" y="4267985"/>
                  <a:ext cx="2555469" cy="246221"/>
                  <a:chOff x="3301021" y="4167497"/>
                  <a:chExt cx="2555469" cy="246221"/>
                </a:xfrm>
              </p:grpSpPr>
              <p:sp>
                <p:nvSpPr>
                  <p:cNvPr id="611" name="TextBox 610">
                    <a:extLst>
                      <a:ext uri="{FF2B5EF4-FFF2-40B4-BE49-F238E27FC236}">
                        <a16:creationId xmlns:a16="http://schemas.microsoft.com/office/drawing/2014/main" id="{A2E3BE6F-8DA8-4B79-A7E9-17445595CAE4}"/>
                      </a:ext>
                    </a:extLst>
                  </p:cNvPr>
                  <p:cNvSpPr txBox="1"/>
                  <p:nvPr/>
                </p:nvSpPr>
                <p:spPr>
                  <a:xfrm>
                    <a:off x="4122927" y="4167497"/>
                    <a:ext cx="1733563" cy="246221"/>
                  </a:xfrm>
                  <a:prstGeom prst="rect">
                    <a:avLst/>
                  </a:prstGeom>
                  <a:noFill/>
                </p:spPr>
                <p:txBody>
                  <a:bodyPr wrap="square" lIns="0" tIns="0" rIns="0" bIns="0" rtlCol="0">
                    <a:spAutoFit/>
                  </a:bodyPr>
                  <a:lstStyle/>
                  <a:p>
                    <a:pPr lvl="0">
                      <a:spcAft>
                        <a:spcPts val="300"/>
                      </a:spcAft>
                      <a:defRPr/>
                    </a:pPr>
                    <a:r>
                      <a:rPr lang="fr-FR" sz="800" dirty="0">
                        <a:solidFill>
                          <a:prstClr val="black"/>
                        </a:solidFill>
                      </a:rPr>
                      <a:t>153 avenue Jean Jaurès, </a:t>
                    </a:r>
                    <a:br>
                      <a:rPr lang="fr-FR" sz="800" dirty="0">
                        <a:solidFill>
                          <a:prstClr val="black"/>
                        </a:solidFill>
                      </a:rPr>
                    </a:br>
                    <a:r>
                      <a:rPr lang="fr-FR" sz="800" dirty="0">
                        <a:solidFill>
                          <a:prstClr val="black"/>
                        </a:solidFill>
                      </a:rPr>
                      <a:t>93300 Aubervilliers</a:t>
                    </a:r>
                  </a:p>
                </p:txBody>
              </p:sp>
              <p:sp>
                <p:nvSpPr>
                  <p:cNvPr id="612" name="TextBox 611">
                    <a:extLst>
                      <a:ext uri="{FF2B5EF4-FFF2-40B4-BE49-F238E27FC236}">
                        <a16:creationId xmlns:a16="http://schemas.microsoft.com/office/drawing/2014/main" id="{5E345101-E7E0-4496-BF23-6DD9719DB89C}"/>
                      </a:ext>
                    </a:extLst>
                  </p:cNvPr>
                  <p:cNvSpPr txBox="1"/>
                  <p:nvPr/>
                </p:nvSpPr>
                <p:spPr>
                  <a:xfrm>
                    <a:off x="3301021" y="4167497"/>
                    <a:ext cx="519567" cy="153888"/>
                  </a:xfrm>
                  <a:prstGeom prst="rect">
                    <a:avLst/>
                  </a:prstGeom>
                  <a:noFill/>
                </p:spPr>
                <p:txBody>
                  <a:bodyPr wrap="square" lIns="0" tIns="0" rIns="0" bIns="0" rtlCol="0">
                    <a:spAutoFit/>
                  </a:bodyPr>
                  <a:lstStyle/>
                  <a:p>
                    <a:pPr lvl="0" algn="r">
                      <a:spcAft>
                        <a:spcPts val="300"/>
                      </a:spcAft>
                      <a:defRPr/>
                    </a:pPr>
                    <a:r>
                      <a:rPr lang="fr-FR" sz="1000" b="1" dirty="0">
                        <a:solidFill>
                          <a:prstClr val="black"/>
                        </a:solidFill>
                      </a:rPr>
                      <a:t>ATOS</a:t>
                    </a:r>
                  </a:p>
                </p:txBody>
              </p:sp>
            </p:grpSp>
            <p:grpSp>
              <p:nvGrpSpPr>
                <p:cNvPr id="607" name="Group 606">
                  <a:extLst>
                    <a:ext uri="{FF2B5EF4-FFF2-40B4-BE49-F238E27FC236}">
                      <a16:creationId xmlns:a16="http://schemas.microsoft.com/office/drawing/2014/main" id="{0D51D5AC-1890-482F-AA25-62987A689B19}"/>
                    </a:ext>
                  </a:extLst>
                </p:cNvPr>
                <p:cNvGrpSpPr/>
                <p:nvPr/>
              </p:nvGrpSpPr>
              <p:grpSpPr>
                <a:xfrm>
                  <a:off x="3288766" y="3672354"/>
                  <a:ext cx="2199260" cy="130012"/>
                  <a:chOff x="3288766" y="3672354"/>
                  <a:chExt cx="2199260" cy="130012"/>
                </a:xfrm>
              </p:grpSpPr>
              <p:sp>
                <p:nvSpPr>
                  <p:cNvPr id="609" name="TextBox 608">
                    <a:extLst>
                      <a:ext uri="{FF2B5EF4-FFF2-40B4-BE49-F238E27FC236}">
                        <a16:creationId xmlns:a16="http://schemas.microsoft.com/office/drawing/2014/main" id="{721A0FE1-2C8E-4B26-91FC-5160739211DD}"/>
                      </a:ext>
                    </a:extLst>
                  </p:cNvPr>
                  <p:cNvSpPr txBox="1"/>
                  <p:nvPr/>
                </p:nvSpPr>
                <p:spPr>
                  <a:xfrm>
                    <a:off x="4122927" y="3679255"/>
                    <a:ext cx="1365099" cy="123111"/>
                  </a:xfrm>
                  <a:prstGeom prst="rect">
                    <a:avLst/>
                  </a:prstGeom>
                  <a:noFill/>
                </p:spPr>
                <p:txBody>
                  <a:bodyPr wrap="square" lIns="0" tIns="0" rIns="0" bIns="0" rtlCol="0">
                    <a:spAutoFit/>
                  </a:bodyPr>
                  <a:lstStyle/>
                  <a:p>
                    <a:pPr>
                      <a:spcAft>
                        <a:spcPts val="300"/>
                      </a:spcAft>
                      <a:defRPr/>
                    </a:pPr>
                    <a:r>
                      <a:rPr lang="fr-FR" sz="800" b="1" i="1" dirty="0">
                        <a:solidFill>
                          <a:schemeClr val="accent1">
                            <a:lumMod val="75000"/>
                          </a:schemeClr>
                        </a:solidFill>
                      </a:rPr>
                      <a:t>Adresse Postale</a:t>
                    </a:r>
                  </a:p>
                </p:txBody>
              </p:sp>
              <p:sp>
                <p:nvSpPr>
                  <p:cNvPr id="610" name="TextBox 609">
                    <a:extLst>
                      <a:ext uri="{FF2B5EF4-FFF2-40B4-BE49-F238E27FC236}">
                        <a16:creationId xmlns:a16="http://schemas.microsoft.com/office/drawing/2014/main" id="{CD142AFF-143C-42F4-83BD-2B45D71C2706}"/>
                      </a:ext>
                    </a:extLst>
                  </p:cNvPr>
                  <p:cNvSpPr txBox="1"/>
                  <p:nvPr/>
                </p:nvSpPr>
                <p:spPr>
                  <a:xfrm>
                    <a:off x="3288766" y="3672354"/>
                    <a:ext cx="539546" cy="123111"/>
                  </a:xfrm>
                  <a:prstGeom prst="rect">
                    <a:avLst/>
                  </a:prstGeom>
                  <a:noFill/>
                </p:spPr>
                <p:txBody>
                  <a:bodyPr wrap="square" lIns="0" tIns="0" rIns="0" bIns="0" rtlCol="0">
                    <a:spAutoFit/>
                  </a:bodyPr>
                  <a:lstStyle/>
                  <a:p>
                    <a:pPr lvl="0" algn="r">
                      <a:spcAft>
                        <a:spcPts val="300"/>
                      </a:spcAft>
                      <a:defRPr/>
                    </a:pPr>
                    <a:r>
                      <a:rPr lang="fr-FR" sz="800" b="1" i="1" dirty="0">
                        <a:solidFill>
                          <a:schemeClr val="accent1">
                            <a:lumMod val="75000"/>
                          </a:schemeClr>
                        </a:solidFill>
                      </a:rPr>
                      <a:t>Nom du site </a:t>
                    </a:r>
                  </a:p>
                </p:txBody>
              </p:sp>
            </p:grpSp>
            <p:cxnSp>
              <p:nvCxnSpPr>
                <p:cNvPr id="608" name="Straight Connector 607">
                  <a:extLst>
                    <a:ext uri="{FF2B5EF4-FFF2-40B4-BE49-F238E27FC236}">
                      <a16:creationId xmlns:a16="http://schemas.microsoft.com/office/drawing/2014/main" id="{3317376E-8B4E-45D8-A458-979A2B927A1C}"/>
                    </a:ext>
                  </a:extLst>
                </p:cNvPr>
                <p:cNvCxnSpPr>
                  <a:cxnSpLocks/>
                </p:cNvCxnSpPr>
                <p:nvPr/>
              </p:nvCxnSpPr>
              <p:spPr>
                <a:xfrm>
                  <a:off x="3988538" y="3634887"/>
                  <a:ext cx="0" cy="91649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61" name="Group 660">
              <a:extLst>
                <a:ext uri="{FF2B5EF4-FFF2-40B4-BE49-F238E27FC236}">
                  <a16:creationId xmlns:a16="http://schemas.microsoft.com/office/drawing/2014/main" id="{27DAA974-5DF2-4046-9F73-DEA9AEFEEF01}"/>
                </a:ext>
              </a:extLst>
            </p:cNvPr>
            <p:cNvGrpSpPr/>
            <p:nvPr/>
          </p:nvGrpSpPr>
          <p:grpSpPr>
            <a:xfrm>
              <a:off x="3818420" y="4519630"/>
              <a:ext cx="465698" cy="465698"/>
              <a:chOff x="3818420" y="4519630"/>
              <a:chExt cx="465698" cy="465698"/>
            </a:xfrm>
          </p:grpSpPr>
          <p:sp>
            <p:nvSpPr>
              <p:cNvPr id="602" name="Oval 601">
                <a:extLst>
                  <a:ext uri="{FF2B5EF4-FFF2-40B4-BE49-F238E27FC236}">
                    <a16:creationId xmlns:a16="http://schemas.microsoft.com/office/drawing/2014/main" id="{54D7C444-927F-4825-841E-4BC1A99C8560}"/>
                  </a:ext>
                </a:extLst>
              </p:cNvPr>
              <p:cNvSpPr/>
              <p:nvPr/>
            </p:nvSpPr>
            <p:spPr>
              <a:xfrm>
                <a:off x="3818420" y="4519630"/>
                <a:ext cx="465698" cy="465698"/>
              </a:xfrm>
              <a:prstGeom prst="ellipse">
                <a:avLst/>
              </a:prstGeom>
              <a:solidFill>
                <a:schemeClr val="bg1"/>
              </a:soli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grpSp>
            <p:nvGrpSpPr>
              <p:cNvPr id="644" name="Group 643">
                <a:extLst>
                  <a:ext uri="{FF2B5EF4-FFF2-40B4-BE49-F238E27FC236}">
                    <a16:creationId xmlns:a16="http://schemas.microsoft.com/office/drawing/2014/main" id="{37AC5125-A739-4C4A-A80E-4CDE2AAFC92E}"/>
                  </a:ext>
                </a:extLst>
              </p:cNvPr>
              <p:cNvGrpSpPr/>
              <p:nvPr/>
            </p:nvGrpSpPr>
            <p:grpSpPr>
              <a:xfrm>
                <a:off x="3943826" y="4645036"/>
                <a:ext cx="214886" cy="214886"/>
                <a:chOff x="5562601" y="1811338"/>
                <a:chExt cx="346075" cy="346076"/>
              </a:xfrm>
            </p:grpSpPr>
            <p:sp>
              <p:nvSpPr>
                <p:cNvPr id="645" name="Oval 18">
                  <a:extLst>
                    <a:ext uri="{FF2B5EF4-FFF2-40B4-BE49-F238E27FC236}">
                      <a16:creationId xmlns:a16="http://schemas.microsoft.com/office/drawing/2014/main" id="{4C7B7E9C-D48F-4BA0-AFF1-3AB950BA1CC6}"/>
                    </a:ext>
                  </a:extLst>
                </p:cNvPr>
                <p:cNvSpPr>
                  <a:spLocks noChangeArrowheads="1"/>
                </p:cNvSpPr>
                <p:nvPr/>
              </p:nvSpPr>
              <p:spPr bwMode="auto">
                <a:xfrm>
                  <a:off x="5653088" y="1885951"/>
                  <a:ext cx="165100" cy="76200"/>
                </a:xfrm>
                <a:prstGeom prst="ellipse">
                  <a:avLst/>
                </a:pr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6" name="Oval 19">
                  <a:extLst>
                    <a:ext uri="{FF2B5EF4-FFF2-40B4-BE49-F238E27FC236}">
                      <a16:creationId xmlns:a16="http://schemas.microsoft.com/office/drawing/2014/main" id="{8FF43A02-5115-43B4-9135-EADE4CDD5449}"/>
                    </a:ext>
                  </a:extLst>
                </p:cNvPr>
                <p:cNvSpPr>
                  <a:spLocks noChangeArrowheads="1"/>
                </p:cNvSpPr>
                <p:nvPr/>
              </p:nvSpPr>
              <p:spPr bwMode="auto">
                <a:xfrm>
                  <a:off x="5832476" y="1811338"/>
                  <a:ext cx="76200" cy="44450"/>
                </a:xfrm>
                <a:prstGeom prst="ellipse">
                  <a:avLst/>
                </a:pr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7" name="Freeform 20">
                  <a:extLst>
                    <a:ext uri="{FF2B5EF4-FFF2-40B4-BE49-F238E27FC236}">
                      <a16:creationId xmlns:a16="http://schemas.microsoft.com/office/drawing/2014/main" id="{77AEF26C-BD41-4A1E-83A7-FD6ED9A1B505}"/>
                    </a:ext>
                  </a:extLst>
                </p:cNvPr>
                <p:cNvSpPr>
                  <a:spLocks/>
                </p:cNvSpPr>
                <p:nvPr/>
              </p:nvSpPr>
              <p:spPr bwMode="auto">
                <a:xfrm>
                  <a:off x="5832476" y="1833563"/>
                  <a:ext cx="76200" cy="68263"/>
                </a:xfrm>
                <a:custGeom>
                  <a:avLst/>
                  <a:gdLst>
                    <a:gd name="T0" fmla="*/ 20 w 20"/>
                    <a:gd name="T1" fmla="*/ 0 h 18"/>
                    <a:gd name="T2" fmla="*/ 20 w 20"/>
                    <a:gd name="T3" fmla="*/ 12 h 18"/>
                    <a:gd name="T4" fmla="*/ 10 w 20"/>
                    <a:gd name="T5" fmla="*/ 18 h 18"/>
                    <a:gd name="T6" fmla="*/ 0 w 20"/>
                    <a:gd name="T7" fmla="*/ 12 h 18"/>
                    <a:gd name="T8" fmla="*/ 0 w 20"/>
                    <a:gd name="T9" fmla="*/ 0 h 18"/>
                  </a:gdLst>
                  <a:ahLst/>
                  <a:cxnLst>
                    <a:cxn ang="0">
                      <a:pos x="T0" y="T1"/>
                    </a:cxn>
                    <a:cxn ang="0">
                      <a:pos x="T2" y="T3"/>
                    </a:cxn>
                    <a:cxn ang="0">
                      <a:pos x="T4" y="T5"/>
                    </a:cxn>
                    <a:cxn ang="0">
                      <a:pos x="T6" y="T7"/>
                    </a:cxn>
                    <a:cxn ang="0">
                      <a:pos x="T8" y="T9"/>
                    </a:cxn>
                  </a:cxnLst>
                  <a:rect l="0" t="0" r="r" b="b"/>
                  <a:pathLst>
                    <a:path w="20" h="18">
                      <a:moveTo>
                        <a:pt x="20" y="0"/>
                      </a:moveTo>
                      <a:cubicBezTo>
                        <a:pt x="20" y="12"/>
                        <a:pt x="20" y="12"/>
                        <a:pt x="20" y="12"/>
                      </a:cubicBezTo>
                      <a:cubicBezTo>
                        <a:pt x="20" y="15"/>
                        <a:pt x="16" y="18"/>
                        <a:pt x="10" y="18"/>
                      </a:cubicBezTo>
                      <a:cubicBezTo>
                        <a:pt x="4" y="18"/>
                        <a:pt x="0" y="15"/>
                        <a:pt x="0" y="12"/>
                      </a:cubicBezTo>
                      <a:cubicBezTo>
                        <a:pt x="0" y="0"/>
                        <a:pt x="0" y="0"/>
                        <a:pt x="0"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8" name="Oval 21">
                  <a:extLst>
                    <a:ext uri="{FF2B5EF4-FFF2-40B4-BE49-F238E27FC236}">
                      <a16:creationId xmlns:a16="http://schemas.microsoft.com/office/drawing/2014/main" id="{14BC1E83-DF42-468C-A5D8-417823CA1F3C}"/>
                    </a:ext>
                  </a:extLst>
                </p:cNvPr>
                <p:cNvSpPr>
                  <a:spLocks noChangeArrowheads="1"/>
                </p:cNvSpPr>
                <p:nvPr/>
              </p:nvSpPr>
              <p:spPr bwMode="auto">
                <a:xfrm>
                  <a:off x="5562601" y="1811338"/>
                  <a:ext cx="74613" cy="44450"/>
                </a:xfrm>
                <a:prstGeom prst="ellipse">
                  <a:avLst/>
                </a:pr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9" name="Freeform 22">
                  <a:extLst>
                    <a:ext uri="{FF2B5EF4-FFF2-40B4-BE49-F238E27FC236}">
                      <a16:creationId xmlns:a16="http://schemas.microsoft.com/office/drawing/2014/main" id="{0D510C38-B02F-488B-8EC9-0F05FA222F16}"/>
                    </a:ext>
                  </a:extLst>
                </p:cNvPr>
                <p:cNvSpPr>
                  <a:spLocks/>
                </p:cNvSpPr>
                <p:nvPr/>
              </p:nvSpPr>
              <p:spPr bwMode="auto">
                <a:xfrm>
                  <a:off x="5562601" y="1833563"/>
                  <a:ext cx="74613" cy="68263"/>
                </a:xfrm>
                <a:custGeom>
                  <a:avLst/>
                  <a:gdLst>
                    <a:gd name="T0" fmla="*/ 20 w 20"/>
                    <a:gd name="T1" fmla="*/ 0 h 18"/>
                    <a:gd name="T2" fmla="*/ 20 w 20"/>
                    <a:gd name="T3" fmla="*/ 12 h 18"/>
                    <a:gd name="T4" fmla="*/ 10 w 20"/>
                    <a:gd name="T5" fmla="*/ 18 h 18"/>
                    <a:gd name="T6" fmla="*/ 0 w 20"/>
                    <a:gd name="T7" fmla="*/ 12 h 18"/>
                    <a:gd name="T8" fmla="*/ 0 w 20"/>
                    <a:gd name="T9" fmla="*/ 0 h 18"/>
                  </a:gdLst>
                  <a:ahLst/>
                  <a:cxnLst>
                    <a:cxn ang="0">
                      <a:pos x="T0" y="T1"/>
                    </a:cxn>
                    <a:cxn ang="0">
                      <a:pos x="T2" y="T3"/>
                    </a:cxn>
                    <a:cxn ang="0">
                      <a:pos x="T4" y="T5"/>
                    </a:cxn>
                    <a:cxn ang="0">
                      <a:pos x="T6" y="T7"/>
                    </a:cxn>
                    <a:cxn ang="0">
                      <a:pos x="T8" y="T9"/>
                    </a:cxn>
                  </a:cxnLst>
                  <a:rect l="0" t="0" r="r" b="b"/>
                  <a:pathLst>
                    <a:path w="20" h="18">
                      <a:moveTo>
                        <a:pt x="20" y="0"/>
                      </a:moveTo>
                      <a:cubicBezTo>
                        <a:pt x="20" y="12"/>
                        <a:pt x="20" y="12"/>
                        <a:pt x="20" y="12"/>
                      </a:cubicBezTo>
                      <a:cubicBezTo>
                        <a:pt x="20" y="15"/>
                        <a:pt x="16" y="18"/>
                        <a:pt x="10" y="18"/>
                      </a:cubicBezTo>
                      <a:cubicBezTo>
                        <a:pt x="4" y="18"/>
                        <a:pt x="0" y="15"/>
                        <a:pt x="0" y="12"/>
                      </a:cubicBezTo>
                      <a:cubicBezTo>
                        <a:pt x="0" y="0"/>
                        <a:pt x="0" y="0"/>
                        <a:pt x="0"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0" name="Oval 23">
                  <a:extLst>
                    <a:ext uri="{FF2B5EF4-FFF2-40B4-BE49-F238E27FC236}">
                      <a16:creationId xmlns:a16="http://schemas.microsoft.com/office/drawing/2014/main" id="{95339AE4-71C8-4AA8-9D4A-DA14F006034A}"/>
                    </a:ext>
                  </a:extLst>
                </p:cNvPr>
                <p:cNvSpPr>
                  <a:spLocks noChangeArrowheads="1"/>
                </p:cNvSpPr>
                <p:nvPr/>
              </p:nvSpPr>
              <p:spPr bwMode="auto">
                <a:xfrm>
                  <a:off x="5832476" y="2066926"/>
                  <a:ext cx="76200" cy="44450"/>
                </a:xfrm>
                <a:prstGeom prst="ellipse">
                  <a:avLst/>
                </a:pr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1" name="Freeform 24">
                  <a:extLst>
                    <a:ext uri="{FF2B5EF4-FFF2-40B4-BE49-F238E27FC236}">
                      <a16:creationId xmlns:a16="http://schemas.microsoft.com/office/drawing/2014/main" id="{F4D06954-0D22-42E5-9455-CBAFEE80ABFD}"/>
                    </a:ext>
                  </a:extLst>
                </p:cNvPr>
                <p:cNvSpPr>
                  <a:spLocks/>
                </p:cNvSpPr>
                <p:nvPr/>
              </p:nvSpPr>
              <p:spPr bwMode="auto">
                <a:xfrm>
                  <a:off x="5832476" y="2089151"/>
                  <a:ext cx="76200" cy="68263"/>
                </a:xfrm>
                <a:custGeom>
                  <a:avLst/>
                  <a:gdLst>
                    <a:gd name="T0" fmla="*/ 20 w 20"/>
                    <a:gd name="T1" fmla="*/ 0 h 18"/>
                    <a:gd name="T2" fmla="*/ 20 w 20"/>
                    <a:gd name="T3" fmla="*/ 12 h 18"/>
                    <a:gd name="T4" fmla="*/ 10 w 20"/>
                    <a:gd name="T5" fmla="*/ 18 h 18"/>
                    <a:gd name="T6" fmla="*/ 0 w 20"/>
                    <a:gd name="T7" fmla="*/ 12 h 18"/>
                    <a:gd name="T8" fmla="*/ 0 w 20"/>
                    <a:gd name="T9" fmla="*/ 0 h 18"/>
                  </a:gdLst>
                  <a:ahLst/>
                  <a:cxnLst>
                    <a:cxn ang="0">
                      <a:pos x="T0" y="T1"/>
                    </a:cxn>
                    <a:cxn ang="0">
                      <a:pos x="T2" y="T3"/>
                    </a:cxn>
                    <a:cxn ang="0">
                      <a:pos x="T4" y="T5"/>
                    </a:cxn>
                    <a:cxn ang="0">
                      <a:pos x="T6" y="T7"/>
                    </a:cxn>
                    <a:cxn ang="0">
                      <a:pos x="T8" y="T9"/>
                    </a:cxn>
                  </a:cxnLst>
                  <a:rect l="0" t="0" r="r" b="b"/>
                  <a:pathLst>
                    <a:path w="20" h="18">
                      <a:moveTo>
                        <a:pt x="20" y="0"/>
                      </a:moveTo>
                      <a:cubicBezTo>
                        <a:pt x="20" y="12"/>
                        <a:pt x="20" y="12"/>
                        <a:pt x="20" y="12"/>
                      </a:cubicBezTo>
                      <a:cubicBezTo>
                        <a:pt x="20" y="15"/>
                        <a:pt x="16" y="18"/>
                        <a:pt x="10" y="18"/>
                      </a:cubicBezTo>
                      <a:cubicBezTo>
                        <a:pt x="4" y="18"/>
                        <a:pt x="0" y="15"/>
                        <a:pt x="0" y="12"/>
                      </a:cubicBezTo>
                      <a:cubicBezTo>
                        <a:pt x="0" y="0"/>
                        <a:pt x="0" y="0"/>
                        <a:pt x="0"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2" name="Oval 25">
                  <a:extLst>
                    <a:ext uri="{FF2B5EF4-FFF2-40B4-BE49-F238E27FC236}">
                      <a16:creationId xmlns:a16="http://schemas.microsoft.com/office/drawing/2014/main" id="{9AE865C8-C5CD-47E3-9EA0-F64FDC86677D}"/>
                    </a:ext>
                  </a:extLst>
                </p:cNvPr>
                <p:cNvSpPr>
                  <a:spLocks noChangeArrowheads="1"/>
                </p:cNvSpPr>
                <p:nvPr/>
              </p:nvSpPr>
              <p:spPr bwMode="auto">
                <a:xfrm>
                  <a:off x="5562601" y="2066926"/>
                  <a:ext cx="74613" cy="44450"/>
                </a:xfrm>
                <a:prstGeom prst="ellipse">
                  <a:avLst/>
                </a:pr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3" name="Freeform 26">
                  <a:extLst>
                    <a:ext uri="{FF2B5EF4-FFF2-40B4-BE49-F238E27FC236}">
                      <a16:creationId xmlns:a16="http://schemas.microsoft.com/office/drawing/2014/main" id="{E2A0DAFB-7BDA-4004-8560-A85EC0FD032B}"/>
                    </a:ext>
                  </a:extLst>
                </p:cNvPr>
                <p:cNvSpPr>
                  <a:spLocks/>
                </p:cNvSpPr>
                <p:nvPr/>
              </p:nvSpPr>
              <p:spPr bwMode="auto">
                <a:xfrm>
                  <a:off x="5562601" y="2089151"/>
                  <a:ext cx="74613" cy="68263"/>
                </a:xfrm>
                <a:custGeom>
                  <a:avLst/>
                  <a:gdLst>
                    <a:gd name="T0" fmla="*/ 20 w 20"/>
                    <a:gd name="T1" fmla="*/ 0 h 18"/>
                    <a:gd name="T2" fmla="*/ 20 w 20"/>
                    <a:gd name="T3" fmla="*/ 12 h 18"/>
                    <a:gd name="T4" fmla="*/ 10 w 20"/>
                    <a:gd name="T5" fmla="*/ 18 h 18"/>
                    <a:gd name="T6" fmla="*/ 0 w 20"/>
                    <a:gd name="T7" fmla="*/ 12 h 18"/>
                    <a:gd name="T8" fmla="*/ 0 w 20"/>
                    <a:gd name="T9" fmla="*/ 0 h 18"/>
                  </a:gdLst>
                  <a:ahLst/>
                  <a:cxnLst>
                    <a:cxn ang="0">
                      <a:pos x="T0" y="T1"/>
                    </a:cxn>
                    <a:cxn ang="0">
                      <a:pos x="T2" y="T3"/>
                    </a:cxn>
                    <a:cxn ang="0">
                      <a:pos x="T4" y="T5"/>
                    </a:cxn>
                    <a:cxn ang="0">
                      <a:pos x="T6" y="T7"/>
                    </a:cxn>
                    <a:cxn ang="0">
                      <a:pos x="T8" y="T9"/>
                    </a:cxn>
                  </a:cxnLst>
                  <a:rect l="0" t="0" r="r" b="b"/>
                  <a:pathLst>
                    <a:path w="20" h="18">
                      <a:moveTo>
                        <a:pt x="20" y="0"/>
                      </a:moveTo>
                      <a:cubicBezTo>
                        <a:pt x="20" y="12"/>
                        <a:pt x="20" y="12"/>
                        <a:pt x="20" y="12"/>
                      </a:cubicBezTo>
                      <a:cubicBezTo>
                        <a:pt x="20" y="15"/>
                        <a:pt x="16" y="18"/>
                        <a:pt x="10" y="18"/>
                      </a:cubicBezTo>
                      <a:cubicBezTo>
                        <a:pt x="4" y="18"/>
                        <a:pt x="0" y="15"/>
                        <a:pt x="0" y="12"/>
                      </a:cubicBezTo>
                      <a:cubicBezTo>
                        <a:pt x="0" y="0"/>
                        <a:pt x="0" y="0"/>
                        <a:pt x="0"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4" name="Freeform 27">
                  <a:extLst>
                    <a:ext uri="{FF2B5EF4-FFF2-40B4-BE49-F238E27FC236}">
                      <a16:creationId xmlns:a16="http://schemas.microsoft.com/office/drawing/2014/main" id="{9890BE80-ACBF-4B79-8193-16E4EF1EEEA9}"/>
                    </a:ext>
                  </a:extLst>
                </p:cNvPr>
                <p:cNvSpPr>
                  <a:spLocks/>
                </p:cNvSpPr>
                <p:nvPr/>
              </p:nvSpPr>
              <p:spPr bwMode="auto">
                <a:xfrm>
                  <a:off x="5653088" y="1984376"/>
                  <a:ext cx="165100" cy="38100"/>
                </a:xfrm>
                <a:custGeom>
                  <a:avLst/>
                  <a:gdLst>
                    <a:gd name="T0" fmla="*/ 44 w 44"/>
                    <a:gd name="T1" fmla="*/ 0 h 10"/>
                    <a:gd name="T2" fmla="*/ 22 w 44"/>
                    <a:gd name="T3" fmla="*/ 10 h 10"/>
                    <a:gd name="T4" fmla="*/ 0 w 44"/>
                    <a:gd name="T5" fmla="*/ 0 h 10"/>
                  </a:gdLst>
                  <a:ahLst/>
                  <a:cxnLst>
                    <a:cxn ang="0">
                      <a:pos x="T0" y="T1"/>
                    </a:cxn>
                    <a:cxn ang="0">
                      <a:pos x="T2" y="T3"/>
                    </a:cxn>
                    <a:cxn ang="0">
                      <a:pos x="T4" y="T5"/>
                    </a:cxn>
                  </a:cxnLst>
                  <a:rect l="0" t="0" r="r" b="b"/>
                  <a:pathLst>
                    <a:path w="44" h="10">
                      <a:moveTo>
                        <a:pt x="44" y="0"/>
                      </a:moveTo>
                      <a:cubicBezTo>
                        <a:pt x="44" y="6"/>
                        <a:pt x="34" y="10"/>
                        <a:pt x="22" y="10"/>
                      </a:cubicBezTo>
                      <a:cubicBezTo>
                        <a:pt x="10" y="10"/>
                        <a:pt x="0" y="6"/>
                        <a:pt x="0"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5" name="Freeform 28">
                  <a:extLst>
                    <a:ext uri="{FF2B5EF4-FFF2-40B4-BE49-F238E27FC236}">
                      <a16:creationId xmlns:a16="http://schemas.microsoft.com/office/drawing/2014/main" id="{08FDF61E-F564-40E4-8101-79BB7FC00D46}"/>
                    </a:ext>
                  </a:extLst>
                </p:cNvPr>
                <p:cNvSpPr>
                  <a:spLocks/>
                </p:cNvSpPr>
                <p:nvPr/>
              </p:nvSpPr>
              <p:spPr bwMode="auto">
                <a:xfrm>
                  <a:off x="5653088" y="1924051"/>
                  <a:ext cx="165100" cy="157163"/>
                </a:xfrm>
                <a:custGeom>
                  <a:avLst/>
                  <a:gdLst>
                    <a:gd name="T0" fmla="*/ 0 w 44"/>
                    <a:gd name="T1" fmla="*/ 0 h 42"/>
                    <a:gd name="T2" fmla="*/ 0 w 44"/>
                    <a:gd name="T3" fmla="*/ 32 h 42"/>
                    <a:gd name="T4" fmla="*/ 22 w 44"/>
                    <a:gd name="T5" fmla="*/ 42 h 42"/>
                    <a:gd name="T6" fmla="*/ 44 w 44"/>
                    <a:gd name="T7" fmla="*/ 32 h 42"/>
                    <a:gd name="T8" fmla="*/ 44 w 44"/>
                    <a:gd name="T9" fmla="*/ 0 h 42"/>
                  </a:gdLst>
                  <a:ahLst/>
                  <a:cxnLst>
                    <a:cxn ang="0">
                      <a:pos x="T0" y="T1"/>
                    </a:cxn>
                    <a:cxn ang="0">
                      <a:pos x="T2" y="T3"/>
                    </a:cxn>
                    <a:cxn ang="0">
                      <a:pos x="T4" y="T5"/>
                    </a:cxn>
                    <a:cxn ang="0">
                      <a:pos x="T6" y="T7"/>
                    </a:cxn>
                    <a:cxn ang="0">
                      <a:pos x="T8" y="T9"/>
                    </a:cxn>
                  </a:cxnLst>
                  <a:rect l="0" t="0" r="r" b="b"/>
                  <a:pathLst>
                    <a:path w="44" h="42">
                      <a:moveTo>
                        <a:pt x="0" y="0"/>
                      </a:moveTo>
                      <a:cubicBezTo>
                        <a:pt x="0" y="32"/>
                        <a:pt x="0" y="32"/>
                        <a:pt x="0" y="32"/>
                      </a:cubicBezTo>
                      <a:cubicBezTo>
                        <a:pt x="0" y="38"/>
                        <a:pt x="10" y="42"/>
                        <a:pt x="22" y="42"/>
                      </a:cubicBezTo>
                      <a:cubicBezTo>
                        <a:pt x="34" y="42"/>
                        <a:pt x="44" y="38"/>
                        <a:pt x="44" y="32"/>
                      </a:cubicBezTo>
                      <a:cubicBezTo>
                        <a:pt x="44" y="0"/>
                        <a:pt x="44" y="0"/>
                        <a:pt x="44" y="0"/>
                      </a:cubicBezTo>
                    </a:path>
                  </a:pathLst>
                </a:custGeom>
                <a:noFill/>
                <a:ln w="1428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6" name="Line 29">
                  <a:extLst>
                    <a:ext uri="{FF2B5EF4-FFF2-40B4-BE49-F238E27FC236}">
                      <a16:creationId xmlns:a16="http://schemas.microsoft.com/office/drawing/2014/main" id="{37AC2F22-6511-42F2-872D-2B3739C62765}"/>
                    </a:ext>
                  </a:extLst>
                </p:cNvPr>
                <p:cNvSpPr>
                  <a:spLocks noChangeShapeType="1"/>
                </p:cNvSpPr>
                <p:nvPr/>
              </p:nvSpPr>
              <p:spPr bwMode="auto">
                <a:xfrm>
                  <a:off x="5600701" y="1901826"/>
                  <a:ext cx="52388" cy="52388"/>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7" name="Line 30">
                  <a:extLst>
                    <a:ext uri="{FF2B5EF4-FFF2-40B4-BE49-F238E27FC236}">
                      <a16:creationId xmlns:a16="http://schemas.microsoft.com/office/drawing/2014/main" id="{29C045F2-D895-44FA-A4F4-051D9CA489FF}"/>
                    </a:ext>
                  </a:extLst>
                </p:cNvPr>
                <p:cNvSpPr>
                  <a:spLocks noChangeShapeType="1"/>
                </p:cNvSpPr>
                <p:nvPr/>
              </p:nvSpPr>
              <p:spPr bwMode="auto">
                <a:xfrm flipV="1">
                  <a:off x="5600701" y="2014538"/>
                  <a:ext cx="52388" cy="52388"/>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8" name="Line 31">
                  <a:extLst>
                    <a:ext uri="{FF2B5EF4-FFF2-40B4-BE49-F238E27FC236}">
                      <a16:creationId xmlns:a16="http://schemas.microsoft.com/office/drawing/2014/main" id="{DAF5D388-2EE3-4B26-B107-32E21D27E99F}"/>
                    </a:ext>
                  </a:extLst>
                </p:cNvPr>
                <p:cNvSpPr>
                  <a:spLocks noChangeShapeType="1"/>
                </p:cNvSpPr>
                <p:nvPr/>
              </p:nvSpPr>
              <p:spPr bwMode="auto">
                <a:xfrm flipH="1">
                  <a:off x="5818188" y="1901826"/>
                  <a:ext cx="52388" cy="52388"/>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9" name="Line 32">
                  <a:extLst>
                    <a:ext uri="{FF2B5EF4-FFF2-40B4-BE49-F238E27FC236}">
                      <a16:creationId xmlns:a16="http://schemas.microsoft.com/office/drawing/2014/main" id="{135DCFD7-5B84-43DF-800A-276C674B3C0B}"/>
                    </a:ext>
                  </a:extLst>
                </p:cNvPr>
                <p:cNvSpPr>
                  <a:spLocks noChangeShapeType="1"/>
                </p:cNvSpPr>
                <p:nvPr/>
              </p:nvSpPr>
              <p:spPr bwMode="auto">
                <a:xfrm flipH="1" flipV="1">
                  <a:off x="5818188" y="2014538"/>
                  <a:ext cx="52388" cy="52388"/>
                </a:xfrm>
                <a:prstGeom prst="line">
                  <a:avLst/>
                </a:prstGeom>
                <a:noFill/>
                <a:ln w="14288"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681" name="Group 680">
            <a:extLst>
              <a:ext uri="{FF2B5EF4-FFF2-40B4-BE49-F238E27FC236}">
                <a16:creationId xmlns:a16="http://schemas.microsoft.com/office/drawing/2014/main" id="{02206A18-3159-4309-85FA-32568CC19D30}"/>
              </a:ext>
            </a:extLst>
          </p:cNvPr>
          <p:cNvGrpSpPr/>
          <p:nvPr/>
        </p:nvGrpSpPr>
        <p:grpSpPr>
          <a:xfrm>
            <a:off x="7456326" y="1556228"/>
            <a:ext cx="1921662" cy="543155"/>
            <a:chOff x="7227726" y="1556228"/>
            <a:chExt cx="1921662" cy="543155"/>
          </a:xfrm>
        </p:grpSpPr>
        <p:sp>
          <p:nvSpPr>
            <p:cNvPr id="672" name="Oval 671">
              <a:extLst>
                <a:ext uri="{FF2B5EF4-FFF2-40B4-BE49-F238E27FC236}">
                  <a16:creationId xmlns:a16="http://schemas.microsoft.com/office/drawing/2014/main" id="{831696DA-6AC6-40DA-8782-EFC7B77D7AF2}"/>
                </a:ext>
              </a:extLst>
            </p:cNvPr>
            <p:cNvSpPr/>
            <p:nvPr/>
          </p:nvSpPr>
          <p:spPr>
            <a:xfrm flipV="1">
              <a:off x="7227726" y="2024115"/>
              <a:ext cx="75268" cy="75268"/>
            </a:xfrm>
            <a:prstGeom prst="ellipse">
              <a:avLst/>
            </a:prstGeom>
            <a:solidFill>
              <a:schemeClr val="bg1"/>
            </a:solidFill>
            <a:ln>
              <a:noFill/>
            </a:ln>
            <a:effectLst>
              <a:outerShdw blurRad="88900" dist="254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prstClr val="white"/>
                </a:solidFill>
                <a:latin typeface="Gotham Light"/>
              </a:endParaRPr>
            </a:p>
          </p:txBody>
        </p:sp>
        <p:cxnSp>
          <p:nvCxnSpPr>
            <p:cNvPr id="674" name="Straight Connector 673">
              <a:extLst>
                <a:ext uri="{FF2B5EF4-FFF2-40B4-BE49-F238E27FC236}">
                  <a16:creationId xmlns:a16="http://schemas.microsoft.com/office/drawing/2014/main" id="{8EEE76A8-0FE0-4F79-973D-D9FB46A47372}"/>
                </a:ext>
              </a:extLst>
            </p:cNvPr>
            <p:cNvCxnSpPr>
              <a:cxnSpLocks/>
            </p:cNvCxnSpPr>
            <p:nvPr/>
          </p:nvCxnSpPr>
          <p:spPr>
            <a:xfrm flipH="1" flipV="1">
              <a:off x="7266033" y="2062120"/>
              <a:ext cx="731923"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675" name="Straight Connector 674">
              <a:extLst>
                <a:ext uri="{FF2B5EF4-FFF2-40B4-BE49-F238E27FC236}">
                  <a16:creationId xmlns:a16="http://schemas.microsoft.com/office/drawing/2014/main" id="{627BE564-21F3-4656-B8BE-0BD1915EE19B}"/>
                </a:ext>
              </a:extLst>
            </p:cNvPr>
            <p:cNvCxnSpPr>
              <a:cxnSpLocks/>
            </p:cNvCxnSpPr>
            <p:nvPr/>
          </p:nvCxnSpPr>
          <p:spPr>
            <a:xfrm flipV="1">
              <a:off x="7997956" y="1556228"/>
              <a:ext cx="0" cy="505892"/>
            </a:xfrm>
            <a:prstGeom prst="line">
              <a:avLst/>
            </a:prstGeom>
            <a:ln>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6" name="Straight Connector 675">
              <a:extLst>
                <a:ext uri="{FF2B5EF4-FFF2-40B4-BE49-F238E27FC236}">
                  <a16:creationId xmlns:a16="http://schemas.microsoft.com/office/drawing/2014/main" id="{562B576E-6E2C-4E2F-AEC1-71CD102B799B}"/>
                </a:ext>
              </a:extLst>
            </p:cNvPr>
            <p:cNvCxnSpPr>
              <a:cxnSpLocks/>
            </p:cNvCxnSpPr>
            <p:nvPr/>
          </p:nvCxnSpPr>
          <p:spPr>
            <a:xfrm>
              <a:off x="7997956" y="1556228"/>
              <a:ext cx="1151432"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679" name="Straight Connector 678">
              <a:extLst>
                <a:ext uri="{FF2B5EF4-FFF2-40B4-BE49-F238E27FC236}">
                  <a16:creationId xmlns:a16="http://schemas.microsoft.com/office/drawing/2014/main" id="{6309A0A5-D812-465E-8E65-2F4E486460B7}"/>
                </a:ext>
              </a:extLst>
            </p:cNvPr>
            <p:cNvCxnSpPr>
              <a:cxnSpLocks/>
            </p:cNvCxnSpPr>
            <p:nvPr/>
          </p:nvCxnSpPr>
          <p:spPr>
            <a:xfrm>
              <a:off x="7997956" y="1884567"/>
              <a:ext cx="1151432"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98071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79E3D-F666-4683-849E-9B47E8750EEB}"/>
              </a:ext>
            </a:extLst>
          </p:cNvPr>
          <p:cNvSpPr>
            <a:spLocks noGrp="1"/>
          </p:cNvSpPr>
          <p:nvPr>
            <p:ph type="title"/>
          </p:nvPr>
        </p:nvSpPr>
        <p:spPr>
          <a:xfrm>
            <a:off x="515937" y="501437"/>
            <a:ext cx="11160126" cy="430887"/>
          </a:xfrm>
        </p:spPr>
        <p:txBody>
          <a:bodyPr/>
          <a:lstStyle/>
          <a:p>
            <a:r>
              <a:rPr lang="en-ID" dirty="0"/>
              <a:t>ANALYSE DE L’</a:t>
            </a:r>
            <a:r>
              <a:rPr lang="en-ID" dirty="0">
                <a:solidFill>
                  <a:schemeClr val="accent2"/>
                </a:solidFill>
              </a:rPr>
              <a:t>EXISTANT</a:t>
            </a:r>
            <a:r>
              <a:rPr lang="en-ID" dirty="0"/>
              <a:t> - SYNTH</a:t>
            </a:r>
            <a:r>
              <a:rPr lang="fr-FR" dirty="0"/>
              <a:t>È</a:t>
            </a:r>
            <a:r>
              <a:rPr lang="en-ID" dirty="0"/>
              <a:t>SE</a:t>
            </a:r>
          </a:p>
        </p:txBody>
      </p:sp>
      <p:sp>
        <p:nvSpPr>
          <p:cNvPr id="4" name="Slide Number Placeholder 3">
            <a:extLst>
              <a:ext uri="{FF2B5EF4-FFF2-40B4-BE49-F238E27FC236}">
                <a16:creationId xmlns:a16="http://schemas.microsoft.com/office/drawing/2014/main" id="{4B98D2BE-B835-4067-BB9F-11EE37D13F37}"/>
              </a:ext>
            </a:extLst>
          </p:cNvPr>
          <p:cNvSpPr>
            <a:spLocks noGrp="1"/>
          </p:cNvSpPr>
          <p:nvPr>
            <p:ph type="sldNum" sz="quarter" idx="12"/>
          </p:nvPr>
        </p:nvSpPr>
        <p:spPr/>
        <p:txBody>
          <a:bodyPr/>
          <a:lstStyle/>
          <a:p>
            <a:fld id="{1E9D66DB-7B09-4F03-965C-6F4D1EE02AA0}" type="slidenum">
              <a:rPr lang="id-ID" smtClean="0"/>
              <a:t>4</a:t>
            </a:fld>
            <a:endParaRPr lang="id-ID" dirty="0"/>
          </a:p>
        </p:txBody>
      </p:sp>
      <p:sp>
        <p:nvSpPr>
          <p:cNvPr id="5" name="Text Placeholder 4">
            <a:extLst>
              <a:ext uri="{FF2B5EF4-FFF2-40B4-BE49-F238E27FC236}">
                <a16:creationId xmlns:a16="http://schemas.microsoft.com/office/drawing/2014/main" id="{8057B4C4-892D-4647-8DD7-4E290F1E6DE2}"/>
              </a:ext>
            </a:extLst>
          </p:cNvPr>
          <p:cNvSpPr>
            <a:spLocks noGrp="1"/>
          </p:cNvSpPr>
          <p:nvPr>
            <p:ph type="body" sz="quarter" idx="13"/>
          </p:nvPr>
        </p:nvSpPr>
        <p:spPr/>
        <p:txBody>
          <a:bodyPr/>
          <a:lstStyle/>
          <a:p>
            <a:r>
              <a:rPr lang="en-ID" dirty="0"/>
              <a:t>Atouts et faiblesses de architecture actuelle</a:t>
            </a:r>
          </a:p>
        </p:txBody>
      </p:sp>
      <p:sp>
        <p:nvSpPr>
          <p:cNvPr id="30" name="TextBox 29">
            <a:extLst>
              <a:ext uri="{FF2B5EF4-FFF2-40B4-BE49-F238E27FC236}">
                <a16:creationId xmlns:a16="http://schemas.microsoft.com/office/drawing/2014/main" id="{912578F9-F1A5-4232-9DB4-07C796059476}"/>
              </a:ext>
            </a:extLst>
          </p:cNvPr>
          <p:cNvSpPr txBox="1"/>
          <p:nvPr/>
        </p:nvSpPr>
        <p:spPr>
          <a:xfrm>
            <a:off x="1526175" y="1355713"/>
            <a:ext cx="10146192" cy="400110"/>
          </a:xfrm>
          <a:prstGeom prst="rect">
            <a:avLst/>
          </a:prstGeom>
          <a:noFill/>
        </p:spPr>
        <p:txBody>
          <a:bodyPr wrap="square" lIns="0" tIns="0" rIns="0" bIns="0" rtlCol="0">
            <a:spAutoFit/>
          </a:bodyPr>
          <a:lstStyle/>
          <a:p>
            <a:pPr lvl="0">
              <a:defRPr/>
            </a:pPr>
            <a:r>
              <a:rPr lang="fr-FR" sz="1000" b="1" dirty="0">
                <a:solidFill>
                  <a:prstClr val="black"/>
                </a:solidFill>
              </a:rPr>
              <a:t>Choix du constructeur Cisco pour les infrastructures LAN/WAN</a:t>
            </a:r>
          </a:p>
          <a:p>
            <a:pPr lvl="0" algn="just">
              <a:defRPr/>
            </a:pPr>
            <a:r>
              <a:rPr lang="fr-FR" sz="800" dirty="0">
                <a:solidFill>
                  <a:prstClr val="black"/>
                </a:solidFill>
              </a:rPr>
              <a:t>Cisco est le leader mondial des technologies de l’information. Cisco fournit la gamme la plus étendue de solutions pour le transport des données, de la voix et de la vidéo. Aujourd’hui les solutions Cisco sont au cœur de la plupart des grands réseaux des entreprises privées, des institutions publiques et des opérateurs de télécommunications. Ce sont plus de 80% des informations mondiales qui circulent sur Internet grâce aux technologies Cisco.</a:t>
            </a:r>
          </a:p>
        </p:txBody>
      </p:sp>
      <p:sp>
        <p:nvSpPr>
          <p:cNvPr id="33" name="TextBox 32">
            <a:extLst>
              <a:ext uri="{FF2B5EF4-FFF2-40B4-BE49-F238E27FC236}">
                <a16:creationId xmlns:a16="http://schemas.microsoft.com/office/drawing/2014/main" id="{4E490F08-483F-4845-87B7-CB3AA9339D88}"/>
              </a:ext>
            </a:extLst>
          </p:cNvPr>
          <p:cNvSpPr txBox="1"/>
          <p:nvPr/>
        </p:nvSpPr>
        <p:spPr>
          <a:xfrm>
            <a:off x="1526175" y="1819330"/>
            <a:ext cx="10146192" cy="276999"/>
          </a:xfrm>
          <a:prstGeom prst="rect">
            <a:avLst/>
          </a:prstGeom>
          <a:noFill/>
        </p:spPr>
        <p:txBody>
          <a:bodyPr wrap="square" lIns="0" tIns="0" rIns="0" bIns="0" rtlCol="0">
            <a:spAutoFit/>
          </a:bodyPr>
          <a:lstStyle/>
          <a:p>
            <a:pPr>
              <a:defRPr/>
            </a:pPr>
            <a:r>
              <a:rPr lang="fr-FR" sz="1000" b="1" dirty="0">
                <a:solidFill>
                  <a:prstClr val="black"/>
                </a:solidFill>
              </a:rPr>
              <a:t>Équipements actifs réseau sous support constructeur pour la majeure partie du parc</a:t>
            </a:r>
          </a:p>
          <a:p>
            <a:pPr lvl="0" algn="just">
              <a:defRPr/>
            </a:pPr>
            <a:r>
              <a:rPr lang="fr-FR" sz="800" dirty="0">
                <a:solidFill>
                  <a:prstClr val="black"/>
                </a:solidFill>
              </a:rPr>
              <a:t>Le parc matériel de manière générale est relativement récent mis à part quelques plateformes identifiées dans ce document comme étant en fin de vie et pour lesquelles le remplacement peut être étudié dans les mois à venir. </a:t>
            </a:r>
          </a:p>
        </p:txBody>
      </p:sp>
      <p:sp>
        <p:nvSpPr>
          <p:cNvPr id="34" name="TextBox 33">
            <a:extLst>
              <a:ext uri="{FF2B5EF4-FFF2-40B4-BE49-F238E27FC236}">
                <a16:creationId xmlns:a16="http://schemas.microsoft.com/office/drawing/2014/main" id="{4E9EEE55-8F5F-4E65-894E-9AC1744F7464}"/>
              </a:ext>
            </a:extLst>
          </p:cNvPr>
          <p:cNvSpPr txBox="1"/>
          <p:nvPr/>
        </p:nvSpPr>
        <p:spPr>
          <a:xfrm>
            <a:off x="1526175" y="2159836"/>
            <a:ext cx="10146192" cy="276999"/>
          </a:xfrm>
          <a:prstGeom prst="rect">
            <a:avLst/>
          </a:prstGeom>
          <a:noFill/>
        </p:spPr>
        <p:txBody>
          <a:bodyPr wrap="square" lIns="0" tIns="0" rIns="0" bIns="0" rtlCol="0">
            <a:spAutoFit/>
          </a:bodyPr>
          <a:lstStyle/>
          <a:p>
            <a:pPr>
              <a:defRPr/>
            </a:pPr>
            <a:r>
              <a:rPr lang="fr-FR" sz="1000" b="1" dirty="0">
                <a:solidFill>
                  <a:prstClr val="black"/>
                </a:solidFill>
              </a:rPr>
              <a:t>Nouvelle équipe IT compétente, dynamique et motivée</a:t>
            </a:r>
          </a:p>
          <a:p>
            <a:pPr lvl="0">
              <a:defRPr/>
            </a:pPr>
            <a:r>
              <a:rPr lang="fr-FR" sz="800" dirty="0">
                <a:solidFill>
                  <a:prstClr val="black"/>
                </a:solidFill>
              </a:rPr>
              <a:t>La DSI Damartex s’est récemment restructurée et plusieurs chantiers visant à moderniser les infrastructures ont été initiés. </a:t>
            </a:r>
          </a:p>
        </p:txBody>
      </p:sp>
      <p:sp>
        <p:nvSpPr>
          <p:cNvPr id="35" name="TextBox 34">
            <a:extLst>
              <a:ext uri="{FF2B5EF4-FFF2-40B4-BE49-F238E27FC236}">
                <a16:creationId xmlns:a16="http://schemas.microsoft.com/office/drawing/2014/main" id="{4BED0708-AD33-4568-8D9D-6FC6D0BB3A87}"/>
              </a:ext>
            </a:extLst>
          </p:cNvPr>
          <p:cNvSpPr txBox="1"/>
          <p:nvPr/>
        </p:nvSpPr>
        <p:spPr>
          <a:xfrm>
            <a:off x="1526175" y="2516227"/>
            <a:ext cx="10146192" cy="276999"/>
          </a:xfrm>
          <a:prstGeom prst="rect">
            <a:avLst/>
          </a:prstGeom>
          <a:noFill/>
        </p:spPr>
        <p:txBody>
          <a:bodyPr wrap="square" lIns="0" tIns="0" rIns="0" bIns="0" rtlCol="0">
            <a:spAutoFit/>
          </a:bodyPr>
          <a:lstStyle/>
          <a:p>
            <a:pPr>
              <a:defRPr/>
            </a:pPr>
            <a:r>
              <a:rPr lang="fr-FR" sz="1000" b="1" dirty="0">
                <a:solidFill>
                  <a:prstClr val="black"/>
                </a:solidFill>
              </a:rPr>
              <a:t>Infrastructures magasins remises au propre et en situation cible</a:t>
            </a:r>
          </a:p>
          <a:p>
            <a:pPr lvl="0">
              <a:defRPr/>
            </a:pPr>
            <a:r>
              <a:rPr lang="fr-FR" sz="800" dirty="0">
                <a:solidFill>
                  <a:prstClr val="black"/>
                </a:solidFill>
              </a:rPr>
              <a:t>Le projet NN4S est en cours de finalisation. Les problèmes d’architecture magasins ont été traités et le nombre d’incidents réseau a été considérablement réduit suite aux actions correctives appliquées. </a:t>
            </a:r>
          </a:p>
        </p:txBody>
      </p:sp>
      <p:sp>
        <p:nvSpPr>
          <p:cNvPr id="14" name="TextBox 13">
            <a:extLst>
              <a:ext uri="{FF2B5EF4-FFF2-40B4-BE49-F238E27FC236}">
                <a16:creationId xmlns:a16="http://schemas.microsoft.com/office/drawing/2014/main" id="{396797C9-1851-4949-8027-AB1861CB56AE}"/>
              </a:ext>
            </a:extLst>
          </p:cNvPr>
          <p:cNvSpPr txBox="1"/>
          <p:nvPr/>
        </p:nvSpPr>
        <p:spPr>
          <a:xfrm>
            <a:off x="1526175" y="2880530"/>
            <a:ext cx="10146192" cy="276999"/>
          </a:xfrm>
          <a:prstGeom prst="rect">
            <a:avLst/>
          </a:prstGeom>
          <a:noFill/>
        </p:spPr>
        <p:txBody>
          <a:bodyPr wrap="square" lIns="0" tIns="0" rIns="0" bIns="0" rtlCol="0">
            <a:spAutoFit/>
          </a:bodyPr>
          <a:lstStyle/>
          <a:p>
            <a:pPr lvl="0">
              <a:defRPr/>
            </a:pPr>
            <a:r>
              <a:rPr lang="fr-FR" sz="1000" b="1" dirty="0">
                <a:solidFill>
                  <a:prstClr val="black"/>
                </a:solidFill>
              </a:rPr>
              <a:t>Documentation technique</a:t>
            </a:r>
          </a:p>
          <a:p>
            <a:pPr lvl="0">
              <a:defRPr/>
            </a:pPr>
            <a:r>
              <a:rPr lang="fr-FR" sz="800" dirty="0">
                <a:solidFill>
                  <a:prstClr val="black"/>
                </a:solidFill>
              </a:rPr>
              <a:t>La DSI ne dispose pas de documentation technique de type HLD (High Level Design) et LLD (Low Level Design) détaillant les architectures techniques.</a:t>
            </a:r>
            <a:r>
              <a:rPr lang="fr-FR" sz="700" dirty="0">
                <a:solidFill>
                  <a:prstClr val="black"/>
                </a:solidFill>
              </a:rPr>
              <a:t> </a:t>
            </a:r>
            <a:endParaRPr lang="fr-FR" sz="800" dirty="0">
              <a:solidFill>
                <a:prstClr val="black"/>
              </a:solidFill>
            </a:endParaRPr>
          </a:p>
        </p:txBody>
      </p:sp>
      <p:sp>
        <p:nvSpPr>
          <p:cNvPr id="15" name="TextBox 14">
            <a:extLst>
              <a:ext uri="{FF2B5EF4-FFF2-40B4-BE49-F238E27FC236}">
                <a16:creationId xmlns:a16="http://schemas.microsoft.com/office/drawing/2014/main" id="{3601BEF7-0F1A-47C6-A754-D67CDFD559F5}"/>
              </a:ext>
            </a:extLst>
          </p:cNvPr>
          <p:cNvSpPr txBox="1"/>
          <p:nvPr/>
        </p:nvSpPr>
        <p:spPr>
          <a:xfrm>
            <a:off x="1526175" y="3218451"/>
            <a:ext cx="10146192" cy="400110"/>
          </a:xfrm>
          <a:prstGeom prst="rect">
            <a:avLst/>
          </a:prstGeom>
          <a:noFill/>
        </p:spPr>
        <p:txBody>
          <a:bodyPr wrap="square" lIns="0" tIns="0" rIns="0" bIns="0" rtlCol="0">
            <a:spAutoFit/>
          </a:bodyPr>
          <a:lstStyle/>
          <a:p>
            <a:pPr lvl="0">
              <a:defRPr/>
            </a:pPr>
            <a:r>
              <a:rPr lang="fr-FR" sz="1000" b="1" dirty="0">
                <a:solidFill>
                  <a:prstClr val="black"/>
                </a:solidFill>
              </a:rPr>
              <a:t>Multiples acteurs et domaines de responsabilité</a:t>
            </a:r>
          </a:p>
          <a:p>
            <a:pPr lvl="0" algn="just">
              <a:defRPr/>
            </a:pPr>
            <a:r>
              <a:rPr lang="fr-FR" sz="800" dirty="0">
                <a:solidFill>
                  <a:prstClr val="black"/>
                </a:solidFill>
              </a:rPr>
              <a:t>L’infrastructure est gérée par un grand nombre d’acteurs (ressources DSI Damartex, intégrateur Aciernet, intégrateur Novidy’s, Infogéreur Atos, Opérateurs Bouygues / SFR / Proximus, …). L’organisation est inefficiente, les coûts engendrés sont élevés et la qualité du service rendu pourrait être fortement améliorée. </a:t>
            </a:r>
          </a:p>
        </p:txBody>
      </p:sp>
      <p:sp>
        <p:nvSpPr>
          <p:cNvPr id="16" name="TextBox 15">
            <a:extLst>
              <a:ext uri="{FF2B5EF4-FFF2-40B4-BE49-F238E27FC236}">
                <a16:creationId xmlns:a16="http://schemas.microsoft.com/office/drawing/2014/main" id="{8558AAEE-B10C-4F44-9F3F-A4B7D64BF213}"/>
              </a:ext>
            </a:extLst>
          </p:cNvPr>
          <p:cNvSpPr txBox="1"/>
          <p:nvPr/>
        </p:nvSpPr>
        <p:spPr>
          <a:xfrm>
            <a:off x="1526175" y="3668964"/>
            <a:ext cx="10146192" cy="400110"/>
          </a:xfrm>
          <a:prstGeom prst="rect">
            <a:avLst/>
          </a:prstGeom>
          <a:noFill/>
        </p:spPr>
        <p:txBody>
          <a:bodyPr wrap="square" lIns="0" tIns="0" rIns="0" bIns="0" rtlCol="0">
            <a:spAutoFit/>
          </a:bodyPr>
          <a:lstStyle/>
          <a:p>
            <a:pPr lvl="0">
              <a:defRPr/>
            </a:pPr>
            <a:r>
              <a:rPr lang="fr-FR" sz="1000" b="1" dirty="0">
                <a:solidFill>
                  <a:prstClr val="black"/>
                </a:solidFill>
              </a:rPr>
              <a:t>Accès WAN et extensions L2 entre les sites</a:t>
            </a:r>
          </a:p>
          <a:p>
            <a:pPr lvl="0" algn="just">
              <a:defRPr/>
            </a:pPr>
            <a:r>
              <a:rPr lang="fr-FR" sz="800" dirty="0">
                <a:solidFill>
                  <a:prstClr val="black"/>
                </a:solidFill>
              </a:rPr>
              <a:t>L’infrastructure d’interconnexion des sites centraux et des centres de données est réalisée par des liens opérateurs SFR/Completel de niveau 2. Les extensions de niveau 2 entre les sites sont à proscrire car elles fragilisent l’architecture en étendant les domaines de broadcast entre les sites. Par ailleurs, cela complexifie les projets de transformation initiés. </a:t>
            </a:r>
          </a:p>
        </p:txBody>
      </p:sp>
      <p:sp>
        <p:nvSpPr>
          <p:cNvPr id="17" name="TextBox 16">
            <a:extLst>
              <a:ext uri="{FF2B5EF4-FFF2-40B4-BE49-F238E27FC236}">
                <a16:creationId xmlns:a16="http://schemas.microsoft.com/office/drawing/2014/main" id="{EBD05775-8C25-488E-98CB-6F4FA599804C}"/>
              </a:ext>
            </a:extLst>
          </p:cNvPr>
          <p:cNvSpPr txBox="1"/>
          <p:nvPr/>
        </p:nvSpPr>
        <p:spPr>
          <a:xfrm>
            <a:off x="1526175" y="4128349"/>
            <a:ext cx="10146192" cy="276999"/>
          </a:xfrm>
          <a:prstGeom prst="rect">
            <a:avLst/>
          </a:prstGeom>
          <a:noFill/>
        </p:spPr>
        <p:txBody>
          <a:bodyPr wrap="square" lIns="0" tIns="0" rIns="0" bIns="0" rtlCol="0">
            <a:spAutoFit/>
          </a:bodyPr>
          <a:lstStyle/>
          <a:p>
            <a:pPr lvl="0">
              <a:defRPr/>
            </a:pPr>
            <a:r>
              <a:rPr lang="fr-FR" sz="1000" b="1" dirty="0">
                <a:solidFill>
                  <a:prstClr val="black"/>
                </a:solidFill>
              </a:rPr>
              <a:t>Présence de SPOF (Single Point Of Failure)</a:t>
            </a:r>
          </a:p>
          <a:p>
            <a:pPr lvl="0">
              <a:defRPr/>
            </a:pPr>
            <a:r>
              <a:rPr lang="fr-FR" sz="800" dirty="0">
                <a:solidFill>
                  <a:prstClr val="black"/>
                </a:solidFill>
              </a:rPr>
              <a:t>Les réseaux LAN tels qu’ils ont été déployés sur les sites centraux présentent un grand nombre de SPOF, certains étant très critiques. </a:t>
            </a:r>
          </a:p>
        </p:txBody>
      </p:sp>
      <p:sp>
        <p:nvSpPr>
          <p:cNvPr id="18" name="TextBox 17">
            <a:extLst>
              <a:ext uri="{FF2B5EF4-FFF2-40B4-BE49-F238E27FC236}">
                <a16:creationId xmlns:a16="http://schemas.microsoft.com/office/drawing/2014/main" id="{3EEABAF1-D0FB-483C-AB75-0178EEDB4C47}"/>
              </a:ext>
            </a:extLst>
          </p:cNvPr>
          <p:cNvSpPr txBox="1"/>
          <p:nvPr/>
        </p:nvSpPr>
        <p:spPr>
          <a:xfrm>
            <a:off x="1526175" y="4464171"/>
            <a:ext cx="10146192" cy="276999"/>
          </a:xfrm>
          <a:prstGeom prst="rect">
            <a:avLst/>
          </a:prstGeom>
          <a:noFill/>
        </p:spPr>
        <p:txBody>
          <a:bodyPr wrap="square" lIns="0" tIns="0" rIns="0" bIns="0" rtlCol="0">
            <a:spAutoFit/>
          </a:bodyPr>
          <a:lstStyle/>
          <a:p>
            <a:pPr lvl="0">
              <a:defRPr/>
            </a:pPr>
            <a:r>
              <a:rPr lang="fr-FR" sz="1000" b="1" dirty="0">
                <a:solidFill>
                  <a:prstClr val="black"/>
                </a:solidFill>
              </a:rPr>
              <a:t>Performance et résilience du LAN</a:t>
            </a:r>
          </a:p>
          <a:p>
            <a:pPr lvl="0">
              <a:defRPr/>
            </a:pPr>
            <a:r>
              <a:rPr lang="fr-FR" sz="800" dirty="0">
                <a:solidFill>
                  <a:prstClr val="black"/>
                </a:solidFill>
              </a:rPr>
              <a:t>Les réseaux LAN tels qu’ils ont été déployés sur les sites centraux ne sont que partiellement résilients, et les performances en termes de débits sont dégradées. Les configurations actuelles et la sécurité peuvent être améliorées. </a:t>
            </a:r>
          </a:p>
        </p:txBody>
      </p:sp>
      <p:sp>
        <p:nvSpPr>
          <p:cNvPr id="19" name="TextBox 18">
            <a:extLst>
              <a:ext uri="{FF2B5EF4-FFF2-40B4-BE49-F238E27FC236}">
                <a16:creationId xmlns:a16="http://schemas.microsoft.com/office/drawing/2014/main" id="{44B13520-6258-4B37-B8AD-A04EF3D594C8}"/>
              </a:ext>
            </a:extLst>
          </p:cNvPr>
          <p:cNvSpPr txBox="1"/>
          <p:nvPr/>
        </p:nvSpPr>
        <p:spPr>
          <a:xfrm>
            <a:off x="1526175" y="4797886"/>
            <a:ext cx="10146192" cy="276999"/>
          </a:xfrm>
          <a:prstGeom prst="rect">
            <a:avLst/>
          </a:prstGeom>
          <a:noFill/>
        </p:spPr>
        <p:txBody>
          <a:bodyPr wrap="square" lIns="0" tIns="0" rIns="0" bIns="0" rtlCol="0">
            <a:spAutoFit/>
          </a:bodyPr>
          <a:lstStyle/>
          <a:p>
            <a:pPr lvl="0">
              <a:defRPr/>
            </a:pPr>
            <a:r>
              <a:rPr lang="fr-FR" sz="1000" b="1" dirty="0">
                <a:solidFill>
                  <a:prstClr val="black"/>
                </a:solidFill>
              </a:rPr>
              <a:t>Hétérogénéité des solutions</a:t>
            </a:r>
          </a:p>
          <a:p>
            <a:pPr lvl="0">
              <a:defRPr/>
            </a:pPr>
            <a:r>
              <a:rPr lang="fr-FR" sz="800" dirty="0">
                <a:solidFill>
                  <a:prstClr val="black"/>
                </a:solidFill>
              </a:rPr>
              <a:t>L’utilisation de solutions hétérogènes est un élément à proscrire lorsque l’on réalise un design d’architecture car ce choix est par nature « incidentogènes » et engendre des coûts d’exploitation plus élevés. </a:t>
            </a:r>
          </a:p>
        </p:txBody>
      </p:sp>
      <p:sp>
        <p:nvSpPr>
          <p:cNvPr id="20" name="TextBox 19">
            <a:extLst>
              <a:ext uri="{FF2B5EF4-FFF2-40B4-BE49-F238E27FC236}">
                <a16:creationId xmlns:a16="http://schemas.microsoft.com/office/drawing/2014/main" id="{0A07DB13-0663-4F5A-B6B9-FEE573ACF23E}"/>
              </a:ext>
            </a:extLst>
          </p:cNvPr>
          <p:cNvSpPr txBox="1"/>
          <p:nvPr/>
        </p:nvSpPr>
        <p:spPr>
          <a:xfrm>
            <a:off x="1526175" y="5134406"/>
            <a:ext cx="10146192" cy="276999"/>
          </a:xfrm>
          <a:prstGeom prst="rect">
            <a:avLst/>
          </a:prstGeom>
          <a:noFill/>
        </p:spPr>
        <p:txBody>
          <a:bodyPr wrap="square" lIns="0" tIns="0" rIns="0" bIns="0" rtlCol="0">
            <a:spAutoFit/>
          </a:bodyPr>
          <a:lstStyle/>
          <a:p>
            <a:pPr lvl="0">
              <a:defRPr/>
            </a:pPr>
            <a:r>
              <a:rPr lang="fr-FR" sz="1000" b="1" dirty="0">
                <a:solidFill>
                  <a:prstClr val="black"/>
                </a:solidFill>
              </a:rPr>
              <a:t>Obsolescences matérielles/logicielles</a:t>
            </a:r>
          </a:p>
          <a:p>
            <a:pPr lvl="0">
              <a:defRPr/>
            </a:pPr>
            <a:r>
              <a:rPr lang="fr-FR" sz="800" dirty="0">
                <a:solidFill>
                  <a:prstClr val="black"/>
                </a:solidFill>
              </a:rPr>
              <a:t>Les obsolescences matérielles et logicielles sont à traiter car elles augmentent le niveau de vulnérabilité du réseau face aux menaces. </a:t>
            </a:r>
          </a:p>
        </p:txBody>
      </p:sp>
      <p:sp>
        <p:nvSpPr>
          <p:cNvPr id="21" name="TextBox 20">
            <a:extLst>
              <a:ext uri="{FF2B5EF4-FFF2-40B4-BE49-F238E27FC236}">
                <a16:creationId xmlns:a16="http://schemas.microsoft.com/office/drawing/2014/main" id="{FD4C23F0-751B-4331-BF04-ABB4F49E1413}"/>
              </a:ext>
            </a:extLst>
          </p:cNvPr>
          <p:cNvSpPr txBox="1"/>
          <p:nvPr/>
        </p:nvSpPr>
        <p:spPr>
          <a:xfrm>
            <a:off x="1526175" y="5470926"/>
            <a:ext cx="10146192" cy="276999"/>
          </a:xfrm>
          <a:prstGeom prst="rect">
            <a:avLst/>
          </a:prstGeom>
          <a:noFill/>
        </p:spPr>
        <p:txBody>
          <a:bodyPr wrap="square" lIns="0" tIns="0" rIns="0" bIns="0" rtlCol="0">
            <a:spAutoFit/>
          </a:bodyPr>
          <a:lstStyle/>
          <a:p>
            <a:pPr lvl="0">
              <a:defRPr/>
            </a:pPr>
            <a:r>
              <a:rPr lang="fr-FR" sz="1000" b="1" dirty="0">
                <a:solidFill>
                  <a:prstClr val="black"/>
                </a:solidFill>
              </a:rPr>
              <a:t>Configurations à optimiser et mise en place de « best practices »</a:t>
            </a:r>
          </a:p>
          <a:p>
            <a:pPr lvl="0">
              <a:defRPr/>
            </a:pPr>
            <a:r>
              <a:rPr lang="fr-FR" sz="800" dirty="0">
                <a:solidFill>
                  <a:prstClr val="black"/>
                </a:solidFill>
              </a:rPr>
              <a:t>Segmentation LAN à revoir, mécanismes de sécurité à implémenter, configuration RPVST+, …</a:t>
            </a:r>
          </a:p>
        </p:txBody>
      </p:sp>
      <p:grpSp>
        <p:nvGrpSpPr>
          <p:cNvPr id="22" name="Group 21">
            <a:extLst>
              <a:ext uri="{FF2B5EF4-FFF2-40B4-BE49-F238E27FC236}">
                <a16:creationId xmlns:a16="http://schemas.microsoft.com/office/drawing/2014/main" id="{147DC5D2-28DB-4BD2-8D07-8B8C1EA70219}"/>
              </a:ext>
            </a:extLst>
          </p:cNvPr>
          <p:cNvGrpSpPr/>
          <p:nvPr/>
        </p:nvGrpSpPr>
        <p:grpSpPr>
          <a:xfrm>
            <a:off x="420121" y="5806699"/>
            <a:ext cx="11351758" cy="498687"/>
            <a:chOff x="515936" y="5385891"/>
            <a:chExt cx="11351758" cy="498687"/>
          </a:xfrm>
        </p:grpSpPr>
        <p:sp>
          <p:nvSpPr>
            <p:cNvPr id="49" name="Rectangle: Rounded Corners 48">
              <a:extLst>
                <a:ext uri="{FF2B5EF4-FFF2-40B4-BE49-F238E27FC236}">
                  <a16:creationId xmlns:a16="http://schemas.microsoft.com/office/drawing/2014/main" id="{E9F9168B-2D0E-4447-B22F-2D3125EFBEAE}"/>
                </a:ext>
              </a:extLst>
            </p:cNvPr>
            <p:cNvSpPr/>
            <p:nvPr/>
          </p:nvSpPr>
          <p:spPr>
            <a:xfrm>
              <a:off x="515936" y="5526620"/>
              <a:ext cx="11351758" cy="276999"/>
            </a:xfrm>
            <a:prstGeom prst="roundRect">
              <a:avLst>
                <a:gd name="adj" fmla="val 50000"/>
              </a:avLst>
            </a:prstGeom>
            <a:gradFill flip="none" rotWithShape="1">
              <a:gsLst>
                <a:gs pos="4000">
                  <a:srgbClr val="FF0000"/>
                </a:gs>
                <a:gs pos="31000">
                  <a:srgbClr val="FF5300"/>
                </a:gs>
                <a:gs pos="55000">
                  <a:srgbClr val="EEC310"/>
                </a:gs>
                <a:gs pos="99115">
                  <a:schemeClr val="accent1">
                    <a:lumMod val="50000"/>
                  </a:schemeClr>
                </a:gs>
                <a:gs pos="80000">
                  <a:schemeClr val="accent1"/>
                </a:gs>
              </a:gsLst>
              <a:lin ang="0" scaled="1"/>
              <a:tileRect/>
            </a:gradFill>
            <a:ln w="95250">
              <a:solidFill>
                <a:schemeClr val="bg1"/>
              </a:solidFill>
            </a:ln>
            <a:effectLst>
              <a:innerShdw blurRad="1143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48" name="TextBox 47">
              <a:extLst>
                <a:ext uri="{FF2B5EF4-FFF2-40B4-BE49-F238E27FC236}">
                  <a16:creationId xmlns:a16="http://schemas.microsoft.com/office/drawing/2014/main" id="{9A730884-F1BE-47AA-B479-4D1C1DC0156C}"/>
                </a:ext>
              </a:extLst>
            </p:cNvPr>
            <p:cNvSpPr txBox="1"/>
            <p:nvPr/>
          </p:nvSpPr>
          <p:spPr>
            <a:xfrm>
              <a:off x="2284026" y="5385891"/>
              <a:ext cx="2639315" cy="161583"/>
            </a:xfrm>
            <a:prstGeom prst="rect">
              <a:avLst/>
            </a:prstGeom>
            <a:noFill/>
          </p:spPr>
          <p:txBody>
            <a:bodyPr wrap="square" lIns="0" tIns="0" rIns="0" bIns="0" rtlCol="0">
              <a:spAutoFit/>
            </a:bodyPr>
            <a:lstStyle/>
            <a:p>
              <a:pPr lvl="0">
                <a:spcAft>
                  <a:spcPts val="300"/>
                </a:spcAft>
                <a:defRPr/>
              </a:pPr>
              <a:r>
                <a:rPr lang="fr-FR" sz="1050" b="1" dirty="0">
                  <a:solidFill>
                    <a:schemeClr val="accent3"/>
                  </a:solidFill>
                </a:rPr>
                <a:t>Niveau de risque global estimé</a:t>
              </a:r>
            </a:p>
          </p:txBody>
        </p:sp>
        <p:grpSp>
          <p:nvGrpSpPr>
            <p:cNvPr id="13" name="Group 12">
              <a:extLst>
                <a:ext uri="{FF2B5EF4-FFF2-40B4-BE49-F238E27FC236}">
                  <a16:creationId xmlns:a16="http://schemas.microsoft.com/office/drawing/2014/main" id="{85F62570-0993-41CF-A37D-796D35936C1D}"/>
                </a:ext>
              </a:extLst>
            </p:cNvPr>
            <p:cNvGrpSpPr/>
            <p:nvPr/>
          </p:nvGrpSpPr>
          <p:grpSpPr>
            <a:xfrm>
              <a:off x="1840351" y="5445660"/>
              <a:ext cx="438918" cy="438918"/>
              <a:chOff x="1593445" y="5445660"/>
              <a:chExt cx="438918" cy="438918"/>
            </a:xfrm>
          </p:grpSpPr>
          <p:sp>
            <p:nvSpPr>
              <p:cNvPr id="50" name="Oval 49">
                <a:extLst>
                  <a:ext uri="{FF2B5EF4-FFF2-40B4-BE49-F238E27FC236}">
                    <a16:creationId xmlns:a16="http://schemas.microsoft.com/office/drawing/2014/main" id="{BCA4C5BE-C813-43D5-887A-C9C3A7F37DF1}"/>
                  </a:ext>
                </a:extLst>
              </p:cNvPr>
              <p:cNvSpPr/>
              <p:nvPr/>
            </p:nvSpPr>
            <p:spPr>
              <a:xfrm>
                <a:off x="1593445" y="5445660"/>
                <a:ext cx="438918" cy="438918"/>
              </a:xfrm>
              <a:prstGeom prst="ellipse">
                <a:avLst/>
              </a:prstGeom>
              <a:solidFill>
                <a:schemeClr val="accent2"/>
              </a:solidFill>
              <a:ln w="38100">
                <a:solidFill>
                  <a:schemeClr val="bg1"/>
                </a:solidFill>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1" name="Freeform 20">
                <a:extLst>
                  <a:ext uri="{FF2B5EF4-FFF2-40B4-BE49-F238E27FC236}">
                    <a16:creationId xmlns:a16="http://schemas.microsoft.com/office/drawing/2014/main" id="{902659BF-48D3-465C-A83B-8C8B2C5B6170}"/>
                  </a:ext>
                </a:extLst>
              </p:cNvPr>
              <p:cNvSpPr>
                <a:spLocks/>
              </p:cNvSpPr>
              <p:nvPr/>
            </p:nvSpPr>
            <p:spPr bwMode="auto">
              <a:xfrm>
                <a:off x="1702307" y="5547474"/>
                <a:ext cx="221195" cy="235290"/>
              </a:xfrm>
              <a:custGeom>
                <a:avLst/>
                <a:gdLst>
                  <a:gd name="T0" fmla="*/ 51 w 86"/>
                  <a:gd name="T1" fmla="*/ 6 h 92"/>
                  <a:gd name="T2" fmla="*/ 51 w 86"/>
                  <a:gd name="T3" fmla="*/ 60 h 92"/>
                  <a:gd name="T4" fmla="*/ 71 w 86"/>
                  <a:gd name="T5" fmla="*/ 39 h 92"/>
                  <a:gd name="T6" fmla="*/ 83 w 86"/>
                  <a:gd name="T7" fmla="*/ 40 h 92"/>
                  <a:gd name="T8" fmla="*/ 83 w 86"/>
                  <a:gd name="T9" fmla="*/ 51 h 92"/>
                  <a:gd name="T10" fmla="*/ 43 w 86"/>
                  <a:gd name="T11" fmla="*/ 92 h 92"/>
                  <a:gd name="T12" fmla="*/ 3 w 86"/>
                  <a:gd name="T13" fmla="*/ 52 h 92"/>
                  <a:gd name="T14" fmla="*/ 3 w 86"/>
                  <a:gd name="T15" fmla="*/ 40 h 92"/>
                  <a:gd name="T16" fmla="*/ 15 w 86"/>
                  <a:gd name="T17" fmla="*/ 40 h 92"/>
                  <a:gd name="T18" fmla="*/ 35 w 86"/>
                  <a:gd name="T19" fmla="*/ 60 h 92"/>
                  <a:gd name="T20" fmla="*/ 35 w 86"/>
                  <a:gd name="T21" fmla="*/ 6 h 92"/>
                  <a:gd name="T22" fmla="*/ 43 w 86"/>
                  <a:gd name="T23" fmla="*/ 0 h 92"/>
                  <a:gd name="T24" fmla="*/ 51 w 86"/>
                  <a:gd name="T25" fmla="*/ 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92">
                    <a:moveTo>
                      <a:pt x="51" y="6"/>
                    </a:moveTo>
                    <a:cubicBezTo>
                      <a:pt x="51" y="60"/>
                      <a:pt x="51" y="60"/>
                      <a:pt x="51" y="60"/>
                    </a:cubicBezTo>
                    <a:cubicBezTo>
                      <a:pt x="71" y="39"/>
                      <a:pt x="71" y="39"/>
                      <a:pt x="71" y="39"/>
                    </a:cubicBezTo>
                    <a:cubicBezTo>
                      <a:pt x="74" y="36"/>
                      <a:pt x="80" y="36"/>
                      <a:pt x="83" y="40"/>
                    </a:cubicBezTo>
                    <a:cubicBezTo>
                      <a:pt x="86" y="43"/>
                      <a:pt x="86" y="48"/>
                      <a:pt x="83" y="51"/>
                    </a:cubicBezTo>
                    <a:cubicBezTo>
                      <a:pt x="43" y="92"/>
                      <a:pt x="43" y="92"/>
                      <a:pt x="43" y="92"/>
                    </a:cubicBezTo>
                    <a:cubicBezTo>
                      <a:pt x="3" y="52"/>
                      <a:pt x="3" y="52"/>
                      <a:pt x="3" y="52"/>
                    </a:cubicBezTo>
                    <a:cubicBezTo>
                      <a:pt x="0" y="49"/>
                      <a:pt x="0" y="44"/>
                      <a:pt x="3" y="40"/>
                    </a:cubicBezTo>
                    <a:cubicBezTo>
                      <a:pt x="6" y="37"/>
                      <a:pt x="12" y="37"/>
                      <a:pt x="15" y="40"/>
                    </a:cubicBezTo>
                    <a:cubicBezTo>
                      <a:pt x="35" y="60"/>
                      <a:pt x="35" y="60"/>
                      <a:pt x="35" y="60"/>
                    </a:cubicBezTo>
                    <a:cubicBezTo>
                      <a:pt x="35" y="6"/>
                      <a:pt x="35" y="6"/>
                      <a:pt x="35" y="6"/>
                    </a:cubicBezTo>
                    <a:cubicBezTo>
                      <a:pt x="35" y="2"/>
                      <a:pt x="39" y="0"/>
                      <a:pt x="43" y="0"/>
                    </a:cubicBezTo>
                    <a:cubicBezTo>
                      <a:pt x="47" y="0"/>
                      <a:pt x="51" y="2"/>
                      <a:pt x="51" y="6"/>
                    </a:cubicBezTo>
                    <a:close/>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25" name="Straight Connector 24">
            <a:extLst>
              <a:ext uri="{FF2B5EF4-FFF2-40B4-BE49-F238E27FC236}">
                <a16:creationId xmlns:a16="http://schemas.microsoft.com/office/drawing/2014/main" id="{A0D2147D-76BA-4BEE-80A2-A5513C3D9AB0}"/>
              </a:ext>
            </a:extLst>
          </p:cNvPr>
          <p:cNvCxnSpPr>
            <a:cxnSpLocks/>
          </p:cNvCxnSpPr>
          <p:nvPr/>
        </p:nvCxnSpPr>
        <p:spPr>
          <a:xfrm>
            <a:off x="495526" y="5798071"/>
            <a:ext cx="1120094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3632FB1-A23E-4C7B-9B39-05EDF7DAA04A}"/>
              </a:ext>
            </a:extLst>
          </p:cNvPr>
          <p:cNvSpPr/>
          <p:nvPr/>
        </p:nvSpPr>
        <p:spPr>
          <a:xfrm>
            <a:off x="0" y="1363211"/>
            <a:ext cx="1337462" cy="1461761"/>
          </a:xfrm>
          <a:prstGeom prst="rect">
            <a:avLst/>
          </a:prstGeom>
          <a:solidFill>
            <a:srgbClr val="2C9C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grpSp>
        <p:nvGrpSpPr>
          <p:cNvPr id="87" name="Group 86">
            <a:extLst>
              <a:ext uri="{FF2B5EF4-FFF2-40B4-BE49-F238E27FC236}">
                <a16:creationId xmlns:a16="http://schemas.microsoft.com/office/drawing/2014/main" id="{D6E2B70D-0EDC-4385-A650-2E56B8D24E40}"/>
              </a:ext>
            </a:extLst>
          </p:cNvPr>
          <p:cNvGrpSpPr/>
          <p:nvPr/>
        </p:nvGrpSpPr>
        <p:grpSpPr>
          <a:xfrm>
            <a:off x="188769" y="1575394"/>
            <a:ext cx="956285" cy="1052783"/>
            <a:chOff x="704706" y="1812494"/>
            <a:chExt cx="956285" cy="1052783"/>
          </a:xfrm>
        </p:grpSpPr>
        <p:sp>
          <p:nvSpPr>
            <p:cNvPr id="8" name="TextBox 7">
              <a:extLst>
                <a:ext uri="{FF2B5EF4-FFF2-40B4-BE49-F238E27FC236}">
                  <a16:creationId xmlns:a16="http://schemas.microsoft.com/office/drawing/2014/main" id="{55B7FF70-EBFF-4081-8A2A-4CE1527D34F4}"/>
                </a:ext>
              </a:extLst>
            </p:cNvPr>
            <p:cNvSpPr txBox="1"/>
            <p:nvPr/>
          </p:nvSpPr>
          <p:spPr>
            <a:xfrm>
              <a:off x="704707" y="2280502"/>
              <a:ext cx="956284" cy="584775"/>
            </a:xfrm>
            <a:prstGeom prst="rect">
              <a:avLst/>
            </a:prstGeom>
            <a:noFill/>
          </p:spPr>
          <p:txBody>
            <a:bodyPr wrap="square" lIns="0" tIns="0" rIns="0" bIns="0" rtlCol="0">
              <a:spAutoFit/>
            </a:bodyPr>
            <a:lstStyle/>
            <a:p>
              <a:pPr lvl="0">
                <a:defRPr/>
              </a:pPr>
              <a:r>
                <a:rPr lang="id-ID" sz="1600" dirty="0">
                  <a:solidFill>
                    <a:schemeClr val="bg1"/>
                  </a:solidFill>
                  <a:latin typeface="Gotham Bold"/>
                </a:rPr>
                <a:t>A</a:t>
              </a:r>
              <a:r>
                <a:rPr lang="id-ID" sz="1400" b="1" dirty="0">
                  <a:solidFill>
                    <a:prstClr val="white"/>
                  </a:solidFill>
                </a:rPr>
                <a:t>TOUTS</a:t>
              </a:r>
              <a:endParaRPr lang="en-US" sz="1400" b="1" dirty="0">
                <a:solidFill>
                  <a:prstClr val="white"/>
                </a:solidFill>
              </a:endParaRPr>
            </a:p>
            <a:p>
              <a:pPr algn="just">
                <a:defRPr/>
              </a:pPr>
              <a:r>
                <a:rPr lang="fr-FR" sz="700" dirty="0">
                  <a:solidFill>
                    <a:prstClr val="white"/>
                  </a:solidFill>
                </a:rPr>
                <a:t>Éléments constituant des atouts sur l’architecture actuelle</a:t>
              </a:r>
              <a:endParaRPr lang="id-ID" sz="700" dirty="0">
                <a:solidFill>
                  <a:prstClr val="white"/>
                </a:solidFill>
              </a:endParaRPr>
            </a:p>
          </p:txBody>
        </p:sp>
        <p:grpSp>
          <p:nvGrpSpPr>
            <p:cNvPr id="26" name="Group 25">
              <a:extLst>
                <a:ext uri="{FF2B5EF4-FFF2-40B4-BE49-F238E27FC236}">
                  <a16:creationId xmlns:a16="http://schemas.microsoft.com/office/drawing/2014/main" id="{93EA64E9-92A0-4B63-8457-04A5E5F7A5D3}"/>
                </a:ext>
              </a:extLst>
            </p:cNvPr>
            <p:cNvGrpSpPr/>
            <p:nvPr/>
          </p:nvGrpSpPr>
          <p:grpSpPr>
            <a:xfrm>
              <a:off x="704706" y="1812494"/>
              <a:ext cx="418751" cy="388017"/>
              <a:chOff x="2982913" y="6350"/>
              <a:chExt cx="346075" cy="320675"/>
            </a:xfrm>
          </p:grpSpPr>
          <p:sp>
            <p:nvSpPr>
              <p:cNvPr id="27" name="Freeform 80">
                <a:extLst>
                  <a:ext uri="{FF2B5EF4-FFF2-40B4-BE49-F238E27FC236}">
                    <a16:creationId xmlns:a16="http://schemas.microsoft.com/office/drawing/2014/main" id="{38F70138-DED3-48F7-B3D6-9934AEFEEA76}"/>
                  </a:ext>
                </a:extLst>
              </p:cNvPr>
              <p:cNvSpPr>
                <a:spLocks/>
              </p:cNvSpPr>
              <p:nvPr/>
            </p:nvSpPr>
            <p:spPr bwMode="auto">
              <a:xfrm>
                <a:off x="3059113" y="6350"/>
                <a:ext cx="269875" cy="304800"/>
              </a:xfrm>
              <a:custGeom>
                <a:avLst/>
                <a:gdLst>
                  <a:gd name="T0" fmla="*/ 58 w 72"/>
                  <a:gd name="T1" fmla="*/ 59 h 81"/>
                  <a:gd name="T2" fmla="*/ 58 w 72"/>
                  <a:gd name="T3" fmla="*/ 59 h 81"/>
                  <a:gd name="T4" fmla="*/ 64 w 72"/>
                  <a:gd name="T5" fmla="*/ 65 h 81"/>
                  <a:gd name="T6" fmla="*/ 58 w 72"/>
                  <a:gd name="T7" fmla="*/ 71 h 81"/>
                  <a:gd name="T8" fmla="*/ 54 w 72"/>
                  <a:gd name="T9" fmla="*/ 71 h 81"/>
                  <a:gd name="T10" fmla="*/ 60 w 72"/>
                  <a:gd name="T11" fmla="*/ 77 h 81"/>
                  <a:gd name="T12" fmla="*/ 54 w 72"/>
                  <a:gd name="T13" fmla="*/ 81 h 81"/>
                  <a:gd name="T14" fmla="*/ 28 w 72"/>
                  <a:gd name="T15" fmla="*/ 81 h 81"/>
                  <a:gd name="T16" fmla="*/ 0 w 72"/>
                  <a:gd name="T17" fmla="*/ 77 h 81"/>
                  <a:gd name="T18" fmla="*/ 0 w 72"/>
                  <a:gd name="T19" fmla="*/ 43 h 81"/>
                  <a:gd name="T20" fmla="*/ 26 w 72"/>
                  <a:gd name="T21" fmla="*/ 9 h 81"/>
                  <a:gd name="T22" fmla="*/ 38 w 72"/>
                  <a:gd name="T23" fmla="*/ 12 h 81"/>
                  <a:gd name="T24" fmla="*/ 34 w 72"/>
                  <a:gd name="T25" fmla="*/ 33 h 81"/>
                  <a:gd name="T26" fmla="*/ 66 w 72"/>
                  <a:gd name="T27" fmla="*/ 33 h 81"/>
                  <a:gd name="T28" fmla="*/ 72 w 72"/>
                  <a:gd name="T29" fmla="*/ 39 h 81"/>
                  <a:gd name="T30" fmla="*/ 66 w 72"/>
                  <a:gd name="T31" fmla="*/ 47 h 81"/>
                  <a:gd name="T32" fmla="*/ 62 w 72"/>
                  <a:gd name="T33" fmla="*/ 47 h 81"/>
                  <a:gd name="T34" fmla="*/ 68 w 72"/>
                  <a:gd name="T35" fmla="*/ 53 h 81"/>
                  <a:gd name="T36" fmla="*/ 62 w 72"/>
                  <a:gd name="T37" fmla="*/ 59 h 81"/>
                  <a:gd name="T38" fmla="*/ 58 w 72"/>
                  <a:gd name="T39"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 h="81">
                    <a:moveTo>
                      <a:pt x="58" y="59"/>
                    </a:moveTo>
                    <a:cubicBezTo>
                      <a:pt x="58" y="59"/>
                      <a:pt x="58" y="59"/>
                      <a:pt x="58" y="59"/>
                    </a:cubicBezTo>
                    <a:cubicBezTo>
                      <a:pt x="61" y="59"/>
                      <a:pt x="64" y="62"/>
                      <a:pt x="64" y="65"/>
                    </a:cubicBezTo>
                    <a:cubicBezTo>
                      <a:pt x="64" y="68"/>
                      <a:pt x="61" y="71"/>
                      <a:pt x="58" y="71"/>
                    </a:cubicBezTo>
                    <a:cubicBezTo>
                      <a:pt x="54" y="71"/>
                      <a:pt x="54" y="71"/>
                      <a:pt x="54" y="71"/>
                    </a:cubicBezTo>
                    <a:cubicBezTo>
                      <a:pt x="57" y="71"/>
                      <a:pt x="60" y="74"/>
                      <a:pt x="60" y="77"/>
                    </a:cubicBezTo>
                    <a:cubicBezTo>
                      <a:pt x="60" y="80"/>
                      <a:pt x="57" y="81"/>
                      <a:pt x="54" y="81"/>
                    </a:cubicBezTo>
                    <a:cubicBezTo>
                      <a:pt x="54" y="81"/>
                      <a:pt x="38" y="81"/>
                      <a:pt x="28" y="81"/>
                    </a:cubicBezTo>
                    <a:cubicBezTo>
                      <a:pt x="17" y="81"/>
                      <a:pt x="14" y="79"/>
                      <a:pt x="0" y="77"/>
                    </a:cubicBezTo>
                    <a:cubicBezTo>
                      <a:pt x="0" y="43"/>
                      <a:pt x="0" y="43"/>
                      <a:pt x="0" y="43"/>
                    </a:cubicBezTo>
                    <a:cubicBezTo>
                      <a:pt x="10" y="43"/>
                      <a:pt x="26" y="25"/>
                      <a:pt x="26" y="9"/>
                    </a:cubicBezTo>
                    <a:cubicBezTo>
                      <a:pt x="26" y="3"/>
                      <a:pt x="35" y="0"/>
                      <a:pt x="38" y="12"/>
                    </a:cubicBezTo>
                    <a:cubicBezTo>
                      <a:pt x="40" y="19"/>
                      <a:pt x="34" y="33"/>
                      <a:pt x="34" y="33"/>
                    </a:cubicBezTo>
                    <a:cubicBezTo>
                      <a:pt x="66" y="33"/>
                      <a:pt x="66" y="33"/>
                      <a:pt x="66" y="33"/>
                    </a:cubicBezTo>
                    <a:cubicBezTo>
                      <a:pt x="69" y="33"/>
                      <a:pt x="72" y="36"/>
                      <a:pt x="72" y="39"/>
                    </a:cubicBezTo>
                    <a:cubicBezTo>
                      <a:pt x="72" y="42"/>
                      <a:pt x="69" y="47"/>
                      <a:pt x="66" y="47"/>
                    </a:cubicBezTo>
                    <a:cubicBezTo>
                      <a:pt x="62" y="47"/>
                      <a:pt x="62" y="47"/>
                      <a:pt x="62" y="47"/>
                    </a:cubicBezTo>
                    <a:cubicBezTo>
                      <a:pt x="65" y="47"/>
                      <a:pt x="68" y="50"/>
                      <a:pt x="68" y="53"/>
                    </a:cubicBezTo>
                    <a:cubicBezTo>
                      <a:pt x="68" y="56"/>
                      <a:pt x="65" y="59"/>
                      <a:pt x="62" y="59"/>
                    </a:cubicBezTo>
                    <a:cubicBezTo>
                      <a:pt x="58" y="59"/>
                      <a:pt x="58" y="59"/>
                      <a:pt x="58" y="59"/>
                    </a:cubicBez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28" name="Rectangle 81">
                <a:extLst>
                  <a:ext uri="{FF2B5EF4-FFF2-40B4-BE49-F238E27FC236}">
                    <a16:creationId xmlns:a16="http://schemas.microsoft.com/office/drawing/2014/main" id="{EACA5227-AC1D-4045-9761-42DF5150F98A}"/>
                  </a:ext>
                </a:extLst>
              </p:cNvPr>
              <p:cNvSpPr>
                <a:spLocks noChangeArrowheads="1"/>
              </p:cNvSpPr>
              <p:nvPr/>
            </p:nvSpPr>
            <p:spPr bwMode="auto">
              <a:xfrm>
                <a:off x="2982913" y="146050"/>
                <a:ext cx="76200" cy="180975"/>
              </a:xfrm>
              <a:prstGeom prst="rect">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29" name="Oval 82">
                <a:extLst>
                  <a:ext uri="{FF2B5EF4-FFF2-40B4-BE49-F238E27FC236}">
                    <a16:creationId xmlns:a16="http://schemas.microsoft.com/office/drawing/2014/main" id="{13B0E065-C5F2-4EFA-8587-9C4FBDD52C34}"/>
                  </a:ext>
                </a:extLst>
              </p:cNvPr>
              <p:cNvSpPr>
                <a:spLocks noChangeArrowheads="1"/>
              </p:cNvSpPr>
              <p:nvPr/>
            </p:nvSpPr>
            <p:spPr bwMode="auto">
              <a:xfrm>
                <a:off x="3021013" y="288925"/>
                <a:ext cx="15875" cy="14288"/>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sz="1600"/>
              </a:p>
            </p:txBody>
          </p:sp>
        </p:grpSp>
      </p:grpSp>
      <p:sp>
        <p:nvSpPr>
          <p:cNvPr id="67" name="Rectangle 66">
            <a:extLst>
              <a:ext uri="{FF2B5EF4-FFF2-40B4-BE49-F238E27FC236}">
                <a16:creationId xmlns:a16="http://schemas.microsoft.com/office/drawing/2014/main" id="{EDAFEE30-97BC-4B8D-9C38-14DFE84CFC70}"/>
              </a:ext>
            </a:extLst>
          </p:cNvPr>
          <p:cNvSpPr/>
          <p:nvPr/>
        </p:nvSpPr>
        <p:spPr>
          <a:xfrm>
            <a:off x="0" y="2903110"/>
            <a:ext cx="1337462" cy="28448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3" name="Group 2">
            <a:extLst>
              <a:ext uri="{FF2B5EF4-FFF2-40B4-BE49-F238E27FC236}">
                <a16:creationId xmlns:a16="http://schemas.microsoft.com/office/drawing/2014/main" id="{2E843ED9-D923-42E7-A95A-6DD3EF23B00A}"/>
              </a:ext>
            </a:extLst>
          </p:cNvPr>
          <p:cNvGrpSpPr/>
          <p:nvPr/>
        </p:nvGrpSpPr>
        <p:grpSpPr>
          <a:xfrm>
            <a:off x="192409" y="3627700"/>
            <a:ext cx="952644" cy="1037395"/>
            <a:chOff x="704706" y="3758505"/>
            <a:chExt cx="952644" cy="1037395"/>
          </a:xfrm>
        </p:grpSpPr>
        <p:sp>
          <p:nvSpPr>
            <p:cNvPr id="68" name="TextBox 67">
              <a:extLst>
                <a:ext uri="{FF2B5EF4-FFF2-40B4-BE49-F238E27FC236}">
                  <a16:creationId xmlns:a16="http://schemas.microsoft.com/office/drawing/2014/main" id="{FFE768AC-6F90-44FD-86C8-1A9C623D8A7C}"/>
                </a:ext>
              </a:extLst>
            </p:cNvPr>
            <p:cNvSpPr txBox="1"/>
            <p:nvPr/>
          </p:nvSpPr>
          <p:spPr>
            <a:xfrm>
              <a:off x="704706" y="4226513"/>
              <a:ext cx="952644" cy="569387"/>
            </a:xfrm>
            <a:prstGeom prst="rect">
              <a:avLst/>
            </a:prstGeom>
            <a:noFill/>
          </p:spPr>
          <p:txBody>
            <a:bodyPr wrap="square" lIns="0" tIns="0" rIns="0" bIns="0" rtlCol="0">
              <a:spAutoFit/>
            </a:bodyPr>
            <a:lstStyle/>
            <a:p>
              <a:pPr lvl="0">
                <a:defRPr/>
              </a:pPr>
              <a:r>
                <a:rPr lang="en-US" sz="1600" dirty="0">
                  <a:solidFill>
                    <a:schemeClr val="bg1"/>
                  </a:solidFill>
                  <a:latin typeface="Gotham Bold"/>
                </a:rPr>
                <a:t>F</a:t>
              </a:r>
              <a:r>
                <a:rPr lang="id-ID" sz="1400" b="1" dirty="0">
                  <a:solidFill>
                    <a:prstClr val="white"/>
                  </a:solidFill>
                </a:rPr>
                <a:t>AIBLESSES</a:t>
              </a:r>
              <a:endParaRPr lang="en-US" sz="1400" b="1" dirty="0">
                <a:solidFill>
                  <a:prstClr val="white"/>
                </a:solidFill>
              </a:endParaRPr>
            </a:p>
            <a:p>
              <a:pPr algn="just">
                <a:defRPr/>
              </a:pPr>
              <a:r>
                <a:rPr lang="fr-FR" sz="700" dirty="0">
                  <a:solidFill>
                    <a:prstClr val="white"/>
                  </a:solidFill>
                </a:rPr>
                <a:t>Éléments constituant des points de faiblesse sur l’architecture actuelle</a:t>
              </a:r>
              <a:endParaRPr lang="id-ID" sz="700" dirty="0">
                <a:solidFill>
                  <a:prstClr val="white"/>
                </a:solidFill>
              </a:endParaRPr>
            </a:p>
          </p:txBody>
        </p:sp>
        <p:grpSp>
          <p:nvGrpSpPr>
            <p:cNvPr id="63" name="Group 62">
              <a:extLst>
                <a:ext uri="{FF2B5EF4-FFF2-40B4-BE49-F238E27FC236}">
                  <a16:creationId xmlns:a16="http://schemas.microsoft.com/office/drawing/2014/main" id="{9D653669-A421-41A7-A9A1-9873B9EC0427}"/>
                </a:ext>
              </a:extLst>
            </p:cNvPr>
            <p:cNvGrpSpPr/>
            <p:nvPr/>
          </p:nvGrpSpPr>
          <p:grpSpPr>
            <a:xfrm rot="10800000" flipH="1">
              <a:off x="704706" y="3758505"/>
              <a:ext cx="418751" cy="388017"/>
              <a:chOff x="2982913" y="6350"/>
              <a:chExt cx="346075" cy="320675"/>
            </a:xfrm>
          </p:grpSpPr>
          <p:sp>
            <p:nvSpPr>
              <p:cNvPr id="64" name="Freeform 80">
                <a:extLst>
                  <a:ext uri="{FF2B5EF4-FFF2-40B4-BE49-F238E27FC236}">
                    <a16:creationId xmlns:a16="http://schemas.microsoft.com/office/drawing/2014/main" id="{739E060F-67B6-402B-BAD2-30193AA1D210}"/>
                  </a:ext>
                </a:extLst>
              </p:cNvPr>
              <p:cNvSpPr>
                <a:spLocks/>
              </p:cNvSpPr>
              <p:nvPr/>
            </p:nvSpPr>
            <p:spPr bwMode="auto">
              <a:xfrm>
                <a:off x="3059113" y="6350"/>
                <a:ext cx="269875" cy="304800"/>
              </a:xfrm>
              <a:custGeom>
                <a:avLst/>
                <a:gdLst>
                  <a:gd name="T0" fmla="*/ 58 w 72"/>
                  <a:gd name="T1" fmla="*/ 59 h 81"/>
                  <a:gd name="T2" fmla="*/ 58 w 72"/>
                  <a:gd name="T3" fmla="*/ 59 h 81"/>
                  <a:gd name="T4" fmla="*/ 64 w 72"/>
                  <a:gd name="T5" fmla="*/ 65 h 81"/>
                  <a:gd name="T6" fmla="*/ 58 w 72"/>
                  <a:gd name="T7" fmla="*/ 71 h 81"/>
                  <a:gd name="T8" fmla="*/ 54 w 72"/>
                  <a:gd name="T9" fmla="*/ 71 h 81"/>
                  <a:gd name="T10" fmla="*/ 60 w 72"/>
                  <a:gd name="T11" fmla="*/ 77 h 81"/>
                  <a:gd name="T12" fmla="*/ 54 w 72"/>
                  <a:gd name="T13" fmla="*/ 81 h 81"/>
                  <a:gd name="T14" fmla="*/ 28 w 72"/>
                  <a:gd name="T15" fmla="*/ 81 h 81"/>
                  <a:gd name="T16" fmla="*/ 0 w 72"/>
                  <a:gd name="T17" fmla="*/ 77 h 81"/>
                  <a:gd name="T18" fmla="*/ 0 w 72"/>
                  <a:gd name="T19" fmla="*/ 43 h 81"/>
                  <a:gd name="T20" fmla="*/ 26 w 72"/>
                  <a:gd name="T21" fmla="*/ 9 h 81"/>
                  <a:gd name="T22" fmla="*/ 38 w 72"/>
                  <a:gd name="T23" fmla="*/ 12 h 81"/>
                  <a:gd name="T24" fmla="*/ 34 w 72"/>
                  <a:gd name="T25" fmla="*/ 33 h 81"/>
                  <a:gd name="T26" fmla="*/ 66 w 72"/>
                  <a:gd name="T27" fmla="*/ 33 h 81"/>
                  <a:gd name="T28" fmla="*/ 72 w 72"/>
                  <a:gd name="T29" fmla="*/ 39 h 81"/>
                  <a:gd name="T30" fmla="*/ 66 w 72"/>
                  <a:gd name="T31" fmla="*/ 47 h 81"/>
                  <a:gd name="T32" fmla="*/ 62 w 72"/>
                  <a:gd name="T33" fmla="*/ 47 h 81"/>
                  <a:gd name="T34" fmla="*/ 68 w 72"/>
                  <a:gd name="T35" fmla="*/ 53 h 81"/>
                  <a:gd name="T36" fmla="*/ 62 w 72"/>
                  <a:gd name="T37" fmla="*/ 59 h 81"/>
                  <a:gd name="T38" fmla="*/ 58 w 72"/>
                  <a:gd name="T39"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 h="81">
                    <a:moveTo>
                      <a:pt x="58" y="59"/>
                    </a:moveTo>
                    <a:cubicBezTo>
                      <a:pt x="58" y="59"/>
                      <a:pt x="58" y="59"/>
                      <a:pt x="58" y="59"/>
                    </a:cubicBezTo>
                    <a:cubicBezTo>
                      <a:pt x="61" y="59"/>
                      <a:pt x="64" y="62"/>
                      <a:pt x="64" y="65"/>
                    </a:cubicBezTo>
                    <a:cubicBezTo>
                      <a:pt x="64" y="68"/>
                      <a:pt x="61" y="71"/>
                      <a:pt x="58" y="71"/>
                    </a:cubicBezTo>
                    <a:cubicBezTo>
                      <a:pt x="54" y="71"/>
                      <a:pt x="54" y="71"/>
                      <a:pt x="54" y="71"/>
                    </a:cubicBezTo>
                    <a:cubicBezTo>
                      <a:pt x="57" y="71"/>
                      <a:pt x="60" y="74"/>
                      <a:pt x="60" y="77"/>
                    </a:cubicBezTo>
                    <a:cubicBezTo>
                      <a:pt x="60" y="80"/>
                      <a:pt x="57" y="81"/>
                      <a:pt x="54" y="81"/>
                    </a:cubicBezTo>
                    <a:cubicBezTo>
                      <a:pt x="54" y="81"/>
                      <a:pt x="38" y="81"/>
                      <a:pt x="28" y="81"/>
                    </a:cubicBezTo>
                    <a:cubicBezTo>
                      <a:pt x="17" y="81"/>
                      <a:pt x="14" y="79"/>
                      <a:pt x="0" y="77"/>
                    </a:cubicBezTo>
                    <a:cubicBezTo>
                      <a:pt x="0" y="43"/>
                      <a:pt x="0" y="43"/>
                      <a:pt x="0" y="43"/>
                    </a:cubicBezTo>
                    <a:cubicBezTo>
                      <a:pt x="10" y="43"/>
                      <a:pt x="26" y="25"/>
                      <a:pt x="26" y="9"/>
                    </a:cubicBezTo>
                    <a:cubicBezTo>
                      <a:pt x="26" y="3"/>
                      <a:pt x="35" y="0"/>
                      <a:pt x="38" y="12"/>
                    </a:cubicBezTo>
                    <a:cubicBezTo>
                      <a:pt x="40" y="19"/>
                      <a:pt x="34" y="33"/>
                      <a:pt x="34" y="33"/>
                    </a:cubicBezTo>
                    <a:cubicBezTo>
                      <a:pt x="66" y="33"/>
                      <a:pt x="66" y="33"/>
                      <a:pt x="66" y="33"/>
                    </a:cubicBezTo>
                    <a:cubicBezTo>
                      <a:pt x="69" y="33"/>
                      <a:pt x="72" y="36"/>
                      <a:pt x="72" y="39"/>
                    </a:cubicBezTo>
                    <a:cubicBezTo>
                      <a:pt x="72" y="42"/>
                      <a:pt x="69" y="47"/>
                      <a:pt x="66" y="47"/>
                    </a:cubicBezTo>
                    <a:cubicBezTo>
                      <a:pt x="62" y="47"/>
                      <a:pt x="62" y="47"/>
                      <a:pt x="62" y="47"/>
                    </a:cubicBezTo>
                    <a:cubicBezTo>
                      <a:pt x="65" y="47"/>
                      <a:pt x="68" y="50"/>
                      <a:pt x="68" y="53"/>
                    </a:cubicBezTo>
                    <a:cubicBezTo>
                      <a:pt x="68" y="56"/>
                      <a:pt x="65" y="59"/>
                      <a:pt x="62" y="59"/>
                    </a:cubicBezTo>
                    <a:cubicBezTo>
                      <a:pt x="58" y="59"/>
                      <a:pt x="58" y="59"/>
                      <a:pt x="58" y="59"/>
                    </a:cubicBez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65" name="Rectangle 81">
                <a:extLst>
                  <a:ext uri="{FF2B5EF4-FFF2-40B4-BE49-F238E27FC236}">
                    <a16:creationId xmlns:a16="http://schemas.microsoft.com/office/drawing/2014/main" id="{5F86D70E-DCFA-435F-9FF8-779C6FA940BF}"/>
                  </a:ext>
                </a:extLst>
              </p:cNvPr>
              <p:cNvSpPr>
                <a:spLocks noChangeArrowheads="1"/>
              </p:cNvSpPr>
              <p:nvPr/>
            </p:nvSpPr>
            <p:spPr bwMode="auto">
              <a:xfrm>
                <a:off x="2982913" y="146050"/>
                <a:ext cx="76200" cy="180975"/>
              </a:xfrm>
              <a:prstGeom prst="rect">
                <a:avLst/>
              </a:pr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66" name="Oval 82">
                <a:extLst>
                  <a:ext uri="{FF2B5EF4-FFF2-40B4-BE49-F238E27FC236}">
                    <a16:creationId xmlns:a16="http://schemas.microsoft.com/office/drawing/2014/main" id="{1CB4F6CF-4CBB-423D-8E8A-273DBBB1ABB2}"/>
                  </a:ext>
                </a:extLst>
              </p:cNvPr>
              <p:cNvSpPr>
                <a:spLocks noChangeArrowheads="1"/>
              </p:cNvSpPr>
              <p:nvPr/>
            </p:nvSpPr>
            <p:spPr bwMode="auto">
              <a:xfrm>
                <a:off x="3021013" y="288925"/>
                <a:ext cx="15875" cy="14288"/>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id-ID" sz="1600"/>
              </a:p>
            </p:txBody>
          </p:sp>
        </p:grpSp>
      </p:grpSp>
    </p:spTree>
    <p:extLst>
      <p:ext uri="{BB962C8B-B14F-4D97-AF65-F5344CB8AC3E}">
        <p14:creationId xmlns:p14="http://schemas.microsoft.com/office/powerpoint/2010/main" val="1274008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Rectangle 739">
            <a:extLst>
              <a:ext uri="{FF2B5EF4-FFF2-40B4-BE49-F238E27FC236}">
                <a16:creationId xmlns:a16="http://schemas.microsoft.com/office/drawing/2014/main" id="{CA54371A-AE01-4F66-98D3-4D34CCD3F2C6}"/>
              </a:ext>
            </a:extLst>
          </p:cNvPr>
          <p:cNvSpPr/>
          <p:nvPr/>
        </p:nvSpPr>
        <p:spPr>
          <a:xfrm flipH="1">
            <a:off x="537044" y="1711479"/>
            <a:ext cx="2730183" cy="4362665"/>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2" name="Title 1">
            <a:extLst>
              <a:ext uri="{FF2B5EF4-FFF2-40B4-BE49-F238E27FC236}">
                <a16:creationId xmlns:a16="http://schemas.microsoft.com/office/drawing/2014/main" id="{05E29BBB-1216-4980-89DD-7C261A8E6EC4}"/>
              </a:ext>
            </a:extLst>
          </p:cNvPr>
          <p:cNvSpPr>
            <a:spLocks noGrp="1"/>
          </p:cNvSpPr>
          <p:nvPr>
            <p:ph type="title"/>
          </p:nvPr>
        </p:nvSpPr>
        <p:spPr>
          <a:xfrm>
            <a:off x="515937" y="501437"/>
            <a:ext cx="4933726" cy="430887"/>
          </a:xfrm>
        </p:spPr>
        <p:txBody>
          <a:bodyPr/>
          <a:lstStyle/>
          <a:p>
            <a:r>
              <a:rPr lang="en-ID" dirty="0"/>
              <a:t>ARCHITECTURE </a:t>
            </a:r>
            <a:r>
              <a:rPr lang="en-ID" dirty="0">
                <a:solidFill>
                  <a:schemeClr val="accent2"/>
                </a:solidFill>
              </a:rPr>
              <a:t>WAN</a:t>
            </a:r>
            <a:r>
              <a:rPr lang="en-ID" dirty="0"/>
              <a:t> ACTUELLE</a:t>
            </a:r>
          </a:p>
        </p:txBody>
      </p:sp>
      <p:sp>
        <p:nvSpPr>
          <p:cNvPr id="4" name="Slide Number Placeholder 3">
            <a:extLst>
              <a:ext uri="{FF2B5EF4-FFF2-40B4-BE49-F238E27FC236}">
                <a16:creationId xmlns:a16="http://schemas.microsoft.com/office/drawing/2014/main" id="{B449BE7A-6841-4698-9056-2D45A1DA0130}"/>
              </a:ext>
            </a:extLst>
          </p:cNvPr>
          <p:cNvSpPr>
            <a:spLocks noGrp="1"/>
          </p:cNvSpPr>
          <p:nvPr>
            <p:ph type="sldNum" sz="quarter" idx="12"/>
          </p:nvPr>
        </p:nvSpPr>
        <p:spPr>
          <a:xfrm>
            <a:off x="11635917" y="6675895"/>
            <a:ext cx="301624" cy="153888"/>
          </a:xfrm>
        </p:spPr>
        <p:txBody>
          <a:bodyPr/>
          <a:lstStyle/>
          <a:p>
            <a:fld id="{1E9D66DB-7B09-4F03-965C-6F4D1EE02AA0}" type="slidenum">
              <a:rPr lang="id-ID" smtClean="0"/>
              <a:t>5</a:t>
            </a:fld>
            <a:endParaRPr lang="id-ID"/>
          </a:p>
        </p:txBody>
      </p:sp>
      <p:sp>
        <p:nvSpPr>
          <p:cNvPr id="5" name="Text Placeholder 4">
            <a:extLst>
              <a:ext uri="{FF2B5EF4-FFF2-40B4-BE49-F238E27FC236}">
                <a16:creationId xmlns:a16="http://schemas.microsoft.com/office/drawing/2014/main" id="{22BFC77B-B885-4173-B5CF-4D5C9C603E56}"/>
              </a:ext>
            </a:extLst>
          </p:cNvPr>
          <p:cNvSpPr>
            <a:spLocks noGrp="1"/>
          </p:cNvSpPr>
          <p:nvPr>
            <p:ph type="body" sz="quarter" idx="13"/>
          </p:nvPr>
        </p:nvSpPr>
        <p:spPr>
          <a:xfrm>
            <a:off x="515939" y="954973"/>
            <a:ext cx="5241230" cy="577636"/>
          </a:xfrm>
        </p:spPr>
        <p:txBody>
          <a:bodyPr/>
          <a:lstStyle/>
          <a:p>
            <a:r>
              <a:rPr lang="fr-FR" dirty="0"/>
              <a:t>Zoom sur l’architecture WAN existante sites centraux</a:t>
            </a:r>
          </a:p>
        </p:txBody>
      </p:sp>
      <p:grpSp>
        <p:nvGrpSpPr>
          <p:cNvPr id="32" name="Group 31">
            <a:extLst>
              <a:ext uri="{FF2B5EF4-FFF2-40B4-BE49-F238E27FC236}">
                <a16:creationId xmlns:a16="http://schemas.microsoft.com/office/drawing/2014/main" id="{EB7FCEA9-7AA4-40F8-BAA3-6B4412141208}"/>
              </a:ext>
            </a:extLst>
          </p:cNvPr>
          <p:cNvGrpSpPr/>
          <p:nvPr/>
        </p:nvGrpSpPr>
        <p:grpSpPr>
          <a:xfrm>
            <a:off x="749339" y="1879920"/>
            <a:ext cx="2267112" cy="484748"/>
            <a:chOff x="759760" y="2577476"/>
            <a:chExt cx="2267112" cy="484748"/>
          </a:xfrm>
        </p:grpSpPr>
        <p:sp>
          <p:nvSpPr>
            <p:cNvPr id="1029" name="TextBox 1028">
              <a:extLst>
                <a:ext uri="{FF2B5EF4-FFF2-40B4-BE49-F238E27FC236}">
                  <a16:creationId xmlns:a16="http://schemas.microsoft.com/office/drawing/2014/main" id="{19F5AC68-CEFA-4173-9FCA-6C5D5E3E17DF}"/>
                </a:ext>
              </a:extLst>
            </p:cNvPr>
            <p:cNvSpPr txBox="1"/>
            <p:nvPr/>
          </p:nvSpPr>
          <p:spPr>
            <a:xfrm>
              <a:off x="1141697" y="2577476"/>
              <a:ext cx="1885175" cy="484748"/>
            </a:xfrm>
            <a:prstGeom prst="rect">
              <a:avLst/>
            </a:prstGeom>
            <a:noFill/>
          </p:spPr>
          <p:txBody>
            <a:bodyPr wrap="square" lIns="0" tIns="0" rIns="0" bIns="0" rtlCol="0">
              <a:spAutoFit/>
            </a:bodyPr>
            <a:lstStyle/>
            <a:p>
              <a:pPr lvl="0" algn="just">
                <a:defRPr/>
              </a:pPr>
              <a:r>
                <a:rPr lang="fr-FR" sz="1050" dirty="0">
                  <a:solidFill>
                    <a:prstClr val="black"/>
                  </a:solidFill>
                </a:rPr>
                <a:t>Architecture WAN construite sur une infrastructure réseau WAN MPLS « pseudo-L2 »</a:t>
              </a:r>
            </a:p>
          </p:txBody>
        </p:sp>
        <p:grpSp>
          <p:nvGrpSpPr>
            <p:cNvPr id="22" name="Group 21">
              <a:extLst>
                <a:ext uri="{FF2B5EF4-FFF2-40B4-BE49-F238E27FC236}">
                  <a16:creationId xmlns:a16="http://schemas.microsoft.com/office/drawing/2014/main" id="{6831EE1F-95AE-4A32-9634-1BDCE12110DE}"/>
                </a:ext>
              </a:extLst>
            </p:cNvPr>
            <p:cNvGrpSpPr/>
            <p:nvPr/>
          </p:nvGrpSpPr>
          <p:grpSpPr>
            <a:xfrm>
              <a:off x="759760" y="2721210"/>
              <a:ext cx="187514" cy="187514"/>
              <a:chOff x="759760" y="2735577"/>
              <a:chExt cx="187514" cy="187514"/>
            </a:xfrm>
          </p:grpSpPr>
          <p:sp>
            <p:nvSpPr>
              <p:cNvPr id="1018" name="Rectangle 1017">
                <a:extLst>
                  <a:ext uri="{FF2B5EF4-FFF2-40B4-BE49-F238E27FC236}">
                    <a16:creationId xmlns:a16="http://schemas.microsoft.com/office/drawing/2014/main" id="{7414C9C7-6961-446F-8C00-A8D1194AB412}"/>
                  </a:ext>
                </a:extLst>
              </p:cNvPr>
              <p:cNvSpPr/>
              <p:nvPr/>
            </p:nvSpPr>
            <p:spPr>
              <a:xfrm>
                <a:off x="759760" y="2735577"/>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41" name="Freeform 1796">
                <a:extLst>
                  <a:ext uri="{FF2B5EF4-FFF2-40B4-BE49-F238E27FC236}">
                    <a16:creationId xmlns:a16="http://schemas.microsoft.com/office/drawing/2014/main" id="{E6F13BF5-C519-4809-9DDD-5DE541ABFF72}"/>
                  </a:ext>
                </a:extLst>
              </p:cNvPr>
              <p:cNvSpPr>
                <a:spLocks/>
              </p:cNvSpPr>
              <p:nvPr/>
            </p:nvSpPr>
            <p:spPr bwMode="auto">
              <a:xfrm>
                <a:off x="810214" y="2815140"/>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3" name="Group 32">
            <a:extLst>
              <a:ext uri="{FF2B5EF4-FFF2-40B4-BE49-F238E27FC236}">
                <a16:creationId xmlns:a16="http://schemas.microsoft.com/office/drawing/2014/main" id="{95FD9D89-C63B-4BBA-A069-269A64DFBF40}"/>
              </a:ext>
            </a:extLst>
          </p:cNvPr>
          <p:cNvGrpSpPr/>
          <p:nvPr/>
        </p:nvGrpSpPr>
        <p:grpSpPr>
          <a:xfrm>
            <a:off x="738827" y="4302278"/>
            <a:ext cx="2262350" cy="646331"/>
            <a:chOff x="764522" y="3265506"/>
            <a:chExt cx="2262350" cy="646331"/>
          </a:xfrm>
        </p:grpSpPr>
        <p:sp>
          <p:nvSpPr>
            <p:cNvPr id="1033" name="TextBox 1032">
              <a:extLst>
                <a:ext uri="{FF2B5EF4-FFF2-40B4-BE49-F238E27FC236}">
                  <a16:creationId xmlns:a16="http://schemas.microsoft.com/office/drawing/2014/main" id="{0ECA7163-6586-4EA1-BD92-4B72AFAF71C8}"/>
                </a:ext>
              </a:extLst>
            </p:cNvPr>
            <p:cNvSpPr txBox="1"/>
            <p:nvPr/>
          </p:nvSpPr>
          <p:spPr>
            <a:xfrm>
              <a:off x="1141697" y="3265506"/>
              <a:ext cx="1885175" cy="646331"/>
            </a:xfrm>
            <a:prstGeom prst="rect">
              <a:avLst/>
            </a:prstGeom>
            <a:noFill/>
          </p:spPr>
          <p:txBody>
            <a:bodyPr wrap="square" lIns="0" tIns="0" rIns="0" bIns="0" rtlCol="0">
              <a:spAutoFit/>
            </a:bodyPr>
            <a:lstStyle/>
            <a:p>
              <a:pPr lvl="0" algn="just">
                <a:defRPr/>
              </a:pPr>
              <a:r>
                <a:rPr lang="fr-FR" sz="1050" dirty="0">
                  <a:solidFill>
                    <a:prstClr val="black"/>
                  </a:solidFill>
                </a:rPr>
                <a:t>Risques d’indisponibilité sur plusieurs sites en simultané avec les domaines de broadcasts étendus (extensions L2)</a:t>
              </a:r>
            </a:p>
          </p:txBody>
        </p:sp>
        <p:grpSp>
          <p:nvGrpSpPr>
            <p:cNvPr id="23" name="Group 22">
              <a:extLst>
                <a:ext uri="{FF2B5EF4-FFF2-40B4-BE49-F238E27FC236}">
                  <a16:creationId xmlns:a16="http://schemas.microsoft.com/office/drawing/2014/main" id="{344DBD61-D843-4895-AC51-93199F71FBAD}"/>
                </a:ext>
              </a:extLst>
            </p:cNvPr>
            <p:cNvGrpSpPr/>
            <p:nvPr/>
          </p:nvGrpSpPr>
          <p:grpSpPr>
            <a:xfrm>
              <a:off x="764522" y="3326554"/>
              <a:ext cx="187514" cy="187514"/>
              <a:chOff x="764522" y="3340921"/>
              <a:chExt cx="187514" cy="187514"/>
            </a:xfrm>
          </p:grpSpPr>
          <p:sp>
            <p:nvSpPr>
              <p:cNvPr id="1034" name="Rectangle 1033">
                <a:extLst>
                  <a:ext uri="{FF2B5EF4-FFF2-40B4-BE49-F238E27FC236}">
                    <a16:creationId xmlns:a16="http://schemas.microsoft.com/office/drawing/2014/main" id="{2CC5E520-62AC-4922-BC92-9126C04C9CF2}"/>
                  </a:ext>
                </a:extLst>
              </p:cNvPr>
              <p:cNvSpPr/>
              <p:nvPr/>
            </p:nvSpPr>
            <p:spPr>
              <a:xfrm>
                <a:off x="764522" y="3340921"/>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lang="id-ID">
                  <a:solidFill>
                    <a:prstClr val="white"/>
                  </a:solidFill>
                  <a:latin typeface="Gotham Light"/>
                </a:endParaRPr>
              </a:p>
            </p:txBody>
          </p:sp>
          <p:sp>
            <p:nvSpPr>
              <p:cNvPr id="742" name="Freeform 1796">
                <a:extLst>
                  <a:ext uri="{FF2B5EF4-FFF2-40B4-BE49-F238E27FC236}">
                    <a16:creationId xmlns:a16="http://schemas.microsoft.com/office/drawing/2014/main" id="{7EC95CE6-832C-4A5D-97AB-28BA0CA536A2}"/>
                  </a:ext>
                </a:extLst>
              </p:cNvPr>
              <p:cNvSpPr>
                <a:spLocks/>
              </p:cNvSpPr>
              <p:nvPr/>
            </p:nvSpPr>
            <p:spPr bwMode="auto">
              <a:xfrm>
                <a:off x="814976" y="3420484"/>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just"/>
                <a:endParaRPr lang="en-US"/>
              </a:p>
            </p:txBody>
          </p:sp>
        </p:grpSp>
      </p:grpSp>
      <p:grpSp>
        <p:nvGrpSpPr>
          <p:cNvPr id="35" name="Group 34">
            <a:extLst>
              <a:ext uri="{FF2B5EF4-FFF2-40B4-BE49-F238E27FC236}">
                <a16:creationId xmlns:a16="http://schemas.microsoft.com/office/drawing/2014/main" id="{78F28B93-707A-4C54-A8BF-D806006C13A2}"/>
              </a:ext>
            </a:extLst>
          </p:cNvPr>
          <p:cNvGrpSpPr/>
          <p:nvPr/>
        </p:nvGrpSpPr>
        <p:grpSpPr>
          <a:xfrm>
            <a:off x="740009" y="3425930"/>
            <a:ext cx="2258466" cy="646331"/>
            <a:chOff x="768406" y="4276701"/>
            <a:chExt cx="2258466" cy="646331"/>
          </a:xfrm>
        </p:grpSpPr>
        <p:sp>
          <p:nvSpPr>
            <p:cNvPr id="1041" name="TextBox 1040">
              <a:extLst>
                <a:ext uri="{FF2B5EF4-FFF2-40B4-BE49-F238E27FC236}">
                  <a16:creationId xmlns:a16="http://schemas.microsoft.com/office/drawing/2014/main" id="{02E694BC-393A-40CD-9EE4-7DBB73FB950D}"/>
                </a:ext>
              </a:extLst>
            </p:cNvPr>
            <p:cNvSpPr txBox="1"/>
            <p:nvPr/>
          </p:nvSpPr>
          <p:spPr>
            <a:xfrm>
              <a:off x="1141697" y="4276701"/>
              <a:ext cx="1885175" cy="646331"/>
            </a:xfrm>
            <a:prstGeom prst="rect">
              <a:avLst/>
            </a:prstGeom>
            <a:noFill/>
          </p:spPr>
          <p:txBody>
            <a:bodyPr wrap="square" lIns="0" tIns="0" rIns="0" bIns="0" rtlCol="0">
              <a:spAutoFit/>
            </a:bodyPr>
            <a:lstStyle/>
            <a:p>
              <a:pPr lvl="0" algn="just">
                <a:defRPr/>
              </a:pPr>
              <a:r>
                <a:rPr lang="fr-FR" sz="1050" dirty="0">
                  <a:solidFill>
                    <a:prstClr val="black"/>
                  </a:solidFill>
                </a:rPr>
                <a:t>Routage dynamique OSPF et sécurisation firewalls gérés en partie par Damartex et en partie par l’hébergeur ATOS.</a:t>
              </a:r>
            </a:p>
          </p:txBody>
        </p:sp>
        <p:grpSp>
          <p:nvGrpSpPr>
            <p:cNvPr id="24" name="Group 23">
              <a:extLst>
                <a:ext uri="{FF2B5EF4-FFF2-40B4-BE49-F238E27FC236}">
                  <a16:creationId xmlns:a16="http://schemas.microsoft.com/office/drawing/2014/main" id="{B9A13763-F8AC-4F38-8ED2-50A150B9EE6C}"/>
                </a:ext>
              </a:extLst>
            </p:cNvPr>
            <p:cNvGrpSpPr/>
            <p:nvPr/>
          </p:nvGrpSpPr>
          <p:grpSpPr>
            <a:xfrm>
              <a:off x="768406" y="4375844"/>
              <a:ext cx="187514" cy="187514"/>
              <a:chOff x="768406" y="4390211"/>
              <a:chExt cx="187514" cy="187514"/>
            </a:xfrm>
          </p:grpSpPr>
          <p:sp>
            <p:nvSpPr>
              <p:cNvPr id="1042" name="Rectangle 1041">
                <a:extLst>
                  <a:ext uri="{FF2B5EF4-FFF2-40B4-BE49-F238E27FC236}">
                    <a16:creationId xmlns:a16="http://schemas.microsoft.com/office/drawing/2014/main" id="{17D1EF2B-AA84-408F-9EBA-52DD735875E0}"/>
                  </a:ext>
                </a:extLst>
              </p:cNvPr>
              <p:cNvSpPr/>
              <p:nvPr/>
            </p:nvSpPr>
            <p:spPr>
              <a:xfrm>
                <a:off x="768406" y="4390211"/>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prstClr val="white"/>
                  </a:solidFill>
                  <a:latin typeface="Gotham Light"/>
                </a:endParaRPr>
              </a:p>
            </p:txBody>
          </p:sp>
          <p:sp>
            <p:nvSpPr>
              <p:cNvPr id="743" name="Freeform 1796">
                <a:extLst>
                  <a:ext uri="{FF2B5EF4-FFF2-40B4-BE49-F238E27FC236}">
                    <a16:creationId xmlns:a16="http://schemas.microsoft.com/office/drawing/2014/main" id="{FBCBC840-D396-42C3-BFCA-1B1F9DA4E547}"/>
                  </a:ext>
                </a:extLst>
              </p:cNvPr>
              <p:cNvSpPr>
                <a:spLocks/>
              </p:cNvSpPr>
              <p:nvPr/>
            </p:nvSpPr>
            <p:spPr bwMode="auto">
              <a:xfrm>
                <a:off x="818860" y="4469774"/>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6" name="Group 35">
            <a:extLst>
              <a:ext uri="{FF2B5EF4-FFF2-40B4-BE49-F238E27FC236}">
                <a16:creationId xmlns:a16="http://schemas.microsoft.com/office/drawing/2014/main" id="{6B246302-7688-4166-979F-2D9B03A48F51}"/>
              </a:ext>
            </a:extLst>
          </p:cNvPr>
          <p:cNvGrpSpPr/>
          <p:nvPr/>
        </p:nvGrpSpPr>
        <p:grpSpPr>
          <a:xfrm>
            <a:off x="738508" y="5147259"/>
            <a:ext cx="2261999" cy="323165"/>
            <a:chOff x="764873" y="4964731"/>
            <a:chExt cx="2261999" cy="323165"/>
          </a:xfrm>
        </p:grpSpPr>
        <p:sp>
          <p:nvSpPr>
            <p:cNvPr id="1049" name="TextBox 1048">
              <a:extLst>
                <a:ext uri="{FF2B5EF4-FFF2-40B4-BE49-F238E27FC236}">
                  <a16:creationId xmlns:a16="http://schemas.microsoft.com/office/drawing/2014/main" id="{34E4334F-30E2-42E1-AB8A-7BF9ACA43651}"/>
                </a:ext>
              </a:extLst>
            </p:cNvPr>
            <p:cNvSpPr txBox="1"/>
            <p:nvPr/>
          </p:nvSpPr>
          <p:spPr>
            <a:xfrm>
              <a:off x="1141697" y="4964731"/>
              <a:ext cx="1885175" cy="323165"/>
            </a:xfrm>
            <a:prstGeom prst="rect">
              <a:avLst/>
            </a:prstGeom>
            <a:noFill/>
          </p:spPr>
          <p:txBody>
            <a:bodyPr wrap="square" lIns="0" tIns="0" rIns="0" bIns="0" rtlCol="0">
              <a:spAutoFit/>
            </a:bodyPr>
            <a:lstStyle/>
            <a:p>
              <a:pPr lvl="0" algn="just">
                <a:defRPr/>
              </a:pPr>
              <a:r>
                <a:rPr lang="fr-FR" sz="1050" dirty="0">
                  <a:solidFill>
                    <a:prstClr val="black"/>
                  </a:solidFill>
                </a:rPr>
                <a:t>Architecture matérielle complexe et inefficiente</a:t>
              </a:r>
            </a:p>
          </p:txBody>
        </p:sp>
        <p:grpSp>
          <p:nvGrpSpPr>
            <p:cNvPr id="28" name="Group 27">
              <a:extLst>
                <a:ext uri="{FF2B5EF4-FFF2-40B4-BE49-F238E27FC236}">
                  <a16:creationId xmlns:a16="http://schemas.microsoft.com/office/drawing/2014/main" id="{A55EDD52-6CA8-4462-B29D-5B917FDFCD56}"/>
                </a:ext>
              </a:extLst>
            </p:cNvPr>
            <p:cNvGrpSpPr/>
            <p:nvPr/>
          </p:nvGrpSpPr>
          <p:grpSpPr>
            <a:xfrm>
              <a:off x="764873" y="5003543"/>
              <a:ext cx="187514" cy="187514"/>
              <a:chOff x="764873" y="5030887"/>
              <a:chExt cx="187514" cy="187514"/>
            </a:xfrm>
          </p:grpSpPr>
          <p:sp>
            <p:nvSpPr>
              <p:cNvPr id="1050" name="Rectangle 1049">
                <a:extLst>
                  <a:ext uri="{FF2B5EF4-FFF2-40B4-BE49-F238E27FC236}">
                    <a16:creationId xmlns:a16="http://schemas.microsoft.com/office/drawing/2014/main" id="{7D788B18-7CF2-4783-8585-F5A765C58120}"/>
                  </a:ext>
                </a:extLst>
              </p:cNvPr>
              <p:cNvSpPr/>
              <p:nvPr/>
            </p:nvSpPr>
            <p:spPr>
              <a:xfrm>
                <a:off x="764873" y="5030887"/>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lang="id-ID">
                  <a:solidFill>
                    <a:prstClr val="white"/>
                  </a:solidFill>
                  <a:latin typeface="Gotham Light"/>
                </a:endParaRPr>
              </a:p>
            </p:txBody>
          </p:sp>
          <p:sp>
            <p:nvSpPr>
              <p:cNvPr id="744" name="Freeform 1796">
                <a:extLst>
                  <a:ext uri="{FF2B5EF4-FFF2-40B4-BE49-F238E27FC236}">
                    <a16:creationId xmlns:a16="http://schemas.microsoft.com/office/drawing/2014/main" id="{D1686394-788F-4BF6-8318-D1C759940D7B}"/>
                  </a:ext>
                </a:extLst>
              </p:cNvPr>
              <p:cNvSpPr>
                <a:spLocks/>
              </p:cNvSpPr>
              <p:nvPr/>
            </p:nvSpPr>
            <p:spPr bwMode="auto">
              <a:xfrm>
                <a:off x="815327" y="5110450"/>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just"/>
                <a:endParaRPr lang="en-US"/>
              </a:p>
            </p:txBody>
          </p:sp>
        </p:grpSp>
      </p:grpSp>
      <p:grpSp>
        <p:nvGrpSpPr>
          <p:cNvPr id="37" name="Group 36">
            <a:extLst>
              <a:ext uri="{FF2B5EF4-FFF2-40B4-BE49-F238E27FC236}">
                <a16:creationId xmlns:a16="http://schemas.microsoft.com/office/drawing/2014/main" id="{6DE6BD1A-C634-45E4-9776-007183B5645A}"/>
              </a:ext>
            </a:extLst>
          </p:cNvPr>
          <p:cNvGrpSpPr/>
          <p:nvPr/>
        </p:nvGrpSpPr>
        <p:grpSpPr>
          <a:xfrm>
            <a:off x="733553" y="5696215"/>
            <a:ext cx="2267557" cy="187514"/>
            <a:chOff x="766218" y="5531660"/>
            <a:chExt cx="2267557" cy="187514"/>
          </a:xfrm>
        </p:grpSpPr>
        <p:sp>
          <p:nvSpPr>
            <p:cNvPr id="1057" name="TextBox 1056">
              <a:extLst>
                <a:ext uri="{FF2B5EF4-FFF2-40B4-BE49-F238E27FC236}">
                  <a16:creationId xmlns:a16="http://schemas.microsoft.com/office/drawing/2014/main" id="{9478BB06-4DE3-433D-8E6A-F0C98E0AF58B}"/>
                </a:ext>
              </a:extLst>
            </p:cNvPr>
            <p:cNvSpPr txBox="1"/>
            <p:nvPr/>
          </p:nvSpPr>
          <p:spPr>
            <a:xfrm>
              <a:off x="1148600" y="5532654"/>
              <a:ext cx="1885175" cy="161583"/>
            </a:xfrm>
            <a:prstGeom prst="rect">
              <a:avLst/>
            </a:prstGeom>
            <a:noFill/>
          </p:spPr>
          <p:txBody>
            <a:bodyPr wrap="square" lIns="0" tIns="0" rIns="0" bIns="0" rtlCol="0">
              <a:spAutoFit/>
            </a:bodyPr>
            <a:lstStyle/>
            <a:p>
              <a:pPr lvl="0" algn="just">
                <a:defRPr/>
              </a:pPr>
              <a:r>
                <a:rPr lang="fr-FR" sz="1050" dirty="0">
                  <a:solidFill>
                    <a:prstClr val="black"/>
                  </a:solidFill>
                </a:rPr>
                <a:t>Coûts de fonctionnement élevés</a:t>
              </a:r>
            </a:p>
          </p:txBody>
        </p:sp>
        <p:grpSp>
          <p:nvGrpSpPr>
            <p:cNvPr id="29" name="Group 28">
              <a:extLst>
                <a:ext uri="{FF2B5EF4-FFF2-40B4-BE49-F238E27FC236}">
                  <a16:creationId xmlns:a16="http://schemas.microsoft.com/office/drawing/2014/main" id="{C4EAB2B5-C2B4-42D8-A250-48E738DB562C}"/>
                </a:ext>
              </a:extLst>
            </p:cNvPr>
            <p:cNvGrpSpPr/>
            <p:nvPr/>
          </p:nvGrpSpPr>
          <p:grpSpPr>
            <a:xfrm>
              <a:off x="766218" y="5531660"/>
              <a:ext cx="187514" cy="187514"/>
              <a:chOff x="766218" y="5559004"/>
              <a:chExt cx="187514" cy="187514"/>
            </a:xfrm>
          </p:grpSpPr>
          <p:sp>
            <p:nvSpPr>
              <p:cNvPr id="1058" name="Rectangle 1057">
                <a:extLst>
                  <a:ext uri="{FF2B5EF4-FFF2-40B4-BE49-F238E27FC236}">
                    <a16:creationId xmlns:a16="http://schemas.microsoft.com/office/drawing/2014/main" id="{F54B523F-06E6-4E95-B102-FE7AC13D774D}"/>
                  </a:ext>
                </a:extLst>
              </p:cNvPr>
              <p:cNvSpPr/>
              <p:nvPr/>
            </p:nvSpPr>
            <p:spPr>
              <a:xfrm>
                <a:off x="766218" y="5559004"/>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lang="id-ID">
                  <a:solidFill>
                    <a:prstClr val="white"/>
                  </a:solidFill>
                  <a:latin typeface="Gotham Light"/>
                </a:endParaRPr>
              </a:p>
            </p:txBody>
          </p:sp>
          <p:sp>
            <p:nvSpPr>
              <p:cNvPr id="745" name="Freeform 1796">
                <a:extLst>
                  <a:ext uri="{FF2B5EF4-FFF2-40B4-BE49-F238E27FC236}">
                    <a16:creationId xmlns:a16="http://schemas.microsoft.com/office/drawing/2014/main" id="{3A8C769B-E101-4C6B-B65A-5D4711F75BF3}"/>
                  </a:ext>
                </a:extLst>
              </p:cNvPr>
              <p:cNvSpPr>
                <a:spLocks/>
              </p:cNvSpPr>
              <p:nvPr/>
            </p:nvSpPr>
            <p:spPr bwMode="auto">
              <a:xfrm>
                <a:off x="816672" y="5638567"/>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just"/>
                <a:endParaRPr lang="en-US"/>
              </a:p>
            </p:txBody>
          </p:sp>
        </p:grpSp>
      </p:grpSp>
      <p:grpSp>
        <p:nvGrpSpPr>
          <p:cNvPr id="759" name="Group 758">
            <a:extLst>
              <a:ext uri="{FF2B5EF4-FFF2-40B4-BE49-F238E27FC236}">
                <a16:creationId xmlns:a16="http://schemas.microsoft.com/office/drawing/2014/main" id="{3E7B5487-3C65-442B-8F3C-F4E0F2D29BCB}"/>
              </a:ext>
            </a:extLst>
          </p:cNvPr>
          <p:cNvGrpSpPr/>
          <p:nvPr/>
        </p:nvGrpSpPr>
        <p:grpSpPr>
          <a:xfrm>
            <a:off x="3621598" y="610061"/>
            <a:ext cx="8150101" cy="5745918"/>
            <a:chOff x="3551752" y="319139"/>
            <a:chExt cx="8150101" cy="5745918"/>
          </a:xfrm>
        </p:grpSpPr>
        <p:sp>
          <p:nvSpPr>
            <p:cNvPr id="760" name="Rectangle: Rounded Corners 759">
              <a:extLst>
                <a:ext uri="{FF2B5EF4-FFF2-40B4-BE49-F238E27FC236}">
                  <a16:creationId xmlns:a16="http://schemas.microsoft.com/office/drawing/2014/main" id="{1A075167-3E80-41EC-81CC-315E6BB04EE7}"/>
                </a:ext>
              </a:extLst>
            </p:cNvPr>
            <p:cNvSpPr/>
            <p:nvPr/>
          </p:nvSpPr>
          <p:spPr>
            <a:xfrm>
              <a:off x="3607345" y="5173629"/>
              <a:ext cx="1293213" cy="767750"/>
            </a:xfrm>
            <a:prstGeom prst="roundRect">
              <a:avLst>
                <a:gd name="adj" fmla="val 50000"/>
              </a:avLst>
            </a:prstGeom>
            <a:solidFill>
              <a:schemeClr val="bg1"/>
            </a:solidFill>
            <a:ln>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61" name="Rectangle: Rounded Corners 760">
              <a:extLst>
                <a:ext uri="{FF2B5EF4-FFF2-40B4-BE49-F238E27FC236}">
                  <a16:creationId xmlns:a16="http://schemas.microsoft.com/office/drawing/2014/main" id="{011DFBD6-A096-4A33-803D-C50A8DE7F630}"/>
                </a:ext>
              </a:extLst>
            </p:cNvPr>
            <p:cNvSpPr/>
            <p:nvPr/>
          </p:nvSpPr>
          <p:spPr>
            <a:xfrm>
              <a:off x="6562247" y="2613522"/>
              <a:ext cx="1896444" cy="1076674"/>
            </a:xfrm>
            <a:prstGeom prst="roundRect">
              <a:avLst>
                <a:gd name="adj" fmla="val 50000"/>
              </a:avLst>
            </a:prstGeom>
            <a:solidFill>
              <a:schemeClr val="bg1"/>
            </a:solidFill>
            <a:ln>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62" name="AutoShape 455">
              <a:extLst>
                <a:ext uri="{FF2B5EF4-FFF2-40B4-BE49-F238E27FC236}">
                  <a16:creationId xmlns:a16="http://schemas.microsoft.com/office/drawing/2014/main" id="{BA2FC4C0-30A1-4EF9-B7FD-44B97461B9EF}"/>
                </a:ext>
              </a:extLst>
            </p:cNvPr>
            <p:cNvSpPr>
              <a:spLocks noChangeArrowheads="1"/>
            </p:cNvSpPr>
            <p:nvPr/>
          </p:nvSpPr>
          <p:spPr bwMode="auto">
            <a:xfrm>
              <a:off x="8087056" y="4426997"/>
              <a:ext cx="643186" cy="964045"/>
            </a:xfrm>
            <a:prstGeom prst="rect">
              <a:avLst/>
            </a:prstGeom>
            <a:solidFill>
              <a:schemeClr val="bg2"/>
            </a:solidFill>
            <a:ln w="9525">
              <a:no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763" name="AutoShape 455">
              <a:extLst>
                <a:ext uri="{FF2B5EF4-FFF2-40B4-BE49-F238E27FC236}">
                  <a16:creationId xmlns:a16="http://schemas.microsoft.com/office/drawing/2014/main" id="{8E26E3C7-2D45-4519-B4D5-9D3E38322803}"/>
                </a:ext>
              </a:extLst>
            </p:cNvPr>
            <p:cNvSpPr>
              <a:spLocks noChangeArrowheads="1"/>
            </p:cNvSpPr>
            <p:nvPr/>
          </p:nvSpPr>
          <p:spPr bwMode="auto">
            <a:xfrm>
              <a:off x="6029447" y="3929520"/>
              <a:ext cx="599032" cy="962572"/>
            </a:xfrm>
            <a:prstGeom prst="rect">
              <a:avLst/>
            </a:prstGeom>
            <a:solidFill>
              <a:schemeClr val="bg2"/>
            </a:solidFill>
            <a:ln w="9525">
              <a:no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764" name="AutoShape 574">
              <a:extLst>
                <a:ext uri="{FF2B5EF4-FFF2-40B4-BE49-F238E27FC236}">
                  <a16:creationId xmlns:a16="http://schemas.microsoft.com/office/drawing/2014/main" id="{3BBF8464-2DBD-4306-A525-8721F77B7688}"/>
                </a:ext>
              </a:extLst>
            </p:cNvPr>
            <p:cNvSpPr>
              <a:spLocks noChangeArrowheads="1"/>
            </p:cNvSpPr>
            <p:nvPr/>
          </p:nvSpPr>
          <p:spPr bwMode="auto">
            <a:xfrm>
              <a:off x="6671162" y="559046"/>
              <a:ext cx="1736751" cy="1402648"/>
            </a:xfrm>
            <a:prstGeom prst="rect">
              <a:avLst/>
            </a:prstGeom>
            <a:solidFill>
              <a:schemeClr val="bg2"/>
            </a:solidFill>
            <a:ln w="9525">
              <a:no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765" name="Line 575">
              <a:extLst>
                <a:ext uri="{FF2B5EF4-FFF2-40B4-BE49-F238E27FC236}">
                  <a16:creationId xmlns:a16="http://schemas.microsoft.com/office/drawing/2014/main" id="{74A8293C-9527-471B-AECD-E5D9E3370D7D}"/>
                </a:ext>
              </a:extLst>
            </p:cNvPr>
            <p:cNvSpPr>
              <a:spLocks noChangeShapeType="1"/>
            </p:cNvSpPr>
            <p:nvPr/>
          </p:nvSpPr>
          <p:spPr bwMode="auto">
            <a:xfrm flipV="1">
              <a:off x="6871330" y="1227253"/>
              <a:ext cx="1402647"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sp>
          <p:nvSpPr>
            <p:cNvPr id="766" name="Text Box 583">
              <a:extLst>
                <a:ext uri="{FF2B5EF4-FFF2-40B4-BE49-F238E27FC236}">
                  <a16:creationId xmlns:a16="http://schemas.microsoft.com/office/drawing/2014/main" id="{8F069835-D8F8-44D6-8245-599157A84829}"/>
                </a:ext>
              </a:extLst>
            </p:cNvPr>
            <p:cNvSpPr txBox="1">
              <a:spLocks noChangeArrowheads="1"/>
            </p:cNvSpPr>
            <p:nvPr/>
          </p:nvSpPr>
          <p:spPr bwMode="auto">
            <a:xfrm>
              <a:off x="6584324" y="319139"/>
              <a:ext cx="1910426" cy="397032"/>
            </a:xfrm>
            <a:prstGeom prst="rect">
              <a:avLst/>
            </a:prstGeom>
            <a:noFill/>
            <a:ln w="9525">
              <a:noFill/>
              <a:miter lim="800000"/>
              <a:headEnd/>
              <a:tailEnd/>
            </a:ln>
            <a:effectLst/>
          </p:spPr>
          <p:txBody>
            <a:bodyPr wrap="square" lIns="0" tIns="0" rIns="0" bIns="0">
              <a:no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DC ATOS Aubervilliers</a:t>
              </a:r>
            </a:p>
          </p:txBody>
        </p:sp>
        <p:cxnSp>
          <p:nvCxnSpPr>
            <p:cNvPr id="767" name="Connecteur droit 26">
              <a:extLst>
                <a:ext uri="{FF2B5EF4-FFF2-40B4-BE49-F238E27FC236}">
                  <a16:creationId xmlns:a16="http://schemas.microsoft.com/office/drawing/2014/main" id="{C70A1AA1-A23F-4859-8AD6-36705050C2AB}"/>
                </a:ext>
              </a:extLst>
            </p:cNvPr>
            <p:cNvCxnSpPr/>
            <p:nvPr/>
          </p:nvCxnSpPr>
          <p:spPr bwMode="auto">
            <a:xfrm flipV="1">
              <a:off x="7539537" y="684418"/>
              <a:ext cx="0" cy="1153374"/>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sp>
          <p:nvSpPr>
            <p:cNvPr id="768" name="Rectangle 477">
              <a:extLst>
                <a:ext uri="{FF2B5EF4-FFF2-40B4-BE49-F238E27FC236}">
                  <a16:creationId xmlns:a16="http://schemas.microsoft.com/office/drawing/2014/main" id="{5CBB38E1-6B33-4E45-8875-7971F8D1808D}"/>
                </a:ext>
              </a:extLst>
            </p:cNvPr>
            <p:cNvSpPr>
              <a:spLocks noChangeArrowheads="1"/>
            </p:cNvSpPr>
            <p:nvPr/>
          </p:nvSpPr>
          <p:spPr bwMode="auto">
            <a:xfrm>
              <a:off x="6920784" y="644499"/>
              <a:ext cx="428002" cy="107722"/>
            </a:xfrm>
            <a:prstGeom prst="rect">
              <a:avLst/>
            </a:prstGeom>
            <a:noFill/>
            <a:ln w="12700">
              <a:noFill/>
              <a:miter lim="800000"/>
              <a:headEnd/>
              <a:tailEnd/>
            </a:ln>
            <a:effectLst/>
          </p:spPr>
          <p:txBody>
            <a:bodyPr wrap="none" lIns="0" tIns="0" rIns="0" bIns="0" anchor="t" anchorCtr="0">
              <a:spAutoFit/>
            </a:bodyPr>
            <a:lstStyle/>
            <a:p>
              <a:pPr algn="ctr" fontAlgn="auto">
                <a:spcBef>
                  <a:spcPts val="0"/>
                </a:spcBef>
                <a:spcAft>
                  <a:spcPts val="0"/>
                </a:spcAft>
                <a:defRPr/>
              </a:pPr>
              <a:r>
                <a:rPr lang="fr-FR" sz="700" b="0" dirty="0">
                  <a:solidFill>
                    <a:schemeClr val="accent3"/>
                  </a:solidFill>
                  <a:ea typeface="+mn-ea"/>
                </a:rPr>
                <a:t>MoveUP 1</a:t>
              </a:r>
            </a:p>
          </p:txBody>
        </p:sp>
        <p:sp>
          <p:nvSpPr>
            <p:cNvPr id="769" name="Rectangle 477">
              <a:extLst>
                <a:ext uri="{FF2B5EF4-FFF2-40B4-BE49-F238E27FC236}">
                  <a16:creationId xmlns:a16="http://schemas.microsoft.com/office/drawing/2014/main" id="{71238865-14AF-4585-B6BF-B9F52C697170}"/>
                </a:ext>
              </a:extLst>
            </p:cNvPr>
            <p:cNvSpPr>
              <a:spLocks noChangeArrowheads="1"/>
            </p:cNvSpPr>
            <p:nvPr/>
          </p:nvSpPr>
          <p:spPr bwMode="auto">
            <a:xfrm>
              <a:off x="7719067" y="644499"/>
              <a:ext cx="450443" cy="107722"/>
            </a:xfrm>
            <a:prstGeom prst="rect">
              <a:avLst/>
            </a:prstGeom>
            <a:noFill/>
            <a:ln w="12700">
              <a:noFill/>
              <a:miter lim="800000"/>
              <a:headEnd/>
              <a:tailEnd/>
            </a:ln>
            <a:effectLst/>
          </p:spPr>
          <p:txBody>
            <a:bodyPr wrap="none" lIns="0" tIns="0" rIns="0" bIns="0" anchor="t" anchorCtr="0">
              <a:spAutoFit/>
            </a:bodyPr>
            <a:lstStyle/>
            <a:p>
              <a:pPr algn="ctr" fontAlgn="auto">
                <a:spcBef>
                  <a:spcPts val="0"/>
                </a:spcBef>
                <a:spcAft>
                  <a:spcPts val="0"/>
                </a:spcAft>
                <a:defRPr/>
              </a:pPr>
              <a:r>
                <a:rPr lang="fr-FR" sz="700" b="0" dirty="0">
                  <a:solidFill>
                    <a:schemeClr val="accent3"/>
                  </a:solidFill>
                  <a:ea typeface="+mn-ea"/>
                </a:rPr>
                <a:t>MoveUP 2</a:t>
              </a:r>
            </a:p>
          </p:txBody>
        </p:sp>
        <p:cxnSp>
          <p:nvCxnSpPr>
            <p:cNvPr id="771" name="AutoShape 471">
              <a:extLst>
                <a:ext uri="{FF2B5EF4-FFF2-40B4-BE49-F238E27FC236}">
                  <a16:creationId xmlns:a16="http://schemas.microsoft.com/office/drawing/2014/main" id="{0074E41E-3AB6-498F-A90E-85779E27E392}"/>
                </a:ext>
              </a:extLst>
            </p:cNvPr>
            <p:cNvCxnSpPr>
              <a:cxnSpLocks noChangeShapeType="1"/>
            </p:cNvCxnSpPr>
            <p:nvPr/>
          </p:nvCxnSpPr>
          <p:spPr bwMode="auto">
            <a:xfrm>
              <a:off x="7179300" y="1844049"/>
              <a:ext cx="49682" cy="656332"/>
            </a:xfrm>
            <a:prstGeom prst="straightConnector1">
              <a:avLst/>
            </a:prstGeom>
            <a:noFill/>
            <a:ln w="25400">
              <a:solidFill>
                <a:schemeClr val="accent1"/>
              </a:solidFill>
              <a:round/>
              <a:headEnd/>
              <a:tailEnd/>
            </a:ln>
            <a:effectLst/>
          </p:spPr>
        </p:cxnSp>
        <p:cxnSp>
          <p:nvCxnSpPr>
            <p:cNvPr id="803" name="AutoShape 471">
              <a:extLst>
                <a:ext uri="{FF2B5EF4-FFF2-40B4-BE49-F238E27FC236}">
                  <a16:creationId xmlns:a16="http://schemas.microsoft.com/office/drawing/2014/main" id="{3D75E2FC-14A0-4BAE-AA0A-8A7E66B2C8A7}"/>
                </a:ext>
              </a:extLst>
            </p:cNvPr>
            <p:cNvCxnSpPr>
              <a:cxnSpLocks noChangeShapeType="1"/>
            </p:cNvCxnSpPr>
            <p:nvPr/>
          </p:nvCxnSpPr>
          <p:spPr bwMode="auto">
            <a:xfrm flipH="1">
              <a:off x="7895719" y="1844049"/>
              <a:ext cx="68779" cy="615121"/>
            </a:xfrm>
            <a:prstGeom prst="straightConnector1">
              <a:avLst/>
            </a:prstGeom>
            <a:noFill/>
            <a:ln w="25400">
              <a:solidFill>
                <a:schemeClr val="accent1"/>
              </a:solidFill>
              <a:round/>
              <a:headEnd/>
              <a:tailEnd/>
            </a:ln>
            <a:effectLst/>
          </p:spPr>
        </p:cxnSp>
        <p:sp>
          <p:nvSpPr>
            <p:cNvPr id="804" name="AutoShape 455">
              <a:extLst>
                <a:ext uri="{FF2B5EF4-FFF2-40B4-BE49-F238E27FC236}">
                  <a16:creationId xmlns:a16="http://schemas.microsoft.com/office/drawing/2014/main" id="{DB6BB844-F84B-4C31-966A-2B2D16CAD220}"/>
                </a:ext>
              </a:extLst>
            </p:cNvPr>
            <p:cNvSpPr>
              <a:spLocks noChangeArrowheads="1"/>
            </p:cNvSpPr>
            <p:nvPr/>
          </p:nvSpPr>
          <p:spPr bwMode="auto">
            <a:xfrm>
              <a:off x="9472041" y="1002065"/>
              <a:ext cx="1695540" cy="902227"/>
            </a:xfrm>
            <a:prstGeom prst="rect">
              <a:avLst/>
            </a:prstGeom>
            <a:solidFill>
              <a:schemeClr val="bg2"/>
            </a:solidFill>
            <a:ln w="9525">
              <a:no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cxnSp>
          <p:nvCxnSpPr>
            <p:cNvPr id="805" name="AutoShape 471">
              <a:extLst>
                <a:ext uri="{FF2B5EF4-FFF2-40B4-BE49-F238E27FC236}">
                  <a16:creationId xmlns:a16="http://schemas.microsoft.com/office/drawing/2014/main" id="{CB0A87DE-F9FE-48C2-898A-486B6378DA6F}"/>
                </a:ext>
              </a:extLst>
            </p:cNvPr>
            <p:cNvCxnSpPr>
              <a:cxnSpLocks noChangeShapeType="1"/>
            </p:cNvCxnSpPr>
            <p:nvPr/>
          </p:nvCxnSpPr>
          <p:spPr bwMode="auto">
            <a:xfrm flipH="1">
              <a:off x="9230662" y="1787255"/>
              <a:ext cx="810815" cy="666027"/>
            </a:xfrm>
            <a:prstGeom prst="straightConnector1">
              <a:avLst/>
            </a:prstGeom>
            <a:noFill/>
            <a:ln w="25400">
              <a:solidFill>
                <a:schemeClr val="accent1"/>
              </a:solidFill>
              <a:round/>
              <a:headEnd/>
              <a:tailEnd/>
            </a:ln>
            <a:effectLst/>
          </p:spPr>
        </p:cxnSp>
        <p:sp>
          <p:nvSpPr>
            <p:cNvPr id="807" name="Text Box 504">
              <a:extLst>
                <a:ext uri="{FF2B5EF4-FFF2-40B4-BE49-F238E27FC236}">
                  <a16:creationId xmlns:a16="http://schemas.microsoft.com/office/drawing/2014/main" id="{687FD468-B0A3-48E3-B016-7CFB5B1A18EC}"/>
                </a:ext>
              </a:extLst>
            </p:cNvPr>
            <p:cNvSpPr txBox="1">
              <a:spLocks noChangeArrowheads="1"/>
            </p:cNvSpPr>
            <p:nvPr/>
          </p:nvSpPr>
          <p:spPr bwMode="auto">
            <a:xfrm>
              <a:off x="9466521" y="748911"/>
              <a:ext cx="704268" cy="1384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Bingley</a:t>
              </a:r>
            </a:p>
          </p:txBody>
        </p:sp>
        <p:sp>
          <p:nvSpPr>
            <p:cNvPr id="808" name="AutoShape 455">
              <a:extLst>
                <a:ext uri="{FF2B5EF4-FFF2-40B4-BE49-F238E27FC236}">
                  <a16:creationId xmlns:a16="http://schemas.microsoft.com/office/drawing/2014/main" id="{32544BDA-D0ED-4463-B1FB-C4B3689FAEEA}"/>
                </a:ext>
              </a:extLst>
            </p:cNvPr>
            <p:cNvSpPr>
              <a:spLocks noChangeArrowheads="1"/>
            </p:cNvSpPr>
            <p:nvPr/>
          </p:nvSpPr>
          <p:spPr bwMode="auto">
            <a:xfrm>
              <a:off x="9354295" y="4139992"/>
              <a:ext cx="1479183" cy="969931"/>
            </a:xfrm>
            <a:prstGeom prst="rect">
              <a:avLst/>
            </a:prstGeom>
            <a:noFill/>
            <a:ln w="6350">
              <a:solidFill>
                <a:schemeClr val="bg1">
                  <a:lumMod val="75000"/>
                </a:schemeClr>
              </a:solid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809" name="Text Box 504">
              <a:extLst>
                <a:ext uri="{FF2B5EF4-FFF2-40B4-BE49-F238E27FC236}">
                  <a16:creationId xmlns:a16="http://schemas.microsoft.com/office/drawing/2014/main" id="{640CDB94-C705-4F34-A520-5EB6025CFEAA}"/>
                </a:ext>
              </a:extLst>
            </p:cNvPr>
            <p:cNvSpPr txBox="1">
              <a:spLocks noChangeArrowheads="1"/>
            </p:cNvSpPr>
            <p:nvPr/>
          </p:nvSpPr>
          <p:spPr bwMode="auto">
            <a:xfrm>
              <a:off x="9393298" y="5155550"/>
              <a:ext cx="1401176" cy="1384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Steeton</a:t>
              </a:r>
            </a:p>
          </p:txBody>
        </p:sp>
        <p:cxnSp>
          <p:nvCxnSpPr>
            <p:cNvPr id="848" name="AutoShape 471">
              <a:extLst>
                <a:ext uri="{FF2B5EF4-FFF2-40B4-BE49-F238E27FC236}">
                  <a16:creationId xmlns:a16="http://schemas.microsoft.com/office/drawing/2014/main" id="{9A42A38F-D80B-4399-9E5F-0028CB103E12}"/>
                </a:ext>
              </a:extLst>
            </p:cNvPr>
            <p:cNvCxnSpPr>
              <a:cxnSpLocks noChangeShapeType="1"/>
            </p:cNvCxnSpPr>
            <p:nvPr/>
          </p:nvCxnSpPr>
          <p:spPr bwMode="auto">
            <a:xfrm flipV="1">
              <a:off x="9230662" y="1790780"/>
              <a:ext cx="1443505" cy="1396942"/>
            </a:xfrm>
            <a:prstGeom prst="straightConnector1">
              <a:avLst/>
            </a:prstGeom>
            <a:noFill/>
            <a:ln w="25400">
              <a:solidFill>
                <a:schemeClr val="accent1"/>
              </a:solidFill>
              <a:round/>
              <a:headEnd/>
              <a:tailEnd/>
            </a:ln>
            <a:effectLst/>
          </p:spPr>
        </p:cxnSp>
        <p:cxnSp>
          <p:nvCxnSpPr>
            <p:cNvPr id="849" name="AutoShape 471">
              <a:extLst>
                <a:ext uri="{FF2B5EF4-FFF2-40B4-BE49-F238E27FC236}">
                  <a16:creationId xmlns:a16="http://schemas.microsoft.com/office/drawing/2014/main" id="{B3699876-54AF-4792-9153-FFC8ECB58A9B}"/>
                </a:ext>
              </a:extLst>
            </p:cNvPr>
            <p:cNvCxnSpPr>
              <a:cxnSpLocks noChangeShapeType="1"/>
            </p:cNvCxnSpPr>
            <p:nvPr/>
          </p:nvCxnSpPr>
          <p:spPr bwMode="auto">
            <a:xfrm flipH="1" flipV="1">
              <a:off x="9230662" y="2765309"/>
              <a:ext cx="1168628" cy="1589569"/>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850" name="AutoShape 471">
              <a:extLst>
                <a:ext uri="{FF2B5EF4-FFF2-40B4-BE49-F238E27FC236}">
                  <a16:creationId xmlns:a16="http://schemas.microsoft.com/office/drawing/2014/main" id="{573D743D-1E8F-4D28-A5AA-47849ABE7918}"/>
                </a:ext>
              </a:extLst>
            </p:cNvPr>
            <p:cNvCxnSpPr>
              <a:cxnSpLocks noChangeShapeType="1"/>
            </p:cNvCxnSpPr>
            <p:nvPr/>
          </p:nvCxnSpPr>
          <p:spPr bwMode="auto">
            <a:xfrm flipH="1" flipV="1">
              <a:off x="9235424" y="3509272"/>
              <a:ext cx="613751" cy="843355"/>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851" name="AutoShape 471">
              <a:extLst>
                <a:ext uri="{FF2B5EF4-FFF2-40B4-BE49-F238E27FC236}">
                  <a16:creationId xmlns:a16="http://schemas.microsoft.com/office/drawing/2014/main" id="{ED41F605-1743-4C0F-B82B-B8ACC65836F0}"/>
                </a:ext>
              </a:extLst>
            </p:cNvPr>
            <p:cNvCxnSpPr>
              <a:cxnSpLocks noChangeShapeType="1"/>
            </p:cNvCxnSpPr>
            <p:nvPr/>
          </p:nvCxnSpPr>
          <p:spPr bwMode="auto">
            <a:xfrm>
              <a:off x="8565398" y="3234820"/>
              <a:ext cx="665264" cy="264928"/>
            </a:xfrm>
            <a:prstGeom prst="straightConnector1">
              <a:avLst/>
            </a:prstGeom>
            <a:noFill/>
            <a:ln w="25400">
              <a:solidFill>
                <a:srgbClr val="CC0066"/>
              </a:solidFill>
              <a:prstDash val="sysDash"/>
              <a:round/>
              <a:headEnd/>
              <a:tailEnd/>
            </a:ln>
            <a:extLst>
              <a:ext uri="{909E8E84-426E-40DD-AFC4-6F175D3DCCD1}">
                <a14:hiddenFill xmlns:a14="http://schemas.microsoft.com/office/drawing/2010/main">
                  <a:noFill/>
                </a14:hiddenFill>
              </a:ext>
            </a:extLst>
          </p:spPr>
        </p:cxnSp>
        <p:cxnSp>
          <p:nvCxnSpPr>
            <p:cNvPr id="852" name="AutoShape 471">
              <a:extLst>
                <a:ext uri="{FF2B5EF4-FFF2-40B4-BE49-F238E27FC236}">
                  <a16:creationId xmlns:a16="http://schemas.microsoft.com/office/drawing/2014/main" id="{A1DA4BE7-5084-470A-9ABE-CF2AAB367843}"/>
                </a:ext>
              </a:extLst>
            </p:cNvPr>
            <p:cNvCxnSpPr>
              <a:cxnSpLocks noChangeShapeType="1"/>
            </p:cNvCxnSpPr>
            <p:nvPr/>
          </p:nvCxnSpPr>
          <p:spPr bwMode="auto">
            <a:xfrm flipH="1">
              <a:off x="8565398" y="3187722"/>
              <a:ext cx="665264" cy="47098"/>
            </a:xfrm>
            <a:prstGeom prst="straightConnector1">
              <a:avLst/>
            </a:prstGeom>
            <a:noFill/>
            <a:ln w="25400">
              <a:solidFill>
                <a:srgbClr val="CC0066"/>
              </a:solidFill>
              <a:prstDash val="sysDash"/>
              <a:round/>
              <a:headEnd/>
              <a:tailEnd/>
            </a:ln>
            <a:extLst>
              <a:ext uri="{909E8E84-426E-40DD-AFC4-6F175D3DCCD1}">
                <a14:hiddenFill xmlns:a14="http://schemas.microsoft.com/office/drawing/2010/main">
                  <a:noFill/>
                </a14:hiddenFill>
              </a:ext>
            </a:extLst>
          </p:spPr>
        </p:cxnSp>
        <p:cxnSp>
          <p:nvCxnSpPr>
            <p:cNvPr id="853" name="AutoShape 471">
              <a:extLst>
                <a:ext uri="{FF2B5EF4-FFF2-40B4-BE49-F238E27FC236}">
                  <a16:creationId xmlns:a16="http://schemas.microsoft.com/office/drawing/2014/main" id="{AAF46AAD-2EF5-4298-AF41-8326A0322FF8}"/>
                </a:ext>
              </a:extLst>
            </p:cNvPr>
            <p:cNvCxnSpPr>
              <a:cxnSpLocks noChangeShapeType="1"/>
            </p:cNvCxnSpPr>
            <p:nvPr/>
          </p:nvCxnSpPr>
          <p:spPr bwMode="auto">
            <a:xfrm flipV="1">
              <a:off x="8565398" y="2453282"/>
              <a:ext cx="665264" cy="403280"/>
            </a:xfrm>
            <a:prstGeom prst="straightConnector1">
              <a:avLst/>
            </a:prstGeom>
            <a:noFill/>
            <a:ln w="25400">
              <a:solidFill>
                <a:schemeClr val="accent3"/>
              </a:solidFill>
              <a:prstDash val="sysDash"/>
              <a:round/>
              <a:headEnd/>
              <a:tailEnd/>
            </a:ln>
            <a:extLst>
              <a:ext uri="{909E8E84-426E-40DD-AFC4-6F175D3DCCD1}">
                <a14:hiddenFill xmlns:a14="http://schemas.microsoft.com/office/drawing/2010/main">
                  <a:noFill/>
                </a14:hiddenFill>
              </a:ext>
            </a:extLst>
          </p:spPr>
        </p:cxnSp>
        <p:cxnSp>
          <p:nvCxnSpPr>
            <p:cNvPr id="854" name="AutoShape 471">
              <a:extLst>
                <a:ext uri="{FF2B5EF4-FFF2-40B4-BE49-F238E27FC236}">
                  <a16:creationId xmlns:a16="http://schemas.microsoft.com/office/drawing/2014/main" id="{88906D5C-1CDC-4562-89F6-45ED94F25330}"/>
                </a:ext>
              </a:extLst>
            </p:cNvPr>
            <p:cNvCxnSpPr>
              <a:cxnSpLocks noChangeShapeType="1"/>
            </p:cNvCxnSpPr>
            <p:nvPr/>
          </p:nvCxnSpPr>
          <p:spPr bwMode="auto">
            <a:xfrm flipV="1">
              <a:off x="8565398" y="2765309"/>
              <a:ext cx="665264" cy="91253"/>
            </a:xfrm>
            <a:prstGeom prst="straightConnector1">
              <a:avLst/>
            </a:prstGeom>
            <a:noFill/>
            <a:ln w="25400">
              <a:solidFill>
                <a:schemeClr val="accent3"/>
              </a:solidFill>
              <a:prstDash val="sysDash"/>
              <a:round/>
              <a:headEnd/>
              <a:tailEnd/>
            </a:ln>
            <a:extLst>
              <a:ext uri="{909E8E84-426E-40DD-AFC4-6F175D3DCCD1}">
                <a14:hiddenFill xmlns:a14="http://schemas.microsoft.com/office/drawing/2010/main">
                  <a:noFill/>
                </a14:hiddenFill>
              </a:ext>
            </a:extLst>
          </p:spPr>
        </p:cxnSp>
        <p:sp>
          <p:nvSpPr>
            <p:cNvPr id="855" name="Rectangle 580">
              <a:extLst>
                <a:ext uri="{FF2B5EF4-FFF2-40B4-BE49-F238E27FC236}">
                  <a16:creationId xmlns:a16="http://schemas.microsoft.com/office/drawing/2014/main" id="{08A495F4-C378-45E6-B0FA-9E173BF0E966}"/>
                </a:ext>
              </a:extLst>
            </p:cNvPr>
            <p:cNvSpPr>
              <a:spLocks noChangeArrowheads="1"/>
            </p:cNvSpPr>
            <p:nvPr/>
          </p:nvSpPr>
          <p:spPr bwMode="auto">
            <a:xfrm>
              <a:off x="7222114" y="2204330"/>
              <a:ext cx="322204" cy="246221"/>
            </a:xfrm>
            <a:prstGeom prst="rect">
              <a:avLst/>
            </a:prstGeom>
            <a:noFill/>
            <a:ln w="6350">
              <a:noFill/>
              <a:miter lim="800000"/>
              <a:headEnd/>
              <a:tailEnd/>
            </a:ln>
            <a:effectLst/>
          </p:spPr>
          <p:txBody>
            <a:bodyPr wrap="none" lIns="0" tIns="0" rIns="0" bIns="0" anchor="ctr">
              <a:spAutoFit/>
            </a:bodyPr>
            <a:lstStyle/>
            <a:p>
              <a:pPr fontAlgn="auto">
                <a:spcBef>
                  <a:spcPts val="0"/>
                </a:spcBef>
                <a:spcAft>
                  <a:spcPts val="0"/>
                </a:spcAft>
                <a:defRPr/>
              </a:pPr>
              <a:r>
                <a:rPr lang="fr-FR" sz="900" b="0" dirty="0">
                  <a:solidFill>
                    <a:srgbClr val="C00000"/>
                  </a:solidFill>
                  <a:ea typeface="+mn-ea"/>
                </a:rPr>
                <a:t>FO</a:t>
              </a:r>
            </a:p>
            <a:p>
              <a:pPr fontAlgn="auto">
                <a:spcBef>
                  <a:spcPts val="0"/>
                </a:spcBef>
                <a:spcAft>
                  <a:spcPts val="0"/>
                </a:spcAft>
                <a:defRPr/>
              </a:pPr>
              <a:r>
                <a:rPr lang="fr-FR" sz="700" b="0" dirty="0">
                  <a:solidFill>
                    <a:srgbClr val="C00000"/>
                  </a:solidFill>
                  <a:ea typeface="+mn-ea"/>
                </a:rPr>
                <a:t>800Mb</a:t>
              </a:r>
            </a:p>
          </p:txBody>
        </p:sp>
        <p:sp>
          <p:nvSpPr>
            <p:cNvPr id="876" name="Rectangle 580">
              <a:extLst>
                <a:ext uri="{FF2B5EF4-FFF2-40B4-BE49-F238E27FC236}">
                  <a16:creationId xmlns:a16="http://schemas.microsoft.com/office/drawing/2014/main" id="{BE924538-5279-408C-AB45-6EA27B0201BD}"/>
                </a:ext>
              </a:extLst>
            </p:cNvPr>
            <p:cNvSpPr>
              <a:spLocks noChangeArrowheads="1"/>
            </p:cNvSpPr>
            <p:nvPr/>
          </p:nvSpPr>
          <p:spPr bwMode="auto">
            <a:xfrm>
              <a:off x="7596327" y="2204330"/>
              <a:ext cx="322204" cy="246221"/>
            </a:xfrm>
            <a:prstGeom prst="rect">
              <a:avLst/>
            </a:prstGeom>
            <a:noFill/>
            <a:ln w="6350">
              <a:noFill/>
              <a:miter lim="800000"/>
              <a:headEnd/>
              <a:tailEnd/>
            </a:ln>
            <a:effectLst/>
          </p:spPr>
          <p:txBody>
            <a:bodyPr wrap="none" lIns="0" tIns="0" rIns="0" bIns="0" anchor="ctr">
              <a:spAutoFit/>
            </a:bodyPr>
            <a:lstStyle/>
            <a:p>
              <a:pPr algn="r" fontAlgn="auto">
                <a:spcBef>
                  <a:spcPts val="0"/>
                </a:spcBef>
                <a:spcAft>
                  <a:spcPts val="0"/>
                </a:spcAft>
                <a:defRPr/>
              </a:pPr>
              <a:r>
                <a:rPr lang="fr-FR" sz="900" b="0" dirty="0">
                  <a:solidFill>
                    <a:srgbClr val="C00000"/>
                  </a:solidFill>
                  <a:ea typeface="+mn-ea"/>
                </a:rPr>
                <a:t>FO</a:t>
              </a:r>
            </a:p>
            <a:p>
              <a:pPr algn="r" fontAlgn="auto">
                <a:spcBef>
                  <a:spcPts val="0"/>
                </a:spcBef>
                <a:spcAft>
                  <a:spcPts val="0"/>
                </a:spcAft>
                <a:defRPr/>
              </a:pPr>
              <a:r>
                <a:rPr lang="fr-FR" sz="700" b="0" dirty="0">
                  <a:solidFill>
                    <a:srgbClr val="C00000"/>
                  </a:solidFill>
                  <a:ea typeface="+mn-ea"/>
                </a:rPr>
                <a:t>800Mb</a:t>
              </a:r>
            </a:p>
          </p:txBody>
        </p:sp>
        <p:sp>
          <p:nvSpPr>
            <p:cNvPr id="877" name="Rectangle 580">
              <a:extLst>
                <a:ext uri="{FF2B5EF4-FFF2-40B4-BE49-F238E27FC236}">
                  <a16:creationId xmlns:a16="http://schemas.microsoft.com/office/drawing/2014/main" id="{94DCB1C7-FDD4-46A0-A1F2-65F61234028F}"/>
                </a:ext>
              </a:extLst>
            </p:cNvPr>
            <p:cNvSpPr>
              <a:spLocks noChangeArrowheads="1"/>
            </p:cNvSpPr>
            <p:nvPr/>
          </p:nvSpPr>
          <p:spPr bwMode="auto">
            <a:xfrm>
              <a:off x="9541511" y="1648272"/>
              <a:ext cx="278923" cy="215444"/>
            </a:xfrm>
            <a:prstGeom prst="rect">
              <a:avLst/>
            </a:prstGeom>
            <a:noFill/>
            <a:ln w="6350">
              <a:noFill/>
              <a:miter lim="800000"/>
              <a:headEnd/>
              <a:tailEnd/>
            </a:ln>
            <a:effectLst/>
          </p:spPr>
          <p:txBody>
            <a:bodyPr wrap="none" lIns="0" tIns="0" rIns="0" bIns="0" anchor="ctr">
              <a:spAutoFit/>
            </a:bodyPr>
            <a:lstStyle/>
            <a:p>
              <a:pPr fontAlgn="auto">
                <a:spcBef>
                  <a:spcPts val="0"/>
                </a:spcBef>
                <a:spcAft>
                  <a:spcPts val="0"/>
                </a:spcAft>
                <a:defRPr/>
              </a:pPr>
              <a:r>
                <a:rPr lang="fr-FR" sz="800" b="0" dirty="0">
                  <a:solidFill>
                    <a:srgbClr val="C00000"/>
                  </a:solidFill>
                  <a:ea typeface="+mn-ea"/>
                </a:rPr>
                <a:t>FO</a:t>
              </a:r>
            </a:p>
            <a:p>
              <a:pPr fontAlgn="auto">
                <a:spcBef>
                  <a:spcPts val="0"/>
                </a:spcBef>
                <a:spcAft>
                  <a:spcPts val="0"/>
                </a:spcAft>
                <a:defRPr/>
              </a:pPr>
              <a:r>
                <a:rPr lang="fr-FR" sz="600" b="0" dirty="0">
                  <a:solidFill>
                    <a:srgbClr val="C00000"/>
                  </a:solidFill>
                  <a:ea typeface="+mn-ea"/>
                </a:rPr>
                <a:t>400Mb</a:t>
              </a:r>
            </a:p>
          </p:txBody>
        </p:sp>
        <p:sp>
          <p:nvSpPr>
            <p:cNvPr id="879" name="Rectangle 580">
              <a:extLst>
                <a:ext uri="{FF2B5EF4-FFF2-40B4-BE49-F238E27FC236}">
                  <a16:creationId xmlns:a16="http://schemas.microsoft.com/office/drawing/2014/main" id="{1E8FF7E9-58E0-4CC2-936B-581A0283F406}"/>
                </a:ext>
              </a:extLst>
            </p:cNvPr>
            <p:cNvSpPr>
              <a:spLocks noChangeArrowheads="1"/>
            </p:cNvSpPr>
            <p:nvPr/>
          </p:nvSpPr>
          <p:spPr bwMode="auto">
            <a:xfrm>
              <a:off x="10848036" y="1648272"/>
              <a:ext cx="253274" cy="215444"/>
            </a:xfrm>
            <a:prstGeom prst="rect">
              <a:avLst/>
            </a:prstGeom>
            <a:noFill/>
            <a:ln w="6350">
              <a:noFill/>
              <a:miter lim="800000"/>
              <a:headEnd/>
              <a:tailEnd/>
            </a:ln>
            <a:effectLst/>
          </p:spPr>
          <p:txBody>
            <a:bodyPr wrap="none" lIns="0" tIns="0" rIns="0" bIns="0" anchor="ctr">
              <a:spAutoFit/>
            </a:bodyPr>
            <a:lstStyle/>
            <a:p>
              <a:pPr algn="r" fontAlgn="auto">
                <a:spcBef>
                  <a:spcPts val="0"/>
                </a:spcBef>
                <a:spcAft>
                  <a:spcPts val="0"/>
                </a:spcAft>
                <a:defRPr/>
              </a:pPr>
              <a:r>
                <a:rPr lang="fr-FR" sz="800" b="0" dirty="0">
                  <a:solidFill>
                    <a:srgbClr val="C00000"/>
                  </a:solidFill>
                  <a:ea typeface="+mn-ea"/>
                </a:rPr>
                <a:t>FO</a:t>
              </a:r>
            </a:p>
            <a:p>
              <a:pPr algn="r" fontAlgn="auto">
                <a:spcBef>
                  <a:spcPts val="0"/>
                </a:spcBef>
                <a:spcAft>
                  <a:spcPts val="0"/>
                </a:spcAft>
                <a:defRPr/>
              </a:pPr>
              <a:r>
                <a:rPr lang="fr-FR" sz="600" b="0" dirty="0">
                  <a:solidFill>
                    <a:srgbClr val="C00000"/>
                  </a:solidFill>
                  <a:ea typeface="+mn-ea"/>
                </a:rPr>
                <a:t>100Mb</a:t>
              </a:r>
            </a:p>
          </p:txBody>
        </p:sp>
        <p:sp>
          <p:nvSpPr>
            <p:cNvPr id="884" name="Rectangle 580">
              <a:extLst>
                <a:ext uri="{FF2B5EF4-FFF2-40B4-BE49-F238E27FC236}">
                  <a16:creationId xmlns:a16="http://schemas.microsoft.com/office/drawing/2014/main" id="{124E4A36-116C-40C8-AC6F-34E187FA6688}"/>
                </a:ext>
              </a:extLst>
            </p:cNvPr>
            <p:cNvSpPr>
              <a:spLocks noChangeArrowheads="1"/>
            </p:cNvSpPr>
            <p:nvPr/>
          </p:nvSpPr>
          <p:spPr bwMode="auto">
            <a:xfrm>
              <a:off x="10540525" y="4149741"/>
              <a:ext cx="253274" cy="215444"/>
            </a:xfrm>
            <a:prstGeom prst="rect">
              <a:avLst/>
            </a:prstGeom>
            <a:noFill/>
            <a:ln w="6350">
              <a:noFill/>
              <a:miter lim="800000"/>
              <a:headEnd/>
              <a:tailEnd/>
            </a:ln>
            <a:effectLst/>
          </p:spPr>
          <p:txBody>
            <a:bodyPr wrap="none" lIns="0" tIns="0" rIns="0" bIns="0" anchor="ctr">
              <a:spAutoFit/>
            </a:bodyPr>
            <a:lstStyle/>
            <a:p>
              <a:pPr algn="r" fontAlgn="auto">
                <a:spcBef>
                  <a:spcPts val="0"/>
                </a:spcBef>
                <a:spcAft>
                  <a:spcPts val="0"/>
                </a:spcAft>
                <a:defRPr/>
              </a:pPr>
              <a:r>
                <a:rPr lang="fr-FR" sz="800" b="0" dirty="0">
                  <a:solidFill>
                    <a:srgbClr val="C00000"/>
                  </a:solidFill>
                  <a:ea typeface="+mn-ea"/>
                </a:rPr>
                <a:t>FO</a:t>
              </a:r>
            </a:p>
            <a:p>
              <a:pPr algn="r" fontAlgn="auto">
                <a:spcBef>
                  <a:spcPts val="0"/>
                </a:spcBef>
                <a:spcAft>
                  <a:spcPts val="0"/>
                </a:spcAft>
                <a:defRPr/>
              </a:pPr>
              <a:r>
                <a:rPr lang="fr-FR" sz="600" b="0" dirty="0">
                  <a:solidFill>
                    <a:srgbClr val="C00000"/>
                  </a:solidFill>
                  <a:ea typeface="+mn-ea"/>
                </a:rPr>
                <a:t>100Mb</a:t>
              </a:r>
            </a:p>
          </p:txBody>
        </p:sp>
        <p:sp>
          <p:nvSpPr>
            <p:cNvPr id="949" name="Rectangle 580">
              <a:extLst>
                <a:ext uri="{FF2B5EF4-FFF2-40B4-BE49-F238E27FC236}">
                  <a16:creationId xmlns:a16="http://schemas.microsoft.com/office/drawing/2014/main" id="{089F73A7-113A-4DF5-956B-4B30393A6CD6}"/>
                </a:ext>
              </a:extLst>
            </p:cNvPr>
            <p:cNvSpPr>
              <a:spLocks noChangeArrowheads="1"/>
            </p:cNvSpPr>
            <p:nvPr/>
          </p:nvSpPr>
          <p:spPr bwMode="auto">
            <a:xfrm>
              <a:off x="9404277" y="4149741"/>
              <a:ext cx="253274" cy="215444"/>
            </a:xfrm>
            <a:prstGeom prst="rect">
              <a:avLst/>
            </a:prstGeom>
            <a:noFill/>
            <a:ln w="6350">
              <a:noFill/>
              <a:miter lim="800000"/>
              <a:headEnd/>
              <a:tailEnd/>
            </a:ln>
            <a:effectLst/>
          </p:spPr>
          <p:txBody>
            <a:bodyPr wrap="none" lIns="0" tIns="0" rIns="0" bIns="0" anchor="ctr">
              <a:spAutoFit/>
            </a:bodyPr>
            <a:lstStyle/>
            <a:p>
              <a:pPr fontAlgn="auto">
                <a:spcBef>
                  <a:spcPts val="0"/>
                </a:spcBef>
                <a:spcAft>
                  <a:spcPts val="0"/>
                </a:spcAft>
                <a:defRPr/>
              </a:pPr>
              <a:r>
                <a:rPr lang="fr-FR" sz="800" b="0" dirty="0">
                  <a:solidFill>
                    <a:srgbClr val="C00000"/>
                  </a:solidFill>
                  <a:ea typeface="+mn-ea"/>
                </a:rPr>
                <a:t>FO</a:t>
              </a:r>
            </a:p>
            <a:p>
              <a:pPr fontAlgn="auto">
                <a:spcBef>
                  <a:spcPts val="0"/>
                </a:spcBef>
                <a:spcAft>
                  <a:spcPts val="0"/>
                </a:spcAft>
                <a:defRPr/>
              </a:pPr>
              <a:r>
                <a:rPr lang="fr-FR" sz="600" b="0" dirty="0">
                  <a:solidFill>
                    <a:srgbClr val="C00000"/>
                  </a:solidFill>
                  <a:ea typeface="+mn-ea"/>
                </a:rPr>
                <a:t>100Mb</a:t>
              </a:r>
            </a:p>
          </p:txBody>
        </p:sp>
        <p:cxnSp>
          <p:nvCxnSpPr>
            <p:cNvPr id="1014" name="AutoShape 471">
              <a:extLst>
                <a:ext uri="{FF2B5EF4-FFF2-40B4-BE49-F238E27FC236}">
                  <a16:creationId xmlns:a16="http://schemas.microsoft.com/office/drawing/2014/main" id="{CFDCE2FF-AF1F-4988-8E4F-FB286598A799}"/>
                </a:ext>
              </a:extLst>
            </p:cNvPr>
            <p:cNvCxnSpPr>
              <a:cxnSpLocks noChangeShapeType="1"/>
            </p:cNvCxnSpPr>
            <p:nvPr/>
          </p:nvCxnSpPr>
          <p:spPr bwMode="auto">
            <a:xfrm>
              <a:off x="5287385" y="2313615"/>
              <a:ext cx="1074694" cy="788741"/>
            </a:xfrm>
            <a:prstGeom prst="straightConnector1">
              <a:avLst/>
            </a:prstGeom>
            <a:noFill/>
            <a:ln w="25400">
              <a:solidFill>
                <a:schemeClr val="accent1"/>
              </a:solidFill>
              <a:round/>
              <a:headEnd/>
              <a:tailEnd/>
            </a:ln>
            <a:effectLst/>
          </p:spPr>
        </p:cxnSp>
        <p:sp>
          <p:nvSpPr>
            <p:cNvPr id="1015" name="Text Box 504">
              <a:extLst>
                <a:ext uri="{FF2B5EF4-FFF2-40B4-BE49-F238E27FC236}">
                  <a16:creationId xmlns:a16="http://schemas.microsoft.com/office/drawing/2014/main" id="{C194DB46-F48A-45E7-A948-1CE4FC038035}"/>
                </a:ext>
              </a:extLst>
            </p:cNvPr>
            <p:cNvSpPr txBox="1">
              <a:spLocks noChangeArrowheads="1"/>
            </p:cNvSpPr>
            <p:nvPr/>
          </p:nvSpPr>
          <p:spPr bwMode="auto">
            <a:xfrm>
              <a:off x="5060987" y="3683726"/>
              <a:ext cx="881622" cy="1384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CLEM</a:t>
              </a:r>
            </a:p>
          </p:txBody>
        </p:sp>
        <p:cxnSp>
          <p:nvCxnSpPr>
            <p:cNvPr id="1017" name="AutoShape 471">
              <a:extLst>
                <a:ext uri="{FF2B5EF4-FFF2-40B4-BE49-F238E27FC236}">
                  <a16:creationId xmlns:a16="http://schemas.microsoft.com/office/drawing/2014/main" id="{8568F8D9-5C90-4117-B1C8-AD9793920B7B}"/>
                </a:ext>
              </a:extLst>
            </p:cNvPr>
            <p:cNvCxnSpPr>
              <a:cxnSpLocks noChangeShapeType="1"/>
            </p:cNvCxnSpPr>
            <p:nvPr/>
          </p:nvCxnSpPr>
          <p:spPr bwMode="auto">
            <a:xfrm>
              <a:off x="5841981" y="2310969"/>
              <a:ext cx="661393" cy="391052"/>
            </a:xfrm>
            <a:prstGeom prst="straightConnector1">
              <a:avLst/>
            </a:prstGeom>
            <a:noFill/>
            <a:ln w="25400">
              <a:solidFill>
                <a:schemeClr val="accent1"/>
              </a:solidFill>
              <a:round/>
              <a:headEnd/>
              <a:tailEnd/>
            </a:ln>
            <a:effectLst/>
          </p:spPr>
        </p:cxnSp>
        <p:sp>
          <p:nvSpPr>
            <p:cNvPr id="1019" name="Rectangle 580">
              <a:extLst>
                <a:ext uri="{FF2B5EF4-FFF2-40B4-BE49-F238E27FC236}">
                  <a16:creationId xmlns:a16="http://schemas.microsoft.com/office/drawing/2014/main" id="{A5B95A02-0202-42DA-8DC4-96930C7788BB}"/>
                </a:ext>
              </a:extLst>
            </p:cNvPr>
            <p:cNvSpPr>
              <a:spLocks noChangeArrowheads="1"/>
            </p:cNvSpPr>
            <p:nvPr/>
          </p:nvSpPr>
          <p:spPr bwMode="auto">
            <a:xfrm>
              <a:off x="3860835" y="2936040"/>
              <a:ext cx="468040" cy="251681"/>
            </a:xfrm>
            <a:prstGeom prst="rect">
              <a:avLst/>
            </a:prstGeom>
            <a:noFill/>
            <a:ln w="6350">
              <a:noFill/>
              <a:miter lim="800000"/>
              <a:headEnd/>
              <a:tailEnd/>
            </a:ln>
            <a:effectLst/>
          </p:spPr>
          <p:txBody>
            <a:bodyPr wrap="none" lIns="0" tIns="0" rIns="0" bIns="0" anchor="ctr"/>
            <a:lstStyle/>
            <a:p>
              <a:pPr algn="r" fontAlgn="auto">
                <a:spcBef>
                  <a:spcPts val="0"/>
                </a:spcBef>
                <a:spcAft>
                  <a:spcPts val="0"/>
                </a:spcAft>
                <a:defRPr/>
              </a:pPr>
              <a:r>
                <a:rPr lang="fr-FR" sz="900" b="0" dirty="0">
                  <a:solidFill>
                    <a:schemeClr val="accent2"/>
                  </a:solidFill>
                  <a:ea typeface="+mn-ea"/>
                </a:rPr>
                <a:t>FO</a:t>
              </a:r>
            </a:p>
            <a:p>
              <a:pPr algn="r" fontAlgn="auto">
                <a:spcBef>
                  <a:spcPts val="0"/>
                </a:spcBef>
                <a:spcAft>
                  <a:spcPts val="0"/>
                </a:spcAft>
                <a:defRPr/>
              </a:pPr>
              <a:r>
                <a:rPr lang="fr-FR" sz="700" b="0" dirty="0">
                  <a:solidFill>
                    <a:schemeClr val="accent2"/>
                  </a:solidFill>
                  <a:ea typeface="+mn-ea"/>
                </a:rPr>
                <a:t>200Mb</a:t>
              </a:r>
            </a:p>
          </p:txBody>
        </p:sp>
        <p:sp>
          <p:nvSpPr>
            <p:cNvPr id="1020" name="Rectangle 580">
              <a:extLst>
                <a:ext uri="{FF2B5EF4-FFF2-40B4-BE49-F238E27FC236}">
                  <a16:creationId xmlns:a16="http://schemas.microsoft.com/office/drawing/2014/main" id="{0DE2FA4B-ABDA-4044-81B0-1DED032D291D}"/>
                </a:ext>
              </a:extLst>
            </p:cNvPr>
            <p:cNvSpPr>
              <a:spLocks noChangeArrowheads="1"/>
            </p:cNvSpPr>
            <p:nvPr/>
          </p:nvSpPr>
          <p:spPr bwMode="auto">
            <a:xfrm>
              <a:off x="6231019" y="2137660"/>
              <a:ext cx="325409" cy="246221"/>
            </a:xfrm>
            <a:prstGeom prst="rect">
              <a:avLst/>
            </a:prstGeom>
            <a:noFill/>
            <a:ln w="6350">
              <a:noFill/>
              <a:miter lim="800000"/>
              <a:headEnd/>
              <a:tailEnd/>
            </a:ln>
            <a:effectLst/>
          </p:spPr>
          <p:txBody>
            <a:bodyPr wrap="none" lIns="0" tIns="0" rIns="0" bIns="0" anchor="t" anchorCtr="0">
              <a:spAutoFit/>
            </a:bodyPr>
            <a:lstStyle/>
            <a:p>
              <a:pPr fontAlgn="auto">
                <a:spcBef>
                  <a:spcPts val="0"/>
                </a:spcBef>
                <a:spcAft>
                  <a:spcPts val="0"/>
                </a:spcAft>
                <a:defRPr/>
              </a:pPr>
              <a:r>
                <a:rPr lang="fr-FR" sz="900" b="0" dirty="0">
                  <a:solidFill>
                    <a:srgbClr val="C00000"/>
                  </a:solidFill>
                  <a:ea typeface="+mn-ea"/>
                </a:rPr>
                <a:t>FO</a:t>
              </a:r>
            </a:p>
            <a:p>
              <a:pPr fontAlgn="auto">
                <a:spcBef>
                  <a:spcPts val="0"/>
                </a:spcBef>
                <a:spcAft>
                  <a:spcPts val="0"/>
                </a:spcAft>
                <a:defRPr/>
              </a:pPr>
              <a:r>
                <a:rPr lang="fr-FR" sz="700" b="0" dirty="0">
                  <a:solidFill>
                    <a:srgbClr val="C00000"/>
                  </a:solidFill>
                  <a:ea typeface="+mn-ea"/>
                </a:rPr>
                <a:t>400Mb</a:t>
              </a:r>
            </a:p>
          </p:txBody>
        </p:sp>
        <p:sp>
          <p:nvSpPr>
            <p:cNvPr id="1021" name="Text Box 504">
              <a:extLst>
                <a:ext uri="{FF2B5EF4-FFF2-40B4-BE49-F238E27FC236}">
                  <a16:creationId xmlns:a16="http://schemas.microsoft.com/office/drawing/2014/main" id="{517C9754-20D2-442D-94DC-458F5D6AAD73}"/>
                </a:ext>
              </a:extLst>
            </p:cNvPr>
            <p:cNvSpPr txBox="1">
              <a:spLocks noChangeArrowheads="1"/>
            </p:cNvSpPr>
            <p:nvPr/>
          </p:nvSpPr>
          <p:spPr bwMode="auto">
            <a:xfrm>
              <a:off x="7352615" y="5419005"/>
              <a:ext cx="1401176" cy="1384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FAC</a:t>
              </a:r>
            </a:p>
          </p:txBody>
        </p:sp>
        <p:sp>
          <p:nvSpPr>
            <p:cNvPr id="1022" name="AutoShape 455">
              <a:extLst>
                <a:ext uri="{FF2B5EF4-FFF2-40B4-BE49-F238E27FC236}">
                  <a16:creationId xmlns:a16="http://schemas.microsoft.com/office/drawing/2014/main" id="{18FF0314-E425-4999-A51A-0E3EFECC4555}"/>
                </a:ext>
              </a:extLst>
            </p:cNvPr>
            <p:cNvSpPr>
              <a:spLocks noChangeArrowheads="1"/>
            </p:cNvSpPr>
            <p:nvPr/>
          </p:nvSpPr>
          <p:spPr bwMode="auto">
            <a:xfrm>
              <a:off x="7486552" y="4424052"/>
              <a:ext cx="600504" cy="962573"/>
            </a:xfrm>
            <a:prstGeom prst="rect">
              <a:avLst/>
            </a:prstGeom>
            <a:noFill/>
            <a:ln w="6350">
              <a:solidFill>
                <a:schemeClr val="bg1">
                  <a:lumMod val="75000"/>
                </a:schemeClr>
              </a:solid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cxnSp>
          <p:nvCxnSpPr>
            <p:cNvPr id="1023" name="AutoShape 471">
              <a:extLst>
                <a:ext uri="{FF2B5EF4-FFF2-40B4-BE49-F238E27FC236}">
                  <a16:creationId xmlns:a16="http://schemas.microsoft.com/office/drawing/2014/main" id="{898138B6-4380-49B4-B9EB-A42EA88C5D15}"/>
                </a:ext>
              </a:extLst>
            </p:cNvPr>
            <p:cNvCxnSpPr>
              <a:cxnSpLocks noChangeShapeType="1"/>
            </p:cNvCxnSpPr>
            <p:nvPr/>
          </p:nvCxnSpPr>
          <p:spPr bwMode="auto">
            <a:xfrm flipH="1" flipV="1">
              <a:off x="8029654" y="3699916"/>
              <a:ext cx="373313" cy="862350"/>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1063" name="AutoShape 471">
              <a:extLst>
                <a:ext uri="{FF2B5EF4-FFF2-40B4-BE49-F238E27FC236}">
                  <a16:creationId xmlns:a16="http://schemas.microsoft.com/office/drawing/2014/main" id="{2FB63346-A4E6-4CB7-8AA2-F7AC0CD2FDCB}"/>
                </a:ext>
              </a:extLst>
            </p:cNvPr>
            <p:cNvCxnSpPr>
              <a:cxnSpLocks noChangeShapeType="1"/>
            </p:cNvCxnSpPr>
            <p:nvPr/>
          </p:nvCxnSpPr>
          <p:spPr bwMode="auto">
            <a:xfrm flipH="1">
              <a:off x="5028608" y="4681623"/>
              <a:ext cx="2524175" cy="995579"/>
            </a:xfrm>
            <a:prstGeom prst="straightConnector1">
              <a:avLst/>
            </a:prstGeom>
            <a:noFill/>
            <a:ln w="25400">
              <a:solidFill>
                <a:schemeClr val="accent2"/>
              </a:solidFill>
              <a:round/>
              <a:headEnd/>
              <a:tailEnd/>
            </a:ln>
            <a:extLst>
              <a:ext uri="{909E8E84-426E-40DD-AFC4-6F175D3DCCD1}">
                <a14:hiddenFill xmlns:a14="http://schemas.microsoft.com/office/drawing/2010/main">
                  <a:noFill/>
                </a14:hiddenFill>
              </a:ext>
            </a:extLst>
          </p:spPr>
        </p:cxnSp>
        <p:sp>
          <p:nvSpPr>
            <p:cNvPr id="1064" name="Rectangle 580">
              <a:extLst>
                <a:ext uri="{FF2B5EF4-FFF2-40B4-BE49-F238E27FC236}">
                  <a16:creationId xmlns:a16="http://schemas.microsoft.com/office/drawing/2014/main" id="{4764CD3A-6E89-4F00-96C5-41400CA552D4}"/>
                </a:ext>
              </a:extLst>
            </p:cNvPr>
            <p:cNvSpPr>
              <a:spLocks noChangeArrowheads="1"/>
            </p:cNvSpPr>
            <p:nvPr/>
          </p:nvSpPr>
          <p:spPr bwMode="auto">
            <a:xfrm>
              <a:off x="8437435" y="4125060"/>
              <a:ext cx="296556" cy="246221"/>
            </a:xfrm>
            <a:prstGeom prst="rect">
              <a:avLst/>
            </a:prstGeom>
            <a:noFill/>
            <a:ln w="6350">
              <a:noFill/>
              <a:miter lim="800000"/>
              <a:headEnd/>
              <a:tailEnd/>
            </a:ln>
            <a:effectLst/>
          </p:spPr>
          <p:txBody>
            <a:bodyPr wrap="none" lIns="0" tIns="0" rIns="0" bIns="0" anchor="ctr">
              <a:spAutoFit/>
            </a:bodyPr>
            <a:lstStyle/>
            <a:p>
              <a:pPr algn="r" fontAlgn="auto">
                <a:spcBef>
                  <a:spcPts val="0"/>
                </a:spcBef>
                <a:spcAft>
                  <a:spcPts val="0"/>
                </a:spcAft>
                <a:defRPr/>
              </a:pPr>
              <a:r>
                <a:rPr lang="fr-FR" sz="900" b="0" dirty="0">
                  <a:solidFill>
                    <a:srgbClr val="C00000"/>
                  </a:solidFill>
                  <a:ea typeface="+mn-ea"/>
                </a:rPr>
                <a:t>FO</a:t>
              </a:r>
            </a:p>
            <a:p>
              <a:pPr algn="r" fontAlgn="auto">
                <a:spcBef>
                  <a:spcPts val="0"/>
                </a:spcBef>
                <a:spcAft>
                  <a:spcPts val="0"/>
                </a:spcAft>
                <a:defRPr/>
              </a:pPr>
              <a:r>
                <a:rPr lang="fr-FR" sz="700" b="0" dirty="0">
                  <a:solidFill>
                    <a:srgbClr val="C00000"/>
                  </a:solidFill>
                  <a:ea typeface="+mn-ea"/>
                </a:rPr>
                <a:t>100Mb</a:t>
              </a:r>
            </a:p>
          </p:txBody>
        </p:sp>
        <p:sp>
          <p:nvSpPr>
            <p:cNvPr id="1065" name="Text Box 504">
              <a:extLst>
                <a:ext uri="{FF2B5EF4-FFF2-40B4-BE49-F238E27FC236}">
                  <a16:creationId xmlns:a16="http://schemas.microsoft.com/office/drawing/2014/main" id="{6430B432-1C24-4569-B5BC-84E1D617EB27}"/>
                </a:ext>
              </a:extLst>
            </p:cNvPr>
            <p:cNvSpPr txBox="1">
              <a:spLocks noChangeArrowheads="1"/>
            </p:cNvSpPr>
            <p:nvPr/>
          </p:nvSpPr>
          <p:spPr bwMode="auto">
            <a:xfrm>
              <a:off x="4425160" y="1243444"/>
              <a:ext cx="974347" cy="138499"/>
            </a:xfrm>
            <a:prstGeom prst="rect">
              <a:avLst/>
            </a:prstGeom>
            <a:noFill/>
            <a:ln w="9525">
              <a:noFill/>
              <a:miter lim="800000"/>
              <a:headEnd/>
              <a:tailEnd/>
            </a:ln>
            <a:effectLst/>
          </p:spPr>
          <p:txBody>
            <a:bodyPr lIns="0" tIns="0" rIns="0" bIns="0" anchor="t" anchorCtr="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DA Roubaix</a:t>
              </a:r>
            </a:p>
          </p:txBody>
        </p:sp>
        <p:sp>
          <p:nvSpPr>
            <p:cNvPr id="1066" name="AutoShape 455">
              <a:extLst>
                <a:ext uri="{FF2B5EF4-FFF2-40B4-BE49-F238E27FC236}">
                  <a16:creationId xmlns:a16="http://schemas.microsoft.com/office/drawing/2014/main" id="{62C2A85E-911E-4692-9AEA-0206D095979F}"/>
                </a:ext>
              </a:extLst>
            </p:cNvPr>
            <p:cNvSpPr>
              <a:spLocks noChangeArrowheads="1"/>
            </p:cNvSpPr>
            <p:nvPr/>
          </p:nvSpPr>
          <p:spPr bwMode="auto">
            <a:xfrm>
              <a:off x="5255268" y="3935407"/>
              <a:ext cx="772707" cy="945604"/>
            </a:xfrm>
            <a:prstGeom prst="rect">
              <a:avLst/>
            </a:prstGeom>
            <a:noFill/>
            <a:ln w="6350">
              <a:solidFill>
                <a:schemeClr val="bg1">
                  <a:lumMod val="75000"/>
                </a:schemeClr>
              </a:solid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1067" name="Rectangle 580">
              <a:extLst>
                <a:ext uri="{FF2B5EF4-FFF2-40B4-BE49-F238E27FC236}">
                  <a16:creationId xmlns:a16="http://schemas.microsoft.com/office/drawing/2014/main" id="{49FE4F61-2ED9-4F70-B836-50E24997FAE7}"/>
                </a:ext>
              </a:extLst>
            </p:cNvPr>
            <p:cNvSpPr>
              <a:spLocks noChangeArrowheads="1"/>
            </p:cNvSpPr>
            <p:nvPr/>
          </p:nvSpPr>
          <p:spPr bwMode="auto">
            <a:xfrm>
              <a:off x="6681840" y="3926363"/>
              <a:ext cx="296556" cy="246221"/>
            </a:xfrm>
            <a:prstGeom prst="rect">
              <a:avLst/>
            </a:prstGeom>
            <a:noFill/>
            <a:ln w="6350">
              <a:noFill/>
              <a:miter lim="800000"/>
              <a:headEnd/>
              <a:tailEnd/>
            </a:ln>
            <a:effectLst/>
          </p:spPr>
          <p:txBody>
            <a:bodyPr wrap="none" lIns="0" tIns="0" rIns="0" bIns="0" anchor="ctr">
              <a:spAutoFit/>
            </a:bodyPr>
            <a:lstStyle/>
            <a:p>
              <a:pPr fontAlgn="auto">
                <a:spcBef>
                  <a:spcPts val="0"/>
                </a:spcBef>
                <a:spcAft>
                  <a:spcPts val="0"/>
                </a:spcAft>
                <a:defRPr/>
              </a:pPr>
              <a:r>
                <a:rPr lang="fr-FR" sz="900" b="0" dirty="0">
                  <a:solidFill>
                    <a:srgbClr val="C00000"/>
                  </a:solidFill>
                  <a:ea typeface="+mn-ea"/>
                </a:rPr>
                <a:t>FO</a:t>
              </a:r>
            </a:p>
            <a:p>
              <a:pPr fontAlgn="auto">
                <a:spcBef>
                  <a:spcPts val="0"/>
                </a:spcBef>
                <a:spcAft>
                  <a:spcPts val="0"/>
                </a:spcAft>
                <a:defRPr/>
              </a:pPr>
              <a:r>
                <a:rPr lang="fr-FR" sz="700" b="0" dirty="0">
                  <a:solidFill>
                    <a:srgbClr val="C00000"/>
                  </a:solidFill>
                  <a:ea typeface="+mn-ea"/>
                </a:rPr>
                <a:t>100Mb</a:t>
              </a:r>
            </a:p>
          </p:txBody>
        </p:sp>
        <p:cxnSp>
          <p:nvCxnSpPr>
            <p:cNvPr id="1068" name="AutoShape 471">
              <a:extLst>
                <a:ext uri="{FF2B5EF4-FFF2-40B4-BE49-F238E27FC236}">
                  <a16:creationId xmlns:a16="http://schemas.microsoft.com/office/drawing/2014/main" id="{B8F9E176-664B-476C-910A-6635AA47F164}"/>
                </a:ext>
              </a:extLst>
            </p:cNvPr>
            <p:cNvCxnSpPr>
              <a:cxnSpLocks noChangeShapeType="1"/>
            </p:cNvCxnSpPr>
            <p:nvPr/>
          </p:nvCxnSpPr>
          <p:spPr bwMode="auto">
            <a:xfrm flipV="1">
              <a:off x="6356721" y="3715759"/>
              <a:ext cx="546988" cy="377555"/>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1069" name="AutoShape 471">
              <a:extLst>
                <a:ext uri="{FF2B5EF4-FFF2-40B4-BE49-F238E27FC236}">
                  <a16:creationId xmlns:a16="http://schemas.microsoft.com/office/drawing/2014/main" id="{0A4B6C31-56B9-4B33-BA2A-C731F17A7A02}"/>
                </a:ext>
              </a:extLst>
            </p:cNvPr>
            <p:cNvCxnSpPr>
              <a:cxnSpLocks noChangeShapeType="1"/>
            </p:cNvCxnSpPr>
            <p:nvPr/>
          </p:nvCxnSpPr>
          <p:spPr bwMode="auto">
            <a:xfrm flipH="1">
              <a:off x="4735714" y="4187090"/>
              <a:ext cx="777123" cy="927249"/>
            </a:xfrm>
            <a:prstGeom prst="straightConnector1">
              <a:avLst/>
            </a:prstGeom>
            <a:noFill/>
            <a:ln w="25400">
              <a:solidFill>
                <a:schemeClr val="accent2"/>
              </a:solidFill>
              <a:round/>
              <a:headEnd/>
              <a:tailEnd/>
            </a:ln>
            <a:extLst>
              <a:ext uri="{909E8E84-426E-40DD-AFC4-6F175D3DCCD1}">
                <a14:hiddenFill xmlns:a14="http://schemas.microsoft.com/office/drawing/2010/main">
                  <a:noFill/>
                </a14:hiddenFill>
              </a:ext>
            </a:extLst>
          </p:spPr>
        </p:cxnSp>
        <p:sp>
          <p:nvSpPr>
            <p:cNvPr id="1070" name="Text Box 504">
              <a:extLst>
                <a:ext uri="{FF2B5EF4-FFF2-40B4-BE49-F238E27FC236}">
                  <a16:creationId xmlns:a16="http://schemas.microsoft.com/office/drawing/2014/main" id="{DE93DE7E-5772-48A7-828F-91AA422E5BEE}"/>
                </a:ext>
              </a:extLst>
            </p:cNvPr>
            <p:cNvSpPr txBox="1">
              <a:spLocks noChangeArrowheads="1"/>
            </p:cNvSpPr>
            <p:nvPr/>
          </p:nvSpPr>
          <p:spPr bwMode="auto">
            <a:xfrm>
              <a:off x="10799626" y="2217791"/>
              <a:ext cx="803615" cy="1384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Dottignies</a:t>
              </a:r>
            </a:p>
          </p:txBody>
        </p:sp>
        <p:sp>
          <p:nvSpPr>
            <p:cNvPr id="1071" name="AutoShape 455">
              <a:extLst>
                <a:ext uri="{FF2B5EF4-FFF2-40B4-BE49-F238E27FC236}">
                  <a16:creationId xmlns:a16="http://schemas.microsoft.com/office/drawing/2014/main" id="{C97EC21F-9306-42DE-AAF3-254590B3233F}"/>
                </a:ext>
              </a:extLst>
            </p:cNvPr>
            <p:cNvSpPr>
              <a:spLocks noChangeArrowheads="1"/>
            </p:cNvSpPr>
            <p:nvPr/>
          </p:nvSpPr>
          <p:spPr bwMode="auto">
            <a:xfrm>
              <a:off x="10701013" y="2438564"/>
              <a:ext cx="1000840" cy="1199171"/>
            </a:xfrm>
            <a:prstGeom prst="rect">
              <a:avLst/>
            </a:prstGeom>
            <a:noFill/>
            <a:ln w="6350">
              <a:solidFill>
                <a:schemeClr val="bg1">
                  <a:lumMod val="75000"/>
                </a:schemeClr>
              </a:solid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cxnSp>
          <p:nvCxnSpPr>
            <p:cNvPr id="1072" name="AutoShape 471">
              <a:extLst>
                <a:ext uri="{FF2B5EF4-FFF2-40B4-BE49-F238E27FC236}">
                  <a16:creationId xmlns:a16="http://schemas.microsoft.com/office/drawing/2014/main" id="{6411B8DD-84FA-4958-A635-4B57D4B69E31}"/>
                </a:ext>
              </a:extLst>
            </p:cNvPr>
            <p:cNvCxnSpPr>
              <a:cxnSpLocks noChangeShapeType="1"/>
            </p:cNvCxnSpPr>
            <p:nvPr/>
          </p:nvCxnSpPr>
          <p:spPr bwMode="auto">
            <a:xfrm flipV="1">
              <a:off x="9421999" y="3320186"/>
              <a:ext cx="1380352" cy="66234"/>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1073" name="AutoShape 471">
              <a:extLst>
                <a:ext uri="{FF2B5EF4-FFF2-40B4-BE49-F238E27FC236}">
                  <a16:creationId xmlns:a16="http://schemas.microsoft.com/office/drawing/2014/main" id="{17AD0292-7E9B-419F-8FF8-9AAADE61AF9A}"/>
                </a:ext>
              </a:extLst>
            </p:cNvPr>
            <p:cNvCxnSpPr>
              <a:cxnSpLocks noChangeShapeType="1"/>
            </p:cNvCxnSpPr>
            <p:nvPr/>
          </p:nvCxnSpPr>
          <p:spPr bwMode="auto">
            <a:xfrm flipH="1" flipV="1">
              <a:off x="9422000" y="2651979"/>
              <a:ext cx="1367127" cy="164376"/>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sp>
          <p:nvSpPr>
            <p:cNvPr id="1074" name="Rectangle 580">
              <a:extLst>
                <a:ext uri="{FF2B5EF4-FFF2-40B4-BE49-F238E27FC236}">
                  <a16:creationId xmlns:a16="http://schemas.microsoft.com/office/drawing/2014/main" id="{4FBF36CC-5D1A-4385-A8E0-D2508042BD0B}"/>
                </a:ext>
              </a:extLst>
            </p:cNvPr>
            <p:cNvSpPr>
              <a:spLocks noChangeArrowheads="1"/>
            </p:cNvSpPr>
            <p:nvPr/>
          </p:nvSpPr>
          <p:spPr bwMode="auto">
            <a:xfrm>
              <a:off x="10755119" y="2461875"/>
              <a:ext cx="224420" cy="215444"/>
            </a:xfrm>
            <a:prstGeom prst="rect">
              <a:avLst/>
            </a:prstGeom>
            <a:noFill/>
            <a:ln w="6350">
              <a:noFill/>
              <a:miter lim="800000"/>
              <a:headEnd/>
              <a:tailEnd/>
            </a:ln>
            <a:effectLst/>
          </p:spPr>
          <p:txBody>
            <a:bodyPr wrap="square" lIns="0" tIns="0" rIns="0" bIns="0" anchor="ctr">
              <a:spAutoFit/>
            </a:bodyPr>
            <a:lstStyle/>
            <a:p>
              <a:pPr fontAlgn="auto">
                <a:spcBef>
                  <a:spcPts val="0"/>
                </a:spcBef>
                <a:spcAft>
                  <a:spcPts val="0"/>
                </a:spcAft>
                <a:defRPr/>
              </a:pPr>
              <a:r>
                <a:rPr lang="fr-FR" sz="800" b="0" dirty="0">
                  <a:solidFill>
                    <a:srgbClr val="C00000"/>
                  </a:solidFill>
                  <a:ea typeface="+mn-ea"/>
                </a:rPr>
                <a:t>FO</a:t>
              </a:r>
            </a:p>
            <a:p>
              <a:pPr fontAlgn="auto">
                <a:spcBef>
                  <a:spcPts val="0"/>
                </a:spcBef>
                <a:spcAft>
                  <a:spcPts val="0"/>
                </a:spcAft>
                <a:defRPr/>
              </a:pPr>
              <a:r>
                <a:rPr lang="fr-FR" sz="600" b="0" dirty="0">
                  <a:solidFill>
                    <a:srgbClr val="C00000"/>
                  </a:solidFill>
                  <a:ea typeface="+mn-ea"/>
                </a:rPr>
                <a:t>40Mb</a:t>
              </a:r>
            </a:p>
          </p:txBody>
        </p:sp>
        <p:sp>
          <p:nvSpPr>
            <p:cNvPr id="1075" name="Rectangle 580">
              <a:extLst>
                <a:ext uri="{FF2B5EF4-FFF2-40B4-BE49-F238E27FC236}">
                  <a16:creationId xmlns:a16="http://schemas.microsoft.com/office/drawing/2014/main" id="{DDC94155-463F-49B4-86D8-C7D562AB4089}"/>
                </a:ext>
              </a:extLst>
            </p:cNvPr>
            <p:cNvSpPr>
              <a:spLocks noChangeArrowheads="1"/>
            </p:cNvSpPr>
            <p:nvPr/>
          </p:nvSpPr>
          <p:spPr bwMode="auto">
            <a:xfrm>
              <a:off x="10755855" y="3371075"/>
              <a:ext cx="224420" cy="215444"/>
            </a:xfrm>
            <a:prstGeom prst="rect">
              <a:avLst/>
            </a:prstGeom>
            <a:noFill/>
            <a:ln w="6350">
              <a:noFill/>
              <a:miter lim="800000"/>
              <a:headEnd/>
              <a:tailEnd/>
            </a:ln>
            <a:effectLst/>
          </p:spPr>
          <p:txBody>
            <a:bodyPr wrap="none" lIns="0" tIns="0" rIns="0" bIns="0" anchor="ctr">
              <a:spAutoFit/>
            </a:bodyPr>
            <a:lstStyle/>
            <a:p>
              <a:pPr fontAlgn="auto">
                <a:spcBef>
                  <a:spcPts val="0"/>
                </a:spcBef>
                <a:spcAft>
                  <a:spcPts val="0"/>
                </a:spcAft>
                <a:defRPr/>
              </a:pPr>
              <a:r>
                <a:rPr lang="fr-FR" sz="800" b="0" dirty="0">
                  <a:solidFill>
                    <a:srgbClr val="C00000"/>
                  </a:solidFill>
                  <a:ea typeface="+mn-ea"/>
                </a:rPr>
                <a:t>FO</a:t>
              </a:r>
            </a:p>
            <a:p>
              <a:pPr fontAlgn="auto">
                <a:spcBef>
                  <a:spcPts val="0"/>
                </a:spcBef>
                <a:spcAft>
                  <a:spcPts val="0"/>
                </a:spcAft>
                <a:defRPr/>
              </a:pPr>
              <a:r>
                <a:rPr lang="fr-FR" sz="600" b="0" dirty="0">
                  <a:solidFill>
                    <a:srgbClr val="C00000"/>
                  </a:solidFill>
                  <a:ea typeface="+mn-ea"/>
                </a:rPr>
                <a:t>40Mb</a:t>
              </a:r>
            </a:p>
          </p:txBody>
        </p:sp>
        <p:sp>
          <p:nvSpPr>
            <p:cNvPr id="1076" name="Text Box 504">
              <a:extLst>
                <a:ext uri="{FF2B5EF4-FFF2-40B4-BE49-F238E27FC236}">
                  <a16:creationId xmlns:a16="http://schemas.microsoft.com/office/drawing/2014/main" id="{5D63D7B2-10A0-48E0-894E-CBE41E96AD29}"/>
                </a:ext>
              </a:extLst>
            </p:cNvPr>
            <p:cNvSpPr txBox="1">
              <a:spLocks noChangeArrowheads="1"/>
            </p:cNvSpPr>
            <p:nvPr/>
          </p:nvSpPr>
          <p:spPr bwMode="auto">
            <a:xfrm>
              <a:off x="8468257" y="720946"/>
              <a:ext cx="734440" cy="218128"/>
            </a:xfrm>
            <a:prstGeom prst="rect">
              <a:avLst/>
            </a:prstGeom>
            <a:solidFill>
              <a:schemeClr val="accent2"/>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1050" b="0" dirty="0">
                  <a:solidFill>
                    <a:schemeClr val="bg1"/>
                  </a:solidFill>
                  <a:ea typeface="+mn-ea"/>
                </a:rPr>
                <a:t>Existant</a:t>
              </a:r>
            </a:p>
          </p:txBody>
        </p:sp>
        <p:sp>
          <p:nvSpPr>
            <p:cNvPr id="1077" name="Text Box 504">
              <a:extLst>
                <a:ext uri="{FF2B5EF4-FFF2-40B4-BE49-F238E27FC236}">
                  <a16:creationId xmlns:a16="http://schemas.microsoft.com/office/drawing/2014/main" id="{5EAB3398-F354-472B-9C46-02373091FA6A}"/>
                </a:ext>
              </a:extLst>
            </p:cNvPr>
            <p:cNvSpPr txBox="1">
              <a:spLocks noChangeArrowheads="1"/>
            </p:cNvSpPr>
            <p:nvPr/>
          </p:nvSpPr>
          <p:spPr bwMode="auto">
            <a:xfrm>
              <a:off x="5517252" y="1187516"/>
              <a:ext cx="732968" cy="218128"/>
            </a:xfrm>
            <a:prstGeom prst="rect">
              <a:avLst/>
            </a:prstGeom>
            <a:solidFill>
              <a:schemeClr val="accent2"/>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1050" b="0" dirty="0">
                  <a:solidFill>
                    <a:schemeClr val="bg1"/>
                  </a:solidFill>
                  <a:ea typeface="+mn-ea"/>
                </a:rPr>
                <a:t>Existant</a:t>
              </a:r>
            </a:p>
          </p:txBody>
        </p:sp>
        <p:sp>
          <p:nvSpPr>
            <p:cNvPr id="1078" name="Text Box 504">
              <a:extLst>
                <a:ext uri="{FF2B5EF4-FFF2-40B4-BE49-F238E27FC236}">
                  <a16:creationId xmlns:a16="http://schemas.microsoft.com/office/drawing/2014/main" id="{919BE2EB-D706-433C-9B2E-7B44BB2491B1}"/>
                </a:ext>
              </a:extLst>
            </p:cNvPr>
            <p:cNvSpPr txBox="1">
              <a:spLocks noChangeArrowheads="1"/>
            </p:cNvSpPr>
            <p:nvPr/>
          </p:nvSpPr>
          <p:spPr bwMode="auto">
            <a:xfrm>
              <a:off x="10234445" y="720946"/>
              <a:ext cx="732968" cy="225053"/>
            </a:xfrm>
            <a:prstGeom prst="rect">
              <a:avLst/>
            </a:prstGeom>
            <a:solidFill>
              <a:schemeClr val="accent2"/>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1100" b="0" dirty="0">
                  <a:solidFill>
                    <a:schemeClr val="bg1"/>
                  </a:solidFill>
                  <a:ea typeface="+mn-ea"/>
                </a:rPr>
                <a:t>Existant</a:t>
              </a:r>
            </a:p>
          </p:txBody>
        </p:sp>
        <p:sp>
          <p:nvSpPr>
            <p:cNvPr id="1079" name="Text Box 504">
              <a:extLst>
                <a:ext uri="{FF2B5EF4-FFF2-40B4-BE49-F238E27FC236}">
                  <a16:creationId xmlns:a16="http://schemas.microsoft.com/office/drawing/2014/main" id="{61518D55-A270-4E95-BFC3-15BDE21EEA8B}"/>
                </a:ext>
              </a:extLst>
            </p:cNvPr>
            <p:cNvSpPr txBox="1">
              <a:spLocks noChangeArrowheads="1"/>
            </p:cNvSpPr>
            <p:nvPr/>
          </p:nvSpPr>
          <p:spPr bwMode="auto">
            <a:xfrm>
              <a:off x="3960064" y="2598992"/>
              <a:ext cx="560764" cy="183503"/>
            </a:xfrm>
            <a:prstGeom prst="rect">
              <a:avLst/>
            </a:prstGeom>
            <a:solidFill>
              <a:schemeClr val="accent5">
                <a:lumMod val="60000"/>
                <a:lumOff val="40000"/>
                <a:alpha val="51000"/>
              </a:schemeClr>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800" b="0" dirty="0">
                  <a:solidFill>
                    <a:srgbClr val="133771"/>
                  </a:solidFill>
                  <a:ea typeface="+mn-ea"/>
                </a:rPr>
                <a:t>Existant</a:t>
              </a:r>
            </a:p>
          </p:txBody>
        </p:sp>
        <p:cxnSp>
          <p:nvCxnSpPr>
            <p:cNvPr id="1080" name="AutoShape 471">
              <a:extLst>
                <a:ext uri="{FF2B5EF4-FFF2-40B4-BE49-F238E27FC236}">
                  <a16:creationId xmlns:a16="http://schemas.microsoft.com/office/drawing/2014/main" id="{0C4A12A3-2798-417A-BB9B-B1AC1F01A00A}"/>
                </a:ext>
              </a:extLst>
            </p:cNvPr>
            <p:cNvCxnSpPr>
              <a:cxnSpLocks noChangeShapeType="1"/>
            </p:cNvCxnSpPr>
            <p:nvPr/>
          </p:nvCxnSpPr>
          <p:spPr bwMode="auto">
            <a:xfrm flipH="1">
              <a:off x="4197027" y="2305234"/>
              <a:ext cx="548254" cy="2667809"/>
            </a:xfrm>
            <a:prstGeom prst="straightConnector1">
              <a:avLst/>
            </a:prstGeom>
            <a:noFill/>
            <a:ln w="25400">
              <a:solidFill>
                <a:schemeClr val="accent2"/>
              </a:solidFill>
              <a:round/>
              <a:headEnd/>
              <a:tailEnd/>
            </a:ln>
            <a:extLst>
              <a:ext uri="{909E8E84-426E-40DD-AFC4-6F175D3DCCD1}">
                <a14:hiddenFill xmlns:a14="http://schemas.microsoft.com/office/drawing/2010/main">
                  <a:noFill/>
                </a14:hiddenFill>
              </a:ext>
            </a:extLst>
          </p:spPr>
        </p:cxnSp>
        <p:sp>
          <p:nvSpPr>
            <p:cNvPr id="1081" name="Rectangle 580">
              <a:extLst>
                <a:ext uri="{FF2B5EF4-FFF2-40B4-BE49-F238E27FC236}">
                  <a16:creationId xmlns:a16="http://schemas.microsoft.com/office/drawing/2014/main" id="{92DAEDAB-8BE8-4D51-A8B0-B61FC9353E2C}"/>
                </a:ext>
              </a:extLst>
            </p:cNvPr>
            <p:cNvSpPr>
              <a:spLocks noChangeArrowheads="1"/>
            </p:cNvSpPr>
            <p:nvPr/>
          </p:nvSpPr>
          <p:spPr bwMode="auto">
            <a:xfrm>
              <a:off x="5147756" y="2457942"/>
              <a:ext cx="325409" cy="246221"/>
            </a:xfrm>
            <a:prstGeom prst="rect">
              <a:avLst/>
            </a:prstGeom>
            <a:noFill/>
            <a:ln w="6350">
              <a:noFill/>
              <a:miter lim="800000"/>
              <a:headEnd/>
              <a:tailEnd/>
            </a:ln>
            <a:effectLst/>
          </p:spPr>
          <p:txBody>
            <a:bodyPr wrap="none" lIns="0" tIns="0" rIns="0" bIns="0" anchor="t" anchorCtr="0">
              <a:spAutoFit/>
            </a:bodyPr>
            <a:lstStyle/>
            <a:p>
              <a:pPr fontAlgn="auto">
                <a:spcBef>
                  <a:spcPts val="0"/>
                </a:spcBef>
                <a:spcAft>
                  <a:spcPts val="0"/>
                </a:spcAft>
                <a:defRPr/>
              </a:pPr>
              <a:r>
                <a:rPr lang="fr-FR" sz="900" b="0" dirty="0">
                  <a:solidFill>
                    <a:srgbClr val="C00000"/>
                  </a:solidFill>
                  <a:ea typeface="+mn-ea"/>
                </a:rPr>
                <a:t>FO</a:t>
              </a:r>
            </a:p>
            <a:p>
              <a:pPr fontAlgn="auto">
                <a:spcBef>
                  <a:spcPts val="0"/>
                </a:spcBef>
                <a:spcAft>
                  <a:spcPts val="0"/>
                </a:spcAft>
                <a:defRPr/>
              </a:pPr>
              <a:r>
                <a:rPr lang="fr-FR" sz="700" b="0" dirty="0">
                  <a:solidFill>
                    <a:srgbClr val="C00000"/>
                  </a:solidFill>
                  <a:ea typeface="+mn-ea"/>
                </a:rPr>
                <a:t>400Mb</a:t>
              </a:r>
            </a:p>
          </p:txBody>
        </p:sp>
        <p:sp>
          <p:nvSpPr>
            <p:cNvPr id="1082" name="Rectangle 580">
              <a:extLst>
                <a:ext uri="{FF2B5EF4-FFF2-40B4-BE49-F238E27FC236}">
                  <a16:creationId xmlns:a16="http://schemas.microsoft.com/office/drawing/2014/main" id="{8624A4D6-A724-4D58-A2AD-90B02147D4C6}"/>
                </a:ext>
              </a:extLst>
            </p:cNvPr>
            <p:cNvSpPr>
              <a:spLocks noChangeArrowheads="1"/>
            </p:cNvSpPr>
            <p:nvPr/>
          </p:nvSpPr>
          <p:spPr bwMode="auto">
            <a:xfrm>
              <a:off x="4660651" y="4412011"/>
              <a:ext cx="466567" cy="251682"/>
            </a:xfrm>
            <a:prstGeom prst="rect">
              <a:avLst/>
            </a:prstGeom>
            <a:noFill/>
            <a:ln w="6350">
              <a:noFill/>
              <a:miter lim="800000"/>
              <a:headEnd/>
              <a:tailEnd/>
            </a:ln>
            <a:effectLst/>
          </p:spPr>
          <p:txBody>
            <a:bodyPr wrap="none" lIns="0" tIns="0" rIns="0" bIns="0" anchor="ctr"/>
            <a:lstStyle/>
            <a:p>
              <a:pPr algn="ctr" fontAlgn="auto">
                <a:spcBef>
                  <a:spcPts val="0"/>
                </a:spcBef>
                <a:spcAft>
                  <a:spcPts val="0"/>
                </a:spcAft>
                <a:defRPr/>
              </a:pPr>
              <a:r>
                <a:rPr lang="fr-FR" sz="900" b="0" dirty="0">
                  <a:solidFill>
                    <a:schemeClr val="accent2"/>
                  </a:solidFill>
                  <a:ea typeface="+mn-ea"/>
                </a:rPr>
                <a:t>FO</a:t>
              </a:r>
            </a:p>
            <a:p>
              <a:pPr algn="ctr" fontAlgn="auto">
                <a:spcBef>
                  <a:spcPts val="0"/>
                </a:spcBef>
                <a:spcAft>
                  <a:spcPts val="0"/>
                </a:spcAft>
                <a:defRPr/>
              </a:pPr>
              <a:r>
                <a:rPr lang="fr-FR" sz="700" b="0" dirty="0">
                  <a:solidFill>
                    <a:schemeClr val="accent2"/>
                  </a:solidFill>
                  <a:ea typeface="+mn-ea"/>
                </a:rPr>
                <a:t>100Mb</a:t>
              </a:r>
            </a:p>
          </p:txBody>
        </p:sp>
        <p:sp>
          <p:nvSpPr>
            <p:cNvPr id="1083" name="Text Box 504">
              <a:extLst>
                <a:ext uri="{FF2B5EF4-FFF2-40B4-BE49-F238E27FC236}">
                  <a16:creationId xmlns:a16="http://schemas.microsoft.com/office/drawing/2014/main" id="{2BB05AE8-A7DB-4FF3-BBD1-5E7A310BEC19}"/>
                </a:ext>
              </a:extLst>
            </p:cNvPr>
            <p:cNvSpPr txBox="1">
              <a:spLocks noChangeArrowheads="1"/>
            </p:cNvSpPr>
            <p:nvPr/>
          </p:nvSpPr>
          <p:spPr bwMode="auto">
            <a:xfrm>
              <a:off x="4632686" y="4188561"/>
              <a:ext cx="562236" cy="183503"/>
            </a:xfrm>
            <a:prstGeom prst="rect">
              <a:avLst/>
            </a:prstGeom>
            <a:solidFill>
              <a:schemeClr val="accent2"/>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800" b="0" dirty="0">
                  <a:solidFill>
                    <a:schemeClr val="bg1"/>
                  </a:solidFill>
                  <a:ea typeface="+mn-ea"/>
                </a:rPr>
                <a:t>Existant</a:t>
              </a:r>
            </a:p>
          </p:txBody>
        </p:sp>
        <p:sp>
          <p:nvSpPr>
            <p:cNvPr id="1084" name="Rectangle 580">
              <a:extLst>
                <a:ext uri="{FF2B5EF4-FFF2-40B4-BE49-F238E27FC236}">
                  <a16:creationId xmlns:a16="http://schemas.microsoft.com/office/drawing/2014/main" id="{F6F3F6D2-9353-4C8A-B318-2D4F6E9E2418}"/>
                </a:ext>
              </a:extLst>
            </p:cNvPr>
            <p:cNvSpPr>
              <a:spLocks noChangeArrowheads="1"/>
            </p:cNvSpPr>
            <p:nvPr/>
          </p:nvSpPr>
          <p:spPr bwMode="auto">
            <a:xfrm>
              <a:off x="6891935" y="5260050"/>
              <a:ext cx="468040" cy="251682"/>
            </a:xfrm>
            <a:prstGeom prst="rect">
              <a:avLst/>
            </a:prstGeom>
            <a:noFill/>
            <a:ln w="6350">
              <a:noFill/>
              <a:miter lim="800000"/>
              <a:headEnd/>
              <a:tailEnd/>
            </a:ln>
            <a:effectLst/>
          </p:spPr>
          <p:txBody>
            <a:bodyPr wrap="none" lIns="0" tIns="0" rIns="0" bIns="0" anchor="ctr"/>
            <a:lstStyle/>
            <a:p>
              <a:pPr algn="ctr" fontAlgn="auto">
                <a:spcBef>
                  <a:spcPts val="0"/>
                </a:spcBef>
                <a:spcAft>
                  <a:spcPts val="0"/>
                </a:spcAft>
                <a:defRPr/>
              </a:pPr>
              <a:r>
                <a:rPr lang="fr-FR" sz="900" b="0" dirty="0">
                  <a:solidFill>
                    <a:schemeClr val="accent2"/>
                  </a:solidFill>
                  <a:ea typeface="+mn-ea"/>
                </a:rPr>
                <a:t>FO</a:t>
              </a:r>
            </a:p>
            <a:p>
              <a:pPr algn="ctr" fontAlgn="auto">
                <a:spcBef>
                  <a:spcPts val="0"/>
                </a:spcBef>
                <a:spcAft>
                  <a:spcPts val="0"/>
                </a:spcAft>
                <a:defRPr/>
              </a:pPr>
              <a:r>
                <a:rPr lang="fr-FR" sz="700" b="0" dirty="0">
                  <a:solidFill>
                    <a:schemeClr val="accent2"/>
                  </a:solidFill>
                  <a:ea typeface="+mn-ea"/>
                </a:rPr>
                <a:t>200Mb</a:t>
              </a:r>
            </a:p>
          </p:txBody>
        </p:sp>
        <p:sp>
          <p:nvSpPr>
            <p:cNvPr id="1085" name="Text Box 504">
              <a:extLst>
                <a:ext uri="{FF2B5EF4-FFF2-40B4-BE49-F238E27FC236}">
                  <a16:creationId xmlns:a16="http://schemas.microsoft.com/office/drawing/2014/main" id="{A21DC596-59CD-4E90-BD00-2CD5026F40FA}"/>
                </a:ext>
              </a:extLst>
            </p:cNvPr>
            <p:cNvSpPr txBox="1">
              <a:spLocks noChangeArrowheads="1"/>
            </p:cNvSpPr>
            <p:nvPr/>
          </p:nvSpPr>
          <p:spPr bwMode="auto">
            <a:xfrm>
              <a:off x="6869857" y="5018670"/>
              <a:ext cx="560765" cy="183503"/>
            </a:xfrm>
            <a:prstGeom prst="rect">
              <a:avLst/>
            </a:prstGeom>
            <a:solidFill>
              <a:schemeClr val="accent2"/>
            </a:solidFill>
            <a:ln w="9525">
              <a:noFill/>
              <a:miter lim="800000"/>
              <a:headEnd/>
              <a:tailEnd/>
            </a:ln>
            <a:effectLst/>
          </p:spPr>
          <p:txBody>
            <a:bodyPr lIns="72000" tIns="36000" rIns="72000" bIns="36000">
              <a:spAutoFit/>
            </a:bodyPr>
            <a:lstStyle/>
            <a:p>
              <a:pPr algn="ctr" eaLnBrk="0" fontAlgn="auto" hangingPunct="0">
                <a:lnSpc>
                  <a:spcPct val="90000"/>
                </a:lnSpc>
                <a:spcBef>
                  <a:spcPct val="50000"/>
                </a:spcBef>
                <a:spcAft>
                  <a:spcPts val="0"/>
                </a:spcAft>
                <a:buClr>
                  <a:srgbClr val="0099CC"/>
                </a:buClr>
                <a:defRPr/>
              </a:pPr>
              <a:r>
                <a:rPr lang="fr-FR" sz="800" b="0" dirty="0">
                  <a:solidFill>
                    <a:schemeClr val="bg1"/>
                  </a:solidFill>
                  <a:ea typeface="+mn-ea"/>
                </a:rPr>
                <a:t>Existant</a:t>
              </a:r>
            </a:p>
          </p:txBody>
        </p:sp>
        <p:sp>
          <p:nvSpPr>
            <p:cNvPr id="1086" name="Text Box 433">
              <a:extLst>
                <a:ext uri="{FF2B5EF4-FFF2-40B4-BE49-F238E27FC236}">
                  <a16:creationId xmlns:a16="http://schemas.microsoft.com/office/drawing/2014/main" id="{101EEA76-C49D-4862-A9FC-B582358138EA}"/>
                </a:ext>
              </a:extLst>
            </p:cNvPr>
            <p:cNvSpPr txBox="1">
              <a:spLocks noChangeArrowheads="1"/>
            </p:cNvSpPr>
            <p:nvPr/>
          </p:nvSpPr>
          <p:spPr bwMode="auto">
            <a:xfrm>
              <a:off x="3592108" y="5425736"/>
              <a:ext cx="1209839" cy="276999"/>
            </a:xfrm>
            <a:prstGeom prst="rect">
              <a:avLst/>
            </a:prstGeom>
            <a:noFill/>
            <a:ln w="9525">
              <a:noFill/>
              <a:miter lim="800000"/>
              <a:headEnd/>
              <a:tailEnd/>
            </a:ln>
            <a:effectLst/>
          </p:spPr>
          <p:txBody>
            <a:bodyPr lIns="0" tIns="0" rIns="0" bIns="0">
              <a:spAutoFit/>
            </a:bodyPr>
            <a:lstStyle/>
            <a:p>
              <a:pPr algn="ctr" eaLnBrk="0" fontAlgn="auto" hangingPunct="0">
                <a:lnSpc>
                  <a:spcPct val="90000"/>
                </a:lnSpc>
                <a:spcBef>
                  <a:spcPct val="50000"/>
                </a:spcBef>
                <a:spcAft>
                  <a:spcPts val="0"/>
                </a:spcAft>
                <a:buClr>
                  <a:srgbClr val="0099CC"/>
                </a:buClr>
                <a:defRPr/>
              </a:pPr>
              <a:r>
                <a:rPr lang="fr-FR" sz="1000" b="0" dirty="0">
                  <a:solidFill>
                    <a:schemeClr val="accent2"/>
                  </a:solidFill>
                  <a:ea typeface="+mn-ea"/>
                </a:rPr>
                <a:t>L2L </a:t>
              </a:r>
              <a:br>
                <a:rPr lang="fr-FR" sz="1000" b="0" dirty="0">
                  <a:solidFill>
                    <a:schemeClr val="accent2"/>
                  </a:solidFill>
                  <a:ea typeface="+mn-ea"/>
                </a:rPr>
              </a:br>
              <a:r>
                <a:rPr lang="fr-FR" sz="1000" b="0" dirty="0">
                  <a:solidFill>
                    <a:schemeClr val="accent2"/>
                  </a:solidFill>
                  <a:ea typeface="+mn-ea"/>
                </a:rPr>
                <a:t>en place</a:t>
              </a:r>
            </a:p>
          </p:txBody>
        </p:sp>
        <p:grpSp>
          <p:nvGrpSpPr>
            <p:cNvPr id="1087" name="Group 1086">
              <a:extLst>
                <a:ext uri="{FF2B5EF4-FFF2-40B4-BE49-F238E27FC236}">
                  <a16:creationId xmlns:a16="http://schemas.microsoft.com/office/drawing/2014/main" id="{A09E4A01-0FEC-44DB-A448-6F1F3E0B9986}"/>
                </a:ext>
              </a:extLst>
            </p:cNvPr>
            <p:cNvGrpSpPr/>
            <p:nvPr/>
          </p:nvGrpSpPr>
          <p:grpSpPr>
            <a:xfrm>
              <a:off x="9354296" y="5526448"/>
              <a:ext cx="1813285" cy="538609"/>
              <a:chOff x="9357238" y="5526448"/>
              <a:chExt cx="2144447" cy="538609"/>
            </a:xfrm>
          </p:grpSpPr>
          <p:sp>
            <p:nvSpPr>
              <p:cNvPr id="1706" name="ZoneTexte 322">
                <a:extLst>
                  <a:ext uri="{FF2B5EF4-FFF2-40B4-BE49-F238E27FC236}">
                    <a16:creationId xmlns:a16="http://schemas.microsoft.com/office/drawing/2014/main" id="{098D15BC-2424-40AA-9FA1-CEC00E77AF18}"/>
                  </a:ext>
                </a:extLst>
              </p:cNvPr>
              <p:cNvSpPr txBox="1">
                <a:spLocks noChangeArrowheads="1"/>
              </p:cNvSpPr>
              <p:nvPr/>
            </p:nvSpPr>
            <p:spPr bwMode="auto">
              <a:xfrm>
                <a:off x="9776708" y="5526448"/>
                <a:ext cx="172497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1000" dirty="0">
                    <a:solidFill>
                      <a:schemeClr val="accent2"/>
                    </a:solidFill>
                    <a:latin typeface="+mn-lt"/>
                  </a:rPr>
                  <a:t>L2L historique CPTL</a:t>
                </a:r>
              </a:p>
              <a:p>
                <a:pPr eaLnBrk="1" hangingPunct="1">
                  <a:spcBef>
                    <a:spcPts val="300"/>
                  </a:spcBef>
                  <a:buFontTx/>
                  <a:buNone/>
                </a:pPr>
                <a:r>
                  <a:rPr lang="fr-FR" altLang="fr-FR" sz="1000" dirty="0">
                    <a:solidFill>
                      <a:schemeClr val="accent1"/>
                    </a:solidFill>
                    <a:latin typeface="+mn-lt"/>
                  </a:rPr>
                  <a:t>L2L souscrit via ATOS</a:t>
                </a:r>
              </a:p>
              <a:p>
                <a:pPr eaLnBrk="1" hangingPunct="1">
                  <a:spcBef>
                    <a:spcPts val="300"/>
                  </a:spcBef>
                  <a:buFontTx/>
                  <a:buNone/>
                </a:pPr>
                <a:r>
                  <a:rPr lang="fr-FR" altLang="fr-FR" sz="1000" dirty="0">
                    <a:solidFill>
                      <a:srgbClr val="9A0000"/>
                    </a:solidFill>
                    <a:latin typeface="+mn-lt"/>
                  </a:rPr>
                  <a:t>L2L souscrit via KISS</a:t>
                </a:r>
              </a:p>
            </p:txBody>
          </p:sp>
          <p:cxnSp>
            <p:nvCxnSpPr>
              <p:cNvPr id="1707" name="AutoShape 471">
                <a:extLst>
                  <a:ext uri="{FF2B5EF4-FFF2-40B4-BE49-F238E27FC236}">
                    <a16:creationId xmlns:a16="http://schemas.microsoft.com/office/drawing/2014/main" id="{7DC217F9-5385-4BF6-9F56-024D54E9A77F}"/>
                  </a:ext>
                </a:extLst>
              </p:cNvPr>
              <p:cNvCxnSpPr>
                <a:cxnSpLocks noChangeShapeType="1"/>
              </p:cNvCxnSpPr>
              <p:nvPr/>
            </p:nvCxnSpPr>
            <p:spPr bwMode="auto">
              <a:xfrm flipH="1">
                <a:off x="9357238" y="5612180"/>
                <a:ext cx="319386" cy="0"/>
              </a:xfrm>
              <a:prstGeom prst="straightConnector1">
                <a:avLst/>
              </a:prstGeom>
              <a:noFill/>
              <a:ln w="25400">
                <a:solidFill>
                  <a:schemeClr val="accent2"/>
                </a:solidFill>
                <a:round/>
                <a:headEnd/>
                <a:tailEnd/>
              </a:ln>
              <a:extLst>
                <a:ext uri="{909E8E84-426E-40DD-AFC4-6F175D3DCCD1}">
                  <a14:hiddenFill xmlns:a14="http://schemas.microsoft.com/office/drawing/2010/main">
                    <a:noFill/>
                  </a14:hiddenFill>
                </a:ext>
              </a:extLst>
            </p:spPr>
          </p:cxnSp>
          <p:cxnSp>
            <p:nvCxnSpPr>
              <p:cNvPr id="1708" name="AutoShape 471">
                <a:extLst>
                  <a:ext uri="{FF2B5EF4-FFF2-40B4-BE49-F238E27FC236}">
                    <a16:creationId xmlns:a16="http://schemas.microsoft.com/office/drawing/2014/main" id="{DA2086BC-74C0-486D-BF61-6E8C1FEA4836}"/>
                  </a:ext>
                </a:extLst>
              </p:cNvPr>
              <p:cNvCxnSpPr>
                <a:cxnSpLocks noChangeShapeType="1"/>
              </p:cNvCxnSpPr>
              <p:nvPr/>
            </p:nvCxnSpPr>
            <p:spPr bwMode="auto">
              <a:xfrm flipH="1">
                <a:off x="9357239" y="5995275"/>
                <a:ext cx="319385" cy="1"/>
              </a:xfrm>
              <a:prstGeom prst="straightConnector1">
                <a:avLst/>
              </a:prstGeom>
              <a:noFill/>
              <a:ln w="25400">
                <a:solidFill>
                  <a:srgbClr val="9A0000"/>
                </a:solidFill>
                <a:round/>
                <a:headEnd/>
                <a:tailEnd/>
              </a:ln>
              <a:extLst>
                <a:ext uri="{909E8E84-426E-40DD-AFC4-6F175D3DCCD1}">
                  <a14:hiddenFill xmlns:a14="http://schemas.microsoft.com/office/drawing/2010/main">
                    <a:noFill/>
                  </a14:hiddenFill>
                </a:ext>
              </a:extLst>
            </p:spPr>
          </p:cxnSp>
          <p:cxnSp>
            <p:nvCxnSpPr>
              <p:cNvPr id="1709" name="AutoShape 471">
                <a:extLst>
                  <a:ext uri="{FF2B5EF4-FFF2-40B4-BE49-F238E27FC236}">
                    <a16:creationId xmlns:a16="http://schemas.microsoft.com/office/drawing/2014/main" id="{C1AB3EAD-5A75-4CF3-98B3-78EA8D8053B3}"/>
                  </a:ext>
                </a:extLst>
              </p:cNvPr>
              <p:cNvCxnSpPr>
                <a:cxnSpLocks noChangeShapeType="1"/>
              </p:cNvCxnSpPr>
              <p:nvPr/>
            </p:nvCxnSpPr>
            <p:spPr bwMode="auto">
              <a:xfrm flipH="1">
                <a:off x="9357238" y="5803727"/>
                <a:ext cx="319386" cy="0"/>
              </a:xfrm>
              <a:prstGeom prst="straightConnector1">
                <a:avLst/>
              </a:prstGeom>
              <a:noFill/>
              <a:ln w="25400">
                <a:solidFill>
                  <a:schemeClr val="accent1"/>
                </a:solidFill>
                <a:round/>
                <a:headEnd/>
                <a:tailEnd/>
              </a:ln>
              <a:effectLst/>
            </p:spPr>
          </p:cxnSp>
        </p:grpSp>
        <p:pic>
          <p:nvPicPr>
            <p:cNvPr id="1088" name="Picture 2">
              <a:extLst>
                <a:ext uri="{FF2B5EF4-FFF2-40B4-BE49-F238E27FC236}">
                  <a16:creationId xmlns:a16="http://schemas.microsoft.com/office/drawing/2014/main" id="{82D7EBBC-617D-4BB3-900D-798DBBDEB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1385" y="3139311"/>
              <a:ext cx="798169" cy="28818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089" name="Text Box 90">
              <a:extLst>
                <a:ext uri="{FF2B5EF4-FFF2-40B4-BE49-F238E27FC236}">
                  <a16:creationId xmlns:a16="http://schemas.microsoft.com/office/drawing/2014/main" id="{23E8FE58-AA29-4789-AFB4-6529F9420F2B}"/>
                </a:ext>
              </a:extLst>
            </p:cNvPr>
            <p:cNvSpPr txBox="1">
              <a:spLocks noChangeArrowheads="1"/>
            </p:cNvSpPr>
            <p:nvPr/>
          </p:nvSpPr>
          <p:spPr bwMode="auto">
            <a:xfrm>
              <a:off x="7060091" y="2921322"/>
              <a:ext cx="900756" cy="15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b="1">
                  <a:solidFill>
                    <a:schemeClr val="tx1"/>
                  </a:solidFill>
                  <a:latin typeface="Times New Roman" pitchFamily="18" charset="0"/>
                  <a:ea typeface="ヒラギノ角ゴ Pro W3" pitchFamily="-84" charset="-128"/>
                </a:defRPr>
              </a:lvl1pPr>
              <a:lvl2pPr marL="742950" indent="-285750" eaLnBrk="0" hangingPunct="0">
                <a:defRPr sz="2400" b="1">
                  <a:solidFill>
                    <a:schemeClr val="tx1"/>
                  </a:solidFill>
                  <a:latin typeface="Times New Roman" pitchFamily="18" charset="0"/>
                  <a:ea typeface="ヒラギノ角ゴ Pro W3" pitchFamily="-84" charset="-128"/>
                </a:defRPr>
              </a:lvl2pPr>
              <a:lvl3pPr marL="1143000" indent="-228600" eaLnBrk="0" hangingPunct="0">
                <a:defRPr sz="2400" b="1">
                  <a:solidFill>
                    <a:schemeClr val="tx1"/>
                  </a:solidFill>
                  <a:latin typeface="Times New Roman" pitchFamily="18" charset="0"/>
                  <a:ea typeface="ヒラギノ角ゴ Pro W3" pitchFamily="-84" charset="-128"/>
                </a:defRPr>
              </a:lvl3pPr>
              <a:lvl4pPr marL="1600200" indent="-228600" eaLnBrk="0" hangingPunct="0">
                <a:defRPr sz="2400" b="1">
                  <a:solidFill>
                    <a:schemeClr val="tx1"/>
                  </a:solidFill>
                  <a:latin typeface="Times New Roman" pitchFamily="18" charset="0"/>
                  <a:ea typeface="ヒラギノ角ゴ Pro W3" pitchFamily="-84" charset="-128"/>
                </a:defRPr>
              </a:lvl4pPr>
              <a:lvl5pPr marL="2057400" indent="-228600" eaLnBrk="0" hangingPunct="0">
                <a:defRPr sz="2400" b="1">
                  <a:solidFill>
                    <a:schemeClr val="tx1"/>
                  </a:solidFill>
                  <a:latin typeface="Times New Roman" pitchFamily="18" charset="0"/>
                  <a:ea typeface="ヒラギノ角ゴ Pro W3" pitchFamily="-84" charset="-128"/>
                </a:defRPr>
              </a:lvl5pPr>
              <a:lvl6pPr marL="2514600" indent="-228600" eaLnBrk="0" fontAlgn="base" hangingPunct="0">
                <a:spcBef>
                  <a:spcPct val="0"/>
                </a:spcBef>
                <a:spcAft>
                  <a:spcPct val="0"/>
                </a:spcAft>
                <a:defRPr sz="2400" b="1">
                  <a:solidFill>
                    <a:schemeClr val="tx1"/>
                  </a:solidFill>
                  <a:latin typeface="Times New Roman" pitchFamily="18" charset="0"/>
                  <a:ea typeface="ヒラギノ角ゴ Pro W3" pitchFamily="-84" charset="-128"/>
                </a:defRPr>
              </a:lvl6pPr>
              <a:lvl7pPr marL="2971800" indent="-228600" eaLnBrk="0" fontAlgn="base" hangingPunct="0">
                <a:spcBef>
                  <a:spcPct val="0"/>
                </a:spcBef>
                <a:spcAft>
                  <a:spcPct val="0"/>
                </a:spcAft>
                <a:defRPr sz="2400" b="1">
                  <a:solidFill>
                    <a:schemeClr val="tx1"/>
                  </a:solidFill>
                  <a:latin typeface="Times New Roman" pitchFamily="18" charset="0"/>
                  <a:ea typeface="ヒラギノ角ゴ Pro W3" pitchFamily="-84" charset="-128"/>
                </a:defRPr>
              </a:lvl7pPr>
              <a:lvl8pPr marL="3429000" indent="-228600" eaLnBrk="0" fontAlgn="base" hangingPunct="0">
                <a:spcBef>
                  <a:spcPct val="0"/>
                </a:spcBef>
                <a:spcAft>
                  <a:spcPct val="0"/>
                </a:spcAft>
                <a:defRPr sz="2400" b="1">
                  <a:solidFill>
                    <a:schemeClr val="tx1"/>
                  </a:solidFill>
                  <a:latin typeface="Times New Roman" pitchFamily="18" charset="0"/>
                  <a:ea typeface="ヒラギノ角ゴ Pro W3" pitchFamily="-84" charset="-128"/>
                </a:defRPr>
              </a:lvl8pPr>
              <a:lvl9pPr marL="3886200" indent="-228600" eaLnBrk="0" fontAlgn="base" hangingPunct="0">
                <a:spcBef>
                  <a:spcPct val="0"/>
                </a:spcBef>
                <a:spcAft>
                  <a:spcPct val="0"/>
                </a:spcAft>
                <a:defRPr sz="2400" b="1">
                  <a:solidFill>
                    <a:schemeClr val="tx1"/>
                  </a:solidFill>
                  <a:latin typeface="Times New Roman" pitchFamily="18" charset="0"/>
                  <a:ea typeface="ヒラギノ角ゴ Pro W3" pitchFamily="-84" charset="-128"/>
                </a:defRPr>
              </a:lvl9pPr>
            </a:lstStyle>
            <a:p>
              <a:pPr algn="ctr">
                <a:lnSpc>
                  <a:spcPct val="90000"/>
                </a:lnSpc>
                <a:spcBef>
                  <a:spcPct val="50000"/>
                </a:spcBef>
                <a:buClr>
                  <a:srgbClr val="0099CC"/>
                </a:buClr>
                <a:defRPr/>
              </a:pPr>
              <a:r>
                <a:rPr lang="fr-FR" altLang="fr-FR" sz="1100" kern="0" dirty="0">
                  <a:solidFill>
                    <a:srgbClr val="111100"/>
                  </a:solidFill>
                  <a:latin typeface="+mn-lt"/>
                </a:rPr>
                <a:t>BACKBONE</a:t>
              </a:r>
            </a:p>
          </p:txBody>
        </p:sp>
        <p:sp>
          <p:nvSpPr>
            <p:cNvPr id="1090" name="ZoneTexte 322">
              <a:extLst>
                <a:ext uri="{FF2B5EF4-FFF2-40B4-BE49-F238E27FC236}">
                  <a16:creationId xmlns:a16="http://schemas.microsoft.com/office/drawing/2014/main" id="{90F72194-DC18-485F-885D-BA459ED83891}"/>
                </a:ext>
              </a:extLst>
            </p:cNvPr>
            <p:cNvSpPr txBox="1">
              <a:spLocks noChangeArrowheads="1"/>
            </p:cNvSpPr>
            <p:nvPr/>
          </p:nvSpPr>
          <p:spPr bwMode="auto">
            <a:xfrm>
              <a:off x="5725516" y="5499596"/>
              <a:ext cx="10994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D8661-00011-002</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601</a:t>
              </a:r>
            </a:p>
          </p:txBody>
        </p:sp>
        <p:sp>
          <p:nvSpPr>
            <p:cNvPr id="1091" name="ZoneTexte 322">
              <a:extLst>
                <a:ext uri="{FF2B5EF4-FFF2-40B4-BE49-F238E27FC236}">
                  <a16:creationId xmlns:a16="http://schemas.microsoft.com/office/drawing/2014/main" id="{6B93992C-04C5-43A7-B571-0ACAA76FC964}"/>
                </a:ext>
              </a:extLst>
            </p:cNvPr>
            <p:cNvSpPr txBox="1">
              <a:spLocks noChangeArrowheads="1"/>
            </p:cNvSpPr>
            <p:nvPr/>
          </p:nvSpPr>
          <p:spPr bwMode="auto">
            <a:xfrm>
              <a:off x="5002850" y="4955992"/>
              <a:ext cx="777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D8661-00010-001</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221</a:t>
              </a:r>
            </a:p>
          </p:txBody>
        </p:sp>
        <p:sp>
          <p:nvSpPr>
            <p:cNvPr id="1092" name="ZoneTexte 322">
              <a:extLst>
                <a:ext uri="{FF2B5EF4-FFF2-40B4-BE49-F238E27FC236}">
                  <a16:creationId xmlns:a16="http://schemas.microsoft.com/office/drawing/2014/main" id="{62610F6B-A7F8-4179-BC0B-0693CE8841CA}"/>
                </a:ext>
              </a:extLst>
            </p:cNvPr>
            <p:cNvSpPr txBox="1">
              <a:spLocks noChangeArrowheads="1"/>
            </p:cNvSpPr>
            <p:nvPr/>
          </p:nvSpPr>
          <p:spPr bwMode="auto">
            <a:xfrm>
              <a:off x="10072544" y="2365624"/>
              <a:ext cx="7800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D8661-00020-001</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402</a:t>
              </a:r>
            </a:p>
          </p:txBody>
        </p:sp>
        <p:sp>
          <p:nvSpPr>
            <p:cNvPr id="1093" name="ZoneTexte 322">
              <a:extLst>
                <a:ext uri="{FF2B5EF4-FFF2-40B4-BE49-F238E27FC236}">
                  <a16:creationId xmlns:a16="http://schemas.microsoft.com/office/drawing/2014/main" id="{CDD16EE8-F7D1-4F75-96D2-F644964184D0}"/>
                </a:ext>
              </a:extLst>
            </p:cNvPr>
            <p:cNvSpPr txBox="1">
              <a:spLocks noChangeArrowheads="1"/>
            </p:cNvSpPr>
            <p:nvPr/>
          </p:nvSpPr>
          <p:spPr bwMode="auto">
            <a:xfrm>
              <a:off x="5802426" y="3536260"/>
              <a:ext cx="11333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D8661-00016-001</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217</a:t>
              </a:r>
            </a:p>
          </p:txBody>
        </p:sp>
        <p:sp>
          <p:nvSpPr>
            <p:cNvPr id="1094" name="ZoneTexte 322">
              <a:extLst>
                <a:ext uri="{FF2B5EF4-FFF2-40B4-BE49-F238E27FC236}">
                  <a16:creationId xmlns:a16="http://schemas.microsoft.com/office/drawing/2014/main" id="{CD2149C8-DD15-4C3A-8118-DBA3A104E144}"/>
                </a:ext>
              </a:extLst>
            </p:cNvPr>
            <p:cNvSpPr txBox="1">
              <a:spLocks noChangeArrowheads="1"/>
            </p:cNvSpPr>
            <p:nvPr/>
          </p:nvSpPr>
          <p:spPr bwMode="auto">
            <a:xfrm>
              <a:off x="7473305" y="3989866"/>
              <a:ext cx="8904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D8661-00017-001</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412</a:t>
              </a:r>
            </a:p>
          </p:txBody>
        </p:sp>
        <p:sp>
          <p:nvSpPr>
            <p:cNvPr id="1095" name="ZoneTexte 322">
              <a:extLst>
                <a:ext uri="{FF2B5EF4-FFF2-40B4-BE49-F238E27FC236}">
                  <a16:creationId xmlns:a16="http://schemas.microsoft.com/office/drawing/2014/main" id="{9653F88C-E70E-472F-9D76-A3079E428308}"/>
                </a:ext>
              </a:extLst>
            </p:cNvPr>
            <p:cNvSpPr txBox="1">
              <a:spLocks noChangeArrowheads="1"/>
            </p:cNvSpPr>
            <p:nvPr/>
          </p:nvSpPr>
          <p:spPr bwMode="auto">
            <a:xfrm>
              <a:off x="10226350" y="3685688"/>
              <a:ext cx="11583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 typeface="Arial" panose="020B0604020202020204" pitchFamily="34" charset="0"/>
                <a:buNone/>
              </a:pPr>
              <a:r>
                <a:rPr lang="fr-FR" altLang="fr-FR" sz="500" dirty="0">
                  <a:latin typeface="+mn-lt"/>
                </a:rPr>
                <a:t>D8661-00019-001</a:t>
              </a:r>
            </a:p>
            <a:p>
              <a:pPr eaLnBrk="1" hangingPunct="1">
                <a:spcBef>
                  <a:spcPts val="300"/>
                </a:spcBef>
                <a:buFont typeface="Arial" panose="020B0604020202020204" pitchFamily="34" charset="0"/>
                <a:buNone/>
              </a:pPr>
              <a:r>
                <a:rPr lang="fr-FR" altLang="fr-FR" sz="500" dirty="0">
                  <a:latin typeface="+mn-lt"/>
                </a:rPr>
                <a:t>VRF: L2L_23917</a:t>
              </a:r>
            </a:p>
            <a:p>
              <a:pPr eaLnBrk="1" hangingPunct="1">
                <a:spcBef>
                  <a:spcPts val="300"/>
                </a:spcBef>
                <a:buFont typeface="Arial" panose="020B0604020202020204" pitchFamily="34" charset="0"/>
                <a:buNone/>
              </a:pPr>
              <a:r>
                <a:rPr lang="fr-FR" altLang="fr-FR" sz="500" dirty="0">
                  <a:latin typeface="+mn-lt"/>
                </a:rPr>
                <a:t>SVLAN: 224</a:t>
              </a:r>
            </a:p>
          </p:txBody>
        </p:sp>
        <p:sp>
          <p:nvSpPr>
            <p:cNvPr id="1096" name="ZoneTexte 322">
              <a:extLst>
                <a:ext uri="{FF2B5EF4-FFF2-40B4-BE49-F238E27FC236}">
                  <a16:creationId xmlns:a16="http://schemas.microsoft.com/office/drawing/2014/main" id="{E31E6ABD-29E8-4F20-8169-7DC27CDBE739}"/>
                </a:ext>
              </a:extLst>
            </p:cNvPr>
            <p:cNvSpPr txBox="1">
              <a:spLocks noChangeArrowheads="1"/>
            </p:cNvSpPr>
            <p:nvPr/>
          </p:nvSpPr>
          <p:spPr bwMode="auto">
            <a:xfrm>
              <a:off x="8817079" y="3687339"/>
              <a:ext cx="10979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D8661-00018-001</a:t>
              </a:r>
            </a:p>
            <a:p>
              <a:pPr eaLnBrk="1" hangingPunct="1">
                <a:spcBef>
                  <a:spcPts val="300"/>
                </a:spcBef>
                <a:buFontTx/>
                <a:buNone/>
              </a:pPr>
              <a:r>
                <a:rPr lang="fr-FR" altLang="fr-FR" sz="500" dirty="0">
                  <a:latin typeface="+mn-lt"/>
                </a:rPr>
                <a:t>VRF: L2L_23917</a:t>
              </a:r>
            </a:p>
            <a:p>
              <a:pPr eaLnBrk="1" hangingPunct="1">
                <a:spcBef>
                  <a:spcPts val="300"/>
                </a:spcBef>
                <a:buFontTx/>
                <a:buNone/>
              </a:pPr>
              <a:r>
                <a:rPr lang="fr-FR" altLang="fr-FR" sz="500" dirty="0">
                  <a:latin typeface="+mn-lt"/>
                </a:rPr>
                <a:t>SVLAN: 216</a:t>
              </a:r>
            </a:p>
          </p:txBody>
        </p:sp>
        <p:sp>
          <p:nvSpPr>
            <p:cNvPr id="1097" name="ZoneTexte 322">
              <a:extLst>
                <a:ext uri="{FF2B5EF4-FFF2-40B4-BE49-F238E27FC236}">
                  <a16:creationId xmlns:a16="http://schemas.microsoft.com/office/drawing/2014/main" id="{E507919C-4E54-4CBC-A59D-2475EC420752}"/>
                </a:ext>
              </a:extLst>
            </p:cNvPr>
            <p:cNvSpPr txBox="1">
              <a:spLocks noChangeArrowheads="1"/>
            </p:cNvSpPr>
            <p:nvPr/>
          </p:nvSpPr>
          <p:spPr bwMode="auto">
            <a:xfrm>
              <a:off x="9742121" y="2902517"/>
              <a:ext cx="7815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D8661-00021-001</a:t>
              </a:r>
            </a:p>
            <a:p>
              <a:pPr eaLnBrk="1" hangingPunct="1">
                <a:spcBef>
                  <a:spcPts val="300"/>
                </a:spcBef>
                <a:buFont typeface="Arial" panose="020B0604020202020204" pitchFamily="34" charset="0"/>
                <a:buNone/>
              </a:pPr>
              <a:r>
                <a:rPr lang="fr-FR" altLang="fr-FR" sz="500" dirty="0">
                  <a:latin typeface="+mn-lt"/>
                </a:rPr>
                <a:t>VRF: L2L_23917</a:t>
              </a:r>
            </a:p>
            <a:p>
              <a:pPr eaLnBrk="1" hangingPunct="1">
                <a:spcBef>
                  <a:spcPts val="300"/>
                </a:spcBef>
                <a:buFont typeface="Arial" panose="020B0604020202020204" pitchFamily="34" charset="0"/>
                <a:buNone/>
              </a:pPr>
              <a:r>
                <a:rPr lang="fr-FR" altLang="fr-FR" sz="500" dirty="0">
                  <a:latin typeface="+mn-lt"/>
                </a:rPr>
                <a:t>SVLAN: 423</a:t>
              </a:r>
            </a:p>
          </p:txBody>
        </p:sp>
        <p:sp>
          <p:nvSpPr>
            <p:cNvPr id="1098" name="ZoneTexte 322">
              <a:extLst>
                <a:ext uri="{FF2B5EF4-FFF2-40B4-BE49-F238E27FC236}">
                  <a16:creationId xmlns:a16="http://schemas.microsoft.com/office/drawing/2014/main" id="{DECD6D44-5744-42E9-B6F7-FE03C8334FBD}"/>
                </a:ext>
              </a:extLst>
            </p:cNvPr>
            <p:cNvSpPr txBox="1">
              <a:spLocks noChangeArrowheads="1"/>
            </p:cNvSpPr>
            <p:nvPr/>
          </p:nvSpPr>
          <p:spPr bwMode="auto">
            <a:xfrm>
              <a:off x="6662154" y="2071831"/>
              <a:ext cx="630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G2388-00001-001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4081</a:t>
              </a:r>
            </a:p>
          </p:txBody>
        </p:sp>
        <p:sp>
          <p:nvSpPr>
            <p:cNvPr id="1099" name="ZoneTexte 322">
              <a:extLst>
                <a:ext uri="{FF2B5EF4-FFF2-40B4-BE49-F238E27FC236}">
                  <a16:creationId xmlns:a16="http://schemas.microsoft.com/office/drawing/2014/main" id="{F205D07F-5BB1-42F1-BC21-F71D1BB79804}"/>
                </a:ext>
              </a:extLst>
            </p:cNvPr>
            <p:cNvSpPr txBox="1">
              <a:spLocks noChangeArrowheads="1"/>
            </p:cNvSpPr>
            <p:nvPr/>
          </p:nvSpPr>
          <p:spPr bwMode="auto">
            <a:xfrm>
              <a:off x="8020823" y="2033813"/>
              <a:ext cx="800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G2388-00002-001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4082</a:t>
              </a:r>
            </a:p>
          </p:txBody>
        </p:sp>
        <p:sp>
          <p:nvSpPr>
            <p:cNvPr id="1100" name="ZoneTexte 322">
              <a:extLst>
                <a:ext uri="{FF2B5EF4-FFF2-40B4-BE49-F238E27FC236}">
                  <a16:creationId xmlns:a16="http://schemas.microsoft.com/office/drawing/2014/main" id="{D4A6FACB-0663-430A-894B-3665CF355D4E}"/>
                </a:ext>
              </a:extLst>
            </p:cNvPr>
            <p:cNvSpPr txBox="1">
              <a:spLocks noChangeArrowheads="1"/>
            </p:cNvSpPr>
            <p:nvPr/>
          </p:nvSpPr>
          <p:spPr bwMode="auto">
            <a:xfrm>
              <a:off x="5138995" y="2748299"/>
              <a:ext cx="7991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G2388-00003-001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603</a:t>
              </a:r>
            </a:p>
          </p:txBody>
        </p:sp>
        <p:sp>
          <p:nvSpPr>
            <p:cNvPr id="1101" name="ZoneTexte 322">
              <a:extLst>
                <a:ext uri="{FF2B5EF4-FFF2-40B4-BE49-F238E27FC236}">
                  <a16:creationId xmlns:a16="http://schemas.microsoft.com/office/drawing/2014/main" id="{973CE6BC-CBBC-4424-B592-AAED2DDC6C63}"/>
                </a:ext>
              </a:extLst>
            </p:cNvPr>
            <p:cNvSpPr txBox="1">
              <a:spLocks noChangeArrowheads="1"/>
            </p:cNvSpPr>
            <p:nvPr/>
          </p:nvSpPr>
          <p:spPr bwMode="auto">
            <a:xfrm>
              <a:off x="5865994" y="2497436"/>
              <a:ext cx="799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nchorCtr="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G2388-00004-001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619</a:t>
              </a:r>
            </a:p>
          </p:txBody>
        </p:sp>
        <p:sp>
          <p:nvSpPr>
            <p:cNvPr id="1102" name="ZoneTexte 322">
              <a:extLst>
                <a:ext uri="{FF2B5EF4-FFF2-40B4-BE49-F238E27FC236}">
                  <a16:creationId xmlns:a16="http://schemas.microsoft.com/office/drawing/2014/main" id="{CBC7B3FF-5910-45F1-A23C-6C1E241B372B}"/>
                </a:ext>
              </a:extLst>
            </p:cNvPr>
            <p:cNvSpPr txBox="1">
              <a:spLocks noChangeArrowheads="1"/>
            </p:cNvSpPr>
            <p:nvPr/>
          </p:nvSpPr>
          <p:spPr bwMode="auto">
            <a:xfrm>
              <a:off x="9006943" y="1978035"/>
              <a:ext cx="800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G2388-00005-001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a:t>
              </a:r>
            </a:p>
          </p:txBody>
        </p:sp>
        <p:sp>
          <p:nvSpPr>
            <p:cNvPr id="1103" name="ZoneTexte 322">
              <a:extLst>
                <a:ext uri="{FF2B5EF4-FFF2-40B4-BE49-F238E27FC236}">
                  <a16:creationId xmlns:a16="http://schemas.microsoft.com/office/drawing/2014/main" id="{687223E1-FE7E-4AB1-8EF7-EAD8B9171177}"/>
                </a:ext>
              </a:extLst>
            </p:cNvPr>
            <p:cNvSpPr txBox="1">
              <a:spLocks noChangeArrowheads="1"/>
            </p:cNvSpPr>
            <p:nvPr/>
          </p:nvSpPr>
          <p:spPr bwMode="auto">
            <a:xfrm>
              <a:off x="10466228" y="1969539"/>
              <a:ext cx="799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300"/>
                </a:spcBef>
                <a:buFontTx/>
                <a:buNone/>
              </a:pPr>
              <a:r>
                <a:rPr lang="fr-FR" altLang="fr-FR" sz="500" dirty="0">
                  <a:latin typeface="+mn-lt"/>
                </a:rPr>
                <a:t>G2388-00006-001</a:t>
              </a:r>
            </a:p>
            <a:p>
              <a:pPr eaLnBrk="1" hangingPunct="1">
                <a:spcBef>
                  <a:spcPts val="300"/>
                </a:spcBef>
                <a:buFontTx/>
                <a:buNone/>
              </a:pPr>
              <a:r>
                <a:rPr lang="fr-FR" altLang="fr-FR" sz="500" dirty="0">
                  <a:latin typeface="+mn-lt"/>
                </a:rPr>
                <a:t>VRF: L2L_34176</a:t>
              </a:r>
            </a:p>
            <a:p>
              <a:pPr eaLnBrk="1" hangingPunct="1">
                <a:spcBef>
                  <a:spcPts val="300"/>
                </a:spcBef>
                <a:buFontTx/>
                <a:buNone/>
              </a:pPr>
              <a:r>
                <a:rPr lang="fr-FR" altLang="fr-FR" sz="500" dirty="0">
                  <a:latin typeface="+mn-lt"/>
                </a:rPr>
                <a:t>SVLAN: </a:t>
              </a:r>
            </a:p>
          </p:txBody>
        </p:sp>
        <p:sp>
          <p:nvSpPr>
            <p:cNvPr id="1104" name="ZoneTexte 322">
              <a:extLst>
                <a:ext uri="{FF2B5EF4-FFF2-40B4-BE49-F238E27FC236}">
                  <a16:creationId xmlns:a16="http://schemas.microsoft.com/office/drawing/2014/main" id="{5C92A0DB-A2CD-4376-B982-BC36A4E66FE5}"/>
                </a:ext>
              </a:extLst>
            </p:cNvPr>
            <p:cNvSpPr txBox="1">
              <a:spLocks noChangeArrowheads="1"/>
            </p:cNvSpPr>
            <p:nvPr/>
          </p:nvSpPr>
          <p:spPr bwMode="auto">
            <a:xfrm>
              <a:off x="3551752" y="3279087"/>
              <a:ext cx="777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ts val="300"/>
                </a:spcBef>
                <a:buFontTx/>
                <a:buNone/>
              </a:pPr>
              <a:r>
                <a:rPr lang="fr-FR" altLang="fr-FR" sz="500" dirty="0">
                  <a:latin typeface="+mn-lt"/>
                </a:rPr>
                <a:t>D8661-00012-002</a:t>
              </a:r>
            </a:p>
            <a:p>
              <a:pPr algn="r" eaLnBrk="1" hangingPunct="1">
                <a:spcBef>
                  <a:spcPts val="300"/>
                </a:spcBef>
                <a:buFontTx/>
                <a:buNone/>
              </a:pPr>
              <a:r>
                <a:rPr lang="fr-FR" altLang="fr-FR" sz="500" dirty="0">
                  <a:latin typeface="+mn-lt"/>
                </a:rPr>
                <a:t>VRF: L2L_23917</a:t>
              </a:r>
            </a:p>
            <a:p>
              <a:pPr algn="r" eaLnBrk="1" hangingPunct="1">
                <a:spcBef>
                  <a:spcPts val="300"/>
                </a:spcBef>
                <a:buFontTx/>
                <a:buNone/>
              </a:pPr>
              <a:r>
                <a:rPr lang="fr-FR" altLang="fr-FR" sz="500" dirty="0">
                  <a:latin typeface="+mn-lt"/>
                </a:rPr>
                <a:t>SVLAN: 211</a:t>
              </a:r>
            </a:p>
          </p:txBody>
        </p:sp>
        <p:sp>
          <p:nvSpPr>
            <p:cNvPr id="1105" name="Rectangle: Rounded Corners 1104">
              <a:extLst>
                <a:ext uri="{FF2B5EF4-FFF2-40B4-BE49-F238E27FC236}">
                  <a16:creationId xmlns:a16="http://schemas.microsoft.com/office/drawing/2014/main" id="{077DDDA8-4699-4D9C-91C9-C66B63B63CF1}"/>
                </a:ext>
              </a:extLst>
            </p:cNvPr>
            <p:cNvSpPr/>
            <p:nvPr/>
          </p:nvSpPr>
          <p:spPr>
            <a:xfrm>
              <a:off x="8101221" y="2326153"/>
              <a:ext cx="1404000" cy="140400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06" name="Group 1105">
              <a:extLst>
                <a:ext uri="{FF2B5EF4-FFF2-40B4-BE49-F238E27FC236}">
                  <a16:creationId xmlns:a16="http://schemas.microsoft.com/office/drawing/2014/main" id="{39E64CFC-37B8-4D13-9512-D1D162B175FB}"/>
                </a:ext>
              </a:extLst>
            </p:cNvPr>
            <p:cNvGrpSpPr/>
            <p:nvPr/>
          </p:nvGrpSpPr>
          <p:grpSpPr>
            <a:xfrm>
              <a:off x="6392665" y="2977143"/>
              <a:ext cx="325991" cy="364038"/>
              <a:chOff x="5753121" y="3015769"/>
              <a:chExt cx="325991" cy="364038"/>
            </a:xfrm>
          </p:grpSpPr>
          <p:sp>
            <p:nvSpPr>
              <p:cNvPr id="1700" name="Rectangle 1699">
                <a:extLst>
                  <a:ext uri="{FF2B5EF4-FFF2-40B4-BE49-F238E27FC236}">
                    <a16:creationId xmlns:a16="http://schemas.microsoft.com/office/drawing/2014/main" id="{775B6A26-7E3D-4CF1-B2BB-51A227B4C745}"/>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01" name="Group 1700">
                <a:extLst>
                  <a:ext uri="{FF2B5EF4-FFF2-40B4-BE49-F238E27FC236}">
                    <a16:creationId xmlns:a16="http://schemas.microsoft.com/office/drawing/2014/main" id="{000D3E7F-2EBC-449B-91CD-6CE0FA0F62CB}"/>
                  </a:ext>
                </a:extLst>
              </p:cNvPr>
              <p:cNvGrpSpPr/>
              <p:nvPr/>
            </p:nvGrpSpPr>
            <p:grpSpPr>
              <a:xfrm>
                <a:off x="5773241" y="3039832"/>
                <a:ext cx="285750" cy="315913"/>
                <a:chOff x="7726363" y="1811338"/>
                <a:chExt cx="285750" cy="315913"/>
              </a:xfrm>
            </p:grpSpPr>
            <p:sp>
              <p:nvSpPr>
                <p:cNvPr id="1702" name="Oval 371">
                  <a:extLst>
                    <a:ext uri="{FF2B5EF4-FFF2-40B4-BE49-F238E27FC236}">
                      <a16:creationId xmlns:a16="http://schemas.microsoft.com/office/drawing/2014/main" id="{17A688C4-80AA-44C6-820C-E84BFDE70A93}"/>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3" name="Freeform 372">
                  <a:extLst>
                    <a:ext uri="{FF2B5EF4-FFF2-40B4-BE49-F238E27FC236}">
                      <a16:creationId xmlns:a16="http://schemas.microsoft.com/office/drawing/2014/main" id="{B8C3605C-C43B-411F-BA34-19AB0642CD35}"/>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4" name="Freeform 373">
                  <a:extLst>
                    <a:ext uri="{FF2B5EF4-FFF2-40B4-BE49-F238E27FC236}">
                      <a16:creationId xmlns:a16="http://schemas.microsoft.com/office/drawing/2014/main" id="{4508CF52-D3DA-4FDA-B4B7-8A8DD731EFE9}"/>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705" name="Freeform 374">
                  <a:extLst>
                    <a:ext uri="{FF2B5EF4-FFF2-40B4-BE49-F238E27FC236}">
                      <a16:creationId xmlns:a16="http://schemas.microsoft.com/office/drawing/2014/main" id="{5C81E9A0-207B-45F1-ABBB-2D5F9AA8371A}"/>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07" name="Group 1106">
              <a:extLst>
                <a:ext uri="{FF2B5EF4-FFF2-40B4-BE49-F238E27FC236}">
                  <a16:creationId xmlns:a16="http://schemas.microsoft.com/office/drawing/2014/main" id="{BE642878-C825-4613-902A-D8B8D412418D}"/>
                </a:ext>
              </a:extLst>
            </p:cNvPr>
            <p:cNvGrpSpPr/>
            <p:nvPr/>
          </p:nvGrpSpPr>
          <p:grpSpPr>
            <a:xfrm>
              <a:off x="6521962" y="2558254"/>
              <a:ext cx="325991" cy="364038"/>
              <a:chOff x="5753121" y="3015769"/>
              <a:chExt cx="325991" cy="364038"/>
            </a:xfrm>
          </p:grpSpPr>
          <p:sp>
            <p:nvSpPr>
              <p:cNvPr id="1694" name="Rectangle 1693">
                <a:extLst>
                  <a:ext uri="{FF2B5EF4-FFF2-40B4-BE49-F238E27FC236}">
                    <a16:creationId xmlns:a16="http://schemas.microsoft.com/office/drawing/2014/main" id="{D932D97A-E2C2-409C-9D5F-56E6002A9628}"/>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95" name="Group 1694">
                <a:extLst>
                  <a:ext uri="{FF2B5EF4-FFF2-40B4-BE49-F238E27FC236}">
                    <a16:creationId xmlns:a16="http://schemas.microsoft.com/office/drawing/2014/main" id="{CBB976E7-F9B9-4EA3-8754-2B9F4C243D09}"/>
                  </a:ext>
                </a:extLst>
              </p:cNvPr>
              <p:cNvGrpSpPr/>
              <p:nvPr/>
            </p:nvGrpSpPr>
            <p:grpSpPr>
              <a:xfrm>
                <a:off x="5773241" y="3039832"/>
                <a:ext cx="285750" cy="315913"/>
                <a:chOff x="7726363" y="1811338"/>
                <a:chExt cx="285750" cy="315913"/>
              </a:xfrm>
            </p:grpSpPr>
            <p:sp>
              <p:nvSpPr>
                <p:cNvPr id="1696" name="Oval 371">
                  <a:extLst>
                    <a:ext uri="{FF2B5EF4-FFF2-40B4-BE49-F238E27FC236}">
                      <a16:creationId xmlns:a16="http://schemas.microsoft.com/office/drawing/2014/main" id="{0E9BC59E-635D-441F-9A6D-6829A89C1034}"/>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7" name="Freeform 372">
                  <a:extLst>
                    <a:ext uri="{FF2B5EF4-FFF2-40B4-BE49-F238E27FC236}">
                      <a16:creationId xmlns:a16="http://schemas.microsoft.com/office/drawing/2014/main" id="{BB9A297B-9BE6-4284-8FAA-FD2DEDCD4B9C}"/>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8" name="Freeform 373">
                  <a:extLst>
                    <a:ext uri="{FF2B5EF4-FFF2-40B4-BE49-F238E27FC236}">
                      <a16:creationId xmlns:a16="http://schemas.microsoft.com/office/drawing/2014/main" id="{52CB3D75-583A-41ED-B088-8A570FB609D5}"/>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9" name="Freeform 374">
                  <a:extLst>
                    <a:ext uri="{FF2B5EF4-FFF2-40B4-BE49-F238E27FC236}">
                      <a16:creationId xmlns:a16="http://schemas.microsoft.com/office/drawing/2014/main" id="{21099B3D-BCBB-4D49-833B-90417EA584CD}"/>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08" name="Group 1107">
              <a:extLst>
                <a:ext uri="{FF2B5EF4-FFF2-40B4-BE49-F238E27FC236}">
                  <a16:creationId xmlns:a16="http://schemas.microsoft.com/office/drawing/2014/main" id="{BC154C8B-4FF2-4F3F-ACCB-C998C7BD30BF}"/>
                </a:ext>
              </a:extLst>
            </p:cNvPr>
            <p:cNvGrpSpPr/>
            <p:nvPr/>
          </p:nvGrpSpPr>
          <p:grpSpPr>
            <a:xfrm>
              <a:off x="7069012" y="2480056"/>
              <a:ext cx="325991" cy="364038"/>
              <a:chOff x="5753121" y="3015769"/>
              <a:chExt cx="325991" cy="364038"/>
            </a:xfrm>
          </p:grpSpPr>
          <p:sp>
            <p:nvSpPr>
              <p:cNvPr id="1688" name="Rectangle 1687">
                <a:extLst>
                  <a:ext uri="{FF2B5EF4-FFF2-40B4-BE49-F238E27FC236}">
                    <a16:creationId xmlns:a16="http://schemas.microsoft.com/office/drawing/2014/main" id="{586B8FF1-A93C-4246-A645-C57EF890E8CD}"/>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89" name="Group 1688">
                <a:extLst>
                  <a:ext uri="{FF2B5EF4-FFF2-40B4-BE49-F238E27FC236}">
                    <a16:creationId xmlns:a16="http://schemas.microsoft.com/office/drawing/2014/main" id="{35FBE8C4-4FE8-4F9A-B356-92CBB282AA0A}"/>
                  </a:ext>
                </a:extLst>
              </p:cNvPr>
              <p:cNvGrpSpPr/>
              <p:nvPr/>
            </p:nvGrpSpPr>
            <p:grpSpPr>
              <a:xfrm>
                <a:off x="5773241" y="3039832"/>
                <a:ext cx="285750" cy="315913"/>
                <a:chOff x="7726363" y="1811338"/>
                <a:chExt cx="285750" cy="315913"/>
              </a:xfrm>
            </p:grpSpPr>
            <p:sp>
              <p:nvSpPr>
                <p:cNvPr id="1690" name="Oval 371">
                  <a:extLst>
                    <a:ext uri="{FF2B5EF4-FFF2-40B4-BE49-F238E27FC236}">
                      <a16:creationId xmlns:a16="http://schemas.microsoft.com/office/drawing/2014/main" id="{1ECB2AA9-71F5-48F3-A3DC-2BA5D4D1C1AC}"/>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1" name="Freeform 372">
                  <a:extLst>
                    <a:ext uri="{FF2B5EF4-FFF2-40B4-BE49-F238E27FC236}">
                      <a16:creationId xmlns:a16="http://schemas.microsoft.com/office/drawing/2014/main" id="{33EEBF31-8369-42F8-8E26-A82ACC712BAF}"/>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2" name="Freeform 373">
                  <a:extLst>
                    <a:ext uri="{FF2B5EF4-FFF2-40B4-BE49-F238E27FC236}">
                      <a16:creationId xmlns:a16="http://schemas.microsoft.com/office/drawing/2014/main" id="{A73095A8-EC36-45A0-B49B-AF855133D89D}"/>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93" name="Freeform 374">
                  <a:extLst>
                    <a:ext uri="{FF2B5EF4-FFF2-40B4-BE49-F238E27FC236}">
                      <a16:creationId xmlns:a16="http://schemas.microsoft.com/office/drawing/2014/main" id="{50C7FE56-4D07-4631-8AE2-7D177E1CEA45}"/>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09" name="Group 1108">
              <a:extLst>
                <a:ext uri="{FF2B5EF4-FFF2-40B4-BE49-F238E27FC236}">
                  <a16:creationId xmlns:a16="http://schemas.microsoft.com/office/drawing/2014/main" id="{3DB97C6F-84CC-4A45-9B8E-8B925060E1DF}"/>
                </a:ext>
              </a:extLst>
            </p:cNvPr>
            <p:cNvGrpSpPr/>
            <p:nvPr/>
          </p:nvGrpSpPr>
          <p:grpSpPr>
            <a:xfrm>
              <a:off x="7731813" y="2443204"/>
              <a:ext cx="325991" cy="364038"/>
              <a:chOff x="5753121" y="3015769"/>
              <a:chExt cx="325991" cy="364038"/>
            </a:xfrm>
          </p:grpSpPr>
          <p:sp>
            <p:nvSpPr>
              <p:cNvPr id="1682" name="Rectangle 1681">
                <a:extLst>
                  <a:ext uri="{FF2B5EF4-FFF2-40B4-BE49-F238E27FC236}">
                    <a16:creationId xmlns:a16="http://schemas.microsoft.com/office/drawing/2014/main" id="{C47AC577-EE09-4144-AAA5-7D576A5507D3}"/>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83" name="Group 1682">
                <a:extLst>
                  <a:ext uri="{FF2B5EF4-FFF2-40B4-BE49-F238E27FC236}">
                    <a16:creationId xmlns:a16="http://schemas.microsoft.com/office/drawing/2014/main" id="{90E268CD-3C18-435D-9B07-1FC1F273EEEB}"/>
                  </a:ext>
                </a:extLst>
              </p:cNvPr>
              <p:cNvGrpSpPr/>
              <p:nvPr/>
            </p:nvGrpSpPr>
            <p:grpSpPr>
              <a:xfrm>
                <a:off x="5773241" y="3039832"/>
                <a:ext cx="285750" cy="315913"/>
                <a:chOff x="7726363" y="1811338"/>
                <a:chExt cx="285750" cy="315913"/>
              </a:xfrm>
            </p:grpSpPr>
            <p:sp>
              <p:nvSpPr>
                <p:cNvPr id="1684" name="Oval 371">
                  <a:extLst>
                    <a:ext uri="{FF2B5EF4-FFF2-40B4-BE49-F238E27FC236}">
                      <a16:creationId xmlns:a16="http://schemas.microsoft.com/office/drawing/2014/main" id="{66AB84E1-AADA-4CE5-9376-72EE330B16A6}"/>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5" name="Freeform 372">
                  <a:extLst>
                    <a:ext uri="{FF2B5EF4-FFF2-40B4-BE49-F238E27FC236}">
                      <a16:creationId xmlns:a16="http://schemas.microsoft.com/office/drawing/2014/main" id="{76EDE913-F35B-4748-8188-746D1AC0EBEA}"/>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6" name="Freeform 373">
                  <a:extLst>
                    <a:ext uri="{FF2B5EF4-FFF2-40B4-BE49-F238E27FC236}">
                      <a16:creationId xmlns:a16="http://schemas.microsoft.com/office/drawing/2014/main" id="{5F8C9053-81D1-4155-AAE2-3ABC0C687970}"/>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7" name="Freeform 374">
                  <a:extLst>
                    <a:ext uri="{FF2B5EF4-FFF2-40B4-BE49-F238E27FC236}">
                      <a16:creationId xmlns:a16="http://schemas.microsoft.com/office/drawing/2014/main" id="{5CFFFF2A-1591-4655-9581-557B9B0D664A}"/>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0" name="Group 1109">
              <a:extLst>
                <a:ext uri="{FF2B5EF4-FFF2-40B4-BE49-F238E27FC236}">
                  <a16:creationId xmlns:a16="http://schemas.microsoft.com/office/drawing/2014/main" id="{2D3FA5E4-B515-46FA-B7C5-A178949C7CFF}"/>
                </a:ext>
              </a:extLst>
            </p:cNvPr>
            <p:cNvGrpSpPr/>
            <p:nvPr/>
          </p:nvGrpSpPr>
          <p:grpSpPr>
            <a:xfrm>
              <a:off x="8220428" y="2739541"/>
              <a:ext cx="325991" cy="364038"/>
              <a:chOff x="5753121" y="3015769"/>
              <a:chExt cx="325991" cy="364038"/>
            </a:xfrm>
          </p:grpSpPr>
          <p:sp>
            <p:nvSpPr>
              <p:cNvPr id="1676" name="Rectangle 1675">
                <a:extLst>
                  <a:ext uri="{FF2B5EF4-FFF2-40B4-BE49-F238E27FC236}">
                    <a16:creationId xmlns:a16="http://schemas.microsoft.com/office/drawing/2014/main" id="{916A15A7-9848-40FE-90C8-A791A8D5E682}"/>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77" name="Group 1676">
                <a:extLst>
                  <a:ext uri="{FF2B5EF4-FFF2-40B4-BE49-F238E27FC236}">
                    <a16:creationId xmlns:a16="http://schemas.microsoft.com/office/drawing/2014/main" id="{C29F9E44-6050-4854-B988-40864ABF3668}"/>
                  </a:ext>
                </a:extLst>
              </p:cNvPr>
              <p:cNvGrpSpPr/>
              <p:nvPr/>
            </p:nvGrpSpPr>
            <p:grpSpPr>
              <a:xfrm>
                <a:off x="5773241" y="3039832"/>
                <a:ext cx="285750" cy="315913"/>
                <a:chOff x="7726363" y="1811338"/>
                <a:chExt cx="285750" cy="315913"/>
              </a:xfrm>
            </p:grpSpPr>
            <p:sp>
              <p:nvSpPr>
                <p:cNvPr id="1678" name="Oval 371">
                  <a:extLst>
                    <a:ext uri="{FF2B5EF4-FFF2-40B4-BE49-F238E27FC236}">
                      <a16:creationId xmlns:a16="http://schemas.microsoft.com/office/drawing/2014/main" id="{7D76AF9F-5DEC-46E9-AD07-8B042FA1DC21}"/>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9" name="Freeform 372">
                  <a:extLst>
                    <a:ext uri="{FF2B5EF4-FFF2-40B4-BE49-F238E27FC236}">
                      <a16:creationId xmlns:a16="http://schemas.microsoft.com/office/drawing/2014/main" id="{DCA9FC7C-77AF-4458-9138-F43BFC1DE625}"/>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0" name="Freeform 373">
                  <a:extLst>
                    <a:ext uri="{FF2B5EF4-FFF2-40B4-BE49-F238E27FC236}">
                      <a16:creationId xmlns:a16="http://schemas.microsoft.com/office/drawing/2014/main" id="{E9795366-A4BC-41B3-9F7F-422E7B99A5C4}"/>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81" name="Freeform 374">
                  <a:extLst>
                    <a:ext uri="{FF2B5EF4-FFF2-40B4-BE49-F238E27FC236}">
                      <a16:creationId xmlns:a16="http://schemas.microsoft.com/office/drawing/2014/main" id="{23B7487C-C321-49A1-BAAD-2117063807B1}"/>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1" name="Group 1110">
              <a:extLst>
                <a:ext uri="{FF2B5EF4-FFF2-40B4-BE49-F238E27FC236}">
                  <a16:creationId xmlns:a16="http://schemas.microsoft.com/office/drawing/2014/main" id="{E15FD56E-B6AA-4E8E-910E-4CC568282013}"/>
                </a:ext>
              </a:extLst>
            </p:cNvPr>
            <p:cNvGrpSpPr/>
            <p:nvPr/>
          </p:nvGrpSpPr>
          <p:grpSpPr>
            <a:xfrm>
              <a:off x="8220428" y="3098622"/>
              <a:ext cx="325991" cy="364038"/>
              <a:chOff x="5753121" y="3015769"/>
              <a:chExt cx="325991" cy="364038"/>
            </a:xfrm>
          </p:grpSpPr>
          <p:sp>
            <p:nvSpPr>
              <p:cNvPr id="1670" name="Rectangle 1669">
                <a:extLst>
                  <a:ext uri="{FF2B5EF4-FFF2-40B4-BE49-F238E27FC236}">
                    <a16:creationId xmlns:a16="http://schemas.microsoft.com/office/drawing/2014/main" id="{BB8DDE99-C3F5-4496-A811-643406D00AA3}"/>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71" name="Group 1670">
                <a:extLst>
                  <a:ext uri="{FF2B5EF4-FFF2-40B4-BE49-F238E27FC236}">
                    <a16:creationId xmlns:a16="http://schemas.microsoft.com/office/drawing/2014/main" id="{A5316F04-E36C-4D8B-9A2C-A42B9A0C43A9}"/>
                  </a:ext>
                </a:extLst>
              </p:cNvPr>
              <p:cNvGrpSpPr/>
              <p:nvPr/>
            </p:nvGrpSpPr>
            <p:grpSpPr>
              <a:xfrm>
                <a:off x="5773241" y="3039832"/>
                <a:ext cx="285750" cy="315913"/>
                <a:chOff x="7726363" y="1811338"/>
                <a:chExt cx="285750" cy="315913"/>
              </a:xfrm>
            </p:grpSpPr>
            <p:sp>
              <p:nvSpPr>
                <p:cNvPr id="1672" name="Oval 371">
                  <a:extLst>
                    <a:ext uri="{FF2B5EF4-FFF2-40B4-BE49-F238E27FC236}">
                      <a16:creationId xmlns:a16="http://schemas.microsoft.com/office/drawing/2014/main" id="{E0CE8C30-050C-4E77-ABE5-082B7F98F3BD}"/>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3" name="Freeform 372">
                  <a:extLst>
                    <a:ext uri="{FF2B5EF4-FFF2-40B4-BE49-F238E27FC236}">
                      <a16:creationId xmlns:a16="http://schemas.microsoft.com/office/drawing/2014/main" id="{BFC3F976-5A15-4D4D-8B03-86B4779F20F1}"/>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4" name="Freeform 373">
                  <a:extLst>
                    <a:ext uri="{FF2B5EF4-FFF2-40B4-BE49-F238E27FC236}">
                      <a16:creationId xmlns:a16="http://schemas.microsoft.com/office/drawing/2014/main" id="{19358484-C0B7-43E0-9F4D-6C240E47A2BC}"/>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75" name="Freeform 374">
                  <a:extLst>
                    <a:ext uri="{FF2B5EF4-FFF2-40B4-BE49-F238E27FC236}">
                      <a16:creationId xmlns:a16="http://schemas.microsoft.com/office/drawing/2014/main" id="{BF33F113-6281-4044-B0C2-D97CD7425593}"/>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2" name="Group 1111">
              <a:extLst>
                <a:ext uri="{FF2B5EF4-FFF2-40B4-BE49-F238E27FC236}">
                  <a16:creationId xmlns:a16="http://schemas.microsoft.com/office/drawing/2014/main" id="{9D0D42EE-790A-4580-9847-E202060AF0A8}"/>
                </a:ext>
              </a:extLst>
            </p:cNvPr>
            <p:cNvGrpSpPr/>
            <p:nvPr/>
          </p:nvGrpSpPr>
          <p:grpSpPr>
            <a:xfrm>
              <a:off x="7862606" y="3457177"/>
              <a:ext cx="325991" cy="364038"/>
              <a:chOff x="5753121" y="3015769"/>
              <a:chExt cx="325991" cy="364038"/>
            </a:xfrm>
          </p:grpSpPr>
          <p:sp>
            <p:nvSpPr>
              <p:cNvPr id="1664" name="Rectangle 1663">
                <a:extLst>
                  <a:ext uri="{FF2B5EF4-FFF2-40B4-BE49-F238E27FC236}">
                    <a16:creationId xmlns:a16="http://schemas.microsoft.com/office/drawing/2014/main" id="{E535DBAA-F788-4C4B-9E36-DF293E311E18}"/>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65" name="Group 1664">
                <a:extLst>
                  <a:ext uri="{FF2B5EF4-FFF2-40B4-BE49-F238E27FC236}">
                    <a16:creationId xmlns:a16="http://schemas.microsoft.com/office/drawing/2014/main" id="{E1998B96-E1C7-400C-80EA-C8756124EE20}"/>
                  </a:ext>
                </a:extLst>
              </p:cNvPr>
              <p:cNvGrpSpPr/>
              <p:nvPr/>
            </p:nvGrpSpPr>
            <p:grpSpPr>
              <a:xfrm>
                <a:off x="5773241" y="3039832"/>
                <a:ext cx="285750" cy="315913"/>
                <a:chOff x="7726363" y="1811338"/>
                <a:chExt cx="285750" cy="315913"/>
              </a:xfrm>
            </p:grpSpPr>
            <p:sp>
              <p:nvSpPr>
                <p:cNvPr id="1666" name="Oval 371">
                  <a:extLst>
                    <a:ext uri="{FF2B5EF4-FFF2-40B4-BE49-F238E27FC236}">
                      <a16:creationId xmlns:a16="http://schemas.microsoft.com/office/drawing/2014/main" id="{CA9F9437-98B1-44EB-95DC-62B836EE5A30}"/>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7" name="Freeform 372">
                  <a:extLst>
                    <a:ext uri="{FF2B5EF4-FFF2-40B4-BE49-F238E27FC236}">
                      <a16:creationId xmlns:a16="http://schemas.microsoft.com/office/drawing/2014/main" id="{7F983079-1B1F-4FEF-962F-7360CECD84EF}"/>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8" name="Freeform 373">
                  <a:extLst>
                    <a:ext uri="{FF2B5EF4-FFF2-40B4-BE49-F238E27FC236}">
                      <a16:creationId xmlns:a16="http://schemas.microsoft.com/office/drawing/2014/main" id="{5C74DC78-DD00-4C67-B818-E1A016A32842}"/>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9" name="Freeform 374">
                  <a:extLst>
                    <a:ext uri="{FF2B5EF4-FFF2-40B4-BE49-F238E27FC236}">
                      <a16:creationId xmlns:a16="http://schemas.microsoft.com/office/drawing/2014/main" id="{0E248915-2A76-4379-A8C9-81DF21506455}"/>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3" name="Group 1112">
              <a:extLst>
                <a:ext uri="{FF2B5EF4-FFF2-40B4-BE49-F238E27FC236}">
                  <a16:creationId xmlns:a16="http://schemas.microsoft.com/office/drawing/2014/main" id="{349D5770-A02F-4C4E-B464-82509C5A4849}"/>
                </a:ext>
              </a:extLst>
            </p:cNvPr>
            <p:cNvGrpSpPr/>
            <p:nvPr/>
          </p:nvGrpSpPr>
          <p:grpSpPr>
            <a:xfrm>
              <a:off x="6896123" y="3503334"/>
              <a:ext cx="325991" cy="364038"/>
              <a:chOff x="5753121" y="3015769"/>
              <a:chExt cx="325991" cy="364038"/>
            </a:xfrm>
          </p:grpSpPr>
          <p:sp>
            <p:nvSpPr>
              <p:cNvPr id="1658" name="Rectangle 1657">
                <a:extLst>
                  <a:ext uri="{FF2B5EF4-FFF2-40B4-BE49-F238E27FC236}">
                    <a16:creationId xmlns:a16="http://schemas.microsoft.com/office/drawing/2014/main" id="{A1F10F47-D58A-4908-930F-F080EE10686A}"/>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59" name="Group 1658">
                <a:extLst>
                  <a:ext uri="{FF2B5EF4-FFF2-40B4-BE49-F238E27FC236}">
                    <a16:creationId xmlns:a16="http://schemas.microsoft.com/office/drawing/2014/main" id="{89E21FBC-B73A-4AB5-B6C7-FC50CC460B83}"/>
                  </a:ext>
                </a:extLst>
              </p:cNvPr>
              <p:cNvGrpSpPr/>
              <p:nvPr/>
            </p:nvGrpSpPr>
            <p:grpSpPr>
              <a:xfrm>
                <a:off x="5773241" y="3039832"/>
                <a:ext cx="285750" cy="315913"/>
                <a:chOff x="7726363" y="1811338"/>
                <a:chExt cx="285750" cy="315913"/>
              </a:xfrm>
            </p:grpSpPr>
            <p:sp>
              <p:nvSpPr>
                <p:cNvPr id="1660" name="Oval 371">
                  <a:extLst>
                    <a:ext uri="{FF2B5EF4-FFF2-40B4-BE49-F238E27FC236}">
                      <a16:creationId xmlns:a16="http://schemas.microsoft.com/office/drawing/2014/main" id="{1C20300F-1391-41B0-B15D-C8DE043D8FAD}"/>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1" name="Freeform 372">
                  <a:extLst>
                    <a:ext uri="{FF2B5EF4-FFF2-40B4-BE49-F238E27FC236}">
                      <a16:creationId xmlns:a16="http://schemas.microsoft.com/office/drawing/2014/main" id="{B10A427B-266C-4A4E-BA2E-2364359B9383}"/>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2" name="Freeform 373">
                  <a:extLst>
                    <a:ext uri="{FF2B5EF4-FFF2-40B4-BE49-F238E27FC236}">
                      <a16:creationId xmlns:a16="http://schemas.microsoft.com/office/drawing/2014/main" id="{7F20AA89-F08E-4C19-9CAD-945343628616}"/>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63" name="Freeform 374">
                  <a:extLst>
                    <a:ext uri="{FF2B5EF4-FFF2-40B4-BE49-F238E27FC236}">
                      <a16:creationId xmlns:a16="http://schemas.microsoft.com/office/drawing/2014/main" id="{E59EBC97-EE13-4508-A9D0-05ACD4487A9F}"/>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4" name="Group 1113">
              <a:extLst>
                <a:ext uri="{FF2B5EF4-FFF2-40B4-BE49-F238E27FC236}">
                  <a16:creationId xmlns:a16="http://schemas.microsoft.com/office/drawing/2014/main" id="{738AE001-D090-4B20-B314-DAFF4B0C4B84}"/>
                </a:ext>
              </a:extLst>
            </p:cNvPr>
            <p:cNvGrpSpPr/>
            <p:nvPr/>
          </p:nvGrpSpPr>
          <p:grpSpPr>
            <a:xfrm>
              <a:off x="8374061" y="2240038"/>
              <a:ext cx="455887" cy="501722"/>
              <a:chOff x="8374061" y="2240038"/>
              <a:chExt cx="455887" cy="501722"/>
            </a:xfrm>
          </p:grpSpPr>
          <p:sp>
            <p:nvSpPr>
              <p:cNvPr id="1656" name="Rectangle 580">
                <a:extLst>
                  <a:ext uri="{FF2B5EF4-FFF2-40B4-BE49-F238E27FC236}">
                    <a16:creationId xmlns:a16="http://schemas.microsoft.com/office/drawing/2014/main" id="{544DD79E-BEB5-454F-B793-716920EFEED1}"/>
                  </a:ext>
                </a:extLst>
              </p:cNvPr>
              <p:cNvSpPr>
                <a:spLocks noChangeArrowheads="1"/>
              </p:cNvSpPr>
              <p:nvPr/>
            </p:nvSpPr>
            <p:spPr bwMode="auto">
              <a:xfrm>
                <a:off x="8550302" y="2240038"/>
                <a:ext cx="279646" cy="204583"/>
              </a:xfrm>
              <a:prstGeom prst="rect">
                <a:avLst/>
              </a:prstGeom>
              <a:solidFill>
                <a:schemeClr val="bg1"/>
              </a:solidFill>
              <a:ln w="6350">
                <a:solidFill>
                  <a:schemeClr val="accent3"/>
                </a:solidFill>
                <a:miter lim="800000"/>
                <a:headEnd/>
                <a:tailEnd/>
              </a:ln>
              <a:effectLst/>
            </p:spPr>
            <p:txBody>
              <a:bodyPr wrap="none" lIns="72000" tIns="36000" rIns="72000" bIns="36000" anchor="ctr"/>
              <a:lstStyle/>
              <a:p>
                <a:pPr algn="ctr"/>
                <a:r>
                  <a:rPr lang="fr-FR" sz="500" dirty="0">
                    <a:solidFill>
                      <a:prstClr val="black"/>
                    </a:solidFill>
                  </a:rPr>
                  <a:t>TH2</a:t>
                </a:r>
              </a:p>
              <a:p>
                <a:pPr algn="ctr"/>
                <a:r>
                  <a:rPr lang="fr-FR" sz="500">
                    <a:solidFill>
                      <a:prstClr val="black"/>
                    </a:solidFill>
                  </a:rPr>
                  <a:t>Paris</a:t>
                </a:r>
                <a:endParaRPr lang="fr-FR" sz="500" dirty="0">
                  <a:solidFill>
                    <a:prstClr val="black"/>
                  </a:solidFill>
                </a:endParaRPr>
              </a:p>
            </p:txBody>
          </p:sp>
          <p:cxnSp>
            <p:nvCxnSpPr>
              <p:cNvPr id="1657" name="Connecteur droit avec flèche 100">
                <a:extLst>
                  <a:ext uri="{FF2B5EF4-FFF2-40B4-BE49-F238E27FC236}">
                    <a16:creationId xmlns:a16="http://schemas.microsoft.com/office/drawing/2014/main" id="{C54214B3-8665-43D9-83BA-0C91C0FC445D}"/>
                  </a:ext>
                </a:extLst>
              </p:cNvPr>
              <p:cNvCxnSpPr>
                <a:stCxn id="1656" idx="2"/>
              </p:cNvCxnSpPr>
              <p:nvPr/>
            </p:nvCxnSpPr>
            <p:spPr bwMode="auto">
              <a:xfrm flipH="1">
                <a:off x="8374061" y="2444621"/>
                <a:ext cx="316064" cy="297139"/>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15" name="Group 1114">
              <a:extLst>
                <a:ext uri="{FF2B5EF4-FFF2-40B4-BE49-F238E27FC236}">
                  <a16:creationId xmlns:a16="http://schemas.microsoft.com/office/drawing/2014/main" id="{3BF58A53-B3A9-4580-AA50-C472416FC9C8}"/>
                </a:ext>
              </a:extLst>
            </p:cNvPr>
            <p:cNvGrpSpPr/>
            <p:nvPr/>
          </p:nvGrpSpPr>
          <p:grpSpPr>
            <a:xfrm>
              <a:off x="8273977" y="3433516"/>
              <a:ext cx="479814" cy="548990"/>
              <a:chOff x="8273977" y="3433516"/>
              <a:chExt cx="479814" cy="548990"/>
            </a:xfrm>
          </p:grpSpPr>
          <p:sp>
            <p:nvSpPr>
              <p:cNvPr id="1654" name="Rectangle 580">
                <a:extLst>
                  <a:ext uri="{FF2B5EF4-FFF2-40B4-BE49-F238E27FC236}">
                    <a16:creationId xmlns:a16="http://schemas.microsoft.com/office/drawing/2014/main" id="{796064B7-702F-4402-996B-109E5ACD748F}"/>
                  </a:ext>
                </a:extLst>
              </p:cNvPr>
              <p:cNvSpPr>
                <a:spLocks noChangeArrowheads="1"/>
              </p:cNvSpPr>
              <p:nvPr/>
            </p:nvSpPr>
            <p:spPr bwMode="auto">
              <a:xfrm>
                <a:off x="8273977" y="3791169"/>
                <a:ext cx="479814" cy="191337"/>
              </a:xfrm>
              <a:prstGeom prst="rect">
                <a:avLst/>
              </a:prstGeom>
              <a:noFill/>
              <a:ln w="6350">
                <a:solidFill>
                  <a:schemeClr val="accent3"/>
                </a:solidFill>
                <a:miter lim="800000"/>
                <a:headEnd/>
                <a:tailEnd/>
              </a:ln>
              <a:effectLst/>
            </p:spPr>
            <p:txBody>
              <a:bodyPr wrap="none" lIns="72000" tIns="36000" rIns="72000" bIns="36000" anchor="ctr"/>
              <a:lstStyle/>
              <a:p>
                <a:pPr algn="ctr" fontAlgn="auto">
                  <a:spcBef>
                    <a:spcPts val="0"/>
                  </a:spcBef>
                  <a:spcAft>
                    <a:spcPts val="0"/>
                  </a:spcAft>
                  <a:defRPr/>
                </a:pPr>
                <a:r>
                  <a:rPr lang="fr-FR" sz="500" b="0" dirty="0">
                    <a:solidFill>
                      <a:prstClr val="black"/>
                    </a:solidFill>
                    <a:ea typeface="+mn-ea"/>
                  </a:rPr>
                  <a:t>InterXion</a:t>
                </a:r>
              </a:p>
              <a:p>
                <a:pPr algn="ctr" fontAlgn="auto">
                  <a:spcBef>
                    <a:spcPts val="0"/>
                  </a:spcBef>
                  <a:spcAft>
                    <a:spcPts val="0"/>
                  </a:spcAft>
                  <a:defRPr/>
                </a:pPr>
                <a:r>
                  <a:rPr lang="fr-FR" sz="500" b="0" dirty="0">
                    <a:solidFill>
                      <a:prstClr val="black"/>
                    </a:solidFill>
                    <a:ea typeface="+mn-ea"/>
                  </a:rPr>
                  <a:t>Aubervilliers</a:t>
                </a:r>
                <a:endParaRPr lang="fr-FR" sz="300" b="0" dirty="0">
                  <a:solidFill>
                    <a:prstClr val="black"/>
                  </a:solidFill>
                  <a:ea typeface="+mn-ea"/>
                </a:endParaRPr>
              </a:p>
            </p:txBody>
          </p:sp>
          <p:cxnSp>
            <p:nvCxnSpPr>
              <p:cNvPr id="1655" name="Connecteur droit avec flèche 101">
                <a:extLst>
                  <a:ext uri="{FF2B5EF4-FFF2-40B4-BE49-F238E27FC236}">
                    <a16:creationId xmlns:a16="http://schemas.microsoft.com/office/drawing/2014/main" id="{811BB5C4-6434-406C-B461-E99715767413}"/>
                  </a:ext>
                </a:extLst>
              </p:cNvPr>
              <p:cNvCxnSpPr>
                <a:cxnSpLocks/>
                <a:stCxn id="1654" idx="0"/>
              </p:cNvCxnSpPr>
              <p:nvPr/>
            </p:nvCxnSpPr>
            <p:spPr bwMode="auto">
              <a:xfrm flipH="1" flipV="1">
                <a:off x="8374061" y="3433516"/>
                <a:ext cx="139823" cy="357653"/>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16" name="Group 1115">
              <a:extLst>
                <a:ext uri="{FF2B5EF4-FFF2-40B4-BE49-F238E27FC236}">
                  <a16:creationId xmlns:a16="http://schemas.microsoft.com/office/drawing/2014/main" id="{BC439D0E-7B02-4686-9A02-502D61BF0706}"/>
                </a:ext>
              </a:extLst>
            </p:cNvPr>
            <p:cNvGrpSpPr/>
            <p:nvPr/>
          </p:nvGrpSpPr>
          <p:grpSpPr>
            <a:xfrm>
              <a:off x="9058647" y="3151756"/>
              <a:ext cx="325991" cy="364038"/>
              <a:chOff x="5753121" y="3015769"/>
              <a:chExt cx="325991" cy="364038"/>
            </a:xfrm>
          </p:grpSpPr>
          <p:sp>
            <p:nvSpPr>
              <p:cNvPr id="1648" name="Rectangle 1647">
                <a:extLst>
                  <a:ext uri="{FF2B5EF4-FFF2-40B4-BE49-F238E27FC236}">
                    <a16:creationId xmlns:a16="http://schemas.microsoft.com/office/drawing/2014/main" id="{7B2B02BE-3BD7-4467-B807-5A6127D7FD46}"/>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49" name="Group 1648">
                <a:extLst>
                  <a:ext uri="{FF2B5EF4-FFF2-40B4-BE49-F238E27FC236}">
                    <a16:creationId xmlns:a16="http://schemas.microsoft.com/office/drawing/2014/main" id="{A195DF5B-5832-4260-8A2D-DF7D68DC7A99}"/>
                  </a:ext>
                </a:extLst>
              </p:cNvPr>
              <p:cNvGrpSpPr/>
              <p:nvPr/>
            </p:nvGrpSpPr>
            <p:grpSpPr>
              <a:xfrm>
                <a:off x="5773241" y="3039832"/>
                <a:ext cx="285750" cy="315913"/>
                <a:chOff x="7726363" y="1811338"/>
                <a:chExt cx="285750" cy="315913"/>
              </a:xfrm>
            </p:grpSpPr>
            <p:sp>
              <p:nvSpPr>
                <p:cNvPr id="1650" name="Oval 371">
                  <a:extLst>
                    <a:ext uri="{FF2B5EF4-FFF2-40B4-BE49-F238E27FC236}">
                      <a16:creationId xmlns:a16="http://schemas.microsoft.com/office/drawing/2014/main" id="{1C97061A-0CD1-44C3-A1E2-D97021FF8E64}"/>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1" name="Freeform 372">
                  <a:extLst>
                    <a:ext uri="{FF2B5EF4-FFF2-40B4-BE49-F238E27FC236}">
                      <a16:creationId xmlns:a16="http://schemas.microsoft.com/office/drawing/2014/main" id="{09416F6E-9D50-489A-A2EF-CBD2ECFB9C73}"/>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2" name="Freeform 373">
                  <a:extLst>
                    <a:ext uri="{FF2B5EF4-FFF2-40B4-BE49-F238E27FC236}">
                      <a16:creationId xmlns:a16="http://schemas.microsoft.com/office/drawing/2014/main" id="{FF22AD37-F052-445C-BF8C-46BE01360923}"/>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53" name="Freeform 374">
                  <a:extLst>
                    <a:ext uri="{FF2B5EF4-FFF2-40B4-BE49-F238E27FC236}">
                      <a16:creationId xmlns:a16="http://schemas.microsoft.com/office/drawing/2014/main" id="{10B2F856-6DA5-4290-B374-5C9EB7F50AB5}"/>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7" name="Group 1116">
              <a:extLst>
                <a:ext uri="{FF2B5EF4-FFF2-40B4-BE49-F238E27FC236}">
                  <a16:creationId xmlns:a16="http://schemas.microsoft.com/office/drawing/2014/main" id="{0D812DBB-7141-4773-9CCE-A5B19EBBE8BD}"/>
                </a:ext>
              </a:extLst>
            </p:cNvPr>
            <p:cNvGrpSpPr/>
            <p:nvPr/>
          </p:nvGrpSpPr>
          <p:grpSpPr>
            <a:xfrm>
              <a:off x="9051463" y="2442969"/>
              <a:ext cx="325991" cy="364038"/>
              <a:chOff x="5753121" y="3015769"/>
              <a:chExt cx="325991" cy="364038"/>
            </a:xfrm>
          </p:grpSpPr>
          <p:sp>
            <p:nvSpPr>
              <p:cNvPr id="1642" name="Rectangle 1641">
                <a:extLst>
                  <a:ext uri="{FF2B5EF4-FFF2-40B4-BE49-F238E27FC236}">
                    <a16:creationId xmlns:a16="http://schemas.microsoft.com/office/drawing/2014/main" id="{45A6750F-4C08-41F8-BEEA-CCE1808A5791}"/>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43" name="Group 1642">
                <a:extLst>
                  <a:ext uri="{FF2B5EF4-FFF2-40B4-BE49-F238E27FC236}">
                    <a16:creationId xmlns:a16="http://schemas.microsoft.com/office/drawing/2014/main" id="{E1627BD1-FDE1-4EC9-A7A6-BDC3B4B152F7}"/>
                  </a:ext>
                </a:extLst>
              </p:cNvPr>
              <p:cNvGrpSpPr/>
              <p:nvPr/>
            </p:nvGrpSpPr>
            <p:grpSpPr>
              <a:xfrm>
                <a:off x="5773241" y="3039832"/>
                <a:ext cx="285750" cy="315913"/>
                <a:chOff x="7726363" y="1811338"/>
                <a:chExt cx="285750" cy="315913"/>
              </a:xfrm>
            </p:grpSpPr>
            <p:sp>
              <p:nvSpPr>
                <p:cNvPr id="1644" name="Oval 371">
                  <a:extLst>
                    <a:ext uri="{FF2B5EF4-FFF2-40B4-BE49-F238E27FC236}">
                      <a16:creationId xmlns:a16="http://schemas.microsoft.com/office/drawing/2014/main" id="{8AAA79F0-2B37-4E5B-B806-515D1CF05F33}"/>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45" name="Freeform 372">
                  <a:extLst>
                    <a:ext uri="{FF2B5EF4-FFF2-40B4-BE49-F238E27FC236}">
                      <a16:creationId xmlns:a16="http://schemas.microsoft.com/office/drawing/2014/main" id="{13167BD5-1A44-4F70-AE9A-1F16F4BFA784}"/>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46" name="Freeform 373">
                  <a:extLst>
                    <a:ext uri="{FF2B5EF4-FFF2-40B4-BE49-F238E27FC236}">
                      <a16:creationId xmlns:a16="http://schemas.microsoft.com/office/drawing/2014/main" id="{0AEE9350-52CF-4A44-9752-60114595F8DB}"/>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47" name="Freeform 374">
                  <a:extLst>
                    <a:ext uri="{FF2B5EF4-FFF2-40B4-BE49-F238E27FC236}">
                      <a16:creationId xmlns:a16="http://schemas.microsoft.com/office/drawing/2014/main" id="{DD697C6D-0546-417B-AF43-A589E3F0DE6B}"/>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8" name="Group 1117">
              <a:extLst>
                <a:ext uri="{FF2B5EF4-FFF2-40B4-BE49-F238E27FC236}">
                  <a16:creationId xmlns:a16="http://schemas.microsoft.com/office/drawing/2014/main" id="{23D6CDE2-47BE-461A-91CF-E0DAB5CB9468}"/>
                </a:ext>
              </a:extLst>
            </p:cNvPr>
            <p:cNvGrpSpPr/>
            <p:nvPr/>
          </p:nvGrpSpPr>
          <p:grpSpPr>
            <a:xfrm>
              <a:off x="4030711" y="4960472"/>
              <a:ext cx="325991" cy="364038"/>
              <a:chOff x="5753121" y="3015769"/>
              <a:chExt cx="325991" cy="364038"/>
            </a:xfrm>
          </p:grpSpPr>
          <p:sp>
            <p:nvSpPr>
              <p:cNvPr id="1636" name="Rectangle 1635">
                <a:extLst>
                  <a:ext uri="{FF2B5EF4-FFF2-40B4-BE49-F238E27FC236}">
                    <a16:creationId xmlns:a16="http://schemas.microsoft.com/office/drawing/2014/main" id="{AD3DF7BC-DF3E-4E80-AAAC-ED9C4EC2B6E9}"/>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37" name="Group 1636">
                <a:extLst>
                  <a:ext uri="{FF2B5EF4-FFF2-40B4-BE49-F238E27FC236}">
                    <a16:creationId xmlns:a16="http://schemas.microsoft.com/office/drawing/2014/main" id="{6A573CF1-9725-46DA-9918-3EE6574A3659}"/>
                  </a:ext>
                </a:extLst>
              </p:cNvPr>
              <p:cNvGrpSpPr/>
              <p:nvPr/>
            </p:nvGrpSpPr>
            <p:grpSpPr>
              <a:xfrm>
                <a:off x="5773241" y="3039832"/>
                <a:ext cx="285750" cy="315913"/>
                <a:chOff x="7726363" y="1811338"/>
                <a:chExt cx="285750" cy="315913"/>
              </a:xfrm>
            </p:grpSpPr>
            <p:sp>
              <p:nvSpPr>
                <p:cNvPr id="1638" name="Oval 371">
                  <a:extLst>
                    <a:ext uri="{FF2B5EF4-FFF2-40B4-BE49-F238E27FC236}">
                      <a16:creationId xmlns:a16="http://schemas.microsoft.com/office/drawing/2014/main" id="{922D494B-59DD-41E1-ABC5-5345CB492AE8}"/>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9" name="Freeform 372">
                  <a:extLst>
                    <a:ext uri="{FF2B5EF4-FFF2-40B4-BE49-F238E27FC236}">
                      <a16:creationId xmlns:a16="http://schemas.microsoft.com/office/drawing/2014/main" id="{3CCE1B35-17E2-4EDF-865A-42D84FBA23A6}"/>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40" name="Freeform 373">
                  <a:extLst>
                    <a:ext uri="{FF2B5EF4-FFF2-40B4-BE49-F238E27FC236}">
                      <a16:creationId xmlns:a16="http://schemas.microsoft.com/office/drawing/2014/main" id="{29C068B3-8C5C-4C54-AA8E-A732461463DE}"/>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41" name="Freeform 374">
                  <a:extLst>
                    <a:ext uri="{FF2B5EF4-FFF2-40B4-BE49-F238E27FC236}">
                      <a16:creationId xmlns:a16="http://schemas.microsoft.com/office/drawing/2014/main" id="{087660CF-D379-47D2-A21B-B81D6E0949FC}"/>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19" name="Group 1118">
              <a:extLst>
                <a:ext uri="{FF2B5EF4-FFF2-40B4-BE49-F238E27FC236}">
                  <a16:creationId xmlns:a16="http://schemas.microsoft.com/office/drawing/2014/main" id="{E69FC632-B81C-4E31-8B20-5352E2DADD6A}"/>
                </a:ext>
              </a:extLst>
            </p:cNvPr>
            <p:cNvGrpSpPr/>
            <p:nvPr/>
          </p:nvGrpSpPr>
          <p:grpSpPr>
            <a:xfrm>
              <a:off x="4557469" y="5090606"/>
              <a:ext cx="325991" cy="364038"/>
              <a:chOff x="5753121" y="3015769"/>
              <a:chExt cx="325991" cy="364038"/>
            </a:xfrm>
          </p:grpSpPr>
          <p:sp>
            <p:nvSpPr>
              <p:cNvPr id="1630" name="Rectangle 1629">
                <a:extLst>
                  <a:ext uri="{FF2B5EF4-FFF2-40B4-BE49-F238E27FC236}">
                    <a16:creationId xmlns:a16="http://schemas.microsoft.com/office/drawing/2014/main" id="{0AAE9890-C7AE-40D8-AA1C-C7574C7CF3E5}"/>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31" name="Group 1630">
                <a:extLst>
                  <a:ext uri="{FF2B5EF4-FFF2-40B4-BE49-F238E27FC236}">
                    <a16:creationId xmlns:a16="http://schemas.microsoft.com/office/drawing/2014/main" id="{27E5DDAD-74DB-4EE3-B801-235ABF35B269}"/>
                  </a:ext>
                </a:extLst>
              </p:cNvPr>
              <p:cNvGrpSpPr/>
              <p:nvPr/>
            </p:nvGrpSpPr>
            <p:grpSpPr>
              <a:xfrm>
                <a:off x="5773241" y="3039832"/>
                <a:ext cx="285750" cy="315913"/>
                <a:chOff x="7726363" y="1811338"/>
                <a:chExt cx="285750" cy="315913"/>
              </a:xfrm>
            </p:grpSpPr>
            <p:sp>
              <p:nvSpPr>
                <p:cNvPr id="1632" name="Oval 371">
                  <a:extLst>
                    <a:ext uri="{FF2B5EF4-FFF2-40B4-BE49-F238E27FC236}">
                      <a16:creationId xmlns:a16="http://schemas.microsoft.com/office/drawing/2014/main" id="{679A4265-4725-470D-847B-92508EDA76C1}"/>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3" name="Freeform 372">
                  <a:extLst>
                    <a:ext uri="{FF2B5EF4-FFF2-40B4-BE49-F238E27FC236}">
                      <a16:creationId xmlns:a16="http://schemas.microsoft.com/office/drawing/2014/main" id="{DB0049BF-4184-4256-9428-B36E1F1B095A}"/>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4" name="Freeform 373">
                  <a:extLst>
                    <a:ext uri="{FF2B5EF4-FFF2-40B4-BE49-F238E27FC236}">
                      <a16:creationId xmlns:a16="http://schemas.microsoft.com/office/drawing/2014/main" id="{05F425F9-7572-47D3-8B01-3FE174E7E303}"/>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35" name="Freeform 374">
                  <a:extLst>
                    <a:ext uri="{FF2B5EF4-FFF2-40B4-BE49-F238E27FC236}">
                      <a16:creationId xmlns:a16="http://schemas.microsoft.com/office/drawing/2014/main" id="{84744D07-E39D-4BE5-8DD6-4572BFB3C392}"/>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20" name="Group 1119">
              <a:extLst>
                <a:ext uri="{FF2B5EF4-FFF2-40B4-BE49-F238E27FC236}">
                  <a16:creationId xmlns:a16="http://schemas.microsoft.com/office/drawing/2014/main" id="{224EC6DB-8971-4925-8A5A-9F23EE7950D2}"/>
                </a:ext>
              </a:extLst>
            </p:cNvPr>
            <p:cNvGrpSpPr/>
            <p:nvPr/>
          </p:nvGrpSpPr>
          <p:grpSpPr>
            <a:xfrm>
              <a:off x="4723579" y="5524977"/>
              <a:ext cx="325991" cy="364038"/>
              <a:chOff x="5753121" y="3015769"/>
              <a:chExt cx="325991" cy="364038"/>
            </a:xfrm>
          </p:grpSpPr>
          <p:sp>
            <p:nvSpPr>
              <p:cNvPr id="1624" name="Rectangle 1623">
                <a:extLst>
                  <a:ext uri="{FF2B5EF4-FFF2-40B4-BE49-F238E27FC236}">
                    <a16:creationId xmlns:a16="http://schemas.microsoft.com/office/drawing/2014/main" id="{631F03DE-4DDA-47EC-8BF9-9E0FFA9F0A85}"/>
                  </a:ext>
                </a:extLst>
              </p:cNvPr>
              <p:cNvSpPr/>
              <p:nvPr/>
            </p:nvSpPr>
            <p:spPr>
              <a:xfrm>
                <a:off x="5753121" y="3015769"/>
                <a:ext cx="325991" cy="364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25" name="Group 1624">
                <a:extLst>
                  <a:ext uri="{FF2B5EF4-FFF2-40B4-BE49-F238E27FC236}">
                    <a16:creationId xmlns:a16="http://schemas.microsoft.com/office/drawing/2014/main" id="{C884A75A-EE76-46A5-8667-BB8D336E556B}"/>
                  </a:ext>
                </a:extLst>
              </p:cNvPr>
              <p:cNvGrpSpPr/>
              <p:nvPr/>
            </p:nvGrpSpPr>
            <p:grpSpPr>
              <a:xfrm>
                <a:off x="5773241" y="3039832"/>
                <a:ext cx="285750" cy="315913"/>
                <a:chOff x="7726363" y="1811338"/>
                <a:chExt cx="285750" cy="315913"/>
              </a:xfrm>
            </p:grpSpPr>
            <p:sp>
              <p:nvSpPr>
                <p:cNvPr id="1626" name="Oval 371">
                  <a:extLst>
                    <a:ext uri="{FF2B5EF4-FFF2-40B4-BE49-F238E27FC236}">
                      <a16:creationId xmlns:a16="http://schemas.microsoft.com/office/drawing/2014/main" id="{7E207EBB-0800-4E90-B44A-48922A9EF5D5}"/>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7" name="Freeform 372">
                  <a:extLst>
                    <a:ext uri="{FF2B5EF4-FFF2-40B4-BE49-F238E27FC236}">
                      <a16:creationId xmlns:a16="http://schemas.microsoft.com/office/drawing/2014/main" id="{42EEF97A-F94E-4ACB-80C3-D477EA976061}"/>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8" name="Freeform 373">
                  <a:extLst>
                    <a:ext uri="{FF2B5EF4-FFF2-40B4-BE49-F238E27FC236}">
                      <a16:creationId xmlns:a16="http://schemas.microsoft.com/office/drawing/2014/main" id="{D4D28BDE-64C5-4F2B-AF49-D84EE3845462}"/>
                    </a:ext>
                  </a:extLst>
                </p:cNvPr>
                <p:cNvSpPr>
                  <a:spLocks/>
                </p:cNvSpPr>
                <p:nvPr/>
              </p:nvSpPr>
              <p:spPr bwMode="auto">
                <a:xfrm>
                  <a:off x="7726363" y="1998663"/>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9" name="Freeform 374">
                  <a:extLst>
                    <a:ext uri="{FF2B5EF4-FFF2-40B4-BE49-F238E27FC236}">
                      <a16:creationId xmlns:a16="http://schemas.microsoft.com/office/drawing/2014/main" id="{D161FB0A-F5AD-454D-9F66-F42DB5BC81D1}"/>
                    </a:ext>
                  </a:extLst>
                </p:cNvPr>
                <p:cNvSpPr>
                  <a:spLocks/>
                </p:cNvSpPr>
                <p:nvPr/>
              </p:nvSpPr>
              <p:spPr bwMode="auto">
                <a:xfrm>
                  <a:off x="7726363" y="1871663"/>
                  <a:ext cx="285750" cy="255588"/>
                </a:xfrm>
                <a:custGeom>
                  <a:avLst/>
                  <a:gdLst>
                    <a:gd name="T0" fmla="*/ 0 w 76"/>
                    <a:gd name="T1" fmla="*/ 0 h 68"/>
                    <a:gd name="T2" fmla="*/ 0 w 76"/>
                    <a:gd name="T3" fmla="*/ 52 h 68"/>
                    <a:gd name="T4" fmla="*/ 38 w 76"/>
                    <a:gd name="T5" fmla="*/ 68 h 68"/>
                    <a:gd name="T6" fmla="*/ 76 w 76"/>
                    <a:gd name="T7" fmla="*/ 52 h 68"/>
                    <a:gd name="T8" fmla="*/ 76 w 76"/>
                    <a:gd name="T9" fmla="*/ 0 h 68"/>
                  </a:gdLst>
                  <a:ahLst/>
                  <a:cxnLst>
                    <a:cxn ang="0">
                      <a:pos x="T0" y="T1"/>
                    </a:cxn>
                    <a:cxn ang="0">
                      <a:pos x="T2" y="T3"/>
                    </a:cxn>
                    <a:cxn ang="0">
                      <a:pos x="T4" y="T5"/>
                    </a:cxn>
                    <a:cxn ang="0">
                      <a:pos x="T6" y="T7"/>
                    </a:cxn>
                    <a:cxn ang="0">
                      <a:pos x="T8" y="T9"/>
                    </a:cxn>
                  </a:cxnLst>
                  <a:rect l="0" t="0" r="r" b="b"/>
                  <a:pathLst>
                    <a:path w="76" h="68">
                      <a:moveTo>
                        <a:pt x="0" y="0"/>
                      </a:moveTo>
                      <a:cubicBezTo>
                        <a:pt x="0" y="52"/>
                        <a:pt x="0" y="52"/>
                        <a:pt x="0" y="52"/>
                      </a:cubicBezTo>
                      <a:cubicBezTo>
                        <a:pt x="0" y="61"/>
                        <a:pt x="17" y="68"/>
                        <a:pt x="38" y="68"/>
                      </a:cubicBezTo>
                      <a:cubicBezTo>
                        <a:pt x="59" y="68"/>
                        <a:pt x="76" y="61"/>
                        <a:pt x="76" y="52"/>
                      </a:cubicBezTo>
                      <a:cubicBezTo>
                        <a:pt x="76" y="0"/>
                        <a:pt x="76" y="0"/>
                        <a:pt x="76"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21" name="Group 1120">
              <a:extLst>
                <a:ext uri="{FF2B5EF4-FFF2-40B4-BE49-F238E27FC236}">
                  <a16:creationId xmlns:a16="http://schemas.microsoft.com/office/drawing/2014/main" id="{87D93378-687D-4869-A3C5-906251ECF150}"/>
                </a:ext>
              </a:extLst>
            </p:cNvPr>
            <p:cNvGrpSpPr/>
            <p:nvPr/>
          </p:nvGrpSpPr>
          <p:grpSpPr>
            <a:xfrm>
              <a:off x="6892790" y="834276"/>
              <a:ext cx="495863" cy="994555"/>
              <a:chOff x="6892790" y="834276"/>
              <a:chExt cx="495863" cy="994555"/>
            </a:xfrm>
          </p:grpSpPr>
          <p:sp>
            <p:nvSpPr>
              <p:cNvPr id="1566" name="Line 458">
                <a:extLst>
                  <a:ext uri="{FF2B5EF4-FFF2-40B4-BE49-F238E27FC236}">
                    <a16:creationId xmlns:a16="http://schemas.microsoft.com/office/drawing/2014/main" id="{7548E33D-F93B-46D9-A0EA-4DA51EDBB126}"/>
                  </a:ext>
                </a:extLst>
              </p:cNvPr>
              <p:cNvSpPr>
                <a:spLocks noChangeShapeType="1"/>
              </p:cNvSpPr>
              <p:nvPr/>
            </p:nvSpPr>
            <p:spPr bwMode="auto">
              <a:xfrm>
                <a:off x="7139201" y="1227253"/>
                <a:ext cx="27274" cy="388140"/>
              </a:xfrm>
              <a:prstGeom prst="line">
                <a:avLst/>
              </a:prstGeom>
              <a:noFill/>
              <a:ln w="15875">
                <a:solidFill>
                  <a:schemeClr val="accent3"/>
                </a:solidFill>
                <a:round/>
                <a:headEnd/>
                <a:tailEnd/>
              </a:ln>
              <a:effectLst/>
            </p:spPr>
            <p:txBody>
              <a:bodyPr lIns="0" tIns="0" rIns="0" bIns="0"/>
              <a:lstStyle/>
              <a:p>
                <a:pPr fontAlgn="auto">
                  <a:spcBef>
                    <a:spcPts val="0"/>
                  </a:spcBef>
                  <a:spcAft>
                    <a:spcPts val="0"/>
                  </a:spcAft>
                  <a:defRPr/>
                </a:pPr>
                <a:endParaRPr lang="fr-FR" sz="1600" b="0">
                  <a:solidFill>
                    <a:prstClr val="black"/>
                  </a:solidFill>
                  <a:ea typeface="+mn-ea"/>
                </a:endParaRPr>
              </a:p>
            </p:txBody>
          </p:sp>
          <p:grpSp>
            <p:nvGrpSpPr>
              <p:cNvPr id="1567" name="Group 1566">
                <a:extLst>
                  <a:ext uri="{FF2B5EF4-FFF2-40B4-BE49-F238E27FC236}">
                    <a16:creationId xmlns:a16="http://schemas.microsoft.com/office/drawing/2014/main" id="{D3CB5992-59EB-488E-99A8-48BFCD9CBB8F}"/>
                  </a:ext>
                </a:extLst>
              </p:cNvPr>
              <p:cNvGrpSpPr/>
              <p:nvPr/>
            </p:nvGrpSpPr>
            <p:grpSpPr>
              <a:xfrm>
                <a:off x="6987243" y="1332201"/>
                <a:ext cx="325991" cy="237677"/>
                <a:chOff x="3290545" y="4404206"/>
                <a:chExt cx="325991" cy="237677"/>
              </a:xfrm>
            </p:grpSpPr>
            <p:sp>
              <p:nvSpPr>
                <p:cNvPr id="1616" name="Rectangle 1615">
                  <a:extLst>
                    <a:ext uri="{FF2B5EF4-FFF2-40B4-BE49-F238E27FC236}">
                      <a16:creationId xmlns:a16="http://schemas.microsoft.com/office/drawing/2014/main" id="{8E351573-62DE-4721-A387-12B4B7C26C28}"/>
                    </a:ext>
                  </a:extLst>
                </p:cNvPr>
                <p:cNvSpPr/>
                <p:nvPr/>
              </p:nvSpPr>
              <p:spPr>
                <a:xfrm>
                  <a:off x="3290545" y="4404206"/>
                  <a:ext cx="325991" cy="2376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17" name="Group 1616">
                  <a:extLst>
                    <a:ext uri="{FF2B5EF4-FFF2-40B4-BE49-F238E27FC236}">
                      <a16:creationId xmlns:a16="http://schemas.microsoft.com/office/drawing/2014/main" id="{00E27668-0948-469C-926F-A2C720D303C2}"/>
                    </a:ext>
                  </a:extLst>
                </p:cNvPr>
                <p:cNvGrpSpPr/>
                <p:nvPr/>
              </p:nvGrpSpPr>
              <p:grpSpPr>
                <a:xfrm>
                  <a:off x="3310665" y="4428269"/>
                  <a:ext cx="285750" cy="180975"/>
                  <a:chOff x="3310665" y="4428269"/>
                  <a:chExt cx="285750" cy="180975"/>
                </a:xfrm>
              </p:grpSpPr>
              <p:grpSp>
                <p:nvGrpSpPr>
                  <p:cNvPr id="1618" name="Group 1617">
                    <a:extLst>
                      <a:ext uri="{FF2B5EF4-FFF2-40B4-BE49-F238E27FC236}">
                        <a16:creationId xmlns:a16="http://schemas.microsoft.com/office/drawing/2014/main" id="{49FE83D2-7D50-439F-90FA-2B27F374C61A}"/>
                      </a:ext>
                    </a:extLst>
                  </p:cNvPr>
                  <p:cNvGrpSpPr/>
                  <p:nvPr/>
                </p:nvGrpSpPr>
                <p:grpSpPr>
                  <a:xfrm>
                    <a:off x="3310665" y="4428269"/>
                    <a:ext cx="285750" cy="180975"/>
                    <a:chOff x="7726363" y="1811338"/>
                    <a:chExt cx="285750" cy="180975"/>
                  </a:xfrm>
                </p:grpSpPr>
                <p:sp>
                  <p:nvSpPr>
                    <p:cNvPr id="1622" name="Oval 371">
                      <a:extLst>
                        <a:ext uri="{FF2B5EF4-FFF2-40B4-BE49-F238E27FC236}">
                          <a16:creationId xmlns:a16="http://schemas.microsoft.com/office/drawing/2014/main" id="{F745A0E5-AFBD-4342-AB76-E678A81EC16F}"/>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23" name="Freeform 372">
                      <a:extLst>
                        <a:ext uri="{FF2B5EF4-FFF2-40B4-BE49-F238E27FC236}">
                          <a16:creationId xmlns:a16="http://schemas.microsoft.com/office/drawing/2014/main" id="{BD1D678A-E861-4CE0-B643-F5C9E7AA7136}"/>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619" name="Group 1618">
                    <a:extLst>
                      <a:ext uri="{FF2B5EF4-FFF2-40B4-BE49-F238E27FC236}">
                        <a16:creationId xmlns:a16="http://schemas.microsoft.com/office/drawing/2014/main" id="{D9D89065-7199-4D79-9F95-0F6915FB845F}"/>
                      </a:ext>
                    </a:extLst>
                  </p:cNvPr>
                  <p:cNvGrpSpPr/>
                  <p:nvPr/>
                </p:nvGrpSpPr>
                <p:grpSpPr>
                  <a:xfrm>
                    <a:off x="3312455" y="4477038"/>
                    <a:ext cx="282170" cy="80935"/>
                    <a:chOff x="3310665" y="4477038"/>
                    <a:chExt cx="282170" cy="80935"/>
                  </a:xfrm>
                </p:grpSpPr>
                <p:cxnSp>
                  <p:nvCxnSpPr>
                    <p:cNvPr id="1620" name="Straight Connector 1619">
                      <a:extLst>
                        <a:ext uri="{FF2B5EF4-FFF2-40B4-BE49-F238E27FC236}">
                          <a16:creationId xmlns:a16="http://schemas.microsoft.com/office/drawing/2014/main" id="{4F7276F5-E198-4DF1-A8C3-A25D0003507C}"/>
                        </a:ext>
                      </a:extLst>
                    </p:cNvPr>
                    <p:cNvCxnSpPr/>
                    <p:nvPr/>
                  </p:nvCxnSpPr>
                  <p:spPr>
                    <a:xfrm>
                      <a:off x="3310665" y="4477038"/>
                      <a:ext cx="0" cy="80935"/>
                    </a:xfrm>
                    <a:prstGeom prst="lin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cxnSp>
                <p:cxnSp>
                  <p:nvCxnSpPr>
                    <p:cNvPr id="1621" name="Straight Connector 1620">
                      <a:extLst>
                        <a:ext uri="{FF2B5EF4-FFF2-40B4-BE49-F238E27FC236}">
                          <a16:creationId xmlns:a16="http://schemas.microsoft.com/office/drawing/2014/main" id="{4913455C-DC66-4594-A0FC-FF70A99D4094}"/>
                        </a:ext>
                      </a:extLst>
                    </p:cNvPr>
                    <p:cNvCxnSpPr/>
                    <p:nvPr/>
                  </p:nvCxnSpPr>
                  <p:spPr>
                    <a:xfrm>
                      <a:off x="3592835" y="4477038"/>
                      <a:ext cx="0" cy="80935"/>
                    </a:xfrm>
                    <a:prstGeom prst="lin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cxnSp>
              </p:grpSp>
            </p:grpSp>
          </p:grpSp>
          <p:grpSp>
            <p:nvGrpSpPr>
              <p:cNvPr id="1568" name="Group 1567">
                <a:extLst>
                  <a:ext uri="{FF2B5EF4-FFF2-40B4-BE49-F238E27FC236}">
                    <a16:creationId xmlns:a16="http://schemas.microsoft.com/office/drawing/2014/main" id="{4DD39280-142E-4224-9A53-BC1F1EFBB814}"/>
                  </a:ext>
                </a:extLst>
              </p:cNvPr>
              <p:cNvGrpSpPr/>
              <p:nvPr/>
            </p:nvGrpSpPr>
            <p:grpSpPr>
              <a:xfrm>
                <a:off x="6999464" y="1633568"/>
                <a:ext cx="346075" cy="195263"/>
                <a:chOff x="4119563" y="2247901"/>
                <a:chExt cx="346075" cy="195263"/>
              </a:xfrm>
            </p:grpSpPr>
            <p:sp>
              <p:nvSpPr>
                <p:cNvPr id="1608" name="Freeform 29">
                  <a:extLst>
                    <a:ext uri="{FF2B5EF4-FFF2-40B4-BE49-F238E27FC236}">
                      <a16:creationId xmlns:a16="http://schemas.microsoft.com/office/drawing/2014/main" id="{1CB051E1-41E4-4D8F-B7C4-BA79D1813F38}"/>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09" name="Freeform 30">
                  <a:extLst>
                    <a:ext uri="{FF2B5EF4-FFF2-40B4-BE49-F238E27FC236}">
                      <a16:creationId xmlns:a16="http://schemas.microsoft.com/office/drawing/2014/main" id="{4A587F91-F382-45C2-AEEC-E3FFB43D0462}"/>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0" name="Oval 31">
                  <a:extLst>
                    <a:ext uri="{FF2B5EF4-FFF2-40B4-BE49-F238E27FC236}">
                      <a16:creationId xmlns:a16="http://schemas.microsoft.com/office/drawing/2014/main" id="{4A311AEE-D3DD-4352-AC4D-03BD6267349B}"/>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1" name="Oval 32">
                  <a:extLst>
                    <a:ext uri="{FF2B5EF4-FFF2-40B4-BE49-F238E27FC236}">
                      <a16:creationId xmlns:a16="http://schemas.microsoft.com/office/drawing/2014/main" id="{2CF1EF9D-ACA6-4C5C-988F-962DBDA1995C}"/>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2" name="Oval 33">
                  <a:extLst>
                    <a:ext uri="{FF2B5EF4-FFF2-40B4-BE49-F238E27FC236}">
                      <a16:creationId xmlns:a16="http://schemas.microsoft.com/office/drawing/2014/main" id="{460F614E-E82B-4FA7-A50C-00785A886473}"/>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3" name="Oval 34">
                  <a:extLst>
                    <a:ext uri="{FF2B5EF4-FFF2-40B4-BE49-F238E27FC236}">
                      <a16:creationId xmlns:a16="http://schemas.microsoft.com/office/drawing/2014/main" id="{BD54BA85-61A8-480A-B181-9F0FB24C6026}"/>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4" name="Line 35">
                  <a:extLst>
                    <a:ext uri="{FF2B5EF4-FFF2-40B4-BE49-F238E27FC236}">
                      <a16:creationId xmlns:a16="http://schemas.microsoft.com/office/drawing/2014/main" id="{3842C01F-A507-4E91-AAAA-94077FE52C6D}"/>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15" name="Line 36">
                  <a:extLst>
                    <a:ext uri="{FF2B5EF4-FFF2-40B4-BE49-F238E27FC236}">
                      <a16:creationId xmlns:a16="http://schemas.microsoft.com/office/drawing/2014/main" id="{A85926BF-9F8B-418A-B974-95B1286FA68F}"/>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69" name="Group 1568">
                <a:extLst>
                  <a:ext uri="{FF2B5EF4-FFF2-40B4-BE49-F238E27FC236}">
                    <a16:creationId xmlns:a16="http://schemas.microsoft.com/office/drawing/2014/main" id="{FCCA4166-7B55-4504-8736-EEB9AF10F8E8}"/>
                  </a:ext>
                </a:extLst>
              </p:cNvPr>
              <p:cNvGrpSpPr/>
              <p:nvPr/>
            </p:nvGrpSpPr>
            <p:grpSpPr>
              <a:xfrm>
                <a:off x="6892790" y="834276"/>
                <a:ext cx="495863" cy="392977"/>
                <a:chOff x="6870138" y="834276"/>
                <a:chExt cx="495863" cy="392977"/>
              </a:xfrm>
            </p:grpSpPr>
            <p:grpSp>
              <p:nvGrpSpPr>
                <p:cNvPr id="1570" name="Group 1569">
                  <a:extLst>
                    <a:ext uri="{FF2B5EF4-FFF2-40B4-BE49-F238E27FC236}">
                      <a16:creationId xmlns:a16="http://schemas.microsoft.com/office/drawing/2014/main" id="{3A6A4F49-717A-41E0-988E-D976A7D2678E}"/>
                    </a:ext>
                  </a:extLst>
                </p:cNvPr>
                <p:cNvGrpSpPr/>
                <p:nvPr/>
              </p:nvGrpSpPr>
              <p:grpSpPr>
                <a:xfrm>
                  <a:off x="6870138" y="834276"/>
                  <a:ext cx="214886" cy="392977"/>
                  <a:chOff x="6870138" y="834276"/>
                  <a:chExt cx="214886" cy="392977"/>
                </a:xfrm>
              </p:grpSpPr>
              <p:grpSp>
                <p:nvGrpSpPr>
                  <p:cNvPr id="1590" name="Group 1589">
                    <a:extLst>
                      <a:ext uri="{FF2B5EF4-FFF2-40B4-BE49-F238E27FC236}">
                        <a16:creationId xmlns:a16="http://schemas.microsoft.com/office/drawing/2014/main" id="{8C46E7B1-6B6C-44B0-86AC-A45F6CD70469}"/>
                      </a:ext>
                    </a:extLst>
                  </p:cNvPr>
                  <p:cNvGrpSpPr/>
                  <p:nvPr/>
                </p:nvGrpSpPr>
                <p:grpSpPr>
                  <a:xfrm>
                    <a:off x="6870138" y="834276"/>
                    <a:ext cx="214886" cy="214886"/>
                    <a:chOff x="3398838" y="1811338"/>
                    <a:chExt cx="346075" cy="346075"/>
                  </a:xfrm>
                </p:grpSpPr>
                <p:sp>
                  <p:nvSpPr>
                    <p:cNvPr id="1592" name="Rectangle 453">
                      <a:extLst>
                        <a:ext uri="{FF2B5EF4-FFF2-40B4-BE49-F238E27FC236}">
                          <a16:creationId xmlns:a16="http://schemas.microsoft.com/office/drawing/2014/main" id="{F7239AD7-8320-472F-BD2D-B574D3050AF3}"/>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3" name="Freeform 454">
                      <a:extLst>
                        <a:ext uri="{FF2B5EF4-FFF2-40B4-BE49-F238E27FC236}">
                          <a16:creationId xmlns:a16="http://schemas.microsoft.com/office/drawing/2014/main" id="{C67F0049-38BC-4D4E-9852-E354D91DDE8B}"/>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4" name="Oval 455">
                      <a:extLst>
                        <a:ext uri="{FF2B5EF4-FFF2-40B4-BE49-F238E27FC236}">
                          <a16:creationId xmlns:a16="http://schemas.microsoft.com/office/drawing/2014/main" id="{08F9EBD0-79BD-4F26-A05E-CF1E83448092}"/>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5" name="Oval 456">
                      <a:extLst>
                        <a:ext uri="{FF2B5EF4-FFF2-40B4-BE49-F238E27FC236}">
                          <a16:creationId xmlns:a16="http://schemas.microsoft.com/office/drawing/2014/main" id="{69F895A8-D1D7-4EB0-8640-A49723E0782C}"/>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6" name="Oval 457">
                      <a:extLst>
                        <a:ext uri="{FF2B5EF4-FFF2-40B4-BE49-F238E27FC236}">
                          <a16:creationId xmlns:a16="http://schemas.microsoft.com/office/drawing/2014/main" id="{6E033B90-1E24-4212-B9AE-EE88E0D33762}"/>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7" name="Oval 458">
                      <a:extLst>
                        <a:ext uri="{FF2B5EF4-FFF2-40B4-BE49-F238E27FC236}">
                          <a16:creationId xmlns:a16="http://schemas.microsoft.com/office/drawing/2014/main" id="{3BC7B87B-869C-45AF-9F9C-2E88D43E8272}"/>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8" name="Freeform 459">
                      <a:extLst>
                        <a:ext uri="{FF2B5EF4-FFF2-40B4-BE49-F238E27FC236}">
                          <a16:creationId xmlns:a16="http://schemas.microsoft.com/office/drawing/2014/main" id="{EFBD0D43-6A2B-40B8-9FFE-C00AB4935074}"/>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99" name="Oval 460">
                      <a:extLst>
                        <a:ext uri="{FF2B5EF4-FFF2-40B4-BE49-F238E27FC236}">
                          <a16:creationId xmlns:a16="http://schemas.microsoft.com/office/drawing/2014/main" id="{C20C94A5-44A0-499F-AFEF-DF9FE16C107E}"/>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0" name="Oval 461">
                      <a:extLst>
                        <a:ext uri="{FF2B5EF4-FFF2-40B4-BE49-F238E27FC236}">
                          <a16:creationId xmlns:a16="http://schemas.microsoft.com/office/drawing/2014/main" id="{782F4502-7279-4109-88D0-F50DCCA48763}"/>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1" name="Oval 462">
                      <a:extLst>
                        <a:ext uri="{FF2B5EF4-FFF2-40B4-BE49-F238E27FC236}">
                          <a16:creationId xmlns:a16="http://schemas.microsoft.com/office/drawing/2014/main" id="{7B666418-1EFE-4FF5-81CA-2D3ED2AC047E}"/>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2" name="Oval 463">
                      <a:extLst>
                        <a:ext uri="{FF2B5EF4-FFF2-40B4-BE49-F238E27FC236}">
                          <a16:creationId xmlns:a16="http://schemas.microsoft.com/office/drawing/2014/main" id="{BC432CAE-169B-4DBF-9AE7-A5CA75BD6690}"/>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3" name="Freeform 464">
                      <a:extLst>
                        <a:ext uri="{FF2B5EF4-FFF2-40B4-BE49-F238E27FC236}">
                          <a16:creationId xmlns:a16="http://schemas.microsoft.com/office/drawing/2014/main" id="{23D6793C-3766-4E3B-B2A1-1DEB72C39DD7}"/>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4" name="Oval 465">
                      <a:extLst>
                        <a:ext uri="{FF2B5EF4-FFF2-40B4-BE49-F238E27FC236}">
                          <a16:creationId xmlns:a16="http://schemas.microsoft.com/office/drawing/2014/main" id="{2FE7F101-C155-4190-8680-943637F25211}"/>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5" name="Oval 466">
                      <a:extLst>
                        <a:ext uri="{FF2B5EF4-FFF2-40B4-BE49-F238E27FC236}">
                          <a16:creationId xmlns:a16="http://schemas.microsoft.com/office/drawing/2014/main" id="{6C315BE5-3D5A-4891-96B3-EC24815F5338}"/>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6" name="Oval 467">
                      <a:extLst>
                        <a:ext uri="{FF2B5EF4-FFF2-40B4-BE49-F238E27FC236}">
                          <a16:creationId xmlns:a16="http://schemas.microsoft.com/office/drawing/2014/main" id="{E3096612-7FF8-4C61-AEE5-49BBF4790217}"/>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607" name="Oval 468">
                      <a:extLst>
                        <a:ext uri="{FF2B5EF4-FFF2-40B4-BE49-F238E27FC236}">
                          <a16:creationId xmlns:a16="http://schemas.microsoft.com/office/drawing/2014/main" id="{552B9EB8-317A-40E7-95C1-E252153BDEFC}"/>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591" name="Straight Connector 1590">
                    <a:extLst>
                      <a:ext uri="{FF2B5EF4-FFF2-40B4-BE49-F238E27FC236}">
                        <a16:creationId xmlns:a16="http://schemas.microsoft.com/office/drawing/2014/main" id="{9137D1C9-9DF3-4122-BE04-FFF15EC9C9A0}"/>
                      </a:ext>
                    </a:extLst>
                  </p:cNvPr>
                  <p:cNvCxnSpPr/>
                  <p:nvPr/>
                </p:nvCxnSpPr>
                <p:spPr>
                  <a:xfrm>
                    <a:off x="6977581" y="1061907"/>
                    <a:ext cx="0" cy="165346"/>
                  </a:xfrm>
                  <a:prstGeom prst="line">
                    <a:avLst/>
                  </a:prstGeom>
                  <a:noFill/>
                  <a:ln w="15875">
                    <a:solidFill>
                      <a:schemeClr val="accent3"/>
                    </a:solidFill>
                    <a:round/>
                    <a:headEnd/>
                    <a:tailEnd/>
                  </a:ln>
                  <a:effectLst/>
                </p:spPr>
              </p:cxnSp>
            </p:grpSp>
            <p:grpSp>
              <p:nvGrpSpPr>
                <p:cNvPr id="1571" name="Group 1570">
                  <a:extLst>
                    <a:ext uri="{FF2B5EF4-FFF2-40B4-BE49-F238E27FC236}">
                      <a16:creationId xmlns:a16="http://schemas.microsoft.com/office/drawing/2014/main" id="{F28822AD-CEB7-42C1-A0A1-DB59DA126AF4}"/>
                    </a:ext>
                  </a:extLst>
                </p:cNvPr>
                <p:cNvGrpSpPr/>
                <p:nvPr/>
              </p:nvGrpSpPr>
              <p:grpSpPr>
                <a:xfrm>
                  <a:off x="7151115" y="834276"/>
                  <a:ext cx="214886" cy="392977"/>
                  <a:chOff x="6870138" y="834276"/>
                  <a:chExt cx="214886" cy="392977"/>
                </a:xfrm>
              </p:grpSpPr>
              <p:grpSp>
                <p:nvGrpSpPr>
                  <p:cNvPr id="1572" name="Group 1571">
                    <a:extLst>
                      <a:ext uri="{FF2B5EF4-FFF2-40B4-BE49-F238E27FC236}">
                        <a16:creationId xmlns:a16="http://schemas.microsoft.com/office/drawing/2014/main" id="{D80B0A67-EAB3-4E23-AB83-1E9224ED12C7}"/>
                      </a:ext>
                    </a:extLst>
                  </p:cNvPr>
                  <p:cNvGrpSpPr/>
                  <p:nvPr/>
                </p:nvGrpSpPr>
                <p:grpSpPr>
                  <a:xfrm>
                    <a:off x="6870138" y="834276"/>
                    <a:ext cx="214886" cy="214886"/>
                    <a:chOff x="3398838" y="1811338"/>
                    <a:chExt cx="346075" cy="346075"/>
                  </a:xfrm>
                </p:grpSpPr>
                <p:sp>
                  <p:nvSpPr>
                    <p:cNvPr id="1574" name="Rectangle 453">
                      <a:extLst>
                        <a:ext uri="{FF2B5EF4-FFF2-40B4-BE49-F238E27FC236}">
                          <a16:creationId xmlns:a16="http://schemas.microsoft.com/office/drawing/2014/main" id="{335DB588-B482-4EDB-8F1F-23B90D6A25FC}"/>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75" name="Freeform 454">
                      <a:extLst>
                        <a:ext uri="{FF2B5EF4-FFF2-40B4-BE49-F238E27FC236}">
                          <a16:creationId xmlns:a16="http://schemas.microsoft.com/office/drawing/2014/main" id="{F634627C-2245-48A3-BBA2-8356C1539F0F}"/>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76" name="Oval 455">
                      <a:extLst>
                        <a:ext uri="{FF2B5EF4-FFF2-40B4-BE49-F238E27FC236}">
                          <a16:creationId xmlns:a16="http://schemas.microsoft.com/office/drawing/2014/main" id="{CACC5019-A4D8-4E6D-9A71-C00F2156DCE1}"/>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77" name="Oval 456">
                      <a:extLst>
                        <a:ext uri="{FF2B5EF4-FFF2-40B4-BE49-F238E27FC236}">
                          <a16:creationId xmlns:a16="http://schemas.microsoft.com/office/drawing/2014/main" id="{507DD60E-8FAF-4139-8200-466D6DE450B6}"/>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78" name="Oval 457">
                      <a:extLst>
                        <a:ext uri="{FF2B5EF4-FFF2-40B4-BE49-F238E27FC236}">
                          <a16:creationId xmlns:a16="http://schemas.microsoft.com/office/drawing/2014/main" id="{93E18B6C-A21A-44F0-8CE8-13CE94D84F6B}"/>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79" name="Oval 458">
                      <a:extLst>
                        <a:ext uri="{FF2B5EF4-FFF2-40B4-BE49-F238E27FC236}">
                          <a16:creationId xmlns:a16="http://schemas.microsoft.com/office/drawing/2014/main" id="{C8299BF8-8DD8-4634-A759-D1F51B2797F9}"/>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0" name="Freeform 459">
                      <a:extLst>
                        <a:ext uri="{FF2B5EF4-FFF2-40B4-BE49-F238E27FC236}">
                          <a16:creationId xmlns:a16="http://schemas.microsoft.com/office/drawing/2014/main" id="{AEA58EE1-1FE2-4560-B1D6-6A8B3D507381}"/>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1" name="Oval 460">
                      <a:extLst>
                        <a:ext uri="{FF2B5EF4-FFF2-40B4-BE49-F238E27FC236}">
                          <a16:creationId xmlns:a16="http://schemas.microsoft.com/office/drawing/2014/main" id="{D5733C27-9FCD-4EAB-883B-DC93BBBB0589}"/>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2" name="Oval 461">
                      <a:extLst>
                        <a:ext uri="{FF2B5EF4-FFF2-40B4-BE49-F238E27FC236}">
                          <a16:creationId xmlns:a16="http://schemas.microsoft.com/office/drawing/2014/main" id="{2AEA71FF-26F0-4721-9E8A-E46620E0106F}"/>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3" name="Oval 462">
                      <a:extLst>
                        <a:ext uri="{FF2B5EF4-FFF2-40B4-BE49-F238E27FC236}">
                          <a16:creationId xmlns:a16="http://schemas.microsoft.com/office/drawing/2014/main" id="{A0852FB8-1A12-4E46-BF94-BBF844AF8E2A}"/>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4" name="Oval 463">
                      <a:extLst>
                        <a:ext uri="{FF2B5EF4-FFF2-40B4-BE49-F238E27FC236}">
                          <a16:creationId xmlns:a16="http://schemas.microsoft.com/office/drawing/2014/main" id="{BAD3B6C0-2E93-40D7-867B-81226CF41F43}"/>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5" name="Freeform 464">
                      <a:extLst>
                        <a:ext uri="{FF2B5EF4-FFF2-40B4-BE49-F238E27FC236}">
                          <a16:creationId xmlns:a16="http://schemas.microsoft.com/office/drawing/2014/main" id="{9C977DB7-0A88-4FE2-AC0E-4B35F31C85B0}"/>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6" name="Oval 465">
                      <a:extLst>
                        <a:ext uri="{FF2B5EF4-FFF2-40B4-BE49-F238E27FC236}">
                          <a16:creationId xmlns:a16="http://schemas.microsoft.com/office/drawing/2014/main" id="{6D22F0E5-D8B3-4C53-8E31-97835354BD1F}"/>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7" name="Oval 466">
                      <a:extLst>
                        <a:ext uri="{FF2B5EF4-FFF2-40B4-BE49-F238E27FC236}">
                          <a16:creationId xmlns:a16="http://schemas.microsoft.com/office/drawing/2014/main" id="{F7B5942D-7BBC-43FD-9C25-A30C854EA36A}"/>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8" name="Oval 467">
                      <a:extLst>
                        <a:ext uri="{FF2B5EF4-FFF2-40B4-BE49-F238E27FC236}">
                          <a16:creationId xmlns:a16="http://schemas.microsoft.com/office/drawing/2014/main" id="{7DA96FD1-B3B8-449A-A369-EE68A93D390C}"/>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89" name="Oval 468">
                      <a:extLst>
                        <a:ext uri="{FF2B5EF4-FFF2-40B4-BE49-F238E27FC236}">
                          <a16:creationId xmlns:a16="http://schemas.microsoft.com/office/drawing/2014/main" id="{399E3ECD-5506-472A-8E8F-0B9E7C0395BF}"/>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573" name="Straight Connector 1572">
                    <a:extLst>
                      <a:ext uri="{FF2B5EF4-FFF2-40B4-BE49-F238E27FC236}">
                        <a16:creationId xmlns:a16="http://schemas.microsoft.com/office/drawing/2014/main" id="{74F59292-9E8D-4EAB-BB69-230DF2179D5E}"/>
                      </a:ext>
                    </a:extLst>
                  </p:cNvPr>
                  <p:cNvCxnSpPr/>
                  <p:nvPr/>
                </p:nvCxnSpPr>
                <p:spPr>
                  <a:xfrm>
                    <a:off x="6977581" y="1061907"/>
                    <a:ext cx="0" cy="165346"/>
                  </a:xfrm>
                  <a:prstGeom prst="line">
                    <a:avLst/>
                  </a:prstGeom>
                  <a:noFill/>
                  <a:ln w="15875">
                    <a:solidFill>
                      <a:schemeClr val="accent3"/>
                    </a:solidFill>
                    <a:round/>
                    <a:headEnd/>
                    <a:tailEnd/>
                  </a:ln>
                  <a:effectLst/>
                </p:spPr>
              </p:cxnSp>
            </p:grpSp>
          </p:grpSp>
        </p:grpSp>
        <p:grpSp>
          <p:nvGrpSpPr>
            <p:cNvPr id="1122" name="Group 1121">
              <a:extLst>
                <a:ext uri="{FF2B5EF4-FFF2-40B4-BE49-F238E27FC236}">
                  <a16:creationId xmlns:a16="http://schemas.microsoft.com/office/drawing/2014/main" id="{15D89F4C-79A8-4447-A7D3-4A6EBAED1DBD}"/>
                </a:ext>
              </a:extLst>
            </p:cNvPr>
            <p:cNvGrpSpPr/>
            <p:nvPr/>
          </p:nvGrpSpPr>
          <p:grpSpPr>
            <a:xfrm flipH="1">
              <a:off x="7793280" y="1227253"/>
              <a:ext cx="325991" cy="388140"/>
              <a:chOff x="7793280" y="1227253"/>
              <a:chExt cx="325991" cy="388140"/>
            </a:xfrm>
          </p:grpSpPr>
          <p:sp>
            <p:nvSpPr>
              <p:cNvPr id="1556" name="Line 458">
                <a:extLst>
                  <a:ext uri="{FF2B5EF4-FFF2-40B4-BE49-F238E27FC236}">
                    <a16:creationId xmlns:a16="http://schemas.microsoft.com/office/drawing/2014/main" id="{AD1BF39C-0EAD-4E0B-8FC6-C73094116F76}"/>
                  </a:ext>
                </a:extLst>
              </p:cNvPr>
              <p:cNvSpPr>
                <a:spLocks noChangeShapeType="1"/>
              </p:cNvSpPr>
              <p:nvPr/>
            </p:nvSpPr>
            <p:spPr bwMode="auto">
              <a:xfrm>
                <a:off x="7945238" y="1227253"/>
                <a:ext cx="27274" cy="388140"/>
              </a:xfrm>
              <a:prstGeom prst="line">
                <a:avLst/>
              </a:prstGeom>
              <a:noFill/>
              <a:ln w="15875">
                <a:solidFill>
                  <a:schemeClr val="accent3"/>
                </a:solidFill>
                <a:round/>
                <a:headEnd/>
                <a:tailEnd/>
              </a:ln>
              <a:effectLst/>
            </p:spPr>
            <p:txBody>
              <a:bodyPr lIns="0" tIns="0" rIns="0" bIns="0"/>
              <a:lstStyle/>
              <a:p>
                <a:pPr fontAlgn="auto">
                  <a:spcBef>
                    <a:spcPts val="0"/>
                  </a:spcBef>
                  <a:spcAft>
                    <a:spcPts val="0"/>
                  </a:spcAft>
                  <a:defRPr/>
                </a:pPr>
                <a:endParaRPr lang="fr-FR" sz="1600" b="0">
                  <a:solidFill>
                    <a:prstClr val="black"/>
                  </a:solidFill>
                  <a:ea typeface="+mn-ea"/>
                </a:endParaRPr>
              </a:p>
            </p:txBody>
          </p:sp>
          <p:grpSp>
            <p:nvGrpSpPr>
              <p:cNvPr id="1557" name="Group 1556">
                <a:extLst>
                  <a:ext uri="{FF2B5EF4-FFF2-40B4-BE49-F238E27FC236}">
                    <a16:creationId xmlns:a16="http://schemas.microsoft.com/office/drawing/2014/main" id="{21C0AE08-B3B9-489B-ADB5-10557496E5CE}"/>
                  </a:ext>
                </a:extLst>
              </p:cNvPr>
              <p:cNvGrpSpPr/>
              <p:nvPr/>
            </p:nvGrpSpPr>
            <p:grpSpPr>
              <a:xfrm>
                <a:off x="7793280" y="1332201"/>
                <a:ext cx="325991" cy="237677"/>
                <a:chOff x="3290545" y="4404206"/>
                <a:chExt cx="325991" cy="237677"/>
              </a:xfrm>
            </p:grpSpPr>
            <p:sp>
              <p:nvSpPr>
                <p:cNvPr id="1558" name="Rectangle 1557">
                  <a:extLst>
                    <a:ext uri="{FF2B5EF4-FFF2-40B4-BE49-F238E27FC236}">
                      <a16:creationId xmlns:a16="http://schemas.microsoft.com/office/drawing/2014/main" id="{C747D0FC-C455-4775-A36B-36E52B2326E2}"/>
                    </a:ext>
                  </a:extLst>
                </p:cNvPr>
                <p:cNvSpPr/>
                <p:nvPr/>
              </p:nvSpPr>
              <p:spPr>
                <a:xfrm>
                  <a:off x="3290545" y="4404206"/>
                  <a:ext cx="325991" cy="2376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59" name="Group 1558">
                  <a:extLst>
                    <a:ext uri="{FF2B5EF4-FFF2-40B4-BE49-F238E27FC236}">
                      <a16:creationId xmlns:a16="http://schemas.microsoft.com/office/drawing/2014/main" id="{E10A739A-02E0-47CC-80C0-872B58084A9D}"/>
                    </a:ext>
                  </a:extLst>
                </p:cNvPr>
                <p:cNvGrpSpPr/>
                <p:nvPr/>
              </p:nvGrpSpPr>
              <p:grpSpPr>
                <a:xfrm>
                  <a:off x="3310665" y="4428269"/>
                  <a:ext cx="285750" cy="180975"/>
                  <a:chOff x="3310665" y="4428269"/>
                  <a:chExt cx="285750" cy="180975"/>
                </a:xfrm>
              </p:grpSpPr>
              <p:grpSp>
                <p:nvGrpSpPr>
                  <p:cNvPr id="1560" name="Group 1559">
                    <a:extLst>
                      <a:ext uri="{FF2B5EF4-FFF2-40B4-BE49-F238E27FC236}">
                        <a16:creationId xmlns:a16="http://schemas.microsoft.com/office/drawing/2014/main" id="{271EE544-B667-4D02-9104-03909D54D751}"/>
                      </a:ext>
                    </a:extLst>
                  </p:cNvPr>
                  <p:cNvGrpSpPr/>
                  <p:nvPr/>
                </p:nvGrpSpPr>
                <p:grpSpPr>
                  <a:xfrm>
                    <a:off x="3310665" y="4428269"/>
                    <a:ext cx="285750" cy="180975"/>
                    <a:chOff x="7726363" y="1811338"/>
                    <a:chExt cx="285750" cy="180975"/>
                  </a:xfrm>
                </p:grpSpPr>
                <p:sp>
                  <p:nvSpPr>
                    <p:cNvPr id="1564" name="Oval 371">
                      <a:extLst>
                        <a:ext uri="{FF2B5EF4-FFF2-40B4-BE49-F238E27FC236}">
                          <a16:creationId xmlns:a16="http://schemas.microsoft.com/office/drawing/2014/main" id="{A7BAC7B6-F52C-4B79-BEC1-4BE2605083D6}"/>
                        </a:ext>
                      </a:extLst>
                    </p:cNvPr>
                    <p:cNvSpPr>
                      <a:spLocks noChangeArrowheads="1"/>
                    </p:cNvSpPr>
                    <p:nvPr/>
                  </p:nvSpPr>
                  <p:spPr bwMode="auto">
                    <a:xfrm>
                      <a:off x="7726363" y="1811338"/>
                      <a:ext cx="285750" cy="120650"/>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65" name="Freeform 372">
                      <a:extLst>
                        <a:ext uri="{FF2B5EF4-FFF2-40B4-BE49-F238E27FC236}">
                          <a16:creationId xmlns:a16="http://schemas.microsoft.com/office/drawing/2014/main" id="{B0756C07-469E-4497-9F5E-83DF46D67D2E}"/>
                        </a:ext>
                      </a:extLst>
                    </p:cNvPr>
                    <p:cNvSpPr>
                      <a:spLocks/>
                    </p:cNvSpPr>
                    <p:nvPr/>
                  </p:nvSpPr>
                  <p:spPr bwMode="auto">
                    <a:xfrm>
                      <a:off x="7726363" y="1931988"/>
                      <a:ext cx="285750" cy="60325"/>
                    </a:xfrm>
                    <a:custGeom>
                      <a:avLst/>
                      <a:gdLst>
                        <a:gd name="T0" fmla="*/ 76 w 76"/>
                        <a:gd name="T1" fmla="*/ 0 h 16"/>
                        <a:gd name="T2" fmla="*/ 38 w 76"/>
                        <a:gd name="T3" fmla="*/ 16 h 16"/>
                        <a:gd name="T4" fmla="*/ 0 w 76"/>
                        <a:gd name="T5" fmla="*/ 0 h 16"/>
                      </a:gdLst>
                      <a:ahLst/>
                      <a:cxnLst>
                        <a:cxn ang="0">
                          <a:pos x="T0" y="T1"/>
                        </a:cxn>
                        <a:cxn ang="0">
                          <a:pos x="T2" y="T3"/>
                        </a:cxn>
                        <a:cxn ang="0">
                          <a:pos x="T4" y="T5"/>
                        </a:cxn>
                      </a:cxnLst>
                      <a:rect l="0" t="0" r="r" b="b"/>
                      <a:pathLst>
                        <a:path w="76" h="16">
                          <a:moveTo>
                            <a:pt x="76" y="0"/>
                          </a:moveTo>
                          <a:cubicBezTo>
                            <a:pt x="76" y="9"/>
                            <a:pt x="59" y="16"/>
                            <a:pt x="38" y="16"/>
                          </a:cubicBezTo>
                          <a:cubicBezTo>
                            <a:pt x="17" y="16"/>
                            <a:pt x="0" y="9"/>
                            <a:pt x="0" y="0"/>
                          </a:cubicBez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561" name="Group 1560">
                    <a:extLst>
                      <a:ext uri="{FF2B5EF4-FFF2-40B4-BE49-F238E27FC236}">
                        <a16:creationId xmlns:a16="http://schemas.microsoft.com/office/drawing/2014/main" id="{391415AE-2867-46B3-B403-E2B6435E69CD}"/>
                      </a:ext>
                    </a:extLst>
                  </p:cNvPr>
                  <p:cNvGrpSpPr/>
                  <p:nvPr/>
                </p:nvGrpSpPr>
                <p:grpSpPr>
                  <a:xfrm>
                    <a:off x="3312455" y="4477038"/>
                    <a:ext cx="282170" cy="80935"/>
                    <a:chOff x="3310665" y="4477038"/>
                    <a:chExt cx="282170" cy="80935"/>
                  </a:xfrm>
                </p:grpSpPr>
                <p:cxnSp>
                  <p:nvCxnSpPr>
                    <p:cNvPr id="1562" name="Straight Connector 1561">
                      <a:extLst>
                        <a:ext uri="{FF2B5EF4-FFF2-40B4-BE49-F238E27FC236}">
                          <a16:creationId xmlns:a16="http://schemas.microsoft.com/office/drawing/2014/main" id="{36B118A8-466C-4F8E-AC14-75257326DDFE}"/>
                        </a:ext>
                      </a:extLst>
                    </p:cNvPr>
                    <p:cNvCxnSpPr/>
                    <p:nvPr/>
                  </p:nvCxnSpPr>
                  <p:spPr>
                    <a:xfrm>
                      <a:off x="3310665" y="4477038"/>
                      <a:ext cx="0" cy="80935"/>
                    </a:xfrm>
                    <a:prstGeom prst="lin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cxnSp>
                <p:cxnSp>
                  <p:nvCxnSpPr>
                    <p:cNvPr id="1563" name="Straight Connector 1562">
                      <a:extLst>
                        <a:ext uri="{FF2B5EF4-FFF2-40B4-BE49-F238E27FC236}">
                          <a16:creationId xmlns:a16="http://schemas.microsoft.com/office/drawing/2014/main" id="{6E8C4283-2894-4865-8F6F-3A3307D75589}"/>
                        </a:ext>
                      </a:extLst>
                    </p:cNvPr>
                    <p:cNvCxnSpPr/>
                    <p:nvPr/>
                  </p:nvCxnSpPr>
                  <p:spPr>
                    <a:xfrm>
                      <a:off x="3592835" y="4477038"/>
                      <a:ext cx="0" cy="80935"/>
                    </a:xfrm>
                    <a:prstGeom prst="lin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cxnSp>
              </p:grpSp>
            </p:grpSp>
          </p:grpSp>
        </p:grpSp>
        <p:grpSp>
          <p:nvGrpSpPr>
            <p:cNvPr id="1123" name="Group 1122">
              <a:extLst>
                <a:ext uri="{FF2B5EF4-FFF2-40B4-BE49-F238E27FC236}">
                  <a16:creationId xmlns:a16="http://schemas.microsoft.com/office/drawing/2014/main" id="{FA0B4070-DEAD-4878-ABEE-E151AD72D42D}"/>
                </a:ext>
              </a:extLst>
            </p:cNvPr>
            <p:cNvGrpSpPr/>
            <p:nvPr/>
          </p:nvGrpSpPr>
          <p:grpSpPr>
            <a:xfrm>
              <a:off x="7777792" y="1633568"/>
              <a:ext cx="346075" cy="195263"/>
              <a:chOff x="4119563" y="2247901"/>
              <a:chExt cx="346075" cy="195263"/>
            </a:xfrm>
          </p:grpSpPr>
          <p:sp>
            <p:nvSpPr>
              <p:cNvPr id="1548" name="Freeform 29">
                <a:extLst>
                  <a:ext uri="{FF2B5EF4-FFF2-40B4-BE49-F238E27FC236}">
                    <a16:creationId xmlns:a16="http://schemas.microsoft.com/office/drawing/2014/main" id="{45F3AE7D-252E-4A8C-AD92-2A2E0821EB9B}"/>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49" name="Freeform 30">
                <a:extLst>
                  <a:ext uri="{FF2B5EF4-FFF2-40B4-BE49-F238E27FC236}">
                    <a16:creationId xmlns:a16="http://schemas.microsoft.com/office/drawing/2014/main" id="{269A8BA7-45F8-43D2-9ACF-18601C354313}"/>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0" name="Oval 31">
                <a:extLst>
                  <a:ext uri="{FF2B5EF4-FFF2-40B4-BE49-F238E27FC236}">
                    <a16:creationId xmlns:a16="http://schemas.microsoft.com/office/drawing/2014/main" id="{FBA46253-23AC-4A7D-9ED2-AB71E2B8750E}"/>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1" name="Oval 32">
                <a:extLst>
                  <a:ext uri="{FF2B5EF4-FFF2-40B4-BE49-F238E27FC236}">
                    <a16:creationId xmlns:a16="http://schemas.microsoft.com/office/drawing/2014/main" id="{187CE15F-369D-4FB5-AD37-B34B7575B215}"/>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2" name="Oval 33">
                <a:extLst>
                  <a:ext uri="{FF2B5EF4-FFF2-40B4-BE49-F238E27FC236}">
                    <a16:creationId xmlns:a16="http://schemas.microsoft.com/office/drawing/2014/main" id="{C4B15453-F3A4-4743-9597-B48B10A84C63}"/>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3" name="Oval 34">
                <a:extLst>
                  <a:ext uri="{FF2B5EF4-FFF2-40B4-BE49-F238E27FC236}">
                    <a16:creationId xmlns:a16="http://schemas.microsoft.com/office/drawing/2014/main" id="{EE39C399-2113-4D01-8D92-C504D215A7C0}"/>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4" name="Line 35">
                <a:extLst>
                  <a:ext uri="{FF2B5EF4-FFF2-40B4-BE49-F238E27FC236}">
                    <a16:creationId xmlns:a16="http://schemas.microsoft.com/office/drawing/2014/main" id="{E2865192-D41C-4959-ABC3-A2D1327718A6}"/>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55" name="Line 36">
                <a:extLst>
                  <a:ext uri="{FF2B5EF4-FFF2-40B4-BE49-F238E27FC236}">
                    <a16:creationId xmlns:a16="http://schemas.microsoft.com/office/drawing/2014/main" id="{2612A79C-2E78-4AA7-93A7-855CF2FBE986}"/>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124" name="Group 1123">
              <a:extLst>
                <a:ext uri="{FF2B5EF4-FFF2-40B4-BE49-F238E27FC236}">
                  <a16:creationId xmlns:a16="http://schemas.microsoft.com/office/drawing/2014/main" id="{312C6D84-C55F-4701-B126-7CE2576AD074}"/>
                </a:ext>
              </a:extLst>
            </p:cNvPr>
            <p:cNvGrpSpPr/>
            <p:nvPr/>
          </p:nvGrpSpPr>
          <p:grpSpPr>
            <a:xfrm>
              <a:off x="7721133" y="834276"/>
              <a:ext cx="214886" cy="392977"/>
              <a:chOff x="6870138" y="834276"/>
              <a:chExt cx="214886" cy="392977"/>
            </a:xfrm>
          </p:grpSpPr>
          <p:grpSp>
            <p:nvGrpSpPr>
              <p:cNvPr id="1530" name="Group 1529">
                <a:extLst>
                  <a:ext uri="{FF2B5EF4-FFF2-40B4-BE49-F238E27FC236}">
                    <a16:creationId xmlns:a16="http://schemas.microsoft.com/office/drawing/2014/main" id="{10AA4E91-BF66-44FB-9C37-DEBE0EEF01AE}"/>
                  </a:ext>
                </a:extLst>
              </p:cNvPr>
              <p:cNvGrpSpPr/>
              <p:nvPr/>
            </p:nvGrpSpPr>
            <p:grpSpPr>
              <a:xfrm>
                <a:off x="6870138" y="834276"/>
                <a:ext cx="214886" cy="214886"/>
                <a:chOff x="3398838" y="1811338"/>
                <a:chExt cx="346075" cy="346075"/>
              </a:xfrm>
            </p:grpSpPr>
            <p:sp>
              <p:nvSpPr>
                <p:cNvPr id="1532" name="Rectangle 453">
                  <a:extLst>
                    <a:ext uri="{FF2B5EF4-FFF2-40B4-BE49-F238E27FC236}">
                      <a16:creationId xmlns:a16="http://schemas.microsoft.com/office/drawing/2014/main" id="{B07EE40F-085C-4FEC-AEEB-F2F8B3EEADD9}"/>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3" name="Freeform 454">
                  <a:extLst>
                    <a:ext uri="{FF2B5EF4-FFF2-40B4-BE49-F238E27FC236}">
                      <a16:creationId xmlns:a16="http://schemas.microsoft.com/office/drawing/2014/main" id="{FF3FCCB4-4E60-4A31-9069-BAFC686A691A}"/>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4" name="Oval 455">
                  <a:extLst>
                    <a:ext uri="{FF2B5EF4-FFF2-40B4-BE49-F238E27FC236}">
                      <a16:creationId xmlns:a16="http://schemas.microsoft.com/office/drawing/2014/main" id="{02BF6369-6C49-4AE9-939D-67311794B764}"/>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5" name="Oval 456">
                  <a:extLst>
                    <a:ext uri="{FF2B5EF4-FFF2-40B4-BE49-F238E27FC236}">
                      <a16:creationId xmlns:a16="http://schemas.microsoft.com/office/drawing/2014/main" id="{13DB3E88-1FAD-4C22-AA15-4987713FD9C3}"/>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6" name="Oval 457">
                  <a:extLst>
                    <a:ext uri="{FF2B5EF4-FFF2-40B4-BE49-F238E27FC236}">
                      <a16:creationId xmlns:a16="http://schemas.microsoft.com/office/drawing/2014/main" id="{3895BD10-52F5-4F37-91CD-F85EFC5BE4D3}"/>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7" name="Oval 458">
                  <a:extLst>
                    <a:ext uri="{FF2B5EF4-FFF2-40B4-BE49-F238E27FC236}">
                      <a16:creationId xmlns:a16="http://schemas.microsoft.com/office/drawing/2014/main" id="{39856A22-3B35-4E82-9DE0-9AE6F1909C18}"/>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8" name="Freeform 459">
                  <a:extLst>
                    <a:ext uri="{FF2B5EF4-FFF2-40B4-BE49-F238E27FC236}">
                      <a16:creationId xmlns:a16="http://schemas.microsoft.com/office/drawing/2014/main" id="{B8379AE1-E896-4FED-8409-F1F54CFE836C}"/>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39" name="Oval 460">
                  <a:extLst>
                    <a:ext uri="{FF2B5EF4-FFF2-40B4-BE49-F238E27FC236}">
                      <a16:creationId xmlns:a16="http://schemas.microsoft.com/office/drawing/2014/main" id="{013C4492-874E-4545-AB27-167AAB8BD233}"/>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0" name="Oval 461">
                  <a:extLst>
                    <a:ext uri="{FF2B5EF4-FFF2-40B4-BE49-F238E27FC236}">
                      <a16:creationId xmlns:a16="http://schemas.microsoft.com/office/drawing/2014/main" id="{957997FF-E4D5-47D6-ABC8-7591AD2A295C}"/>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1" name="Oval 462">
                  <a:extLst>
                    <a:ext uri="{FF2B5EF4-FFF2-40B4-BE49-F238E27FC236}">
                      <a16:creationId xmlns:a16="http://schemas.microsoft.com/office/drawing/2014/main" id="{D40F7C9F-DECA-4E1D-B715-5EA8D7655DE4}"/>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2" name="Oval 463">
                  <a:extLst>
                    <a:ext uri="{FF2B5EF4-FFF2-40B4-BE49-F238E27FC236}">
                      <a16:creationId xmlns:a16="http://schemas.microsoft.com/office/drawing/2014/main" id="{240C53AA-5509-4781-9DF6-AAF7957DF32F}"/>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3" name="Freeform 464">
                  <a:extLst>
                    <a:ext uri="{FF2B5EF4-FFF2-40B4-BE49-F238E27FC236}">
                      <a16:creationId xmlns:a16="http://schemas.microsoft.com/office/drawing/2014/main" id="{F017FBCD-53AD-4F13-B11E-F2B83DFE15B4}"/>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4" name="Oval 465">
                  <a:extLst>
                    <a:ext uri="{FF2B5EF4-FFF2-40B4-BE49-F238E27FC236}">
                      <a16:creationId xmlns:a16="http://schemas.microsoft.com/office/drawing/2014/main" id="{04337969-D6CE-43A1-918E-F5338CEAA063}"/>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5" name="Oval 466">
                  <a:extLst>
                    <a:ext uri="{FF2B5EF4-FFF2-40B4-BE49-F238E27FC236}">
                      <a16:creationId xmlns:a16="http://schemas.microsoft.com/office/drawing/2014/main" id="{127627D0-61C2-4A37-9B90-BA4CE666A1F3}"/>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6" name="Oval 467">
                  <a:extLst>
                    <a:ext uri="{FF2B5EF4-FFF2-40B4-BE49-F238E27FC236}">
                      <a16:creationId xmlns:a16="http://schemas.microsoft.com/office/drawing/2014/main" id="{8580D5E5-A83E-4828-870B-AA8AB7C12027}"/>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47" name="Oval 468">
                  <a:extLst>
                    <a:ext uri="{FF2B5EF4-FFF2-40B4-BE49-F238E27FC236}">
                      <a16:creationId xmlns:a16="http://schemas.microsoft.com/office/drawing/2014/main" id="{030E7D9F-75E1-432F-914D-5F85BFD28A9E}"/>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531" name="Straight Connector 1530">
                <a:extLst>
                  <a:ext uri="{FF2B5EF4-FFF2-40B4-BE49-F238E27FC236}">
                    <a16:creationId xmlns:a16="http://schemas.microsoft.com/office/drawing/2014/main" id="{AE19181D-86AE-429F-899F-36169A73A4D2}"/>
                  </a:ext>
                </a:extLst>
              </p:cNvPr>
              <p:cNvCxnSpPr/>
              <p:nvPr/>
            </p:nvCxnSpPr>
            <p:spPr>
              <a:xfrm>
                <a:off x="6977581" y="1061907"/>
                <a:ext cx="0" cy="165346"/>
              </a:xfrm>
              <a:prstGeom prst="line">
                <a:avLst/>
              </a:prstGeom>
              <a:noFill/>
              <a:ln w="15875">
                <a:solidFill>
                  <a:schemeClr val="accent3"/>
                </a:solidFill>
                <a:round/>
                <a:headEnd/>
                <a:tailEnd/>
              </a:ln>
              <a:effectLst/>
            </p:spPr>
          </p:cxnSp>
        </p:grpSp>
        <p:grpSp>
          <p:nvGrpSpPr>
            <p:cNvPr id="1125" name="Group 1124">
              <a:extLst>
                <a:ext uri="{FF2B5EF4-FFF2-40B4-BE49-F238E27FC236}">
                  <a16:creationId xmlns:a16="http://schemas.microsoft.com/office/drawing/2014/main" id="{9897440B-0C15-4B1C-B139-E7C79E538B7E}"/>
                </a:ext>
              </a:extLst>
            </p:cNvPr>
            <p:cNvGrpSpPr/>
            <p:nvPr/>
          </p:nvGrpSpPr>
          <p:grpSpPr>
            <a:xfrm>
              <a:off x="8002110" y="834276"/>
              <a:ext cx="214886" cy="392977"/>
              <a:chOff x="6870138" y="834276"/>
              <a:chExt cx="214886" cy="392977"/>
            </a:xfrm>
          </p:grpSpPr>
          <p:grpSp>
            <p:nvGrpSpPr>
              <p:cNvPr id="1512" name="Group 1511">
                <a:extLst>
                  <a:ext uri="{FF2B5EF4-FFF2-40B4-BE49-F238E27FC236}">
                    <a16:creationId xmlns:a16="http://schemas.microsoft.com/office/drawing/2014/main" id="{AFBAA03A-DCAB-4773-9613-51387C1BD4FB}"/>
                  </a:ext>
                </a:extLst>
              </p:cNvPr>
              <p:cNvGrpSpPr/>
              <p:nvPr/>
            </p:nvGrpSpPr>
            <p:grpSpPr>
              <a:xfrm>
                <a:off x="6870138" y="834276"/>
                <a:ext cx="214886" cy="214886"/>
                <a:chOff x="3398838" y="1811338"/>
                <a:chExt cx="346075" cy="346075"/>
              </a:xfrm>
            </p:grpSpPr>
            <p:sp>
              <p:nvSpPr>
                <p:cNvPr id="1514" name="Rectangle 453">
                  <a:extLst>
                    <a:ext uri="{FF2B5EF4-FFF2-40B4-BE49-F238E27FC236}">
                      <a16:creationId xmlns:a16="http://schemas.microsoft.com/office/drawing/2014/main" id="{8D198EE1-3787-442C-AC78-33252E7F2CF0}"/>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15" name="Freeform 454">
                  <a:extLst>
                    <a:ext uri="{FF2B5EF4-FFF2-40B4-BE49-F238E27FC236}">
                      <a16:creationId xmlns:a16="http://schemas.microsoft.com/office/drawing/2014/main" id="{2CE43780-68B5-4967-8E05-BF92157123D5}"/>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16" name="Oval 455">
                  <a:extLst>
                    <a:ext uri="{FF2B5EF4-FFF2-40B4-BE49-F238E27FC236}">
                      <a16:creationId xmlns:a16="http://schemas.microsoft.com/office/drawing/2014/main" id="{3D87DA67-B47B-451D-B9A1-3DDB0D34FF83}"/>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17" name="Oval 456">
                  <a:extLst>
                    <a:ext uri="{FF2B5EF4-FFF2-40B4-BE49-F238E27FC236}">
                      <a16:creationId xmlns:a16="http://schemas.microsoft.com/office/drawing/2014/main" id="{5E77A21B-6E6F-4FA1-A7EB-CC5034ACFA4B}"/>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18" name="Oval 457">
                  <a:extLst>
                    <a:ext uri="{FF2B5EF4-FFF2-40B4-BE49-F238E27FC236}">
                      <a16:creationId xmlns:a16="http://schemas.microsoft.com/office/drawing/2014/main" id="{056A5B74-7651-434B-AE35-AE7DA19594D2}"/>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19" name="Oval 458">
                  <a:extLst>
                    <a:ext uri="{FF2B5EF4-FFF2-40B4-BE49-F238E27FC236}">
                      <a16:creationId xmlns:a16="http://schemas.microsoft.com/office/drawing/2014/main" id="{6A37F330-E1F5-4570-B70E-A35D9E65C202}"/>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0" name="Freeform 459">
                  <a:extLst>
                    <a:ext uri="{FF2B5EF4-FFF2-40B4-BE49-F238E27FC236}">
                      <a16:creationId xmlns:a16="http://schemas.microsoft.com/office/drawing/2014/main" id="{AF54E13B-92F8-47A6-B8FC-CCDBAAAA635A}"/>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1" name="Oval 460">
                  <a:extLst>
                    <a:ext uri="{FF2B5EF4-FFF2-40B4-BE49-F238E27FC236}">
                      <a16:creationId xmlns:a16="http://schemas.microsoft.com/office/drawing/2014/main" id="{5834FFF9-2801-47DB-B4C1-1E48549AF825}"/>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2" name="Oval 461">
                  <a:extLst>
                    <a:ext uri="{FF2B5EF4-FFF2-40B4-BE49-F238E27FC236}">
                      <a16:creationId xmlns:a16="http://schemas.microsoft.com/office/drawing/2014/main" id="{8F84C2B0-6179-42E0-BFC8-CD5B6593BCE4}"/>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3" name="Oval 462">
                  <a:extLst>
                    <a:ext uri="{FF2B5EF4-FFF2-40B4-BE49-F238E27FC236}">
                      <a16:creationId xmlns:a16="http://schemas.microsoft.com/office/drawing/2014/main" id="{D7E97904-4FBB-4915-B3B8-8F8AE5A1ADB7}"/>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4" name="Oval 463">
                  <a:extLst>
                    <a:ext uri="{FF2B5EF4-FFF2-40B4-BE49-F238E27FC236}">
                      <a16:creationId xmlns:a16="http://schemas.microsoft.com/office/drawing/2014/main" id="{AB84F3AC-64E3-4FBE-B4D5-2283486E8C83}"/>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5" name="Freeform 464">
                  <a:extLst>
                    <a:ext uri="{FF2B5EF4-FFF2-40B4-BE49-F238E27FC236}">
                      <a16:creationId xmlns:a16="http://schemas.microsoft.com/office/drawing/2014/main" id="{7A6879D6-0DA6-442A-8164-9070733A5BB9}"/>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6" name="Oval 465">
                  <a:extLst>
                    <a:ext uri="{FF2B5EF4-FFF2-40B4-BE49-F238E27FC236}">
                      <a16:creationId xmlns:a16="http://schemas.microsoft.com/office/drawing/2014/main" id="{735121D6-6EA1-4FFD-BC39-3C6E52341DF0}"/>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7" name="Oval 466">
                  <a:extLst>
                    <a:ext uri="{FF2B5EF4-FFF2-40B4-BE49-F238E27FC236}">
                      <a16:creationId xmlns:a16="http://schemas.microsoft.com/office/drawing/2014/main" id="{FF047D8B-0616-4BA3-8CD4-906470D47DCA}"/>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8" name="Oval 467">
                  <a:extLst>
                    <a:ext uri="{FF2B5EF4-FFF2-40B4-BE49-F238E27FC236}">
                      <a16:creationId xmlns:a16="http://schemas.microsoft.com/office/drawing/2014/main" id="{2AB1009A-81E5-4E21-9924-45949699500B}"/>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29" name="Oval 468">
                  <a:extLst>
                    <a:ext uri="{FF2B5EF4-FFF2-40B4-BE49-F238E27FC236}">
                      <a16:creationId xmlns:a16="http://schemas.microsoft.com/office/drawing/2014/main" id="{7B44B026-7775-4677-840E-33ED44976099}"/>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513" name="Straight Connector 1512">
                <a:extLst>
                  <a:ext uri="{FF2B5EF4-FFF2-40B4-BE49-F238E27FC236}">
                    <a16:creationId xmlns:a16="http://schemas.microsoft.com/office/drawing/2014/main" id="{945D350B-D4CB-45CF-AA48-A9AC9AB49427}"/>
                  </a:ext>
                </a:extLst>
              </p:cNvPr>
              <p:cNvCxnSpPr/>
              <p:nvPr/>
            </p:nvCxnSpPr>
            <p:spPr>
              <a:xfrm>
                <a:off x="6977581" y="1061907"/>
                <a:ext cx="0" cy="165346"/>
              </a:xfrm>
              <a:prstGeom prst="line">
                <a:avLst/>
              </a:prstGeom>
              <a:noFill/>
              <a:ln w="15875">
                <a:solidFill>
                  <a:schemeClr val="accent3"/>
                </a:solidFill>
                <a:round/>
                <a:headEnd/>
                <a:tailEnd/>
              </a:ln>
              <a:effectLst/>
            </p:spPr>
          </p:cxnSp>
        </p:grpSp>
        <p:grpSp>
          <p:nvGrpSpPr>
            <p:cNvPr id="1126" name="Group 1125">
              <a:extLst>
                <a:ext uri="{FF2B5EF4-FFF2-40B4-BE49-F238E27FC236}">
                  <a16:creationId xmlns:a16="http://schemas.microsoft.com/office/drawing/2014/main" id="{E428C0C4-4261-4547-98BD-C23A082014A8}"/>
                </a:ext>
              </a:extLst>
            </p:cNvPr>
            <p:cNvGrpSpPr/>
            <p:nvPr/>
          </p:nvGrpSpPr>
          <p:grpSpPr>
            <a:xfrm>
              <a:off x="4425160" y="1513738"/>
              <a:ext cx="1757355" cy="893917"/>
              <a:chOff x="4425160" y="1513738"/>
              <a:chExt cx="1757355" cy="893917"/>
            </a:xfrm>
          </p:grpSpPr>
          <p:sp>
            <p:nvSpPr>
              <p:cNvPr id="1436" name="AutoShape 455">
                <a:extLst>
                  <a:ext uri="{FF2B5EF4-FFF2-40B4-BE49-F238E27FC236}">
                    <a16:creationId xmlns:a16="http://schemas.microsoft.com/office/drawing/2014/main" id="{12D48F38-4BDA-40D9-9B07-920A5E9F5357}"/>
                  </a:ext>
                </a:extLst>
              </p:cNvPr>
              <p:cNvSpPr>
                <a:spLocks noChangeArrowheads="1"/>
              </p:cNvSpPr>
              <p:nvPr/>
            </p:nvSpPr>
            <p:spPr bwMode="auto">
              <a:xfrm>
                <a:off x="5008008" y="1513738"/>
                <a:ext cx="1174507" cy="893917"/>
              </a:xfrm>
              <a:prstGeom prst="rect">
                <a:avLst/>
              </a:prstGeom>
              <a:solidFill>
                <a:schemeClr val="bg2"/>
              </a:solidFill>
              <a:ln w="9525">
                <a:no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sp>
            <p:nvSpPr>
              <p:cNvPr id="1437" name="Line 456">
                <a:extLst>
                  <a:ext uri="{FF2B5EF4-FFF2-40B4-BE49-F238E27FC236}">
                    <a16:creationId xmlns:a16="http://schemas.microsoft.com/office/drawing/2014/main" id="{3D350AD2-F6FA-477C-B2C3-451EB8851FB5}"/>
                  </a:ext>
                </a:extLst>
              </p:cNvPr>
              <p:cNvSpPr>
                <a:spLocks noChangeShapeType="1"/>
              </p:cNvSpPr>
              <p:nvPr/>
            </p:nvSpPr>
            <p:spPr bwMode="auto">
              <a:xfrm flipV="1">
                <a:off x="4560567" y="1988186"/>
                <a:ext cx="1460784"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sp>
            <p:nvSpPr>
              <p:cNvPr id="1438" name="AutoShape 455">
                <a:extLst>
                  <a:ext uri="{FF2B5EF4-FFF2-40B4-BE49-F238E27FC236}">
                    <a16:creationId xmlns:a16="http://schemas.microsoft.com/office/drawing/2014/main" id="{083CE0A7-5754-4CB8-ACB4-2EC9961F27CE}"/>
                  </a:ext>
                </a:extLst>
              </p:cNvPr>
              <p:cNvSpPr>
                <a:spLocks noChangeArrowheads="1"/>
              </p:cNvSpPr>
              <p:nvPr/>
            </p:nvSpPr>
            <p:spPr bwMode="auto">
              <a:xfrm>
                <a:off x="4425160" y="1513738"/>
                <a:ext cx="578179" cy="893917"/>
              </a:xfrm>
              <a:prstGeom prst="rect">
                <a:avLst/>
              </a:prstGeom>
              <a:noFill/>
              <a:ln w="6350">
                <a:solidFill>
                  <a:schemeClr val="bg1">
                    <a:lumMod val="75000"/>
                  </a:schemeClr>
                </a:solidFill>
                <a:round/>
                <a:headEnd/>
                <a:tailEnd/>
              </a:ln>
              <a:effectLst/>
            </p:spPr>
            <p:txBody>
              <a:bodyPr wrap="none" lIns="0" tIns="0" rIns="0" bIns="0" anchor="ctr"/>
              <a:lstStyle/>
              <a:p>
                <a:pPr fontAlgn="auto">
                  <a:spcBef>
                    <a:spcPts val="0"/>
                  </a:spcBef>
                  <a:spcAft>
                    <a:spcPts val="0"/>
                  </a:spcAft>
                  <a:defRPr/>
                </a:pPr>
                <a:endParaRPr lang="fr-FR" sz="1600" b="0">
                  <a:solidFill>
                    <a:prstClr val="black"/>
                  </a:solidFill>
                  <a:ea typeface="+mn-ea"/>
                </a:endParaRPr>
              </a:p>
            </p:txBody>
          </p:sp>
          <p:grpSp>
            <p:nvGrpSpPr>
              <p:cNvPr id="1439" name="Group 1438">
                <a:extLst>
                  <a:ext uri="{FF2B5EF4-FFF2-40B4-BE49-F238E27FC236}">
                    <a16:creationId xmlns:a16="http://schemas.microsoft.com/office/drawing/2014/main" id="{9716C331-080D-4EF4-94FD-E98BD1C5B2AF}"/>
                  </a:ext>
                </a:extLst>
              </p:cNvPr>
              <p:cNvGrpSpPr/>
              <p:nvPr/>
            </p:nvGrpSpPr>
            <p:grpSpPr>
              <a:xfrm>
                <a:off x="4578867" y="1632742"/>
                <a:ext cx="346075" cy="686780"/>
                <a:chOff x="4578867" y="1632742"/>
                <a:chExt cx="346075" cy="686780"/>
              </a:xfrm>
            </p:grpSpPr>
            <p:grpSp>
              <p:nvGrpSpPr>
                <p:cNvPr id="1490" name="Group 1489">
                  <a:extLst>
                    <a:ext uri="{FF2B5EF4-FFF2-40B4-BE49-F238E27FC236}">
                      <a16:creationId xmlns:a16="http://schemas.microsoft.com/office/drawing/2014/main" id="{2CFD1958-DEA6-4D10-A522-310B3413B30C}"/>
                    </a:ext>
                  </a:extLst>
                </p:cNvPr>
                <p:cNvGrpSpPr/>
                <p:nvPr/>
              </p:nvGrpSpPr>
              <p:grpSpPr>
                <a:xfrm>
                  <a:off x="4578867" y="2124259"/>
                  <a:ext cx="346075" cy="195263"/>
                  <a:chOff x="4119563" y="2247901"/>
                  <a:chExt cx="346075" cy="195263"/>
                </a:xfrm>
              </p:grpSpPr>
              <p:sp>
                <p:nvSpPr>
                  <p:cNvPr id="1504" name="Freeform 29">
                    <a:extLst>
                      <a:ext uri="{FF2B5EF4-FFF2-40B4-BE49-F238E27FC236}">
                        <a16:creationId xmlns:a16="http://schemas.microsoft.com/office/drawing/2014/main" id="{B651EF17-5499-4B09-B32B-86D6BA001357}"/>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5" name="Freeform 30">
                    <a:extLst>
                      <a:ext uri="{FF2B5EF4-FFF2-40B4-BE49-F238E27FC236}">
                        <a16:creationId xmlns:a16="http://schemas.microsoft.com/office/drawing/2014/main" id="{BC13ABE2-66A9-4BA5-9E7B-924F146C5A35}"/>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6" name="Oval 31">
                    <a:extLst>
                      <a:ext uri="{FF2B5EF4-FFF2-40B4-BE49-F238E27FC236}">
                        <a16:creationId xmlns:a16="http://schemas.microsoft.com/office/drawing/2014/main" id="{0196F97F-B9EC-4919-AAD6-343B5DF6BFE2}"/>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7" name="Oval 32">
                    <a:extLst>
                      <a:ext uri="{FF2B5EF4-FFF2-40B4-BE49-F238E27FC236}">
                        <a16:creationId xmlns:a16="http://schemas.microsoft.com/office/drawing/2014/main" id="{6ABA15F0-1297-498A-97E5-1275C5284570}"/>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8" name="Oval 33">
                    <a:extLst>
                      <a:ext uri="{FF2B5EF4-FFF2-40B4-BE49-F238E27FC236}">
                        <a16:creationId xmlns:a16="http://schemas.microsoft.com/office/drawing/2014/main" id="{1C203AA7-9C97-4CB4-A64A-B71AE0CF3FB5}"/>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09" name="Oval 34">
                    <a:extLst>
                      <a:ext uri="{FF2B5EF4-FFF2-40B4-BE49-F238E27FC236}">
                        <a16:creationId xmlns:a16="http://schemas.microsoft.com/office/drawing/2014/main" id="{5E02A4E9-10B1-4479-8DF9-9F1323672120}"/>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0" name="Line 35">
                    <a:extLst>
                      <a:ext uri="{FF2B5EF4-FFF2-40B4-BE49-F238E27FC236}">
                        <a16:creationId xmlns:a16="http://schemas.microsoft.com/office/drawing/2014/main" id="{7297F28B-7A9B-4BF1-B994-77182AB775AC}"/>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511" name="Line 36">
                    <a:extLst>
                      <a:ext uri="{FF2B5EF4-FFF2-40B4-BE49-F238E27FC236}">
                        <a16:creationId xmlns:a16="http://schemas.microsoft.com/office/drawing/2014/main" id="{F54C29B6-1CC5-4F66-A6C3-5FBC8A22014F}"/>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491" name="Group 1490">
                  <a:extLst>
                    <a:ext uri="{FF2B5EF4-FFF2-40B4-BE49-F238E27FC236}">
                      <a16:creationId xmlns:a16="http://schemas.microsoft.com/office/drawing/2014/main" id="{6357718A-3967-4AD0-9234-0CBB9BC29557}"/>
                    </a:ext>
                  </a:extLst>
                </p:cNvPr>
                <p:cNvGrpSpPr/>
                <p:nvPr/>
              </p:nvGrpSpPr>
              <p:grpSpPr>
                <a:xfrm>
                  <a:off x="4609554" y="1632742"/>
                  <a:ext cx="284701" cy="465094"/>
                  <a:chOff x="4583031" y="1632742"/>
                  <a:chExt cx="284701" cy="465094"/>
                </a:xfrm>
              </p:grpSpPr>
              <p:grpSp>
                <p:nvGrpSpPr>
                  <p:cNvPr id="1492" name="Group 1491">
                    <a:extLst>
                      <a:ext uri="{FF2B5EF4-FFF2-40B4-BE49-F238E27FC236}">
                        <a16:creationId xmlns:a16="http://schemas.microsoft.com/office/drawing/2014/main" id="{C01038BD-1822-44D8-9642-FB62710E813F}"/>
                      </a:ext>
                    </a:extLst>
                  </p:cNvPr>
                  <p:cNvGrpSpPr/>
                  <p:nvPr/>
                </p:nvGrpSpPr>
                <p:grpSpPr>
                  <a:xfrm>
                    <a:off x="4583031" y="1632742"/>
                    <a:ext cx="284701" cy="211230"/>
                    <a:chOff x="4841876" y="1495426"/>
                    <a:chExt cx="344488" cy="255588"/>
                  </a:xfrm>
                </p:grpSpPr>
                <p:sp>
                  <p:nvSpPr>
                    <p:cNvPr id="1494" name="Freeform 277">
                      <a:extLst>
                        <a:ext uri="{FF2B5EF4-FFF2-40B4-BE49-F238E27FC236}">
                          <a16:creationId xmlns:a16="http://schemas.microsoft.com/office/drawing/2014/main" id="{70FF3FE0-F27D-43CA-BFE6-79E6B8D6101C}"/>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95" name="Rectangle 278">
                      <a:extLst>
                        <a:ext uri="{FF2B5EF4-FFF2-40B4-BE49-F238E27FC236}">
                          <a16:creationId xmlns:a16="http://schemas.microsoft.com/office/drawing/2014/main" id="{86951E1B-32C1-4521-A6FF-AB6FAF2AB877}"/>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96" name="Line 279">
                      <a:extLst>
                        <a:ext uri="{FF2B5EF4-FFF2-40B4-BE49-F238E27FC236}">
                          <a16:creationId xmlns:a16="http://schemas.microsoft.com/office/drawing/2014/main" id="{192846B0-432E-47BD-8D39-27D08A58AFC6}"/>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97" name="Line 280">
                      <a:extLst>
                        <a:ext uri="{FF2B5EF4-FFF2-40B4-BE49-F238E27FC236}">
                          <a16:creationId xmlns:a16="http://schemas.microsoft.com/office/drawing/2014/main" id="{32A5DBF0-EE89-4731-BEB3-334506F0206B}"/>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98" name="Line 281">
                      <a:extLst>
                        <a:ext uri="{FF2B5EF4-FFF2-40B4-BE49-F238E27FC236}">
                          <a16:creationId xmlns:a16="http://schemas.microsoft.com/office/drawing/2014/main" id="{C5329889-20D6-4579-99F8-1A5501559177}"/>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99" name="Freeform 282">
                      <a:extLst>
                        <a:ext uri="{FF2B5EF4-FFF2-40B4-BE49-F238E27FC236}">
                          <a16:creationId xmlns:a16="http://schemas.microsoft.com/office/drawing/2014/main" id="{E743D2D1-4029-47C1-A0E9-F39602816909}"/>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00" name="Rectangle 283">
                      <a:extLst>
                        <a:ext uri="{FF2B5EF4-FFF2-40B4-BE49-F238E27FC236}">
                          <a16:creationId xmlns:a16="http://schemas.microsoft.com/office/drawing/2014/main" id="{11243B25-69E5-43BE-8058-AF74AA5ABAD2}"/>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01" name="Oval 284">
                      <a:extLst>
                        <a:ext uri="{FF2B5EF4-FFF2-40B4-BE49-F238E27FC236}">
                          <a16:creationId xmlns:a16="http://schemas.microsoft.com/office/drawing/2014/main" id="{7E7EBAA8-1E28-4ADD-8A69-9C142C8C6FAE}"/>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02" name="Line 285">
                      <a:extLst>
                        <a:ext uri="{FF2B5EF4-FFF2-40B4-BE49-F238E27FC236}">
                          <a16:creationId xmlns:a16="http://schemas.microsoft.com/office/drawing/2014/main" id="{7479EA10-C7B3-45D5-9663-811BE29FE39B}"/>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503" name="Line 286">
                      <a:extLst>
                        <a:ext uri="{FF2B5EF4-FFF2-40B4-BE49-F238E27FC236}">
                          <a16:creationId xmlns:a16="http://schemas.microsoft.com/office/drawing/2014/main" id="{A81207C8-EB3B-4F28-BCB0-A5BBE6BF75B4}"/>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493" name="Straight Connector 1492">
                    <a:extLst>
                      <a:ext uri="{FF2B5EF4-FFF2-40B4-BE49-F238E27FC236}">
                        <a16:creationId xmlns:a16="http://schemas.microsoft.com/office/drawing/2014/main" id="{E71E5767-B2F4-4EED-9E0B-43E1564B153E}"/>
                      </a:ext>
                    </a:extLst>
                  </p:cNvPr>
                  <p:cNvCxnSpPr>
                    <a:cxnSpLocks/>
                  </p:cNvCxnSpPr>
                  <p:nvPr/>
                </p:nvCxnSpPr>
                <p:spPr>
                  <a:xfrm>
                    <a:off x="4735714" y="1878023"/>
                    <a:ext cx="0" cy="219813"/>
                  </a:xfrm>
                  <a:prstGeom prst="line">
                    <a:avLst/>
                  </a:prstGeom>
                  <a:noFill/>
                  <a:ln w="15875">
                    <a:solidFill>
                      <a:schemeClr val="accent3"/>
                    </a:solidFill>
                    <a:round/>
                    <a:headEnd/>
                    <a:tailEnd/>
                  </a:ln>
                  <a:effectLst/>
                </p:spPr>
              </p:cxnSp>
            </p:grpSp>
          </p:grpSp>
          <p:grpSp>
            <p:nvGrpSpPr>
              <p:cNvPr id="1440" name="Group 1439">
                <a:extLst>
                  <a:ext uri="{FF2B5EF4-FFF2-40B4-BE49-F238E27FC236}">
                    <a16:creationId xmlns:a16="http://schemas.microsoft.com/office/drawing/2014/main" id="{790F248E-615B-4D93-ADDC-4B51BE6F3E16}"/>
                  </a:ext>
                </a:extLst>
              </p:cNvPr>
              <p:cNvGrpSpPr/>
              <p:nvPr/>
            </p:nvGrpSpPr>
            <p:grpSpPr>
              <a:xfrm>
                <a:off x="5103588" y="1632742"/>
                <a:ext cx="346075" cy="686780"/>
                <a:chOff x="4578867" y="1632742"/>
                <a:chExt cx="346075" cy="686780"/>
              </a:xfrm>
            </p:grpSpPr>
            <p:grpSp>
              <p:nvGrpSpPr>
                <p:cNvPr id="1468" name="Group 1467">
                  <a:extLst>
                    <a:ext uri="{FF2B5EF4-FFF2-40B4-BE49-F238E27FC236}">
                      <a16:creationId xmlns:a16="http://schemas.microsoft.com/office/drawing/2014/main" id="{435E5248-AD68-4185-B13B-72316DE0B5ED}"/>
                    </a:ext>
                  </a:extLst>
                </p:cNvPr>
                <p:cNvGrpSpPr/>
                <p:nvPr/>
              </p:nvGrpSpPr>
              <p:grpSpPr>
                <a:xfrm>
                  <a:off x="4578867" y="2124259"/>
                  <a:ext cx="346075" cy="195263"/>
                  <a:chOff x="4119563" y="2247901"/>
                  <a:chExt cx="346075" cy="195263"/>
                </a:xfrm>
              </p:grpSpPr>
              <p:sp>
                <p:nvSpPr>
                  <p:cNvPr id="1482" name="Freeform 29">
                    <a:extLst>
                      <a:ext uri="{FF2B5EF4-FFF2-40B4-BE49-F238E27FC236}">
                        <a16:creationId xmlns:a16="http://schemas.microsoft.com/office/drawing/2014/main" id="{A53E28DA-4D9B-4772-AC8B-64CA2F7263CB}"/>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3" name="Freeform 30">
                    <a:extLst>
                      <a:ext uri="{FF2B5EF4-FFF2-40B4-BE49-F238E27FC236}">
                        <a16:creationId xmlns:a16="http://schemas.microsoft.com/office/drawing/2014/main" id="{C6ED9D9F-24AB-4BF0-B9CB-262BA30EC825}"/>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4" name="Oval 31">
                    <a:extLst>
                      <a:ext uri="{FF2B5EF4-FFF2-40B4-BE49-F238E27FC236}">
                        <a16:creationId xmlns:a16="http://schemas.microsoft.com/office/drawing/2014/main" id="{83D0C105-058C-4C3A-BCD2-05A769A161C7}"/>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5" name="Oval 32">
                    <a:extLst>
                      <a:ext uri="{FF2B5EF4-FFF2-40B4-BE49-F238E27FC236}">
                        <a16:creationId xmlns:a16="http://schemas.microsoft.com/office/drawing/2014/main" id="{9891193F-B46D-45E6-A3BC-F7C9B42BB1D6}"/>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6" name="Oval 33">
                    <a:extLst>
                      <a:ext uri="{FF2B5EF4-FFF2-40B4-BE49-F238E27FC236}">
                        <a16:creationId xmlns:a16="http://schemas.microsoft.com/office/drawing/2014/main" id="{991AB997-DE1B-46D4-9A90-414E83D1C6A6}"/>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7" name="Oval 34">
                    <a:extLst>
                      <a:ext uri="{FF2B5EF4-FFF2-40B4-BE49-F238E27FC236}">
                        <a16:creationId xmlns:a16="http://schemas.microsoft.com/office/drawing/2014/main" id="{533A4EBF-C4FB-46EC-B8B9-2AD74A59EA69}"/>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8" name="Line 35">
                    <a:extLst>
                      <a:ext uri="{FF2B5EF4-FFF2-40B4-BE49-F238E27FC236}">
                        <a16:creationId xmlns:a16="http://schemas.microsoft.com/office/drawing/2014/main" id="{75880B73-5570-41F0-A08B-9C4E9195B5CF}"/>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89" name="Line 36">
                    <a:extLst>
                      <a:ext uri="{FF2B5EF4-FFF2-40B4-BE49-F238E27FC236}">
                        <a16:creationId xmlns:a16="http://schemas.microsoft.com/office/drawing/2014/main" id="{4ED46839-5B99-4607-91D9-2071A5EBB150}"/>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469" name="Group 1468">
                  <a:extLst>
                    <a:ext uri="{FF2B5EF4-FFF2-40B4-BE49-F238E27FC236}">
                      <a16:creationId xmlns:a16="http://schemas.microsoft.com/office/drawing/2014/main" id="{E19F119E-49AD-4F8A-BC17-2DEED5CF6056}"/>
                    </a:ext>
                  </a:extLst>
                </p:cNvPr>
                <p:cNvGrpSpPr/>
                <p:nvPr/>
              </p:nvGrpSpPr>
              <p:grpSpPr>
                <a:xfrm>
                  <a:off x="4609554" y="1632742"/>
                  <a:ext cx="284701" cy="465094"/>
                  <a:chOff x="4583031" y="1632742"/>
                  <a:chExt cx="284701" cy="465094"/>
                </a:xfrm>
              </p:grpSpPr>
              <p:grpSp>
                <p:nvGrpSpPr>
                  <p:cNvPr id="1470" name="Group 1469">
                    <a:extLst>
                      <a:ext uri="{FF2B5EF4-FFF2-40B4-BE49-F238E27FC236}">
                        <a16:creationId xmlns:a16="http://schemas.microsoft.com/office/drawing/2014/main" id="{F220EAB1-E813-43B6-A406-405E3D0D88E6}"/>
                      </a:ext>
                    </a:extLst>
                  </p:cNvPr>
                  <p:cNvGrpSpPr/>
                  <p:nvPr/>
                </p:nvGrpSpPr>
                <p:grpSpPr>
                  <a:xfrm>
                    <a:off x="4583031" y="1632742"/>
                    <a:ext cx="284701" cy="211230"/>
                    <a:chOff x="4841876" y="1495426"/>
                    <a:chExt cx="344488" cy="255588"/>
                  </a:xfrm>
                </p:grpSpPr>
                <p:sp>
                  <p:nvSpPr>
                    <p:cNvPr id="1472" name="Freeform 277">
                      <a:extLst>
                        <a:ext uri="{FF2B5EF4-FFF2-40B4-BE49-F238E27FC236}">
                          <a16:creationId xmlns:a16="http://schemas.microsoft.com/office/drawing/2014/main" id="{4DBBF363-C4A9-4C46-981A-324381D40C12}"/>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3" name="Rectangle 278">
                      <a:extLst>
                        <a:ext uri="{FF2B5EF4-FFF2-40B4-BE49-F238E27FC236}">
                          <a16:creationId xmlns:a16="http://schemas.microsoft.com/office/drawing/2014/main" id="{C50949CC-634A-47B0-BBB1-D4F89A20265C}"/>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4" name="Line 279">
                      <a:extLst>
                        <a:ext uri="{FF2B5EF4-FFF2-40B4-BE49-F238E27FC236}">
                          <a16:creationId xmlns:a16="http://schemas.microsoft.com/office/drawing/2014/main" id="{73ECD9D6-97EF-488F-8EB8-936948D7BD5A}"/>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5" name="Line 280">
                      <a:extLst>
                        <a:ext uri="{FF2B5EF4-FFF2-40B4-BE49-F238E27FC236}">
                          <a16:creationId xmlns:a16="http://schemas.microsoft.com/office/drawing/2014/main" id="{0692EC95-EB71-40D2-A218-634A3990F61C}"/>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6" name="Line 281">
                      <a:extLst>
                        <a:ext uri="{FF2B5EF4-FFF2-40B4-BE49-F238E27FC236}">
                          <a16:creationId xmlns:a16="http://schemas.microsoft.com/office/drawing/2014/main" id="{E6B472B5-7126-40C4-AE45-CF4110F4BBC2}"/>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7" name="Freeform 282">
                      <a:extLst>
                        <a:ext uri="{FF2B5EF4-FFF2-40B4-BE49-F238E27FC236}">
                          <a16:creationId xmlns:a16="http://schemas.microsoft.com/office/drawing/2014/main" id="{B022957D-8E01-41E5-9038-72CA2FBD090F}"/>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8" name="Rectangle 283">
                      <a:extLst>
                        <a:ext uri="{FF2B5EF4-FFF2-40B4-BE49-F238E27FC236}">
                          <a16:creationId xmlns:a16="http://schemas.microsoft.com/office/drawing/2014/main" id="{8A62EE93-FA3F-4054-BFD0-3FF1B31262D5}"/>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79" name="Oval 284">
                      <a:extLst>
                        <a:ext uri="{FF2B5EF4-FFF2-40B4-BE49-F238E27FC236}">
                          <a16:creationId xmlns:a16="http://schemas.microsoft.com/office/drawing/2014/main" id="{B4CA81D9-B16C-4F5F-AA2A-5DABDBCAB860}"/>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80" name="Line 285">
                      <a:extLst>
                        <a:ext uri="{FF2B5EF4-FFF2-40B4-BE49-F238E27FC236}">
                          <a16:creationId xmlns:a16="http://schemas.microsoft.com/office/drawing/2014/main" id="{94210962-3139-4F06-AEE2-D797E524C655}"/>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81" name="Line 286">
                      <a:extLst>
                        <a:ext uri="{FF2B5EF4-FFF2-40B4-BE49-F238E27FC236}">
                          <a16:creationId xmlns:a16="http://schemas.microsoft.com/office/drawing/2014/main" id="{1F15AAAB-13C6-4A06-8DCB-01C52E78D07A}"/>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471" name="Straight Connector 1470">
                    <a:extLst>
                      <a:ext uri="{FF2B5EF4-FFF2-40B4-BE49-F238E27FC236}">
                        <a16:creationId xmlns:a16="http://schemas.microsoft.com/office/drawing/2014/main" id="{ECA4413D-0FFC-4B0B-A278-203626FFA526}"/>
                      </a:ext>
                    </a:extLst>
                  </p:cNvPr>
                  <p:cNvCxnSpPr>
                    <a:cxnSpLocks/>
                  </p:cNvCxnSpPr>
                  <p:nvPr/>
                </p:nvCxnSpPr>
                <p:spPr>
                  <a:xfrm>
                    <a:off x="4735714" y="1878023"/>
                    <a:ext cx="0" cy="219813"/>
                  </a:xfrm>
                  <a:prstGeom prst="line">
                    <a:avLst/>
                  </a:prstGeom>
                  <a:noFill/>
                  <a:ln w="15875">
                    <a:solidFill>
                      <a:schemeClr val="accent3"/>
                    </a:solidFill>
                    <a:round/>
                    <a:headEnd/>
                    <a:tailEnd/>
                  </a:ln>
                  <a:effectLst/>
                </p:spPr>
              </p:cxnSp>
            </p:grpSp>
          </p:grpSp>
          <p:grpSp>
            <p:nvGrpSpPr>
              <p:cNvPr id="1441" name="Group 1440">
                <a:extLst>
                  <a:ext uri="{FF2B5EF4-FFF2-40B4-BE49-F238E27FC236}">
                    <a16:creationId xmlns:a16="http://schemas.microsoft.com/office/drawing/2014/main" id="{6999DEC1-4561-4233-A995-1728391FF74A}"/>
                  </a:ext>
                </a:extLst>
              </p:cNvPr>
              <p:cNvGrpSpPr/>
              <p:nvPr/>
            </p:nvGrpSpPr>
            <p:grpSpPr>
              <a:xfrm>
                <a:off x="5628308" y="2124259"/>
                <a:ext cx="346075" cy="195263"/>
                <a:chOff x="4119563" y="2247901"/>
                <a:chExt cx="346075" cy="195263"/>
              </a:xfrm>
            </p:grpSpPr>
            <p:sp>
              <p:nvSpPr>
                <p:cNvPr id="1460" name="Freeform 29">
                  <a:extLst>
                    <a:ext uri="{FF2B5EF4-FFF2-40B4-BE49-F238E27FC236}">
                      <a16:creationId xmlns:a16="http://schemas.microsoft.com/office/drawing/2014/main" id="{D634B34F-D135-440E-89BD-17D03061EC42}"/>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1" name="Freeform 30">
                  <a:extLst>
                    <a:ext uri="{FF2B5EF4-FFF2-40B4-BE49-F238E27FC236}">
                      <a16:creationId xmlns:a16="http://schemas.microsoft.com/office/drawing/2014/main" id="{FD2C5937-F881-48DE-9BC8-7791B6E9F301}"/>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2" name="Oval 31">
                  <a:extLst>
                    <a:ext uri="{FF2B5EF4-FFF2-40B4-BE49-F238E27FC236}">
                      <a16:creationId xmlns:a16="http://schemas.microsoft.com/office/drawing/2014/main" id="{F5CAE92D-0290-477D-96D2-1E264FA31A10}"/>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3" name="Oval 32">
                  <a:extLst>
                    <a:ext uri="{FF2B5EF4-FFF2-40B4-BE49-F238E27FC236}">
                      <a16:creationId xmlns:a16="http://schemas.microsoft.com/office/drawing/2014/main" id="{20B9BBB6-4FD2-40EC-AE22-A5F9E3BDD6C2}"/>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4" name="Oval 33">
                  <a:extLst>
                    <a:ext uri="{FF2B5EF4-FFF2-40B4-BE49-F238E27FC236}">
                      <a16:creationId xmlns:a16="http://schemas.microsoft.com/office/drawing/2014/main" id="{60226886-7769-406B-9102-5350BD092BCA}"/>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5" name="Oval 34">
                  <a:extLst>
                    <a:ext uri="{FF2B5EF4-FFF2-40B4-BE49-F238E27FC236}">
                      <a16:creationId xmlns:a16="http://schemas.microsoft.com/office/drawing/2014/main" id="{4E1D8948-1FB1-4A98-BDB2-1B1C37177C05}"/>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6" name="Line 35">
                  <a:extLst>
                    <a:ext uri="{FF2B5EF4-FFF2-40B4-BE49-F238E27FC236}">
                      <a16:creationId xmlns:a16="http://schemas.microsoft.com/office/drawing/2014/main" id="{1CD6B118-DC1B-4FDB-8ADF-653455CA31FC}"/>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67" name="Line 36">
                  <a:extLst>
                    <a:ext uri="{FF2B5EF4-FFF2-40B4-BE49-F238E27FC236}">
                      <a16:creationId xmlns:a16="http://schemas.microsoft.com/office/drawing/2014/main" id="{5BC0C116-F9AF-4346-A02B-E71B639FAB61}"/>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442" name="Straight Connector 1441">
                <a:extLst>
                  <a:ext uri="{FF2B5EF4-FFF2-40B4-BE49-F238E27FC236}">
                    <a16:creationId xmlns:a16="http://schemas.microsoft.com/office/drawing/2014/main" id="{83F935F7-DC45-45DF-BEE5-3988ACE081F9}"/>
                  </a:ext>
                </a:extLst>
              </p:cNvPr>
              <p:cNvCxnSpPr>
                <a:cxnSpLocks/>
              </p:cNvCxnSpPr>
              <p:nvPr/>
            </p:nvCxnSpPr>
            <p:spPr>
              <a:xfrm>
                <a:off x="5811678" y="1878023"/>
                <a:ext cx="0" cy="219813"/>
              </a:xfrm>
              <a:prstGeom prst="line">
                <a:avLst/>
              </a:prstGeom>
              <a:noFill/>
              <a:ln w="15875">
                <a:solidFill>
                  <a:schemeClr val="accent3"/>
                </a:solidFill>
                <a:round/>
                <a:headEnd/>
                <a:tailEnd/>
              </a:ln>
              <a:effectLst/>
            </p:spPr>
          </p:cxnSp>
          <p:grpSp>
            <p:nvGrpSpPr>
              <p:cNvPr id="1443" name="Group 1442">
                <a:extLst>
                  <a:ext uri="{FF2B5EF4-FFF2-40B4-BE49-F238E27FC236}">
                    <a16:creationId xmlns:a16="http://schemas.microsoft.com/office/drawing/2014/main" id="{BC06FEF4-396C-49F3-A7EA-81E15EF59D59}"/>
                  </a:ext>
                </a:extLst>
              </p:cNvPr>
              <p:cNvGrpSpPr/>
              <p:nvPr/>
            </p:nvGrpSpPr>
            <p:grpSpPr>
              <a:xfrm>
                <a:off x="5705848" y="1627550"/>
                <a:ext cx="214886" cy="214886"/>
                <a:chOff x="3398838" y="1811338"/>
                <a:chExt cx="346075" cy="346075"/>
              </a:xfrm>
            </p:grpSpPr>
            <p:sp>
              <p:nvSpPr>
                <p:cNvPr id="1444" name="Rectangle 453">
                  <a:extLst>
                    <a:ext uri="{FF2B5EF4-FFF2-40B4-BE49-F238E27FC236}">
                      <a16:creationId xmlns:a16="http://schemas.microsoft.com/office/drawing/2014/main" id="{ECFA3487-92F3-49A8-9CC9-B220D455E57C}"/>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45" name="Freeform 454">
                  <a:extLst>
                    <a:ext uri="{FF2B5EF4-FFF2-40B4-BE49-F238E27FC236}">
                      <a16:creationId xmlns:a16="http://schemas.microsoft.com/office/drawing/2014/main" id="{8200C9FF-7E13-4F14-904D-063E2393AE0C}"/>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46" name="Oval 455">
                  <a:extLst>
                    <a:ext uri="{FF2B5EF4-FFF2-40B4-BE49-F238E27FC236}">
                      <a16:creationId xmlns:a16="http://schemas.microsoft.com/office/drawing/2014/main" id="{13CA691C-1948-4F27-996D-4E2E362D62B5}"/>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47" name="Oval 456">
                  <a:extLst>
                    <a:ext uri="{FF2B5EF4-FFF2-40B4-BE49-F238E27FC236}">
                      <a16:creationId xmlns:a16="http://schemas.microsoft.com/office/drawing/2014/main" id="{D8CA8751-482E-4D21-9AAF-E428118D77DB}"/>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48" name="Oval 457">
                  <a:extLst>
                    <a:ext uri="{FF2B5EF4-FFF2-40B4-BE49-F238E27FC236}">
                      <a16:creationId xmlns:a16="http://schemas.microsoft.com/office/drawing/2014/main" id="{215FE942-4033-42CD-921F-1E406D5F7B69}"/>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49" name="Oval 458">
                  <a:extLst>
                    <a:ext uri="{FF2B5EF4-FFF2-40B4-BE49-F238E27FC236}">
                      <a16:creationId xmlns:a16="http://schemas.microsoft.com/office/drawing/2014/main" id="{9E7FB942-941A-45AA-93BA-F33A4E2F8020}"/>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0" name="Freeform 459">
                  <a:extLst>
                    <a:ext uri="{FF2B5EF4-FFF2-40B4-BE49-F238E27FC236}">
                      <a16:creationId xmlns:a16="http://schemas.microsoft.com/office/drawing/2014/main" id="{31587A0D-273A-426B-8170-7C36BA305D22}"/>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1" name="Oval 460">
                  <a:extLst>
                    <a:ext uri="{FF2B5EF4-FFF2-40B4-BE49-F238E27FC236}">
                      <a16:creationId xmlns:a16="http://schemas.microsoft.com/office/drawing/2014/main" id="{64C4052A-56FB-4F65-BBB9-51FE454CFE5F}"/>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2" name="Oval 461">
                  <a:extLst>
                    <a:ext uri="{FF2B5EF4-FFF2-40B4-BE49-F238E27FC236}">
                      <a16:creationId xmlns:a16="http://schemas.microsoft.com/office/drawing/2014/main" id="{183E1EE5-A6F2-4177-802E-7D4497B640FD}"/>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3" name="Oval 462">
                  <a:extLst>
                    <a:ext uri="{FF2B5EF4-FFF2-40B4-BE49-F238E27FC236}">
                      <a16:creationId xmlns:a16="http://schemas.microsoft.com/office/drawing/2014/main" id="{A5747B6F-9F92-4D9E-9B82-164527730CC2}"/>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4" name="Oval 463">
                  <a:extLst>
                    <a:ext uri="{FF2B5EF4-FFF2-40B4-BE49-F238E27FC236}">
                      <a16:creationId xmlns:a16="http://schemas.microsoft.com/office/drawing/2014/main" id="{04D625A2-D6E6-4D3C-B659-1D35121E8C74}"/>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5" name="Freeform 464">
                  <a:extLst>
                    <a:ext uri="{FF2B5EF4-FFF2-40B4-BE49-F238E27FC236}">
                      <a16:creationId xmlns:a16="http://schemas.microsoft.com/office/drawing/2014/main" id="{D2A9B1F4-4EDB-40DF-BDF4-288C7F0708E6}"/>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6" name="Oval 465">
                  <a:extLst>
                    <a:ext uri="{FF2B5EF4-FFF2-40B4-BE49-F238E27FC236}">
                      <a16:creationId xmlns:a16="http://schemas.microsoft.com/office/drawing/2014/main" id="{FDE5C2FF-0E13-46D0-93AE-FE4B193789F2}"/>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7" name="Oval 466">
                  <a:extLst>
                    <a:ext uri="{FF2B5EF4-FFF2-40B4-BE49-F238E27FC236}">
                      <a16:creationId xmlns:a16="http://schemas.microsoft.com/office/drawing/2014/main" id="{451A8078-3B18-4FE4-B00A-5471545A47A6}"/>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8" name="Oval 467">
                  <a:extLst>
                    <a:ext uri="{FF2B5EF4-FFF2-40B4-BE49-F238E27FC236}">
                      <a16:creationId xmlns:a16="http://schemas.microsoft.com/office/drawing/2014/main" id="{A1596716-7E53-4282-B2EA-F9F2DDC3DA75}"/>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59" name="Oval 468">
                  <a:extLst>
                    <a:ext uri="{FF2B5EF4-FFF2-40B4-BE49-F238E27FC236}">
                      <a16:creationId xmlns:a16="http://schemas.microsoft.com/office/drawing/2014/main" id="{5391276B-B22C-439B-A886-F65B5F2431B6}"/>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grpSp>
          <p:nvGrpSpPr>
            <p:cNvPr id="1127" name="Group 1126">
              <a:extLst>
                <a:ext uri="{FF2B5EF4-FFF2-40B4-BE49-F238E27FC236}">
                  <a16:creationId xmlns:a16="http://schemas.microsoft.com/office/drawing/2014/main" id="{1CF7B76A-B587-4288-A433-9B5858259BA1}"/>
                </a:ext>
              </a:extLst>
            </p:cNvPr>
            <p:cNvGrpSpPr/>
            <p:nvPr/>
          </p:nvGrpSpPr>
          <p:grpSpPr>
            <a:xfrm>
              <a:off x="9639798" y="1086021"/>
              <a:ext cx="1256622" cy="691972"/>
              <a:chOff x="8565398" y="1086021"/>
              <a:chExt cx="1256622" cy="691972"/>
            </a:xfrm>
          </p:grpSpPr>
          <p:sp>
            <p:nvSpPr>
              <p:cNvPr id="1371" name="Line 456">
                <a:extLst>
                  <a:ext uri="{FF2B5EF4-FFF2-40B4-BE49-F238E27FC236}">
                    <a16:creationId xmlns:a16="http://schemas.microsoft.com/office/drawing/2014/main" id="{17B0E5B2-3F25-4941-84DA-484D011C2EC6}"/>
                  </a:ext>
                </a:extLst>
              </p:cNvPr>
              <p:cNvSpPr>
                <a:spLocks noChangeShapeType="1"/>
              </p:cNvSpPr>
              <p:nvPr/>
            </p:nvSpPr>
            <p:spPr bwMode="auto">
              <a:xfrm flipV="1">
                <a:off x="8565398" y="1446657"/>
                <a:ext cx="1256622"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grpSp>
            <p:nvGrpSpPr>
              <p:cNvPr id="1372" name="Group 1371">
                <a:extLst>
                  <a:ext uri="{FF2B5EF4-FFF2-40B4-BE49-F238E27FC236}">
                    <a16:creationId xmlns:a16="http://schemas.microsoft.com/office/drawing/2014/main" id="{7FB92749-208B-4FB9-AE60-44BDE64E773A}"/>
                  </a:ext>
                </a:extLst>
              </p:cNvPr>
              <p:cNvGrpSpPr/>
              <p:nvPr/>
            </p:nvGrpSpPr>
            <p:grpSpPr>
              <a:xfrm>
                <a:off x="8655076" y="1091213"/>
                <a:ext cx="669478" cy="686780"/>
                <a:chOff x="8550167" y="1091213"/>
                <a:chExt cx="669478" cy="686780"/>
              </a:xfrm>
            </p:grpSpPr>
            <p:grpSp>
              <p:nvGrpSpPr>
                <p:cNvPr id="1400" name="Group 1399">
                  <a:extLst>
                    <a:ext uri="{FF2B5EF4-FFF2-40B4-BE49-F238E27FC236}">
                      <a16:creationId xmlns:a16="http://schemas.microsoft.com/office/drawing/2014/main" id="{AF211F96-D33B-4BD8-BFEC-8031347E6573}"/>
                    </a:ext>
                  </a:extLst>
                </p:cNvPr>
                <p:cNvGrpSpPr/>
                <p:nvPr/>
              </p:nvGrpSpPr>
              <p:grpSpPr>
                <a:xfrm>
                  <a:off x="8550167" y="1091213"/>
                  <a:ext cx="284701" cy="361965"/>
                  <a:chOff x="4583031" y="1632742"/>
                  <a:chExt cx="284701" cy="361965"/>
                </a:xfrm>
              </p:grpSpPr>
              <p:grpSp>
                <p:nvGrpSpPr>
                  <p:cNvPr id="1424" name="Group 1423">
                    <a:extLst>
                      <a:ext uri="{FF2B5EF4-FFF2-40B4-BE49-F238E27FC236}">
                        <a16:creationId xmlns:a16="http://schemas.microsoft.com/office/drawing/2014/main" id="{B96D4190-C9E3-4C61-B16E-ED1236ED9B97}"/>
                      </a:ext>
                    </a:extLst>
                  </p:cNvPr>
                  <p:cNvGrpSpPr/>
                  <p:nvPr/>
                </p:nvGrpSpPr>
                <p:grpSpPr>
                  <a:xfrm>
                    <a:off x="4583031" y="1632742"/>
                    <a:ext cx="284701" cy="211230"/>
                    <a:chOff x="4841876" y="1495426"/>
                    <a:chExt cx="344488" cy="255588"/>
                  </a:xfrm>
                </p:grpSpPr>
                <p:sp>
                  <p:nvSpPr>
                    <p:cNvPr id="1426" name="Freeform 277">
                      <a:extLst>
                        <a:ext uri="{FF2B5EF4-FFF2-40B4-BE49-F238E27FC236}">
                          <a16:creationId xmlns:a16="http://schemas.microsoft.com/office/drawing/2014/main" id="{0DEFE14B-3701-455A-B3C0-0961354D96CD}"/>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7" name="Rectangle 278">
                      <a:extLst>
                        <a:ext uri="{FF2B5EF4-FFF2-40B4-BE49-F238E27FC236}">
                          <a16:creationId xmlns:a16="http://schemas.microsoft.com/office/drawing/2014/main" id="{A438C4B5-3285-468C-BE16-3DEA748EAE0C}"/>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8" name="Line 279">
                      <a:extLst>
                        <a:ext uri="{FF2B5EF4-FFF2-40B4-BE49-F238E27FC236}">
                          <a16:creationId xmlns:a16="http://schemas.microsoft.com/office/drawing/2014/main" id="{0D1104DA-F1BC-4AB1-B7DB-9F617F586D78}"/>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9" name="Line 280">
                      <a:extLst>
                        <a:ext uri="{FF2B5EF4-FFF2-40B4-BE49-F238E27FC236}">
                          <a16:creationId xmlns:a16="http://schemas.microsoft.com/office/drawing/2014/main" id="{B1F98157-BF1D-4A20-B363-FAFB2321CA20}"/>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0" name="Line 281">
                      <a:extLst>
                        <a:ext uri="{FF2B5EF4-FFF2-40B4-BE49-F238E27FC236}">
                          <a16:creationId xmlns:a16="http://schemas.microsoft.com/office/drawing/2014/main" id="{039FDDAD-D192-4B48-B868-A316ABAE538E}"/>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1" name="Freeform 282">
                      <a:extLst>
                        <a:ext uri="{FF2B5EF4-FFF2-40B4-BE49-F238E27FC236}">
                          <a16:creationId xmlns:a16="http://schemas.microsoft.com/office/drawing/2014/main" id="{EA20679C-5D44-4109-A4F7-DFADD7F1573F}"/>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2" name="Rectangle 283">
                      <a:extLst>
                        <a:ext uri="{FF2B5EF4-FFF2-40B4-BE49-F238E27FC236}">
                          <a16:creationId xmlns:a16="http://schemas.microsoft.com/office/drawing/2014/main" id="{D16E9AD7-C62D-4EC7-8A0E-C152BB842EC8}"/>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3" name="Oval 284">
                      <a:extLst>
                        <a:ext uri="{FF2B5EF4-FFF2-40B4-BE49-F238E27FC236}">
                          <a16:creationId xmlns:a16="http://schemas.microsoft.com/office/drawing/2014/main" id="{E5E5916E-9D32-44C4-BBDF-D882F4CCF8D0}"/>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4" name="Line 285">
                      <a:extLst>
                        <a:ext uri="{FF2B5EF4-FFF2-40B4-BE49-F238E27FC236}">
                          <a16:creationId xmlns:a16="http://schemas.microsoft.com/office/drawing/2014/main" id="{E0F453B8-BC23-4B3F-880E-C9540640C35F}"/>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35" name="Line 286">
                      <a:extLst>
                        <a:ext uri="{FF2B5EF4-FFF2-40B4-BE49-F238E27FC236}">
                          <a16:creationId xmlns:a16="http://schemas.microsoft.com/office/drawing/2014/main" id="{E217E198-EB26-4E1C-B0EA-F5C3CECA47F0}"/>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425" name="Straight Connector 1424">
                    <a:extLst>
                      <a:ext uri="{FF2B5EF4-FFF2-40B4-BE49-F238E27FC236}">
                        <a16:creationId xmlns:a16="http://schemas.microsoft.com/office/drawing/2014/main" id="{F68B21C9-BC60-4C65-8655-C722EB933698}"/>
                      </a:ext>
                    </a:extLst>
                  </p:cNvPr>
                  <p:cNvCxnSpPr>
                    <a:cxnSpLocks/>
                  </p:cNvCxnSpPr>
                  <p:nvPr/>
                </p:nvCxnSpPr>
                <p:spPr>
                  <a:xfrm>
                    <a:off x="4735714" y="1878023"/>
                    <a:ext cx="0" cy="116684"/>
                  </a:xfrm>
                  <a:prstGeom prst="line">
                    <a:avLst/>
                  </a:prstGeom>
                  <a:noFill/>
                  <a:ln w="15875">
                    <a:solidFill>
                      <a:schemeClr val="accent3"/>
                    </a:solidFill>
                    <a:round/>
                    <a:headEnd/>
                    <a:tailEnd/>
                  </a:ln>
                  <a:effectLst/>
                </p:spPr>
              </p:cxnSp>
            </p:grpSp>
            <p:grpSp>
              <p:nvGrpSpPr>
                <p:cNvPr id="1401" name="Group 1400">
                  <a:extLst>
                    <a:ext uri="{FF2B5EF4-FFF2-40B4-BE49-F238E27FC236}">
                      <a16:creationId xmlns:a16="http://schemas.microsoft.com/office/drawing/2014/main" id="{A9211610-0465-48DD-9C39-BB0AA265FF63}"/>
                    </a:ext>
                  </a:extLst>
                </p:cNvPr>
                <p:cNvGrpSpPr/>
                <p:nvPr/>
              </p:nvGrpSpPr>
              <p:grpSpPr>
                <a:xfrm>
                  <a:off x="8934944" y="1091213"/>
                  <a:ext cx="284701" cy="211230"/>
                  <a:chOff x="4841876" y="1495426"/>
                  <a:chExt cx="344488" cy="255588"/>
                </a:xfrm>
              </p:grpSpPr>
              <p:sp>
                <p:nvSpPr>
                  <p:cNvPr id="1414" name="Freeform 277">
                    <a:extLst>
                      <a:ext uri="{FF2B5EF4-FFF2-40B4-BE49-F238E27FC236}">
                        <a16:creationId xmlns:a16="http://schemas.microsoft.com/office/drawing/2014/main" id="{9C5E6E55-4B7D-4750-BD28-8E75F8D54905}"/>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15" name="Rectangle 278">
                    <a:extLst>
                      <a:ext uri="{FF2B5EF4-FFF2-40B4-BE49-F238E27FC236}">
                        <a16:creationId xmlns:a16="http://schemas.microsoft.com/office/drawing/2014/main" id="{257856E8-F4E1-4BEF-A465-EF6139154E7A}"/>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16" name="Line 279">
                    <a:extLst>
                      <a:ext uri="{FF2B5EF4-FFF2-40B4-BE49-F238E27FC236}">
                        <a16:creationId xmlns:a16="http://schemas.microsoft.com/office/drawing/2014/main" id="{768C08E4-06F1-42D4-A617-DB333A6B87FE}"/>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17" name="Line 280">
                    <a:extLst>
                      <a:ext uri="{FF2B5EF4-FFF2-40B4-BE49-F238E27FC236}">
                        <a16:creationId xmlns:a16="http://schemas.microsoft.com/office/drawing/2014/main" id="{5BBA3454-1B71-41A7-94DD-B9C1EB719F49}"/>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18" name="Line 281">
                    <a:extLst>
                      <a:ext uri="{FF2B5EF4-FFF2-40B4-BE49-F238E27FC236}">
                        <a16:creationId xmlns:a16="http://schemas.microsoft.com/office/drawing/2014/main" id="{90800720-8764-48D6-BDA4-FA7B44F32FD7}"/>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19" name="Freeform 282">
                    <a:extLst>
                      <a:ext uri="{FF2B5EF4-FFF2-40B4-BE49-F238E27FC236}">
                        <a16:creationId xmlns:a16="http://schemas.microsoft.com/office/drawing/2014/main" id="{6FD5DB01-E5C7-4963-9BB4-94015B900B02}"/>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0" name="Rectangle 283">
                    <a:extLst>
                      <a:ext uri="{FF2B5EF4-FFF2-40B4-BE49-F238E27FC236}">
                        <a16:creationId xmlns:a16="http://schemas.microsoft.com/office/drawing/2014/main" id="{4B9A62D3-A3A5-4B93-BB0F-913F62F99515}"/>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1" name="Oval 284">
                    <a:extLst>
                      <a:ext uri="{FF2B5EF4-FFF2-40B4-BE49-F238E27FC236}">
                        <a16:creationId xmlns:a16="http://schemas.microsoft.com/office/drawing/2014/main" id="{27771903-949B-4490-91A9-ADEB01AE3ED5}"/>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2" name="Line 285">
                    <a:extLst>
                      <a:ext uri="{FF2B5EF4-FFF2-40B4-BE49-F238E27FC236}">
                        <a16:creationId xmlns:a16="http://schemas.microsoft.com/office/drawing/2014/main" id="{8BBE5871-8075-40BC-ACE7-B7255D873FCA}"/>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423" name="Line 286">
                    <a:extLst>
                      <a:ext uri="{FF2B5EF4-FFF2-40B4-BE49-F238E27FC236}">
                        <a16:creationId xmlns:a16="http://schemas.microsoft.com/office/drawing/2014/main" id="{C536514E-9727-420B-B284-44859B49EA47}"/>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402" name="Straight Connector 1401">
                  <a:extLst>
                    <a:ext uri="{FF2B5EF4-FFF2-40B4-BE49-F238E27FC236}">
                      <a16:creationId xmlns:a16="http://schemas.microsoft.com/office/drawing/2014/main" id="{B78F3349-B578-46E9-BF65-14E2C3850B03}"/>
                    </a:ext>
                  </a:extLst>
                </p:cNvPr>
                <p:cNvCxnSpPr>
                  <a:cxnSpLocks/>
                </p:cNvCxnSpPr>
                <p:nvPr/>
              </p:nvCxnSpPr>
              <p:spPr>
                <a:xfrm>
                  <a:off x="9087627" y="1336494"/>
                  <a:ext cx="0" cy="109006"/>
                </a:xfrm>
                <a:prstGeom prst="line">
                  <a:avLst/>
                </a:prstGeom>
                <a:noFill/>
                <a:ln w="15875">
                  <a:solidFill>
                    <a:schemeClr val="accent3"/>
                  </a:solidFill>
                  <a:round/>
                  <a:headEnd/>
                  <a:tailEnd/>
                </a:ln>
                <a:effectLst/>
              </p:spPr>
            </p:cxnSp>
            <p:grpSp>
              <p:nvGrpSpPr>
                <p:cNvPr id="1403" name="Group 1402">
                  <a:extLst>
                    <a:ext uri="{FF2B5EF4-FFF2-40B4-BE49-F238E27FC236}">
                      <a16:creationId xmlns:a16="http://schemas.microsoft.com/office/drawing/2014/main" id="{4F7F0B51-502F-4A63-B0A5-EB2293283851}"/>
                    </a:ext>
                  </a:extLst>
                </p:cNvPr>
                <p:cNvGrpSpPr/>
                <p:nvPr/>
              </p:nvGrpSpPr>
              <p:grpSpPr>
                <a:xfrm>
                  <a:off x="8719939" y="1445500"/>
                  <a:ext cx="346075" cy="332493"/>
                  <a:chOff x="8904257" y="1445500"/>
                  <a:chExt cx="346075" cy="332493"/>
                </a:xfrm>
              </p:grpSpPr>
              <p:grpSp>
                <p:nvGrpSpPr>
                  <p:cNvPr id="1404" name="Group 1403">
                    <a:extLst>
                      <a:ext uri="{FF2B5EF4-FFF2-40B4-BE49-F238E27FC236}">
                        <a16:creationId xmlns:a16="http://schemas.microsoft.com/office/drawing/2014/main" id="{E75C108C-72BD-4EE3-9E5E-0F060E0E568E}"/>
                      </a:ext>
                    </a:extLst>
                  </p:cNvPr>
                  <p:cNvGrpSpPr/>
                  <p:nvPr/>
                </p:nvGrpSpPr>
                <p:grpSpPr>
                  <a:xfrm>
                    <a:off x="8904257" y="1582730"/>
                    <a:ext cx="346075" cy="195263"/>
                    <a:chOff x="4119563" y="2247901"/>
                    <a:chExt cx="346075" cy="195263"/>
                  </a:xfrm>
                </p:grpSpPr>
                <p:sp>
                  <p:nvSpPr>
                    <p:cNvPr id="1406" name="Freeform 29">
                      <a:extLst>
                        <a:ext uri="{FF2B5EF4-FFF2-40B4-BE49-F238E27FC236}">
                          <a16:creationId xmlns:a16="http://schemas.microsoft.com/office/drawing/2014/main" id="{459AC1FA-5070-4A91-9589-62BF16401D16}"/>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7" name="Freeform 30">
                      <a:extLst>
                        <a:ext uri="{FF2B5EF4-FFF2-40B4-BE49-F238E27FC236}">
                          <a16:creationId xmlns:a16="http://schemas.microsoft.com/office/drawing/2014/main" id="{E5CC5D1F-EED8-4AF2-AE20-9A8142A33D91}"/>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8" name="Oval 31">
                      <a:extLst>
                        <a:ext uri="{FF2B5EF4-FFF2-40B4-BE49-F238E27FC236}">
                          <a16:creationId xmlns:a16="http://schemas.microsoft.com/office/drawing/2014/main" id="{30D405E1-C74D-46CB-803C-9FAB20770A39}"/>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09" name="Oval 32">
                      <a:extLst>
                        <a:ext uri="{FF2B5EF4-FFF2-40B4-BE49-F238E27FC236}">
                          <a16:creationId xmlns:a16="http://schemas.microsoft.com/office/drawing/2014/main" id="{30A8EBCB-55F6-476C-A464-DF5A60425C91}"/>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0" name="Oval 33">
                      <a:extLst>
                        <a:ext uri="{FF2B5EF4-FFF2-40B4-BE49-F238E27FC236}">
                          <a16:creationId xmlns:a16="http://schemas.microsoft.com/office/drawing/2014/main" id="{45F673FC-7E6C-4F3E-B2F0-B92D7C591E63}"/>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1" name="Oval 34">
                      <a:extLst>
                        <a:ext uri="{FF2B5EF4-FFF2-40B4-BE49-F238E27FC236}">
                          <a16:creationId xmlns:a16="http://schemas.microsoft.com/office/drawing/2014/main" id="{EFE87129-94D7-4421-86C2-32DC1C5B886B}"/>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2" name="Line 35">
                      <a:extLst>
                        <a:ext uri="{FF2B5EF4-FFF2-40B4-BE49-F238E27FC236}">
                          <a16:creationId xmlns:a16="http://schemas.microsoft.com/office/drawing/2014/main" id="{3CD9E696-2F4E-4392-8837-6E5549DDB330}"/>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13" name="Line 36">
                      <a:extLst>
                        <a:ext uri="{FF2B5EF4-FFF2-40B4-BE49-F238E27FC236}">
                          <a16:creationId xmlns:a16="http://schemas.microsoft.com/office/drawing/2014/main" id="{E24E4B1E-45C7-476B-9C71-8701ABFD6FCA}"/>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405" name="Straight Connector 1404">
                    <a:extLst>
                      <a:ext uri="{FF2B5EF4-FFF2-40B4-BE49-F238E27FC236}">
                        <a16:creationId xmlns:a16="http://schemas.microsoft.com/office/drawing/2014/main" id="{4ABD60F7-B803-400D-88D6-C500A377FF6C}"/>
                      </a:ext>
                    </a:extLst>
                  </p:cNvPr>
                  <p:cNvCxnSpPr>
                    <a:cxnSpLocks/>
                  </p:cNvCxnSpPr>
                  <p:nvPr/>
                </p:nvCxnSpPr>
                <p:spPr>
                  <a:xfrm>
                    <a:off x="9087627" y="1445500"/>
                    <a:ext cx="0" cy="110807"/>
                  </a:xfrm>
                  <a:prstGeom prst="line">
                    <a:avLst/>
                  </a:prstGeom>
                  <a:noFill/>
                  <a:ln w="15875">
                    <a:solidFill>
                      <a:schemeClr val="accent3"/>
                    </a:solidFill>
                    <a:round/>
                    <a:headEnd/>
                    <a:tailEnd/>
                  </a:ln>
                  <a:effectLst/>
                </p:spPr>
              </p:cxnSp>
            </p:grpSp>
          </p:grpSp>
          <p:grpSp>
            <p:nvGrpSpPr>
              <p:cNvPr id="1373" name="Group 1372">
                <a:extLst>
                  <a:ext uri="{FF2B5EF4-FFF2-40B4-BE49-F238E27FC236}">
                    <a16:creationId xmlns:a16="http://schemas.microsoft.com/office/drawing/2014/main" id="{AAB27EE3-473C-4C14-890F-1E5635A328DB}"/>
                  </a:ext>
                </a:extLst>
              </p:cNvPr>
              <p:cNvGrpSpPr/>
              <p:nvPr/>
            </p:nvGrpSpPr>
            <p:grpSpPr>
              <a:xfrm>
                <a:off x="9428977" y="1582730"/>
                <a:ext cx="346075" cy="195263"/>
                <a:chOff x="4119563" y="2247901"/>
                <a:chExt cx="346075" cy="195263"/>
              </a:xfrm>
            </p:grpSpPr>
            <p:sp>
              <p:nvSpPr>
                <p:cNvPr id="1392" name="Freeform 29">
                  <a:extLst>
                    <a:ext uri="{FF2B5EF4-FFF2-40B4-BE49-F238E27FC236}">
                      <a16:creationId xmlns:a16="http://schemas.microsoft.com/office/drawing/2014/main" id="{562095E5-3ABD-4EBC-A3F2-0926E8B0835E}"/>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3" name="Freeform 30">
                  <a:extLst>
                    <a:ext uri="{FF2B5EF4-FFF2-40B4-BE49-F238E27FC236}">
                      <a16:creationId xmlns:a16="http://schemas.microsoft.com/office/drawing/2014/main" id="{7643FD3D-CA4B-4F0C-96E7-84508A33638B}"/>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4" name="Oval 31">
                  <a:extLst>
                    <a:ext uri="{FF2B5EF4-FFF2-40B4-BE49-F238E27FC236}">
                      <a16:creationId xmlns:a16="http://schemas.microsoft.com/office/drawing/2014/main" id="{3FE317F2-E446-4A11-BE42-582F084DC118}"/>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5" name="Oval 32">
                  <a:extLst>
                    <a:ext uri="{FF2B5EF4-FFF2-40B4-BE49-F238E27FC236}">
                      <a16:creationId xmlns:a16="http://schemas.microsoft.com/office/drawing/2014/main" id="{150A0F6E-3A55-4025-8705-40F3FB60BB77}"/>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6" name="Oval 33">
                  <a:extLst>
                    <a:ext uri="{FF2B5EF4-FFF2-40B4-BE49-F238E27FC236}">
                      <a16:creationId xmlns:a16="http://schemas.microsoft.com/office/drawing/2014/main" id="{661C03EB-7193-4A67-A1F9-782E21CE5E00}"/>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7" name="Oval 34">
                  <a:extLst>
                    <a:ext uri="{FF2B5EF4-FFF2-40B4-BE49-F238E27FC236}">
                      <a16:creationId xmlns:a16="http://schemas.microsoft.com/office/drawing/2014/main" id="{DCB3EE64-F635-4E91-BAAB-875572D4242F}"/>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8" name="Line 35">
                  <a:extLst>
                    <a:ext uri="{FF2B5EF4-FFF2-40B4-BE49-F238E27FC236}">
                      <a16:creationId xmlns:a16="http://schemas.microsoft.com/office/drawing/2014/main" id="{7A3D4556-23FE-47FF-9B3F-A1C9DA5F4590}"/>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99" name="Line 36">
                  <a:extLst>
                    <a:ext uri="{FF2B5EF4-FFF2-40B4-BE49-F238E27FC236}">
                      <a16:creationId xmlns:a16="http://schemas.microsoft.com/office/drawing/2014/main" id="{0D0F643E-B4C1-4F6F-87F6-4D7AD7F06DF9}"/>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374" name="Straight Connector 1373">
                <a:extLst>
                  <a:ext uri="{FF2B5EF4-FFF2-40B4-BE49-F238E27FC236}">
                    <a16:creationId xmlns:a16="http://schemas.microsoft.com/office/drawing/2014/main" id="{A936917D-5C7D-4394-AF84-2EFA24F802E8}"/>
                  </a:ext>
                </a:extLst>
              </p:cNvPr>
              <p:cNvCxnSpPr>
                <a:cxnSpLocks/>
              </p:cNvCxnSpPr>
              <p:nvPr/>
            </p:nvCxnSpPr>
            <p:spPr>
              <a:xfrm>
                <a:off x="9612347" y="1336494"/>
                <a:ext cx="0" cy="219813"/>
              </a:xfrm>
              <a:prstGeom prst="line">
                <a:avLst/>
              </a:prstGeom>
              <a:noFill/>
              <a:ln w="15875">
                <a:solidFill>
                  <a:schemeClr val="accent3"/>
                </a:solidFill>
                <a:round/>
                <a:headEnd/>
                <a:tailEnd/>
              </a:ln>
              <a:effectLst/>
            </p:spPr>
          </p:cxnSp>
          <p:grpSp>
            <p:nvGrpSpPr>
              <p:cNvPr id="1375" name="Group 1374">
                <a:extLst>
                  <a:ext uri="{FF2B5EF4-FFF2-40B4-BE49-F238E27FC236}">
                    <a16:creationId xmlns:a16="http://schemas.microsoft.com/office/drawing/2014/main" id="{4DECB635-AC4D-4C91-84A8-3EF3B434A93F}"/>
                  </a:ext>
                </a:extLst>
              </p:cNvPr>
              <p:cNvGrpSpPr/>
              <p:nvPr/>
            </p:nvGrpSpPr>
            <p:grpSpPr>
              <a:xfrm>
                <a:off x="9506517" y="1086021"/>
                <a:ext cx="214886" cy="214886"/>
                <a:chOff x="3398838" y="1811338"/>
                <a:chExt cx="346075" cy="346075"/>
              </a:xfrm>
            </p:grpSpPr>
            <p:sp>
              <p:nvSpPr>
                <p:cNvPr id="1376" name="Rectangle 453">
                  <a:extLst>
                    <a:ext uri="{FF2B5EF4-FFF2-40B4-BE49-F238E27FC236}">
                      <a16:creationId xmlns:a16="http://schemas.microsoft.com/office/drawing/2014/main" id="{5B838AF9-9230-40BF-B1A8-3845F1B01CD2}"/>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77" name="Freeform 454">
                  <a:extLst>
                    <a:ext uri="{FF2B5EF4-FFF2-40B4-BE49-F238E27FC236}">
                      <a16:creationId xmlns:a16="http://schemas.microsoft.com/office/drawing/2014/main" id="{9A57D7CE-8FBB-43B0-A689-41D517D4C067}"/>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78" name="Oval 455">
                  <a:extLst>
                    <a:ext uri="{FF2B5EF4-FFF2-40B4-BE49-F238E27FC236}">
                      <a16:creationId xmlns:a16="http://schemas.microsoft.com/office/drawing/2014/main" id="{A331C6F2-6FB0-4FDC-87AE-2F135A3EE9E3}"/>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79" name="Oval 456">
                  <a:extLst>
                    <a:ext uri="{FF2B5EF4-FFF2-40B4-BE49-F238E27FC236}">
                      <a16:creationId xmlns:a16="http://schemas.microsoft.com/office/drawing/2014/main" id="{A89F90CA-66CD-4928-8DA6-4CFAF8724C03}"/>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0" name="Oval 457">
                  <a:extLst>
                    <a:ext uri="{FF2B5EF4-FFF2-40B4-BE49-F238E27FC236}">
                      <a16:creationId xmlns:a16="http://schemas.microsoft.com/office/drawing/2014/main" id="{A16F3D96-5CB2-486A-A45E-9F99E2E9E944}"/>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1" name="Oval 458">
                  <a:extLst>
                    <a:ext uri="{FF2B5EF4-FFF2-40B4-BE49-F238E27FC236}">
                      <a16:creationId xmlns:a16="http://schemas.microsoft.com/office/drawing/2014/main" id="{2B050D06-993D-4183-8EAA-42356A1DA48F}"/>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2" name="Freeform 459">
                  <a:extLst>
                    <a:ext uri="{FF2B5EF4-FFF2-40B4-BE49-F238E27FC236}">
                      <a16:creationId xmlns:a16="http://schemas.microsoft.com/office/drawing/2014/main" id="{819E5446-ED97-41AF-81EF-CCA08C612EB8}"/>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3" name="Oval 460">
                  <a:extLst>
                    <a:ext uri="{FF2B5EF4-FFF2-40B4-BE49-F238E27FC236}">
                      <a16:creationId xmlns:a16="http://schemas.microsoft.com/office/drawing/2014/main" id="{8441D7F3-6518-44B6-B934-EC546D92ECDA}"/>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4" name="Oval 461">
                  <a:extLst>
                    <a:ext uri="{FF2B5EF4-FFF2-40B4-BE49-F238E27FC236}">
                      <a16:creationId xmlns:a16="http://schemas.microsoft.com/office/drawing/2014/main" id="{BAA1A995-CBE5-4A72-92D0-FCE32D71C200}"/>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5" name="Oval 462">
                  <a:extLst>
                    <a:ext uri="{FF2B5EF4-FFF2-40B4-BE49-F238E27FC236}">
                      <a16:creationId xmlns:a16="http://schemas.microsoft.com/office/drawing/2014/main" id="{19AA3CF4-D14E-44B6-8BD5-92338EF9AA17}"/>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6" name="Oval 463">
                  <a:extLst>
                    <a:ext uri="{FF2B5EF4-FFF2-40B4-BE49-F238E27FC236}">
                      <a16:creationId xmlns:a16="http://schemas.microsoft.com/office/drawing/2014/main" id="{E75F43CD-F29E-4B84-8E9C-25B52962BF7F}"/>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7" name="Freeform 464">
                  <a:extLst>
                    <a:ext uri="{FF2B5EF4-FFF2-40B4-BE49-F238E27FC236}">
                      <a16:creationId xmlns:a16="http://schemas.microsoft.com/office/drawing/2014/main" id="{0EDCC17C-B30A-4B14-B74A-B5ED01284CC7}"/>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8" name="Oval 465">
                  <a:extLst>
                    <a:ext uri="{FF2B5EF4-FFF2-40B4-BE49-F238E27FC236}">
                      <a16:creationId xmlns:a16="http://schemas.microsoft.com/office/drawing/2014/main" id="{52F28B9E-5DCF-4F54-B46E-7DD9951DEB2C}"/>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89" name="Oval 466">
                  <a:extLst>
                    <a:ext uri="{FF2B5EF4-FFF2-40B4-BE49-F238E27FC236}">
                      <a16:creationId xmlns:a16="http://schemas.microsoft.com/office/drawing/2014/main" id="{97923A42-110F-49F7-A521-62BD6EEA01CC}"/>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90" name="Oval 467">
                  <a:extLst>
                    <a:ext uri="{FF2B5EF4-FFF2-40B4-BE49-F238E27FC236}">
                      <a16:creationId xmlns:a16="http://schemas.microsoft.com/office/drawing/2014/main" id="{FC3397CD-62D6-408F-8BB6-3A08BE464B18}"/>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91" name="Oval 468">
                  <a:extLst>
                    <a:ext uri="{FF2B5EF4-FFF2-40B4-BE49-F238E27FC236}">
                      <a16:creationId xmlns:a16="http://schemas.microsoft.com/office/drawing/2014/main" id="{128199E1-FB5D-4A5B-9BF5-57E432D5677F}"/>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grpSp>
          <p:nvGrpSpPr>
            <p:cNvPr id="1128" name="Group 1127">
              <a:extLst>
                <a:ext uri="{FF2B5EF4-FFF2-40B4-BE49-F238E27FC236}">
                  <a16:creationId xmlns:a16="http://schemas.microsoft.com/office/drawing/2014/main" id="{974144A6-10C9-451B-8299-29597D89DDB9}"/>
                </a:ext>
              </a:extLst>
            </p:cNvPr>
            <p:cNvGrpSpPr/>
            <p:nvPr/>
          </p:nvGrpSpPr>
          <p:grpSpPr>
            <a:xfrm>
              <a:off x="10832512" y="2699986"/>
              <a:ext cx="737843" cy="691972"/>
              <a:chOff x="11129852" y="3664240"/>
              <a:chExt cx="737843" cy="691972"/>
            </a:xfrm>
          </p:grpSpPr>
          <p:sp>
            <p:nvSpPr>
              <p:cNvPr id="1321" name="Line 456">
                <a:extLst>
                  <a:ext uri="{FF2B5EF4-FFF2-40B4-BE49-F238E27FC236}">
                    <a16:creationId xmlns:a16="http://schemas.microsoft.com/office/drawing/2014/main" id="{EECE9AE7-D29E-4818-8D54-3CA60D9CCBF2}"/>
                  </a:ext>
                </a:extLst>
              </p:cNvPr>
              <p:cNvSpPr>
                <a:spLocks noChangeShapeType="1"/>
              </p:cNvSpPr>
              <p:nvPr/>
            </p:nvSpPr>
            <p:spPr bwMode="auto">
              <a:xfrm flipV="1">
                <a:off x="11129852" y="4024876"/>
                <a:ext cx="737843"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grpSp>
            <p:nvGrpSpPr>
              <p:cNvPr id="1322" name="Group 1321">
                <a:extLst>
                  <a:ext uri="{FF2B5EF4-FFF2-40B4-BE49-F238E27FC236}">
                    <a16:creationId xmlns:a16="http://schemas.microsoft.com/office/drawing/2014/main" id="{97EB8EF7-3AE3-4D5C-9F98-78242B2143A6}"/>
                  </a:ext>
                </a:extLst>
              </p:cNvPr>
              <p:cNvGrpSpPr/>
              <p:nvPr/>
            </p:nvGrpSpPr>
            <p:grpSpPr>
              <a:xfrm>
                <a:off x="11129853" y="4160949"/>
                <a:ext cx="346075" cy="195263"/>
                <a:chOff x="4119563" y="2247901"/>
                <a:chExt cx="346075" cy="195263"/>
              </a:xfrm>
            </p:grpSpPr>
            <p:sp>
              <p:nvSpPr>
                <p:cNvPr id="1363" name="Freeform 29">
                  <a:extLst>
                    <a:ext uri="{FF2B5EF4-FFF2-40B4-BE49-F238E27FC236}">
                      <a16:creationId xmlns:a16="http://schemas.microsoft.com/office/drawing/2014/main" id="{04FE3152-9254-4034-9A3B-AB0F3D087DED}"/>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4" name="Freeform 30">
                  <a:extLst>
                    <a:ext uri="{FF2B5EF4-FFF2-40B4-BE49-F238E27FC236}">
                      <a16:creationId xmlns:a16="http://schemas.microsoft.com/office/drawing/2014/main" id="{8B99D952-96B9-48E4-936B-A8E4FDF25457}"/>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5" name="Oval 31">
                  <a:extLst>
                    <a:ext uri="{FF2B5EF4-FFF2-40B4-BE49-F238E27FC236}">
                      <a16:creationId xmlns:a16="http://schemas.microsoft.com/office/drawing/2014/main" id="{E45AF89E-4439-42DA-98BA-E4027ABA5366}"/>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6" name="Oval 32">
                  <a:extLst>
                    <a:ext uri="{FF2B5EF4-FFF2-40B4-BE49-F238E27FC236}">
                      <a16:creationId xmlns:a16="http://schemas.microsoft.com/office/drawing/2014/main" id="{E64A96A3-7FF1-4EB0-86D8-1304A95676F6}"/>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7" name="Oval 33">
                  <a:extLst>
                    <a:ext uri="{FF2B5EF4-FFF2-40B4-BE49-F238E27FC236}">
                      <a16:creationId xmlns:a16="http://schemas.microsoft.com/office/drawing/2014/main" id="{EB73285E-81FA-43B9-87AE-AF0717E15A19}"/>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8" name="Oval 34">
                  <a:extLst>
                    <a:ext uri="{FF2B5EF4-FFF2-40B4-BE49-F238E27FC236}">
                      <a16:creationId xmlns:a16="http://schemas.microsoft.com/office/drawing/2014/main" id="{4BAFAD93-18B3-411A-B93D-F4CFA50DFEE5}"/>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69" name="Line 35">
                  <a:extLst>
                    <a:ext uri="{FF2B5EF4-FFF2-40B4-BE49-F238E27FC236}">
                      <a16:creationId xmlns:a16="http://schemas.microsoft.com/office/drawing/2014/main" id="{5B3BEDC6-0927-43C0-92BB-7E3CC1DE33F9}"/>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70" name="Line 36">
                  <a:extLst>
                    <a:ext uri="{FF2B5EF4-FFF2-40B4-BE49-F238E27FC236}">
                      <a16:creationId xmlns:a16="http://schemas.microsoft.com/office/drawing/2014/main" id="{9DC77318-04A0-45BF-8863-6AABDFBA14AB}"/>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323" name="Straight Connector 1322">
                <a:extLst>
                  <a:ext uri="{FF2B5EF4-FFF2-40B4-BE49-F238E27FC236}">
                    <a16:creationId xmlns:a16="http://schemas.microsoft.com/office/drawing/2014/main" id="{03000071-1F88-4D9F-B375-63484ABF4683}"/>
                  </a:ext>
                </a:extLst>
              </p:cNvPr>
              <p:cNvCxnSpPr>
                <a:cxnSpLocks/>
              </p:cNvCxnSpPr>
              <p:nvPr/>
            </p:nvCxnSpPr>
            <p:spPr>
              <a:xfrm>
                <a:off x="11302890" y="3914713"/>
                <a:ext cx="0" cy="219813"/>
              </a:xfrm>
              <a:prstGeom prst="line">
                <a:avLst/>
              </a:prstGeom>
              <a:noFill/>
              <a:ln w="15875">
                <a:solidFill>
                  <a:schemeClr val="accent3"/>
                </a:solidFill>
                <a:round/>
                <a:headEnd/>
                <a:tailEnd/>
              </a:ln>
              <a:effectLst/>
            </p:spPr>
          </p:cxnSp>
          <p:grpSp>
            <p:nvGrpSpPr>
              <p:cNvPr id="1324" name="Group 1323">
                <a:extLst>
                  <a:ext uri="{FF2B5EF4-FFF2-40B4-BE49-F238E27FC236}">
                    <a16:creationId xmlns:a16="http://schemas.microsoft.com/office/drawing/2014/main" id="{C56460F4-C2C3-441C-A69A-C5BB07001918}"/>
                  </a:ext>
                </a:extLst>
              </p:cNvPr>
              <p:cNvGrpSpPr/>
              <p:nvPr/>
            </p:nvGrpSpPr>
            <p:grpSpPr>
              <a:xfrm>
                <a:off x="11565769" y="3664240"/>
                <a:ext cx="284701" cy="670791"/>
                <a:chOff x="11784692" y="3664240"/>
                <a:chExt cx="284701" cy="670791"/>
              </a:xfrm>
            </p:grpSpPr>
            <p:grpSp>
              <p:nvGrpSpPr>
                <p:cNvPr id="1334" name="Group 1333">
                  <a:extLst>
                    <a:ext uri="{FF2B5EF4-FFF2-40B4-BE49-F238E27FC236}">
                      <a16:creationId xmlns:a16="http://schemas.microsoft.com/office/drawing/2014/main" id="{B7E2597F-D3D9-403A-8979-4C3E51F4145D}"/>
                    </a:ext>
                  </a:extLst>
                </p:cNvPr>
                <p:cNvGrpSpPr/>
                <p:nvPr/>
              </p:nvGrpSpPr>
              <p:grpSpPr>
                <a:xfrm>
                  <a:off x="11784692" y="4123801"/>
                  <a:ext cx="284701" cy="211230"/>
                  <a:chOff x="4841876" y="1495426"/>
                  <a:chExt cx="344488" cy="255588"/>
                </a:xfrm>
              </p:grpSpPr>
              <p:sp>
                <p:nvSpPr>
                  <p:cNvPr id="1353" name="Freeform 277">
                    <a:extLst>
                      <a:ext uri="{FF2B5EF4-FFF2-40B4-BE49-F238E27FC236}">
                        <a16:creationId xmlns:a16="http://schemas.microsoft.com/office/drawing/2014/main" id="{7FDBF757-6DD3-4235-AC5F-60B474112D4E}"/>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4" name="Rectangle 278">
                    <a:extLst>
                      <a:ext uri="{FF2B5EF4-FFF2-40B4-BE49-F238E27FC236}">
                        <a16:creationId xmlns:a16="http://schemas.microsoft.com/office/drawing/2014/main" id="{B1F05331-39C6-437D-A4CC-252A38D56EB9}"/>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5" name="Line 279">
                    <a:extLst>
                      <a:ext uri="{FF2B5EF4-FFF2-40B4-BE49-F238E27FC236}">
                        <a16:creationId xmlns:a16="http://schemas.microsoft.com/office/drawing/2014/main" id="{CE3A1918-4F4E-4287-A021-AB2629D82C42}"/>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6" name="Line 280">
                    <a:extLst>
                      <a:ext uri="{FF2B5EF4-FFF2-40B4-BE49-F238E27FC236}">
                        <a16:creationId xmlns:a16="http://schemas.microsoft.com/office/drawing/2014/main" id="{5211BDBB-438B-4492-920D-5D4849CC2724}"/>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7" name="Line 281">
                    <a:extLst>
                      <a:ext uri="{FF2B5EF4-FFF2-40B4-BE49-F238E27FC236}">
                        <a16:creationId xmlns:a16="http://schemas.microsoft.com/office/drawing/2014/main" id="{0A7DA5A5-225E-46CE-B925-6EBE22618A27}"/>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8" name="Freeform 282">
                    <a:extLst>
                      <a:ext uri="{FF2B5EF4-FFF2-40B4-BE49-F238E27FC236}">
                        <a16:creationId xmlns:a16="http://schemas.microsoft.com/office/drawing/2014/main" id="{B8C27657-B076-4F33-A13F-80ED5961B02C}"/>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9" name="Rectangle 283">
                    <a:extLst>
                      <a:ext uri="{FF2B5EF4-FFF2-40B4-BE49-F238E27FC236}">
                        <a16:creationId xmlns:a16="http://schemas.microsoft.com/office/drawing/2014/main" id="{2772674A-E122-4CA6-BFC8-B03B26B3BEEB}"/>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60" name="Oval 284">
                    <a:extLst>
                      <a:ext uri="{FF2B5EF4-FFF2-40B4-BE49-F238E27FC236}">
                        <a16:creationId xmlns:a16="http://schemas.microsoft.com/office/drawing/2014/main" id="{B3F12C7B-121F-468F-BAFB-BA363B9B2CD0}"/>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61" name="Line 285">
                    <a:extLst>
                      <a:ext uri="{FF2B5EF4-FFF2-40B4-BE49-F238E27FC236}">
                        <a16:creationId xmlns:a16="http://schemas.microsoft.com/office/drawing/2014/main" id="{D715E8A9-1B47-499B-90FF-531E13C99BF6}"/>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62" name="Line 286">
                    <a:extLst>
                      <a:ext uri="{FF2B5EF4-FFF2-40B4-BE49-F238E27FC236}">
                        <a16:creationId xmlns:a16="http://schemas.microsoft.com/office/drawing/2014/main" id="{7F79CDD5-406C-46FF-8DAF-CEA816045F0C}"/>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335" name="Straight Connector 1334">
                  <a:extLst>
                    <a:ext uri="{FF2B5EF4-FFF2-40B4-BE49-F238E27FC236}">
                      <a16:creationId xmlns:a16="http://schemas.microsoft.com/office/drawing/2014/main" id="{262657DF-AE40-4EF3-AE81-7C3A3C54DCAE}"/>
                    </a:ext>
                  </a:extLst>
                </p:cNvPr>
                <p:cNvCxnSpPr>
                  <a:cxnSpLocks/>
                </p:cNvCxnSpPr>
                <p:nvPr/>
              </p:nvCxnSpPr>
              <p:spPr>
                <a:xfrm>
                  <a:off x="11927043" y="3914713"/>
                  <a:ext cx="0" cy="219813"/>
                </a:xfrm>
                <a:prstGeom prst="line">
                  <a:avLst/>
                </a:prstGeom>
                <a:noFill/>
                <a:ln w="15875">
                  <a:solidFill>
                    <a:schemeClr val="accent3"/>
                  </a:solidFill>
                  <a:round/>
                  <a:headEnd/>
                  <a:tailEnd/>
                </a:ln>
                <a:effectLst/>
              </p:spPr>
            </p:cxnSp>
            <p:grpSp>
              <p:nvGrpSpPr>
                <p:cNvPr id="1336" name="Group 1335">
                  <a:extLst>
                    <a:ext uri="{FF2B5EF4-FFF2-40B4-BE49-F238E27FC236}">
                      <a16:creationId xmlns:a16="http://schemas.microsoft.com/office/drawing/2014/main" id="{6BBE32F7-BCFD-4F5E-BD2F-A99598553BBF}"/>
                    </a:ext>
                  </a:extLst>
                </p:cNvPr>
                <p:cNvGrpSpPr/>
                <p:nvPr/>
              </p:nvGrpSpPr>
              <p:grpSpPr>
                <a:xfrm>
                  <a:off x="11821213" y="3664240"/>
                  <a:ext cx="214886" cy="214886"/>
                  <a:chOff x="3398838" y="1811338"/>
                  <a:chExt cx="346075" cy="346075"/>
                </a:xfrm>
              </p:grpSpPr>
              <p:sp>
                <p:nvSpPr>
                  <p:cNvPr id="1337" name="Rectangle 453">
                    <a:extLst>
                      <a:ext uri="{FF2B5EF4-FFF2-40B4-BE49-F238E27FC236}">
                        <a16:creationId xmlns:a16="http://schemas.microsoft.com/office/drawing/2014/main" id="{4CE3416F-E738-480C-9FAC-3982890255E3}"/>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38" name="Freeform 454">
                    <a:extLst>
                      <a:ext uri="{FF2B5EF4-FFF2-40B4-BE49-F238E27FC236}">
                        <a16:creationId xmlns:a16="http://schemas.microsoft.com/office/drawing/2014/main" id="{26FE4D5B-DD05-4E15-BCB3-4F133E6D6936}"/>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39" name="Oval 455">
                    <a:extLst>
                      <a:ext uri="{FF2B5EF4-FFF2-40B4-BE49-F238E27FC236}">
                        <a16:creationId xmlns:a16="http://schemas.microsoft.com/office/drawing/2014/main" id="{6E165F94-FAE2-4D0E-965B-1ABAAC26E38E}"/>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0" name="Oval 456">
                    <a:extLst>
                      <a:ext uri="{FF2B5EF4-FFF2-40B4-BE49-F238E27FC236}">
                        <a16:creationId xmlns:a16="http://schemas.microsoft.com/office/drawing/2014/main" id="{B27AAA60-5A99-4A39-91FD-B2C2397615AD}"/>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1" name="Oval 457">
                    <a:extLst>
                      <a:ext uri="{FF2B5EF4-FFF2-40B4-BE49-F238E27FC236}">
                        <a16:creationId xmlns:a16="http://schemas.microsoft.com/office/drawing/2014/main" id="{C41B98F0-D45E-438E-8C9A-781DE270A196}"/>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2" name="Oval 458">
                    <a:extLst>
                      <a:ext uri="{FF2B5EF4-FFF2-40B4-BE49-F238E27FC236}">
                        <a16:creationId xmlns:a16="http://schemas.microsoft.com/office/drawing/2014/main" id="{380CE19B-A83E-442E-9D2E-1A41CB751F16}"/>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3" name="Freeform 459">
                    <a:extLst>
                      <a:ext uri="{FF2B5EF4-FFF2-40B4-BE49-F238E27FC236}">
                        <a16:creationId xmlns:a16="http://schemas.microsoft.com/office/drawing/2014/main" id="{CC3FBD98-35D5-4F93-A269-210204AB55CC}"/>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4" name="Oval 460">
                    <a:extLst>
                      <a:ext uri="{FF2B5EF4-FFF2-40B4-BE49-F238E27FC236}">
                        <a16:creationId xmlns:a16="http://schemas.microsoft.com/office/drawing/2014/main" id="{B109AA4C-0FE4-4D74-BBE7-919900CAA166}"/>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5" name="Oval 461">
                    <a:extLst>
                      <a:ext uri="{FF2B5EF4-FFF2-40B4-BE49-F238E27FC236}">
                        <a16:creationId xmlns:a16="http://schemas.microsoft.com/office/drawing/2014/main" id="{344F2D49-E071-4D41-839B-2F5F616D6F32}"/>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6" name="Oval 462">
                    <a:extLst>
                      <a:ext uri="{FF2B5EF4-FFF2-40B4-BE49-F238E27FC236}">
                        <a16:creationId xmlns:a16="http://schemas.microsoft.com/office/drawing/2014/main" id="{8B1733C4-B825-46B5-AEE4-A4453BD05D2F}"/>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7" name="Oval 463">
                    <a:extLst>
                      <a:ext uri="{FF2B5EF4-FFF2-40B4-BE49-F238E27FC236}">
                        <a16:creationId xmlns:a16="http://schemas.microsoft.com/office/drawing/2014/main" id="{D8744A0A-8985-4FFA-ABC6-9D96F99F46EB}"/>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8" name="Freeform 464">
                    <a:extLst>
                      <a:ext uri="{FF2B5EF4-FFF2-40B4-BE49-F238E27FC236}">
                        <a16:creationId xmlns:a16="http://schemas.microsoft.com/office/drawing/2014/main" id="{AB8CA440-A4B7-4059-A978-1B187F32E7D8}"/>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49" name="Oval 465">
                    <a:extLst>
                      <a:ext uri="{FF2B5EF4-FFF2-40B4-BE49-F238E27FC236}">
                        <a16:creationId xmlns:a16="http://schemas.microsoft.com/office/drawing/2014/main" id="{79C31A9B-6ABC-49C6-8AC6-DF1CD3440F3A}"/>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0" name="Oval 466">
                    <a:extLst>
                      <a:ext uri="{FF2B5EF4-FFF2-40B4-BE49-F238E27FC236}">
                        <a16:creationId xmlns:a16="http://schemas.microsoft.com/office/drawing/2014/main" id="{86FFB95F-5867-4CE7-8366-366B8E396C9E}"/>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1" name="Oval 467">
                    <a:extLst>
                      <a:ext uri="{FF2B5EF4-FFF2-40B4-BE49-F238E27FC236}">
                        <a16:creationId xmlns:a16="http://schemas.microsoft.com/office/drawing/2014/main" id="{3D8664B3-7568-42B7-ABB9-5E702A0345AE}"/>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52" name="Oval 468">
                    <a:extLst>
                      <a:ext uri="{FF2B5EF4-FFF2-40B4-BE49-F238E27FC236}">
                        <a16:creationId xmlns:a16="http://schemas.microsoft.com/office/drawing/2014/main" id="{35E12011-0345-4EC4-8255-07D35D3CAADF}"/>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grpSp>
            <p:nvGrpSpPr>
              <p:cNvPr id="1325" name="Group 1324">
                <a:extLst>
                  <a:ext uri="{FF2B5EF4-FFF2-40B4-BE49-F238E27FC236}">
                    <a16:creationId xmlns:a16="http://schemas.microsoft.com/office/drawing/2014/main" id="{B746859E-0C02-45D8-A879-A02491585E6A}"/>
                  </a:ext>
                </a:extLst>
              </p:cNvPr>
              <p:cNvGrpSpPr/>
              <p:nvPr/>
            </p:nvGrpSpPr>
            <p:grpSpPr>
              <a:xfrm>
                <a:off x="11129853" y="3699916"/>
                <a:ext cx="346075" cy="195263"/>
                <a:chOff x="4119563" y="2247901"/>
                <a:chExt cx="346075" cy="195263"/>
              </a:xfrm>
            </p:grpSpPr>
            <p:sp>
              <p:nvSpPr>
                <p:cNvPr id="1326" name="Freeform 29">
                  <a:extLst>
                    <a:ext uri="{FF2B5EF4-FFF2-40B4-BE49-F238E27FC236}">
                      <a16:creationId xmlns:a16="http://schemas.microsoft.com/office/drawing/2014/main" id="{DAFAD2A6-585E-4082-90F8-F60DD2BE8599}"/>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7" name="Freeform 30">
                  <a:extLst>
                    <a:ext uri="{FF2B5EF4-FFF2-40B4-BE49-F238E27FC236}">
                      <a16:creationId xmlns:a16="http://schemas.microsoft.com/office/drawing/2014/main" id="{6BA959D9-1854-475B-9602-F976F63AC6B3}"/>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8" name="Oval 31">
                  <a:extLst>
                    <a:ext uri="{FF2B5EF4-FFF2-40B4-BE49-F238E27FC236}">
                      <a16:creationId xmlns:a16="http://schemas.microsoft.com/office/drawing/2014/main" id="{0F694F62-5206-4254-A8AC-30A5206AA192}"/>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29" name="Oval 32">
                  <a:extLst>
                    <a:ext uri="{FF2B5EF4-FFF2-40B4-BE49-F238E27FC236}">
                      <a16:creationId xmlns:a16="http://schemas.microsoft.com/office/drawing/2014/main" id="{90918CD4-F367-41C8-BF83-BE2E76B6C18E}"/>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0" name="Oval 33">
                  <a:extLst>
                    <a:ext uri="{FF2B5EF4-FFF2-40B4-BE49-F238E27FC236}">
                      <a16:creationId xmlns:a16="http://schemas.microsoft.com/office/drawing/2014/main" id="{53F3CEF3-7E5D-42BB-A942-89194114FD17}"/>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1" name="Oval 34">
                  <a:extLst>
                    <a:ext uri="{FF2B5EF4-FFF2-40B4-BE49-F238E27FC236}">
                      <a16:creationId xmlns:a16="http://schemas.microsoft.com/office/drawing/2014/main" id="{E1EE3DB6-105D-46B0-978B-03BFC9E11387}"/>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2" name="Line 35">
                  <a:extLst>
                    <a:ext uri="{FF2B5EF4-FFF2-40B4-BE49-F238E27FC236}">
                      <a16:creationId xmlns:a16="http://schemas.microsoft.com/office/drawing/2014/main" id="{F3B028A2-E494-473C-A2EF-CB43EC259AD2}"/>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33" name="Line 36">
                  <a:extLst>
                    <a:ext uri="{FF2B5EF4-FFF2-40B4-BE49-F238E27FC236}">
                      <a16:creationId xmlns:a16="http://schemas.microsoft.com/office/drawing/2014/main" id="{A3D1FDDA-4A3F-4037-8036-93BA66BDD941}"/>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129" name="Group 1128">
              <a:extLst>
                <a:ext uri="{FF2B5EF4-FFF2-40B4-BE49-F238E27FC236}">
                  <a16:creationId xmlns:a16="http://schemas.microsoft.com/office/drawing/2014/main" id="{C4E1451A-BCC8-4782-93FD-8ED076B86BD6}"/>
                </a:ext>
              </a:extLst>
            </p:cNvPr>
            <p:cNvGrpSpPr/>
            <p:nvPr/>
          </p:nvGrpSpPr>
          <p:grpSpPr>
            <a:xfrm>
              <a:off x="9592393" y="4355688"/>
              <a:ext cx="965976" cy="669562"/>
              <a:chOff x="10979539" y="4355688"/>
              <a:chExt cx="965976" cy="669562"/>
            </a:xfrm>
          </p:grpSpPr>
          <p:sp>
            <p:nvSpPr>
              <p:cNvPr id="1258" name="Line 456">
                <a:extLst>
                  <a:ext uri="{FF2B5EF4-FFF2-40B4-BE49-F238E27FC236}">
                    <a16:creationId xmlns:a16="http://schemas.microsoft.com/office/drawing/2014/main" id="{DB5F581F-3655-4A19-918C-F52536F0DCC3}"/>
                  </a:ext>
                </a:extLst>
              </p:cNvPr>
              <p:cNvSpPr>
                <a:spLocks noChangeShapeType="1"/>
              </p:cNvSpPr>
              <p:nvPr/>
            </p:nvSpPr>
            <p:spPr bwMode="auto">
              <a:xfrm flipV="1">
                <a:off x="10979539" y="4680648"/>
                <a:ext cx="965976"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grpSp>
            <p:nvGrpSpPr>
              <p:cNvPr id="1259" name="Group 1258">
                <a:extLst>
                  <a:ext uri="{FF2B5EF4-FFF2-40B4-BE49-F238E27FC236}">
                    <a16:creationId xmlns:a16="http://schemas.microsoft.com/office/drawing/2014/main" id="{6DE7A879-6139-44AF-A8E5-5A5005E5C14D}"/>
                  </a:ext>
                </a:extLst>
              </p:cNvPr>
              <p:cNvGrpSpPr/>
              <p:nvPr/>
            </p:nvGrpSpPr>
            <p:grpSpPr>
              <a:xfrm>
                <a:off x="10986067" y="4814020"/>
                <a:ext cx="284701" cy="211230"/>
                <a:chOff x="4841876" y="1495426"/>
                <a:chExt cx="344488" cy="255588"/>
              </a:xfrm>
            </p:grpSpPr>
            <p:sp>
              <p:nvSpPr>
                <p:cNvPr id="1311" name="Freeform 277">
                  <a:extLst>
                    <a:ext uri="{FF2B5EF4-FFF2-40B4-BE49-F238E27FC236}">
                      <a16:creationId xmlns:a16="http://schemas.microsoft.com/office/drawing/2014/main" id="{EBD15489-A3A8-453E-B044-2A9FD0517A68}"/>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2" name="Rectangle 278">
                  <a:extLst>
                    <a:ext uri="{FF2B5EF4-FFF2-40B4-BE49-F238E27FC236}">
                      <a16:creationId xmlns:a16="http://schemas.microsoft.com/office/drawing/2014/main" id="{CF1D0A00-3F92-4CF7-BBDC-BAEA88D58DD7}"/>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3" name="Line 279">
                  <a:extLst>
                    <a:ext uri="{FF2B5EF4-FFF2-40B4-BE49-F238E27FC236}">
                      <a16:creationId xmlns:a16="http://schemas.microsoft.com/office/drawing/2014/main" id="{3D884135-F455-44F2-B935-302A601FD878}"/>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4" name="Line 280">
                  <a:extLst>
                    <a:ext uri="{FF2B5EF4-FFF2-40B4-BE49-F238E27FC236}">
                      <a16:creationId xmlns:a16="http://schemas.microsoft.com/office/drawing/2014/main" id="{586F0AAB-BDA9-4938-8F52-136739124F05}"/>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5" name="Line 281">
                  <a:extLst>
                    <a:ext uri="{FF2B5EF4-FFF2-40B4-BE49-F238E27FC236}">
                      <a16:creationId xmlns:a16="http://schemas.microsoft.com/office/drawing/2014/main" id="{69544186-FEBB-43ED-BD99-DE7F6294E284}"/>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6" name="Freeform 282">
                  <a:extLst>
                    <a:ext uri="{FF2B5EF4-FFF2-40B4-BE49-F238E27FC236}">
                      <a16:creationId xmlns:a16="http://schemas.microsoft.com/office/drawing/2014/main" id="{0F481EBE-DF7C-4C90-92F9-F7D5385AB180}"/>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7" name="Rectangle 283">
                  <a:extLst>
                    <a:ext uri="{FF2B5EF4-FFF2-40B4-BE49-F238E27FC236}">
                      <a16:creationId xmlns:a16="http://schemas.microsoft.com/office/drawing/2014/main" id="{EA2DE3C8-5416-4323-A66D-6A096CCE8EBB}"/>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8" name="Oval 284">
                  <a:extLst>
                    <a:ext uri="{FF2B5EF4-FFF2-40B4-BE49-F238E27FC236}">
                      <a16:creationId xmlns:a16="http://schemas.microsoft.com/office/drawing/2014/main" id="{363FF663-2E1B-4AD9-84B5-B86E1987AE0D}"/>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9" name="Line 285">
                  <a:extLst>
                    <a:ext uri="{FF2B5EF4-FFF2-40B4-BE49-F238E27FC236}">
                      <a16:creationId xmlns:a16="http://schemas.microsoft.com/office/drawing/2014/main" id="{9FAFA99D-CC18-4CF9-9718-A228F645EC12}"/>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20" name="Line 286">
                  <a:extLst>
                    <a:ext uri="{FF2B5EF4-FFF2-40B4-BE49-F238E27FC236}">
                      <a16:creationId xmlns:a16="http://schemas.microsoft.com/office/drawing/2014/main" id="{B0E31BE8-6ECB-4AC9-A465-CF3B42DFC31C}"/>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260" name="Straight Connector 1259">
                <a:extLst>
                  <a:ext uri="{FF2B5EF4-FFF2-40B4-BE49-F238E27FC236}">
                    <a16:creationId xmlns:a16="http://schemas.microsoft.com/office/drawing/2014/main" id="{52EAB7CF-1D42-4006-96A9-C307C6833684}"/>
                  </a:ext>
                </a:extLst>
              </p:cNvPr>
              <p:cNvCxnSpPr>
                <a:cxnSpLocks/>
              </p:cNvCxnSpPr>
              <p:nvPr/>
            </p:nvCxnSpPr>
            <p:spPr>
              <a:xfrm>
                <a:off x="11772477" y="4570485"/>
                <a:ext cx="0" cy="110163"/>
              </a:xfrm>
              <a:prstGeom prst="line">
                <a:avLst/>
              </a:prstGeom>
              <a:noFill/>
              <a:ln w="15875">
                <a:solidFill>
                  <a:schemeClr val="accent3"/>
                </a:solidFill>
                <a:round/>
                <a:headEnd/>
                <a:tailEnd/>
              </a:ln>
              <a:effectLst/>
            </p:spPr>
          </p:cxnSp>
          <p:grpSp>
            <p:nvGrpSpPr>
              <p:cNvPr id="1261" name="Group 1260">
                <a:extLst>
                  <a:ext uri="{FF2B5EF4-FFF2-40B4-BE49-F238E27FC236}">
                    <a16:creationId xmlns:a16="http://schemas.microsoft.com/office/drawing/2014/main" id="{6922B08B-6E01-4943-8A68-A274AD2E4DD1}"/>
                  </a:ext>
                </a:extLst>
              </p:cNvPr>
              <p:cNvGrpSpPr/>
              <p:nvPr/>
            </p:nvGrpSpPr>
            <p:grpSpPr>
              <a:xfrm>
                <a:off x="11716883" y="4810364"/>
                <a:ext cx="214886" cy="214886"/>
                <a:chOff x="3398838" y="1811338"/>
                <a:chExt cx="346075" cy="346075"/>
              </a:xfrm>
            </p:grpSpPr>
            <p:sp>
              <p:nvSpPr>
                <p:cNvPr id="1295" name="Rectangle 453">
                  <a:extLst>
                    <a:ext uri="{FF2B5EF4-FFF2-40B4-BE49-F238E27FC236}">
                      <a16:creationId xmlns:a16="http://schemas.microsoft.com/office/drawing/2014/main" id="{F925EA40-4CDB-496B-91D0-E5A4001C76A1}"/>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96" name="Freeform 454">
                  <a:extLst>
                    <a:ext uri="{FF2B5EF4-FFF2-40B4-BE49-F238E27FC236}">
                      <a16:creationId xmlns:a16="http://schemas.microsoft.com/office/drawing/2014/main" id="{76F37B8B-90A9-4D7E-A971-66E37EEB5C06}"/>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97" name="Oval 455">
                  <a:extLst>
                    <a:ext uri="{FF2B5EF4-FFF2-40B4-BE49-F238E27FC236}">
                      <a16:creationId xmlns:a16="http://schemas.microsoft.com/office/drawing/2014/main" id="{7B445F91-A1EC-4858-8C48-98FF736211A2}"/>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98" name="Oval 456">
                  <a:extLst>
                    <a:ext uri="{FF2B5EF4-FFF2-40B4-BE49-F238E27FC236}">
                      <a16:creationId xmlns:a16="http://schemas.microsoft.com/office/drawing/2014/main" id="{569CA793-F75A-4D65-99D8-8C03B96AC3D3}"/>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99" name="Oval 457">
                  <a:extLst>
                    <a:ext uri="{FF2B5EF4-FFF2-40B4-BE49-F238E27FC236}">
                      <a16:creationId xmlns:a16="http://schemas.microsoft.com/office/drawing/2014/main" id="{F071B1AE-62EB-475D-8F78-D3E8981FACFA}"/>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0" name="Oval 458">
                  <a:extLst>
                    <a:ext uri="{FF2B5EF4-FFF2-40B4-BE49-F238E27FC236}">
                      <a16:creationId xmlns:a16="http://schemas.microsoft.com/office/drawing/2014/main" id="{169AA945-14C9-402F-85FA-2558A2EDB1B9}"/>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1" name="Freeform 459">
                  <a:extLst>
                    <a:ext uri="{FF2B5EF4-FFF2-40B4-BE49-F238E27FC236}">
                      <a16:creationId xmlns:a16="http://schemas.microsoft.com/office/drawing/2014/main" id="{3AA28828-E376-4461-8423-D2D9092088FF}"/>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2" name="Oval 460">
                  <a:extLst>
                    <a:ext uri="{FF2B5EF4-FFF2-40B4-BE49-F238E27FC236}">
                      <a16:creationId xmlns:a16="http://schemas.microsoft.com/office/drawing/2014/main" id="{F521B63D-9937-4186-A8B5-27BEABD91F61}"/>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3" name="Oval 461">
                  <a:extLst>
                    <a:ext uri="{FF2B5EF4-FFF2-40B4-BE49-F238E27FC236}">
                      <a16:creationId xmlns:a16="http://schemas.microsoft.com/office/drawing/2014/main" id="{1827DC04-4686-4543-BC68-AA74275BA016}"/>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4" name="Oval 462">
                  <a:extLst>
                    <a:ext uri="{FF2B5EF4-FFF2-40B4-BE49-F238E27FC236}">
                      <a16:creationId xmlns:a16="http://schemas.microsoft.com/office/drawing/2014/main" id="{7D83B8CE-4659-4219-BEE6-EB5C8DC87B3B}"/>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5" name="Oval 463">
                  <a:extLst>
                    <a:ext uri="{FF2B5EF4-FFF2-40B4-BE49-F238E27FC236}">
                      <a16:creationId xmlns:a16="http://schemas.microsoft.com/office/drawing/2014/main" id="{C036715B-1F38-45AC-8537-1D5AADC8BDAB}"/>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6" name="Freeform 464">
                  <a:extLst>
                    <a:ext uri="{FF2B5EF4-FFF2-40B4-BE49-F238E27FC236}">
                      <a16:creationId xmlns:a16="http://schemas.microsoft.com/office/drawing/2014/main" id="{5ABC2F8D-822A-4BDB-B2FA-D9D8023E1755}"/>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7" name="Oval 465">
                  <a:extLst>
                    <a:ext uri="{FF2B5EF4-FFF2-40B4-BE49-F238E27FC236}">
                      <a16:creationId xmlns:a16="http://schemas.microsoft.com/office/drawing/2014/main" id="{D287CE77-AC1B-4EE5-8EE8-B81A5E8AFECE}"/>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8" name="Oval 466">
                  <a:extLst>
                    <a:ext uri="{FF2B5EF4-FFF2-40B4-BE49-F238E27FC236}">
                      <a16:creationId xmlns:a16="http://schemas.microsoft.com/office/drawing/2014/main" id="{174E5E58-51BB-42C1-881C-94ABF04E4835}"/>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09" name="Oval 467">
                  <a:extLst>
                    <a:ext uri="{FF2B5EF4-FFF2-40B4-BE49-F238E27FC236}">
                      <a16:creationId xmlns:a16="http://schemas.microsoft.com/office/drawing/2014/main" id="{FCAF7F44-B3B4-4F38-8FB3-C0D78CF1DAFA}"/>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310" name="Oval 468">
                  <a:extLst>
                    <a:ext uri="{FF2B5EF4-FFF2-40B4-BE49-F238E27FC236}">
                      <a16:creationId xmlns:a16="http://schemas.microsoft.com/office/drawing/2014/main" id="{AFAF00D9-C078-42BB-A4DA-1E62413A772E}"/>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262" name="Group 1261">
                <a:extLst>
                  <a:ext uri="{FF2B5EF4-FFF2-40B4-BE49-F238E27FC236}">
                    <a16:creationId xmlns:a16="http://schemas.microsoft.com/office/drawing/2014/main" id="{CC0DCDD9-0885-4845-98E4-97DC71566871}"/>
                  </a:ext>
                </a:extLst>
              </p:cNvPr>
              <p:cNvGrpSpPr/>
              <p:nvPr/>
            </p:nvGrpSpPr>
            <p:grpSpPr>
              <a:xfrm>
                <a:off x="11068092" y="4355688"/>
                <a:ext cx="346075" cy="195263"/>
                <a:chOff x="4119563" y="2247901"/>
                <a:chExt cx="346075" cy="195263"/>
              </a:xfrm>
            </p:grpSpPr>
            <p:sp>
              <p:nvSpPr>
                <p:cNvPr id="1287" name="Freeform 29">
                  <a:extLst>
                    <a:ext uri="{FF2B5EF4-FFF2-40B4-BE49-F238E27FC236}">
                      <a16:creationId xmlns:a16="http://schemas.microsoft.com/office/drawing/2014/main" id="{B2184F09-2B76-4E1E-BF7D-9D31C85C4C95}"/>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8" name="Freeform 30">
                  <a:extLst>
                    <a:ext uri="{FF2B5EF4-FFF2-40B4-BE49-F238E27FC236}">
                      <a16:creationId xmlns:a16="http://schemas.microsoft.com/office/drawing/2014/main" id="{FDEDA1CC-008E-43F7-84CC-64C07016477F}"/>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89" name="Oval 31">
                  <a:extLst>
                    <a:ext uri="{FF2B5EF4-FFF2-40B4-BE49-F238E27FC236}">
                      <a16:creationId xmlns:a16="http://schemas.microsoft.com/office/drawing/2014/main" id="{5105EEEF-FA3F-4A6B-8170-4DEE40DFE8C3}"/>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0" name="Oval 32">
                  <a:extLst>
                    <a:ext uri="{FF2B5EF4-FFF2-40B4-BE49-F238E27FC236}">
                      <a16:creationId xmlns:a16="http://schemas.microsoft.com/office/drawing/2014/main" id="{87DF97CE-B3D9-4A9B-9289-DC22C1AA2D61}"/>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1" name="Oval 33">
                  <a:extLst>
                    <a:ext uri="{FF2B5EF4-FFF2-40B4-BE49-F238E27FC236}">
                      <a16:creationId xmlns:a16="http://schemas.microsoft.com/office/drawing/2014/main" id="{897BC4CF-C38E-4656-BD7A-29D80F29B119}"/>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2" name="Oval 34">
                  <a:extLst>
                    <a:ext uri="{FF2B5EF4-FFF2-40B4-BE49-F238E27FC236}">
                      <a16:creationId xmlns:a16="http://schemas.microsoft.com/office/drawing/2014/main" id="{1A237003-94EC-4890-8B0E-900CFC1B8631}"/>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3" name="Line 35">
                  <a:extLst>
                    <a:ext uri="{FF2B5EF4-FFF2-40B4-BE49-F238E27FC236}">
                      <a16:creationId xmlns:a16="http://schemas.microsoft.com/office/drawing/2014/main" id="{2E3B10F7-32A5-4D72-9469-0721957DB978}"/>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94" name="Line 36">
                  <a:extLst>
                    <a:ext uri="{FF2B5EF4-FFF2-40B4-BE49-F238E27FC236}">
                      <a16:creationId xmlns:a16="http://schemas.microsoft.com/office/drawing/2014/main" id="{8E092B8C-7401-491C-86B4-8394BFD291D4}"/>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63" name="Group 1262">
                <a:extLst>
                  <a:ext uri="{FF2B5EF4-FFF2-40B4-BE49-F238E27FC236}">
                    <a16:creationId xmlns:a16="http://schemas.microsoft.com/office/drawing/2014/main" id="{5913B67C-E567-4CD7-ADEF-A834CFF63A03}"/>
                  </a:ext>
                </a:extLst>
              </p:cNvPr>
              <p:cNvGrpSpPr/>
              <p:nvPr/>
            </p:nvGrpSpPr>
            <p:grpSpPr>
              <a:xfrm>
                <a:off x="11351475" y="4814020"/>
                <a:ext cx="284701" cy="211230"/>
                <a:chOff x="4841876" y="1495426"/>
                <a:chExt cx="344488" cy="255588"/>
              </a:xfrm>
            </p:grpSpPr>
            <p:sp>
              <p:nvSpPr>
                <p:cNvPr id="1277" name="Freeform 277">
                  <a:extLst>
                    <a:ext uri="{FF2B5EF4-FFF2-40B4-BE49-F238E27FC236}">
                      <a16:creationId xmlns:a16="http://schemas.microsoft.com/office/drawing/2014/main" id="{8FBA1FB1-6FD7-4235-A75A-FDA5A30F8AAD}"/>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78" name="Rectangle 278">
                  <a:extLst>
                    <a:ext uri="{FF2B5EF4-FFF2-40B4-BE49-F238E27FC236}">
                      <a16:creationId xmlns:a16="http://schemas.microsoft.com/office/drawing/2014/main" id="{70A165EC-1052-4A7A-9B23-28F1DEAEE94B}"/>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79" name="Line 279">
                  <a:extLst>
                    <a:ext uri="{FF2B5EF4-FFF2-40B4-BE49-F238E27FC236}">
                      <a16:creationId xmlns:a16="http://schemas.microsoft.com/office/drawing/2014/main" id="{85976C22-C015-428B-900A-81CC5839D7E6}"/>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0" name="Line 280">
                  <a:extLst>
                    <a:ext uri="{FF2B5EF4-FFF2-40B4-BE49-F238E27FC236}">
                      <a16:creationId xmlns:a16="http://schemas.microsoft.com/office/drawing/2014/main" id="{639503AE-381E-4DC3-84A1-52C196D88BDD}"/>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1" name="Line 281">
                  <a:extLst>
                    <a:ext uri="{FF2B5EF4-FFF2-40B4-BE49-F238E27FC236}">
                      <a16:creationId xmlns:a16="http://schemas.microsoft.com/office/drawing/2014/main" id="{15ECF9E3-CFCA-49D7-B0CB-ED9617001B13}"/>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2" name="Freeform 282">
                  <a:extLst>
                    <a:ext uri="{FF2B5EF4-FFF2-40B4-BE49-F238E27FC236}">
                      <a16:creationId xmlns:a16="http://schemas.microsoft.com/office/drawing/2014/main" id="{F6847369-10C5-4485-A901-4001619B970B}"/>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3" name="Rectangle 283">
                  <a:extLst>
                    <a:ext uri="{FF2B5EF4-FFF2-40B4-BE49-F238E27FC236}">
                      <a16:creationId xmlns:a16="http://schemas.microsoft.com/office/drawing/2014/main" id="{A0DDB5F9-018B-43D4-89CF-D07240176005}"/>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4" name="Oval 284">
                  <a:extLst>
                    <a:ext uri="{FF2B5EF4-FFF2-40B4-BE49-F238E27FC236}">
                      <a16:creationId xmlns:a16="http://schemas.microsoft.com/office/drawing/2014/main" id="{0C39E38F-F0C0-4BEB-9653-73D4CAEF66FB}"/>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5" name="Line 285">
                  <a:extLst>
                    <a:ext uri="{FF2B5EF4-FFF2-40B4-BE49-F238E27FC236}">
                      <a16:creationId xmlns:a16="http://schemas.microsoft.com/office/drawing/2014/main" id="{83205CF1-3D2C-4083-9686-B6A1E73FA99E}"/>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86" name="Line 286">
                  <a:extLst>
                    <a:ext uri="{FF2B5EF4-FFF2-40B4-BE49-F238E27FC236}">
                      <a16:creationId xmlns:a16="http://schemas.microsoft.com/office/drawing/2014/main" id="{C0A29DFF-7E75-4639-80B9-9DB231EF3EC8}"/>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264" name="Group 1263">
                <a:extLst>
                  <a:ext uri="{FF2B5EF4-FFF2-40B4-BE49-F238E27FC236}">
                    <a16:creationId xmlns:a16="http://schemas.microsoft.com/office/drawing/2014/main" id="{D8AB6C3C-5C27-42DC-9C09-71E1581D2BC1}"/>
                  </a:ext>
                </a:extLst>
              </p:cNvPr>
              <p:cNvGrpSpPr/>
              <p:nvPr/>
            </p:nvGrpSpPr>
            <p:grpSpPr>
              <a:xfrm>
                <a:off x="11599440" y="4355688"/>
                <a:ext cx="346075" cy="195263"/>
                <a:chOff x="4119563" y="2247901"/>
                <a:chExt cx="346075" cy="195263"/>
              </a:xfrm>
            </p:grpSpPr>
            <p:sp>
              <p:nvSpPr>
                <p:cNvPr id="1269" name="Freeform 29">
                  <a:extLst>
                    <a:ext uri="{FF2B5EF4-FFF2-40B4-BE49-F238E27FC236}">
                      <a16:creationId xmlns:a16="http://schemas.microsoft.com/office/drawing/2014/main" id="{41B213F7-FB9F-45EA-8F0E-1B2CA2BD4807}"/>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0" name="Freeform 30">
                  <a:extLst>
                    <a:ext uri="{FF2B5EF4-FFF2-40B4-BE49-F238E27FC236}">
                      <a16:creationId xmlns:a16="http://schemas.microsoft.com/office/drawing/2014/main" id="{EA45BA42-06A0-4D37-BE5B-919DAEF21DC2}"/>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1" name="Oval 31">
                  <a:extLst>
                    <a:ext uri="{FF2B5EF4-FFF2-40B4-BE49-F238E27FC236}">
                      <a16:creationId xmlns:a16="http://schemas.microsoft.com/office/drawing/2014/main" id="{ADE12415-5F22-4102-A903-AE76014B18FC}"/>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2" name="Oval 32">
                  <a:extLst>
                    <a:ext uri="{FF2B5EF4-FFF2-40B4-BE49-F238E27FC236}">
                      <a16:creationId xmlns:a16="http://schemas.microsoft.com/office/drawing/2014/main" id="{34F9876D-4CD6-41E2-ADC2-A20EBA01B332}"/>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3" name="Oval 33">
                  <a:extLst>
                    <a:ext uri="{FF2B5EF4-FFF2-40B4-BE49-F238E27FC236}">
                      <a16:creationId xmlns:a16="http://schemas.microsoft.com/office/drawing/2014/main" id="{ABF0937E-D3AB-4496-871F-00CD953A0822}"/>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4" name="Oval 34">
                  <a:extLst>
                    <a:ext uri="{FF2B5EF4-FFF2-40B4-BE49-F238E27FC236}">
                      <a16:creationId xmlns:a16="http://schemas.microsoft.com/office/drawing/2014/main" id="{E30F7DC6-4545-411F-9FB5-B2449709A966}"/>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5" name="Line 35">
                  <a:extLst>
                    <a:ext uri="{FF2B5EF4-FFF2-40B4-BE49-F238E27FC236}">
                      <a16:creationId xmlns:a16="http://schemas.microsoft.com/office/drawing/2014/main" id="{EF82E5FD-0B18-482A-9643-022348D1BC0A}"/>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76" name="Line 36">
                  <a:extLst>
                    <a:ext uri="{FF2B5EF4-FFF2-40B4-BE49-F238E27FC236}">
                      <a16:creationId xmlns:a16="http://schemas.microsoft.com/office/drawing/2014/main" id="{C0639F90-E991-4131-BAE3-F094E2973905}"/>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265" name="Straight Connector 1264">
                <a:extLst>
                  <a:ext uri="{FF2B5EF4-FFF2-40B4-BE49-F238E27FC236}">
                    <a16:creationId xmlns:a16="http://schemas.microsoft.com/office/drawing/2014/main" id="{923D8A08-3A00-4608-B07E-BF0EEDD72D29}"/>
                  </a:ext>
                </a:extLst>
              </p:cNvPr>
              <p:cNvCxnSpPr>
                <a:cxnSpLocks/>
              </p:cNvCxnSpPr>
              <p:nvPr/>
            </p:nvCxnSpPr>
            <p:spPr>
              <a:xfrm>
                <a:off x="11824326" y="4680648"/>
                <a:ext cx="0" cy="109650"/>
              </a:xfrm>
              <a:prstGeom prst="line">
                <a:avLst/>
              </a:prstGeom>
              <a:noFill/>
              <a:ln w="15875">
                <a:solidFill>
                  <a:schemeClr val="accent3"/>
                </a:solidFill>
                <a:round/>
                <a:headEnd/>
                <a:tailEnd/>
              </a:ln>
              <a:effectLst/>
            </p:spPr>
          </p:cxnSp>
          <p:cxnSp>
            <p:nvCxnSpPr>
              <p:cNvPr id="1266" name="Straight Connector 1265">
                <a:extLst>
                  <a:ext uri="{FF2B5EF4-FFF2-40B4-BE49-F238E27FC236}">
                    <a16:creationId xmlns:a16="http://schemas.microsoft.com/office/drawing/2014/main" id="{C36C634F-263F-43D5-BD71-CB33F4A715E2}"/>
                  </a:ext>
                </a:extLst>
              </p:cNvPr>
              <p:cNvCxnSpPr>
                <a:cxnSpLocks/>
              </p:cNvCxnSpPr>
              <p:nvPr/>
            </p:nvCxnSpPr>
            <p:spPr>
              <a:xfrm>
                <a:off x="11241129" y="4570485"/>
                <a:ext cx="0" cy="110163"/>
              </a:xfrm>
              <a:prstGeom prst="line">
                <a:avLst/>
              </a:prstGeom>
              <a:noFill/>
              <a:ln w="15875">
                <a:solidFill>
                  <a:schemeClr val="accent3"/>
                </a:solidFill>
                <a:round/>
                <a:headEnd/>
                <a:tailEnd/>
              </a:ln>
              <a:effectLst/>
            </p:spPr>
          </p:cxnSp>
          <p:cxnSp>
            <p:nvCxnSpPr>
              <p:cNvPr id="1267" name="Straight Connector 1266">
                <a:extLst>
                  <a:ext uri="{FF2B5EF4-FFF2-40B4-BE49-F238E27FC236}">
                    <a16:creationId xmlns:a16="http://schemas.microsoft.com/office/drawing/2014/main" id="{EF72DCD8-283B-4DA3-8E16-5AE35E0A5583}"/>
                  </a:ext>
                </a:extLst>
              </p:cNvPr>
              <p:cNvCxnSpPr>
                <a:cxnSpLocks/>
              </p:cNvCxnSpPr>
              <p:nvPr/>
            </p:nvCxnSpPr>
            <p:spPr>
              <a:xfrm>
                <a:off x="11493825" y="4680648"/>
                <a:ext cx="0" cy="109650"/>
              </a:xfrm>
              <a:prstGeom prst="line">
                <a:avLst/>
              </a:prstGeom>
              <a:noFill/>
              <a:ln w="15875">
                <a:solidFill>
                  <a:schemeClr val="accent3"/>
                </a:solidFill>
                <a:round/>
                <a:headEnd/>
                <a:tailEnd/>
              </a:ln>
              <a:effectLst/>
            </p:spPr>
          </p:cxnSp>
          <p:cxnSp>
            <p:nvCxnSpPr>
              <p:cNvPr id="1268" name="Straight Connector 1267">
                <a:extLst>
                  <a:ext uri="{FF2B5EF4-FFF2-40B4-BE49-F238E27FC236}">
                    <a16:creationId xmlns:a16="http://schemas.microsoft.com/office/drawing/2014/main" id="{FFD48F17-1181-4323-A3BF-08E44BBA4D82}"/>
                  </a:ext>
                </a:extLst>
              </p:cNvPr>
              <p:cNvCxnSpPr>
                <a:cxnSpLocks/>
              </p:cNvCxnSpPr>
              <p:nvPr/>
            </p:nvCxnSpPr>
            <p:spPr>
              <a:xfrm>
                <a:off x="11128417" y="4680648"/>
                <a:ext cx="0" cy="109650"/>
              </a:xfrm>
              <a:prstGeom prst="line">
                <a:avLst/>
              </a:prstGeom>
              <a:noFill/>
              <a:ln w="15875">
                <a:solidFill>
                  <a:schemeClr val="accent3"/>
                </a:solidFill>
                <a:round/>
                <a:headEnd/>
                <a:tailEnd/>
              </a:ln>
              <a:effectLst/>
            </p:spPr>
          </p:cxnSp>
        </p:grpSp>
        <p:grpSp>
          <p:nvGrpSpPr>
            <p:cNvPr id="1130" name="Group 1129">
              <a:extLst>
                <a:ext uri="{FF2B5EF4-FFF2-40B4-BE49-F238E27FC236}">
                  <a16:creationId xmlns:a16="http://schemas.microsoft.com/office/drawing/2014/main" id="{9BC6F79A-CB82-43B4-9061-74A7740A09F7}"/>
                </a:ext>
              </a:extLst>
            </p:cNvPr>
            <p:cNvGrpSpPr/>
            <p:nvPr/>
          </p:nvGrpSpPr>
          <p:grpSpPr>
            <a:xfrm>
              <a:off x="7613199" y="4584854"/>
              <a:ext cx="965976" cy="669562"/>
              <a:chOff x="10979539" y="4355688"/>
              <a:chExt cx="965976" cy="669562"/>
            </a:xfrm>
          </p:grpSpPr>
          <p:sp>
            <p:nvSpPr>
              <p:cNvPr id="1195" name="Line 456">
                <a:extLst>
                  <a:ext uri="{FF2B5EF4-FFF2-40B4-BE49-F238E27FC236}">
                    <a16:creationId xmlns:a16="http://schemas.microsoft.com/office/drawing/2014/main" id="{EB3A8875-3399-49F5-94AA-D3DBC0E7498E}"/>
                  </a:ext>
                </a:extLst>
              </p:cNvPr>
              <p:cNvSpPr>
                <a:spLocks noChangeShapeType="1"/>
              </p:cNvSpPr>
              <p:nvPr/>
            </p:nvSpPr>
            <p:spPr bwMode="auto">
              <a:xfrm flipV="1">
                <a:off x="10979539" y="4680648"/>
                <a:ext cx="965976"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grpSp>
            <p:nvGrpSpPr>
              <p:cNvPr id="1196" name="Group 1195">
                <a:extLst>
                  <a:ext uri="{FF2B5EF4-FFF2-40B4-BE49-F238E27FC236}">
                    <a16:creationId xmlns:a16="http://schemas.microsoft.com/office/drawing/2014/main" id="{2F702BE8-8A1B-4349-8CB9-698745972BAA}"/>
                  </a:ext>
                </a:extLst>
              </p:cNvPr>
              <p:cNvGrpSpPr/>
              <p:nvPr/>
            </p:nvGrpSpPr>
            <p:grpSpPr>
              <a:xfrm>
                <a:off x="10986067" y="4814020"/>
                <a:ext cx="284701" cy="211230"/>
                <a:chOff x="4841876" y="1495426"/>
                <a:chExt cx="344488" cy="255588"/>
              </a:xfrm>
            </p:grpSpPr>
            <p:sp>
              <p:nvSpPr>
                <p:cNvPr id="1248" name="Freeform 277">
                  <a:extLst>
                    <a:ext uri="{FF2B5EF4-FFF2-40B4-BE49-F238E27FC236}">
                      <a16:creationId xmlns:a16="http://schemas.microsoft.com/office/drawing/2014/main" id="{AFEEB950-B0F0-4345-8A19-F51A9A499F41}"/>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9" name="Rectangle 278">
                  <a:extLst>
                    <a:ext uri="{FF2B5EF4-FFF2-40B4-BE49-F238E27FC236}">
                      <a16:creationId xmlns:a16="http://schemas.microsoft.com/office/drawing/2014/main" id="{00B134AB-58B4-4F9A-8568-001B89CE9E91}"/>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0" name="Line 279">
                  <a:extLst>
                    <a:ext uri="{FF2B5EF4-FFF2-40B4-BE49-F238E27FC236}">
                      <a16:creationId xmlns:a16="http://schemas.microsoft.com/office/drawing/2014/main" id="{7C9F3B9F-9CDC-4D67-82EB-7A21D861F3D6}"/>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1" name="Line 280">
                  <a:extLst>
                    <a:ext uri="{FF2B5EF4-FFF2-40B4-BE49-F238E27FC236}">
                      <a16:creationId xmlns:a16="http://schemas.microsoft.com/office/drawing/2014/main" id="{E6B3A90E-BB7A-4833-9D5C-A2D2FCB3060C}"/>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2" name="Line 281">
                  <a:extLst>
                    <a:ext uri="{FF2B5EF4-FFF2-40B4-BE49-F238E27FC236}">
                      <a16:creationId xmlns:a16="http://schemas.microsoft.com/office/drawing/2014/main" id="{BABD905A-DA0C-48E9-A59D-75D767763086}"/>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3" name="Freeform 282">
                  <a:extLst>
                    <a:ext uri="{FF2B5EF4-FFF2-40B4-BE49-F238E27FC236}">
                      <a16:creationId xmlns:a16="http://schemas.microsoft.com/office/drawing/2014/main" id="{818C47EE-1D0C-48FA-B2A6-6C7624F2A953}"/>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4" name="Rectangle 283">
                  <a:extLst>
                    <a:ext uri="{FF2B5EF4-FFF2-40B4-BE49-F238E27FC236}">
                      <a16:creationId xmlns:a16="http://schemas.microsoft.com/office/drawing/2014/main" id="{D8B6D244-7DA1-41DE-B6A5-B553EAA5679B}"/>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5" name="Oval 284">
                  <a:extLst>
                    <a:ext uri="{FF2B5EF4-FFF2-40B4-BE49-F238E27FC236}">
                      <a16:creationId xmlns:a16="http://schemas.microsoft.com/office/drawing/2014/main" id="{346F3CEA-CA48-4B97-88A3-7B48DE96C177}"/>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6" name="Line 285">
                  <a:extLst>
                    <a:ext uri="{FF2B5EF4-FFF2-40B4-BE49-F238E27FC236}">
                      <a16:creationId xmlns:a16="http://schemas.microsoft.com/office/drawing/2014/main" id="{A20AC675-B604-4E62-A8C0-E403CEAAE121}"/>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57" name="Line 286">
                  <a:extLst>
                    <a:ext uri="{FF2B5EF4-FFF2-40B4-BE49-F238E27FC236}">
                      <a16:creationId xmlns:a16="http://schemas.microsoft.com/office/drawing/2014/main" id="{AF6EA645-2780-41B2-A7F3-03B75D2EE575}"/>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197" name="Straight Connector 1196">
                <a:extLst>
                  <a:ext uri="{FF2B5EF4-FFF2-40B4-BE49-F238E27FC236}">
                    <a16:creationId xmlns:a16="http://schemas.microsoft.com/office/drawing/2014/main" id="{7917F8CF-0947-45CA-8928-2E7B332E7C61}"/>
                  </a:ext>
                </a:extLst>
              </p:cNvPr>
              <p:cNvCxnSpPr>
                <a:cxnSpLocks/>
              </p:cNvCxnSpPr>
              <p:nvPr/>
            </p:nvCxnSpPr>
            <p:spPr>
              <a:xfrm>
                <a:off x="11772477" y="4570485"/>
                <a:ext cx="0" cy="110163"/>
              </a:xfrm>
              <a:prstGeom prst="line">
                <a:avLst/>
              </a:prstGeom>
              <a:noFill/>
              <a:ln w="15875">
                <a:solidFill>
                  <a:schemeClr val="accent3"/>
                </a:solidFill>
                <a:round/>
                <a:headEnd/>
                <a:tailEnd/>
              </a:ln>
              <a:effectLst/>
            </p:spPr>
          </p:cxnSp>
          <p:grpSp>
            <p:nvGrpSpPr>
              <p:cNvPr id="1198" name="Group 1197">
                <a:extLst>
                  <a:ext uri="{FF2B5EF4-FFF2-40B4-BE49-F238E27FC236}">
                    <a16:creationId xmlns:a16="http://schemas.microsoft.com/office/drawing/2014/main" id="{1660DD74-35BB-45BF-9D4C-CD087C8FD476}"/>
                  </a:ext>
                </a:extLst>
              </p:cNvPr>
              <p:cNvGrpSpPr/>
              <p:nvPr/>
            </p:nvGrpSpPr>
            <p:grpSpPr>
              <a:xfrm>
                <a:off x="11716883" y="4810364"/>
                <a:ext cx="214886" cy="214886"/>
                <a:chOff x="3398838" y="1811338"/>
                <a:chExt cx="346075" cy="346075"/>
              </a:xfrm>
            </p:grpSpPr>
            <p:sp>
              <p:nvSpPr>
                <p:cNvPr id="1232" name="Rectangle 453">
                  <a:extLst>
                    <a:ext uri="{FF2B5EF4-FFF2-40B4-BE49-F238E27FC236}">
                      <a16:creationId xmlns:a16="http://schemas.microsoft.com/office/drawing/2014/main" id="{294BAA2B-97A6-4287-A445-0FAB140251F9}"/>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3" name="Freeform 454">
                  <a:extLst>
                    <a:ext uri="{FF2B5EF4-FFF2-40B4-BE49-F238E27FC236}">
                      <a16:creationId xmlns:a16="http://schemas.microsoft.com/office/drawing/2014/main" id="{CD6A8046-B160-450B-B03A-E57F05337821}"/>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4" name="Oval 455">
                  <a:extLst>
                    <a:ext uri="{FF2B5EF4-FFF2-40B4-BE49-F238E27FC236}">
                      <a16:creationId xmlns:a16="http://schemas.microsoft.com/office/drawing/2014/main" id="{C8DD39EB-B1FF-41EA-89CB-7A3498028214}"/>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5" name="Oval 456">
                  <a:extLst>
                    <a:ext uri="{FF2B5EF4-FFF2-40B4-BE49-F238E27FC236}">
                      <a16:creationId xmlns:a16="http://schemas.microsoft.com/office/drawing/2014/main" id="{774D8921-8C6D-4CEF-A431-81EECFD786D8}"/>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6" name="Oval 457">
                  <a:extLst>
                    <a:ext uri="{FF2B5EF4-FFF2-40B4-BE49-F238E27FC236}">
                      <a16:creationId xmlns:a16="http://schemas.microsoft.com/office/drawing/2014/main" id="{9F5CA831-795F-40E8-A82F-3F8AAF5DF882}"/>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7" name="Oval 458">
                  <a:extLst>
                    <a:ext uri="{FF2B5EF4-FFF2-40B4-BE49-F238E27FC236}">
                      <a16:creationId xmlns:a16="http://schemas.microsoft.com/office/drawing/2014/main" id="{162E2F58-0487-41CD-9DC4-0D3FCD90BDED}"/>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8" name="Freeform 459">
                  <a:extLst>
                    <a:ext uri="{FF2B5EF4-FFF2-40B4-BE49-F238E27FC236}">
                      <a16:creationId xmlns:a16="http://schemas.microsoft.com/office/drawing/2014/main" id="{78FE78D5-593E-4470-BD55-7A8CE84413DF}"/>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39" name="Oval 460">
                  <a:extLst>
                    <a:ext uri="{FF2B5EF4-FFF2-40B4-BE49-F238E27FC236}">
                      <a16:creationId xmlns:a16="http://schemas.microsoft.com/office/drawing/2014/main" id="{3D3D607F-D136-468F-B5D7-0D4FF4FD3A66}"/>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0" name="Oval 461">
                  <a:extLst>
                    <a:ext uri="{FF2B5EF4-FFF2-40B4-BE49-F238E27FC236}">
                      <a16:creationId xmlns:a16="http://schemas.microsoft.com/office/drawing/2014/main" id="{19CB7A56-39A7-4625-9F1C-92D5D93ACDAA}"/>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1" name="Oval 462">
                  <a:extLst>
                    <a:ext uri="{FF2B5EF4-FFF2-40B4-BE49-F238E27FC236}">
                      <a16:creationId xmlns:a16="http://schemas.microsoft.com/office/drawing/2014/main" id="{237CFD75-DF0B-477D-9888-5682FC11EFEF}"/>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2" name="Oval 463">
                  <a:extLst>
                    <a:ext uri="{FF2B5EF4-FFF2-40B4-BE49-F238E27FC236}">
                      <a16:creationId xmlns:a16="http://schemas.microsoft.com/office/drawing/2014/main" id="{879F32F0-0D87-4A62-93AF-76D1FC288F3A}"/>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3" name="Freeform 464">
                  <a:extLst>
                    <a:ext uri="{FF2B5EF4-FFF2-40B4-BE49-F238E27FC236}">
                      <a16:creationId xmlns:a16="http://schemas.microsoft.com/office/drawing/2014/main" id="{B0E38D05-7CF2-4EB8-AE99-B743E1C1ABB8}"/>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4" name="Oval 465">
                  <a:extLst>
                    <a:ext uri="{FF2B5EF4-FFF2-40B4-BE49-F238E27FC236}">
                      <a16:creationId xmlns:a16="http://schemas.microsoft.com/office/drawing/2014/main" id="{8B02F62E-E00C-4DAA-B80A-66F168EEB5A1}"/>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5" name="Oval 466">
                  <a:extLst>
                    <a:ext uri="{FF2B5EF4-FFF2-40B4-BE49-F238E27FC236}">
                      <a16:creationId xmlns:a16="http://schemas.microsoft.com/office/drawing/2014/main" id="{09502583-60D0-4C1C-9731-4B78C053C83A}"/>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6" name="Oval 467">
                  <a:extLst>
                    <a:ext uri="{FF2B5EF4-FFF2-40B4-BE49-F238E27FC236}">
                      <a16:creationId xmlns:a16="http://schemas.microsoft.com/office/drawing/2014/main" id="{CC186500-715F-4796-AE13-F2F39F2E887C}"/>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47" name="Oval 468">
                  <a:extLst>
                    <a:ext uri="{FF2B5EF4-FFF2-40B4-BE49-F238E27FC236}">
                      <a16:creationId xmlns:a16="http://schemas.microsoft.com/office/drawing/2014/main" id="{E002C63D-E045-493F-B116-75CF3FEF1737}"/>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199" name="Group 1198">
                <a:extLst>
                  <a:ext uri="{FF2B5EF4-FFF2-40B4-BE49-F238E27FC236}">
                    <a16:creationId xmlns:a16="http://schemas.microsoft.com/office/drawing/2014/main" id="{8AB167B5-ABBF-43B2-B11A-3C0F5C81D2D8}"/>
                  </a:ext>
                </a:extLst>
              </p:cNvPr>
              <p:cNvGrpSpPr/>
              <p:nvPr/>
            </p:nvGrpSpPr>
            <p:grpSpPr>
              <a:xfrm>
                <a:off x="11068092" y="4355688"/>
                <a:ext cx="346075" cy="195263"/>
                <a:chOff x="4119563" y="2247901"/>
                <a:chExt cx="346075" cy="195263"/>
              </a:xfrm>
            </p:grpSpPr>
            <p:sp>
              <p:nvSpPr>
                <p:cNvPr id="1224" name="Freeform 29">
                  <a:extLst>
                    <a:ext uri="{FF2B5EF4-FFF2-40B4-BE49-F238E27FC236}">
                      <a16:creationId xmlns:a16="http://schemas.microsoft.com/office/drawing/2014/main" id="{D062B5D8-CC66-41D2-8019-BA888520E43C}"/>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5" name="Freeform 30">
                  <a:extLst>
                    <a:ext uri="{FF2B5EF4-FFF2-40B4-BE49-F238E27FC236}">
                      <a16:creationId xmlns:a16="http://schemas.microsoft.com/office/drawing/2014/main" id="{49DB8E66-659D-425F-907A-129C4EFE0EE3}"/>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6" name="Oval 31">
                  <a:extLst>
                    <a:ext uri="{FF2B5EF4-FFF2-40B4-BE49-F238E27FC236}">
                      <a16:creationId xmlns:a16="http://schemas.microsoft.com/office/drawing/2014/main" id="{9F55EF7E-2316-4A5A-B76A-E2C461C50116}"/>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7" name="Oval 32">
                  <a:extLst>
                    <a:ext uri="{FF2B5EF4-FFF2-40B4-BE49-F238E27FC236}">
                      <a16:creationId xmlns:a16="http://schemas.microsoft.com/office/drawing/2014/main" id="{EEBD1555-CC4A-4B72-AFC1-49A4D0A625A1}"/>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8" name="Oval 33">
                  <a:extLst>
                    <a:ext uri="{FF2B5EF4-FFF2-40B4-BE49-F238E27FC236}">
                      <a16:creationId xmlns:a16="http://schemas.microsoft.com/office/drawing/2014/main" id="{EF9449B0-10AE-4308-B979-CDD1B0034245}"/>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29" name="Oval 34">
                  <a:extLst>
                    <a:ext uri="{FF2B5EF4-FFF2-40B4-BE49-F238E27FC236}">
                      <a16:creationId xmlns:a16="http://schemas.microsoft.com/office/drawing/2014/main" id="{5B42BBBA-0C2B-4E88-AEE8-DAE1DE7BD848}"/>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0" name="Line 35">
                  <a:extLst>
                    <a:ext uri="{FF2B5EF4-FFF2-40B4-BE49-F238E27FC236}">
                      <a16:creationId xmlns:a16="http://schemas.microsoft.com/office/drawing/2014/main" id="{37C12327-7668-4841-8C6E-80D76F950E2F}"/>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31" name="Line 36">
                  <a:extLst>
                    <a:ext uri="{FF2B5EF4-FFF2-40B4-BE49-F238E27FC236}">
                      <a16:creationId xmlns:a16="http://schemas.microsoft.com/office/drawing/2014/main" id="{7A9292A4-20EF-4A35-BF24-616C75378392}"/>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200" name="Group 1199">
                <a:extLst>
                  <a:ext uri="{FF2B5EF4-FFF2-40B4-BE49-F238E27FC236}">
                    <a16:creationId xmlns:a16="http://schemas.microsoft.com/office/drawing/2014/main" id="{E7A1591B-196D-4986-8102-8DE814359E24}"/>
                  </a:ext>
                </a:extLst>
              </p:cNvPr>
              <p:cNvGrpSpPr/>
              <p:nvPr/>
            </p:nvGrpSpPr>
            <p:grpSpPr>
              <a:xfrm>
                <a:off x="11351475" y="4814020"/>
                <a:ext cx="284701" cy="211230"/>
                <a:chOff x="4841876" y="1495426"/>
                <a:chExt cx="344488" cy="255588"/>
              </a:xfrm>
            </p:grpSpPr>
            <p:sp>
              <p:nvSpPr>
                <p:cNvPr id="1214" name="Freeform 277">
                  <a:extLst>
                    <a:ext uri="{FF2B5EF4-FFF2-40B4-BE49-F238E27FC236}">
                      <a16:creationId xmlns:a16="http://schemas.microsoft.com/office/drawing/2014/main" id="{8054938F-85E9-499B-9195-6B16997E2564}"/>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15" name="Rectangle 278">
                  <a:extLst>
                    <a:ext uri="{FF2B5EF4-FFF2-40B4-BE49-F238E27FC236}">
                      <a16:creationId xmlns:a16="http://schemas.microsoft.com/office/drawing/2014/main" id="{7887A18B-465D-4F70-8E54-3ED664769072}"/>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16" name="Line 279">
                  <a:extLst>
                    <a:ext uri="{FF2B5EF4-FFF2-40B4-BE49-F238E27FC236}">
                      <a16:creationId xmlns:a16="http://schemas.microsoft.com/office/drawing/2014/main" id="{394A0AB8-5BFF-4855-814B-AC20082DE9AC}"/>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17" name="Line 280">
                  <a:extLst>
                    <a:ext uri="{FF2B5EF4-FFF2-40B4-BE49-F238E27FC236}">
                      <a16:creationId xmlns:a16="http://schemas.microsoft.com/office/drawing/2014/main" id="{448ADD92-B33D-4CB4-A3CE-742D8E22D872}"/>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18" name="Line 281">
                  <a:extLst>
                    <a:ext uri="{FF2B5EF4-FFF2-40B4-BE49-F238E27FC236}">
                      <a16:creationId xmlns:a16="http://schemas.microsoft.com/office/drawing/2014/main" id="{6503A020-2B6B-4485-8B73-A35D85F7C51F}"/>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19" name="Freeform 282">
                  <a:extLst>
                    <a:ext uri="{FF2B5EF4-FFF2-40B4-BE49-F238E27FC236}">
                      <a16:creationId xmlns:a16="http://schemas.microsoft.com/office/drawing/2014/main" id="{DDDC9BED-D239-46E4-9FA9-5C6C788AC73F}"/>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20" name="Rectangle 283">
                  <a:extLst>
                    <a:ext uri="{FF2B5EF4-FFF2-40B4-BE49-F238E27FC236}">
                      <a16:creationId xmlns:a16="http://schemas.microsoft.com/office/drawing/2014/main" id="{68AB4022-D937-4402-9E05-3EC031836704}"/>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21" name="Oval 284">
                  <a:extLst>
                    <a:ext uri="{FF2B5EF4-FFF2-40B4-BE49-F238E27FC236}">
                      <a16:creationId xmlns:a16="http://schemas.microsoft.com/office/drawing/2014/main" id="{7B112460-19DF-41B6-984B-DAEC56FCF2D5}"/>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22" name="Line 285">
                  <a:extLst>
                    <a:ext uri="{FF2B5EF4-FFF2-40B4-BE49-F238E27FC236}">
                      <a16:creationId xmlns:a16="http://schemas.microsoft.com/office/drawing/2014/main" id="{7D08A498-BF61-4B27-A5C9-718A96DFBAAB}"/>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223" name="Line 286">
                  <a:extLst>
                    <a:ext uri="{FF2B5EF4-FFF2-40B4-BE49-F238E27FC236}">
                      <a16:creationId xmlns:a16="http://schemas.microsoft.com/office/drawing/2014/main" id="{32E3853C-5829-4714-876B-C2F275E8DE0C}"/>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201" name="Group 1200">
                <a:extLst>
                  <a:ext uri="{FF2B5EF4-FFF2-40B4-BE49-F238E27FC236}">
                    <a16:creationId xmlns:a16="http://schemas.microsoft.com/office/drawing/2014/main" id="{CBC14977-7340-4968-8183-D3BF46C12A5E}"/>
                  </a:ext>
                </a:extLst>
              </p:cNvPr>
              <p:cNvGrpSpPr/>
              <p:nvPr/>
            </p:nvGrpSpPr>
            <p:grpSpPr>
              <a:xfrm>
                <a:off x="11599440" y="4355688"/>
                <a:ext cx="346075" cy="195263"/>
                <a:chOff x="4119563" y="2247901"/>
                <a:chExt cx="346075" cy="195263"/>
              </a:xfrm>
            </p:grpSpPr>
            <p:sp>
              <p:nvSpPr>
                <p:cNvPr id="1206" name="Freeform 29">
                  <a:extLst>
                    <a:ext uri="{FF2B5EF4-FFF2-40B4-BE49-F238E27FC236}">
                      <a16:creationId xmlns:a16="http://schemas.microsoft.com/office/drawing/2014/main" id="{30C6D33F-D3C0-4DB7-8B89-2AF6B32133B9}"/>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7" name="Freeform 30">
                  <a:extLst>
                    <a:ext uri="{FF2B5EF4-FFF2-40B4-BE49-F238E27FC236}">
                      <a16:creationId xmlns:a16="http://schemas.microsoft.com/office/drawing/2014/main" id="{E1D44B0F-B919-4A09-A712-76586378C4DD}"/>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8" name="Oval 31">
                  <a:extLst>
                    <a:ext uri="{FF2B5EF4-FFF2-40B4-BE49-F238E27FC236}">
                      <a16:creationId xmlns:a16="http://schemas.microsoft.com/office/drawing/2014/main" id="{508DA409-778F-4F34-9F15-A07ED90BB602}"/>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09" name="Oval 32">
                  <a:extLst>
                    <a:ext uri="{FF2B5EF4-FFF2-40B4-BE49-F238E27FC236}">
                      <a16:creationId xmlns:a16="http://schemas.microsoft.com/office/drawing/2014/main" id="{C907D02B-2C93-4DBB-9CF2-507F43A3AF2E}"/>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0" name="Oval 33">
                  <a:extLst>
                    <a:ext uri="{FF2B5EF4-FFF2-40B4-BE49-F238E27FC236}">
                      <a16:creationId xmlns:a16="http://schemas.microsoft.com/office/drawing/2014/main" id="{B259EF43-B466-417A-A28F-198D7CC5C1E5}"/>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1" name="Oval 34">
                  <a:extLst>
                    <a:ext uri="{FF2B5EF4-FFF2-40B4-BE49-F238E27FC236}">
                      <a16:creationId xmlns:a16="http://schemas.microsoft.com/office/drawing/2014/main" id="{8D89AD1B-4D6B-4AB9-86B3-C616F80147CA}"/>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2" name="Line 35">
                  <a:extLst>
                    <a:ext uri="{FF2B5EF4-FFF2-40B4-BE49-F238E27FC236}">
                      <a16:creationId xmlns:a16="http://schemas.microsoft.com/office/drawing/2014/main" id="{6E1FA03E-2869-40E3-86E2-A4B22673047E}"/>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13" name="Line 36">
                  <a:extLst>
                    <a:ext uri="{FF2B5EF4-FFF2-40B4-BE49-F238E27FC236}">
                      <a16:creationId xmlns:a16="http://schemas.microsoft.com/office/drawing/2014/main" id="{56D8A983-8547-41F8-8063-22DE196EED2D}"/>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202" name="Straight Connector 1201">
                <a:extLst>
                  <a:ext uri="{FF2B5EF4-FFF2-40B4-BE49-F238E27FC236}">
                    <a16:creationId xmlns:a16="http://schemas.microsoft.com/office/drawing/2014/main" id="{98D991F1-6D6A-4D6D-8B33-1F3E697ABFB9}"/>
                  </a:ext>
                </a:extLst>
              </p:cNvPr>
              <p:cNvCxnSpPr>
                <a:cxnSpLocks/>
              </p:cNvCxnSpPr>
              <p:nvPr/>
            </p:nvCxnSpPr>
            <p:spPr>
              <a:xfrm>
                <a:off x="11824326" y="4680648"/>
                <a:ext cx="0" cy="109650"/>
              </a:xfrm>
              <a:prstGeom prst="line">
                <a:avLst/>
              </a:prstGeom>
              <a:noFill/>
              <a:ln w="15875">
                <a:solidFill>
                  <a:schemeClr val="accent3"/>
                </a:solidFill>
                <a:round/>
                <a:headEnd/>
                <a:tailEnd/>
              </a:ln>
              <a:effectLst/>
            </p:spPr>
          </p:cxnSp>
          <p:cxnSp>
            <p:nvCxnSpPr>
              <p:cNvPr id="1203" name="Straight Connector 1202">
                <a:extLst>
                  <a:ext uri="{FF2B5EF4-FFF2-40B4-BE49-F238E27FC236}">
                    <a16:creationId xmlns:a16="http://schemas.microsoft.com/office/drawing/2014/main" id="{C709DF68-6FA5-46E4-80C8-858D15CED945}"/>
                  </a:ext>
                </a:extLst>
              </p:cNvPr>
              <p:cNvCxnSpPr>
                <a:cxnSpLocks/>
              </p:cNvCxnSpPr>
              <p:nvPr/>
            </p:nvCxnSpPr>
            <p:spPr>
              <a:xfrm>
                <a:off x="11241129" y="4570485"/>
                <a:ext cx="0" cy="110163"/>
              </a:xfrm>
              <a:prstGeom prst="line">
                <a:avLst/>
              </a:prstGeom>
              <a:noFill/>
              <a:ln w="15875">
                <a:solidFill>
                  <a:schemeClr val="accent3"/>
                </a:solidFill>
                <a:round/>
                <a:headEnd/>
                <a:tailEnd/>
              </a:ln>
              <a:effectLst/>
            </p:spPr>
          </p:cxnSp>
          <p:cxnSp>
            <p:nvCxnSpPr>
              <p:cNvPr id="1204" name="Straight Connector 1203">
                <a:extLst>
                  <a:ext uri="{FF2B5EF4-FFF2-40B4-BE49-F238E27FC236}">
                    <a16:creationId xmlns:a16="http://schemas.microsoft.com/office/drawing/2014/main" id="{378FB1F5-53C1-44CC-8CDA-441D74D3AE66}"/>
                  </a:ext>
                </a:extLst>
              </p:cNvPr>
              <p:cNvCxnSpPr>
                <a:cxnSpLocks/>
              </p:cNvCxnSpPr>
              <p:nvPr/>
            </p:nvCxnSpPr>
            <p:spPr>
              <a:xfrm>
                <a:off x="11493825" y="4680648"/>
                <a:ext cx="0" cy="109650"/>
              </a:xfrm>
              <a:prstGeom prst="line">
                <a:avLst/>
              </a:prstGeom>
              <a:noFill/>
              <a:ln w="15875">
                <a:solidFill>
                  <a:schemeClr val="accent3"/>
                </a:solidFill>
                <a:round/>
                <a:headEnd/>
                <a:tailEnd/>
              </a:ln>
              <a:effectLst/>
            </p:spPr>
          </p:cxnSp>
          <p:cxnSp>
            <p:nvCxnSpPr>
              <p:cNvPr id="1205" name="Straight Connector 1204">
                <a:extLst>
                  <a:ext uri="{FF2B5EF4-FFF2-40B4-BE49-F238E27FC236}">
                    <a16:creationId xmlns:a16="http://schemas.microsoft.com/office/drawing/2014/main" id="{60761B78-95AE-44B0-AF89-F4B5F69321CB}"/>
                  </a:ext>
                </a:extLst>
              </p:cNvPr>
              <p:cNvCxnSpPr>
                <a:cxnSpLocks/>
              </p:cNvCxnSpPr>
              <p:nvPr/>
            </p:nvCxnSpPr>
            <p:spPr>
              <a:xfrm>
                <a:off x="11128417" y="4680648"/>
                <a:ext cx="0" cy="109650"/>
              </a:xfrm>
              <a:prstGeom prst="line">
                <a:avLst/>
              </a:prstGeom>
              <a:noFill/>
              <a:ln w="15875">
                <a:solidFill>
                  <a:schemeClr val="accent3"/>
                </a:solidFill>
                <a:round/>
                <a:headEnd/>
                <a:tailEnd/>
              </a:ln>
              <a:effectLst/>
            </p:spPr>
          </p:cxnSp>
        </p:grpSp>
        <p:grpSp>
          <p:nvGrpSpPr>
            <p:cNvPr id="1131" name="Group 1130">
              <a:extLst>
                <a:ext uri="{FF2B5EF4-FFF2-40B4-BE49-F238E27FC236}">
                  <a16:creationId xmlns:a16="http://schemas.microsoft.com/office/drawing/2014/main" id="{AEAD24D4-E6D3-4AEE-82A8-3F9F9F4DB3A2}"/>
                </a:ext>
              </a:extLst>
            </p:cNvPr>
            <p:cNvGrpSpPr/>
            <p:nvPr/>
          </p:nvGrpSpPr>
          <p:grpSpPr>
            <a:xfrm>
              <a:off x="5428712" y="4072404"/>
              <a:ext cx="965976" cy="669562"/>
              <a:chOff x="10979539" y="4355688"/>
              <a:chExt cx="965976" cy="669562"/>
            </a:xfrm>
          </p:grpSpPr>
          <p:sp>
            <p:nvSpPr>
              <p:cNvPr id="1132" name="Line 456">
                <a:extLst>
                  <a:ext uri="{FF2B5EF4-FFF2-40B4-BE49-F238E27FC236}">
                    <a16:creationId xmlns:a16="http://schemas.microsoft.com/office/drawing/2014/main" id="{EE546F97-BA20-45B1-9A2E-73BADCF493EE}"/>
                  </a:ext>
                </a:extLst>
              </p:cNvPr>
              <p:cNvSpPr>
                <a:spLocks noChangeShapeType="1"/>
              </p:cNvSpPr>
              <p:nvPr/>
            </p:nvSpPr>
            <p:spPr bwMode="auto">
              <a:xfrm flipV="1">
                <a:off x="10979539" y="4680648"/>
                <a:ext cx="965976" cy="0"/>
              </a:xfrm>
              <a:prstGeom prst="line">
                <a:avLst/>
              </a:prstGeom>
              <a:noFill/>
              <a:ln w="15875">
                <a:solidFill>
                  <a:schemeClr val="accent3"/>
                </a:solidFill>
                <a:round/>
                <a:headEnd/>
                <a:tailEnd/>
              </a:ln>
              <a:effectLst/>
            </p:spPr>
            <p:txBody>
              <a:bodyPr lIns="0" tIns="0" rIns="0" bIns="0"/>
              <a:lstStyle/>
              <a:p>
                <a:endParaRPr lang="fr-FR" sz="1600">
                  <a:solidFill>
                    <a:prstClr val="black"/>
                  </a:solidFill>
                </a:endParaRPr>
              </a:p>
            </p:txBody>
          </p:sp>
          <p:grpSp>
            <p:nvGrpSpPr>
              <p:cNvPr id="1133" name="Group 1132">
                <a:extLst>
                  <a:ext uri="{FF2B5EF4-FFF2-40B4-BE49-F238E27FC236}">
                    <a16:creationId xmlns:a16="http://schemas.microsoft.com/office/drawing/2014/main" id="{F957D876-2DBA-4DEA-811D-61404EF88423}"/>
                  </a:ext>
                </a:extLst>
              </p:cNvPr>
              <p:cNvGrpSpPr/>
              <p:nvPr/>
            </p:nvGrpSpPr>
            <p:grpSpPr>
              <a:xfrm>
                <a:off x="10986067" y="4814020"/>
                <a:ext cx="284701" cy="211230"/>
                <a:chOff x="4841876" y="1495426"/>
                <a:chExt cx="344488" cy="255588"/>
              </a:xfrm>
            </p:grpSpPr>
            <p:sp>
              <p:nvSpPr>
                <p:cNvPr id="1185" name="Freeform 277">
                  <a:extLst>
                    <a:ext uri="{FF2B5EF4-FFF2-40B4-BE49-F238E27FC236}">
                      <a16:creationId xmlns:a16="http://schemas.microsoft.com/office/drawing/2014/main" id="{7C34B893-7911-42BB-BE7A-B0D33222CED1}"/>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6" name="Rectangle 278">
                  <a:extLst>
                    <a:ext uri="{FF2B5EF4-FFF2-40B4-BE49-F238E27FC236}">
                      <a16:creationId xmlns:a16="http://schemas.microsoft.com/office/drawing/2014/main" id="{B7BC9123-6E9B-4220-B7E8-D249A91859C2}"/>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7" name="Line 279">
                  <a:extLst>
                    <a:ext uri="{FF2B5EF4-FFF2-40B4-BE49-F238E27FC236}">
                      <a16:creationId xmlns:a16="http://schemas.microsoft.com/office/drawing/2014/main" id="{09CAAFBD-7CDD-4D2E-BDC8-EC9EDFA3ED39}"/>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8" name="Line 280">
                  <a:extLst>
                    <a:ext uri="{FF2B5EF4-FFF2-40B4-BE49-F238E27FC236}">
                      <a16:creationId xmlns:a16="http://schemas.microsoft.com/office/drawing/2014/main" id="{3EF394AA-006B-4E20-96B6-DF9A9CFAE5EB}"/>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9" name="Line 281">
                  <a:extLst>
                    <a:ext uri="{FF2B5EF4-FFF2-40B4-BE49-F238E27FC236}">
                      <a16:creationId xmlns:a16="http://schemas.microsoft.com/office/drawing/2014/main" id="{93C4A654-559E-40CF-9CC1-4852601F6018}"/>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90" name="Freeform 282">
                  <a:extLst>
                    <a:ext uri="{FF2B5EF4-FFF2-40B4-BE49-F238E27FC236}">
                      <a16:creationId xmlns:a16="http://schemas.microsoft.com/office/drawing/2014/main" id="{59B955BE-174A-490A-B637-714BC7D3AF7F}"/>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91" name="Rectangle 283">
                  <a:extLst>
                    <a:ext uri="{FF2B5EF4-FFF2-40B4-BE49-F238E27FC236}">
                      <a16:creationId xmlns:a16="http://schemas.microsoft.com/office/drawing/2014/main" id="{94CB5164-93E1-4090-943E-41EE4BE863CD}"/>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92" name="Oval 284">
                  <a:extLst>
                    <a:ext uri="{FF2B5EF4-FFF2-40B4-BE49-F238E27FC236}">
                      <a16:creationId xmlns:a16="http://schemas.microsoft.com/office/drawing/2014/main" id="{B00E7F19-0AB7-41BA-866A-6363164ABCCF}"/>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93" name="Line 285">
                  <a:extLst>
                    <a:ext uri="{FF2B5EF4-FFF2-40B4-BE49-F238E27FC236}">
                      <a16:creationId xmlns:a16="http://schemas.microsoft.com/office/drawing/2014/main" id="{9CFF83BA-8128-479B-8EC3-EE7EE63F5791}"/>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94" name="Line 286">
                  <a:extLst>
                    <a:ext uri="{FF2B5EF4-FFF2-40B4-BE49-F238E27FC236}">
                      <a16:creationId xmlns:a16="http://schemas.microsoft.com/office/drawing/2014/main" id="{B4FE372C-AD54-488B-9E48-6F599642DD8C}"/>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cxnSp>
            <p:nvCxnSpPr>
              <p:cNvPr id="1134" name="Straight Connector 1133">
                <a:extLst>
                  <a:ext uri="{FF2B5EF4-FFF2-40B4-BE49-F238E27FC236}">
                    <a16:creationId xmlns:a16="http://schemas.microsoft.com/office/drawing/2014/main" id="{D1AF949D-ABF0-443B-9B77-B15FEF42ED1D}"/>
                  </a:ext>
                </a:extLst>
              </p:cNvPr>
              <p:cNvCxnSpPr>
                <a:cxnSpLocks/>
              </p:cNvCxnSpPr>
              <p:nvPr/>
            </p:nvCxnSpPr>
            <p:spPr>
              <a:xfrm>
                <a:off x="11772477" y="4570485"/>
                <a:ext cx="0" cy="110163"/>
              </a:xfrm>
              <a:prstGeom prst="line">
                <a:avLst/>
              </a:prstGeom>
              <a:noFill/>
              <a:ln w="15875">
                <a:solidFill>
                  <a:schemeClr val="accent3"/>
                </a:solidFill>
                <a:round/>
                <a:headEnd/>
                <a:tailEnd/>
              </a:ln>
              <a:effectLst/>
            </p:spPr>
          </p:cxnSp>
          <p:grpSp>
            <p:nvGrpSpPr>
              <p:cNvPr id="1135" name="Group 1134">
                <a:extLst>
                  <a:ext uri="{FF2B5EF4-FFF2-40B4-BE49-F238E27FC236}">
                    <a16:creationId xmlns:a16="http://schemas.microsoft.com/office/drawing/2014/main" id="{6B74F09D-A0A9-4F25-98F0-D840F635B6A9}"/>
                  </a:ext>
                </a:extLst>
              </p:cNvPr>
              <p:cNvGrpSpPr/>
              <p:nvPr/>
            </p:nvGrpSpPr>
            <p:grpSpPr>
              <a:xfrm>
                <a:off x="11716883" y="4810364"/>
                <a:ext cx="214886" cy="214886"/>
                <a:chOff x="3398838" y="1811338"/>
                <a:chExt cx="346075" cy="346075"/>
              </a:xfrm>
            </p:grpSpPr>
            <p:sp>
              <p:nvSpPr>
                <p:cNvPr id="1169" name="Rectangle 453">
                  <a:extLst>
                    <a:ext uri="{FF2B5EF4-FFF2-40B4-BE49-F238E27FC236}">
                      <a16:creationId xmlns:a16="http://schemas.microsoft.com/office/drawing/2014/main" id="{FADAB49E-EA0D-4E9C-8C9F-E636196DB333}"/>
                    </a:ext>
                  </a:extLst>
                </p:cNvPr>
                <p:cNvSpPr>
                  <a:spLocks noChangeArrowheads="1"/>
                </p:cNvSpPr>
                <p:nvPr/>
              </p:nvSpPr>
              <p:spPr bwMode="auto">
                <a:xfrm>
                  <a:off x="3398838" y="1885950"/>
                  <a:ext cx="346075"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0" name="Freeform 454">
                  <a:extLst>
                    <a:ext uri="{FF2B5EF4-FFF2-40B4-BE49-F238E27FC236}">
                      <a16:creationId xmlns:a16="http://schemas.microsoft.com/office/drawing/2014/main" id="{EC931BC3-9F98-47A8-AACD-E9F24249D1BA}"/>
                    </a:ext>
                  </a:extLst>
                </p:cNvPr>
                <p:cNvSpPr>
                  <a:spLocks/>
                </p:cNvSpPr>
                <p:nvPr/>
              </p:nvSpPr>
              <p:spPr bwMode="auto">
                <a:xfrm>
                  <a:off x="3398838" y="1811338"/>
                  <a:ext cx="346075" cy="74613"/>
                </a:xfrm>
                <a:custGeom>
                  <a:avLst/>
                  <a:gdLst>
                    <a:gd name="T0" fmla="*/ 0 w 218"/>
                    <a:gd name="T1" fmla="*/ 47 h 47"/>
                    <a:gd name="T2" fmla="*/ 57 w 218"/>
                    <a:gd name="T3" fmla="*/ 0 h 47"/>
                    <a:gd name="T4" fmla="*/ 161 w 218"/>
                    <a:gd name="T5" fmla="*/ 0 h 47"/>
                    <a:gd name="T6" fmla="*/ 218 w 218"/>
                    <a:gd name="T7" fmla="*/ 47 h 47"/>
                  </a:gdLst>
                  <a:ahLst/>
                  <a:cxnLst>
                    <a:cxn ang="0">
                      <a:pos x="T0" y="T1"/>
                    </a:cxn>
                    <a:cxn ang="0">
                      <a:pos x="T2" y="T3"/>
                    </a:cxn>
                    <a:cxn ang="0">
                      <a:pos x="T4" y="T5"/>
                    </a:cxn>
                    <a:cxn ang="0">
                      <a:pos x="T6" y="T7"/>
                    </a:cxn>
                  </a:cxnLst>
                  <a:rect l="0" t="0" r="r" b="b"/>
                  <a:pathLst>
                    <a:path w="218" h="47">
                      <a:moveTo>
                        <a:pt x="0" y="47"/>
                      </a:moveTo>
                      <a:lnTo>
                        <a:pt x="57" y="0"/>
                      </a:lnTo>
                      <a:lnTo>
                        <a:pt x="161" y="0"/>
                      </a:lnTo>
                      <a:lnTo>
                        <a:pt x="218" y="47"/>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1" name="Oval 455">
                  <a:extLst>
                    <a:ext uri="{FF2B5EF4-FFF2-40B4-BE49-F238E27FC236}">
                      <a16:creationId xmlns:a16="http://schemas.microsoft.com/office/drawing/2014/main" id="{8E7F138C-D34D-484C-8A5C-B18558933AA4}"/>
                    </a:ext>
                  </a:extLst>
                </p:cNvPr>
                <p:cNvSpPr>
                  <a:spLocks noChangeArrowheads="1"/>
                </p:cNvSpPr>
                <p:nvPr/>
              </p:nvSpPr>
              <p:spPr bwMode="auto">
                <a:xfrm>
                  <a:off x="3594100" y="1924050"/>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2" name="Oval 456">
                  <a:extLst>
                    <a:ext uri="{FF2B5EF4-FFF2-40B4-BE49-F238E27FC236}">
                      <a16:creationId xmlns:a16="http://schemas.microsoft.com/office/drawing/2014/main" id="{82C66709-9778-4511-89E6-086CB092A4F6}"/>
                    </a:ext>
                  </a:extLst>
                </p:cNvPr>
                <p:cNvSpPr>
                  <a:spLocks noChangeArrowheads="1"/>
                </p:cNvSpPr>
                <p:nvPr/>
              </p:nvSpPr>
              <p:spPr bwMode="auto">
                <a:xfrm>
                  <a:off x="364013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3" name="Oval 457">
                  <a:extLst>
                    <a:ext uri="{FF2B5EF4-FFF2-40B4-BE49-F238E27FC236}">
                      <a16:creationId xmlns:a16="http://schemas.microsoft.com/office/drawing/2014/main" id="{4545AAB4-4C8F-4738-A3A7-98063499C0C0}"/>
                    </a:ext>
                  </a:extLst>
                </p:cNvPr>
                <p:cNvSpPr>
                  <a:spLocks noChangeArrowheads="1"/>
                </p:cNvSpPr>
                <p:nvPr/>
              </p:nvSpPr>
              <p:spPr bwMode="auto">
                <a:xfrm>
                  <a:off x="3684588" y="1924050"/>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4" name="Oval 458">
                  <a:extLst>
                    <a:ext uri="{FF2B5EF4-FFF2-40B4-BE49-F238E27FC236}">
                      <a16:creationId xmlns:a16="http://schemas.microsoft.com/office/drawing/2014/main" id="{1B356800-2B9B-4553-B64B-17416A2DA6CF}"/>
                    </a:ext>
                  </a:extLst>
                </p:cNvPr>
                <p:cNvSpPr>
                  <a:spLocks noChangeArrowheads="1"/>
                </p:cNvSpPr>
                <p:nvPr/>
              </p:nvSpPr>
              <p:spPr bwMode="auto">
                <a:xfrm>
                  <a:off x="3429000" y="1916113"/>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5" name="Freeform 459">
                  <a:extLst>
                    <a:ext uri="{FF2B5EF4-FFF2-40B4-BE49-F238E27FC236}">
                      <a16:creationId xmlns:a16="http://schemas.microsoft.com/office/drawing/2014/main" id="{A170B3B8-DD62-44C1-87CA-9035A59039CD}"/>
                    </a:ext>
                  </a:extLst>
                </p:cNvPr>
                <p:cNvSpPr>
                  <a:spLocks/>
                </p:cNvSpPr>
                <p:nvPr/>
              </p:nvSpPr>
              <p:spPr bwMode="auto">
                <a:xfrm>
                  <a:off x="3398838" y="1976438"/>
                  <a:ext cx="346075" cy="90488"/>
                </a:xfrm>
                <a:custGeom>
                  <a:avLst/>
                  <a:gdLst>
                    <a:gd name="T0" fmla="*/ 0 w 218"/>
                    <a:gd name="T1" fmla="*/ 0 h 57"/>
                    <a:gd name="T2" fmla="*/ 0 w 218"/>
                    <a:gd name="T3" fmla="*/ 57 h 57"/>
                    <a:gd name="T4" fmla="*/ 218 w 218"/>
                    <a:gd name="T5" fmla="*/ 57 h 57"/>
                    <a:gd name="T6" fmla="*/ 218 w 218"/>
                    <a:gd name="T7" fmla="*/ 0 h 57"/>
                  </a:gdLst>
                  <a:ahLst/>
                  <a:cxnLst>
                    <a:cxn ang="0">
                      <a:pos x="T0" y="T1"/>
                    </a:cxn>
                    <a:cxn ang="0">
                      <a:pos x="T2" y="T3"/>
                    </a:cxn>
                    <a:cxn ang="0">
                      <a:pos x="T4" y="T5"/>
                    </a:cxn>
                    <a:cxn ang="0">
                      <a:pos x="T6" y="T7"/>
                    </a:cxn>
                  </a:cxnLst>
                  <a:rect l="0" t="0" r="r" b="b"/>
                  <a:pathLst>
                    <a:path w="218" h="57">
                      <a:moveTo>
                        <a:pt x="0" y="0"/>
                      </a:moveTo>
                      <a:lnTo>
                        <a:pt x="0" y="57"/>
                      </a:lnTo>
                      <a:lnTo>
                        <a:pt x="218" y="57"/>
                      </a:lnTo>
                      <a:lnTo>
                        <a:pt x="218" y="0"/>
                      </a:ln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6" name="Oval 460">
                  <a:extLst>
                    <a:ext uri="{FF2B5EF4-FFF2-40B4-BE49-F238E27FC236}">
                      <a16:creationId xmlns:a16="http://schemas.microsoft.com/office/drawing/2014/main" id="{06B505FA-15D0-4CFC-8CB7-B886E164C495}"/>
                    </a:ext>
                  </a:extLst>
                </p:cNvPr>
                <p:cNvSpPr>
                  <a:spLocks noChangeArrowheads="1"/>
                </p:cNvSpPr>
                <p:nvPr/>
              </p:nvSpPr>
              <p:spPr bwMode="auto">
                <a:xfrm>
                  <a:off x="3594100" y="2014538"/>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7" name="Oval 461">
                  <a:extLst>
                    <a:ext uri="{FF2B5EF4-FFF2-40B4-BE49-F238E27FC236}">
                      <a16:creationId xmlns:a16="http://schemas.microsoft.com/office/drawing/2014/main" id="{611FB6F3-EE5C-4CD5-9B5D-9E52E3E9E744}"/>
                    </a:ext>
                  </a:extLst>
                </p:cNvPr>
                <p:cNvSpPr>
                  <a:spLocks noChangeArrowheads="1"/>
                </p:cNvSpPr>
                <p:nvPr/>
              </p:nvSpPr>
              <p:spPr bwMode="auto">
                <a:xfrm>
                  <a:off x="364013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8" name="Oval 462">
                  <a:extLst>
                    <a:ext uri="{FF2B5EF4-FFF2-40B4-BE49-F238E27FC236}">
                      <a16:creationId xmlns:a16="http://schemas.microsoft.com/office/drawing/2014/main" id="{422DA7BE-CD01-4740-A27D-54F0BB5F4D3F}"/>
                    </a:ext>
                  </a:extLst>
                </p:cNvPr>
                <p:cNvSpPr>
                  <a:spLocks noChangeArrowheads="1"/>
                </p:cNvSpPr>
                <p:nvPr/>
              </p:nvSpPr>
              <p:spPr bwMode="auto">
                <a:xfrm>
                  <a:off x="3684588" y="2014538"/>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79" name="Oval 463">
                  <a:extLst>
                    <a:ext uri="{FF2B5EF4-FFF2-40B4-BE49-F238E27FC236}">
                      <a16:creationId xmlns:a16="http://schemas.microsoft.com/office/drawing/2014/main" id="{BBA2CF14-D09E-468A-9D42-F708FF7E3096}"/>
                    </a:ext>
                  </a:extLst>
                </p:cNvPr>
                <p:cNvSpPr>
                  <a:spLocks noChangeArrowheads="1"/>
                </p:cNvSpPr>
                <p:nvPr/>
              </p:nvSpPr>
              <p:spPr bwMode="auto">
                <a:xfrm>
                  <a:off x="3429000" y="2006600"/>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0" name="Freeform 464">
                  <a:extLst>
                    <a:ext uri="{FF2B5EF4-FFF2-40B4-BE49-F238E27FC236}">
                      <a16:creationId xmlns:a16="http://schemas.microsoft.com/office/drawing/2014/main" id="{213D3482-5CFF-4A06-AFED-2994C09744B7}"/>
                    </a:ext>
                  </a:extLst>
                </p:cNvPr>
                <p:cNvSpPr>
                  <a:spLocks/>
                </p:cNvSpPr>
                <p:nvPr/>
              </p:nvSpPr>
              <p:spPr bwMode="auto">
                <a:xfrm>
                  <a:off x="3398838" y="2066925"/>
                  <a:ext cx="346075" cy="90488"/>
                </a:xfrm>
                <a:custGeom>
                  <a:avLst/>
                  <a:gdLst>
                    <a:gd name="T0" fmla="*/ 92 w 92"/>
                    <a:gd name="T1" fmla="*/ 0 h 24"/>
                    <a:gd name="T2" fmla="*/ 92 w 92"/>
                    <a:gd name="T3" fmla="*/ 16 h 24"/>
                    <a:gd name="T4" fmla="*/ 84 w 92"/>
                    <a:gd name="T5" fmla="*/ 24 h 24"/>
                    <a:gd name="T6" fmla="*/ 8 w 92"/>
                    <a:gd name="T7" fmla="*/ 24 h 24"/>
                    <a:gd name="T8" fmla="*/ 0 w 92"/>
                    <a:gd name="T9" fmla="*/ 16 h 24"/>
                    <a:gd name="T10" fmla="*/ 0 w 92"/>
                    <a:gd name="T11" fmla="*/ 0 h 24"/>
                  </a:gdLst>
                  <a:ahLst/>
                  <a:cxnLst>
                    <a:cxn ang="0">
                      <a:pos x="T0" y="T1"/>
                    </a:cxn>
                    <a:cxn ang="0">
                      <a:pos x="T2" y="T3"/>
                    </a:cxn>
                    <a:cxn ang="0">
                      <a:pos x="T4" y="T5"/>
                    </a:cxn>
                    <a:cxn ang="0">
                      <a:pos x="T6" y="T7"/>
                    </a:cxn>
                    <a:cxn ang="0">
                      <a:pos x="T8" y="T9"/>
                    </a:cxn>
                    <a:cxn ang="0">
                      <a:pos x="T10" y="T11"/>
                    </a:cxn>
                  </a:cxnLst>
                  <a:rect l="0" t="0" r="r" b="b"/>
                  <a:pathLst>
                    <a:path w="92" h="24">
                      <a:moveTo>
                        <a:pt x="92" y="0"/>
                      </a:moveTo>
                      <a:cubicBezTo>
                        <a:pt x="92" y="16"/>
                        <a:pt x="92" y="16"/>
                        <a:pt x="92" y="16"/>
                      </a:cubicBezTo>
                      <a:cubicBezTo>
                        <a:pt x="92" y="20"/>
                        <a:pt x="88" y="24"/>
                        <a:pt x="84" y="24"/>
                      </a:cubicBezTo>
                      <a:cubicBezTo>
                        <a:pt x="8" y="24"/>
                        <a:pt x="8" y="24"/>
                        <a:pt x="8" y="24"/>
                      </a:cubicBezTo>
                      <a:cubicBezTo>
                        <a:pt x="4" y="24"/>
                        <a:pt x="0" y="20"/>
                        <a:pt x="0" y="16"/>
                      </a:cubicBezTo>
                      <a:cubicBezTo>
                        <a:pt x="0" y="0"/>
                        <a:pt x="0" y="0"/>
                        <a:pt x="0" y="0"/>
                      </a:cubicBezTo>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1" name="Oval 465">
                  <a:extLst>
                    <a:ext uri="{FF2B5EF4-FFF2-40B4-BE49-F238E27FC236}">
                      <a16:creationId xmlns:a16="http://schemas.microsoft.com/office/drawing/2014/main" id="{8C48C12F-7B89-4E0A-A6C1-E81F21E0432A}"/>
                    </a:ext>
                  </a:extLst>
                </p:cNvPr>
                <p:cNvSpPr>
                  <a:spLocks noChangeArrowheads="1"/>
                </p:cNvSpPr>
                <p:nvPr/>
              </p:nvSpPr>
              <p:spPr bwMode="auto">
                <a:xfrm>
                  <a:off x="3594100" y="2105025"/>
                  <a:ext cx="15875"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2" name="Oval 466">
                  <a:extLst>
                    <a:ext uri="{FF2B5EF4-FFF2-40B4-BE49-F238E27FC236}">
                      <a16:creationId xmlns:a16="http://schemas.microsoft.com/office/drawing/2014/main" id="{333953DC-ED93-499F-A206-61693F5A30E5}"/>
                    </a:ext>
                  </a:extLst>
                </p:cNvPr>
                <p:cNvSpPr>
                  <a:spLocks noChangeArrowheads="1"/>
                </p:cNvSpPr>
                <p:nvPr/>
              </p:nvSpPr>
              <p:spPr bwMode="auto">
                <a:xfrm>
                  <a:off x="364013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3" name="Oval 467">
                  <a:extLst>
                    <a:ext uri="{FF2B5EF4-FFF2-40B4-BE49-F238E27FC236}">
                      <a16:creationId xmlns:a16="http://schemas.microsoft.com/office/drawing/2014/main" id="{B76339DC-0CA3-4F14-8440-CE0403444136}"/>
                    </a:ext>
                  </a:extLst>
                </p:cNvPr>
                <p:cNvSpPr>
                  <a:spLocks noChangeArrowheads="1"/>
                </p:cNvSpPr>
                <p:nvPr/>
              </p:nvSpPr>
              <p:spPr bwMode="auto">
                <a:xfrm>
                  <a:off x="3684588" y="2105025"/>
                  <a:ext cx="14288" cy="14288"/>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84" name="Oval 468">
                  <a:extLst>
                    <a:ext uri="{FF2B5EF4-FFF2-40B4-BE49-F238E27FC236}">
                      <a16:creationId xmlns:a16="http://schemas.microsoft.com/office/drawing/2014/main" id="{651A6197-6F22-41DC-9B69-843CFDADE52B}"/>
                    </a:ext>
                  </a:extLst>
                </p:cNvPr>
                <p:cNvSpPr>
                  <a:spLocks noChangeArrowheads="1"/>
                </p:cNvSpPr>
                <p:nvPr/>
              </p:nvSpPr>
              <p:spPr bwMode="auto">
                <a:xfrm>
                  <a:off x="3429000" y="2097088"/>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136" name="Group 1135">
                <a:extLst>
                  <a:ext uri="{FF2B5EF4-FFF2-40B4-BE49-F238E27FC236}">
                    <a16:creationId xmlns:a16="http://schemas.microsoft.com/office/drawing/2014/main" id="{176519DA-8742-4C56-ADF5-F67835E48C44}"/>
                  </a:ext>
                </a:extLst>
              </p:cNvPr>
              <p:cNvGrpSpPr/>
              <p:nvPr/>
            </p:nvGrpSpPr>
            <p:grpSpPr>
              <a:xfrm>
                <a:off x="11068092" y="4355688"/>
                <a:ext cx="346075" cy="195263"/>
                <a:chOff x="4119563" y="2247901"/>
                <a:chExt cx="346075" cy="195263"/>
              </a:xfrm>
            </p:grpSpPr>
            <p:sp>
              <p:nvSpPr>
                <p:cNvPr id="1161" name="Freeform 29">
                  <a:extLst>
                    <a:ext uri="{FF2B5EF4-FFF2-40B4-BE49-F238E27FC236}">
                      <a16:creationId xmlns:a16="http://schemas.microsoft.com/office/drawing/2014/main" id="{49E20FAE-AC7F-4CB4-B177-466FA70148FC}"/>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2" name="Freeform 30">
                  <a:extLst>
                    <a:ext uri="{FF2B5EF4-FFF2-40B4-BE49-F238E27FC236}">
                      <a16:creationId xmlns:a16="http://schemas.microsoft.com/office/drawing/2014/main" id="{097A2195-B35F-4AE3-AC9D-8D4FA66FA217}"/>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3" name="Oval 31">
                  <a:extLst>
                    <a:ext uri="{FF2B5EF4-FFF2-40B4-BE49-F238E27FC236}">
                      <a16:creationId xmlns:a16="http://schemas.microsoft.com/office/drawing/2014/main" id="{C27B5D80-AD1D-49CE-A18F-548D06D8B900}"/>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4" name="Oval 32">
                  <a:extLst>
                    <a:ext uri="{FF2B5EF4-FFF2-40B4-BE49-F238E27FC236}">
                      <a16:creationId xmlns:a16="http://schemas.microsoft.com/office/drawing/2014/main" id="{72838652-107E-4829-85CB-01D1475F9640}"/>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5" name="Oval 33">
                  <a:extLst>
                    <a:ext uri="{FF2B5EF4-FFF2-40B4-BE49-F238E27FC236}">
                      <a16:creationId xmlns:a16="http://schemas.microsoft.com/office/drawing/2014/main" id="{EA9678F8-A3E1-4DEE-B8D0-FFDF099F8FF9}"/>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6" name="Oval 34">
                  <a:extLst>
                    <a:ext uri="{FF2B5EF4-FFF2-40B4-BE49-F238E27FC236}">
                      <a16:creationId xmlns:a16="http://schemas.microsoft.com/office/drawing/2014/main" id="{FA9E6F1E-EFD4-4642-8009-64ACD12D39ED}"/>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7" name="Line 35">
                  <a:extLst>
                    <a:ext uri="{FF2B5EF4-FFF2-40B4-BE49-F238E27FC236}">
                      <a16:creationId xmlns:a16="http://schemas.microsoft.com/office/drawing/2014/main" id="{DEB036AA-EB51-4070-AC30-AFCC9ACD0714}"/>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68" name="Line 36">
                  <a:extLst>
                    <a:ext uri="{FF2B5EF4-FFF2-40B4-BE49-F238E27FC236}">
                      <a16:creationId xmlns:a16="http://schemas.microsoft.com/office/drawing/2014/main" id="{ED516FC8-8E5B-4E99-B331-8283B7535471}"/>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137" name="Group 1136">
                <a:extLst>
                  <a:ext uri="{FF2B5EF4-FFF2-40B4-BE49-F238E27FC236}">
                    <a16:creationId xmlns:a16="http://schemas.microsoft.com/office/drawing/2014/main" id="{F23EAB74-CC74-4E9C-8D50-015F3FB4C649}"/>
                  </a:ext>
                </a:extLst>
              </p:cNvPr>
              <p:cNvGrpSpPr/>
              <p:nvPr/>
            </p:nvGrpSpPr>
            <p:grpSpPr>
              <a:xfrm>
                <a:off x="11351475" y="4814020"/>
                <a:ext cx="284701" cy="211230"/>
                <a:chOff x="4841876" y="1495426"/>
                <a:chExt cx="344488" cy="255588"/>
              </a:xfrm>
            </p:grpSpPr>
            <p:sp>
              <p:nvSpPr>
                <p:cNvPr id="1151" name="Freeform 277">
                  <a:extLst>
                    <a:ext uri="{FF2B5EF4-FFF2-40B4-BE49-F238E27FC236}">
                      <a16:creationId xmlns:a16="http://schemas.microsoft.com/office/drawing/2014/main" id="{947A2BD5-41A7-4146-9227-D689AABF0AD8}"/>
                    </a:ext>
                  </a:extLst>
                </p:cNvPr>
                <p:cNvSpPr>
                  <a:spLocks/>
                </p:cNvSpPr>
                <p:nvPr/>
              </p:nvSpPr>
              <p:spPr bwMode="auto">
                <a:xfrm>
                  <a:off x="4841876" y="1555751"/>
                  <a:ext cx="195263" cy="150813"/>
                </a:xfrm>
                <a:custGeom>
                  <a:avLst/>
                  <a:gdLst>
                    <a:gd name="T0" fmla="*/ 52 w 52"/>
                    <a:gd name="T1" fmla="*/ 36 h 40"/>
                    <a:gd name="T2" fmla="*/ 48 w 52"/>
                    <a:gd name="T3" fmla="*/ 40 h 40"/>
                    <a:gd name="T4" fmla="*/ 4 w 52"/>
                    <a:gd name="T5" fmla="*/ 40 h 40"/>
                    <a:gd name="T6" fmla="*/ 0 w 52"/>
                    <a:gd name="T7" fmla="*/ 36 h 40"/>
                    <a:gd name="T8" fmla="*/ 0 w 52"/>
                    <a:gd name="T9" fmla="*/ 4 h 40"/>
                    <a:gd name="T10" fmla="*/ 4 w 52"/>
                    <a:gd name="T11" fmla="*/ 0 h 40"/>
                    <a:gd name="T12" fmla="*/ 48 w 52"/>
                    <a:gd name="T13" fmla="*/ 0 h 40"/>
                    <a:gd name="T14" fmla="*/ 52 w 52"/>
                    <a:gd name="T15" fmla="*/ 4 h 40"/>
                    <a:gd name="T16" fmla="*/ 52 w 52"/>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0">
                      <a:moveTo>
                        <a:pt x="52" y="36"/>
                      </a:moveTo>
                      <a:cubicBezTo>
                        <a:pt x="52" y="38"/>
                        <a:pt x="50" y="40"/>
                        <a:pt x="48" y="40"/>
                      </a:cubicBezTo>
                      <a:cubicBezTo>
                        <a:pt x="4" y="40"/>
                        <a:pt x="4" y="40"/>
                        <a:pt x="4" y="40"/>
                      </a:cubicBezTo>
                      <a:cubicBezTo>
                        <a:pt x="2" y="40"/>
                        <a:pt x="0" y="38"/>
                        <a:pt x="0" y="36"/>
                      </a:cubicBezTo>
                      <a:cubicBezTo>
                        <a:pt x="0" y="4"/>
                        <a:pt x="0" y="4"/>
                        <a:pt x="0" y="4"/>
                      </a:cubicBezTo>
                      <a:cubicBezTo>
                        <a:pt x="0" y="2"/>
                        <a:pt x="2" y="0"/>
                        <a:pt x="4" y="0"/>
                      </a:cubicBezTo>
                      <a:cubicBezTo>
                        <a:pt x="48" y="0"/>
                        <a:pt x="48" y="0"/>
                        <a:pt x="48" y="0"/>
                      </a:cubicBezTo>
                      <a:cubicBezTo>
                        <a:pt x="50" y="0"/>
                        <a:pt x="52" y="2"/>
                        <a:pt x="52" y="4"/>
                      </a:cubicBezTo>
                      <a:lnTo>
                        <a:pt x="52" y="36"/>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2" name="Rectangle 278">
                  <a:extLst>
                    <a:ext uri="{FF2B5EF4-FFF2-40B4-BE49-F238E27FC236}">
                      <a16:creationId xmlns:a16="http://schemas.microsoft.com/office/drawing/2014/main" id="{C1AE8BF7-3EA5-4D0E-A831-543F5085552F}"/>
                    </a:ext>
                  </a:extLst>
                </p:cNvPr>
                <p:cNvSpPr>
                  <a:spLocks noChangeArrowheads="1"/>
                </p:cNvSpPr>
                <p:nvPr/>
              </p:nvSpPr>
              <p:spPr bwMode="auto">
                <a:xfrm>
                  <a:off x="4872038" y="1585914"/>
                  <a:ext cx="134938" cy="90488"/>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3" name="Line 279">
                  <a:extLst>
                    <a:ext uri="{FF2B5EF4-FFF2-40B4-BE49-F238E27FC236}">
                      <a16:creationId xmlns:a16="http://schemas.microsoft.com/office/drawing/2014/main" id="{E691D3E4-E2E3-4F87-BF0D-8208A0ED894A}"/>
                    </a:ext>
                  </a:extLst>
                </p:cNvPr>
                <p:cNvSpPr>
                  <a:spLocks noChangeShapeType="1"/>
                </p:cNvSpPr>
                <p:nvPr/>
              </p:nvSpPr>
              <p:spPr bwMode="auto">
                <a:xfrm>
                  <a:off x="4894263" y="1751014"/>
                  <a:ext cx="90488"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4" name="Line 280">
                  <a:extLst>
                    <a:ext uri="{FF2B5EF4-FFF2-40B4-BE49-F238E27FC236}">
                      <a16:creationId xmlns:a16="http://schemas.microsoft.com/office/drawing/2014/main" id="{DE058DEC-9DC7-43F5-BBAE-59A42C656C74}"/>
                    </a:ext>
                  </a:extLst>
                </p:cNvPr>
                <p:cNvSpPr>
                  <a:spLocks noChangeShapeType="1"/>
                </p:cNvSpPr>
                <p:nvPr/>
              </p:nvSpPr>
              <p:spPr bwMode="auto">
                <a:xfrm>
                  <a:off x="491648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5" name="Line 281">
                  <a:extLst>
                    <a:ext uri="{FF2B5EF4-FFF2-40B4-BE49-F238E27FC236}">
                      <a16:creationId xmlns:a16="http://schemas.microsoft.com/office/drawing/2014/main" id="{CF05E156-E610-41F9-9296-E4C0F9CA3511}"/>
                    </a:ext>
                  </a:extLst>
                </p:cNvPr>
                <p:cNvSpPr>
                  <a:spLocks noChangeShapeType="1"/>
                </p:cNvSpPr>
                <p:nvPr/>
              </p:nvSpPr>
              <p:spPr bwMode="auto">
                <a:xfrm>
                  <a:off x="4960938" y="1706564"/>
                  <a:ext cx="0" cy="4445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6" name="Freeform 282">
                  <a:extLst>
                    <a:ext uri="{FF2B5EF4-FFF2-40B4-BE49-F238E27FC236}">
                      <a16:creationId xmlns:a16="http://schemas.microsoft.com/office/drawing/2014/main" id="{3E05CEB4-37EC-44E9-9ECF-733D7D2305CA}"/>
                    </a:ext>
                  </a:extLst>
                </p:cNvPr>
                <p:cNvSpPr>
                  <a:spLocks/>
                </p:cNvSpPr>
                <p:nvPr/>
              </p:nvSpPr>
              <p:spPr bwMode="auto">
                <a:xfrm>
                  <a:off x="5067301" y="1495426"/>
                  <a:ext cx="119063" cy="255588"/>
                </a:xfrm>
                <a:custGeom>
                  <a:avLst/>
                  <a:gdLst>
                    <a:gd name="T0" fmla="*/ 75 w 75"/>
                    <a:gd name="T1" fmla="*/ 19 h 161"/>
                    <a:gd name="T2" fmla="*/ 61 w 75"/>
                    <a:gd name="T3" fmla="*/ 0 h 161"/>
                    <a:gd name="T4" fmla="*/ 14 w 75"/>
                    <a:gd name="T5" fmla="*/ 0 h 161"/>
                    <a:gd name="T6" fmla="*/ 0 w 75"/>
                    <a:gd name="T7" fmla="*/ 19 h 161"/>
                    <a:gd name="T8" fmla="*/ 0 w 75"/>
                    <a:gd name="T9" fmla="*/ 161 h 161"/>
                    <a:gd name="T10" fmla="*/ 75 w 75"/>
                    <a:gd name="T11" fmla="*/ 161 h 161"/>
                    <a:gd name="T12" fmla="*/ 75 w 75"/>
                    <a:gd name="T13" fmla="*/ 19 h 161"/>
                  </a:gdLst>
                  <a:ahLst/>
                  <a:cxnLst>
                    <a:cxn ang="0">
                      <a:pos x="T0" y="T1"/>
                    </a:cxn>
                    <a:cxn ang="0">
                      <a:pos x="T2" y="T3"/>
                    </a:cxn>
                    <a:cxn ang="0">
                      <a:pos x="T4" y="T5"/>
                    </a:cxn>
                    <a:cxn ang="0">
                      <a:pos x="T6" y="T7"/>
                    </a:cxn>
                    <a:cxn ang="0">
                      <a:pos x="T8" y="T9"/>
                    </a:cxn>
                    <a:cxn ang="0">
                      <a:pos x="T10" y="T11"/>
                    </a:cxn>
                    <a:cxn ang="0">
                      <a:pos x="T12" y="T13"/>
                    </a:cxn>
                  </a:cxnLst>
                  <a:rect l="0" t="0" r="r" b="b"/>
                  <a:pathLst>
                    <a:path w="75" h="161">
                      <a:moveTo>
                        <a:pt x="75" y="19"/>
                      </a:moveTo>
                      <a:lnTo>
                        <a:pt x="61" y="0"/>
                      </a:lnTo>
                      <a:lnTo>
                        <a:pt x="14" y="0"/>
                      </a:lnTo>
                      <a:lnTo>
                        <a:pt x="0" y="19"/>
                      </a:lnTo>
                      <a:lnTo>
                        <a:pt x="0" y="161"/>
                      </a:lnTo>
                      <a:lnTo>
                        <a:pt x="75" y="161"/>
                      </a:lnTo>
                      <a:lnTo>
                        <a:pt x="75" y="19"/>
                      </a:lnTo>
                      <a:close/>
                    </a:path>
                  </a:pathLst>
                </a:cu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7" name="Rectangle 283">
                  <a:extLst>
                    <a:ext uri="{FF2B5EF4-FFF2-40B4-BE49-F238E27FC236}">
                      <a16:creationId xmlns:a16="http://schemas.microsoft.com/office/drawing/2014/main" id="{F75EA3E9-094E-4E3D-8BCB-EC3F455DBD45}"/>
                    </a:ext>
                  </a:extLst>
                </p:cNvPr>
                <p:cNvSpPr>
                  <a:spLocks noChangeArrowheads="1"/>
                </p:cNvSpPr>
                <p:nvPr/>
              </p:nvSpPr>
              <p:spPr bwMode="auto">
                <a:xfrm>
                  <a:off x="5097463" y="1525589"/>
                  <a:ext cx="60325" cy="30163"/>
                </a:xfrm>
                <a:prstGeom prst="rect">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8" name="Oval 284">
                  <a:extLst>
                    <a:ext uri="{FF2B5EF4-FFF2-40B4-BE49-F238E27FC236}">
                      <a16:creationId xmlns:a16="http://schemas.microsoft.com/office/drawing/2014/main" id="{C34678C0-E8A3-47AE-BE81-1BFEEA74BACC}"/>
                    </a:ext>
                  </a:extLst>
                </p:cNvPr>
                <p:cNvSpPr>
                  <a:spLocks noChangeArrowheads="1"/>
                </p:cNvSpPr>
                <p:nvPr/>
              </p:nvSpPr>
              <p:spPr bwMode="auto">
                <a:xfrm>
                  <a:off x="5111751" y="1624014"/>
                  <a:ext cx="30163" cy="30163"/>
                </a:xfrm>
                <a:prstGeom prst="ellips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59" name="Line 285">
                  <a:extLst>
                    <a:ext uri="{FF2B5EF4-FFF2-40B4-BE49-F238E27FC236}">
                      <a16:creationId xmlns:a16="http://schemas.microsoft.com/office/drawing/2014/main" id="{85CD25B4-F2CA-47F4-9B51-588B560B7C80}"/>
                    </a:ext>
                  </a:extLst>
                </p:cNvPr>
                <p:cNvSpPr>
                  <a:spLocks noChangeShapeType="1"/>
                </p:cNvSpPr>
                <p:nvPr/>
              </p:nvSpPr>
              <p:spPr bwMode="auto">
                <a:xfrm>
                  <a:off x="5089526" y="1690689"/>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sp>
              <p:nvSpPr>
                <p:cNvPr id="1160" name="Line 286">
                  <a:extLst>
                    <a:ext uri="{FF2B5EF4-FFF2-40B4-BE49-F238E27FC236}">
                      <a16:creationId xmlns:a16="http://schemas.microsoft.com/office/drawing/2014/main" id="{1AE82585-9D1A-4825-BF82-318554AF4AB3}"/>
                    </a:ext>
                  </a:extLst>
                </p:cNvPr>
                <p:cNvSpPr>
                  <a:spLocks noChangeShapeType="1"/>
                </p:cNvSpPr>
                <p:nvPr/>
              </p:nvSpPr>
              <p:spPr bwMode="auto">
                <a:xfrm>
                  <a:off x="5089526" y="1720851"/>
                  <a:ext cx="74613" cy="0"/>
                </a:xfrm>
                <a:prstGeom prst="line">
                  <a:avLst/>
                </a:prstGeom>
                <a:noFill/>
                <a:ln w="12700">
                  <a:solidFill>
                    <a:schemeClr val="accent3"/>
                  </a:solidFill>
                  <a:round/>
                  <a:headEnd/>
                  <a:tailEnd/>
                </a:ln>
                <a:effectLst/>
              </p:spPr>
              <p:txBody>
                <a:bodyPr lIns="0" tIns="0" rIns="0" bIns="0"/>
                <a:lstStyle/>
                <a:p>
                  <a:endParaRPr lang="id-ID" sz="1600">
                    <a:solidFill>
                      <a:prstClr val="black"/>
                    </a:solidFill>
                  </a:endParaRPr>
                </a:p>
              </p:txBody>
            </p:sp>
          </p:grpSp>
          <p:grpSp>
            <p:nvGrpSpPr>
              <p:cNvPr id="1138" name="Group 1137">
                <a:extLst>
                  <a:ext uri="{FF2B5EF4-FFF2-40B4-BE49-F238E27FC236}">
                    <a16:creationId xmlns:a16="http://schemas.microsoft.com/office/drawing/2014/main" id="{454360FF-8F8B-42A6-BA3F-7E961D8210F2}"/>
                  </a:ext>
                </a:extLst>
              </p:cNvPr>
              <p:cNvGrpSpPr/>
              <p:nvPr/>
            </p:nvGrpSpPr>
            <p:grpSpPr>
              <a:xfrm>
                <a:off x="11599440" y="4355688"/>
                <a:ext cx="346075" cy="195263"/>
                <a:chOff x="4119563" y="2247901"/>
                <a:chExt cx="346075" cy="195263"/>
              </a:xfrm>
            </p:grpSpPr>
            <p:sp>
              <p:nvSpPr>
                <p:cNvPr id="1143" name="Freeform 29">
                  <a:extLst>
                    <a:ext uri="{FF2B5EF4-FFF2-40B4-BE49-F238E27FC236}">
                      <a16:creationId xmlns:a16="http://schemas.microsoft.com/office/drawing/2014/main" id="{5E4E74F6-D16F-4DF3-88AE-450B400A9CAE}"/>
                    </a:ext>
                  </a:extLst>
                </p:cNvPr>
                <p:cNvSpPr>
                  <a:spLocks/>
                </p:cNvSpPr>
                <p:nvPr/>
              </p:nvSpPr>
              <p:spPr bwMode="auto">
                <a:xfrm>
                  <a:off x="4119563" y="2338389"/>
                  <a:ext cx="346075" cy="90488"/>
                </a:xfrm>
                <a:custGeom>
                  <a:avLst/>
                  <a:gdLst>
                    <a:gd name="T0" fmla="*/ 92 w 92"/>
                    <a:gd name="T1" fmla="*/ 16 h 24"/>
                    <a:gd name="T2" fmla="*/ 84 w 92"/>
                    <a:gd name="T3" fmla="*/ 24 h 24"/>
                    <a:gd name="T4" fmla="*/ 8 w 92"/>
                    <a:gd name="T5" fmla="*/ 24 h 24"/>
                    <a:gd name="T6" fmla="*/ 0 w 92"/>
                    <a:gd name="T7" fmla="*/ 16 h 24"/>
                    <a:gd name="T8" fmla="*/ 0 w 92"/>
                    <a:gd name="T9" fmla="*/ 0 h 24"/>
                    <a:gd name="T10" fmla="*/ 92 w 92"/>
                    <a:gd name="T11" fmla="*/ 0 h 24"/>
                    <a:gd name="T12" fmla="*/ 92 w 92"/>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92" h="24">
                      <a:moveTo>
                        <a:pt x="92" y="16"/>
                      </a:moveTo>
                      <a:cubicBezTo>
                        <a:pt x="92" y="20"/>
                        <a:pt x="88" y="24"/>
                        <a:pt x="84" y="24"/>
                      </a:cubicBezTo>
                      <a:cubicBezTo>
                        <a:pt x="8" y="24"/>
                        <a:pt x="8" y="24"/>
                        <a:pt x="8" y="24"/>
                      </a:cubicBezTo>
                      <a:cubicBezTo>
                        <a:pt x="4" y="24"/>
                        <a:pt x="0" y="20"/>
                        <a:pt x="0" y="16"/>
                      </a:cubicBezTo>
                      <a:cubicBezTo>
                        <a:pt x="0" y="0"/>
                        <a:pt x="0" y="0"/>
                        <a:pt x="0" y="0"/>
                      </a:cubicBezTo>
                      <a:cubicBezTo>
                        <a:pt x="92" y="0"/>
                        <a:pt x="92" y="0"/>
                        <a:pt x="92" y="0"/>
                      </a:cubicBezTo>
                      <a:lnTo>
                        <a:pt x="92" y="16"/>
                      </a:lnTo>
                      <a:close/>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4" name="Freeform 30">
                  <a:extLst>
                    <a:ext uri="{FF2B5EF4-FFF2-40B4-BE49-F238E27FC236}">
                      <a16:creationId xmlns:a16="http://schemas.microsoft.com/office/drawing/2014/main" id="{DB380465-E3EE-4DE4-8E62-54EC882C5381}"/>
                    </a:ext>
                  </a:extLst>
                </p:cNvPr>
                <p:cNvSpPr>
                  <a:spLocks/>
                </p:cNvSpPr>
                <p:nvPr/>
              </p:nvSpPr>
              <p:spPr bwMode="auto">
                <a:xfrm>
                  <a:off x="4119563" y="2247901"/>
                  <a:ext cx="346075" cy="90488"/>
                </a:xfrm>
                <a:custGeom>
                  <a:avLst/>
                  <a:gdLst>
                    <a:gd name="T0" fmla="*/ 0 w 218"/>
                    <a:gd name="T1" fmla="*/ 57 h 57"/>
                    <a:gd name="T2" fmla="*/ 57 w 218"/>
                    <a:gd name="T3" fmla="*/ 0 h 57"/>
                    <a:gd name="T4" fmla="*/ 161 w 218"/>
                    <a:gd name="T5" fmla="*/ 0 h 57"/>
                    <a:gd name="T6" fmla="*/ 218 w 218"/>
                    <a:gd name="T7" fmla="*/ 57 h 57"/>
                  </a:gdLst>
                  <a:ahLst/>
                  <a:cxnLst>
                    <a:cxn ang="0">
                      <a:pos x="T0" y="T1"/>
                    </a:cxn>
                    <a:cxn ang="0">
                      <a:pos x="T2" y="T3"/>
                    </a:cxn>
                    <a:cxn ang="0">
                      <a:pos x="T4" y="T5"/>
                    </a:cxn>
                    <a:cxn ang="0">
                      <a:pos x="T6" y="T7"/>
                    </a:cxn>
                  </a:cxnLst>
                  <a:rect l="0" t="0" r="r" b="b"/>
                  <a:pathLst>
                    <a:path w="218" h="57">
                      <a:moveTo>
                        <a:pt x="0" y="57"/>
                      </a:moveTo>
                      <a:lnTo>
                        <a:pt x="57" y="0"/>
                      </a:lnTo>
                      <a:lnTo>
                        <a:pt x="161" y="0"/>
                      </a:lnTo>
                      <a:lnTo>
                        <a:pt x="218" y="57"/>
                      </a:lnTo>
                    </a:path>
                  </a:pathLst>
                </a:cu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5" name="Oval 31">
                  <a:extLst>
                    <a:ext uri="{FF2B5EF4-FFF2-40B4-BE49-F238E27FC236}">
                      <a16:creationId xmlns:a16="http://schemas.microsoft.com/office/drawing/2014/main" id="{79DD04AB-7FB0-4090-956D-9799F7F4B339}"/>
                    </a:ext>
                  </a:extLst>
                </p:cNvPr>
                <p:cNvSpPr>
                  <a:spLocks noChangeArrowheads="1"/>
                </p:cNvSpPr>
                <p:nvPr/>
              </p:nvSpPr>
              <p:spPr bwMode="auto">
                <a:xfrm>
                  <a:off x="4314826"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6" name="Oval 32">
                  <a:extLst>
                    <a:ext uri="{FF2B5EF4-FFF2-40B4-BE49-F238E27FC236}">
                      <a16:creationId xmlns:a16="http://schemas.microsoft.com/office/drawing/2014/main" id="{CC8BE9B1-7281-48D2-A3DE-DE2A424F0D13}"/>
                    </a:ext>
                  </a:extLst>
                </p:cNvPr>
                <p:cNvSpPr>
                  <a:spLocks noChangeArrowheads="1"/>
                </p:cNvSpPr>
                <p:nvPr/>
              </p:nvSpPr>
              <p:spPr bwMode="auto">
                <a:xfrm>
                  <a:off x="4360863" y="2376489"/>
                  <a:ext cx="14288"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7" name="Oval 33">
                  <a:extLst>
                    <a:ext uri="{FF2B5EF4-FFF2-40B4-BE49-F238E27FC236}">
                      <a16:creationId xmlns:a16="http://schemas.microsoft.com/office/drawing/2014/main" id="{6372529B-FA07-424B-8071-3E7B2BBB60CA}"/>
                    </a:ext>
                  </a:extLst>
                </p:cNvPr>
                <p:cNvSpPr>
                  <a:spLocks noChangeArrowheads="1"/>
                </p:cNvSpPr>
                <p:nvPr/>
              </p:nvSpPr>
              <p:spPr bwMode="auto">
                <a:xfrm>
                  <a:off x="4405313" y="2376489"/>
                  <a:ext cx="15875" cy="14288"/>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8" name="Oval 34">
                  <a:extLst>
                    <a:ext uri="{FF2B5EF4-FFF2-40B4-BE49-F238E27FC236}">
                      <a16:creationId xmlns:a16="http://schemas.microsoft.com/office/drawing/2014/main" id="{93A8B8D7-701B-48C9-901F-A710359F66C1}"/>
                    </a:ext>
                  </a:extLst>
                </p:cNvPr>
                <p:cNvSpPr>
                  <a:spLocks noChangeArrowheads="1"/>
                </p:cNvSpPr>
                <p:nvPr/>
              </p:nvSpPr>
              <p:spPr bwMode="auto">
                <a:xfrm>
                  <a:off x="4149726" y="2368551"/>
                  <a:ext cx="30163" cy="30163"/>
                </a:xfrm>
                <a:prstGeom prst="ellipse">
                  <a:avLst/>
                </a:prstGeom>
                <a:noFill/>
                <a:ln w="14288"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49" name="Line 35">
                  <a:extLst>
                    <a:ext uri="{FF2B5EF4-FFF2-40B4-BE49-F238E27FC236}">
                      <a16:creationId xmlns:a16="http://schemas.microsoft.com/office/drawing/2014/main" id="{20ED8E75-127D-41C1-94AC-404099F060BE}"/>
                    </a:ext>
                  </a:extLst>
                </p:cNvPr>
                <p:cNvSpPr>
                  <a:spLocks noChangeShapeType="1"/>
                </p:cNvSpPr>
                <p:nvPr/>
              </p:nvSpPr>
              <p:spPr bwMode="auto">
                <a:xfrm>
                  <a:off x="414972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50" name="Line 36">
                  <a:extLst>
                    <a:ext uri="{FF2B5EF4-FFF2-40B4-BE49-F238E27FC236}">
                      <a16:creationId xmlns:a16="http://schemas.microsoft.com/office/drawing/2014/main" id="{4AF2C365-16EE-43EF-B163-E1EA68128E3E}"/>
                    </a:ext>
                  </a:extLst>
                </p:cNvPr>
                <p:cNvSpPr>
                  <a:spLocks noChangeShapeType="1"/>
                </p:cNvSpPr>
                <p:nvPr/>
              </p:nvSpPr>
              <p:spPr bwMode="auto">
                <a:xfrm>
                  <a:off x="4435476" y="2428876"/>
                  <a:ext cx="0" cy="14288"/>
                </a:xfrm>
                <a:prstGeom prst="line">
                  <a:avLst/>
                </a:prstGeom>
                <a:noFill/>
                <a:ln w="14288"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cxnSp>
            <p:nvCxnSpPr>
              <p:cNvPr id="1139" name="Straight Connector 1138">
                <a:extLst>
                  <a:ext uri="{FF2B5EF4-FFF2-40B4-BE49-F238E27FC236}">
                    <a16:creationId xmlns:a16="http://schemas.microsoft.com/office/drawing/2014/main" id="{9BAA99B4-F4C8-4B9D-AFEA-C8A656BA96A9}"/>
                  </a:ext>
                </a:extLst>
              </p:cNvPr>
              <p:cNvCxnSpPr>
                <a:cxnSpLocks/>
              </p:cNvCxnSpPr>
              <p:nvPr/>
            </p:nvCxnSpPr>
            <p:spPr>
              <a:xfrm>
                <a:off x="11824326" y="4680648"/>
                <a:ext cx="0" cy="109650"/>
              </a:xfrm>
              <a:prstGeom prst="line">
                <a:avLst/>
              </a:prstGeom>
              <a:noFill/>
              <a:ln w="15875">
                <a:solidFill>
                  <a:schemeClr val="accent3"/>
                </a:solidFill>
                <a:round/>
                <a:headEnd/>
                <a:tailEnd/>
              </a:ln>
              <a:effectLst/>
            </p:spPr>
          </p:cxnSp>
          <p:cxnSp>
            <p:nvCxnSpPr>
              <p:cNvPr id="1140" name="Straight Connector 1139">
                <a:extLst>
                  <a:ext uri="{FF2B5EF4-FFF2-40B4-BE49-F238E27FC236}">
                    <a16:creationId xmlns:a16="http://schemas.microsoft.com/office/drawing/2014/main" id="{FD223605-3752-4A54-A153-61C898A8C69B}"/>
                  </a:ext>
                </a:extLst>
              </p:cNvPr>
              <p:cNvCxnSpPr>
                <a:cxnSpLocks/>
              </p:cNvCxnSpPr>
              <p:nvPr/>
            </p:nvCxnSpPr>
            <p:spPr>
              <a:xfrm>
                <a:off x="11241129" y="4570485"/>
                <a:ext cx="0" cy="110163"/>
              </a:xfrm>
              <a:prstGeom prst="line">
                <a:avLst/>
              </a:prstGeom>
              <a:noFill/>
              <a:ln w="15875">
                <a:solidFill>
                  <a:schemeClr val="accent3"/>
                </a:solidFill>
                <a:round/>
                <a:headEnd/>
                <a:tailEnd/>
              </a:ln>
              <a:effectLst/>
            </p:spPr>
          </p:cxnSp>
          <p:cxnSp>
            <p:nvCxnSpPr>
              <p:cNvPr id="1141" name="Straight Connector 1140">
                <a:extLst>
                  <a:ext uri="{FF2B5EF4-FFF2-40B4-BE49-F238E27FC236}">
                    <a16:creationId xmlns:a16="http://schemas.microsoft.com/office/drawing/2014/main" id="{C4E0CEDE-7298-4AC3-B1B9-45A8C4E5CC07}"/>
                  </a:ext>
                </a:extLst>
              </p:cNvPr>
              <p:cNvCxnSpPr>
                <a:cxnSpLocks/>
              </p:cNvCxnSpPr>
              <p:nvPr/>
            </p:nvCxnSpPr>
            <p:spPr>
              <a:xfrm>
                <a:off x="11493825" y="4680648"/>
                <a:ext cx="0" cy="109650"/>
              </a:xfrm>
              <a:prstGeom prst="line">
                <a:avLst/>
              </a:prstGeom>
              <a:noFill/>
              <a:ln w="15875">
                <a:solidFill>
                  <a:schemeClr val="accent3"/>
                </a:solidFill>
                <a:round/>
                <a:headEnd/>
                <a:tailEnd/>
              </a:ln>
              <a:effectLst/>
            </p:spPr>
          </p:cxnSp>
          <p:cxnSp>
            <p:nvCxnSpPr>
              <p:cNvPr id="1142" name="Straight Connector 1141">
                <a:extLst>
                  <a:ext uri="{FF2B5EF4-FFF2-40B4-BE49-F238E27FC236}">
                    <a16:creationId xmlns:a16="http://schemas.microsoft.com/office/drawing/2014/main" id="{82FC0529-4ABD-4DFF-AF02-8239772D6253}"/>
                  </a:ext>
                </a:extLst>
              </p:cNvPr>
              <p:cNvCxnSpPr>
                <a:cxnSpLocks/>
              </p:cNvCxnSpPr>
              <p:nvPr/>
            </p:nvCxnSpPr>
            <p:spPr>
              <a:xfrm>
                <a:off x="11128417" y="4680648"/>
                <a:ext cx="0" cy="109650"/>
              </a:xfrm>
              <a:prstGeom prst="line">
                <a:avLst/>
              </a:prstGeom>
              <a:noFill/>
              <a:ln w="15875">
                <a:solidFill>
                  <a:schemeClr val="accent3"/>
                </a:solidFill>
                <a:round/>
                <a:headEnd/>
                <a:tailEnd/>
              </a:ln>
              <a:effectLst/>
            </p:spPr>
          </p:cxnSp>
        </p:grpSp>
      </p:grpSp>
      <p:sp>
        <p:nvSpPr>
          <p:cNvPr id="718" name="Slide Number Placeholder 3">
            <a:extLst>
              <a:ext uri="{FF2B5EF4-FFF2-40B4-BE49-F238E27FC236}">
                <a16:creationId xmlns:a16="http://schemas.microsoft.com/office/drawing/2014/main" id="{54EEB500-255D-438F-BF60-7C50456AE33D}"/>
              </a:ext>
            </a:extLst>
          </p:cNvPr>
          <p:cNvSpPr txBox="1">
            <a:spLocks/>
          </p:cNvSpPr>
          <p:nvPr/>
        </p:nvSpPr>
        <p:spPr>
          <a:xfrm>
            <a:off x="11566071" y="6384973"/>
            <a:ext cx="301624" cy="153888"/>
          </a:xfrm>
          <a:prstGeom prst="rect">
            <a:avLst/>
          </a:prstGeom>
        </p:spPr>
        <p:txBody>
          <a:bodyPr vert="horz" wrap="square" lIns="0" tIns="0" rIns="0" bIns="0" rtlCol="0" anchor="ctr">
            <a:spAutoFit/>
          </a:bodyPr>
          <a:lstStyle>
            <a:defPPr>
              <a:defRPr lang="id-ID"/>
            </a:defPPr>
            <a:lvl1pPr marL="0" algn="ctr" defTabSz="914400" rtl="0" eaLnBrk="1" latinLnBrk="0" hangingPunct="1">
              <a:defRPr lang="id-ID" sz="1000"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9D66DB-7B09-4F03-965C-6F4D1EE02AA0}" type="slidenum">
              <a:rPr lang="fr-FR" smtClean="0"/>
              <a:pPr/>
              <a:t>5</a:t>
            </a:fld>
            <a:endParaRPr lang="fr-FR" dirty="0"/>
          </a:p>
        </p:txBody>
      </p:sp>
      <p:grpSp>
        <p:nvGrpSpPr>
          <p:cNvPr id="719" name="Group 31">
            <a:extLst>
              <a:ext uri="{FF2B5EF4-FFF2-40B4-BE49-F238E27FC236}">
                <a16:creationId xmlns:a16="http://schemas.microsoft.com/office/drawing/2014/main" id="{989E7DF8-57BA-4DE4-BEB1-74CF0998208A}"/>
              </a:ext>
            </a:extLst>
          </p:cNvPr>
          <p:cNvGrpSpPr/>
          <p:nvPr/>
        </p:nvGrpSpPr>
        <p:grpSpPr>
          <a:xfrm>
            <a:off x="740299" y="2545984"/>
            <a:ext cx="2267112" cy="646331"/>
            <a:chOff x="759760" y="2577476"/>
            <a:chExt cx="2267112" cy="646331"/>
          </a:xfrm>
        </p:grpSpPr>
        <p:sp>
          <p:nvSpPr>
            <p:cNvPr id="720" name="TextBox 1028">
              <a:extLst>
                <a:ext uri="{FF2B5EF4-FFF2-40B4-BE49-F238E27FC236}">
                  <a16:creationId xmlns:a16="http://schemas.microsoft.com/office/drawing/2014/main" id="{6AB1356C-64B5-4257-89F2-7275309D8925}"/>
                </a:ext>
              </a:extLst>
            </p:cNvPr>
            <p:cNvSpPr txBox="1"/>
            <p:nvPr/>
          </p:nvSpPr>
          <p:spPr>
            <a:xfrm>
              <a:off x="1141697" y="2577476"/>
              <a:ext cx="1885175" cy="646331"/>
            </a:xfrm>
            <a:prstGeom prst="rect">
              <a:avLst/>
            </a:prstGeom>
            <a:noFill/>
          </p:spPr>
          <p:txBody>
            <a:bodyPr wrap="square" lIns="0" tIns="0" rIns="0" bIns="0" rtlCol="0">
              <a:spAutoFit/>
            </a:bodyPr>
            <a:lstStyle/>
            <a:p>
              <a:pPr lvl="0" algn="just">
                <a:defRPr/>
              </a:pPr>
              <a:r>
                <a:rPr lang="fr-FR" sz="1050" dirty="0">
                  <a:solidFill>
                    <a:prstClr val="black"/>
                  </a:solidFill>
                </a:rPr>
                <a:t>Transit de certains flux en rebond par le Data Center d’Aubervilliers. Damartex ne maîtrise pas le routage de bout-en-bout.  </a:t>
              </a:r>
            </a:p>
          </p:txBody>
        </p:sp>
        <p:grpSp>
          <p:nvGrpSpPr>
            <p:cNvPr id="721" name="Group 21">
              <a:extLst>
                <a:ext uri="{FF2B5EF4-FFF2-40B4-BE49-F238E27FC236}">
                  <a16:creationId xmlns:a16="http://schemas.microsoft.com/office/drawing/2014/main" id="{BF677E3F-5252-4545-9C92-748A407DBB00}"/>
                </a:ext>
              </a:extLst>
            </p:cNvPr>
            <p:cNvGrpSpPr/>
            <p:nvPr/>
          </p:nvGrpSpPr>
          <p:grpSpPr>
            <a:xfrm>
              <a:off x="759760" y="2721210"/>
              <a:ext cx="187514" cy="187514"/>
              <a:chOff x="759760" y="2735577"/>
              <a:chExt cx="187514" cy="187514"/>
            </a:xfrm>
          </p:grpSpPr>
          <p:sp>
            <p:nvSpPr>
              <p:cNvPr id="722" name="Rectangle 721">
                <a:extLst>
                  <a:ext uri="{FF2B5EF4-FFF2-40B4-BE49-F238E27FC236}">
                    <a16:creationId xmlns:a16="http://schemas.microsoft.com/office/drawing/2014/main" id="{7BDA1AB3-7AAA-4F51-8121-694532AE5F0B}"/>
                  </a:ext>
                </a:extLst>
              </p:cNvPr>
              <p:cNvSpPr/>
              <p:nvPr/>
            </p:nvSpPr>
            <p:spPr>
              <a:xfrm>
                <a:off x="759760" y="2735577"/>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23" name="Freeform 1796">
                <a:extLst>
                  <a:ext uri="{FF2B5EF4-FFF2-40B4-BE49-F238E27FC236}">
                    <a16:creationId xmlns:a16="http://schemas.microsoft.com/office/drawing/2014/main" id="{47272FFD-6BB3-4E77-BAC8-FAFAF279B4CE}"/>
                  </a:ext>
                </a:extLst>
              </p:cNvPr>
              <p:cNvSpPr>
                <a:spLocks/>
              </p:cNvSpPr>
              <p:nvPr/>
            </p:nvSpPr>
            <p:spPr bwMode="auto">
              <a:xfrm>
                <a:off x="810214" y="2815140"/>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1625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Title 1">
            <a:extLst>
              <a:ext uri="{FF2B5EF4-FFF2-40B4-BE49-F238E27FC236}">
                <a16:creationId xmlns:a16="http://schemas.microsoft.com/office/drawing/2014/main" id="{73F85B4F-C080-40E2-B392-69458DBC2839}"/>
              </a:ext>
            </a:extLst>
          </p:cNvPr>
          <p:cNvSpPr>
            <a:spLocks noGrp="1"/>
          </p:cNvSpPr>
          <p:nvPr>
            <p:ph type="title"/>
          </p:nvPr>
        </p:nvSpPr>
        <p:spPr>
          <a:xfrm>
            <a:off x="515937" y="501437"/>
            <a:ext cx="11160126" cy="430887"/>
          </a:xfrm>
        </p:spPr>
        <p:txBody>
          <a:bodyPr/>
          <a:lstStyle/>
          <a:p>
            <a:r>
              <a:rPr lang="en-US" dirty="0"/>
              <a:t>ARCHITECTURE </a:t>
            </a:r>
            <a:r>
              <a:rPr lang="en-US" dirty="0">
                <a:solidFill>
                  <a:schemeClr val="accent2"/>
                </a:solidFill>
              </a:rPr>
              <a:t>LAN</a:t>
            </a:r>
            <a:r>
              <a:rPr lang="en-US" dirty="0"/>
              <a:t> ACTUELLE</a:t>
            </a:r>
          </a:p>
        </p:txBody>
      </p:sp>
      <p:sp>
        <p:nvSpPr>
          <p:cNvPr id="690" name="Slide Number Placeholder 3">
            <a:extLst>
              <a:ext uri="{FF2B5EF4-FFF2-40B4-BE49-F238E27FC236}">
                <a16:creationId xmlns:a16="http://schemas.microsoft.com/office/drawing/2014/main" id="{C5668DCC-7909-4141-A19F-7BCCA2D1CCB9}"/>
              </a:ext>
            </a:extLst>
          </p:cNvPr>
          <p:cNvSpPr>
            <a:spLocks noGrp="1"/>
          </p:cNvSpPr>
          <p:nvPr>
            <p:ph type="sldNum" sz="quarter" idx="12"/>
          </p:nvPr>
        </p:nvSpPr>
        <p:spPr>
          <a:xfrm>
            <a:off x="11566071" y="6384973"/>
            <a:ext cx="301624" cy="153888"/>
          </a:xfrm>
        </p:spPr>
        <p:txBody>
          <a:bodyPr/>
          <a:lstStyle/>
          <a:p>
            <a:fld id="{1E9D66DB-7B09-4F03-965C-6F4D1EE02AA0}" type="slidenum">
              <a:rPr lang="id-ID" smtClean="0"/>
              <a:t>6</a:t>
            </a:fld>
            <a:endParaRPr lang="id-ID"/>
          </a:p>
        </p:txBody>
      </p:sp>
      <p:sp>
        <p:nvSpPr>
          <p:cNvPr id="691" name="Text Placeholder 1169">
            <a:extLst>
              <a:ext uri="{FF2B5EF4-FFF2-40B4-BE49-F238E27FC236}">
                <a16:creationId xmlns:a16="http://schemas.microsoft.com/office/drawing/2014/main" id="{7FB88A9D-F400-4789-A542-615623442E8D}"/>
              </a:ext>
            </a:extLst>
          </p:cNvPr>
          <p:cNvSpPr>
            <a:spLocks noGrp="1"/>
          </p:cNvSpPr>
          <p:nvPr>
            <p:ph type="body" sz="quarter" idx="13"/>
          </p:nvPr>
        </p:nvSpPr>
        <p:spPr>
          <a:xfrm>
            <a:off x="515939" y="932324"/>
            <a:ext cx="3130466" cy="552076"/>
          </a:xfrm>
        </p:spPr>
        <p:txBody>
          <a:bodyPr/>
          <a:lstStyle/>
          <a:p>
            <a:r>
              <a:rPr lang="fr-FR" dirty="0"/>
              <a:t>Zoom sur l’architecture LAN actuelle des sites centraux</a:t>
            </a:r>
          </a:p>
        </p:txBody>
      </p:sp>
      <p:sp>
        <p:nvSpPr>
          <p:cNvPr id="692" name="Rectangle 691">
            <a:extLst>
              <a:ext uri="{FF2B5EF4-FFF2-40B4-BE49-F238E27FC236}">
                <a16:creationId xmlns:a16="http://schemas.microsoft.com/office/drawing/2014/main" id="{6CD3ED2E-F711-421F-AE5E-073CEF5C2B40}"/>
              </a:ext>
            </a:extLst>
          </p:cNvPr>
          <p:cNvSpPr/>
          <p:nvPr/>
        </p:nvSpPr>
        <p:spPr>
          <a:xfrm flipH="1">
            <a:off x="510533" y="1620303"/>
            <a:ext cx="3130471" cy="2682995"/>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grpSp>
        <p:nvGrpSpPr>
          <p:cNvPr id="693" name="Group 46">
            <a:extLst>
              <a:ext uri="{FF2B5EF4-FFF2-40B4-BE49-F238E27FC236}">
                <a16:creationId xmlns:a16="http://schemas.microsoft.com/office/drawing/2014/main" id="{1261FDD9-ACF8-4AF8-992F-345DD388BC0C}"/>
              </a:ext>
            </a:extLst>
          </p:cNvPr>
          <p:cNvGrpSpPr/>
          <p:nvPr/>
        </p:nvGrpSpPr>
        <p:grpSpPr>
          <a:xfrm>
            <a:off x="783085" y="1885594"/>
            <a:ext cx="2698891" cy="2191915"/>
            <a:chOff x="788481" y="1973679"/>
            <a:chExt cx="2698891" cy="2191915"/>
          </a:xfrm>
        </p:grpSpPr>
        <p:grpSp>
          <p:nvGrpSpPr>
            <p:cNvPr id="694" name="Group 688">
              <a:extLst>
                <a:ext uri="{FF2B5EF4-FFF2-40B4-BE49-F238E27FC236}">
                  <a16:creationId xmlns:a16="http://schemas.microsoft.com/office/drawing/2014/main" id="{295196D8-D3FC-4106-9C40-7D79C6F78A53}"/>
                </a:ext>
              </a:extLst>
            </p:cNvPr>
            <p:cNvGrpSpPr/>
            <p:nvPr/>
          </p:nvGrpSpPr>
          <p:grpSpPr>
            <a:xfrm>
              <a:off x="788481" y="1973679"/>
              <a:ext cx="2581242" cy="461665"/>
              <a:chOff x="762085" y="2577476"/>
              <a:chExt cx="2581242" cy="461665"/>
            </a:xfrm>
          </p:grpSpPr>
          <p:sp>
            <p:nvSpPr>
              <p:cNvPr id="720" name="TextBox 689">
                <a:extLst>
                  <a:ext uri="{FF2B5EF4-FFF2-40B4-BE49-F238E27FC236}">
                    <a16:creationId xmlns:a16="http://schemas.microsoft.com/office/drawing/2014/main" id="{16CDCD2C-8715-42AB-A752-92AEAB53597B}"/>
                  </a:ext>
                </a:extLst>
              </p:cNvPr>
              <p:cNvSpPr txBox="1"/>
              <p:nvPr/>
            </p:nvSpPr>
            <p:spPr>
              <a:xfrm>
                <a:off x="1141697" y="2577476"/>
                <a:ext cx="2201630" cy="461665"/>
              </a:xfrm>
              <a:prstGeom prst="rect">
                <a:avLst/>
              </a:prstGeom>
              <a:noFill/>
            </p:spPr>
            <p:txBody>
              <a:bodyPr wrap="square" lIns="0" tIns="0" rIns="0" bIns="0" rtlCol="0">
                <a:spAutoFit/>
              </a:bodyPr>
              <a:lstStyle/>
              <a:p>
                <a:pPr lvl="0">
                  <a:defRPr/>
                </a:pPr>
                <a:r>
                  <a:rPr lang="fr-FR" sz="1000" dirty="0">
                    <a:solidFill>
                      <a:prstClr val="black"/>
                    </a:solidFill>
                  </a:rPr>
                  <a:t>Présence de nombreux SPOF (Single Point Of Failure), dont certains très critiques </a:t>
                </a:r>
                <a:r>
                  <a:rPr lang="fr-FR" sz="1000" dirty="0">
                    <a:solidFill>
                      <a:prstClr val="black"/>
                    </a:solidFill>
                    <a:sym typeface="Wingdings" panose="05000000000000000000" pitchFamily="2" charset="2"/>
                  </a:rPr>
                  <a:t></a:t>
                </a:r>
                <a:r>
                  <a:rPr lang="fr-FR" sz="1000" dirty="0">
                    <a:solidFill>
                      <a:prstClr val="black"/>
                    </a:solidFill>
                  </a:rPr>
                  <a:t> Risques d’interruption de service étendu</a:t>
                </a:r>
              </a:p>
            </p:txBody>
          </p:sp>
          <p:grpSp>
            <p:nvGrpSpPr>
              <p:cNvPr id="721" name="Group 690">
                <a:extLst>
                  <a:ext uri="{FF2B5EF4-FFF2-40B4-BE49-F238E27FC236}">
                    <a16:creationId xmlns:a16="http://schemas.microsoft.com/office/drawing/2014/main" id="{E04C918B-A3D0-45DC-B6E4-00F974B10EB4}"/>
                  </a:ext>
                </a:extLst>
              </p:cNvPr>
              <p:cNvGrpSpPr/>
              <p:nvPr/>
            </p:nvGrpSpPr>
            <p:grpSpPr>
              <a:xfrm>
                <a:off x="762085" y="2603368"/>
                <a:ext cx="187514" cy="187514"/>
                <a:chOff x="762085" y="2617735"/>
                <a:chExt cx="187514" cy="187514"/>
              </a:xfrm>
            </p:grpSpPr>
            <p:sp>
              <p:nvSpPr>
                <p:cNvPr id="722" name="Rectangle 721">
                  <a:extLst>
                    <a:ext uri="{FF2B5EF4-FFF2-40B4-BE49-F238E27FC236}">
                      <a16:creationId xmlns:a16="http://schemas.microsoft.com/office/drawing/2014/main" id="{F36A36D3-4A18-46F1-8541-17AFD35EB6DD}"/>
                    </a:ext>
                  </a:extLst>
                </p:cNvPr>
                <p:cNvSpPr/>
                <p:nvPr/>
              </p:nvSpPr>
              <p:spPr>
                <a:xfrm>
                  <a:off x="762085" y="2617735"/>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23" name="Freeform 1796">
                  <a:extLst>
                    <a:ext uri="{FF2B5EF4-FFF2-40B4-BE49-F238E27FC236}">
                      <a16:creationId xmlns:a16="http://schemas.microsoft.com/office/drawing/2014/main" id="{7941569C-D633-494E-AC42-6A62228E039B}"/>
                    </a:ext>
                  </a:extLst>
                </p:cNvPr>
                <p:cNvSpPr>
                  <a:spLocks/>
                </p:cNvSpPr>
                <p:nvPr/>
              </p:nvSpPr>
              <p:spPr bwMode="auto">
                <a:xfrm>
                  <a:off x="812539" y="269729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95" name="Group 694">
              <a:extLst>
                <a:ext uri="{FF2B5EF4-FFF2-40B4-BE49-F238E27FC236}">
                  <a16:creationId xmlns:a16="http://schemas.microsoft.com/office/drawing/2014/main" id="{88F7FE2C-4D42-495A-8B7B-29F05DEA9FFD}"/>
                </a:ext>
              </a:extLst>
            </p:cNvPr>
            <p:cNvGrpSpPr/>
            <p:nvPr/>
          </p:nvGrpSpPr>
          <p:grpSpPr>
            <a:xfrm>
              <a:off x="788481" y="2511714"/>
              <a:ext cx="2581242" cy="328408"/>
              <a:chOff x="762085" y="2626984"/>
              <a:chExt cx="2581242" cy="328408"/>
            </a:xfrm>
          </p:grpSpPr>
          <p:sp>
            <p:nvSpPr>
              <p:cNvPr id="716" name="TextBox 695">
                <a:extLst>
                  <a:ext uri="{FF2B5EF4-FFF2-40B4-BE49-F238E27FC236}">
                    <a16:creationId xmlns:a16="http://schemas.microsoft.com/office/drawing/2014/main" id="{2E0C4630-786A-4050-8EF4-59BA040935CD}"/>
                  </a:ext>
                </a:extLst>
              </p:cNvPr>
              <p:cNvSpPr txBox="1"/>
              <p:nvPr/>
            </p:nvSpPr>
            <p:spPr>
              <a:xfrm>
                <a:off x="1141697" y="2647615"/>
                <a:ext cx="2201630" cy="307777"/>
              </a:xfrm>
              <a:prstGeom prst="rect">
                <a:avLst/>
              </a:prstGeom>
              <a:noFill/>
            </p:spPr>
            <p:txBody>
              <a:bodyPr wrap="square" lIns="0" tIns="0" rIns="0" bIns="0" rtlCol="0">
                <a:spAutoFit/>
              </a:bodyPr>
              <a:lstStyle/>
              <a:p>
                <a:pPr lvl="0">
                  <a:defRPr/>
                </a:pPr>
                <a:r>
                  <a:rPr lang="fr-FR" sz="1000" dirty="0">
                    <a:solidFill>
                      <a:prstClr val="black"/>
                    </a:solidFill>
                  </a:rPr>
                  <a:t>Infrastructure de câblage cuivre et fibre à auditer et à faire évoluer</a:t>
                </a:r>
              </a:p>
            </p:txBody>
          </p:sp>
          <p:grpSp>
            <p:nvGrpSpPr>
              <p:cNvPr id="717" name="Group 696">
                <a:extLst>
                  <a:ext uri="{FF2B5EF4-FFF2-40B4-BE49-F238E27FC236}">
                    <a16:creationId xmlns:a16="http://schemas.microsoft.com/office/drawing/2014/main" id="{08B74E0E-9537-4346-9AF7-7524812BD61C}"/>
                  </a:ext>
                </a:extLst>
              </p:cNvPr>
              <p:cNvGrpSpPr/>
              <p:nvPr/>
            </p:nvGrpSpPr>
            <p:grpSpPr>
              <a:xfrm>
                <a:off x="762085" y="2626984"/>
                <a:ext cx="187514" cy="187514"/>
                <a:chOff x="762085" y="2641351"/>
                <a:chExt cx="187514" cy="187514"/>
              </a:xfrm>
            </p:grpSpPr>
            <p:sp>
              <p:nvSpPr>
                <p:cNvPr id="718" name="Rectangle 717">
                  <a:extLst>
                    <a:ext uri="{FF2B5EF4-FFF2-40B4-BE49-F238E27FC236}">
                      <a16:creationId xmlns:a16="http://schemas.microsoft.com/office/drawing/2014/main" id="{5BA48B1F-78AD-4E87-8790-55D172C1C0FB}"/>
                    </a:ext>
                  </a:extLst>
                </p:cNvPr>
                <p:cNvSpPr/>
                <p:nvPr/>
              </p:nvSpPr>
              <p:spPr>
                <a:xfrm>
                  <a:off x="762085" y="2641351"/>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19" name="Freeform 1796">
                  <a:extLst>
                    <a:ext uri="{FF2B5EF4-FFF2-40B4-BE49-F238E27FC236}">
                      <a16:creationId xmlns:a16="http://schemas.microsoft.com/office/drawing/2014/main" id="{D7337E27-7D25-445F-B5AB-25356F8659ED}"/>
                    </a:ext>
                  </a:extLst>
                </p:cNvPr>
                <p:cNvSpPr>
                  <a:spLocks/>
                </p:cNvSpPr>
                <p:nvPr/>
              </p:nvSpPr>
              <p:spPr bwMode="auto">
                <a:xfrm>
                  <a:off x="812539" y="2720914"/>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96" name="Group 700">
              <a:extLst>
                <a:ext uri="{FF2B5EF4-FFF2-40B4-BE49-F238E27FC236}">
                  <a16:creationId xmlns:a16="http://schemas.microsoft.com/office/drawing/2014/main" id="{DD272EFB-6431-44BC-BCB9-F2B0EE6CCDBB}"/>
                </a:ext>
              </a:extLst>
            </p:cNvPr>
            <p:cNvGrpSpPr/>
            <p:nvPr/>
          </p:nvGrpSpPr>
          <p:grpSpPr>
            <a:xfrm>
              <a:off x="788481" y="2965677"/>
              <a:ext cx="2579975" cy="461665"/>
              <a:chOff x="762085" y="2715531"/>
              <a:chExt cx="2579975" cy="461665"/>
            </a:xfrm>
          </p:grpSpPr>
          <p:sp>
            <p:nvSpPr>
              <p:cNvPr id="712" name="TextBox 703">
                <a:extLst>
                  <a:ext uri="{FF2B5EF4-FFF2-40B4-BE49-F238E27FC236}">
                    <a16:creationId xmlns:a16="http://schemas.microsoft.com/office/drawing/2014/main" id="{AB08CD08-9FE8-4E64-8249-8898B599AFBA}"/>
                  </a:ext>
                </a:extLst>
              </p:cNvPr>
              <p:cNvSpPr txBox="1"/>
              <p:nvPr/>
            </p:nvSpPr>
            <p:spPr>
              <a:xfrm>
                <a:off x="1140430" y="2715531"/>
                <a:ext cx="2201630" cy="461665"/>
              </a:xfrm>
              <a:prstGeom prst="rect">
                <a:avLst/>
              </a:prstGeom>
              <a:noFill/>
            </p:spPr>
            <p:txBody>
              <a:bodyPr wrap="square" lIns="0" tIns="0" rIns="0" bIns="0" rtlCol="0">
                <a:spAutoFit/>
              </a:bodyPr>
              <a:lstStyle/>
              <a:p>
                <a:pPr lvl="0">
                  <a:defRPr/>
                </a:pPr>
                <a:r>
                  <a:rPr lang="fr-FR" sz="1000" dirty="0">
                    <a:solidFill>
                      <a:prstClr val="black"/>
                    </a:solidFill>
                  </a:rPr>
                  <a:t>Obsolescences matérielles et logicielles </a:t>
                </a:r>
                <a:r>
                  <a:rPr lang="fr-FR" sz="1000" dirty="0">
                    <a:solidFill>
                      <a:prstClr val="black"/>
                    </a:solidFill>
                    <a:sym typeface="Wingdings" panose="05000000000000000000" pitchFamily="2" charset="2"/>
                  </a:rPr>
                  <a:t></a:t>
                </a:r>
                <a:r>
                  <a:rPr lang="fr-FR" sz="1000" dirty="0">
                    <a:solidFill>
                      <a:prstClr val="black"/>
                    </a:solidFill>
                  </a:rPr>
                  <a:t> Fragilise le réseau contre les menaces de l’intérieur</a:t>
                </a:r>
              </a:p>
            </p:txBody>
          </p:sp>
          <p:grpSp>
            <p:nvGrpSpPr>
              <p:cNvPr id="713" name="Group 704">
                <a:extLst>
                  <a:ext uri="{FF2B5EF4-FFF2-40B4-BE49-F238E27FC236}">
                    <a16:creationId xmlns:a16="http://schemas.microsoft.com/office/drawing/2014/main" id="{EA7596BE-8745-4088-8317-7193306FFBB2}"/>
                  </a:ext>
                </a:extLst>
              </p:cNvPr>
              <p:cNvGrpSpPr/>
              <p:nvPr/>
            </p:nvGrpSpPr>
            <p:grpSpPr>
              <a:xfrm>
                <a:off x="762085" y="2720702"/>
                <a:ext cx="187514" cy="187514"/>
                <a:chOff x="762085" y="2735069"/>
                <a:chExt cx="187514" cy="187514"/>
              </a:xfrm>
            </p:grpSpPr>
            <p:sp>
              <p:nvSpPr>
                <p:cNvPr id="714" name="Rectangle 713">
                  <a:extLst>
                    <a:ext uri="{FF2B5EF4-FFF2-40B4-BE49-F238E27FC236}">
                      <a16:creationId xmlns:a16="http://schemas.microsoft.com/office/drawing/2014/main" id="{AFFDF27E-87A1-466A-8757-699BCEAEE8E6}"/>
                    </a:ext>
                  </a:extLst>
                </p:cNvPr>
                <p:cNvSpPr/>
                <p:nvPr/>
              </p:nvSpPr>
              <p:spPr>
                <a:xfrm>
                  <a:off x="762085" y="2735069"/>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15" name="Freeform 1796">
                  <a:extLst>
                    <a:ext uri="{FF2B5EF4-FFF2-40B4-BE49-F238E27FC236}">
                      <a16:creationId xmlns:a16="http://schemas.microsoft.com/office/drawing/2014/main" id="{BE5A4AD8-68E7-43D0-A1DB-044A25631A01}"/>
                    </a:ext>
                  </a:extLst>
                </p:cNvPr>
                <p:cNvSpPr>
                  <a:spLocks/>
                </p:cNvSpPr>
                <p:nvPr/>
              </p:nvSpPr>
              <p:spPr bwMode="auto">
                <a:xfrm>
                  <a:off x="812539" y="2814632"/>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97" name="Group 708">
              <a:extLst>
                <a:ext uri="{FF2B5EF4-FFF2-40B4-BE49-F238E27FC236}">
                  <a16:creationId xmlns:a16="http://schemas.microsoft.com/office/drawing/2014/main" id="{C5EB5436-16DA-4057-8CCB-40DD91B55EE6}"/>
                </a:ext>
              </a:extLst>
            </p:cNvPr>
            <p:cNvGrpSpPr/>
            <p:nvPr/>
          </p:nvGrpSpPr>
          <p:grpSpPr>
            <a:xfrm>
              <a:off x="792614" y="3536001"/>
              <a:ext cx="2577946" cy="324673"/>
              <a:chOff x="766218" y="2797328"/>
              <a:chExt cx="2577946" cy="324673"/>
            </a:xfrm>
          </p:grpSpPr>
          <p:sp>
            <p:nvSpPr>
              <p:cNvPr id="706" name="TextBox 710">
                <a:extLst>
                  <a:ext uri="{FF2B5EF4-FFF2-40B4-BE49-F238E27FC236}">
                    <a16:creationId xmlns:a16="http://schemas.microsoft.com/office/drawing/2014/main" id="{A51013A7-9B10-4BDA-AEF3-0B2B5244FE30}"/>
                  </a:ext>
                </a:extLst>
              </p:cNvPr>
              <p:cNvSpPr txBox="1"/>
              <p:nvPr/>
            </p:nvSpPr>
            <p:spPr>
              <a:xfrm>
                <a:off x="1142534" y="2814224"/>
                <a:ext cx="2201630" cy="307777"/>
              </a:xfrm>
              <a:prstGeom prst="rect">
                <a:avLst/>
              </a:prstGeom>
              <a:noFill/>
            </p:spPr>
            <p:txBody>
              <a:bodyPr wrap="square" lIns="0" tIns="0" rIns="0" bIns="0" rtlCol="0">
                <a:spAutoFit/>
              </a:bodyPr>
              <a:lstStyle/>
              <a:p>
                <a:pPr lvl="0">
                  <a:defRPr/>
                </a:pPr>
                <a:r>
                  <a:rPr lang="fr-FR" sz="1000" dirty="0">
                    <a:solidFill>
                      <a:prstClr val="black"/>
                    </a:solidFill>
                  </a:rPr>
                  <a:t>Configurations non conformes aux « best-practices » constructeurs</a:t>
                </a:r>
              </a:p>
            </p:txBody>
          </p:sp>
          <p:grpSp>
            <p:nvGrpSpPr>
              <p:cNvPr id="708" name="Group 711">
                <a:extLst>
                  <a:ext uri="{FF2B5EF4-FFF2-40B4-BE49-F238E27FC236}">
                    <a16:creationId xmlns:a16="http://schemas.microsoft.com/office/drawing/2014/main" id="{D2565AB0-57FA-4DD6-B3CA-E0204ADE2134}"/>
                  </a:ext>
                </a:extLst>
              </p:cNvPr>
              <p:cNvGrpSpPr/>
              <p:nvPr/>
            </p:nvGrpSpPr>
            <p:grpSpPr>
              <a:xfrm>
                <a:off x="766218" y="2797328"/>
                <a:ext cx="187514" cy="187514"/>
                <a:chOff x="766218" y="2811695"/>
                <a:chExt cx="187514" cy="187514"/>
              </a:xfrm>
            </p:grpSpPr>
            <p:sp>
              <p:nvSpPr>
                <p:cNvPr id="709" name="Rectangle 708">
                  <a:extLst>
                    <a:ext uri="{FF2B5EF4-FFF2-40B4-BE49-F238E27FC236}">
                      <a16:creationId xmlns:a16="http://schemas.microsoft.com/office/drawing/2014/main" id="{717EA87B-9051-4CBD-B03B-46B94CEE9005}"/>
                    </a:ext>
                  </a:extLst>
                </p:cNvPr>
                <p:cNvSpPr/>
                <p:nvPr/>
              </p:nvSpPr>
              <p:spPr>
                <a:xfrm>
                  <a:off x="766218" y="2811695"/>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11" name="Freeform 1796">
                  <a:extLst>
                    <a:ext uri="{FF2B5EF4-FFF2-40B4-BE49-F238E27FC236}">
                      <a16:creationId xmlns:a16="http://schemas.microsoft.com/office/drawing/2014/main" id="{0900FB55-3681-4C78-AF03-A541159B247A}"/>
                    </a:ext>
                  </a:extLst>
                </p:cNvPr>
                <p:cNvSpPr>
                  <a:spLocks/>
                </p:cNvSpPr>
                <p:nvPr/>
              </p:nvSpPr>
              <p:spPr bwMode="auto">
                <a:xfrm>
                  <a:off x="816672" y="2891258"/>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98" name="Group 714">
              <a:extLst>
                <a:ext uri="{FF2B5EF4-FFF2-40B4-BE49-F238E27FC236}">
                  <a16:creationId xmlns:a16="http://schemas.microsoft.com/office/drawing/2014/main" id="{03AC2541-38B4-4041-A5A3-EC4E64B98F22}"/>
                </a:ext>
              </a:extLst>
            </p:cNvPr>
            <p:cNvGrpSpPr/>
            <p:nvPr/>
          </p:nvGrpSpPr>
          <p:grpSpPr>
            <a:xfrm>
              <a:off x="794362" y="3978080"/>
              <a:ext cx="2693010" cy="187514"/>
              <a:chOff x="767966" y="2914472"/>
              <a:chExt cx="2693010" cy="187514"/>
            </a:xfrm>
          </p:grpSpPr>
          <p:sp>
            <p:nvSpPr>
              <p:cNvPr id="699" name="TextBox 715">
                <a:extLst>
                  <a:ext uri="{FF2B5EF4-FFF2-40B4-BE49-F238E27FC236}">
                    <a16:creationId xmlns:a16="http://schemas.microsoft.com/office/drawing/2014/main" id="{2D0D7D4C-72C1-46E6-B9D9-6AA78CA8FDB6}"/>
                  </a:ext>
                </a:extLst>
              </p:cNvPr>
              <p:cNvSpPr txBox="1"/>
              <p:nvPr/>
            </p:nvSpPr>
            <p:spPr>
              <a:xfrm>
                <a:off x="1147288" y="2922621"/>
                <a:ext cx="2313688" cy="153888"/>
              </a:xfrm>
              <a:prstGeom prst="rect">
                <a:avLst/>
              </a:prstGeom>
              <a:noFill/>
            </p:spPr>
            <p:txBody>
              <a:bodyPr wrap="square" lIns="0" tIns="0" rIns="0" bIns="0" rtlCol="0">
                <a:spAutoFit/>
              </a:bodyPr>
              <a:lstStyle/>
              <a:p>
                <a:pPr lvl="0">
                  <a:defRPr/>
                </a:pPr>
                <a:r>
                  <a:rPr lang="fr-FR" sz="1000" dirty="0">
                    <a:solidFill>
                      <a:prstClr val="black"/>
                    </a:solidFill>
                  </a:rPr>
                  <a:t>Pas de solution de supervision / métrologie</a:t>
                </a:r>
              </a:p>
            </p:txBody>
          </p:sp>
          <p:grpSp>
            <p:nvGrpSpPr>
              <p:cNvPr id="701" name="Group 716">
                <a:extLst>
                  <a:ext uri="{FF2B5EF4-FFF2-40B4-BE49-F238E27FC236}">
                    <a16:creationId xmlns:a16="http://schemas.microsoft.com/office/drawing/2014/main" id="{37851C0C-739C-4083-9CA8-BB7F55EC6495}"/>
                  </a:ext>
                </a:extLst>
              </p:cNvPr>
              <p:cNvGrpSpPr/>
              <p:nvPr/>
            </p:nvGrpSpPr>
            <p:grpSpPr>
              <a:xfrm>
                <a:off x="767966" y="2914472"/>
                <a:ext cx="187514" cy="187514"/>
                <a:chOff x="767966" y="2928839"/>
                <a:chExt cx="187514" cy="187514"/>
              </a:xfrm>
            </p:grpSpPr>
            <p:sp>
              <p:nvSpPr>
                <p:cNvPr id="704" name="Rectangle 703">
                  <a:extLst>
                    <a:ext uri="{FF2B5EF4-FFF2-40B4-BE49-F238E27FC236}">
                      <a16:creationId xmlns:a16="http://schemas.microsoft.com/office/drawing/2014/main" id="{10E90CEB-B60C-4AB5-8066-8538B93DBAD5}"/>
                    </a:ext>
                  </a:extLst>
                </p:cNvPr>
                <p:cNvSpPr/>
                <p:nvPr/>
              </p:nvSpPr>
              <p:spPr>
                <a:xfrm>
                  <a:off x="767966" y="2928839"/>
                  <a:ext cx="187514" cy="187514"/>
                </a:xfrm>
                <a:prstGeom prst="rect">
                  <a:avLst/>
                </a:prstGeom>
                <a:gradFill>
                  <a:gsLst>
                    <a:gs pos="2000">
                      <a:srgbClr val="FF0000"/>
                    </a:gs>
                    <a:gs pos="65000">
                      <a:srgbClr val="C00000"/>
                    </a:gs>
                    <a:gs pos="98000">
                      <a:srgbClr val="9A0000"/>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05" name="Freeform 1796">
                  <a:extLst>
                    <a:ext uri="{FF2B5EF4-FFF2-40B4-BE49-F238E27FC236}">
                      <a16:creationId xmlns:a16="http://schemas.microsoft.com/office/drawing/2014/main" id="{0682C1DB-70CB-4B95-9F7F-934FFB1A8758}"/>
                    </a:ext>
                  </a:extLst>
                </p:cNvPr>
                <p:cNvSpPr>
                  <a:spLocks/>
                </p:cNvSpPr>
                <p:nvPr/>
              </p:nvSpPr>
              <p:spPr bwMode="auto">
                <a:xfrm>
                  <a:off x="818420" y="3008402"/>
                  <a:ext cx="86607" cy="28388"/>
                </a:xfrm>
                <a:custGeom>
                  <a:avLst/>
                  <a:gdLst>
                    <a:gd name="T0" fmla="*/ 706 w 718"/>
                    <a:gd name="T1" fmla="*/ 0 h 239"/>
                    <a:gd name="T2" fmla="*/ 12 w 718"/>
                    <a:gd name="T3" fmla="*/ 0 h 239"/>
                    <a:gd name="T4" fmla="*/ 7 w 718"/>
                    <a:gd name="T5" fmla="*/ 0 h 239"/>
                    <a:gd name="T6" fmla="*/ 3 w 718"/>
                    <a:gd name="T7" fmla="*/ 4 h 239"/>
                    <a:gd name="T8" fmla="*/ 1 w 718"/>
                    <a:gd name="T9" fmla="*/ 7 h 239"/>
                    <a:gd name="T10" fmla="*/ 0 w 718"/>
                    <a:gd name="T11" fmla="*/ 11 h 239"/>
                    <a:gd name="T12" fmla="*/ 0 w 718"/>
                    <a:gd name="T13" fmla="*/ 228 h 239"/>
                    <a:gd name="T14" fmla="*/ 1 w 718"/>
                    <a:gd name="T15" fmla="*/ 232 h 239"/>
                    <a:gd name="T16" fmla="*/ 3 w 718"/>
                    <a:gd name="T17" fmla="*/ 237 h 239"/>
                    <a:gd name="T18" fmla="*/ 7 w 718"/>
                    <a:gd name="T19" fmla="*/ 239 h 239"/>
                    <a:gd name="T20" fmla="*/ 12 w 718"/>
                    <a:gd name="T21" fmla="*/ 239 h 239"/>
                    <a:gd name="T22" fmla="*/ 706 w 718"/>
                    <a:gd name="T23" fmla="*/ 239 h 239"/>
                    <a:gd name="T24" fmla="*/ 712 w 718"/>
                    <a:gd name="T25" fmla="*/ 239 h 239"/>
                    <a:gd name="T26" fmla="*/ 715 w 718"/>
                    <a:gd name="T27" fmla="*/ 237 h 239"/>
                    <a:gd name="T28" fmla="*/ 717 w 718"/>
                    <a:gd name="T29" fmla="*/ 232 h 239"/>
                    <a:gd name="T30" fmla="*/ 718 w 718"/>
                    <a:gd name="T31" fmla="*/ 228 h 239"/>
                    <a:gd name="T32" fmla="*/ 718 w 718"/>
                    <a:gd name="T33" fmla="*/ 11 h 239"/>
                    <a:gd name="T34" fmla="*/ 717 w 718"/>
                    <a:gd name="T35" fmla="*/ 7 h 239"/>
                    <a:gd name="T36" fmla="*/ 715 w 718"/>
                    <a:gd name="T37" fmla="*/ 4 h 239"/>
                    <a:gd name="T38" fmla="*/ 712 w 718"/>
                    <a:gd name="T39" fmla="*/ 0 h 239"/>
                    <a:gd name="T40" fmla="*/ 706 w 718"/>
                    <a:gd name="T4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8" h="239">
                      <a:moveTo>
                        <a:pt x="706" y="0"/>
                      </a:moveTo>
                      <a:lnTo>
                        <a:pt x="12" y="0"/>
                      </a:lnTo>
                      <a:lnTo>
                        <a:pt x="7" y="0"/>
                      </a:lnTo>
                      <a:lnTo>
                        <a:pt x="3" y="4"/>
                      </a:lnTo>
                      <a:lnTo>
                        <a:pt x="1" y="7"/>
                      </a:lnTo>
                      <a:lnTo>
                        <a:pt x="0" y="11"/>
                      </a:lnTo>
                      <a:lnTo>
                        <a:pt x="0" y="228"/>
                      </a:lnTo>
                      <a:lnTo>
                        <a:pt x="1" y="232"/>
                      </a:lnTo>
                      <a:lnTo>
                        <a:pt x="3" y="237"/>
                      </a:lnTo>
                      <a:lnTo>
                        <a:pt x="7" y="239"/>
                      </a:lnTo>
                      <a:lnTo>
                        <a:pt x="12" y="239"/>
                      </a:lnTo>
                      <a:lnTo>
                        <a:pt x="706" y="239"/>
                      </a:lnTo>
                      <a:lnTo>
                        <a:pt x="712" y="239"/>
                      </a:lnTo>
                      <a:lnTo>
                        <a:pt x="715" y="237"/>
                      </a:lnTo>
                      <a:lnTo>
                        <a:pt x="717" y="232"/>
                      </a:lnTo>
                      <a:lnTo>
                        <a:pt x="718" y="228"/>
                      </a:lnTo>
                      <a:lnTo>
                        <a:pt x="718" y="11"/>
                      </a:lnTo>
                      <a:lnTo>
                        <a:pt x="717" y="7"/>
                      </a:lnTo>
                      <a:lnTo>
                        <a:pt x="715" y="4"/>
                      </a:lnTo>
                      <a:lnTo>
                        <a:pt x="712" y="0"/>
                      </a:lnTo>
                      <a:lnTo>
                        <a:pt x="7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724" name="Group 45">
            <a:extLst>
              <a:ext uri="{FF2B5EF4-FFF2-40B4-BE49-F238E27FC236}">
                <a16:creationId xmlns:a16="http://schemas.microsoft.com/office/drawing/2014/main" id="{66D8B680-2BFA-4BF9-B506-FEAB0DD74627}"/>
              </a:ext>
            </a:extLst>
          </p:cNvPr>
          <p:cNvGrpSpPr/>
          <p:nvPr/>
        </p:nvGrpSpPr>
        <p:grpSpPr>
          <a:xfrm>
            <a:off x="224467" y="4466102"/>
            <a:ext cx="3560155" cy="1718154"/>
            <a:chOff x="367551" y="3916740"/>
            <a:chExt cx="3560155" cy="1718154"/>
          </a:xfrm>
        </p:grpSpPr>
        <p:grpSp>
          <p:nvGrpSpPr>
            <p:cNvPr id="725" name="Group 9">
              <a:extLst>
                <a:ext uri="{FF2B5EF4-FFF2-40B4-BE49-F238E27FC236}">
                  <a16:creationId xmlns:a16="http://schemas.microsoft.com/office/drawing/2014/main" id="{A697A8F0-0061-4B35-9D9F-8FD296D35C10}"/>
                </a:ext>
              </a:extLst>
            </p:cNvPr>
            <p:cNvGrpSpPr/>
            <p:nvPr/>
          </p:nvGrpSpPr>
          <p:grpSpPr>
            <a:xfrm>
              <a:off x="367551" y="4108171"/>
              <a:ext cx="3560155" cy="1526723"/>
              <a:chOff x="367551" y="3583742"/>
              <a:chExt cx="3560155" cy="1526723"/>
            </a:xfrm>
          </p:grpSpPr>
          <p:pic>
            <p:nvPicPr>
              <p:cNvPr id="750" name="Picture 17">
                <a:extLst>
                  <a:ext uri="{FF2B5EF4-FFF2-40B4-BE49-F238E27FC236}">
                    <a16:creationId xmlns:a16="http://schemas.microsoft.com/office/drawing/2014/main" id="{C4287A15-AF1D-4820-A267-FE5F706C70E1}"/>
                  </a:ext>
                </a:extLst>
              </p:cNvPr>
              <p:cNvPicPr>
                <a:picLocks noChangeAspect="1"/>
              </p:cNvPicPr>
              <p:nvPr/>
            </p:nvPicPr>
            <p:blipFill rotWithShape="1">
              <a:blip r:embed="rId2"/>
              <a:srcRect l="6109" t="3486" r="2260" b="2056"/>
              <a:stretch/>
            </p:blipFill>
            <p:spPr>
              <a:xfrm>
                <a:off x="2885237" y="3585436"/>
                <a:ext cx="1042469" cy="1525029"/>
              </a:xfrm>
              <a:custGeom>
                <a:avLst/>
                <a:gdLst>
                  <a:gd name="connsiteX0" fmla="*/ 0 w 1655327"/>
                  <a:gd name="connsiteY0" fmla="*/ 0 h 1627890"/>
                  <a:gd name="connsiteX1" fmla="*/ 1655327 w 1655327"/>
                  <a:gd name="connsiteY1" fmla="*/ 0 h 1627890"/>
                  <a:gd name="connsiteX2" fmla="*/ 1655327 w 1655327"/>
                  <a:gd name="connsiteY2" fmla="*/ 1627890 h 1627890"/>
                  <a:gd name="connsiteX3" fmla="*/ 0 w 1655327"/>
                  <a:gd name="connsiteY3" fmla="*/ 1627890 h 1627890"/>
                </a:gdLst>
                <a:ahLst/>
                <a:cxnLst>
                  <a:cxn ang="0">
                    <a:pos x="connsiteX0" y="connsiteY0"/>
                  </a:cxn>
                  <a:cxn ang="0">
                    <a:pos x="connsiteX1" y="connsiteY1"/>
                  </a:cxn>
                  <a:cxn ang="0">
                    <a:pos x="connsiteX2" y="connsiteY2"/>
                  </a:cxn>
                  <a:cxn ang="0">
                    <a:pos x="connsiteX3" y="connsiteY3"/>
                  </a:cxn>
                </a:cxnLst>
                <a:rect l="l" t="t" r="r" b="b"/>
                <a:pathLst>
                  <a:path w="1655327" h="1627890">
                    <a:moveTo>
                      <a:pt x="0" y="0"/>
                    </a:moveTo>
                    <a:lnTo>
                      <a:pt x="1655327" y="0"/>
                    </a:lnTo>
                    <a:lnTo>
                      <a:pt x="1655327" y="1627890"/>
                    </a:lnTo>
                    <a:lnTo>
                      <a:pt x="0" y="1627890"/>
                    </a:lnTo>
                    <a:close/>
                  </a:path>
                </a:pathLst>
              </a:custGeom>
            </p:spPr>
          </p:pic>
          <p:pic>
            <p:nvPicPr>
              <p:cNvPr id="751" name="Picture 16" descr="Une image contenant ordinateur&#10;&#10;Description générée automatiquement">
                <a:extLst>
                  <a:ext uri="{FF2B5EF4-FFF2-40B4-BE49-F238E27FC236}">
                    <a16:creationId xmlns:a16="http://schemas.microsoft.com/office/drawing/2014/main" id="{F0F8CFDB-9601-4A9B-8554-DDDAA4052377}"/>
                  </a:ext>
                </a:extLst>
              </p:cNvPr>
              <p:cNvPicPr>
                <a:picLocks noChangeAspect="1"/>
              </p:cNvPicPr>
              <p:nvPr/>
            </p:nvPicPr>
            <p:blipFill rotWithShape="1">
              <a:blip r:embed="rId3">
                <a:extLst>
                  <a:ext uri="{28A0092B-C50C-407E-A947-70E740481C1C}">
                    <a14:useLocalDpi xmlns:a14="http://schemas.microsoft.com/office/drawing/2010/main" val="0"/>
                  </a:ext>
                </a:extLst>
              </a:blip>
              <a:srcRect l="2113" t="2123" r="3416" b="11773"/>
              <a:stretch/>
            </p:blipFill>
            <p:spPr>
              <a:xfrm rot="5400000">
                <a:off x="1189863" y="3825023"/>
                <a:ext cx="1525029" cy="1042468"/>
              </a:xfrm>
              <a:custGeom>
                <a:avLst/>
                <a:gdLst>
                  <a:gd name="connsiteX0" fmla="*/ 0 w 1627890"/>
                  <a:gd name="connsiteY0" fmla="*/ 1655327 h 1655327"/>
                  <a:gd name="connsiteX1" fmla="*/ 0 w 1627890"/>
                  <a:gd name="connsiteY1" fmla="*/ 0 h 1655327"/>
                  <a:gd name="connsiteX2" fmla="*/ 1627890 w 1627890"/>
                  <a:gd name="connsiteY2" fmla="*/ 0 h 1655327"/>
                  <a:gd name="connsiteX3" fmla="*/ 1627890 w 1627890"/>
                  <a:gd name="connsiteY3" fmla="*/ 1655327 h 1655327"/>
                </a:gdLst>
                <a:ahLst/>
                <a:cxnLst>
                  <a:cxn ang="0">
                    <a:pos x="connsiteX0" y="connsiteY0"/>
                  </a:cxn>
                  <a:cxn ang="0">
                    <a:pos x="connsiteX1" y="connsiteY1"/>
                  </a:cxn>
                  <a:cxn ang="0">
                    <a:pos x="connsiteX2" y="connsiteY2"/>
                  </a:cxn>
                  <a:cxn ang="0">
                    <a:pos x="connsiteX3" y="connsiteY3"/>
                  </a:cxn>
                </a:cxnLst>
                <a:rect l="l" t="t" r="r" b="b"/>
                <a:pathLst>
                  <a:path w="1627890" h="1655327">
                    <a:moveTo>
                      <a:pt x="0" y="1655327"/>
                    </a:moveTo>
                    <a:lnTo>
                      <a:pt x="0" y="0"/>
                    </a:lnTo>
                    <a:lnTo>
                      <a:pt x="1627890" y="0"/>
                    </a:lnTo>
                    <a:lnTo>
                      <a:pt x="1627890" y="1655327"/>
                    </a:lnTo>
                    <a:close/>
                  </a:path>
                </a:pathLst>
              </a:custGeom>
            </p:spPr>
          </p:pic>
          <p:pic>
            <p:nvPicPr>
              <p:cNvPr id="752" name="Picture 15" descr="Une image contenant ordinateur, fenêtre&#10;&#10;Description générée automatiquement">
                <a:extLst>
                  <a:ext uri="{FF2B5EF4-FFF2-40B4-BE49-F238E27FC236}">
                    <a16:creationId xmlns:a16="http://schemas.microsoft.com/office/drawing/2014/main" id="{4AD5DD41-EA95-4438-ADDD-D18E121D00C7}"/>
                  </a:ext>
                </a:extLst>
              </p:cNvPr>
              <p:cNvPicPr>
                <a:picLocks noChangeAspect="1"/>
              </p:cNvPicPr>
              <p:nvPr/>
            </p:nvPicPr>
            <p:blipFill rotWithShape="1">
              <a:blip r:embed="rId4">
                <a:extLst>
                  <a:ext uri="{28A0092B-C50C-407E-A947-70E740481C1C}">
                    <a14:useLocalDpi xmlns:a14="http://schemas.microsoft.com/office/drawing/2010/main" val="0"/>
                  </a:ext>
                </a:extLst>
              </a:blip>
              <a:srcRect l="4208" t="6948" r="1300" b="6948"/>
              <a:stretch/>
            </p:blipFill>
            <p:spPr>
              <a:xfrm rot="5400000">
                <a:off x="126149" y="3825446"/>
                <a:ext cx="1525029" cy="1042226"/>
              </a:xfrm>
              <a:custGeom>
                <a:avLst/>
                <a:gdLst>
                  <a:gd name="connsiteX0" fmla="*/ 0 w 1627890"/>
                  <a:gd name="connsiteY0" fmla="*/ 1655327 h 1655327"/>
                  <a:gd name="connsiteX1" fmla="*/ 0 w 1627890"/>
                  <a:gd name="connsiteY1" fmla="*/ 0 h 1655327"/>
                  <a:gd name="connsiteX2" fmla="*/ 1627890 w 1627890"/>
                  <a:gd name="connsiteY2" fmla="*/ 0 h 1655327"/>
                  <a:gd name="connsiteX3" fmla="*/ 1627889 w 1627890"/>
                  <a:gd name="connsiteY3" fmla="*/ 1655327 h 1655327"/>
                </a:gdLst>
                <a:ahLst/>
                <a:cxnLst>
                  <a:cxn ang="0">
                    <a:pos x="connsiteX0" y="connsiteY0"/>
                  </a:cxn>
                  <a:cxn ang="0">
                    <a:pos x="connsiteX1" y="connsiteY1"/>
                  </a:cxn>
                  <a:cxn ang="0">
                    <a:pos x="connsiteX2" y="connsiteY2"/>
                  </a:cxn>
                  <a:cxn ang="0">
                    <a:pos x="connsiteX3" y="connsiteY3"/>
                  </a:cxn>
                </a:cxnLst>
                <a:rect l="l" t="t" r="r" b="b"/>
                <a:pathLst>
                  <a:path w="1627890" h="1655327">
                    <a:moveTo>
                      <a:pt x="0" y="1655327"/>
                    </a:moveTo>
                    <a:lnTo>
                      <a:pt x="0" y="0"/>
                    </a:lnTo>
                    <a:lnTo>
                      <a:pt x="1627890" y="0"/>
                    </a:lnTo>
                    <a:lnTo>
                      <a:pt x="1627889" y="1655327"/>
                    </a:lnTo>
                    <a:close/>
                  </a:path>
                </a:pathLst>
              </a:custGeom>
            </p:spPr>
          </p:pic>
        </p:grpSp>
        <p:sp>
          <p:nvSpPr>
            <p:cNvPr id="726" name="TextBox 722">
              <a:extLst>
                <a:ext uri="{FF2B5EF4-FFF2-40B4-BE49-F238E27FC236}">
                  <a16:creationId xmlns:a16="http://schemas.microsoft.com/office/drawing/2014/main" id="{FF6906B0-BC94-4EB2-85B5-84BC9A2AD872}"/>
                </a:ext>
              </a:extLst>
            </p:cNvPr>
            <p:cNvSpPr txBox="1"/>
            <p:nvPr/>
          </p:nvSpPr>
          <p:spPr>
            <a:xfrm>
              <a:off x="505250" y="3916740"/>
              <a:ext cx="1809053" cy="153888"/>
            </a:xfrm>
            <a:prstGeom prst="rect">
              <a:avLst/>
            </a:prstGeom>
            <a:noFill/>
          </p:spPr>
          <p:txBody>
            <a:bodyPr wrap="square" lIns="0" tIns="0" rIns="0" bIns="0" rtlCol="0">
              <a:spAutoFit/>
            </a:bodyPr>
            <a:lstStyle/>
            <a:p>
              <a:pPr lvl="0" algn="ctr">
                <a:defRPr/>
              </a:pPr>
              <a:r>
                <a:rPr lang="fr-FR" sz="1000" b="1" dirty="0">
                  <a:solidFill>
                    <a:srgbClr val="2F5C60"/>
                  </a:solidFill>
                </a:rPr>
                <a:t>EXEMPLE CABLAGE ACTUEL</a:t>
              </a:r>
            </a:p>
          </p:txBody>
        </p:sp>
        <p:sp>
          <p:nvSpPr>
            <p:cNvPr id="727" name="TextBox 723">
              <a:extLst>
                <a:ext uri="{FF2B5EF4-FFF2-40B4-BE49-F238E27FC236}">
                  <a16:creationId xmlns:a16="http://schemas.microsoft.com/office/drawing/2014/main" id="{81515A5F-B338-437C-92BE-E435310B0218}"/>
                </a:ext>
              </a:extLst>
            </p:cNvPr>
            <p:cNvSpPr txBox="1"/>
            <p:nvPr/>
          </p:nvSpPr>
          <p:spPr>
            <a:xfrm>
              <a:off x="2940787" y="3919954"/>
              <a:ext cx="893842" cy="153888"/>
            </a:xfrm>
            <a:prstGeom prst="rect">
              <a:avLst/>
            </a:prstGeom>
            <a:noFill/>
          </p:spPr>
          <p:txBody>
            <a:bodyPr wrap="square" lIns="0" tIns="0" rIns="0" bIns="0" rtlCol="0">
              <a:spAutoFit/>
            </a:bodyPr>
            <a:lstStyle/>
            <a:p>
              <a:pPr lvl="0" algn="ctr">
                <a:defRPr/>
              </a:pPr>
              <a:r>
                <a:rPr lang="fr-FR" sz="1000" b="1" dirty="0">
                  <a:solidFill>
                    <a:srgbClr val="72BD81"/>
                  </a:solidFill>
                </a:rPr>
                <a:t>CABLAGE CIBLE</a:t>
              </a:r>
            </a:p>
          </p:txBody>
        </p:sp>
        <p:grpSp>
          <p:nvGrpSpPr>
            <p:cNvPr id="729" name="Group 724">
              <a:extLst>
                <a:ext uri="{FF2B5EF4-FFF2-40B4-BE49-F238E27FC236}">
                  <a16:creationId xmlns:a16="http://schemas.microsoft.com/office/drawing/2014/main" id="{BFD84FC8-2E6C-49BC-AE00-A034619801BB}"/>
                </a:ext>
              </a:extLst>
            </p:cNvPr>
            <p:cNvGrpSpPr/>
            <p:nvPr/>
          </p:nvGrpSpPr>
          <p:grpSpPr>
            <a:xfrm rot="16200000">
              <a:off x="2510860" y="4788408"/>
              <a:ext cx="329765" cy="329765"/>
              <a:chOff x="1628393" y="5649210"/>
              <a:chExt cx="438918" cy="438918"/>
            </a:xfrm>
          </p:grpSpPr>
          <p:sp>
            <p:nvSpPr>
              <p:cNvPr id="748" name="Oval 725">
                <a:extLst>
                  <a:ext uri="{FF2B5EF4-FFF2-40B4-BE49-F238E27FC236}">
                    <a16:creationId xmlns:a16="http://schemas.microsoft.com/office/drawing/2014/main" id="{03D147B8-7FEC-462F-A438-08BE670AB5ED}"/>
                  </a:ext>
                </a:extLst>
              </p:cNvPr>
              <p:cNvSpPr/>
              <p:nvPr/>
            </p:nvSpPr>
            <p:spPr>
              <a:xfrm>
                <a:off x="1628393" y="5649210"/>
                <a:ext cx="438918" cy="438918"/>
              </a:xfrm>
              <a:prstGeom prst="ellipse">
                <a:avLst/>
              </a:prstGeom>
              <a:solidFill>
                <a:schemeClr val="accent2"/>
              </a:solidFill>
              <a:ln w="38100">
                <a:solidFill>
                  <a:schemeClr val="bg1"/>
                </a:solidFill>
              </a:ln>
              <a:effectLst>
                <a:outerShdw blurRad="508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749" name="Freeform 20">
                <a:extLst>
                  <a:ext uri="{FF2B5EF4-FFF2-40B4-BE49-F238E27FC236}">
                    <a16:creationId xmlns:a16="http://schemas.microsoft.com/office/drawing/2014/main" id="{2F504078-3018-44DB-99F6-132674838BC7}"/>
                  </a:ext>
                </a:extLst>
              </p:cNvPr>
              <p:cNvSpPr>
                <a:spLocks/>
              </p:cNvSpPr>
              <p:nvPr/>
            </p:nvSpPr>
            <p:spPr bwMode="auto">
              <a:xfrm>
                <a:off x="1726413" y="5755924"/>
                <a:ext cx="221195" cy="235291"/>
              </a:xfrm>
              <a:custGeom>
                <a:avLst/>
                <a:gdLst>
                  <a:gd name="T0" fmla="*/ 51 w 86"/>
                  <a:gd name="T1" fmla="*/ 6 h 92"/>
                  <a:gd name="T2" fmla="*/ 51 w 86"/>
                  <a:gd name="T3" fmla="*/ 60 h 92"/>
                  <a:gd name="T4" fmla="*/ 71 w 86"/>
                  <a:gd name="T5" fmla="*/ 39 h 92"/>
                  <a:gd name="T6" fmla="*/ 83 w 86"/>
                  <a:gd name="T7" fmla="*/ 40 h 92"/>
                  <a:gd name="T8" fmla="*/ 83 w 86"/>
                  <a:gd name="T9" fmla="*/ 51 h 92"/>
                  <a:gd name="T10" fmla="*/ 43 w 86"/>
                  <a:gd name="T11" fmla="*/ 92 h 92"/>
                  <a:gd name="T12" fmla="*/ 3 w 86"/>
                  <a:gd name="T13" fmla="*/ 52 h 92"/>
                  <a:gd name="T14" fmla="*/ 3 w 86"/>
                  <a:gd name="T15" fmla="*/ 40 h 92"/>
                  <a:gd name="T16" fmla="*/ 15 w 86"/>
                  <a:gd name="T17" fmla="*/ 40 h 92"/>
                  <a:gd name="T18" fmla="*/ 35 w 86"/>
                  <a:gd name="T19" fmla="*/ 60 h 92"/>
                  <a:gd name="T20" fmla="*/ 35 w 86"/>
                  <a:gd name="T21" fmla="*/ 6 h 92"/>
                  <a:gd name="T22" fmla="*/ 43 w 86"/>
                  <a:gd name="T23" fmla="*/ 0 h 92"/>
                  <a:gd name="T24" fmla="*/ 51 w 86"/>
                  <a:gd name="T25" fmla="*/ 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92">
                    <a:moveTo>
                      <a:pt x="51" y="6"/>
                    </a:moveTo>
                    <a:cubicBezTo>
                      <a:pt x="51" y="60"/>
                      <a:pt x="51" y="60"/>
                      <a:pt x="51" y="60"/>
                    </a:cubicBezTo>
                    <a:cubicBezTo>
                      <a:pt x="71" y="39"/>
                      <a:pt x="71" y="39"/>
                      <a:pt x="71" y="39"/>
                    </a:cubicBezTo>
                    <a:cubicBezTo>
                      <a:pt x="74" y="36"/>
                      <a:pt x="80" y="36"/>
                      <a:pt x="83" y="40"/>
                    </a:cubicBezTo>
                    <a:cubicBezTo>
                      <a:pt x="86" y="43"/>
                      <a:pt x="86" y="48"/>
                      <a:pt x="83" y="51"/>
                    </a:cubicBezTo>
                    <a:cubicBezTo>
                      <a:pt x="43" y="92"/>
                      <a:pt x="43" y="92"/>
                      <a:pt x="43" y="92"/>
                    </a:cubicBezTo>
                    <a:cubicBezTo>
                      <a:pt x="3" y="52"/>
                      <a:pt x="3" y="52"/>
                      <a:pt x="3" y="52"/>
                    </a:cubicBezTo>
                    <a:cubicBezTo>
                      <a:pt x="0" y="49"/>
                      <a:pt x="0" y="44"/>
                      <a:pt x="3" y="40"/>
                    </a:cubicBezTo>
                    <a:cubicBezTo>
                      <a:pt x="6" y="37"/>
                      <a:pt x="12" y="37"/>
                      <a:pt x="15" y="40"/>
                    </a:cubicBezTo>
                    <a:cubicBezTo>
                      <a:pt x="35" y="60"/>
                      <a:pt x="35" y="60"/>
                      <a:pt x="35" y="60"/>
                    </a:cubicBezTo>
                    <a:cubicBezTo>
                      <a:pt x="35" y="6"/>
                      <a:pt x="35" y="6"/>
                      <a:pt x="35" y="6"/>
                    </a:cubicBezTo>
                    <a:cubicBezTo>
                      <a:pt x="35" y="2"/>
                      <a:pt x="39" y="0"/>
                      <a:pt x="43" y="0"/>
                    </a:cubicBezTo>
                    <a:cubicBezTo>
                      <a:pt x="47" y="0"/>
                      <a:pt x="51" y="2"/>
                      <a:pt x="51" y="6"/>
                    </a:cubicBezTo>
                    <a:close/>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753" name="Group 42">
            <a:extLst>
              <a:ext uri="{FF2B5EF4-FFF2-40B4-BE49-F238E27FC236}">
                <a16:creationId xmlns:a16="http://schemas.microsoft.com/office/drawing/2014/main" id="{38AE9F2B-BF01-4ABC-8BC1-BFB8DBC632E3}"/>
              </a:ext>
            </a:extLst>
          </p:cNvPr>
          <p:cNvGrpSpPr/>
          <p:nvPr/>
        </p:nvGrpSpPr>
        <p:grpSpPr>
          <a:xfrm>
            <a:off x="3949165" y="1457597"/>
            <a:ext cx="7726898" cy="4949127"/>
            <a:chOff x="3949165" y="1406797"/>
            <a:chExt cx="7726898" cy="4949127"/>
          </a:xfrm>
        </p:grpSpPr>
        <p:grpSp>
          <p:nvGrpSpPr>
            <p:cNvPr id="754" name="Group 239">
              <a:extLst>
                <a:ext uri="{FF2B5EF4-FFF2-40B4-BE49-F238E27FC236}">
                  <a16:creationId xmlns:a16="http://schemas.microsoft.com/office/drawing/2014/main" id="{28B749C3-C07B-4284-A278-F5704570AD5F}"/>
                </a:ext>
              </a:extLst>
            </p:cNvPr>
            <p:cNvGrpSpPr/>
            <p:nvPr/>
          </p:nvGrpSpPr>
          <p:grpSpPr>
            <a:xfrm>
              <a:off x="6444179" y="1406798"/>
              <a:ext cx="2797384" cy="1440324"/>
              <a:chOff x="3460895" y="1098390"/>
              <a:chExt cx="3301856" cy="1700068"/>
            </a:xfrm>
          </p:grpSpPr>
          <p:sp>
            <p:nvSpPr>
              <p:cNvPr id="1889" name="Forme libre : forme 1978">
                <a:extLst>
                  <a:ext uri="{FF2B5EF4-FFF2-40B4-BE49-F238E27FC236}">
                    <a16:creationId xmlns:a16="http://schemas.microsoft.com/office/drawing/2014/main" id="{D5F391A1-1344-4ED5-8868-FE22975C2B83}"/>
                  </a:ext>
                </a:extLst>
              </p:cNvPr>
              <p:cNvSpPr/>
              <p:nvPr/>
            </p:nvSpPr>
            <p:spPr>
              <a:xfrm>
                <a:off x="3460895" y="1098390"/>
                <a:ext cx="3301856" cy="1700068"/>
              </a:xfrm>
              <a:prstGeom prst="rect">
                <a:avLst/>
              </a:prstGeom>
              <a:noFill/>
              <a:ln w="6350" cap="flat">
                <a:solidFill>
                  <a:schemeClr val="bg1">
                    <a:lumMod val="85000"/>
                  </a:schemeClr>
                </a:solidFill>
                <a:bevel/>
              </a:ln>
            </p:spPr>
          </p:sp>
          <p:sp>
            <p:nvSpPr>
              <p:cNvPr id="1890" name="Forme libre : forme 1978">
                <a:extLst>
                  <a:ext uri="{FF2B5EF4-FFF2-40B4-BE49-F238E27FC236}">
                    <a16:creationId xmlns:a16="http://schemas.microsoft.com/office/drawing/2014/main" id="{B83A7872-EC56-4E9C-A26B-68FAAD74FFD2}"/>
                  </a:ext>
                </a:extLst>
              </p:cNvPr>
              <p:cNvSpPr/>
              <p:nvPr/>
            </p:nvSpPr>
            <p:spPr>
              <a:xfrm>
                <a:off x="3651396" y="1353326"/>
                <a:ext cx="2920854" cy="686520"/>
              </a:xfrm>
              <a:prstGeom prst="rect">
                <a:avLst/>
              </a:prstGeom>
              <a:solidFill>
                <a:schemeClr val="bg1">
                  <a:lumMod val="95000"/>
                </a:schemeClr>
              </a:solidFill>
              <a:ln w="6350" cap="flat">
                <a:noFill/>
                <a:bevel/>
              </a:ln>
            </p:spPr>
          </p:sp>
          <p:sp>
            <p:nvSpPr>
              <p:cNvPr id="1891" name="Forme libre : forme 1978">
                <a:extLst>
                  <a:ext uri="{FF2B5EF4-FFF2-40B4-BE49-F238E27FC236}">
                    <a16:creationId xmlns:a16="http://schemas.microsoft.com/office/drawing/2014/main" id="{A430F209-9108-4C70-9336-20C3B88A81B5}"/>
                  </a:ext>
                </a:extLst>
              </p:cNvPr>
              <p:cNvSpPr/>
              <p:nvPr/>
            </p:nvSpPr>
            <p:spPr>
              <a:xfrm>
                <a:off x="3651396" y="2123091"/>
                <a:ext cx="2920854" cy="583688"/>
              </a:xfrm>
              <a:prstGeom prst="rect">
                <a:avLst/>
              </a:prstGeom>
              <a:solidFill>
                <a:schemeClr val="bg1">
                  <a:lumMod val="95000"/>
                </a:schemeClr>
              </a:solidFill>
              <a:ln w="6350" cap="flat">
                <a:noFill/>
                <a:bevel/>
              </a:ln>
            </p:spPr>
          </p:sp>
        </p:grpSp>
        <p:sp>
          <p:nvSpPr>
            <p:cNvPr id="756" name="Text 944">
              <a:extLst>
                <a:ext uri="{FF2B5EF4-FFF2-40B4-BE49-F238E27FC236}">
                  <a16:creationId xmlns:a16="http://schemas.microsoft.com/office/drawing/2014/main" id="{E8A2D6E2-5D5B-4C87-A78E-4DB44D79B00B}"/>
                </a:ext>
              </a:extLst>
            </p:cNvPr>
            <p:cNvSpPr txBox="1"/>
            <p:nvPr/>
          </p:nvSpPr>
          <p:spPr>
            <a:xfrm>
              <a:off x="7541681" y="1680648"/>
              <a:ext cx="603141" cy="138499"/>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FRRDAC04</a:t>
              </a:r>
            </a:p>
            <a:p>
              <a:pPr algn="ctr">
                <a:lnSpc>
                  <a:spcPct val="100000"/>
                </a:lnSpc>
              </a:pPr>
              <a:r>
                <a:rPr lang="en-ID" sz="400" dirty="0">
                  <a:solidFill>
                    <a:srgbClr val="FF0000"/>
                  </a:solidFill>
                </a:rPr>
                <a:t>WS-C2960G-48TC-L</a:t>
              </a:r>
            </a:p>
          </p:txBody>
        </p:sp>
        <p:cxnSp>
          <p:nvCxnSpPr>
            <p:cNvPr id="774" name="Straight Connector 50">
              <a:extLst>
                <a:ext uri="{FF2B5EF4-FFF2-40B4-BE49-F238E27FC236}">
                  <a16:creationId xmlns:a16="http://schemas.microsoft.com/office/drawing/2014/main" id="{529CFFB2-88A4-4006-81C6-EE5EBF02C072}"/>
                </a:ext>
              </a:extLst>
            </p:cNvPr>
            <p:cNvCxnSpPr/>
            <p:nvPr/>
          </p:nvCxnSpPr>
          <p:spPr>
            <a:xfrm>
              <a:off x="7221884" y="2056612"/>
              <a:ext cx="0" cy="479976"/>
            </a:xfrm>
            <a:prstGeom prst="line">
              <a:avLst/>
            </a:prstGeom>
            <a:solidFill>
              <a:schemeClr val="bg1">
                <a:lumMod val="95000"/>
              </a:schemeClr>
            </a:solidFill>
            <a:ln w="10133" cap="flat">
              <a:solidFill>
                <a:schemeClr val="accent2"/>
              </a:solidFill>
              <a:prstDash val="solid"/>
              <a:bevel/>
            </a:ln>
          </p:spPr>
        </p:cxnSp>
        <p:cxnSp>
          <p:nvCxnSpPr>
            <p:cNvPr id="778" name="Straight Connector 109">
              <a:extLst>
                <a:ext uri="{FF2B5EF4-FFF2-40B4-BE49-F238E27FC236}">
                  <a16:creationId xmlns:a16="http://schemas.microsoft.com/office/drawing/2014/main" id="{732632E2-F846-48E1-85FF-F69619AA6CF6}"/>
                </a:ext>
              </a:extLst>
            </p:cNvPr>
            <p:cNvCxnSpPr/>
            <p:nvPr/>
          </p:nvCxnSpPr>
          <p:spPr>
            <a:xfrm>
              <a:off x="8450630" y="2056612"/>
              <a:ext cx="0" cy="479976"/>
            </a:xfrm>
            <a:prstGeom prst="line">
              <a:avLst/>
            </a:prstGeom>
            <a:solidFill>
              <a:schemeClr val="bg1">
                <a:lumMod val="95000"/>
              </a:schemeClr>
            </a:solidFill>
            <a:ln w="10133" cap="flat">
              <a:solidFill>
                <a:schemeClr val="accent2"/>
              </a:solidFill>
              <a:prstDash val="solid"/>
              <a:bevel/>
            </a:ln>
          </p:spPr>
        </p:cxnSp>
        <p:sp>
          <p:nvSpPr>
            <p:cNvPr id="780" name="Text 944">
              <a:extLst>
                <a:ext uri="{FF2B5EF4-FFF2-40B4-BE49-F238E27FC236}">
                  <a16:creationId xmlns:a16="http://schemas.microsoft.com/office/drawing/2014/main" id="{571D4368-35EF-40CA-B5F3-82FBB4AE30A2}"/>
                </a:ext>
              </a:extLst>
            </p:cNvPr>
            <p:cNvSpPr txBox="1"/>
            <p:nvPr/>
          </p:nvSpPr>
          <p:spPr>
            <a:xfrm>
              <a:off x="6920313" y="1680648"/>
              <a:ext cx="603141" cy="138499"/>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FRRDAC98</a:t>
              </a:r>
            </a:p>
            <a:p>
              <a:pPr algn="ctr">
                <a:lnSpc>
                  <a:spcPct val="100000"/>
                </a:lnSpc>
              </a:pPr>
              <a:r>
                <a:rPr lang="en-ID" sz="400" dirty="0">
                  <a:solidFill>
                    <a:schemeClr val="tx1">
                      <a:lumMod val="75000"/>
                      <a:lumOff val="25000"/>
                    </a:schemeClr>
                  </a:solidFill>
                </a:rPr>
                <a:t>WS-C2960CX-8TC-L</a:t>
              </a:r>
            </a:p>
          </p:txBody>
        </p:sp>
        <p:sp>
          <p:nvSpPr>
            <p:cNvPr id="808" name="Text 944">
              <a:extLst>
                <a:ext uri="{FF2B5EF4-FFF2-40B4-BE49-F238E27FC236}">
                  <a16:creationId xmlns:a16="http://schemas.microsoft.com/office/drawing/2014/main" id="{FAEA1804-988F-4517-B7D9-6DA0A128E92C}"/>
                </a:ext>
              </a:extLst>
            </p:cNvPr>
            <p:cNvSpPr txBox="1"/>
            <p:nvPr/>
          </p:nvSpPr>
          <p:spPr>
            <a:xfrm>
              <a:off x="8149060" y="1680648"/>
              <a:ext cx="603141" cy="138499"/>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FRRDAC99</a:t>
              </a:r>
            </a:p>
            <a:p>
              <a:pPr algn="ctr">
                <a:lnSpc>
                  <a:spcPct val="100000"/>
                </a:lnSpc>
              </a:pPr>
              <a:r>
                <a:rPr lang="en-ID" sz="400" dirty="0">
                  <a:solidFill>
                    <a:schemeClr val="tx1">
                      <a:lumMod val="75000"/>
                      <a:lumOff val="25000"/>
                    </a:schemeClr>
                  </a:solidFill>
                </a:rPr>
                <a:t>WS-C2960CX-8TC-L</a:t>
              </a:r>
            </a:p>
          </p:txBody>
        </p:sp>
        <p:sp>
          <p:nvSpPr>
            <p:cNvPr id="809" name="Text 944">
              <a:extLst>
                <a:ext uri="{FF2B5EF4-FFF2-40B4-BE49-F238E27FC236}">
                  <a16:creationId xmlns:a16="http://schemas.microsoft.com/office/drawing/2014/main" id="{0967882E-4397-4DE0-AA62-4D24C4DB5AEC}"/>
                </a:ext>
              </a:extLst>
            </p:cNvPr>
            <p:cNvSpPr txBox="1"/>
            <p:nvPr/>
          </p:nvSpPr>
          <p:spPr>
            <a:xfrm>
              <a:off x="7432138" y="1470416"/>
              <a:ext cx="822228" cy="123111"/>
            </a:xfrm>
            <a:prstGeom prst="rect">
              <a:avLst/>
            </a:prstGeom>
            <a:noFill/>
          </p:spPr>
          <p:txBody>
            <a:bodyPr wrap="square" lIns="0" tIns="0" rIns="0" bIns="0" rtlCol="0" anchor="ctr">
              <a:spAutoFit/>
            </a:bodyPr>
            <a:lstStyle/>
            <a:p>
              <a:pPr algn="ctr"/>
              <a:r>
                <a:rPr lang="en-ID" sz="800" dirty="0" err="1">
                  <a:solidFill>
                    <a:schemeClr val="accent2"/>
                  </a:solidFill>
                  <a:latin typeface="+mj-lt"/>
                </a:rPr>
                <a:t>Baie</a:t>
              </a:r>
              <a:r>
                <a:rPr lang="en-ID" sz="800" dirty="0">
                  <a:solidFill>
                    <a:schemeClr val="accent2"/>
                  </a:solidFill>
                  <a:latin typeface="+mj-lt"/>
                </a:rPr>
                <a:t> DC-00</a:t>
              </a:r>
            </a:p>
          </p:txBody>
        </p:sp>
        <p:cxnSp>
          <p:nvCxnSpPr>
            <p:cNvPr id="810" name="Straight Connector 181">
              <a:extLst>
                <a:ext uri="{FF2B5EF4-FFF2-40B4-BE49-F238E27FC236}">
                  <a16:creationId xmlns:a16="http://schemas.microsoft.com/office/drawing/2014/main" id="{3CF169F4-8297-454A-A37F-5096766FF5E8}"/>
                </a:ext>
              </a:extLst>
            </p:cNvPr>
            <p:cNvCxnSpPr>
              <a:cxnSpLocks/>
              <a:stCxn id="1833" idx="4"/>
            </p:cNvCxnSpPr>
            <p:nvPr/>
          </p:nvCxnSpPr>
          <p:spPr>
            <a:xfrm flipH="1">
              <a:off x="7221884" y="2060213"/>
              <a:ext cx="621367" cy="360522"/>
            </a:xfrm>
            <a:prstGeom prst="line">
              <a:avLst/>
            </a:prstGeom>
            <a:solidFill>
              <a:schemeClr val="bg1">
                <a:lumMod val="95000"/>
              </a:schemeClr>
            </a:solidFill>
            <a:ln w="10133" cap="flat">
              <a:solidFill>
                <a:schemeClr val="accent2"/>
              </a:solidFill>
              <a:prstDash val="solid"/>
              <a:bevel/>
            </a:ln>
          </p:spPr>
        </p:cxnSp>
        <p:cxnSp>
          <p:nvCxnSpPr>
            <p:cNvPr id="811" name="Straight Connector 226">
              <a:extLst>
                <a:ext uri="{FF2B5EF4-FFF2-40B4-BE49-F238E27FC236}">
                  <a16:creationId xmlns:a16="http://schemas.microsoft.com/office/drawing/2014/main" id="{631BBDE7-68A2-4744-BDE7-84FE613C7A86}"/>
                </a:ext>
              </a:extLst>
            </p:cNvPr>
            <p:cNvCxnSpPr>
              <a:cxnSpLocks/>
              <a:stCxn id="1833" idx="4"/>
            </p:cNvCxnSpPr>
            <p:nvPr/>
          </p:nvCxnSpPr>
          <p:spPr>
            <a:xfrm>
              <a:off x="7843251" y="2060213"/>
              <a:ext cx="607379" cy="360522"/>
            </a:xfrm>
            <a:prstGeom prst="line">
              <a:avLst/>
            </a:prstGeom>
            <a:solidFill>
              <a:schemeClr val="bg1">
                <a:lumMod val="95000"/>
              </a:schemeClr>
            </a:solidFill>
            <a:ln w="10133" cap="flat">
              <a:solidFill>
                <a:schemeClr val="accent2"/>
              </a:solidFill>
              <a:prstDash val="solid"/>
              <a:bevel/>
            </a:ln>
          </p:spPr>
        </p:cxnSp>
        <p:cxnSp>
          <p:nvCxnSpPr>
            <p:cNvPr id="812" name="Straight Connector 227">
              <a:extLst>
                <a:ext uri="{FF2B5EF4-FFF2-40B4-BE49-F238E27FC236}">
                  <a16:creationId xmlns:a16="http://schemas.microsoft.com/office/drawing/2014/main" id="{E2C0795F-EE01-43E9-9DAC-C48206FCAB14}"/>
                </a:ext>
              </a:extLst>
            </p:cNvPr>
            <p:cNvCxnSpPr>
              <a:cxnSpLocks/>
            </p:cNvCxnSpPr>
            <p:nvPr/>
          </p:nvCxnSpPr>
          <p:spPr>
            <a:xfrm flipH="1">
              <a:off x="7285601" y="2516798"/>
              <a:ext cx="1100552" cy="0"/>
            </a:xfrm>
            <a:prstGeom prst="line">
              <a:avLst/>
            </a:prstGeom>
            <a:solidFill>
              <a:schemeClr val="bg1">
                <a:lumMod val="95000"/>
              </a:schemeClr>
            </a:solidFill>
            <a:ln w="10133" cap="flat">
              <a:solidFill>
                <a:schemeClr val="accent2"/>
              </a:solidFill>
              <a:prstDash val="solid"/>
              <a:bevel/>
            </a:ln>
          </p:spPr>
        </p:cxnSp>
        <p:sp>
          <p:nvSpPr>
            <p:cNvPr id="813" name="Oval 131">
              <a:extLst>
                <a:ext uri="{FF2B5EF4-FFF2-40B4-BE49-F238E27FC236}">
                  <a16:creationId xmlns:a16="http://schemas.microsoft.com/office/drawing/2014/main" id="{4C233134-6BDE-4C1F-8891-68C3DA83A910}"/>
                </a:ext>
              </a:extLst>
            </p:cNvPr>
            <p:cNvSpPr/>
            <p:nvPr/>
          </p:nvSpPr>
          <p:spPr>
            <a:xfrm>
              <a:off x="7772628" y="2446174"/>
              <a:ext cx="141249" cy="141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latin typeface="+mj-lt"/>
                </a:rPr>
                <a:t>2</a:t>
              </a:r>
              <a:endParaRPr lang="en-ID" sz="600" dirty="0">
                <a:latin typeface="+mj-lt"/>
              </a:endParaRPr>
            </a:p>
          </p:txBody>
        </p:sp>
        <p:grpSp>
          <p:nvGrpSpPr>
            <p:cNvPr id="814" name="Group 294">
              <a:extLst>
                <a:ext uri="{FF2B5EF4-FFF2-40B4-BE49-F238E27FC236}">
                  <a16:creationId xmlns:a16="http://schemas.microsoft.com/office/drawing/2014/main" id="{6ED16E5B-5B9D-4FC2-90C9-677A40389FC4}"/>
                </a:ext>
              </a:extLst>
            </p:cNvPr>
            <p:cNvGrpSpPr/>
            <p:nvPr/>
          </p:nvGrpSpPr>
          <p:grpSpPr>
            <a:xfrm>
              <a:off x="8356630" y="2422797"/>
              <a:ext cx="188001" cy="188001"/>
              <a:chOff x="4343262" y="4322984"/>
              <a:chExt cx="221904" cy="221906"/>
            </a:xfrm>
          </p:grpSpPr>
          <p:sp>
            <p:nvSpPr>
              <p:cNvPr id="1877" name="Oval 295">
                <a:extLst>
                  <a:ext uri="{FF2B5EF4-FFF2-40B4-BE49-F238E27FC236}">
                    <a16:creationId xmlns:a16="http://schemas.microsoft.com/office/drawing/2014/main" id="{6FA23B17-576F-49AD-ADF3-162BFC49C2EB}"/>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878" name="Group 296">
                <a:extLst>
                  <a:ext uri="{FF2B5EF4-FFF2-40B4-BE49-F238E27FC236}">
                    <a16:creationId xmlns:a16="http://schemas.microsoft.com/office/drawing/2014/main" id="{501EF849-9F9E-45C1-8C21-3C1B69DCF95D}"/>
                  </a:ext>
                </a:extLst>
              </p:cNvPr>
              <p:cNvGrpSpPr/>
              <p:nvPr userDrawn="1"/>
            </p:nvGrpSpPr>
            <p:grpSpPr>
              <a:xfrm flipH="1" flipV="1">
                <a:off x="4471410" y="4451137"/>
                <a:ext cx="39597" cy="39601"/>
                <a:chOff x="6508741" y="2398713"/>
                <a:chExt cx="120650" cy="120663"/>
              </a:xfrm>
            </p:grpSpPr>
            <p:sp>
              <p:nvSpPr>
                <p:cNvPr id="1887" name="Line 241">
                  <a:extLst>
                    <a:ext uri="{FF2B5EF4-FFF2-40B4-BE49-F238E27FC236}">
                      <a16:creationId xmlns:a16="http://schemas.microsoft.com/office/drawing/2014/main" id="{C5C0F127-3C16-4003-9F94-AE0E3B229ED9}"/>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88" name="Freeform 243">
                  <a:extLst>
                    <a:ext uri="{FF2B5EF4-FFF2-40B4-BE49-F238E27FC236}">
                      <a16:creationId xmlns:a16="http://schemas.microsoft.com/office/drawing/2014/main" id="{6981DC95-5668-4BA1-81F6-BC2E533165EA}"/>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79" name="Group 297">
                <a:extLst>
                  <a:ext uri="{FF2B5EF4-FFF2-40B4-BE49-F238E27FC236}">
                    <a16:creationId xmlns:a16="http://schemas.microsoft.com/office/drawing/2014/main" id="{7DDC337F-A053-412C-9E87-24FB7A045BC3}"/>
                  </a:ext>
                </a:extLst>
              </p:cNvPr>
              <p:cNvGrpSpPr/>
              <p:nvPr userDrawn="1"/>
            </p:nvGrpSpPr>
            <p:grpSpPr>
              <a:xfrm flipH="1" flipV="1">
                <a:off x="4397420" y="4377152"/>
                <a:ext cx="39605" cy="39598"/>
                <a:chOff x="6283301" y="2173285"/>
                <a:chExt cx="120675" cy="120653"/>
              </a:xfrm>
            </p:grpSpPr>
            <p:sp>
              <p:nvSpPr>
                <p:cNvPr id="1885" name="Line 242">
                  <a:extLst>
                    <a:ext uri="{FF2B5EF4-FFF2-40B4-BE49-F238E27FC236}">
                      <a16:creationId xmlns:a16="http://schemas.microsoft.com/office/drawing/2014/main" id="{5EE954FC-C0B9-4F56-B093-9465678FFBB6}"/>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86" name="Freeform 244">
                  <a:extLst>
                    <a:ext uri="{FF2B5EF4-FFF2-40B4-BE49-F238E27FC236}">
                      <a16:creationId xmlns:a16="http://schemas.microsoft.com/office/drawing/2014/main" id="{154639F3-F1C5-437E-B900-293D7ACC3FDF}"/>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80" name="Group 298">
                <a:extLst>
                  <a:ext uri="{FF2B5EF4-FFF2-40B4-BE49-F238E27FC236}">
                    <a16:creationId xmlns:a16="http://schemas.microsoft.com/office/drawing/2014/main" id="{010A6AEE-D647-470A-BBC7-49B2CC8377EA}"/>
                  </a:ext>
                </a:extLst>
              </p:cNvPr>
              <p:cNvGrpSpPr/>
              <p:nvPr userDrawn="1"/>
            </p:nvGrpSpPr>
            <p:grpSpPr>
              <a:xfrm>
                <a:off x="4397443" y="4377136"/>
                <a:ext cx="113580" cy="113584"/>
                <a:chOff x="5562632" y="2173276"/>
                <a:chExt cx="346076" cy="346085"/>
              </a:xfrm>
            </p:grpSpPr>
            <p:sp>
              <p:nvSpPr>
                <p:cNvPr id="1881" name="Line 245">
                  <a:extLst>
                    <a:ext uri="{FF2B5EF4-FFF2-40B4-BE49-F238E27FC236}">
                      <a16:creationId xmlns:a16="http://schemas.microsoft.com/office/drawing/2014/main" id="{3CB759F4-C178-44B3-ABE3-344E86179227}"/>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82" name="Line 246">
                  <a:extLst>
                    <a:ext uri="{FF2B5EF4-FFF2-40B4-BE49-F238E27FC236}">
                      <a16:creationId xmlns:a16="http://schemas.microsoft.com/office/drawing/2014/main" id="{797596B9-84EA-4ADB-980E-0FE4B0900A75}"/>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83" name="Freeform 247">
                  <a:extLst>
                    <a:ext uri="{FF2B5EF4-FFF2-40B4-BE49-F238E27FC236}">
                      <a16:creationId xmlns:a16="http://schemas.microsoft.com/office/drawing/2014/main" id="{B052A073-87E9-414D-85C2-8CE20695F8B4}"/>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84" name="Freeform 248">
                  <a:extLst>
                    <a:ext uri="{FF2B5EF4-FFF2-40B4-BE49-F238E27FC236}">
                      <a16:creationId xmlns:a16="http://schemas.microsoft.com/office/drawing/2014/main" id="{1AAA047D-3D33-4DEB-B4B5-0651742A3D90}"/>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815" name="Group 344">
              <a:extLst>
                <a:ext uri="{FF2B5EF4-FFF2-40B4-BE49-F238E27FC236}">
                  <a16:creationId xmlns:a16="http://schemas.microsoft.com/office/drawing/2014/main" id="{81BDE54E-579E-4DCC-9109-3F4A97F32596}"/>
                </a:ext>
              </a:extLst>
            </p:cNvPr>
            <p:cNvGrpSpPr/>
            <p:nvPr/>
          </p:nvGrpSpPr>
          <p:grpSpPr>
            <a:xfrm>
              <a:off x="7127884" y="2422797"/>
              <a:ext cx="188001" cy="188001"/>
              <a:chOff x="4343262" y="4322984"/>
              <a:chExt cx="221904" cy="221906"/>
            </a:xfrm>
          </p:grpSpPr>
          <p:sp>
            <p:nvSpPr>
              <p:cNvPr id="1865" name="Oval 345">
                <a:extLst>
                  <a:ext uri="{FF2B5EF4-FFF2-40B4-BE49-F238E27FC236}">
                    <a16:creationId xmlns:a16="http://schemas.microsoft.com/office/drawing/2014/main" id="{1CCAB78C-3CEE-43B6-A39C-A63F9F3A97EB}"/>
                  </a:ext>
                </a:extLst>
              </p:cNvPr>
              <p:cNvSpPr/>
              <p:nvPr/>
            </p:nvSpPr>
            <p:spPr>
              <a:xfrm>
                <a:off x="4343275" y="4322973"/>
                <a:ext cx="221905" cy="22190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866" name="Group 346">
                <a:extLst>
                  <a:ext uri="{FF2B5EF4-FFF2-40B4-BE49-F238E27FC236}">
                    <a16:creationId xmlns:a16="http://schemas.microsoft.com/office/drawing/2014/main" id="{E32D64E2-A2AB-4FD5-AA78-5C5BBEE850CE}"/>
                  </a:ext>
                </a:extLst>
              </p:cNvPr>
              <p:cNvGrpSpPr/>
              <p:nvPr userDrawn="1"/>
            </p:nvGrpSpPr>
            <p:grpSpPr>
              <a:xfrm flipH="1" flipV="1">
                <a:off x="4471410" y="4451137"/>
                <a:ext cx="39597" cy="39601"/>
                <a:chOff x="6508741" y="2398713"/>
                <a:chExt cx="120650" cy="120663"/>
              </a:xfrm>
            </p:grpSpPr>
            <p:sp>
              <p:nvSpPr>
                <p:cNvPr id="1875" name="Line 241">
                  <a:extLst>
                    <a:ext uri="{FF2B5EF4-FFF2-40B4-BE49-F238E27FC236}">
                      <a16:creationId xmlns:a16="http://schemas.microsoft.com/office/drawing/2014/main" id="{56AA9831-8500-453D-8D3C-20269FB7F003}"/>
                    </a:ext>
                  </a:extLst>
                </p:cNvPr>
                <p:cNvSpPr>
                  <a:spLocks noChangeShapeType="1"/>
                </p:cNvSpPr>
                <p:nvPr/>
              </p:nvSpPr>
              <p:spPr bwMode="auto">
                <a:xfrm>
                  <a:off x="6508741" y="2398725"/>
                  <a:ext cx="120650" cy="120651"/>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76" name="Freeform 243">
                  <a:extLst>
                    <a:ext uri="{FF2B5EF4-FFF2-40B4-BE49-F238E27FC236}">
                      <a16:creationId xmlns:a16="http://schemas.microsoft.com/office/drawing/2014/main" id="{857B042B-C9A0-4225-BD96-E59CC7A689DC}"/>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67" name="Group 347">
                <a:extLst>
                  <a:ext uri="{FF2B5EF4-FFF2-40B4-BE49-F238E27FC236}">
                    <a16:creationId xmlns:a16="http://schemas.microsoft.com/office/drawing/2014/main" id="{4157463E-67DF-42A2-B494-69E972834C46}"/>
                  </a:ext>
                </a:extLst>
              </p:cNvPr>
              <p:cNvGrpSpPr/>
              <p:nvPr userDrawn="1"/>
            </p:nvGrpSpPr>
            <p:grpSpPr>
              <a:xfrm flipH="1" flipV="1">
                <a:off x="4397420" y="4377152"/>
                <a:ext cx="39605" cy="39598"/>
                <a:chOff x="6283301" y="2173285"/>
                <a:chExt cx="120675" cy="120653"/>
              </a:xfrm>
            </p:grpSpPr>
            <p:sp>
              <p:nvSpPr>
                <p:cNvPr id="1873" name="Line 242">
                  <a:extLst>
                    <a:ext uri="{FF2B5EF4-FFF2-40B4-BE49-F238E27FC236}">
                      <a16:creationId xmlns:a16="http://schemas.microsoft.com/office/drawing/2014/main" id="{08F2DD73-172F-4373-96E4-E581D4DFC546}"/>
                    </a:ext>
                  </a:extLst>
                </p:cNvPr>
                <p:cNvSpPr>
                  <a:spLocks noChangeShapeType="1"/>
                </p:cNvSpPr>
                <p:nvPr/>
              </p:nvSpPr>
              <p:spPr bwMode="auto">
                <a:xfrm>
                  <a:off x="6283301" y="2173285"/>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74" name="Freeform 244">
                  <a:extLst>
                    <a:ext uri="{FF2B5EF4-FFF2-40B4-BE49-F238E27FC236}">
                      <a16:creationId xmlns:a16="http://schemas.microsoft.com/office/drawing/2014/main" id="{BD619FAF-72ED-4E45-A056-9FC78535F736}"/>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68" name="Group 348">
                <a:extLst>
                  <a:ext uri="{FF2B5EF4-FFF2-40B4-BE49-F238E27FC236}">
                    <a16:creationId xmlns:a16="http://schemas.microsoft.com/office/drawing/2014/main" id="{CB91245F-B4B9-4592-B5F4-00324EA1435D}"/>
                  </a:ext>
                </a:extLst>
              </p:cNvPr>
              <p:cNvGrpSpPr/>
              <p:nvPr userDrawn="1"/>
            </p:nvGrpSpPr>
            <p:grpSpPr>
              <a:xfrm>
                <a:off x="4397443" y="4377136"/>
                <a:ext cx="113580" cy="113584"/>
                <a:chOff x="5562632" y="2173276"/>
                <a:chExt cx="346076" cy="346085"/>
              </a:xfrm>
            </p:grpSpPr>
            <p:sp>
              <p:nvSpPr>
                <p:cNvPr id="1869" name="Line 245">
                  <a:extLst>
                    <a:ext uri="{FF2B5EF4-FFF2-40B4-BE49-F238E27FC236}">
                      <a16:creationId xmlns:a16="http://schemas.microsoft.com/office/drawing/2014/main" id="{B8A781D8-31FA-4C58-8035-F8AF7EE69B63}"/>
                    </a:ext>
                  </a:extLst>
                </p:cNvPr>
                <p:cNvSpPr>
                  <a:spLocks noChangeShapeType="1"/>
                </p:cNvSpPr>
                <p:nvPr/>
              </p:nvSpPr>
              <p:spPr bwMode="auto">
                <a:xfrm flipV="1">
                  <a:off x="5788057" y="2173276"/>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70" name="Line 246">
                  <a:extLst>
                    <a:ext uri="{FF2B5EF4-FFF2-40B4-BE49-F238E27FC236}">
                      <a16:creationId xmlns:a16="http://schemas.microsoft.com/office/drawing/2014/main" id="{8CCA1BD2-3DFC-499C-942B-6B690F40CCEB}"/>
                    </a:ext>
                  </a:extLst>
                </p:cNvPr>
                <p:cNvSpPr>
                  <a:spLocks noChangeShapeType="1"/>
                </p:cNvSpPr>
                <p:nvPr/>
              </p:nvSpPr>
              <p:spPr bwMode="auto">
                <a:xfrm flipV="1">
                  <a:off x="5562632" y="2398699"/>
                  <a:ext cx="120651" cy="120650"/>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71" name="Freeform 247">
                  <a:extLst>
                    <a:ext uri="{FF2B5EF4-FFF2-40B4-BE49-F238E27FC236}">
                      <a16:creationId xmlns:a16="http://schemas.microsoft.com/office/drawing/2014/main" id="{EEC9634C-595D-4E2C-8BD3-FDBF8C30ECAE}"/>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72" name="Freeform 248">
                  <a:extLst>
                    <a:ext uri="{FF2B5EF4-FFF2-40B4-BE49-F238E27FC236}">
                      <a16:creationId xmlns:a16="http://schemas.microsoft.com/office/drawing/2014/main" id="{99790666-BB30-4D82-9E7E-49467F334DFF}"/>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816" name="Group 370">
              <a:extLst>
                <a:ext uri="{FF2B5EF4-FFF2-40B4-BE49-F238E27FC236}">
                  <a16:creationId xmlns:a16="http://schemas.microsoft.com/office/drawing/2014/main" id="{E8F2C32C-381B-44CB-86FB-20F7F649AA44}"/>
                </a:ext>
              </a:extLst>
            </p:cNvPr>
            <p:cNvGrpSpPr/>
            <p:nvPr/>
          </p:nvGrpSpPr>
          <p:grpSpPr>
            <a:xfrm>
              <a:off x="8356641" y="1872212"/>
              <a:ext cx="188002" cy="188001"/>
              <a:chOff x="5718245" y="1690223"/>
              <a:chExt cx="221906" cy="221904"/>
            </a:xfrm>
          </p:grpSpPr>
          <p:sp>
            <p:nvSpPr>
              <p:cNvPr id="1849" name="Oval 358">
                <a:extLst>
                  <a:ext uri="{FF2B5EF4-FFF2-40B4-BE49-F238E27FC236}">
                    <a16:creationId xmlns:a16="http://schemas.microsoft.com/office/drawing/2014/main" id="{AA7B93D2-9C6D-47E8-ADD6-A5DEC40AC312}"/>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850" name="Group 114">
                <a:extLst>
                  <a:ext uri="{FF2B5EF4-FFF2-40B4-BE49-F238E27FC236}">
                    <a16:creationId xmlns:a16="http://schemas.microsoft.com/office/drawing/2014/main" id="{5D797CDE-BEAC-4D0D-BD16-5DF345137DD7}"/>
                  </a:ext>
                </a:extLst>
              </p:cNvPr>
              <p:cNvGrpSpPr/>
              <p:nvPr/>
            </p:nvGrpSpPr>
            <p:grpSpPr>
              <a:xfrm>
                <a:off x="5770264" y="1736961"/>
                <a:ext cx="117841" cy="128429"/>
                <a:chOff x="3667747" y="1713875"/>
                <a:chExt cx="117850" cy="128439"/>
              </a:xfrm>
            </p:grpSpPr>
            <p:grpSp>
              <p:nvGrpSpPr>
                <p:cNvPr id="1851" name="Group 115">
                  <a:extLst>
                    <a:ext uri="{FF2B5EF4-FFF2-40B4-BE49-F238E27FC236}">
                      <a16:creationId xmlns:a16="http://schemas.microsoft.com/office/drawing/2014/main" id="{8E072CCC-3FDB-48DC-9CA8-7A2105F24978}"/>
                    </a:ext>
                  </a:extLst>
                </p:cNvPr>
                <p:cNvGrpSpPr/>
                <p:nvPr/>
              </p:nvGrpSpPr>
              <p:grpSpPr>
                <a:xfrm>
                  <a:off x="3743056" y="1746232"/>
                  <a:ext cx="42541" cy="96082"/>
                  <a:chOff x="3775573" y="1713875"/>
                  <a:chExt cx="42541" cy="96082"/>
                </a:xfrm>
              </p:grpSpPr>
              <p:grpSp>
                <p:nvGrpSpPr>
                  <p:cNvPr id="1859" name="Group 123">
                    <a:extLst>
                      <a:ext uri="{FF2B5EF4-FFF2-40B4-BE49-F238E27FC236}">
                        <a16:creationId xmlns:a16="http://schemas.microsoft.com/office/drawing/2014/main" id="{A8EA23A5-A0E7-4B04-907D-187D80571E5D}"/>
                      </a:ext>
                    </a:extLst>
                  </p:cNvPr>
                  <p:cNvGrpSpPr/>
                  <p:nvPr/>
                </p:nvGrpSpPr>
                <p:grpSpPr>
                  <a:xfrm>
                    <a:off x="3775573" y="1770360"/>
                    <a:ext cx="42541" cy="39597"/>
                    <a:chOff x="3775573" y="1770360"/>
                    <a:chExt cx="42541" cy="39597"/>
                  </a:xfrm>
                </p:grpSpPr>
                <p:sp>
                  <p:nvSpPr>
                    <p:cNvPr id="1863" name="Line 245">
                      <a:extLst>
                        <a:ext uri="{FF2B5EF4-FFF2-40B4-BE49-F238E27FC236}">
                          <a16:creationId xmlns:a16="http://schemas.microsoft.com/office/drawing/2014/main" id="{412CF234-5A33-49B2-8E2E-CBE741029710}"/>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64" name="Freeform 248">
                      <a:extLst>
                        <a:ext uri="{FF2B5EF4-FFF2-40B4-BE49-F238E27FC236}">
                          <a16:creationId xmlns:a16="http://schemas.microsoft.com/office/drawing/2014/main" id="{9239DCF8-F16E-4948-9B63-8D168CE1FFE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60" name="Group 124">
                    <a:extLst>
                      <a:ext uri="{FF2B5EF4-FFF2-40B4-BE49-F238E27FC236}">
                        <a16:creationId xmlns:a16="http://schemas.microsoft.com/office/drawing/2014/main" id="{F185F5F0-EF7D-4F30-A907-943DC64558F0}"/>
                      </a:ext>
                    </a:extLst>
                  </p:cNvPr>
                  <p:cNvGrpSpPr/>
                  <p:nvPr/>
                </p:nvGrpSpPr>
                <p:grpSpPr>
                  <a:xfrm>
                    <a:off x="3775573" y="1713875"/>
                    <a:ext cx="42541" cy="39597"/>
                    <a:chOff x="3775573" y="1770360"/>
                    <a:chExt cx="42541" cy="39597"/>
                  </a:xfrm>
                </p:grpSpPr>
                <p:sp>
                  <p:nvSpPr>
                    <p:cNvPr id="1861" name="Line 245">
                      <a:extLst>
                        <a:ext uri="{FF2B5EF4-FFF2-40B4-BE49-F238E27FC236}">
                          <a16:creationId xmlns:a16="http://schemas.microsoft.com/office/drawing/2014/main" id="{58CC3BA8-B143-4012-9EFF-DA299596F0DA}"/>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62" name="Freeform 248">
                      <a:extLst>
                        <a:ext uri="{FF2B5EF4-FFF2-40B4-BE49-F238E27FC236}">
                          <a16:creationId xmlns:a16="http://schemas.microsoft.com/office/drawing/2014/main" id="{BE3C29A7-25D3-4027-8038-A161746D483C}"/>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852" name="Group 116">
                  <a:extLst>
                    <a:ext uri="{FF2B5EF4-FFF2-40B4-BE49-F238E27FC236}">
                      <a16:creationId xmlns:a16="http://schemas.microsoft.com/office/drawing/2014/main" id="{930A5517-6711-4E4D-900C-FC28F291C041}"/>
                    </a:ext>
                  </a:extLst>
                </p:cNvPr>
                <p:cNvGrpSpPr/>
                <p:nvPr/>
              </p:nvGrpSpPr>
              <p:grpSpPr>
                <a:xfrm flipH="1">
                  <a:off x="3667747" y="1713875"/>
                  <a:ext cx="42541" cy="96082"/>
                  <a:chOff x="3775573" y="1713875"/>
                  <a:chExt cx="42541" cy="96082"/>
                </a:xfrm>
              </p:grpSpPr>
              <p:grpSp>
                <p:nvGrpSpPr>
                  <p:cNvPr id="1853" name="Group 117">
                    <a:extLst>
                      <a:ext uri="{FF2B5EF4-FFF2-40B4-BE49-F238E27FC236}">
                        <a16:creationId xmlns:a16="http://schemas.microsoft.com/office/drawing/2014/main" id="{EF15F119-2400-4070-90BC-FBA3CDFB9B30}"/>
                      </a:ext>
                    </a:extLst>
                  </p:cNvPr>
                  <p:cNvGrpSpPr/>
                  <p:nvPr/>
                </p:nvGrpSpPr>
                <p:grpSpPr>
                  <a:xfrm>
                    <a:off x="3775573" y="1770360"/>
                    <a:ext cx="42541" cy="39597"/>
                    <a:chOff x="3775573" y="1770360"/>
                    <a:chExt cx="42541" cy="39597"/>
                  </a:xfrm>
                </p:grpSpPr>
                <p:sp>
                  <p:nvSpPr>
                    <p:cNvPr id="1857" name="Line 245">
                      <a:extLst>
                        <a:ext uri="{FF2B5EF4-FFF2-40B4-BE49-F238E27FC236}">
                          <a16:creationId xmlns:a16="http://schemas.microsoft.com/office/drawing/2014/main" id="{BC4ED658-39D8-4EB2-AEED-14337E3DD014}"/>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58" name="Freeform 248">
                      <a:extLst>
                        <a:ext uri="{FF2B5EF4-FFF2-40B4-BE49-F238E27FC236}">
                          <a16:creationId xmlns:a16="http://schemas.microsoft.com/office/drawing/2014/main" id="{D3783A1F-C62C-4126-914C-9910233C680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54" name="Group 118">
                    <a:extLst>
                      <a:ext uri="{FF2B5EF4-FFF2-40B4-BE49-F238E27FC236}">
                        <a16:creationId xmlns:a16="http://schemas.microsoft.com/office/drawing/2014/main" id="{DEBB8A73-0983-48F9-87FB-8E9D8D7B99F1}"/>
                      </a:ext>
                    </a:extLst>
                  </p:cNvPr>
                  <p:cNvGrpSpPr/>
                  <p:nvPr/>
                </p:nvGrpSpPr>
                <p:grpSpPr>
                  <a:xfrm>
                    <a:off x="3775573" y="1713875"/>
                    <a:ext cx="42541" cy="39597"/>
                    <a:chOff x="3775573" y="1770360"/>
                    <a:chExt cx="42541" cy="39597"/>
                  </a:xfrm>
                </p:grpSpPr>
                <p:sp>
                  <p:nvSpPr>
                    <p:cNvPr id="1855" name="Line 245">
                      <a:extLst>
                        <a:ext uri="{FF2B5EF4-FFF2-40B4-BE49-F238E27FC236}">
                          <a16:creationId xmlns:a16="http://schemas.microsoft.com/office/drawing/2014/main" id="{92C3F7A0-3783-4FD6-ACC3-331392BA901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56" name="Freeform 248">
                      <a:extLst>
                        <a:ext uri="{FF2B5EF4-FFF2-40B4-BE49-F238E27FC236}">
                          <a16:creationId xmlns:a16="http://schemas.microsoft.com/office/drawing/2014/main" id="{1F9C8E29-E255-4D7E-A78D-BC4C00F2604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817" name="Group 388">
              <a:extLst>
                <a:ext uri="{FF2B5EF4-FFF2-40B4-BE49-F238E27FC236}">
                  <a16:creationId xmlns:a16="http://schemas.microsoft.com/office/drawing/2014/main" id="{09E76E35-4A6F-41D6-9421-94E257503B9F}"/>
                </a:ext>
              </a:extLst>
            </p:cNvPr>
            <p:cNvGrpSpPr/>
            <p:nvPr/>
          </p:nvGrpSpPr>
          <p:grpSpPr>
            <a:xfrm>
              <a:off x="7749250" y="1872212"/>
              <a:ext cx="188002" cy="188001"/>
              <a:chOff x="5267326" y="1647736"/>
              <a:chExt cx="221906" cy="221904"/>
            </a:xfrm>
          </p:grpSpPr>
          <p:sp>
            <p:nvSpPr>
              <p:cNvPr id="1833" name="Oval 372">
                <a:extLst>
                  <a:ext uri="{FF2B5EF4-FFF2-40B4-BE49-F238E27FC236}">
                    <a16:creationId xmlns:a16="http://schemas.microsoft.com/office/drawing/2014/main" id="{0747A10F-0675-4EB8-B0AA-B7B4F4570D66}"/>
                  </a:ext>
                </a:extLst>
              </p:cNvPr>
              <p:cNvSpPr/>
              <p:nvPr/>
            </p:nvSpPr>
            <p:spPr>
              <a:xfrm>
                <a:off x="5267326" y="1647736"/>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834" name="Group 373">
                <a:extLst>
                  <a:ext uri="{FF2B5EF4-FFF2-40B4-BE49-F238E27FC236}">
                    <a16:creationId xmlns:a16="http://schemas.microsoft.com/office/drawing/2014/main" id="{015D0E08-0E97-4175-A466-EB84CE9D76A8}"/>
                  </a:ext>
                </a:extLst>
              </p:cNvPr>
              <p:cNvGrpSpPr/>
              <p:nvPr/>
            </p:nvGrpSpPr>
            <p:grpSpPr>
              <a:xfrm>
                <a:off x="5319345" y="1694474"/>
                <a:ext cx="117841" cy="128429"/>
                <a:chOff x="3667747" y="1713875"/>
                <a:chExt cx="117850" cy="128439"/>
              </a:xfrm>
            </p:grpSpPr>
            <p:grpSp>
              <p:nvGrpSpPr>
                <p:cNvPr id="1835" name="Group 374">
                  <a:extLst>
                    <a:ext uri="{FF2B5EF4-FFF2-40B4-BE49-F238E27FC236}">
                      <a16:creationId xmlns:a16="http://schemas.microsoft.com/office/drawing/2014/main" id="{A0DFD92D-4E81-4260-B644-33B8EB1FE8F2}"/>
                    </a:ext>
                  </a:extLst>
                </p:cNvPr>
                <p:cNvGrpSpPr/>
                <p:nvPr/>
              </p:nvGrpSpPr>
              <p:grpSpPr>
                <a:xfrm>
                  <a:off x="3743056" y="1746232"/>
                  <a:ext cx="42541" cy="96082"/>
                  <a:chOff x="3775573" y="1713875"/>
                  <a:chExt cx="42541" cy="96082"/>
                </a:xfrm>
              </p:grpSpPr>
              <p:grpSp>
                <p:nvGrpSpPr>
                  <p:cNvPr id="1843" name="Group 382">
                    <a:extLst>
                      <a:ext uri="{FF2B5EF4-FFF2-40B4-BE49-F238E27FC236}">
                        <a16:creationId xmlns:a16="http://schemas.microsoft.com/office/drawing/2014/main" id="{6328F3DB-8FDE-49CB-B2ED-0F8F0C8E4961}"/>
                      </a:ext>
                    </a:extLst>
                  </p:cNvPr>
                  <p:cNvGrpSpPr/>
                  <p:nvPr/>
                </p:nvGrpSpPr>
                <p:grpSpPr>
                  <a:xfrm>
                    <a:off x="3775573" y="1770360"/>
                    <a:ext cx="42541" cy="39597"/>
                    <a:chOff x="3775573" y="1770360"/>
                    <a:chExt cx="42541" cy="39597"/>
                  </a:xfrm>
                </p:grpSpPr>
                <p:sp>
                  <p:nvSpPr>
                    <p:cNvPr id="1847" name="Line 245">
                      <a:extLst>
                        <a:ext uri="{FF2B5EF4-FFF2-40B4-BE49-F238E27FC236}">
                          <a16:creationId xmlns:a16="http://schemas.microsoft.com/office/drawing/2014/main" id="{BFB4F660-84FC-428B-BF8A-E4FA9E84746F}"/>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48" name="Freeform 248">
                      <a:extLst>
                        <a:ext uri="{FF2B5EF4-FFF2-40B4-BE49-F238E27FC236}">
                          <a16:creationId xmlns:a16="http://schemas.microsoft.com/office/drawing/2014/main" id="{EB7579DF-2A96-4E70-8ADE-3F22E88DC07D}"/>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44" name="Group 383">
                    <a:extLst>
                      <a:ext uri="{FF2B5EF4-FFF2-40B4-BE49-F238E27FC236}">
                        <a16:creationId xmlns:a16="http://schemas.microsoft.com/office/drawing/2014/main" id="{2FD6EAA2-4C91-484B-92F2-8A2640730319}"/>
                      </a:ext>
                    </a:extLst>
                  </p:cNvPr>
                  <p:cNvGrpSpPr/>
                  <p:nvPr/>
                </p:nvGrpSpPr>
                <p:grpSpPr>
                  <a:xfrm>
                    <a:off x="3775573" y="1713875"/>
                    <a:ext cx="42541" cy="39597"/>
                    <a:chOff x="3775573" y="1770360"/>
                    <a:chExt cx="42541" cy="39597"/>
                  </a:xfrm>
                </p:grpSpPr>
                <p:sp>
                  <p:nvSpPr>
                    <p:cNvPr id="1845" name="Line 245">
                      <a:extLst>
                        <a:ext uri="{FF2B5EF4-FFF2-40B4-BE49-F238E27FC236}">
                          <a16:creationId xmlns:a16="http://schemas.microsoft.com/office/drawing/2014/main" id="{B28531C2-8BEB-48BB-ACAE-58445DA8633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46" name="Freeform 248">
                      <a:extLst>
                        <a:ext uri="{FF2B5EF4-FFF2-40B4-BE49-F238E27FC236}">
                          <a16:creationId xmlns:a16="http://schemas.microsoft.com/office/drawing/2014/main" id="{522E40A6-6D2D-4AFB-8748-0E529325794C}"/>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836" name="Group 375">
                  <a:extLst>
                    <a:ext uri="{FF2B5EF4-FFF2-40B4-BE49-F238E27FC236}">
                      <a16:creationId xmlns:a16="http://schemas.microsoft.com/office/drawing/2014/main" id="{285CFA0E-5107-4BF3-BF94-2CC8E787C755}"/>
                    </a:ext>
                  </a:extLst>
                </p:cNvPr>
                <p:cNvGrpSpPr/>
                <p:nvPr/>
              </p:nvGrpSpPr>
              <p:grpSpPr>
                <a:xfrm flipH="1">
                  <a:off x="3667747" y="1713875"/>
                  <a:ext cx="42541" cy="96082"/>
                  <a:chOff x="3775573" y="1713875"/>
                  <a:chExt cx="42541" cy="96082"/>
                </a:xfrm>
              </p:grpSpPr>
              <p:grpSp>
                <p:nvGrpSpPr>
                  <p:cNvPr id="1837" name="Group 376">
                    <a:extLst>
                      <a:ext uri="{FF2B5EF4-FFF2-40B4-BE49-F238E27FC236}">
                        <a16:creationId xmlns:a16="http://schemas.microsoft.com/office/drawing/2014/main" id="{6436A31F-BCCB-4791-A1F1-7DB1A80F90CE}"/>
                      </a:ext>
                    </a:extLst>
                  </p:cNvPr>
                  <p:cNvGrpSpPr/>
                  <p:nvPr/>
                </p:nvGrpSpPr>
                <p:grpSpPr>
                  <a:xfrm>
                    <a:off x="3775573" y="1770360"/>
                    <a:ext cx="42541" cy="39597"/>
                    <a:chOff x="3775573" y="1770360"/>
                    <a:chExt cx="42541" cy="39597"/>
                  </a:xfrm>
                </p:grpSpPr>
                <p:sp>
                  <p:nvSpPr>
                    <p:cNvPr id="1841" name="Line 245">
                      <a:extLst>
                        <a:ext uri="{FF2B5EF4-FFF2-40B4-BE49-F238E27FC236}">
                          <a16:creationId xmlns:a16="http://schemas.microsoft.com/office/drawing/2014/main" id="{E3C71DC0-BAA9-43BF-A446-D057371DF58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42" name="Freeform 248">
                      <a:extLst>
                        <a:ext uri="{FF2B5EF4-FFF2-40B4-BE49-F238E27FC236}">
                          <a16:creationId xmlns:a16="http://schemas.microsoft.com/office/drawing/2014/main" id="{A7295957-DE00-4C77-9554-E39C989C8454}"/>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38" name="Group 377">
                    <a:extLst>
                      <a:ext uri="{FF2B5EF4-FFF2-40B4-BE49-F238E27FC236}">
                        <a16:creationId xmlns:a16="http://schemas.microsoft.com/office/drawing/2014/main" id="{8FB0532B-B7E4-4E46-93A7-C1EBF33A4ECD}"/>
                      </a:ext>
                    </a:extLst>
                  </p:cNvPr>
                  <p:cNvGrpSpPr/>
                  <p:nvPr/>
                </p:nvGrpSpPr>
                <p:grpSpPr>
                  <a:xfrm>
                    <a:off x="3775573" y="1713875"/>
                    <a:ext cx="42541" cy="39597"/>
                    <a:chOff x="3775573" y="1770360"/>
                    <a:chExt cx="42541" cy="39597"/>
                  </a:xfrm>
                </p:grpSpPr>
                <p:sp>
                  <p:nvSpPr>
                    <p:cNvPr id="1839" name="Line 245">
                      <a:extLst>
                        <a:ext uri="{FF2B5EF4-FFF2-40B4-BE49-F238E27FC236}">
                          <a16:creationId xmlns:a16="http://schemas.microsoft.com/office/drawing/2014/main" id="{C8C43B19-84BE-44A8-B2DE-B8F1A4FE547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40" name="Freeform 248">
                      <a:extLst>
                        <a:ext uri="{FF2B5EF4-FFF2-40B4-BE49-F238E27FC236}">
                          <a16:creationId xmlns:a16="http://schemas.microsoft.com/office/drawing/2014/main" id="{49B65393-BAA8-44BC-8E03-1B30FD9D338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818" name="Group 389">
              <a:extLst>
                <a:ext uri="{FF2B5EF4-FFF2-40B4-BE49-F238E27FC236}">
                  <a16:creationId xmlns:a16="http://schemas.microsoft.com/office/drawing/2014/main" id="{65EEDC60-A013-48E6-85E7-528A34F5F83D}"/>
                </a:ext>
              </a:extLst>
            </p:cNvPr>
            <p:cNvGrpSpPr/>
            <p:nvPr/>
          </p:nvGrpSpPr>
          <p:grpSpPr>
            <a:xfrm>
              <a:off x="7127883" y="1872212"/>
              <a:ext cx="188002" cy="188001"/>
              <a:chOff x="5718245" y="1690223"/>
              <a:chExt cx="221906" cy="221904"/>
            </a:xfrm>
          </p:grpSpPr>
          <p:sp>
            <p:nvSpPr>
              <p:cNvPr id="1817" name="Oval 390">
                <a:extLst>
                  <a:ext uri="{FF2B5EF4-FFF2-40B4-BE49-F238E27FC236}">
                    <a16:creationId xmlns:a16="http://schemas.microsoft.com/office/drawing/2014/main" id="{873CCE32-13F7-41A3-A39E-83E355F9D901}"/>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818" name="Group 391">
                <a:extLst>
                  <a:ext uri="{FF2B5EF4-FFF2-40B4-BE49-F238E27FC236}">
                    <a16:creationId xmlns:a16="http://schemas.microsoft.com/office/drawing/2014/main" id="{3CECFB13-86A5-48B8-8A12-919E36B243D7}"/>
                  </a:ext>
                </a:extLst>
              </p:cNvPr>
              <p:cNvGrpSpPr/>
              <p:nvPr/>
            </p:nvGrpSpPr>
            <p:grpSpPr>
              <a:xfrm>
                <a:off x="5770264" y="1736961"/>
                <a:ext cx="117841" cy="128429"/>
                <a:chOff x="3667747" y="1713875"/>
                <a:chExt cx="117850" cy="128439"/>
              </a:xfrm>
            </p:grpSpPr>
            <p:grpSp>
              <p:nvGrpSpPr>
                <p:cNvPr id="1819" name="Group 392">
                  <a:extLst>
                    <a:ext uri="{FF2B5EF4-FFF2-40B4-BE49-F238E27FC236}">
                      <a16:creationId xmlns:a16="http://schemas.microsoft.com/office/drawing/2014/main" id="{FAC830CE-0965-49B5-BFAC-B4FC0D2E70BB}"/>
                    </a:ext>
                  </a:extLst>
                </p:cNvPr>
                <p:cNvGrpSpPr/>
                <p:nvPr/>
              </p:nvGrpSpPr>
              <p:grpSpPr>
                <a:xfrm>
                  <a:off x="3743056" y="1746232"/>
                  <a:ext cx="42541" cy="96082"/>
                  <a:chOff x="3775573" y="1713875"/>
                  <a:chExt cx="42541" cy="96082"/>
                </a:xfrm>
              </p:grpSpPr>
              <p:grpSp>
                <p:nvGrpSpPr>
                  <p:cNvPr id="1827" name="Group 400">
                    <a:extLst>
                      <a:ext uri="{FF2B5EF4-FFF2-40B4-BE49-F238E27FC236}">
                        <a16:creationId xmlns:a16="http://schemas.microsoft.com/office/drawing/2014/main" id="{830F4DD1-4D55-4A9D-BC77-2EBAB6151A32}"/>
                      </a:ext>
                    </a:extLst>
                  </p:cNvPr>
                  <p:cNvGrpSpPr/>
                  <p:nvPr/>
                </p:nvGrpSpPr>
                <p:grpSpPr>
                  <a:xfrm>
                    <a:off x="3775573" y="1770360"/>
                    <a:ext cx="42541" cy="39597"/>
                    <a:chOff x="3775573" y="1770360"/>
                    <a:chExt cx="42541" cy="39597"/>
                  </a:xfrm>
                </p:grpSpPr>
                <p:sp>
                  <p:nvSpPr>
                    <p:cNvPr id="1831" name="Line 245">
                      <a:extLst>
                        <a:ext uri="{FF2B5EF4-FFF2-40B4-BE49-F238E27FC236}">
                          <a16:creationId xmlns:a16="http://schemas.microsoft.com/office/drawing/2014/main" id="{4DF7E11C-AE51-42CB-8308-896912A38CEF}"/>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32" name="Freeform 248">
                      <a:extLst>
                        <a:ext uri="{FF2B5EF4-FFF2-40B4-BE49-F238E27FC236}">
                          <a16:creationId xmlns:a16="http://schemas.microsoft.com/office/drawing/2014/main" id="{49AE3DC5-36F5-4910-ACCC-733744250F4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28" name="Group 401">
                    <a:extLst>
                      <a:ext uri="{FF2B5EF4-FFF2-40B4-BE49-F238E27FC236}">
                        <a16:creationId xmlns:a16="http://schemas.microsoft.com/office/drawing/2014/main" id="{070F596C-AC51-496E-89B6-A5802F7FA90B}"/>
                      </a:ext>
                    </a:extLst>
                  </p:cNvPr>
                  <p:cNvGrpSpPr/>
                  <p:nvPr/>
                </p:nvGrpSpPr>
                <p:grpSpPr>
                  <a:xfrm>
                    <a:off x="3775573" y="1713875"/>
                    <a:ext cx="42541" cy="39597"/>
                    <a:chOff x="3775573" y="1770360"/>
                    <a:chExt cx="42541" cy="39597"/>
                  </a:xfrm>
                </p:grpSpPr>
                <p:sp>
                  <p:nvSpPr>
                    <p:cNvPr id="1829" name="Line 245">
                      <a:extLst>
                        <a:ext uri="{FF2B5EF4-FFF2-40B4-BE49-F238E27FC236}">
                          <a16:creationId xmlns:a16="http://schemas.microsoft.com/office/drawing/2014/main" id="{4B8E7862-8D06-41F5-B96C-40844E27DB3F}"/>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30" name="Freeform 248">
                      <a:extLst>
                        <a:ext uri="{FF2B5EF4-FFF2-40B4-BE49-F238E27FC236}">
                          <a16:creationId xmlns:a16="http://schemas.microsoft.com/office/drawing/2014/main" id="{0ECE785E-C8CE-41FE-BC16-BFBC413A3AD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820" name="Group 393">
                  <a:extLst>
                    <a:ext uri="{FF2B5EF4-FFF2-40B4-BE49-F238E27FC236}">
                      <a16:creationId xmlns:a16="http://schemas.microsoft.com/office/drawing/2014/main" id="{D9FC8332-E60C-4D7E-B311-2B8DD27192E0}"/>
                    </a:ext>
                  </a:extLst>
                </p:cNvPr>
                <p:cNvGrpSpPr/>
                <p:nvPr/>
              </p:nvGrpSpPr>
              <p:grpSpPr>
                <a:xfrm flipH="1">
                  <a:off x="3667747" y="1713875"/>
                  <a:ext cx="42541" cy="96082"/>
                  <a:chOff x="3775573" y="1713875"/>
                  <a:chExt cx="42541" cy="96082"/>
                </a:xfrm>
              </p:grpSpPr>
              <p:grpSp>
                <p:nvGrpSpPr>
                  <p:cNvPr id="1821" name="Group 394">
                    <a:extLst>
                      <a:ext uri="{FF2B5EF4-FFF2-40B4-BE49-F238E27FC236}">
                        <a16:creationId xmlns:a16="http://schemas.microsoft.com/office/drawing/2014/main" id="{95E452DB-AC42-4834-9645-10765396544F}"/>
                      </a:ext>
                    </a:extLst>
                  </p:cNvPr>
                  <p:cNvGrpSpPr/>
                  <p:nvPr/>
                </p:nvGrpSpPr>
                <p:grpSpPr>
                  <a:xfrm>
                    <a:off x="3775573" y="1770360"/>
                    <a:ext cx="42541" cy="39597"/>
                    <a:chOff x="3775573" y="1770360"/>
                    <a:chExt cx="42541" cy="39597"/>
                  </a:xfrm>
                </p:grpSpPr>
                <p:sp>
                  <p:nvSpPr>
                    <p:cNvPr id="1825" name="Line 245">
                      <a:extLst>
                        <a:ext uri="{FF2B5EF4-FFF2-40B4-BE49-F238E27FC236}">
                          <a16:creationId xmlns:a16="http://schemas.microsoft.com/office/drawing/2014/main" id="{405CA8FC-1B69-44D0-940B-0904F8CCD03E}"/>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26" name="Freeform 248">
                      <a:extLst>
                        <a:ext uri="{FF2B5EF4-FFF2-40B4-BE49-F238E27FC236}">
                          <a16:creationId xmlns:a16="http://schemas.microsoft.com/office/drawing/2014/main" id="{FED6E3EA-ED6C-4D67-99BC-7F00CF0B5FCD}"/>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22" name="Group 395">
                    <a:extLst>
                      <a:ext uri="{FF2B5EF4-FFF2-40B4-BE49-F238E27FC236}">
                        <a16:creationId xmlns:a16="http://schemas.microsoft.com/office/drawing/2014/main" id="{9356519A-4580-447C-92FA-DA733B4C5A5B}"/>
                      </a:ext>
                    </a:extLst>
                  </p:cNvPr>
                  <p:cNvGrpSpPr/>
                  <p:nvPr/>
                </p:nvGrpSpPr>
                <p:grpSpPr>
                  <a:xfrm>
                    <a:off x="3775573" y="1713875"/>
                    <a:ext cx="42541" cy="39597"/>
                    <a:chOff x="3775573" y="1770360"/>
                    <a:chExt cx="42541" cy="39597"/>
                  </a:xfrm>
                </p:grpSpPr>
                <p:sp>
                  <p:nvSpPr>
                    <p:cNvPr id="1823" name="Line 245">
                      <a:extLst>
                        <a:ext uri="{FF2B5EF4-FFF2-40B4-BE49-F238E27FC236}">
                          <a16:creationId xmlns:a16="http://schemas.microsoft.com/office/drawing/2014/main" id="{944402C9-2369-4774-B859-F8AF5647245A}"/>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24" name="Freeform 248">
                      <a:extLst>
                        <a:ext uri="{FF2B5EF4-FFF2-40B4-BE49-F238E27FC236}">
                          <a16:creationId xmlns:a16="http://schemas.microsoft.com/office/drawing/2014/main" id="{3059A619-0376-481D-8388-78C42A6D8B1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819" name="Group 445">
              <a:extLst>
                <a:ext uri="{FF2B5EF4-FFF2-40B4-BE49-F238E27FC236}">
                  <a16:creationId xmlns:a16="http://schemas.microsoft.com/office/drawing/2014/main" id="{8F51BF2F-89CD-44FE-B706-9F8643C2D853}"/>
                </a:ext>
              </a:extLst>
            </p:cNvPr>
            <p:cNvGrpSpPr/>
            <p:nvPr/>
          </p:nvGrpSpPr>
          <p:grpSpPr>
            <a:xfrm>
              <a:off x="9973217" y="1406798"/>
              <a:ext cx="1702846" cy="718341"/>
              <a:chOff x="7626350" y="1098390"/>
              <a:chExt cx="2009932" cy="847885"/>
            </a:xfrm>
          </p:grpSpPr>
          <p:grpSp>
            <p:nvGrpSpPr>
              <p:cNvPr id="1773" name="Group 408">
                <a:extLst>
                  <a:ext uri="{FF2B5EF4-FFF2-40B4-BE49-F238E27FC236}">
                    <a16:creationId xmlns:a16="http://schemas.microsoft.com/office/drawing/2014/main" id="{D1176443-4348-4E5B-B683-30714E8F7837}"/>
                  </a:ext>
                </a:extLst>
              </p:cNvPr>
              <p:cNvGrpSpPr/>
              <p:nvPr/>
            </p:nvGrpSpPr>
            <p:grpSpPr>
              <a:xfrm>
                <a:off x="7626350" y="1098390"/>
                <a:ext cx="2009932" cy="847885"/>
                <a:chOff x="7626350" y="1098390"/>
                <a:chExt cx="2009932" cy="847885"/>
              </a:xfrm>
            </p:grpSpPr>
            <p:sp>
              <p:nvSpPr>
                <p:cNvPr id="1813" name="Text 944">
                  <a:extLst>
                    <a:ext uri="{FF2B5EF4-FFF2-40B4-BE49-F238E27FC236}">
                      <a16:creationId xmlns:a16="http://schemas.microsoft.com/office/drawing/2014/main" id="{7F268F8B-C428-4B93-8300-979D9996A842}"/>
                    </a:ext>
                  </a:extLst>
                </p:cNvPr>
                <p:cNvSpPr txBox="1"/>
                <p:nvPr/>
              </p:nvSpPr>
              <p:spPr>
                <a:xfrm>
                  <a:off x="7791605" y="1197141"/>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Baie DC-02 SI – FT - DC</a:t>
                  </a:r>
                </a:p>
              </p:txBody>
            </p:sp>
            <p:grpSp>
              <p:nvGrpSpPr>
                <p:cNvPr id="1814" name="Group 290">
                  <a:extLst>
                    <a:ext uri="{FF2B5EF4-FFF2-40B4-BE49-F238E27FC236}">
                      <a16:creationId xmlns:a16="http://schemas.microsoft.com/office/drawing/2014/main" id="{66B28210-7E20-4930-95F1-D0C5F3F0BF68}"/>
                    </a:ext>
                  </a:extLst>
                </p:cNvPr>
                <p:cNvGrpSpPr/>
                <p:nvPr/>
              </p:nvGrpSpPr>
              <p:grpSpPr>
                <a:xfrm>
                  <a:off x="7626350" y="1098390"/>
                  <a:ext cx="2009932" cy="847885"/>
                  <a:chOff x="3460895" y="1098390"/>
                  <a:chExt cx="3301856" cy="847885"/>
                </a:xfrm>
              </p:grpSpPr>
              <p:sp>
                <p:nvSpPr>
                  <p:cNvPr id="1815" name="Forme libre : forme 1978">
                    <a:extLst>
                      <a:ext uri="{FF2B5EF4-FFF2-40B4-BE49-F238E27FC236}">
                        <a16:creationId xmlns:a16="http://schemas.microsoft.com/office/drawing/2014/main" id="{0B500DA6-ECCD-4FD4-9E23-C0F7F11811F7}"/>
                      </a:ext>
                    </a:extLst>
                  </p:cNvPr>
                  <p:cNvSpPr/>
                  <p:nvPr/>
                </p:nvSpPr>
                <p:spPr>
                  <a:xfrm>
                    <a:off x="3460895" y="1098390"/>
                    <a:ext cx="3301856" cy="847885"/>
                  </a:xfrm>
                  <a:prstGeom prst="rect">
                    <a:avLst/>
                  </a:prstGeom>
                  <a:noFill/>
                  <a:ln w="6350" cap="flat">
                    <a:solidFill>
                      <a:schemeClr val="bg1">
                        <a:lumMod val="85000"/>
                      </a:schemeClr>
                    </a:solidFill>
                    <a:bevel/>
                  </a:ln>
                </p:spPr>
              </p:sp>
              <p:sp>
                <p:nvSpPr>
                  <p:cNvPr id="1816" name="Forme libre : forme 1978">
                    <a:extLst>
                      <a:ext uri="{FF2B5EF4-FFF2-40B4-BE49-F238E27FC236}">
                        <a16:creationId xmlns:a16="http://schemas.microsoft.com/office/drawing/2014/main" id="{BF4D3F96-E6CA-4A40-829C-6DAED7264DA3}"/>
                      </a:ext>
                    </a:extLst>
                  </p:cNvPr>
                  <p:cNvSpPr/>
                  <p:nvPr/>
                </p:nvSpPr>
                <p:spPr>
                  <a:xfrm>
                    <a:off x="3732373" y="1353326"/>
                    <a:ext cx="2758901" cy="508314"/>
                  </a:xfrm>
                  <a:prstGeom prst="rect">
                    <a:avLst/>
                  </a:prstGeom>
                  <a:solidFill>
                    <a:schemeClr val="bg1">
                      <a:lumMod val="95000"/>
                    </a:schemeClr>
                  </a:solidFill>
                  <a:ln w="6350" cap="flat">
                    <a:noFill/>
                    <a:bevel/>
                  </a:ln>
                </p:spPr>
              </p:sp>
            </p:grpSp>
          </p:grpSp>
          <p:grpSp>
            <p:nvGrpSpPr>
              <p:cNvPr id="1774" name="Group 443">
                <a:extLst>
                  <a:ext uri="{FF2B5EF4-FFF2-40B4-BE49-F238E27FC236}">
                    <a16:creationId xmlns:a16="http://schemas.microsoft.com/office/drawing/2014/main" id="{6173B206-AB06-42BF-817C-3662C139359D}"/>
                  </a:ext>
                </a:extLst>
              </p:cNvPr>
              <p:cNvGrpSpPr/>
              <p:nvPr/>
            </p:nvGrpSpPr>
            <p:grpSpPr>
              <a:xfrm>
                <a:off x="7826358" y="1403411"/>
                <a:ext cx="1609917" cy="422195"/>
                <a:chOff x="7803063" y="1379599"/>
                <a:chExt cx="1609917" cy="422195"/>
              </a:xfrm>
            </p:grpSpPr>
            <p:sp>
              <p:nvSpPr>
                <p:cNvPr id="1775" name="Text 944">
                  <a:extLst>
                    <a:ext uri="{FF2B5EF4-FFF2-40B4-BE49-F238E27FC236}">
                      <a16:creationId xmlns:a16="http://schemas.microsoft.com/office/drawing/2014/main" id="{A61950E9-996F-4FAD-83FA-15E268910372}"/>
                    </a:ext>
                  </a:extLst>
                </p:cNvPr>
                <p:cNvSpPr txBox="1"/>
                <p:nvPr/>
              </p:nvSpPr>
              <p:spPr>
                <a:xfrm>
                  <a:off x="7803063" y="1379599"/>
                  <a:ext cx="711910" cy="163475"/>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FRRDACA</a:t>
                  </a:r>
                </a:p>
                <a:p>
                  <a:pPr algn="ctr">
                    <a:lnSpc>
                      <a:spcPct val="100000"/>
                    </a:lnSpc>
                  </a:pPr>
                  <a:r>
                    <a:rPr lang="en-ID" sz="400" dirty="0">
                      <a:solidFill>
                        <a:schemeClr val="tx1">
                          <a:lumMod val="75000"/>
                          <a:lumOff val="25000"/>
                        </a:schemeClr>
                      </a:solidFill>
                    </a:rPr>
                    <a:t>WS-C2960X-24PS-L</a:t>
                  </a:r>
                </a:p>
              </p:txBody>
            </p:sp>
            <p:sp>
              <p:nvSpPr>
                <p:cNvPr id="1776" name="Text 944">
                  <a:extLst>
                    <a:ext uri="{FF2B5EF4-FFF2-40B4-BE49-F238E27FC236}">
                      <a16:creationId xmlns:a16="http://schemas.microsoft.com/office/drawing/2014/main" id="{D868E9BE-DA47-44B8-95F4-8F0BA3F64E64}"/>
                    </a:ext>
                  </a:extLst>
                </p:cNvPr>
                <p:cNvSpPr txBox="1"/>
                <p:nvPr/>
              </p:nvSpPr>
              <p:spPr>
                <a:xfrm>
                  <a:off x="8701070" y="1379600"/>
                  <a:ext cx="711910" cy="163475"/>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FRRDACAA</a:t>
                  </a:r>
                </a:p>
                <a:p>
                  <a:pPr algn="ctr">
                    <a:lnSpc>
                      <a:spcPct val="100000"/>
                    </a:lnSpc>
                  </a:pPr>
                  <a:r>
                    <a:rPr lang="en-ID" sz="400" dirty="0">
                      <a:solidFill>
                        <a:srgbClr val="FF0000"/>
                      </a:solidFill>
                    </a:rPr>
                    <a:t>WS-C2950-24</a:t>
                  </a:r>
                </a:p>
              </p:txBody>
            </p:sp>
            <p:cxnSp>
              <p:nvCxnSpPr>
                <p:cNvPr id="1777" name="Straight Connector 282">
                  <a:extLst>
                    <a:ext uri="{FF2B5EF4-FFF2-40B4-BE49-F238E27FC236}">
                      <a16:creationId xmlns:a16="http://schemas.microsoft.com/office/drawing/2014/main" id="{E5F4EDF6-3C14-4686-B65C-BF0BE89FCF26}"/>
                    </a:ext>
                  </a:extLst>
                </p:cNvPr>
                <p:cNvCxnSpPr>
                  <a:cxnSpLocks/>
                </p:cNvCxnSpPr>
                <p:nvPr/>
              </p:nvCxnSpPr>
              <p:spPr>
                <a:xfrm flipH="1">
                  <a:off x="8261796" y="1690842"/>
                  <a:ext cx="692451" cy="0"/>
                </a:xfrm>
                <a:prstGeom prst="line">
                  <a:avLst/>
                </a:prstGeom>
                <a:solidFill>
                  <a:schemeClr val="bg1">
                    <a:lumMod val="95000"/>
                  </a:schemeClr>
                </a:solidFill>
                <a:ln w="10133" cap="flat">
                  <a:solidFill>
                    <a:schemeClr val="accent2"/>
                  </a:solidFill>
                  <a:prstDash val="solid"/>
                  <a:bevel/>
                </a:ln>
              </p:spPr>
            </p:cxnSp>
            <p:sp>
              <p:nvSpPr>
                <p:cNvPr id="1778" name="Oval 283">
                  <a:extLst>
                    <a:ext uri="{FF2B5EF4-FFF2-40B4-BE49-F238E27FC236}">
                      <a16:creationId xmlns:a16="http://schemas.microsoft.com/office/drawing/2014/main" id="{806A4B8F-1DE2-4C3C-8B9E-5CF4AA7FED62}"/>
                    </a:ext>
                  </a:extLst>
                </p:cNvPr>
                <p:cNvSpPr/>
                <p:nvPr/>
              </p:nvSpPr>
              <p:spPr>
                <a:xfrm>
                  <a:off x="8524661" y="1607482"/>
                  <a:ext cx="166721" cy="1667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latin typeface="+mj-lt"/>
                    </a:rPr>
                    <a:t>5</a:t>
                  </a:r>
                  <a:endParaRPr lang="en-ID" sz="600" dirty="0">
                    <a:latin typeface="+mj-lt"/>
                  </a:endParaRPr>
                </a:p>
              </p:txBody>
            </p:sp>
            <p:grpSp>
              <p:nvGrpSpPr>
                <p:cNvPr id="1779" name="Group 409">
                  <a:extLst>
                    <a:ext uri="{FF2B5EF4-FFF2-40B4-BE49-F238E27FC236}">
                      <a16:creationId xmlns:a16="http://schemas.microsoft.com/office/drawing/2014/main" id="{CEC91EB2-D0D4-4478-85FE-9BA801878E62}"/>
                    </a:ext>
                  </a:extLst>
                </p:cNvPr>
                <p:cNvGrpSpPr/>
                <p:nvPr/>
              </p:nvGrpSpPr>
              <p:grpSpPr>
                <a:xfrm>
                  <a:off x="8946072" y="1579890"/>
                  <a:ext cx="221906" cy="221904"/>
                  <a:chOff x="5267326" y="1647736"/>
                  <a:chExt cx="221906" cy="221904"/>
                </a:xfrm>
              </p:grpSpPr>
              <p:sp>
                <p:nvSpPr>
                  <p:cNvPr id="1797" name="Oval 410">
                    <a:extLst>
                      <a:ext uri="{FF2B5EF4-FFF2-40B4-BE49-F238E27FC236}">
                        <a16:creationId xmlns:a16="http://schemas.microsoft.com/office/drawing/2014/main" id="{137FA711-B72C-4330-AE8E-2F78BA311054}"/>
                      </a:ext>
                    </a:extLst>
                  </p:cNvPr>
                  <p:cNvSpPr/>
                  <p:nvPr/>
                </p:nvSpPr>
                <p:spPr>
                  <a:xfrm>
                    <a:off x="5267326" y="1647736"/>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798" name="Group 411">
                    <a:extLst>
                      <a:ext uri="{FF2B5EF4-FFF2-40B4-BE49-F238E27FC236}">
                        <a16:creationId xmlns:a16="http://schemas.microsoft.com/office/drawing/2014/main" id="{3BB223A1-654C-423D-BE90-1E267FCF5220}"/>
                      </a:ext>
                    </a:extLst>
                  </p:cNvPr>
                  <p:cNvGrpSpPr/>
                  <p:nvPr/>
                </p:nvGrpSpPr>
                <p:grpSpPr>
                  <a:xfrm>
                    <a:off x="5319345" y="1694474"/>
                    <a:ext cx="117841" cy="128429"/>
                    <a:chOff x="3667747" y="1713875"/>
                    <a:chExt cx="117850" cy="128439"/>
                  </a:xfrm>
                </p:grpSpPr>
                <p:grpSp>
                  <p:nvGrpSpPr>
                    <p:cNvPr id="1799" name="Group 412">
                      <a:extLst>
                        <a:ext uri="{FF2B5EF4-FFF2-40B4-BE49-F238E27FC236}">
                          <a16:creationId xmlns:a16="http://schemas.microsoft.com/office/drawing/2014/main" id="{DEFD80FE-03A8-4D0D-9FBC-2F08C231AA77}"/>
                        </a:ext>
                      </a:extLst>
                    </p:cNvPr>
                    <p:cNvGrpSpPr/>
                    <p:nvPr/>
                  </p:nvGrpSpPr>
                  <p:grpSpPr>
                    <a:xfrm>
                      <a:off x="3743056" y="1746232"/>
                      <a:ext cx="42541" cy="96082"/>
                      <a:chOff x="3775573" y="1713875"/>
                      <a:chExt cx="42541" cy="96082"/>
                    </a:xfrm>
                  </p:grpSpPr>
                  <p:grpSp>
                    <p:nvGrpSpPr>
                      <p:cNvPr id="1807" name="Group 420">
                        <a:extLst>
                          <a:ext uri="{FF2B5EF4-FFF2-40B4-BE49-F238E27FC236}">
                            <a16:creationId xmlns:a16="http://schemas.microsoft.com/office/drawing/2014/main" id="{E87D8476-B956-48E9-8E99-5113D3CC8351}"/>
                          </a:ext>
                        </a:extLst>
                      </p:cNvPr>
                      <p:cNvGrpSpPr/>
                      <p:nvPr/>
                    </p:nvGrpSpPr>
                    <p:grpSpPr>
                      <a:xfrm>
                        <a:off x="3775573" y="1770360"/>
                        <a:ext cx="42541" cy="39597"/>
                        <a:chOff x="3775573" y="1770360"/>
                        <a:chExt cx="42541" cy="39597"/>
                      </a:xfrm>
                    </p:grpSpPr>
                    <p:sp>
                      <p:nvSpPr>
                        <p:cNvPr id="1811" name="Line 245">
                          <a:extLst>
                            <a:ext uri="{FF2B5EF4-FFF2-40B4-BE49-F238E27FC236}">
                              <a16:creationId xmlns:a16="http://schemas.microsoft.com/office/drawing/2014/main" id="{0A45FE64-9196-462B-83A1-2011E53AD8A8}"/>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12" name="Freeform 248">
                          <a:extLst>
                            <a:ext uri="{FF2B5EF4-FFF2-40B4-BE49-F238E27FC236}">
                              <a16:creationId xmlns:a16="http://schemas.microsoft.com/office/drawing/2014/main" id="{5BFCAA47-EA19-4E62-81CC-7B1341113A5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08" name="Group 421">
                        <a:extLst>
                          <a:ext uri="{FF2B5EF4-FFF2-40B4-BE49-F238E27FC236}">
                            <a16:creationId xmlns:a16="http://schemas.microsoft.com/office/drawing/2014/main" id="{72FB95FC-5D87-4A12-8967-1EC3C6036FB4}"/>
                          </a:ext>
                        </a:extLst>
                      </p:cNvPr>
                      <p:cNvGrpSpPr/>
                      <p:nvPr/>
                    </p:nvGrpSpPr>
                    <p:grpSpPr>
                      <a:xfrm>
                        <a:off x="3775573" y="1713875"/>
                        <a:ext cx="42541" cy="39597"/>
                        <a:chOff x="3775573" y="1770360"/>
                        <a:chExt cx="42541" cy="39597"/>
                      </a:xfrm>
                    </p:grpSpPr>
                    <p:sp>
                      <p:nvSpPr>
                        <p:cNvPr id="1809" name="Line 245">
                          <a:extLst>
                            <a:ext uri="{FF2B5EF4-FFF2-40B4-BE49-F238E27FC236}">
                              <a16:creationId xmlns:a16="http://schemas.microsoft.com/office/drawing/2014/main" id="{998E8B93-01AB-442D-A8DD-B0135C4C5F95}"/>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10" name="Freeform 248">
                          <a:extLst>
                            <a:ext uri="{FF2B5EF4-FFF2-40B4-BE49-F238E27FC236}">
                              <a16:creationId xmlns:a16="http://schemas.microsoft.com/office/drawing/2014/main" id="{9D92576C-E7B0-4763-A8AD-3C49D157CB5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800" name="Group 413">
                      <a:extLst>
                        <a:ext uri="{FF2B5EF4-FFF2-40B4-BE49-F238E27FC236}">
                          <a16:creationId xmlns:a16="http://schemas.microsoft.com/office/drawing/2014/main" id="{5528309C-F386-49B9-8C85-3C530821576D}"/>
                        </a:ext>
                      </a:extLst>
                    </p:cNvPr>
                    <p:cNvGrpSpPr/>
                    <p:nvPr/>
                  </p:nvGrpSpPr>
                  <p:grpSpPr>
                    <a:xfrm flipH="1">
                      <a:off x="3667747" y="1713875"/>
                      <a:ext cx="42541" cy="96082"/>
                      <a:chOff x="3775573" y="1713875"/>
                      <a:chExt cx="42541" cy="96082"/>
                    </a:xfrm>
                  </p:grpSpPr>
                  <p:grpSp>
                    <p:nvGrpSpPr>
                      <p:cNvPr id="1801" name="Group 414">
                        <a:extLst>
                          <a:ext uri="{FF2B5EF4-FFF2-40B4-BE49-F238E27FC236}">
                            <a16:creationId xmlns:a16="http://schemas.microsoft.com/office/drawing/2014/main" id="{FA516368-B895-42EE-AAFF-547BD17ECD28}"/>
                          </a:ext>
                        </a:extLst>
                      </p:cNvPr>
                      <p:cNvGrpSpPr/>
                      <p:nvPr/>
                    </p:nvGrpSpPr>
                    <p:grpSpPr>
                      <a:xfrm>
                        <a:off x="3775573" y="1770360"/>
                        <a:ext cx="42541" cy="39597"/>
                        <a:chOff x="3775573" y="1770360"/>
                        <a:chExt cx="42541" cy="39597"/>
                      </a:xfrm>
                    </p:grpSpPr>
                    <p:sp>
                      <p:nvSpPr>
                        <p:cNvPr id="1805" name="Line 245">
                          <a:extLst>
                            <a:ext uri="{FF2B5EF4-FFF2-40B4-BE49-F238E27FC236}">
                              <a16:creationId xmlns:a16="http://schemas.microsoft.com/office/drawing/2014/main" id="{E2CCE6FF-7175-45DD-BAAC-1D7299D88FE0}"/>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06" name="Freeform 248">
                          <a:extLst>
                            <a:ext uri="{FF2B5EF4-FFF2-40B4-BE49-F238E27FC236}">
                              <a16:creationId xmlns:a16="http://schemas.microsoft.com/office/drawing/2014/main" id="{248A8B94-2421-4C67-861C-D700998F3EC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802" name="Group 415">
                        <a:extLst>
                          <a:ext uri="{FF2B5EF4-FFF2-40B4-BE49-F238E27FC236}">
                            <a16:creationId xmlns:a16="http://schemas.microsoft.com/office/drawing/2014/main" id="{66B238AB-D52C-4CC3-88AB-8F746D8647BD}"/>
                          </a:ext>
                        </a:extLst>
                      </p:cNvPr>
                      <p:cNvGrpSpPr/>
                      <p:nvPr/>
                    </p:nvGrpSpPr>
                    <p:grpSpPr>
                      <a:xfrm>
                        <a:off x="3775573" y="1713875"/>
                        <a:ext cx="42541" cy="39597"/>
                        <a:chOff x="3775573" y="1770360"/>
                        <a:chExt cx="42541" cy="39597"/>
                      </a:xfrm>
                    </p:grpSpPr>
                    <p:sp>
                      <p:nvSpPr>
                        <p:cNvPr id="1803" name="Line 245">
                          <a:extLst>
                            <a:ext uri="{FF2B5EF4-FFF2-40B4-BE49-F238E27FC236}">
                              <a16:creationId xmlns:a16="http://schemas.microsoft.com/office/drawing/2014/main" id="{A7B8F870-B3C2-4310-9F6A-678DFE8BF7B2}"/>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804" name="Freeform 248">
                          <a:extLst>
                            <a:ext uri="{FF2B5EF4-FFF2-40B4-BE49-F238E27FC236}">
                              <a16:creationId xmlns:a16="http://schemas.microsoft.com/office/drawing/2014/main" id="{AE3C7D06-63F4-4B65-87BD-17CFF94E6BC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1780" name="Group 426">
                  <a:extLst>
                    <a:ext uri="{FF2B5EF4-FFF2-40B4-BE49-F238E27FC236}">
                      <a16:creationId xmlns:a16="http://schemas.microsoft.com/office/drawing/2014/main" id="{FEF9C477-3294-49BE-891A-65BB4638B648}"/>
                    </a:ext>
                  </a:extLst>
                </p:cNvPr>
                <p:cNvGrpSpPr/>
                <p:nvPr/>
              </p:nvGrpSpPr>
              <p:grpSpPr>
                <a:xfrm>
                  <a:off x="8048065" y="1579890"/>
                  <a:ext cx="221906" cy="221904"/>
                  <a:chOff x="5718245" y="1690223"/>
                  <a:chExt cx="221906" cy="221904"/>
                </a:xfrm>
              </p:grpSpPr>
              <p:sp>
                <p:nvSpPr>
                  <p:cNvPr id="1781" name="Oval 427">
                    <a:extLst>
                      <a:ext uri="{FF2B5EF4-FFF2-40B4-BE49-F238E27FC236}">
                        <a16:creationId xmlns:a16="http://schemas.microsoft.com/office/drawing/2014/main" id="{03FB1113-86F3-44AE-92FD-BA9BA8976479}"/>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782" name="Group 428">
                    <a:extLst>
                      <a:ext uri="{FF2B5EF4-FFF2-40B4-BE49-F238E27FC236}">
                        <a16:creationId xmlns:a16="http://schemas.microsoft.com/office/drawing/2014/main" id="{D9FC7681-2DAC-47D4-8BFE-BFE35C0D0CA9}"/>
                      </a:ext>
                    </a:extLst>
                  </p:cNvPr>
                  <p:cNvGrpSpPr/>
                  <p:nvPr/>
                </p:nvGrpSpPr>
                <p:grpSpPr>
                  <a:xfrm>
                    <a:off x="5770264" y="1736961"/>
                    <a:ext cx="117841" cy="128429"/>
                    <a:chOff x="3667747" y="1713875"/>
                    <a:chExt cx="117850" cy="128439"/>
                  </a:xfrm>
                </p:grpSpPr>
                <p:grpSp>
                  <p:nvGrpSpPr>
                    <p:cNvPr id="1783" name="Group 429">
                      <a:extLst>
                        <a:ext uri="{FF2B5EF4-FFF2-40B4-BE49-F238E27FC236}">
                          <a16:creationId xmlns:a16="http://schemas.microsoft.com/office/drawing/2014/main" id="{09FAA74B-5038-4CD7-AF2F-C668BDFEF032}"/>
                        </a:ext>
                      </a:extLst>
                    </p:cNvPr>
                    <p:cNvGrpSpPr/>
                    <p:nvPr/>
                  </p:nvGrpSpPr>
                  <p:grpSpPr>
                    <a:xfrm>
                      <a:off x="3743056" y="1746232"/>
                      <a:ext cx="42541" cy="96082"/>
                      <a:chOff x="3775573" y="1713875"/>
                      <a:chExt cx="42541" cy="96082"/>
                    </a:xfrm>
                  </p:grpSpPr>
                  <p:grpSp>
                    <p:nvGrpSpPr>
                      <p:cNvPr id="1791" name="Group 437">
                        <a:extLst>
                          <a:ext uri="{FF2B5EF4-FFF2-40B4-BE49-F238E27FC236}">
                            <a16:creationId xmlns:a16="http://schemas.microsoft.com/office/drawing/2014/main" id="{F693A80D-5BB4-4A12-A0F2-4B87A26659E2}"/>
                          </a:ext>
                        </a:extLst>
                      </p:cNvPr>
                      <p:cNvGrpSpPr/>
                      <p:nvPr/>
                    </p:nvGrpSpPr>
                    <p:grpSpPr>
                      <a:xfrm>
                        <a:off x="3775573" y="1770360"/>
                        <a:ext cx="42541" cy="39597"/>
                        <a:chOff x="3775573" y="1770360"/>
                        <a:chExt cx="42541" cy="39597"/>
                      </a:xfrm>
                    </p:grpSpPr>
                    <p:sp>
                      <p:nvSpPr>
                        <p:cNvPr id="1795" name="Line 245">
                          <a:extLst>
                            <a:ext uri="{FF2B5EF4-FFF2-40B4-BE49-F238E27FC236}">
                              <a16:creationId xmlns:a16="http://schemas.microsoft.com/office/drawing/2014/main" id="{7E150C90-5133-497F-BDB6-ACD609F7D068}"/>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96" name="Freeform 248">
                          <a:extLst>
                            <a:ext uri="{FF2B5EF4-FFF2-40B4-BE49-F238E27FC236}">
                              <a16:creationId xmlns:a16="http://schemas.microsoft.com/office/drawing/2014/main" id="{63AB1ABD-1348-42F7-B42B-EF84BD8B6EB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92" name="Group 438">
                        <a:extLst>
                          <a:ext uri="{FF2B5EF4-FFF2-40B4-BE49-F238E27FC236}">
                            <a16:creationId xmlns:a16="http://schemas.microsoft.com/office/drawing/2014/main" id="{37850504-AA25-440D-A0F3-C669B61C5A12}"/>
                          </a:ext>
                        </a:extLst>
                      </p:cNvPr>
                      <p:cNvGrpSpPr/>
                      <p:nvPr/>
                    </p:nvGrpSpPr>
                    <p:grpSpPr>
                      <a:xfrm>
                        <a:off x="3775573" y="1713875"/>
                        <a:ext cx="42541" cy="39597"/>
                        <a:chOff x="3775573" y="1770360"/>
                        <a:chExt cx="42541" cy="39597"/>
                      </a:xfrm>
                    </p:grpSpPr>
                    <p:sp>
                      <p:nvSpPr>
                        <p:cNvPr id="1793" name="Line 245">
                          <a:extLst>
                            <a:ext uri="{FF2B5EF4-FFF2-40B4-BE49-F238E27FC236}">
                              <a16:creationId xmlns:a16="http://schemas.microsoft.com/office/drawing/2014/main" id="{BD454D90-3F14-445C-B6C1-695083625C0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94" name="Freeform 248">
                          <a:extLst>
                            <a:ext uri="{FF2B5EF4-FFF2-40B4-BE49-F238E27FC236}">
                              <a16:creationId xmlns:a16="http://schemas.microsoft.com/office/drawing/2014/main" id="{B9FCC37E-1997-4C38-8B68-B84D59983BF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784" name="Group 430">
                      <a:extLst>
                        <a:ext uri="{FF2B5EF4-FFF2-40B4-BE49-F238E27FC236}">
                          <a16:creationId xmlns:a16="http://schemas.microsoft.com/office/drawing/2014/main" id="{2F28AADE-ED95-4F1E-9BCB-33038A037DE1}"/>
                        </a:ext>
                      </a:extLst>
                    </p:cNvPr>
                    <p:cNvGrpSpPr/>
                    <p:nvPr/>
                  </p:nvGrpSpPr>
                  <p:grpSpPr>
                    <a:xfrm flipH="1">
                      <a:off x="3667747" y="1713875"/>
                      <a:ext cx="42541" cy="96082"/>
                      <a:chOff x="3775573" y="1713875"/>
                      <a:chExt cx="42541" cy="96082"/>
                    </a:xfrm>
                  </p:grpSpPr>
                  <p:grpSp>
                    <p:nvGrpSpPr>
                      <p:cNvPr id="1785" name="Group 431">
                        <a:extLst>
                          <a:ext uri="{FF2B5EF4-FFF2-40B4-BE49-F238E27FC236}">
                            <a16:creationId xmlns:a16="http://schemas.microsoft.com/office/drawing/2014/main" id="{D89BF723-6957-4F2C-8DED-54589C3C7016}"/>
                          </a:ext>
                        </a:extLst>
                      </p:cNvPr>
                      <p:cNvGrpSpPr/>
                      <p:nvPr/>
                    </p:nvGrpSpPr>
                    <p:grpSpPr>
                      <a:xfrm>
                        <a:off x="3775573" y="1770360"/>
                        <a:ext cx="42541" cy="39597"/>
                        <a:chOff x="3775573" y="1770360"/>
                        <a:chExt cx="42541" cy="39597"/>
                      </a:xfrm>
                    </p:grpSpPr>
                    <p:sp>
                      <p:nvSpPr>
                        <p:cNvPr id="1789" name="Line 245">
                          <a:extLst>
                            <a:ext uri="{FF2B5EF4-FFF2-40B4-BE49-F238E27FC236}">
                              <a16:creationId xmlns:a16="http://schemas.microsoft.com/office/drawing/2014/main" id="{AFD3B91B-2257-4835-BB6D-5AE1EE83288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90" name="Freeform 248">
                          <a:extLst>
                            <a:ext uri="{FF2B5EF4-FFF2-40B4-BE49-F238E27FC236}">
                              <a16:creationId xmlns:a16="http://schemas.microsoft.com/office/drawing/2014/main" id="{2BC2637E-9F8E-43A9-A1C4-21E2A7FE6C5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86" name="Group 432">
                        <a:extLst>
                          <a:ext uri="{FF2B5EF4-FFF2-40B4-BE49-F238E27FC236}">
                            <a16:creationId xmlns:a16="http://schemas.microsoft.com/office/drawing/2014/main" id="{4409D0A0-40A6-4F21-9589-7238F9DF0F43}"/>
                          </a:ext>
                        </a:extLst>
                      </p:cNvPr>
                      <p:cNvGrpSpPr/>
                      <p:nvPr/>
                    </p:nvGrpSpPr>
                    <p:grpSpPr>
                      <a:xfrm>
                        <a:off x="3775573" y="1713875"/>
                        <a:ext cx="42541" cy="39597"/>
                        <a:chOff x="3775573" y="1770360"/>
                        <a:chExt cx="42541" cy="39597"/>
                      </a:xfrm>
                    </p:grpSpPr>
                    <p:sp>
                      <p:nvSpPr>
                        <p:cNvPr id="1787" name="Line 245">
                          <a:extLst>
                            <a:ext uri="{FF2B5EF4-FFF2-40B4-BE49-F238E27FC236}">
                              <a16:creationId xmlns:a16="http://schemas.microsoft.com/office/drawing/2014/main" id="{ACBF3363-A6BD-4837-81B7-902CAAA8FB02}"/>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88" name="Freeform 248">
                          <a:extLst>
                            <a:ext uri="{FF2B5EF4-FFF2-40B4-BE49-F238E27FC236}">
                              <a16:creationId xmlns:a16="http://schemas.microsoft.com/office/drawing/2014/main" id="{2C7DBCE2-8718-4F50-A0D8-104DB8AB967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cxnSp>
          <p:nvCxnSpPr>
            <p:cNvPr id="820" name="Straight Connector 241">
              <a:extLst>
                <a:ext uri="{FF2B5EF4-FFF2-40B4-BE49-F238E27FC236}">
                  <a16:creationId xmlns:a16="http://schemas.microsoft.com/office/drawing/2014/main" id="{D85741A3-B14C-42CD-AFCC-81589CFF8B44}"/>
                </a:ext>
              </a:extLst>
            </p:cNvPr>
            <p:cNvCxnSpPr>
              <a:cxnSpLocks/>
              <a:stCxn id="1781" idx="2"/>
            </p:cNvCxnSpPr>
            <p:nvPr/>
          </p:nvCxnSpPr>
          <p:spPr>
            <a:xfrm flipH="1">
              <a:off x="7302313" y="1928906"/>
              <a:ext cx="3047924" cy="525142"/>
            </a:xfrm>
            <a:prstGeom prst="line">
              <a:avLst/>
            </a:prstGeom>
            <a:solidFill>
              <a:schemeClr val="bg1">
                <a:lumMod val="95000"/>
              </a:schemeClr>
            </a:solidFill>
            <a:ln w="10133" cap="flat">
              <a:solidFill>
                <a:schemeClr val="accent2"/>
              </a:solidFill>
              <a:prstDash val="solid"/>
              <a:bevel/>
            </a:ln>
          </p:spPr>
        </p:cxnSp>
        <p:grpSp>
          <p:nvGrpSpPr>
            <p:cNvPr id="821" name="Group 492">
              <a:extLst>
                <a:ext uri="{FF2B5EF4-FFF2-40B4-BE49-F238E27FC236}">
                  <a16:creationId xmlns:a16="http://schemas.microsoft.com/office/drawing/2014/main" id="{80E44546-C056-4A87-834A-0418F964C678}"/>
                </a:ext>
              </a:extLst>
            </p:cNvPr>
            <p:cNvGrpSpPr/>
            <p:nvPr/>
          </p:nvGrpSpPr>
          <p:grpSpPr>
            <a:xfrm>
              <a:off x="9973217" y="2531355"/>
              <a:ext cx="1702846" cy="618640"/>
              <a:chOff x="7626350" y="2425747"/>
              <a:chExt cx="2009932" cy="730204"/>
            </a:xfrm>
          </p:grpSpPr>
          <p:grpSp>
            <p:nvGrpSpPr>
              <p:cNvPr id="1749" name="Group 447">
                <a:extLst>
                  <a:ext uri="{FF2B5EF4-FFF2-40B4-BE49-F238E27FC236}">
                    <a16:creationId xmlns:a16="http://schemas.microsoft.com/office/drawing/2014/main" id="{396F9ABE-2F1A-42CF-8A57-6681FBE46861}"/>
                  </a:ext>
                </a:extLst>
              </p:cNvPr>
              <p:cNvGrpSpPr/>
              <p:nvPr/>
            </p:nvGrpSpPr>
            <p:grpSpPr>
              <a:xfrm>
                <a:off x="7626350" y="2425747"/>
                <a:ext cx="2009932" cy="730204"/>
                <a:chOff x="7626350" y="1098391"/>
                <a:chExt cx="2009932" cy="730204"/>
              </a:xfrm>
            </p:grpSpPr>
            <p:sp>
              <p:nvSpPr>
                <p:cNvPr id="1769" name="Text 944">
                  <a:extLst>
                    <a:ext uri="{FF2B5EF4-FFF2-40B4-BE49-F238E27FC236}">
                      <a16:creationId xmlns:a16="http://schemas.microsoft.com/office/drawing/2014/main" id="{D02BC8EE-CF85-4139-8F78-8F878DC8A7FF}"/>
                    </a:ext>
                  </a:extLst>
                </p:cNvPr>
                <p:cNvSpPr txBox="1"/>
                <p:nvPr/>
              </p:nvSpPr>
              <p:spPr>
                <a:xfrm>
                  <a:off x="7791605" y="1197140"/>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Baie 1.2 Studio photo</a:t>
                  </a:r>
                </a:p>
              </p:txBody>
            </p:sp>
            <p:grpSp>
              <p:nvGrpSpPr>
                <p:cNvPr id="1770" name="Group 488">
                  <a:extLst>
                    <a:ext uri="{FF2B5EF4-FFF2-40B4-BE49-F238E27FC236}">
                      <a16:creationId xmlns:a16="http://schemas.microsoft.com/office/drawing/2014/main" id="{20883BED-AB52-46D8-B550-30FB105F4BC0}"/>
                    </a:ext>
                  </a:extLst>
                </p:cNvPr>
                <p:cNvGrpSpPr/>
                <p:nvPr/>
              </p:nvGrpSpPr>
              <p:grpSpPr>
                <a:xfrm>
                  <a:off x="7626350" y="1098391"/>
                  <a:ext cx="2009932" cy="730204"/>
                  <a:chOff x="3460895" y="1098391"/>
                  <a:chExt cx="3301856" cy="730204"/>
                </a:xfrm>
              </p:grpSpPr>
              <p:sp>
                <p:nvSpPr>
                  <p:cNvPr id="1771" name="Forme libre : forme 1978">
                    <a:extLst>
                      <a:ext uri="{FF2B5EF4-FFF2-40B4-BE49-F238E27FC236}">
                        <a16:creationId xmlns:a16="http://schemas.microsoft.com/office/drawing/2014/main" id="{5A23DEA8-CD5A-41E9-B2E9-2573CFC46F02}"/>
                      </a:ext>
                    </a:extLst>
                  </p:cNvPr>
                  <p:cNvSpPr/>
                  <p:nvPr/>
                </p:nvSpPr>
                <p:spPr>
                  <a:xfrm>
                    <a:off x="3460895" y="1098391"/>
                    <a:ext cx="3301856" cy="730204"/>
                  </a:xfrm>
                  <a:prstGeom prst="rect">
                    <a:avLst/>
                  </a:prstGeom>
                  <a:noFill/>
                  <a:ln w="6350" cap="flat">
                    <a:solidFill>
                      <a:schemeClr val="bg1">
                        <a:lumMod val="85000"/>
                      </a:schemeClr>
                    </a:solidFill>
                    <a:bevel/>
                  </a:ln>
                </p:spPr>
              </p:sp>
              <p:sp>
                <p:nvSpPr>
                  <p:cNvPr id="1772" name="Forme libre : forme 1978">
                    <a:extLst>
                      <a:ext uri="{FF2B5EF4-FFF2-40B4-BE49-F238E27FC236}">
                        <a16:creationId xmlns:a16="http://schemas.microsoft.com/office/drawing/2014/main" id="{A3D4BA03-AFF3-4206-8F8B-314C786662AC}"/>
                      </a:ext>
                    </a:extLst>
                  </p:cNvPr>
                  <p:cNvSpPr/>
                  <p:nvPr/>
                </p:nvSpPr>
                <p:spPr>
                  <a:xfrm>
                    <a:off x="3732373" y="1353326"/>
                    <a:ext cx="2758901" cy="380018"/>
                  </a:xfrm>
                  <a:prstGeom prst="rect">
                    <a:avLst/>
                  </a:prstGeom>
                  <a:solidFill>
                    <a:schemeClr val="bg1">
                      <a:lumMod val="95000"/>
                    </a:schemeClr>
                  </a:solidFill>
                  <a:ln w="6350" cap="flat">
                    <a:noFill/>
                    <a:bevel/>
                  </a:ln>
                </p:spPr>
              </p:sp>
            </p:grpSp>
          </p:grpSp>
          <p:grpSp>
            <p:nvGrpSpPr>
              <p:cNvPr id="1750" name="Group 491">
                <a:extLst>
                  <a:ext uri="{FF2B5EF4-FFF2-40B4-BE49-F238E27FC236}">
                    <a16:creationId xmlns:a16="http://schemas.microsoft.com/office/drawing/2014/main" id="{EF1987D9-6BA5-4DB6-8F45-015E0B011BE9}"/>
                  </a:ext>
                </a:extLst>
              </p:cNvPr>
              <p:cNvGrpSpPr/>
              <p:nvPr/>
            </p:nvGrpSpPr>
            <p:grpSpPr>
              <a:xfrm>
                <a:off x="8071360" y="2757649"/>
                <a:ext cx="990076" cy="221904"/>
                <a:chOff x="8071360" y="2931058"/>
                <a:chExt cx="990076" cy="221904"/>
              </a:xfrm>
            </p:grpSpPr>
            <p:sp>
              <p:nvSpPr>
                <p:cNvPr id="1751" name="Text 944">
                  <a:extLst>
                    <a:ext uri="{FF2B5EF4-FFF2-40B4-BE49-F238E27FC236}">
                      <a16:creationId xmlns:a16="http://schemas.microsoft.com/office/drawing/2014/main" id="{4760D02D-58E6-47ED-B645-A63D8CCA3B5C}"/>
                    </a:ext>
                  </a:extLst>
                </p:cNvPr>
                <p:cNvSpPr txBox="1"/>
                <p:nvPr/>
              </p:nvSpPr>
              <p:spPr>
                <a:xfrm>
                  <a:off x="8349526" y="2960273"/>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FRRDAC16</a:t>
                  </a:r>
                </a:p>
                <a:p>
                  <a:pPr>
                    <a:lnSpc>
                      <a:spcPct val="100000"/>
                    </a:lnSpc>
                  </a:pPr>
                  <a:r>
                    <a:rPr lang="en-ID" sz="400" dirty="0">
                      <a:solidFill>
                        <a:schemeClr val="tx1">
                          <a:lumMod val="75000"/>
                          <a:lumOff val="25000"/>
                        </a:schemeClr>
                      </a:solidFill>
                    </a:rPr>
                    <a:t>WS-C2960X-24PS-L</a:t>
                  </a:r>
                </a:p>
              </p:txBody>
            </p:sp>
            <p:grpSp>
              <p:nvGrpSpPr>
                <p:cNvPr id="1752" name="Group 454">
                  <a:extLst>
                    <a:ext uri="{FF2B5EF4-FFF2-40B4-BE49-F238E27FC236}">
                      <a16:creationId xmlns:a16="http://schemas.microsoft.com/office/drawing/2014/main" id="{7A6D9D02-216C-4FE6-B84D-B28BCE2F952B}"/>
                    </a:ext>
                  </a:extLst>
                </p:cNvPr>
                <p:cNvGrpSpPr/>
                <p:nvPr/>
              </p:nvGrpSpPr>
              <p:grpSpPr>
                <a:xfrm>
                  <a:off x="8071360" y="2931058"/>
                  <a:ext cx="221906" cy="221904"/>
                  <a:chOff x="5718245" y="1690223"/>
                  <a:chExt cx="221906" cy="221904"/>
                </a:xfrm>
              </p:grpSpPr>
              <p:sp>
                <p:nvSpPr>
                  <p:cNvPr id="1753" name="Oval 455">
                    <a:extLst>
                      <a:ext uri="{FF2B5EF4-FFF2-40B4-BE49-F238E27FC236}">
                        <a16:creationId xmlns:a16="http://schemas.microsoft.com/office/drawing/2014/main" id="{45CB5986-D4E8-4797-9C24-E1CD426C70C0}"/>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754" name="Group 456">
                    <a:extLst>
                      <a:ext uri="{FF2B5EF4-FFF2-40B4-BE49-F238E27FC236}">
                        <a16:creationId xmlns:a16="http://schemas.microsoft.com/office/drawing/2014/main" id="{ABA4C8F7-3E8A-48AE-892B-B0CCEE7BA8D2}"/>
                      </a:ext>
                    </a:extLst>
                  </p:cNvPr>
                  <p:cNvGrpSpPr/>
                  <p:nvPr/>
                </p:nvGrpSpPr>
                <p:grpSpPr>
                  <a:xfrm>
                    <a:off x="5770264" y="1736961"/>
                    <a:ext cx="117841" cy="128429"/>
                    <a:chOff x="3667747" y="1713875"/>
                    <a:chExt cx="117850" cy="128439"/>
                  </a:xfrm>
                </p:grpSpPr>
                <p:grpSp>
                  <p:nvGrpSpPr>
                    <p:cNvPr id="1755" name="Group 457">
                      <a:extLst>
                        <a:ext uri="{FF2B5EF4-FFF2-40B4-BE49-F238E27FC236}">
                          <a16:creationId xmlns:a16="http://schemas.microsoft.com/office/drawing/2014/main" id="{70156F24-EE54-40F1-9813-C185A10E53C2}"/>
                        </a:ext>
                      </a:extLst>
                    </p:cNvPr>
                    <p:cNvGrpSpPr/>
                    <p:nvPr/>
                  </p:nvGrpSpPr>
                  <p:grpSpPr>
                    <a:xfrm>
                      <a:off x="3743056" y="1746232"/>
                      <a:ext cx="42541" cy="96082"/>
                      <a:chOff x="3775573" y="1713875"/>
                      <a:chExt cx="42541" cy="96082"/>
                    </a:xfrm>
                  </p:grpSpPr>
                  <p:grpSp>
                    <p:nvGrpSpPr>
                      <p:cNvPr id="1763" name="Group 465">
                        <a:extLst>
                          <a:ext uri="{FF2B5EF4-FFF2-40B4-BE49-F238E27FC236}">
                            <a16:creationId xmlns:a16="http://schemas.microsoft.com/office/drawing/2014/main" id="{0CACF849-C5AC-43D2-BF68-DE21B8CCB54A}"/>
                          </a:ext>
                        </a:extLst>
                      </p:cNvPr>
                      <p:cNvGrpSpPr/>
                      <p:nvPr/>
                    </p:nvGrpSpPr>
                    <p:grpSpPr>
                      <a:xfrm>
                        <a:off x="3775573" y="1770360"/>
                        <a:ext cx="42541" cy="39597"/>
                        <a:chOff x="3775573" y="1770360"/>
                        <a:chExt cx="42541" cy="39597"/>
                      </a:xfrm>
                    </p:grpSpPr>
                    <p:sp>
                      <p:nvSpPr>
                        <p:cNvPr id="1767" name="Line 245">
                          <a:extLst>
                            <a:ext uri="{FF2B5EF4-FFF2-40B4-BE49-F238E27FC236}">
                              <a16:creationId xmlns:a16="http://schemas.microsoft.com/office/drawing/2014/main" id="{42222A5C-97CB-4977-A717-9E74DDFBD2C5}"/>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68" name="Freeform 248">
                          <a:extLst>
                            <a:ext uri="{FF2B5EF4-FFF2-40B4-BE49-F238E27FC236}">
                              <a16:creationId xmlns:a16="http://schemas.microsoft.com/office/drawing/2014/main" id="{7611D530-20ED-4803-8E83-25AF20BC530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64" name="Group 466">
                        <a:extLst>
                          <a:ext uri="{FF2B5EF4-FFF2-40B4-BE49-F238E27FC236}">
                            <a16:creationId xmlns:a16="http://schemas.microsoft.com/office/drawing/2014/main" id="{A4B3E5D3-BB2E-4D6E-8CB0-2CA5D74D79EE}"/>
                          </a:ext>
                        </a:extLst>
                      </p:cNvPr>
                      <p:cNvGrpSpPr/>
                      <p:nvPr/>
                    </p:nvGrpSpPr>
                    <p:grpSpPr>
                      <a:xfrm>
                        <a:off x="3775573" y="1713875"/>
                        <a:ext cx="42541" cy="39597"/>
                        <a:chOff x="3775573" y="1770360"/>
                        <a:chExt cx="42541" cy="39597"/>
                      </a:xfrm>
                    </p:grpSpPr>
                    <p:sp>
                      <p:nvSpPr>
                        <p:cNvPr id="1765" name="Line 245">
                          <a:extLst>
                            <a:ext uri="{FF2B5EF4-FFF2-40B4-BE49-F238E27FC236}">
                              <a16:creationId xmlns:a16="http://schemas.microsoft.com/office/drawing/2014/main" id="{B1917A95-1C67-4E0C-81FC-A818286EE2A2}"/>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66" name="Freeform 248">
                          <a:extLst>
                            <a:ext uri="{FF2B5EF4-FFF2-40B4-BE49-F238E27FC236}">
                              <a16:creationId xmlns:a16="http://schemas.microsoft.com/office/drawing/2014/main" id="{A09158B5-48A7-42BC-B55A-3F17EB3B2C4A}"/>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756" name="Group 458">
                      <a:extLst>
                        <a:ext uri="{FF2B5EF4-FFF2-40B4-BE49-F238E27FC236}">
                          <a16:creationId xmlns:a16="http://schemas.microsoft.com/office/drawing/2014/main" id="{619760FE-D08D-46C5-98E4-1F178A7042EC}"/>
                        </a:ext>
                      </a:extLst>
                    </p:cNvPr>
                    <p:cNvGrpSpPr/>
                    <p:nvPr/>
                  </p:nvGrpSpPr>
                  <p:grpSpPr>
                    <a:xfrm flipH="1">
                      <a:off x="3667747" y="1713875"/>
                      <a:ext cx="42541" cy="96082"/>
                      <a:chOff x="3775573" y="1713875"/>
                      <a:chExt cx="42541" cy="96082"/>
                    </a:xfrm>
                  </p:grpSpPr>
                  <p:grpSp>
                    <p:nvGrpSpPr>
                      <p:cNvPr id="1757" name="Group 459">
                        <a:extLst>
                          <a:ext uri="{FF2B5EF4-FFF2-40B4-BE49-F238E27FC236}">
                            <a16:creationId xmlns:a16="http://schemas.microsoft.com/office/drawing/2014/main" id="{977A83AA-A4A8-487D-B504-3D814923DBA8}"/>
                          </a:ext>
                        </a:extLst>
                      </p:cNvPr>
                      <p:cNvGrpSpPr/>
                      <p:nvPr/>
                    </p:nvGrpSpPr>
                    <p:grpSpPr>
                      <a:xfrm>
                        <a:off x="3775573" y="1770360"/>
                        <a:ext cx="42541" cy="39597"/>
                        <a:chOff x="3775573" y="1770360"/>
                        <a:chExt cx="42541" cy="39597"/>
                      </a:xfrm>
                    </p:grpSpPr>
                    <p:sp>
                      <p:nvSpPr>
                        <p:cNvPr id="1761" name="Line 245">
                          <a:extLst>
                            <a:ext uri="{FF2B5EF4-FFF2-40B4-BE49-F238E27FC236}">
                              <a16:creationId xmlns:a16="http://schemas.microsoft.com/office/drawing/2014/main" id="{99EAFA82-DDCA-4C1A-9CE8-517668E37A7E}"/>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62" name="Freeform 248">
                          <a:extLst>
                            <a:ext uri="{FF2B5EF4-FFF2-40B4-BE49-F238E27FC236}">
                              <a16:creationId xmlns:a16="http://schemas.microsoft.com/office/drawing/2014/main" id="{27CF32D2-DAED-432F-83AA-465422526E4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58" name="Group 460">
                        <a:extLst>
                          <a:ext uri="{FF2B5EF4-FFF2-40B4-BE49-F238E27FC236}">
                            <a16:creationId xmlns:a16="http://schemas.microsoft.com/office/drawing/2014/main" id="{EA58933B-9E91-407F-ABC1-9D98AA602B43}"/>
                          </a:ext>
                        </a:extLst>
                      </p:cNvPr>
                      <p:cNvGrpSpPr/>
                      <p:nvPr/>
                    </p:nvGrpSpPr>
                    <p:grpSpPr>
                      <a:xfrm>
                        <a:off x="3775573" y="1713875"/>
                        <a:ext cx="42541" cy="39597"/>
                        <a:chOff x="3775573" y="1770360"/>
                        <a:chExt cx="42541" cy="39597"/>
                      </a:xfrm>
                    </p:grpSpPr>
                    <p:sp>
                      <p:nvSpPr>
                        <p:cNvPr id="1759" name="Line 245">
                          <a:extLst>
                            <a:ext uri="{FF2B5EF4-FFF2-40B4-BE49-F238E27FC236}">
                              <a16:creationId xmlns:a16="http://schemas.microsoft.com/office/drawing/2014/main" id="{C8364714-B761-466A-B7EA-4B6DED868918}"/>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60" name="Freeform 248">
                          <a:extLst>
                            <a:ext uri="{FF2B5EF4-FFF2-40B4-BE49-F238E27FC236}">
                              <a16:creationId xmlns:a16="http://schemas.microsoft.com/office/drawing/2014/main" id="{C7DC9860-A10D-40ED-A570-5C8BEFC5F25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grpSp>
          <p:nvGrpSpPr>
            <p:cNvPr id="822" name="Group 494">
              <a:extLst>
                <a:ext uri="{FF2B5EF4-FFF2-40B4-BE49-F238E27FC236}">
                  <a16:creationId xmlns:a16="http://schemas.microsoft.com/office/drawing/2014/main" id="{F7112551-930C-4768-953C-AC97AD0AB38C}"/>
                </a:ext>
              </a:extLst>
            </p:cNvPr>
            <p:cNvGrpSpPr/>
            <p:nvPr/>
          </p:nvGrpSpPr>
          <p:grpSpPr>
            <a:xfrm>
              <a:off x="9973217" y="3255328"/>
              <a:ext cx="1702846" cy="618640"/>
              <a:chOff x="7626350" y="1098391"/>
              <a:chExt cx="2009932" cy="730204"/>
            </a:xfrm>
          </p:grpSpPr>
          <p:sp>
            <p:nvSpPr>
              <p:cNvPr id="1745" name="Text 944">
                <a:extLst>
                  <a:ext uri="{FF2B5EF4-FFF2-40B4-BE49-F238E27FC236}">
                    <a16:creationId xmlns:a16="http://schemas.microsoft.com/office/drawing/2014/main" id="{515F37DB-D4A7-4093-944D-05B510885343}"/>
                  </a:ext>
                </a:extLst>
              </p:cNvPr>
              <p:cNvSpPr txBox="1"/>
              <p:nvPr/>
            </p:nvSpPr>
            <p:spPr>
              <a:xfrm>
                <a:off x="7791605" y="1197140"/>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Baie 3.2 DMS/DMT</a:t>
                </a:r>
              </a:p>
            </p:txBody>
          </p:sp>
          <p:grpSp>
            <p:nvGrpSpPr>
              <p:cNvPr id="1746" name="Group 515">
                <a:extLst>
                  <a:ext uri="{FF2B5EF4-FFF2-40B4-BE49-F238E27FC236}">
                    <a16:creationId xmlns:a16="http://schemas.microsoft.com/office/drawing/2014/main" id="{E489B8CB-6BD3-4E64-B067-FE9E04C66A06}"/>
                  </a:ext>
                </a:extLst>
              </p:cNvPr>
              <p:cNvGrpSpPr/>
              <p:nvPr/>
            </p:nvGrpSpPr>
            <p:grpSpPr>
              <a:xfrm>
                <a:off x="7626350" y="1098391"/>
                <a:ext cx="2009932" cy="730204"/>
                <a:chOff x="3460895" y="1098391"/>
                <a:chExt cx="3301856" cy="730204"/>
              </a:xfrm>
            </p:grpSpPr>
            <p:sp>
              <p:nvSpPr>
                <p:cNvPr id="1747" name="Forme libre : forme 1978">
                  <a:extLst>
                    <a:ext uri="{FF2B5EF4-FFF2-40B4-BE49-F238E27FC236}">
                      <a16:creationId xmlns:a16="http://schemas.microsoft.com/office/drawing/2014/main" id="{09239972-28B8-4DF3-A437-44D72755D8D3}"/>
                    </a:ext>
                  </a:extLst>
                </p:cNvPr>
                <p:cNvSpPr/>
                <p:nvPr/>
              </p:nvSpPr>
              <p:spPr>
                <a:xfrm>
                  <a:off x="3460895" y="1098391"/>
                  <a:ext cx="3301856" cy="730204"/>
                </a:xfrm>
                <a:prstGeom prst="rect">
                  <a:avLst/>
                </a:prstGeom>
                <a:noFill/>
                <a:ln w="6350" cap="flat">
                  <a:solidFill>
                    <a:schemeClr val="bg1">
                      <a:lumMod val="85000"/>
                    </a:schemeClr>
                  </a:solidFill>
                  <a:bevel/>
                </a:ln>
              </p:spPr>
            </p:sp>
            <p:sp>
              <p:nvSpPr>
                <p:cNvPr id="1748" name="Forme libre : forme 1978">
                  <a:extLst>
                    <a:ext uri="{FF2B5EF4-FFF2-40B4-BE49-F238E27FC236}">
                      <a16:creationId xmlns:a16="http://schemas.microsoft.com/office/drawing/2014/main" id="{878C98A4-3422-4F1E-8D1A-6A6158708B3C}"/>
                    </a:ext>
                  </a:extLst>
                </p:cNvPr>
                <p:cNvSpPr/>
                <p:nvPr/>
              </p:nvSpPr>
              <p:spPr>
                <a:xfrm>
                  <a:off x="3732373" y="1353326"/>
                  <a:ext cx="2758901" cy="380018"/>
                </a:xfrm>
                <a:prstGeom prst="rect">
                  <a:avLst/>
                </a:prstGeom>
                <a:solidFill>
                  <a:schemeClr val="bg1">
                    <a:lumMod val="95000"/>
                  </a:schemeClr>
                </a:solidFill>
                <a:ln w="6350" cap="flat">
                  <a:noFill/>
                  <a:bevel/>
                </a:ln>
              </p:spPr>
            </p:sp>
          </p:grpSp>
        </p:grpSp>
        <p:grpSp>
          <p:nvGrpSpPr>
            <p:cNvPr id="823" name="Group 832">
              <a:extLst>
                <a:ext uri="{FF2B5EF4-FFF2-40B4-BE49-F238E27FC236}">
                  <a16:creationId xmlns:a16="http://schemas.microsoft.com/office/drawing/2014/main" id="{AC1A54C6-6E0C-44A3-8D50-38FF761DAAD8}"/>
                </a:ext>
              </a:extLst>
            </p:cNvPr>
            <p:cNvGrpSpPr/>
            <p:nvPr/>
          </p:nvGrpSpPr>
          <p:grpSpPr>
            <a:xfrm>
              <a:off x="10350237" y="3536521"/>
              <a:ext cx="1035182" cy="188001"/>
              <a:chOff x="8071360" y="3612181"/>
              <a:chExt cx="1221864" cy="221904"/>
            </a:xfrm>
          </p:grpSpPr>
          <p:sp>
            <p:nvSpPr>
              <p:cNvPr id="1726" name="Text 944">
                <a:extLst>
                  <a:ext uri="{FF2B5EF4-FFF2-40B4-BE49-F238E27FC236}">
                    <a16:creationId xmlns:a16="http://schemas.microsoft.com/office/drawing/2014/main" id="{24C71906-74E3-4337-9FD2-2842F2823A50}"/>
                  </a:ext>
                </a:extLst>
              </p:cNvPr>
              <p:cNvSpPr txBox="1"/>
              <p:nvPr/>
            </p:nvSpPr>
            <p:spPr>
              <a:xfrm>
                <a:off x="8349525" y="3641395"/>
                <a:ext cx="943699" cy="163475"/>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FRRDAC32</a:t>
                </a:r>
              </a:p>
              <a:p>
                <a:pPr>
                  <a:lnSpc>
                    <a:spcPct val="100000"/>
                  </a:lnSpc>
                </a:pPr>
                <a:r>
                  <a:rPr lang="en-ID" sz="400" dirty="0">
                    <a:solidFill>
                      <a:schemeClr val="tx1">
                        <a:lumMod val="75000"/>
                        <a:lumOff val="25000"/>
                      </a:schemeClr>
                    </a:solidFill>
                  </a:rPr>
                  <a:t>3 xWS-C2960X-24PS-L</a:t>
                </a:r>
              </a:p>
            </p:txBody>
          </p:sp>
          <p:grpSp>
            <p:nvGrpSpPr>
              <p:cNvPr id="1727" name="Group 519">
                <a:extLst>
                  <a:ext uri="{FF2B5EF4-FFF2-40B4-BE49-F238E27FC236}">
                    <a16:creationId xmlns:a16="http://schemas.microsoft.com/office/drawing/2014/main" id="{F4E56AE3-9D0A-4FF2-B57E-3F2BDEF6039A}"/>
                  </a:ext>
                </a:extLst>
              </p:cNvPr>
              <p:cNvGrpSpPr/>
              <p:nvPr/>
            </p:nvGrpSpPr>
            <p:grpSpPr>
              <a:xfrm>
                <a:off x="8071360" y="3612181"/>
                <a:ext cx="221906" cy="221904"/>
                <a:chOff x="8071360" y="3602882"/>
                <a:chExt cx="221906" cy="221904"/>
              </a:xfrm>
            </p:grpSpPr>
            <p:sp>
              <p:nvSpPr>
                <p:cNvPr id="1728" name="Oval 498">
                  <a:extLst>
                    <a:ext uri="{FF2B5EF4-FFF2-40B4-BE49-F238E27FC236}">
                      <a16:creationId xmlns:a16="http://schemas.microsoft.com/office/drawing/2014/main" id="{02C44D24-BC8F-4B3F-8082-EA8184FC5CF9}"/>
                    </a:ext>
                  </a:extLst>
                </p:cNvPr>
                <p:cNvSpPr/>
                <p:nvPr/>
              </p:nvSpPr>
              <p:spPr>
                <a:xfrm>
                  <a:off x="8071360" y="3602882"/>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729" name="Group 499">
                  <a:extLst>
                    <a:ext uri="{FF2B5EF4-FFF2-40B4-BE49-F238E27FC236}">
                      <a16:creationId xmlns:a16="http://schemas.microsoft.com/office/drawing/2014/main" id="{28B8D83E-8E30-4712-85A0-CD9C090EA2C7}"/>
                    </a:ext>
                  </a:extLst>
                </p:cNvPr>
                <p:cNvGrpSpPr/>
                <p:nvPr/>
              </p:nvGrpSpPr>
              <p:grpSpPr>
                <a:xfrm>
                  <a:off x="8128735" y="3655457"/>
                  <a:ext cx="107128" cy="116754"/>
                  <a:chOff x="3667747" y="1713875"/>
                  <a:chExt cx="117850" cy="128439"/>
                </a:xfrm>
              </p:grpSpPr>
              <p:grpSp>
                <p:nvGrpSpPr>
                  <p:cNvPr id="1731" name="Group 500">
                    <a:extLst>
                      <a:ext uri="{FF2B5EF4-FFF2-40B4-BE49-F238E27FC236}">
                        <a16:creationId xmlns:a16="http://schemas.microsoft.com/office/drawing/2014/main" id="{219C3935-C247-4355-B67C-77B7CC315354}"/>
                      </a:ext>
                    </a:extLst>
                  </p:cNvPr>
                  <p:cNvGrpSpPr/>
                  <p:nvPr/>
                </p:nvGrpSpPr>
                <p:grpSpPr>
                  <a:xfrm>
                    <a:off x="3743056" y="1746232"/>
                    <a:ext cx="42541" cy="96082"/>
                    <a:chOff x="3775573" y="1713875"/>
                    <a:chExt cx="42541" cy="96082"/>
                  </a:xfrm>
                </p:grpSpPr>
                <p:grpSp>
                  <p:nvGrpSpPr>
                    <p:cNvPr id="1739" name="Group 508">
                      <a:extLst>
                        <a:ext uri="{FF2B5EF4-FFF2-40B4-BE49-F238E27FC236}">
                          <a16:creationId xmlns:a16="http://schemas.microsoft.com/office/drawing/2014/main" id="{CEAD97A0-D6E9-4DC0-9CB1-9C4586FBAACC}"/>
                        </a:ext>
                      </a:extLst>
                    </p:cNvPr>
                    <p:cNvGrpSpPr/>
                    <p:nvPr/>
                  </p:nvGrpSpPr>
                  <p:grpSpPr>
                    <a:xfrm>
                      <a:off x="3775573" y="1770360"/>
                      <a:ext cx="42541" cy="39597"/>
                      <a:chOff x="3775573" y="1770360"/>
                      <a:chExt cx="42541" cy="39597"/>
                    </a:xfrm>
                  </p:grpSpPr>
                  <p:sp>
                    <p:nvSpPr>
                      <p:cNvPr id="1743" name="Line 245">
                        <a:extLst>
                          <a:ext uri="{FF2B5EF4-FFF2-40B4-BE49-F238E27FC236}">
                            <a16:creationId xmlns:a16="http://schemas.microsoft.com/office/drawing/2014/main" id="{F0C63248-3476-41C6-9CF8-4161FE7C431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44" name="Freeform 248">
                        <a:extLst>
                          <a:ext uri="{FF2B5EF4-FFF2-40B4-BE49-F238E27FC236}">
                            <a16:creationId xmlns:a16="http://schemas.microsoft.com/office/drawing/2014/main" id="{F240BF81-92B8-4457-8C67-A9ED9CB4306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40" name="Group 509">
                      <a:extLst>
                        <a:ext uri="{FF2B5EF4-FFF2-40B4-BE49-F238E27FC236}">
                          <a16:creationId xmlns:a16="http://schemas.microsoft.com/office/drawing/2014/main" id="{D63DC1B3-7EB1-4741-B373-7FA443F63161}"/>
                        </a:ext>
                      </a:extLst>
                    </p:cNvPr>
                    <p:cNvGrpSpPr/>
                    <p:nvPr/>
                  </p:nvGrpSpPr>
                  <p:grpSpPr>
                    <a:xfrm>
                      <a:off x="3775573" y="1713875"/>
                      <a:ext cx="42541" cy="39597"/>
                      <a:chOff x="3775573" y="1770360"/>
                      <a:chExt cx="42541" cy="39597"/>
                    </a:xfrm>
                  </p:grpSpPr>
                  <p:sp>
                    <p:nvSpPr>
                      <p:cNvPr id="1741" name="Line 245">
                        <a:extLst>
                          <a:ext uri="{FF2B5EF4-FFF2-40B4-BE49-F238E27FC236}">
                            <a16:creationId xmlns:a16="http://schemas.microsoft.com/office/drawing/2014/main" id="{8CD365F1-0D65-4F1F-995B-0E65ACE0830E}"/>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42" name="Freeform 248">
                        <a:extLst>
                          <a:ext uri="{FF2B5EF4-FFF2-40B4-BE49-F238E27FC236}">
                            <a16:creationId xmlns:a16="http://schemas.microsoft.com/office/drawing/2014/main" id="{E64CCB6F-3600-4AA5-8DC1-BF7D19C1A373}"/>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732" name="Group 501">
                    <a:extLst>
                      <a:ext uri="{FF2B5EF4-FFF2-40B4-BE49-F238E27FC236}">
                        <a16:creationId xmlns:a16="http://schemas.microsoft.com/office/drawing/2014/main" id="{A8579FBD-74AB-4693-BF7D-0B201A300182}"/>
                      </a:ext>
                    </a:extLst>
                  </p:cNvPr>
                  <p:cNvGrpSpPr/>
                  <p:nvPr/>
                </p:nvGrpSpPr>
                <p:grpSpPr>
                  <a:xfrm flipH="1">
                    <a:off x="3667747" y="1713875"/>
                    <a:ext cx="42541" cy="96082"/>
                    <a:chOff x="3775573" y="1713875"/>
                    <a:chExt cx="42541" cy="96082"/>
                  </a:xfrm>
                </p:grpSpPr>
                <p:grpSp>
                  <p:nvGrpSpPr>
                    <p:cNvPr id="1733" name="Group 502">
                      <a:extLst>
                        <a:ext uri="{FF2B5EF4-FFF2-40B4-BE49-F238E27FC236}">
                          <a16:creationId xmlns:a16="http://schemas.microsoft.com/office/drawing/2014/main" id="{F6DF705F-2CEA-4C8C-A8DE-5F0816E6CDE9}"/>
                        </a:ext>
                      </a:extLst>
                    </p:cNvPr>
                    <p:cNvGrpSpPr/>
                    <p:nvPr/>
                  </p:nvGrpSpPr>
                  <p:grpSpPr>
                    <a:xfrm>
                      <a:off x="3775573" y="1770360"/>
                      <a:ext cx="42541" cy="39597"/>
                      <a:chOff x="3775573" y="1770360"/>
                      <a:chExt cx="42541" cy="39597"/>
                    </a:xfrm>
                  </p:grpSpPr>
                  <p:sp>
                    <p:nvSpPr>
                      <p:cNvPr id="1737" name="Line 245">
                        <a:extLst>
                          <a:ext uri="{FF2B5EF4-FFF2-40B4-BE49-F238E27FC236}">
                            <a16:creationId xmlns:a16="http://schemas.microsoft.com/office/drawing/2014/main" id="{6EE9E729-3D93-49B7-86E3-901286FC423F}"/>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38" name="Freeform 248">
                        <a:extLst>
                          <a:ext uri="{FF2B5EF4-FFF2-40B4-BE49-F238E27FC236}">
                            <a16:creationId xmlns:a16="http://schemas.microsoft.com/office/drawing/2014/main" id="{175852D9-4B81-4445-87C5-9F1C821D888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34" name="Group 503">
                      <a:extLst>
                        <a:ext uri="{FF2B5EF4-FFF2-40B4-BE49-F238E27FC236}">
                          <a16:creationId xmlns:a16="http://schemas.microsoft.com/office/drawing/2014/main" id="{1289E301-1C3A-4111-811E-4172A4D5B814}"/>
                        </a:ext>
                      </a:extLst>
                    </p:cNvPr>
                    <p:cNvGrpSpPr/>
                    <p:nvPr/>
                  </p:nvGrpSpPr>
                  <p:grpSpPr>
                    <a:xfrm>
                      <a:off x="3775573" y="1713875"/>
                      <a:ext cx="42541" cy="39597"/>
                      <a:chOff x="3775573" y="1770360"/>
                      <a:chExt cx="42541" cy="39597"/>
                    </a:xfrm>
                  </p:grpSpPr>
                  <p:sp>
                    <p:nvSpPr>
                      <p:cNvPr id="1735" name="Line 245">
                        <a:extLst>
                          <a:ext uri="{FF2B5EF4-FFF2-40B4-BE49-F238E27FC236}">
                            <a16:creationId xmlns:a16="http://schemas.microsoft.com/office/drawing/2014/main" id="{0B653F1D-79BE-4C78-A532-ADBA5585E35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36" name="Freeform 248">
                        <a:extLst>
                          <a:ext uri="{FF2B5EF4-FFF2-40B4-BE49-F238E27FC236}">
                            <a16:creationId xmlns:a16="http://schemas.microsoft.com/office/drawing/2014/main" id="{27E50B14-7AAA-40E2-99A2-576078107CC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sp>
              <p:nvSpPr>
                <p:cNvPr id="1730" name="Oval 518">
                  <a:extLst>
                    <a:ext uri="{FF2B5EF4-FFF2-40B4-BE49-F238E27FC236}">
                      <a16:creationId xmlns:a16="http://schemas.microsoft.com/office/drawing/2014/main" id="{AC5A4A9A-E607-4298-B887-B11FC170CB53}"/>
                    </a:ext>
                  </a:extLst>
                </p:cNvPr>
                <p:cNvSpPr/>
                <p:nvPr/>
              </p:nvSpPr>
              <p:spPr>
                <a:xfrm>
                  <a:off x="8090616" y="3622138"/>
                  <a:ext cx="183394" cy="183392"/>
                </a:xfrm>
                <a:prstGeom prst="ellipse">
                  <a:avLst/>
                </a:prstGeom>
                <a:no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grpSp>
        <p:grpSp>
          <p:nvGrpSpPr>
            <p:cNvPr id="824" name="Group 571">
              <a:extLst>
                <a:ext uri="{FF2B5EF4-FFF2-40B4-BE49-F238E27FC236}">
                  <a16:creationId xmlns:a16="http://schemas.microsoft.com/office/drawing/2014/main" id="{ACB6E7EF-C786-4030-9BD0-EA12E163EF75}"/>
                </a:ext>
              </a:extLst>
            </p:cNvPr>
            <p:cNvGrpSpPr/>
            <p:nvPr/>
          </p:nvGrpSpPr>
          <p:grpSpPr>
            <a:xfrm>
              <a:off x="9973217" y="3979301"/>
              <a:ext cx="1702846" cy="618640"/>
              <a:chOff x="7626350" y="4116213"/>
              <a:chExt cx="2009932" cy="730204"/>
            </a:xfrm>
          </p:grpSpPr>
          <p:grpSp>
            <p:nvGrpSpPr>
              <p:cNvPr id="1704" name="Group 521">
                <a:extLst>
                  <a:ext uri="{FF2B5EF4-FFF2-40B4-BE49-F238E27FC236}">
                    <a16:creationId xmlns:a16="http://schemas.microsoft.com/office/drawing/2014/main" id="{813A94C5-330B-4BE3-B132-700488A69F4B}"/>
                  </a:ext>
                </a:extLst>
              </p:cNvPr>
              <p:cNvGrpSpPr/>
              <p:nvPr/>
            </p:nvGrpSpPr>
            <p:grpSpPr>
              <a:xfrm>
                <a:off x="7626350" y="4116213"/>
                <a:ext cx="2009932" cy="730204"/>
                <a:chOff x="7626350" y="1098391"/>
                <a:chExt cx="2009932" cy="730204"/>
              </a:xfrm>
            </p:grpSpPr>
            <p:sp>
              <p:nvSpPr>
                <p:cNvPr id="1722" name="Text 944">
                  <a:extLst>
                    <a:ext uri="{FF2B5EF4-FFF2-40B4-BE49-F238E27FC236}">
                      <a16:creationId xmlns:a16="http://schemas.microsoft.com/office/drawing/2014/main" id="{21B40619-1677-4133-87CB-BECD1B515F6F}"/>
                    </a:ext>
                  </a:extLst>
                </p:cNvPr>
                <p:cNvSpPr txBox="1"/>
                <p:nvPr/>
              </p:nvSpPr>
              <p:spPr>
                <a:xfrm>
                  <a:off x="7791605" y="1197140"/>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Baie ?</a:t>
                  </a:r>
                </a:p>
              </p:txBody>
            </p:sp>
            <p:grpSp>
              <p:nvGrpSpPr>
                <p:cNvPr id="1723" name="Group 542">
                  <a:extLst>
                    <a:ext uri="{FF2B5EF4-FFF2-40B4-BE49-F238E27FC236}">
                      <a16:creationId xmlns:a16="http://schemas.microsoft.com/office/drawing/2014/main" id="{07DA3ECF-58CF-487C-A376-C5BF844A57C9}"/>
                    </a:ext>
                  </a:extLst>
                </p:cNvPr>
                <p:cNvGrpSpPr/>
                <p:nvPr/>
              </p:nvGrpSpPr>
              <p:grpSpPr>
                <a:xfrm>
                  <a:off x="7626350" y="1098391"/>
                  <a:ext cx="2009932" cy="730204"/>
                  <a:chOff x="3460895" y="1098391"/>
                  <a:chExt cx="3301856" cy="730204"/>
                </a:xfrm>
              </p:grpSpPr>
              <p:sp>
                <p:nvSpPr>
                  <p:cNvPr id="1724" name="Forme libre : forme 1978">
                    <a:extLst>
                      <a:ext uri="{FF2B5EF4-FFF2-40B4-BE49-F238E27FC236}">
                        <a16:creationId xmlns:a16="http://schemas.microsoft.com/office/drawing/2014/main" id="{27AA899A-1849-4002-BD72-84F871F28BBA}"/>
                      </a:ext>
                    </a:extLst>
                  </p:cNvPr>
                  <p:cNvSpPr/>
                  <p:nvPr/>
                </p:nvSpPr>
                <p:spPr>
                  <a:xfrm>
                    <a:off x="3460895" y="1098391"/>
                    <a:ext cx="3301856" cy="730204"/>
                  </a:xfrm>
                  <a:prstGeom prst="rect">
                    <a:avLst/>
                  </a:prstGeom>
                  <a:noFill/>
                  <a:ln w="6350" cap="flat">
                    <a:solidFill>
                      <a:schemeClr val="bg1">
                        <a:lumMod val="85000"/>
                      </a:schemeClr>
                    </a:solidFill>
                    <a:bevel/>
                  </a:ln>
                </p:spPr>
              </p:sp>
              <p:sp>
                <p:nvSpPr>
                  <p:cNvPr id="1725" name="Forme libre : forme 1978">
                    <a:extLst>
                      <a:ext uri="{FF2B5EF4-FFF2-40B4-BE49-F238E27FC236}">
                        <a16:creationId xmlns:a16="http://schemas.microsoft.com/office/drawing/2014/main" id="{4B3E0BD7-5488-41C5-8311-93CDA260958A}"/>
                      </a:ext>
                    </a:extLst>
                  </p:cNvPr>
                  <p:cNvSpPr/>
                  <p:nvPr/>
                </p:nvSpPr>
                <p:spPr>
                  <a:xfrm>
                    <a:off x="3732373" y="1353326"/>
                    <a:ext cx="2758901" cy="380018"/>
                  </a:xfrm>
                  <a:prstGeom prst="rect">
                    <a:avLst/>
                  </a:prstGeom>
                  <a:solidFill>
                    <a:schemeClr val="bg1">
                      <a:lumMod val="95000"/>
                    </a:schemeClr>
                  </a:solidFill>
                  <a:ln w="6350" cap="flat">
                    <a:noFill/>
                    <a:bevel/>
                  </a:ln>
                </p:spPr>
              </p:sp>
            </p:grpSp>
          </p:grpSp>
          <p:sp>
            <p:nvSpPr>
              <p:cNvPr id="1705" name="Text 944">
                <a:extLst>
                  <a:ext uri="{FF2B5EF4-FFF2-40B4-BE49-F238E27FC236}">
                    <a16:creationId xmlns:a16="http://schemas.microsoft.com/office/drawing/2014/main" id="{21905E15-EBD4-47CC-A367-36C052FA4ACE}"/>
                  </a:ext>
                </a:extLst>
              </p:cNvPr>
              <p:cNvSpPr txBox="1"/>
              <p:nvPr/>
            </p:nvSpPr>
            <p:spPr>
              <a:xfrm>
                <a:off x="8349526" y="4477329"/>
                <a:ext cx="943698"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FRRDAC61</a:t>
                </a:r>
              </a:p>
              <a:p>
                <a:pPr>
                  <a:lnSpc>
                    <a:spcPct val="100000"/>
                  </a:lnSpc>
                </a:pPr>
                <a:r>
                  <a:rPr lang="en-ID" sz="400" dirty="0">
                    <a:solidFill>
                      <a:schemeClr val="tx1">
                        <a:lumMod val="75000"/>
                        <a:lumOff val="25000"/>
                      </a:schemeClr>
                    </a:solidFill>
                  </a:rPr>
                  <a:t>WS-C2960-24PC-L</a:t>
                </a:r>
              </a:p>
            </p:txBody>
          </p:sp>
          <p:sp>
            <p:nvSpPr>
              <p:cNvPr id="1706" name="Oval 525">
                <a:extLst>
                  <a:ext uri="{FF2B5EF4-FFF2-40B4-BE49-F238E27FC236}">
                    <a16:creationId xmlns:a16="http://schemas.microsoft.com/office/drawing/2014/main" id="{5D22D962-DD2A-401D-A1CF-966A109583F8}"/>
                  </a:ext>
                </a:extLst>
              </p:cNvPr>
              <p:cNvSpPr/>
              <p:nvPr/>
            </p:nvSpPr>
            <p:spPr>
              <a:xfrm>
                <a:off x="8071360" y="4448115"/>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707" name="Group 526">
                <a:extLst>
                  <a:ext uri="{FF2B5EF4-FFF2-40B4-BE49-F238E27FC236}">
                    <a16:creationId xmlns:a16="http://schemas.microsoft.com/office/drawing/2014/main" id="{14065EC3-BBB3-4BDE-B438-ED245A9BE3EE}"/>
                  </a:ext>
                </a:extLst>
              </p:cNvPr>
              <p:cNvGrpSpPr/>
              <p:nvPr/>
            </p:nvGrpSpPr>
            <p:grpSpPr>
              <a:xfrm>
                <a:off x="8123379" y="4494853"/>
                <a:ext cx="117841" cy="128429"/>
                <a:chOff x="3667747" y="1713875"/>
                <a:chExt cx="117850" cy="128439"/>
              </a:xfrm>
            </p:grpSpPr>
            <p:grpSp>
              <p:nvGrpSpPr>
                <p:cNvPr id="1708" name="Group 527">
                  <a:extLst>
                    <a:ext uri="{FF2B5EF4-FFF2-40B4-BE49-F238E27FC236}">
                      <a16:creationId xmlns:a16="http://schemas.microsoft.com/office/drawing/2014/main" id="{C79DDBDA-E209-4FC2-93C0-A2D5F19CF067}"/>
                    </a:ext>
                  </a:extLst>
                </p:cNvPr>
                <p:cNvGrpSpPr/>
                <p:nvPr/>
              </p:nvGrpSpPr>
              <p:grpSpPr>
                <a:xfrm>
                  <a:off x="3743056" y="1746232"/>
                  <a:ext cx="42541" cy="96082"/>
                  <a:chOff x="3775573" y="1713875"/>
                  <a:chExt cx="42541" cy="96082"/>
                </a:xfrm>
              </p:grpSpPr>
              <p:grpSp>
                <p:nvGrpSpPr>
                  <p:cNvPr id="1716" name="Group 535">
                    <a:extLst>
                      <a:ext uri="{FF2B5EF4-FFF2-40B4-BE49-F238E27FC236}">
                        <a16:creationId xmlns:a16="http://schemas.microsoft.com/office/drawing/2014/main" id="{15138F8E-7A8D-40DE-8AE7-574AD1BCE643}"/>
                      </a:ext>
                    </a:extLst>
                  </p:cNvPr>
                  <p:cNvGrpSpPr/>
                  <p:nvPr/>
                </p:nvGrpSpPr>
                <p:grpSpPr>
                  <a:xfrm>
                    <a:off x="3775573" y="1770360"/>
                    <a:ext cx="42541" cy="39597"/>
                    <a:chOff x="3775573" y="1770360"/>
                    <a:chExt cx="42541" cy="39597"/>
                  </a:xfrm>
                </p:grpSpPr>
                <p:sp>
                  <p:nvSpPr>
                    <p:cNvPr id="1720" name="Line 245">
                      <a:extLst>
                        <a:ext uri="{FF2B5EF4-FFF2-40B4-BE49-F238E27FC236}">
                          <a16:creationId xmlns:a16="http://schemas.microsoft.com/office/drawing/2014/main" id="{8AE8469E-608B-41F2-A99B-E5DE414D833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21" name="Freeform 248">
                      <a:extLst>
                        <a:ext uri="{FF2B5EF4-FFF2-40B4-BE49-F238E27FC236}">
                          <a16:creationId xmlns:a16="http://schemas.microsoft.com/office/drawing/2014/main" id="{697CB3FD-E17C-4176-B19D-B34FCE6B79C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17" name="Group 536">
                    <a:extLst>
                      <a:ext uri="{FF2B5EF4-FFF2-40B4-BE49-F238E27FC236}">
                        <a16:creationId xmlns:a16="http://schemas.microsoft.com/office/drawing/2014/main" id="{7358249F-7C72-4AA3-AD07-29160F87FD6A}"/>
                      </a:ext>
                    </a:extLst>
                  </p:cNvPr>
                  <p:cNvGrpSpPr/>
                  <p:nvPr/>
                </p:nvGrpSpPr>
                <p:grpSpPr>
                  <a:xfrm>
                    <a:off x="3775573" y="1713875"/>
                    <a:ext cx="42541" cy="39597"/>
                    <a:chOff x="3775573" y="1770360"/>
                    <a:chExt cx="42541" cy="39597"/>
                  </a:xfrm>
                </p:grpSpPr>
                <p:sp>
                  <p:nvSpPr>
                    <p:cNvPr id="1718" name="Line 245">
                      <a:extLst>
                        <a:ext uri="{FF2B5EF4-FFF2-40B4-BE49-F238E27FC236}">
                          <a16:creationId xmlns:a16="http://schemas.microsoft.com/office/drawing/2014/main" id="{D8F455F3-045D-425F-BAE8-746E96983AA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19" name="Freeform 248">
                      <a:extLst>
                        <a:ext uri="{FF2B5EF4-FFF2-40B4-BE49-F238E27FC236}">
                          <a16:creationId xmlns:a16="http://schemas.microsoft.com/office/drawing/2014/main" id="{8F384FF5-0B55-40FC-9330-2A9AA561B42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709" name="Group 528">
                  <a:extLst>
                    <a:ext uri="{FF2B5EF4-FFF2-40B4-BE49-F238E27FC236}">
                      <a16:creationId xmlns:a16="http://schemas.microsoft.com/office/drawing/2014/main" id="{9E71839E-CE21-420B-A977-D867BA9EBE70}"/>
                    </a:ext>
                  </a:extLst>
                </p:cNvPr>
                <p:cNvGrpSpPr/>
                <p:nvPr/>
              </p:nvGrpSpPr>
              <p:grpSpPr>
                <a:xfrm flipH="1">
                  <a:off x="3667747" y="1713875"/>
                  <a:ext cx="42541" cy="96082"/>
                  <a:chOff x="3775573" y="1713875"/>
                  <a:chExt cx="42541" cy="96082"/>
                </a:xfrm>
              </p:grpSpPr>
              <p:grpSp>
                <p:nvGrpSpPr>
                  <p:cNvPr id="1710" name="Group 529">
                    <a:extLst>
                      <a:ext uri="{FF2B5EF4-FFF2-40B4-BE49-F238E27FC236}">
                        <a16:creationId xmlns:a16="http://schemas.microsoft.com/office/drawing/2014/main" id="{4FA2E91B-085D-4B89-83AF-A87A9E229051}"/>
                      </a:ext>
                    </a:extLst>
                  </p:cNvPr>
                  <p:cNvGrpSpPr/>
                  <p:nvPr/>
                </p:nvGrpSpPr>
                <p:grpSpPr>
                  <a:xfrm>
                    <a:off x="3775573" y="1770360"/>
                    <a:ext cx="42541" cy="39597"/>
                    <a:chOff x="3775573" y="1770360"/>
                    <a:chExt cx="42541" cy="39597"/>
                  </a:xfrm>
                </p:grpSpPr>
                <p:sp>
                  <p:nvSpPr>
                    <p:cNvPr id="1714" name="Line 245">
                      <a:extLst>
                        <a:ext uri="{FF2B5EF4-FFF2-40B4-BE49-F238E27FC236}">
                          <a16:creationId xmlns:a16="http://schemas.microsoft.com/office/drawing/2014/main" id="{F3707CC2-EE8E-4CE9-BC1F-01E256D0BAE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15" name="Freeform 248">
                      <a:extLst>
                        <a:ext uri="{FF2B5EF4-FFF2-40B4-BE49-F238E27FC236}">
                          <a16:creationId xmlns:a16="http://schemas.microsoft.com/office/drawing/2014/main" id="{7F0911EC-4191-4EF1-956D-EBDEAD91FB4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711" name="Group 530">
                    <a:extLst>
                      <a:ext uri="{FF2B5EF4-FFF2-40B4-BE49-F238E27FC236}">
                        <a16:creationId xmlns:a16="http://schemas.microsoft.com/office/drawing/2014/main" id="{A70746EA-E097-48DB-A422-D201B860F762}"/>
                      </a:ext>
                    </a:extLst>
                  </p:cNvPr>
                  <p:cNvGrpSpPr/>
                  <p:nvPr/>
                </p:nvGrpSpPr>
                <p:grpSpPr>
                  <a:xfrm>
                    <a:off x="3775573" y="1713875"/>
                    <a:ext cx="42541" cy="39597"/>
                    <a:chOff x="3775573" y="1770360"/>
                    <a:chExt cx="42541" cy="39597"/>
                  </a:xfrm>
                </p:grpSpPr>
                <p:sp>
                  <p:nvSpPr>
                    <p:cNvPr id="1712" name="Line 245">
                      <a:extLst>
                        <a:ext uri="{FF2B5EF4-FFF2-40B4-BE49-F238E27FC236}">
                          <a16:creationId xmlns:a16="http://schemas.microsoft.com/office/drawing/2014/main" id="{BEC1C17E-477B-4363-B09A-493A76E018C2}"/>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713" name="Freeform 248">
                      <a:extLst>
                        <a:ext uri="{FF2B5EF4-FFF2-40B4-BE49-F238E27FC236}">
                          <a16:creationId xmlns:a16="http://schemas.microsoft.com/office/drawing/2014/main" id="{6D8419CF-5529-41ED-BCAA-31ED84AAECD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825" name="Group 545">
              <a:extLst>
                <a:ext uri="{FF2B5EF4-FFF2-40B4-BE49-F238E27FC236}">
                  <a16:creationId xmlns:a16="http://schemas.microsoft.com/office/drawing/2014/main" id="{A07476E8-2120-46BC-BC0D-7A8E0290FF2D}"/>
                </a:ext>
              </a:extLst>
            </p:cNvPr>
            <p:cNvGrpSpPr/>
            <p:nvPr/>
          </p:nvGrpSpPr>
          <p:grpSpPr>
            <a:xfrm>
              <a:off x="9973217" y="4703274"/>
              <a:ext cx="1702846" cy="618640"/>
              <a:chOff x="7626350" y="2425747"/>
              <a:chExt cx="2009932" cy="730204"/>
            </a:xfrm>
          </p:grpSpPr>
          <p:grpSp>
            <p:nvGrpSpPr>
              <p:cNvPr id="1680" name="Group 546">
                <a:extLst>
                  <a:ext uri="{FF2B5EF4-FFF2-40B4-BE49-F238E27FC236}">
                    <a16:creationId xmlns:a16="http://schemas.microsoft.com/office/drawing/2014/main" id="{ED80050D-B0B9-4898-9F08-5A74C5BCCA45}"/>
                  </a:ext>
                </a:extLst>
              </p:cNvPr>
              <p:cNvGrpSpPr/>
              <p:nvPr/>
            </p:nvGrpSpPr>
            <p:grpSpPr>
              <a:xfrm>
                <a:off x="7626350" y="2425747"/>
                <a:ext cx="2009932" cy="730204"/>
                <a:chOff x="7626350" y="1098391"/>
                <a:chExt cx="2009932" cy="730204"/>
              </a:xfrm>
            </p:grpSpPr>
            <p:sp>
              <p:nvSpPr>
                <p:cNvPr id="1700" name="Text 944">
                  <a:extLst>
                    <a:ext uri="{FF2B5EF4-FFF2-40B4-BE49-F238E27FC236}">
                      <a16:creationId xmlns:a16="http://schemas.microsoft.com/office/drawing/2014/main" id="{B55D0BC4-030B-4A15-8DBF-DE8E463B7047}"/>
                    </a:ext>
                  </a:extLst>
                </p:cNvPr>
                <p:cNvSpPr txBox="1"/>
                <p:nvPr/>
              </p:nvSpPr>
              <p:spPr>
                <a:xfrm>
                  <a:off x="7791605" y="1197140"/>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Baie 3.1 Ancienne DMS</a:t>
                  </a:r>
                </a:p>
              </p:txBody>
            </p:sp>
            <p:grpSp>
              <p:nvGrpSpPr>
                <p:cNvPr id="1701" name="Group 567">
                  <a:extLst>
                    <a:ext uri="{FF2B5EF4-FFF2-40B4-BE49-F238E27FC236}">
                      <a16:creationId xmlns:a16="http://schemas.microsoft.com/office/drawing/2014/main" id="{418F762C-A19E-4EA1-AB97-DE4E6117588E}"/>
                    </a:ext>
                  </a:extLst>
                </p:cNvPr>
                <p:cNvGrpSpPr/>
                <p:nvPr/>
              </p:nvGrpSpPr>
              <p:grpSpPr>
                <a:xfrm>
                  <a:off x="7626350" y="1098391"/>
                  <a:ext cx="2009932" cy="730204"/>
                  <a:chOff x="3460895" y="1098391"/>
                  <a:chExt cx="3301856" cy="730204"/>
                </a:xfrm>
              </p:grpSpPr>
              <p:sp>
                <p:nvSpPr>
                  <p:cNvPr id="1702" name="Forme libre : forme 1978">
                    <a:extLst>
                      <a:ext uri="{FF2B5EF4-FFF2-40B4-BE49-F238E27FC236}">
                        <a16:creationId xmlns:a16="http://schemas.microsoft.com/office/drawing/2014/main" id="{72F53C6C-A614-4BEC-9846-11A881CA8911}"/>
                      </a:ext>
                    </a:extLst>
                  </p:cNvPr>
                  <p:cNvSpPr/>
                  <p:nvPr/>
                </p:nvSpPr>
                <p:spPr>
                  <a:xfrm>
                    <a:off x="3460895" y="1098391"/>
                    <a:ext cx="3301856" cy="730204"/>
                  </a:xfrm>
                  <a:prstGeom prst="rect">
                    <a:avLst/>
                  </a:prstGeom>
                  <a:noFill/>
                  <a:ln w="6350" cap="flat">
                    <a:solidFill>
                      <a:schemeClr val="bg1">
                        <a:lumMod val="85000"/>
                      </a:schemeClr>
                    </a:solidFill>
                    <a:bevel/>
                  </a:ln>
                </p:spPr>
              </p:sp>
              <p:sp>
                <p:nvSpPr>
                  <p:cNvPr id="1703" name="Forme libre : forme 1978">
                    <a:extLst>
                      <a:ext uri="{FF2B5EF4-FFF2-40B4-BE49-F238E27FC236}">
                        <a16:creationId xmlns:a16="http://schemas.microsoft.com/office/drawing/2014/main" id="{5A0AF5D1-4AFE-406B-AE89-6083206E8EAC}"/>
                      </a:ext>
                    </a:extLst>
                  </p:cNvPr>
                  <p:cNvSpPr/>
                  <p:nvPr/>
                </p:nvSpPr>
                <p:spPr>
                  <a:xfrm>
                    <a:off x="3732373" y="1353326"/>
                    <a:ext cx="2758901" cy="380018"/>
                  </a:xfrm>
                  <a:prstGeom prst="rect">
                    <a:avLst/>
                  </a:prstGeom>
                  <a:solidFill>
                    <a:schemeClr val="bg1">
                      <a:lumMod val="95000"/>
                    </a:schemeClr>
                  </a:solidFill>
                  <a:ln w="6350" cap="flat">
                    <a:noFill/>
                    <a:bevel/>
                  </a:ln>
                </p:spPr>
              </p:sp>
            </p:grpSp>
          </p:grpSp>
          <p:grpSp>
            <p:nvGrpSpPr>
              <p:cNvPr id="1681" name="Group 547">
                <a:extLst>
                  <a:ext uri="{FF2B5EF4-FFF2-40B4-BE49-F238E27FC236}">
                    <a16:creationId xmlns:a16="http://schemas.microsoft.com/office/drawing/2014/main" id="{1C1A8DB5-F121-4E3B-8481-90D3D3DD7F00}"/>
                  </a:ext>
                </a:extLst>
              </p:cNvPr>
              <p:cNvGrpSpPr/>
              <p:nvPr/>
            </p:nvGrpSpPr>
            <p:grpSpPr>
              <a:xfrm>
                <a:off x="8071360" y="2757649"/>
                <a:ext cx="990076" cy="221904"/>
                <a:chOff x="8071360" y="2931058"/>
                <a:chExt cx="990076" cy="221904"/>
              </a:xfrm>
            </p:grpSpPr>
            <p:sp>
              <p:nvSpPr>
                <p:cNvPr id="1682" name="Text 944">
                  <a:extLst>
                    <a:ext uri="{FF2B5EF4-FFF2-40B4-BE49-F238E27FC236}">
                      <a16:creationId xmlns:a16="http://schemas.microsoft.com/office/drawing/2014/main" id="{433F38AA-89A4-4B4B-AFD1-CB995219F32A}"/>
                    </a:ext>
                  </a:extLst>
                </p:cNvPr>
                <p:cNvSpPr txBox="1"/>
                <p:nvPr/>
              </p:nvSpPr>
              <p:spPr>
                <a:xfrm>
                  <a:off x="8349526" y="2960273"/>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FRRDAC33</a:t>
                  </a:r>
                </a:p>
                <a:p>
                  <a:pPr>
                    <a:lnSpc>
                      <a:spcPct val="100000"/>
                    </a:lnSpc>
                  </a:pPr>
                  <a:r>
                    <a:rPr lang="en-ID" sz="400" dirty="0">
                      <a:solidFill>
                        <a:schemeClr val="tx1">
                          <a:lumMod val="75000"/>
                          <a:lumOff val="25000"/>
                        </a:schemeClr>
                      </a:solidFill>
                    </a:rPr>
                    <a:t>WS-C2960X-48FPS-L</a:t>
                  </a:r>
                </a:p>
              </p:txBody>
            </p:sp>
            <p:grpSp>
              <p:nvGrpSpPr>
                <p:cNvPr id="1683" name="Group 549">
                  <a:extLst>
                    <a:ext uri="{FF2B5EF4-FFF2-40B4-BE49-F238E27FC236}">
                      <a16:creationId xmlns:a16="http://schemas.microsoft.com/office/drawing/2014/main" id="{E0EA7296-38F6-4C8D-8060-1230E3A515EA}"/>
                    </a:ext>
                  </a:extLst>
                </p:cNvPr>
                <p:cNvGrpSpPr/>
                <p:nvPr/>
              </p:nvGrpSpPr>
              <p:grpSpPr>
                <a:xfrm>
                  <a:off x="8071360" y="2931058"/>
                  <a:ext cx="221906" cy="221904"/>
                  <a:chOff x="5718245" y="1690223"/>
                  <a:chExt cx="221906" cy="221904"/>
                </a:xfrm>
              </p:grpSpPr>
              <p:sp>
                <p:nvSpPr>
                  <p:cNvPr id="1684" name="Oval 550">
                    <a:extLst>
                      <a:ext uri="{FF2B5EF4-FFF2-40B4-BE49-F238E27FC236}">
                        <a16:creationId xmlns:a16="http://schemas.microsoft.com/office/drawing/2014/main" id="{21B1292C-3DEB-4B74-8F02-F27762D41A39}"/>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685" name="Group 551">
                    <a:extLst>
                      <a:ext uri="{FF2B5EF4-FFF2-40B4-BE49-F238E27FC236}">
                        <a16:creationId xmlns:a16="http://schemas.microsoft.com/office/drawing/2014/main" id="{6FC710D6-3DE0-4AAE-955E-6C19C5C65B4A}"/>
                      </a:ext>
                    </a:extLst>
                  </p:cNvPr>
                  <p:cNvGrpSpPr/>
                  <p:nvPr/>
                </p:nvGrpSpPr>
                <p:grpSpPr>
                  <a:xfrm>
                    <a:off x="5770264" y="1736961"/>
                    <a:ext cx="117841" cy="128429"/>
                    <a:chOff x="3667747" y="1713875"/>
                    <a:chExt cx="117850" cy="128439"/>
                  </a:xfrm>
                </p:grpSpPr>
                <p:grpSp>
                  <p:nvGrpSpPr>
                    <p:cNvPr id="1686" name="Group 552">
                      <a:extLst>
                        <a:ext uri="{FF2B5EF4-FFF2-40B4-BE49-F238E27FC236}">
                          <a16:creationId xmlns:a16="http://schemas.microsoft.com/office/drawing/2014/main" id="{1A4B93D4-7F9B-4BD0-9006-5EB097F5F39F}"/>
                        </a:ext>
                      </a:extLst>
                    </p:cNvPr>
                    <p:cNvGrpSpPr/>
                    <p:nvPr/>
                  </p:nvGrpSpPr>
                  <p:grpSpPr>
                    <a:xfrm>
                      <a:off x="3743056" y="1746232"/>
                      <a:ext cx="42541" cy="96082"/>
                      <a:chOff x="3775573" y="1713875"/>
                      <a:chExt cx="42541" cy="96082"/>
                    </a:xfrm>
                  </p:grpSpPr>
                  <p:grpSp>
                    <p:nvGrpSpPr>
                      <p:cNvPr id="1694" name="Group 560">
                        <a:extLst>
                          <a:ext uri="{FF2B5EF4-FFF2-40B4-BE49-F238E27FC236}">
                            <a16:creationId xmlns:a16="http://schemas.microsoft.com/office/drawing/2014/main" id="{ACA1AB32-6D5C-4BD0-A2D6-FB8C59A30F59}"/>
                          </a:ext>
                        </a:extLst>
                      </p:cNvPr>
                      <p:cNvGrpSpPr/>
                      <p:nvPr/>
                    </p:nvGrpSpPr>
                    <p:grpSpPr>
                      <a:xfrm>
                        <a:off x="3775573" y="1770360"/>
                        <a:ext cx="42541" cy="39597"/>
                        <a:chOff x="3775573" y="1770360"/>
                        <a:chExt cx="42541" cy="39597"/>
                      </a:xfrm>
                    </p:grpSpPr>
                    <p:sp>
                      <p:nvSpPr>
                        <p:cNvPr id="1698" name="Line 245">
                          <a:extLst>
                            <a:ext uri="{FF2B5EF4-FFF2-40B4-BE49-F238E27FC236}">
                              <a16:creationId xmlns:a16="http://schemas.microsoft.com/office/drawing/2014/main" id="{7BE720DF-43BF-4EE5-8787-7553BC8D982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99" name="Freeform 248">
                          <a:extLst>
                            <a:ext uri="{FF2B5EF4-FFF2-40B4-BE49-F238E27FC236}">
                              <a16:creationId xmlns:a16="http://schemas.microsoft.com/office/drawing/2014/main" id="{BCA42E82-9EE7-4F1D-A465-85A257B66F8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95" name="Group 561">
                        <a:extLst>
                          <a:ext uri="{FF2B5EF4-FFF2-40B4-BE49-F238E27FC236}">
                            <a16:creationId xmlns:a16="http://schemas.microsoft.com/office/drawing/2014/main" id="{2AB4FA22-1A66-42DB-84D4-15129D235FA4}"/>
                          </a:ext>
                        </a:extLst>
                      </p:cNvPr>
                      <p:cNvGrpSpPr/>
                      <p:nvPr/>
                    </p:nvGrpSpPr>
                    <p:grpSpPr>
                      <a:xfrm>
                        <a:off x="3775573" y="1713875"/>
                        <a:ext cx="42541" cy="39597"/>
                        <a:chOff x="3775573" y="1770360"/>
                        <a:chExt cx="42541" cy="39597"/>
                      </a:xfrm>
                    </p:grpSpPr>
                    <p:sp>
                      <p:nvSpPr>
                        <p:cNvPr id="1696" name="Line 245">
                          <a:extLst>
                            <a:ext uri="{FF2B5EF4-FFF2-40B4-BE49-F238E27FC236}">
                              <a16:creationId xmlns:a16="http://schemas.microsoft.com/office/drawing/2014/main" id="{03C4ED43-BA10-4D52-AF32-71850D4A828F}"/>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97" name="Freeform 248">
                          <a:extLst>
                            <a:ext uri="{FF2B5EF4-FFF2-40B4-BE49-F238E27FC236}">
                              <a16:creationId xmlns:a16="http://schemas.microsoft.com/office/drawing/2014/main" id="{94CFAFAE-F273-41E5-ACB6-56C38F2EDAC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687" name="Group 553">
                      <a:extLst>
                        <a:ext uri="{FF2B5EF4-FFF2-40B4-BE49-F238E27FC236}">
                          <a16:creationId xmlns:a16="http://schemas.microsoft.com/office/drawing/2014/main" id="{4D63ADF5-EB60-4BEF-B48A-6FFD20381ACB}"/>
                        </a:ext>
                      </a:extLst>
                    </p:cNvPr>
                    <p:cNvGrpSpPr/>
                    <p:nvPr/>
                  </p:nvGrpSpPr>
                  <p:grpSpPr>
                    <a:xfrm flipH="1">
                      <a:off x="3667747" y="1713875"/>
                      <a:ext cx="42541" cy="96082"/>
                      <a:chOff x="3775573" y="1713875"/>
                      <a:chExt cx="42541" cy="96082"/>
                    </a:xfrm>
                  </p:grpSpPr>
                  <p:grpSp>
                    <p:nvGrpSpPr>
                      <p:cNvPr id="1688" name="Group 554">
                        <a:extLst>
                          <a:ext uri="{FF2B5EF4-FFF2-40B4-BE49-F238E27FC236}">
                            <a16:creationId xmlns:a16="http://schemas.microsoft.com/office/drawing/2014/main" id="{E4996299-E404-4092-A90B-F520411AF15B}"/>
                          </a:ext>
                        </a:extLst>
                      </p:cNvPr>
                      <p:cNvGrpSpPr/>
                      <p:nvPr/>
                    </p:nvGrpSpPr>
                    <p:grpSpPr>
                      <a:xfrm>
                        <a:off x="3775573" y="1770360"/>
                        <a:ext cx="42541" cy="39597"/>
                        <a:chOff x="3775573" y="1770360"/>
                        <a:chExt cx="42541" cy="39597"/>
                      </a:xfrm>
                    </p:grpSpPr>
                    <p:sp>
                      <p:nvSpPr>
                        <p:cNvPr id="1692" name="Line 245">
                          <a:extLst>
                            <a:ext uri="{FF2B5EF4-FFF2-40B4-BE49-F238E27FC236}">
                              <a16:creationId xmlns:a16="http://schemas.microsoft.com/office/drawing/2014/main" id="{D5382B2B-EDAC-41E1-AFA6-B74752A5CC74}"/>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93" name="Freeform 248">
                          <a:extLst>
                            <a:ext uri="{FF2B5EF4-FFF2-40B4-BE49-F238E27FC236}">
                              <a16:creationId xmlns:a16="http://schemas.microsoft.com/office/drawing/2014/main" id="{4335AE89-4ACB-4993-9AA3-777479CA7E4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89" name="Group 555">
                        <a:extLst>
                          <a:ext uri="{FF2B5EF4-FFF2-40B4-BE49-F238E27FC236}">
                            <a16:creationId xmlns:a16="http://schemas.microsoft.com/office/drawing/2014/main" id="{1FE889C1-42F4-4142-B23F-91769EDB74FD}"/>
                          </a:ext>
                        </a:extLst>
                      </p:cNvPr>
                      <p:cNvGrpSpPr/>
                      <p:nvPr/>
                    </p:nvGrpSpPr>
                    <p:grpSpPr>
                      <a:xfrm>
                        <a:off x="3775573" y="1713875"/>
                        <a:ext cx="42541" cy="39597"/>
                        <a:chOff x="3775573" y="1770360"/>
                        <a:chExt cx="42541" cy="39597"/>
                      </a:xfrm>
                    </p:grpSpPr>
                    <p:sp>
                      <p:nvSpPr>
                        <p:cNvPr id="1690" name="Line 245">
                          <a:extLst>
                            <a:ext uri="{FF2B5EF4-FFF2-40B4-BE49-F238E27FC236}">
                              <a16:creationId xmlns:a16="http://schemas.microsoft.com/office/drawing/2014/main" id="{7C208AB9-1958-49E4-8914-6CC3E0EF6F8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91" name="Freeform 248">
                          <a:extLst>
                            <a:ext uri="{FF2B5EF4-FFF2-40B4-BE49-F238E27FC236}">
                              <a16:creationId xmlns:a16="http://schemas.microsoft.com/office/drawing/2014/main" id="{7F2642E0-77AB-4E99-8D5E-544739523DE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sp>
          <p:nvSpPr>
            <p:cNvPr id="826" name="Rectangle: Rounded Corners 572">
              <a:extLst>
                <a:ext uri="{FF2B5EF4-FFF2-40B4-BE49-F238E27FC236}">
                  <a16:creationId xmlns:a16="http://schemas.microsoft.com/office/drawing/2014/main" id="{649AE1A0-A40D-456B-90F1-667CC2D468A0}"/>
                </a:ext>
              </a:extLst>
            </p:cNvPr>
            <p:cNvSpPr/>
            <p:nvPr/>
          </p:nvSpPr>
          <p:spPr>
            <a:xfrm>
              <a:off x="9449754" y="1995326"/>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grpSp>
          <p:nvGrpSpPr>
            <p:cNvPr id="827" name="Group 621">
              <a:extLst>
                <a:ext uri="{FF2B5EF4-FFF2-40B4-BE49-F238E27FC236}">
                  <a16:creationId xmlns:a16="http://schemas.microsoft.com/office/drawing/2014/main" id="{DA8E09D5-DC94-445E-8C32-55C9B6C9D7CA}"/>
                </a:ext>
              </a:extLst>
            </p:cNvPr>
            <p:cNvGrpSpPr/>
            <p:nvPr/>
          </p:nvGrpSpPr>
          <p:grpSpPr>
            <a:xfrm>
              <a:off x="7430805" y="4065849"/>
              <a:ext cx="1012894" cy="681756"/>
              <a:chOff x="4625446" y="3301830"/>
              <a:chExt cx="1195556" cy="804702"/>
            </a:xfrm>
          </p:grpSpPr>
          <p:sp>
            <p:nvSpPr>
              <p:cNvPr id="1657" name="Text 944">
                <a:extLst>
                  <a:ext uri="{FF2B5EF4-FFF2-40B4-BE49-F238E27FC236}">
                    <a16:creationId xmlns:a16="http://schemas.microsoft.com/office/drawing/2014/main" id="{24BC864D-38E6-48A6-B667-779E026774AC}"/>
                  </a:ext>
                </a:extLst>
              </p:cNvPr>
              <p:cNvSpPr txBox="1"/>
              <p:nvPr/>
            </p:nvSpPr>
            <p:spPr>
              <a:xfrm>
                <a:off x="4693368" y="3899912"/>
                <a:ext cx="1059708" cy="145312"/>
              </a:xfrm>
              <a:prstGeom prst="rect">
                <a:avLst/>
              </a:prstGeom>
              <a:noFill/>
            </p:spPr>
            <p:txBody>
              <a:bodyPr wrap="square" lIns="0" tIns="0" rIns="0" bIns="0" rtlCol="0" anchor="ctr">
                <a:spAutoFit/>
              </a:bodyPr>
              <a:lstStyle/>
              <a:p>
                <a:pPr algn="ctr"/>
                <a:r>
                  <a:rPr lang="it-IT" sz="800" dirty="0">
                    <a:solidFill>
                      <a:schemeClr val="accent2"/>
                    </a:solidFill>
                    <a:latin typeface="+mj-lt"/>
                  </a:rPr>
                  <a:t>Accueil </a:t>
                </a:r>
              </a:p>
            </p:txBody>
          </p:sp>
          <p:sp>
            <p:nvSpPr>
              <p:cNvPr id="1658" name="Forme libre : forme 1978">
                <a:extLst>
                  <a:ext uri="{FF2B5EF4-FFF2-40B4-BE49-F238E27FC236}">
                    <a16:creationId xmlns:a16="http://schemas.microsoft.com/office/drawing/2014/main" id="{EC9CA019-075B-4508-9FBB-D337B3F62359}"/>
                  </a:ext>
                </a:extLst>
              </p:cNvPr>
              <p:cNvSpPr/>
              <p:nvPr/>
            </p:nvSpPr>
            <p:spPr>
              <a:xfrm>
                <a:off x="4625446" y="3301830"/>
                <a:ext cx="1195556" cy="804702"/>
              </a:xfrm>
              <a:prstGeom prst="rect">
                <a:avLst/>
              </a:prstGeom>
              <a:noFill/>
              <a:ln w="6350" cap="flat">
                <a:solidFill>
                  <a:schemeClr val="bg1">
                    <a:lumMod val="85000"/>
                  </a:schemeClr>
                </a:solidFill>
                <a:bevel/>
              </a:ln>
            </p:spPr>
          </p:sp>
          <p:grpSp>
            <p:nvGrpSpPr>
              <p:cNvPr id="1659" name="Group 620">
                <a:extLst>
                  <a:ext uri="{FF2B5EF4-FFF2-40B4-BE49-F238E27FC236}">
                    <a16:creationId xmlns:a16="http://schemas.microsoft.com/office/drawing/2014/main" id="{4DB0CDDF-9E99-4FB2-827E-6164DA38931A}"/>
                  </a:ext>
                </a:extLst>
              </p:cNvPr>
              <p:cNvGrpSpPr/>
              <p:nvPr/>
            </p:nvGrpSpPr>
            <p:grpSpPr>
              <a:xfrm>
                <a:off x="4693370" y="3382191"/>
                <a:ext cx="1059708" cy="526379"/>
                <a:chOff x="4693370" y="3520934"/>
                <a:chExt cx="1059708" cy="526379"/>
              </a:xfrm>
            </p:grpSpPr>
            <p:sp>
              <p:nvSpPr>
                <p:cNvPr id="1660" name="Forme libre : forme 1978">
                  <a:extLst>
                    <a:ext uri="{FF2B5EF4-FFF2-40B4-BE49-F238E27FC236}">
                      <a16:creationId xmlns:a16="http://schemas.microsoft.com/office/drawing/2014/main" id="{FBE72B96-5C6D-478E-BC56-9222B0CBC5A4}"/>
                    </a:ext>
                  </a:extLst>
                </p:cNvPr>
                <p:cNvSpPr/>
                <p:nvPr/>
              </p:nvSpPr>
              <p:spPr>
                <a:xfrm>
                  <a:off x="4693370" y="3520934"/>
                  <a:ext cx="1059708" cy="526379"/>
                </a:xfrm>
                <a:prstGeom prst="rect">
                  <a:avLst/>
                </a:prstGeom>
                <a:solidFill>
                  <a:schemeClr val="bg1">
                    <a:lumMod val="95000"/>
                  </a:schemeClr>
                </a:solidFill>
                <a:ln w="6350" cap="flat">
                  <a:noFill/>
                  <a:bevel/>
                </a:ln>
              </p:spPr>
            </p:sp>
            <p:grpSp>
              <p:nvGrpSpPr>
                <p:cNvPr id="1661" name="Group 619">
                  <a:extLst>
                    <a:ext uri="{FF2B5EF4-FFF2-40B4-BE49-F238E27FC236}">
                      <a16:creationId xmlns:a16="http://schemas.microsoft.com/office/drawing/2014/main" id="{8989DE32-D996-46A3-95D0-9241B577BBBB}"/>
                    </a:ext>
                  </a:extLst>
                </p:cNvPr>
                <p:cNvGrpSpPr/>
                <p:nvPr/>
              </p:nvGrpSpPr>
              <p:grpSpPr>
                <a:xfrm>
                  <a:off x="4867269" y="3573092"/>
                  <a:ext cx="711910" cy="419161"/>
                  <a:chOff x="4596054" y="3537965"/>
                  <a:chExt cx="711910" cy="419161"/>
                </a:xfrm>
              </p:grpSpPr>
              <p:sp>
                <p:nvSpPr>
                  <p:cNvPr id="1662" name="Text 944">
                    <a:extLst>
                      <a:ext uri="{FF2B5EF4-FFF2-40B4-BE49-F238E27FC236}">
                        <a16:creationId xmlns:a16="http://schemas.microsoft.com/office/drawing/2014/main" id="{18C9CC42-40F8-4AA2-93E4-3E32B3E86176}"/>
                      </a:ext>
                    </a:extLst>
                  </p:cNvPr>
                  <p:cNvSpPr txBox="1"/>
                  <p:nvPr/>
                </p:nvSpPr>
                <p:spPr>
                  <a:xfrm>
                    <a:off x="4596054" y="3793650"/>
                    <a:ext cx="711910" cy="163476"/>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FRRDAC01</a:t>
                    </a:r>
                  </a:p>
                  <a:p>
                    <a:pPr algn="ctr">
                      <a:lnSpc>
                        <a:spcPct val="100000"/>
                      </a:lnSpc>
                    </a:pPr>
                    <a:r>
                      <a:rPr lang="en-ID" sz="400" dirty="0">
                        <a:solidFill>
                          <a:schemeClr val="tx1">
                            <a:lumMod val="75000"/>
                            <a:lumOff val="25000"/>
                          </a:schemeClr>
                        </a:solidFill>
                      </a:rPr>
                      <a:t>WS-C2960X-48FPS-L</a:t>
                    </a:r>
                  </a:p>
                </p:txBody>
              </p:sp>
              <p:grpSp>
                <p:nvGrpSpPr>
                  <p:cNvPr id="1663" name="Group 582">
                    <a:extLst>
                      <a:ext uri="{FF2B5EF4-FFF2-40B4-BE49-F238E27FC236}">
                        <a16:creationId xmlns:a16="http://schemas.microsoft.com/office/drawing/2014/main" id="{16B79C1C-2926-435C-ADFD-1922DC230EF0}"/>
                      </a:ext>
                    </a:extLst>
                  </p:cNvPr>
                  <p:cNvGrpSpPr/>
                  <p:nvPr/>
                </p:nvGrpSpPr>
                <p:grpSpPr>
                  <a:xfrm>
                    <a:off x="4841056" y="3537965"/>
                    <a:ext cx="221906" cy="221904"/>
                    <a:chOff x="5718245" y="1690223"/>
                    <a:chExt cx="221906" cy="221904"/>
                  </a:xfrm>
                </p:grpSpPr>
                <p:sp>
                  <p:nvSpPr>
                    <p:cNvPr id="1664" name="Oval 583">
                      <a:extLst>
                        <a:ext uri="{FF2B5EF4-FFF2-40B4-BE49-F238E27FC236}">
                          <a16:creationId xmlns:a16="http://schemas.microsoft.com/office/drawing/2014/main" id="{66718DF8-23BF-442A-B057-3821E4948655}"/>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665" name="Group 584">
                      <a:extLst>
                        <a:ext uri="{FF2B5EF4-FFF2-40B4-BE49-F238E27FC236}">
                          <a16:creationId xmlns:a16="http://schemas.microsoft.com/office/drawing/2014/main" id="{18699327-4680-4943-95FA-27A18275103B}"/>
                        </a:ext>
                      </a:extLst>
                    </p:cNvPr>
                    <p:cNvGrpSpPr/>
                    <p:nvPr/>
                  </p:nvGrpSpPr>
                  <p:grpSpPr>
                    <a:xfrm>
                      <a:off x="5770264" y="1736961"/>
                      <a:ext cx="117841" cy="128429"/>
                      <a:chOff x="3667747" y="1713875"/>
                      <a:chExt cx="117850" cy="128439"/>
                    </a:xfrm>
                  </p:grpSpPr>
                  <p:grpSp>
                    <p:nvGrpSpPr>
                      <p:cNvPr id="1666" name="Group 585">
                        <a:extLst>
                          <a:ext uri="{FF2B5EF4-FFF2-40B4-BE49-F238E27FC236}">
                            <a16:creationId xmlns:a16="http://schemas.microsoft.com/office/drawing/2014/main" id="{61345AF4-0C42-44BD-98EA-346F93DD2195}"/>
                          </a:ext>
                        </a:extLst>
                      </p:cNvPr>
                      <p:cNvGrpSpPr/>
                      <p:nvPr/>
                    </p:nvGrpSpPr>
                    <p:grpSpPr>
                      <a:xfrm>
                        <a:off x="3743056" y="1746232"/>
                        <a:ext cx="42541" cy="96082"/>
                        <a:chOff x="3775573" y="1713875"/>
                        <a:chExt cx="42541" cy="96082"/>
                      </a:xfrm>
                    </p:grpSpPr>
                    <p:grpSp>
                      <p:nvGrpSpPr>
                        <p:cNvPr id="1674" name="Group 593">
                          <a:extLst>
                            <a:ext uri="{FF2B5EF4-FFF2-40B4-BE49-F238E27FC236}">
                              <a16:creationId xmlns:a16="http://schemas.microsoft.com/office/drawing/2014/main" id="{6518F967-CCB6-47A4-A89B-2A33F2EF22A5}"/>
                            </a:ext>
                          </a:extLst>
                        </p:cNvPr>
                        <p:cNvGrpSpPr/>
                        <p:nvPr/>
                      </p:nvGrpSpPr>
                      <p:grpSpPr>
                        <a:xfrm>
                          <a:off x="3775573" y="1770360"/>
                          <a:ext cx="42541" cy="39597"/>
                          <a:chOff x="3775573" y="1770360"/>
                          <a:chExt cx="42541" cy="39597"/>
                        </a:xfrm>
                      </p:grpSpPr>
                      <p:sp>
                        <p:nvSpPr>
                          <p:cNvPr id="1678" name="Line 245">
                            <a:extLst>
                              <a:ext uri="{FF2B5EF4-FFF2-40B4-BE49-F238E27FC236}">
                                <a16:creationId xmlns:a16="http://schemas.microsoft.com/office/drawing/2014/main" id="{EAFEBF76-2438-4194-BFCB-B7189B9C9024}"/>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79" name="Freeform 248">
                            <a:extLst>
                              <a:ext uri="{FF2B5EF4-FFF2-40B4-BE49-F238E27FC236}">
                                <a16:creationId xmlns:a16="http://schemas.microsoft.com/office/drawing/2014/main" id="{95348DF4-9166-4AFD-9177-97CE2907B7C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75" name="Group 594">
                          <a:extLst>
                            <a:ext uri="{FF2B5EF4-FFF2-40B4-BE49-F238E27FC236}">
                              <a16:creationId xmlns:a16="http://schemas.microsoft.com/office/drawing/2014/main" id="{6BB8B900-CBB3-4A88-BB66-816AB3758EF8}"/>
                            </a:ext>
                          </a:extLst>
                        </p:cNvPr>
                        <p:cNvGrpSpPr/>
                        <p:nvPr/>
                      </p:nvGrpSpPr>
                      <p:grpSpPr>
                        <a:xfrm>
                          <a:off x="3775573" y="1713875"/>
                          <a:ext cx="42541" cy="39597"/>
                          <a:chOff x="3775573" y="1770360"/>
                          <a:chExt cx="42541" cy="39597"/>
                        </a:xfrm>
                      </p:grpSpPr>
                      <p:sp>
                        <p:nvSpPr>
                          <p:cNvPr id="1676" name="Line 245">
                            <a:extLst>
                              <a:ext uri="{FF2B5EF4-FFF2-40B4-BE49-F238E27FC236}">
                                <a16:creationId xmlns:a16="http://schemas.microsoft.com/office/drawing/2014/main" id="{B3525C95-2FE8-47BD-86A0-5FF6FCD3EAC5}"/>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77" name="Freeform 248">
                            <a:extLst>
                              <a:ext uri="{FF2B5EF4-FFF2-40B4-BE49-F238E27FC236}">
                                <a16:creationId xmlns:a16="http://schemas.microsoft.com/office/drawing/2014/main" id="{FDD68727-16F7-41D9-9A20-AA012FADBE3A}"/>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667" name="Group 586">
                        <a:extLst>
                          <a:ext uri="{FF2B5EF4-FFF2-40B4-BE49-F238E27FC236}">
                            <a16:creationId xmlns:a16="http://schemas.microsoft.com/office/drawing/2014/main" id="{516A4B8A-2B70-4317-A699-F7CCA5243D69}"/>
                          </a:ext>
                        </a:extLst>
                      </p:cNvPr>
                      <p:cNvGrpSpPr/>
                      <p:nvPr/>
                    </p:nvGrpSpPr>
                    <p:grpSpPr>
                      <a:xfrm flipH="1">
                        <a:off x="3667747" y="1713875"/>
                        <a:ext cx="42541" cy="96082"/>
                        <a:chOff x="3775573" y="1713875"/>
                        <a:chExt cx="42541" cy="96082"/>
                      </a:xfrm>
                    </p:grpSpPr>
                    <p:grpSp>
                      <p:nvGrpSpPr>
                        <p:cNvPr id="1668" name="Group 587">
                          <a:extLst>
                            <a:ext uri="{FF2B5EF4-FFF2-40B4-BE49-F238E27FC236}">
                              <a16:creationId xmlns:a16="http://schemas.microsoft.com/office/drawing/2014/main" id="{4F749F2C-BFCD-4909-9E79-322F8ECA63D4}"/>
                            </a:ext>
                          </a:extLst>
                        </p:cNvPr>
                        <p:cNvGrpSpPr/>
                        <p:nvPr/>
                      </p:nvGrpSpPr>
                      <p:grpSpPr>
                        <a:xfrm>
                          <a:off x="3775573" y="1770360"/>
                          <a:ext cx="42541" cy="39597"/>
                          <a:chOff x="3775573" y="1770360"/>
                          <a:chExt cx="42541" cy="39597"/>
                        </a:xfrm>
                      </p:grpSpPr>
                      <p:sp>
                        <p:nvSpPr>
                          <p:cNvPr id="1672" name="Line 245">
                            <a:extLst>
                              <a:ext uri="{FF2B5EF4-FFF2-40B4-BE49-F238E27FC236}">
                                <a16:creationId xmlns:a16="http://schemas.microsoft.com/office/drawing/2014/main" id="{FC92067F-4CDD-4D17-8CED-1775F520B288}"/>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73" name="Freeform 248">
                            <a:extLst>
                              <a:ext uri="{FF2B5EF4-FFF2-40B4-BE49-F238E27FC236}">
                                <a16:creationId xmlns:a16="http://schemas.microsoft.com/office/drawing/2014/main" id="{77BCE1FA-2A02-47E8-8B07-4DED6ACC180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69" name="Group 588">
                          <a:extLst>
                            <a:ext uri="{FF2B5EF4-FFF2-40B4-BE49-F238E27FC236}">
                              <a16:creationId xmlns:a16="http://schemas.microsoft.com/office/drawing/2014/main" id="{424A36E1-9A3E-4D75-BE02-3979CF0F1530}"/>
                            </a:ext>
                          </a:extLst>
                        </p:cNvPr>
                        <p:cNvGrpSpPr/>
                        <p:nvPr/>
                      </p:nvGrpSpPr>
                      <p:grpSpPr>
                        <a:xfrm>
                          <a:off x="3775573" y="1713875"/>
                          <a:ext cx="42541" cy="39597"/>
                          <a:chOff x="3775573" y="1770360"/>
                          <a:chExt cx="42541" cy="39597"/>
                        </a:xfrm>
                      </p:grpSpPr>
                      <p:sp>
                        <p:nvSpPr>
                          <p:cNvPr id="1670" name="Line 245">
                            <a:extLst>
                              <a:ext uri="{FF2B5EF4-FFF2-40B4-BE49-F238E27FC236}">
                                <a16:creationId xmlns:a16="http://schemas.microsoft.com/office/drawing/2014/main" id="{ADFBB4C6-D3F6-4782-983B-8CF10B924F55}"/>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71" name="Freeform 248">
                            <a:extLst>
                              <a:ext uri="{FF2B5EF4-FFF2-40B4-BE49-F238E27FC236}">
                                <a16:creationId xmlns:a16="http://schemas.microsoft.com/office/drawing/2014/main" id="{2123800E-CBC9-46F9-86E5-86CD4700C692}"/>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grpSp>
        <p:grpSp>
          <p:nvGrpSpPr>
            <p:cNvPr id="828" name="Group 622">
              <a:extLst>
                <a:ext uri="{FF2B5EF4-FFF2-40B4-BE49-F238E27FC236}">
                  <a16:creationId xmlns:a16="http://schemas.microsoft.com/office/drawing/2014/main" id="{3A808F6A-2C25-4BB1-9F18-0916BD806EC7}"/>
                </a:ext>
              </a:extLst>
            </p:cNvPr>
            <p:cNvGrpSpPr/>
            <p:nvPr/>
          </p:nvGrpSpPr>
          <p:grpSpPr>
            <a:xfrm>
              <a:off x="8576707" y="4065849"/>
              <a:ext cx="1012894" cy="681756"/>
              <a:chOff x="4625446" y="3301830"/>
              <a:chExt cx="1195556" cy="804702"/>
            </a:xfrm>
          </p:grpSpPr>
          <p:sp>
            <p:nvSpPr>
              <p:cNvPr id="1634" name="Text 944">
                <a:extLst>
                  <a:ext uri="{FF2B5EF4-FFF2-40B4-BE49-F238E27FC236}">
                    <a16:creationId xmlns:a16="http://schemas.microsoft.com/office/drawing/2014/main" id="{7CA79309-1D4A-482E-963C-D6F8A3C86F9B}"/>
                  </a:ext>
                </a:extLst>
              </p:cNvPr>
              <p:cNvSpPr txBox="1"/>
              <p:nvPr/>
            </p:nvSpPr>
            <p:spPr>
              <a:xfrm>
                <a:off x="4693368" y="3899912"/>
                <a:ext cx="1059708" cy="145312"/>
              </a:xfrm>
              <a:prstGeom prst="rect">
                <a:avLst/>
              </a:prstGeom>
              <a:noFill/>
            </p:spPr>
            <p:txBody>
              <a:bodyPr wrap="square" lIns="0" tIns="0" rIns="0" bIns="0" rtlCol="0" anchor="ctr">
                <a:spAutoFit/>
              </a:bodyPr>
              <a:lstStyle/>
              <a:p>
                <a:pPr algn="ctr"/>
                <a:r>
                  <a:rPr lang="it-IT" sz="800" dirty="0">
                    <a:solidFill>
                      <a:schemeClr val="accent2"/>
                    </a:solidFill>
                    <a:latin typeface="+mj-lt"/>
                  </a:rPr>
                  <a:t>Stock </a:t>
                </a:r>
              </a:p>
            </p:txBody>
          </p:sp>
          <p:sp>
            <p:nvSpPr>
              <p:cNvPr id="1635" name="Forme libre : forme 1978">
                <a:extLst>
                  <a:ext uri="{FF2B5EF4-FFF2-40B4-BE49-F238E27FC236}">
                    <a16:creationId xmlns:a16="http://schemas.microsoft.com/office/drawing/2014/main" id="{8E186910-3A15-4AF9-AA36-99CDE3B75511}"/>
                  </a:ext>
                </a:extLst>
              </p:cNvPr>
              <p:cNvSpPr/>
              <p:nvPr/>
            </p:nvSpPr>
            <p:spPr>
              <a:xfrm>
                <a:off x="4625446" y="3301830"/>
                <a:ext cx="1195556" cy="804702"/>
              </a:xfrm>
              <a:prstGeom prst="rect">
                <a:avLst/>
              </a:prstGeom>
              <a:noFill/>
              <a:ln w="6350" cap="flat">
                <a:solidFill>
                  <a:schemeClr val="bg1">
                    <a:lumMod val="85000"/>
                  </a:schemeClr>
                </a:solidFill>
                <a:bevel/>
              </a:ln>
            </p:spPr>
          </p:sp>
          <p:grpSp>
            <p:nvGrpSpPr>
              <p:cNvPr id="1636" name="Group 625">
                <a:extLst>
                  <a:ext uri="{FF2B5EF4-FFF2-40B4-BE49-F238E27FC236}">
                    <a16:creationId xmlns:a16="http://schemas.microsoft.com/office/drawing/2014/main" id="{76917D28-1E71-40C5-A395-0F543DDAF3E7}"/>
                  </a:ext>
                </a:extLst>
              </p:cNvPr>
              <p:cNvGrpSpPr/>
              <p:nvPr/>
            </p:nvGrpSpPr>
            <p:grpSpPr>
              <a:xfrm>
                <a:off x="4693370" y="3382191"/>
                <a:ext cx="1059708" cy="526379"/>
                <a:chOff x="4693370" y="3520934"/>
                <a:chExt cx="1059708" cy="526379"/>
              </a:xfrm>
            </p:grpSpPr>
            <p:sp>
              <p:nvSpPr>
                <p:cNvPr id="1637" name="Forme libre : forme 1978">
                  <a:extLst>
                    <a:ext uri="{FF2B5EF4-FFF2-40B4-BE49-F238E27FC236}">
                      <a16:creationId xmlns:a16="http://schemas.microsoft.com/office/drawing/2014/main" id="{8921361C-B258-4D01-8F01-262B34A3CCA9}"/>
                    </a:ext>
                  </a:extLst>
                </p:cNvPr>
                <p:cNvSpPr/>
                <p:nvPr/>
              </p:nvSpPr>
              <p:spPr>
                <a:xfrm>
                  <a:off x="4693370" y="3520934"/>
                  <a:ext cx="1059708" cy="526379"/>
                </a:xfrm>
                <a:prstGeom prst="rect">
                  <a:avLst/>
                </a:prstGeom>
                <a:solidFill>
                  <a:schemeClr val="bg1">
                    <a:lumMod val="95000"/>
                  </a:schemeClr>
                </a:solidFill>
                <a:ln w="6350" cap="flat">
                  <a:noFill/>
                  <a:bevel/>
                </a:ln>
              </p:spPr>
            </p:sp>
            <p:grpSp>
              <p:nvGrpSpPr>
                <p:cNvPr id="1638" name="Group 627">
                  <a:extLst>
                    <a:ext uri="{FF2B5EF4-FFF2-40B4-BE49-F238E27FC236}">
                      <a16:creationId xmlns:a16="http://schemas.microsoft.com/office/drawing/2014/main" id="{E0B6728B-31FC-4A4F-8A82-64705A789628}"/>
                    </a:ext>
                  </a:extLst>
                </p:cNvPr>
                <p:cNvGrpSpPr/>
                <p:nvPr/>
              </p:nvGrpSpPr>
              <p:grpSpPr>
                <a:xfrm>
                  <a:off x="4867269" y="3573092"/>
                  <a:ext cx="711910" cy="419161"/>
                  <a:chOff x="4596054" y="3537965"/>
                  <a:chExt cx="711910" cy="419161"/>
                </a:xfrm>
              </p:grpSpPr>
              <p:sp>
                <p:nvSpPr>
                  <p:cNvPr id="1639" name="Text 944">
                    <a:extLst>
                      <a:ext uri="{FF2B5EF4-FFF2-40B4-BE49-F238E27FC236}">
                        <a16:creationId xmlns:a16="http://schemas.microsoft.com/office/drawing/2014/main" id="{CFBA1C0A-D55B-4771-8340-E002B181A4F2}"/>
                      </a:ext>
                    </a:extLst>
                  </p:cNvPr>
                  <p:cNvSpPr txBox="1"/>
                  <p:nvPr/>
                </p:nvSpPr>
                <p:spPr>
                  <a:xfrm>
                    <a:off x="4596054" y="3793650"/>
                    <a:ext cx="711910" cy="163476"/>
                  </a:xfrm>
                  <a:prstGeom prst="rect">
                    <a:avLst/>
                  </a:prstGeom>
                  <a:noFill/>
                </p:spPr>
                <p:txBody>
                  <a:bodyPr wrap="square" lIns="0" tIns="0" rIns="0" bIns="0" rtlCol="0" anchor="ctr">
                    <a:spAutoFit/>
                  </a:bodyPr>
                  <a:lstStyle/>
                  <a:p>
                    <a:pPr algn="ctr">
                      <a:lnSpc>
                        <a:spcPct val="100000"/>
                      </a:lnSpc>
                    </a:pPr>
                    <a:r>
                      <a:rPr lang="en-ID" sz="500" b="1" dirty="0">
                        <a:solidFill>
                          <a:schemeClr val="tx1">
                            <a:lumMod val="75000"/>
                            <a:lumOff val="25000"/>
                          </a:schemeClr>
                        </a:solidFill>
                        <a:latin typeface="+mj-lt"/>
                      </a:rPr>
                      <a:t>FRRDAC02</a:t>
                    </a:r>
                  </a:p>
                  <a:p>
                    <a:pPr algn="ctr">
                      <a:lnSpc>
                        <a:spcPct val="100000"/>
                      </a:lnSpc>
                    </a:pPr>
                    <a:r>
                      <a:rPr lang="en-ID" sz="400" dirty="0">
                        <a:solidFill>
                          <a:schemeClr val="tx1">
                            <a:lumMod val="75000"/>
                            <a:lumOff val="25000"/>
                          </a:schemeClr>
                        </a:solidFill>
                      </a:rPr>
                      <a:t>WS-C2960X-24PS-L</a:t>
                    </a:r>
                  </a:p>
                </p:txBody>
              </p:sp>
              <p:grpSp>
                <p:nvGrpSpPr>
                  <p:cNvPr id="1640" name="Group 629">
                    <a:extLst>
                      <a:ext uri="{FF2B5EF4-FFF2-40B4-BE49-F238E27FC236}">
                        <a16:creationId xmlns:a16="http://schemas.microsoft.com/office/drawing/2014/main" id="{8473382A-E7AE-473E-A9F1-3187A6559032}"/>
                      </a:ext>
                    </a:extLst>
                  </p:cNvPr>
                  <p:cNvGrpSpPr/>
                  <p:nvPr/>
                </p:nvGrpSpPr>
                <p:grpSpPr>
                  <a:xfrm>
                    <a:off x="4841056" y="3537965"/>
                    <a:ext cx="221906" cy="221904"/>
                    <a:chOff x="5718245" y="1690223"/>
                    <a:chExt cx="221906" cy="221904"/>
                  </a:xfrm>
                </p:grpSpPr>
                <p:sp>
                  <p:nvSpPr>
                    <p:cNvPr id="1641" name="Oval 630">
                      <a:extLst>
                        <a:ext uri="{FF2B5EF4-FFF2-40B4-BE49-F238E27FC236}">
                          <a16:creationId xmlns:a16="http://schemas.microsoft.com/office/drawing/2014/main" id="{AE0A69A1-683E-45EE-89F6-376516F587CA}"/>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642" name="Group 631">
                      <a:extLst>
                        <a:ext uri="{FF2B5EF4-FFF2-40B4-BE49-F238E27FC236}">
                          <a16:creationId xmlns:a16="http://schemas.microsoft.com/office/drawing/2014/main" id="{751CAF16-5708-4F2A-AB3A-CF041A3031CD}"/>
                        </a:ext>
                      </a:extLst>
                    </p:cNvPr>
                    <p:cNvGrpSpPr/>
                    <p:nvPr/>
                  </p:nvGrpSpPr>
                  <p:grpSpPr>
                    <a:xfrm>
                      <a:off x="5770264" y="1736961"/>
                      <a:ext cx="117841" cy="128429"/>
                      <a:chOff x="3667747" y="1713875"/>
                      <a:chExt cx="117850" cy="128439"/>
                    </a:xfrm>
                  </p:grpSpPr>
                  <p:grpSp>
                    <p:nvGrpSpPr>
                      <p:cNvPr id="1643" name="Group 632">
                        <a:extLst>
                          <a:ext uri="{FF2B5EF4-FFF2-40B4-BE49-F238E27FC236}">
                            <a16:creationId xmlns:a16="http://schemas.microsoft.com/office/drawing/2014/main" id="{58C05988-4246-4901-8398-B26C2EBD0386}"/>
                          </a:ext>
                        </a:extLst>
                      </p:cNvPr>
                      <p:cNvGrpSpPr/>
                      <p:nvPr/>
                    </p:nvGrpSpPr>
                    <p:grpSpPr>
                      <a:xfrm>
                        <a:off x="3743056" y="1746232"/>
                        <a:ext cx="42541" cy="96082"/>
                        <a:chOff x="3775573" y="1713875"/>
                        <a:chExt cx="42541" cy="96082"/>
                      </a:xfrm>
                    </p:grpSpPr>
                    <p:grpSp>
                      <p:nvGrpSpPr>
                        <p:cNvPr id="1651" name="Group 640">
                          <a:extLst>
                            <a:ext uri="{FF2B5EF4-FFF2-40B4-BE49-F238E27FC236}">
                              <a16:creationId xmlns:a16="http://schemas.microsoft.com/office/drawing/2014/main" id="{4DA318FF-865D-47F3-8192-72B62F6F6E06}"/>
                            </a:ext>
                          </a:extLst>
                        </p:cNvPr>
                        <p:cNvGrpSpPr/>
                        <p:nvPr/>
                      </p:nvGrpSpPr>
                      <p:grpSpPr>
                        <a:xfrm>
                          <a:off x="3775573" y="1770360"/>
                          <a:ext cx="42541" cy="39597"/>
                          <a:chOff x="3775573" y="1770360"/>
                          <a:chExt cx="42541" cy="39597"/>
                        </a:xfrm>
                      </p:grpSpPr>
                      <p:sp>
                        <p:nvSpPr>
                          <p:cNvPr id="1655" name="Line 245">
                            <a:extLst>
                              <a:ext uri="{FF2B5EF4-FFF2-40B4-BE49-F238E27FC236}">
                                <a16:creationId xmlns:a16="http://schemas.microsoft.com/office/drawing/2014/main" id="{5D438265-0F5E-4170-AEB3-593A9FB6FA4A}"/>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56" name="Freeform 248">
                            <a:extLst>
                              <a:ext uri="{FF2B5EF4-FFF2-40B4-BE49-F238E27FC236}">
                                <a16:creationId xmlns:a16="http://schemas.microsoft.com/office/drawing/2014/main" id="{C18F5D9F-339C-4A57-8299-2475D649E22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52" name="Group 641">
                          <a:extLst>
                            <a:ext uri="{FF2B5EF4-FFF2-40B4-BE49-F238E27FC236}">
                              <a16:creationId xmlns:a16="http://schemas.microsoft.com/office/drawing/2014/main" id="{973288BB-9CA8-4D6D-97C1-CBA6F1ECCF26}"/>
                            </a:ext>
                          </a:extLst>
                        </p:cNvPr>
                        <p:cNvGrpSpPr/>
                        <p:nvPr/>
                      </p:nvGrpSpPr>
                      <p:grpSpPr>
                        <a:xfrm>
                          <a:off x="3775573" y="1713875"/>
                          <a:ext cx="42541" cy="39597"/>
                          <a:chOff x="3775573" y="1770360"/>
                          <a:chExt cx="42541" cy="39597"/>
                        </a:xfrm>
                      </p:grpSpPr>
                      <p:sp>
                        <p:nvSpPr>
                          <p:cNvPr id="1653" name="Line 245">
                            <a:extLst>
                              <a:ext uri="{FF2B5EF4-FFF2-40B4-BE49-F238E27FC236}">
                                <a16:creationId xmlns:a16="http://schemas.microsoft.com/office/drawing/2014/main" id="{E38B982B-42D3-48D0-8C41-2F8C022B7A0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54" name="Freeform 248">
                            <a:extLst>
                              <a:ext uri="{FF2B5EF4-FFF2-40B4-BE49-F238E27FC236}">
                                <a16:creationId xmlns:a16="http://schemas.microsoft.com/office/drawing/2014/main" id="{2EAA3E15-6021-4B16-A0FD-C8A15F29FBC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644" name="Group 633">
                        <a:extLst>
                          <a:ext uri="{FF2B5EF4-FFF2-40B4-BE49-F238E27FC236}">
                            <a16:creationId xmlns:a16="http://schemas.microsoft.com/office/drawing/2014/main" id="{B3B49872-485A-4909-A389-D86DC0A4ABB0}"/>
                          </a:ext>
                        </a:extLst>
                      </p:cNvPr>
                      <p:cNvGrpSpPr/>
                      <p:nvPr/>
                    </p:nvGrpSpPr>
                    <p:grpSpPr>
                      <a:xfrm flipH="1">
                        <a:off x="3667747" y="1713875"/>
                        <a:ext cx="42541" cy="96082"/>
                        <a:chOff x="3775573" y="1713875"/>
                        <a:chExt cx="42541" cy="96082"/>
                      </a:xfrm>
                    </p:grpSpPr>
                    <p:grpSp>
                      <p:nvGrpSpPr>
                        <p:cNvPr id="1645" name="Group 634">
                          <a:extLst>
                            <a:ext uri="{FF2B5EF4-FFF2-40B4-BE49-F238E27FC236}">
                              <a16:creationId xmlns:a16="http://schemas.microsoft.com/office/drawing/2014/main" id="{42292B93-F9E9-4223-A76C-C4CE81A1B2BC}"/>
                            </a:ext>
                          </a:extLst>
                        </p:cNvPr>
                        <p:cNvGrpSpPr/>
                        <p:nvPr/>
                      </p:nvGrpSpPr>
                      <p:grpSpPr>
                        <a:xfrm>
                          <a:off x="3775573" y="1770360"/>
                          <a:ext cx="42541" cy="39597"/>
                          <a:chOff x="3775573" y="1770360"/>
                          <a:chExt cx="42541" cy="39597"/>
                        </a:xfrm>
                      </p:grpSpPr>
                      <p:sp>
                        <p:nvSpPr>
                          <p:cNvPr id="1649" name="Line 245">
                            <a:extLst>
                              <a:ext uri="{FF2B5EF4-FFF2-40B4-BE49-F238E27FC236}">
                                <a16:creationId xmlns:a16="http://schemas.microsoft.com/office/drawing/2014/main" id="{4D92565C-D08A-4BD9-989D-3A5AA62A713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50" name="Freeform 248">
                            <a:extLst>
                              <a:ext uri="{FF2B5EF4-FFF2-40B4-BE49-F238E27FC236}">
                                <a16:creationId xmlns:a16="http://schemas.microsoft.com/office/drawing/2014/main" id="{E3D29707-9507-4538-A8C5-B2C718EC50F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46" name="Group 635">
                          <a:extLst>
                            <a:ext uri="{FF2B5EF4-FFF2-40B4-BE49-F238E27FC236}">
                              <a16:creationId xmlns:a16="http://schemas.microsoft.com/office/drawing/2014/main" id="{EE6FD7E7-2411-4FFE-B5E4-1BC182361125}"/>
                            </a:ext>
                          </a:extLst>
                        </p:cNvPr>
                        <p:cNvGrpSpPr/>
                        <p:nvPr/>
                      </p:nvGrpSpPr>
                      <p:grpSpPr>
                        <a:xfrm>
                          <a:off x="3775573" y="1713875"/>
                          <a:ext cx="42541" cy="39597"/>
                          <a:chOff x="3775573" y="1770360"/>
                          <a:chExt cx="42541" cy="39597"/>
                        </a:xfrm>
                      </p:grpSpPr>
                      <p:sp>
                        <p:nvSpPr>
                          <p:cNvPr id="1647" name="Line 245">
                            <a:extLst>
                              <a:ext uri="{FF2B5EF4-FFF2-40B4-BE49-F238E27FC236}">
                                <a16:creationId xmlns:a16="http://schemas.microsoft.com/office/drawing/2014/main" id="{78202813-6589-402B-9486-D078F0E5F9A0}"/>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48" name="Freeform 248">
                            <a:extLst>
                              <a:ext uri="{FF2B5EF4-FFF2-40B4-BE49-F238E27FC236}">
                                <a16:creationId xmlns:a16="http://schemas.microsoft.com/office/drawing/2014/main" id="{636BB5A0-FED1-424D-8C0C-2E9346D39EE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grpSp>
        <p:grpSp>
          <p:nvGrpSpPr>
            <p:cNvPr id="829" name="Group 672">
              <a:extLst>
                <a:ext uri="{FF2B5EF4-FFF2-40B4-BE49-F238E27FC236}">
                  <a16:creationId xmlns:a16="http://schemas.microsoft.com/office/drawing/2014/main" id="{DC1F43BC-0C3A-4EB5-9FF5-383AB6FD121D}"/>
                </a:ext>
              </a:extLst>
            </p:cNvPr>
            <p:cNvGrpSpPr/>
            <p:nvPr/>
          </p:nvGrpSpPr>
          <p:grpSpPr>
            <a:xfrm>
              <a:off x="7658780" y="4792440"/>
              <a:ext cx="1702846" cy="572875"/>
              <a:chOff x="4753142" y="5210264"/>
              <a:chExt cx="2009932" cy="676186"/>
            </a:xfrm>
          </p:grpSpPr>
          <p:sp>
            <p:nvSpPr>
              <p:cNvPr id="1611" name="Text 944">
                <a:extLst>
                  <a:ext uri="{FF2B5EF4-FFF2-40B4-BE49-F238E27FC236}">
                    <a16:creationId xmlns:a16="http://schemas.microsoft.com/office/drawing/2014/main" id="{63ACC34E-09A2-4DCE-A2AF-007EB34B6C80}"/>
                  </a:ext>
                </a:extLst>
              </p:cNvPr>
              <p:cNvSpPr txBox="1"/>
              <p:nvPr/>
            </p:nvSpPr>
            <p:spPr>
              <a:xfrm>
                <a:off x="4918397" y="5689305"/>
                <a:ext cx="1679420" cy="145313"/>
              </a:xfrm>
              <a:prstGeom prst="rect">
                <a:avLst/>
              </a:prstGeom>
              <a:noFill/>
            </p:spPr>
            <p:txBody>
              <a:bodyPr wrap="square" lIns="0" tIns="0" rIns="0" bIns="0" rtlCol="0" anchor="ctr">
                <a:spAutoFit/>
              </a:bodyPr>
              <a:lstStyle/>
              <a:p>
                <a:pPr algn="ctr">
                  <a:lnSpc>
                    <a:spcPct val="100000"/>
                  </a:lnSpc>
                </a:pPr>
                <a:r>
                  <a:rPr lang="it-IT" sz="800" dirty="0">
                    <a:solidFill>
                      <a:schemeClr val="accent2"/>
                    </a:solidFill>
                    <a:latin typeface="+mj-lt"/>
                  </a:rPr>
                  <a:t>Baie 0.2 ss proxy</a:t>
                </a:r>
              </a:p>
            </p:txBody>
          </p:sp>
          <p:sp>
            <p:nvSpPr>
              <p:cNvPr id="1612" name="Forme libre : forme 1978">
                <a:extLst>
                  <a:ext uri="{FF2B5EF4-FFF2-40B4-BE49-F238E27FC236}">
                    <a16:creationId xmlns:a16="http://schemas.microsoft.com/office/drawing/2014/main" id="{A3C8A0CD-561A-4435-824C-774C8F62FDE2}"/>
                  </a:ext>
                </a:extLst>
              </p:cNvPr>
              <p:cNvSpPr/>
              <p:nvPr/>
            </p:nvSpPr>
            <p:spPr>
              <a:xfrm>
                <a:off x="4753142" y="5210264"/>
                <a:ext cx="2009932" cy="676186"/>
              </a:xfrm>
              <a:prstGeom prst="rect">
                <a:avLst/>
              </a:prstGeom>
              <a:noFill/>
              <a:ln w="6350" cap="flat">
                <a:solidFill>
                  <a:schemeClr val="bg1">
                    <a:lumMod val="85000"/>
                  </a:schemeClr>
                </a:solidFill>
                <a:bevel/>
              </a:ln>
            </p:spPr>
          </p:sp>
          <p:grpSp>
            <p:nvGrpSpPr>
              <p:cNvPr id="1613" name="Group 671">
                <a:extLst>
                  <a:ext uri="{FF2B5EF4-FFF2-40B4-BE49-F238E27FC236}">
                    <a16:creationId xmlns:a16="http://schemas.microsoft.com/office/drawing/2014/main" id="{1F1860CA-D074-402F-9DBC-4765FA45595D}"/>
                  </a:ext>
                </a:extLst>
              </p:cNvPr>
              <p:cNvGrpSpPr/>
              <p:nvPr/>
            </p:nvGrpSpPr>
            <p:grpSpPr>
              <a:xfrm>
                <a:off x="4918398" y="5303926"/>
                <a:ext cx="1679420" cy="380018"/>
                <a:chOff x="4918398" y="5465199"/>
                <a:chExt cx="1679420" cy="380018"/>
              </a:xfrm>
            </p:grpSpPr>
            <p:sp>
              <p:nvSpPr>
                <p:cNvPr id="1614" name="Forme libre : forme 1978">
                  <a:extLst>
                    <a:ext uri="{FF2B5EF4-FFF2-40B4-BE49-F238E27FC236}">
                      <a16:creationId xmlns:a16="http://schemas.microsoft.com/office/drawing/2014/main" id="{BE71456D-5B12-4476-941E-D3ADC1B0B385}"/>
                    </a:ext>
                  </a:extLst>
                </p:cNvPr>
                <p:cNvSpPr/>
                <p:nvPr/>
              </p:nvSpPr>
              <p:spPr>
                <a:xfrm>
                  <a:off x="4918398" y="5465199"/>
                  <a:ext cx="1679420" cy="380018"/>
                </a:xfrm>
                <a:prstGeom prst="rect">
                  <a:avLst/>
                </a:prstGeom>
                <a:solidFill>
                  <a:schemeClr val="bg1">
                    <a:lumMod val="95000"/>
                  </a:schemeClr>
                </a:solidFill>
                <a:ln w="6350" cap="flat">
                  <a:noFill/>
                  <a:bevel/>
                </a:ln>
              </p:spPr>
            </p:sp>
            <p:grpSp>
              <p:nvGrpSpPr>
                <p:cNvPr id="1615" name="Group 648">
                  <a:extLst>
                    <a:ext uri="{FF2B5EF4-FFF2-40B4-BE49-F238E27FC236}">
                      <a16:creationId xmlns:a16="http://schemas.microsoft.com/office/drawing/2014/main" id="{AA05CE6C-C447-4A4D-A633-77DDA3B6B262}"/>
                    </a:ext>
                  </a:extLst>
                </p:cNvPr>
                <p:cNvGrpSpPr/>
                <p:nvPr/>
              </p:nvGrpSpPr>
              <p:grpSpPr>
                <a:xfrm>
                  <a:off x="5198152" y="5542166"/>
                  <a:ext cx="990076" cy="221904"/>
                  <a:chOff x="8071360" y="2931058"/>
                  <a:chExt cx="990076" cy="221904"/>
                </a:xfrm>
              </p:grpSpPr>
              <p:sp>
                <p:nvSpPr>
                  <p:cNvPr id="1616" name="Text 944">
                    <a:extLst>
                      <a:ext uri="{FF2B5EF4-FFF2-40B4-BE49-F238E27FC236}">
                        <a16:creationId xmlns:a16="http://schemas.microsoft.com/office/drawing/2014/main" id="{4C148AAC-389A-444B-B5F1-CC0DD4236C02}"/>
                      </a:ext>
                    </a:extLst>
                  </p:cNvPr>
                  <p:cNvSpPr txBox="1"/>
                  <p:nvPr/>
                </p:nvSpPr>
                <p:spPr>
                  <a:xfrm>
                    <a:off x="8349526" y="2960273"/>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FRRDACD1</a:t>
                    </a:r>
                  </a:p>
                  <a:p>
                    <a:pPr>
                      <a:lnSpc>
                        <a:spcPct val="100000"/>
                      </a:lnSpc>
                    </a:pPr>
                    <a:r>
                      <a:rPr lang="en-ID" sz="400" dirty="0">
                        <a:solidFill>
                          <a:schemeClr val="tx1">
                            <a:lumMod val="75000"/>
                            <a:lumOff val="25000"/>
                          </a:schemeClr>
                        </a:solidFill>
                      </a:rPr>
                      <a:t>WS-C2960X-24PS-L</a:t>
                    </a:r>
                  </a:p>
                </p:txBody>
              </p:sp>
              <p:grpSp>
                <p:nvGrpSpPr>
                  <p:cNvPr id="1617" name="Group 650">
                    <a:extLst>
                      <a:ext uri="{FF2B5EF4-FFF2-40B4-BE49-F238E27FC236}">
                        <a16:creationId xmlns:a16="http://schemas.microsoft.com/office/drawing/2014/main" id="{8CAC30D7-BFE1-4686-A08C-5B555F35855F}"/>
                      </a:ext>
                    </a:extLst>
                  </p:cNvPr>
                  <p:cNvGrpSpPr/>
                  <p:nvPr/>
                </p:nvGrpSpPr>
                <p:grpSpPr>
                  <a:xfrm>
                    <a:off x="8071360" y="2931058"/>
                    <a:ext cx="221906" cy="221904"/>
                    <a:chOff x="5718245" y="1690223"/>
                    <a:chExt cx="221906" cy="221904"/>
                  </a:xfrm>
                </p:grpSpPr>
                <p:sp>
                  <p:nvSpPr>
                    <p:cNvPr id="1618" name="Oval 651">
                      <a:extLst>
                        <a:ext uri="{FF2B5EF4-FFF2-40B4-BE49-F238E27FC236}">
                          <a16:creationId xmlns:a16="http://schemas.microsoft.com/office/drawing/2014/main" id="{B393B277-2C86-4F81-9C0D-2BCFFF88B230}"/>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619" name="Group 652">
                      <a:extLst>
                        <a:ext uri="{FF2B5EF4-FFF2-40B4-BE49-F238E27FC236}">
                          <a16:creationId xmlns:a16="http://schemas.microsoft.com/office/drawing/2014/main" id="{EC8BC018-72EA-42ED-AF50-3A7B3C36B20B}"/>
                        </a:ext>
                      </a:extLst>
                    </p:cNvPr>
                    <p:cNvGrpSpPr/>
                    <p:nvPr/>
                  </p:nvGrpSpPr>
                  <p:grpSpPr>
                    <a:xfrm>
                      <a:off x="5770264" y="1736961"/>
                      <a:ext cx="117841" cy="128429"/>
                      <a:chOff x="3667747" y="1713875"/>
                      <a:chExt cx="117850" cy="128439"/>
                    </a:xfrm>
                  </p:grpSpPr>
                  <p:grpSp>
                    <p:nvGrpSpPr>
                      <p:cNvPr id="1620" name="Group 653">
                        <a:extLst>
                          <a:ext uri="{FF2B5EF4-FFF2-40B4-BE49-F238E27FC236}">
                            <a16:creationId xmlns:a16="http://schemas.microsoft.com/office/drawing/2014/main" id="{03B23A3D-5296-44F1-A322-333FA8FFB60C}"/>
                          </a:ext>
                        </a:extLst>
                      </p:cNvPr>
                      <p:cNvGrpSpPr/>
                      <p:nvPr/>
                    </p:nvGrpSpPr>
                    <p:grpSpPr>
                      <a:xfrm>
                        <a:off x="3743056" y="1746232"/>
                        <a:ext cx="42541" cy="96082"/>
                        <a:chOff x="3775573" y="1713875"/>
                        <a:chExt cx="42541" cy="96082"/>
                      </a:xfrm>
                    </p:grpSpPr>
                    <p:grpSp>
                      <p:nvGrpSpPr>
                        <p:cNvPr id="1628" name="Group 661">
                          <a:extLst>
                            <a:ext uri="{FF2B5EF4-FFF2-40B4-BE49-F238E27FC236}">
                              <a16:creationId xmlns:a16="http://schemas.microsoft.com/office/drawing/2014/main" id="{DFD2732F-1A04-4B09-8DFA-7AABE8A4D7D7}"/>
                            </a:ext>
                          </a:extLst>
                        </p:cNvPr>
                        <p:cNvGrpSpPr/>
                        <p:nvPr/>
                      </p:nvGrpSpPr>
                      <p:grpSpPr>
                        <a:xfrm>
                          <a:off x="3775573" y="1770360"/>
                          <a:ext cx="42541" cy="39597"/>
                          <a:chOff x="3775573" y="1770360"/>
                          <a:chExt cx="42541" cy="39597"/>
                        </a:xfrm>
                      </p:grpSpPr>
                      <p:sp>
                        <p:nvSpPr>
                          <p:cNvPr id="1632" name="Line 245">
                            <a:extLst>
                              <a:ext uri="{FF2B5EF4-FFF2-40B4-BE49-F238E27FC236}">
                                <a16:creationId xmlns:a16="http://schemas.microsoft.com/office/drawing/2014/main" id="{3E37F17C-A51B-42C8-9D9B-AFF10209609D}"/>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33" name="Freeform 248">
                            <a:extLst>
                              <a:ext uri="{FF2B5EF4-FFF2-40B4-BE49-F238E27FC236}">
                                <a16:creationId xmlns:a16="http://schemas.microsoft.com/office/drawing/2014/main" id="{9BD1D6EA-B41E-4770-8E64-5E31BF5B4A2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29" name="Group 662">
                          <a:extLst>
                            <a:ext uri="{FF2B5EF4-FFF2-40B4-BE49-F238E27FC236}">
                              <a16:creationId xmlns:a16="http://schemas.microsoft.com/office/drawing/2014/main" id="{3899016D-939D-4913-86A9-ED9D637D1430}"/>
                            </a:ext>
                          </a:extLst>
                        </p:cNvPr>
                        <p:cNvGrpSpPr/>
                        <p:nvPr/>
                      </p:nvGrpSpPr>
                      <p:grpSpPr>
                        <a:xfrm>
                          <a:off x="3775573" y="1713875"/>
                          <a:ext cx="42541" cy="39597"/>
                          <a:chOff x="3775573" y="1770360"/>
                          <a:chExt cx="42541" cy="39597"/>
                        </a:xfrm>
                      </p:grpSpPr>
                      <p:sp>
                        <p:nvSpPr>
                          <p:cNvPr id="1630" name="Line 245">
                            <a:extLst>
                              <a:ext uri="{FF2B5EF4-FFF2-40B4-BE49-F238E27FC236}">
                                <a16:creationId xmlns:a16="http://schemas.microsoft.com/office/drawing/2014/main" id="{9A402642-C3A6-4F72-AD9D-E9AA6D30ABE5}"/>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31" name="Freeform 248">
                            <a:extLst>
                              <a:ext uri="{FF2B5EF4-FFF2-40B4-BE49-F238E27FC236}">
                                <a16:creationId xmlns:a16="http://schemas.microsoft.com/office/drawing/2014/main" id="{5868C87A-193F-4FFB-AAED-E9A852E4E86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621" name="Group 654">
                        <a:extLst>
                          <a:ext uri="{FF2B5EF4-FFF2-40B4-BE49-F238E27FC236}">
                            <a16:creationId xmlns:a16="http://schemas.microsoft.com/office/drawing/2014/main" id="{B80769BB-228E-49CC-928C-DABE586D7915}"/>
                          </a:ext>
                        </a:extLst>
                      </p:cNvPr>
                      <p:cNvGrpSpPr/>
                      <p:nvPr/>
                    </p:nvGrpSpPr>
                    <p:grpSpPr>
                      <a:xfrm flipH="1">
                        <a:off x="3667747" y="1713875"/>
                        <a:ext cx="42541" cy="96082"/>
                        <a:chOff x="3775573" y="1713875"/>
                        <a:chExt cx="42541" cy="96082"/>
                      </a:xfrm>
                    </p:grpSpPr>
                    <p:grpSp>
                      <p:nvGrpSpPr>
                        <p:cNvPr id="1622" name="Group 655">
                          <a:extLst>
                            <a:ext uri="{FF2B5EF4-FFF2-40B4-BE49-F238E27FC236}">
                              <a16:creationId xmlns:a16="http://schemas.microsoft.com/office/drawing/2014/main" id="{008FECFC-4BDB-4BFD-A100-06FDC9B4337E}"/>
                            </a:ext>
                          </a:extLst>
                        </p:cNvPr>
                        <p:cNvGrpSpPr/>
                        <p:nvPr/>
                      </p:nvGrpSpPr>
                      <p:grpSpPr>
                        <a:xfrm>
                          <a:off x="3775573" y="1770360"/>
                          <a:ext cx="42541" cy="39597"/>
                          <a:chOff x="3775573" y="1770360"/>
                          <a:chExt cx="42541" cy="39597"/>
                        </a:xfrm>
                      </p:grpSpPr>
                      <p:sp>
                        <p:nvSpPr>
                          <p:cNvPr id="1626" name="Line 245">
                            <a:extLst>
                              <a:ext uri="{FF2B5EF4-FFF2-40B4-BE49-F238E27FC236}">
                                <a16:creationId xmlns:a16="http://schemas.microsoft.com/office/drawing/2014/main" id="{7CC46428-9FCD-4A50-9758-0B13CA7DAFA7}"/>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27" name="Freeform 248">
                            <a:extLst>
                              <a:ext uri="{FF2B5EF4-FFF2-40B4-BE49-F238E27FC236}">
                                <a16:creationId xmlns:a16="http://schemas.microsoft.com/office/drawing/2014/main" id="{D2DE4948-86A3-417A-9C52-A94AEB36A42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23" name="Group 656">
                          <a:extLst>
                            <a:ext uri="{FF2B5EF4-FFF2-40B4-BE49-F238E27FC236}">
                              <a16:creationId xmlns:a16="http://schemas.microsoft.com/office/drawing/2014/main" id="{CB740F00-E336-4229-9727-EFA3FF6D5ED9}"/>
                            </a:ext>
                          </a:extLst>
                        </p:cNvPr>
                        <p:cNvGrpSpPr/>
                        <p:nvPr/>
                      </p:nvGrpSpPr>
                      <p:grpSpPr>
                        <a:xfrm>
                          <a:off x="3775573" y="1713875"/>
                          <a:ext cx="42541" cy="39597"/>
                          <a:chOff x="3775573" y="1770360"/>
                          <a:chExt cx="42541" cy="39597"/>
                        </a:xfrm>
                      </p:grpSpPr>
                      <p:sp>
                        <p:nvSpPr>
                          <p:cNvPr id="1624" name="Line 245">
                            <a:extLst>
                              <a:ext uri="{FF2B5EF4-FFF2-40B4-BE49-F238E27FC236}">
                                <a16:creationId xmlns:a16="http://schemas.microsoft.com/office/drawing/2014/main" id="{BB5407C7-6906-4D19-954B-2BFB96B9E13C}"/>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25" name="Freeform 248">
                            <a:extLst>
                              <a:ext uri="{FF2B5EF4-FFF2-40B4-BE49-F238E27FC236}">
                                <a16:creationId xmlns:a16="http://schemas.microsoft.com/office/drawing/2014/main" id="{3133583F-828D-4F7F-9486-3E754396607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grpSp>
        <p:sp>
          <p:nvSpPr>
            <p:cNvPr id="830" name="Forme libre : forme 1978">
              <a:extLst>
                <a:ext uri="{FF2B5EF4-FFF2-40B4-BE49-F238E27FC236}">
                  <a16:creationId xmlns:a16="http://schemas.microsoft.com/office/drawing/2014/main" id="{04A47187-7EBF-4B80-81A9-1075FCB0F0E9}"/>
                </a:ext>
              </a:extLst>
            </p:cNvPr>
            <p:cNvSpPr/>
            <p:nvPr/>
          </p:nvSpPr>
          <p:spPr>
            <a:xfrm>
              <a:off x="5806329" y="3896557"/>
              <a:ext cx="1501263" cy="1288527"/>
            </a:xfrm>
            <a:prstGeom prst="rect">
              <a:avLst/>
            </a:prstGeom>
            <a:noFill/>
            <a:ln w="6350" cap="flat">
              <a:solidFill>
                <a:schemeClr val="bg1">
                  <a:lumMod val="85000"/>
                </a:schemeClr>
              </a:solidFill>
              <a:bevel/>
            </a:ln>
          </p:spPr>
        </p:sp>
        <p:sp>
          <p:nvSpPr>
            <p:cNvPr id="831" name="Text 944">
              <a:extLst>
                <a:ext uri="{FF2B5EF4-FFF2-40B4-BE49-F238E27FC236}">
                  <a16:creationId xmlns:a16="http://schemas.microsoft.com/office/drawing/2014/main" id="{EFC41953-DFDF-4075-A454-95C28AEE7DDA}"/>
                </a:ext>
              </a:extLst>
            </p:cNvPr>
            <p:cNvSpPr txBox="1"/>
            <p:nvPr/>
          </p:nvSpPr>
          <p:spPr>
            <a:xfrm>
              <a:off x="5893409" y="4961418"/>
              <a:ext cx="1327102" cy="246221"/>
            </a:xfrm>
            <a:prstGeom prst="rect">
              <a:avLst/>
            </a:prstGeom>
            <a:noFill/>
          </p:spPr>
          <p:txBody>
            <a:bodyPr wrap="square" lIns="0" tIns="0" rIns="0" bIns="0" rtlCol="0" anchor="ctr">
              <a:spAutoFit/>
            </a:bodyPr>
            <a:lstStyle/>
            <a:p>
              <a:pPr algn="ctr"/>
              <a:r>
                <a:rPr lang="fr-FR" sz="800" dirty="0">
                  <a:solidFill>
                    <a:schemeClr val="accent2"/>
                  </a:solidFill>
                  <a:latin typeface="+mj-lt"/>
                </a:rPr>
                <a:t>Baie 2.1 DIO – 2 </a:t>
              </a:r>
              <a:r>
                <a:rPr lang="fr-FR" sz="800" dirty="0" err="1">
                  <a:solidFill>
                    <a:schemeClr val="accent2"/>
                  </a:solidFill>
                  <a:latin typeface="+mj-lt"/>
                </a:rPr>
                <a:t>ème</a:t>
              </a:r>
              <a:r>
                <a:rPr lang="fr-FR" sz="800" dirty="0">
                  <a:solidFill>
                    <a:schemeClr val="accent2"/>
                  </a:solidFill>
                  <a:latin typeface="+mj-lt"/>
                </a:rPr>
                <a:t> étage</a:t>
              </a:r>
            </a:p>
          </p:txBody>
        </p:sp>
        <p:sp>
          <p:nvSpPr>
            <p:cNvPr id="832" name="Forme libre : forme 1978">
              <a:extLst>
                <a:ext uri="{FF2B5EF4-FFF2-40B4-BE49-F238E27FC236}">
                  <a16:creationId xmlns:a16="http://schemas.microsoft.com/office/drawing/2014/main" id="{F47032DA-708B-488B-8879-D960A7B33905}"/>
                </a:ext>
              </a:extLst>
            </p:cNvPr>
            <p:cNvSpPr/>
            <p:nvPr/>
          </p:nvSpPr>
          <p:spPr>
            <a:xfrm>
              <a:off x="5893410" y="3972240"/>
              <a:ext cx="1327100" cy="1072287"/>
            </a:xfrm>
            <a:prstGeom prst="rect">
              <a:avLst/>
            </a:prstGeom>
            <a:solidFill>
              <a:schemeClr val="bg1">
                <a:lumMod val="95000"/>
              </a:schemeClr>
            </a:solidFill>
            <a:ln w="6350" cap="flat">
              <a:noFill/>
              <a:bevel/>
            </a:ln>
          </p:spPr>
        </p:sp>
        <p:grpSp>
          <p:nvGrpSpPr>
            <p:cNvPr id="834" name="Group 778">
              <a:extLst>
                <a:ext uri="{FF2B5EF4-FFF2-40B4-BE49-F238E27FC236}">
                  <a16:creationId xmlns:a16="http://schemas.microsoft.com/office/drawing/2014/main" id="{0005A0CE-2C3B-4CBC-851D-723D7B991804}"/>
                </a:ext>
              </a:extLst>
            </p:cNvPr>
            <p:cNvGrpSpPr/>
            <p:nvPr/>
          </p:nvGrpSpPr>
          <p:grpSpPr>
            <a:xfrm>
              <a:off x="3949165" y="1406797"/>
              <a:ext cx="1702846" cy="718341"/>
              <a:chOff x="515937" y="1098389"/>
              <a:chExt cx="2009932" cy="847885"/>
            </a:xfrm>
          </p:grpSpPr>
          <p:sp>
            <p:nvSpPr>
              <p:cNvPr id="1608" name="Text 944">
                <a:extLst>
                  <a:ext uri="{FF2B5EF4-FFF2-40B4-BE49-F238E27FC236}">
                    <a16:creationId xmlns:a16="http://schemas.microsoft.com/office/drawing/2014/main" id="{F0F766E1-7FC1-487C-A55B-5A0642E1E58C}"/>
                  </a:ext>
                </a:extLst>
              </p:cNvPr>
              <p:cNvSpPr txBox="1"/>
              <p:nvPr/>
            </p:nvSpPr>
            <p:spPr>
              <a:xfrm>
                <a:off x="681192" y="1224763"/>
                <a:ext cx="1679420" cy="145313"/>
              </a:xfrm>
              <a:prstGeom prst="rect">
                <a:avLst/>
              </a:prstGeom>
              <a:noFill/>
            </p:spPr>
            <p:txBody>
              <a:bodyPr wrap="square" lIns="0" tIns="0" rIns="0" bIns="0" rtlCol="0" anchor="ctr">
                <a:spAutoFit/>
              </a:bodyPr>
              <a:lstStyle/>
              <a:p>
                <a:pPr algn="ctr"/>
                <a:r>
                  <a:rPr lang="it-IT" sz="800" dirty="0">
                    <a:solidFill>
                      <a:schemeClr val="accent2"/>
                    </a:solidFill>
                    <a:latin typeface="+mj-lt"/>
                  </a:rPr>
                  <a:t>Nortel Baie DC-01</a:t>
                </a:r>
              </a:p>
            </p:txBody>
          </p:sp>
          <p:sp>
            <p:nvSpPr>
              <p:cNvPr id="1609" name="Forme libre : forme 1978">
                <a:extLst>
                  <a:ext uri="{FF2B5EF4-FFF2-40B4-BE49-F238E27FC236}">
                    <a16:creationId xmlns:a16="http://schemas.microsoft.com/office/drawing/2014/main" id="{1A1E3EF7-14BA-4A00-AB17-4968DF419F12}"/>
                  </a:ext>
                </a:extLst>
              </p:cNvPr>
              <p:cNvSpPr/>
              <p:nvPr/>
            </p:nvSpPr>
            <p:spPr>
              <a:xfrm>
                <a:off x="515937" y="1098389"/>
                <a:ext cx="2009932" cy="847885"/>
              </a:xfrm>
              <a:prstGeom prst="rect">
                <a:avLst/>
              </a:prstGeom>
              <a:noFill/>
              <a:ln w="6350" cap="flat">
                <a:solidFill>
                  <a:schemeClr val="bg1">
                    <a:lumMod val="85000"/>
                  </a:schemeClr>
                </a:solidFill>
                <a:bevel/>
              </a:ln>
            </p:spPr>
          </p:sp>
          <p:sp>
            <p:nvSpPr>
              <p:cNvPr id="1610" name="Forme libre : forme 1978">
                <a:extLst>
                  <a:ext uri="{FF2B5EF4-FFF2-40B4-BE49-F238E27FC236}">
                    <a16:creationId xmlns:a16="http://schemas.microsoft.com/office/drawing/2014/main" id="{BE865021-579E-4213-B8EC-D3C83EDB1862}"/>
                  </a:ext>
                </a:extLst>
              </p:cNvPr>
              <p:cNvSpPr/>
              <p:nvPr/>
            </p:nvSpPr>
            <p:spPr>
              <a:xfrm>
                <a:off x="681193" y="1394410"/>
                <a:ext cx="1679420" cy="441262"/>
              </a:xfrm>
              <a:prstGeom prst="rect">
                <a:avLst/>
              </a:prstGeom>
              <a:solidFill>
                <a:schemeClr val="bg1">
                  <a:lumMod val="95000"/>
                </a:schemeClr>
              </a:solidFill>
              <a:ln w="6350" cap="flat">
                <a:noFill/>
                <a:bevel/>
              </a:ln>
            </p:spPr>
          </p:sp>
        </p:grpSp>
        <p:sp>
          <p:nvSpPr>
            <p:cNvPr id="835" name="Text 944">
              <a:extLst>
                <a:ext uri="{FF2B5EF4-FFF2-40B4-BE49-F238E27FC236}">
                  <a16:creationId xmlns:a16="http://schemas.microsoft.com/office/drawing/2014/main" id="{115FB78C-686B-468F-80E8-0913858C36C9}"/>
                </a:ext>
              </a:extLst>
            </p:cNvPr>
            <p:cNvSpPr txBox="1"/>
            <p:nvPr/>
          </p:nvSpPr>
          <p:spPr>
            <a:xfrm flipH="1">
              <a:off x="4381184" y="1775264"/>
              <a:ext cx="603141" cy="138499"/>
            </a:xfrm>
            <a:prstGeom prst="rect">
              <a:avLst/>
            </a:prstGeom>
            <a:noFill/>
          </p:spPr>
          <p:txBody>
            <a:bodyPr wrap="square" lIns="0" tIns="0" rIns="0" bIns="0" rtlCol="0" anchor="ctr">
              <a:spAutoFit/>
            </a:bodyPr>
            <a:lstStyle/>
            <a:p>
              <a:pPr algn="r">
                <a:lnSpc>
                  <a:spcPct val="100000"/>
                </a:lnSpc>
              </a:pPr>
              <a:r>
                <a:rPr lang="en-ID" sz="500" b="1" dirty="0">
                  <a:solidFill>
                    <a:schemeClr val="tx1">
                      <a:lumMod val="75000"/>
                      <a:lumOff val="25000"/>
                    </a:schemeClr>
                  </a:solidFill>
                  <a:latin typeface="+mj-lt"/>
                </a:rPr>
                <a:t>FRRDACCC7</a:t>
              </a:r>
            </a:p>
            <a:p>
              <a:pPr algn="r">
                <a:lnSpc>
                  <a:spcPct val="100000"/>
                </a:lnSpc>
              </a:pPr>
              <a:r>
                <a:rPr lang="en-ID" sz="400" dirty="0">
                  <a:solidFill>
                    <a:srgbClr val="FF0000"/>
                  </a:solidFill>
                </a:rPr>
                <a:t>WS-C2950-24</a:t>
              </a:r>
            </a:p>
          </p:txBody>
        </p:sp>
        <p:grpSp>
          <p:nvGrpSpPr>
            <p:cNvPr id="1053" name="Group 776">
              <a:extLst>
                <a:ext uri="{FF2B5EF4-FFF2-40B4-BE49-F238E27FC236}">
                  <a16:creationId xmlns:a16="http://schemas.microsoft.com/office/drawing/2014/main" id="{5CB6F23C-55CD-451A-933F-073D68CA0853}"/>
                </a:ext>
              </a:extLst>
            </p:cNvPr>
            <p:cNvGrpSpPr/>
            <p:nvPr/>
          </p:nvGrpSpPr>
          <p:grpSpPr>
            <a:xfrm>
              <a:off x="5031989" y="1750512"/>
              <a:ext cx="188002" cy="188001"/>
              <a:chOff x="1794035" y="1504089"/>
              <a:chExt cx="221906" cy="221904"/>
            </a:xfrm>
          </p:grpSpPr>
          <p:sp>
            <p:nvSpPr>
              <p:cNvPr id="1592" name="Oval 756">
                <a:extLst>
                  <a:ext uri="{FF2B5EF4-FFF2-40B4-BE49-F238E27FC236}">
                    <a16:creationId xmlns:a16="http://schemas.microsoft.com/office/drawing/2014/main" id="{49E27E28-18C3-4F67-B403-7870FA7D1B4A}"/>
                  </a:ext>
                </a:extLst>
              </p:cNvPr>
              <p:cNvSpPr/>
              <p:nvPr/>
            </p:nvSpPr>
            <p:spPr>
              <a:xfrm flipH="1">
                <a:off x="1794035" y="1504089"/>
                <a:ext cx="221906" cy="22190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93" name="Group 757">
                <a:extLst>
                  <a:ext uri="{FF2B5EF4-FFF2-40B4-BE49-F238E27FC236}">
                    <a16:creationId xmlns:a16="http://schemas.microsoft.com/office/drawing/2014/main" id="{5A165295-8EC6-45E2-A969-88EFD6DD29EB}"/>
                  </a:ext>
                </a:extLst>
              </p:cNvPr>
              <p:cNvGrpSpPr/>
              <p:nvPr/>
            </p:nvGrpSpPr>
            <p:grpSpPr>
              <a:xfrm flipH="1">
                <a:off x="1846081" y="1550827"/>
                <a:ext cx="117841" cy="128429"/>
                <a:chOff x="3667747" y="1713875"/>
                <a:chExt cx="117850" cy="128439"/>
              </a:xfrm>
            </p:grpSpPr>
            <p:grpSp>
              <p:nvGrpSpPr>
                <p:cNvPr id="1594" name="Group 758">
                  <a:extLst>
                    <a:ext uri="{FF2B5EF4-FFF2-40B4-BE49-F238E27FC236}">
                      <a16:creationId xmlns:a16="http://schemas.microsoft.com/office/drawing/2014/main" id="{CB1F5311-D3D1-44C6-B985-0CD89C30B63B}"/>
                    </a:ext>
                  </a:extLst>
                </p:cNvPr>
                <p:cNvGrpSpPr/>
                <p:nvPr/>
              </p:nvGrpSpPr>
              <p:grpSpPr>
                <a:xfrm>
                  <a:off x="3743056" y="1746232"/>
                  <a:ext cx="42541" cy="96082"/>
                  <a:chOff x="3775573" y="1713875"/>
                  <a:chExt cx="42541" cy="96082"/>
                </a:xfrm>
              </p:grpSpPr>
              <p:grpSp>
                <p:nvGrpSpPr>
                  <p:cNvPr id="1602" name="Group 766">
                    <a:extLst>
                      <a:ext uri="{FF2B5EF4-FFF2-40B4-BE49-F238E27FC236}">
                        <a16:creationId xmlns:a16="http://schemas.microsoft.com/office/drawing/2014/main" id="{83F68D87-1137-4F2D-A55F-48C7C0C97AFF}"/>
                      </a:ext>
                    </a:extLst>
                  </p:cNvPr>
                  <p:cNvGrpSpPr/>
                  <p:nvPr/>
                </p:nvGrpSpPr>
                <p:grpSpPr>
                  <a:xfrm>
                    <a:off x="3775573" y="1770360"/>
                    <a:ext cx="42541" cy="39597"/>
                    <a:chOff x="3775573" y="1770360"/>
                    <a:chExt cx="42541" cy="39597"/>
                  </a:xfrm>
                </p:grpSpPr>
                <p:sp>
                  <p:nvSpPr>
                    <p:cNvPr id="1606" name="Line 245">
                      <a:extLst>
                        <a:ext uri="{FF2B5EF4-FFF2-40B4-BE49-F238E27FC236}">
                          <a16:creationId xmlns:a16="http://schemas.microsoft.com/office/drawing/2014/main" id="{9B95566C-EE61-469B-BF9B-33B2FD13CB5B}"/>
                        </a:ext>
                      </a:extLst>
                    </p:cNvPr>
                    <p:cNvSpPr>
                      <a:spLocks noChangeShapeType="1"/>
                    </p:cNvSpPr>
                    <p:nvPr/>
                  </p:nvSpPr>
                  <p:spPr bwMode="auto">
                    <a:xfrm rot="2700000" flipV="1">
                      <a:off x="3775573" y="1770360"/>
                      <a:ext cx="39597" cy="39597"/>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07" name="Freeform 248">
                      <a:extLst>
                        <a:ext uri="{FF2B5EF4-FFF2-40B4-BE49-F238E27FC236}">
                          <a16:creationId xmlns:a16="http://schemas.microsoft.com/office/drawing/2014/main" id="{4DFB8EB9-3F9C-4A54-9382-CD7EB554622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603" name="Group 767">
                    <a:extLst>
                      <a:ext uri="{FF2B5EF4-FFF2-40B4-BE49-F238E27FC236}">
                        <a16:creationId xmlns:a16="http://schemas.microsoft.com/office/drawing/2014/main" id="{2F6380BC-9C0D-4062-815E-B3D9E4028EBB}"/>
                      </a:ext>
                    </a:extLst>
                  </p:cNvPr>
                  <p:cNvGrpSpPr/>
                  <p:nvPr/>
                </p:nvGrpSpPr>
                <p:grpSpPr>
                  <a:xfrm>
                    <a:off x="3775573" y="1713875"/>
                    <a:ext cx="42541" cy="39597"/>
                    <a:chOff x="3775573" y="1770360"/>
                    <a:chExt cx="42541" cy="39597"/>
                  </a:xfrm>
                </p:grpSpPr>
                <p:sp>
                  <p:nvSpPr>
                    <p:cNvPr id="1604" name="Line 245">
                      <a:extLst>
                        <a:ext uri="{FF2B5EF4-FFF2-40B4-BE49-F238E27FC236}">
                          <a16:creationId xmlns:a16="http://schemas.microsoft.com/office/drawing/2014/main" id="{EE74C0FA-A9CF-4A1F-A620-9878B11D7DD4}"/>
                        </a:ext>
                      </a:extLst>
                    </p:cNvPr>
                    <p:cNvSpPr>
                      <a:spLocks noChangeShapeType="1"/>
                    </p:cNvSpPr>
                    <p:nvPr/>
                  </p:nvSpPr>
                  <p:spPr bwMode="auto">
                    <a:xfrm rot="2700000" flipV="1">
                      <a:off x="3775573" y="1770360"/>
                      <a:ext cx="39597" cy="39597"/>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05" name="Freeform 248">
                      <a:extLst>
                        <a:ext uri="{FF2B5EF4-FFF2-40B4-BE49-F238E27FC236}">
                          <a16:creationId xmlns:a16="http://schemas.microsoft.com/office/drawing/2014/main" id="{73A43647-BE65-4D5E-85B0-CDA2810C3FE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95" name="Group 759">
                  <a:extLst>
                    <a:ext uri="{FF2B5EF4-FFF2-40B4-BE49-F238E27FC236}">
                      <a16:creationId xmlns:a16="http://schemas.microsoft.com/office/drawing/2014/main" id="{059C0003-742A-4839-B378-9EA753530D68}"/>
                    </a:ext>
                  </a:extLst>
                </p:cNvPr>
                <p:cNvGrpSpPr/>
                <p:nvPr/>
              </p:nvGrpSpPr>
              <p:grpSpPr>
                <a:xfrm flipH="1">
                  <a:off x="3667747" y="1713875"/>
                  <a:ext cx="42541" cy="96082"/>
                  <a:chOff x="3775573" y="1713875"/>
                  <a:chExt cx="42541" cy="96082"/>
                </a:xfrm>
              </p:grpSpPr>
              <p:grpSp>
                <p:nvGrpSpPr>
                  <p:cNvPr id="1596" name="Group 760">
                    <a:extLst>
                      <a:ext uri="{FF2B5EF4-FFF2-40B4-BE49-F238E27FC236}">
                        <a16:creationId xmlns:a16="http://schemas.microsoft.com/office/drawing/2014/main" id="{6D2FC290-E1C1-4B3A-8C87-BA872EA81EC0}"/>
                      </a:ext>
                    </a:extLst>
                  </p:cNvPr>
                  <p:cNvGrpSpPr/>
                  <p:nvPr/>
                </p:nvGrpSpPr>
                <p:grpSpPr>
                  <a:xfrm>
                    <a:off x="3775573" y="1770360"/>
                    <a:ext cx="42541" cy="39597"/>
                    <a:chOff x="3775573" y="1770360"/>
                    <a:chExt cx="42541" cy="39597"/>
                  </a:xfrm>
                </p:grpSpPr>
                <p:sp>
                  <p:nvSpPr>
                    <p:cNvPr id="1600" name="Line 245">
                      <a:extLst>
                        <a:ext uri="{FF2B5EF4-FFF2-40B4-BE49-F238E27FC236}">
                          <a16:creationId xmlns:a16="http://schemas.microsoft.com/office/drawing/2014/main" id="{883F4A59-2147-4490-B3B0-EFC2E9112417}"/>
                        </a:ext>
                      </a:extLst>
                    </p:cNvPr>
                    <p:cNvSpPr>
                      <a:spLocks noChangeShapeType="1"/>
                    </p:cNvSpPr>
                    <p:nvPr/>
                  </p:nvSpPr>
                  <p:spPr bwMode="auto">
                    <a:xfrm rot="2700000" flipV="1">
                      <a:off x="3775573" y="1770360"/>
                      <a:ext cx="39597" cy="39597"/>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601" name="Freeform 248">
                      <a:extLst>
                        <a:ext uri="{FF2B5EF4-FFF2-40B4-BE49-F238E27FC236}">
                          <a16:creationId xmlns:a16="http://schemas.microsoft.com/office/drawing/2014/main" id="{B4CD4039-910A-4401-B040-665FDADC135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97" name="Group 761">
                    <a:extLst>
                      <a:ext uri="{FF2B5EF4-FFF2-40B4-BE49-F238E27FC236}">
                        <a16:creationId xmlns:a16="http://schemas.microsoft.com/office/drawing/2014/main" id="{565F7FF4-39EA-478C-9590-EDF18F931EB6}"/>
                      </a:ext>
                    </a:extLst>
                  </p:cNvPr>
                  <p:cNvGrpSpPr/>
                  <p:nvPr/>
                </p:nvGrpSpPr>
                <p:grpSpPr>
                  <a:xfrm>
                    <a:off x="3775573" y="1713875"/>
                    <a:ext cx="42541" cy="39597"/>
                    <a:chOff x="3775573" y="1770360"/>
                    <a:chExt cx="42541" cy="39597"/>
                  </a:xfrm>
                </p:grpSpPr>
                <p:sp>
                  <p:nvSpPr>
                    <p:cNvPr id="1598" name="Line 245">
                      <a:extLst>
                        <a:ext uri="{FF2B5EF4-FFF2-40B4-BE49-F238E27FC236}">
                          <a16:creationId xmlns:a16="http://schemas.microsoft.com/office/drawing/2014/main" id="{40386303-83D6-40E8-AD7A-5A7826162F06}"/>
                        </a:ext>
                      </a:extLst>
                    </p:cNvPr>
                    <p:cNvSpPr>
                      <a:spLocks noChangeShapeType="1"/>
                    </p:cNvSpPr>
                    <p:nvPr/>
                  </p:nvSpPr>
                  <p:spPr bwMode="auto">
                    <a:xfrm rot="2700000" flipV="1">
                      <a:off x="3775573" y="1770360"/>
                      <a:ext cx="39597" cy="39597"/>
                    </a:xfrm>
                    <a:prstGeom prst="line">
                      <a:avLst/>
                    </a:prstGeom>
                    <a:noFill/>
                    <a:ln w="14288" cap="rnd">
                      <a:solidFill>
                        <a:srgbClr val="C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99" name="Freeform 248">
                      <a:extLst>
                        <a:ext uri="{FF2B5EF4-FFF2-40B4-BE49-F238E27FC236}">
                          <a16:creationId xmlns:a16="http://schemas.microsoft.com/office/drawing/2014/main" id="{526493F2-8EC1-4FE2-8046-C5ACD5C52B7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nvGrpSpPr>
            <p:cNvPr id="1054" name="Group 780">
              <a:extLst>
                <a:ext uri="{FF2B5EF4-FFF2-40B4-BE49-F238E27FC236}">
                  <a16:creationId xmlns:a16="http://schemas.microsoft.com/office/drawing/2014/main" id="{3FBC2110-525C-44EB-9C37-F2F58A7B6A82}"/>
                </a:ext>
              </a:extLst>
            </p:cNvPr>
            <p:cNvGrpSpPr/>
            <p:nvPr/>
          </p:nvGrpSpPr>
          <p:grpSpPr>
            <a:xfrm>
              <a:off x="3949165" y="2170263"/>
              <a:ext cx="1702846" cy="683678"/>
              <a:chOff x="515937" y="1098389"/>
              <a:chExt cx="2009932" cy="847885"/>
            </a:xfrm>
          </p:grpSpPr>
          <p:sp>
            <p:nvSpPr>
              <p:cNvPr id="1589" name="Text 944">
                <a:extLst>
                  <a:ext uri="{FF2B5EF4-FFF2-40B4-BE49-F238E27FC236}">
                    <a16:creationId xmlns:a16="http://schemas.microsoft.com/office/drawing/2014/main" id="{E060CA2D-1F55-42DD-B103-99EB152FDBC9}"/>
                  </a:ext>
                </a:extLst>
              </p:cNvPr>
              <p:cNvSpPr txBox="1"/>
              <p:nvPr/>
            </p:nvSpPr>
            <p:spPr>
              <a:xfrm>
                <a:off x="681192" y="1221079"/>
                <a:ext cx="1679420" cy="152680"/>
              </a:xfrm>
              <a:prstGeom prst="rect">
                <a:avLst/>
              </a:prstGeom>
              <a:noFill/>
            </p:spPr>
            <p:txBody>
              <a:bodyPr wrap="square" lIns="0" tIns="0" rIns="0" bIns="0" rtlCol="0" anchor="ctr">
                <a:spAutoFit/>
              </a:bodyPr>
              <a:lstStyle/>
              <a:p>
                <a:pPr algn="ctr"/>
                <a:r>
                  <a:rPr lang="it-IT" sz="800" dirty="0">
                    <a:solidFill>
                      <a:schemeClr val="accent2"/>
                    </a:solidFill>
                    <a:latin typeface="+mj-lt"/>
                  </a:rPr>
                  <a:t>Baie 4.1 Cantine – 4eme</a:t>
                </a:r>
              </a:p>
            </p:txBody>
          </p:sp>
          <p:sp>
            <p:nvSpPr>
              <p:cNvPr id="1590" name="Forme libre : forme 1978">
                <a:extLst>
                  <a:ext uri="{FF2B5EF4-FFF2-40B4-BE49-F238E27FC236}">
                    <a16:creationId xmlns:a16="http://schemas.microsoft.com/office/drawing/2014/main" id="{A95AE1D0-AC4C-4DFB-B257-E66667DDF37A}"/>
                  </a:ext>
                </a:extLst>
              </p:cNvPr>
              <p:cNvSpPr/>
              <p:nvPr/>
            </p:nvSpPr>
            <p:spPr>
              <a:xfrm>
                <a:off x="515937" y="1098389"/>
                <a:ext cx="2009932" cy="847885"/>
              </a:xfrm>
              <a:prstGeom prst="rect">
                <a:avLst/>
              </a:prstGeom>
              <a:noFill/>
              <a:ln w="6350" cap="flat">
                <a:solidFill>
                  <a:schemeClr val="bg1">
                    <a:lumMod val="85000"/>
                  </a:schemeClr>
                </a:solidFill>
                <a:bevel/>
              </a:ln>
            </p:spPr>
          </p:sp>
          <p:sp>
            <p:nvSpPr>
              <p:cNvPr id="1591" name="Forme libre : forme 1978">
                <a:extLst>
                  <a:ext uri="{FF2B5EF4-FFF2-40B4-BE49-F238E27FC236}">
                    <a16:creationId xmlns:a16="http://schemas.microsoft.com/office/drawing/2014/main" id="{0F0DB4CA-24C8-44FA-97C4-06792A08092C}"/>
                  </a:ext>
                </a:extLst>
              </p:cNvPr>
              <p:cNvSpPr/>
              <p:nvPr/>
            </p:nvSpPr>
            <p:spPr>
              <a:xfrm>
                <a:off x="681193" y="1394410"/>
                <a:ext cx="1679420" cy="441262"/>
              </a:xfrm>
              <a:prstGeom prst="rect">
                <a:avLst/>
              </a:prstGeom>
              <a:solidFill>
                <a:schemeClr val="bg1">
                  <a:lumMod val="95000"/>
                </a:schemeClr>
              </a:solidFill>
              <a:ln w="6350" cap="flat">
                <a:noFill/>
                <a:bevel/>
              </a:ln>
            </p:spPr>
          </p:sp>
        </p:grpSp>
        <p:grpSp>
          <p:nvGrpSpPr>
            <p:cNvPr id="1056" name="Group 784">
              <a:extLst>
                <a:ext uri="{FF2B5EF4-FFF2-40B4-BE49-F238E27FC236}">
                  <a16:creationId xmlns:a16="http://schemas.microsoft.com/office/drawing/2014/main" id="{46B98304-A80C-4CBA-8EC2-8488BC53FCE9}"/>
                </a:ext>
              </a:extLst>
            </p:cNvPr>
            <p:cNvGrpSpPr/>
            <p:nvPr/>
          </p:nvGrpSpPr>
          <p:grpSpPr>
            <a:xfrm flipH="1">
              <a:off x="4486169" y="2491206"/>
              <a:ext cx="838808" cy="188001"/>
              <a:chOff x="1025865" y="1504089"/>
              <a:chExt cx="990076" cy="221904"/>
            </a:xfrm>
          </p:grpSpPr>
          <p:sp>
            <p:nvSpPr>
              <p:cNvPr id="1571" name="Text 944">
                <a:extLst>
                  <a:ext uri="{FF2B5EF4-FFF2-40B4-BE49-F238E27FC236}">
                    <a16:creationId xmlns:a16="http://schemas.microsoft.com/office/drawing/2014/main" id="{0C518B99-5BC9-441D-B277-6DB3A0052AE1}"/>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FRRDAC41</a:t>
                </a:r>
              </a:p>
              <a:p>
                <a:pPr>
                  <a:lnSpc>
                    <a:spcPct val="100000"/>
                  </a:lnSpc>
                </a:pPr>
                <a:r>
                  <a:rPr lang="en-ID" sz="400" dirty="0">
                    <a:solidFill>
                      <a:srgbClr val="FF0000"/>
                    </a:solidFill>
                  </a:rPr>
                  <a:t>WS-C2960-24PC-L</a:t>
                </a:r>
              </a:p>
            </p:txBody>
          </p:sp>
          <p:grpSp>
            <p:nvGrpSpPr>
              <p:cNvPr id="1572" name="Group 786">
                <a:extLst>
                  <a:ext uri="{FF2B5EF4-FFF2-40B4-BE49-F238E27FC236}">
                    <a16:creationId xmlns:a16="http://schemas.microsoft.com/office/drawing/2014/main" id="{8565CB9D-00E7-46F5-BBCC-49CD13620429}"/>
                  </a:ext>
                </a:extLst>
              </p:cNvPr>
              <p:cNvGrpSpPr/>
              <p:nvPr/>
            </p:nvGrpSpPr>
            <p:grpSpPr>
              <a:xfrm>
                <a:off x="1794035" y="1504089"/>
                <a:ext cx="221906" cy="221904"/>
                <a:chOff x="1794035" y="1504089"/>
                <a:chExt cx="221906" cy="221904"/>
              </a:xfrm>
            </p:grpSpPr>
            <p:sp>
              <p:nvSpPr>
                <p:cNvPr id="1573" name="Oval 787">
                  <a:extLst>
                    <a:ext uri="{FF2B5EF4-FFF2-40B4-BE49-F238E27FC236}">
                      <a16:creationId xmlns:a16="http://schemas.microsoft.com/office/drawing/2014/main" id="{D6F08004-0FB8-4AB5-A091-467A40604FF7}"/>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74" name="Group 788">
                  <a:extLst>
                    <a:ext uri="{FF2B5EF4-FFF2-40B4-BE49-F238E27FC236}">
                      <a16:creationId xmlns:a16="http://schemas.microsoft.com/office/drawing/2014/main" id="{D1CD9D8E-AFE5-4E7F-A38E-53960A82724C}"/>
                    </a:ext>
                  </a:extLst>
                </p:cNvPr>
                <p:cNvGrpSpPr/>
                <p:nvPr/>
              </p:nvGrpSpPr>
              <p:grpSpPr>
                <a:xfrm flipH="1">
                  <a:off x="1846081" y="1550827"/>
                  <a:ext cx="117841" cy="128429"/>
                  <a:chOff x="3667747" y="1713875"/>
                  <a:chExt cx="117850" cy="128439"/>
                </a:xfrm>
              </p:grpSpPr>
              <p:grpSp>
                <p:nvGrpSpPr>
                  <p:cNvPr id="1575" name="Group 789">
                    <a:extLst>
                      <a:ext uri="{FF2B5EF4-FFF2-40B4-BE49-F238E27FC236}">
                        <a16:creationId xmlns:a16="http://schemas.microsoft.com/office/drawing/2014/main" id="{C062EDED-002D-4605-A2CF-6F86DC3785A6}"/>
                      </a:ext>
                    </a:extLst>
                  </p:cNvPr>
                  <p:cNvGrpSpPr/>
                  <p:nvPr/>
                </p:nvGrpSpPr>
                <p:grpSpPr>
                  <a:xfrm>
                    <a:off x="3743056" y="1746232"/>
                    <a:ext cx="42541" cy="96082"/>
                    <a:chOff x="3775573" y="1713875"/>
                    <a:chExt cx="42541" cy="96082"/>
                  </a:xfrm>
                </p:grpSpPr>
                <p:grpSp>
                  <p:nvGrpSpPr>
                    <p:cNvPr id="1583" name="Group 797">
                      <a:extLst>
                        <a:ext uri="{FF2B5EF4-FFF2-40B4-BE49-F238E27FC236}">
                          <a16:creationId xmlns:a16="http://schemas.microsoft.com/office/drawing/2014/main" id="{E519F751-01EB-4BEA-B0B4-FFC227724174}"/>
                        </a:ext>
                      </a:extLst>
                    </p:cNvPr>
                    <p:cNvGrpSpPr/>
                    <p:nvPr/>
                  </p:nvGrpSpPr>
                  <p:grpSpPr>
                    <a:xfrm>
                      <a:off x="3775573" y="1770360"/>
                      <a:ext cx="42541" cy="39597"/>
                      <a:chOff x="3775573" y="1770360"/>
                      <a:chExt cx="42541" cy="39597"/>
                    </a:xfrm>
                  </p:grpSpPr>
                  <p:sp>
                    <p:nvSpPr>
                      <p:cNvPr id="1587" name="Line 245">
                        <a:extLst>
                          <a:ext uri="{FF2B5EF4-FFF2-40B4-BE49-F238E27FC236}">
                            <a16:creationId xmlns:a16="http://schemas.microsoft.com/office/drawing/2014/main" id="{2390A70F-7574-4D61-9F41-AF8C5D506D9D}"/>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88" name="Freeform 248">
                        <a:extLst>
                          <a:ext uri="{FF2B5EF4-FFF2-40B4-BE49-F238E27FC236}">
                            <a16:creationId xmlns:a16="http://schemas.microsoft.com/office/drawing/2014/main" id="{9CCA34B5-5B1A-410B-834E-416B537D1B84}"/>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84" name="Group 798">
                      <a:extLst>
                        <a:ext uri="{FF2B5EF4-FFF2-40B4-BE49-F238E27FC236}">
                          <a16:creationId xmlns:a16="http://schemas.microsoft.com/office/drawing/2014/main" id="{0EE95742-B311-4CC2-92EE-DB1930EC2F23}"/>
                        </a:ext>
                      </a:extLst>
                    </p:cNvPr>
                    <p:cNvGrpSpPr/>
                    <p:nvPr/>
                  </p:nvGrpSpPr>
                  <p:grpSpPr>
                    <a:xfrm>
                      <a:off x="3775573" y="1713875"/>
                      <a:ext cx="42541" cy="39597"/>
                      <a:chOff x="3775573" y="1770360"/>
                      <a:chExt cx="42541" cy="39597"/>
                    </a:xfrm>
                  </p:grpSpPr>
                  <p:sp>
                    <p:nvSpPr>
                      <p:cNvPr id="1585" name="Line 245">
                        <a:extLst>
                          <a:ext uri="{FF2B5EF4-FFF2-40B4-BE49-F238E27FC236}">
                            <a16:creationId xmlns:a16="http://schemas.microsoft.com/office/drawing/2014/main" id="{3BEE2B05-6284-4115-9E9F-8064E9A281E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86" name="Freeform 248">
                        <a:extLst>
                          <a:ext uri="{FF2B5EF4-FFF2-40B4-BE49-F238E27FC236}">
                            <a16:creationId xmlns:a16="http://schemas.microsoft.com/office/drawing/2014/main" id="{47FF091B-23FA-4991-AA73-03DA4ADFE36D}"/>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76" name="Group 790">
                    <a:extLst>
                      <a:ext uri="{FF2B5EF4-FFF2-40B4-BE49-F238E27FC236}">
                        <a16:creationId xmlns:a16="http://schemas.microsoft.com/office/drawing/2014/main" id="{43728E9D-794C-4927-B822-B7F174597A9A}"/>
                      </a:ext>
                    </a:extLst>
                  </p:cNvPr>
                  <p:cNvGrpSpPr/>
                  <p:nvPr/>
                </p:nvGrpSpPr>
                <p:grpSpPr>
                  <a:xfrm flipH="1">
                    <a:off x="3667747" y="1713875"/>
                    <a:ext cx="42541" cy="96082"/>
                    <a:chOff x="3775573" y="1713875"/>
                    <a:chExt cx="42541" cy="96082"/>
                  </a:xfrm>
                </p:grpSpPr>
                <p:grpSp>
                  <p:nvGrpSpPr>
                    <p:cNvPr id="1577" name="Group 791">
                      <a:extLst>
                        <a:ext uri="{FF2B5EF4-FFF2-40B4-BE49-F238E27FC236}">
                          <a16:creationId xmlns:a16="http://schemas.microsoft.com/office/drawing/2014/main" id="{0373C389-EFC8-404D-97D3-2C8667BB8EE1}"/>
                        </a:ext>
                      </a:extLst>
                    </p:cNvPr>
                    <p:cNvGrpSpPr/>
                    <p:nvPr/>
                  </p:nvGrpSpPr>
                  <p:grpSpPr>
                    <a:xfrm>
                      <a:off x="3775573" y="1770360"/>
                      <a:ext cx="42541" cy="39597"/>
                      <a:chOff x="3775573" y="1770360"/>
                      <a:chExt cx="42541" cy="39597"/>
                    </a:xfrm>
                  </p:grpSpPr>
                  <p:sp>
                    <p:nvSpPr>
                      <p:cNvPr id="1581" name="Line 245">
                        <a:extLst>
                          <a:ext uri="{FF2B5EF4-FFF2-40B4-BE49-F238E27FC236}">
                            <a16:creationId xmlns:a16="http://schemas.microsoft.com/office/drawing/2014/main" id="{53FE8B61-76C9-479D-AEDE-4F617BD8C94B}"/>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82" name="Freeform 248">
                        <a:extLst>
                          <a:ext uri="{FF2B5EF4-FFF2-40B4-BE49-F238E27FC236}">
                            <a16:creationId xmlns:a16="http://schemas.microsoft.com/office/drawing/2014/main" id="{CC4B0715-D91B-4A26-9B1A-C0E91CD1B0B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78" name="Group 792">
                      <a:extLst>
                        <a:ext uri="{FF2B5EF4-FFF2-40B4-BE49-F238E27FC236}">
                          <a16:creationId xmlns:a16="http://schemas.microsoft.com/office/drawing/2014/main" id="{AA64E761-A815-4A6C-8748-8ED63B1CEF4A}"/>
                        </a:ext>
                      </a:extLst>
                    </p:cNvPr>
                    <p:cNvGrpSpPr/>
                    <p:nvPr/>
                  </p:nvGrpSpPr>
                  <p:grpSpPr>
                    <a:xfrm>
                      <a:off x="3775573" y="1713875"/>
                      <a:ext cx="42541" cy="39597"/>
                      <a:chOff x="3775573" y="1770360"/>
                      <a:chExt cx="42541" cy="39597"/>
                    </a:xfrm>
                  </p:grpSpPr>
                  <p:sp>
                    <p:nvSpPr>
                      <p:cNvPr id="1579" name="Line 245">
                        <a:extLst>
                          <a:ext uri="{FF2B5EF4-FFF2-40B4-BE49-F238E27FC236}">
                            <a16:creationId xmlns:a16="http://schemas.microsoft.com/office/drawing/2014/main" id="{8831DD68-1010-4737-9458-CD1B800A252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80" name="Freeform 248">
                        <a:extLst>
                          <a:ext uri="{FF2B5EF4-FFF2-40B4-BE49-F238E27FC236}">
                            <a16:creationId xmlns:a16="http://schemas.microsoft.com/office/drawing/2014/main" id="{2E9FE405-1A15-4D1D-80C2-4095893075D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58" name="Group 803">
              <a:extLst>
                <a:ext uri="{FF2B5EF4-FFF2-40B4-BE49-F238E27FC236}">
                  <a16:creationId xmlns:a16="http://schemas.microsoft.com/office/drawing/2014/main" id="{A431EAEE-FAB4-4460-9483-F754CBB707F0}"/>
                </a:ext>
              </a:extLst>
            </p:cNvPr>
            <p:cNvGrpSpPr/>
            <p:nvPr/>
          </p:nvGrpSpPr>
          <p:grpSpPr>
            <a:xfrm>
              <a:off x="3949165" y="2915554"/>
              <a:ext cx="1702846" cy="2717947"/>
              <a:chOff x="515937" y="1098389"/>
              <a:chExt cx="2009932" cy="3370751"/>
            </a:xfrm>
          </p:grpSpPr>
          <p:sp>
            <p:nvSpPr>
              <p:cNvPr id="1568" name="Text 944">
                <a:extLst>
                  <a:ext uri="{FF2B5EF4-FFF2-40B4-BE49-F238E27FC236}">
                    <a16:creationId xmlns:a16="http://schemas.microsoft.com/office/drawing/2014/main" id="{AB829876-45ED-4C5E-B76D-D5973122DFD0}"/>
                  </a:ext>
                </a:extLst>
              </p:cNvPr>
              <p:cNvSpPr txBox="1"/>
              <p:nvPr/>
            </p:nvSpPr>
            <p:spPr>
              <a:xfrm>
                <a:off x="681192" y="4280676"/>
                <a:ext cx="1679420" cy="152680"/>
              </a:xfrm>
              <a:prstGeom prst="rect">
                <a:avLst/>
              </a:prstGeom>
              <a:noFill/>
            </p:spPr>
            <p:txBody>
              <a:bodyPr wrap="square" lIns="0" tIns="0" rIns="0" bIns="0" rtlCol="0" anchor="ctr">
                <a:spAutoFit/>
              </a:bodyPr>
              <a:lstStyle/>
              <a:p>
                <a:pPr algn="ctr"/>
                <a:r>
                  <a:rPr lang="it-IT" sz="800" dirty="0">
                    <a:solidFill>
                      <a:schemeClr val="accent2"/>
                    </a:solidFill>
                    <a:latin typeface="+mj-lt"/>
                  </a:rPr>
                  <a:t>BRDA04 DSI – 1er</a:t>
                </a:r>
              </a:p>
            </p:txBody>
          </p:sp>
          <p:sp>
            <p:nvSpPr>
              <p:cNvPr id="1569" name="Forme libre : forme 1978">
                <a:extLst>
                  <a:ext uri="{FF2B5EF4-FFF2-40B4-BE49-F238E27FC236}">
                    <a16:creationId xmlns:a16="http://schemas.microsoft.com/office/drawing/2014/main" id="{C4A43B07-1F67-4CB8-807F-97B43F8B6636}"/>
                  </a:ext>
                </a:extLst>
              </p:cNvPr>
              <p:cNvSpPr/>
              <p:nvPr/>
            </p:nvSpPr>
            <p:spPr>
              <a:xfrm>
                <a:off x="515937" y="1098389"/>
                <a:ext cx="2009932" cy="3370751"/>
              </a:xfrm>
              <a:prstGeom prst="rect">
                <a:avLst/>
              </a:prstGeom>
              <a:noFill/>
              <a:ln w="6350" cap="flat">
                <a:solidFill>
                  <a:schemeClr val="bg1">
                    <a:lumMod val="85000"/>
                  </a:schemeClr>
                </a:solidFill>
                <a:bevel/>
              </a:ln>
            </p:spPr>
          </p:sp>
          <p:sp>
            <p:nvSpPr>
              <p:cNvPr id="1570" name="Forme libre : forme 1978">
                <a:extLst>
                  <a:ext uri="{FF2B5EF4-FFF2-40B4-BE49-F238E27FC236}">
                    <a16:creationId xmlns:a16="http://schemas.microsoft.com/office/drawing/2014/main" id="{52CFBF8C-D3BD-4666-BDFD-3696B355AFEC}"/>
                  </a:ext>
                </a:extLst>
              </p:cNvPr>
              <p:cNvSpPr/>
              <p:nvPr/>
            </p:nvSpPr>
            <p:spPr>
              <a:xfrm>
                <a:off x="681193" y="1176150"/>
                <a:ext cx="1679420" cy="3067713"/>
              </a:xfrm>
              <a:prstGeom prst="rect">
                <a:avLst/>
              </a:prstGeom>
              <a:solidFill>
                <a:schemeClr val="bg1">
                  <a:lumMod val="95000"/>
                  <a:alpha val="66000"/>
                </a:schemeClr>
              </a:solidFill>
              <a:ln w="6350" cap="flat">
                <a:noFill/>
                <a:bevel/>
              </a:ln>
            </p:spPr>
          </p:sp>
        </p:grpSp>
        <p:grpSp>
          <p:nvGrpSpPr>
            <p:cNvPr id="1059" name="Group 835">
              <a:extLst>
                <a:ext uri="{FF2B5EF4-FFF2-40B4-BE49-F238E27FC236}">
                  <a16:creationId xmlns:a16="http://schemas.microsoft.com/office/drawing/2014/main" id="{CE7E26AC-EF42-4938-B07E-E5D3DCBDBBCD}"/>
                </a:ext>
              </a:extLst>
            </p:cNvPr>
            <p:cNvGrpSpPr/>
            <p:nvPr/>
          </p:nvGrpSpPr>
          <p:grpSpPr>
            <a:xfrm>
              <a:off x="4486169" y="3029095"/>
              <a:ext cx="188002" cy="188001"/>
              <a:chOff x="8071360" y="3602882"/>
              <a:chExt cx="221906" cy="221904"/>
            </a:xfrm>
          </p:grpSpPr>
          <p:sp>
            <p:nvSpPr>
              <p:cNvPr id="1551" name="Oval 836">
                <a:extLst>
                  <a:ext uri="{FF2B5EF4-FFF2-40B4-BE49-F238E27FC236}">
                    <a16:creationId xmlns:a16="http://schemas.microsoft.com/office/drawing/2014/main" id="{CAAD74A0-93E8-473D-81FA-8ED732194165}"/>
                  </a:ext>
                </a:extLst>
              </p:cNvPr>
              <p:cNvSpPr/>
              <p:nvPr/>
            </p:nvSpPr>
            <p:spPr>
              <a:xfrm>
                <a:off x="8071360" y="3602882"/>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52" name="Group 837">
                <a:extLst>
                  <a:ext uri="{FF2B5EF4-FFF2-40B4-BE49-F238E27FC236}">
                    <a16:creationId xmlns:a16="http://schemas.microsoft.com/office/drawing/2014/main" id="{90000727-46C6-45EC-9E3B-322A1426DADE}"/>
                  </a:ext>
                </a:extLst>
              </p:cNvPr>
              <p:cNvGrpSpPr/>
              <p:nvPr/>
            </p:nvGrpSpPr>
            <p:grpSpPr>
              <a:xfrm>
                <a:off x="8128735" y="3655457"/>
                <a:ext cx="107128" cy="116754"/>
                <a:chOff x="3667747" y="1713875"/>
                <a:chExt cx="117850" cy="128439"/>
              </a:xfrm>
            </p:grpSpPr>
            <p:grpSp>
              <p:nvGrpSpPr>
                <p:cNvPr id="1554" name="Group 839">
                  <a:extLst>
                    <a:ext uri="{FF2B5EF4-FFF2-40B4-BE49-F238E27FC236}">
                      <a16:creationId xmlns:a16="http://schemas.microsoft.com/office/drawing/2014/main" id="{91089636-3991-470B-AF05-FA6EA2D984F9}"/>
                    </a:ext>
                  </a:extLst>
                </p:cNvPr>
                <p:cNvGrpSpPr/>
                <p:nvPr/>
              </p:nvGrpSpPr>
              <p:grpSpPr>
                <a:xfrm>
                  <a:off x="3743056" y="1746232"/>
                  <a:ext cx="42541" cy="96082"/>
                  <a:chOff x="3775573" y="1713875"/>
                  <a:chExt cx="42541" cy="96082"/>
                </a:xfrm>
              </p:grpSpPr>
              <p:grpSp>
                <p:nvGrpSpPr>
                  <p:cNvPr id="1562" name="Group 847">
                    <a:extLst>
                      <a:ext uri="{FF2B5EF4-FFF2-40B4-BE49-F238E27FC236}">
                        <a16:creationId xmlns:a16="http://schemas.microsoft.com/office/drawing/2014/main" id="{0A8C6B24-7338-4A65-9212-CA6C8DD90930}"/>
                      </a:ext>
                    </a:extLst>
                  </p:cNvPr>
                  <p:cNvGrpSpPr/>
                  <p:nvPr/>
                </p:nvGrpSpPr>
                <p:grpSpPr>
                  <a:xfrm>
                    <a:off x="3775573" y="1770360"/>
                    <a:ext cx="42541" cy="39597"/>
                    <a:chOff x="3775573" y="1770360"/>
                    <a:chExt cx="42541" cy="39597"/>
                  </a:xfrm>
                </p:grpSpPr>
                <p:sp>
                  <p:nvSpPr>
                    <p:cNvPr id="1566" name="Line 245">
                      <a:extLst>
                        <a:ext uri="{FF2B5EF4-FFF2-40B4-BE49-F238E27FC236}">
                          <a16:creationId xmlns:a16="http://schemas.microsoft.com/office/drawing/2014/main" id="{42284D10-A2FD-4683-A07D-68C1C898E95D}"/>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67" name="Freeform 248">
                      <a:extLst>
                        <a:ext uri="{FF2B5EF4-FFF2-40B4-BE49-F238E27FC236}">
                          <a16:creationId xmlns:a16="http://schemas.microsoft.com/office/drawing/2014/main" id="{523F3228-6F29-4E22-91CF-904D8B9BA8A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63" name="Group 848">
                    <a:extLst>
                      <a:ext uri="{FF2B5EF4-FFF2-40B4-BE49-F238E27FC236}">
                        <a16:creationId xmlns:a16="http://schemas.microsoft.com/office/drawing/2014/main" id="{489F51C3-8E95-4A00-94C2-C0BBA35F082E}"/>
                      </a:ext>
                    </a:extLst>
                  </p:cNvPr>
                  <p:cNvGrpSpPr/>
                  <p:nvPr/>
                </p:nvGrpSpPr>
                <p:grpSpPr>
                  <a:xfrm>
                    <a:off x="3775573" y="1713875"/>
                    <a:ext cx="42541" cy="39597"/>
                    <a:chOff x="3775573" y="1770360"/>
                    <a:chExt cx="42541" cy="39597"/>
                  </a:xfrm>
                </p:grpSpPr>
                <p:sp>
                  <p:nvSpPr>
                    <p:cNvPr id="1564" name="Line 245">
                      <a:extLst>
                        <a:ext uri="{FF2B5EF4-FFF2-40B4-BE49-F238E27FC236}">
                          <a16:creationId xmlns:a16="http://schemas.microsoft.com/office/drawing/2014/main" id="{9A267B6A-2C87-4DDA-BE63-3584A76B9608}"/>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65" name="Freeform 248">
                      <a:extLst>
                        <a:ext uri="{FF2B5EF4-FFF2-40B4-BE49-F238E27FC236}">
                          <a16:creationId xmlns:a16="http://schemas.microsoft.com/office/drawing/2014/main" id="{A8416E2B-CA43-4182-9B0C-4526AC926CE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55" name="Group 840">
                  <a:extLst>
                    <a:ext uri="{FF2B5EF4-FFF2-40B4-BE49-F238E27FC236}">
                      <a16:creationId xmlns:a16="http://schemas.microsoft.com/office/drawing/2014/main" id="{6A1702E5-FAF2-4C99-A638-6D382D24AB8B}"/>
                    </a:ext>
                  </a:extLst>
                </p:cNvPr>
                <p:cNvGrpSpPr/>
                <p:nvPr/>
              </p:nvGrpSpPr>
              <p:grpSpPr>
                <a:xfrm flipH="1">
                  <a:off x="3667747" y="1713875"/>
                  <a:ext cx="42541" cy="96082"/>
                  <a:chOff x="3775573" y="1713875"/>
                  <a:chExt cx="42541" cy="96082"/>
                </a:xfrm>
              </p:grpSpPr>
              <p:grpSp>
                <p:nvGrpSpPr>
                  <p:cNvPr id="1556" name="Group 841">
                    <a:extLst>
                      <a:ext uri="{FF2B5EF4-FFF2-40B4-BE49-F238E27FC236}">
                        <a16:creationId xmlns:a16="http://schemas.microsoft.com/office/drawing/2014/main" id="{0A1839AE-74AC-47CB-BF46-6304691D2BCA}"/>
                      </a:ext>
                    </a:extLst>
                  </p:cNvPr>
                  <p:cNvGrpSpPr/>
                  <p:nvPr/>
                </p:nvGrpSpPr>
                <p:grpSpPr>
                  <a:xfrm>
                    <a:off x="3775573" y="1770360"/>
                    <a:ext cx="42541" cy="39597"/>
                    <a:chOff x="3775573" y="1770360"/>
                    <a:chExt cx="42541" cy="39597"/>
                  </a:xfrm>
                </p:grpSpPr>
                <p:sp>
                  <p:nvSpPr>
                    <p:cNvPr id="1560" name="Line 245">
                      <a:extLst>
                        <a:ext uri="{FF2B5EF4-FFF2-40B4-BE49-F238E27FC236}">
                          <a16:creationId xmlns:a16="http://schemas.microsoft.com/office/drawing/2014/main" id="{947C709F-CB21-40D6-87F4-23239D6F9ACE}"/>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61" name="Freeform 248">
                      <a:extLst>
                        <a:ext uri="{FF2B5EF4-FFF2-40B4-BE49-F238E27FC236}">
                          <a16:creationId xmlns:a16="http://schemas.microsoft.com/office/drawing/2014/main" id="{94B0EB51-3202-42B6-B5CE-1AAFED37BDD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57" name="Group 842">
                    <a:extLst>
                      <a:ext uri="{FF2B5EF4-FFF2-40B4-BE49-F238E27FC236}">
                        <a16:creationId xmlns:a16="http://schemas.microsoft.com/office/drawing/2014/main" id="{7CCEF20E-E6BC-4318-84BC-F74598EA1797}"/>
                      </a:ext>
                    </a:extLst>
                  </p:cNvPr>
                  <p:cNvGrpSpPr/>
                  <p:nvPr/>
                </p:nvGrpSpPr>
                <p:grpSpPr>
                  <a:xfrm>
                    <a:off x="3775573" y="1713875"/>
                    <a:ext cx="42541" cy="39597"/>
                    <a:chOff x="3775573" y="1770360"/>
                    <a:chExt cx="42541" cy="39597"/>
                  </a:xfrm>
                </p:grpSpPr>
                <p:sp>
                  <p:nvSpPr>
                    <p:cNvPr id="1558" name="Line 245">
                      <a:extLst>
                        <a:ext uri="{FF2B5EF4-FFF2-40B4-BE49-F238E27FC236}">
                          <a16:creationId xmlns:a16="http://schemas.microsoft.com/office/drawing/2014/main" id="{C8AEB248-573A-426F-B968-29C99431CE9C}"/>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59" name="Freeform 248">
                      <a:extLst>
                        <a:ext uri="{FF2B5EF4-FFF2-40B4-BE49-F238E27FC236}">
                          <a16:creationId xmlns:a16="http://schemas.microsoft.com/office/drawing/2014/main" id="{638E008F-A4EB-4848-9D02-3D2BE94E7EEC}"/>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sp>
            <p:nvSpPr>
              <p:cNvPr id="1553" name="Oval 838">
                <a:extLst>
                  <a:ext uri="{FF2B5EF4-FFF2-40B4-BE49-F238E27FC236}">
                    <a16:creationId xmlns:a16="http://schemas.microsoft.com/office/drawing/2014/main" id="{6B7E0283-0CD3-4A8E-8E02-F7A7B41A40DA}"/>
                  </a:ext>
                </a:extLst>
              </p:cNvPr>
              <p:cNvSpPr/>
              <p:nvPr/>
            </p:nvSpPr>
            <p:spPr>
              <a:xfrm>
                <a:off x="8090616" y="3622138"/>
                <a:ext cx="183394" cy="183392"/>
              </a:xfrm>
              <a:prstGeom prst="ellipse">
                <a:avLst/>
              </a:prstGeom>
              <a:no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grpSp>
          <p:nvGrpSpPr>
            <p:cNvPr id="1061" name="Group 853">
              <a:extLst>
                <a:ext uri="{FF2B5EF4-FFF2-40B4-BE49-F238E27FC236}">
                  <a16:creationId xmlns:a16="http://schemas.microsoft.com/office/drawing/2014/main" id="{57FFBE40-A4EA-4745-9DCC-E93FD428C3A9}"/>
                </a:ext>
              </a:extLst>
            </p:cNvPr>
            <p:cNvGrpSpPr/>
            <p:nvPr/>
          </p:nvGrpSpPr>
          <p:grpSpPr>
            <a:xfrm flipH="1">
              <a:off x="4486169" y="3274473"/>
              <a:ext cx="838808" cy="188001"/>
              <a:chOff x="1025865" y="1504089"/>
              <a:chExt cx="990076" cy="221904"/>
            </a:xfrm>
          </p:grpSpPr>
          <p:sp>
            <p:nvSpPr>
              <p:cNvPr id="1533" name="Text 944">
                <a:extLst>
                  <a:ext uri="{FF2B5EF4-FFF2-40B4-BE49-F238E27FC236}">
                    <a16:creationId xmlns:a16="http://schemas.microsoft.com/office/drawing/2014/main" id="{34E065ED-1EAC-4033-B383-5985DF02C213}"/>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FRRDAC41</a:t>
                </a:r>
              </a:p>
              <a:p>
                <a:pPr>
                  <a:lnSpc>
                    <a:spcPct val="100000"/>
                  </a:lnSpc>
                </a:pPr>
                <a:r>
                  <a:rPr lang="en-ID" sz="400" dirty="0">
                    <a:solidFill>
                      <a:srgbClr val="FF0000"/>
                    </a:solidFill>
                  </a:rPr>
                  <a:t>WS-C2960-24PC-L</a:t>
                </a:r>
              </a:p>
            </p:txBody>
          </p:sp>
          <p:grpSp>
            <p:nvGrpSpPr>
              <p:cNvPr id="1534" name="Group 855">
                <a:extLst>
                  <a:ext uri="{FF2B5EF4-FFF2-40B4-BE49-F238E27FC236}">
                    <a16:creationId xmlns:a16="http://schemas.microsoft.com/office/drawing/2014/main" id="{BEBC61ED-B26E-4F6C-A296-535234A475E2}"/>
                  </a:ext>
                </a:extLst>
              </p:cNvPr>
              <p:cNvGrpSpPr/>
              <p:nvPr/>
            </p:nvGrpSpPr>
            <p:grpSpPr>
              <a:xfrm>
                <a:off x="1794035" y="1504089"/>
                <a:ext cx="221906" cy="221904"/>
                <a:chOff x="1794035" y="1504089"/>
                <a:chExt cx="221906" cy="221904"/>
              </a:xfrm>
            </p:grpSpPr>
            <p:sp>
              <p:nvSpPr>
                <p:cNvPr id="1535" name="Oval 856">
                  <a:extLst>
                    <a:ext uri="{FF2B5EF4-FFF2-40B4-BE49-F238E27FC236}">
                      <a16:creationId xmlns:a16="http://schemas.microsoft.com/office/drawing/2014/main" id="{8026A964-FC62-4ADC-B3F8-4D9AF3B0BECA}"/>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36" name="Group 857">
                  <a:extLst>
                    <a:ext uri="{FF2B5EF4-FFF2-40B4-BE49-F238E27FC236}">
                      <a16:creationId xmlns:a16="http://schemas.microsoft.com/office/drawing/2014/main" id="{AEB51D9B-EEDB-4061-960D-CB85A9878B97}"/>
                    </a:ext>
                  </a:extLst>
                </p:cNvPr>
                <p:cNvGrpSpPr/>
                <p:nvPr/>
              </p:nvGrpSpPr>
              <p:grpSpPr>
                <a:xfrm flipH="1">
                  <a:off x="1846081" y="1550827"/>
                  <a:ext cx="117841" cy="128429"/>
                  <a:chOff x="3667747" y="1713875"/>
                  <a:chExt cx="117850" cy="128439"/>
                </a:xfrm>
              </p:grpSpPr>
              <p:grpSp>
                <p:nvGrpSpPr>
                  <p:cNvPr id="1537" name="Group 858">
                    <a:extLst>
                      <a:ext uri="{FF2B5EF4-FFF2-40B4-BE49-F238E27FC236}">
                        <a16:creationId xmlns:a16="http://schemas.microsoft.com/office/drawing/2014/main" id="{4C86BDD2-D657-41CE-BC52-C2E6D673C414}"/>
                      </a:ext>
                    </a:extLst>
                  </p:cNvPr>
                  <p:cNvGrpSpPr/>
                  <p:nvPr/>
                </p:nvGrpSpPr>
                <p:grpSpPr>
                  <a:xfrm>
                    <a:off x="3743056" y="1746232"/>
                    <a:ext cx="42541" cy="96082"/>
                    <a:chOff x="3775573" y="1713875"/>
                    <a:chExt cx="42541" cy="96082"/>
                  </a:xfrm>
                </p:grpSpPr>
                <p:grpSp>
                  <p:nvGrpSpPr>
                    <p:cNvPr id="1545" name="Group 866">
                      <a:extLst>
                        <a:ext uri="{FF2B5EF4-FFF2-40B4-BE49-F238E27FC236}">
                          <a16:creationId xmlns:a16="http://schemas.microsoft.com/office/drawing/2014/main" id="{E45BCD2A-1D0D-401D-9723-1814C45BA567}"/>
                        </a:ext>
                      </a:extLst>
                    </p:cNvPr>
                    <p:cNvGrpSpPr/>
                    <p:nvPr/>
                  </p:nvGrpSpPr>
                  <p:grpSpPr>
                    <a:xfrm>
                      <a:off x="3775573" y="1770360"/>
                      <a:ext cx="42541" cy="39597"/>
                      <a:chOff x="3775573" y="1770360"/>
                      <a:chExt cx="42541" cy="39597"/>
                    </a:xfrm>
                  </p:grpSpPr>
                  <p:sp>
                    <p:nvSpPr>
                      <p:cNvPr id="1549" name="Line 245">
                        <a:extLst>
                          <a:ext uri="{FF2B5EF4-FFF2-40B4-BE49-F238E27FC236}">
                            <a16:creationId xmlns:a16="http://schemas.microsoft.com/office/drawing/2014/main" id="{274016C0-67DE-40EC-8827-FA099498E7C3}"/>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50" name="Freeform 248">
                        <a:extLst>
                          <a:ext uri="{FF2B5EF4-FFF2-40B4-BE49-F238E27FC236}">
                            <a16:creationId xmlns:a16="http://schemas.microsoft.com/office/drawing/2014/main" id="{CDACF332-F647-499B-AEAC-5FB091685FCD}"/>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46" name="Group 867">
                      <a:extLst>
                        <a:ext uri="{FF2B5EF4-FFF2-40B4-BE49-F238E27FC236}">
                          <a16:creationId xmlns:a16="http://schemas.microsoft.com/office/drawing/2014/main" id="{6EDF85E8-6362-4941-8080-BE7F917F409F}"/>
                        </a:ext>
                      </a:extLst>
                    </p:cNvPr>
                    <p:cNvGrpSpPr/>
                    <p:nvPr/>
                  </p:nvGrpSpPr>
                  <p:grpSpPr>
                    <a:xfrm>
                      <a:off x="3775573" y="1713875"/>
                      <a:ext cx="42541" cy="39597"/>
                      <a:chOff x="3775573" y="1770360"/>
                      <a:chExt cx="42541" cy="39597"/>
                    </a:xfrm>
                  </p:grpSpPr>
                  <p:sp>
                    <p:nvSpPr>
                      <p:cNvPr id="1547" name="Line 245">
                        <a:extLst>
                          <a:ext uri="{FF2B5EF4-FFF2-40B4-BE49-F238E27FC236}">
                            <a16:creationId xmlns:a16="http://schemas.microsoft.com/office/drawing/2014/main" id="{CA7544B0-AA9C-41D3-8D36-AD74DC74355C}"/>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48" name="Freeform 248">
                        <a:extLst>
                          <a:ext uri="{FF2B5EF4-FFF2-40B4-BE49-F238E27FC236}">
                            <a16:creationId xmlns:a16="http://schemas.microsoft.com/office/drawing/2014/main" id="{BF3C95B4-1B0D-4344-B01E-9BFBEA75E55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38" name="Group 859">
                    <a:extLst>
                      <a:ext uri="{FF2B5EF4-FFF2-40B4-BE49-F238E27FC236}">
                        <a16:creationId xmlns:a16="http://schemas.microsoft.com/office/drawing/2014/main" id="{A4066297-35A7-4A37-86A9-A0A43C60BD5C}"/>
                      </a:ext>
                    </a:extLst>
                  </p:cNvPr>
                  <p:cNvGrpSpPr/>
                  <p:nvPr/>
                </p:nvGrpSpPr>
                <p:grpSpPr>
                  <a:xfrm flipH="1">
                    <a:off x="3667747" y="1713875"/>
                    <a:ext cx="42541" cy="96082"/>
                    <a:chOff x="3775573" y="1713875"/>
                    <a:chExt cx="42541" cy="96082"/>
                  </a:xfrm>
                </p:grpSpPr>
                <p:grpSp>
                  <p:nvGrpSpPr>
                    <p:cNvPr id="1539" name="Group 860">
                      <a:extLst>
                        <a:ext uri="{FF2B5EF4-FFF2-40B4-BE49-F238E27FC236}">
                          <a16:creationId xmlns:a16="http://schemas.microsoft.com/office/drawing/2014/main" id="{8DA4AE32-8B2D-45D8-98AD-A0F80DFB911A}"/>
                        </a:ext>
                      </a:extLst>
                    </p:cNvPr>
                    <p:cNvGrpSpPr/>
                    <p:nvPr/>
                  </p:nvGrpSpPr>
                  <p:grpSpPr>
                    <a:xfrm>
                      <a:off x="3775573" y="1770360"/>
                      <a:ext cx="42541" cy="39597"/>
                      <a:chOff x="3775573" y="1770360"/>
                      <a:chExt cx="42541" cy="39597"/>
                    </a:xfrm>
                  </p:grpSpPr>
                  <p:sp>
                    <p:nvSpPr>
                      <p:cNvPr id="1543" name="Line 245">
                        <a:extLst>
                          <a:ext uri="{FF2B5EF4-FFF2-40B4-BE49-F238E27FC236}">
                            <a16:creationId xmlns:a16="http://schemas.microsoft.com/office/drawing/2014/main" id="{B315386F-659D-4BFD-BCD9-79350F74C3DE}"/>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44" name="Freeform 248">
                        <a:extLst>
                          <a:ext uri="{FF2B5EF4-FFF2-40B4-BE49-F238E27FC236}">
                            <a16:creationId xmlns:a16="http://schemas.microsoft.com/office/drawing/2014/main" id="{B63FD3F8-4EE5-4C4D-80A7-27068987DD5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40" name="Group 861">
                      <a:extLst>
                        <a:ext uri="{FF2B5EF4-FFF2-40B4-BE49-F238E27FC236}">
                          <a16:creationId xmlns:a16="http://schemas.microsoft.com/office/drawing/2014/main" id="{0F14C6FA-4D1C-4BB5-A9CA-25559E684627}"/>
                        </a:ext>
                      </a:extLst>
                    </p:cNvPr>
                    <p:cNvGrpSpPr/>
                    <p:nvPr/>
                  </p:nvGrpSpPr>
                  <p:grpSpPr>
                    <a:xfrm>
                      <a:off x="3775573" y="1713875"/>
                      <a:ext cx="42541" cy="39597"/>
                      <a:chOff x="3775573" y="1770360"/>
                      <a:chExt cx="42541" cy="39597"/>
                    </a:xfrm>
                  </p:grpSpPr>
                  <p:sp>
                    <p:nvSpPr>
                      <p:cNvPr id="1541" name="Line 245">
                        <a:extLst>
                          <a:ext uri="{FF2B5EF4-FFF2-40B4-BE49-F238E27FC236}">
                            <a16:creationId xmlns:a16="http://schemas.microsoft.com/office/drawing/2014/main" id="{7B22B8DE-A6DB-4121-8FDF-ED1730D7ABD3}"/>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42" name="Freeform 248">
                        <a:extLst>
                          <a:ext uri="{FF2B5EF4-FFF2-40B4-BE49-F238E27FC236}">
                            <a16:creationId xmlns:a16="http://schemas.microsoft.com/office/drawing/2014/main" id="{D78785A7-CAFE-4337-BB8F-E5E25DE6F43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2" name="Group 872">
              <a:extLst>
                <a:ext uri="{FF2B5EF4-FFF2-40B4-BE49-F238E27FC236}">
                  <a16:creationId xmlns:a16="http://schemas.microsoft.com/office/drawing/2014/main" id="{742CE2C6-201B-405C-8454-8E16DA2452BE}"/>
                </a:ext>
              </a:extLst>
            </p:cNvPr>
            <p:cNvGrpSpPr/>
            <p:nvPr/>
          </p:nvGrpSpPr>
          <p:grpSpPr>
            <a:xfrm flipH="1">
              <a:off x="4486169" y="3519850"/>
              <a:ext cx="838808" cy="188001"/>
              <a:chOff x="1025865" y="1504089"/>
              <a:chExt cx="990076" cy="221904"/>
            </a:xfrm>
          </p:grpSpPr>
          <p:sp>
            <p:nvSpPr>
              <p:cNvPr id="1515" name="Text 944">
                <a:extLst>
                  <a:ext uri="{FF2B5EF4-FFF2-40B4-BE49-F238E27FC236}">
                    <a16:creationId xmlns:a16="http://schemas.microsoft.com/office/drawing/2014/main" id="{5BE02FD8-9883-498A-9C51-BBE040612AE2}"/>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FRRDAC42</a:t>
                </a:r>
              </a:p>
              <a:p>
                <a:pPr>
                  <a:lnSpc>
                    <a:spcPct val="100000"/>
                  </a:lnSpc>
                </a:pPr>
                <a:r>
                  <a:rPr lang="en-ID" sz="400" dirty="0">
                    <a:solidFill>
                      <a:srgbClr val="FF0000"/>
                    </a:solidFill>
                  </a:rPr>
                  <a:t>WS-C2960-24PC-L</a:t>
                </a:r>
              </a:p>
            </p:txBody>
          </p:sp>
          <p:grpSp>
            <p:nvGrpSpPr>
              <p:cNvPr id="1516" name="Group 874">
                <a:extLst>
                  <a:ext uri="{FF2B5EF4-FFF2-40B4-BE49-F238E27FC236}">
                    <a16:creationId xmlns:a16="http://schemas.microsoft.com/office/drawing/2014/main" id="{AB852F41-DFC0-4E96-92EB-805B8F2B7108}"/>
                  </a:ext>
                </a:extLst>
              </p:cNvPr>
              <p:cNvGrpSpPr/>
              <p:nvPr/>
            </p:nvGrpSpPr>
            <p:grpSpPr>
              <a:xfrm>
                <a:off x="1794035" y="1504089"/>
                <a:ext cx="221906" cy="221904"/>
                <a:chOff x="1794035" y="1504089"/>
                <a:chExt cx="221906" cy="221904"/>
              </a:xfrm>
            </p:grpSpPr>
            <p:sp>
              <p:nvSpPr>
                <p:cNvPr id="1517" name="Oval 875">
                  <a:extLst>
                    <a:ext uri="{FF2B5EF4-FFF2-40B4-BE49-F238E27FC236}">
                      <a16:creationId xmlns:a16="http://schemas.microsoft.com/office/drawing/2014/main" id="{769FB089-E322-4534-8959-54D57606B041}"/>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18" name="Group 876">
                  <a:extLst>
                    <a:ext uri="{FF2B5EF4-FFF2-40B4-BE49-F238E27FC236}">
                      <a16:creationId xmlns:a16="http://schemas.microsoft.com/office/drawing/2014/main" id="{B23FCE56-26EA-4A56-B45A-1F77D7C733D9}"/>
                    </a:ext>
                  </a:extLst>
                </p:cNvPr>
                <p:cNvGrpSpPr/>
                <p:nvPr/>
              </p:nvGrpSpPr>
              <p:grpSpPr>
                <a:xfrm flipH="1">
                  <a:off x="1846081" y="1550827"/>
                  <a:ext cx="117841" cy="128429"/>
                  <a:chOff x="3667747" y="1713875"/>
                  <a:chExt cx="117850" cy="128439"/>
                </a:xfrm>
              </p:grpSpPr>
              <p:grpSp>
                <p:nvGrpSpPr>
                  <p:cNvPr id="1519" name="Group 877">
                    <a:extLst>
                      <a:ext uri="{FF2B5EF4-FFF2-40B4-BE49-F238E27FC236}">
                        <a16:creationId xmlns:a16="http://schemas.microsoft.com/office/drawing/2014/main" id="{4287D70A-C756-4B4D-A44E-B4E51A943504}"/>
                      </a:ext>
                    </a:extLst>
                  </p:cNvPr>
                  <p:cNvGrpSpPr/>
                  <p:nvPr/>
                </p:nvGrpSpPr>
                <p:grpSpPr>
                  <a:xfrm>
                    <a:off x="3743056" y="1746232"/>
                    <a:ext cx="42541" cy="96082"/>
                    <a:chOff x="3775573" y="1713875"/>
                    <a:chExt cx="42541" cy="96082"/>
                  </a:xfrm>
                </p:grpSpPr>
                <p:grpSp>
                  <p:nvGrpSpPr>
                    <p:cNvPr id="1527" name="Group 885">
                      <a:extLst>
                        <a:ext uri="{FF2B5EF4-FFF2-40B4-BE49-F238E27FC236}">
                          <a16:creationId xmlns:a16="http://schemas.microsoft.com/office/drawing/2014/main" id="{0E314052-CA8F-427C-AE16-9DBC912C93C6}"/>
                        </a:ext>
                      </a:extLst>
                    </p:cNvPr>
                    <p:cNvGrpSpPr/>
                    <p:nvPr/>
                  </p:nvGrpSpPr>
                  <p:grpSpPr>
                    <a:xfrm>
                      <a:off x="3775573" y="1770360"/>
                      <a:ext cx="42541" cy="39597"/>
                      <a:chOff x="3775573" y="1770360"/>
                      <a:chExt cx="42541" cy="39597"/>
                    </a:xfrm>
                  </p:grpSpPr>
                  <p:sp>
                    <p:nvSpPr>
                      <p:cNvPr id="1531" name="Line 245">
                        <a:extLst>
                          <a:ext uri="{FF2B5EF4-FFF2-40B4-BE49-F238E27FC236}">
                            <a16:creationId xmlns:a16="http://schemas.microsoft.com/office/drawing/2014/main" id="{347B9831-2128-4A75-8C5C-F4ADA4A98CC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32" name="Freeform 248">
                        <a:extLst>
                          <a:ext uri="{FF2B5EF4-FFF2-40B4-BE49-F238E27FC236}">
                            <a16:creationId xmlns:a16="http://schemas.microsoft.com/office/drawing/2014/main" id="{D2058152-4CC2-4B7E-BC44-796596631CD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28" name="Group 886">
                      <a:extLst>
                        <a:ext uri="{FF2B5EF4-FFF2-40B4-BE49-F238E27FC236}">
                          <a16:creationId xmlns:a16="http://schemas.microsoft.com/office/drawing/2014/main" id="{5DA923D9-D62E-4120-811F-D3313AEB8643}"/>
                        </a:ext>
                      </a:extLst>
                    </p:cNvPr>
                    <p:cNvGrpSpPr/>
                    <p:nvPr/>
                  </p:nvGrpSpPr>
                  <p:grpSpPr>
                    <a:xfrm>
                      <a:off x="3775573" y="1713875"/>
                      <a:ext cx="42541" cy="39597"/>
                      <a:chOff x="3775573" y="1770360"/>
                      <a:chExt cx="42541" cy="39597"/>
                    </a:xfrm>
                  </p:grpSpPr>
                  <p:sp>
                    <p:nvSpPr>
                      <p:cNvPr id="1529" name="Line 245">
                        <a:extLst>
                          <a:ext uri="{FF2B5EF4-FFF2-40B4-BE49-F238E27FC236}">
                            <a16:creationId xmlns:a16="http://schemas.microsoft.com/office/drawing/2014/main" id="{1EEE4A1C-537D-4F38-B4CC-BD78B5F0BD9F}"/>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30" name="Freeform 248">
                        <a:extLst>
                          <a:ext uri="{FF2B5EF4-FFF2-40B4-BE49-F238E27FC236}">
                            <a16:creationId xmlns:a16="http://schemas.microsoft.com/office/drawing/2014/main" id="{111DDF75-727E-4C58-BA3C-D2D91002788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20" name="Group 878">
                    <a:extLst>
                      <a:ext uri="{FF2B5EF4-FFF2-40B4-BE49-F238E27FC236}">
                        <a16:creationId xmlns:a16="http://schemas.microsoft.com/office/drawing/2014/main" id="{25224F68-EDAD-47A4-90DE-0C0735654FE1}"/>
                      </a:ext>
                    </a:extLst>
                  </p:cNvPr>
                  <p:cNvGrpSpPr/>
                  <p:nvPr/>
                </p:nvGrpSpPr>
                <p:grpSpPr>
                  <a:xfrm flipH="1">
                    <a:off x="3667747" y="1713875"/>
                    <a:ext cx="42541" cy="96082"/>
                    <a:chOff x="3775573" y="1713875"/>
                    <a:chExt cx="42541" cy="96082"/>
                  </a:xfrm>
                </p:grpSpPr>
                <p:grpSp>
                  <p:nvGrpSpPr>
                    <p:cNvPr id="1521" name="Group 879">
                      <a:extLst>
                        <a:ext uri="{FF2B5EF4-FFF2-40B4-BE49-F238E27FC236}">
                          <a16:creationId xmlns:a16="http://schemas.microsoft.com/office/drawing/2014/main" id="{B0E6D864-3053-4401-87D1-0E9011D8D275}"/>
                        </a:ext>
                      </a:extLst>
                    </p:cNvPr>
                    <p:cNvGrpSpPr/>
                    <p:nvPr/>
                  </p:nvGrpSpPr>
                  <p:grpSpPr>
                    <a:xfrm>
                      <a:off x="3775573" y="1770360"/>
                      <a:ext cx="42541" cy="39597"/>
                      <a:chOff x="3775573" y="1770360"/>
                      <a:chExt cx="42541" cy="39597"/>
                    </a:xfrm>
                  </p:grpSpPr>
                  <p:sp>
                    <p:nvSpPr>
                      <p:cNvPr id="1525" name="Line 245">
                        <a:extLst>
                          <a:ext uri="{FF2B5EF4-FFF2-40B4-BE49-F238E27FC236}">
                            <a16:creationId xmlns:a16="http://schemas.microsoft.com/office/drawing/2014/main" id="{B9B9DD69-8F1B-49CD-A090-B217FB10A49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26" name="Freeform 248">
                        <a:extLst>
                          <a:ext uri="{FF2B5EF4-FFF2-40B4-BE49-F238E27FC236}">
                            <a16:creationId xmlns:a16="http://schemas.microsoft.com/office/drawing/2014/main" id="{122C5F93-8F08-40CA-AA0E-350EA7B03E63}"/>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22" name="Group 880">
                      <a:extLst>
                        <a:ext uri="{FF2B5EF4-FFF2-40B4-BE49-F238E27FC236}">
                          <a16:creationId xmlns:a16="http://schemas.microsoft.com/office/drawing/2014/main" id="{8B03EF70-A511-4063-8C0F-AAB4E12320DD}"/>
                        </a:ext>
                      </a:extLst>
                    </p:cNvPr>
                    <p:cNvGrpSpPr/>
                    <p:nvPr/>
                  </p:nvGrpSpPr>
                  <p:grpSpPr>
                    <a:xfrm>
                      <a:off x="3775573" y="1713875"/>
                      <a:ext cx="42541" cy="39597"/>
                      <a:chOff x="3775573" y="1770360"/>
                      <a:chExt cx="42541" cy="39597"/>
                    </a:xfrm>
                  </p:grpSpPr>
                  <p:sp>
                    <p:nvSpPr>
                      <p:cNvPr id="1523" name="Line 245">
                        <a:extLst>
                          <a:ext uri="{FF2B5EF4-FFF2-40B4-BE49-F238E27FC236}">
                            <a16:creationId xmlns:a16="http://schemas.microsoft.com/office/drawing/2014/main" id="{1EDAFB9F-924F-406A-9DB8-DF45AB42EBF9}"/>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24" name="Freeform 248">
                        <a:extLst>
                          <a:ext uri="{FF2B5EF4-FFF2-40B4-BE49-F238E27FC236}">
                            <a16:creationId xmlns:a16="http://schemas.microsoft.com/office/drawing/2014/main" id="{A9A40318-E068-48A3-A8CB-28BE08F0E4C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3" name="Group 891">
              <a:extLst>
                <a:ext uri="{FF2B5EF4-FFF2-40B4-BE49-F238E27FC236}">
                  <a16:creationId xmlns:a16="http://schemas.microsoft.com/office/drawing/2014/main" id="{8B554621-7731-4050-AB3B-7B5A8DCB2CEF}"/>
                </a:ext>
              </a:extLst>
            </p:cNvPr>
            <p:cNvGrpSpPr/>
            <p:nvPr/>
          </p:nvGrpSpPr>
          <p:grpSpPr>
            <a:xfrm flipH="1">
              <a:off x="4486169" y="3765227"/>
              <a:ext cx="838808" cy="188001"/>
              <a:chOff x="1025865" y="1504089"/>
              <a:chExt cx="990076" cy="221904"/>
            </a:xfrm>
          </p:grpSpPr>
          <p:sp>
            <p:nvSpPr>
              <p:cNvPr id="1497" name="Text 944">
                <a:extLst>
                  <a:ext uri="{FF2B5EF4-FFF2-40B4-BE49-F238E27FC236}">
                    <a16:creationId xmlns:a16="http://schemas.microsoft.com/office/drawing/2014/main" id="{3019E544-6686-47C2-A725-8DC7CB404BEB}"/>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FRRDAC43</a:t>
                </a:r>
              </a:p>
              <a:p>
                <a:pPr>
                  <a:lnSpc>
                    <a:spcPct val="100000"/>
                  </a:lnSpc>
                </a:pPr>
                <a:r>
                  <a:rPr lang="en-ID" sz="400" dirty="0">
                    <a:solidFill>
                      <a:srgbClr val="FF0000"/>
                    </a:solidFill>
                  </a:rPr>
                  <a:t>WS-C2960-24PC-L</a:t>
                </a:r>
              </a:p>
            </p:txBody>
          </p:sp>
          <p:grpSp>
            <p:nvGrpSpPr>
              <p:cNvPr id="1498" name="Group 893">
                <a:extLst>
                  <a:ext uri="{FF2B5EF4-FFF2-40B4-BE49-F238E27FC236}">
                    <a16:creationId xmlns:a16="http://schemas.microsoft.com/office/drawing/2014/main" id="{E4CDF617-02B8-4EC4-979E-846766B0D476}"/>
                  </a:ext>
                </a:extLst>
              </p:cNvPr>
              <p:cNvGrpSpPr/>
              <p:nvPr/>
            </p:nvGrpSpPr>
            <p:grpSpPr>
              <a:xfrm>
                <a:off x="1794035" y="1504089"/>
                <a:ext cx="221906" cy="221904"/>
                <a:chOff x="1794035" y="1504089"/>
                <a:chExt cx="221906" cy="221904"/>
              </a:xfrm>
            </p:grpSpPr>
            <p:sp>
              <p:nvSpPr>
                <p:cNvPr id="1499" name="Oval 894">
                  <a:extLst>
                    <a:ext uri="{FF2B5EF4-FFF2-40B4-BE49-F238E27FC236}">
                      <a16:creationId xmlns:a16="http://schemas.microsoft.com/office/drawing/2014/main" id="{665C7D98-C041-4611-A135-E926BA149315}"/>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500" name="Group 895">
                  <a:extLst>
                    <a:ext uri="{FF2B5EF4-FFF2-40B4-BE49-F238E27FC236}">
                      <a16:creationId xmlns:a16="http://schemas.microsoft.com/office/drawing/2014/main" id="{355738AF-70FC-4C95-9461-39C92D480530}"/>
                    </a:ext>
                  </a:extLst>
                </p:cNvPr>
                <p:cNvGrpSpPr/>
                <p:nvPr/>
              </p:nvGrpSpPr>
              <p:grpSpPr>
                <a:xfrm flipH="1">
                  <a:off x="1846081" y="1550827"/>
                  <a:ext cx="117841" cy="128429"/>
                  <a:chOff x="3667747" y="1713875"/>
                  <a:chExt cx="117850" cy="128439"/>
                </a:xfrm>
              </p:grpSpPr>
              <p:grpSp>
                <p:nvGrpSpPr>
                  <p:cNvPr id="1501" name="Group 896">
                    <a:extLst>
                      <a:ext uri="{FF2B5EF4-FFF2-40B4-BE49-F238E27FC236}">
                        <a16:creationId xmlns:a16="http://schemas.microsoft.com/office/drawing/2014/main" id="{66EE4829-DA70-4983-A32E-5C83D281BDAA}"/>
                      </a:ext>
                    </a:extLst>
                  </p:cNvPr>
                  <p:cNvGrpSpPr/>
                  <p:nvPr/>
                </p:nvGrpSpPr>
                <p:grpSpPr>
                  <a:xfrm>
                    <a:off x="3743056" y="1746232"/>
                    <a:ext cx="42541" cy="96082"/>
                    <a:chOff x="3775573" y="1713875"/>
                    <a:chExt cx="42541" cy="96082"/>
                  </a:xfrm>
                </p:grpSpPr>
                <p:grpSp>
                  <p:nvGrpSpPr>
                    <p:cNvPr id="1509" name="Group 904">
                      <a:extLst>
                        <a:ext uri="{FF2B5EF4-FFF2-40B4-BE49-F238E27FC236}">
                          <a16:creationId xmlns:a16="http://schemas.microsoft.com/office/drawing/2014/main" id="{15A3171C-D015-4738-BB0E-D51A66CED85E}"/>
                        </a:ext>
                      </a:extLst>
                    </p:cNvPr>
                    <p:cNvGrpSpPr/>
                    <p:nvPr/>
                  </p:nvGrpSpPr>
                  <p:grpSpPr>
                    <a:xfrm>
                      <a:off x="3775573" y="1770360"/>
                      <a:ext cx="42541" cy="39597"/>
                      <a:chOff x="3775573" y="1770360"/>
                      <a:chExt cx="42541" cy="39597"/>
                    </a:xfrm>
                  </p:grpSpPr>
                  <p:sp>
                    <p:nvSpPr>
                      <p:cNvPr id="1513" name="Line 245">
                        <a:extLst>
                          <a:ext uri="{FF2B5EF4-FFF2-40B4-BE49-F238E27FC236}">
                            <a16:creationId xmlns:a16="http://schemas.microsoft.com/office/drawing/2014/main" id="{A76256A7-5F3D-4786-9609-E63B1782ADC3}"/>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14" name="Freeform 248">
                        <a:extLst>
                          <a:ext uri="{FF2B5EF4-FFF2-40B4-BE49-F238E27FC236}">
                            <a16:creationId xmlns:a16="http://schemas.microsoft.com/office/drawing/2014/main" id="{C471A09C-E282-4C1A-A55D-2E41E4EB059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10" name="Group 905">
                      <a:extLst>
                        <a:ext uri="{FF2B5EF4-FFF2-40B4-BE49-F238E27FC236}">
                          <a16:creationId xmlns:a16="http://schemas.microsoft.com/office/drawing/2014/main" id="{FD394A3C-6239-4567-9DC6-11EB9D31796C}"/>
                        </a:ext>
                      </a:extLst>
                    </p:cNvPr>
                    <p:cNvGrpSpPr/>
                    <p:nvPr/>
                  </p:nvGrpSpPr>
                  <p:grpSpPr>
                    <a:xfrm>
                      <a:off x="3775573" y="1713875"/>
                      <a:ext cx="42541" cy="39597"/>
                      <a:chOff x="3775573" y="1770360"/>
                      <a:chExt cx="42541" cy="39597"/>
                    </a:xfrm>
                  </p:grpSpPr>
                  <p:sp>
                    <p:nvSpPr>
                      <p:cNvPr id="1511" name="Line 245">
                        <a:extLst>
                          <a:ext uri="{FF2B5EF4-FFF2-40B4-BE49-F238E27FC236}">
                            <a16:creationId xmlns:a16="http://schemas.microsoft.com/office/drawing/2014/main" id="{53E69180-8136-4483-BC45-7C576454B5A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12" name="Freeform 248">
                        <a:extLst>
                          <a:ext uri="{FF2B5EF4-FFF2-40B4-BE49-F238E27FC236}">
                            <a16:creationId xmlns:a16="http://schemas.microsoft.com/office/drawing/2014/main" id="{724C39D1-3056-4E20-9970-779BDF53D41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502" name="Group 897">
                    <a:extLst>
                      <a:ext uri="{FF2B5EF4-FFF2-40B4-BE49-F238E27FC236}">
                        <a16:creationId xmlns:a16="http://schemas.microsoft.com/office/drawing/2014/main" id="{7DB940F8-6BDC-4CC5-A4A3-6B194F5659E7}"/>
                      </a:ext>
                    </a:extLst>
                  </p:cNvPr>
                  <p:cNvGrpSpPr/>
                  <p:nvPr/>
                </p:nvGrpSpPr>
                <p:grpSpPr>
                  <a:xfrm flipH="1">
                    <a:off x="3667747" y="1713875"/>
                    <a:ext cx="42541" cy="96082"/>
                    <a:chOff x="3775573" y="1713875"/>
                    <a:chExt cx="42541" cy="96082"/>
                  </a:xfrm>
                </p:grpSpPr>
                <p:grpSp>
                  <p:nvGrpSpPr>
                    <p:cNvPr id="1503" name="Group 898">
                      <a:extLst>
                        <a:ext uri="{FF2B5EF4-FFF2-40B4-BE49-F238E27FC236}">
                          <a16:creationId xmlns:a16="http://schemas.microsoft.com/office/drawing/2014/main" id="{2DC36E80-B8FD-4FB3-908E-13117845DBF3}"/>
                        </a:ext>
                      </a:extLst>
                    </p:cNvPr>
                    <p:cNvGrpSpPr/>
                    <p:nvPr/>
                  </p:nvGrpSpPr>
                  <p:grpSpPr>
                    <a:xfrm>
                      <a:off x="3775573" y="1770360"/>
                      <a:ext cx="42541" cy="39597"/>
                      <a:chOff x="3775573" y="1770360"/>
                      <a:chExt cx="42541" cy="39597"/>
                    </a:xfrm>
                  </p:grpSpPr>
                  <p:sp>
                    <p:nvSpPr>
                      <p:cNvPr id="1507" name="Line 245">
                        <a:extLst>
                          <a:ext uri="{FF2B5EF4-FFF2-40B4-BE49-F238E27FC236}">
                            <a16:creationId xmlns:a16="http://schemas.microsoft.com/office/drawing/2014/main" id="{53FED9E2-8DEE-43C3-81CC-14DBE020C465}"/>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08" name="Freeform 248">
                        <a:extLst>
                          <a:ext uri="{FF2B5EF4-FFF2-40B4-BE49-F238E27FC236}">
                            <a16:creationId xmlns:a16="http://schemas.microsoft.com/office/drawing/2014/main" id="{ECD12FC1-2C62-49AB-A298-5B5F299020A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504" name="Group 899">
                      <a:extLst>
                        <a:ext uri="{FF2B5EF4-FFF2-40B4-BE49-F238E27FC236}">
                          <a16:creationId xmlns:a16="http://schemas.microsoft.com/office/drawing/2014/main" id="{C32C11C2-4871-45D0-B17D-E95961DD89E7}"/>
                        </a:ext>
                      </a:extLst>
                    </p:cNvPr>
                    <p:cNvGrpSpPr/>
                    <p:nvPr/>
                  </p:nvGrpSpPr>
                  <p:grpSpPr>
                    <a:xfrm>
                      <a:off x="3775573" y="1713875"/>
                      <a:ext cx="42541" cy="39597"/>
                      <a:chOff x="3775573" y="1770360"/>
                      <a:chExt cx="42541" cy="39597"/>
                    </a:xfrm>
                  </p:grpSpPr>
                  <p:sp>
                    <p:nvSpPr>
                      <p:cNvPr id="1505" name="Line 245">
                        <a:extLst>
                          <a:ext uri="{FF2B5EF4-FFF2-40B4-BE49-F238E27FC236}">
                            <a16:creationId xmlns:a16="http://schemas.microsoft.com/office/drawing/2014/main" id="{A31FEF7C-879E-488C-8DE4-3339327E6CE8}"/>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506" name="Freeform 248">
                        <a:extLst>
                          <a:ext uri="{FF2B5EF4-FFF2-40B4-BE49-F238E27FC236}">
                            <a16:creationId xmlns:a16="http://schemas.microsoft.com/office/drawing/2014/main" id="{598FE549-66E0-42D0-87A5-6F715DA7728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4" name="Group 910">
              <a:extLst>
                <a:ext uri="{FF2B5EF4-FFF2-40B4-BE49-F238E27FC236}">
                  <a16:creationId xmlns:a16="http://schemas.microsoft.com/office/drawing/2014/main" id="{8E81EEF4-54FC-43A3-B757-8AE2280B5EA2}"/>
                </a:ext>
              </a:extLst>
            </p:cNvPr>
            <p:cNvGrpSpPr/>
            <p:nvPr/>
          </p:nvGrpSpPr>
          <p:grpSpPr>
            <a:xfrm flipH="1">
              <a:off x="4486169" y="4010604"/>
              <a:ext cx="838808" cy="188001"/>
              <a:chOff x="1025865" y="1504089"/>
              <a:chExt cx="990076" cy="221904"/>
            </a:xfrm>
          </p:grpSpPr>
          <p:sp>
            <p:nvSpPr>
              <p:cNvPr id="1479" name="Text 944">
                <a:extLst>
                  <a:ext uri="{FF2B5EF4-FFF2-40B4-BE49-F238E27FC236}">
                    <a16:creationId xmlns:a16="http://schemas.microsoft.com/office/drawing/2014/main" id="{CB10B1F8-0844-4B35-A9B8-F1592A3405D6}"/>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FRRDAC44</a:t>
                </a:r>
              </a:p>
              <a:p>
                <a:pPr>
                  <a:lnSpc>
                    <a:spcPct val="100000"/>
                  </a:lnSpc>
                </a:pPr>
                <a:r>
                  <a:rPr lang="en-ID" sz="400" dirty="0">
                    <a:solidFill>
                      <a:srgbClr val="FF0000"/>
                    </a:solidFill>
                  </a:rPr>
                  <a:t>WS-C2960-24PC-L</a:t>
                </a:r>
              </a:p>
            </p:txBody>
          </p:sp>
          <p:grpSp>
            <p:nvGrpSpPr>
              <p:cNvPr id="1480" name="Group 912">
                <a:extLst>
                  <a:ext uri="{FF2B5EF4-FFF2-40B4-BE49-F238E27FC236}">
                    <a16:creationId xmlns:a16="http://schemas.microsoft.com/office/drawing/2014/main" id="{CC41FF4E-DF05-4208-B796-32BD68438F82}"/>
                  </a:ext>
                </a:extLst>
              </p:cNvPr>
              <p:cNvGrpSpPr/>
              <p:nvPr/>
            </p:nvGrpSpPr>
            <p:grpSpPr>
              <a:xfrm>
                <a:off x="1794035" y="1504089"/>
                <a:ext cx="221906" cy="221904"/>
                <a:chOff x="1794035" y="1504089"/>
                <a:chExt cx="221906" cy="221904"/>
              </a:xfrm>
            </p:grpSpPr>
            <p:sp>
              <p:nvSpPr>
                <p:cNvPr id="1481" name="Oval 913">
                  <a:extLst>
                    <a:ext uri="{FF2B5EF4-FFF2-40B4-BE49-F238E27FC236}">
                      <a16:creationId xmlns:a16="http://schemas.microsoft.com/office/drawing/2014/main" id="{FAD5C6CB-FAA8-4734-B294-C26504F6AB71}"/>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482" name="Group 914">
                  <a:extLst>
                    <a:ext uri="{FF2B5EF4-FFF2-40B4-BE49-F238E27FC236}">
                      <a16:creationId xmlns:a16="http://schemas.microsoft.com/office/drawing/2014/main" id="{9709B045-9BB8-407B-A0A5-E91D5CF21706}"/>
                    </a:ext>
                  </a:extLst>
                </p:cNvPr>
                <p:cNvGrpSpPr/>
                <p:nvPr/>
              </p:nvGrpSpPr>
              <p:grpSpPr>
                <a:xfrm flipH="1">
                  <a:off x="1846081" y="1550827"/>
                  <a:ext cx="117841" cy="128429"/>
                  <a:chOff x="3667747" y="1713875"/>
                  <a:chExt cx="117850" cy="128439"/>
                </a:xfrm>
              </p:grpSpPr>
              <p:grpSp>
                <p:nvGrpSpPr>
                  <p:cNvPr id="1483" name="Group 915">
                    <a:extLst>
                      <a:ext uri="{FF2B5EF4-FFF2-40B4-BE49-F238E27FC236}">
                        <a16:creationId xmlns:a16="http://schemas.microsoft.com/office/drawing/2014/main" id="{E66C3D45-26BC-40CC-9256-4D1B60B1410C}"/>
                      </a:ext>
                    </a:extLst>
                  </p:cNvPr>
                  <p:cNvGrpSpPr/>
                  <p:nvPr/>
                </p:nvGrpSpPr>
                <p:grpSpPr>
                  <a:xfrm>
                    <a:off x="3743056" y="1746232"/>
                    <a:ext cx="42541" cy="96082"/>
                    <a:chOff x="3775573" y="1713875"/>
                    <a:chExt cx="42541" cy="96082"/>
                  </a:xfrm>
                </p:grpSpPr>
                <p:grpSp>
                  <p:nvGrpSpPr>
                    <p:cNvPr id="1491" name="Group 923">
                      <a:extLst>
                        <a:ext uri="{FF2B5EF4-FFF2-40B4-BE49-F238E27FC236}">
                          <a16:creationId xmlns:a16="http://schemas.microsoft.com/office/drawing/2014/main" id="{2750733E-9B67-4067-A18C-CF443D7C4DD3}"/>
                        </a:ext>
                      </a:extLst>
                    </p:cNvPr>
                    <p:cNvGrpSpPr/>
                    <p:nvPr/>
                  </p:nvGrpSpPr>
                  <p:grpSpPr>
                    <a:xfrm>
                      <a:off x="3775573" y="1770360"/>
                      <a:ext cx="42541" cy="39597"/>
                      <a:chOff x="3775573" y="1770360"/>
                      <a:chExt cx="42541" cy="39597"/>
                    </a:xfrm>
                  </p:grpSpPr>
                  <p:sp>
                    <p:nvSpPr>
                      <p:cNvPr id="1495" name="Line 245">
                        <a:extLst>
                          <a:ext uri="{FF2B5EF4-FFF2-40B4-BE49-F238E27FC236}">
                            <a16:creationId xmlns:a16="http://schemas.microsoft.com/office/drawing/2014/main" id="{2ED7E083-21CF-4E99-B0B4-242EB5B8A7AC}"/>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96" name="Freeform 248">
                        <a:extLst>
                          <a:ext uri="{FF2B5EF4-FFF2-40B4-BE49-F238E27FC236}">
                            <a16:creationId xmlns:a16="http://schemas.microsoft.com/office/drawing/2014/main" id="{487EE45F-28FA-4D8B-81E2-E5404102A0D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92" name="Group 924">
                      <a:extLst>
                        <a:ext uri="{FF2B5EF4-FFF2-40B4-BE49-F238E27FC236}">
                          <a16:creationId xmlns:a16="http://schemas.microsoft.com/office/drawing/2014/main" id="{D7393B15-6B8F-44EA-BABB-EF33B55854DC}"/>
                        </a:ext>
                      </a:extLst>
                    </p:cNvPr>
                    <p:cNvGrpSpPr/>
                    <p:nvPr/>
                  </p:nvGrpSpPr>
                  <p:grpSpPr>
                    <a:xfrm>
                      <a:off x="3775573" y="1713875"/>
                      <a:ext cx="42541" cy="39597"/>
                      <a:chOff x="3775573" y="1770360"/>
                      <a:chExt cx="42541" cy="39597"/>
                    </a:xfrm>
                  </p:grpSpPr>
                  <p:sp>
                    <p:nvSpPr>
                      <p:cNvPr id="1493" name="Line 245">
                        <a:extLst>
                          <a:ext uri="{FF2B5EF4-FFF2-40B4-BE49-F238E27FC236}">
                            <a16:creationId xmlns:a16="http://schemas.microsoft.com/office/drawing/2014/main" id="{25B783E1-870D-4CB3-8DD3-3AECAFB2BA2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94" name="Freeform 248">
                        <a:extLst>
                          <a:ext uri="{FF2B5EF4-FFF2-40B4-BE49-F238E27FC236}">
                            <a16:creationId xmlns:a16="http://schemas.microsoft.com/office/drawing/2014/main" id="{15756673-F60E-4BD9-BF5B-8B44D2F6287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484" name="Group 916">
                    <a:extLst>
                      <a:ext uri="{FF2B5EF4-FFF2-40B4-BE49-F238E27FC236}">
                        <a16:creationId xmlns:a16="http://schemas.microsoft.com/office/drawing/2014/main" id="{63F13872-0591-47A8-BCBF-AB9131BB3342}"/>
                      </a:ext>
                    </a:extLst>
                  </p:cNvPr>
                  <p:cNvGrpSpPr/>
                  <p:nvPr/>
                </p:nvGrpSpPr>
                <p:grpSpPr>
                  <a:xfrm flipH="1">
                    <a:off x="3667747" y="1713875"/>
                    <a:ext cx="42541" cy="96082"/>
                    <a:chOff x="3775573" y="1713875"/>
                    <a:chExt cx="42541" cy="96082"/>
                  </a:xfrm>
                </p:grpSpPr>
                <p:grpSp>
                  <p:nvGrpSpPr>
                    <p:cNvPr id="1485" name="Group 917">
                      <a:extLst>
                        <a:ext uri="{FF2B5EF4-FFF2-40B4-BE49-F238E27FC236}">
                          <a16:creationId xmlns:a16="http://schemas.microsoft.com/office/drawing/2014/main" id="{C46D5E04-D9BD-4385-90C8-34F3FC8B5E88}"/>
                        </a:ext>
                      </a:extLst>
                    </p:cNvPr>
                    <p:cNvGrpSpPr/>
                    <p:nvPr/>
                  </p:nvGrpSpPr>
                  <p:grpSpPr>
                    <a:xfrm>
                      <a:off x="3775573" y="1770360"/>
                      <a:ext cx="42541" cy="39597"/>
                      <a:chOff x="3775573" y="1770360"/>
                      <a:chExt cx="42541" cy="39597"/>
                    </a:xfrm>
                  </p:grpSpPr>
                  <p:sp>
                    <p:nvSpPr>
                      <p:cNvPr id="1489" name="Line 245">
                        <a:extLst>
                          <a:ext uri="{FF2B5EF4-FFF2-40B4-BE49-F238E27FC236}">
                            <a16:creationId xmlns:a16="http://schemas.microsoft.com/office/drawing/2014/main" id="{F9598BD1-2BC6-4E8D-BB8B-479858055F08}"/>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90" name="Freeform 248">
                        <a:extLst>
                          <a:ext uri="{FF2B5EF4-FFF2-40B4-BE49-F238E27FC236}">
                            <a16:creationId xmlns:a16="http://schemas.microsoft.com/office/drawing/2014/main" id="{26F639A2-3A38-4188-8D6B-955BC9E2776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86" name="Group 918">
                      <a:extLst>
                        <a:ext uri="{FF2B5EF4-FFF2-40B4-BE49-F238E27FC236}">
                          <a16:creationId xmlns:a16="http://schemas.microsoft.com/office/drawing/2014/main" id="{8F7ABFEE-6339-4B9B-80CB-9F7E482C7B92}"/>
                        </a:ext>
                      </a:extLst>
                    </p:cNvPr>
                    <p:cNvGrpSpPr/>
                    <p:nvPr/>
                  </p:nvGrpSpPr>
                  <p:grpSpPr>
                    <a:xfrm>
                      <a:off x="3775573" y="1713875"/>
                      <a:ext cx="42541" cy="39597"/>
                      <a:chOff x="3775573" y="1770360"/>
                      <a:chExt cx="42541" cy="39597"/>
                    </a:xfrm>
                  </p:grpSpPr>
                  <p:sp>
                    <p:nvSpPr>
                      <p:cNvPr id="1487" name="Line 245">
                        <a:extLst>
                          <a:ext uri="{FF2B5EF4-FFF2-40B4-BE49-F238E27FC236}">
                            <a16:creationId xmlns:a16="http://schemas.microsoft.com/office/drawing/2014/main" id="{B081FFF0-1A04-46D5-9C2C-3BBA3A58BDE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88" name="Freeform 248">
                        <a:extLst>
                          <a:ext uri="{FF2B5EF4-FFF2-40B4-BE49-F238E27FC236}">
                            <a16:creationId xmlns:a16="http://schemas.microsoft.com/office/drawing/2014/main" id="{884D1D8D-262E-41D1-B32E-9FD8987F393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6" name="Group 948">
              <a:extLst>
                <a:ext uri="{FF2B5EF4-FFF2-40B4-BE49-F238E27FC236}">
                  <a16:creationId xmlns:a16="http://schemas.microsoft.com/office/drawing/2014/main" id="{3654D31D-4AFF-4791-A547-A1628F4083A3}"/>
                </a:ext>
              </a:extLst>
            </p:cNvPr>
            <p:cNvGrpSpPr/>
            <p:nvPr/>
          </p:nvGrpSpPr>
          <p:grpSpPr>
            <a:xfrm flipH="1">
              <a:off x="4486169" y="4501361"/>
              <a:ext cx="838808" cy="188001"/>
              <a:chOff x="1025865" y="1504089"/>
              <a:chExt cx="990076" cy="221904"/>
            </a:xfrm>
          </p:grpSpPr>
          <p:sp>
            <p:nvSpPr>
              <p:cNvPr id="1461" name="Text 944">
                <a:extLst>
                  <a:ext uri="{FF2B5EF4-FFF2-40B4-BE49-F238E27FC236}">
                    <a16:creationId xmlns:a16="http://schemas.microsoft.com/office/drawing/2014/main" id="{BC2EF7D3-BCB5-4AE4-9B68-7673386C5FA2}"/>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FRRDAC46</a:t>
                </a:r>
              </a:p>
              <a:p>
                <a:pPr>
                  <a:lnSpc>
                    <a:spcPct val="100000"/>
                  </a:lnSpc>
                </a:pPr>
                <a:r>
                  <a:rPr lang="en-ID" sz="400" dirty="0">
                    <a:solidFill>
                      <a:srgbClr val="FF0000"/>
                    </a:solidFill>
                  </a:rPr>
                  <a:t>WS-C2960-24PC-L</a:t>
                </a:r>
              </a:p>
            </p:txBody>
          </p:sp>
          <p:grpSp>
            <p:nvGrpSpPr>
              <p:cNvPr id="1462" name="Group 950">
                <a:extLst>
                  <a:ext uri="{FF2B5EF4-FFF2-40B4-BE49-F238E27FC236}">
                    <a16:creationId xmlns:a16="http://schemas.microsoft.com/office/drawing/2014/main" id="{25DF83C1-00A5-40B3-BC81-1BC6E2CF89A0}"/>
                  </a:ext>
                </a:extLst>
              </p:cNvPr>
              <p:cNvGrpSpPr/>
              <p:nvPr/>
            </p:nvGrpSpPr>
            <p:grpSpPr>
              <a:xfrm>
                <a:off x="1794035" y="1504089"/>
                <a:ext cx="221906" cy="221904"/>
                <a:chOff x="1794035" y="1504089"/>
                <a:chExt cx="221906" cy="221904"/>
              </a:xfrm>
            </p:grpSpPr>
            <p:sp>
              <p:nvSpPr>
                <p:cNvPr id="1463" name="Oval 951">
                  <a:extLst>
                    <a:ext uri="{FF2B5EF4-FFF2-40B4-BE49-F238E27FC236}">
                      <a16:creationId xmlns:a16="http://schemas.microsoft.com/office/drawing/2014/main" id="{7D9F14D3-8218-4EE6-A5AB-377BA1FADE37}"/>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464" name="Group 952">
                  <a:extLst>
                    <a:ext uri="{FF2B5EF4-FFF2-40B4-BE49-F238E27FC236}">
                      <a16:creationId xmlns:a16="http://schemas.microsoft.com/office/drawing/2014/main" id="{FB3B1B3F-F81E-411E-952A-20D444123E63}"/>
                    </a:ext>
                  </a:extLst>
                </p:cNvPr>
                <p:cNvGrpSpPr/>
                <p:nvPr/>
              </p:nvGrpSpPr>
              <p:grpSpPr>
                <a:xfrm flipH="1">
                  <a:off x="1846081" y="1550827"/>
                  <a:ext cx="117841" cy="128429"/>
                  <a:chOff x="3667747" y="1713875"/>
                  <a:chExt cx="117850" cy="128439"/>
                </a:xfrm>
              </p:grpSpPr>
              <p:grpSp>
                <p:nvGrpSpPr>
                  <p:cNvPr id="1465" name="Group 953">
                    <a:extLst>
                      <a:ext uri="{FF2B5EF4-FFF2-40B4-BE49-F238E27FC236}">
                        <a16:creationId xmlns:a16="http://schemas.microsoft.com/office/drawing/2014/main" id="{E6FED3FB-D3B1-4AB0-934D-6B0B8D5143FB}"/>
                      </a:ext>
                    </a:extLst>
                  </p:cNvPr>
                  <p:cNvGrpSpPr/>
                  <p:nvPr/>
                </p:nvGrpSpPr>
                <p:grpSpPr>
                  <a:xfrm>
                    <a:off x="3743056" y="1746232"/>
                    <a:ext cx="42541" cy="96082"/>
                    <a:chOff x="3775573" y="1713875"/>
                    <a:chExt cx="42541" cy="96082"/>
                  </a:xfrm>
                </p:grpSpPr>
                <p:grpSp>
                  <p:nvGrpSpPr>
                    <p:cNvPr id="1473" name="Group 961">
                      <a:extLst>
                        <a:ext uri="{FF2B5EF4-FFF2-40B4-BE49-F238E27FC236}">
                          <a16:creationId xmlns:a16="http://schemas.microsoft.com/office/drawing/2014/main" id="{AECA43C0-39D1-4EEC-9F58-5D49ACFD2358}"/>
                        </a:ext>
                      </a:extLst>
                    </p:cNvPr>
                    <p:cNvGrpSpPr/>
                    <p:nvPr/>
                  </p:nvGrpSpPr>
                  <p:grpSpPr>
                    <a:xfrm>
                      <a:off x="3775573" y="1770360"/>
                      <a:ext cx="42541" cy="39597"/>
                      <a:chOff x="3775573" y="1770360"/>
                      <a:chExt cx="42541" cy="39597"/>
                    </a:xfrm>
                  </p:grpSpPr>
                  <p:sp>
                    <p:nvSpPr>
                      <p:cNvPr id="1477" name="Line 245">
                        <a:extLst>
                          <a:ext uri="{FF2B5EF4-FFF2-40B4-BE49-F238E27FC236}">
                            <a16:creationId xmlns:a16="http://schemas.microsoft.com/office/drawing/2014/main" id="{1AF8FA5D-449F-4195-8F1A-60F419D17903}"/>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78" name="Freeform 248">
                        <a:extLst>
                          <a:ext uri="{FF2B5EF4-FFF2-40B4-BE49-F238E27FC236}">
                            <a16:creationId xmlns:a16="http://schemas.microsoft.com/office/drawing/2014/main" id="{9A67F057-249A-4702-835E-7BBE676F0B84}"/>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74" name="Group 962">
                      <a:extLst>
                        <a:ext uri="{FF2B5EF4-FFF2-40B4-BE49-F238E27FC236}">
                          <a16:creationId xmlns:a16="http://schemas.microsoft.com/office/drawing/2014/main" id="{ABFD6092-DEFB-4D8A-8242-B4274A94D86F}"/>
                        </a:ext>
                      </a:extLst>
                    </p:cNvPr>
                    <p:cNvGrpSpPr/>
                    <p:nvPr/>
                  </p:nvGrpSpPr>
                  <p:grpSpPr>
                    <a:xfrm>
                      <a:off x="3775573" y="1713875"/>
                      <a:ext cx="42541" cy="39597"/>
                      <a:chOff x="3775573" y="1770360"/>
                      <a:chExt cx="42541" cy="39597"/>
                    </a:xfrm>
                  </p:grpSpPr>
                  <p:sp>
                    <p:nvSpPr>
                      <p:cNvPr id="1475" name="Line 245">
                        <a:extLst>
                          <a:ext uri="{FF2B5EF4-FFF2-40B4-BE49-F238E27FC236}">
                            <a16:creationId xmlns:a16="http://schemas.microsoft.com/office/drawing/2014/main" id="{54D68257-022C-492A-BB9C-E4390A98EF85}"/>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76" name="Freeform 248">
                        <a:extLst>
                          <a:ext uri="{FF2B5EF4-FFF2-40B4-BE49-F238E27FC236}">
                            <a16:creationId xmlns:a16="http://schemas.microsoft.com/office/drawing/2014/main" id="{C4BC0AA1-3114-4AE7-A1A7-74027630F40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466" name="Group 954">
                    <a:extLst>
                      <a:ext uri="{FF2B5EF4-FFF2-40B4-BE49-F238E27FC236}">
                        <a16:creationId xmlns:a16="http://schemas.microsoft.com/office/drawing/2014/main" id="{126CAC7E-D142-4294-9C8A-7AC788097D27}"/>
                      </a:ext>
                    </a:extLst>
                  </p:cNvPr>
                  <p:cNvGrpSpPr/>
                  <p:nvPr/>
                </p:nvGrpSpPr>
                <p:grpSpPr>
                  <a:xfrm flipH="1">
                    <a:off x="3667747" y="1713875"/>
                    <a:ext cx="42541" cy="96082"/>
                    <a:chOff x="3775573" y="1713875"/>
                    <a:chExt cx="42541" cy="96082"/>
                  </a:xfrm>
                </p:grpSpPr>
                <p:grpSp>
                  <p:nvGrpSpPr>
                    <p:cNvPr id="1467" name="Group 955">
                      <a:extLst>
                        <a:ext uri="{FF2B5EF4-FFF2-40B4-BE49-F238E27FC236}">
                          <a16:creationId xmlns:a16="http://schemas.microsoft.com/office/drawing/2014/main" id="{C629211C-F1A3-4C2E-935B-08A628BBCBBB}"/>
                        </a:ext>
                      </a:extLst>
                    </p:cNvPr>
                    <p:cNvGrpSpPr/>
                    <p:nvPr/>
                  </p:nvGrpSpPr>
                  <p:grpSpPr>
                    <a:xfrm>
                      <a:off x="3775573" y="1770360"/>
                      <a:ext cx="42541" cy="39597"/>
                      <a:chOff x="3775573" y="1770360"/>
                      <a:chExt cx="42541" cy="39597"/>
                    </a:xfrm>
                  </p:grpSpPr>
                  <p:sp>
                    <p:nvSpPr>
                      <p:cNvPr id="1471" name="Line 245">
                        <a:extLst>
                          <a:ext uri="{FF2B5EF4-FFF2-40B4-BE49-F238E27FC236}">
                            <a16:creationId xmlns:a16="http://schemas.microsoft.com/office/drawing/2014/main" id="{80B2C159-751B-46AF-A1A9-D7DD650D4370}"/>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72" name="Freeform 248">
                        <a:extLst>
                          <a:ext uri="{FF2B5EF4-FFF2-40B4-BE49-F238E27FC236}">
                            <a16:creationId xmlns:a16="http://schemas.microsoft.com/office/drawing/2014/main" id="{0D59E14E-50ED-4F8B-B17C-A4C026439DB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68" name="Group 956">
                      <a:extLst>
                        <a:ext uri="{FF2B5EF4-FFF2-40B4-BE49-F238E27FC236}">
                          <a16:creationId xmlns:a16="http://schemas.microsoft.com/office/drawing/2014/main" id="{102E6B25-F12D-463D-A067-2C3800F975D1}"/>
                        </a:ext>
                      </a:extLst>
                    </p:cNvPr>
                    <p:cNvGrpSpPr/>
                    <p:nvPr/>
                  </p:nvGrpSpPr>
                  <p:grpSpPr>
                    <a:xfrm>
                      <a:off x="3775573" y="1713875"/>
                      <a:ext cx="42541" cy="39597"/>
                      <a:chOff x="3775573" y="1770360"/>
                      <a:chExt cx="42541" cy="39597"/>
                    </a:xfrm>
                  </p:grpSpPr>
                  <p:sp>
                    <p:nvSpPr>
                      <p:cNvPr id="1469" name="Line 245">
                        <a:extLst>
                          <a:ext uri="{FF2B5EF4-FFF2-40B4-BE49-F238E27FC236}">
                            <a16:creationId xmlns:a16="http://schemas.microsoft.com/office/drawing/2014/main" id="{B1EC7160-1D09-4A6A-92AD-2A1A2534B3E9}"/>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70" name="Freeform 248">
                        <a:extLst>
                          <a:ext uri="{FF2B5EF4-FFF2-40B4-BE49-F238E27FC236}">
                            <a16:creationId xmlns:a16="http://schemas.microsoft.com/office/drawing/2014/main" id="{3C0548D8-5D4B-4F91-860E-CC468B7F19D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7" name="Group 967">
              <a:extLst>
                <a:ext uri="{FF2B5EF4-FFF2-40B4-BE49-F238E27FC236}">
                  <a16:creationId xmlns:a16="http://schemas.microsoft.com/office/drawing/2014/main" id="{1D5C0E81-27BA-4812-9FEE-1559566A7E25}"/>
                </a:ext>
              </a:extLst>
            </p:cNvPr>
            <p:cNvGrpSpPr/>
            <p:nvPr/>
          </p:nvGrpSpPr>
          <p:grpSpPr>
            <a:xfrm flipH="1">
              <a:off x="4486169" y="4746739"/>
              <a:ext cx="838808" cy="188001"/>
              <a:chOff x="1025865" y="1504089"/>
              <a:chExt cx="990076" cy="221904"/>
            </a:xfrm>
          </p:grpSpPr>
          <p:sp>
            <p:nvSpPr>
              <p:cNvPr id="1443" name="Text 944">
                <a:extLst>
                  <a:ext uri="{FF2B5EF4-FFF2-40B4-BE49-F238E27FC236}">
                    <a16:creationId xmlns:a16="http://schemas.microsoft.com/office/drawing/2014/main" id="{F43BF4BB-72A5-4B0E-B650-93592358BE12}"/>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FRRDAC47</a:t>
                </a:r>
              </a:p>
              <a:p>
                <a:pPr>
                  <a:lnSpc>
                    <a:spcPct val="100000"/>
                  </a:lnSpc>
                </a:pPr>
                <a:r>
                  <a:rPr lang="en-ID" sz="400" dirty="0">
                    <a:solidFill>
                      <a:srgbClr val="FF0000"/>
                    </a:solidFill>
                  </a:rPr>
                  <a:t>WS-C2960-24PC-L</a:t>
                </a:r>
              </a:p>
            </p:txBody>
          </p:sp>
          <p:grpSp>
            <p:nvGrpSpPr>
              <p:cNvPr id="1444" name="Group 969">
                <a:extLst>
                  <a:ext uri="{FF2B5EF4-FFF2-40B4-BE49-F238E27FC236}">
                    <a16:creationId xmlns:a16="http://schemas.microsoft.com/office/drawing/2014/main" id="{72A4A752-F6CB-4C95-9EF7-4E5BE64D3F37}"/>
                  </a:ext>
                </a:extLst>
              </p:cNvPr>
              <p:cNvGrpSpPr/>
              <p:nvPr/>
            </p:nvGrpSpPr>
            <p:grpSpPr>
              <a:xfrm>
                <a:off x="1794035" y="1504089"/>
                <a:ext cx="221906" cy="221904"/>
                <a:chOff x="1794035" y="1504089"/>
                <a:chExt cx="221906" cy="221904"/>
              </a:xfrm>
            </p:grpSpPr>
            <p:sp>
              <p:nvSpPr>
                <p:cNvPr id="1445" name="Oval 970">
                  <a:extLst>
                    <a:ext uri="{FF2B5EF4-FFF2-40B4-BE49-F238E27FC236}">
                      <a16:creationId xmlns:a16="http://schemas.microsoft.com/office/drawing/2014/main" id="{D934DF46-7F0F-4846-AEE7-1FBD4C3938DA}"/>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446" name="Group 971">
                  <a:extLst>
                    <a:ext uri="{FF2B5EF4-FFF2-40B4-BE49-F238E27FC236}">
                      <a16:creationId xmlns:a16="http://schemas.microsoft.com/office/drawing/2014/main" id="{BFE356FF-3201-4033-835D-29EE10F35021}"/>
                    </a:ext>
                  </a:extLst>
                </p:cNvPr>
                <p:cNvGrpSpPr/>
                <p:nvPr/>
              </p:nvGrpSpPr>
              <p:grpSpPr>
                <a:xfrm flipH="1">
                  <a:off x="1846081" y="1550827"/>
                  <a:ext cx="117841" cy="128429"/>
                  <a:chOff x="3667747" y="1713875"/>
                  <a:chExt cx="117850" cy="128439"/>
                </a:xfrm>
              </p:grpSpPr>
              <p:grpSp>
                <p:nvGrpSpPr>
                  <p:cNvPr id="1447" name="Group 972">
                    <a:extLst>
                      <a:ext uri="{FF2B5EF4-FFF2-40B4-BE49-F238E27FC236}">
                        <a16:creationId xmlns:a16="http://schemas.microsoft.com/office/drawing/2014/main" id="{C55B9D83-5444-4446-B1C0-6F526E2590D3}"/>
                      </a:ext>
                    </a:extLst>
                  </p:cNvPr>
                  <p:cNvGrpSpPr/>
                  <p:nvPr/>
                </p:nvGrpSpPr>
                <p:grpSpPr>
                  <a:xfrm>
                    <a:off x="3743056" y="1746232"/>
                    <a:ext cx="42541" cy="96082"/>
                    <a:chOff x="3775573" y="1713875"/>
                    <a:chExt cx="42541" cy="96082"/>
                  </a:xfrm>
                </p:grpSpPr>
                <p:grpSp>
                  <p:nvGrpSpPr>
                    <p:cNvPr id="1455" name="Group 980">
                      <a:extLst>
                        <a:ext uri="{FF2B5EF4-FFF2-40B4-BE49-F238E27FC236}">
                          <a16:creationId xmlns:a16="http://schemas.microsoft.com/office/drawing/2014/main" id="{43088055-6964-4B77-9CB5-C00AF1E6F4D3}"/>
                        </a:ext>
                      </a:extLst>
                    </p:cNvPr>
                    <p:cNvGrpSpPr/>
                    <p:nvPr/>
                  </p:nvGrpSpPr>
                  <p:grpSpPr>
                    <a:xfrm>
                      <a:off x="3775573" y="1770360"/>
                      <a:ext cx="42541" cy="39597"/>
                      <a:chOff x="3775573" y="1770360"/>
                      <a:chExt cx="42541" cy="39597"/>
                    </a:xfrm>
                  </p:grpSpPr>
                  <p:sp>
                    <p:nvSpPr>
                      <p:cNvPr id="1459" name="Line 245">
                        <a:extLst>
                          <a:ext uri="{FF2B5EF4-FFF2-40B4-BE49-F238E27FC236}">
                            <a16:creationId xmlns:a16="http://schemas.microsoft.com/office/drawing/2014/main" id="{6A1F40DA-969D-4F23-BE4B-1BFE107AFE7C}"/>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60" name="Freeform 248">
                        <a:extLst>
                          <a:ext uri="{FF2B5EF4-FFF2-40B4-BE49-F238E27FC236}">
                            <a16:creationId xmlns:a16="http://schemas.microsoft.com/office/drawing/2014/main" id="{681C1C3B-51A7-4977-B251-8A580C11A1F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56" name="Group 981">
                      <a:extLst>
                        <a:ext uri="{FF2B5EF4-FFF2-40B4-BE49-F238E27FC236}">
                          <a16:creationId xmlns:a16="http://schemas.microsoft.com/office/drawing/2014/main" id="{D964A969-32D0-44D1-94EF-A4ACFA3948A8}"/>
                        </a:ext>
                      </a:extLst>
                    </p:cNvPr>
                    <p:cNvGrpSpPr/>
                    <p:nvPr/>
                  </p:nvGrpSpPr>
                  <p:grpSpPr>
                    <a:xfrm>
                      <a:off x="3775573" y="1713875"/>
                      <a:ext cx="42541" cy="39597"/>
                      <a:chOff x="3775573" y="1770360"/>
                      <a:chExt cx="42541" cy="39597"/>
                    </a:xfrm>
                  </p:grpSpPr>
                  <p:sp>
                    <p:nvSpPr>
                      <p:cNvPr id="1457" name="Line 245">
                        <a:extLst>
                          <a:ext uri="{FF2B5EF4-FFF2-40B4-BE49-F238E27FC236}">
                            <a16:creationId xmlns:a16="http://schemas.microsoft.com/office/drawing/2014/main" id="{AF878E3A-FD30-4790-AE2E-0D98305346C7}"/>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58" name="Freeform 248">
                        <a:extLst>
                          <a:ext uri="{FF2B5EF4-FFF2-40B4-BE49-F238E27FC236}">
                            <a16:creationId xmlns:a16="http://schemas.microsoft.com/office/drawing/2014/main" id="{F3A06334-2613-4F2E-B7A7-A05DD17ADC3C}"/>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448" name="Group 973">
                    <a:extLst>
                      <a:ext uri="{FF2B5EF4-FFF2-40B4-BE49-F238E27FC236}">
                        <a16:creationId xmlns:a16="http://schemas.microsoft.com/office/drawing/2014/main" id="{F01870A9-0FE4-489D-AA71-311A19B82F36}"/>
                      </a:ext>
                    </a:extLst>
                  </p:cNvPr>
                  <p:cNvGrpSpPr/>
                  <p:nvPr/>
                </p:nvGrpSpPr>
                <p:grpSpPr>
                  <a:xfrm flipH="1">
                    <a:off x="3667747" y="1713875"/>
                    <a:ext cx="42541" cy="96082"/>
                    <a:chOff x="3775573" y="1713875"/>
                    <a:chExt cx="42541" cy="96082"/>
                  </a:xfrm>
                </p:grpSpPr>
                <p:grpSp>
                  <p:nvGrpSpPr>
                    <p:cNvPr id="1449" name="Group 974">
                      <a:extLst>
                        <a:ext uri="{FF2B5EF4-FFF2-40B4-BE49-F238E27FC236}">
                          <a16:creationId xmlns:a16="http://schemas.microsoft.com/office/drawing/2014/main" id="{803CD174-05FE-4B58-B6F8-7F888019949D}"/>
                        </a:ext>
                      </a:extLst>
                    </p:cNvPr>
                    <p:cNvGrpSpPr/>
                    <p:nvPr/>
                  </p:nvGrpSpPr>
                  <p:grpSpPr>
                    <a:xfrm>
                      <a:off x="3775573" y="1770360"/>
                      <a:ext cx="42541" cy="39597"/>
                      <a:chOff x="3775573" y="1770360"/>
                      <a:chExt cx="42541" cy="39597"/>
                    </a:xfrm>
                  </p:grpSpPr>
                  <p:sp>
                    <p:nvSpPr>
                      <p:cNvPr id="1453" name="Line 245">
                        <a:extLst>
                          <a:ext uri="{FF2B5EF4-FFF2-40B4-BE49-F238E27FC236}">
                            <a16:creationId xmlns:a16="http://schemas.microsoft.com/office/drawing/2014/main" id="{4FF0B9BA-A196-43A0-B453-BDA1C320E12E}"/>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54" name="Freeform 248">
                        <a:extLst>
                          <a:ext uri="{FF2B5EF4-FFF2-40B4-BE49-F238E27FC236}">
                            <a16:creationId xmlns:a16="http://schemas.microsoft.com/office/drawing/2014/main" id="{986DDA59-BC48-4CFA-876E-400ADB47487A}"/>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50" name="Group 975">
                      <a:extLst>
                        <a:ext uri="{FF2B5EF4-FFF2-40B4-BE49-F238E27FC236}">
                          <a16:creationId xmlns:a16="http://schemas.microsoft.com/office/drawing/2014/main" id="{CF3B5C5E-89DF-4054-89CC-C981559D9003}"/>
                        </a:ext>
                      </a:extLst>
                    </p:cNvPr>
                    <p:cNvGrpSpPr/>
                    <p:nvPr/>
                  </p:nvGrpSpPr>
                  <p:grpSpPr>
                    <a:xfrm>
                      <a:off x="3775573" y="1713875"/>
                      <a:ext cx="42541" cy="39597"/>
                      <a:chOff x="3775573" y="1770360"/>
                      <a:chExt cx="42541" cy="39597"/>
                    </a:xfrm>
                  </p:grpSpPr>
                  <p:sp>
                    <p:nvSpPr>
                      <p:cNvPr id="1451" name="Line 245">
                        <a:extLst>
                          <a:ext uri="{FF2B5EF4-FFF2-40B4-BE49-F238E27FC236}">
                            <a16:creationId xmlns:a16="http://schemas.microsoft.com/office/drawing/2014/main" id="{D34274BB-86F8-4DE3-9AB4-CA6386D4CD8E}"/>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52" name="Freeform 248">
                        <a:extLst>
                          <a:ext uri="{FF2B5EF4-FFF2-40B4-BE49-F238E27FC236}">
                            <a16:creationId xmlns:a16="http://schemas.microsoft.com/office/drawing/2014/main" id="{2C5E0B1D-9616-439C-BEE5-359D93E9F3F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69" name="Group 986">
              <a:extLst>
                <a:ext uri="{FF2B5EF4-FFF2-40B4-BE49-F238E27FC236}">
                  <a16:creationId xmlns:a16="http://schemas.microsoft.com/office/drawing/2014/main" id="{0D620F98-80B3-4976-BB6F-EAB5150732CA}"/>
                </a:ext>
              </a:extLst>
            </p:cNvPr>
            <p:cNvGrpSpPr/>
            <p:nvPr/>
          </p:nvGrpSpPr>
          <p:grpSpPr>
            <a:xfrm flipH="1">
              <a:off x="4486169" y="4992117"/>
              <a:ext cx="838808" cy="188001"/>
              <a:chOff x="1025865" y="1504089"/>
              <a:chExt cx="990076" cy="221904"/>
            </a:xfrm>
          </p:grpSpPr>
          <p:sp>
            <p:nvSpPr>
              <p:cNvPr id="1425" name="Text 944">
                <a:extLst>
                  <a:ext uri="{FF2B5EF4-FFF2-40B4-BE49-F238E27FC236}">
                    <a16:creationId xmlns:a16="http://schemas.microsoft.com/office/drawing/2014/main" id="{5E9182E9-5E76-42E9-8077-EA6489803AF4}"/>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FRRDAC48</a:t>
                </a:r>
              </a:p>
              <a:p>
                <a:pPr>
                  <a:lnSpc>
                    <a:spcPct val="100000"/>
                  </a:lnSpc>
                </a:pPr>
                <a:r>
                  <a:rPr lang="en-ID" sz="400" dirty="0">
                    <a:solidFill>
                      <a:srgbClr val="FF0000"/>
                    </a:solidFill>
                  </a:rPr>
                  <a:t>WS-C2960-24PC-L</a:t>
                </a:r>
              </a:p>
            </p:txBody>
          </p:sp>
          <p:grpSp>
            <p:nvGrpSpPr>
              <p:cNvPr id="1426" name="Group 988">
                <a:extLst>
                  <a:ext uri="{FF2B5EF4-FFF2-40B4-BE49-F238E27FC236}">
                    <a16:creationId xmlns:a16="http://schemas.microsoft.com/office/drawing/2014/main" id="{901BC7D3-A956-472A-ABA9-02548BBF9413}"/>
                  </a:ext>
                </a:extLst>
              </p:cNvPr>
              <p:cNvGrpSpPr/>
              <p:nvPr/>
            </p:nvGrpSpPr>
            <p:grpSpPr>
              <a:xfrm>
                <a:off x="1794035" y="1504089"/>
                <a:ext cx="221906" cy="221904"/>
                <a:chOff x="1794035" y="1504089"/>
                <a:chExt cx="221906" cy="221904"/>
              </a:xfrm>
            </p:grpSpPr>
            <p:sp>
              <p:nvSpPr>
                <p:cNvPr id="1427" name="Oval 989">
                  <a:extLst>
                    <a:ext uri="{FF2B5EF4-FFF2-40B4-BE49-F238E27FC236}">
                      <a16:creationId xmlns:a16="http://schemas.microsoft.com/office/drawing/2014/main" id="{339A2058-605D-4528-9B7C-4C2FE0B04BAE}"/>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428" name="Group 990">
                  <a:extLst>
                    <a:ext uri="{FF2B5EF4-FFF2-40B4-BE49-F238E27FC236}">
                      <a16:creationId xmlns:a16="http://schemas.microsoft.com/office/drawing/2014/main" id="{4127A03F-2C8F-4758-928C-23C971537C3D}"/>
                    </a:ext>
                  </a:extLst>
                </p:cNvPr>
                <p:cNvGrpSpPr/>
                <p:nvPr/>
              </p:nvGrpSpPr>
              <p:grpSpPr>
                <a:xfrm flipH="1">
                  <a:off x="1846081" y="1550827"/>
                  <a:ext cx="117841" cy="128429"/>
                  <a:chOff x="3667747" y="1713875"/>
                  <a:chExt cx="117850" cy="128439"/>
                </a:xfrm>
              </p:grpSpPr>
              <p:grpSp>
                <p:nvGrpSpPr>
                  <p:cNvPr id="1429" name="Group 991">
                    <a:extLst>
                      <a:ext uri="{FF2B5EF4-FFF2-40B4-BE49-F238E27FC236}">
                        <a16:creationId xmlns:a16="http://schemas.microsoft.com/office/drawing/2014/main" id="{2915CB51-9226-419B-906E-A6CADB52F573}"/>
                      </a:ext>
                    </a:extLst>
                  </p:cNvPr>
                  <p:cNvGrpSpPr/>
                  <p:nvPr/>
                </p:nvGrpSpPr>
                <p:grpSpPr>
                  <a:xfrm>
                    <a:off x="3743056" y="1746232"/>
                    <a:ext cx="42541" cy="96082"/>
                    <a:chOff x="3775573" y="1713875"/>
                    <a:chExt cx="42541" cy="96082"/>
                  </a:xfrm>
                </p:grpSpPr>
                <p:grpSp>
                  <p:nvGrpSpPr>
                    <p:cNvPr id="1437" name="Group 999">
                      <a:extLst>
                        <a:ext uri="{FF2B5EF4-FFF2-40B4-BE49-F238E27FC236}">
                          <a16:creationId xmlns:a16="http://schemas.microsoft.com/office/drawing/2014/main" id="{9FFFA7F2-7BA8-4714-AD90-6F5E36BCCEAF}"/>
                        </a:ext>
                      </a:extLst>
                    </p:cNvPr>
                    <p:cNvGrpSpPr/>
                    <p:nvPr/>
                  </p:nvGrpSpPr>
                  <p:grpSpPr>
                    <a:xfrm>
                      <a:off x="3775573" y="1770360"/>
                      <a:ext cx="42541" cy="39597"/>
                      <a:chOff x="3775573" y="1770360"/>
                      <a:chExt cx="42541" cy="39597"/>
                    </a:xfrm>
                  </p:grpSpPr>
                  <p:sp>
                    <p:nvSpPr>
                      <p:cNvPr id="1441" name="Line 245">
                        <a:extLst>
                          <a:ext uri="{FF2B5EF4-FFF2-40B4-BE49-F238E27FC236}">
                            <a16:creationId xmlns:a16="http://schemas.microsoft.com/office/drawing/2014/main" id="{32B88CF5-E20C-413D-B7E2-52EA24F8CB44}"/>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42" name="Freeform 248">
                        <a:extLst>
                          <a:ext uri="{FF2B5EF4-FFF2-40B4-BE49-F238E27FC236}">
                            <a16:creationId xmlns:a16="http://schemas.microsoft.com/office/drawing/2014/main" id="{A6805213-DD9D-4990-BBFC-AB0FA1B5201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38" name="Group 1000">
                      <a:extLst>
                        <a:ext uri="{FF2B5EF4-FFF2-40B4-BE49-F238E27FC236}">
                          <a16:creationId xmlns:a16="http://schemas.microsoft.com/office/drawing/2014/main" id="{791A8950-A7F5-47D4-BDE4-5B269BC0C409}"/>
                        </a:ext>
                      </a:extLst>
                    </p:cNvPr>
                    <p:cNvGrpSpPr/>
                    <p:nvPr/>
                  </p:nvGrpSpPr>
                  <p:grpSpPr>
                    <a:xfrm>
                      <a:off x="3775573" y="1713875"/>
                      <a:ext cx="42541" cy="39597"/>
                      <a:chOff x="3775573" y="1770360"/>
                      <a:chExt cx="42541" cy="39597"/>
                    </a:xfrm>
                  </p:grpSpPr>
                  <p:sp>
                    <p:nvSpPr>
                      <p:cNvPr id="1439" name="Line 245">
                        <a:extLst>
                          <a:ext uri="{FF2B5EF4-FFF2-40B4-BE49-F238E27FC236}">
                            <a16:creationId xmlns:a16="http://schemas.microsoft.com/office/drawing/2014/main" id="{CE7042D2-27A2-4D2D-8579-EDAE25FD207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40" name="Freeform 248">
                        <a:extLst>
                          <a:ext uri="{FF2B5EF4-FFF2-40B4-BE49-F238E27FC236}">
                            <a16:creationId xmlns:a16="http://schemas.microsoft.com/office/drawing/2014/main" id="{0C4C7456-3095-48F7-945A-CB8B129732A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430" name="Group 992">
                    <a:extLst>
                      <a:ext uri="{FF2B5EF4-FFF2-40B4-BE49-F238E27FC236}">
                        <a16:creationId xmlns:a16="http://schemas.microsoft.com/office/drawing/2014/main" id="{5AB6AEFA-2E23-4BB9-9153-BF974F7BC6A1}"/>
                      </a:ext>
                    </a:extLst>
                  </p:cNvPr>
                  <p:cNvGrpSpPr/>
                  <p:nvPr/>
                </p:nvGrpSpPr>
                <p:grpSpPr>
                  <a:xfrm flipH="1">
                    <a:off x="3667747" y="1713875"/>
                    <a:ext cx="42541" cy="96082"/>
                    <a:chOff x="3775573" y="1713875"/>
                    <a:chExt cx="42541" cy="96082"/>
                  </a:xfrm>
                </p:grpSpPr>
                <p:grpSp>
                  <p:nvGrpSpPr>
                    <p:cNvPr id="1431" name="Group 993">
                      <a:extLst>
                        <a:ext uri="{FF2B5EF4-FFF2-40B4-BE49-F238E27FC236}">
                          <a16:creationId xmlns:a16="http://schemas.microsoft.com/office/drawing/2014/main" id="{08852F85-1998-4870-920C-7572676D4723}"/>
                        </a:ext>
                      </a:extLst>
                    </p:cNvPr>
                    <p:cNvGrpSpPr/>
                    <p:nvPr/>
                  </p:nvGrpSpPr>
                  <p:grpSpPr>
                    <a:xfrm>
                      <a:off x="3775573" y="1770360"/>
                      <a:ext cx="42541" cy="39597"/>
                      <a:chOff x="3775573" y="1770360"/>
                      <a:chExt cx="42541" cy="39597"/>
                    </a:xfrm>
                  </p:grpSpPr>
                  <p:sp>
                    <p:nvSpPr>
                      <p:cNvPr id="1435" name="Line 245">
                        <a:extLst>
                          <a:ext uri="{FF2B5EF4-FFF2-40B4-BE49-F238E27FC236}">
                            <a16:creationId xmlns:a16="http://schemas.microsoft.com/office/drawing/2014/main" id="{23B2060F-4469-4893-A2BD-800B629D5D8C}"/>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36" name="Freeform 248">
                        <a:extLst>
                          <a:ext uri="{FF2B5EF4-FFF2-40B4-BE49-F238E27FC236}">
                            <a16:creationId xmlns:a16="http://schemas.microsoft.com/office/drawing/2014/main" id="{E8EC7E38-77FB-4137-A319-A58C6812153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32" name="Group 994">
                      <a:extLst>
                        <a:ext uri="{FF2B5EF4-FFF2-40B4-BE49-F238E27FC236}">
                          <a16:creationId xmlns:a16="http://schemas.microsoft.com/office/drawing/2014/main" id="{5D97C337-E689-45CF-BE43-040E6B9705BC}"/>
                        </a:ext>
                      </a:extLst>
                    </p:cNvPr>
                    <p:cNvGrpSpPr/>
                    <p:nvPr/>
                  </p:nvGrpSpPr>
                  <p:grpSpPr>
                    <a:xfrm>
                      <a:off x="3775573" y="1713875"/>
                      <a:ext cx="42541" cy="39597"/>
                      <a:chOff x="3775573" y="1770360"/>
                      <a:chExt cx="42541" cy="39597"/>
                    </a:xfrm>
                  </p:grpSpPr>
                  <p:sp>
                    <p:nvSpPr>
                      <p:cNvPr id="1433" name="Line 245">
                        <a:extLst>
                          <a:ext uri="{FF2B5EF4-FFF2-40B4-BE49-F238E27FC236}">
                            <a16:creationId xmlns:a16="http://schemas.microsoft.com/office/drawing/2014/main" id="{2E327C01-1660-4984-B7C7-AD12B9BE8342}"/>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34" name="Freeform 248">
                        <a:extLst>
                          <a:ext uri="{FF2B5EF4-FFF2-40B4-BE49-F238E27FC236}">
                            <a16:creationId xmlns:a16="http://schemas.microsoft.com/office/drawing/2014/main" id="{C721DEEC-B979-4FE3-A61C-DDE827FFB94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grpSp>
          <p:nvGrpSpPr>
            <p:cNvPr id="1071" name="Group 1005">
              <a:extLst>
                <a:ext uri="{FF2B5EF4-FFF2-40B4-BE49-F238E27FC236}">
                  <a16:creationId xmlns:a16="http://schemas.microsoft.com/office/drawing/2014/main" id="{26D1C9F3-3978-42C7-9DC0-9E495AC62693}"/>
                </a:ext>
              </a:extLst>
            </p:cNvPr>
            <p:cNvGrpSpPr/>
            <p:nvPr/>
          </p:nvGrpSpPr>
          <p:grpSpPr>
            <a:xfrm flipH="1">
              <a:off x="4486169" y="5237492"/>
              <a:ext cx="838808" cy="188001"/>
              <a:chOff x="1025865" y="1504089"/>
              <a:chExt cx="990076" cy="221904"/>
            </a:xfrm>
          </p:grpSpPr>
          <p:sp>
            <p:nvSpPr>
              <p:cNvPr id="1407" name="Text 944">
                <a:extLst>
                  <a:ext uri="{FF2B5EF4-FFF2-40B4-BE49-F238E27FC236}">
                    <a16:creationId xmlns:a16="http://schemas.microsoft.com/office/drawing/2014/main" id="{F8D95C1B-4F5E-4189-B240-D294F0BB2EA8}"/>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FRRDAC49</a:t>
                </a:r>
              </a:p>
              <a:p>
                <a:pPr>
                  <a:lnSpc>
                    <a:spcPct val="100000"/>
                  </a:lnSpc>
                </a:pPr>
                <a:r>
                  <a:rPr lang="en-ID" sz="400" dirty="0">
                    <a:solidFill>
                      <a:srgbClr val="FF0000"/>
                    </a:solidFill>
                  </a:rPr>
                  <a:t>WS-C2960-24PC-L</a:t>
                </a:r>
              </a:p>
            </p:txBody>
          </p:sp>
          <p:grpSp>
            <p:nvGrpSpPr>
              <p:cNvPr id="1408" name="Group 1007">
                <a:extLst>
                  <a:ext uri="{FF2B5EF4-FFF2-40B4-BE49-F238E27FC236}">
                    <a16:creationId xmlns:a16="http://schemas.microsoft.com/office/drawing/2014/main" id="{6B758C72-6716-4710-A836-AF488C335757}"/>
                  </a:ext>
                </a:extLst>
              </p:cNvPr>
              <p:cNvGrpSpPr/>
              <p:nvPr/>
            </p:nvGrpSpPr>
            <p:grpSpPr>
              <a:xfrm>
                <a:off x="1794035" y="1504089"/>
                <a:ext cx="221906" cy="221904"/>
                <a:chOff x="1794035" y="1504089"/>
                <a:chExt cx="221906" cy="221904"/>
              </a:xfrm>
            </p:grpSpPr>
            <p:sp>
              <p:nvSpPr>
                <p:cNvPr id="1409" name="Oval 1008">
                  <a:extLst>
                    <a:ext uri="{FF2B5EF4-FFF2-40B4-BE49-F238E27FC236}">
                      <a16:creationId xmlns:a16="http://schemas.microsoft.com/office/drawing/2014/main" id="{80A20618-E8EC-4C8C-9E6E-627A64A32021}"/>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410" name="Group 1009">
                  <a:extLst>
                    <a:ext uri="{FF2B5EF4-FFF2-40B4-BE49-F238E27FC236}">
                      <a16:creationId xmlns:a16="http://schemas.microsoft.com/office/drawing/2014/main" id="{22AE2E73-D2E2-4D14-B665-AF0D4FF59558}"/>
                    </a:ext>
                  </a:extLst>
                </p:cNvPr>
                <p:cNvGrpSpPr/>
                <p:nvPr/>
              </p:nvGrpSpPr>
              <p:grpSpPr>
                <a:xfrm flipH="1">
                  <a:off x="1846081" y="1550827"/>
                  <a:ext cx="117841" cy="128429"/>
                  <a:chOff x="3667747" y="1713875"/>
                  <a:chExt cx="117850" cy="128439"/>
                </a:xfrm>
              </p:grpSpPr>
              <p:grpSp>
                <p:nvGrpSpPr>
                  <p:cNvPr id="1411" name="Group 1010">
                    <a:extLst>
                      <a:ext uri="{FF2B5EF4-FFF2-40B4-BE49-F238E27FC236}">
                        <a16:creationId xmlns:a16="http://schemas.microsoft.com/office/drawing/2014/main" id="{B0BC0BB9-324D-4F60-B720-12A2A27CF428}"/>
                      </a:ext>
                    </a:extLst>
                  </p:cNvPr>
                  <p:cNvGrpSpPr/>
                  <p:nvPr/>
                </p:nvGrpSpPr>
                <p:grpSpPr>
                  <a:xfrm>
                    <a:off x="3743056" y="1746232"/>
                    <a:ext cx="42541" cy="96082"/>
                    <a:chOff x="3775573" y="1713875"/>
                    <a:chExt cx="42541" cy="96082"/>
                  </a:xfrm>
                </p:grpSpPr>
                <p:grpSp>
                  <p:nvGrpSpPr>
                    <p:cNvPr id="1419" name="Group 1018">
                      <a:extLst>
                        <a:ext uri="{FF2B5EF4-FFF2-40B4-BE49-F238E27FC236}">
                          <a16:creationId xmlns:a16="http://schemas.microsoft.com/office/drawing/2014/main" id="{EA8130DC-B3AE-4566-960C-E229353B94CE}"/>
                        </a:ext>
                      </a:extLst>
                    </p:cNvPr>
                    <p:cNvGrpSpPr/>
                    <p:nvPr/>
                  </p:nvGrpSpPr>
                  <p:grpSpPr>
                    <a:xfrm>
                      <a:off x="3775573" y="1770360"/>
                      <a:ext cx="42541" cy="39597"/>
                      <a:chOff x="3775573" y="1770360"/>
                      <a:chExt cx="42541" cy="39597"/>
                    </a:xfrm>
                  </p:grpSpPr>
                  <p:sp>
                    <p:nvSpPr>
                      <p:cNvPr id="1423" name="Line 245">
                        <a:extLst>
                          <a:ext uri="{FF2B5EF4-FFF2-40B4-BE49-F238E27FC236}">
                            <a16:creationId xmlns:a16="http://schemas.microsoft.com/office/drawing/2014/main" id="{CE317423-41BD-4DCC-B94D-8CEC234A01B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24" name="Freeform 248">
                        <a:extLst>
                          <a:ext uri="{FF2B5EF4-FFF2-40B4-BE49-F238E27FC236}">
                            <a16:creationId xmlns:a16="http://schemas.microsoft.com/office/drawing/2014/main" id="{0AB4619E-F8E2-4F92-ADDA-57772665A8A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20" name="Group 1019">
                      <a:extLst>
                        <a:ext uri="{FF2B5EF4-FFF2-40B4-BE49-F238E27FC236}">
                          <a16:creationId xmlns:a16="http://schemas.microsoft.com/office/drawing/2014/main" id="{EC1EBC87-F07F-4F9F-900D-EA280E878D7C}"/>
                        </a:ext>
                      </a:extLst>
                    </p:cNvPr>
                    <p:cNvGrpSpPr/>
                    <p:nvPr/>
                  </p:nvGrpSpPr>
                  <p:grpSpPr>
                    <a:xfrm>
                      <a:off x="3775573" y="1713875"/>
                      <a:ext cx="42541" cy="39597"/>
                      <a:chOff x="3775573" y="1770360"/>
                      <a:chExt cx="42541" cy="39597"/>
                    </a:xfrm>
                  </p:grpSpPr>
                  <p:sp>
                    <p:nvSpPr>
                      <p:cNvPr id="1421" name="Line 245">
                        <a:extLst>
                          <a:ext uri="{FF2B5EF4-FFF2-40B4-BE49-F238E27FC236}">
                            <a16:creationId xmlns:a16="http://schemas.microsoft.com/office/drawing/2014/main" id="{EA7594D5-B675-483B-A3EE-B52B0594A63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22" name="Freeform 248">
                        <a:extLst>
                          <a:ext uri="{FF2B5EF4-FFF2-40B4-BE49-F238E27FC236}">
                            <a16:creationId xmlns:a16="http://schemas.microsoft.com/office/drawing/2014/main" id="{3E196F85-EEAD-4198-8718-DCDF74E0B533}"/>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412" name="Group 1011">
                    <a:extLst>
                      <a:ext uri="{FF2B5EF4-FFF2-40B4-BE49-F238E27FC236}">
                        <a16:creationId xmlns:a16="http://schemas.microsoft.com/office/drawing/2014/main" id="{018DF426-4862-4451-9DA2-1BCF2E9F5014}"/>
                      </a:ext>
                    </a:extLst>
                  </p:cNvPr>
                  <p:cNvGrpSpPr/>
                  <p:nvPr/>
                </p:nvGrpSpPr>
                <p:grpSpPr>
                  <a:xfrm flipH="1">
                    <a:off x="3667747" y="1713875"/>
                    <a:ext cx="42541" cy="96082"/>
                    <a:chOff x="3775573" y="1713875"/>
                    <a:chExt cx="42541" cy="96082"/>
                  </a:xfrm>
                </p:grpSpPr>
                <p:grpSp>
                  <p:nvGrpSpPr>
                    <p:cNvPr id="1413" name="Group 1012">
                      <a:extLst>
                        <a:ext uri="{FF2B5EF4-FFF2-40B4-BE49-F238E27FC236}">
                          <a16:creationId xmlns:a16="http://schemas.microsoft.com/office/drawing/2014/main" id="{94098C8E-0F2D-4789-B8C7-95627AB248E1}"/>
                        </a:ext>
                      </a:extLst>
                    </p:cNvPr>
                    <p:cNvGrpSpPr/>
                    <p:nvPr/>
                  </p:nvGrpSpPr>
                  <p:grpSpPr>
                    <a:xfrm>
                      <a:off x="3775573" y="1770360"/>
                      <a:ext cx="42541" cy="39597"/>
                      <a:chOff x="3775573" y="1770360"/>
                      <a:chExt cx="42541" cy="39597"/>
                    </a:xfrm>
                  </p:grpSpPr>
                  <p:sp>
                    <p:nvSpPr>
                      <p:cNvPr id="1417" name="Line 245">
                        <a:extLst>
                          <a:ext uri="{FF2B5EF4-FFF2-40B4-BE49-F238E27FC236}">
                            <a16:creationId xmlns:a16="http://schemas.microsoft.com/office/drawing/2014/main" id="{62820B82-A3C3-48E3-BCDD-556D39631431}"/>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18" name="Freeform 248">
                        <a:extLst>
                          <a:ext uri="{FF2B5EF4-FFF2-40B4-BE49-F238E27FC236}">
                            <a16:creationId xmlns:a16="http://schemas.microsoft.com/office/drawing/2014/main" id="{91CBFC94-1A33-45D4-894F-C340EEE35E0A}"/>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14" name="Group 1013">
                      <a:extLst>
                        <a:ext uri="{FF2B5EF4-FFF2-40B4-BE49-F238E27FC236}">
                          <a16:creationId xmlns:a16="http://schemas.microsoft.com/office/drawing/2014/main" id="{06DE90D8-C16F-4EEE-8571-4D1AE9B69B25}"/>
                        </a:ext>
                      </a:extLst>
                    </p:cNvPr>
                    <p:cNvGrpSpPr/>
                    <p:nvPr/>
                  </p:nvGrpSpPr>
                  <p:grpSpPr>
                    <a:xfrm>
                      <a:off x="3775573" y="1713875"/>
                      <a:ext cx="42541" cy="39597"/>
                      <a:chOff x="3775573" y="1770360"/>
                      <a:chExt cx="42541" cy="39597"/>
                    </a:xfrm>
                  </p:grpSpPr>
                  <p:sp>
                    <p:nvSpPr>
                      <p:cNvPr id="1415" name="Line 245">
                        <a:extLst>
                          <a:ext uri="{FF2B5EF4-FFF2-40B4-BE49-F238E27FC236}">
                            <a16:creationId xmlns:a16="http://schemas.microsoft.com/office/drawing/2014/main" id="{EAE76D6E-CB8F-48F7-85A1-4D437BC57D2D}"/>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16" name="Freeform 248">
                        <a:extLst>
                          <a:ext uri="{FF2B5EF4-FFF2-40B4-BE49-F238E27FC236}">
                            <a16:creationId xmlns:a16="http://schemas.microsoft.com/office/drawing/2014/main" id="{82C7C9F9-5BF4-431C-98C5-33F0DD7868E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sp>
          <p:nvSpPr>
            <p:cNvPr id="1073" name="Rectangle: Rounded Corners 1031">
              <a:extLst>
                <a:ext uri="{FF2B5EF4-FFF2-40B4-BE49-F238E27FC236}">
                  <a16:creationId xmlns:a16="http://schemas.microsoft.com/office/drawing/2014/main" id="{5515CB17-829C-4DA5-B68F-C1B60661EB5F}"/>
                </a:ext>
              </a:extLst>
            </p:cNvPr>
            <p:cNvSpPr/>
            <p:nvPr/>
          </p:nvSpPr>
          <p:spPr>
            <a:xfrm>
              <a:off x="5494376" y="5266431"/>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grpSp>
          <p:nvGrpSpPr>
            <p:cNvPr id="1074" name="Group 1032">
              <a:extLst>
                <a:ext uri="{FF2B5EF4-FFF2-40B4-BE49-F238E27FC236}">
                  <a16:creationId xmlns:a16="http://schemas.microsoft.com/office/drawing/2014/main" id="{E23EA409-B788-436D-BAB0-F9E1541933D9}"/>
                </a:ext>
              </a:extLst>
            </p:cNvPr>
            <p:cNvGrpSpPr/>
            <p:nvPr/>
          </p:nvGrpSpPr>
          <p:grpSpPr>
            <a:xfrm flipH="1">
              <a:off x="5909451" y="5237492"/>
              <a:ext cx="838808" cy="188001"/>
              <a:chOff x="1025865" y="1504089"/>
              <a:chExt cx="990076" cy="221904"/>
            </a:xfrm>
          </p:grpSpPr>
          <p:sp>
            <p:nvSpPr>
              <p:cNvPr id="1389" name="Text 944">
                <a:extLst>
                  <a:ext uri="{FF2B5EF4-FFF2-40B4-BE49-F238E27FC236}">
                    <a16:creationId xmlns:a16="http://schemas.microsoft.com/office/drawing/2014/main" id="{5474398F-F628-4C98-83AE-735C6CAF08F7}"/>
                  </a:ext>
                </a:extLst>
              </p:cNvPr>
              <p:cNvSpPr txBox="1"/>
              <p:nvPr/>
            </p:nvSpPr>
            <p:spPr>
              <a:xfrm flipH="1">
                <a:off x="1025865" y="1533303"/>
                <a:ext cx="711910" cy="163475"/>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GDPR</a:t>
                </a:r>
              </a:p>
              <a:p>
                <a:pPr>
                  <a:lnSpc>
                    <a:spcPct val="100000"/>
                  </a:lnSpc>
                </a:pPr>
                <a:r>
                  <a:rPr lang="en-ID" sz="400" dirty="0">
                    <a:solidFill>
                      <a:srgbClr val="FF0000"/>
                    </a:solidFill>
                  </a:rPr>
                  <a:t>WS-C2960-8TC-L</a:t>
                </a:r>
              </a:p>
            </p:txBody>
          </p:sp>
          <p:grpSp>
            <p:nvGrpSpPr>
              <p:cNvPr id="1390" name="Group 1034">
                <a:extLst>
                  <a:ext uri="{FF2B5EF4-FFF2-40B4-BE49-F238E27FC236}">
                    <a16:creationId xmlns:a16="http://schemas.microsoft.com/office/drawing/2014/main" id="{0DDD5C69-A924-4AB4-92BC-7C818C6D5B37}"/>
                  </a:ext>
                </a:extLst>
              </p:cNvPr>
              <p:cNvGrpSpPr/>
              <p:nvPr/>
            </p:nvGrpSpPr>
            <p:grpSpPr>
              <a:xfrm>
                <a:off x="1794035" y="1504089"/>
                <a:ext cx="221906" cy="221904"/>
                <a:chOff x="1794035" y="1504089"/>
                <a:chExt cx="221906" cy="221904"/>
              </a:xfrm>
            </p:grpSpPr>
            <p:sp>
              <p:nvSpPr>
                <p:cNvPr id="1391" name="Oval 1035">
                  <a:extLst>
                    <a:ext uri="{FF2B5EF4-FFF2-40B4-BE49-F238E27FC236}">
                      <a16:creationId xmlns:a16="http://schemas.microsoft.com/office/drawing/2014/main" id="{CB0277A3-EE78-4F49-92A4-0C4F89AAD9D6}"/>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392" name="Group 1036">
                  <a:extLst>
                    <a:ext uri="{FF2B5EF4-FFF2-40B4-BE49-F238E27FC236}">
                      <a16:creationId xmlns:a16="http://schemas.microsoft.com/office/drawing/2014/main" id="{517D4C93-206B-4B9D-81D6-13A87A635F5F}"/>
                    </a:ext>
                  </a:extLst>
                </p:cNvPr>
                <p:cNvGrpSpPr/>
                <p:nvPr/>
              </p:nvGrpSpPr>
              <p:grpSpPr>
                <a:xfrm flipH="1">
                  <a:off x="1846081" y="1550827"/>
                  <a:ext cx="117841" cy="128429"/>
                  <a:chOff x="3667747" y="1713875"/>
                  <a:chExt cx="117850" cy="128439"/>
                </a:xfrm>
              </p:grpSpPr>
              <p:grpSp>
                <p:nvGrpSpPr>
                  <p:cNvPr id="1393" name="Group 1037">
                    <a:extLst>
                      <a:ext uri="{FF2B5EF4-FFF2-40B4-BE49-F238E27FC236}">
                        <a16:creationId xmlns:a16="http://schemas.microsoft.com/office/drawing/2014/main" id="{D9252D02-6A23-4ADC-ADD1-D7B9A576AAE5}"/>
                      </a:ext>
                    </a:extLst>
                  </p:cNvPr>
                  <p:cNvGrpSpPr/>
                  <p:nvPr/>
                </p:nvGrpSpPr>
                <p:grpSpPr>
                  <a:xfrm>
                    <a:off x="3743056" y="1746232"/>
                    <a:ext cx="42541" cy="96082"/>
                    <a:chOff x="3775573" y="1713875"/>
                    <a:chExt cx="42541" cy="96082"/>
                  </a:xfrm>
                </p:grpSpPr>
                <p:grpSp>
                  <p:nvGrpSpPr>
                    <p:cNvPr id="1401" name="Group 1045">
                      <a:extLst>
                        <a:ext uri="{FF2B5EF4-FFF2-40B4-BE49-F238E27FC236}">
                          <a16:creationId xmlns:a16="http://schemas.microsoft.com/office/drawing/2014/main" id="{3311E921-53C3-424B-9A90-B26BBF42F194}"/>
                        </a:ext>
                      </a:extLst>
                    </p:cNvPr>
                    <p:cNvGrpSpPr/>
                    <p:nvPr/>
                  </p:nvGrpSpPr>
                  <p:grpSpPr>
                    <a:xfrm>
                      <a:off x="3775573" y="1770360"/>
                      <a:ext cx="42541" cy="39597"/>
                      <a:chOff x="3775573" y="1770360"/>
                      <a:chExt cx="42541" cy="39597"/>
                    </a:xfrm>
                  </p:grpSpPr>
                  <p:sp>
                    <p:nvSpPr>
                      <p:cNvPr id="1405" name="Line 245">
                        <a:extLst>
                          <a:ext uri="{FF2B5EF4-FFF2-40B4-BE49-F238E27FC236}">
                            <a16:creationId xmlns:a16="http://schemas.microsoft.com/office/drawing/2014/main" id="{D2212D24-1BE7-43B2-9036-BBD2AF5CDF5A}"/>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06" name="Freeform 248">
                        <a:extLst>
                          <a:ext uri="{FF2B5EF4-FFF2-40B4-BE49-F238E27FC236}">
                            <a16:creationId xmlns:a16="http://schemas.microsoft.com/office/drawing/2014/main" id="{1CF92542-1BC0-4BDE-BCF8-BF5B6833B3D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402" name="Group 1046">
                      <a:extLst>
                        <a:ext uri="{FF2B5EF4-FFF2-40B4-BE49-F238E27FC236}">
                          <a16:creationId xmlns:a16="http://schemas.microsoft.com/office/drawing/2014/main" id="{C90FA231-CA7F-4424-8F75-A277072368DC}"/>
                        </a:ext>
                      </a:extLst>
                    </p:cNvPr>
                    <p:cNvGrpSpPr/>
                    <p:nvPr/>
                  </p:nvGrpSpPr>
                  <p:grpSpPr>
                    <a:xfrm>
                      <a:off x="3775573" y="1713875"/>
                      <a:ext cx="42541" cy="39597"/>
                      <a:chOff x="3775573" y="1770360"/>
                      <a:chExt cx="42541" cy="39597"/>
                    </a:xfrm>
                  </p:grpSpPr>
                  <p:sp>
                    <p:nvSpPr>
                      <p:cNvPr id="1403" name="Line 245">
                        <a:extLst>
                          <a:ext uri="{FF2B5EF4-FFF2-40B4-BE49-F238E27FC236}">
                            <a16:creationId xmlns:a16="http://schemas.microsoft.com/office/drawing/2014/main" id="{BBAFBC7E-45ED-4E4E-8C18-5EA28E41DB5E}"/>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04" name="Freeform 248">
                        <a:extLst>
                          <a:ext uri="{FF2B5EF4-FFF2-40B4-BE49-F238E27FC236}">
                            <a16:creationId xmlns:a16="http://schemas.microsoft.com/office/drawing/2014/main" id="{D60D77D6-36E3-4B80-BABC-DC37B9BB091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394" name="Group 1038">
                    <a:extLst>
                      <a:ext uri="{FF2B5EF4-FFF2-40B4-BE49-F238E27FC236}">
                        <a16:creationId xmlns:a16="http://schemas.microsoft.com/office/drawing/2014/main" id="{A6CE1087-FE87-40E0-B2B0-211F79B0D605}"/>
                      </a:ext>
                    </a:extLst>
                  </p:cNvPr>
                  <p:cNvGrpSpPr/>
                  <p:nvPr/>
                </p:nvGrpSpPr>
                <p:grpSpPr>
                  <a:xfrm flipH="1">
                    <a:off x="3667747" y="1713875"/>
                    <a:ext cx="42541" cy="96082"/>
                    <a:chOff x="3775573" y="1713875"/>
                    <a:chExt cx="42541" cy="96082"/>
                  </a:xfrm>
                </p:grpSpPr>
                <p:grpSp>
                  <p:nvGrpSpPr>
                    <p:cNvPr id="1395" name="Group 1039">
                      <a:extLst>
                        <a:ext uri="{FF2B5EF4-FFF2-40B4-BE49-F238E27FC236}">
                          <a16:creationId xmlns:a16="http://schemas.microsoft.com/office/drawing/2014/main" id="{881EED0F-014B-41EB-8CB4-78AC6F1C73BA}"/>
                        </a:ext>
                      </a:extLst>
                    </p:cNvPr>
                    <p:cNvGrpSpPr/>
                    <p:nvPr/>
                  </p:nvGrpSpPr>
                  <p:grpSpPr>
                    <a:xfrm>
                      <a:off x="3775573" y="1770360"/>
                      <a:ext cx="42541" cy="39597"/>
                      <a:chOff x="3775573" y="1770360"/>
                      <a:chExt cx="42541" cy="39597"/>
                    </a:xfrm>
                  </p:grpSpPr>
                  <p:sp>
                    <p:nvSpPr>
                      <p:cNvPr id="1399" name="Line 245">
                        <a:extLst>
                          <a:ext uri="{FF2B5EF4-FFF2-40B4-BE49-F238E27FC236}">
                            <a16:creationId xmlns:a16="http://schemas.microsoft.com/office/drawing/2014/main" id="{45BD0AAE-830C-4469-B55B-4AB7D9131BF2}"/>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400" name="Freeform 248">
                        <a:extLst>
                          <a:ext uri="{FF2B5EF4-FFF2-40B4-BE49-F238E27FC236}">
                            <a16:creationId xmlns:a16="http://schemas.microsoft.com/office/drawing/2014/main" id="{B1873FEF-3E60-4BCE-A026-AD549F96F5CD}"/>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96" name="Group 1040">
                      <a:extLst>
                        <a:ext uri="{FF2B5EF4-FFF2-40B4-BE49-F238E27FC236}">
                          <a16:creationId xmlns:a16="http://schemas.microsoft.com/office/drawing/2014/main" id="{5D7CAB3C-4A53-4AB1-AC2A-4BC4B15A8817}"/>
                        </a:ext>
                      </a:extLst>
                    </p:cNvPr>
                    <p:cNvGrpSpPr/>
                    <p:nvPr/>
                  </p:nvGrpSpPr>
                  <p:grpSpPr>
                    <a:xfrm>
                      <a:off x="3775573" y="1713875"/>
                      <a:ext cx="42541" cy="39597"/>
                      <a:chOff x="3775573" y="1770360"/>
                      <a:chExt cx="42541" cy="39597"/>
                    </a:xfrm>
                  </p:grpSpPr>
                  <p:sp>
                    <p:nvSpPr>
                      <p:cNvPr id="1397" name="Line 245">
                        <a:extLst>
                          <a:ext uri="{FF2B5EF4-FFF2-40B4-BE49-F238E27FC236}">
                            <a16:creationId xmlns:a16="http://schemas.microsoft.com/office/drawing/2014/main" id="{50903696-EFB0-4778-B97D-6DA81145BCD5}"/>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98" name="Freeform 248">
                        <a:extLst>
                          <a:ext uri="{FF2B5EF4-FFF2-40B4-BE49-F238E27FC236}">
                            <a16:creationId xmlns:a16="http://schemas.microsoft.com/office/drawing/2014/main" id="{A56ADFF7-AAB9-48EA-8523-BF5A0647718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cxnSp>
          <p:nvCxnSpPr>
            <p:cNvPr id="1076" name="Straight Connector 1051">
              <a:extLst>
                <a:ext uri="{FF2B5EF4-FFF2-40B4-BE49-F238E27FC236}">
                  <a16:creationId xmlns:a16="http://schemas.microsoft.com/office/drawing/2014/main" id="{0B4E0DCB-0097-4337-8503-7D76081913E1}"/>
                </a:ext>
              </a:extLst>
            </p:cNvPr>
            <p:cNvCxnSpPr>
              <a:cxnSpLocks/>
            </p:cNvCxnSpPr>
            <p:nvPr/>
          </p:nvCxnSpPr>
          <p:spPr>
            <a:xfrm>
              <a:off x="8450642" y="2610789"/>
              <a:ext cx="1899594" cy="1019732"/>
            </a:xfrm>
            <a:prstGeom prst="line">
              <a:avLst/>
            </a:prstGeom>
            <a:solidFill>
              <a:schemeClr val="bg1">
                <a:lumMod val="95000"/>
              </a:schemeClr>
            </a:solidFill>
            <a:ln w="10133" cap="flat">
              <a:solidFill>
                <a:schemeClr val="accent2"/>
              </a:solidFill>
              <a:prstDash val="solid"/>
              <a:bevel/>
            </a:ln>
          </p:spPr>
        </p:cxnSp>
        <p:cxnSp>
          <p:nvCxnSpPr>
            <p:cNvPr id="1078" name="Straight Connector 1054">
              <a:extLst>
                <a:ext uri="{FF2B5EF4-FFF2-40B4-BE49-F238E27FC236}">
                  <a16:creationId xmlns:a16="http://schemas.microsoft.com/office/drawing/2014/main" id="{EA499925-EB46-4482-BAFA-89C122C3930B}"/>
                </a:ext>
              </a:extLst>
            </p:cNvPr>
            <p:cNvCxnSpPr>
              <a:cxnSpLocks/>
            </p:cNvCxnSpPr>
            <p:nvPr/>
          </p:nvCxnSpPr>
          <p:spPr>
            <a:xfrm>
              <a:off x="8450642" y="2610789"/>
              <a:ext cx="1899594" cy="1743705"/>
            </a:xfrm>
            <a:prstGeom prst="line">
              <a:avLst/>
            </a:prstGeom>
            <a:solidFill>
              <a:schemeClr val="bg1">
                <a:lumMod val="95000"/>
              </a:schemeClr>
            </a:solidFill>
            <a:ln w="10133" cap="flat">
              <a:solidFill>
                <a:schemeClr val="accent2"/>
              </a:solidFill>
              <a:prstDash val="solid"/>
              <a:bevel/>
            </a:ln>
          </p:spPr>
        </p:cxnSp>
        <p:cxnSp>
          <p:nvCxnSpPr>
            <p:cNvPr id="1080" name="Straight Connector 1056">
              <a:extLst>
                <a:ext uri="{FF2B5EF4-FFF2-40B4-BE49-F238E27FC236}">
                  <a16:creationId xmlns:a16="http://schemas.microsoft.com/office/drawing/2014/main" id="{614141E0-D607-408E-89BD-9EA6E692AB50}"/>
                </a:ext>
              </a:extLst>
            </p:cNvPr>
            <p:cNvCxnSpPr>
              <a:cxnSpLocks/>
            </p:cNvCxnSpPr>
            <p:nvPr/>
          </p:nvCxnSpPr>
          <p:spPr>
            <a:xfrm flipH="1">
              <a:off x="6889925" y="2610789"/>
              <a:ext cx="1560718" cy="1432913"/>
            </a:xfrm>
            <a:prstGeom prst="line">
              <a:avLst/>
            </a:prstGeom>
            <a:solidFill>
              <a:schemeClr val="bg1">
                <a:lumMod val="95000"/>
              </a:schemeClr>
            </a:solidFill>
            <a:ln w="10133" cap="flat">
              <a:solidFill>
                <a:schemeClr val="accent2"/>
              </a:solidFill>
              <a:prstDash val="solid"/>
              <a:bevel/>
            </a:ln>
          </p:spPr>
        </p:cxnSp>
        <p:cxnSp>
          <p:nvCxnSpPr>
            <p:cNvPr id="1082" name="Straight Connector 1059">
              <a:extLst>
                <a:ext uri="{FF2B5EF4-FFF2-40B4-BE49-F238E27FC236}">
                  <a16:creationId xmlns:a16="http://schemas.microsoft.com/office/drawing/2014/main" id="{0847A4AC-63E7-4A24-A88C-8DAD1FF80857}"/>
                </a:ext>
              </a:extLst>
            </p:cNvPr>
            <p:cNvCxnSpPr>
              <a:cxnSpLocks/>
              <a:endCxn id="1373" idx="6"/>
            </p:cNvCxnSpPr>
            <p:nvPr/>
          </p:nvCxnSpPr>
          <p:spPr>
            <a:xfrm flipH="1">
              <a:off x="4674171" y="2610789"/>
              <a:ext cx="3776473" cy="1739195"/>
            </a:xfrm>
            <a:prstGeom prst="line">
              <a:avLst/>
            </a:prstGeom>
            <a:solidFill>
              <a:schemeClr val="bg1">
                <a:lumMod val="95000"/>
              </a:schemeClr>
            </a:solidFill>
            <a:ln w="10133" cap="flat">
              <a:solidFill>
                <a:schemeClr val="accent2"/>
              </a:solidFill>
              <a:prstDash val="solid"/>
              <a:bevel/>
            </a:ln>
          </p:spPr>
        </p:cxnSp>
        <p:grpSp>
          <p:nvGrpSpPr>
            <p:cNvPr id="1084" name="Group 929">
              <a:extLst>
                <a:ext uri="{FF2B5EF4-FFF2-40B4-BE49-F238E27FC236}">
                  <a16:creationId xmlns:a16="http://schemas.microsoft.com/office/drawing/2014/main" id="{DAA2B6EA-A181-4916-A9FA-EADA13EC5CCB}"/>
                </a:ext>
              </a:extLst>
            </p:cNvPr>
            <p:cNvGrpSpPr/>
            <p:nvPr/>
          </p:nvGrpSpPr>
          <p:grpSpPr>
            <a:xfrm flipH="1">
              <a:off x="4486169" y="4255982"/>
              <a:ext cx="838808" cy="188001"/>
              <a:chOff x="1025865" y="1504089"/>
              <a:chExt cx="990076" cy="221904"/>
            </a:xfrm>
          </p:grpSpPr>
          <p:sp>
            <p:nvSpPr>
              <p:cNvPr id="1371" name="Text 944">
                <a:extLst>
                  <a:ext uri="{FF2B5EF4-FFF2-40B4-BE49-F238E27FC236}">
                    <a16:creationId xmlns:a16="http://schemas.microsoft.com/office/drawing/2014/main" id="{79B5DFEB-54D8-4128-99E5-922A4D1D1F30}"/>
                  </a:ext>
                </a:extLst>
              </p:cNvPr>
              <p:cNvSpPr txBox="1"/>
              <p:nvPr/>
            </p:nvSpPr>
            <p:spPr>
              <a:xfrm flipH="1">
                <a:off x="1025865" y="1533304"/>
                <a:ext cx="711910" cy="163476"/>
              </a:xfrm>
              <a:prstGeom prst="rect">
                <a:avLst/>
              </a:prstGeom>
              <a:noFill/>
            </p:spPr>
            <p:txBody>
              <a:bodyPr wrap="square" lIns="0" tIns="0" rIns="0" bIns="0" rtlCol="0" anchor="ctr">
                <a:spAutoFit/>
              </a:bodyPr>
              <a:lstStyle/>
              <a:p>
                <a:pPr>
                  <a:lnSpc>
                    <a:spcPct val="100000"/>
                  </a:lnSpc>
                </a:pPr>
                <a:r>
                  <a:rPr lang="en-ID" sz="500" b="1" dirty="0">
                    <a:solidFill>
                      <a:schemeClr val="tx1">
                        <a:lumMod val="75000"/>
                        <a:lumOff val="25000"/>
                      </a:schemeClr>
                    </a:solidFill>
                    <a:latin typeface="+mj-lt"/>
                  </a:rPr>
                  <a:t>FRRDAC45</a:t>
                </a:r>
              </a:p>
              <a:p>
                <a:pPr>
                  <a:lnSpc>
                    <a:spcPct val="100000"/>
                  </a:lnSpc>
                </a:pPr>
                <a:r>
                  <a:rPr lang="en-ID" sz="400" dirty="0">
                    <a:solidFill>
                      <a:srgbClr val="FF0000"/>
                    </a:solidFill>
                  </a:rPr>
                  <a:t>WS-C2960-24PC-L</a:t>
                </a:r>
              </a:p>
            </p:txBody>
          </p:sp>
          <p:grpSp>
            <p:nvGrpSpPr>
              <p:cNvPr id="1372" name="Group 931">
                <a:extLst>
                  <a:ext uri="{FF2B5EF4-FFF2-40B4-BE49-F238E27FC236}">
                    <a16:creationId xmlns:a16="http://schemas.microsoft.com/office/drawing/2014/main" id="{8744862E-3547-468C-B467-252820ADA454}"/>
                  </a:ext>
                </a:extLst>
              </p:cNvPr>
              <p:cNvGrpSpPr/>
              <p:nvPr/>
            </p:nvGrpSpPr>
            <p:grpSpPr>
              <a:xfrm>
                <a:off x="1794035" y="1504089"/>
                <a:ext cx="221906" cy="221904"/>
                <a:chOff x="1794035" y="1504089"/>
                <a:chExt cx="221906" cy="221904"/>
              </a:xfrm>
            </p:grpSpPr>
            <p:sp>
              <p:nvSpPr>
                <p:cNvPr id="1373" name="Oval 932">
                  <a:extLst>
                    <a:ext uri="{FF2B5EF4-FFF2-40B4-BE49-F238E27FC236}">
                      <a16:creationId xmlns:a16="http://schemas.microsoft.com/office/drawing/2014/main" id="{90FA202A-FDC4-49AA-B581-DDB7D2891223}"/>
                    </a:ext>
                  </a:extLst>
                </p:cNvPr>
                <p:cNvSpPr/>
                <p:nvPr/>
              </p:nvSpPr>
              <p:spPr>
                <a:xfrm flipH="1">
                  <a:off x="1794035" y="1504089"/>
                  <a:ext cx="221906" cy="2219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374" name="Group 933">
                  <a:extLst>
                    <a:ext uri="{FF2B5EF4-FFF2-40B4-BE49-F238E27FC236}">
                      <a16:creationId xmlns:a16="http://schemas.microsoft.com/office/drawing/2014/main" id="{220DAEF2-FB72-42DD-B1C1-216D4EA8B8A6}"/>
                    </a:ext>
                  </a:extLst>
                </p:cNvPr>
                <p:cNvGrpSpPr/>
                <p:nvPr/>
              </p:nvGrpSpPr>
              <p:grpSpPr>
                <a:xfrm flipH="1">
                  <a:off x="1846081" y="1550827"/>
                  <a:ext cx="117841" cy="128429"/>
                  <a:chOff x="3667747" y="1713875"/>
                  <a:chExt cx="117850" cy="128439"/>
                </a:xfrm>
              </p:grpSpPr>
              <p:grpSp>
                <p:nvGrpSpPr>
                  <p:cNvPr id="1375" name="Group 934">
                    <a:extLst>
                      <a:ext uri="{FF2B5EF4-FFF2-40B4-BE49-F238E27FC236}">
                        <a16:creationId xmlns:a16="http://schemas.microsoft.com/office/drawing/2014/main" id="{61002690-FF05-4B20-A3D2-CE70D428D08B}"/>
                      </a:ext>
                    </a:extLst>
                  </p:cNvPr>
                  <p:cNvGrpSpPr/>
                  <p:nvPr/>
                </p:nvGrpSpPr>
                <p:grpSpPr>
                  <a:xfrm>
                    <a:off x="3743056" y="1746232"/>
                    <a:ext cx="42541" cy="96082"/>
                    <a:chOff x="3775573" y="1713875"/>
                    <a:chExt cx="42541" cy="96082"/>
                  </a:xfrm>
                </p:grpSpPr>
                <p:grpSp>
                  <p:nvGrpSpPr>
                    <p:cNvPr id="1383" name="Group 942">
                      <a:extLst>
                        <a:ext uri="{FF2B5EF4-FFF2-40B4-BE49-F238E27FC236}">
                          <a16:creationId xmlns:a16="http://schemas.microsoft.com/office/drawing/2014/main" id="{C156C6BD-A2E8-4D4D-B9B3-7A93F9FAB107}"/>
                        </a:ext>
                      </a:extLst>
                    </p:cNvPr>
                    <p:cNvGrpSpPr/>
                    <p:nvPr/>
                  </p:nvGrpSpPr>
                  <p:grpSpPr>
                    <a:xfrm>
                      <a:off x="3775573" y="1770360"/>
                      <a:ext cx="42541" cy="39597"/>
                      <a:chOff x="3775573" y="1770360"/>
                      <a:chExt cx="42541" cy="39597"/>
                    </a:xfrm>
                  </p:grpSpPr>
                  <p:sp>
                    <p:nvSpPr>
                      <p:cNvPr id="1387" name="Line 245">
                        <a:extLst>
                          <a:ext uri="{FF2B5EF4-FFF2-40B4-BE49-F238E27FC236}">
                            <a16:creationId xmlns:a16="http://schemas.microsoft.com/office/drawing/2014/main" id="{9328B4A5-CAE0-4467-9FD5-0C905C7E77E7}"/>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88" name="Freeform 248">
                        <a:extLst>
                          <a:ext uri="{FF2B5EF4-FFF2-40B4-BE49-F238E27FC236}">
                            <a16:creationId xmlns:a16="http://schemas.microsoft.com/office/drawing/2014/main" id="{5DF822FE-7A6C-4648-9DF9-FBF1020F963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84" name="Group 943">
                      <a:extLst>
                        <a:ext uri="{FF2B5EF4-FFF2-40B4-BE49-F238E27FC236}">
                          <a16:creationId xmlns:a16="http://schemas.microsoft.com/office/drawing/2014/main" id="{C36B9D76-5EF7-4EF6-8A1F-C9AAC7F9E310}"/>
                        </a:ext>
                      </a:extLst>
                    </p:cNvPr>
                    <p:cNvGrpSpPr/>
                    <p:nvPr/>
                  </p:nvGrpSpPr>
                  <p:grpSpPr>
                    <a:xfrm>
                      <a:off x="3775573" y="1713875"/>
                      <a:ext cx="42541" cy="39597"/>
                      <a:chOff x="3775573" y="1770360"/>
                      <a:chExt cx="42541" cy="39597"/>
                    </a:xfrm>
                  </p:grpSpPr>
                  <p:sp>
                    <p:nvSpPr>
                      <p:cNvPr id="1385" name="Line 245">
                        <a:extLst>
                          <a:ext uri="{FF2B5EF4-FFF2-40B4-BE49-F238E27FC236}">
                            <a16:creationId xmlns:a16="http://schemas.microsoft.com/office/drawing/2014/main" id="{5FC5DF41-CD0D-4951-ABFA-2AC5C465B916}"/>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86" name="Freeform 248">
                        <a:extLst>
                          <a:ext uri="{FF2B5EF4-FFF2-40B4-BE49-F238E27FC236}">
                            <a16:creationId xmlns:a16="http://schemas.microsoft.com/office/drawing/2014/main" id="{367FB0B5-BD5D-451C-BA09-9193FA9C866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376" name="Group 935">
                    <a:extLst>
                      <a:ext uri="{FF2B5EF4-FFF2-40B4-BE49-F238E27FC236}">
                        <a16:creationId xmlns:a16="http://schemas.microsoft.com/office/drawing/2014/main" id="{DA877AD9-EAF1-40BC-9E00-F25BC8941B85}"/>
                      </a:ext>
                    </a:extLst>
                  </p:cNvPr>
                  <p:cNvGrpSpPr/>
                  <p:nvPr/>
                </p:nvGrpSpPr>
                <p:grpSpPr>
                  <a:xfrm flipH="1">
                    <a:off x="3667747" y="1713875"/>
                    <a:ext cx="42541" cy="96082"/>
                    <a:chOff x="3775573" y="1713875"/>
                    <a:chExt cx="42541" cy="96082"/>
                  </a:xfrm>
                </p:grpSpPr>
                <p:grpSp>
                  <p:nvGrpSpPr>
                    <p:cNvPr id="1377" name="Group 936">
                      <a:extLst>
                        <a:ext uri="{FF2B5EF4-FFF2-40B4-BE49-F238E27FC236}">
                          <a16:creationId xmlns:a16="http://schemas.microsoft.com/office/drawing/2014/main" id="{A0D4896B-5D7E-4D51-A106-EF5DE8D522EB}"/>
                        </a:ext>
                      </a:extLst>
                    </p:cNvPr>
                    <p:cNvGrpSpPr/>
                    <p:nvPr/>
                  </p:nvGrpSpPr>
                  <p:grpSpPr>
                    <a:xfrm>
                      <a:off x="3775573" y="1770360"/>
                      <a:ext cx="42541" cy="39597"/>
                      <a:chOff x="3775573" y="1770360"/>
                      <a:chExt cx="42541" cy="39597"/>
                    </a:xfrm>
                  </p:grpSpPr>
                  <p:sp>
                    <p:nvSpPr>
                      <p:cNvPr id="1381" name="Line 245">
                        <a:extLst>
                          <a:ext uri="{FF2B5EF4-FFF2-40B4-BE49-F238E27FC236}">
                            <a16:creationId xmlns:a16="http://schemas.microsoft.com/office/drawing/2014/main" id="{58BC3715-7E18-48AA-944B-FADB3DC7D84E}"/>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82" name="Freeform 248">
                        <a:extLst>
                          <a:ext uri="{FF2B5EF4-FFF2-40B4-BE49-F238E27FC236}">
                            <a16:creationId xmlns:a16="http://schemas.microsoft.com/office/drawing/2014/main" id="{D47994E7-0E46-4429-B4D5-F6F3F7A7A09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78" name="Group 937">
                      <a:extLst>
                        <a:ext uri="{FF2B5EF4-FFF2-40B4-BE49-F238E27FC236}">
                          <a16:creationId xmlns:a16="http://schemas.microsoft.com/office/drawing/2014/main" id="{B8CBFC2A-9797-46B1-96F4-11B9F7BAB581}"/>
                        </a:ext>
                      </a:extLst>
                    </p:cNvPr>
                    <p:cNvGrpSpPr/>
                    <p:nvPr/>
                  </p:nvGrpSpPr>
                  <p:grpSpPr>
                    <a:xfrm>
                      <a:off x="3775573" y="1713875"/>
                      <a:ext cx="42541" cy="39597"/>
                      <a:chOff x="3775573" y="1770360"/>
                      <a:chExt cx="42541" cy="39597"/>
                    </a:xfrm>
                  </p:grpSpPr>
                  <p:sp>
                    <p:nvSpPr>
                      <p:cNvPr id="1379" name="Line 245">
                        <a:extLst>
                          <a:ext uri="{FF2B5EF4-FFF2-40B4-BE49-F238E27FC236}">
                            <a16:creationId xmlns:a16="http://schemas.microsoft.com/office/drawing/2014/main" id="{C2223890-389D-4FF1-A701-0F0FDB54AC02}"/>
                          </a:ext>
                        </a:extLst>
                      </p:cNvPr>
                      <p:cNvSpPr>
                        <a:spLocks noChangeShapeType="1"/>
                      </p:cNvSpPr>
                      <p:nvPr/>
                    </p:nvSpPr>
                    <p:spPr bwMode="auto">
                      <a:xfrm rot="2700000" flipV="1">
                        <a:off x="3775573" y="1770360"/>
                        <a:ext cx="39597" cy="39597"/>
                      </a:xfrm>
                      <a:prstGeom prst="line">
                        <a:avLst/>
                      </a:prstGeom>
                      <a:noFill/>
                      <a:ln w="1428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80" name="Freeform 248">
                        <a:extLst>
                          <a:ext uri="{FF2B5EF4-FFF2-40B4-BE49-F238E27FC236}">
                            <a16:creationId xmlns:a16="http://schemas.microsoft.com/office/drawing/2014/main" id="{3EE44075-FD3A-4EF0-9390-1E00379CCEA2}"/>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rgbClr val="FFC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grpSp>
        <p:cxnSp>
          <p:nvCxnSpPr>
            <p:cNvPr id="1085" name="Straight Connector 1064">
              <a:extLst>
                <a:ext uri="{FF2B5EF4-FFF2-40B4-BE49-F238E27FC236}">
                  <a16:creationId xmlns:a16="http://schemas.microsoft.com/office/drawing/2014/main" id="{E8C13BB5-F4F0-4CCE-A43D-25D8458B80AC}"/>
                </a:ext>
              </a:extLst>
            </p:cNvPr>
            <p:cNvCxnSpPr>
              <a:cxnSpLocks/>
            </p:cNvCxnSpPr>
            <p:nvPr/>
          </p:nvCxnSpPr>
          <p:spPr>
            <a:xfrm>
              <a:off x="7221896" y="2610789"/>
              <a:ext cx="3128341" cy="1019732"/>
            </a:xfrm>
            <a:prstGeom prst="line">
              <a:avLst/>
            </a:prstGeom>
            <a:solidFill>
              <a:schemeClr val="bg1">
                <a:lumMod val="95000"/>
              </a:schemeClr>
            </a:solidFill>
            <a:ln w="10133" cap="flat">
              <a:solidFill>
                <a:schemeClr val="accent2"/>
              </a:solidFill>
              <a:prstDash val="solid"/>
              <a:bevel/>
            </a:ln>
          </p:spPr>
        </p:cxnSp>
        <p:cxnSp>
          <p:nvCxnSpPr>
            <p:cNvPr id="1086" name="Straight Connector 1067">
              <a:extLst>
                <a:ext uri="{FF2B5EF4-FFF2-40B4-BE49-F238E27FC236}">
                  <a16:creationId xmlns:a16="http://schemas.microsoft.com/office/drawing/2014/main" id="{70B6EBA2-574F-4CE6-8540-CC8BC42ADE75}"/>
                </a:ext>
              </a:extLst>
            </p:cNvPr>
            <p:cNvCxnSpPr>
              <a:cxnSpLocks/>
            </p:cNvCxnSpPr>
            <p:nvPr/>
          </p:nvCxnSpPr>
          <p:spPr>
            <a:xfrm>
              <a:off x="7221896" y="2610789"/>
              <a:ext cx="3128341" cy="1743705"/>
            </a:xfrm>
            <a:prstGeom prst="line">
              <a:avLst/>
            </a:prstGeom>
            <a:solidFill>
              <a:schemeClr val="bg1">
                <a:lumMod val="95000"/>
              </a:schemeClr>
            </a:solidFill>
            <a:ln w="10133" cap="flat">
              <a:solidFill>
                <a:schemeClr val="accent2"/>
              </a:solidFill>
              <a:prstDash val="solid"/>
              <a:bevel/>
            </a:ln>
          </p:spPr>
        </p:cxnSp>
        <p:cxnSp>
          <p:nvCxnSpPr>
            <p:cNvPr id="1087" name="Straight Connector 1069">
              <a:extLst>
                <a:ext uri="{FF2B5EF4-FFF2-40B4-BE49-F238E27FC236}">
                  <a16:creationId xmlns:a16="http://schemas.microsoft.com/office/drawing/2014/main" id="{B24B0C11-D885-4089-8617-E772A38F5453}"/>
                </a:ext>
              </a:extLst>
            </p:cNvPr>
            <p:cNvCxnSpPr>
              <a:cxnSpLocks/>
              <a:endCxn id="1753" idx="2"/>
            </p:cNvCxnSpPr>
            <p:nvPr/>
          </p:nvCxnSpPr>
          <p:spPr>
            <a:xfrm>
              <a:off x="7221896" y="2610789"/>
              <a:ext cx="3128341" cy="295760"/>
            </a:xfrm>
            <a:prstGeom prst="line">
              <a:avLst/>
            </a:prstGeom>
            <a:solidFill>
              <a:schemeClr val="bg1">
                <a:lumMod val="95000"/>
              </a:schemeClr>
            </a:solidFill>
            <a:ln w="10133" cap="flat">
              <a:solidFill>
                <a:schemeClr val="accent2"/>
              </a:solidFill>
              <a:prstDash val="solid"/>
              <a:bevel/>
            </a:ln>
          </p:spPr>
        </p:cxnSp>
        <p:cxnSp>
          <p:nvCxnSpPr>
            <p:cNvPr id="1089" name="Straight Connector 1071">
              <a:extLst>
                <a:ext uri="{FF2B5EF4-FFF2-40B4-BE49-F238E27FC236}">
                  <a16:creationId xmlns:a16="http://schemas.microsoft.com/office/drawing/2014/main" id="{419C3827-1360-4B50-9778-7F977DC5CB2E}"/>
                </a:ext>
              </a:extLst>
            </p:cNvPr>
            <p:cNvCxnSpPr>
              <a:cxnSpLocks/>
              <a:stCxn id="1877" idx="6"/>
              <a:endCxn id="1753" idx="2"/>
            </p:cNvCxnSpPr>
            <p:nvPr/>
          </p:nvCxnSpPr>
          <p:spPr>
            <a:xfrm>
              <a:off x="8544643" y="2516788"/>
              <a:ext cx="1805593" cy="389760"/>
            </a:xfrm>
            <a:prstGeom prst="line">
              <a:avLst/>
            </a:prstGeom>
            <a:solidFill>
              <a:schemeClr val="bg1">
                <a:lumMod val="95000"/>
              </a:schemeClr>
            </a:solidFill>
            <a:ln w="10133" cap="flat">
              <a:solidFill>
                <a:schemeClr val="accent2"/>
              </a:solidFill>
              <a:prstDash val="solid"/>
              <a:bevel/>
            </a:ln>
          </p:spPr>
        </p:cxnSp>
        <p:cxnSp>
          <p:nvCxnSpPr>
            <p:cNvPr id="1090" name="Straight Connector 1074">
              <a:extLst>
                <a:ext uri="{FF2B5EF4-FFF2-40B4-BE49-F238E27FC236}">
                  <a16:creationId xmlns:a16="http://schemas.microsoft.com/office/drawing/2014/main" id="{D5BF493F-0121-4ED8-AD63-117F31F6CD6D}"/>
                </a:ext>
              </a:extLst>
            </p:cNvPr>
            <p:cNvCxnSpPr>
              <a:cxnSpLocks/>
            </p:cNvCxnSpPr>
            <p:nvPr/>
          </p:nvCxnSpPr>
          <p:spPr>
            <a:xfrm>
              <a:off x="7221896" y="2610789"/>
              <a:ext cx="3128341" cy="2467679"/>
            </a:xfrm>
            <a:prstGeom prst="line">
              <a:avLst/>
            </a:prstGeom>
            <a:solidFill>
              <a:schemeClr val="bg1">
                <a:lumMod val="95000"/>
              </a:schemeClr>
            </a:solidFill>
            <a:ln w="10133" cap="flat">
              <a:solidFill>
                <a:schemeClr val="accent2"/>
              </a:solidFill>
              <a:prstDash val="solid"/>
              <a:bevel/>
            </a:ln>
          </p:spPr>
        </p:cxnSp>
        <p:cxnSp>
          <p:nvCxnSpPr>
            <p:cNvPr id="1091" name="Straight Connector 1076">
              <a:extLst>
                <a:ext uri="{FF2B5EF4-FFF2-40B4-BE49-F238E27FC236}">
                  <a16:creationId xmlns:a16="http://schemas.microsoft.com/office/drawing/2014/main" id="{3F37ED21-9D43-4384-81ED-F071CED9AAC6}"/>
                </a:ext>
              </a:extLst>
            </p:cNvPr>
            <p:cNvCxnSpPr>
              <a:cxnSpLocks/>
            </p:cNvCxnSpPr>
            <p:nvPr/>
          </p:nvCxnSpPr>
          <p:spPr>
            <a:xfrm>
              <a:off x="7221896" y="2610789"/>
              <a:ext cx="1861258" cy="1567333"/>
            </a:xfrm>
            <a:prstGeom prst="line">
              <a:avLst/>
            </a:prstGeom>
            <a:solidFill>
              <a:schemeClr val="bg1">
                <a:lumMod val="95000"/>
              </a:schemeClr>
            </a:solidFill>
            <a:ln w="10133" cap="flat">
              <a:solidFill>
                <a:schemeClr val="accent2"/>
              </a:solidFill>
              <a:prstDash val="solid"/>
              <a:bevel/>
            </a:ln>
          </p:spPr>
        </p:cxnSp>
        <p:cxnSp>
          <p:nvCxnSpPr>
            <p:cNvPr id="1128" name="Straight Connector 1078">
              <a:extLst>
                <a:ext uri="{FF2B5EF4-FFF2-40B4-BE49-F238E27FC236}">
                  <a16:creationId xmlns:a16="http://schemas.microsoft.com/office/drawing/2014/main" id="{A450ECAA-4CD3-4B5E-9C15-F864F382285F}"/>
                </a:ext>
              </a:extLst>
            </p:cNvPr>
            <p:cNvCxnSpPr>
              <a:cxnSpLocks/>
            </p:cNvCxnSpPr>
            <p:nvPr/>
          </p:nvCxnSpPr>
          <p:spPr>
            <a:xfrm>
              <a:off x="7221896" y="2610789"/>
              <a:ext cx="715356" cy="1567333"/>
            </a:xfrm>
            <a:prstGeom prst="line">
              <a:avLst/>
            </a:prstGeom>
            <a:solidFill>
              <a:schemeClr val="bg1">
                <a:lumMod val="95000"/>
              </a:schemeClr>
            </a:solidFill>
            <a:ln w="10133" cap="flat">
              <a:solidFill>
                <a:schemeClr val="accent2"/>
              </a:solidFill>
              <a:prstDash val="solid"/>
              <a:bevel/>
            </a:ln>
          </p:spPr>
        </p:cxnSp>
        <p:sp>
          <p:nvSpPr>
            <p:cNvPr id="1129" name="Rectangle: Rounded Corners 674">
              <a:extLst>
                <a:ext uri="{FF2B5EF4-FFF2-40B4-BE49-F238E27FC236}">
                  <a16:creationId xmlns:a16="http://schemas.microsoft.com/office/drawing/2014/main" id="{47572E63-385B-4F60-A5F1-E37DBE8F0F50}"/>
                </a:ext>
              </a:extLst>
            </p:cNvPr>
            <p:cNvSpPr/>
            <p:nvPr/>
          </p:nvSpPr>
          <p:spPr>
            <a:xfrm>
              <a:off x="8508315" y="3863314"/>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33" name="Rectangle: Rounded Corners 675">
              <a:extLst>
                <a:ext uri="{FF2B5EF4-FFF2-40B4-BE49-F238E27FC236}">
                  <a16:creationId xmlns:a16="http://schemas.microsoft.com/office/drawing/2014/main" id="{68A8E9DA-A78A-40E3-ACE5-DE16137179BE}"/>
                </a:ext>
              </a:extLst>
            </p:cNvPr>
            <p:cNvSpPr/>
            <p:nvPr/>
          </p:nvSpPr>
          <p:spPr>
            <a:xfrm>
              <a:off x="7663155" y="3863314"/>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cxnSp>
          <p:nvCxnSpPr>
            <p:cNvPr id="1134" name="Straight Connector 1080">
              <a:extLst>
                <a:ext uri="{FF2B5EF4-FFF2-40B4-BE49-F238E27FC236}">
                  <a16:creationId xmlns:a16="http://schemas.microsoft.com/office/drawing/2014/main" id="{6A84202C-9068-4E13-90BF-B1988661EE22}"/>
                </a:ext>
              </a:extLst>
            </p:cNvPr>
            <p:cNvCxnSpPr>
              <a:cxnSpLocks/>
            </p:cNvCxnSpPr>
            <p:nvPr/>
          </p:nvCxnSpPr>
          <p:spPr>
            <a:xfrm flipH="1">
              <a:off x="6889925" y="2610789"/>
              <a:ext cx="331971" cy="1432913"/>
            </a:xfrm>
            <a:prstGeom prst="line">
              <a:avLst/>
            </a:prstGeom>
            <a:solidFill>
              <a:schemeClr val="bg1">
                <a:lumMod val="95000"/>
              </a:schemeClr>
            </a:solidFill>
            <a:ln w="10133" cap="flat">
              <a:solidFill>
                <a:schemeClr val="accent2"/>
              </a:solidFill>
              <a:prstDash val="solid"/>
              <a:bevel/>
            </a:ln>
          </p:spPr>
        </p:cxnSp>
        <p:cxnSp>
          <p:nvCxnSpPr>
            <p:cNvPr id="1135" name="Straight Connector 1082">
              <a:extLst>
                <a:ext uri="{FF2B5EF4-FFF2-40B4-BE49-F238E27FC236}">
                  <a16:creationId xmlns:a16="http://schemas.microsoft.com/office/drawing/2014/main" id="{D06DA516-9F56-41DC-8FB2-4F6A9BD10C4E}"/>
                </a:ext>
              </a:extLst>
            </p:cNvPr>
            <p:cNvCxnSpPr>
              <a:cxnSpLocks/>
            </p:cNvCxnSpPr>
            <p:nvPr/>
          </p:nvCxnSpPr>
          <p:spPr>
            <a:xfrm>
              <a:off x="6883693" y="4231702"/>
              <a:ext cx="0" cy="547687"/>
            </a:xfrm>
            <a:prstGeom prst="line">
              <a:avLst/>
            </a:prstGeom>
            <a:solidFill>
              <a:schemeClr val="bg1">
                <a:lumMod val="95000"/>
              </a:schemeClr>
            </a:solidFill>
            <a:ln w="10133" cap="flat">
              <a:solidFill>
                <a:schemeClr val="accent2"/>
              </a:solidFill>
              <a:prstDash val="solid"/>
              <a:bevel/>
            </a:ln>
          </p:spPr>
        </p:cxnSp>
        <p:sp>
          <p:nvSpPr>
            <p:cNvPr id="1136" name="Rectangle: Rounded Corners 706">
              <a:extLst>
                <a:ext uri="{FF2B5EF4-FFF2-40B4-BE49-F238E27FC236}">
                  <a16:creationId xmlns:a16="http://schemas.microsoft.com/office/drawing/2014/main" id="{E6A05992-A64F-4503-B54C-6A4057CB38E4}"/>
                </a:ext>
              </a:extLst>
            </p:cNvPr>
            <p:cNvSpPr/>
            <p:nvPr/>
          </p:nvSpPr>
          <p:spPr>
            <a:xfrm>
              <a:off x="6725369" y="4257981"/>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37" name="Rectangle: Rounded Corners 727">
              <a:extLst>
                <a:ext uri="{FF2B5EF4-FFF2-40B4-BE49-F238E27FC236}">
                  <a16:creationId xmlns:a16="http://schemas.microsoft.com/office/drawing/2014/main" id="{3ED02B74-5F78-435E-997E-C224DBDCF2CA}"/>
                </a:ext>
              </a:extLst>
            </p:cNvPr>
            <p:cNvSpPr/>
            <p:nvPr/>
          </p:nvSpPr>
          <p:spPr>
            <a:xfrm>
              <a:off x="6725369" y="4628664"/>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42" name="Text 944">
              <a:extLst>
                <a:ext uri="{FF2B5EF4-FFF2-40B4-BE49-F238E27FC236}">
                  <a16:creationId xmlns:a16="http://schemas.microsoft.com/office/drawing/2014/main" id="{94FE83F1-E823-4546-B061-9E47DD77DDB3}"/>
                </a:ext>
              </a:extLst>
            </p:cNvPr>
            <p:cNvSpPr txBox="1"/>
            <p:nvPr/>
          </p:nvSpPr>
          <p:spPr>
            <a:xfrm flipH="1">
              <a:off x="6065587" y="4068451"/>
              <a:ext cx="674978" cy="138499"/>
            </a:xfrm>
            <a:prstGeom prst="rect">
              <a:avLst/>
            </a:prstGeom>
            <a:noFill/>
          </p:spPr>
          <p:txBody>
            <a:bodyPr wrap="square" lIns="0" tIns="0" rIns="0" bIns="0" rtlCol="0" anchor="ctr">
              <a:spAutoFit/>
            </a:bodyPr>
            <a:lstStyle/>
            <a:p>
              <a:pPr algn="r">
                <a:lnSpc>
                  <a:spcPct val="100000"/>
                </a:lnSpc>
              </a:pPr>
              <a:r>
                <a:rPr lang="en-ID" sz="500" b="1" dirty="0">
                  <a:solidFill>
                    <a:schemeClr val="tx1">
                      <a:lumMod val="75000"/>
                      <a:lumOff val="25000"/>
                    </a:schemeClr>
                  </a:solidFill>
                  <a:latin typeface="+mj-lt"/>
                </a:rPr>
                <a:t>FRRDAC21</a:t>
              </a:r>
            </a:p>
            <a:p>
              <a:pPr algn="r">
                <a:lnSpc>
                  <a:spcPct val="100000"/>
                </a:lnSpc>
              </a:pPr>
              <a:r>
                <a:rPr lang="en-ID" sz="400" dirty="0">
                  <a:solidFill>
                    <a:schemeClr val="tx1">
                      <a:lumMod val="75000"/>
                      <a:lumOff val="25000"/>
                    </a:schemeClr>
                  </a:solidFill>
                </a:rPr>
                <a:t>3 xWS-C2960X-24PS-L</a:t>
              </a:r>
            </a:p>
          </p:txBody>
        </p:sp>
        <p:sp>
          <p:nvSpPr>
            <p:cNvPr id="1144" name="Text 944">
              <a:extLst>
                <a:ext uri="{FF2B5EF4-FFF2-40B4-BE49-F238E27FC236}">
                  <a16:creationId xmlns:a16="http://schemas.microsoft.com/office/drawing/2014/main" id="{5C460C8F-EC98-43F1-A9A9-DE3F6F5AEA5F}"/>
                </a:ext>
              </a:extLst>
            </p:cNvPr>
            <p:cNvSpPr txBox="1"/>
            <p:nvPr/>
          </p:nvSpPr>
          <p:spPr>
            <a:xfrm flipH="1">
              <a:off x="6065587" y="4439135"/>
              <a:ext cx="674978" cy="138499"/>
            </a:xfrm>
            <a:prstGeom prst="rect">
              <a:avLst/>
            </a:prstGeom>
            <a:noFill/>
          </p:spPr>
          <p:txBody>
            <a:bodyPr wrap="square" lIns="0" tIns="0" rIns="0" bIns="0" rtlCol="0" anchor="ctr">
              <a:spAutoFit/>
            </a:bodyPr>
            <a:lstStyle/>
            <a:p>
              <a:pPr algn="r">
                <a:lnSpc>
                  <a:spcPct val="100000"/>
                </a:lnSpc>
              </a:pPr>
              <a:r>
                <a:rPr lang="en-ID" sz="500" b="1" dirty="0">
                  <a:solidFill>
                    <a:schemeClr val="tx1">
                      <a:lumMod val="75000"/>
                      <a:lumOff val="25000"/>
                    </a:schemeClr>
                  </a:solidFill>
                  <a:latin typeface="+mj-lt"/>
                </a:rPr>
                <a:t>FRRDAC22</a:t>
              </a:r>
            </a:p>
            <a:p>
              <a:pPr algn="r">
                <a:lnSpc>
                  <a:spcPct val="100000"/>
                </a:lnSpc>
              </a:pPr>
              <a:r>
                <a:rPr lang="en-ID" sz="400" dirty="0">
                  <a:solidFill>
                    <a:schemeClr val="tx1">
                      <a:lumMod val="75000"/>
                      <a:lumOff val="25000"/>
                    </a:schemeClr>
                  </a:solidFill>
                </a:rPr>
                <a:t>3 xWS-C2960X-24PS-L</a:t>
              </a:r>
            </a:p>
          </p:txBody>
        </p:sp>
        <p:sp>
          <p:nvSpPr>
            <p:cNvPr id="1145" name="Text 944">
              <a:extLst>
                <a:ext uri="{FF2B5EF4-FFF2-40B4-BE49-F238E27FC236}">
                  <a16:creationId xmlns:a16="http://schemas.microsoft.com/office/drawing/2014/main" id="{1A7025A2-F650-444E-973F-531B0757DC4D}"/>
                </a:ext>
              </a:extLst>
            </p:cNvPr>
            <p:cNvSpPr txBox="1"/>
            <p:nvPr/>
          </p:nvSpPr>
          <p:spPr>
            <a:xfrm flipH="1">
              <a:off x="6065587" y="4809816"/>
              <a:ext cx="674978" cy="138499"/>
            </a:xfrm>
            <a:prstGeom prst="rect">
              <a:avLst/>
            </a:prstGeom>
            <a:noFill/>
          </p:spPr>
          <p:txBody>
            <a:bodyPr wrap="square" lIns="0" tIns="0" rIns="0" bIns="0" rtlCol="0" anchor="ctr">
              <a:spAutoFit/>
            </a:bodyPr>
            <a:lstStyle/>
            <a:p>
              <a:pPr algn="r">
                <a:lnSpc>
                  <a:spcPct val="100000"/>
                </a:lnSpc>
              </a:pPr>
              <a:r>
                <a:rPr lang="en-ID" sz="500" b="1" dirty="0">
                  <a:solidFill>
                    <a:schemeClr val="tx1">
                      <a:lumMod val="75000"/>
                      <a:lumOff val="25000"/>
                    </a:schemeClr>
                  </a:solidFill>
                  <a:latin typeface="+mj-lt"/>
                </a:rPr>
                <a:t>FRRDAC23</a:t>
              </a:r>
            </a:p>
            <a:p>
              <a:pPr algn="r">
                <a:lnSpc>
                  <a:spcPct val="100000"/>
                </a:lnSpc>
              </a:pPr>
              <a:r>
                <a:rPr lang="en-ID" sz="400" dirty="0">
                  <a:solidFill>
                    <a:schemeClr val="tx1">
                      <a:lumMod val="75000"/>
                      <a:lumOff val="25000"/>
                    </a:schemeClr>
                  </a:solidFill>
                </a:rPr>
                <a:t>WS-C2960X-24PS-L</a:t>
              </a:r>
            </a:p>
          </p:txBody>
        </p:sp>
        <p:grpSp>
          <p:nvGrpSpPr>
            <p:cNvPr id="1149" name="Group 730">
              <a:extLst>
                <a:ext uri="{FF2B5EF4-FFF2-40B4-BE49-F238E27FC236}">
                  <a16:creationId xmlns:a16="http://schemas.microsoft.com/office/drawing/2014/main" id="{797BEFC2-FF03-4692-864F-F2D4F7EA61C8}"/>
                </a:ext>
              </a:extLst>
            </p:cNvPr>
            <p:cNvGrpSpPr/>
            <p:nvPr/>
          </p:nvGrpSpPr>
          <p:grpSpPr>
            <a:xfrm flipH="1">
              <a:off x="6788230" y="4785066"/>
              <a:ext cx="188002" cy="188001"/>
              <a:chOff x="5718245" y="1690223"/>
              <a:chExt cx="221906" cy="221904"/>
            </a:xfrm>
          </p:grpSpPr>
          <p:sp>
            <p:nvSpPr>
              <p:cNvPr id="1355" name="Oval 731">
                <a:extLst>
                  <a:ext uri="{FF2B5EF4-FFF2-40B4-BE49-F238E27FC236}">
                    <a16:creationId xmlns:a16="http://schemas.microsoft.com/office/drawing/2014/main" id="{097F0A99-FC11-4F9A-9C1A-9B96E9BA0199}"/>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356" name="Group 732">
                <a:extLst>
                  <a:ext uri="{FF2B5EF4-FFF2-40B4-BE49-F238E27FC236}">
                    <a16:creationId xmlns:a16="http://schemas.microsoft.com/office/drawing/2014/main" id="{B41451FF-10EB-4A7A-A1D5-6F14ABC041E2}"/>
                  </a:ext>
                </a:extLst>
              </p:cNvPr>
              <p:cNvGrpSpPr/>
              <p:nvPr/>
            </p:nvGrpSpPr>
            <p:grpSpPr>
              <a:xfrm>
                <a:off x="5770264" y="1736961"/>
                <a:ext cx="117841" cy="128429"/>
                <a:chOff x="3667747" y="1713875"/>
                <a:chExt cx="117850" cy="128439"/>
              </a:xfrm>
            </p:grpSpPr>
            <p:grpSp>
              <p:nvGrpSpPr>
                <p:cNvPr id="1357" name="Group 733">
                  <a:extLst>
                    <a:ext uri="{FF2B5EF4-FFF2-40B4-BE49-F238E27FC236}">
                      <a16:creationId xmlns:a16="http://schemas.microsoft.com/office/drawing/2014/main" id="{51CDF03E-3586-432B-A7F9-5AB01DB87183}"/>
                    </a:ext>
                  </a:extLst>
                </p:cNvPr>
                <p:cNvGrpSpPr/>
                <p:nvPr/>
              </p:nvGrpSpPr>
              <p:grpSpPr>
                <a:xfrm>
                  <a:off x="3743056" y="1746232"/>
                  <a:ext cx="42541" cy="96082"/>
                  <a:chOff x="3775573" y="1713875"/>
                  <a:chExt cx="42541" cy="96082"/>
                </a:xfrm>
              </p:grpSpPr>
              <p:grpSp>
                <p:nvGrpSpPr>
                  <p:cNvPr id="1365" name="Group 741">
                    <a:extLst>
                      <a:ext uri="{FF2B5EF4-FFF2-40B4-BE49-F238E27FC236}">
                        <a16:creationId xmlns:a16="http://schemas.microsoft.com/office/drawing/2014/main" id="{A379997A-2E7E-4F7D-8495-1664B8D4B87C}"/>
                      </a:ext>
                    </a:extLst>
                  </p:cNvPr>
                  <p:cNvGrpSpPr/>
                  <p:nvPr/>
                </p:nvGrpSpPr>
                <p:grpSpPr>
                  <a:xfrm>
                    <a:off x="3775573" y="1770360"/>
                    <a:ext cx="42541" cy="39597"/>
                    <a:chOff x="3775573" y="1770360"/>
                    <a:chExt cx="42541" cy="39597"/>
                  </a:xfrm>
                </p:grpSpPr>
                <p:sp>
                  <p:nvSpPr>
                    <p:cNvPr id="1369" name="Line 245">
                      <a:extLst>
                        <a:ext uri="{FF2B5EF4-FFF2-40B4-BE49-F238E27FC236}">
                          <a16:creationId xmlns:a16="http://schemas.microsoft.com/office/drawing/2014/main" id="{51B20C36-EDDC-474C-999F-5FA5B2049440}"/>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70" name="Freeform 248">
                      <a:extLst>
                        <a:ext uri="{FF2B5EF4-FFF2-40B4-BE49-F238E27FC236}">
                          <a16:creationId xmlns:a16="http://schemas.microsoft.com/office/drawing/2014/main" id="{867A45CD-FC33-4F28-817A-C2265745516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66" name="Group 742">
                    <a:extLst>
                      <a:ext uri="{FF2B5EF4-FFF2-40B4-BE49-F238E27FC236}">
                        <a16:creationId xmlns:a16="http://schemas.microsoft.com/office/drawing/2014/main" id="{E8A1A42D-89BC-4F15-8FE1-78186798C377}"/>
                      </a:ext>
                    </a:extLst>
                  </p:cNvPr>
                  <p:cNvGrpSpPr/>
                  <p:nvPr/>
                </p:nvGrpSpPr>
                <p:grpSpPr>
                  <a:xfrm>
                    <a:off x="3775573" y="1713875"/>
                    <a:ext cx="42541" cy="39597"/>
                    <a:chOff x="3775573" y="1770360"/>
                    <a:chExt cx="42541" cy="39597"/>
                  </a:xfrm>
                </p:grpSpPr>
                <p:sp>
                  <p:nvSpPr>
                    <p:cNvPr id="1367" name="Line 245">
                      <a:extLst>
                        <a:ext uri="{FF2B5EF4-FFF2-40B4-BE49-F238E27FC236}">
                          <a16:creationId xmlns:a16="http://schemas.microsoft.com/office/drawing/2014/main" id="{B3848CF1-0FD6-47F9-874B-B201F2D5EFAA}"/>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68" name="Freeform 248">
                      <a:extLst>
                        <a:ext uri="{FF2B5EF4-FFF2-40B4-BE49-F238E27FC236}">
                          <a16:creationId xmlns:a16="http://schemas.microsoft.com/office/drawing/2014/main" id="{F2E24272-4436-4D3C-B4D2-786283CF4E8A}"/>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358" name="Group 734">
                  <a:extLst>
                    <a:ext uri="{FF2B5EF4-FFF2-40B4-BE49-F238E27FC236}">
                      <a16:creationId xmlns:a16="http://schemas.microsoft.com/office/drawing/2014/main" id="{14EA24B2-7BAA-4326-9BA8-AB9D8E89AFE3}"/>
                    </a:ext>
                  </a:extLst>
                </p:cNvPr>
                <p:cNvGrpSpPr/>
                <p:nvPr/>
              </p:nvGrpSpPr>
              <p:grpSpPr>
                <a:xfrm flipH="1">
                  <a:off x="3667747" y="1713875"/>
                  <a:ext cx="42541" cy="96082"/>
                  <a:chOff x="3775573" y="1713875"/>
                  <a:chExt cx="42541" cy="96082"/>
                </a:xfrm>
              </p:grpSpPr>
              <p:grpSp>
                <p:nvGrpSpPr>
                  <p:cNvPr id="1359" name="Group 735">
                    <a:extLst>
                      <a:ext uri="{FF2B5EF4-FFF2-40B4-BE49-F238E27FC236}">
                        <a16:creationId xmlns:a16="http://schemas.microsoft.com/office/drawing/2014/main" id="{FD313AF3-58D7-4A9F-A251-C00F03F1ED67}"/>
                      </a:ext>
                    </a:extLst>
                  </p:cNvPr>
                  <p:cNvGrpSpPr/>
                  <p:nvPr/>
                </p:nvGrpSpPr>
                <p:grpSpPr>
                  <a:xfrm>
                    <a:off x="3775573" y="1770360"/>
                    <a:ext cx="42541" cy="39597"/>
                    <a:chOff x="3775573" y="1770360"/>
                    <a:chExt cx="42541" cy="39597"/>
                  </a:xfrm>
                </p:grpSpPr>
                <p:sp>
                  <p:nvSpPr>
                    <p:cNvPr id="1363" name="Line 245">
                      <a:extLst>
                        <a:ext uri="{FF2B5EF4-FFF2-40B4-BE49-F238E27FC236}">
                          <a16:creationId xmlns:a16="http://schemas.microsoft.com/office/drawing/2014/main" id="{7ABC2E65-8BB1-4D7F-B203-DE030BDCF5B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64" name="Freeform 248">
                      <a:extLst>
                        <a:ext uri="{FF2B5EF4-FFF2-40B4-BE49-F238E27FC236}">
                          <a16:creationId xmlns:a16="http://schemas.microsoft.com/office/drawing/2014/main" id="{61944FA2-4E34-4DB0-9A6C-B3C7CA90932E}"/>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60" name="Group 736">
                    <a:extLst>
                      <a:ext uri="{FF2B5EF4-FFF2-40B4-BE49-F238E27FC236}">
                        <a16:creationId xmlns:a16="http://schemas.microsoft.com/office/drawing/2014/main" id="{B6CCB3EC-15AA-4CAD-9C53-23DDC7CEB388}"/>
                      </a:ext>
                    </a:extLst>
                  </p:cNvPr>
                  <p:cNvGrpSpPr/>
                  <p:nvPr/>
                </p:nvGrpSpPr>
                <p:grpSpPr>
                  <a:xfrm>
                    <a:off x="3775573" y="1713875"/>
                    <a:ext cx="42541" cy="39597"/>
                    <a:chOff x="3775573" y="1770360"/>
                    <a:chExt cx="42541" cy="39597"/>
                  </a:xfrm>
                </p:grpSpPr>
                <p:sp>
                  <p:nvSpPr>
                    <p:cNvPr id="1361" name="Line 245">
                      <a:extLst>
                        <a:ext uri="{FF2B5EF4-FFF2-40B4-BE49-F238E27FC236}">
                          <a16:creationId xmlns:a16="http://schemas.microsoft.com/office/drawing/2014/main" id="{AE418609-1EE7-4927-8EE8-292F30B101DB}"/>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62" name="Freeform 248">
                      <a:extLst>
                        <a:ext uri="{FF2B5EF4-FFF2-40B4-BE49-F238E27FC236}">
                          <a16:creationId xmlns:a16="http://schemas.microsoft.com/office/drawing/2014/main" id="{50C4FFA2-E187-4DAB-A5EF-E9F08514DBE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cxnSp>
          <p:nvCxnSpPr>
            <p:cNvPr id="1152" name="Straight Connector 1087">
              <a:extLst>
                <a:ext uri="{FF2B5EF4-FFF2-40B4-BE49-F238E27FC236}">
                  <a16:creationId xmlns:a16="http://schemas.microsoft.com/office/drawing/2014/main" id="{9B8A01BE-2F41-4541-A003-1BC0F549E36A}"/>
                </a:ext>
              </a:extLst>
            </p:cNvPr>
            <p:cNvCxnSpPr>
              <a:cxnSpLocks/>
              <a:stCxn id="1321" idx="6"/>
              <a:endCxn id="1618" idx="2"/>
            </p:cNvCxnSpPr>
            <p:nvPr/>
          </p:nvCxnSpPr>
          <p:spPr>
            <a:xfrm>
              <a:off x="6976232" y="4508385"/>
              <a:ext cx="1059567" cy="522615"/>
            </a:xfrm>
            <a:prstGeom prst="line">
              <a:avLst/>
            </a:prstGeom>
            <a:solidFill>
              <a:schemeClr val="bg1">
                <a:lumMod val="95000"/>
              </a:schemeClr>
            </a:solidFill>
            <a:ln w="10133" cap="flat">
              <a:solidFill>
                <a:schemeClr val="accent2"/>
              </a:solidFill>
              <a:prstDash val="solid"/>
              <a:bevel/>
            </a:ln>
          </p:spPr>
        </p:cxnSp>
        <p:grpSp>
          <p:nvGrpSpPr>
            <p:cNvPr id="1154" name="Group 1091">
              <a:extLst>
                <a:ext uri="{FF2B5EF4-FFF2-40B4-BE49-F238E27FC236}">
                  <a16:creationId xmlns:a16="http://schemas.microsoft.com/office/drawing/2014/main" id="{99BAD285-232C-45BE-AA02-57CB8CC37D22}"/>
                </a:ext>
              </a:extLst>
            </p:cNvPr>
            <p:cNvGrpSpPr/>
            <p:nvPr/>
          </p:nvGrpSpPr>
          <p:grpSpPr>
            <a:xfrm>
              <a:off x="6788230" y="4043701"/>
              <a:ext cx="188002" cy="188001"/>
              <a:chOff x="8071360" y="3602882"/>
              <a:chExt cx="221906" cy="221904"/>
            </a:xfrm>
          </p:grpSpPr>
          <p:sp>
            <p:nvSpPr>
              <p:cNvPr id="1338" name="Oval 1092">
                <a:extLst>
                  <a:ext uri="{FF2B5EF4-FFF2-40B4-BE49-F238E27FC236}">
                    <a16:creationId xmlns:a16="http://schemas.microsoft.com/office/drawing/2014/main" id="{96F959AC-B4AF-4A86-8339-60939ACBE015}"/>
                  </a:ext>
                </a:extLst>
              </p:cNvPr>
              <p:cNvSpPr/>
              <p:nvPr/>
            </p:nvSpPr>
            <p:spPr>
              <a:xfrm>
                <a:off x="8071360" y="3602882"/>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339" name="Group 1093">
                <a:extLst>
                  <a:ext uri="{FF2B5EF4-FFF2-40B4-BE49-F238E27FC236}">
                    <a16:creationId xmlns:a16="http://schemas.microsoft.com/office/drawing/2014/main" id="{E0960A0F-4F0A-4371-8AC5-9C3CD234A2DE}"/>
                  </a:ext>
                </a:extLst>
              </p:cNvPr>
              <p:cNvGrpSpPr/>
              <p:nvPr/>
            </p:nvGrpSpPr>
            <p:grpSpPr>
              <a:xfrm>
                <a:off x="8128735" y="3655457"/>
                <a:ext cx="107128" cy="116754"/>
                <a:chOff x="3667747" y="1713875"/>
                <a:chExt cx="117850" cy="128439"/>
              </a:xfrm>
            </p:grpSpPr>
            <p:grpSp>
              <p:nvGrpSpPr>
                <p:cNvPr id="1341" name="Group 1095">
                  <a:extLst>
                    <a:ext uri="{FF2B5EF4-FFF2-40B4-BE49-F238E27FC236}">
                      <a16:creationId xmlns:a16="http://schemas.microsoft.com/office/drawing/2014/main" id="{54D9A224-778D-428B-A3C4-0076E0B07A93}"/>
                    </a:ext>
                  </a:extLst>
                </p:cNvPr>
                <p:cNvGrpSpPr/>
                <p:nvPr/>
              </p:nvGrpSpPr>
              <p:grpSpPr>
                <a:xfrm>
                  <a:off x="3743056" y="1746232"/>
                  <a:ext cx="42541" cy="96082"/>
                  <a:chOff x="3775573" y="1713875"/>
                  <a:chExt cx="42541" cy="96082"/>
                </a:xfrm>
              </p:grpSpPr>
              <p:grpSp>
                <p:nvGrpSpPr>
                  <p:cNvPr id="1349" name="Group 1103">
                    <a:extLst>
                      <a:ext uri="{FF2B5EF4-FFF2-40B4-BE49-F238E27FC236}">
                        <a16:creationId xmlns:a16="http://schemas.microsoft.com/office/drawing/2014/main" id="{55FAEFE6-91F6-4D5F-8DF2-01348E749F57}"/>
                      </a:ext>
                    </a:extLst>
                  </p:cNvPr>
                  <p:cNvGrpSpPr/>
                  <p:nvPr/>
                </p:nvGrpSpPr>
                <p:grpSpPr>
                  <a:xfrm>
                    <a:off x="3775573" y="1770360"/>
                    <a:ext cx="42541" cy="39597"/>
                    <a:chOff x="3775573" y="1770360"/>
                    <a:chExt cx="42541" cy="39597"/>
                  </a:xfrm>
                </p:grpSpPr>
                <p:sp>
                  <p:nvSpPr>
                    <p:cNvPr id="1353" name="Line 245">
                      <a:extLst>
                        <a:ext uri="{FF2B5EF4-FFF2-40B4-BE49-F238E27FC236}">
                          <a16:creationId xmlns:a16="http://schemas.microsoft.com/office/drawing/2014/main" id="{DD9161E0-02CC-46D0-B2AD-AD4A3C421732}"/>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54" name="Freeform 248">
                      <a:extLst>
                        <a:ext uri="{FF2B5EF4-FFF2-40B4-BE49-F238E27FC236}">
                          <a16:creationId xmlns:a16="http://schemas.microsoft.com/office/drawing/2014/main" id="{8F92D4E8-F487-42E2-B43D-AD01C240FB83}"/>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50" name="Group 1104">
                    <a:extLst>
                      <a:ext uri="{FF2B5EF4-FFF2-40B4-BE49-F238E27FC236}">
                        <a16:creationId xmlns:a16="http://schemas.microsoft.com/office/drawing/2014/main" id="{21D3460D-F004-4E2B-96F9-E9C43A16F6C0}"/>
                      </a:ext>
                    </a:extLst>
                  </p:cNvPr>
                  <p:cNvGrpSpPr/>
                  <p:nvPr/>
                </p:nvGrpSpPr>
                <p:grpSpPr>
                  <a:xfrm>
                    <a:off x="3775573" y="1713875"/>
                    <a:ext cx="42541" cy="39597"/>
                    <a:chOff x="3775573" y="1770360"/>
                    <a:chExt cx="42541" cy="39597"/>
                  </a:xfrm>
                </p:grpSpPr>
                <p:sp>
                  <p:nvSpPr>
                    <p:cNvPr id="1351" name="Line 245">
                      <a:extLst>
                        <a:ext uri="{FF2B5EF4-FFF2-40B4-BE49-F238E27FC236}">
                          <a16:creationId xmlns:a16="http://schemas.microsoft.com/office/drawing/2014/main" id="{37D32F96-7C88-439A-A23B-9D8776149B1C}"/>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52" name="Freeform 248">
                      <a:extLst>
                        <a:ext uri="{FF2B5EF4-FFF2-40B4-BE49-F238E27FC236}">
                          <a16:creationId xmlns:a16="http://schemas.microsoft.com/office/drawing/2014/main" id="{6233B1E8-D6A7-4231-93E3-B287DE1ACBF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342" name="Group 1096">
                  <a:extLst>
                    <a:ext uri="{FF2B5EF4-FFF2-40B4-BE49-F238E27FC236}">
                      <a16:creationId xmlns:a16="http://schemas.microsoft.com/office/drawing/2014/main" id="{EEC71491-760D-4E6E-AC32-8CA028F6AA83}"/>
                    </a:ext>
                  </a:extLst>
                </p:cNvPr>
                <p:cNvGrpSpPr/>
                <p:nvPr/>
              </p:nvGrpSpPr>
              <p:grpSpPr>
                <a:xfrm flipH="1">
                  <a:off x="3667747" y="1713875"/>
                  <a:ext cx="42541" cy="96082"/>
                  <a:chOff x="3775573" y="1713875"/>
                  <a:chExt cx="42541" cy="96082"/>
                </a:xfrm>
              </p:grpSpPr>
              <p:grpSp>
                <p:nvGrpSpPr>
                  <p:cNvPr id="1343" name="Group 1097">
                    <a:extLst>
                      <a:ext uri="{FF2B5EF4-FFF2-40B4-BE49-F238E27FC236}">
                        <a16:creationId xmlns:a16="http://schemas.microsoft.com/office/drawing/2014/main" id="{078F4D9A-DFF9-4501-92DE-E32EED1BDDDA}"/>
                      </a:ext>
                    </a:extLst>
                  </p:cNvPr>
                  <p:cNvGrpSpPr/>
                  <p:nvPr/>
                </p:nvGrpSpPr>
                <p:grpSpPr>
                  <a:xfrm>
                    <a:off x="3775573" y="1770360"/>
                    <a:ext cx="42541" cy="39597"/>
                    <a:chOff x="3775573" y="1770360"/>
                    <a:chExt cx="42541" cy="39597"/>
                  </a:xfrm>
                </p:grpSpPr>
                <p:sp>
                  <p:nvSpPr>
                    <p:cNvPr id="1347" name="Line 245">
                      <a:extLst>
                        <a:ext uri="{FF2B5EF4-FFF2-40B4-BE49-F238E27FC236}">
                          <a16:creationId xmlns:a16="http://schemas.microsoft.com/office/drawing/2014/main" id="{BDC85705-90CA-4AE7-A9B8-87AD56A26693}"/>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48" name="Freeform 248">
                      <a:extLst>
                        <a:ext uri="{FF2B5EF4-FFF2-40B4-BE49-F238E27FC236}">
                          <a16:creationId xmlns:a16="http://schemas.microsoft.com/office/drawing/2014/main" id="{5F918B6B-92F2-42A1-B152-461A99528B17}"/>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44" name="Group 1098">
                    <a:extLst>
                      <a:ext uri="{FF2B5EF4-FFF2-40B4-BE49-F238E27FC236}">
                        <a16:creationId xmlns:a16="http://schemas.microsoft.com/office/drawing/2014/main" id="{753C7076-A4EB-4157-807C-BE89495F7CB3}"/>
                      </a:ext>
                    </a:extLst>
                  </p:cNvPr>
                  <p:cNvGrpSpPr/>
                  <p:nvPr/>
                </p:nvGrpSpPr>
                <p:grpSpPr>
                  <a:xfrm>
                    <a:off x="3775573" y="1713875"/>
                    <a:ext cx="42541" cy="39597"/>
                    <a:chOff x="3775573" y="1770360"/>
                    <a:chExt cx="42541" cy="39597"/>
                  </a:xfrm>
                </p:grpSpPr>
                <p:sp>
                  <p:nvSpPr>
                    <p:cNvPr id="1345" name="Line 245">
                      <a:extLst>
                        <a:ext uri="{FF2B5EF4-FFF2-40B4-BE49-F238E27FC236}">
                          <a16:creationId xmlns:a16="http://schemas.microsoft.com/office/drawing/2014/main" id="{9440C310-F54F-45BD-A433-8493D090003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46" name="Freeform 248">
                      <a:extLst>
                        <a:ext uri="{FF2B5EF4-FFF2-40B4-BE49-F238E27FC236}">
                          <a16:creationId xmlns:a16="http://schemas.microsoft.com/office/drawing/2014/main" id="{A9B7CE34-987A-44D4-8F63-8CD3B4AB2D96}"/>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sp>
            <p:nvSpPr>
              <p:cNvPr id="1340" name="Oval 1094">
                <a:extLst>
                  <a:ext uri="{FF2B5EF4-FFF2-40B4-BE49-F238E27FC236}">
                    <a16:creationId xmlns:a16="http://schemas.microsoft.com/office/drawing/2014/main" id="{2D27428D-6839-4D70-934D-A4818FEE212D}"/>
                  </a:ext>
                </a:extLst>
              </p:cNvPr>
              <p:cNvSpPr/>
              <p:nvPr/>
            </p:nvSpPr>
            <p:spPr>
              <a:xfrm>
                <a:off x="8090616" y="3622138"/>
                <a:ext cx="183394" cy="183392"/>
              </a:xfrm>
              <a:prstGeom prst="ellipse">
                <a:avLst/>
              </a:prstGeom>
              <a:no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grpSp>
          <p:nvGrpSpPr>
            <p:cNvPr id="1162" name="Group 1109">
              <a:extLst>
                <a:ext uri="{FF2B5EF4-FFF2-40B4-BE49-F238E27FC236}">
                  <a16:creationId xmlns:a16="http://schemas.microsoft.com/office/drawing/2014/main" id="{132E2F49-67FE-4203-92B9-578E7C172896}"/>
                </a:ext>
              </a:extLst>
            </p:cNvPr>
            <p:cNvGrpSpPr/>
            <p:nvPr/>
          </p:nvGrpSpPr>
          <p:grpSpPr>
            <a:xfrm>
              <a:off x="6788230" y="4414384"/>
              <a:ext cx="188002" cy="188001"/>
              <a:chOff x="8071360" y="3602882"/>
              <a:chExt cx="221906" cy="221904"/>
            </a:xfrm>
          </p:grpSpPr>
          <p:sp>
            <p:nvSpPr>
              <p:cNvPr id="1321" name="Oval 1110">
                <a:extLst>
                  <a:ext uri="{FF2B5EF4-FFF2-40B4-BE49-F238E27FC236}">
                    <a16:creationId xmlns:a16="http://schemas.microsoft.com/office/drawing/2014/main" id="{968EF374-C045-4038-AC0F-7825AF22F007}"/>
                  </a:ext>
                </a:extLst>
              </p:cNvPr>
              <p:cNvSpPr/>
              <p:nvPr/>
            </p:nvSpPr>
            <p:spPr>
              <a:xfrm>
                <a:off x="8071360" y="3602882"/>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322" name="Group 1111">
                <a:extLst>
                  <a:ext uri="{FF2B5EF4-FFF2-40B4-BE49-F238E27FC236}">
                    <a16:creationId xmlns:a16="http://schemas.microsoft.com/office/drawing/2014/main" id="{9ED72BB7-FF9E-4D12-B85D-CA902D51242C}"/>
                  </a:ext>
                </a:extLst>
              </p:cNvPr>
              <p:cNvGrpSpPr/>
              <p:nvPr/>
            </p:nvGrpSpPr>
            <p:grpSpPr>
              <a:xfrm>
                <a:off x="8128735" y="3655457"/>
                <a:ext cx="107128" cy="116754"/>
                <a:chOff x="3667747" y="1713875"/>
                <a:chExt cx="117850" cy="128439"/>
              </a:xfrm>
            </p:grpSpPr>
            <p:grpSp>
              <p:nvGrpSpPr>
                <p:cNvPr id="1324" name="Group 1113">
                  <a:extLst>
                    <a:ext uri="{FF2B5EF4-FFF2-40B4-BE49-F238E27FC236}">
                      <a16:creationId xmlns:a16="http://schemas.microsoft.com/office/drawing/2014/main" id="{442C3C31-57DA-44E3-B1D8-0DF84474AF52}"/>
                    </a:ext>
                  </a:extLst>
                </p:cNvPr>
                <p:cNvGrpSpPr/>
                <p:nvPr/>
              </p:nvGrpSpPr>
              <p:grpSpPr>
                <a:xfrm>
                  <a:off x="3743056" y="1746232"/>
                  <a:ext cx="42541" cy="96082"/>
                  <a:chOff x="3775573" y="1713875"/>
                  <a:chExt cx="42541" cy="96082"/>
                </a:xfrm>
              </p:grpSpPr>
              <p:grpSp>
                <p:nvGrpSpPr>
                  <p:cNvPr id="1332" name="Group 1121">
                    <a:extLst>
                      <a:ext uri="{FF2B5EF4-FFF2-40B4-BE49-F238E27FC236}">
                        <a16:creationId xmlns:a16="http://schemas.microsoft.com/office/drawing/2014/main" id="{6BF573E3-C5E5-49C9-913D-935038E7DE7C}"/>
                      </a:ext>
                    </a:extLst>
                  </p:cNvPr>
                  <p:cNvGrpSpPr/>
                  <p:nvPr/>
                </p:nvGrpSpPr>
                <p:grpSpPr>
                  <a:xfrm>
                    <a:off x="3775573" y="1770360"/>
                    <a:ext cx="42541" cy="39597"/>
                    <a:chOff x="3775573" y="1770360"/>
                    <a:chExt cx="42541" cy="39597"/>
                  </a:xfrm>
                </p:grpSpPr>
                <p:sp>
                  <p:nvSpPr>
                    <p:cNvPr id="1336" name="Line 245">
                      <a:extLst>
                        <a:ext uri="{FF2B5EF4-FFF2-40B4-BE49-F238E27FC236}">
                          <a16:creationId xmlns:a16="http://schemas.microsoft.com/office/drawing/2014/main" id="{A0C44DF8-AEDE-43A3-A576-102BA52CD4BE}"/>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37" name="Freeform 248">
                      <a:extLst>
                        <a:ext uri="{FF2B5EF4-FFF2-40B4-BE49-F238E27FC236}">
                          <a16:creationId xmlns:a16="http://schemas.microsoft.com/office/drawing/2014/main" id="{906FB179-5C0A-44C4-ABD2-E58485745B00}"/>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33" name="Group 1122">
                    <a:extLst>
                      <a:ext uri="{FF2B5EF4-FFF2-40B4-BE49-F238E27FC236}">
                        <a16:creationId xmlns:a16="http://schemas.microsoft.com/office/drawing/2014/main" id="{CEE3A5BB-C7FA-4E86-975A-764F85D0C432}"/>
                      </a:ext>
                    </a:extLst>
                  </p:cNvPr>
                  <p:cNvGrpSpPr/>
                  <p:nvPr/>
                </p:nvGrpSpPr>
                <p:grpSpPr>
                  <a:xfrm>
                    <a:off x="3775573" y="1713875"/>
                    <a:ext cx="42541" cy="39597"/>
                    <a:chOff x="3775573" y="1770360"/>
                    <a:chExt cx="42541" cy="39597"/>
                  </a:xfrm>
                </p:grpSpPr>
                <p:sp>
                  <p:nvSpPr>
                    <p:cNvPr id="1334" name="Line 245">
                      <a:extLst>
                        <a:ext uri="{FF2B5EF4-FFF2-40B4-BE49-F238E27FC236}">
                          <a16:creationId xmlns:a16="http://schemas.microsoft.com/office/drawing/2014/main" id="{C4975EF3-BA32-48CA-88CB-4D92077E951D}"/>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35" name="Freeform 248">
                      <a:extLst>
                        <a:ext uri="{FF2B5EF4-FFF2-40B4-BE49-F238E27FC236}">
                          <a16:creationId xmlns:a16="http://schemas.microsoft.com/office/drawing/2014/main" id="{47A6A1AA-35AD-44E8-A580-DBD2435E40F1}"/>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325" name="Group 1114">
                  <a:extLst>
                    <a:ext uri="{FF2B5EF4-FFF2-40B4-BE49-F238E27FC236}">
                      <a16:creationId xmlns:a16="http://schemas.microsoft.com/office/drawing/2014/main" id="{3598C1E4-EFCC-413F-93EA-24A5EBDA2F8B}"/>
                    </a:ext>
                  </a:extLst>
                </p:cNvPr>
                <p:cNvGrpSpPr/>
                <p:nvPr/>
              </p:nvGrpSpPr>
              <p:grpSpPr>
                <a:xfrm flipH="1">
                  <a:off x="3667747" y="1713875"/>
                  <a:ext cx="42541" cy="96082"/>
                  <a:chOff x="3775573" y="1713875"/>
                  <a:chExt cx="42541" cy="96082"/>
                </a:xfrm>
              </p:grpSpPr>
              <p:grpSp>
                <p:nvGrpSpPr>
                  <p:cNvPr id="1326" name="Group 1115">
                    <a:extLst>
                      <a:ext uri="{FF2B5EF4-FFF2-40B4-BE49-F238E27FC236}">
                        <a16:creationId xmlns:a16="http://schemas.microsoft.com/office/drawing/2014/main" id="{FB85D8B9-9E74-4457-A468-FB3698A47391}"/>
                      </a:ext>
                    </a:extLst>
                  </p:cNvPr>
                  <p:cNvGrpSpPr/>
                  <p:nvPr/>
                </p:nvGrpSpPr>
                <p:grpSpPr>
                  <a:xfrm>
                    <a:off x="3775573" y="1770360"/>
                    <a:ext cx="42541" cy="39597"/>
                    <a:chOff x="3775573" y="1770360"/>
                    <a:chExt cx="42541" cy="39597"/>
                  </a:xfrm>
                </p:grpSpPr>
                <p:sp>
                  <p:nvSpPr>
                    <p:cNvPr id="1330" name="Line 245">
                      <a:extLst>
                        <a:ext uri="{FF2B5EF4-FFF2-40B4-BE49-F238E27FC236}">
                          <a16:creationId xmlns:a16="http://schemas.microsoft.com/office/drawing/2014/main" id="{1FEE4041-DC5B-4100-8713-AE061F09A474}"/>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31" name="Freeform 248">
                      <a:extLst>
                        <a:ext uri="{FF2B5EF4-FFF2-40B4-BE49-F238E27FC236}">
                          <a16:creationId xmlns:a16="http://schemas.microsoft.com/office/drawing/2014/main" id="{49E0A455-7CD6-4E84-A0C3-88A17C60816F}"/>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27" name="Group 1116">
                    <a:extLst>
                      <a:ext uri="{FF2B5EF4-FFF2-40B4-BE49-F238E27FC236}">
                        <a16:creationId xmlns:a16="http://schemas.microsoft.com/office/drawing/2014/main" id="{86697E85-97A4-4802-9078-1A56F2F2B00E}"/>
                      </a:ext>
                    </a:extLst>
                  </p:cNvPr>
                  <p:cNvGrpSpPr/>
                  <p:nvPr/>
                </p:nvGrpSpPr>
                <p:grpSpPr>
                  <a:xfrm>
                    <a:off x="3775573" y="1713875"/>
                    <a:ext cx="42541" cy="39597"/>
                    <a:chOff x="3775573" y="1770360"/>
                    <a:chExt cx="42541" cy="39597"/>
                  </a:xfrm>
                </p:grpSpPr>
                <p:sp>
                  <p:nvSpPr>
                    <p:cNvPr id="1328" name="Line 245">
                      <a:extLst>
                        <a:ext uri="{FF2B5EF4-FFF2-40B4-BE49-F238E27FC236}">
                          <a16:creationId xmlns:a16="http://schemas.microsoft.com/office/drawing/2014/main" id="{17EF073A-311D-4407-82E0-5C2E2BDE4D6B}"/>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29" name="Freeform 248">
                      <a:extLst>
                        <a:ext uri="{FF2B5EF4-FFF2-40B4-BE49-F238E27FC236}">
                          <a16:creationId xmlns:a16="http://schemas.microsoft.com/office/drawing/2014/main" id="{3FDBAF9B-E2BC-4214-82B5-971508AB02C9}"/>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sp>
            <p:nvSpPr>
              <p:cNvPr id="1323" name="Oval 1112">
                <a:extLst>
                  <a:ext uri="{FF2B5EF4-FFF2-40B4-BE49-F238E27FC236}">
                    <a16:creationId xmlns:a16="http://schemas.microsoft.com/office/drawing/2014/main" id="{6E77FF38-4FC0-438A-A736-C501DB58C38A}"/>
                  </a:ext>
                </a:extLst>
              </p:cNvPr>
              <p:cNvSpPr/>
              <p:nvPr/>
            </p:nvSpPr>
            <p:spPr>
              <a:xfrm>
                <a:off x="8090616" y="3622138"/>
                <a:ext cx="183394" cy="183392"/>
              </a:xfrm>
              <a:prstGeom prst="ellipse">
                <a:avLst/>
              </a:prstGeom>
              <a:no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sp>
          <p:nvSpPr>
            <p:cNvPr id="1164" name="Rectangle: Rounded Corners 676">
              <a:extLst>
                <a:ext uri="{FF2B5EF4-FFF2-40B4-BE49-F238E27FC236}">
                  <a16:creationId xmlns:a16="http://schemas.microsoft.com/office/drawing/2014/main" id="{57274114-ABB6-44F1-9D2E-B5D30A717912}"/>
                </a:ext>
              </a:extLst>
            </p:cNvPr>
            <p:cNvSpPr/>
            <p:nvPr/>
          </p:nvSpPr>
          <p:spPr>
            <a:xfrm>
              <a:off x="7325550" y="4759179"/>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cxnSp>
          <p:nvCxnSpPr>
            <p:cNvPr id="1166" name="Straight Connector 1129">
              <a:extLst>
                <a:ext uri="{FF2B5EF4-FFF2-40B4-BE49-F238E27FC236}">
                  <a16:creationId xmlns:a16="http://schemas.microsoft.com/office/drawing/2014/main" id="{81CAB562-DF15-4462-9852-AB20DBB3ADB9}"/>
                </a:ext>
              </a:extLst>
            </p:cNvPr>
            <p:cNvCxnSpPr>
              <a:cxnSpLocks/>
            </p:cNvCxnSpPr>
            <p:nvPr/>
          </p:nvCxnSpPr>
          <p:spPr>
            <a:xfrm>
              <a:off x="4580170" y="2676572"/>
              <a:ext cx="0" cy="352524"/>
            </a:xfrm>
            <a:prstGeom prst="line">
              <a:avLst/>
            </a:prstGeom>
            <a:solidFill>
              <a:schemeClr val="bg1">
                <a:lumMod val="95000"/>
              </a:schemeClr>
            </a:solidFill>
            <a:ln w="10133" cap="flat">
              <a:solidFill>
                <a:schemeClr val="accent2"/>
              </a:solidFill>
              <a:prstDash val="solid"/>
              <a:bevel/>
            </a:ln>
          </p:spPr>
        </p:cxnSp>
        <p:cxnSp>
          <p:nvCxnSpPr>
            <p:cNvPr id="1167" name="Straight Connector 1131">
              <a:extLst>
                <a:ext uri="{FF2B5EF4-FFF2-40B4-BE49-F238E27FC236}">
                  <a16:creationId xmlns:a16="http://schemas.microsoft.com/office/drawing/2014/main" id="{D0F106A9-6832-4F7A-89B3-BBEFAF97B6E5}"/>
                </a:ext>
              </a:extLst>
            </p:cNvPr>
            <p:cNvCxnSpPr>
              <a:cxnSpLocks/>
              <a:endCxn id="1551" idx="6"/>
            </p:cNvCxnSpPr>
            <p:nvPr/>
          </p:nvCxnSpPr>
          <p:spPr>
            <a:xfrm flipH="1">
              <a:off x="4674171" y="2610789"/>
              <a:ext cx="2547725" cy="512308"/>
            </a:xfrm>
            <a:prstGeom prst="line">
              <a:avLst/>
            </a:prstGeom>
            <a:solidFill>
              <a:schemeClr val="bg1">
                <a:lumMod val="95000"/>
              </a:schemeClr>
            </a:solidFill>
            <a:ln w="10133" cap="flat">
              <a:solidFill>
                <a:schemeClr val="accent2"/>
              </a:solidFill>
              <a:prstDash val="solid"/>
              <a:bevel/>
            </a:ln>
          </p:spPr>
        </p:cxnSp>
        <p:sp>
          <p:nvSpPr>
            <p:cNvPr id="1169" name="Rectangle: Rounded Corners 1130">
              <a:extLst>
                <a:ext uri="{FF2B5EF4-FFF2-40B4-BE49-F238E27FC236}">
                  <a16:creationId xmlns:a16="http://schemas.microsoft.com/office/drawing/2014/main" id="{CB77DBBB-DC1F-4480-B70F-19D8AAF07636}"/>
                </a:ext>
              </a:extLst>
            </p:cNvPr>
            <p:cNvSpPr/>
            <p:nvPr/>
          </p:nvSpPr>
          <p:spPr>
            <a:xfrm>
              <a:off x="5890459" y="2801035"/>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72" name="Rectangle: Rounded Corners 1137">
              <a:extLst>
                <a:ext uri="{FF2B5EF4-FFF2-40B4-BE49-F238E27FC236}">
                  <a16:creationId xmlns:a16="http://schemas.microsoft.com/office/drawing/2014/main" id="{8624EC77-BF66-4804-AB5E-05CA5EAE6D47}"/>
                </a:ext>
              </a:extLst>
            </p:cNvPr>
            <p:cNvSpPr/>
            <p:nvPr/>
          </p:nvSpPr>
          <p:spPr>
            <a:xfrm>
              <a:off x="4428825" y="2755776"/>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grpSp>
          <p:nvGrpSpPr>
            <p:cNvPr id="1173" name="Group 1150">
              <a:extLst>
                <a:ext uri="{FF2B5EF4-FFF2-40B4-BE49-F238E27FC236}">
                  <a16:creationId xmlns:a16="http://schemas.microsoft.com/office/drawing/2014/main" id="{F4B5F96A-55FE-4247-A345-B1B0B6C4B6C0}"/>
                </a:ext>
              </a:extLst>
            </p:cNvPr>
            <p:cNvGrpSpPr/>
            <p:nvPr/>
          </p:nvGrpSpPr>
          <p:grpSpPr>
            <a:xfrm>
              <a:off x="4292020" y="3123097"/>
              <a:ext cx="193519" cy="983749"/>
              <a:chOff x="920621" y="3124202"/>
              <a:chExt cx="228418" cy="1161156"/>
            </a:xfrm>
          </p:grpSpPr>
          <p:cxnSp>
            <p:nvCxnSpPr>
              <p:cNvPr id="1314" name="Straight Connector 1142">
                <a:extLst>
                  <a:ext uri="{FF2B5EF4-FFF2-40B4-BE49-F238E27FC236}">
                    <a16:creationId xmlns:a16="http://schemas.microsoft.com/office/drawing/2014/main" id="{6636E153-9A2E-4286-982B-1F8ABB23963E}"/>
                  </a:ext>
                </a:extLst>
              </p:cNvPr>
              <p:cNvCxnSpPr>
                <a:cxnSpLocks/>
              </p:cNvCxnSpPr>
              <p:nvPr/>
            </p:nvCxnSpPr>
            <p:spPr>
              <a:xfrm>
                <a:off x="920621" y="3124202"/>
                <a:ext cx="0" cy="1161156"/>
              </a:xfrm>
              <a:prstGeom prst="line">
                <a:avLst/>
              </a:prstGeom>
              <a:solidFill>
                <a:schemeClr val="bg1">
                  <a:lumMod val="95000"/>
                </a:schemeClr>
              </a:solidFill>
              <a:ln w="10133" cap="flat">
                <a:solidFill>
                  <a:schemeClr val="accent2"/>
                </a:solidFill>
                <a:prstDash val="solid"/>
                <a:bevel/>
              </a:ln>
            </p:spPr>
          </p:cxnSp>
          <p:grpSp>
            <p:nvGrpSpPr>
              <p:cNvPr id="1315" name="Group 1149">
                <a:extLst>
                  <a:ext uri="{FF2B5EF4-FFF2-40B4-BE49-F238E27FC236}">
                    <a16:creationId xmlns:a16="http://schemas.microsoft.com/office/drawing/2014/main" id="{A824ED21-B858-4104-A2BC-EF5F4E05732E}"/>
                  </a:ext>
                </a:extLst>
              </p:cNvPr>
              <p:cNvGrpSpPr/>
              <p:nvPr/>
            </p:nvGrpSpPr>
            <p:grpSpPr>
              <a:xfrm>
                <a:off x="920621" y="3124202"/>
                <a:ext cx="228418" cy="1158511"/>
                <a:chOff x="920621" y="3124202"/>
                <a:chExt cx="228418" cy="1158511"/>
              </a:xfrm>
            </p:grpSpPr>
            <p:cxnSp>
              <p:nvCxnSpPr>
                <p:cNvPr id="1316" name="Straight Connector 1139">
                  <a:extLst>
                    <a:ext uri="{FF2B5EF4-FFF2-40B4-BE49-F238E27FC236}">
                      <a16:creationId xmlns:a16="http://schemas.microsoft.com/office/drawing/2014/main" id="{ECC831C5-7537-4371-891E-012EC5C96A63}"/>
                    </a:ext>
                  </a:extLst>
                </p:cNvPr>
                <p:cNvCxnSpPr>
                  <a:cxnSpLocks/>
                </p:cNvCxnSpPr>
                <p:nvPr/>
              </p:nvCxnSpPr>
              <p:spPr>
                <a:xfrm rot="5400000">
                  <a:off x="1034830" y="3009993"/>
                  <a:ext cx="0" cy="228418"/>
                </a:xfrm>
                <a:prstGeom prst="line">
                  <a:avLst/>
                </a:prstGeom>
                <a:solidFill>
                  <a:schemeClr val="bg1">
                    <a:lumMod val="95000"/>
                  </a:schemeClr>
                </a:solidFill>
                <a:ln w="10133" cap="flat">
                  <a:solidFill>
                    <a:schemeClr val="accent2"/>
                  </a:solidFill>
                  <a:prstDash val="solid"/>
                  <a:bevel/>
                </a:ln>
              </p:spPr>
            </p:cxnSp>
            <p:cxnSp>
              <p:nvCxnSpPr>
                <p:cNvPr id="1317" name="Straight Connector 1140">
                  <a:extLst>
                    <a:ext uri="{FF2B5EF4-FFF2-40B4-BE49-F238E27FC236}">
                      <a16:creationId xmlns:a16="http://schemas.microsoft.com/office/drawing/2014/main" id="{9629F06F-F9D2-4B53-9953-647AA005E845}"/>
                    </a:ext>
                  </a:extLst>
                </p:cNvPr>
                <p:cNvCxnSpPr>
                  <a:cxnSpLocks/>
                </p:cNvCxnSpPr>
                <p:nvPr/>
              </p:nvCxnSpPr>
              <p:spPr>
                <a:xfrm rot="5400000">
                  <a:off x="1034830" y="3299621"/>
                  <a:ext cx="0" cy="228418"/>
                </a:xfrm>
                <a:prstGeom prst="line">
                  <a:avLst/>
                </a:prstGeom>
                <a:solidFill>
                  <a:schemeClr val="bg1">
                    <a:lumMod val="95000"/>
                  </a:schemeClr>
                </a:solidFill>
                <a:ln w="10133" cap="flat">
                  <a:solidFill>
                    <a:schemeClr val="accent2"/>
                  </a:solidFill>
                  <a:prstDash val="solid"/>
                  <a:bevel/>
                </a:ln>
              </p:spPr>
            </p:cxnSp>
            <p:cxnSp>
              <p:nvCxnSpPr>
                <p:cNvPr id="1318" name="Straight Connector 1145">
                  <a:extLst>
                    <a:ext uri="{FF2B5EF4-FFF2-40B4-BE49-F238E27FC236}">
                      <a16:creationId xmlns:a16="http://schemas.microsoft.com/office/drawing/2014/main" id="{1FB723B2-B007-4A86-BCE2-2C19DE23C921}"/>
                    </a:ext>
                  </a:extLst>
                </p:cNvPr>
                <p:cNvCxnSpPr>
                  <a:cxnSpLocks/>
                </p:cNvCxnSpPr>
                <p:nvPr/>
              </p:nvCxnSpPr>
              <p:spPr>
                <a:xfrm rot="5400000">
                  <a:off x="1034830" y="3589249"/>
                  <a:ext cx="0" cy="228418"/>
                </a:xfrm>
                <a:prstGeom prst="line">
                  <a:avLst/>
                </a:prstGeom>
                <a:solidFill>
                  <a:schemeClr val="bg1">
                    <a:lumMod val="95000"/>
                  </a:schemeClr>
                </a:solidFill>
                <a:ln w="10133" cap="flat">
                  <a:solidFill>
                    <a:schemeClr val="accent2"/>
                  </a:solidFill>
                  <a:prstDash val="solid"/>
                  <a:bevel/>
                </a:ln>
              </p:spPr>
            </p:cxnSp>
            <p:cxnSp>
              <p:nvCxnSpPr>
                <p:cNvPr id="1319" name="Straight Connector 1146">
                  <a:extLst>
                    <a:ext uri="{FF2B5EF4-FFF2-40B4-BE49-F238E27FC236}">
                      <a16:creationId xmlns:a16="http://schemas.microsoft.com/office/drawing/2014/main" id="{0FC347EE-B245-441C-A3AF-674982CD37F5}"/>
                    </a:ext>
                  </a:extLst>
                </p:cNvPr>
                <p:cNvCxnSpPr>
                  <a:cxnSpLocks/>
                </p:cNvCxnSpPr>
                <p:nvPr/>
              </p:nvCxnSpPr>
              <p:spPr>
                <a:xfrm rot="5400000">
                  <a:off x="1034830" y="3878877"/>
                  <a:ext cx="0" cy="228418"/>
                </a:xfrm>
                <a:prstGeom prst="line">
                  <a:avLst/>
                </a:prstGeom>
                <a:solidFill>
                  <a:schemeClr val="bg1">
                    <a:lumMod val="95000"/>
                  </a:schemeClr>
                </a:solidFill>
                <a:ln w="10133" cap="flat">
                  <a:solidFill>
                    <a:schemeClr val="accent2"/>
                  </a:solidFill>
                  <a:prstDash val="solid"/>
                  <a:bevel/>
                </a:ln>
              </p:spPr>
            </p:cxnSp>
            <p:cxnSp>
              <p:nvCxnSpPr>
                <p:cNvPr id="1320" name="Straight Connector 1147">
                  <a:extLst>
                    <a:ext uri="{FF2B5EF4-FFF2-40B4-BE49-F238E27FC236}">
                      <a16:creationId xmlns:a16="http://schemas.microsoft.com/office/drawing/2014/main" id="{1F3F726A-B24B-4A89-BBE2-66FBC924C7FA}"/>
                    </a:ext>
                  </a:extLst>
                </p:cNvPr>
                <p:cNvCxnSpPr>
                  <a:cxnSpLocks/>
                </p:cNvCxnSpPr>
                <p:nvPr/>
              </p:nvCxnSpPr>
              <p:spPr>
                <a:xfrm rot="5400000">
                  <a:off x="1034830" y="4168504"/>
                  <a:ext cx="0" cy="228418"/>
                </a:xfrm>
                <a:prstGeom prst="line">
                  <a:avLst/>
                </a:prstGeom>
                <a:solidFill>
                  <a:schemeClr val="bg1">
                    <a:lumMod val="95000"/>
                  </a:schemeClr>
                </a:solidFill>
                <a:ln w="10133" cap="flat">
                  <a:solidFill>
                    <a:schemeClr val="accent2"/>
                  </a:solidFill>
                  <a:prstDash val="solid"/>
                  <a:bevel/>
                </a:ln>
              </p:spPr>
            </p:cxnSp>
          </p:grpSp>
        </p:grpSp>
        <p:sp>
          <p:nvSpPr>
            <p:cNvPr id="1174" name="Rectangle: Rounded Corners 1028">
              <a:extLst>
                <a:ext uri="{FF2B5EF4-FFF2-40B4-BE49-F238E27FC236}">
                  <a16:creationId xmlns:a16="http://schemas.microsoft.com/office/drawing/2014/main" id="{3C003BCB-55BF-4DE3-903A-8CDFDA414150}"/>
                </a:ext>
              </a:extLst>
            </p:cNvPr>
            <p:cNvSpPr/>
            <p:nvPr/>
          </p:nvSpPr>
          <p:spPr>
            <a:xfrm>
              <a:off x="4129251" y="3916855"/>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75" name="Rectangle: Rounded Corners 1029">
              <a:extLst>
                <a:ext uri="{FF2B5EF4-FFF2-40B4-BE49-F238E27FC236}">
                  <a16:creationId xmlns:a16="http://schemas.microsoft.com/office/drawing/2014/main" id="{D7819884-3660-44E3-8B4E-E590A4EC3120}"/>
                </a:ext>
              </a:extLst>
            </p:cNvPr>
            <p:cNvSpPr/>
            <p:nvPr/>
          </p:nvSpPr>
          <p:spPr>
            <a:xfrm>
              <a:off x="4129251" y="3671478"/>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76" name="Rectangle: Rounded Corners 1030">
              <a:extLst>
                <a:ext uri="{FF2B5EF4-FFF2-40B4-BE49-F238E27FC236}">
                  <a16:creationId xmlns:a16="http://schemas.microsoft.com/office/drawing/2014/main" id="{52A11C96-D93D-4F3D-B4AC-B01B95897A6C}"/>
                </a:ext>
              </a:extLst>
            </p:cNvPr>
            <p:cNvSpPr/>
            <p:nvPr/>
          </p:nvSpPr>
          <p:spPr>
            <a:xfrm>
              <a:off x="4129251" y="3426100"/>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77" name="Oval 1138">
              <a:extLst>
                <a:ext uri="{FF2B5EF4-FFF2-40B4-BE49-F238E27FC236}">
                  <a16:creationId xmlns:a16="http://schemas.microsoft.com/office/drawing/2014/main" id="{F82CF332-406C-46A9-8426-1AB670A4CC48}"/>
                </a:ext>
              </a:extLst>
            </p:cNvPr>
            <p:cNvSpPr/>
            <p:nvPr/>
          </p:nvSpPr>
          <p:spPr>
            <a:xfrm>
              <a:off x="4216262" y="3169160"/>
              <a:ext cx="141249" cy="141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latin typeface="+mj-lt"/>
                </a:rPr>
                <a:t>2</a:t>
              </a:r>
              <a:endParaRPr lang="en-ID" sz="600" dirty="0">
                <a:latin typeface="+mj-lt"/>
              </a:endParaRPr>
            </a:p>
          </p:txBody>
        </p:sp>
        <p:grpSp>
          <p:nvGrpSpPr>
            <p:cNvPr id="1178" name="Group 1159">
              <a:extLst>
                <a:ext uri="{FF2B5EF4-FFF2-40B4-BE49-F238E27FC236}">
                  <a16:creationId xmlns:a16="http://schemas.microsoft.com/office/drawing/2014/main" id="{46202809-BFA7-449B-876F-E67953D30EED}"/>
                </a:ext>
              </a:extLst>
            </p:cNvPr>
            <p:cNvGrpSpPr/>
            <p:nvPr/>
          </p:nvGrpSpPr>
          <p:grpSpPr>
            <a:xfrm>
              <a:off x="4292020" y="4349983"/>
              <a:ext cx="1612459" cy="983749"/>
              <a:chOff x="920621" y="4572341"/>
              <a:chExt cx="1903245" cy="1161156"/>
            </a:xfrm>
          </p:grpSpPr>
          <p:cxnSp>
            <p:nvCxnSpPr>
              <p:cNvPr id="1306" name="Straight Connector 1152">
                <a:extLst>
                  <a:ext uri="{FF2B5EF4-FFF2-40B4-BE49-F238E27FC236}">
                    <a16:creationId xmlns:a16="http://schemas.microsoft.com/office/drawing/2014/main" id="{0DEF7624-364A-451F-ACE5-CEF71E2582CB}"/>
                  </a:ext>
                </a:extLst>
              </p:cNvPr>
              <p:cNvCxnSpPr>
                <a:cxnSpLocks/>
              </p:cNvCxnSpPr>
              <p:nvPr/>
            </p:nvCxnSpPr>
            <p:spPr>
              <a:xfrm>
                <a:off x="920621" y="4572341"/>
                <a:ext cx="0" cy="1161156"/>
              </a:xfrm>
              <a:prstGeom prst="line">
                <a:avLst/>
              </a:prstGeom>
              <a:solidFill>
                <a:schemeClr val="bg1">
                  <a:lumMod val="95000"/>
                </a:schemeClr>
              </a:solidFill>
              <a:ln w="10133" cap="flat">
                <a:solidFill>
                  <a:schemeClr val="accent2"/>
                </a:solidFill>
                <a:prstDash val="solid"/>
                <a:bevel/>
              </a:ln>
            </p:spPr>
          </p:cxnSp>
          <p:cxnSp>
            <p:nvCxnSpPr>
              <p:cNvPr id="1307" name="Straight Connector 1154">
                <a:extLst>
                  <a:ext uri="{FF2B5EF4-FFF2-40B4-BE49-F238E27FC236}">
                    <a16:creationId xmlns:a16="http://schemas.microsoft.com/office/drawing/2014/main" id="{09092A00-8FFB-433C-8B87-44821E483B56}"/>
                  </a:ext>
                </a:extLst>
              </p:cNvPr>
              <p:cNvCxnSpPr>
                <a:cxnSpLocks/>
              </p:cNvCxnSpPr>
              <p:nvPr/>
            </p:nvCxnSpPr>
            <p:spPr>
              <a:xfrm rot="5400000">
                <a:off x="1034830" y="4458132"/>
                <a:ext cx="0" cy="228418"/>
              </a:xfrm>
              <a:prstGeom prst="line">
                <a:avLst/>
              </a:prstGeom>
              <a:solidFill>
                <a:schemeClr val="bg1">
                  <a:lumMod val="95000"/>
                </a:schemeClr>
              </a:solidFill>
              <a:ln w="10133" cap="flat">
                <a:solidFill>
                  <a:schemeClr val="accent2"/>
                </a:solidFill>
                <a:prstDash val="solid"/>
                <a:bevel/>
              </a:ln>
            </p:spPr>
          </p:cxnSp>
          <p:cxnSp>
            <p:nvCxnSpPr>
              <p:cNvPr id="1308" name="Straight Connector 1155">
                <a:extLst>
                  <a:ext uri="{FF2B5EF4-FFF2-40B4-BE49-F238E27FC236}">
                    <a16:creationId xmlns:a16="http://schemas.microsoft.com/office/drawing/2014/main" id="{4F5D5593-1114-4A9D-A92F-B5374AF7BF3E}"/>
                  </a:ext>
                </a:extLst>
              </p:cNvPr>
              <p:cNvCxnSpPr>
                <a:cxnSpLocks/>
              </p:cNvCxnSpPr>
              <p:nvPr/>
            </p:nvCxnSpPr>
            <p:spPr>
              <a:xfrm rot="5400000">
                <a:off x="1034830" y="4747760"/>
                <a:ext cx="0" cy="228418"/>
              </a:xfrm>
              <a:prstGeom prst="line">
                <a:avLst/>
              </a:prstGeom>
              <a:solidFill>
                <a:schemeClr val="bg1">
                  <a:lumMod val="95000"/>
                </a:schemeClr>
              </a:solidFill>
              <a:ln w="10133" cap="flat">
                <a:solidFill>
                  <a:schemeClr val="accent2"/>
                </a:solidFill>
                <a:prstDash val="solid"/>
                <a:bevel/>
              </a:ln>
            </p:spPr>
          </p:cxnSp>
          <p:cxnSp>
            <p:nvCxnSpPr>
              <p:cNvPr id="1309" name="Straight Connector 1156">
                <a:extLst>
                  <a:ext uri="{FF2B5EF4-FFF2-40B4-BE49-F238E27FC236}">
                    <a16:creationId xmlns:a16="http://schemas.microsoft.com/office/drawing/2014/main" id="{18621E85-C4B3-4D3B-A2D9-32985753A403}"/>
                  </a:ext>
                </a:extLst>
              </p:cNvPr>
              <p:cNvCxnSpPr>
                <a:cxnSpLocks/>
              </p:cNvCxnSpPr>
              <p:nvPr/>
            </p:nvCxnSpPr>
            <p:spPr>
              <a:xfrm rot="5400000">
                <a:off x="1034830" y="5037388"/>
                <a:ext cx="0" cy="228418"/>
              </a:xfrm>
              <a:prstGeom prst="line">
                <a:avLst/>
              </a:prstGeom>
              <a:solidFill>
                <a:schemeClr val="bg1">
                  <a:lumMod val="95000"/>
                </a:schemeClr>
              </a:solidFill>
              <a:ln w="10133" cap="flat">
                <a:solidFill>
                  <a:schemeClr val="accent2"/>
                </a:solidFill>
                <a:prstDash val="solid"/>
                <a:bevel/>
              </a:ln>
            </p:spPr>
          </p:cxnSp>
          <p:cxnSp>
            <p:nvCxnSpPr>
              <p:cNvPr id="1310" name="Straight Connector 1157">
                <a:extLst>
                  <a:ext uri="{FF2B5EF4-FFF2-40B4-BE49-F238E27FC236}">
                    <a16:creationId xmlns:a16="http://schemas.microsoft.com/office/drawing/2014/main" id="{85506DC9-6F40-45AB-9FE6-EF6FA996BF6A}"/>
                  </a:ext>
                </a:extLst>
              </p:cNvPr>
              <p:cNvCxnSpPr>
                <a:cxnSpLocks/>
              </p:cNvCxnSpPr>
              <p:nvPr/>
            </p:nvCxnSpPr>
            <p:spPr>
              <a:xfrm rot="5400000">
                <a:off x="1034830" y="5327016"/>
                <a:ext cx="0" cy="228418"/>
              </a:xfrm>
              <a:prstGeom prst="line">
                <a:avLst/>
              </a:prstGeom>
              <a:solidFill>
                <a:schemeClr val="bg1">
                  <a:lumMod val="95000"/>
                </a:schemeClr>
              </a:solidFill>
              <a:ln w="10133" cap="flat">
                <a:solidFill>
                  <a:schemeClr val="accent2"/>
                </a:solidFill>
                <a:prstDash val="solid"/>
                <a:bevel/>
              </a:ln>
            </p:spPr>
          </p:cxnSp>
          <p:cxnSp>
            <p:nvCxnSpPr>
              <p:cNvPr id="1311" name="Straight Connector 1158">
                <a:extLst>
                  <a:ext uri="{FF2B5EF4-FFF2-40B4-BE49-F238E27FC236}">
                    <a16:creationId xmlns:a16="http://schemas.microsoft.com/office/drawing/2014/main" id="{13254C89-0349-46D5-9E95-36590D81C0C1}"/>
                  </a:ext>
                </a:extLst>
              </p:cNvPr>
              <p:cNvCxnSpPr>
                <a:cxnSpLocks/>
              </p:cNvCxnSpPr>
              <p:nvPr/>
            </p:nvCxnSpPr>
            <p:spPr>
              <a:xfrm rot="5400000">
                <a:off x="1034830" y="5616645"/>
                <a:ext cx="0" cy="228418"/>
              </a:xfrm>
              <a:prstGeom prst="line">
                <a:avLst/>
              </a:prstGeom>
              <a:solidFill>
                <a:schemeClr val="bg1">
                  <a:lumMod val="95000"/>
                </a:schemeClr>
              </a:solidFill>
              <a:ln w="10133" cap="flat">
                <a:solidFill>
                  <a:schemeClr val="accent2"/>
                </a:solidFill>
                <a:prstDash val="solid"/>
                <a:bevel/>
              </a:ln>
            </p:spPr>
          </p:cxnSp>
          <p:cxnSp>
            <p:nvCxnSpPr>
              <p:cNvPr id="1312" name="Straight Connector 1160">
                <a:extLst>
                  <a:ext uri="{FF2B5EF4-FFF2-40B4-BE49-F238E27FC236}">
                    <a16:creationId xmlns:a16="http://schemas.microsoft.com/office/drawing/2014/main" id="{8D905C0E-D694-4685-8F32-8FECC4C2AD43}"/>
                  </a:ext>
                </a:extLst>
              </p:cNvPr>
              <p:cNvCxnSpPr>
                <a:cxnSpLocks/>
              </p:cNvCxnSpPr>
              <p:nvPr/>
            </p:nvCxnSpPr>
            <p:spPr>
              <a:xfrm flipH="1">
                <a:off x="1371689" y="5730854"/>
                <a:ext cx="968118" cy="0"/>
              </a:xfrm>
              <a:prstGeom prst="line">
                <a:avLst/>
              </a:prstGeom>
              <a:solidFill>
                <a:schemeClr val="bg1">
                  <a:lumMod val="95000"/>
                </a:schemeClr>
              </a:solidFill>
              <a:ln w="10133" cap="flat">
                <a:solidFill>
                  <a:schemeClr val="accent2"/>
                </a:solidFill>
                <a:prstDash val="solid"/>
                <a:bevel/>
              </a:ln>
            </p:spPr>
          </p:cxnSp>
          <p:cxnSp>
            <p:nvCxnSpPr>
              <p:cNvPr id="1313" name="Straight Connector 1162">
                <a:extLst>
                  <a:ext uri="{FF2B5EF4-FFF2-40B4-BE49-F238E27FC236}">
                    <a16:creationId xmlns:a16="http://schemas.microsoft.com/office/drawing/2014/main" id="{3868A31E-AB75-4A92-B32E-D3D658BF9C90}"/>
                  </a:ext>
                </a:extLst>
              </p:cNvPr>
              <p:cNvCxnSpPr>
                <a:cxnSpLocks/>
              </p:cNvCxnSpPr>
              <p:nvPr/>
            </p:nvCxnSpPr>
            <p:spPr>
              <a:xfrm flipH="1">
                <a:off x="2708017" y="5730854"/>
                <a:ext cx="115849" cy="0"/>
              </a:xfrm>
              <a:prstGeom prst="line">
                <a:avLst/>
              </a:prstGeom>
              <a:solidFill>
                <a:schemeClr val="bg1">
                  <a:lumMod val="95000"/>
                </a:schemeClr>
              </a:solidFill>
              <a:ln w="10133" cap="flat">
                <a:solidFill>
                  <a:schemeClr val="accent2"/>
                </a:solidFill>
                <a:prstDash val="solid"/>
                <a:bevel/>
              </a:ln>
            </p:spPr>
          </p:cxnSp>
        </p:grpSp>
        <p:sp>
          <p:nvSpPr>
            <p:cNvPr id="1179" name="Rectangle: Rounded Corners 1024">
              <a:extLst>
                <a:ext uri="{FF2B5EF4-FFF2-40B4-BE49-F238E27FC236}">
                  <a16:creationId xmlns:a16="http://schemas.microsoft.com/office/drawing/2014/main" id="{A8A648A6-41AD-4698-AC58-9AC3AF16ED73}"/>
                </a:ext>
              </a:extLst>
            </p:cNvPr>
            <p:cNvSpPr/>
            <p:nvPr/>
          </p:nvSpPr>
          <p:spPr>
            <a:xfrm>
              <a:off x="4129251" y="5143745"/>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80" name="Rectangle: Rounded Corners 1025">
              <a:extLst>
                <a:ext uri="{FF2B5EF4-FFF2-40B4-BE49-F238E27FC236}">
                  <a16:creationId xmlns:a16="http://schemas.microsoft.com/office/drawing/2014/main" id="{FCE47634-5AE3-4553-A1AB-9FFAE0853064}"/>
                </a:ext>
              </a:extLst>
            </p:cNvPr>
            <p:cNvSpPr/>
            <p:nvPr/>
          </p:nvSpPr>
          <p:spPr>
            <a:xfrm>
              <a:off x="4129251" y="4898366"/>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81" name="Rectangle: Rounded Corners 1026">
              <a:extLst>
                <a:ext uri="{FF2B5EF4-FFF2-40B4-BE49-F238E27FC236}">
                  <a16:creationId xmlns:a16="http://schemas.microsoft.com/office/drawing/2014/main" id="{71CF9707-D0E2-41C2-8D52-F0B612040F47}"/>
                </a:ext>
              </a:extLst>
            </p:cNvPr>
            <p:cNvSpPr/>
            <p:nvPr/>
          </p:nvSpPr>
          <p:spPr>
            <a:xfrm>
              <a:off x="4129251" y="4652988"/>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82" name="Rectangle: Rounded Corners 1027">
              <a:extLst>
                <a:ext uri="{FF2B5EF4-FFF2-40B4-BE49-F238E27FC236}">
                  <a16:creationId xmlns:a16="http://schemas.microsoft.com/office/drawing/2014/main" id="{E148307A-22E2-4AB0-8F72-297653315B5C}"/>
                </a:ext>
              </a:extLst>
            </p:cNvPr>
            <p:cNvSpPr/>
            <p:nvPr/>
          </p:nvSpPr>
          <p:spPr>
            <a:xfrm>
              <a:off x="4129251" y="4407610"/>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cxnSp>
          <p:nvCxnSpPr>
            <p:cNvPr id="1183" name="Straight Connector 1164">
              <a:extLst>
                <a:ext uri="{FF2B5EF4-FFF2-40B4-BE49-F238E27FC236}">
                  <a16:creationId xmlns:a16="http://schemas.microsoft.com/office/drawing/2014/main" id="{47FA69B2-4FEC-4498-A427-44AA8F3D58FD}"/>
                </a:ext>
              </a:extLst>
            </p:cNvPr>
            <p:cNvCxnSpPr>
              <a:cxnSpLocks/>
              <a:stCxn id="1865" idx="2"/>
            </p:cNvCxnSpPr>
            <p:nvPr/>
          </p:nvCxnSpPr>
          <p:spPr>
            <a:xfrm flipH="1" flipV="1">
              <a:off x="5223755" y="1857640"/>
              <a:ext cx="1904140" cy="659147"/>
            </a:xfrm>
            <a:prstGeom prst="line">
              <a:avLst/>
            </a:prstGeom>
            <a:solidFill>
              <a:schemeClr val="bg1">
                <a:lumMod val="95000"/>
              </a:schemeClr>
            </a:solidFill>
            <a:ln w="10133" cap="flat">
              <a:solidFill>
                <a:schemeClr val="accent2"/>
              </a:solidFill>
              <a:prstDash val="solid"/>
              <a:bevel/>
            </a:ln>
          </p:spPr>
        </p:cxnSp>
        <p:sp>
          <p:nvSpPr>
            <p:cNvPr id="1184" name="Rectangle: Rounded Corners 1167">
              <a:extLst>
                <a:ext uri="{FF2B5EF4-FFF2-40B4-BE49-F238E27FC236}">
                  <a16:creationId xmlns:a16="http://schemas.microsoft.com/office/drawing/2014/main" id="{3F545F13-B5F3-4DE3-88C7-79F1B979D1D5}"/>
                </a:ext>
              </a:extLst>
            </p:cNvPr>
            <p:cNvSpPr/>
            <p:nvPr/>
          </p:nvSpPr>
          <p:spPr>
            <a:xfrm>
              <a:off x="5890458" y="2071487"/>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85" name="Rectangle: Rounded Corners 573">
              <a:extLst>
                <a:ext uri="{FF2B5EF4-FFF2-40B4-BE49-F238E27FC236}">
                  <a16:creationId xmlns:a16="http://schemas.microsoft.com/office/drawing/2014/main" id="{67939E5B-4BB3-4F15-BCB9-84A7367E76AD}"/>
                </a:ext>
              </a:extLst>
            </p:cNvPr>
            <p:cNvSpPr/>
            <p:nvPr/>
          </p:nvSpPr>
          <p:spPr>
            <a:xfrm>
              <a:off x="9607390" y="4630669"/>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sp>
          <p:nvSpPr>
            <p:cNvPr id="1186" name="Rectangle: Rounded Corners 677">
              <a:extLst>
                <a:ext uri="{FF2B5EF4-FFF2-40B4-BE49-F238E27FC236}">
                  <a16:creationId xmlns:a16="http://schemas.microsoft.com/office/drawing/2014/main" id="{79FB0FD7-0169-43E1-90BA-516EA09E337D}"/>
                </a:ext>
              </a:extLst>
            </p:cNvPr>
            <p:cNvSpPr/>
            <p:nvPr/>
          </p:nvSpPr>
          <p:spPr>
            <a:xfrm>
              <a:off x="5890458" y="3643398"/>
              <a:ext cx="315271" cy="13012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400" b="1" dirty="0"/>
                <a:t>SPOF</a:t>
              </a:r>
            </a:p>
          </p:txBody>
        </p:sp>
        <p:grpSp>
          <p:nvGrpSpPr>
            <p:cNvPr id="1187" name="Group 41">
              <a:extLst>
                <a:ext uri="{FF2B5EF4-FFF2-40B4-BE49-F238E27FC236}">
                  <a16:creationId xmlns:a16="http://schemas.microsoft.com/office/drawing/2014/main" id="{65E334AA-CFBB-4BD1-9B51-DD8D3AAE9971}"/>
                </a:ext>
              </a:extLst>
            </p:cNvPr>
            <p:cNvGrpSpPr/>
            <p:nvPr/>
          </p:nvGrpSpPr>
          <p:grpSpPr>
            <a:xfrm>
              <a:off x="7658780" y="5495100"/>
              <a:ext cx="1702846" cy="860824"/>
              <a:chOff x="7658780" y="5495100"/>
              <a:chExt cx="1702846" cy="860824"/>
            </a:xfrm>
          </p:grpSpPr>
          <p:sp>
            <p:nvSpPr>
              <p:cNvPr id="1192" name="Text 944">
                <a:extLst>
                  <a:ext uri="{FF2B5EF4-FFF2-40B4-BE49-F238E27FC236}">
                    <a16:creationId xmlns:a16="http://schemas.microsoft.com/office/drawing/2014/main" id="{86F66AD8-C210-4F89-AA7E-766F76F32FCA}"/>
                  </a:ext>
                </a:extLst>
              </p:cNvPr>
              <p:cNvSpPr txBox="1"/>
              <p:nvPr/>
            </p:nvSpPr>
            <p:spPr>
              <a:xfrm>
                <a:off x="7798788" y="5528860"/>
                <a:ext cx="1422831" cy="123111"/>
              </a:xfrm>
              <a:prstGeom prst="rect">
                <a:avLst/>
              </a:prstGeom>
              <a:noFill/>
            </p:spPr>
            <p:txBody>
              <a:bodyPr wrap="square" lIns="0" tIns="0" rIns="0" bIns="0" rtlCol="0" anchor="ctr">
                <a:spAutoFit/>
              </a:bodyPr>
              <a:lstStyle/>
              <a:p>
                <a:pPr algn="ctr"/>
                <a:r>
                  <a:rPr lang="it-IT" sz="800" dirty="0">
                    <a:solidFill>
                      <a:schemeClr val="accent2"/>
                    </a:solidFill>
                    <a:latin typeface="+mj-lt"/>
                  </a:rPr>
                  <a:t>Vsl1-VSS-4507</a:t>
                </a:r>
              </a:p>
            </p:txBody>
          </p:sp>
          <p:sp>
            <p:nvSpPr>
              <p:cNvPr id="1193" name="Forme libre : forme 1978">
                <a:extLst>
                  <a:ext uri="{FF2B5EF4-FFF2-40B4-BE49-F238E27FC236}">
                    <a16:creationId xmlns:a16="http://schemas.microsoft.com/office/drawing/2014/main" id="{DC3CC911-9558-4C85-9998-3B31088D6C57}"/>
                  </a:ext>
                </a:extLst>
              </p:cNvPr>
              <p:cNvSpPr/>
              <p:nvPr/>
            </p:nvSpPr>
            <p:spPr>
              <a:xfrm>
                <a:off x="7658780" y="5495100"/>
                <a:ext cx="1702846" cy="572876"/>
              </a:xfrm>
              <a:prstGeom prst="rect">
                <a:avLst/>
              </a:prstGeom>
              <a:noFill/>
              <a:ln w="6350" cap="flat">
                <a:solidFill>
                  <a:schemeClr val="bg1">
                    <a:lumMod val="75000"/>
                  </a:schemeClr>
                </a:solidFill>
                <a:prstDash val="dash"/>
                <a:bevel/>
              </a:ln>
            </p:spPr>
          </p:sp>
          <p:grpSp>
            <p:nvGrpSpPr>
              <p:cNvPr id="1194" name="Group 1073">
                <a:extLst>
                  <a:ext uri="{FF2B5EF4-FFF2-40B4-BE49-F238E27FC236}">
                    <a16:creationId xmlns:a16="http://schemas.microsoft.com/office/drawing/2014/main" id="{0725C340-D892-4779-8EBC-F9A43606124C}"/>
                  </a:ext>
                </a:extLst>
              </p:cNvPr>
              <p:cNvGrpSpPr/>
              <p:nvPr/>
            </p:nvGrpSpPr>
            <p:grpSpPr>
              <a:xfrm>
                <a:off x="8416202" y="6167924"/>
                <a:ext cx="188002" cy="188000"/>
                <a:chOff x="5718245" y="1690223"/>
                <a:chExt cx="221906" cy="221904"/>
              </a:xfrm>
            </p:grpSpPr>
            <p:sp>
              <p:nvSpPr>
                <p:cNvPr id="1290" name="Oval 1075">
                  <a:extLst>
                    <a:ext uri="{FF2B5EF4-FFF2-40B4-BE49-F238E27FC236}">
                      <a16:creationId xmlns:a16="http://schemas.microsoft.com/office/drawing/2014/main" id="{36FD32D6-5A3E-4059-B3FE-709733E07C8A}"/>
                    </a:ext>
                  </a:extLst>
                </p:cNvPr>
                <p:cNvSpPr/>
                <p:nvPr/>
              </p:nvSpPr>
              <p:spPr>
                <a:xfrm>
                  <a:off x="5718245" y="1690223"/>
                  <a:ext cx="221906" cy="22190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291" name="Group 1077">
                  <a:extLst>
                    <a:ext uri="{FF2B5EF4-FFF2-40B4-BE49-F238E27FC236}">
                      <a16:creationId xmlns:a16="http://schemas.microsoft.com/office/drawing/2014/main" id="{60550381-0F12-4292-BD85-91712402F15B}"/>
                    </a:ext>
                  </a:extLst>
                </p:cNvPr>
                <p:cNvGrpSpPr/>
                <p:nvPr/>
              </p:nvGrpSpPr>
              <p:grpSpPr>
                <a:xfrm>
                  <a:off x="5770264" y="1736961"/>
                  <a:ext cx="117841" cy="128429"/>
                  <a:chOff x="3667747" y="1713875"/>
                  <a:chExt cx="117850" cy="128439"/>
                </a:xfrm>
              </p:grpSpPr>
              <p:grpSp>
                <p:nvGrpSpPr>
                  <p:cNvPr id="1292" name="Group 1079">
                    <a:extLst>
                      <a:ext uri="{FF2B5EF4-FFF2-40B4-BE49-F238E27FC236}">
                        <a16:creationId xmlns:a16="http://schemas.microsoft.com/office/drawing/2014/main" id="{0E3DE1A4-15C8-4FF3-9871-A5627BFC56EB}"/>
                      </a:ext>
                    </a:extLst>
                  </p:cNvPr>
                  <p:cNvGrpSpPr/>
                  <p:nvPr/>
                </p:nvGrpSpPr>
                <p:grpSpPr>
                  <a:xfrm>
                    <a:off x="3743056" y="1746232"/>
                    <a:ext cx="42541" cy="96082"/>
                    <a:chOff x="3775573" y="1713875"/>
                    <a:chExt cx="42541" cy="96082"/>
                  </a:xfrm>
                </p:grpSpPr>
                <p:grpSp>
                  <p:nvGrpSpPr>
                    <p:cNvPr id="1300" name="Group 1090">
                      <a:extLst>
                        <a:ext uri="{FF2B5EF4-FFF2-40B4-BE49-F238E27FC236}">
                          <a16:creationId xmlns:a16="http://schemas.microsoft.com/office/drawing/2014/main" id="{630A60DA-E5A0-492B-9C9D-301067EB5F8A}"/>
                        </a:ext>
                      </a:extLst>
                    </p:cNvPr>
                    <p:cNvGrpSpPr/>
                    <p:nvPr/>
                  </p:nvGrpSpPr>
                  <p:grpSpPr>
                    <a:xfrm>
                      <a:off x="3775573" y="1770360"/>
                      <a:ext cx="42541" cy="39597"/>
                      <a:chOff x="3775573" y="1770360"/>
                      <a:chExt cx="42541" cy="39597"/>
                    </a:xfrm>
                  </p:grpSpPr>
                  <p:sp>
                    <p:nvSpPr>
                      <p:cNvPr id="1304" name="Line 245">
                        <a:extLst>
                          <a:ext uri="{FF2B5EF4-FFF2-40B4-BE49-F238E27FC236}">
                            <a16:creationId xmlns:a16="http://schemas.microsoft.com/office/drawing/2014/main" id="{154F1EF8-8B93-4FD3-8ADC-87FCF721A3E1}"/>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05" name="Freeform 248">
                        <a:extLst>
                          <a:ext uri="{FF2B5EF4-FFF2-40B4-BE49-F238E27FC236}">
                            <a16:creationId xmlns:a16="http://schemas.microsoft.com/office/drawing/2014/main" id="{63CD8DC1-D68F-45AC-94AF-4BE8E9D41908}"/>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301" name="Group 1127">
                      <a:extLst>
                        <a:ext uri="{FF2B5EF4-FFF2-40B4-BE49-F238E27FC236}">
                          <a16:creationId xmlns:a16="http://schemas.microsoft.com/office/drawing/2014/main" id="{D3906684-7CC7-4204-B32B-E7AE0D8AC78A}"/>
                        </a:ext>
                      </a:extLst>
                    </p:cNvPr>
                    <p:cNvGrpSpPr/>
                    <p:nvPr/>
                  </p:nvGrpSpPr>
                  <p:grpSpPr>
                    <a:xfrm>
                      <a:off x="3775573" y="1713875"/>
                      <a:ext cx="42541" cy="39597"/>
                      <a:chOff x="3775573" y="1770360"/>
                      <a:chExt cx="42541" cy="39597"/>
                    </a:xfrm>
                  </p:grpSpPr>
                  <p:sp>
                    <p:nvSpPr>
                      <p:cNvPr id="1302" name="Line 245">
                        <a:extLst>
                          <a:ext uri="{FF2B5EF4-FFF2-40B4-BE49-F238E27FC236}">
                            <a16:creationId xmlns:a16="http://schemas.microsoft.com/office/drawing/2014/main" id="{66749641-B73F-4697-8ACE-6E8852F2932B}"/>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303" name="Freeform 248">
                        <a:extLst>
                          <a:ext uri="{FF2B5EF4-FFF2-40B4-BE49-F238E27FC236}">
                            <a16:creationId xmlns:a16="http://schemas.microsoft.com/office/drawing/2014/main" id="{CCF53B16-279F-43C7-9423-D9669E2D0285}"/>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293" name="Group 1081">
                    <a:extLst>
                      <a:ext uri="{FF2B5EF4-FFF2-40B4-BE49-F238E27FC236}">
                        <a16:creationId xmlns:a16="http://schemas.microsoft.com/office/drawing/2014/main" id="{609DBAD6-47C7-4058-A2ED-43C5EB40D85F}"/>
                      </a:ext>
                    </a:extLst>
                  </p:cNvPr>
                  <p:cNvGrpSpPr/>
                  <p:nvPr/>
                </p:nvGrpSpPr>
                <p:grpSpPr>
                  <a:xfrm flipH="1">
                    <a:off x="3667747" y="1713875"/>
                    <a:ext cx="42541" cy="96082"/>
                    <a:chOff x="3775573" y="1713875"/>
                    <a:chExt cx="42541" cy="96082"/>
                  </a:xfrm>
                </p:grpSpPr>
                <p:grpSp>
                  <p:nvGrpSpPr>
                    <p:cNvPr id="1294" name="Group 1083">
                      <a:extLst>
                        <a:ext uri="{FF2B5EF4-FFF2-40B4-BE49-F238E27FC236}">
                          <a16:creationId xmlns:a16="http://schemas.microsoft.com/office/drawing/2014/main" id="{1114A40A-3390-4948-97CC-463C5701358F}"/>
                        </a:ext>
                      </a:extLst>
                    </p:cNvPr>
                    <p:cNvGrpSpPr/>
                    <p:nvPr/>
                  </p:nvGrpSpPr>
                  <p:grpSpPr>
                    <a:xfrm>
                      <a:off x="3775573" y="1770360"/>
                      <a:ext cx="42541" cy="39597"/>
                      <a:chOff x="3775573" y="1770360"/>
                      <a:chExt cx="42541" cy="39597"/>
                    </a:xfrm>
                  </p:grpSpPr>
                  <p:sp>
                    <p:nvSpPr>
                      <p:cNvPr id="1298" name="Line 245">
                        <a:extLst>
                          <a:ext uri="{FF2B5EF4-FFF2-40B4-BE49-F238E27FC236}">
                            <a16:creationId xmlns:a16="http://schemas.microsoft.com/office/drawing/2014/main" id="{A980D70F-828C-4E42-B44F-8AC317978235}"/>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99" name="Freeform 248">
                        <a:extLst>
                          <a:ext uri="{FF2B5EF4-FFF2-40B4-BE49-F238E27FC236}">
                            <a16:creationId xmlns:a16="http://schemas.microsoft.com/office/drawing/2014/main" id="{FF77E09B-6B10-4BAF-AD28-6E592933F9EB}"/>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95" name="Group 1084">
                      <a:extLst>
                        <a:ext uri="{FF2B5EF4-FFF2-40B4-BE49-F238E27FC236}">
                          <a16:creationId xmlns:a16="http://schemas.microsoft.com/office/drawing/2014/main" id="{BDE6AB29-4498-4237-83B2-9478551C073C}"/>
                        </a:ext>
                      </a:extLst>
                    </p:cNvPr>
                    <p:cNvGrpSpPr/>
                    <p:nvPr/>
                  </p:nvGrpSpPr>
                  <p:grpSpPr>
                    <a:xfrm>
                      <a:off x="3775573" y="1713875"/>
                      <a:ext cx="42541" cy="39597"/>
                      <a:chOff x="3775573" y="1770360"/>
                      <a:chExt cx="42541" cy="39597"/>
                    </a:xfrm>
                  </p:grpSpPr>
                  <p:sp>
                    <p:nvSpPr>
                      <p:cNvPr id="1296" name="Line 245">
                        <a:extLst>
                          <a:ext uri="{FF2B5EF4-FFF2-40B4-BE49-F238E27FC236}">
                            <a16:creationId xmlns:a16="http://schemas.microsoft.com/office/drawing/2014/main" id="{E116B804-388A-498B-9AB3-CCD64756C37A}"/>
                          </a:ext>
                        </a:extLst>
                      </p:cNvPr>
                      <p:cNvSpPr>
                        <a:spLocks noChangeShapeType="1"/>
                      </p:cNvSpPr>
                      <p:nvPr/>
                    </p:nvSpPr>
                    <p:spPr bwMode="auto">
                      <a:xfrm rot="2700000" flipV="1">
                        <a:off x="3775573" y="1770360"/>
                        <a:ext cx="39597" cy="39597"/>
                      </a:xfrm>
                      <a:prstGeom prst="line">
                        <a:avLst/>
                      </a:prstGeom>
                      <a:noFill/>
                      <a:ln w="14288"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97" name="Freeform 248">
                        <a:extLst>
                          <a:ext uri="{FF2B5EF4-FFF2-40B4-BE49-F238E27FC236}">
                            <a16:creationId xmlns:a16="http://schemas.microsoft.com/office/drawing/2014/main" id="{39281518-7235-4329-9339-D5D147543062}"/>
                          </a:ext>
                        </a:extLst>
                      </p:cNvPr>
                      <p:cNvSpPr>
                        <a:spLocks/>
                      </p:cNvSpPr>
                      <p:nvPr/>
                    </p:nvSpPr>
                    <p:spPr bwMode="auto">
                      <a:xfrm rot="2700000">
                        <a:off x="3793366" y="1777735"/>
                        <a:ext cx="25008" cy="24488"/>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14288"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grpSp>
          <p:sp>
            <p:nvSpPr>
              <p:cNvPr id="1195" name="Text 944">
                <a:extLst>
                  <a:ext uri="{FF2B5EF4-FFF2-40B4-BE49-F238E27FC236}">
                    <a16:creationId xmlns:a16="http://schemas.microsoft.com/office/drawing/2014/main" id="{AFE28E86-678C-4360-83A9-FDCB00B70EAD}"/>
                  </a:ext>
                </a:extLst>
              </p:cNvPr>
              <p:cNvSpPr txBox="1"/>
              <p:nvPr/>
            </p:nvSpPr>
            <p:spPr>
              <a:xfrm>
                <a:off x="7948374" y="6223452"/>
                <a:ext cx="424131" cy="76944"/>
              </a:xfrm>
              <a:prstGeom prst="rect">
                <a:avLst/>
              </a:prstGeom>
              <a:noFill/>
            </p:spPr>
            <p:txBody>
              <a:bodyPr wrap="square" lIns="0" tIns="0" rIns="0" bIns="0" rtlCol="0" anchor="ctr">
                <a:spAutoFit/>
              </a:bodyPr>
              <a:lstStyle/>
              <a:p>
                <a:pPr algn="r">
                  <a:lnSpc>
                    <a:spcPct val="100000"/>
                  </a:lnSpc>
                </a:pPr>
                <a:r>
                  <a:rPr lang="en-ID" sz="500" b="1" dirty="0">
                    <a:solidFill>
                      <a:schemeClr val="tx1">
                        <a:lumMod val="75000"/>
                        <a:lumOff val="25000"/>
                      </a:schemeClr>
                    </a:solidFill>
                    <a:latin typeface="+mj-lt"/>
                  </a:rPr>
                  <a:t>FRRDAC04</a:t>
                </a:r>
                <a:endParaRPr lang="en-ID" sz="400" dirty="0">
                  <a:solidFill>
                    <a:schemeClr val="tx1">
                      <a:lumMod val="75000"/>
                      <a:lumOff val="25000"/>
                    </a:schemeClr>
                  </a:solidFill>
                </a:endParaRPr>
              </a:p>
            </p:txBody>
          </p:sp>
          <p:cxnSp>
            <p:nvCxnSpPr>
              <p:cNvPr id="1196" name="Straight Connector 1240">
                <a:extLst>
                  <a:ext uri="{FF2B5EF4-FFF2-40B4-BE49-F238E27FC236}">
                    <a16:creationId xmlns:a16="http://schemas.microsoft.com/office/drawing/2014/main" id="{E9EB24F2-31AE-45B0-ACFF-6007BAFC300C}"/>
                  </a:ext>
                </a:extLst>
              </p:cNvPr>
              <p:cNvCxnSpPr>
                <a:cxnSpLocks/>
                <a:stCxn id="1231" idx="2"/>
                <a:endCxn id="1290" idx="7"/>
              </p:cNvCxnSpPr>
              <p:nvPr/>
            </p:nvCxnSpPr>
            <p:spPr>
              <a:xfrm flipH="1">
                <a:off x="8576672" y="6010276"/>
                <a:ext cx="298411" cy="185180"/>
              </a:xfrm>
              <a:prstGeom prst="line">
                <a:avLst/>
              </a:prstGeom>
              <a:solidFill>
                <a:schemeClr val="bg1">
                  <a:lumMod val="95000"/>
                </a:schemeClr>
              </a:solidFill>
              <a:ln w="10133" cap="flat">
                <a:solidFill>
                  <a:schemeClr val="accent2"/>
                </a:solidFill>
                <a:prstDash val="solid"/>
                <a:bevel/>
              </a:ln>
            </p:spPr>
          </p:cxnSp>
          <p:cxnSp>
            <p:nvCxnSpPr>
              <p:cNvPr id="1197" name="Straight Connector 1241">
                <a:extLst>
                  <a:ext uri="{FF2B5EF4-FFF2-40B4-BE49-F238E27FC236}">
                    <a16:creationId xmlns:a16="http://schemas.microsoft.com/office/drawing/2014/main" id="{FC672F56-D454-4B0C-8243-077BAC3916A0}"/>
                  </a:ext>
                </a:extLst>
              </p:cNvPr>
              <p:cNvCxnSpPr>
                <a:cxnSpLocks/>
                <a:stCxn id="1261" idx="2"/>
                <a:endCxn id="1290" idx="1"/>
              </p:cNvCxnSpPr>
              <p:nvPr/>
            </p:nvCxnSpPr>
            <p:spPr>
              <a:xfrm>
                <a:off x="8145325" y="6010276"/>
                <a:ext cx="298409" cy="185180"/>
              </a:xfrm>
              <a:prstGeom prst="line">
                <a:avLst/>
              </a:prstGeom>
              <a:solidFill>
                <a:schemeClr val="bg1">
                  <a:lumMod val="95000"/>
                </a:schemeClr>
              </a:solidFill>
              <a:ln w="10133" cap="flat">
                <a:solidFill>
                  <a:schemeClr val="accent2"/>
                </a:solidFill>
                <a:prstDash val="solid"/>
                <a:bevel/>
              </a:ln>
            </p:spPr>
          </p:cxnSp>
          <p:sp>
            <p:nvSpPr>
              <p:cNvPr id="1198" name="Rectangle: Rounded Corners 1242">
                <a:extLst>
                  <a:ext uri="{FF2B5EF4-FFF2-40B4-BE49-F238E27FC236}">
                    <a16:creationId xmlns:a16="http://schemas.microsoft.com/office/drawing/2014/main" id="{7A2111F6-AF43-490F-B549-CEECE1B19220}"/>
                  </a:ext>
                </a:extLst>
              </p:cNvPr>
              <p:cNvSpPr/>
              <p:nvPr/>
            </p:nvSpPr>
            <p:spPr>
              <a:xfrm rot="5400000">
                <a:off x="8487268" y="5846105"/>
                <a:ext cx="45871" cy="534272"/>
              </a:xfrm>
              <a:prstGeom prst="roundRect">
                <a:avLst>
                  <a:gd name="adj" fmla="val 50000"/>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199" name="Group 40">
                <a:extLst>
                  <a:ext uri="{FF2B5EF4-FFF2-40B4-BE49-F238E27FC236}">
                    <a16:creationId xmlns:a16="http://schemas.microsoft.com/office/drawing/2014/main" id="{128E7E4C-9899-483E-A472-C519E5A960B8}"/>
                  </a:ext>
                </a:extLst>
              </p:cNvPr>
              <p:cNvGrpSpPr/>
              <p:nvPr/>
            </p:nvGrpSpPr>
            <p:grpSpPr>
              <a:xfrm>
                <a:off x="7914809" y="5680845"/>
                <a:ext cx="1190789" cy="329431"/>
                <a:chOff x="7914809" y="5671320"/>
                <a:chExt cx="1190789" cy="329431"/>
              </a:xfrm>
            </p:grpSpPr>
            <p:grpSp>
              <p:nvGrpSpPr>
                <p:cNvPr id="1200" name="Group 39">
                  <a:extLst>
                    <a:ext uri="{FF2B5EF4-FFF2-40B4-BE49-F238E27FC236}">
                      <a16:creationId xmlns:a16="http://schemas.microsoft.com/office/drawing/2014/main" id="{660893AB-006B-4117-A5E7-F87B31A907AE}"/>
                    </a:ext>
                  </a:extLst>
                </p:cNvPr>
                <p:cNvGrpSpPr/>
                <p:nvPr/>
              </p:nvGrpSpPr>
              <p:grpSpPr>
                <a:xfrm>
                  <a:off x="7914809" y="5803261"/>
                  <a:ext cx="1190789" cy="197490"/>
                  <a:chOff x="7914809" y="5803261"/>
                  <a:chExt cx="1190789" cy="197490"/>
                </a:xfrm>
              </p:grpSpPr>
              <p:grpSp>
                <p:nvGrpSpPr>
                  <p:cNvPr id="1225" name="Group 24">
                    <a:extLst>
                      <a:ext uri="{FF2B5EF4-FFF2-40B4-BE49-F238E27FC236}">
                        <a16:creationId xmlns:a16="http://schemas.microsoft.com/office/drawing/2014/main" id="{27182875-CC23-4089-91D2-3CE94C89B1BA}"/>
                      </a:ext>
                    </a:extLst>
                  </p:cNvPr>
                  <p:cNvGrpSpPr/>
                  <p:nvPr/>
                </p:nvGrpSpPr>
                <p:grpSpPr>
                  <a:xfrm>
                    <a:off x="7914809" y="5803261"/>
                    <a:ext cx="461031" cy="197490"/>
                    <a:chOff x="8014662" y="5803261"/>
                    <a:chExt cx="461031" cy="197490"/>
                  </a:xfrm>
                </p:grpSpPr>
                <p:grpSp>
                  <p:nvGrpSpPr>
                    <p:cNvPr id="1260" name="Group 23">
                      <a:extLst>
                        <a:ext uri="{FF2B5EF4-FFF2-40B4-BE49-F238E27FC236}">
                          <a16:creationId xmlns:a16="http://schemas.microsoft.com/office/drawing/2014/main" id="{A3210EDA-28E3-4459-BDF7-EA6F2476D69C}"/>
                        </a:ext>
                      </a:extLst>
                    </p:cNvPr>
                    <p:cNvGrpSpPr/>
                    <p:nvPr/>
                  </p:nvGrpSpPr>
                  <p:grpSpPr>
                    <a:xfrm>
                      <a:off x="8056258" y="5837803"/>
                      <a:ext cx="377838" cy="128407"/>
                      <a:chOff x="8072516" y="5767472"/>
                      <a:chExt cx="377838" cy="128407"/>
                    </a:xfrm>
                  </p:grpSpPr>
                  <p:grpSp>
                    <p:nvGrpSpPr>
                      <p:cNvPr id="1262" name="Group 1179">
                        <a:extLst>
                          <a:ext uri="{FF2B5EF4-FFF2-40B4-BE49-F238E27FC236}">
                            <a16:creationId xmlns:a16="http://schemas.microsoft.com/office/drawing/2014/main" id="{D3F7942A-07FA-4821-A3C0-13C825971235}"/>
                          </a:ext>
                        </a:extLst>
                      </p:cNvPr>
                      <p:cNvGrpSpPr/>
                      <p:nvPr/>
                    </p:nvGrpSpPr>
                    <p:grpSpPr>
                      <a:xfrm>
                        <a:off x="8072516" y="5767472"/>
                        <a:ext cx="128407" cy="128407"/>
                        <a:chOff x="4343262" y="4322984"/>
                        <a:chExt cx="221904" cy="221906"/>
                      </a:xfrm>
                    </p:grpSpPr>
                    <p:sp>
                      <p:nvSpPr>
                        <p:cNvPr id="1278" name="Oval 1180">
                          <a:extLst>
                            <a:ext uri="{FF2B5EF4-FFF2-40B4-BE49-F238E27FC236}">
                              <a16:creationId xmlns:a16="http://schemas.microsoft.com/office/drawing/2014/main" id="{A4DA7641-D95D-486F-96A1-34C48B6C236D}"/>
                            </a:ext>
                          </a:extLst>
                        </p:cNvPr>
                        <p:cNvSpPr/>
                        <p:nvPr/>
                      </p:nvSpPr>
                      <p:spPr>
                        <a:xfrm>
                          <a:off x="4343275" y="4322973"/>
                          <a:ext cx="221905" cy="221905"/>
                        </a:xfrm>
                        <a:prstGeom prst="ellipse">
                          <a:avLst/>
                        </a:prstGeom>
                        <a:solidFill>
                          <a:schemeClr val="bg1"/>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279" name="Group 1181">
                          <a:extLst>
                            <a:ext uri="{FF2B5EF4-FFF2-40B4-BE49-F238E27FC236}">
                              <a16:creationId xmlns:a16="http://schemas.microsoft.com/office/drawing/2014/main" id="{47DA9C70-F33D-44C3-92A7-17489473A2F8}"/>
                            </a:ext>
                          </a:extLst>
                        </p:cNvPr>
                        <p:cNvGrpSpPr/>
                        <p:nvPr userDrawn="1"/>
                      </p:nvGrpSpPr>
                      <p:grpSpPr>
                        <a:xfrm flipH="1" flipV="1">
                          <a:off x="4471410" y="4451137"/>
                          <a:ext cx="39597" cy="39601"/>
                          <a:chOff x="6508741" y="2398713"/>
                          <a:chExt cx="120650" cy="120663"/>
                        </a:xfrm>
                      </p:grpSpPr>
                      <p:sp>
                        <p:nvSpPr>
                          <p:cNvPr id="1288" name="Line 241">
                            <a:extLst>
                              <a:ext uri="{FF2B5EF4-FFF2-40B4-BE49-F238E27FC236}">
                                <a16:creationId xmlns:a16="http://schemas.microsoft.com/office/drawing/2014/main" id="{37E9735E-B9E7-48EA-B0C6-452B8247FAE3}"/>
                              </a:ext>
                            </a:extLst>
                          </p:cNvPr>
                          <p:cNvSpPr>
                            <a:spLocks noChangeShapeType="1"/>
                          </p:cNvSpPr>
                          <p:nvPr/>
                        </p:nvSpPr>
                        <p:spPr bwMode="auto">
                          <a:xfrm>
                            <a:off x="6508741" y="2398725"/>
                            <a:ext cx="120650" cy="120651"/>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89" name="Freeform 243">
                            <a:extLst>
                              <a:ext uri="{FF2B5EF4-FFF2-40B4-BE49-F238E27FC236}">
                                <a16:creationId xmlns:a16="http://schemas.microsoft.com/office/drawing/2014/main" id="{EA8E9FC6-B8B9-4C4B-8C46-93C098D29C7D}"/>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80" name="Group 1182">
                          <a:extLst>
                            <a:ext uri="{FF2B5EF4-FFF2-40B4-BE49-F238E27FC236}">
                              <a16:creationId xmlns:a16="http://schemas.microsoft.com/office/drawing/2014/main" id="{0C92D4D4-2C6D-42F5-93C3-30E2A9BAD04E}"/>
                            </a:ext>
                          </a:extLst>
                        </p:cNvPr>
                        <p:cNvGrpSpPr/>
                        <p:nvPr userDrawn="1"/>
                      </p:nvGrpSpPr>
                      <p:grpSpPr>
                        <a:xfrm flipH="1" flipV="1">
                          <a:off x="4397420" y="4377152"/>
                          <a:ext cx="39605" cy="39598"/>
                          <a:chOff x="6283301" y="2173285"/>
                          <a:chExt cx="120675" cy="120653"/>
                        </a:xfrm>
                      </p:grpSpPr>
                      <p:sp>
                        <p:nvSpPr>
                          <p:cNvPr id="1286" name="Line 242">
                            <a:extLst>
                              <a:ext uri="{FF2B5EF4-FFF2-40B4-BE49-F238E27FC236}">
                                <a16:creationId xmlns:a16="http://schemas.microsoft.com/office/drawing/2014/main" id="{1243CA3B-DD8C-4363-BA35-2D76025DF81D}"/>
                              </a:ext>
                            </a:extLst>
                          </p:cNvPr>
                          <p:cNvSpPr>
                            <a:spLocks noChangeShapeType="1"/>
                          </p:cNvSpPr>
                          <p:nvPr/>
                        </p:nvSpPr>
                        <p:spPr bwMode="auto">
                          <a:xfrm>
                            <a:off x="6283301" y="2173285"/>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87" name="Freeform 244">
                            <a:extLst>
                              <a:ext uri="{FF2B5EF4-FFF2-40B4-BE49-F238E27FC236}">
                                <a16:creationId xmlns:a16="http://schemas.microsoft.com/office/drawing/2014/main" id="{CD080653-45C7-4BC6-8A2F-5BAC810BE26C}"/>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81" name="Group 1183">
                          <a:extLst>
                            <a:ext uri="{FF2B5EF4-FFF2-40B4-BE49-F238E27FC236}">
                              <a16:creationId xmlns:a16="http://schemas.microsoft.com/office/drawing/2014/main" id="{F9BA404F-135F-4AC0-A094-58053F56873F}"/>
                            </a:ext>
                          </a:extLst>
                        </p:cNvPr>
                        <p:cNvGrpSpPr/>
                        <p:nvPr userDrawn="1"/>
                      </p:nvGrpSpPr>
                      <p:grpSpPr>
                        <a:xfrm>
                          <a:off x="4397443" y="4377136"/>
                          <a:ext cx="113580" cy="113584"/>
                          <a:chOff x="5562632" y="2173276"/>
                          <a:chExt cx="346076" cy="346085"/>
                        </a:xfrm>
                      </p:grpSpPr>
                      <p:sp>
                        <p:nvSpPr>
                          <p:cNvPr id="1282" name="Line 245">
                            <a:extLst>
                              <a:ext uri="{FF2B5EF4-FFF2-40B4-BE49-F238E27FC236}">
                                <a16:creationId xmlns:a16="http://schemas.microsoft.com/office/drawing/2014/main" id="{274197D5-ECEB-4CD0-A08F-03C87AA4ECD2}"/>
                              </a:ext>
                            </a:extLst>
                          </p:cNvPr>
                          <p:cNvSpPr>
                            <a:spLocks noChangeShapeType="1"/>
                          </p:cNvSpPr>
                          <p:nvPr/>
                        </p:nvSpPr>
                        <p:spPr bwMode="auto">
                          <a:xfrm flipV="1">
                            <a:off x="5788057" y="2173276"/>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83" name="Line 246">
                            <a:extLst>
                              <a:ext uri="{FF2B5EF4-FFF2-40B4-BE49-F238E27FC236}">
                                <a16:creationId xmlns:a16="http://schemas.microsoft.com/office/drawing/2014/main" id="{D74CA493-C27B-4A02-9C08-31E2BFC9189F}"/>
                              </a:ext>
                            </a:extLst>
                          </p:cNvPr>
                          <p:cNvSpPr>
                            <a:spLocks noChangeShapeType="1"/>
                          </p:cNvSpPr>
                          <p:nvPr/>
                        </p:nvSpPr>
                        <p:spPr bwMode="auto">
                          <a:xfrm flipV="1">
                            <a:off x="5562632" y="2398699"/>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84" name="Freeform 247">
                            <a:extLst>
                              <a:ext uri="{FF2B5EF4-FFF2-40B4-BE49-F238E27FC236}">
                                <a16:creationId xmlns:a16="http://schemas.microsoft.com/office/drawing/2014/main" id="{A174DA60-AA6C-46EE-99C9-D32B91B77D93}"/>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85" name="Freeform 248">
                            <a:extLst>
                              <a:ext uri="{FF2B5EF4-FFF2-40B4-BE49-F238E27FC236}">
                                <a16:creationId xmlns:a16="http://schemas.microsoft.com/office/drawing/2014/main" id="{B2795C24-7DD7-4185-97C3-4F58D88E6D3A}"/>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263" name="Group 1192">
                        <a:extLst>
                          <a:ext uri="{FF2B5EF4-FFF2-40B4-BE49-F238E27FC236}">
                            <a16:creationId xmlns:a16="http://schemas.microsoft.com/office/drawing/2014/main" id="{CCE70A36-130E-4F9D-AACC-65142D782C8E}"/>
                          </a:ext>
                        </a:extLst>
                      </p:cNvPr>
                      <p:cNvGrpSpPr/>
                      <p:nvPr/>
                    </p:nvGrpSpPr>
                    <p:grpSpPr>
                      <a:xfrm>
                        <a:off x="8321947" y="5767472"/>
                        <a:ext cx="128407" cy="128407"/>
                        <a:chOff x="4343262" y="4322984"/>
                        <a:chExt cx="221904" cy="221906"/>
                      </a:xfrm>
                    </p:grpSpPr>
                    <p:sp>
                      <p:nvSpPr>
                        <p:cNvPr id="1266" name="Oval 1193">
                          <a:extLst>
                            <a:ext uri="{FF2B5EF4-FFF2-40B4-BE49-F238E27FC236}">
                              <a16:creationId xmlns:a16="http://schemas.microsoft.com/office/drawing/2014/main" id="{914D7CC0-10B8-4928-B592-3C46795B2010}"/>
                            </a:ext>
                          </a:extLst>
                        </p:cNvPr>
                        <p:cNvSpPr/>
                        <p:nvPr/>
                      </p:nvSpPr>
                      <p:spPr>
                        <a:xfrm>
                          <a:off x="4343275" y="4322973"/>
                          <a:ext cx="221905" cy="221905"/>
                        </a:xfrm>
                        <a:prstGeom prst="ellipse">
                          <a:avLst/>
                        </a:prstGeom>
                        <a:solidFill>
                          <a:schemeClr val="bg1"/>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267" name="Group 1194">
                          <a:extLst>
                            <a:ext uri="{FF2B5EF4-FFF2-40B4-BE49-F238E27FC236}">
                              <a16:creationId xmlns:a16="http://schemas.microsoft.com/office/drawing/2014/main" id="{5FF9A361-73B7-4DB3-907C-FE42DBD9D3AC}"/>
                            </a:ext>
                          </a:extLst>
                        </p:cNvPr>
                        <p:cNvGrpSpPr/>
                        <p:nvPr userDrawn="1"/>
                      </p:nvGrpSpPr>
                      <p:grpSpPr>
                        <a:xfrm flipH="1" flipV="1">
                          <a:off x="4471410" y="4451137"/>
                          <a:ext cx="39597" cy="39601"/>
                          <a:chOff x="6508741" y="2398713"/>
                          <a:chExt cx="120650" cy="120663"/>
                        </a:xfrm>
                      </p:grpSpPr>
                      <p:sp>
                        <p:nvSpPr>
                          <p:cNvPr id="1276" name="Line 241">
                            <a:extLst>
                              <a:ext uri="{FF2B5EF4-FFF2-40B4-BE49-F238E27FC236}">
                                <a16:creationId xmlns:a16="http://schemas.microsoft.com/office/drawing/2014/main" id="{095DDB74-268C-4135-A874-B6B242C2E05B}"/>
                              </a:ext>
                            </a:extLst>
                          </p:cNvPr>
                          <p:cNvSpPr>
                            <a:spLocks noChangeShapeType="1"/>
                          </p:cNvSpPr>
                          <p:nvPr/>
                        </p:nvSpPr>
                        <p:spPr bwMode="auto">
                          <a:xfrm>
                            <a:off x="6508741" y="2398725"/>
                            <a:ext cx="120650" cy="120651"/>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77" name="Freeform 243">
                            <a:extLst>
                              <a:ext uri="{FF2B5EF4-FFF2-40B4-BE49-F238E27FC236}">
                                <a16:creationId xmlns:a16="http://schemas.microsoft.com/office/drawing/2014/main" id="{806631D5-BC21-489B-9F75-3E5DCC96C703}"/>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68" name="Group 1195">
                          <a:extLst>
                            <a:ext uri="{FF2B5EF4-FFF2-40B4-BE49-F238E27FC236}">
                              <a16:creationId xmlns:a16="http://schemas.microsoft.com/office/drawing/2014/main" id="{751BF373-2984-4E9C-8292-FCB444962576}"/>
                            </a:ext>
                          </a:extLst>
                        </p:cNvPr>
                        <p:cNvGrpSpPr/>
                        <p:nvPr userDrawn="1"/>
                      </p:nvGrpSpPr>
                      <p:grpSpPr>
                        <a:xfrm flipH="1" flipV="1">
                          <a:off x="4397420" y="4377152"/>
                          <a:ext cx="39605" cy="39598"/>
                          <a:chOff x="6283301" y="2173285"/>
                          <a:chExt cx="120675" cy="120653"/>
                        </a:xfrm>
                      </p:grpSpPr>
                      <p:sp>
                        <p:nvSpPr>
                          <p:cNvPr id="1274" name="Line 242">
                            <a:extLst>
                              <a:ext uri="{FF2B5EF4-FFF2-40B4-BE49-F238E27FC236}">
                                <a16:creationId xmlns:a16="http://schemas.microsoft.com/office/drawing/2014/main" id="{DD64A30B-73BB-4E3A-A91A-3E8F107F63E3}"/>
                              </a:ext>
                            </a:extLst>
                          </p:cNvPr>
                          <p:cNvSpPr>
                            <a:spLocks noChangeShapeType="1"/>
                          </p:cNvSpPr>
                          <p:nvPr/>
                        </p:nvSpPr>
                        <p:spPr bwMode="auto">
                          <a:xfrm>
                            <a:off x="6283301" y="2173285"/>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75" name="Freeform 244">
                            <a:extLst>
                              <a:ext uri="{FF2B5EF4-FFF2-40B4-BE49-F238E27FC236}">
                                <a16:creationId xmlns:a16="http://schemas.microsoft.com/office/drawing/2014/main" id="{E4B61537-B7F7-4DDE-A3C6-B9A53C744C9F}"/>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69" name="Group 1196">
                          <a:extLst>
                            <a:ext uri="{FF2B5EF4-FFF2-40B4-BE49-F238E27FC236}">
                              <a16:creationId xmlns:a16="http://schemas.microsoft.com/office/drawing/2014/main" id="{960227EA-AE09-4B96-9B65-E0195738F340}"/>
                            </a:ext>
                          </a:extLst>
                        </p:cNvPr>
                        <p:cNvGrpSpPr/>
                        <p:nvPr userDrawn="1"/>
                      </p:nvGrpSpPr>
                      <p:grpSpPr>
                        <a:xfrm>
                          <a:off x="4397443" y="4377136"/>
                          <a:ext cx="113580" cy="113584"/>
                          <a:chOff x="5562632" y="2173276"/>
                          <a:chExt cx="346076" cy="346085"/>
                        </a:xfrm>
                      </p:grpSpPr>
                      <p:sp>
                        <p:nvSpPr>
                          <p:cNvPr id="1270" name="Line 245">
                            <a:extLst>
                              <a:ext uri="{FF2B5EF4-FFF2-40B4-BE49-F238E27FC236}">
                                <a16:creationId xmlns:a16="http://schemas.microsoft.com/office/drawing/2014/main" id="{5719344C-33C5-4252-A674-81293B235E5E}"/>
                              </a:ext>
                            </a:extLst>
                          </p:cNvPr>
                          <p:cNvSpPr>
                            <a:spLocks noChangeShapeType="1"/>
                          </p:cNvSpPr>
                          <p:nvPr/>
                        </p:nvSpPr>
                        <p:spPr bwMode="auto">
                          <a:xfrm flipV="1">
                            <a:off x="5788057" y="2173276"/>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71" name="Line 246">
                            <a:extLst>
                              <a:ext uri="{FF2B5EF4-FFF2-40B4-BE49-F238E27FC236}">
                                <a16:creationId xmlns:a16="http://schemas.microsoft.com/office/drawing/2014/main" id="{90AACB96-7DB9-4ED4-9828-DAEB54383113}"/>
                              </a:ext>
                            </a:extLst>
                          </p:cNvPr>
                          <p:cNvSpPr>
                            <a:spLocks noChangeShapeType="1"/>
                          </p:cNvSpPr>
                          <p:nvPr/>
                        </p:nvSpPr>
                        <p:spPr bwMode="auto">
                          <a:xfrm flipV="1">
                            <a:off x="5562632" y="2398699"/>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72" name="Freeform 247">
                            <a:extLst>
                              <a:ext uri="{FF2B5EF4-FFF2-40B4-BE49-F238E27FC236}">
                                <a16:creationId xmlns:a16="http://schemas.microsoft.com/office/drawing/2014/main" id="{55690BC6-5EFA-4DA1-B800-6274AFA8E64A}"/>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73" name="Freeform 248">
                            <a:extLst>
                              <a:ext uri="{FF2B5EF4-FFF2-40B4-BE49-F238E27FC236}">
                                <a16:creationId xmlns:a16="http://schemas.microsoft.com/office/drawing/2014/main" id="{F9FA1445-AE77-4564-840D-7CDE5C73201F}"/>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cxnSp>
                    <p:nvCxnSpPr>
                      <p:cNvPr id="1264" name="Straight Connector 1205">
                        <a:extLst>
                          <a:ext uri="{FF2B5EF4-FFF2-40B4-BE49-F238E27FC236}">
                            <a16:creationId xmlns:a16="http://schemas.microsoft.com/office/drawing/2014/main" id="{32578C8A-86ED-4749-812A-5F93B6FB4764}"/>
                          </a:ext>
                        </a:extLst>
                      </p:cNvPr>
                      <p:cNvCxnSpPr>
                        <a:cxnSpLocks/>
                      </p:cNvCxnSpPr>
                      <p:nvPr/>
                    </p:nvCxnSpPr>
                    <p:spPr>
                      <a:xfrm flipH="1">
                        <a:off x="8200932" y="5831675"/>
                        <a:ext cx="121024" cy="0"/>
                      </a:xfrm>
                      <a:prstGeom prst="line">
                        <a:avLst/>
                      </a:prstGeom>
                      <a:solidFill>
                        <a:schemeClr val="bg1">
                          <a:lumMod val="95000"/>
                        </a:schemeClr>
                      </a:solidFill>
                      <a:ln w="10133" cap="flat">
                        <a:solidFill>
                          <a:schemeClr val="accent2"/>
                        </a:solidFill>
                        <a:prstDash val="solid"/>
                        <a:bevel/>
                      </a:ln>
                    </p:spPr>
                  </p:cxnSp>
                  <p:sp>
                    <p:nvSpPr>
                      <p:cNvPr id="1265" name="Rectangle: Rounded Corners 22">
                        <a:extLst>
                          <a:ext uri="{FF2B5EF4-FFF2-40B4-BE49-F238E27FC236}">
                            <a16:creationId xmlns:a16="http://schemas.microsoft.com/office/drawing/2014/main" id="{3D17693E-AFFB-41EC-8710-DC18B14616CE}"/>
                          </a:ext>
                        </a:extLst>
                      </p:cNvPr>
                      <p:cNvSpPr/>
                      <p:nvPr/>
                    </p:nvSpPr>
                    <p:spPr>
                      <a:xfrm>
                        <a:off x="8244864" y="5777528"/>
                        <a:ext cx="33143" cy="108294"/>
                      </a:xfrm>
                      <a:prstGeom prst="roundRect">
                        <a:avLst>
                          <a:gd name="adj" fmla="val 50000"/>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261" name="Forme libre : forme 1978">
                      <a:extLst>
                        <a:ext uri="{FF2B5EF4-FFF2-40B4-BE49-F238E27FC236}">
                          <a16:creationId xmlns:a16="http://schemas.microsoft.com/office/drawing/2014/main" id="{EA55D60A-A7A0-41E0-A033-E22A335D76F8}"/>
                        </a:ext>
                      </a:extLst>
                    </p:cNvPr>
                    <p:cNvSpPr/>
                    <p:nvPr/>
                  </p:nvSpPr>
                  <p:spPr>
                    <a:xfrm>
                      <a:off x="8014662" y="5803261"/>
                      <a:ext cx="461031" cy="197490"/>
                    </a:xfrm>
                    <a:prstGeom prst="rect">
                      <a:avLst/>
                    </a:prstGeom>
                    <a:noFill/>
                    <a:ln w="6350" cap="flat">
                      <a:solidFill>
                        <a:schemeClr val="accent2"/>
                      </a:solidFill>
                      <a:prstDash val="dash"/>
                      <a:bevel/>
                    </a:ln>
                  </p:spPr>
                </p:sp>
              </p:grpSp>
              <p:grpSp>
                <p:nvGrpSpPr>
                  <p:cNvPr id="1226" name="Group 1207">
                    <a:extLst>
                      <a:ext uri="{FF2B5EF4-FFF2-40B4-BE49-F238E27FC236}">
                        <a16:creationId xmlns:a16="http://schemas.microsoft.com/office/drawing/2014/main" id="{E692A6C4-8CBD-469B-A09F-9AE1DD4FF30F}"/>
                      </a:ext>
                    </a:extLst>
                  </p:cNvPr>
                  <p:cNvGrpSpPr/>
                  <p:nvPr/>
                </p:nvGrpSpPr>
                <p:grpSpPr>
                  <a:xfrm>
                    <a:off x="8644567" y="5803261"/>
                    <a:ext cx="461031" cy="197490"/>
                    <a:chOff x="8014662" y="5803261"/>
                    <a:chExt cx="461031" cy="197490"/>
                  </a:xfrm>
                </p:grpSpPr>
                <p:grpSp>
                  <p:nvGrpSpPr>
                    <p:cNvPr id="1230" name="Group 1208">
                      <a:extLst>
                        <a:ext uri="{FF2B5EF4-FFF2-40B4-BE49-F238E27FC236}">
                          <a16:creationId xmlns:a16="http://schemas.microsoft.com/office/drawing/2014/main" id="{D8729229-25B2-47FC-8C88-E400AF1F666B}"/>
                        </a:ext>
                      </a:extLst>
                    </p:cNvPr>
                    <p:cNvGrpSpPr/>
                    <p:nvPr/>
                  </p:nvGrpSpPr>
                  <p:grpSpPr>
                    <a:xfrm>
                      <a:off x="8056258" y="5837803"/>
                      <a:ext cx="377838" cy="128407"/>
                      <a:chOff x="8072516" y="5767472"/>
                      <a:chExt cx="377838" cy="128407"/>
                    </a:xfrm>
                  </p:grpSpPr>
                  <p:grpSp>
                    <p:nvGrpSpPr>
                      <p:cNvPr id="1232" name="Group 1210">
                        <a:extLst>
                          <a:ext uri="{FF2B5EF4-FFF2-40B4-BE49-F238E27FC236}">
                            <a16:creationId xmlns:a16="http://schemas.microsoft.com/office/drawing/2014/main" id="{9889F62D-E77C-4F94-B792-A02F14A40E66}"/>
                          </a:ext>
                        </a:extLst>
                      </p:cNvPr>
                      <p:cNvGrpSpPr/>
                      <p:nvPr/>
                    </p:nvGrpSpPr>
                    <p:grpSpPr>
                      <a:xfrm>
                        <a:off x="8072516" y="5767472"/>
                        <a:ext cx="128407" cy="128407"/>
                        <a:chOff x="4343262" y="4322984"/>
                        <a:chExt cx="221904" cy="221906"/>
                      </a:xfrm>
                    </p:grpSpPr>
                    <p:sp>
                      <p:nvSpPr>
                        <p:cNvPr id="1248" name="Oval 1226">
                          <a:extLst>
                            <a:ext uri="{FF2B5EF4-FFF2-40B4-BE49-F238E27FC236}">
                              <a16:creationId xmlns:a16="http://schemas.microsoft.com/office/drawing/2014/main" id="{70DA43A9-80A8-4CB0-B082-547ECB667D4E}"/>
                            </a:ext>
                          </a:extLst>
                        </p:cNvPr>
                        <p:cNvSpPr/>
                        <p:nvPr/>
                      </p:nvSpPr>
                      <p:spPr>
                        <a:xfrm>
                          <a:off x="4343275" y="4322973"/>
                          <a:ext cx="221905" cy="221905"/>
                        </a:xfrm>
                        <a:prstGeom prst="ellipse">
                          <a:avLst/>
                        </a:prstGeom>
                        <a:solidFill>
                          <a:schemeClr val="bg1"/>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249" name="Group 1227">
                          <a:extLst>
                            <a:ext uri="{FF2B5EF4-FFF2-40B4-BE49-F238E27FC236}">
                              <a16:creationId xmlns:a16="http://schemas.microsoft.com/office/drawing/2014/main" id="{33FB9467-FD50-4D85-8745-F5E6B2551916}"/>
                            </a:ext>
                          </a:extLst>
                        </p:cNvPr>
                        <p:cNvGrpSpPr/>
                        <p:nvPr userDrawn="1"/>
                      </p:nvGrpSpPr>
                      <p:grpSpPr>
                        <a:xfrm flipH="1" flipV="1">
                          <a:off x="4471410" y="4451137"/>
                          <a:ext cx="39597" cy="39601"/>
                          <a:chOff x="6508741" y="2398713"/>
                          <a:chExt cx="120650" cy="120663"/>
                        </a:xfrm>
                      </p:grpSpPr>
                      <p:sp>
                        <p:nvSpPr>
                          <p:cNvPr id="1258" name="Line 241">
                            <a:extLst>
                              <a:ext uri="{FF2B5EF4-FFF2-40B4-BE49-F238E27FC236}">
                                <a16:creationId xmlns:a16="http://schemas.microsoft.com/office/drawing/2014/main" id="{DCB534BD-8956-4B99-80B5-4C942A9ED5A2}"/>
                              </a:ext>
                            </a:extLst>
                          </p:cNvPr>
                          <p:cNvSpPr>
                            <a:spLocks noChangeShapeType="1"/>
                          </p:cNvSpPr>
                          <p:nvPr/>
                        </p:nvSpPr>
                        <p:spPr bwMode="auto">
                          <a:xfrm>
                            <a:off x="6508741" y="2398725"/>
                            <a:ext cx="120650" cy="120651"/>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59" name="Freeform 243">
                            <a:extLst>
                              <a:ext uri="{FF2B5EF4-FFF2-40B4-BE49-F238E27FC236}">
                                <a16:creationId xmlns:a16="http://schemas.microsoft.com/office/drawing/2014/main" id="{73977030-BD57-41E2-98BA-5C9B86EAF4DD}"/>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50" name="Group 1228">
                          <a:extLst>
                            <a:ext uri="{FF2B5EF4-FFF2-40B4-BE49-F238E27FC236}">
                              <a16:creationId xmlns:a16="http://schemas.microsoft.com/office/drawing/2014/main" id="{4D26917D-B71D-4593-8005-D4A0F3D98365}"/>
                            </a:ext>
                          </a:extLst>
                        </p:cNvPr>
                        <p:cNvGrpSpPr/>
                        <p:nvPr userDrawn="1"/>
                      </p:nvGrpSpPr>
                      <p:grpSpPr>
                        <a:xfrm flipH="1" flipV="1">
                          <a:off x="4397420" y="4377152"/>
                          <a:ext cx="39605" cy="39598"/>
                          <a:chOff x="6283301" y="2173285"/>
                          <a:chExt cx="120675" cy="120653"/>
                        </a:xfrm>
                      </p:grpSpPr>
                      <p:sp>
                        <p:nvSpPr>
                          <p:cNvPr id="1256" name="Line 242">
                            <a:extLst>
                              <a:ext uri="{FF2B5EF4-FFF2-40B4-BE49-F238E27FC236}">
                                <a16:creationId xmlns:a16="http://schemas.microsoft.com/office/drawing/2014/main" id="{A7D108D5-D82A-468E-9580-F65BBA241447}"/>
                              </a:ext>
                            </a:extLst>
                          </p:cNvPr>
                          <p:cNvSpPr>
                            <a:spLocks noChangeShapeType="1"/>
                          </p:cNvSpPr>
                          <p:nvPr/>
                        </p:nvSpPr>
                        <p:spPr bwMode="auto">
                          <a:xfrm>
                            <a:off x="6283301" y="2173285"/>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57" name="Freeform 244">
                            <a:extLst>
                              <a:ext uri="{FF2B5EF4-FFF2-40B4-BE49-F238E27FC236}">
                                <a16:creationId xmlns:a16="http://schemas.microsoft.com/office/drawing/2014/main" id="{75FC4E12-7C11-42B2-B6D4-BC4B4439D940}"/>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51" name="Group 1229">
                          <a:extLst>
                            <a:ext uri="{FF2B5EF4-FFF2-40B4-BE49-F238E27FC236}">
                              <a16:creationId xmlns:a16="http://schemas.microsoft.com/office/drawing/2014/main" id="{121C8C8B-EE87-4DD0-9873-99B41F85D2DE}"/>
                            </a:ext>
                          </a:extLst>
                        </p:cNvPr>
                        <p:cNvGrpSpPr/>
                        <p:nvPr userDrawn="1"/>
                      </p:nvGrpSpPr>
                      <p:grpSpPr>
                        <a:xfrm>
                          <a:off x="4397443" y="4377136"/>
                          <a:ext cx="113580" cy="113584"/>
                          <a:chOff x="5562632" y="2173276"/>
                          <a:chExt cx="346076" cy="346085"/>
                        </a:xfrm>
                      </p:grpSpPr>
                      <p:sp>
                        <p:nvSpPr>
                          <p:cNvPr id="1252" name="Line 245">
                            <a:extLst>
                              <a:ext uri="{FF2B5EF4-FFF2-40B4-BE49-F238E27FC236}">
                                <a16:creationId xmlns:a16="http://schemas.microsoft.com/office/drawing/2014/main" id="{A3794182-A555-410A-A123-45E3C029F531}"/>
                              </a:ext>
                            </a:extLst>
                          </p:cNvPr>
                          <p:cNvSpPr>
                            <a:spLocks noChangeShapeType="1"/>
                          </p:cNvSpPr>
                          <p:nvPr/>
                        </p:nvSpPr>
                        <p:spPr bwMode="auto">
                          <a:xfrm flipV="1">
                            <a:off x="5788057" y="2173276"/>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53" name="Line 246">
                            <a:extLst>
                              <a:ext uri="{FF2B5EF4-FFF2-40B4-BE49-F238E27FC236}">
                                <a16:creationId xmlns:a16="http://schemas.microsoft.com/office/drawing/2014/main" id="{57099072-62AC-4252-94B5-021A5E68A951}"/>
                              </a:ext>
                            </a:extLst>
                          </p:cNvPr>
                          <p:cNvSpPr>
                            <a:spLocks noChangeShapeType="1"/>
                          </p:cNvSpPr>
                          <p:nvPr/>
                        </p:nvSpPr>
                        <p:spPr bwMode="auto">
                          <a:xfrm flipV="1">
                            <a:off x="5562632" y="2398699"/>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54" name="Freeform 247">
                            <a:extLst>
                              <a:ext uri="{FF2B5EF4-FFF2-40B4-BE49-F238E27FC236}">
                                <a16:creationId xmlns:a16="http://schemas.microsoft.com/office/drawing/2014/main" id="{ABBEA7E2-2977-4C66-BD9A-9E3AE8A11443}"/>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55" name="Freeform 248">
                            <a:extLst>
                              <a:ext uri="{FF2B5EF4-FFF2-40B4-BE49-F238E27FC236}">
                                <a16:creationId xmlns:a16="http://schemas.microsoft.com/office/drawing/2014/main" id="{8DD34310-370A-405F-9A3F-2EF5A98FEA0B}"/>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grpSp>
                    <p:nvGrpSpPr>
                      <p:cNvPr id="1233" name="Group 1211">
                        <a:extLst>
                          <a:ext uri="{FF2B5EF4-FFF2-40B4-BE49-F238E27FC236}">
                            <a16:creationId xmlns:a16="http://schemas.microsoft.com/office/drawing/2014/main" id="{C988FCCC-C9AD-49B1-8FDF-0DAAD963B4E7}"/>
                          </a:ext>
                        </a:extLst>
                      </p:cNvPr>
                      <p:cNvGrpSpPr/>
                      <p:nvPr/>
                    </p:nvGrpSpPr>
                    <p:grpSpPr>
                      <a:xfrm>
                        <a:off x="8321947" y="5767472"/>
                        <a:ext cx="128407" cy="128407"/>
                        <a:chOff x="4343262" y="4322984"/>
                        <a:chExt cx="221904" cy="221906"/>
                      </a:xfrm>
                    </p:grpSpPr>
                    <p:sp>
                      <p:nvSpPr>
                        <p:cNvPr id="1236" name="Oval 1214">
                          <a:extLst>
                            <a:ext uri="{FF2B5EF4-FFF2-40B4-BE49-F238E27FC236}">
                              <a16:creationId xmlns:a16="http://schemas.microsoft.com/office/drawing/2014/main" id="{5F25BA12-B6C8-444C-80E7-7B12DD8C4F93}"/>
                            </a:ext>
                          </a:extLst>
                        </p:cNvPr>
                        <p:cNvSpPr/>
                        <p:nvPr/>
                      </p:nvSpPr>
                      <p:spPr>
                        <a:xfrm>
                          <a:off x="4343275" y="4322973"/>
                          <a:ext cx="221905" cy="221905"/>
                        </a:xfrm>
                        <a:prstGeom prst="ellipse">
                          <a:avLst/>
                        </a:prstGeom>
                        <a:solidFill>
                          <a:schemeClr val="bg1"/>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1237" name="Group 1215">
                          <a:extLst>
                            <a:ext uri="{FF2B5EF4-FFF2-40B4-BE49-F238E27FC236}">
                              <a16:creationId xmlns:a16="http://schemas.microsoft.com/office/drawing/2014/main" id="{F86A8A7A-850D-4BBA-9C70-42F76AC62A48}"/>
                            </a:ext>
                          </a:extLst>
                        </p:cNvPr>
                        <p:cNvGrpSpPr/>
                        <p:nvPr userDrawn="1"/>
                      </p:nvGrpSpPr>
                      <p:grpSpPr>
                        <a:xfrm flipH="1" flipV="1">
                          <a:off x="4471410" y="4451137"/>
                          <a:ext cx="39597" cy="39601"/>
                          <a:chOff x="6508741" y="2398713"/>
                          <a:chExt cx="120650" cy="120663"/>
                        </a:xfrm>
                      </p:grpSpPr>
                      <p:sp>
                        <p:nvSpPr>
                          <p:cNvPr id="1246" name="Line 241">
                            <a:extLst>
                              <a:ext uri="{FF2B5EF4-FFF2-40B4-BE49-F238E27FC236}">
                                <a16:creationId xmlns:a16="http://schemas.microsoft.com/office/drawing/2014/main" id="{B4A47E42-CBAB-4959-9751-2D60E955C525}"/>
                              </a:ext>
                            </a:extLst>
                          </p:cNvPr>
                          <p:cNvSpPr>
                            <a:spLocks noChangeShapeType="1"/>
                          </p:cNvSpPr>
                          <p:nvPr/>
                        </p:nvSpPr>
                        <p:spPr bwMode="auto">
                          <a:xfrm>
                            <a:off x="6508741" y="2398725"/>
                            <a:ext cx="120650" cy="120651"/>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47" name="Freeform 243">
                            <a:extLst>
                              <a:ext uri="{FF2B5EF4-FFF2-40B4-BE49-F238E27FC236}">
                                <a16:creationId xmlns:a16="http://schemas.microsoft.com/office/drawing/2014/main" id="{BA3CAE56-0034-4A5E-B00A-6727F0B52184}"/>
                              </a:ext>
                            </a:extLst>
                          </p:cNvPr>
                          <p:cNvSpPr>
                            <a:spLocks/>
                          </p:cNvSpPr>
                          <p:nvPr/>
                        </p:nvSpPr>
                        <p:spPr bwMode="auto">
                          <a:xfrm>
                            <a:off x="6508750" y="2398713"/>
                            <a:ext cx="76201" cy="74614"/>
                          </a:xfrm>
                          <a:custGeom>
                            <a:avLst/>
                            <a:gdLst>
                              <a:gd name="T0" fmla="*/ 0 w 48"/>
                              <a:gd name="T1" fmla="*/ 47 h 47"/>
                              <a:gd name="T2" fmla="*/ 0 w 48"/>
                              <a:gd name="T3" fmla="*/ 0 h 47"/>
                              <a:gd name="T4" fmla="*/ 48 w 48"/>
                              <a:gd name="T5" fmla="*/ 0 h 47"/>
                            </a:gdLst>
                            <a:ahLst/>
                            <a:cxnLst>
                              <a:cxn ang="0">
                                <a:pos x="T0" y="T1"/>
                              </a:cxn>
                              <a:cxn ang="0">
                                <a:pos x="T2" y="T3"/>
                              </a:cxn>
                              <a:cxn ang="0">
                                <a:pos x="T4" y="T5"/>
                              </a:cxn>
                            </a:cxnLst>
                            <a:rect l="0" t="0" r="r" b="b"/>
                            <a:pathLst>
                              <a:path w="48" h="47">
                                <a:moveTo>
                                  <a:pt x="0" y="47"/>
                                </a:moveTo>
                                <a:lnTo>
                                  <a:pt x="0" y="0"/>
                                </a:lnTo>
                                <a:lnTo>
                                  <a:pt x="48"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38" name="Group 1216">
                          <a:extLst>
                            <a:ext uri="{FF2B5EF4-FFF2-40B4-BE49-F238E27FC236}">
                              <a16:creationId xmlns:a16="http://schemas.microsoft.com/office/drawing/2014/main" id="{D992808B-E346-4E22-B1A0-10AD18C43B36}"/>
                            </a:ext>
                          </a:extLst>
                        </p:cNvPr>
                        <p:cNvGrpSpPr/>
                        <p:nvPr userDrawn="1"/>
                      </p:nvGrpSpPr>
                      <p:grpSpPr>
                        <a:xfrm flipH="1" flipV="1">
                          <a:off x="4397420" y="4377152"/>
                          <a:ext cx="39605" cy="39598"/>
                          <a:chOff x="6283301" y="2173285"/>
                          <a:chExt cx="120675" cy="120653"/>
                        </a:xfrm>
                      </p:grpSpPr>
                      <p:sp>
                        <p:nvSpPr>
                          <p:cNvPr id="1244" name="Line 242">
                            <a:extLst>
                              <a:ext uri="{FF2B5EF4-FFF2-40B4-BE49-F238E27FC236}">
                                <a16:creationId xmlns:a16="http://schemas.microsoft.com/office/drawing/2014/main" id="{B9BD3383-3A49-49D7-AC08-D6D919380781}"/>
                              </a:ext>
                            </a:extLst>
                          </p:cNvPr>
                          <p:cNvSpPr>
                            <a:spLocks noChangeShapeType="1"/>
                          </p:cNvSpPr>
                          <p:nvPr/>
                        </p:nvSpPr>
                        <p:spPr bwMode="auto">
                          <a:xfrm>
                            <a:off x="6283301" y="2173285"/>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45" name="Freeform 244">
                            <a:extLst>
                              <a:ext uri="{FF2B5EF4-FFF2-40B4-BE49-F238E27FC236}">
                                <a16:creationId xmlns:a16="http://schemas.microsoft.com/office/drawing/2014/main" id="{A65C1838-95F8-45C4-AF99-A7240965DF4B}"/>
                              </a:ext>
                            </a:extLst>
                          </p:cNvPr>
                          <p:cNvSpPr>
                            <a:spLocks/>
                          </p:cNvSpPr>
                          <p:nvPr/>
                        </p:nvSpPr>
                        <p:spPr bwMode="auto">
                          <a:xfrm>
                            <a:off x="6329362" y="2217737"/>
                            <a:ext cx="74614" cy="76201"/>
                          </a:xfrm>
                          <a:custGeom>
                            <a:avLst/>
                            <a:gdLst>
                              <a:gd name="T0" fmla="*/ 0 w 47"/>
                              <a:gd name="T1" fmla="*/ 48 h 48"/>
                              <a:gd name="T2" fmla="*/ 47 w 47"/>
                              <a:gd name="T3" fmla="*/ 48 h 48"/>
                              <a:gd name="T4" fmla="*/ 47 w 47"/>
                              <a:gd name="T5" fmla="*/ 0 h 48"/>
                            </a:gdLst>
                            <a:ahLst/>
                            <a:cxnLst>
                              <a:cxn ang="0">
                                <a:pos x="T0" y="T1"/>
                              </a:cxn>
                              <a:cxn ang="0">
                                <a:pos x="T2" y="T3"/>
                              </a:cxn>
                              <a:cxn ang="0">
                                <a:pos x="T4" y="T5"/>
                              </a:cxn>
                            </a:cxnLst>
                            <a:rect l="0" t="0" r="r" b="b"/>
                            <a:pathLst>
                              <a:path w="47" h="48">
                                <a:moveTo>
                                  <a:pt x="0" y="48"/>
                                </a:moveTo>
                                <a:lnTo>
                                  <a:pt x="47" y="48"/>
                                </a:lnTo>
                                <a:lnTo>
                                  <a:pt x="47"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nvGrpSpPr>
                        <p:cNvPr id="1239" name="Group 1217">
                          <a:extLst>
                            <a:ext uri="{FF2B5EF4-FFF2-40B4-BE49-F238E27FC236}">
                              <a16:creationId xmlns:a16="http://schemas.microsoft.com/office/drawing/2014/main" id="{5B0428E2-A81B-42C1-831A-D5A185A4A94D}"/>
                            </a:ext>
                          </a:extLst>
                        </p:cNvPr>
                        <p:cNvGrpSpPr/>
                        <p:nvPr userDrawn="1"/>
                      </p:nvGrpSpPr>
                      <p:grpSpPr>
                        <a:xfrm>
                          <a:off x="4397443" y="4377136"/>
                          <a:ext cx="113580" cy="113584"/>
                          <a:chOff x="5562632" y="2173276"/>
                          <a:chExt cx="346076" cy="346085"/>
                        </a:xfrm>
                      </p:grpSpPr>
                      <p:sp>
                        <p:nvSpPr>
                          <p:cNvPr id="1240" name="Line 245">
                            <a:extLst>
                              <a:ext uri="{FF2B5EF4-FFF2-40B4-BE49-F238E27FC236}">
                                <a16:creationId xmlns:a16="http://schemas.microsoft.com/office/drawing/2014/main" id="{0949BFBD-B483-4830-84D4-7F8D2A1D543E}"/>
                              </a:ext>
                            </a:extLst>
                          </p:cNvPr>
                          <p:cNvSpPr>
                            <a:spLocks noChangeShapeType="1"/>
                          </p:cNvSpPr>
                          <p:nvPr/>
                        </p:nvSpPr>
                        <p:spPr bwMode="auto">
                          <a:xfrm flipV="1">
                            <a:off x="5788057" y="2173276"/>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41" name="Line 246">
                            <a:extLst>
                              <a:ext uri="{FF2B5EF4-FFF2-40B4-BE49-F238E27FC236}">
                                <a16:creationId xmlns:a16="http://schemas.microsoft.com/office/drawing/2014/main" id="{541DE3D5-8E71-4CEC-99EB-4D9EBCA9FABB}"/>
                              </a:ext>
                            </a:extLst>
                          </p:cNvPr>
                          <p:cNvSpPr>
                            <a:spLocks noChangeShapeType="1"/>
                          </p:cNvSpPr>
                          <p:nvPr/>
                        </p:nvSpPr>
                        <p:spPr bwMode="auto">
                          <a:xfrm flipV="1">
                            <a:off x="5562632" y="2398699"/>
                            <a:ext cx="120651" cy="120650"/>
                          </a:xfrm>
                          <a:prstGeom prst="line">
                            <a:avLst/>
                          </a:prstGeom>
                          <a:noFill/>
                          <a:ln w="9525" cap="rnd">
                            <a:solidFill>
                              <a:schemeClr val="accent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42" name="Freeform 247">
                            <a:extLst>
                              <a:ext uri="{FF2B5EF4-FFF2-40B4-BE49-F238E27FC236}">
                                <a16:creationId xmlns:a16="http://schemas.microsoft.com/office/drawing/2014/main" id="{C9D535A5-E017-4CAB-BE4D-85D6F87CA9B9}"/>
                              </a:ext>
                            </a:extLst>
                          </p:cNvPr>
                          <p:cNvSpPr>
                            <a:spLocks/>
                          </p:cNvSpPr>
                          <p:nvPr/>
                        </p:nvSpPr>
                        <p:spPr bwMode="auto">
                          <a:xfrm>
                            <a:off x="5562635" y="2443163"/>
                            <a:ext cx="74615" cy="76198"/>
                          </a:xfrm>
                          <a:custGeom>
                            <a:avLst/>
                            <a:gdLst>
                              <a:gd name="T0" fmla="*/ 47 w 47"/>
                              <a:gd name="T1" fmla="*/ 48 h 48"/>
                              <a:gd name="T2" fmla="*/ 0 w 47"/>
                              <a:gd name="T3" fmla="*/ 48 h 48"/>
                              <a:gd name="T4" fmla="*/ 0 w 47"/>
                              <a:gd name="T5" fmla="*/ 0 h 48"/>
                            </a:gdLst>
                            <a:ahLst/>
                            <a:cxnLst>
                              <a:cxn ang="0">
                                <a:pos x="T0" y="T1"/>
                              </a:cxn>
                              <a:cxn ang="0">
                                <a:pos x="T2" y="T3"/>
                              </a:cxn>
                              <a:cxn ang="0">
                                <a:pos x="T4" y="T5"/>
                              </a:cxn>
                            </a:cxnLst>
                            <a:rect l="0" t="0" r="r" b="b"/>
                            <a:pathLst>
                              <a:path w="47" h="48">
                                <a:moveTo>
                                  <a:pt x="47" y="48"/>
                                </a:moveTo>
                                <a:lnTo>
                                  <a:pt x="0" y="48"/>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sp>
                        <p:nvSpPr>
                          <p:cNvPr id="1243" name="Freeform 248">
                            <a:extLst>
                              <a:ext uri="{FF2B5EF4-FFF2-40B4-BE49-F238E27FC236}">
                                <a16:creationId xmlns:a16="http://schemas.microsoft.com/office/drawing/2014/main" id="{11CDBA9C-4223-41FD-A566-0E6258E50B3E}"/>
                              </a:ext>
                            </a:extLst>
                          </p:cNvPr>
                          <p:cNvSpPr>
                            <a:spLocks/>
                          </p:cNvSpPr>
                          <p:nvPr/>
                        </p:nvSpPr>
                        <p:spPr bwMode="auto">
                          <a:xfrm>
                            <a:off x="5832476" y="2173288"/>
                            <a:ext cx="76199" cy="74614"/>
                          </a:xfrm>
                          <a:custGeom>
                            <a:avLst/>
                            <a:gdLst>
                              <a:gd name="T0" fmla="*/ 48 w 48"/>
                              <a:gd name="T1" fmla="*/ 47 h 47"/>
                              <a:gd name="T2" fmla="*/ 48 w 48"/>
                              <a:gd name="T3" fmla="*/ 0 h 47"/>
                              <a:gd name="T4" fmla="*/ 0 w 48"/>
                              <a:gd name="T5" fmla="*/ 0 h 47"/>
                            </a:gdLst>
                            <a:ahLst/>
                            <a:cxnLst>
                              <a:cxn ang="0">
                                <a:pos x="T0" y="T1"/>
                              </a:cxn>
                              <a:cxn ang="0">
                                <a:pos x="T2" y="T3"/>
                              </a:cxn>
                              <a:cxn ang="0">
                                <a:pos x="T4" y="T5"/>
                              </a:cxn>
                            </a:cxnLst>
                            <a:rect l="0" t="0" r="r" b="b"/>
                            <a:pathLst>
                              <a:path w="48" h="47">
                                <a:moveTo>
                                  <a:pt x="48" y="47"/>
                                </a:moveTo>
                                <a:lnTo>
                                  <a:pt x="48" y="0"/>
                                </a:lnTo>
                                <a:lnTo>
                                  <a:pt x="0" y="0"/>
                                </a:lnTo>
                              </a:path>
                            </a:pathLst>
                          </a:custGeom>
                          <a:noFill/>
                          <a:ln w="9525"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1600"/>
                          </a:p>
                        </p:txBody>
                      </p:sp>
                    </p:grpSp>
                  </p:grpSp>
                  <p:cxnSp>
                    <p:nvCxnSpPr>
                      <p:cNvPr id="1234" name="Straight Connector 1212">
                        <a:extLst>
                          <a:ext uri="{FF2B5EF4-FFF2-40B4-BE49-F238E27FC236}">
                            <a16:creationId xmlns:a16="http://schemas.microsoft.com/office/drawing/2014/main" id="{0A58AC29-73D3-4DD4-847E-9D3CEA0FFB3A}"/>
                          </a:ext>
                        </a:extLst>
                      </p:cNvPr>
                      <p:cNvCxnSpPr>
                        <a:cxnSpLocks/>
                      </p:cNvCxnSpPr>
                      <p:nvPr/>
                    </p:nvCxnSpPr>
                    <p:spPr>
                      <a:xfrm flipH="1">
                        <a:off x="8200932" y="5831675"/>
                        <a:ext cx="121024" cy="0"/>
                      </a:xfrm>
                      <a:prstGeom prst="line">
                        <a:avLst/>
                      </a:prstGeom>
                      <a:solidFill>
                        <a:schemeClr val="bg1">
                          <a:lumMod val="95000"/>
                        </a:schemeClr>
                      </a:solidFill>
                      <a:ln w="10133" cap="flat">
                        <a:solidFill>
                          <a:schemeClr val="accent2"/>
                        </a:solidFill>
                        <a:prstDash val="solid"/>
                        <a:bevel/>
                      </a:ln>
                    </p:spPr>
                  </p:cxnSp>
                  <p:sp>
                    <p:nvSpPr>
                      <p:cNvPr id="1235" name="Rectangle: Rounded Corners 1213">
                        <a:extLst>
                          <a:ext uri="{FF2B5EF4-FFF2-40B4-BE49-F238E27FC236}">
                            <a16:creationId xmlns:a16="http://schemas.microsoft.com/office/drawing/2014/main" id="{09617214-6C63-4F46-9422-F6EBF03C343A}"/>
                          </a:ext>
                        </a:extLst>
                      </p:cNvPr>
                      <p:cNvSpPr/>
                      <p:nvPr/>
                    </p:nvSpPr>
                    <p:spPr>
                      <a:xfrm>
                        <a:off x="8244864" y="5777528"/>
                        <a:ext cx="33143" cy="108294"/>
                      </a:xfrm>
                      <a:prstGeom prst="roundRect">
                        <a:avLst>
                          <a:gd name="adj" fmla="val 50000"/>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231" name="Forme libre : forme 1978">
                      <a:extLst>
                        <a:ext uri="{FF2B5EF4-FFF2-40B4-BE49-F238E27FC236}">
                          <a16:creationId xmlns:a16="http://schemas.microsoft.com/office/drawing/2014/main" id="{7E8EA030-C3C8-4853-9665-D62E535CB6AE}"/>
                        </a:ext>
                      </a:extLst>
                    </p:cNvPr>
                    <p:cNvSpPr/>
                    <p:nvPr/>
                  </p:nvSpPr>
                  <p:spPr>
                    <a:xfrm>
                      <a:off x="8014662" y="5803261"/>
                      <a:ext cx="461031" cy="197490"/>
                    </a:xfrm>
                    <a:prstGeom prst="rect">
                      <a:avLst/>
                    </a:prstGeom>
                    <a:noFill/>
                    <a:ln w="6350" cap="flat">
                      <a:solidFill>
                        <a:schemeClr val="accent2"/>
                      </a:solidFill>
                      <a:prstDash val="dash"/>
                      <a:bevel/>
                    </a:ln>
                  </p:spPr>
                </p:sp>
              </p:grpSp>
              <p:grpSp>
                <p:nvGrpSpPr>
                  <p:cNvPr id="1227" name="Group 25">
                    <a:extLst>
                      <a:ext uri="{FF2B5EF4-FFF2-40B4-BE49-F238E27FC236}">
                        <a16:creationId xmlns:a16="http://schemas.microsoft.com/office/drawing/2014/main" id="{E5876892-D3D3-467B-8E60-5849A327E5B8}"/>
                      </a:ext>
                    </a:extLst>
                  </p:cNvPr>
                  <p:cNvGrpSpPr/>
                  <p:nvPr/>
                </p:nvGrpSpPr>
                <p:grpSpPr>
                  <a:xfrm>
                    <a:off x="8371323" y="5879147"/>
                    <a:ext cx="270900" cy="45719"/>
                    <a:chOff x="8406756" y="5880714"/>
                    <a:chExt cx="194910" cy="43249"/>
                  </a:xfrm>
                </p:grpSpPr>
                <p:cxnSp>
                  <p:nvCxnSpPr>
                    <p:cNvPr id="1228" name="Straight Connector 1238">
                      <a:extLst>
                        <a:ext uri="{FF2B5EF4-FFF2-40B4-BE49-F238E27FC236}">
                          <a16:creationId xmlns:a16="http://schemas.microsoft.com/office/drawing/2014/main" id="{4E5E9E3C-7910-498B-8DA9-F677AFE0FE09}"/>
                        </a:ext>
                      </a:extLst>
                    </p:cNvPr>
                    <p:cNvCxnSpPr>
                      <a:cxnSpLocks/>
                    </p:cNvCxnSpPr>
                    <p:nvPr/>
                  </p:nvCxnSpPr>
                  <p:spPr>
                    <a:xfrm flipH="1">
                      <a:off x="8406756" y="5880714"/>
                      <a:ext cx="194910" cy="0"/>
                    </a:xfrm>
                    <a:prstGeom prst="line">
                      <a:avLst/>
                    </a:prstGeom>
                    <a:solidFill>
                      <a:schemeClr val="bg1">
                        <a:lumMod val="95000"/>
                      </a:schemeClr>
                    </a:solidFill>
                    <a:ln w="10133" cap="flat">
                      <a:solidFill>
                        <a:schemeClr val="accent2"/>
                      </a:solidFill>
                      <a:prstDash val="solid"/>
                      <a:bevel/>
                    </a:ln>
                  </p:spPr>
                </p:cxnSp>
                <p:cxnSp>
                  <p:nvCxnSpPr>
                    <p:cNvPr id="1229" name="Straight Connector 1239">
                      <a:extLst>
                        <a:ext uri="{FF2B5EF4-FFF2-40B4-BE49-F238E27FC236}">
                          <a16:creationId xmlns:a16="http://schemas.microsoft.com/office/drawing/2014/main" id="{2154EDC9-8ED5-441C-B0FE-517EE5B1B828}"/>
                        </a:ext>
                      </a:extLst>
                    </p:cNvPr>
                    <p:cNvCxnSpPr>
                      <a:cxnSpLocks/>
                    </p:cNvCxnSpPr>
                    <p:nvPr/>
                  </p:nvCxnSpPr>
                  <p:spPr>
                    <a:xfrm flipH="1">
                      <a:off x="8406756" y="5923963"/>
                      <a:ext cx="194910" cy="0"/>
                    </a:xfrm>
                    <a:prstGeom prst="line">
                      <a:avLst/>
                    </a:prstGeom>
                    <a:solidFill>
                      <a:schemeClr val="bg1">
                        <a:lumMod val="95000"/>
                      </a:schemeClr>
                    </a:solidFill>
                    <a:ln w="10133" cap="flat">
                      <a:solidFill>
                        <a:schemeClr val="accent2"/>
                      </a:solidFill>
                      <a:prstDash val="solid"/>
                      <a:bevel/>
                    </a:ln>
                  </p:spPr>
                </p:cxnSp>
              </p:grpSp>
            </p:grpSp>
            <p:grpSp>
              <p:nvGrpSpPr>
                <p:cNvPr id="1201" name="Group 38">
                  <a:extLst>
                    <a:ext uri="{FF2B5EF4-FFF2-40B4-BE49-F238E27FC236}">
                      <a16:creationId xmlns:a16="http://schemas.microsoft.com/office/drawing/2014/main" id="{55D80DD4-F260-49CE-B742-7159033AE1B0}"/>
                    </a:ext>
                  </a:extLst>
                </p:cNvPr>
                <p:cNvGrpSpPr/>
                <p:nvPr/>
              </p:nvGrpSpPr>
              <p:grpSpPr>
                <a:xfrm>
                  <a:off x="8087978" y="5671320"/>
                  <a:ext cx="114693" cy="114694"/>
                  <a:chOff x="7208583" y="5448699"/>
                  <a:chExt cx="138778" cy="138779"/>
                </a:xfrm>
              </p:grpSpPr>
              <p:grpSp>
                <p:nvGrpSpPr>
                  <p:cNvPr id="1214" name="Group 32">
                    <a:extLst>
                      <a:ext uri="{FF2B5EF4-FFF2-40B4-BE49-F238E27FC236}">
                        <a16:creationId xmlns:a16="http://schemas.microsoft.com/office/drawing/2014/main" id="{FA267A4B-968E-4694-92EB-3D32F2861B59}"/>
                      </a:ext>
                    </a:extLst>
                  </p:cNvPr>
                  <p:cNvGrpSpPr/>
                  <p:nvPr/>
                </p:nvGrpSpPr>
                <p:grpSpPr>
                  <a:xfrm rot="5400000">
                    <a:off x="7255112" y="5402170"/>
                    <a:ext cx="45719" cy="138778"/>
                    <a:chOff x="7208582" y="5442246"/>
                    <a:chExt cx="45719" cy="138778"/>
                  </a:xfrm>
                </p:grpSpPr>
                <p:sp>
                  <p:nvSpPr>
                    <p:cNvPr id="1222" name="Oval 31">
                      <a:extLst>
                        <a:ext uri="{FF2B5EF4-FFF2-40B4-BE49-F238E27FC236}">
                          <a16:creationId xmlns:a16="http://schemas.microsoft.com/office/drawing/2014/main" id="{A843B7DD-1019-47DE-8E40-42EE3A0F8E07}"/>
                        </a:ext>
                      </a:extLst>
                    </p:cNvPr>
                    <p:cNvSpPr/>
                    <p:nvPr/>
                  </p:nvSpPr>
                  <p:spPr>
                    <a:xfrm>
                      <a:off x="7208582" y="5442246"/>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23" name="Oval 1243">
                      <a:extLst>
                        <a:ext uri="{FF2B5EF4-FFF2-40B4-BE49-F238E27FC236}">
                          <a16:creationId xmlns:a16="http://schemas.microsoft.com/office/drawing/2014/main" id="{68E66E66-ECF5-4D6A-847B-CB6AB3F78B28}"/>
                        </a:ext>
                      </a:extLst>
                    </p:cNvPr>
                    <p:cNvSpPr/>
                    <p:nvPr/>
                  </p:nvSpPr>
                  <p:spPr>
                    <a:xfrm>
                      <a:off x="7208582" y="5535305"/>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224" name="Straight Connector 1244">
                      <a:extLst>
                        <a:ext uri="{FF2B5EF4-FFF2-40B4-BE49-F238E27FC236}">
                          <a16:creationId xmlns:a16="http://schemas.microsoft.com/office/drawing/2014/main" id="{0598BC04-13EC-47CC-9192-C2316B3BCE76}"/>
                        </a:ext>
                      </a:extLst>
                    </p:cNvPr>
                    <p:cNvCxnSpPr>
                      <a:cxnSpLocks/>
                    </p:cNvCxnSpPr>
                    <p:nvPr/>
                  </p:nvCxnSpPr>
                  <p:spPr>
                    <a:xfrm rot="5400000" flipH="1">
                      <a:off x="7170929" y="5502758"/>
                      <a:ext cx="121024" cy="0"/>
                    </a:xfrm>
                    <a:prstGeom prst="line">
                      <a:avLst/>
                    </a:prstGeom>
                    <a:solidFill>
                      <a:schemeClr val="bg1">
                        <a:lumMod val="95000"/>
                      </a:schemeClr>
                    </a:solidFill>
                    <a:ln w="10133" cap="flat">
                      <a:solidFill>
                        <a:schemeClr val="accent2"/>
                      </a:solidFill>
                      <a:prstDash val="solid"/>
                      <a:bevel/>
                    </a:ln>
                  </p:spPr>
                </p:cxnSp>
              </p:grpSp>
              <p:grpSp>
                <p:nvGrpSpPr>
                  <p:cNvPr id="1215" name="Group 1250">
                    <a:extLst>
                      <a:ext uri="{FF2B5EF4-FFF2-40B4-BE49-F238E27FC236}">
                        <a16:creationId xmlns:a16="http://schemas.microsoft.com/office/drawing/2014/main" id="{C69B8506-CF76-4834-9143-1C6B8D3AAC83}"/>
                      </a:ext>
                    </a:extLst>
                  </p:cNvPr>
                  <p:cNvGrpSpPr/>
                  <p:nvPr/>
                </p:nvGrpSpPr>
                <p:grpSpPr>
                  <a:xfrm rot="5400000">
                    <a:off x="7255112" y="5495230"/>
                    <a:ext cx="45719" cy="138778"/>
                    <a:chOff x="7208582" y="5442246"/>
                    <a:chExt cx="45719" cy="138778"/>
                  </a:xfrm>
                </p:grpSpPr>
                <p:sp>
                  <p:nvSpPr>
                    <p:cNvPr id="1219" name="Oval 1251">
                      <a:extLst>
                        <a:ext uri="{FF2B5EF4-FFF2-40B4-BE49-F238E27FC236}">
                          <a16:creationId xmlns:a16="http://schemas.microsoft.com/office/drawing/2014/main" id="{467A0296-1E9A-4C2C-96F2-7E495400C937}"/>
                        </a:ext>
                      </a:extLst>
                    </p:cNvPr>
                    <p:cNvSpPr/>
                    <p:nvPr/>
                  </p:nvSpPr>
                  <p:spPr>
                    <a:xfrm>
                      <a:off x="7208582" y="5442246"/>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20" name="Oval 1252">
                      <a:extLst>
                        <a:ext uri="{FF2B5EF4-FFF2-40B4-BE49-F238E27FC236}">
                          <a16:creationId xmlns:a16="http://schemas.microsoft.com/office/drawing/2014/main" id="{983FD090-C4A2-4339-BD95-27CEEF460543}"/>
                        </a:ext>
                      </a:extLst>
                    </p:cNvPr>
                    <p:cNvSpPr/>
                    <p:nvPr/>
                  </p:nvSpPr>
                  <p:spPr>
                    <a:xfrm>
                      <a:off x="7208582" y="5535305"/>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221" name="Straight Connector 1253">
                      <a:extLst>
                        <a:ext uri="{FF2B5EF4-FFF2-40B4-BE49-F238E27FC236}">
                          <a16:creationId xmlns:a16="http://schemas.microsoft.com/office/drawing/2014/main" id="{2AB9D070-6A76-45EA-84B6-F551AB857452}"/>
                        </a:ext>
                      </a:extLst>
                    </p:cNvPr>
                    <p:cNvCxnSpPr>
                      <a:cxnSpLocks/>
                    </p:cNvCxnSpPr>
                    <p:nvPr/>
                  </p:nvCxnSpPr>
                  <p:spPr>
                    <a:xfrm rot="5400000" flipH="1">
                      <a:off x="7170929" y="5502758"/>
                      <a:ext cx="121024" cy="0"/>
                    </a:xfrm>
                    <a:prstGeom prst="line">
                      <a:avLst/>
                    </a:prstGeom>
                    <a:solidFill>
                      <a:schemeClr val="bg1">
                        <a:lumMod val="95000"/>
                      </a:schemeClr>
                    </a:solidFill>
                    <a:ln w="10133" cap="flat">
                      <a:solidFill>
                        <a:schemeClr val="accent2"/>
                      </a:solidFill>
                      <a:prstDash val="solid"/>
                      <a:bevel/>
                    </a:ln>
                  </p:spPr>
                </p:cxnSp>
              </p:grpSp>
              <p:grpSp>
                <p:nvGrpSpPr>
                  <p:cNvPr id="1216" name="Group 36">
                    <a:extLst>
                      <a:ext uri="{FF2B5EF4-FFF2-40B4-BE49-F238E27FC236}">
                        <a16:creationId xmlns:a16="http://schemas.microsoft.com/office/drawing/2014/main" id="{19360654-6839-4A2E-8088-4935C3A07956}"/>
                      </a:ext>
                    </a:extLst>
                  </p:cNvPr>
                  <p:cNvGrpSpPr/>
                  <p:nvPr/>
                </p:nvGrpSpPr>
                <p:grpSpPr>
                  <a:xfrm rot="8100000">
                    <a:off x="7217460" y="5457577"/>
                    <a:ext cx="121024" cy="121024"/>
                    <a:chOff x="7414673" y="5594646"/>
                    <a:chExt cx="121024" cy="121024"/>
                  </a:xfrm>
                </p:grpSpPr>
                <p:cxnSp>
                  <p:nvCxnSpPr>
                    <p:cNvPr id="1217" name="Straight Connector 1254">
                      <a:extLst>
                        <a:ext uri="{FF2B5EF4-FFF2-40B4-BE49-F238E27FC236}">
                          <a16:creationId xmlns:a16="http://schemas.microsoft.com/office/drawing/2014/main" id="{657A42FD-206F-4DD4-86E8-BC4E59DC2E89}"/>
                        </a:ext>
                      </a:extLst>
                    </p:cNvPr>
                    <p:cNvCxnSpPr>
                      <a:cxnSpLocks/>
                    </p:cNvCxnSpPr>
                    <p:nvPr/>
                  </p:nvCxnSpPr>
                  <p:spPr>
                    <a:xfrm rot="5400000" flipH="1">
                      <a:off x="7414672" y="5655158"/>
                      <a:ext cx="121024" cy="0"/>
                    </a:xfrm>
                    <a:prstGeom prst="line">
                      <a:avLst/>
                    </a:prstGeom>
                    <a:solidFill>
                      <a:schemeClr val="bg1">
                        <a:lumMod val="95000"/>
                      </a:schemeClr>
                    </a:solidFill>
                    <a:ln w="10133" cap="flat">
                      <a:solidFill>
                        <a:schemeClr val="accent2"/>
                      </a:solidFill>
                      <a:prstDash val="solid"/>
                      <a:bevel/>
                    </a:ln>
                  </p:spPr>
                </p:cxnSp>
                <p:cxnSp>
                  <p:nvCxnSpPr>
                    <p:cNvPr id="1218" name="Straight Connector 1259">
                      <a:extLst>
                        <a:ext uri="{FF2B5EF4-FFF2-40B4-BE49-F238E27FC236}">
                          <a16:creationId xmlns:a16="http://schemas.microsoft.com/office/drawing/2014/main" id="{C64875B9-EB81-4AE0-824F-86650BC4645D}"/>
                        </a:ext>
                      </a:extLst>
                    </p:cNvPr>
                    <p:cNvCxnSpPr>
                      <a:cxnSpLocks/>
                    </p:cNvCxnSpPr>
                    <p:nvPr/>
                  </p:nvCxnSpPr>
                  <p:spPr>
                    <a:xfrm rot="10800000" flipH="1">
                      <a:off x="7414673" y="5655158"/>
                      <a:ext cx="121024" cy="0"/>
                    </a:xfrm>
                    <a:prstGeom prst="line">
                      <a:avLst/>
                    </a:prstGeom>
                    <a:solidFill>
                      <a:schemeClr val="bg1">
                        <a:lumMod val="95000"/>
                      </a:schemeClr>
                    </a:solidFill>
                    <a:ln w="10133" cap="flat">
                      <a:solidFill>
                        <a:schemeClr val="accent2"/>
                      </a:solidFill>
                      <a:prstDash val="solid"/>
                      <a:bevel/>
                    </a:ln>
                  </p:spPr>
                </p:cxnSp>
              </p:grpSp>
            </p:grpSp>
            <p:grpSp>
              <p:nvGrpSpPr>
                <p:cNvPr id="1202" name="Group 1260">
                  <a:extLst>
                    <a:ext uri="{FF2B5EF4-FFF2-40B4-BE49-F238E27FC236}">
                      <a16:creationId xmlns:a16="http://schemas.microsoft.com/office/drawing/2014/main" id="{33CF2F38-2A01-4F43-8A67-B3FB11445343}"/>
                    </a:ext>
                  </a:extLst>
                </p:cNvPr>
                <p:cNvGrpSpPr/>
                <p:nvPr/>
              </p:nvGrpSpPr>
              <p:grpSpPr>
                <a:xfrm>
                  <a:off x="8817736" y="5671320"/>
                  <a:ext cx="114693" cy="114694"/>
                  <a:chOff x="7208583" y="5448699"/>
                  <a:chExt cx="138778" cy="138779"/>
                </a:xfrm>
              </p:grpSpPr>
              <p:grpSp>
                <p:nvGrpSpPr>
                  <p:cNvPr id="1203" name="Group 1261">
                    <a:extLst>
                      <a:ext uri="{FF2B5EF4-FFF2-40B4-BE49-F238E27FC236}">
                        <a16:creationId xmlns:a16="http://schemas.microsoft.com/office/drawing/2014/main" id="{97C5E0EF-1550-48FB-A51D-0036833239EB}"/>
                      </a:ext>
                    </a:extLst>
                  </p:cNvPr>
                  <p:cNvGrpSpPr/>
                  <p:nvPr/>
                </p:nvGrpSpPr>
                <p:grpSpPr>
                  <a:xfrm rot="5400000">
                    <a:off x="7255112" y="5402170"/>
                    <a:ext cx="45719" cy="138778"/>
                    <a:chOff x="7208582" y="5442246"/>
                    <a:chExt cx="45719" cy="138778"/>
                  </a:xfrm>
                </p:grpSpPr>
                <p:sp>
                  <p:nvSpPr>
                    <p:cNvPr id="1211" name="Oval 1269">
                      <a:extLst>
                        <a:ext uri="{FF2B5EF4-FFF2-40B4-BE49-F238E27FC236}">
                          <a16:creationId xmlns:a16="http://schemas.microsoft.com/office/drawing/2014/main" id="{4F3B8A73-3B87-4321-AF88-AF8DEC96D52D}"/>
                        </a:ext>
                      </a:extLst>
                    </p:cNvPr>
                    <p:cNvSpPr/>
                    <p:nvPr/>
                  </p:nvSpPr>
                  <p:spPr>
                    <a:xfrm>
                      <a:off x="7208582" y="5442246"/>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12" name="Oval 1270">
                      <a:extLst>
                        <a:ext uri="{FF2B5EF4-FFF2-40B4-BE49-F238E27FC236}">
                          <a16:creationId xmlns:a16="http://schemas.microsoft.com/office/drawing/2014/main" id="{97E4BA15-D34C-4631-8F8C-1E5DB9CCA1CD}"/>
                        </a:ext>
                      </a:extLst>
                    </p:cNvPr>
                    <p:cNvSpPr/>
                    <p:nvPr/>
                  </p:nvSpPr>
                  <p:spPr>
                    <a:xfrm>
                      <a:off x="7208582" y="5535305"/>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213" name="Straight Connector 1271">
                      <a:extLst>
                        <a:ext uri="{FF2B5EF4-FFF2-40B4-BE49-F238E27FC236}">
                          <a16:creationId xmlns:a16="http://schemas.microsoft.com/office/drawing/2014/main" id="{498A3EDE-9433-4BAF-B353-637415B7E89C}"/>
                        </a:ext>
                      </a:extLst>
                    </p:cNvPr>
                    <p:cNvCxnSpPr>
                      <a:cxnSpLocks/>
                    </p:cNvCxnSpPr>
                    <p:nvPr/>
                  </p:nvCxnSpPr>
                  <p:spPr>
                    <a:xfrm rot="5400000" flipH="1">
                      <a:off x="7170929" y="5502758"/>
                      <a:ext cx="121024" cy="0"/>
                    </a:xfrm>
                    <a:prstGeom prst="line">
                      <a:avLst/>
                    </a:prstGeom>
                    <a:solidFill>
                      <a:schemeClr val="bg1">
                        <a:lumMod val="95000"/>
                      </a:schemeClr>
                    </a:solidFill>
                    <a:ln w="10133" cap="flat">
                      <a:solidFill>
                        <a:schemeClr val="accent2"/>
                      </a:solidFill>
                      <a:prstDash val="solid"/>
                      <a:bevel/>
                    </a:ln>
                  </p:spPr>
                </p:cxnSp>
              </p:grpSp>
              <p:grpSp>
                <p:nvGrpSpPr>
                  <p:cNvPr id="1204" name="Group 1262">
                    <a:extLst>
                      <a:ext uri="{FF2B5EF4-FFF2-40B4-BE49-F238E27FC236}">
                        <a16:creationId xmlns:a16="http://schemas.microsoft.com/office/drawing/2014/main" id="{56EFEF8B-16EF-407E-A094-D165C6CC9BEA}"/>
                      </a:ext>
                    </a:extLst>
                  </p:cNvPr>
                  <p:cNvGrpSpPr/>
                  <p:nvPr/>
                </p:nvGrpSpPr>
                <p:grpSpPr>
                  <a:xfrm rot="5400000">
                    <a:off x="7255112" y="5495230"/>
                    <a:ext cx="45719" cy="138778"/>
                    <a:chOff x="7208582" y="5442246"/>
                    <a:chExt cx="45719" cy="138778"/>
                  </a:xfrm>
                </p:grpSpPr>
                <p:sp>
                  <p:nvSpPr>
                    <p:cNvPr id="1208" name="Oval 1266">
                      <a:extLst>
                        <a:ext uri="{FF2B5EF4-FFF2-40B4-BE49-F238E27FC236}">
                          <a16:creationId xmlns:a16="http://schemas.microsoft.com/office/drawing/2014/main" id="{6B8CB51E-7ABC-4726-954A-372257DAC6F7}"/>
                        </a:ext>
                      </a:extLst>
                    </p:cNvPr>
                    <p:cNvSpPr/>
                    <p:nvPr/>
                  </p:nvSpPr>
                  <p:spPr>
                    <a:xfrm>
                      <a:off x="7208582" y="5442246"/>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09" name="Oval 1267">
                      <a:extLst>
                        <a:ext uri="{FF2B5EF4-FFF2-40B4-BE49-F238E27FC236}">
                          <a16:creationId xmlns:a16="http://schemas.microsoft.com/office/drawing/2014/main" id="{F400B4DE-DD3B-4989-9572-D465F8A50CF3}"/>
                        </a:ext>
                      </a:extLst>
                    </p:cNvPr>
                    <p:cNvSpPr/>
                    <p:nvPr/>
                  </p:nvSpPr>
                  <p:spPr>
                    <a:xfrm>
                      <a:off x="7208582" y="5535305"/>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210" name="Straight Connector 1268">
                      <a:extLst>
                        <a:ext uri="{FF2B5EF4-FFF2-40B4-BE49-F238E27FC236}">
                          <a16:creationId xmlns:a16="http://schemas.microsoft.com/office/drawing/2014/main" id="{11288A22-5E8F-494C-B705-39B8CF4CB8B7}"/>
                        </a:ext>
                      </a:extLst>
                    </p:cNvPr>
                    <p:cNvCxnSpPr>
                      <a:cxnSpLocks/>
                    </p:cNvCxnSpPr>
                    <p:nvPr/>
                  </p:nvCxnSpPr>
                  <p:spPr>
                    <a:xfrm rot="5400000" flipH="1">
                      <a:off x="7170929" y="5502758"/>
                      <a:ext cx="121024" cy="0"/>
                    </a:xfrm>
                    <a:prstGeom prst="line">
                      <a:avLst/>
                    </a:prstGeom>
                    <a:solidFill>
                      <a:schemeClr val="bg1">
                        <a:lumMod val="95000"/>
                      </a:schemeClr>
                    </a:solidFill>
                    <a:ln w="10133" cap="flat">
                      <a:solidFill>
                        <a:schemeClr val="accent2"/>
                      </a:solidFill>
                      <a:prstDash val="solid"/>
                      <a:bevel/>
                    </a:ln>
                  </p:spPr>
                </p:cxnSp>
              </p:grpSp>
              <p:grpSp>
                <p:nvGrpSpPr>
                  <p:cNvPr id="1205" name="Group 1263">
                    <a:extLst>
                      <a:ext uri="{FF2B5EF4-FFF2-40B4-BE49-F238E27FC236}">
                        <a16:creationId xmlns:a16="http://schemas.microsoft.com/office/drawing/2014/main" id="{7F98EDFB-EB9E-4574-98CF-20E37D79B4E3}"/>
                      </a:ext>
                    </a:extLst>
                  </p:cNvPr>
                  <p:cNvGrpSpPr/>
                  <p:nvPr/>
                </p:nvGrpSpPr>
                <p:grpSpPr>
                  <a:xfrm rot="8100000">
                    <a:off x="7217460" y="5457577"/>
                    <a:ext cx="121024" cy="121024"/>
                    <a:chOff x="7414673" y="5594646"/>
                    <a:chExt cx="121024" cy="121024"/>
                  </a:xfrm>
                </p:grpSpPr>
                <p:cxnSp>
                  <p:nvCxnSpPr>
                    <p:cNvPr id="1206" name="Straight Connector 1264">
                      <a:extLst>
                        <a:ext uri="{FF2B5EF4-FFF2-40B4-BE49-F238E27FC236}">
                          <a16:creationId xmlns:a16="http://schemas.microsoft.com/office/drawing/2014/main" id="{C42E5160-A29A-458D-A22D-14BEBFAEBA77}"/>
                        </a:ext>
                      </a:extLst>
                    </p:cNvPr>
                    <p:cNvCxnSpPr>
                      <a:cxnSpLocks/>
                    </p:cNvCxnSpPr>
                    <p:nvPr/>
                  </p:nvCxnSpPr>
                  <p:spPr>
                    <a:xfrm rot="5400000" flipH="1">
                      <a:off x="7414672" y="5655158"/>
                      <a:ext cx="121024" cy="0"/>
                    </a:xfrm>
                    <a:prstGeom prst="line">
                      <a:avLst/>
                    </a:prstGeom>
                    <a:solidFill>
                      <a:schemeClr val="bg1">
                        <a:lumMod val="95000"/>
                      </a:schemeClr>
                    </a:solidFill>
                    <a:ln w="10133" cap="flat">
                      <a:solidFill>
                        <a:schemeClr val="accent2"/>
                      </a:solidFill>
                      <a:prstDash val="solid"/>
                      <a:bevel/>
                    </a:ln>
                  </p:spPr>
                </p:cxnSp>
                <p:cxnSp>
                  <p:nvCxnSpPr>
                    <p:cNvPr id="1207" name="Straight Connector 1265">
                      <a:extLst>
                        <a:ext uri="{FF2B5EF4-FFF2-40B4-BE49-F238E27FC236}">
                          <a16:creationId xmlns:a16="http://schemas.microsoft.com/office/drawing/2014/main" id="{B0356719-2B13-4828-AACA-2BE4B75CCB01}"/>
                        </a:ext>
                      </a:extLst>
                    </p:cNvPr>
                    <p:cNvCxnSpPr>
                      <a:cxnSpLocks/>
                    </p:cNvCxnSpPr>
                    <p:nvPr/>
                  </p:nvCxnSpPr>
                  <p:spPr>
                    <a:xfrm rot="10800000" flipH="1">
                      <a:off x="7414673" y="5655158"/>
                      <a:ext cx="121024" cy="0"/>
                    </a:xfrm>
                    <a:prstGeom prst="line">
                      <a:avLst/>
                    </a:prstGeom>
                    <a:solidFill>
                      <a:schemeClr val="bg1">
                        <a:lumMod val="95000"/>
                      </a:schemeClr>
                    </a:solidFill>
                    <a:ln w="10133" cap="flat">
                      <a:solidFill>
                        <a:schemeClr val="accent2"/>
                      </a:solidFill>
                      <a:prstDash val="solid"/>
                      <a:bevel/>
                    </a:ln>
                  </p:spPr>
                </p:cxnSp>
              </p:grpSp>
            </p:grpSp>
          </p:grpSp>
        </p:grpSp>
        <p:grpSp>
          <p:nvGrpSpPr>
            <p:cNvPr id="1188" name="Group 1272">
              <a:extLst>
                <a:ext uri="{FF2B5EF4-FFF2-40B4-BE49-F238E27FC236}">
                  <a16:creationId xmlns:a16="http://schemas.microsoft.com/office/drawing/2014/main" id="{E2B9FD86-6A04-4B63-9CBD-1C7502667919}"/>
                </a:ext>
              </a:extLst>
            </p:cNvPr>
            <p:cNvGrpSpPr/>
            <p:nvPr/>
          </p:nvGrpSpPr>
          <p:grpSpPr>
            <a:xfrm>
              <a:off x="8417131" y="5337136"/>
              <a:ext cx="186144" cy="186144"/>
              <a:chOff x="1593445" y="5445660"/>
              <a:chExt cx="438918" cy="438918"/>
            </a:xfrm>
          </p:grpSpPr>
          <p:sp>
            <p:nvSpPr>
              <p:cNvPr id="1190" name="Oval 1273">
                <a:extLst>
                  <a:ext uri="{FF2B5EF4-FFF2-40B4-BE49-F238E27FC236}">
                    <a16:creationId xmlns:a16="http://schemas.microsoft.com/office/drawing/2014/main" id="{1624D4F5-DD4E-4831-A6AD-A87CF5B16BF9}"/>
                  </a:ext>
                </a:extLst>
              </p:cNvPr>
              <p:cNvSpPr/>
              <p:nvPr/>
            </p:nvSpPr>
            <p:spPr>
              <a:xfrm>
                <a:off x="1593445" y="5445660"/>
                <a:ext cx="438918" cy="438918"/>
              </a:xfrm>
              <a:prstGeom prst="ellipse">
                <a:avLst/>
              </a:prstGeom>
              <a:solidFill>
                <a:schemeClr val="accent2"/>
              </a:solidFill>
              <a:ln w="9525">
                <a:solidFill>
                  <a:schemeClr val="bg1"/>
                </a:solidFill>
              </a:ln>
              <a:effectLst>
                <a:outerShdw blurRad="38100" dist="127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1191" name="Freeform 20">
                <a:extLst>
                  <a:ext uri="{FF2B5EF4-FFF2-40B4-BE49-F238E27FC236}">
                    <a16:creationId xmlns:a16="http://schemas.microsoft.com/office/drawing/2014/main" id="{59A561E0-8081-464F-AD9D-A319287E6D43}"/>
                  </a:ext>
                </a:extLst>
              </p:cNvPr>
              <p:cNvSpPr>
                <a:spLocks/>
              </p:cNvSpPr>
              <p:nvPr/>
            </p:nvSpPr>
            <p:spPr bwMode="auto">
              <a:xfrm>
                <a:off x="1702307" y="5547474"/>
                <a:ext cx="221195" cy="235290"/>
              </a:xfrm>
              <a:custGeom>
                <a:avLst/>
                <a:gdLst>
                  <a:gd name="T0" fmla="*/ 51 w 86"/>
                  <a:gd name="T1" fmla="*/ 6 h 92"/>
                  <a:gd name="T2" fmla="*/ 51 w 86"/>
                  <a:gd name="T3" fmla="*/ 60 h 92"/>
                  <a:gd name="T4" fmla="*/ 71 w 86"/>
                  <a:gd name="T5" fmla="*/ 39 h 92"/>
                  <a:gd name="T6" fmla="*/ 83 w 86"/>
                  <a:gd name="T7" fmla="*/ 40 h 92"/>
                  <a:gd name="T8" fmla="*/ 83 w 86"/>
                  <a:gd name="T9" fmla="*/ 51 h 92"/>
                  <a:gd name="T10" fmla="*/ 43 w 86"/>
                  <a:gd name="T11" fmla="*/ 92 h 92"/>
                  <a:gd name="T12" fmla="*/ 3 w 86"/>
                  <a:gd name="T13" fmla="*/ 52 h 92"/>
                  <a:gd name="T14" fmla="*/ 3 w 86"/>
                  <a:gd name="T15" fmla="*/ 40 h 92"/>
                  <a:gd name="T16" fmla="*/ 15 w 86"/>
                  <a:gd name="T17" fmla="*/ 40 h 92"/>
                  <a:gd name="T18" fmla="*/ 35 w 86"/>
                  <a:gd name="T19" fmla="*/ 60 h 92"/>
                  <a:gd name="T20" fmla="*/ 35 w 86"/>
                  <a:gd name="T21" fmla="*/ 6 h 92"/>
                  <a:gd name="T22" fmla="*/ 43 w 86"/>
                  <a:gd name="T23" fmla="*/ 0 h 92"/>
                  <a:gd name="T24" fmla="*/ 51 w 86"/>
                  <a:gd name="T25" fmla="*/ 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92">
                    <a:moveTo>
                      <a:pt x="51" y="6"/>
                    </a:moveTo>
                    <a:cubicBezTo>
                      <a:pt x="51" y="60"/>
                      <a:pt x="51" y="60"/>
                      <a:pt x="51" y="60"/>
                    </a:cubicBezTo>
                    <a:cubicBezTo>
                      <a:pt x="71" y="39"/>
                      <a:pt x="71" y="39"/>
                      <a:pt x="71" y="39"/>
                    </a:cubicBezTo>
                    <a:cubicBezTo>
                      <a:pt x="74" y="36"/>
                      <a:pt x="80" y="36"/>
                      <a:pt x="83" y="40"/>
                    </a:cubicBezTo>
                    <a:cubicBezTo>
                      <a:pt x="86" y="43"/>
                      <a:pt x="86" y="48"/>
                      <a:pt x="83" y="51"/>
                    </a:cubicBezTo>
                    <a:cubicBezTo>
                      <a:pt x="43" y="92"/>
                      <a:pt x="43" y="92"/>
                      <a:pt x="43" y="92"/>
                    </a:cubicBezTo>
                    <a:cubicBezTo>
                      <a:pt x="3" y="52"/>
                      <a:pt x="3" y="52"/>
                      <a:pt x="3" y="52"/>
                    </a:cubicBezTo>
                    <a:cubicBezTo>
                      <a:pt x="0" y="49"/>
                      <a:pt x="0" y="44"/>
                      <a:pt x="3" y="40"/>
                    </a:cubicBezTo>
                    <a:cubicBezTo>
                      <a:pt x="6" y="37"/>
                      <a:pt x="12" y="37"/>
                      <a:pt x="15" y="40"/>
                    </a:cubicBezTo>
                    <a:cubicBezTo>
                      <a:pt x="35" y="60"/>
                      <a:pt x="35" y="60"/>
                      <a:pt x="35" y="60"/>
                    </a:cubicBezTo>
                    <a:cubicBezTo>
                      <a:pt x="35" y="6"/>
                      <a:pt x="35" y="6"/>
                      <a:pt x="35" y="6"/>
                    </a:cubicBezTo>
                    <a:cubicBezTo>
                      <a:pt x="35" y="2"/>
                      <a:pt x="39" y="0"/>
                      <a:pt x="43" y="0"/>
                    </a:cubicBezTo>
                    <a:cubicBezTo>
                      <a:pt x="47" y="0"/>
                      <a:pt x="51" y="2"/>
                      <a:pt x="51" y="6"/>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189" name="TextBox 1275">
              <a:extLst>
                <a:ext uri="{FF2B5EF4-FFF2-40B4-BE49-F238E27FC236}">
                  <a16:creationId xmlns:a16="http://schemas.microsoft.com/office/drawing/2014/main" id="{C07E0254-6046-4AB4-B6F2-A8F3EDCB2F01}"/>
                </a:ext>
              </a:extLst>
            </p:cNvPr>
            <p:cNvSpPr txBox="1"/>
            <p:nvPr/>
          </p:nvSpPr>
          <p:spPr>
            <a:xfrm>
              <a:off x="9430906" y="5651971"/>
              <a:ext cx="1154997" cy="415498"/>
            </a:xfrm>
            <a:prstGeom prst="rect">
              <a:avLst/>
            </a:prstGeom>
            <a:noFill/>
          </p:spPr>
          <p:txBody>
            <a:bodyPr wrap="square" lIns="0" tIns="0" rIns="0" bIns="0" rtlCol="0">
              <a:spAutoFit/>
            </a:bodyPr>
            <a:lstStyle/>
            <a:p>
              <a:pPr lvl="0">
                <a:defRPr/>
              </a:pPr>
              <a:r>
                <a:rPr lang="fr-FR" sz="900" b="1" dirty="0">
                  <a:solidFill>
                    <a:srgbClr val="72BD81"/>
                  </a:solidFill>
                  <a:latin typeface="Gotham Light (Corps)"/>
                </a:rPr>
                <a:t>Exemple de raccordement cible d’un local technique</a:t>
              </a:r>
            </a:p>
          </p:txBody>
        </p:sp>
      </p:grpSp>
      <p:sp>
        <p:nvSpPr>
          <p:cNvPr id="1892" name="Rectangle 1891">
            <a:extLst>
              <a:ext uri="{FF2B5EF4-FFF2-40B4-BE49-F238E27FC236}">
                <a16:creationId xmlns:a16="http://schemas.microsoft.com/office/drawing/2014/main" id="{12201105-71A9-41BE-A662-6DC42E96FAA7}"/>
              </a:ext>
            </a:extLst>
          </p:cNvPr>
          <p:cNvSpPr/>
          <p:nvPr/>
        </p:nvSpPr>
        <p:spPr>
          <a:xfrm>
            <a:off x="3949166" y="997606"/>
            <a:ext cx="7726898" cy="3906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REPRÉSENTATION SIMPLIFIÉE DU LAN DU SITE DA</a:t>
            </a:r>
          </a:p>
        </p:txBody>
      </p:sp>
    </p:spTree>
    <p:extLst>
      <p:ext uri="{BB962C8B-B14F-4D97-AF65-F5344CB8AC3E}">
        <p14:creationId xmlns:p14="http://schemas.microsoft.com/office/powerpoint/2010/main" val="368753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0AE8C556-F37A-4886-A8EB-E81F31FE74E3}"/>
              </a:ext>
            </a:extLst>
          </p:cNvPr>
          <p:cNvSpPr/>
          <p:nvPr/>
        </p:nvSpPr>
        <p:spPr>
          <a:xfrm flipH="1">
            <a:off x="0" y="1862139"/>
            <a:ext cx="6096000" cy="4100512"/>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40" name="Rectangle 39">
            <a:extLst>
              <a:ext uri="{FF2B5EF4-FFF2-40B4-BE49-F238E27FC236}">
                <a16:creationId xmlns:a16="http://schemas.microsoft.com/office/drawing/2014/main" id="{E0FDF22F-1F3E-4E2E-8ADE-92E9C3A68047}"/>
              </a:ext>
            </a:extLst>
          </p:cNvPr>
          <p:cNvSpPr/>
          <p:nvPr/>
        </p:nvSpPr>
        <p:spPr>
          <a:xfrm>
            <a:off x="496620" y="2170971"/>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39" name="Rectangle 38">
            <a:extLst>
              <a:ext uri="{FF2B5EF4-FFF2-40B4-BE49-F238E27FC236}">
                <a16:creationId xmlns:a16="http://schemas.microsoft.com/office/drawing/2014/main" id="{CB907A82-70C1-4020-BF03-9CF32AEEA0CB}"/>
              </a:ext>
            </a:extLst>
          </p:cNvPr>
          <p:cNvSpPr/>
          <p:nvPr/>
        </p:nvSpPr>
        <p:spPr>
          <a:xfrm>
            <a:off x="495202" y="4208060"/>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 name="Title 1">
            <a:extLst>
              <a:ext uri="{FF2B5EF4-FFF2-40B4-BE49-F238E27FC236}">
                <a16:creationId xmlns:a16="http://schemas.microsoft.com/office/drawing/2014/main" id="{53D493A9-A7D6-4216-8CA9-05D37AFCB44A}"/>
              </a:ext>
            </a:extLst>
          </p:cNvPr>
          <p:cNvSpPr>
            <a:spLocks noGrp="1"/>
          </p:cNvSpPr>
          <p:nvPr>
            <p:ph type="title"/>
          </p:nvPr>
        </p:nvSpPr>
        <p:spPr>
          <a:xfrm>
            <a:off x="515937" y="501437"/>
            <a:ext cx="5065713" cy="861774"/>
          </a:xfrm>
        </p:spPr>
        <p:txBody>
          <a:bodyPr/>
          <a:lstStyle/>
          <a:p>
            <a:r>
              <a:rPr lang="en-ID" dirty="0"/>
              <a:t>PR</a:t>
            </a:r>
            <a:r>
              <a:rPr lang="fr-FR" dirty="0"/>
              <a:t>É</a:t>
            </a:r>
            <a:r>
              <a:rPr lang="en-ID" dirty="0"/>
              <a:t>CONISATIONS </a:t>
            </a:r>
            <a:r>
              <a:rPr lang="fr-FR" dirty="0"/>
              <a:t>PÉRIMÈTRE</a:t>
            </a:r>
            <a:r>
              <a:rPr lang="en-ID" dirty="0"/>
              <a:t> </a:t>
            </a:r>
            <a:r>
              <a:rPr lang="en-ID" dirty="0">
                <a:solidFill>
                  <a:schemeClr val="accent2"/>
                </a:solidFill>
              </a:rPr>
              <a:t>WAN</a:t>
            </a:r>
            <a:r>
              <a:rPr lang="en-ID" dirty="0"/>
              <a:t> ET </a:t>
            </a:r>
            <a:r>
              <a:rPr lang="en-ID" dirty="0">
                <a:solidFill>
                  <a:schemeClr val="accent2"/>
                </a:solidFill>
              </a:rPr>
              <a:t>SECURITE</a:t>
            </a:r>
          </a:p>
        </p:txBody>
      </p:sp>
      <p:sp>
        <p:nvSpPr>
          <p:cNvPr id="4" name="Slide Number Placeholder 3">
            <a:extLst>
              <a:ext uri="{FF2B5EF4-FFF2-40B4-BE49-F238E27FC236}">
                <a16:creationId xmlns:a16="http://schemas.microsoft.com/office/drawing/2014/main" id="{D0EFA615-58F6-4B0C-99A0-038766C7D368}"/>
              </a:ext>
            </a:extLst>
          </p:cNvPr>
          <p:cNvSpPr>
            <a:spLocks noGrp="1"/>
          </p:cNvSpPr>
          <p:nvPr>
            <p:ph type="sldNum" sz="quarter" idx="12"/>
          </p:nvPr>
        </p:nvSpPr>
        <p:spPr/>
        <p:txBody>
          <a:bodyPr/>
          <a:lstStyle/>
          <a:p>
            <a:fld id="{1E9D66DB-7B09-4F03-965C-6F4D1EE02AA0}" type="slidenum">
              <a:rPr lang="id-ID" smtClean="0"/>
              <a:t>7</a:t>
            </a:fld>
            <a:endParaRPr lang="id-ID"/>
          </a:p>
        </p:txBody>
      </p:sp>
      <p:sp>
        <p:nvSpPr>
          <p:cNvPr id="5" name="Text Placeholder 4">
            <a:extLst>
              <a:ext uri="{FF2B5EF4-FFF2-40B4-BE49-F238E27FC236}">
                <a16:creationId xmlns:a16="http://schemas.microsoft.com/office/drawing/2014/main" id="{DFD4C6A8-FF4F-4F39-A00C-46FEF4304E42}"/>
              </a:ext>
            </a:extLst>
          </p:cNvPr>
          <p:cNvSpPr>
            <a:spLocks noGrp="1"/>
          </p:cNvSpPr>
          <p:nvPr>
            <p:ph type="body" sz="quarter" idx="13"/>
          </p:nvPr>
        </p:nvSpPr>
        <p:spPr>
          <a:xfrm>
            <a:off x="515143" y="1438125"/>
            <a:ext cx="5065713" cy="276999"/>
          </a:xfrm>
        </p:spPr>
        <p:txBody>
          <a:bodyPr/>
          <a:lstStyle/>
          <a:p>
            <a:r>
              <a:rPr lang="fr-FR" dirty="0"/>
              <a:t>Rappel des objectifs sur le périmètre WAN</a:t>
            </a:r>
          </a:p>
        </p:txBody>
      </p:sp>
      <p:graphicFrame>
        <p:nvGraphicFramePr>
          <p:cNvPr id="7" name="Table 6">
            <a:extLst>
              <a:ext uri="{FF2B5EF4-FFF2-40B4-BE49-F238E27FC236}">
                <a16:creationId xmlns:a16="http://schemas.microsoft.com/office/drawing/2014/main" id="{749B7C7F-1798-4EB6-A629-FB6B033ACA32}"/>
              </a:ext>
            </a:extLst>
          </p:cNvPr>
          <p:cNvGraphicFramePr>
            <a:graphicFrameLocks noGrp="1"/>
          </p:cNvGraphicFramePr>
          <p:nvPr>
            <p:extLst>
              <p:ext uri="{D42A27DB-BD31-4B8C-83A1-F6EECF244321}">
                <p14:modId xmlns:p14="http://schemas.microsoft.com/office/powerpoint/2010/main" val="1081144377"/>
              </p:ext>
            </p:extLst>
          </p:nvPr>
        </p:nvGraphicFramePr>
        <p:xfrm>
          <a:off x="6086951" y="548259"/>
          <a:ext cx="5277651" cy="5886458"/>
        </p:xfrm>
        <a:graphic>
          <a:graphicData uri="http://schemas.openxmlformats.org/drawingml/2006/table">
            <a:tbl>
              <a:tblPr/>
              <a:tblGrid>
                <a:gridCol w="892168">
                  <a:extLst>
                    <a:ext uri="{9D8B030D-6E8A-4147-A177-3AD203B41FA5}">
                      <a16:colId xmlns:a16="http://schemas.microsoft.com/office/drawing/2014/main" val="3377420566"/>
                    </a:ext>
                  </a:extLst>
                </a:gridCol>
                <a:gridCol w="2632082">
                  <a:extLst>
                    <a:ext uri="{9D8B030D-6E8A-4147-A177-3AD203B41FA5}">
                      <a16:colId xmlns:a16="http://schemas.microsoft.com/office/drawing/2014/main" val="865281238"/>
                    </a:ext>
                  </a:extLst>
                </a:gridCol>
                <a:gridCol w="584467">
                  <a:extLst>
                    <a:ext uri="{9D8B030D-6E8A-4147-A177-3AD203B41FA5}">
                      <a16:colId xmlns:a16="http://schemas.microsoft.com/office/drawing/2014/main" val="2319442044"/>
                    </a:ext>
                  </a:extLst>
                </a:gridCol>
                <a:gridCol w="584467">
                  <a:extLst>
                    <a:ext uri="{9D8B030D-6E8A-4147-A177-3AD203B41FA5}">
                      <a16:colId xmlns:a16="http://schemas.microsoft.com/office/drawing/2014/main" val="2418782726"/>
                    </a:ext>
                  </a:extLst>
                </a:gridCol>
                <a:gridCol w="584467">
                  <a:extLst>
                    <a:ext uri="{9D8B030D-6E8A-4147-A177-3AD203B41FA5}">
                      <a16:colId xmlns:a16="http://schemas.microsoft.com/office/drawing/2014/main" val="4194578291"/>
                    </a:ext>
                  </a:extLst>
                </a:gridCol>
              </a:tblGrid>
              <a:tr h="316189">
                <a:tc gridSpan="5">
                  <a:txBody>
                    <a:bodyPr/>
                    <a:lstStyle/>
                    <a:p>
                      <a:pPr algn="ctr" fontAlgn="ctr"/>
                      <a:r>
                        <a:rPr lang="fr-FR" sz="1050" b="0" i="0" u="none" strike="noStrike" dirty="0">
                          <a:solidFill>
                            <a:schemeClr val="bg1"/>
                          </a:solidFill>
                          <a:effectLst/>
                          <a:latin typeface="+mj-lt"/>
                        </a:rPr>
                        <a:t>Préconisations</a:t>
                      </a:r>
                      <a:r>
                        <a:rPr lang="fr-FR" sz="1000" b="0" i="0" u="none" strike="noStrike" dirty="0">
                          <a:solidFill>
                            <a:schemeClr val="bg1"/>
                          </a:solidFill>
                          <a:effectLst/>
                          <a:latin typeface="+mj-lt"/>
                        </a:rPr>
                        <a:t> sur l'architecture WAN des sites centraux</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val="1509064302"/>
                  </a:ext>
                </a:extLst>
              </a:tr>
              <a:tr h="215711">
                <a:tc>
                  <a:txBody>
                    <a:bodyPr/>
                    <a:lstStyle/>
                    <a:p>
                      <a:pPr algn="ctr" fontAlgn="ctr"/>
                      <a:r>
                        <a:rPr lang="id-ID" sz="900" b="1" i="0" u="none" strike="noStrike" dirty="0">
                          <a:solidFill>
                            <a:schemeClr val="bg1"/>
                          </a:solidFill>
                          <a:effectLst/>
                          <a:latin typeface="+mj-lt"/>
                        </a:rPr>
                        <a:t>ID</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Description de la tâche</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Criticité</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Budget</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Dat</a:t>
                      </a:r>
                      <a:r>
                        <a:rPr lang="fr-FR" sz="900" b="0" i="0" u="none" strike="noStrike" dirty="0">
                          <a:solidFill>
                            <a:schemeClr val="bg1"/>
                          </a:solidFill>
                          <a:effectLst/>
                          <a:latin typeface="+mj-lt"/>
                        </a:rPr>
                        <a:t>e</a:t>
                      </a:r>
                      <a:r>
                        <a:rPr lang="id-ID" sz="900" b="0" i="0" u="none" strike="noStrike" dirty="0">
                          <a:solidFill>
                            <a:schemeClr val="bg1"/>
                          </a:solidFill>
                          <a:effectLst/>
                          <a:latin typeface="+mj-lt"/>
                        </a:rPr>
                        <a:t> cible</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18496992"/>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PRECO_WAN_01</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Réalisation d'un POC solutions Sécurité et Proxy Cloud</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31/01/2020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52858001"/>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PRECO_WAN_02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DC ATOS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30/11/2019</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7313204"/>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PRECO_WAN_03</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DC ATOS : Déploiement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30/11/2019</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5087862"/>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PRECO_WAN_04</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DC ATOS : Mise en service des accès WAN</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30/11/2019</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1614406"/>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PRECO_WAN_05</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8123353"/>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PRECO_WAN_06</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Déploiement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30/06/2020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00188157"/>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PRECO_WAN_07</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Migration des accès WAN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3278094"/>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PRECO_WAN_08</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FAC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30/06/2020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3190675"/>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PRECO_WAN_09</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FAC : Déploiement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66052606"/>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FAC : Migration des accès WAN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a:solidFill>
                            <a:srgbClr val="000000"/>
                          </a:solidFill>
                          <a:effectLst/>
                          <a:latin typeface="+mn-lt"/>
                          <a:ea typeface="Times New Roman" panose="02020603050405020304" pitchFamily="18" charset="0"/>
                          <a:cs typeface="Times New Roman" panose="02020603050405020304" pitchFamily="18" charset="0"/>
                        </a:rPr>
                        <a:t>+</a:t>
                      </a:r>
                      <a:endParaRPr lang="en-ID" sz="700" b="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8724923"/>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PRECO_WAN_11</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CLEM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7446606"/>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PRECO_WAN_12</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CLEM : Déploiement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a:solidFill>
                            <a:srgbClr val="000000"/>
                          </a:solidFill>
                          <a:effectLst/>
                          <a:latin typeface="+mn-lt"/>
                          <a:ea typeface="Times New Roman" panose="02020603050405020304" pitchFamily="18" charset="0"/>
                          <a:cs typeface="Times New Roman" panose="02020603050405020304" pitchFamily="18" charset="0"/>
                        </a:rPr>
                        <a:t>+</a:t>
                      </a:r>
                      <a:endParaRPr lang="en-ID" sz="700" b="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34720314"/>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PRECO_WAN_13</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CLEM : Migration des accès WAN</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9762859"/>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PRECO_WAN_14</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DOT : Déploiement accès WAN MPLS N3 opéré</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2120813"/>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PRECO_WAN_15</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DOT : Déploiement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1407567"/>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PRECO_WAN_16</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DOT : Migration des accès WAN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17065398"/>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PRECO_WAN_17</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5143388"/>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PRECO_WAN_18</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Déploiement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7000"/>
                        </a:lnSpc>
                        <a:spcAft>
                          <a:spcPts val="0"/>
                        </a:spcAft>
                      </a:pPr>
                      <a:r>
                        <a:rPr lang="fr-FR" sz="600" kern="12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98070205"/>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PRECO_WAN_19</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Migration des accès WAN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a:solidFill>
                            <a:srgbClr val="000000"/>
                          </a:solidFill>
                          <a:effectLst/>
                          <a:latin typeface="+mn-lt"/>
                          <a:ea typeface="Times New Roman" panose="02020603050405020304" pitchFamily="18" charset="0"/>
                          <a:cs typeface="Times New Roman" panose="02020603050405020304" pitchFamily="18" charset="0"/>
                        </a:rPr>
                        <a:t>+</a:t>
                      </a:r>
                      <a:endParaRPr lang="en-ID" sz="700" b="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58634995"/>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STEETON : Déploiement accès WAN MPLS N3 opéré</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a:solidFill>
                            <a:srgbClr val="000000"/>
                          </a:solidFill>
                          <a:effectLst/>
                          <a:latin typeface="+mn-lt"/>
                          <a:ea typeface="Times New Roman" panose="02020603050405020304" pitchFamily="18" charset="0"/>
                          <a:cs typeface="Times New Roman" panose="02020603050405020304" pitchFamily="18" charset="0"/>
                        </a:rPr>
                        <a:t>+++</a:t>
                      </a:r>
                      <a:endParaRPr lang="en-ID" sz="700" b="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67455494"/>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PRECO_WAN_21</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STEETON : Déploiement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b="0">
                          <a:solidFill>
                            <a:srgbClr val="000000"/>
                          </a:solidFill>
                          <a:effectLst/>
                          <a:latin typeface="+mn-lt"/>
                          <a:ea typeface="Times New Roman" panose="02020603050405020304" pitchFamily="18" charset="0"/>
                          <a:cs typeface="Times New Roman" panose="02020603050405020304" pitchFamily="18" charset="0"/>
                        </a:rPr>
                        <a:t>+</a:t>
                      </a:r>
                      <a:endParaRPr lang="en-ID" sz="700" b="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30/06/2020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4321476"/>
                  </a:ext>
                </a:extLst>
              </a:tr>
              <a:tr h="157487">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PRECO_WAN_22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STEETON : Migration des accès WAN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b="0" dirty="0">
                          <a:solidFill>
                            <a:srgbClr val="000000"/>
                          </a:solidFill>
                          <a:effectLst/>
                          <a:latin typeface="+mn-lt"/>
                          <a:ea typeface="Times New Roman" panose="02020603050405020304" pitchFamily="18" charset="0"/>
                          <a:cs typeface="Times New Roman" panose="02020603050405020304" pitchFamily="18" charset="0"/>
                        </a:rPr>
                        <a:t>+</a:t>
                      </a:r>
                      <a:endParaRPr lang="en-ID" sz="700" b="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30/06/2020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0195368"/>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PRECO_WAN_23</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DA : Résiliation/ Démobilisation des accès WAN MPLS L2</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9944320"/>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PRECO_WAN_24</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Résiliation/ Démobilisation des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31/12/2020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7383329"/>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PRECO_WAN_25</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FAC : Résiliation/ Démobilisation des accès WAN MPLS L2</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58985"/>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PRECO_WAN_26</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FAC : Résiliation/ Démobilisation des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89341655"/>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PRECO_WAN_27</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CLEM : Résiliation/ Démobilisation des accès WAN MPLS L2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4778480"/>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PRECO_WAN_28</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CLEM : Résiliation/ Démobilisation des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kern="12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1758743"/>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PRECO_WAN_29</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DOT : Résiliation/ Démobilisation des accès WAN MPLS L2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64595235"/>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PRECO_WAN_30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DOT : Résiliation/ Démobilisation des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7353746"/>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PRECO_WAN_31</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Résiliation/ Démobilisation des accès WAN MPLS L2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2626924"/>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PRECO_WAN_32</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BINGEY : Résiliation/ Démobilisation des accès WAN Internet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8007389"/>
                  </a:ext>
                </a:extLst>
              </a:tr>
              <a:tr h="157487">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PRECO_WAN_33</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STEETON : Résiliation/ Démobilisation des accès WAN MPLS L2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Moyenne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8504661"/>
                  </a:ext>
                </a:extLst>
              </a:tr>
              <a:tr h="157487">
                <a:tc>
                  <a:txBody>
                    <a:bodyPr/>
                    <a:lstStyle/>
                    <a:p>
                      <a:pPr>
                        <a:lnSpc>
                          <a:spcPct val="107000"/>
                        </a:lnSpc>
                        <a:spcAft>
                          <a:spcPts val="0"/>
                        </a:spcAft>
                      </a:pPr>
                      <a:r>
                        <a:rPr lang="fr-FR" sz="700">
                          <a:solidFill>
                            <a:srgbClr val="0D0D0D"/>
                          </a:solidFill>
                          <a:effectLst/>
                          <a:latin typeface="+mn-lt"/>
                          <a:ea typeface="Times New Roman" panose="02020603050405020304" pitchFamily="18" charset="0"/>
                          <a:cs typeface="Times New Roman" panose="02020603050405020304" pitchFamily="18" charset="0"/>
                        </a:rPr>
                        <a:t>PRECO_WAN_34</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STEETON : Résiliation/ Démobilisation des accès WAN Internet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600" dirty="0">
                          <a:solidFill>
                            <a:schemeClr val="bg1"/>
                          </a:solidFill>
                          <a:effectLst/>
                          <a:latin typeface="+mn-lt"/>
                          <a:ea typeface="Times New Roman" panose="02020603050405020304" pitchFamily="18" charset="0"/>
                          <a:cs typeface="Times New Roman" panose="02020603050405020304" pitchFamily="18" charset="0"/>
                        </a:rPr>
                        <a:t>Faible</a:t>
                      </a:r>
                      <a:endParaRPr lang="en-ID" sz="6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algn="ct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31/12/2020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70416608"/>
                  </a:ext>
                </a:extLst>
              </a:tr>
            </a:tbl>
          </a:graphicData>
        </a:graphic>
      </p:graphicFrame>
      <p:grpSp>
        <p:nvGrpSpPr>
          <p:cNvPr id="14" name="Group 13">
            <a:extLst>
              <a:ext uri="{FF2B5EF4-FFF2-40B4-BE49-F238E27FC236}">
                <a16:creationId xmlns:a16="http://schemas.microsoft.com/office/drawing/2014/main" id="{7F8BB29F-E866-42E4-8FFD-5D1CD68D3312}"/>
              </a:ext>
            </a:extLst>
          </p:cNvPr>
          <p:cNvGrpSpPr/>
          <p:nvPr/>
        </p:nvGrpSpPr>
        <p:grpSpPr>
          <a:xfrm>
            <a:off x="627177" y="2114857"/>
            <a:ext cx="5467404" cy="3566023"/>
            <a:chOff x="627177" y="2627319"/>
            <a:chExt cx="5467404" cy="3208712"/>
          </a:xfrm>
        </p:grpSpPr>
        <p:grpSp>
          <p:nvGrpSpPr>
            <p:cNvPr id="12" name="Group 11">
              <a:extLst>
                <a:ext uri="{FF2B5EF4-FFF2-40B4-BE49-F238E27FC236}">
                  <a16:creationId xmlns:a16="http://schemas.microsoft.com/office/drawing/2014/main" id="{BA63104C-E89A-49CE-9129-10C4CF28464C}"/>
                </a:ext>
              </a:extLst>
            </p:cNvPr>
            <p:cNvGrpSpPr/>
            <p:nvPr/>
          </p:nvGrpSpPr>
          <p:grpSpPr>
            <a:xfrm>
              <a:off x="627177" y="2627319"/>
              <a:ext cx="5349761" cy="1876170"/>
              <a:chOff x="627177" y="2627319"/>
              <a:chExt cx="5349761" cy="1876170"/>
            </a:xfrm>
          </p:grpSpPr>
          <p:grpSp>
            <p:nvGrpSpPr>
              <p:cNvPr id="17" name="Group 16">
                <a:extLst>
                  <a:ext uri="{FF2B5EF4-FFF2-40B4-BE49-F238E27FC236}">
                    <a16:creationId xmlns:a16="http://schemas.microsoft.com/office/drawing/2014/main" id="{FFDC9032-6089-47DB-AB70-F3C22F9A58FC}"/>
                  </a:ext>
                </a:extLst>
              </p:cNvPr>
              <p:cNvGrpSpPr/>
              <p:nvPr/>
            </p:nvGrpSpPr>
            <p:grpSpPr>
              <a:xfrm>
                <a:off x="627177" y="2735513"/>
                <a:ext cx="268359" cy="268360"/>
                <a:chOff x="5554663" y="2890838"/>
                <a:chExt cx="357187" cy="357188"/>
              </a:xfrm>
              <a:solidFill>
                <a:schemeClr val="bg1"/>
              </a:solidFill>
            </p:grpSpPr>
            <p:sp>
              <p:nvSpPr>
                <p:cNvPr id="18" name="Freeform 668">
                  <a:extLst>
                    <a:ext uri="{FF2B5EF4-FFF2-40B4-BE49-F238E27FC236}">
                      <a16:creationId xmlns:a16="http://schemas.microsoft.com/office/drawing/2014/main" id="{B2DA69D0-4F00-4A26-871B-A7079B6F597C}"/>
                    </a:ext>
                  </a:extLst>
                </p:cNvPr>
                <p:cNvSpPr>
                  <a:spLocks/>
                </p:cNvSpPr>
                <p:nvPr/>
              </p:nvSpPr>
              <p:spPr bwMode="auto">
                <a:xfrm>
                  <a:off x="5554663" y="2946401"/>
                  <a:ext cx="301625" cy="301625"/>
                </a:xfrm>
                <a:custGeom>
                  <a:avLst/>
                  <a:gdLst>
                    <a:gd name="T0" fmla="*/ 40 w 80"/>
                    <a:gd name="T1" fmla="*/ 80 h 80"/>
                    <a:gd name="T2" fmla="*/ 0 w 80"/>
                    <a:gd name="T3" fmla="*/ 40 h 80"/>
                    <a:gd name="T4" fmla="*/ 40 w 80"/>
                    <a:gd name="T5" fmla="*/ 0 h 80"/>
                    <a:gd name="T6" fmla="*/ 61 w 80"/>
                    <a:gd name="T7" fmla="*/ 6 h 80"/>
                    <a:gd name="T8" fmla="*/ 59 w 80"/>
                    <a:gd name="T9" fmla="*/ 9 h 80"/>
                    <a:gd name="T10" fmla="*/ 40 w 80"/>
                    <a:gd name="T11" fmla="*/ 4 h 80"/>
                    <a:gd name="T12" fmla="*/ 4 w 80"/>
                    <a:gd name="T13" fmla="*/ 40 h 80"/>
                    <a:gd name="T14" fmla="*/ 40 w 80"/>
                    <a:gd name="T15" fmla="*/ 76 h 80"/>
                    <a:gd name="T16" fmla="*/ 76 w 80"/>
                    <a:gd name="T17" fmla="*/ 40 h 80"/>
                    <a:gd name="T18" fmla="*/ 70 w 80"/>
                    <a:gd name="T19" fmla="*/ 20 h 80"/>
                    <a:gd name="T20" fmla="*/ 74 w 80"/>
                    <a:gd name="T21" fmla="*/ 18 h 80"/>
                    <a:gd name="T22" fmla="*/ 80 w 80"/>
                    <a:gd name="T23" fmla="*/ 40 h 80"/>
                    <a:gd name="T24" fmla="*/ 40 w 80"/>
                    <a:gd name="T2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80"/>
                      </a:moveTo>
                      <a:cubicBezTo>
                        <a:pt x="18" y="80"/>
                        <a:pt x="0" y="62"/>
                        <a:pt x="0" y="40"/>
                      </a:cubicBezTo>
                      <a:cubicBezTo>
                        <a:pt x="0" y="18"/>
                        <a:pt x="18" y="0"/>
                        <a:pt x="40" y="0"/>
                      </a:cubicBezTo>
                      <a:cubicBezTo>
                        <a:pt x="48" y="0"/>
                        <a:pt x="55" y="2"/>
                        <a:pt x="61" y="6"/>
                      </a:cubicBezTo>
                      <a:cubicBezTo>
                        <a:pt x="59" y="9"/>
                        <a:pt x="59" y="9"/>
                        <a:pt x="59" y="9"/>
                      </a:cubicBezTo>
                      <a:cubicBezTo>
                        <a:pt x="53" y="6"/>
                        <a:pt x="47" y="4"/>
                        <a:pt x="40" y="4"/>
                      </a:cubicBezTo>
                      <a:cubicBezTo>
                        <a:pt x="20" y="4"/>
                        <a:pt x="4" y="20"/>
                        <a:pt x="4" y="40"/>
                      </a:cubicBezTo>
                      <a:cubicBezTo>
                        <a:pt x="4" y="60"/>
                        <a:pt x="20" y="76"/>
                        <a:pt x="40" y="76"/>
                      </a:cubicBezTo>
                      <a:cubicBezTo>
                        <a:pt x="60" y="76"/>
                        <a:pt x="76" y="60"/>
                        <a:pt x="76" y="40"/>
                      </a:cubicBezTo>
                      <a:cubicBezTo>
                        <a:pt x="76" y="33"/>
                        <a:pt x="74" y="26"/>
                        <a:pt x="70" y="20"/>
                      </a:cubicBezTo>
                      <a:cubicBezTo>
                        <a:pt x="74" y="18"/>
                        <a:pt x="74" y="18"/>
                        <a:pt x="74" y="18"/>
                      </a:cubicBezTo>
                      <a:cubicBezTo>
                        <a:pt x="78" y="25"/>
                        <a:pt x="80" y="32"/>
                        <a:pt x="80" y="40"/>
                      </a:cubicBezTo>
                      <a:cubicBezTo>
                        <a:pt x="80" y="62"/>
                        <a:pt x="62" y="80"/>
                        <a:pt x="4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669">
                  <a:extLst>
                    <a:ext uri="{FF2B5EF4-FFF2-40B4-BE49-F238E27FC236}">
                      <a16:creationId xmlns:a16="http://schemas.microsoft.com/office/drawing/2014/main" id="{D85D4F70-5848-4216-900F-A055432BC64F}"/>
                    </a:ext>
                  </a:extLst>
                </p:cNvPr>
                <p:cNvSpPr>
                  <a:spLocks/>
                </p:cNvSpPr>
                <p:nvPr/>
              </p:nvSpPr>
              <p:spPr bwMode="auto">
                <a:xfrm>
                  <a:off x="5607050" y="3000376"/>
                  <a:ext cx="196850" cy="195263"/>
                </a:xfrm>
                <a:custGeom>
                  <a:avLst/>
                  <a:gdLst>
                    <a:gd name="T0" fmla="*/ 26 w 52"/>
                    <a:gd name="T1" fmla="*/ 52 h 52"/>
                    <a:gd name="T2" fmla="*/ 0 w 52"/>
                    <a:gd name="T3" fmla="*/ 26 h 52"/>
                    <a:gd name="T4" fmla="*/ 26 w 52"/>
                    <a:gd name="T5" fmla="*/ 0 h 52"/>
                    <a:gd name="T6" fmla="*/ 28 w 52"/>
                    <a:gd name="T7" fmla="*/ 0 h 52"/>
                    <a:gd name="T8" fmla="*/ 28 w 52"/>
                    <a:gd name="T9" fmla="*/ 4 h 52"/>
                    <a:gd name="T10" fmla="*/ 26 w 52"/>
                    <a:gd name="T11" fmla="*/ 4 h 52"/>
                    <a:gd name="T12" fmla="*/ 4 w 52"/>
                    <a:gd name="T13" fmla="*/ 26 h 52"/>
                    <a:gd name="T14" fmla="*/ 26 w 52"/>
                    <a:gd name="T15" fmla="*/ 48 h 52"/>
                    <a:gd name="T16" fmla="*/ 48 w 52"/>
                    <a:gd name="T17" fmla="*/ 26 h 52"/>
                    <a:gd name="T18" fmla="*/ 48 w 52"/>
                    <a:gd name="T19" fmla="*/ 24 h 52"/>
                    <a:gd name="T20" fmla="*/ 52 w 52"/>
                    <a:gd name="T21" fmla="*/ 24 h 52"/>
                    <a:gd name="T22" fmla="*/ 52 w 52"/>
                    <a:gd name="T23" fmla="*/ 26 h 52"/>
                    <a:gd name="T24" fmla="*/ 26 w 52"/>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2">
                      <a:moveTo>
                        <a:pt x="26" y="52"/>
                      </a:moveTo>
                      <a:cubicBezTo>
                        <a:pt x="12" y="52"/>
                        <a:pt x="0" y="40"/>
                        <a:pt x="0" y="26"/>
                      </a:cubicBezTo>
                      <a:cubicBezTo>
                        <a:pt x="0" y="12"/>
                        <a:pt x="12" y="0"/>
                        <a:pt x="26" y="0"/>
                      </a:cubicBezTo>
                      <a:cubicBezTo>
                        <a:pt x="27" y="0"/>
                        <a:pt x="28" y="0"/>
                        <a:pt x="28" y="0"/>
                      </a:cubicBezTo>
                      <a:cubicBezTo>
                        <a:pt x="28" y="4"/>
                        <a:pt x="28" y="4"/>
                        <a:pt x="28" y="4"/>
                      </a:cubicBezTo>
                      <a:cubicBezTo>
                        <a:pt x="27" y="4"/>
                        <a:pt x="27" y="4"/>
                        <a:pt x="26" y="4"/>
                      </a:cubicBezTo>
                      <a:cubicBezTo>
                        <a:pt x="14" y="4"/>
                        <a:pt x="4" y="14"/>
                        <a:pt x="4" y="26"/>
                      </a:cubicBezTo>
                      <a:cubicBezTo>
                        <a:pt x="4" y="38"/>
                        <a:pt x="14" y="48"/>
                        <a:pt x="26" y="48"/>
                      </a:cubicBezTo>
                      <a:cubicBezTo>
                        <a:pt x="38" y="48"/>
                        <a:pt x="48" y="38"/>
                        <a:pt x="48" y="26"/>
                      </a:cubicBezTo>
                      <a:cubicBezTo>
                        <a:pt x="48" y="24"/>
                        <a:pt x="48" y="24"/>
                        <a:pt x="48" y="24"/>
                      </a:cubicBezTo>
                      <a:cubicBezTo>
                        <a:pt x="52" y="24"/>
                        <a:pt x="52" y="24"/>
                        <a:pt x="52" y="24"/>
                      </a:cubicBezTo>
                      <a:cubicBezTo>
                        <a:pt x="52" y="26"/>
                        <a:pt x="52" y="26"/>
                        <a:pt x="52" y="26"/>
                      </a:cubicBezTo>
                      <a:cubicBezTo>
                        <a:pt x="52" y="40"/>
                        <a:pt x="40" y="52"/>
                        <a:pt x="2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670">
                  <a:extLst>
                    <a:ext uri="{FF2B5EF4-FFF2-40B4-BE49-F238E27FC236}">
                      <a16:creationId xmlns:a16="http://schemas.microsoft.com/office/drawing/2014/main" id="{FA8184A9-0F8F-49E0-87CB-1292406F32C4}"/>
                    </a:ext>
                  </a:extLst>
                </p:cNvPr>
                <p:cNvSpPr>
                  <a:spLocks/>
                </p:cNvSpPr>
                <p:nvPr/>
              </p:nvSpPr>
              <p:spPr bwMode="auto">
                <a:xfrm>
                  <a:off x="5661025" y="3052763"/>
                  <a:ext cx="88900" cy="90488"/>
                </a:xfrm>
                <a:custGeom>
                  <a:avLst/>
                  <a:gdLst>
                    <a:gd name="T0" fmla="*/ 12 w 24"/>
                    <a:gd name="T1" fmla="*/ 24 h 24"/>
                    <a:gd name="T2" fmla="*/ 0 w 24"/>
                    <a:gd name="T3" fmla="*/ 12 h 24"/>
                    <a:gd name="T4" fmla="*/ 12 w 24"/>
                    <a:gd name="T5" fmla="*/ 0 h 24"/>
                    <a:gd name="T6" fmla="*/ 14 w 24"/>
                    <a:gd name="T7" fmla="*/ 0 h 24"/>
                    <a:gd name="T8" fmla="*/ 14 w 24"/>
                    <a:gd name="T9" fmla="*/ 0 h 24"/>
                    <a:gd name="T10" fmla="*/ 14 w 24"/>
                    <a:gd name="T11" fmla="*/ 4 h 24"/>
                    <a:gd name="T12" fmla="*/ 14 w 24"/>
                    <a:gd name="T13" fmla="*/ 4 h 24"/>
                    <a:gd name="T14" fmla="*/ 12 w 24"/>
                    <a:gd name="T15" fmla="*/ 4 h 24"/>
                    <a:gd name="T16" fmla="*/ 4 w 24"/>
                    <a:gd name="T17" fmla="*/ 12 h 24"/>
                    <a:gd name="T18" fmla="*/ 12 w 24"/>
                    <a:gd name="T19" fmla="*/ 20 h 24"/>
                    <a:gd name="T20" fmla="*/ 20 w 24"/>
                    <a:gd name="T21" fmla="*/ 12 h 24"/>
                    <a:gd name="T22" fmla="*/ 20 w 24"/>
                    <a:gd name="T23" fmla="*/ 10 h 24"/>
                    <a:gd name="T24" fmla="*/ 24 w 24"/>
                    <a:gd name="T25" fmla="*/ 10 h 24"/>
                    <a:gd name="T26" fmla="*/ 24 w 24"/>
                    <a:gd name="T27" fmla="*/ 12 h 24"/>
                    <a:gd name="T28" fmla="*/ 12 w 24"/>
                    <a:gd name="T2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4">
                      <a:moveTo>
                        <a:pt x="12" y="24"/>
                      </a:moveTo>
                      <a:cubicBezTo>
                        <a:pt x="5" y="24"/>
                        <a:pt x="0" y="19"/>
                        <a:pt x="0" y="12"/>
                      </a:cubicBezTo>
                      <a:cubicBezTo>
                        <a:pt x="0" y="5"/>
                        <a:pt x="5" y="0"/>
                        <a:pt x="12" y="0"/>
                      </a:cubicBezTo>
                      <a:cubicBezTo>
                        <a:pt x="13" y="0"/>
                        <a:pt x="13" y="0"/>
                        <a:pt x="14" y="0"/>
                      </a:cubicBezTo>
                      <a:cubicBezTo>
                        <a:pt x="14" y="0"/>
                        <a:pt x="14" y="0"/>
                        <a:pt x="14" y="0"/>
                      </a:cubicBezTo>
                      <a:cubicBezTo>
                        <a:pt x="14" y="4"/>
                        <a:pt x="14" y="4"/>
                        <a:pt x="14" y="4"/>
                      </a:cubicBezTo>
                      <a:cubicBezTo>
                        <a:pt x="14" y="4"/>
                        <a:pt x="14" y="4"/>
                        <a:pt x="14" y="4"/>
                      </a:cubicBezTo>
                      <a:cubicBezTo>
                        <a:pt x="13" y="4"/>
                        <a:pt x="12" y="4"/>
                        <a:pt x="12" y="4"/>
                      </a:cubicBezTo>
                      <a:cubicBezTo>
                        <a:pt x="8" y="4"/>
                        <a:pt x="4" y="8"/>
                        <a:pt x="4" y="12"/>
                      </a:cubicBezTo>
                      <a:cubicBezTo>
                        <a:pt x="4" y="16"/>
                        <a:pt x="8" y="20"/>
                        <a:pt x="12" y="20"/>
                      </a:cubicBezTo>
                      <a:cubicBezTo>
                        <a:pt x="16" y="20"/>
                        <a:pt x="20" y="16"/>
                        <a:pt x="20" y="12"/>
                      </a:cubicBezTo>
                      <a:cubicBezTo>
                        <a:pt x="20" y="10"/>
                        <a:pt x="20" y="10"/>
                        <a:pt x="20" y="10"/>
                      </a:cubicBezTo>
                      <a:cubicBezTo>
                        <a:pt x="24" y="10"/>
                        <a:pt x="24" y="10"/>
                        <a:pt x="24" y="10"/>
                      </a:cubicBezTo>
                      <a:cubicBezTo>
                        <a:pt x="24" y="12"/>
                        <a:pt x="24" y="12"/>
                        <a:pt x="24" y="12"/>
                      </a:cubicBezTo>
                      <a:cubicBezTo>
                        <a:pt x="24" y="19"/>
                        <a:pt x="19" y="24"/>
                        <a:pt x="1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671">
                  <a:extLst>
                    <a:ext uri="{FF2B5EF4-FFF2-40B4-BE49-F238E27FC236}">
                      <a16:creationId xmlns:a16="http://schemas.microsoft.com/office/drawing/2014/main" id="{C8E4B6B8-CA78-4F1F-BD5B-C50C9C266DF5}"/>
                    </a:ext>
                  </a:extLst>
                </p:cNvPr>
                <p:cNvSpPr>
                  <a:spLocks noEditPoints="1"/>
                </p:cNvSpPr>
                <p:nvPr/>
              </p:nvSpPr>
              <p:spPr bwMode="auto">
                <a:xfrm>
                  <a:off x="5705475" y="2890838"/>
                  <a:ext cx="206375" cy="206375"/>
                </a:xfrm>
                <a:custGeom>
                  <a:avLst/>
                  <a:gdLst>
                    <a:gd name="T0" fmla="*/ 32 w 55"/>
                    <a:gd name="T1" fmla="*/ 55 h 55"/>
                    <a:gd name="T2" fmla="*/ 2 w 55"/>
                    <a:gd name="T3" fmla="*/ 55 h 55"/>
                    <a:gd name="T4" fmla="*/ 0 w 55"/>
                    <a:gd name="T5" fmla="*/ 53 h 55"/>
                    <a:gd name="T6" fmla="*/ 0 w 55"/>
                    <a:gd name="T7" fmla="*/ 22 h 55"/>
                    <a:gd name="T8" fmla="*/ 1 w 55"/>
                    <a:gd name="T9" fmla="*/ 20 h 55"/>
                    <a:gd name="T10" fmla="*/ 3 w 55"/>
                    <a:gd name="T11" fmla="*/ 20 h 55"/>
                    <a:gd name="T12" fmla="*/ 12 w 55"/>
                    <a:gd name="T13" fmla="*/ 29 h 55"/>
                    <a:gd name="T14" fmla="*/ 40 w 55"/>
                    <a:gd name="T15" fmla="*/ 0 h 55"/>
                    <a:gd name="T16" fmla="*/ 41 w 55"/>
                    <a:gd name="T17" fmla="*/ 0 h 55"/>
                    <a:gd name="T18" fmla="*/ 41 w 55"/>
                    <a:gd name="T19" fmla="*/ 0 h 55"/>
                    <a:gd name="T20" fmla="*/ 43 w 55"/>
                    <a:gd name="T21" fmla="*/ 0 h 55"/>
                    <a:gd name="T22" fmla="*/ 54 w 55"/>
                    <a:gd name="T23" fmla="*/ 12 h 55"/>
                    <a:gd name="T24" fmla="*/ 54 w 55"/>
                    <a:gd name="T25" fmla="*/ 14 h 55"/>
                    <a:gd name="T26" fmla="*/ 25 w 55"/>
                    <a:gd name="T27" fmla="*/ 43 h 55"/>
                    <a:gd name="T28" fmla="*/ 34 w 55"/>
                    <a:gd name="T29" fmla="*/ 52 h 55"/>
                    <a:gd name="T30" fmla="*/ 34 w 55"/>
                    <a:gd name="T31" fmla="*/ 54 h 55"/>
                    <a:gd name="T32" fmla="*/ 32 w 55"/>
                    <a:gd name="T33" fmla="*/ 55 h 55"/>
                    <a:gd name="T34" fmla="*/ 4 w 55"/>
                    <a:gd name="T35" fmla="*/ 51 h 55"/>
                    <a:gd name="T36" fmla="*/ 28 w 55"/>
                    <a:gd name="T37" fmla="*/ 51 h 55"/>
                    <a:gd name="T38" fmla="*/ 21 w 55"/>
                    <a:gd name="T39" fmla="*/ 44 h 55"/>
                    <a:gd name="T40" fmla="*/ 21 w 55"/>
                    <a:gd name="T41" fmla="*/ 42 h 55"/>
                    <a:gd name="T42" fmla="*/ 50 w 55"/>
                    <a:gd name="T43" fmla="*/ 13 h 55"/>
                    <a:gd name="T44" fmla="*/ 41 w 55"/>
                    <a:gd name="T45" fmla="*/ 4 h 55"/>
                    <a:gd name="T46" fmla="*/ 13 w 55"/>
                    <a:gd name="T47" fmla="*/ 33 h 55"/>
                    <a:gd name="T48" fmla="*/ 12 w 55"/>
                    <a:gd name="T49" fmla="*/ 34 h 55"/>
                    <a:gd name="T50" fmla="*/ 10 w 55"/>
                    <a:gd name="T51" fmla="*/ 33 h 55"/>
                    <a:gd name="T52" fmla="*/ 4 w 55"/>
                    <a:gd name="T53" fmla="*/ 27 h 55"/>
                    <a:gd name="T54" fmla="*/ 4 w 55"/>
                    <a:gd name="T55"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32" y="55"/>
                      </a:moveTo>
                      <a:cubicBezTo>
                        <a:pt x="2" y="55"/>
                        <a:pt x="2" y="55"/>
                        <a:pt x="2" y="55"/>
                      </a:cubicBezTo>
                      <a:cubicBezTo>
                        <a:pt x="1" y="55"/>
                        <a:pt x="0" y="54"/>
                        <a:pt x="0" y="53"/>
                      </a:cubicBezTo>
                      <a:cubicBezTo>
                        <a:pt x="0" y="22"/>
                        <a:pt x="0" y="22"/>
                        <a:pt x="0" y="22"/>
                      </a:cubicBezTo>
                      <a:cubicBezTo>
                        <a:pt x="0" y="21"/>
                        <a:pt x="0" y="20"/>
                        <a:pt x="1" y="20"/>
                      </a:cubicBezTo>
                      <a:cubicBezTo>
                        <a:pt x="2" y="19"/>
                        <a:pt x="3" y="20"/>
                        <a:pt x="3" y="20"/>
                      </a:cubicBezTo>
                      <a:cubicBezTo>
                        <a:pt x="12" y="29"/>
                        <a:pt x="12" y="29"/>
                        <a:pt x="12" y="29"/>
                      </a:cubicBezTo>
                      <a:cubicBezTo>
                        <a:pt x="40" y="0"/>
                        <a:pt x="40" y="0"/>
                        <a:pt x="40" y="0"/>
                      </a:cubicBezTo>
                      <a:cubicBezTo>
                        <a:pt x="40" y="0"/>
                        <a:pt x="41" y="0"/>
                        <a:pt x="41" y="0"/>
                      </a:cubicBezTo>
                      <a:cubicBezTo>
                        <a:pt x="41" y="0"/>
                        <a:pt x="41" y="0"/>
                        <a:pt x="41" y="0"/>
                      </a:cubicBezTo>
                      <a:cubicBezTo>
                        <a:pt x="42" y="0"/>
                        <a:pt x="42" y="0"/>
                        <a:pt x="43" y="0"/>
                      </a:cubicBezTo>
                      <a:cubicBezTo>
                        <a:pt x="54" y="12"/>
                        <a:pt x="54" y="12"/>
                        <a:pt x="54" y="12"/>
                      </a:cubicBezTo>
                      <a:cubicBezTo>
                        <a:pt x="55" y="12"/>
                        <a:pt x="55" y="14"/>
                        <a:pt x="54" y="14"/>
                      </a:cubicBezTo>
                      <a:cubicBezTo>
                        <a:pt x="25" y="43"/>
                        <a:pt x="25" y="43"/>
                        <a:pt x="25" y="43"/>
                      </a:cubicBezTo>
                      <a:cubicBezTo>
                        <a:pt x="34" y="52"/>
                        <a:pt x="34" y="52"/>
                        <a:pt x="34" y="52"/>
                      </a:cubicBezTo>
                      <a:cubicBezTo>
                        <a:pt x="34" y="52"/>
                        <a:pt x="35" y="53"/>
                        <a:pt x="34" y="54"/>
                      </a:cubicBezTo>
                      <a:cubicBezTo>
                        <a:pt x="34" y="55"/>
                        <a:pt x="33" y="55"/>
                        <a:pt x="32" y="55"/>
                      </a:cubicBezTo>
                      <a:close/>
                      <a:moveTo>
                        <a:pt x="4" y="51"/>
                      </a:moveTo>
                      <a:cubicBezTo>
                        <a:pt x="28" y="51"/>
                        <a:pt x="28" y="51"/>
                        <a:pt x="28" y="51"/>
                      </a:cubicBezTo>
                      <a:cubicBezTo>
                        <a:pt x="21" y="44"/>
                        <a:pt x="21" y="44"/>
                        <a:pt x="21" y="44"/>
                      </a:cubicBezTo>
                      <a:cubicBezTo>
                        <a:pt x="20" y="44"/>
                        <a:pt x="20" y="42"/>
                        <a:pt x="21" y="42"/>
                      </a:cubicBezTo>
                      <a:cubicBezTo>
                        <a:pt x="50" y="13"/>
                        <a:pt x="50" y="13"/>
                        <a:pt x="50" y="13"/>
                      </a:cubicBezTo>
                      <a:cubicBezTo>
                        <a:pt x="41" y="4"/>
                        <a:pt x="41" y="4"/>
                        <a:pt x="41" y="4"/>
                      </a:cubicBezTo>
                      <a:cubicBezTo>
                        <a:pt x="13" y="33"/>
                        <a:pt x="13" y="33"/>
                        <a:pt x="13" y="33"/>
                      </a:cubicBezTo>
                      <a:cubicBezTo>
                        <a:pt x="13" y="33"/>
                        <a:pt x="12" y="33"/>
                        <a:pt x="12" y="34"/>
                      </a:cubicBezTo>
                      <a:cubicBezTo>
                        <a:pt x="11" y="34"/>
                        <a:pt x="10" y="33"/>
                        <a:pt x="10" y="33"/>
                      </a:cubicBezTo>
                      <a:cubicBezTo>
                        <a:pt x="4" y="27"/>
                        <a:pt x="4" y="27"/>
                        <a:pt x="4" y="27"/>
                      </a:cubicBezTo>
                      <a:lnTo>
                        <a:pt x="4"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 name="TextBox 9">
                <a:extLst>
                  <a:ext uri="{FF2B5EF4-FFF2-40B4-BE49-F238E27FC236}">
                    <a16:creationId xmlns:a16="http://schemas.microsoft.com/office/drawing/2014/main" id="{1094453A-5A0C-4E5F-B812-7F7B62E67291}"/>
                  </a:ext>
                </a:extLst>
              </p:cNvPr>
              <p:cNvSpPr txBox="1"/>
              <p:nvPr/>
            </p:nvSpPr>
            <p:spPr>
              <a:xfrm>
                <a:off x="1162162" y="2627319"/>
                <a:ext cx="4419489" cy="215444"/>
              </a:xfrm>
              <a:prstGeom prst="rect">
                <a:avLst/>
              </a:prstGeom>
              <a:noFill/>
            </p:spPr>
            <p:txBody>
              <a:bodyPr wrap="square" lIns="0" tIns="0" rIns="0" bIns="0" rtlCol="0">
                <a:spAutoFit/>
              </a:bodyPr>
              <a:lstStyle/>
              <a:p>
                <a:pPr lvl="0">
                  <a:defRPr/>
                </a:pPr>
                <a:r>
                  <a:rPr lang="fr-FR" sz="1400" b="1" dirty="0">
                    <a:solidFill>
                      <a:prstClr val="black"/>
                    </a:solidFill>
                  </a:rPr>
                  <a:t>Objectifs sur le périmètre WAN et Sécurité : </a:t>
                </a:r>
              </a:p>
            </p:txBody>
          </p:sp>
          <p:sp>
            <p:nvSpPr>
              <p:cNvPr id="16" name="TextBox 15">
                <a:extLst>
                  <a:ext uri="{FF2B5EF4-FFF2-40B4-BE49-F238E27FC236}">
                    <a16:creationId xmlns:a16="http://schemas.microsoft.com/office/drawing/2014/main" id="{04653FB0-8C4E-4A06-A099-919E81FF1189}"/>
                  </a:ext>
                </a:extLst>
              </p:cNvPr>
              <p:cNvSpPr txBox="1"/>
              <p:nvPr/>
            </p:nvSpPr>
            <p:spPr>
              <a:xfrm>
                <a:off x="1162162" y="2897250"/>
                <a:ext cx="4814776" cy="1606239"/>
              </a:xfrm>
              <a:prstGeom prst="rect">
                <a:avLst/>
              </a:prstGeom>
              <a:noFill/>
            </p:spPr>
            <p:txBody>
              <a:bodyPr wrap="square" lIns="0" tIns="0" rIns="0" bIns="0" rtlCol="0">
                <a:spAutoFit/>
              </a:bodyPr>
              <a:lstStyle/>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Réduction des coûts</a:t>
                </a:r>
              </a:p>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Augmentation des niveaux de performance et de sécurisation sur le WAN</a:t>
                </a:r>
              </a:p>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Simplification des infrastructures et amélioration continue du service</a:t>
                </a:r>
              </a:p>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Refonte WAN en niveau 3 opéré</a:t>
                </a:r>
              </a:p>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Résilience locale des accès WAN de tous les sites centraux</a:t>
                </a:r>
              </a:p>
              <a:p>
                <a:pPr marL="171450" indent="-171450">
                  <a:spcAft>
                    <a:spcPts val="300"/>
                  </a:spcAft>
                  <a:buClr>
                    <a:schemeClr val="accent2"/>
                  </a:buClr>
                  <a:buSzPct val="90000"/>
                  <a:buFont typeface="Wingdings" panose="05000000000000000000" pitchFamily="2" charset="2"/>
                  <a:buChar char="§"/>
                  <a:defRPr/>
                </a:pPr>
                <a:r>
                  <a:rPr lang="fr-FR" sz="1100" dirty="0">
                    <a:solidFill>
                      <a:prstClr val="black"/>
                    </a:solidFill>
                  </a:rPr>
                  <a:t>Déploiement d’évasions Internet locales : </a:t>
                </a:r>
              </a:p>
              <a:p>
                <a:pPr marL="628650" lvl="1" indent="-171450">
                  <a:spcAft>
                    <a:spcPts val="300"/>
                  </a:spcAft>
                  <a:buClr>
                    <a:schemeClr val="accent2"/>
                  </a:buClr>
                  <a:buSzPct val="90000"/>
                  <a:buFont typeface="Wingdings" panose="05000000000000000000" pitchFamily="2" charset="2"/>
                  <a:buChar char="§"/>
                  <a:defRPr/>
                </a:pPr>
                <a:r>
                  <a:rPr lang="fr-FR" sz="1000" dirty="0">
                    <a:solidFill>
                      <a:prstClr val="black"/>
                    </a:solidFill>
                  </a:rPr>
                  <a:t>Utilisation de la sortie Internet locale en mode nominal </a:t>
                </a:r>
              </a:p>
              <a:p>
                <a:pPr marL="628650" lvl="1" indent="-171450">
                  <a:spcAft>
                    <a:spcPts val="300"/>
                  </a:spcAft>
                  <a:buClr>
                    <a:schemeClr val="accent2"/>
                  </a:buClr>
                  <a:buSzPct val="90000"/>
                  <a:buFont typeface="Wingdings" panose="05000000000000000000" pitchFamily="2" charset="2"/>
                  <a:buChar char="§"/>
                  <a:defRPr/>
                </a:pPr>
                <a:r>
                  <a:rPr lang="fr-FR" sz="1000" dirty="0">
                    <a:solidFill>
                      <a:prstClr val="black"/>
                    </a:solidFill>
                  </a:rPr>
                  <a:t>Utilisation de la sortie Internet dans le réseau MPLS en mode secours</a:t>
                </a:r>
              </a:p>
              <a:p>
                <a:pPr marL="628650" lvl="1" indent="-171450">
                  <a:spcAft>
                    <a:spcPts val="300"/>
                  </a:spcAft>
                  <a:buClr>
                    <a:schemeClr val="accent2"/>
                  </a:buClr>
                  <a:buSzPct val="90000"/>
                  <a:buFont typeface="Wingdings" panose="05000000000000000000" pitchFamily="2" charset="2"/>
                  <a:buChar char="§"/>
                  <a:defRPr/>
                </a:pPr>
                <a:endParaRPr lang="fr-FR" sz="1000" dirty="0">
                  <a:solidFill>
                    <a:prstClr val="black"/>
                  </a:solidFill>
                </a:endParaRPr>
              </a:p>
            </p:txBody>
          </p:sp>
        </p:grpSp>
        <p:grpSp>
          <p:nvGrpSpPr>
            <p:cNvPr id="13" name="Group 12">
              <a:extLst>
                <a:ext uri="{FF2B5EF4-FFF2-40B4-BE49-F238E27FC236}">
                  <a16:creationId xmlns:a16="http://schemas.microsoft.com/office/drawing/2014/main" id="{171F3E5C-B716-4415-AB0D-B776365C197C}"/>
                </a:ext>
              </a:extLst>
            </p:cNvPr>
            <p:cNvGrpSpPr/>
            <p:nvPr/>
          </p:nvGrpSpPr>
          <p:grpSpPr>
            <a:xfrm>
              <a:off x="653913" y="4491979"/>
              <a:ext cx="5440668" cy="1344052"/>
              <a:chOff x="653913" y="4662044"/>
              <a:chExt cx="5440668" cy="1344052"/>
            </a:xfrm>
          </p:grpSpPr>
          <p:sp>
            <p:nvSpPr>
              <p:cNvPr id="25" name="TextBox 24">
                <a:extLst>
                  <a:ext uri="{FF2B5EF4-FFF2-40B4-BE49-F238E27FC236}">
                    <a16:creationId xmlns:a16="http://schemas.microsoft.com/office/drawing/2014/main" id="{2AC47412-CBB8-43CE-BADB-6B0E5B4A5C0A}"/>
                  </a:ext>
                </a:extLst>
              </p:cNvPr>
              <p:cNvSpPr txBox="1"/>
              <p:nvPr/>
            </p:nvSpPr>
            <p:spPr>
              <a:xfrm>
                <a:off x="1162162" y="4662044"/>
                <a:ext cx="4419489" cy="215444"/>
              </a:xfrm>
              <a:prstGeom prst="rect">
                <a:avLst/>
              </a:prstGeom>
              <a:noFill/>
            </p:spPr>
            <p:txBody>
              <a:bodyPr wrap="square" lIns="0" tIns="0" rIns="0" bIns="0" rtlCol="0">
                <a:spAutoFit/>
              </a:bodyPr>
              <a:lstStyle/>
              <a:p>
                <a:pPr lvl="0">
                  <a:defRPr/>
                </a:pPr>
                <a:r>
                  <a:rPr lang="fr-FR" sz="1400" b="1" dirty="0">
                    <a:solidFill>
                      <a:prstClr val="black"/>
                    </a:solidFill>
                  </a:rPr>
                  <a:t>Macro-Planning prévisionnel :</a:t>
                </a:r>
              </a:p>
            </p:txBody>
          </p:sp>
          <p:sp>
            <p:nvSpPr>
              <p:cNvPr id="26" name="TextBox 25">
                <a:extLst>
                  <a:ext uri="{FF2B5EF4-FFF2-40B4-BE49-F238E27FC236}">
                    <a16:creationId xmlns:a16="http://schemas.microsoft.com/office/drawing/2014/main" id="{98362E08-1180-4ED9-A2D8-8585FB731D75}"/>
                  </a:ext>
                </a:extLst>
              </p:cNvPr>
              <p:cNvSpPr txBox="1"/>
              <p:nvPr/>
            </p:nvSpPr>
            <p:spPr>
              <a:xfrm>
                <a:off x="1162162" y="4919115"/>
                <a:ext cx="4932419" cy="1086981"/>
              </a:xfrm>
              <a:prstGeom prst="rect">
                <a:avLst/>
              </a:prstGeom>
              <a:noFill/>
            </p:spPr>
            <p:txBody>
              <a:bodyPr wrap="square" lIns="0" tIns="0" rIns="0" bIns="0" rtlCol="0">
                <a:spAutoFit/>
              </a:bodyPr>
              <a:lstStyle/>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RFP Opérateur MPLS : En cours d’instruction →</a:t>
                </a:r>
                <a:r>
                  <a:rPr lang="fr-FR" sz="1100" dirty="0">
                    <a:solidFill>
                      <a:prstClr val="black"/>
                    </a:solidFill>
                    <a:sym typeface="Wingdings" panose="05000000000000000000" pitchFamily="2" charset="2"/>
                  </a:rPr>
                  <a:t> Cible fin décembre 2019</a:t>
                </a:r>
                <a:endParaRPr lang="fr-FR" sz="1100" dirty="0">
                  <a:solidFill>
                    <a:prstClr val="black"/>
                  </a:solidFill>
                </a:endParaRPr>
              </a:p>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RFP Intégrateur solutions Sécurité : En cours de rédaction →</a:t>
                </a:r>
                <a:r>
                  <a:rPr lang="fr-FR" sz="1100" dirty="0">
                    <a:solidFill>
                      <a:prstClr val="black"/>
                    </a:solidFill>
                    <a:sym typeface="Wingdings" panose="05000000000000000000" pitchFamily="2" charset="2"/>
                  </a:rPr>
                  <a:t> c</a:t>
                </a:r>
                <a:r>
                  <a:rPr lang="fr-FR" sz="1100" dirty="0">
                    <a:solidFill>
                      <a:prstClr val="black"/>
                    </a:solidFill>
                  </a:rPr>
                  <a:t>ible décembre 2019</a:t>
                </a:r>
              </a:p>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nouveaux accès WAN L3 → Objectif Semestre 1 2020</a:t>
                </a:r>
              </a:p>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solutions de sécurisation Firewalls → Objectif Semestre 1 2020</a:t>
                </a:r>
              </a:p>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solutions de Proxy Cloud → Objectif Semestre 1 2020</a:t>
                </a:r>
              </a:p>
              <a:p>
                <a:pPr marL="171450" lvl="0" indent="-171450">
                  <a:spcAft>
                    <a:spcPts val="300"/>
                  </a:spcAft>
                  <a:buClr>
                    <a:schemeClr val="accent2"/>
                  </a:buClr>
                  <a:buSzPct val="90000"/>
                  <a:buFont typeface="Wingdings" panose="05000000000000000000" pitchFamily="2" charset="2"/>
                  <a:buChar char="§"/>
                  <a:defRPr/>
                </a:pPr>
                <a:r>
                  <a:rPr lang="fr-FR" sz="1100" dirty="0">
                    <a:solidFill>
                      <a:prstClr val="black"/>
                    </a:solidFill>
                  </a:rPr>
                  <a:t>Résiliation de tous les accès WAN existants → Objectif Semestre 2 2020</a:t>
                </a:r>
              </a:p>
            </p:txBody>
          </p:sp>
          <p:grpSp>
            <p:nvGrpSpPr>
              <p:cNvPr id="29" name="Group 28">
                <a:extLst>
                  <a:ext uri="{FF2B5EF4-FFF2-40B4-BE49-F238E27FC236}">
                    <a16:creationId xmlns:a16="http://schemas.microsoft.com/office/drawing/2014/main" id="{010C9979-5516-42AB-92D8-24282466BF9E}"/>
                  </a:ext>
                </a:extLst>
              </p:cNvPr>
              <p:cNvGrpSpPr/>
              <p:nvPr/>
            </p:nvGrpSpPr>
            <p:grpSpPr>
              <a:xfrm>
                <a:off x="653913" y="4784121"/>
                <a:ext cx="214885" cy="214872"/>
                <a:chOff x="4119563" y="2323509"/>
                <a:chExt cx="346075" cy="346046"/>
              </a:xfrm>
            </p:grpSpPr>
            <p:sp>
              <p:nvSpPr>
                <p:cNvPr id="30" name="Freeform 307">
                  <a:extLst>
                    <a:ext uri="{FF2B5EF4-FFF2-40B4-BE49-F238E27FC236}">
                      <a16:creationId xmlns:a16="http://schemas.microsoft.com/office/drawing/2014/main" id="{AB84B5E8-4EC9-4588-8B97-45E96A3A59AF}"/>
                    </a:ext>
                  </a:extLst>
                </p:cNvPr>
                <p:cNvSpPr>
                  <a:spLocks/>
                </p:cNvSpPr>
                <p:nvPr/>
              </p:nvSpPr>
              <p:spPr bwMode="auto">
                <a:xfrm>
                  <a:off x="4300538" y="2504459"/>
                  <a:ext cx="165100" cy="165096"/>
                </a:xfrm>
                <a:custGeom>
                  <a:avLst/>
                  <a:gdLst>
                    <a:gd name="T0" fmla="*/ 33 w 104"/>
                    <a:gd name="T1" fmla="*/ 95 h 104"/>
                    <a:gd name="T2" fmla="*/ 0 w 104"/>
                    <a:gd name="T3" fmla="*/ 104 h 104"/>
                    <a:gd name="T4" fmla="*/ 9 w 104"/>
                    <a:gd name="T5" fmla="*/ 71 h 104"/>
                    <a:gd name="T6" fmla="*/ 80 w 104"/>
                    <a:gd name="T7" fmla="*/ 0 h 104"/>
                    <a:gd name="T8" fmla="*/ 104 w 104"/>
                    <a:gd name="T9" fmla="*/ 23 h 104"/>
                    <a:gd name="T10" fmla="*/ 33 w 104"/>
                    <a:gd name="T11" fmla="*/ 95 h 104"/>
                  </a:gdLst>
                  <a:ahLst/>
                  <a:cxnLst>
                    <a:cxn ang="0">
                      <a:pos x="T0" y="T1"/>
                    </a:cxn>
                    <a:cxn ang="0">
                      <a:pos x="T2" y="T3"/>
                    </a:cxn>
                    <a:cxn ang="0">
                      <a:pos x="T4" y="T5"/>
                    </a:cxn>
                    <a:cxn ang="0">
                      <a:pos x="T6" y="T7"/>
                    </a:cxn>
                    <a:cxn ang="0">
                      <a:pos x="T8" y="T9"/>
                    </a:cxn>
                    <a:cxn ang="0">
                      <a:pos x="T10" y="T11"/>
                    </a:cxn>
                  </a:cxnLst>
                  <a:rect l="0" t="0" r="r" b="b"/>
                  <a:pathLst>
                    <a:path w="104" h="104">
                      <a:moveTo>
                        <a:pt x="33" y="95"/>
                      </a:moveTo>
                      <a:lnTo>
                        <a:pt x="0" y="104"/>
                      </a:lnTo>
                      <a:lnTo>
                        <a:pt x="9" y="71"/>
                      </a:lnTo>
                      <a:lnTo>
                        <a:pt x="80" y="0"/>
                      </a:lnTo>
                      <a:lnTo>
                        <a:pt x="104" y="23"/>
                      </a:lnTo>
                      <a:lnTo>
                        <a:pt x="33" y="95"/>
                      </a:lnTo>
                      <a:close/>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1" name="Line 308">
                  <a:extLst>
                    <a:ext uri="{FF2B5EF4-FFF2-40B4-BE49-F238E27FC236}">
                      <a16:creationId xmlns:a16="http://schemas.microsoft.com/office/drawing/2014/main" id="{89C415C7-1FDB-4D9B-9A18-9765DEAFEA9C}"/>
                    </a:ext>
                  </a:extLst>
                </p:cNvPr>
                <p:cNvSpPr>
                  <a:spLocks noChangeShapeType="1"/>
                </p:cNvSpPr>
                <p:nvPr/>
              </p:nvSpPr>
              <p:spPr bwMode="auto">
                <a:xfrm>
                  <a:off x="4398963" y="2534669"/>
                  <a:ext cx="36514" cy="36513"/>
                </a:xfrm>
                <a:prstGeom prst="line">
                  <a:avLst/>
                </a:prstGeom>
                <a:noFill/>
                <a:ln w="14288"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2" name="Line 309">
                  <a:extLst>
                    <a:ext uri="{FF2B5EF4-FFF2-40B4-BE49-F238E27FC236}">
                      <a16:creationId xmlns:a16="http://schemas.microsoft.com/office/drawing/2014/main" id="{183EDBEE-1B73-45DC-833D-22E50A16CD3F}"/>
                    </a:ext>
                  </a:extLst>
                </p:cNvPr>
                <p:cNvSpPr>
                  <a:spLocks noChangeShapeType="1"/>
                </p:cNvSpPr>
                <p:nvPr/>
              </p:nvSpPr>
              <p:spPr bwMode="auto">
                <a:xfrm>
                  <a:off x="4314825" y="2617219"/>
                  <a:ext cx="38100" cy="3810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3" name="Line 310">
                  <a:extLst>
                    <a:ext uri="{FF2B5EF4-FFF2-40B4-BE49-F238E27FC236}">
                      <a16:creationId xmlns:a16="http://schemas.microsoft.com/office/drawing/2014/main" id="{DFB10446-3CF3-425D-8412-87186CD92FEC}"/>
                    </a:ext>
                  </a:extLst>
                </p:cNvPr>
                <p:cNvSpPr>
                  <a:spLocks noChangeShapeType="1"/>
                </p:cNvSpPr>
                <p:nvPr/>
              </p:nvSpPr>
              <p:spPr bwMode="auto">
                <a:xfrm>
                  <a:off x="4248150" y="2474322"/>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4" name="Line 311">
                  <a:extLst>
                    <a:ext uri="{FF2B5EF4-FFF2-40B4-BE49-F238E27FC236}">
                      <a16:creationId xmlns:a16="http://schemas.microsoft.com/office/drawing/2014/main" id="{92603100-6A62-4A43-A3D9-63A16F68A033}"/>
                    </a:ext>
                  </a:extLst>
                </p:cNvPr>
                <p:cNvSpPr>
                  <a:spLocks noChangeShapeType="1"/>
                </p:cNvSpPr>
                <p:nvPr/>
              </p:nvSpPr>
              <p:spPr bwMode="auto">
                <a:xfrm>
                  <a:off x="4248150" y="2534646"/>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5" name="Freeform 312">
                  <a:extLst>
                    <a:ext uri="{FF2B5EF4-FFF2-40B4-BE49-F238E27FC236}">
                      <a16:creationId xmlns:a16="http://schemas.microsoft.com/office/drawing/2014/main" id="{A4EEA116-17C4-4178-BA3F-6581D7502094}"/>
                    </a:ext>
                  </a:extLst>
                </p:cNvPr>
                <p:cNvSpPr>
                  <a:spLocks/>
                </p:cNvSpPr>
                <p:nvPr/>
              </p:nvSpPr>
              <p:spPr bwMode="auto">
                <a:xfrm>
                  <a:off x="4165600" y="2444153"/>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a:extLst>
                    <a:ext uri="{FF2B5EF4-FFF2-40B4-BE49-F238E27FC236}">
                      <a16:creationId xmlns:a16="http://schemas.microsoft.com/office/drawing/2014/main" id="{3FC9E775-AA41-40FE-B66F-BF783834D684}"/>
                    </a:ext>
                  </a:extLst>
                </p:cNvPr>
                <p:cNvSpPr>
                  <a:spLocks/>
                </p:cNvSpPr>
                <p:nvPr/>
              </p:nvSpPr>
              <p:spPr bwMode="auto">
                <a:xfrm>
                  <a:off x="4165600" y="2504477"/>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314">
                  <a:extLst>
                    <a:ext uri="{FF2B5EF4-FFF2-40B4-BE49-F238E27FC236}">
                      <a16:creationId xmlns:a16="http://schemas.microsoft.com/office/drawing/2014/main" id="{2B054C9B-7127-4E3F-AF93-432ACC118709}"/>
                    </a:ext>
                  </a:extLst>
                </p:cNvPr>
                <p:cNvSpPr>
                  <a:spLocks/>
                </p:cNvSpPr>
                <p:nvPr/>
              </p:nvSpPr>
              <p:spPr bwMode="auto">
                <a:xfrm>
                  <a:off x="4119563" y="2323509"/>
                  <a:ext cx="241300" cy="315910"/>
                </a:xfrm>
                <a:custGeom>
                  <a:avLst/>
                  <a:gdLst>
                    <a:gd name="T0" fmla="*/ 81 w 152"/>
                    <a:gd name="T1" fmla="*/ 199 h 199"/>
                    <a:gd name="T2" fmla="*/ 0 w 152"/>
                    <a:gd name="T3" fmla="*/ 199 h 199"/>
                    <a:gd name="T4" fmla="*/ 0 w 152"/>
                    <a:gd name="T5" fmla="*/ 0 h 199"/>
                    <a:gd name="T6" fmla="*/ 105 w 152"/>
                    <a:gd name="T7" fmla="*/ 0 h 199"/>
                    <a:gd name="T8" fmla="*/ 152 w 152"/>
                    <a:gd name="T9" fmla="*/ 47 h 199"/>
                    <a:gd name="T10" fmla="*/ 152 w 152"/>
                    <a:gd name="T11" fmla="*/ 118 h 199"/>
                  </a:gdLst>
                  <a:ahLst/>
                  <a:cxnLst>
                    <a:cxn ang="0">
                      <a:pos x="T0" y="T1"/>
                    </a:cxn>
                    <a:cxn ang="0">
                      <a:pos x="T2" y="T3"/>
                    </a:cxn>
                    <a:cxn ang="0">
                      <a:pos x="T4" y="T5"/>
                    </a:cxn>
                    <a:cxn ang="0">
                      <a:pos x="T6" y="T7"/>
                    </a:cxn>
                    <a:cxn ang="0">
                      <a:pos x="T8" y="T9"/>
                    </a:cxn>
                    <a:cxn ang="0">
                      <a:pos x="T10" y="T11"/>
                    </a:cxn>
                  </a:cxnLst>
                  <a:rect l="0" t="0" r="r" b="b"/>
                  <a:pathLst>
                    <a:path w="152" h="199">
                      <a:moveTo>
                        <a:pt x="81" y="199"/>
                      </a:moveTo>
                      <a:lnTo>
                        <a:pt x="0" y="199"/>
                      </a:lnTo>
                      <a:lnTo>
                        <a:pt x="0" y="0"/>
                      </a:lnTo>
                      <a:lnTo>
                        <a:pt x="105" y="0"/>
                      </a:lnTo>
                      <a:lnTo>
                        <a:pt x="152" y="47"/>
                      </a:lnTo>
                      <a:lnTo>
                        <a:pt x="152" y="118"/>
                      </a:lnTo>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dirty="0"/>
                </a:p>
              </p:txBody>
            </p:sp>
            <p:sp>
              <p:nvSpPr>
                <p:cNvPr id="38" name="Freeform 315">
                  <a:extLst>
                    <a:ext uri="{FF2B5EF4-FFF2-40B4-BE49-F238E27FC236}">
                      <a16:creationId xmlns:a16="http://schemas.microsoft.com/office/drawing/2014/main" id="{32383360-E085-4CF4-B2F1-5F1ACB753AB5}"/>
                    </a:ext>
                  </a:extLst>
                </p:cNvPr>
                <p:cNvSpPr>
                  <a:spLocks/>
                </p:cNvSpPr>
                <p:nvPr/>
              </p:nvSpPr>
              <p:spPr bwMode="auto">
                <a:xfrm>
                  <a:off x="4286249" y="2323509"/>
                  <a:ext cx="74613" cy="74611"/>
                </a:xfrm>
                <a:custGeom>
                  <a:avLst/>
                  <a:gdLst>
                    <a:gd name="T0" fmla="*/ 0 w 47"/>
                    <a:gd name="T1" fmla="*/ 0 h 47"/>
                    <a:gd name="T2" fmla="*/ 0 w 47"/>
                    <a:gd name="T3" fmla="*/ 47 h 47"/>
                    <a:gd name="T4" fmla="*/ 47 w 47"/>
                    <a:gd name="T5" fmla="*/ 47 h 47"/>
                  </a:gdLst>
                  <a:ahLst/>
                  <a:cxnLst>
                    <a:cxn ang="0">
                      <a:pos x="T0" y="T1"/>
                    </a:cxn>
                    <a:cxn ang="0">
                      <a:pos x="T2" y="T3"/>
                    </a:cxn>
                    <a:cxn ang="0">
                      <a:pos x="T4" y="T5"/>
                    </a:cxn>
                  </a:cxnLst>
                  <a:rect l="0" t="0" r="r" b="b"/>
                  <a:pathLst>
                    <a:path w="47" h="47">
                      <a:moveTo>
                        <a:pt x="0" y="0"/>
                      </a:moveTo>
                      <a:lnTo>
                        <a:pt x="0" y="47"/>
                      </a:lnTo>
                      <a:lnTo>
                        <a:pt x="47" y="47"/>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Tree>
    <p:extLst>
      <p:ext uri="{BB962C8B-B14F-4D97-AF65-F5344CB8AC3E}">
        <p14:creationId xmlns:p14="http://schemas.microsoft.com/office/powerpoint/2010/main" val="1352190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CA221E99-EF4A-41B1-9255-714C9B452BC6}"/>
              </a:ext>
            </a:extLst>
          </p:cNvPr>
          <p:cNvSpPr/>
          <p:nvPr/>
        </p:nvSpPr>
        <p:spPr>
          <a:xfrm flipH="1">
            <a:off x="0" y="1732605"/>
            <a:ext cx="6096000" cy="4396733"/>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graphicFrame>
        <p:nvGraphicFramePr>
          <p:cNvPr id="7" name="Table 6">
            <a:extLst>
              <a:ext uri="{FF2B5EF4-FFF2-40B4-BE49-F238E27FC236}">
                <a16:creationId xmlns:a16="http://schemas.microsoft.com/office/drawing/2014/main" id="{749B7C7F-1798-4EB6-A629-FB6B033ACA32}"/>
              </a:ext>
            </a:extLst>
          </p:cNvPr>
          <p:cNvGraphicFramePr>
            <a:graphicFrameLocks noGrp="1"/>
          </p:cNvGraphicFramePr>
          <p:nvPr>
            <p:extLst>
              <p:ext uri="{D42A27DB-BD31-4B8C-83A1-F6EECF244321}">
                <p14:modId xmlns:p14="http://schemas.microsoft.com/office/powerpoint/2010/main" val="1160548502"/>
              </p:ext>
            </p:extLst>
          </p:nvPr>
        </p:nvGraphicFramePr>
        <p:xfrm>
          <a:off x="6096000" y="1732605"/>
          <a:ext cx="5485786" cy="4396738"/>
        </p:xfrm>
        <a:graphic>
          <a:graphicData uri="http://schemas.openxmlformats.org/drawingml/2006/table">
            <a:tbl>
              <a:tblPr/>
              <a:tblGrid>
                <a:gridCol w="934416">
                  <a:extLst>
                    <a:ext uri="{9D8B030D-6E8A-4147-A177-3AD203B41FA5}">
                      <a16:colId xmlns:a16="http://schemas.microsoft.com/office/drawing/2014/main" val="3377420566"/>
                    </a:ext>
                  </a:extLst>
                </a:gridCol>
                <a:gridCol w="2632082">
                  <a:extLst>
                    <a:ext uri="{9D8B030D-6E8A-4147-A177-3AD203B41FA5}">
                      <a16:colId xmlns:a16="http://schemas.microsoft.com/office/drawing/2014/main" val="865281238"/>
                    </a:ext>
                  </a:extLst>
                </a:gridCol>
                <a:gridCol w="584467">
                  <a:extLst>
                    <a:ext uri="{9D8B030D-6E8A-4147-A177-3AD203B41FA5}">
                      <a16:colId xmlns:a16="http://schemas.microsoft.com/office/drawing/2014/main" val="2319442044"/>
                    </a:ext>
                  </a:extLst>
                </a:gridCol>
                <a:gridCol w="584467">
                  <a:extLst>
                    <a:ext uri="{9D8B030D-6E8A-4147-A177-3AD203B41FA5}">
                      <a16:colId xmlns:a16="http://schemas.microsoft.com/office/drawing/2014/main" val="2418782726"/>
                    </a:ext>
                  </a:extLst>
                </a:gridCol>
                <a:gridCol w="750354">
                  <a:extLst>
                    <a:ext uri="{9D8B030D-6E8A-4147-A177-3AD203B41FA5}">
                      <a16:colId xmlns:a16="http://schemas.microsoft.com/office/drawing/2014/main" val="4194578291"/>
                    </a:ext>
                  </a:extLst>
                </a:gridCol>
              </a:tblGrid>
              <a:tr h="428417">
                <a:tc gridSpan="5">
                  <a:txBody>
                    <a:bodyPr/>
                    <a:lstStyle/>
                    <a:p>
                      <a:pPr algn="ctr" fontAlgn="ctr"/>
                      <a:r>
                        <a:rPr lang="fr-FR" sz="1050" b="0" i="0" u="none" strike="noStrike" dirty="0">
                          <a:solidFill>
                            <a:schemeClr val="bg1"/>
                          </a:solidFill>
                          <a:effectLst/>
                          <a:latin typeface="+mj-lt"/>
                        </a:rPr>
                        <a:t>Préconisations sur l'architecture LAN des sites centraux</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val="1509064302"/>
                  </a:ext>
                </a:extLst>
              </a:tr>
              <a:tr h="280400">
                <a:tc>
                  <a:txBody>
                    <a:bodyPr/>
                    <a:lstStyle/>
                    <a:p>
                      <a:pPr algn="ctr" fontAlgn="ctr"/>
                      <a:r>
                        <a:rPr lang="id-ID" sz="900" b="1" i="0" u="none" strike="noStrike" dirty="0">
                          <a:solidFill>
                            <a:schemeClr val="bg1"/>
                          </a:solidFill>
                          <a:effectLst/>
                          <a:latin typeface="+mj-lt"/>
                        </a:rPr>
                        <a:t>ID</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Description de la tâche</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Criticité</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Budget</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id-ID" sz="900" b="0" i="0" u="none" strike="noStrike" dirty="0">
                          <a:solidFill>
                            <a:schemeClr val="bg1"/>
                          </a:solidFill>
                          <a:effectLst/>
                          <a:latin typeface="+mj-lt"/>
                        </a:rPr>
                        <a:t>Dat</a:t>
                      </a:r>
                      <a:r>
                        <a:rPr lang="fr-FR" sz="900" b="0" i="0" u="none" strike="noStrike" dirty="0">
                          <a:solidFill>
                            <a:schemeClr val="bg1"/>
                          </a:solidFill>
                          <a:effectLst/>
                          <a:latin typeface="+mj-lt"/>
                        </a:rPr>
                        <a:t>e</a:t>
                      </a:r>
                      <a:r>
                        <a:rPr lang="id-ID" sz="900" b="0" i="0" u="none" strike="noStrike" dirty="0">
                          <a:solidFill>
                            <a:schemeClr val="bg1"/>
                          </a:solidFill>
                          <a:effectLst/>
                          <a:latin typeface="+mj-lt"/>
                        </a:rPr>
                        <a:t> cible</a:t>
                      </a:r>
                    </a:p>
                  </a:txBody>
                  <a:tcPr marL="18000" marR="18000" marT="7018"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18496992"/>
                  </a:ext>
                </a:extLst>
              </a:tr>
              <a:tr h="291129">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PRECO_LAN_01</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Lancement RFP LAN et validation de la stratégie d'évolution  des LAN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31/12/2020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52858001"/>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PRECO_LAN_02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31/03/2020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7313204"/>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PRECO_LAN_03</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STEETON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5087862"/>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PRECO_LAN_04</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1614406"/>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PRECO_LAN_05</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FAC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8123353"/>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PRECO_LAN_06</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CLEM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00188157"/>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PRECO_LAN_07</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DOT : Réalisation de travaux de câblage</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3278094"/>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PRECO_LAN_08</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BINGLEY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3190675"/>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PRECO_LAN_09</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STEETON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31/03/2020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66052606"/>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PRECO_LAN_10</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DA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8724923"/>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PRECO_LAN_11</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FAC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7446606"/>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PRECO_LAN_12</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CLEM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34720314"/>
                  </a:ext>
                </a:extLst>
              </a:tr>
              <a:tr h="242628">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PRECO_LAN_13</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DOT : Traitement des obsolescences matérielles et logicielles</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9762859"/>
                  </a:ext>
                </a:extLst>
              </a:tr>
              <a:tr h="242628">
                <a:tc>
                  <a:txBody>
                    <a:bodyPr/>
                    <a:lstStyle/>
                    <a:p>
                      <a:pPr>
                        <a:lnSpc>
                          <a:spcPct val="107000"/>
                        </a:lnSpc>
                        <a:spcAft>
                          <a:spcPts val="0"/>
                        </a:spcAft>
                      </a:pPr>
                      <a:r>
                        <a:rPr lang="fr-FR" sz="700">
                          <a:solidFill>
                            <a:srgbClr val="000000"/>
                          </a:solidFill>
                          <a:effectLst/>
                          <a:latin typeface="+mn-lt"/>
                          <a:ea typeface="Times New Roman" panose="02020603050405020304" pitchFamily="18" charset="0"/>
                          <a:cs typeface="Times New Roman" panose="02020603050405020304" pitchFamily="18" charset="0"/>
                        </a:rPr>
                        <a:t>PRECO_LAN_14</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Mise en conformité "best practices" des configurations LAN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00000"/>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2120813"/>
                  </a:ext>
                </a:extLst>
              </a:tr>
              <a:tr h="242628">
                <a:tc>
                  <a:txBody>
                    <a:bodyPr/>
                    <a:lstStyle/>
                    <a:p>
                      <a:pP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PRECO_LAN_15</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Implémentation de mécanismes de sécurisation LAN</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fr-FR" sz="700" dirty="0">
                          <a:solidFill>
                            <a:schemeClr val="bg1"/>
                          </a:solidFill>
                          <a:effectLst/>
                          <a:latin typeface="+mn-lt"/>
                          <a:ea typeface="Times New Roman" panose="02020603050405020304" pitchFamily="18" charset="0"/>
                          <a:cs typeface="Times New Roman" panose="02020603050405020304" pitchFamily="18" charset="0"/>
                        </a:rPr>
                        <a:t>Elevée</a:t>
                      </a:r>
                      <a:endParaRPr lang="en-ID" sz="700"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C3300"/>
                    </a:solidFill>
                  </a:tcPr>
                </a:tc>
                <a:tc>
                  <a:txBody>
                    <a:bodyPr/>
                    <a:lstStyle/>
                    <a:p>
                      <a:pPr algn="ctr">
                        <a:lnSpc>
                          <a:spcPct val="107000"/>
                        </a:lnSpc>
                        <a:spcAft>
                          <a:spcPts val="0"/>
                        </a:spcAft>
                      </a:pPr>
                      <a:r>
                        <a:rPr lang="fr-FR" sz="700">
                          <a:solidFill>
                            <a:srgbClr val="0D0D0D"/>
                          </a:solidFill>
                          <a:effectLst/>
                          <a:latin typeface="+mn-lt"/>
                          <a:ea typeface="Times New Roman" panose="02020603050405020304" pitchFamily="18" charset="0"/>
                          <a:cs typeface="Times New Roman" panose="02020603050405020304" pitchFamily="18" charset="0"/>
                        </a:rPr>
                        <a:t>+</a:t>
                      </a:r>
                      <a:endParaRPr lang="en-ID" sz="70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lnSpc>
                          <a:spcPct val="107000"/>
                        </a:lnSpc>
                        <a:spcAft>
                          <a:spcPts val="0"/>
                        </a:spcAft>
                      </a:pPr>
                      <a:r>
                        <a:rPr lang="fr-FR" sz="700" dirty="0">
                          <a:solidFill>
                            <a:srgbClr val="0D0D0D"/>
                          </a:solidFill>
                          <a:effectLst/>
                          <a:latin typeface="+mn-lt"/>
                          <a:ea typeface="Times New Roman" panose="02020603050405020304" pitchFamily="18" charset="0"/>
                          <a:cs typeface="Times New Roman" panose="02020603050405020304" pitchFamily="18" charset="0"/>
                        </a:rPr>
                        <a:t>31/06/2020</a:t>
                      </a:r>
                      <a:endParaRPr lang="en-ID" sz="700" dirty="0">
                        <a:effectLst/>
                        <a:latin typeface="+mn-lt"/>
                        <a:ea typeface="Times New Roman" panose="02020603050405020304" pitchFamily="18" charset="0"/>
                        <a:cs typeface="Times New Roman" panose="02020603050405020304" pitchFamily="18" charset="0"/>
                      </a:endParaRPr>
                    </a:p>
                  </a:txBody>
                  <a:tcPr marL="44450" marR="4445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1407567"/>
                  </a:ext>
                </a:extLst>
              </a:tr>
            </a:tbl>
          </a:graphicData>
        </a:graphic>
      </p:graphicFrame>
      <p:sp>
        <p:nvSpPr>
          <p:cNvPr id="2" name="Title 1">
            <a:extLst>
              <a:ext uri="{FF2B5EF4-FFF2-40B4-BE49-F238E27FC236}">
                <a16:creationId xmlns:a16="http://schemas.microsoft.com/office/drawing/2014/main" id="{53D493A9-A7D6-4216-8CA9-05D37AFCB44A}"/>
              </a:ext>
            </a:extLst>
          </p:cNvPr>
          <p:cNvSpPr>
            <a:spLocks noGrp="1"/>
          </p:cNvSpPr>
          <p:nvPr>
            <p:ph type="title"/>
          </p:nvPr>
        </p:nvSpPr>
        <p:spPr/>
        <p:txBody>
          <a:bodyPr/>
          <a:lstStyle/>
          <a:p>
            <a:r>
              <a:rPr lang="en-ID" dirty="0"/>
              <a:t>PR</a:t>
            </a:r>
            <a:r>
              <a:rPr lang="fr-FR" dirty="0"/>
              <a:t>É</a:t>
            </a:r>
            <a:r>
              <a:rPr lang="en-ID" dirty="0"/>
              <a:t>CONISATIONS </a:t>
            </a:r>
            <a:r>
              <a:rPr lang="fr-FR" dirty="0"/>
              <a:t>PÉRIMÈTRE</a:t>
            </a:r>
            <a:r>
              <a:rPr lang="en-ID" dirty="0"/>
              <a:t> </a:t>
            </a:r>
            <a:r>
              <a:rPr lang="en-ID" dirty="0">
                <a:solidFill>
                  <a:srgbClr val="2C9CB1"/>
                </a:solidFill>
              </a:rPr>
              <a:t>LAN</a:t>
            </a:r>
          </a:p>
        </p:txBody>
      </p:sp>
      <p:sp>
        <p:nvSpPr>
          <p:cNvPr id="4" name="Slide Number Placeholder 3">
            <a:extLst>
              <a:ext uri="{FF2B5EF4-FFF2-40B4-BE49-F238E27FC236}">
                <a16:creationId xmlns:a16="http://schemas.microsoft.com/office/drawing/2014/main" id="{D0EFA615-58F6-4B0C-99A0-038766C7D368}"/>
              </a:ext>
            </a:extLst>
          </p:cNvPr>
          <p:cNvSpPr>
            <a:spLocks noGrp="1"/>
          </p:cNvSpPr>
          <p:nvPr>
            <p:ph type="sldNum" sz="quarter" idx="12"/>
          </p:nvPr>
        </p:nvSpPr>
        <p:spPr/>
        <p:txBody>
          <a:bodyPr/>
          <a:lstStyle/>
          <a:p>
            <a:fld id="{1E9D66DB-7B09-4F03-965C-6F4D1EE02AA0}" type="slidenum">
              <a:rPr lang="id-ID" smtClean="0"/>
              <a:pPr/>
              <a:t>8</a:t>
            </a:fld>
            <a:endParaRPr lang="id-ID"/>
          </a:p>
        </p:txBody>
      </p:sp>
      <p:sp>
        <p:nvSpPr>
          <p:cNvPr id="5" name="Text Placeholder 4">
            <a:extLst>
              <a:ext uri="{FF2B5EF4-FFF2-40B4-BE49-F238E27FC236}">
                <a16:creationId xmlns:a16="http://schemas.microsoft.com/office/drawing/2014/main" id="{DFD4C6A8-FF4F-4F39-A00C-46FEF4304E42}"/>
              </a:ext>
            </a:extLst>
          </p:cNvPr>
          <p:cNvSpPr>
            <a:spLocks noGrp="1"/>
          </p:cNvSpPr>
          <p:nvPr>
            <p:ph type="body" sz="quarter" idx="13"/>
          </p:nvPr>
        </p:nvSpPr>
        <p:spPr/>
        <p:txBody>
          <a:bodyPr/>
          <a:lstStyle/>
          <a:p>
            <a:r>
              <a:rPr lang="fr-FR" dirty="0"/>
              <a:t>Rappel des objectifs sur le périmètre LAN</a:t>
            </a:r>
          </a:p>
        </p:txBody>
      </p:sp>
      <p:grpSp>
        <p:nvGrpSpPr>
          <p:cNvPr id="3" name="Group 2">
            <a:extLst>
              <a:ext uri="{FF2B5EF4-FFF2-40B4-BE49-F238E27FC236}">
                <a16:creationId xmlns:a16="http://schemas.microsoft.com/office/drawing/2014/main" id="{40F50305-438C-4029-A2ED-1C9C0544B33E}"/>
              </a:ext>
            </a:extLst>
          </p:cNvPr>
          <p:cNvGrpSpPr/>
          <p:nvPr/>
        </p:nvGrpSpPr>
        <p:grpSpPr>
          <a:xfrm>
            <a:off x="517482" y="1887855"/>
            <a:ext cx="5478506" cy="3897544"/>
            <a:chOff x="517482" y="1848184"/>
            <a:chExt cx="5293243" cy="3897544"/>
          </a:xfrm>
        </p:grpSpPr>
        <p:grpSp>
          <p:nvGrpSpPr>
            <p:cNvPr id="28" name="Group 27">
              <a:extLst>
                <a:ext uri="{FF2B5EF4-FFF2-40B4-BE49-F238E27FC236}">
                  <a16:creationId xmlns:a16="http://schemas.microsoft.com/office/drawing/2014/main" id="{0E185926-3FC8-4465-A909-910AE0306BDD}"/>
                </a:ext>
              </a:extLst>
            </p:cNvPr>
            <p:cNvGrpSpPr/>
            <p:nvPr/>
          </p:nvGrpSpPr>
          <p:grpSpPr>
            <a:xfrm>
              <a:off x="517482" y="1848184"/>
              <a:ext cx="5293243" cy="2441256"/>
              <a:chOff x="517482" y="1384862"/>
              <a:chExt cx="5293243" cy="2441256"/>
            </a:xfrm>
          </p:grpSpPr>
          <p:sp>
            <p:nvSpPr>
              <p:cNvPr id="11" name="Rectangle 10">
                <a:extLst>
                  <a:ext uri="{FF2B5EF4-FFF2-40B4-BE49-F238E27FC236}">
                    <a16:creationId xmlns:a16="http://schemas.microsoft.com/office/drawing/2014/main" id="{9212DF21-4F43-4A3F-B1D8-816BB36FD2D0}"/>
                  </a:ext>
                </a:extLst>
              </p:cNvPr>
              <p:cNvSpPr/>
              <p:nvPr/>
            </p:nvSpPr>
            <p:spPr>
              <a:xfrm>
                <a:off x="517482" y="1384862"/>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17" name="Group 16">
                <a:extLst>
                  <a:ext uri="{FF2B5EF4-FFF2-40B4-BE49-F238E27FC236}">
                    <a16:creationId xmlns:a16="http://schemas.microsoft.com/office/drawing/2014/main" id="{FFDC9032-6089-47DB-AB70-F3C22F9A58FC}"/>
                  </a:ext>
                </a:extLst>
              </p:cNvPr>
              <p:cNvGrpSpPr/>
              <p:nvPr/>
            </p:nvGrpSpPr>
            <p:grpSpPr>
              <a:xfrm>
                <a:off x="643521" y="1482916"/>
                <a:ext cx="268357" cy="268364"/>
                <a:chOff x="5576439" y="2875344"/>
                <a:chExt cx="357185" cy="357193"/>
              </a:xfrm>
              <a:solidFill>
                <a:schemeClr val="bg1"/>
              </a:solidFill>
            </p:grpSpPr>
            <p:sp>
              <p:nvSpPr>
                <p:cNvPr id="18" name="Freeform 668">
                  <a:extLst>
                    <a:ext uri="{FF2B5EF4-FFF2-40B4-BE49-F238E27FC236}">
                      <a16:creationId xmlns:a16="http://schemas.microsoft.com/office/drawing/2014/main" id="{B2DA69D0-4F00-4A26-871B-A7079B6F597C}"/>
                    </a:ext>
                  </a:extLst>
                </p:cNvPr>
                <p:cNvSpPr>
                  <a:spLocks/>
                </p:cNvSpPr>
                <p:nvPr/>
              </p:nvSpPr>
              <p:spPr bwMode="auto">
                <a:xfrm>
                  <a:off x="5576439" y="2930912"/>
                  <a:ext cx="301623" cy="301625"/>
                </a:xfrm>
                <a:custGeom>
                  <a:avLst/>
                  <a:gdLst>
                    <a:gd name="T0" fmla="*/ 40 w 80"/>
                    <a:gd name="T1" fmla="*/ 80 h 80"/>
                    <a:gd name="T2" fmla="*/ 0 w 80"/>
                    <a:gd name="T3" fmla="*/ 40 h 80"/>
                    <a:gd name="T4" fmla="*/ 40 w 80"/>
                    <a:gd name="T5" fmla="*/ 0 h 80"/>
                    <a:gd name="T6" fmla="*/ 61 w 80"/>
                    <a:gd name="T7" fmla="*/ 6 h 80"/>
                    <a:gd name="T8" fmla="*/ 59 w 80"/>
                    <a:gd name="T9" fmla="*/ 9 h 80"/>
                    <a:gd name="T10" fmla="*/ 40 w 80"/>
                    <a:gd name="T11" fmla="*/ 4 h 80"/>
                    <a:gd name="T12" fmla="*/ 4 w 80"/>
                    <a:gd name="T13" fmla="*/ 40 h 80"/>
                    <a:gd name="T14" fmla="*/ 40 w 80"/>
                    <a:gd name="T15" fmla="*/ 76 h 80"/>
                    <a:gd name="T16" fmla="*/ 76 w 80"/>
                    <a:gd name="T17" fmla="*/ 40 h 80"/>
                    <a:gd name="T18" fmla="*/ 70 w 80"/>
                    <a:gd name="T19" fmla="*/ 20 h 80"/>
                    <a:gd name="T20" fmla="*/ 74 w 80"/>
                    <a:gd name="T21" fmla="*/ 18 h 80"/>
                    <a:gd name="T22" fmla="*/ 80 w 80"/>
                    <a:gd name="T23" fmla="*/ 40 h 80"/>
                    <a:gd name="T24" fmla="*/ 40 w 80"/>
                    <a:gd name="T2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80"/>
                      </a:moveTo>
                      <a:cubicBezTo>
                        <a:pt x="18" y="80"/>
                        <a:pt x="0" y="62"/>
                        <a:pt x="0" y="40"/>
                      </a:cubicBezTo>
                      <a:cubicBezTo>
                        <a:pt x="0" y="18"/>
                        <a:pt x="18" y="0"/>
                        <a:pt x="40" y="0"/>
                      </a:cubicBezTo>
                      <a:cubicBezTo>
                        <a:pt x="48" y="0"/>
                        <a:pt x="55" y="2"/>
                        <a:pt x="61" y="6"/>
                      </a:cubicBezTo>
                      <a:cubicBezTo>
                        <a:pt x="59" y="9"/>
                        <a:pt x="59" y="9"/>
                        <a:pt x="59" y="9"/>
                      </a:cubicBezTo>
                      <a:cubicBezTo>
                        <a:pt x="53" y="6"/>
                        <a:pt x="47" y="4"/>
                        <a:pt x="40" y="4"/>
                      </a:cubicBezTo>
                      <a:cubicBezTo>
                        <a:pt x="20" y="4"/>
                        <a:pt x="4" y="20"/>
                        <a:pt x="4" y="40"/>
                      </a:cubicBezTo>
                      <a:cubicBezTo>
                        <a:pt x="4" y="60"/>
                        <a:pt x="20" y="76"/>
                        <a:pt x="40" y="76"/>
                      </a:cubicBezTo>
                      <a:cubicBezTo>
                        <a:pt x="60" y="76"/>
                        <a:pt x="76" y="60"/>
                        <a:pt x="76" y="40"/>
                      </a:cubicBezTo>
                      <a:cubicBezTo>
                        <a:pt x="76" y="33"/>
                        <a:pt x="74" y="26"/>
                        <a:pt x="70" y="20"/>
                      </a:cubicBezTo>
                      <a:cubicBezTo>
                        <a:pt x="74" y="18"/>
                        <a:pt x="74" y="18"/>
                        <a:pt x="74" y="18"/>
                      </a:cubicBezTo>
                      <a:cubicBezTo>
                        <a:pt x="78" y="25"/>
                        <a:pt x="80" y="32"/>
                        <a:pt x="80" y="40"/>
                      </a:cubicBezTo>
                      <a:cubicBezTo>
                        <a:pt x="80" y="62"/>
                        <a:pt x="62" y="80"/>
                        <a:pt x="4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669">
                  <a:extLst>
                    <a:ext uri="{FF2B5EF4-FFF2-40B4-BE49-F238E27FC236}">
                      <a16:creationId xmlns:a16="http://schemas.microsoft.com/office/drawing/2014/main" id="{D85D4F70-5848-4216-900F-A055432BC64F}"/>
                    </a:ext>
                  </a:extLst>
                </p:cNvPr>
                <p:cNvSpPr>
                  <a:spLocks/>
                </p:cNvSpPr>
                <p:nvPr/>
              </p:nvSpPr>
              <p:spPr bwMode="auto">
                <a:xfrm>
                  <a:off x="5628824" y="2984883"/>
                  <a:ext cx="196849" cy="195263"/>
                </a:xfrm>
                <a:custGeom>
                  <a:avLst/>
                  <a:gdLst>
                    <a:gd name="T0" fmla="*/ 26 w 52"/>
                    <a:gd name="T1" fmla="*/ 52 h 52"/>
                    <a:gd name="T2" fmla="*/ 0 w 52"/>
                    <a:gd name="T3" fmla="*/ 26 h 52"/>
                    <a:gd name="T4" fmla="*/ 26 w 52"/>
                    <a:gd name="T5" fmla="*/ 0 h 52"/>
                    <a:gd name="T6" fmla="*/ 28 w 52"/>
                    <a:gd name="T7" fmla="*/ 0 h 52"/>
                    <a:gd name="T8" fmla="*/ 28 w 52"/>
                    <a:gd name="T9" fmla="*/ 4 h 52"/>
                    <a:gd name="T10" fmla="*/ 26 w 52"/>
                    <a:gd name="T11" fmla="*/ 4 h 52"/>
                    <a:gd name="T12" fmla="*/ 4 w 52"/>
                    <a:gd name="T13" fmla="*/ 26 h 52"/>
                    <a:gd name="T14" fmla="*/ 26 w 52"/>
                    <a:gd name="T15" fmla="*/ 48 h 52"/>
                    <a:gd name="T16" fmla="*/ 48 w 52"/>
                    <a:gd name="T17" fmla="*/ 26 h 52"/>
                    <a:gd name="T18" fmla="*/ 48 w 52"/>
                    <a:gd name="T19" fmla="*/ 24 h 52"/>
                    <a:gd name="T20" fmla="*/ 52 w 52"/>
                    <a:gd name="T21" fmla="*/ 24 h 52"/>
                    <a:gd name="T22" fmla="*/ 52 w 52"/>
                    <a:gd name="T23" fmla="*/ 26 h 52"/>
                    <a:gd name="T24" fmla="*/ 26 w 52"/>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2">
                      <a:moveTo>
                        <a:pt x="26" y="52"/>
                      </a:moveTo>
                      <a:cubicBezTo>
                        <a:pt x="12" y="52"/>
                        <a:pt x="0" y="40"/>
                        <a:pt x="0" y="26"/>
                      </a:cubicBezTo>
                      <a:cubicBezTo>
                        <a:pt x="0" y="12"/>
                        <a:pt x="12" y="0"/>
                        <a:pt x="26" y="0"/>
                      </a:cubicBezTo>
                      <a:cubicBezTo>
                        <a:pt x="27" y="0"/>
                        <a:pt x="28" y="0"/>
                        <a:pt x="28" y="0"/>
                      </a:cubicBezTo>
                      <a:cubicBezTo>
                        <a:pt x="28" y="4"/>
                        <a:pt x="28" y="4"/>
                        <a:pt x="28" y="4"/>
                      </a:cubicBezTo>
                      <a:cubicBezTo>
                        <a:pt x="27" y="4"/>
                        <a:pt x="27" y="4"/>
                        <a:pt x="26" y="4"/>
                      </a:cubicBezTo>
                      <a:cubicBezTo>
                        <a:pt x="14" y="4"/>
                        <a:pt x="4" y="14"/>
                        <a:pt x="4" y="26"/>
                      </a:cubicBezTo>
                      <a:cubicBezTo>
                        <a:pt x="4" y="38"/>
                        <a:pt x="14" y="48"/>
                        <a:pt x="26" y="48"/>
                      </a:cubicBezTo>
                      <a:cubicBezTo>
                        <a:pt x="38" y="48"/>
                        <a:pt x="48" y="38"/>
                        <a:pt x="48" y="26"/>
                      </a:cubicBezTo>
                      <a:cubicBezTo>
                        <a:pt x="48" y="24"/>
                        <a:pt x="48" y="24"/>
                        <a:pt x="48" y="24"/>
                      </a:cubicBezTo>
                      <a:cubicBezTo>
                        <a:pt x="52" y="24"/>
                        <a:pt x="52" y="24"/>
                        <a:pt x="52" y="24"/>
                      </a:cubicBezTo>
                      <a:cubicBezTo>
                        <a:pt x="52" y="26"/>
                        <a:pt x="52" y="26"/>
                        <a:pt x="52" y="26"/>
                      </a:cubicBezTo>
                      <a:cubicBezTo>
                        <a:pt x="52" y="40"/>
                        <a:pt x="40" y="52"/>
                        <a:pt x="2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670">
                  <a:extLst>
                    <a:ext uri="{FF2B5EF4-FFF2-40B4-BE49-F238E27FC236}">
                      <a16:creationId xmlns:a16="http://schemas.microsoft.com/office/drawing/2014/main" id="{FA8184A9-0F8F-49E0-87CB-1292406F32C4}"/>
                    </a:ext>
                  </a:extLst>
                </p:cNvPr>
                <p:cNvSpPr>
                  <a:spLocks/>
                </p:cNvSpPr>
                <p:nvPr/>
              </p:nvSpPr>
              <p:spPr bwMode="auto">
                <a:xfrm>
                  <a:off x="5682800" y="3037270"/>
                  <a:ext cx="88900" cy="90488"/>
                </a:xfrm>
                <a:custGeom>
                  <a:avLst/>
                  <a:gdLst>
                    <a:gd name="T0" fmla="*/ 12 w 24"/>
                    <a:gd name="T1" fmla="*/ 24 h 24"/>
                    <a:gd name="T2" fmla="*/ 0 w 24"/>
                    <a:gd name="T3" fmla="*/ 12 h 24"/>
                    <a:gd name="T4" fmla="*/ 12 w 24"/>
                    <a:gd name="T5" fmla="*/ 0 h 24"/>
                    <a:gd name="T6" fmla="*/ 14 w 24"/>
                    <a:gd name="T7" fmla="*/ 0 h 24"/>
                    <a:gd name="T8" fmla="*/ 14 w 24"/>
                    <a:gd name="T9" fmla="*/ 0 h 24"/>
                    <a:gd name="T10" fmla="*/ 14 w 24"/>
                    <a:gd name="T11" fmla="*/ 4 h 24"/>
                    <a:gd name="T12" fmla="*/ 14 w 24"/>
                    <a:gd name="T13" fmla="*/ 4 h 24"/>
                    <a:gd name="T14" fmla="*/ 12 w 24"/>
                    <a:gd name="T15" fmla="*/ 4 h 24"/>
                    <a:gd name="T16" fmla="*/ 4 w 24"/>
                    <a:gd name="T17" fmla="*/ 12 h 24"/>
                    <a:gd name="T18" fmla="*/ 12 w 24"/>
                    <a:gd name="T19" fmla="*/ 20 h 24"/>
                    <a:gd name="T20" fmla="*/ 20 w 24"/>
                    <a:gd name="T21" fmla="*/ 12 h 24"/>
                    <a:gd name="T22" fmla="*/ 20 w 24"/>
                    <a:gd name="T23" fmla="*/ 10 h 24"/>
                    <a:gd name="T24" fmla="*/ 24 w 24"/>
                    <a:gd name="T25" fmla="*/ 10 h 24"/>
                    <a:gd name="T26" fmla="*/ 24 w 24"/>
                    <a:gd name="T27" fmla="*/ 12 h 24"/>
                    <a:gd name="T28" fmla="*/ 12 w 24"/>
                    <a:gd name="T2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4">
                      <a:moveTo>
                        <a:pt x="12" y="24"/>
                      </a:moveTo>
                      <a:cubicBezTo>
                        <a:pt x="5" y="24"/>
                        <a:pt x="0" y="19"/>
                        <a:pt x="0" y="12"/>
                      </a:cubicBezTo>
                      <a:cubicBezTo>
                        <a:pt x="0" y="5"/>
                        <a:pt x="5" y="0"/>
                        <a:pt x="12" y="0"/>
                      </a:cubicBezTo>
                      <a:cubicBezTo>
                        <a:pt x="13" y="0"/>
                        <a:pt x="13" y="0"/>
                        <a:pt x="14" y="0"/>
                      </a:cubicBezTo>
                      <a:cubicBezTo>
                        <a:pt x="14" y="0"/>
                        <a:pt x="14" y="0"/>
                        <a:pt x="14" y="0"/>
                      </a:cubicBezTo>
                      <a:cubicBezTo>
                        <a:pt x="14" y="4"/>
                        <a:pt x="14" y="4"/>
                        <a:pt x="14" y="4"/>
                      </a:cubicBezTo>
                      <a:cubicBezTo>
                        <a:pt x="14" y="4"/>
                        <a:pt x="14" y="4"/>
                        <a:pt x="14" y="4"/>
                      </a:cubicBezTo>
                      <a:cubicBezTo>
                        <a:pt x="13" y="4"/>
                        <a:pt x="12" y="4"/>
                        <a:pt x="12" y="4"/>
                      </a:cubicBezTo>
                      <a:cubicBezTo>
                        <a:pt x="8" y="4"/>
                        <a:pt x="4" y="8"/>
                        <a:pt x="4" y="12"/>
                      </a:cubicBezTo>
                      <a:cubicBezTo>
                        <a:pt x="4" y="16"/>
                        <a:pt x="8" y="20"/>
                        <a:pt x="12" y="20"/>
                      </a:cubicBezTo>
                      <a:cubicBezTo>
                        <a:pt x="16" y="20"/>
                        <a:pt x="20" y="16"/>
                        <a:pt x="20" y="12"/>
                      </a:cubicBezTo>
                      <a:cubicBezTo>
                        <a:pt x="20" y="10"/>
                        <a:pt x="20" y="10"/>
                        <a:pt x="20" y="10"/>
                      </a:cubicBezTo>
                      <a:cubicBezTo>
                        <a:pt x="24" y="10"/>
                        <a:pt x="24" y="10"/>
                        <a:pt x="24" y="10"/>
                      </a:cubicBezTo>
                      <a:cubicBezTo>
                        <a:pt x="24" y="12"/>
                        <a:pt x="24" y="12"/>
                        <a:pt x="24" y="12"/>
                      </a:cubicBezTo>
                      <a:cubicBezTo>
                        <a:pt x="24" y="19"/>
                        <a:pt x="19" y="24"/>
                        <a:pt x="1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671">
                  <a:extLst>
                    <a:ext uri="{FF2B5EF4-FFF2-40B4-BE49-F238E27FC236}">
                      <a16:creationId xmlns:a16="http://schemas.microsoft.com/office/drawing/2014/main" id="{C8E4B6B8-CA78-4F1F-BD5B-C50C9C266DF5}"/>
                    </a:ext>
                  </a:extLst>
                </p:cNvPr>
                <p:cNvSpPr>
                  <a:spLocks noEditPoints="1"/>
                </p:cNvSpPr>
                <p:nvPr/>
              </p:nvSpPr>
              <p:spPr bwMode="auto">
                <a:xfrm>
                  <a:off x="5727248" y="2875344"/>
                  <a:ext cx="206376" cy="206374"/>
                </a:xfrm>
                <a:custGeom>
                  <a:avLst/>
                  <a:gdLst>
                    <a:gd name="T0" fmla="*/ 32 w 55"/>
                    <a:gd name="T1" fmla="*/ 55 h 55"/>
                    <a:gd name="T2" fmla="*/ 2 w 55"/>
                    <a:gd name="T3" fmla="*/ 55 h 55"/>
                    <a:gd name="T4" fmla="*/ 0 w 55"/>
                    <a:gd name="T5" fmla="*/ 53 h 55"/>
                    <a:gd name="T6" fmla="*/ 0 w 55"/>
                    <a:gd name="T7" fmla="*/ 22 h 55"/>
                    <a:gd name="T8" fmla="*/ 1 w 55"/>
                    <a:gd name="T9" fmla="*/ 20 h 55"/>
                    <a:gd name="T10" fmla="*/ 3 w 55"/>
                    <a:gd name="T11" fmla="*/ 20 h 55"/>
                    <a:gd name="T12" fmla="*/ 12 w 55"/>
                    <a:gd name="T13" fmla="*/ 29 h 55"/>
                    <a:gd name="T14" fmla="*/ 40 w 55"/>
                    <a:gd name="T15" fmla="*/ 0 h 55"/>
                    <a:gd name="T16" fmla="*/ 41 w 55"/>
                    <a:gd name="T17" fmla="*/ 0 h 55"/>
                    <a:gd name="T18" fmla="*/ 41 w 55"/>
                    <a:gd name="T19" fmla="*/ 0 h 55"/>
                    <a:gd name="T20" fmla="*/ 43 w 55"/>
                    <a:gd name="T21" fmla="*/ 0 h 55"/>
                    <a:gd name="T22" fmla="*/ 54 w 55"/>
                    <a:gd name="T23" fmla="*/ 12 h 55"/>
                    <a:gd name="T24" fmla="*/ 54 w 55"/>
                    <a:gd name="T25" fmla="*/ 14 h 55"/>
                    <a:gd name="T26" fmla="*/ 25 w 55"/>
                    <a:gd name="T27" fmla="*/ 43 h 55"/>
                    <a:gd name="T28" fmla="*/ 34 w 55"/>
                    <a:gd name="T29" fmla="*/ 52 h 55"/>
                    <a:gd name="T30" fmla="*/ 34 w 55"/>
                    <a:gd name="T31" fmla="*/ 54 h 55"/>
                    <a:gd name="T32" fmla="*/ 32 w 55"/>
                    <a:gd name="T33" fmla="*/ 55 h 55"/>
                    <a:gd name="T34" fmla="*/ 4 w 55"/>
                    <a:gd name="T35" fmla="*/ 51 h 55"/>
                    <a:gd name="T36" fmla="*/ 28 w 55"/>
                    <a:gd name="T37" fmla="*/ 51 h 55"/>
                    <a:gd name="T38" fmla="*/ 21 w 55"/>
                    <a:gd name="T39" fmla="*/ 44 h 55"/>
                    <a:gd name="T40" fmla="*/ 21 w 55"/>
                    <a:gd name="T41" fmla="*/ 42 h 55"/>
                    <a:gd name="T42" fmla="*/ 50 w 55"/>
                    <a:gd name="T43" fmla="*/ 13 h 55"/>
                    <a:gd name="T44" fmla="*/ 41 w 55"/>
                    <a:gd name="T45" fmla="*/ 4 h 55"/>
                    <a:gd name="T46" fmla="*/ 13 w 55"/>
                    <a:gd name="T47" fmla="*/ 33 h 55"/>
                    <a:gd name="T48" fmla="*/ 12 w 55"/>
                    <a:gd name="T49" fmla="*/ 34 h 55"/>
                    <a:gd name="T50" fmla="*/ 10 w 55"/>
                    <a:gd name="T51" fmla="*/ 33 h 55"/>
                    <a:gd name="T52" fmla="*/ 4 w 55"/>
                    <a:gd name="T53" fmla="*/ 27 h 55"/>
                    <a:gd name="T54" fmla="*/ 4 w 55"/>
                    <a:gd name="T55"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32" y="55"/>
                      </a:moveTo>
                      <a:cubicBezTo>
                        <a:pt x="2" y="55"/>
                        <a:pt x="2" y="55"/>
                        <a:pt x="2" y="55"/>
                      </a:cubicBezTo>
                      <a:cubicBezTo>
                        <a:pt x="1" y="55"/>
                        <a:pt x="0" y="54"/>
                        <a:pt x="0" y="53"/>
                      </a:cubicBezTo>
                      <a:cubicBezTo>
                        <a:pt x="0" y="22"/>
                        <a:pt x="0" y="22"/>
                        <a:pt x="0" y="22"/>
                      </a:cubicBezTo>
                      <a:cubicBezTo>
                        <a:pt x="0" y="21"/>
                        <a:pt x="0" y="20"/>
                        <a:pt x="1" y="20"/>
                      </a:cubicBezTo>
                      <a:cubicBezTo>
                        <a:pt x="2" y="19"/>
                        <a:pt x="3" y="20"/>
                        <a:pt x="3" y="20"/>
                      </a:cubicBezTo>
                      <a:cubicBezTo>
                        <a:pt x="12" y="29"/>
                        <a:pt x="12" y="29"/>
                        <a:pt x="12" y="29"/>
                      </a:cubicBezTo>
                      <a:cubicBezTo>
                        <a:pt x="40" y="0"/>
                        <a:pt x="40" y="0"/>
                        <a:pt x="40" y="0"/>
                      </a:cubicBezTo>
                      <a:cubicBezTo>
                        <a:pt x="40" y="0"/>
                        <a:pt x="41" y="0"/>
                        <a:pt x="41" y="0"/>
                      </a:cubicBezTo>
                      <a:cubicBezTo>
                        <a:pt x="41" y="0"/>
                        <a:pt x="41" y="0"/>
                        <a:pt x="41" y="0"/>
                      </a:cubicBezTo>
                      <a:cubicBezTo>
                        <a:pt x="42" y="0"/>
                        <a:pt x="42" y="0"/>
                        <a:pt x="43" y="0"/>
                      </a:cubicBezTo>
                      <a:cubicBezTo>
                        <a:pt x="54" y="12"/>
                        <a:pt x="54" y="12"/>
                        <a:pt x="54" y="12"/>
                      </a:cubicBezTo>
                      <a:cubicBezTo>
                        <a:pt x="55" y="12"/>
                        <a:pt x="55" y="14"/>
                        <a:pt x="54" y="14"/>
                      </a:cubicBezTo>
                      <a:cubicBezTo>
                        <a:pt x="25" y="43"/>
                        <a:pt x="25" y="43"/>
                        <a:pt x="25" y="43"/>
                      </a:cubicBezTo>
                      <a:cubicBezTo>
                        <a:pt x="34" y="52"/>
                        <a:pt x="34" y="52"/>
                        <a:pt x="34" y="52"/>
                      </a:cubicBezTo>
                      <a:cubicBezTo>
                        <a:pt x="34" y="52"/>
                        <a:pt x="35" y="53"/>
                        <a:pt x="34" y="54"/>
                      </a:cubicBezTo>
                      <a:cubicBezTo>
                        <a:pt x="34" y="55"/>
                        <a:pt x="33" y="55"/>
                        <a:pt x="32" y="55"/>
                      </a:cubicBezTo>
                      <a:close/>
                      <a:moveTo>
                        <a:pt x="4" y="51"/>
                      </a:moveTo>
                      <a:cubicBezTo>
                        <a:pt x="28" y="51"/>
                        <a:pt x="28" y="51"/>
                        <a:pt x="28" y="51"/>
                      </a:cubicBezTo>
                      <a:cubicBezTo>
                        <a:pt x="21" y="44"/>
                        <a:pt x="21" y="44"/>
                        <a:pt x="21" y="44"/>
                      </a:cubicBezTo>
                      <a:cubicBezTo>
                        <a:pt x="20" y="44"/>
                        <a:pt x="20" y="42"/>
                        <a:pt x="21" y="42"/>
                      </a:cubicBezTo>
                      <a:cubicBezTo>
                        <a:pt x="50" y="13"/>
                        <a:pt x="50" y="13"/>
                        <a:pt x="50" y="13"/>
                      </a:cubicBezTo>
                      <a:cubicBezTo>
                        <a:pt x="41" y="4"/>
                        <a:pt x="41" y="4"/>
                        <a:pt x="41" y="4"/>
                      </a:cubicBezTo>
                      <a:cubicBezTo>
                        <a:pt x="13" y="33"/>
                        <a:pt x="13" y="33"/>
                        <a:pt x="13" y="33"/>
                      </a:cubicBezTo>
                      <a:cubicBezTo>
                        <a:pt x="13" y="33"/>
                        <a:pt x="12" y="33"/>
                        <a:pt x="12" y="34"/>
                      </a:cubicBezTo>
                      <a:cubicBezTo>
                        <a:pt x="11" y="34"/>
                        <a:pt x="10" y="33"/>
                        <a:pt x="10" y="33"/>
                      </a:cubicBezTo>
                      <a:cubicBezTo>
                        <a:pt x="4" y="27"/>
                        <a:pt x="4" y="27"/>
                        <a:pt x="4" y="27"/>
                      </a:cubicBezTo>
                      <a:lnTo>
                        <a:pt x="4"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 name="TextBox 9">
                <a:extLst>
                  <a:ext uri="{FF2B5EF4-FFF2-40B4-BE49-F238E27FC236}">
                    <a16:creationId xmlns:a16="http://schemas.microsoft.com/office/drawing/2014/main" id="{1094453A-5A0C-4E5F-B812-7F7B62E67291}"/>
                  </a:ext>
                </a:extLst>
              </p:cNvPr>
              <p:cNvSpPr txBox="1"/>
              <p:nvPr/>
            </p:nvSpPr>
            <p:spPr>
              <a:xfrm>
                <a:off x="1162162" y="1386362"/>
                <a:ext cx="4419489" cy="215444"/>
              </a:xfrm>
              <a:prstGeom prst="rect">
                <a:avLst/>
              </a:prstGeom>
              <a:noFill/>
            </p:spPr>
            <p:txBody>
              <a:bodyPr wrap="square" lIns="0" tIns="0" rIns="0" bIns="0" rtlCol="0">
                <a:spAutoFit/>
              </a:bodyPr>
              <a:lstStyle/>
              <a:p>
                <a:pPr lvl="0">
                  <a:defRPr/>
                </a:pPr>
                <a:r>
                  <a:rPr lang="fr-FR" sz="1400" b="1" dirty="0">
                    <a:solidFill>
                      <a:prstClr val="black"/>
                    </a:solidFill>
                  </a:rPr>
                  <a:t>Objectifs sur le périmètre LAN : </a:t>
                </a:r>
              </a:p>
            </p:txBody>
          </p:sp>
          <p:sp>
            <p:nvSpPr>
              <p:cNvPr id="16" name="TextBox 15">
                <a:extLst>
                  <a:ext uri="{FF2B5EF4-FFF2-40B4-BE49-F238E27FC236}">
                    <a16:creationId xmlns:a16="http://schemas.microsoft.com/office/drawing/2014/main" id="{04653FB0-8C4E-4A06-A099-919E81FF1189}"/>
                  </a:ext>
                </a:extLst>
              </p:cNvPr>
              <p:cNvSpPr txBox="1"/>
              <p:nvPr/>
            </p:nvSpPr>
            <p:spPr>
              <a:xfrm>
                <a:off x="1162163" y="1656293"/>
                <a:ext cx="4648562" cy="2169825"/>
              </a:xfrm>
              <a:prstGeom prst="rect">
                <a:avLst/>
              </a:prstGeom>
              <a:noFill/>
            </p:spPr>
            <p:txBody>
              <a:bodyPr wrap="square" lIns="0" tIns="0" rIns="0" bIns="0" rtlCol="0">
                <a:spAutoFit/>
              </a:bodyPr>
              <a:lstStyle/>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Etude et réalisation de travaux de câblage sur les sites centraux</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Remplacement des LAN UK Avaya en LAN Cisco</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Traitement des obsolescences matérielles et logicielles sur France et Belgique</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Simplification des architectures LAN</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Suppression des SPOF sur l’ensemble des sites centraux</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Augmentation de la résilience et des débits sur les sites centraux</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Amélioration des performances avec mises en place de stacks et suppression des commutateurs en cascades</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Mise en conformité « best practices » des configurations</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Sécurisation de l’infrastructure avec mise en place de mécanismes de protection de l’infrastructure LAN</a:t>
                </a:r>
              </a:p>
            </p:txBody>
          </p:sp>
        </p:grpSp>
        <p:grpSp>
          <p:nvGrpSpPr>
            <p:cNvPr id="39" name="Group 38">
              <a:extLst>
                <a:ext uri="{FF2B5EF4-FFF2-40B4-BE49-F238E27FC236}">
                  <a16:creationId xmlns:a16="http://schemas.microsoft.com/office/drawing/2014/main" id="{1AA0291C-3A62-4E43-942C-4BD34B3C93A8}"/>
                </a:ext>
              </a:extLst>
            </p:cNvPr>
            <p:cNvGrpSpPr/>
            <p:nvPr/>
          </p:nvGrpSpPr>
          <p:grpSpPr>
            <a:xfrm>
              <a:off x="517482" y="4494580"/>
              <a:ext cx="5293241" cy="1251148"/>
              <a:chOff x="6236156" y="1795936"/>
              <a:chExt cx="5293241" cy="1251148"/>
            </a:xfrm>
          </p:grpSpPr>
          <p:sp>
            <p:nvSpPr>
              <p:cNvPr id="24" name="Rectangle 23">
                <a:extLst>
                  <a:ext uri="{FF2B5EF4-FFF2-40B4-BE49-F238E27FC236}">
                    <a16:creationId xmlns:a16="http://schemas.microsoft.com/office/drawing/2014/main" id="{4BCD16E9-EE14-486B-A584-19DD2D5877C5}"/>
                  </a:ext>
                </a:extLst>
              </p:cNvPr>
              <p:cNvSpPr/>
              <p:nvPr/>
            </p:nvSpPr>
            <p:spPr>
              <a:xfrm>
                <a:off x="6236156" y="1867448"/>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25" name="TextBox 24">
                <a:extLst>
                  <a:ext uri="{FF2B5EF4-FFF2-40B4-BE49-F238E27FC236}">
                    <a16:creationId xmlns:a16="http://schemas.microsoft.com/office/drawing/2014/main" id="{2AC47412-CBB8-43CE-BADB-6B0E5B4A5C0A}"/>
                  </a:ext>
                </a:extLst>
              </p:cNvPr>
              <p:cNvSpPr txBox="1"/>
              <p:nvPr/>
            </p:nvSpPr>
            <p:spPr>
              <a:xfrm>
                <a:off x="6880836" y="1795936"/>
                <a:ext cx="4419489" cy="215444"/>
              </a:xfrm>
              <a:prstGeom prst="rect">
                <a:avLst/>
              </a:prstGeom>
              <a:noFill/>
            </p:spPr>
            <p:txBody>
              <a:bodyPr wrap="square" lIns="0" tIns="0" rIns="0" bIns="0" rtlCol="0">
                <a:spAutoFit/>
              </a:bodyPr>
              <a:lstStyle/>
              <a:p>
                <a:pPr lvl="0">
                  <a:defRPr/>
                </a:pPr>
                <a:r>
                  <a:rPr lang="fr-FR" sz="1400" b="1" dirty="0">
                    <a:solidFill>
                      <a:prstClr val="black"/>
                    </a:solidFill>
                  </a:rPr>
                  <a:t>Macro-Planning prévisionnel :</a:t>
                </a:r>
              </a:p>
            </p:txBody>
          </p:sp>
          <p:sp>
            <p:nvSpPr>
              <p:cNvPr id="26" name="TextBox 25">
                <a:extLst>
                  <a:ext uri="{FF2B5EF4-FFF2-40B4-BE49-F238E27FC236}">
                    <a16:creationId xmlns:a16="http://schemas.microsoft.com/office/drawing/2014/main" id="{98362E08-1180-4ED9-A2D8-8585FB731D75}"/>
                  </a:ext>
                </a:extLst>
              </p:cNvPr>
              <p:cNvSpPr txBox="1"/>
              <p:nvPr/>
            </p:nvSpPr>
            <p:spPr>
              <a:xfrm>
                <a:off x="6880836" y="2046810"/>
                <a:ext cx="4648561" cy="1000274"/>
              </a:xfrm>
              <a:prstGeom prst="rect">
                <a:avLst/>
              </a:prstGeom>
              <a:noFill/>
            </p:spPr>
            <p:txBody>
              <a:bodyPr wrap="square" lIns="0" tIns="0" rIns="0" bIns="0" rtlCol="0">
                <a:spAutoFit/>
              </a:bodyPr>
              <a:lstStyle/>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Réalisation travaux de câblage : Validation Damart →</a:t>
                </a:r>
                <a:r>
                  <a:rPr lang="fr-FR" sz="1100" dirty="0">
                    <a:solidFill>
                      <a:prstClr val="black"/>
                    </a:solidFill>
                    <a:sym typeface="Wingdings" panose="05000000000000000000" pitchFamily="2" charset="2"/>
                  </a:rPr>
                  <a:t> Objectif Trimestre 1 2020</a:t>
                </a:r>
                <a:endParaRPr lang="fr-FR" sz="1100" dirty="0">
                  <a:solidFill>
                    <a:prstClr val="black"/>
                  </a:solidFill>
                </a:endParaRP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RFP Intégrateurs solutions LAN : En cours de rédaction →</a:t>
                </a:r>
                <a:r>
                  <a:rPr lang="fr-FR" sz="1100" dirty="0">
                    <a:solidFill>
                      <a:prstClr val="black"/>
                    </a:solidFill>
                    <a:sym typeface="Wingdings" panose="05000000000000000000" pitchFamily="2" charset="2"/>
                  </a:rPr>
                  <a:t> C</a:t>
                </a:r>
                <a:r>
                  <a:rPr lang="fr-FR" sz="1100" dirty="0">
                    <a:solidFill>
                      <a:prstClr val="black"/>
                    </a:solidFill>
                  </a:rPr>
                  <a:t>ible décembre 2019</a:t>
                </a: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LAN UK →</a:t>
                </a:r>
                <a:r>
                  <a:rPr lang="fr-FR" sz="1100" dirty="0">
                    <a:solidFill>
                      <a:prstClr val="black"/>
                    </a:solidFill>
                    <a:sym typeface="Wingdings" panose="05000000000000000000" pitchFamily="2" charset="2"/>
                  </a:rPr>
                  <a:t> Objectif Trimestre 1 2020</a:t>
                </a:r>
                <a:endParaRPr lang="fr-FR" sz="1100" dirty="0">
                  <a:solidFill>
                    <a:prstClr val="black"/>
                  </a:solidFill>
                </a:endParaRP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LAN France et Belgique →</a:t>
                </a:r>
                <a:r>
                  <a:rPr lang="fr-FR" sz="1100" dirty="0">
                    <a:solidFill>
                      <a:prstClr val="black"/>
                    </a:solidFill>
                    <a:sym typeface="Wingdings" panose="05000000000000000000" pitchFamily="2" charset="2"/>
                  </a:rPr>
                  <a:t> Objectif Trimestre 2 2020</a:t>
                </a: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sym typeface="Wingdings" panose="05000000000000000000" pitchFamily="2" charset="2"/>
                  </a:rPr>
                  <a:t>Mise en conformité configurations « best practices »</a:t>
                </a:r>
                <a:r>
                  <a:rPr lang="fr-FR" sz="1100" dirty="0">
                    <a:solidFill>
                      <a:prstClr val="black"/>
                    </a:solidFill>
                  </a:rPr>
                  <a:t> →</a:t>
                </a:r>
                <a:r>
                  <a:rPr lang="fr-FR" sz="1100" dirty="0">
                    <a:solidFill>
                      <a:prstClr val="black"/>
                    </a:solidFill>
                    <a:sym typeface="Wingdings" panose="05000000000000000000" pitchFamily="2" charset="2"/>
                  </a:rPr>
                  <a:t> Objectif Trimestre 2 2020</a:t>
                </a:r>
              </a:p>
            </p:txBody>
          </p:sp>
          <p:grpSp>
            <p:nvGrpSpPr>
              <p:cNvPr id="29" name="Group 28">
                <a:extLst>
                  <a:ext uri="{FF2B5EF4-FFF2-40B4-BE49-F238E27FC236}">
                    <a16:creationId xmlns:a16="http://schemas.microsoft.com/office/drawing/2014/main" id="{010C9979-5516-42AB-92D8-24282466BF9E}"/>
                  </a:ext>
                </a:extLst>
              </p:cNvPr>
              <p:cNvGrpSpPr/>
              <p:nvPr/>
            </p:nvGrpSpPr>
            <p:grpSpPr>
              <a:xfrm>
                <a:off x="6385886" y="2003872"/>
                <a:ext cx="214886" cy="214886"/>
                <a:chOff x="4140961" y="2948909"/>
                <a:chExt cx="346075" cy="346076"/>
              </a:xfrm>
            </p:grpSpPr>
            <p:sp>
              <p:nvSpPr>
                <p:cNvPr id="30" name="Freeform 307">
                  <a:extLst>
                    <a:ext uri="{FF2B5EF4-FFF2-40B4-BE49-F238E27FC236}">
                      <a16:creationId xmlns:a16="http://schemas.microsoft.com/office/drawing/2014/main" id="{AB84B5E8-4EC9-4588-8B97-45E96A3A59AF}"/>
                    </a:ext>
                  </a:extLst>
                </p:cNvPr>
                <p:cNvSpPr>
                  <a:spLocks/>
                </p:cNvSpPr>
                <p:nvPr/>
              </p:nvSpPr>
              <p:spPr bwMode="auto">
                <a:xfrm>
                  <a:off x="4321937" y="3129885"/>
                  <a:ext cx="165099" cy="165100"/>
                </a:xfrm>
                <a:custGeom>
                  <a:avLst/>
                  <a:gdLst>
                    <a:gd name="T0" fmla="*/ 33 w 104"/>
                    <a:gd name="T1" fmla="*/ 95 h 104"/>
                    <a:gd name="T2" fmla="*/ 0 w 104"/>
                    <a:gd name="T3" fmla="*/ 104 h 104"/>
                    <a:gd name="T4" fmla="*/ 9 w 104"/>
                    <a:gd name="T5" fmla="*/ 71 h 104"/>
                    <a:gd name="T6" fmla="*/ 80 w 104"/>
                    <a:gd name="T7" fmla="*/ 0 h 104"/>
                    <a:gd name="T8" fmla="*/ 104 w 104"/>
                    <a:gd name="T9" fmla="*/ 23 h 104"/>
                    <a:gd name="T10" fmla="*/ 33 w 104"/>
                    <a:gd name="T11" fmla="*/ 95 h 104"/>
                  </a:gdLst>
                  <a:ahLst/>
                  <a:cxnLst>
                    <a:cxn ang="0">
                      <a:pos x="T0" y="T1"/>
                    </a:cxn>
                    <a:cxn ang="0">
                      <a:pos x="T2" y="T3"/>
                    </a:cxn>
                    <a:cxn ang="0">
                      <a:pos x="T4" y="T5"/>
                    </a:cxn>
                    <a:cxn ang="0">
                      <a:pos x="T6" y="T7"/>
                    </a:cxn>
                    <a:cxn ang="0">
                      <a:pos x="T8" y="T9"/>
                    </a:cxn>
                    <a:cxn ang="0">
                      <a:pos x="T10" y="T11"/>
                    </a:cxn>
                  </a:cxnLst>
                  <a:rect l="0" t="0" r="r" b="b"/>
                  <a:pathLst>
                    <a:path w="104" h="104">
                      <a:moveTo>
                        <a:pt x="33" y="95"/>
                      </a:moveTo>
                      <a:lnTo>
                        <a:pt x="0" y="104"/>
                      </a:lnTo>
                      <a:lnTo>
                        <a:pt x="9" y="71"/>
                      </a:lnTo>
                      <a:lnTo>
                        <a:pt x="80" y="0"/>
                      </a:lnTo>
                      <a:lnTo>
                        <a:pt x="104" y="23"/>
                      </a:lnTo>
                      <a:lnTo>
                        <a:pt x="33" y="95"/>
                      </a:lnTo>
                      <a:close/>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1" name="Line 308">
                  <a:extLst>
                    <a:ext uri="{FF2B5EF4-FFF2-40B4-BE49-F238E27FC236}">
                      <a16:creationId xmlns:a16="http://schemas.microsoft.com/office/drawing/2014/main" id="{89C415C7-1FDB-4D9B-9A18-9765DEAFEA9C}"/>
                    </a:ext>
                  </a:extLst>
                </p:cNvPr>
                <p:cNvSpPr>
                  <a:spLocks noChangeShapeType="1"/>
                </p:cNvSpPr>
                <p:nvPr/>
              </p:nvSpPr>
              <p:spPr bwMode="auto">
                <a:xfrm>
                  <a:off x="4420361" y="3160047"/>
                  <a:ext cx="36513" cy="36513"/>
                </a:xfrm>
                <a:prstGeom prst="line">
                  <a:avLst/>
                </a:prstGeom>
                <a:noFill/>
                <a:ln w="14288"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2" name="Line 309">
                  <a:extLst>
                    <a:ext uri="{FF2B5EF4-FFF2-40B4-BE49-F238E27FC236}">
                      <a16:creationId xmlns:a16="http://schemas.microsoft.com/office/drawing/2014/main" id="{183EDBEE-1B73-45DC-833D-22E50A16CD3F}"/>
                    </a:ext>
                  </a:extLst>
                </p:cNvPr>
                <p:cNvSpPr>
                  <a:spLocks noChangeShapeType="1"/>
                </p:cNvSpPr>
                <p:nvPr/>
              </p:nvSpPr>
              <p:spPr bwMode="auto">
                <a:xfrm>
                  <a:off x="4336223" y="3242597"/>
                  <a:ext cx="38100" cy="3810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3" name="Line 310">
                  <a:extLst>
                    <a:ext uri="{FF2B5EF4-FFF2-40B4-BE49-F238E27FC236}">
                      <a16:creationId xmlns:a16="http://schemas.microsoft.com/office/drawing/2014/main" id="{DFB10446-3CF3-425D-8412-87186CD92FEC}"/>
                    </a:ext>
                  </a:extLst>
                </p:cNvPr>
                <p:cNvSpPr>
                  <a:spLocks noChangeShapeType="1"/>
                </p:cNvSpPr>
                <p:nvPr/>
              </p:nvSpPr>
              <p:spPr bwMode="auto">
                <a:xfrm>
                  <a:off x="4269548" y="3099722"/>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4" name="Line 311">
                  <a:extLst>
                    <a:ext uri="{FF2B5EF4-FFF2-40B4-BE49-F238E27FC236}">
                      <a16:creationId xmlns:a16="http://schemas.microsoft.com/office/drawing/2014/main" id="{92603100-6A62-4A43-A3D9-63A16F68A033}"/>
                    </a:ext>
                  </a:extLst>
                </p:cNvPr>
                <p:cNvSpPr>
                  <a:spLocks noChangeShapeType="1"/>
                </p:cNvSpPr>
                <p:nvPr/>
              </p:nvSpPr>
              <p:spPr bwMode="auto">
                <a:xfrm>
                  <a:off x="4269548" y="3160045"/>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5" name="Freeform 312">
                  <a:extLst>
                    <a:ext uri="{FF2B5EF4-FFF2-40B4-BE49-F238E27FC236}">
                      <a16:creationId xmlns:a16="http://schemas.microsoft.com/office/drawing/2014/main" id="{A4EEA116-17C4-4178-BA3F-6581D7502094}"/>
                    </a:ext>
                  </a:extLst>
                </p:cNvPr>
                <p:cNvSpPr>
                  <a:spLocks/>
                </p:cNvSpPr>
                <p:nvPr/>
              </p:nvSpPr>
              <p:spPr bwMode="auto">
                <a:xfrm>
                  <a:off x="4186998" y="3069559"/>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6" name="Freeform 313">
                  <a:extLst>
                    <a:ext uri="{FF2B5EF4-FFF2-40B4-BE49-F238E27FC236}">
                      <a16:creationId xmlns:a16="http://schemas.microsoft.com/office/drawing/2014/main" id="{3FC9E775-AA41-40FE-B66F-BF783834D684}"/>
                    </a:ext>
                  </a:extLst>
                </p:cNvPr>
                <p:cNvSpPr>
                  <a:spLocks/>
                </p:cNvSpPr>
                <p:nvPr/>
              </p:nvSpPr>
              <p:spPr bwMode="auto">
                <a:xfrm>
                  <a:off x="4186998" y="3129885"/>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314">
                  <a:extLst>
                    <a:ext uri="{FF2B5EF4-FFF2-40B4-BE49-F238E27FC236}">
                      <a16:creationId xmlns:a16="http://schemas.microsoft.com/office/drawing/2014/main" id="{2B054C9B-7127-4E3F-AF93-432ACC118709}"/>
                    </a:ext>
                  </a:extLst>
                </p:cNvPr>
                <p:cNvSpPr>
                  <a:spLocks/>
                </p:cNvSpPr>
                <p:nvPr/>
              </p:nvSpPr>
              <p:spPr bwMode="auto">
                <a:xfrm>
                  <a:off x="4140961" y="2948909"/>
                  <a:ext cx="241300" cy="315913"/>
                </a:xfrm>
                <a:custGeom>
                  <a:avLst/>
                  <a:gdLst>
                    <a:gd name="T0" fmla="*/ 81 w 152"/>
                    <a:gd name="T1" fmla="*/ 199 h 199"/>
                    <a:gd name="T2" fmla="*/ 0 w 152"/>
                    <a:gd name="T3" fmla="*/ 199 h 199"/>
                    <a:gd name="T4" fmla="*/ 0 w 152"/>
                    <a:gd name="T5" fmla="*/ 0 h 199"/>
                    <a:gd name="T6" fmla="*/ 105 w 152"/>
                    <a:gd name="T7" fmla="*/ 0 h 199"/>
                    <a:gd name="T8" fmla="*/ 152 w 152"/>
                    <a:gd name="T9" fmla="*/ 47 h 199"/>
                    <a:gd name="T10" fmla="*/ 152 w 152"/>
                    <a:gd name="T11" fmla="*/ 118 h 199"/>
                  </a:gdLst>
                  <a:ahLst/>
                  <a:cxnLst>
                    <a:cxn ang="0">
                      <a:pos x="T0" y="T1"/>
                    </a:cxn>
                    <a:cxn ang="0">
                      <a:pos x="T2" y="T3"/>
                    </a:cxn>
                    <a:cxn ang="0">
                      <a:pos x="T4" y="T5"/>
                    </a:cxn>
                    <a:cxn ang="0">
                      <a:pos x="T6" y="T7"/>
                    </a:cxn>
                    <a:cxn ang="0">
                      <a:pos x="T8" y="T9"/>
                    </a:cxn>
                    <a:cxn ang="0">
                      <a:pos x="T10" y="T11"/>
                    </a:cxn>
                  </a:cxnLst>
                  <a:rect l="0" t="0" r="r" b="b"/>
                  <a:pathLst>
                    <a:path w="152" h="199">
                      <a:moveTo>
                        <a:pt x="81" y="199"/>
                      </a:moveTo>
                      <a:lnTo>
                        <a:pt x="0" y="199"/>
                      </a:lnTo>
                      <a:lnTo>
                        <a:pt x="0" y="0"/>
                      </a:lnTo>
                      <a:lnTo>
                        <a:pt x="105" y="0"/>
                      </a:lnTo>
                      <a:lnTo>
                        <a:pt x="152" y="47"/>
                      </a:lnTo>
                      <a:lnTo>
                        <a:pt x="152" y="118"/>
                      </a:lnTo>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8" name="Freeform 315">
                  <a:extLst>
                    <a:ext uri="{FF2B5EF4-FFF2-40B4-BE49-F238E27FC236}">
                      <a16:creationId xmlns:a16="http://schemas.microsoft.com/office/drawing/2014/main" id="{32383360-E085-4CF4-B2F1-5F1ACB753AB5}"/>
                    </a:ext>
                  </a:extLst>
                </p:cNvPr>
                <p:cNvSpPr>
                  <a:spLocks/>
                </p:cNvSpPr>
                <p:nvPr/>
              </p:nvSpPr>
              <p:spPr bwMode="auto">
                <a:xfrm>
                  <a:off x="4307648" y="2948909"/>
                  <a:ext cx="74612" cy="74613"/>
                </a:xfrm>
                <a:custGeom>
                  <a:avLst/>
                  <a:gdLst>
                    <a:gd name="T0" fmla="*/ 0 w 47"/>
                    <a:gd name="T1" fmla="*/ 0 h 47"/>
                    <a:gd name="T2" fmla="*/ 0 w 47"/>
                    <a:gd name="T3" fmla="*/ 47 h 47"/>
                    <a:gd name="T4" fmla="*/ 47 w 47"/>
                    <a:gd name="T5" fmla="*/ 47 h 47"/>
                  </a:gdLst>
                  <a:ahLst/>
                  <a:cxnLst>
                    <a:cxn ang="0">
                      <a:pos x="T0" y="T1"/>
                    </a:cxn>
                    <a:cxn ang="0">
                      <a:pos x="T2" y="T3"/>
                    </a:cxn>
                    <a:cxn ang="0">
                      <a:pos x="T4" y="T5"/>
                    </a:cxn>
                  </a:cxnLst>
                  <a:rect l="0" t="0" r="r" b="b"/>
                  <a:pathLst>
                    <a:path w="47" h="47">
                      <a:moveTo>
                        <a:pt x="0" y="0"/>
                      </a:moveTo>
                      <a:lnTo>
                        <a:pt x="0" y="47"/>
                      </a:lnTo>
                      <a:lnTo>
                        <a:pt x="47" y="47"/>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grpSp>
    </p:spTree>
    <p:extLst>
      <p:ext uri="{BB962C8B-B14F-4D97-AF65-F5344CB8AC3E}">
        <p14:creationId xmlns:p14="http://schemas.microsoft.com/office/powerpoint/2010/main" val="540958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able 40">
            <a:extLst>
              <a:ext uri="{FF2B5EF4-FFF2-40B4-BE49-F238E27FC236}">
                <a16:creationId xmlns:a16="http://schemas.microsoft.com/office/drawing/2014/main" id="{1243E537-370C-447B-AB46-51DE9908E4C4}"/>
              </a:ext>
            </a:extLst>
          </p:cNvPr>
          <p:cNvGraphicFramePr>
            <a:graphicFrameLocks noGrp="1"/>
          </p:cNvGraphicFramePr>
          <p:nvPr>
            <p:extLst>
              <p:ext uri="{D42A27DB-BD31-4B8C-83A1-F6EECF244321}">
                <p14:modId xmlns:p14="http://schemas.microsoft.com/office/powerpoint/2010/main" val="1097096599"/>
              </p:ext>
            </p:extLst>
          </p:nvPr>
        </p:nvGraphicFramePr>
        <p:xfrm>
          <a:off x="6096000" y="1732605"/>
          <a:ext cx="5274000" cy="3832920"/>
        </p:xfrm>
        <a:graphic>
          <a:graphicData uri="http://schemas.openxmlformats.org/drawingml/2006/table">
            <a:tbl>
              <a:tblPr firstRow="1" firstCol="1" bandRow="1">
                <a:tableStyleId>{5C22544A-7EE6-4342-B048-85BDC9FD1C3A}</a:tableStyleId>
              </a:tblPr>
              <a:tblGrid>
                <a:gridCol w="892800">
                  <a:extLst>
                    <a:ext uri="{9D8B030D-6E8A-4147-A177-3AD203B41FA5}">
                      <a16:colId xmlns:a16="http://schemas.microsoft.com/office/drawing/2014/main" val="4171598333"/>
                    </a:ext>
                  </a:extLst>
                </a:gridCol>
                <a:gridCol w="2631600">
                  <a:extLst>
                    <a:ext uri="{9D8B030D-6E8A-4147-A177-3AD203B41FA5}">
                      <a16:colId xmlns:a16="http://schemas.microsoft.com/office/drawing/2014/main" val="3127538597"/>
                    </a:ext>
                  </a:extLst>
                </a:gridCol>
                <a:gridCol w="583200">
                  <a:extLst>
                    <a:ext uri="{9D8B030D-6E8A-4147-A177-3AD203B41FA5}">
                      <a16:colId xmlns:a16="http://schemas.microsoft.com/office/drawing/2014/main" val="1287444190"/>
                    </a:ext>
                  </a:extLst>
                </a:gridCol>
                <a:gridCol w="583200">
                  <a:extLst>
                    <a:ext uri="{9D8B030D-6E8A-4147-A177-3AD203B41FA5}">
                      <a16:colId xmlns:a16="http://schemas.microsoft.com/office/drawing/2014/main" val="1090385942"/>
                    </a:ext>
                  </a:extLst>
                </a:gridCol>
                <a:gridCol w="583200">
                  <a:extLst>
                    <a:ext uri="{9D8B030D-6E8A-4147-A177-3AD203B41FA5}">
                      <a16:colId xmlns:a16="http://schemas.microsoft.com/office/drawing/2014/main" val="2182014070"/>
                    </a:ext>
                  </a:extLst>
                </a:gridCol>
              </a:tblGrid>
              <a:tr h="354243">
                <a:tc gridSpan="5">
                  <a:txBody>
                    <a:bodyPr/>
                    <a:lstStyle/>
                    <a:p>
                      <a:pPr marL="0" marR="0" algn="ctr" defTabSz="914400" rtl="0" eaLnBrk="1" fontAlgn="ctr" latinLnBrk="0" hangingPunct="1">
                        <a:lnSpc>
                          <a:spcPct val="107000"/>
                        </a:lnSpc>
                        <a:spcBef>
                          <a:spcPts val="0"/>
                        </a:spcBef>
                        <a:spcAft>
                          <a:spcPts val="0"/>
                        </a:spcAft>
                      </a:pPr>
                      <a:r>
                        <a:rPr lang="fr-FR" sz="1050" b="0" i="0" u="none" strike="noStrike" kern="1200" dirty="0">
                          <a:solidFill>
                            <a:schemeClr val="bg1"/>
                          </a:solidFill>
                          <a:effectLst/>
                          <a:latin typeface="+mj-lt"/>
                          <a:ea typeface="+mn-ea"/>
                          <a:cs typeface="+mn-cs"/>
                        </a:rPr>
                        <a:t>Préconisations sur l'architecture Mobilité des sites centraux</a:t>
                      </a:r>
                      <a:endParaRPr lang="en-US" sz="1050" b="0" i="0" u="none" strike="noStrike" kern="1200" dirty="0">
                        <a:solidFill>
                          <a:schemeClr val="bg1"/>
                        </a:solidFill>
                        <a:effectLst/>
                        <a:latin typeface="+mj-lt"/>
                        <a:ea typeface="+mn-ea"/>
                        <a:cs typeface="+mn-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4231105"/>
                  </a:ext>
                </a:extLst>
              </a:tr>
              <a:tr h="242187">
                <a:tc>
                  <a:txBody>
                    <a:bodyPr/>
                    <a:lstStyle/>
                    <a:p>
                      <a:pPr marL="0" marR="0" algn="ctr" defTabSz="914400" rtl="0" eaLnBrk="1" fontAlgn="ctr" latinLnBrk="0" hangingPunct="1">
                        <a:lnSpc>
                          <a:spcPct val="107000"/>
                        </a:lnSpc>
                        <a:spcBef>
                          <a:spcPts val="0"/>
                        </a:spcBef>
                        <a:spcAft>
                          <a:spcPts val="0"/>
                        </a:spcAft>
                      </a:pPr>
                      <a:r>
                        <a:rPr lang="fr-FR" sz="700" b="0" i="0" u="none" strike="noStrike" kern="1200" dirty="0">
                          <a:solidFill>
                            <a:schemeClr val="bg1"/>
                          </a:solidFill>
                          <a:effectLst/>
                          <a:latin typeface="+mj-lt"/>
                          <a:ea typeface="+mn-ea"/>
                          <a:cs typeface="+mn-cs"/>
                        </a:rPr>
                        <a:t>ID</a:t>
                      </a:r>
                      <a:endParaRPr lang="en-US" sz="700" b="0" i="0" u="none" strike="noStrike" kern="1200" dirty="0">
                        <a:solidFill>
                          <a:schemeClr val="bg1"/>
                        </a:solidFill>
                        <a:effectLst/>
                        <a:latin typeface="+mj-lt"/>
                        <a:ea typeface="+mn-ea"/>
                        <a:cs typeface="+mn-cs"/>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defTabSz="914400" rtl="0" eaLnBrk="1" fontAlgn="ctr" latinLnBrk="0" hangingPunct="1">
                        <a:lnSpc>
                          <a:spcPct val="107000"/>
                        </a:lnSpc>
                        <a:spcBef>
                          <a:spcPts val="0"/>
                        </a:spcBef>
                        <a:spcAft>
                          <a:spcPts val="0"/>
                        </a:spcAft>
                      </a:pPr>
                      <a:r>
                        <a:rPr lang="fr-FR" sz="700" b="0" i="0" u="none" strike="noStrike" kern="1200" dirty="0">
                          <a:solidFill>
                            <a:schemeClr val="bg1"/>
                          </a:solidFill>
                          <a:effectLst/>
                          <a:latin typeface="+mj-lt"/>
                          <a:ea typeface="+mn-ea"/>
                          <a:cs typeface="+mn-cs"/>
                        </a:rPr>
                        <a:t>Description de la tâche</a:t>
                      </a:r>
                      <a:endParaRPr lang="en-US" sz="700" b="0" i="0" u="none" strike="noStrike" kern="1200" dirty="0">
                        <a:solidFill>
                          <a:schemeClr val="bg1"/>
                        </a:solidFill>
                        <a:effectLst/>
                        <a:latin typeface="+mj-lt"/>
                        <a:ea typeface="+mn-ea"/>
                        <a:cs typeface="+mn-cs"/>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defTabSz="914400" rtl="0" eaLnBrk="1" fontAlgn="ctr" latinLnBrk="0" hangingPunct="1">
                        <a:lnSpc>
                          <a:spcPct val="107000"/>
                        </a:lnSpc>
                        <a:spcBef>
                          <a:spcPts val="0"/>
                        </a:spcBef>
                        <a:spcAft>
                          <a:spcPts val="0"/>
                        </a:spcAft>
                      </a:pPr>
                      <a:r>
                        <a:rPr lang="fr-FR" sz="700" b="0" i="0" u="none" strike="noStrike" kern="1200" dirty="0">
                          <a:solidFill>
                            <a:schemeClr val="bg1"/>
                          </a:solidFill>
                          <a:effectLst/>
                          <a:latin typeface="+mj-lt"/>
                          <a:ea typeface="+mn-ea"/>
                          <a:cs typeface="+mn-cs"/>
                        </a:rPr>
                        <a:t>Criticité</a:t>
                      </a:r>
                      <a:endParaRPr lang="en-US" sz="700" b="0" i="0" u="none" strike="noStrike" kern="1200" dirty="0">
                        <a:solidFill>
                          <a:schemeClr val="bg1"/>
                        </a:solidFill>
                        <a:effectLst/>
                        <a:latin typeface="+mj-lt"/>
                        <a:ea typeface="+mn-ea"/>
                        <a:cs typeface="+mn-cs"/>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defTabSz="914400" rtl="0" eaLnBrk="1" fontAlgn="ctr" latinLnBrk="0" hangingPunct="1">
                        <a:lnSpc>
                          <a:spcPct val="107000"/>
                        </a:lnSpc>
                        <a:spcBef>
                          <a:spcPts val="0"/>
                        </a:spcBef>
                        <a:spcAft>
                          <a:spcPts val="0"/>
                        </a:spcAft>
                      </a:pPr>
                      <a:r>
                        <a:rPr lang="fr-FR" sz="700" b="0" i="0" u="none" strike="noStrike" kern="1200" dirty="0">
                          <a:solidFill>
                            <a:schemeClr val="bg1"/>
                          </a:solidFill>
                          <a:effectLst/>
                          <a:latin typeface="+mj-lt"/>
                          <a:ea typeface="+mn-ea"/>
                          <a:cs typeface="+mn-cs"/>
                        </a:rPr>
                        <a:t>Budget</a:t>
                      </a:r>
                      <a:endParaRPr lang="en-US" sz="700" b="0" i="0" u="none" strike="noStrike" kern="1200" dirty="0">
                        <a:solidFill>
                          <a:schemeClr val="bg1"/>
                        </a:solidFill>
                        <a:effectLst/>
                        <a:latin typeface="+mj-lt"/>
                        <a:ea typeface="+mn-ea"/>
                        <a:cs typeface="+mn-cs"/>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defTabSz="914400" rtl="0" eaLnBrk="1" fontAlgn="ctr" latinLnBrk="0" hangingPunct="1">
                        <a:lnSpc>
                          <a:spcPct val="107000"/>
                        </a:lnSpc>
                        <a:spcBef>
                          <a:spcPts val="0"/>
                        </a:spcBef>
                        <a:spcAft>
                          <a:spcPts val="0"/>
                        </a:spcAft>
                      </a:pPr>
                      <a:r>
                        <a:rPr lang="fr-FR" sz="700" b="0" i="0" u="none" strike="noStrike" kern="1200" dirty="0">
                          <a:solidFill>
                            <a:schemeClr val="bg1"/>
                          </a:solidFill>
                          <a:effectLst/>
                          <a:latin typeface="+mj-lt"/>
                          <a:ea typeface="+mn-ea"/>
                          <a:cs typeface="+mn-cs"/>
                        </a:rPr>
                        <a:t>Date cible</a:t>
                      </a:r>
                      <a:endParaRPr lang="en-US" sz="700" b="0" i="0" u="none" strike="noStrike" kern="1200" dirty="0">
                        <a:solidFill>
                          <a:schemeClr val="bg1"/>
                        </a:solidFill>
                        <a:effectLst/>
                        <a:latin typeface="+mj-lt"/>
                        <a:ea typeface="+mn-ea"/>
                        <a:cs typeface="+mn-cs"/>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167068033"/>
                  </a:ext>
                </a:extLst>
              </a:tr>
              <a:tr h="323649">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PRECO_MOB_01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Réalisation d'études de couverture </a:t>
                      </a:r>
                      <a:r>
                        <a:rPr lang="fr-FR" sz="700" kern="1200" dirty="0" err="1">
                          <a:solidFill>
                            <a:srgbClr val="000000"/>
                          </a:solidFill>
                          <a:effectLst/>
                          <a:latin typeface="+mn-lt"/>
                          <a:cs typeface="Times New Roman" panose="02020603050405020304" pitchFamily="18" charset="0"/>
                        </a:rPr>
                        <a:t>WiFi</a:t>
                      </a:r>
                      <a:r>
                        <a:rPr lang="fr-FR" sz="700" kern="1200" dirty="0">
                          <a:solidFill>
                            <a:srgbClr val="000000"/>
                          </a:solidFill>
                          <a:effectLst/>
                          <a:latin typeface="+mn-lt"/>
                          <a:cs typeface="Times New Roman" panose="02020603050405020304" pitchFamily="18" charset="0"/>
                        </a:rPr>
                        <a:t> sur les sites centraux</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Faible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2BD8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31/12/2020</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7507041"/>
                  </a:ext>
                </a:extLst>
              </a:tr>
              <a:tr h="323649">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PRECO_MOB_02</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Lancement RFP Mobilité et validation stratégie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31/03/2020</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6181462"/>
                  </a:ext>
                </a:extLst>
              </a:tr>
              <a:tr h="323649">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PRECO_MOB_03</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Remplacement de la solution </a:t>
                      </a:r>
                      <a:r>
                        <a:rPr lang="fr-FR" sz="700" kern="1200" dirty="0" err="1">
                          <a:solidFill>
                            <a:srgbClr val="000000"/>
                          </a:solidFill>
                          <a:effectLst/>
                          <a:latin typeface="+mn-lt"/>
                          <a:cs typeface="Times New Roman" panose="02020603050405020304" pitchFamily="18" charset="0"/>
                        </a:rPr>
                        <a:t>WiFi</a:t>
                      </a:r>
                      <a:r>
                        <a:rPr lang="fr-FR" sz="700" kern="1200" dirty="0">
                          <a:solidFill>
                            <a:srgbClr val="000000"/>
                          </a:solidFill>
                          <a:effectLst/>
                          <a:latin typeface="+mn-lt"/>
                          <a:cs typeface="Times New Roman" panose="02020603050405020304" pitchFamily="18" charset="0"/>
                        </a:rPr>
                        <a:t> Guest actuelle par une solution cloud</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Faible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ctr"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31/03/2021</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3945705"/>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PRECO_MOB_04</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BINGLEY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31/03/2021</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6627940"/>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PRECO_MOB_05</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STEETON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27679036"/>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PRECO_MOB_06</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DA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94571"/>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PRECO_MOB_07</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FAC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90598780"/>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PRECO_MOB_08</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CLEM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0599459"/>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PRECO_MOB_09</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DOT : Déploiement des solutions de Mobilité</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Moyenne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2023716"/>
                  </a:ext>
                </a:extLst>
              </a:tr>
              <a:tr h="323649">
                <a:tc>
                  <a:txBody>
                    <a:bodyPr/>
                    <a:lstStyle/>
                    <a:p>
                      <a:pPr marL="0" marR="0" algn="l" defTabSz="914400" rtl="0" eaLnBrk="1" latinLnBrk="0" hangingPunct="1">
                        <a:lnSpc>
                          <a:spcPct val="107000"/>
                        </a:lnSpc>
                        <a:spcBef>
                          <a:spcPts val="0"/>
                        </a:spcBef>
                        <a:spcAft>
                          <a:spcPts val="0"/>
                        </a:spcAft>
                      </a:pPr>
                      <a:r>
                        <a:rPr lang="fr-FR" sz="700" kern="1200">
                          <a:solidFill>
                            <a:srgbClr val="000000"/>
                          </a:solidFill>
                          <a:effectLst/>
                          <a:latin typeface="+mn-lt"/>
                          <a:cs typeface="Times New Roman" panose="02020603050405020304" pitchFamily="18" charset="0"/>
                        </a:rPr>
                        <a:t>PRECO_MOB_10</a:t>
                      </a:r>
                      <a:endParaRPr lang="en-US" sz="700" kern="120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Renforcement de la sécurité avec authentification 802.1x</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chemeClr val="bg1"/>
                          </a:solidFill>
                          <a:effectLst/>
                          <a:latin typeface="+mn-lt"/>
                          <a:cs typeface="Times New Roman" panose="02020603050405020304" pitchFamily="18" charset="0"/>
                        </a:rPr>
                        <a:t>Elevée</a:t>
                      </a:r>
                      <a:endParaRPr lang="en-US" sz="700" kern="1200" dirty="0">
                        <a:solidFill>
                          <a:schemeClr val="bg1"/>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fr-FR" sz="700" kern="1200" dirty="0">
                          <a:solidFill>
                            <a:srgbClr val="000000"/>
                          </a:solidFill>
                          <a:effectLst/>
                          <a:latin typeface="+mn-lt"/>
                          <a:cs typeface="Times New Roman" panose="02020603050405020304" pitchFamily="18" charset="0"/>
                        </a:rPr>
                        <a:t>31/03/2021</a:t>
                      </a:r>
                      <a:endParaRPr lang="en-US" sz="700" kern="1200" dirty="0">
                        <a:solidFill>
                          <a:srgbClr val="000000"/>
                        </a:solidFill>
                        <a:effectLst/>
                        <a:latin typeface="+mn-lt"/>
                        <a:ea typeface="Times New Roman" panose="02020603050405020304" pitchFamily="18" charset="0"/>
                        <a:cs typeface="Times New Roman" panose="02020603050405020304" pitchFamily="18" charset="0"/>
                      </a:endParaRPr>
                    </a:p>
                  </a:txBody>
                  <a:tcPr marL="43200" marR="43200" marT="0" marB="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3604797"/>
                  </a:ext>
                </a:extLst>
              </a:tr>
            </a:tbl>
          </a:graphicData>
        </a:graphic>
      </p:graphicFrame>
      <p:sp>
        <p:nvSpPr>
          <p:cNvPr id="39" name="Rectangle 38">
            <a:extLst>
              <a:ext uri="{FF2B5EF4-FFF2-40B4-BE49-F238E27FC236}">
                <a16:creationId xmlns:a16="http://schemas.microsoft.com/office/drawing/2014/main" id="{F4149F74-CA50-4F35-BAA5-BED23843ADAC}"/>
              </a:ext>
            </a:extLst>
          </p:cNvPr>
          <p:cNvSpPr/>
          <p:nvPr/>
        </p:nvSpPr>
        <p:spPr>
          <a:xfrm flipH="1">
            <a:off x="0" y="1732605"/>
            <a:ext cx="6096000" cy="3832917"/>
          </a:xfrm>
          <a:prstGeom prst="rect">
            <a:avLst/>
          </a:prstGeom>
          <a:solidFill>
            <a:schemeClr val="bg1">
              <a:lumMod val="95000"/>
            </a:scheme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75000"/>
                  <a:lumOff val="25000"/>
                </a:schemeClr>
              </a:solidFill>
            </a:endParaRPr>
          </a:p>
        </p:txBody>
      </p:sp>
      <p:sp>
        <p:nvSpPr>
          <p:cNvPr id="40" name="Title 1">
            <a:extLst>
              <a:ext uri="{FF2B5EF4-FFF2-40B4-BE49-F238E27FC236}">
                <a16:creationId xmlns:a16="http://schemas.microsoft.com/office/drawing/2014/main" id="{2DDA0727-2053-444A-82B5-7B0545E35AAC}"/>
              </a:ext>
            </a:extLst>
          </p:cNvPr>
          <p:cNvSpPr>
            <a:spLocks noGrp="1"/>
          </p:cNvSpPr>
          <p:nvPr>
            <p:ph type="title"/>
          </p:nvPr>
        </p:nvSpPr>
        <p:spPr>
          <a:xfrm>
            <a:off x="515937" y="501437"/>
            <a:ext cx="11160126" cy="430887"/>
          </a:xfrm>
        </p:spPr>
        <p:txBody>
          <a:bodyPr/>
          <a:lstStyle/>
          <a:p>
            <a:r>
              <a:rPr lang="en-ID" dirty="0"/>
              <a:t>PR</a:t>
            </a:r>
            <a:r>
              <a:rPr lang="fr-FR" dirty="0"/>
              <a:t>É</a:t>
            </a:r>
            <a:r>
              <a:rPr lang="en-ID" dirty="0"/>
              <a:t>CONISATIONS </a:t>
            </a:r>
            <a:r>
              <a:rPr lang="fr-FR" dirty="0"/>
              <a:t>PÉRIMÈTRE</a:t>
            </a:r>
            <a:r>
              <a:rPr lang="en-ID" dirty="0"/>
              <a:t> </a:t>
            </a:r>
            <a:r>
              <a:rPr lang="en-ID" dirty="0">
                <a:solidFill>
                  <a:schemeClr val="accent2"/>
                </a:solidFill>
              </a:rPr>
              <a:t>MOBILITE</a:t>
            </a:r>
          </a:p>
        </p:txBody>
      </p:sp>
      <p:sp>
        <p:nvSpPr>
          <p:cNvPr id="41" name="Slide Number Placeholder 3">
            <a:extLst>
              <a:ext uri="{FF2B5EF4-FFF2-40B4-BE49-F238E27FC236}">
                <a16:creationId xmlns:a16="http://schemas.microsoft.com/office/drawing/2014/main" id="{425A6C42-891C-4E55-8FB7-F305CE717126}"/>
              </a:ext>
            </a:extLst>
          </p:cNvPr>
          <p:cNvSpPr>
            <a:spLocks noGrp="1"/>
          </p:cNvSpPr>
          <p:nvPr>
            <p:ph type="sldNum" sz="quarter" idx="12"/>
          </p:nvPr>
        </p:nvSpPr>
        <p:spPr>
          <a:xfrm>
            <a:off x="11566071" y="6384973"/>
            <a:ext cx="301624" cy="153888"/>
          </a:xfrm>
        </p:spPr>
        <p:txBody>
          <a:bodyPr/>
          <a:lstStyle/>
          <a:p>
            <a:fld id="{1E9D66DB-7B09-4F03-965C-6F4D1EE02AA0}" type="slidenum">
              <a:rPr lang="id-ID" smtClean="0"/>
              <a:pPr/>
              <a:t>9</a:t>
            </a:fld>
            <a:endParaRPr lang="id-ID"/>
          </a:p>
        </p:txBody>
      </p:sp>
      <p:sp>
        <p:nvSpPr>
          <p:cNvPr id="42" name="Text Placeholder 4">
            <a:extLst>
              <a:ext uri="{FF2B5EF4-FFF2-40B4-BE49-F238E27FC236}">
                <a16:creationId xmlns:a16="http://schemas.microsoft.com/office/drawing/2014/main" id="{A2D21C7A-D735-44B3-B775-7167480F42BC}"/>
              </a:ext>
            </a:extLst>
          </p:cNvPr>
          <p:cNvSpPr>
            <a:spLocks noGrp="1"/>
          </p:cNvSpPr>
          <p:nvPr>
            <p:ph type="body" sz="quarter" idx="13"/>
          </p:nvPr>
        </p:nvSpPr>
        <p:spPr>
          <a:xfrm>
            <a:off x="515938" y="932324"/>
            <a:ext cx="11160125" cy="276999"/>
          </a:xfrm>
        </p:spPr>
        <p:txBody>
          <a:bodyPr/>
          <a:lstStyle/>
          <a:p>
            <a:r>
              <a:rPr lang="fr-FR" dirty="0"/>
              <a:t>Rappel des objectifs sur le périmètre Mobilité</a:t>
            </a:r>
          </a:p>
        </p:txBody>
      </p:sp>
      <p:grpSp>
        <p:nvGrpSpPr>
          <p:cNvPr id="43" name="Group 27">
            <a:extLst>
              <a:ext uri="{FF2B5EF4-FFF2-40B4-BE49-F238E27FC236}">
                <a16:creationId xmlns:a16="http://schemas.microsoft.com/office/drawing/2014/main" id="{975B81AD-9B74-449E-95F3-3EAABAA35729}"/>
              </a:ext>
            </a:extLst>
          </p:cNvPr>
          <p:cNvGrpSpPr/>
          <p:nvPr/>
        </p:nvGrpSpPr>
        <p:grpSpPr>
          <a:xfrm>
            <a:off x="517482" y="2081138"/>
            <a:ext cx="5064169" cy="1271333"/>
            <a:chOff x="517482" y="1384862"/>
            <a:chExt cx="5064169" cy="1271333"/>
          </a:xfrm>
        </p:grpSpPr>
        <p:sp>
          <p:nvSpPr>
            <p:cNvPr id="44" name="Rectangle 43">
              <a:extLst>
                <a:ext uri="{FF2B5EF4-FFF2-40B4-BE49-F238E27FC236}">
                  <a16:creationId xmlns:a16="http://schemas.microsoft.com/office/drawing/2014/main" id="{7F6FB25B-0A1E-4A5E-B0D3-AC7F51BF7EFE}"/>
                </a:ext>
              </a:extLst>
            </p:cNvPr>
            <p:cNvSpPr/>
            <p:nvPr/>
          </p:nvSpPr>
          <p:spPr>
            <a:xfrm>
              <a:off x="517482" y="1384862"/>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grpSp>
          <p:nvGrpSpPr>
            <p:cNvPr id="45" name="Group 16">
              <a:extLst>
                <a:ext uri="{FF2B5EF4-FFF2-40B4-BE49-F238E27FC236}">
                  <a16:creationId xmlns:a16="http://schemas.microsoft.com/office/drawing/2014/main" id="{2A47A218-E5FE-42DD-A9D1-B5B3555F53E7}"/>
                </a:ext>
              </a:extLst>
            </p:cNvPr>
            <p:cNvGrpSpPr/>
            <p:nvPr/>
          </p:nvGrpSpPr>
          <p:grpSpPr>
            <a:xfrm>
              <a:off x="627177" y="1494556"/>
              <a:ext cx="268359" cy="268360"/>
              <a:chOff x="5554663" y="2890838"/>
              <a:chExt cx="357187" cy="357188"/>
            </a:xfrm>
            <a:solidFill>
              <a:schemeClr val="bg1"/>
            </a:solidFill>
          </p:grpSpPr>
          <p:sp>
            <p:nvSpPr>
              <p:cNvPr id="48" name="Freeform 668">
                <a:extLst>
                  <a:ext uri="{FF2B5EF4-FFF2-40B4-BE49-F238E27FC236}">
                    <a16:creationId xmlns:a16="http://schemas.microsoft.com/office/drawing/2014/main" id="{813ECA0D-1430-4A1C-8B21-7138AF2C711E}"/>
                  </a:ext>
                </a:extLst>
              </p:cNvPr>
              <p:cNvSpPr>
                <a:spLocks/>
              </p:cNvSpPr>
              <p:nvPr/>
            </p:nvSpPr>
            <p:spPr bwMode="auto">
              <a:xfrm>
                <a:off x="5554663" y="2946401"/>
                <a:ext cx="301625" cy="301625"/>
              </a:xfrm>
              <a:custGeom>
                <a:avLst/>
                <a:gdLst>
                  <a:gd name="T0" fmla="*/ 40 w 80"/>
                  <a:gd name="T1" fmla="*/ 80 h 80"/>
                  <a:gd name="T2" fmla="*/ 0 w 80"/>
                  <a:gd name="T3" fmla="*/ 40 h 80"/>
                  <a:gd name="T4" fmla="*/ 40 w 80"/>
                  <a:gd name="T5" fmla="*/ 0 h 80"/>
                  <a:gd name="T6" fmla="*/ 61 w 80"/>
                  <a:gd name="T7" fmla="*/ 6 h 80"/>
                  <a:gd name="T8" fmla="*/ 59 w 80"/>
                  <a:gd name="T9" fmla="*/ 9 h 80"/>
                  <a:gd name="T10" fmla="*/ 40 w 80"/>
                  <a:gd name="T11" fmla="*/ 4 h 80"/>
                  <a:gd name="T12" fmla="*/ 4 w 80"/>
                  <a:gd name="T13" fmla="*/ 40 h 80"/>
                  <a:gd name="T14" fmla="*/ 40 w 80"/>
                  <a:gd name="T15" fmla="*/ 76 h 80"/>
                  <a:gd name="T16" fmla="*/ 76 w 80"/>
                  <a:gd name="T17" fmla="*/ 40 h 80"/>
                  <a:gd name="T18" fmla="*/ 70 w 80"/>
                  <a:gd name="T19" fmla="*/ 20 h 80"/>
                  <a:gd name="T20" fmla="*/ 74 w 80"/>
                  <a:gd name="T21" fmla="*/ 18 h 80"/>
                  <a:gd name="T22" fmla="*/ 80 w 80"/>
                  <a:gd name="T23" fmla="*/ 40 h 80"/>
                  <a:gd name="T24" fmla="*/ 40 w 80"/>
                  <a:gd name="T2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80"/>
                    </a:moveTo>
                    <a:cubicBezTo>
                      <a:pt x="18" y="80"/>
                      <a:pt x="0" y="62"/>
                      <a:pt x="0" y="40"/>
                    </a:cubicBezTo>
                    <a:cubicBezTo>
                      <a:pt x="0" y="18"/>
                      <a:pt x="18" y="0"/>
                      <a:pt x="40" y="0"/>
                    </a:cubicBezTo>
                    <a:cubicBezTo>
                      <a:pt x="48" y="0"/>
                      <a:pt x="55" y="2"/>
                      <a:pt x="61" y="6"/>
                    </a:cubicBezTo>
                    <a:cubicBezTo>
                      <a:pt x="59" y="9"/>
                      <a:pt x="59" y="9"/>
                      <a:pt x="59" y="9"/>
                    </a:cubicBezTo>
                    <a:cubicBezTo>
                      <a:pt x="53" y="6"/>
                      <a:pt x="47" y="4"/>
                      <a:pt x="40" y="4"/>
                    </a:cubicBezTo>
                    <a:cubicBezTo>
                      <a:pt x="20" y="4"/>
                      <a:pt x="4" y="20"/>
                      <a:pt x="4" y="40"/>
                    </a:cubicBezTo>
                    <a:cubicBezTo>
                      <a:pt x="4" y="60"/>
                      <a:pt x="20" y="76"/>
                      <a:pt x="40" y="76"/>
                    </a:cubicBezTo>
                    <a:cubicBezTo>
                      <a:pt x="60" y="76"/>
                      <a:pt x="76" y="60"/>
                      <a:pt x="76" y="40"/>
                    </a:cubicBezTo>
                    <a:cubicBezTo>
                      <a:pt x="76" y="33"/>
                      <a:pt x="74" y="26"/>
                      <a:pt x="70" y="20"/>
                    </a:cubicBezTo>
                    <a:cubicBezTo>
                      <a:pt x="74" y="18"/>
                      <a:pt x="74" y="18"/>
                      <a:pt x="74" y="18"/>
                    </a:cubicBezTo>
                    <a:cubicBezTo>
                      <a:pt x="78" y="25"/>
                      <a:pt x="80" y="32"/>
                      <a:pt x="80" y="40"/>
                    </a:cubicBezTo>
                    <a:cubicBezTo>
                      <a:pt x="80" y="62"/>
                      <a:pt x="62" y="80"/>
                      <a:pt x="4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669">
                <a:extLst>
                  <a:ext uri="{FF2B5EF4-FFF2-40B4-BE49-F238E27FC236}">
                    <a16:creationId xmlns:a16="http://schemas.microsoft.com/office/drawing/2014/main" id="{528DD53E-6A18-4F5B-B969-483DE48C845D}"/>
                  </a:ext>
                </a:extLst>
              </p:cNvPr>
              <p:cNvSpPr>
                <a:spLocks/>
              </p:cNvSpPr>
              <p:nvPr/>
            </p:nvSpPr>
            <p:spPr bwMode="auto">
              <a:xfrm>
                <a:off x="5607050" y="3000376"/>
                <a:ext cx="196850" cy="195263"/>
              </a:xfrm>
              <a:custGeom>
                <a:avLst/>
                <a:gdLst>
                  <a:gd name="T0" fmla="*/ 26 w 52"/>
                  <a:gd name="T1" fmla="*/ 52 h 52"/>
                  <a:gd name="T2" fmla="*/ 0 w 52"/>
                  <a:gd name="T3" fmla="*/ 26 h 52"/>
                  <a:gd name="T4" fmla="*/ 26 w 52"/>
                  <a:gd name="T5" fmla="*/ 0 h 52"/>
                  <a:gd name="T6" fmla="*/ 28 w 52"/>
                  <a:gd name="T7" fmla="*/ 0 h 52"/>
                  <a:gd name="T8" fmla="*/ 28 w 52"/>
                  <a:gd name="T9" fmla="*/ 4 h 52"/>
                  <a:gd name="T10" fmla="*/ 26 w 52"/>
                  <a:gd name="T11" fmla="*/ 4 h 52"/>
                  <a:gd name="T12" fmla="*/ 4 w 52"/>
                  <a:gd name="T13" fmla="*/ 26 h 52"/>
                  <a:gd name="T14" fmla="*/ 26 w 52"/>
                  <a:gd name="T15" fmla="*/ 48 h 52"/>
                  <a:gd name="T16" fmla="*/ 48 w 52"/>
                  <a:gd name="T17" fmla="*/ 26 h 52"/>
                  <a:gd name="T18" fmla="*/ 48 w 52"/>
                  <a:gd name="T19" fmla="*/ 24 h 52"/>
                  <a:gd name="T20" fmla="*/ 52 w 52"/>
                  <a:gd name="T21" fmla="*/ 24 h 52"/>
                  <a:gd name="T22" fmla="*/ 52 w 52"/>
                  <a:gd name="T23" fmla="*/ 26 h 52"/>
                  <a:gd name="T24" fmla="*/ 26 w 52"/>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2">
                    <a:moveTo>
                      <a:pt x="26" y="52"/>
                    </a:moveTo>
                    <a:cubicBezTo>
                      <a:pt x="12" y="52"/>
                      <a:pt x="0" y="40"/>
                      <a:pt x="0" y="26"/>
                    </a:cubicBezTo>
                    <a:cubicBezTo>
                      <a:pt x="0" y="12"/>
                      <a:pt x="12" y="0"/>
                      <a:pt x="26" y="0"/>
                    </a:cubicBezTo>
                    <a:cubicBezTo>
                      <a:pt x="27" y="0"/>
                      <a:pt x="28" y="0"/>
                      <a:pt x="28" y="0"/>
                    </a:cubicBezTo>
                    <a:cubicBezTo>
                      <a:pt x="28" y="4"/>
                      <a:pt x="28" y="4"/>
                      <a:pt x="28" y="4"/>
                    </a:cubicBezTo>
                    <a:cubicBezTo>
                      <a:pt x="27" y="4"/>
                      <a:pt x="27" y="4"/>
                      <a:pt x="26" y="4"/>
                    </a:cubicBezTo>
                    <a:cubicBezTo>
                      <a:pt x="14" y="4"/>
                      <a:pt x="4" y="14"/>
                      <a:pt x="4" y="26"/>
                    </a:cubicBezTo>
                    <a:cubicBezTo>
                      <a:pt x="4" y="38"/>
                      <a:pt x="14" y="48"/>
                      <a:pt x="26" y="48"/>
                    </a:cubicBezTo>
                    <a:cubicBezTo>
                      <a:pt x="38" y="48"/>
                      <a:pt x="48" y="38"/>
                      <a:pt x="48" y="26"/>
                    </a:cubicBezTo>
                    <a:cubicBezTo>
                      <a:pt x="48" y="24"/>
                      <a:pt x="48" y="24"/>
                      <a:pt x="48" y="24"/>
                    </a:cubicBezTo>
                    <a:cubicBezTo>
                      <a:pt x="52" y="24"/>
                      <a:pt x="52" y="24"/>
                      <a:pt x="52" y="24"/>
                    </a:cubicBezTo>
                    <a:cubicBezTo>
                      <a:pt x="52" y="26"/>
                      <a:pt x="52" y="26"/>
                      <a:pt x="52" y="26"/>
                    </a:cubicBezTo>
                    <a:cubicBezTo>
                      <a:pt x="52" y="40"/>
                      <a:pt x="40" y="52"/>
                      <a:pt x="2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670">
                <a:extLst>
                  <a:ext uri="{FF2B5EF4-FFF2-40B4-BE49-F238E27FC236}">
                    <a16:creationId xmlns:a16="http://schemas.microsoft.com/office/drawing/2014/main" id="{07837121-C6EB-4556-AD04-CDC40725A5D2}"/>
                  </a:ext>
                </a:extLst>
              </p:cNvPr>
              <p:cNvSpPr>
                <a:spLocks/>
              </p:cNvSpPr>
              <p:nvPr/>
            </p:nvSpPr>
            <p:spPr bwMode="auto">
              <a:xfrm>
                <a:off x="5661025" y="3052763"/>
                <a:ext cx="88900" cy="90488"/>
              </a:xfrm>
              <a:custGeom>
                <a:avLst/>
                <a:gdLst>
                  <a:gd name="T0" fmla="*/ 12 w 24"/>
                  <a:gd name="T1" fmla="*/ 24 h 24"/>
                  <a:gd name="T2" fmla="*/ 0 w 24"/>
                  <a:gd name="T3" fmla="*/ 12 h 24"/>
                  <a:gd name="T4" fmla="*/ 12 w 24"/>
                  <a:gd name="T5" fmla="*/ 0 h 24"/>
                  <a:gd name="T6" fmla="*/ 14 w 24"/>
                  <a:gd name="T7" fmla="*/ 0 h 24"/>
                  <a:gd name="T8" fmla="*/ 14 w 24"/>
                  <a:gd name="T9" fmla="*/ 0 h 24"/>
                  <a:gd name="T10" fmla="*/ 14 w 24"/>
                  <a:gd name="T11" fmla="*/ 4 h 24"/>
                  <a:gd name="T12" fmla="*/ 14 w 24"/>
                  <a:gd name="T13" fmla="*/ 4 h 24"/>
                  <a:gd name="T14" fmla="*/ 12 w 24"/>
                  <a:gd name="T15" fmla="*/ 4 h 24"/>
                  <a:gd name="T16" fmla="*/ 4 w 24"/>
                  <a:gd name="T17" fmla="*/ 12 h 24"/>
                  <a:gd name="T18" fmla="*/ 12 w 24"/>
                  <a:gd name="T19" fmla="*/ 20 h 24"/>
                  <a:gd name="T20" fmla="*/ 20 w 24"/>
                  <a:gd name="T21" fmla="*/ 12 h 24"/>
                  <a:gd name="T22" fmla="*/ 20 w 24"/>
                  <a:gd name="T23" fmla="*/ 10 h 24"/>
                  <a:gd name="T24" fmla="*/ 24 w 24"/>
                  <a:gd name="T25" fmla="*/ 10 h 24"/>
                  <a:gd name="T26" fmla="*/ 24 w 24"/>
                  <a:gd name="T27" fmla="*/ 12 h 24"/>
                  <a:gd name="T28" fmla="*/ 12 w 24"/>
                  <a:gd name="T2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4">
                    <a:moveTo>
                      <a:pt x="12" y="24"/>
                    </a:moveTo>
                    <a:cubicBezTo>
                      <a:pt x="5" y="24"/>
                      <a:pt x="0" y="19"/>
                      <a:pt x="0" y="12"/>
                    </a:cubicBezTo>
                    <a:cubicBezTo>
                      <a:pt x="0" y="5"/>
                      <a:pt x="5" y="0"/>
                      <a:pt x="12" y="0"/>
                    </a:cubicBezTo>
                    <a:cubicBezTo>
                      <a:pt x="13" y="0"/>
                      <a:pt x="13" y="0"/>
                      <a:pt x="14" y="0"/>
                    </a:cubicBezTo>
                    <a:cubicBezTo>
                      <a:pt x="14" y="0"/>
                      <a:pt x="14" y="0"/>
                      <a:pt x="14" y="0"/>
                    </a:cubicBezTo>
                    <a:cubicBezTo>
                      <a:pt x="14" y="4"/>
                      <a:pt x="14" y="4"/>
                      <a:pt x="14" y="4"/>
                    </a:cubicBezTo>
                    <a:cubicBezTo>
                      <a:pt x="14" y="4"/>
                      <a:pt x="14" y="4"/>
                      <a:pt x="14" y="4"/>
                    </a:cubicBezTo>
                    <a:cubicBezTo>
                      <a:pt x="13" y="4"/>
                      <a:pt x="12" y="4"/>
                      <a:pt x="12" y="4"/>
                    </a:cubicBezTo>
                    <a:cubicBezTo>
                      <a:pt x="8" y="4"/>
                      <a:pt x="4" y="8"/>
                      <a:pt x="4" y="12"/>
                    </a:cubicBezTo>
                    <a:cubicBezTo>
                      <a:pt x="4" y="16"/>
                      <a:pt x="8" y="20"/>
                      <a:pt x="12" y="20"/>
                    </a:cubicBezTo>
                    <a:cubicBezTo>
                      <a:pt x="16" y="20"/>
                      <a:pt x="20" y="16"/>
                      <a:pt x="20" y="12"/>
                    </a:cubicBezTo>
                    <a:cubicBezTo>
                      <a:pt x="20" y="10"/>
                      <a:pt x="20" y="10"/>
                      <a:pt x="20" y="10"/>
                    </a:cubicBezTo>
                    <a:cubicBezTo>
                      <a:pt x="24" y="10"/>
                      <a:pt x="24" y="10"/>
                      <a:pt x="24" y="10"/>
                    </a:cubicBezTo>
                    <a:cubicBezTo>
                      <a:pt x="24" y="12"/>
                      <a:pt x="24" y="12"/>
                      <a:pt x="24" y="12"/>
                    </a:cubicBezTo>
                    <a:cubicBezTo>
                      <a:pt x="24" y="19"/>
                      <a:pt x="19" y="24"/>
                      <a:pt x="1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671">
                <a:extLst>
                  <a:ext uri="{FF2B5EF4-FFF2-40B4-BE49-F238E27FC236}">
                    <a16:creationId xmlns:a16="http://schemas.microsoft.com/office/drawing/2014/main" id="{C767882F-CCC0-4909-9920-739C3456FABE}"/>
                  </a:ext>
                </a:extLst>
              </p:cNvPr>
              <p:cNvSpPr>
                <a:spLocks noEditPoints="1"/>
              </p:cNvSpPr>
              <p:nvPr/>
            </p:nvSpPr>
            <p:spPr bwMode="auto">
              <a:xfrm>
                <a:off x="5705475" y="2890838"/>
                <a:ext cx="206375" cy="206375"/>
              </a:xfrm>
              <a:custGeom>
                <a:avLst/>
                <a:gdLst>
                  <a:gd name="T0" fmla="*/ 32 w 55"/>
                  <a:gd name="T1" fmla="*/ 55 h 55"/>
                  <a:gd name="T2" fmla="*/ 2 w 55"/>
                  <a:gd name="T3" fmla="*/ 55 h 55"/>
                  <a:gd name="T4" fmla="*/ 0 w 55"/>
                  <a:gd name="T5" fmla="*/ 53 h 55"/>
                  <a:gd name="T6" fmla="*/ 0 w 55"/>
                  <a:gd name="T7" fmla="*/ 22 h 55"/>
                  <a:gd name="T8" fmla="*/ 1 w 55"/>
                  <a:gd name="T9" fmla="*/ 20 h 55"/>
                  <a:gd name="T10" fmla="*/ 3 w 55"/>
                  <a:gd name="T11" fmla="*/ 20 h 55"/>
                  <a:gd name="T12" fmla="*/ 12 w 55"/>
                  <a:gd name="T13" fmla="*/ 29 h 55"/>
                  <a:gd name="T14" fmla="*/ 40 w 55"/>
                  <a:gd name="T15" fmla="*/ 0 h 55"/>
                  <a:gd name="T16" fmla="*/ 41 w 55"/>
                  <a:gd name="T17" fmla="*/ 0 h 55"/>
                  <a:gd name="T18" fmla="*/ 41 w 55"/>
                  <a:gd name="T19" fmla="*/ 0 h 55"/>
                  <a:gd name="T20" fmla="*/ 43 w 55"/>
                  <a:gd name="T21" fmla="*/ 0 h 55"/>
                  <a:gd name="T22" fmla="*/ 54 w 55"/>
                  <a:gd name="T23" fmla="*/ 12 h 55"/>
                  <a:gd name="T24" fmla="*/ 54 w 55"/>
                  <a:gd name="T25" fmla="*/ 14 h 55"/>
                  <a:gd name="T26" fmla="*/ 25 w 55"/>
                  <a:gd name="T27" fmla="*/ 43 h 55"/>
                  <a:gd name="T28" fmla="*/ 34 w 55"/>
                  <a:gd name="T29" fmla="*/ 52 h 55"/>
                  <a:gd name="T30" fmla="*/ 34 w 55"/>
                  <a:gd name="T31" fmla="*/ 54 h 55"/>
                  <a:gd name="T32" fmla="*/ 32 w 55"/>
                  <a:gd name="T33" fmla="*/ 55 h 55"/>
                  <a:gd name="T34" fmla="*/ 4 w 55"/>
                  <a:gd name="T35" fmla="*/ 51 h 55"/>
                  <a:gd name="T36" fmla="*/ 28 w 55"/>
                  <a:gd name="T37" fmla="*/ 51 h 55"/>
                  <a:gd name="T38" fmla="*/ 21 w 55"/>
                  <a:gd name="T39" fmla="*/ 44 h 55"/>
                  <a:gd name="T40" fmla="*/ 21 w 55"/>
                  <a:gd name="T41" fmla="*/ 42 h 55"/>
                  <a:gd name="T42" fmla="*/ 50 w 55"/>
                  <a:gd name="T43" fmla="*/ 13 h 55"/>
                  <a:gd name="T44" fmla="*/ 41 w 55"/>
                  <a:gd name="T45" fmla="*/ 4 h 55"/>
                  <a:gd name="T46" fmla="*/ 13 w 55"/>
                  <a:gd name="T47" fmla="*/ 33 h 55"/>
                  <a:gd name="T48" fmla="*/ 12 w 55"/>
                  <a:gd name="T49" fmla="*/ 34 h 55"/>
                  <a:gd name="T50" fmla="*/ 10 w 55"/>
                  <a:gd name="T51" fmla="*/ 33 h 55"/>
                  <a:gd name="T52" fmla="*/ 4 w 55"/>
                  <a:gd name="T53" fmla="*/ 27 h 55"/>
                  <a:gd name="T54" fmla="*/ 4 w 55"/>
                  <a:gd name="T55"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32" y="55"/>
                    </a:moveTo>
                    <a:cubicBezTo>
                      <a:pt x="2" y="55"/>
                      <a:pt x="2" y="55"/>
                      <a:pt x="2" y="55"/>
                    </a:cubicBezTo>
                    <a:cubicBezTo>
                      <a:pt x="1" y="55"/>
                      <a:pt x="0" y="54"/>
                      <a:pt x="0" y="53"/>
                    </a:cubicBezTo>
                    <a:cubicBezTo>
                      <a:pt x="0" y="22"/>
                      <a:pt x="0" y="22"/>
                      <a:pt x="0" y="22"/>
                    </a:cubicBezTo>
                    <a:cubicBezTo>
                      <a:pt x="0" y="21"/>
                      <a:pt x="0" y="20"/>
                      <a:pt x="1" y="20"/>
                    </a:cubicBezTo>
                    <a:cubicBezTo>
                      <a:pt x="2" y="19"/>
                      <a:pt x="3" y="20"/>
                      <a:pt x="3" y="20"/>
                    </a:cubicBezTo>
                    <a:cubicBezTo>
                      <a:pt x="12" y="29"/>
                      <a:pt x="12" y="29"/>
                      <a:pt x="12" y="29"/>
                    </a:cubicBezTo>
                    <a:cubicBezTo>
                      <a:pt x="40" y="0"/>
                      <a:pt x="40" y="0"/>
                      <a:pt x="40" y="0"/>
                    </a:cubicBezTo>
                    <a:cubicBezTo>
                      <a:pt x="40" y="0"/>
                      <a:pt x="41" y="0"/>
                      <a:pt x="41" y="0"/>
                    </a:cubicBezTo>
                    <a:cubicBezTo>
                      <a:pt x="41" y="0"/>
                      <a:pt x="41" y="0"/>
                      <a:pt x="41" y="0"/>
                    </a:cubicBezTo>
                    <a:cubicBezTo>
                      <a:pt x="42" y="0"/>
                      <a:pt x="42" y="0"/>
                      <a:pt x="43" y="0"/>
                    </a:cubicBezTo>
                    <a:cubicBezTo>
                      <a:pt x="54" y="12"/>
                      <a:pt x="54" y="12"/>
                      <a:pt x="54" y="12"/>
                    </a:cubicBezTo>
                    <a:cubicBezTo>
                      <a:pt x="55" y="12"/>
                      <a:pt x="55" y="14"/>
                      <a:pt x="54" y="14"/>
                    </a:cubicBezTo>
                    <a:cubicBezTo>
                      <a:pt x="25" y="43"/>
                      <a:pt x="25" y="43"/>
                      <a:pt x="25" y="43"/>
                    </a:cubicBezTo>
                    <a:cubicBezTo>
                      <a:pt x="34" y="52"/>
                      <a:pt x="34" y="52"/>
                      <a:pt x="34" y="52"/>
                    </a:cubicBezTo>
                    <a:cubicBezTo>
                      <a:pt x="34" y="52"/>
                      <a:pt x="35" y="53"/>
                      <a:pt x="34" y="54"/>
                    </a:cubicBezTo>
                    <a:cubicBezTo>
                      <a:pt x="34" y="55"/>
                      <a:pt x="33" y="55"/>
                      <a:pt x="32" y="55"/>
                    </a:cubicBezTo>
                    <a:close/>
                    <a:moveTo>
                      <a:pt x="4" y="51"/>
                    </a:moveTo>
                    <a:cubicBezTo>
                      <a:pt x="28" y="51"/>
                      <a:pt x="28" y="51"/>
                      <a:pt x="28" y="51"/>
                    </a:cubicBezTo>
                    <a:cubicBezTo>
                      <a:pt x="21" y="44"/>
                      <a:pt x="21" y="44"/>
                      <a:pt x="21" y="44"/>
                    </a:cubicBezTo>
                    <a:cubicBezTo>
                      <a:pt x="20" y="44"/>
                      <a:pt x="20" y="42"/>
                      <a:pt x="21" y="42"/>
                    </a:cubicBezTo>
                    <a:cubicBezTo>
                      <a:pt x="50" y="13"/>
                      <a:pt x="50" y="13"/>
                      <a:pt x="50" y="13"/>
                    </a:cubicBezTo>
                    <a:cubicBezTo>
                      <a:pt x="41" y="4"/>
                      <a:pt x="41" y="4"/>
                      <a:pt x="41" y="4"/>
                    </a:cubicBezTo>
                    <a:cubicBezTo>
                      <a:pt x="13" y="33"/>
                      <a:pt x="13" y="33"/>
                      <a:pt x="13" y="33"/>
                    </a:cubicBezTo>
                    <a:cubicBezTo>
                      <a:pt x="13" y="33"/>
                      <a:pt x="12" y="33"/>
                      <a:pt x="12" y="34"/>
                    </a:cubicBezTo>
                    <a:cubicBezTo>
                      <a:pt x="11" y="34"/>
                      <a:pt x="10" y="33"/>
                      <a:pt x="10" y="33"/>
                    </a:cubicBezTo>
                    <a:cubicBezTo>
                      <a:pt x="4" y="27"/>
                      <a:pt x="4" y="27"/>
                      <a:pt x="4" y="27"/>
                    </a:cubicBezTo>
                    <a:lnTo>
                      <a:pt x="4"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6" name="TextBox 9">
              <a:extLst>
                <a:ext uri="{FF2B5EF4-FFF2-40B4-BE49-F238E27FC236}">
                  <a16:creationId xmlns:a16="http://schemas.microsoft.com/office/drawing/2014/main" id="{54E04A89-73A8-43C4-A19F-0861A0BDABC4}"/>
                </a:ext>
              </a:extLst>
            </p:cNvPr>
            <p:cNvSpPr txBox="1"/>
            <p:nvPr/>
          </p:nvSpPr>
          <p:spPr>
            <a:xfrm>
              <a:off x="1162162" y="1386362"/>
              <a:ext cx="4419489" cy="215444"/>
            </a:xfrm>
            <a:prstGeom prst="rect">
              <a:avLst/>
            </a:prstGeom>
            <a:noFill/>
          </p:spPr>
          <p:txBody>
            <a:bodyPr wrap="square" lIns="0" tIns="0" rIns="0" bIns="0" rtlCol="0">
              <a:spAutoFit/>
            </a:bodyPr>
            <a:lstStyle/>
            <a:p>
              <a:pPr lvl="0">
                <a:defRPr/>
              </a:pPr>
              <a:r>
                <a:rPr lang="fr-FR" sz="1400" b="1" dirty="0">
                  <a:solidFill>
                    <a:prstClr val="black"/>
                  </a:solidFill>
                </a:rPr>
                <a:t>Objectifs sur le périmètre Mobilité : </a:t>
              </a:r>
            </a:p>
          </p:txBody>
        </p:sp>
        <p:sp>
          <p:nvSpPr>
            <p:cNvPr id="47" name="TextBox 15">
              <a:extLst>
                <a:ext uri="{FF2B5EF4-FFF2-40B4-BE49-F238E27FC236}">
                  <a16:creationId xmlns:a16="http://schemas.microsoft.com/office/drawing/2014/main" id="{EAE155C1-C689-482F-AB4B-82B122968D3C}"/>
                </a:ext>
              </a:extLst>
            </p:cNvPr>
            <p:cNvSpPr txBox="1"/>
            <p:nvPr/>
          </p:nvSpPr>
          <p:spPr>
            <a:xfrm>
              <a:off x="1162162" y="1694393"/>
              <a:ext cx="4419489" cy="961802"/>
            </a:xfrm>
            <a:prstGeom prst="rect">
              <a:avLst/>
            </a:prstGeom>
            <a:noFill/>
          </p:spPr>
          <p:txBody>
            <a:bodyPr wrap="square" lIns="0" tIns="0" rIns="0" bIns="0" rtlCol="0">
              <a:spAutoFit/>
            </a:bodyPr>
            <a:lstStyle/>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Réalisation d’études de couverture WiFi sur les sites centraux</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Remplacement de la solution Guest actuelle (UCOPIA) par une solution virtualisée ou cloud</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Evolution des infrastructure WiFi en Cisco Meraki</a:t>
              </a:r>
            </a:p>
            <a:p>
              <a:pPr marL="171450" lvl="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Renforcement de la sécurité sur les réseau WiFi (authentification 802.1x)</a:t>
              </a:r>
            </a:p>
          </p:txBody>
        </p:sp>
      </p:grpSp>
      <p:grpSp>
        <p:nvGrpSpPr>
          <p:cNvPr id="52" name="Group 38">
            <a:extLst>
              <a:ext uri="{FF2B5EF4-FFF2-40B4-BE49-F238E27FC236}">
                <a16:creationId xmlns:a16="http://schemas.microsoft.com/office/drawing/2014/main" id="{AB7AB28A-D2DB-429F-B728-E407D0570905}"/>
              </a:ext>
            </a:extLst>
          </p:cNvPr>
          <p:cNvGrpSpPr/>
          <p:nvPr/>
        </p:nvGrpSpPr>
        <p:grpSpPr>
          <a:xfrm>
            <a:off x="515915" y="3712316"/>
            <a:ext cx="5064169" cy="1102056"/>
            <a:chOff x="6236156" y="1384862"/>
            <a:chExt cx="5064169" cy="1102056"/>
          </a:xfrm>
        </p:grpSpPr>
        <p:sp>
          <p:nvSpPr>
            <p:cNvPr id="53" name="Rectangle 52">
              <a:extLst>
                <a:ext uri="{FF2B5EF4-FFF2-40B4-BE49-F238E27FC236}">
                  <a16:creationId xmlns:a16="http://schemas.microsoft.com/office/drawing/2014/main" id="{52F30CF7-024C-433C-B93A-A39ADCDBC225}"/>
                </a:ext>
              </a:extLst>
            </p:cNvPr>
            <p:cNvSpPr/>
            <p:nvPr/>
          </p:nvSpPr>
          <p:spPr>
            <a:xfrm>
              <a:off x="6236156" y="1384862"/>
              <a:ext cx="487749" cy="487749"/>
            </a:xfrm>
            <a:prstGeom prst="rect">
              <a:avLst/>
            </a:prstGeom>
            <a:gradFill>
              <a:gsLst>
                <a:gs pos="2000">
                  <a:schemeClr val="accent1"/>
                </a:gs>
                <a:gs pos="65000">
                  <a:schemeClr val="accent3"/>
                </a:gs>
                <a:gs pos="98000">
                  <a:schemeClr val="accent4"/>
                </a:gs>
              </a:gsLst>
              <a:lin ang="18900000" scaled="1"/>
            </a:gradFill>
            <a:ln>
              <a:noFill/>
            </a:ln>
            <a:effectLst>
              <a:outerShdw blurRad="114300" dist="381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Gotham Light"/>
                <a:ea typeface="+mn-ea"/>
                <a:cs typeface="+mn-cs"/>
              </a:endParaRPr>
            </a:p>
          </p:txBody>
        </p:sp>
        <p:sp>
          <p:nvSpPr>
            <p:cNvPr id="54" name="TextBox 24">
              <a:extLst>
                <a:ext uri="{FF2B5EF4-FFF2-40B4-BE49-F238E27FC236}">
                  <a16:creationId xmlns:a16="http://schemas.microsoft.com/office/drawing/2014/main" id="{FDDC2B2C-6613-40C9-89DD-8E585E2653C4}"/>
                </a:ext>
              </a:extLst>
            </p:cNvPr>
            <p:cNvSpPr txBox="1"/>
            <p:nvPr/>
          </p:nvSpPr>
          <p:spPr>
            <a:xfrm>
              <a:off x="6880836" y="1386362"/>
              <a:ext cx="4419489" cy="215444"/>
            </a:xfrm>
            <a:prstGeom prst="rect">
              <a:avLst/>
            </a:prstGeom>
            <a:noFill/>
          </p:spPr>
          <p:txBody>
            <a:bodyPr wrap="square" lIns="0" tIns="0" rIns="0" bIns="0" rtlCol="0">
              <a:spAutoFit/>
            </a:bodyPr>
            <a:lstStyle/>
            <a:p>
              <a:pPr lvl="0">
                <a:defRPr/>
              </a:pPr>
              <a:r>
                <a:rPr lang="fr-FR" sz="1400" b="1" dirty="0">
                  <a:solidFill>
                    <a:prstClr val="black"/>
                  </a:solidFill>
                </a:rPr>
                <a:t>Macro-Planning prévisionnel :</a:t>
              </a:r>
            </a:p>
          </p:txBody>
        </p:sp>
        <p:sp>
          <p:nvSpPr>
            <p:cNvPr id="55" name="TextBox 25">
              <a:extLst>
                <a:ext uri="{FF2B5EF4-FFF2-40B4-BE49-F238E27FC236}">
                  <a16:creationId xmlns:a16="http://schemas.microsoft.com/office/drawing/2014/main" id="{CDCC5026-27A1-4ECF-A211-EC83F117A791}"/>
                </a:ext>
              </a:extLst>
            </p:cNvPr>
            <p:cNvSpPr txBox="1"/>
            <p:nvPr/>
          </p:nvSpPr>
          <p:spPr>
            <a:xfrm>
              <a:off x="6880837" y="1694393"/>
              <a:ext cx="4419488" cy="792525"/>
            </a:xfrm>
            <a:prstGeom prst="rect">
              <a:avLst/>
            </a:prstGeom>
            <a:noFill/>
          </p:spPr>
          <p:txBody>
            <a:bodyPr wrap="square" lIns="0" tIns="0" rIns="0" bIns="0" rtlCol="0">
              <a:spAutoFit/>
            </a:bodyPr>
            <a:lstStyle/>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Réalisation des études de couverture WiFi </a:t>
              </a:r>
              <a:r>
                <a:rPr lang="fr-FR" sz="1100" dirty="0">
                  <a:solidFill>
                    <a:prstClr val="black"/>
                  </a:solidFill>
                  <a:sym typeface="Wingdings" panose="05000000000000000000" pitchFamily="2" charset="2"/>
                </a:rPr>
                <a:t></a:t>
              </a:r>
              <a:r>
                <a:rPr lang="fr-FR" sz="1100" dirty="0">
                  <a:solidFill>
                    <a:prstClr val="black"/>
                  </a:solidFill>
                </a:rPr>
                <a:t> Objectif Semestre 2 2020</a:t>
              </a: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RFP Intégrateurs solutions Mobilité </a:t>
              </a:r>
              <a:r>
                <a:rPr lang="fr-FR" sz="1100" dirty="0">
                  <a:solidFill>
                    <a:prstClr val="black"/>
                  </a:solidFill>
                  <a:sym typeface="Wingdings" panose="05000000000000000000" pitchFamily="2" charset="2"/>
                </a:rPr>
                <a:t> </a:t>
              </a:r>
              <a:r>
                <a:rPr lang="fr-FR" sz="1100" dirty="0">
                  <a:solidFill>
                    <a:prstClr val="black"/>
                  </a:solidFill>
                </a:rPr>
                <a:t>Objectif Semestre 2 2020 </a:t>
              </a: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Déploiement des nouvelles solutions Mobilité </a:t>
              </a:r>
              <a:r>
                <a:rPr lang="fr-FR" sz="1100" dirty="0">
                  <a:solidFill>
                    <a:prstClr val="black"/>
                  </a:solidFill>
                  <a:sym typeface="Wingdings" panose="05000000000000000000" pitchFamily="2" charset="2"/>
                </a:rPr>
                <a:t></a:t>
              </a:r>
              <a:r>
                <a:rPr lang="fr-FR" sz="1100" dirty="0">
                  <a:solidFill>
                    <a:prstClr val="black"/>
                  </a:solidFill>
                </a:rPr>
                <a:t> Objectif Trimestre 1 2021</a:t>
              </a:r>
            </a:p>
            <a:p>
              <a:pPr marL="171450" indent="-171450" algn="just">
                <a:spcAft>
                  <a:spcPts val="300"/>
                </a:spcAft>
                <a:buClr>
                  <a:schemeClr val="accent2"/>
                </a:buClr>
                <a:buSzPct val="90000"/>
                <a:buFont typeface="Wingdings" panose="05000000000000000000" pitchFamily="2" charset="2"/>
                <a:buChar char="§"/>
                <a:defRPr/>
              </a:pPr>
              <a:r>
                <a:rPr lang="fr-FR" sz="1100" dirty="0">
                  <a:solidFill>
                    <a:prstClr val="black"/>
                  </a:solidFill>
                </a:rPr>
                <a:t>Sécurisation 802.1x sur les infras Mobilité </a:t>
              </a:r>
              <a:r>
                <a:rPr lang="fr-FR" sz="1100" dirty="0">
                  <a:solidFill>
                    <a:prstClr val="black"/>
                  </a:solidFill>
                  <a:sym typeface="Wingdings" panose="05000000000000000000" pitchFamily="2" charset="2"/>
                </a:rPr>
                <a:t> </a:t>
              </a:r>
              <a:r>
                <a:rPr lang="fr-FR" sz="1100" dirty="0">
                  <a:solidFill>
                    <a:prstClr val="black"/>
                  </a:solidFill>
                </a:rPr>
                <a:t> Objectif Trimestre 1 2021</a:t>
              </a:r>
            </a:p>
          </p:txBody>
        </p:sp>
        <p:grpSp>
          <p:nvGrpSpPr>
            <p:cNvPr id="56" name="Group 28">
              <a:extLst>
                <a:ext uri="{FF2B5EF4-FFF2-40B4-BE49-F238E27FC236}">
                  <a16:creationId xmlns:a16="http://schemas.microsoft.com/office/drawing/2014/main" id="{076F3664-933C-469B-A95A-C179E302921B}"/>
                </a:ext>
              </a:extLst>
            </p:cNvPr>
            <p:cNvGrpSpPr/>
            <p:nvPr/>
          </p:nvGrpSpPr>
          <p:grpSpPr>
            <a:xfrm>
              <a:off x="6372587" y="1521293"/>
              <a:ext cx="214886" cy="214886"/>
              <a:chOff x="4119563" y="2171701"/>
              <a:chExt cx="346075" cy="346075"/>
            </a:xfrm>
          </p:grpSpPr>
          <p:sp>
            <p:nvSpPr>
              <p:cNvPr id="57" name="Freeform 307">
                <a:extLst>
                  <a:ext uri="{FF2B5EF4-FFF2-40B4-BE49-F238E27FC236}">
                    <a16:creationId xmlns:a16="http://schemas.microsoft.com/office/drawing/2014/main" id="{5CC3E57F-E6BC-431B-9976-D8303BF0E427}"/>
                  </a:ext>
                </a:extLst>
              </p:cNvPr>
              <p:cNvSpPr>
                <a:spLocks/>
              </p:cNvSpPr>
              <p:nvPr/>
            </p:nvSpPr>
            <p:spPr bwMode="auto">
              <a:xfrm>
                <a:off x="4300538" y="2352676"/>
                <a:ext cx="165100" cy="165100"/>
              </a:xfrm>
              <a:custGeom>
                <a:avLst/>
                <a:gdLst>
                  <a:gd name="T0" fmla="*/ 33 w 104"/>
                  <a:gd name="T1" fmla="*/ 95 h 104"/>
                  <a:gd name="T2" fmla="*/ 0 w 104"/>
                  <a:gd name="T3" fmla="*/ 104 h 104"/>
                  <a:gd name="T4" fmla="*/ 9 w 104"/>
                  <a:gd name="T5" fmla="*/ 71 h 104"/>
                  <a:gd name="T6" fmla="*/ 80 w 104"/>
                  <a:gd name="T7" fmla="*/ 0 h 104"/>
                  <a:gd name="T8" fmla="*/ 104 w 104"/>
                  <a:gd name="T9" fmla="*/ 23 h 104"/>
                  <a:gd name="T10" fmla="*/ 33 w 104"/>
                  <a:gd name="T11" fmla="*/ 95 h 104"/>
                </a:gdLst>
                <a:ahLst/>
                <a:cxnLst>
                  <a:cxn ang="0">
                    <a:pos x="T0" y="T1"/>
                  </a:cxn>
                  <a:cxn ang="0">
                    <a:pos x="T2" y="T3"/>
                  </a:cxn>
                  <a:cxn ang="0">
                    <a:pos x="T4" y="T5"/>
                  </a:cxn>
                  <a:cxn ang="0">
                    <a:pos x="T6" y="T7"/>
                  </a:cxn>
                  <a:cxn ang="0">
                    <a:pos x="T8" y="T9"/>
                  </a:cxn>
                  <a:cxn ang="0">
                    <a:pos x="T10" y="T11"/>
                  </a:cxn>
                </a:cxnLst>
                <a:rect l="0" t="0" r="r" b="b"/>
                <a:pathLst>
                  <a:path w="104" h="104">
                    <a:moveTo>
                      <a:pt x="33" y="95"/>
                    </a:moveTo>
                    <a:lnTo>
                      <a:pt x="0" y="104"/>
                    </a:lnTo>
                    <a:lnTo>
                      <a:pt x="9" y="71"/>
                    </a:lnTo>
                    <a:lnTo>
                      <a:pt x="80" y="0"/>
                    </a:lnTo>
                    <a:lnTo>
                      <a:pt x="104" y="23"/>
                    </a:lnTo>
                    <a:lnTo>
                      <a:pt x="33" y="95"/>
                    </a:lnTo>
                    <a:close/>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308">
                <a:extLst>
                  <a:ext uri="{FF2B5EF4-FFF2-40B4-BE49-F238E27FC236}">
                    <a16:creationId xmlns:a16="http://schemas.microsoft.com/office/drawing/2014/main" id="{4DB84508-CEB0-42BB-838B-3C43CA6BFAFF}"/>
                  </a:ext>
                </a:extLst>
              </p:cNvPr>
              <p:cNvSpPr>
                <a:spLocks noChangeShapeType="1"/>
              </p:cNvSpPr>
              <p:nvPr/>
            </p:nvSpPr>
            <p:spPr bwMode="auto">
              <a:xfrm>
                <a:off x="4398963" y="2382838"/>
                <a:ext cx="36513" cy="36513"/>
              </a:xfrm>
              <a:prstGeom prst="line">
                <a:avLst/>
              </a:prstGeom>
              <a:noFill/>
              <a:ln w="14288"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309">
                <a:extLst>
                  <a:ext uri="{FF2B5EF4-FFF2-40B4-BE49-F238E27FC236}">
                    <a16:creationId xmlns:a16="http://schemas.microsoft.com/office/drawing/2014/main" id="{B67309F8-42B9-4D66-A1A7-0D4648FB908B}"/>
                  </a:ext>
                </a:extLst>
              </p:cNvPr>
              <p:cNvSpPr>
                <a:spLocks noChangeShapeType="1"/>
              </p:cNvSpPr>
              <p:nvPr/>
            </p:nvSpPr>
            <p:spPr bwMode="auto">
              <a:xfrm>
                <a:off x="4314825" y="2465388"/>
                <a:ext cx="38100" cy="3810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310">
                <a:extLst>
                  <a:ext uri="{FF2B5EF4-FFF2-40B4-BE49-F238E27FC236}">
                    <a16:creationId xmlns:a16="http://schemas.microsoft.com/office/drawing/2014/main" id="{29A4C7A3-2AF7-4083-A556-828D5A83EFE7}"/>
                  </a:ext>
                </a:extLst>
              </p:cNvPr>
              <p:cNvSpPr>
                <a:spLocks noChangeShapeType="1"/>
              </p:cNvSpPr>
              <p:nvPr/>
            </p:nvSpPr>
            <p:spPr bwMode="auto">
              <a:xfrm>
                <a:off x="4248150" y="2322513"/>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311">
                <a:extLst>
                  <a:ext uri="{FF2B5EF4-FFF2-40B4-BE49-F238E27FC236}">
                    <a16:creationId xmlns:a16="http://schemas.microsoft.com/office/drawing/2014/main" id="{056B5EB5-27ED-456A-B719-E592F90739D9}"/>
                  </a:ext>
                </a:extLst>
              </p:cNvPr>
              <p:cNvSpPr>
                <a:spLocks noChangeShapeType="1"/>
              </p:cNvSpPr>
              <p:nvPr/>
            </p:nvSpPr>
            <p:spPr bwMode="auto">
              <a:xfrm>
                <a:off x="4248150" y="2382838"/>
                <a:ext cx="60325" cy="0"/>
              </a:xfrm>
              <a:prstGeom prst="line">
                <a:avLst/>
              </a:prstGeom>
              <a:noFill/>
              <a:ln w="1428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Freeform 312">
                <a:extLst>
                  <a:ext uri="{FF2B5EF4-FFF2-40B4-BE49-F238E27FC236}">
                    <a16:creationId xmlns:a16="http://schemas.microsoft.com/office/drawing/2014/main" id="{4FD73361-D81E-4F39-BBA1-9B53BE0D0FA9}"/>
                  </a:ext>
                </a:extLst>
              </p:cNvPr>
              <p:cNvSpPr>
                <a:spLocks/>
              </p:cNvSpPr>
              <p:nvPr/>
            </p:nvSpPr>
            <p:spPr bwMode="auto">
              <a:xfrm>
                <a:off x="4165600" y="2292351"/>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Freeform 313">
                <a:extLst>
                  <a:ext uri="{FF2B5EF4-FFF2-40B4-BE49-F238E27FC236}">
                    <a16:creationId xmlns:a16="http://schemas.microsoft.com/office/drawing/2014/main" id="{D4B9E5B3-D104-4CB1-BDDA-C8B8B94A13DE}"/>
                  </a:ext>
                </a:extLst>
              </p:cNvPr>
              <p:cNvSpPr>
                <a:spLocks/>
              </p:cNvSpPr>
              <p:nvPr/>
            </p:nvSpPr>
            <p:spPr bwMode="auto">
              <a:xfrm>
                <a:off x="4165600" y="2352676"/>
                <a:ext cx="60325" cy="36513"/>
              </a:xfrm>
              <a:custGeom>
                <a:avLst/>
                <a:gdLst>
                  <a:gd name="T0" fmla="*/ 38 w 38"/>
                  <a:gd name="T1" fmla="*/ 0 h 23"/>
                  <a:gd name="T2" fmla="*/ 14 w 38"/>
                  <a:gd name="T3" fmla="*/ 23 h 23"/>
                  <a:gd name="T4" fmla="*/ 0 w 38"/>
                  <a:gd name="T5" fmla="*/ 9 h 23"/>
                </a:gdLst>
                <a:ahLst/>
                <a:cxnLst>
                  <a:cxn ang="0">
                    <a:pos x="T0" y="T1"/>
                  </a:cxn>
                  <a:cxn ang="0">
                    <a:pos x="T2" y="T3"/>
                  </a:cxn>
                  <a:cxn ang="0">
                    <a:pos x="T4" y="T5"/>
                  </a:cxn>
                </a:cxnLst>
                <a:rect l="0" t="0" r="r" b="b"/>
                <a:pathLst>
                  <a:path w="38" h="23">
                    <a:moveTo>
                      <a:pt x="38" y="0"/>
                    </a:moveTo>
                    <a:lnTo>
                      <a:pt x="14" y="23"/>
                    </a:lnTo>
                    <a:lnTo>
                      <a:pt x="0" y="9"/>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Freeform 314">
                <a:extLst>
                  <a:ext uri="{FF2B5EF4-FFF2-40B4-BE49-F238E27FC236}">
                    <a16:creationId xmlns:a16="http://schemas.microsoft.com/office/drawing/2014/main" id="{A8C15B5E-35C3-4BE2-9CFF-990865D3E607}"/>
                  </a:ext>
                </a:extLst>
              </p:cNvPr>
              <p:cNvSpPr>
                <a:spLocks/>
              </p:cNvSpPr>
              <p:nvPr/>
            </p:nvSpPr>
            <p:spPr bwMode="auto">
              <a:xfrm>
                <a:off x="4119563" y="2171701"/>
                <a:ext cx="241300" cy="315913"/>
              </a:xfrm>
              <a:custGeom>
                <a:avLst/>
                <a:gdLst>
                  <a:gd name="T0" fmla="*/ 81 w 152"/>
                  <a:gd name="T1" fmla="*/ 199 h 199"/>
                  <a:gd name="T2" fmla="*/ 0 w 152"/>
                  <a:gd name="T3" fmla="*/ 199 h 199"/>
                  <a:gd name="T4" fmla="*/ 0 w 152"/>
                  <a:gd name="T5" fmla="*/ 0 h 199"/>
                  <a:gd name="T6" fmla="*/ 105 w 152"/>
                  <a:gd name="T7" fmla="*/ 0 h 199"/>
                  <a:gd name="T8" fmla="*/ 152 w 152"/>
                  <a:gd name="T9" fmla="*/ 47 h 199"/>
                  <a:gd name="T10" fmla="*/ 152 w 152"/>
                  <a:gd name="T11" fmla="*/ 118 h 199"/>
                </a:gdLst>
                <a:ahLst/>
                <a:cxnLst>
                  <a:cxn ang="0">
                    <a:pos x="T0" y="T1"/>
                  </a:cxn>
                  <a:cxn ang="0">
                    <a:pos x="T2" y="T3"/>
                  </a:cxn>
                  <a:cxn ang="0">
                    <a:pos x="T4" y="T5"/>
                  </a:cxn>
                  <a:cxn ang="0">
                    <a:pos x="T6" y="T7"/>
                  </a:cxn>
                  <a:cxn ang="0">
                    <a:pos x="T8" y="T9"/>
                  </a:cxn>
                  <a:cxn ang="0">
                    <a:pos x="T10" y="T11"/>
                  </a:cxn>
                </a:cxnLst>
                <a:rect l="0" t="0" r="r" b="b"/>
                <a:pathLst>
                  <a:path w="152" h="199">
                    <a:moveTo>
                      <a:pt x="81" y="199"/>
                    </a:moveTo>
                    <a:lnTo>
                      <a:pt x="0" y="199"/>
                    </a:lnTo>
                    <a:lnTo>
                      <a:pt x="0" y="0"/>
                    </a:lnTo>
                    <a:lnTo>
                      <a:pt x="105" y="0"/>
                    </a:lnTo>
                    <a:lnTo>
                      <a:pt x="152" y="47"/>
                    </a:lnTo>
                    <a:lnTo>
                      <a:pt x="152" y="118"/>
                    </a:lnTo>
                  </a:path>
                </a:pathLst>
              </a:custGeom>
              <a:noFill/>
              <a:ln w="14288"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Freeform 315">
                <a:extLst>
                  <a:ext uri="{FF2B5EF4-FFF2-40B4-BE49-F238E27FC236}">
                    <a16:creationId xmlns:a16="http://schemas.microsoft.com/office/drawing/2014/main" id="{EC7C7375-CC0C-4FBA-8E71-15EC0FC9B580}"/>
                  </a:ext>
                </a:extLst>
              </p:cNvPr>
              <p:cNvSpPr>
                <a:spLocks/>
              </p:cNvSpPr>
              <p:nvPr/>
            </p:nvSpPr>
            <p:spPr bwMode="auto">
              <a:xfrm>
                <a:off x="4286250" y="2171701"/>
                <a:ext cx="74613" cy="74613"/>
              </a:xfrm>
              <a:custGeom>
                <a:avLst/>
                <a:gdLst>
                  <a:gd name="T0" fmla="*/ 0 w 47"/>
                  <a:gd name="T1" fmla="*/ 0 h 47"/>
                  <a:gd name="T2" fmla="*/ 0 w 47"/>
                  <a:gd name="T3" fmla="*/ 47 h 47"/>
                  <a:gd name="T4" fmla="*/ 47 w 47"/>
                  <a:gd name="T5" fmla="*/ 47 h 47"/>
                </a:gdLst>
                <a:ahLst/>
                <a:cxnLst>
                  <a:cxn ang="0">
                    <a:pos x="T0" y="T1"/>
                  </a:cxn>
                  <a:cxn ang="0">
                    <a:pos x="T2" y="T3"/>
                  </a:cxn>
                  <a:cxn ang="0">
                    <a:pos x="T4" y="T5"/>
                  </a:cxn>
                </a:cxnLst>
                <a:rect l="0" t="0" r="r" b="b"/>
                <a:pathLst>
                  <a:path w="47" h="47">
                    <a:moveTo>
                      <a:pt x="0" y="0"/>
                    </a:moveTo>
                    <a:lnTo>
                      <a:pt x="0" y="47"/>
                    </a:lnTo>
                    <a:lnTo>
                      <a:pt x="47" y="47"/>
                    </a:lnTo>
                  </a:path>
                </a:pathLst>
              </a:custGeom>
              <a:noFill/>
              <a:ln w="142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2128128416"/>
      </p:ext>
    </p:extLst>
  </p:cSld>
  <p:clrMapOvr>
    <a:masterClrMapping/>
  </p:clrMapOvr>
</p:sld>
</file>

<file path=ppt/theme/theme1.xml><?xml version="1.0" encoding="utf-8"?>
<a:theme xmlns:a="http://schemas.openxmlformats.org/drawingml/2006/main" name="Office Theme">
  <a:themeElements>
    <a:clrScheme name="Custom 203">
      <a:dk1>
        <a:sysClr val="windowText" lastClr="000000"/>
      </a:dk1>
      <a:lt1>
        <a:sysClr val="window" lastClr="FFFFFF"/>
      </a:lt1>
      <a:dk2>
        <a:srgbClr val="44546A"/>
      </a:dk2>
      <a:lt2>
        <a:srgbClr val="E7E6E6"/>
      </a:lt2>
      <a:accent1>
        <a:srgbClr val="72BD81"/>
      </a:accent1>
      <a:accent2>
        <a:srgbClr val="2C9CB1"/>
      </a:accent2>
      <a:accent3>
        <a:srgbClr val="2F5C60"/>
      </a:accent3>
      <a:accent4>
        <a:srgbClr val="00263E"/>
      </a:accent4>
      <a:accent5>
        <a:srgbClr val="BFBFBF"/>
      </a:accent5>
      <a:accent6>
        <a:srgbClr val="7F7F7F"/>
      </a:accent6>
      <a:hlink>
        <a:srgbClr val="0563C1"/>
      </a:hlink>
      <a:folHlink>
        <a:srgbClr val="954F72"/>
      </a:folHlink>
    </a:clrScheme>
    <a:fontScheme name="Custom 79">
      <a:majorFont>
        <a:latin typeface="Gotham Bold"/>
        <a:ea typeface=""/>
        <a:cs typeface=""/>
      </a:majorFont>
      <a:minorFont>
        <a:latin typeface="Gotham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sz="1200"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3576</Words>
  <Application>Microsoft Office PowerPoint</Application>
  <PresentationFormat>Grand écran</PresentationFormat>
  <Paragraphs>893</Paragraphs>
  <Slides>15</Slides>
  <Notes>2</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15</vt:i4>
      </vt:variant>
    </vt:vector>
  </HeadingPairs>
  <TitlesOfParts>
    <vt:vector size="22" baseType="lpstr">
      <vt:lpstr>Arial</vt:lpstr>
      <vt:lpstr>Calibri</vt:lpstr>
      <vt:lpstr>Gotham Bold</vt:lpstr>
      <vt:lpstr>Gotham Light</vt:lpstr>
      <vt:lpstr>Gotham Light (Corps)</vt:lpstr>
      <vt:lpstr>Wingdings</vt:lpstr>
      <vt:lpstr>Office Theme</vt:lpstr>
      <vt:lpstr>Présentation PowerPoint</vt:lpstr>
      <vt:lpstr>Présentation PowerPoint</vt:lpstr>
      <vt:lpstr>PÉRIMÈTRE GÉOGRAPHIQUE DATA CENTER, SITES CENTRAUX ET MAGASINS</vt:lpstr>
      <vt:lpstr>ANALYSE DE L’EXISTANT - SYNTHÈSE</vt:lpstr>
      <vt:lpstr>ARCHITECTURE WAN ACTUELLE</vt:lpstr>
      <vt:lpstr>ARCHITECTURE LAN ACTUELLE</vt:lpstr>
      <vt:lpstr>PRÉCONISATIONS PÉRIMÈTRE WAN ET SECURITE</vt:lpstr>
      <vt:lpstr>PRÉCONISATIONS PÉRIMÈTRE LAN</vt:lpstr>
      <vt:lpstr>PRÉCONISATIONS PÉRIMÈTRE MOBILITE</vt:lpstr>
      <vt:lpstr>ARCHITECTURE CIBLE WAN</vt:lpstr>
      <vt:lpstr>Présentation PowerPoint</vt:lpstr>
      <vt:lpstr>STRATEGIE DE CONSULTATION</vt:lpstr>
      <vt:lpstr>ORGANISATION PROJET</vt:lpstr>
      <vt:lpstr>ROADMAP PROJET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Eva</dc:creator>
  <cp:lastModifiedBy>Laurent LEIGNEL</cp:lastModifiedBy>
  <cp:revision>192</cp:revision>
  <dcterms:created xsi:type="dcterms:W3CDTF">2018-10-31T04:51:51Z</dcterms:created>
  <dcterms:modified xsi:type="dcterms:W3CDTF">2019-11-13T11:40:23Z</dcterms:modified>
</cp:coreProperties>
</file>