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1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0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2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22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53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3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13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44" algn="l" defTabSz="91426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91FF"/>
    <a:srgbClr val="A73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31"/>
  </p:normalViewPr>
  <p:slideViewPr>
    <p:cSldViewPr snapToGrid="0" snapToObjects="1">
      <p:cViewPr>
        <p:scale>
          <a:sx n="93" d="100"/>
          <a:sy n="93" d="100"/>
        </p:scale>
        <p:origin x="-271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491DFE-8B39-EB49-ADBD-2DA8FD3A372C}" type="doc">
      <dgm:prSet loTypeId="urn:microsoft.com/office/officeart/2005/8/layout/cycle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DC9B22-65A2-5740-BFAE-EEE0B0BA996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algn="l"/>
          <a:r>
            <a:rPr lang="en-US" sz="1600" b="1" dirty="0"/>
            <a:t>SportsEye Operator (leisure, aquatic, fitness) </a:t>
          </a:r>
        </a:p>
        <a:p>
          <a:pPr algn="l"/>
          <a:r>
            <a:rPr lang="en-US" sz="1200" b="1" dirty="0"/>
            <a:t>More members more active more often</a:t>
          </a:r>
        </a:p>
        <a:p>
          <a:pPr algn="l"/>
          <a:r>
            <a:rPr lang="en-US" sz="1200" b="1" dirty="0"/>
            <a:t>- Key market and business intelligence providing the confidence to change</a:t>
          </a:r>
        </a:p>
      </dgm:t>
    </dgm:pt>
    <dgm:pt modelId="{ED1293FD-B73E-7A4A-9E43-8D742127D094}" type="parTrans" cxnId="{A7545695-1E0A-624D-AAA0-B7FD3F6A5075}">
      <dgm:prSet/>
      <dgm:spPr/>
      <dgm:t>
        <a:bodyPr/>
        <a:lstStyle/>
        <a:p>
          <a:endParaRPr lang="en-US"/>
        </a:p>
      </dgm:t>
    </dgm:pt>
    <dgm:pt modelId="{27B3ADAE-DE00-0844-84DE-BE816FA0AD34}" type="sibTrans" cxnId="{A7545695-1E0A-624D-AAA0-B7FD3F6A5075}">
      <dgm:prSet/>
      <dgm:spPr/>
      <dgm:t>
        <a:bodyPr/>
        <a:lstStyle/>
        <a:p>
          <a:endParaRPr lang="en-US"/>
        </a:p>
      </dgm:t>
    </dgm:pt>
    <dgm:pt modelId="{2E9F6E0F-B168-2E40-A474-5141421892DC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algn="r"/>
          <a:r>
            <a:rPr lang="en-US" sz="1600" b="1" dirty="0"/>
            <a:t>SportsEye PRO (State &amp; National Sports)</a:t>
          </a:r>
        </a:p>
        <a:p>
          <a:pPr algn="r"/>
          <a:r>
            <a:rPr lang="en-US" sz="1200" b="1" dirty="0"/>
            <a:t> Influence key funding and planning stakeholders</a:t>
          </a:r>
        </a:p>
        <a:p>
          <a:pPr algn="r"/>
          <a:r>
            <a:rPr lang="en-US" sz="1200" b="1" dirty="0"/>
            <a:t>- Fully </a:t>
          </a:r>
          <a:r>
            <a:rPr lang="en-US" sz="1200" b="1" dirty="0" err="1"/>
            <a:t>digitalised</a:t>
          </a:r>
          <a:r>
            <a:rPr lang="en-US" sz="1200" b="1" dirty="0"/>
            <a:t> and integrated infrastructure and delivery plans</a:t>
          </a:r>
        </a:p>
      </dgm:t>
    </dgm:pt>
    <dgm:pt modelId="{026883DA-EB7B-494B-A130-3B2251184CEB}" type="parTrans" cxnId="{200339B5-29B8-3D4C-8816-6B7F31D0A562}">
      <dgm:prSet/>
      <dgm:spPr/>
      <dgm:t>
        <a:bodyPr/>
        <a:lstStyle/>
        <a:p>
          <a:endParaRPr lang="en-US"/>
        </a:p>
      </dgm:t>
    </dgm:pt>
    <dgm:pt modelId="{7ECA8571-E11D-9943-9A38-F4E6736D717A}" type="sibTrans" cxnId="{200339B5-29B8-3D4C-8816-6B7F31D0A562}">
      <dgm:prSet/>
      <dgm:spPr/>
      <dgm:t>
        <a:bodyPr/>
        <a:lstStyle/>
        <a:p>
          <a:endParaRPr lang="en-US"/>
        </a:p>
      </dgm:t>
    </dgm:pt>
    <dgm:pt modelId="{14860D38-9E9E-6440-8A61-A372D6157C0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lin ang="13500000" scaled="1"/>
          <a:tileRect/>
        </a:gradFill>
      </dgm:spPr>
      <dgm:t>
        <a:bodyPr/>
        <a:lstStyle/>
        <a:p>
          <a:pPr algn="r"/>
          <a:r>
            <a:rPr lang="en-US" sz="1600" b="1" dirty="0">
              <a:solidFill>
                <a:schemeClr val="bg1"/>
              </a:solidFill>
            </a:rPr>
            <a:t>SportsEye Local Government</a:t>
          </a:r>
        </a:p>
        <a:p>
          <a:pPr algn="r"/>
          <a:r>
            <a:rPr lang="en-US" sz="1200" b="1" dirty="0">
              <a:solidFill>
                <a:schemeClr val="bg1"/>
              </a:solidFill>
            </a:rPr>
            <a:t>Prioritise and track investment against predicted local outcomes (evidence-based decisions)</a:t>
          </a:r>
        </a:p>
        <a:p>
          <a:pPr algn="r"/>
          <a:r>
            <a:rPr lang="en-US" sz="1200" b="1" dirty="0">
              <a:solidFill>
                <a:schemeClr val="bg1"/>
              </a:solidFill>
            </a:rPr>
            <a:t>- Bringing relevant SportsEye intelligence and action plans into one place</a:t>
          </a:r>
        </a:p>
      </dgm:t>
    </dgm:pt>
    <dgm:pt modelId="{0930A35F-1D22-3945-949B-051F72D71F5E}" type="parTrans" cxnId="{C5D12A46-F8B9-2E43-B8F0-862FEA042E41}">
      <dgm:prSet/>
      <dgm:spPr/>
      <dgm:t>
        <a:bodyPr/>
        <a:lstStyle/>
        <a:p>
          <a:endParaRPr lang="en-US"/>
        </a:p>
      </dgm:t>
    </dgm:pt>
    <dgm:pt modelId="{1495A15E-000A-0044-BBE5-9A6E040B732D}" type="sibTrans" cxnId="{C5D12A46-F8B9-2E43-B8F0-862FEA042E41}">
      <dgm:prSet/>
      <dgm:spPr/>
      <dgm:t>
        <a:bodyPr/>
        <a:lstStyle/>
        <a:p>
          <a:endParaRPr lang="en-US"/>
        </a:p>
      </dgm:t>
    </dgm:pt>
    <dgm:pt modelId="{CA1B6FB3-A639-5F49-987D-A9082CB2F78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algn="l"/>
          <a:r>
            <a:rPr lang="en-US" sz="1600" b="1" dirty="0"/>
            <a:t>SportsEye State</a:t>
          </a:r>
        </a:p>
        <a:p>
          <a:pPr algn="l"/>
          <a:r>
            <a:rPr lang="en-US" sz="1200" b="1" dirty="0"/>
            <a:t>De-risk and coordinate investment by identifying and tracking relative growth and high social impact locations </a:t>
          </a:r>
        </a:p>
        <a:p>
          <a:pPr algn="l"/>
          <a:r>
            <a:rPr lang="en-US" sz="1200" b="1" dirty="0"/>
            <a:t>- Multi-sport profiling, inventory management and site action plans (with predicted outcomes)</a:t>
          </a:r>
        </a:p>
      </dgm:t>
    </dgm:pt>
    <dgm:pt modelId="{C80EC2E3-6000-1440-9F98-F66EF92A8F7D}" type="parTrans" cxnId="{662F1F3A-CD8F-984A-9E1E-1917BB38A6C7}">
      <dgm:prSet/>
      <dgm:spPr/>
      <dgm:t>
        <a:bodyPr/>
        <a:lstStyle/>
        <a:p>
          <a:endParaRPr lang="en-US"/>
        </a:p>
      </dgm:t>
    </dgm:pt>
    <dgm:pt modelId="{EEBE8D45-0F86-2243-B23D-F9918752EDD9}" type="sibTrans" cxnId="{662F1F3A-CD8F-984A-9E1E-1917BB38A6C7}">
      <dgm:prSet/>
      <dgm:spPr/>
      <dgm:t>
        <a:bodyPr/>
        <a:lstStyle/>
        <a:p>
          <a:endParaRPr lang="en-US"/>
        </a:p>
      </dgm:t>
    </dgm:pt>
    <dgm:pt modelId="{26627DA9-3A0C-3B43-A8E0-C70CE56BCDE8}" type="pres">
      <dgm:prSet presAssocID="{B2491DFE-8B39-EB49-ADBD-2DA8FD3A37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D95C625-3DE1-AE4D-9D11-937449E378E2}" type="pres">
      <dgm:prSet presAssocID="{B2491DFE-8B39-EB49-ADBD-2DA8FD3A372C}" presName="children" presStyleCnt="0"/>
      <dgm:spPr/>
    </dgm:pt>
    <dgm:pt modelId="{64E5934E-D406-4D47-A3A2-641835BC8282}" type="pres">
      <dgm:prSet presAssocID="{B2491DFE-8B39-EB49-ADBD-2DA8FD3A372C}" presName="childPlaceholder" presStyleCnt="0"/>
      <dgm:spPr/>
    </dgm:pt>
    <dgm:pt modelId="{4A1153E1-C899-6D45-B90C-CA516479CA03}" type="pres">
      <dgm:prSet presAssocID="{B2491DFE-8B39-EB49-ADBD-2DA8FD3A372C}" presName="circle" presStyleCnt="0"/>
      <dgm:spPr/>
    </dgm:pt>
    <dgm:pt modelId="{094DA720-D0B3-894A-90B3-B91C7A19EE14}" type="pres">
      <dgm:prSet presAssocID="{B2491DFE-8B39-EB49-ADBD-2DA8FD3A372C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5F4AF86C-C9E2-6842-BBCB-DB672EC18643}" type="pres">
      <dgm:prSet presAssocID="{B2491DFE-8B39-EB49-ADBD-2DA8FD3A372C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2EB73306-AFDA-DB4F-8E60-9F904C39EEB4}" type="pres">
      <dgm:prSet presAssocID="{B2491DFE-8B39-EB49-ADBD-2DA8FD3A372C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263F832-0E79-3F4E-83CC-304BB6C6E4C7}" type="pres">
      <dgm:prSet presAssocID="{B2491DFE-8B39-EB49-ADBD-2DA8FD3A372C}" presName="quadrant4" presStyleLbl="node1" presStyleIdx="3" presStyleCnt="4" custLinFactNeighborY="1371">
        <dgm:presLayoutVars>
          <dgm:chMax val="1"/>
          <dgm:bulletEnabled val="1"/>
        </dgm:presLayoutVars>
      </dgm:prSet>
      <dgm:spPr/>
    </dgm:pt>
    <dgm:pt modelId="{B641F955-B7F9-7244-AE5E-2C6A98BCAA00}" type="pres">
      <dgm:prSet presAssocID="{B2491DFE-8B39-EB49-ADBD-2DA8FD3A372C}" presName="quadrantPlaceholder" presStyleCnt="0"/>
      <dgm:spPr/>
    </dgm:pt>
    <dgm:pt modelId="{2227299D-4E9F-6249-A6A8-4B394D3D91E7}" type="pres">
      <dgm:prSet presAssocID="{B2491DFE-8B39-EB49-ADBD-2DA8FD3A372C}" presName="center1" presStyleLbl="fgShp" presStyleIdx="0" presStyleCnt="2" custLinFactX="290693" custLinFactNeighborX="300000" custLinFactNeighborY="56947"/>
      <dgm:spPr>
        <a:noFill/>
      </dgm:spPr>
    </dgm:pt>
    <dgm:pt modelId="{09017216-2875-934C-B1DC-5B5EB7F311C4}" type="pres">
      <dgm:prSet presAssocID="{B2491DFE-8B39-EB49-ADBD-2DA8FD3A372C}" presName="center2" presStyleLbl="fgShp" presStyleIdx="1" presStyleCnt="2" custLinFactX="300000" custLinFactNeighborX="393741" custLinFactNeighborY="17180"/>
      <dgm:spPr>
        <a:noFill/>
      </dgm:spPr>
    </dgm:pt>
  </dgm:ptLst>
  <dgm:cxnLst>
    <dgm:cxn modelId="{662F1F3A-CD8F-984A-9E1E-1917BB38A6C7}" srcId="{B2491DFE-8B39-EB49-ADBD-2DA8FD3A372C}" destId="{CA1B6FB3-A639-5F49-987D-A9082CB2F787}" srcOrd="3" destOrd="0" parTransId="{C80EC2E3-6000-1440-9F98-F66EF92A8F7D}" sibTransId="{EEBE8D45-0F86-2243-B23D-F9918752EDD9}"/>
    <dgm:cxn modelId="{C5D12A46-F8B9-2E43-B8F0-862FEA042E41}" srcId="{B2491DFE-8B39-EB49-ADBD-2DA8FD3A372C}" destId="{14860D38-9E9E-6440-8A61-A372D6157C07}" srcOrd="2" destOrd="0" parTransId="{0930A35F-1D22-3945-949B-051F72D71F5E}" sibTransId="{1495A15E-000A-0044-BBE5-9A6E040B732D}"/>
    <dgm:cxn modelId="{03946A65-D4B8-6E4C-94FE-27B24D43D4C4}" type="presOf" srcId="{4EDC9B22-65A2-5740-BFAE-EEE0B0BA9967}" destId="{094DA720-D0B3-894A-90B3-B91C7A19EE14}" srcOrd="0" destOrd="0" presId="urn:microsoft.com/office/officeart/2005/8/layout/cycle4"/>
    <dgm:cxn modelId="{A7545695-1E0A-624D-AAA0-B7FD3F6A5075}" srcId="{B2491DFE-8B39-EB49-ADBD-2DA8FD3A372C}" destId="{4EDC9B22-65A2-5740-BFAE-EEE0B0BA9967}" srcOrd="0" destOrd="0" parTransId="{ED1293FD-B73E-7A4A-9E43-8D742127D094}" sibTransId="{27B3ADAE-DE00-0844-84DE-BE816FA0AD34}"/>
    <dgm:cxn modelId="{89EDB39E-68AE-884D-BE37-84194714BB2A}" type="presOf" srcId="{CA1B6FB3-A639-5F49-987D-A9082CB2F787}" destId="{9263F832-0E79-3F4E-83CC-304BB6C6E4C7}" srcOrd="0" destOrd="0" presId="urn:microsoft.com/office/officeart/2005/8/layout/cycle4"/>
    <dgm:cxn modelId="{200339B5-29B8-3D4C-8816-6B7F31D0A562}" srcId="{B2491DFE-8B39-EB49-ADBD-2DA8FD3A372C}" destId="{2E9F6E0F-B168-2E40-A474-5141421892DC}" srcOrd="1" destOrd="0" parTransId="{026883DA-EB7B-494B-A130-3B2251184CEB}" sibTransId="{7ECA8571-E11D-9943-9A38-F4E6736D717A}"/>
    <dgm:cxn modelId="{790964B8-FC4C-6F45-9D4A-7954ABBB1222}" type="presOf" srcId="{B2491DFE-8B39-EB49-ADBD-2DA8FD3A372C}" destId="{26627DA9-3A0C-3B43-A8E0-C70CE56BCDE8}" srcOrd="0" destOrd="0" presId="urn:microsoft.com/office/officeart/2005/8/layout/cycle4"/>
    <dgm:cxn modelId="{44630BBE-DBF4-7F4C-BFAE-32489D4421A2}" type="presOf" srcId="{2E9F6E0F-B168-2E40-A474-5141421892DC}" destId="{5F4AF86C-C9E2-6842-BBCB-DB672EC18643}" srcOrd="0" destOrd="0" presId="urn:microsoft.com/office/officeart/2005/8/layout/cycle4"/>
    <dgm:cxn modelId="{102A09C6-EA80-8B4E-A89F-47A6E481D05C}" type="presOf" srcId="{14860D38-9E9E-6440-8A61-A372D6157C07}" destId="{2EB73306-AFDA-DB4F-8E60-9F904C39EEB4}" srcOrd="0" destOrd="0" presId="urn:microsoft.com/office/officeart/2005/8/layout/cycle4"/>
    <dgm:cxn modelId="{A1509747-A350-2D43-A9F7-8E3314A67709}" type="presParOf" srcId="{26627DA9-3A0C-3B43-A8E0-C70CE56BCDE8}" destId="{FD95C625-3DE1-AE4D-9D11-937449E378E2}" srcOrd="0" destOrd="0" presId="urn:microsoft.com/office/officeart/2005/8/layout/cycle4"/>
    <dgm:cxn modelId="{322BC903-D157-B242-AE1A-3C7004409C0A}" type="presParOf" srcId="{FD95C625-3DE1-AE4D-9D11-937449E378E2}" destId="{64E5934E-D406-4D47-A3A2-641835BC8282}" srcOrd="0" destOrd="0" presId="urn:microsoft.com/office/officeart/2005/8/layout/cycle4"/>
    <dgm:cxn modelId="{23AA1C6F-F0F2-D149-96E9-96D59AD64F34}" type="presParOf" srcId="{26627DA9-3A0C-3B43-A8E0-C70CE56BCDE8}" destId="{4A1153E1-C899-6D45-B90C-CA516479CA03}" srcOrd="1" destOrd="0" presId="urn:microsoft.com/office/officeart/2005/8/layout/cycle4"/>
    <dgm:cxn modelId="{4B513571-FF92-2A4F-8A1F-A9DFB75CED8C}" type="presParOf" srcId="{4A1153E1-C899-6D45-B90C-CA516479CA03}" destId="{094DA720-D0B3-894A-90B3-B91C7A19EE14}" srcOrd="0" destOrd="0" presId="urn:microsoft.com/office/officeart/2005/8/layout/cycle4"/>
    <dgm:cxn modelId="{186A8087-B184-4945-AFF1-DE4CABCFF081}" type="presParOf" srcId="{4A1153E1-C899-6D45-B90C-CA516479CA03}" destId="{5F4AF86C-C9E2-6842-BBCB-DB672EC18643}" srcOrd="1" destOrd="0" presId="urn:microsoft.com/office/officeart/2005/8/layout/cycle4"/>
    <dgm:cxn modelId="{4FCE6CE4-932E-3C48-A95D-6FC85F8C11AE}" type="presParOf" srcId="{4A1153E1-C899-6D45-B90C-CA516479CA03}" destId="{2EB73306-AFDA-DB4F-8E60-9F904C39EEB4}" srcOrd="2" destOrd="0" presId="urn:microsoft.com/office/officeart/2005/8/layout/cycle4"/>
    <dgm:cxn modelId="{27875A14-C3E4-7049-B029-F76DA4466AB9}" type="presParOf" srcId="{4A1153E1-C899-6D45-B90C-CA516479CA03}" destId="{9263F832-0E79-3F4E-83CC-304BB6C6E4C7}" srcOrd="3" destOrd="0" presId="urn:microsoft.com/office/officeart/2005/8/layout/cycle4"/>
    <dgm:cxn modelId="{1DCAF3F8-67E1-8F4B-999D-6A3F0067DD1A}" type="presParOf" srcId="{4A1153E1-C899-6D45-B90C-CA516479CA03}" destId="{B641F955-B7F9-7244-AE5E-2C6A98BCAA00}" srcOrd="4" destOrd="0" presId="urn:microsoft.com/office/officeart/2005/8/layout/cycle4"/>
    <dgm:cxn modelId="{07B82488-3D33-6244-B295-480D1FB61958}" type="presParOf" srcId="{26627DA9-3A0C-3B43-A8E0-C70CE56BCDE8}" destId="{2227299D-4E9F-6249-A6A8-4B394D3D91E7}" srcOrd="2" destOrd="0" presId="urn:microsoft.com/office/officeart/2005/8/layout/cycle4"/>
    <dgm:cxn modelId="{49387F84-31B0-394C-BDD3-C9DF399A3234}" type="presParOf" srcId="{26627DA9-3A0C-3B43-A8E0-C70CE56BCDE8}" destId="{09017216-2875-934C-B1DC-5B5EB7F311C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491DFE-8B39-EB49-ADBD-2DA8FD3A372C}" type="doc">
      <dgm:prSet loTypeId="urn:microsoft.com/office/officeart/2005/8/layout/cycle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DC9B22-65A2-5740-BFAE-EEE0B0BA996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 lIns="72000" rIns="72000"/>
        <a:lstStyle/>
        <a:p>
          <a:pPr algn="l"/>
          <a:r>
            <a:rPr lang="en-US" sz="2100" b="1" dirty="0"/>
            <a:t>SportsEye Operator</a:t>
          </a:r>
        </a:p>
        <a:p>
          <a:pPr algn="l"/>
          <a:r>
            <a:rPr lang="en-US" sz="1800" b="1" dirty="0"/>
            <a:t>Increase returns and evidence impacts</a:t>
          </a:r>
        </a:p>
      </dgm:t>
    </dgm:pt>
    <dgm:pt modelId="{ED1293FD-B73E-7A4A-9E43-8D742127D094}" type="parTrans" cxnId="{A7545695-1E0A-624D-AAA0-B7FD3F6A5075}">
      <dgm:prSet/>
      <dgm:spPr/>
      <dgm:t>
        <a:bodyPr/>
        <a:lstStyle/>
        <a:p>
          <a:endParaRPr lang="en-US"/>
        </a:p>
      </dgm:t>
    </dgm:pt>
    <dgm:pt modelId="{27B3ADAE-DE00-0844-84DE-BE816FA0AD34}" type="sibTrans" cxnId="{A7545695-1E0A-624D-AAA0-B7FD3F6A5075}">
      <dgm:prSet/>
      <dgm:spPr/>
      <dgm:t>
        <a:bodyPr/>
        <a:lstStyle/>
        <a:p>
          <a:endParaRPr lang="en-US"/>
        </a:p>
      </dgm:t>
    </dgm:pt>
    <dgm:pt modelId="{2E9F6E0F-B168-2E40-A474-5141421892DC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 lIns="72000" rIns="72000"/>
        <a:lstStyle/>
        <a:p>
          <a:pPr algn="r"/>
          <a:r>
            <a:rPr lang="en-US" sz="2100" b="1" dirty="0"/>
            <a:t>SportsEye    PRO</a:t>
          </a:r>
        </a:p>
        <a:p>
          <a:pPr algn="r"/>
          <a:r>
            <a:rPr lang="en-US" sz="1800" b="1" dirty="0"/>
            <a:t> Influence funding and planning stakeholders</a:t>
          </a:r>
        </a:p>
      </dgm:t>
    </dgm:pt>
    <dgm:pt modelId="{026883DA-EB7B-494B-A130-3B2251184CEB}" type="parTrans" cxnId="{200339B5-29B8-3D4C-8816-6B7F31D0A562}">
      <dgm:prSet/>
      <dgm:spPr/>
      <dgm:t>
        <a:bodyPr/>
        <a:lstStyle/>
        <a:p>
          <a:endParaRPr lang="en-US"/>
        </a:p>
      </dgm:t>
    </dgm:pt>
    <dgm:pt modelId="{7ECA8571-E11D-9943-9A38-F4E6736D717A}" type="sibTrans" cxnId="{200339B5-29B8-3D4C-8816-6B7F31D0A562}">
      <dgm:prSet/>
      <dgm:spPr/>
      <dgm:t>
        <a:bodyPr/>
        <a:lstStyle/>
        <a:p>
          <a:endParaRPr lang="en-US"/>
        </a:p>
      </dgm:t>
    </dgm:pt>
    <dgm:pt modelId="{14860D38-9E9E-6440-8A61-A372D6157C0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lin ang="13500000" scaled="1"/>
          <a:tileRect/>
        </a:gradFill>
      </dgm:spPr>
      <dgm:t>
        <a:bodyPr lIns="72000" rIns="72000"/>
        <a:lstStyle/>
        <a:p>
          <a:pPr algn="r"/>
          <a:r>
            <a:rPr lang="en-US" sz="2100" b="1" dirty="0">
              <a:solidFill>
                <a:schemeClr val="bg1"/>
              </a:solidFill>
            </a:rPr>
            <a:t>SportsEye Local Government</a:t>
          </a:r>
        </a:p>
        <a:p>
          <a:pPr algn="r"/>
          <a:r>
            <a:rPr lang="en-US" sz="1800" b="1" dirty="0">
              <a:solidFill>
                <a:schemeClr val="bg1"/>
              </a:solidFill>
            </a:rPr>
            <a:t>Align investment with local outcomes</a:t>
          </a:r>
        </a:p>
      </dgm:t>
    </dgm:pt>
    <dgm:pt modelId="{0930A35F-1D22-3945-949B-051F72D71F5E}" type="parTrans" cxnId="{C5D12A46-F8B9-2E43-B8F0-862FEA042E41}">
      <dgm:prSet/>
      <dgm:spPr/>
      <dgm:t>
        <a:bodyPr/>
        <a:lstStyle/>
        <a:p>
          <a:endParaRPr lang="en-US"/>
        </a:p>
      </dgm:t>
    </dgm:pt>
    <dgm:pt modelId="{1495A15E-000A-0044-BBE5-9A6E040B732D}" type="sibTrans" cxnId="{C5D12A46-F8B9-2E43-B8F0-862FEA042E41}">
      <dgm:prSet/>
      <dgm:spPr/>
      <dgm:t>
        <a:bodyPr/>
        <a:lstStyle/>
        <a:p>
          <a:endParaRPr lang="en-US"/>
        </a:p>
      </dgm:t>
    </dgm:pt>
    <dgm:pt modelId="{CA1B6FB3-A639-5F49-987D-A9082CB2F787}">
      <dgm:prSet phldrT="[Text]" custT="1"/>
      <dgm:spPr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</dgm:spPr>
      <dgm:t>
        <a:bodyPr lIns="72000" rIns="72000"/>
        <a:lstStyle/>
        <a:p>
          <a:pPr algn="l"/>
          <a:r>
            <a:rPr lang="en-US" sz="2100" b="1" dirty="0"/>
            <a:t>SportsEye   State</a:t>
          </a:r>
        </a:p>
        <a:p>
          <a:pPr algn="l"/>
          <a:r>
            <a:rPr lang="en-US" sz="1800" b="1" dirty="0"/>
            <a:t>De-risk investment by targeting growth areas</a:t>
          </a:r>
        </a:p>
      </dgm:t>
    </dgm:pt>
    <dgm:pt modelId="{C80EC2E3-6000-1440-9F98-F66EF92A8F7D}" type="parTrans" cxnId="{662F1F3A-CD8F-984A-9E1E-1917BB38A6C7}">
      <dgm:prSet/>
      <dgm:spPr/>
      <dgm:t>
        <a:bodyPr/>
        <a:lstStyle/>
        <a:p>
          <a:endParaRPr lang="en-US"/>
        </a:p>
      </dgm:t>
    </dgm:pt>
    <dgm:pt modelId="{EEBE8D45-0F86-2243-B23D-F9918752EDD9}" type="sibTrans" cxnId="{662F1F3A-CD8F-984A-9E1E-1917BB38A6C7}">
      <dgm:prSet/>
      <dgm:spPr/>
      <dgm:t>
        <a:bodyPr/>
        <a:lstStyle/>
        <a:p>
          <a:endParaRPr lang="en-US"/>
        </a:p>
      </dgm:t>
    </dgm:pt>
    <dgm:pt modelId="{26627DA9-3A0C-3B43-A8E0-C70CE56BCDE8}" type="pres">
      <dgm:prSet presAssocID="{B2491DFE-8B39-EB49-ADBD-2DA8FD3A37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D95C625-3DE1-AE4D-9D11-937449E378E2}" type="pres">
      <dgm:prSet presAssocID="{B2491DFE-8B39-EB49-ADBD-2DA8FD3A372C}" presName="children" presStyleCnt="0"/>
      <dgm:spPr/>
    </dgm:pt>
    <dgm:pt modelId="{64E5934E-D406-4D47-A3A2-641835BC8282}" type="pres">
      <dgm:prSet presAssocID="{B2491DFE-8B39-EB49-ADBD-2DA8FD3A372C}" presName="childPlaceholder" presStyleCnt="0"/>
      <dgm:spPr/>
    </dgm:pt>
    <dgm:pt modelId="{4A1153E1-C899-6D45-B90C-CA516479CA03}" type="pres">
      <dgm:prSet presAssocID="{B2491DFE-8B39-EB49-ADBD-2DA8FD3A372C}" presName="circle" presStyleCnt="0"/>
      <dgm:spPr/>
    </dgm:pt>
    <dgm:pt modelId="{094DA720-D0B3-894A-90B3-B91C7A19EE14}" type="pres">
      <dgm:prSet presAssocID="{B2491DFE-8B39-EB49-ADBD-2DA8FD3A372C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5F4AF86C-C9E2-6842-BBCB-DB672EC18643}" type="pres">
      <dgm:prSet presAssocID="{B2491DFE-8B39-EB49-ADBD-2DA8FD3A372C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2EB73306-AFDA-DB4F-8E60-9F904C39EEB4}" type="pres">
      <dgm:prSet presAssocID="{B2491DFE-8B39-EB49-ADBD-2DA8FD3A372C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263F832-0E79-3F4E-83CC-304BB6C6E4C7}" type="pres">
      <dgm:prSet presAssocID="{B2491DFE-8B39-EB49-ADBD-2DA8FD3A372C}" presName="quadrant4" presStyleLbl="node1" presStyleIdx="3" presStyleCnt="4" custLinFactNeighborY="1371">
        <dgm:presLayoutVars>
          <dgm:chMax val="1"/>
          <dgm:bulletEnabled val="1"/>
        </dgm:presLayoutVars>
      </dgm:prSet>
      <dgm:spPr/>
    </dgm:pt>
    <dgm:pt modelId="{B641F955-B7F9-7244-AE5E-2C6A98BCAA00}" type="pres">
      <dgm:prSet presAssocID="{B2491DFE-8B39-EB49-ADBD-2DA8FD3A372C}" presName="quadrantPlaceholder" presStyleCnt="0"/>
      <dgm:spPr/>
    </dgm:pt>
    <dgm:pt modelId="{2227299D-4E9F-6249-A6A8-4B394D3D91E7}" type="pres">
      <dgm:prSet presAssocID="{B2491DFE-8B39-EB49-ADBD-2DA8FD3A372C}" presName="center1" presStyleLbl="fgShp" presStyleIdx="0" presStyleCnt="2" custLinFactX="290693" custLinFactNeighborX="300000" custLinFactNeighborY="56947"/>
      <dgm:spPr>
        <a:noFill/>
      </dgm:spPr>
    </dgm:pt>
    <dgm:pt modelId="{09017216-2875-934C-B1DC-5B5EB7F311C4}" type="pres">
      <dgm:prSet presAssocID="{B2491DFE-8B39-EB49-ADBD-2DA8FD3A372C}" presName="center2" presStyleLbl="fgShp" presStyleIdx="1" presStyleCnt="2" custLinFactX="300000" custLinFactNeighborX="393741" custLinFactNeighborY="17180"/>
      <dgm:spPr>
        <a:noFill/>
      </dgm:spPr>
    </dgm:pt>
  </dgm:ptLst>
  <dgm:cxnLst>
    <dgm:cxn modelId="{662F1F3A-CD8F-984A-9E1E-1917BB38A6C7}" srcId="{B2491DFE-8B39-EB49-ADBD-2DA8FD3A372C}" destId="{CA1B6FB3-A639-5F49-987D-A9082CB2F787}" srcOrd="3" destOrd="0" parTransId="{C80EC2E3-6000-1440-9F98-F66EF92A8F7D}" sibTransId="{EEBE8D45-0F86-2243-B23D-F9918752EDD9}"/>
    <dgm:cxn modelId="{C5D12A46-F8B9-2E43-B8F0-862FEA042E41}" srcId="{B2491DFE-8B39-EB49-ADBD-2DA8FD3A372C}" destId="{14860D38-9E9E-6440-8A61-A372D6157C07}" srcOrd="2" destOrd="0" parTransId="{0930A35F-1D22-3945-949B-051F72D71F5E}" sibTransId="{1495A15E-000A-0044-BBE5-9A6E040B732D}"/>
    <dgm:cxn modelId="{03946A65-D4B8-6E4C-94FE-27B24D43D4C4}" type="presOf" srcId="{4EDC9B22-65A2-5740-BFAE-EEE0B0BA9967}" destId="{094DA720-D0B3-894A-90B3-B91C7A19EE14}" srcOrd="0" destOrd="0" presId="urn:microsoft.com/office/officeart/2005/8/layout/cycle4"/>
    <dgm:cxn modelId="{A7545695-1E0A-624D-AAA0-B7FD3F6A5075}" srcId="{B2491DFE-8B39-EB49-ADBD-2DA8FD3A372C}" destId="{4EDC9B22-65A2-5740-BFAE-EEE0B0BA9967}" srcOrd="0" destOrd="0" parTransId="{ED1293FD-B73E-7A4A-9E43-8D742127D094}" sibTransId="{27B3ADAE-DE00-0844-84DE-BE816FA0AD34}"/>
    <dgm:cxn modelId="{89EDB39E-68AE-884D-BE37-84194714BB2A}" type="presOf" srcId="{CA1B6FB3-A639-5F49-987D-A9082CB2F787}" destId="{9263F832-0E79-3F4E-83CC-304BB6C6E4C7}" srcOrd="0" destOrd="0" presId="urn:microsoft.com/office/officeart/2005/8/layout/cycle4"/>
    <dgm:cxn modelId="{200339B5-29B8-3D4C-8816-6B7F31D0A562}" srcId="{B2491DFE-8B39-EB49-ADBD-2DA8FD3A372C}" destId="{2E9F6E0F-B168-2E40-A474-5141421892DC}" srcOrd="1" destOrd="0" parTransId="{026883DA-EB7B-494B-A130-3B2251184CEB}" sibTransId="{7ECA8571-E11D-9943-9A38-F4E6736D717A}"/>
    <dgm:cxn modelId="{790964B8-FC4C-6F45-9D4A-7954ABBB1222}" type="presOf" srcId="{B2491DFE-8B39-EB49-ADBD-2DA8FD3A372C}" destId="{26627DA9-3A0C-3B43-A8E0-C70CE56BCDE8}" srcOrd="0" destOrd="0" presId="urn:microsoft.com/office/officeart/2005/8/layout/cycle4"/>
    <dgm:cxn modelId="{44630BBE-DBF4-7F4C-BFAE-32489D4421A2}" type="presOf" srcId="{2E9F6E0F-B168-2E40-A474-5141421892DC}" destId="{5F4AF86C-C9E2-6842-BBCB-DB672EC18643}" srcOrd="0" destOrd="0" presId="urn:microsoft.com/office/officeart/2005/8/layout/cycle4"/>
    <dgm:cxn modelId="{102A09C6-EA80-8B4E-A89F-47A6E481D05C}" type="presOf" srcId="{14860D38-9E9E-6440-8A61-A372D6157C07}" destId="{2EB73306-AFDA-DB4F-8E60-9F904C39EEB4}" srcOrd="0" destOrd="0" presId="urn:microsoft.com/office/officeart/2005/8/layout/cycle4"/>
    <dgm:cxn modelId="{A1509747-A350-2D43-A9F7-8E3314A67709}" type="presParOf" srcId="{26627DA9-3A0C-3B43-A8E0-C70CE56BCDE8}" destId="{FD95C625-3DE1-AE4D-9D11-937449E378E2}" srcOrd="0" destOrd="0" presId="urn:microsoft.com/office/officeart/2005/8/layout/cycle4"/>
    <dgm:cxn modelId="{322BC903-D157-B242-AE1A-3C7004409C0A}" type="presParOf" srcId="{FD95C625-3DE1-AE4D-9D11-937449E378E2}" destId="{64E5934E-D406-4D47-A3A2-641835BC8282}" srcOrd="0" destOrd="0" presId="urn:microsoft.com/office/officeart/2005/8/layout/cycle4"/>
    <dgm:cxn modelId="{23AA1C6F-F0F2-D149-96E9-96D59AD64F34}" type="presParOf" srcId="{26627DA9-3A0C-3B43-A8E0-C70CE56BCDE8}" destId="{4A1153E1-C899-6D45-B90C-CA516479CA03}" srcOrd="1" destOrd="0" presId="urn:microsoft.com/office/officeart/2005/8/layout/cycle4"/>
    <dgm:cxn modelId="{4B513571-FF92-2A4F-8A1F-A9DFB75CED8C}" type="presParOf" srcId="{4A1153E1-C899-6D45-B90C-CA516479CA03}" destId="{094DA720-D0B3-894A-90B3-B91C7A19EE14}" srcOrd="0" destOrd="0" presId="urn:microsoft.com/office/officeart/2005/8/layout/cycle4"/>
    <dgm:cxn modelId="{186A8087-B184-4945-AFF1-DE4CABCFF081}" type="presParOf" srcId="{4A1153E1-C899-6D45-B90C-CA516479CA03}" destId="{5F4AF86C-C9E2-6842-BBCB-DB672EC18643}" srcOrd="1" destOrd="0" presId="urn:microsoft.com/office/officeart/2005/8/layout/cycle4"/>
    <dgm:cxn modelId="{4FCE6CE4-932E-3C48-A95D-6FC85F8C11AE}" type="presParOf" srcId="{4A1153E1-C899-6D45-B90C-CA516479CA03}" destId="{2EB73306-AFDA-DB4F-8E60-9F904C39EEB4}" srcOrd="2" destOrd="0" presId="urn:microsoft.com/office/officeart/2005/8/layout/cycle4"/>
    <dgm:cxn modelId="{27875A14-C3E4-7049-B029-F76DA4466AB9}" type="presParOf" srcId="{4A1153E1-C899-6D45-B90C-CA516479CA03}" destId="{9263F832-0E79-3F4E-83CC-304BB6C6E4C7}" srcOrd="3" destOrd="0" presId="urn:microsoft.com/office/officeart/2005/8/layout/cycle4"/>
    <dgm:cxn modelId="{1DCAF3F8-67E1-8F4B-999D-6A3F0067DD1A}" type="presParOf" srcId="{4A1153E1-C899-6D45-B90C-CA516479CA03}" destId="{B641F955-B7F9-7244-AE5E-2C6A98BCAA00}" srcOrd="4" destOrd="0" presId="urn:microsoft.com/office/officeart/2005/8/layout/cycle4"/>
    <dgm:cxn modelId="{07B82488-3D33-6244-B295-480D1FB61958}" type="presParOf" srcId="{26627DA9-3A0C-3B43-A8E0-C70CE56BCDE8}" destId="{2227299D-4E9F-6249-A6A8-4B394D3D91E7}" srcOrd="2" destOrd="0" presId="urn:microsoft.com/office/officeart/2005/8/layout/cycle4"/>
    <dgm:cxn modelId="{49387F84-31B0-394C-BDD3-C9DF399A3234}" type="presParOf" srcId="{26627DA9-3A0C-3B43-A8E0-C70CE56BCDE8}" destId="{09017216-2875-934C-B1DC-5B5EB7F311C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DA720-D0B3-894A-90B3-B91C7A19EE14}">
      <dsp:nvSpPr>
        <dsp:cNvPr id="0" name=""/>
        <dsp:cNvSpPr/>
      </dsp:nvSpPr>
      <dsp:spPr>
        <a:xfrm>
          <a:off x="2850384" y="360929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SportsEye Operator (leisure, aquatic, fitness)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More members more active more often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- Key market and business intelligence providing the confidence to change</a:t>
          </a:r>
        </a:p>
      </dsp:txBody>
      <dsp:txXfrm>
        <a:off x="3653437" y="1163982"/>
        <a:ext cx="1938742" cy="1938742"/>
      </dsp:txXfrm>
    </dsp:sp>
    <dsp:sp modelId="{5F4AF86C-C9E2-6842-BBCB-DB672EC18643}">
      <dsp:nvSpPr>
        <dsp:cNvPr id="0" name=""/>
        <dsp:cNvSpPr/>
      </dsp:nvSpPr>
      <dsp:spPr>
        <a:xfrm rot="5400000">
          <a:off x="5718822" y="360929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SportsEye PRO (State &amp; National Sports)</a:t>
          </a:r>
        </a:p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 Influence key funding and planning stakeholders</a:t>
          </a:r>
        </a:p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- Fully </a:t>
          </a:r>
          <a:r>
            <a:rPr lang="en-US" sz="1200" b="1" kern="1200" dirty="0" err="1"/>
            <a:t>digitalised</a:t>
          </a:r>
          <a:r>
            <a:rPr lang="en-US" sz="1200" b="1" kern="1200" dirty="0"/>
            <a:t> and integrated infrastructure and delivery plans</a:t>
          </a:r>
        </a:p>
      </dsp:txBody>
      <dsp:txXfrm rot="-5400000">
        <a:off x="5718822" y="1163982"/>
        <a:ext cx="1938742" cy="1938742"/>
      </dsp:txXfrm>
    </dsp:sp>
    <dsp:sp modelId="{2EB73306-AFDA-DB4F-8E60-9F904C39EEB4}">
      <dsp:nvSpPr>
        <dsp:cNvPr id="0" name=""/>
        <dsp:cNvSpPr/>
      </dsp:nvSpPr>
      <dsp:spPr>
        <a:xfrm rot="10800000">
          <a:off x="5718822" y="3229366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lin ang="135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SportsEye Local Government</a:t>
          </a:r>
        </a:p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Prioritise and track investment against predicted local outcomes (evidence-based decisions)</a:t>
          </a:r>
        </a:p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- Bringing relevant SportsEye intelligence and action plans into one place</a:t>
          </a:r>
        </a:p>
      </dsp:txBody>
      <dsp:txXfrm rot="10800000">
        <a:off x="5718822" y="3229366"/>
        <a:ext cx="1938742" cy="1938742"/>
      </dsp:txXfrm>
    </dsp:sp>
    <dsp:sp modelId="{9263F832-0E79-3F4E-83CC-304BB6C6E4C7}">
      <dsp:nvSpPr>
        <dsp:cNvPr id="0" name=""/>
        <dsp:cNvSpPr/>
      </dsp:nvSpPr>
      <dsp:spPr>
        <a:xfrm rot="16200000">
          <a:off x="2850384" y="3266956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SportsEye State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De-risk and coordinate investment by identifying and tracking relative growth and high social impact locations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- Multi-sport profiling, inventory management and site action plans (with predicted outcomes)</a:t>
          </a:r>
        </a:p>
      </dsp:txBody>
      <dsp:txXfrm rot="5400000">
        <a:off x="3653437" y="3266956"/>
        <a:ext cx="1938742" cy="1938742"/>
      </dsp:txXfrm>
    </dsp:sp>
    <dsp:sp modelId="{2227299D-4E9F-6249-A6A8-4B394D3D91E7}">
      <dsp:nvSpPr>
        <dsp:cNvPr id="0" name=""/>
        <dsp:cNvSpPr/>
      </dsp:nvSpPr>
      <dsp:spPr>
        <a:xfrm>
          <a:off x="10773959" y="3064929"/>
          <a:ext cx="946647" cy="823171"/>
        </a:xfrm>
        <a:prstGeom prst="circularArrow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17216-2875-934C-B1DC-5B5EB7F311C4}">
      <dsp:nvSpPr>
        <dsp:cNvPr id="0" name=""/>
        <dsp:cNvSpPr/>
      </dsp:nvSpPr>
      <dsp:spPr>
        <a:xfrm rot="10800000">
          <a:off x="10837679" y="3054183"/>
          <a:ext cx="946647" cy="823171"/>
        </a:xfrm>
        <a:prstGeom prst="circularArrow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DA720-D0B3-894A-90B3-B91C7A19EE14}">
      <dsp:nvSpPr>
        <dsp:cNvPr id="0" name=""/>
        <dsp:cNvSpPr/>
      </dsp:nvSpPr>
      <dsp:spPr>
        <a:xfrm>
          <a:off x="2850384" y="360929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149352" rIns="72000" bIns="14935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SportsEye Operator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Increase returns and evidence impacts</a:t>
          </a:r>
        </a:p>
      </dsp:txBody>
      <dsp:txXfrm>
        <a:off x="3653437" y="1163982"/>
        <a:ext cx="1938742" cy="1938742"/>
      </dsp:txXfrm>
    </dsp:sp>
    <dsp:sp modelId="{5F4AF86C-C9E2-6842-BBCB-DB672EC18643}">
      <dsp:nvSpPr>
        <dsp:cNvPr id="0" name=""/>
        <dsp:cNvSpPr/>
      </dsp:nvSpPr>
      <dsp:spPr>
        <a:xfrm rot="5400000">
          <a:off x="5718822" y="360929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149352" rIns="72000" bIns="149352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SportsEye    PRO</a:t>
          </a:r>
        </a:p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 Influence funding and planning stakeholders</a:t>
          </a:r>
        </a:p>
      </dsp:txBody>
      <dsp:txXfrm rot="-5400000">
        <a:off x="5718822" y="1163982"/>
        <a:ext cx="1938742" cy="1938742"/>
      </dsp:txXfrm>
    </dsp:sp>
    <dsp:sp modelId="{2EB73306-AFDA-DB4F-8E60-9F904C39EEB4}">
      <dsp:nvSpPr>
        <dsp:cNvPr id="0" name=""/>
        <dsp:cNvSpPr/>
      </dsp:nvSpPr>
      <dsp:spPr>
        <a:xfrm rot="10800000">
          <a:off x="5718822" y="3229366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lin ang="135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149352" rIns="72000" bIns="149352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SportsEye Local Government</a:t>
          </a:r>
        </a:p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Align investment with local outcomes</a:t>
          </a:r>
        </a:p>
      </dsp:txBody>
      <dsp:txXfrm rot="10800000">
        <a:off x="5718822" y="3229366"/>
        <a:ext cx="1938742" cy="1938742"/>
      </dsp:txXfrm>
    </dsp:sp>
    <dsp:sp modelId="{9263F832-0E79-3F4E-83CC-304BB6C6E4C7}">
      <dsp:nvSpPr>
        <dsp:cNvPr id="0" name=""/>
        <dsp:cNvSpPr/>
      </dsp:nvSpPr>
      <dsp:spPr>
        <a:xfrm rot="16200000">
          <a:off x="2850384" y="3266956"/>
          <a:ext cx="2741795" cy="2741795"/>
        </a:xfrm>
        <a:prstGeom prst="pieWedge">
          <a:avLst/>
        </a:prstGeom>
        <a:gradFill flip="none" rotWithShape="1">
          <a:gsLst>
            <a:gs pos="0">
              <a:srgbClr val="7030A0">
                <a:shade val="30000"/>
                <a:satMod val="115000"/>
              </a:srgbClr>
            </a:gs>
            <a:gs pos="15000">
              <a:srgbClr val="7030A0">
                <a:shade val="67500"/>
                <a:satMod val="115000"/>
              </a:srgbClr>
            </a:gs>
            <a:gs pos="100000">
              <a:srgbClr val="CB91FF"/>
            </a:gs>
          </a:gsLst>
          <a:path path="circle">
            <a:fillToRect l="100000" t="100000"/>
          </a:path>
          <a:tileRect r="-100000" b="-10000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149352" rIns="72000" bIns="149352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SportsEye   State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De-risk investment by targeting growth areas</a:t>
          </a:r>
        </a:p>
      </dsp:txBody>
      <dsp:txXfrm rot="5400000">
        <a:off x="3653437" y="3266956"/>
        <a:ext cx="1938742" cy="1938742"/>
      </dsp:txXfrm>
    </dsp:sp>
    <dsp:sp modelId="{2227299D-4E9F-6249-A6A8-4B394D3D91E7}">
      <dsp:nvSpPr>
        <dsp:cNvPr id="0" name=""/>
        <dsp:cNvSpPr/>
      </dsp:nvSpPr>
      <dsp:spPr>
        <a:xfrm>
          <a:off x="10773959" y="3064929"/>
          <a:ext cx="946647" cy="823171"/>
        </a:xfrm>
        <a:prstGeom prst="circularArrow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17216-2875-934C-B1DC-5B5EB7F311C4}">
      <dsp:nvSpPr>
        <dsp:cNvPr id="0" name=""/>
        <dsp:cNvSpPr/>
      </dsp:nvSpPr>
      <dsp:spPr>
        <a:xfrm rot="10800000">
          <a:off x="10837679" y="3054183"/>
          <a:ext cx="946647" cy="823171"/>
        </a:xfrm>
        <a:prstGeom prst="circularArrow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52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5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1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4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3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59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7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25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19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17EF1-2473-CC48-9D5D-E82F44D9D09B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81B42-96B7-FE43-892B-521AB969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2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.emf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E1754E9-DA53-9247-9B6A-1910C9D41F3E}"/>
              </a:ext>
            </a:extLst>
          </p:cNvPr>
          <p:cNvGrpSpPr/>
          <p:nvPr/>
        </p:nvGrpSpPr>
        <p:grpSpPr>
          <a:xfrm>
            <a:off x="-10864436" y="-1972910"/>
            <a:ext cx="11311003" cy="10569641"/>
            <a:chOff x="-11311003" y="-1823937"/>
            <a:chExt cx="11311003" cy="1056964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9F6FD5-3DC2-1449-95EF-CD666A56C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59710" y="5591703"/>
              <a:ext cx="5609851" cy="3154001"/>
            </a:xfrm>
            <a:prstGeom prst="roundRect">
              <a:avLst>
                <a:gd name="adj" fmla="val 6292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CA2443F-3D79-A74D-B62A-AF20EF059E85}"/>
                </a:ext>
              </a:extLst>
            </p:cNvPr>
            <p:cNvGrpSpPr/>
            <p:nvPr/>
          </p:nvGrpSpPr>
          <p:grpSpPr>
            <a:xfrm>
              <a:off x="-11311003" y="-1823937"/>
              <a:ext cx="11311003" cy="8344941"/>
              <a:chOff x="-2642992" y="-1355418"/>
              <a:chExt cx="11311003" cy="8344941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A42D332-D1F8-134C-8CE5-337F59E83702}"/>
                  </a:ext>
                </a:extLst>
              </p:cNvPr>
              <p:cNvGrpSpPr/>
              <p:nvPr/>
            </p:nvGrpSpPr>
            <p:grpSpPr>
              <a:xfrm>
                <a:off x="-2642992" y="353096"/>
                <a:ext cx="11311003" cy="6636427"/>
                <a:chOff x="-2642992" y="353096"/>
                <a:chExt cx="11311003" cy="6636427"/>
              </a:xfrm>
            </p:grpSpPr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76EF646-EA98-6746-ADE7-109900E7A41B}"/>
                    </a:ext>
                  </a:extLst>
                </p:cNvPr>
                <p:cNvSpPr txBox="1"/>
                <p:nvPr/>
              </p:nvSpPr>
              <p:spPr>
                <a:xfrm>
                  <a:off x="536329" y="353096"/>
                  <a:ext cx="5016694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200" b="1" dirty="0"/>
                    <a:t>The SportsEye Network </a:t>
                  </a:r>
                </a:p>
                <a:p>
                  <a:pPr algn="ctr"/>
                  <a:r>
                    <a:rPr lang="en-US" b="1" dirty="0"/>
                    <a:t>Shaping a more informed and connect sport sector</a:t>
                  </a:r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B729794-9729-A34C-94F6-215610CD5B09}"/>
                    </a:ext>
                  </a:extLst>
                </p:cNvPr>
                <p:cNvGrpSpPr/>
                <p:nvPr/>
              </p:nvGrpSpPr>
              <p:grpSpPr>
                <a:xfrm>
                  <a:off x="-2642992" y="657431"/>
                  <a:ext cx="11311003" cy="6332092"/>
                  <a:chOff x="-2642992" y="657431"/>
                  <a:chExt cx="11311003" cy="6332092"/>
                </a:xfrm>
              </p:grpSpPr>
              <p:graphicFrame>
                <p:nvGraphicFramePr>
                  <p:cNvPr id="4" name="Diagram 3">
                    <a:extLst>
                      <a:ext uri="{FF2B5EF4-FFF2-40B4-BE49-F238E27FC236}">
                        <a16:creationId xmlns:a16="http://schemas.microsoft.com/office/drawing/2014/main" id="{9FB5FD6C-0FEA-204C-916B-06453CA81CB8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1845133678"/>
                      </p:ext>
                    </p:extLst>
                  </p:nvPr>
                </p:nvGraphicFramePr>
                <p:xfrm>
                  <a:off x="-2642992" y="657431"/>
                  <a:ext cx="11311003" cy="6332092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FD06EAAD-1987-0F49-B67F-38B10272FAD9}"/>
                      </a:ext>
                    </a:extLst>
                  </p:cNvPr>
                  <p:cNvGrpSpPr/>
                  <p:nvPr/>
                </p:nvGrpSpPr>
                <p:grpSpPr>
                  <a:xfrm>
                    <a:off x="-336962" y="1032934"/>
                    <a:ext cx="6711119" cy="5922723"/>
                    <a:chOff x="-336962" y="1032934"/>
                    <a:chExt cx="6711119" cy="5922723"/>
                  </a:xfrm>
                </p:grpSpPr>
                <p:sp>
                  <p:nvSpPr>
                    <p:cNvPr id="2" name="Oval 1">
                      <a:extLst>
                        <a:ext uri="{FF2B5EF4-FFF2-40B4-BE49-F238E27FC236}">
                          <a16:creationId xmlns:a16="http://schemas.microsoft.com/office/drawing/2014/main" id="{15E6240D-9BC9-944F-8B1A-96CCB5104A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6398" y="1916660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50000"/>
                          </a:schemeClr>
                        </a:gs>
                        <a:gs pos="28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10+ SSOs &amp; NSOs</a:t>
                      </a:r>
                    </a:p>
                  </p:txBody>
                </p:sp>
                <p:sp>
                  <p:nvSpPr>
                    <p:cNvPr id="11" name="Oval 10">
                      <a:extLst>
                        <a:ext uri="{FF2B5EF4-FFF2-40B4-BE49-F238E27FC236}">
                          <a16:creationId xmlns:a16="http://schemas.microsoft.com/office/drawing/2014/main" id="{A8DF745D-7391-7440-9807-28C7E12B5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6962" y="1916660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7000"/>
                          </a:schemeClr>
                        </a:gs>
                        <a:gs pos="31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350+ venues</a:t>
                      </a:r>
                    </a:p>
                  </p:txBody>
                </p:sp>
                <p:sp>
                  <p:nvSpPr>
                    <p:cNvPr id="13" name="Oval 12">
                      <a:extLst>
                        <a:ext uri="{FF2B5EF4-FFF2-40B4-BE49-F238E27FC236}">
                          <a16:creationId xmlns:a16="http://schemas.microsoft.com/office/drawing/2014/main" id="{260C2536-B269-1F43-AAC6-83A2046BA9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6962" y="4506445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28000">
                          <a:srgbClr val="55C16F"/>
                        </a:gs>
                        <a:gs pos="0">
                          <a:schemeClr val="accent6">
                            <a:lumMod val="5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 States &amp; 35+ SSOs</a:t>
                      </a:r>
                    </a:p>
                  </p:txBody>
                </p:sp>
                <p:sp>
                  <p:nvSpPr>
                    <p:cNvPr id="14" name="Oval 13">
                      <a:extLst>
                        <a:ext uri="{FF2B5EF4-FFF2-40B4-BE49-F238E27FC236}">
                          <a16:creationId xmlns:a16="http://schemas.microsoft.com/office/drawing/2014/main" id="{9D7D885A-00A0-564F-BBFA-A803C1E5CF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6398" y="4503749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7000"/>
                          </a:schemeClr>
                        </a:gs>
                        <a:gs pos="32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sz="1650" b="1" dirty="0">
                          <a:solidFill>
                            <a:schemeClr val="tx1"/>
                          </a:solidFill>
                        </a:rPr>
                        <a:t>NOW AVAILABLE</a:t>
                      </a:r>
                    </a:p>
                  </p:txBody>
                </p:sp>
                <p:sp>
                  <p:nvSpPr>
                    <p:cNvPr id="18" name="Right Arrow 17">
                      <a:extLst>
                        <a:ext uri="{FF2B5EF4-FFF2-40B4-BE49-F238E27FC236}">
                          <a16:creationId xmlns:a16="http://schemas.microsoft.com/office/drawing/2014/main" id="{2F24A762-5D97-8041-93A1-43E69332D2A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561" y="3787616"/>
                      <a:ext cx="5922723" cy="413359"/>
                    </a:xfrm>
                    <a:prstGeom prst="rightArrow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0">
                          <a:srgbClr val="00B050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   SOCIAL VALUE MODEL                   			</a:t>
                      </a:r>
                    </a:p>
                  </p:txBody>
                </p:sp>
                <p:sp>
                  <p:nvSpPr>
                    <p:cNvPr id="16" name="Right Arrow 15">
                      <a:extLst>
                        <a:ext uri="{FF2B5EF4-FFF2-40B4-BE49-F238E27FC236}">
                          <a16:creationId xmlns:a16="http://schemas.microsoft.com/office/drawing/2014/main" id="{5299D92F-265C-8941-9BED-9ED28A7732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30" y="3620022"/>
                      <a:ext cx="5940563" cy="413359"/>
                    </a:xfrm>
                    <a:prstGeom prst="rightArrow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0">
                          <a:srgbClr val="00B050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INVESTMENT PLANNING MODEL</a:t>
                      </a:r>
                    </a:p>
                  </p:txBody>
                </p:sp>
              </p:grpSp>
            </p:grpSp>
          </p:grp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2CEEA32-34D1-6648-AEBA-94C2BF4CCB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2558" y="-1355418"/>
                <a:ext cx="4950464" cy="1628004"/>
              </a:xfrm>
              <a:prstGeom prst="rect">
                <a:avLst/>
              </a:prstGeom>
            </p:spPr>
          </p:pic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4393768-D3F9-E947-AC2B-71CCE4DDE8FD}"/>
              </a:ext>
            </a:extLst>
          </p:cNvPr>
          <p:cNvGrpSpPr/>
          <p:nvPr/>
        </p:nvGrpSpPr>
        <p:grpSpPr>
          <a:xfrm>
            <a:off x="8509560" y="-3635005"/>
            <a:ext cx="11311003" cy="10602298"/>
            <a:chOff x="-11311003" y="-1823937"/>
            <a:chExt cx="11311003" cy="1060229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13D4BAC-F5A6-0B4B-A1CF-CAAEC66FE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59710" y="5624360"/>
              <a:ext cx="5609851" cy="3154001"/>
            </a:xfrm>
            <a:prstGeom prst="roundRect">
              <a:avLst>
                <a:gd name="adj" fmla="val 6292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9800000" lon="1200000" rev="20820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468C9CD-D696-EE4E-A019-3C240538D528}"/>
                </a:ext>
              </a:extLst>
            </p:cNvPr>
            <p:cNvGrpSpPr/>
            <p:nvPr/>
          </p:nvGrpSpPr>
          <p:grpSpPr>
            <a:xfrm>
              <a:off x="-11311003" y="-1823937"/>
              <a:ext cx="11311003" cy="8344941"/>
              <a:chOff x="-2642992" y="-1355418"/>
              <a:chExt cx="11311003" cy="834494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70EC8B2B-424A-614A-A9E2-E32215FAFD3C}"/>
                  </a:ext>
                </a:extLst>
              </p:cNvPr>
              <p:cNvGrpSpPr/>
              <p:nvPr/>
            </p:nvGrpSpPr>
            <p:grpSpPr>
              <a:xfrm>
                <a:off x="-2642992" y="325386"/>
                <a:ext cx="11311003" cy="6664137"/>
                <a:chOff x="-2642992" y="325386"/>
                <a:chExt cx="11311003" cy="6664137"/>
              </a:xfrm>
            </p:grpSpPr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D019EE51-9368-D446-8F31-AA2788C15099}"/>
                    </a:ext>
                  </a:extLst>
                </p:cNvPr>
                <p:cNvSpPr txBox="1"/>
                <p:nvPr/>
              </p:nvSpPr>
              <p:spPr>
                <a:xfrm>
                  <a:off x="418317" y="325386"/>
                  <a:ext cx="525272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200" b="1" dirty="0"/>
                    <a:t>The SportsEye Network </a:t>
                  </a:r>
                </a:p>
                <a:p>
                  <a:pPr algn="ctr"/>
                  <a:r>
                    <a:rPr lang="en-US" b="1" dirty="0"/>
                    <a:t>Shaping a more informed and connected sport sector</a:t>
                  </a:r>
                </a:p>
              </p:txBody>
            </p: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4585FC6D-42BC-AB48-8499-68586D37EE12}"/>
                    </a:ext>
                  </a:extLst>
                </p:cNvPr>
                <p:cNvGrpSpPr/>
                <p:nvPr/>
              </p:nvGrpSpPr>
              <p:grpSpPr>
                <a:xfrm>
                  <a:off x="-2642992" y="657431"/>
                  <a:ext cx="11311003" cy="6332092"/>
                  <a:chOff x="-2642992" y="657431"/>
                  <a:chExt cx="11311003" cy="6332092"/>
                </a:xfrm>
              </p:grpSpPr>
              <p:graphicFrame>
                <p:nvGraphicFramePr>
                  <p:cNvPr id="48" name="Diagram 47">
                    <a:extLst>
                      <a:ext uri="{FF2B5EF4-FFF2-40B4-BE49-F238E27FC236}">
                        <a16:creationId xmlns:a16="http://schemas.microsoft.com/office/drawing/2014/main" id="{85DF0E48-F3BB-6F4D-8667-D62B75774C8B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3013207203"/>
                      </p:ext>
                    </p:extLst>
                  </p:nvPr>
                </p:nvGraphicFramePr>
                <p:xfrm>
                  <a:off x="-2642992" y="657431"/>
                  <a:ext cx="11311003" cy="6332092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9" r:lo="rId10" r:qs="rId11" r:cs="rId12"/>
                  </a:graphicData>
                </a:graphic>
              </p:graphicFrame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42D232D6-755B-DC4A-A48E-56F0FCA736D7}"/>
                      </a:ext>
                    </a:extLst>
                  </p:cNvPr>
                  <p:cNvGrpSpPr/>
                  <p:nvPr/>
                </p:nvGrpSpPr>
                <p:grpSpPr>
                  <a:xfrm>
                    <a:off x="-336962" y="1032934"/>
                    <a:ext cx="6711119" cy="5922723"/>
                    <a:chOff x="-336962" y="1032934"/>
                    <a:chExt cx="6711119" cy="5922723"/>
                  </a:xfrm>
                </p:grpSpPr>
                <p:sp>
                  <p:nvSpPr>
                    <p:cNvPr id="50" name="Oval 49">
                      <a:extLst>
                        <a:ext uri="{FF2B5EF4-FFF2-40B4-BE49-F238E27FC236}">
                          <a16:creationId xmlns:a16="http://schemas.microsoft.com/office/drawing/2014/main" id="{370D0B8F-1822-5C47-A3E0-1A8102DCBA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6398" y="1916660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50000"/>
                          </a:schemeClr>
                        </a:gs>
                        <a:gs pos="28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10+ SSOs &amp; NSOs</a:t>
                      </a:r>
                    </a:p>
                  </p:txBody>
                </p:sp>
                <p:sp>
                  <p:nvSpPr>
                    <p:cNvPr id="51" name="Oval 50">
                      <a:extLst>
                        <a:ext uri="{FF2B5EF4-FFF2-40B4-BE49-F238E27FC236}">
                          <a16:creationId xmlns:a16="http://schemas.microsoft.com/office/drawing/2014/main" id="{C527CAAE-337F-4346-8AFC-891CAD9BAF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6962" y="1916660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7000"/>
                          </a:schemeClr>
                        </a:gs>
                        <a:gs pos="31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135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350+ venues</a:t>
                      </a:r>
                    </a:p>
                  </p:txBody>
                </p: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3C4828B4-1325-3140-A9A2-CFCA22B477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6962" y="4506445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28000">
                          <a:srgbClr val="55C16F"/>
                        </a:gs>
                        <a:gs pos="0">
                          <a:schemeClr val="accent6">
                            <a:lumMod val="5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 States &amp; 35+ SSOs</a:t>
                      </a:r>
                    </a:p>
                  </p:txBody>
                </p:sp>
                <p:sp>
                  <p:nvSpPr>
                    <p:cNvPr id="53" name="Oval 52">
                      <a:extLst>
                        <a:ext uri="{FF2B5EF4-FFF2-40B4-BE49-F238E27FC236}">
                          <a16:creationId xmlns:a16="http://schemas.microsoft.com/office/drawing/2014/main" id="{5FB35247-9EB7-3D49-85DD-0C6907A20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46398" y="4503749"/>
                      <a:ext cx="1327759" cy="124652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7000"/>
                          </a:schemeClr>
                        </a:gs>
                        <a:gs pos="32000">
                          <a:srgbClr val="00B050"/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US" sz="1650" b="1" dirty="0">
                          <a:solidFill>
                            <a:schemeClr val="tx1"/>
                          </a:solidFill>
                        </a:rPr>
                        <a:t>NOW AVAILABLE</a:t>
                      </a:r>
                    </a:p>
                  </p:txBody>
                </p:sp>
                <p:sp>
                  <p:nvSpPr>
                    <p:cNvPr id="54" name="Right Arrow 53">
                      <a:extLst>
                        <a:ext uri="{FF2B5EF4-FFF2-40B4-BE49-F238E27FC236}">
                          <a16:creationId xmlns:a16="http://schemas.microsoft.com/office/drawing/2014/main" id="{5ADC66F6-8E1B-EB47-B88E-91F7F633B24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7561" y="3787616"/>
                      <a:ext cx="5922723" cy="413359"/>
                    </a:xfrm>
                    <a:prstGeom prst="rightArrow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0">
                          <a:srgbClr val="00B050"/>
                        </a:gs>
                        <a:gs pos="100000">
                          <a:schemeClr val="bg1">
                            <a:lumMod val="95000"/>
                          </a:scheme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   SOCIAL VALUE MODEL                   			</a:t>
                      </a:r>
                    </a:p>
                  </p:txBody>
                </p:sp>
                <p:sp>
                  <p:nvSpPr>
                    <p:cNvPr id="55" name="Right Arrow 54">
                      <a:extLst>
                        <a:ext uri="{FF2B5EF4-FFF2-40B4-BE49-F238E27FC236}">
                          <a16:creationId xmlns:a16="http://schemas.microsoft.com/office/drawing/2014/main" id="{CB7846F3-F6A8-3F4B-A4BB-B6521DD9F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30" y="3620022"/>
                      <a:ext cx="5940563" cy="413359"/>
                    </a:xfrm>
                    <a:prstGeom prst="rightArrow">
                      <a:avLst/>
                    </a:prstGeom>
                    <a:gradFill flip="none" rotWithShape="1">
                      <a:gsLst>
                        <a:gs pos="0">
                          <a:srgbClr val="00B050"/>
                        </a:gs>
                        <a:gs pos="0">
                          <a:srgbClr val="00B050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INVESTMENT PLANNING MODEL</a:t>
                      </a:r>
                    </a:p>
                  </p:txBody>
                </p:sp>
              </p:grpSp>
            </p:grpSp>
          </p:grp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1D53AC2C-E8A4-684A-8E0F-0C8CCD07CE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2558" y="-1355418"/>
                <a:ext cx="4950464" cy="1628004"/>
              </a:xfrm>
              <a:prstGeom prst="rect">
                <a:avLst/>
              </a:prstGeom>
            </p:spPr>
          </p:pic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16A4E52-B865-CF44-8BAD-C105F62A75A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7866" r="21733"/>
          <a:stretch/>
        </p:blipFill>
        <p:spPr>
          <a:xfrm>
            <a:off x="4712948" y="-52197"/>
            <a:ext cx="436428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F46B64-37FD-1A47-88A2-344C659E237F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8581" r="22339"/>
          <a:stretch/>
        </p:blipFill>
        <p:spPr>
          <a:xfrm>
            <a:off x="188865" y="-52197"/>
            <a:ext cx="4258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97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667</TotalTime>
  <Words>207</Words>
  <Application>Microsoft Macintosh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Burrows</dc:creator>
  <cp:lastModifiedBy>Alex Burrows</cp:lastModifiedBy>
  <cp:revision>25</cp:revision>
  <dcterms:created xsi:type="dcterms:W3CDTF">2019-11-05T01:28:02Z</dcterms:created>
  <dcterms:modified xsi:type="dcterms:W3CDTF">2019-11-08T00:23:48Z</dcterms:modified>
</cp:coreProperties>
</file>