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466" r:id="rId2"/>
    <p:sldId id="468" r:id="rId3"/>
    <p:sldId id="464" r:id="rId4"/>
    <p:sldId id="481" r:id="rId5"/>
    <p:sldId id="470" r:id="rId6"/>
    <p:sldId id="462" r:id="rId7"/>
    <p:sldId id="480" r:id="rId8"/>
    <p:sldId id="490" r:id="rId9"/>
    <p:sldId id="475" r:id="rId10"/>
    <p:sldId id="463" r:id="rId11"/>
    <p:sldId id="452" r:id="rId12"/>
    <p:sldId id="494" r:id="rId13"/>
    <p:sldId id="458" r:id="rId14"/>
    <p:sldId id="501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7BA8"/>
    <a:srgbClr val="385723"/>
    <a:srgbClr val="0000FF"/>
    <a:srgbClr val="BB672E"/>
    <a:srgbClr val="949494"/>
    <a:srgbClr val="777777"/>
    <a:srgbClr val="BFBFBF"/>
    <a:srgbClr val="686868"/>
    <a:srgbClr val="2E2E2E"/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6252" autoAdjust="0"/>
  </p:normalViewPr>
  <p:slideViewPr>
    <p:cSldViewPr snapToGrid="0">
      <p:cViewPr varScale="1">
        <p:scale>
          <a:sx n="102" d="100"/>
          <a:sy n="102" d="100"/>
        </p:scale>
        <p:origin x="240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260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Chart%20in%20Microsoft%20PowerPoint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samkuhner\Downloads\Stromlo_optimal_curve_v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454471473188758"/>
          <c:y val="5.456876270701503E-2"/>
          <c:w val="0.80988265956978844"/>
          <c:h val="0.82671195275795939"/>
        </c:manualLayout>
      </c:layout>
      <c:scatterChart>
        <c:scatterStyle val="lineMarker"/>
        <c:varyColors val="0"/>
        <c:ser>
          <c:idx val="0"/>
          <c:order val="0"/>
          <c:spPr>
            <a:ln w="22225" cap="rnd">
              <a:noFill/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trendline>
            <c:spPr>
              <a:ln w="25400" cap="rnd">
                <a:solidFill>
                  <a:schemeClr val="accent1"/>
                </a:solidFill>
              </a:ln>
              <a:effectLst/>
            </c:spPr>
            <c:trendlineType val="poly"/>
            <c:order val="6"/>
            <c:dispRSqr val="0"/>
            <c:dispEq val="0"/>
          </c:trendline>
          <c:xVal>
            <c:numRef>
              <c:f>'[Chart in Microsoft PowerPoint]Sheet2'!$F$2:$F$52</c:f>
              <c:numCache>
                <c:formatCode>General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'[Chart in Microsoft PowerPoint]Sheet2'!$I$2:$I$52</c:f>
              <c:numCache>
                <c:formatCode>General</c:formatCode>
                <c:ptCount val="51"/>
                <c:pt idx="0">
                  <c:v>1</c:v>
                </c:pt>
                <c:pt idx="1">
                  <c:v>0.97738693467336679</c:v>
                </c:pt>
                <c:pt idx="2">
                  <c:v>0.89195979899497491</c:v>
                </c:pt>
                <c:pt idx="3">
                  <c:v>0.73618090452261309</c:v>
                </c:pt>
                <c:pt idx="4">
                  <c:v>0.64572864321608037</c:v>
                </c:pt>
                <c:pt idx="5">
                  <c:v>0.542713567839196</c:v>
                </c:pt>
                <c:pt idx="6">
                  <c:v>0.53768844221105527</c:v>
                </c:pt>
                <c:pt idx="7">
                  <c:v>0.52010050251256279</c:v>
                </c:pt>
                <c:pt idx="8">
                  <c:v>0.43718592964824121</c:v>
                </c:pt>
                <c:pt idx="9">
                  <c:v>0.3693467336683417</c:v>
                </c:pt>
                <c:pt idx="10">
                  <c:v>0.32412060301507539</c:v>
                </c:pt>
                <c:pt idx="11">
                  <c:v>0.30653266331658291</c:v>
                </c:pt>
                <c:pt idx="12">
                  <c:v>0.30402010050251255</c:v>
                </c:pt>
                <c:pt idx="13">
                  <c:v>0.29648241206030151</c:v>
                </c:pt>
                <c:pt idx="14">
                  <c:v>0.28894472361809043</c:v>
                </c:pt>
                <c:pt idx="15">
                  <c:v>0.28643216080402012</c:v>
                </c:pt>
                <c:pt idx="16">
                  <c:v>0.24371859296482412</c:v>
                </c:pt>
                <c:pt idx="17">
                  <c:v>0.23115577889447236</c:v>
                </c:pt>
                <c:pt idx="18">
                  <c:v>0.21356783919597991</c:v>
                </c:pt>
                <c:pt idx="19">
                  <c:v>0.19849246231155779</c:v>
                </c:pt>
                <c:pt idx="20">
                  <c:v>0.18592964824120603</c:v>
                </c:pt>
                <c:pt idx="21">
                  <c:v>0.13819095477386933</c:v>
                </c:pt>
                <c:pt idx="22">
                  <c:v>0.11557788944723618</c:v>
                </c:pt>
                <c:pt idx="23">
                  <c:v>4.7738693467336682E-2</c:v>
                </c:pt>
                <c:pt idx="24">
                  <c:v>4.0201005025125629E-2</c:v>
                </c:pt>
                <c:pt idx="25">
                  <c:v>3.7688442211055273E-2</c:v>
                </c:pt>
                <c:pt idx="26">
                  <c:v>3.2663316582914576E-2</c:v>
                </c:pt>
                <c:pt idx="27">
                  <c:v>2.0100502512562814E-2</c:v>
                </c:pt>
                <c:pt idx="28">
                  <c:v>1.2562814070351759E-2</c:v>
                </c:pt>
                <c:pt idx="29">
                  <c:v>5.0251256281407036E-3</c:v>
                </c:pt>
                <c:pt idx="30">
                  <c:v>2.5125628140703518E-3</c:v>
                </c:pt>
                <c:pt idx="31">
                  <c:v>1.2109375E-2</c:v>
                </c:pt>
                <c:pt idx="32">
                  <c:v>9.8307291666666664E-3</c:v>
                </c:pt>
                <c:pt idx="33">
                  <c:v>8.5937500000000007E-3</c:v>
                </c:pt>
                <c:pt idx="34">
                  <c:v>7.5520833333333334E-3</c:v>
                </c:pt>
                <c:pt idx="35">
                  <c:v>6.9661458333333337E-3</c:v>
                </c:pt>
                <c:pt idx="36">
                  <c:v>6.4453124999999997E-3</c:v>
                </c:pt>
                <c:pt idx="37">
                  <c:v>5.0130208333333337E-3</c:v>
                </c:pt>
                <c:pt idx="38">
                  <c:v>4.557291666666667E-3</c:v>
                </c:pt>
                <c:pt idx="39">
                  <c:v>4.1666666666666666E-3</c:v>
                </c:pt>
                <c:pt idx="40">
                  <c:v>3.3854166666666668E-3</c:v>
                </c:pt>
                <c:pt idx="41">
                  <c:v>2.5390625000000001E-3</c:v>
                </c:pt>
                <c:pt idx="42">
                  <c:v>2.0182291666666669E-3</c:v>
                </c:pt>
                <c:pt idx="43">
                  <c:v>1.6927083333333334E-3</c:v>
                </c:pt>
                <c:pt idx="44">
                  <c:v>1.4322916666666666E-3</c:v>
                </c:pt>
                <c:pt idx="45">
                  <c:v>1.3020833333333333E-3</c:v>
                </c:pt>
                <c:pt idx="46">
                  <c:v>9.1145833333333335E-4</c:v>
                </c:pt>
                <c:pt idx="47">
                  <c:v>7.1614583333333328E-4</c:v>
                </c:pt>
                <c:pt idx="48">
                  <c:v>6.5104166666666663E-4</c:v>
                </c:pt>
                <c:pt idx="49">
                  <c:v>3.9062500000000002E-4</c:v>
                </c:pt>
                <c:pt idx="5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D6C-C44A-BB16-5E8EE14AF3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38462384"/>
        <c:axId val="738467632"/>
      </c:scatterChart>
      <c:valAx>
        <c:axId val="738462384"/>
        <c:scaling>
          <c:orientation val="minMax"/>
          <c:max val="4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/>
                  <a:t>Minutes</a:t>
                </a:r>
              </a:p>
            </c:rich>
          </c:tx>
          <c:layout>
            <c:manualLayout>
              <c:xMode val="edge"/>
              <c:yMode val="edge"/>
              <c:x val="0.48232731601636386"/>
              <c:y val="0.903750205991392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8467632"/>
        <c:crosses val="autoZero"/>
        <c:crossBetween val="midCat"/>
      </c:valAx>
      <c:valAx>
        <c:axId val="738467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/>
                  <a:t>Percentage willing to travel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84623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0-6EFB-44DD-BF49-316F1193245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7882-4B9C-9754-14F60C0BDC7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7882-4B9C-9754-14F60C0BDC72}"/>
              </c:ext>
            </c:extLst>
          </c:dPt>
          <c:dLbls>
            <c:dLbl>
              <c:idx val="0"/>
              <c:layout>
                <c:manualLayout>
                  <c:x val="0.18980984581796337"/>
                  <c:y val="-0.19277403555888925"/>
                </c:manualLayout>
              </c:layout>
              <c:spPr>
                <a:noFill/>
                <a:ln w="3175">
                  <a:solidFill>
                    <a:schemeClr val="bg1">
                      <a:alpha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EFB-44DD-BF49-316F11932455}"/>
                </c:ext>
              </c:extLst>
            </c:dLbl>
            <c:dLbl>
              <c:idx val="1"/>
              <c:layout>
                <c:manualLayout>
                  <c:x val="-7.367666829066373E-2"/>
                  <c:y val="6.8330948948104649E-3"/>
                </c:manualLayout>
              </c:layout>
              <c:spPr>
                <a:noFill/>
                <a:ln w="3175">
                  <a:solidFill>
                    <a:schemeClr val="bg1">
                      <a:alpha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882-4B9C-9754-14F60C0BDC72}"/>
                </c:ext>
              </c:extLst>
            </c:dLbl>
            <c:dLbl>
              <c:idx val="2"/>
              <c:layout>
                <c:manualLayout>
                  <c:x val="8.808120473718721E-2"/>
                  <c:y val="-2.7303621474319792E-2"/>
                </c:manualLayout>
              </c:layout>
              <c:spPr>
                <a:noFill/>
                <a:ln w="3175">
                  <a:solidFill>
                    <a:schemeClr val="bg1">
                      <a:alpha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882-4B9C-9754-14F60C0BDC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0-10 minute</c:v>
                </c:pt>
                <c:pt idx="1">
                  <c:v>10-20 minute</c:v>
                </c:pt>
                <c:pt idx="2">
                  <c:v>20-30 minute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6.5000000000000002E-2</c:v>
                </c:pt>
                <c:pt idx="1">
                  <c:v>0.48</c:v>
                </c:pt>
                <c:pt idx="2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FB-44DD-BF49-316F119324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817642359922398E-2"/>
          <c:y val="0.12589952477936184"/>
          <c:w val="0.87863163300239655"/>
          <c:h val="0.7275176269972363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Members/Station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Sheet1!$A$10:$A$12</c:f>
              <c:numCache>
                <c:formatCode>General</c:formatCode>
                <c:ptCount val="3"/>
                <c:pt idx="0">
                  <c:v>80</c:v>
                </c:pt>
                <c:pt idx="1">
                  <c:v>100</c:v>
                </c:pt>
                <c:pt idx="2">
                  <c:v>130</c:v>
                </c:pt>
              </c:numCache>
            </c:numRef>
          </c:xVal>
          <c:yVal>
            <c:numRef>
              <c:f>Sheet1!$B$10:$B$12</c:f>
              <c:numCache>
                <c:formatCode>0.0</c:formatCode>
                <c:ptCount val="3"/>
                <c:pt idx="0">
                  <c:v>29.208959582949802</c:v>
                </c:pt>
                <c:pt idx="1">
                  <c:v>23.70382159717597</c:v>
                </c:pt>
                <c:pt idx="2">
                  <c:v>18.508888680130667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356-384F-962F-2D9DEA62F8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090880"/>
        <c:axId val="219992175"/>
      </c:scatterChart>
      <c:valAx>
        <c:axId val="1811090880"/>
        <c:scaling>
          <c:orientation val="minMax"/>
          <c:max val="130"/>
          <c:min val="7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Number</a:t>
                </a:r>
                <a:r>
                  <a:rPr lang="en-AU" baseline="0"/>
                  <a:t> of Stations</a:t>
                </a:r>
                <a:endParaRPr lang="en-A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9992175"/>
        <c:crosses val="autoZero"/>
        <c:crossBetween val="midCat"/>
      </c:valAx>
      <c:valAx>
        <c:axId val="219992175"/>
        <c:scaling>
          <c:orientation val="minMax"/>
          <c:max val="30"/>
          <c:min val="1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Members</a:t>
                </a:r>
                <a:r>
                  <a:rPr lang="en-AU" baseline="0"/>
                  <a:t> Per Station</a:t>
                </a:r>
                <a:endParaRPr lang="en-A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090880"/>
        <c:crosses val="autoZero"/>
        <c:crossBetween val="midCat"/>
        <c:minorUnit val="0.3000000000000000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32A3A-E1C2-42EA-BDD6-305DAB1834E8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A03FD-669F-475F-B08E-D2CB64605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71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866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76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69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Test info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69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 userDrawn="1"/>
        </p:nvSpPr>
        <p:spPr bwMode="auto">
          <a:xfrm>
            <a:off x="0" y="1297458"/>
            <a:ext cx="12192000" cy="5226909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Arc 5"/>
          <p:cNvSpPr/>
          <p:nvPr userDrawn="1"/>
        </p:nvSpPr>
        <p:spPr>
          <a:xfrm flipH="1">
            <a:off x="4635500" y="2539580"/>
            <a:ext cx="2921000" cy="2921005"/>
          </a:xfrm>
          <a:prstGeom prst="arc">
            <a:avLst>
              <a:gd name="adj1" fmla="val 8340836"/>
              <a:gd name="adj2" fmla="val 1005333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Arc 6"/>
          <p:cNvSpPr/>
          <p:nvPr userDrawn="1"/>
        </p:nvSpPr>
        <p:spPr>
          <a:xfrm flipH="1">
            <a:off x="4635500" y="2539580"/>
            <a:ext cx="2921000" cy="2921005"/>
          </a:xfrm>
          <a:prstGeom prst="arc">
            <a:avLst>
              <a:gd name="adj1" fmla="val 4004411"/>
              <a:gd name="adj2" fmla="val 6794208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Arc 7"/>
          <p:cNvSpPr/>
          <p:nvPr userDrawn="1"/>
        </p:nvSpPr>
        <p:spPr>
          <a:xfrm flipH="1">
            <a:off x="4635500" y="2539580"/>
            <a:ext cx="2921000" cy="2921005"/>
          </a:xfrm>
          <a:prstGeom prst="arc">
            <a:avLst>
              <a:gd name="adj1" fmla="val 743555"/>
              <a:gd name="adj2" fmla="val 2443049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Arc 8"/>
          <p:cNvSpPr/>
          <p:nvPr userDrawn="1"/>
        </p:nvSpPr>
        <p:spPr>
          <a:xfrm flipH="1">
            <a:off x="4635500" y="2539580"/>
            <a:ext cx="2921000" cy="2921005"/>
          </a:xfrm>
          <a:prstGeom prst="arc">
            <a:avLst>
              <a:gd name="adj1" fmla="val 19060360"/>
              <a:gd name="adj2" fmla="val 20763576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Arc 9"/>
          <p:cNvSpPr/>
          <p:nvPr userDrawn="1"/>
        </p:nvSpPr>
        <p:spPr>
          <a:xfrm flipH="1">
            <a:off x="4635500" y="2539580"/>
            <a:ext cx="2921000" cy="2921005"/>
          </a:xfrm>
          <a:prstGeom prst="arc">
            <a:avLst>
              <a:gd name="adj1" fmla="val 14838961"/>
              <a:gd name="adj2" fmla="val 17548373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Arc 10"/>
          <p:cNvSpPr/>
          <p:nvPr userDrawn="1"/>
        </p:nvSpPr>
        <p:spPr>
          <a:xfrm flipH="1">
            <a:off x="4635500" y="2539580"/>
            <a:ext cx="2921000" cy="2921005"/>
          </a:xfrm>
          <a:prstGeom prst="arc">
            <a:avLst>
              <a:gd name="adj1" fmla="val 11668510"/>
              <a:gd name="adj2" fmla="val 13280429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Oval 7"/>
          <p:cNvSpPr>
            <a:spLocks noChangeArrowheads="1"/>
          </p:cNvSpPr>
          <p:nvPr userDrawn="1"/>
        </p:nvSpPr>
        <p:spPr bwMode="auto">
          <a:xfrm flipH="1">
            <a:off x="4872131" y="2407147"/>
            <a:ext cx="685997" cy="685997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Oval 11"/>
          <p:cNvSpPr>
            <a:spLocks noChangeArrowheads="1"/>
          </p:cNvSpPr>
          <p:nvPr userDrawn="1"/>
        </p:nvSpPr>
        <p:spPr bwMode="auto">
          <a:xfrm flipH="1">
            <a:off x="4872131" y="4870173"/>
            <a:ext cx="685997" cy="682752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Oval 12"/>
          <p:cNvSpPr>
            <a:spLocks noChangeArrowheads="1"/>
          </p:cNvSpPr>
          <p:nvPr userDrawn="1"/>
        </p:nvSpPr>
        <p:spPr bwMode="auto">
          <a:xfrm flipH="1">
            <a:off x="4238414" y="3638660"/>
            <a:ext cx="685997" cy="685997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Oval 7"/>
          <p:cNvSpPr>
            <a:spLocks noChangeArrowheads="1"/>
          </p:cNvSpPr>
          <p:nvPr userDrawn="1"/>
        </p:nvSpPr>
        <p:spPr bwMode="auto">
          <a:xfrm>
            <a:off x="6633872" y="2407147"/>
            <a:ext cx="685995" cy="685997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Oval 11"/>
          <p:cNvSpPr>
            <a:spLocks noChangeArrowheads="1"/>
          </p:cNvSpPr>
          <p:nvPr userDrawn="1"/>
        </p:nvSpPr>
        <p:spPr bwMode="auto">
          <a:xfrm>
            <a:off x="6633872" y="4870173"/>
            <a:ext cx="685995" cy="682752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Oval 12"/>
          <p:cNvSpPr>
            <a:spLocks noChangeArrowheads="1"/>
          </p:cNvSpPr>
          <p:nvPr userDrawn="1"/>
        </p:nvSpPr>
        <p:spPr bwMode="auto">
          <a:xfrm>
            <a:off x="7267590" y="3638660"/>
            <a:ext cx="685995" cy="685997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cxnSp>
        <p:nvCxnSpPr>
          <p:cNvPr id="20" name="Straight Connector 19"/>
          <p:cNvCxnSpPr/>
          <p:nvPr userDrawn="1"/>
        </p:nvCxnSpPr>
        <p:spPr>
          <a:xfrm rot="10800000">
            <a:off x="3624443" y="2750064"/>
            <a:ext cx="1219200" cy="1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rot="10800000">
            <a:off x="2709027" y="3980648"/>
            <a:ext cx="1499616" cy="1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 rot="10800000">
            <a:off x="3624443" y="5211232"/>
            <a:ext cx="1219200" cy="1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 userDrawn="1"/>
        </p:nvSpPr>
        <p:spPr bwMode="auto">
          <a:xfrm>
            <a:off x="2019300" y="1545167"/>
            <a:ext cx="1803400" cy="4191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Rounded Rectangle 26"/>
          <p:cNvSpPr/>
          <p:nvPr userDrawn="1"/>
        </p:nvSpPr>
        <p:spPr bwMode="auto">
          <a:xfrm>
            <a:off x="2019300" y="6007100"/>
            <a:ext cx="1803400" cy="41910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90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ounded Rectangle 27"/>
          <p:cNvSpPr/>
          <p:nvPr userDrawn="1"/>
        </p:nvSpPr>
        <p:spPr bwMode="auto">
          <a:xfrm rot="5400000">
            <a:off x="99045" y="3772323"/>
            <a:ext cx="1803400" cy="41910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35"/>
          </p:nvPr>
        </p:nvSpPr>
        <p:spPr>
          <a:xfrm>
            <a:off x="4952215" y="3623472"/>
            <a:ext cx="2287571" cy="114604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333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37"/>
          </p:nvPr>
        </p:nvSpPr>
        <p:spPr>
          <a:xfrm>
            <a:off x="5063067" y="3317627"/>
            <a:ext cx="21336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38" hasCustomPrompt="1"/>
          </p:nvPr>
        </p:nvSpPr>
        <p:spPr>
          <a:xfrm>
            <a:off x="4952663" y="2553892"/>
            <a:ext cx="524933" cy="39250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Num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39" hasCustomPrompt="1"/>
          </p:nvPr>
        </p:nvSpPr>
        <p:spPr>
          <a:xfrm>
            <a:off x="4318946" y="3785405"/>
            <a:ext cx="524933" cy="39250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Num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40" hasCustomPrompt="1"/>
          </p:nvPr>
        </p:nvSpPr>
        <p:spPr>
          <a:xfrm>
            <a:off x="4952663" y="5015296"/>
            <a:ext cx="524933" cy="39250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Num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half" idx="41" hasCustomPrompt="1"/>
          </p:nvPr>
        </p:nvSpPr>
        <p:spPr>
          <a:xfrm>
            <a:off x="6714403" y="2553892"/>
            <a:ext cx="524933" cy="39250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Num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42" hasCustomPrompt="1"/>
          </p:nvPr>
        </p:nvSpPr>
        <p:spPr>
          <a:xfrm>
            <a:off x="7348121" y="3785405"/>
            <a:ext cx="524933" cy="39250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Num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43" hasCustomPrompt="1"/>
          </p:nvPr>
        </p:nvSpPr>
        <p:spPr>
          <a:xfrm>
            <a:off x="6714403" y="5015296"/>
            <a:ext cx="524933" cy="39250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67" b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Num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44"/>
          </p:nvPr>
        </p:nvSpPr>
        <p:spPr>
          <a:xfrm>
            <a:off x="2082800" y="1626197"/>
            <a:ext cx="16764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45"/>
          </p:nvPr>
        </p:nvSpPr>
        <p:spPr>
          <a:xfrm>
            <a:off x="2082800" y="6088131"/>
            <a:ext cx="16764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46"/>
          </p:nvPr>
        </p:nvSpPr>
        <p:spPr>
          <a:xfrm rot="16200000">
            <a:off x="162547" y="3853353"/>
            <a:ext cx="16764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cxnSp>
        <p:nvCxnSpPr>
          <p:cNvPr id="42" name="Straight Connector 41"/>
          <p:cNvCxnSpPr/>
          <p:nvPr userDrawn="1"/>
        </p:nvCxnSpPr>
        <p:spPr>
          <a:xfrm rot="10800000">
            <a:off x="7308848" y="2750064"/>
            <a:ext cx="1219200" cy="1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 rot="10800000">
            <a:off x="7942580" y="3980648"/>
            <a:ext cx="1499616" cy="1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 rot="10800000">
            <a:off x="7315197" y="5211232"/>
            <a:ext cx="1219200" cy="1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 userDrawn="1"/>
        </p:nvSpPr>
        <p:spPr bwMode="auto">
          <a:xfrm>
            <a:off x="8356600" y="1545167"/>
            <a:ext cx="1803400" cy="4191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Rounded Rectangle 48"/>
          <p:cNvSpPr/>
          <p:nvPr userDrawn="1"/>
        </p:nvSpPr>
        <p:spPr bwMode="auto">
          <a:xfrm>
            <a:off x="8356600" y="6007100"/>
            <a:ext cx="1803400" cy="41910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90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Rounded Rectangle 49"/>
          <p:cNvSpPr/>
          <p:nvPr userDrawn="1"/>
        </p:nvSpPr>
        <p:spPr bwMode="auto">
          <a:xfrm rot="5400000">
            <a:off x="10281804" y="3772323"/>
            <a:ext cx="1803400" cy="41910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47"/>
          </p:nvPr>
        </p:nvSpPr>
        <p:spPr>
          <a:xfrm>
            <a:off x="8420100" y="1626197"/>
            <a:ext cx="16764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52" name="Text Placeholder 3"/>
          <p:cNvSpPr>
            <a:spLocks noGrp="1"/>
          </p:cNvSpPr>
          <p:nvPr>
            <p:ph type="body" sz="half" idx="48"/>
          </p:nvPr>
        </p:nvSpPr>
        <p:spPr>
          <a:xfrm>
            <a:off x="8420100" y="6088131"/>
            <a:ext cx="16764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53" name="Text Placeholder 3"/>
          <p:cNvSpPr>
            <a:spLocks noGrp="1"/>
          </p:cNvSpPr>
          <p:nvPr>
            <p:ph type="body" sz="half" idx="49"/>
          </p:nvPr>
        </p:nvSpPr>
        <p:spPr>
          <a:xfrm rot="5400000">
            <a:off x="10345305" y="3853353"/>
            <a:ext cx="1676400" cy="2570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60" name="Picture Placeholder 7"/>
          <p:cNvSpPr>
            <a:spLocks noGrp="1"/>
          </p:cNvSpPr>
          <p:nvPr>
            <p:ph type="pic" sz="quarter" idx="50" hasCustomPrompt="1"/>
          </p:nvPr>
        </p:nvSpPr>
        <p:spPr>
          <a:xfrm>
            <a:off x="2197096" y="2025652"/>
            <a:ext cx="1450848" cy="1450848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wrap="none" tIns="0" bIns="91440" anchor="b"/>
          <a:lstStyle>
            <a:lvl1pPr algn="ctr" rtl="0">
              <a:buNone/>
              <a:defRPr sz="1333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1" name="Picture Placeholder 7"/>
          <p:cNvSpPr>
            <a:spLocks noGrp="1"/>
          </p:cNvSpPr>
          <p:nvPr>
            <p:ph type="pic" sz="quarter" idx="51" hasCustomPrompt="1"/>
          </p:nvPr>
        </p:nvSpPr>
        <p:spPr>
          <a:xfrm>
            <a:off x="1269997" y="3257551"/>
            <a:ext cx="1450848" cy="1450848"/>
          </a:xfrm>
          <a:prstGeom prst="ellipse">
            <a:avLst/>
          </a:prstGeom>
          <a:ln w="28575">
            <a:solidFill>
              <a:schemeClr val="accent3"/>
            </a:solidFill>
          </a:ln>
        </p:spPr>
        <p:txBody>
          <a:bodyPr wrap="none" tIns="0" bIns="91440" anchor="b"/>
          <a:lstStyle>
            <a:lvl1pPr algn="ctr" rtl="0">
              <a:buNone/>
              <a:defRPr sz="1333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2" name="Picture Placeholder 7"/>
          <p:cNvSpPr>
            <a:spLocks noGrp="1"/>
          </p:cNvSpPr>
          <p:nvPr>
            <p:ph type="pic" sz="quarter" idx="52" hasCustomPrompt="1"/>
          </p:nvPr>
        </p:nvSpPr>
        <p:spPr>
          <a:xfrm>
            <a:off x="2197101" y="4489455"/>
            <a:ext cx="1450848" cy="1450848"/>
          </a:xfrm>
          <a:prstGeom prst="ellipse">
            <a:avLst/>
          </a:prstGeom>
          <a:ln w="28575">
            <a:solidFill>
              <a:schemeClr val="accent5"/>
            </a:solidFill>
          </a:ln>
        </p:spPr>
        <p:txBody>
          <a:bodyPr wrap="none" tIns="0" bIns="91440" anchor="b"/>
          <a:lstStyle>
            <a:lvl1pPr algn="ctr" rtl="0">
              <a:buNone/>
              <a:defRPr sz="1333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3" name="Picture Placeholder 7"/>
          <p:cNvSpPr>
            <a:spLocks noGrp="1"/>
          </p:cNvSpPr>
          <p:nvPr>
            <p:ph type="pic" sz="quarter" idx="53" hasCustomPrompt="1"/>
          </p:nvPr>
        </p:nvSpPr>
        <p:spPr>
          <a:xfrm>
            <a:off x="8534395" y="2025652"/>
            <a:ext cx="1450848" cy="1450848"/>
          </a:xfrm>
          <a:prstGeom prst="ellipse">
            <a:avLst/>
          </a:prstGeom>
          <a:ln w="28575">
            <a:solidFill>
              <a:schemeClr val="accent2"/>
            </a:solidFill>
          </a:ln>
        </p:spPr>
        <p:txBody>
          <a:bodyPr wrap="none" tIns="0" bIns="91440" anchor="b"/>
          <a:lstStyle>
            <a:lvl1pPr algn="ctr" rtl="0">
              <a:buNone/>
              <a:defRPr sz="1333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4" name="Picture Placeholder 7"/>
          <p:cNvSpPr>
            <a:spLocks noGrp="1"/>
          </p:cNvSpPr>
          <p:nvPr>
            <p:ph type="pic" sz="quarter" idx="54" hasCustomPrompt="1"/>
          </p:nvPr>
        </p:nvSpPr>
        <p:spPr>
          <a:xfrm>
            <a:off x="9455151" y="3257551"/>
            <a:ext cx="1450848" cy="1450848"/>
          </a:xfrm>
          <a:prstGeom prst="ellipse">
            <a:avLst/>
          </a:prstGeom>
          <a:ln w="28575">
            <a:solidFill>
              <a:schemeClr val="accent4"/>
            </a:solidFill>
          </a:ln>
        </p:spPr>
        <p:txBody>
          <a:bodyPr wrap="none" tIns="0" bIns="91440" anchor="b"/>
          <a:lstStyle>
            <a:lvl1pPr algn="ctr" rtl="0">
              <a:buNone/>
              <a:defRPr sz="1333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65" name="Picture Placeholder 7"/>
          <p:cNvSpPr>
            <a:spLocks noGrp="1"/>
          </p:cNvSpPr>
          <p:nvPr>
            <p:ph type="pic" sz="quarter" idx="55" hasCustomPrompt="1"/>
          </p:nvPr>
        </p:nvSpPr>
        <p:spPr>
          <a:xfrm>
            <a:off x="8534400" y="4489455"/>
            <a:ext cx="1450848" cy="1450848"/>
          </a:xfrm>
          <a:prstGeom prst="ellipse">
            <a:avLst/>
          </a:prstGeom>
          <a:ln w="28575">
            <a:solidFill>
              <a:schemeClr val="accent6"/>
            </a:solidFill>
          </a:ln>
        </p:spPr>
        <p:txBody>
          <a:bodyPr wrap="none" tIns="0" bIns="91440" anchor="b"/>
          <a:lstStyle>
            <a:lvl1pPr algn="ctr" rtl="0">
              <a:buNone/>
              <a:defRPr sz="1333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08435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500"/>
                            </p:stCondLst>
                            <p:childTnLst>
                              <p:par>
                                <p:cTn id="1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31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l_txt_ 2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7"/>
          <p:cNvSpPr>
            <a:spLocks noGrp="1"/>
          </p:cNvSpPr>
          <p:nvPr>
            <p:ph type="pic" sz="quarter" idx="53" hasCustomPrompt="1"/>
          </p:nvPr>
        </p:nvSpPr>
        <p:spPr>
          <a:xfrm>
            <a:off x="6576061" y="1441444"/>
            <a:ext cx="4730496" cy="2401824"/>
          </a:xfrm>
          <a:prstGeom prst="rect">
            <a:avLst/>
          </a:prstGeom>
          <a:ln w="28575">
            <a:noFill/>
          </a:ln>
        </p:spPr>
        <p:txBody>
          <a:bodyPr wrap="none" tIns="0" bIns="274320" anchor="b"/>
          <a:lstStyle>
            <a:lvl1pPr algn="ctr" rtl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54" hasCustomPrompt="1"/>
          </p:nvPr>
        </p:nvSpPr>
        <p:spPr>
          <a:xfrm>
            <a:off x="6637607" y="4039569"/>
            <a:ext cx="4730496" cy="2401824"/>
          </a:xfrm>
          <a:prstGeom prst="rect">
            <a:avLst/>
          </a:prstGeom>
          <a:ln w="28575">
            <a:noFill/>
          </a:ln>
        </p:spPr>
        <p:txBody>
          <a:bodyPr wrap="none" tIns="0" bIns="274320" anchor="b"/>
          <a:lstStyle>
            <a:lvl1pPr algn="ctr" rtl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2375870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eak_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685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empty_p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303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empty_p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5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 bwMode="auto">
          <a:xfrm>
            <a:off x="0" y="898902"/>
            <a:ext cx="12192000" cy="5959098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93823" y="1564651"/>
            <a:ext cx="7487803" cy="415422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487495" y="1069383"/>
            <a:ext cx="7494131" cy="464949"/>
          </a:xfrm>
          <a:prstGeom prst="rect">
            <a:avLst/>
          </a:prstGeom>
          <a:solidFill>
            <a:schemeClr val="accent1">
              <a:alpha val="75000"/>
            </a:schemeClr>
          </a:solidFill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Competition map</a:t>
            </a:r>
          </a:p>
        </p:txBody>
      </p:sp>
    </p:spTree>
    <p:extLst>
      <p:ext uri="{BB962C8B-B14F-4D97-AF65-F5344CB8AC3E}">
        <p14:creationId xmlns:p14="http://schemas.microsoft.com/office/powerpoint/2010/main" val="374907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" grpId="0"/>
      <p:bldP spid="13" grpId="0" build="p" animBg="1">
        <p:tmplLst>
          <p:tmpl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l_txt_ 3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0" y="1290918"/>
            <a:ext cx="12192000" cy="5567082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53" hasCustomPrompt="1"/>
          </p:nvPr>
        </p:nvSpPr>
        <p:spPr>
          <a:xfrm>
            <a:off x="644251" y="4088877"/>
            <a:ext cx="3547872" cy="2426208"/>
          </a:xfrm>
          <a:prstGeom prst="rect">
            <a:avLst/>
          </a:prstGeom>
          <a:ln w="28575">
            <a:noFill/>
          </a:ln>
        </p:spPr>
        <p:txBody>
          <a:bodyPr wrap="none" tIns="0" bIns="274320" anchor="b"/>
          <a:lstStyle>
            <a:lvl1pPr algn="ctr" rtl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54" hasCustomPrompt="1"/>
          </p:nvPr>
        </p:nvSpPr>
        <p:spPr>
          <a:xfrm>
            <a:off x="4318196" y="4088877"/>
            <a:ext cx="3547872" cy="2426208"/>
          </a:xfrm>
          <a:prstGeom prst="rect">
            <a:avLst/>
          </a:prstGeom>
          <a:ln w="28575">
            <a:noFill/>
          </a:ln>
        </p:spPr>
        <p:txBody>
          <a:bodyPr wrap="none" tIns="0" bIns="274320" anchor="b"/>
          <a:lstStyle>
            <a:lvl1pPr algn="ctr" rtl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55" hasCustomPrompt="1"/>
          </p:nvPr>
        </p:nvSpPr>
        <p:spPr>
          <a:xfrm>
            <a:off x="7992143" y="4088877"/>
            <a:ext cx="3547872" cy="2426208"/>
          </a:xfrm>
          <a:prstGeom prst="rect">
            <a:avLst/>
          </a:prstGeom>
          <a:ln w="28575">
            <a:noFill/>
          </a:ln>
        </p:spPr>
        <p:txBody>
          <a:bodyPr wrap="none" tIns="0" bIns="274320" anchor="b"/>
          <a:lstStyle>
            <a:lvl1pPr algn="ctr" rtl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366329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6" grpId="0"/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4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3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3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79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8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1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9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hyperlink" Target="http://powerpoint.sage-fox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194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Test info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BFFC7-5AFF-4374-B478-E246B74FFF84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403D9-1EF9-4D83-8F99-27C64A2CC18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4" name="Picture 13">
            <a:hlinkClick r:id="rId22"/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2561" y="6756644"/>
            <a:ext cx="405993" cy="109728"/>
          </a:xfrm>
          <a:prstGeom prst="rect">
            <a:avLst/>
          </a:prstGeom>
          <a:noFill/>
          <a:effectLst>
            <a:glow rad="63500">
              <a:schemeClr val="bg1">
                <a:alpha val="45000"/>
              </a:schemeClr>
            </a:glo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945EBA-7E44-43B8-AF51-8A1241B00495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8062" y="6418385"/>
            <a:ext cx="1070492" cy="43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8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  <p:sldLayoutId id="2147483667" r:id="rId13"/>
    <p:sldLayoutId id="2147483670" r:id="rId14"/>
    <p:sldLayoutId id="2147483672" r:id="rId15"/>
    <p:sldLayoutId id="2147483673" r:id="rId16"/>
    <p:sldLayoutId id="2147483674" r:id="rId17"/>
    <p:sldLayoutId id="2147483676" r:id="rId18"/>
    <p:sldLayoutId id="2147483677" r:id="rId19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tiff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3" Type="http://schemas.openxmlformats.org/officeDocument/2006/relationships/image" Target="../media/image32.tiff"/><Relationship Id="rId7" Type="http://schemas.openxmlformats.org/officeDocument/2006/relationships/image" Target="../media/image36.tif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tiff"/><Relationship Id="rId5" Type="http://schemas.openxmlformats.org/officeDocument/2006/relationships/image" Target="../media/image34.jpeg"/><Relationship Id="rId4" Type="http://schemas.openxmlformats.org/officeDocument/2006/relationships/image" Target="../media/image33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ntelligence@ActiveXchange.org" TargetMode="External"/><Relationship Id="rId2" Type="http://schemas.openxmlformats.org/officeDocument/2006/relationships/hyperlink" Target="http://www.activexchange.org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ctivexchange.org/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activexchange.org/" TargetMode="Externa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ivexchange.org/segments" TargetMode="External"/><Relationship Id="rId7" Type="http://schemas.openxmlformats.org/officeDocument/2006/relationships/image" Target="../media/image20.tiff"/><Relationship Id="rId2" Type="http://schemas.openxmlformats.org/officeDocument/2006/relationships/hyperlink" Target="http://powerpoint.sage-fox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2701" y="3395523"/>
            <a:ext cx="12192000" cy="2226733"/>
            <a:chOff x="0" y="4656667"/>
            <a:chExt cx="12192000" cy="2226733"/>
          </a:xfrm>
        </p:grpSpPr>
        <p:sp>
          <p:nvSpPr>
            <p:cNvPr id="16" name="Freeform 15"/>
            <p:cNvSpPr/>
            <p:nvPr/>
          </p:nvSpPr>
          <p:spPr>
            <a:xfrm>
              <a:off x="0" y="4656667"/>
              <a:ext cx="12192000" cy="2226733"/>
            </a:xfrm>
            <a:custGeom>
              <a:avLst/>
              <a:gdLst>
                <a:gd name="connsiteX0" fmla="*/ 12700 w 12192000"/>
                <a:gd name="connsiteY0" fmla="*/ 228600 h 2226733"/>
                <a:gd name="connsiteX1" fmla="*/ 12700 w 12192000"/>
                <a:gd name="connsiteY1" fmla="*/ 1998133 h 2226733"/>
                <a:gd name="connsiteX2" fmla="*/ 12179300 w 12192000"/>
                <a:gd name="connsiteY2" fmla="*/ 1998133 h 2226733"/>
                <a:gd name="connsiteX3" fmla="*/ 12179300 w 12192000"/>
                <a:gd name="connsiteY3" fmla="*/ 228600 h 2226733"/>
                <a:gd name="connsiteX4" fmla="*/ 0 w 12192000"/>
                <a:gd name="connsiteY4" fmla="*/ 0 h 2226733"/>
                <a:gd name="connsiteX5" fmla="*/ 12192000 w 12192000"/>
                <a:gd name="connsiteY5" fmla="*/ 0 h 2226733"/>
                <a:gd name="connsiteX6" fmla="*/ 12192000 w 12192000"/>
                <a:gd name="connsiteY6" fmla="*/ 2226733 h 2226733"/>
                <a:gd name="connsiteX7" fmla="*/ 0 w 12192000"/>
                <a:gd name="connsiteY7" fmla="*/ 2226733 h 222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226733">
                  <a:moveTo>
                    <a:pt x="12700" y="228600"/>
                  </a:moveTo>
                  <a:lnTo>
                    <a:pt x="12700" y="1998133"/>
                  </a:lnTo>
                  <a:lnTo>
                    <a:pt x="12179300" y="1998133"/>
                  </a:lnTo>
                  <a:lnTo>
                    <a:pt x="12179300" y="228600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2226733"/>
                  </a:lnTo>
                  <a:lnTo>
                    <a:pt x="0" y="2226733"/>
                  </a:lnTo>
                  <a:close/>
                </a:path>
              </a:pathLst>
            </a:custGeom>
            <a:solidFill>
              <a:schemeClr val="bg2">
                <a:lumMod val="1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2700" y="4885267"/>
              <a:ext cx="12166600" cy="1769533"/>
            </a:xfrm>
            <a:prstGeom prst="rect">
              <a:avLst/>
            </a:prstGeom>
            <a:solidFill>
              <a:srgbClr val="7030A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2700" y="3810568"/>
            <a:ext cx="12179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cs typeface="Estrangelo Edessa" panose="03080600000000000000" pitchFamily="66" charset="0"/>
              </a:rPr>
              <a:t>ActiveXchange Investment Planning Model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4530172"/>
            <a:ext cx="12179299" cy="5334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85000"/>
                  </a:schemeClr>
                </a:solidFill>
                <a:cs typeface="Estrangelo Edessa" panose="03080600000000000000" pitchFamily="66" charset="0"/>
              </a:rPr>
              <a:t>- Example Site Report -</a:t>
            </a:r>
            <a:endParaRPr lang="en-AU" sz="3200" dirty="0">
              <a:solidFill>
                <a:schemeClr val="bg1">
                  <a:lumMod val="85000"/>
                </a:schemeClr>
              </a:solidFill>
              <a:cs typeface="Estrangelo Edessa" panose="03080600000000000000" pitchFamily="66" charset="0"/>
            </a:endParaRPr>
          </a:p>
          <a:p>
            <a:pPr algn="ctr"/>
            <a:endParaRPr lang="en-US" sz="3200" dirty="0">
              <a:solidFill>
                <a:schemeClr val="bg1">
                  <a:lumMod val="85000"/>
                </a:schemeClr>
              </a:solidFill>
              <a:cs typeface="Estrangelo Edessa" panose="03080600000000000000" pitchFamily="66" charset="0"/>
            </a:endParaRPr>
          </a:p>
          <a:p>
            <a:pPr algn="ctr"/>
            <a:r>
              <a:rPr lang="en-US" sz="2000" dirty="0">
                <a:solidFill>
                  <a:schemeClr val="bg1">
                    <a:lumMod val="85000"/>
                  </a:schemeClr>
                </a:solidFill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en-US" sz="2000" dirty="0">
                <a:solidFill>
                  <a:schemeClr val="bg1">
                    <a:lumMod val="85000"/>
                  </a:schemeClr>
                </a:solidFill>
                <a:cs typeface="Estrangelo Edessa" panose="03080600000000000000" pitchFamily="66" charset="0"/>
              </a:rPr>
              <a:t>September 2019– New Site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4BDDD-862A-C044-8607-FF0FDD1A7CE9}"/>
              </a:ext>
            </a:extLst>
          </p:cNvPr>
          <p:cNvSpPr txBox="1"/>
          <p:nvPr/>
        </p:nvSpPr>
        <p:spPr>
          <a:xfrm>
            <a:off x="12700" y="6435297"/>
            <a:ext cx="10041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Report options: </a:t>
            </a:r>
            <a:r>
              <a:rPr lang="en-US" sz="1600" b="1" u="sng" dirty="0">
                <a:solidFill>
                  <a:schemeClr val="bg1"/>
                </a:solidFill>
              </a:rPr>
              <a:t>New Site</a:t>
            </a:r>
            <a:r>
              <a:rPr lang="en-US" sz="1600" b="1" dirty="0">
                <a:solidFill>
                  <a:schemeClr val="bg1"/>
                </a:solidFill>
              </a:rPr>
              <a:t>, Area Analysis, Existing Site, Optimal Location, Blank Page, Full Optimal Program and Price </a:t>
            </a:r>
          </a:p>
        </p:txBody>
      </p:sp>
    </p:spTree>
    <p:extLst>
      <p:ext uri="{BB962C8B-B14F-4D97-AF65-F5344CB8AC3E}">
        <p14:creationId xmlns:p14="http://schemas.microsoft.com/office/powerpoint/2010/main" val="304850105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0" y="1678898"/>
            <a:ext cx="12192000" cy="4703973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199716170"/>
              </p:ext>
            </p:extLst>
          </p:nvPr>
        </p:nvGraphicFramePr>
        <p:xfrm>
          <a:off x="5584782" y="1048799"/>
          <a:ext cx="6824725" cy="5911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Freeform 167"/>
          <p:cNvSpPr>
            <a:spLocks noEditPoints="1"/>
          </p:cNvSpPr>
          <p:nvPr/>
        </p:nvSpPr>
        <p:spPr bwMode="auto">
          <a:xfrm>
            <a:off x="1312816" y="2019407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1808581" y="1824126"/>
            <a:ext cx="3759200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b="1" dirty="0">
                <a:solidFill>
                  <a:srgbClr val="5A99D3"/>
                </a:solidFill>
              </a:rPr>
              <a:t>0-10 minute drive time</a:t>
            </a:r>
            <a:endParaRPr lang="en-US" dirty="0">
              <a:solidFill>
                <a:srgbClr val="5A99D3"/>
              </a:solidFill>
            </a:endParaRPr>
          </a:p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The percentage of projected members which are located within a 10 minutes drive of the site.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Freeform 167"/>
          <p:cNvSpPr>
            <a:spLocks noEditPoints="1"/>
          </p:cNvSpPr>
          <p:nvPr/>
        </p:nvSpPr>
        <p:spPr bwMode="auto">
          <a:xfrm>
            <a:off x="1312816" y="3252424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1794933" y="3070792"/>
            <a:ext cx="3759200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b="1" dirty="0">
                <a:solidFill>
                  <a:srgbClr val="E97C30"/>
                </a:solidFill>
              </a:rPr>
              <a:t>10-20 minute drive time </a:t>
            </a:r>
          </a:p>
          <a:p>
            <a:pPr algn="l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The percentage of projected members which are located within a 5 to 10 minute drive of the site.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dirty="0">
              <a:solidFill>
                <a:srgbClr val="E97C30"/>
              </a:solidFill>
            </a:endParaRPr>
          </a:p>
        </p:txBody>
      </p:sp>
      <p:sp>
        <p:nvSpPr>
          <p:cNvPr id="38" name="Freeform 167"/>
          <p:cNvSpPr>
            <a:spLocks noEditPoints="1"/>
          </p:cNvSpPr>
          <p:nvPr/>
        </p:nvSpPr>
        <p:spPr bwMode="auto">
          <a:xfrm>
            <a:off x="1312816" y="4458146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1794933" y="4276513"/>
            <a:ext cx="3759200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b="1" dirty="0">
                <a:solidFill>
                  <a:srgbClr val="A3A3A3"/>
                </a:solidFill>
              </a:rPr>
              <a:t>20-30 minute drive time</a:t>
            </a:r>
            <a:endParaRPr lang="en-US" dirty="0">
              <a:solidFill>
                <a:srgbClr val="A3A3A3"/>
              </a:solidFill>
            </a:endParaRPr>
          </a:p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The percentage of projected members which are located within a 10 to 15 minute drive of the site.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5241" y="270249"/>
            <a:ext cx="3233759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Demand by drive time banding </a:t>
            </a:r>
          </a:p>
        </p:txBody>
      </p:sp>
    </p:spTree>
    <p:extLst>
      <p:ext uri="{BB962C8B-B14F-4D97-AF65-F5344CB8AC3E}">
        <p14:creationId xmlns:p14="http://schemas.microsoft.com/office/powerpoint/2010/main" val="8787889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Graphic spid="4" grpId="0" uiExpand="1">
        <p:bldSub>
          <a:bldChart bld="category"/>
        </p:bldSub>
      </p:bldGraphic>
      <p:bldP spid="34" grpId="0" animBg="1"/>
      <p:bldP spid="35" grpId="0"/>
      <p:bldP spid="36" grpId="0" animBg="1"/>
      <p:bldP spid="37" grpId="0"/>
      <p:bldP spid="38" grpId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54"/>
          <p:cNvSpPr>
            <a:spLocks noGrp="1"/>
          </p:cNvSpPr>
          <p:nvPr>
            <p:ph type="body" sz="half" idx="35"/>
          </p:nvPr>
        </p:nvSpPr>
        <p:spPr>
          <a:xfrm>
            <a:off x="4979510" y="3484106"/>
            <a:ext cx="2287571" cy="1146048"/>
          </a:xfrm>
        </p:spPr>
        <p:txBody>
          <a:bodyPr/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If you had 100 hours of programs per month – how should you split the timetable</a:t>
            </a:r>
          </a:p>
          <a:p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sz="half" idx="37"/>
          </p:nvPr>
        </p:nvSpPr>
        <p:spPr>
          <a:xfrm>
            <a:off x="5001368" y="3161809"/>
            <a:ext cx="2133600" cy="25704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Optimal Timetable</a:t>
            </a:r>
          </a:p>
        </p:txBody>
      </p:sp>
      <p:sp>
        <p:nvSpPr>
          <p:cNvPr id="57" name="Text Placeholder 56"/>
          <p:cNvSpPr>
            <a:spLocks noGrp="1"/>
          </p:cNvSpPr>
          <p:nvPr>
            <p:ph type="body" sz="half" idx="38"/>
          </p:nvPr>
        </p:nvSpPr>
        <p:spPr>
          <a:xfrm>
            <a:off x="4952663" y="2553892"/>
            <a:ext cx="524933" cy="392507"/>
          </a:xfrm>
        </p:spPr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8" name="Text Placeholder 57"/>
          <p:cNvSpPr>
            <a:spLocks noGrp="1"/>
          </p:cNvSpPr>
          <p:nvPr>
            <p:ph type="body" sz="half" idx="39"/>
          </p:nvPr>
        </p:nvSpPr>
        <p:spPr>
          <a:xfrm>
            <a:off x="4318946" y="3785405"/>
            <a:ext cx="524933" cy="392507"/>
          </a:xfrm>
        </p:spPr>
        <p:txBody>
          <a:bodyPr/>
          <a:lstStyle/>
          <a:p>
            <a:r>
              <a:rPr lang="en-US"/>
              <a:t>03</a:t>
            </a:r>
            <a:endParaRPr lang="en-US" dirty="0"/>
          </a:p>
        </p:txBody>
      </p:sp>
      <p:sp>
        <p:nvSpPr>
          <p:cNvPr id="59" name="Text Placeholder 58"/>
          <p:cNvSpPr>
            <a:spLocks noGrp="1"/>
          </p:cNvSpPr>
          <p:nvPr>
            <p:ph type="body" sz="half" idx="40"/>
          </p:nvPr>
        </p:nvSpPr>
        <p:spPr>
          <a:xfrm>
            <a:off x="4952663" y="5015296"/>
            <a:ext cx="524933" cy="392507"/>
          </a:xfrm>
        </p:spPr>
        <p:txBody>
          <a:bodyPr/>
          <a:lstStyle/>
          <a:p>
            <a:r>
              <a:rPr lang="en-US"/>
              <a:t>05</a:t>
            </a:r>
            <a:endParaRPr lang="en-US" dirty="0"/>
          </a:p>
        </p:txBody>
      </p:sp>
      <p:sp>
        <p:nvSpPr>
          <p:cNvPr id="60" name="Text Placeholder 59"/>
          <p:cNvSpPr>
            <a:spLocks noGrp="1"/>
          </p:cNvSpPr>
          <p:nvPr>
            <p:ph type="body" sz="half" idx="41"/>
          </p:nvPr>
        </p:nvSpPr>
        <p:spPr>
          <a:xfrm>
            <a:off x="6714403" y="2553892"/>
            <a:ext cx="524933" cy="392507"/>
          </a:xfrm>
        </p:spPr>
        <p:txBody>
          <a:bodyPr/>
          <a:lstStyle/>
          <a:p>
            <a:r>
              <a:rPr lang="en-US"/>
              <a:t>02</a:t>
            </a:r>
            <a:endParaRPr lang="en-US" dirty="0"/>
          </a:p>
        </p:txBody>
      </p:sp>
      <p:sp>
        <p:nvSpPr>
          <p:cNvPr id="61" name="Text Placeholder 60"/>
          <p:cNvSpPr>
            <a:spLocks noGrp="1"/>
          </p:cNvSpPr>
          <p:nvPr>
            <p:ph type="body" sz="half" idx="42"/>
          </p:nvPr>
        </p:nvSpPr>
        <p:spPr>
          <a:xfrm>
            <a:off x="7348121" y="3785405"/>
            <a:ext cx="524933" cy="392507"/>
          </a:xfrm>
        </p:spPr>
        <p:txBody>
          <a:bodyPr/>
          <a:lstStyle/>
          <a:p>
            <a:r>
              <a:rPr lang="en-US"/>
              <a:t>04</a:t>
            </a:r>
            <a:endParaRPr lang="en-US" dirty="0"/>
          </a:p>
        </p:txBody>
      </p:sp>
      <p:sp>
        <p:nvSpPr>
          <p:cNvPr id="62" name="Text Placeholder 61"/>
          <p:cNvSpPr>
            <a:spLocks noGrp="1"/>
          </p:cNvSpPr>
          <p:nvPr>
            <p:ph type="body" sz="half" idx="43"/>
          </p:nvPr>
        </p:nvSpPr>
        <p:spPr>
          <a:xfrm>
            <a:off x="6714403" y="5015296"/>
            <a:ext cx="524933" cy="392507"/>
          </a:xfrm>
        </p:spPr>
        <p:txBody>
          <a:bodyPr/>
          <a:lstStyle/>
          <a:p>
            <a:r>
              <a:rPr lang="en-US"/>
              <a:t>06</a:t>
            </a:r>
            <a:endParaRPr lang="en-US" dirty="0"/>
          </a:p>
        </p:txBody>
      </p:sp>
      <p:sp>
        <p:nvSpPr>
          <p:cNvPr id="63" name="Text Placeholder 62"/>
          <p:cNvSpPr>
            <a:spLocks noGrp="1"/>
          </p:cNvSpPr>
          <p:nvPr>
            <p:ph type="body" sz="half" idx="44"/>
          </p:nvPr>
        </p:nvSpPr>
        <p:spPr>
          <a:xfrm>
            <a:off x="2082800" y="1626197"/>
            <a:ext cx="1676400" cy="257040"/>
          </a:xfrm>
        </p:spPr>
        <p:txBody>
          <a:bodyPr/>
          <a:lstStyle/>
          <a:p>
            <a:r>
              <a:rPr lang="en-US" dirty="0"/>
              <a:t>AQUA FUSION</a:t>
            </a:r>
          </a:p>
        </p:txBody>
      </p:sp>
      <p:sp>
        <p:nvSpPr>
          <p:cNvPr id="98" name="Text Placeholder 97"/>
          <p:cNvSpPr>
            <a:spLocks noGrp="1"/>
          </p:cNvSpPr>
          <p:nvPr>
            <p:ph type="body" sz="half" idx="45"/>
          </p:nvPr>
        </p:nvSpPr>
        <p:spPr>
          <a:xfrm>
            <a:off x="2095500" y="6103157"/>
            <a:ext cx="1676400" cy="257040"/>
          </a:xfrm>
        </p:spPr>
        <p:txBody>
          <a:bodyPr/>
          <a:lstStyle/>
          <a:p>
            <a:r>
              <a:rPr lang="en-US" sz="1200" dirty="0"/>
              <a:t>CHILDRENS SWIMMING LESSONS</a:t>
            </a:r>
          </a:p>
        </p:txBody>
      </p:sp>
      <p:sp>
        <p:nvSpPr>
          <p:cNvPr id="122" name="Text Placeholder 121"/>
          <p:cNvSpPr>
            <a:spLocks noGrp="1"/>
          </p:cNvSpPr>
          <p:nvPr>
            <p:ph type="body" sz="half" idx="47"/>
          </p:nvPr>
        </p:nvSpPr>
        <p:spPr>
          <a:xfrm>
            <a:off x="8420100" y="1626197"/>
            <a:ext cx="1676400" cy="257040"/>
          </a:xfrm>
        </p:spPr>
        <p:txBody>
          <a:bodyPr/>
          <a:lstStyle/>
          <a:p>
            <a:r>
              <a:rPr lang="en-AU" b="0" dirty="0"/>
              <a:t>AQUACISE</a:t>
            </a:r>
            <a:endParaRPr lang="en-US" dirty="0"/>
          </a:p>
        </p:txBody>
      </p:sp>
      <p:sp>
        <p:nvSpPr>
          <p:cNvPr id="123" name="Text Placeholder 122"/>
          <p:cNvSpPr>
            <a:spLocks noGrp="1"/>
          </p:cNvSpPr>
          <p:nvPr>
            <p:ph type="body" sz="half" idx="48"/>
          </p:nvPr>
        </p:nvSpPr>
        <p:spPr>
          <a:xfrm>
            <a:off x="8420100" y="6088131"/>
            <a:ext cx="1676400" cy="257040"/>
          </a:xfrm>
        </p:spPr>
        <p:txBody>
          <a:bodyPr/>
          <a:lstStyle/>
          <a:p>
            <a:r>
              <a:rPr lang="en-AU" b="0" dirty="0"/>
              <a:t>Aqua Aerobics</a:t>
            </a:r>
            <a:endParaRPr lang="en-US" dirty="0"/>
          </a:p>
        </p:txBody>
      </p:sp>
      <p:sp>
        <p:nvSpPr>
          <p:cNvPr id="124" name="Text Placeholder 123"/>
          <p:cNvSpPr>
            <a:spLocks noGrp="1"/>
          </p:cNvSpPr>
          <p:nvPr>
            <p:ph type="body" sz="half" idx="49"/>
          </p:nvPr>
        </p:nvSpPr>
        <p:spPr>
          <a:xfrm rot="5400000">
            <a:off x="10345305" y="3853353"/>
            <a:ext cx="1676400" cy="257040"/>
          </a:xfrm>
        </p:spPr>
        <p:txBody>
          <a:bodyPr/>
          <a:lstStyle/>
          <a:p>
            <a:r>
              <a:rPr lang="en-US" dirty="0"/>
              <a:t>AQUA ZUMBA</a:t>
            </a:r>
          </a:p>
        </p:txBody>
      </p:sp>
      <p:sp>
        <p:nvSpPr>
          <p:cNvPr id="47" name="Text Placeholder 56">
            <a:extLst>
              <a:ext uri="{FF2B5EF4-FFF2-40B4-BE49-F238E27FC236}">
                <a16:creationId xmlns:a16="http://schemas.microsoft.com/office/drawing/2014/main" id="{68270D38-37B7-4373-B1F2-425B9379FBA3}"/>
              </a:ext>
            </a:extLst>
          </p:cNvPr>
          <p:cNvSpPr txBox="1">
            <a:spLocks/>
          </p:cNvSpPr>
          <p:nvPr/>
        </p:nvSpPr>
        <p:spPr>
          <a:xfrm>
            <a:off x="3914000" y="2361517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23%</a:t>
            </a:r>
          </a:p>
        </p:txBody>
      </p:sp>
      <p:sp>
        <p:nvSpPr>
          <p:cNvPr id="48" name="Text Placeholder 56">
            <a:extLst>
              <a:ext uri="{FF2B5EF4-FFF2-40B4-BE49-F238E27FC236}">
                <a16:creationId xmlns:a16="http://schemas.microsoft.com/office/drawing/2014/main" id="{7F0F60BE-0662-4CE0-ACFA-CBC7DDE7C798}"/>
              </a:ext>
            </a:extLst>
          </p:cNvPr>
          <p:cNvSpPr txBox="1">
            <a:spLocks/>
          </p:cNvSpPr>
          <p:nvPr/>
        </p:nvSpPr>
        <p:spPr>
          <a:xfrm>
            <a:off x="7707572" y="2357638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16%</a:t>
            </a:r>
          </a:p>
        </p:txBody>
      </p:sp>
      <p:sp>
        <p:nvSpPr>
          <p:cNvPr id="49" name="Text Placeholder 56">
            <a:extLst>
              <a:ext uri="{FF2B5EF4-FFF2-40B4-BE49-F238E27FC236}">
                <a16:creationId xmlns:a16="http://schemas.microsoft.com/office/drawing/2014/main" id="{78AA68A0-2E0C-4F42-B9C1-8CBC07690D7B}"/>
              </a:ext>
            </a:extLst>
          </p:cNvPr>
          <p:cNvSpPr txBox="1">
            <a:spLocks/>
          </p:cNvSpPr>
          <p:nvPr/>
        </p:nvSpPr>
        <p:spPr>
          <a:xfrm>
            <a:off x="3259142" y="3618915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14%</a:t>
            </a:r>
          </a:p>
        </p:txBody>
      </p:sp>
      <p:sp>
        <p:nvSpPr>
          <p:cNvPr id="50" name="Text Placeholder 56">
            <a:extLst>
              <a:ext uri="{FF2B5EF4-FFF2-40B4-BE49-F238E27FC236}">
                <a16:creationId xmlns:a16="http://schemas.microsoft.com/office/drawing/2014/main" id="{ADF91ABE-E14C-45D3-B163-78CF659CFE69}"/>
              </a:ext>
            </a:extLst>
          </p:cNvPr>
          <p:cNvSpPr txBox="1">
            <a:spLocks/>
          </p:cNvSpPr>
          <p:nvPr/>
        </p:nvSpPr>
        <p:spPr>
          <a:xfrm>
            <a:off x="8391633" y="3618915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14%</a:t>
            </a:r>
          </a:p>
        </p:txBody>
      </p:sp>
      <p:sp>
        <p:nvSpPr>
          <p:cNvPr id="51" name="Text Placeholder 56">
            <a:extLst>
              <a:ext uri="{FF2B5EF4-FFF2-40B4-BE49-F238E27FC236}">
                <a16:creationId xmlns:a16="http://schemas.microsoft.com/office/drawing/2014/main" id="{156EE831-3C91-4B69-8368-FD25C7CE7873}"/>
              </a:ext>
            </a:extLst>
          </p:cNvPr>
          <p:cNvSpPr txBox="1">
            <a:spLocks/>
          </p:cNvSpPr>
          <p:nvPr/>
        </p:nvSpPr>
        <p:spPr>
          <a:xfrm>
            <a:off x="3968232" y="4820073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14%</a:t>
            </a:r>
          </a:p>
        </p:txBody>
      </p:sp>
      <p:sp>
        <p:nvSpPr>
          <p:cNvPr id="52" name="Text Placeholder 56">
            <a:extLst>
              <a:ext uri="{FF2B5EF4-FFF2-40B4-BE49-F238E27FC236}">
                <a16:creationId xmlns:a16="http://schemas.microsoft.com/office/drawing/2014/main" id="{CF82ADE0-D015-433A-9685-3BCFA313B531}"/>
              </a:ext>
            </a:extLst>
          </p:cNvPr>
          <p:cNvSpPr txBox="1">
            <a:spLocks/>
          </p:cNvSpPr>
          <p:nvPr/>
        </p:nvSpPr>
        <p:spPr>
          <a:xfrm>
            <a:off x="7689184" y="4889463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11%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1C8CC6-AA82-CD4B-A16B-84C4CAE6AAFD}"/>
              </a:ext>
            </a:extLst>
          </p:cNvPr>
          <p:cNvSpPr txBox="1"/>
          <p:nvPr/>
        </p:nvSpPr>
        <p:spPr>
          <a:xfrm>
            <a:off x="195242" y="270249"/>
            <a:ext cx="5529697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Program and pricing – Swimming : Stromlo Forest Park Site</a:t>
            </a:r>
          </a:p>
        </p:txBody>
      </p:sp>
      <p:pic>
        <p:nvPicPr>
          <p:cNvPr id="11" name="Picture Placeholder 10" descr="A person swimming in water&#10;&#10;Description automatically generated">
            <a:extLst>
              <a:ext uri="{FF2B5EF4-FFF2-40B4-BE49-F238E27FC236}">
                <a16:creationId xmlns:a16="http://schemas.microsoft.com/office/drawing/2014/main" id="{CD88E83C-D1EB-4B44-8C77-266323B0114C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849554E-8B2D-9548-B077-272156ED98F7}"/>
              </a:ext>
            </a:extLst>
          </p:cNvPr>
          <p:cNvSpPr>
            <a:spLocks noGrp="1"/>
          </p:cNvSpPr>
          <p:nvPr>
            <p:ph type="body" sz="half" idx="46"/>
          </p:nvPr>
        </p:nvSpPr>
        <p:spPr/>
        <p:txBody>
          <a:bodyPr/>
          <a:lstStyle/>
          <a:p>
            <a:r>
              <a:rPr lang="en-US" dirty="0"/>
              <a:t>DEEP WATER RUNNING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A87EFFF-3026-B74E-99E8-7A25A19D76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3253" y="4533336"/>
            <a:ext cx="1450848" cy="1450848"/>
          </a:xfrm>
          <a:prstGeom prst="ellipse">
            <a:avLst/>
          </a:prstGeom>
          <a:ln w="28575">
            <a:solidFill>
              <a:schemeClr val="accent5"/>
            </a:solidFill>
          </a:ln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1AA79BB-0764-B64A-9453-AD81F887515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4CE2AE9-CB3A-A140-951A-41796C5413C6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B8CF6F-47C0-B14F-9A85-4ACC75C57E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5151" y="3256234"/>
            <a:ext cx="1450848" cy="1450848"/>
          </a:xfrm>
          <a:prstGeom prst="ellipse">
            <a:avLst/>
          </a:prstGeom>
          <a:ln w="31750">
            <a:solidFill>
              <a:srgbClr val="FFC000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4F82CA-B631-ED47-A3A7-052AF9F107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3"/>
          <a:stretch/>
        </p:blipFill>
        <p:spPr>
          <a:xfrm>
            <a:off x="1272021" y="3249548"/>
            <a:ext cx="1450848" cy="1450848"/>
          </a:xfrm>
          <a:prstGeom prst="ellipse">
            <a:avLst/>
          </a:prstGeom>
          <a:ln w="41275">
            <a:solidFill>
              <a:schemeClr val="bg2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2945BCA-86FB-CC4C-B216-ECAE85EAEF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44"/>
          <a:stretch/>
        </p:blipFill>
        <p:spPr>
          <a:xfrm>
            <a:off x="8544051" y="4486082"/>
            <a:ext cx="1450848" cy="1450848"/>
          </a:xfrm>
          <a:prstGeom prst="ellipse">
            <a:avLst/>
          </a:prstGeom>
          <a:ln w="25400">
            <a:solidFill>
              <a:schemeClr val="accent6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ACC80DC-7B46-E649-B78D-7A67C3A13E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9009" y="1978152"/>
            <a:ext cx="1450848" cy="1450848"/>
          </a:xfrm>
          <a:prstGeom prst="ellipse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93859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54"/>
          <p:cNvSpPr>
            <a:spLocks noGrp="1"/>
          </p:cNvSpPr>
          <p:nvPr>
            <p:ph type="body" sz="half" idx="35"/>
          </p:nvPr>
        </p:nvSpPr>
        <p:spPr>
          <a:xfrm>
            <a:off x="4979510" y="3484106"/>
            <a:ext cx="2287571" cy="1146048"/>
          </a:xfrm>
        </p:spPr>
        <p:txBody>
          <a:bodyPr/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If you had 100 hours of programs per month – how should you split the timetable</a:t>
            </a:r>
          </a:p>
          <a:p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sz="half" idx="37"/>
          </p:nvPr>
        </p:nvSpPr>
        <p:spPr>
          <a:xfrm>
            <a:off x="5001368" y="3161809"/>
            <a:ext cx="2133600" cy="25704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Optimal Timetable</a:t>
            </a:r>
          </a:p>
        </p:txBody>
      </p:sp>
      <p:sp>
        <p:nvSpPr>
          <p:cNvPr id="57" name="Text Placeholder 56"/>
          <p:cNvSpPr>
            <a:spLocks noGrp="1"/>
          </p:cNvSpPr>
          <p:nvPr>
            <p:ph type="body" sz="half" idx="38"/>
          </p:nvPr>
        </p:nvSpPr>
        <p:spPr>
          <a:xfrm>
            <a:off x="4952663" y="2553892"/>
            <a:ext cx="524933" cy="392507"/>
          </a:xfrm>
        </p:spPr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8" name="Text Placeholder 57"/>
          <p:cNvSpPr>
            <a:spLocks noGrp="1"/>
          </p:cNvSpPr>
          <p:nvPr>
            <p:ph type="body" sz="half" idx="39"/>
          </p:nvPr>
        </p:nvSpPr>
        <p:spPr>
          <a:xfrm>
            <a:off x="4318946" y="3785405"/>
            <a:ext cx="524933" cy="392507"/>
          </a:xfrm>
        </p:spPr>
        <p:txBody>
          <a:bodyPr/>
          <a:lstStyle/>
          <a:p>
            <a:r>
              <a:rPr lang="en-US"/>
              <a:t>03</a:t>
            </a:r>
            <a:endParaRPr lang="en-US" dirty="0"/>
          </a:p>
        </p:txBody>
      </p:sp>
      <p:sp>
        <p:nvSpPr>
          <p:cNvPr id="59" name="Text Placeholder 58"/>
          <p:cNvSpPr>
            <a:spLocks noGrp="1"/>
          </p:cNvSpPr>
          <p:nvPr>
            <p:ph type="body" sz="half" idx="40"/>
          </p:nvPr>
        </p:nvSpPr>
        <p:spPr>
          <a:xfrm>
            <a:off x="4952663" y="5015296"/>
            <a:ext cx="524933" cy="392507"/>
          </a:xfrm>
        </p:spPr>
        <p:txBody>
          <a:bodyPr/>
          <a:lstStyle/>
          <a:p>
            <a:r>
              <a:rPr lang="en-US"/>
              <a:t>05</a:t>
            </a:r>
            <a:endParaRPr lang="en-US" dirty="0"/>
          </a:p>
        </p:txBody>
      </p:sp>
      <p:sp>
        <p:nvSpPr>
          <p:cNvPr id="60" name="Text Placeholder 59"/>
          <p:cNvSpPr>
            <a:spLocks noGrp="1"/>
          </p:cNvSpPr>
          <p:nvPr>
            <p:ph type="body" sz="half" idx="41"/>
          </p:nvPr>
        </p:nvSpPr>
        <p:spPr>
          <a:xfrm>
            <a:off x="6714403" y="2553892"/>
            <a:ext cx="524933" cy="392507"/>
          </a:xfrm>
        </p:spPr>
        <p:txBody>
          <a:bodyPr/>
          <a:lstStyle/>
          <a:p>
            <a:r>
              <a:rPr lang="en-US"/>
              <a:t>02</a:t>
            </a:r>
            <a:endParaRPr lang="en-US" dirty="0"/>
          </a:p>
        </p:txBody>
      </p:sp>
      <p:sp>
        <p:nvSpPr>
          <p:cNvPr id="61" name="Text Placeholder 60"/>
          <p:cNvSpPr>
            <a:spLocks noGrp="1"/>
          </p:cNvSpPr>
          <p:nvPr>
            <p:ph type="body" sz="half" idx="42"/>
          </p:nvPr>
        </p:nvSpPr>
        <p:spPr>
          <a:xfrm>
            <a:off x="7348121" y="3785405"/>
            <a:ext cx="524933" cy="392507"/>
          </a:xfrm>
        </p:spPr>
        <p:txBody>
          <a:bodyPr/>
          <a:lstStyle/>
          <a:p>
            <a:r>
              <a:rPr lang="en-US"/>
              <a:t>04</a:t>
            </a:r>
            <a:endParaRPr lang="en-US" dirty="0"/>
          </a:p>
        </p:txBody>
      </p:sp>
      <p:sp>
        <p:nvSpPr>
          <p:cNvPr id="62" name="Text Placeholder 61"/>
          <p:cNvSpPr>
            <a:spLocks noGrp="1"/>
          </p:cNvSpPr>
          <p:nvPr>
            <p:ph type="body" sz="half" idx="43"/>
          </p:nvPr>
        </p:nvSpPr>
        <p:spPr>
          <a:xfrm>
            <a:off x="6714403" y="5015296"/>
            <a:ext cx="524933" cy="392507"/>
          </a:xfrm>
        </p:spPr>
        <p:txBody>
          <a:bodyPr/>
          <a:lstStyle/>
          <a:p>
            <a:r>
              <a:rPr lang="en-US"/>
              <a:t>06</a:t>
            </a:r>
            <a:endParaRPr lang="en-US" dirty="0"/>
          </a:p>
        </p:txBody>
      </p:sp>
      <p:sp>
        <p:nvSpPr>
          <p:cNvPr id="63" name="Text Placeholder 62"/>
          <p:cNvSpPr>
            <a:spLocks noGrp="1"/>
          </p:cNvSpPr>
          <p:nvPr>
            <p:ph type="body" sz="half" idx="44"/>
          </p:nvPr>
        </p:nvSpPr>
        <p:spPr>
          <a:xfrm>
            <a:off x="2082800" y="1626197"/>
            <a:ext cx="1676400" cy="257040"/>
          </a:xfrm>
        </p:spPr>
        <p:txBody>
          <a:bodyPr/>
          <a:lstStyle/>
          <a:p>
            <a:r>
              <a:rPr lang="en-US" dirty="0"/>
              <a:t>RPM</a:t>
            </a:r>
          </a:p>
        </p:txBody>
      </p:sp>
      <p:sp>
        <p:nvSpPr>
          <p:cNvPr id="98" name="Text Placeholder 97"/>
          <p:cNvSpPr>
            <a:spLocks noGrp="1"/>
          </p:cNvSpPr>
          <p:nvPr>
            <p:ph type="body" sz="half" idx="45"/>
          </p:nvPr>
        </p:nvSpPr>
        <p:spPr>
          <a:xfrm>
            <a:off x="2082800" y="6088131"/>
            <a:ext cx="1676400" cy="257040"/>
          </a:xfrm>
        </p:spPr>
        <p:txBody>
          <a:bodyPr/>
          <a:lstStyle/>
          <a:p>
            <a:r>
              <a:rPr lang="en-US" dirty="0"/>
              <a:t>BODY BALANCE</a:t>
            </a:r>
          </a:p>
        </p:txBody>
      </p:sp>
      <p:sp>
        <p:nvSpPr>
          <p:cNvPr id="121" name="Text Placeholder 120"/>
          <p:cNvSpPr>
            <a:spLocks noGrp="1"/>
          </p:cNvSpPr>
          <p:nvPr>
            <p:ph type="body" sz="half" idx="46"/>
          </p:nvPr>
        </p:nvSpPr>
        <p:spPr>
          <a:xfrm rot="16200000">
            <a:off x="189425" y="3871066"/>
            <a:ext cx="1676400" cy="248779"/>
          </a:xfrm>
        </p:spPr>
        <p:txBody>
          <a:bodyPr/>
          <a:lstStyle/>
          <a:p>
            <a:r>
              <a:rPr lang="en-US" dirty="0"/>
              <a:t>BODY ATTACK</a:t>
            </a:r>
          </a:p>
        </p:txBody>
      </p:sp>
      <p:sp>
        <p:nvSpPr>
          <p:cNvPr id="122" name="Text Placeholder 121"/>
          <p:cNvSpPr>
            <a:spLocks noGrp="1"/>
          </p:cNvSpPr>
          <p:nvPr>
            <p:ph type="body" sz="half" idx="47"/>
          </p:nvPr>
        </p:nvSpPr>
        <p:spPr>
          <a:xfrm>
            <a:off x="8420100" y="1626197"/>
            <a:ext cx="1676400" cy="257040"/>
          </a:xfrm>
        </p:spPr>
        <p:txBody>
          <a:bodyPr/>
          <a:lstStyle/>
          <a:p>
            <a:r>
              <a:rPr lang="en-US" dirty="0"/>
              <a:t>YOGA</a:t>
            </a:r>
          </a:p>
        </p:txBody>
      </p:sp>
      <p:sp>
        <p:nvSpPr>
          <p:cNvPr id="123" name="Text Placeholder 122"/>
          <p:cNvSpPr>
            <a:spLocks noGrp="1"/>
          </p:cNvSpPr>
          <p:nvPr>
            <p:ph type="body" sz="half" idx="48"/>
          </p:nvPr>
        </p:nvSpPr>
        <p:spPr>
          <a:xfrm>
            <a:off x="8420100" y="6088131"/>
            <a:ext cx="1676400" cy="257040"/>
          </a:xfrm>
        </p:spPr>
        <p:txBody>
          <a:bodyPr/>
          <a:lstStyle/>
          <a:p>
            <a:r>
              <a:rPr lang="en-US" dirty="0"/>
              <a:t>BODY PUMP</a:t>
            </a:r>
          </a:p>
        </p:txBody>
      </p:sp>
      <p:sp>
        <p:nvSpPr>
          <p:cNvPr id="124" name="Text Placeholder 123"/>
          <p:cNvSpPr>
            <a:spLocks noGrp="1"/>
          </p:cNvSpPr>
          <p:nvPr>
            <p:ph type="body" sz="half" idx="49"/>
          </p:nvPr>
        </p:nvSpPr>
        <p:spPr>
          <a:xfrm rot="5400000">
            <a:off x="10345305" y="3853353"/>
            <a:ext cx="1676400" cy="257040"/>
          </a:xfrm>
        </p:spPr>
        <p:txBody>
          <a:bodyPr/>
          <a:lstStyle/>
          <a:p>
            <a:r>
              <a:rPr lang="en-US" dirty="0"/>
              <a:t>PILATES</a:t>
            </a:r>
          </a:p>
        </p:txBody>
      </p:sp>
      <p:sp>
        <p:nvSpPr>
          <p:cNvPr id="47" name="Text Placeholder 56">
            <a:extLst>
              <a:ext uri="{FF2B5EF4-FFF2-40B4-BE49-F238E27FC236}">
                <a16:creationId xmlns:a16="http://schemas.microsoft.com/office/drawing/2014/main" id="{68270D38-37B7-4373-B1F2-425B9379FBA3}"/>
              </a:ext>
            </a:extLst>
          </p:cNvPr>
          <p:cNvSpPr txBox="1">
            <a:spLocks/>
          </p:cNvSpPr>
          <p:nvPr/>
        </p:nvSpPr>
        <p:spPr>
          <a:xfrm>
            <a:off x="3914000" y="2361517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17%</a:t>
            </a:r>
          </a:p>
        </p:txBody>
      </p:sp>
      <p:sp>
        <p:nvSpPr>
          <p:cNvPr id="48" name="Text Placeholder 56">
            <a:extLst>
              <a:ext uri="{FF2B5EF4-FFF2-40B4-BE49-F238E27FC236}">
                <a16:creationId xmlns:a16="http://schemas.microsoft.com/office/drawing/2014/main" id="{7F0F60BE-0662-4CE0-ACFA-CBC7DDE7C798}"/>
              </a:ext>
            </a:extLst>
          </p:cNvPr>
          <p:cNvSpPr txBox="1">
            <a:spLocks/>
          </p:cNvSpPr>
          <p:nvPr/>
        </p:nvSpPr>
        <p:spPr>
          <a:xfrm>
            <a:off x="7707572" y="2357638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12%</a:t>
            </a:r>
          </a:p>
        </p:txBody>
      </p:sp>
      <p:sp>
        <p:nvSpPr>
          <p:cNvPr id="49" name="Text Placeholder 56">
            <a:extLst>
              <a:ext uri="{FF2B5EF4-FFF2-40B4-BE49-F238E27FC236}">
                <a16:creationId xmlns:a16="http://schemas.microsoft.com/office/drawing/2014/main" id="{78AA68A0-2E0C-4F42-B9C1-8CBC07690D7B}"/>
              </a:ext>
            </a:extLst>
          </p:cNvPr>
          <p:cNvSpPr txBox="1">
            <a:spLocks/>
          </p:cNvSpPr>
          <p:nvPr/>
        </p:nvSpPr>
        <p:spPr>
          <a:xfrm>
            <a:off x="3259142" y="3618915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12%</a:t>
            </a:r>
          </a:p>
        </p:txBody>
      </p:sp>
      <p:sp>
        <p:nvSpPr>
          <p:cNvPr id="50" name="Text Placeholder 56">
            <a:extLst>
              <a:ext uri="{FF2B5EF4-FFF2-40B4-BE49-F238E27FC236}">
                <a16:creationId xmlns:a16="http://schemas.microsoft.com/office/drawing/2014/main" id="{ADF91ABE-E14C-45D3-B163-78CF659CFE69}"/>
              </a:ext>
            </a:extLst>
          </p:cNvPr>
          <p:cNvSpPr txBox="1">
            <a:spLocks/>
          </p:cNvSpPr>
          <p:nvPr/>
        </p:nvSpPr>
        <p:spPr>
          <a:xfrm>
            <a:off x="8391633" y="3618915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11%</a:t>
            </a:r>
          </a:p>
        </p:txBody>
      </p:sp>
      <p:sp>
        <p:nvSpPr>
          <p:cNvPr id="51" name="Text Placeholder 56">
            <a:extLst>
              <a:ext uri="{FF2B5EF4-FFF2-40B4-BE49-F238E27FC236}">
                <a16:creationId xmlns:a16="http://schemas.microsoft.com/office/drawing/2014/main" id="{156EE831-3C91-4B69-8368-FD25C7CE7873}"/>
              </a:ext>
            </a:extLst>
          </p:cNvPr>
          <p:cNvSpPr txBox="1">
            <a:spLocks/>
          </p:cNvSpPr>
          <p:nvPr/>
        </p:nvSpPr>
        <p:spPr>
          <a:xfrm>
            <a:off x="3968232" y="4820073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11%</a:t>
            </a:r>
          </a:p>
        </p:txBody>
      </p:sp>
      <p:sp>
        <p:nvSpPr>
          <p:cNvPr id="52" name="Text Placeholder 56">
            <a:extLst>
              <a:ext uri="{FF2B5EF4-FFF2-40B4-BE49-F238E27FC236}">
                <a16:creationId xmlns:a16="http://schemas.microsoft.com/office/drawing/2014/main" id="{CF82ADE0-D015-433A-9685-3BCFA313B531}"/>
              </a:ext>
            </a:extLst>
          </p:cNvPr>
          <p:cNvSpPr txBox="1">
            <a:spLocks/>
          </p:cNvSpPr>
          <p:nvPr/>
        </p:nvSpPr>
        <p:spPr>
          <a:xfrm>
            <a:off x="7689184" y="4889463"/>
            <a:ext cx="524933" cy="39250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10%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1C8CC6-AA82-CD4B-A16B-84C4CAE6AAFD}"/>
              </a:ext>
            </a:extLst>
          </p:cNvPr>
          <p:cNvSpPr txBox="1"/>
          <p:nvPr/>
        </p:nvSpPr>
        <p:spPr>
          <a:xfrm>
            <a:off x="195242" y="270249"/>
            <a:ext cx="5688723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Program and pricing – Group exercise : Stromlo Forest Park Site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29B6C29-F753-4B19-8AF9-0508AD07253C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4395" y="4563122"/>
            <a:ext cx="1450848" cy="1423849"/>
          </a:xfr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380322E-48F1-4F4A-A135-8F44BE2CF17D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BDAAD3-9F46-E24F-A899-E034D1846D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5788" y="2051476"/>
            <a:ext cx="1425024" cy="1425024"/>
          </a:xfrm>
          <a:prstGeom prst="ellipse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464282-2C5A-D54B-9C3E-20E8F95EB0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06"/>
          <a:stretch/>
        </p:blipFill>
        <p:spPr>
          <a:xfrm>
            <a:off x="2131439" y="1985826"/>
            <a:ext cx="1450848" cy="1450848"/>
          </a:xfrm>
          <a:prstGeom prst="ellipse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8139D6-A4E2-7542-A9A5-A6115B89F3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4951" y="3295187"/>
            <a:ext cx="1450848" cy="1450848"/>
          </a:xfrm>
          <a:prstGeom prst="ellipse">
            <a:avLst/>
          </a:prstGeom>
          <a:ln w="34925">
            <a:solidFill>
              <a:schemeClr val="bg2">
                <a:lumMod val="90000"/>
              </a:schemeClr>
            </a:solidFill>
          </a:ln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9619BEF-6FE2-8444-9C9D-1B5DC1F88467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73D5F8-796C-2642-AF58-36D405C34C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7271" y="3242879"/>
            <a:ext cx="1448182" cy="1448182"/>
          </a:xfrm>
          <a:prstGeom prst="ellipse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3E8DF12-DAAE-2F40-A9B7-CAADF9C0CF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2876" y="4557100"/>
            <a:ext cx="1450848" cy="1450848"/>
          </a:xfrm>
          <a:prstGeom prst="ellipse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7020BB-59AB-E146-BF61-F52BC1BBC3B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4501" y="4506379"/>
            <a:ext cx="1450848" cy="1450848"/>
          </a:xfrm>
          <a:prstGeom prst="ellipse">
            <a:avLst/>
          </a:prstGeom>
          <a:ln w="31750">
            <a:solidFill>
              <a:schemeClr val="accent5"/>
            </a:solidFill>
          </a:ln>
        </p:spPr>
      </p:pic>
    </p:spTree>
    <p:extLst>
      <p:ext uri="{BB962C8B-B14F-4D97-AF65-F5344CB8AC3E}">
        <p14:creationId xmlns:p14="http://schemas.microsoft.com/office/powerpoint/2010/main" val="117855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21686" y="470231"/>
            <a:ext cx="12126146" cy="5573550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42" y="270249"/>
            <a:ext cx="3859923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Optimal capacity –Stromlo Forest Park Site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F2CBCA-B130-BC41-9298-397AD2CC4BA7}"/>
              </a:ext>
            </a:extLst>
          </p:cNvPr>
          <p:cNvGrpSpPr/>
          <p:nvPr/>
        </p:nvGrpSpPr>
        <p:grpSpPr>
          <a:xfrm>
            <a:off x="851712" y="1490819"/>
            <a:ext cx="5367867" cy="4874470"/>
            <a:chOff x="851712" y="1490819"/>
            <a:chExt cx="5367867" cy="4874470"/>
          </a:xfrm>
        </p:grpSpPr>
        <p:sp>
          <p:nvSpPr>
            <p:cNvPr id="19" name="Folded Corner 18">
              <a:extLst>
                <a:ext uri="{FF2B5EF4-FFF2-40B4-BE49-F238E27FC236}">
                  <a16:creationId xmlns:a16="http://schemas.microsoft.com/office/drawing/2014/main" id="{9724BD4F-DDEA-5647-859D-C02E36AF3C9A}"/>
                </a:ext>
              </a:extLst>
            </p:cNvPr>
            <p:cNvSpPr/>
            <p:nvPr/>
          </p:nvSpPr>
          <p:spPr bwMode="auto">
            <a:xfrm>
              <a:off x="851712" y="1490819"/>
              <a:ext cx="5367867" cy="4874470"/>
            </a:xfrm>
            <a:prstGeom prst="foldedCorner">
              <a:avLst>
                <a:gd name="adj" fmla="val 13464"/>
              </a:avLst>
            </a:prstGeom>
            <a:solidFill>
              <a:schemeClr val="tx1">
                <a:alpha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30130A3-CDF6-CA4C-A89E-344BEA801C76}"/>
                </a:ext>
              </a:extLst>
            </p:cNvPr>
            <p:cNvSpPr txBox="1"/>
            <p:nvPr/>
          </p:nvSpPr>
          <p:spPr>
            <a:xfrm>
              <a:off x="1078936" y="2172098"/>
              <a:ext cx="4913419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</a:rPr>
                <a:t>The optimal capacity for a facility is determined by maximizing the member per station ratio to achieve the greatest possible yield. For the site, the optimal capacity is 80 stations.</a:t>
              </a:r>
            </a:p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6E415CA-0C7A-D243-B27C-A0CADBD8AE16}"/>
                </a:ext>
              </a:extLst>
            </p:cNvPr>
            <p:cNvGrpSpPr/>
            <p:nvPr/>
          </p:nvGrpSpPr>
          <p:grpSpPr>
            <a:xfrm>
              <a:off x="1066800" y="1549400"/>
              <a:ext cx="2133600" cy="508000"/>
              <a:chOff x="800100" y="1162050"/>
              <a:chExt cx="1600200" cy="381000"/>
            </a:xfrm>
          </p:grpSpPr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0DEB9616-CF96-8148-A247-1D373657CDC4}"/>
                  </a:ext>
                </a:extLst>
              </p:cNvPr>
              <p:cNvSpPr/>
              <p:nvPr/>
            </p:nvSpPr>
            <p:spPr bwMode="auto">
              <a:xfrm>
                <a:off x="800100" y="1162050"/>
                <a:ext cx="1600200" cy="381000"/>
              </a:xfrm>
              <a:prstGeom prst="roundRect">
                <a:avLst>
                  <a:gd name="adj" fmla="val 37234"/>
                </a:avLst>
              </a:prstGeom>
              <a:solidFill>
                <a:schemeClr val="bg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Text Placeholder 8">
                <a:extLst>
                  <a:ext uri="{FF2B5EF4-FFF2-40B4-BE49-F238E27FC236}">
                    <a16:creationId xmlns:a16="http://schemas.microsoft.com/office/drawing/2014/main" id="{2E8C8E7B-DF92-8648-8204-EDA6A852A59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9202" y="1252178"/>
                <a:ext cx="1591098" cy="153289"/>
              </a:xfrm>
              <a:prstGeom prst="rect">
                <a:avLst/>
              </a:prstGeom>
            </p:spPr>
            <p:txBody>
              <a:bodyPr lIns="0" tIns="0" rIns="0" bIns="0" anchor="ctr"/>
              <a:lstStyle/>
              <a:p>
                <a:pPr algn="ctr"/>
                <a:r>
                  <a:rPr lang="en-US" sz="186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Gym Stations</a:t>
                </a:r>
                <a:endParaRPr lang="en-US" sz="1867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8E8C42-3F96-4109-8049-3FBAEFE41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76408"/>
              </p:ext>
            </p:extLst>
          </p:nvPr>
        </p:nvGraphicFramePr>
        <p:xfrm>
          <a:off x="1078936" y="3117910"/>
          <a:ext cx="4697750" cy="234239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00436">
                  <a:extLst>
                    <a:ext uri="{9D8B030D-6E8A-4147-A177-3AD203B41FA5}">
                      <a16:colId xmlns:a16="http://schemas.microsoft.com/office/drawing/2014/main" val="3241245582"/>
                    </a:ext>
                  </a:extLst>
                </a:gridCol>
                <a:gridCol w="1726034">
                  <a:extLst>
                    <a:ext uri="{9D8B030D-6E8A-4147-A177-3AD203B41FA5}">
                      <a16:colId xmlns:a16="http://schemas.microsoft.com/office/drawing/2014/main" val="3337378855"/>
                    </a:ext>
                  </a:extLst>
                </a:gridCol>
                <a:gridCol w="1471280">
                  <a:extLst>
                    <a:ext uri="{9D8B030D-6E8A-4147-A177-3AD203B41FA5}">
                      <a16:colId xmlns:a16="http://schemas.microsoft.com/office/drawing/2014/main" val="483480795"/>
                    </a:ext>
                  </a:extLst>
                </a:gridCol>
              </a:tblGrid>
              <a:tr h="85548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Stations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Members/Users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Users per station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355333"/>
                  </a:ext>
                </a:extLst>
              </a:tr>
              <a:tr h="49563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2,337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29.21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64597118"/>
                  </a:ext>
                </a:extLst>
              </a:tr>
              <a:tr h="49563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2,370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23.70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29166167"/>
                  </a:ext>
                </a:extLst>
              </a:tr>
              <a:tr h="49563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2,406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17643569"/>
                  </a:ext>
                </a:extLst>
              </a:tr>
            </a:tbl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5632EB5A-054A-45CD-A2F1-F0A8375A9E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7474137"/>
              </p:ext>
            </p:extLst>
          </p:nvPr>
        </p:nvGraphicFramePr>
        <p:xfrm>
          <a:off x="6645749" y="1558869"/>
          <a:ext cx="5075913" cy="3901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9113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/>
          <p:cNvSpPr/>
          <p:nvPr/>
        </p:nvSpPr>
        <p:spPr bwMode="auto">
          <a:xfrm>
            <a:off x="0" y="837283"/>
            <a:ext cx="12119300" cy="5516066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955040" y="4231372"/>
            <a:ext cx="0" cy="1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22"/>
          <p:cNvSpPr>
            <a:spLocks noChangeAspect="1"/>
          </p:cNvSpPr>
          <p:nvPr/>
        </p:nvSpPr>
        <p:spPr>
          <a:xfrm>
            <a:off x="8280501" y="1133107"/>
            <a:ext cx="1143000" cy="4780876"/>
          </a:xfrm>
          <a:custGeom>
            <a:avLst/>
            <a:gdLst>
              <a:gd name="connsiteX0" fmla="*/ 571501 w 1143000"/>
              <a:gd name="connsiteY0" fmla="*/ 0 h 4780876"/>
              <a:gd name="connsiteX1" fmla="*/ 891541 w 1143000"/>
              <a:gd name="connsiteY1" fmla="*/ 320040 h 4780876"/>
              <a:gd name="connsiteX2" fmla="*/ 889237 w 1143000"/>
              <a:gd name="connsiteY2" fmla="*/ 342900 h 4780876"/>
              <a:gd name="connsiteX3" fmla="*/ 891540 w 1143000"/>
              <a:gd name="connsiteY3" fmla="*/ 342900 h 4780876"/>
              <a:gd name="connsiteX4" fmla="*/ 891540 w 1143000"/>
              <a:gd name="connsiteY4" fmla="*/ 3735899 h 4780876"/>
              <a:gd name="connsiteX5" fmla="*/ 975612 w 1143000"/>
              <a:gd name="connsiteY5" fmla="*/ 3805265 h 4780876"/>
              <a:gd name="connsiteX6" fmla="*/ 1143000 w 1143000"/>
              <a:gd name="connsiteY6" fmla="*/ 4209376 h 4780876"/>
              <a:gd name="connsiteX7" fmla="*/ 571500 w 1143000"/>
              <a:gd name="connsiteY7" fmla="*/ 4780876 h 4780876"/>
              <a:gd name="connsiteX8" fmla="*/ 0 w 1143000"/>
              <a:gd name="connsiteY8" fmla="*/ 4209376 h 4780876"/>
              <a:gd name="connsiteX9" fmla="*/ 167388 w 1143000"/>
              <a:gd name="connsiteY9" fmla="*/ 3805265 h 4780876"/>
              <a:gd name="connsiteX10" fmla="*/ 251460 w 1143000"/>
              <a:gd name="connsiteY10" fmla="*/ 3735899 h 4780876"/>
              <a:gd name="connsiteX11" fmla="*/ 251460 w 1143000"/>
              <a:gd name="connsiteY11" fmla="*/ 342900 h 4780876"/>
              <a:gd name="connsiteX12" fmla="*/ 253766 w 1143000"/>
              <a:gd name="connsiteY12" fmla="*/ 342900 h 4780876"/>
              <a:gd name="connsiteX13" fmla="*/ 251461 w 1143000"/>
              <a:gd name="connsiteY13" fmla="*/ 320040 h 4780876"/>
              <a:gd name="connsiteX14" fmla="*/ 571501 w 1143000"/>
              <a:gd name="connsiteY14" fmla="*/ 0 h 47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000" h="4780876">
                <a:moveTo>
                  <a:pt x="571501" y="0"/>
                </a:moveTo>
                <a:cubicBezTo>
                  <a:pt x="748254" y="0"/>
                  <a:pt x="891541" y="143287"/>
                  <a:pt x="891541" y="320040"/>
                </a:cubicBezTo>
                <a:lnTo>
                  <a:pt x="889237" y="342900"/>
                </a:lnTo>
                <a:lnTo>
                  <a:pt x="891540" y="342900"/>
                </a:lnTo>
                <a:lnTo>
                  <a:pt x="891540" y="3735899"/>
                </a:lnTo>
                <a:lnTo>
                  <a:pt x="975612" y="3805265"/>
                </a:lnTo>
                <a:cubicBezTo>
                  <a:pt x="1079033" y="3908686"/>
                  <a:pt x="1143000" y="4051561"/>
                  <a:pt x="1143000" y="4209376"/>
                </a:cubicBezTo>
                <a:cubicBezTo>
                  <a:pt x="1143000" y="4525007"/>
                  <a:pt x="887131" y="4780876"/>
                  <a:pt x="571500" y="4780876"/>
                </a:cubicBezTo>
                <a:cubicBezTo>
                  <a:pt x="255869" y="4780876"/>
                  <a:pt x="0" y="4525007"/>
                  <a:pt x="0" y="4209376"/>
                </a:cubicBezTo>
                <a:cubicBezTo>
                  <a:pt x="0" y="4051561"/>
                  <a:pt x="63967" y="3908686"/>
                  <a:pt x="167388" y="3805265"/>
                </a:cubicBezTo>
                <a:lnTo>
                  <a:pt x="251460" y="3735899"/>
                </a:lnTo>
                <a:lnTo>
                  <a:pt x="251460" y="342900"/>
                </a:lnTo>
                <a:lnTo>
                  <a:pt x="253766" y="342900"/>
                </a:lnTo>
                <a:lnTo>
                  <a:pt x="251461" y="320040"/>
                </a:lnTo>
                <a:cubicBezTo>
                  <a:pt x="251461" y="143287"/>
                  <a:pt x="394748" y="0"/>
                  <a:pt x="5715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8406376" y="4882644"/>
            <a:ext cx="914400" cy="9144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569269" y="1224509"/>
            <a:ext cx="2282716" cy="3772716"/>
            <a:chOff x="665017" y="1311788"/>
            <a:chExt cx="2282716" cy="3772716"/>
          </a:xfrm>
        </p:grpSpPr>
        <p:sp>
          <p:nvSpPr>
            <p:cNvPr id="33" name="Freeform 32"/>
            <p:cNvSpPr/>
            <p:nvPr/>
          </p:nvSpPr>
          <p:spPr>
            <a:xfrm>
              <a:off x="665017" y="1436915"/>
              <a:ext cx="917469" cy="3533008"/>
            </a:xfrm>
            <a:custGeom>
              <a:avLst/>
              <a:gdLst>
                <a:gd name="connsiteX0" fmla="*/ 0 w 1157266"/>
                <a:gd name="connsiteY0" fmla="*/ 3200187 h 3212988"/>
                <a:gd name="connsiteX1" fmla="*/ 1157266 w 1157266"/>
                <a:gd name="connsiteY1" fmla="*/ 3200187 h 3212988"/>
                <a:gd name="connsiteX2" fmla="*/ 1157266 w 1157266"/>
                <a:gd name="connsiteY2" fmla="*/ 3212988 h 3212988"/>
                <a:gd name="connsiteX3" fmla="*/ 0 w 1157266"/>
                <a:gd name="connsiteY3" fmla="*/ 3212988 h 3212988"/>
                <a:gd name="connsiteX4" fmla="*/ 3067 w 1157266"/>
                <a:gd name="connsiteY4" fmla="*/ 2880169 h 3212988"/>
                <a:gd name="connsiteX5" fmla="*/ 1157266 w 1157266"/>
                <a:gd name="connsiteY5" fmla="*/ 2880169 h 3212988"/>
                <a:gd name="connsiteX6" fmla="*/ 1157266 w 1157266"/>
                <a:gd name="connsiteY6" fmla="*/ 2892969 h 3212988"/>
                <a:gd name="connsiteX7" fmla="*/ 3067 w 1157266"/>
                <a:gd name="connsiteY7" fmla="*/ 2892969 h 3212988"/>
                <a:gd name="connsiteX8" fmla="*/ 779 w 1157266"/>
                <a:gd name="connsiteY8" fmla="*/ 2560150 h 3212988"/>
                <a:gd name="connsiteX9" fmla="*/ 1157266 w 1157266"/>
                <a:gd name="connsiteY9" fmla="*/ 2560150 h 3212988"/>
                <a:gd name="connsiteX10" fmla="*/ 1157266 w 1157266"/>
                <a:gd name="connsiteY10" fmla="*/ 2572950 h 3212988"/>
                <a:gd name="connsiteX11" fmla="*/ 779 w 1157266"/>
                <a:gd name="connsiteY11" fmla="*/ 2572950 h 3212988"/>
                <a:gd name="connsiteX12" fmla="*/ 3068 w 1157266"/>
                <a:gd name="connsiteY12" fmla="*/ 2240131 h 3212988"/>
                <a:gd name="connsiteX13" fmla="*/ 1157266 w 1157266"/>
                <a:gd name="connsiteY13" fmla="*/ 2240131 h 3212988"/>
                <a:gd name="connsiteX14" fmla="*/ 1157266 w 1157266"/>
                <a:gd name="connsiteY14" fmla="*/ 2252932 h 3212988"/>
                <a:gd name="connsiteX15" fmla="*/ 3068 w 1157266"/>
                <a:gd name="connsiteY15" fmla="*/ 2252932 h 3212988"/>
                <a:gd name="connsiteX16" fmla="*/ 3068 w 1157266"/>
                <a:gd name="connsiteY16" fmla="*/ 1920112 h 3212988"/>
                <a:gd name="connsiteX17" fmla="*/ 1157266 w 1157266"/>
                <a:gd name="connsiteY17" fmla="*/ 1920112 h 3212988"/>
                <a:gd name="connsiteX18" fmla="*/ 1157266 w 1157266"/>
                <a:gd name="connsiteY18" fmla="*/ 1932913 h 3212988"/>
                <a:gd name="connsiteX19" fmla="*/ 3068 w 1157266"/>
                <a:gd name="connsiteY19" fmla="*/ 1932913 h 3212988"/>
                <a:gd name="connsiteX20" fmla="*/ 780 w 1157266"/>
                <a:gd name="connsiteY20" fmla="*/ 1597974 h 3212988"/>
                <a:gd name="connsiteX21" fmla="*/ 1157266 w 1157266"/>
                <a:gd name="connsiteY21" fmla="*/ 1597974 h 3212988"/>
                <a:gd name="connsiteX22" fmla="*/ 1157266 w 1157266"/>
                <a:gd name="connsiteY22" fmla="*/ 1610775 h 3212988"/>
                <a:gd name="connsiteX23" fmla="*/ 780 w 1157266"/>
                <a:gd name="connsiteY23" fmla="*/ 1610775 h 3212988"/>
                <a:gd name="connsiteX24" fmla="*/ 1 w 1157266"/>
                <a:gd name="connsiteY24" fmla="*/ 1280074 h 3212988"/>
                <a:gd name="connsiteX25" fmla="*/ 1157266 w 1157266"/>
                <a:gd name="connsiteY25" fmla="*/ 1280074 h 3212988"/>
                <a:gd name="connsiteX26" fmla="*/ 1157266 w 1157266"/>
                <a:gd name="connsiteY26" fmla="*/ 1292875 h 3212988"/>
                <a:gd name="connsiteX27" fmla="*/ 1 w 1157266"/>
                <a:gd name="connsiteY27" fmla="*/ 1292875 h 3212988"/>
                <a:gd name="connsiteX28" fmla="*/ 3068 w 1157266"/>
                <a:gd name="connsiteY28" fmla="*/ 960056 h 3212988"/>
                <a:gd name="connsiteX29" fmla="*/ 1157266 w 1157266"/>
                <a:gd name="connsiteY29" fmla="*/ 960056 h 3212988"/>
                <a:gd name="connsiteX30" fmla="*/ 1157266 w 1157266"/>
                <a:gd name="connsiteY30" fmla="*/ 972856 h 3212988"/>
                <a:gd name="connsiteX31" fmla="*/ 3068 w 1157266"/>
                <a:gd name="connsiteY31" fmla="*/ 972856 h 3212988"/>
                <a:gd name="connsiteX32" fmla="*/ 1 w 1157266"/>
                <a:gd name="connsiteY32" fmla="*/ 640037 h 3212988"/>
                <a:gd name="connsiteX33" fmla="*/ 1157266 w 1157266"/>
                <a:gd name="connsiteY33" fmla="*/ 640037 h 3212988"/>
                <a:gd name="connsiteX34" fmla="*/ 1157266 w 1157266"/>
                <a:gd name="connsiteY34" fmla="*/ 652837 h 3212988"/>
                <a:gd name="connsiteX35" fmla="*/ 1 w 1157266"/>
                <a:gd name="connsiteY35" fmla="*/ 652837 h 3212988"/>
                <a:gd name="connsiteX36" fmla="*/ 1 w 1157266"/>
                <a:gd name="connsiteY36" fmla="*/ 320018 h 3212988"/>
                <a:gd name="connsiteX37" fmla="*/ 1157266 w 1157266"/>
                <a:gd name="connsiteY37" fmla="*/ 320018 h 3212988"/>
                <a:gd name="connsiteX38" fmla="*/ 1157266 w 1157266"/>
                <a:gd name="connsiteY38" fmla="*/ 332819 h 3212988"/>
                <a:gd name="connsiteX39" fmla="*/ 1 w 1157266"/>
                <a:gd name="connsiteY39" fmla="*/ 332819 h 3212988"/>
                <a:gd name="connsiteX40" fmla="*/ 3068 w 1157266"/>
                <a:gd name="connsiteY40" fmla="*/ 0 h 3212988"/>
                <a:gd name="connsiteX41" fmla="*/ 1157266 w 1157266"/>
                <a:gd name="connsiteY41" fmla="*/ 0 h 3212988"/>
                <a:gd name="connsiteX42" fmla="*/ 1157266 w 1157266"/>
                <a:gd name="connsiteY42" fmla="*/ 12800 h 3212988"/>
                <a:gd name="connsiteX43" fmla="*/ 3068 w 1157266"/>
                <a:gd name="connsiteY43" fmla="*/ 12800 h 321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57266" h="3212988">
                  <a:moveTo>
                    <a:pt x="0" y="3200187"/>
                  </a:moveTo>
                  <a:lnTo>
                    <a:pt x="1157266" y="3200187"/>
                  </a:lnTo>
                  <a:lnTo>
                    <a:pt x="1157266" y="3212988"/>
                  </a:lnTo>
                  <a:lnTo>
                    <a:pt x="0" y="3212988"/>
                  </a:lnTo>
                  <a:close/>
                  <a:moveTo>
                    <a:pt x="3067" y="2880169"/>
                  </a:moveTo>
                  <a:lnTo>
                    <a:pt x="1157266" y="2880169"/>
                  </a:lnTo>
                  <a:lnTo>
                    <a:pt x="1157266" y="2892969"/>
                  </a:lnTo>
                  <a:lnTo>
                    <a:pt x="3067" y="2892969"/>
                  </a:lnTo>
                  <a:close/>
                  <a:moveTo>
                    <a:pt x="779" y="2560150"/>
                  </a:moveTo>
                  <a:lnTo>
                    <a:pt x="1157266" y="2560150"/>
                  </a:lnTo>
                  <a:lnTo>
                    <a:pt x="1157266" y="2572950"/>
                  </a:lnTo>
                  <a:lnTo>
                    <a:pt x="779" y="2572950"/>
                  </a:lnTo>
                  <a:close/>
                  <a:moveTo>
                    <a:pt x="3068" y="2240131"/>
                  </a:moveTo>
                  <a:lnTo>
                    <a:pt x="1157266" y="2240131"/>
                  </a:lnTo>
                  <a:lnTo>
                    <a:pt x="1157266" y="2252932"/>
                  </a:lnTo>
                  <a:lnTo>
                    <a:pt x="3068" y="2252932"/>
                  </a:lnTo>
                  <a:close/>
                  <a:moveTo>
                    <a:pt x="3068" y="1920112"/>
                  </a:moveTo>
                  <a:lnTo>
                    <a:pt x="1157266" y="1920112"/>
                  </a:lnTo>
                  <a:lnTo>
                    <a:pt x="1157266" y="1932913"/>
                  </a:lnTo>
                  <a:lnTo>
                    <a:pt x="3068" y="1932913"/>
                  </a:lnTo>
                  <a:close/>
                  <a:moveTo>
                    <a:pt x="780" y="1597974"/>
                  </a:moveTo>
                  <a:lnTo>
                    <a:pt x="1157266" y="1597974"/>
                  </a:lnTo>
                  <a:lnTo>
                    <a:pt x="1157266" y="1610775"/>
                  </a:lnTo>
                  <a:lnTo>
                    <a:pt x="780" y="1610775"/>
                  </a:lnTo>
                  <a:close/>
                  <a:moveTo>
                    <a:pt x="1" y="1280074"/>
                  </a:moveTo>
                  <a:lnTo>
                    <a:pt x="1157266" y="1280074"/>
                  </a:lnTo>
                  <a:lnTo>
                    <a:pt x="1157266" y="1292875"/>
                  </a:lnTo>
                  <a:lnTo>
                    <a:pt x="1" y="1292875"/>
                  </a:lnTo>
                  <a:close/>
                  <a:moveTo>
                    <a:pt x="3068" y="960056"/>
                  </a:moveTo>
                  <a:lnTo>
                    <a:pt x="1157266" y="960056"/>
                  </a:lnTo>
                  <a:lnTo>
                    <a:pt x="1157266" y="972856"/>
                  </a:lnTo>
                  <a:lnTo>
                    <a:pt x="3068" y="972856"/>
                  </a:lnTo>
                  <a:close/>
                  <a:moveTo>
                    <a:pt x="1" y="640037"/>
                  </a:moveTo>
                  <a:lnTo>
                    <a:pt x="1157266" y="640037"/>
                  </a:lnTo>
                  <a:lnTo>
                    <a:pt x="1157266" y="652837"/>
                  </a:lnTo>
                  <a:lnTo>
                    <a:pt x="1" y="652837"/>
                  </a:lnTo>
                  <a:close/>
                  <a:moveTo>
                    <a:pt x="1" y="320018"/>
                  </a:moveTo>
                  <a:lnTo>
                    <a:pt x="1157266" y="320018"/>
                  </a:lnTo>
                  <a:lnTo>
                    <a:pt x="1157266" y="332819"/>
                  </a:lnTo>
                  <a:lnTo>
                    <a:pt x="1" y="332819"/>
                  </a:lnTo>
                  <a:close/>
                  <a:moveTo>
                    <a:pt x="3068" y="0"/>
                  </a:moveTo>
                  <a:lnTo>
                    <a:pt x="1157266" y="0"/>
                  </a:lnTo>
                  <a:lnTo>
                    <a:pt x="1157266" y="12800"/>
                  </a:lnTo>
                  <a:lnTo>
                    <a:pt x="3068" y="12800"/>
                  </a:ln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570612" y="1311788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358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572768" y="2016100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290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72768" y="2734971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200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570612" y="1656665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310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570612" y="2371008"/>
              <a:ext cx="1371600" cy="249382"/>
            </a:xfrm>
            <a:prstGeom prst="rect">
              <a:avLst/>
            </a:prstGeom>
            <a:solidFill>
              <a:srgbClr val="385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267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576133" y="3072581"/>
              <a:ext cx="1371600" cy="249382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134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572768" y="3433214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125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572768" y="3793847"/>
              <a:ext cx="1371600" cy="249382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115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572768" y="4135067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102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572768" y="4485167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50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567815" y="4835122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0</a:t>
              </a:r>
            </a:p>
          </p:txBody>
        </p:sp>
      </p:grpSp>
      <p:sp>
        <p:nvSpPr>
          <p:cNvPr id="25" name="Freeform 24"/>
          <p:cNvSpPr>
            <a:spLocks/>
          </p:cNvSpPr>
          <p:nvPr/>
        </p:nvSpPr>
        <p:spPr>
          <a:xfrm rot="10800000">
            <a:off x="8669674" y="1878904"/>
            <a:ext cx="387804" cy="3294050"/>
          </a:xfrm>
          <a:custGeom>
            <a:avLst/>
            <a:gdLst>
              <a:gd name="connsiteX0" fmla="*/ 275718 w 551434"/>
              <a:gd name="connsiteY0" fmla="*/ 0 h 5525947"/>
              <a:gd name="connsiteX1" fmla="*/ 551434 w 551434"/>
              <a:gd name="connsiteY1" fmla="*/ 275716 h 5525947"/>
              <a:gd name="connsiteX2" fmla="*/ 549449 w 551434"/>
              <a:gd name="connsiteY2" fmla="*/ 295410 h 5525947"/>
              <a:gd name="connsiteX3" fmla="*/ 551433 w 551434"/>
              <a:gd name="connsiteY3" fmla="*/ 295410 h 5525947"/>
              <a:gd name="connsiteX4" fmla="*/ 551433 w 551434"/>
              <a:gd name="connsiteY4" fmla="*/ 2372663 h 5525947"/>
              <a:gd name="connsiteX5" fmla="*/ 551433 w 551434"/>
              <a:gd name="connsiteY5" fmla="*/ 3429000 h 5525947"/>
              <a:gd name="connsiteX6" fmla="*/ 551432 w 551434"/>
              <a:gd name="connsiteY6" fmla="*/ 3429000 h 5525947"/>
              <a:gd name="connsiteX7" fmla="*/ 551432 w 551434"/>
              <a:gd name="connsiteY7" fmla="*/ 5525947 h 5525947"/>
              <a:gd name="connsiteX8" fmla="*/ 0 w 551434"/>
              <a:gd name="connsiteY8" fmla="*/ 5525947 h 5525947"/>
              <a:gd name="connsiteX9" fmla="*/ 0 w 551434"/>
              <a:gd name="connsiteY9" fmla="*/ 2392357 h 5525947"/>
              <a:gd name="connsiteX10" fmla="*/ 1 w 551434"/>
              <a:gd name="connsiteY10" fmla="*/ 2392357 h 5525947"/>
              <a:gd name="connsiteX11" fmla="*/ 1 w 551434"/>
              <a:gd name="connsiteY11" fmla="*/ 2372663 h 5525947"/>
              <a:gd name="connsiteX12" fmla="*/ 1 w 551434"/>
              <a:gd name="connsiteY12" fmla="*/ 295410 h 5525947"/>
              <a:gd name="connsiteX13" fmla="*/ 1988 w 551434"/>
              <a:gd name="connsiteY13" fmla="*/ 295410 h 5525947"/>
              <a:gd name="connsiteX14" fmla="*/ 2 w 551434"/>
              <a:gd name="connsiteY14" fmla="*/ 275716 h 5525947"/>
              <a:gd name="connsiteX15" fmla="*/ 275718 w 551434"/>
              <a:gd name="connsiteY15" fmla="*/ 0 h 552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434" h="5525947">
                <a:moveTo>
                  <a:pt x="275718" y="0"/>
                </a:moveTo>
                <a:cubicBezTo>
                  <a:pt x="427992" y="0"/>
                  <a:pt x="551434" y="123442"/>
                  <a:pt x="551434" y="275716"/>
                </a:cubicBezTo>
                <a:lnTo>
                  <a:pt x="549449" y="295410"/>
                </a:lnTo>
                <a:lnTo>
                  <a:pt x="551433" y="295410"/>
                </a:lnTo>
                <a:lnTo>
                  <a:pt x="551433" y="2372663"/>
                </a:lnTo>
                <a:lnTo>
                  <a:pt x="551433" y="3429000"/>
                </a:lnTo>
                <a:lnTo>
                  <a:pt x="551432" y="3429000"/>
                </a:lnTo>
                <a:lnTo>
                  <a:pt x="551432" y="5525947"/>
                </a:lnTo>
                <a:lnTo>
                  <a:pt x="0" y="5525947"/>
                </a:lnTo>
                <a:lnTo>
                  <a:pt x="0" y="2392357"/>
                </a:lnTo>
                <a:lnTo>
                  <a:pt x="1" y="2392357"/>
                </a:lnTo>
                <a:lnTo>
                  <a:pt x="1" y="2372663"/>
                </a:lnTo>
                <a:lnTo>
                  <a:pt x="1" y="295410"/>
                </a:lnTo>
                <a:lnTo>
                  <a:pt x="1988" y="295410"/>
                </a:lnTo>
                <a:lnTo>
                  <a:pt x="2" y="275716"/>
                </a:lnTo>
                <a:cubicBezTo>
                  <a:pt x="2" y="123442"/>
                  <a:pt x="123445" y="0"/>
                  <a:pt x="275718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>
            <a:spLocks noChangeAspect="1"/>
          </p:cNvSpPr>
          <p:nvPr/>
        </p:nvSpPr>
        <p:spPr>
          <a:xfrm>
            <a:off x="4340371" y="1133107"/>
            <a:ext cx="1143000" cy="4780876"/>
          </a:xfrm>
          <a:custGeom>
            <a:avLst/>
            <a:gdLst>
              <a:gd name="connsiteX0" fmla="*/ 571501 w 1143000"/>
              <a:gd name="connsiteY0" fmla="*/ 0 h 4780876"/>
              <a:gd name="connsiteX1" fmla="*/ 891541 w 1143000"/>
              <a:gd name="connsiteY1" fmla="*/ 320040 h 4780876"/>
              <a:gd name="connsiteX2" fmla="*/ 889237 w 1143000"/>
              <a:gd name="connsiteY2" fmla="*/ 342900 h 4780876"/>
              <a:gd name="connsiteX3" fmla="*/ 891540 w 1143000"/>
              <a:gd name="connsiteY3" fmla="*/ 342900 h 4780876"/>
              <a:gd name="connsiteX4" fmla="*/ 891540 w 1143000"/>
              <a:gd name="connsiteY4" fmla="*/ 3735899 h 4780876"/>
              <a:gd name="connsiteX5" fmla="*/ 975612 w 1143000"/>
              <a:gd name="connsiteY5" fmla="*/ 3805265 h 4780876"/>
              <a:gd name="connsiteX6" fmla="*/ 1143000 w 1143000"/>
              <a:gd name="connsiteY6" fmla="*/ 4209376 h 4780876"/>
              <a:gd name="connsiteX7" fmla="*/ 571500 w 1143000"/>
              <a:gd name="connsiteY7" fmla="*/ 4780876 h 4780876"/>
              <a:gd name="connsiteX8" fmla="*/ 0 w 1143000"/>
              <a:gd name="connsiteY8" fmla="*/ 4209376 h 4780876"/>
              <a:gd name="connsiteX9" fmla="*/ 167388 w 1143000"/>
              <a:gd name="connsiteY9" fmla="*/ 3805265 h 4780876"/>
              <a:gd name="connsiteX10" fmla="*/ 251460 w 1143000"/>
              <a:gd name="connsiteY10" fmla="*/ 3735899 h 4780876"/>
              <a:gd name="connsiteX11" fmla="*/ 251460 w 1143000"/>
              <a:gd name="connsiteY11" fmla="*/ 342900 h 4780876"/>
              <a:gd name="connsiteX12" fmla="*/ 253766 w 1143000"/>
              <a:gd name="connsiteY12" fmla="*/ 342900 h 4780876"/>
              <a:gd name="connsiteX13" fmla="*/ 251461 w 1143000"/>
              <a:gd name="connsiteY13" fmla="*/ 320040 h 4780876"/>
              <a:gd name="connsiteX14" fmla="*/ 571501 w 1143000"/>
              <a:gd name="connsiteY14" fmla="*/ 0 h 47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000" h="4780876">
                <a:moveTo>
                  <a:pt x="571501" y="0"/>
                </a:moveTo>
                <a:cubicBezTo>
                  <a:pt x="748254" y="0"/>
                  <a:pt x="891541" y="143287"/>
                  <a:pt x="891541" y="320040"/>
                </a:cubicBezTo>
                <a:lnTo>
                  <a:pt x="889237" y="342900"/>
                </a:lnTo>
                <a:lnTo>
                  <a:pt x="891540" y="342900"/>
                </a:lnTo>
                <a:lnTo>
                  <a:pt x="891540" y="3735899"/>
                </a:lnTo>
                <a:lnTo>
                  <a:pt x="975612" y="3805265"/>
                </a:lnTo>
                <a:cubicBezTo>
                  <a:pt x="1079033" y="3908686"/>
                  <a:pt x="1143000" y="4051561"/>
                  <a:pt x="1143000" y="4209376"/>
                </a:cubicBezTo>
                <a:cubicBezTo>
                  <a:pt x="1143000" y="4525007"/>
                  <a:pt x="887131" y="4780876"/>
                  <a:pt x="571500" y="4780876"/>
                </a:cubicBezTo>
                <a:cubicBezTo>
                  <a:pt x="255869" y="4780876"/>
                  <a:pt x="0" y="4525007"/>
                  <a:pt x="0" y="4209376"/>
                </a:cubicBezTo>
                <a:cubicBezTo>
                  <a:pt x="0" y="4051561"/>
                  <a:pt x="63967" y="3908686"/>
                  <a:pt x="167388" y="3805265"/>
                </a:cubicBezTo>
                <a:lnTo>
                  <a:pt x="251460" y="3735899"/>
                </a:lnTo>
                <a:lnTo>
                  <a:pt x="251460" y="342900"/>
                </a:lnTo>
                <a:lnTo>
                  <a:pt x="253766" y="342900"/>
                </a:lnTo>
                <a:lnTo>
                  <a:pt x="251461" y="320040"/>
                </a:lnTo>
                <a:cubicBezTo>
                  <a:pt x="251461" y="143287"/>
                  <a:pt x="394748" y="0"/>
                  <a:pt x="5715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466246" y="4882644"/>
            <a:ext cx="914400" cy="9144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629139" y="1224509"/>
            <a:ext cx="2282716" cy="3772716"/>
            <a:chOff x="665017" y="1311788"/>
            <a:chExt cx="2282716" cy="3772716"/>
          </a:xfrm>
        </p:grpSpPr>
        <p:sp>
          <p:nvSpPr>
            <p:cNvPr id="53" name="Freeform 52"/>
            <p:cNvSpPr/>
            <p:nvPr/>
          </p:nvSpPr>
          <p:spPr>
            <a:xfrm>
              <a:off x="665017" y="1436915"/>
              <a:ext cx="917469" cy="3533008"/>
            </a:xfrm>
            <a:custGeom>
              <a:avLst/>
              <a:gdLst>
                <a:gd name="connsiteX0" fmla="*/ 0 w 1157266"/>
                <a:gd name="connsiteY0" fmla="*/ 3200187 h 3212988"/>
                <a:gd name="connsiteX1" fmla="*/ 1157266 w 1157266"/>
                <a:gd name="connsiteY1" fmla="*/ 3200187 h 3212988"/>
                <a:gd name="connsiteX2" fmla="*/ 1157266 w 1157266"/>
                <a:gd name="connsiteY2" fmla="*/ 3212988 h 3212988"/>
                <a:gd name="connsiteX3" fmla="*/ 0 w 1157266"/>
                <a:gd name="connsiteY3" fmla="*/ 3212988 h 3212988"/>
                <a:gd name="connsiteX4" fmla="*/ 3067 w 1157266"/>
                <a:gd name="connsiteY4" fmla="*/ 2880169 h 3212988"/>
                <a:gd name="connsiteX5" fmla="*/ 1157266 w 1157266"/>
                <a:gd name="connsiteY5" fmla="*/ 2880169 h 3212988"/>
                <a:gd name="connsiteX6" fmla="*/ 1157266 w 1157266"/>
                <a:gd name="connsiteY6" fmla="*/ 2892969 h 3212988"/>
                <a:gd name="connsiteX7" fmla="*/ 3067 w 1157266"/>
                <a:gd name="connsiteY7" fmla="*/ 2892969 h 3212988"/>
                <a:gd name="connsiteX8" fmla="*/ 779 w 1157266"/>
                <a:gd name="connsiteY8" fmla="*/ 2560150 h 3212988"/>
                <a:gd name="connsiteX9" fmla="*/ 1157266 w 1157266"/>
                <a:gd name="connsiteY9" fmla="*/ 2560150 h 3212988"/>
                <a:gd name="connsiteX10" fmla="*/ 1157266 w 1157266"/>
                <a:gd name="connsiteY10" fmla="*/ 2572950 h 3212988"/>
                <a:gd name="connsiteX11" fmla="*/ 779 w 1157266"/>
                <a:gd name="connsiteY11" fmla="*/ 2572950 h 3212988"/>
                <a:gd name="connsiteX12" fmla="*/ 3068 w 1157266"/>
                <a:gd name="connsiteY12" fmla="*/ 2240131 h 3212988"/>
                <a:gd name="connsiteX13" fmla="*/ 1157266 w 1157266"/>
                <a:gd name="connsiteY13" fmla="*/ 2240131 h 3212988"/>
                <a:gd name="connsiteX14" fmla="*/ 1157266 w 1157266"/>
                <a:gd name="connsiteY14" fmla="*/ 2252932 h 3212988"/>
                <a:gd name="connsiteX15" fmla="*/ 3068 w 1157266"/>
                <a:gd name="connsiteY15" fmla="*/ 2252932 h 3212988"/>
                <a:gd name="connsiteX16" fmla="*/ 3068 w 1157266"/>
                <a:gd name="connsiteY16" fmla="*/ 1920112 h 3212988"/>
                <a:gd name="connsiteX17" fmla="*/ 1157266 w 1157266"/>
                <a:gd name="connsiteY17" fmla="*/ 1920112 h 3212988"/>
                <a:gd name="connsiteX18" fmla="*/ 1157266 w 1157266"/>
                <a:gd name="connsiteY18" fmla="*/ 1932913 h 3212988"/>
                <a:gd name="connsiteX19" fmla="*/ 3068 w 1157266"/>
                <a:gd name="connsiteY19" fmla="*/ 1932913 h 3212988"/>
                <a:gd name="connsiteX20" fmla="*/ 780 w 1157266"/>
                <a:gd name="connsiteY20" fmla="*/ 1597974 h 3212988"/>
                <a:gd name="connsiteX21" fmla="*/ 1157266 w 1157266"/>
                <a:gd name="connsiteY21" fmla="*/ 1597974 h 3212988"/>
                <a:gd name="connsiteX22" fmla="*/ 1157266 w 1157266"/>
                <a:gd name="connsiteY22" fmla="*/ 1610775 h 3212988"/>
                <a:gd name="connsiteX23" fmla="*/ 780 w 1157266"/>
                <a:gd name="connsiteY23" fmla="*/ 1610775 h 3212988"/>
                <a:gd name="connsiteX24" fmla="*/ 1 w 1157266"/>
                <a:gd name="connsiteY24" fmla="*/ 1280074 h 3212988"/>
                <a:gd name="connsiteX25" fmla="*/ 1157266 w 1157266"/>
                <a:gd name="connsiteY25" fmla="*/ 1280074 h 3212988"/>
                <a:gd name="connsiteX26" fmla="*/ 1157266 w 1157266"/>
                <a:gd name="connsiteY26" fmla="*/ 1292875 h 3212988"/>
                <a:gd name="connsiteX27" fmla="*/ 1 w 1157266"/>
                <a:gd name="connsiteY27" fmla="*/ 1292875 h 3212988"/>
                <a:gd name="connsiteX28" fmla="*/ 3068 w 1157266"/>
                <a:gd name="connsiteY28" fmla="*/ 960056 h 3212988"/>
                <a:gd name="connsiteX29" fmla="*/ 1157266 w 1157266"/>
                <a:gd name="connsiteY29" fmla="*/ 960056 h 3212988"/>
                <a:gd name="connsiteX30" fmla="*/ 1157266 w 1157266"/>
                <a:gd name="connsiteY30" fmla="*/ 972856 h 3212988"/>
                <a:gd name="connsiteX31" fmla="*/ 3068 w 1157266"/>
                <a:gd name="connsiteY31" fmla="*/ 972856 h 3212988"/>
                <a:gd name="connsiteX32" fmla="*/ 1 w 1157266"/>
                <a:gd name="connsiteY32" fmla="*/ 640037 h 3212988"/>
                <a:gd name="connsiteX33" fmla="*/ 1157266 w 1157266"/>
                <a:gd name="connsiteY33" fmla="*/ 640037 h 3212988"/>
                <a:gd name="connsiteX34" fmla="*/ 1157266 w 1157266"/>
                <a:gd name="connsiteY34" fmla="*/ 652837 h 3212988"/>
                <a:gd name="connsiteX35" fmla="*/ 1 w 1157266"/>
                <a:gd name="connsiteY35" fmla="*/ 652837 h 3212988"/>
                <a:gd name="connsiteX36" fmla="*/ 1 w 1157266"/>
                <a:gd name="connsiteY36" fmla="*/ 320018 h 3212988"/>
                <a:gd name="connsiteX37" fmla="*/ 1157266 w 1157266"/>
                <a:gd name="connsiteY37" fmla="*/ 320018 h 3212988"/>
                <a:gd name="connsiteX38" fmla="*/ 1157266 w 1157266"/>
                <a:gd name="connsiteY38" fmla="*/ 332819 h 3212988"/>
                <a:gd name="connsiteX39" fmla="*/ 1 w 1157266"/>
                <a:gd name="connsiteY39" fmla="*/ 332819 h 3212988"/>
                <a:gd name="connsiteX40" fmla="*/ 3068 w 1157266"/>
                <a:gd name="connsiteY40" fmla="*/ 0 h 3212988"/>
                <a:gd name="connsiteX41" fmla="*/ 1157266 w 1157266"/>
                <a:gd name="connsiteY41" fmla="*/ 0 h 3212988"/>
                <a:gd name="connsiteX42" fmla="*/ 1157266 w 1157266"/>
                <a:gd name="connsiteY42" fmla="*/ 12800 h 3212988"/>
                <a:gd name="connsiteX43" fmla="*/ 3068 w 1157266"/>
                <a:gd name="connsiteY43" fmla="*/ 12800 h 321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57266" h="3212988">
                  <a:moveTo>
                    <a:pt x="0" y="3200187"/>
                  </a:moveTo>
                  <a:lnTo>
                    <a:pt x="1157266" y="3200187"/>
                  </a:lnTo>
                  <a:lnTo>
                    <a:pt x="1157266" y="3212988"/>
                  </a:lnTo>
                  <a:lnTo>
                    <a:pt x="0" y="3212988"/>
                  </a:lnTo>
                  <a:close/>
                  <a:moveTo>
                    <a:pt x="3067" y="2880169"/>
                  </a:moveTo>
                  <a:lnTo>
                    <a:pt x="1157266" y="2880169"/>
                  </a:lnTo>
                  <a:lnTo>
                    <a:pt x="1157266" y="2892969"/>
                  </a:lnTo>
                  <a:lnTo>
                    <a:pt x="3067" y="2892969"/>
                  </a:lnTo>
                  <a:close/>
                  <a:moveTo>
                    <a:pt x="779" y="2560150"/>
                  </a:moveTo>
                  <a:lnTo>
                    <a:pt x="1157266" y="2560150"/>
                  </a:lnTo>
                  <a:lnTo>
                    <a:pt x="1157266" y="2572950"/>
                  </a:lnTo>
                  <a:lnTo>
                    <a:pt x="779" y="2572950"/>
                  </a:lnTo>
                  <a:close/>
                  <a:moveTo>
                    <a:pt x="3068" y="2240131"/>
                  </a:moveTo>
                  <a:lnTo>
                    <a:pt x="1157266" y="2240131"/>
                  </a:lnTo>
                  <a:lnTo>
                    <a:pt x="1157266" y="2252932"/>
                  </a:lnTo>
                  <a:lnTo>
                    <a:pt x="3068" y="2252932"/>
                  </a:lnTo>
                  <a:close/>
                  <a:moveTo>
                    <a:pt x="3068" y="1920112"/>
                  </a:moveTo>
                  <a:lnTo>
                    <a:pt x="1157266" y="1920112"/>
                  </a:lnTo>
                  <a:lnTo>
                    <a:pt x="1157266" y="1932913"/>
                  </a:lnTo>
                  <a:lnTo>
                    <a:pt x="3068" y="1932913"/>
                  </a:lnTo>
                  <a:close/>
                  <a:moveTo>
                    <a:pt x="780" y="1597974"/>
                  </a:moveTo>
                  <a:lnTo>
                    <a:pt x="1157266" y="1597974"/>
                  </a:lnTo>
                  <a:lnTo>
                    <a:pt x="1157266" y="1610775"/>
                  </a:lnTo>
                  <a:lnTo>
                    <a:pt x="780" y="1610775"/>
                  </a:lnTo>
                  <a:close/>
                  <a:moveTo>
                    <a:pt x="1" y="1280074"/>
                  </a:moveTo>
                  <a:lnTo>
                    <a:pt x="1157266" y="1280074"/>
                  </a:lnTo>
                  <a:lnTo>
                    <a:pt x="1157266" y="1292875"/>
                  </a:lnTo>
                  <a:lnTo>
                    <a:pt x="1" y="1292875"/>
                  </a:lnTo>
                  <a:close/>
                  <a:moveTo>
                    <a:pt x="3068" y="960056"/>
                  </a:moveTo>
                  <a:lnTo>
                    <a:pt x="1157266" y="960056"/>
                  </a:lnTo>
                  <a:lnTo>
                    <a:pt x="1157266" y="972856"/>
                  </a:lnTo>
                  <a:lnTo>
                    <a:pt x="3068" y="972856"/>
                  </a:lnTo>
                  <a:close/>
                  <a:moveTo>
                    <a:pt x="1" y="640037"/>
                  </a:moveTo>
                  <a:lnTo>
                    <a:pt x="1157266" y="640037"/>
                  </a:lnTo>
                  <a:lnTo>
                    <a:pt x="1157266" y="652837"/>
                  </a:lnTo>
                  <a:lnTo>
                    <a:pt x="1" y="652837"/>
                  </a:lnTo>
                  <a:close/>
                  <a:moveTo>
                    <a:pt x="1" y="320018"/>
                  </a:moveTo>
                  <a:lnTo>
                    <a:pt x="1157266" y="320018"/>
                  </a:lnTo>
                  <a:lnTo>
                    <a:pt x="1157266" y="332819"/>
                  </a:lnTo>
                  <a:lnTo>
                    <a:pt x="1" y="332819"/>
                  </a:lnTo>
                  <a:close/>
                  <a:moveTo>
                    <a:pt x="3068" y="0"/>
                  </a:moveTo>
                  <a:lnTo>
                    <a:pt x="1157266" y="0"/>
                  </a:lnTo>
                  <a:lnTo>
                    <a:pt x="1157266" y="12800"/>
                  </a:lnTo>
                  <a:lnTo>
                    <a:pt x="3068" y="12800"/>
                  </a:ln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570612" y="1311788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9.4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572768" y="2016100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7.5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572768" y="2734971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5.5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570612" y="1656665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8.5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570612" y="2371008"/>
              <a:ext cx="1371600" cy="249382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6.5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576133" y="3072581"/>
              <a:ext cx="1371600" cy="249382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4.2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572768" y="3433214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3.7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572768" y="3793847"/>
              <a:ext cx="1371600" cy="249382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3.3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572768" y="4135067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2.9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572768" y="4485167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1.5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567815" y="4835122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0</a:t>
              </a:r>
            </a:p>
          </p:txBody>
        </p:sp>
      </p:grpSp>
      <p:sp>
        <p:nvSpPr>
          <p:cNvPr id="52" name="Freeform 51"/>
          <p:cNvSpPr>
            <a:spLocks/>
          </p:cNvSpPr>
          <p:nvPr/>
        </p:nvSpPr>
        <p:spPr>
          <a:xfrm rot="10800000">
            <a:off x="4729544" y="4597051"/>
            <a:ext cx="436370" cy="520109"/>
          </a:xfrm>
          <a:custGeom>
            <a:avLst/>
            <a:gdLst>
              <a:gd name="connsiteX0" fmla="*/ 275718 w 551434"/>
              <a:gd name="connsiteY0" fmla="*/ 0 h 5525947"/>
              <a:gd name="connsiteX1" fmla="*/ 551434 w 551434"/>
              <a:gd name="connsiteY1" fmla="*/ 275716 h 5525947"/>
              <a:gd name="connsiteX2" fmla="*/ 549449 w 551434"/>
              <a:gd name="connsiteY2" fmla="*/ 295410 h 5525947"/>
              <a:gd name="connsiteX3" fmla="*/ 551433 w 551434"/>
              <a:gd name="connsiteY3" fmla="*/ 295410 h 5525947"/>
              <a:gd name="connsiteX4" fmla="*/ 551433 w 551434"/>
              <a:gd name="connsiteY4" fmla="*/ 2372663 h 5525947"/>
              <a:gd name="connsiteX5" fmla="*/ 551433 w 551434"/>
              <a:gd name="connsiteY5" fmla="*/ 3429000 h 5525947"/>
              <a:gd name="connsiteX6" fmla="*/ 551432 w 551434"/>
              <a:gd name="connsiteY6" fmla="*/ 3429000 h 5525947"/>
              <a:gd name="connsiteX7" fmla="*/ 551432 w 551434"/>
              <a:gd name="connsiteY7" fmla="*/ 5525947 h 5525947"/>
              <a:gd name="connsiteX8" fmla="*/ 0 w 551434"/>
              <a:gd name="connsiteY8" fmla="*/ 5525947 h 5525947"/>
              <a:gd name="connsiteX9" fmla="*/ 0 w 551434"/>
              <a:gd name="connsiteY9" fmla="*/ 2392357 h 5525947"/>
              <a:gd name="connsiteX10" fmla="*/ 1 w 551434"/>
              <a:gd name="connsiteY10" fmla="*/ 2392357 h 5525947"/>
              <a:gd name="connsiteX11" fmla="*/ 1 w 551434"/>
              <a:gd name="connsiteY11" fmla="*/ 2372663 h 5525947"/>
              <a:gd name="connsiteX12" fmla="*/ 1 w 551434"/>
              <a:gd name="connsiteY12" fmla="*/ 295410 h 5525947"/>
              <a:gd name="connsiteX13" fmla="*/ 1988 w 551434"/>
              <a:gd name="connsiteY13" fmla="*/ 295410 h 5525947"/>
              <a:gd name="connsiteX14" fmla="*/ 2 w 551434"/>
              <a:gd name="connsiteY14" fmla="*/ 275716 h 5525947"/>
              <a:gd name="connsiteX15" fmla="*/ 275718 w 551434"/>
              <a:gd name="connsiteY15" fmla="*/ 0 h 552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434" h="5525947">
                <a:moveTo>
                  <a:pt x="275718" y="0"/>
                </a:moveTo>
                <a:cubicBezTo>
                  <a:pt x="427992" y="0"/>
                  <a:pt x="551434" y="123442"/>
                  <a:pt x="551434" y="275716"/>
                </a:cubicBezTo>
                <a:lnTo>
                  <a:pt x="549449" y="295410"/>
                </a:lnTo>
                <a:lnTo>
                  <a:pt x="551433" y="295410"/>
                </a:lnTo>
                <a:lnTo>
                  <a:pt x="551433" y="2372663"/>
                </a:lnTo>
                <a:lnTo>
                  <a:pt x="551433" y="3429000"/>
                </a:lnTo>
                <a:lnTo>
                  <a:pt x="551432" y="3429000"/>
                </a:lnTo>
                <a:lnTo>
                  <a:pt x="551432" y="5525947"/>
                </a:lnTo>
                <a:lnTo>
                  <a:pt x="0" y="5525947"/>
                </a:lnTo>
                <a:lnTo>
                  <a:pt x="0" y="2392357"/>
                </a:lnTo>
                <a:lnTo>
                  <a:pt x="1" y="2392357"/>
                </a:lnTo>
                <a:lnTo>
                  <a:pt x="1" y="2372663"/>
                </a:lnTo>
                <a:lnTo>
                  <a:pt x="1" y="295410"/>
                </a:lnTo>
                <a:lnTo>
                  <a:pt x="1988" y="295410"/>
                </a:lnTo>
                <a:lnTo>
                  <a:pt x="2" y="275716"/>
                </a:lnTo>
                <a:cubicBezTo>
                  <a:pt x="2" y="123442"/>
                  <a:pt x="123445" y="0"/>
                  <a:pt x="275718" y="0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>
            <a:spLocks noChangeAspect="1"/>
          </p:cNvSpPr>
          <p:nvPr/>
        </p:nvSpPr>
        <p:spPr>
          <a:xfrm>
            <a:off x="337004" y="1133107"/>
            <a:ext cx="1143000" cy="4780876"/>
          </a:xfrm>
          <a:custGeom>
            <a:avLst/>
            <a:gdLst>
              <a:gd name="connsiteX0" fmla="*/ 571501 w 1143000"/>
              <a:gd name="connsiteY0" fmla="*/ 0 h 4780876"/>
              <a:gd name="connsiteX1" fmla="*/ 891541 w 1143000"/>
              <a:gd name="connsiteY1" fmla="*/ 320040 h 4780876"/>
              <a:gd name="connsiteX2" fmla="*/ 889237 w 1143000"/>
              <a:gd name="connsiteY2" fmla="*/ 342900 h 4780876"/>
              <a:gd name="connsiteX3" fmla="*/ 891540 w 1143000"/>
              <a:gd name="connsiteY3" fmla="*/ 342900 h 4780876"/>
              <a:gd name="connsiteX4" fmla="*/ 891540 w 1143000"/>
              <a:gd name="connsiteY4" fmla="*/ 3735899 h 4780876"/>
              <a:gd name="connsiteX5" fmla="*/ 975612 w 1143000"/>
              <a:gd name="connsiteY5" fmla="*/ 3805265 h 4780876"/>
              <a:gd name="connsiteX6" fmla="*/ 1143000 w 1143000"/>
              <a:gd name="connsiteY6" fmla="*/ 4209376 h 4780876"/>
              <a:gd name="connsiteX7" fmla="*/ 571500 w 1143000"/>
              <a:gd name="connsiteY7" fmla="*/ 4780876 h 4780876"/>
              <a:gd name="connsiteX8" fmla="*/ 0 w 1143000"/>
              <a:gd name="connsiteY8" fmla="*/ 4209376 h 4780876"/>
              <a:gd name="connsiteX9" fmla="*/ 167388 w 1143000"/>
              <a:gd name="connsiteY9" fmla="*/ 3805265 h 4780876"/>
              <a:gd name="connsiteX10" fmla="*/ 251460 w 1143000"/>
              <a:gd name="connsiteY10" fmla="*/ 3735899 h 4780876"/>
              <a:gd name="connsiteX11" fmla="*/ 251460 w 1143000"/>
              <a:gd name="connsiteY11" fmla="*/ 342900 h 4780876"/>
              <a:gd name="connsiteX12" fmla="*/ 253766 w 1143000"/>
              <a:gd name="connsiteY12" fmla="*/ 342900 h 4780876"/>
              <a:gd name="connsiteX13" fmla="*/ 251461 w 1143000"/>
              <a:gd name="connsiteY13" fmla="*/ 320040 h 4780876"/>
              <a:gd name="connsiteX14" fmla="*/ 571501 w 1143000"/>
              <a:gd name="connsiteY14" fmla="*/ 0 h 47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000" h="4780876">
                <a:moveTo>
                  <a:pt x="571501" y="0"/>
                </a:moveTo>
                <a:cubicBezTo>
                  <a:pt x="748254" y="0"/>
                  <a:pt x="891541" y="143287"/>
                  <a:pt x="891541" y="320040"/>
                </a:cubicBezTo>
                <a:lnTo>
                  <a:pt x="889237" y="342900"/>
                </a:lnTo>
                <a:lnTo>
                  <a:pt x="891540" y="342900"/>
                </a:lnTo>
                <a:lnTo>
                  <a:pt x="891540" y="3735899"/>
                </a:lnTo>
                <a:lnTo>
                  <a:pt x="975612" y="3805265"/>
                </a:lnTo>
                <a:cubicBezTo>
                  <a:pt x="1079033" y="3908686"/>
                  <a:pt x="1143000" y="4051561"/>
                  <a:pt x="1143000" y="4209376"/>
                </a:cubicBezTo>
                <a:cubicBezTo>
                  <a:pt x="1143000" y="4525007"/>
                  <a:pt x="887131" y="4780876"/>
                  <a:pt x="571500" y="4780876"/>
                </a:cubicBezTo>
                <a:cubicBezTo>
                  <a:pt x="255869" y="4780876"/>
                  <a:pt x="0" y="4525007"/>
                  <a:pt x="0" y="4209376"/>
                </a:cubicBezTo>
                <a:cubicBezTo>
                  <a:pt x="0" y="4051561"/>
                  <a:pt x="63967" y="3908686"/>
                  <a:pt x="167388" y="3805265"/>
                </a:cubicBezTo>
                <a:lnTo>
                  <a:pt x="251460" y="3735899"/>
                </a:lnTo>
                <a:lnTo>
                  <a:pt x="251460" y="342900"/>
                </a:lnTo>
                <a:lnTo>
                  <a:pt x="253766" y="342900"/>
                </a:lnTo>
                <a:lnTo>
                  <a:pt x="251461" y="320040"/>
                </a:lnTo>
                <a:cubicBezTo>
                  <a:pt x="251461" y="143287"/>
                  <a:pt x="394748" y="0"/>
                  <a:pt x="5715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462879" y="4882644"/>
            <a:ext cx="914400" cy="914400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25772" y="1224509"/>
            <a:ext cx="2282716" cy="3772716"/>
            <a:chOff x="665017" y="1311788"/>
            <a:chExt cx="2282716" cy="3772716"/>
          </a:xfrm>
        </p:grpSpPr>
        <p:sp>
          <p:nvSpPr>
            <p:cNvPr id="71" name="Freeform 70"/>
            <p:cNvSpPr/>
            <p:nvPr/>
          </p:nvSpPr>
          <p:spPr>
            <a:xfrm>
              <a:off x="665017" y="1436915"/>
              <a:ext cx="917469" cy="3533008"/>
            </a:xfrm>
            <a:custGeom>
              <a:avLst/>
              <a:gdLst>
                <a:gd name="connsiteX0" fmla="*/ 0 w 1157266"/>
                <a:gd name="connsiteY0" fmla="*/ 3200187 h 3212988"/>
                <a:gd name="connsiteX1" fmla="*/ 1157266 w 1157266"/>
                <a:gd name="connsiteY1" fmla="*/ 3200187 h 3212988"/>
                <a:gd name="connsiteX2" fmla="*/ 1157266 w 1157266"/>
                <a:gd name="connsiteY2" fmla="*/ 3212988 h 3212988"/>
                <a:gd name="connsiteX3" fmla="*/ 0 w 1157266"/>
                <a:gd name="connsiteY3" fmla="*/ 3212988 h 3212988"/>
                <a:gd name="connsiteX4" fmla="*/ 3067 w 1157266"/>
                <a:gd name="connsiteY4" fmla="*/ 2880169 h 3212988"/>
                <a:gd name="connsiteX5" fmla="*/ 1157266 w 1157266"/>
                <a:gd name="connsiteY5" fmla="*/ 2880169 h 3212988"/>
                <a:gd name="connsiteX6" fmla="*/ 1157266 w 1157266"/>
                <a:gd name="connsiteY6" fmla="*/ 2892969 h 3212988"/>
                <a:gd name="connsiteX7" fmla="*/ 3067 w 1157266"/>
                <a:gd name="connsiteY7" fmla="*/ 2892969 h 3212988"/>
                <a:gd name="connsiteX8" fmla="*/ 779 w 1157266"/>
                <a:gd name="connsiteY8" fmla="*/ 2560150 h 3212988"/>
                <a:gd name="connsiteX9" fmla="*/ 1157266 w 1157266"/>
                <a:gd name="connsiteY9" fmla="*/ 2560150 h 3212988"/>
                <a:gd name="connsiteX10" fmla="*/ 1157266 w 1157266"/>
                <a:gd name="connsiteY10" fmla="*/ 2572950 h 3212988"/>
                <a:gd name="connsiteX11" fmla="*/ 779 w 1157266"/>
                <a:gd name="connsiteY11" fmla="*/ 2572950 h 3212988"/>
                <a:gd name="connsiteX12" fmla="*/ 3068 w 1157266"/>
                <a:gd name="connsiteY12" fmla="*/ 2240131 h 3212988"/>
                <a:gd name="connsiteX13" fmla="*/ 1157266 w 1157266"/>
                <a:gd name="connsiteY13" fmla="*/ 2240131 h 3212988"/>
                <a:gd name="connsiteX14" fmla="*/ 1157266 w 1157266"/>
                <a:gd name="connsiteY14" fmla="*/ 2252932 h 3212988"/>
                <a:gd name="connsiteX15" fmla="*/ 3068 w 1157266"/>
                <a:gd name="connsiteY15" fmla="*/ 2252932 h 3212988"/>
                <a:gd name="connsiteX16" fmla="*/ 3068 w 1157266"/>
                <a:gd name="connsiteY16" fmla="*/ 1920112 h 3212988"/>
                <a:gd name="connsiteX17" fmla="*/ 1157266 w 1157266"/>
                <a:gd name="connsiteY17" fmla="*/ 1920112 h 3212988"/>
                <a:gd name="connsiteX18" fmla="*/ 1157266 w 1157266"/>
                <a:gd name="connsiteY18" fmla="*/ 1932913 h 3212988"/>
                <a:gd name="connsiteX19" fmla="*/ 3068 w 1157266"/>
                <a:gd name="connsiteY19" fmla="*/ 1932913 h 3212988"/>
                <a:gd name="connsiteX20" fmla="*/ 780 w 1157266"/>
                <a:gd name="connsiteY20" fmla="*/ 1597974 h 3212988"/>
                <a:gd name="connsiteX21" fmla="*/ 1157266 w 1157266"/>
                <a:gd name="connsiteY21" fmla="*/ 1597974 h 3212988"/>
                <a:gd name="connsiteX22" fmla="*/ 1157266 w 1157266"/>
                <a:gd name="connsiteY22" fmla="*/ 1610775 h 3212988"/>
                <a:gd name="connsiteX23" fmla="*/ 780 w 1157266"/>
                <a:gd name="connsiteY23" fmla="*/ 1610775 h 3212988"/>
                <a:gd name="connsiteX24" fmla="*/ 1 w 1157266"/>
                <a:gd name="connsiteY24" fmla="*/ 1280074 h 3212988"/>
                <a:gd name="connsiteX25" fmla="*/ 1157266 w 1157266"/>
                <a:gd name="connsiteY25" fmla="*/ 1280074 h 3212988"/>
                <a:gd name="connsiteX26" fmla="*/ 1157266 w 1157266"/>
                <a:gd name="connsiteY26" fmla="*/ 1292875 h 3212988"/>
                <a:gd name="connsiteX27" fmla="*/ 1 w 1157266"/>
                <a:gd name="connsiteY27" fmla="*/ 1292875 h 3212988"/>
                <a:gd name="connsiteX28" fmla="*/ 3068 w 1157266"/>
                <a:gd name="connsiteY28" fmla="*/ 960056 h 3212988"/>
                <a:gd name="connsiteX29" fmla="*/ 1157266 w 1157266"/>
                <a:gd name="connsiteY29" fmla="*/ 960056 h 3212988"/>
                <a:gd name="connsiteX30" fmla="*/ 1157266 w 1157266"/>
                <a:gd name="connsiteY30" fmla="*/ 972856 h 3212988"/>
                <a:gd name="connsiteX31" fmla="*/ 3068 w 1157266"/>
                <a:gd name="connsiteY31" fmla="*/ 972856 h 3212988"/>
                <a:gd name="connsiteX32" fmla="*/ 1 w 1157266"/>
                <a:gd name="connsiteY32" fmla="*/ 640037 h 3212988"/>
                <a:gd name="connsiteX33" fmla="*/ 1157266 w 1157266"/>
                <a:gd name="connsiteY33" fmla="*/ 640037 h 3212988"/>
                <a:gd name="connsiteX34" fmla="*/ 1157266 w 1157266"/>
                <a:gd name="connsiteY34" fmla="*/ 652837 h 3212988"/>
                <a:gd name="connsiteX35" fmla="*/ 1 w 1157266"/>
                <a:gd name="connsiteY35" fmla="*/ 652837 h 3212988"/>
                <a:gd name="connsiteX36" fmla="*/ 1 w 1157266"/>
                <a:gd name="connsiteY36" fmla="*/ 320018 h 3212988"/>
                <a:gd name="connsiteX37" fmla="*/ 1157266 w 1157266"/>
                <a:gd name="connsiteY37" fmla="*/ 320018 h 3212988"/>
                <a:gd name="connsiteX38" fmla="*/ 1157266 w 1157266"/>
                <a:gd name="connsiteY38" fmla="*/ 332819 h 3212988"/>
                <a:gd name="connsiteX39" fmla="*/ 1 w 1157266"/>
                <a:gd name="connsiteY39" fmla="*/ 332819 h 3212988"/>
                <a:gd name="connsiteX40" fmla="*/ 3068 w 1157266"/>
                <a:gd name="connsiteY40" fmla="*/ 0 h 3212988"/>
                <a:gd name="connsiteX41" fmla="*/ 1157266 w 1157266"/>
                <a:gd name="connsiteY41" fmla="*/ 0 h 3212988"/>
                <a:gd name="connsiteX42" fmla="*/ 1157266 w 1157266"/>
                <a:gd name="connsiteY42" fmla="*/ 12800 h 3212988"/>
                <a:gd name="connsiteX43" fmla="*/ 3068 w 1157266"/>
                <a:gd name="connsiteY43" fmla="*/ 12800 h 321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57266" h="3212988">
                  <a:moveTo>
                    <a:pt x="0" y="3200187"/>
                  </a:moveTo>
                  <a:lnTo>
                    <a:pt x="1157266" y="3200187"/>
                  </a:lnTo>
                  <a:lnTo>
                    <a:pt x="1157266" y="3212988"/>
                  </a:lnTo>
                  <a:lnTo>
                    <a:pt x="0" y="3212988"/>
                  </a:lnTo>
                  <a:close/>
                  <a:moveTo>
                    <a:pt x="3067" y="2880169"/>
                  </a:moveTo>
                  <a:lnTo>
                    <a:pt x="1157266" y="2880169"/>
                  </a:lnTo>
                  <a:lnTo>
                    <a:pt x="1157266" y="2892969"/>
                  </a:lnTo>
                  <a:lnTo>
                    <a:pt x="3067" y="2892969"/>
                  </a:lnTo>
                  <a:close/>
                  <a:moveTo>
                    <a:pt x="779" y="2560150"/>
                  </a:moveTo>
                  <a:lnTo>
                    <a:pt x="1157266" y="2560150"/>
                  </a:lnTo>
                  <a:lnTo>
                    <a:pt x="1157266" y="2572950"/>
                  </a:lnTo>
                  <a:lnTo>
                    <a:pt x="779" y="2572950"/>
                  </a:lnTo>
                  <a:close/>
                  <a:moveTo>
                    <a:pt x="3068" y="2240131"/>
                  </a:moveTo>
                  <a:lnTo>
                    <a:pt x="1157266" y="2240131"/>
                  </a:lnTo>
                  <a:lnTo>
                    <a:pt x="1157266" y="2252932"/>
                  </a:lnTo>
                  <a:lnTo>
                    <a:pt x="3068" y="2252932"/>
                  </a:lnTo>
                  <a:close/>
                  <a:moveTo>
                    <a:pt x="3068" y="1920112"/>
                  </a:moveTo>
                  <a:lnTo>
                    <a:pt x="1157266" y="1920112"/>
                  </a:lnTo>
                  <a:lnTo>
                    <a:pt x="1157266" y="1932913"/>
                  </a:lnTo>
                  <a:lnTo>
                    <a:pt x="3068" y="1932913"/>
                  </a:lnTo>
                  <a:close/>
                  <a:moveTo>
                    <a:pt x="780" y="1597974"/>
                  </a:moveTo>
                  <a:lnTo>
                    <a:pt x="1157266" y="1597974"/>
                  </a:lnTo>
                  <a:lnTo>
                    <a:pt x="1157266" y="1610775"/>
                  </a:lnTo>
                  <a:lnTo>
                    <a:pt x="780" y="1610775"/>
                  </a:lnTo>
                  <a:close/>
                  <a:moveTo>
                    <a:pt x="1" y="1280074"/>
                  </a:moveTo>
                  <a:lnTo>
                    <a:pt x="1157266" y="1280074"/>
                  </a:lnTo>
                  <a:lnTo>
                    <a:pt x="1157266" y="1292875"/>
                  </a:lnTo>
                  <a:lnTo>
                    <a:pt x="1" y="1292875"/>
                  </a:lnTo>
                  <a:close/>
                  <a:moveTo>
                    <a:pt x="3068" y="960056"/>
                  </a:moveTo>
                  <a:lnTo>
                    <a:pt x="1157266" y="960056"/>
                  </a:lnTo>
                  <a:lnTo>
                    <a:pt x="1157266" y="972856"/>
                  </a:lnTo>
                  <a:lnTo>
                    <a:pt x="3068" y="972856"/>
                  </a:lnTo>
                  <a:close/>
                  <a:moveTo>
                    <a:pt x="1" y="640037"/>
                  </a:moveTo>
                  <a:lnTo>
                    <a:pt x="1157266" y="640037"/>
                  </a:lnTo>
                  <a:lnTo>
                    <a:pt x="1157266" y="652837"/>
                  </a:lnTo>
                  <a:lnTo>
                    <a:pt x="1" y="652837"/>
                  </a:lnTo>
                  <a:close/>
                  <a:moveTo>
                    <a:pt x="1" y="320018"/>
                  </a:moveTo>
                  <a:lnTo>
                    <a:pt x="1157266" y="320018"/>
                  </a:lnTo>
                  <a:lnTo>
                    <a:pt x="1157266" y="332819"/>
                  </a:lnTo>
                  <a:lnTo>
                    <a:pt x="1" y="332819"/>
                  </a:lnTo>
                  <a:close/>
                  <a:moveTo>
                    <a:pt x="3068" y="0"/>
                  </a:moveTo>
                  <a:lnTo>
                    <a:pt x="1157266" y="0"/>
                  </a:lnTo>
                  <a:lnTo>
                    <a:pt x="1157266" y="12800"/>
                  </a:lnTo>
                  <a:lnTo>
                    <a:pt x="3068" y="12800"/>
                  </a:ln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570612" y="1311788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48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572768" y="2016100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40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572768" y="2734971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30</a:t>
              </a: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570612" y="1656665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45</a:t>
              </a: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570612" y="2371008"/>
              <a:ext cx="1371600" cy="24938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35</a:t>
              </a: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576133" y="3072581"/>
              <a:ext cx="1371600" cy="249382"/>
            </a:xfrm>
            <a:prstGeom prst="rect">
              <a:avLst/>
            </a:pr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25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572768" y="3433214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24</a:t>
              </a: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572768" y="3793847"/>
              <a:ext cx="1371600" cy="249382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22</a:t>
              </a: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572768" y="4135067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19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572768" y="4485167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10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1567815" y="4835122"/>
              <a:ext cx="1371600" cy="24938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0</a:t>
              </a:r>
            </a:p>
          </p:txBody>
        </p:sp>
      </p:grpSp>
      <p:sp>
        <p:nvSpPr>
          <p:cNvPr id="70" name="Freeform 69"/>
          <p:cNvSpPr>
            <a:spLocks/>
          </p:cNvSpPr>
          <p:nvPr/>
        </p:nvSpPr>
        <p:spPr>
          <a:xfrm rot="10800000">
            <a:off x="701894" y="2805830"/>
            <a:ext cx="436370" cy="2293342"/>
          </a:xfrm>
          <a:custGeom>
            <a:avLst/>
            <a:gdLst>
              <a:gd name="connsiteX0" fmla="*/ 275718 w 551434"/>
              <a:gd name="connsiteY0" fmla="*/ 0 h 5525947"/>
              <a:gd name="connsiteX1" fmla="*/ 551434 w 551434"/>
              <a:gd name="connsiteY1" fmla="*/ 275716 h 5525947"/>
              <a:gd name="connsiteX2" fmla="*/ 549449 w 551434"/>
              <a:gd name="connsiteY2" fmla="*/ 295410 h 5525947"/>
              <a:gd name="connsiteX3" fmla="*/ 551433 w 551434"/>
              <a:gd name="connsiteY3" fmla="*/ 295410 h 5525947"/>
              <a:gd name="connsiteX4" fmla="*/ 551433 w 551434"/>
              <a:gd name="connsiteY4" fmla="*/ 2372663 h 5525947"/>
              <a:gd name="connsiteX5" fmla="*/ 551433 w 551434"/>
              <a:gd name="connsiteY5" fmla="*/ 3429000 h 5525947"/>
              <a:gd name="connsiteX6" fmla="*/ 551432 w 551434"/>
              <a:gd name="connsiteY6" fmla="*/ 3429000 h 5525947"/>
              <a:gd name="connsiteX7" fmla="*/ 551432 w 551434"/>
              <a:gd name="connsiteY7" fmla="*/ 5525947 h 5525947"/>
              <a:gd name="connsiteX8" fmla="*/ 0 w 551434"/>
              <a:gd name="connsiteY8" fmla="*/ 5525947 h 5525947"/>
              <a:gd name="connsiteX9" fmla="*/ 0 w 551434"/>
              <a:gd name="connsiteY9" fmla="*/ 2392357 h 5525947"/>
              <a:gd name="connsiteX10" fmla="*/ 1 w 551434"/>
              <a:gd name="connsiteY10" fmla="*/ 2392357 h 5525947"/>
              <a:gd name="connsiteX11" fmla="*/ 1 w 551434"/>
              <a:gd name="connsiteY11" fmla="*/ 2372663 h 5525947"/>
              <a:gd name="connsiteX12" fmla="*/ 1 w 551434"/>
              <a:gd name="connsiteY12" fmla="*/ 295410 h 5525947"/>
              <a:gd name="connsiteX13" fmla="*/ 1988 w 551434"/>
              <a:gd name="connsiteY13" fmla="*/ 295410 h 5525947"/>
              <a:gd name="connsiteX14" fmla="*/ 2 w 551434"/>
              <a:gd name="connsiteY14" fmla="*/ 275716 h 5525947"/>
              <a:gd name="connsiteX15" fmla="*/ 275718 w 551434"/>
              <a:gd name="connsiteY15" fmla="*/ 0 h 552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434" h="5525947">
                <a:moveTo>
                  <a:pt x="275718" y="0"/>
                </a:moveTo>
                <a:cubicBezTo>
                  <a:pt x="427992" y="0"/>
                  <a:pt x="551434" y="123442"/>
                  <a:pt x="551434" y="275716"/>
                </a:cubicBezTo>
                <a:lnTo>
                  <a:pt x="549449" y="295410"/>
                </a:lnTo>
                <a:lnTo>
                  <a:pt x="551433" y="295410"/>
                </a:lnTo>
                <a:lnTo>
                  <a:pt x="551433" y="2372663"/>
                </a:lnTo>
                <a:lnTo>
                  <a:pt x="551433" y="3429000"/>
                </a:lnTo>
                <a:lnTo>
                  <a:pt x="551432" y="3429000"/>
                </a:lnTo>
                <a:lnTo>
                  <a:pt x="551432" y="5525947"/>
                </a:lnTo>
                <a:lnTo>
                  <a:pt x="0" y="5525947"/>
                </a:lnTo>
                <a:lnTo>
                  <a:pt x="0" y="2392357"/>
                </a:lnTo>
                <a:lnTo>
                  <a:pt x="1" y="2392357"/>
                </a:lnTo>
                <a:lnTo>
                  <a:pt x="1" y="2372663"/>
                </a:lnTo>
                <a:lnTo>
                  <a:pt x="1" y="295410"/>
                </a:lnTo>
                <a:lnTo>
                  <a:pt x="1988" y="295410"/>
                </a:lnTo>
                <a:lnTo>
                  <a:pt x="2" y="275716"/>
                </a:lnTo>
                <a:cubicBezTo>
                  <a:pt x="2" y="123442"/>
                  <a:pt x="123445" y="0"/>
                  <a:pt x="275718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1617555" y="5126471"/>
            <a:ext cx="2595394" cy="1168810"/>
            <a:chOff x="8616657" y="4215814"/>
            <a:chExt cx="2215466" cy="2969343"/>
          </a:xfrm>
        </p:grpSpPr>
        <p:sp>
          <p:nvSpPr>
            <p:cNvPr id="97" name="Rectangle 96"/>
            <p:cNvSpPr/>
            <p:nvPr/>
          </p:nvSpPr>
          <p:spPr>
            <a:xfrm>
              <a:off x="8616657" y="4215814"/>
              <a:ext cx="2215466" cy="296934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9" name="Straight Connector 98"/>
            <p:cNvCxnSpPr>
              <a:cxnSpLocks/>
            </p:cNvCxnSpPr>
            <p:nvPr/>
          </p:nvCxnSpPr>
          <p:spPr>
            <a:xfrm>
              <a:off x="8820445" y="4421208"/>
              <a:ext cx="0" cy="1860565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8820443" y="4336535"/>
              <a:ext cx="2011680" cy="273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GYM</a:t>
              </a:r>
            </a:p>
            <a:p>
              <a:r>
                <a:rPr lang="en-US" sz="1600" dirty="0">
                  <a:solidFill>
                    <a:schemeClr val="bg1"/>
                  </a:solidFill>
                </a:rPr>
                <a:t>Users per station: 29.21 </a:t>
              </a:r>
            </a:p>
            <a:p>
              <a:r>
                <a:rPr lang="en-US" sz="1600" dirty="0">
                  <a:solidFill>
                    <a:schemeClr val="bg1"/>
                  </a:solidFill>
                </a:rPr>
                <a:t>Optimal pricing and programs drive growth  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581773" y="5128111"/>
            <a:ext cx="2595394" cy="1370884"/>
            <a:chOff x="8616657" y="4215811"/>
            <a:chExt cx="2215466" cy="3488183"/>
          </a:xfrm>
        </p:grpSpPr>
        <p:sp>
          <p:nvSpPr>
            <p:cNvPr id="102" name="Rectangle 101"/>
            <p:cNvSpPr/>
            <p:nvPr/>
          </p:nvSpPr>
          <p:spPr>
            <a:xfrm>
              <a:off x="8616657" y="4215811"/>
              <a:ext cx="2215466" cy="296983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103"/>
            <p:cNvCxnSpPr>
              <a:cxnSpLocks/>
            </p:cNvCxnSpPr>
            <p:nvPr/>
          </p:nvCxnSpPr>
          <p:spPr>
            <a:xfrm>
              <a:off x="8820445" y="4421209"/>
              <a:ext cx="0" cy="1758692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/>
            <p:cNvSpPr txBox="1"/>
            <p:nvPr/>
          </p:nvSpPr>
          <p:spPr>
            <a:xfrm>
              <a:off x="8820443" y="4336534"/>
              <a:ext cx="2011680" cy="3367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MAIN POOL (1213m2)</a:t>
              </a:r>
            </a:p>
            <a:p>
              <a:r>
                <a:rPr lang="en-US" sz="1600" dirty="0">
                  <a:solidFill>
                    <a:schemeClr val="bg1"/>
                  </a:solidFill>
                </a:rPr>
                <a:t>Users per m2: 1.35</a:t>
              </a:r>
            </a:p>
            <a:p>
              <a:r>
                <a:rPr lang="en-US" sz="1600" dirty="0">
                  <a:solidFill>
                    <a:schemeClr val="bg1"/>
                  </a:solidFill>
                </a:rPr>
                <a:t>Optimal pricing and programs drive growth  </a:t>
              </a:r>
            </a:p>
            <a:p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9523906" y="5126472"/>
            <a:ext cx="2595394" cy="1369923"/>
            <a:chOff x="8616657" y="4215814"/>
            <a:chExt cx="2215466" cy="3557749"/>
          </a:xfrm>
        </p:grpSpPr>
        <p:sp>
          <p:nvSpPr>
            <p:cNvPr id="107" name="Rectangle 106"/>
            <p:cNvSpPr/>
            <p:nvPr/>
          </p:nvSpPr>
          <p:spPr>
            <a:xfrm>
              <a:off x="8616657" y="4215814"/>
              <a:ext cx="2215466" cy="303544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9" name="Straight Connector 108"/>
            <p:cNvCxnSpPr>
              <a:cxnSpLocks/>
            </p:cNvCxnSpPr>
            <p:nvPr/>
          </p:nvCxnSpPr>
          <p:spPr>
            <a:xfrm flipH="1">
              <a:off x="8820443" y="4421209"/>
              <a:ext cx="2" cy="1884825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8820443" y="4336535"/>
              <a:ext cx="2011680" cy="3437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STUDIO  </a:t>
              </a:r>
            </a:p>
            <a:p>
              <a:r>
                <a:rPr lang="en-US" sz="1600" dirty="0">
                  <a:solidFill>
                    <a:schemeClr val="bg1"/>
                  </a:solidFill>
                </a:rPr>
                <a:t>Visits per studio: 300</a:t>
              </a:r>
            </a:p>
            <a:p>
              <a:r>
                <a:rPr lang="en-US" sz="1600" dirty="0">
                  <a:solidFill>
                    <a:schemeClr val="bg1"/>
                  </a:solidFill>
                </a:rPr>
                <a:t>Optimal pricing and programs drive growth  </a:t>
              </a:r>
            </a:p>
            <a:p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4E402441-769E-3649-8392-E6DB16E06CF9}"/>
              </a:ext>
            </a:extLst>
          </p:cNvPr>
          <p:cNvSpPr txBox="1"/>
          <p:nvPr/>
        </p:nvSpPr>
        <p:spPr>
          <a:xfrm>
            <a:off x="195242" y="231060"/>
            <a:ext cx="11082358" cy="46166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Target performance  - 75</a:t>
            </a:r>
            <a:r>
              <a:rPr lang="en-US" sz="2400" baseline="30000" dirty="0">
                <a:solidFill>
                  <a:schemeClr val="bg1">
                    <a:lumMod val="85000"/>
                  </a:schemeClr>
                </a:solidFill>
              </a:rPr>
              <a:t>th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 sector quartile benchmark (against projected performance)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7C2FB1E-C468-4422-85BE-8FAA9ACD71BA}"/>
              </a:ext>
            </a:extLst>
          </p:cNvPr>
          <p:cNvSpPr txBox="1"/>
          <p:nvPr/>
        </p:nvSpPr>
        <p:spPr>
          <a:xfrm>
            <a:off x="2978489" y="295945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50</a:t>
            </a:r>
            <a:r>
              <a:rPr lang="en-US" sz="1400" baseline="30000" dirty="0">
                <a:solidFill>
                  <a:schemeClr val="bg1"/>
                </a:solidFill>
              </a:rPr>
              <a:t>th</a:t>
            </a:r>
            <a:r>
              <a:rPr lang="en-US" sz="1400" dirty="0">
                <a:solidFill>
                  <a:schemeClr val="bg1"/>
                </a:solidFill>
              </a:rPr>
              <a:t> quartile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C05158B-B354-4537-9428-0E22E401EFAF}"/>
              </a:ext>
            </a:extLst>
          </p:cNvPr>
          <p:cNvSpPr txBox="1"/>
          <p:nvPr/>
        </p:nvSpPr>
        <p:spPr>
          <a:xfrm>
            <a:off x="2989461" y="367590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25</a:t>
            </a:r>
            <a:r>
              <a:rPr lang="en-US" sz="1400" baseline="30000" dirty="0">
                <a:solidFill>
                  <a:schemeClr val="bg1"/>
                </a:solidFill>
              </a:rPr>
              <a:t>th</a:t>
            </a:r>
            <a:r>
              <a:rPr lang="en-US" sz="1400" dirty="0">
                <a:solidFill>
                  <a:schemeClr val="bg1"/>
                </a:solidFill>
              </a:rPr>
              <a:t> quartile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954ACC4-F64E-4776-BD05-87AF2AF7E6D2}"/>
              </a:ext>
            </a:extLst>
          </p:cNvPr>
          <p:cNvSpPr txBox="1"/>
          <p:nvPr/>
        </p:nvSpPr>
        <p:spPr>
          <a:xfrm>
            <a:off x="2989461" y="222608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75</a:t>
            </a:r>
            <a:r>
              <a:rPr lang="en-US" sz="1400" baseline="30000" dirty="0">
                <a:solidFill>
                  <a:schemeClr val="bg1"/>
                </a:solidFill>
              </a:rPr>
              <a:t>th</a:t>
            </a:r>
            <a:r>
              <a:rPr lang="en-US" sz="1400" dirty="0">
                <a:solidFill>
                  <a:schemeClr val="bg1"/>
                </a:solidFill>
              </a:rPr>
              <a:t> quartile</a:t>
            </a:r>
          </a:p>
        </p:txBody>
      </p:sp>
    </p:spTree>
    <p:extLst>
      <p:ext uri="{BB962C8B-B14F-4D97-AF65-F5344CB8AC3E}">
        <p14:creationId xmlns:p14="http://schemas.microsoft.com/office/powerpoint/2010/main" val="3970037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23" grpId="0" animBg="1"/>
      <p:bldP spid="26" grpId="0" animBg="1"/>
      <p:bldP spid="25" grpId="0" animBg="1"/>
      <p:bldP spid="65" grpId="0" animBg="1"/>
      <p:bldP spid="66" grpId="0" animBg="1"/>
      <p:bldP spid="52" grpId="0" animBg="1"/>
      <p:bldP spid="83" grpId="0" animBg="1"/>
      <p:bldP spid="84" grpId="0" animBg="1"/>
      <p:bldP spid="70" grpId="0" animBg="1"/>
      <p:bldP spid="67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57200" y="208257"/>
            <a:ext cx="11182350" cy="73866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ActiveXchange – creating more active and healthy communities</a:t>
            </a:r>
          </a:p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INVESTEMENT PLANNING – activeCAMPAIGNS – SOCIAL VALUE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36A785-BE76-9547-8672-474110E64A95}"/>
              </a:ext>
            </a:extLst>
          </p:cNvPr>
          <p:cNvSpPr txBox="1"/>
          <p:nvPr/>
        </p:nvSpPr>
        <p:spPr>
          <a:xfrm>
            <a:off x="4285503" y="4948620"/>
            <a:ext cx="3588927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ActiveXchange Pty Ltd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Spaces Surry Hills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Sydney. NSW.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Australia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</a:t>
            </a:r>
            <a:r>
              <a:rPr lang="en-US" sz="14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ActiveXchange.org</a:t>
            </a:r>
            <a:endParaRPr lang="en-US" sz="14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14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intelligence@ActiveXchange.org</a:t>
            </a:r>
            <a:endParaRPr lang="en-US" sz="14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AU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+61 (2)4017 1234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Twitter: @</a:t>
            </a:r>
            <a:r>
              <a:rPr lang="en-US" sz="1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ActXchange</a:t>
            </a:r>
            <a:r>
              <a:rPr lang="en-US" sz="1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#ActiveXchange</a:t>
            </a:r>
          </a:p>
        </p:txBody>
      </p:sp>
      <p:pic>
        <p:nvPicPr>
          <p:cNvPr id="5" name="Picture 4" descr="A picture containing sport, water sport&#10;&#10;Description automatically generated">
            <a:extLst>
              <a:ext uri="{FF2B5EF4-FFF2-40B4-BE49-F238E27FC236}">
                <a16:creationId xmlns:a16="http://schemas.microsoft.com/office/drawing/2014/main" id="{45D5E7CC-F6A1-EE43-8B0A-0D8AA58405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342" y="1126719"/>
            <a:ext cx="5783248" cy="364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9772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0" y="1267898"/>
            <a:ext cx="12192000" cy="5080074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242" y="270249"/>
            <a:ext cx="6853258" cy="46166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Report structure – market intelligence applied locally</a:t>
            </a:r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4409759" y="3615822"/>
            <a:ext cx="685995" cy="682752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3775381" y="4747879"/>
            <a:ext cx="685995" cy="685997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Arc 22"/>
          <p:cNvSpPr/>
          <p:nvPr/>
        </p:nvSpPr>
        <p:spPr>
          <a:xfrm flipH="1">
            <a:off x="1812451" y="2488886"/>
            <a:ext cx="2940306" cy="2921005"/>
          </a:xfrm>
          <a:prstGeom prst="arc">
            <a:avLst>
              <a:gd name="adj1" fmla="val 14733694"/>
              <a:gd name="adj2" fmla="val 6741964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3810958" y="2472199"/>
            <a:ext cx="685995" cy="685997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Arc 30"/>
          <p:cNvSpPr/>
          <p:nvPr/>
        </p:nvSpPr>
        <p:spPr>
          <a:xfrm rot="4370463" flipH="1">
            <a:off x="1814764" y="2488769"/>
            <a:ext cx="2921000" cy="2921005"/>
          </a:xfrm>
          <a:prstGeom prst="arc">
            <a:avLst>
              <a:gd name="adj1" fmla="val 15950231"/>
              <a:gd name="adj2" fmla="val 17472894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3" name="Arc 32"/>
          <p:cNvSpPr/>
          <p:nvPr/>
        </p:nvSpPr>
        <p:spPr>
          <a:xfrm rot="7678935" flipH="1">
            <a:off x="1824449" y="2488768"/>
            <a:ext cx="2921000" cy="2921005"/>
          </a:xfrm>
          <a:prstGeom prst="arc">
            <a:avLst>
              <a:gd name="adj1" fmla="val 16068127"/>
              <a:gd name="adj2" fmla="val 17672015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304244" y="1649423"/>
            <a:ext cx="2242783" cy="464023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 Placeholder 46"/>
          <p:cNvSpPr txBox="1">
            <a:spLocks/>
          </p:cNvSpPr>
          <p:nvPr/>
        </p:nvSpPr>
        <p:spPr>
          <a:xfrm>
            <a:off x="3919958" y="2638918"/>
            <a:ext cx="524933" cy="3925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</a:p>
        </p:txBody>
      </p:sp>
      <p:sp>
        <p:nvSpPr>
          <p:cNvPr id="35" name="Text Placeholder 46"/>
          <p:cNvSpPr txBox="1">
            <a:spLocks/>
          </p:cNvSpPr>
          <p:nvPr/>
        </p:nvSpPr>
        <p:spPr>
          <a:xfrm>
            <a:off x="4528316" y="3773289"/>
            <a:ext cx="524933" cy="3925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</a:p>
        </p:txBody>
      </p:sp>
      <p:sp>
        <p:nvSpPr>
          <p:cNvPr id="36" name="Text Placeholder 46"/>
          <p:cNvSpPr txBox="1">
            <a:spLocks/>
          </p:cNvSpPr>
          <p:nvPr/>
        </p:nvSpPr>
        <p:spPr>
          <a:xfrm>
            <a:off x="3898024" y="4903124"/>
            <a:ext cx="524933" cy="3925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</a:p>
        </p:txBody>
      </p:sp>
      <p:cxnSp>
        <p:nvCxnSpPr>
          <p:cNvPr id="37" name="Straight Connector 36"/>
          <p:cNvCxnSpPr>
            <a:stCxn id="46" idx="1"/>
            <a:endCxn id="24" idx="7"/>
          </p:cNvCxnSpPr>
          <p:nvPr/>
        </p:nvCxnSpPr>
        <p:spPr>
          <a:xfrm flipH="1">
            <a:off x="4396491" y="2002736"/>
            <a:ext cx="1501798" cy="569925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48" idx="7"/>
            <a:endCxn id="21" idx="6"/>
          </p:cNvCxnSpPr>
          <p:nvPr/>
        </p:nvCxnSpPr>
        <p:spPr>
          <a:xfrm flipH="1">
            <a:off x="5095754" y="3831446"/>
            <a:ext cx="1137737" cy="125752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50" idx="0"/>
            <a:endCxn id="22" idx="6"/>
          </p:cNvCxnSpPr>
          <p:nvPr/>
        </p:nvCxnSpPr>
        <p:spPr>
          <a:xfrm flipH="1" flipV="1">
            <a:off x="4461376" y="5090878"/>
            <a:ext cx="1572548" cy="15188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167"/>
          <p:cNvSpPr>
            <a:spLocks noEditPoints="1"/>
          </p:cNvSpPr>
          <p:nvPr/>
        </p:nvSpPr>
        <p:spPr bwMode="auto">
          <a:xfrm>
            <a:off x="5898242" y="2002678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47" name="Text Placeholder 3"/>
          <p:cNvSpPr txBox="1">
            <a:spLocks/>
          </p:cNvSpPr>
          <p:nvPr/>
        </p:nvSpPr>
        <p:spPr>
          <a:xfrm>
            <a:off x="6598868" y="1939378"/>
            <a:ext cx="4933404" cy="13665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b="1" dirty="0">
                <a:solidFill>
                  <a:srgbClr val="5B9BD5"/>
                </a:solidFill>
              </a:rPr>
              <a:t>Process overview – a sector first</a:t>
            </a:r>
            <a:endParaRPr lang="en-US" dirty="0">
              <a:solidFill>
                <a:srgbClr val="5B9BD5"/>
              </a:solidFill>
            </a:endParaRPr>
          </a:p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How data from over 2 million community program and facility members and participants, millions of visits, and the performance of hundreds of facilities is used to create a supply and demand model that predicts  member and visits outcomes (and therefore optimal capacity) with 90% average accuracy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Freeform 167"/>
          <p:cNvSpPr>
            <a:spLocks noEditPoints="1"/>
          </p:cNvSpPr>
          <p:nvPr/>
        </p:nvSpPr>
        <p:spPr bwMode="auto">
          <a:xfrm>
            <a:off x="6233433" y="3831436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6821364" y="3753504"/>
            <a:ext cx="3759200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b="1" dirty="0">
                <a:solidFill>
                  <a:srgbClr val="ED7D31"/>
                </a:solidFill>
              </a:rPr>
              <a:t>Catchment overview</a:t>
            </a:r>
            <a:endParaRPr lang="en-US" dirty="0">
              <a:solidFill>
                <a:srgbClr val="ED7D31"/>
              </a:solidFill>
            </a:endParaRPr>
          </a:p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Location of the site, competition, the travel time decay factor, and profile of demand (segments)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Freeform 167"/>
          <p:cNvSpPr>
            <a:spLocks noEditPoints="1"/>
          </p:cNvSpPr>
          <p:nvPr/>
        </p:nvSpPr>
        <p:spPr bwMode="auto">
          <a:xfrm>
            <a:off x="6033866" y="5242711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6563291" y="5090877"/>
            <a:ext cx="4693989" cy="132343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b="1" dirty="0">
                <a:solidFill>
                  <a:srgbClr val="A5A5A5"/>
                </a:solidFill>
              </a:rPr>
              <a:t>Projected demand + optimal offer</a:t>
            </a:r>
            <a:endParaRPr lang="en-US" dirty="0">
              <a:solidFill>
                <a:srgbClr val="A5A5A5"/>
              </a:solidFill>
            </a:endParaRPr>
          </a:p>
          <a:p>
            <a:pPr marL="228600" indent="-228600" algn="l"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Projected members and visits by facility </a:t>
            </a:r>
          </a:p>
          <a:p>
            <a:pPr marL="228600" indent="-228600" algn="l"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Optimal program and pricing to reflect the profile of the area</a:t>
            </a:r>
          </a:p>
          <a:p>
            <a:pPr marL="228600" indent="-228600" algn="l"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Optimal estimated capacity </a:t>
            </a:r>
            <a:r>
              <a:rPr lang="en-AU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aligned with demand and viability benchmarks</a:t>
            </a:r>
          </a:p>
          <a:p>
            <a:pPr algn="l"/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AU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70036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2" grpId="0" animBg="1"/>
      <p:bldP spid="23" grpId="0" animBg="1"/>
      <p:bldP spid="24" grpId="0" animBg="1"/>
      <p:bldP spid="31" grpId="0" animBg="1"/>
      <p:bldP spid="33" grpId="0" animBg="1"/>
      <p:bldP spid="5" grpId="0" animBg="1"/>
      <p:bldP spid="34" grpId="0"/>
      <p:bldP spid="35" grpId="0"/>
      <p:bldP spid="36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 bwMode="auto">
          <a:xfrm>
            <a:off x="0" y="891793"/>
            <a:ext cx="12192000" cy="5124275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28" name="Group 127"/>
          <p:cNvGrpSpPr/>
          <p:nvPr/>
        </p:nvGrpSpPr>
        <p:grpSpPr>
          <a:xfrm>
            <a:off x="4849285" y="2943641"/>
            <a:ext cx="2044700" cy="2042584"/>
            <a:chOff x="3636963" y="2760663"/>
            <a:chExt cx="1533525" cy="1531938"/>
          </a:xfrm>
        </p:grpSpPr>
        <p:sp>
          <p:nvSpPr>
            <p:cNvPr id="3131" name="Freeform 59"/>
            <p:cNvSpPr>
              <a:spLocks noEditPoints="1"/>
            </p:cNvSpPr>
            <p:nvPr/>
          </p:nvSpPr>
          <p:spPr bwMode="auto">
            <a:xfrm>
              <a:off x="3636963" y="2760663"/>
              <a:ext cx="1533525" cy="1531938"/>
            </a:xfrm>
            <a:custGeom>
              <a:avLst/>
              <a:gdLst/>
              <a:ahLst/>
              <a:cxnLst>
                <a:cxn ang="0">
                  <a:pos x="686" y="343"/>
                </a:cxn>
                <a:cxn ang="0">
                  <a:pos x="646" y="294"/>
                </a:cxn>
                <a:cxn ang="0">
                  <a:pos x="671" y="243"/>
                </a:cxn>
                <a:cxn ang="0">
                  <a:pos x="618" y="206"/>
                </a:cxn>
                <a:cxn ang="0">
                  <a:pos x="626" y="150"/>
                </a:cxn>
                <a:cxn ang="0">
                  <a:pos x="565" y="131"/>
                </a:cxn>
                <a:cxn ang="0">
                  <a:pos x="556" y="75"/>
                </a:cxn>
                <a:cxn ang="0">
                  <a:pos x="493" y="75"/>
                </a:cxn>
                <a:cxn ang="0">
                  <a:pos x="467" y="23"/>
                </a:cxn>
                <a:cxn ang="0">
                  <a:pos x="406" y="42"/>
                </a:cxn>
                <a:cxn ang="0">
                  <a:pos x="366" y="1"/>
                </a:cxn>
                <a:cxn ang="0">
                  <a:pos x="319" y="1"/>
                </a:cxn>
                <a:cxn ang="0">
                  <a:pos x="279" y="42"/>
                </a:cxn>
                <a:cxn ang="0">
                  <a:pos x="219" y="23"/>
                </a:cxn>
                <a:cxn ang="0">
                  <a:pos x="193" y="75"/>
                </a:cxn>
                <a:cxn ang="0">
                  <a:pos x="129" y="75"/>
                </a:cxn>
                <a:cxn ang="0">
                  <a:pos x="120" y="131"/>
                </a:cxn>
                <a:cxn ang="0">
                  <a:pos x="59" y="150"/>
                </a:cxn>
                <a:cxn ang="0">
                  <a:pos x="67" y="206"/>
                </a:cxn>
                <a:cxn ang="0">
                  <a:pos x="15" y="243"/>
                </a:cxn>
                <a:cxn ang="0">
                  <a:pos x="39" y="294"/>
                </a:cxn>
                <a:cxn ang="0">
                  <a:pos x="0" y="343"/>
                </a:cxn>
                <a:cxn ang="0">
                  <a:pos x="35" y="352"/>
                </a:cxn>
                <a:cxn ang="0">
                  <a:pos x="4" y="398"/>
                </a:cxn>
                <a:cxn ang="0">
                  <a:pos x="52" y="442"/>
                </a:cxn>
                <a:cxn ang="0">
                  <a:pos x="35" y="495"/>
                </a:cxn>
                <a:cxn ang="0">
                  <a:pos x="94" y="524"/>
                </a:cxn>
                <a:cxn ang="0">
                  <a:pos x="93" y="579"/>
                </a:cxn>
                <a:cxn ang="0">
                  <a:pos x="158" y="589"/>
                </a:cxn>
                <a:cxn ang="0">
                  <a:pos x="173" y="641"/>
                </a:cxn>
                <a:cxn ang="0">
                  <a:pos x="238" y="632"/>
                </a:cxn>
                <a:cxn ang="0">
                  <a:pos x="268" y="678"/>
                </a:cxn>
                <a:cxn ang="0">
                  <a:pos x="327" y="650"/>
                </a:cxn>
                <a:cxn ang="0">
                  <a:pos x="359" y="650"/>
                </a:cxn>
                <a:cxn ang="0">
                  <a:pos x="417" y="678"/>
                </a:cxn>
                <a:cxn ang="0">
                  <a:pos x="448" y="632"/>
                </a:cxn>
                <a:cxn ang="0">
                  <a:pos x="512" y="641"/>
                </a:cxn>
                <a:cxn ang="0">
                  <a:pos x="528" y="589"/>
                </a:cxn>
                <a:cxn ang="0">
                  <a:pos x="592" y="579"/>
                </a:cxn>
                <a:cxn ang="0">
                  <a:pos x="592" y="524"/>
                </a:cxn>
                <a:cxn ang="0">
                  <a:pos x="650" y="495"/>
                </a:cxn>
                <a:cxn ang="0">
                  <a:pos x="634" y="442"/>
                </a:cxn>
                <a:cxn ang="0">
                  <a:pos x="681" y="398"/>
                </a:cxn>
                <a:cxn ang="0">
                  <a:pos x="650" y="352"/>
                </a:cxn>
                <a:cxn ang="0">
                  <a:pos x="343" y="597"/>
                </a:cxn>
                <a:cxn ang="0">
                  <a:pos x="343" y="88"/>
                </a:cxn>
                <a:cxn ang="0">
                  <a:pos x="343" y="597"/>
                </a:cxn>
              </a:cxnLst>
              <a:rect l="0" t="0" r="r" b="b"/>
              <a:pathLst>
                <a:path w="686" h="685">
                  <a:moveTo>
                    <a:pt x="686" y="344"/>
                  </a:moveTo>
                  <a:cubicBezTo>
                    <a:pt x="686" y="344"/>
                    <a:pt x="686" y="343"/>
                    <a:pt x="686" y="343"/>
                  </a:cubicBezTo>
                  <a:cubicBezTo>
                    <a:pt x="686" y="327"/>
                    <a:pt x="685" y="312"/>
                    <a:pt x="683" y="296"/>
                  </a:cubicBezTo>
                  <a:cubicBezTo>
                    <a:pt x="646" y="294"/>
                    <a:pt x="646" y="294"/>
                    <a:pt x="646" y="294"/>
                  </a:cubicBezTo>
                  <a:cubicBezTo>
                    <a:pt x="644" y="283"/>
                    <a:pt x="642" y="272"/>
                    <a:pt x="639" y="261"/>
                  </a:cubicBezTo>
                  <a:cubicBezTo>
                    <a:pt x="671" y="243"/>
                    <a:pt x="671" y="243"/>
                    <a:pt x="671" y="243"/>
                  </a:cubicBezTo>
                  <a:cubicBezTo>
                    <a:pt x="666" y="227"/>
                    <a:pt x="660" y="212"/>
                    <a:pt x="654" y="198"/>
                  </a:cubicBezTo>
                  <a:cubicBezTo>
                    <a:pt x="618" y="206"/>
                    <a:pt x="618" y="206"/>
                    <a:pt x="618" y="206"/>
                  </a:cubicBezTo>
                  <a:cubicBezTo>
                    <a:pt x="613" y="196"/>
                    <a:pt x="608" y="186"/>
                    <a:pt x="601" y="177"/>
                  </a:cubicBezTo>
                  <a:cubicBezTo>
                    <a:pt x="626" y="150"/>
                    <a:pt x="626" y="150"/>
                    <a:pt x="626" y="150"/>
                  </a:cubicBezTo>
                  <a:cubicBezTo>
                    <a:pt x="617" y="137"/>
                    <a:pt x="608" y="124"/>
                    <a:pt x="597" y="113"/>
                  </a:cubicBezTo>
                  <a:cubicBezTo>
                    <a:pt x="565" y="131"/>
                    <a:pt x="565" y="131"/>
                    <a:pt x="565" y="131"/>
                  </a:cubicBezTo>
                  <a:cubicBezTo>
                    <a:pt x="558" y="123"/>
                    <a:pt x="549" y="115"/>
                    <a:pt x="540" y="108"/>
                  </a:cubicBezTo>
                  <a:cubicBezTo>
                    <a:pt x="556" y="75"/>
                    <a:pt x="556" y="75"/>
                    <a:pt x="556" y="75"/>
                  </a:cubicBezTo>
                  <a:cubicBezTo>
                    <a:pt x="544" y="65"/>
                    <a:pt x="531" y="56"/>
                    <a:pt x="517" y="48"/>
                  </a:cubicBezTo>
                  <a:cubicBezTo>
                    <a:pt x="493" y="75"/>
                    <a:pt x="493" y="75"/>
                    <a:pt x="493" y="75"/>
                  </a:cubicBezTo>
                  <a:cubicBezTo>
                    <a:pt x="483" y="69"/>
                    <a:pt x="472" y="64"/>
                    <a:pt x="461" y="59"/>
                  </a:cubicBezTo>
                  <a:cubicBezTo>
                    <a:pt x="467" y="23"/>
                    <a:pt x="467" y="23"/>
                    <a:pt x="467" y="23"/>
                  </a:cubicBezTo>
                  <a:cubicBezTo>
                    <a:pt x="452" y="17"/>
                    <a:pt x="437" y="13"/>
                    <a:pt x="422" y="9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395" y="40"/>
                    <a:pt x="383" y="38"/>
                    <a:pt x="372" y="37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59" y="0"/>
                    <a:pt x="351" y="0"/>
                    <a:pt x="343" y="0"/>
                  </a:cubicBezTo>
                  <a:cubicBezTo>
                    <a:pt x="335" y="0"/>
                    <a:pt x="327" y="0"/>
                    <a:pt x="319" y="1"/>
                  </a:cubicBezTo>
                  <a:cubicBezTo>
                    <a:pt x="314" y="37"/>
                    <a:pt x="314" y="37"/>
                    <a:pt x="314" y="37"/>
                  </a:cubicBezTo>
                  <a:cubicBezTo>
                    <a:pt x="302" y="38"/>
                    <a:pt x="291" y="40"/>
                    <a:pt x="279" y="42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48" y="13"/>
                    <a:pt x="233" y="17"/>
                    <a:pt x="219" y="23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13" y="64"/>
                    <a:pt x="203" y="69"/>
                    <a:pt x="193" y="75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54" y="56"/>
                    <a:pt x="141" y="65"/>
                    <a:pt x="129" y="75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36" y="115"/>
                    <a:pt x="128" y="123"/>
                    <a:pt x="120" y="131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78" y="124"/>
                    <a:pt x="68" y="137"/>
                    <a:pt x="59" y="150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78" y="186"/>
                    <a:pt x="72" y="196"/>
                    <a:pt x="67" y="206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25" y="212"/>
                    <a:pt x="19" y="227"/>
                    <a:pt x="15" y="243"/>
                  </a:cubicBezTo>
                  <a:cubicBezTo>
                    <a:pt x="46" y="261"/>
                    <a:pt x="46" y="261"/>
                    <a:pt x="46" y="261"/>
                  </a:cubicBezTo>
                  <a:cubicBezTo>
                    <a:pt x="43" y="272"/>
                    <a:pt x="41" y="283"/>
                    <a:pt x="39" y="294"/>
                  </a:cubicBezTo>
                  <a:cubicBezTo>
                    <a:pt x="3" y="296"/>
                    <a:pt x="3" y="296"/>
                    <a:pt x="3" y="296"/>
                  </a:cubicBezTo>
                  <a:cubicBezTo>
                    <a:pt x="1" y="312"/>
                    <a:pt x="0" y="327"/>
                    <a:pt x="0" y="343"/>
                  </a:cubicBezTo>
                  <a:cubicBezTo>
                    <a:pt x="0" y="343"/>
                    <a:pt x="0" y="344"/>
                    <a:pt x="0" y="344"/>
                  </a:cubicBezTo>
                  <a:cubicBezTo>
                    <a:pt x="35" y="352"/>
                    <a:pt x="35" y="352"/>
                    <a:pt x="35" y="352"/>
                  </a:cubicBezTo>
                  <a:cubicBezTo>
                    <a:pt x="36" y="363"/>
                    <a:pt x="37" y="374"/>
                    <a:pt x="38" y="385"/>
                  </a:cubicBezTo>
                  <a:cubicBezTo>
                    <a:pt x="4" y="398"/>
                    <a:pt x="4" y="398"/>
                    <a:pt x="4" y="398"/>
                  </a:cubicBezTo>
                  <a:cubicBezTo>
                    <a:pt x="7" y="414"/>
                    <a:pt x="10" y="430"/>
                    <a:pt x="15" y="445"/>
                  </a:cubicBezTo>
                  <a:cubicBezTo>
                    <a:pt x="52" y="442"/>
                    <a:pt x="52" y="442"/>
                    <a:pt x="52" y="442"/>
                  </a:cubicBezTo>
                  <a:cubicBezTo>
                    <a:pt x="55" y="453"/>
                    <a:pt x="59" y="463"/>
                    <a:pt x="64" y="473"/>
                  </a:cubicBezTo>
                  <a:cubicBezTo>
                    <a:pt x="35" y="495"/>
                    <a:pt x="35" y="495"/>
                    <a:pt x="35" y="495"/>
                  </a:cubicBezTo>
                  <a:cubicBezTo>
                    <a:pt x="43" y="510"/>
                    <a:pt x="51" y="524"/>
                    <a:pt x="60" y="537"/>
                  </a:cubicBezTo>
                  <a:cubicBezTo>
                    <a:pt x="94" y="524"/>
                    <a:pt x="94" y="524"/>
                    <a:pt x="94" y="524"/>
                  </a:cubicBezTo>
                  <a:cubicBezTo>
                    <a:pt x="100" y="532"/>
                    <a:pt x="107" y="541"/>
                    <a:pt x="114" y="549"/>
                  </a:cubicBezTo>
                  <a:cubicBezTo>
                    <a:pt x="93" y="579"/>
                    <a:pt x="93" y="579"/>
                    <a:pt x="93" y="579"/>
                  </a:cubicBezTo>
                  <a:cubicBezTo>
                    <a:pt x="105" y="591"/>
                    <a:pt x="117" y="602"/>
                    <a:pt x="129" y="612"/>
                  </a:cubicBezTo>
                  <a:cubicBezTo>
                    <a:pt x="158" y="589"/>
                    <a:pt x="158" y="589"/>
                    <a:pt x="158" y="589"/>
                  </a:cubicBezTo>
                  <a:cubicBezTo>
                    <a:pt x="166" y="595"/>
                    <a:pt x="175" y="601"/>
                    <a:pt x="184" y="607"/>
                  </a:cubicBezTo>
                  <a:cubicBezTo>
                    <a:pt x="173" y="641"/>
                    <a:pt x="173" y="641"/>
                    <a:pt x="173" y="641"/>
                  </a:cubicBezTo>
                  <a:cubicBezTo>
                    <a:pt x="187" y="649"/>
                    <a:pt x="202" y="656"/>
                    <a:pt x="217" y="662"/>
                  </a:cubicBezTo>
                  <a:cubicBezTo>
                    <a:pt x="238" y="632"/>
                    <a:pt x="238" y="632"/>
                    <a:pt x="238" y="632"/>
                  </a:cubicBezTo>
                  <a:cubicBezTo>
                    <a:pt x="248" y="636"/>
                    <a:pt x="258" y="639"/>
                    <a:pt x="268" y="641"/>
                  </a:cubicBezTo>
                  <a:cubicBezTo>
                    <a:pt x="268" y="678"/>
                    <a:pt x="268" y="678"/>
                    <a:pt x="268" y="678"/>
                  </a:cubicBezTo>
                  <a:cubicBezTo>
                    <a:pt x="284" y="681"/>
                    <a:pt x="300" y="684"/>
                    <a:pt x="316" y="685"/>
                  </a:cubicBezTo>
                  <a:cubicBezTo>
                    <a:pt x="327" y="650"/>
                    <a:pt x="327" y="650"/>
                    <a:pt x="327" y="650"/>
                  </a:cubicBezTo>
                  <a:cubicBezTo>
                    <a:pt x="332" y="650"/>
                    <a:pt x="337" y="650"/>
                    <a:pt x="343" y="650"/>
                  </a:cubicBezTo>
                  <a:cubicBezTo>
                    <a:pt x="348" y="650"/>
                    <a:pt x="353" y="650"/>
                    <a:pt x="359" y="650"/>
                  </a:cubicBezTo>
                  <a:cubicBezTo>
                    <a:pt x="369" y="685"/>
                    <a:pt x="369" y="685"/>
                    <a:pt x="369" y="685"/>
                  </a:cubicBezTo>
                  <a:cubicBezTo>
                    <a:pt x="386" y="684"/>
                    <a:pt x="402" y="681"/>
                    <a:pt x="417" y="678"/>
                  </a:cubicBezTo>
                  <a:cubicBezTo>
                    <a:pt x="417" y="641"/>
                    <a:pt x="417" y="641"/>
                    <a:pt x="417" y="641"/>
                  </a:cubicBezTo>
                  <a:cubicBezTo>
                    <a:pt x="428" y="639"/>
                    <a:pt x="438" y="636"/>
                    <a:pt x="448" y="632"/>
                  </a:cubicBezTo>
                  <a:cubicBezTo>
                    <a:pt x="468" y="662"/>
                    <a:pt x="468" y="662"/>
                    <a:pt x="468" y="662"/>
                  </a:cubicBezTo>
                  <a:cubicBezTo>
                    <a:pt x="483" y="656"/>
                    <a:pt x="498" y="649"/>
                    <a:pt x="512" y="641"/>
                  </a:cubicBezTo>
                  <a:cubicBezTo>
                    <a:pt x="501" y="607"/>
                    <a:pt x="501" y="607"/>
                    <a:pt x="501" y="607"/>
                  </a:cubicBezTo>
                  <a:cubicBezTo>
                    <a:pt x="510" y="601"/>
                    <a:pt x="519" y="595"/>
                    <a:pt x="528" y="589"/>
                  </a:cubicBezTo>
                  <a:cubicBezTo>
                    <a:pt x="556" y="612"/>
                    <a:pt x="556" y="612"/>
                    <a:pt x="556" y="612"/>
                  </a:cubicBezTo>
                  <a:cubicBezTo>
                    <a:pt x="569" y="602"/>
                    <a:pt x="581" y="591"/>
                    <a:pt x="592" y="579"/>
                  </a:cubicBezTo>
                  <a:cubicBezTo>
                    <a:pt x="571" y="549"/>
                    <a:pt x="571" y="549"/>
                    <a:pt x="571" y="549"/>
                  </a:cubicBezTo>
                  <a:cubicBezTo>
                    <a:pt x="578" y="541"/>
                    <a:pt x="585" y="532"/>
                    <a:pt x="592" y="524"/>
                  </a:cubicBezTo>
                  <a:cubicBezTo>
                    <a:pt x="626" y="537"/>
                    <a:pt x="626" y="537"/>
                    <a:pt x="626" y="537"/>
                  </a:cubicBezTo>
                  <a:cubicBezTo>
                    <a:pt x="635" y="524"/>
                    <a:pt x="643" y="510"/>
                    <a:pt x="650" y="495"/>
                  </a:cubicBezTo>
                  <a:cubicBezTo>
                    <a:pt x="622" y="473"/>
                    <a:pt x="622" y="473"/>
                    <a:pt x="622" y="473"/>
                  </a:cubicBezTo>
                  <a:cubicBezTo>
                    <a:pt x="626" y="463"/>
                    <a:pt x="630" y="453"/>
                    <a:pt x="634" y="442"/>
                  </a:cubicBezTo>
                  <a:cubicBezTo>
                    <a:pt x="670" y="445"/>
                    <a:pt x="670" y="445"/>
                    <a:pt x="670" y="445"/>
                  </a:cubicBezTo>
                  <a:cubicBezTo>
                    <a:pt x="675" y="430"/>
                    <a:pt x="679" y="414"/>
                    <a:pt x="681" y="398"/>
                  </a:cubicBezTo>
                  <a:cubicBezTo>
                    <a:pt x="647" y="385"/>
                    <a:pt x="647" y="385"/>
                    <a:pt x="647" y="385"/>
                  </a:cubicBezTo>
                  <a:cubicBezTo>
                    <a:pt x="649" y="374"/>
                    <a:pt x="650" y="363"/>
                    <a:pt x="650" y="352"/>
                  </a:cubicBezTo>
                  <a:lnTo>
                    <a:pt x="686" y="344"/>
                  </a:lnTo>
                  <a:close/>
                  <a:moveTo>
                    <a:pt x="343" y="597"/>
                  </a:moveTo>
                  <a:cubicBezTo>
                    <a:pt x="202" y="597"/>
                    <a:pt x="88" y="483"/>
                    <a:pt x="88" y="343"/>
                  </a:cubicBezTo>
                  <a:cubicBezTo>
                    <a:pt x="88" y="202"/>
                    <a:pt x="202" y="88"/>
                    <a:pt x="343" y="88"/>
                  </a:cubicBezTo>
                  <a:cubicBezTo>
                    <a:pt x="483" y="88"/>
                    <a:pt x="597" y="202"/>
                    <a:pt x="597" y="343"/>
                  </a:cubicBezTo>
                  <a:cubicBezTo>
                    <a:pt x="597" y="483"/>
                    <a:pt x="483" y="597"/>
                    <a:pt x="343" y="59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2" name="Oval 60"/>
            <p:cNvSpPr>
              <a:spLocks noChangeArrowheads="1"/>
            </p:cNvSpPr>
            <p:nvPr/>
          </p:nvSpPr>
          <p:spPr bwMode="auto">
            <a:xfrm>
              <a:off x="3965575" y="3089276"/>
              <a:ext cx="876300" cy="87471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344335" y="3324641"/>
            <a:ext cx="956733" cy="973667"/>
            <a:chOff x="2508251" y="3046413"/>
            <a:chExt cx="717550" cy="730250"/>
          </a:xfrm>
        </p:grpSpPr>
        <p:sp>
          <p:nvSpPr>
            <p:cNvPr id="3133" name="Freeform 61"/>
            <p:cNvSpPr>
              <a:spLocks noEditPoints="1"/>
            </p:cNvSpPr>
            <p:nvPr/>
          </p:nvSpPr>
          <p:spPr bwMode="auto">
            <a:xfrm>
              <a:off x="2508251" y="3046413"/>
              <a:ext cx="717550" cy="730250"/>
            </a:xfrm>
            <a:custGeom>
              <a:avLst/>
              <a:gdLst/>
              <a:ahLst/>
              <a:cxnLst>
                <a:cxn ang="0">
                  <a:pos x="321" y="183"/>
                </a:cxn>
                <a:cxn ang="0">
                  <a:pos x="321" y="141"/>
                </a:cxn>
                <a:cxn ang="0">
                  <a:pos x="290" y="136"/>
                </a:cxn>
                <a:cxn ang="0">
                  <a:pos x="275" y="98"/>
                </a:cxn>
                <a:cxn ang="0">
                  <a:pos x="296" y="75"/>
                </a:cxn>
                <a:cxn ang="0">
                  <a:pos x="269" y="42"/>
                </a:cxn>
                <a:cxn ang="0">
                  <a:pos x="241" y="59"/>
                </a:cxn>
                <a:cxn ang="0">
                  <a:pos x="206" y="39"/>
                </a:cxn>
                <a:cxn ang="0">
                  <a:pos x="207" y="7"/>
                </a:cxn>
                <a:cxn ang="0">
                  <a:pos x="165" y="0"/>
                </a:cxn>
                <a:cxn ang="0">
                  <a:pos x="155" y="31"/>
                </a:cxn>
                <a:cxn ang="0">
                  <a:pos x="116" y="39"/>
                </a:cxn>
                <a:cxn ang="0">
                  <a:pos x="96" y="13"/>
                </a:cxn>
                <a:cxn ang="0">
                  <a:pos x="59" y="34"/>
                </a:cxn>
                <a:cxn ang="0">
                  <a:pos x="71" y="66"/>
                </a:cxn>
                <a:cxn ang="0">
                  <a:pos x="47" y="96"/>
                </a:cxn>
                <a:cxn ang="0">
                  <a:pos x="14" y="89"/>
                </a:cxn>
                <a:cxn ang="0">
                  <a:pos x="0" y="129"/>
                </a:cxn>
                <a:cxn ang="0">
                  <a:pos x="30" y="145"/>
                </a:cxn>
                <a:cxn ang="0">
                  <a:pos x="29" y="163"/>
                </a:cxn>
                <a:cxn ang="0">
                  <a:pos x="30" y="184"/>
                </a:cxn>
                <a:cxn ang="0">
                  <a:pos x="1" y="200"/>
                </a:cxn>
                <a:cxn ang="0">
                  <a:pos x="15" y="240"/>
                </a:cxn>
                <a:cxn ang="0">
                  <a:pos x="49" y="233"/>
                </a:cxn>
                <a:cxn ang="0">
                  <a:pos x="74" y="262"/>
                </a:cxn>
                <a:cxn ang="0">
                  <a:pos x="61" y="293"/>
                </a:cxn>
                <a:cxn ang="0">
                  <a:pos x="98" y="315"/>
                </a:cxn>
                <a:cxn ang="0">
                  <a:pos x="119" y="288"/>
                </a:cxn>
                <a:cxn ang="0">
                  <a:pos x="158" y="295"/>
                </a:cxn>
                <a:cxn ang="0">
                  <a:pos x="168" y="326"/>
                </a:cxn>
                <a:cxn ang="0">
                  <a:pos x="210" y="319"/>
                </a:cxn>
                <a:cxn ang="0">
                  <a:pos x="209" y="286"/>
                </a:cxn>
                <a:cxn ang="0">
                  <a:pos x="243" y="266"/>
                </a:cxn>
                <a:cxn ang="0">
                  <a:pos x="271" y="282"/>
                </a:cxn>
                <a:cxn ang="0">
                  <a:pos x="298" y="250"/>
                </a:cxn>
                <a:cxn ang="0">
                  <a:pos x="277" y="226"/>
                </a:cxn>
                <a:cxn ang="0">
                  <a:pos x="290" y="188"/>
                </a:cxn>
                <a:cxn ang="0">
                  <a:pos x="321" y="183"/>
                </a:cxn>
                <a:cxn ang="0">
                  <a:pos x="161" y="260"/>
                </a:cxn>
                <a:cxn ang="0">
                  <a:pos x="64" y="163"/>
                </a:cxn>
                <a:cxn ang="0">
                  <a:pos x="161" y="67"/>
                </a:cxn>
                <a:cxn ang="0">
                  <a:pos x="257" y="163"/>
                </a:cxn>
                <a:cxn ang="0">
                  <a:pos x="161" y="260"/>
                </a:cxn>
              </a:cxnLst>
              <a:rect l="0" t="0" r="r" b="b"/>
              <a:pathLst>
                <a:path w="321" h="326">
                  <a:moveTo>
                    <a:pt x="321" y="183"/>
                  </a:moveTo>
                  <a:cubicBezTo>
                    <a:pt x="321" y="141"/>
                    <a:pt x="321" y="141"/>
                    <a:pt x="321" y="141"/>
                  </a:cubicBezTo>
                  <a:cubicBezTo>
                    <a:pt x="290" y="136"/>
                    <a:pt x="290" y="136"/>
                    <a:pt x="290" y="136"/>
                  </a:cubicBezTo>
                  <a:cubicBezTo>
                    <a:pt x="287" y="122"/>
                    <a:pt x="282" y="110"/>
                    <a:pt x="275" y="98"/>
                  </a:cubicBezTo>
                  <a:cubicBezTo>
                    <a:pt x="296" y="75"/>
                    <a:pt x="296" y="75"/>
                    <a:pt x="296" y="75"/>
                  </a:cubicBezTo>
                  <a:cubicBezTo>
                    <a:pt x="269" y="42"/>
                    <a:pt x="269" y="42"/>
                    <a:pt x="269" y="42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31" y="51"/>
                    <a:pt x="219" y="44"/>
                    <a:pt x="206" y="39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41" y="32"/>
                    <a:pt x="128" y="34"/>
                    <a:pt x="116" y="39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62" y="75"/>
                    <a:pt x="54" y="85"/>
                    <a:pt x="47" y="96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29" y="151"/>
                    <a:pt x="29" y="157"/>
                    <a:pt x="29" y="163"/>
                  </a:cubicBezTo>
                  <a:cubicBezTo>
                    <a:pt x="29" y="170"/>
                    <a:pt x="29" y="177"/>
                    <a:pt x="30" y="184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5" y="240"/>
                    <a:pt x="15" y="240"/>
                    <a:pt x="15" y="240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56" y="244"/>
                    <a:pt x="64" y="254"/>
                    <a:pt x="74" y="262"/>
                  </a:cubicBezTo>
                  <a:cubicBezTo>
                    <a:pt x="61" y="293"/>
                    <a:pt x="61" y="293"/>
                    <a:pt x="61" y="293"/>
                  </a:cubicBezTo>
                  <a:cubicBezTo>
                    <a:pt x="98" y="315"/>
                    <a:pt x="98" y="315"/>
                    <a:pt x="98" y="315"/>
                  </a:cubicBezTo>
                  <a:cubicBezTo>
                    <a:pt x="119" y="288"/>
                    <a:pt x="119" y="288"/>
                    <a:pt x="119" y="288"/>
                  </a:cubicBezTo>
                  <a:cubicBezTo>
                    <a:pt x="131" y="292"/>
                    <a:pt x="144" y="295"/>
                    <a:pt x="158" y="295"/>
                  </a:cubicBezTo>
                  <a:cubicBezTo>
                    <a:pt x="168" y="326"/>
                    <a:pt x="168" y="326"/>
                    <a:pt x="168" y="326"/>
                  </a:cubicBezTo>
                  <a:cubicBezTo>
                    <a:pt x="210" y="319"/>
                    <a:pt x="210" y="319"/>
                    <a:pt x="210" y="319"/>
                  </a:cubicBezTo>
                  <a:cubicBezTo>
                    <a:pt x="209" y="286"/>
                    <a:pt x="209" y="286"/>
                    <a:pt x="209" y="286"/>
                  </a:cubicBezTo>
                  <a:cubicBezTo>
                    <a:pt x="221" y="281"/>
                    <a:pt x="233" y="274"/>
                    <a:pt x="243" y="266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98" y="250"/>
                    <a:pt x="298" y="250"/>
                    <a:pt x="298" y="250"/>
                  </a:cubicBezTo>
                  <a:cubicBezTo>
                    <a:pt x="277" y="226"/>
                    <a:pt x="277" y="226"/>
                    <a:pt x="277" y="226"/>
                  </a:cubicBezTo>
                  <a:cubicBezTo>
                    <a:pt x="283" y="214"/>
                    <a:pt x="287" y="201"/>
                    <a:pt x="290" y="188"/>
                  </a:cubicBezTo>
                  <a:lnTo>
                    <a:pt x="321" y="183"/>
                  </a:lnTo>
                  <a:close/>
                  <a:moveTo>
                    <a:pt x="161" y="260"/>
                  </a:moveTo>
                  <a:cubicBezTo>
                    <a:pt x="107" y="260"/>
                    <a:pt x="64" y="216"/>
                    <a:pt x="64" y="163"/>
                  </a:cubicBezTo>
                  <a:cubicBezTo>
                    <a:pt x="64" y="110"/>
                    <a:pt x="107" y="67"/>
                    <a:pt x="161" y="67"/>
                  </a:cubicBezTo>
                  <a:cubicBezTo>
                    <a:pt x="214" y="67"/>
                    <a:pt x="257" y="110"/>
                    <a:pt x="257" y="163"/>
                  </a:cubicBezTo>
                  <a:cubicBezTo>
                    <a:pt x="257" y="216"/>
                    <a:pt x="214" y="260"/>
                    <a:pt x="161" y="26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4" name="Oval 62"/>
            <p:cNvSpPr>
              <a:spLocks noChangeArrowheads="1"/>
            </p:cNvSpPr>
            <p:nvPr/>
          </p:nvSpPr>
          <p:spPr bwMode="auto">
            <a:xfrm>
              <a:off x="2684146" y="3228658"/>
              <a:ext cx="365760" cy="365760"/>
            </a:xfrm>
            <a:prstGeom prst="ellipse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661151" y="2456808"/>
            <a:ext cx="965200" cy="973667"/>
            <a:chOff x="4995863" y="2395538"/>
            <a:chExt cx="723900" cy="730250"/>
          </a:xfrm>
        </p:grpSpPr>
        <p:sp>
          <p:nvSpPr>
            <p:cNvPr id="3135" name="Freeform 63"/>
            <p:cNvSpPr>
              <a:spLocks noEditPoints="1"/>
            </p:cNvSpPr>
            <p:nvPr/>
          </p:nvSpPr>
          <p:spPr bwMode="auto">
            <a:xfrm>
              <a:off x="4995863" y="2395538"/>
              <a:ext cx="723900" cy="730250"/>
            </a:xfrm>
            <a:custGeom>
              <a:avLst/>
              <a:gdLst/>
              <a:ahLst/>
              <a:cxnLst>
                <a:cxn ang="0">
                  <a:pos x="324" y="138"/>
                </a:cxn>
                <a:cxn ang="0">
                  <a:pos x="312" y="97"/>
                </a:cxn>
                <a:cxn ang="0">
                  <a:pos x="280" y="101"/>
                </a:cxn>
                <a:cxn ang="0">
                  <a:pos x="256" y="69"/>
                </a:cxn>
                <a:cxn ang="0">
                  <a:pos x="270" y="41"/>
                </a:cxn>
                <a:cxn ang="0">
                  <a:pos x="235" y="17"/>
                </a:cxn>
                <a:cxn ang="0">
                  <a:pos x="213" y="40"/>
                </a:cxn>
                <a:cxn ang="0">
                  <a:pos x="174" y="31"/>
                </a:cxn>
                <a:cxn ang="0">
                  <a:pos x="166" y="0"/>
                </a:cxn>
                <a:cxn ang="0">
                  <a:pos x="124" y="5"/>
                </a:cxn>
                <a:cxn ang="0">
                  <a:pos x="122" y="38"/>
                </a:cxn>
                <a:cxn ang="0">
                  <a:pos x="87" y="55"/>
                </a:cxn>
                <a:cxn ang="0">
                  <a:pos x="60" y="36"/>
                </a:cxn>
                <a:cxn ang="0">
                  <a:pos x="31" y="67"/>
                </a:cxn>
                <a:cxn ang="0">
                  <a:pos x="51" y="94"/>
                </a:cxn>
                <a:cxn ang="0">
                  <a:pos x="36" y="129"/>
                </a:cxn>
                <a:cxn ang="0">
                  <a:pos x="3" y="132"/>
                </a:cxn>
                <a:cxn ang="0">
                  <a:pos x="0" y="174"/>
                </a:cxn>
                <a:cxn ang="0">
                  <a:pos x="33" y="182"/>
                </a:cxn>
                <a:cxn ang="0">
                  <a:pos x="37" y="199"/>
                </a:cxn>
                <a:cxn ang="0">
                  <a:pos x="44" y="218"/>
                </a:cxn>
                <a:cxn ang="0">
                  <a:pos x="20" y="242"/>
                </a:cxn>
                <a:cxn ang="0">
                  <a:pos x="45" y="276"/>
                </a:cxn>
                <a:cxn ang="0">
                  <a:pos x="75" y="261"/>
                </a:cxn>
                <a:cxn ang="0">
                  <a:pos x="107" y="282"/>
                </a:cxn>
                <a:cxn ang="0">
                  <a:pos x="104" y="315"/>
                </a:cxn>
                <a:cxn ang="0">
                  <a:pos x="145" y="326"/>
                </a:cxn>
                <a:cxn ang="0">
                  <a:pos x="158" y="294"/>
                </a:cxn>
                <a:cxn ang="0">
                  <a:pos x="197" y="290"/>
                </a:cxn>
                <a:cxn ang="0">
                  <a:pos x="215" y="317"/>
                </a:cxn>
                <a:cxn ang="0">
                  <a:pos x="253" y="299"/>
                </a:cxn>
                <a:cxn ang="0">
                  <a:pos x="243" y="267"/>
                </a:cxn>
                <a:cxn ang="0">
                  <a:pos x="271" y="239"/>
                </a:cxn>
                <a:cxn ang="0">
                  <a:pos x="302" y="248"/>
                </a:cxn>
                <a:cxn ang="0">
                  <a:pos x="319" y="209"/>
                </a:cxn>
                <a:cxn ang="0">
                  <a:pos x="292" y="191"/>
                </a:cxn>
                <a:cxn ang="0">
                  <a:pos x="295" y="151"/>
                </a:cxn>
                <a:cxn ang="0">
                  <a:pos x="324" y="138"/>
                </a:cxn>
                <a:cxn ang="0">
                  <a:pos x="190" y="256"/>
                </a:cxn>
                <a:cxn ang="0">
                  <a:pos x="71" y="189"/>
                </a:cxn>
                <a:cxn ang="0">
                  <a:pos x="137" y="70"/>
                </a:cxn>
                <a:cxn ang="0">
                  <a:pos x="256" y="136"/>
                </a:cxn>
                <a:cxn ang="0">
                  <a:pos x="190" y="256"/>
                </a:cxn>
              </a:cxnLst>
              <a:rect l="0" t="0" r="r" b="b"/>
              <a:pathLst>
                <a:path w="324" h="326">
                  <a:moveTo>
                    <a:pt x="324" y="138"/>
                  </a:moveTo>
                  <a:cubicBezTo>
                    <a:pt x="312" y="97"/>
                    <a:pt x="312" y="97"/>
                    <a:pt x="312" y="97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74" y="89"/>
                    <a:pt x="266" y="78"/>
                    <a:pt x="256" y="69"/>
                  </a:cubicBezTo>
                  <a:cubicBezTo>
                    <a:pt x="270" y="41"/>
                    <a:pt x="270" y="41"/>
                    <a:pt x="270" y="41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00" y="35"/>
                    <a:pt x="187" y="32"/>
                    <a:pt x="174" y="31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09" y="42"/>
                    <a:pt x="97" y="48"/>
                    <a:pt x="87" y="5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4" y="105"/>
                    <a:pt x="39" y="117"/>
                    <a:pt x="36" y="129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4" y="187"/>
                    <a:pt x="35" y="193"/>
                    <a:pt x="37" y="199"/>
                  </a:cubicBezTo>
                  <a:cubicBezTo>
                    <a:pt x="38" y="206"/>
                    <a:pt x="41" y="212"/>
                    <a:pt x="44" y="21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45" y="276"/>
                    <a:pt x="45" y="276"/>
                    <a:pt x="45" y="276"/>
                  </a:cubicBezTo>
                  <a:cubicBezTo>
                    <a:pt x="75" y="261"/>
                    <a:pt x="75" y="261"/>
                    <a:pt x="75" y="261"/>
                  </a:cubicBezTo>
                  <a:cubicBezTo>
                    <a:pt x="85" y="269"/>
                    <a:pt x="95" y="276"/>
                    <a:pt x="107" y="282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58" y="294"/>
                    <a:pt x="158" y="294"/>
                    <a:pt x="158" y="294"/>
                  </a:cubicBezTo>
                  <a:cubicBezTo>
                    <a:pt x="171" y="295"/>
                    <a:pt x="184" y="294"/>
                    <a:pt x="197" y="290"/>
                  </a:cubicBezTo>
                  <a:cubicBezTo>
                    <a:pt x="215" y="317"/>
                    <a:pt x="215" y="317"/>
                    <a:pt x="215" y="317"/>
                  </a:cubicBezTo>
                  <a:cubicBezTo>
                    <a:pt x="253" y="299"/>
                    <a:pt x="253" y="299"/>
                    <a:pt x="253" y="299"/>
                  </a:cubicBezTo>
                  <a:cubicBezTo>
                    <a:pt x="243" y="267"/>
                    <a:pt x="243" y="267"/>
                    <a:pt x="243" y="267"/>
                  </a:cubicBezTo>
                  <a:cubicBezTo>
                    <a:pt x="254" y="259"/>
                    <a:pt x="263" y="250"/>
                    <a:pt x="271" y="23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19" y="209"/>
                    <a:pt x="319" y="209"/>
                    <a:pt x="319" y="209"/>
                  </a:cubicBezTo>
                  <a:cubicBezTo>
                    <a:pt x="292" y="191"/>
                    <a:pt x="292" y="191"/>
                    <a:pt x="292" y="191"/>
                  </a:cubicBezTo>
                  <a:cubicBezTo>
                    <a:pt x="295" y="178"/>
                    <a:pt x="296" y="165"/>
                    <a:pt x="295" y="151"/>
                  </a:cubicBezTo>
                  <a:lnTo>
                    <a:pt x="324" y="138"/>
                  </a:lnTo>
                  <a:close/>
                  <a:moveTo>
                    <a:pt x="190" y="256"/>
                  </a:moveTo>
                  <a:cubicBezTo>
                    <a:pt x="138" y="270"/>
                    <a:pt x="85" y="240"/>
                    <a:pt x="71" y="189"/>
                  </a:cubicBezTo>
                  <a:cubicBezTo>
                    <a:pt x="56" y="138"/>
                    <a:pt x="86" y="84"/>
                    <a:pt x="137" y="70"/>
                  </a:cubicBezTo>
                  <a:cubicBezTo>
                    <a:pt x="188" y="55"/>
                    <a:pt x="242" y="85"/>
                    <a:pt x="256" y="136"/>
                  </a:cubicBezTo>
                  <a:cubicBezTo>
                    <a:pt x="271" y="188"/>
                    <a:pt x="241" y="241"/>
                    <a:pt x="190" y="25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6" name="Oval 64"/>
            <p:cNvSpPr>
              <a:spLocks noChangeArrowheads="1"/>
            </p:cNvSpPr>
            <p:nvPr/>
          </p:nvSpPr>
          <p:spPr bwMode="auto">
            <a:xfrm>
              <a:off x="5174829" y="2569151"/>
              <a:ext cx="365968" cy="367966"/>
            </a:xfrm>
            <a:prstGeom prst="ellipse">
              <a:avLst/>
            </a:prstGeom>
            <a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393269" y="1271475"/>
            <a:ext cx="1631951" cy="1631951"/>
            <a:chOff x="4044951" y="1506538"/>
            <a:chExt cx="1223963" cy="1223963"/>
          </a:xfrm>
        </p:grpSpPr>
        <p:sp>
          <p:nvSpPr>
            <p:cNvPr id="3137" name="Freeform 65"/>
            <p:cNvSpPr>
              <a:spLocks noEditPoints="1"/>
            </p:cNvSpPr>
            <p:nvPr/>
          </p:nvSpPr>
          <p:spPr bwMode="auto">
            <a:xfrm>
              <a:off x="4044951" y="1506538"/>
              <a:ext cx="1223963" cy="1223963"/>
            </a:xfrm>
            <a:custGeom>
              <a:avLst/>
              <a:gdLst/>
              <a:ahLst/>
              <a:cxnLst>
                <a:cxn ang="0">
                  <a:pos x="547" y="287"/>
                </a:cxn>
                <a:cxn ang="0">
                  <a:pos x="498" y="237"/>
                </a:cxn>
                <a:cxn ang="0">
                  <a:pos x="529" y="175"/>
                </a:cxn>
                <a:cxn ang="0">
                  <a:pos x="463" y="148"/>
                </a:cxn>
                <a:cxn ang="0">
                  <a:pos x="466" y="79"/>
                </a:cxn>
                <a:cxn ang="0">
                  <a:pos x="393" y="81"/>
                </a:cxn>
                <a:cxn ang="0">
                  <a:pos x="369" y="17"/>
                </a:cxn>
                <a:cxn ang="0">
                  <a:pos x="303" y="49"/>
                </a:cxn>
                <a:cxn ang="0">
                  <a:pos x="274" y="0"/>
                </a:cxn>
                <a:cxn ang="0">
                  <a:pos x="245" y="49"/>
                </a:cxn>
                <a:cxn ang="0">
                  <a:pos x="178" y="17"/>
                </a:cxn>
                <a:cxn ang="0">
                  <a:pos x="154" y="81"/>
                </a:cxn>
                <a:cxn ang="0">
                  <a:pos x="81" y="79"/>
                </a:cxn>
                <a:cxn ang="0">
                  <a:pos x="85" y="148"/>
                </a:cxn>
                <a:cxn ang="0">
                  <a:pos x="18" y="175"/>
                </a:cxn>
                <a:cxn ang="0">
                  <a:pos x="49" y="237"/>
                </a:cxn>
                <a:cxn ang="0">
                  <a:pos x="0" y="287"/>
                </a:cxn>
                <a:cxn ang="0">
                  <a:pos x="53" y="332"/>
                </a:cxn>
                <a:cxn ang="0">
                  <a:pos x="28" y="397"/>
                </a:cxn>
                <a:cxn ang="0">
                  <a:pos x="96" y="417"/>
                </a:cxn>
                <a:cxn ang="0">
                  <a:pos x="98" y="485"/>
                </a:cxn>
                <a:cxn ang="0">
                  <a:pos x="168" y="476"/>
                </a:cxn>
                <a:cxn ang="0">
                  <a:pos x="197" y="538"/>
                </a:cxn>
                <a:cxn ang="0">
                  <a:pos x="258" y="502"/>
                </a:cxn>
                <a:cxn ang="0">
                  <a:pos x="290" y="502"/>
                </a:cxn>
                <a:cxn ang="0">
                  <a:pos x="350" y="538"/>
                </a:cxn>
                <a:cxn ang="0">
                  <a:pos x="379" y="476"/>
                </a:cxn>
                <a:cxn ang="0">
                  <a:pos x="449" y="485"/>
                </a:cxn>
                <a:cxn ang="0">
                  <a:pos x="451" y="417"/>
                </a:cxn>
                <a:cxn ang="0">
                  <a:pos x="519" y="397"/>
                </a:cxn>
                <a:cxn ang="0">
                  <a:pos x="494" y="332"/>
                </a:cxn>
                <a:cxn ang="0">
                  <a:pos x="274" y="457"/>
                </a:cxn>
                <a:cxn ang="0">
                  <a:pos x="274" y="90"/>
                </a:cxn>
                <a:cxn ang="0">
                  <a:pos x="274" y="457"/>
                </a:cxn>
              </a:cxnLst>
              <a:rect l="0" t="0" r="r" b="b"/>
              <a:pathLst>
                <a:path w="547" h="547">
                  <a:moveTo>
                    <a:pt x="543" y="327"/>
                  </a:moveTo>
                  <a:cubicBezTo>
                    <a:pt x="545" y="314"/>
                    <a:pt x="547" y="301"/>
                    <a:pt x="547" y="287"/>
                  </a:cubicBezTo>
                  <a:cubicBezTo>
                    <a:pt x="501" y="273"/>
                    <a:pt x="501" y="273"/>
                    <a:pt x="501" y="273"/>
                  </a:cubicBezTo>
                  <a:cubicBezTo>
                    <a:pt x="501" y="261"/>
                    <a:pt x="500" y="249"/>
                    <a:pt x="498" y="237"/>
                  </a:cubicBezTo>
                  <a:cubicBezTo>
                    <a:pt x="541" y="213"/>
                    <a:pt x="541" y="213"/>
                    <a:pt x="541" y="213"/>
                  </a:cubicBezTo>
                  <a:cubicBezTo>
                    <a:pt x="538" y="200"/>
                    <a:pt x="534" y="187"/>
                    <a:pt x="529" y="175"/>
                  </a:cubicBezTo>
                  <a:cubicBezTo>
                    <a:pt x="481" y="180"/>
                    <a:pt x="481" y="180"/>
                    <a:pt x="481" y="180"/>
                  </a:cubicBezTo>
                  <a:cubicBezTo>
                    <a:pt x="476" y="169"/>
                    <a:pt x="469" y="158"/>
                    <a:pt x="463" y="148"/>
                  </a:cubicBezTo>
                  <a:cubicBezTo>
                    <a:pt x="492" y="109"/>
                    <a:pt x="492" y="109"/>
                    <a:pt x="492" y="109"/>
                  </a:cubicBezTo>
                  <a:cubicBezTo>
                    <a:pt x="484" y="98"/>
                    <a:pt x="475" y="88"/>
                    <a:pt x="466" y="79"/>
                  </a:cubicBezTo>
                  <a:cubicBezTo>
                    <a:pt x="424" y="104"/>
                    <a:pt x="424" y="104"/>
                    <a:pt x="424" y="104"/>
                  </a:cubicBezTo>
                  <a:cubicBezTo>
                    <a:pt x="414" y="96"/>
                    <a:pt x="404" y="88"/>
                    <a:pt x="393" y="81"/>
                  </a:cubicBezTo>
                  <a:cubicBezTo>
                    <a:pt x="404" y="33"/>
                    <a:pt x="404" y="33"/>
                    <a:pt x="404" y="33"/>
                  </a:cubicBezTo>
                  <a:cubicBezTo>
                    <a:pt x="393" y="27"/>
                    <a:pt x="381" y="22"/>
                    <a:pt x="369" y="17"/>
                  </a:cubicBezTo>
                  <a:cubicBezTo>
                    <a:pt x="340" y="57"/>
                    <a:pt x="340" y="57"/>
                    <a:pt x="340" y="57"/>
                  </a:cubicBezTo>
                  <a:cubicBezTo>
                    <a:pt x="328" y="53"/>
                    <a:pt x="316" y="51"/>
                    <a:pt x="303" y="49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86" y="1"/>
                    <a:pt x="280" y="0"/>
                    <a:pt x="274" y="0"/>
                  </a:cubicBezTo>
                  <a:cubicBezTo>
                    <a:pt x="267" y="0"/>
                    <a:pt x="261" y="1"/>
                    <a:pt x="254" y="1"/>
                  </a:cubicBezTo>
                  <a:cubicBezTo>
                    <a:pt x="245" y="49"/>
                    <a:pt x="245" y="49"/>
                    <a:pt x="245" y="49"/>
                  </a:cubicBezTo>
                  <a:cubicBezTo>
                    <a:pt x="232" y="51"/>
                    <a:pt x="219" y="53"/>
                    <a:pt x="207" y="57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66" y="22"/>
                    <a:pt x="154" y="27"/>
                    <a:pt x="143" y="3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43" y="88"/>
                    <a:pt x="133" y="96"/>
                    <a:pt x="123" y="104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72" y="88"/>
                    <a:pt x="63" y="98"/>
                    <a:pt x="55" y="10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78" y="158"/>
                    <a:pt x="72" y="169"/>
                    <a:pt x="66" y="180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3" y="187"/>
                    <a:pt x="9" y="200"/>
                    <a:pt x="6" y="21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7" y="249"/>
                    <a:pt x="46" y="261"/>
                    <a:pt x="46" y="273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0" y="301"/>
                    <a:pt x="2" y="314"/>
                    <a:pt x="4" y="327"/>
                  </a:cubicBezTo>
                  <a:cubicBezTo>
                    <a:pt x="53" y="332"/>
                    <a:pt x="53" y="332"/>
                    <a:pt x="53" y="332"/>
                  </a:cubicBezTo>
                  <a:cubicBezTo>
                    <a:pt x="56" y="343"/>
                    <a:pt x="60" y="354"/>
                    <a:pt x="65" y="365"/>
                  </a:cubicBezTo>
                  <a:cubicBezTo>
                    <a:pt x="28" y="397"/>
                    <a:pt x="28" y="397"/>
                    <a:pt x="28" y="397"/>
                  </a:cubicBezTo>
                  <a:cubicBezTo>
                    <a:pt x="34" y="409"/>
                    <a:pt x="41" y="421"/>
                    <a:pt x="49" y="432"/>
                  </a:cubicBezTo>
                  <a:cubicBezTo>
                    <a:pt x="96" y="417"/>
                    <a:pt x="96" y="417"/>
                    <a:pt x="96" y="417"/>
                  </a:cubicBezTo>
                  <a:cubicBezTo>
                    <a:pt x="103" y="425"/>
                    <a:pt x="110" y="433"/>
                    <a:pt x="118" y="441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09" y="494"/>
                    <a:pt x="120" y="502"/>
                    <a:pt x="132" y="509"/>
                  </a:cubicBezTo>
                  <a:cubicBezTo>
                    <a:pt x="168" y="476"/>
                    <a:pt x="168" y="476"/>
                    <a:pt x="168" y="476"/>
                  </a:cubicBezTo>
                  <a:cubicBezTo>
                    <a:pt x="177" y="481"/>
                    <a:pt x="187" y="485"/>
                    <a:pt x="197" y="489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210" y="542"/>
                    <a:pt x="224" y="545"/>
                    <a:pt x="238" y="547"/>
                  </a:cubicBezTo>
                  <a:cubicBezTo>
                    <a:pt x="258" y="502"/>
                    <a:pt x="258" y="502"/>
                    <a:pt x="258" y="502"/>
                  </a:cubicBezTo>
                  <a:cubicBezTo>
                    <a:pt x="263" y="502"/>
                    <a:pt x="268" y="502"/>
                    <a:pt x="274" y="502"/>
                  </a:cubicBezTo>
                  <a:cubicBezTo>
                    <a:pt x="279" y="502"/>
                    <a:pt x="284" y="502"/>
                    <a:pt x="290" y="502"/>
                  </a:cubicBezTo>
                  <a:cubicBezTo>
                    <a:pt x="309" y="547"/>
                    <a:pt x="309" y="547"/>
                    <a:pt x="309" y="547"/>
                  </a:cubicBezTo>
                  <a:cubicBezTo>
                    <a:pt x="323" y="545"/>
                    <a:pt x="337" y="542"/>
                    <a:pt x="350" y="538"/>
                  </a:cubicBezTo>
                  <a:cubicBezTo>
                    <a:pt x="350" y="489"/>
                    <a:pt x="350" y="489"/>
                    <a:pt x="350" y="489"/>
                  </a:cubicBezTo>
                  <a:cubicBezTo>
                    <a:pt x="360" y="485"/>
                    <a:pt x="370" y="481"/>
                    <a:pt x="379" y="476"/>
                  </a:cubicBezTo>
                  <a:cubicBezTo>
                    <a:pt x="415" y="509"/>
                    <a:pt x="415" y="509"/>
                    <a:pt x="415" y="509"/>
                  </a:cubicBezTo>
                  <a:cubicBezTo>
                    <a:pt x="427" y="502"/>
                    <a:pt x="439" y="494"/>
                    <a:pt x="449" y="485"/>
                  </a:cubicBezTo>
                  <a:cubicBezTo>
                    <a:pt x="429" y="441"/>
                    <a:pt x="429" y="441"/>
                    <a:pt x="429" y="441"/>
                  </a:cubicBezTo>
                  <a:cubicBezTo>
                    <a:pt x="437" y="433"/>
                    <a:pt x="445" y="425"/>
                    <a:pt x="451" y="417"/>
                  </a:cubicBezTo>
                  <a:cubicBezTo>
                    <a:pt x="498" y="432"/>
                    <a:pt x="498" y="432"/>
                    <a:pt x="498" y="432"/>
                  </a:cubicBezTo>
                  <a:cubicBezTo>
                    <a:pt x="506" y="421"/>
                    <a:pt x="513" y="409"/>
                    <a:pt x="519" y="397"/>
                  </a:cubicBezTo>
                  <a:cubicBezTo>
                    <a:pt x="483" y="365"/>
                    <a:pt x="483" y="365"/>
                    <a:pt x="483" y="365"/>
                  </a:cubicBezTo>
                  <a:cubicBezTo>
                    <a:pt x="487" y="354"/>
                    <a:pt x="491" y="343"/>
                    <a:pt x="494" y="332"/>
                  </a:cubicBezTo>
                  <a:lnTo>
                    <a:pt x="543" y="327"/>
                  </a:lnTo>
                  <a:close/>
                  <a:moveTo>
                    <a:pt x="274" y="457"/>
                  </a:moveTo>
                  <a:cubicBezTo>
                    <a:pt x="172" y="457"/>
                    <a:pt x="91" y="375"/>
                    <a:pt x="91" y="274"/>
                  </a:cubicBezTo>
                  <a:cubicBezTo>
                    <a:pt x="91" y="172"/>
                    <a:pt x="172" y="90"/>
                    <a:pt x="274" y="90"/>
                  </a:cubicBezTo>
                  <a:cubicBezTo>
                    <a:pt x="375" y="90"/>
                    <a:pt x="457" y="172"/>
                    <a:pt x="457" y="274"/>
                  </a:cubicBezTo>
                  <a:cubicBezTo>
                    <a:pt x="457" y="375"/>
                    <a:pt x="375" y="457"/>
                    <a:pt x="274" y="45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8" name="Oval 66"/>
            <p:cNvSpPr>
              <a:spLocks noChangeArrowheads="1"/>
            </p:cNvSpPr>
            <p:nvPr/>
          </p:nvSpPr>
          <p:spPr bwMode="auto">
            <a:xfrm>
              <a:off x="4333082" y="1793875"/>
              <a:ext cx="647700" cy="649288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236884" y="3066409"/>
            <a:ext cx="1608667" cy="1604433"/>
            <a:chOff x="5427663" y="2852738"/>
            <a:chExt cx="1206500" cy="1203325"/>
          </a:xfrm>
        </p:grpSpPr>
        <p:sp>
          <p:nvSpPr>
            <p:cNvPr id="3139" name="Freeform 67"/>
            <p:cNvSpPr>
              <a:spLocks noEditPoints="1"/>
            </p:cNvSpPr>
            <p:nvPr/>
          </p:nvSpPr>
          <p:spPr bwMode="auto">
            <a:xfrm>
              <a:off x="5427663" y="2852738"/>
              <a:ext cx="1206500" cy="1203325"/>
            </a:xfrm>
            <a:custGeom>
              <a:avLst/>
              <a:gdLst/>
              <a:ahLst/>
              <a:cxnLst>
                <a:cxn ang="0">
                  <a:pos x="540" y="269"/>
                </a:cxn>
                <a:cxn ang="0">
                  <a:pos x="497" y="224"/>
                </a:cxn>
                <a:cxn ang="0">
                  <a:pos x="522" y="171"/>
                </a:cxn>
                <a:cxn ang="0">
                  <a:pos x="465" y="145"/>
                </a:cxn>
                <a:cxn ang="0">
                  <a:pos x="468" y="86"/>
                </a:cxn>
                <a:cxn ang="0">
                  <a:pos x="407" y="82"/>
                </a:cxn>
                <a:cxn ang="0">
                  <a:pos x="388" y="27"/>
                </a:cxn>
                <a:cxn ang="0">
                  <a:pos x="329" y="45"/>
                </a:cxn>
                <a:cxn ang="0">
                  <a:pos x="291" y="1"/>
                </a:cxn>
                <a:cxn ang="0">
                  <a:pos x="250" y="1"/>
                </a:cxn>
                <a:cxn ang="0">
                  <a:pos x="212" y="45"/>
                </a:cxn>
                <a:cxn ang="0">
                  <a:pos x="153" y="27"/>
                </a:cxn>
                <a:cxn ang="0">
                  <a:pos x="134" y="82"/>
                </a:cxn>
                <a:cxn ang="0">
                  <a:pos x="72" y="86"/>
                </a:cxn>
                <a:cxn ang="0">
                  <a:pos x="75" y="145"/>
                </a:cxn>
                <a:cxn ang="0">
                  <a:pos x="19" y="171"/>
                </a:cxn>
                <a:cxn ang="0">
                  <a:pos x="43" y="224"/>
                </a:cxn>
                <a:cxn ang="0">
                  <a:pos x="0" y="269"/>
                </a:cxn>
                <a:cxn ang="0">
                  <a:pos x="42" y="309"/>
                </a:cxn>
                <a:cxn ang="0">
                  <a:pos x="18" y="367"/>
                </a:cxn>
                <a:cxn ang="0">
                  <a:pos x="71" y="388"/>
                </a:cxn>
                <a:cxn ang="0">
                  <a:pos x="70" y="451"/>
                </a:cxn>
                <a:cxn ang="0">
                  <a:pos x="126" y="451"/>
                </a:cxn>
                <a:cxn ang="0">
                  <a:pos x="148" y="511"/>
                </a:cxn>
                <a:cxn ang="0">
                  <a:pos x="200" y="491"/>
                </a:cxn>
                <a:cxn ang="0">
                  <a:pos x="243" y="538"/>
                </a:cxn>
                <a:cxn ang="0">
                  <a:pos x="270" y="502"/>
                </a:cxn>
                <a:cxn ang="0">
                  <a:pos x="298" y="538"/>
                </a:cxn>
                <a:cxn ang="0">
                  <a:pos x="340" y="491"/>
                </a:cxn>
                <a:cxn ang="0">
                  <a:pos x="392" y="511"/>
                </a:cxn>
                <a:cxn ang="0">
                  <a:pos x="414" y="451"/>
                </a:cxn>
                <a:cxn ang="0">
                  <a:pos x="470" y="451"/>
                </a:cxn>
                <a:cxn ang="0">
                  <a:pos x="470" y="388"/>
                </a:cxn>
                <a:cxn ang="0">
                  <a:pos x="522" y="367"/>
                </a:cxn>
                <a:cxn ang="0">
                  <a:pos x="499" y="309"/>
                </a:cxn>
                <a:cxn ang="0">
                  <a:pos x="270" y="464"/>
                </a:cxn>
                <a:cxn ang="0">
                  <a:pos x="270" y="74"/>
                </a:cxn>
                <a:cxn ang="0">
                  <a:pos x="270" y="464"/>
                </a:cxn>
              </a:cxnLst>
              <a:rect l="0" t="0" r="r" b="b"/>
              <a:pathLst>
                <a:path w="540" h="538">
                  <a:moveTo>
                    <a:pt x="502" y="280"/>
                  </a:moveTo>
                  <a:cubicBezTo>
                    <a:pt x="540" y="269"/>
                    <a:pt x="540" y="269"/>
                    <a:pt x="540" y="269"/>
                  </a:cubicBezTo>
                  <a:cubicBezTo>
                    <a:pt x="540" y="255"/>
                    <a:pt x="539" y="241"/>
                    <a:pt x="537" y="227"/>
                  </a:cubicBezTo>
                  <a:cubicBezTo>
                    <a:pt x="497" y="224"/>
                    <a:pt x="497" y="224"/>
                    <a:pt x="497" y="224"/>
                  </a:cubicBezTo>
                  <a:cubicBezTo>
                    <a:pt x="495" y="214"/>
                    <a:pt x="493" y="204"/>
                    <a:pt x="490" y="195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16" y="158"/>
                    <a:pt x="510" y="146"/>
                    <a:pt x="503" y="134"/>
                  </a:cubicBezTo>
                  <a:cubicBezTo>
                    <a:pt x="465" y="145"/>
                    <a:pt x="465" y="145"/>
                    <a:pt x="465" y="145"/>
                  </a:cubicBezTo>
                  <a:cubicBezTo>
                    <a:pt x="460" y="136"/>
                    <a:pt x="454" y="128"/>
                    <a:pt x="447" y="120"/>
                  </a:cubicBezTo>
                  <a:cubicBezTo>
                    <a:pt x="468" y="86"/>
                    <a:pt x="468" y="86"/>
                    <a:pt x="468" y="86"/>
                  </a:cubicBezTo>
                  <a:cubicBezTo>
                    <a:pt x="459" y="76"/>
                    <a:pt x="449" y="67"/>
                    <a:pt x="438" y="58"/>
                  </a:cubicBezTo>
                  <a:cubicBezTo>
                    <a:pt x="407" y="82"/>
                    <a:pt x="407" y="82"/>
                    <a:pt x="407" y="82"/>
                  </a:cubicBezTo>
                  <a:cubicBezTo>
                    <a:pt x="398" y="76"/>
                    <a:pt x="389" y="71"/>
                    <a:pt x="380" y="66"/>
                  </a:cubicBezTo>
                  <a:cubicBezTo>
                    <a:pt x="388" y="27"/>
                    <a:pt x="388" y="27"/>
                    <a:pt x="388" y="27"/>
                  </a:cubicBezTo>
                  <a:cubicBezTo>
                    <a:pt x="375" y="21"/>
                    <a:pt x="363" y="16"/>
                    <a:pt x="349" y="12"/>
                  </a:cubicBezTo>
                  <a:cubicBezTo>
                    <a:pt x="329" y="45"/>
                    <a:pt x="329" y="45"/>
                    <a:pt x="329" y="45"/>
                  </a:cubicBezTo>
                  <a:cubicBezTo>
                    <a:pt x="319" y="43"/>
                    <a:pt x="308" y="41"/>
                    <a:pt x="298" y="4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4" y="0"/>
                    <a:pt x="277" y="0"/>
                    <a:pt x="270" y="0"/>
                  </a:cubicBezTo>
                  <a:cubicBezTo>
                    <a:pt x="263" y="0"/>
                    <a:pt x="256" y="0"/>
                    <a:pt x="250" y="1"/>
                  </a:cubicBezTo>
                  <a:cubicBezTo>
                    <a:pt x="243" y="40"/>
                    <a:pt x="243" y="40"/>
                    <a:pt x="243" y="40"/>
                  </a:cubicBezTo>
                  <a:cubicBezTo>
                    <a:pt x="232" y="41"/>
                    <a:pt x="222" y="43"/>
                    <a:pt x="212" y="45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78" y="16"/>
                    <a:pt x="165" y="21"/>
                    <a:pt x="153" y="27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1" y="71"/>
                    <a:pt x="142" y="76"/>
                    <a:pt x="134" y="82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91" y="67"/>
                    <a:pt x="81" y="76"/>
                    <a:pt x="72" y="86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87" y="128"/>
                    <a:pt x="80" y="136"/>
                    <a:pt x="75" y="145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0" y="146"/>
                    <a:pt x="24" y="158"/>
                    <a:pt x="19" y="171"/>
                  </a:cubicBezTo>
                  <a:cubicBezTo>
                    <a:pt x="51" y="195"/>
                    <a:pt x="51" y="195"/>
                    <a:pt x="51" y="195"/>
                  </a:cubicBezTo>
                  <a:cubicBezTo>
                    <a:pt x="47" y="204"/>
                    <a:pt x="45" y="214"/>
                    <a:pt x="43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1" y="241"/>
                    <a:pt x="0" y="255"/>
                    <a:pt x="0" y="26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9" y="290"/>
                    <a:pt x="40" y="299"/>
                    <a:pt x="42" y="309"/>
                  </a:cubicBezTo>
                  <a:cubicBezTo>
                    <a:pt x="6" y="326"/>
                    <a:pt x="6" y="326"/>
                    <a:pt x="6" y="326"/>
                  </a:cubicBezTo>
                  <a:cubicBezTo>
                    <a:pt x="9" y="340"/>
                    <a:pt x="13" y="354"/>
                    <a:pt x="18" y="367"/>
                  </a:cubicBezTo>
                  <a:cubicBezTo>
                    <a:pt x="58" y="363"/>
                    <a:pt x="58" y="363"/>
                    <a:pt x="58" y="363"/>
                  </a:cubicBezTo>
                  <a:cubicBezTo>
                    <a:pt x="62" y="372"/>
                    <a:pt x="66" y="380"/>
                    <a:pt x="71" y="388"/>
                  </a:cubicBezTo>
                  <a:cubicBezTo>
                    <a:pt x="44" y="417"/>
                    <a:pt x="44" y="417"/>
                    <a:pt x="44" y="417"/>
                  </a:cubicBezTo>
                  <a:cubicBezTo>
                    <a:pt x="52" y="429"/>
                    <a:pt x="60" y="441"/>
                    <a:pt x="70" y="451"/>
                  </a:cubicBezTo>
                  <a:cubicBezTo>
                    <a:pt x="106" y="433"/>
                    <a:pt x="106" y="433"/>
                    <a:pt x="106" y="433"/>
                  </a:cubicBezTo>
                  <a:cubicBezTo>
                    <a:pt x="112" y="440"/>
                    <a:pt x="119" y="446"/>
                    <a:pt x="126" y="451"/>
                  </a:cubicBezTo>
                  <a:cubicBezTo>
                    <a:pt x="111" y="488"/>
                    <a:pt x="111" y="488"/>
                    <a:pt x="111" y="488"/>
                  </a:cubicBezTo>
                  <a:cubicBezTo>
                    <a:pt x="123" y="497"/>
                    <a:pt x="135" y="504"/>
                    <a:pt x="148" y="511"/>
                  </a:cubicBezTo>
                  <a:cubicBezTo>
                    <a:pt x="175" y="481"/>
                    <a:pt x="175" y="481"/>
                    <a:pt x="175" y="481"/>
                  </a:cubicBezTo>
                  <a:cubicBezTo>
                    <a:pt x="183" y="485"/>
                    <a:pt x="192" y="488"/>
                    <a:pt x="200" y="491"/>
                  </a:cubicBezTo>
                  <a:cubicBezTo>
                    <a:pt x="200" y="531"/>
                    <a:pt x="200" y="531"/>
                    <a:pt x="200" y="531"/>
                  </a:cubicBezTo>
                  <a:cubicBezTo>
                    <a:pt x="214" y="534"/>
                    <a:pt x="228" y="537"/>
                    <a:pt x="243" y="538"/>
                  </a:cubicBezTo>
                  <a:cubicBezTo>
                    <a:pt x="257" y="501"/>
                    <a:pt x="257" y="501"/>
                    <a:pt x="257" y="501"/>
                  </a:cubicBezTo>
                  <a:cubicBezTo>
                    <a:pt x="261" y="501"/>
                    <a:pt x="266" y="502"/>
                    <a:pt x="270" y="502"/>
                  </a:cubicBezTo>
                  <a:cubicBezTo>
                    <a:pt x="275" y="502"/>
                    <a:pt x="279" y="501"/>
                    <a:pt x="283" y="501"/>
                  </a:cubicBezTo>
                  <a:cubicBezTo>
                    <a:pt x="298" y="538"/>
                    <a:pt x="298" y="538"/>
                    <a:pt x="298" y="538"/>
                  </a:cubicBezTo>
                  <a:cubicBezTo>
                    <a:pt x="312" y="537"/>
                    <a:pt x="327" y="534"/>
                    <a:pt x="340" y="531"/>
                  </a:cubicBezTo>
                  <a:cubicBezTo>
                    <a:pt x="340" y="491"/>
                    <a:pt x="340" y="491"/>
                    <a:pt x="340" y="491"/>
                  </a:cubicBezTo>
                  <a:cubicBezTo>
                    <a:pt x="349" y="488"/>
                    <a:pt x="357" y="485"/>
                    <a:pt x="365" y="481"/>
                  </a:cubicBezTo>
                  <a:cubicBezTo>
                    <a:pt x="392" y="511"/>
                    <a:pt x="392" y="511"/>
                    <a:pt x="392" y="511"/>
                  </a:cubicBezTo>
                  <a:cubicBezTo>
                    <a:pt x="405" y="504"/>
                    <a:pt x="417" y="497"/>
                    <a:pt x="429" y="488"/>
                  </a:cubicBezTo>
                  <a:cubicBezTo>
                    <a:pt x="414" y="451"/>
                    <a:pt x="414" y="451"/>
                    <a:pt x="414" y="451"/>
                  </a:cubicBezTo>
                  <a:cubicBezTo>
                    <a:pt x="421" y="446"/>
                    <a:pt x="428" y="440"/>
                    <a:pt x="435" y="433"/>
                  </a:cubicBezTo>
                  <a:cubicBezTo>
                    <a:pt x="470" y="451"/>
                    <a:pt x="470" y="451"/>
                    <a:pt x="470" y="451"/>
                  </a:cubicBezTo>
                  <a:cubicBezTo>
                    <a:pt x="480" y="441"/>
                    <a:pt x="489" y="429"/>
                    <a:pt x="496" y="417"/>
                  </a:cubicBezTo>
                  <a:cubicBezTo>
                    <a:pt x="470" y="388"/>
                    <a:pt x="470" y="388"/>
                    <a:pt x="470" y="388"/>
                  </a:cubicBezTo>
                  <a:cubicBezTo>
                    <a:pt x="474" y="380"/>
                    <a:pt x="479" y="372"/>
                    <a:pt x="482" y="363"/>
                  </a:cubicBezTo>
                  <a:cubicBezTo>
                    <a:pt x="522" y="367"/>
                    <a:pt x="522" y="367"/>
                    <a:pt x="522" y="367"/>
                  </a:cubicBezTo>
                  <a:cubicBezTo>
                    <a:pt x="527" y="354"/>
                    <a:pt x="531" y="340"/>
                    <a:pt x="534" y="326"/>
                  </a:cubicBezTo>
                  <a:cubicBezTo>
                    <a:pt x="499" y="309"/>
                    <a:pt x="499" y="309"/>
                    <a:pt x="499" y="309"/>
                  </a:cubicBezTo>
                  <a:cubicBezTo>
                    <a:pt x="500" y="299"/>
                    <a:pt x="501" y="290"/>
                    <a:pt x="502" y="280"/>
                  </a:cubicBezTo>
                  <a:close/>
                  <a:moveTo>
                    <a:pt x="270" y="464"/>
                  </a:moveTo>
                  <a:cubicBezTo>
                    <a:pt x="163" y="464"/>
                    <a:pt x="75" y="377"/>
                    <a:pt x="75" y="269"/>
                  </a:cubicBezTo>
                  <a:cubicBezTo>
                    <a:pt x="75" y="162"/>
                    <a:pt x="163" y="74"/>
                    <a:pt x="270" y="74"/>
                  </a:cubicBezTo>
                  <a:cubicBezTo>
                    <a:pt x="378" y="74"/>
                    <a:pt x="465" y="162"/>
                    <a:pt x="465" y="269"/>
                  </a:cubicBezTo>
                  <a:cubicBezTo>
                    <a:pt x="465" y="377"/>
                    <a:pt x="378" y="464"/>
                    <a:pt x="270" y="464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40" name="Oval 68"/>
            <p:cNvSpPr>
              <a:spLocks noChangeArrowheads="1"/>
            </p:cNvSpPr>
            <p:nvPr/>
          </p:nvSpPr>
          <p:spPr bwMode="auto">
            <a:xfrm>
              <a:off x="5676107" y="3099594"/>
              <a:ext cx="709613" cy="709613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683001" y="1866257"/>
            <a:ext cx="1610784" cy="1608667"/>
            <a:chOff x="2762251" y="1952625"/>
            <a:chExt cx="1208088" cy="1206500"/>
          </a:xfrm>
        </p:grpSpPr>
        <p:sp>
          <p:nvSpPr>
            <p:cNvPr id="3141" name="Freeform 69"/>
            <p:cNvSpPr>
              <a:spLocks noEditPoints="1"/>
            </p:cNvSpPr>
            <p:nvPr/>
          </p:nvSpPr>
          <p:spPr bwMode="auto">
            <a:xfrm>
              <a:off x="2762251" y="1952625"/>
              <a:ext cx="1208088" cy="1206500"/>
            </a:xfrm>
            <a:custGeom>
              <a:avLst/>
              <a:gdLst/>
              <a:ahLst/>
              <a:cxnLst>
                <a:cxn ang="0">
                  <a:pos x="540" y="269"/>
                </a:cxn>
                <a:cxn ang="0">
                  <a:pos x="498" y="224"/>
                </a:cxn>
                <a:cxn ang="0">
                  <a:pos x="522" y="171"/>
                </a:cxn>
                <a:cxn ang="0">
                  <a:pos x="466" y="145"/>
                </a:cxn>
                <a:cxn ang="0">
                  <a:pos x="469" y="87"/>
                </a:cxn>
                <a:cxn ang="0">
                  <a:pos x="407" y="82"/>
                </a:cxn>
                <a:cxn ang="0">
                  <a:pos x="388" y="27"/>
                </a:cxn>
                <a:cxn ang="0">
                  <a:pos x="329" y="46"/>
                </a:cxn>
                <a:cxn ang="0">
                  <a:pos x="291" y="1"/>
                </a:cxn>
                <a:cxn ang="0">
                  <a:pos x="250" y="1"/>
                </a:cxn>
                <a:cxn ang="0">
                  <a:pos x="212" y="46"/>
                </a:cxn>
                <a:cxn ang="0">
                  <a:pos x="153" y="27"/>
                </a:cxn>
                <a:cxn ang="0">
                  <a:pos x="134" y="82"/>
                </a:cxn>
                <a:cxn ang="0">
                  <a:pos x="72" y="87"/>
                </a:cxn>
                <a:cxn ang="0">
                  <a:pos x="75" y="145"/>
                </a:cxn>
                <a:cxn ang="0">
                  <a:pos x="19" y="171"/>
                </a:cxn>
                <a:cxn ang="0">
                  <a:pos x="43" y="224"/>
                </a:cxn>
                <a:cxn ang="0">
                  <a:pos x="0" y="269"/>
                </a:cxn>
                <a:cxn ang="0">
                  <a:pos x="42" y="309"/>
                </a:cxn>
                <a:cxn ang="0">
                  <a:pos x="18" y="367"/>
                </a:cxn>
                <a:cxn ang="0">
                  <a:pos x="71" y="388"/>
                </a:cxn>
                <a:cxn ang="0">
                  <a:pos x="70" y="451"/>
                </a:cxn>
                <a:cxn ang="0">
                  <a:pos x="126" y="451"/>
                </a:cxn>
                <a:cxn ang="0">
                  <a:pos x="149" y="511"/>
                </a:cxn>
                <a:cxn ang="0">
                  <a:pos x="200" y="491"/>
                </a:cxn>
                <a:cxn ang="0">
                  <a:pos x="243" y="539"/>
                </a:cxn>
                <a:cxn ang="0">
                  <a:pos x="270" y="502"/>
                </a:cxn>
                <a:cxn ang="0">
                  <a:pos x="298" y="539"/>
                </a:cxn>
                <a:cxn ang="0">
                  <a:pos x="340" y="491"/>
                </a:cxn>
                <a:cxn ang="0">
                  <a:pos x="392" y="511"/>
                </a:cxn>
                <a:cxn ang="0">
                  <a:pos x="414" y="451"/>
                </a:cxn>
                <a:cxn ang="0">
                  <a:pos x="470" y="451"/>
                </a:cxn>
                <a:cxn ang="0">
                  <a:pos x="470" y="388"/>
                </a:cxn>
                <a:cxn ang="0">
                  <a:pos x="522" y="367"/>
                </a:cxn>
                <a:cxn ang="0">
                  <a:pos x="499" y="309"/>
                </a:cxn>
                <a:cxn ang="0">
                  <a:pos x="270" y="458"/>
                </a:cxn>
                <a:cxn ang="0">
                  <a:pos x="270" y="81"/>
                </a:cxn>
                <a:cxn ang="0">
                  <a:pos x="270" y="458"/>
                </a:cxn>
              </a:cxnLst>
              <a:rect l="0" t="0" r="r" b="b"/>
              <a:pathLst>
                <a:path w="540" h="539">
                  <a:moveTo>
                    <a:pt x="502" y="280"/>
                  </a:moveTo>
                  <a:cubicBezTo>
                    <a:pt x="540" y="269"/>
                    <a:pt x="540" y="269"/>
                    <a:pt x="540" y="269"/>
                  </a:cubicBezTo>
                  <a:cubicBezTo>
                    <a:pt x="540" y="255"/>
                    <a:pt x="539" y="241"/>
                    <a:pt x="537" y="227"/>
                  </a:cubicBezTo>
                  <a:cubicBezTo>
                    <a:pt x="498" y="224"/>
                    <a:pt x="498" y="224"/>
                    <a:pt x="498" y="224"/>
                  </a:cubicBezTo>
                  <a:cubicBezTo>
                    <a:pt x="496" y="214"/>
                    <a:pt x="493" y="204"/>
                    <a:pt x="490" y="195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17" y="158"/>
                    <a:pt x="511" y="146"/>
                    <a:pt x="504" y="134"/>
                  </a:cubicBezTo>
                  <a:cubicBezTo>
                    <a:pt x="466" y="145"/>
                    <a:pt x="466" y="145"/>
                    <a:pt x="466" y="145"/>
                  </a:cubicBezTo>
                  <a:cubicBezTo>
                    <a:pt x="460" y="136"/>
                    <a:pt x="454" y="128"/>
                    <a:pt x="447" y="120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59" y="76"/>
                    <a:pt x="449" y="67"/>
                    <a:pt x="438" y="58"/>
                  </a:cubicBezTo>
                  <a:cubicBezTo>
                    <a:pt x="407" y="82"/>
                    <a:pt x="407" y="82"/>
                    <a:pt x="407" y="82"/>
                  </a:cubicBezTo>
                  <a:cubicBezTo>
                    <a:pt x="398" y="76"/>
                    <a:pt x="390" y="71"/>
                    <a:pt x="380" y="66"/>
                  </a:cubicBezTo>
                  <a:cubicBezTo>
                    <a:pt x="388" y="27"/>
                    <a:pt x="388" y="27"/>
                    <a:pt x="388" y="27"/>
                  </a:cubicBezTo>
                  <a:cubicBezTo>
                    <a:pt x="376" y="21"/>
                    <a:pt x="363" y="16"/>
                    <a:pt x="350" y="12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19" y="43"/>
                    <a:pt x="308" y="41"/>
                    <a:pt x="298" y="4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4" y="0"/>
                    <a:pt x="277" y="0"/>
                    <a:pt x="270" y="0"/>
                  </a:cubicBezTo>
                  <a:cubicBezTo>
                    <a:pt x="263" y="0"/>
                    <a:pt x="257" y="0"/>
                    <a:pt x="250" y="1"/>
                  </a:cubicBezTo>
                  <a:cubicBezTo>
                    <a:pt x="243" y="40"/>
                    <a:pt x="243" y="40"/>
                    <a:pt x="243" y="40"/>
                  </a:cubicBezTo>
                  <a:cubicBezTo>
                    <a:pt x="232" y="41"/>
                    <a:pt x="222" y="43"/>
                    <a:pt x="212" y="46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78" y="16"/>
                    <a:pt x="165" y="21"/>
                    <a:pt x="153" y="27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1" y="71"/>
                    <a:pt x="142" y="76"/>
                    <a:pt x="134" y="82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92" y="67"/>
                    <a:pt x="81" y="76"/>
                    <a:pt x="72" y="87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87" y="128"/>
                    <a:pt x="81" y="136"/>
                    <a:pt x="75" y="145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0" y="146"/>
                    <a:pt x="24" y="158"/>
                    <a:pt x="19" y="171"/>
                  </a:cubicBezTo>
                  <a:cubicBezTo>
                    <a:pt x="51" y="195"/>
                    <a:pt x="51" y="195"/>
                    <a:pt x="51" y="195"/>
                  </a:cubicBezTo>
                  <a:cubicBezTo>
                    <a:pt x="48" y="204"/>
                    <a:pt x="45" y="214"/>
                    <a:pt x="43" y="224"/>
                  </a:cubicBezTo>
                  <a:cubicBezTo>
                    <a:pt x="4" y="227"/>
                    <a:pt x="4" y="227"/>
                    <a:pt x="4" y="227"/>
                  </a:cubicBezTo>
                  <a:cubicBezTo>
                    <a:pt x="1" y="241"/>
                    <a:pt x="0" y="255"/>
                    <a:pt x="0" y="26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9" y="290"/>
                    <a:pt x="40" y="299"/>
                    <a:pt x="42" y="309"/>
                  </a:cubicBezTo>
                  <a:cubicBezTo>
                    <a:pt x="6" y="326"/>
                    <a:pt x="6" y="326"/>
                    <a:pt x="6" y="326"/>
                  </a:cubicBezTo>
                  <a:cubicBezTo>
                    <a:pt x="9" y="340"/>
                    <a:pt x="13" y="354"/>
                    <a:pt x="18" y="367"/>
                  </a:cubicBezTo>
                  <a:cubicBezTo>
                    <a:pt x="58" y="363"/>
                    <a:pt x="58" y="363"/>
                    <a:pt x="58" y="363"/>
                  </a:cubicBezTo>
                  <a:cubicBezTo>
                    <a:pt x="62" y="372"/>
                    <a:pt x="66" y="380"/>
                    <a:pt x="71" y="388"/>
                  </a:cubicBezTo>
                  <a:cubicBezTo>
                    <a:pt x="44" y="417"/>
                    <a:pt x="44" y="417"/>
                    <a:pt x="44" y="417"/>
                  </a:cubicBezTo>
                  <a:cubicBezTo>
                    <a:pt x="52" y="429"/>
                    <a:pt x="61" y="441"/>
                    <a:pt x="70" y="451"/>
                  </a:cubicBezTo>
                  <a:cubicBezTo>
                    <a:pt x="106" y="433"/>
                    <a:pt x="106" y="433"/>
                    <a:pt x="106" y="433"/>
                  </a:cubicBezTo>
                  <a:cubicBezTo>
                    <a:pt x="112" y="440"/>
                    <a:pt x="119" y="446"/>
                    <a:pt x="126" y="451"/>
                  </a:cubicBezTo>
                  <a:cubicBezTo>
                    <a:pt x="112" y="488"/>
                    <a:pt x="112" y="488"/>
                    <a:pt x="112" y="488"/>
                  </a:cubicBezTo>
                  <a:cubicBezTo>
                    <a:pt x="123" y="497"/>
                    <a:pt x="136" y="504"/>
                    <a:pt x="149" y="511"/>
                  </a:cubicBezTo>
                  <a:cubicBezTo>
                    <a:pt x="175" y="481"/>
                    <a:pt x="175" y="481"/>
                    <a:pt x="175" y="481"/>
                  </a:cubicBezTo>
                  <a:cubicBezTo>
                    <a:pt x="183" y="485"/>
                    <a:pt x="192" y="488"/>
                    <a:pt x="200" y="491"/>
                  </a:cubicBezTo>
                  <a:cubicBezTo>
                    <a:pt x="200" y="531"/>
                    <a:pt x="200" y="531"/>
                    <a:pt x="200" y="531"/>
                  </a:cubicBezTo>
                  <a:cubicBezTo>
                    <a:pt x="214" y="534"/>
                    <a:pt x="228" y="537"/>
                    <a:pt x="243" y="539"/>
                  </a:cubicBezTo>
                  <a:cubicBezTo>
                    <a:pt x="257" y="501"/>
                    <a:pt x="257" y="501"/>
                    <a:pt x="257" y="501"/>
                  </a:cubicBezTo>
                  <a:cubicBezTo>
                    <a:pt x="261" y="502"/>
                    <a:pt x="266" y="502"/>
                    <a:pt x="270" y="502"/>
                  </a:cubicBezTo>
                  <a:cubicBezTo>
                    <a:pt x="275" y="502"/>
                    <a:pt x="279" y="502"/>
                    <a:pt x="284" y="501"/>
                  </a:cubicBezTo>
                  <a:cubicBezTo>
                    <a:pt x="298" y="539"/>
                    <a:pt x="298" y="539"/>
                    <a:pt x="298" y="539"/>
                  </a:cubicBezTo>
                  <a:cubicBezTo>
                    <a:pt x="312" y="537"/>
                    <a:pt x="327" y="534"/>
                    <a:pt x="341" y="531"/>
                  </a:cubicBezTo>
                  <a:cubicBezTo>
                    <a:pt x="340" y="491"/>
                    <a:pt x="340" y="491"/>
                    <a:pt x="340" y="491"/>
                  </a:cubicBezTo>
                  <a:cubicBezTo>
                    <a:pt x="349" y="488"/>
                    <a:pt x="357" y="485"/>
                    <a:pt x="365" y="481"/>
                  </a:cubicBezTo>
                  <a:cubicBezTo>
                    <a:pt x="392" y="511"/>
                    <a:pt x="392" y="511"/>
                    <a:pt x="392" y="511"/>
                  </a:cubicBezTo>
                  <a:cubicBezTo>
                    <a:pt x="405" y="504"/>
                    <a:pt x="417" y="497"/>
                    <a:pt x="429" y="488"/>
                  </a:cubicBezTo>
                  <a:cubicBezTo>
                    <a:pt x="414" y="451"/>
                    <a:pt x="414" y="451"/>
                    <a:pt x="414" y="451"/>
                  </a:cubicBezTo>
                  <a:cubicBezTo>
                    <a:pt x="422" y="446"/>
                    <a:pt x="428" y="440"/>
                    <a:pt x="435" y="433"/>
                  </a:cubicBezTo>
                  <a:cubicBezTo>
                    <a:pt x="470" y="451"/>
                    <a:pt x="470" y="451"/>
                    <a:pt x="470" y="451"/>
                  </a:cubicBezTo>
                  <a:cubicBezTo>
                    <a:pt x="480" y="441"/>
                    <a:pt x="489" y="429"/>
                    <a:pt x="497" y="417"/>
                  </a:cubicBezTo>
                  <a:cubicBezTo>
                    <a:pt x="470" y="388"/>
                    <a:pt x="470" y="388"/>
                    <a:pt x="470" y="388"/>
                  </a:cubicBezTo>
                  <a:cubicBezTo>
                    <a:pt x="475" y="380"/>
                    <a:pt x="479" y="372"/>
                    <a:pt x="483" y="363"/>
                  </a:cubicBezTo>
                  <a:cubicBezTo>
                    <a:pt x="522" y="367"/>
                    <a:pt x="522" y="367"/>
                    <a:pt x="522" y="367"/>
                  </a:cubicBezTo>
                  <a:cubicBezTo>
                    <a:pt x="527" y="354"/>
                    <a:pt x="531" y="340"/>
                    <a:pt x="534" y="326"/>
                  </a:cubicBezTo>
                  <a:cubicBezTo>
                    <a:pt x="499" y="309"/>
                    <a:pt x="499" y="309"/>
                    <a:pt x="499" y="309"/>
                  </a:cubicBezTo>
                  <a:cubicBezTo>
                    <a:pt x="500" y="299"/>
                    <a:pt x="502" y="290"/>
                    <a:pt x="502" y="280"/>
                  </a:cubicBezTo>
                  <a:close/>
                  <a:moveTo>
                    <a:pt x="270" y="458"/>
                  </a:moveTo>
                  <a:cubicBezTo>
                    <a:pt x="166" y="458"/>
                    <a:pt x="82" y="373"/>
                    <a:pt x="82" y="269"/>
                  </a:cubicBezTo>
                  <a:cubicBezTo>
                    <a:pt x="82" y="165"/>
                    <a:pt x="166" y="81"/>
                    <a:pt x="270" y="81"/>
                  </a:cubicBezTo>
                  <a:cubicBezTo>
                    <a:pt x="374" y="81"/>
                    <a:pt x="459" y="165"/>
                    <a:pt x="459" y="269"/>
                  </a:cubicBezTo>
                  <a:cubicBezTo>
                    <a:pt x="459" y="373"/>
                    <a:pt x="374" y="458"/>
                    <a:pt x="270" y="45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42" name="Oval 70"/>
            <p:cNvSpPr>
              <a:spLocks noChangeArrowheads="1"/>
            </p:cNvSpPr>
            <p:nvPr/>
          </p:nvSpPr>
          <p:spPr bwMode="auto">
            <a:xfrm>
              <a:off x="3066258" y="2255044"/>
              <a:ext cx="600075" cy="601663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692901" y="1409058"/>
            <a:ext cx="864156" cy="241300"/>
            <a:chOff x="1531143" y="1350169"/>
            <a:chExt cx="1364457" cy="381000"/>
          </a:xfrm>
        </p:grpSpPr>
        <p:cxnSp>
          <p:nvCxnSpPr>
            <p:cNvPr id="132" name="Straight Connector 131"/>
            <p:cNvCxnSpPr/>
            <p:nvPr/>
          </p:nvCxnSpPr>
          <p:spPr>
            <a:xfrm>
              <a:off x="1828800" y="1352550"/>
              <a:ext cx="10668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rot="5400000" flipH="1" flipV="1">
              <a:off x="1493043" y="1388269"/>
              <a:ext cx="381000" cy="3048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 flipV="1">
            <a:off x="8674101" y="4063358"/>
            <a:ext cx="864156" cy="484718"/>
            <a:chOff x="1531143" y="1350169"/>
            <a:chExt cx="1364457" cy="381000"/>
          </a:xfrm>
        </p:grpSpPr>
        <p:cxnSp>
          <p:nvCxnSpPr>
            <p:cNvPr id="135" name="Straight Connector 134"/>
            <p:cNvCxnSpPr/>
            <p:nvPr/>
          </p:nvCxnSpPr>
          <p:spPr>
            <a:xfrm>
              <a:off x="1828800" y="1352550"/>
              <a:ext cx="10668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rot="5400000" flipH="1" flipV="1">
              <a:off x="1493043" y="1388269"/>
              <a:ext cx="381000" cy="3048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8" name="Straight Connector 137"/>
          <p:cNvCxnSpPr/>
          <p:nvPr/>
        </p:nvCxnSpPr>
        <p:spPr>
          <a:xfrm rot="5400000" flipV="1">
            <a:off x="5533813" y="5200775"/>
            <a:ext cx="675640" cy="10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39"/>
          <p:cNvGrpSpPr/>
          <p:nvPr/>
        </p:nvGrpSpPr>
        <p:grpSpPr>
          <a:xfrm flipV="1">
            <a:off x="7391400" y="2691756"/>
            <a:ext cx="1265769" cy="284830"/>
            <a:chOff x="1531143" y="1350169"/>
            <a:chExt cx="1364457" cy="381000"/>
          </a:xfrm>
        </p:grpSpPr>
        <p:cxnSp>
          <p:nvCxnSpPr>
            <p:cNvPr id="141" name="Straight Connector 140"/>
            <p:cNvCxnSpPr/>
            <p:nvPr/>
          </p:nvCxnSpPr>
          <p:spPr>
            <a:xfrm>
              <a:off x="1828800" y="1352550"/>
              <a:ext cx="10668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rot="5400000" flipH="1" flipV="1">
              <a:off x="1493043" y="1388269"/>
              <a:ext cx="381000" cy="3048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/>
          <p:cNvGrpSpPr/>
          <p:nvPr/>
        </p:nvGrpSpPr>
        <p:grpSpPr>
          <a:xfrm flipH="1">
            <a:off x="3378201" y="1802758"/>
            <a:ext cx="864156" cy="241300"/>
            <a:chOff x="1531143" y="1350169"/>
            <a:chExt cx="1364457" cy="381000"/>
          </a:xfrm>
        </p:grpSpPr>
        <p:cxnSp>
          <p:nvCxnSpPr>
            <p:cNvPr id="144" name="Straight Connector 143"/>
            <p:cNvCxnSpPr/>
            <p:nvPr/>
          </p:nvCxnSpPr>
          <p:spPr>
            <a:xfrm>
              <a:off x="1828800" y="1352550"/>
              <a:ext cx="10668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5400000" flipH="1" flipV="1">
              <a:off x="1493043" y="1388269"/>
              <a:ext cx="381000" cy="3048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/>
          <p:cNvGrpSpPr/>
          <p:nvPr/>
        </p:nvGrpSpPr>
        <p:grpSpPr>
          <a:xfrm flipH="1">
            <a:off x="2654301" y="3758558"/>
            <a:ext cx="864156" cy="241300"/>
            <a:chOff x="1531143" y="1350169"/>
            <a:chExt cx="1364457" cy="381000"/>
          </a:xfrm>
        </p:grpSpPr>
        <p:cxnSp>
          <p:nvCxnSpPr>
            <p:cNvPr id="147" name="Straight Connector 146"/>
            <p:cNvCxnSpPr/>
            <p:nvPr/>
          </p:nvCxnSpPr>
          <p:spPr>
            <a:xfrm>
              <a:off x="1828800" y="1352550"/>
              <a:ext cx="10668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rot="5400000" flipH="1" flipV="1">
              <a:off x="1493043" y="1388269"/>
              <a:ext cx="381000" cy="3048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TextBox 148"/>
          <p:cNvSpPr txBox="1"/>
          <p:nvPr/>
        </p:nvSpPr>
        <p:spPr>
          <a:xfrm>
            <a:off x="7670800" y="977257"/>
            <a:ext cx="4521200" cy="15388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4"/>
                </a:solidFill>
              </a:rPr>
              <a:t>Model metrics</a:t>
            </a:r>
            <a:br>
              <a:rPr lang="en-US" sz="1333" dirty="0">
                <a:solidFill>
                  <a:schemeClr val="accent5"/>
                </a:solidFill>
              </a:rPr>
            </a:b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- DEMAND: likelihood of each individual to use the facility based on factors including demographics, lifestyle (segments), deprivation, mobility (willingness to travel) – correlated against types of facility (SUPPLY offer) factors: capacity (if known), access, age of the facility,  parking, competition, opening hours, proxy program and pricing assumptions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8947223" y="2761825"/>
            <a:ext cx="290188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5"/>
                </a:solidFill>
              </a:rPr>
              <a:t>Demand allocation</a:t>
            </a:r>
            <a:br>
              <a:rPr lang="en-US" sz="1333" dirty="0">
                <a:solidFill>
                  <a:schemeClr val="accent5"/>
                </a:solidFill>
              </a:rPr>
            </a:b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Based on the model run a number of likely members (and attributed visits from these to each facility type) from each SA1 is allocated to the site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9667875" y="4139883"/>
            <a:ext cx="2374307" cy="181588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6"/>
                </a:solidFill>
              </a:rPr>
              <a:t>Validation</a:t>
            </a:r>
            <a:br>
              <a:rPr lang="en-US" sz="1333" dirty="0">
                <a:solidFill>
                  <a:schemeClr val="accent5"/>
                </a:solidFill>
              </a:rPr>
            </a:b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Member and visit outcomes are regularly checked against the actual performance of hundreds of facilities. The model is constantly refined to increase average accuracy, which is currently at over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95%.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" y="1370957"/>
            <a:ext cx="3263900" cy="13234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2"/>
                </a:solidFill>
              </a:rPr>
              <a:t>Demand profiling</a:t>
            </a:r>
            <a:br>
              <a:rPr lang="en-US" sz="1333" dirty="0">
                <a:solidFill>
                  <a:schemeClr val="accent2"/>
                </a:solidFill>
              </a:rPr>
            </a:b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785 demographic and lifestyle indicators appended to every record to create specific membership and activity (visit) demand segments and model parameters that are extrapolated nationwide (SA1 level)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-21032" y="3339457"/>
            <a:ext cx="2561032" cy="15388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3"/>
                </a:solidFill>
              </a:rPr>
              <a:t>Supply and competition</a:t>
            </a:r>
            <a:br>
              <a:rPr lang="en-US" sz="1333" dirty="0">
                <a:solidFill>
                  <a:schemeClr val="accent5"/>
                </a:solidFill>
              </a:rPr>
            </a:b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All competition audited. Travel time catchments mapped, factoring in relevant travel time decay modelling. Weighting applied to different competition based on type and capacity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0" y="5057497"/>
            <a:ext cx="5689601" cy="8925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9170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1"/>
                </a:solidFill>
              </a:rPr>
              <a:t>ActiveXchange database – a sector first</a:t>
            </a:r>
            <a:br>
              <a:rPr lang="en-US" sz="1333" dirty="0">
                <a:solidFill>
                  <a:schemeClr val="accent5"/>
                </a:solidFill>
              </a:rPr>
            </a:b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Data from 2m participant/ member records, millions of session visits, performance of hundreds of facilities across Australia and New Zealand are brought together through facility operator and system provider partnerships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95241" y="270249"/>
            <a:ext cx="9304359" cy="46166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Investment Planning Model – full overview video 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  <a:hlinkClick r:id="rId8"/>
              </a:rPr>
              <a:t>www.ActiveXchange.org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785084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49" grpId="0"/>
      <p:bldP spid="150" grpId="0"/>
      <p:bldP spid="151" grpId="0"/>
      <p:bldP spid="152" grpId="0"/>
      <p:bldP spid="153" grpId="0"/>
      <p:bldP spid="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 bwMode="auto">
          <a:xfrm>
            <a:off x="0" y="891793"/>
            <a:ext cx="12192000" cy="5482881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95241" y="270249"/>
            <a:ext cx="9304359" cy="46166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Investment Planning Model – full overview video 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  <a:hlinkClick r:id="rId2"/>
              </a:rPr>
              <a:t>www.ActiveXchange.org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8D899EFA-C732-724B-9D32-0613DB2CE5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0566" y="991194"/>
            <a:ext cx="8570867" cy="157121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5E2518F-C591-8043-8BE4-17045577E1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0566" y="4508428"/>
            <a:ext cx="8570867" cy="159298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B6D769F1-E6A5-4C46-8B0E-E8C5A5B615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0566" y="2589075"/>
            <a:ext cx="8570867" cy="193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2187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4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16"/>
          </p:nvPr>
        </p:nvSpPr>
        <p:spPr>
          <a:xfrm>
            <a:off x="273488" y="1140194"/>
            <a:ext cx="5513537" cy="502712"/>
          </a:xfrm>
        </p:spPr>
        <p:txBody>
          <a:bodyPr/>
          <a:lstStyle/>
          <a:p>
            <a:r>
              <a:rPr lang="en-US" dirty="0"/>
              <a:t>Location and competition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5242" y="270249"/>
            <a:ext cx="3492175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Site overview – Stromlo Forest Park Site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C6CA85-DAD0-9249-9099-0EDC4BB69CA3}"/>
              </a:ext>
            </a:extLst>
          </p:cNvPr>
          <p:cNvSpPr/>
          <p:nvPr/>
        </p:nvSpPr>
        <p:spPr>
          <a:xfrm>
            <a:off x="273488" y="5544891"/>
            <a:ext cx="5513537" cy="172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ED9658-2E7E-DC46-A913-AD4C735E80CF}"/>
              </a:ext>
            </a:extLst>
          </p:cNvPr>
          <p:cNvGrpSpPr/>
          <p:nvPr/>
        </p:nvGrpSpPr>
        <p:grpSpPr>
          <a:xfrm>
            <a:off x="6202257" y="1140194"/>
            <a:ext cx="5897885" cy="4577612"/>
            <a:chOff x="3728720" y="1459310"/>
            <a:chExt cx="5390896" cy="4145710"/>
          </a:xfrm>
        </p:grpSpPr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FEB1B2F0-9216-254E-BAB0-0D126FDEEB3D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54342365"/>
                </p:ext>
              </p:extLst>
            </p:nvPr>
          </p:nvGraphicFramePr>
          <p:xfrm>
            <a:off x="3728720" y="1848828"/>
            <a:ext cx="5390896" cy="35498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Placeholder 3">
              <a:extLst>
                <a:ext uri="{FF2B5EF4-FFF2-40B4-BE49-F238E27FC236}">
                  <a16:creationId xmlns:a16="http://schemas.microsoft.com/office/drawing/2014/main" id="{9BE834A9-AEB2-0D48-B41A-902534597F7F}"/>
                </a:ext>
              </a:extLst>
            </p:cNvPr>
            <p:cNvSpPr txBox="1">
              <a:spLocks/>
            </p:cNvSpPr>
            <p:nvPr/>
          </p:nvSpPr>
          <p:spPr>
            <a:xfrm>
              <a:off x="3728720" y="1459310"/>
              <a:ext cx="5390896" cy="389518"/>
            </a:xfrm>
            <a:prstGeom prst="rect">
              <a:avLst/>
            </a:prstGeom>
            <a:solidFill>
              <a:schemeClr val="accent2">
                <a:alpha val="75000"/>
              </a:schemeClr>
            </a:solidFill>
          </p:spPr>
          <p:txBody>
            <a:bodyPr vert="horz" wrap="none" lIns="0" tIns="0" rIns="0" bIns="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1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33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  Rural Drive time decay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22E2924-EF00-3D49-B279-5E1C33344427}"/>
                </a:ext>
              </a:extLst>
            </p:cNvPr>
            <p:cNvSpPr/>
            <p:nvPr/>
          </p:nvSpPr>
          <p:spPr>
            <a:xfrm>
              <a:off x="3728720" y="5398690"/>
              <a:ext cx="5390896" cy="206330"/>
            </a:xfrm>
            <a:prstGeom prst="rect">
              <a:avLst/>
            </a:prstGeom>
            <a:solidFill>
              <a:srgbClr val="BB67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E7C3449-5628-B54C-B387-3F3DC928B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88" y="1642906"/>
            <a:ext cx="5513537" cy="390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1228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0" y="1312490"/>
            <a:ext cx="12192000" cy="5056089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rapezoid 24"/>
          <p:cNvSpPr/>
          <p:nvPr/>
        </p:nvSpPr>
        <p:spPr>
          <a:xfrm>
            <a:off x="6943198" y="1455922"/>
            <a:ext cx="1498600" cy="228946"/>
          </a:xfrm>
          <a:prstGeom prst="trapezoid">
            <a:avLst>
              <a:gd name="adj" fmla="val 679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Box 20"/>
          <p:cNvSpPr txBox="1"/>
          <p:nvPr/>
        </p:nvSpPr>
        <p:spPr>
          <a:xfrm>
            <a:off x="51419" y="238470"/>
            <a:ext cx="5792790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Projected demand map –  Stromlo Forest Park 	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22523" y="1657571"/>
            <a:ext cx="5285471" cy="449270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6" name="Group 5"/>
          <p:cNvGrpSpPr/>
          <p:nvPr/>
        </p:nvGrpSpPr>
        <p:grpSpPr>
          <a:xfrm>
            <a:off x="7105780" y="1455922"/>
            <a:ext cx="1191965" cy="1069848"/>
            <a:chOff x="6579683" y="1455923"/>
            <a:chExt cx="1191965" cy="1069848"/>
          </a:xfrm>
        </p:grpSpPr>
        <p:sp>
          <p:nvSpPr>
            <p:cNvPr id="26" name="Pentagon 25"/>
            <p:cNvSpPr>
              <a:spLocks noChangeAspect="1"/>
            </p:cNvSpPr>
            <p:nvPr/>
          </p:nvSpPr>
          <p:spPr>
            <a:xfrm rot="5400000">
              <a:off x="6640742" y="1394864"/>
              <a:ext cx="1069848" cy="1191965"/>
            </a:xfrm>
            <a:prstGeom prst="homePlate">
              <a:avLst>
                <a:gd name="adj" fmla="val 31720"/>
              </a:avLst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23678" y="1613388"/>
              <a:ext cx="503975" cy="600481"/>
            </a:xfrm>
            <a:prstGeom prst="rect">
              <a:avLst/>
            </a:prstGeom>
          </p:spPr>
        </p:pic>
      </p:grpSp>
      <p:sp>
        <p:nvSpPr>
          <p:cNvPr id="28" name="Text Placeholder 3"/>
          <p:cNvSpPr txBox="1">
            <a:spLocks/>
          </p:cNvSpPr>
          <p:nvPr/>
        </p:nvSpPr>
        <p:spPr>
          <a:xfrm>
            <a:off x="7096514" y="2751197"/>
            <a:ext cx="3759200" cy="84946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sz="2000" b="1" dirty="0">
                <a:solidFill>
                  <a:srgbClr val="5A99D3"/>
                </a:solidFill>
              </a:rPr>
              <a:t>Catchment breakdown</a:t>
            </a:r>
            <a:endParaRPr lang="en-US" sz="2000" dirty="0">
              <a:solidFill>
                <a:srgbClr val="5A99D3"/>
              </a:solidFill>
            </a:endParaRPr>
          </a:p>
          <a:p>
            <a:pPr algn="l" defTabSz="1219170">
              <a:spcBef>
                <a:spcPct val="20000"/>
              </a:spcBef>
              <a:defRPr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Within a 30 minutes drive time catchment region, after applying travel time decay</a:t>
            </a:r>
            <a:endParaRPr 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7105780" y="3781025"/>
            <a:ext cx="3912516" cy="27295"/>
          </a:xfrm>
          <a:prstGeom prst="line">
            <a:avLst/>
          </a:prstGeom>
          <a:ln w="19050"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97516" y="3945742"/>
            <a:ext cx="513382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/>
              <a:t>Total Population – 449,570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/>
              <a:t>Population after applying travel time decay – </a:t>
            </a:r>
            <a:r>
              <a:rPr lang="en-AU" sz="1200" dirty="0"/>
              <a:t>14,731</a:t>
            </a:r>
          </a:p>
          <a:p>
            <a:endParaRPr lang="en-US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/>
              <a:t>Total leisure member demand – 75,078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/>
              <a:t>Total leisure member demand after applying Drive Time decay –2,243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200" dirty="0"/>
          </a:p>
          <a:p>
            <a:r>
              <a:rPr lang="en-AU" sz="1400" b="1" dirty="0"/>
              <a:t>*Not including competition.</a:t>
            </a:r>
            <a:endParaRPr lang="en-US" sz="10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31917F0-43C2-DB4A-BFD3-79311660C9F6}"/>
              </a:ext>
            </a:extLst>
          </p:cNvPr>
          <p:cNvCxnSpPr/>
          <p:nvPr/>
        </p:nvCxnSpPr>
        <p:spPr>
          <a:xfrm flipV="1">
            <a:off x="7096514" y="4447354"/>
            <a:ext cx="3912516" cy="27295"/>
          </a:xfrm>
          <a:prstGeom prst="line">
            <a:avLst/>
          </a:prstGeom>
          <a:ln w="19050"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C88C7AB-C359-4A45-A587-9E759A1B3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12" y="1752600"/>
            <a:ext cx="6135159" cy="41932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2D7AC4E-5D09-BA43-B16E-46E849C02A3E}"/>
              </a:ext>
            </a:extLst>
          </p:cNvPr>
          <p:cNvSpPr/>
          <p:nvPr/>
        </p:nvSpPr>
        <p:spPr>
          <a:xfrm>
            <a:off x="137021" y="5945852"/>
            <a:ext cx="6208846" cy="2044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BC58528-570A-FB4C-A3C9-42806ECDE130}"/>
              </a:ext>
            </a:extLst>
          </p:cNvPr>
          <p:cNvSpPr/>
          <p:nvPr/>
        </p:nvSpPr>
        <p:spPr>
          <a:xfrm>
            <a:off x="132386" y="1381125"/>
            <a:ext cx="6208846" cy="371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/>
              <a:t>Demand Heatmap &amp; Competition</a:t>
            </a:r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77672926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  <p:bldP spid="23" grpId="0" animBg="1"/>
      <p:bldP spid="28" grpId="0"/>
      <p:bldP spid="30" grpId="0"/>
      <p:bldP spid="22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CF71A52F-67F8-B245-8FE5-7422563906C2}"/>
              </a:ext>
            </a:extLst>
          </p:cNvPr>
          <p:cNvSpPr/>
          <p:nvPr/>
        </p:nvSpPr>
        <p:spPr bwMode="auto">
          <a:xfrm>
            <a:off x="0" y="1345615"/>
            <a:ext cx="12192000" cy="5084508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Pentagon 47">
            <a:extLst>
              <a:ext uri="{FF2B5EF4-FFF2-40B4-BE49-F238E27FC236}">
                <a16:creationId xmlns:a16="http://schemas.microsoft.com/office/drawing/2014/main" id="{AFFC9796-04AA-DD42-AD4C-EC6ABCC2FADE}"/>
              </a:ext>
            </a:extLst>
          </p:cNvPr>
          <p:cNvSpPr/>
          <p:nvPr/>
        </p:nvSpPr>
        <p:spPr>
          <a:xfrm rot="10800000">
            <a:off x="5791198" y="1526907"/>
            <a:ext cx="6400800" cy="1110750"/>
          </a:xfrm>
          <a:prstGeom prst="homePlate">
            <a:avLst/>
          </a:prstGeom>
          <a:solidFill>
            <a:srgbClr val="5A99D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Pentagon 48">
            <a:extLst>
              <a:ext uri="{FF2B5EF4-FFF2-40B4-BE49-F238E27FC236}">
                <a16:creationId xmlns:a16="http://schemas.microsoft.com/office/drawing/2014/main" id="{40A46858-BB9B-B04E-9D98-A9558AA56D07}"/>
              </a:ext>
            </a:extLst>
          </p:cNvPr>
          <p:cNvSpPr/>
          <p:nvPr/>
        </p:nvSpPr>
        <p:spPr>
          <a:xfrm>
            <a:off x="-1" y="1528542"/>
            <a:ext cx="3657600" cy="1109116"/>
          </a:xfrm>
          <a:prstGeom prst="homePlate">
            <a:avLst/>
          </a:prstGeom>
          <a:solidFill>
            <a:srgbClr val="5A99D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D5479A1-6D77-9442-81B4-607CD52F5E36}"/>
              </a:ext>
            </a:extLst>
          </p:cNvPr>
          <p:cNvSpPr txBox="1"/>
          <p:nvPr/>
        </p:nvSpPr>
        <p:spPr>
          <a:xfrm>
            <a:off x="11731397" y="6854239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>
                <a:solidFill>
                  <a:schemeClr val="bg1">
                    <a:lumMod val="75000"/>
                  </a:schemeClr>
                </a:solidFill>
                <a:hlinkClick r:id="rId2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1" name="Pentagon 50">
            <a:extLst>
              <a:ext uri="{FF2B5EF4-FFF2-40B4-BE49-F238E27FC236}">
                <a16:creationId xmlns:a16="http://schemas.microsoft.com/office/drawing/2014/main" id="{D1E843F0-2057-8A4B-A4C0-F17FD96F422D}"/>
              </a:ext>
            </a:extLst>
          </p:cNvPr>
          <p:cNvSpPr/>
          <p:nvPr/>
        </p:nvSpPr>
        <p:spPr>
          <a:xfrm>
            <a:off x="11325" y="2747699"/>
            <a:ext cx="4572000" cy="1109116"/>
          </a:xfrm>
          <a:prstGeom prst="homePlate">
            <a:avLst/>
          </a:prstGeom>
          <a:solidFill>
            <a:srgbClr val="E97C3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Pentagon 51">
            <a:extLst>
              <a:ext uri="{FF2B5EF4-FFF2-40B4-BE49-F238E27FC236}">
                <a16:creationId xmlns:a16="http://schemas.microsoft.com/office/drawing/2014/main" id="{51188CF2-3E6C-6B4C-B72B-05ADD5F094C6}"/>
              </a:ext>
            </a:extLst>
          </p:cNvPr>
          <p:cNvSpPr/>
          <p:nvPr/>
        </p:nvSpPr>
        <p:spPr>
          <a:xfrm>
            <a:off x="-3" y="3976202"/>
            <a:ext cx="5486400" cy="1109116"/>
          </a:xfrm>
          <a:prstGeom prst="homePlate">
            <a:avLst/>
          </a:prstGeom>
          <a:solidFill>
            <a:srgbClr val="A3A3A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Pentagon 52">
            <a:extLst>
              <a:ext uri="{FF2B5EF4-FFF2-40B4-BE49-F238E27FC236}">
                <a16:creationId xmlns:a16="http://schemas.microsoft.com/office/drawing/2014/main" id="{A79438BC-2CA2-DE4E-B3C5-C33C36AF1B73}"/>
              </a:ext>
            </a:extLst>
          </p:cNvPr>
          <p:cNvSpPr/>
          <p:nvPr/>
        </p:nvSpPr>
        <p:spPr>
          <a:xfrm>
            <a:off x="11325" y="5176153"/>
            <a:ext cx="6509540" cy="1109116"/>
          </a:xfrm>
          <a:prstGeom prst="homePlate">
            <a:avLst/>
          </a:prstGeom>
          <a:solidFill>
            <a:srgbClr val="FBBD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Pentagon 53">
            <a:extLst>
              <a:ext uri="{FF2B5EF4-FFF2-40B4-BE49-F238E27FC236}">
                <a16:creationId xmlns:a16="http://schemas.microsoft.com/office/drawing/2014/main" id="{EF641CC0-4907-9148-8700-346D140BD55C}"/>
              </a:ext>
            </a:extLst>
          </p:cNvPr>
          <p:cNvSpPr/>
          <p:nvPr/>
        </p:nvSpPr>
        <p:spPr>
          <a:xfrm rot="10800000">
            <a:off x="6705598" y="2746473"/>
            <a:ext cx="5486400" cy="1110750"/>
          </a:xfrm>
          <a:prstGeom prst="homePlate">
            <a:avLst/>
          </a:prstGeom>
          <a:solidFill>
            <a:srgbClr val="E97C3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Pentagon 54">
            <a:extLst>
              <a:ext uri="{FF2B5EF4-FFF2-40B4-BE49-F238E27FC236}">
                <a16:creationId xmlns:a16="http://schemas.microsoft.com/office/drawing/2014/main" id="{70893AB1-FC0C-8740-B8DF-D0AC378AC873}"/>
              </a:ext>
            </a:extLst>
          </p:cNvPr>
          <p:cNvSpPr/>
          <p:nvPr/>
        </p:nvSpPr>
        <p:spPr>
          <a:xfrm rot="10800000">
            <a:off x="7619999" y="3915549"/>
            <a:ext cx="4572000" cy="1110750"/>
          </a:xfrm>
          <a:prstGeom prst="homePlate">
            <a:avLst/>
          </a:prstGeom>
          <a:solidFill>
            <a:srgbClr val="A3A3A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Pentagon 56">
            <a:extLst>
              <a:ext uri="{FF2B5EF4-FFF2-40B4-BE49-F238E27FC236}">
                <a16:creationId xmlns:a16="http://schemas.microsoft.com/office/drawing/2014/main" id="{B5E3A78E-08F2-DA47-A2AF-98C88BD431B9}"/>
              </a:ext>
            </a:extLst>
          </p:cNvPr>
          <p:cNvSpPr/>
          <p:nvPr/>
        </p:nvSpPr>
        <p:spPr>
          <a:xfrm rot="10800000">
            <a:off x="8489579" y="5115076"/>
            <a:ext cx="3657600" cy="1110750"/>
          </a:xfrm>
          <a:prstGeom prst="homePlate">
            <a:avLst/>
          </a:prstGeom>
          <a:solidFill>
            <a:srgbClr val="FBBD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AFC8090-D242-6F4A-BFD2-02F6BCE66513}"/>
              </a:ext>
            </a:extLst>
          </p:cNvPr>
          <p:cNvSpPr txBox="1"/>
          <p:nvPr/>
        </p:nvSpPr>
        <p:spPr>
          <a:xfrm>
            <a:off x="195241" y="270249"/>
            <a:ext cx="11536155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Top segment profiles in the catchment </a:t>
            </a:r>
            <a:r>
              <a:rPr lang="en-US" sz="1600" i="1" dirty="0">
                <a:solidFill>
                  <a:schemeClr val="bg1">
                    <a:lumMod val="85000"/>
                  </a:schemeClr>
                </a:solidFill>
              </a:rPr>
              <a:t>including drive time decay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– full details at: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  <a:hlinkClick r:id="rId3"/>
              </a:rPr>
              <a:t>www.ActiveXchange.org/segments</a:t>
            </a:r>
            <a:endParaRPr lang="en-US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12CFF08-25ED-724A-B45B-84917F334A9F}"/>
              </a:ext>
            </a:extLst>
          </p:cNvPr>
          <p:cNvGrpSpPr/>
          <p:nvPr/>
        </p:nvGrpSpPr>
        <p:grpSpPr>
          <a:xfrm>
            <a:off x="2838735" y="1530872"/>
            <a:ext cx="3562066" cy="1109116"/>
            <a:chOff x="2838735" y="1530872"/>
            <a:chExt cx="3562066" cy="1109116"/>
          </a:xfrm>
        </p:grpSpPr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E80381E7-9F67-0F4B-A0F9-0A6BA8A8B9E5}"/>
                </a:ext>
              </a:extLst>
            </p:cNvPr>
            <p:cNvSpPr/>
            <p:nvPr/>
          </p:nvSpPr>
          <p:spPr>
            <a:xfrm>
              <a:off x="2838735" y="1530872"/>
              <a:ext cx="3562066" cy="1109116"/>
            </a:xfrm>
            <a:custGeom>
              <a:avLst/>
              <a:gdLst>
                <a:gd name="connsiteX0" fmla="*/ 266636 w 3562066"/>
                <a:gd name="connsiteY0" fmla="*/ 0 h 1109116"/>
                <a:gd name="connsiteX1" fmla="*/ 3503873 w 3562066"/>
                <a:gd name="connsiteY1" fmla="*/ 0 h 1109116"/>
                <a:gd name="connsiteX2" fmla="*/ 2952463 w 3562066"/>
                <a:gd name="connsiteY2" fmla="*/ 551410 h 1109116"/>
                <a:gd name="connsiteX3" fmla="*/ 3507838 w 3562066"/>
                <a:gd name="connsiteY3" fmla="*/ 1106785 h 1109116"/>
                <a:gd name="connsiteX4" fmla="*/ 3562066 w 3562066"/>
                <a:gd name="connsiteY4" fmla="*/ 1106785 h 1109116"/>
                <a:gd name="connsiteX5" fmla="*/ 3562066 w 3562066"/>
                <a:gd name="connsiteY5" fmla="*/ 1109116 h 1109116"/>
                <a:gd name="connsiteX6" fmla="*/ 0 w 3562066"/>
                <a:gd name="connsiteY6" fmla="*/ 1109116 h 1109116"/>
                <a:gd name="connsiteX7" fmla="*/ 0 w 3562066"/>
                <a:gd name="connsiteY7" fmla="*/ 1106786 h 1109116"/>
                <a:gd name="connsiteX8" fmla="*/ 264306 w 3562066"/>
                <a:gd name="connsiteY8" fmla="*/ 1106786 h 1109116"/>
                <a:gd name="connsiteX9" fmla="*/ 818864 w 3562066"/>
                <a:gd name="connsiteY9" fmla="*/ 552228 h 110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2066" h="1109116">
                  <a:moveTo>
                    <a:pt x="266636" y="0"/>
                  </a:moveTo>
                  <a:lnTo>
                    <a:pt x="3503873" y="0"/>
                  </a:lnTo>
                  <a:lnTo>
                    <a:pt x="2952463" y="551410"/>
                  </a:lnTo>
                  <a:lnTo>
                    <a:pt x="3507838" y="1106785"/>
                  </a:lnTo>
                  <a:lnTo>
                    <a:pt x="3562066" y="1106785"/>
                  </a:lnTo>
                  <a:lnTo>
                    <a:pt x="3562066" y="1109116"/>
                  </a:lnTo>
                  <a:lnTo>
                    <a:pt x="0" y="1109116"/>
                  </a:lnTo>
                  <a:lnTo>
                    <a:pt x="0" y="1106786"/>
                  </a:lnTo>
                  <a:lnTo>
                    <a:pt x="264306" y="1106786"/>
                  </a:lnTo>
                  <a:lnTo>
                    <a:pt x="818864" y="55222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4" name="Text Placeholder 8">
              <a:extLst>
                <a:ext uri="{FF2B5EF4-FFF2-40B4-BE49-F238E27FC236}">
                  <a16:creationId xmlns:a16="http://schemas.microsoft.com/office/drawing/2014/main" id="{80E25E1C-6F5D-3D4D-8932-6B9F49F2EE05}"/>
                </a:ext>
              </a:extLst>
            </p:cNvPr>
            <p:cNvSpPr txBox="1">
              <a:spLocks/>
            </p:cNvSpPr>
            <p:nvPr/>
          </p:nvSpPr>
          <p:spPr>
            <a:xfrm>
              <a:off x="3763375" y="1914683"/>
              <a:ext cx="2037456" cy="267661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2,554</a:t>
              </a:r>
              <a:endParaRPr lang="en-US" sz="2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F1A42B0-AC18-E544-8F96-4F9853F1EB0B}"/>
              </a:ext>
            </a:extLst>
          </p:cNvPr>
          <p:cNvGrpSpPr/>
          <p:nvPr/>
        </p:nvGrpSpPr>
        <p:grpSpPr>
          <a:xfrm>
            <a:off x="4017443" y="2747699"/>
            <a:ext cx="3243123" cy="1109116"/>
            <a:chOff x="4017443" y="2747699"/>
            <a:chExt cx="3243123" cy="1109116"/>
          </a:xfrm>
        </p:grpSpPr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235E94FC-87F4-4E45-9AA5-BF99C643E4BE}"/>
                </a:ext>
              </a:extLst>
            </p:cNvPr>
            <p:cNvSpPr/>
            <p:nvPr/>
          </p:nvSpPr>
          <p:spPr>
            <a:xfrm>
              <a:off x="4017443" y="2747699"/>
              <a:ext cx="3243123" cy="1109116"/>
            </a:xfrm>
            <a:custGeom>
              <a:avLst/>
              <a:gdLst>
                <a:gd name="connsiteX0" fmla="*/ 0 w 3243123"/>
                <a:gd name="connsiteY0" fmla="*/ 0 h 1109116"/>
                <a:gd name="connsiteX1" fmla="*/ 3242305 w 3243123"/>
                <a:gd name="connsiteY1" fmla="*/ 0 h 1109116"/>
                <a:gd name="connsiteX2" fmla="*/ 2688156 w 3243123"/>
                <a:gd name="connsiteY2" fmla="*/ 554149 h 1109116"/>
                <a:gd name="connsiteX3" fmla="*/ 3243123 w 3243123"/>
                <a:gd name="connsiteY3" fmla="*/ 1109116 h 1109116"/>
                <a:gd name="connsiteX4" fmla="*/ 0 w 3243123"/>
                <a:gd name="connsiteY4" fmla="*/ 1109116 h 1109116"/>
                <a:gd name="connsiteX5" fmla="*/ 554558 w 3243123"/>
                <a:gd name="connsiteY5" fmla="*/ 554558 h 110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3123" h="1109116">
                  <a:moveTo>
                    <a:pt x="0" y="0"/>
                  </a:moveTo>
                  <a:lnTo>
                    <a:pt x="3242305" y="0"/>
                  </a:lnTo>
                  <a:lnTo>
                    <a:pt x="2688156" y="554149"/>
                  </a:lnTo>
                  <a:lnTo>
                    <a:pt x="3243123" y="1109116"/>
                  </a:lnTo>
                  <a:lnTo>
                    <a:pt x="0" y="1109116"/>
                  </a:lnTo>
                  <a:lnTo>
                    <a:pt x="554558" y="55455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7" name="Text Placeholder 8">
              <a:extLst>
                <a:ext uri="{FF2B5EF4-FFF2-40B4-BE49-F238E27FC236}">
                  <a16:creationId xmlns:a16="http://schemas.microsoft.com/office/drawing/2014/main" id="{12069510-62E0-7746-B7BB-4B8422478CF2}"/>
                </a:ext>
              </a:extLst>
            </p:cNvPr>
            <p:cNvSpPr txBox="1">
              <a:spLocks/>
            </p:cNvSpPr>
            <p:nvPr/>
          </p:nvSpPr>
          <p:spPr>
            <a:xfrm>
              <a:off x="4620276" y="3094840"/>
              <a:ext cx="2037456" cy="267661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1,555</a:t>
              </a:r>
              <a:endParaRPr lang="en-US" sz="2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2A4FC00-B0BC-584C-8B82-843682E840EA}"/>
              </a:ext>
            </a:extLst>
          </p:cNvPr>
          <p:cNvGrpSpPr/>
          <p:nvPr/>
        </p:nvGrpSpPr>
        <p:grpSpPr>
          <a:xfrm>
            <a:off x="4585649" y="3971236"/>
            <a:ext cx="3780430" cy="1109116"/>
            <a:chOff x="4585649" y="3971236"/>
            <a:chExt cx="3780430" cy="1109116"/>
          </a:xfrm>
        </p:grpSpPr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A2509DAF-E545-BF4E-8EAE-3213EFE1A686}"/>
                </a:ext>
              </a:extLst>
            </p:cNvPr>
            <p:cNvSpPr/>
            <p:nvPr/>
          </p:nvSpPr>
          <p:spPr>
            <a:xfrm>
              <a:off x="4585649" y="3971236"/>
              <a:ext cx="3780430" cy="1109116"/>
            </a:xfrm>
            <a:custGeom>
              <a:avLst/>
              <a:gdLst>
                <a:gd name="connsiteX0" fmla="*/ 350570 w 3780430"/>
                <a:gd name="connsiteY0" fmla="*/ 0 h 1109116"/>
                <a:gd name="connsiteX1" fmla="*/ 3584528 w 3780430"/>
                <a:gd name="connsiteY1" fmla="*/ 0 h 1109116"/>
                <a:gd name="connsiteX2" fmla="*/ 3034350 w 3780430"/>
                <a:gd name="connsiteY2" fmla="*/ 550178 h 1109116"/>
                <a:gd name="connsiteX3" fmla="*/ 3589725 w 3780430"/>
                <a:gd name="connsiteY3" fmla="*/ 1105553 h 1109116"/>
                <a:gd name="connsiteX4" fmla="*/ 3780430 w 3780430"/>
                <a:gd name="connsiteY4" fmla="*/ 1105553 h 1109116"/>
                <a:gd name="connsiteX5" fmla="*/ 3780430 w 3780430"/>
                <a:gd name="connsiteY5" fmla="*/ 1109116 h 1109116"/>
                <a:gd name="connsiteX6" fmla="*/ 0 w 3780430"/>
                <a:gd name="connsiteY6" fmla="*/ 1109116 h 1109116"/>
                <a:gd name="connsiteX7" fmla="*/ 0 w 3780430"/>
                <a:gd name="connsiteY7" fmla="*/ 1104736 h 1109116"/>
                <a:gd name="connsiteX8" fmla="*/ 346190 w 3780430"/>
                <a:gd name="connsiteY8" fmla="*/ 1104736 h 1109116"/>
                <a:gd name="connsiteX9" fmla="*/ 900748 w 3780430"/>
                <a:gd name="connsiteY9" fmla="*/ 550178 h 110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0430" h="1109116">
                  <a:moveTo>
                    <a:pt x="350570" y="0"/>
                  </a:moveTo>
                  <a:lnTo>
                    <a:pt x="3584528" y="0"/>
                  </a:lnTo>
                  <a:lnTo>
                    <a:pt x="3034350" y="550178"/>
                  </a:lnTo>
                  <a:lnTo>
                    <a:pt x="3589725" y="1105553"/>
                  </a:lnTo>
                  <a:lnTo>
                    <a:pt x="3780430" y="1105553"/>
                  </a:lnTo>
                  <a:lnTo>
                    <a:pt x="3780430" y="1109116"/>
                  </a:lnTo>
                  <a:lnTo>
                    <a:pt x="0" y="1109116"/>
                  </a:lnTo>
                  <a:lnTo>
                    <a:pt x="0" y="1104736"/>
                  </a:lnTo>
                  <a:lnTo>
                    <a:pt x="346190" y="1104736"/>
                  </a:lnTo>
                  <a:lnTo>
                    <a:pt x="900748" y="55017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Text Placeholder 8">
              <a:extLst>
                <a:ext uri="{FF2B5EF4-FFF2-40B4-BE49-F238E27FC236}">
                  <a16:creationId xmlns:a16="http://schemas.microsoft.com/office/drawing/2014/main" id="{C0351ABA-E359-7949-9113-AB1E07737705}"/>
                </a:ext>
              </a:extLst>
            </p:cNvPr>
            <p:cNvSpPr txBox="1">
              <a:spLocks/>
            </p:cNvSpPr>
            <p:nvPr/>
          </p:nvSpPr>
          <p:spPr>
            <a:xfrm>
              <a:off x="5534470" y="4387583"/>
              <a:ext cx="2037456" cy="267661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 1,359	</a:t>
              </a:r>
              <a:endParaRPr lang="en-US" sz="2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E6739FB-29EC-4042-8A36-A25596D89B86}"/>
              </a:ext>
            </a:extLst>
          </p:cNvPr>
          <p:cNvGrpSpPr/>
          <p:nvPr/>
        </p:nvGrpSpPr>
        <p:grpSpPr>
          <a:xfrm>
            <a:off x="5774874" y="5140312"/>
            <a:ext cx="3428808" cy="1116341"/>
            <a:chOff x="5600558" y="5188472"/>
            <a:chExt cx="3748158" cy="1109116"/>
          </a:xfrm>
        </p:grpSpPr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CDC6E15C-DE13-8A47-A757-BC7BC1339B66}"/>
                </a:ext>
              </a:extLst>
            </p:cNvPr>
            <p:cNvSpPr/>
            <p:nvPr/>
          </p:nvSpPr>
          <p:spPr>
            <a:xfrm>
              <a:off x="5600558" y="5188472"/>
              <a:ext cx="3748158" cy="1109116"/>
            </a:xfrm>
            <a:custGeom>
              <a:avLst/>
              <a:gdLst>
                <a:gd name="connsiteX0" fmla="*/ 248143 w 3748158"/>
                <a:gd name="connsiteY0" fmla="*/ 0 h 1109116"/>
                <a:gd name="connsiteX1" fmla="*/ 3485123 w 3748158"/>
                <a:gd name="connsiteY1" fmla="*/ 0 h 1109116"/>
                <a:gd name="connsiteX2" fmla="*/ 2933841 w 3748158"/>
                <a:gd name="connsiteY2" fmla="*/ 551282 h 1109116"/>
                <a:gd name="connsiteX3" fmla="*/ 3489216 w 3748158"/>
                <a:gd name="connsiteY3" fmla="*/ 1106657 h 1109116"/>
                <a:gd name="connsiteX4" fmla="*/ 3748158 w 3748158"/>
                <a:gd name="connsiteY4" fmla="*/ 1106657 h 1109116"/>
                <a:gd name="connsiteX5" fmla="*/ 3748158 w 3748158"/>
                <a:gd name="connsiteY5" fmla="*/ 1109116 h 1109116"/>
                <a:gd name="connsiteX6" fmla="*/ 0 w 3748158"/>
                <a:gd name="connsiteY6" fmla="*/ 1109116 h 1109116"/>
                <a:gd name="connsiteX7" fmla="*/ 0 w 3748158"/>
                <a:gd name="connsiteY7" fmla="*/ 1106657 h 1109116"/>
                <a:gd name="connsiteX8" fmla="*/ 245684 w 3748158"/>
                <a:gd name="connsiteY8" fmla="*/ 1106657 h 1109116"/>
                <a:gd name="connsiteX9" fmla="*/ 800242 w 3748158"/>
                <a:gd name="connsiteY9" fmla="*/ 552099 h 110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8158" h="1109116">
                  <a:moveTo>
                    <a:pt x="248143" y="0"/>
                  </a:moveTo>
                  <a:lnTo>
                    <a:pt x="3485123" y="0"/>
                  </a:lnTo>
                  <a:lnTo>
                    <a:pt x="2933841" y="551282"/>
                  </a:lnTo>
                  <a:lnTo>
                    <a:pt x="3489216" y="1106657"/>
                  </a:lnTo>
                  <a:lnTo>
                    <a:pt x="3748158" y="1106657"/>
                  </a:lnTo>
                  <a:lnTo>
                    <a:pt x="3748158" y="1109116"/>
                  </a:lnTo>
                  <a:lnTo>
                    <a:pt x="0" y="1109116"/>
                  </a:lnTo>
                  <a:lnTo>
                    <a:pt x="0" y="1106657"/>
                  </a:lnTo>
                  <a:lnTo>
                    <a:pt x="245684" y="1106657"/>
                  </a:lnTo>
                  <a:lnTo>
                    <a:pt x="800242" y="55209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3" name="Text Placeholder 8">
              <a:extLst>
                <a:ext uri="{FF2B5EF4-FFF2-40B4-BE49-F238E27FC236}">
                  <a16:creationId xmlns:a16="http://schemas.microsoft.com/office/drawing/2014/main" id="{7AD456A4-6541-8B43-9C94-5B83414A8A6B}"/>
                </a:ext>
              </a:extLst>
            </p:cNvPr>
            <p:cNvSpPr txBox="1">
              <a:spLocks/>
            </p:cNvSpPr>
            <p:nvPr/>
          </p:nvSpPr>
          <p:spPr>
            <a:xfrm>
              <a:off x="6487122" y="5580448"/>
              <a:ext cx="2037456" cy="267661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1,008</a:t>
              </a:r>
              <a:endParaRPr lang="en-US" sz="2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84" name="Text Placeholder 3">
            <a:extLst>
              <a:ext uri="{FF2B5EF4-FFF2-40B4-BE49-F238E27FC236}">
                <a16:creationId xmlns:a16="http://schemas.microsoft.com/office/drawing/2014/main" id="{D87912E4-6A01-0E46-8797-BEF19459FBB2}"/>
              </a:ext>
            </a:extLst>
          </p:cNvPr>
          <p:cNvSpPr txBox="1">
            <a:spLocks/>
          </p:cNvSpPr>
          <p:nvPr/>
        </p:nvSpPr>
        <p:spPr>
          <a:xfrm>
            <a:off x="9763547" y="5346377"/>
            <a:ext cx="2439778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Empty nester couples living in large houses in sought after metropolitan suburbs</a:t>
            </a:r>
          </a:p>
        </p:txBody>
      </p:sp>
      <p:sp>
        <p:nvSpPr>
          <p:cNvPr id="85" name="Text Placeholder 3">
            <a:extLst>
              <a:ext uri="{FF2B5EF4-FFF2-40B4-BE49-F238E27FC236}">
                <a16:creationId xmlns:a16="http://schemas.microsoft.com/office/drawing/2014/main" id="{7DF1A61C-F7EB-EE47-9E8B-684388A53D4D}"/>
              </a:ext>
            </a:extLst>
          </p:cNvPr>
          <p:cNvSpPr txBox="1">
            <a:spLocks/>
          </p:cNvSpPr>
          <p:nvPr/>
        </p:nvSpPr>
        <p:spPr>
          <a:xfrm>
            <a:off x="-27296" y="1920442"/>
            <a:ext cx="2364777" cy="307777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AU" sz="2000" dirty="0">
                <a:solidFill>
                  <a:schemeClr val="bg1">
                    <a:lumMod val="85000"/>
                  </a:schemeClr>
                </a:solidFill>
              </a:rPr>
              <a:t>Out on the Edge</a:t>
            </a:r>
            <a:r>
              <a:rPr lang="en-AU" sz="2000" b="1" dirty="0"/>
              <a:t> </a:t>
            </a:r>
            <a:r>
              <a:rPr lang="en-AU" sz="2000" dirty="0"/>
              <a:t> </a:t>
            </a:r>
            <a:endParaRPr 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6" name="Text Placeholder 3">
            <a:extLst>
              <a:ext uri="{FF2B5EF4-FFF2-40B4-BE49-F238E27FC236}">
                <a16:creationId xmlns:a16="http://schemas.microsoft.com/office/drawing/2014/main" id="{72518BD3-0BA7-7E4D-ABF0-B5F266E8AEA2}"/>
              </a:ext>
            </a:extLst>
          </p:cNvPr>
          <p:cNvSpPr txBox="1">
            <a:spLocks/>
          </p:cNvSpPr>
          <p:nvPr/>
        </p:nvSpPr>
        <p:spPr>
          <a:xfrm>
            <a:off x="912705" y="3147959"/>
            <a:ext cx="2375161" cy="307777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AU" sz="2000" dirty="0">
                <a:solidFill>
                  <a:schemeClr val="bg1">
                    <a:lumMod val="85000"/>
                  </a:schemeClr>
                </a:solidFill>
              </a:rPr>
              <a:t>Maturing Assets</a:t>
            </a:r>
            <a:endParaRPr 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7" name="Text Placeholder 3">
            <a:extLst>
              <a:ext uri="{FF2B5EF4-FFF2-40B4-BE49-F238E27FC236}">
                <a16:creationId xmlns:a16="http://schemas.microsoft.com/office/drawing/2014/main" id="{DC024411-0EA3-9942-BD83-28A11FDAB419}"/>
              </a:ext>
            </a:extLst>
          </p:cNvPr>
          <p:cNvSpPr txBox="1">
            <a:spLocks/>
          </p:cNvSpPr>
          <p:nvPr/>
        </p:nvSpPr>
        <p:spPr>
          <a:xfrm>
            <a:off x="1783227" y="4347467"/>
            <a:ext cx="2375161" cy="307777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AU" sz="2000" dirty="0">
                <a:solidFill>
                  <a:schemeClr val="bg1">
                    <a:lumMod val="85000"/>
                  </a:schemeClr>
                </a:solidFill>
              </a:rPr>
              <a:t>New Bubs, New Burbs</a:t>
            </a:r>
            <a:endParaRPr 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8" name="Text Placeholder 3">
            <a:extLst>
              <a:ext uri="{FF2B5EF4-FFF2-40B4-BE49-F238E27FC236}">
                <a16:creationId xmlns:a16="http://schemas.microsoft.com/office/drawing/2014/main" id="{8EF0BA6D-9FC7-5141-9DB6-CEC161A90A6E}"/>
              </a:ext>
            </a:extLst>
          </p:cNvPr>
          <p:cNvSpPr txBox="1">
            <a:spLocks/>
          </p:cNvSpPr>
          <p:nvPr/>
        </p:nvSpPr>
        <p:spPr>
          <a:xfrm>
            <a:off x="2718594" y="5560389"/>
            <a:ext cx="2375161" cy="307777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AU" sz="2000" dirty="0">
                <a:solidFill>
                  <a:schemeClr val="bg1">
                    <a:lumMod val="85000"/>
                  </a:schemeClr>
                </a:solidFill>
              </a:rPr>
              <a:t>Ageing Gracefully</a:t>
            </a:r>
            <a:endParaRPr 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9" name="Text Placeholder 3">
            <a:extLst>
              <a:ext uri="{FF2B5EF4-FFF2-40B4-BE49-F238E27FC236}">
                <a16:creationId xmlns:a16="http://schemas.microsoft.com/office/drawing/2014/main" id="{6E6D63C1-0209-9A46-9A62-D7C708CEF6C7}"/>
              </a:ext>
            </a:extLst>
          </p:cNvPr>
          <p:cNvSpPr txBox="1">
            <a:spLocks/>
          </p:cNvSpPr>
          <p:nvPr/>
        </p:nvSpPr>
        <p:spPr>
          <a:xfrm>
            <a:off x="8922312" y="4147759"/>
            <a:ext cx="2319364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Young families and singles on tight budgets in fast growing metropolitan areas</a:t>
            </a:r>
          </a:p>
        </p:txBody>
      </p:sp>
      <p:sp>
        <p:nvSpPr>
          <p:cNvPr id="90" name="Text Placeholder 3">
            <a:extLst>
              <a:ext uri="{FF2B5EF4-FFF2-40B4-BE49-F238E27FC236}">
                <a16:creationId xmlns:a16="http://schemas.microsoft.com/office/drawing/2014/main" id="{83A761BF-050F-8F4A-9438-67DA353671A2}"/>
              </a:ext>
            </a:extLst>
          </p:cNvPr>
          <p:cNvSpPr txBox="1">
            <a:spLocks/>
          </p:cNvSpPr>
          <p:nvPr/>
        </p:nvSpPr>
        <p:spPr>
          <a:xfrm>
            <a:off x="8042066" y="2934499"/>
            <a:ext cx="2733506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Educated, maturing family households located in outer metropolitan suburbs</a:t>
            </a:r>
          </a:p>
        </p:txBody>
      </p:sp>
      <p:sp>
        <p:nvSpPr>
          <p:cNvPr id="91" name="Text Placeholder 3">
            <a:extLst>
              <a:ext uri="{FF2B5EF4-FFF2-40B4-BE49-F238E27FC236}">
                <a16:creationId xmlns:a16="http://schemas.microsoft.com/office/drawing/2014/main" id="{C03A984A-552A-504A-9A4E-06F19C035617}"/>
              </a:ext>
            </a:extLst>
          </p:cNvPr>
          <p:cNvSpPr txBox="1">
            <a:spLocks/>
          </p:cNvSpPr>
          <p:nvPr/>
        </p:nvSpPr>
        <p:spPr>
          <a:xfrm>
            <a:off x="7161097" y="1659852"/>
            <a:ext cx="2474431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Informed and Educated wealthy families in desirable suburbs on city perimeters 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B1DE321-2370-F948-9227-0FB27BAFDC2B}"/>
              </a:ext>
            </a:extLst>
          </p:cNvPr>
          <p:cNvSpPr/>
          <p:nvPr/>
        </p:nvSpPr>
        <p:spPr>
          <a:xfrm>
            <a:off x="7009275" y="2853533"/>
            <a:ext cx="898457" cy="810227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B06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CCF7C150-C457-4247-83AC-D38D04D8EA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5431" y="1622959"/>
            <a:ext cx="910936" cy="910936"/>
          </a:xfrm>
          <a:prstGeom prst="flowChartConnector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FD3F8A3-330C-5E4D-945D-A38E1A72AB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0277" y="2839116"/>
            <a:ext cx="935627" cy="935627"/>
          </a:xfrm>
          <a:prstGeom prst="ellipse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id="{B4522169-4EDD-A74F-8DA3-B00FB4A41EF3}"/>
              </a:ext>
            </a:extLst>
          </p:cNvPr>
          <p:cNvSpPr/>
          <p:nvPr/>
        </p:nvSpPr>
        <p:spPr>
          <a:xfrm>
            <a:off x="6111898" y="1669216"/>
            <a:ext cx="898457" cy="810227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B05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7BF3F42-BAD1-7D45-ACDA-A0438119B285}"/>
              </a:ext>
            </a:extLst>
          </p:cNvPr>
          <p:cNvSpPr/>
          <p:nvPr/>
        </p:nvSpPr>
        <p:spPr>
          <a:xfrm>
            <a:off x="8737071" y="5255794"/>
            <a:ext cx="898457" cy="810227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D16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9CE7C1EE-DD8F-DB45-B3D2-4A683722EBD9}"/>
              </a:ext>
            </a:extLst>
          </p:cNvPr>
          <p:cNvSpPr/>
          <p:nvPr/>
        </p:nvSpPr>
        <p:spPr>
          <a:xfrm>
            <a:off x="7907732" y="4045250"/>
            <a:ext cx="898457" cy="810227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F22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9A54DCAE-1FE3-7148-952A-33AD753CE64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7847" y="4053815"/>
            <a:ext cx="960641" cy="960641"/>
          </a:xfrm>
          <a:prstGeom prst="ellipse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9BF047C-20C4-C44B-BBB7-5600C781F66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5948" y="5255794"/>
            <a:ext cx="989834" cy="98983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7952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3" grpId="0" animBg="1"/>
      <p:bldP spid="46" grpId="0" animBg="1"/>
      <p:bldP spid="47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ded Corner 5"/>
          <p:cNvSpPr/>
          <p:nvPr/>
        </p:nvSpPr>
        <p:spPr bwMode="auto">
          <a:xfrm>
            <a:off x="607568" y="1412038"/>
            <a:ext cx="3550955" cy="2556933"/>
          </a:xfrm>
          <a:prstGeom prst="foldedCorner">
            <a:avLst>
              <a:gd name="adj" fmla="val 13464"/>
            </a:avLst>
          </a:prstGeom>
          <a:solidFill>
            <a:schemeClr val="tx1">
              <a:alpha val="40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609" y="2112323"/>
            <a:ext cx="3286876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Approximately 80 station facility</a:t>
            </a:r>
          </a:p>
          <a:p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Project demand (users)  – 3,406</a:t>
            </a:r>
          </a:p>
          <a:p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Projected visits per month – 4,459</a:t>
            </a:r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21056" y="1539037"/>
            <a:ext cx="2133600" cy="508000"/>
            <a:chOff x="800100" y="1162050"/>
            <a:chExt cx="1600200" cy="381000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800100" y="1162050"/>
              <a:ext cx="1600200" cy="381000"/>
            </a:xfrm>
            <a:prstGeom prst="roundRect">
              <a:avLst>
                <a:gd name="adj" fmla="val 37234"/>
              </a:avLst>
            </a:prstGeom>
            <a:solidFill>
              <a:srgbClr val="5B9BD5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Text Placeholder 8"/>
            <p:cNvSpPr txBox="1">
              <a:spLocks/>
            </p:cNvSpPr>
            <p:nvPr/>
          </p:nvSpPr>
          <p:spPr>
            <a:xfrm>
              <a:off x="842376" y="1252177"/>
              <a:ext cx="1485252" cy="200746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1867" b="1" dirty="0">
                  <a:solidFill>
                    <a:schemeClr val="bg1">
                      <a:lumMod val="95000"/>
                    </a:schemeClr>
                  </a:solidFill>
                </a:rPr>
                <a:t>Gym </a:t>
              </a:r>
              <a:endParaRPr lang="en-US" sz="1867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1" name="Folded Corner 10"/>
          <p:cNvSpPr/>
          <p:nvPr/>
        </p:nvSpPr>
        <p:spPr bwMode="auto">
          <a:xfrm>
            <a:off x="4279579" y="1412038"/>
            <a:ext cx="3550955" cy="2556933"/>
          </a:xfrm>
          <a:prstGeom prst="foldedCorner">
            <a:avLst>
              <a:gd name="adj" fmla="val 13464"/>
            </a:avLst>
          </a:prstGeom>
          <a:solidFill>
            <a:schemeClr val="tx1">
              <a:alpha val="40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93067" y="2112323"/>
            <a:ext cx="3286876" cy="1846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333" dirty="0">
                <a:solidFill>
                  <a:schemeClr val="bg1"/>
                </a:solidFill>
              </a:rPr>
              <a:t>Approximate 1,915² pool area (Including main pool, learn to swim and leisure pools).</a:t>
            </a:r>
          </a:p>
          <a:p>
            <a:pPr algn="just"/>
            <a:endParaRPr lang="en-US" sz="1333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chemeClr val="bg1"/>
                </a:solidFill>
              </a:rPr>
              <a:t>Project demand (users) – 1,633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chemeClr val="bg1"/>
                </a:solidFill>
              </a:rPr>
              <a:t>Projected members -339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chemeClr val="bg1"/>
                </a:solidFill>
              </a:rPr>
              <a:t>Projected visit pass holders – 509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chemeClr val="bg1"/>
                </a:solidFill>
              </a:rPr>
              <a:t>Projected swim school – 784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333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chemeClr val="bg1"/>
                </a:solidFill>
              </a:rPr>
              <a:t>Projected visits per month – 4,716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393067" y="1539037"/>
            <a:ext cx="2133600" cy="508000"/>
            <a:chOff x="800100" y="1162050"/>
            <a:chExt cx="1600200" cy="381000"/>
          </a:xfrm>
        </p:grpSpPr>
        <p:sp>
          <p:nvSpPr>
            <p:cNvPr id="14" name="Rounded Rectangle 13"/>
            <p:cNvSpPr/>
            <p:nvPr/>
          </p:nvSpPr>
          <p:spPr bwMode="auto">
            <a:xfrm>
              <a:off x="800100" y="1162050"/>
              <a:ext cx="1600200" cy="381000"/>
            </a:xfrm>
            <a:prstGeom prst="roundRect">
              <a:avLst>
                <a:gd name="adj" fmla="val 37234"/>
              </a:avLst>
            </a:prstGeom>
            <a:solidFill>
              <a:srgbClr val="FFC000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Text Placeholder 8"/>
            <p:cNvSpPr txBox="1">
              <a:spLocks/>
            </p:cNvSpPr>
            <p:nvPr/>
          </p:nvSpPr>
          <p:spPr>
            <a:xfrm>
              <a:off x="820008" y="1252177"/>
              <a:ext cx="1528092" cy="200746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1867" b="1" dirty="0">
                  <a:solidFill>
                    <a:schemeClr val="bg1">
                      <a:lumMod val="95000"/>
                    </a:schemeClr>
                  </a:solidFill>
                </a:rPr>
                <a:t>Swimming</a:t>
              </a:r>
              <a:endParaRPr lang="en-US" sz="1867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7" name="Folded Corner 16"/>
          <p:cNvSpPr/>
          <p:nvPr/>
        </p:nvSpPr>
        <p:spPr bwMode="auto">
          <a:xfrm>
            <a:off x="7951589" y="1412038"/>
            <a:ext cx="3550955" cy="2556933"/>
          </a:xfrm>
          <a:prstGeom prst="foldedCorner">
            <a:avLst>
              <a:gd name="adj" fmla="val 13464"/>
            </a:avLst>
          </a:prstGeom>
          <a:solidFill>
            <a:schemeClr val="tx1">
              <a:alpha val="40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83630" y="2112323"/>
            <a:ext cx="3286876" cy="13234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Dry program/multi purpose rooms</a:t>
            </a:r>
          </a:p>
          <a:p>
            <a:r>
              <a:rPr lang="en-US" sz="1400" dirty="0">
                <a:solidFill>
                  <a:schemeClr val="bg1"/>
                </a:solidFill>
              </a:rPr>
              <a:t>Outdoor circuit training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Project demand (users) – 200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Projected visits per month – 130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8065077" y="1539037"/>
            <a:ext cx="2133600" cy="508000"/>
            <a:chOff x="800100" y="1162050"/>
            <a:chExt cx="1600200" cy="381000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800100" y="1162050"/>
              <a:ext cx="1600200" cy="381000"/>
            </a:xfrm>
            <a:prstGeom prst="roundRect">
              <a:avLst>
                <a:gd name="adj" fmla="val 37234"/>
              </a:avLst>
            </a:prstGeom>
            <a:solidFill>
              <a:srgbClr val="70AD47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Text Placeholder 8"/>
            <p:cNvSpPr txBox="1">
              <a:spLocks/>
            </p:cNvSpPr>
            <p:nvPr/>
          </p:nvSpPr>
          <p:spPr>
            <a:xfrm>
              <a:off x="842377" y="1252177"/>
              <a:ext cx="1485251" cy="200746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algn="ctr"/>
              <a:r>
                <a:rPr lang="en-US" sz="1867" b="1" dirty="0">
                  <a:solidFill>
                    <a:schemeClr val="bg1">
                      <a:lumMod val="95000"/>
                    </a:schemeClr>
                  </a:solidFill>
                </a:rPr>
                <a:t>Group exercise</a:t>
              </a:r>
              <a:endParaRPr lang="en-US" sz="1867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0" y="275223"/>
            <a:ext cx="4158523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Projected Demand - Stromlo Forest Park Site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D728898D-B9B5-2340-B846-3358BB1DE7F3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251" y="4088877"/>
            <a:ext cx="3547872" cy="2324623"/>
          </a:xfrm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8681E2ED-30B8-B749-BA27-C0D43F27B748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96" y="4088877"/>
            <a:ext cx="3547872" cy="2324623"/>
          </a:xfr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FDB76BBD-ED3B-A54A-8D23-BC7CCBE4FE02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92143" y="4088877"/>
            <a:ext cx="3547872" cy="2324623"/>
          </a:xfrm>
        </p:spPr>
      </p:pic>
    </p:spTree>
    <p:extLst>
      <p:ext uri="{BB962C8B-B14F-4D97-AF65-F5344CB8AC3E}">
        <p14:creationId xmlns:p14="http://schemas.microsoft.com/office/powerpoint/2010/main" val="415885112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11" grpId="0" animBg="1"/>
      <p:bldP spid="12" grpId="0"/>
      <p:bldP spid="17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95241" y="270249"/>
            <a:ext cx="7016673" cy="33855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Overall facility demand – membership locations (Stromlo Forest Park Site)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236D3-E837-C141-BE13-5E4925E93C8D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277939" y="1097282"/>
            <a:ext cx="6646155" cy="613142"/>
          </a:xfrm>
        </p:spPr>
        <p:txBody>
          <a:bodyPr/>
          <a:lstStyle/>
          <a:p>
            <a:r>
              <a:rPr lang="en-US" dirty="0"/>
              <a:t>Customer demand at the site </a:t>
            </a:r>
          </a:p>
          <a:p>
            <a:r>
              <a:rPr lang="en-US" dirty="0"/>
              <a:t>(factoring competition and profile of the proposed site)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8BBCBB-7D4C-4CBF-981D-54DC5E2D62FB}"/>
              </a:ext>
            </a:extLst>
          </p:cNvPr>
          <p:cNvSpPr/>
          <p:nvPr/>
        </p:nvSpPr>
        <p:spPr>
          <a:xfrm>
            <a:off x="7104185" y="1097282"/>
            <a:ext cx="4826977" cy="529288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5A99D3"/>
                </a:solidFill>
              </a:rPr>
              <a:t>Catchment breakdown</a:t>
            </a:r>
          </a:p>
          <a:p>
            <a:pPr defTabSz="1219170">
              <a:spcBef>
                <a:spcPct val="20000"/>
              </a:spcBef>
              <a:defRPr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Within the 30 minutes drive time catchment region, after applying travel time decay factoring in competition </a:t>
            </a:r>
          </a:p>
          <a:p>
            <a:pPr defTabSz="1219170">
              <a:spcBef>
                <a:spcPct val="20000"/>
              </a:spcBef>
              <a:defRPr/>
            </a:pP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  <a:p>
            <a:pPr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</a:rPr>
              <a:t>Demand at the site factoring in competition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</a:rPr>
              <a:t>Gym users – 1,406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</a:rPr>
              <a:t>Swimming pool users –  2,633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</a:rPr>
              <a:t>Group exercise users – 300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endParaRPr lang="en-US" sz="1200" dirty="0">
              <a:solidFill>
                <a:schemeClr val="tx1"/>
              </a:solidFill>
            </a:endParaRP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</a:rPr>
              <a:t>Optimal Pricing for Gym - $18.75 per week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</a:rPr>
              <a:t>Optimal Pricing for Aquatic - $16.90 per week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endParaRPr lang="en-US" sz="1200" dirty="0">
              <a:solidFill>
                <a:schemeClr val="tx1"/>
              </a:solidFill>
            </a:endParaRPr>
          </a:p>
          <a:p>
            <a:pPr defTabSz="1219170">
              <a:spcBef>
                <a:spcPct val="20000"/>
              </a:spcBef>
              <a:defRPr/>
            </a:pP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F5469869-44E2-4F60-BE18-460F71169571}"/>
              </a:ext>
            </a:extLst>
          </p:cNvPr>
          <p:cNvSpPr/>
          <p:nvPr/>
        </p:nvSpPr>
        <p:spPr>
          <a:xfrm>
            <a:off x="7211914" y="877962"/>
            <a:ext cx="1498600" cy="228946"/>
          </a:xfrm>
          <a:prstGeom prst="trapezoid">
            <a:avLst>
              <a:gd name="adj" fmla="val 679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173322B-8509-4FF5-A637-F3B396705BB8}"/>
              </a:ext>
            </a:extLst>
          </p:cNvPr>
          <p:cNvGrpSpPr/>
          <p:nvPr/>
        </p:nvGrpSpPr>
        <p:grpSpPr>
          <a:xfrm>
            <a:off x="7349511" y="877962"/>
            <a:ext cx="1191965" cy="1069848"/>
            <a:chOff x="6579683" y="1455923"/>
            <a:chExt cx="1191965" cy="1069848"/>
          </a:xfrm>
        </p:grpSpPr>
        <p:sp>
          <p:nvSpPr>
            <p:cNvPr id="17" name="Pentagon 25">
              <a:extLst>
                <a:ext uri="{FF2B5EF4-FFF2-40B4-BE49-F238E27FC236}">
                  <a16:creationId xmlns:a16="http://schemas.microsoft.com/office/drawing/2014/main" id="{F56B4FEF-E201-4841-AD54-E1B69641DE3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640742" y="1394864"/>
              <a:ext cx="1069848" cy="1191965"/>
            </a:xfrm>
            <a:prstGeom prst="homePlate">
              <a:avLst>
                <a:gd name="adj" fmla="val 31720"/>
              </a:avLst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8983588-ABB9-40C8-8862-15E51031E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23678" y="1613388"/>
              <a:ext cx="503975" cy="600481"/>
            </a:xfrm>
            <a:prstGeom prst="rect">
              <a:avLst/>
            </a:prstGeom>
          </p:spPr>
        </p:pic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AECB9B-5224-4F07-9DBD-7DB22C83FEA5}"/>
              </a:ext>
            </a:extLst>
          </p:cNvPr>
          <p:cNvCxnSpPr/>
          <p:nvPr/>
        </p:nvCxnSpPr>
        <p:spPr>
          <a:xfrm flipV="1">
            <a:off x="7561415" y="3240315"/>
            <a:ext cx="3912516" cy="27295"/>
          </a:xfrm>
          <a:prstGeom prst="line">
            <a:avLst/>
          </a:prstGeom>
          <a:ln w="19050"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69E7FEC-6E0A-7945-BD26-27C3EAA7A54E}"/>
              </a:ext>
            </a:extLst>
          </p:cNvPr>
          <p:cNvCxnSpPr/>
          <p:nvPr/>
        </p:nvCxnSpPr>
        <p:spPr>
          <a:xfrm flipV="1">
            <a:off x="7561415" y="4336678"/>
            <a:ext cx="3912516" cy="27295"/>
          </a:xfrm>
          <a:prstGeom prst="line">
            <a:avLst/>
          </a:prstGeom>
          <a:ln w="19050"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CD2FE7A-E55D-054B-96D7-BF4E1C82A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39" y="1710424"/>
            <a:ext cx="6646154" cy="46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44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64910</TotalTime>
  <Words>942</Words>
  <Application>Microsoft Macintosh PowerPoint</Application>
  <PresentationFormat>Widescreen</PresentationFormat>
  <Paragraphs>224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Candara</vt:lpstr>
      <vt:lpstr>Estrangelo Edessa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SageFox</Company>
  <LinksUpToDate>false</LinksUpToDate>
  <SharedDoc>false</SharedDoc>
  <HyperlinkBase>http://sage-fox.com</HyperlinkBase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james sager;sage-fox.com</dc:creator>
  <cp:lastModifiedBy>Alex Burrows</cp:lastModifiedBy>
  <cp:revision>5910</cp:revision>
  <dcterms:created xsi:type="dcterms:W3CDTF">2015-12-31T02:20:12Z</dcterms:created>
  <dcterms:modified xsi:type="dcterms:W3CDTF">2019-11-10T10:53:07Z</dcterms:modified>
</cp:coreProperties>
</file>