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8" r:id="rId2"/>
    <p:sldId id="260" r:id="rId3"/>
    <p:sldId id="259" r:id="rId4"/>
    <p:sldId id="256" r:id="rId5"/>
    <p:sldId id="261" r:id="rId6"/>
    <p:sldId id="262" r:id="rId7"/>
    <p:sldId id="263" r:id="rId8"/>
    <p:sldId id="257" r:id="rId9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2" pos="76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9FE9775-009B-B844-9FAA-BAA5635977F4}" v="23" dt="2019-10-08T22:04:58.501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65"/>
  </p:normalViewPr>
  <p:slideViewPr>
    <p:cSldViewPr snapToGrid="0" snapToObjects="1">
      <p:cViewPr varScale="1">
        <p:scale>
          <a:sx n="51" d="100"/>
          <a:sy n="51" d="100"/>
        </p:scale>
        <p:origin x="904" y="208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13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14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>
            <a:spLocks noGrp="1"/>
          </p:cNvSpPr>
          <p:nvPr>
            <p:ph type="pic" idx="13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>
            <a:spLocks noGrp="1"/>
          </p:cNvSpPr>
          <p:nvPr>
            <p:ph type="pic" idx="13"/>
          </p:nvPr>
        </p:nvSpPr>
        <p:spPr>
          <a:xfrm>
            <a:off x="3125968" y="673100"/>
            <a:ext cx="18135601" cy="8737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>
            <a:spLocks noGrp="1"/>
          </p:cNvSpPr>
          <p:nvPr>
            <p:ph type="pic" sz="half" idx="13"/>
          </p:nvPr>
        </p:nvSpPr>
        <p:spPr>
          <a:xfrm>
            <a:off x="13165980" y="952500"/>
            <a:ext cx="9525001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>
            <a:spLocks noGrp="1"/>
          </p:cNvSpPr>
          <p:nvPr>
            <p:ph type="pic" sz="half" idx="13"/>
          </p:nvPr>
        </p:nvSpPr>
        <p:spPr>
          <a:xfrm>
            <a:off x="13169900" y="3149600"/>
            <a:ext cx="95250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>
            <a:spLocks noGrp="1"/>
          </p:cNvSpPr>
          <p:nvPr>
            <p:ph type="pic" sz="quarter" idx="13"/>
          </p:nvPr>
        </p:nvSpPr>
        <p:spPr>
          <a:xfrm>
            <a:off x="15760700" y="70485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Image"/>
          <p:cNvSpPr>
            <a:spLocks noGrp="1"/>
          </p:cNvSpPr>
          <p:nvPr>
            <p:ph type="pic" sz="quarter" idx="14"/>
          </p:nvPr>
        </p:nvSpPr>
        <p:spPr>
          <a:xfrm>
            <a:off x="15760700" y="11303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Image"/>
          <p:cNvSpPr>
            <a:spLocks noGrp="1"/>
          </p:cNvSpPr>
          <p:nvPr>
            <p:ph type="pic" idx="15"/>
          </p:nvPr>
        </p:nvSpPr>
        <p:spPr>
          <a:xfrm>
            <a:off x="1206500" y="1130300"/>
            <a:ext cx="141732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COSMETIC BAG CONCEPT #1"/>
          <p:cNvSpPr txBox="1"/>
          <p:nvPr/>
        </p:nvSpPr>
        <p:spPr>
          <a:xfrm>
            <a:off x="1714500" y="581472"/>
            <a:ext cx="8451031" cy="5642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>
                <a:solidFill>
                  <a:srgbClr val="5E5E5E"/>
                </a:solidFill>
              </a:defRPr>
            </a:lvl1pPr>
          </a:lstStyle>
          <a:p>
            <a:r>
              <a:rPr lang="en-US"/>
              <a:t>SHAMPOO &amp; CONDITIONER INSPIRATION #1</a:t>
            </a:r>
            <a:endParaRPr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CC3379C-318F-E943-9D91-425D1F6E7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2531" y="2757264"/>
            <a:ext cx="9347200" cy="93472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6AD53E4-1E63-8C42-ADE8-31B7516C9605}"/>
              </a:ext>
            </a:extLst>
          </p:cNvPr>
          <p:cNvSpPr/>
          <p:nvPr/>
        </p:nvSpPr>
        <p:spPr>
          <a:xfrm>
            <a:off x="11785334" y="2911019"/>
            <a:ext cx="12192000" cy="7940635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en-US" b="0" dirty="0" err="1">
                <a:solidFill>
                  <a:schemeClr val="tx2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Argan</a:t>
            </a:r>
            <a:r>
              <a:rPr lang="en-US" b="0" dirty="0">
                <a:solidFill>
                  <a:schemeClr val="tx2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 Magic Shampoo and Conditioner Set for Dry and Damaged Hair (32 oz). Can be used on all hair types and Great for reviving dully, dry, frizzy hair.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en-US" b="0" dirty="0">
              <a:solidFill>
                <a:schemeClr val="tx2"/>
              </a:solidFill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chemeClr val="tx2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LUXURIOUS HAIR CARE WITH 100% ARGAN OIL: Restores hair by drenching it in a highly concentrated formula rich in </a:t>
            </a:r>
            <a:r>
              <a:rPr lang="en-US" b="0" dirty="0" err="1">
                <a:solidFill>
                  <a:schemeClr val="tx2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Argan</a:t>
            </a:r>
            <a:r>
              <a:rPr lang="en-US" b="0" dirty="0">
                <a:solidFill>
                  <a:schemeClr val="tx2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 Oil and antioxidants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en-US" b="0" dirty="0">
              <a:solidFill>
                <a:schemeClr val="tx2"/>
              </a:solidFill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chemeClr val="tx2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SHINE BOOSTING SHAMPOO: Nutrient-rich shampoo helps restore elasticity, moisture and manageability - while sealing in shine to create lush, soft hair.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en-US" b="0" dirty="0">
              <a:solidFill>
                <a:schemeClr val="tx2"/>
              </a:solidFill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chemeClr val="tx2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MOISTURIZING CONDITIONER: Nutrient-rich conditioner helps restore moisture and manageability. Gently detangles and helps to repair chemically damaged hair. Can be used on all hair types.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en-US" b="0" dirty="0">
              <a:solidFill>
                <a:schemeClr val="tx2"/>
              </a:solidFill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chemeClr val="tx2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Paraben-free</a:t>
            </a:r>
          </a:p>
        </p:txBody>
      </p:sp>
    </p:spTree>
    <p:extLst>
      <p:ext uri="{BB962C8B-B14F-4D97-AF65-F5344CB8AC3E}">
        <p14:creationId xmlns:p14="http://schemas.microsoft.com/office/powerpoint/2010/main" val="2521409103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Template IBLA Large.jpg" descr="Template IBLA Lar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" y="0"/>
            <a:ext cx="24381875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22" name="COSMETIC BAG CONCEPT #1"/>
          <p:cNvSpPr txBox="1"/>
          <p:nvPr/>
        </p:nvSpPr>
        <p:spPr>
          <a:xfrm>
            <a:off x="1714500" y="581472"/>
            <a:ext cx="8451031" cy="5642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>
                <a:solidFill>
                  <a:srgbClr val="5E5E5E"/>
                </a:solidFill>
              </a:defRPr>
            </a:lvl1pPr>
          </a:lstStyle>
          <a:p>
            <a:r>
              <a:rPr lang="en-US"/>
              <a:t>SHAMPOO &amp; CONDITIONER INSPIRATION #2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E37F77E-FB81-8540-A474-D3D0A9238F50}"/>
              </a:ext>
            </a:extLst>
          </p:cNvPr>
          <p:cNvSpPr/>
          <p:nvPr/>
        </p:nvSpPr>
        <p:spPr>
          <a:xfrm>
            <a:off x="12649200" y="5614412"/>
            <a:ext cx="12192000" cy="2400657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en-US" b="0" cap="all" dirty="0">
                <a:solidFill>
                  <a:schemeClr val="tx2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DESCRIPTION</a:t>
            </a:r>
          </a:p>
          <a:p>
            <a:pPr algn="l"/>
            <a:r>
              <a:rPr lang="en-US" b="0" dirty="0">
                <a:solidFill>
                  <a:schemeClr val="tx2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formulated with botanical extracts to gently hydrate hair while intensely refreshing and reinvigorating dry strands</a:t>
            </a:r>
          </a:p>
          <a:p>
            <a:pPr algn="l"/>
            <a:r>
              <a:rPr lang="en-US" b="0" dirty="0">
                <a:solidFill>
                  <a:schemeClr val="tx2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paraben-free, phthalate-free, sulfate-free, color-safe</a:t>
            </a:r>
          </a:p>
          <a:p>
            <a:pPr algn="l"/>
            <a:r>
              <a:rPr lang="en-US" b="0" dirty="0">
                <a:solidFill>
                  <a:schemeClr val="tx2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for all hair types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86BDDA1-CBB1-C444-8773-06492A3A7E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9231" y="2647950"/>
            <a:ext cx="6756400" cy="84582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D2452D1-7E36-354F-91D8-1CE4166D081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9174" r="18796"/>
          <a:stretch/>
        </p:blipFill>
        <p:spPr>
          <a:xfrm>
            <a:off x="7493000" y="2641600"/>
            <a:ext cx="4191000" cy="845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568005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COSMETIC BAG CONCEPT #1"/>
          <p:cNvSpPr txBox="1"/>
          <p:nvPr/>
        </p:nvSpPr>
        <p:spPr>
          <a:xfrm>
            <a:off x="1714500" y="581472"/>
            <a:ext cx="5163273" cy="5642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>
                <a:solidFill>
                  <a:srgbClr val="5E5E5E"/>
                </a:solidFill>
              </a:defRPr>
            </a:lvl1pPr>
          </a:lstStyle>
          <a:p>
            <a:r>
              <a:rPr lang="en-US"/>
              <a:t>PRODUCT INSPIRATION #3</a:t>
            </a:r>
          </a:p>
        </p:txBody>
      </p:sp>
      <p:pic>
        <p:nvPicPr>
          <p:cNvPr id="9" name="Picture 8" descr="A close up of a bottle&#10;&#10;Description automatically generated">
            <a:extLst>
              <a:ext uri="{FF2B5EF4-FFF2-40B4-BE49-F238E27FC236}">
                <a16:creationId xmlns:a16="http://schemas.microsoft.com/office/drawing/2014/main" id="{EAD0605F-304D-624A-AE9A-E99E92911D9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53" b="13148"/>
          <a:stretch/>
        </p:blipFill>
        <p:spPr>
          <a:xfrm>
            <a:off x="1905000" y="1856928"/>
            <a:ext cx="10287000" cy="10766871"/>
          </a:xfrm>
          <a:prstGeom prst="rect">
            <a:avLst/>
          </a:prstGeom>
        </p:spPr>
      </p:pic>
      <p:pic>
        <p:nvPicPr>
          <p:cNvPr id="11" name="Picture 10" descr="A close up of a bottle&#10;&#10;Description automatically generated">
            <a:extLst>
              <a:ext uri="{FF2B5EF4-FFF2-40B4-BE49-F238E27FC236}">
                <a16:creationId xmlns:a16="http://schemas.microsoft.com/office/drawing/2014/main" id="{FE9694A4-8865-424D-840D-D7910E10EBA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13" b="13538"/>
          <a:stretch/>
        </p:blipFill>
        <p:spPr>
          <a:xfrm>
            <a:off x="13754100" y="1786757"/>
            <a:ext cx="7810500" cy="10837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040718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COSMETIC BAG CONCEPT #1"/>
          <p:cNvSpPr txBox="1"/>
          <p:nvPr/>
        </p:nvSpPr>
        <p:spPr>
          <a:xfrm>
            <a:off x="1714500" y="581472"/>
            <a:ext cx="8451031" cy="5642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>
                <a:solidFill>
                  <a:srgbClr val="5E5E5E"/>
                </a:solidFill>
              </a:defRPr>
            </a:lvl1pPr>
          </a:lstStyle>
          <a:p>
            <a:r>
              <a:rPr lang="en-US"/>
              <a:t>SHAMPOO &amp; CONDITIONER INSPIRATION #4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9C856D6-1BB4-0040-BE87-8EAA3113A0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638300"/>
            <a:ext cx="10439400" cy="104394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E37F77E-FB81-8540-A474-D3D0A9238F50}"/>
              </a:ext>
            </a:extLst>
          </p:cNvPr>
          <p:cNvSpPr/>
          <p:nvPr/>
        </p:nvSpPr>
        <p:spPr>
          <a:xfrm>
            <a:off x="12649200" y="5614412"/>
            <a:ext cx="12192000" cy="470898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en-US" b="0" cap="all" dirty="0">
                <a:solidFill>
                  <a:schemeClr val="tx2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DESCRIPTION</a:t>
            </a:r>
          </a:p>
          <a:p>
            <a:pPr algn="l"/>
            <a:r>
              <a:rPr lang="en-US" b="0" dirty="0">
                <a:solidFill>
                  <a:schemeClr val="tx2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A rich and deeply hydrating shampoo that is gentle enough for daily use. Infused with moisture-attracting red algae, antioxidant </a:t>
            </a:r>
            <a:r>
              <a:rPr lang="en-US" b="0" dirty="0" err="1">
                <a:solidFill>
                  <a:schemeClr val="tx2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argan</a:t>
            </a:r>
            <a:r>
              <a:rPr lang="en-US" b="0" dirty="0">
                <a:solidFill>
                  <a:schemeClr val="tx2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 oil and Vitamins A and E.</a:t>
            </a:r>
          </a:p>
          <a:p>
            <a:pPr algn="l"/>
            <a:r>
              <a:rPr lang="en-US" b="0" cap="all" dirty="0">
                <a:solidFill>
                  <a:schemeClr val="tx2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BENEFITS</a:t>
            </a:r>
          </a:p>
          <a:p>
            <a:pPr algn="l"/>
            <a:r>
              <a:rPr lang="en-US" b="0" dirty="0">
                <a:solidFill>
                  <a:schemeClr val="tx2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Cleanses and helps maintain an ideal moisture balance to promote healthy-looking and manageable hair.</a:t>
            </a:r>
          </a:p>
          <a:p>
            <a:pPr algn="l"/>
            <a:r>
              <a:rPr lang="en-US" b="0" cap="all" dirty="0">
                <a:solidFill>
                  <a:schemeClr val="tx2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SUGGESTED USE</a:t>
            </a:r>
          </a:p>
          <a:p>
            <a:pPr algn="l"/>
            <a:r>
              <a:rPr lang="en-US" b="0" dirty="0">
                <a:solidFill>
                  <a:schemeClr val="tx2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Massage through wet hair and scalp. Rinse thoroughly. Add more water to activate a rich lather. Follow with </a:t>
            </a:r>
            <a:r>
              <a:rPr lang="en-US" b="0" dirty="0" err="1">
                <a:solidFill>
                  <a:schemeClr val="tx2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Moroccanoil</a:t>
            </a:r>
            <a:r>
              <a:rPr lang="en-US" b="0" dirty="0">
                <a:solidFill>
                  <a:schemeClr val="tx2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 Hydrating Conditioner.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COSMETIC BAG CONCEPT #1"/>
          <p:cNvSpPr txBox="1"/>
          <p:nvPr/>
        </p:nvSpPr>
        <p:spPr>
          <a:xfrm>
            <a:off x="1714500" y="581472"/>
            <a:ext cx="5163273" cy="5642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>
                <a:solidFill>
                  <a:srgbClr val="5E5E5E"/>
                </a:solidFill>
              </a:defRPr>
            </a:lvl1pPr>
          </a:lstStyle>
          <a:p>
            <a:r>
              <a:rPr lang="en-US"/>
              <a:t>PRODUCT INSPIRATION #5</a:t>
            </a:r>
          </a:p>
        </p:txBody>
      </p:sp>
      <p:pic>
        <p:nvPicPr>
          <p:cNvPr id="3" name="Picture 2" descr="A close up of a bottle&#10;&#10;Description automatically generated">
            <a:extLst>
              <a:ext uri="{FF2B5EF4-FFF2-40B4-BE49-F238E27FC236}">
                <a16:creationId xmlns:a16="http://schemas.microsoft.com/office/drawing/2014/main" id="{436717B9-249E-474E-BD1E-898EB1A4A4E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5" r="11481" b="19444"/>
          <a:stretch/>
        </p:blipFill>
        <p:spPr>
          <a:xfrm>
            <a:off x="1714500" y="3219956"/>
            <a:ext cx="6299200" cy="8083044"/>
          </a:xfrm>
          <a:prstGeom prst="rect">
            <a:avLst/>
          </a:prstGeom>
        </p:spPr>
      </p:pic>
      <p:pic>
        <p:nvPicPr>
          <p:cNvPr id="5" name="Picture 4" descr="A bottle of wine&#10;&#10;Description automatically generated">
            <a:extLst>
              <a:ext uri="{FF2B5EF4-FFF2-40B4-BE49-F238E27FC236}">
                <a16:creationId xmlns:a16="http://schemas.microsoft.com/office/drawing/2014/main" id="{4C28BE5E-0B95-884A-B617-87D592E9FB2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04" r="8024" b="14260"/>
          <a:stretch/>
        </p:blipFill>
        <p:spPr>
          <a:xfrm>
            <a:off x="16173456" y="3212091"/>
            <a:ext cx="7747721" cy="8090909"/>
          </a:xfrm>
          <a:prstGeom prst="rect">
            <a:avLst/>
          </a:prstGeom>
        </p:spPr>
      </p:pic>
      <p:pic>
        <p:nvPicPr>
          <p:cNvPr id="7" name="Picture 6" descr="A close up of a bottle&#10;&#10;Description automatically generated">
            <a:extLst>
              <a:ext uri="{FF2B5EF4-FFF2-40B4-BE49-F238E27FC236}">
                <a16:creationId xmlns:a16="http://schemas.microsoft.com/office/drawing/2014/main" id="{F63C358F-B6A7-1843-9DED-2E364834DAA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65" r="5555" b="22593"/>
          <a:stretch/>
        </p:blipFill>
        <p:spPr>
          <a:xfrm>
            <a:off x="8629654" y="4328925"/>
            <a:ext cx="7270748" cy="697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885083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COSMETIC BAG CONCEPT #1"/>
          <p:cNvSpPr txBox="1"/>
          <p:nvPr/>
        </p:nvSpPr>
        <p:spPr>
          <a:xfrm>
            <a:off x="1714500" y="581472"/>
            <a:ext cx="5163273" cy="5642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>
                <a:solidFill>
                  <a:srgbClr val="5E5E5E"/>
                </a:solidFill>
              </a:defRPr>
            </a:lvl1pPr>
          </a:lstStyle>
          <a:p>
            <a:r>
              <a:rPr lang="en-US"/>
              <a:t>PRODUCT INSPIRATION #6</a:t>
            </a:r>
          </a:p>
        </p:txBody>
      </p:sp>
      <p:pic>
        <p:nvPicPr>
          <p:cNvPr id="4" name="Picture 3" descr="A bottle of wine&#10;&#10;Description automatically generated">
            <a:extLst>
              <a:ext uri="{FF2B5EF4-FFF2-40B4-BE49-F238E27FC236}">
                <a16:creationId xmlns:a16="http://schemas.microsoft.com/office/drawing/2014/main" id="{0FB310B2-B3F5-2140-A3A6-2D352E71094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16111"/>
          <a:stretch/>
        </p:blipFill>
        <p:spPr>
          <a:xfrm>
            <a:off x="1905000" y="2768600"/>
            <a:ext cx="10287000" cy="8763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CF86A65-ED65-EC4E-9B51-A81C9868D2B0}"/>
              </a:ext>
            </a:extLst>
          </p:cNvPr>
          <p:cNvSpPr/>
          <p:nvPr/>
        </p:nvSpPr>
        <p:spPr>
          <a:xfrm>
            <a:off x="13360400" y="5196006"/>
            <a:ext cx="99822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b="0" dirty="0">
                <a:solidFill>
                  <a:schemeClr val="tx2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Revive and restore the look of your hair with </a:t>
            </a:r>
            <a:r>
              <a:rPr lang="en-US" b="0" dirty="0" err="1">
                <a:solidFill>
                  <a:schemeClr val="tx2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Hask</a:t>
            </a:r>
            <a:r>
              <a:rPr lang="en-US" b="0" dirty="0">
                <a:solidFill>
                  <a:schemeClr val="tx2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 </a:t>
            </a:r>
            <a:r>
              <a:rPr lang="en-US" b="0" dirty="0" err="1">
                <a:solidFill>
                  <a:schemeClr val="tx2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Argan</a:t>
            </a:r>
            <a:r>
              <a:rPr lang="en-US" b="0" dirty="0">
                <a:solidFill>
                  <a:schemeClr val="tx2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 Oil from Morocco Repairing Shampoo. Infused with moisturizing </a:t>
            </a:r>
            <a:r>
              <a:rPr lang="en-US" b="0" dirty="0" err="1">
                <a:solidFill>
                  <a:schemeClr val="tx2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Argan</a:t>
            </a:r>
            <a:r>
              <a:rPr lang="en-US" b="0" dirty="0">
                <a:solidFill>
                  <a:schemeClr val="tx2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 Oil, this shampoo penetrates the hair shaft, gently cleansing while repairing damage and breakage. Leaves even the most rebellious hair frizz-free, silky-soft and super glossy. Ideal for dry, damaged or color-treated hair. Free of: sulfates, parabens, phthalates, gluten, alcohol and artificial colors.</a:t>
            </a:r>
          </a:p>
        </p:txBody>
      </p:sp>
    </p:spTree>
    <p:extLst>
      <p:ext uri="{BB962C8B-B14F-4D97-AF65-F5344CB8AC3E}">
        <p14:creationId xmlns:p14="http://schemas.microsoft.com/office/powerpoint/2010/main" val="2853935207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COSMETIC BAG CONCEPT #1"/>
          <p:cNvSpPr txBox="1"/>
          <p:nvPr/>
        </p:nvSpPr>
        <p:spPr>
          <a:xfrm>
            <a:off x="1714500" y="581472"/>
            <a:ext cx="5163273" cy="5642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>
                <a:solidFill>
                  <a:srgbClr val="5E5E5E"/>
                </a:solidFill>
              </a:defRPr>
            </a:lvl1pPr>
          </a:lstStyle>
          <a:p>
            <a:r>
              <a:rPr lang="en-US"/>
              <a:t>PRODUCT INSPIRATION #7</a:t>
            </a:r>
          </a:p>
        </p:txBody>
      </p:sp>
      <p:pic>
        <p:nvPicPr>
          <p:cNvPr id="3" name="Picture 2" descr="A bottle of items on a counter&#10;&#10;Description automatically generated">
            <a:extLst>
              <a:ext uri="{FF2B5EF4-FFF2-40B4-BE49-F238E27FC236}">
                <a16:creationId xmlns:a16="http://schemas.microsoft.com/office/drawing/2014/main" id="{69B5E831-B1E0-4545-9725-5C45CE7C862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26" r="7500" b="11852"/>
          <a:stretch/>
        </p:blipFill>
        <p:spPr>
          <a:xfrm>
            <a:off x="609600" y="7309919"/>
            <a:ext cx="10686473" cy="5824609"/>
          </a:xfrm>
          <a:prstGeom prst="rect">
            <a:avLst/>
          </a:prstGeom>
        </p:spPr>
      </p:pic>
      <p:pic>
        <p:nvPicPr>
          <p:cNvPr id="6" name="Picture 5" descr="A picture containing bottle, indoor, shelf, table&#10;&#10;Description automatically generated">
            <a:extLst>
              <a:ext uri="{FF2B5EF4-FFF2-40B4-BE49-F238E27FC236}">
                <a16:creationId xmlns:a16="http://schemas.microsoft.com/office/drawing/2014/main" id="{E21019E2-817C-E646-9C82-D7D39D05C61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815" r="6250" b="23148"/>
          <a:stretch/>
        </p:blipFill>
        <p:spPr>
          <a:xfrm>
            <a:off x="8543987" y="1033390"/>
            <a:ext cx="15478786" cy="5824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761452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COSMETIC BAG CONCEPT #1"/>
          <p:cNvSpPr txBox="1"/>
          <p:nvPr/>
        </p:nvSpPr>
        <p:spPr>
          <a:xfrm>
            <a:off x="1714500" y="581472"/>
            <a:ext cx="6022483" cy="5642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>
                <a:solidFill>
                  <a:srgbClr val="5E5E5E"/>
                </a:solidFill>
              </a:defRPr>
            </a:lvl1pPr>
          </a:lstStyle>
          <a:p>
            <a:r>
              <a:rPr lang="en-US"/>
              <a:t>PACKAGING &amp; BRAND DETAILS</a:t>
            </a:r>
            <a:endParaRPr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E99A8D-4479-974D-95E2-553F20F86D26}"/>
              </a:ext>
            </a:extLst>
          </p:cNvPr>
          <p:cNvSpPr txBox="1"/>
          <p:nvPr/>
        </p:nvSpPr>
        <p:spPr>
          <a:xfrm>
            <a:off x="13411200" y="8204897"/>
            <a:ext cx="9194800" cy="379591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457200" marR="0" indent="-45720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sz="3000" b="0" u="none" strike="noStrike" cap="none" spc="0" normalizeH="0" baseline="0" dirty="0">
                <a:ln>
                  <a:noFill/>
                </a:ln>
                <a:solidFill>
                  <a:schemeClr val="tx2"/>
                </a:solidFill>
                <a:effectLst/>
                <a:uFillTx/>
                <a:latin typeface="Helvetica Neue Light" panose="02000403000000020004" pitchFamily="2" charset="0"/>
                <a:ea typeface="Helvetica Neue Light" panose="02000403000000020004" pitchFamily="2" charset="0"/>
                <a:sym typeface="Helvetica Neue"/>
              </a:rPr>
              <a:t>32 oz bottle – likely Boston Round or Bullet</a:t>
            </a:r>
          </a:p>
          <a:p>
            <a:pPr marL="457200" marR="0" indent="-45720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US" b="0" dirty="0">
                <a:solidFill>
                  <a:schemeClr val="tx2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Smooth Head Pump in either black, natural, or white</a:t>
            </a:r>
          </a:p>
          <a:p>
            <a:pPr marL="457200" marR="0" indent="-45720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sz="3000" b="0" u="none" strike="noStrike" cap="none" spc="0" normalizeH="0" baseline="0" dirty="0">
                <a:ln>
                  <a:noFill/>
                </a:ln>
                <a:solidFill>
                  <a:schemeClr val="tx2"/>
                </a:solidFill>
                <a:effectLst/>
                <a:uFillTx/>
                <a:latin typeface="Helvetica Neue Light" panose="02000403000000020004" pitchFamily="2" charset="0"/>
                <a:ea typeface="Helvetica Neue Light" panose="02000403000000020004" pitchFamily="2" charset="0"/>
                <a:sym typeface="Helvetica Neue"/>
              </a:rPr>
              <a:t>Deco to be a wrap label or front/back label</a:t>
            </a:r>
          </a:p>
          <a:p>
            <a:pPr marL="457200" marR="0" indent="-45720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US" b="0" dirty="0">
                <a:solidFill>
                  <a:schemeClr val="tx2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Front should have marketing claims</a:t>
            </a:r>
          </a:p>
          <a:p>
            <a:pPr marL="457200" marR="0" indent="-45720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sz="3000" b="0" u="none" strike="noStrike" cap="none" spc="0" normalizeH="0" baseline="0" dirty="0">
                <a:ln>
                  <a:noFill/>
                </a:ln>
                <a:solidFill>
                  <a:schemeClr val="tx2"/>
                </a:solidFill>
                <a:effectLst/>
                <a:uFillTx/>
                <a:latin typeface="Helvetica Neue Light" panose="02000403000000020004" pitchFamily="2" charset="0"/>
                <a:ea typeface="Helvetica Neue Light" panose="02000403000000020004" pitchFamily="2" charset="0"/>
                <a:sym typeface="Helvetica Neue"/>
              </a:rPr>
              <a:t>Back will have Ingredient List (to be provided) and directions.  Can use what is on the packaging of inspiration products for now.  </a:t>
            </a:r>
            <a:endParaRPr lang="en-US" b="0" dirty="0">
              <a:solidFill>
                <a:schemeClr val="tx2"/>
              </a:solidFill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pPr marL="457200" marR="0" indent="-45720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sz="3000" b="0" u="none" strike="noStrike" cap="none" spc="0" normalizeH="0" baseline="0" dirty="0">
                <a:ln>
                  <a:noFill/>
                </a:ln>
                <a:solidFill>
                  <a:schemeClr val="tx2"/>
                </a:solidFill>
                <a:effectLst/>
                <a:uFillTx/>
                <a:latin typeface="Helvetica Neue Light" panose="02000403000000020004" pitchFamily="2" charset="0"/>
                <a:ea typeface="Helvetica Neue Light" panose="02000403000000020004" pitchFamily="2" charset="0"/>
                <a:sym typeface="Helvetica Neue"/>
              </a:rPr>
              <a:t>Place</a:t>
            </a:r>
            <a:r>
              <a:rPr lang="en-US" b="0" dirty="0">
                <a:solidFill>
                  <a:schemeClr val="tx2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holder for barcode</a:t>
            </a:r>
            <a:endParaRPr kumimoji="0" lang="en-US" sz="3000" b="0" u="none" strike="noStrike" cap="none" spc="0" normalizeH="0" baseline="0" dirty="0">
              <a:ln>
                <a:noFill/>
              </a:ln>
              <a:solidFill>
                <a:schemeClr val="tx2"/>
              </a:solidFill>
              <a:effectLst/>
              <a:uFillTx/>
              <a:latin typeface="Helvetica Neue Light" panose="02000403000000020004" pitchFamily="2" charset="0"/>
              <a:ea typeface="Helvetica Neue Light" panose="02000403000000020004" pitchFamily="2" charset="0"/>
              <a:sym typeface="Helvetica Neue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3561CDC-A73F-6E4E-8E88-D8462D9EB8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2800" y="3211204"/>
            <a:ext cx="4895850" cy="772539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5D68A05-4212-EB4B-84F4-FB0D9F08E79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144" r="25499"/>
          <a:stretch/>
        </p:blipFill>
        <p:spPr>
          <a:xfrm>
            <a:off x="8941330" y="5384800"/>
            <a:ext cx="3581401" cy="7112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4FF8775-7B0B-C84C-97D2-49445E60428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6400" r="31310" b="10325"/>
          <a:stretch/>
        </p:blipFill>
        <p:spPr>
          <a:xfrm>
            <a:off x="6902450" y="1521034"/>
            <a:ext cx="2470150" cy="546657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5AC8635-613F-6840-A8EA-6215C587EE2A}"/>
              </a:ext>
            </a:extLst>
          </p:cNvPr>
          <p:cNvSpPr/>
          <p:nvPr/>
        </p:nvSpPr>
        <p:spPr>
          <a:xfrm>
            <a:off x="12649200" y="2360362"/>
            <a:ext cx="107188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5253038" algn="l"/>
              </a:tabLst>
            </a:pPr>
            <a:r>
              <a:rPr lang="en-US" b="0" dirty="0">
                <a:solidFill>
                  <a:schemeClr val="tx2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ARGAN LOVE (Open to other ideas on name)</a:t>
            </a:r>
          </a:p>
          <a:p>
            <a:endParaRPr lang="en-US" b="0" dirty="0">
              <a:solidFill>
                <a:schemeClr val="tx2"/>
              </a:solidFill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pPr algn="just"/>
            <a:r>
              <a:rPr lang="en-US" b="0" dirty="0">
                <a:solidFill>
                  <a:schemeClr val="tx2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Packaging design for women’s hair care. We will be using a 32 ounce Boston round with pump or a 32 oz Bullet Bottle with pump  - possible bottle colors are noted (amber, green, cobalt, white, black or clear).</a:t>
            </a:r>
          </a:p>
          <a:p>
            <a:endParaRPr lang="en-US" b="0" dirty="0">
              <a:solidFill>
                <a:schemeClr val="tx2"/>
              </a:solidFill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pPr algn="just"/>
            <a:r>
              <a:rPr lang="en-US" b="0" dirty="0">
                <a:solidFill>
                  <a:schemeClr val="tx2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This product will be sold at national retailers and needs to look like a brand that is sold at boutique</a:t>
            </a:r>
          </a:p>
        </p:txBody>
      </p:sp>
    </p:spTree>
    <p:extLst>
      <p:ext uri="{BB962C8B-B14F-4D97-AF65-F5344CB8AC3E}">
        <p14:creationId xmlns:p14="http://schemas.microsoft.com/office/powerpoint/2010/main" val="280136001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</TotalTime>
  <Words>467</Words>
  <Application>Microsoft Macintosh PowerPoint</Application>
  <PresentationFormat>Custom</PresentationFormat>
  <Paragraphs>39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Helvetica Neue</vt:lpstr>
      <vt:lpstr>Helvetica Neue Light</vt:lpstr>
      <vt:lpstr>Helvetica Neue Medium</vt:lpstr>
      <vt:lpstr>White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Jennifer Brandt</cp:lastModifiedBy>
  <cp:revision>6</cp:revision>
  <dcterms:modified xsi:type="dcterms:W3CDTF">2019-10-08T22:04:58Z</dcterms:modified>
</cp:coreProperties>
</file>