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3" r:id="rId1"/>
  </p:sldMasterIdLst>
  <p:notesMasterIdLst>
    <p:notesMasterId r:id="rId14"/>
  </p:notesMasterIdLst>
  <p:sldIdLst>
    <p:sldId id="260" r:id="rId2"/>
    <p:sldId id="284" r:id="rId3"/>
    <p:sldId id="285" r:id="rId4"/>
    <p:sldId id="282" r:id="rId5"/>
    <p:sldId id="281" r:id="rId6"/>
    <p:sldId id="283" r:id="rId7"/>
    <p:sldId id="287" r:id="rId8"/>
    <p:sldId id="289" r:id="rId9"/>
    <p:sldId id="288" r:id="rId10"/>
    <p:sldId id="292" r:id="rId11"/>
    <p:sldId id="293" r:id="rId12"/>
    <p:sldId id="259" r:id="rId13"/>
  </p:sldIdLst>
  <p:sldSz cx="12192000" cy="6858000"/>
  <p:notesSz cx="12192000" cy="6858000"/>
  <p:embeddedFontLst>
    <p:embeddedFont>
      <p:font typeface="Arial Narrow" panose="020B0606020202030204" pitchFamily="34" charset="0"/>
      <p:regular r:id="rId15"/>
      <p:bold r:id="rId16"/>
      <p:italic r:id="rId17"/>
      <p:boldItalic r:id="rId18"/>
    </p:embeddedFont>
    <p:embeddedFont>
      <p:font typeface="Calibri" panose="020F0502020204030204" pitchFamily="34" charset="0"/>
      <p:regular r:id="rId19"/>
      <p:bold r:id="rId20"/>
      <p:italic r:id="rId21"/>
      <p:boldItalic r:id="rId22"/>
    </p:embeddedFont>
    <p:embeddedFont>
      <p:font typeface="Lucida Sans" panose="020B0602030504020204" pitchFamily="34" charset="0"/>
      <p:regular r:id="rId23"/>
      <p:bold r:id="rId24"/>
      <p:italic r:id="rId25"/>
      <p:boldItalic r:id="rId26"/>
    </p:embeddedFont>
    <p:embeddedFont>
      <p:font typeface="Rambla" panose="020B0604020202020204" charset="0"/>
      <p:regular r:id="rId27"/>
      <p:bold r:id="rId28"/>
      <p:italic r:id="rId29"/>
      <p:boldItalic r:id="rId30"/>
    </p:embeddedFont>
    <p:embeddedFont>
      <p:font typeface="Roboto" panose="02000000000000000000" pitchFamily="2" charset="0"/>
      <p:regular r:id="rId31"/>
      <p:bold r:id="rId32"/>
      <p:italic r:id="rId33"/>
      <p:boldItalic r:id="rId34"/>
    </p:embeddedFont>
    <p:embeddedFont>
      <p:font typeface="Tahoma" panose="020B0604030504040204" pitchFamily="34" charset="0"/>
      <p:regular r:id="rId35"/>
      <p:bold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000000"/>
          </p15:clr>
        </p15:guide>
        <p15:guide id="2" pos="216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876" y="72"/>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7.fntdata"/><Relationship Id="rId34" Type="http://schemas.openxmlformats.org/officeDocument/2006/relationships/font" Target="fonts/font2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font" Target="fonts/font19.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font" Target="fonts/font15.fntdata"/><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32" Type="http://schemas.openxmlformats.org/officeDocument/2006/relationships/font" Target="fonts/font1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36" Type="http://schemas.openxmlformats.org/officeDocument/2006/relationships/font" Target="fonts/font22.fntdata"/><Relationship Id="rId10" Type="http://schemas.openxmlformats.org/officeDocument/2006/relationships/slide" Target="slides/slide9.xml"/><Relationship Id="rId19" Type="http://schemas.openxmlformats.org/officeDocument/2006/relationships/font" Target="fonts/font5.fntdata"/><Relationship Id="rId31"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font" Target="fonts/font16.fntdata"/><Relationship Id="rId35" Type="http://schemas.openxmlformats.org/officeDocument/2006/relationships/font" Target="fonts/font2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359A7DC3-4015-4D96-98F2-FC4429393961}"/>
    <pc:docChg chg="delSld modSld">
      <pc:chgData name="" userId="" providerId="" clId="Web-{359A7DC3-4015-4D96-98F2-FC4429393961}" dt="2019-08-28T18:25:49.238" v="89"/>
      <pc:docMkLst>
        <pc:docMk/>
      </pc:docMkLst>
      <pc:sldChg chg="del">
        <pc:chgData name="" userId="" providerId="" clId="Web-{359A7DC3-4015-4D96-98F2-FC4429393961}" dt="2019-08-28T18:25:49.238" v="89"/>
        <pc:sldMkLst>
          <pc:docMk/>
          <pc:sldMk cId="0" sldId="257"/>
        </pc:sldMkLst>
      </pc:sldChg>
      <pc:sldChg chg="delSp del">
        <pc:chgData name="" userId="" providerId="" clId="Web-{359A7DC3-4015-4D96-98F2-FC4429393961}" dt="2019-08-28T18:25:28.159" v="88"/>
        <pc:sldMkLst>
          <pc:docMk/>
          <pc:sldMk cId="3608658634" sldId="286"/>
        </pc:sldMkLst>
        <pc:picChg chg="del">
          <ac:chgData name="" userId="" providerId="" clId="Web-{359A7DC3-4015-4D96-98F2-FC4429393961}" dt="2019-08-28T18:22:34.196" v="63"/>
          <ac:picMkLst>
            <pc:docMk/>
            <pc:sldMk cId="3608658634" sldId="286"/>
            <ac:picMk id="2" creationId="{0F940222-27C3-4196-99DF-42AB397DABAC}"/>
          </ac:picMkLst>
        </pc:picChg>
      </pc:sldChg>
      <pc:sldChg chg="addSp delSp modSp">
        <pc:chgData name="" userId="" providerId="" clId="Web-{359A7DC3-4015-4D96-98F2-FC4429393961}" dt="2019-08-28T18:21:10.957" v="52" actId="20577"/>
        <pc:sldMkLst>
          <pc:docMk/>
          <pc:sldMk cId="3772799839" sldId="287"/>
        </pc:sldMkLst>
        <pc:spChg chg="add mod">
          <ac:chgData name="" userId="" providerId="" clId="Web-{359A7DC3-4015-4D96-98F2-FC4429393961}" dt="2019-08-28T18:21:10.957" v="52" actId="20577"/>
          <ac:spMkLst>
            <pc:docMk/>
            <pc:sldMk cId="3772799839" sldId="287"/>
            <ac:spMk id="5" creationId="{58B00B68-AA4B-4C79-BE6B-5E3ABC5F4CF0}"/>
          </ac:spMkLst>
        </pc:spChg>
        <pc:spChg chg="mod">
          <ac:chgData name="" userId="" providerId="" clId="Web-{359A7DC3-4015-4D96-98F2-FC4429393961}" dt="2019-08-28T18:19:11.372" v="15" actId="14100"/>
          <ac:spMkLst>
            <pc:docMk/>
            <pc:sldMk cId="3772799839" sldId="287"/>
            <ac:spMk id="78" creationId="{00000000-0000-0000-0000-000000000000}"/>
          </ac:spMkLst>
        </pc:spChg>
        <pc:picChg chg="del mod">
          <ac:chgData name="" userId="" providerId="" clId="Web-{359A7DC3-4015-4D96-98F2-FC4429393961}" dt="2019-08-28T18:17:25.289" v="2"/>
          <ac:picMkLst>
            <pc:docMk/>
            <pc:sldMk cId="3772799839" sldId="287"/>
            <ac:picMk id="2" creationId="{5E74D1A4-4869-4BD8-8DBE-CADC8AF1DD53}"/>
          </ac:picMkLst>
        </pc:picChg>
        <pc:picChg chg="add mod">
          <ac:chgData name="" userId="" providerId="" clId="Web-{359A7DC3-4015-4D96-98F2-FC4429393961}" dt="2019-08-28T18:18:56.231" v="11" actId="14100"/>
          <ac:picMkLst>
            <pc:docMk/>
            <pc:sldMk cId="3772799839" sldId="287"/>
            <ac:picMk id="3" creationId="{48E505F3-CFA0-4CBB-ACD4-35F6375AF8F7}"/>
          </ac:picMkLst>
        </pc:picChg>
      </pc:sldChg>
      <pc:sldChg chg="addSp delSp modSp">
        <pc:chgData name="" userId="" providerId="" clId="Web-{359A7DC3-4015-4D96-98F2-FC4429393961}" dt="2019-08-28T18:25:26.971" v="86" actId="20577"/>
        <pc:sldMkLst>
          <pc:docMk/>
          <pc:sldMk cId="159983942" sldId="289"/>
        </pc:sldMkLst>
        <pc:spChg chg="mod">
          <ac:chgData name="" userId="" providerId="" clId="Web-{359A7DC3-4015-4D96-98F2-FC4429393961}" dt="2019-08-28T18:25:26.971" v="86" actId="20577"/>
          <ac:spMkLst>
            <pc:docMk/>
            <pc:sldMk cId="159983942" sldId="289"/>
            <ac:spMk id="5" creationId="{E93CE29E-5668-4E70-B22F-1901DF571716}"/>
          </ac:spMkLst>
        </pc:spChg>
        <pc:spChg chg="mod">
          <ac:chgData name="" userId="" providerId="" clId="Web-{359A7DC3-4015-4D96-98F2-FC4429393961}" dt="2019-08-28T18:24:59.501" v="83" actId="1076"/>
          <ac:spMkLst>
            <pc:docMk/>
            <pc:sldMk cId="159983942" sldId="289"/>
            <ac:spMk id="16" creationId="{D04CEE64-4157-4B46-9FD7-47FC310A09F4}"/>
          </ac:spMkLst>
        </pc:spChg>
        <pc:picChg chg="mod">
          <ac:chgData name="" userId="" providerId="" clId="Web-{359A7DC3-4015-4D96-98F2-FC4429393961}" dt="2019-08-28T18:22:23.039" v="61" actId="1076"/>
          <ac:picMkLst>
            <pc:docMk/>
            <pc:sldMk cId="159983942" sldId="289"/>
            <ac:picMk id="2" creationId="{AE3DB06B-42FE-42CD-B198-6D1C0F542864}"/>
          </ac:picMkLst>
        </pc:picChg>
        <pc:picChg chg="del mod">
          <ac:chgData name="" userId="" providerId="" clId="Web-{359A7DC3-4015-4D96-98F2-FC4429393961}" dt="2019-08-28T18:24:55.345" v="82"/>
          <ac:picMkLst>
            <pc:docMk/>
            <pc:sldMk cId="159983942" sldId="289"/>
            <ac:picMk id="3" creationId="{1DA70754-F182-49C3-8E4C-74062D9AFEC1}"/>
          </ac:picMkLst>
        </pc:picChg>
        <pc:picChg chg="add mod">
          <ac:chgData name="" userId="" providerId="" clId="Web-{359A7DC3-4015-4D96-98F2-FC4429393961}" dt="2019-08-28T18:23:43.637" v="77" actId="1076"/>
          <ac:picMkLst>
            <pc:docMk/>
            <pc:sldMk cId="159983942" sldId="289"/>
            <ac:picMk id="6" creationId="{F1FD878C-456E-461C-A950-90BC5F0D2E13}"/>
          </ac:picMkLst>
        </pc:picChg>
        <pc:picChg chg="mod">
          <ac:chgData name="" userId="" providerId="" clId="Web-{359A7DC3-4015-4D96-98F2-FC4429393961}" dt="2019-08-28T18:22:16.461" v="59" actId="1076"/>
          <ac:picMkLst>
            <pc:docMk/>
            <pc:sldMk cId="159983942" sldId="289"/>
            <ac:picMk id="7" creationId="{AFA3133B-8AFB-4C8E-BD33-14CFAFE8F300}"/>
          </ac:picMkLst>
        </pc:picChg>
      </pc:sldChg>
    </pc:docChg>
  </pc:docChgLst>
  <pc:docChgLst>
    <pc:chgData clId="Web-{75370F4F-6BC5-4E57-93ED-872F928F4572}"/>
    <pc:docChg chg="addSld delSld modSld modMainMaster">
      <pc:chgData name="" userId="" providerId="" clId="Web-{75370F4F-6BC5-4E57-93ED-872F928F4572}" dt="2019-08-28T18:29:51.983" v="13"/>
      <pc:docMkLst>
        <pc:docMk/>
      </pc:docMkLst>
      <pc:sldChg chg="mod">
        <pc:chgData name="" userId="" providerId="" clId="Web-{75370F4F-6BC5-4E57-93ED-872F928F4572}" dt="2019-08-28T18:28:59.655" v="8"/>
        <pc:sldMkLst>
          <pc:docMk/>
          <pc:sldMk cId="0" sldId="259"/>
        </pc:sldMkLst>
      </pc:sldChg>
      <pc:sldChg chg="mod">
        <pc:chgData name="" userId="" providerId="" clId="Web-{75370F4F-6BC5-4E57-93ED-872F928F4572}" dt="2019-08-28T18:28:59.655" v="8"/>
        <pc:sldMkLst>
          <pc:docMk/>
          <pc:sldMk cId="0" sldId="260"/>
        </pc:sldMkLst>
      </pc:sldChg>
      <pc:sldChg chg="modSp mod setBg">
        <pc:chgData name="" userId="" providerId="" clId="Web-{75370F4F-6BC5-4E57-93ED-872F928F4572}" dt="2019-08-28T18:28:59.655" v="8"/>
        <pc:sldMkLst>
          <pc:docMk/>
          <pc:sldMk cId="838124509" sldId="279"/>
        </pc:sldMkLst>
        <pc:picChg chg="mod">
          <ac:chgData name="" userId="" providerId="" clId="Web-{75370F4F-6BC5-4E57-93ED-872F928F4572}" dt="2019-08-28T18:28:46.311" v="6" actId="1076"/>
          <ac:picMkLst>
            <pc:docMk/>
            <pc:sldMk cId="838124509" sldId="279"/>
            <ac:picMk id="5" creationId="{D4E65075-C318-420C-BCC3-BA222C28FF31}"/>
          </ac:picMkLst>
        </pc:picChg>
      </pc:sldChg>
      <pc:sldChg chg="mod setFolMasterObjs">
        <pc:chgData name="" userId="" providerId="" clId="Web-{75370F4F-6BC5-4E57-93ED-872F928F4572}" dt="2019-08-28T18:28:59.655" v="8"/>
        <pc:sldMkLst>
          <pc:docMk/>
          <pc:sldMk cId="1136018572" sldId="281"/>
        </pc:sldMkLst>
      </pc:sldChg>
      <pc:sldChg chg="mod setFolMasterObjs">
        <pc:chgData name="" userId="" providerId="" clId="Web-{75370F4F-6BC5-4E57-93ED-872F928F4572}" dt="2019-08-28T18:28:59.655" v="8"/>
        <pc:sldMkLst>
          <pc:docMk/>
          <pc:sldMk cId="490761883" sldId="282"/>
        </pc:sldMkLst>
      </pc:sldChg>
      <pc:sldChg chg="mod setFolMasterObjs">
        <pc:chgData name="" userId="" providerId="" clId="Web-{75370F4F-6BC5-4E57-93ED-872F928F4572}" dt="2019-08-28T18:28:59.655" v="8"/>
        <pc:sldMkLst>
          <pc:docMk/>
          <pc:sldMk cId="1319728776" sldId="283"/>
        </pc:sldMkLst>
      </pc:sldChg>
      <pc:sldChg chg="mod setFolMasterObjs">
        <pc:chgData name="" userId="" providerId="" clId="Web-{75370F4F-6BC5-4E57-93ED-872F928F4572}" dt="2019-08-28T18:28:59.655" v="8"/>
        <pc:sldMkLst>
          <pc:docMk/>
          <pc:sldMk cId="2284748542" sldId="284"/>
        </pc:sldMkLst>
      </pc:sldChg>
      <pc:sldChg chg="mod setFolMasterObjs">
        <pc:chgData name="" userId="" providerId="" clId="Web-{75370F4F-6BC5-4E57-93ED-872F928F4572}" dt="2019-08-28T18:28:59.655" v="8"/>
        <pc:sldMkLst>
          <pc:docMk/>
          <pc:sldMk cId="307456488" sldId="285"/>
        </pc:sldMkLst>
      </pc:sldChg>
      <pc:sldChg chg="mod setFolMasterObjs">
        <pc:chgData name="" userId="" providerId="" clId="Web-{75370F4F-6BC5-4E57-93ED-872F928F4572}" dt="2019-08-28T18:28:59.655" v="8"/>
        <pc:sldMkLst>
          <pc:docMk/>
          <pc:sldMk cId="3772799839" sldId="287"/>
        </pc:sldMkLst>
      </pc:sldChg>
      <pc:sldChg chg="mod setFolMasterObjs">
        <pc:chgData name="" userId="" providerId="" clId="Web-{75370F4F-6BC5-4E57-93ED-872F928F4572}" dt="2019-08-28T18:28:59.655" v="8"/>
        <pc:sldMkLst>
          <pc:docMk/>
          <pc:sldMk cId="4062263261" sldId="288"/>
        </pc:sldMkLst>
      </pc:sldChg>
      <pc:sldChg chg="modSp mod setFolMasterObjs">
        <pc:chgData name="" userId="" providerId="" clId="Web-{75370F4F-6BC5-4E57-93ED-872F928F4572}" dt="2019-08-28T18:29:36.952" v="12" actId="14100"/>
        <pc:sldMkLst>
          <pc:docMk/>
          <pc:sldMk cId="159983942" sldId="289"/>
        </pc:sldMkLst>
        <pc:picChg chg="mod">
          <ac:chgData name="" userId="" providerId="" clId="Web-{75370F4F-6BC5-4E57-93ED-872F928F4572}" dt="2019-08-28T18:29:36.952" v="12" actId="14100"/>
          <ac:picMkLst>
            <pc:docMk/>
            <pc:sldMk cId="159983942" sldId="289"/>
            <ac:picMk id="6" creationId="{F1FD878C-456E-461C-A950-90BC5F0D2E13}"/>
          </ac:picMkLst>
        </pc:picChg>
      </pc:sldChg>
      <pc:sldChg chg="mod setFolMasterObjs">
        <pc:chgData name="" userId="" providerId="" clId="Web-{75370F4F-6BC5-4E57-93ED-872F928F4572}" dt="2019-08-28T18:28:59.655" v="8"/>
        <pc:sldMkLst>
          <pc:docMk/>
          <pc:sldMk cId="1355051657" sldId="292"/>
        </pc:sldMkLst>
      </pc:sldChg>
      <pc:sldChg chg="mod setFolMasterObjs">
        <pc:chgData name="" userId="" providerId="" clId="Web-{75370F4F-6BC5-4E57-93ED-872F928F4572}" dt="2019-08-28T18:28:59.655" v="8"/>
        <pc:sldMkLst>
          <pc:docMk/>
          <pc:sldMk cId="2022697714" sldId="293"/>
        </pc:sldMkLst>
      </pc:sldChg>
      <pc:sldChg chg="new add del">
        <pc:chgData name="" userId="" providerId="" clId="Web-{75370F4F-6BC5-4E57-93ED-872F928F4572}" dt="2019-08-28T18:29:51.983" v="13"/>
        <pc:sldMkLst>
          <pc:docMk/>
          <pc:sldMk cId="616683259" sldId="294"/>
        </pc:sldMkLst>
      </pc:sldChg>
      <pc:sldMasterChg chg="mod setBg modSldLayout">
        <pc:chgData name="" userId="" providerId="" clId="Web-{75370F4F-6BC5-4E57-93ED-872F928F4572}" dt="2019-08-28T18:28:59.655" v="8"/>
        <pc:sldMasterMkLst>
          <pc:docMk/>
          <pc:sldMasterMk cId="0" sldId="2147483653"/>
        </pc:sldMasterMkLst>
        <pc:sldLayoutChg chg="mod setBg setFolMasterObjs">
          <pc:chgData name="" userId="" providerId="" clId="Web-{75370F4F-6BC5-4E57-93ED-872F928F4572}" dt="2019-08-28T18:28:59.655" v="8"/>
          <pc:sldLayoutMkLst>
            <pc:docMk/>
            <pc:sldMasterMk cId="0" sldId="2147483653"/>
            <pc:sldLayoutMk cId="0" sldId="2147483648"/>
          </pc:sldLayoutMkLst>
        </pc:sldLayoutChg>
        <pc:sldLayoutChg chg="mod setBg setFolMasterObjs">
          <pc:chgData name="" userId="" providerId="" clId="Web-{75370F4F-6BC5-4E57-93ED-872F928F4572}" dt="2019-08-28T18:28:59.655" v="8"/>
          <pc:sldLayoutMkLst>
            <pc:docMk/>
            <pc:sldMasterMk cId="0" sldId="2147483653"/>
            <pc:sldLayoutMk cId="0" sldId="2147483649"/>
          </pc:sldLayoutMkLst>
        </pc:sldLayoutChg>
        <pc:sldLayoutChg chg="mod setBg">
          <pc:chgData name="" userId="" providerId="" clId="Web-{75370F4F-6BC5-4E57-93ED-872F928F4572}" dt="2019-08-28T18:28:59.655" v="8"/>
          <pc:sldLayoutMkLst>
            <pc:docMk/>
            <pc:sldMasterMk cId="0" sldId="2147483653"/>
            <pc:sldLayoutMk cId="0" sldId="2147483650"/>
          </pc:sldLayoutMkLst>
        </pc:sldLayoutChg>
        <pc:sldLayoutChg chg="mod setBg">
          <pc:chgData name="" userId="" providerId="" clId="Web-{75370F4F-6BC5-4E57-93ED-872F928F4572}" dt="2019-08-28T18:28:59.655" v="8"/>
          <pc:sldLayoutMkLst>
            <pc:docMk/>
            <pc:sldMasterMk cId="0" sldId="2147483653"/>
            <pc:sldLayoutMk cId="0" sldId="2147483652"/>
          </pc:sldLayoutMkLst>
        </pc:sldLayoutChg>
        <pc:sldLayoutChg chg="mod setBg">
          <pc:chgData name="" userId="" providerId="" clId="Web-{75370F4F-6BC5-4E57-93ED-872F928F4572}" dt="2019-08-28T18:28:59.655" v="8"/>
          <pc:sldLayoutMkLst>
            <pc:docMk/>
            <pc:sldMasterMk cId="0" sldId="2147483653"/>
            <pc:sldLayoutMk cId="3287776149" sldId="214748365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E29483-7147-4577-9BBE-9BFEE8F678C5}" type="doc">
      <dgm:prSet loTypeId="urn:microsoft.com/office/officeart/2005/8/layout/arrow2" loCatId="process" qsTypeId="urn:microsoft.com/office/officeart/2005/8/quickstyle/simple1" qsCatId="simple" csTypeId="urn:microsoft.com/office/officeart/2005/8/colors/accent1_2" csCatId="accent1" phldr="1"/>
      <dgm:spPr/>
    </dgm:pt>
    <dgm:pt modelId="{DDA3C133-2A29-4A7D-8CBB-79EEA37640B3}">
      <dgm:prSet phldrT="[Text]"/>
      <dgm:spPr/>
      <dgm:t>
        <a:bodyPr/>
        <a:lstStyle/>
        <a:p>
          <a:r>
            <a:rPr lang="en-US" dirty="0"/>
            <a:t>Establish / Start Relationship</a:t>
          </a:r>
        </a:p>
      </dgm:t>
    </dgm:pt>
    <dgm:pt modelId="{65A7EDB6-1291-44A0-BBCE-C47F720E192C}" type="parTrans" cxnId="{DA0347B1-3E6E-418B-BDFB-E33774178136}">
      <dgm:prSet/>
      <dgm:spPr/>
      <dgm:t>
        <a:bodyPr/>
        <a:lstStyle/>
        <a:p>
          <a:endParaRPr lang="en-US"/>
        </a:p>
      </dgm:t>
    </dgm:pt>
    <dgm:pt modelId="{60E616B8-3153-47E9-847D-E054A76A58B5}" type="sibTrans" cxnId="{DA0347B1-3E6E-418B-BDFB-E33774178136}">
      <dgm:prSet/>
      <dgm:spPr/>
      <dgm:t>
        <a:bodyPr/>
        <a:lstStyle/>
        <a:p>
          <a:endParaRPr lang="en-US"/>
        </a:p>
      </dgm:t>
    </dgm:pt>
    <dgm:pt modelId="{21BA2312-4FC4-4E2A-83AF-1B47F5CF2D19}">
      <dgm:prSet phldrT="[Text]"/>
      <dgm:spPr/>
      <dgm:t>
        <a:bodyPr/>
        <a:lstStyle/>
        <a:p>
          <a:r>
            <a:rPr lang="en-US" dirty="0"/>
            <a:t>Gather Info &amp; Analyze</a:t>
          </a:r>
        </a:p>
      </dgm:t>
    </dgm:pt>
    <dgm:pt modelId="{7D1B405F-3698-469F-94EC-FCE4DAAEF186}" type="parTrans" cxnId="{0646A12D-1254-43C1-ABBC-AACDC55C1043}">
      <dgm:prSet/>
      <dgm:spPr/>
      <dgm:t>
        <a:bodyPr/>
        <a:lstStyle/>
        <a:p>
          <a:endParaRPr lang="en-US"/>
        </a:p>
      </dgm:t>
    </dgm:pt>
    <dgm:pt modelId="{00761ED4-A5E1-4216-BCF6-EC0E65B6333D}" type="sibTrans" cxnId="{0646A12D-1254-43C1-ABBC-AACDC55C1043}">
      <dgm:prSet/>
      <dgm:spPr/>
      <dgm:t>
        <a:bodyPr/>
        <a:lstStyle/>
        <a:p>
          <a:endParaRPr lang="en-US"/>
        </a:p>
      </dgm:t>
    </dgm:pt>
    <dgm:pt modelId="{9FEA65C4-E64B-4A24-90A1-CB845961324C}">
      <dgm:prSet phldrT="[Text]"/>
      <dgm:spPr/>
      <dgm:t>
        <a:bodyPr/>
        <a:lstStyle/>
        <a:p>
          <a:r>
            <a:rPr lang="en-US" dirty="0"/>
            <a:t>Develop Plan / Recs</a:t>
          </a:r>
        </a:p>
      </dgm:t>
    </dgm:pt>
    <dgm:pt modelId="{C1718568-D794-4C1D-907D-74BBDF7AD058}" type="parTrans" cxnId="{F8E34AFC-497A-4D31-9FB2-3C26F3F22D7F}">
      <dgm:prSet/>
      <dgm:spPr/>
      <dgm:t>
        <a:bodyPr/>
        <a:lstStyle/>
        <a:p>
          <a:endParaRPr lang="en-US"/>
        </a:p>
      </dgm:t>
    </dgm:pt>
    <dgm:pt modelId="{DBD22225-71E3-4753-8BE5-9C4EA737288D}" type="sibTrans" cxnId="{F8E34AFC-497A-4D31-9FB2-3C26F3F22D7F}">
      <dgm:prSet/>
      <dgm:spPr/>
      <dgm:t>
        <a:bodyPr/>
        <a:lstStyle/>
        <a:p>
          <a:endParaRPr lang="en-US"/>
        </a:p>
      </dgm:t>
    </dgm:pt>
    <dgm:pt modelId="{7F79E360-5602-460A-AC26-D0C743FDD25E}">
      <dgm:prSet phldrT="[Text]"/>
      <dgm:spPr/>
      <dgm:t>
        <a:bodyPr/>
        <a:lstStyle/>
        <a:p>
          <a:r>
            <a:rPr lang="en-US" dirty="0"/>
            <a:t>Implement</a:t>
          </a:r>
        </a:p>
      </dgm:t>
    </dgm:pt>
    <dgm:pt modelId="{5774B72A-DD71-4AFC-AC6E-CF53828AEEF2}" type="parTrans" cxnId="{5A276C28-1A7E-4F8B-AC03-FF0520208A8F}">
      <dgm:prSet/>
      <dgm:spPr/>
      <dgm:t>
        <a:bodyPr/>
        <a:lstStyle/>
        <a:p>
          <a:endParaRPr lang="en-US"/>
        </a:p>
      </dgm:t>
    </dgm:pt>
    <dgm:pt modelId="{83E6FB6F-AA14-4144-8CE1-4B6C0B457A11}" type="sibTrans" cxnId="{5A276C28-1A7E-4F8B-AC03-FF0520208A8F}">
      <dgm:prSet/>
      <dgm:spPr/>
      <dgm:t>
        <a:bodyPr/>
        <a:lstStyle/>
        <a:p>
          <a:endParaRPr lang="en-US"/>
        </a:p>
      </dgm:t>
    </dgm:pt>
    <dgm:pt modelId="{5079CD56-03DF-4048-9302-FE88950DC6AE}">
      <dgm:prSet phldrT="[Text]"/>
      <dgm:spPr/>
      <dgm:t>
        <a:bodyPr/>
        <a:lstStyle/>
        <a:p>
          <a:r>
            <a:rPr lang="en-US" dirty="0"/>
            <a:t>Ongoing Monitoring &amp; Proactive Financial Guidance</a:t>
          </a:r>
        </a:p>
      </dgm:t>
    </dgm:pt>
    <dgm:pt modelId="{D8FEA8E7-1E96-4A86-AC20-B5A1BD588997}" type="parTrans" cxnId="{6E04B247-0570-4AEE-845E-2301F89ABA24}">
      <dgm:prSet/>
      <dgm:spPr/>
      <dgm:t>
        <a:bodyPr/>
        <a:lstStyle/>
        <a:p>
          <a:endParaRPr lang="en-US"/>
        </a:p>
      </dgm:t>
    </dgm:pt>
    <dgm:pt modelId="{D722755C-F31B-4D1D-B640-9B14104903F8}" type="sibTrans" cxnId="{6E04B247-0570-4AEE-845E-2301F89ABA24}">
      <dgm:prSet/>
      <dgm:spPr/>
      <dgm:t>
        <a:bodyPr/>
        <a:lstStyle/>
        <a:p>
          <a:endParaRPr lang="en-US"/>
        </a:p>
      </dgm:t>
    </dgm:pt>
    <dgm:pt modelId="{C97581CA-39BC-4FE0-9341-92D45C11C12C}" type="pres">
      <dgm:prSet presAssocID="{15E29483-7147-4577-9BBE-9BFEE8F678C5}" presName="arrowDiagram" presStyleCnt="0">
        <dgm:presLayoutVars>
          <dgm:chMax val="5"/>
          <dgm:dir/>
          <dgm:resizeHandles val="exact"/>
        </dgm:presLayoutVars>
      </dgm:prSet>
      <dgm:spPr/>
    </dgm:pt>
    <dgm:pt modelId="{D40ACDB1-0DEF-4849-90F9-6EDE0B821577}" type="pres">
      <dgm:prSet presAssocID="{15E29483-7147-4577-9BBE-9BFEE8F678C5}" presName="arrow" presStyleLbl="bgShp" presStyleIdx="0" presStyleCnt="1" custLinFactNeighborX="-2077" custLinFactNeighborY="0"/>
      <dgm:spPr/>
    </dgm:pt>
    <dgm:pt modelId="{6A746BEC-8578-48FD-9038-0C147DDA6D46}" type="pres">
      <dgm:prSet presAssocID="{15E29483-7147-4577-9BBE-9BFEE8F678C5}" presName="arrowDiagram5" presStyleCnt="0"/>
      <dgm:spPr/>
    </dgm:pt>
    <dgm:pt modelId="{8D5AB1B6-DE1E-4DCD-8D35-78F538397ACC}" type="pres">
      <dgm:prSet presAssocID="{DDA3C133-2A29-4A7D-8CBB-79EEA37640B3}" presName="bullet5a" presStyleLbl="node1" presStyleIdx="0" presStyleCnt="5"/>
      <dgm:spPr/>
    </dgm:pt>
    <dgm:pt modelId="{FAC45848-1FD8-46D6-A905-D23EDEAB89E1}" type="pres">
      <dgm:prSet presAssocID="{DDA3C133-2A29-4A7D-8CBB-79EEA37640B3}" presName="textBox5a" presStyleLbl="revTx" presStyleIdx="0" presStyleCnt="5" custLinFactNeighborX="5632" custLinFactNeighborY="-23556">
        <dgm:presLayoutVars>
          <dgm:bulletEnabled val="1"/>
        </dgm:presLayoutVars>
      </dgm:prSet>
      <dgm:spPr/>
    </dgm:pt>
    <dgm:pt modelId="{1953831F-AF62-4B30-9639-02A0CF28E09F}" type="pres">
      <dgm:prSet presAssocID="{21BA2312-4FC4-4E2A-83AF-1B47F5CF2D19}" presName="bullet5b" presStyleLbl="node1" presStyleIdx="1" presStyleCnt="5"/>
      <dgm:spPr/>
    </dgm:pt>
    <dgm:pt modelId="{72B71714-4A59-47A5-A3B5-48EEDA94386F}" type="pres">
      <dgm:prSet presAssocID="{21BA2312-4FC4-4E2A-83AF-1B47F5CF2D19}" presName="textBox5b" presStyleLbl="revTx" presStyleIdx="1" presStyleCnt="5" custLinFactNeighborX="2222" custLinFactNeighborY="-9152">
        <dgm:presLayoutVars>
          <dgm:bulletEnabled val="1"/>
        </dgm:presLayoutVars>
      </dgm:prSet>
      <dgm:spPr/>
    </dgm:pt>
    <dgm:pt modelId="{48419930-2BA3-404F-B447-2ADD112E1C64}" type="pres">
      <dgm:prSet presAssocID="{9FEA65C4-E64B-4A24-90A1-CB845961324C}" presName="bullet5c" presStyleLbl="node1" presStyleIdx="2" presStyleCnt="5"/>
      <dgm:spPr/>
    </dgm:pt>
    <dgm:pt modelId="{D2D317A2-9A84-47EE-A1ED-C8200D307149}" type="pres">
      <dgm:prSet presAssocID="{9FEA65C4-E64B-4A24-90A1-CB845961324C}" presName="textBox5c" presStyleLbl="revTx" presStyleIdx="2" presStyleCnt="5" custLinFactNeighborX="1912" custLinFactNeighborY="-6300">
        <dgm:presLayoutVars>
          <dgm:bulletEnabled val="1"/>
        </dgm:presLayoutVars>
      </dgm:prSet>
      <dgm:spPr/>
    </dgm:pt>
    <dgm:pt modelId="{6CA4FC20-C0F3-4F4B-B4BA-FD19B23EDCC1}" type="pres">
      <dgm:prSet presAssocID="{7F79E360-5602-460A-AC26-D0C743FDD25E}" presName="bullet5d" presStyleLbl="node1" presStyleIdx="3" presStyleCnt="5"/>
      <dgm:spPr/>
    </dgm:pt>
    <dgm:pt modelId="{97AE670E-D1D6-4FEB-881B-209250FA59B0}" type="pres">
      <dgm:prSet presAssocID="{7F79E360-5602-460A-AC26-D0C743FDD25E}" presName="textBox5d" presStyleLbl="revTx" presStyleIdx="3" presStyleCnt="5" custLinFactNeighborX="2766" custLinFactNeighborY="-3520">
        <dgm:presLayoutVars>
          <dgm:bulletEnabled val="1"/>
        </dgm:presLayoutVars>
      </dgm:prSet>
      <dgm:spPr/>
    </dgm:pt>
    <dgm:pt modelId="{BB7040C3-ADF5-48FF-A86F-CD33D8EAE63A}" type="pres">
      <dgm:prSet presAssocID="{5079CD56-03DF-4048-9302-FE88950DC6AE}" presName="bullet5e" presStyleLbl="node1" presStyleIdx="4" presStyleCnt="5"/>
      <dgm:spPr/>
    </dgm:pt>
    <dgm:pt modelId="{469841D2-2625-4A61-A80A-5230C4BC948A}" type="pres">
      <dgm:prSet presAssocID="{5079CD56-03DF-4048-9302-FE88950DC6AE}" presName="textBox5e" presStyleLbl="revTx" presStyleIdx="4" presStyleCnt="5" custLinFactNeighborX="922" custLinFactNeighborY="-13532">
        <dgm:presLayoutVars>
          <dgm:bulletEnabled val="1"/>
        </dgm:presLayoutVars>
      </dgm:prSet>
      <dgm:spPr/>
    </dgm:pt>
  </dgm:ptLst>
  <dgm:cxnLst>
    <dgm:cxn modelId="{5A276C28-1A7E-4F8B-AC03-FF0520208A8F}" srcId="{15E29483-7147-4577-9BBE-9BFEE8F678C5}" destId="{7F79E360-5602-460A-AC26-D0C743FDD25E}" srcOrd="3" destOrd="0" parTransId="{5774B72A-DD71-4AFC-AC6E-CF53828AEEF2}" sibTransId="{83E6FB6F-AA14-4144-8CE1-4B6C0B457A11}"/>
    <dgm:cxn modelId="{0646A12D-1254-43C1-ABBC-AACDC55C1043}" srcId="{15E29483-7147-4577-9BBE-9BFEE8F678C5}" destId="{21BA2312-4FC4-4E2A-83AF-1B47F5CF2D19}" srcOrd="1" destOrd="0" parTransId="{7D1B405F-3698-469F-94EC-FCE4DAAEF186}" sibTransId="{00761ED4-A5E1-4216-BCF6-EC0E65B6333D}"/>
    <dgm:cxn modelId="{6E04B247-0570-4AEE-845E-2301F89ABA24}" srcId="{15E29483-7147-4577-9BBE-9BFEE8F678C5}" destId="{5079CD56-03DF-4048-9302-FE88950DC6AE}" srcOrd="4" destOrd="0" parTransId="{D8FEA8E7-1E96-4A86-AC20-B5A1BD588997}" sibTransId="{D722755C-F31B-4D1D-B640-9B14104903F8}"/>
    <dgm:cxn modelId="{4013526D-9868-47CB-A5C6-D815384B6375}" type="presOf" srcId="{9FEA65C4-E64B-4A24-90A1-CB845961324C}" destId="{D2D317A2-9A84-47EE-A1ED-C8200D307149}" srcOrd="0" destOrd="0" presId="urn:microsoft.com/office/officeart/2005/8/layout/arrow2"/>
    <dgm:cxn modelId="{00EE5274-A368-43FB-A586-8DE2480E0E5E}" type="presOf" srcId="{5079CD56-03DF-4048-9302-FE88950DC6AE}" destId="{469841D2-2625-4A61-A80A-5230C4BC948A}" srcOrd="0" destOrd="0" presId="urn:microsoft.com/office/officeart/2005/8/layout/arrow2"/>
    <dgm:cxn modelId="{61895B84-FCA1-4952-BDBA-A699DE9B9B1A}" type="presOf" srcId="{DDA3C133-2A29-4A7D-8CBB-79EEA37640B3}" destId="{FAC45848-1FD8-46D6-A905-D23EDEAB89E1}" srcOrd="0" destOrd="0" presId="urn:microsoft.com/office/officeart/2005/8/layout/arrow2"/>
    <dgm:cxn modelId="{32C6AE8A-51EA-4C84-AD2C-24F3D0A580D3}" type="presOf" srcId="{15E29483-7147-4577-9BBE-9BFEE8F678C5}" destId="{C97581CA-39BC-4FE0-9341-92D45C11C12C}" srcOrd="0" destOrd="0" presId="urn:microsoft.com/office/officeart/2005/8/layout/arrow2"/>
    <dgm:cxn modelId="{4BF6BD94-493C-4B47-A915-2917CC208C45}" type="presOf" srcId="{21BA2312-4FC4-4E2A-83AF-1B47F5CF2D19}" destId="{72B71714-4A59-47A5-A3B5-48EEDA94386F}" srcOrd="0" destOrd="0" presId="urn:microsoft.com/office/officeart/2005/8/layout/arrow2"/>
    <dgm:cxn modelId="{DA0347B1-3E6E-418B-BDFB-E33774178136}" srcId="{15E29483-7147-4577-9BBE-9BFEE8F678C5}" destId="{DDA3C133-2A29-4A7D-8CBB-79EEA37640B3}" srcOrd="0" destOrd="0" parTransId="{65A7EDB6-1291-44A0-BBCE-C47F720E192C}" sibTransId="{60E616B8-3153-47E9-847D-E054A76A58B5}"/>
    <dgm:cxn modelId="{3DFC83CF-008D-48BC-9B24-4A69E2C8815E}" type="presOf" srcId="{7F79E360-5602-460A-AC26-D0C743FDD25E}" destId="{97AE670E-D1D6-4FEB-881B-209250FA59B0}" srcOrd="0" destOrd="0" presId="urn:microsoft.com/office/officeart/2005/8/layout/arrow2"/>
    <dgm:cxn modelId="{F8E34AFC-497A-4D31-9FB2-3C26F3F22D7F}" srcId="{15E29483-7147-4577-9BBE-9BFEE8F678C5}" destId="{9FEA65C4-E64B-4A24-90A1-CB845961324C}" srcOrd="2" destOrd="0" parTransId="{C1718568-D794-4C1D-907D-74BBDF7AD058}" sibTransId="{DBD22225-71E3-4753-8BE5-9C4EA737288D}"/>
    <dgm:cxn modelId="{9A7DA0AE-E5DD-49DE-AB78-F2BF61DB66A1}" type="presParOf" srcId="{C97581CA-39BC-4FE0-9341-92D45C11C12C}" destId="{D40ACDB1-0DEF-4849-90F9-6EDE0B821577}" srcOrd="0" destOrd="0" presId="urn:microsoft.com/office/officeart/2005/8/layout/arrow2"/>
    <dgm:cxn modelId="{E55A1CA9-479B-43DB-B02F-6281B4966F06}" type="presParOf" srcId="{C97581CA-39BC-4FE0-9341-92D45C11C12C}" destId="{6A746BEC-8578-48FD-9038-0C147DDA6D46}" srcOrd="1" destOrd="0" presId="urn:microsoft.com/office/officeart/2005/8/layout/arrow2"/>
    <dgm:cxn modelId="{199CE936-0921-4B10-AAF7-68B5226371B6}" type="presParOf" srcId="{6A746BEC-8578-48FD-9038-0C147DDA6D46}" destId="{8D5AB1B6-DE1E-4DCD-8D35-78F538397ACC}" srcOrd="0" destOrd="0" presId="urn:microsoft.com/office/officeart/2005/8/layout/arrow2"/>
    <dgm:cxn modelId="{F1077F18-ACF9-43C7-922C-5874A9F019F4}" type="presParOf" srcId="{6A746BEC-8578-48FD-9038-0C147DDA6D46}" destId="{FAC45848-1FD8-46D6-A905-D23EDEAB89E1}" srcOrd="1" destOrd="0" presId="urn:microsoft.com/office/officeart/2005/8/layout/arrow2"/>
    <dgm:cxn modelId="{05117255-8489-405D-8DB7-284524749CDF}" type="presParOf" srcId="{6A746BEC-8578-48FD-9038-0C147DDA6D46}" destId="{1953831F-AF62-4B30-9639-02A0CF28E09F}" srcOrd="2" destOrd="0" presId="urn:microsoft.com/office/officeart/2005/8/layout/arrow2"/>
    <dgm:cxn modelId="{67D295D0-7086-4E10-9DFE-C87A3B8D8BC1}" type="presParOf" srcId="{6A746BEC-8578-48FD-9038-0C147DDA6D46}" destId="{72B71714-4A59-47A5-A3B5-48EEDA94386F}" srcOrd="3" destOrd="0" presId="urn:microsoft.com/office/officeart/2005/8/layout/arrow2"/>
    <dgm:cxn modelId="{D872E4D5-9DDA-47A9-96C3-C2CD19CA4E99}" type="presParOf" srcId="{6A746BEC-8578-48FD-9038-0C147DDA6D46}" destId="{48419930-2BA3-404F-B447-2ADD112E1C64}" srcOrd="4" destOrd="0" presId="urn:microsoft.com/office/officeart/2005/8/layout/arrow2"/>
    <dgm:cxn modelId="{DDD01708-A048-49F5-8B26-9E50CB1FDF67}" type="presParOf" srcId="{6A746BEC-8578-48FD-9038-0C147DDA6D46}" destId="{D2D317A2-9A84-47EE-A1ED-C8200D307149}" srcOrd="5" destOrd="0" presId="urn:microsoft.com/office/officeart/2005/8/layout/arrow2"/>
    <dgm:cxn modelId="{878AF6AE-8221-4589-85DE-04F7E0575419}" type="presParOf" srcId="{6A746BEC-8578-48FD-9038-0C147DDA6D46}" destId="{6CA4FC20-C0F3-4F4B-B4BA-FD19B23EDCC1}" srcOrd="6" destOrd="0" presId="urn:microsoft.com/office/officeart/2005/8/layout/arrow2"/>
    <dgm:cxn modelId="{7452F6E9-CD5B-4E21-AA67-23C16888D93A}" type="presParOf" srcId="{6A746BEC-8578-48FD-9038-0C147DDA6D46}" destId="{97AE670E-D1D6-4FEB-881B-209250FA59B0}" srcOrd="7" destOrd="0" presId="urn:microsoft.com/office/officeart/2005/8/layout/arrow2"/>
    <dgm:cxn modelId="{718C71E9-6B0F-4BF8-BBD1-ECD96D9BE891}" type="presParOf" srcId="{6A746BEC-8578-48FD-9038-0C147DDA6D46}" destId="{BB7040C3-ADF5-48FF-A86F-CD33D8EAE63A}" srcOrd="8" destOrd="0" presId="urn:microsoft.com/office/officeart/2005/8/layout/arrow2"/>
    <dgm:cxn modelId="{B70BF36D-E1AD-4D5A-8304-9161F77E9502}" type="presParOf" srcId="{6A746BEC-8578-48FD-9038-0C147DDA6D46}" destId="{469841D2-2625-4A61-A80A-5230C4BC948A}" srcOrd="9"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ACDB1-0DEF-4849-90F9-6EDE0B821577}">
      <dsp:nvSpPr>
        <dsp:cNvPr id="0" name=""/>
        <dsp:cNvSpPr/>
      </dsp:nvSpPr>
      <dsp:spPr>
        <a:xfrm>
          <a:off x="0" y="0"/>
          <a:ext cx="8321864" cy="5201165"/>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5AB1B6-DE1E-4DCD-8D35-78F538397ACC}">
      <dsp:nvSpPr>
        <dsp:cNvPr id="0" name=""/>
        <dsp:cNvSpPr/>
      </dsp:nvSpPr>
      <dsp:spPr>
        <a:xfrm>
          <a:off x="887553" y="3867586"/>
          <a:ext cx="191402" cy="19140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C45848-1FD8-46D6-A905-D23EDEAB89E1}">
      <dsp:nvSpPr>
        <dsp:cNvPr id="0" name=""/>
        <dsp:cNvSpPr/>
      </dsp:nvSpPr>
      <dsp:spPr>
        <a:xfrm>
          <a:off x="1044653" y="3671693"/>
          <a:ext cx="1090164" cy="12378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420" tIns="0" rIns="0" bIns="0" numCol="1" spcCol="1270" anchor="t" anchorCtr="0">
          <a:noAutofit/>
        </a:bodyPr>
        <a:lstStyle/>
        <a:p>
          <a:pPr marL="0" lvl="0" indent="0" algn="l" defTabSz="622300">
            <a:lnSpc>
              <a:spcPct val="90000"/>
            </a:lnSpc>
            <a:spcBef>
              <a:spcPct val="0"/>
            </a:spcBef>
            <a:spcAft>
              <a:spcPct val="35000"/>
            </a:spcAft>
            <a:buNone/>
          </a:pPr>
          <a:r>
            <a:rPr lang="en-US" sz="1400" kern="1200" dirty="0"/>
            <a:t>Establish / Start Relationship</a:t>
          </a:r>
        </a:p>
      </dsp:txBody>
      <dsp:txXfrm>
        <a:off x="1044653" y="3671693"/>
        <a:ext cx="1090164" cy="1237877"/>
      </dsp:txXfrm>
    </dsp:sp>
    <dsp:sp modelId="{1953831F-AF62-4B30-9639-02A0CF28E09F}">
      <dsp:nvSpPr>
        <dsp:cNvPr id="0" name=""/>
        <dsp:cNvSpPr/>
      </dsp:nvSpPr>
      <dsp:spPr>
        <a:xfrm>
          <a:off x="1923625" y="2872083"/>
          <a:ext cx="299587" cy="29958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B71714-4A59-47A5-A3B5-48EEDA94386F}">
      <dsp:nvSpPr>
        <dsp:cNvPr id="0" name=""/>
        <dsp:cNvSpPr/>
      </dsp:nvSpPr>
      <dsp:spPr>
        <a:xfrm>
          <a:off x="2104114" y="2822428"/>
          <a:ext cx="1381429" cy="21792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745" tIns="0" rIns="0" bIns="0" numCol="1" spcCol="1270" anchor="t" anchorCtr="0">
          <a:noAutofit/>
        </a:bodyPr>
        <a:lstStyle/>
        <a:p>
          <a:pPr marL="0" lvl="0" indent="0" algn="l" defTabSz="622300">
            <a:lnSpc>
              <a:spcPct val="90000"/>
            </a:lnSpc>
            <a:spcBef>
              <a:spcPct val="0"/>
            </a:spcBef>
            <a:spcAft>
              <a:spcPct val="35000"/>
            </a:spcAft>
            <a:buNone/>
          </a:pPr>
          <a:r>
            <a:rPr lang="en-US" sz="1400" kern="1200" dirty="0"/>
            <a:t>Gather Info &amp; Analyze</a:t>
          </a:r>
        </a:p>
      </dsp:txBody>
      <dsp:txXfrm>
        <a:off x="2104114" y="2822428"/>
        <a:ext cx="1381429" cy="2179288"/>
      </dsp:txXfrm>
    </dsp:sp>
    <dsp:sp modelId="{48419930-2BA3-404F-B447-2ADD112E1C64}">
      <dsp:nvSpPr>
        <dsp:cNvPr id="0" name=""/>
        <dsp:cNvSpPr/>
      </dsp:nvSpPr>
      <dsp:spPr>
        <a:xfrm>
          <a:off x="3255123" y="2078385"/>
          <a:ext cx="399449" cy="3994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D317A2-9A84-47EE-A1ED-C8200D307149}">
      <dsp:nvSpPr>
        <dsp:cNvPr id="0" name=""/>
        <dsp:cNvSpPr/>
      </dsp:nvSpPr>
      <dsp:spPr>
        <a:xfrm>
          <a:off x="3485557" y="2093957"/>
          <a:ext cx="1606119" cy="29230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1660" tIns="0" rIns="0" bIns="0" numCol="1" spcCol="1270" anchor="t" anchorCtr="0">
          <a:noAutofit/>
        </a:bodyPr>
        <a:lstStyle/>
        <a:p>
          <a:pPr marL="0" lvl="0" indent="0" algn="l" defTabSz="622300">
            <a:lnSpc>
              <a:spcPct val="90000"/>
            </a:lnSpc>
            <a:spcBef>
              <a:spcPct val="0"/>
            </a:spcBef>
            <a:spcAft>
              <a:spcPct val="35000"/>
            </a:spcAft>
            <a:buNone/>
          </a:pPr>
          <a:r>
            <a:rPr lang="en-US" sz="1400" kern="1200" dirty="0"/>
            <a:t>Develop Plan / Recs</a:t>
          </a:r>
        </a:p>
      </dsp:txBody>
      <dsp:txXfrm>
        <a:off x="3485557" y="2093957"/>
        <a:ext cx="1606119" cy="2923054"/>
      </dsp:txXfrm>
    </dsp:sp>
    <dsp:sp modelId="{6CA4FC20-C0F3-4F4B-B4BA-FD19B23EDCC1}">
      <dsp:nvSpPr>
        <dsp:cNvPr id="0" name=""/>
        <dsp:cNvSpPr/>
      </dsp:nvSpPr>
      <dsp:spPr>
        <a:xfrm>
          <a:off x="4802990" y="1458406"/>
          <a:ext cx="515955" cy="51595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7AE670E-D1D6-4FEB-881B-209250FA59B0}">
      <dsp:nvSpPr>
        <dsp:cNvPr id="0" name=""/>
        <dsp:cNvSpPr/>
      </dsp:nvSpPr>
      <dsp:spPr>
        <a:xfrm>
          <a:off x="5107004" y="1593720"/>
          <a:ext cx="1664372" cy="3484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3394" tIns="0" rIns="0" bIns="0" numCol="1" spcCol="1270" anchor="t" anchorCtr="0">
          <a:noAutofit/>
        </a:bodyPr>
        <a:lstStyle/>
        <a:p>
          <a:pPr marL="0" lvl="0" indent="0" algn="l" defTabSz="622300">
            <a:lnSpc>
              <a:spcPct val="90000"/>
            </a:lnSpc>
            <a:spcBef>
              <a:spcPct val="0"/>
            </a:spcBef>
            <a:spcAft>
              <a:spcPct val="35000"/>
            </a:spcAft>
            <a:buNone/>
          </a:pPr>
          <a:r>
            <a:rPr lang="en-US" sz="1400" kern="1200" dirty="0"/>
            <a:t>Implement</a:t>
          </a:r>
        </a:p>
      </dsp:txBody>
      <dsp:txXfrm>
        <a:off x="5107004" y="1593720"/>
        <a:ext cx="1664372" cy="3484780"/>
      </dsp:txXfrm>
    </dsp:sp>
    <dsp:sp modelId="{BB7040C3-ADF5-48FF-A86F-CD33D8EAE63A}">
      <dsp:nvSpPr>
        <dsp:cNvPr id="0" name=""/>
        <dsp:cNvSpPr/>
      </dsp:nvSpPr>
      <dsp:spPr>
        <a:xfrm>
          <a:off x="6396627" y="1044393"/>
          <a:ext cx="657427" cy="65742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69841D2-2625-4A61-A80A-5230C4BC948A}">
      <dsp:nvSpPr>
        <dsp:cNvPr id="0" name=""/>
        <dsp:cNvSpPr/>
      </dsp:nvSpPr>
      <dsp:spPr>
        <a:xfrm>
          <a:off x="6740686" y="855094"/>
          <a:ext cx="1664372" cy="38280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8357" tIns="0" rIns="0" bIns="0" numCol="1" spcCol="1270" anchor="t" anchorCtr="0">
          <a:noAutofit/>
        </a:bodyPr>
        <a:lstStyle/>
        <a:p>
          <a:pPr marL="0" lvl="0" indent="0" algn="l" defTabSz="622300">
            <a:lnSpc>
              <a:spcPct val="90000"/>
            </a:lnSpc>
            <a:spcBef>
              <a:spcPct val="0"/>
            </a:spcBef>
            <a:spcAft>
              <a:spcPct val="35000"/>
            </a:spcAft>
            <a:buNone/>
          </a:pPr>
          <a:r>
            <a:rPr lang="en-US" sz="1400" kern="1200" dirty="0"/>
            <a:t>Ongoing Monitoring &amp; Proactive Financial Guidance</a:t>
          </a:r>
        </a:p>
      </dsp:txBody>
      <dsp:txXfrm>
        <a:off x="6740686" y="855094"/>
        <a:ext cx="1664372" cy="3828057"/>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032400" y="514350"/>
            <a:ext cx="81284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1219200" y="3257550"/>
            <a:ext cx="9753600" cy="30861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2: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 name="Google Shape;74;p2: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81737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2: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 name="Google Shape;74;p2: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7322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3: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2: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 name="Google Shape;74;p2: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004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2: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 name="Google Shape;74;p2: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3183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2: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 name="Google Shape;74;p2: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01910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2: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 name="Google Shape;74;p2: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9813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2: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 name="Google Shape;74;p2: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31622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2: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 name="Google Shape;74;p2: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7422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2: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 name="Google Shape;74;p2: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13483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2: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 name="Google Shape;74;p2: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37335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obj">
  <p:cSld name="OBJECT">
    <p:bg>
      <p:bgPr>
        <a:solidFill>
          <a:schemeClr val="bg1"/>
        </a:solidFill>
        <a:effectLst/>
      </p:bgPr>
    </p:bg>
    <p:spTree>
      <p:nvGrpSpPr>
        <p:cNvPr id="1" name="Shape 11"/>
        <p:cNvGrpSpPr/>
        <p:nvPr/>
      </p:nvGrpSpPr>
      <p:grpSpPr>
        <a:xfrm>
          <a:off x="0" y="0"/>
          <a:ext cx="0" cy="0"/>
          <a:chOff x="0" y="0"/>
          <a:chExt cx="0" cy="0"/>
        </a:xfrm>
      </p:grpSpPr>
      <p:sp>
        <p:nvSpPr>
          <p:cNvPr id="12" name="Google Shape;12;p2"/>
          <p:cNvSpPr/>
          <p:nvPr/>
        </p:nvSpPr>
        <p:spPr>
          <a:xfrm>
            <a:off x="0" y="0"/>
            <a:ext cx="12189460" cy="6858000"/>
          </a:xfrm>
          <a:custGeom>
            <a:avLst/>
            <a:gdLst/>
            <a:ahLst/>
            <a:cxnLst/>
            <a:rect l="l" t="t" r="r" b="b"/>
            <a:pathLst>
              <a:path w="12189460" h="6858000" extrusionOk="0">
                <a:moveTo>
                  <a:pt x="0" y="0"/>
                </a:moveTo>
                <a:lnTo>
                  <a:pt x="12188952" y="0"/>
                </a:lnTo>
                <a:lnTo>
                  <a:pt x="12188952" y="6858000"/>
                </a:lnTo>
                <a:lnTo>
                  <a:pt x="0" y="6858000"/>
                </a:lnTo>
                <a:lnTo>
                  <a:pt x="0"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3" name="Google Shape;13;p2"/>
          <p:cNvSpPr/>
          <p:nvPr/>
        </p:nvSpPr>
        <p:spPr>
          <a:xfrm>
            <a:off x="0" y="2230550"/>
            <a:ext cx="3376295" cy="3357879"/>
          </a:xfrm>
          <a:custGeom>
            <a:avLst/>
            <a:gdLst/>
            <a:ahLst/>
            <a:cxnLst/>
            <a:rect l="l" t="t" r="r" b="b"/>
            <a:pathLst>
              <a:path w="3376295" h="3357879" extrusionOk="0">
                <a:moveTo>
                  <a:pt x="0" y="0"/>
                </a:moveTo>
                <a:lnTo>
                  <a:pt x="0" y="391661"/>
                </a:lnTo>
                <a:lnTo>
                  <a:pt x="2981952" y="3357524"/>
                </a:lnTo>
                <a:lnTo>
                  <a:pt x="3375741" y="3357524"/>
                </a:lnTo>
                <a:lnTo>
                  <a:pt x="0"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4" name="Google Shape;14;p2"/>
          <p:cNvSpPr/>
          <p:nvPr/>
        </p:nvSpPr>
        <p:spPr>
          <a:xfrm>
            <a:off x="956250" y="4125391"/>
            <a:ext cx="3121660" cy="2733040"/>
          </a:xfrm>
          <a:custGeom>
            <a:avLst/>
            <a:gdLst/>
            <a:ahLst/>
            <a:cxnLst/>
            <a:rect l="l" t="t" r="r" b="b"/>
            <a:pathLst>
              <a:path w="3121660" h="2733040" extrusionOk="0">
                <a:moveTo>
                  <a:pt x="374158" y="0"/>
                </a:moveTo>
                <a:lnTo>
                  <a:pt x="0" y="0"/>
                </a:lnTo>
                <a:lnTo>
                  <a:pt x="2747432" y="2732608"/>
                </a:lnTo>
                <a:lnTo>
                  <a:pt x="3121595" y="2732608"/>
                </a:lnTo>
                <a:lnTo>
                  <a:pt x="374158"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5" name="Google Shape;15;p2"/>
          <p:cNvSpPr/>
          <p:nvPr/>
        </p:nvSpPr>
        <p:spPr>
          <a:xfrm>
            <a:off x="0" y="1468768"/>
            <a:ext cx="5324494" cy="5389231"/>
          </a:xfrm>
          <a:prstGeom prst="rect">
            <a:avLst/>
          </a:prstGeom>
          <a:blipFill rotWithShape="1">
            <a:blip r:embed="rId2">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6" name="Google Shape;16;p2"/>
          <p:cNvSpPr/>
          <p:nvPr/>
        </p:nvSpPr>
        <p:spPr>
          <a:xfrm>
            <a:off x="3077852" y="3730006"/>
            <a:ext cx="3816350" cy="3128010"/>
          </a:xfrm>
          <a:custGeom>
            <a:avLst/>
            <a:gdLst/>
            <a:ahLst/>
            <a:cxnLst/>
            <a:rect l="l" t="t" r="r" b="b"/>
            <a:pathLst>
              <a:path w="3816350" h="3128009" extrusionOk="0">
                <a:moveTo>
                  <a:pt x="670820" y="0"/>
                </a:moveTo>
                <a:lnTo>
                  <a:pt x="0" y="0"/>
                </a:lnTo>
                <a:lnTo>
                  <a:pt x="3144955" y="3127993"/>
                </a:lnTo>
                <a:lnTo>
                  <a:pt x="3815778" y="3127993"/>
                </a:lnTo>
                <a:lnTo>
                  <a:pt x="670820" y="0"/>
                </a:lnTo>
                <a:close/>
              </a:path>
            </a:pathLst>
          </a:custGeom>
          <a:solidFill>
            <a:srgbClr val="2A2624"/>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7" name="Google Shape;17;p2"/>
          <p:cNvSpPr/>
          <p:nvPr/>
        </p:nvSpPr>
        <p:spPr>
          <a:xfrm>
            <a:off x="0" y="1286033"/>
            <a:ext cx="5602605" cy="5572125"/>
          </a:xfrm>
          <a:custGeom>
            <a:avLst/>
            <a:gdLst/>
            <a:ahLst/>
            <a:cxnLst/>
            <a:rect l="l" t="t" r="r" b="b"/>
            <a:pathLst>
              <a:path w="5602605" h="5572125" extrusionOk="0">
                <a:moveTo>
                  <a:pt x="0" y="0"/>
                </a:moveTo>
                <a:lnTo>
                  <a:pt x="0" y="702428"/>
                </a:lnTo>
                <a:lnTo>
                  <a:pt x="4895946" y="5571966"/>
                </a:lnTo>
                <a:lnTo>
                  <a:pt x="5602182" y="5571966"/>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8" name="Google Shape;18;p2"/>
          <p:cNvSpPr/>
          <p:nvPr/>
        </p:nvSpPr>
        <p:spPr>
          <a:xfrm>
            <a:off x="0" y="2877473"/>
            <a:ext cx="1960245" cy="1949450"/>
          </a:xfrm>
          <a:custGeom>
            <a:avLst/>
            <a:gdLst/>
            <a:ahLst/>
            <a:cxnLst/>
            <a:rect l="l" t="t" r="r" b="b"/>
            <a:pathLst>
              <a:path w="1960244" h="1949450" extrusionOk="0">
                <a:moveTo>
                  <a:pt x="0" y="0"/>
                </a:moveTo>
                <a:lnTo>
                  <a:pt x="0" y="435369"/>
                </a:lnTo>
                <a:lnTo>
                  <a:pt x="1521968" y="1949129"/>
                </a:lnTo>
                <a:lnTo>
                  <a:pt x="1959700" y="1949129"/>
                </a:lnTo>
                <a:lnTo>
                  <a:pt x="0"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9" name="Google Shape;19;p2"/>
          <p:cNvSpPr txBox="1">
            <a:spLocks noGrp="1"/>
          </p:cNvSpPr>
          <p:nvPr>
            <p:ph type="ctrTitle"/>
          </p:nvPr>
        </p:nvSpPr>
        <p:spPr>
          <a:xfrm>
            <a:off x="6212625" y="546839"/>
            <a:ext cx="1814195" cy="855980"/>
          </a:xfrm>
          <a:prstGeom prst="rect">
            <a:avLst/>
          </a:prstGeom>
          <a:noFill/>
          <a:ln>
            <a:noFill/>
          </a:ln>
        </p:spPr>
        <p:txBody>
          <a:bodyPr spcFirstLastPara="1" wrap="square" lIns="0" tIns="0" rIns="0" bIns="0" anchor="t" anchorCtr="0"/>
          <a:lstStyle>
            <a:lvl1pPr lvl="0" algn="l">
              <a:spcBef>
                <a:spcPts val="0"/>
              </a:spcBef>
              <a:spcAft>
                <a:spcPts val="0"/>
              </a:spcAft>
              <a:buSzPts val="1400"/>
              <a:buNone/>
              <a:defRPr sz="5450" b="0" i="0">
                <a:solidFill>
                  <a:srgbClr val="1A1A1A"/>
                </a:solidFill>
                <a:latin typeface="Tahoma"/>
                <a:ea typeface="Tahoma"/>
                <a:cs typeface="Tahoma"/>
                <a:sym typeface="Tahom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2"/>
          <p:cNvSpPr txBox="1">
            <a:spLocks noGrp="1"/>
          </p:cNvSpPr>
          <p:nvPr>
            <p:ph type="subTitle" idx="1"/>
          </p:nvPr>
        </p:nvSpPr>
        <p:spPr>
          <a:xfrm>
            <a:off x="1828800" y="3840480"/>
            <a:ext cx="8534400" cy="1714500"/>
          </a:xfrm>
          <a:prstGeom prst="rect">
            <a:avLst/>
          </a:prstGeom>
          <a:noFill/>
          <a:ln>
            <a:noFill/>
          </a:ln>
        </p:spPr>
        <p:txBody>
          <a:bodyPr spcFirstLastPara="1" wrap="square" lIns="0" tIns="0" rIns="0" bIns="0" anchor="t"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4145280" y="6377940"/>
            <a:ext cx="3901440" cy="342900"/>
          </a:xfrm>
          <a:prstGeom prst="rect">
            <a:avLst/>
          </a:prstGeom>
          <a:noFill/>
          <a:ln>
            <a:noFill/>
          </a:ln>
        </p:spPr>
        <p:txBody>
          <a:bodyPr spcFirstLastPara="1" wrap="square" lIns="0" tIns="0" rIns="0" bIns="0" anchor="t" anchorCtr="0"/>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dt" idx="10"/>
          </p:nvPr>
        </p:nvSpPr>
        <p:spPr>
          <a:xfrm>
            <a:off x="609600" y="6377940"/>
            <a:ext cx="2804160" cy="342900"/>
          </a:xfrm>
          <a:prstGeom prst="rect">
            <a:avLst/>
          </a:prstGeom>
          <a:noFill/>
          <a:ln>
            <a:noFill/>
          </a:ln>
        </p:spPr>
        <p:txBody>
          <a:bodyPr spcFirstLastPara="1" wrap="square" lIns="0" tIns="0" rIns="0" bIns="0" anchor="t" anchorCtr="0"/>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
          <p:cNvSpPr txBox="1">
            <a:spLocks noGrp="1"/>
          </p:cNvSpPr>
          <p:nvPr>
            <p:ph type="sldNum" idx="12"/>
          </p:nvPr>
        </p:nvSpPr>
        <p:spPr>
          <a:xfrm>
            <a:off x="8778240" y="6377940"/>
            <a:ext cx="2804160" cy="342900"/>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bg>
      <p:bgPr>
        <a:solidFill>
          <a:schemeClr val="bg1"/>
        </a:solidFill>
        <a:effectLst/>
      </p:bgPr>
    </p:bg>
    <p:spTree>
      <p:nvGrpSpPr>
        <p:cNvPr id="1" name="Shape 24"/>
        <p:cNvGrpSpPr/>
        <p:nvPr/>
      </p:nvGrpSpPr>
      <p:grpSpPr>
        <a:xfrm>
          <a:off x="0" y="0"/>
          <a:ext cx="0" cy="0"/>
          <a:chOff x="0" y="0"/>
          <a:chExt cx="0" cy="0"/>
        </a:xfrm>
      </p:grpSpPr>
      <p:sp>
        <p:nvSpPr>
          <p:cNvPr id="25" name="Google Shape;25;p3"/>
          <p:cNvSpPr/>
          <p:nvPr/>
        </p:nvSpPr>
        <p:spPr>
          <a:xfrm>
            <a:off x="-21" y="0"/>
            <a:ext cx="12189460" cy="6858000"/>
          </a:xfrm>
          <a:custGeom>
            <a:avLst/>
            <a:gdLst/>
            <a:ahLst/>
            <a:cxnLst/>
            <a:rect l="l" t="t" r="r" b="b"/>
            <a:pathLst>
              <a:path w="12189460" h="6858000" extrusionOk="0">
                <a:moveTo>
                  <a:pt x="12188952" y="0"/>
                </a:moveTo>
                <a:lnTo>
                  <a:pt x="0" y="0"/>
                </a:lnTo>
                <a:lnTo>
                  <a:pt x="0" y="6858000"/>
                </a:lnTo>
                <a:lnTo>
                  <a:pt x="12188952" y="6858000"/>
                </a:lnTo>
                <a:lnTo>
                  <a:pt x="12188952"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26" name="Google Shape;26;p3"/>
          <p:cNvSpPr/>
          <p:nvPr/>
        </p:nvSpPr>
        <p:spPr>
          <a:xfrm>
            <a:off x="10785683" y="4192400"/>
            <a:ext cx="1403350" cy="1395730"/>
          </a:xfrm>
          <a:custGeom>
            <a:avLst/>
            <a:gdLst/>
            <a:ahLst/>
            <a:cxnLst/>
            <a:rect l="l" t="t" r="r" b="b"/>
            <a:pathLst>
              <a:path w="1403350" h="1395729" extrusionOk="0">
                <a:moveTo>
                  <a:pt x="1403247" y="0"/>
                </a:moveTo>
                <a:lnTo>
                  <a:pt x="0" y="1395674"/>
                </a:lnTo>
                <a:lnTo>
                  <a:pt x="393788" y="1395674"/>
                </a:lnTo>
                <a:lnTo>
                  <a:pt x="1403247" y="391663"/>
                </a:lnTo>
                <a:lnTo>
                  <a:pt x="1403247"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27" name="Google Shape;27;p3"/>
          <p:cNvSpPr/>
          <p:nvPr/>
        </p:nvSpPr>
        <p:spPr>
          <a:xfrm>
            <a:off x="10083579" y="4764011"/>
            <a:ext cx="2105660" cy="2094230"/>
          </a:xfrm>
          <a:custGeom>
            <a:avLst/>
            <a:gdLst/>
            <a:ahLst/>
            <a:cxnLst/>
            <a:rect l="l" t="t" r="r" b="b"/>
            <a:pathLst>
              <a:path w="2105659" h="2094229" extrusionOk="0">
                <a:moveTo>
                  <a:pt x="2105351" y="0"/>
                </a:moveTo>
                <a:lnTo>
                  <a:pt x="0" y="2093988"/>
                </a:lnTo>
                <a:lnTo>
                  <a:pt x="374162" y="2093988"/>
                </a:lnTo>
                <a:lnTo>
                  <a:pt x="2105351" y="372140"/>
                </a:lnTo>
                <a:lnTo>
                  <a:pt x="2105351"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28" name="Google Shape;28;p3"/>
          <p:cNvSpPr/>
          <p:nvPr/>
        </p:nvSpPr>
        <p:spPr>
          <a:xfrm>
            <a:off x="8836929" y="3465243"/>
            <a:ext cx="3352000" cy="3392755"/>
          </a:xfrm>
          <a:prstGeom prst="rect">
            <a:avLst/>
          </a:prstGeom>
          <a:blipFill rotWithShape="1">
            <a:blip r:embed="rId2">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29" name="Google Shape;29;p3"/>
          <p:cNvSpPr/>
          <p:nvPr/>
        </p:nvSpPr>
        <p:spPr>
          <a:xfrm>
            <a:off x="7267793" y="3730006"/>
            <a:ext cx="3816350" cy="3128010"/>
          </a:xfrm>
          <a:custGeom>
            <a:avLst/>
            <a:gdLst/>
            <a:ahLst/>
            <a:cxnLst/>
            <a:rect l="l" t="t" r="r" b="b"/>
            <a:pathLst>
              <a:path w="3816350" h="3128009" extrusionOk="0">
                <a:moveTo>
                  <a:pt x="3815778" y="0"/>
                </a:moveTo>
                <a:lnTo>
                  <a:pt x="3144957" y="0"/>
                </a:lnTo>
                <a:lnTo>
                  <a:pt x="0" y="3127993"/>
                </a:lnTo>
                <a:lnTo>
                  <a:pt x="670822" y="3127993"/>
                </a:lnTo>
                <a:lnTo>
                  <a:pt x="3815778" y="0"/>
                </a:lnTo>
                <a:close/>
              </a:path>
            </a:pathLst>
          </a:custGeom>
          <a:solidFill>
            <a:srgbClr val="2A2624"/>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30" name="Google Shape;30;p3"/>
          <p:cNvSpPr/>
          <p:nvPr/>
        </p:nvSpPr>
        <p:spPr>
          <a:xfrm>
            <a:off x="8559241" y="3247888"/>
            <a:ext cx="3630295" cy="3610610"/>
          </a:xfrm>
          <a:custGeom>
            <a:avLst/>
            <a:gdLst/>
            <a:ahLst/>
            <a:cxnLst/>
            <a:rect l="l" t="t" r="r" b="b"/>
            <a:pathLst>
              <a:path w="3630295" h="3610609" extrusionOk="0">
                <a:moveTo>
                  <a:pt x="3629688" y="0"/>
                </a:moveTo>
                <a:lnTo>
                  <a:pt x="0" y="3610111"/>
                </a:lnTo>
                <a:lnTo>
                  <a:pt x="706236" y="3610111"/>
                </a:lnTo>
                <a:lnTo>
                  <a:pt x="3629688" y="702427"/>
                </a:lnTo>
                <a:lnTo>
                  <a:pt x="3629688"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31" name="Google Shape;31;p3"/>
          <p:cNvSpPr/>
          <p:nvPr/>
        </p:nvSpPr>
        <p:spPr>
          <a:xfrm>
            <a:off x="11026436" y="4399425"/>
            <a:ext cx="1162685" cy="1156335"/>
          </a:xfrm>
          <a:custGeom>
            <a:avLst/>
            <a:gdLst/>
            <a:ahLst/>
            <a:cxnLst/>
            <a:rect l="l" t="t" r="r" b="b"/>
            <a:pathLst>
              <a:path w="1162684" h="1156335" extrusionOk="0">
                <a:moveTo>
                  <a:pt x="1162494" y="0"/>
                </a:moveTo>
                <a:lnTo>
                  <a:pt x="0" y="1156223"/>
                </a:lnTo>
                <a:lnTo>
                  <a:pt x="437732" y="1156223"/>
                </a:lnTo>
                <a:lnTo>
                  <a:pt x="1162494" y="435370"/>
                </a:lnTo>
                <a:lnTo>
                  <a:pt x="1162494"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32" name="Google Shape;32;p3"/>
          <p:cNvSpPr/>
          <p:nvPr/>
        </p:nvSpPr>
        <p:spPr>
          <a:xfrm>
            <a:off x="7526638" y="0"/>
            <a:ext cx="4662805" cy="3730625"/>
          </a:xfrm>
          <a:custGeom>
            <a:avLst/>
            <a:gdLst/>
            <a:ahLst/>
            <a:cxnLst/>
            <a:rect l="l" t="t" r="r" b="b"/>
            <a:pathLst>
              <a:path w="4662805" h="3730625" extrusionOk="0">
                <a:moveTo>
                  <a:pt x="4662291" y="0"/>
                </a:moveTo>
                <a:lnTo>
                  <a:pt x="3750238" y="0"/>
                </a:lnTo>
                <a:lnTo>
                  <a:pt x="0" y="3730006"/>
                </a:lnTo>
                <a:lnTo>
                  <a:pt x="2884572" y="3730006"/>
                </a:lnTo>
                <a:lnTo>
                  <a:pt x="4662291" y="1961877"/>
                </a:lnTo>
                <a:lnTo>
                  <a:pt x="4662291"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33" name="Google Shape;33;p3"/>
          <p:cNvSpPr/>
          <p:nvPr/>
        </p:nvSpPr>
        <p:spPr>
          <a:xfrm>
            <a:off x="1972472" y="0"/>
            <a:ext cx="10216515" cy="5554980"/>
          </a:xfrm>
          <a:custGeom>
            <a:avLst/>
            <a:gdLst/>
            <a:ahLst/>
            <a:cxnLst/>
            <a:rect l="l" t="t" r="r" b="b"/>
            <a:pathLst>
              <a:path w="10216515" h="5554980" extrusionOk="0">
                <a:moveTo>
                  <a:pt x="10216457" y="0"/>
                </a:moveTo>
                <a:lnTo>
                  <a:pt x="0" y="0"/>
                </a:lnTo>
                <a:lnTo>
                  <a:pt x="0" y="5554493"/>
                </a:lnTo>
                <a:lnTo>
                  <a:pt x="6027450" y="5554493"/>
                </a:lnTo>
                <a:lnTo>
                  <a:pt x="10216457" y="1388080"/>
                </a:lnTo>
                <a:lnTo>
                  <a:pt x="10216457" y="0"/>
                </a:lnTo>
                <a:close/>
              </a:path>
            </a:pathLst>
          </a:custGeom>
          <a:solidFill>
            <a:srgbClr val="2A2624"/>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34" name="Google Shape;34;p3"/>
          <p:cNvSpPr/>
          <p:nvPr/>
        </p:nvSpPr>
        <p:spPr>
          <a:xfrm>
            <a:off x="0" y="0"/>
            <a:ext cx="11276965" cy="5554980"/>
          </a:xfrm>
          <a:custGeom>
            <a:avLst/>
            <a:gdLst/>
            <a:ahLst/>
            <a:cxnLst/>
            <a:rect l="l" t="t" r="r" b="b"/>
            <a:pathLst>
              <a:path w="11276965" h="5554980" extrusionOk="0">
                <a:moveTo>
                  <a:pt x="11276877" y="0"/>
                </a:moveTo>
                <a:lnTo>
                  <a:pt x="0" y="0"/>
                </a:lnTo>
                <a:lnTo>
                  <a:pt x="0" y="5554493"/>
                </a:lnTo>
                <a:lnTo>
                  <a:pt x="5692261" y="5554493"/>
                </a:lnTo>
                <a:lnTo>
                  <a:pt x="11276877"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35" name="Google Shape;35;p3"/>
          <p:cNvSpPr/>
          <p:nvPr/>
        </p:nvSpPr>
        <p:spPr>
          <a:xfrm>
            <a:off x="0" y="3563381"/>
            <a:ext cx="7694295" cy="1286510"/>
          </a:xfrm>
          <a:custGeom>
            <a:avLst/>
            <a:gdLst/>
            <a:ahLst/>
            <a:cxnLst/>
            <a:rect l="l" t="t" r="r" b="b"/>
            <a:pathLst>
              <a:path w="7694295" h="1286510" extrusionOk="0">
                <a:moveTo>
                  <a:pt x="7694172" y="0"/>
                </a:moveTo>
                <a:lnTo>
                  <a:pt x="0" y="0"/>
                </a:lnTo>
                <a:lnTo>
                  <a:pt x="0" y="1286419"/>
                </a:lnTo>
                <a:lnTo>
                  <a:pt x="6400775" y="1286419"/>
                </a:lnTo>
                <a:lnTo>
                  <a:pt x="7694172"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36" name="Google Shape;36;p3"/>
          <p:cNvSpPr txBox="1">
            <a:spLocks noGrp="1"/>
          </p:cNvSpPr>
          <p:nvPr>
            <p:ph type="title"/>
          </p:nvPr>
        </p:nvSpPr>
        <p:spPr>
          <a:xfrm>
            <a:off x="883317" y="665800"/>
            <a:ext cx="10425364" cy="939800"/>
          </a:xfrm>
          <a:prstGeom prst="rect">
            <a:avLst/>
          </a:prstGeom>
          <a:noFill/>
          <a:ln>
            <a:noFill/>
          </a:ln>
        </p:spPr>
        <p:txBody>
          <a:bodyPr spcFirstLastPara="1" wrap="square" lIns="0" tIns="0" rIns="0" bIns="0" anchor="t" anchorCtr="0"/>
          <a:lstStyle>
            <a:lvl1pPr lvl="0" algn="l">
              <a:spcBef>
                <a:spcPts val="0"/>
              </a:spcBef>
              <a:spcAft>
                <a:spcPts val="0"/>
              </a:spcAft>
              <a:buSzPts val="1400"/>
              <a:buNone/>
              <a:defRPr sz="6000" b="0" i="0">
                <a:solidFill>
                  <a:schemeClr val="lt1"/>
                </a:solidFill>
                <a:latin typeface="Tahoma"/>
                <a:ea typeface="Tahoma"/>
                <a:cs typeface="Tahoma"/>
                <a:sym typeface="Tahom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3"/>
          <p:cNvSpPr txBox="1">
            <a:spLocks noGrp="1"/>
          </p:cNvSpPr>
          <p:nvPr>
            <p:ph type="body" idx="1"/>
          </p:nvPr>
        </p:nvSpPr>
        <p:spPr>
          <a:xfrm>
            <a:off x="609600" y="1577340"/>
            <a:ext cx="10972800" cy="4526280"/>
          </a:xfrm>
          <a:prstGeom prst="rect">
            <a:avLst/>
          </a:prstGeom>
          <a:noFill/>
          <a:ln>
            <a:noFill/>
          </a:ln>
        </p:spPr>
        <p:txBody>
          <a:bodyPr spcFirstLastPara="1" wrap="square" lIns="0" tIns="0" rIns="0" bIns="0" anchor="t" anchorCtr="0"/>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8" name="Google Shape;38;p3"/>
          <p:cNvSpPr txBox="1">
            <a:spLocks noGrp="1"/>
          </p:cNvSpPr>
          <p:nvPr>
            <p:ph type="ftr" idx="11"/>
          </p:nvPr>
        </p:nvSpPr>
        <p:spPr>
          <a:xfrm>
            <a:off x="4145280" y="6377940"/>
            <a:ext cx="3901440" cy="342900"/>
          </a:xfrm>
          <a:prstGeom prst="rect">
            <a:avLst/>
          </a:prstGeom>
          <a:noFill/>
          <a:ln>
            <a:noFill/>
          </a:ln>
        </p:spPr>
        <p:txBody>
          <a:bodyPr spcFirstLastPara="1" wrap="square" lIns="0" tIns="0" rIns="0" bIns="0" anchor="t" anchorCtr="0"/>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
          <p:cNvSpPr txBox="1">
            <a:spLocks noGrp="1"/>
          </p:cNvSpPr>
          <p:nvPr>
            <p:ph type="dt" idx="10"/>
          </p:nvPr>
        </p:nvSpPr>
        <p:spPr>
          <a:xfrm>
            <a:off x="609600" y="6377940"/>
            <a:ext cx="2804160" cy="342900"/>
          </a:xfrm>
          <a:prstGeom prst="rect">
            <a:avLst/>
          </a:prstGeom>
          <a:noFill/>
          <a:ln>
            <a:noFill/>
          </a:ln>
        </p:spPr>
        <p:txBody>
          <a:bodyPr spcFirstLastPara="1" wrap="square" lIns="0" tIns="0" rIns="0" bIns="0" anchor="t" anchorCtr="0"/>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3"/>
          <p:cNvSpPr txBox="1">
            <a:spLocks noGrp="1"/>
          </p:cNvSpPr>
          <p:nvPr>
            <p:ph type="sldNum" idx="12"/>
          </p:nvPr>
        </p:nvSpPr>
        <p:spPr>
          <a:xfrm>
            <a:off x="8778240" y="6377940"/>
            <a:ext cx="2804160" cy="342900"/>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41"/>
        <p:cNvGrpSpPr/>
        <p:nvPr/>
      </p:nvGrpSpPr>
      <p:grpSpPr>
        <a:xfrm>
          <a:off x="0" y="0"/>
          <a:ext cx="0" cy="0"/>
          <a:chOff x="0" y="0"/>
          <a:chExt cx="0" cy="0"/>
        </a:xfrm>
      </p:grpSpPr>
      <p:sp>
        <p:nvSpPr>
          <p:cNvPr id="42" name="Google Shape;42;p4"/>
          <p:cNvSpPr txBox="1">
            <a:spLocks noGrp="1"/>
          </p:cNvSpPr>
          <p:nvPr>
            <p:ph type="title"/>
          </p:nvPr>
        </p:nvSpPr>
        <p:spPr>
          <a:xfrm>
            <a:off x="883317" y="665800"/>
            <a:ext cx="10425364" cy="939800"/>
          </a:xfrm>
          <a:prstGeom prst="rect">
            <a:avLst/>
          </a:prstGeom>
          <a:noFill/>
          <a:ln>
            <a:noFill/>
          </a:ln>
        </p:spPr>
        <p:txBody>
          <a:bodyPr spcFirstLastPara="1" wrap="square" lIns="0" tIns="0" rIns="0" bIns="0" anchor="t" anchorCtr="0"/>
          <a:lstStyle>
            <a:lvl1pPr lvl="0" algn="l">
              <a:spcBef>
                <a:spcPts val="0"/>
              </a:spcBef>
              <a:spcAft>
                <a:spcPts val="0"/>
              </a:spcAft>
              <a:buSzPts val="1400"/>
              <a:buNone/>
              <a:defRPr sz="6000" b="0" i="0">
                <a:solidFill>
                  <a:schemeClr val="lt1"/>
                </a:solidFill>
                <a:latin typeface="Tahoma"/>
                <a:ea typeface="Tahoma"/>
                <a:cs typeface="Tahoma"/>
                <a:sym typeface="Tahom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4"/>
          <p:cNvSpPr txBox="1">
            <a:spLocks noGrp="1"/>
          </p:cNvSpPr>
          <p:nvPr>
            <p:ph type="body" idx="1"/>
          </p:nvPr>
        </p:nvSpPr>
        <p:spPr>
          <a:xfrm>
            <a:off x="609600" y="1577340"/>
            <a:ext cx="5303520" cy="4526280"/>
          </a:xfrm>
          <a:prstGeom prst="rect">
            <a:avLst/>
          </a:prstGeom>
          <a:noFill/>
          <a:ln>
            <a:noFill/>
          </a:ln>
        </p:spPr>
        <p:txBody>
          <a:bodyPr spcFirstLastPara="1" wrap="square" lIns="0" tIns="0" rIns="0" bIns="0" anchor="t" anchorCtr="0"/>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4" name="Google Shape;44;p4"/>
          <p:cNvSpPr txBox="1">
            <a:spLocks noGrp="1"/>
          </p:cNvSpPr>
          <p:nvPr>
            <p:ph type="body" idx="2"/>
          </p:nvPr>
        </p:nvSpPr>
        <p:spPr>
          <a:xfrm>
            <a:off x="6278880" y="1577340"/>
            <a:ext cx="5303520" cy="4526280"/>
          </a:xfrm>
          <a:prstGeom prst="rect">
            <a:avLst/>
          </a:prstGeom>
          <a:noFill/>
          <a:ln>
            <a:noFill/>
          </a:ln>
        </p:spPr>
        <p:txBody>
          <a:bodyPr spcFirstLastPara="1" wrap="square" lIns="0" tIns="0" rIns="0" bIns="0" anchor="t" anchorCtr="0"/>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5" name="Google Shape;45;p4"/>
          <p:cNvSpPr txBox="1">
            <a:spLocks noGrp="1"/>
          </p:cNvSpPr>
          <p:nvPr>
            <p:ph type="ftr" idx="11"/>
          </p:nvPr>
        </p:nvSpPr>
        <p:spPr>
          <a:xfrm>
            <a:off x="4145280" y="6377940"/>
            <a:ext cx="3901440" cy="342900"/>
          </a:xfrm>
          <a:prstGeom prst="rect">
            <a:avLst/>
          </a:prstGeom>
          <a:noFill/>
          <a:ln>
            <a:noFill/>
          </a:ln>
        </p:spPr>
        <p:txBody>
          <a:bodyPr spcFirstLastPara="1" wrap="square" lIns="0" tIns="0" rIns="0" bIns="0" anchor="t" anchorCtr="0"/>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4"/>
          <p:cNvSpPr txBox="1">
            <a:spLocks noGrp="1"/>
          </p:cNvSpPr>
          <p:nvPr>
            <p:ph type="dt" idx="10"/>
          </p:nvPr>
        </p:nvSpPr>
        <p:spPr>
          <a:xfrm>
            <a:off x="609600" y="6377940"/>
            <a:ext cx="2804160" cy="342900"/>
          </a:xfrm>
          <a:prstGeom prst="rect">
            <a:avLst/>
          </a:prstGeom>
          <a:noFill/>
          <a:ln>
            <a:noFill/>
          </a:ln>
        </p:spPr>
        <p:txBody>
          <a:bodyPr spcFirstLastPara="1" wrap="square" lIns="0" tIns="0" rIns="0" bIns="0" anchor="t" anchorCtr="0"/>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
          <p:cNvSpPr txBox="1">
            <a:spLocks noGrp="1"/>
          </p:cNvSpPr>
          <p:nvPr>
            <p:ph type="sldNum" idx="12"/>
          </p:nvPr>
        </p:nvSpPr>
        <p:spPr>
          <a:xfrm>
            <a:off x="8778240" y="6377940"/>
            <a:ext cx="2804160" cy="342900"/>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3"/>
        <p:cNvGrpSpPr/>
        <p:nvPr/>
      </p:nvGrpSpPr>
      <p:grpSpPr>
        <a:xfrm>
          <a:off x="0" y="0"/>
          <a:ext cx="0" cy="0"/>
          <a:chOff x="0" y="0"/>
          <a:chExt cx="0" cy="0"/>
        </a:xfrm>
      </p:grpSpPr>
      <p:sp>
        <p:nvSpPr>
          <p:cNvPr id="54" name="Google Shape;54;p6"/>
          <p:cNvSpPr txBox="1">
            <a:spLocks noGrp="1"/>
          </p:cNvSpPr>
          <p:nvPr>
            <p:ph type="ftr" idx="11"/>
          </p:nvPr>
        </p:nvSpPr>
        <p:spPr>
          <a:xfrm>
            <a:off x="4145280" y="6377940"/>
            <a:ext cx="3901440" cy="342900"/>
          </a:xfrm>
          <a:prstGeom prst="rect">
            <a:avLst/>
          </a:prstGeom>
          <a:noFill/>
          <a:ln>
            <a:noFill/>
          </a:ln>
        </p:spPr>
        <p:txBody>
          <a:bodyPr spcFirstLastPara="1" wrap="square" lIns="0" tIns="0" rIns="0" bIns="0" anchor="t" anchorCtr="0"/>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6"/>
          <p:cNvSpPr txBox="1">
            <a:spLocks noGrp="1"/>
          </p:cNvSpPr>
          <p:nvPr>
            <p:ph type="dt" idx="10"/>
          </p:nvPr>
        </p:nvSpPr>
        <p:spPr>
          <a:xfrm>
            <a:off x="609600" y="6377940"/>
            <a:ext cx="2804160" cy="342900"/>
          </a:xfrm>
          <a:prstGeom prst="rect">
            <a:avLst/>
          </a:prstGeom>
          <a:noFill/>
          <a:ln>
            <a:noFill/>
          </a:ln>
        </p:spPr>
        <p:txBody>
          <a:bodyPr spcFirstLastPara="1" wrap="square" lIns="0" tIns="0" rIns="0" bIns="0" anchor="t" anchorCtr="0"/>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6"/>
          <p:cNvSpPr txBox="1">
            <a:spLocks noGrp="1"/>
          </p:cNvSpPr>
          <p:nvPr>
            <p:ph type="sldNum" idx="12"/>
          </p:nvPr>
        </p:nvSpPr>
        <p:spPr>
          <a:xfrm>
            <a:off x="8778240" y="6377940"/>
            <a:ext cx="2804160" cy="342900"/>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NOsubhead 1/2 content">
    <p:spTree>
      <p:nvGrpSpPr>
        <p:cNvPr id="1" name=""/>
        <p:cNvGrpSpPr/>
        <p:nvPr/>
      </p:nvGrpSpPr>
      <p:grpSpPr>
        <a:xfrm>
          <a:off x="0" y="0"/>
          <a:ext cx="0" cy="0"/>
          <a:chOff x="0" y="0"/>
          <a:chExt cx="0" cy="0"/>
        </a:xfrm>
      </p:grpSpPr>
      <p:sp>
        <p:nvSpPr>
          <p:cNvPr id="8" name="Title 1"/>
          <p:cNvSpPr>
            <a:spLocks noGrp="1"/>
          </p:cNvSpPr>
          <p:nvPr>
            <p:ph type="title"/>
          </p:nvPr>
        </p:nvSpPr>
        <p:spPr>
          <a:xfrm>
            <a:off x="554182" y="710005"/>
            <a:ext cx="11279909" cy="451821"/>
          </a:xfrm>
        </p:spPr>
        <p:txBody>
          <a:bodyPr anchor="t">
            <a:noAutofit/>
          </a:bodyPr>
          <a:lstStyle>
            <a:lvl1pPr algn="l">
              <a:lnSpc>
                <a:spcPct val="100000"/>
              </a:lnSpc>
              <a:defRPr sz="2294">
                <a:solidFill>
                  <a:schemeClr val="accent1"/>
                </a:solidFill>
              </a:defRPr>
            </a:lvl1pPr>
          </a:lstStyle>
          <a:p>
            <a:r>
              <a:rPr lang="en-US"/>
              <a:t>Click to edit Master title style</a:t>
            </a:r>
            <a:endParaRPr lang="en-US" dirty="0"/>
          </a:p>
        </p:txBody>
      </p:sp>
      <p:sp>
        <p:nvSpPr>
          <p:cNvPr id="7" name="Slide Number Placeholder 1">
            <a:extLst>
              <a:ext uri="{FF2B5EF4-FFF2-40B4-BE49-F238E27FC236}">
                <a16:creationId xmlns:a16="http://schemas.microsoft.com/office/drawing/2014/main" id="{46EDEBA5-F25E-4A54-A84B-CA5396F9B4BA}"/>
              </a:ext>
            </a:extLst>
          </p:cNvPr>
          <p:cNvSpPr>
            <a:spLocks noGrp="1"/>
          </p:cNvSpPr>
          <p:nvPr>
            <p:ph type="sldNum" sz="quarter" idx="4"/>
          </p:nvPr>
        </p:nvSpPr>
        <p:spPr>
          <a:xfrm>
            <a:off x="11582400" y="6365838"/>
            <a:ext cx="598516" cy="274320"/>
          </a:xfrm>
          <a:prstGeom prst="rect">
            <a:avLst/>
          </a:prstGeom>
        </p:spPr>
        <p:txBody>
          <a:bodyPr vert="horz" lIns="0" tIns="45720" rIns="0" bIns="45720" rtlCol="0" anchor="b"/>
          <a:lstStyle>
            <a:lvl1pPr algn="l">
              <a:defRPr sz="1059">
                <a:solidFill>
                  <a:srgbClr val="898989"/>
                </a:solidFill>
                <a:latin typeface="+mn-lt"/>
              </a:defRPr>
            </a:lvl1pPr>
          </a:lstStyle>
          <a:p>
            <a:fld id="{24B40F9F-0AC4-48F0-83B8-01BE6978664E}" type="slidenum">
              <a:rPr lang="en-US" smtClean="0"/>
              <a:pPr/>
              <a:t>‹#›</a:t>
            </a:fld>
            <a:endParaRPr lang="en-US"/>
          </a:p>
        </p:txBody>
      </p:sp>
      <p:sp>
        <p:nvSpPr>
          <p:cNvPr id="11" name="Text Placeholder 1"/>
          <p:cNvSpPr>
            <a:spLocks noGrp="1"/>
          </p:cNvSpPr>
          <p:nvPr>
            <p:ph type="body" sz="quarter" idx="15" hasCustomPrompt="1"/>
          </p:nvPr>
        </p:nvSpPr>
        <p:spPr>
          <a:xfrm>
            <a:off x="580249" y="6326230"/>
            <a:ext cx="11005615" cy="311857"/>
          </a:xfrm>
          <a:prstGeom prst="rect">
            <a:avLst/>
          </a:prstGeom>
        </p:spPr>
        <p:txBody>
          <a:bodyPr anchor="b">
            <a:noAutofit/>
          </a:bodyPr>
          <a:lstStyle>
            <a:lvl1pPr marL="0" indent="0">
              <a:spcBef>
                <a:spcPts val="0"/>
              </a:spcBef>
              <a:buNone/>
              <a:defRPr sz="706">
                <a:solidFill>
                  <a:schemeClr val="tx1">
                    <a:lumMod val="75000"/>
                    <a:lumOff val="25000"/>
                  </a:schemeClr>
                </a:solidFill>
                <a:latin typeface="Arial Narrow" pitchFamily="34" charset="0"/>
              </a:defRPr>
            </a:lvl1pPr>
            <a:lvl2pPr marL="80687" indent="-80687">
              <a:spcBef>
                <a:spcPts val="0"/>
              </a:spcBef>
              <a:buFont typeface="+mj-lt"/>
              <a:buAutoNum type="arabicPeriod"/>
              <a:defRPr sz="706">
                <a:solidFill>
                  <a:schemeClr val="tx1">
                    <a:lumMod val="75000"/>
                    <a:lumOff val="25000"/>
                  </a:schemeClr>
                </a:solidFill>
                <a:latin typeface="Arial Narrow" panose="020B0606020202030204" pitchFamily="34" charset="0"/>
              </a:defRPr>
            </a:lvl2pPr>
          </a:lstStyle>
          <a:p>
            <a:pPr lvl="0"/>
            <a:r>
              <a:rPr lang="en-US" dirty="0"/>
              <a:t>Click to edit footnote</a:t>
            </a:r>
          </a:p>
          <a:p>
            <a:pPr lvl="1"/>
            <a:r>
              <a:rPr lang="en-US" dirty="0"/>
              <a:t>Second level</a:t>
            </a:r>
          </a:p>
        </p:txBody>
      </p:sp>
      <p:sp>
        <p:nvSpPr>
          <p:cNvPr id="10" name="Content Placeholder 2"/>
          <p:cNvSpPr>
            <a:spLocks noGrp="1"/>
          </p:cNvSpPr>
          <p:nvPr>
            <p:ph sz="quarter" idx="14" hasCustomPrompt="1"/>
          </p:nvPr>
        </p:nvSpPr>
        <p:spPr>
          <a:xfrm>
            <a:off x="7754871" y="1806186"/>
            <a:ext cx="3963765" cy="4109884"/>
          </a:xfrm>
          <a:prstGeom prst="rect">
            <a:avLst/>
          </a:prstGeom>
        </p:spPr>
        <p:txBody>
          <a:bodyPr>
            <a:noAutofit/>
          </a:bodyPr>
          <a:lstStyle>
            <a:lvl1pPr marL="0" indent="0">
              <a:lnSpc>
                <a:spcPct val="110000"/>
              </a:lnSpc>
              <a:spcBef>
                <a:spcPts val="1059"/>
              </a:spcBef>
              <a:buNone/>
              <a:defRPr sz="1412" baseline="0">
                <a:latin typeface="Arial" panose="020B0604020202020204" pitchFamily="34" charset="0"/>
                <a:cs typeface="Arial" panose="020B0604020202020204" pitchFamily="34" charset="0"/>
              </a:defRPr>
            </a:lvl1pPr>
            <a:lvl2pPr marL="161373" indent="-161373">
              <a:lnSpc>
                <a:spcPct val="110000"/>
              </a:lnSpc>
              <a:spcBef>
                <a:spcPts val="529"/>
              </a:spcBef>
              <a:buFont typeface="Arial" pitchFamily="34" charset="0"/>
              <a:buChar char="•"/>
              <a:defRPr sz="1412" baseline="0">
                <a:latin typeface="Arial" panose="020B0604020202020204" pitchFamily="34" charset="0"/>
                <a:cs typeface="Arial" panose="020B0604020202020204" pitchFamily="34" charset="0"/>
              </a:defRPr>
            </a:lvl2pPr>
            <a:lvl3pPr marL="363090" indent="-161373">
              <a:lnSpc>
                <a:spcPct val="110000"/>
              </a:lnSpc>
              <a:spcBef>
                <a:spcPts val="529"/>
              </a:spcBef>
              <a:buFont typeface="Avenir LT 55 Roman" pitchFamily="34" charset="0"/>
              <a:buChar char="–"/>
              <a:defRPr sz="1235" baseline="0">
                <a:latin typeface="Arial" panose="020B0604020202020204" pitchFamily="34" charset="0"/>
              </a:defRPr>
            </a:lvl3pPr>
            <a:lvl4pPr marL="524463" indent="-161373">
              <a:lnSpc>
                <a:spcPct val="110000"/>
              </a:lnSpc>
              <a:spcBef>
                <a:spcPts val="529"/>
              </a:spcBef>
              <a:buFont typeface="Arial" pitchFamily="34" charset="0"/>
              <a:buChar char="•"/>
              <a:defRPr sz="1147" baseline="0">
                <a:latin typeface="Arial" panose="020B0604020202020204" pitchFamily="34" charset="0"/>
              </a:defRPr>
            </a:lvl4pPr>
            <a:lvl5pPr marL="685837" indent="-161373">
              <a:lnSpc>
                <a:spcPct val="110000"/>
              </a:lnSpc>
              <a:spcBef>
                <a:spcPts val="529"/>
              </a:spcBef>
              <a:buFont typeface="Avenir LT 55 Roman" pitchFamily="34" charset="0"/>
              <a:buChar char="–"/>
              <a:defRPr sz="1059" baseline="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877761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83317" y="665800"/>
            <a:ext cx="10425364" cy="939800"/>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6000" b="0" i="0" u="none" strike="noStrike" cap="none">
                <a:solidFill>
                  <a:schemeClr val="lt1"/>
                </a:solidFill>
                <a:latin typeface="Tahoma"/>
                <a:ea typeface="Tahoma"/>
                <a:cs typeface="Tahoma"/>
                <a:sym typeface="Tahom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609600" y="1577340"/>
            <a:ext cx="10972800" cy="4526280"/>
          </a:xfrm>
          <a:prstGeom prst="rect">
            <a:avLst/>
          </a:prstGeom>
          <a:noFill/>
          <a:ln>
            <a:noFill/>
          </a:ln>
        </p:spPr>
        <p:txBody>
          <a:bodyPr spcFirstLastPara="1" wrap="square" lIns="0" tIns="0" rIns="0" bIns="0" anchor="t" anchorCtr="0"/>
          <a:lstStyle>
            <a:lvl1pPr marL="457200" marR="0" lvl="0" indent="-228600" algn="l" rtl="0">
              <a:spcBef>
                <a:spcPts val="0"/>
              </a:spcBef>
              <a:spcAft>
                <a:spcPts val="0"/>
              </a:spcAft>
              <a:buSzPts val="1400"/>
              <a:buNone/>
              <a:defRPr sz="18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8" name="Google Shape;8;p1"/>
          <p:cNvSpPr txBox="1">
            <a:spLocks noGrp="1"/>
          </p:cNvSpPr>
          <p:nvPr>
            <p:ph type="ftr" idx="11"/>
          </p:nvPr>
        </p:nvSpPr>
        <p:spPr>
          <a:xfrm>
            <a:off x="4145280" y="6377940"/>
            <a:ext cx="3901440" cy="342900"/>
          </a:xfrm>
          <a:prstGeom prst="rect">
            <a:avLst/>
          </a:prstGeom>
          <a:noFill/>
          <a:ln>
            <a:noFill/>
          </a:ln>
        </p:spPr>
        <p:txBody>
          <a:bodyPr spcFirstLastPara="1" wrap="square" lIns="0" tIns="0" rIns="0" bIns="0" anchor="t" anchorCtr="0"/>
          <a:lstStyle>
            <a:lvl1pPr marR="0" lvl="0" algn="ctr" rtl="0">
              <a:spcBef>
                <a:spcPts val="0"/>
              </a:spcBef>
              <a:spcAft>
                <a:spcPts val="0"/>
              </a:spcAft>
              <a:buSzPts val="1400"/>
              <a:buNone/>
              <a:defRPr sz="1800" b="0" i="0" u="none" strike="noStrike" cap="none">
                <a:solidFill>
                  <a:srgbClr val="888888"/>
                </a:solidFill>
              </a:defRPr>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9" name="Google Shape;9;p1"/>
          <p:cNvSpPr txBox="1">
            <a:spLocks noGrp="1"/>
          </p:cNvSpPr>
          <p:nvPr>
            <p:ph type="dt" idx="10"/>
          </p:nvPr>
        </p:nvSpPr>
        <p:spPr>
          <a:xfrm>
            <a:off x="609600" y="6377940"/>
            <a:ext cx="2804160" cy="342900"/>
          </a:xfrm>
          <a:prstGeom prst="rect">
            <a:avLst/>
          </a:prstGeom>
          <a:noFill/>
          <a:ln>
            <a:noFill/>
          </a:ln>
        </p:spPr>
        <p:txBody>
          <a:bodyPr spcFirstLastPara="1" wrap="square" lIns="0" tIns="0" rIns="0" bIns="0" anchor="t" anchorCtr="0"/>
          <a:lstStyle>
            <a:lvl1pPr marR="0" lvl="0" algn="l" rtl="0">
              <a:spcBef>
                <a:spcPts val="0"/>
              </a:spcBef>
              <a:spcAft>
                <a:spcPts val="0"/>
              </a:spcAft>
              <a:buSzPts val="1400"/>
              <a:buNone/>
              <a:defRPr sz="1800" b="0" i="0" u="none" strike="noStrike" cap="none">
                <a:solidFill>
                  <a:srgbClr val="888888"/>
                </a:solidFill>
              </a:defRPr>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10" name="Google Shape;10;p1"/>
          <p:cNvSpPr txBox="1">
            <a:spLocks noGrp="1"/>
          </p:cNvSpPr>
          <p:nvPr>
            <p:ph type="sldNum" idx="12"/>
          </p:nvPr>
        </p:nvSpPr>
        <p:spPr>
          <a:xfrm>
            <a:off x="8778240" y="6377940"/>
            <a:ext cx="2804160" cy="342900"/>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800" b="0" i="0" u="none" strike="noStrike" cap="none">
                <a:solidFill>
                  <a:srgbClr val="888888"/>
                </a:solidFill>
              </a:defRPr>
            </a:lvl1pPr>
            <a:lvl2pPr marL="0" marR="0" lvl="1" indent="0" algn="r" rtl="0">
              <a:spcBef>
                <a:spcPts val="0"/>
              </a:spcBef>
              <a:buNone/>
              <a:defRPr sz="1800" b="0" i="0" u="none" strike="noStrike" cap="none">
                <a:solidFill>
                  <a:srgbClr val="888888"/>
                </a:solidFill>
              </a:defRPr>
            </a:lvl2pPr>
            <a:lvl3pPr marL="0" marR="0" lvl="2" indent="0" algn="r" rtl="0">
              <a:spcBef>
                <a:spcPts val="0"/>
              </a:spcBef>
              <a:buNone/>
              <a:defRPr sz="1800" b="0" i="0" u="none" strike="noStrike" cap="none">
                <a:solidFill>
                  <a:srgbClr val="888888"/>
                </a:solidFill>
              </a:defRPr>
            </a:lvl3pPr>
            <a:lvl4pPr marL="0" marR="0" lvl="3" indent="0" algn="r" rtl="0">
              <a:spcBef>
                <a:spcPts val="0"/>
              </a:spcBef>
              <a:buNone/>
              <a:defRPr sz="1800" b="0" i="0" u="none" strike="noStrike" cap="none">
                <a:solidFill>
                  <a:srgbClr val="888888"/>
                </a:solidFill>
              </a:defRPr>
            </a:lvl4pPr>
            <a:lvl5pPr marL="0" marR="0" lvl="4" indent="0" algn="r" rtl="0">
              <a:spcBef>
                <a:spcPts val="0"/>
              </a:spcBef>
              <a:buNone/>
              <a:defRPr sz="1800" b="0" i="0" u="none" strike="noStrike" cap="none">
                <a:solidFill>
                  <a:srgbClr val="888888"/>
                </a:solidFill>
              </a:defRPr>
            </a:lvl5pPr>
            <a:lvl6pPr marL="0" marR="0" lvl="5" indent="0" algn="r" rtl="0">
              <a:spcBef>
                <a:spcPts val="0"/>
              </a:spcBef>
              <a:buNone/>
              <a:defRPr sz="1800" b="0" i="0" u="none" strike="noStrike" cap="none">
                <a:solidFill>
                  <a:srgbClr val="888888"/>
                </a:solidFill>
              </a:defRPr>
            </a:lvl6pPr>
            <a:lvl7pPr marL="0" marR="0" lvl="6" indent="0" algn="r" rtl="0">
              <a:spcBef>
                <a:spcPts val="0"/>
              </a:spcBef>
              <a:buNone/>
              <a:defRPr sz="1800" b="0" i="0" u="none" strike="noStrike" cap="none">
                <a:solidFill>
                  <a:srgbClr val="888888"/>
                </a:solidFill>
              </a:defRPr>
            </a:lvl7pPr>
            <a:lvl8pPr marL="0" marR="0" lvl="7" indent="0" algn="r" rtl="0">
              <a:spcBef>
                <a:spcPts val="0"/>
              </a:spcBef>
              <a:buNone/>
              <a:defRPr sz="1800" b="0" i="0" u="none" strike="noStrike" cap="none">
                <a:solidFill>
                  <a:srgbClr val="888888"/>
                </a:solidFill>
              </a:defRPr>
            </a:lvl8pPr>
            <a:lvl9pPr marL="0" marR="0" lvl="8" indent="0" algn="r" rtl="0">
              <a:spcBef>
                <a:spcPts val="0"/>
              </a:spcBef>
              <a:buNone/>
              <a:defRPr sz="1800" b="0" i="0" u="none" strike="noStrike" cap="none">
                <a:solidFill>
                  <a:srgbClr val="888888"/>
                </a:solidFil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4"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jpg"/><Relationship Id="rId7" Type="http://schemas.openxmlformats.org/officeDocument/2006/relationships/diagramColors" Target="../diagrams/colors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gif"/></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1" name="Google Shape;51;p7"/>
          <p:cNvSpPr/>
          <p:nvPr/>
        </p:nvSpPr>
        <p:spPr>
          <a:xfrm>
            <a:off x="-25" y="0"/>
            <a:ext cx="6635115" cy="3730625"/>
          </a:xfrm>
          <a:custGeom>
            <a:avLst/>
            <a:gdLst/>
            <a:ahLst/>
            <a:cxnLst/>
            <a:rect l="l" t="t" r="r" b="b"/>
            <a:pathLst>
              <a:path w="6635115" h="3730625" extrusionOk="0">
                <a:moveTo>
                  <a:pt x="2884572" y="0"/>
                </a:moveTo>
                <a:lnTo>
                  <a:pt x="0" y="0"/>
                </a:lnTo>
                <a:lnTo>
                  <a:pt x="3750238" y="3730006"/>
                </a:lnTo>
                <a:lnTo>
                  <a:pt x="6634811" y="3730006"/>
                </a:lnTo>
                <a:lnTo>
                  <a:pt x="2884572"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52" name="Google Shape;52;p7"/>
          <p:cNvSpPr/>
          <p:nvPr/>
        </p:nvSpPr>
        <p:spPr>
          <a:xfrm>
            <a:off x="406502" y="0"/>
            <a:ext cx="11612245" cy="5554980"/>
          </a:xfrm>
          <a:custGeom>
            <a:avLst/>
            <a:gdLst/>
            <a:ahLst/>
            <a:cxnLst/>
            <a:rect l="l" t="t" r="r" b="b"/>
            <a:pathLst>
              <a:path w="11612245" h="5554980" extrusionOk="0">
                <a:moveTo>
                  <a:pt x="11612065" y="0"/>
                </a:moveTo>
                <a:lnTo>
                  <a:pt x="0" y="0"/>
                </a:lnTo>
                <a:lnTo>
                  <a:pt x="5584614" y="5554493"/>
                </a:lnTo>
                <a:lnTo>
                  <a:pt x="11612065" y="5554493"/>
                </a:lnTo>
                <a:lnTo>
                  <a:pt x="11612065" y="0"/>
                </a:lnTo>
                <a:close/>
              </a:path>
            </a:pathLst>
          </a:custGeom>
          <a:solidFill>
            <a:srgbClr val="0075B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53" name="Google Shape;53;p7"/>
          <p:cNvSpPr/>
          <p:nvPr/>
        </p:nvSpPr>
        <p:spPr>
          <a:xfrm>
            <a:off x="2884547" y="-28135"/>
            <a:ext cx="9304655" cy="5554980"/>
          </a:xfrm>
          <a:custGeom>
            <a:avLst/>
            <a:gdLst/>
            <a:ahLst/>
            <a:cxnLst/>
            <a:rect l="l" t="t" r="r" b="b"/>
            <a:pathLst>
              <a:path w="9304655" h="5554980" extrusionOk="0">
                <a:moveTo>
                  <a:pt x="9304404" y="0"/>
                </a:moveTo>
                <a:lnTo>
                  <a:pt x="0" y="0"/>
                </a:lnTo>
                <a:lnTo>
                  <a:pt x="5584614" y="5554493"/>
                </a:lnTo>
                <a:lnTo>
                  <a:pt x="9304404" y="5554493"/>
                </a:lnTo>
                <a:lnTo>
                  <a:pt x="9304404"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54" name="Google Shape;54;p7"/>
          <p:cNvSpPr/>
          <p:nvPr/>
        </p:nvSpPr>
        <p:spPr>
          <a:xfrm>
            <a:off x="10313448" y="6469124"/>
            <a:ext cx="1875789" cy="0"/>
          </a:xfrm>
          <a:custGeom>
            <a:avLst/>
            <a:gdLst/>
            <a:ahLst/>
            <a:cxnLst/>
            <a:rect l="l" t="t" r="r" b="b"/>
            <a:pathLst>
              <a:path w="1875790" h="120000" extrusionOk="0">
                <a:moveTo>
                  <a:pt x="0" y="0"/>
                </a:moveTo>
                <a:lnTo>
                  <a:pt x="1875502" y="0"/>
                </a:lnTo>
              </a:path>
            </a:pathLst>
          </a:custGeom>
          <a:noFill/>
          <a:ln w="121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55" name="Google Shape;55;p7"/>
          <p:cNvSpPr/>
          <p:nvPr/>
        </p:nvSpPr>
        <p:spPr>
          <a:xfrm>
            <a:off x="10276092" y="6431677"/>
            <a:ext cx="74714" cy="74894"/>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58" name="Google Shape;58;p7"/>
          <p:cNvSpPr txBox="1"/>
          <p:nvPr/>
        </p:nvSpPr>
        <p:spPr>
          <a:xfrm>
            <a:off x="5163025" y="1313875"/>
            <a:ext cx="6048926" cy="1409700"/>
          </a:xfrm>
          <a:prstGeom prst="rect">
            <a:avLst/>
          </a:prstGeom>
          <a:noFill/>
          <a:ln>
            <a:noFill/>
          </a:ln>
        </p:spPr>
        <p:txBody>
          <a:bodyPr spcFirstLastPara="1" wrap="square" lIns="0" tIns="17125" rIns="0" bIns="0" anchor="t" anchorCtr="0">
            <a:noAutofit/>
          </a:bodyPr>
          <a:lstStyle/>
          <a:p>
            <a:pPr marL="12700" marR="0" lvl="0" indent="0" algn="r" rtl="0">
              <a:lnSpc>
                <a:spcPct val="100000"/>
              </a:lnSpc>
              <a:spcBef>
                <a:spcPts val="0"/>
              </a:spcBef>
              <a:spcAft>
                <a:spcPts val="0"/>
              </a:spcAft>
              <a:buNone/>
            </a:pPr>
            <a:endParaRPr lang="en-US" sz="4950" b="1" dirty="0">
              <a:solidFill>
                <a:srgbClr val="0075BD"/>
              </a:solidFill>
              <a:latin typeface="Lucida Sans"/>
              <a:ea typeface="Lucida Sans"/>
              <a:cs typeface="Lucida Sans"/>
            </a:endParaRPr>
          </a:p>
        </p:txBody>
      </p:sp>
      <p:pic>
        <p:nvPicPr>
          <p:cNvPr id="11" name="Google Shape;71;p7">
            <a:extLst>
              <a:ext uri="{FF2B5EF4-FFF2-40B4-BE49-F238E27FC236}">
                <a16:creationId xmlns:a16="http://schemas.microsoft.com/office/drawing/2014/main" id="{B3D63206-F8C4-48FE-B9B1-DBB0B6F70553}"/>
              </a:ext>
            </a:extLst>
          </p:cNvPr>
          <p:cNvPicPr preferRelativeResize="0"/>
          <p:nvPr/>
        </p:nvPicPr>
        <p:blipFill rotWithShape="1">
          <a:blip r:embed="rId4">
            <a:alphaModFix/>
          </a:blip>
          <a:srcRect l="6795" t="17693" r="6631" b="14797"/>
          <a:stretch/>
        </p:blipFill>
        <p:spPr>
          <a:xfrm>
            <a:off x="7041618" y="1395743"/>
            <a:ext cx="4206709" cy="1913148"/>
          </a:xfrm>
          <a:prstGeom prst="rect">
            <a:avLst/>
          </a:prstGeom>
          <a:noFill/>
          <a:ln>
            <a:noFill/>
          </a:ln>
        </p:spPr>
      </p:pic>
      <p:sp>
        <p:nvSpPr>
          <p:cNvPr id="13" name="Google Shape;108;p10">
            <a:extLst>
              <a:ext uri="{FF2B5EF4-FFF2-40B4-BE49-F238E27FC236}">
                <a16:creationId xmlns:a16="http://schemas.microsoft.com/office/drawing/2014/main" id="{FFDB98B6-C30D-4129-95A0-535648198E9D}"/>
              </a:ext>
            </a:extLst>
          </p:cNvPr>
          <p:cNvSpPr txBox="1"/>
          <p:nvPr/>
        </p:nvSpPr>
        <p:spPr>
          <a:xfrm>
            <a:off x="10418142" y="6206929"/>
            <a:ext cx="2358066" cy="253137"/>
          </a:xfrm>
          <a:prstGeom prst="rect">
            <a:avLst/>
          </a:prstGeom>
          <a:noFill/>
          <a:ln>
            <a:noFill/>
          </a:ln>
        </p:spPr>
        <p:txBody>
          <a:bodyPr spcFirstLastPara="1" wrap="square" lIns="0" tIns="12700" rIns="0" bIns="0" anchor="t" anchorCtr="0">
            <a:noAutofit/>
          </a:bodyPr>
          <a:lstStyle/>
          <a:p>
            <a:pPr marL="12700" marR="0" lvl="0" indent="0" algn="l" rtl="0">
              <a:lnSpc>
                <a:spcPct val="100000"/>
              </a:lnSpc>
              <a:spcBef>
                <a:spcPts val="0"/>
              </a:spcBef>
              <a:spcAft>
                <a:spcPts val="0"/>
              </a:spcAft>
              <a:buNone/>
            </a:pPr>
            <a:r>
              <a:rPr lang="en-US" sz="1600" dirty="0">
                <a:solidFill>
                  <a:schemeClr val="bg1"/>
                </a:solidFill>
                <a:latin typeface="Rambla"/>
                <a:ea typeface="Rambla"/>
                <a:cs typeface="Rambla"/>
                <a:sym typeface="Rambla"/>
              </a:rPr>
              <a:t>www.</a:t>
            </a:r>
            <a:r>
              <a:rPr lang="en-US" sz="1600" b="1" dirty="0">
                <a:solidFill>
                  <a:schemeClr val="bg1"/>
                </a:solidFill>
                <a:latin typeface="Lucida Sans"/>
                <a:ea typeface="Lucida Sans"/>
                <a:cs typeface="Lucida Sans"/>
                <a:sym typeface="Lucida Sans"/>
              </a:rPr>
              <a:t>mypcfo</a:t>
            </a:r>
            <a:r>
              <a:rPr lang="en-US" sz="1600" dirty="0">
                <a:solidFill>
                  <a:schemeClr val="bg1"/>
                </a:solidFill>
                <a:latin typeface="Rambla"/>
                <a:ea typeface="Rambla"/>
                <a:cs typeface="Rambla"/>
                <a:sym typeface="Rambla"/>
              </a:rPr>
              <a:t>.com</a:t>
            </a:r>
            <a:endParaRPr sz="1600" dirty="0">
              <a:solidFill>
                <a:schemeClr val="bg1"/>
              </a:solidFill>
              <a:latin typeface="Rambla"/>
              <a:ea typeface="Rambla"/>
              <a:cs typeface="Rambla"/>
              <a:sym typeface="Rambl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75"/>
        <p:cNvGrpSpPr/>
        <p:nvPr/>
      </p:nvGrpSpPr>
      <p:grpSpPr>
        <a:xfrm>
          <a:off x="0" y="0"/>
          <a:ext cx="0" cy="0"/>
          <a:chOff x="0" y="0"/>
          <a:chExt cx="0" cy="0"/>
        </a:xfrm>
      </p:grpSpPr>
      <p:sp>
        <p:nvSpPr>
          <p:cNvPr id="76" name="Google Shape;76;p8"/>
          <p:cNvSpPr/>
          <p:nvPr/>
        </p:nvSpPr>
        <p:spPr>
          <a:xfrm>
            <a:off x="4576629" y="0"/>
            <a:ext cx="7612380" cy="597188"/>
          </a:xfrm>
          <a:custGeom>
            <a:avLst/>
            <a:gdLst/>
            <a:ahLst/>
            <a:cxnLst/>
            <a:rect l="l" t="t" r="r" b="b"/>
            <a:pathLst>
              <a:path w="7612380" h="855980" extrusionOk="0">
                <a:moveTo>
                  <a:pt x="7612322" y="0"/>
                </a:moveTo>
                <a:lnTo>
                  <a:pt x="868777" y="0"/>
                </a:lnTo>
                <a:lnTo>
                  <a:pt x="0" y="855943"/>
                </a:lnTo>
                <a:lnTo>
                  <a:pt x="6746295" y="855943"/>
                </a:lnTo>
                <a:lnTo>
                  <a:pt x="7612322" y="2713"/>
                </a:lnTo>
                <a:lnTo>
                  <a:pt x="7612322"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7" name="Google Shape;77;p8"/>
          <p:cNvSpPr/>
          <p:nvPr/>
        </p:nvSpPr>
        <p:spPr>
          <a:xfrm>
            <a:off x="1942452" y="0"/>
            <a:ext cx="9845040" cy="431071"/>
          </a:xfrm>
          <a:custGeom>
            <a:avLst/>
            <a:gdLst/>
            <a:ahLst/>
            <a:cxnLst/>
            <a:rect l="l" t="t" r="r" b="b"/>
            <a:pathLst>
              <a:path w="9845040" h="1106805" extrusionOk="0">
                <a:moveTo>
                  <a:pt x="9844699" y="0"/>
                </a:moveTo>
                <a:lnTo>
                  <a:pt x="1123149" y="0"/>
                </a:lnTo>
                <a:lnTo>
                  <a:pt x="0" y="1106557"/>
                </a:lnTo>
                <a:lnTo>
                  <a:pt x="8721551" y="1106557"/>
                </a:lnTo>
                <a:lnTo>
                  <a:pt x="9844699"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8" name="Google Shape;78;p8"/>
          <p:cNvSpPr/>
          <p:nvPr/>
        </p:nvSpPr>
        <p:spPr>
          <a:xfrm>
            <a:off x="0" y="-14991"/>
            <a:ext cx="10074275" cy="610787"/>
          </a:xfrm>
          <a:custGeom>
            <a:avLst/>
            <a:gdLst/>
            <a:ahLst/>
            <a:cxnLst/>
            <a:rect l="l" t="t" r="r" b="b"/>
            <a:pathLst>
              <a:path w="10074275" h="1106805" extrusionOk="0">
                <a:moveTo>
                  <a:pt x="10073786" y="0"/>
                </a:moveTo>
                <a:lnTo>
                  <a:pt x="0" y="0"/>
                </a:lnTo>
                <a:lnTo>
                  <a:pt x="0" y="1106557"/>
                </a:lnTo>
                <a:lnTo>
                  <a:pt x="8950625" y="1106557"/>
                </a:lnTo>
                <a:lnTo>
                  <a:pt x="10073786"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9" name="Google Shape;79;p8"/>
          <p:cNvSpPr/>
          <p:nvPr/>
        </p:nvSpPr>
        <p:spPr>
          <a:xfrm>
            <a:off x="1037822" y="6276967"/>
            <a:ext cx="8870315" cy="581660"/>
          </a:xfrm>
          <a:custGeom>
            <a:avLst/>
            <a:gdLst/>
            <a:ahLst/>
            <a:cxnLst/>
            <a:rect l="l" t="t" r="r" b="b"/>
            <a:pathLst>
              <a:path w="8870315" h="581659" extrusionOk="0">
                <a:moveTo>
                  <a:pt x="8280533" y="0"/>
                </a:moveTo>
                <a:lnTo>
                  <a:pt x="0" y="0"/>
                </a:lnTo>
                <a:lnTo>
                  <a:pt x="589745" y="581032"/>
                </a:lnTo>
                <a:lnTo>
                  <a:pt x="8870278" y="581032"/>
                </a:lnTo>
                <a:lnTo>
                  <a:pt x="8280533"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0" name="Google Shape;80;p8"/>
          <p:cNvSpPr/>
          <p:nvPr/>
        </p:nvSpPr>
        <p:spPr>
          <a:xfrm>
            <a:off x="57509" y="5811328"/>
            <a:ext cx="1418231" cy="1046900"/>
          </a:xfrm>
          <a:custGeom>
            <a:avLst/>
            <a:gdLst/>
            <a:ahLst/>
            <a:cxnLst/>
            <a:rect l="l" t="t" r="r" b="b"/>
            <a:pathLst>
              <a:path w="1475740" h="1233804" extrusionOk="0">
                <a:moveTo>
                  <a:pt x="223649" y="0"/>
                </a:moveTo>
                <a:lnTo>
                  <a:pt x="0" y="0"/>
                </a:lnTo>
                <a:lnTo>
                  <a:pt x="1252069" y="1233576"/>
                </a:lnTo>
                <a:lnTo>
                  <a:pt x="1475720" y="1233576"/>
                </a:lnTo>
                <a:lnTo>
                  <a:pt x="223649" y="0"/>
                </a:lnTo>
                <a:close/>
              </a:path>
            </a:pathLst>
          </a:custGeom>
          <a:solidFill>
            <a:srgbClr val="33333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1" name="Google Shape;81;p8"/>
          <p:cNvSpPr/>
          <p:nvPr/>
        </p:nvSpPr>
        <p:spPr>
          <a:xfrm>
            <a:off x="262390" y="6334476"/>
            <a:ext cx="863959" cy="524151"/>
          </a:xfrm>
          <a:custGeom>
            <a:avLst/>
            <a:gdLst/>
            <a:ahLst/>
            <a:cxnLst/>
            <a:rect l="l" t="t" r="r" b="b"/>
            <a:pathLst>
              <a:path w="806450" h="581659" extrusionOk="0">
                <a:moveTo>
                  <a:pt x="216655" y="0"/>
                </a:moveTo>
                <a:lnTo>
                  <a:pt x="0" y="0"/>
                </a:lnTo>
                <a:lnTo>
                  <a:pt x="589746" y="581032"/>
                </a:lnTo>
                <a:lnTo>
                  <a:pt x="806401" y="581032"/>
                </a:lnTo>
                <a:lnTo>
                  <a:pt x="216655"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2" name="Google Shape;82;p8"/>
          <p:cNvSpPr/>
          <p:nvPr/>
        </p:nvSpPr>
        <p:spPr>
          <a:xfrm>
            <a:off x="9517536" y="6276967"/>
            <a:ext cx="792480" cy="581660"/>
          </a:xfrm>
          <a:custGeom>
            <a:avLst/>
            <a:gdLst/>
            <a:ahLst/>
            <a:cxnLst/>
            <a:rect l="l" t="t" r="r" b="b"/>
            <a:pathLst>
              <a:path w="792479" h="581659" extrusionOk="0">
                <a:moveTo>
                  <a:pt x="202665" y="0"/>
                </a:moveTo>
                <a:lnTo>
                  <a:pt x="0" y="0"/>
                </a:lnTo>
                <a:lnTo>
                  <a:pt x="589745" y="581032"/>
                </a:lnTo>
                <a:lnTo>
                  <a:pt x="792410" y="581032"/>
                </a:lnTo>
                <a:lnTo>
                  <a:pt x="202665"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3" name="Google Shape;83;p8"/>
          <p:cNvSpPr/>
          <p:nvPr/>
        </p:nvSpPr>
        <p:spPr>
          <a:xfrm>
            <a:off x="11478643" y="5999792"/>
            <a:ext cx="710565" cy="700405"/>
          </a:xfrm>
          <a:custGeom>
            <a:avLst/>
            <a:gdLst/>
            <a:ahLst/>
            <a:cxnLst/>
            <a:rect l="l" t="t" r="r" b="b"/>
            <a:pathLst>
              <a:path w="710565" h="700404" extrusionOk="0">
                <a:moveTo>
                  <a:pt x="710308" y="0"/>
                </a:moveTo>
                <a:lnTo>
                  <a:pt x="0" y="0"/>
                </a:lnTo>
                <a:lnTo>
                  <a:pt x="710308" y="699813"/>
                </a:lnTo>
                <a:lnTo>
                  <a:pt x="710308"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pic>
        <p:nvPicPr>
          <p:cNvPr id="87" name="Google Shape;87;p8"/>
          <p:cNvPicPr preferRelativeResize="0"/>
          <p:nvPr/>
        </p:nvPicPr>
        <p:blipFill>
          <a:blip r:embed="rId3">
            <a:alphaModFix/>
          </a:blip>
          <a:stretch>
            <a:fillRect/>
          </a:stretch>
        </p:blipFill>
        <p:spPr>
          <a:xfrm>
            <a:off x="10312347" y="6067174"/>
            <a:ext cx="1237676" cy="700401"/>
          </a:xfrm>
          <a:prstGeom prst="rect">
            <a:avLst/>
          </a:prstGeom>
          <a:noFill/>
          <a:ln>
            <a:noFill/>
          </a:ln>
        </p:spPr>
      </p:pic>
      <p:cxnSp>
        <p:nvCxnSpPr>
          <p:cNvPr id="13" name="Straight Connector 12">
            <a:extLst>
              <a:ext uri="{FF2B5EF4-FFF2-40B4-BE49-F238E27FC236}">
                <a16:creationId xmlns:a16="http://schemas.microsoft.com/office/drawing/2014/main" id="{E53AD735-FE19-49CC-A09C-AAD2FADBE8F9}"/>
              </a:ext>
            </a:extLst>
          </p:cNvPr>
          <p:cNvCxnSpPr/>
          <p:nvPr/>
        </p:nvCxnSpPr>
        <p:spPr>
          <a:xfrm flipH="1">
            <a:off x="3147935" y="1573969"/>
            <a:ext cx="899410" cy="42009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65F1C54-5BEA-48C7-BE9E-516873EE5D22}"/>
              </a:ext>
            </a:extLst>
          </p:cNvPr>
          <p:cNvCxnSpPr/>
          <p:nvPr/>
        </p:nvCxnSpPr>
        <p:spPr>
          <a:xfrm flipH="1">
            <a:off x="7423449" y="1548869"/>
            <a:ext cx="899410" cy="4200972"/>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a:extLst>
              <a:ext uri="{FF2B5EF4-FFF2-40B4-BE49-F238E27FC236}">
                <a16:creationId xmlns:a16="http://schemas.microsoft.com/office/drawing/2014/main" id="{070E9E53-5908-4E1E-92C0-395A996038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742" y="1478111"/>
            <a:ext cx="2857500" cy="71437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BloombergTax 5a6f2efbf2d62">
            <a:extLst>
              <a:ext uri="{FF2B5EF4-FFF2-40B4-BE49-F238E27FC236}">
                <a16:creationId xmlns:a16="http://schemas.microsoft.com/office/drawing/2014/main" id="{F2095344-6139-47B1-A312-33D6BB9E19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97972" y="1373181"/>
            <a:ext cx="1946511" cy="939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Cch Axcess Ios Icon102495mqm Aaraei2">
            <a:extLst>
              <a:ext uri="{FF2B5EF4-FFF2-40B4-BE49-F238E27FC236}">
                <a16:creationId xmlns:a16="http://schemas.microsoft.com/office/drawing/2014/main" id="{5473C1AB-6704-4581-8DDB-D987E11480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69755" y="1373181"/>
            <a:ext cx="995494" cy="995494"/>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7469F02D-AB42-4603-B82E-D43129639BDD}"/>
              </a:ext>
            </a:extLst>
          </p:cNvPr>
          <p:cNvSpPr txBox="1"/>
          <p:nvPr/>
        </p:nvSpPr>
        <p:spPr>
          <a:xfrm>
            <a:off x="444686" y="2515280"/>
            <a:ext cx="2703249"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600" i="1" dirty="0"/>
              <a:t>Y Charts is the firm’s principal research platform that can deliver institutional level equity and fixed income coverage of 42,000 equities, mutual funds and ETFs in addition to 400,000 economic tools and indicators.</a:t>
            </a:r>
          </a:p>
        </p:txBody>
      </p:sp>
      <p:sp>
        <p:nvSpPr>
          <p:cNvPr id="19" name="TextBox 18">
            <a:extLst>
              <a:ext uri="{FF2B5EF4-FFF2-40B4-BE49-F238E27FC236}">
                <a16:creationId xmlns:a16="http://schemas.microsoft.com/office/drawing/2014/main" id="{97813DDF-8D69-4891-B40A-C6463D21CC66}"/>
              </a:ext>
            </a:extLst>
          </p:cNvPr>
          <p:cNvSpPr txBox="1"/>
          <p:nvPr/>
        </p:nvSpPr>
        <p:spPr>
          <a:xfrm>
            <a:off x="4599454" y="2517780"/>
            <a:ext cx="2703249" cy="280076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600" i="1" dirty="0" err="1"/>
              <a:t>Blueleaf</a:t>
            </a:r>
            <a:r>
              <a:rPr lang="en-US" sz="1600" i="1" dirty="0"/>
              <a:t> is an advanced financial management platform that allows clients to track and monitor all of their investments and liquid wealth in one place, including live reporting on balances, performance, asset allocation, asset location and detailed holding information.</a:t>
            </a:r>
          </a:p>
        </p:txBody>
      </p:sp>
      <p:sp>
        <p:nvSpPr>
          <p:cNvPr id="20" name="TextBox 19">
            <a:extLst>
              <a:ext uri="{FF2B5EF4-FFF2-40B4-BE49-F238E27FC236}">
                <a16:creationId xmlns:a16="http://schemas.microsoft.com/office/drawing/2014/main" id="{19543C1B-A061-48A6-B708-7BCD81D143E4}"/>
              </a:ext>
            </a:extLst>
          </p:cNvPr>
          <p:cNvSpPr txBox="1"/>
          <p:nvPr/>
        </p:nvSpPr>
        <p:spPr>
          <a:xfrm>
            <a:off x="8631818" y="2502790"/>
            <a:ext cx="2703249" cy="280076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600" i="1" dirty="0"/>
              <a:t>Tax software used by the majority of the nation’s top tax firms and businesses for an integrated tax and accounting solution to deliver exceptional tax preparation service to achieve solutions designed to minimize a client’s income, gift and estate taxes.</a:t>
            </a:r>
          </a:p>
        </p:txBody>
      </p:sp>
      <p:pic>
        <p:nvPicPr>
          <p:cNvPr id="21" name="Picture 8">
            <a:extLst>
              <a:ext uri="{FF2B5EF4-FFF2-40B4-BE49-F238E27FC236}">
                <a16:creationId xmlns:a16="http://schemas.microsoft.com/office/drawing/2014/main" id="{11136B1E-9A0B-473E-9531-38AFBD5DE8B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41385" y="623184"/>
            <a:ext cx="2381250" cy="238125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866B446E-41B5-4536-9012-7ABECF4A608E}"/>
              </a:ext>
            </a:extLst>
          </p:cNvPr>
          <p:cNvSpPr txBox="1"/>
          <p:nvPr/>
        </p:nvSpPr>
        <p:spPr>
          <a:xfrm>
            <a:off x="244231" y="40349"/>
            <a:ext cx="8255191"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chemeClr val="bg1"/>
                </a:solidFill>
                <a:latin typeface="+mj-lt"/>
                <a:ea typeface="Roboto"/>
                <a:cs typeface="Roboto"/>
                <a:sym typeface="Roboto"/>
              </a:rPr>
              <a:t>Top Tier Technology to Bring Best in Class Service</a:t>
            </a:r>
            <a:endParaRPr lang="en-US" sz="2400" b="1" dirty="0">
              <a:solidFill>
                <a:schemeClr val="bg1"/>
              </a:solidFill>
              <a:latin typeface="+mj-lt"/>
            </a:endParaRPr>
          </a:p>
        </p:txBody>
      </p:sp>
    </p:spTree>
    <p:extLst>
      <p:ext uri="{BB962C8B-B14F-4D97-AF65-F5344CB8AC3E}">
        <p14:creationId xmlns:p14="http://schemas.microsoft.com/office/powerpoint/2010/main" val="13550516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Shape 75"/>
        <p:cNvGrpSpPr/>
        <p:nvPr/>
      </p:nvGrpSpPr>
      <p:grpSpPr>
        <a:xfrm>
          <a:off x="0" y="0"/>
          <a:ext cx="0" cy="0"/>
          <a:chOff x="0" y="0"/>
          <a:chExt cx="0" cy="0"/>
        </a:xfrm>
      </p:grpSpPr>
      <p:sp>
        <p:nvSpPr>
          <p:cNvPr id="76" name="Google Shape;76;p8"/>
          <p:cNvSpPr/>
          <p:nvPr/>
        </p:nvSpPr>
        <p:spPr>
          <a:xfrm>
            <a:off x="4576629" y="0"/>
            <a:ext cx="7612380" cy="597188"/>
          </a:xfrm>
          <a:custGeom>
            <a:avLst/>
            <a:gdLst/>
            <a:ahLst/>
            <a:cxnLst/>
            <a:rect l="l" t="t" r="r" b="b"/>
            <a:pathLst>
              <a:path w="7612380" h="855980" extrusionOk="0">
                <a:moveTo>
                  <a:pt x="7612322" y="0"/>
                </a:moveTo>
                <a:lnTo>
                  <a:pt x="868777" y="0"/>
                </a:lnTo>
                <a:lnTo>
                  <a:pt x="0" y="855943"/>
                </a:lnTo>
                <a:lnTo>
                  <a:pt x="6746295" y="855943"/>
                </a:lnTo>
                <a:lnTo>
                  <a:pt x="7612322" y="2713"/>
                </a:lnTo>
                <a:lnTo>
                  <a:pt x="7612322"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7" name="Google Shape;77;p8"/>
          <p:cNvSpPr/>
          <p:nvPr/>
        </p:nvSpPr>
        <p:spPr>
          <a:xfrm>
            <a:off x="1942452" y="0"/>
            <a:ext cx="9845040" cy="431071"/>
          </a:xfrm>
          <a:custGeom>
            <a:avLst/>
            <a:gdLst/>
            <a:ahLst/>
            <a:cxnLst/>
            <a:rect l="l" t="t" r="r" b="b"/>
            <a:pathLst>
              <a:path w="9845040" h="1106805" extrusionOk="0">
                <a:moveTo>
                  <a:pt x="9844699" y="0"/>
                </a:moveTo>
                <a:lnTo>
                  <a:pt x="1123149" y="0"/>
                </a:lnTo>
                <a:lnTo>
                  <a:pt x="0" y="1106557"/>
                </a:lnTo>
                <a:lnTo>
                  <a:pt x="8721551" y="1106557"/>
                </a:lnTo>
                <a:lnTo>
                  <a:pt x="9844699"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8" name="Google Shape;78;p8"/>
          <p:cNvSpPr/>
          <p:nvPr/>
        </p:nvSpPr>
        <p:spPr>
          <a:xfrm>
            <a:off x="0" y="-1"/>
            <a:ext cx="10074275" cy="610787"/>
          </a:xfrm>
          <a:custGeom>
            <a:avLst/>
            <a:gdLst/>
            <a:ahLst/>
            <a:cxnLst/>
            <a:rect l="l" t="t" r="r" b="b"/>
            <a:pathLst>
              <a:path w="10074275" h="1106805" extrusionOk="0">
                <a:moveTo>
                  <a:pt x="10073786" y="0"/>
                </a:moveTo>
                <a:lnTo>
                  <a:pt x="0" y="0"/>
                </a:lnTo>
                <a:lnTo>
                  <a:pt x="0" y="1106557"/>
                </a:lnTo>
                <a:lnTo>
                  <a:pt x="8950625" y="1106557"/>
                </a:lnTo>
                <a:lnTo>
                  <a:pt x="10073786"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9" name="Google Shape;79;p8"/>
          <p:cNvSpPr/>
          <p:nvPr/>
        </p:nvSpPr>
        <p:spPr>
          <a:xfrm>
            <a:off x="1037822" y="6276967"/>
            <a:ext cx="8870315" cy="581660"/>
          </a:xfrm>
          <a:custGeom>
            <a:avLst/>
            <a:gdLst/>
            <a:ahLst/>
            <a:cxnLst/>
            <a:rect l="l" t="t" r="r" b="b"/>
            <a:pathLst>
              <a:path w="8870315" h="581659" extrusionOk="0">
                <a:moveTo>
                  <a:pt x="8280533" y="0"/>
                </a:moveTo>
                <a:lnTo>
                  <a:pt x="0" y="0"/>
                </a:lnTo>
                <a:lnTo>
                  <a:pt x="589745" y="581032"/>
                </a:lnTo>
                <a:lnTo>
                  <a:pt x="8870278" y="581032"/>
                </a:lnTo>
                <a:lnTo>
                  <a:pt x="8280533"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0" name="Google Shape;80;p8"/>
          <p:cNvSpPr/>
          <p:nvPr/>
        </p:nvSpPr>
        <p:spPr>
          <a:xfrm>
            <a:off x="57509" y="5811328"/>
            <a:ext cx="1418231" cy="1046900"/>
          </a:xfrm>
          <a:custGeom>
            <a:avLst/>
            <a:gdLst/>
            <a:ahLst/>
            <a:cxnLst/>
            <a:rect l="l" t="t" r="r" b="b"/>
            <a:pathLst>
              <a:path w="1475740" h="1233804" extrusionOk="0">
                <a:moveTo>
                  <a:pt x="223649" y="0"/>
                </a:moveTo>
                <a:lnTo>
                  <a:pt x="0" y="0"/>
                </a:lnTo>
                <a:lnTo>
                  <a:pt x="1252069" y="1233576"/>
                </a:lnTo>
                <a:lnTo>
                  <a:pt x="1475720" y="1233576"/>
                </a:lnTo>
                <a:lnTo>
                  <a:pt x="223649" y="0"/>
                </a:lnTo>
                <a:close/>
              </a:path>
            </a:pathLst>
          </a:custGeom>
          <a:solidFill>
            <a:srgbClr val="33333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1" name="Google Shape;81;p8"/>
          <p:cNvSpPr/>
          <p:nvPr/>
        </p:nvSpPr>
        <p:spPr>
          <a:xfrm>
            <a:off x="262390" y="6334476"/>
            <a:ext cx="863959" cy="524151"/>
          </a:xfrm>
          <a:custGeom>
            <a:avLst/>
            <a:gdLst/>
            <a:ahLst/>
            <a:cxnLst/>
            <a:rect l="l" t="t" r="r" b="b"/>
            <a:pathLst>
              <a:path w="806450" h="581659" extrusionOk="0">
                <a:moveTo>
                  <a:pt x="216655" y="0"/>
                </a:moveTo>
                <a:lnTo>
                  <a:pt x="0" y="0"/>
                </a:lnTo>
                <a:lnTo>
                  <a:pt x="589746" y="581032"/>
                </a:lnTo>
                <a:lnTo>
                  <a:pt x="806401" y="581032"/>
                </a:lnTo>
                <a:lnTo>
                  <a:pt x="216655"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2" name="Google Shape;82;p8"/>
          <p:cNvSpPr/>
          <p:nvPr/>
        </p:nvSpPr>
        <p:spPr>
          <a:xfrm>
            <a:off x="9517536" y="6276967"/>
            <a:ext cx="792480" cy="581660"/>
          </a:xfrm>
          <a:custGeom>
            <a:avLst/>
            <a:gdLst/>
            <a:ahLst/>
            <a:cxnLst/>
            <a:rect l="l" t="t" r="r" b="b"/>
            <a:pathLst>
              <a:path w="792479" h="581659" extrusionOk="0">
                <a:moveTo>
                  <a:pt x="202665" y="0"/>
                </a:moveTo>
                <a:lnTo>
                  <a:pt x="0" y="0"/>
                </a:lnTo>
                <a:lnTo>
                  <a:pt x="589745" y="581032"/>
                </a:lnTo>
                <a:lnTo>
                  <a:pt x="792410" y="581032"/>
                </a:lnTo>
                <a:lnTo>
                  <a:pt x="202665"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pic>
        <p:nvPicPr>
          <p:cNvPr id="87" name="Google Shape;87;p8"/>
          <p:cNvPicPr preferRelativeResize="0"/>
          <p:nvPr/>
        </p:nvPicPr>
        <p:blipFill>
          <a:blip r:embed="rId3">
            <a:alphaModFix/>
          </a:blip>
          <a:stretch>
            <a:fillRect/>
          </a:stretch>
        </p:blipFill>
        <p:spPr>
          <a:xfrm>
            <a:off x="10312347" y="6067174"/>
            <a:ext cx="1237676" cy="700401"/>
          </a:xfrm>
          <a:prstGeom prst="rect">
            <a:avLst/>
          </a:prstGeom>
          <a:noFill/>
          <a:ln>
            <a:noFill/>
          </a:ln>
        </p:spPr>
      </p:pic>
      <p:sp>
        <p:nvSpPr>
          <p:cNvPr id="12" name="TextBox 11">
            <a:extLst>
              <a:ext uri="{FF2B5EF4-FFF2-40B4-BE49-F238E27FC236}">
                <a16:creationId xmlns:a16="http://schemas.microsoft.com/office/drawing/2014/main" id="{0150CC7C-1A6E-4C5C-A036-B1BFDC04248C}"/>
              </a:ext>
            </a:extLst>
          </p:cNvPr>
          <p:cNvSpPr txBox="1"/>
          <p:nvPr/>
        </p:nvSpPr>
        <p:spPr>
          <a:xfrm>
            <a:off x="259221" y="55339"/>
            <a:ext cx="8255191"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chemeClr val="bg1"/>
                </a:solidFill>
                <a:latin typeface="+mj-lt"/>
                <a:ea typeface="Roboto"/>
                <a:cs typeface="Roboto"/>
                <a:sym typeface="Roboto"/>
              </a:rPr>
              <a:t>Our Process to Becoming Your Personal CFO</a:t>
            </a:r>
            <a:endParaRPr lang="en-US" sz="2400" b="1" dirty="0">
              <a:solidFill>
                <a:schemeClr val="bg1"/>
              </a:solidFill>
              <a:latin typeface="+mj-lt"/>
            </a:endParaRPr>
          </a:p>
        </p:txBody>
      </p:sp>
      <p:graphicFrame>
        <p:nvGraphicFramePr>
          <p:cNvPr id="13" name="Diagram 12">
            <a:extLst>
              <a:ext uri="{FF2B5EF4-FFF2-40B4-BE49-F238E27FC236}">
                <a16:creationId xmlns:a16="http://schemas.microsoft.com/office/drawing/2014/main" id="{1284055F-FA58-46EC-8E75-43DF3356DC60}"/>
              </a:ext>
            </a:extLst>
          </p:cNvPr>
          <p:cNvGraphicFramePr/>
          <p:nvPr>
            <p:extLst>
              <p:ext uri="{D42A27DB-BD31-4B8C-83A1-F6EECF244321}">
                <p14:modId xmlns:p14="http://schemas.microsoft.com/office/powerpoint/2010/main" val="4032868812"/>
              </p:ext>
            </p:extLst>
          </p:nvPr>
        </p:nvGraphicFramePr>
        <p:xfrm>
          <a:off x="1057637" y="847229"/>
          <a:ext cx="8457564" cy="520116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4" name="Google Shape;102;p9">
            <a:extLst>
              <a:ext uri="{FF2B5EF4-FFF2-40B4-BE49-F238E27FC236}">
                <a16:creationId xmlns:a16="http://schemas.microsoft.com/office/drawing/2014/main" id="{5B05949E-0B39-429E-9817-B3F384D0CE6D}"/>
              </a:ext>
            </a:extLst>
          </p:cNvPr>
          <p:cNvPicPr preferRelativeResize="0"/>
          <p:nvPr/>
        </p:nvPicPr>
        <p:blipFill>
          <a:blip r:embed="rId3">
            <a:alphaModFix/>
          </a:blip>
          <a:stretch>
            <a:fillRect/>
          </a:stretch>
        </p:blipFill>
        <p:spPr>
          <a:xfrm>
            <a:off x="9626609" y="1139328"/>
            <a:ext cx="2440466" cy="1483954"/>
          </a:xfrm>
          <a:prstGeom prst="rect">
            <a:avLst/>
          </a:prstGeom>
          <a:noFill/>
          <a:ln>
            <a:noFill/>
          </a:ln>
        </p:spPr>
      </p:pic>
      <p:sp>
        <p:nvSpPr>
          <p:cNvPr id="15" name="TextBox 14">
            <a:extLst>
              <a:ext uri="{FF2B5EF4-FFF2-40B4-BE49-F238E27FC236}">
                <a16:creationId xmlns:a16="http://schemas.microsoft.com/office/drawing/2014/main" id="{8E09B473-060A-4676-9CDA-58D55EEF73C9}"/>
              </a:ext>
            </a:extLst>
          </p:cNvPr>
          <p:cNvSpPr txBox="1"/>
          <p:nvPr/>
        </p:nvSpPr>
        <p:spPr>
          <a:xfrm>
            <a:off x="9347697" y="2890539"/>
            <a:ext cx="2743200" cy="24622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solidFill>
                  <a:srgbClr val="0070C0"/>
                </a:solidFill>
                <a:cs typeface="Segoe UI"/>
              </a:rPr>
              <a:t>IMAGINE </a:t>
            </a:r>
            <a:r>
              <a:rPr lang="en-US" dirty="0">
                <a:cs typeface="Segoe UI"/>
              </a:rPr>
              <a:t>​</a:t>
            </a:r>
          </a:p>
          <a:p>
            <a:pPr algn="ctr"/>
            <a:r>
              <a:rPr lang="en-US" dirty="0">
                <a:cs typeface="Segoe UI"/>
              </a:rPr>
              <a:t>​</a:t>
            </a:r>
          </a:p>
          <a:p>
            <a:pPr algn="ctr"/>
            <a:r>
              <a:rPr lang="en-US" dirty="0">
                <a:solidFill>
                  <a:srgbClr val="0070C0"/>
                </a:solidFill>
                <a:cs typeface="Segoe UI"/>
              </a:rPr>
              <a:t>TAKING A TRIP</a:t>
            </a:r>
            <a:r>
              <a:rPr lang="en-US" dirty="0">
                <a:cs typeface="Segoe UI"/>
              </a:rPr>
              <a:t>​</a:t>
            </a:r>
          </a:p>
          <a:p>
            <a:pPr algn="ctr"/>
            <a:r>
              <a:rPr lang="en-US" dirty="0">
                <a:cs typeface="Segoe UI"/>
              </a:rPr>
              <a:t>​</a:t>
            </a:r>
          </a:p>
          <a:p>
            <a:pPr algn="ctr"/>
            <a:r>
              <a:rPr lang="en-US" dirty="0">
                <a:solidFill>
                  <a:srgbClr val="0070C0"/>
                </a:solidFill>
                <a:cs typeface="Segoe UI"/>
              </a:rPr>
              <a:t>WITHOUT DIRECTIONS</a:t>
            </a:r>
            <a:r>
              <a:rPr lang="en-US" dirty="0">
                <a:cs typeface="Segoe UI"/>
              </a:rPr>
              <a:t>​</a:t>
            </a:r>
          </a:p>
          <a:p>
            <a:pPr algn="ctr"/>
            <a:r>
              <a:rPr lang="en-US" dirty="0">
                <a:cs typeface="Segoe UI"/>
              </a:rPr>
              <a:t>​</a:t>
            </a:r>
          </a:p>
          <a:p>
            <a:pPr algn="ctr"/>
            <a:r>
              <a:rPr lang="en-US" b="1" dirty="0">
                <a:solidFill>
                  <a:srgbClr val="0070C0"/>
                </a:solidFill>
                <a:cs typeface="Segoe UI"/>
              </a:rPr>
              <a:t>YOU MIGHT MAKE IT TO YOUR DESTINATION</a:t>
            </a:r>
            <a:r>
              <a:rPr lang="en-US" dirty="0">
                <a:cs typeface="Segoe UI"/>
              </a:rPr>
              <a:t>​</a:t>
            </a:r>
          </a:p>
          <a:p>
            <a:pPr algn="ctr"/>
            <a:r>
              <a:rPr lang="en-US" dirty="0">
                <a:cs typeface="Segoe UI"/>
              </a:rPr>
              <a:t>​</a:t>
            </a:r>
          </a:p>
          <a:p>
            <a:pPr algn="ctr"/>
            <a:r>
              <a:rPr lang="en-US" b="1" i="1" dirty="0">
                <a:solidFill>
                  <a:srgbClr val="0070C0"/>
                </a:solidFill>
                <a:cs typeface="Segoe UI"/>
              </a:rPr>
              <a:t>BUT DID YOU TAKE THE BEST ROUTE?</a:t>
            </a:r>
          </a:p>
        </p:txBody>
      </p:sp>
      <p:sp>
        <p:nvSpPr>
          <p:cNvPr id="16" name="Google Shape;99;p9">
            <a:extLst>
              <a:ext uri="{FF2B5EF4-FFF2-40B4-BE49-F238E27FC236}">
                <a16:creationId xmlns:a16="http://schemas.microsoft.com/office/drawing/2014/main" id="{F29BEB6F-EFE0-4DCD-8AF6-5A900982300C}"/>
              </a:ext>
            </a:extLst>
          </p:cNvPr>
          <p:cNvSpPr/>
          <p:nvPr/>
        </p:nvSpPr>
        <p:spPr>
          <a:xfrm>
            <a:off x="11478643" y="5999792"/>
            <a:ext cx="710565" cy="700404"/>
          </a:xfrm>
          <a:custGeom>
            <a:avLst/>
            <a:gdLst/>
            <a:ahLst/>
            <a:cxnLst/>
            <a:rect l="l" t="t" r="r" b="b"/>
            <a:pathLst>
              <a:path w="710565" h="700404" extrusionOk="0">
                <a:moveTo>
                  <a:pt x="710308" y="0"/>
                </a:moveTo>
                <a:lnTo>
                  <a:pt x="0" y="0"/>
                </a:lnTo>
                <a:lnTo>
                  <a:pt x="710308" y="699813"/>
                </a:lnTo>
                <a:lnTo>
                  <a:pt x="710308"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Tree>
    <p:extLst>
      <p:ext uri="{BB962C8B-B14F-4D97-AF65-F5344CB8AC3E}">
        <p14:creationId xmlns:p14="http://schemas.microsoft.com/office/powerpoint/2010/main" val="2022697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0"/>
          <p:cNvSpPr txBox="1"/>
          <p:nvPr/>
        </p:nvSpPr>
        <p:spPr>
          <a:xfrm>
            <a:off x="885884" y="6114029"/>
            <a:ext cx="2257425" cy="238760"/>
          </a:xfrm>
          <a:prstGeom prst="rect">
            <a:avLst/>
          </a:prstGeom>
          <a:noFill/>
          <a:ln>
            <a:noFill/>
          </a:ln>
        </p:spPr>
        <p:txBody>
          <a:bodyPr spcFirstLastPara="1" wrap="square" lIns="0" tIns="12700" rIns="0" bIns="0" anchor="t" anchorCtr="0">
            <a:noAutofit/>
          </a:bodyPr>
          <a:lstStyle/>
          <a:p>
            <a:pPr marL="12700" marR="0" lvl="0" indent="0" algn="l" rtl="0">
              <a:lnSpc>
                <a:spcPct val="100000"/>
              </a:lnSpc>
              <a:spcBef>
                <a:spcPts val="0"/>
              </a:spcBef>
              <a:spcAft>
                <a:spcPts val="0"/>
              </a:spcAft>
              <a:buNone/>
            </a:pPr>
            <a:r>
              <a:rPr lang="en-US" sz="1600" dirty="0">
                <a:latin typeface="Rambla"/>
                <a:ea typeface="Rambla"/>
                <a:cs typeface="Rambla"/>
                <a:sym typeface="Rambla"/>
              </a:rPr>
              <a:t>www.</a:t>
            </a:r>
            <a:r>
              <a:rPr lang="en-US" sz="1600" b="1" dirty="0">
                <a:latin typeface="Lucida Sans"/>
                <a:ea typeface="Lucida Sans"/>
                <a:cs typeface="Lucida Sans"/>
                <a:sym typeface="Lucida Sans"/>
              </a:rPr>
              <a:t>mypcfo</a:t>
            </a:r>
            <a:r>
              <a:rPr lang="en-US" sz="1600" dirty="0">
                <a:latin typeface="Rambla"/>
                <a:ea typeface="Rambla"/>
                <a:cs typeface="Rambla"/>
                <a:sym typeface="Rambla"/>
              </a:rPr>
              <a:t>.com</a:t>
            </a:r>
            <a:endParaRPr sz="1600" dirty="0">
              <a:latin typeface="Rambla"/>
              <a:ea typeface="Rambla"/>
              <a:cs typeface="Rambla"/>
              <a:sym typeface="Rambla"/>
            </a:endParaRPr>
          </a:p>
        </p:txBody>
      </p:sp>
      <p:sp>
        <p:nvSpPr>
          <p:cNvPr id="109" name="Google Shape;109;p10"/>
          <p:cNvSpPr/>
          <p:nvPr/>
        </p:nvSpPr>
        <p:spPr>
          <a:xfrm>
            <a:off x="-21" y="6469124"/>
            <a:ext cx="1875789" cy="0"/>
          </a:xfrm>
          <a:custGeom>
            <a:avLst/>
            <a:gdLst/>
            <a:ahLst/>
            <a:cxnLst/>
            <a:rect l="l" t="t" r="r" b="b"/>
            <a:pathLst>
              <a:path w="1875789" h="120000" extrusionOk="0">
                <a:moveTo>
                  <a:pt x="1875502" y="0"/>
                </a:moveTo>
                <a:lnTo>
                  <a:pt x="0" y="0"/>
                </a:lnTo>
              </a:path>
            </a:pathLst>
          </a:custGeom>
          <a:noFill/>
          <a:ln w="12175"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10" name="Google Shape;110;p10"/>
          <p:cNvSpPr/>
          <p:nvPr/>
        </p:nvSpPr>
        <p:spPr>
          <a:xfrm>
            <a:off x="1838124" y="6431677"/>
            <a:ext cx="74714" cy="74894"/>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11" name="Google Shape;111;p10"/>
          <p:cNvSpPr txBox="1">
            <a:spLocks noGrp="1"/>
          </p:cNvSpPr>
          <p:nvPr>
            <p:ph type="title"/>
          </p:nvPr>
        </p:nvSpPr>
        <p:spPr>
          <a:xfrm>
            <a:off x="883325" y="1355347"/>
            <a:ext cx="6236997" cy="939900"/>
          </a:xfrm>
          <a:prstGeom prst="rect">
            <a:avLst/>
          </a:prstGeom>
          <a:noFill/>
          <a:ln>
            <a:noFill/>
          </a:ln>
        </p:spPr>
        <p:txBody>
          <a:bodyPr spcFirstLastPara="1" wrap="square" lIns="0" tIns="12700" rIns="0" bIns="0" anchor="t" anchorCtr="0">
            <a:noAutofit/>
          </a:bodyPr>
          <a:lstStyle/>
          <a:p>
            <a:pPr marL="12700" lvl="0" indent="0" algn="l" rtl="0">
              <a:lnSpc>
                <a:spcPct val="100000"/>
              </a:lnSpc>
              <a:spcBef>
                <a:spcPts val="0"/>
              </a:spcBef>
              <a:spcAft>
                <a:spcPts val="0"/>
              </a:spcAft>
              <a:buNone/>
            </a:pPr>
            <a:r>
              <a:rPr lang="en-US" sz="7000" dirty="0">
                <a:latin typeface="Roboto"/>
                <a:ea typeface="Roboto"/>
                <a:cs typeface="Roboto"/>
                <a:sym typeface="Roboto"/>
              </a:rPr>
              <a:t>THANK YOU</a:t>
            </a:r>
            <a:endParaRPr sz="7000" dirty="0">
              <a:latin typeface="Roboto"/>
              <a:ea typeface="Roboto"/>
              <a:cs typeface="Roboto"/>
              <a:sym typeface="Roboto"/>
            </a:endParaRPr>
          </a:p>
        </p:txBody>
      </p:sp>
      <p:sp>
        <p:nvSpPr>
          <p:cNvPr id="117" name="Google Shape;117;p10"/>
          <p:cNvSpPr/>
          <p:nvPr/>
        </p:nvSpPr>
        <p:spPr>
          <a:xfrm>
            <a:off x="3244114" y="3787574"/>
            <a:ext cx="0" cy="892810"/>
          </a:xfrm>
          <a:custGeom>
            <a:avLst/>
            <a:gdLst/>
            <a:ahLst/>
            <a:cxnLst/>
            <a:rect l="l" t="t" r="r" b="b"/>
            <a:pathLst>
              <a:path w="120000" h="892810" extrusionOk="0">
                <a:moveTo>
                  <a:pt x="0" y="0"/>
                </a:moveTo>
                <a:lnTo>
                  <a:pt x="0" y="892291"/>
                </a:lnTo>
              </a:path>
            </a:pathLst>
          </a:custGeom>
          <a:noFill/>
          <a:ln w="9525" cap="flat" cmpd="sng">
            <a:solidFill>
              <a:srgbClr val="1A1A1A"/>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18" name="Google Shape;118;p10"/>
          <p:cNvSpPr/>
          <p:nvPr/>
        </p:nvSpPr>
        <p:spPr>
          <a:xfrm>
            <a:off x="3561674" y="4217587"/>
            <a:ext cx="93441" cy="149277"/>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19" name="Google Shape;119;p10"/>
          <p:cNvSpPr/>
          <p:nvPr/>
        </p:nvSpPr>
        <p:spPr>
          <a:xfrm>
            <a:off x="5315557" y="3871673"/>
            <a:ext cx="174823" cy="163879"/>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20" name="Google Shape;120;p10"/>
          <p:cNvSpPr/>
          <p:nvPr/>
        </p:nvSpPr>
        <p:spPr>
          <a:xfrm>
            <a:off x="3532961" y="3876999"/>
            <a:ext cx="153680" cy="153230"/>
          </a:xfrm>
          <a:prstGeom prst="rect">
            <a:avLst/>
          </a:prstGeom>
          <a:blipFill rotWithShape="1">
            <a:blip r:embed="rId6">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21" name="Google Shape;121;p10"/>
          <p:cNvSpPr txBox="1"/>
          <p:nvPr/>
        </p:nvSpPr>
        <p:spPr>
          <a:xfrm>
            <a:off x="3746718" y="3826678"/>
            <a:ext cx="2821305" cy="837565"/>
          </a:xfrm>
          <a:prstGeom prst="rect">
            <a:avLst/>
          </a:prstGeom>
          <a:noFill/>
          <a:ln>
            <a:noFill/>
          </a:ln>
        </p:spPr>
        <p:txBody>
          <a:bodyPr spcFirstLastPara="1" wrap="square" lIns="0" tIns="12700" rIns="0" bIns="0" anchor="t" anchorCtr="0">
            <a:noAutofit/>
          </a:bodyPr>
          <a:lstStyle/>
          <a:p>
            <a:pPr marL="12700" marR="0" lvl="0" indent="0" algn="l" rtl="0">
              <a:lnSpc>
                <a:spcPct val="100000"/>
              </a:lnSpc>
              <a:spcBef>
                <a:spcPts val="0"/>
              </a:spcBef>
              <a:spcAft>
                <a:spcPts val="0"/>
              </a:spcAft>
              <a:buNone/>
            </a:pPr>
            <a:r>
              <a:rPr lang="en-US" dirty="0">
                <a:solidFill>
                  <a:srgbClr val="1A1A1A"/>
                </a:solidFill>
                <a:latin typeface="Rambla"/>
                <a:ea typeface="Rambla"/>
                <a:cs typeface="Rambla"/>
                <a:sym typeface="Rambla"/>
              </a:rPr>
              <a:t>503 912 2090</a:t>
            </a:r>
            <a:r>
              <a:rPr lang="en-US" sz="1400" dirty="0">
                <a:solidFill>
                  <a:srgbClr val="1A1A1A"/>
                </a:solidFill>
                <a:latin typeface="Rambla"/>
                <a:ea typeface="Rambla"/>
                <a:cs typeface="Rambla"/>
                <a:sym typeface="Rambla"/>
              </a:rPr>
              <a:t>	503 662 6205</a:t>
            </a:r>
            <a:endParaRPr sz="1400" dirty="0">
              <a:latin typeface="Rambla"/>
              <a:ea typeface="Rambla"/>
              <a:cs typeface="Rambla"/>
              <a:sym typeface="Rambla"/>
            </a:endParaRPr>
          </a:p>
          <a:p>
            <a:pPr marL="20955" marR="0" lvl="0" indent="0" algn="l" rtl="0">
              <a:lnSpc>
                <a:spcPct val="100000"/>
              </a:lnSpc>
              <a:spcBef>
                <a:spcPts val="1125"/>
              </a:spcBef>
              <a:spcAft>
                <a:spcPts val="0"/>
              </a:spcAft>
              <a:buNone/>
            </a:pPr>
            <a:r>
              <a:rPr lang="en-US" sz="1400" dirty="0">
                <a:solidFill>
                  <a:srgbClr val="1A1A1A"/>
                </a:solidFill>
                <a:latin typeface="Rambla"/>
                <a:ea typeface="Rambla"/>
                <a:cs typeface="Rambla"/>
                <a:sym typeface="Rambla"/>
              </a:rPr>
              <a:t>1220 Main Street, Suite 400</a:t>
            </a:r>
            <a:endParaRPr sz="1400" dirty="0">
              <a:latin typeface="Rambla"/>
              <a:ea typeface="Rambla"/>
              <a:cs typeface="Rambla"/>
              <a:sym typeface="Rambla"/>
            </a:endParaRPr>
          </a:p>
          <a:p>
            <a:pPr marL="20955" marR="0" lvl="0" indent="0" algn="l" rtl="0">
              <a:lnSpc>
                <a:spcPct val="100000"/>
              </a:lnSpc>
              <a:spcBef>
                <a:spcPts val="225"/>
              </a:spcBef>
              <a:spcAft>
                <a:spcPts val="0"/>
              </a:spcAft>
              <a:buNone/>
            </a:pPr>
            <a:r>
              <a:rPr lang="en-US" dirty="0">
                <a:solidFill>
                  <a:srgbClr val="1A1A1A"/>
                </a:solidFill>
                <a:latin typeface="Rambla"/>
                <a:ea typeface="Rambla"/>
                <a:cs typeface="Rambla"/>
                <a:sym typeface="Rambla"/>
              </a:rPr>
              <a:t>Vancouver, WA  98660</a:t>
            </a:r>
            <a:endParaRPr sz="1400" dirty="0">
              <a:latin typeface="Rambla"/>
              <a:ea typeface="Rambla"/>
              <a:cs typeface="Rambla"/>
              <a:sym typeface="Rambla"/>
            </a:endParaRPr>
          </a:p>
        </p:txBody>
      </p:sp>
      <p:pic>
        <p:nvPicPr>
          <p:cNvPr id="122" name="Google Shape;122;p10"/>
          <p:cNvPicPr preferRelativeResize="0"/>
          <p:nvPr/>
        </p:nvPicPr>
        <p:blipFill rotWithShape="1">
          <a:blip r:embed="rId7">
            <a:alphaModFix/>
          </a:blip>
          <a:srcRect t="14676" r="6976" b="9277"/>
          <a:stretch/>
        </p:blipFill>
        <p:spPr>
          <a:xfrm>
            <a:off x="709925" y="3775562"/>
            <a:ext cx="2031609" cy="9397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Shape 75"/>
        <p:cNvGrpSpPr/>
        <p:nvPr/>
      </p:nvGrpSpPr>
      <p:grpSpPr>
        <a:xfrm>
          <a:off x="0" y="0"/>
          <a:ext cx="0" cy="0"/>
          <a:chOff x="0" y="0"/>
          <a:chExt cx="0" cy="0"/>
        </a:xfrm>
      </p:grpSpPr>
      <p:sp>
        <p:nvSpPr>
          <p:cNvPr id="76" name="Google Shape;76;p8"/>
          <p:cNvSpPr/>
          <p:nvPr/>
        </p:nvSpPr>
        <p:spPr>
          <a:xfrm>
            <a:off x="4576629" y="0"/>
            <a:ext cx="7612380" cy="597188"/>
          </a:xfrm>
          <a:custGeom>
            <a:avLst/>
            <a:gdLst/>
            <a:ahLst/>
            <a:cxnLst/>
            <a:rect l="l" t="t" r="r" b="b"/>
            <a:pathLst>
              <a:path w="7612380" h="855980" extrusionOk="0">
                <a:moveTo>
                  <a:pt x="7612322" y="0"/>
                </a:moveTo>
                <a:lnTo>
                  <a:pt x="868777" y="0"/>
                </a:lnTo>
                <a:lnTo>
                  <a:pt x="0" y="855943"/>
                </a:lnTo>
                <a:lnTo>
                  <a:pt x="6746295" y="855943"/>
                </a:lnTo>
                <a:lnTo>
                  <a:pt x="7612322" y="2713"/>
                </a:lnTo>
                <a:lnTo>
                  <a:pt x="7612322"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7" name="Google Shape;77;p8"/>
          <p:cNvSpPr/>
          <p:nvPr/>
        </p:nvSpPr>
        <p:spPr>
          <a:xfrm>
            <a:off x="1942452" y="0"/>
            <a:ext cx="9845040" cy="431071"/>
          </a:xfrm>
          <a:custGeom>
            <a:avLst/>
            <a:gdLst/>
            <a:ahLst/>
            <a:cxnLst/>
            <a:rect l="l" t="t" r="r" b="b"/>
            <a:pathLst>
              <a:path w="9845040" h="1106805" extrusionOk="0">
                <a:moveTo>
                  <a:pt x="9844699" y="0"/>
                </a:moveTo>
                <a:lnTo>
                  <a:pt x="1123149" y="0"/>
                </a:lnTo>
                <a:lnTo>
                  <a:pt x="0" y="1106557"/>
                </a:lnTo>
                <a:lnTo>
                  <a:pt x="8721551" y="1106557"/>
                </a:lnTo>
                <a:lnTo>
                  <a:pt x="9844699"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8" name="Google Shape;78;p8"/>
          <p:cNvSpPr/>
          <p:nvPr/>
        </p:nvSpPr>
        <p:spPr>
          <a:xfrm>
            <a:off x="0" y="-1"/>
            <a:ext cx="10074275" cy="610787"/>
          </a:xfrm>
          <a:custGeom>
            <a:avLst/>
            <a:gdLst/>
            <a:ahLst/>
            <a:cxnLst/>
            <a:rect l="l" t="t" r="r" b="b"/>
            <a:pathLst>
              <a:path w="10074275" h="1106805" extrusionOk="0">
                <a:moveTo>
                  <a:pt x="10073786" y="0"/>
                </a:moveTo>
                <a:lnTo>
                  <a:pt x="0" y="0"/>
                </a:lnTo>
                <a:lnTo>
                  <a:pt x="0" y="1106557"/>
                </a:lnTo>
                <a:lnTo>
                  <a:pt x="8950625" y="1106557"/>
                </a:lnTo>
                <a:lnTo>
                  <a:pt x="10073786"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9" name="Google Shape;79;p8"/>
          <p:cNvSpPr/>
          <p:nvPr/>
        </p:nvSpPr>
        <p:spPr>
          <a:xfrm>
            <a:off x="1037822" y="6276967"/>
            <a:ext cx="8870315" cy="581660"/>
          </a:xfrm>
          <a:custGeom>
            <a:avLst/>
            <a:gdLst/>
            <a:ahLst/>
            <a:cxnLst/>
            <a:rect l="l" t="t" r="r" b="b"/>
            <a:pathLst>
              <a:path w="8870315" h="581659" extrusionOk="0">
                <a:moveTo>
                  <a:pt x="8280533" y="0"/>
                </a:moveTo>
                <a:lnTo>
                  <a:pt x="0" y="0"/>
                </a:lnTo>
                <a:lnTo>
                  <a:pt x="589745" y="581032"/>
                </a:lnTo>
                <a:lnTo>
                  <a:pt x="8870278" y="581032"/>
                </a:lnTo>
                <a:lnTo>
                  <a:pt x="8280533"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0" name="Google Shape;80;p8"/>
          <p:cNvSpPr/>
          <p:nvPr/>
        </p:nvSpPr>
        <p:spPr>
          <a:xfrm>
            <a:off x="57509" y="5811328"/>
            <a:ext cx="1418231" cy="1046900"/>
          </a:xfrm>
          <a:custGeom>
            <a:avLst/>
            <a:gdLst/>
            <a:ahLst/>
            <a:cxnLst/>
            <a:rect l="l" t="t" r="r" b="b"/>
            <a:pathLst>
              <a:path w="1475740" h="1233804" extrusionOk="0">
                <a:moveTo>
                  <a:pt x="223649" y="0"/>
                </a:moveTo>
                <a:lnTo>
                  <a:pt x="0" y="0"/>
                </a:lnTo>
                <a:lnTo>
                  <a:pt x="1252069" y="1233576"/>
                </a:lnTo>
                <a:lnTo>
                  <a:pt x="1475720" y="1233576"/>
                </a:lnTo>
                <a:lnTo>
                  <a:pt x="223649" y="0"/>
                </a:lnTo>
                <a:close/>
              </a:path>
            </a:pathLst>
          </a:custGeom>
          <a:solidFill>
            <a:srgbClr val="33333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1" name="Google Shape;81;p8"/>
          <p:cNvSpPr/>
          <p:nvPr/>
        </p:nvSpPr>
        <p:spPr>
          <a:xfrm>
            <a:off x="262390" y="6334476"/>
            <a:ext cx="863959" cy="524151"/>
          </a:xfrm>
          <a:custGeom>
            <a:avLst/>
            <a:gdLst/>
            <a:ahLst/>
            <a:cxnLst/>
            <a:rect l="l" t="t" r="r" b="b"/>
            <a:pathLst>
              <a:path w="806450" h="581659" extrusionOk="0">
                <a:moveTo>
                  <a:pt x="216655" y="0"/>
                </a:moveTo>
                <a:lnTo>
                  <a:pt x="0" y="0"/>
                </a:lnTo>
                <a:lnTo>
                  <a:pt x="589746" y="581032"/>
                </a:lnTo>
                <a:lnTo>
                  <a:pt x="806401" y="581032"/>
                </a:lnTo>
                <a:lnTo>
                  <a:pt x="216655"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2" name="Google Shape;82;p8"/>
          <p:cNvSpPr/>
          <p:nvPr/>
        </p:nvSpPr>
        <p:spPr>
          <a:xfrm>
            <a:off x="9517536" y="6276967"/>
            <a:ext cx="792480" cy="581660"/>
          </a:xfrm>
          <a:custGeom>
            <a:avLst/>
            <a:gdLst/>
            <a:ahLst/>
            <a:cxnLst/>
            <a:rect l="l" t="t" r="r" b="b"/>
            <a:pathLst>
              <a:path w="792479" h="581659" extrusionOk="0">
                <a:moveTo>
                  <a:pt x="202665" y="0"/>
                </a:moveTo>
                <a:lnTo>
                  <a:pt x="0" y="0"/>
                </a:lnTo>
                <a:lnTo>
                  <a:pt x="589745" y="581032"/>
                </a:lnTo>
                <a:lnTo>
                  <a:pt x="792410" y="581032"/>
                </a:lnTo>
                <a:lnTo>
                  <a:pt x="202665"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3" name="Google Shape;83;p8"/>
          <p:cNvSpPr/>
          <p:nvPr/>
        </p:nvSpPr>
        <p:spPr>
          <a:xfrm>
            <a:off x="11478643" y="5999792"/>
            <a:ext cx="710565" cy="700405"/>
          </a:xfrm>
          <a:custGeom>
            <a:avLst/>
            <a:gdLst/>
            <a:ahLst/>
            <a:cxnLst/>
            <a:rect l="l" t="t" r="r" b="b"/>
            <a:pathLst>
              <a:path w="710565" h="700404" extrusionOk="0">
                <a:moveTo>
                  <a:pt x="710308" y="0"/>
                </a:moveTo>
                <a:lnTo>
                  <a:pt x="0" y="0"/>
                </a:lnTo>
                <a:lnTo>
                  <a:pt x="710308" y="699813"/>
                </a:lnTo>
                <a:lnTo>
                  <a:pt x="710308"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pic>
        <p:nvPicPr>
          <p:cNvPr id="87" name="Google Shape;87;p8"/>
          <p:cNvPicPr preferRelativeResize="0"/>
          <p:nvPr/>
        </p:nvPicPr>
        <p:blipFill>
          <a:blip r:embed="rId3">
            <a:alphaModFix/>
          </a:blip>
          <a:stretch>
            <a:fillRect/>
          </a:stretch>
        </p:blipFill>
        <p:spPr>
          <a:xfrm>
            <a:off x="10312347" y="6067174"/>
            <a:ext cx="1237676" cy="700401"/>
          </a:xfrm>
          <a:prstGeom prst="rect">
            <a:avLst/>
          </a:prstGeom>
          <a:noFill/>
          <a:ln>
            <a:noFill/>
          </a:ln>
        </p:spPr>
      </p:pic>
      <p:sp>
        <p:nvSpPr>
          <p:cNvPr id="11" name="TextBox 10">
            <a:extLst>
              <a:ext uri="{FF2B5EF4-FFF2-40B4-BE49-F238E27FC236}">
                <a16:creationId xmlns:a16="http://schemas.microsoft.com/office/drawing/2014/main" id="{4E51CBBA-1AE6-48B0-AE02-39659455223D}"/>
              </a:ext>
            </a:extLst>
          </p:cNvPr>
          <p:cNvSpPr txBox="1"/>
          <p:nvPr/>
        </p:nvSpPr>
        <p:spPr>
          <a:xfrm>
            <a:off x="504645" y="986287"/>
            <a:ext cx="11045377" cy="35702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600" b="1" dirty="0">
                <a:solidFill>
                  <a:srgbClr val="0070C0"/>
                </a:solidFill>
                <a:latin typeface="Arial"/>
              </a:rPr>
              <a:t>My Personal CFO acts with a fiduciary interest to its clients.</a:t>
            </a:r>
            <a:endParaRPr lang="en-US" dirty="0">
              <a:latin typeface="Arial"/>
            </a:endParaRPr>
          </a:p>
          <a:p>
            <a:pPr algn="l"/>
            <a:endParaRPr lang="en-US" dirty="0"/>
          </a:p>
          <a:p>
            <a:pPr algn="l"/>
            <a:r>
              <a:rPr lang="en-US" dirty="0"/>
              <a:t>Providing the highest level of wealth advisory services is at the heart of everything we do.</a:t>
            </a:r>
          </a:p>
          <a:p>
            <a:pPr algn="l"/>
            <a:endParaRPr lang="en-US" dirty="0"/>
          </a:p>
          <a:p>
            <a:pPr algn="l"/>
            <a:r>
              <a:rPr lang="en-US" dirty="0"/>
              <a:t>We love being a trusted advisor to our clients and work hard to cut through all of the noise to deliver exceptional service.</a:t>
            </a:r>
          </a:p>
          <a:p>
            <a:pPr algn="l"/>
            <a:endParaRPr lang="en-US" dirty="0"/>
          </a:p>
          <a:p>
            <a:pPr algn="l"/>
            <a:r>
              <a:rPr lang="en-US" dirty="0"/>
              <a:t>There are so many financial decisions that impact multiple areas of an individual's balance sheet that focusing on just one or two likely results in a missed opportunity or exposes you to a potentially costly mistake.</a:t>
            </a:r>
          </a:p>
          <a:p>
            <a:pPr algn="l"/>
            <a:endParaRPr lang="en-US" dirty="0"/>
          </a:p>
          <a:p>
            <a:pPr algn="l"/>
            <a:r>
              <a:rPr lang="en-US" dirty="0"/>
              <a:t>Our goal is to give you the piece of mind that all aspects of your financial picture are being taken care of.</a:t>
            </a:r>
          </a:p>
          <a:p>
            <a:pPr algn="l"/>
            <a:endParaRPr lang="en-US" dirty="0"/>
          </a:p>
          <a:p>
            <a:pPr algn="l"/>
            <a:r>
              <a:rPr lang="en-US" dirty="0"/>
              <a:t>As an independent Registered Investment Advisor, we follow the highest financial standard with your best interests as our utmost priority.</a:t>
            </a:r>
          </a:p>
          <a:p>
            <a:pPr algn="l"/>
            <a:endParaRPr lang="en-US" dirty="0"/>
          </a:p>
          <a:p>
            <a:pPr algn="l"/>
            <a:r>
              <a:rPr lang="en-US" dirty="0"/>
              <a:t>We work on a fee-only basis and do not sell commission-based or proprietary products or receive kick-backs of any kind.</a:t>
            </a:r>
          </a:p>
          <a:p>
            <a:pPr algn="l"/>
            <a:endParaRPr lang="en-US" dirty="0"/>
          </a:p>
          <a:p>
            <a:pPr algn="l"/>
            <a:r>
              <a:rPr lang="en-US" dirty="0"/>
              <a:t>This gives us the freedom to develop your financial plan and investment strategy without biased outside influences.</a:t>
            </a:r>
          </a:p>
        </p:txBody>
      </p:sp>
      <p:sp>
        <p:nvSpPr>
          <p:cNvPr id="13" name="TextBox 12">
            <a:extLst>
              <a:ext uri="{FF2B5EF4-FFF2-40B4-BE49-F238E27FC236}">
                <a16:creationId xmlns:a16="http://schemas.microsoft.com/office/drawing/2014/main" id="{ED974B9E-2B16-446E-9CD1-C9AA446DE4D8}"/>
              </a:ext>
            </a:extLst>
          </p:cNvPr>
          <p:cNvSpPr txBox="1"/>
          <p:nvPr/>
        </p:nvSpPr>
        <p:spPr>
          <a:xfrm>
            <a:off x="259222" y="55339"/>
            <a:ext cx="522148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chemeClr val="bg1"/>
                </a:solidFill>
              </a:rPr>
              <a:t>My Personal CFO Relationship</a:t>
            </a:r>
          </a:p>
        </p:txBody>
      </p:sp>
    </p:spTree>
    <p:extLst>
      <p:ext uri="{BB962C8B-B14F-4D97-AF65-F5344CB8AC3E}">
        <p14:creationId xmlns:p14="http://schemas.microsoft.com/office/powerpoint/2010/main" val="2284748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Shape 75"/>
        <p:cNvGrpSpPr/>
        <p:nvPr/>
      </p:nvGrpSpPr>
      <p:grpSpPr>
        <a:xfrm>
          <a:off x="0" y="0"/>
          <a:ext cx="0" cy="0"/>
          <a:chOff x="0" y="0"/>
          <a:chExt cx="0" cy="0"/>
        </a:xfrm>
      </p:grpSpPr>
      <p:pic>
        <p:nvPicPr>
          <p:cNvPr id="25" name="Picture 23" descr="A picture containing clipart&#10;&#10;Description generated with high confidence">
            <a:extLst>
              <a:ext uri="{FF2B5EF4-FFF2-40B4-BE49-F238E27FC236}">
                <a16:creationId xmlns:a16="http://schemas.microsoft.com/office/drawing/2014/main" id="{717BB124-FFF8-4368-807A-BEDE1D6D74BA}"/>
              </a:ext>
            </a:extLst>
          </p:cNvPr>
          <p:cNvPicPr>
            <a:picLocks noChangeAspect="1"/>
          </p:cNvPicPr>
          <p:nvPr/>
        </p:nvPicPr>
        <p:blipFill>
          <a:blip r:embed="rId3"/>
          <a:stretch>
            <a:fillRect/>
          </a:stretch>
        </p:blipFill>
        <p:spPr>
          <a:xfrm rot="60000">
            <a:off x="8188549" y="3095410"/>
            <a:ext cx="1465977" cy="821638"/>
          </a:xfrm>
          <a:prstGeom prst="rect">
            <a:avLst/>
          </a:prstGeom>
        </p:spPr>
      </p:pic>
      <p:sp>
        <p:nvSpPr>
          <p:cNvPr id="76" name="Google Shape;76;p8"/>
          <p:cNvSpPr/>
          <p:nvPr/>
        </p:nvSpPr>
        <p:spPr>
          <a:xfrm>
            <a:off x="4576629" y="0"/>
            <a:ext cx="7612380" cy="597188"/>
          </a:xfrm>
          <a:custGeom>
            <a:avLst/>
            <a:gdLst/>
            <a:ahLst/>
            <a:cxnLst/>
            <a:rect l="l" t="t" r="r" b="b"/>
            <a:pathLst>
              <a:path w="7612380" h="855980" extrusionOk="0">
                <a:moveTo>
                  <a:pt x="7612322" y="0"/>
                </a:moveTo>
                <a:lnTo>
                  <a:pt x="868777" y="0"/>
                </a:lnTo>
                <a:lnTo>
                  <a:pt x="0" y="855943"/>
                </a:lnTo>
                <a:lnTo>
                  <a:pt x="6746295" y="855943"/>
                </a:lnTo>
                <a:lnTo>
                  <a:pt x="7612322" y="2713"/>
                </a:lnTo>
                <a:lnTo>
                  <a:pt x="7612322"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7" name="Google Shape;77;p8"/>
          <p:cNvSpPr/>
          <p:nvPr/>
        </p:nvSpPr>
        <p:spPr>
          <a:xfrm>
            <a:off x="1942452" y="0"/>
            <a:ext cx="9845040" cy="431071"/>
          </a:xfrm>
          <a:custGeom>
            <a:avLst/>
            <a:gdLst/>
            <a:ahLst/>
            <a:cxnLst/>
            <a:rect l="l" t="t" r="r" b="b"/>
            <a:pathLst>
              <a:path w="9845040" h="1106805" extrusionOk="0">
                <a:moveTo>
                  <a:pt x="9844699" y="0"/>
                </a:moveTo>
                <a:lnTo>
                  <a:pt x="1123149" y="0"/>
                </a:lnTo>
                <a:lnTo>
                  <a:pt x="0" y="1106557"/>
                </a:lnTo>
                <a:lnTo>
                  <a:pt x="8721551" y="1106557"/>
                </a:lnTo>
                <a:lnTo>
                  <a:pt x="9844699"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8" name="Google Shape;78;p8"/>
          <p:cNvSpPr/>
          <p:nvPr/>
        </p:nvSpPr>
        <p:spPr>
          <a:xfrm>
            <a:off x="0" y="-1"/>
            <a:ext cx="10074275" cy="610787"/>
          </a:xfrm>
          <a:custGeom>
            <a:avLst/>
            <a:gdLst/>
            <a:ahLst/>
            <a:cxnLst/>
            <a:rect l="l" t="t" r="r" b="b"/>
            <a:pathLst>
              <a:path w="10074275" h="1106805" extrusionOk="0">
                <a:moveTo>
                  <a:pt x="10073786" y="0"/>
                </a:moveTo>
                <a:lnTo>
                  <a:pt x="0" y="0"/>
                </a:lnTo>
                <a:lnTo>
                  <a:pt x="0" y="1106557"/>
                </a:lnTo>
                <a:lnTo>
                  <a:pt x="8950625" y="1106557"/>
                </a:lnTo>
                <a:lnTo>
                  <a:pt x="10073786"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9" name="Google Shape;79;p8"/>
          <p:cNvSpPr/>
          <p:nvPr/>
        </p:nvSpPr>
        <p:spPr>
          <a:xfrm>
            <a:off x="1037822" y="6276967"/>
            <a:ext cx="8870315" cy="581660"/>
          </a:xfrm>
          <a:custGeom>
            <a:avLst/>
            <a:gdLst/>
            <a:ahLst/>
            <a:cxnLst/>
            <a:rect l="l" t="t" r="r" b="b"/>
            <a:pathLst>
              <a:path w="8870315" h="581659" extrusionOk="0">
                <a:moveTo>
                  <a:pt x="8280533" y="0"/>
                </a:moveTo>
                <a:lnTo>
                  <a:pt x="0" y="0"/>
                </a:lnTo>
                <a:lnTo>
                  <a:pt x="589745" y="581032"/>
                </a:lnTo>
                <a:lnTo>
                  <a:pt x="8870278" y="581032"/>
                </a:lnTo>
                <a:lnTo>
                  <a:pt x="8280533"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0" name="Google Shape;80;p8"/>
          <p:cNvSpPr/>
          <p:nvPr/>
        </p:nvSpPr>
        <p:spPr>
          <a:xfrm>
            <a:off x="57509" y="5811328"/>
            <a:ext cx="1418231" cy="1046900"/>
          </a:xfrm>
          <a:custGeom>
            <a:avLst/>
            <a:gdLst/>
            <a:ahLst/>
            <a:cxnLst/>
            <a:rect l="l" t="t" r="r" b="b"/>
            <a:pathLst>
              <a:path w="1475740" h="1233804" extrusionOk="0">
                <a:moveTo>
                  <a:pt x="223649" y="0"/>
                </a:moveTo>
                <a:lnTo>
                  <a:pt x="0" y="0"/>
                </a:lnTo>
                <a:lnTo>
                  <a:pt x="1252069" y="1233576"/>
                </a:lnTo>
                <a:lnTo>
                  <a:pt x="1475720" y="1233576"/>
                </a:lnTo>
                <a:lnTo>
                  <a:pt x="223649" y="0"/>
                </a:lnTo>
                <a:close/>
              </a:path>
            </a:pathLst>
          </a:custGeom>
          <a:solidFill>
            <a:srgbClr val="33333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1" name="Google Shape;81;p8"/>
          <p:cNvSpPr/>
          <p:nvPr/>
        </p:nvSpPr>
        <p:spPr>
          <a:xfrm>
            <a:off x="262390" y="6334476"/>
            <a:ext cx="863959" cy="524151"/>
          </a:xfrm>
          <a:custGeom>
            <a:avLst/>
            <a:gdLst/>
            <a:ahLst/>
            <a:cxnLst/>
            <a:rect l="l" t="t" r="r" b="b"/>
            <a:pathLst>
              <a:path w="806450" h="581659" extrusionOk="0">
                <a:moveTo>
                  <a:pt x="216655" y="0"/>
                </a:moveTo>
                <a:lnTo>
                  <a:pt x="0" y="0"/>
                </a:lnTo>
                <a:lnTo>
                  <a:pt x="589746" y="581032"/>
                </a:lnTo>
                <a:lnTo>
                  <a:pt x="806401" y="581032"/>
                </a:lnTo>
                <a:lnTo>
                  <a:pt x="216655"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2" name="Google Shape;82;p8"/>
          <p:cNvSpPr/>
          <p:nvPr/>
        </p:nvSpPr>
        <p:spPr>
          <a:xfrm>
            <a:off x="9517536" y="6276967"/>
            <a:ext cx="792480" cy="581660"/>
          </a:xfrm>
          <a:custGeom>
            <a:avLst/>
            <a:gdLst/>
            <a:ahLst/>
            <a:cxnLst/>
            <a:rect l="l" t="t" r="r" b="b"/>
            <a:pathLst>
              <a:path w="792479" h="581659" extrusionOk="0">
                <a:moveTo>
                  <a:pt x="202665" y="0"/>
                </a:moveTo>
                <a:lnTo>
                  <a:pt x="0" y="0"/>
                </a:lnTo>
                <a:lnTo>
                  <a:pt x="589745" y="581032"/>
                </a:lnTo>
                <a:lnTo>
                  <a:pt x="792410" y="581032"/>
                </a:lnTo>
                <a:lnTo>
                  <a:pt x="202665"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3" name="Google Shape;83;p8"/>
          <p:cNvSpPr/>
          <p:nvPr/>
        </p:nvSpPr>
        <p:spPr>
          <a:xfrm>
            <a:off x="11478643" y="5999792"/>
            <a:ext cx="710565" cy="700405"/>
          </a:xfrm>
          <a:custGeom>
            <a:avLst/>
            <a:gdLst/>
            <a:ahLst/>
            <a:cxnLst/>
            <a:rect l="l" t="t" r="r" b="b"/>
            <a:pathLst>
              <a:path w="710565" h="700404" extrusionOk="0">
                <a:moveTo>
                  <a:pt x="710308" y="0"/>
                </a:moveTo>
                <a:lnTo>
                  <a:pt x="0" y="0"/>
                </a:lnTo>
                <a:lnTo>
                  <a:pt x="710308" y="699813"/>
                </a:lnTo>
                <a:lnTo>
                  <a:pt x="710308"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pic>
        <p:nvPicPr>
          <p:cNvPr id="87" name="Google Shape;87;p8"/>
          <p:cNvPicPr preferRelativeResize="0"/>
          <p:nvPr/>
        </p:nvPicPr>
        <p:blipFill>
          <a:blip r:embed="rId4">
            <a:alphaModFix/>
          </a:blip>
          <a:stretch>
            <a:fillRect/>
          </a:stretch>
        </p:blipFill>
        <p:spPr>
          <a:xfrm>
            <a:off x="10312347" y="6067174"/>
            <a:ext cx="1237676" cy="700401"/>
          </a:xfrm>
          <a:prstGeom prst="rect">
            <a:avLst/>
          </a:prstGeom>
          <a:noFill/>
          <a:ln>
            <a:noFill/>
          </a:ln>
        </p:spPr>
      </p:pic>
      <p:grpSp>
        <p:nvGrpSpPr>
          <p:cNvPr id="3" name="Group 2">
            <a:extLst>
              <a:ext uri="{FF2B5EF4-FFF2-40B4-BE49-F238E27FC236}">
                <a16:creationId xmlns:a16="http://schemas.microsoft.com/office/drawing/2014/main" id="{127D4856-BE28-4F89-A99B-1A46837C41C5}"/>
              </a:ext>
            </a:extLst>
          </p:cNvPr>
          <p:cNvGrpSpPr/>
          <p:nvPr/>
        </p:nvGrpSpPr>
        <p:grpSpPr>
          <a:xfrm>
            <a:off x="6138619" y="672633"/>
            <a:ext cx="5635371" cy="5568268"/>
            <a:chOff x="6138619" y="657645"/>
            <a:chExt cx="5635371" cy="5568268"/>
          </a:xfrm>
        </p:grpSpPr>
        <p:sp>
          <p:nvSpPr>
            <p:cNvPr id="5" name="Freeform: Shape 4">
              <a:extLst>
                <a:ext uri="{FF2B5EF4-FFF2-40B4-BE49-F238E27FC236}">
                  <a16:creationId xmlns:a16="http://schemas.microsoft.com/office/drawing/2014/main" id="{96C967E2-9ABD-4D6F-A1B4-82CB75F9C206}"/>
                </a:ext>
              </a:extLst>
            </p:cNvPr>
            <p:cNvSpPr/>
            <p:nvPr/>
          </p:nvSpPr>
          <p:spPr>
            <a:xfrm rot="16200000">
              <a:off x="8652614" y="2300530"/>
              <a:ext cx="607381" cy="331403"/>
            </a:xfrm>
            <a:custGeom>
              <a:avLst/>
              <a:gdLst>
                <a:gd name="connsiteX0" fmla="*/ 0 w 607381"/>
                <a:gd name="connsiteY0" fmla="*/ 66281 h 331403"/>
                <a:gd name="connsiteX1" fmla="*/ 441680 w 607381"/>
                <a:gd name="connsiteY1" fmla="*/ 66281 h 331403"/>
                <a:gd name="connsiteX2" fmla="*/ 441680 w 607381"/>
                <a:gd name="connsiteY2" fmla="*/ 0 h 331403"/>
                <a:gd name="connsiteX3" fmla="*/ 607381 w 607381"/>
                <a:gd name="connsiteY3" fmla="*/ 165702 h 331403"/>
                <a:gd name="connsiteX4" fmla="*/ 441680 w 607381"/>
                <a:gd name="connsiteY4" fmla="*/ 331403 h 331403"/>
                <a:gd name="connsiteX5" fmla="*/ 441680 w 607381"/>
                <a:gd name="connsiteY5" fmla="*/ 265122 h 331403"/>
                <a:gd name="connsiteX6" fmla="*/ 0 w 607381"/>
                <a:gd name="connsiteY6" fmla="*/ 265122 h 331403"/>
                <a:gd name="connsiteX7" fmla="*/ 0 w 607381"/>
                <a:gd name="connsiteY7" fmla="*/ 66281 h 331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381" h="331403">
                  <a:moveTo>
                    <a:pt x="0" y="66281"/>
                  </a:moveTo>
                  <a:lnTo>
                    <a:pt x="441680" y="66281"/>
                  </a:lnTo>
                  <a:lnTo>
                    <a:pt x="441680" y="0"/>
                  </a:lnTo>
                  <a:lnTo>
                    <a:pt x="607381" y="165702"/>
                  </a:lnTo>
                  <a:lnTo>
                    <a:pt x="441680" y="331403"/>
                  </a:lnTo>
                  <a:lnTo>
                    <a:pt x="441680" y="265122"/>
                  </a:lnTo>
                  <a:lnTo>
                    <a:pt x="0" y="265122"/>
                  </a:lnTo>
                  <a:lnTo>
                    <a:pt x="0" y="66281"/>
                  </a:lnTo>
                  <a:close/>
                </a:path>
              </a:pathLst>
            </a:custGeom>
            <a:scene3d>
              <a:camera prst="orthographicFront"/>
              <a:lightRig rig="chilly" dir="t"/>
            </a:scene3d>
            <a:sp3d z="-70000" extrusionH="1700" prstMaterial="translucentPowder">
              <a:bevelT w="25400" h="6350" prst="softRound"/>
              <a:bevelB w="0" h="0" prst="convex"/>
            </a:sp3d>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2" tIns="66281" rIns="99422" bIns="6628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6" name="Freeform: Shape 5">
              <a:extLst>
                <a:ext uri="{FF2B5EF4-FFF2-40B4-BE49-F238E27FC236}">
                  <a16:creationId xmlns:a16="http://schemas.microsoft.com/office/drawing/2014/main" id="{0AA92934-2037-4373-805C-08B16D4465F8}"/>
                </a:ext>
              </a:extLst>
            </p:cNvPr>
            <p:cNvSpPr/>
            <p:nvPr/>
          </p:nvSpPr>
          <p:spPr>
            <a:xfrm>
              <a:off x="8347108" y="657645"/>
              <a:ext cx="1218394" cy="1218394"/>
            </a:xfrm>
            <a:custGeom>
              <a:avLst/>
              <a:gdLst>
                <a:gd name="connsiteX0" fmla="*/ 0 w 1218394"/>
                <a:gd name="connsiteY0" fmla="*/ 609197 h 1218394"/>
                <a:gd name="connsiteX1" fmla="*/ 609197 w 1218394"/>
                <a:gd name="connsiteY1" fmla="*/ 0 h 1218394"/>
                <a:gd name="connsiteX2" fmla="*/ 1218394 w 1218394"/>
                <a:gd name="connsiteY2" fmla="*/ 609197 h 1218394"/>
                <a:gd name="connsiteX3" fmla="*/ 609197 w 1218394"/>
                <a:gd name="connsiteY3" fmla="*/ 1218394 h 1218394"/>
                <a:gd name="connsiteX4" fmla="*/ 0 w 1218394"/>
                <a:gd name="connsiteY4" fmla="*/ 609197 h 1218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394" h="1218394">
                  <a:moveTo>
                    <a:pt x="0" y="609197"/>
                  </a:moveTo>
                  <a:cubicBezTo>
                    <a:pt x="0" y="272747"/>
                    <a:pt x="272747" y="0"/>
                    <a:pt x="609197" y="0"/>
                  </a:cubicBezTo>
                  <a:cubicBezTo>
                    <a:pt x="945647" y="0"/>
                    <a:pt x="1218394" y="272747"/>
                    <a:pt x="1218394" y="609197"/>
                  </a:cubicBezTo>
                  <a:cubicBezTo>
                    <a:pt x="1218394" y="945647"/>
                    <a:pt x="945647" y="1218394"/>
                    <a:pt x="609197" y="1218394"/>
                  </a:cubicBezTo>
                  <a:cubicBezTo>
                    <a:pt x="272747" y="1218394"/>
                    <a:pt x="0" y="945647"/>
                    <a:pt x="0" y="609197"/>
                  </a:cubicBezTo>
                  <a:close/>
                </a:path>
              </a:pathLst>
            </a:custGeom>
            <a:scene3d>
              <a:camera prst="orthographicFront"/>
              <a:lightRig rig="chilly" dir="t"/>
            </a:scene3d>
            <a:sp3d prstMaterial="translucentPowder">
              <a:bevelT w="127000" h="25400" prst="softRound"/>
            </a:sp3d>
          </p:spPr>
          <p:style>
            <a:lnRef idx="0">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91130" tIns="191130" rIns="191130" bIns="191130" numCol="1" spcCol="1270" anchor="ctr" anchorCtr="0">
              <a:noAutofit/>
            </a:bodyPr>
            <a:lstStyle/>
            <a:p>
              <a:pPr marL="0" lvl="0" indent="0" algn="ctr" defTabSz="444500">
                <a:lnSpc>
                  <a:spcPct val="90000"/>
                </a:lnSpc>
                <a:spcBef>
                  <a:spcPct val="0"/>
                </a:spcBef>
                <a:spcAft>
                  <a:spcPct val="35000"/>
                </a:spcAft>
                <a:buNone/>
              </a:pPr>
              <a:r>
                <a:rPr lang="en-US" sz="1000" kern="1200" dirty="0"/>
                <a:t>Investment Management</a:t>
              </a:r>
            </a:p>
          </p:txBody>
        </p:sp>
        <p:sp>
          <p:nvSpPr>
            <p:cNvPr id="7" name="Freeform: Shape 6">
              <a:extLst>
                <a:ext uri="{FF2B5EF4-FFF2-40B4-BE49-F238E27FC236}">
                  <a16:creationId xmlns:a16="http://schemas.microsoft.com/office/drawing/2014/main" id="{D72DB7A0-3373-4F99-841B-9872E0FF06B3}"/>
                </a:ext>
              </a:extLst>
            </p:cNvPr>
            <p:cNvSpPr/>
            <p:nvPr/>
          </p:nvSpPr>
          <p:spPr>
            <a:xfrm rot="18600000">
              <a:off x="9323151" y="2544585"/>
              <a:ext cx="607381" cy="331403"/>
            </a:xfrm>
            <a:custGeom>
              <a:avLst/>
              <a:gdLst>
                <a:gd name="connsiteX0" fmla="*/ 0 w 607381"/>
                <a:gd name="connsiteY0" fmla="*/ 66281 h 331403"/>
                <a:gd name="connsiteX1" fmla="*/ 441680 w 607381"/>
                <a:gd name="connsiteY1" fmla="*/ 66281 h 331403"/>
                <a:gd name="connsiteX2" fmla="*/ 441680 w 607381"/>
                <a:gd name="connsiteY2" fmla="*/ 0 h 331403"/>
                <a:gd name="connsiteX3" fmla="*/ 607381 w 607381"/>
                <a:gd name="connsiteY3" fmla="*/ 165702 h 331403"/>
                <a:gd name="connsiteX4" fmla="*/ 441680 w 607381"/>
                <a:gd name="connsiteY4" fmla="*/ 331403 h 331403"/>
                <a:gd name="connsiteX5" fmla="*/ 441680 w 607381"/>
                <a:gd name="connsiteY5" fmla="*/ 265122 h 331403"/>
                <a:gd name="connsiteX6" fmla="*/ 0 w 607381"/>
                <a:gd name="connsiteY6" fmla="*/ 265122 h 331403"/>
                <a:gd name="connsiteX7" fmla="*/ 0 w 607381"/>
                <a:gd name="connsiteY7" fmla="*/ 66281 h 331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381" h="331403">
                  <a:moveTo>
                    <a:pt x="0" y="66281"/>
                  </a:moveTo>
                  <a:lnTo>
                    <a:pt x="441680" y="66281"/>
                  </a:lnTo>
                  <a:lnTo>
                    <a:pt x="441680" y="0"/>
                  </a:lnTo>
                  <a:lnTo>
                    <a:pt x="607381" y="165702"/>
                  </a:lnTo>
                  <a:lnTo>
                    <a:pt x="441680" y="331403"/>
                  </a:lnTo>
                  <a:lnTo>
                    <a:pt x="441680" y="265122"/>
                  </a:lnTo>
                  <a:lnTo>
                    <a:pt x="0" y="265122"/>
                  </a:lnTo>
                  <a:lnTo>
                    <a:pt x="0" y="66281"/>
                  </a:lnTo>
                  <a:close/>
                </a:path>
              </a:pathLst>
            </a:custGeom>
            <a:scene3d>
              <a:camera prst="orthographicFront"/>
              <a:lightRig rig="chilly" dir="t"/>
            </a:scene3d>
            <a:sp3d z="-70000" extrusionH="1700" prstMaterial="translucentPowder">
              <a:bevelT w="25400" h="6350" prst="softRound"/>
              <a:bevelB w="0" h="0" prst="convex"/>
            </a:sp3d>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1" tIns="66280" rIns="99421" bIns="66281"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8" name="Freeform: Shape 7">
              <a:extLst>
                <a:ext uri="{FF2B5EF4-FFF2-40B4-BE49-F238E27FC236}">
                  <a16:creationId xmlns:a16="http://schemas.microsoft.com/office/drawing/2014/main" id="{05149B3E-A007-4F54-B3B7-F6AE1FA81B57}"/>
                </a:ext>
              </a:extLst>
            </p:cNvPr>
            <p:cNvSpPr/>
            <p:nvPr/>
          </p:nvSpPr>
          <p:spPr>
            <a:xfrm>
              <a:off x="9788596" y="1182304"/>
              <a:ext cx="1218394" cy="1218394"/>
            </a:xfrm>
            <a:custGeom>
              <a:avLst/>
              <a:gdLst>
                <a:gd name="connsiteX0" fmla="*/ 0 w 1218394"/>
                <a:gd name="connsiteY0" fmla="*/ 609197 h 1218394"/>
                <a:gd name="connsiteX1" fmla="*/ 609197 w 1218394"/>
                <a:gd name="connsiteY1" fmla="*/ 0 h 1218394"/>
                <a:gd name="connsiteX2" fmla="*/ 1218394 w 1218394"/>
                <a:gd name="connsiteY2" fmla="*/ 609197 h 1218394"/>
                <a:gd name="connsiteX3" fmla="*/ 609197 w 1218394"/>
                <a:gd name="connsiteY3" fmla="*/ 1218394 h 1218394"/>
                <a:gd name="connsiteX4" fmla="*/ 0 w 1218394"/>
                <a:gd name="connsiteY4" fmla="*/ 609197 h 1218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394" h="1218394">
                  <a:moveTo>
                    <a:pt x="0" y="609197"/>
                  </a:moveTo>
                  <a:cubicBezTo>
                    <a:pt x="0" y="272747"/>
                    <a:pt x="272747" y="0"/>
                    <a:pt x="609197" y="0"/>
                  </a:cubicBezTo>
                  <a:cubicBezTo>
                    <a:pt x="945647" y="0"/>
                    <a:pt x="1218394" y="272747"/>
                    <a:pt x="1218394" y="609197"/>
                  </a:cubicBezTo>
                  <a:cubicBezTo>
                    <a:pt x="1218394" y="945647"/>
                    <a:pt x="945647" y="1218394"/>
                    <a:pt x="609197" y="1218394"/>
                  </a:cubicBezTo>
                  <a:cubicBezTo>
                    <a:pt x="272747" y="1218394"/>
                    <a:pt x="0" y="945647"/>
                    <a:pt x="0" y="609197"/>
                  </a:cubicBezTo>
                  <a:close/>
                </a:path>
              </a:pathLst>
            </a:custGeom>
            <a:scene3d>
              <a:camera prst="orthographicFront"/>
              <a:lightRig rig="chilly" dir="t"/>
            </a:scene3d>
            <a:sp3d prstMaterial="translucentPowder">
              <a:bevelT w="127000" h="25400" prst="softRound"/>
            </a:sp3d>
          </p:spPr>
          <p:style>
            <a:lnRef idx="0">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91130" tIns="191130" rIns="191130" bIns="191130" numCol="1" spcCol="1270" anchor="ctr" anchorCtr="0">
              <a:noAutofit/>
            </a:bodyPr>
            <a:lstStyle/>
            <a:p>
              <a:pPr marL="0" lvl="0" indent="0" algn="ctr" defTabSz="444500">
                <a:lnSpc>
                  <a:spcPct val="90000"/>
                </a:lnSpc>
                <a:spcBef>
                  <a:spcPct val="0"/>
                </a:spcBef>
                <a:spcAft>
                  <a:spcPct val="35000"/>
                </a:spcAft>
                <a:buNone/>
              </a:pPr>
              <a:r>
                <a:rPr lang="en-US" sz="1000" kern="1200" dirty="0"/>
                <a:t>Executive Compensation &amp; Benefits</a:t>
              </a:r>
            </a:p>
          </p:txBody>
        </p:sp>
        <p:sp>
          <p:nvSpPr>
            <p:cNvPr id="9" name="Freeform: Shape 8">
              <a:extLst>
                <a:ext uri="{FF2B5EF4-FFF2-40B4-BE49-F238E27FC236}">
                  <a16:creationId xmlns:a16="http://schemas.microsoft.com/office/drawing/2014/main" id="{9CDE2F48-716D-484A-8BBE-6849053F7106}"/>
                </a:ext>
              </a:extLst>
            </p:cNvPr>
            <p:cNvSpPr/>
            <p:nvPr/>
          </p:nvSpPr>
          <p:spPr>
            <a:xfrm rot="21000000">
              <a:off x="9679936" y="3162555"/>
              <a:ext cx="607381" cy="331403"/>
            </a:xfrm>
            <a:custGeom>
              <a:avLst/>
              <a:gdLst>
                <a:gd name="connsiteX0" fmla="*/ 0 w 607381"/>
                <a:gd name="connsiteY0" fmla="*/ 66281 h 331403"/>
                <a:gd name="connsiteX1" fmla="*/ 441680 w 607381"/>
                <a:gd name="connsiteY1" fmla="*/ 66281 h 331403"/>
                <a:gd name="connsiteX2" fmla="*/ 441680 w 607381"/>
                <a:gd name="connsiteY2" fmla="*/ 0 h 331403"/>
                <a:gd name="connsiteX3" fmla="*/ 607381 w 607381"/>
                <a:gd name="connsiteY3" fmla="*/ 165702 h 331403"/>
                <a:gd name="connsiteX4" fmla="*/ 441680 w 607381"/>
                <a:gd name="connsiteY4" fmla="*/ 331403 h 331403"/>
                <a:gd name="connsiteX5" fmla="*/ 441680 w 607381"/>
                <a:gd name="connsiteY5" fmla="*/ 265122 h 331403"/>
                <a:gd name="connsiteX6" fmla="*/ 0 w 607381"/>
                <a:gd name="connsiteY6" fmla="*/ 265122 h 331403"/>
                <a:gd name="connsiteX7" fmla="*/ 0 w 607381"/>
                <a:gd name="connsiteY7" fmla="*/ 66281 h 331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381" h="331403">
                  <a:moveTo>
                    <a:pt x="0" y="66281"/>
                  </a:moveTo>
                  <a:lnTo>
                    <a:pt x="441680" y="66281"/>
                  </a:lnTo>
                  <a:lnTo>
                    <a:pt x="441680" y="0"/>
                  </a:lnTo>
                  <a:lnTo>
                    <a:pt x="607381" y="165702"/>
                  </a:lnTo>
                  <a:lnTo>
                    <a:pt x="441680" y="331403"/>
                  </a:lnTo>
                  <a:lnTo>
                    <a:pt x="441680" y="265122"/>
                  </a:lnTo>
                  <a:lnTo>
                    <a:pt x="0" y="265122"/>
                  </a:lnTo>
                  <a:lnTo>
                    <a:pt x="0" y="66281"/>
                  </a:lnTo>
                  <a:close/>
                </a:path>
              </a:pathLst>
            </a:custGeom>
            <a:scene3d>
              <a:camera prst="orthographicFront"/>
              <a:lightRig rig="chilly" dir="t"/>
            </a:scene3d>
            <a:sp3d z="-70000" extrusionH="1700" prstMaterial="translucentPowder">
              <a:bevelT w="25400" h="6350" prst="softRound"/>
              <a:bevelB w="0" h="0" prst="convex"/>
            </a:sp3d>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1" tIns="66280" rIns="99421" bIns="66281"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10" name="Freeform: Shape 9">
              <a:extLst>
                <a:ext uri="{FF2B5EF4-FFF2-40B4-BE49-F238E27FC236}">
                  <a16:creationId xmlns:a16="http://schemas.microsoft.com/office/drawing/2014/main" id="{0999263F-C3CF-4EC5-8EED-61F13B30148A}"/>
                </a:ext>
              </a:extLst>
            </p:cNvPr>
            <p:cNvSpPr/>
            <p:nvPr/>
          </p:nvSpPr>
          <p:spPr>
            <a:xfrm>
              <a:off x="10555596" y="2510787"/>
              <a:ext cx="1218394" cy="1218394"/>
            </a:xfrm>
            <a:custGeom>
              <a:avLst/>
              <a:gdLst>
                <a:gd name="connsiteX0" fmla="*/ 0 w 1218394"/>
                <a:gd name="connsiteY0" fmla="*/ 609197 h 1218394"/>
                <a:gd name="connsiteX1" fmla="*/ 609197 w 1218394"/>
                <a:gd name="connsiteY1" fmla="*/ 0 h 1218394"/>
                <a:gd name="connsiteX2" fmla="*/ 1218394 w 1218394"/>
                <a:gd name="connsiteY2" fmla="*/ 609197 h 1218394"/>
                <a:gd name="connsiteX3" fmla="*/ 609197 w 1218394"/>
                <a:gd name="connsiteY3" fmla="*/ 1218394 h 1218394"/>
                <a:gd name="connsiteX4" fmla="*/ 0 w 1218394"/>
                <a:gd name="connsiteY4" fmla="*/ 609197 h 1218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394" h="1218394">
                  <a:moveTo>
                    <a:pt x="0" y="609197"/>
                  </a:moveTo>
                  <a:cubicBezTo>
                    <a:pt x="0" y="272747"/>
                    <a:pt x="272747" y="0"/>
                    <a:pt x="609197" y="0"/>
                  </a:cubicBezTo>
                  <a:cubicBezTo>
                    <a:pt x="945647" y="0"/>
                    <a:pt x="1218394" y="272747"/>
                    <a:pt x="1218394" y="609197"/>
                  </a:cubicBezTo>
                  <a:cubicBezTo>
                    <a:pt x="1218394" y="945647"/>
                    <a:pt x="945647" y="1218394"/>
                    <a:pt x="609197" y="1218394"/>
                  </a:cubicBezTo>
                  <a:cubicBezTo>
                    <a:pt x="272747" y="1218394"/>
                    <a:pt x="0" y="945647"/>
                    <a:pt x="0" y="609197"/>
                  </a:cubicBezTo>
                  <a:close/>
                </a:path>
              </a:pathLst>
            </a:custGeom>
            <a:scene3d>
              <a:camera prst="orthographicFront"/>
              <a:lightRig rig="chilly" dir="t"/>
            </a:scene3d>
            <a:sp3d prstMaterial="translucentPowder">
              <a:bevelT w="127000" h="25400" prst="softRound"/>
            </a:sp3d>
          </p:spPr>
          <p:style>
            <a:lnRef idx="0">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91130" tIns="191130" rIns="191130" bIns="191130" numCol="1" spcCol="1270" anchor="ctr" anchorCtr="0">
              <a:noAutofit/>
            </a:bodyPr>
            <a:lstStyle/>
            <a:p>
              <a:pPr marL="0" lvl="0" indent="0" algn="ctr" defTabSz="444500">
                <a:lnSpc>
                  <a:spcPct val="90000"/>
                </a:lnSpc>
                <a:spcBef>
                  <a:spcPct val="0"/>
                </a:spcBef>
                <a:spcAft>
                  <a:spcPct val="35000"/>
                </a:spcAft>
                <a:buNone/>
              </a:pPr>
              <a:r>
                <a:rPr lang="en-US" sz="1000" kern="1200" dirty="0"/>
                <a:t>Retirement Planning</a:t>
              </a:r>
            </a:p>
          </p:txBody>
        </p:sp>
        <p:sp>
          <p:nvSpPr>
            <p:cNvPr id="11" name="Freeform: Shape 10">
              <a:extLst>
                <a:ext uri="{FF2B5EF4-FFF2-40B4-BE49-F238E27FC236}">
                  <a16:creationId xmlns:a16="http://schemas.microsoft.com/office/drawing/2014/main" id="{09A51989-FE30-4FDB-871A-21C5ACE20CC0}"/>
                </a:ext>
              </a:extLst>
            </p:cNvPr>
            <p:cNvSpPr/>
            <p:nvPr/>
          </p:nvSpPr>
          <p:spPr>
            <a:xfrm rot="1800000">
              <a:off x="9556025" y="3865284"/>
              <a:ext cx="607381" cy="331403"/>
            </a:xfrm>
            <a:custGeom>
              <a:avLst/>
              <a:gdLst>
                <a:gd name="connsiteX0" fmla="*/ 0 w 607381"/>
                <a:gd name="connsiteY0" fmla="*/ 66281 h 331403"/>
                <a:gd name="connsiteX1" fmla="*/ 441680 w 607381"/>
                <a:gd name="connsiteY1" fmla="*/ 66281 h 331403"/>
                <a:gd name="connsiteX2" fmla="*/ 441680 w 607381"/>
                <a:gd name="connsiteY2" fmla="*/ 0 h 331403"/>
                <a:gd name="connsiteX3" fmla="*/ 607381 w 607381"/>
                <a:gd name="connsiteY3" fmla="*/ 165702 h 331403"/>
                <a:gd name="connsiteX4" fmla="*/ 441680 w 607381"/>
                <a:gd name="connsiteY4" fmla="*/ 331403 h 331403"/>
                <a:gd name="connsiteX5" fmla="*/ 441680 w 607381"/>
                <a:gd name="connsiteY5" fmla="*/ 265122 h 331403"/>
                <a:gd name="connsiteX6" fmla="*/ 0 w 607381"/>
                <a:gd name="connsiteY6" fmla="*/ 265122 h 331403"/>
                <a:gd name="connsiteX7" fmla="*/ 0 w 607381"/>
                <a:gd name="connsiteY7" fmla="*/ 66281 h 331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381" h="331403">
                  <a:moveTo>
                    <a:pt x="0" y="66281"/>
                  </a:moveTo>
                  <a:lnTo>
                    <a:pt x="441680" y="66281"/>
                  </a:lnTo>
                  <a:lnTo>
                    <a:pt x="441680" y="0"/>
                  </a:lnTo>
                  <a:lnTo>
                    <a:pt x="607381" y="165702"/>
                  </a:lnTo>
                  <a:lnTo>
                    <a:pt x="441680" y="331403"/>
                  </a:lnTo>
                  <a:lnTo>
                    <a:pt x="441680" y="265122"/>
                  </a:lnTo>
                  <a:lnTo>
                    <a:pt x="0" y="265122"/>
                  </a:lnTo>
                  <a:lnTo>
                    <a:pt x="0" y="66281"/>
                  </a:lnTo>
                  <a:close/>
                </a:path>
              </a:pathLst>
            </a:custGeom>
            <a:scene3d>
              <a:camera prst="orthographicFront"/>
              <a:lightRig rig="chilly" dir="t"/>
            </a:scene3d>
            <a:sp3d z="-70000" extrusionH="1700" prstMaterial="translucentPowder">
              <a:bevelT w="25400" h="6350" prst="softRound"/>
              <a:bevelB w="0" h="0" prst="convex"/>
            </a:sp3d>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0" tIns="66280" rIns="99420" bIns="66281"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12" name="Freeform: Shape 11">
              <a:extLst>
                <a:ext uri="{FF2B5EF4-FFF2-40B4-BE49-F238E27FC236}">
                  <a16:creationId xmlns:a16="http://schemas.microsoft.com/office/drawing/2014/main" id="{49C51921-AB3B-4924-BCC3-8DECD9F55734}"/>
                </a:ext>
              </a:extLst>
            </p:cNvPr>
            <p:cNvSpPr/>
            <p:nvPr/>
          </p:nvSpPr>
          <p:spPr>
            <a:xfrm>
              <a:off x="10289220" y="4021483"/>
              <a:ext cx="1218394" cy="1218394"/>
            </a:xfrm>
            <a:custGeom>
              <a:avLst/>
              <a:gdLst>
                <a:gd name="connsiteX0" fmla="*/ 0 w 1218394"/>
                <a:gd name="connsiteY0" fmla="*/ 609197 h 1218394"/>
                <a:gd name="connsiteX1" fmla="*/ 609197 w 1218394"/>
                <a:gd name="connsiteY1" fmla="*/ 0 h 1218394"/>
                <a:gd name="connsiteX2" fmla="*/ 1218394 w 1218394"/>
                <a:gd name="connsiteY2" fmla="*/ 609197 h 1218394"/>
                <a:gd name="connsiteX3" fmla="*/ 609197 w 1218394"/>
                <a:gd name="connsiteY3" fmla="*/ 1218394 h 1218394"/>
                <a:gd name="connsiteX4" fmla="*/ 0 w 1218394"/>
                <a:gd name="connsiteY4" fmla="*/ 609197 h 1218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394" h="1218394">
                  <a:moveTo>
                    <a:pt x="0" y="609197"/>
                  </a:moveTo>
                  <a:cubicBezTo>
                    <a:pt x="0" y="272747"/>
                    <a:pt x="272747" y="0"/>
                    <a:pt x="609197" y="0"/>
                  </a:cubicBezTo>
                  <a:cubicBezTo>
                    <a:pt x="945647" y="0"/>
                    <a:pt x="1218394" y="272747"/>
                    <a:pt x="1218394" y="609197"/>
                  </a:cubicBezTo>
                  <a:cubicBezTo>
                    <a:pt x="1218394" y="945647"/>
                    <a:pt x="945647" y="1218394"/>
                    <a:pt x="609197" y="1218394"/>
                  </a:cubicBezTo>
                  <a:cubicBezTo>
                    <a:pt x="272747" y="1218394"/>
                    <a:pt x="0" y="945647"/>
                    <a:pt x="0" y="609197"/>
                  </a:cubicBezTo>
                  <a:close/>
                </a:path>
              </a:pathLst>
            </a:custGeom>
            <a:scene3d>
              <a:camera prst="orthographicFront"/>
              <a:lightRig rig="chilly" dir="t"/>
            </a:scene3d>
            <a:sp3d prstMaterial="translucentPowder">
              <a:bevelT w="127000" h="25400" prst="softRound"/>
            </a:sp3d>
          </p:spPr>
          <p:style>
            <a:lnRef idx="0">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91130" tIns="191130" rIns="191130" bIns="191130" numCol="1" spcCol="1270" anchor="ctr" anchorCtr="0">
              <a:noAutofit/>
            </a:bodyPr>
            <a:lstStyle/>
            <a:p>
              <a:pPr marL="0" lvl="0" indent="0" algn="ctr" defTabSz="444500">
                <a:lnSpc>
                  <a:spcPct val="90000"/>
                </a:lnSpc>
                <a:spcBef>
                  <a:spcPct val="0"/>
                </a:spcBef>
                <a:spcAft>
                  <a:spcPct val="35000"/>
                </a:spcAft>
                <a:buNone/>
              </a:pPr>
              <a:r>
                <a:rPr lang="en-US" sz="1000" kern="1200" dirty="0"/>
                <a:t>Education</a:t>
              </a:r>
            </a:p>
          </p:txBody>
        </p:sp>
        <p:sp>
          <p:nvSpPr>
            <p:cNvPr id="13" name="Freeform: Shape 12">
              <a:extLst>
                <a:ext uri="{FF2B5EF4-FFF2-40B4-BE49-F238E27FC236}">
                  <a16:creationId xmlns:a16="http://schemas.microsoft.com/office/drawing/2014/main" id="{6440BB1D-28E1-48CF-BF4A-B4A0DF6D4F32}"/>
                </a:ext>
              </a:extLst>
            </p:cNvPr>
            <p:cNvSpPr/>
            <p:nvPr/>
          </p:nvSpPr>
          <p:spPr>
            <a:xfrm rot="4200000">
              <a:off x="9009399" y="4323958"/>
              <a:ext cx="607381" cy="331403"/>
            </a:xfrm>
            <a:custGeom>
              <a:avLst/>
              <a:gdLst>
                <a:gd name="connsiteX0" fmla="*/ 0 w 607381"/>
                <a:gd name="connsiteY0" fmla="*/ 66281 h 331403"/>
                <a:gd name="connsiteX1" fmla="*/ 441680 w 607381"/>
                <a:gd name="connsiteY1" fmla="*/ 66281 h 331403"/>
                <a:gd name="connsiteX2" fmla="*/ 441680 w 607381"/>
                <a:gd name="connsiteY2" fmla="*/ 0 h 331403"/>
                <a:gd name="connsiteX3" fmla="*/ 607381 w 607381"/>
                <a:gd name="connsiteY3" fmla="*/ 165702 h 331403"/>
                <a:gd name="connsiteX4" fmla="*/ 441680 w 607381"/>
                <a:gd name="connsiteY4" fmla="*/ 331403 h 331403"/>
                <a:gd name="connsiteX5" fmla="*/ 441680 w 607381"/>
                <a:gd name="connsiteY5" fmla="*/ 265122 h 331403"/>
                <a:gd name="connsiteX6" fmla="*/ 0 w 607381"/>
                <a:gd name="connsiteY6" fmla="*/ 265122 h 331403"/>
                <a:gd name="connsiteX7" fmla="*/ 0 w 607381"/>
                <a:gd name="connsiteY7" fmla="*/ 66281 h 331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381" h="331403">
                  <a:moveTo>
                    <a:pt x="0" y="66281"/>
                  </a:moveTo>
                  <a:lnTo>
                    <a:pt x="441680" y="66281"/>
                  </a:lnTo>
                  <a:lnTo>
                    <a:pt x="441680" y="0"/>
                  </a:lnTo>
                  <a:lnTo>
                    <a:pt x="607381" y="165702"/>
                  </a:lnTo>
                  <a:lnTo>
                    <a:pt x="441680" y="331403"/>
                  </a:lnTo>
                  <a:lnTo>
                    <a:pt x="441680" y="265122"/>
                  </a:lnTo>
                  <a:lnTo>
                    <a:pt x="0" y="265122"/>
                  </a:lnTo>
                  <a:lnTo>
                    <a:pt x="0" y="66281"/>
                  </a:lnTo>
                  <a:close/>
                </a:path>
              </a:pathLst>
            </a:custGeom>
            <a:scene3d>
              <a:camera prst="orthographicFront"/>
              <a:lightRig rig="chilly" dir="t"/>
            </a:scene3d>
            <a:sp3d z="-70000" extrusionH="1700" prstMaterial="translucentPowder">
              <a:bevelT w="25400" h="6350" prst="softRound"/>
              <a:bevelB w="0" h="0" prst="convex"/>
            </a:sp3d>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1" tIns="66279" rIns="99421" bIns="66282"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14" name="Freeform: Shape 13">
              <a:extLst>
                <a:ext uri="{FF2B5EF4-FFF2-40B4-BE49-F238E27FC236}">
                  <a16:creationId xmlns:a16="http://schemas.microsoft.com/office/drawing/2014/main" id="{AEBA6D13-9A16-4259-8F6F-4CDB8E32287B}"/>
                </a:ext>
              </a:extLst>
            </p:cNvPr>
            <p:cNvSpPr/>
            <p:nvPr/>
          </p:nvSpPr>
          <p:spPr>
            <a:xfrm>
              <a:off x="9114108" y="5007519"/>
              <a:ext cx="1218394" cy="1218394"/>
            </a:xfrm>
            <a:custGeom>
              <a:avLst/>
              <a:gdLst>
                <a:gd name="connsiteX0" fmla="*/ 0 w 1218394"/>
                <a:gd name="connsiteY0" fmla="*/ 609197 h 1218394"/>
                <a:gd name="connsiteX1" fmla="*/ 609197 w 1218394"/>
                <a:gd name="connsiteY1" fmla="*/ 0 h 1218394"/>
                <a:gd name="connsiteX2" fmla="*/ 1218394 w 1218394"/>
                <a:gd name="connsiteY2" fmla="*/ 609197 h 1218394"/>
                <a:gd name="connsiteX3" fmla="*/ 609197 w 1218394"/>
                <a:gd name="connsiteY3" fmla="*/ 1218394 h 1218394"/>
                <a:gd name="connsiteX4" fmla="*/ 0 w 1218394"/>
                <a:gd name="connsiteY4" fmla="*/ 609197 h 1218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394" h="1218394">
                  <a:moveTo>
                    <a:pt x="0" y="609197"/>
                  </a:moveTo>
                  <a:cubicBezTo>
                    <a:pt x="0" y="272747"/>
                    <a:pt x="272747" y="0"/>
                    <a:pt x="609197" y="0"/>
                  </a:cubicBezTo>
                  <a:cubicBezTo>
                    <a:pt x="945647" y="0"/>
                    <a:pt x="1218394" y="272747"/>
                    <a:pt x="1218394" y="609197"/>
                  </a:cubicBezTo>
                  <a:cubicBezTo>
                    <a:pt x="1218394" y="945647"/>
                    <a:pt x="945647" y="1218394"/>
                    <a:pt x="609197" y="1218394"/>
                  </a:cubicBezTo>
                  <a:cubicBezTo>
                    <a:pt x="272747" y="1218394"/>
                    <a:pt x="0" y="945647"/>
                    <a:pt x="0" y="609197"/>
                  </a:cubicBezTo>
                  <a:close/>
                </a:path>
              </a:pathLst>
            </a:custGeom>
            <a:scene3d>
              <a:camera prst="orthographicFront"/>
              <a:lightRig rig="chilly" dir="t"/>
            </a:scene3d>
            <a:sp3d prstMaterial="translucentPowder">
              <a:bevelT w="127000" h="25400" prst="softRound"/>
            </a:sp3d>
          </p:spPr>
          <p:style>
            <a:lnRef idx="0">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91130" tIns="191130" rIns="191130" bIns="191130" numCol="1" spcCol="1270" anchor="ctr" anchorCtr="0">
              <a:noAutofit/>
            </a:bodyPr>
            <a:lstStyle/>
            <a:p>
              <a:pPr marL="0" lvl="0" indent="0" algn="ctr" defTabSz="444500">
                <a:lnSpc>
                  <a:spcPct val="90000"/>
                </a:lnSpc>
                <a:spcBef>
                  <a:spcPct val="0"/>
                </a:spcBef>
                <a:spcAft>
                  <a:spcPct val="35000"/>
                </a:spcAft>
                <a:buNone/>
              </a:pPr>
              <a:r>
                <a:rPr lang="en-US" sz="1000" kern="1200" dirty="0"/>
                <a:t>Insurance</a:t>
              </a:r>
            </a:p>
          </p:txBody>
        </p:sp>
        <p:sp>
          <p:nvSpPr>
            <p:cNvPr id="15" name="Freeform: Shape 14">
              <a:extLst>
                <a:ext uri="{FF2B5EF4-FFF2-40B4-BE49-F238E27FC236}">
                  <a16:creationId xmlns:a16="http://schemas.microsoft.com/office/drawing/2014/main" id="{478C8C17-909C-4BCB-9AE1-726F671D921C}"/>
                </a:ext>
              </a:extLst>
            </p:cNvPr>
            <p:cNvSpPr/>
            <p:nvPr/>
          </p:nvSpPr>
          <p:spPr>
            <a:xfrm rot="17400000">
              <a:off x="8295829" y="4323957"/>
              <a:ext cx="607381" cy="331404"/>
            </a:xfrm>
            <a:custGeom>
              <a:avLst/>
              <a:gdLst>
                <a:gd name="connsiteX0" fmla="*/ 0 w 607381"/>
                <a:gd name="connsiteY0" fmla="*/ 66281 h 331403"/>
                <a:gd name="connsiteX1" fmla="*/ 441680 w 607381"/>
                <a:gd name="connsiteY1" fmla="*/ 66281 h 331403"/>
                <a:gd name="connsiteX2" fmla="*/ 441680 w 607381"/>
                <a:gd name="connsiteY2" fmla="*/ 0 h 331403"/>
                <a:gd name="connsiteX3" fmla="*/ 607381 w 607381"/>
                <a:gd name="connsiteY3" fmla="*/ 165702 h 331403"/>
                <a:gd name="connsiteX4" fmla="*/ 441680 w 607381"/>
                <a:gd name="connsiteY4" fmla="*/ 331403 h 331403"/>
                <a:gd name="connsiteX5" fmla="*/ 441680 w 607381"/>
                <a:gd name="connsiteY5" fmla="*/ 265122 h 331403"/>
                <a:gd name="connsiteX6" fmla="*/ 0 w 607381"/>
                <a:gd name="connsiteY6" fmla="*/ 265122 h 331403"/>
                <a:gd name="connsiteX7" fmla="*/ 0 w 607381"/>
                <a:gd name="connsiteY7" fmla="*/ 66281 h 331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381" h="331403">
                  <a:moveTo>
                    <a:pt x="607381" y="265122"/>
                  </a:moveTo>
                  <a:lnTo>
                    <a:pt x="165701" y="265122"/>
                  </a:lnTo>
                  <a:lnTo>
                    <a:pt x="165701" y="331403"/>
                  </a:lnTo>
                  <a:lnTo>
                    <a:pt x="0" y="165701"/>
                  </a:lnTo>
                  <a:lnTo>
                    <a:pt x="165701" y="0"/>
                  </a:lnTo>
                  <a:lnTo>
                    <a:pt x="165701" y="66281"/>
                  </a:lnTo>
                  <a:lnTo>
                    <a:pt x="607381" y="66281"/>
                  </a:lnTo>
                  <a:lnTo>
                    <a:pt x="607381" y="265122"/>
                  </a:lnTo>
                  <a:close/>
                </a:path>
              </a:pathLst>
            </a:custGeom>
            <a:scene3d>
              <a:camera prst="orthographicFront"/>
              <a:lightRig rig="chilly" dir="t"/>
            </a:scene3d>
            <a:sp3d z="-70000" extrusionH="1700" prstMaterial="translucentPowder">
              <a:bevelT w="25400" h="6350" prst="softRound"/>
              <a:bevelB w="0" h="0" prst="convex"/>
            </a:sp3d>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99420" tIns="66281" rIns="0" bIns="66281"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16" name="Freeform: Shape 15">
              <a:extLst>
                <a:ext uri="{FF2B5EF4-FFF2-40B4-BE49-F238E27FC236}">
                  <a16:creationId xmlns:a16="http://schemas.microsoft.com/office/drawing/2014/main" id="{D1CE3013-651A-47B7-99CC-1CD10B355B80}"/>
                </a:ext>
              </a:extLst>
            </p:cNvPr>
            <p:cNvSpPr/>
            <p:nvPr/>
          </p:nvSpPr>
          <p:spPr>
            <a:xfrm>
              <a:off x="7580107" y="5007519"/>
              <a:ext cx="1218394" cy="1218394"/>
            </a:xfrm>
            <a:custGeom>
              <a:avLst/>
              <a:gdLst>
                <a:gd name="connsiteX0" fmla="*/ 0 w 1218394"/>
                <a:gd name="connsiteY0" fmla="*/ 609197 h 1218394"/>
                <a:gd name="connsiteX1" fmla="*/ 609197 w 1218394"/>
                <a:gd name="connsiteY1" fmla="*/ 0 h 1218394"/>
                <a:gd name="connsiteX2" fmla="*/ 1218394 w 1218394"/>
                <a:gd name="connsiteY2" fmla="*/ 609197 h 1218394"/>
                <a:gd name="connsiteX3" fmla="*/ 609197 w 1218394"/>
                <a:gd name="connsiteY3" fmla="*/ 1218394 h 1218394"/>
                <a:gd name="connsiteX4" fmla="*/ 0 w 1218394"/>
                <a:gd name="connsiteY4" fmla="*/ 609197 h 1218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394" h="1218394">
                  <a:moveTo>
                    <a:pt x="0" y="609197"/>
                  </a:moveTo>
                  <a:cubicBezTo>
                    <a:pt x="0" y="272747"/>
                    <a:pt x="272747" y="0"/>
                    <a:pt x="609197" y="0"/>
                  </a:cubicBezTo>
                  <a:cubicBezTo>
                    <a:pt x="945647" y="0"/>
                    <a:pt x="1218394" y="272747"/>
                    <a:pt x="1218394" y="609197"/>
                  </a:cubicBezTo>
                  <a:cubicBezTo>
                    <a:pt x="1218394" y="945647"/>
                    <a:pt x="945647" y="1218394"/>
                    <a:pt x="609197" y="1218394"/>
                  </a:cubicBezTo>
                  <a:cubicBezTo>
                    <a:pt x="272747" y="1218394"/>
                    <a:pt x="0" y="945647"/>
                    <a:pt x="0" y="609197"/>
                  </a:cubicBezTo>
                  <a:close/>
                </a:path>
              </a:pathLst>
            </a:custGeom>
            <a:scene3d>
              <a:camera prst="orthographicFront"/>
              <a:lightRig rig="chilly" dir="t"/>
            </a:scene3d>
            <a:sp3d prstMaterial="translucentPowder">
              <a:bevelT w="127000" h="25400" prst="softRound"/>
            </a:sp3d>
          </p:spPr>
          <p:style>
            <a:lnRef idx="0">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91130" tIns="191130" rIns="191130" bIns="191130" numCol="1" spcCol="1270" anchor="ctr" anchorCtr="0">
              <a:noAutofit/>
            </a:bodyPr>
            <a:lstStyle/>
            <a:p>
              <a:pPr marL="0" lvl="0" indent="0" algn="ctr" defTabSz="444500">
                <a:lnSpc>
                  <a:spcPct val="90000"/>
                </a:lnSpc>
                <a:spcBef>
                  <a:spcPct val="0"/>
                </a:spcBef>
                <a:spcAft>
                  <a:spcPct val="35000"/>
                </a:spcAft>
                <a:buNone/>
              </a:pPr>
              <a:r>
                <a:rPr lang="en-US" sz="1000" kern="1200" dirty="0"/>
                <a:t>Philanthropy</a:t>
              </a:r>
            </a:p>
          </p:txBody>
        </p:sp>
        <p:sp>
          <p:nvSpPr>
            <p:cNvPr id="18" name="Freeform: Shape 17">
              <a:extLst>
                <a:ext uri="{FF2B5EF4-FFF2-40B4-BE49-F238E27FC236}">
                  <a16:creationId xmlns:a16="http://schemas.microsoft.com/office/drawing/2014/main" id="{78B7C289-D100-45A1-8EF8-887BD8AA9931}"/>
                </a:ext>
              </a:extLst>
            </p:cNvPr>
            <p:cNvSpPr/>
            <p:nvPr/>
          </p:nvSpPr>
          <p:spPr>
            <a:xfrm>
              <a:off x="6404995" y="4021483"/>
              <a:ext cx="1218394" cy="1218394"/>
            </a:xfrm>
            <a:custGeom>
              <a:avLst/>
              <a:gdLst>
                <a:gd name="connsiteX0" fmla="*/ 0 w 1218394"/>
                <a:gd name="connsiteY0" fmla="*/ 609197 h 1218394"/>
                <a:gd name="connsiteX1" fmla="*/ 609197 w 1218394"/>
                <a:gd name="connsiteY1" fmla="*/ 0 h 1218394"/>
                <a:gd name="connsiteX2" fmla="*/ 1218394 w 1218394"/>
                <a:gd name="connsiteY2" fmla="*/ 609197 h 1218394"/>
                <a:gd name="connsiteX3" fmla="*/ 609197 w 1218394"/>
                <a:gd name="connsiteY3" fmla="*/ 1218394 h 1218394"/>
                <a:gd name="connsiteX4" fmla="*/ 0 w 1218394"/>
                <a:gd name="connsiteY4" fmla="*/ 609197 h 1218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394" h="1218394">
                  <a:moveTo>
                    <a:pt x="0" y="609197"/>
                  </a:moveTo>
                  <a:cubicBezTo>
                    <a:pt x="0" y="272747"/>
                    <a:pt x="272747" y="0"/>
                    <a:pt x="609197" y="0"/>
                  </a:cubicBezTo>
                  <a:cubicBezTo>
                    <a:pt x="945647" y="0"/>
                    <a:pt x="1218394" y="272747"/>
                    <a:pt x="1218394" y="609197"/>
                  </a:cubicBezTo>
                  <a:cubicBezTo>
                    <a:pt x="1218394" y="945647"/>
                    <a:pt x="945647" y="1218394"/>
                    <a:pt x="609197" y="1218394"/>
                  </a:cubicBezTo>
                  <a:cubicBezTo>
                    <a:pt x="272747" y="1218394"/>
                    <a:pt x="0" y="945647"/>
                    <a:pt x="0" y="609197"/>
                  </a:cubicBezTo>
                  <a:close/>
                </a:path>
              </a:pathLst>
            </a:custGeom>
            <a:scene3d>
              <a:camera prst="orthographicFront"/>
              <a:lightRig rig="chilly" dir="t"/>
            </a:scene3d>
            <a:sp3d prstMaterial="translucentPowder">
              <a:bevelT w="127000" h="25400" prst="softRound"/>
            </a:sp3d>
          </p:spPr>
          <p:style>
            <a:lnRef idx="0">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91130" tIns="191130" rIns="191130" bIns="191130" numCol="1" spcCol="1270" anchor="ctr" anchorCtr="0">
              <a:noAutofit/>
            </a:bodyPr>
            <a:lstStyle/>
            <a:p>
              <a:pPr marL="0" lvl="0" indent="0" algn="ctr" defTabSz="444500">
                <a:lnSpc>
                  <a:spcPct val="90000"/>
                </a:lnSpc>
                <a:spcBef>
                  <a:spcPct val="0"/>
                </a:spcBef>
                <a:spcAft>
                  <a:spcPct val="35000"/>
                </a:spcAft>
                <a:buNone/>
              </a:pPr>
              <a:r>
                <a:rPr lang="en-US" sz="1000" kern="1200" dirty="0"/>
                <a:t>Cash Management &amp; Budgeting</a:t>
              </a:r>
            </a:p>
          </p:txBody>
        </p:sp>
        <p:sp>
          <p:nvSpPr>
            <p:cNvPr id="20" name="Freeform: Shape 19">
              <a:extLst>
                <a:ext uri="{FF2B5EF4-FFF2-40B4-BE49-F238E27FC236}">
                  <a16:creationId xmlns:a16="http://schemas.microsoft.com/office/drawing/2014/main" id="{DD13949D-A127-4BED-BEA0-3631FC3EED33}"/>
                </a:ext>
              </a:extLst>
            </p:cNvPr>
            <p:cNvSpPr/>
            <p:nvPr/>
          </p:nvSpPr>
          <p:spPr>
            <a:xfrm>
              <a:off x="6138619" y="2510787"/>
              <a:ext cx="1218394" cy="1218394"/>
            </a:xfrm>
            <a:custGeom>
              <a:avLst/>
              <a:gdLst>
                <a:gd name="connsiteX0" fmla="*/ 0 w 1218394"/>
                <a:gd name="connsiteY0" fmla="*/ 609197 h 1218394"/>
                <a:gd name="connsiteX1" fmla="*/ 609197 w 1218394"/>
                <a:gd name="connsiteY1" fmla="*/ 0 h 1218394"/>
                <a:gd name="connsiteX2" fmla="*/ 1218394 w 1218394"/>
                <a:gd name="connsiteY2" fmla="*/ 609197 h 1218394"/>
                <a:gd name="connsiteX3" fmla="*/ 609197 w 1218394"/>
                <a:gd name="connsiteY3" fmla="*/ 1218394 h 1218394"/>
                <a:gd name="connsiteX4" fmla="*/ 0 w 1218394"/>
                <a:gd name="connsiteY4" fmla="*/ 609197 h 1218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394" h="1218394">
                  <a:moveTo>
                    <a:pt x="0" y="609197"/>
                  </a:moveTo>
                  <a:cubicBezTo>
                    <a:pt x="0" y="272747"/>
                    <a:pt x="272747" y="0"/>
                    <a:pt x="609197" y="0"/>
                  </a:cubicBezTo>
                  <a:cubicBezTo>
                    <a:pt x="945647" y="0"/>
                    <a:pt x="1218394" y="272747"/>
                    <a:pt x="1218394" y="609197"/>
                  </a:cubicBezTo>
                  <a:cubicBezTo>
                    <a:pt x="1218394" y="945647"/>
                    <a:pt x="945647" y="1218394"/>
                    <a:pt x="609197" y="1218394"/>
                  </a:cubicBezTo>
                  <a:cubicBezTo>
                    <a:pt x="272747" y="1218394"/>
                    <a:pt x="0" y="945647"/>
                    <a:pt x="0" y="609197"/>
                  </a:cubicBezTo>
                  <a:close/>
                </a:path>
              </a:pathLst>
            </a:custGeom>
            <a:scene3d>
              <a:camera prst="orthographicFront"/>
              <a:lightRig rig="chilly" dir="t"/>
            </a:scene3d>
            <a:sp3d prstMaterial="translucentPowder">
              <a:bevelT w="127000" h="25400" prst="softRound"/>
            </a:sp3d>
          </p:spPr>
          <p:style>
            <a:lnRef idx="0">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91130" tIns="191130" rIns="191130" bIns="191130" numCol="1" spcCol="1270" anchor="ctr" anchorCtr="0">
              <a:noAutofit/>
            </a:bodyPr>
            <a:lstStyle/>
            <a:p>
              <a:pPr marL="0" lvl="0" indent="0" algn="ctr" defTabSz="444500">
                <a:lnSpc>
                  <a:spcPct val="90000"/>
                </a:lnSpc>
                <a:spcBef>
                  <a:spcPct val="0"/>
                </a:spcBef>
                <a:spcAft>
                  <a:spcPct val="35000"/>
                </a:spcAft>
                <a:buNone/>
              </a:pPr>
              <a:r>
                <a:rPr lang="en-US" sz="1000" kern="1200" dirty="0"/>
                <a:t>Tax Planning &amp; Compliance</a:t>
              </a:r>
            </a:p>
          </p:txBody>
        </p:sp>
        <p:sp>
          <p:nvSpPr>
            <p:cNvPr id="21" name="Freeform: Shape 20">
              <a:extLst>
                <a:ext uri="{FF2B5EF4-FFF2-40B4-BE49-F238E27FC236}">
                  <a16:creationId xmlns:a16="http://schemas.microsoft.com/office/drawing/2014/main" id="{96463BF5-1A8B-4E23-8910-93F375111000}"/>
                </a:ext>
              </a:extLst>
            </p:cNvPr>
            <p:cNvSpPr/>
            <p:nvPr/>
          </p:nvSpPr>
          <p:spPr>
            <a:xfrm rot="24600000">
              <a:off x="7982078" y="2544585"/>
              <a:ext cx="607382" cy="331403"/>
            </a:xfrm>
            <a:custGeom>
              <a:avLst/>
              <a:gdLst>
                <a:gd name="connsiteX0" fmla="*/ 0 w 607381"/>
                <a:gd name="connsiteY0" fmla="*/ 66281 h 331403"/>
                <a:gd name="connsiteX1" fmla="*/ 441680 w 607381"/>
                <a:gd name="connsiteY1" fmla="*/ 66281 h 331403"/>
                <a:gd name="connsiteX2" fmla="*/ 441680 w 607381"/>
                <a:gd name="connsiteY2" fmla="*/ 0 h 331403"/>
                <a:gd name="connsiteX3" fmla="*/ 607381 w 607381"/>
                <a:gd name="connsiteY3" fmla="*/ 165702 h 331403"/>
                <a:gd name="connsiteX4" fmla="*/ 441680 w 607381"/>
                <a:gd name="connsiteY4" fmla="*/ 331403 h 331403"/>
                <a:gd name="connsiteX5" fmla="*/ 441680 w 607381"/>
                <a:gd name="connsiteY5" fmla="*/ 265122 h 331403"/>
                <a:gd name="connsiteX6" fmla="*/ 0 w 607381"/>
                <a:gd name="connsiteY6" fmla="*/ 265122 h 331403"/>
                <a:gd name="connsiteX7" fmla="*/ 0 w 607381"/>
                <a:gd name="connsiteY7" fmla="*/ 66281 h 331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381" h="331403">
                  <a:moveTo>
                    <a:pt x="607381" y="265122"/>
                  </a:moveTo>
                  <a:lnTo>
                    <a:pt x="165701" y="265122"/>
                  </a:lnTo>
                  <a:lnTo>
                    <a:pt x="165701" y="331403"/>
                  </a:lnTo>
                  <a:lnTo>
                    <a:pt x="0" y="165701"/>
                  </a:lnTo>
                  <a:lnTo>
                    <a:pt x="165701" y="0"/>
                  </a:lnTo>
                  <a:lnTo>
                    <a:pt x="165701" y="66281"/>
                  </a:lnTo>
                  <a:lnTo>
                    <a:pt x="607381" y="66281"/>
                  </a:lnTo>
                  <a:lnTo>
                    <a:pt x="607381" y="265122"/>
                  </a:lnTo>
                  <a:close/>
                </a:path>
              </a:pathLst>
            </a:custGeom>
            <a:scene3d>
              <a:camera prst="orthographicFront"/>
              <a:lightRig rig="chilly" dir="t"/>
            </a:scene3d>
            <a:sp3d z="-70000" extrusionH="1700" prstMaterial="translucentPowder">
              <a:bevelT w="25400" h="6350" prst="softRound"/>
              <a:bevelB w="0" h="0" prst="convex"/>
            </a:sp3d>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99421" tIns="66280" rIns="0" bIns="66281"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22" name="Freeform: Shape 21">
              <a:extLst>
                <a:ext uri="{FF2B5EF4-FFF2-40B4-BE49-F238E27FC236}">
                  <a16:creationId xmlns:a16="http://schemas.microsoft.com/office/drawing/2014/main" id="{58C816AC-19F8-494D-8995-01AA31234097}"/>
                </a:ext>
              </a:extLst>
            </p:cNvPr>
            <p:cNvSpPr/>
            <p:nvPr/>
          </p:nvSpPr>
          <p:spPr>
            <a:xfrm>
              <a:off x="6905619" y="1182304"/>
              <a:ext cx="1218394" cy="1218394"/>
            </a:xfrm>
            <a:custGeom>
              <a:avLst/>
              <a:gdLst>
                <a:gd name="connsiteX0" fmla="*/ 0 w 1218394"/>
                <a:gd name="connsiteY0" fmla="*/ 609197 h 1218394"/>
                <a:gd name="connsiteX1" fmla="*/ 609197 w 1218394"/>
                <a:gd name="connsiteY1" fmla="*/ 0 h 1218394"/>
                <a:gd name="connsiteX2" fmla="*/ 1218394 w 1218394"/>
                <a:gd name="connsiteY2" fmla="*/ 609197 h 1218394"/>
                <a:gd name="connsiteX3" fmla="*/ 609197 w 1218394"/>
                <a:gd name="connsiteY3" fmla="*/ 1218394 h 1218394"/>
                <a:gd name="connsiteX4" fmla="*/ 0 w 1218394"/>
                <a:gd name="connsiteY4" fmla="*/ 609197 h 1218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394" h="1218394">
                  <a:moveTo>
                    <a:pt x="0" y="609197"/>
                  </a:moveTo>
                  <a:cubicBezTo>
                    <a:pt x="0" y="272747"/>
                    <a:pt x="272747" y="0"/>
                    <a:pt x="609197" y="0"/>
                  </a:cubicBezTo>
                  <a:cubicBezTo>
                    <a:pt x="945647" y="0"/>
                    <a:pt x="1218394" y="272747"/>
                    <a:pt x="1218394" y="609197"/>
                  </a:cubicBezTo>
                  <a:cubicBezTo>
                    <a:pt x="1218394" y="945647"/>
                    <a:pt x="945647" y="1218394"/>
                    <a:pt x="609197" y="1218394"/>
                  </a:cubicBezTo>
                  <a:cubicBezTo>
                    <a:pt x="272747" y="1218394"/>
                    <a:pt x="0" y="945647"/>
                    <a:pt x="0" y="609197"/>
                  </a:cubicBezTo>
                  <a:close/>
                </a:path>
              </a:pathLst>
            </a:custGeom>
            <a:scene3d>
              <a:camera prst="orthographicFront"/>
              <a:lightRig rig="chilly" dir="t"/>
            </a:scene3d>
            <a:sp3d prstMaterial="translucentPowder">
              <a:bevelT w="127000" h="25400" prst="softRound"/>
            </a:sp3d>
          </p:spPr>
          <p:style>
            <a:lnRef idx="0">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91130" tIns="191130" rIns="191130" bIns="191130" numCol="1" spcCol="1270" anchor="ctr" anchorCtr="0">
              <a:noAutofit/>
            </a:bodyPr>
            <a:lstStyle/>
            <a:p>
              <a:pPr marL="0" lvl="0" indent="0" algn="ctr" defTabSz="444500">
                <a:lnSpc>
                  <a:spcPct val="90000"/>
                </a:lnSpc>
                <a:spcBef>
                  <a:spcPct val="0"/>
                </a:spcBef>
                <a:spcAft>
                  <a:spcPct val="35000"/>
                </a:spcAft>
                <a:buNone/>
              </a:pPr>
              <a:r>
                <a:rPr lang="en-US" sz="1000" kern="1200" dirty="0"/>
                <a:t>Estate Planning / Wealth Transfer</a:t>
              </a:r>
            </a:p>
          </p:txBody>
        </p:sp>
        <p:sp>
          <p:nvSpPr>
            <p:cNvPr id="19" name="Freeform: Shape 18">
              <a:extLst>
                <a:ext uri="{FF2B5EF4-FFF2-40B4-BE49-F238E27FC236}">
                  <a16:creationId xmlns:a16="http://schemas.microsoft.com/office/drawing/2014/main" id="{1AE90CBF-1D8D-4049-9DB9-4CD5E7766378}"/>
                </a:ext>
              </a:extLst>
            </p:cNvPr>
            <p:cNvSpPr/>
            <p:nvPr/>
          </p:nvSpPr>
          <p:spPr>
            <a:xfrm rot="22200000">
              <a:off x="7625293" y="3162554"/>
              <a:ext cx="607382" cy="331404"/>
            </a:xfrm>
            <a:custGeom>
              <a:avLst/>
              <a:gdLst>
                <a:gd name="connsiteX0" fmla="*/ 0 w 607381"/>
                <a:gd name="connsiteY0" fmla="*/ 66281 h 331403"/>
                <a:gd name="connsiteX1" fmla="*/ 441680 w 607381"/>
                <a:gd name="connsiteY1" fmla="*/ 66281 h 331403"/>
                <a:gd name="connsiteX2" fmla="*/ 441680 w 607381"/>
                <a:gd name="connsiteY2" fmla="*/ 0 h 331403"/>
                <a:gd name="connsiteX3" fmla="*/ 607381 w 607381"/>
                <a:gd name="connsiteY3" fmla="*/ 165702 h 331403"/>
                <a:gd name="connsiteX4" fmla="*/ 441680 w 607381"/>
                <a:gd name="connsiteY4" fmla="*/ 331403 h 331403"/>
                <a:gd name="connsiteX5" fmla="*/ 441680 w 607381"/>
                <a:gd name="connsiteY5" fmla="*/ 265122 h 331403"/>
                <a:gd name="connsiteX6" fmla="*/ 0 w 607381"/>
                <a:gd name="connsiteY6" fmla="*/ 265122 h 331403"/>
                <a:gd name="connsiteX7" fmla="*/ 0 w 607381"/>
                <a:gd name="connsiteY7" fmla="*/ 66281 h 331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381" h="331403">
                  <a:moveTo>
                    <a:pt x="607381" y="265122"/>
                  </a:moveTo>
                  <a:lnTo>
                    <a:pt x="165701" y="265122"/>
                  </a:lnTo>
                  <a:lnTo>
                    <a:pt x="165701" y="331403"/>
                  </a:lnTo>
                  <a:lnTo>
                    <a:pt x="0" y="165701"/>
                  </a:lnTo>
                  <a:lnTo>
                    <a:pt x="165701" y="0"/>
                  </a:lnTo>
                  <a:lnTo>
                    <a:pt x="165701" y="66281"/>
                  </a:lnTo>
                  <a:lnTo>
                    <a:pt x="607381" y="66281"/>
                  </a:lnTo>
                  <a:lnTo>
                    <a:pt x="607381" y="265122"/>
                  </a:lnTo>
                  <a:close/>
                </a:path>
              </a:pathLst>
            </a:custGeom>
            <a:scene3d>
              <a:camera prst="orthographicFront"/>
              <a:lightRig rig="chilly" dir="t"/>
            </a:scene3d>
            <a:sp3d z="-70000" extrusionH="1700" prstMaterial="translucentPowder">
              <a:bevelT w="25400" h="6350" prst="softRound"/>
              <a:bevelB w="0" h="0" prst="convex"/>
            </a:sp3d>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99421" tIns="66281" rIns="0" bIns="66281"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sp>
          <p:nvSpPr>
            <p:cNvPr id="17" name="Freeform: Shape 16">
              <a:extLst>
                <a:ext uri="{FF2B5EF4-FFF2-40B4-BE49-F238E27FC236}">
                  <a16:creationId xmlns:a16="http://schemas.microsoft.com/office/drawing/2014/main" id="{77C5EA0D-BB56-4381-91EC-878A6F851751}"/>
                </a:ext>
              </a:extLst>
            </p:cNvPr>
            <p:cNvSpPr/>
            <p:nvPr/>
          </p:nvSpPr>
          <p:spPr>
            <a:xfrm rot="19800000">
              <a:off x="7749203" y="3865283"/>
              <a:ext cx="607382" cy="331404"/>
            </a:xfrm>
            <a:custGeom>
              <a:avLst/>
              <a:gdLst>
                <a:gd name="connsiteX0" fmla="*/ 0 w 607381"/>
                <a:gd name="connsiteY0" fmla="*/ 66281 h 331403"/>
                <a:gd name="connsiteX1" fmla="*/ 441680 w 607381"/>
                <a:gd name="connsiteY1" fmla="*/ 66281 h 331403"/>
                <a:gd name="connsiteX2" fmla="*/ 441680 w 607381"/>
                <a:gd name="connsiteY2" fmla="*/ 0 h 331403"/>
                <a:gd name="connsiteX3" fmla="*/ 607381 w 607381"/>
                <a:gd name="connsiteY3" fmla="*/ 165702 h 331403"/>
                <a:gd name="connsiteX4" fmla="*/ 441680 w 607381"/>
                <a:gd name="connsiteY4" fmla="*/ 331403 h 331403"/>
                <a:gd name="connsiteX5" fmla="*/ 441680 w 607381"/>
                <a:gd name="connsiteY5" fmla="*/ 265122 h 331403"/>
                <a:gd name="connsiteX6" fmla="*/ 0 w 607381"/>
                <a:gd name="connsiteY6" fmla="*/ 265122 h 331403"/>
                <a:gd name="connsiteX7" fmla="*/ 0 w 607381"/>
                <a:gd name="connsiteY7" fmla="*/ 66281 h 331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381" h="331403">
                  <a:moveTo>
                    <a:pt x="607381" y="265122"/>
                  </a:moveTo>
                  <a:lnTo>
                    <a:pt x="165701" y="265122"/>
                  </a:lnTo>
                  <a:lnTo>
                    <a:pt x="165701" y="331403"/>
                  </a:lnTo>
                  <a:lnTo>
                    <a:pt x="0" y="165701"/>
                  </a:lnTo>
                  <a:lnTo>
                    <a:pt x="165701" y="0"/>
                  </a:lnTo>
                  <a:lnTo>
                    <a:pt x="165701" y="66281"/>
                  </a:lnTo>
                  <a:lnTo>
                    <a:pt x="607381" y="66281"/>
                  </a:lnTo>
                  <a:lnTo>
                    <a:pt x="607381" y="265122"/>
                  </a:lnTo>
                  <a:close/>
                </a:path>
              </a:pathLst>
            </a:custGeom>
            <a:ln>
              <a:noFill/>
            </a:ln>
            <a:scene3d>
              <a:camera prst="orthographicFront"/>
              <a:lightRig rig="chilly" dir="t"/>
            </a:scene3d>
            <a:sp3d z="-70000" extrusionH="1700" prstMaterial="translucentPowder">
              <a:bevelT w="25400" h="6350" prst="softRound"/>
              <a:bevelB w="0" h="0" prst="convex"/>
            </a:sp3d>
          </p:spPr>
          <p:style>
            <a:lnRef idx="0">
              <a:scrgbClr r="0" g="0" b="0"/>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txBody>
            <a:bodyPr spcFirstLastPara="0" vert="horz" wrap="square" lIns="99420" tIns="66281" rIns="1" bIns="66281"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grpSp>
      <p:sp>
        <p:nvSpPr>
          <p:cNvPr id="69" name="Oval 68">
            <a:extLst>
              <a:ext uri="{FF2B5EF4-FFF2-40B4-BE49-F238E27FC236}">
                <a16:creationId xmlns:a16="http://schemas.microsoft.com/office/drawing/2014/main" id="{8B9CAF99-48EF-48D1-A151-B2F7E9343BB6}"/>
              </a:ext>
            </a:extLst>
          </p:cNvPr>
          <p:cNvSpPr/>
          <p:nvPr/>
        </p:nvSpPr>
        <p:spPr>
          <a:xfrm>
            <a:off x="574076" y="2073267"/>
            <a:ext cx="4591811" cy="2587683"/>
          </a:xfrm>
          <a:prstGeom prst="ellipse">
            <a:avLst/>
          </a:prstGeom>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600" b="1" i="1" dirty="0">
                <a:solidFill>
                  <a:schemeClr val="tx1"/>
                </a:solidFill>
              </a:rPr>
              <a:t>We have the expertise and experience to provide an exceptional personal CFO relationship.</a:t>
            </a:r>
          </a:p>
        </p:txBody>
      </p:sp>
      <p:sp>
        <p:nvSpPr>
          <p:cNvPr id="100" name="TextBox 99">
            <a:extLst>
              <a:ext uri="{FF2B5EF4-FFF2-40B4-BE49-F238E27FC236}">
                <a16:creationId xmlns:a16="http://schemas.microsoft.com/office/drawing/2014/main" id="{52684F09-3458-4746-839D-30954C69ED80}"/>
              </a:ext>
            </a:extLst>
          </p:cNvPr>
          <p:cNvSpPr txBox="1"/>
          <p:nvPr/>
        </p:nvSpPr>
        <p:spPr>
          <a:xfrm>
            <a:off x="259222" y="55337"/>
            <a:ext cx="522148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chemeClr val="bg1"/>
                </a:solidFill>
              </a:rPr>
              <a:t>What do we do?</a:t>
            </a:r>
          </a:p>
        </p:txBody>
      </p:sp>
    </p:spTree>
    <p:extLst>
      <p:ext uri="{BB962C8B-B14F-4D97-AF65-F5344CB8AC3E}">
        <p14:creationId xmlns:p14="http://schemas.microsoft.com/office/powerpoint/2010/main" val="307456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Shape 75"/>
        <p:cNvGrpSpPr/>
        <p:nvPr/>
      </p:nvGrpSpPr>
      <p:grpSpPr>
        <a:xfrm>
          <a:off x="0" y="0"/>
          <a:ext cx="0" cy="0"/>
          <a:chOff x="0" y="0"/>
          <a:chExt cx="0" cy="0"/>
        </a:xfrm>
      </p:grpSpPr>
      <p:sp>
        <p:nvSpPr>
          <p:cNvPr id="76" name="Google Shape;76;p8"/>
          <p:cNvSpPr/>
          <p:nvPr/>
        </p:nvSpPr>
        <p:spPr>
          <a:xfrm>
            <a:off x="4576629" y="0"/>
            <a:ext cx="7612380" cy="597188"/>
          </a:xfrm>
          <a:custGeom>
            <a:avLst/>
            <a:gdLst/>
            <a:ahLst/>
            <a:cxnLst/>
            <a:rect l="l" t="t" r="r" b="b"/>
            <a:pathLst>
              <a:path w="7612380" h="855980" extrusionOk="0">
                <a:moveTo>
                  <a:pt x="7612322" y="0"/>
                </a:moveTo>
                <a:lnTo>
                  <a:pt x="868777" y="0"/>
                </a:lnTo>
                <a:lnTo>
                  <a:pt x="0" y="855943"/>
                </a:lnTo>
                <a:lnTo>
                  <a:pt x="6746295" y="855943"/>
                </a:lnTo>
                <a:lnTo>
                  <a:pt x="7612322" y="2713"/>
                </a:lnTo>
                <a:lnTo>
                  <a:pt x="7612322"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7" name="Google Shape;77;p8"/>
          <p:cNvSpPr/>
          <p:nvPr/>
        </p:nvSpPr>
        <p:spPr>
          <a:xfrm>
            <a:off x="1942452" y="0"/>
            <a:ext cx="9845040" cy="431071"/>
          </a:xfrm>
          <a:custGeom>
            <a:avLst/>
            <a:gdLst/>
            <a:ahLst/>
            <a:cxnLst/>
            <a:rect l="l" t="t" r="r" b="b"/>
            <a:pathLst>
              <a:path w="9845040" h="1106805" extrusionOk="0">
                <a:moveTo>
                  <a:pt x="9844699" y="0"/>
                </a:moveTo>
                <a:lnTo>
                  <a:pt x="1123149" y="0"/>
                </a:lnTo>
                <a:lnTo>
                  <a:pt x="0" y="1106557"/>
                </a:lnTo>
                <a:lnTo>
                  <a:pt x="8721551" y="1106557"/>
                </a:lnTo>
                <a:lnTo>
                  <a:pt x="9844699"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8" name="Google Shape;78;p8"/>
          <p:cNvSpPr/>
          <p:nvPr/>
        </p:nvSpPr>
        <p:spPr>
          <a:xfrm>
            <a:off x="0" y="-1"/>
            <a:ext cx="10074275" cy="610787"/>
          </a:xfrm>
          <a:custGeom>
            <a:avLst/>
            <a:gdLst/>
            <a:ahLst/>
            <a:cxnLst/>
            <a:rect l="l" t="t" r="r" b="b"/>
            <a:pathLst>
              <a:path w="10074275" h="1106805" extrusionOk="0">
                <a:moveTo>
                  <a:pt x="10073786" y="0"/>
                </a:moveTo>
                <a:lnTo>
                  <a:pt x="0" y="0"/>
                </a:lnTo>
                <a:lnTo>
                  <a:pt x="0" y="1106557"/>
                </a:lnTo>
                <a:lnTo>
                  <a:pt x="8950625" y="1106557"/>
                </a:lnTo>
                <a:lnTo>
                  <a:pt x="10073786"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9" name="Google Shape;79;p8"/>
          <p:cNvSpPr/>
          <p:nvPr/>
        </p:nvSpPr>
        <p:spPr>
          <a:xfrm>
            <a:off x="1037822" y="6276967"/>
            <a:ext cx="8870315" cy="581660"/>
          </a:xfrm>
          <a:custGeom>
            <a:avLst/>
            <a:gdLst/>
            <a:ahLst/>
            <a:cxnLst/>
            <a:rect l="l" t="t" r="r" b="b"/>
            <a:pathLst>
              <a:path w="8870315" h="581659" extrusionOk="0">
                <a:moveTo>
                  <a:pt x="8280533" y="0"/>
                </a:moveTo>
                <a:lnTo>
                  <a:pt x="0" y="0"/>
                </a:lnTo>
                <a:lnTo>
                  <a:pt x="589745" y="581032"/>
                </a:lnTo>
                <a:lnTo>
                  <a:pt x="8870278" y="581032"/>
                </a:lnTo>
                <a:lnTo>
                  <a:pt x="8280533"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0" name="Google Shape;80;p8"/>
          <p:cNvSpPr/>
          <p:nvPr/>
        </p:nvSpPr>
        <p:spPr>
          <a:xfrm>
            <a:off x="57509" y="5811328"/>
            <a:ext cx="1418231" cy="1046900"/>
          </a:xfrm>
          <a:custGeom>
            <a:avLst/>
            <a:gdLst/>
            <a:ahLst/>
            <a:cxnLst/>
            <a:rect l="l" t="t" r="r" b="b"/>
            <a:pathLst>
              <a:path w="1475740" h="1233804" extrusionOk="0">
                <a:moveTo>
                  <a:pt x="223649" y="0"/>
                </a:moveTo>
                <a:lnTo>
                  <a:pt x="0" y="0"/>
                </a:lnTo>
                <a:lnTo>
                  <a:pt x="1252069" y="1233576"/>
                </a:lnTo>
                <a:lnTo>
                  <a:pt x="1475720" y="1233576"/>
                </a:lnTo>
                <a:lnTo>
                  <a:pt x="223649" y="0"/>
                </a:lnTo>
                <a:close/>
              </a:path>
            </a:pathLst>
          </a:custGeom>
          <a:solidFill>
            <a:srgbClr val="33333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1" name="Google Shape;81;p8"/>
          <p:cNvSpPr/>
          <p:nvPr/>
        </p:nvSpPr>
        <p:spPr>
          <a:xfrm>
            <a:off x="262390" y="6334476"/>
            <a:ext cx="863959" cy="524151"/>
          </a:xfrm>
          <a:custGeom>
            <a:avLst/>
            <a:gdLst/>
            <a:ahLst/>
            <a:cxnLst/>
            <a:rect l="l" t="t" r="r" b="b"/>
            <a:pathLst>
              <a:path w="806450" h="581659" extrusionOk="0">
                <a:moveTo>
                  <a:pt x="216655" y="0"/>
                </a:moveTo>
                <a:lnTo>
                  <a:pt x="0" y="0"/>
                </a:lnTo>
                <a:lnTo>
                  <a:pt x="589746" y="581032"/>
                </a:lnTo>
                <a:lnTo>
                  <a:pt x="806401" y="581032"/>
                </a:lnTo>
                <a:lnTo>
                  <a:pt x="216655"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2" name="Google Shape;82;p8"/>
          <p:cNvSpPr/>
          <p:nvPr/>
        </p:nvSpPr>
        <p:spPr>
          <a:xfrm>
            <a:off x="9517536" y="6276967"/>
            <a:ext cx="792480" cy="581660"/>
          </a:xfrm>
          <a:custGeom>
            <a:avLst/>
            <a:gdLst/>
            <a:ahLst/>
            <a:cxnLst/>
            <a:rect l="l" t="t" r="r" b="b"/>
            <a:pathLst>
              <a:path w="792479" h="581659" extrusionOk="0">
                <a:moveTo>
                  <a:pt x="202665" y="0"/>
                </a:moveTo>
                <a:lnTo>
                  <a:pt x="0" y="0"/>
                </a:lnTo>
                <a:lnTo>
                  <a:pt x="589745" y="581032"/>
                </a:lnTo>
                <a:lnTo>
                  <a:pt x="792410" y="581032"/>
                </a:lnTo>
                <a:lnTo>
                  <a:pt x="202665"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3" name="Google Shape;83;p8"/>
          <p:cNvSpPr/>
          <p:nvPr/>
        </p:nvSpPr>
        <p:spPr>
          <a:xfrm>
            <a:off x="11478643" y="5999792"/>
            <a:ext cx="710565" cy="700405"/>
          </a:xfrm>
          <a:custGeom>
            <a:avLst/>
            <a:gdLst/>
            <a:ahLst/>
            <a:cxnLst/>
            <a:rect l="l" t="t" r="r" b="b"/>
            <a:pathLst>
              <a:path w="710565" h="700404" extrusionOk="0">
                <a:moveTo>
                  <a:pt x="710308" y="0"/>
                </a:moveTo>
                <a:lnTo>
                  <a:pt x="0" y="0"/>
                </a:lnTo>
                <a:lnTo>
                  <a:pt x="710308" y="699813"/>
                </a:lnTo>
                <a:lnTo>
                  <a:pt x="710308"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pic>
        <p:nvPicPr>
          <p:cNvPr id="87" name="Google Shape;87;p8"/>
          <p:cNvPicPr preferRelativeResize="0"/>
          <p:nvPr/>
        </p:nvPicPr>
        <p:blipFill>
          <a:blip r:embed="rId3">
            <a:alphaModFix/>
          </a:blip>
          <a:stretch>
            <a:fillRect/>
          </a:stretch>
        </p:blipFill>
        <p:spPr>
          <a:xfrm>
            <a:off x="10312347" y="6067174"/>
            <a:ext cx="1237676" cy="700401"/>
          </a:xfrm>
          <a:prstGeom prst="rect">
            <a:avLst/>
          </a:prstGeom>
          <a:noFill/>
          <a:ln>
            <a:noFill/>
          </a:ln>
        </p:spPr>
      </p:pic>
      <p:sp>
        <p:nvSpPr>
          <p:cNvPr id="24" name="TextBox 23">
            <a:extLst>
              <a:ext uri="{FF2B5EF4-FFF2-40B4-BE49-F238E27FC236}">
                <a16:creationId xmlns:a16="http://schemas.microsoft.com/office/drawing/2014/main" id="{1CD1B684-B2CC-4BD0-B865-F878F32ECDC0}"/>
              </a:ext>
            </a:extLst>
          </p:cNvPr>
          <p:cNvSpPr txBox="1"/>
          <p:nvPr/>
        </p:nvSpPr>
        <p:spPr>
          <a:xfrm>
            <a:off x="504645" y="986287"/>
            <a:ext cx="481353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600" b="1" dirty="0">
                <a:solidFill>
                  <a:srgbClr val="0070C0"/>
                </a:solidFill>
                <a:latin typeface="Arial"/>
              </a:rPr>
              <a:t>Embrace Market Pricing</a:t>
            </a:r>
            <a:r>
              <a:rPr lang="en-US" dirty="0">
                <a:solidFill>
                  <a:srgbClr val="0070C0"/>
                </a:solidFill>
                <a:latin typeface="Arial"/>
                <a:ea typeface="Arial"/>
                <a:cs typeface="Arial"/>
              </a:rPr>
              <a:t>​</a:t>
            </a:r>
            <a:br>
              <a:rPr lang="en-US" dirty="0">
                <a:latin typeface="Arial"/>
                <a:ea typeface="Arial"/>
                <a:cs typeface="Arial"/>
              </a:rPr>
            </a:br>
            <a:r>
              <a:rPr lang="en-US" dirty="0">
                <a:latin typeface="Arial"/>
              </a:rPr>
              <a:t>The market is an effective information-processing machine. Each day, the world equity markets process billions of dollars in trades between buyers and sellers – and the real-time information they bring helps set prices.</a:t>
            </a:r>
            <a:r>
              <a:rPr lang="en-US" dirty="0">
                <a:latin typeface="Arial"/>
                <a:ea typeface="Arial"/>
                <a:cs typeface="Arial"/>
              </a:rPr>
              <a:t>​</a:t>
            </a:r>
            <a:endParaRPr lang="en-US" dirty="0"/>
          </a:p>
        </p:txBody>
      </p:sp>
      <p:grpSp>
        <p:nvGrpSpPr>
          <p:cNvPr id="26" name="Group 25">
            <a:extLst>
              <a:ext uri="{FF2B5EF4-FFF2-40B4-BE49-F238E27FC236}">
                <a16:creationId xmlns:a16="http://schemas.microsoft.com/office/drawing/2014/main" id="{DAAA22BE-4868-4680-871B-36D0558A9B75}"/>
              </a:ext>
            </a:extLst>
          </p:cNvPr>
          <p:cNvGrpSpPr/>
          <p:nvPr/>
        </p:nvGrpSpPr>
        <p:grpSpPr>
          <a:xfrm>
            <a:off x="5732564" y="809479"/>
            <a:ext cx="5612738" cy="1566816"/>
            <a:chOff x="588963" y="2714625"/>
            <a:chExt cx="5457825" cy="1727200"/>
          </a:xfrm>
        </p:grpSpPr>
        <p:sp>
          <p:nvSpPr>
            <p:cNvPr id="36" name="Trapezoid 35">
              <a:extLst>
                <a:ext uri="{FF2B5EF4-FFF2-40B4-BE49-F238E27FC236}">
                  <a16:creationId xmlns:a16="http://schemas.microsoft.com/office/drawing/2014/main" id="{3CCE581E-CBC5-4E3C-88C2-AAE9EBFEE74F}"/>
                </a:ext>
              </a:extLst>
            </p:cNvPr>
            <p:cNvSpPr/>
            <p:nvPr/>
          </p:nvSpPr>
          <p:spPr bwMode="auto">
            <a:xfrm rot="5400000">
              <a:off x="3853893" y="3222071"/>
              <a:ext cx="757555" cy="697707"/>
            </a:xfrm>
            <a:prstGeom prst="trapezoid">
              <a:avLst/>
            </a:prstGeom>
            <a:gradFill>
              <a:gsLst>
                <a:gs pos="0">
                  <a:srgbClr val="2D919A"/>
                </a:gs>
                <a:gs pos="100000">
                  <a:srgbClr val="789E5F"/>
                </a:gs>
              </a:gsLst>
              <a:lin ang="16200000" scaled="0"/>
            </a:gradFill>
            <a:ln w="6350" cap="flat" cmpd="sng" algn="ctr">
              <a:noFill/>
              <a:prstDash val="solid"/>
              <a:round/>
              <a:headEnd type="none" w="med" len="med"/>
              <a:tailEnd type="none" w="med" len="med"/>
            </a:ln>
            <a:effectLst/>
          </p:spPr>
          <p:txBody>
            <a:bodyPr rtlCol="0" anchor="ctr"/>
            <a:lstStyle/>
            <a:p>
              <a:pPr marL="0" marR="0" lvl="0" indent="0" algn="ctr" defTabSz="921733" rtl="0" eaLnBrk="1" fontAlgn="base" latinLnBrk="0" hangingPunct="1">
                <a:lnSpc>
                  <a:spcPct val="100000"/>
                </a:lnSpc>
                <a:spcBef>
                  <a:spcPct val="0"/>
                </a:spcBef>
                <a:spcAft>
                  <a:spcPct val="0"/>
                </a:spcAft>
                <a:buClrTx/>
                <a:buSzTx/>
                <a:buFontTx/>
                <a:buNone/>
                <a:tabLst/>
                <a:defRPr/>
              </a:pPr>
              <a:endParaRPr kumimoji="0" lang="en-US" sz="1853" b="0" i="0" u="none" strike="noStrike" kern="1200" cap="none" spc="0" normalizeH="0" baseline="0" noProof="0">
                <a:ln>
                  <a:noFill/>
                </a:ln>
                <a:solidFill>
                  <a:srgbClr val="000000">
                    <a:lumMod val="65000"/>
                    <a:lumOff val="35000"/>
                  </a:srgbClr>
                </a:solidFill>
                <a:effectLst/>
                <a:uLnTx/>
                <a:uFillTx/>
                <a:latin typeface="Arial" charset="0"/>
                <a:ea typeface="+mn-ea"/>
                <a:cs typeface="Arial" pitchFamily="34" charset="0"/>
              </a:endParaRPr>
            </a:p>
          </p:txBody>
        </p:sp>
        <p:sp>
          <p:nvSpPr>
            <p:cNvPr id="37" name="AutoShape 3">
              <a:extLst>
                <a:ext uri="{FF2B5EF4-FFF2-40B4-BE49-F238E27FC236}">
                  <a16:creationId xmlns:a16="http://schemas.microsoft.com/office/drawing/2014/main" id="{89732E06-1E28-4263-9565-2CA0C1F7349D}"/>
                </a:ext>
              </a:extLst>
            </p:cNvPr>
            <p:cNvSpPr>
              <a:spLocks noChangeAspect="1" noChangeArrowheads="1" noTextEdit="1"/>
            </p:cNvSpPr>
            <p:nvPr/>
          </p:nvSpPr>
          <p:spPr bwMode="auto">
            <a:xfrm>
              <a:off x="588963" y="2717800"/>
              <a:ext cx="5457825"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38" name="Freeform 5">
              <a:extLst>
                <a:ext uri="{FF2B5EF4-FFF2-40B4-BE49-F238E27FC236}">
                  <a16:creationId xmlns:a16="http://schemas.microsoft.com/office/drawing/2014/main" id="{5DB7D4F9-DCAD-40A4-ABD1-A44B325CF627}"/>
                </a:ext>
              </a:extLst>
            </p:cNvPr>
            <p:cNvSpPr>
              <a:spLocks/>
            </p:cNvSpPr>
            <p:nvPr/>
          </p:nvSpPr>
          <p:spPr bwMode="auto">
            <a:xfrm>
              <a:off x="1884011" y="2714625"/>
              <a:ext cx="1198563" cy="260350"/>
            </a:xfrm>
            <a:custGeom>
              <a:avLst/>
              <a:gdLst>
                <a:gd name="T0" fmla="*/ 755 w 755"/>
                <a:gd name="T1" fmla="*/ 164 h 164"/>
                <a:gd name="T2" fmla="*/ 0 w 755"/>
                <a:gd name="T3" fmla="*/ 77 h 164"/>
                <a:gd name="T4" fmla="*/ 0 w 755"/>
                <a:gd name="T5" fmla="*/ 0 h 164"/>
                <a:gd name="T6" fmla="*/ 755 w 755"/>
                <a:gd name="T7" fmla="*/ 100 h 164"/>
                <a:gd name="T8" fmla="*/ 755 w 755"/>
                <a:gd name="T9" fmla="*/ 164 h 164"/>
              </a:gdLst>
              <a:ahLst/>
              <a:cxnLst>
                <a:cxn ang="0">
                  <a:pos x="T0" y="T1"/>
                </a:cxn>
                <a:cxn ang="0">
                  <a:pos x="T2" y="T3"/>
                </a:cxn>
                <a:cxn ang="0">
                  <a:pos x="T4" y="T5"/>
                </a:cxn>
                <a:cxn ang="0">
                  <a:pos x="T6" y="T7"/>
                </a:cxn>
                <a:cxn ang="0">
                  <a:pos x="T8" y="T9"/>
                </a:cxn>
              </a:cxnLst>
              <a:rect l="0" t="0" r="r" b="b"/>
              <a:pathLst>
                <a:path w="755" h="164">
                  <a:moveTo>
                    <a:pt x="755" y="164"/>
                  </a:moveTo>
                  <a:lnTo>
                    <a:pt x="0" y="77"/>
                  </a:lnTo>
                  <a:lnTo>
                    <a:pt x="0" y="0"/>
                  </a:lnTo>
                  <a:lnTo>
                    <a:pt x="755" y="100"/>
                  </a:lnTo>
                  <a:lnTo>
                    <a:pt x="755" y="164"/>
                  </a:lnTo>
                  <a:close/>
                </a:path>
              </a:pathLst>
            </a:custGeom>
            <a:solidFill>
              <a:srgbClr val="71C5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39" name="Freeform 6">
              <a:extLst>
                <a:ext uri="{FF2B5EF4-FFF2-40B4-BE49-F238E27FC236}">
                  <a16:creationId xmlns:a16="http://schemas.microsoft.com/office/drawing/2014/main" id="{F704E4FE-F4CF-4561-97E1-073283CE07E7}"/>
                </a:ext>
              </a:extLst>
            </p:cNvPr>
            <p:cNvSpPr>
              <a:spLocks/>
            </p:cNvSpPr>
            <p:nvPr/>
          </p:nvSpPr>
          <p:spPr bwMode="auto">
            <a:xfrm>
              <a:off x="1884011" y="2836863"/>
              <a:ext cx="1198563" cy="236538"/>
            </a:xfrm>
            <a:custGeom>
              <a:avLst/>
              <a:gdLst>
                <a:gd name="T0" fmla="*/ 755 w 755"/>
                <a:gd name="T1" fmla="*/ 149 h 149"/>
                <a:gd name="T2" fmla="*/ 0 w 755"/>
                <a:gd name="T3" fmla="*/ 78 h 149"/>
                <a:gd name="T4" fmla="*/ 0 w 755"/>
                <a:gd name="T5" fmla="*/ 0 h 149"/>
                <a:gd name="T6" fmla="*/ 755 w 755"/>
                <a:gd name="T7" fmla="*/ 87 h 149"/>
                <a:gd name="T8" fmla="*/ 755 w 755"/>
                <a:gd name="T9" fmla="*/ 149 h 149"/>
              </a:gdLst>
              <a:ahLst/>
              <a:cxnLst>
                <a:cxn ang="0">
                  <a:pos x="T0" y="T1"/>
                </a:cxn>
                <a:cxn ang="0">
                  <a:pos x="T2" y="T3"/>
                </a:cxn>
                <a:cxn ang="0">
                  <a:pos x="T4" y="T5"/>
                </a:cxn>
                <a:cxn ang="0">
                  <a:pos x="T6" y="T7"/>
                </a:cxn>
                <a:cxn ang="0">
                  <a:pos x="T8" y="T9"/>
                </a:cxn>
              </a:cxnLst>
              <a:rect l="0" t="0" r="r" b="b"/>
              <a:pathLst>
                <a:path w="755" h="149">
                  <a:moveTo>
                    <a:pt x="755" y="149"/>
                  </a:moveTo>
                  <a:lnTo>
                    <a:pt x="0" y="78"/>
                  </a:lnTo>
                  <a:lnTo>
                    <a:pt x="0" y="0"/>
                  </a:lnTo>
                  <a:lnTo>
                    <a:pt x="755" y="87"/>
                  </a:lnTo>
                  <a:lnTo>
                    <a:pt x="755" y="149"/>
                  </a:lnTo>
                  <a:close/>
                </a:path>
              </a:pathLst>
            </a:custGeom>
            <a:solidFill>
              <a:srgbClr val="176C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40" name="Freeform 7">
              <a:extLst>
                <a:ext uri="{FF2B5EF4-FFF2-40B4-BE49-F238E27FC236}">
                  <a16:creationId xmlns:a16="http://schemas.microsoft.com/office/drawing/2014/main" id="{FB11E481-89F9-4AB8-A030-1B0E02309C31}"/>
                </a:ext>
              </a:extLst>
            </p:cNvPr>
            <p:cNvSpPr>
              <a:spLocks/>
            </p:cNvSpPr>
            <p:nvPr/>
          </p:nvSpPr>
          <p:spPr bwMode="auto">
            <a:xfrm>
              <a:off x="1884011" y="2960688"/>
              <a:ext cx="1198563" cy="212725"/>
            </a:xfrm>
            <a:custGeom>
              <a:avLst/>
              <a:gdLst>
                <a:gd name="T0" fmla="*/ 755 w 755"/>
                <a:gd name="T1" fmla="*/ 134 h 134"/>
                <a:gd name="T2" fmla="*/ 0 w 755"/>
                <a:gd name="T3" fmla="*/ 77 h 134"/>
                <a:gd name="T4" fmla="*/ 0 w 755"/>
                <a:gd name="T5" fmla="*/ 0 h 134"/>
                <a:gd name="T6" fmla="*/ 755 w 755"/>
                <a:gd name="T7" fmla="*/ 71 h 134"/>
                <a:gd name="T8" fmla="*/ 755 w 755"/>
                <a:gd name="T9" fmla="*/ 134 h 134"/>
              </a:gdLst>
              <a:ahLst/>
              <a:cxnLst>
                <a:cxn ang="0">
                  <a:pos x="T0" y="T1"/>
                </a:cxn>
                <a:cxn ang="0">
                  <a:pos x="T2" y="T3"/>
                </a:cxn>
                <a:cxn ang="0">
                  <a:pos x="T4" y="T5"/>
                </a:cxn>
                <a:cxn ang="0">
                  <a:pos x="T6" y="T7"/>
                </a:cxn>
                <a:cxn ang="0">
                  <a:pos x="T8" y="T9"/>
                </a:cxn>
              </a:cxnLst>
              <a:rect l="0" t="0" r="r" b="b"/>
              <a:pathLst>
                <a:path w="755" h="134">
                  <a:moveTo>
                    <a:pt x="755" y="134"/>
                  </a:moveTo>
                  <a:lnTo>
                    <a:pt x="0" y="77"/>
                  </a:lnTo>
                  <a:lnTo>
                    <a:pt x="0" y="0"/>
                  </a:lnTo>
                  <a:lnTo>
                    <a:pt x="755" y="71"/>
                  </a:lnTo>
                  <a:lnTo>
                    <a:pt x="755" y="134"/>
                  </a:lnTo>
                  <a:close/>
                </a:path>
              </a:pathLst>
            </a:custGeom>
            <a:solidFill>
              <a:srgbClr val="014F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41" name="Freeform 8">
              <a:extLst>
                <a:ext uri="{FF2B5EF4-FFF2-40B4-BE49-F238E27FC236}">
                  <a16:creationId xmlns:a16="http://schemas.microsoft.com/office/drawing/2014/main" id="{50529A96-BF54-4AEE-A9FE-B6A8C4735AF2}"/>
                </a:ext>
              </a:extLst>
            </p:cNvPr>
            <p:cNvSpPr>
              <a:spLocks/>
            </p:cNvSpPr>
            <p:nvPr/>
          </p:nvSpPr>
          <p:spPr bwMode="auto">
            <a:xfrm>
              <a:off x="1884011" y="3082925"/>
              <a:ext cx="1198563" cy="188913"/>
            </a:xfrm>
            <a:custGeom>
              <a:avLst/>
              <a:gdLst>
                <a:gd name="T0" fmla="*/ 755 w 755"/>
                <a:gd name="T1" fmla="*/ 119 h 119"/>
                <a:gd name="T2" fmla="*/ 0 w 755"/>
                <a:gd name="T3" fmla="*/ 77 h 119"/>
                <a:gd name="T4" fmla="*/ 0 w 755"/>
                <a:gd name="T5" fmla="*/ 0 h 119"/>
                <a:gd name="T6" fmla="*/ 755 w 755"/>
                <a:gd name="T7" fmla="*/ 57 h 119"/>
                <a:gd name="T8" fmla="*/ 755 w 755"/>
                <a:gd name="T9" fmla="*/ 119 h 119"/>
              </a:gdLst>
              <a:ahLst/>
              <a:cxnLst>
                <a:cxn ang="0">
                  <a:pos x="T0" y="T1"/>
                </a:cxn>
                <a:cxn ang="0">
                  <a:pos x="T2" y="T3"/>
                </a:cxn>
                <a:cxn ang="0">
                  <a:pos x="T4" y="T5"/>
                </a:cxn>
                <a:cxn ang="0">
                  <a:pos x="T6" y="T7"/>
                </a:cxn>
                <a:cxn ang="0">
                  <a:pos x="T8" y="T9"/>
                </a:cxn>
              </a:cxnLst>
              <a:rect l="0" t="0" r="r" b="b"/>
              <a:pathLst>
                <a:path w="755" h="119">
                  <a:moveTo>
                    <a:pt x="755" y="119"/>
                  </a:moveTo>
                  <a:lnTo>
                    <a:pt x="0" y="77"/>
                  </a:lnTo>
                  <a:lnTo>
                    <a:pt x="0" y="0"/>
                  </a:lnTo>
                  <a:lnTo>
                    <a:pt x="755" y="57"/>
                  </a:lnTo>
                  <a:lnTo>
                    <a:pt x="755" y="119"/>
                  </a:lnTo>
                  <a:close/>
                </a:path>
              </a:pathLst>
            </a:custGeom>
            <a:solidFill>
              <a:srgbClr val="5596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42" name="Freeform 9">
              <a:extLst>
                <a:ext uri="{FF2B5EF4-FFF2-40B4-BE49-F238E27FC236}">
                  <a16:creationId xmlns:a16="http://schemas.microsoft.com/office/drawing/2014/main" id="{50E1627C-3482-4965-B253-C7B8285790B5}"/>
                </a:ext>
              </a:extLst>
            </p:cNvPr>
            <p:cNvSpPr>
              <a:spLocks/>
            </p:cNvSpPr>
            <p:nvPr/>
          </p:nvSpPr>
          <p:spPr bwMode="auto">
            <a:xfrm>
              <a:off x="1884011" y="3208338"/>
              <a:ext cx="1198563" cy="161925"/>
            </a:xfrm>
            <a:custGeom>
              <a:avLst/>
              <a:gdLst>
                <a:gd name="T0" fmla="*/ 755 w 755"/>
                <a:gd name="T1" fmla="*/ 102 h 102"/>
                <a:gd name="T2" fmla="*/ 0 w 755"/>
                <a:gd name="T3" fmla="*/ 78 h 102"/>
                <a:gd name="T4" fmla="*/ 0 w 755"/>
                <a:gd name="T5" fmla="*/ 0 h 102"/>
                <a:gd name="T6" fmla="*/ 755 w 755"/>
                <a:gd name="T7" fmla="*/ 40 h 102"/>
                <a:gd name="T8" fmla="*/ 755 w 755"/>
                <a:gd name="T9" fmla="*/ 102 h 102"/>
              </a:gdLst>
              <a:ahLst/>
              <a:cxnLst>
                <a:cxn ang="0">
                  <a:pos x="T0" y="T1"/>
                </a:cxn>
                <a:cxn ang="0">
                  <a:pos x="T2" y="T3"/>
                </a:cxn>
                <a:cxn ang="0">
                  <a:pos x="T4" y="T5"/>
                </a:cxn>
                <a:cxn ang="0">
                  <a:pos x="T6" y="T7"/>
                </a:cxn>
                <a:cxn ang="0">
                  <a:pos x="T8" y="T9"/>
                </a:cxn>
              </a:cxnLst>
              <a:rect l="0" t="0" r="r" b="b"/>
              <a:pathLst>
                <a:path w="755" h="102">
                  <a:moveTo>
                    <a:pt x="755" y="102"/>
                  </a:moveTo>
                  <a:lnTo>
                    <a:pt x="0" y="78"/>
                  </a:lnTo>
                  <a:lnTo>
                    <a:pt x="0" y="0"/>
                  </a:lnTo>
                  <a:lnTo>
                    <a:pt x="755" y="40"/>
                  </a:lnTo>
                  <a:lnTo>
                    <a:pt x="755" y="102"/>
                  </a:lnTo>
                  <a:close/>
                </a:path>
              </a:pathLst>
            </a:custGeom>
            <a:solidFill>
              <a:srgbClr val="71C5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43" name="Freeform 10">
              <a:extLst>
                <a:ext uri="{FF2B5EF4-FFF2-40B4-BE49-F238E27FC236}">
                  <a16:creationId xmlns:a16="http://schemas.microsoft.com/office/drawing/2014/main" id="{13E82E3D-E86D-4E29-9EA0-F5BAF7FFC153}"/>
                </a:ext>
              </a:extLst>
            </p:cNvPr>
            <p:cNvSpPr>
              <a:spLocks/>
            </p:cNvSpPr>
            <p:nvPr/>
          </p:nvSpPr>
          <p:spPr bwMode="auto">
            <a:xfrm>
              <a:off x="1884011" y="3332163"/>
              <a:ext cx="1198563" cy="139700"/>
            </a:xfrm>
            <a:custGeom>
              <a:avLst/>
              <a:gdLst>
                <a:gd name="T0" fmla="*/ 755 w 755"/>
                <a:gd name="T1" fmla="*/ 88 h 88"/>
                <a:gd name="T2" fmla="*/ 0 w 755"/>
                <a:gd name="T3" fmla="*/ 77 h 88"/>
                <a:gd name="T4" fmla="*/ 0 w 755"/>
                <a:gd name="T5" fmla="*/ 0 h 88"/>
                <a:gd name="T6" fmla="*/ 755 w 755"/>
                <a:gd name="T7" fmla="*/ 26 h 88"/>
                <a:gd name="T8" fmla="*/ 755 w 755"/>
                <a:gd name="T9" fmla="*/ 88 h 88"/>
              </a:gdLst>
              <a:ahLst/>
              <a:cxnLst>
                <a:cxn ang="0">
                  <a:pos x="T0" y="T1"/>
                </a:cxn>
                <a:cxn ang="0">
                  <a:pos x="T2" y="T3"/>
                </a:cxn>
                <a:cxn ang="0">
                  <a:pos x="T4" y="T5"/>
                </a:cxn>
                <a:cxn ang="0">
                  <a:pos x="T6" y="T7"/>
                </a:cxn>
                <a:cxn ang="0">
                  <a:pos x="T8" y="T9"/>
                </a:cxn>
              </a:cxnLst>
              <a:rect l="0" t="0" r="r" b="b"/>
              <a:pathLst>
                <a:path w="755" h="88">
                  <a:moveTo>
                    <a:pt x="755" y="88"/>
                  </a:moveTo>
                  <a:lnTo>
                    <a:pt x="0" y="77"/>
                  </a:lnTo>
                  <a:lnTo>
                    <a:pt x="0" y="0"/>
                  </a:lnTo>
                  <a:lnTo>
                    <a:pt x="755" y="26"/>
                  </a:lnTo>
                  <a:lnTo>
                    <a:pt x="755" y="88"/>
                  </a:lnTo>
                  <a:close/>
                </a:path>
              </a:pathLst>
            </a:custGeom>
            <a:solidFill>
              <a:srgbClr val="D9E2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44" name="Freeform 11">
              <a:extLst>
                <a:ext uri="{FF2B5EF4-FFF2-40B4-BE49-F238E27FC236}">
                  <a16:creationId xmlns:a16="http://schemas.microsoft.com/office/drawing/2014/main" id="{08B81B45-2B2B-43A4-9325-27088EEF1709}"/>
                </a:ext>
              </a:extLst>
            </p:cNvPr>
            <p:cNvSpPr>
              <a:spLocks/>
            </p:cNvSpPr>
            <p:nvPr/>
          </p:nvSpPr>
          <p:spPr bwMode="auto">
            <a:xfrm>
              <a:off x="1884011" y="3454400"/>
              <a:ext cx="1198563" cy="122238"/>
            </a:xfrm>
            <a:custGeom>
              <a:avLst/>
              <a:gdLst>
                <a:gd name="T0" fmla="*/ 755 w 755"/>
                <a:gd name="T1" fmla="*/ 73 h 77"/>
                <a:gd name="T2" fmla="*/ 0 w 755"/>
                <a:gd name="T3" fmla="*/ 77 h 77"/>
                <a:gd name="T4" fmla="*/ 0 w 755"/>
                <a:gd name="T5" fmla="*/ 0 h 77"/>
                <a:gd name="T6" fmla="*/ 755 w 755"/>
                <a:gd name="T7" fmla="*/ 11 h 77"/>
                <a:gd name="T8" fmla="*/ 755 w 755"/>
                <a:gd name="T9" fmla="*/ 73 h 77"/>
              </a:gdLst>
              <a:ahLst/>
              <a:cxnLst>
                <a:cxn ang="0">
                  <a:pos x="T0" y="T1"/>
                </a:cxn>
                <a:cxn ang="0">
                  <a:pos x="T2" y="T3"/>
                </a:cxn>
                <a:cxn ang="0">
                  <a:pos x="T4" y="T5"/>
                </a:cxn>
                <a:cxn ang="0">
                  <a:pos x="T6" y="T7"/>
                </a:cxn>
                <a:cxn ang="0">
                  <a:pos x="T8" y="T9"/>
                </a:cxn>
              </a:cxnLst>
              <a:rect l="0" t="0" r="r" b="b"/>
              <a:pathLst>
                <a:path w="755" h="77">
                  <a:moveTo>
                    <a:pt x="755" y="73"/>
                  </a:moveTo>
                  <a:lnTo>
                    <a:pt x="0" y="77"/>
                  </a:lnTo>
                  <a:lnTo>
                    <a:pt x="0" y="0"/>
                  </a:lnTo>
                  <a:lnTo>
                    <a:pt x="755" y="11"/>
                  </a:lnTo>
                  <a:lnTo>
                    <a:pt x="755" y="73"/>
                  </a:lnTo>
                  <a:close/>
                </a:path>
              </a:pathLst>
            </a:custGeom>
            <a:solidFill>
              <a:srgbClr val="1D7F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45" name="Freeform 12">
              <a:extLst>
                <a:ext uri="{FF2B5EF4-FFF2-40B4-BE49-F238E27FC236}">
                  <a16:creationId xmlns:a16="http://schemas.microsoft.com/office/drawing/2014/main" id="{30E1861E-107C-4828-9861-24FA997C3B8E}"/>
                </a:ext>
              </a:extLst>
            </p:cNvPr>
            <p:cNvSpPr>
              <a:spLocks/>
            </p:cNvSpPr>
            <p:nvPr/>
          </p:nvSpPr>
          <p:spPr bwMode="auto">
            <a:xfrm>
              <a:off x="1884011" y="3570288"/>
              <a:ext cx="1198563" cy="128588"/>
            </a:xfrm>
            <a:custGeom>
              <a:avLst/>
              <a:gdLst>
                <a:gd name="T0" fmla="*/ 755 w 755"/>
                <a:gd name="T1" fmla="*/ 63 h 81"/>
                <a:gd name="T2" fmla="*/ 0 w 755"/>
                <a:gd name="T3" fmla="*/ 81 h 81"/>
                <a:gd name="T4" fmla="*/ 0 w 755"/>
                <a:gd name="T5" fmla="*/ 4 h 81"/>
                <a:gd name="T6" fmla="*/ 755 w 755"/>
                <a:gd name="T7" fmla="*/ 0 h 81"/>
                <a:gd name="T8" fmla="*/ 755 w 755"/>
                <a:gd name="T9" fmla="*/ 63 h 81"/>
              </a:gdLst>
              <a:ahLst/>
              <a:cxnLst>
                <a:cxn ang="0">
                  <a:pos x="T0" y="T1"/>
                </a:cxn>
                <a:cxn ang="0">
                  <a:pos x="T2" y="T3"/>
                </a:cxn>
                <a:cxn ang="0">
                  <a:pos x="T4" y="T5"/>
                </a:cxn>
                <a:cxn ang="0">
                  <a:pos x="T6" y="T7"/>
                </a:cxn>
                <a:cxn ang="0">
                  <a:pos x="T8" y="T9"/>
                </a:cxn>
              </a:cxnLst>
              <a:rect l="0" t="0" r="r" b="b"/>
              <a:pathLst>
                <a:path w="755" h="81">
                  <a:moveTo>
                    <a:pt x="755" y="63"/>
                  </a:moveTo>
                  <a:lnTo>
                    <a:pt x="0" y="81"/>
                  </a:lnTo>
                  <a:lnTo>
                    <a:pt x="0" y="4"/>
                  </a:lnTo>
                  <a:lnTo>
                    <a:pt x="755" y="0"/>
                  </a:lnTo>
                  <a:lnTo>
                    <a:pt x="755" y="63"/>
                  </a:lnTo>
                  <a:close/>
                </a:path>
              </a:pathLst>
            </a:custGeom>
            <a:solidFill>
              <a:srgbClr val="014F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46" name="Freeform 13">
              <a:extLst>
                <a:ext uri="{FF2B5EF4-FFF2-40B4-BE49-F238E27FC236}">
                  <a16:creationId xmlns:a16="http://schemas.microsoft.com/office/drawing/2014/main" id="{9B38EA22-AD68-4C03-A168-18F6EDF721BB}"/>
                </a:ext>
              </a:extLst>
            </p:cNvPr>
            <p:cNvSpPr>
              <a:spLocks/>
            </p:cNvSpPr>
            <p:nvPr/>
          </p:nvSpPr>
          <p:spPr bwMode="auto">
            <a:xfrm>
              <a:off x="1884011" y="3670300"/>
              <a:ext cx="1198563" cy="152400"/>
            </a:xfrm>
            <a:custGeom>
              <a:avLst/>
              <a:gdLst>
                <a:gd name="T0" fmla="*/ 755 w 755"/>
                <a:gd name="T1" fmla="*/ 62 h 96"/>
                <a:gd name="T2" fmla="*/ 0 w 755"/>
                <a:gd name="T3" fmla="*/ 96 h 96"/>
                <a:gd name="T4" fmla="*/ 0 w 755"/>
                <a:gd name="T5" fmla="*/ 18 h 96"/>
                <a:gd name="T6" fmla="*/ 755 w 755"/>
                <a:gd name="T7" fmla="*/ 0 h 96"/>
                <a:gd name="T8" fmla="*/ 755 w 755"/>
                <a:gd name="T9" fmla="*/ 62 h 96"/>
              </a:gdLst>
              <a:ahLst/>
              <a:cxnLst>
                <a:cxn ang="0">
                  <a:pos x="T0" y="T1"/>
                </a:cxn>
                <a:cxn ang="0">
                  <a:pos x="T2" y="T3"/>
                </a:cxn>
                <a:cxn ang="0">
                  <a:pos x="T4" y="T5"/>
                </a:cxn>
                <a:cxn ang="0">
                  <a:pos x="T6" y="T7"/>
                </a:cxn>
                <a:cxn ang="0">
                  <a:pos x="T8" y="T9"/>
                </a:cxn>
              </a:cxnLst>
              <a:rect l="0" t="0" r="r" b="b"/>
              <a:pathLst>
                <a:path w="755" h="96">
                  <a:moveTo>
                    <a:pt x="755" y="62"/>
                  </a:moveTo>
                  <a:lnTo>
                    <a:pt x="0" y="96"/>
                  </a:lnTo>
                  <a:lnTo>
                    <a:pt x="0" y="18"/>
                  </a:lnTo>
                  <a:lnTo>
                    <a:pt x="755" y="0"/>
                  </a:lnTo>
                  <a:lnTo>
                    <a:pt x="755" y="62"/>
                  </a:lnTo>
                  <a:close/>
                </a:path>
              </a:pathLst>
            </a:custGeom>
            <a:solidFill>
              <a:srgbClr val="176C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47" name="Freeform 14">
              <a:extLst>
                <a:ext uri="{FF2B5EF4-FFF2-40B4-BE49-F238E27FC236}">
                  <a16:creationId xmlns:a16="http://schemas.microsoft.com/office/drawing/2014/main" id="{57F1CB71-1876-4DFE-BEF7-F3D8E0AA0D9B}"/>
                </a:ext>
              </a:extLst>
            </p:cNvPr>
            <p:cNvSpPr>
              <a:spLocks/>
            </p:cNvSpPr>
            <p:nvPr/>
          </p:nvSpPr>
          <p:spPr bwMode="auto">
            <a:xfrm>
              <a:off x="1884011" y="3768725"/>
              <a:ext cx="1198563" cy="176213"/>
            </a:xfrm>
            <a:custGeom>
              <a:avLst/>
              <a:gdLst>
                <a:gd name="T0" fmla="*/ 755 w 755"/>
                <a:gd name="T1" fmla="*/ 64 h 111"/>
                <a:gd name="T2" fmla="*/ 0 w 755"/>
                <a:gd name="T3" fmla="*/ 111 h 111"/>
                <a:gd name="T4" fmla="*/ 0 w 755"/>
                <a:gd name="T5" fmla="*/ 34 h 111"/>
                <a:gd name="T6" fmla="*/ 755 w 755"/>
                <a:gd name="T7" fmla="*/ 0 h 111"/>
                <a:gd name="T8" fmla="*/ 755 w 755"/>
                <a:gd name="T9" fmla="*/ 64 h 111"/>
              </a:gdLst>
              <a:ahLst/>
              <a:cxnLst>
                <a:cxn ang="0">
                  <a:pos x="T0" y="T1"/>
                </a:cxn>
                <a:cxn ang="0">
                  <a:pos x="T2" y="T3"/>
                </a:cxn>
                <a:cxn ang="0">
                  <a:pos x="T4" y="T5"/>
                </a:cxn>
                <a:cxn ang="0">
                  <a:pos x="T6" y="T7"/>
                </a:cxn>
                <a:cxn ang="0">
                  <a:pos x="T8" y="T9"/>
                </a:cxn>
              </a:cxnLst>
              <a:rect l="0" t="0" r="r" b="b"/>
              <a:pathLst>
                <a:path w="755" h="111">
                  <a:moveTo>
                    <a:pt x="755" y="64"/>
                  </a:moveTo>
                  <a:lnTo>
                    <a:pt x="0" y="111"/>
                  </a:lnTo>
                  <a:lnTo>
                    <a:pt x="0" y="34"/>
                  </a:lnTo>
                  <a:lnTo>
                    <a:pt x="755" y="0"/>
                  </a:lnTo>
                  <a:lnTo>
                    <a:pt x="755" y="64"/>
                  </a:lnTo>
                  <a:close/>
                </a:path>
              </a:pathLst>
            </a:custGeom>
            <a:solidFill>
              <a:srgbClr val="A9DF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48" name="Freeform 15">
              <a:extLst>
                <a:ext uri="{FF2B5EF4-FFF2-40B4-BE49-F238E27FC236}">
                  <a16:creationId xmlns:a16="http://schemas.microsoft.com/office/drawing/2014/main" id="{192FEBF0-86FD-4789-8D57-3729326DC5E5}"/>
                </a:ext>
              </a:extLst>
            </p:cNvPr>
            <p:cNvSpPr>
              <a:spLocks/>
            </p:cNvSpPr>
            <p:nvPr/>
          </p:nvSpPr>
          <p:spPr bwMode="auto">
            <a:xfrm>
              <a:off x="1884011" y="3870325"/>
              <a:ext cx="1198563" cy="200025"/>
            </a:xfrm>
            <a:custGeom>
              <a:avLst/>
              <a:gdLst>
                <a:gd name="T0" fmla="*/ 755 w 755"/>
                <a:gd name="T1" fmla="*/ 62 h 126"/>
                <a:gd name="T2" fmla="*/ 0 w 755"/>
                <a:gd name="T3" fmla="*/ 126 h 126"/>
                <a:gd name="T4" fmla="*/ 0 w 755"/>
                <a:gd name="T5" fmla="*/ 49 h 126"/>
                <a:gd name="T6" fmla="*/ 755 w 755"/>
                <a:gd name="T7" fmla="*/ 0 h 126"/>
                <a:gd name="T8" fmla="*/ 755 w 755"/>
                <a:gd name="T9" fmla="*/ 62 h 126"/>
              </a:gdLst>
              <a:ahLst/>
              <a:cxnLst>
                <a:cxn ang="0">
                  <a:pos x="T0" y="T1"/>
                </a:cxn>
                <a:cxn ang="0">
                  <a:pos x="T2" y="T3"/>
                </a:cxn>
                <a:cxn ang="0">
                  <a:pos x="T4" y="T5"/>
                </a:cxn>
                <a:cxn ang="0">
                  <a:pos x="T6" y="T7"/>
                </a:cxn>
                <a:cxn ang="0">
                  <a:pos x="T8" y="T9"/>
                </a:cxn>
              </a:cxnLst>
              <a:rect l="0" t="0" r="r" b="b"/>
              <a:pathLst>
                <a:path w="755" h="126">
                  <a:moveTo>
                    <a:pt x="755" y="62"/>
                  </a:moveTo>
                  <a:lnTo>
                    <a:pt x="0" y="126"/>
                  </a:lnTo>
                  <a:lnTo>
                    <a:pt x="0" y="49"/>
                  </a:lnTo>
                  <a:lnTo>
                    <a:pt x="755" y="0"/>
                  </a:lnTo>
                  <a:lnTo>
                    <a:pt x="755" y="62"/>
                  </a:lnTo>
                  <a:close/>
                </a:path>
              </a:pathLst>
            </a:custGeom>
            <a:solidFill>
              <a:srgbClr val="5596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49" name="Freeform 16">
              <a:extLst>
                <a:ext uri="{FF2B5EF4-FFF2-40B4-BE49-F238E27FC236}">
                  <a16:creationId xmlns:a16="http://schemas.microsoft.com/office/drawing/2014/main" id="{306E8618-EF3C-48F3-96D2-CB45F03450B2}"/>
                </a:ext>
              </a:extLst>
            </p:cNvPr>
            <p:cNvSpPr>
              <a:spLocks/>
            </p:cNvSpPr>
            <p:nvPr/>
          </p:nvSpPr>
          <p:spPr bwMode="auto">
            <a:xfrm>
              <a:off x="1884011" y="3968750"/>
              <a:ext cx="1198563" cy="225425"/>
            </a:xfrm>
            <a:custGeom>
              <a:avLst/>
              <a:gdLst>
                <a:gd name="T0" fmla="*/ 755 w 755"/>
                <a:gd name="T1" fmla="*/ 62 h 142"/>
                <a:gd name="T2" fmla="*/ 0 w 755"/>
                <a:gd name="T3" fmla="*/ 142 h 142"/>
                <a:gd name="T4" fmla="*/ 0 w 755"/>
                <a:gd name="T5" fmla="*/ 64 h 142"/>
                <a:gd name="T6" fmla="*/ 755 w 755"/>
                <a:gd name="T7" fmla="*/ 0 h 142"/>
                <a:gd name="T8" fmla="*/ 755 w 755"/>
                <a:gd name="T9" fmla="*/ 62 h 142"/>
              </a:gdLst>
              <a:ahLst/>
              <a:cxnLst>
                <a:cxn ang="0">
                  <a:pos x="T0" y="T1"/>
                </a:cxn>
                <a:cxn ang="0">
                  <a:pos x="T2" y="T3"/>
                </a:cxn>
                <a:cxn ang="0">
                  <a:pos x="T4" y="T5"/>
                </a:cxn>
                <a:cxn ang="0">
                  <a:pos x="T6" y="T7"/>
                </a:cxn>
                <a:cxn ang="0">
                  <a:pos x="T8" y="T9"/>
                </a:cxn>
              </a:cxnLst>
              <a:rect l="0" t="0" r="r" b="b"/>
              <a:pathLst>
                <a:path w="755" h="142">
                  <a:moveTo>
                    <a:pt x="755" y="62"/>
                  </a:moveTo>
                  <a:lnTo>
                    <a:pt x="0" y="142"/>
                  </a:lnTo>
                  <a:lnTo>
                    <a:pt x="0" y="64"/>
                  </a:lnTo>
                  <a:lnTo>
                    <a:pt x="755" y="0"/>
                  </a:lnTo>
                  <a:lnTo>
                    <a:pt x="755" y="62"/>
                  </a:lnTo>
                  <a:close/>
                </a:path>
              </a:pathLst>
            </a:custGeom>
            <a:solidFill>
              <a:srgbClr val="C5C1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50" name="Freeform 17">
              <a:extLst>
                <a:ext uri="{FF2B5EF4-FFF2-40B4-BE49-F238E27FC236}">
                  <a16:creationId xmlns:a16="http://schemas.microsoft.com/office/drawing/2014/main" id="{F31A050A-3C74-4189-A64D-7A0830A46B52}"/>
                </a:ext>
              </a:extLst>
            </p:cNvPr>
            <p:cNvSpPr>
              <a:spLocks/>
            </p:cNvSpPr>
            <p:nvPr/>
          </p:nvSpPr>
          <p:spPr bwMode="auto">
            <a:xfrm>
              <a:off x="1884011" y="4067175"/>
              <a:ext cx="1198563" cy="249238"/>
            </a:xfrm>
            <a:custGeom>
              <a:avLst/>
              <a:gdLst>
                <a:gd name="T0" fmla="*/ 755 w 755"/>
                <a:gd name="T1" fmla="*/ 63 h 157"/>
                <a:gd name="T2" fmla="*/ 0 w 755"/>
                <a:gd name="T3" fmla="*/ 157 h 157"/>
                <a:gd name="T4" fmla="*/ 0 w 755"/>
                <a:gd name="T5" fmla="*/ 80 h 157"/>
                <a:gd name="T6" fmla="*/ 755 w 755"/>
                <a:gd name="T7" fmla="*/ 0 h 157"/>
                <a:gd name="T8" fmla="*/ 755 w 755"/>
                <a:gd name="T9" fmla="*/ 63 h 157"/>
              </a:gdLst>
              <a:ahLst/>
              <a:cxnLst>
                <a:cxn ang="0">
                  <a:pos x="T0" y="T1"/>
                </a:cxn>
                <a:cxn ang="0">
                  <a:pos x="T2" y="T3"/>
                </a:cxn>
                <a:cxn ang="0">
                  <a:pos x="T4" y="T5"/>
                </a:cxn>
                <a:cxn ang="0">
                  <a:pos x="T6" y="T7"/>
                </a:cxn>
                <a:cxn ang="0">
                  <a:pos x="T8" y="T9"/>
                </a:cxn>
              </a:cxnLst>
              <a:rect l="0" t="0" r="r" b="b"/>
              <a:pathLst>
                <a:path w="755" h="157">
                  <a:moveTo>
                    <a:pt x="755" y="63"/>
                  </a:moveTo>
                  <a:lnTo>
                    <a:pt x="0" y="157"/>
                  </a:lnTo>
                  <a:lnTo>
                    <a:pt x="0" y="80"/>
                  </a:lnTo>
                  <a:lnTo>
                    <a:pt x="755" y="0"/>
                  </a:lnTo>
                  <a:lnTo>
                    <a:pt x="755" y="63"/>
                  </a:lnTo>
                  <a:close/>
                </a:path>
              </a:pathLst>
            </a:custGeom>
            <a:solidFill>
              <a:srgbClr val="014F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51" name="Freeform 18">
              <a:extLst>
                <a:ext uri="{FF2B5EF4-FFF2-40B4-BE49-F238E27FC236}">
                  <a16:creationId xmlns:a16="http://schemas.microsoft.com/office/drawing/2014/main" id="{8FD6CFC0-87C1-4716-8C73-B1B832243903}"/>
                </a:ext>
              </a:extLst>
            </p:cNvPr>
            <p:cNvSpPr>
              <a:spLocks/>
            </p:cNvSpPr>
            <p:nvPr/>
          </p:nvSpPr>
          <p:spPr bwMode="auto">
            <a:xfrm>
              <a:off x="1884011" y="4167188"/>
              <a:ext cx="1198563" cy="271463"/>
            </a:xfrm>
            <a:custGeom>
              <a:avLst/>
              <a:gdLst>
                <a:gd name="T0" fmla="*/ 755 w 755"/>
                <a:gd name="T1" fmla="*/ 62 h 171"/>
                <a:gd name="T2" fmla="*/ 0 w 755"/>
                <a:gd name="T3" fmla="*/ 171 h 171"/>
                <a:gd name="T4" fmla="*/ 0 w 755"/>
                <a:gd name="T5" fmla="*/ 94 h 171"/>
                <a:gd name="T6" fmla="*/ 755 w 755"/>
                <a:gd name="T7" fmla="*/ 0 h 171"/>
                <a:gd name="T8" fmla="*/ 755 w 755"/>
                <a:gd name="T9" fmla="*/ 62 h 171"/>
              </a:gdLst>
              <a:ahLst/>
              <a:cxnLst>
                <a:cxn ang="0">
                  <a:pos x="T0" y="T1"/>
                </a:cxn>
                <a:cxn ang="0">
                  <a:pos x="T2" y="T3"/>
                </a:cxn>
                <a:cxn ang="0">
                  <a:pos x="T4" y="T5"/>
                </a:cxn>
                <a:cxn ang="0">
                  <a:pos x="T6" y="T7"/>
                </a:cxn>
                <a:cxn ang="0">
                  <a:pos x="T8" y="T9"/>
                </a:cxn>
              </a:cxnLst>
              <a:rect l="0" t="0" r="r" b="b"/>
              <a:pathLst>
                <a:path w="755" h="171">
                  <a:moveTo>
                    <a:pt x="755" y="62"/>
                  </a:moveTo>
                  <a:lnTo>
                    <a:pt x="0" y="171"/>
                  </a:lnTo>
                  <a:lnTo>
                    <a:pt x="0" y="94"/>
                  </a:lnTo>
                  <a:lnTo>
                    <a:pt x="755" y="0"/>
                  </a:lnTo>
                  <a:lnTo>
                    <a:pt x="755" y="62"/>
                  </a:lnTo>
                  <a:close/>
                </a:path>
              </a:pathLst>
            </a:custGeom>
            <a:solidFill>
              <a:srgbClr val="176C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52" name="Freeform 19">
              <a:extLst>
                <a:ext uri="{FF2B5EF4-FFF2-40B4-BE49-F238E27FC236}">
                  <a16:creationId xmlns:a16="http://schemas.microsoft.com/office/drawing/2014/main" id="{A6C0E444-A6AF-47E8-9F5D-E83CF0C940A0}"/>
                </a:ext>
              </a:extLst>
            </p:cNvPr>
            <p:cNvSpPr>
              <a:spLocks/>
            </p:cNvSpPr>
            <p:nvPr/>
          </p:nvSpPr>
          <p:spPr bwMode="auto">
            <a:xfrm>
              <a:off x="1884011" y="2714625"/>
              <a:ext cx="1198563" cy="260350"/>
            </a:xfrm>
            <a:custGeom>
              <a:avLst/>
              <a:gdLst>
                <a:gd name="T0" fmla="*/ 755 w 755"/>
                <a:gd name="T1" fmla="*/ 164 h 164"/>
                <a:gd name="T2" fmla="*/ 0 w 755"/>
                <a:gd name="T3" fmla="*/ 77 h 164"/>
                <a:gd name="T4" fmla="*/ 0 w 755"/>
                <a:gd name="T5" fmla="*/ 0 h 164"/>
                <a:gd name="T6" fmla="*/ 755 w 755"/>
                <a:gd name="T7" fmla="*/ 100 h 164"/>
                <a:gd name="T8" fmla="*/ 755 w 755"/>
                <a:gd name="T9" fmla="*/ 164 h 164"/>
              </a:gdLst>
              <a:ahLst/>
              <a:cxnLst>
                <a:cxn ang="0">
                  <a:pos x="T0" y="T1"/>
                </a:cxn>
                <a:cxn ang="0">
                  <a:pos x="T2" y="T3"/>
                </a:cxn>
                <a:cxn ang="0">
                  <a:pos x="T4" y="T5"/>
                </a:cxn>
                <a:cxn ang="0">
                  <a:pos x="T6" y="T7"/>
                </a:cxn>
                <a:cxn ang="0">
                  <a:pos x="T8" y="T9"/>
                </a:cxn>
              </a:cxnLst>
              <a:rect l="0" t="0" r="r" b="b"/>
              <a:pathLst>
                <a:path w="755" h="164">
                  <a:moveTo>
                    <a:pt x="755" y="164"/>
                  </a:moveTo>
                  <a:lnTo>
                    <a:pt x="0" y="77"/>
                  </a:lnTo>
                  <a:lnTo>
                    <a:pt x="0" y="0"/>
                  </a:lnTo>
                  <a:lnTo>
                    <a:pt x="755" y="100"/>
                  </a:lnTo>
                  <a:lnTo>
                    <a:pt x="755" y="164"/>
                  </a:lnTo>
                  <a:close/>
                </a:path>
              </a:pathLst>
            </a:custGeom>
            <a:solidFill>
              <a:srgbClr val="71C5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53" name="Freeform 20">
              <a:extLst>
                <a:ext uri="{FF2B5EF4-FFF2-40B4-BE49-F238E27FC236}">
                  <a16:creationId xmlns:a16="http://schemas.microsoft.com/office/drawing/2014/main" id="{189A2E97-676D-48A3-AA33-5ED3B48B16C8}"/>
                </a:ext>
              </a:extLst>
            </p:cNvPr>
            <p:cNvSpPr>
              <a:spLocks/>
            </p:cNvSpPr>
            <p:nvPr/>
          </p:nvSpPr>
          <p:spPr bwMode="auto">
            <a:xfrm>
              <a:off x="1884011" y="2836863"/>
              <a:ext cx="1198563" cy="236538"/>
            </a:xfrm>
            <a:custGeom>
              <a:avLst/>
              <a:gdLst>
                <a:gd name="T0" fmla="*/ 755 w 755"/>
                <a:gd name="T1" fmla="*/ 149 h 149"/>
                <a:gd name="T2" fmla="*/ 0 w 755"/>
                <a:gd name="T3" fmla="*/ 78 h 149"/>
                <a:gd name="T4" fmla="*/ 0 w 755"/>
                <a:gd name="T5" fmla="*/ 0 h 149"/>
                <a:gd name="T6" fmla="*/ 755 w 755"/>
                <a:gd name="T7" fmla="*/ 87 h 149"/>
                <a:gd name="T8" fmla="*/ 755 w 755"/>
                <a:gd name="T9" fmla="*/ 149 h 149"/>
              </a:gdLst>
              <a:ahLst/>
              <a:cxnLst>
                <a:cxn ang="0">
                  <a:pos x="T0" y="T1"/>
                </a:cxn>
                <a:cxn ang="0">
                  <a:pos x="T2" y="T3"/>
                </a:cxn>
                <a:cxn ang="0">
                  <a:pos x="T4" y="T5"/>
                </a:cxn>
                <a:cxn ang="0">
                  <a:pos x="T6" y="T7"/>
                </a:cxn>
                <a:cxn ang="0">
                  <a:pos x="T8" y="T9"/>
                </a:cxn>
              </a:cxnLst>
              <a:rect l="0" t="0" r="r" b="b"/>
              <a:pathLst>
                <a:path w="755" h="149">
                  <a:moveTo>
                    <a:pt x="755" y="149"/>
                  </a:moveTo>
                  <a:lnTo>
                    <a:pt x="0" y="78"/>
                  </a:lnTo>
                  <a:lnTo>
                    <a:pt x="0" y="0"/>
                  </a:lnTo>
                  <a:lnTo>
                    <a:pt x="755" y="87"/>
                  </a:lnTo>
                  <a:lnTo>
                    <a:pt x="755" y="149"/>
                  </a:lnTo>
                  <a:close/>
                </a:path>
              </a:pathLst>
            </a:custGeom>
            <a:solidFill>
              <a:srgbClr val="176C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54" name="Freeform 21">
              <a:extLst>
                <a:ext uri="{FF2B5EF4-FFF2-40B4-BE49-F238E27FC236}">
                  <a16:creationId xmlns:a16="http://schemas.microsoft.com/office/drawing/2014/main" id="{E71B97FA-3DD5-4FA4-B92E-882CACE5B67F}"/>
                </a:ext>
              </a:extLst>
            </p:cNvPr>
            <p:cNvSpPr>
              <a:spLocks/>
            </p:cNvSpPr>
            <p:nvPr/>
          </p:nvSpPr>
          <p:spPr bwMode="auto">
            <a:xfrm>
              <a:off x="1884011" y="2960688"/>
              <a:ext cx="1198563" cy="212725"/>
            </a:xfrm>
            <a:custGeom>
              <a:avLst/>
              <a:gdLst>
                <a:gd name="T0" fmla="*/ 755 w 755"/>
                <a:gd name="T1" fmla="*/ 134 h 134"/>
                <a:gd name="T2" fmla="*/ 0 w 755"/>
                <a:gd name="T3" fmla="*/ 77 h 134"/>
                <a:gd name="T4" fmla="*/ 0 w 755"/>
                <a:gd name="T5" fmla="*/ 0 h 134"/>
                <a:gd name="T6" fmla="*/ 755 w 755"/>
                <a:gd name="T7" fmla="*/ 71 h 134"/>
                <a:gd name="T8" fmla="*/ 755 w 755"/>
                <a:gd name="T9" fmla="*/ 134 h 134"/>
              </a:gdLst>
              <a:ahLst/>
              <a:cxnLst>
                <a:cxn ang="0">
                  <a:pos x="T0" y="T1"/>
                </a:cxn>
                <a:cxn ang="0">
                  <a:pos x="T2" y="T3"/>
                </a:cxn>
                <a:cxn ang="0">
                  <a:pos x="T4" y="T5"/>
                </a:cxn>
                <a:cxn ang="0">
                  <a:pos x="T6" y="T7"/>
                </a:cxn>
                <a:cxn ang="0">
                  <a:pos x="T8" y="T9"/>
                </a:cxn>
              </a:cxnLst>
              <a:rect l="0" t="0" r="r" b="b"/>
              <a:pathLst>
                <a:path w="755" h="134">
                  <a:moveTo>
                    <a:pt x="755" y="134"/>
                  </a:moveTo>
                  <a:lnTo>
                    <a:pt x="0" y="77"/>
                  </a:lnTo>
                  <a:lnTo>
                    <a:pt x="0" y="0"/>
                  </a:lnTo>
                  <a:lnTo>
                    <a:pt x="755" y="71"/>
                  </a:lnTo>
                  <a:lnTo>
                    <a:pt x="755" y="134"/>
                  </a:lnTo>
                  <a:close/>
                </a:path>
              </a:pathLst>
            </a:custGeom>
            <a:solidFill>
              <a:srgbClr val="014F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55" name="Freeform 22">
              <a:extLst>
                <a:ext uri="{FF2B5EF4-FFF2-40B4-BE49-F238E27FC236}">
                  <a16:creationId xmlns:a16="http://schemas.microsoft.com/office/drawing/2014/main" id="{3984F723-F0FA-455D-8EF9-12726BF79462}"/>
                </a:ext>
              </a:extLst>
            </p:cNvPr>
            <p:cNvSpPr>
              <a:spLocks/>
            </p:cNvSpPr>
            <p:nvPr/>
          </p:nvSpPr>
          <p:spPr bwMode="auto">
            <a:xfrm>
              <a:off x="1884011" y="3082925"/>
              <a:ext cx="1198563" cy="188913"/>
            </a:xfrm>
            <a:custGeom>
              <a:avLst/>
              <a:gdLst>
                <a:gd name="T0" fmla="*/ 755 w 755"/>
                <a:gd name="T1" fmla="*/ 119 h 119"/>
                <a:gd name="T2" fmla="*/ 0 w 755"/>
                <a:gd name="T3" fmla="*/ 77 h 119"/>
                <a:gd name="T4" fmla="*/ 0 w 755"/>
                <a:gd name="T5" fmla="*/ 0 h 119"/>
                <a:gd name="T6" fmla="*/ 755 w 755"/>
                <a:gd name="T7" fmla="*/ 57 h 119"/>
                <a:gd name="T8" fmla="*/ 755 w 755"/>
                <a:gd name="T9" fmla="*/ 119 h 119"/>
              </a:gdLst>
              <a:ahLst/>
              <a:cxnLst>
                <a:cxn ang="0">
                  <a:pos x="T0" y="T1"/>
                </a:cxn>
                <a:cxn ang="0">
                  <a:pos x="T2" y="T3"/>
                </a:cxn>
                <a:cxn ang="0">
                  <a:pos x="T4" y="T5"/>
                </a:cxn>
                <a:cxn ang="0">
                  <a:pos x="T6" y="T7"/>
                </a:cxn>
                <a:cxn ang="0">
                  <a:pos x="T8" y="T9"/>
                </a:cxn>
              </a:cxnLst>
              <a:rect l="0" t="0" r="r" b="b"/>
              <a:pathLst>
                <a:path w="755" h="119">
                  <a:moveTo>
                    <a:pt x="755" y="119"/>
                  </a:moveTo>
                  <a:lnTo>
                    <a:pt x="0" y="77"/>
                  </a:lnTo>
                  <a:lnTo>
                    <a:pt x="0" y="0"/>
                  </a:lnTo>
                  <a:lnTo>
                    <a:pt x="755" y="57"/>
                  </a:lnTo>
                  <a:lnTo>
                    <a:pt x="755" y="119"/>
                  </a:lnTo>
                  <a:close/>
                </a:path>
              </a:pathLst>
            </a:custGeom>
            <a:solidFill>
              <a:srgbClr val="5596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56" name="Freeform 23">
              <a:extLst>
                <a:ext uri="{FF2B5EF4-FFF2-40B4-BE49-F238E27FC236}">
                  <a16:creationId xmlns:a16="http://schemas.microsoft.com/office/drawing/2014/main" id="{215442D2-7EC5-4F9F-9073-0CBBB5874563}"/>
                </a:ext>
              </a:extLst>
            </p:cNvPr>
            <p:cNvSpPr>
              <a:spLocks/>
            </p:cNvSpPr>
            <p:nvPr/>
          </p:nvSpPr>
          <p:spPr bwMode="auto">
            <a:xfrm>
              <a:off x="1884011" y="3208338"/>
              <a:ext cx="1198563" cy="161925"/>
            </a:xfrm>
            <a:custGeom>
              <a:avLst/>
              <a:gdLst>
                <a:gd name="T0" fmla="*/ 755 w 755"/>
                <a:gd name="T1" fmla="*/ 102 h 102"/>
                <a:gd name="T2" fmla="*/ 0 w 755"/>
                <a:gd name="T3" fmla="*/ 78 h 102"/>
                <a:gd name="T4" fmla="*/ 0 w 755"/>
                <a:gd name="T5" fmla="*/ 0 h 102"/>
                <a:gd name="T6" fmla="*/ 755 w 755"/>
                <a:gd name="T7" fmla="*/ 40 h 102"/>
                <a:gd name="T8" fmla="*/ 755 w 755"/>
                <a:gd name="T9" fmla="*/ 102 h 102"/>
              </a:gdLst>
              <a:ahLst/>
              <a:cxnLst>
                <a:cxn ang="0">
                  <a:pos x="T0" y="T1"/>
                </a:cxn>
                <a:cxn ang="0">
                  <a:pos x="T2" y="T3"/>
                </a:cxn>
                <a:cxn ang="0">
                  <a:pos x="T4" y="T5"/>
                </a:cxn>
                <a:cxn ang="0">
                  <a:pos x="T6" y="T7"/>
                </a:cxn>
                <a:cxn ang="0">
                  <a:pos x="T8" y="T9"/>
                </a:cxn>
              </a:cxnLst>
              <a:rect l="0" t="0" r="r" b="b"/>
              <a:pathLst>
                <a:path w="755" h="102">
                  <a:moveTo>
                    <a:pt x="755" y="102"/>
                  </a:moveTo>
                  <a:lnTo>
                    <a:pt x="0" y="78"/>
                  </a:lnTo>
                  <a:lnTo>
                    <a:pt x="0" y="0"/>
                  </a:lnTo>
                  <a:lnTo>
                    <a:pt x="755" y="40"/>
                  </a:lnTo>
                  <a:lnTo>
                    <a:pt x="755" y="102"/>
                  </a:lnTo>
                  <a:close/>
                </a:path>
              </a:pathLst>
            </a:custGeom>
            <a:solidFill>
              <a:srgbClr val="71C5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57" name="Freeform 24">
              <a:extLst>
                <a:ext uri="{FF2B5EF4-FFF2-40B4-BE49-F238E27FC236}">
                  <a16:creationId xmlns:a16="http://schemas.microsoft.com/office/drawing/2014/main" id="{048933A1-9C24-4438-BEF6-0F90D30C9328}"/>
                </a:ext>
              </a:extLst>
            </p:cNvPr>
            <p:cNvSpPr>
              <a:spLocks/>
            </p:cNvSpPr>
            <p:nvPr/>
          </p:nvSpPr>
          <p:spPr bwMode="auto">
            <a:xfrm>
              <a:off x="1884011" y="3332163"/>
              <a:ext cx="1198563" cy="139700"/>
            </a:xfrm>
            <a:custGeom>
              <a:avLst/>
              <a:gdLst>
                <a:gd name="T0" fmla="*/ 755 w 755"/>
                <a:gd name="T1" fmla="*/ 88 h 88"/>
                <a:gd name="T2" fmla="*/ 0 w 755"/>
                <a:gd name="T3" fmla="*/ 77 h 88"/>
                <a:gd name="T4" fmla="*/ 0 w 755"/>
                <a:gd name="T5" fmla="*/ 0 h 88"/>
                <a:gd name="T6" fmla="*/ 755 w 755"/>
                <a:gd name="T7" fmla="*/ 26 h 88"/>
                <a:gd name="T8" fmla="*/ 755 w 755"/>
                <a:gd name="T9" fmla="*/ 88 h 88"/>
              </a:gdLst>
              <a:ahLst/>
              <a:cxnLst>
                <a:cxn ang="0">
                  <a:pos x="T0" y="T1"/>
                </a:cxn>
                <a:cxn ang="0">
                  <a:pos x="T2" y="T3"/>
                </a:cxn>
                <a:cxn ang="0">
                  <a:pos x="T4" y="T5"/>
                </a:cxn>
                <a:cxn ang="0">
                  <a:pos x="T6" y="T7"/>
                </a:cxn>
                <a:cxn ang="0">
                  <a:pos x="T8" y="T9"/>
                </a:cxn>
              </a:cxnLst>
              <a:rect l="0" t="0" r="r" b="b"/>
              <a:pathLst>
                <a:path w="755" h="88">
                  <a:moveTo>
                    <a:pt x="755" y="88"/>
                  </a:moveTo>
                  <a:lnTo>
                    <a:pt x="0" y="77"/>
                  </a:lnTo>
                  <a:lnTo>
                    <a:pt x="0" y="0"/>
                  </a:lnTo>
                  <a:lnTo>
                    <a:pt x="755" y="26"/>
                  </a:lnTo>
                  <a:lnTo>
                    <a:pt x="755" y="88"/>
                  </a:lnTo>
                  <a:close/>
                </a:path>
              </a:pathLst>
            </a:custGeom>
            <a:solidFill>
              <a:srgbClr val="D9E2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58" name="Freeform 25">
              <a:extLst>
                <a:ext uri="{FF2B5EF4-FFF2-40B4-BE49-F238E27FC236}">
                  <a16:creationId xmlns:a16="http://schemas.microsoft.com/office/drawing/2014/main" id="{082464D6-FB13-414C-9312-61646E4B5887}"/>
                </a:ext>
              </a:extLst>
            </p:cNvPr>
            <p:cNvSpPr>
              <a:spLocks/>
            </p:cNvSpPr>
            <p:nvPr/>
          </p:nvSpPr>
          <p:spPr bwMode="auto">
            <a:xfrm>
              <a:off x="1884011" y="3454400"/>
              <a:ext cx="1198563" cy="122238"/>
            </a:xfrm>
            <a:custGeom>
              <a:avLst/>
              <a:gdLst>
                <a:gd name="T0" fmla="*/ 755 w 755"/>
                <a:gd name="T1" fmla="*/ 73 h 77"/>
                <a:gd name="T2" fmla="*/ 0 w 755"/>
                <a:gd name="T3" fmla="*/ 77 h 77"/>
                <a:gd name="T4" fmla="*/ 0 w 755"/>
                <a:gd name="T5" fmla="*/ 0 h 77"/>
                <a:gd name="T6" fmla="*/ 755 w 755"/>
                <a:gd name="T7" fmla="*/ 11 h 77"/>
                <a:gd name="T8" fmla="*/ 755 w 755"/>
                <a:gd name="T9" fmla="*/ 73 h 77"/>
              </a:gdLst>
              <a:ahLst/>
              <a:cxnLst>
                <a:cxn ang="0">
                  <a:pos x="T0" y="T1"/>
                </a:cxn>
                <a:cxn ang="0">
                  <a:pos x="T2" y="T3"/>
                </a:cxn>
                <a:cxn ang="0">
                  <a:pos x="T4" y="T5"/>
                </a:cxn>
                <a:cxn ang="0">
                  <a:pos x="T6" y="T7"/>
                </a:cxn>
                <a:cxn ang="0">
                  <a:pos x="T8" y="T9"/>
                </a:cxn>
              </a:cxnLst>
              <a:rect l="0" t="0" r="r" b="b"/>
              <a:pathLst>
                <a:path w="755" h="77">
                  <a:moveTo>
                    <a:pt x="755" y="73"/>
                  </a:moveTo>
                  <a:lnTo>
                    <a:pt x="0" y="77"/>
                  </a:lnTo>
                  <a:lnTo>
                    <a:pt x="0" y="0"/>
                  </a:lnTo>
                  <a:lnTo>
                    <a:pt x="755" y="11"/>
                  </a:lnTo>
                  <a:lnTo>
                    <a:pt x="755" y="73"/>
                  </a:lnTo>
                  <a:close/>
                </a:path>
              </a:pathLst>
            </a:custGeom>
            <a:solidFill>
              <a:srgbClr val="1D7F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59" name="Freeform 26">
              <a:extLst>
                <a:ext uri="{FF2B5EF4-FFF2-40B4-BE49-F238E27FC236}">
                  <a16:creationId xmlns:a16="http://schemas.microsoft.com/office/drawing/2014/main" id="{2B4580D1-CB6F-42E0-93D2-8A66D3472E9C}"/>
                </a:ext>
              </a:extLst>
            </p:cNvPr>
            <p:cNvSpPr>
              <a:spLocks/>
            </p:cNvSpPr>
            <p:nvPr/>
          </p:nvSpPr>
          <p:spPr bwMode="auto">
            <a:xfrm>
              <a:off x="1884011" y="3570288"/>
              <a:ext cx="1198563" cy="128588"/>
            </a:xfrm>
            <a:custGeom>
              <a:avLst/>
              <a:gdLst>
                <a:gd name="T0" fmla="*/ 755 w 755"/>
                <a:gd name="T1" fmla="*/ 63 h 81"/>
                <a:gd name="T2" fmla="*/ 0 w 755"/>
                <a:gd name="T3" fmla="*/ 81 h 81"/>
                <a:gd name="T4" fmla="*/ 0 w 755"/>
                <a:gd name="T5" fmla="*/ 4 h 81"/>
                <a:gd name="T6" fmla="*/ 755 w 755"/>
                <a:gd name="T7" fmla="*/ 0 h 81"/>
                <a:gd name="T8" fmla="*/ 755 w 755"/>
                <a:gd name="T9" fmla="*/ 63 h 81"/>
              </a:gdLst>
              <a:ahLst/>
              <a:cxnLst>
                <a:cxn ang="0">
                  <a:pos x="T0" y="T1"/>
                </a:cxn>
                <a:cxn ang="0">
                  <a:pos x="T2" y="T3"/>
                </a:cxn>
                <a:cxn ang="0">
                  <a:pos x="T4" y="T5"/>
                </a:cxn>
                <a:cxn ang="0">
                  <a:pos x="T6" y="T7"/>
                </a:cxn>
                <a:cxn ang="0">
                  <a:pos x="T8" y="T9"/>
                </a:cxn>
              </a:cxnLst>
              <a:rect l="0" t="0" r="r" b="b"/>
              <a:pathLst>
                <a:path w="755" h="81">
                  <a:moveTo>
                    <a:pt x="755" y="63"/>
                  </a:moveTo>
                  <a:lnTo>
                    <a:pt x="0" y="81"/>
                  </a:lnTo>
                  <a:lnTo>
                    <a:pt x="0" y="4"/>
                  </a:lnTo>
                  <a:lnTo>
                    <a:pt x="755" y="0"/>
                  </a:lnTo>
                  <a:lnTo>
                    <a:pt x="755" y="63"/>
                  </a:lnTo>
                  <a:close/>
                </a:path>
              </a:pathLst>
            </a:custGeom>
            <a:solidFill>
              <a:srgbClr val="014F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60" name="Freeform 27">
              <a:extLst>
                <a:ext uri="{FF2B5EF4-FFF2-40B4-BE49-F238E27FC236}">
                  <a16:creationId xmlns:a16="http://schemas.microsoft.com/office/drawing/2014/main" id="{B4890AB6-A934-42D7-B281-24E6FB387F8E}"/>
                </a:ext>
              </a:extLst>
            </p:cNvPr>
            <p:cNvSpPr>
              <a:spLocks/>
            </p:cNvSpPr>
            <p:nvPr/>
          </p:nvSpPr>
          <p:spPr bwMode="auto">
            <a:xfrm>
              <a:off x="1884011" y="3670300"/>
              <a:ext cx="1198563" cy="152400"/>
            </a:xfrm>
            <a:custGeom>
              <a:avLst/>
              <a:gdLst>
                <a:gd name="T0" fmla="*/ 755 w 755"/>
                <a:gd name="T1" fmla="*/ 62 h 96"/>
                <a:gd name="T2" fmla="*/ 0 w 755"/>
                <a:gd name="T3" fmla="*/ 96 h 96"/>
                <a:gd name="T4" fmla="*/ 0 w 755"/>
                <a:gd name="T5" fmla="*/ 18 h 96"/>
                <a:gd name="T6" fmla="*/ 755 w 755"/>
                <a:gd name="T7" fmla="*/ 0 h 96"/>
                <a:gd name="T8" fmla="*/ 755 w 755"/>
                <a:gd name="T9" fmla="*/ 62 h 96"/>
              </a:gdLst>
              <a:ahLst/>
              <a:cxnLst>
                <a:cxn ang="0">
                  <a:pos x="T0" y="T1"/>
                </a:cxn>
                <a:cxn ang="0">
                  <a:pos x="T2" y="T3"/>
                </a:cxn>
                <a:cxn ang="0">
                  <a:pos x="T4" y="T5"/>
                </a:cxn>
                <a:cxn ang="0">
                  <a:pos x="T6" y="T7"/>
                </a:cxn>
                <a:cxn ang="0">
                  <a:pos x="T8" y="T9"/>
                </a:cxn>
              </a:cxnLst>
              <a:rect l="0" t="0" r="r" b="b"/>
              <a:pathLst>
                <a:path w="755" h="96">
                  <a:moveTo>
                    <a:pt x="755" y="62"/>
                  </a:moveTo>
                  <a:lnTo>
                    <a:pt x="0" y="96"/>
                  </a:lnTo>
                  <a:lnTo>
                    <a:pt x="0" y="18"/>
                  </a:lnTo>
                  <a:lnTo>
                    <a:pt x="755" y="0"/>
                  </a:lnTo>
                  <a:lnTo>
                    <a:pt x="755" y="62"/>
                  </a:lnTo>
                  <a:close/>
                </a:path>
              </a:pathLst>
            </a:custGeom>
            <a:solidFill>
              <a:srgbClr val="176C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61" name="Freeform 28">
              <a:extLst>
                <a:ext uri="{FF2B5EF4-FFF2-40B4-BE49-F238E27FC236}">
                  <a16:creationId xmlns:a16="http://schemas.microsoft.com/office/drawing/2014/main" id="{07B4C05A-C42F-4692-8830-359F6F39482E}"/>
                </a:ext>
              </a:extLst>
            </p:cNvPr>
            <p:cNvSpPr>
              <a:spLocks/>
            </p:cNvSpPr>
            <p:nvPr/>
          </p:nvSpPr>
          <p:spPr bwMode="auto">
            <a:xfrm>
              <a:off x="1884011" y="3768725"/>
              <a:ext cx="1198563" cy="176213"/>
            </a:xfrm>
            <a:custGeom>
              <a:avLst/>
              <a:gdLst>
                <a:gd name="T0" fmla="*/ 755 w 755"/>
                <a:gd name="T1" fmla="*/ 64 h 111"/>
                <a:gd name="T2" fmla="*/ 0 w 755"/>
                <a:gd name="T3" fmla="*/ 111 h 111"/>
                <a:gd name="T4" fmla="*/ 0 w 755"/>
                <a:gd name="T5" fmla="*/ 34 h 111"/>
                <a:gd name="T6" fmla="*/ 755 w 755"/>
                <a:gd name="T7" fmla="*/ 0 h 111"/>
                <a:gd name="T8" fmla="*/ 755 w 755"/>
                <a:gd name="T9" fmla="*/ 64 h 111"/>
              </a:gdLst>
              <a:ahLst/>
              <a:cxnLst>
                <a:cxn ang="0">
                  <a:pos x="T0" y="T1"/>
                </a:cxn>
                <a:cxn ang="0">
                  <a:pos x="T2" y="T3"/>
                </a:cxn>
                <a:cxn ang="0">
                  <a:pos x="T4" y="T5"/>
                </a:cxn>
                <a:cxn ang="0">
                  <a:pos x="T6" y="T7"/>
                </a:cxn>
                <a:cxn ang="0">
                  <a:pos x="T8" y="T9"/>
                </a:cxn>
              </a:cxnLst>
              <a:rect l="0" t="0" r="r" b="b"/>
              <a:pathLst>
                <a:path w="755" h="111">
                  <a:moveTo>
                    <a:pt x="755" y="64"/>
                  </a:moveTo>
                  <a:lnTo>
                    <a:pt x="0" y="111"/>
                  </a:lnTo>
                  <a:lnTo>
                    <a:pt x="0" y="34"/>
                  </a:lnTo>
                  <a:lnTo>
                    <a:pt x="755" y="0"/>
                  </a:lnTo>
                  <a:lnTo>
                    <a:pt x="755" y="64"/>
                  </a:lnTo>
                  <a:close/>
                </a:path>
              </a:pathLst>
            </a:custGeom>
            <a:solidFill>
              <a:srgbClr val="A9DF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62" name="Freeform 29">
              <a:extLst>
                <a:ext uri="{FF2B5EF4-FFF2-40B4-BE49-F238E27FC236}">
                  <a16:creationId xmlns:a16="http://schemas.microsoft.com/office/drawing/2014/main" id="{8FE513FD-6BCC-4E9F-81ED-BBD3EB3281D3}"/>
                </a:ext>
              </a:extLst>
            </p:cNvPr>
            <p:cNvSpPr>
              <a:spLocks/>
            </p:cNvSpPr>
            <p:nvPr/>
          </p:nvSpPr>
          <p:spPr bwMode="auto">
            <a:xfrm>
              <a:off x="1884011" y="3870325"/>
              <a:ext cx="1198563" cy="200025"/>
            </a:xfrm>
            <a:custGeom>
              <a:avLst/>
              <a:gdLst>
                <a:gd name="T0" fmla="*/ 755 w 755"/>
                <a:gd name="T1" fmla="*/ 62 h 126"/>
                <a:gd name="T2" fmla="*/ 0 w 755"/>
                <a:gd name="T3" fmla="*/ 126 h 126"/>
                <a:gd name="T4" fmla="*/ 0 w 755"/>
                <a:gd name="T5" fmla="*/ 49 h 126"/>
                <a:gd name="T6" fmla="*/ 755 w 755"/>
                <a:gd name="T7" fmla="*/ 0 h 126"/>
                <a:gd name="T8" fmla="*/ 755 w 755"/>
                <a:gd name="T9" fmla="*/ 62 h 126"/>
              </a:gdLst>
              <a:ahLst/>
              <a:cxnLst>
                <a:cxn ang="0">
                  <a:pos x="T0" y="T1"/>
                </a:cxn>
                <a:cxn ang="0">
                  <a:pos x="T2" y="T3"/>
                </a:cxn>
                <a:cxn ang="0">
                  <a:pos x="T4" y="T5"/>
                </a:cxn>
                <a:cxn ang="0">
                  <a:pos x="T6" y="T7"/>
                </a:cxn>
                <a:cxn ang="0">
                  <a:pos x="T8" y="T9"/>
                </a:cxn>
              </a:cxnLst>
              <a:rect l="0" t="0" r="r" b="b"/>
              <a:pathLst>
                <a:path w="755" h="126">
                  <a:moveTo>
                    <a:pt x="755" y="62"/>
                  </a:moveTo>
                  <a:lnTo>
                    <a:pt x="0" y="126"/>
                  </a:lnTo>
                  <a:lnTo>
                    <a:pt x="0" y="49"/>
                  </a:lnTo>
                  <a:lnTo>
                    <a:pt x="755" y="0"/>
                  </a:lnTo>
                  <a:lnTo>
                    <a:pt x="755" y="62"/>
                  </a:lnTo>
                  <a:close/>
                </a:path>
              </a:pathLst>
            </a:custGeom>
            <a:solidFill>
              <a:srgbClr val="5596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63" name="Freeform 30">
              <a:extLst>
                <a:ext uri="{FF2B5EF4-FFF2-40B4-BE49-F238E27FC236}">
                  <a16:creationId xmlns:a16="http://schemas.microsoft.com/office/drawing/2014/main" id="{6F7E0544-572B-4DD0-BEC8-84DA5B4702DD}"/>
                </a:ext>
              </a:extLst>
            </p:cNvPr>
            <p:cNvSpPr>
              <a:spLocks/>
            </p:cNvSpPr>
            <p:nvPr/>
          </p:nvSpPr>
          <p:spPr bwMode="auto">
            <a:xfrm>
              <a:off x="1884011" y="3968750"/>
              <a:ext cx="1198563" cy="225425"/>
            </a:xfrm>
            <a:custGeom>
              <a:avLst/>
              <a:gdLst>
                <a:gd name="T0" fmla="*/ 755 w 755"/>
                <a:gd name="T1" fmla="*/ 62 h 142"/>
                <a:gd name="T2" fmla="*/ 0 w 755"/>
                <a:gd name="T3" fmla="*/ 142 h 142"/>
                <a:gd name="T4" fmla="*/ 0 w 755"/>
                <a:gd name="T5" fmla="*/ 64 h 142"/>
                <a:gd name="T6" fmla="*/ 755 w 755"/>
                <a:gd name="T7" fmla="*/ 0 h 142"/>
                <a:gd name="T8" fmla="*/ 755 w 755"/>
                <a:gd name="T9" fmla="*/ 62 h 142"/>
              </a:gdLst>
              <a:ahLst/>
              <a:cxnLst>
                <a:cxn ang="0">
                  <a:pos x="T0" y="T1"/>
                </a:cxn>
                <a:cxn ang="0">
                  <a:pos x="T2" y="T3"/>
                </a:cxn>
                <a:cxn ang="0">
                  <a:pos x="T4" y="T5"/>
                </a:cxn>
                <a:cxn ang="0">
                  <a:pos x="T6" y="T7"/>
                </a:cxn>
                <a:cxn ang="0">
                  <a:pos x="T8" y="T9"/>
                </a:cxn>
              </a:cxnLst>
              <a:rect l="0" t="0" r="r" b="b"/>
              <a:pathLst>
                <a:path w="755" h="142">
                  <a:moveTo>
                    <a:pt x="755" y="62"/>
                  </a:moveTo>
                  <a:lnTo>
                    <a:pt x="0" y="142"/>
                  </a:lnTo>
                  <a:lnTo>
                    <a:pt x="0" y="64"/>
                  </a:lnTo>
                  <a:lnTo>
                    <a:pt x="755" y="0"/>
                  </a:lnTo>
                  <a:lnTo>
                    <a:pt x="755" y="62"/>
                  </a:lnTo>
                  <a:close/>
                </a:path>
              </a:pathLst>
            </a:custGeom>
            <a:solidFill>
              <a:srgbClr val="C5C1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64" name="Freeform 31">
              <a:extLst>
                <a:ext uri="{FF2B5EF4-FFF2-40B4-BE49-F238E27FC236}">
                  <a16:creationId xmlns:a16="http://schemas.microsoft.com/office/drawing/2014/main" id="{BB5281C1-0D1B-49C2-80CD-E263B0C8C2FF}"/>
                </a:ext>
              </a:extLst>
            </p:cNvPr>
            <p:cNvSpPr>
              <a:spLocks/>
            </p:cNvSpPr>
            <p:nvPr/>
          </p:nvSpPr>
          <p:spPr bwMode="auto">
            <a:xfrm>
              <a:off x="1884011" y="4067175"/>
              <a:ext cx="1198563" cy="249238"/>
            </a:xfrm>
            <a:custGeom>
              <a:avLst/>
              <a:gdLst>
                <a:gd name="T0" fmla="*/ 755 w 755"/>
                <a:gd name="T1" fmla="*/ 63 h 157"/>
                <a:gd name="T2" fmla="*/ 0 w 755"/>
                <a:gd name="T3" fmla="*/ 157 h 157"/>
                <a:gd name="T4" fmla="*/ 0 w 755"/>
                <a:gd name="T5" fmla="*/ 80 h 157"/>
                <a:gd name="T6" fmla="*/ 755 w 755"/>
                <a:gd name="T7" fmla="*/ 0 h 157"/>
                <a:gd name="T8" fmla="*/ 755 w 755"/>
                <a:gd name="T9" fmla="*/ 63 h 157"/>
              </a:gdLst>
              <a:ahLst/>
              <a:cxnLst>
                <a:cxn ang="0">
                  <a:pos x="T0" y="T1"/>
                </a:cxn>
                <a:cxn ang="0">
                  <a:pos x="T2" y="T3"/>
                </a:cxn>
                <a:cxn ang="0">
                  <a:pos x="T4" y="T5"/>
                </a:cxn>
                <a:cxn ang="0">
                  <a:pos x="T6" y="T7"/>
                </a:cxn>
                <a:cxn ang="0">
                  <a:pos x="T8" y="T9"/>
                </a:cxn>
              </a:cxnLst>
              <a:rect l="0" t="0" r="r" b="b"/>
              <a:pathLst>
                <a:path w="755" h="157">
                  <a:moveTo>
                    <a:pt x="755" y="63"/>
                  </a:moveTo>
                  <a:lnTo>
                    <a:pt x="0" y="157"/>
                  </a:lnTo>
                  <a:lnTo>
                    <a:pt x="0" y="80"/>
                  </a:lnTo>
                  <a:lnTo>
                    <a:pt x="755" y="0"/>
                  </a:lnTo>
                  <a:lnTo>
                    <a:pt x="755" y="63"/>
                  </a:lnTo>
                  <a:close/>
                </a:path>
              </a:pathLst>
            </a:custGeom>
            <a:solidFill>
              <a:srgbClr val="014F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65" name="Freeform 32">
              <a:extLst>
                <a:ext uri="{FF2B5EF4-FFF2-40B4-BE49-F238E27FC236}">
                  <a16:creationId xmlns:a16="http://schemas.microsoft.com/office/drawing/2014/main" id="{B3CE589D-8BB1-4AD3-9D6C-0886D60C52C5}"/>
                </a:ext>
              </a:extLst>
            </p:cNvPr>
            <p:cNvSpPr>
              <a:spLocks/>
            </p:cNvSpPr>
            <p:nvPr/>
          </p:nvSpPr>
          <p:spPr bwMode="auto">
            <a:xfrm>
              <a:off x="1884011" y="4167188"/>
              <a:ext cx="1198563" cy="271463"/>
            </a:xfrm>
            <a:custGeom>
              <a:avLst/>
              <a:gdLst>
                <a:gd name="T0" fmla="*/ 755 w 755"/>
                <a:gd name="T1" fmla="*/ 62 h 171"/>
                <a:gd name="T2" fmla="*/ 0 w 755"/>
                <a:gd name="T3" fmla="*/ 171 h 171"/>
                <a:gd name="T4" fmla="*/ 0 w 755"/>
                <a:gd name="T5" fmla="*/ 94 h 171"/>
                <a:gd name="T6" fmla="*/ 755 w 755"/>
                <a:gd name="T7" fmla="*/ 0 h 171"/>
                <a:gd name="T8" fmla="*/ 755 w 755"/>
                <a:gd name="T9" fmla="*/ 62 h 171"/>
              </a:gdLst>
              <a:ahLst/>
              <a:cxnLst>
                <a:cxn ang="0">
                  <a:pos x="T0" y="T1"/>
                </a:cxn>
                <a:cxn ang="0">
                  <a:pos x="T2" y="T3"/>
                </a:cxn>
                <a:cxn ang="0">
                  <a:pos x="T4" y="T5"/>
                </a:cxn>
                <a:cxn ang="0">
                  <a:pos x="T6" y="T7"/>
                </a:cxn>
                <a:cxn ang="0">
                  <a:pos x="T8" y="T9"/>
                </a:cxn>
              </a:cxnLst>
              <a:rect l="0" t="0" r="r" b="b"/>
              <a:pathLst>
                <a:path w="755" h="171">
                  <a:moveTo>
                    <a:pt x="755" y="62"/>
                  </a:moveTo>
                  <a:lnTo>
                    <a:pt x="0" y="171"/>
                  </a:lnTo>
                  <a:lnTo>
                    <a:pt x="0" y="94"/>
                  </a:lnTo>
                  <a:lnTo>
                    <a:pt x="755" y="0"/>
                  </a:lnTo>
                  <a:lnTo>
                    <a:pt x="755" y="62"/>
                  </a:lnTo>
                  <a:close/>
                </a:path>
              </a:pathLst>
            </a:custGeom>
            <a:solidFill>
              <a:srgbClr val="176C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endParaRPr kumimoji="0" lang="en-US" sz="1588" b="0" i="0" u="none" strike="noStrike" kern="1200" cap="none" spc="0" normalizeH="0" baseline="0" noProof="0">
                <a:ln>
                  <a:noFill/>
                </a:ln>
                <a:solidFill>
                  <a:srgbClr val="000000"/>
                </a:solidFill>
                <a:effectLst/>
                <a:uLnTx/>
                <a:uFillTx/>
                <a:latin typeface="Avenir LT Com 55 Roman" pitchFamily="34" charset="0"/>
                <a:ea typeface="+mn-ea"/>
                <a:cs typeface="Arial" pitchFamily="34" charset="0"/>
              </a:endParaRPr>
            </a:p>
          </p:txBody>
        </p:sp>
        <p:sp>
          <p:nvSpPr>
            <p:cNvPr id="66" name="Rectangle 33">
              <a:extLst>
                <a:ext uri="{FF2B5EF4-FFF2-40B4-BE49-F238E27FC236}">
                  <a16:creationId xmlns:a16="http://schemas.microsoft.com/office/drawing/2014/main" id="{D5048E7F-06B9-4476-820A-33065C0CA179}"/>
                </a:ext>
              </a:extLst>
            </p:cNvPr>
            <p:cNvSpPr>
              <a:spLocks noChangeArrowheads="1"/>
            </p:cNvSpPr>
            <p:nvPr/>
          </p:nvSpPr>
          <p:spPr bwMode="auto">
            <a:xfrm>
              <a:off x="592137" y="2714625"/>
              <a:ext cx="1339499" cy="1724025"/>
            </a:xfrm>
            <a:prstGeom prst="rect">
              <a:avLst/>
            </a:prstGeom>
            <a:solidFill>
              <a:srgbClr val="176C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0682" tIns="40341" rIns="80682" bIns="40341" numCol="1" anchor="ctr"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r>
                <a:rPr kumimoji="0" lang="en-US" sz="1588" b="0" i="0" u="none" strike="noStrike" kern="1200" cap="none" spc="0" normalizeH="0" baseline="0" noProof="0" dirty="0">
                  <a:ln>
                    <a:noFill/>
                  </a:ln>
                  <a:solidFill>
                    <a:srgbClr val="FFFFFF"/>
                  </a:solidFill>
                  <a:effectLst/>
                  <a:uLnTx/>
                  <a:uFillTx/>
                  <a:latin typeface="Arial"/>
                  <a:ea typeface="+mn-ea"/>
                  <a:cs typeface="Arial" pitchFamily="34" charset="0"/>
                </a:rPr>
                <a:t>All</a:t>
              </a:r>
              <a:br>
                <a:rPr kumimoji="0" lang="en-US" sz="1588" b="0" i="0" u="none" strike="noStrike" kern="1200" cap="none" spc="0" normalizeH="0" baseline="0" noProof="0" dirty="0">
                  <a:ln>
                    <a:noFill/>
                  </a:ln>
                  <a:solidFill>
                    <a:srgbClr val="FFFFFF"/>
                  </a:solidFill>
                  <a:effectLst/>
                  <a:uLnTx/>
                  <a:uFillTx/>
                  <a:latin typeface="Arial"/>
                  <a:ea typeface="+mn-ea"/>
                  <a:cs typeface="Arial" pitchFamily="34" charset="0"/>
                </a:rPr>
              </a:br>
              <a:r>
                <a:rPr kumimoji="0" lang="en-US" sz="1588" b="0" i="0" u="none" strike="noStrike" kern="1200" cap="none" spc="0" normalizeH="0" baseline="0" noProof="0" dirty="0">
                  <a:ln>
                    <a:noFill/>
                  </a:ln>
                  <a:solidFill>
                    <a:srgbClr val="FFFFFF"/>
                  </a:solidFill>
                  <a:effectLst/>
                  <a:uLnTx/>
                  <a:uFillTx/>
                  <a:latin typeface="Arial"/>
                  <a:ea typeface="+mn-ea"/>
                  <a:cs typeface="Arial" pitchFamily="34" charset="0"/>
                </a:rPr>
                <a:t>Available Information</a:t>
              </a:r>
            </a:p>
          </p:txBody>
        </p:sp>
        <p:sp>
          <p:nvSpPr>
            <p:cNvPr id="67" name="Rectangle 35">
              <a:extLst>
                <a:ext uri="{FF2B5EF4-FFF2-40B4-BE49-F238E27FC236}">
                  <a16:creationId xmlns:a16="http://schemas.microsoft.com/office/drawing/2014/main" id="{C4A133C8-F081-4C9D-A2B6-649E59FEFEF4}"/>
                </a:ext>
              </a:extLst>
            </p:cNvPr>
            <p:cNvSpPr>
              <a:spLocks noChangeArrowheads="1"/>
            </p:cNvSpPr>
            <p:nvPr/>
          </p:nvSpPr>
          <p:spPr bwMode="auto">
            <a:xfrm>
              <a:off x="4555864" y="2714625"/>
              <a:ext cx="1344168" cy="1724025"/>
            </a:xfrm>
            <a:prstGeom prst="rect">
              <a:avLst/>
            </a:prstGeom>
            <a:solidFill>
              <a:srgbClr val="D9E2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0682" tIns="40341" rIns="80682" bIns="40341" numCol="1" anchor="ctr" anchorCtr="0" compatLnSpc="1">
              <a:prstTxWarp prst="textNoShape">
                <a:avLst/>
              </a:prstTxWarp>
            </a:bodyPr>
            <a:lstStyle/>
            <a:p>
              <a:pPr marL="0" marR="0" lvl="0" indent="0" algn="ctr" defTabSz="806867" rtl="0" eaLnBrk="1" fontAlgn="base" latinLnBrk="0" hangingPunct="1">
                <a:lnSpc>
                  <a:spcPct val="100000"/>
                </a:lnSpc>
                <a:spcBef>
                  <a:spcPct val="0"/>
                </a:spcBef>
                <a:spcAft>
                  <a:spcPct val="0"/>
                </a:spcAft>
                <a:buClrTx/>
                <a:buSzTx/>
                <a:buFontTx/>
                <a:buNone/>
                <a:tabLst/>
                <a:defRPr/>
              </a:pPr>
              <a:r>
                <a:rPr kumimoji="0" lang="en-US" sz="1588" b="1" i="0" u="none" strike="noStrike" kern="1200" cap="none" spc="0" normalizeH="0" baseline="0" noProof="0" dirty="0">
                  <a:ln>
                    <a:noFill/>
                  </a:ln>
                  <a:solidFill>
                    <a:srgbClr val="000000"/>
                  </a:solidFill>
                  <a:effectLst/>
                  <a:uLnTx/>
                  <a:uFillTx/>
                  <a:latin typeface="Arial"/>
                  <a:ea typeface="+mn-ea"/>
                  <a:cs typeface="Arial" pitchFamily="34" charset="0"/>
                </a:rPr>
                <a:t>Prices</a:t>
              </a:r>
            </a:p>
          </p:txBody>
        </p:sp>
        <p:sp>
          <p:nvSpPr>
            <p:cNvPr id="68" name="Rectangle 36">
              <a:extLst>
                <a:ext uri="{FF2B5EF4-FFF2-40B4-BE49-F238E27FC236}">
                  <a16:creationId xmlns:a16="http://schemas.microsoft.com/office/drawing/2014/main" id="{3967566C-DC06-4268-8F44-4FB395CCEC3C}"/>
                </a:ext>
              </a:extLst>
            </p:cNvPr>
            <p:cNvSpPr>
              <a:spLocks noChangeArrowheads="1"/>
            </p:cNvSpPr>
            <p:nvPr/>
          </p:nvSpPr>
          <p:spPr bwMode="auto">
            <a:xfrm>
              <a:off x="2571666" y="2714625"/>
              <a:ext cx="1344168" cy="1724025"/>
            </a:xfrm>
            <a:prstGeom prst="rect">
              <a:avLst/>
            </a:prstGeom>
            <a:solidFill>
              <a:srgbClr val="289E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024" tIns="40341" rIns="121024" bIns="40341" numCol="1" anchor="ctr" anchorCtr="0" compatLnSpc="1">
              <a:prstTxWarp prst="textNoShape">
                <a:avLst/>
              </a:prstTxWarp>
            </a:bodyPr>
            <a:lstStyle/>
            <a:p>
              <a:pPr marL="0" marR="0" lvl="0" indent="0" algn="l" defTabSz="806867" rtl="0" eaLnBrk="1" fontAlgn="base" latinLnBrk="0" hangingPunct="1">
                <a:lnSpc>
                  <a:spcPct val="100000"/>
                </a:lnSpc>
                <a:spcBef>
                  <a:spcPct val="0"/>
                </a:spcBef>
                <a:spcAft>
                  <a:spcPct val="0"/>
                </a:spcAft>
                <a:buClrTx/>
                <a:buSzTx/>
                <a:buFontTx/>
                <a:buNone/>
                <a:tabLst/>
                <a:defRPr/>
              </a:pPr>
              <a:r>
                <a:rPr kumimoji="0" lang="en-US" sz="1588" b="1" i="0" u="none" strike="noStrike" kern="1200" cap="none" spc="0" normalizeH="0" baseline="0" noProof="0" dirty="0">
                  <a:ln>
                    <a:noFill/>
                  </a:ln>
                  <a:solidFill>
                    <a:srgbClr val="FFFFFF"/>
                  </a:solidFill>
                  <a:effectLst/>
                  <a:uLnTx/>
                  <a:uFillTx/>
                  <a:latin typeface="Arial"/>
                  <a:ea typeface="+mn-ea"/>
                  <a:cs typeface="Arial" pitchFamily="34" charset="0"/>
                </a:rPr>
                <a:t>$462.8B</a:t>
              </a:r>
              <a:br>
                <a:rPr kumimoji="0" lang="en-US" sz="1588" b="1" i="0" u="none" strike="noStrike" kern="1200" cap="none" spc="0" normalizeH="0" baseline="0" noProof="0" dirty="0">
                  <a:ln>
                    <a:noFill/>
                  </a:ln>
                  <a:solidFill>
                    <a:srgbClr val="FFFFFF"/>
                  </a:solidFill>
                  <a:effectLst/>
                  <a:uLnTx/>
                  <a:uFillTx/>
                  <a:latin typeface="Arial"/>
                  <a:ea typeface="+mn-ea"/>
                  <a:cs typeface="Arial" pitchFamily="34" charset="0"/>
                </a:rPr>
              </a:br>
              <a:r>
                <a:rPr kumimoji="0" lang="en-US" sz="1235" b="0" i="0" u="none" strike="noStrike" kern="1200" cap="none" spc="0" normalizeH="0" baseline="0" noProof="0" dirty="0">
                  <a:ln>
                    <a:noFill/>
                  </a:ln>
                  <a:solidFill>
                    <a:srgbClr val="FFFFFF"/>
                  </a:solidFill>
                  <a:effectLst/>
                  <a:uLnTx/>
                  <a:uFillTx/>
                  <a:latin typeface="Arial Narrow" panose="020B0606020202030204" pitchFamily="34" charset="0"/>
                  <a:ea typeface="+mn-ea"/>
                  <a:cs typeface="Arial" pitchFamily="34" charset="0"/>
                </a:rPr>
                <a:t>World Equity Trading in 2018</a:t>
              </a:r>
              <a:br>
                <a:rPr kumimoji="0" lang="en-US" sz="1235" b="0" i="0" u="none" strike="noStrike" kern="1200" cap="none" spc="0" normalizeH="0" baseline="0" noProof="0" dirty="0">
                  <a:ln>
                    <a:noFill/>
                  </a:ln>
                  <a:solidFill>
                    <a:srgbClr val="FFFFFF"/>
                  </a:solidFill>
                  <a:effectLst/>
                  <a:uLnTx/>
                  <a:uFillTx/>
                  <a:latin typeface="Arial"/>
                  <a:ea typeface="+mn-ea"/>
                  <a:cs typeface="Arial" pitchFamily="34" charset="0"/>
                </a:rPr>
              </a:br>
              <a:r>
                <a:rPr kumimoji="0" lang="en-US" sz="1235" b="0" i="0" u="none" strike="noStrike" kern="1200" cap="none" spc="0" normalizeH="0" baseline="0" noProof="0" dirty="0">
                  <a:ln>
                    <a:noFill/>
                  </a:ln>
                  <a:solidFill>
                    <a:srgbClr val="FFFFFF"/>
                  </a:solidFill>
                  <a:effectLst/>
                  <a:uLnTx/>
                  <a:uFillTx/>
                  <a:latin typeface="Arial Narrow" panose="020B0606020202030204" pitchFamily="34" charset="0"/>
                  <a:ea typeface="+mn-ea"/>
                  <a:cs typeface="Arial" pitchFamily="34" charset="0"/>
                </a:rPr>
                <a:t>(Daily Average)</a:t>
              </a:r>
              <a:endParaRPr kumimoji="0" lang="en-US" sz="1588" b="1" i="0" u="none" strike="noStrike" kern="1200" cap="none" spc="0" normalizeH="0" baseline="0" noProof="0" dirty="0">
                <a:ln>
                  <a:noFill/>
                </a:ln>
                <a:solidFill>
                  <a:srgbClr val="FFFFFF"/>
                </a:solidFill>
                <a:effectLst/>
                <a:uLnTx/>
                <a:uFillTx/>
                <a:latin typeface="Arial"/>
                <a:ea typeface="+mn-ea"/>
                <a:cs typeface="Arial" pitchFamily="34" charset="0"/>
              </a:endParaRPr>
            </a:p>
          </p:txBody>
        </p:sp>
      </p:grpSp>
      <p:sp>
        <p:nvSpPr>
          <p:cNvPr id="27" name="TextBox 26">
            <a:extLst>
              <a:ext uri="{FF2B5EF4-FFF2-40B4-BE49-F238E27FC236}">
                <a16:creationId xmlns:a16="http://schemas.microsoft.com/office/drawing/2014/main" id="{22B784EC-B501-4F63-9996-1FB62DD9821D}"/>
              </a:ext>
            </a:extLst>
          </p:cNvPr>
          <p:cNvSpPr txBox="1"/>
          <p:nvPr/>
        </p:nvSpPr>
        <p:spPr>
          <a:xfrm>
            <a:off x="504646" y="2258683"/>
            <a:ext cx="4561935"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a:solidFill>
                  <a:srgbClr val="0070C0"/>
                </a:solidFill>
              </a:rPr>
              <a:t>Don’t Try to Outguess the Market</a:t>
            </a:r>
            <a:endParaRPr lang="en-US" sz="1600" dirty="0"/>
          </a:p>
          <a:p>
            <a:r>
              <a:rPr lang="en-US" dirty="0"/>
              <a:t>The market's pricing power works against mutual fund managers who try to outperform through stock pricing or market timing. As evidence, only 23% of US equity mutual funds and 8% of fixed income funds have survived and outperformed their benchmarks over the past 20 years.</a:t>
            </a:r>
          </a:p>
        </p:txBody>
      </p:sp>
      <p:sp>
        <p:nvSpPr>
          <p:cNvPr id="29" name="TextBox 28">
            <a:extLst>
              <a:ext uri="{FF2B5EF4-FFF2-40B4-BE49-F238E27FC236}">
                <a16:creationId xmlns:a16="http://schemas.microsoft.com/office/drawing/2014/main" id="{4C54099A-2DFF-44EF-9EF6-0EF5603BEC21}"/>
              </a:ext>
            </a:extLst>
          </p:cNvPr>
          <p:cNvSpPr txBox="1"/>
          <p:nvPr/>
        </p:nvSpPr>
        <p:spPr>
          <a:xfrm>
            <a:off x="503306" y="3963201"/>
            <a:ext cx="5121749" cy="1404909"/>
          </a:xfrm>
          <a:prstGeom prst="rect">
            <a:avLst/>
          </a:prstGeom>
          <a:noFill/>
        </p:spPr>
        <p:txBody>
          <a:bodyPr rot="0" spcFirstLastPara="0" vertOverflow="overflow" horzOverflow="overflow" vert="horz" wrap="square" lIns="80682" tIns="40341" rIns="80682" bIns="40341" numCol="1" spcCol="0" rtlCol="0" fromWordArt="0" anchor="t" anchorCtr="0" forceAA="0" compatLnSpc="1">
            <a:prstTxWarp prst="textNoShape">
              <a:avLst/>
            </a:prstTxWarp>
            <a:spAutoFit/>
          </a:bodyPr>
          <a:lstStyle/>
          <a:p>
            <a:r>
              <a:rPr lang="en-US" sz="1600" b="1" dirty="0">
                <a:solidFill>
                  <a:srgbClr val="0070C0"/>
                </a:solidFill>
              </a:rPr>
              <a:t>Resist Chasing Past Performance</a:t>
            </a:r>
            <a:r>
              <a:rPr lang="en-US" sz="1600" b="1" dirty="0">
                <a:solidFill>
                  <a:srgbClr val="0070C0"/>
                </a:solidFill>
                <a:cs typeface="Arial"/>
              </a:rPr>
              <a:t>​</a:t>
            </a:r>
          </a:p>
          <a:p>
            <a:r>
              <a:rPr lang="en-US" dirty="0">
                <a:ea typeface="+mn-lt"/>
                <a:cs typeface="+mn-lt"/>
              </a:rPr>
              <a:t>Some investors select mutual funds based on their past returns. Yet, past performance offers little insight into a fund’s future returns. For example, most funds in the top quartile (25%) of previous five-year returns did not maintain a top‐quartile ranking in the following five years. </a:t>
            </a:r>
            <a:endParaRPr lang="en-US">
              <a:cs typeface="Arial"/>
            </a:endParaRPr>
          </a:p>
        </p:txBody>
      </p:sp>
      <p:pic>
        <p:nvPicPr>
          <p:cNvPr id="32" name="Picture 32" descr="A screenshot of a cell phone&#10;&#10;Description generated with very high confidence">
            <a:extLst>
              <a:ext uri="{FF2B5EF4-FFF2-40B4-BE49-F238E27FC236}">
                <a16:creationId xmlns:a16="http://schemas.microsoft.com/office/drawing/2014/main" id="{57A329BB-DBCC-4E6D-B531-6B2AB4BCD716}"/>
              </a:ext>
            </a:extLst>
          </p:cNvPr>
          <p:cNvPicPr>
            <a:picLocks noChangeAspect="1"/>
          </p:cNvPicPr>
          <p:nvPr/>
        </p:nvPicPr>
        <p:blipFill>
          <a:blip r:embed="rId4"/>
          <a:stretch>
            <a:fillRect/>
          </a:stretch>
        </p:blipFill>
        <p:spPr>
          <a:xfrm>
            <a:off x="5924911" y="2571984"/>
            <a:ext cx="5223292" cy="3180523"/>
          </a:xfrm>
          <a:prstGeom prst="rect">
            <a:avLst/>
          </a:prstGeom>
        </p:spPr>
      </p:pic>
      <p:sp>
        <p:nvSpPr>
          <p:cNvPr id="69" name="TextBox 68">
            <a:extLst>
              <a:ext uri="{FF2B5EF4-FFF2-40B4-BE49-F238E27FC236}">
                <a16:creationId xmlns:a16="http://schemas.microsoft.com/office/drawing/2014/main" id="{308B12B4-6641-4A0E-A1D4-0BD1186F4FF8}"/>
              </a:ext>
            </a:extLst>
          </p:cNvPr>
          <p:cNvSpPr txBox="1"/>
          <p:nvPr/>
        </p:nvSpPr>
        <p:spPr>
          <a:xfrm>
            <a:off x="259222" y="70329"/>
            <a:ext cx="522148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chemeClr val="bg1"/>
                </a:solidFill>
              </a:rPr>
              <a:t>Guiding Investment Philosophy</a:t>
            </a:r>
          </a:p>
        </p:txBody>
      </p:sp>
    </p:spTree>
    <p:extLst>
      <p:ext uri="{BB962C8B-B14F-4D97-AF65-F5344CB8AC3E}">
        <p14:creationId xmlns:p14="http://schemas.microsoft.com/office/powerpoint/2010/main" val="4907618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Shape 75"/>
        <p:cNvGrpSpPr/>
        <p:nvPr/>
      </p:nvGrpSpPr>
      <p:grpSpPr>
        <a:xfrm>
          <a:off x="0" y="0"/>
          <a:ext cx="0" cy="0"/>
          <a:chOff x="0" y="0"/>
          <a:chExt cx="0" cy="0"/>
        </a:xfrm>
      </p:grpSpPr>
      <p:sp>
        <p:nvSpPr>
          <p:cNvPr id="76" name="Google Shape;76;p8"/>
          <p:cNvSpPr/>
          <p:nvPr/>
        </p:nvSpPr>
        <p:spPr>
          <a:xfrm>
            <a:off x="4576629" y="0"/>
            <a:ext cx="7612380" cy="597188"/>
          </a:xfrm>
          <a:custGeom>
            <a:avLst/>
            <a:gdLst/>
            <a:ahLst/>
            <a:cxnLst/>
            <a:rect l="l" t="t" r="r" b="b"/>
            <a:pathLst>
              <a:path w="7612380" h="855980" extrusionOk="0">
                <a:moveTo>
                  <a:pt x="7612322" y="0"/>
                </a:moveTo>
                <a:lnTo>
                  <a:pt x="868777" y="0"/>
                </a:lnTo>
                <a:lnTo>
                  <a:pt x="0" y="855943"/>
                </a:lnTo>
                <a:lnTo>
                  <a:pt x="6746295" y="855943"/>
                </a:lnTo>
                <a:lnTo>
                  <a:pt x="7612322" y="2713"/>
                </a:lnTo>
                <a:lnTo>
                  <a:pt x="7612322"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7" name="Google Shape;77;p8"/>
          <p:cNvSpPr/>
          <p:nvPr/>
        </p:nvSpPr>
        <p:spPr>
          <a:xfrm>
            <a:off x="1942452" y="0"/>
            <a:ext cx="9845040" cy="431071"/>
          </a:xfrm>
          <a:custGeom>
            <a:avLst/>
            <a:gdLst/>
            <a:ahLst/>
            <a:cxnLst/>
            <a:rect l="l" t="t" r="r" b="b"/>
            <a:pathLst>
              <a:path w="9845040" h="1106805" extrusionOk="0">
                <a:moveTo>
                  <a:pt x="9844699" y="0"/>
                </a:moveTo>
                <a:lnTo>
                  <a:pt x="1123149" y="0"/>
                </a:lnTo>
                <a:lnTo>
                  <a:pt x="0" y="1106557"/>
                </a:lnTo>
                <a:lnTo>
                  <a:pt x="8721551" y="1106557"/>
                </a:lnTo>
                <a:lnTo>
                  <a:pt x="9844699"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8" name="Google Shape;78;p8"/>
          <p:cNvSpPr/>
          <p:nvPr/>
        </p:nvSpPr>
        <p:spPr>
          <a:xfrm>
            <a:off x="0" y="-1"/>
            <a:ext cx="10074275" cy="610787"/>
          </a:xfrm>
          <a:custGeom>
            <a:avLst/>
            <a:gdLst/>
            <a:ahLst/>
            <a:cxnLst/>
            <a:rect l="l" t="t" r="r" b="b"/>
            <a:pathLst>
              <a:path w="10074275" h="1106805" extrusionOk="0">
                <a:moveTo>
                  <a:pt x="10073786" y="0"/>
                </a:moveTo>
                <a:lnTo>
                  <a:pt x="0" y="0"/>
                </a:lnTo>
                <a:lnTo>
                  <a:pt x="0" y="1106557"/>
                </a:lnTo>
                <a:lnTo>
                  <a:pt x="8950625" y="1106557"/>
                </a:lnTo>
                <a:lnTo>
                  <a:pt x="10073786"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9" name="Google Shape;79;p8"/>
          <p:cNvSpPr/>
          <p:nvPr/>
        </p:nvSpPr>
        <p:spPr>
          <a:xfrm>
            <a:off x="1037822" y="6276967"/>
            <a:ext cx="8870315" cy="581660"/>
          </a:xfrm>
          <a:custGeom>
            <a:avLst/>
            <a:gdLst/>
            <a:ahLst/>
            <a:cxnLst/>
            <a:rect l="l" t="t" r="r" b="b"/>
            <a:pathLst>
              <a:path w="8870315" h="581659" extrusionOk="0">
                <a:moveTo>
                  <a:pt x="8280533" y="0"/>
                </a:moveTo>
                <a:lnTo>
                  <a:pt x="0" y="0"/>
                </a:lnTo>
                <a:lnTo>
                  <a:pt x="589745" y="581032"/>
                </a:lnTo>
                <a:lnTo>
                  <a:pt x="8870278" y="581032"/>
                </a:lnTo>
                <a:lnTo>
                  <a:pt x="8280533"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0" name="Google Shape;80;p8"/>
          <p:cNvSpPr/>
          <p:nvPr/>
        </p:nvSpPr>
        <p:spPr>
          <a:xfrm>
            <a:off x="57509" y="5811328"/>
            <a:ext cx="1418231" cy="1046900"/>
          </a:xfrm>
          <a:custGeom>
            <a:avLst/>
            <a:gdLst/>
            <a:ahLst/>
            <a:cxnLst/>
            <a:rect l="l" t="t" r="r" b="b"/>
            <a:pathLst>
              <a:path w="1475740" h="1233804" extrusionOk="0">
                <a:moveTo>
                  <a:pt x="223649" y="0"/>
                </a:moveTo>
                <a:lnTo>
                  <a:pt x="0" y="0"/>
                </a:lnTo>
                <a:lnTo>
                  <a:pt x="1252069" y="1233576"/>
                </a:lnTo>
                <a:lnTo>
                  <a:pt x="1475720" y="1233576"/>
                </a:lnTo>
                <a:lnTo>
                  <a:pt x="223649" y="0"/>
                </a:lnTo>
                <a:close/>
              </a:path>
            </a:pathLst>
          </a:custGeom>
          <a:solidFill>
            <a:srgbClr val="33333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1" name="Google Shape;81;p8"/>
          <p:cNvSpPr/>
          <p:nvPr/>
        </p:nvSpPr>
        <p:spPr>
          <a:xfrm>
            <a:off x="262390" y="6334476"/>
            <a:ext cx="863959" cy="524151"/>
          </a:xfrm>
          <a:custGeom>
            <a:avLst/>
            <a:gdLst/>
            <a:ahLst/>
            <a:cxnLst/>
            <a:rect l="l" t="t" r="r" b="b"/>
            <a:pathLst>
              <a:path w="806450" h="581659" extrusionOk="0">
                <a:moveTo>
                  <a:pt x="216655" y="0"/>
                </a:moveTo>
                <a:lnTo>
                  <a:pt x="0" y="0"/>
                </a:lnTo>
                <a:lnTo>
                  <a:pt x="589746" y="581032"/>
                </a:lnTo>
                <a:lnTo>
                  <a:pt x="806401" y="581032"/>
                </a:lnTo>
                <a:lnTo>
                  <a:pt x="216655"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2" name="Google Shape;82;p8"/>
          <p:cNvSpPr/>
          <p:nvPr/>
        </p:nvSpPr>
        <p:spPr>
          <a:xfrm>
            <a:off x="9517536" y="6276967"/>
            <a:ext cx="792480" cy="581660"/>
          </a:xfrm>
          <a:custGeom>
            <a:avLst/>
            <a:gdLst/>
            <a:ahLst/>
            <a:cxnLst/>
            <a:rect l="l" t="t" r="r" b="b"/>
            <a:pathLst>
              <a:path w="792479" h="581659" extrusionOk="0">
                <a:moveTo>
                  <a:pt x="202665" y="0"/>
                </a:moveTo>
                <a:lnTo>
                  <a:pt x="0" y="0"/>
                </a:lnTo>
                <a:lnTo>
                  <a:pt x="589745" y="581032"/>
                </a:lnTo>
                <a:lnTo>
                  <a:pt x="792410" y="581032"/>
                </a:lnTo>
                <a:lnTo>
                  <a:pt x="202665"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3" name="Google Shape;83;p8"/>
          <p:cNvSpPr/>
          <p:nvPr/>
        </p:nvSpPr>
        <p:spPr>
          <a:xfrm>
            <a:off x="11478643" y="5999792"/>
            <a:ext cx="710565" cy="700405"/>
          </a:xfrm>
          <a:custGeom>
            <a:avLst/>
            <a:gdLst/>
            <a:ahLst/>
            <a:cxnLst/>
            <a:rect l="l" t="t" r="r" b="b"/>
            <a:pathLst>
              <a:path w="710565" h="700404" extrusionOk="0">
                <a:moveTo>
                  <a:pt x="710308" y="0"/>
                </a:moveTo>
                <a:lnTo>
                  <a:pt x="0" y="0"/>
                </a:lnTo>
                <a:lnTo>
                  <a:pt x="710308" y="699813"/>
                </a:lnTo>
                <a:lnTo>
                  <a:pt x="710308"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pic>
        <p:nvPicPr>
          <p:cNvPr id="87" name="Google Shape;87;p8"/>
          <p:cNvPicPr preferRelativeResize="0"/>
          <p:nvPr/>
        </p:nvPicPr>
        <p:blipFill>
          <a:blip r:embed="rId3">
            <a:alphaModFix/>
          </a:blip>
          <a:stretch>
            <a:fillRect/>
          </a:stretch>
        </p:blipFill>
        <p:spPr>
          <a:xfrm>
            <a:off x="10312347" y="6067174"/>
            <a:ext cx="1237676" cy="700401"/>
          </a:xfrm>
          <a:prstGeom prst="rect">
            <a:avLst/>
          </a:prstGeom>
          <a:noFill/>
          <a:ln>
            <a:noFill/>
          </a:ln>
        </p:spPr>
      </p:pic>
      <p:sp>
        <p:nvSpPr>
          <p:cNvPr id="24" name="TextBox 23">
            <a:extLst>
              <a:ext uri="{FF2B5EF4-FFF2-40B4-BE49-F238E27FC236}">
                <a16:creationId xmlns:a16="http://schemas.microsoft.com/office/drawing/2014/main" id="{2168C5D8-4334-4835-A69F-A563D9DD9B64}"/>
              </a:ext>
            </a:extLst>
          </p:cNvPr>
          <p:cNvSpPr txBox="1"/>
          <p:nvPr/>
        </p:nvSpPr>
        <p:spPr>
          <a:xfrm>
            <a:off x="123646" y="713117"/>
            <a:ext cx="4921370" cy="14157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1600" b="1" dirty="0">
                <a:solidFill>
                  <a:srgbClr val="0070C0"/>
                </a:solidFill>
                <a:latin typeface="Arial"/>
                <a:ea typeface="Segoe UI"/>
                <a:cs typeface="Segoe UI"/>
              </a:rPr>
              <a:t>Let Markets Work for You​</a:t>
            </a:r>
            <a:endParaRPr lang="en-US" dirty="0">
              <a:latin typeface="Arial"/>
              <a:ea typeface="Segoe UI"/>
            </a:endParaRPr>
          </a:p>
          <a:p>
            <a:r>
              <a:rPr lang="en-US" dirty="0">
                <a:solidFill>
                  <a:srgbClr val="000000"/>
                </a:solidFill>
                <a:latin typeface="Arial"/>
                <a:ea typeface="Segoe UI"/>
                <a:cs typeface="Segoe UI"/>
              </a:rPr>
              <a:t>The financial markets have rewarded long-term investors. People expect a positive return on the capital they </a:t>
            </a:r>
            <a:r>
              <a:rPr lang="en-US" dirty="0">
                <a:latin typeface="Arial"/>
                <a:ea typeface="Segoe UI"/>
                <a:cs typeface="Segoe UI"/>
              </a:rPr>
              <a:t>​</a:t>
            </a:r>
            <a:r>
              <a:rPr lang="en-US" dirty="0">
                <a:ea typeface="Segoe UI"/>
                <a:cs typeface="Segoe UI"/>
              </a:rPr>
              <a:t>supply</a:t>
            </a:r>
            <a:r>
              <a:rPr lang="en-US" dirty="0">
                <a:solidFill>
                  <a:srgbClr val="000000"/>
                </a:solidFill>
                <a:latin typeface="Arial"/>
                <a:ea typeface="Segoe UI"/>
                <a:cs typeface="Segoe UI"/>
              </a:rPr>
              <a:t>, and historically, the equity and bond markets have provided growth of wealth that has more </a:t>
            </a:r>
            <a:r>
              <a:rPr lang="en-US" dirty="0" err="1">
                <a:ea typeface="Segoe UI"/>
                <a:cs typeface="Segoe UI"/>
              </a:rPr>
              <a:t>then</a:t>
            </a:r>
            <a:r>
              <a:rPr lang="en-US" dirty="0">
                <a:ea typeface="Segoe UI"/>
                <a:cs typeface="Segoe UI"/>
              </a:rPr>
              <a:t> offset</a:t>
            </a:r>
            <a:r>
              <a:rPr lang="en-US" dirty="0">
                <a:solidFill>
                  <a:srgbClr val="000000"/>
                </a:solidFill>
                <a:latin typeface="Arial"/>
                <a:ea typeface="Segoe UI"/>
                <a:cs typeface="Segoe UI"/>
              </a:rPr>
              <a:t> inflation.</a:t>
            </a:r>
            <a:r>
              <a:rPr lang="en-US" dirty="0">
                <a:latin typeface="Arial"/>
                <a:ea typeface="Segoe UI"/>
                <a:cs typeface="Segoe UI"/>
              </a:rPr>
              <a:t>​</a:t>
            </a:r>
            <a:br>
              <a:rPr lang="en-US" dirty="0">
                <a:latin typeface="Arial"/>
                <a:ea typeface="Segoe UI"/>
                <a:cs typeface="Segoe UI"/>
              </a:rPr>
            </a:br>
            <a:r>
              <a:rPr lang="en-US" dirty="0">
                <a:latin typeface="Arial"/>
                <a:ea typeface="Segoe UI"/>
                <a:cs typeface="Segoe UI"/>
              </a:rPr>
              <a:t>​</a:t>
            </a:r>
            <a:endParaRPr lang="en-US"/>
          </a:p>
        </p:txBody>
      </p:sp>
      <p:pic>
        <p:nvPicPr>
          <p:cNvPr id="27" name="Picture 27" descr="A close up of a map&#10;&#10;Description generated with high confidence">
            <a:extLst>
              <a:ext uri="{FF2B5EF4-FFF2-40B4-BE49-F238E27FC236}">
                <a16:creationId xmlns:a16="http://schemas.microsoft.com/office/drawing/2014/main" id="{5558E0A5-503E-483B-B39E-6EF9C3538976}"/>
              </a:ext>
            </a:extLst>
          </p:cNvPr>
          <p:cNvPicPr>
            <a:picLocks noChangeAspect="1"/>
          </p:cNvPicPr>
          <p:nvPr/>
        </p:nvPicPr>
        <p:blipFill>
          <a:blip r:embed="rId4"/>
          <a:stretch>
            <a:fillRect/>
          </a:stretch>
        </p:blipFill>
        <p:spPr>
          <a:xfrm>
            <a:off x="346495" y="1952923"/>
            <a:ext cx="4569124" cy="2427380"/>
          </a:xfrm>
          <a:prstGeom prst="rect">
            <a:avLst/>
          </a:prstGeom>
        </p:spPr>
      </p:pic>
      <p:sp>
        <p:nvSpPr>
          <p:cNvPr id="29" name="TextBox 28">
            <a:extLst>
              <a:ext uri="{FF2B5EF4-FFF2-40B4-BE49-F238E27FC236}">
                <a16:creationId xmlns:a16="http://schemas.microsoft.com/office/drawing/2014/main" id="{920A04CA-2FC5-4CFD-B804-A34E4D5663D3}"/>
              </a:ext>
            </a:extLst>
          </p:cNvPr>
          <p:cNvSpPr txBox="1"/>
          <p:nvPr/>
        </p:nvSpPr>
        <p:spPr>
          <a:xfrm>
            <a:off x="346494" y="4451230"/>
            <a:ext cx="4684143" cy="14157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a:solidFill>
                  <a:srgbClr val="0070C0"/>
                </a:solidFill>
              </a:rPr>
              <a:t>Consider the Drivers of Returns</a:t>
            </a:r>
          </a:p>
          <a:p>
            <a:r>
              <a:rPr lang="en-US" dirty="0"/>
              <a:t>There is a wealth of academic research into what drives returns. Expected returns depend on current market prices and expected future cash flows. Investors can use this information to pursue higher expected returns in their portfolios.</a:t>
            </a:r>
            <a:endParaRPr lang="en-US"/>
          </a:p>
        </p:txBody>
      </p:sp>
      <p:pic>
        <p:nvPicPr>
          <p:cNvPr id="30" name="Picture 30" descr="A screenshot of a cell phone&#10;&#10;Description generated with very high confidence">
            <a:extLst>
              <a:ext uri="{FF2B5EF4-FFF2-40B4-BE49-F238E27FC236}">
                <a16:creationId xmlns:a16="http://schemas.microsoft.com/office/drawing/2014/main" id="{FEFC7C53-8B4C-49D1-A64C-7184F785CF0A}"/>
              </a:ext>
            </a:extLst>
          </p:cNvPr>
          <p:cNvPicPr>
            <a:picLocks noChangeAspect="1"/>
          </p:cNvPicPr>
          <p:nvPr/>
        </p:nvPicPr>
        <p:blipFill>
          <a:blip r:embed="rId5"/>
          <a:stretch>
            <a:fillRect/>
          </a:stretch>
        </p:blipFill>
        <p:spPr>
          <a:xfrm>
            <a:off x="4918493" y="3542783"/>
            <a:ext cx="2944482" cy="2461003"/>
          </a:xfrm>
          <a:prstGeom prst="rect">
            <a:avLst/>
          </a:prstGeom>
        </p:spPr>
      </p:pic>
      <p:sp>
        <p:nvSpPr>
          <p:cNvPr id="33" name="TextBox 32">
            <a:extLst>
              <a:ext uri="{FF2B5EF4-FFF2-40B4-BE49-F238E27FC236}">
                <a16:creationId xmlns:a16="http://schemas.microsoft.com/office/drawing/2014/main" id="{A77D3D37-FFF2-4427-A3C4-5480EEF7A003}"/>
              </a:ext>
            </a:extLst>
          </p:cNvPr>
          <p:cNvSpPr txBox="1"/>
          <p:nvPr/>
        </p:nvSpPr>
        <p:spPr>
          <a:xfrm>
            <a:off x="7865854" y="4077420"/>
            <a:ext cx="4295954" cy="14157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a:solidFill>
                  <a:srgbClr val="0070C0"/>
                </a:solidFill>
                <a:ea typeface="Segoe UI"/>
                <a:cs typeface="Segoe UI"/>
              </a:rPr>
              <a:t>Practice Smart Diversification </a:t>
            </a:r>
          </a:p>
          <a:p>
            <a:r>
              <a:rPr lang="en-US" dirty="0">
                <a:solidFill>
                  <a:srgbClr val="000000"/>
                </a:solidFill>
                <a:latin typeface="Arial"/>
                <a:ea typeface="Segoe UI"/>
                <a:cs typeface="Segoe UI"/>
              </a:rPr>
              <a:t>Holding securities across many market segments can help manage overall risk. But diversifying within your home market may </a:t>
            </a:r>
            <a:r>
              <a:rPr lang="en-US" dirty="0">
                <a:ea typeface="Segoe UI"/>
                <a:cs typeface="Segoe UI"/>
              </a:rPr>
              <a:t>not be </a:t>
            </a:r>
            <a:r>
              <a:rPr lang="en-US" dirty="0">
                <a:solidFill>
                  <a:srgbClr val="000000"/>
                </a:solidFill>
                <a:latin typeface="Arial"/>
                <a:ea typeface="Segoe UI"/>
                <a:cs typeface="Segoe UI"/>
              </a:rPr>
              <a:t>enough.</a:t>
            </a:r>
            <a:r>
              <a:rPr lang="en-US" dirty="0">
                <a:ea typeface="Segoe UI"/>
                <a:cs typeface="Segoe UI"/>
              </a:rPr>
              <a:t> Global</a:t>
            </a:r>
            <a:endParaRPr lang="en-US" dirty="0">
              <a:ea typeface="Segoe UI"/>
            </a:endParaRPr>
          </a:p>
          <a:p>
            <a:r>
              <a:rPr lang="en-US" dirty="0">
                <a:ea typeface="Segoe UI"/>
                <a:cs typeface="Segoe UI"/>
              </a:rPr>
              <a:t>diversification</a:t>
            </a:r>
            <a:r>
              <a:rPr lang="en-US" dirty="0">
                <a:solidFill>
                  <a:srgbClr val="000000"/>
                </a:solidFill>
                <a:latin typeface="Arial"/>
                <a:ea typeface="Segoe UI"/>
                <a:cs typeface="Segoe UI"/>
              </a:rPr>
              <a:t> can broaden your investment universe.</a:t>
            </a:r>
            <a:endParaRPr lang="en-US"/>
          </a:p>
        </p:txBody>
      </p:sp>
      <p:sp>
        <p:nvSpPr>
          <p:cNvPr id="34" name="TextBox 33">
            <a:extLst>
              <a:ext uri="{FF2B5EF4-FFF2-40B4-BE49-F238E27FC236}">
                <a16:creationId xmlns:a16="http://schemas.microsoft.com/office/drawing/2014/main" id="{E8210136-3406-4DF0-8294-0A4F7801FEBF}"/>
              </a:ext>
            </a:extLst>
          </p:cNvPr>
          <p:cNvSpPr txBox="1"/>
          <p:nvPr/>
        </p:nvSpPr>
        <p:spPr>
          <a:xfrm>
            <a:off x="5033514" y="1417608"/>
            <a:ext cx="2664125" cy="18466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1600" b="1" dirty="0">
                <a:solidFill>
                  <a:srgbClr val="0070C0"/>
                </a:solidFill>
                <a:latin typeface="Arial"/>
                <a:ea typeface="Segoe UI"/>
                <a:cs typeface="Segoe UI"/>
              </a:rPr>
              <a:t>Avoid Market Timing ​</a:t>
            </a:r>
          </a:p>
          <a:p>
            <a:r>
              <a:rPr lang="en-US" dirty="0">
                <a:solidFill>
                  <a:srgbClr val="000000"/>
                </a:solidFill>
                <a:latin typeface="Arial"/>
                <a:ea typeface="Segoe UI"/>
                <a:cs typeface="Segoe UI"/>
              </a:rPr>
              <a:t>You never know which market segments will outperform from year to year. By </a:t>
            </a:r>
            <a:r>
              <a:rPr lang="en-US" dirty="0">
                <a:ea typeface="Segoe UI"/>
                <a:cs typeface="Segoe UI"/>
              </a:rPr>
              <a:t>holding a globally diversified portfolio</a:t>
            </a:r>
            <a:r>
              <a:rPr lang="en-US" dirty="0">
                <a:solidFill>
                  <a:srgbClr val="000000"/>
                </a:solidFill>
                <a:latin typeface="Arial"/>
                <a:ea typeface="Segoe UI"/>
                <a:cs typeface="Segoe UI"/>
              </a:rPr>
              <a:t>,</a:t>
            </a:r>
            <a:r>
              <a:rPr lang="en-US" dirty="0">
                <a:ea typeface="Segoe UI"/>
                <a:cs typeface="Segoe UI"/>
              </a:rPr>
              <a:t> investors are well</a:t>
            </a:r>
          </a:p>
          <a:p>
            <a:r>
              <a:rPr lang="en-US" dirty="0">
                <a:ea typeface="Segoe UI"/>
                <a:cs typeface="Segoe UI"/>
              </a:rPr>
              <a:t>positioned </a:t>
            </a:r>
            <a:r>
              <a:rPr lang="en-US" dirty="0">
                <a:solidFill>
                  <a:srgbClr val="000000"/>
                </a:solidFill>
                <a:latin typeface="Arial"/>
                <a:ea typeface="Segoe UI"/>
                <a:cs typeface="Segoe UI"/>
              </a:rPr>
              <a:t>to</a:t>
            </a:r>
            <a:r>
              <a:rPr lang="en-US" dirty="0">
                <a:ea typeface="Segoe UI"/>
                <a:cs typeface="Segoe UI"/>
              </a:rPr>
              <a:t> </a:t>
            </a:r>
            <a:r>
              <a:rPr lang="en-US" dirty="0">
                <a:solidFill>
                  <a:srgbClr val="000000"/>
                </a:solidFill>
                <a:latin typeface="Arial"/>
                <a:ea typeface="Segoe UI"/>
                <a:cs typeface="Segoe UI"/>
              </a:rPr>
              <a:t>seek</a:t>
            </a:r>
            <a:r>
              <a:rPr lang="en-US" dirty="0">
                <a:ea typeface="Segoe UI"/>
                <a:cs typeface="Segoe UI"/>
              </a:rPr>
              <a:t> </a:t>
            </a:r>
            <a:r>
              <a:rPr lang="en-US" dirty="0">
                <a:solidFill>
                  <a:srgbClr val="000000"/>
                </a:solidFill>
                <a:latin typeface="Arial"/>
                <a:ea typeface="Segoe UI"/>
                <a:cs typeface="Segoe UI"/>
              </a:rPr>
              <a:t>returns </a:t>
            </a:r>
            <a:endParaRPr lang="en-US" dirty="0">
              <a:ea typeface="Segoe UI"/>
            </a:endParaRPr>
          </a:p>
          <a:p>
            <a:r>
              <a:rPr lang="en-US" dirty="0">
                <a:solidFill>
                  <a:srgbClr val="000000"/>
                </a:solidFill>
                <a:latin typeface="Arial"/>
                <a:ea typeface="Segoe UI"/>
                <a:cs typeface="Segoe UI"/>
              </a:rPr>
              <a:t>wherever they occur.​</a:t>
            </a:r>
            <a:endParaRPr lang="en-US"/>
          </a:p>
        </p:txBody>
      </p:sp>
      <p:pic>
        <p:nvPicPr>
          <p:cNvPr id="35" name="Picture 35" descr="A screenshot of a cell phone&#10;&#10;Description generated with high confidence">
            <a:extLst>
              <a:ext uri="{FF2B5EF4-FFF2-40B4-BE49-F238E27FC236}">
                <a16:creationId xmlns:a16="http://schemas.microsoft.com/office/drawing/2014/main" id="{18B90D13-25E9-43DC-8AC5-639D77B76F00}"/>
              </a:ext>
            </a:extLst>
          </p:cNvPr>
          <p:cNvPicPr>
            <a:picLocks noChangeAspect="1"/>
          </p:cNvPicPr>
          <p:nvPr/>
        </p:nvPicPr>
        <p:blipFill>
          <a:blip r:embed="rId6"/>
          <a:stretch>
            <a:fillRect/>
          </a:stretch>
        </p:blipFill>
        <p:spPr>
          <a:xfrm>
            <a:off x="7750834" y="1244520"/>
            <a:ext cx="4310331" cy="2463958"/>
          </a:xfrm>
          <a:prstGeom prst="rect">
            <a:avLst/>
          </a:prstGeom>
        </p:spPr>
      </p:pic>
      <p:sp>
        <p:nvSpPr>
          <p:cNvPr id="37" name="TextBox 36">
            <a:extLst>
              <a:ext uri="{FF2B5EF4-FFF2-40B4-BE49-F238E27FC236}">
                <a16:creationId xmlns:a16="http://schemas.microsoft.com/office/drawing/2014/main" id="{9E0CD6F9-2099-4E79-B779-ADE24DB7462E}"/>
              </a:ext>
            </a:extLst>
          </p:cNvPr>
          <p:cNvSpPr txBox="1"/>
          <p:nvPr/>
        </p:nvSpPr>
        <p:spPr>
          <a:xfrm>
            <a:off x="8541589" y="935966"/>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Annual Returns by Market Index</a:t>
            </a:r>
          </a:p>
        </p:txBody>
      </p:sp>
      <p:sp>
        <p:nvSpPr>
          <p:cNvPr id="19" name="TextBox 18">
            <a:extLst>
              <a:ext uri="{FF2B5EF4-FFF2-40B4-BE49-F238E27FC236}">
                <a16:creationId xmlns:a16="http://schemas.microsoft.com/office/drawing/2014/main" id="{89E7CB4D-4768-4E41-9B84-07DD2609E5FF}"/>
              </a:ext>
            </a:extLst>
          </p:cNvPr>
          <p:cNvSpPr txBox="1"/>
          <p:nvPr/>
        </p:nvSpPr>
        <p:spPr>
          <a:xfrm>
            <a:off x="259222" y="70329"/>
            <a:ext cx="522148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chemeClr val="bg1"/>
                </a:solidFill>
              </a:rPr>
              <a:t>The Power of Efficient Markets</a:t>
            </a:r>
          </a:p>
        </p:txBody>
      </p:sp>
    </p:spTree>
    <p:extLst>
      <p:ext uri="{BB962C8B-B14F-4D97-AF65-F5344CB8AC3E}">
        <p14:creationId xmlns:p14="http://schemas.microsoft.com/office/powerpoint/2010/main" val="1136018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Shape 75"/>
        <p:cNvGrpSpPr/>
        <p:nvPr/>
      </p:nvGrpSpPr>
      <p:grpSpPr>
        <a:xfrm>
          <a:off x="0" y="0"/>
          <a:ext cx="0" cy="0"/>
          <a:chOff x="0" y="0"/>
          <a:chExt cx="0" cy="0"/>
        </a:xfrm>
      </p:grpSpPr>
      <p:sp>
        <p:nvSpPr>
          <p:cNvPr id="76" name="Google Shape;76;p8"/>
          <p:cNvSpPr/>
          <p:nvPr/>
        </p:nvSpPr>
        <p:spPr>
          <a:xfrm>
            <a:off x="4576629" y="0"/>
            <a:ext cx="7612380" cy="597188"/>
          </a:xfrm>
          <a:custGeom>
            <a:avLst/>
            <a:gdLst/>
            <a:ahLst/>
            <a:cxnLst/>
            <a:rect l="l" t="t" r="r" b="b"/>
            <a:pathLst>
              <a:path w="7612380" h="855980" extrusionOk="0">
                <a:moveTo>
                  <a:pt x="7612322" y="0"/>
                </a:moveTo>
                <a:lnTo>
                  <a:pt x="868777" y="0"/>
                </a:lnTo>
                <a:lnTo>
                  <a:pt x="0" y="855943"/>
                </a:lnTo>
                <a:lnTo>
                  <a:pt x="6746295" y="855943"/>
                </a:lnTo>
                <a:lnTo>
                  <a:pt x="7612322" y="2713"/>
                </a:lnTo>
                <a:lnTo>
                  <a:pt x="7612322"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7" name="Google Shape;77;p8"/>
          <p:cNvSpPr/>
          <p:nvPr/>
        </p:nvSpPr>
        <p:spPr>
          <a:xfrm>
            <a:off x="1942452" y="0"/>
            <a:ext cx="9845040" cy="431071"/>
          </a:xfrm>
          <a:custGeom>
            <a:avLst/>
            <a:gdLst/>
            <a:ahLst/>
            <a:cxnLst/>
            <a:rect l="l" t="t" r="r" b="b"/>
            <a:pathLst>
              <a:path w="9845040" h="1106805" extrusionOk="0">
                <a:moveTo>
                  <a:pt x="9844699" y="0"/>
                </a:moveTo>
                <a:lnTo>
                  <a:pt x="1123149" y="0"/>
                </a:lnTo>
                <a:lnTo>
                  <a:pt x="0" y="1106557"/>
                </a:lnTo>
                <a:lnTo>
                  <a:pt x="8721551" y="1106557"/>
                </a:lnTo>
                <a:lnTo>
                  <a:pt x="9844699"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8" name="Google Shape;78;p8"/>
          <p:cNvSpPr/>
          <p:nvPr/>
        </p:nvSpPr>
        <p:spPr>
          <a:xfrm>
            <a:off x="0" y="-1"/>
            <a:ext cx="10074275" cy="610787"/>
          </a:xfrm>
          <a:custGeom>
            <a:avLst/>
            <a:gdLst/>
            <a:ahLst/>
            <a:cxnLst/>
            <a:rect l="l" t="t" r="r" b="b"/>
            <a:pathLst>
              <a:path w="10074275" h="1106805" extrusionOk="0">
                <a:moveTo>
                  <a:pt x="10073786" y="0"/>
                </a:moveTo>
                <a:lnTo>
                  <a:pt x="0" y="0"/>
                </a:lnTo>
                <a:lnTo>
                  <a:pt x="0" y="1106557"/>
                </a:lnTo>
                <a:lnTo>
                  <a:pt x="8950625" y="1106557"/>
                </a:lnTo>
                <a:lnTo>
                  <a:pt x="10073786"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9" name="Google Shape;79;p8"/>
          <p:cNvSpPr/>
          <p:nvPr/>
        </p:nvSpPr>
        <p:spPr>
          <a:xfrm>
            <a:off x="1037822" y="6276967"/>
            <a:ext cx="8870315" cy="581660"/>
          </a:xfrm>
          <a:custGeom>
            <a:avLst/>
            <a:gdLst/>
            <a:ahLst/>
            <a:cxnLst/>
            <a:rect l="l" t="t" r="r" b="b"/>
            <a:pathLst>
              <a:path w="8870315" h="581659" extrusionOk="0">
                <a:moveTo>
                  <a:pt x="8280533" y="0"/>
                </a:moveTo>
                <a:lnTo>
                  <a:pt x="0" y="0"/>
                </a:lnTo>
                <a:lnTo>
                  <a:pt x="589745" y="581032"/>
                </a:lnTo>
                <a:lnTo>
                  <a:pt x="8870278" y="581032"/>
                </a:lnTo>
                <a:lnTo>
                  <a:pt x="8280533"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0" name="Google Shape;80;p8"/>
          <p:cNvSpPr/>
          <p:nvPr/>
        </p:nvSpPr>
        <p:spPr>
          <a:xfrm>
            <a:off x="57509" y="5811328"/>
            <a:ext cx="1418231" cy="1046900"/>
          </a:xfrm>
          <a:custGeom>
            <a:avLst/>
            <a:gdLst/>
            <a:ahLst/>
            <a:cxnLst/>
            <a:rect l="l" t="t" r="r" b="b"/>
            <a:pathLst>
              <a:path w="1475740" h="1233804" extrusionOk="0">
                <a:moveTo>
                  <a:pt x="223649" y="0"/>
                </a:moveTo>
                <a:lnTo>
                  <a:pt x="0" y="0"/>
                </a:lnTo>
                <a:lnTo>
                  <a:pt x="1252069" y="1233576"/>
                </a:lnTo>
                <a:lnTo>
                  <a:pt x="1475720" y="1233576"/>
                </a:lnTo>
                <a:lnTo>
                  <a:pt x="223649" y="0"/>
                </a:lnTo>
                <a:close/>
              </a:path>
            </a:pathLst>
          </a:custGeom>
          <a:solidFill>
            <a:srgbClr val="33333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1" name="Google Shape;81;p8"/>
          <p:cNvSpPr/>
          <p:nvPr/>
        </p:nvSpPr>
        <p:spPr>
          <a:xfrm>
            <a:off x="262390" y="6334476"/>
            <a:ext cx="863959" cy="524151"/>
          </a:xfrm>
          <a:custGeom>
            <a:avLst/>
            <a:gdLst/>
            <a:ahLst/>
            <a:cxnLst/>
            <a:rect l="l" t="t" r="r" b="b"/>
            <a:pathLst>
              <a:path w="806450" h="581659" extrusionOk="0">
                <a:moveTo>
                  <a:pt x="216655" y="0"/>
                </a:moveTo>
                <a:lnTo>
                  <a:pt x="0" y="0"/>
                </a:lnTo>
                <a:lnTo>
                  <a:pt x="589746" y="581032"/>
                </a:lnTo>
                <a:lnTo>
                  <a:pt x="806401" y="581032"/>
                </a:lnTo>
                <a:lnTo>
                  <a:pt x="216655"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2" name="Google Shape;82;p8"/>
          <p:cNvSpPr/>
          <p:nvPr/>
        </p:nvSpPr>
        <p:spPr>
          <a:xfrm>
            <a:off x="9517536" y="6276967"/>
            <a:ext cx="792480" cy="581660"/>
          </a:xfrm>
          <a:custGeom>
            <a:avLst/>
            <a:gdLst/>
            <a:ahLst/>
            <a:cxnLst/>
            <a:rect l="l" t="t" r="r" b="b"/>
            <a:pathLst>
              <a:path w="792479" h="581659" extrusionOk="0">
                <a:moveTo>
                  <a:pt x="202665" y="0"/>
                </a:moveTo>
                <a:lnTo>
                  <a:pt x="0" y="0"/>
                </a:lnTo>
                <a:lnTo>
                  <a:pt x="589745" y="581032"/>
                </a:lnTo>
                <a:lnTo>
                  <a:pt x="792410" y="581032"/>
                </a:lnTo>
                <a:lnTo>
                  <a:pt x="202665"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3" name="Google Shape;83;p8"/>
          <p:cNvSpPr/>
          <p:nvPr/>
        </p:nvSpPr>
        <p:spPr>
          <a:xfrm>
            <a:off x="11478643" y="5999792"/>
            <a:ext cx="710565" cy="700405"/>
          </a:xfrm>
          <a:custGeom>
            <a:avLst/>
            <a:gdLst/>
            <a:ahLst/>
            <a:cxnLst/>
            <a:rect l="l" t="t" r="r" b="b"/>
            <a:pathLst>
              <a:path w="710565" h="700404" extrusionOk="0">
                <a:moveTo>
                  <a:pt x="710308" y="0"/>
                </a:moveTo>
                <a:lnTo>
                  <a:pt x="0" y="0"/>
                </a:lnTo>
                <a:lnTo>
                  <a:pt x="710308" y="699813"/>
                </a:lnTo>
                <a:lnTo>
                  <a:pt x="710308"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pic>
        <p:nvPicPr>
          <p:cNvPr id="87" name="Google Shape;87;p8"/>
          <p:cNvPicPr preferRelativeResize="0"/>
          <p:nvPr/>
        </p:nvPicPr>
        <p:blipFill>
          <a:blip r:embed="rId3">
            <a:alphaModFix/>
          </a:blip>
          <a:stretch>
            <a:fillRect/>
          </a:stretch>
        </p:blipFill>
        <p:spPr>
          <a:xfrm>
            <a:off x="10312347" y="6067174"/>
            <a:ext cx="1237676" cy="700401"/>
          </a:xfrm>
          <a:prstGeom prst="rect">
            <a:avLst/>
          </a:prstGeom>
          <a:noFill/>
          <a:ln>
            <a:noFill/>
          </a:ln>
        </p:spPr>
      </p:pic>
      <p:sp>
        <p:nvSpPr>
          <p:cNvPr id="4" name="TextBox 3">
            <a:extLst>
              <a:ext uri="{FF2B5EF4-FFF2-40B4-BE49-F238E27FC236}">
                <a16:creationId xmlns:a16="http://schemas.microsoft.com/office/drawing/2014/main" id="{C2E30981-8F21-4D5F-A012-29E99F7F2E32}"/>
              </a:ext>
            </a:extLst>
          </p:cNvPr>
          <p:cNvSpPr txBox="1"/>
          <p:nvPr/>
        </p:nvSpPr>
        <p:spPr>
          <a:xfrm>
            <a:off x="416169" y="929053"/>
            <a:ext cx="4692160" cy="16927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a:solidFill>
                  <a:srgbClr val="0070C0"/>
                </a:solidFill>
              </a:rPr>
              <a:t>Manage Your Emotions</a:t>
            </a:r>
            <a:endParaRPr lang="en-US" dirty="0"/>
          </a:p>
          <a:p>
            <a:r>
              <a:rPr lang="en-US" dirty="0">
                <a:solidFill>
                  <a:schemeClr val="tx1"/>
                </a:solidFill>
              </a:rPr>
              <a:t>Many people struggle to separate their emotions from investing. Markets go up and down. Reacting to current market conditions may lead to making poor investment decisions.</a:t>
            </a:r>
            <a:endParaRPr lang="en-US" b="1" dirty="0">
              <a:solidFill>
                <a:schemeClr val="tx1"/>
              </a:solidFill>
            </a:endParaRPr>
          </a:p>
          <a:p>
            <a:endParaRPr lang="en-US" sz="1600" b="1" dirty="0">
              <a:solidFill>
                <a:srgbClr val="0070C0"/>
              </a:solidFill>
            </a:endParaRPr>
          </a:p>
          <a:p>
            <a:endParaRPr lang="en-US" sz="1600" b="1" dirty="0">
              <a:solidFill>
                <a:srgbClr val="0070C0"/>
              </a:solidFill>
            </a:endParaRPr>
          </a:p>
        </p:txBody>
      </p:sp>
      <p:pic>
        <p:nvPicPr>
          <p:cNvPr id="7" name="Picture 7" descr="A picture containing map, text&#10;&#10;Description generated with very high confidence">
            <a:extLst>
              <a:ext uri="{FF2B5EF4-FFF2-40B4-BE49-F238E27FC236}">
                <a16:creationId xmlns:a16="http://schemas.microsoft.com/office/drawing/2014/main" id="{C36AF739-3407-4300-9683-8234B0E5A647}"/>
              </a:ext>
            </a:extLst>
          </p:cNvPr>
          <p:cNvPicPr>
            <a:picLocks noChangeAspect="1"/>
          </p:cNvPicPr>
          <p:nvPr/>
        </p:nvPicPr>
        <p:blipFill>
          <a:blip r:embed="rId4"/>
          <a:stretch>
            <a:fillRect/>
          </a:stretch>
        </p:blipFill>
        <p:spPr>
          <a:xfrm>
            <a:off x="504092" y="2296658"/>
            <a:ext cx="3754315" cy="2499144"/>
          </a:xfrm>
          <a:prstGeom prst="rect">
            <a:avLst/>
          </a:prstGeom>
        </p:spPr>
      </p:pic>
      <p:sp>
        <p:nvSpPr>
          <p:cNvPr id="9" name="TextBox 8">
            <a:extLst>
              <a:ext uri="{FF2B5EF4-FFF2-40B4-BE49-F238E27FC236}">
                <a16:creationId xmlns:a16="http://schemas.microsoft.com/office/drawing/2014/main" id="{D5525D00-359B-4A2A-B7EF-749C092132A6}"/>
              </a:ext>
            </a:extLst>
          </p:cNvPr>
          <p:cNvSpPr txBox="1"/>
          <p:nvPr/>
        </p:nvSpPr>
        <p:spPr>
          <a:xfrm>
            <a:off x="5764823" y="929053"/>
            <a:ext cx="570327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a:solidFill>
                  <a:srgbClr val="0070C0"/>
                </a:solidFill>
              </a:rPr>
              <a:t>Look Beyond the Headlines</a:t>
            </a:r>
          </a:p>
          <a:p>
            <a:r>
              <a:rPr lang="en-US" dirty="0">
                <a:solidFill>
                  <a:schemeClr val="tx1"/>
                </a:solidFill>
              </a:rPr>
              <a:t>Daily market news and commentary can challenge your investment discipline. Some messages stir anxiety about the future while others tempt you to chase the latest investment fad. When headlines unsettle you, consider the source and maintain a long-term perspective.</a:t>
            </a:r>
            <a:endParaRPr lang="en-US" sz="1600" b="1" dirty="0">
              <a:solidFill>
                <a:schemeClr val="tx1"/>
              </a:solidFill>
            </a:endParaRPr>
          </a:p>
        </p:txBody>
      </p:sp>
      <p:pic>
        <p:nvPicPr>
          <p:cNvPr id="10" name="Picture 10" descr="A screenshot of a cell phone&#10;&#10;Description generated with very high confidence">
            <a:extLst>
              <a:ext uri="{FF2B5EF4-FFF2-40B4-BE49-F238E27FC236}">
                <a16:creationId xmlns:a16="http://schemas.microsoft.com/office/drawing/2014/main" id="{0DA8F917-E8E2-4A3E-A1A6-CA6A56A76623}"/>
              </a:ext>
            </a:extLst>
          </p:cNvPr>
          <p:cNvPicPr>
            <a:picLocks noChangeAspect="1"/>
          </p:cNvPicPr>
          <p:nvPr/>
        </p:nvPicPr>
        <p:blipFill>
          <a:blip r:embed="rId5"/>
          <a:stretch>
            <a:fillRect/>
          </a:stretch>
        </p:blipFill>
        <p:spPr>
          <a:xfrm>
            <a:off x="6057900" y="2129589"/>
            <a:ext cx="2757853" cy="1441168"/>
          </a:xfrm>
          <a:prstGeom prst="rect">
            <a:avLst/>
          </a:prstGeom>
        </p:spPr>
      </p:pic>
      <p:sp>
        <p:nvSpPr>
          <p:cNvPr id="12" name="TextBox 11">
            <a:extLst>
              <a:ext uri="{FF2B5EF4-FFF2-40B4-BE49-F238E27FC236}">
                <a16:creationId xmlns:a16="http://schemas.microsoft.com/office/drawing/2014/main" id="{E887D9ED-D42F-49F4-BED6-14EA05E3F84C}"/>
              </a:ext>
            </a:extLst>
          </p:cNvPr>
          <p:cNvSpPr txBox="1"/>
          <p:nvPr/>
        </p:nvSpPr>
        <p:spPr>
          <a:xfrm>
            <a:off x="4328746" y="3969725"/>
            <a:ext cx="3468564" cy="215443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a:solidFill>
                  <a:srgbClr val="0070C0"/>
                </a:solidFill>
              </a:rPr>
              <a:t>Focus on What you Can Control</a:t>
            </a:r>
            <a:endParaRPr lang="en-US" dirty="0"/>
          </a:p>
          <a:p>
            <a:r>
              <a:rPr lang="en-US" dirty="0">
                <a:solidFill>
                  <a:schemeClr val="tx1"/>
                </a:solidFill>
              </a:rPr>
              <a:t>A financial advisor can offer expertise and guidance to help you focus on actions that add value. This can lead to a better investment experience. </a:t>
            </a:r>
            <a:endParaRPr lang="en-US" sz="1600" dirty="0">
              <a:solidFill>
                <a:schemeClr val="tx1"/>
              </a:solidFill>
            </a:endParaRPr>
          </a:p>
          <a:p>
            <a:endParaRPr lang="en-US" sz="1600" b="1" dirty="0">
              <a:solidFill>
                <a:srgbClr val="0070C0"/>
              </a:solidFill>
            </a:endParaRPr>
          </a:p>
          <a:p>
            <a:endParaRPr lang="en-US" sz="1600" b="1" dirty="0">
              <a:solidFill>
                <a:srgbClr val="0070C0"/>
              </a:solidFill>
            </a:endParaRPr>
          </a:p>
          <a:p>
            <a:endParaRPr lang="en-US" sz="1600" b="1" dirty="0">
              <a:solidFill>
                <a:srgbClr val="0070C0"/>
              </a:solidFill>
            </a:endParaRPr>
          </a:p>
          <a:p>
            <a:endParaRPr lang="en-US" dirty="0">
              <a:solidFill>
                <a:schemeClr val="tx1"/>
              </a:solidFill>
            </a:endParaRPr>
          </a:p>
        </p:txBody>
      </p:sp>
      <p:pic>
        <p:nvPicPr>
          <p:cNvPr id="18" name="Picture 18" descr="A screenshot of a cell phone&#10;&#10;Description generated with very high confidence">
            <a:extLst>
              <a:ext uri="{FF2B5EF4-FFF2-40B4-BE49-F238E27FC236}">
                <a16:creationId xmlns:a16="http://schemas.microsoft.com/office/drawing/2014/main" id="{C862CCD6-4A51-4F21-8C6D-631746F4EB28}"/>
              </a:ext>
            </a:extLst>
          </p:cNvPr>
          <p:cNvPicPr>
            <a:picLocks noChangeAspect="1"/>
          </p:cNvPicPr>
          <p:nvPr/>
        </p:nvPicPr>
        <p:blipFill>
          <a:blip r:embed="rId6"/>
          <a:stretch>
            <a:fillRect/>
          </a:stretch>
        </p:blipFill>
        <p:spPr>
          <a:xfrm>
            <a:off x="7838343" y="3655468"/>
            <a:ext cx="3417277" cy="2214063"/>
          </a:xfrm>
          <a:prstGeom prst="rect">
            <a:avLst/>
          </a:prstGeom>
        </p:spPr>
      </p:pic>
      <p:sp>
        <p:nvSpPr>
          <p:cNvPr id="17" name="TextBox 16">
            <a:extLst>
              <a:ext uri="{FF2B5EF4-FFF2-40B4-BE49-F238E27FC236}">
                <a16:creationId xmlns:a16="http://schemas.microsoft.com/office/drawing/2014/main" id="{7810ACCC-B7CA-49E4-A0FA-4BEA0A6FFF9E}"/>
              </a:ext>
            </a:extLst>
          </p:cNvPr>
          <p:cNvSpPr txBox="1"/>
          <p:nvPr/>
        </p:nvSpPr>
        <p:spPr>
          <a:xfrm>
            <a:off x="259221" y="70329"/>
            <a:ext cx="770055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chemeClr val="bg1"/>
                </a:solidFill>
              </a:rPr>
              <a:t>Behavioral Finance…Beware of Your Emotions</a:t>
            </a:r>
          </a:p>
        </p:txBody>
      </p:sp>
    </p:spTree>
    <p:extLst>
      <p:ext uri="{BB962C8B-B14F-4D97-AF65-F5344CB8AC3E}">
        <p14:creationId xmlns:p14="http://schemas.microsoft.com/office/powerpoint/2010/main" val="13197287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Shape 75"/>
        <p:cNvGrpSpPr/>
        <p:nvPr/>
      </p:nvGrpSpPr>
      <p:grpSpPr>
        <a:xfrm>
          <a:off x="0" y="0"/>
          <a:ext cx="0" cy="0"/>
          <a:chOff x="0" y="0"/>
          <a:chExt cx="0" cy="0"/>
        </a:xfrm>
      </p:grpSpPr>
      <p:sp>
        <p:nvSpPr>
          <p:cNvPr id="76" name="Google Shape;76;p8"/>
          <p:cNvSpPr/>
          <p:nvPr/>
        </p:nvSpPr>
        <p:spPr>
          <a:xfrm>
            <a:off x="4576629" y="0"/>
            <a:ext cx="7612380" cy="597188"/>
          </a:xfrm>
          <a:custGeom>
            <a:avLst/>
            <a:gdLst/>
            <a:ahLst/>
            <a:cxnLst/>
            <a:rect l="l" t="t" r="r" b="b"/>
            <a:pathLst>
              <a:path w="7612380" h="855980" extrusionOk="0">
                <a:moveTo>
                  <a:pt x="7612322" y="0"/>
                </a:moveTo>
                <a:lnTo>
                  <a:pt x="868777" y="0"/>
                </a:lnTo>
                <a:lnTo>
                  <a:pt x="0" y="855943"/>
                </a:lnTo>
                <a:lnTo>
                  <a:pt x="6746295" y="855943"/>
                </a:lnTo>
                <a:lnTo>
                  <a:pt x="7612322" y="2713"/>
                </a:lnTo>
                <a:lnTo>
                  <a:pt x="7612322"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7" name="Google Shape;77;p8"/>
          <p:cNvSpPr/>
          <p:nvPr/>
        </p:nvSpPr>
        <p:spPr>
          <a:xfrm>
            <a:off x="1942452" y="0"/>
            <a:ext cx="9845040" cy="431071"/>
          </a:xfrm>
          <a:custGeom>
            <a:avLst/>
            <a:gdLst/>
            <a:ahLst/>
            <a:cxnLst/>
            <a:rect l="l" t="t" r="r" b="b"/>
            <a:pathLst>
              <a:path w="9845040" h="1106805" extrusionOk="0">
                <a:moveTo>
                  <a:pt x="9844699" y="0"/>
                </a:moveTo>
                <a:lnTo>
                  <a:pt x="1123149" y="0"/>
                </a:lnTo>
                <a:lnTo>
                  <a:pt x="0" y="1106557"/>
                </a:lnTo>
                <a:lnTo>
                  <a:pt x="8721551" y="1106557"/>
                </a:lnTo>
                <a:lnTo>
                  <a:pt x="9844699"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8" name="Google Shape;78;p8"/>
          <p:cNvSpPr/>
          <p:nvPr/>
        </p:nvSpPr>
        <p:spPr>
          <a:xfrm>
            <a:off x="0" y="-1"/>
            <a:ext cx="10145489" cy="603666"/>
          </a:xfrm>
          <a:custGeom>
            <a:avLst/>
            <a:gdLst/>
            <a:ahLst/>
            <a:cxnLst/>
            <a:rect l="l" t="t" r="r" b="b"/>
            <a:pathLst>
              <a:path w="10074275" h="1106805" extrusionOk="0">
                <a:moveTo>
                  <a:pt x="10073786" y="0"/>
                </a:moveTo>
                <a:lnTo>
                  <a:pt x="0" y="0"/>
                </a:lnTo>
                <a:lnTo>
                  <a:pt x="0" y="1106557"/>
                </a:lnTo>
                <a:lnTo>
                  <a:pt x="8950625" y="1106557"/>
                </a:lnTo>
                <a:lnTo>
                  <a:pt x="10073786"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lang="en-US" sz="1800" dirty="0">
              <a:solidFill>
                <a:srgbClr val="FFFFFF"/>
              </a:solidFill>
            </a:endParaRPr>
          </a:p>
        </p:txBody>
      </p:sp>
      <p:sp>
        <p:nvSpPr>
          <p:cNvPr id="79" name="Google Shape;79;p8"/>
          <p:cNvSpPr/>
          <p:nvPr/>
        </p:nvSpPr>
        <p:spPr>
          <a:xfrm>
            <a:off x="1037822" y="6276967"/>
            <a:ext cx="8870315" cy="581660"/>
          </a:xfrm>
          <a:custGeom>
            <a:avLst/>
            <a:gdLst/>
            <a:ahLst/>
            <a:cxnLst/>
            <a:rect l="l" t="t" r="r" b="b"/>
            <a:pathLst>
              <a:path w="8870315" h="581659" extrusionOk="0">
                <a:moveTo>
                  <a:pt x="8280533" y="0"/>
                </a:moveTo>
                <a:lnTo>
                  <a:pt x="0" y="0"/>
                </a:lnTo>
                <a:lnTo>
                  <a:pt x="589745" y="581032"/>
                </a:lnTo>
                <a:lnTo>
                  <a:pt x="8870278" y="581032"/>
                </a:lnTo>
                <a:lnTo>
                  <a:pt x="8280533"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0" name="Google Shape;80;p8"/>
          <p:cNvSpPr/>
          <p:nvPr/>
        </p:nvSpPr>
        <p:spPr>
          <a:xfrm>
            <a:off x="57509" y="5811328"/>
            <a:ext cx="1418231" cy="1046900"/>
          </a:xfrm>
          <a:custGeom>
            <a:avLst/>
            <a:gdLst/>
            <a:ahLst/>
            <a:cxnLst/>
            <a:rect l="l" t="t" r="r" b="b"/>
            <a:pathLst>
              <a:path w="1475740" h="1233804" extrusionOk="0">
                <a:moveTo>
                  <a:pt x="223649" y="0"/>
                </a:moveTo>
                <a:lnTo>
                  <a:pt x="0" y="0"/>
                </a:lnTo>
                <a:lnTo>
                  <a:pt x="1252069" y="1233576"/>
                </a:lnTo>
                <a:lnTo>
                  <a:pt x="1475720" y="1233576"/>
                </a:lnTo>
                <a:lnTo>
                  <a:pt x="223649" y="0"/>
                </a:lnTo>
                <a:close/>
              </a:path>
            </a:pathLst>
          </a:custGeom>
          <a:solidFill>
            <a:srgbClr val="33333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1" name="Google Shape;81;p8"/>
          <p:cNvSpPr/>
          <p:nvPr/>
        </p:nvSpPr>
        <p:spPr>
          <a:xfrm>
            <a:off x="262390" y="6334476"/>
            <a:ext cx="863959" cy="524151"/>
          </a:xfrm>
          <a:custGeom>
            <a:avLst/>
            <a:gdLst/>
            <a:ahLst/>
            <a:cxnLst/>
            <a:rect l="l" t="t" r="r" b="b"/>
            <a:pathLst>
              <a:path w="806450" h="581659" extrusionOk="0">
                <a:moveTo>
                  <a:pt x="216655" y="0"/>
                </a:moveTo>
                <a:lnTo>
                  <a:pt x="0" y="0"/>
                </a:lnTo>
                <a:lnTo>
                  <a:pt x="589746" y="581032"/>
                </a:lnTo>
                <a:lnTo>
                  <a:pt x="806401" y="581032"/>
                </a:lnTo>
                <a:lnTo>
                  <a:pt x="216655"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2" name="Google Shape;82;p8"/>
          <p:cNvSpPr/>
          <p:nvPr/>
        </p:nvSpPr>
        <p:spPr>
          <a:xfrm>
            <a:off x="9517536" y="6276967"/>
            <a:ext cx="792480" cy="581660"/>
          </a:xfrm>
          <a:custGeom>
            <a:avLst/>
            <a:gdLst/>
            <a:ahLst/>
            <a:cxnLst/>
            <a:rect l="l" t="t" r="r" b="b"/>
            <a:pathLst>
              <a:path w="792479" h="581659" extrusionOk="0">
                <a:moveTo>
                  <a:pt x="202665" y="0"/>
                </a:moveTo>
                <a:lnTo>
                  <a:pt x="0" y="0"/>
                </a:lnTo>
                <a:lnTo>
                  <a:pt x="589745" y="581032"/>
                </a:lnTo>
                <a:lnTo>
                  <a:pt x="792410" y="581032"/>
                </a:lnTo>
                <a:lnTo>
                  <a:pt x="202665"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3" name="Google Shape;83;p8"/>
          <p:cNvSpPr/>
          <p:nvPr/>
        </p:nvSpPr>
        <p:spPr>
          <a:xfrm>
            <a:off x="11478643" y="5999792"/>
            <a:ext cx="710565" cy="700405"/>
          </a:xfrm>
          <a:custGeom>
            <a:avLst/>
            <a:gdLst/>
            <a:ahLst/>
            <a:cxnLst/>
            <a:rect l="l" t="t" r="r" b="b"/>
            <a:pathLst>
              <a:path w="710565" h="700404" extrusionOk="0">
                <a:moveTo>
                  <a:pt x="710308" y="0"/>
                </a:moveTo>
                <a:lnTo>
                  <a:pt x="0" y="0"/>
                </a:lnTo>
                <a:lnTo>
                  <a:pt x="710308" y="699813"/>
                </a:lnTo>
                <a:lnTo>
                  <a:pt x="710308"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pic>
        <p:nvPicPr>
          <p:cNvPr id="3" name="Picture 3" descr="A screenshot of a cell phone&#10;&#10;Description generated with very high confidence">
            <a:extLst>
              <a:ext uri="{FF2B5EF4-FFF2-40B4-BE49-F238E27FC236}">
                <a16:creationId xmlns:a16="http://schemas.microsoft.com/office/drawing/2014/main" id="{48E505F3-CFA0-4CBB-ACD4-35F6375AF8F7}"/>
              </a:ext>
            </a:extLst>
          </p:cNvPr>
          <p:cNvPicPr>
            <a:picLocks noChangeAspect="1"/>
          </p:cNvPicPr>
          <p:nvPr/>
        </p:nvPicPr>
        <p:blipFill>
          <a:blip r:embed="rId3"/>
          <a:stretch>
            <a:fillRect/>
          </a:stretch>
        </p:blipFill>
        <p:spPr>
          <a:xfrm>
            <a:off x="-4272" y="1170384"/>
            <a:ext cx="12186301" cy="4353438"/>
          </a:xfrm>
          <a:prstGeom prst="rect">
            <a:avLst/>
          </a:prstGeom>
        </p:spPr>
      </p:pic>
      <p:sp>
        <p:nvSpPr>
          <p:cNvPr id="5" name="TextBox 4">
            <a:extLst>
              <a:ext uri="{FF2B5EF4-FFF2-40B4-BE49-F238E27FC236}">
                <a16:creationId xmlns:a16="http://schemas.microsoft.com/office/drawing/2014/main" id="{58B00B68-AA4B-4C79-BE6B-5E3ABC5F4CF0}"/>
              </a:ext>
            </a:extLst>
          </p:cNvPr>
          <p:cNvSpPr txBox="1"/>
          <p:nvPr/>
        </p:nvSpPr>
        <p:spPr>
          <a:xfrm>
            <a:off x="152401" y="44085"/>
            <a:ext cx="690215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rgbClr val="FFFFFF"/>
                </a:solidFill>
              </a:rPr>
              <a:t>Do you have a plan? </a:t>
            </a:r>
          </a:p>
        </p:txBody>
      </p:sp>
      <p:pic>
        <p:nvPicPr>
          <p:cNvPr id="13" name="Google Shape;87;p8">
            <a:extLst>
              <a:ext uri="{FF2B5EF4-FFF2-40B4-BE49-F238E27FC236}">
                <a16:creationId xmlns:a16="http://schemas.microsoft.com/office/drawing/2014/main" id="{E3C37824-39DF-4C6B-B5E6-CCE1EE931413}"/>
              </a:ext>
            </a:extLst>
          </p:cNvPr>
          <p:cNvPicPr preferRelativeResize="0"/>
          <p:nvPr/>
        </p:nvPicPr>
        <p:blipFill>
          <a:blip r:embed="rId4">
            <a:alphaModFix/>
          </a:blip>
          <a:stretch>
            <a:fillRect/>
          </a:stretch>
        </p:blipFill>
        <p:spPr>
          <a:xfrm>
            <a:off x="10312347" y="6067174"/>
            <a:ext cx="1237676" cy="700401"/>
          </a:xfrm>
          <a:prstGeom prst="rect">
            <a:avLst/>
          </a:prstGeom>
          <a:noFill/>
          <a:ln>
            <a:noFill/>
          </a:ln>
        </p:spPr>
      </p:pic>
    </p:spTree>
    <p:extLst>
      <p:ext uri="{BB962C8B-B14F-4D97-AF65-F5344CB8AC3E}">
        <p14:creationId xmlns:p14="http://schemas.microsoft.com/office/powerpoint/2010/main" val="3772799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Shape 75"/>
        <p:cNvGrpSpPr/>
        <p:nvPr/>
      </p:nvGrpSpPr>
      <p:grpSpPr>
        <a:xfrm>
          <a:off x="0" y="0"/>
          <a:ext cx="0" cy="0"/>
          <a:chOff x="0" y="0"/>
          <a:chExt cx="0" cy="0"/>
        </a:xfrm>
      </p:grpSpPr>
      <p:sp>
        <p:nvSpPr>
          <p:cNvPr id="76" name="Google Shape;76;p8"/>
          <p:cNvSpPr/>
          <p:nvPr/>
        </p:nvSpPr>
        <p:spPr>
          <a:xfrm>
            <a:off x="4576629" y="0"/>
            <a:ext cx="7612380" cy="597188"/>
          </a:xfrm>
          <a:custGeom>
            <a:avLst/>
            <a:gdLst/>
            <a:ahLst/>
            <a:cxnLst/>
            <a:rect l="l" t="t" r="r" b="b"/>
            <a:pathLst>
              <a:path w="7612380" h="855980" extrusionOk="0">
                <a:moveTo>
                  <a:pt x="7612322" y="0"/>
                </a:moveTo>
                <a:lnTo>
                  <a:pt x="868777" y="0"/>
                </a:lnTo>
                <a:lnTo>
                  <a:pt x="0" y="855943"/>
                </a:lnTo>
                <a:lnTo>
                  <a:pt x="6746295" y="855943"/>
                </a:lnTo>
                <a:lnTo>
                  <a:pt x="7612322" y="2713"/>
                </a:lnTo>
                <a:lnTo>
                  <a:pt x="7612322"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7" name="Google Shape;77;p8"/>
          <p:cNvSpPr/>
          <p:nvPr/>
        </p:nvSpPr>
        <p:spPr>
          <a:xfrm>
            <a:off x="1942452" y="0"/>
            <a:ext cx="9845040" cy="431071"/>
          </a:xfrm>
          <a:custGeom>
            <a:avLst/>
            <a:gdLst/>
            <a:ahLst/>
            <a:cxnLst/>
            <a:rect l="l" t="t" r="r" b="b"/>
            <a:pathLst>
              <a:path w="9845040" h="1106805" extrusionOk="0">
                <a:moveTo>
                  <a:pt x="9844699" y="0"/>
                </a:moveTo>
                <a:lnTo>
                  <a:pt x="1123149" y="0"/>
                </a:lnTo>
                <a:lnTo>
                  <a:pt x="0" y="1106557"/>
                </a:lnTo>
                <a:lnTo>
                  <a:pt x="8721551" y="1106557"/>
                </a:lnTo>
                <a:lnTo>
                  <a:pt x="9844699"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8" name="Google Shape;78;p8"/>
          <p:cNvSpPr/>
          <p:nvPr/>
        </p:nvSpPr>
        <p:spPr>
          <a:xfrm>
            <a:off x="0" y="-1"/>
            <a:ext cx="10074275" cy="610787"/>
          </a:xfrm>
          <a:custGeom>
            <a:avLst/>
            <a:gdLst/>
            <a:ahLst/>
            <a:cxnLst/>
            <a:rect l="l" t="t" r="r" b="b"/>
            <a:pathLst>
              <a:path w="10074275" h="1106805" extrusionOk="0">
                <a:moveTo>
                  <a:pt x="10073786" y="0"/>
                </a:moveTo>
                <a:lnTo>
                  <a:pt x="0" y="0"/>
                </a:lnTo>
                <a:lnTo>
                  <a:pt x="0" y="1106557"/>
                </a:lnTo>
                <a:lnTo>
                  <a:pt x="8950625" y="1106557"/>
                </a:lnTo>
                <a:lnTo>
                  <a:pt x="10073786"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9" name="Google Shape;79;p8"/>
          <p:cNvSpPr/>
          <p:nvPr/>
        </p:nvSpPr>
        <p:spPr>
          <a:xfrm>
            <a:off x="1037822" y="6276967"/>
            <a:ext cx="8870315" cy="581660"/>
          </a:xfrm>
          <a:custGeom>
            <a:avLst/>
            <a:gdLst/>
            <a:ahLst/>
            <a:cxnLst/>
            <a:rect l="l" t="t" r="r" b="b"/>
            <a:pathLst>
              <a:path w="8870315" h="581659" extrusionOk="0">
                <a:moveTo>
                  <a:pt x="8280533" y="0"/>
                </a:moveTo>
                <a:lnTo>
                  <a:pt x="0" y="0"/>
                </a:lnTo>
                <a:lnTo>
                  <a:pt x="589745" y="581032"/>
                </a:lnTo>
                <a:lnTo>
                  <a:pt x="8870278" y="581032"/>
                </a:lnTo>
                <a:lnTo>
                  <a:pt x="8280533"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0" name="Google Shape;80;p8"/>
          <p:cNvSpPr/>
          <p:nvPr/>
        </p:nvSpPr>
        <p:spPr>
          <a:xfrm>
            <a:off x="57509" y="5811328"/>
            <a:ext cx="1418231" cy="1046900"/>
          </a:xfrm>
          <a:custGeom>
            <a:avLst/>
            <a:gdLst/>
            <a:ahLst/>
            <a:cxnLst/>
            <a:rect l="l" t="t" r="r" b="b"/>
            <a:pathLst>
              <a:path w="1475740" h="1233804" extrusionOk="0">
                <a:moveTo>
                  <a:pt x="223649" y="0"/>
                </a:moveTo>
                <a:lnTo>
                  <a:pt x="0" y="0"/>
                </a:lnTo>
                <a:lnTo>
                  <a:pt x="1252069" y="1233576"/>
                </a:lnTo>
                <a:lnTo>
                  <a:pt x="1475720" y="1233576"/>
                </a:lnTo>
                <a:lnTo>
                  <a:pt x="223649" y="0"/>
                </a:lnTo>
                <a:close/>
              </a:path>
            </a:pathLst>
          </a:custGeom>
          <a:solidFill>
            <a:srgbClr val="33333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1" name="Google Shape;81;p8"/>
          <p:cNvSpPr/>
          <p:nvPr/>
        </p:nvSpPr>
        <p:spPr>
          <a:xfrm>
            <a:off x="262390" y="6334476"/>
            <a:ext cx="863959" cy="524151"/>
          </a:xfrm>
          <a:custGeom>
            <a:avLst/>
            <a:gdLst/>
            <a:ahLst/>
            <a:cxnLst/>
            <a:rect l="l" t="t" r="r" b="b"/>
            <a:pathLst>
              <a:path w="806450" h="581659" extrusionOk="0">
                <a:moveTo>
                  <a:pt x="216655" y="0"/>
                </a:moveTo>
                <a:lnTo>
                  <a:pt x="0" y="0"/>
                </a:lnTo>
                <a:lnTo>
                  <a:pt x="589746" y="581032"/>
                </a:lnTo>
                <a:lnTo>
                  <a:pt x="806401" y="581032"/>
                </a:lnTo>
                <a:lnTo>
                  <a:pt x="216655"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2" name="Google Shape;82;p8"/>
          <p:cNvSpPr/>
          <p:nvPr/>
        </p:nvSpPr>
        <p:spPr>
          <a:xfrm>
            <a:off x="9517536" y="6276967"/>
            <a:ext cx="792480" cy="581660"/>
          </a:xfrm>
          <a:custGeom>
            <a:avLst/>
            <a:gdLst/>
            <a:ahLst/>
            <a:cxnLst/>
            <a:rect l="l" t="t" r="r" b="b"/>
            <a:pathLst>
              <a:path w="792479" h="581659" extrusionOk="0">
                <a:moveTo>
                  <a:pt x="202665" y="0"/>
                </a:moveTo>
                <a:lnTo>
                  <a:pt x="0" y="0"/>
                </a:lnTo>
                <a:lnTo>
                  <a:pt x="589745" y="581032"/>
                </a:lnTo>
                <a:lnTo>
                  <a:pt x="792410" y="581032"/>
                </a:lnTo>
                <a:lnTo>
                  <a:pt x="202665"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3" name="Google Shape;83;p8"/>
          <p:cNvSpPr/>
          <p:nvPr/>
        </p:nvSpPr>
        <p:spPr>
          <a:xfrm>
            <a:off x="11478643" y="5999792"/>
            <a:ext cx="710565" cy="700405"/>
          </a:xfrm>
          <a:custGeom>
            <a:avLst/>
            <a:gdLst/>
            <a:ahLst/>
            <a:cxnLst/>
            <a:rect l="l" t="t" r="r" b="b"/>
            <a:pathLst>
              <a:path w="710565" h="700404" extrusionOk="0">
                <a:moveTo>
                  <a:pt x="710308" y="0"/>
                </a:moveTo>
                <a:lnTo>
                  <a:pt x="0" y="0"/>
                </a:lnTo>
                <a:lnTo>
                  <a:pt x="710308" y="699813"/>
                </a:lnTo>
                <a:lnTo>
                  <a:pt x="710308"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pic>
        <p:nvPicPr>
          <p:cNvPr id="87" name="Google Shape;87;p8"/>
          <p:cNvPicPr preferRelativeResize="0"/>
          <p:nvPr/>
        </p:nvPicPr>
        <p:blipFill>
          <a:blip r:embed="rId3">
            <a:alphaModFix/>
          </a:blip>
          <a:stretch>
            <a:fillRect/>
          </a:stretch>
        </p:blipFill>
        <p:spPr>
          <a:xfrm>
            <a:off x="10312347" y="6067174"/>
            <a:ext cx="1237676" cy="700401"/>
          </a:xfrm>
          <a:prstGeom prst="rect">
            <a:avLst/>
          </a:prstGeom>
          <a:noFill/>
          <a:ln>
            <a:noFill/>
          </a:ln>
        </p:spPr>
      </p:pic>
      <p:pic>
        <p:nvPicPr>
          <p:cNvPr id="2" name="Picture 2" descr="A screenshot of a cell phone&#10;&#10;Description generated with high confidence">
            <a:extLst>
              <a:ext uri="{FF2B5EF4-FFF2-40B4-BE49-F238E27FC236}">
                <a16:creationId xmlns:a16="http://schemas.microsoft.com/office/drawing/2014/main" id="{AE3DB06B-42FE-42CD-B198-6D1C0F542864}"/>
              </a:ext>
            </a:extLst>
          </p:cNvPr>
          <p:cNvPicPr>
            <a:picLocks noChangeAspect="1"/>
          </p:cNvPicPr>
          <p:nvPr/>
        </p:nvPicPr>
        <p:blipFill>
          <a:blip r:embed="rId4"/>
          <a:stretch>
            <a:fillRect/>
          </a:stretch>
        </p:blipFill>
        <p:spPr>
          <a:xfrm>
            <a:off x="2874914" y="913222"/>
            <a:ext cx="2303490" cy="4592489"/>
          </a:xfrm>
          <a:prstGeom prst="rect">
            <a:avLst/>
          </a:prstGeom>
        </p:spPr>
      </p:pic>
      <p:sp>
        <p:nvSpPr>
          <p:cNvPr id="4" name="TextBox 3">
            <a:extLst>
              <a:ext uri="{FF2B5EF4-FFF2-40B4-BE49-F238E27FC236}">
                <a16:creationId xmlns:a16="http://schemas.microsoft.com/office/drawing/2014/main" id="{DEA82813-CA79-489E-B323-CBC8255D7D0F}"/>
              </a:ext>
            </a:extLst>
          </p:cNvPr>
          <p:cNvSpPr txBox="1"/>
          <p:nvPr/>
        </p:nvSpPr>
        <p:spPr>
          <a:xfrm>
            <a:off x="826477" y="2958612"/>
            <a:ext cx="3527180" cy="2784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E93CE29E-5668-4E70-B22F-1901DF571716}"/>
              </a:ext>
            </a:extLst>
          </p:cNvPr>
          <p:cNvSpPr txBox="1"/>
          <p:nvPr/>
        </p:nvSpPr>
        <p:spPr>
          <a:xfrm>
            <a:off x="5700648" y="3951459"/>
            <a:ext cx="6127192"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dirty="0"/>
              <a:t>More </a:t>
            </a:r>
            <a:r>
              <a:rPr lang="en-US" sz="2000" dirty="0" err="1"/>
              <a:t>then</a:t>
            </a:r>
            <a:r>
              <a:rPr lang="en-US" sz="2000" dirty="0"/>
              <a:t> half of the world's Web traffic is now coming from mobile phones. </a:t>
            </a:r>
            <a:endParaRPr lang="en-US" sz="2000"/>
          </a:p>
          <a:p>
            <a:pPr algn="ctr"/>
            <a:r>
              <a:rPr lang="en-US" sz="2000" dirty="0"/>
              <a:t>You will have a consistent and unified experience across all devices – from a mobile phone, tablet, or personal computer – making it easier </a:t>
            </a:r>
            <a:r>
              <a:rPr lang="en-US" sz="2000" dirty="0" err="1"/>
              <a:t>then</a:t>
            </a:r>
            <a:r>
              <a:rPr lang="en-US" sz="2000" dirty="0"/>
              <a:t> ever to use the Client Portal from wherever you are.</a:t>
            </a:r>
          </a:p>
        </p:txBody>
      </p:sp>
      <p:pic>
        <p:nvPicPr>
          <p:cNvPr id="7" name="Picture 7" descr="A screenshot of a cell phone&#10;&#10;Description generated with very high confidence">
            <a:extLst>
              <a:ext uri="{FF2B5EF4-FFF2-40B4-BE49-F238E27FC236}">
                <a16:creationId xmlns:a16="http://schemas.microsoft.com/office/drawing/2014/main" id="{AFA3133B-8AFB-4C8E-BD33-14CFAFE8F300}"/>
              </a:ext>
            </a:extLst>
          </p:cNvPr>
          <p:cNvPicPr>
            <a:picLocks noChangeAspect="1"/>
          </p:cNvPicPr>
          <p:nvPr/>
        </p:nvPicPr>
        <p:blipFill>
          <a:blip r:embed="rId5"/>
          <a:stretch>
            <a:fillRect/>
          </a:stretch>
        </p:blipFill>
        <p:spPr>
          <a:xfrm>
            <a:off x="232312" y="894459"/>
            <a:ext cx="2490797" cy="4641790"/>
          </a:xfrm>
          <a:prstGeom prst="rect">
            <a:avLst/>
          </a:prstGeom>
        </p:spPr>
      </p:pic>
      <p:sp>
        <p:nvSpPr>
          <p:cNvPr id="16" name="TextBox 15">
            <a:extLst>
              <a:ext uri="{FF2B5EF4-FFF2-40B4-BE49-F238E27FC236}">
                <a16:creationId xmlns:a16="http://schemas.microsoft.com/office/drawing/2014/main" id="{D04CEE64-4157-4B46-9FD7-47FC310A09F4}"/>
              </a:ext>
            </a:extLst>
          </p:cNvPr>
          <p:cNvSpPr txBox="1"/>
          <p:nvPr/>
        </p:nvSpPr>
        <p:spPr>
          <a:xfrm>
            <a:off x="145278" y="60219"/>
            <a:ext cx="522148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chemeClr val="bg1"/>
                </a:solidFill>
              </a:rPr>
              <a:t>Anywhere, Anytime</a:t>
            </a:r>
          </a:p>
        </p:txBody>
      </p:sp>
      <p:pic>
        <p:nvPicPr>
          <p:cNvPr id="6" name="Picture 7" descr="A screenshot of a cell phone&#10;&#10;Description generated with very high confidence">
            <a:extLst>
              <a:ext uri="{FF2B5EF4-FFF2-40B4-BE49-F238E27FC236}">
                <a16:creationId xmlns:a16="http://schemas.microsoft.com/office/drawing/2014/main" id="{F1FD878C-456E-461C-A950-90BC5F0D2E13}"/>
              </a:ext>
            </a:extLst>
          </p:cNvPr>
          <p:cNvPicPr>
            <a:picLocks noChangeAspect="1"/>
          </p:cNvPicPr>
          <p:nvPr/>
        </p:nvPicPr>
        <p:blipFill>
          <a:blip r:embed="rId6"/>
          <a:stretch>
            <a:fillRect/>
          </a:stretch>
        </p:blipFill>
        <p:spPr>
          <a:xfrm>
            <a:off x="6704176" y="795923"/>
            <a:ext cx="3839909" cy="3037124"/>
          </a:xfrm>
          <a:prstGeom prst="rect">
            <a:avLst/>
          </a:prstGeom>
        </p:spPr>
      </p:pic>
    </p:spTree>
    <p:extLst>
      <p:ext uri="{BB962C8B-B14F-4D97-AF65-F5344CB8AC3E}">
        <p14:creationId xmlns:p14="http://schemas.microsoft.com/office/powerpoint/2010/main" val="159983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Shape 75"/>
        <p:cNvGrpSpPr/>
        <p:nvPr/>
      </p:nvGrpSpPr>
      <p:grpSpPr>
        <a:xfrm>
          <a:off x="0" y="0"/>
          <a:ext cx="0" cy="0"/>
          <a:chOff x="0" y="0"/>
          <a:chExt cx="0" cy="0"/>
        </a:xfrm>
      </p:grpSpPr>
      <p:sp>
        <p:nvSpPr>
          <p:cNvPr id="76" name="Google Shape;76;p8"/>
          <p:cNvSpPr/>
          <p:nvPr/>
        </p:nvSpPr>
        <p:spPr>
          <a:xfrm>
            <a:off x="4576629" y="0"/>
            <a:ext cx="7612380" cy="597188"/>
          </a:xfrm>
          <a:custGeom>
            <a:avLst/>
            <a:gdLst/>
            <a:ahLst/>
            <a:cxnLst/>
            <a:rect l="l" t="t" r="r" b="b"/>
            <a:pathLst>
              <a:path w="7612380" h="855980" extrusionOk="0">
                <a:moveTo>
                  <a:pt x="7612322" y="0"/>
                </a:moveTo>
                <a:lnTo>
                  <a:pt x="868777" y="0"/>
                </a:lnTo>
                <a:lnTo>
                  <a:pt x="0" y="855943"/>
                </a:lnTo>
                <a:lnTo>
                  <a:pt x="6746295" y="855943"/>
                </a:lnTo>
                <a:lnTo>
                  <a:pt x="7612322" y="2713"/>
                </a:lnTo>
                <a:lnTo>
                  <a:pt x="7612322"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7" name="Google Shape;77;p8"/>
          <p:cNvSpPr/>
          <p:nvPr/>
        </p:nvSpPr>
        <p:spPr>
          <a:xfrm>
            <a:off x="1942452" y="0"/>
            <a:ext cx="9845040" cy="431071"/>
          </a:xfrm>
          <a:custGeom>
            <a:avLst/>
            <a:gdLst/>
            <a:ahLst/>
            <a:cxnLst/>
            <a:rect l="l" t="t" r="r" b="b"/>
            <a:pathLst>
              <a:path w="9845040" h="1106805" extrusionOk="0">
                <a:moveTo>
                  <a:pt x="9844699" y="0"/>
                </a:moveTo>
                <a:lnTo>
                  <a:pt x="1123149" y="0"/>
                </a:lnTo>
                <a:lnTo>
                  <a:pt x="0" y="1106557"/>
                </a:lnTo>
                <a:lnTo>
                  <a:pt x="8721551" y="1106557"/>
                </a:lnTo>
                <a:lnTo>
                  <a:pt x="9844699"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8" name="Google Shape;78;p8"/>
          <p:cNvSpPr/>
          <p:nvPr/>
        </p:nvSpPr>
        <p:spPr>
          <a:xfrm>
            <a:off x="0" y="-1"/>
            <a:ext cx="10074275" cy="610787"/>
          </a:xfrm>
          <a:custGeom>
            <a:avLst/>
            <a:gdLst/>
            <a:ahLst/>
            <a:cxnLst/>
            <a:rect l="l" t="t" r="r" b="b"/>
            <a:pathLst>
              <a:path w="10074275" h="1106805" extrusionOk="0">
                <a:moveTo>
                  <a:pt x="10073786" y="0"/>
                </a:moveTo>
                <a:lnTo>
                  <a:pt x="0" y="0"/>
                </a:lnTo>
                <a:lnTo>
                  <a:pt x="0" y="1106557"/>
                </a:lnTo>
                <a:lnTo>
                  <a:pt x="8950625" y="1106557"/>
                </a:lnTo>
                <a:lnTo>
                  <a:pt x="10073786"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9" name="Google Shape;79;p8"/>
          <p:cNvSpPr/>
          <p:nvPr/>
        </p:nvSpPr>
        <p:spPr>
          <a:xfrm>
            <a:off x="1037822" y="6276967"/>
            <a:ext cx="8870315" cy="581660"/>
          </a:xfrm>
          <a:custGeom>
            <a:avLst/>
            <a:gdLst/>
            <a:ahLst/>
            <a:cxnLst/>
            <a:rect l="l" t="t" r="r" b="b"/>
            <a:pathLst>
              <a:path w="8870315" h="581659" extrusionOk="0">
                <a:moveTo>
                  <a:pt x="8280533" y="0"/>
                </a:moveTo>
                <a:lnTo>
                  <a:pt x="0" y="0"/>
                </a:lnTo>
                <a:lnTo>
                  <a:pt x="589745" y="581032"/>
                </a:lnTo>
                <a:lnTo>
                  <a:pt x="8870278" y="581032"/>
                </a:lnTo>
                <a:lnTo>
                  <a:pt x="8280533" y="0"/>
                </a:lnTo>
                <a:close/>
              </a:path>
            </a:pathLst>
          </a:custGeom>
          <a:solidFill>
            <a:srgbClr val="037A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0" name="Google Shape;80;p8"/>
          <p:cNvSpPr/>
          <p:nvPr/>
        </p:nvSpPr>
        <p:spPr>
          <a:xfrm>
            <a:off x="57509" y="5811328"/>
            <a:ext cx="1418231" cy="1046900"/>
          </a:xfrm>
          <a:custGeom>
            <a:avLst/>
            <a:gdLst/>
            <a:ahLst/>
            <a:cxnLst/>
            <a:rect l="l" t="t" r="r" b="b"/>
            <a:pathLst>
              <a:path w="1475740" h="1233804" extrusionOk="0">
                <a:moveTo>
                  <a:pt x="223649" y="0"/>
                </a:moveTo>
                <a:lnTo>
                  <a:pt x="0" y="0"/>
                </a:lnTo>
                <a:lnTo>
                  <a:pt x="1252069" y="1233576"/>
                </a:lnTo>
                <a:lnTo>
                  <a:pt x="1475720" y="1233576"/>
                </a:lnTo>
                <a:lnTo>
                  <a:pt x="223649" y="0"/>
                </a:lnTo>
                <a:close/>
              </a:path>
            </a:pathLst>
          </a:custGeom>
          <a:solidFill>
            <a:srgbClr val="33333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1" name="Google Shape;81;p8"/>
          <p:cNvSpPr/>
          <p:nvPr/>
        </p:nvSpPr>
        <p:spPr>
          <a:xfrm>
            <a:off x="262390" y="6334476"/>
            <a:ext cx="863959" cy="524151"/>
          </a:xfrm>
          <a:custGeom>
            <a:avLst/>
            <a:gdLst/>
            <a:ahLst/>
            <a:cxnLst/>
            <a:rect l="l" t="t" r="r" b="b"/>
            <a:pathLst>
              <a:path w="806450" h="581659" extrusionOk="0">
                <a:moveTo>
                  <a:pt x="216655" y="0"/>
                </a:moveTo>
                <a:lnTo>
                  <a:pt x="0" y="0"/>
                </a:lnTo>
                <a:lnTo>
                  <a:pt x="589746" y="581032"/>
                </a:lnTo>
                <a:lnTo>
                  <a:pt x="806401" y="581032"/>
                </a:lnTo>
                <a:lnTo>
                  <a:pt x="216655"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2" name="Google Shape;82;p8"/>
          <p:cNvSpPr/>
          <p:nvPr/>
        </p:nvSpPr>
        <p:spPr>
          <a:xfrm>
            <a:off x="9517536" y="6276967"/>
            <a:ext cx="792480" cy="581660"/>
          </a:xfrm>
          <a:custGeom>
            <a:avLst/>
            <a:gdLst/>
            <a:ahLst/>
            <a:cxnLst/>
            <a:rect l="l" t="t" r="r" b="b"/>
            <a:pathLst>
              <a:path w="792479" h="581659" extrusionOk="0">
                <a:moveTo>
                  <a:pt x="202665" y="0"/>
                </a:moveTo>
                <a:lnTo>
                  <a:pt x="0" y="0"/>
                </a:lnTo>
                <a:lnTo>
                  <a:pt x="589745" y="581032"/>
                </a:lnTo>
                <a:lnTo>
                  <a:pt x="792410" y="581032"/>
                </a:lnTo>
                <a:lnTo>
                  <a:pt x="202665" y="0"/>
                </a:lnTo>
                <a:close/>
              </a:path>
            </a:pathLst>
          </a:custGeom>
          <a:solidFill>
            <a:srgbClr val="4D4D4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3" name="Google Shape;83;p8"/>
          <p:cNvSpPr/>
          <p:nvPr/>
        </p:nvSpPr>
        <p:spPr>
          <a:xfrm>
            <a:off x="11478643" y="5999792"/>
            <a:ext cx="710565" cy="700405"/>
          </a:xfrm>
          <a:custGeom>
            <a:avLst/>
            <a:gdLst/>
            <a:ahLst/>
            <a:cxnLst/>
            <a:rect l="l" t="t" r="r" b="b"/>
            <a:pathLst>
              <a:path w="710565" h="700404" extrusionOk="0">
                <a:moveTo>
                  <a:pt x="710308" y="0"/>
                </a:moveTo>
                <a:lnTo>
                  <a:pt x="0" y="0"/>
                </a:lnTo>
                <a:lnTo>
                  <a:pt x="710308" y="699813"/>
                </a:lnTo>
                <a:lnTo>
                  <a:pt x="710308" y="0"/>
                </a:lnTo>
                <a:close/>
              </a:path>
            </a:pathLst>
          </a:custGeom>
          <a:solidFill>
            <a:srgbClr val="70B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pic>
        <p:nvPicPr>
          <p:cNvPr id="87" name="Google Shape;87;p8"/>
          <p:cNvPicPr preferRelativeResize="0"/>
          <p:nvPr/>
        </p:nvPicPr>
        <p:blipFill>
          <a:blip r:embed="rId3">
            <a:alphaModFix/>
          </a:blip>
          <a:stretch>
            <a:fillRect/>
          </a:stretch>
        </p:blipFill>
        <p:spPr>
          <a:xfrm>
            <a:off x="10312347" y="6067174"/>
            <a:ext cx="1237676" cy="700401"/>
          </a:xfrm>
          <a:prstGeom prst="rect">
            <a:avLst/>
          </a:prstGeom>
          <a:noFill/>
          <a:ln>
            <a:noFill/>
          </a:ln>
        </p:spPr>
      </p:pic>
      <p:pic>
        <p:nvPicPr>
          <p:cNvPr id="2" name="Picture 2" descr="A screenshot of a cell phone&#10;&#10;Description generated with very high confidence">
            <a:extLst>
              <a:ext uri="{FF2B5EF4-FFF2-40B4-BE49-F238E27FC236}">
                <a16:creationId xmlns:a16="http://schemas.microsoft.com/office/drawing/2014/main" id="{D5D9C411-75AB-4234-BFA9-9002739B58DD}"/>
              </a:ext>
            </a:extLst>
          </p:cNvPr>
          <p:cNvPicPr>
            <a:picLocks noChangeAspect="1"/>
          </p:cNvPicPr>
          <p:nvPr/>
        </p:nvPicPr>
        <p:blipFill>
          <a:blip r:embed="rId4"/>
          <a:stretch>
            <a:fillRect/>
          </a:stretch>
        </p:blipFill>
        <p:spPr>
          <a:xfrm>
            <a:off x="1128045" y="1435014"/>
            <a:ext cx="10356078" cy="4329803"/>
          </a:xfrm>
          <a:prstGeom prst="rect">
            <a:avLst/>
          </a:prstGeom>
        </p:spPr>
      </p:pic>
      <p:sp>
        <p:nvSpPr>
          <p:cNvPr id="12" name="TextBox 11">
            <a:extLst>
              <a:ext uri="{FF2B5EF4-FFF2-40B4-BE49-F238E27FC236}">
                <a16:creationId xmlns:a16="http://schemas.microsoft.com/office/drawing/2014/main" id="{5BF7BA12-5100-4B4C-B55A-DB7C99BF3FDA}"/>
              </a:ext>
            </a:extLst>
          </p:cNvPr>
          <p:cNvSpPr txBox="1"/>
          <p:nvPr/>
        </p:nvSpPr>
        <p:spPr>
          <a:xfrm>
            <a:off x="259222" y="70329"/>
            <a:ext cx="522148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chemeClr val="bg1"/>
                </a:solidFill>
              </a:rPr>
              <a:t>My Personal CFO Relationship</a:t>
            </a:r>
          </a:p>
        </p:txBody>
      </p:sp>
    </p:spTree>
    <p:extLst>
      <p:ext uri="{BB962C8B-B14F-4D97-AF65-F5344CB8AC3E}">
        <p14:creationId xmlns:p14="http://schemas.microsoft.com/office/powerpoint/2010/main" val="4062263261"/>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1A1A"/>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3101</TotalTime>
  <Words>664</Words>
  <Application>Microsoft Office PowerPoint</Application>
  <PresentationFormat>Widescreen</PresentationFormat>
  <Paragraphs>88</Paragraphs>
  <Slides>12</Slides>
  <Notes>12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Arial</vt:lpstr>
      <vt:lpstr>Avenir LT 55 Roman</vt:lpstr>
      <vt:lpstr>Lucida Sans</vt:lpstr>
      <vt:lpstr>Calibri</vt:lpstr>
      <vt:lpstr>Roboto</vt:lpstr>
      <vt:lpstr>Rambla</vt:lpstr>
      <vt:lpstr>Avenir LT Com 55 Roman</vt:lpstr>
      <vt:lpstr>Arial Narrow</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dc:title>
  <dc:creator>Mark</dc:creator>
  <cp:lastModifiedBy>Mark Bernazzani</cp:lastModifiedBy>
  <cp:revision>720</cp:revision>
  <dcterms:modified xsi:type="dcterms:W3CDTF">2019-08-28T18:36:59Z</dcterms:modified>
</cp:coreProperties>
</file>