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df" ContentType="application/pd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1" r:id="rId2"/>
    <p:sldId id="275" r:id="rId3"/>
    <p:sldId id="256" r:id="rId4"/>
    <p:sldId id="274" r:id="rId5"/>
    <p:sldId id="259" r:id="rId6"/>
    <p:sldId id="270" r:id="rId7"/>
    <p:sldId id="272" r:id="rId8"/>
    <p:sldId id="265" r:id="rId9"/>
    <p:sldId id="266" r:id="rId10"/>
    <p:sldId id="267" r:id="rId11"/>
    <p:sldId id="273" r:id="rId12"/>
    <p:sldId id="269" r:id="rId13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EBEBEB"/>
    <a:srgbClr val="666666"/>
    <a:srgbClr val="BB605E"/>
    <a:srgbClr val="F1F1F1"/>
    <a:srgbClr val="B78185"/>
    <a:srgbClr val="2E2B4D"/>
    <a:srgbClr val="4F4F4F"/>
    <a:srgbClr val="010000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63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587151037938443E-2"/>
          <c:y val="0.10521318002863279"/>
          <c:w val="0.79450578643974579"/>
          <c:h val="0.592916172017507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Sheet1!$A$2:$A$14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2.5</c:v>
                </c:pt>
                <c:pt idx="5">
                  <c:v>2</c:v>
                </c:pt>
                <c:pt idx="6">
                  <c:v>3</c:v>
                </c:pt>
                <c:pt idx="7">
                  <c:v>3.2</c:v>
                </c:pt>
                <c:pt idx="8">
                  <c:v>4</c:v>
                </c:pt>
                <c:pt idx="9">
                  <c:v>3.6</c:v>
                </c:pt>
                <c:pt idx="10">
                  <c:v>3.1</c:v>
                </c:pt>
                <c:pt idx="11">
                  <c:v>3.7</c:v>
                </c:pt>
                <c:pt idx="12">
                  <c:v>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41-4B0E-916C-3DEFCE0B30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5007432"/>
        <c:axId val="305012352"/>
      </c:lineChart>
      <c:catAx>
        <c:axId val="305007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5012352"/>
        <c:crosses val="autoZero"/>
        <c:auto val="1"/>
        <c:lblAlgn val="ctr"/>
        <c:lblOffset val="100"/>
        <c:noMultiLvlLbl val="0"/>
      </c:catAx>
      <c:valAx>
        <c:axId val="305012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5007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587151037938443E-2"/>
          <c:y val="0.10521318002863279"/>
          <c:w val="0.79450578643974579"/>
          <c:h val="0.592916172017507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Sheet1!$A$2:$A$14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2.5</c:v>
                </c:pt>
                <c:pt idx="5">
                  <c:v>2</c:v>
                </c:pt>
                <c:pt idx="6">
                  <c:v>3</c:v>
                </c:pt>
                <c:pt idx="7">
                  <c:v>3.2</c:v>
                </c:pt>
                <c:pt idx="8">
                  <c:v>4</c:v>
                </c:pt>
                <c:pt idx="9">
                  <c:v>3.6</c:v>
                </c:pt>
                <c:pt idx="10">
                  <c:v>3.1</c:v>
                </c:pt>
                <c:pt idx="11">
                  <c:v>3.7</c:v>
                </c:pt>
                <c:pt idx="12">
                  <c:v>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A1-4011-8DB3-A322FBF22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5007432"/>
        <c:axId val="305012352"/>
      </c:lineChart>
      <c:catAx>
        <c:axId val="305007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5012352"/>
        <c:crosses val="autoZero"/>
        <c:auto val="1"/>
        <c:lblAlgn val="ctr"/>
        <c:lblOffset val="100"/>
        <c:noMultiLvlLbl val="0"/>
      </c:catAx>
      <c:valAx>
        <c:axId val="305012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5007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28E15-C858-42D4-9E07-0E5AE069FFDC}" type="datetimeFigureOut">
              <a:rPr lang="en-US" smtClean="0"/>
              <a:t>8/8/2019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0532E-6CFE-4746-8107-EC32B08DE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08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B85C55-A77E-4204-8A6B-C9D60193AA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53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E62E7-6164-9A4C-B318-7BEBC16C1A97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043B1-F46A-2543-A428-CD18D1993C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.pd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.pd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B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 transpar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118" y="1714880"/>
            <a:ext cx="4601765" cy="278940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758797" y="4124895"/>
            <a:ext cx="5590071" cy="329081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venir Light"/>
                <a:cs typeface="Avenir Light"/>
              </a:rPr>
              <a:t>Strategic Financial Planner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E4B5E6-61D6-4E38-9743-D6444F8B687F}"/>
              </a:ext>
            </a:extLst>
          </p:cNvPr>
          <p:cNvSpPr txBox="1"/>
          <p:nvPr/>
        </p:nvSpPr>
        <p:spPr>
          <a:xfrm>
            <a:off x="3349200" y="6131176"/>
            <a:ext cx="24092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Yemi Orogbemi</a:t>
            </a:r>
          </a:p>
          <a:p>
            <a:pPr algn="ctr"/>
            <a:r>
              <a:rPr lang="en-US" sz="105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yemi1979@gmail.com</a:t>
            </a:r>
          </a:p>
          <a:p>
            <a:pPr algn="ctr"/>
            <a:r>
              <a:rPr lang="en-US" sz="105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973-974-9990</a:t>
            </a:r>
          </a:p>
        </p:txBody>
      </p:sp>
    </p:spTree>
    <p:extLst>
      <p:ext uri="{BB962C8B-B14F-4D97-AF65-F5344CB8AC3E}">
        <p14:creationId xmlns:p14="http://schemas.microsoft.com/office/powerpoint/2010/main" val="1278854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5231" y="1580167"/>
            <a:ext cx="3849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Updated open receivables on-the-go!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The report can be filtered by client, region, or person.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The report will be updated when payments are made and new invoices are generated.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957385"/>
            <a:ext cx="238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F4F4F"/>
                </a:solidFill>
                <a:latin typeface="Avenir Book"/>
                <a:cs typeface="Avenir Book"/>
              </a:rPr>
              <a:t>OPEN RECIEVABLES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623173" y="257881"/>
            <a:ext cx="6321902" cy="6385198"/>
            <a:chOff x="3623173" y="257881"/>
            <a:chExt cx="6321902" cy="638519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3173" y="257881"/>
              <a:ext cx="6321902" cy="6385198"/>
            </a:xfrm>
            <a:prstGeom prst="rect">
              <a:avLst/>
            </a:prstGeom>
          </p:spPr>
        </p:pic>
        <p:pic>
          <p:nvPicPr>
            <p:cNvPr id="7" name="Picture 6" descr="File Jan 29, 4 29 59 PM.jpeg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58693" y="1257297"/>
              <a:ext cx="2450592" cy="43893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603266" y="190836"/>
            <a:ext cx="6172381" cy="6755919"/>
            <a:chOff x="3809819" y="-400149"/>
            <a:chExt cx="6964250" cy="7435468"/>
          </a:xfrm>
        </p:grpSpPr>
        <p:grpSp>
          <p:nvGrpSpPr>
            <p:cNvPr id="4" name="Group 3"/>
            <p:cNvGrpSpPr/>
            <p:nvPr/>
          </p:nvGrpSpPr>
          <p:grpSpPr>
            <a:xfrm>
              <a:off x="3809819" y="-400149"/>
              <a:ext cx="6964250" cy="7435468"/>
              <a:chOff x="4188467" y="115930"/>
              <a:chExt cx="6336792" cy="7084106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88467" y="115930"/>
                <a:ext cx="6336792" cy="7084106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17487" y="1235363"/>
                <a:ext cx="2496312" cy="4855464"/>
              </a:xfrm>
              <a:prstGeom prst="rect">
                <a:avLst/>
              </a:prstGeom>
            </p:spPr>
          </p:pic>
        </p:grpSp>
        <p:sp>
          <p:nvSpPr>
            <p:cNvPr id="7" name="Rectangle 6"/>
            <p:cNvSpPr/>
            <p:nvPr/>
          </p:nvSpPr>
          <p:spPr>
            <a:xfrm>
              <a:off x="6314905" y="3923207"/>
              <a:ext cx="1809229" cy="1304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14905" y="4206090"/>
              <a:ext cx="1383017" cy="1304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14905" y="4488973"/>
              <a:ext cx="1539584" cy="1304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14905" y="4771856"/>
              <a:ext cx="391420" cy="1304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14905" y="5054065"/>
              <a:ext cx="1061183" cy="1304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>
              <a:spLocks/>
            </p:cNvSpPr>
            <p:nvPr/>
          </p:nvSpPr>
          <p:spPr>
            <a:xfrm>
              <a:off x="7680960" y="1965960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>
              <a:spLocks/>
            </p:cNvSpPr>
            <p:nvPr/>
          </p:nvSpPr>
          <p:spPr>
            <a:xfrm>
              <a:off x="7485432" y="2245486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7149042" y="2526041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>
              <a:spLocks/>
            </p:cNvSpPr>
            <p:nvPr/>
          </p:nvSpPr>
          <p:spPr>
            <a:xfrm>
              <a:off x="7193424" y="2804406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>
              <a:spLocks/>
            </p:cNvSpPr>
            <p:nvPr/>
          </p:nvSpPr>
          <p:spPr>
            <a:xfrm>
              <a:off x="7009871" y="3092631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>
              <a:spLocks/>
            </p:cNvSpPr>
            <p:nvPr/>
          </p:nvSpPr>
          <p:spPr>
            <a:xfrm>
              <a:off x="7854489" y="3375175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>
              <a:spLocks/>
            </p:cNvSpPr>
            <p:nvPr/>
          </p:nvSpPr>
          <p:spPr>
            <a:xfrm>
              <a:off x="7467144" y="3644842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>
              <a:spLocks/>
            </p:cNvSpPr>
            <p:nvPr/>
          </p:nvSpPr>
          <p:spPr>
            <a:xfrm>
              <a:off x="7680068" y="3935263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>
              <a:spLocks/>
            </p:cNvSpPr>
            <p:nvPr/>
          </p:nvSpPr>
          <p:spPr>
            <a:xfrm>
              <a:off x="7577476" y="4218146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>
              <a:spLocks/>
            </p:cNvSpPr>
            <p:nvPr/>
          </p:nvSpPr>
          <p:spPr>
            <a:xfrm>
              <a:off x="8202416" y="4509728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>
              <a:spLocks/>
            </p:cNvSpPr>
            <p:nvPr/>
          </p:nvSpPr>
          <p:spPr>
            <a:xfrm>
              <a:off x="7021471" y="4792611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>
            <a:xfrm>
              <a:off x="7731825" y="5074820"/>
              <a:ext cx="18288" cy="1097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2701FF8-C551-4458-A93B-AC528CE7646E}"/>
              </a:ext>
            </a:extLst>
          </p:cNvPr>
          <p:cNvGrpSpPr/>
          <p:nvPr/>
        </p:nvGrpSpPr>
        <p:grpSpPr>
          <a:xfrm>
            <a:off x="3363508" y="777476"/>
            <a:ext cx="2837182" cy="5607847"/>
            <a:chOff x="756038" y="722979"/>
            <a:chExt cx="2837182" cy="5607847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F555212-C6CB-4443-BCF1-D539AA7A1389}"/>
                </a:ext>
              </a:extLst>
            </p:cNvPr>
            <p:cNvGrpSpPr/>
            <p:nvPr/>
          </p:nvGrpSpPr>
          <p:grpSpPr>
            <a:xfrm>
              <a:off x="756038" y="722979"/>
              <a:ext cx="2837182" cy="3753813"/>
              <a:chOff x="3005133" y="2145204"/>
              <a:chExt cx="3215473" cy="4254322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DA3E7A68-C6F6-4A5F-AD57-10656BD83CD8}"/>
                  </a:ext>
                </a:extLst>
              </p:cNvPr>
              <p:cNvGrpSpPr/>
              <p:nvPr/>
            </p:nvGrpSpPr>
            <p:grpSpPr>
              <a:xfrm>
                <a:off x="3005133" y="2145204"/>
                <a:ext cx="3215473" cy="4254322"/>
                <a:chOff x="2029767" y="2009670"/>
                <a:chExt cx="3215473" cy="4254322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3092DCA6-D27A-447A-A065-E131730E627D}"/>
                    </a:ext>
                  </a:extLst>
                </p:cNvPr>
                <p:cNvSpPr/>
                <p:nvPr/>
              </p:nvSpPr>
              <p:spPr>
                <a:xfrm>
                  <a:off x="2029767" y="2009670"/>
                  <a:ext cx="3215473" cy="1949381"/>
                </a:xfrm>
                <a:prstGeom prst="roundRect">
                  <a:avLst/>
                </a:prstGeom>
                <a:solidFill>
                  <a:srgbClr val="0B3E7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/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9C165C2C-29AA-469B-B945-C8948AFC1C31}"/>
                    </a:ext>
                  </a:extLst>
                </p:cNvPr>
                <p:cNvSpPr txBox="1"/>
                <p:nvPr/>
              </p:nvSpPr>
              <p:spPr>
                <a:xfrm>
                  <a:off x="2425736" y="2630417"/>
                  <a:ext cx="2409522" cy="7203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71" dirty="0">
                      <a:solidFill>
                        <a:schemeClr val="bg1">
                          <a:lumMod val="95000"/>
                        </a:schemeClr>
                      </a:solidFill>
                    </a:rPr>
                    <a:t>~</a:t>
                  </a:r>
                  <a:r>
                    <a:rPr lang="en-US" sz="3530" b="1" dirty="0">
                      <a:solidFill>
                        <a:schemeClr val="bg1">
                          <a:lumMod val="95000"/>
                        </a:schemeClr>
                      </a:solidFill>
                    </a:rPr>
                    <a:t>2.16%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F6ECAC64-ECFC-40AD-90CF-65012C4743D4}"/>
                    </a:ext>
                  </a:extLst>
                </p:cNvPr>
                <p:cNvSpPr txBox="1"/>
                <p:nvPr/>
              </p:nvSpPr>
              <p:spPr>
                <a:xfrm>
                  <a:off x="2077044" y="2273384"/>
                  <a:ext cx="2499528" cy="3531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25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Market Share:</a:t>
                  </a:r>
                </a:p>
              </p:txBody>
            </p:sp>
            <p:sp>
              <p:nvSpPr>
                <p:cNvPr id="48" name="Rectangle: Rounded Corners 47">
                  <a:extLst>
                    <a:ext uri="{FF2B5EF4-FFF2-40B4-BE49-F238E27FC236}">
                      <a16:creationId xmlns:a16="http://schemas.microsoft.com/office/drawing/2014/main" id="{683B573A-FD45-4038-926E-53E08BC2CF14}"/>
                    </a:ext>
                  </a:extLst>
                </p:cNvPr>
                <p:cNvSpPr/>
                <p:nvPr/>
              </p:nvSpPr>
              <p:spPr>
                <a:xfrm>
                  <a:off x="2029767" y="4007815"/>
                  <a:ext cx="3215473" cy="1949381"/>
                </a:xfrm>
                <a:prstGeom prst="roundRect">
                  <a:avLst/>
                </a:prstGeom>
                <a:solidFill>
                  <a:srgbClr val="0B3E7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/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BEFA0382-C14A-4696-85D0-7A2CDBBD76F9}"/>
                    </a:ext>
                  </a:extLst>
                </p:cNvPr>
                <p:cNvSpPr txBox="1"/>
                <p:nvPr/>
              </p:nvSpPr>
              <p:spPr>
                <a:xfrm>
                  <a:off x="2307355" y="4690117"/>
                  <a:ext cx="2718245" cy="15738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>
                      <a:solidFill>
                        <a:schemeClr val="bg1"/>
                      </a:solidFill>
                    </a:rPr>
                    <a:t>North America  </a:t>
                  </a:r>
                  <a:r>
                    <a:rPr lang="en-US" sz="1400" dirty="0">
                      <a:solidFill>
                        <a:srgbClr val="00FF00"/>
                      </a:solidFill>
                    </a:rPr>
                    <a:t>3.4%</a:t>
                  </a:r>
                </a:p>
                <a:p>
                  <a:r>
                    <a:rPr lang="en-US" sz="1400" dirty="0">
                      <a:solidFill>
                        <a:schemeClr val="bg1"/>
                      </a:solidFill>
                    </a:rPr>
                    <a:t>Europe </a:t>
                  </a:r>
                  <a:r>
                    <a:rPr lang="en-US" sz="1400" dirty="0">
                      <a:solidFill>
                        <a:srgbClr val="FF0000"/>
                      </a:solidFill>
                    </a:rPr>
                    <a:t>1.6%</a:t>
                  </a:r>
                </a:p>
                <a:p>
                  <a:r>
                    <a:rPr lang="en-US" sz="1400" dirty="0">
                      <a:solidFill>
                        <a:schemeClr val="bg1"/>
                      </a:solidFill>
                    </a:rPr>
                    <a:t>Asia </a:t>
                  </a:r>
                  <a:r>
                    <a:rPr lang="en-US" sz="1400" dirty="0">
                      <a:solidFill>
                        <a:srgbClr val="FF0000"/>
                      </a:solidFill>
                    </a:rPr>
                    <a:t>1.9%</a:t>
                  </a:r>
                </a:p>
                <a:p>
                  <a:r>
                    <a:rPr lang="en-US" sz="1400" dirty="0">
                      <a:solidFill>
                        <a:schemeClr val="bg1"/>
                      </a:solidFill>
                    </a:rPr>
                    <a:t>Central America </a:t>
                  </a:r>
                  <a:r>
                    <a:rPr lang="en-US" sz="1400" dirty="0">
                      <a:solidFill>
                        <a:srgbClr val="00FF00"/>
                      </a:solidFill>
                    </a:rPr>
                    <a:t>0.6%</a:t>
                  </a:r>
                </a:p>
                <a:p>
                  <a:endParaRPr lang="en-US" sz="2824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6614396B-B4CC-4A50-9A5E-1A8A6EE9D4B6}"/>
                    </a:ext>
                  </a:extLst>
                </p:cNvPr>
                <p:cNvSpPr txBox="1"/>
                <p:nvPr/>
              </p:nvSpPr>
              <p:spPr>
                <a:xfrm>
                  <a:off x="2156628" y="4364912"/>
                  <a:ext cx="2053631" cy="3531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25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Regions:</a:t>
                  </a:r>
                </a:p>
              </p:txBody>
            </p:sp>
            <p:sp>
              <p:nvSpPr>
                <p:cNvPr id="51" name="Isosceles Triangle 50">
                  <a:extLst>
                    <a:ext uri="{FF2B5EF4-FFF2-40B4-BE49-F238E27FC236}">
                      <a16:creationId xmlns:a16="http://schemas.microsoft.com/office/drawing/2014/main" id="{72869D79-E96E-4701-A30E-EAAC0DF11A4E}"/>
                    </a:ext>
                  </a:extLst>
                </p:cNvPr>
                <p:cNvSpPr/>
                <p:nvPr/>
              </p:nvSpPr>
              <p:spPr>
                <a:xfrm>
                  <a:off x="4076806" y="2568291"/>
                  <a:ext cx="96860" cy="131934"/>
                </a:xfrm>
                <a:prstGeom prst="triangle">
                  <a:avLst/>
                </a:prstGeom>
                <a:solidFill>
                  <a:srgbClr val="00FF00"/>
                </a:solidFill>
                <a:ln>
                  <a:solidFill>
                    <a:srgbClr val="00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7D820BA7-7FF7-4681-B1E1-9FD74A9A7FB0}"/>
                    </a:ext>
                  </a:extLst>
                </p:cNvPr>
                <p:cNvSpPr txBox="1"/>
                <p:nvPr/>
              </p:nvSpPr>
              <p:spPr>
                <a:xfrm>
                  <a:off x="4181307" y="2464111"/>
                  <a:ext cx="998547" cy="350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12" b="1" dirty="0">
                      <a:solidFill>
                        <a:schemeClr val="bg1"/>
                      </a:solidFill>
                    </a:rPr>
                    <a:t>.012%</a:t>
                  </a:r>
                </a:p>
              </p:txBody>
            </p:sp>
          </p:grpSp>
          <p:graphicFrame>
            <p:nvGraphicFramePr>
              <p:cNvPr id="43" name="Chart 42">
                <a:extLst>
                  <a:ext uri="{FF2B5EF4-FFF2-40B4-BE49-F238E27FC236}">
                    <a16:creationId xmlns:a16="http://schemas.microsoft.com/office/drawing/2014/main" id="{952A5427-C1F1-4205-8A96-E0B67C122C5D}"/>
                  </a:ext>
                </a:extLst>
              </p:cNvPr>
              <p:cNvGraphicFramePr/>
              <p:nvPr>
                <p:extLst/>
              </p:nvPr>
            </p:nvGraphicFramePr>
            <p:xfrm>
              <a:off x="4384543" y="3470260"/>
              <a:ext cx="1731564" cy="75475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4343F3EC-5F19-40A6-BF9B-464E931FFAF3}"/>
                  </a:ext>
                </a:extLst>
              </p:cNvPr>
              <p:cNvCxnSpPr/>
              <p:nvPr/>
            </p:nvCxnSpPr>
            <p:spPr>
              <a:xfrm>
                <a:off x="4531802" y="3883689"/>
                <a:ext cx="1391697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D7D5D8F-9526-44D6-9FF9-F69D40CF0399}"/>
                </a:ext>
              </a:extLst>
            </p:cNvPr>
            <p:cNvGrpSpPr/>
            <p:nvPr/>
          </p:nvGrpSpPr>
          <p:grpSpPr>
            <a:xfrm>
              <a:off x="756038" y="4262866"/>
              <a:ext cx="2837182" cy="2067960"/>
              <a:chOff x="768332" y="4626110"/>
              <a:chExt cx="2837182" cy="2067960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AF6B123B-1920-41D6-8D0E-2155246CDD5B}"/>
                  </a:ext>
                </a:extLst>
              </p:cNvPr>
              <p:cNvSpPr/>
              <p:nvPr/>
            </p:nvSpPr>
            <p:spPr>
              <a:xfrm>
                <a:off x="768332" y="4626110"/>
                <a:ext cx="2837182" cy="2067960"/>
              </a:xfrm>
              <a:prstGeom prst="roundRect">
                <a:avLst/>
              </a:prstGeom>
              <a:solidFill>
                <a:srgbClr val="0B3E7D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425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7F15D12C-5B80-4BB1-BDA2-2813CB7679A8}"/>
                  </a:ext>
                </a:extLst>
              </p:cNvPr>
              <p:cNvSpPr txBox="1"/>
              <p:nvPr/>
            </p:nvSpPr>
            <p:spPr>
              <a:xfrm>
                <a:off x="867974" y="4783810"/>
                <a:ext cx="2234006" cy="1627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25" b="1" dirty="0">
                    <a:solidFill>
                      <a:schemeClr val="accent6">
                        <a:lumMod val="75000"/>
                      </a:schemeClr>
                    </a:solidFill>
                  </a:rPr>
                  <a:t>Others: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Revenue: </a:t>
                </a:r>
                <a:r>
                  <a:rPr lang="en-US" sz="1425" dirty="0">
                    <a:solidFill>
                      <a:srgbClr val="00FF00"/>
                    </a:solidFill>
                  </a:rPr>
                  <a:t>$190.3M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ARR: </a:t>
                </a:r>
                <a:r>
                  <a:rPr lang="en-US" sz="1425" dirty="0">
                    <a:solidFill>
                      <a:srgbClr val="00FF00"/>
                    </a:solidFill>
                  </a:rPr>
                  <a:t>$20.79M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Avg. Order: </a:t>
                </a:r>
                <a:r>
                  <a:rPr lang="en-US" sz="1425" dirty="0">
                    <a:solidFill>
                      <a:srgbClr val="FF0000"/>
                    </a:solidFill>
                  </a:rPr>
                  <a:t>$7,853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Payables: </a:t>
                </a:r>
                <a:r>
                  <a:rPr lang="en-US" sz="1425" dirty="0">
                    <a:solidFill>
                      <a:srgbClr val="FF0000"/>
                    </a:solidFill>
                  </a:rPr>
                  <a:t>$880K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New Clients: </a:t>
                </a:r>
                <a:r>
                  <a:rPr lang="en-US" sz="1425" dirty="0">
                    <a:solidFill>
                      <a:srgbClr val="00FF00"/>
                    </a:solidFill>
                  </a:rPr>
                  <a:t>35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# of Sales: </a:t>
                </a:r>
                <a:r>
                  <a:rPr lang="en-US" sz="1425" dirty="0">
                    <a:solidFill>
                      <a:srgbClr val="00FF00"/>
                    </a:solidFill>
                  </a:rPr>
                  <a:t>212</a:t>
                </a: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A9BCEEB-0262-4385-A836-E89C18CDDB28}"/>
              </a:ext>
            </a:extLst>
          </p:cNvPr>
          <p:cNvGrpSpPr/>
          <p:nvPr/>
        </p:nvGrpSpPr>
        <p:grpSpPr>
          <a:xfrm>
            <a:off x="414390" y="777476"/>
            <a:ext cx="2837182" cy="5607847"/>
            <a:chOff x="756038" y="722979"/>
            <a:chExt cx="2837182" cy="5607847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49CB6FB-FCC7-47A7-A6D9-7D4D6C9D24DD}"/>
                </a:ext>
              </a:extLst>
            </p:cNvPr>
            <p:cNvGrpSpPr/>
            <p:nvPr/>
          </p:nvGrpSpPr>
          <p:grpSpPr>
            <a:xfrm>
              <a:off x="756038" y="722979"/>
              <a:ext cx="2837182" cy="3483111"/>
              <a:chOff x="3005133" y="2145204"/>
              <a:chExt cx="3215473" cy="3947526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11137CD6-9D88-46DD-93D7-F12ABB6FFE09}"/>
                  </a:ext>
                </a:extLst>
              </p:cNvPr>
              <p:cNvGrpSpPr/>
              <p:nvPr/>
            </p:nvGrpSpPr>
            <p:grpSpPr>
              <a:xfrm>
                <a:off x="3005133" y="2145204"/>
                <a:ext cx="3215473" cy="3947526"/>
                <a:chOff x="2029767" y="2009670"/>
                <a:chExt cx="3215473" cy="3947526"/>
              </a:xfrm>
            </p:grpSpPr>
            <p:sp>
              <p:nvSpPr>
                <p:cNvPr id="66" name="Rectangle: Rounded Corners 65">
                  <a:extLst>
                    <a:ext uri="{FF2B5EF4-FFF2-40B4-BE49-F238E27FC236}">
                      <a16:creationId xmlns:a16="http://schemas.microsoft.com/office/drawing/2014/main" id="{270BCBDC-A38F-48A6-8AF6-54CAB9D6C63B}"/>
                    </a:ext>
                  </a:extLst>
                </p:cNvPr>
                <p:cNvSpPr/>
                <p:nvPr/>
              </p:nvSpPr>
              <p:spPr>
                <a:xfrm>
                  <a:off x="2029767" y="2009670"/>
                  <a:ext cx="3215473" cy="1949381"/>
                </a:xfrm>
                <a:prstGeom prst="roundRect">
                  <a:avLst/>
                </a:prstGeom>
                <a:solidFill>
                  <a:srgbClr val="0B3E7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/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2D31B263-38D4-4D9E-B712-DE8329913F47}"/>
                    </a:ext>
                  </a:extLst>
                </p:cNvPr>
                <p:cNvSpPr txBox="1"/>
                <p:nvPr/>
              </p:nvSpPr>
              <p:spPr>
                <a:xfrm>
                  <a:off x="2425736" y="2630417"/>
                  <a:ext cx="2409522" cy="7203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71" dirty="0">
                      <a:solidFill>
                        <a:schemeClr val="bg1">
                          <a:lumMod val="95000"/>
                        </a:schemeClr>
                      </a:solidFill>
                    </a:rPr>
                    <a:t>~</a:t>
                  </a:r>
                  <a:r>
                    <a:rPr lang="en-US" sz="3530" b="1" dirty="0">
                      <a:solidFill>
                        <a:schemeClr val="bg1">
                          <a:lumMod val="95000"/>
                        </a:schemeClr>
                      </a:solidFill>
                    </a:rPr>
                    <a:t>215 Days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36E55866-ADB5-4109-8356-7B6BC37E6BEF}"/>
                    </a:ext>
                  </a:extLst>
                </p:cNvPr>
                <p:cNvSpPr txBox="1"/>
                <p:nvPr/>
              </p:nvSpPr>
              <p:spPr>
                <a:xfrm>
                  <a:off x="2077044" y="2273384"/>
                  <a:ext cx="2499528" cy="3531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25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Estimated Cash Runway:</a:t>
                  </a:r>
                </a:p>
              </p:txBody>
            </p:sp>
            <p:sp>
              <p:nvSpPr>
                <p:cNvPr id="69" name="Rectangle: Rounded Corners 68">
                  <a:extLst>
                    <a:ext uri="{FF2B5EF4-FFF2-40B4-BE49-F238E27FC236}">
                      <a16:creationId xmlns:a16="http://schemas.microsoft.com/office/drawing/2014/main" id="{DA64AF67-BEAD-4AC0-B6FA-B58B6A9276E5}"/>
                    </a:ext>
                  </a:extLst>
                </p:cNvPr>
                <p:cNvSpPr/>
                <p:nvPr/>
              </p:nvSpPr>
              <p:spPr>
                <a:xfrm>
                  <a:off x="2029767" y="4007815"/>
                  <a:ext cx="3215473" cy="1949381"/>
                </a:xfrm>
                <a:prstGeom prst="roundRect">
                  <a:avLst/>
                </a:prstGeom>
                <a:solidFill>
                  <a:srgbClr val="0B3E7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/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5D7D8BF0-1F31-4701-A215-E6F904E3E329}"/>
                    </a:ext>
                  </a:extLst>
                </p:cNvPr>
                <p:cNvSpPr txBox="1"/>
                <p:nvPr/>
              </p:nvSpPr>
              <p:spPr>
                <a:xfrm>
                  <a:off x="2307355" y="4690117"/>
                  <a:ext cx="2718245" cy="5971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71" dirty="0">
                      <a:solidFill>
                        <a:schemeClr val="bg1"/>
                      </a:solidFill>
                    </a:rPr>
                    <a:t>~</a:t>
                  </a:r>
                  <a:r>
                    <a:rPr lang="en-US" sz="2824" b="1" dirty="0">
                      <a:solidFill>
                        <a:schemeClr val="bg1"/>
                      </a:solidFill>
                    </a:rPr>
                    <a:t>NOV 15, 2019</a:t>
                  </a:r>
                </a:p>
              </p:txBody>
            </p:sp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F98CF068-83C0-425C-8CDA-D5D8BE2D381D}"/>
                    </a:ext>
                  </a:extLst>
                </p:cNvPr>
                <p:cNvSpPr txBox="1"/>
                <p:nvPr/>
              </p:nvSpPr>
              <p:spPr>
                <a:xfrm>
                  <a:off x="2156628" y="4364912"/>
                  <a:ext cx="2053631" cy="3531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25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Cash Out Date:</a:t>
                  </a:r>
                </a:p>
              </p:txBody>
            </p:sp>
            <p:sp>
              <p:nvSpPr>
                <p:cNvPr id="72" name="Isosceles Triangle 71">
                  <a:extLst>
                    <a:ext uri="{FF2B5EF4-FFF2-40B4-BE49-F238E27FC236}">
                      <a16:creationId xmlns:a16="http://schemas.microsoft.com/office/drawing/2014/main" id="{E4370011-4506-4DE5-8B67-79AE6124EE31}"/>
                    </a:ext>
                  </a:extLst>
                </p:cNvPr>
                <p:cNvSpPr/>
                <p:nvPr/>
              </p:nvSpPr>
              <p:spPr>
                <a:xfrm rot="10800000">
                  <a:off x="2669574" y="3626149"/>
                  <a:ext cx="96860" cy="131934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998CF2B4-5DA5-4456-975F-F0FB2D5A6B20}"/>
                    </a:ext>
                  </a:extLst>
                </p:cNvPr>
                <p:cNvSpPr txBox="1"/>
                <p:nvPr/>
              </p:nvSpPr>
              <p:spPr>
                <a:xfrm>
                  <a:off x="2774076" y="3521969"/>
                  <a:ext cx="1742133" cy="350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12" b="1" dirty="0">
                      <a:solidFill>
                        <a:schemeClr val="bg1"/>
                      </a:solidFill>
                    </a:rPr>
                    <a:t>5 Days</a:t>
                  </a:r>
                </a:p>
              </p:txBody>
            </p:sp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BFA766FB-F5D5-4C0E-9B65-65AA98D42B6E}"/>
                    </a:ext>
                  </a:extLst>
                </p:cNvPr>
                <p:cNvSpPr/>
                <p:nvPr/>
              </p:nvSpPr>
              <p:spPr>
                <a:xfrm rot="10800000">
                  <a:off x="2545087" y="5612518"/>
                  <a:ext cx="74088" cy="113565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425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38115BAC-AE8E-4334-8C76-296D1B9DD688}"/>
                    </a:ext>
                  </a:extLst>
                </p:cNvPr>
                <p:cNvSpPr txBox="1"/>
                <p:nvPr/>
              </p:nvSpPr>
              <p:spPr>
                <a:xfrm>
                  <a:off x="2619179" y="5495180"/>
                  <a:ext cx="1742133" cy="350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12" b="1" dirty="0">
                      <a:solidFill>
                        <a:schemeClr val="bg1"/>
                      </a:solidFill>
                    </a:rPr>
                    <a:t>Nov 20, 2019</a:t>
                  </a: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C219E9C5-E4D0-4938-82D4-DF7362DF0905}"/>
                    </a:ext>
                  </a:extLst>
                </p:cNvPr>
                <p:cNvSpPr txBox="1"/>
                <p:nvPr/>
              </p:nvSpPr>
              <p:spPr>
                <a:xfrm>
                  <a:off x="4230355" y="2560020"/>
                  <a:ext cx="875629" cy="3200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35" b="1" dirty="0">
                      <a:solidFill>
                        <a:srgbClr val="00FF00"/>
                      </a:solidFill>
                    </a:rPr>
                    <a:t>7.16 mo.</a:t>
                  </a:r>
                </a:p>
              </p:txBody>
            </p:sp>
          </p:grpSp>
          <p:graphicFrame>
            <p:nvGraphicFramePr>
              <p:cNvPr id="64" name="Chart 63">
                <a:extLst>
                  <a:ext uri="{FF2B5EF4-FFF2-40B4-BE49-F238E27FC236}">
                    <a16:creationId xmlns:a16="http://schemas.microsoft.com/office/drawing/2014/main" id="{41543B6A-5B08-4875-8F20-BA1946AD5448}"/>
                  </a:ext>
                </a:extLst>
              </p:cNvPr>
              <p:cNvGraphicFramePr/>
              <p:nvPr>
                <p:extLst/>
              </p:nvPr>
            </p:nvGraphicFramePr>
            <p:xfrm>
              <a:off x="4384543" y="3470260"/>
              <a:ext cx="1731564" cy="75475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30308E5D-0E76-4F22-B013-346081CC056D}"/>
                  </a:ext>
                </a:extLst>
              </p:cNvPr>
              <p:cNvCxnSpPr/>
              <p:nvPr/>
            </p:nvCxnSpPr>
            <p:spPr>
              <a:xfrm>
                <a:off x="4531802" y="3883689"/>
                <a:ext cx="1391697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67807BB-11BE-4C2C-8387-C8226E0FC64B}"/>
                </a:ext>
              </a:extLst>
            </p:cNvPr>
            <p:cNvGrpSpPr/>
            <p:nvPr/>
          </p:nvGrpSpPr>
          <p:grpSpPr>
            <a:xfrm>
              <a:off x="756038" y="4262866"/>
              <a:ext cx="2837182" cy="2067960"/>
              <a:chOff x="768332" y="4626110"/>
              <a:chExt cx="2837182" cy="2067960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EDEBCA35-9952-4941-B6F5-1F236139CA0D}"/>
                  </a:ext>
                </a:extLst>
              </p:cNvPr>
              <p:cNvSpPr/>
              <p:nvPr/>
            </p:nvSpPr>
            <p:spPr>
              <a:xfrm>
                <a:off x="768332" y="4626110"/>
                <a:ext cx="2837182" cy="2067960"/>
              </a:xfrm>
              <a:prstGeom prst="roundRect">
                <a:avLst/>
              </a:prstGeom>
              <a:solidFill>
                <a:srgbClr val="0B3E7D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0682" tIns="40341" rIns="80682" bIns="403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425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AA667FA2-2CBD-4E82-9640-B52D865CBE46}"/>
                  </a:ext>
                </a:extLst>
              </p:cNvPr>
              <p:cNvSpPr txBox="1"/>
              <p:nvPr/>
            </p:nvSpPr>
            <p:spPr>
              <a:xfrm>
                <a:off x="867974" y="4783810"/>
                <a:ext cx="2234006" cy="1627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25" b="1" dirty="0">
                    <a:solidFill>
                      <a:schemeClr val="accent6">
                        <a:lumMod val="75000"/>
                      </a:schemeClr>
                    </a:solidFill>
                  </a:rPr>
                  <a:t>Others:</a:t>
                </a: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Avail. LIC: </a:t>
                </a:r>
                <a:r>
                  <a:rPr lang="en-US" sz="1425" b="1" dirty="0">
                    <a:solidFill>
                      <a:srgbClr val="FF0000"/>
                    </a:solidFill>
                  </a:rPr>
                  <a:t>$51M </a:t>
                </a:r>
                <a:r>
                  <a:rPr lang="en-US" sz="1400" dirty="0">
                    <a:solidFill>
                      <a:schemeClr val="bg1"/>
                    </a:solidFill>
                  </a:rPr>
                  <a:t>/</a:t>
                </a:r>
                <a:r>
                  <a:rPr lang="en-US" sz="1400" dirty="0">
                    <a:solidFill>
                      <a:srgbClr val="FF0000"/>
                    </a:solidFill>
                  </a:rPr>
                  <a:t> </a:t>
                </a:r>
                <a:r>
                  <a:rPr lang="en-US" sz="1100" dirty="0">
                    <a:solidFill>
                      <a:srgbClr val="00B0F0"/>
                    </a:solidFill>
                  </a:rPr>
                  <a:t>$49M</a:t>
                </a:r>
                <a:endParaRPr lang="en-US" sz="1425" dirty="0">
                  <a:solidFill>
                    <a:srgbClr val="00B0F0"/>
                  </a:solidFill>
                </a:endParaRP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Mo. Burn rate: </a:t>
                </a:r>
                <a:r>
                  <a:rPr lang="en-US" sz="1425" b="1" dirty="0">
                    <a:solidFill>
                      <a:srgbClr val="00FF00"/>
                    </a:solidFill>
                  </a:rPr>
                  <a:t>$990K </a:t>
                </a:r>
                <a:r>
                  <a:rPr lang="en-US" sz="1425" dirty="0">
                    <a:solidFill>
                      <a:schemeClr val="bg1"/>
                    </a:solidFill>
                  </a:rPr>
                  <a:t>/</a:t>
                </a:r>
                <a:r>
                  <a:rPr lang="en-US" sz="1425" dirty="0">
                    <a:solidFill>
                      <a:srgbClr val="00FF00"/>
                    </a:solidFill>
                  </a:rPr>
                  <a:t> </a:t>
                </a:r>
                <a:r>
                  <a:rPr lang="en-US" sz="1100" dirty="0">
                    <a:solidFill>
                      <a:srgbClr val="00B0F0"/>
                    </a:solidFill>
                  </a:rPr>
                  <a:t>900K</a:t>
                </a:r>
                <a:endParaRPr lang="en-US" sz="1200" dirty="0">
                  <a:solidFill>
                    <a:srgbClr val="00B0F0"/>
                  </a:solidFill>
                </a:endParaRP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Receivables: </a:t>
                </a:r>
                <a:r>
                  <a:rPr lang="en-US" sz="1425" b="1" dirty="0">
                    <a:solidFill>
                      <a:srgbClr val="FF0000"/>
                    </a:solidFill>
                  </a:rPr>
                  <a:t>$1.2M </a:t>
                </a:r>
                <a:r>
                  <a:rPr lang="en-US" sz="1425" dirty="0">
                    <a:solidFill>
                      <a:schemeClr val="bg1"/>
                    </a:solidFill>
                  </a:rPr>
                  <a:t>/</a:t>
                </a:r>
                <a:r>
                  <a:rPr lang="en-US" sz="1425" dirty="0">
                    <a:solidFill>
                      <a:srgbClr val="FF0000"/>
                    </a:solidFill>
                  </a:rPr>
                  <a:t> </a:t>
                </a:r>
                <a:r>
                  <a:rPr lang="en-US" sz="1100" dirty="0">
                    <a:solidFill>
                      <a:srgbClr val="00B0F0"/>
                    </a:solidFill>
                  </a:rPr>
                  <a:t>$950K</a:t>
                </a:r>
                <a:endParaRPr lang="en-US" sz="1425" dirty="0">
                  <a:solidFill>
                    <a:srgbClr val="00B0F0"/>
                  </a:solidFill>
                </a:endParaRP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Payables: </a:t>
                </a:r>
                <a:r>
                  <a:rPr lang="en-US" sz="1425" b="1" dirty="0">
                    <a:solidFill>
                      <a:srgbClr val="FF0000"/>
                    </a:solidFill>
                  </a:rPr>
                  <a:t>$880K </a:t>
                </a:r>
                <a:r>
                  <a:rPr lang="en-US" sz="1425" dirty="0">
                    <a:solidFill>
                      <a:schemeClr val="bg1"/>
                    </a:solidFill>
                  </a:rPr>
                  <a:t>/</a:t>
                </a:r>
                <a:r>
                  <a:rPr lang="en-US" sz="1425" dirty="0">
                    <a:solidFill>
                      <a:srgbClr val="FF0000"/>
                    </a:solidFill>
                  </a:rPr>
                  <a:t> </a:t>
                </a:r>
                <a:r>
                  <a:rPr lang="en-US" sz="1100" dirty="0">
                    <a:solidFill>
                      <a:srgbClr val="00B0F0"/>
                    </a:solidFill>
                  </a:rPr>
                  <a:t>$800K</a:t>
                </a:r>
                <a:endParaRPr lang="en-US" sz="1425" dirty="0">
                  <a:solidFill>
                    <a:srgbClr val="00B0F0"/>
                  </a:solidFill>
                </a:endParaRP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Liquidity ratio: </a:t>
                </a:r>
                <a:r>
                  <a:rPr lang="en-US" sz="1425" b="1" dirty="0">
                    <a:solidFill>
                      <a:srgbClr val="00FF00"/>
                    </a:solidFill>
                  </a:rPr>
                  <a:t>1.2 </a:t>
                </a:r>
                <a:r>
                  <a:rPr lang="en-US" sz="1425" dirty="0">
                    <a:solidFill>
                      <a:schemeClr val="bg1"/>
                    </a:solidFill>
                  </a:rPr>
                  <a:t>/</a:t>
                </a:r>
                <a:r>
                  <a:rPr lang="en-US" sz="1425" dirty="0">
                    <a:solidFill>
                      <a:srgbClr val="00FF00"/>
                    </a:solidFill>
                  </a:rPr>
                  <a:t> </a:t>
                </a:r>
                <a:r>
                  <a:rPr lang="en-US" sz="1100" dirty="0">
                    <a:solidFill>
                      <a:srgbClr val="00B0F0"/>
                    </a:solidFill>
                  </a:rPr>
                  <a:t>1.1</a:t>
                </a:r>
                <a:endParaRPr lang="en-US" sz="1425" dirty="0">
                  <a:solidFill>
                    <a:srgbClr val="00B0F0"/>
                  </a:solidFill>
                </a:endParaRPr>
              </a:p>
              <a:p>
                <a:r>
                  <a:rPr lang="en-US" sz="1425" dirty="0">
                    <a:solidFill>
                      <a:srgbClr val="FFFF00"/>
                    </a:solidFill>
                  </a:rPr>
                  <a:t>Quick ratio: </a:t>
                </a:r>
                <a:r>
                  <a:rPr lang="en-US" sz="1425" b="1" dirty="0">
                    <a:solidFill>
                      <a:srgbClr val="00FF00"/>
                    </a:solidFill>
                  </a:rPr>
                  <a:t>1.5 </a:t>
                </a:r>
                <a:r>
                  <a:rPr lang="en-US" sz="1425" b="1" dirty="0">
                    <a:solidFill>
                      <a:schemeClr val="bg1"/>
                    </a:solidFill>
                  </a:rPr>
                  <a:t>/</a:t>
                </a:r>
                <a:r>
                  <a:rPr lang="en-US" sz="1425" b="1" dirty="0">
                    <a:solidFill>
                      <a:srgbClr val="00FF00"/>
                    </a:solidFill>
                  </a:rPr>
                  <a:t> </a:t>
                </a:r>
                <a:r>
                  <a:rPr lang="en-US" sz="1100" b="1" dirty="0">
                    <a:solidFill>
                      <a:srgbClr val="00B0F0"/>
                    </a:solidFill>
                  </a:rPr>
                  <a:t>1.3</a:t>
                </a:r>
                <a:endParaRPr lang="en-US" sz="1425" b="1" dirty="0">
                  <a:solidFill>
                    <a:srgbClr val="00B0F0"/>
                  </a:solidFill>
                </a:endParaRPr>
              </a:p>
            </p:txBody>
          </p:sp>
        </p:grp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0C8475B0-3B83-4B31-A4AB-83B59C0B5E9C}"/>
              </a:ext>
            </a:extLst>
          </p:cNvPr>
          <p:cNvSpPr txBox="1"/>
          <p:nvPr/>
        </p:nvSpPr>
        <p:spPr>
          <a:xfrm>
            <a:off x="167294" y="186404"/>
            <a:ext cx="238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F4F4F"/>
                </a:solidFill>
                <a:latin typeface="Avenir Book"/>
                <a:cs typeface="Avenir Book"/>
              </a:rPr>
              <a:t>FUTURE PLANS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E711C4A-FE53-4E73-83F6-A2E02621CB46}"/>
              </a:ext>
            </a:extLst>
          </p:cNvPr>
          <p:cNvSpPr txBox="1"/>
          <p:nvPr/>
        </p:nvSpPr>
        <p:spPr>
          <a:xfrm>
            <a:off x="136368" y="268724"/>
            <a:ext cx="744855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venir Light"/>
              </a:rPr>
              <a:t>About Me:</a:t>
            </a:r>
          </a:p>
          <a:p>
            <a:pPr lvl="0"/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Avenir Light"/>
                <a:cs typeface="Avenir Light"/>
              </a:rPr>
              <a:t>Yemi Orogbemi, Experienced Strategic Financial Planner, Analyst, Controller, and Manager</a:t>
            </a:r>
          </a:p>
          <a:p>
            <a:pPr lvl="0"/>
            <a:endParaRPr lang="en-US" sz="1400" dirty="0">
              <a:solidFill>
                <a:prstClr val="black">
                  <a:lumMod val="85000"/>
                  <a:lumOff val="15000"/>
                </a:prstClr>
              </a:solidFill>
              <a:latin typeface="Avenir Light"/>
              <a:cs typeface="Avenir Light"/>
            </a:endParaRPr>
          </a:p>
          <a:p>
            <a:pPr lvl="0"/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Avenir Light"/>
                <a:cs typeface="Avenir Light"/>
              </a:rPr>
              <a:t>My 14 yrs. corporate finance experience has included: Accountant (staff &amp; senior), Financial planner &amp; Analyst (junior &amp; Senior), Finance manager and Sales controller.</a:t>
            </a:r>
          </a:p>
          <a:p>
            <a:pPr lvl="0"/>
            <a:endParaRPr lang="en-US" sz="1400" dirty="0">
              <a:solidFill>
                <a:prstClr val="black">
                  <a:lumMod val="85000"/>
                  <a:lumOff val="15000"/>
                </a:prstClr>
              </a:solidFill>
              <a:latin typeface="Avenir Light"/>
              <a:cs typeface="Avenir Light"/>
            </a:endParaRPr>
          </a:p>
          <a:p>
            <a:pPr lvl="0"/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Avenir Light"/>
                <a:cs typeface="Avenir Light"/>
              </a:rPr>
              <a:t>Through it all I’ve specialized in helping teams improve productivity, which included automating financial reporting for Macy’s, Coach, Christie’s, Pace, and Hauser &amp; Wirth and creating financial applications for Macy’s and Coach.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</a:pPr>
            <a:endParaRPr lang="en-US" sz="1400" dirty="0">
              <a:solidFill>
                <a:prstClr val="black">
                  <a:lumMod val="85000"/>
                  <a:lumOff val="15000"/>
                </a:prstClr>
              </a:solidFill>
              <a:latin typeface="Avenir Light"/>
              <a:cs typeface="Avenir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03D142-474D-43BD-8DF8-7B7694DF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5" t="8098" r="20602"/>
          <a:stretch/>
        </p:blipFill>
        <p:spPr>
          <a:xfrm>
            <a:off x="7639050" y="123825"/>
            <a:ext cx="1368582" cy="1314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AC51F2-21D1-400E-990D-EAEDE0752EDF}"/>
              </a:ext>
            </a:extLst>
          </p:cNvPr>
          <p:cNvSpPr txBox="1"/>
          <p:nvPr/>
        </p:nvSpPr>
        <p:spPr>
          <a:xfrm>
            <a:off x="3367368" y="6066971"/>
            <a:ext cx="2409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Yemi Orogbemi</a:t>
            </a:r>
          </a:p>
          <a:p>
            <a:pPr algn="ctr"/>
            <a:r>
              <a:rPr lang="en-US" sz="1400" b="1" dirty="0"/>
              <a:t>yemi1979@gmail.com</a:t>
            </a:r>
          </a:p>
          <a:p>
            <a:pPr algn="ctr"/>
            <a:r>
              <a:rPr lang="en-US" sz="1400" b="1" dirty="0"/>
              <a:t>973-974-9990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56D6CF-8246-4369-B444-DD6E6C45D04F}"/>
              </a:ext>
            </a:extLst>
          </p:cNvPr>
          <p:cNvSpPr/>
          <p:nvPr/>
        </p:nvSpPr>
        <p:spPr>
          <a:xfrm>
            <a:off x="412609" y="3183282"/>
            <a:ext cx="1913826" cy="278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25" b="1" dirty="0">
                <a:latin typeface="Avenir Light"/>
              </a:rPr>
              <a:t>Qualities:</a:t>
            </a:r>
          </a:p>
          <a:p>
            <a:r>
              <a:rPr lang="en-US" sz="1235" dirty="0">
                <a:latin typeface="Avenir Light"/>
              </a:rPr>
              <a:t>Extremely driven</a:t>
            </a:r>
          </a:p>
          <a:p>
            <a:r>
              <a:rPr lang="en-US" sz="1235" dirty="0">
                <a:latin typeface="Avenir Light"/>
              </a:rPr>
              <a:t>Hyper-focused</a:t>
            </a:r>
          </a:p>
          <a:p>
            <a:r>
              <a:rPr lang="en-US" sz="1235" dirty="0">
                <a:latin typeface="Avenir Light"/>
              </a:rPr>
              <a:t>Fearless</a:t>
            </a:r>
          </a:p>
          <a:p>
            <a:r>
              <a:rPr lang="en-US" sz="1235" dirty="0">
                <a:latin typeface="Avenir Light"/>
              </a:rPr>
              <a:t>Ethical/high integrity</a:t>
            </a:r>
          </a:p>
          <a:p>
            <a:r>
              <a:rPr lang="en-US" sz="1235" dirty="0">
                <a:latin typeface="Avenir Light"/>
              </a:rPr>
              <a:t>Disciplined</a:t>
            </a:r>
          </a:p>
          <a:p>
            <a:r>
              <a:rPr lang="en-US" sz="1235" dirty="0">
                <a:latin typeface="Avenir Light"/>
              </a:rPr>
              <a:t>Fast learner</a:t>
            </a:r>
          </a:p>
          <a:p>
            <a:r>
              <a:rPr lang="en-US" sz="1235" dirty="0">
                <a:latin typeface="Avenir Light"/>
              </a:rPr>
              <a:t>Fire fighter</a:t>
            </a:r>
          </a:p>
          <a:p>
            <a:r>
              <a:rPr lang="en-US" sz="1235" dirty="0">
                <a:latin typeface="Avenir Light"/>
              </a:rPr>
              <a:t>Competitive</a:t>
            </a:r>
          </a:p>
          <a:p>
            <a:r>
              <a:rPr lang="en-US" sz="1235" dirty="0">
                <a:latin typeface="Avenir Light"/>
              </a:rPr>
              <a:t>Goal oriented</a:t>
            </a:r>
          </a:p>
          <a:p>
            <a:r>
              <a:rPr lang="en-US" sz="1235" dirty="0">
                <a:latin typeface="Avenir Light"/>
              </a:rPr>
              <a:t>Problem solver</a:t>
            </a:r>
          </a:p>
          <a:p>
            <a:r>
              <a:rPr lang="en-US" sz="1235" dirty="0">
                <a:latin typeface="Avenir Light"/>
              </a:rPr>
              <a:t>Great listener</a:t>
            </a:r>
          </a:p>
          <a:p>
            <a:r>
              <a:rPr lang="en-US" sz="1235" dirty="0">
                <a:latin typeface="Avenir Light"/>
              </a:rPr>
              <a:t>Big picture thinker</a:t>
            </a:r>
          </a:p>
          <a:p>
            <a:r>
              <a:rPr lang="en-US" sz="1235" dirty="0">
                <a:latin typeface="Avenir Light"/>
              </a:rPr>
              <a:t>High performer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C2E9E-F1F1-4FA7-8DBC-FE69F3F482A4}"/>
              </a:ext>
            </a:extLst>
          </p:cNvPr>
          <p:cNvSpPr/>
          <p:nvPr/>
        </p:nvSpPr>
        <p:spPr>
          <a:xfrm>
            <a:off x="2998783" y="3183282"/>
            <a:ext cx="1913826" cy="278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25" b="1" dirty="0">
                <a:latin typeface="Avenir Light"/>
              </a:rPr>
              <a:t>Skills:</a:t>
            </a:r>
          </a:p>
          <a:p>
            <a:r>
              <a:rPr lang="en-US" sz="1235" dirty="0">
                <a:latin typeface="Avenir Light"/>
              </a:rPr>
              <a:t>Excellent MS excel skills</a:t>
            </a:r>
          </a:p>
          <a:p>
            <a:r>
              <a:rPr lang="en-US" sz="1235" dirty="0">
                <a:latin typeface="Avenir Light"/>
              </a:rPr>
              <a:t>Data scientist</a:t>
            </a:r>
          </a:p>
          <a:p>
            <a:r>
              <a:rPr lang="en-US" sz="1235" dirty="0">
                <a:latin typeface="Avenir Light"/>
              </a:rPr>
              <a:t>Programming skills</a:t>
            </a:r>
          </a:p>
          <a:p>
            <a:r>
              <a:rPr lang="en-US" sz="1235" dirty="0">
                <a:latin typeface="Avenir Light"/>
              </a:rPr>
              <a:t>Financial Modeling</a:t>
            </a:r>
          </a:p>
          <a:p>
            <a:r>
              <a:rPr lang="en-US" sz="1235" dirty="0">
                <a:latin typeface="Avenir Light"/>
              </a:rPr>
              <a:t>14 yrs. FP&amp;A</a:t>
            </a:r>
          </a:p>
          <a:p>
            <a:r>
              <a:rPr lang="en-US" sz="1235" dirty="0">
                <a:latin typeface="Avenir Light"/>
              </a:rPr>
              <a:t>Report automation</a:t>
            </a:r>
          </a:p>
          <a:p>
            <a:r>
              <a:rPr lang="en-US" sz="1235" dirty="0">
                <a:latin typeface="Avenir Light"/>
              </a:rPr>
              <a:t>Leadership/people skills</a:t>
            </a:r>
          </a:p>
          <a:p>
            <a:r>
              <a:rPr lang="en-US" sz="1235" dirty="0">
                <a:latin typeface="Avenir Light"/>
              </a:rPr>
              <a:t>Strategist</a:t>
            </a:r>
          </a:p>
          <a:p>
            <a:r>
              <a:rPr lang="en-US" sz="1235" dirty="0">
                <a:latin typeface="Avenir Light"/>
              </a:rPr>
              <a:t>Costs controlling</a:t>
            </a:r>
          </a:p>
          <a:p>
            <a:r>
              <a:rPr lang="en-US" sz="1235" dirty="0">
                <a:latin typeface="Avenir Light"/>
              </a:rPr>
              <a:t>Communication</a:t>
            </a:r>
          </a:p>
          <a:p>
            <a:r>
              <a:rPr lang="en-US" sz="1235" dirty="0">
                <a:latin typeface="Avenir Light"/>
              </a:rPr>
              <a:t>Accounting</a:t>
            </a:r>
          </a:p>
          <a:p>
            <a:r>
              <a:rPr lang="en-US" sz="1235" dirty="0">
                <a:latin typeface="Avenir Light"/>
              </a:rPr>
              <a:t>Creative</a:t>
            </a:r>
          </a:p>
          <a:p>
            <a:endParaRPr lang="en-US" sz="1235" dirty="0">
              <a:latin typeface="Avenir Ligh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0A7B16-6268-4289-A337-3ABF5E7D8C48}"/>
              </a:ext>
            </a:extLst>
          </p:cNvPr>
          <p:cNvSpPr/>
          <p:nvPr/>
        </p:nvSpPr>
        <p:spPr>
          <a:xfrm>
            <a:off x="5471920" y="3183283"/>
            <a:ext cx="3334301" cy="321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25" b="1" dirty="0">
                <a:latin typeface="Avenir Light"/>
              </a:rPr>
              <a:t>Top Accomplishments:</a:t>
            </a:r>
          </a:p>
          <a:p>
            <a:r>
              <a:rPr lang="en-US" sz="1235" dirty="0">
                <a:latin typeface="Avenir Light"/>
              </a:rPr>
              <a:t>Developed (</a:t>
            </a:r>
            <a:r>
              <a:rPr lang="en-US" sz="1235" dirty="0" err="1">
                <a:latin typeface="Avenir Light"/>
              </a:rPr>
              <a:t>Rulr</a:t>
            </a:r>
            <a:r>
              <a:rPr lang="en-US" sz="1235" dirty="0">
                <a:latin typeface="Avenir Light"/>
              </a:rPr>
              <a:t>) my proprietary KPI app</a:t>
            </a:r>
          </a:p>
          <a:p>
            <a:r>
              <a:rPr lang="en-US" sz="1235" dirty="0">
                <a:latin typeface="Avenir Light"/>
              </a:rPr>
              <a:t>Built P.O. application for Macy’s</a:t>
            </a:r>
          </a:p>
          <a:p>
            <a:r>
              <a:rPr lang="en-US" sz="1235" dirty="0">
                <a:latin typeface="Avenir Light"/>
              </a:rPr>
              <a:t>Promoted in 6 months, twice (Macy’s/BLJ)</a:t>
            </a:r>
          </a:p>
          <a:p>
            <a:r>
              <a:rPr lang="en-US" sz="1235" dirty="0">
                <a:latin typeface="Avenir Light"/>
              </a:rPr>
              <a:t>Saved Macy’s $400k via deal with FedEx</a:t>
            </a:r>
          </a:p>
          <a:p>
            <a:r>
              <a:rPr lang="en-US" sz="1235" dirty="0">
                <a:latin typeface="Avenir Light"/>
              </a:rPr>
              <a:t>Managed $600M Macy’s Marketing budget</a:t>
            </a:r>
          </a:p>
          <a:p>
            <a:r>
              <a:rPr lang="en-US" sz="1235" dirty="0">
                <a:latin typeface="Avenir Light"/>
              </a:rPr>
              <a:t>Automated Macy’s marketing reports to daily</a:t>
            </a:r>
          </a:p>
          <a:p>
            <a:r>
              <a:rPr lang="en-US" sz="1235" dirty="0">
                <a:latin typeface="Avenir Light"/>
              </a:rPr>
              <a:t>Performed VP role as analyst at Macy’s</a:t>
            </a:r>
          </a:p>
          <a:p>
            <a:r>
              <a:rPr lang="en-US" sz="1235" dirty="0">
                <a:latin typeface="Avenir Light"/>
              </a:rPr>
              <a:t>Go to finance person for Macy’s CMO</a:t>
            </a:r>
          </a:p>
          <a:p>
            <a:r>
              <a:rPr lang="en-US" sz="1235" dirty="0">
                <a:latin typeface="Avenir Light"/>
              </a:rPr>
              <a:t>Helped build Christie’s finance dept/processes</a:t>
            </a:r>
          </a:p>
          <a:p>
            <a:r>
              <a:rPr lang="en-US" sz="1235" dirty="0">
                <a:latin typeface="Avenir Light"/>
              </a:rPr>
              <a:t>Built 2 Financial reporting software for Coach</a:t>
            </a:r>
          </a:p>
          <a:p>
            <a:r>
              <a:rPr lang="en-US" sz="1235" dirty="0">
                <a:latin typeface="Avenir Light"/>
              </a:rPr>
              <a:t>Saved Coach $2M on bulk buying deal</a:t>
            </a:r>
          </a:p>
          <a:p>
            <a:r>
              <a:rPr lang="en-US" sz="1235" dirty="0">
                <a:latin typeface="Avenir Light"/>
              </a:rPr>
              <a:t>Improved cash-flow for Pace and H&amp;W</a:t>
            </a:r>
          </a:p>
          <a:p>
            <a:endParaRPr lang="en-US" sz="1235" dirty="0">
              <a:latin typeface="Avenir Light"/>
            </a:endParaRPr>
          </a:p>
          <a:p>
            <a:endParaRPr lang="en-US" sz="1412" dirty="0">
              <a:latin typeface="Avenir Light"/>
            </a:endParaRPr>
          </a:p>
          <a:p>
            <a:endParaRPr lang="en-US" sz="1412" dirty="0">
              <a:latin typeface="Avenir Light"/>
            </a:endParaRPr>
          </a:p>
        </p:txBody>
      </p:sp>
    </p:spTree>
    <p:extLst>
      <p:ext uri="{BB962C8B-B14F-4D97-AF65-F5344CB8AC3E}">
        <p14:creationId xmlns:p14="http://schemas.microsoft.com/office/powerpoint/2010/main" val="933709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28BDDB-A7AE-40FB-ADBF-76F8648DD893}"/>
              </a:ext>
            </a:extLst>
          </p:cNvPr>
          <p:cNvSpPr/>
          <p:nvPr/>
        </p:nvSpPr>
        <p:spPr>
          <a:xfrm>
            <a:off x="550416" y="1154097"/>
            <a:ext cx="2467992" cy="846817"/>
          </a:xfrm>
          <a:prstGeom prst="rect">
            <a:avLst/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resentation (dragged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043" y="720044"/>
            <a:ext cx="4282571" cy="5970865"/>
          </a:xfrm>
          <a:prstGeom prst="rect">
            <a:avLst/>
          </a:prstGeom>
          <a:solidFill>
            <a:srgbClr val="EBEBEB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666666"/>
                </a:solidFill>
                <a:latin typeface="Avenir Light"/>
                <a:cs typeface="Avenir Light"/>
              </a:rPr>
              <a:t>The goal is to provide sales leaders with affordable strategic financial planning and analysis (FP&amp;A).</a:t>
            </a:r>
          </a:p>
          <a:p>
            <a:r>
              <a:rPr lang="en-US" sz="1400" dirty="0">
                <a:solidFill>
                  <a:srgbClr val="666666"/>
                </a:solidFill>
                <a:latin typeface="Avenir Light"/>
                <a:cs typeface="Avenir Light"/>
              </a:rPr>
              <a:t>Most growing businesses can’t yet afford the price tag associated with an full-time FP&amp;A professional and they don’t have time or the expertise to carefully manage this function. Thus, they fail to plan strategically.</a:t>
            </a:r>
          </a:p>
          <a:p>
            <a:endParaRPr lang="en-US" sz="1100" dirty="0">
              <a:solidFill>
                <a:srgbClr val="666666"/>
              </a:solidFill>
              <a:latin typeface="Avenir Light"/>
              <a:cs typeface="Avenir Light"/>
            </a:endParaRPr>
          </a:p>
          <a:p>
            <a:r>
              <a:rPr lang="en-US" sz="1400" b="1" dirty="0">
                <a:solidFill>
                  <a:srgbClr val="666666"/>
                </a:solidFill>
                <a:latin typeface="Avenir Light"/>
                <a:cs typeface="Avenir Light"/>
              </a:rPr>
              <a:t>As a result, they suffer with costs overruns, poor pricing, cash flow crisis, mounting debt, and low overall performance.</a:t>
            </a:r>
          </a:p>
          <a:p>
            <a:endParaRPr lang="en-US" sz="1100" dirty="0">
              <a:solidFill>
                <a:srgbClr val="666666"/>
              </a:solidFill>
              <a:latin typeface="Avenir Light"/>
              <a:cs typeface="Avenir Light"/>
            </a:endParaRPr>
          </a:p>
          <a:p>
            <a:r>
              <a:rPr lang="en-US" sz="1400" dirty="0">
                <a:solidFill>
                  <a:srgbClr val="666666"/>
                </a:solidFill>
                <a:latin typeface="Avenir Light"/>
                <a:cs typeface="Avenir Light"/>
              </a:rPr>
              <a:t>With Rulr, we’re attempting to make FP&amp;A affordable for growing businesses through a combination of automation and expert planners.</a:t>
            </a:r>
          </a:p>
          <a:p>
            <a:r>
              <a:rPr lang="en-US" sz="1400" dirty="0">
                <a:solidFill>
                  <a:srgbClr val="666666"/>
                </a:solidFill>
                <a:latin typeface="Avenir Light"/>
                <a:cs typeface="Avenir Light"/>
              </a:rPr>
              <a:t>This can be accomplished because 95-97% of FP&amp;A is data analysis which a computer can process faster with higher accuracy.</a:t>
            </a:r>
          </a:p>
          <a:p>
            <a:endParaRPr lang="en-US" sz="1400" dirty="0">
              <a:solidFill>
                <a:srgbClr val="666666"/>
              </a:solidFill>
              <a:latin typeface="Avenir Light"/>
              <a:cs typeface="Avenir Light"/>
            </a:endParaRPr>
          </a:p>
          <a:p>
            <a:r>
              <a:rPr lang="en-US" sz="1400" dirty="0">
                <a:solidFill>
                  <a:srgbClr val="666666"/>
                </a:solidFill>
                <a:latin typeface="Avenir Light"/>
                <a:cs typeface="Avenir Light"/>
              </a:rPr>
              <a:t>Rulr pulls data from multiple systems (QuickBooks, Xero etc., bank accounts, credit card, CRM), cleans and organizes the data, analyzes data, and publishes report to users.</a:t>
            </a:r>
          </a:p>
          <a:p>
            <a:endParaRPr lang="en-US" sz="1400" dirty="0">
              <a:solidFill>
                <a:srgbClr val="666666"/>
              </a:solidFill>
              <a:latin typeface="Avenir Light"/>
              <a:cs typeface="Avenir Light"/>
            </a:endParaRPr>
          </a:p>
          <a:p>
            <a:r>
              <a:rPr lang="en-US" dirty="0">
                <a:solidFill>
                  <a:srgbClr val="666666"/>
                </a:solidFill>
                <a:latin typeface="Avenir Light"/>
                <a:cs typeface="Avenir Light"/>
              </a:rPr>
              <a:t>Monitor in real-time:</a:t>
            </a:r>
          </a:p>
          <a:p>
            <a:pPr marL="342900" indent="-342900"/>
            <a:r>
              <a:rPr lang="en-US" sz="1400" dirty="0">
                <a:solidFill>
                  <a:srgbClr val="666666"/>
                </a:solidFill>
                <a:latin typeface="Avenir Light"/>
                <a:cs typeface="Avenir Light"/>
              </a:rPr>
              <a:t>Sales, Expenses, Income, Cash, Debt, Objectives, etc.</a:t>
            </a:r>
          </a:p>
          <a:p>
            <a:pPr marL="342900" indent="-342900"/>
            <a:endParaRPr lang="en-US" sz="1400" dirty="0">
              <a:solidFill>
                <a:srgbClr val="666666"/>
              </a:solidFill>
              <a:latin typeface="Avenir Light"/>
              <a:cs typeface="Avenir Light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Avenir Light"/>
              </a:rPr>
              <a:t>Simple for non-finance professionals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B0B210-91F7-406E-9B0A-4E941BC5E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573" y="133166"/>
            <a:ext cx="476311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6A45A9-02C4-4BC9-92BB-FB4D82AC7553}"/>
              </a:ext>
            </a:extLst>
          </p:cNvPr>
          <p:cNvSpPr txBox="1"/>
          <p:nvPr/>
        </p:nvSpPr>
        <p:spPr>
          <a:xfrm>
            <a:off x="195309" y="135269"/>
            <a:ext cx="3284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666666"/>
                </a:solidFill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40814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B9D34EB-291C-46A3-93BB-C54EA119A9F8}"/>
              </a:ext>
            </a:extLst>
          </p:cNvPr>
          <p:cNvGrpSpPr/>
          <p:nvPr/>
        </p:nvGrpSpPr>
        <p:grpSpPr>
          <a:xfrm>
            <a:off x="0" y="0"/>
            <a:ext cx="9144000" cy="6951800"/>
            <a:chOff x="0" y="0"/>
            <a:chExt cx="9144000" cy="6951800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6" name="Group 5"/>
                <p:cNvGrpSpPr/>
                <p:nvPr/>
              </p:nvGrpSpPr>
              <p:grpSpPr>
                <a:xfrm>
                  <a:off x="0" y="0"/>
                  <a:ext cx="9144000" cy="6858000"/>
                  <a:chOff x="0" y="0"/>
                  <a:chExt cx="9144000" cy="6858000"/>
                </a:xfrm>
              </p:grpSpPr>
              <p:pic>
                <p:nvPicPr>
                  <p:cNvPr id="4" name="Picture 3" descr="presentation (dragged).pdf"/>
                  <p:cNvPicPr>
                    <a:picLocks noChangeAspect="1"/>
                  </p:cNvPicPr>
                  <p:nvPr/>
                </p:nvPicPr>
                <mc:AlternateContent xmlns:mc="http://schemas.openxmlformats.org/markup-compatibility/2006">
                  <mc:Choice xmlns:ma="http://schemas.microsoft.com/office/mac/drawingml/2008/main" xmlns:mv="urn:schemas-microsoft-com:mac:vml" xmlns="" Requires="ma">
                    <p:blipFill>
                      <a:blip r:embed="rId2"/>
                      <a:stretch>
                        <a:fillRect/>
                      </a:stretch>
                    </p:blipFill>
                  </mc:Choice>
                  <mc:Fallback>
                    <p:blipFill>
                      <a:blip r:embed="rId3"/>
                      <a:stretch>
                        <a:fillRect/>
                      </a:stretch>
                    </p:blipFill>
                  </mc:Fallback>
                </mc:AlternateContent>
                <p:spPr>
                  <a:xfrm>
                    <a:off x="0" y="0"/>
                    <a:ext cx="9144000" cy="6858000"/>
                  </a:xfrm>
                  <a:prstGeom prst="rect">
                    <a:avLst/>
                  </a:prstGeom>
                </p:spPr>
              </p:pic>
              <p:pic>
                <p:nvPicPr>
                  <p:cNvPr id="5" name="Picture 4" descr="Photo Nov 15, 5 19 50 PM.png"/>
                  <p:cNvPicPr>
                    <a:picLocks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572623" y="1900376"/>
                    <a:ext cx="1993392" cy="3462684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7" name="TextBox 6"/>
                <p:cNvSpPr txBox="1"/>
                <p:nvPr/>
              </p:nvSpPr>
              <p:spPr>
                <a:xfrm>
                  <a:off x="6121890" y="1559413"/>
                  <a:ext cx="2530990" cy="307777"/>
                </a:xfrm>
                <a:prstGeom prst="rect">
                  <a:avLst/>
                </a:prstGeom>
                <a:solidFill>
                  <a:srgbClr val="EBEBEB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>
                      <a:solidFill>
                        <a:srgbClr val="6A696A"/>
                      </a:solidFill>
                      <a:latin typeface="Avenir Book"/>
                      <a:cs typeface="Avenir Book"/>
                    </a:rPr>
                    <a:t>Real-time updates</a:t>
                  </a:r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478650" y="5059229"/>
                <a:ext cx="2530990" cy="307777"/>
              </a:xfrm>
              <a:prstGeom prst="rect">
                <a:avLst/>
              </a:prstGeom>
              <a:solidFill>
                <a:srgbClr val="EBEBEB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rgbClr val="6A696A"/>
                    </a:solidFill>
                    <a:latin typeface="Avenir Book"/>
                    <a:cs typeface="Avenir Book"/>
                  </a:rPr>
                  <a:t>Monitor cash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386022" y="566602"/>
              <a:ext cx="6321902" cy="6385198"/>
              <a:chOff x="1386022" y="566602"/>
              <a:chExt cx="6321902" cy="6385198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86022" y="566602"/>
                <a:ext cx="6321902" cy="6385198"/>
              </a:xfrm>
              <a:prstGeom prst="rect">
                <a:avLst/>
              </a:prstGeom>
            </p:spPr>
          </p:pic>
          <p:pic>
            <p:nvPicPr>
              <p:cNvPr id="14" name="Picture 13" descr="Photo Nov 15, 5 19 50 PM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7346" y="1559413"/>
                <a:ext cx="2521881" cy="4409587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77493" y="-11764"/>
            <a:ext cx="1660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5E5E5E"/>
                </a:solidFill>
              </a:rPr>
              <a:t>SCORECARD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21863" y="81692"/>
            <a:ext cx="3358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5E5E5E"/>
                </a:solidFill>
                <a:latin typeface="Avenir Light"/>
                <a:cs typeface="Avenir Light"/>
              </a:rPr>
              <a:t>Detailed but easy to consume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FA63AD2-7F49-48B6-861A-E4CF1F9AE519}"/>
              </a:ext>
            </a:extLst>
          </p:cNvPr>
          <p:cNvGrpSpPr/>
          <p:nvPr/>
        </p:nvGrpSpPr>
        <p:grpSpPr>
          <a:xfrm>
            <a:off x="459215" y="276008"/>
            <a:ext cx="8566750" cy="6747154"/>
            <a:chOff x="459215" y="276008"/>
            <a:chExt cx="8566750" cy="6747154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2A269B5-D1F5-48AE-9D39-AD9E7F462BEF}"/>
                </a:ext>
              </a:extLst>
            </p:cNvPr>
            <p:cNvGrpSpPr/>
            <p:nvPr/>
          </p:nvGrpSpPr>
          <p:grpSpPr>
            <a:xfrm>
              <a:off x="459215" y="276008"/>
              <a:ext cx="8159344" cy="6747154"/>
              <a:chOff x="462290" y="-98268"/>
              <a:chExt cx="8506199" cy="7054534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AAAC3BE0-A10E-4754-A2B2-95EE564E7B52}"/>
                  </a:ext>
                </a:extLst>
              </p:cNvPr>
              <p:cNvGrpSpPr/>
              <p:nvPr/>
            </p:nvGrpSpPr>
            <p:grpSpPr>
              <a:xfrm>
                <a:off x="1033356" y="-98268"/>
                <a:ext cx="7077289" cy="7054534"/>
                <a:chOff x="-1093177" y="209550"/>
                <a:chExt cx="7291753" cy="7268308"/>
              </a:xfrm>
            </p:grpSpPr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E60FC4B9-AF1E-4C6C-B4DB-9A84DE22A284}"/>
                    </a:ext>
                  </a:extLst>
                </p:cNvPr>
                <p:cNvGrpSpPr/>
                <p:nvPr/>
              </p:nvGrpSpPr>
              <p:grpSpPr>
                <a:xfrm>
                  <a:off x="-1093177" y="209550"/>
                  <a:ext cx="7291753" cy="7268308"/>
                  <a:chOff x="3446584" y="-85969"/>
                  <a:chExt cx="7291753" cy="7268308"/>
                </a:xfrm>
              </p:grpSpPr>
              <p:grpSp>
                <p:nvGrpSpPr>
                  <p:cNvPr id="88" name="Group 87">
                    <a:extLst>
                      <a:ext uri="{FF2B5EF4-FFF2-40B4-BE49-F238E27FC236}">
                        <a16:creationId xmlns:a16="http://schemas.microsoft.com/office/drawing/2014/main" id="{D06629A0-B040-4064-887D-DD3958C99796}"/>
                      </a:ext>
                    </a:extLst>
                  </p:cNvPr>
                  <p:cNvGrpSpPr/>
                  <p:nvPr/>
                </p:nvGrpSpPr>
                <p:grpSpPr>
                  <a:xfrm>
                    <a:off x="3446584" y="-85969"/>
                    <a:ext cx="7291753" cy="7268308"/>
                    <a:chOff x="1386022" y="566602"/>
                    <a:chExt cx="6321902" cy="6385198"/>
                  </a:xfrm>
                </p:grpSpPr>
                <p:pic>
                  <p:nvPicPr>
                    <p:cNvPr id="90" name="Picture 89">
                      <a:extLst>
                        <a:ext uri="{FF2B5EF4-FFF2-40B4-BE49-F238E27FC236}">
                          <a16:creationId xmlns:a16="http://schemas.microsoft.com/office/drawing/2014/main" id="{1C7E9B91-50AF-4023-88B9-75DE1CAAF08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>
                      <a:off x="1386022" y="566602"/>
                      <a:ext cx="6321902" cy="6385198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1" name="Picture 90" descr="Photo Nov 15, 5 19 50 PM.png">
                      <a:extLst>
                        <a:ext uri="{FF2B5EF4-FFF2-40B4-BE49-F238E27FC236}">
                          <a16:creationId xmlns:a16="http://schemas.microsoft.com/office/drawing/2014/main" id="{98234273-61D3-41AE-B72F-D4A1ED1C957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3287346" y="1559413"/>
                      <a:ext cx="2521881" cy="4409587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89" name="Picture 88">
                    <a:extLst>
                      <a:ext uri="{FF2B5EF4-FFF2-40B4-BE49-F238E27FC236}">
                        <a16:creationId xmlns:a16="http://schemas.microsoft.com/office/drawing/2014/main" id="{D4841764-CD80-4B8B-AB8D-8FBB11C9BE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639593" y="1044154"/>
                    <a:ext cx="2908766" cy="501945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6A2AD9C0-666A-4B61-B57A-098CEFCBA8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99833" y="1339673"/>
                  <a:ext cx="2908766" cy="5019459"/>
                </a:xfrm>
                <a:prstGeom prst="rect">
                  <a:avLst/>
                </a:prstGeom>
              </p:spPr>
            </p:pic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2F4EB3D4-60B7-484A-AC5A-745EB2AF8F79}"/>
                  </a:ext>
                </a:extLst>
              </p:cNvPr>
              <p:cNvGrpSpPr/>
              <p:nvPr/>
            </p:nvGrpSpPr>
            <p:grpSpPr>
              <a:xfrm>
                <a:off x="462290" y="1472924"/>
                <a:ext cx="8506199" cy="5322905"/>
                <a:chOff x="462290" y="1472924"/>
                <a:chExt cx="8506199" cy="5322905"/>
              </a:xfrm>
            </p:grpSpPr>
            <p:cxnSp>
              <p:nvCxnSpPr>
                <p:cNvPr id="52" name="Straight Arrow Connector 51">
                  <a:extLst>
                    <a:ext uri="{FF2B5EF4-FFF2-40B4-BE49-F238E27FC236}">
                      <a16:creationId xmlns:a16="http://schemas.microsoft.com/office/drawing/2014/main" id="{8DCA1FB3-92EE-4474-A628-BF227184AD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68363" y="1622291"/>
                  <a:ext cx="765240" cy="0"/>
                </a:xfrm>
                <a:prstGeom prst="straightConnector1">
                  <a:avLst/>
                </a:prstGeom>
                <a:ln w="19050">
                  <a:tailEnd type="triangle" w="lg" len="med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2EC4BE5C-BE4E-4860-B449-F782EA046774}"/>
                    </a:ext>
                  </a:extLst>
                </p:cNvPr>
                <p:cNvSpPr txBox="1"/>
                <p:nvPr/>
              </p:nvSpPr>
              <p:spPr>
                <a:xfrm>
                  <a:off x="6633604" y="1472931"/>
                  <a:ext cx="1933081" cy="3014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59" dirty="0">
                      <a:latin typeface="Eras Medium ITC" panose="020B0602030504020804" pitchFamily="34" charset="0"/>
                    </a:rPr>
                    <a:t>Variance to last year</a:t>
                  </a:r>
                </a:p>
              </p:txBody>
            </p:sp>
            <p:cxnSp>
              <p:nvCxnSpPr>
                <p:cNvPr id="54" name="Straight Arrow Connector 53">
                  <a:extLst>
                    <a:ext uri="{FF2B5EF4-FFF2-40B4-BE49-F238E27FC236}">
                      <a16:creationId xmlns:a16="http://schemas.microsoft.com/office/drawing/2014/main" id="{BCFCF548-0874-41B2-8577-3F8DD6CA00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42801" y="2096606"/>
                  <a:ext cx="1290803" cy="0"/>
                </a:xfrm>
                <a:prstGeom prst="straightConnector1">
                  <a:avLst/>
                </a:prstGeom>
                <a:ln w="19050">
                  <a:tailEnd type="triangle" w="lg" len="med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1405EED5-D7C4-4D9D-AF8B-2459DB8122CC}"/>
                    </a:ext>
                  </a:extLst>
                </p:cNvPr>
                <p:cNvSpPr txBox="1"/>
                <p:nvPr/>
              </p:nvSpPr>
              <p:spPr>
                <a:xfrm>
                  <a:off x="6633604" y="1947246"/>
                  <a:ext cx="1933081" cy="3014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59" dirty="0">
                      <a:latin typeface="Eras Medium ITC" panose="020B0602030504020804" pitchFamily="34" charset="0"/>
                    </a:rPr>
                    <a:t>Year-to-date actual</a:t>
                  </a: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85285E20-78E2-4C52-A46C-8BADBA6DBE68}"/>
                    </a:ext>
                  </a:extLst>
                </p:cNvPr>
                <p:cNvGrpSpPr/>
                <p:nvPr/>
              </p:nvGrpSpPr>
              <p:grpSpPr>
                <a:xfrm>
                  <a:off x="5912318" y="2385264"/>
                  <a:ext cx="2665274" cy="301493"/>
                  <a:chOff x="6044447" y="5928758"/>
                  <a:chExt cx="2746040" cy="310630"/>
                </a:xfrm>
              </p:grpSpPr>
              <p:cxnSp>
                <p:nvCxnSpPr>
                  <p:cNvPr id="84" name="Straight Arrow Connector 83">
                    <a:extLst>
                      <a:ext uri="{FF2B5EF4-FFF2-40B4-BE49-F238E27FC236}">
                        <a16:creationId xmlns:a16="http://schemas.microsoft.com/office/drawing/2014/main" id="{7EC18633-FDFD-4445-BFE1-B4A3FB7486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44447" y="6082647"/>
                    <a:ext cx="743141" cy="0"/>
                  </a:xfrm>
                  <a:prstGeom prst="straightConnector1">
                    <a:avLst/>
                  </a:prstGeom>
                  <a:ln w="19050">
                    <a:tailEnd type="triangle" w="lg" len="med"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5" name="TextBox 84">
                    <a:extLst>
                      <a:ext uri="{FF2B5EF4-FFF2-40B4-BE49-F238E27FC236}">
                        <a16:creationId xmlns:a16="http://schemas.microsoft.com/office/drawing/2014/main" id="{4B7387CC-1071-46D6-A59E-11A665AB1FA7}"/>
                      </a:ext>
                    </a:extLst>
                  </p:cNvPr>
                  <p:cNvSpPr txBox="1"/>
                  <p:nvPr/>
                </p:nvSpPr>
                <p:spPr>
                  <a:xfrm>
                    <a:off x="6798828" y="5928758"/>
                    <a:ext cx="1991659" cy="310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359" dirty="0">
                        <a:latin typeface="Eras Medium ITC" panose="020B0602030504020804" pitchFamily="34" charset="0"/>
                      </a:rPr>
                      <a:t>Annual goal (budget)</a:t>
                    </a:r>
                  </a:p>
                </p:txBody>
              </p: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702086E1-AA94-4556-A963-3C022E9EC269}"/>
                    </a:ext>
                  </a:extLst>
                </p:cNvPr>
                <p:cNvGrpSpPr/>
                <p:nvPr/>
              </p:nvGrpSpPr>
              <p:grpSpPr>
                <a:xfrm>
                  <a:off x="5233725" y="4530371"/>
                  <a:ext cx="3734764" cy="301493"/>
                  <a:chOff x="6044447" y="5928758"/>
                  <a:chExt cx="3321577" cy="310631"/>
                </a:xfrm>
              </p:grpSpPr>
              <p:cxnSp>
                <p:nvCxnSpPr>
                  <p:cNvPr id="82" name="Straight Arrow Connector 81">
                    <a:extLst>
                      <a:ext uri="{FF2B5EF4-FFF2-40B4-BE49-F238E27FC236}">
                        <a16:creationId xmlns:a16="http://schemas.microsoft.com/office/drawing/2014/main" id="{F1A63B6A-0BFC-4875-A6E9-2CA052B5B1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44447" y="6082647"/>
                    <a:ext cx="1329918" cy="0"/>
                  </a:xfrm>
                  <a:prstGeom prst="straightConnector1">
                    <a:avLst/>
                  </a:prstGeom>
                  <a:ln w="19050">
                    <a:tailEnd type="triangle" w="lg" len="med"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3" name="TextBox 82">
                    <a:extLst>
                      <a:ext uri="{FF2B5EF4-FFF2-40B4-BE49-F238E27FC236}">
                        <a16:creationId xmlns:a16="http://schemas.microsoft.com/office/drawing/2014/main" id="{2B06F5B7-1037-4EE1-B60C-5C5D8FA30F05}"/>
                      </a:ext>
                    </a:extLst>
                  </p:cNvPr>
                  <p:cNvSpPr txBox="1"/>
                  <p:nvPr/>
                </p:nvSpPr>
                <p:spPr>
                  <a:xfrm>
                    <a:off x="7374365" y="5928758"/>
                    <a:ext cx="1991659" cy="3106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359" dirty="0">
                        <a:latin typeface="Eras Medium ITC" panose="020B0602030504020804" pitchFamily="34" charset="0"/>
                      </a:rPr>
                      <a:t>Percentages</a:t>
                    </a:r>
                  </a:p>
                </p:txBody>
              </p:sp>
            </p:grp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69739F3A-5C1F-4A89-8770-014F4E863C35}"/>
                    </a:ext>
                  </a:extLst>
                </p:cNvPr>
                <p:cNvGrpSpPr/>
                <p:nvPr/>
              </p:nvGrpSpPr>
              <p:grpSpPr>
                <a:xfrm>
                  <a:off x="733213" y="4614580"/>
                  <a:ext cx="2563004" cy="315229"/>
                  <a:chOff x="562777" y="4303811"/>
                  <a:chExt cx="2725134" cy="324782"/>
                </a:xfrm>
              </p:grpSpPr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009D360B-5EAA-4D7E-97DE-B6273F343E06}"/>
                      </a:ext>
                    </a:extLst>
                  </p:cNvPr>
                  <p:cNvSpPr txBox="1"/>
                  <p:nvPr/>
                </p:nvSpPr>
                <p:spPr>
                  <a:xfrm>
                    <a:off x="562777" y="4303811"/>
                    <a:ext cx="1971966" cy="32478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359" dirty="0">
                        <a:latin typeface="Eras Medium ITC" panose="020B0602030504020804" pitchFamily="34" charset="0"/>
                      </a:rPr>
                      <a:t>Year-to-date actual</a:t>
                    </a:r>
                  </a:p>
                </p:txBody>
              </p:sp>
              <p:cxnSp>
                <p:nvCxnSpPr>
                  <p:cNvPr id="81" name="Straight Arrow Connector 80">
                    <a:extLst>
                      <a:ext uri="{FF2B5EF4-FFF2-40B4-BE49-F238E27FC236}">
                        <a16:creationId xmlns:a16="http://schemas.microsoft.com/office/drawing/2014/main" id="{0EE45937-4FA1-4EE6-A332-14A555E02F5D}"/>
                      </a:ext>
                    </a:extLst>
                  </p:cNvPr>
                  <p:cNvCxnSpPr>
                    <a:cxnSpLocks/>
                    <a:endCxn id="80" idx="3"/>
                  </p:cNvCxnSpPr>
                  <p:nvPr/>
                </p:nvCxnSpPr>
                <p:spPr>
                  <a:xfrm flipH="1">
                    <a:off x="2534743" y="4457704"/>
                    <a:ext cx="753168" cy="8498"/>
                  </a:xfrm>
                  <a:prstGeom prst="straightConnector1">
                    <a:avLst/>
                  </a:prstGeom>
                  <a:ln w="19050">
                    <a:tailEnd type="triangle" w="lg" len="med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110BDFAC-7BDE-4808-ADA9-35B884B7F0F0}"/>
                    </a:ext>
                  </a:extLst>
                </p:cNvPr>
                <p:cNvGrpSpPr/>
                <p:nvPr/>
              </p:nvGrpSpPr>
              <p:grpSpPr>
                <a:xfrm>
                  <a:off x="733214" y="3792947"/>
                  <a:ext cx="2682444" cy="315228"/>
                  <a:chOff x="795665" y="4282714"/>
                  <a:chExt cx="3595361" cy="324782"/>
                </a:xfrm>
              </p:grpSpPr>
              <p:sp>
                <p:nvSpPr>
                  <p:cNvPr id="78" name="TextBox 77">
                    <a:extLst>
                      <a:ext uri="{FF2B5EF4-FFF2-40B4-BE49-F238E27FC236}">
                        <a16:creationId xmlns:a16="http://schemas.microsoft.com/office/drawing/2014/main" id="{38372388-BBA2-4764-920E-467040439C46}"/>
                      </a:ext>
                    </a:extLst>
                  </p:cNvPr>
                  <p:cNvSpPr txBox="1"/>
                  <p:nvPr/>
                </p:nvSpPr>
                <p:spPr>
                  <a:xfrm>
                    <a:off x="795665" y="4282714"/>
                    <a:ext cx="2485832" cy="32478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359" dirty="0">
                        <a:latin typeface="Eras Medium ITC" panose="020B0602030504020804" pitchFamily="34" charset="0"/>
                      </a:rPr>
                      <a:t>Forecast or Unpaid</a:t>
                    </a:r>
                  </a:p>
                </p:txBody>
              </p:sp>
              <p:cxnSp>
                <p:nvCxnSpPr>
                  <p:cNvPr id="79" name="Straight Arrow Connector 78">
                    <a:extLst>
                      <a:ext uri="{FF2B5EF4-FFF2-40B4-BE49-F238E27FC236}">
                        <a16:creationId xmlns:a16="http://schemas.microsoft.com/office/drawing/2014/main" id="{67A67089-6673-4BF0-9AE9-C49CC923A1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281500" y="4457700"/>
                    <a:ext cx="1109526" cy="0"/>
                  </a:xfrm>
                  <a:prstGeom prst="straightConnector1">
                    <a:avLst/>
                  </a:prstGeom>
                  <a:ln w="19050">
                    <a:tailEnd type="triangle" w="lg" len="med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B50BA74E-B8A5-4ACC-B66F-23684A1DE4BC}"/>
                    </a:ext>
                  </a:extLst>
                </p:cNvPr>
                <p:cNvGrpSpPr/>
                <p:nvPr/>
              </p:nvGrpSpPr>
              <p:grpSpPr>
                <a:xfrm>
                  <a:off x="462290" y="3178574"/>
                  <a:ext cx="2833922" cy="315229"/>
                  <a:chOff x="398573" y="4303810"/>
                  <a:chExt cx="3110693" cy="324782"/>
                </a:xfrm>
              </p:grpSpPr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925BCDBA-6802-44E2-A3B1-837F57ED397F}"/>
                      </a:ext>
                    </a:extLst>
                  </p:cNvPr>
                  <p:cNvSpPr txBox="1"/>
                  <p:nvPr/>
                </p:nvSpPr>
                <p:spPr>
                  <a:xfrm>
                    <a:off x="398573" y="4303810"/>
                    <a:ext cx="2302620" cy="32478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359" dirty="0">
                        <a:latin typeface="Eras Medium ITC" panose="020B0602030504020804" pitchFamily="34" charset="0"/>
                      </a:rPr>
                      <a:t>Current month’s target</a:t>
                    </a:r>
                  </a:p>
                </p:txBody>
              </p:sp>
              <p:cxnSp>
                <p:nvCxnSpPr>
                  <p:cNvPr id="77" name="Straight Arrow Connector 76">
                    <a:extLst>
                      <a:ext uri="{FF2B5EF4-FFF2-40B4-BE49-F238E27FC236}">
                        <a16:creationId xmlns:a16="http://schemas.microsoft.com/office/drawing/2014/main" id="{3F936536-0B10-4038-9651-5F2642F869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731731" y="4457699"/>
                    <a:ext cx="777535" cy="1"/>
                  </a:xfrm>
                  <a:prstGeom prst="straightConnector1">
                    <a:avLst/>
                  </a:prstGeom>
                  <a:ln w="19050">
                    <a:tailEnd type="triangle" w="lg" len="med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1E941641-76A4-4F50-8338-4586B7ACFB08}"/>
                    </a:ext>
                  </a:extLst>
                </p:cNvPr>
                <p:cNvGrpSpPr/>
                <p:nvPr/>
              </p:nvGrpSpPr>
              <p:grpSpPr>
                <a:xfrm>
                  <a:off x="1634264" y="1472924"/>
                  <a:ext cx="1607239" cy="301493"/>
                  <a:chOff x="1745058" y="4303810"/>
                  <a:chExt cx="1764208" cy="310630"/>
                </a:xfrm>
              </p:grpSpPr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E03D114D-2954-4E4A-B24D-91EE53E6646E}"/>
                      </a:ext>
                    </a:extLst>
                  </p:cNvPr>
                  <p:cNvSpPr txBox="1"/>
                  <p:nvPr/>
                </p:nvSpPr>
                <p:spPr>
                  <a:xfrm>
                    <a:off x="1745058" y="4303810"/>
                    <a:ext cx="956134" cy="310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359" dirty="0">
                        <a:latin typeface="Eras Medium ITC" panose="020B0602030504020804" pitchFamily="34" charset="0"/>
                      </a:rPr>
                      <a:t>Account</a:t>
                    </a:r>
                  </a:p>
                </p:txBody>
              </p:sp>
              <p:cxnSp>
                <p:nvCxnSpPr>
                  <p:cNvPr id="75" name="Straight Arrow Connector 74">
                    <a:extLst>
                      <a:ext uri="{FF2B5EF4-FFF2-40B4-BE49-F238E27FC236}">
                        <a16:creationId xmlns:a16="http://schemas.microsoft.com/office/drawing/2014/main" id="{9B74B4DC-4CE8-40CF-9BBE-FA0FF7FF24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731731" y="4457699"/>
                    <a:ext cx="777535" cy="1"/>
                  </a:xfrm>
                  <a:prstGeom prst="straightConnector1">
                    <a:avLst/>
                  </a:prstGeom>
                  <a:ln w="19050">
                    <a:tailEnd type="triangle" w="lg" len="med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2" name="Straight Arrow Connector 61">
                  <a:extLst>
                    <a:ext uri="{FF2B5EF4-FFF2-40B4-BE49-F238E27FC236}">
                      <a16:creationId xmlns:a16="http://schemas.microsoft.com/office/drawing/2014/main" id="{B8C300DC-30EB-4D14-9EE7-9D502C5838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14836" y="2549925"/>
                  <a:ext cx="0" cy="998444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diamond"/>
                  <a:tailEnd type="diamond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EEC3DBC2-9D03-40F0-9EE1-5D63649862E7}"/>
                    </a:ext>
                  </a:extLst>
                </p:cNvPr>
                <p:cNvSpPr txBox="1"/>
                <p:nvPr/>
              </p:nvSpPr>
              <p:spPr>
                <a:xfrm>
                  <a:off x="4229941" y="2683996"/>
                  <a:ext cx="148122" cy="256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68" dirty="0"/>
                    <a:t>a</a:t>
                  </a:r>
                </a:p>
              </p:txBody>
            </p:sp>
            <p:cxnSp>
              <p:nvCxnSpPr>
                <p:cNvPr id="64" name="Straight Arrow Connector 63">
                  <a:extLst>
                    <a:ext uri="{FF2B5EF4-FFF2-40B4-BE49-F238E27FC236}">
                      <a16:creationId xmlns:a16="http://schemas.microsoft.com/office/drawing/2014/main" id="{72D368D9-F058-4A24-BE77-60B812A76F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90488" y="2549926"/>
                  <a:ext cx="0" cy="1198414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diamond"/>
                  <a:tailEnd type="diamond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Arrow Connector 64">
                  <a:extLst>
                    <a:ext uri="{FF2B5EF4-FFF2-40B4-BE49-F238E27FC236}">
                      <a16:creationId xmlns:a16="http://schemas.microsoft.com/office/drawing/2014/main" id="{66ADADCF-8F69-4594-B9D6-9D06FCDEF4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93875" y="2557060"/>
                  <a:ext cx="0" cy="1405735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diamond"/>
                  <a:tailEnd type="diamond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92B8D21E-D654-4EC9-A2C0-6EE0D862E003}"/>
                    </a:ext>
                  </a:extLst>
                </p:cNvPr>
                <p:cNvSpPr txBox="1"/>
                <p:nvPr/>
              </p:nvSpPr>
              <p:spPr>
                <a:xfrm>
                  <a:off x="4396348" y="2683996"/>
                  <a:ext cx="194105" cy="256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68" dirty="0"/>
                    <a:t>b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018CE608-347D-4E4E-836D-512A708A09C1}"/>
                    </a:ext>
                  </a:extLst>
                </p:cNvPr>
                <p:cNvSpPr txBox="1"/>
                <p:nvPr/>
              </p:nvSpPr>
              <p:spPr>
                <a:xfrm>
                  <a:off x="4573385" y="2683996"/>
                  <a:ext cx="194105" cy="256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68" dirty="0"/>
                    <a:t>c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A3280626-0408-4645-BA1E-88E829B29788}"/>
                    </a:ext>
                  </a:extLst>
                </p:cNvPr>
                <p:cNvSpPr txBox="1"/>
                <p:nvPr/>
              </p:nvSpPr>
              <p:spPr>
                <a:xfrm>
                  <a:off x="6189849" y="4981022"/>
                  <a:ext cx="2491862" cy="1814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59" dirty="0">
                      <a:latin typeface="Eras Medium ITC" panose="020B0602030504020804" pitchFamily="34" charset="0"/>
                    </a:rPr>
                    <a:t>Variances: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a – forecast to budget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b – target to budget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c – year-to-date actual to budget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d – forecast to target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e – target to actual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 - Industry Avg. vs actual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 - Industry Avg. vs target</a:t>
                  </a:r>
                </a:p>
                <a:p>
                  <a:r>
                    <a:rPr lang="en-US" sz="1165" dirty="0">
                      <a:latin typeface="Eras Medium ITC" panose="020B0602030504020804" pitchFamily="34" charset="0"/>
                    </a:rPr>
                    <a:t> - Industry Avg. vs forecast</a:t>
                  </a:r>
                </a:p>
              </p:txBody>
            </p:sp>
            <p:cxnSp>
              <p:nvCxnSpPr>
                <p:cNvPr id="69" name="Straight Arrow Connector 68">
                  <a:extLst>
                    <a:ext uri="{FF2B5EF4-FFF2-40B4-BE49-F238E27FC236}">
                      <a16:creationId xmlns:a16="http://schemas.microsoft.com/office/drawing/2014/main" id="{ACB8FC48-A706-484F-A95C-98F867485E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07649" y="3681305"/>
                  <a:ext cx="0" cy="134069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diamond"/>
                  <a:tailEnd type="diamond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381464D1-ADDB-49AB-9436-8FE7047160F9}"/>
                    </a:ext>
                  </a:extLst>
                </p:cNvPr>
                <p:cNvSpPr txBox="1"/>
                <p:nvPr/>
              </p:nvSpPr>
              <p:spPr>
                <a:xfrm>
                  <a:off x="4222558" y="3663770"/>
                  <a:ext cx="127565" cy="256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68" dirty="0"/>
                    <a:t>d</a:t>
                  </a:r>
                </a:p>
              </p:txBody>
            </p:sp>
            <p:cxnSp>
              <p:nvCxnSpPr>
                <p:cNvPr id="71" name="Straight Arrow Connector 70">
                  <a:extLst>
                    <a:ext uri="{FF2B5EF4-FFF2-40B4-BE49-F238E27FC236}">
                      <a16:creationId xmlns:a16="http://schemas.microsoft.com/office/drawing/2014/main" id="{9EE2E212-AE66-4618-AA05-6B108E435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38769" y="3866202"/>
                  <a:ext cx="0" cy="134069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diamond"/>
                  <a:tailEnd type="diamond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3F39DE45-8141-4E35-9A4A-7EE1927B885C}"/>
                    </a:ext>
                  </a:extLst>
                </p:cNvPr>
                <p:cNvSpPr txBox="1"/>
                <p:nvPr/>
              </p:nvSpPr>
              <p:spPr>
                <a:xfrm>
                  <a:off x="4444435" y="3820933"/>
                  <a:ext cx="127565" cy="256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68" dirty="0"/>
                    <a:t>e</a:t>
                  </a:r>
                </a:p>
              </p:txBody>
            </p:sp>
          </p:grp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FE7E135-D91F-409E-AF39-3DB9B048702B}"/>
                </a:ext>
              </a:extLst>
            </p:cNvPr>
            <p:cNvSpPr/>
            <p:nvPr/>
          </p:nvSpPr>
          <p:spPr>
            <a:xfrm>
              <a:off x="4561294" y="4341255"/>
              <a:ext cx="130146" cy="457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F91034A-B442-49DF-9D3D-0F52C51DBD4B}"/>
                </a:ext>
              </a:extLst>
            </p:cNvPr>
            <p:cNvCxnSpPr>
              <a:cxnSpLocks/>
              <a:stCxn id="2" idx="3"/>
            </p:cNvCxnSpPr>
            <p:nvPr/>
          </p:nvCxnSpPr>
          <p:spPr>
            <a:xfrm flipV="1">
              <a:off x="4691440" y="4356481"/>
              <a:ext cx="1473342" cy="7634"/>
            </a:xfrm>
            <a:prstGeom prst="straightConnector1">
              <a:avLst/>
            </a:prstGeom>
            <a:ln w="19050">
              <a:tailEnd type="triangle" w="lg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E077700-59A0-429E-A5BF-AE205E18A232}"/>
                </a:ext>
              </a:extLst>
            </p:cNvPr>
            <p:cNvSpPr txBox="1"/>
            <p:nvPr/>
          </p:nvSpPr>
          <p:spPr>
            <a:xfrm>
              <a:off x="6164782" y="4213627"/>
              <a:ext cx="2861183" cy="301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9" dirty="0">
                  <a:latin typeface="Eras Medium ITC" panose="020B0602030504020804" pitchFamily="34" charset="0"/>
                </a:rPr>
                <a:t>Industry Avg. (Benchmarking)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5231" y="1580167"/>
            <a:ext cx="384907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The application would make it easy to monitor the financial health of the business. </a:t>
            </a:r>
          </a:p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It would allow users to track progress against budget in real-time and also forecast based on historical data to allow users to spot risks and opportunities early.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957385"/>
            <a:ext cx="196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F4F4F"/>
                </a:solidFill>
                <a:latin typeface="Avenir Book"/>
                <a:cs typeface="Avenir Book"/>
              </a:rPr>
              <a:t>Financial Analysis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973E7F5-36B3-4C49-8E02-F3F7DFB10303}"/>
              </a:ext>
            </a:extLst>
          </p:cNvPr>
          <p:cNvGrpSpPr/>
          <p:nvPr/>
        </p:nvGrpSpPr>
        <p:grpSpPr>
          <a:xfrm>
            <a:off x="3623173" y="257881"/>
            <a:ext cx="6321902" cy="6385198"/>
            <a:chOff x="3623173" y="257881"/>
            <a:chExt cx="6321902" cy="6385198"/>
          </a:xfrm>
        </p:grpSpPr>
        <p:grpSp>
          <p:nvGrpSpPr>
            <p:cNvPr id="2" name="Group 1"/>
            <p:cNvGrpSpPr/>
            <p:nvPr/>
          </p:nvGrpSpPr>
          <p:grpSpPr>
            <a:xfrm>
              <a:off x="3623173" y="257881"/>
              <a:ext cx="6321902" cy="6385198"/>
              <a:chOff x="1386022" y="566602"/>
              <a:chExt cx="6321902" cy="6385198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86022" y="566602"/>
                <a:ext cx="6321902" cy="6385198"/>
              </a:xfrm>
              <a:prstGeom prst="rect">
                <a:avLst/>
              </a:prstGeom>
            </p:spPr>
          </p:pic>
          <p:pic>
            <p:nvPicPr>
              <p:cNvPr id="4" name="Picture 3" descr="Photo Nov 15, 5 19 50 PM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87346" y="1559413"/>
                <a:ext cx="2521881" cy="4409587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1FBA20F-088E-4E50-99DF-3E9840CB7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4497" y="1250692"/>
              <a:ext cx="2524649" cy="43566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5231" y="1580167"/>
            <a:ext cx="384907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Monitor performance of each department to their objectives and budget. We’ll tie each employee’s performance to the organization’s performance.</a:t>
            </a:r>
          </a:p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Each employee would see their impact on the organization’s performance which would force them to improve their performance—no employee wants to have a negative impact on the organization’s performance.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6" y="957385"/>
            <a:ext cx="3985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F4F4F"/>
                </a:solidFill>
                <a:latin typeface="Avenir Book"/>
                <a:cs typeface="Avenir Book"/>
              </a:rPr>
              <a:t>Employee/Department performance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39A11A-C20E-42DF-B793-4AEE7F13F2BC}"/>
              </a:ext>
            </a:extLst>
          </p:cNvPr>
          <p:cNvGrpSpPr/>
          <p:nvPr/>
        </p:nvGrpSpPr>
        <p:grpSpPr>
          <a:xfrm>
            <a:off x="3623173" y="257881"/>
            <a:ext cx="6321902" cy="6385198"/>
            <a:chOff x="3623173" y="257881"/>
            <a:chExt cx="6321902" cy="6385198"/>
          </a:xfrm>
        </p:grpSpPr>
        <p:grpSp>
          <p:nvGrpSpPr>
            <p:cNvPr id="2" name="Group 1"/>
            <p:cNvGrpSpPr/>
            <p:nvPr/>
          </p:nvGrpSpPr>
          <p:grpSpPr>
            <a:xfrm>
              <a:off x="3623173" y="257881"/>
              <a:ext cx="6321902" cy="6385198"/>
              <a:chOff x="1386022" y="566602"/>
              <a:chExt cx="6321902" cy="6385198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86022" y="566602"/>
                <a:ext cx="6321902" cy="6385198"/>
              </a:xfrm>
              <a:prstGeom prst="rect">
                <a:avLst/>
              </a:prstGeom>
            </p:spPr>
          </p:pic>
          <p:pic>
            <p:nvPicPr>
              <p:cNvPr id="4" name="Picture 3" descr="Photo Nov 15, 5 19 50 PM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87346" y="1559413"/>
                <a:ext cx="2521881" cy="4409587"/>
              </a:xfrm>
              <a:prstGeom prst="rect">
                <a:avLst/>
              </a:prstGeom>
            </p:spPr>
          </p:pic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CEC062-7454-4C7B-93AC-C05CE69DD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4497" y="1250692"/>
              <a:ext cx="2521881" cy="43644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9721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8224" y="359709"/>
            <a:ext cx="5583892" cy="510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18" b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/>
                <a:cs typeface="Avenir Light"/>
              </a:rPr>
              <a:t>Objectives</a:t>
            </a:r>
            <a:endParaRPr lang="en-US" sz="3494" b="1" dirty="0">
              <a:solidFill>
                <a:schemeClr val="tx1">
                  <a:lumMod val="75000"/>
                  <a:lumOff val="25000"/>
                </a:schemeClr>
              </a:solidFill>
              <a:latin typeface="Avenir Light"/>
              <a:cs typeface="Avenir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345" y="1057027"/>
            <a:ext cx="4788834" cy="131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/>
                <a:cs typeface="Avenir Light"/>
              </a:rPr>
              <a:t>The application also provides a central location to help keep track of execution of strategies. </a:t>
            </a:r>
          </a:p>
          <a:p>
            <a:endParaRPr lang="en-US" sz="1588" dirty="0">
              <a:solidFill>
                <a:schemeClr val="tx1">
                  <a:lumMod val="75000"/>
                  <a:lumOff val="25000"/>
                </a:schemeClr>
              </a:solidFill>
              <a:latin typeface="Avenir Light"/>
              <a:cs typeface="Avenir Light"/>
            </a:endParaRPr>
          </a:p>
          <a:p>
            <a:endParaRPr lang="en-US" sz="1588" dirty="0">
              <a:solidFill>
                <a:schemeClr val="tx1">
                  <a:lumMod val="75000"/>
                  <a:lumOff val="25000"/>
                </a:schemeClr>
              </a:solidFill>
              <a:latin typeface="Avenir Light"/>
              <a:cs typeface="Avenir Light"/>
            </a:endParaRPr>
          </a:p>
          <a:p>
            <a:pPr marL="332832" indent="-332832">
              <a:buAutoNum type="arabicPeriod"/>
            </a:pPr>
            <a:endParaRPr lang="en-US" sz="1588" dirty="0">
              <a:solidFill>
                <a:schemeClr val="tx1">
                  <a:lumMod val="75000"/>
                  <a:lumOff val="25000"/>
                </a:schemeClr>
              </a:solidFill>
              <a:latin typeface="Avenir Light"/>
              <a:cs typeface="Avenir Ligh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387283" y="0"/>
            <a:ext cx="6801522" cy="7229139"/>
            <a:chOff x="3686520" y="0"/>
            <a:chExt cx="7708392" cy="8193024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6520" y="0"/>
              <a:ext cx="7708392" cy="8193024"/>
            </a:xfrm>
            <a:prstGeom prst="rect">
              <a:avLst/>
            </a:prstGeom>
          </p:spPr>
        </p:pic>
        <p:pic>
          <p:nvPicPr>
            <p:cNvPr id="8" name="Picture 7" descr="File Oct 25, 5 14 36 PM.jpeg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16232" y="1300162"/>
              <a:ext cx="3035808" cy="56144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1371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5231" y="1580167"/>
            <a:ext cx="3849077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Standard reports on-the-go!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Example of reports that could be generated: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Sales by person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Sales by product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Sales by customer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Sales by month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Expenses by department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Expenses by category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Open receivables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Bank transactions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And so much more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957385"/>
            <a:ext cx="196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F4F4F"/>
                </a:solidFill>
                <a:latin typeface="Avenir Book"/>
                <a:cs typeface="Avenir Book"/>
              </a:rPr>
              <a:t>REPORTS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23173" y="257881"/>
            <a:ext cx="6321902" cy="6385198"/>
            <a:chOff x="3623173" y="257881"/>
            <a:chExt cx="6321902" cy="638519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3173" y="257881"/>
              <a:ext cx="6321902" cy="638519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6040" y="1255241"/>
              <a:ext cx="2543345" cy="442068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5231" y="1580167"/>
            <a:ext cx="38490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Standard charts on-the-go!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The chart can be updated to communicate the same information in different ways: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By month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By department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By person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By year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By customer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5E5E5E"/>
                </a:solidFill>
                <a:latin typeface="Avenir Light"/>
                <a:cs typeface="Avenir Light"/>
              </a:rPr>
              <a:t>By product</a:t>
            </a: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  <a:p>
            <a:endParaRPr lang="en-US" sz="1400" dirty="0">
              <a:solidFill>
                <a:srgbClr val="5E5E5E"/>
              </a:solidFill>
              <a:latin typeface="Avenir Light"/>
              <a:cs typeface="Avenir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848" y="957385"/>
            <a:ext cx="196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F4F4F"/>
                </a:solidFill>
                <a:latin typeface="Avenir Book"/>
                <a:cs typeface="Avenir Book"/>
              </a:rPr>
              <a:t>CHARTS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623173" y="257881"/>
            <a:ext cx="6321902" cy="6385198"/>
            <a:chOff x="3623173" y="257881"/>
            <a:chExt cx="6321902" cy="638519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3173" y="257881"/>
              <a:ext cx="6321902" cy="638519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0400" y="1242482"/>
              <a:ext cx="2450370" cy="442367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52884</TotalTime>
  <Words>887</Words>
  <Application>Microsoft Office PowerPoint</Application>
  <PresentationFormat>On-screen Show (4:3)</PresentationFormat>
  <Paragraphs>166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Avenir Book</vt:lpstr>
      <vt:lpstr>Avenir Light</vt:lpstr>
      <vt:lpstr>Calibri</vt:lpstr>
      <vt:lpstr>Eras Medium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Hauser &amp; Wirth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Yemi Orogbemi</dc:creator>
  <cp:keywords/>
  <dc:description/>
  <cp:lastModifiedBy>Yemi Orogbemi</cp:lastModifiedBy>
  <cp:revision>99</cp:revision>
  <cp:lastPrinted>2019-08-13T18:20:35Z</cp:lastPrinted>
  <dcterms:created xsi:type="dcterms:W3CDTF">2018-03-16T14:43:42Z</dcterms:created>
  <dcterms:modified xsi:type="dcterms:W3CDTF">2019-08-14T19:49:19Z</dcterms:modified>
  <cp:category/>
</cp:coreProperties>
</file>