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0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5" y="105378"/>
            <a:ext cx="1730345" cy="102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533400" y="979714"/>
            <a:ext cx="59436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33400" y="8686800"/>
            <a:ext cx="1676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dirty="0" err="1" smtClean="0"/>
              <a:t>NeZha</a:t>
            </a:r>
            <a:r>
              <a:rPr lang="en-US" altLang="zh-CN" dirty="0" smtClean="0"/>
              <a:t> Screen</a:t>
            </a:r>
            <a:endParaRPr lang="zh-CN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238374" y="8686800"/>
            <a:ext cx="4238625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dirty="0" smtClean="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rPr>
              <a:t>Industrial</a:t>
            </a:r>
            <a:r>
              <a:rPr lang="en-US" altLang="zh-CN" baseline="0" dirty="0" smtClean="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rPr>
              <a:t> Panel PC </a:t>
            </a:r>
            <a:r>
              <a:rPr lang="en-US" altLang="zh-CN" dirty="0" err="1" smtClean="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rPr>
              <a:t>IoT</a:t>
            </a:r>
            <a:r>
              <a:rPr lang="en-US" altLang="zh-CN" baseline="0" dirty="0" smtClean="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rPr>
              <a:t> Terminal</a:t>
            </a:r>
            <a:endParaRPr lang="zh-CN" altLang="en-US" dirty="0">
              <a:latin typeface="Droid Serif" panose="02020600060500020200" pitchFamily="18" charset="0"/>
              <a:cs typeface="Droid Serif" panose="02020600060500020200" pitchFamily="18" charset="0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181601" y="8904514"/>
            <a:ext cx="1676399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000" dirty="0" smtClean="0">
                <a:solidFill>
                  <a:schemeClr val="tx1"/>
                </a:solidFill>
              </a:rPr>
              <a:t>Last Updated: Jul 24, 2019</a:t>
            </a: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76200" y="8904514"/>
            <a:ext cx="3886199" cy="239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000" dirty="0" smtClean="0">
                <a:solidFill>
                  <a:schemeClr val="tx1"/>
                </a:solidFill>
              </a:rPr>
              <a:t>All product</a:t>
            </a:r>
            <a:r>
              <a:rPr lang="en-US" altLang="zh-CN" sz="1000" baseline="0" dirty="0" smtClean="0">
                <a:solidFill>
                  <a:schemeClr val="tx1"/>
                </a:solidFill>
              </a:rPr>
              <a:t> specifications are subject to change without notice</a:t>
            </a:r>
            <a:endParaRPr lang="en-US" altLang="zh-CN" sz="1000" dirty="0" smtClean="0">
              <a:solidFill>
                <a:schemeClr val="tx1"/>
              </a:solidFill>
            </a:endParaRP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694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 smtClean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DC106-6691-44FD-AABF-835AED179B54}" type="datetimeFigureOut">
              <a:rPr lang="zh-CN" altLang="en-US" smtClean="0"/>
              <a:t>2019/8/4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D9CAA-819E-4B09-8C5D-A2C59D50B7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03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 txBox="1">
            <a:spLocks/>
          </p:cNvSpPr>
          <p:nvPr/>
        </p:nvSpPr>
        <p:spPr>
          <a:xfrm>
            <a:off x="1695449" y="613167"/>
            <a:ext cx="2266952" cy="3556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ＤＦ中太楷書体" panose="02010609010101010101" pitchFamily="1" charset="-128"/>
                <a:ea typeface="ＤＦ中太楷書体" panose="02010609010101010101" pitchFamily="1" charset="-128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NZS-1201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3810000" y="582109"/>
            <a:ext cx="2895600" cy="3556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dirty="0" smtClean="0">
                <a:solidFill>
                  <a:schemeClr val="tx1"/>
                </a:solidFill>
              </a:rPr>
              <a:t>12” </a:t>
            </a:r>
            <a:r>
              <a:rPr lang="en-US" altLang="zh-CN" sz="1600" dirty="0" smtClean="0">
                <a:solidFill>
                  <a:schemeClr val="tx1"/>
                </a:solidFill>
              </a:rPr>
              <a:t>LED Touch Screen with </a:t>
            </a:r>
            <a:r>
              <a:rPr lang="en-US" altLang="zh-CN" sz="1600" dirty="0">
                <a:solidFill>
                  <a:schemeClr val="tx1"/>
                </a:solidFill>
              </a:rPr>
              <a:t>Intel </a:t>
            </a:r>
            <a:r>
              <a:rPr lang="en-US" altLang="zh-CN" sz="1600" dirty="0" smtClean="0">
                <a:solidFill>
                  <a:schemeClr val="tx1"/>
                </a:solidFill>
              </a:rPr>
              <a:t>Celeron Processor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81601" y="8904514"/>
            <a:ext cx="1676399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000" dirty="0" smtClean="0">
                <a:solidFill>
                  <a:schemeClr val="tx1"/>
                </a:solidFill>
              </a:rPr>
              <a:t>Last Updated: Jul 24, 2019</a:t>
            </a: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7706" y="4095750"/>
            <a:ext cx="3271293" cy="428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400" b="1" dirty="0" smtClean="0">
                <a:solidFill>
                  <a:schemeClr val="tx1"/>
                </a:solidFill>
              </a:rPr>
              <a:t>General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BIOS</a:t>
            </a:r>
            <a:r>
              <a:rPr lang="en-US" altLang="zh-CN" sz="1100" dirty="0" smtClean="0">
                <a:solidFill>
                  <a:schemeClr val="tx1"/>
                </a:solidFill>
              </a:rPr>
              <a:t>		</a:t>
            </a:r>
            <a:r>
              <a:rPr lang="en-US" altLang="zh-CN" sz="1100" dirty="0" smtClean="0">
                <a:solidFill>
                  <a:srgbClr val="FF0000"/>
                </a:solidFill>
              </a:rPr>
              <a:t>AMI UEFI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Certification</a:t>
            </a:r>
            <a:r>
              <a:rPr lang="en-US" altLang="zh-CN" sz="1100" dirty="0" smtClean="0">
                <a:solidFill>
                  <a:schemeClr val="tx1"/>
                </a:solidFill>
              </a:rPr>
              <a:t>		CCC, CE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Cooling System	</a:t>
            </a:r>
            <a:r>
              <a:rPr lang="en-US" altLang="zh-CN" sz="1100" dirty="0" err="1" smtClean="0">
                <a:solidFill>
                  <a:schemeClr val="tx1"/>
                </a:solidFill>
              </a:rPr>
              <a:t>Fanless</a:t>
            </a:r>
            <a:r>
              <a:rPr lang="en-US" altLang="zh-CN" sz="1100" dirty="0" smtClean="0">
                <a:solidFill>
                  <a:schemeClr val="tx1"/>
                </a:solidFill>
              </a:rPr>
              <a:t> design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Dimensions (</a:t>
            </a:r>
            <a:r>
              <a:rPr lang="en-US" altLang="zh-CN" sz="1100" b="1" dirty="0" err="1" smtClean="0">
                <a:solidFill>
                  <a:schemeClr val="tx1"/>
                </a:solidFill>
              </a:rPr>
              <a:t>WxHxD</a:t>
            </a:r>
            <a:r>
              <a:rPr lang="en-US" altLang="zh-CN" sz="1100" b="1" dirty="0" smtClean="0">
                <a:solidFill>
                  <a:schemeClr val="tx1"/>
                </a:solidFill>
              </a:rPr>
              <a:t>)	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Enclosure</a:t>
            </a:r>
            <a:r>
              <a:rPr lang="en-US" altLang="zh-CN" sz="1100" dirty="0" smtClean="0">
                <a:solidFill>
                  <a:schemeClr val="tx1"/>
                </a:solidFill>
              </a:rPr>
              <a:t>		Back housing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Mount Options	</a:t>
            </a:r>
            <a:r>
              <a:rPr lang="en-US" altLang="zh-CN" sz="1100" dirty="0" smtClean="0">
                <a:solidFill>
                  <a:schemeClr val="tx1"/>
                </a:solidFill>
              </a:rPr>
              <a:t>Wall/Panel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OS Support	</a:t>
            </a:r>
            <a:r>
              <a:rPr lang="en-US" altLang="zh-CN" sz="1100" dirty="0" smtClean="0">
                <a:solidFill>
                  <a:schemeClr val="tx1"/>
                </a:solidFill>
              </a:rPr>
              <a:t>	</a:t>
            </a:r>
            <a:r>
              <a:rPr lang="en-US" altLang="zh-CN" sz="900" dirty="0" smtClean="0">
                <a:solidFill>
                  <a:schemeClr val="tx1"/>
                </a:solidFill>
              </a:rPr>
              <a:t>Windows 7, 8, 10(32/64bit)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Power Consumption</a:t>
            </a:r>
            <a:r>
              <a:rPr lang="en-US" altLang="zh-CN" sz="1100" dirty="0" smtClean="0">
                <a:solidFill>
                  <a:schemeClr val="tx1"/>
                </a:solidFill>
              </a:rPr>
              <a:t>	50W (Typical)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Weight (Net)</a:t>
            </a:r>
            <a:r>
              <a:rPr lang="en-US" altLang="zh-CN" sz="1100" dirty="0" smtClean="0">
                <a:solidFill>
                  <a:schemeClr val="tx1"/>
                </a:solidFill>
              </a:rPr>
              <a:t>	4.5kg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altLang="zh-CN" sz="1200" dirty="0">
              <a:solidFill>
                <a:schemeClr val="tx1"/>
              </a:solidFill>
            </a:endParaRPr>
          </a:p>
          <a:p>
            <a:pPr algn="l"/>
            <a:r>
              <a:rPr lang="en-US" altLang="zh-CN" sz="1400" b="1" dirty="0" smtClean="0">
                <a:solidFill>
                  <a:schemeClr val="tx1"/>
                </a:solidFill>
              </a:rPr>
              <a:t>System Hardware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CPU	</a:t>
            </a:r>
            <a:r>
              <a:rPr lang="en-US" altLang="zh-CN" sz="1100" dirty="0">
                <a:solidFill>
                  <a:schemeClr val="tx1"/>
                </a:solidFill>
              </a:rPr>
              <a:t>Intel Celeron </a:t>
            </a:r>
            <a:r>
              <a:rPr lang="en-US" altLang="zh-CN" sz="1100" dirty="0" smtClean="0">
                <a:solidFill>
                  <a:schemeClr val="tx1"/>
                </a:solidFill>
              </a:rPr>
              <a:t>Processor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Memory	</a:t>
            </a:r>
            <a:r>
              <a:rPr lang="en-US" altLang="zh-CN" sz="1100" dirty="0" smtClean="0">
                <a:solidFill>
                  <a:schemeClr val="tx1"/>
                </a:solidFill>
              </a:rPr>
              <a:t>4GB DDR3 (Up to 16GB)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LAN	</a:t>
            </a:r>
            <a:r>
              <a:rPr lang="en-US" altLang="zh-CN" sz="1100" dirty="0" smtClean="0">
                <a:solidFill>
                  <a:schemeClr val="tx1"/>
                </a:solidFill>
              </a:rPr>
              <a:t>100M/1000M </a:t>
            </a:r>
            <a:r>
              <a:rPr lang="en-US" altLang="zh-CN" sz="1100" dirty="0" smtClean="0">
                <a:solidFill>
                  <a:schemeClr val="tx1"/>
                </a:solidFill>
              </a:rPr>
              <a:t>Base-T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Storage	</a:t>
            </a:r>
            <a:r>
              <a:rPr lang="en-US" altLang="zh-CN" sz="1100" dirty="0">
                <a:solidFill>
                  <a:schemeClr val="tx1"/>
                </a:solidFill>
              </a:rPr>
              <a:t>MSATA2 HDD *</a:t>
            </a:r>
            <a:r>
              <a:rPr lang="en-US" altLang="zh-CN" sz="1100" dirty="0" smtClean="0">
                <a:solidFill>
                  <a:schemeClr val="tx1"/>
                </a:solidFill>
              </a:rPr>
              <a:t>1 (32G SSD) 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I/O	</a:t>
            </a:r>
            <a:r>
              <a:rPr lang="en-US" altLang="zh-CN" sz="1100" dirty="0" smtClean="0">
                <a:solidFill>
                  <a:schemeClr val="tx1"/>
                </a:solidFill>
              </a:rPr>
              <a:t>1*RS232</a:t>
            </a:r>
          </a:p>
          <a:p>
            <a:pPr lvl="1"/>
            <a:r>
              <a:rPr lang="en-US" altLang="zh-CN" sz="1100" b="1" dirty="0">
                <a:solidFill>
                  <a:schemeClr val="tx1"/>
                </a:solidFill>
              </a:rPr>
              <a:t>	</a:t>
            </a:r>
            <a:r>
              <a:rPr lang="en-US" altLang="zh-CN" sz="1100" dirty="0" smtClean="0">
                <a:solidFill>
                  <a:schemeClr val="tx1"/>
                </a:solidFill>
              </a:rPr>
              <a:t>1*RS232/RS422/RS485</a:t>
            </a:r>
          </a:p>
          <a:p>
            <a:pPr lvl="1"/>
            <a:r>
              <a:rPr lang="en-US" altLang="zh-CN" sz="1100" dirty="0">
                <a:solidFill>
                  <a:schemeClr val="tx1"/>
                </a:solidFill>
              </a:rPr>
              <a:t>	</a:t>
            </a:r>
            <a:r>
              <a:rPr lang="en-US" altLang="zh-CN" sz="1100" dirty="0" smtClean="0">
                <a:solidFill>
                  <a:schemeClr val="tx1"/>
                </a:solidFill>
              </a:rPr>
              <a:t>1*USB3.0</a:t>
            </a:r>
          </a:p>
          <a:p>
            <a:pPr lvl="1"/>
            <a:r>
              <a:rPr lang="en-US" altLang="zh-CN" sz="1100" dirty="0">
                <a:solidFill>
                  <a:schemeClr val="tx1"/>
                </a:solidFill>
              </a:rPr>
              <a:t>	</a:t>
            </a:r>
            <a:r>
              <a:rPr lang="en-US" altLang="zh-CN" sz="1100" dirty="0" smtClean="0">
                <a:solidFill>
                  <a:schemeClr val="tx1"/>
                </a:solidFill>
              </a:rPr>
              <a:t>3*USB2.0</a:t>
            </a: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34307" y="4076700"/>
            <a:ext cx="3271293" cy="4057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400" b="1" dirty="0" smtClean="0">
                <a:solidFill>
                  <a:schemeClr val="tx1"/>
                </a:solidFill>
              </a:rPr>
              <a:t>LCD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Display Type</a:t>
            </a:r>
            <a:r>
              <a:rPr lang="en-US" altLang="zh-CN" sz="1100" dirty="0" smtClean="0">
                <a:solidFill>
                  <a:schemeClr val="tx1"/>
                </a:solidFill>
              </a:rPr>
              <a:t>		</a:t>
            </a:r>
            <a:r>
              <a:rPr lang="en-US" altLang="zh-CN" sz="1100" dirty="0" smtClean="0">
                <a:solidFill>
                  <a:schemeClr val="tx1"/>
                </a:solidFill>
              </a:rPr>
              <a:t>TFT </a:t>
            </a:r>
            <a:r>
              <a:rPr lang="en-US" altLang="zh-CN" sz="1100" dirty="0" smtClean="0">
                <a:solidFill>
                  <a:schemeClr val="tx1"/>
                </a:solidFill>
              </a:rPr>
              <a:t>LED LCD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Display Size		</a:t>
            </a:r>
            <a:r>
              <a:rPr lang="en-US" altLang="zh-CN" sz="1100" dirty="0" smtClean="0">
                <a:solidFill>
                  <a:schemeClr val="tx1"/>
                </a:solidFill>
              </a:rPr>
              <a:t>12”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Max Resolution	</a:t>
            </a:r>
            <a:r>
              <a:rPr lang="en-US" altLang="zh-CN" sz="1100" dirty="0" smtClean="0">
                <a:solidFill>
                  <a:schemeClr val="tx1"/>
                </a:solidFill>
              </a:rPr>
              <a:t>1024*768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Max. Colors		</a:t>
            </a:r>
            <a:r>
              <a:rPr lang="en-US" altLang="zh-CN" sz="1100" dirty="0" smtClean="0">
                <a:solidFill>
                  <a:schemeClr val="tx1"/>
                </a:solidFill>
              </a:rPr>
              <a:t>16.7M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Luminance		</a:t>
            </a:r>
            <a:r>
              <a:rPr lang="en-US" altLang="zh-CN" sz="1100" dirty="0" smtClean="0">
                <a:solidFill>
                  <a:schemeClr val="tx1"/>
                </a:solidFill>
              </a:rPr>
              <a:t>450cd/m2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Viewing Angle (H/V)	</a:t>
            </a:r>
            <a:r>
              <a:rPr lang="en-US" altLang="zh-CN" sz="1100" dirty="0" smtClean="0">
                <a:solidFill>
                  <a:schemeClr val="tx1"/>
                </a:solidFill>
              </a:rPr>
              <a:t>160/140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Backlight Life	</a:t>
            </a:r>
            <a:r>
              <a:rPr lang="en-US" altLang="zh-CN" sz="1100" dirty="0" smtClean="0">
                <a:solidFill>
                  <a:schemeClr val="tx1"/>
                </a:solidFill>
              </a:rPr>
              <a:t>50,000 hours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Contrast Ratio	</a:t>
            </a:r>
            <a:r>
              <a:rPr lang="en-US" altLang="zh-CN" sz="1100" dirty="0" smtClean="0">
                <a:solidFill>
                  <a:schemeClr val="tx1"/>
                </a:solidFill>
              </a:rPr>
              <a:t>1000:1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altLang="zh-CN" sz="1100" b="1" dirty="0">
              <a:solidFill>
                <a:schemeClr val="tx1"/>
              </a:solidFill>
            </a:endParaRPr>
          </a:p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Touch Screen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Lifespan		</a:t>
            </a:r>
            <a:r>
              <a:rPr lang="en-US" altLang="zh-CN" sz="1100" dirty="0" smtClean="0">
                <a:solidFill>
                  <a:schemeClr val="tx1"/>
                </a:solidFill>
              </a:rPr>
              <a:t>30 million touches at a single point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Resolution		</a:t>
            </a:r>
            <a:r>
              <a:rPr lang="en-US" altLang="zh-CN" sz="1100" dirty="0" smtClean="0">
                <a:solidFill>
                  <a:schemeClr val="tx1"/>
                </a:solidFill>
              </a:rPr>
              <a:t>Linearity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Light Transmission 	</a:t>
            </a:r>
            <a:r>
              <a:rPr lang="en-US" altLang="zh-CN" sz="1100" dirty="0" smtClean="0">
                <a:solidFill>
                  <a:schemeClr val="tx1"/>
                </a:solidFill>
              </a:rPr>
              <a:t>Above </a:t>
            </a:r>
            <a:r>
              <a:rPr lang="en-US" altLang="zh-CN" sz="1100" dirty="0" smtClean="0">
                <a:solidFill>
                  <a:schemeClr val="tx1"/>
                </a:solidFill>
              </a:rPr>
              <a:t>90</a:t>
            </a:r>
            <a:r>
              <a:rPr lang="en-US" altLang="zh-CN" sz="1100" dirty="0" smtClean="0">
                <a:solidFill>
                  <a:schemeClr val="tx1"/>
                </a:solidFill>
              </a:rPr>
              <a:t>%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Type		</a:t>
            </a:r>
            <a:r>
              <a:rPr lang="en-US" altLang="zh-CN" sz="1100" dirty="0" smtClean="0">
                <a:solidFill>
                  <a:schemeClr val="tx1"/>
                </a:solidFill>
              </a:rPr>
              <a:t>Capacity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altLang="zh-CN" sz="1100" b="1" dirty="0">
              <a:solidFill>
                <a:schemeClr val="tx1"/>
              </a:solidFill>
            </a:endParaRPr>
          </a:p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Environment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Humidity		</a:t>
            </a:r>
            <a:r>
              <a:rPr lang="en-US" altLang="zh-CN" sz="1100" dirty="0" smtClean="0">
                <a:solidFill>
                  <a:schemeClr val="tx1"/>
                </a:solidFill>
              </a:rPr>
              <a:t>20%-90%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Front Protection	</a:t>
            </a:r>
            <a:r>
              <a:rPr lang="en-US" altLang="zh-CN" sz="1100" dirty="0" smtClean="0">
                <a:solidFill>
                  <a:schemeClr val="tx1"/>
                </a:solidFill>
              </a:rPr>
              <a:t>IP65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Operating Temperature	</a:t>
            </a:r>
            <a:r>
              <a:rPr lang="en-US" altLang="zh-CN" sz="1100" dirty="0" smtClean="0">
                <a:solidFill>
                  <a:schemeClr val="tx1"/>
                </a:solidFill>
              </a:rPr>
              <a:t>-10 – 60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Storage Temperature	</a:t>
            </a:r>
            <a:r>
              <a:rPr lang="en-US" altLang="zh-CN" sz="1100" dirty="0" smtClean="0">
                <a:solidFill>
                  <a:schemeClr val="tx1"/>
                </a:solidFill>
              </a:rPr>
              <a:t>-20 – 70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Vibration Protection	</a:t>
            </a:r>
            <a:r>
              <a:rPr lang="en-US" altLang="zh-CN" sz="1100" dirty="0" smtClean="0">
                <a:solidFill>
                  <a:schemeClr val="tx1"/>
                </a:solidFill>
              </a:rPr>
              <a:t>With SSD: 1Gms</a:t>
            </a:r>
          </a:p>
          <a:p>
            <a:pPr algn="l"/>
            <a:endParaRPr lang="en-US" altLang="zh-CN" sz="11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3714750"/>
            <a:ext cx="15240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b="1" dirty="0" smtClean="0">
                <a:solidFill>
                  <a:schemeClr val="tx1"/>
                </a:solidFill>
              </a:rPr>
              <a:t>Specification</a:t>
            </a: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6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2" y="1066800"/>
            <a:ext cx="2428875" cy="15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2999"/>
            <a:ext cx="2057400" cy="256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6220" y="1219200"/>
            <a:ext cx="15240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b="1" dirty="0" smtClean="0">
                <a:solidFill>
                  <a:schemeClr val="tx1"/>
                </a:solidFill>
              </a:rPr>
              <a:t>Dimensions</a:t>
            </a: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8140" y="3657600"/>
            <a:ext cx="222504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b="1" dirty="0" smtClean="0">
                <a:solidFill>
                  <a:schemeClr val="tx1"/>
                </a:solidFill>
              </a:rPr>
              <a:t>Order information</a:t>
            </a: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1695449" y="613167"/>
            <a:ext cx="2266952" cy="3556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ＤＦ中太楷書体" panose="02010609010101010101" pitchFamily="1" charset="-128"/>
                <a:ea typeface="ＤＦ中太楷書体" panose="02010609010101010101" pitchFamily="1" charset="-128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NZS-1201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3810000" y="582109"/>
            <a:ext cx="2895600" cy="3556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dirty="0" smtClean="0">
                <a:solidFill>
                  <a:schemeClr val="tx1"/>
                </a:solidFill>
              </a:rPr>
              <a:t>12” </a:t>
            </a:r>
            <a:r>
              <a:rPr lang="en-US" altLang="zh-CN" sz="1600" dirty="0" smtClean="0">
                <a:solidFill>
                  <a:schemeClr val="tx1"/>
                </a:solidFill>
              </a:rPr>
              <a:t>LED Touch Screen with </a:t>
            </a:r>
            <a:r>
              <a:rPr lang="en-US" altLang="zh-CN" sz="1600" dirty="0">
                <a:solidFill>
                  <a:schemeClr val="tx1"/>
                </a:solidFill>
              </a:rPr>
              <a:t>Intel </a:t>
            </a:r>
            <a:r>
              <a:rPr lang="en-US" altLang="zh-CN" sz="1600" dirty="0" smtClean="0">
                <a:solidFill>
                  <a:schemeClr val="tx1"/>
                </a:solidFill>
              </a:rPr>
              <a:t>Celeron Processor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35430"/>
            <a:ext cx="5334000" cy="205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26745" y="4495800"/>
            <a:ext cx="2726056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</a:rPr>
              <a:t>NZS-1201-P-4G-32G-WiFi</a:t>
            </a:r>
            <a:endParaRPr lang="en-US" altLang="zh-CN" b="1" dirty="0" smtClean="0">
              <a:solidFill>
                <a:schemeClr val="accent6"/>
              </a:solidFill>
            </a:endParaRPr>
          </a:p>
          <a:p>
            <a:pPr algn="l"/>
            <a:endParaRPr lang="en-US" altLang="zh-CN" b="1" dirty="0" smtClean="0">
              <a:solidFill>
                <a:schemeClr val="accent6"/>
              </a:solidFill>
            </a:endParaRPr>
          </a:p>
          <a:p>
            <a:pPr algn="l"/>
            <a:endParaRPr lang="en-US" altLang="zh-CN" b="1" dirty="0" smtClean="0">
              <a:solidFill>
                <a:schemeClr val="accent6"/>
              </a:solidFill>
            </a:endParaRPr>
          </a:p>
          <a:p>
            <a:pPr algn="l"/>
            <a:endParaRPr lang="en-US" altLang="zh-CN" b="1" dirty="0" smtClean="0">
              <a:solidFill>
                <a:schemeClr val="accent6"/>
              </a:solidFill>
            </a:endParaRPr>
          </a:p>
          <a:p>
            <a:pPr algn="l"/>
            <a:endParaRPr lang="en-US" altLang="zh-CN" b="1" dirty="0" smtClean="0">
              <a:solidFill>
                <a:schemeClr val="accent6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28925" y="4781550"/>
            <a:ext cx="0" cy="628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362200" y="4781550"/>
            <a:ext cx="0" cy="8648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371600" y="4781550"/>
            <a:ext cx="0" cy="1771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838200" y="4781550"/>
            <a:ext cx="0" cy="20764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703069" y="4781550"/>
            <a:ext cx="0" cy="14668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989773" y="4781550"/>
            <a:ext cx="0" cy="11620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362200" y="5645150"/>
            <a:ext cx="1219200" cy="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81200" y="5943601"/>
            <a:ext cx="16002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665220" y="5212080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Optional: </a:t>
            </a:r>
            <a:r>
              <a:rPr lang="en-US" altLang="zh-CN" sz="1100" b="1" dirty="0" err="1" smtClean="0">
                <a:solidFill>
                  <a:schemeClr val="tx1"/>
                </a:solidFill>
              </a:rPr>
              <a:t>WiFi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828925" y="5398771"/>
            <a:ext cx="752475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665220" y="5503545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32G SSD. (64G/128G)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665220" y="5795010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>
                <a:solidFill>
                  <a:schemeClr val="tx1"/>
                </a:solidFill>
              </a:rPr>
              <a:t>4</a:t>
            </a:r>
            <a:r>
              <a:rPr lang="en-US" altLang="zh-CN" sz="1100" b="1" dirty="0" smtClean="0">
                <a:solidFill>
                  <a:schemeClr val="tx1"/>
                </a:solidFill>
              </a:rPr>
              <a:t>G RAM. (8G/16G)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676400" y="6248400"/>
            <a:ext cx="18516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371600" y="6553200"/>
            <a:ext cx="21564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838200" y="6829424"/>
            <a:ext cx="2689860" cy="2857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665220" y="6086475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P: Panel; W: Wall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65220" y="6377940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12”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665220" y="6669403"/>
            <a:ext cx="19431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err="1" smtClean="0">
                <a:solidFill>
                  <a:schemeClr val="tx1"/>
                </a:solidFill>
              </a:rPr>
              <a:t>NeZha</a:t>
            </a:r>
            <a:r>
              <a:rPr lang="en-US" altLang="zh-CN" sz="1100" b="1" dirty="0" smtClean="0">
                <a:solidFill>
                  <a:schemeClr val="tx1"/>
                </a:solidFill>
              </a:rPr>
              <a:t> Industrial Touch Panel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699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 txBox="1">
            <a:spLocks/>
          </p:cNvSpPr>
          <p:nvPr/>
        </p:nvSpPr>
        <p:spPr>
          <a:xfrm>
            <a:off x="1695449" y="613167"/>
            <a:ext cx="2266952" cy="3556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ＤＦ中太楷書体" panose="02010609010101010101" pitchFamily="1" charset="-128"/>
                <a:ea typeface="ＤＦ中太楷書体" panose="02010609010101010101" pitchFamily="1" charset="-128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NZS-1501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3810000" y="582109"/>
            <a:ext cx="2895600" cy="3556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dirty="0" smtClean="0">
                <a:solidFill>
                  <a:schemeClr val="tx1"/>
                </a:solidFill>
              </a:rPr>
              <a:t>15</a:t>
            </a:r>
            <a:r>
              <a:rPr lang="en-US" altLang="zh-CN" sz="1600" dirty="0" smtClean="0">
                <a:solidFill>
                  <a:schemeClr val="tx1"/>
                </a:solidFill>
              </a:rPr>
              <a:t>” </a:t>
            </a:r>
            <a:r>
              <a:rPr lang="en-US" altLang="zh-CN" sz="1600" dirty="0" smtClean="0">
                <a:solidFill>
                  <a:schemeClr val="tx1"/>
                </a:solidFill>
              </a:rPr>
              <a:t>LED Touch Screen with </a:t>
            </a:r>
            <a:r>
              <a:rPr lang="en-US" altLang="zh-CN" sz="1600" dirty="0">
                <a:solidFill>
                  <a:schemeClr val="tx1"/>
                </a:solidFill>
              </a:rPr>
              <a:t>Intel </a:t>
            </a:r>
            <a:r>
              <a:rPr lang="en-US" altLang="zh-CN" sz="1600" dirty="0" smtClean="0">
                <a:solidFill>
                  <a:schemeClr val="tx1"/>
                </a:solidFill>
              </a:rPr>
              <a:t>Celeron Processor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81601" y="8904514"/>
            <a:ext cx="1676399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000" dirty="0" smtClean="0">
                <a:solidFill>
                  <a:schemeClr val="tx1"/>
                </a:solidFill>
              </a:rPr>
              <a:t>Last Updated: Jul 24, 2019</a:t>
            </a: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7706" y="4095750"/>
            <a:ext cx="3271293" cy="428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400" b="1" dirty="0" smtClean="0">
                <a:solidFill>
                  <a:schemeClr val="tx1"/>
                </a:solidFill>
              </a:rPr>
              <a:t>General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BIOS</a:t>
            </a:r>
            <a:r>
              <a:rPr lang="en-US" altLang="zh-CN" sz="1100" dirty="0" smtClean="0">
                <a:solidFill>
                  <a:schemeClr val="tx1"/>
                </a:solidFill>
              </a:rPr>
              <a:t>		</a:t>
            </a:r>
            <a:r>
              <a:rPr lang="en-US" altLang="zh-CN" sz="1100" dirty="0" smtClean="0">
                <a:solidFill>
                  <a:srgbClr val="FF0000"/>
                </a:solidFill>
              </a:rPr>
              <a:t>AMI UEFI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Certification</a:t>
            </a:r>
            <a:r>
              <a:rPr lang="en-US" altLang="zh-CN" sz="1100" dirty="0" smtClean="0">
                <a:solidFill>
                  <a:schemeClr val="tx1"/>
                </a:solidFill>
              </a:rPr>
              <a:t>		CCC, CE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Cooling System	</a:t>
            </a:r>
            <a:r>
              <a:rPr lang="en-US" altLang="zh-CN" sz="1100" dirty="0" err="1" smtClean="0">
                <a:solidFill>
                  <a:schemeClr val="tx1"/>
                </a:solidFill>
              </a:rPr>
              <a:t>Fanless</a:t>
            </a:r>
            <a:r>
              <a:rPr lang="en-US" altLang="zh-CN" sz="1100" dirty="0" smtClean="0">
                <a:solidFill>
                  <a:schemeClr val="tx1"/>
                </a:solidFill>
              </a:rPr>
              <a:t> design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Dimensions (</a:t>
            </a:r>
            <a:r>
              <a:rPr lang="en-US" altLang="zh-CN" sz="1100" b="1" dirty="0" err="1" smtClean="0">
                <a:solidFill>
                  <a:schemeClr val="tx1"/>
                </a:solidFill>
              </a:rPr>
              <a:t>WxHxD</a:t>
            </a:r>
            <a:r>
              <a:rPr lang="en-US" altLang="zh-CN" sz="1100" b="1" dirty="0" smtClean="0">
                <a:solidFill>
                  <a:schemeClr val="tx1"/>
                </a:solidFill>
              </a:rPr>
              <a:t>)	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Enclosure</a:t>
            </a:r>
            <a:r>
              <a:rPr lang="en-US" altLang="zh-CN" sz="1100" dirty="0" smtClean="0">
                <a:solidFill>
                  <a:schemeClr val="tx1"/>
                </a:solidFill>
              </a:rPr>
              <a:t>		Back housing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Mount Options	</a:t>
            </a:r>
            <a:r>
              <a:rPr lang="en-US" altLang="zh-CN" sz="1100" dirty="0" smtClean="0">
                <a:solidFill>
                  <a:schemeClr val="tx1"/>
                </a:solidFill>
              </a:rPr>
              <a:t>Wall/Panel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OS Support	</a:t>
            </a:r>
            <a:r>
              <a:rPr lang="en-US" altLang="zh-CN" sz="1100" dirty="0" smtClean="0">
                <a:solidFill>
                  <a:schemeClr val="tx1"/>
                </a:solidFill>
              </a:rPr>
              <a:t>	</a:t>
            </a:r>
            <a:r>
              <a:rPr lang="en-US" altLang="zh-CN" sz="900" dirty="0" smtClean="0">
                <a:solidFill>
                  <a:schemeClr val="tx1"/>
                </a:solidFill>
              </a:rPr>
              <a:t>Windows 7, 8, 10(32/64bit)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Power Consumption</a:t>
            </a:r>
            <a:r>
              <a:rPr lang="en-US" altLang="zh-CN" sz="1100" dirty="0" smtClean="0">
                <a:solidFill>
                  <a:schemeClr val="tx1"/>
                </a:solidFill>
              </a:rPr>
              <a:t>	50W (Typical)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Weight (Net)</a:t>
            </a:r>
            <a:r>
              <a:rPr lang="en-US" altLang="zh-CN" sz="1100" dirty="0" smtClean="0">
                <a:solidFill>
                  <a:schemeClr val="tx1"/>
                </a:solidFill>
              </a:rPr>
              <a:t>	4.5kg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altLang="zh-CN" sz="1200" dirty="0">
              <a:solidFill>
                <a:schemeClr val="tx1"/>
              </a:solidFill>
            </a:endParaRPr>
          </a:p>
          <a:p>
            <a:pPr algn="l"/>
            <a:r>
              <a:rPr lang="en-US" altLang="zh-CN" sz="1400" b="1" dirty="0" smtClean="0">
                <a:solidFill>
                  <a:schemeClr val="tx1"/>
                </a:solidFill>
              </a:rPr>
              <a:t>System Hardware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CPU	</a:t>
            </a:r>
            <a:r>
              <a:rPr lang="en-US" altLang="zh-CN" sz="1100" dirty="0">
                <a:solidFill>
                  <a:schemeClr val="tx1"/>
                </a:solidFill>
              </a:rPr>
              <a:t>Intel Celeron </a:t>
            </a:r>
            <a:r>
              <a:rPr lang="en-US" altLang="zh-CN" sz="1100" dirty="0" smtClean="0">
                <a:solidFill>
                  <a:schemeClr val="tx1"/>
                </a:solidFill>
              </a:rPr>
              <a:t>Processor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Memory	</a:t>
            </a:r>
            <a:r>
              <a:rPr lang="en-US" altLang="zh-CN" sz="1100" dirty="0" smtClean="0">
                <a:solidFill>
                  <a:schemeClr val="tx1"/>
                </a:solidFill>
              </a:rPr>
              <a:t>4GB DDR3 (Up to 16GB)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LAN	</a:t>
            </a:r>
            <a:r>
              <a:rPr lang="en-US" altLang="zh-CN" sz="1100" dirty="0" smtClean="0">
                <a:solidFill>
                  <a:schemeClr val="tx1"/>
                </a:solidFill>
              </a:rPr>
              <a:t>100M/1000M </a:t>
            </a:r>
            <a:r>
              <a:rPr lang="en-US" altLang="zh-CN" sz="1100" dirty="0" smtClean="0">
                <a:solidFill>
                  <a:schemeClr val="tx1"/>
                </a:solidFill>
              </a:rPr>
              <a:t>Base-T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Storage	</a:t>
            </a:r>
            <a:r>
              <a:rPr lang="en-US" altLang="zh-CN" sz="1100" dirty="0">
                <a:solidFill>
                  <a:schemeClr val="tx1"/>
                </a:solidFill>
              </a:rPr>
              <a:t>MSATA2 HDD *</a:t>
            </a:r>
            <a:r>
              <a:rPr lang="en-US" altLang="zh-CN" sz="1100" dirty="0" smtClean="0">
                <a:solidFill>
                  <a:schemeClr val="tx1"/>
                </a:solidFill>
              </a:rPr>
              <a:t>1 (32G SSD) 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I/O	</a:t>
            </a:r>
            <a:r>
              <a:rPr lang="en-US" altLang="zh-CN" sz="1100" dirty="0" smtClean="0">
                <a:solidFill>
                  <a:schemeClr val="tx1"/>
                </a:solidFill>
              </a:rPr>
              <a:t>1*RS232</a:t>
            </a:r>
          </a:p>
          <a:p>
            <a:pPr lvl="1"/>
            <a:r>
              <a:rPr lang="en-US" altLang="zh-CN" sz="1100" b="1" dirty="0">
                <a:solidFill>
                  <a:schemeClr val="tx1"/>
                </a:solidFill>
              </a:rPr>
              <a:t>	</a:t>
            </a:r>
            <a:r>
              <a:rPr lang="en-US" altLang="zh-CN" sz="1100" dirty="0" smtClean="0">
                <a:solidFill>
                  <a:schemeClr val="tx1"/>
                </a:solidFill>
              </a:rPr>
              <a:t>1*RS232/RS422/RS485</a:t>
            </a:r>
          </a:p>
          <a:p>
            <a:pPr lvl="1"/>
            <a:r>
              <a:rPr lang="en-US" altLang="zh-CN" sz="1100" dirty="0">
                <a:solidFill>
                  <a:schemeClr val="tx1"/>
                </a:solidFill>
              </a:rPr>
              <a:t>	</a:t>
            </a:r>
            <a:r>
              <a:rPr lang="en-US" altLang="zh-CN" sz="1100" dirty="0" smtClean="0">
                <a:solidFill>
                  <a:schemeClr val="tx1"/>
                </a:solidFill>
              </a:rPr>
              <a:t>1*USB3.0</a:t>
            </a:r>
          </a:p>
          <a:p>
            <a:pPr lvl="1"/>
            <a:r>
              <a:rPr lang="en-US" altLang="zh-CN" sz="1100" dirty="0">
                <a:solidFill>
                  <a:schemeClr val="tx1"/>
                </a:solidFill>
              </a:rPr>
              <a:t>	</a:t>
            </a:r>
            <a:r>
              <a:rPr lang="en-US" altLang="zh-CN" sz="1100" dirty="0" smtClean="0">
                <a:solidFill>
                  <a:schemeClr val="tx1"/>
                </a:solidFill>
              </a:rPr>
              <a:t>3*USB2.0</a:t>
            </a: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34307" y="4076700"/>
            <a:ext cx="3271293" cy="4057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400" b="1" dirty="0" smtClean="0">
                <a:solidFill>
                  <a:schemeClr val="tx1"/>
                </a:solidFill>
              </a:rPr>
              <a:t>LCD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Display Type</a:t>
            </a:r>
            <a:r>
              <a:rPr lang="en-US" altLang="zh-CN" sz="1100" dirty="0" smtClean="0">
                <a:solidFill>
                  <a:schemeClr val="tx1"/>
                </a:solidFill>
              </a:rPr>
              <a:t>		</a:t>
            </a:r>
            <a:r>
              <a:rPr lang="en-US" altLang="zh-CN" sz="1100" dirty="0" smtClean="0">
                <a:solidFill>
                  <a:schemeClr val="tx1"/>
                </a:solidFill>
              </a:rPr>
              <a:t>TFT </a:t>
            </a:r>
            <a:r>
              <a:rPr lang="en-US" altLang="zh-CN" sz="1100" dirty="0" smtClean="0">
                <a:solidFill>
                  <a:schemeClr val="tx1"/>
                </a:solidFill>
              </a:rPr>
              <a:t>LED LCD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Display Size		</a:t>
            </a:r>
            <a:r>
              <a:rPr lang="en-US" altLang="zh-CN" sz="1100" dirty="0" smtClean="0">
                <a:solidFill>
                  <a:schemeClr val="tx1"/>
                </a:solidFill>
              </a:rPr>
              <a:t>15”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Max Resolution	</a:t>
            </a:r>
            <a:r>
              <a:rPr lang="en-US" altLang="zh-CN" sz="1100" dirty="0" smtClean="0">
                <a:solidFill>
                  <a:schemeClr val="tx1"/>
                </a:solidFill>
              </a:rPr>
              <a:t>1024*768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Max. Colors		</a:t>
            </a:r>
            <a:r>
              <a:rPr lang="en-US" altLang="zh-CN" sz="1100" dirty="0" smtClean="0">
                <a:solidFill>
                  <a:schemeClr val="tx1"/>
                </a:solidFill>
              </a:rPr>
              <a:t>16.7M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Luminance		</a:t>
            </a:r>
            <a:r>
              <a:rPr lang="en-US" altLang="zh-CN" sz="1100" dirty="0" smtClean="0">
                <a:solidFill>
                  <a:schemeClr val="tx1"/>
                </a:solidFill>
              </a:rPr>
              <a:t>450cd/m2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Viewing Angle (H/V)	</a:t>
            </a:r>
            <a:r>
              <a:rPr lang="en-US" altLang="zh-CN" sz="1100" dirty="0" smtClean="0">
                <a:solidFill>
                  <a:schemeClr val="tx1"/>
                </a:solidFill>
              </a:rPr>
              <a:t>160/140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Backlight Life	</a:t>
            </a:r>
            <a:r>
              <a:rPr lang="en-US" altLang="zh-CN" sz="1100" dirty="0" smtClean="0">
                <a:solidFill>
                  <a:schemeClr val="tx1"/>
                </a:solidFill>
              </a:rPr>
              <a:t>50,000 hours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Contrast Ratio	</a:t>
            </a:r>
            <a:r>
              <a:rPr lang="en-US" altLang="zh-CN" sz="1100" dirty="0" smtClean="0">
                <a:solidFill>
                  <a:schemeClr val="tx1"/>
                </a:solidFill>
              </a:rPr>
              <a:t>1000:1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altLang="zh-CN" sz="1100" b="1" dirty="0">
              <a:solidFill>
                <a:schemeClr val="tx1"/>
              </a:solidFill>
            </a:endParaRPr>
          </a:p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Touch Screen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Lifespan		</a:t>
            </a:r>
            <a:r>
              <a:rPr lang="en-US" altLang="zh-CN" sz="1100" dirty="0" smtClean="0">
                <a:solidFill>
                  <a:schemeClr val="tx1"/>
                </a:solidFill>
              </a:rPr>
              <a:t>30 million touches at a single point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Resolution		</a:t>
            </a:r>
            <a:r>
              <a:rPr lang="en-US" altLang="zh-CN" sz="1100" dirty="0" smtClean="0">
                <a:solidFill>
                  <a:schemeClr val="tx1"/>
                </a:solidFill>
              </a:rPr>
              <a:t>Linearity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Light Transmission 	</a:t>
            </a:r>
            <a:r>
              <a:rPr lang="en-US" altLang="zh-CN" sz="1100" dirty="0" smtClean="0">
                <a:solidFill>
                  <a:schemeClr val="tx1"/>
                </a:solidFill>
              </a:rPr>
              <a:t>Above </a:t>
            </a:r>
            <a:r>
              <a:rPr lang="en-US" altLang="zh-CN" sz="1100" dirty="0" smtClean="0">
                <a:solidFill>
                  <a:schemeClr val="tx1"/>
                </a:solidFill>
              </a:rPr>
              <a:t>90</a:t>
            </a:r>
            <a:r>
              <a:rPr lang="en-US" altLang="zh-CN" sz="1100" dirty="0" smtClean="0">
                <a:solidFill>
                  <a:schemeClr val="tx1"/>
                </a:solidFill>
              </a:rPr>
              <a:t>%</a:t>
            </a:r>
            <a:endParaRPr lang="en-US" altLang="zh-CN" sz="11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Type		</a:t>
            </a:r>
            <a:r>
              <a:rPr lang="en-US" altLang="zh-CN" sz="1100" dirty="0" smtClean="0">
                <a:solidFill>
                  <a:schemeClr val="tx1"/>
                </a:solidFill>
              </a:rPr>
              <a:t>Capacity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altLang="zh-CN" sz="1100" b="1" dirty="0">
              <a:solidFill>
                <a:schemeClr val="tx1"/>
              </a:solidFill>
            </a:endParaRPr>
          </a:p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Environment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Humidity		</a:t>
            </a:r>
            <a:r>
              <a:rPr lang="en-US" altLang="zh-CN" sz="1100" dirty="0" smtClean="0">
                <a:solidFill>
                  <a:schemeClr val="tx1"/>
                </a:solidFill>
              </a:rPr>
              <a:t>20%-90%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Front Protection	</a:t>
            </a:r>
            <a:r>
              <a:rPr lang="en-US" altLang="zh-CN" sz="1100" dirty="0" smtClean="0">
                <a:solidFill>
                  <a:schemeClr val="tx1"/>
                </a:solidFill>
              </a:rPr>
              <a:t>IP65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Operating Temperature	</a:t>
            </a:r>
            <a:r>
              <a:rPr lang="en-US" altLang="zh-CN" sz="1100" dirty="0" smtClean="0">
                <a:solidFill>
                  <a:schemeClr val="tx1"/>
                </a:solidFill>
              </a:rPr>
              <a:t>-10 – 60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Storage Temperature	</a:t>
            </a:r>
            <a:r>
              <a:rPr lang="en-US" altLang="zh-CN" sz="1100" dirty="0" smtClean="0">
                <a:solidFill>
                  <a:schemeClr val="tx1"/>
                </a:solidFill>
              </a:rPr>
              <a:t>-20 – 70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zh-CN" sz="1100" b="1" dirty="0" smtClean="0">
                <a:solidFill>
                  <a:schemeClr val="tx1"/>
                </a:solidFill>
              </a:rPr>
              <a:t>Vibration Protection	</a:t>
            </a:r>
            <a:r>
              <a:rPr lang="en-US" altLang="zh-CN" sz="1100" dirty="0" smtClean="0">
                <a:solidFill>
                  <a:schemeClr val="tx1"/>
                </a:solidFill>
              </a:rPr>
              <a:t>With SSD: 1Gms</a:t>
            </a:r>
          </a:p>
          <a:p>
            <a:pPr algn="l"/>
            <a:endParaRPr lang="en-US" altLang="zh-CN" sz="11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  <a:p>
            <a:pPr algn="l"/>
            <a:endParaRPr lang="en-US" altLang="zh-CN" sz="1200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3714750"/>
            <a:ext cx="15240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b="1" dirty="0" smtClean="0">
                <a:solidFill>
                  <a:schemeClr val="tx1"/>
                </a:solidFill>
              </a:rPr>
              <a:t>Specification</a:t>
            </a: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6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2" y="1066800"/>
            <a:ext cx="2428875" cy="15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2999"/>
            <a:ext cx="2057400" cy="256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37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6220" y="1219200"/>
            <a:ext cx="15240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b="1" dirty="0" smtClean="0">
                <a:solidFill>
                  <a:schemeClr val="tx1"/>
                </a:solidFill>
              </a:rPr>
              <a:t>Dimensions</a:t>
            </a: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8140" y="3657600"/>
            <a:ext cx="222504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b="1" dirty="0" smtClean="0">
                <a:solidFill>
                  <a:schemeClr val="tx1"/>
                </a:solidFill>
              </a:rPr>
              <a:t>Order information</a:t>
            </a: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  <a:p>
            <a:pPr algn="l"/>
            <a:endParaRPr lang="en-US" altLang="zh-CN" b="1" dirty="0" smtClean="0">
              <a:solidFill>
                <a:schemeClr val="tx1"/>
              </a:solidFill>
            </a:endParaRP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1695449" y="613167"/>
            <a:ext cx="2266952" cy="3556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ＤＦ中太楷書体" panose="02010609010101010101" pitchFamily="1" charset="-128"/>
                <a:ea typeface="ＤＦ中太楷書体" panose="02010609010101010101" pitchFamily="1" charset="-128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NZS-1501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3810000" y="582109"/>
            <a:ext cx="2895600" cy="3556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dirty="0" smtClean="0">
                <a:solidFill>
                  <a:schemeClr val="tx1"/>
                </a:solidFill>
              </a:rPr>
              <a:t>15</a:t>
            </a:r>
            <a:r>
              <a:rPr lang="en-US" altLang="zh-CN" sz="1600" dirty="0" smtClean="0">
                <a:solidFill>
                  <a:schemeClr val="tx1"/>
                </a:solidFill>
              </a:rPr>
              <a:t>” </a:t>
            </a:r>
            <a:r>
              <a:rPr lang="en-US" altLang="zh-CN" sz="1600" dirty="0" smtClean="0">
                <a:solidFill>
                  <a:schemeClr val="tx1"/>
                </a:solidFill>
              </a:rPr>
              <a:t>LED Touch Screen with </a:t>
            </a:r>
            <a:r>
              <a:rPr lang="en-US" altLang="zh-CN" sz="1600" dirty="0">
                <a:solidFill>
                  <a:schemeClr val="tx1"/>
                </a:solidFill>
              </a:rPr>
              <a:t>Intel </a:t>
            </a:r>
            <a:r>
              <a:rPr lang="en-US" altLang="zh-CN" sz="1600" dirty="0" smtClean="0">
                <a:solidFill>
                  <a:schemeClr val="tx1"/>
                </a:solidFill>
              </a:rPr>
              <a:t>Celeron Processor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35430"/>
            <a:ext cx="5334000" cy="205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26745" y="4495800"/>
            <a:ext cx="2726056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b="1" dirty="0" smtClean="0">
                <a:solidFill>
                  <a:schemeClr val="accent6"/>
                </a:solidFill>
              </a:rPr>
              <a:t>NZS-1501-P-4G-32G-WiFi</a:t>
            </a:r>
            <a:endParaRPr lang="en-US" altLang="zh-CN" b="1" dirty="0" smtClean="0">
              <a:solidFill>
                <a:schemeClr val="accent6"/>
              </a:solidFill>
            </a:endParaRPr>
          </a:p>
          <a:p>
            <a:pPr algn="l"/>
            <a:endParaRPr lang="en-US" altLang="zh-CN" b="1" dirty="0" smtClean="0">
              <a:solidFill>
                <a:schemeClr val="accent6"/>
              </a:solidFill>
            </a:endParaRPr>
          </a:p>
          <a:p>
            <a:pPr algn="l"/>
            <a:endParaRPr lang="en-US" altLang="zh-CN" b="1" dirty="0" smtClean="0">
              <a:solidFill>
                <a:schemeClr val="accent6"/>
              </a:solidFill>
            </a:endParaRPr>
          </a:p>
          <a:p>
            <a:pPr algn="l"/>
            <a:endParaRPr lang="en-US" altLang="zh-CN" b="1" dirty="0" smtClean="0">
              <a:solidFill>
                <a:schemeClr val="accent6"/>
              </a:solidFill>
            </a:endParaRPr>
          </a:p>
          <a:p>
            <a:pPr algn="l"/>
            <a:endParaRPr lang="en-US" altLang="zh-CN" b="1" dirty="0" smtClean="0">
              <a:solidFill>
                <a:schemeClr val="accent6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28925" y="4781550"/>
            <a:ext cx="0" cy="628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362200" y="4781550"/>
            <a:ext cx="0" cy="8648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371600" y="4781550"/>
            <a:ext cx="0" cy="1771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838200" y="4781550"/>
            <a:ext cx="0" cy="20764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703069" y="4781550"/>
            <a:ext cx="0" cy="14668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989773" y="4781550"/>
            <a:ext cx="0" cy="11620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362200" y="5645150"/>
            <a:ext cx="1219200" cy="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81200" y="5943601"/>
            <a:ext cx="16002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665220" y="5212080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Optional: </a:t>
            </a:r>
            <a:r>
              <a:rPr lang="en-US" altLang="zh-CN" sz="1100" b="1" dirty="0" err="1" smtClean="0">
                <a:solidFill>
                  <a:schemeClr val="tx1"/>
                </a:solidFill>
              </a:rPr>
              <a:t>WiFi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828925" y="5398771"/>
            <a:ext cx="752475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665220" y="5503545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32G SSD. (64G/128G)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665220" y="5795010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>
                <a:solidFill>
                  <a:schemeClr val="tx1"/>
                </a:solidFill>
              </a:rPr>
              <a:t>4</a:t>
            </a:r>
            <a:r>
              <a:rPr lang="en-US" altLang="zh-CN" sz="1100" b="1" dirty="0" smtClean="0">
                <a:solidFill>
                  <a:schemeClr val="tx1"/>
                </a:solidFill>
              </a:rPr>
              <a:t>G RAM. (8G/16G)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676400" y="6248400"/>
            <a:ext cx="18516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371600" y="6553200"/>
            <a:ext cx="215646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838200" y="6829424"/>
            <a:ext cx="2689860" cy="2857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665220" y="6086475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P: Panel; W: Wall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65220" y="6377940"/>
            <a:ext cx="16002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smtClean="0">
                <a:solidFill>
                  <a:schemeClr val="tx1"/>
                </a:solidFill>
              </a:rPr>
              <a:t>15”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665220" y="6669403"/>
            <a:ext cx="1943100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altLang="zh-CN" sz="1100" b="1" dirty="0" err="1" smtClean="0">
                <a:solidFill>
                  <a:schemeClr val="tx1"/>
                </a:solidFill>
              </a:rPr>
              <a:t>NeZha</a:t>
            </a:r>
            <a:r>
              <a:rPr lang="en-US" altLang="zh-CN" sz="1100" b="1" dirty="0" smtClean="0">
                <a:solidFill>
                  <a:schemeClr val="tx1"/>
                </a:solidFill>
              </a:rPr>
              <a:t> Industrial Touch Panel</a:t>
            </a:r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1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20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3889</TotalTime>
  <Words>130</Words>
  <Application>Microsoft Office PowerPoint</Application>
  <PresentationFormat>On-screen Show (4:3)</PresentationFormat>
  <Paragraphs>166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Li (R&amp;I)</dc:creator>
  <cp:lastModifiedBy>John Li (R&amp;I)</cp:lastModifiedBy>
  <cp:revision>31</cp:revision>
  <dcterms:created xsi:type="dcterms:W3CDTF">2019-07-24T05:39:25Z</dcterms:created>
  <dcterms:modified xsi:type="dcterms:W3CDTF">2019-08-05T08:16:28Z</dcterms:modified>
</cp:coreProperties>
</file>