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0" d="100"/>
          <a:sy n="90" d="100"/>
        </p:scale>
        <p:origin x="-3528" y="-11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866531-0566-B640-BC8C-8D096C4A2564}" type="datetimeFigureOut">
              <a:rPr lang="en-US" smtClean="0"/>
              <a:t>7/12/19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4020992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866531-0566-B640-BC8C-8D096C4A2564}" type="datetimeFigureOut">
              <a:rPr lang="en-US" smtClean="0"/>
              <a:t>7/12/19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3505472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29037" y="488951"/>
            <a:ext cx="1157288"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57175" y="488951"/>
            <a:ext cx="3357563"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866531-0566-B640-BC8C-8D096C4A2564}" type="datetimeFigureOut">
              <a:rPr lang="en-US" smtClean="0"/>
              <a:t>7/12/19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795882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866531-0566-B640-BC8C-8D096C4A2564}" type="datetimeFigureOut">
              <a:rPr lang="en-US" smtClean="0"/>
              <a:t>7/12/19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3316951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866531-0566-B640-BC8C-8D096C4A2564}" type="datetimeFigureOut">
              <a:rPr lang="en-US" smtClean="0"/>
              <a:t>7/12/19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2262954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7175"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628900" y="2844800"/>
            <a:ext cx="2257425" cy="804545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866531-0566-B640-BC8C-8D096C4A2564}" type="datetimeFigureOut">
              <a:rPr lang="en-US" smtClean="0"/>
              <a:t>7/12/19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3810544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6184"/>
            <a:ext cx="6172200"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866531-0566-B640-BC8C-8D096C4A2564}" type="datetimeFigureOut">
              <a:rPr lang="en-US" smtClean="0"/>
              <a:t>7/12/19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624583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866531-0566-B640-BC8C-8D096C4A2564}" type="datetimeFigureOut">
              <a:rPr lang="en-US" smtClean="0"/>
              <a:t>7/12/19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3668352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866531-0566-B640-BC8C-8D096C4A2564}" type="datetimeFigureOut">
              <a:rPr lang="en-US" smtClean="0"/>
              <a:t>7/12/19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698028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866531-0566-B640-BC8C-8D096C4A2564}" type="datetimeFigureOut">
              <a:rPr lang="en-US" smtClean="0"/>
              <a:t>7/12/19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7411096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866531-0566-B640-BC8C-8D096C4A2564}" type="datetimeFigureOut">
              <a:rPr lang="en-US" smtClean="0"/>
              <a:t>7/12/19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E45DD2-E6F4-144F-A09C-E5493F9D372D}" type="slidenum">
              <a:rPr lang="en-US" smtClean="0"/>
              <a:t>‹#›</a:t>
            </a:fld>
            <a:endParaRPr lang="en-US"/>
          </a:p>
        </p:txBody>
      </p:sp>
    </p:spTree>
    <p:extLst>
      <p:ext uri="{BB962C8B-B14F-4D97-AF65-F5344CB8AC3E}">
        <p14:creationId xmlns:p14="http://schemas.microsoft.com/office/powerpoint/2010/main" val="226285995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BB866531-0566-B640-BC8C-8D096C4A2564}" type="datetimeFigureOut">
              <a:rPr lang="en-US" smtClean="0"/>
              <a:t>7/12/19</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FBE45DD2-E6F4-144F-A09C-E5493F9D372D}" type="slidenum">
              <a:rPr lang="en-US" smtClean="0"/>
              <a:t>‹#›</a:t>
            </a:fld>
            <a:endParaRPr lang="en-US"/>
          </a:p>
        </p:txBody>
      </p:sp>
    </p:spTree>
    <p:extLst>
      <p:ext uri="{BB962C8B-B14F-4D97-AF65-F5344CB8AC3E}">
        <p14:creationId xmlns:p14="http://schemas.microsoft.com/office/powerpoint/2010/main" val="3535167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wizardconnectionn.com" TargetMode="External"/><Relationship Id="rId3"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hyperlink" Target="mailto:info@wizardconnection.com" TargetMode="External"/><Relationship Id="rId4" Type="http://schemas.openxmlformats.org/officeDocument/2006/relationships/hyperlink" Target="mailto:nfo@wizardconnection.com" TargetMode="External"/><Relationship Id="rId5" Type="http://schemas.openxmlformats.org/officeDocument/2006/relationships/hyperlink" Target="http://www.wizardconnection.com" TargetMode="External"/><Relationship Id="rId6" Type="http://schemas.openxmlformats.org/officeDocument/2006/relationships/image" Target="../media/image2.png"/><Relationship Id="rId7" Type="http://schemas.openxmlformats.org/officeDocument/2006/relationships/image" Target="../media/image3.png"/><Relationship Id="rId8" Type="http://schemas.openxmlformats.org/officeDocument/2006/relationships/image" Target="../media/image4.png"/><Relationship Id="rId9" Type="http://schemas.openxmlformats.org/officeDocument/2006/relationships/image" Target="../media/image5.png"/><Relationship Id="rId10"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hyperlink" Target="file://localhost/tel/407-888-923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65143" y="1548096"/>
            <a:ext cx="5643615" cy="553998"/>
          </a:xfrm>
          <a:prstGeom prst="rect">
            <a:avLst/>
          </a:prstGeom>
        </p:spPr>
        <p:txBody>
          <a:bodyPr wrap="square">
            <a:spAutoFit/>
          </a:bodyPr>
          <a:lstStyle/>
          <a:p>
            <a:pPr algn="ctr"/>
            <a:r>
              <a:rPr lang="en-US" b="1" dirty="0" smtClean="0"/>
              <a:t>Event Management Services</a:t>
            </a:r>
          </a:p>
          <a:p>
            <a:pPr algn="ctr"/>
            <a:r>
              <a:rPr lang="en-US" sz="1200" i="1" dirty="0" smtClean="0"/>
              <a:t>BRINGING </a:t>
            </a:r>
            <a:r>
              <a:rPr lang="en-US" sz="1200" i="1" dirty="0"/>
              <a:t>PEOPLE, BUSINESSES, MARKETS AND IDEAS </a:t>
            </a:r>
            <a:r>
              <a:rPr lang="en-US" sz="1200" i="1" dirty="0" smtClean="0"/>
              <a:t>TOGETHER</a:t>
            </a:r>
            <a:endParaRPr lang="en-US" i="1" dirty="0" smtClean="0"/>
          </a:p>
        </p:txBody>
      </p:sp>
      <p:sp>
        <p:nvSpPr>
          <p:cNvPr id="10" name="TextBox 9"/>
          <p:cNvSpPr txBox="1"/>
          <p:nvPr/>
        </p:nvSpPr>
        <p:spPr>
          <a:xfrm>
            <a:off x="3265241" y="248393"/>
            <a:ext cx="3537339" cy="1107996"/>
          </a:xfrm>
          <a:prstGeom prst="rect">
            <a:avLst/>
          </a:prstGeom>
          <a:solidFill>
            <a:srgbClr val="000090"/>
          </a:solidFill>
        </p:spPr>
        <p:txBody>
          <a:bodyPr wrap="square" rtlCol="0">
            <a:spAutoFit/>
          </a:bodyPr>
          <a:lstStyle/>
          <a:p>
            <a:r>
              <a:rPr lang="en-US" sz="1100" dirty="0">
                <a:solidFill>
                  <a:srgbClr val="FFFFFF"/>
                </a:solidFill>
              </a:rPr>
              <a:t>Founded in </a:t>
            </a:r>
            <a:r>
              <a:rPr lang="en-US" sz="1100" dirty="0" smtClean="0">
                <a:solidFill>
                  <a:srgbClr val="FFFFFF"/>
                </a:solidFill>
              </a:rPr>
              <a:t>1999</a:t>
            </a:r>
            <a:r>
              <a:rPr lang="en-US" sz="1100" dirty="0" smtClean="0">
                <a:solidFill>
                  <a:srgbClr val="FFFFFF"/>
                </a:solidFill>
              </a:rPr>
              <a:t>, </a:t>
            </a:r>
            <a:r>
              <a:rPr lang="en-US" sz="1100" dirty="0" smtClean="0">
                <a:solidFill>
                  <a:srgbClr val="FFFFFF"/>
                </a:solidFill>
              </a:rPr>
              <a:t>Wizard Connection </a:t>
            </a:r>
            <a:r>
              <a:rPr lang="en-US" sz="1100" dirty="0">
                <a:solidFill>
                  <a:srgbClr val="FFFFFF"/>
                </a:solidFill>
              </a:rPr>
              <a:t>is a specialist </a:t>
            </a:r>
            <a:r>
              <a:rPr lang="en-US" sz="1100" dirty="0" smtClean="0">
                <a:solidFill>
                  <a:srgbClr val="FFFFFF"/>
                </a:solidFill>
              </a:rPr>
              <a:t>organizer </a:t>
            </a:r>
            <a:r>
              <a:rPr lang="en-US" sz="1100" dirty="0">
                <a:solidFill>
                  <a:srgbClr val="FFFFFF"/>
                </a:solidFill>
              </a:rPr>
              <a:t>of business-to-business events, including conferences, award ceremonies, seminars, workshops, roadshows, roundtables and exhibitions for the public, commercial and third sectors. </a:t>
            </a:r>
            <a:r>
              <a:rPr lang="en-US" sz="1100" dirty="0" smtClean="0">
                <a:solidFill>
                  <a:srgbClr val="FFFFFF"/>
                </a:solidFill>
              </a:rPr>
              <a:t> </a:t>
            </a:r>
            <a:r>
              <a:rPr lang="en-US" sz="1100" dirty="0" smtClean="0">
                <a:solidFill>
                  <a:srgbClr val="FFFFFF"/>
                </a:solidFill>
                <a:hlinkClick r:id="rId2"/>
              </a:rPr>
              <a:t>www.wizardconnectionn.com</a:t>
            </a:r>
            <a:r>
              <a:rPr lang="en-US" sz="1100" dirty="0" smtClean="0">
                <a:solidFill>
                  <a:srgbClr val="FFFFFF"/>
                </a:solidFill>
              </a:rPr>
              <a:t> </a:t>
            </a:r>
            <a:endParaRPr lang="en-US" sz="1100" dirty="0">
              <a:solidFill>
                <a:srgbClr val="FFFFFF"/>
              </a:solidFill>
            </a:endParaRPr>
          </a:p>
        </p:txBody>
      </p:sp>
      <p:sp>
        <p:nvSpPr>
          <p:cNvPr id="13" name="TextBox 12"/>
          <p:cNvSpPr txBox="1"/>
          <p:nvPr/>
        </p:nvSpPr>
        <p:spPr>
          <a:xfrm>
            <a:off x="118418" y="5234102"/>
            <a:ext cx="6132397" cy="938719"/>
          </a:xfrm>
          <a:prstGeom prst="rect">
            <a:avLst/>
          </a:prstGeom>
          <a:solidFill>
            <a:srgbClr val="EBF1DE"/>
          </a:solidFill>
          <a:ln>
            <a:solidFill>
              <a:srgbClr val="008000"/>
            </a:solidFill>
          </a:ln>
        </p:spPr>
        <p:txBody>
          <a:bodyPr wrap="square" rtlCol="0">
            <a:spAutoFit/>
          </a:bodyPr>
          <a:lstStyle/>
          <a:p>
            <a:r>
              <a:rPr lang="en-US" sz="1100" b="1" dirty="0" smtClean="0"/>
              <a:t>Foliage Connection</a:t>
            </a:r>
          </a:p>
          <a:p>
            <a:endParaRPr lang="en-US" sz="1100" dirty="0" smtClean="0"/>
          </a:p>
          <a:p>
            <a:r>
              <a:rPr lang="en-US" sz="1100" dirty="0" smtClean="0"/>
              <a:t>Foliage Connection is our only company that is not located on property.  We have 40,000 square feet of green houses with a large selection of inventory from 14’ Amstel </a:t>
            </a:r>
            <a:r>
              <a:rPr lang="en-US" sz="1100" dirty="0" err="1" smtClean="0"/>
              <a:t>Ficus</a:t>
            </a:r>
            <a:r>
              <a:rPr lang="en-US" sz="1100" dirty="0" smtClean="0"/>
              <a:t> Trees, 12’ Palms, to lush Boston Ferns and many more in between.</a:t>
            </a:r>
            <a:endParaRPr lang="en-US" sz="1100" dirty="0"/>
          </a:p>
        </p:txBody>
      </p:sp>
      <p:sp>
        <p:nvSpPr>
          <p:cNvPr id="14" name="TextBox 13"/>
          <p:cNvSpPr txBox="1"/>
          <p:nvPr/>
        </p:nvSpPr>
        <p:spPr>
          <a:xfrm>
            <a:off x="665143" y="3726057"/>
            <a:ext cx="6132397" cy="1323439"/>
          </a:xfrm>
          <a:prstGeom prst="rect">
            <a:avLst/>
          </a:prstGeom>
          <a:solidFill>
            <a:schemeClr val="accent3">
              <a:lumMod val="60000"/>
              <a:lumOff val="40000"/>
            </a:schemeClr>
          </a:solidFill>
          <a:ln>
            <a:solidFill>
              <a:srgbClr val="008000"/>
            </a:solidFill>
          </a:ln>
        </p:spPr>
        <p:txBody>
          <a:bodyPr wrap="square" rtlCol="0">
            <a:spAutoFit/>
          </a:bodyPr>
          <a:lstStyle/>
          <a:p>
            <a:r>
              <a:rPr lang="en-US" sz="1000" b="1" dirty="0" smtClean="0"/>
              <a:t>LED Connection</a:t>
            </a:r>
          </a:p>
          <a:p>
            <a:endParaRPr lang="en-US" sz="1000" dirty="0" smtClean="0"/>
          </a:p>
          <a:p>
            <a:r>
              <a:rPr lang="en-US" sz="1000" dirty="0" smtClean="0"/>
              <a:t>LED Connection was born from the need to eliminate pesky cords at our events. Our lighted décor is now completely battery operated. We now sell most of our lights to multiple companies and theme parks throughout the United States.</a:t>
            </a:r>
          </a:p>
          <a:p>
            <a:endParaRPr lang="en-US" sz="1000" dirty="0" smtClean="0"/>
          </a:p>
          <a:p>
            <a:r>
              <a:rPr lang="en-US" sz="1000" dirty="0" smtClean="0"/>
              <a:t>Our lighted products are brand friendly, meaning we can add a logo or monogram to just about any of our lighted décor items.</a:t>
            </a:r>
            <a:endParaRPr lang="en-US" sz="1000" dirty="0"/>
          </a:p>
        </p:txBody>
      </p:sp>
      <p:sp>
        <p:nvSpPr>
          <p:cNvPr id="15" name="TextBox 14"/>
          <p:cNvSpPr txBox="1"/>
          <p:nvPr/>
        </p:nvSpPr>
        <p:spPr>
          <a:xfrm>
            <a:off x="98264" y="2235415"/>
            <a:ext cx="6172706" cy="1323439"/>
          </a:xfrm>
          <a:prstGeom prst="rect">
            <a:avLst/>
          </a:prstGeom>
          <a:solidFill>
            <a:srgbClr val="EBF1DE"/>
          </a:solidFill>
          <a:ln>
            <a:solidFill>
              <a:srgbClr val="008000"/>
            </a:solidFill>
          </a:ln>
        </p:spPr>
        <p:txBody>
          <a:bodyPr wrap="square" rtlCol="0">
            <a:spAutoFit/>
          </a:bodyPr>
          <a:lstStyle/>
          <a:p>
            <a:r>
              <a:rPr lang="en-US" sz="1000" b="1" dirty="0" smtClean="0"/>
              <a:t>Themed Props and Décor</a:t>
            </a:r>
          </a:p>
          <a:p>
            <a:endParaRPr lang="en-US" sz="1000" b="1" dirty="0" smtClean="0"/>
          </a:p>
          <a:p>
            <a:r>
              <a:rPr lang="en-US" sz="1000" dirty="0" smtClean="0"/>
              <a:t>At Wizard Connection we are known for providing décor that completely changes the surrounds of your venue and provides your guests with an immersive event experience. Our expert event designers understand how the product will be used and where it will be most impactful. </a:t>
            </a:r>
          </a:p>
          <a:p>
            <a:endParaRPr lang="en-US" sz="1000" dirty="0"/>
          </a:p>
          <a:p>
            <a:r>
              <a:rPr lang="en-US" sz="1000" dirty="0" smtClean="0"/>
              <a:t>Whether being transported to outer space or to a tropical paradise, our props drive each theme home. We also will use foliage, lighting, ice, and even custom décor items</a:t>
            </a:r>
            <a:endParaRPr lang="en-US" sz="1000" dirty="0"/>
          </a:p>
        </p:txBody>
      </p:sp>
      <p:sp>
        <p:nvSpPr>
          <p:cNvPr id="16" name="TextBox 15"/>
          <p:cNvSpPr txBox="1"/>
          <p:nvPr/>
        </p:nvSpPr>
        <p:spPr>
          <a:xfrm>
            <a:off x="700416" y="6350518"/>
            <a:ext cx="6097123" cy="938719"/>
          </a:xfrm>
          <a:prstGeom prst="rect">
            <a:avLst/>
          </a:prstGeom>
          <a:solidFill>
            <a:srgbClr val="C3D69B"/>
          </a:solidFill>
          <a:ln>
            <a:solidFill>
              <a:srgbClr val="008000"/>
            </a:solidFill>
          </a:ln>
        </p:spPr>
        <p:txBody>
          <a:bodyPr wrap="square" rtlCol="0">
            <a:spAutoFit/>
          </a:bodyPr>
          <a:lstStyle/>
          <a:p>
            <a:r>
              <a:rPr lang="en-US" sz="1100" b="1" dirty="0" smtClean="0"/>
              <a:t>Carving Ice </a:t>
            </a:r>
          </a:p>
          <a:p>
            <a:r>
              <a:rPr lang="en-US" sz="1100" dirty="0" smtClean="0"/>
              <a:t>Ice sculptures are a central point and unique statement at a corporate event or wedding. Ice will attract attention and provide a memorable focal and visual for attendee discussion. It can even be an interactive experience when your guests use an ice luge for the first time or drink from a glass with a large ice cube featuring your logo!</a:t>
            </a:r>
            <a:endParaRPr lang="en-US" sz="1100" dirty="0"/>
          </a:p>
        </p:txBody>
      </p:sp>
      <p:sp>
        <p:nvSpPr>
          <p:cNvPr id="2" name="TextBox 1"/>
          <p:cNvSpPr txBox="1"/>
          <p:nvPr/>
        </p:nvSpPr>
        <p:spPr>
          <a:xfrm>
            <a:off x="98264" y="7470659"/>
            <a:ext cx="5928323" cy="1015663"/>
          </a:xfrm>
          <a:prstGeom prst="rect">
            <a:avLst/>
          </a:prstGeom>
          <a:solidFill>
            <a:schemeClr val="accent3">
              <a:lumMod val="20000"/>
              <a:lumOff val="80000"/>
            </a:schemeClr>
          </a:solidFill>
          <a:ln>
            <a:solidFill>
              <a:srgbClr val="008000"/>
            </a:solidFill>
          </a:ln>
        </p:spPr>
        <p:txBody>
          <a:bodyPr wrap="square" rtlCol="0">
            <a:spAutoFit/>
          </a:bodyPr>
          <a:lstStyle/>
          <a:p>
            <a:r>
              <a:rPr lang="en-US" sz="1000" b="1" dirty="0"/>
              <a:t>Custom Fabrication for All Types of Events</a:t>
            </a:r>
          </a:p>
          <a:p>
            <a:r>
              <a:rPr lang="en-US" sz="1000" dirty="0"/>
              <a:t>At Wizard Connection our in-house fabrication team has the ability to deliver custom designs and fabrications that will make your next event a unique one. Our team of professionals specializes in providing creative event solutions for companies planning both in-office and off-site activities. Our services provide the very best in custom staging, furniture and décor, scenic displays, tradeshow booths, and much more.</a:t>
            </a:r>
          </a:p>
          <a:p>
            <a:endParaRPr lang="en-US" sz="1000" dirty="0"/>
          </a:p>
        </p:txBody>
      </p:sp>
      <p:pic>
        <p:nvPicPr>
          <p:cNvPr id="3" name="Picture 2" descr="Wico_4C_Tagline.eps"/>
          <p:cNvPicPr>
            <a:picLocks noChangeAspect="1"/>
          </p:cNvPicPr>
          <p:nvPr/>
        </p:nvPicPr>
        <p:blipFill rotWithShape="1">
          <a:blip r:embed="rId3">
            <a:extLst>
              <a:ext uri="{28A0092B-C50C-407E-A947-70E740481C1C}">
                <a14:useLocalDpi xmlns:a14="http://schemas.microsoft.com/office/drawing/2010/main" val="0"/>
              </a:ext>
            </a:extLst>
          </a:blip>
          <a:srcRect t="31643" b="28456"/>
          <a:stretch/>
        </p:blipFill>
        <p:spPr>
          <a:xfrm>
            <a:off x="206750" y="248393"/>
            <a:ext cx="2900766" cy="1157437"/>
          </a:xfrm>
          <a:prstGeom prst="rect">
            <a:avLst/>
          </a:prstGeom>
        </p:spPr>
      </p:pic>
    </p:spTree>
    <p:extLst>
      <p:ext uri="{BB962C8B-B14F-4D97-AF65-F5344CB8AC3E}">
        <p14:creationId xmlns:p14="http://schemas.microsoft.com/office/powerpoint/2010/main" val="24911955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3240" y="77526"/>
            <a:ext cx="3869908" cy="685359"/>
          </a:xfrm>
        </p:spPr>
        <p:txBody>
          <a:bodyPr>
            <a:normAutofit/>
          </a:bodyPr>
          <a:lstStyle/>
          <a:p>
            <a:r>
              <a:rPr lang="en-US" sz="2000" dirty="0" smtClean="0"/>
              <a:t>Our Approach to a Successful Event</a:t>
            </a:r>
            <a:endParaRPr lang="en-US" sz="2000" dirty="0"/>
          </a:p>
        </p:txBody>
      </p:sp>
      <p:sp>
        <p:nvSpPr>
          <p:cNvPr id="3" name="Content Placeholder 2"/>
          <p:cNvSpPr>
            <a:spLocks noGrp="1"/>
          </p:cNvSpPr>
          <p:nvPr>
            <p:ph idx="1"/>
          </p:nvPr>
        </p:nvSpPr>
        <p:spPr>
          <a:xfrm>
            <a:off x="332570" y="641937"/>
            <a:ext cx="6172200" cy="3651636"/>
          </a:xfrm>
        </p:spPr>
        <p:txBody>
          <a:bodyPr>
            <a:normAutofit/>
          </a:bodyPr>
          <a:lstStyle/>
          <a:p>
            <a:pPr marL="0" indent="0">
              <a:buNone/>
            </a:pPr>
            <a:r>
              <a:rPr lang="en-US" sz="1000" b="1" dirty="0"/>
              <a:t>An Extension of Your Own </a:t>
            </a:r>
            <a:r>
              <a:rPr lang="en-US" sz="1000" b="1" dirty="0" smtClean="0"/>
              <a:t>team</a:t>
            </a:r>
          </a:p>
          <a:p>
            <a:r>
              <a:rPr lang="en-US" sz="1000" dirty="0" smtClean="0"/>
              <a:t>When </a:t>
            </a:r>
            <a:r>
              <a:rPr lang="en-US" sz="1000" dirty="0"/>
              <a:t>you employ </a:t>
            </a:r>
            <a:r>
              <a:rPr lang="en-US" sz="1000" dirty="0" smtClean="0"/>
              <a:t>Wizard Connection </a:t>
            </a:r>
            <a:r>
              <a:rPr lang="en-US" sz="1000" dirty="0"/>
              <a:t>to create or manage one of your events, you can be assured that you are in the safe hands of thoroughbred event </a:t>
            </a:r>
            <a:r>
              <a:rPr lang="en-US" sz="1000" dirty="0" smtClean="0"/>
              <a:t>organizers. </a:t>
            </a:r>
            <a:endParaRPr lang="en-US" sz="1000" dirty="0"/>
          </a:p>
          <a:p>
            <a:r>
              <a:rPr lang="en-US" sz="1000" dirty="0" smtClean="0"/>
              <a:t>We </a:t>
            </a:r>
            <a:r>
              <a:rPr lang="en-US" sz="1000" dirty="0"/>
              <a:t>like to work as an extension of your own company, treating your events and brands as respectfully as we do our own and consulting carefully on all significant decisions</a:t>
            </a:r>
            <a:r>
              <a:rPr lang="en-US" sz="1000" dirty="0" smtClean="0"/>
              <a:t>.</a:t>
            </a:r>
          </a:p>
          <a:p>
            <a:r>
              <a:rPr lang="en-US" sz="1000" dirty="0" smtClean="0"/>
              <a:t>We </a:t>
            </a:r>
            <a:r>
              <a:rPr lang="en-US" sz="1000" dirty="0"/>
              <a:t>have a strong understanding of budget constraints, constantly monitoring expenditure commitments and managing the various risks involved. </a:t>
            </a:r>
            <a:endParaRPr lang="en-US" sz="1000" dirty="0" smtClean="0"/>
          </a:p>
          <a:p>
            <a:r>
              <a:rPr lang="en-US" sz="1000" dirty="0" smtClean="0"/>
              <a:t>We </a:t>
            </a:r>
            <a:r>
              <a:rPr lang="en-US" sz="1000" dirty="0"/>
              <a:t>use our extensive supplier and venue relationships to keep your costs low whilst ensuring the highest quality, with many clients finding that using our services is more cost-effective than running their events through an in-house team</a:t>
            </a:r>
            <a:r>
              <a:rPr lang="en-US" sz="1000" dirty="0" smtClean="0"/>
              <a:t>.</a:t>
            </a:r>
          </a:p>
          <a:p>
            <a:pPr marL="0" indent="0">
              <a:buNone/>
            </a:pPr>
            <a:endParaRPr lang="en-US" sz="1000" b="1" dirty="0" smtClean="0"/>
          </a:p>
          <a:p>
            <a:pPr marL="0" indent="0">
              <a:buNone/>
            </a:pPr>
            <a:r>
              <a:rPr lang="en-US" sz="1000" b="1" dirty="0" smtClean="0"/>
              <a:t>Budget transparency</a:t>
            </a:r>
          </a:p>
          <a:p>
            <a:r>
              <a:rPr lang="en-US" sz="1000" dirty="0" smtClean="0"/>
              <a:t>We </a:t>
            </a:r>
            <a:r>
              <a:rPr lang="en-US" sz="1000" dirty="0"/>
              <a:t>always work to a pre-agreed budget and a pre-agreed management fee, based on the amount of sales, marketing and logistical time needed to manage your event. </a:t>
            </a:r>
            <a:endParaRPr lang="en-US" sz="1000" dirty="0" smtClean="0"/>
          </a:p>
          <a:p>
            <a:r>
              <a:rPr lang="en-US" sz="1000" dirty="0" smtClean="0"/>
              <a:t>Your </a:t>
            </a:r>
            <a:r>
              <a:rPr lang="en-US" sz="1000" dirty="0"/>
              <a:t>final bill will not differ from this pre-agreed amount unless there have been significant changes to the project along the way. </a:t>
            </a:r>
            <a:endParaRPr lang="en-US" sz="1000" dirty="0" smtClean="0"/>
          </a:p>
          <a:p>
            <a:pPr marL="0" indent="0">
              <a:buNone/>
            </a:pPr>
            <a:endParaRPr lang="en-US" sz="1000" b="1" dirty="0" smtClean="0"/>
          </a:p>
          <a:p>
            <a:pPr marL="0" indent="0">
              <a:buNone/>
            </a:pPr>
            <a:r>
              <a:rPr lang="en-US" sz="1000" b="1" dirty="0" smtClean="0"/>
              <a:t>Meet </a:t>
            </a:r>
            <a:r>
              <a:rPr lang="en-US" sz="1000" b="1" dirty="0"/>
              <a:t>the </a:t>
            </a:r>
            <a:r>
              <a:rPr lang="en-US" sz="1000" b="1" dirty="0" smtClean="0"/>
              <a:t>team</a:t>
            </a:r>
          </a:p>
          <a:p>
            <a:r>
              <a:rPr lang="en-US" sz="1000" dirty="0" smtClean="0"/>
              <a:t>Organizing </a:t>
            </a:r>
            <a:r>
              <a:rPr lang="en-US" sz="1000" dirty="0"/>
              <a:t>professional events requires a significant amount of time and ‘attention-to-detail’ across a whole range of different disciplines – but we </a:t>
            </a:r>
            <a:r>
              <a:rPr lang="en-US" sz="1000" dirty="0" smtClean="0"/>
              <a:t>endeavor </a:t>
            </a:r>
            <a:r>
              <a:rPr lang="en-US" sz="1000" dirty="0"/>
              <a:t>to provide a single point of contact to streamline client communications wherever </a:t>
            </a:r>
            <a:r>
              <a:rPr lang="en-US" sz="1000" dirty="0" smtClean="0"/>
              <a:t>possible.</a:t>
            </a:r>
            <a:endParaRPr lang="en-US" sz="1000" dirty="0"/>
          </a:p>
        </p:txBody>
      </p:sp>
      <p:sp>
        <p:nvSpPr>
          <p:cNvPr id="4" name="TextBox 3"/>
          <p:cNvSpPr txBox="1"/>
          <p:nvPr/>
        </p:nvSpPr>
        <p:spPr>
          <a:xfrm>
            <a:off x="342900" y="8558854"/>
            <a:ext cx="6172200" cy="507831"/>
          </a:xfrm>
          <a:prstGeom prst="rect">
            <a:avLst/>
          </a:prstGeom>
          <a:noFill/>
        </p:spPr>
        <p:txBody>
          <a:bodyPr wrap="square" rtlCol="0">
            <a:spAutoFit/>
          </a:bodyPr>
          <a:lstStyle/>
          <a:p>
            <a:pPr algn="ctr"/>
            <a:r>
              <a:rPr lang="en-US" sz="900" dirty="0" smtClean="0"/>
              <a:t>Wizard Connection</a:t>
            </a:r>
          </a:p>
          <a:p>
            <a:pPr algn="ctr"/>
            <a:r>
              <a:rPr lang="en-US" sz="900" dirty="0" smtClean="0"/>
              <a:t>6855 President's Drive, Orlando, FL 32809   </a:t>
            </a:r>
            <a:r>
              <a:rPr lang="en-US" sz="900" dirty="0" smtClean="0">
                <a:hlinkClick r:id="rId2"/>
              </a:rPr>
              <a:t>(407) 888-9238</a:t>
            </a:r>
            <a:r>
              <a:rPr lang="en-US" sz="900" dirty="0" smtClean="0"/>
              <a:t>     </a:t>
            </a:r>
            <a:r>
              <a:rPr lang="en-US" sz="900" dirty="0" smtClean="0">
                <a:hlinkClick r:id="rId3"/>
              </a:rPr>
              <a:t>I</a:t>
            </a:r>
          </a:p>
          <a:p>
            <a:pPr algn="ctr"/>
            <a:r>
              <a:rPr lang="en-US" sz="900" dirty="0" smtClean="0">
                <a:hlinkClick r:id="rId4"/>
              </a:rPr>
              <a:t>nfo@wizardconnection.com</a:t>
            </a:r>
            <a:r>
              <a:rPr lang="en-US" sz="900" dirty="0" smtClean="0"/>
              <a:t>     </a:t>
            </a:r>
            <a:r>
              <a:rPr lang="en-US" sz="900" dirty="0" smtClean="0">
                <a:hlinkClick r:id="rId5"/>
              </a:rPr>
              <a:t>www.wizardconnection.com</a:t>
            </a:r>
            <a:r>
              <a:rPr lang="en-US" sz="900" dirty="0" smtClean="0"/>
              <a:t> </a:t>
            </a:r>
            <a:endParaRPr lang="en-US" sz="900" dirty="0"/>
          </a:p>
        </p:txBody>
      </p:sp>
      <p:pic>
        <p:nvPicPr>
          <p:cNvPr id="5" name="Picture 4" descr="Screen Shot 2019-07-03 at 4.00.13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1790" y="4543933"/>
            <a:ext cx="2541186" cy="1566664"/>
          </a:xfrm>
          <a:prstGeom prst="rect">
            <a:avLst/>
          </a:prstGeom>
        </p:spPr>
      </p:pic>
      <p:pic>
        <p:nvPicPr>
          <p:cNvPr id="6" name="Picture 5" descr="Screen Shot 2019-07-03 at 4.01.26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13240" y="5774329"/>
            <a:ext cx="2690040" cy="1492524"/>
          </a:xfrm>
          <a:prstGeom prst="rect">
            <a:avLst/>
          </a:prstGeom>
        </p:spPr>
      </p:pic>
      <p:pic>
        <p:nvPicPr>
          <p:cNvPr id="7" name="Picture 6" descr="Screen Shot 2019-07-03 at 4.02.34 PM.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3118" y="4543932"/>
            <a:ext cx="2811982" cy="1471848"/>
          </a:xfrm>
          <a:prstGeom prst="rect">
            <a:avLst/>
          </a:prstGeom>
        </p:spPr>
      </p:pic>
      <p:pic>
        <p:nvPicPr>
          <p:cNvPr id="8" name="Picture 7" descr="Screen Shot 2019-07-03 at 4.03.54 PM.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03118" y="6586339"/>
            <a:ext cx="2801652" cy="1920909"/>
          </a:xfrm>
          <a:prstGeom prst="rect">
            <a:avLst/>
          </a:prstGeom>
        </p:spPr>
      </p:pic>
      <p:pic>
        <p:nvPicPr>
          <p:cNvPr id="9" name="Picture 8" descr="Screen Shot 2019-07-03 at 4.05.07 PM.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1790" y="6995817"/>
            <a:ext cx="2248926" cy="1563037"/>
          </a:xfrm>
          <a:prstGeom prst="rect">
            <a:avLst/>
          </a:prstGeom>
        </p:spPr>
      </p:pic>
    </p:spTree>
    <p:extLst>
      <p:ext uri="{BB962C8B-B14F-4D97-AF65-F5344CB8AC3E}">
        <p14:creationId xmlns:p14="http://schemas.microsoft.com/office/powerpoint/2010/main" val="243267426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53</TotalTime>
  <Words>658</Words>
  <Application>Microsoft Macintosh PowerPoint</Application>
  <PresentationFormat>On-screen Show (4:3)</PresentationFormat>
  <Paragraphs>36</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PowerPoint Presentation</vt:lpstr>
      <vt:lpstr>Our Approach to a Successful Event</vt:lpstr>
    </vt:vector>
  </TitlesOfParts>
  <Company>Quantum Leap Advertising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Gordon Liametz</dc:creator>
  <cp:lastModifiedBy>Gordon Liametz</cp:lastModifiedBy>
  <cp:revision>9</cp:revision>
  <dcterms:created xsi:type="dcterms:W3CDTF">2019-07-03T19:15:50Z</dcterms:created>
  <dcterms:modified xsi:type="dcterms:W3CDTF">2019-07-12T18:48:55Z</dcterms:modified>
</cp:coreProperties>
</file>