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462" r:id="rId3"/>
    <p:sldId id="461" r:id="rId4"/>
    <p:sldId id="466" r:id="rId5"/>
    <p:sldId id="467" r:id="rId6"/>
    <p:sldId id="475" r:id="rId7"/>
    <p:sldId id="468" r:id="rId8"/>
    <p:sldId id="469" r:id="rId9"/>
    <p:sldId id="470" r:id="rId10"/>
    <p:sldId id="471" r:id="rId11"/>
    <p:sldId id="472" r:id="rId12"/>
    <p:sldId id="47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le" initials="D" lastIdx="1" clrIdx="0">
    <p:extLst>
      <p:ext uri="{19B8F6BF-5375-455C-9EA6-DF929625EA0E}">
        <p15:presenceInfo xmlns:p15="http://schemas.microsoft.com/office/powerpoint/2012/main" userId="Daniel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C15"/>
    <a:srgbClr val="767171"/>
    <a:srgbClr val="EE8608"/>
    <a:srgbClr val="58585A"/>
    <a:srgbClr val="F794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8" autoAdjust="0"/>
    <p:restoredTop sz="94490" autoAdjust="0"/>
  </p:normalViewPr>
  <p:slideViewPr>
    <p:cSldViewPr snapToGrid="0">
      <p:cViewPr varScale="1">
        <p:scale>
          <a:sx n="121" d="100"/>
          <a:sy n="121" d="100"/>
        </p:scale>
        <p:origin x="936" y="1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80B5F1-D882-46AD-B752-D39C969AC843}" type="datetimeFigureOut">
              <a:rPr lang="en-US" smtClean="0"/>
              <a:t>6/28/19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3FBC9-3FF4-4253-9340-BA1FF5237FA1}" type="slidenum">
              <a:rPr lang="en-US" smtClean="0"/>
              <a:t>‹#›</a:t>
            </a:fld>
            <a:endParaRPr lang="en-US"/>
          </a:p>
        </p:txBody>
      </p:sp>
    </p:spTree>
    <p:extLst>
      <p:ext uri="{BB962C8B-B14F-4D97-AF65-F5344CB8AC3E}">
        <p14:creationId xmlns:p14="http://schemas.microsoft.com/office/powerpoint/2010/main" val="2040000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3EB56-FDBB-4783-8C0A-7136C18D1A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83D938-14A9-4982-B9E8-5B31B7DF80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23988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BD129-128C-476B-BC59-92305FB383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F629A4-A751-4B7B-A6A0-C088CF43D15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997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EB092B-DADC-4C4D-AC86-E76CAC4514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E8ECA2-20C9-4742-AEDC-102CB47FEC1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678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84B04-EDB9-4F8F-A925-087C0142A504}"/>
              </a:ext>
            </a:extLst>
          </p:cNvPr>
          <p:cNvSpPr>
            <a:spLocks noGrp="1"/>
          </p:cNvSpPr>
          <p:nvPr>
            <p:ph type="title"/>
          </p:nvPr>
        </p:nvSpPr>
        <p:spPr>
          <a:xfrm>
            <a:off x="838200" y="365126"/>
            <a:ext cx="10515600" cy="735886"/>
          </a:xfrm>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D75E46B5-00F6-4756-A0D0-370FA32EE307}"/>
              </a:ext>
            </a:extLst>
          </p:cNvPr>
          <p:cNvSpPr>
            <a:spLocks noGrp="1"/>
          </p:cNvSpPr>
          <p:nvPr>
            <p:ph idx="1"/>
          </p:nvPr>
        </p:nvSpPr>
        <p:spPr>
          <a:xfrm>
            <a:off x="838200" y="1343610"/>
            <a:ext cx="10515600" cy="5001185"/>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D4CD7ADC-9DE5-41C2-8407-6B024DB8049F}"/>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556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FB39D-F8CD-408D-8DAE-DBFC991993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69C5DC-17FA-46C5-A92C-1EDB66A83B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08972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FA66A-B612-4EFE-8477-9356F98A11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72C6CD-FC2E-4254-8579-EBEDBCA7BD09}"/>
              </a:ext>
            </a:extLst>
          </p:cNvPr>
          <p:cNvSpPr>
            <a:spLocks noGrp="1"/>
          </p:cNvSpPr>
          <p:nvPr>
            <p:ph sz="half" idx="1"/>
          </p:nvPr>
        </p:nvSpPr>
        <p:spPr>
          <a:xfrm>
            <a:off x="838200" y="1280398"/>
            <a:ext cx="5181600" cy="5064417"/>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92AD1F9-25F8-4832-AE36-0E47D54B9B8D}"/>
              </a:ext>
            </a:extLst>
          </p:cNvPr>
          <p:cNvSpPr>
            <a:spLocks noGrp="1"/>
          </p:cNvSpPr>
          <p:nvPr>
            <p:ph sz="half" idx="2"/>
          </p:nvPr>
        </p:nvSpPr>
        <p:spPr>
          <a:xfrm>
            <a:off x="6172200" y="1280399"/>
            <a:ext cx="5181600" cy="5064416"/>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EF7DD997-202B-4717-A4C4-E1F76372DEB8}"/>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10980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A2D38-D76A-422A-B4E8-BA62D08402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3ED1DF-C3CC-44CB-8C77-1CEB3074AC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9CCE19A-46D3-408D-A9B7-BAEB3A5C0CA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B828E0-1C64-40DC-8252-C443C974C2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8BD2A5-B8E3-41C6-82C8-2657C15F3C2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86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B8C5B-61E3-408D-BD74-E9FE6C4C6BEE}"/>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43736B10-FC95-44B4-8B26-EE2DC8D563AA}"/>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23154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1365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4084D-C335-4D3B-B325-247B7F9665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34B4600-E31E-4CD3-A4EF-A6E4181205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BEFC5B9B-4B4B-4F8C-A617-4A3D1503FC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17762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165B1-EE9F-42F3-A57A-D15898E67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F76E3C-BBE3-429F-BEF7-8BFBEA2919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F0F55F-24E7-4F09-81D8-D1BA835C95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46576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DDD5D9-503A-42DA-8AE6-EBFE99F1A497}"/>
              </a:ext>
            </a:extLst>
          </p:cNvPr>
          <p:cNvSpPr>
            <a:spLocks noGrp="1"/>
          </p:cNvSpPr>
          <p:nvPr>
            <p:ph type="title"/>
          </p:nvPr>
        </p:nvSpPr>
        <p:spPr>
          <a:xfrm>
            <a:off x="838200" y="365126"/>
            <a:ext cx="10515600" cy="735886"/>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63C91F56-1696-4CDF-9367-7C6DAB17E4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08728562-1720-4F82-8860-9AD840CB5914}"/>
              </a:ext>
            </a:extLst>
          </p:cNvPr>
          <p:cNvSpPr/>
          <p:nvPr userDrawn="1"/>
        </p:nvSpPr>
        <p:spPr>
          <a:xfrm>
            <a:off x="0" y="6492874"/>
            <a:ext cx="10680643" cy="365126"/>
          </a:xfrm>
          <a:prstGeom prst="rect">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200" dirty="0">
                <a:solidFill>
                  <a:schemeClr val="bg2"/>
                </a:solidFill>
                <a:ea typeface="Calibri" panose="020F0502020204030204" pitchFamily="34" charset="0"/>
              </a:rPr>
              <a:t>NS4ed</a:t>
            </a:r>
            <a:r>
              <a:rPr lang="en-US" sz="1200" baseline="30000" dirty="0">
                <a:solidFill>
                  <a:schemeClr val="bg2"/>
                </a:solidFill>
                <a:ea typeface="Calibri" panose="020F0502020204030204" pitchFamily="34" charset="0"/>
              </a:rPr>
              <a:t>TM  </a:t>
            </a:r>
            <a:r>
              <a:rPr lang="en-US" sz="1200" dirty="0">
                <a:solidFill>
                  <a:schemeClr val="bg2"/>
                </a:solidFill>
                <a:ea typeface="Calibri" panose="020F0502020204030204" pitchFamily="34" charset="0"/>
              </a:rPr>
              <a:t> Pathway2Careers</a:t>
            </a:r>
            <a:r>
              <a:rPr lang="en-US" sz="1200" baseline="30000" dirty="0">
                <a:solidFill>
                  <a:schemeClr val="bg2"/>
                </a:solidFill>
                <a:ea typeface="Calibri" panose="020F0502020204030204" pitchFamily="34" charset="0"/>
              </a:rPr>
              <a:t>TM</a:t>
            </a:r>
            <a:r>
              <a:rPr lang="en-US" sz="1200" dirty="0">
                <a:solidFill>
                  <a:schemeClr val="bg2"/>
                </a:solidFill>
                <a:ea typeface="Calibri" panose="020F0502020204030204" pitchFamily="34" charset="0"/>
              </a:rPr>
              <a:t>   2018 Trademark NS4ed, LLC</a:t>
            </a:r>
            <a:endParaRPr lang="en-US" sz="1200" dirty="0">
              <a:solidFill>
                <a:schemeClr val="bg2"/>
              </a:solidFill>
            </a:endParaRPr>
          </a:p>
        </p:txBody>
      </p:sp>
      <p:pic>
        <p:nvPicPr>
          <p:cNvPr id="8" name="Picture 7">
            <a:extLst>
              <a:ext uri="{FF2B5EF4-FFF2-40B4-BE49-F238E27FC236}">
                <a16:creationId xmlns:a16="http://schemas.microsoft.com/office/drawing/2014/main" id="{6E243F2E-C8FA-4D23-BA40-A9D09999310B}"/>
              </a:ext>
            </a:extLst>
          </p:cNvPr>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10680643" y="6492875"/>
            <a:ext cx="1115117" cy="365126"/>
          </a:xfrm>
          <a:prstGeom prst="rect">
            <a:avLst/>
          </a:prstGeom>
          <a:noFill/>
          <a:ln>
            <a:noFill/>
          </a:ln>
        </p:spPr>
      </p:pic>
      <p:sp>
        <p:nvSpPr>
          <p:cNvPr id="9" name="Rectangle 8">
            <a:extLst>
              <a:ext uri="{FF2B5EF4-FFF2-40B4-BE49-F238E27FC236}">
                <a16:creationId xmlns:a16="http://schemas.microsoft.com/office/drawing/2014/main" id="{73F24774-DA1D-426E-8D57-1882DACD2A46}"/>
              </a:ext>
            </a:extLst>
          </p:cNvPr>
          <p:cNvSpPr/>
          <p:nvPr userDrawn="1"/>
        </p:nvSpPr>
        <p:spPr>
          <a:xfrm>
            <a:off x="11795760" y="6492874"/>
            <a:ext cx="396240" cy="365126"/>
          </a:xfrm>
          <a:prstGeom prst="rect">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E2B05939-C58D-4F2F-A13C-35B8932FFA79}" type="slidenum">
              <a:rPr lang="en-US" sz="1200" smtClean="0">
                <a:solidFill>
                  <a:schemeClr val="bg2"/>
                </a:solidFill>
              </a:rPr>
              <a:t>‹#›</a:t>
            </a:fld>
            <a:endParaRPr lang="en-US" sz="1200" dirty="0">
              <a:solidFill>
                <a:schemeClr val="bg2"/>
              </a:solidFill>
            </a:endParaRPr>
          </a:p>
        </p:txBody>
      </p:sp>
    </p:spTree>
    <p:extLst>
      <p:ext uri="{BB962C8B-B14F-4D97-AF65-F5344CB8AC3E}">
        <p14:creationId xmlns:p14="http://schemas.microsoft.com/office/powerpoint/2010/main" val="3966349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EE8608"/>
          </a:solidFill>
          <a:effectLst/>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1pPr>
    </p:titleStyle>
    <p:body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rgbClr val="58585A"/>
          </a:solidFill>
          <a:latin typeface="+mj-lt"/>
          <a:ea typeface="Malgun Gothic Semilight" panose="020B0502040204020203" pitchFamily="34" charset="-128"/>
          <a:cs typeface="Malgun Gothic Semilight" panose="020B0502040204020203" pitchFamily="34" charset="-128"/>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rgbClr val="58585A"/>
          </a:solidFill>
          <a:latin typeface="+mj-lt"/>
          <a:ea typeface="Malgun Gothic Semilight" panose="020B0502040204020203" pitchFamily="34" charset="-128"/>
          <a:cs typeface="Malgun Gothic Semilight" panose="020B0502040204020203" pitchFamily="34" charset="-128"/>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rgbClr val="58585A"/>
          </a:solidFill>
          <a:latin typeface="+mj-lt"/>
          <a:ea typeface="Malgun Gothic Semilight" panose="020B0502040204020203" pitchFamily="34" charset="-128"/>
          <a:cs typeface="Malgun Gothic Semilight" panose="020B0502040204020203" pitchFamily="34" charset="-128"/>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hyperlink" Target="http://bible.com/116/jhn.4.35-38.nlt" TargetMode="Externa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maryvillechristianschool.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hyperlink" Target="http://bible.com/116/2co.9.6-8.nlt"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hyperlink" Target="http://bible.com/116/1co.3.5-9.nlt" TargetMode="Externa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hyperlink" Target="http://bible.com/116/1co.3.10.nlt"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oup of people posing for the camera&#10;&#10;Description automatically generated">
            <a:extLst>
              <a:ext uri="{FF2B5EF4-FFF2-40B4-BE49-F238E27FC236}">
                <a16:creationId xmlns:a16="http://schemas.microsoft.com/office/drawing/2014/main" id="{58E0B2A8-BD3B-944D-BBDD-105D20D766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186" y="349778"/>
            <a:ext cx="11603421" cy="5780071"/>
          </a:xfrm>
          <a:prstGeom prst="rect">
            <a:avLst/>
          </a:prstGeom>
        </p:spPr>
      </p:pic>
    </p:spTree>
    <p:extLst>
      <p:ext uri="{BB962C8B-B14F-4D97-AF65-F5344CB8AC3E}">
        <p14:creationId xmlns:p14="http://schemas.microsoft.com/office/powerpoint/2010/main" val="2225127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(tune)</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lstStyle/>
          <a:p>
            <a:r>
              <a:rPr lang="en-US" b="1" i="1" dirty="0"/>
              <a:t>in tune</a:t>
            </a:r>
            <a:r>
              <a:rPr lang="en-US" i="1" dirty="0"/>
              <a:t> with the cultural and learning aspects of your child’s future</a:t>
            </a:r>
            <a:endParaRPr lang="en-US" dirty="0"/>
          </a:p>
          <a:p>
            <a:endParaRPr lang="en-US" dirty="0"/>
          </a:p>
          <a:p>
            <a:endParaRPr lang="en-US" dirty="0"/>
          </a:p>
          <a:p>
            <a:r>
              <a:rPr lang="en-US" dirty="0"/>
              <a:t>Do not conform to the pattern </a:t>
            </a:r>
            <a:r>
              <a:rPr lang="en-US" b="1" dirty="0"/>
              <a:t>of</a:t>
            </a:r>
            <a:r>
              <a:rPr lang="en-US" dirty="0"/>
              <a:t> </a:t>
            </a:r>
            <a:r>
              <a:rPr lang="en-US" b="1" dirty="0"/>
              <a:t>this</a:t>
            </a:r>
            <a:r>
              <a:rPr lang="en-US" dirty="0"/>
              <a:t> </a:t>
            </a:r>
            <a:r>
              <a:rPr lang="en-US" b="1" dirty="0"/>
              <a:t>world</a:t>
            </a:r>
            <a:r>
              <a:rPr lang="en-US" dirty="0"/>
              <a:t>, but be transformed by the renewing </a:t>
            </a:r>
            <a:r>
              <a:rPr lang="en-US" b="1" dirty="0"/>
              <a:t>of</a:t>
            </a:r>
            <a:r>
              <a:rPr lang="en-US" dirty="0"/>
              <a:t> your mind. Then you will be able to test and approve what God’s will is—his good, pleasing and perfect will.</a:t>
            </a:r>
          </a:p>
          <a:p>
            <a:endParaRPr lang="en-US" dirty="0"/>
          </a:p>
        </p:txBody>
      </p:sp>
      <p:sp>
        <p:nvSpPr>
          <p:cNvPr id="3" name="Picture Placeholder 2">
            <a:extLst>
              <a:ext uri="{FF2B5EF4-FFF2-40B4-BE49-F238E27FC236}">
                <a16:creationId xmlns:a16="http://schemas.microsoft.com/office/drawing/2014/main" id="{1ED7F003-C95F-8C48-854E-E5F7693A44D4}"/>
              </a:ext>
            </a:extLst>
          </p:cNvPr>
          <p:cNvSpPr>
            <a:spLocks noGrp="1"/>
          </p:cNvSpPr>
          <p:nvPr>
            <p:ph type="pic" idx="1"/>
          </p:nvPr>
        </p:nvSpPr>
        <p:spPr/>
      </p:sp>
      <p:pic>
        <p:nvPicPr>
          <p:cNvPr id="7" name="Picture 6">
            <a:extLst>
              <a:ext uri="{FF2B5EF4-FFF2-40B4-BE49-F238E27FC236}">
                <a16:creationId xmlns:a16="http://schemas.microsoft.com/office/drawing/2014/main" id="{9D774216-0238-BD41-8671-F85D3B34F8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68815" y="855540"/>
            <a:ext cx="5421923" cy="2403719"/>
          </a:xfrm>
          <a:prstGeom prst="rect">
            <a:avLst/>
          </a:prstGeom>
        </p:spPr>
      </p:pic>
      <p:pic>
        <p:nvPicPr>
          <p:cNvPr id="8" name="Picture 7">
            <a:extLst>
              <a:ext uri="{FF2B5EF4-FFF2-40B4-BE49-F238E27FC236}">
                <a16:creationId xmlns:a16="http://schemas.microsoft.com/office/drawing/2014/main" id="{916603B1-234D-9940-A1CB-099373C808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68814" y="3424236"/>
            <a:ext cx="5496571" cy="2436813"/>
          </a:xfrm>
          <a:prstGeom prst="rect">
            <a:avLst/>
          </a:prstGeom>
        </p:spPr>
      </p:pic>
    </p:spTree>
    <p:extLst>
      <p:ext uri="{BB962C8B-B14F-4D97-AF65-F5344CB8AC3E}">
        <p14:creationId xmlns:p14="http://schemas.microsoft.com/office/powerpoint/2010/main" val="2949349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a:t>
            </a:r>
            <a:r>
              <a:rPr lang="en-US" dirty="0" err="1"/>
              <a:t>volved</a:t>
            </a:r>
            <a:r>
              <a:rPr lang="en-US" dirty="0"/>
              <a:t>)</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normAutofit fontScale="92500"/>
          </a:bodyPr>
          <a:lstStyle/>
          <a:p>
            <a:r>
              <a:rPr lang="en-US" b="1" i="1" dirty="0"/>
              <a:t>involved </a:t>
            </a:r>
            <a:r>
              <a:rPr lang="en-US" i="1" dirty="0"/>
              <a:t>in the future of this community and lives of future children</a:t>
            </a:r>
          </a:p>
          <a:p>
            <a:endParaRPr lang="en-US" i="1" dirty="0"/>
          </a:p>
          <a:p>
            <a:r>
              <a:rPr lang="en-US" dirty="0"/>
              <a:t>“You know the saying, ‘Four months between planting and harvest.’ But I say, wake up and look around. The fields are already ripe for harvest. The harvesters are paid good wages, and the fruit they harvest is people brought to eternal life. What joy awaits both the planter and the harvester alike! You know the saying, ‘One plants and another harvests.’ And it’s true. I sent you to harvest where you didn’t plant; others had already done the work, and now you will get to gather the harvest.””</a:t>
            </a:r>
          </a:p>
          <a:p>
            <a:r>
              <a:rPr lang="en-US" dirty="0"/>
              <a:t>John 4:35-38 NLT</a:t>
            </a:r>
          </a:p>
          <a:p>
            <a:r>
              <a:rPr lang="en-US" u="sng" dirty="0">
                <a:hlinkClick r:id="rId2"/>
              </a:rPr>
              <a:t>http://bible.com/116/jhn.4.35-38.nlt</a:t>
            </a:r>
            <a:endParaRPr lang="en-US" dirty="0"/>
          </a:p>
          <a:p>
            <a:endParaRPr lang="en-US" dirty="0"/>
          </a:p>
        </p:txBody>
      </p:sp>
      <p:pic>
        <p:nvPicPr>
          <p:cNvPr id="5" name="Picture Placeholder 4">
            <a:extLst>
              <a:ext uri="{FF2B5EF4-FFF2-40B4-BE49-F238E27FC236}">
                <a16:creationId xmlns:a16="http://schemas.microsoft.com/office/drawing/2014/main" id="{BBC9FF16-B81F-F641-996F-4FB47165B5B4}"/>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2392710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a:t>
            </a:r>
            <a:r>
              <a:rPr lang="en-US" dirty="0" err="1"/>
              <a:t>cluded</a:t>
            </a:r>
            <a:r>
              <a:rPr lang="en-US" dirty="0"/>
              <a:t>)</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lstStyle/>
          <a:p>
            <a:r>
              <a:rPr lang="en-US" dirty="0"/>
              <a:t>Give today , make a difference for tomorrow.</a:t>
            </a:r>
          </a:p>
        </p:txBody>
      </p:sp>
      <p:pic>
        <p:nvPicPr>
          <p:cNvPr id="7" name="Picture Placeholder 6">
            <a:extLst>
              <a:ext uri="{FF2B5EF4-FFF2-40B4-BE49-F238E27FC236}">
                <a16:creationId xmlns:a16="http://schemas.microsoft.com/office/drawing/2014/main" id="{B2BC7272-B1CB-4B44-8CCF-3FB4621422B4}"/>
              </a:ext>
            </a:extLst>
          </p:cNvPr>
          <p:cNvPicPr>
            <a:picLocks noGrp="1" noChangeAspect="1"/>
          </p:cNvPicPr>
          <p:nvPr>
            <p:ph type="pic" idx="1"/>
          </p:nvPr>
        </p:nvPicPr>
        <p:blipFill>
          <a:blip r:embed="rId2">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1036070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42175-C681-5C49-8D62-8B07A0E60976}"/>
              </a:ext>
            </a:extLst>
          </p:cNvPr>
          <p:cNvSpPr>
            <a:spLocks noGrp="1"/>
          </p:cNvSpPr>
          <p:nvPr>
            <p:ph type="title"/>
          </p:nvPr>
        </p:nvSpPr>
        <p:spPr>
          <a:xfrm>
            <a:off x="838200" y="365126"/>
            <a:ext cx="10515600" cy="735886"/>
          </a:xfrm>
        </p:spPr>
        <p:txBody>
          <a:bodyPr/>
          <a:lstStyle/>
          <a:p>
            <a:r>
              <a:rPr lang="en-US" dirty="0"/>
              <a:t>Phase 1</a:t>
            </a:r>
          </a:p>
        </p:txBody>
      </p:sp>
      <p:sp>
        <p:nvSpPr>
          <p:cNvPr id="3" name="Content Placeholder 2">
            <a:extLst>
              <a:ext uri="{FF2B5EF4-FFF2-40B4-BE49-F238E27FC236}">
                <a16:creationId xmlns:a16="http://schemas.microsoft.com/office/drawing/2014/main" id="{1186A95F-D328-C546-A67A-A3E4940F6921}"/>
              </a:ext>
            </a:extLst>
          </p:cNvPr>
          <p:cNvSpPr>
            <a:spLocks noGrp="1"/>
          </p:cNvSpPr>
          <p:nvPr>
            <p:ph idx="1"/>
          </p:nvPr>
        </p:nvSpPr>
        <p:spPr>
          <a:xfrm>
            <a:off x="838200" y="1343610"/>
            <a:ext cx="10515600" cy="5001185"/>
          </a:xfrm>
        </p:spPr>
        <p:txBody>
          <a:bodyPr/>
          <a:lstStyle/>
          <a:p>
            <a:endParaRPr lang="en-US"/>
          </a:p>
        </p:txBody>
      </p:sp>
      <p:pic>
        <p:nvPicPr>
          <p:cNvPr id="5" name="Picture 4">
            <a:extLst>
              <a:ext uri="{FF2B5EF4-FFF2-40B4-BE49-F238E27FC236}">
                <a16:creationId xmlns:a16="http://schemas.microsoft.com/office/drawing/2014/main" id="{BED96980-A1D3-4F49-8891-DEA084ACF5A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53508" y="451204"/>
            <a:ext cx="7913077" cy="5955591"/>
          </a:xfrm>
          <a:prstGeom prst="rect">
            <a:avLst/>
          </a:prstGeom>
        </p:spPr>
      </p:pic>
    </p:spTree>
    <p:extLst>
      <p:ext uri="{BB962C8B-B14F-4D97-AF65-F5344CB8AC3E}">
        <p14:creationId xmlns:p14="http://schemas.microsoft.com/office/powerpoint/2010/main" val="1314432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5575D-ADCA-4E4B-B364-E47F07E336B0}"/>
              </a:ext>
            </a:extLst>
          </p:cNvPr>
          <p:cNvSpPr>
            <a:spLocks noGrp="1"/>
          </p:cNvSpPr>
          <p:nvPr>
            <p:ph type="title"/>
          </p:nvPr>
        </p:nvSpPr>
        <p:spPr/>
        <p:txBody>
          <a:bodyPr/>
          <a:lstStyle/>
          <a:p>
            <a:r>
              <a:rPr lang="en-US" dirty="0"/>
              <a:t>Phase 2</a:t>
            </a:r>
          </a:p>
        </p:txBody>
      </p:sp>
      <p:sp>
        <p:nvSpPr>
          <p:cNvPr id="3" name="Content Placeholder 2">
            <a:extLst>
              <a:ext uri="{FF2B5EF4-FFF2-40B4-BE49-F238E27FC236}">
                <a16:creationId xmlns:a16="http://schemas.microsoft.com/office/drawing/2014/main" id="{E93D5A76-D61C-974F-A653-1B3968BED52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940C4FE-6C8F-2544-953F-554699EF548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31780" y="290379"/>
            <a:ext cx="8241132" cy="6202495"/>
          </a:xfrm>
          <a:prstGeom prst="rect">
            <a:avLst/>
          </a:prstGeom>
        </p:spPr>
      </p:pic>
    </p:spTree>
    <p:extLst>
      <p:ext uri="{BB962C8B-B14F-4D97-AF65-F5344CB8AC3E}">
        <p14:creationId xmlns:p14="http://schemas.microsoft.com/office/powerpoint/2010/main" val="923255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1D5703-9083-0342-BBA2-767486E10BF6}"/>
              </a:ext>
            </a:extLst>
          </p:cNvPr>
          <p:cNvSpPr>
            <a:spLocks noGrp="1"/>
          </p:cNvSpPr>
          <p:nvPr>
            <p:ph type="ctrTitle"/>
          </p:nvPr>
        </p:nvSpPr>
        <p:spPr/>
        <p:txBody>
          <a:bodyPr/>
          <a:lstStyle/>
          <a:p>
            <a:r>
              <a:rPr lang="en-US" dirty="0"/>
              <a:t>Campaign Ideas</a:t>
            </a:r>
          </a:p>
        </p:txBody>
      </p:sp>
      <p:sp>
        <p:nvSpPr>
          <p:cNvPr id="5" name="Subtitle 4">
            <a:extLst>
              <a:ext uri="{FF2B5EF4-FFF2-40B4-BE49-F238E27FC236}">
                <a16:creationId xmlns:a16="http://schemas.microsoft.com/office/drawing/2014/main" id="{F3C69189-072D-0B40-9267-3147C8148515}"/>
              </a:ext>
            </a:extLst>
          </p:cNvPr>
          <p:cNvSpPr>
            <a:spLocks noGrp="1"/>
          </p:cNvSpPr>
          <p:nvPr>
            <p:ph type="subTitle" idx="1"/>
          </p:nvPr>
        </p:nvSpPr>
        <p:spPr/>
        <p:txBody>
          <a:bodyPr/>
          <a:lstStyle/>
          <a:p>
            <a:r>
              <a:rPr lang="en-US" dirty="0"/>
              <a:t>ARE YOU IN</a:t>
            </a:r>
          </a:p>
          <a:p>
            <a:r>
              <a:rPr lang="en-US" sz="2000" i="1" dirty="0"/>
              <a:t>EXPECT GREAT THINGS FROM GOD</a:t>
            </a:r>
          </a:p>
          <a:p>
            <a:r>
              <a:rPr lang="en-US" sz="2000" i="1" dirty="0"/>
              <a:t>ATTEMPT GREAT THINGS FOR GOD</a:t>
            </a:r>
          </a:p>
          <a:p>
            <a:endParaRPr lang="en-US" dirty="0"/>
          </a:p>
        </p:txBody>
      </p:sp>
    </p:spTree>
    <p:extLst>
      <p:ext uri="{BB962C8B-B14F-4D97-AF65-F5344CB8AC3E}">
        <p14:creationId xmlns:p14="http://schemas.microsoft.com/office/powerpoint/2010/main" val="574497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3">
            <a:extLst>
              <a:ext uri="{FF2B5EF4-FFF2-40B4-BE49-F238E27FC236}">
                <a16:creationId xmlns:a16="http://schemas.microsoft.com/office/drawing/2014/main" id="{13B34524-059E-014D-8E5C-DBA2459BFF1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974428" y="0"/>
            <a:ext cx="9078602" cy="2473919"/>
          </a:xfrm>
          <a:prstGeom prst="rect">
            <a:avLst/>
          </a:prstGeom>
        </p:spPr>
      </p:pic>
      <p:pic>
        <p:nvPicPr>
          <p:cNvPr id="5" name="Picture 4">
            <a:extLst>
              <a:ext uri="{FF2B5EF4-FFF2-40B4-BE49-F238E27FC236}">
                <a16:creationId xmlns:a16="http://schemas.microsoft.com/office/drawing/2014/main" id="{1C1CFA6D-38D3-D047-911D-8DB6EAC65E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32199" y="2738838"/>
            <a:ext cx="6275333" cy="3599556"/>
          </a:xfrm>
          <a:prstGeom prst="rect">
            <a:avLst/>
          </a:prstGeom>
        </p:spPr>
      </p:pic>
      <p:sp>
        <p:nvSpPr>
          <p:cNvPr id="2" name="TextBox 1">
            <a:extLst>
              <a:ext uri="{FF2B5EF4-FFF2-40B4-BE49-F238E27FC236}">
                <a16:creationId xmlns:a16="http://schemas.microsoft.com/office/drawing/2014/main" id="{9C972174-78DD-5F4D-B98F-5E9945579F12}"/>
              </a:ext>
            </a:extLst>
          </p:cNvPr>
          <p:cNvSpPr txBox="1"/>
          <p:nvPr/>
        </p:nvSpPr>
        <p:spPr>
          <a:xfrm>
            <a:off x="1702676" y="3541986"/>
            <a:ext cx="2711669" cy="1754326"/>
          </a:xfrm>
          <a:prstGeom prst="rect">
            <a:avLst/>
          </a:prstGeom>
          <a:noFill/>
        </p:spPr>
        <p:txBody>
          <a:bodyPr wrap="square" rtlCol="0">
            <a:spAutoFit/>
          </a:bodyPr>
          <a:lstStyle/>
          <a:p>
            <a:r>
              <a:rPr lang="en-US" dirty="0"/>
              <a:t>This is a sample from a hospital that used the same campaign idea?  Ours could be similar but uses pictures of our students, etc.</a:t>
            </a:r>
          </a:p>
        </p:txBody>
      </p:sp>
    </p:spTree>
    <p:extLst>
      <p:ext uri="{BB962C8B-B14F-4D97-AF65-F5344CB8AC3E}">
        <p14:creationId xmlns:p14="http://schemas.microsoft.com/office/powerpoint/2010/main" val="3281289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1C158-489A-F946-8A86-02DDDC1BE874}"/>
              </a:ext>
            </a:extLst>
          </p:cNvPr>
          <p:cNvSpPr>
            <a:spLocks noGrp="1"/>
          </p:cNvSpPr>
          <p:nvPr>
            <p:ph type="title"/>
          </p:nvPr>
        </p:nvSpPr>
        <p:spPr/>
        <p:txBody>
          <a:bodyPr/>
          <a:lstStyle/>
          <a:p>
            <a:r>
              <a:rPr lang="en-US" dirty="0"/>
              <a:t>Background:</a:t>
            </a:r>
          </a:p>
        </p:txBody>
      </p:sp>
      <p:sp>
        <p:nvSpPr>
          <p:cNvPr id="6" name="Content Placeholder 5">
            <a:extLst>
              <a:ext uri="{FF2B5EF4-FFF2-40B4-BE49-F238E27FC236}">
                <a16:creationId xmlns:a16="http://schemas.microsoft.com/office/drawing/2014/main" id="{9EB3F03D-577A-6044-A5DF-16A2A4EE1316}"/>
              </a:ext>
            </a:extLst>
          </p:cNvPr>
          <p:cNvSpPr>
            <a:spLocks noGrp="1"/>
          </p:cNvSpPr>
          <p:nvPr>
            <p:ph idx="1"/>
          </p:nvPr>
        </p:nvSpPr>
        <p:spPr/>
        <p:txBody>
          <a:bodyPr>
            <a:normAutofit/>
          </a:bodyPr>
          <a:lstStyle/>
          <a:p>
            <a:r>
              <a:rPr lang="en-US" dirty="0">
                <a:hlinkClick r:id="rId2"/>
              </a:rPr>
              <a:t>http://www.maryvillechristianschool.org/</a:t>
            </a:r>
            <a:endParaRPr lang="en-US" dirty="0"/>
          </a:p>
          <a:p>
            <a:r>
              <a:rPr lang="en-US" dirty="0"/>
              <a:t>Use the above website for images and content</a:t>
            </a:r>
          </a:p>
          <a:p>
            <a:r>
              <a:rPr lang="en-US" dirty="0"/>
              <a:t>The marketing idea is “ARE YOU IN?”</a:t>
            </a:r>
          </a:p>
          <a:p>
            <a:r>
              <a:rPr lang="en-US" dirty="0"/>
              <a:t>There are multiple sub categories to the campaign</a:t>
            </a:r>
          </a:p>
          <a:p>
            <a:pPr lvl="1"/>
            <a:r>
              <a:rPr lang="en-US" dirty="0"/>
              <a:t>ARE YOU “IN” </a:t>
            </a:r>
          </a:p>
          <a:p>
            <a:pPr lvl="1"/>
            <a:r>
              <a:rPr lang="en-US" dirty="0"/>
              <a:t>IN (vested):  </a:t>
            </a:r>
          </a:p>
          <a:p>
            <a:pPr lvl="1"/>
            <a:r>
              <a:rPr lang="en-US" dirty="0"/>
              <a:t>IN (</a:t>
            </a:r>
            <a:r>
              <a:rPr lang="en-US" dirty="0" err="1"/>
              <a:t>debted</a:t>
            </a:r>
            <a:r>
              <a:rPr lang="en-US" dirty="0"/>
              <a:t>):  </a:t>
            </a:r>
          </a:p>
          <a:p>
            <a:pPr lvl="1"/>
            <a:r>
              <a:rPr lang="en-US" dirty="0"/>
              <a:t>IN (</a:t>
            </a:r>
            <a:r>
              <a:rPr lang="en-US" dirty="0" err="1"/>
              <a:t>fluential</a:t>
            </a:r>
            <a:r>
              <a:rPr lang="en-US" dirty="0"/>
              <a:t>): </a:t>
            </a:r>
          </a:p>
          <a:p>
            <a:pPr lvl="1"/>
            <a:r>
              <a:rPr lang="en-US" dirty="0"/>
              <a:t>IN (tune):</a:t>
            </a:r>
          </a:p>
          <a:p>
            <a:pPr lvl="1"/>
            <a:r>
              <a:rPr lang="en-US" dirty="0"/>
              <a:t>IN (</a:t>
            </a:r>
            <a:r>
              <a:rPr lang="en-US" dirty="0" err="1"/>
              <a:t>volved</a:t>
            </a:r>
            <a:r>
              <a:rPr lang="en-US" dirty="0"/>
              <a:t>):</a:t>
            </a:r>
          </a:p>
          <a:p>
            <a:pPr lvl="1"/>
            <a:r>
              <a:rPr lang="en-US" dirty="0"/>
              <a:t>IN (</a:t>
            </a:r>
            <a:r>
              <a:rPr lang="en-US" dirty="0" err="1"/>
              <a:t>vited</a:t>
            </a:r>
            <a:r>
              <a:rPr lang="en-US" dirty="0"/>
              <a:t>)</a:t>
            </a:r>
          </a:p>
          <a:p>
            <a:pPr lvl="1"/>
            <a:r>
              <a:rPr lang="en-US" dirty="0"/>
              <a:t>IN (</a:t>
            </a:r>
            <a:r>
              <a:rPr lang="en-US" dirty="0" err="1"/>
              <a:t>cluded</a:t>
            </a:r>
            <a:r>
              <a:rPr lang="en-US" dirty="0"/>
              <a:t>):  </a:t>
            </a:r>
          </a:p>
          <a:p>
            <a:endParaRPr lang="en-US" dirty="0"/>
          </a:p>
          <a:p>
            <a:endParaRPr lang="en-US" dirty="0"/>
          </a:p>
        </p:txBody>
      </p:sp>
    </p:spTree>
    <p:extLst>
      <p:ext uri="{BB962C8B-B14F-4D97-AF65-F5344CB8AC3E}">
        <p14:creationId xmlns:p14="http://schemas.microsoft.com/office/powerpoint/2010/main" val="3409119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(vested)</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normAutofit fontScale="92500" lnSpcReduction="20000"/>
          </a:bodyPr>
          <a:lstStyle/>
          <a:p>
            <a:r>
              <a:rPr lang="en-US" b="1" i="1" u="sng" dirty="0"/>
              <a:t> invested</a:t>
            </a:r>
            <a:r>
              <a:rPr lang="en-US" i="1" u="sng" dirty="0"/>
              <a:t> in the next generation</a:t>
            </a:r>
            <a:endParaRPr lang="en-US" u="sng" dirty="0"/>
          </a:p>
          <a:p>
            <a:endParaRPr lang="en-US" dirty="0"/>
          </a:p>
          <a:p>
            <a:endParaRPr lang="en-US" dirty="0"/>
          </a:p>
          <a:p>
            <a:r>
              <a:rPr lang="en-US" dirty="0"/>
              <a:t>Invest in your child’s future</a:t>
            </a:r>
          </a:p>
          <a:p>
            <a:r>
              <a:rPr lang="en-US" dirty="0"/>
              <a:t>Invest in the next generation</a:t>
            </a:r>
          </a:p>
          <a:p>
            <a:r>
              <a:rPr lang="en-US" dirty="0"/>
              <a:t>Invest in our culture</a:t>
            </a:r>
          </a:p>
          <a:p>
            <a:r>
              <a:rPr lang="en-US" dirty="0"/>
              <a:t>Invest in the community</a:t>
            </a:r>
          </a:p>
          <a:p>
            <a:endParaRPr lang="en-US" dirty="0"/>
          </a:p>
          <a:p>
            <a:r>
              <a:rPr lang="en-US" dirty="0"/>
              <a:t>“Remember this—</a:t>
            </a:r>
            <a:r>
              <a:rPr lang="en-US" u="sng" dirty="0"/>
              <a:t>a farmer who plants only a few seeds will get a small crop</a:t>
            </a:r>
            <a:r>
              <a:rPr lang="en-US" dirty="0"/>
              <a:t>. But the one who plants generously will get a generous crop. You must each decide in your heart how much to give. And don’t give reluctantly or in response to pressure. “For God loves a person who gives cheerfully.” And God will generously provide all you need. Then you will always have everything you need and plenty left over to share with others.”</a:t>
            </a:r>
          </a:p>
          <a:p>
            <a:r>
              <a:rPr lang="en-US" dirty="0"/>
              <a:t>2 Corinthians 9:6-8 NLT</a:t>
            </a:r>
          </a:p>
          <a:p>
            <a:r>
              <a:rPr lang="en-US" u="sng" dirty="0">
                <a:hlinkClick r:id="rId2"/>
              </a:rPr>
              <a:t>http://bible.com/116/2co.9.6-8.nlt</a:t>
            </a:r>
            <a:endParaRPr lang="en-US" dirty="0"/>
          </a:p>
          <a:p>
            <a:endParaRPr lang="en-US" dirty="0"/>
          </a:p>
        </p:txBody>
      </p:sp>
      <p:pic>
        <p:nvPicPr>
          <p:cNvPr id="10" name="Picture Placeholder 9">
            <a:extLst>
              <a:ext uri="{FF2B5EF4-FFF2-40B4-BE49-F238E27FC236}">
                <a16:creationId xmlns:a16="http://schemas.microsoft.com/office/drawing/2014/main" id="{55CD693B-05D7-2B44-A01E-29621419F09D}"/>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2613055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a:t>
            </a:r>
            <a:r>
              <a:rPr lang="en-US" dirty="0" err="1"/>
              <a:t>debted</a:t>
            </a:r>
            <a:r>
              <a:rPr lang="en-US" dirty="0"/>
              <a:t>)</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normAutofit fontScale="92500" lnSpcReduction="10000"/>
          </a:bodyPr>
          <a:lstStyle/>
          <a:p>
            <a:r>
              <a:rPr lang="en-US" i="1" u="sng" dirty="0"/>
              <a:t>Indebted to the belief that we get to choose the culture for our children.</a:t>
            </a:r>
          </a:p>
          <a:p>
            <a:endParaRPr lang="en-US" dirty="0"/>
          </a:p>
          <a:p>
            <a:r>
              <a:rPr lang="en-US" dirty="0"/>
              <a:t>“After all, who is Apollos? Who is Paul? We are only God’s servants through whom you believed the Good News. Each of us did the work the Lord gave us. I planted the seed in your hearts, and Apollos watered it, but it was God who made it grow. </a:t>
            </a:r>
            <a:r>
              <a:rPr lang="en-US" u="sng" dirty="0"/>
              <a:t>It’s not important who does the planting, or who does the watering. What’s important is that God makes the seed grow</a:t>
            </a:r>
            <a:r>
              <a:rPr lang="en-US" dirty="0"/>
              <a:t>. The one who plants and the one who waters work together with the same purpose. And both will be rewarded for their own hard work. For we are both God’s workers. And you are God’s field. You are God’s building.”</a:t>
            </a:r>
          </a:p>
          <a:p>
            <a:r>
              <a:rPr lang="en-US" dirty="0"/>
              <a:t>1 Corinthians 3:5-9 NLT</a:t>
            </a:r>
          </a:p>
          <a:p>
            <a:r>
              <a:rPr lang="en-US" u="sng" dirty="0">
                <a:hlinkClick r:id="rId2"/>
              </a:rPr>
              <a:t>http://bible.com/116/1co.3.5-9.nlt</a:t>
            </a:r>
            <a:endParaRPr lang="en-US" dirty="0"/>
          </a:p>
          <a:p>
            <a:endParaRPr lang="en-US" dirty="0"/>
          </a:p>
        </p:txBody>
      </p:sp>
      <p:pic>
        <p:nvPicPr>
          <p:cNvPr id="5" name="Picture Placeholder 4">
            <a:extLst>
              <a:ext uri="{FF2B5EF4-FFF2-40B4-BE49-F238E27FC236}">
                <a16:creationId xmlns:a16="http://schemas.microsoft.com/office/drawing/2014/main" id="{88104C93-29B5-354B-8D34-26A1444AB979}"/>
              </a:ext>
            </a:extLst>
          </p:cNvPr>
          <p:cNvPicPr>
            <a:picLocks noGrp="1" noChangeAspect="1"/>
          </p:cNvPicPr>
          <p:nvPr>
            <p:ph type="pic" idx="1"/>
          </p:nvPr>
        </p:nvPicPr>
        <p:blipFill>
          <a:blip r:embed="rId3">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3587209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7AE7D0-2564-824F-8566-90B8B62B32CD}"/>
              </a:ext>
            </a:extLst>
          </p:cNvPr>
          <p:cNvSpPr>
            <a:spLocks noGrp="1"/>
          </p:cNvSpPr>
          <p:nvPr>
            <p:ph type="title"/>
          </p:nvPr>
        </p:nvSpPr>
        <p:spPr/>
        <p:txBody>
          <a:bodyPr/>
          <a:lstStyle/>
          <a:p>
            <a:r>
              <a:rPr lang="en-US" dirty="0"/>
              <a:t>Are you IN (</a:t>
            </a:r>
            <a:r>
              <a:rPr lang="en-US" dirty="0" err="1"/>
              <a:t>fluentail</a:t>
            </a:r>
            <a:r>
              <a:rPr lang="en-US" dirty="0"/>
              <a:t>)</a:t>
            </a:r>
          </a:p>
        </p:txBody>
      </p:sp>
      <p:sp>
        <p:nvSpPr>
          <p:cNvPr id="6" name="Text Placeholder 5">
            <a:extLst>
              <a:ext uri="{FF2B5EF4-FFF2-40B4-BE49-F238E27FC236}">
                <a16:creationId xmlns:a16="http://schemas.microsoft.com/office/drawing/2014/main" id="{1EA89F93-5264-ED44-BC90-2DA7E02EBA44}"/>
              </a:ext>
            </a:extLst>
          </p:cNvPr>
          <p:cNvSpPr>
            <a:spLocks noGrp="1"/>
          </p:cNvSpPr>
          <p:nvPr>
            <p:ph type="body" sz="half" idx="2"/>
          </p:nvPr>
        </p:nvSpPr>
        <p:spPr/>
        <p:txBody>
          <a:bodyPr/>
          <a:lstStyle/>
          <a:p>
            <a:r>
              <a:rPr lang="en-US" b="1" i="1" u="sng" dirty="0"/>
              <a:t>influential</a:t>
            </a:r>
            <a:r>
              <a:rPr lang="en-US" i="1" u="sng" dirty="0"/>
              <a:t> in your child’s future and the next generation.  </a:t>
            </a:r>
          </a:p>
          <a:p>
            <a:endParaRPr lang="en-US" dirty="0"/>
          </a:p>
          <a:p>
            <a:endParaRPr lang="en-US" dirty="0"/>
          </a:p>
          <a:p>
            <a:r>
              <a:rPr lang="en-US" dirty="0"/>
              <a:t>“Because of God’s grace to me, I have laid the foundation like an expert builder. Now others are building on it. But whoever is building on this foundation must be very careful.”</a:t>
            </a:r>
          </a:p>
          <a:p>
            <a:r>
              <a:rPr lang="en-US" dirty="0"/>
              <a:t>1 Corinthians 3:10 NLT</a:t>
            </a:r>
          </a:p>
          <a:p>
            <a:r>
              <a:rPr lang="en-US" u="sng" dirty="0">
                <a:hlinkClick r:id="rId2"/>
              </a:rPr>
              <a:t>http://bible.com/116/1co.3.10.nlt</a:t>
            </a:r>
            <a:endParaRPr lang="en-US" dirty="0"/>
          </a:p>
          <a:p>
            <a:endParaRPr lang="en-US" dirty="0"/>
          </a:p>
        </p:txBody>
      </p:sp>
      <p:pic>
        <p:nvPicPr>
          <p:cNvPr id="5" name="Picture Placeholder 4">
            <a:extLst>
              <a:ext uri="{FF2B5EF4-FFF2-40B4-BE49-F238E27FC236}">
                <a16:creationId xmlns:a16="http://schemas.microsoft.com/office/drawing/2014/main" id="{D403F99C-BF90-7440-AB75-4562478A9BA5}"/>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a:prstGeom prst="rect">
            <a:avLst/>
          </a:prstGeom>
        </p:spPr>
      </p:pic>
    </p:spTree>
    <p:extLst>
      <p:ext uri="{BB962C8B-B14F-4D97-AF65-F5344CB8AC3E}">
        <p14:creationId xmlns:p14="http://schemas.microsoft.com/office/powerpoint/2010/main" val="110868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602</Words>
  <Application>Microsoft Macintosh PowerPoint</Application>
  <PresentationFormat>Widescreen</PresentationFormat>
  <Paragraphs>58</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Malgun Gothic Semilight</vt:lpstr>
      <vt:lpstr>Arial</vt:lpstr>
      <vt:lpstr>Calibri</vt:lpstr>
      <vt:lpstr>Calibri Light</vt:lpstr>
      <vt:lpstr>Office Theme</vt:lpstr>
      <vt:lpstr>PowerPoint Presentation</vt:lpstr>
      <vt:lpstr>Phase 1</vt:lpstr>
      <vt:lpstr>Phase 2</vt:lpstr>
      <vt:lpstr>Campaign Ideas</vt:lpstr>
      <vt:lpstr>PowerPoint Presentation</vt:lpstr>
      <vt:lpstr>Background:</vt:lpstr>
      <vt:lpstr>Are you IN (vested)</vt:lpstr>
      <vt:lpstr>Are you IN (debted)</vt:lpstr>
      <vt:lpstr>Are you IN (fluentail)</vt:lpstr>
      <vt:lpstr>Are you IN (tune)</vt:lpstr>
      <vt:lpstr>Are you IN (volved)</vt:lpstr>
      <vt:lpstr>Are you IN (cluded)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Joseph Goins</dc:creator>
  <cp:lastModifiedBy>Joseph Goins</cp:lastModifiedBy>
  <cp:revision>12</cp:revision>
  <dcterms:created xsi:type="dcterms:W3CDTF">2019-06-27T19:08:37Z</dcterms:created>
  <dcterms:modified xsi:type="dcterms:W3CDTF">2019-06-28T17:23:19Z</dcterms:modified>
</cp:coreProperties>
</file>