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0" r:id="rId2"/>
    <p:sldId id="281" r:id="rId3"/>
    <p:sldId id="283" r:id="rId4"/>
    <p:sldId id="282" r:id="rId5"/>
    <p:sldId id="292" r:id="rId6"/>
    <p:sldId id="2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9D"/>
    <a:srgbClr val="009DA8"/>
    <a:srgbClr val="01BFB4"/>
    <a:srgbClr val="03D4C8"/>
    <a:srgbClr val="EDF4F7"/>
    <a:srgbClr val="707070"/>
    <a:srgbClr val="02E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66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DF658-9F3C-4C08-8770-3324D1E6440C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EF1D0-BF97-4F0E-8E91-ED6E869F7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21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EF1D0-BF97-4F0E-8E91-ED6E869F7A0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38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889000"/>
            <a:ext cx="5846763" cy="4384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89CDCC1-1480-453A-BE3A-D1B54261D4CA}" type="slidenum">
              <a:rPr lang="el-GR" sz="1500" spc="-1">
                <a:latin typeface="Times New Roman"/>
              </a:rPr>
              <a:t>5</a:t>
            </a:fld>
            <a:endParaRPr lang="el-GR" sz="15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911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8600" y="3200400"/>
            <a:ext cx="4648200" cy="460375"/>
          </a:xfrm>
        </p:spPr>
        <p:txBody>
          <a:bodyPr>
            <a:noAutofit/>
          </a:bodyPr>
          <a:lstStyle>
            <a:lvl1pPr algn="r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38600" y="3810000"/>
            <a:ext cx="4876800" cy="2133600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Meeting place:</a:t>
            </a:r>
          </a:p>
          <a:p>
            <a:r>
              <a:rPr lang="en-GB" dirty="0"/>
              <a:t>Meeting title:</a:t>
            </a:r>
          </a:p>
          <a:p>
            <a:r>
              <a:rPr lang="en-GB" dirty="0"/>
              <a:t>Presenter name:</a:t>
            </a:r>
          </a:p>
          <a:p>
            <a:r>
              <a:rPr lang="en-GB" dirty="0"/>
              <a:t>Presenter organisation:</a:t>
            </a:r>
          </a:p>
          <a:p>
            <a:r>
              <a:rPr lang="en-GB" dirty="0"/>
              <a:t>Date:</a:t>
            </a:r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text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43600" y="2133600"/>
            <a:ext cx="2756892" cy="838200"/>
          </a:xfrm>
          <a:prstGeom prst="rect">
            <a:avLst/>
          </a:prstGeom>
        </p:spPr>
      </p:pic>
      <p:pic>
        <p:nvPicPr>
          <p:cNvPr id="12" name="Picture 11" descr="fla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4572000" y="914400"/>
            <a:ext cx="4572000" cy="5562600"/>
          </a:xfrm>
          <a:prstGeom prst="rect">
            <a:avLst/>
          </a:prstGeom>
          <a:solidFill>
            <a:srgbClr val="00A79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4800600" y="1066800"/>
            <a:ext cx="4114792" cy="33902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0"/>
          </p:nvPr>
        </p:nvSpPr>
        <p:spPr>
          <a:xfrm>
            <a:off x="4800600" y="1481138"/>
            <a:ext cx="4114792" cy="484346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914400"/>
            <a:ext cx="4572000" cy="5562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8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endParaRPr lang="en-US"/>
          </a:p>
        </p:txBody>
      </p:sp>
      <p:pic>
        <p:nvPicPr>
          <p:cNvPr id="14" name="Picture 13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0" y="3810000"/>
            <a:ext cx="9144000" cy="26670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0"/>
          </p:nvPr>
        </p:nvSpPr>
        <p:spPr>
          <a:xfrm>
            <a:off x="228600" y="4038600"/>
            <a:ext cx="8686792" cy="22860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786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6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24201"/>
            <a:ext cx="4267200" cy="990600"/>
          </a:xfrm>
        </p:spPr>
        <p:txBody>
          <a:bodyPr anchor="t">
            <a:normAutofit/>
          </a:bodyPr>
          <a:lstStyle>
            <a:lvl1pPr algn="l">
              <a:defRPr sz="3000" b="1" cap="all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667000"/>
            <a:ext cx="4267200" cy="4572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pic>
        <p:nvPicPr>
          <p:cNvPr id="12" name="Picture 11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 userDrawn="1"/>
        </p:nvSpPr>
        <p:spPr>
          <a:xfrm>
            <a:off x="76200" y="152400"/>
            <a:ext cx="5867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A79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A79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62000" y="4572000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18"/>
          </p:nvPr>
        </p:nvSpPr>
        <p:spPr>
          <a:xfrm>
            <a:off x="762000" y="4114800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13712" y="1836964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0"/>
          </p:nvPr>
        </p:nvSpPr>
        <p:spPr>
          <a:xfrm>
            <a:off x="813712" y="1379764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410200" y="5097236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half" idx="22"/>
          </p:nvPr>
        </p:nvSpPr>
        <p:spPr>
          <a:xfrm>
            <a:off x="5410200" y="4640036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half" idx="23"/>
          </p:nvPr>
        </p:nvSpPr>
        <p:spPr>
          <a:xfrm>
            <a:off x="5410200" y="2362200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4"/>
          </p:nvPr>
        </p:nvSpPr>
        <p:spPr>
          <a:xfrm>
            <a:off x="5410200" y="1905000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pic>
        <p:nvPicPr>
          <p:cNvPr id="12" name="Picture 11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 userDrawn="1"/>
        </p:nvSpPr>
        <p:spPr>
          <a:xfrm>
            <a:off x="76200" y="152400"/>
            <a:ext cx="5867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A79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A79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0" y="3886200"/>
            <a:ext cx="9144000" cy="2590800"/>
          </a:xfrm>
          <a:prstGeom prst="rect">
            <a:avLst/>
          </a:prstGeom>
          <a:solidFill>
            <a:srgbClr val="00A79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pic>
        <p:nvPicPr>
          <p:cNvPr id="12" name="Picture 11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 userDrawn="1"/>
        </p:nvSpPr>
        <p:spPr>
          <a:xfrm>
            <a:off x="76200" y="152400"/>
            <a:ext cx="5867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A79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4572000" y="914400"/>
            <a:ext cx="4572000" cy="5562600"/>
          </a:xfrm>
          <a:prstGeom prst="rect">
            <a:avLst/>
          </a:prstGeom>
          <a:solidFill>
            <a:srgbClr val="00A79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800600" y="1066800"/>
            <a:ext cx="4114792" cy="339023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0" y="1481138"/>
            <a:ext cx="4114792" cy="484346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914400"/>
            <a:ext cx="4572000" cy="5562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half" idx="13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143008" y="3886200"/>
            <a:ext cx="7086592" cy="380943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8" y="4343400"/>
            <a:ext cx="7086592" cy="17526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itl-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8600" y="3200400"/>
            <a:ext cx="4648200" cy="460375"/>
          </a:xfrm>
        </p:spPr>
        <p:txBody>
          <a:bodyPr>
            <a:noAutofit/>
          </a:bodyPr>
          <a:lstStyle>
            <a:lvl1pPr algn="r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38600" y="3810000"/>
            <a:ext cx="4648200" cy="1143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Meeting place:</a:t>
            </a:r>
          </a:p>
          <a:p>
            <a:r>
              <a:rPr lang="en-GB" dirty="0"/>
              <a:t>Meeting title:</a:t>
            </a:r>
          </a:p>
          <a:p>
            <a:r>
              <a:rPr lang="en-GB" dirty="0"/>
              <a:t>Presenter name:</a:t>
            </a:r>
          </a:p>
          <a:p>
            <a:r>
              <a:rPr lang="en-GB" dirty="0"/>
              <a:t>Presenter organisation:</a:t>
            </a:r>
          </a:p>
          <a:p>
            <a:r>
              <a:rPr lang="en-GB" dirty="0"/>
              <a:t>Date: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text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43600" y="2133600"/>
            <a:ext cx="2756892" cy="838200"/>
          </a:xfrm>
          <a:prstGeom prst="rect">
            <a:avLst/>
          </a:prstGeom>
        </p:spPr>
      </p:pic>
      <p:pic>
        <p:nvPicPr>
          <p:cNvPr id="13" name="Picture 12" descr="fla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2400" y="990600"/>
            <a:ext cx="8839200" cy="5410200"/>
          </a:xfrm>
        </p:spPr>
        <p:txBody>
          <a:bodyPr/>
          <a:lstStyle>
            <a:lvl1pPr>
              <a:buFontTx/>
              <a:buBlip>
                <a:blip r:embed="rId3"/>
              </a:buBlip>
              <a:defRPr sz="2200" b="1">
                <a:solidFill>
                  <a:srgbClr val="00A79D"/>
                </a:solidFill>
              </a:defRPr>
            </a:lvl1pPr>
            <a:lvl2pPr marL="685800">
              <a:spcBef>
                <a:spcPts val="600"/>
              </a:spcBef>
              <a:buFontTx/>
              <a:buNone/>
              <a:defRPr sz="13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Bef>
                <a:spcPts val="600"/>
              </a:spcBef>
              <a:buFontTx/>
              <a:buNone/>
              <a:defRPr sz="13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spcBef>
                <a:spcPts val="600"/>
              </a:spcBef>
              <a:buFontTx/>
              <a:buNone/>
              <a:defRPr sz="13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spcBef>
                <a:spcPts val="600"/>
              </a:spcBef>
              <a:buFontTx/>
              <a:buNone/>
              <a:defRPr sz="13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pic>
        <p:nvPicPr>
          <p:cNvPr id="11" name="Picture 10" descr="flag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-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pic>
        <p:nvPicPr>
          <p:cNvPr id="11" name="Picture 10" descr="fla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126672"/>
            <a:ext cx="4041775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24400" y="1581829"/>
            <a:ext cx="4190996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77825" y="1145043"/>
            <a:ext cx="4041775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1000" y="1600200"/>
            <a:ext cx="4190996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-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pic>
        <p:nvPicPr>
          <p:cNvPr id="11" name="Picture 10" descr="fla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3546701"/>
            <a:ext cx="4041775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/>
          </p:nvPr>
        </p:nvSpPr>
        <p:spPr>
          <a:xfrm>
            <a:off x="4648204" y="4001858"/>
            <a:ext cx="4190996" cy="2304371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01629" y="3565072"/>
            <a:ext cx="4041775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6"/>
          </p:nvPr>
        </p:nvSpPr>
        <p:spPr>
          <a:xfrm>
            <a:off x="304804" y="4020229"/>
            <a:ext cx="4190996" cy="2304371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0" y="838200"/>
            <a:ext cx="9144000" cy="2438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-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pic>
        <p:nvPicPr>
          <p:cNvPr id="11" name="Picture 10" descr="flag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228600" y="990600"/>
            <a:ext cx="4041775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6"/>
          </p:nvPr>
        </p:nvSpPr>
        <p:spPr>
          <a:xfrm>
            <a:off x="231775" y="1445757"/>
            <a:ext cx="4190996" cy="4650243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4800600" y="1905000"/>
            <a:ext cx="4343400" cy="3657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23" name="Text Placeholder 3"/>
          <p:cNvSpPr>
            <a:spLocks noGrp="1"/>
          </p:cNvSpPr>
          <p:nvPr>
            <p:ph type="body" sz="half" idx="10"/>
          </p:nvPr>
        </p:nvSpPr>
        <p:spPr>
          <a:xfrm>
            <a:off x="381000" y="3231694"/>
            <a:ext cx="2514596" cy="3011015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8996" y="2819400"/>
            <a:ext cx="2204607" cy="334197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14"/>
          </p:nvPr>
        </p:nvSpPr>
        <p:spPr>
          <a:xfrm>
            <a:off x="3432171" y="3272515"/>
            <a:ext cx="2286000" cy="2973842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21421" y="2819400"/>
            <a:ext cx="2204607" cy="289836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half" idx="16"/>
          </p:nvPr>
        </p:nvSpPr>
        <p:spPr>
          <a:xfrm>
            <a:off x="6324596" y="3274557"/>
            <a:ext cx="2286000" cy="2973842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19"/>
          <p:cNvSpPr>
            <a:spLocks noGrp="1"/>
          </p:cNvSpPr>
          <p:nvPr>
            <p:ph type="pic" sz="quarter" idx="17"/>
          </p:nvPr>
        </p:nvSpPr>
        <p:spPr>
          <a:xfrm>
            <a:off x="329292" y="990600"/>
            <a:ext cx="25146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3"/>
          <p:cNvSpPr>
            <a:spLocks noGrp="1"/>
          </p:cNvSpPr>
          <p:nvPr>
            <p:ph type="pic" sz="quarter" idx="18"/>
          </p:nvPr>
        </p:nvSpPr>
        <p:spPr>
          <a:xfrm>
            <a:off x="3276600" y="990600"/>
            <a:ext cx="25908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5"/>
          <p:cNvSpPr>
            <a:spLocks noGrp="1"/>
          </p:cNvSpPr>
          <p:nvPr>
            <p:ph type="pic" sz="quarter" idx="19"/>
          </p:nvPr>
        </p:nvSpPr>
        <p:spPr>
          <a:xfrm>
            <a:off x="6172200" y="990600"/>
            <a:ext cx="27432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381000" y="2819400"/>
            <a:ext cx="2204607" cy="334197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78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19" name="Text Placeholder 3"/>
          <p:cNvSpPr>
            <a:spLocks noGrp="1"/>
          </p:cNvSpPr>
          <p:nvPr>
            <p:ph type="body" sz="half" idx="10"/>
          </p:nvPr>
        </p:nvSpPr>
        <p:spPr>
          <a:xfrm>
            <a:off x="228608" y="3995738"/>
            <a:ext cx="2057396" cy="2380571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38400" y="3565072"/>
            <a:ext cx="1984142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4"/>
          </p:nvPr>
        </p:nvSpPr>
        <p:spPr>
          <a:xfrm>
            <a:off x="2441574" y="4020229"/>
            <a:ext cx="2057396" cy="2380571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304800" y="1066800"/>
            <a:ext cx="8534400" cy="1981200"/>
          </a:xfrm>
        </p:spPr>
        <p:txBody>
          <a:bodyPr/>
          <a:lstStyle/>
          <a:p>
            <a:endParaRPr lang="en-US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645026" y="3583443"/>
            <a:ext cx="1984142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17"/>
          </p:nvPr>
        </p:nvSpPr>
        <p:spPr>
          <a:xfrm>
            <a:off x="4648200" y="4038600"/>
            <a:ext cx="2057396" cy="2380571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6854830" y="3581400"/>
            <a:ext cx="1984142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half" idx="19"/>
          </p:nvPr>
        </p:nvSpPr>
        <p:spPr>
          <a:xfrm>
            <a:off x="6858004" y="4036557"/>
            <a:ext cx="2057396" cy="2380571"/>
          </a:xfrm>
        </p:spPr>
        <p:txBody>
          <a:bodyPr/>
          <a:lstStyle>
            <a:lvl1pPr marL="0" indent="0">
              <a:buNone/>
              <a:defRPr sz="14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228600" y="3505200"/>
            <a:ext cx="1984142" cy="457200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A7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78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nner-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fla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3400" y="6477000"/>
            <a:ext cx="8610600" cy="364672"/>
          </a:xfrm>
        </p:spPr>
        <p:txBody>
          <a:bodyPr anchor="ctr">
            <a:normAutofit/>
          </a:bodyPr>
          <a:lstStyle>
            <a:lvl1pPr marL="0" indent="0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5867400" cy="53340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00A79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-2" y="152400"/>
            <a:ext cx="91440" cy="533400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log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1404" y="152400"/>
            <a:ext cx="1552575" cy="438150"/>
          </a:xfrm>
          <a:prstGeom prst="rect">
            <a:avLst/>
          </a:prstGeom>
        </p:spPr>
      </p:pic>
      <p:sp>
        <p:nvSpPr>
          <p:cNvPr id="1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62000" y="4572000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762000" y="4114800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13712" y="1836964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0"/>
          </p:nvPr>
        </p:nvSpPr>
        <p:spPr>
          <a:xfrm>
            <a:off x="813712" y="1379764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21"/>
          </p:nvPr>
        </p:nvSpPr>
        <p:spPr>
          <a:xfrm>
            <a:off x="5410200" y="5097236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half" idx="22"/>
          </p:nvPr>
        </p:nvSpPr>
        <p:spPr>
          <a:xfrm>
            <a:off x="5410200" y="4640036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3"/>
          </p:nvPr>
        </p:nvSpPr>
        <p:spPr>
          <a:xfrm>
            <a:off x="5410200" y="2362200"/>
            <a:ext cx="2057396" cy="2714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70707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4"/>
          </p:nvPr>
        </p:nvSpPr>
        <p:spPr>
          <a:xfrm>
            <a:off x="5410200" y="1905000"/>
            <a:ext cx="2057396" cy="4572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009DA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786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CF7F-378C-4F85-A339-6864E3FF173A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B909-CD26-4EAE-8947-DDA5CD403D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75" r:id="rId4"/>
    <p:sldLayoutId id="2147483676" r:id="rId5"/>
    <p:sldLayoutId id="2147483677" r:id="rId6"/>
    <p:sldLayoutId id="2147483674" r:id="rId7"/>
    <p:sldLayoutId id="2147483678" r:id="rId8"/>
    <p:sldLayoutId id="2147483679" r:id="rId9"/>
    <p:sldLayoutId id="2147483681" r:id="rId10"/>
    <p:sldLayoutId id="2147483680" r:id="rId11"/>
    <p:sldLayoutId id="2147483651" r:id="rId12"/>
    <p:sldLayoutId id="2147483673" r:id="rId13"/>
    <p:sldLayoutId id="2147483668" r:id="rId14"/>
    <p:sldLayoutId id="2147483670" r:id="rId15"/>
    <p:sldLayoutId id="2147483671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jpe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phinx-project.eu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AA8A3A-6266-47E3-9988-C23301ED6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40" y="2667000"/>
            <a:ext cx="8839200" cy="5334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2800" dirty="0"/>
              <a:t>A Universal Cyber Security Toolkit for the Health-Care Industry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73C123-0BB6-45DD-A09F-4DE11D9FCAE0}"/>
              </a:ext>
            </a:extLst>
          </p:cNvPr>
          <p:cNvSpPr txBox="1">
            <a:spLocks/>
          </p:cNvSpPr>
          <p:nvPr/>
        </p:nvSpPr>
        <p:spPr>
          <a:xfrm>
            <a:off x="5562600" y="3962400"/>
            <a:ext cx="34290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Join us</a:t>
            </a:r>
          </a:p>
          <a:p>
            <a:pPr lvl="1"/>
            <a:r>
              <a:rPr lang="en-GB" b="1" dirty="0"/>
              <a:t>Twitter</a:t>
            </a:r>
            <a:r>
              <a:rPr lang="en-GB" dirty="0"/>
              <a:t>: @</a:t>
            </a:r>
            <a:r>
              <a:rPr lang="en-GB" dirty="0" err="1"/>
              <a:t>ProjectSphinx</a:t>
            </a:r>
            <a:endParaRPr lang="en-GB" dirty="0"/>
          </a:p>
          <a:p>
            <a:pPr lvl="1"/>
            <a:r>
              <a:rPr lang="en-GB" b="1" dirty="0"/>
              <a:t>Facebook Page</a:t>
            </a:r>
            <a:r>
              <a:rPr lang="en-GB" dirty="0"/>
              <a:t>: sphinx-project.eu</a:t>
            </a:r>
          </a:p>
          <a:p>
            <a:pPr lvl="1"/>
            <a:r>
              <a:rPr lang="en-GB" b="1" dirty="0"/>
              <a:t>LinkedIn Page</a:t>
            </a:r>
            <a:r>
              <a:rPr lang="en-GB" dirty="0"/>
              <a:t>: sphinx-project</a:t>
            </a:r>
          </a:p>
          <a:p>
            <a:pPr lvl="1"/>
            <a:r>
              <a:rPr lang="en-GB" b="1" dirty="0"/>
              <a:t>YouTube</a:t>
            </a:r>
            <a:r>
              <a:rPr lang="en-GB" dirty="0"/>
              <a:t>: The sphinx project </a:t>
            </a:r>
            <a:r>
              <a:rPr lang="en-GB" dirty="0" err="1"/>
              <a:t>eu</a:t>
            </a:r>
            <a:endParaRPr lang="en-GB" dirty="0"/>
          </a:p>
          <a:p>
            <a:pPr lvl="1"/>
            <a:r>
              <a:rPr lang="en-GB" b="1" dirty="0"/>
              <a:t>Web</a:t>
            </a:r>
            <a:r>
              <a:rPr lang="en-GB" dirty="0"/>
              <a:t>: https://sphinx-project.eu/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B9BDBD4-11B6-4F6A-9D41-3138FF1E8866}"/>
              </a:ext>
            </a:extLst>
          </p:cNvPr>
          <p:cNvSpPr txBox="1">
            <a:spLocks/>
          </p:cNvSpPr>
          <p:nvPr/>
        </p:nvSpPr>
        <p:spPr>
          <a:xfrm>
            <a:off x="1981200" y="620290"/>
            <a:ext cx="2057399" cy="671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0" dirty="0"/>
              <a:t>Healthcare</a:t>
            </a:r>
            <a:br>
              <a:rPr lang="en-GB" sz="2000" b="0" dirty="0"/>
            </a:br>
            <a:r>
              <a:rPr lang="en-GB" sz="2000" b="0" dirty="0"/>
              <a:t>Services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F8CA3030-7321-4753-A1C0-CF7DC6ED4E56}"/>
              </a:ext>
            </a:extLst>
          </p:cNvPr>
          <p:cNvSpPr txBox="1">
            <a:spLocks/>
          </p:cNvSpPr>
          <p:nvPr/>
        </p:nvSpPr>
        <p:spPr>
          <a:xfrm>
            <a:off x="1040319" y="1658127"/>
            <a:ext cx="2133599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0" dirty="0"/>
              <a:t>Cybersecurity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0BF432E-DD2C-42CB-BFC5-EBE588ECA666}"/>
              </a:ext>
            </a:extLst>
          </p:cNvPr>
          <p:cNvSpPr txBox="1">
            <a:spLocks/>
          </p:cNvSpPr>
          <p:nvPr/>
        </p:nvSpPr>
        <p:spPr>
          <a:xfrm>
            <a:off x="5334000" y="661933"/>
            <a:ext cx="2438399" cy="629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0" dirty="0"/>
              <a:t>Medical and Health</a:t>
            </a:r>
            <a:br>
              <a:rPr lang="en-GB" sz="2000" b="0" dirty="0"/>
            </a:br>
            <a:r>
              <a:rPr lang="en-GB" sz="2000" b="0" dirty="0"/>
              <a:t>Devices 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5965FFAC-4E3D-4678-B06B-8058A0EF5F67}"/>
              </a:ext>
            </a:extLst>
          </p:cNvPr>
          <p:cNvSpPr txBox="1">
            <a:spLocks/>
          </p:cNvSpPr>
          <p:nvPr/>
        </p:nvSpPr>
        <p:spPr>
          <a:xfrm>
            <a:off x="6210300" y="1658127"/>
            <a:ext cx="2133599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0" dirty="0"/>
              <a:t>Data privacy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3BD48A47-8EDE-4735-A6C9-D66FCCEB36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649" y="4419600"/>
            <a:ext cx="308474" cy="173362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FAEA147F-238A-43C2-A1E6-1694DB7195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205" y="4685068"/>
            <a:ext cx="173362" cy="173362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294DA9B-1BE6-4569-B498-C1F718ADA1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179" y="4950536"/>
            <a:ext cx="255036" cy="208370"/>
          </a:xfrm>
          <a:prstGeom prst="rect">
            <a:avLst/>
          </a:prstGeom>
        </p:spPr>
      </p:pic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E39B572C-04B6-4862-97DB-A08D468D17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5201322"/>
            <a:ext cx="229122" cy="229122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8202411E-7D69-4636-B34D-4DD2531EEF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179" y="5490032"/>
            <a:ext cx="221388" cy="2213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66119" y="1470147"/>
            <a:ext cx="2646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A79D"/>
                </a:solidFill>
              </a:rPr>
              <a:t>Cybersecurity Vulnerability Assessment and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39037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E2F2E-2C36-4CBA-A79A-9304B6B0F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SPHINX?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E5949-65CC-4F4F-9850-807DCCEDD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Challenge</a:t>
            </a:r>
          </a:p>
          <a:p>
            <a:pPr marL="0" indent="0" algn="just">
              <a:buNone/>
            </a:pPr>
            <a:r>
              <a:rPr lang="en-US" b="0" dirty="0">
                <a:solidFill>
                  <a:schemeClr val="tx1"/>
                </a:solidFill>
              </a:rPr>
              <a:t>Solving the Riddle of Cyber-Security protection in Healthcare IT ecosystems.</a:t>
            </a:r>
          </a:p>
          <a:p>
            <a:pPr marL="0" indent="0">
              <a:buNone/>
            </a:pPr>
            <a:endParaRPr lang="el-GR" dirty="0"/>
          </a:p>
          <a:p>
            <a:r>
              <a:rPr lang="en-US" dirty="0"/>
              <a:t>How does SPHINX tackle the challenge?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Through</a:t>
            </a:r>
            <a:r>
              <a:rPr lang="en-US" b="0" dirty="0">
                <a:solidFill>
                  <a:schemeClr val="tx1"/>
                </a:solidFill>
              </a:rPr>
              <a:t>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Cyber protection and data privacy and integrity </a:t>
            </a:r>
            <a:endParaRPr lang="el-GR" b="0" dirty="0">
              <a:solidFill>
                <a:schemeClr val="tx1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The proactive assessment and mitigation of Cyber-Security threats</a:t>
            </a:r>
            <a:endParaRPr lang="el-GR" b="0" dirty="0">
              <a:solidFill>
                <a:schemeClr val="tx1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Evaluation and verification of new Medical Devices and Services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Providing the SPHINX Certification</a:t>
            </a:r>
            <a:endParaRPr lang="el-GR" b="0" dirty="0">
              <a:solidFill>
                <a:schemeClr val="tx1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Near real time vulnerability assessment of operating IT Ecosystems</a:t>
            </a:r>
            <a:endParaRPr lang="el-GR" b="0" strike="sngStrike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/>
          </a:p>
          <a:p>
            <a:r>
              <a:rPr lang="en-US" dirty="0"/>
              <a:t>Pilot</a:t>
            </a:r>
          </a:p>
          <a:p>
            <a:pPr marL="0" indent="0" algn="just">
              <a:buNone/>
            </a:pPr>
            <a:r>
              <a:rPr lang="en-US" b="0" dirty="0">
                <a:solidFill>
                  <a:schemeClr val="tx1"/>
                </a:solidFill>
              </a:rPr>
              <a:t>The SPHINX proposed technology and business framework will be demonstrated and validated under realistic operating conditions and various use case scenarios.</a:t>
            </a:r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418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FF967-DB4B-45B9-8A3A-26C33E8D0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FC2AF-0A36-48C2-B625-C0D60DADF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Did you know that</a:t>
            </a:r>
          </a:p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</a:rPr>
              <a:t>The project’s pilots will deploy and evaluate the SPHINX solution at business as usual and emergency situations across various use cases at three</a:t>
            </a:r>
            <a:r>
              <a:rPr lang="el-GR" b="0" dirty="0">
                <a:solidFill>
                  <a:schemeClr val="tx1"/>
                </a:solidFill>
              </a:rPr>
              <a:t> </a:t>
            </a:r>
            <a:r>
              <a:rPr lang="en-GB" b="0" dirty="0">
                <a:solidFill>
                  <a:schemeClr val="tx1"/>
                </a:solidFill>
              </a:rPr>
              <a:t>different countries.</a:t>
            </a:r>
          </a:p>
          <a:p>
            <a:r>
              <a:rPr lang="en-GB" dirty="0"/>
              <a:t>Where?</a:t>
            </a:r>
            <a:endParaRPr lang="el-GR" dirty="0"/>
          </a:p>
          <a:p>
            <a:pPr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chemeClr val="tx1"/>
                </a:solidFill>
              </a:rPr>
              <a:t>Hospital do Espírito Santo de Évora</a:t>
            </a:r>
            <a:r>
              <a:rPr lang="el-GR" b="0" dirty="0">
                <a:solidFill>
                  <a:schemeClr val="tx1"/>
                </a:solidFill>
              </a:rPr>
              <a:t> </a:t>
            </a:r>
            <a:r>
              <a:rPr lang="en-GB" b="0" dirty="0">
                <a:solidFill>
                  <a:schemeClr val="tx1"/>
                </a:solidFill>
              </a:rPr>
              <a:t>in Portugal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Hospital Polaris Medical in Romania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The 5</a:t>
            </a:r>
            <a:r>
              <a:rPr lang="en-US" b="0" baseline="30000" dirty="0">
                <a:solidFill>
                  <a:schemeClr val="tx1"/>
                </a:solidFill>
              </a:rPr>
              <a:t>th </a:t>
            </a:r>
            <a:r>
              <a:rPr lang="en-US" b="0" dirty="0">
                <a:solidFill>
                  <a:schemeClr val="tx1"/>
                </a:solidFill>
              </a:rPr>
              <a:t> Health Regional Authority of Thessaly and </a:t>
            </a:r>
            <a:r>
              <a:rPr lang="en-US" b="0" dirty="0" err="1">
                <a:solidFill>
                  <a:schemeClr val="tx1"/>
                </a:solidFill>
              </a:rPr>
              <a:t>Sterea</a:t>
            </a:r>
            <a:r>
              <a:rPr lang="en-GB" dirty="0"/>
              <a:t> </a:t>
            </a:r>
            <a:r>
              <a:rPr lang="en-GB" b="0" dirty="0">
                <a:solidFill>
                  <a:schemeClr val="tx1"/>
                </a:solidFill>
              </a:rPr>
              <a:t>in Greece</a:t>
            </a:r>
          </a:p>
          <a:p>
            <a:r>
              <a:rPr lang="en-GB" dirty="0"/>
              <a:t>How?</a:t>
            </a:r>
          </a:p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</a:rPr>
              <a:t>The overall solution will be evaluated using Key Performance Indicators related with the SPHINX cyber-security effectiveness usability and cost-effectiveness, by end-users, project partners and business stakeholders.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8730E-0F75-43F0-91F4-2EE459644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44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C7E57-B3AA-404B-A223-B696D840C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6324600" cy="533400"/>
          </a:xfrm>
        </p:spPr>
        <p:txBody>
          <a:bodyPr/>
          <a:lstStyle/>
          <a:p>
            <a:r>
              <a:rPr lang="en-GB" dirty="0"/>
              <a:t>Why SPHINX is important for you?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0E008-8117-48AD-9CE2-3DD663674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4864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GB" dirty="0"/>
              <a:t>Industry (Security and IoT)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SPHINX will provide tools </a:t>
            </a:r>
            <a:r>
              <a:rPr lang="en-GB" dirty="0">
                <a:solidFill>
                  <a:schemeClr val="tx1"/>
                </a:solidFill>
              </a:rPr>
              <a:t>to evaluate healthcare devices and services and receive a detailed compliance and certification report</a:t>
            </a:r>
            <a:r>
              <a:rPr lang="en-GB" b="0" dirty="0">
                <a:solidFill>
                  <a:schemeClr val="tx1"/>
                </a:solidFill>
              </a:rPr>
              <a:t> that assesses if the device or service is vulnerable and/or misused, or if its attack surface doesn’t implement crucial security requirements.</a:t>
            </a:r>
          </a:p>
          <a:p>
            <a:pPr algn="just"/>
            <a:r>
              <a:rPr lang="en-GB" dirty="0"/>
              <a:t>Medical organisations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The SPHINX ecosystem will </a:t>
            </a:r>
            <a:r>
              <a:rPr lang="en-GB" dirty="0">
                <a:solidFill>
                  <a:schemeClr val="tx1"/>
                </a:solidFill>
              </a:rPr>
              <a:t>armour medical organisations from multiple cybersecurity threats and will therefore protect patient data</a:t>
            </a:r>
            <a:r>
              <a:rPr lang="en-GB" b="0" dirty="0">
                <a:solidFill>
                  <a:schemeClr val="tx1"/>
                </a:solidFill>
              </a:rPr>
              <a:t>. It will provide the means for medical organisations to become aware and understand the cybersecurity risks to their cyber-physical security and Privacy Policy and to make informed decisions to choose the use of SPHINX certified devices.</a:t>
            </a:r>
            <a:endParaRPr lang="el-GR" b="0" dirty="0">
              <a:solidFill>
                <a:schemeClr val="tx1"/>
              </a:solidFill>
            </a:endParaRPr>
          </a:p>
          <a:p>
            <a:pPr algn="just"/>
            <a:r>
              <a:rPr lang="en-GB" dirty="0"/>
              <a:t>Society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SPHINX will give patients the </a:t>
            </a:r>
            <a:r>
              <a:rPr lang="en-US" dirty="0">
                <a:solidFill>
                  <a:schemeClr val="tx1"/>
                </a:solidFill>
              </a:rPr>
              <a:t>strong </a:t>
            </a:r>
            <a:r>
              <a:rPr lang="en-GB" dirty="0">
                <a:solidFill>
                  <a:schemeClr val="tx1"/>
                </a:solidFill>
              </a:rPr>
              <a:t>feeling that their data are secure</a:t>
            </a:r>
            <a:r>
              <a:rPr lang="en-GB" b="0" dirty="0">
                <a:solidFill>
                  <a:schemeClr val="tx1"/>
                </a:solidFill>
              </a:rPr>
              <a:t>.  It will help patients increase their control over their multiple IoT devices, because they will be able to </a:t>
            </a:r>
            <a:r>
              <a:rPr lang="en-GB" dirty="0">
                <a:solidFill>
                  <a:schemeClr val="tx1"/>
                </a:solidFill>
              </a:rPr>
              <a:t>choose those devices available in the market </a:t>
            </a:r>
            <a:r>
              <a:rPr lang="en-GB" b="0" dirty="0">
                <a:solidFill>
                  <a:schemeClr val="tx1"/>
                </a:solidFill>
              </a:rPr>
              <a:t>based on whether they are </a:t>
            </a:r>
            <a:r>
              <a:rPr lang="en-GB" dirty="0">
                <a:solidFill>
                  <a:schemeClr val="tx1"/>
                </a:solidFill>
              </a:rPr>
              <a:t>SPHINX certified</a:t>
            </a:r>
            <a:r>
              <a:rPr lang="en-GB" b="0" dirty="0">
                <a:solidFill>
                  <a:schemeClr val="tx1"/>
                </a:solidFill>
              </a:rPr>
              <a:t> or not.</a:t>
            </a:r>
            <a:endParaRPr lang="el-GR" b="0" dirty="0">
              <a:solidFill>
                <a:schemeClr val="tx1"/>
              </a:solidFill>
            </a:endParaRPr>
          </a:p>
          <a:p>
            <a:pPr algn="just"/>
            <a:r>
              <a:rPr lang="en-GB" dirty="0"/>
              <a:t>Research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Through the extensive research of this Research and Innovation project, SPHINX will produce </a:t>
            </a:r>
            <a:r>
              <a:rPr lang="en-GB" dirty="0">
                <a:solidFill>
                  <a:schemeClr val="tx1"/>
                </a:solidFill>
              </a:rPr>
              <a:t>research articles and technical demonstrations </a:t>
            </a:r>
            <a:r>
              <a:rPr lang="en-GB" b="0" dirty="0">
                <a:solidFill>
                  <a:schemeClr val="tx1"/>
                </a:solidFill>
              </a:rPr>
              <a:t>at journals and conferences, as well as a community of developers and scientists.</a:t>
            </a:r>
            <a:endParaRPr lang="en-GB" dirty="0"/>
          </a:p>
          <a:p>
            <a:pPr algn="just"/>
            <a:r>
              <a:rPr lang="en-GB" dirty="0"/>
              <a:t>Policy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SPHINX will investigate improvements and alternatives to current institutional and governance frameworks in order to </a:t>
            </a:r>
            <a:r>
              <a:rPr lang="en-GB" dirty="0">
                <a:solidFill>
                  <a:schemeClr val="tx1"/>
                </a:solidFill>
              </a:rPr>
              <a:t>improve cybersecurity awareness</a:t>
            </a:r>
            <a:r>
              <a:rPr lang="en-GB" b="0" dirty="0">
                <a:solidFill>
                  <a:schemeClr val="tx1"/>
                </a:solidFill>
              </a:rPr>
              <a:t> and stimulate the usage of the proposed solution, aiming to </a:t>
            </a:r>
            <a:r>
              <a:rPr lang="en-GB" dirty="0">
                <a:solidFill>
                  <a:schemeClr val="tx1"/>
                </a:solidFill>
              </a:rPr>
              <a:t>empower patient data privacy.</a:t>
            </a:r>
          </a:p>
          <a:p>
            <a:pPr algn="just"/>
            <a:r>
              <a:rPr lang="en-GB" dirty="0"/>
              <a:t>International networks </a:t>
            </a:r>
          </a:p>
          <a:p>
            <a:pPr marL="0" indent="0" algn="just">
              <a:buNone/>
            </a:pPr>
            <a:r>
              <a:rPr lang="en-GB" b="0" dirty="0">
                <a:solidFill>
                  <a:schemeClr val="tx1"/>
                </a:solidFill>
              </a:rPr>
              <a:t>Through international networks, SPHINX will increase awareness to several stakeholders about the project’s achievements. SPHINX will seek </a:t>
            </a:r>
            <a:r>
              <a:rPr lang="en-GB" dirty="0">
                <a:solidFill>
                  <a:schemeClr val="tx1"/>
                </a:solidFill>
              </a:rPr>
              <a:t>opportunities to participate in relevant activities organised by the international network</a:t>
            </a:r>
            <a:r>
              <a:rPr lang="en-GB" b="0" dirty="0">
                <a:solidFill>
                  <a:schemeClr val="tx1"/>
                </a:solidFill>
              </a:rPr>
              <a:t>. In addition, international networks will be requested to share online information published by SPHINX, through their communication channels, e.g. websites and social networks.</a:t>
            </a:r>
            <a:endParaRPr lang="el-GR" dirty="0"/>
          </a:p>
          <a:p>
            <a:r>
              <a:rPr lang="en-GB" dirty="0"/>
              <a:t>Related EU-funded projects </a:t>
            </a:r>
            <a:endParaRPr lang="el-GR" dirty="0"/>
          </a:p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</a:rPr>
              <a:t>By cooperating with SPHINX, other EU-funded projects can develop more impactful and </a:t>
            </a:r>
            <a:r>
              <a:rPr lang="en-US" b="0" dirty="0">
                <a:solidFill>
                  <a:schemeClr val="tx1"/>
                </a:solidFill>
              </a:rPr>
              <a:t>sustainable cybersecurity environments in the health sector, </a:t>
            </a:r>
            <a:r>
              <a:rPr lang="en-GB" b="0" dirty="0">
                <a:solidFill>
                  <a:schemeClr val="tx1"/>
                </a:solidFill>
              </a:rPr>
              <a:t>and enhance their ability to Disseminate and Communicate their results.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E91C7-6B9D-4BF5-B6B9-EF703BFCD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22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F62A78-C6A2-49E3-ABB5-232FAD705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SPHINX partners 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284977-201C-40C0-AD54-97AA529A9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GB" dirty="0"/>
              <a:t>This project has received funding from the European Union's Horizon 2020 research and innovation programme under grant agreement  No 826183</a:t>
            </a:r>
          </a:p>
          <a:p>
            <a:pPr lvl="0"/>
            <a:r>
              <a:rPr lang="en-GB" dirty="0"/>
              <a:t>Digital Society, Trust &amp; Cyber Security E-Health, Well-being and Ageing </a:t>
            </a:r>
          </a:p>
        </p:txBody>
      </p:sp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8040F425-953F-49EF-BB08-FC700AA6BB56}"/>
              </a:ext>
            </a:extLst>
          </p:cNvPr>
          <p:cNvSpPr txBox="1">
            <a:spLocks/>
          </p:cNvSpPr>
          <p:nvPr/>
        </p:nvSpPr>
        <p:spPr>
          <a:xfrm>
            <a:off x="2874906" y="1827790"/>
            <a:ext cx="3303104" cy="817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b="0" dirty="0">
              <a:solidFill>
                <a:srgbClr val="707070"/>
              </a:solidFill>
            </a:endParaRPr>
          </a:p>
        </p:txBody>
      </p:sp>
      <p:sp>
        <p:nvSpPr>
          <p:cNvPr id="10" name="Content Placeholder 12">
            <a:extLst>
              <a:ext uri="{FF2B5EF4-FFF2-40B4-BE49-F238E27FC236}">
                <a16:creationId xmlns:a16="http://schemas.microsoft.com/office/drawing/2014/main" id="{BFD9AD68-AEA7-45C0-9876-D2E71AAF0C23}"/>
              </a:ext>
            </a:extLst>
          </p:cNvPr>
          <p:cNvSpPr txBox="1">
            <a:spLocks/>
          </p:cNvSpPr>
          <p:nvPr/>
        </p:nvSpPr>
        <p:spPr>
          <a:xfrm>
            <a:off x="128623" y="1834515"/>
            <a:ext cx="2743200" cy="804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200" b="1" kern="1200">
                <a:solidFill>
                  <a:srgbClr val="00A79D"/>
                </a:solidFill>
                <a:latin typeface="+mn-lt"/>
                <a:ea typeface="+mn-ea"/>
                <a:cs typeface="+mn-cs"/>
              </a:defRPr>
            </a:lvl1pPr>
            <a:lvl2pPr marL="685800" indent="-28575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Tx/>
              <a:buNone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b="0" dirty="0">
              <a:solidFill>
                <a:srgbClr val="70707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42880E-B8B4-41AB-A08A-47AE8E3CD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39" y="2458022"/>
            <a:ext cx="1733324" cy="6157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58D218-7AE0-4018-865A-037DF3E90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6828" y="2498908"/>
            <a:ext cx="2495295" cy="6238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0263A8-A55E-4137-946D-F0B5C5EB49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4184" y="3615732"/>
            <a:ext cx="2309816" cy="52052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2FF8B60-BAFF-4CC3-A344-0943D678BB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443" y="4666205"/>
            <a:ext cx="2351265" cy="6153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B699B8C-DE0E-4D99-B038-17CCDE8E77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8600" y="4822828"/>
            <a:ext cx="1318963" cy="458770"/>
          </a:xfrm>
          <a:prstGeom prst="rect">
            <a:avLst/>
          </a:prstGeom>
        </p:spPr>
      </p:pic>
      <p:pic>
        <p:nvPicPr>
          <p:cNvPr id="24" name="Picture 23" descr="A picture containing object&#10;&#10;Description automatically generated">
            <a:extLst>
              <a:ext uri="{FF2B5EF4-FFF2-40B4-BE49-F238E27FC236}">
                <a16:creationId xmlns:a16="http://schemas.microsoft.com/office/drawing/2014/main" id="{3F08B955-DA8F-4AFA-8C13-082E9D08EE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22" y="1210473"/>
            <a:ext cx="914400" cy="9144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BB0B547-5520-407F-9385-3B530F59B98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326" y="3421495"/>
            <a:ext cx="1460297" cy="91660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825E844-DB3C-4B3D-8689-33ACFC3A9A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9197" y="4794717"/>
            <a:ext cx="1626462" cy="668761"/>
          </a:xfrm>
          <a:prstGeom prst="rect">
            <a:avLst/>
          </a:prstGeom>
        </p:spPr>
      </p:pic>
      <p:pic>
        <p:nvPicPr>
          <p:cNvPr id="27" name="Picture 25">
            <a:extLst>
              <a:ext uri="{FF2B5EF4-FFF2-40B4-BE49-F238E27FC236}">
                <a16:creationId xmlns:a16="http://schemas.microsoft.com/office/drawing/2014/main" id="{1DBADEFE-0E9A-4FAA-AD88-780FEBA677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3608" y="5602172"/>
            <a:ext cx="2730762" cy="592460"/>
          </a:xfrm>
          <a:prstGeom prst="rect">
            <a:avLst/>
          </a:prstGeom>
        </p:spPr>
      </p:pic>
      <p:pic>
        <p:nvPicPr>
          <p:cNvPr id="28" name="Picture 26">
            <a:extLst>
              <a:ext uri="{FF2B5EF4-FFF2-40B4-BE49-F238E27FC236}">
                <a16:creationId xmlns:a16="http://schemas.microsoft.com/office/drawing/2014/main" id="{71719C3B-84B9-4739-AB33-72E890BB55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35262" y="5436186"/>
            <a:ext cx="1500833" cy="816242"/>
          </a:xfrm>
          <a:prstGeom prst="rect">
            <a:avLst/>
          </a:prstGeom>
        </p:spPr>
      </p:pic>
      <p:pic>
        <p:nvPicPr>
          <p:cNvPr id="29" name="Picture 1">
            <a:extLst>
              <a:ext uri="{FF2B5EF4-FFF2-40B4-BE49-F238E27FC236}">
                <a16:creationId xmlns:a16="http://schemas.microsoft.com/office/drawing/2014/main" id="{624B4D94-A621-4E63-B19C-9F25C97073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16628" y="1304174"/>
            <a:ext cx="1649653" cy="751883"/>
          </a:xfrm>
          <a:prstGeom prst="rect">
            <a:avLst/>
          </a:prstGeom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5A7E57FA-C21C-4DA2-A0F1-71B4DB59221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0" y="1406352"/>
            <a:ext cx="2184952" cy="561698"/>
          </a:xfrm>
          <a:prstGeom prst="rect">
            <a:avLst/>
          </a:prstGeom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3A30D9F8-BD09-4F18-BCD4-76C3FF6545F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35414" y="1523222"/>
            <a:ext cx="1428219" cy="589791"/>
          </a:xfrm>
          <a:prstGeom prst="rect">
            <a:avLst/>
          </a:prstGeom>
        </p:spPr>
      </p:pic>
      <p:pic>
        <p:nvPicPr>
          <p:cNvPr id="32" name="Picture 7">
            <a:extLst>
              <a:ext uri="{FF2B5EF4-FFF2-40B4-BE49-F238E27FC236}">
                <a16:creationId xmlns:a16="http://schemas.microsoft.com/office/drawing/2014/main" id="{9F8FA01E-CB61-4901-A130-A60DDE5B15A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436690" y="2499507"/>
            <a:ext cx="1486176" cy="560073"/>
          </a:xfrm>
          <a:prstGeom prst="rect">
            <a:avLst/>
          </a:prstGeom>
        </p:spPr>
      </p:pic>
      <p:pic>
        <p:nvPicPr>
          <p:cNvPr id="34" name="Picture 22">
            <a:extLst>
              <a:ext uri="{FF2B5EF4-FFF2-40B4-BE49-F238E27FC236}">
                <a16:creationId xmlns:a16="http://schemas.microsoft.com/office/drawing/2014/main" id="{3E99C2DA-D68C-4271-A6B6-9410A1F5C99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3400" y="3430168"/>
            <a:ext cx="880203" cy="933854"/>
          </a:xfrm>
          <a:prstGeom prst="rect">
            <a:avLst/>
          </a:prstGeom>
        </p:spPr>
      </p:pic>
      <p:pic>
        <p:nvPicPr>
          <p:cNvPr id="35" name="Picture 23">
            <a:extLst>
              <a:ext uri="{FF2B5EF4-FFF2-40B4-BE49-F238E27FC236}">
                <a16:creationId xmlns:a16="http://schemas.microsoft.com/office/drawing/2014/main" id="{F9E88206-8B19-46B6-A6C5-4B81FCD8DA1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0749" y="3580594"/>
            <a:ext cx="2390655" cy="673424"/>
          </a:xfrm>
          <a:prstGeom prst="rect">
            <a:avLst/>
          </a:prstGeom>
        </p:spPr>
      </p:pic>
      <p:pic>
        <p:nvPicPr>
          <p:cNvPr id="3" name="Εικόνα 2">
            <a:extLst>
              <a:ext uri="{FF2B5EF4-FFF2-40B4-BE49-F238E27FC236}">
                <a16:creationId xmlns:a16="http://schemas.microsoft.com/office/drawing/2014/main" id="{43589706-D2BF-4DE8-9BA0-6FFE222E816B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595" y="2513170"/>
            <a:ext cx="1665872" cy="56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8880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60685-3E2B-4457-A0BD-7E8F949CC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6858000" cy="533400"/>
          </a:xfrm>
        </p:spPr>
        <p:txBody>
          <a:bodyPr/>
          <a:lstStyle/>
          <a:p>
            <a:r>
              <a:rPr lang="en-GB" dirty="0"/>
              <a:t>Get involved in our project activities!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BFA64-9EBB-489E-B16F-892E611F7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</a:rPr>
              <a:t>Participate in the </a:t>
            </a:r>
            <a:r>
              <a:rPr lang="en-US" b="0" dirty="0">
                <a:solidFill>
                  <a:schemeClr val="tx1"/>
                </a:solidFill>
              </a:rPr>
              <a:t>SPHINX yearly workshops and organized events and activities.</a:t>
            </a:r>
            <a:endParaRPr lang="en-GB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</a:rPr>
              <a:t>How?</a:t>
            </a:r>
          </a:p>
          <a:p>
            <a:r>
              <a:rPr lang="en-US" b="0" dirty="0">
                <a:solidFill>
                  <a:schemeClr val="tx1"/>
                </a:solidFill>
              </a:rPr>
              <a:t>Visit</a:t>
            </a:r>
            <a:r>
              <a:rPr lang="en-GB" b="0" dirty="0">
                <a:solidFill>
                  <a:schemeClr val="tx1"/>
                </a:solidFill>
              </a:rPr>
              <a:t> our website </a:t>
            </a:r>
            <a:r>
              <a:rPr lang="en-US" b="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https://sphinx-project.eu/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GB" b="0" dirty="0">
                <a:solidFill>
                  <a:schemeClr val="tx1"/>
                </a:solidFill>
              </a:rPr>
              <a:t>and join our community:</a:t>
            </a:r>
          </a:p>
          <a:p>
            <a:r>
              <a:rPr lang="en-GB" b="0" dirty="0">
                <a:solidFill>
                  <a:schemeClr val="tx1"/>
                </a:solidFill>
              </a:rPr>
              <a:t>Join our social media channels </a:t>
            </a:r>
          </a:p>
          <a:p>
            <a:r>
              <a:rPr lang="en-GB" b="0" dirty="0">
                <a:solidFill>
                  <a:schemeClr val="tx1"/>
                </a:solidFill>
              </a:rPr>
              <a:t>Subscribe to our Newsletter</a:t>
            </a:r>
          </a:p>
          <a:p>
            <a:r>
              <a:rPr lang="en-GB" b="0" dirty="0">
                <a:solidFill>
                  <a:schemeClr val="tx1"/>
                </a:solidFill>
              </a:rPr>
              <a:t>Check our upcoming events to participate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FAFD08-2514-44E5-A3B2-F7127F0B2D8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29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BACC6"/>
      </a:accent1>
      <a:accent2>
        <a:srgbClr val="B7DDE8"/>
      </a:accent2>
      <a:accent3>
        <a:srgbClr val="92CDDC"/>
      </a:accent3>
      <a:accent4>
        <a:srgbClr val="31859B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609</Words>
  <Application>Microsoft Office PowerPoint</Application>
  <PresentationFormat>Προβολή στην οθόνη (4:3)</PresentationFormat>
  <Paragraphs>62</Paragraphs>
  <Slides>6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Παρουσίαση του PowerPoint</vt:lpstr>
      <vt:lpstr>What is SPHINX?</vt:lpstr>
      <vt:lpstr>Pilot</vt:lpstr>
      <vt:lpstr>Why SPHINX is important for you?</vt:lpstr>
      <vt:lpstr>SPHINX partners </vt:lpstr>
      <vt:lpstr>Get involved in our project activities!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Vilabs PC3</cp:lastModifiedBy>
  <cp:revision>228</cp:revision>
  <dcterms:created xsi:type="dcterms:W3CDTF">2019-02-11T17:01:43Z</dcterms:created>
  <dcterms:modified xsi:type="dcterms:W3CDTF">2019-05-21T09:38:04Z</dcterms:modified>
</cp:coreProperties>
</file>