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72" r:id="rId2"/>
    <p:sldId id="260" r:id="rId3"/>
    <p:sldId id="266" r:id="rId4"/>
    <p:sldId id="267" r:id="rId5"/>
    <p:sldId id="268" r:id="rId6"/>
    <p:sldId id="269" r:id="rId7"/>
    <p:sldId id="263" r:id="rId8"/>
    <p:sldId id="264" r:id="rId9"/>
    <p:sldId id="27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94"/>
  </p:normalViewPr>
  <p:slideViewPr>
    <p:cSldViewPr snapToGrid="0" snapToObjects="1">
      <p:cViewPr varScale="1">
        <p:scale>
          <a:sx n="104" d="100"/>
          <a:sy n="104" d="100"/>
        </p:scale>
        <p:origin x="232" y="7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9087729" y="6397269"/>
            <a:ext cx="2743200" cy="365125"/>
          </a:xfrm>
        </p:spPr>
        <p:txBody>
          <a:bodyPr/>
          <a:lstStyle/>
          <a:p>
            <a:fld id="{3DA150FF-A945-184B-A45A-E6FCDCB7C5D6}" type="slidenum">
              <a:rPr lang="en-US" smtClean="0">
                <a:solidFill>
                  <a:prstClr val="black">
                    <a:tint val="75000"/>
                  </a:prstClr>
                </a:solidFill>
              </a:rPr>
              <a:pPr/>
              <a:t>‹#›</a:t>
            </a:fld>
            <a:endParaRPr lang="en-US" dirty="0">
              <a:solidFill>
                <a:prstClr val="black">
                  <a:tint val="75000"/>
                </a:prstClr>
              </a:solidFill>
            </a:endParaRPr>
          </a:p>
        </p:txBody>
      </p:sp>
      <p:sp>
        <p:nvSpPr>
          <p:cNvPr id="7" name="Title 1">
            <a:extLst>
              <a:ext uri="{FF2B5EF4-FFF2-40B4-BE49-F238E27FC236}">
                <a16:creationId xmlns:a16="http://schemas.microsoft.com/office/drawing/2014/main" id="{3051F6BB-F685-AC48-9303-FECE4B8AAC9F}"/>
              </a:ext>
            </a:extLst>
          </p:cNvPr>
          <p:cNvSpPr>
            <a:spLocks noGrp="1"/>
          </p:cNvSpPr>
          <p:nvPr>
            <p:ph type="title"/>
          </p:nvPr>
        </p:nvSpPr>
        <p:spPr>
          <a:xfrm>
            <a:off x="339363" y="3989"/>
            <a:ext cx="10515600" cy="1107582"/>
          </a:xfrm>
        </p:spPr>
        <p:txBody>
          <a:bodyPr>
            <a:normAutofit/>
          </a:bodyPr>
          <a:lstStyle>
            <a:lvl1pPr>
              <a:defRPr sz="2800">
                <a:solidFill>
                  <a:schemeClr val="tx1">
                    <a:lumMod val="65000"/>
                    <a:lumOff val="35000"/>
                  </a:schemeClr>
                </a:solidFill>
                <a:latin typeface="Roboto" panose="020B0604020202020204"/>
              </a:defRPr>
            </a:lvl1pPr>
          </a:lstStyle>
          <a:p>
            <a:r>
              <a:rPr lang="en-US" dirty="0"/>
              <a:t>Click to edit Master title style</a:t>
            </a:r>
          </a:p>
        </p:txBody>
      </p:sp>
      <p:sp>
        <p:nvSpPr>
          <p:cNvPr id="8" name="Shape 28">
            <a:extLst>
              <a:ext uri="{FF2B5EF4-FFF2-40B4-BE49-F238E27FC236}">
                <a16:creationId xmlns:a16="http://schemas.microsoft.com/office/drawing/2014/main" id="{A5FB11AC-C0BF-41B5-9889-0576D8044CC1}"/>
              </a:ext>
            </a:extLst>
          </p:cNvPr>
          <p:cNvSpPr/>
          <p:nvPr userDrawn="1"/>
        </p:nvSpPr>
        <p:spPr>
          <a:xfrm>
            <a:off x="0" y="6762394"/>
            <a:ext cx="12192000" cy="95606"/>
          </a:xfrm>
          <a:prstGeom prst="rect">
            <a:avLst/>
          </a:prstGeom>
          <a:gradFill flip="none" rotWithShape="1">
            <a:gsLst>
              <a:gs pos="0">
                <a:srgbClr val="F7C244"/>
              </a:gs>
              <a:gs pos="97297">
                <a:srgbClr val="E07C3F"/>
              </a:gs>
              <a:gs pos="51000">
                <a:sysClr val="window" lastClr="FFFFFF">
                  <a:lumMod val="95000"/>
                </a:sysClr>
              </a:gs>
            </a:gsLst>
            <a:lin ang="0" scaled="1"/>
            <a:tileRect/>
          </a:gradFill>
          <a:ln w="12700" cap="flat" cmpd="sng" algn="ctr">
            <a:noFill/>
            <a:prstDash val="solid"/>
            <a:miter lim="800000"/>
          </a:ln>
          <a:effectLst/>
        </p:spPr>
        <p:txBody>
          <a:bodyPr wrap="square" rtlCol="0" anchor="ctr">
            <a:noAutofit/>
          </a:bodyPr>
          <a:lstStyle/>
          <a:p>
            <a:pPr algn="ctr"/>
            <a:endParaRPr kern="0" dirty="0">
              <a:solidFill>
                <a:prstClr val="white"/>
              </a:solidFill>
              <a:sym typeface="Arial"/>
            </a:endParaRPr>
          </a:p>
        </p:txBody>
      </p:sp>
      <p:sp>
        <p:nvSpPr>
          <p:cNvPr id="9" name="Rounded Rectangle 2">
            <a:extLst>
              <a:ext uri="{FF2B5EF4-FFF2-40B4-BE49-F238E27FC236}">
                <a16:creationId xmlns:a16="http://schemas.microsoft.com/office/drawing/2014/main" id="{08B6E794-9765-4634-A97C-A51B676E55D6}"/>
              </a:ext>
            </a:extLst>
          </p:cNvPr>
          <p:cNvSpPr/>
          <p:nvPr userDrawn="1"/>
        </p:nvSpPr>
        <p:spPr>
          <a:xfrm>
            <a:off x="458161" y="880494"/>
            <a:ext cx="507341" cy="82296"/>
          </a:xfrm>
          <a:prstGeom prst="roundRect">
            <a:avLst>
              <a:gd name="adj" fmla="val 0"/>
            </a:avLst>
          </a:prstGeom>
          <a:solidFill>
            <a:srgbClr val="E07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Rounded Rectangle 2">
            <a:extLst>
              <a:ext uri="{FF2B5EF4-FFF2-40B4-BE49-F238E27FC236}">
                <a16:creationId xmlns:a16="http://schemas.microsoft.com/office/drawing/2014/main" id="{C4BE7AC2-C81C-46B8-914D-5241C7C12424}"/>
              </a:ext>
            </a:extLst>
          </p:cNvPr>
          <p:cNvSpPr/>
          <p:nvPr userDrawn="1"/>
        </p:nvSpPr>
        <p:spPr>
          <a:xfrm>
            <a:off x="950043" y="880494"/>
            <a:ext cx="507341" cy="82296"/>
          </a:xfrm>
          <a:prstGeom prst="roundRect">
            <a:avLst>
              <a:gd name="adj" fmla="val 0"/>
            </a:avLst>
          </a:prstGeom>
          <a:solidFill>
            <a:srgbClr val="F6B8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4" name="Picture 3"/>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968810" y="372598"/>
            <a:ext cx="862119" cy="334604"/>
          </a:xfrm>
          <a:prstGeom prst="rect">
            <a:avLst/>
          </a:prstGeom>
        </p:spPr>
      </p:pic>
      <p:sp>
        <p:nvSpPr>
          <p:cNvPr id="11" name="Footer Placeholder 4">
            <a:extLst>
              <a:ext uri="{FF2B5EF4-FFF2-40B4-BE49-F238E27FC236}">
                <a16:creationId xmlns:a16="http://schemas.microsoft.com/office/drawing/2014/main" id="{EB38EF28-B3F2-45CD-B116-661AF97A27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a:solidFill>
                  <a:schemeClr val="tx1">
                    <a:tint val="75000"/>
                  </a:schemeClr>
                </a:solidFill>
              </a:defRPr>
            </a:lvl1pPr>
          </a:lstStyle>
          <a:p>
            <a:r>
              <a:rPr lang="en-US" dirty="0">
                <a:solidFill>
                  <a:prstClr val="black">
                    <a:tint val="75000"/>
                  </a:prstClr>
                </a:solidFill>
              </a:rPr>
              <a:t>Copyright 2019 - ID R&amp;D</a:t>
            </a:r>
          </a:p>
        </p:txBody>
      </p:sp>
    </p:spTree>
    <p:extLst>
      <p:ext uri="{BB962C8B-B14F-4D97-AF65-F5344CB8AC3E}">
        <p14:creationId xmlns:p14="http://schemas.microsoft.com/office/powerpoint/2010/main" val="4130573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9A120-C933-5047-9C13-DC38D84B51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612A164-1D6D-6842-A7C5-8EE12F4F4786}"/>
              </a:ext>
            </a:extLst>
          </p:cNvPr>
          <p:cNvSpPr>
            <a:spLocks noGrp="1"/>
          </p:cNvSpPr>
          <p:nvPr>
            <p:ph type="dt" sz="half" idx="10"/>
          </p:nvPr>
        </p:nvSpPr>
        <p:spPr/>
        <p:txBody>
          <a:bodyPr/>
          <a:lstStyle/>
          <a:p>
            <a:fld id="{2245779E-FB3A-FE49-B008-7A3197D4DBAF}" type="datetimeFigureOut">
              <a:rPr lang="en-US" smtClean="0"/>
              <a:t>5/20/19</a:t>
            </a:fld>
            <a:endParaRPr lang="en-US" dirty="0"/>
          </a:p>
        </p:txBody>
      </p:sp>
      <p:sp>
        <p:nvSpPr>
          <p:cNvPr id="4" name="Footer Placeholder 3">
            <a:extLst>
              <a:ext uri="{FF2B5EF4-FFF2-40B4-BE49-F238E27FC236}">
                <a16:creationId xmlns:a16="http://schemas.microsoft.com/office/drawing/2014/main" id="{CB8CF86A-A05C-9746-BD19-2AEF2E185CD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BEF3A58D-453F-FB45-8B58-823D1515204D}"/>
              </a:ext>
            </a:extLst>
          </p:cNvPr>
          <p:cNvSpPr>
            <a:spLocks noGrp="1"/>
          </p:cNvSpPr>
          <p:nvPr>
            <p:ph type="sldNum" sz="quarter" idx="12"/>
          </p:nvPr>
        </p:nvSpPr>
        <p:spPr/>
        <p:txBody>
          <a:bodyPr/>
          <a:lstStyle/>
          <a:p>
            <a:fld id="{3831FEBF-F334-EB45-A904-F77E8692EDB4}" type="slidenum">
              <a:rPr lang="en-US" smtClean="0"/>
              <a:t>‹#›</a:t>
            </a:fld>
            <a:endParaRPr lang="en-US" dirty="0"/>
          </a:p>
        </p:txBody>
      </p:sp>
    </p:spTree>
    <p:extLst>
      <p:ext uri="{BB962C8B-B14F-4D97-AF65-F5344CB8AC3E}">
        <p14:creationId xmlns:p14="http://schemas.microsoft.com/office/powerpoint/2010/main" val="3605053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7409AC-DDFD-934D-A366-9992CED4B09E}"/>
              </a:ext>
            </a:extLst>
          </p:cNvPr>
          <p:cNvSpPr>
            <a:spLocks noGrp="1"/>
          </p:cNvSpPr>
          <p:nvPr>
            <p:ph type="dt" sz="half" idx="10"/>
          </p:nvPr>
        </p:nvSpPr>
        <p:spPr/>
        <p:txBody>
          <a:bodyPr/>
          <a:lstStyle/>
          <a:p>
            <a:fld id="{2245779E-FB3A-FE49-B008-7A3197D4DBAF}" type="datetimeFigureOut">
              <a:rPr lang="en-US" smtClean="0"/>
              <a:t>5/20/19</a:t>
            </a:fld>
            <a:endParaRPr lang="en-US" dirty="0"/>
          </a:p>
        </p:txBody>
      </p:sp>
      <p:sp>
        <p:nvSpPr>
          <p:cNvPr id="3" name="Footer Placeholder 2">
            <a:extLst>
              <a:ext uri="{FF2B5EF4-FFF2-40B4-BE49-F238E27FC236}">
                <a16:creationId xmlns:a16="http://schemas.microsoft.com/office/drawing/2014/main" id="{E693BCC0-1A41-E746-9F3B-01EEDA6CCB59}"/>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4B101C6-AD98-0F41-BE6B-305F4DB073A1}"/>
              </a:ext>
            </a:extLst>
          </p:cNvPr>
          <p:cNvSpPr>
            <a:spLocks noGrp="1"/>
          </p:cNvSpPr>
          <p:nvPr>
            <p:ph type="sldNum" sz="quarter" idx="12"/>
          </p:nvPr>
        </p:nvSpPr>
        <p:spPr/>
        <p:txBody>
          <a:bodyPr/>
          <a:lstStyle/>
          <a:p>
            <a:fld id="{3831FEBF-F334-EB45-A904-F77E8692EDB4}" type="slidenum">
              <a:rPr lang="en-US" smtClean="0"/>
              <a:t>‹#›</a:t>
            </a:fld>
            <a:endParaRPr lang="en-US" dirty="0"/>
          </a:p>
        </p:txBody>
      </p:sp>
    </p:spTree>
    <p:extLst>
      <p:ext uri="{BB962C8B-B14F-4D97-AF65-F5344CB8AC3E}">
        <p14:creationId xmlns:p14="http://schemas.microsoft.com/office/powerpoint/2010/main" val="34403060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FAD2A-357C-2640-9971-D11844835A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C98D57B-34B8-7542-A86F-832DCBB093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9E7379A-97F1-0946-A5A1-B78B0837BC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7D34E6-AFAD-6C4C-B04B-7D7CEA94B590}"/>
              </a:ext>
            </a:extLst>
          </p:cNvPr>
          <p:cNvSpPr>
            <a:spLocks noGrp="1"/>
          </p:cNvSpPr>
          <p:nvPr>
            <p:ph type="dt" sz="half" idx="10"/>
          </p:nvPr>
        </p:nvSpPr>
        <p:spPr/>
        <p:txBody>
          <a:bodyPr/>
          <a:lstStyle/>
          <a:p>
            <a:fld id="{2245779E-FB3A-FE49-B008-7A3197D4DBAF}" type="datetimeFigureOut">
              <a:rPr lang="en-US" smtClean="0"/>
              <a:t>5/20/19</a:t>
            </a:fld>
            <a:endParaRPr lang="en-US" dirty="0"/>
          </a:p>
        </p:txBody>
      </p:sp>
      <p:sp>
        <p:nvSpPr>
          <p:cNvPr id="6" name="Footer Placeholder 5">
            <a:extLst>
              <a:ext uri="{FF2B5EF4-FFF2-40B4-BE49-F238E27FC236}">
                <a16:creationId xmlns:a16="http://schemas.microsoft.com/office/drawing/2014/main" id="{A5BEB645-44BA-3748-A342-98431A050E8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388C7F5-E3F2-9444-A478-F1F7444FA241}"/>
              </a:ext>
            </a:extLst>
          </p:cNvPr>
          <p:cNvSpPr>
            <a:spLocks noGrp="1"/>
          </p:cNvSpPr>
          <p:nvPr>
            <p:ph type="sldNum" sz="quarter" idx="12"/>
          </p:nvPr>
        </p:nvSpPr>
        <p:spPr/>
        <p:txBody>
          <a:bodyPr/>
          <a:lstStyle/>
          <a:p>
            <a:fld id="{3831FEBF-F334-EB45-A904-F77E8692EDB4}" type="slidenum">
              <a:rPr lang="en-US" smtClean="0"/>
              <a:t>‹#›</a:t>
            </a:fld>
            <a:endParaRPr lang="en-US" dirty="0"/>
          </a:p>
        </p:txBody>
      </p:sp>
    </p:spTree>
    <p:extLst>
      <p:ext uri="{BB962C8B-B14F-4D97-AF65-F5344CB8AC3E}">
        <p14:creationId xmlns:p14="http://schemas.microsoft.com/office/powerpoint/2010/main" val="22990518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2E997-2759-694E-B7FF-4489332D348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6D7ABD6-7582-174C-BA9E-7FAA59C280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C1EA1CA-B0D3-DF49-8196-6AEDCF1729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02B7474-B283-914A-9971-5909359AA6BA}"/>
              </a:ext>
            </a:extLst>
          </p:cNvPr>
          <p:cNvSpPr>
            <a:spLocks noGrp="1"/>
          </p:cNvSpPr>
          <p:nvPr>
            <p:ph type="dt" sz="half" idx="10"/>
          </p:nvPr>
        </p:nvSpPr>
        <p:spPr/>
        <p:txBody>
          <a:bodyPr/>
          <a:lstStyle/>
          <a:p>
            <a:fld id="{2245779E-FB3A-FE49-B008-7A3197D4DBAF}" type="datetimeFigureOut">
              <a:rPr lang="en-US" smtClean="0"/>
              <a:t>5/20/19</a:t>
            </a:fld>
            <a:endParaRPr lang="en-US" dirty="0"/>
          </a:p>
        </p:txBody>
      </p:sp>
      <p:sp>
        <p:nvSpPr>
          <p:cNvPr id="6" name="Footer Placeholder 5">
            <a:extLst>
              <a:ext uri="{FF2B5EF4-FFF2-40B4-BE49-F238E27FC236}">
                <a16:creationId xmlns:a16="http://schemas.microsoft.com/office/drawing/2014/main" id="{2482F7ED-8901-A947-9A7E-580F712C619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F0E110A-C2C8-0F45-8D9E-0B8C8B70EFE3}"/>
              </a:ext>
            </a:extLst>
          </p:cNvPr>
          <p:cNvSpPr>
            <a:spLocks noGrp="1"/>
          </p:cNvSpPr>
          <p:nvPr>
            <p:ph type="sldNum" sz="quarter" idx="12"/>
          </p:nvPr>
        </p:nvSpPr>
        <p:spPr/>
        <p:txBody>
          <a:bodyPr/>
          <a:lstStyle/>
          <a:p>
            <a:fld id="{3831FEBF-F334-EB45-A904-F77E8692EDB4}" type="slidenum">
              <a:rPr lang="en-US" smtClean="0"/>
              <a:t>‹#›</a:t>
            </a:fld>
            <a:endParaRPr lang="en-US" dirty="0"/>
          </a:p>
        </p:txBody>
      </p:sp>
    </p:spTree>
    <p:extLst>
      <p:ext uri="{BB962C8B-B14F-4D97-AF65-F5344CB8AC3E}">
        <p14:creationId xmlns:p14="http://schemas.microsoft.com/office/powerpoint/2010/main" val="24830197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38455-AFD1-1147-AF07-8F963492AB3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0670F39-C285-4941-8914-5C7FDED6B68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AF4CE1-2B95-EB40-BD08-5BFE0DA9CDD9}"/>
              </a:ext>
            </a:extLst>
          </p:cNvPr>
          <p:cNvSpPr>
            <a:spLocks noGrp="1"/>
          </p:cNvSpPr>
          <p:nvPr>
            <p:ph type="dt" sz="half" idx="10"/>
          </p:nvPr>
        </p:nvSpPr>
        <p:spPr/>
        <p:txBody>
          <a:bodyPr/>
          <a:lstStyle/>
          <a:p>
            <a:fld id="{2245779E-FB3A-FE49-B008-7A3197D4DBAF}" type="datetimeFigureOut">
              <a:rPr lang="en-US" smtClean="0"/>
              <a:t>5/20/19</a:t>
            </a:fld>
            <a:endParaRPr lang="en-US" dirty="0"/>
          </a:p>
        </p:txBody>
      </p:sp>
      <p:sp>
        <p:nvSpPr>
          <p:cNvPr id="5" name="Footer Placeholder 4">
            <a:extLst>
              <a:ext uri="{FF2B5EF4-FFF2-40B4-BE49-F238E27FC236}">
                <a16:creationId xmlns:a16="http://schemas.microsoft.com/office/drawing/2014/main" id="{B2134FE3-547B-E64B-BBDE-CC47D5EA389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6BA8282-9F7F-AE40-8BC4-33D3850C4C78}"/>
              </a:ext>
            </a:extLst>
          </p:cNvPr>
          <p:cNvSpPr>
            <a:spLocks noGrp="1"/>
          </p:cNvSpPr>
          <p:nvPr>
            <p:ph type="sldNum" sz="quarter" idx="12"/>
          </p:nvPr>
        </p:nvSpPr>
        <p:spPr/>
        <p:txBody>
          <a:bodyPr/>
          <a:lstStyle/>
          <a:p>
            <a:fld id="{3831FEBF-F334-EB45-A904-F77E8692EDB4}" type="slidenum">
              <a:rPr lang="en-US" smtClean="0"/>
              <a:t>‹#›</a:t>
            </a:fld>
            <a:endParaRPr lang="en-US" dirty="0"/>
          </a:p>
        </p:txBody>
      </p:sp>
    </p:spTree>
    <p:extLst>
      <p:ext uri="{BB962C8B-B14F-4D97-AF65-F5344CB8AC3E}">
        <p14:creationId xmlns:p14="http://schemas.microsoft.com/office/powerpoint/2010/main" val="20094816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CC2C05E-E387-0147-8ED1-D7BF19B5E32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4529849-8092-7040-A88E-732E378767C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36E218-2A71-5A40-9467-AE3B9B3E7C2A}"/>
              </a:ext>
            </a:extLst>
          </p:cNvPr>
          <p:cNvSpPr>
            <a:spLocks noGrp="1"/>
          </p:cNvSpPr>
          <p:nvPr>
            <p:ph type="dt" sz="half" idx="10"/>
          </p:nvPr>
        </p:nvSpPr>
        <p:spPr/>
        <p:txBody>
          <a:bodyPr/>
          <a:lstStyle/>
          <a:p>
            <a:fld id="{2245779E-FB3A-FE49-B008-7A3197D4DBAF}" type="datetimeFigureOut">
              <a:rPr lang="en-US" smtClean="0"/>
              <a:t>5/20/19</a:t>
            </a:fld>
            <a:endParaRPr lang="en-US" dirty="0"/>
          </a:p>
        </p:txBody>
      </p:sp>
      <p:sp>
        <p:nvSpPr>
          <p:cNvPr id="5" name="Footer Placeholder 4">
            <a:extLst>
              <a:ext uri="{FF2B5EF4-FFF2-40B4-BE49-F238E27FC236}">
                <a16:creationId xmlns:a16="http://schemas.microsoft.com/office/drawing/2014/main" id="{BBF3E8B1-3F80-6E42-8E21-D83B61694D8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5CE481E-F818-0345-911A-63FE8B47280F}"/>
              </a:ext>
            </a:extLst>
          </p:cNvPr>
          <p:cNvSpPr>
            <a:spLocks noGrp="1"/>
          </p:cNvSpPr>
          <p:nvPr>
            <p:ph type="sldNum" sz="quarter" idx="12"/>
          </p:nvPr>
        </p:nvSpPr>
        <p:spPr/>
        <p:txBody>
          <a:bodyPr/>
          <a:lstStyle/>
          <a:p>
            <a:fld id="{3831FEBF-F334-EB45-A904-F77E8692EDB4}" type="slidenum">
              <a:rPr lang="en-US" smtClean="0"/>
              <a:t>‹#›</a:t>
            </a:fld>
            <a:endParaRPr lang="en-US" dirty="0"/>
          </a:p>
        </p:txBody>
      </p:sp>
    </p:spTree>
    <p:extLst>
      <p:ext uri="{BB962C8B-B14F-4D97-AF65-F5344CB8AC3E}">
        <p14:creationId xmlns:p14="http://schemas.microsoft.com/office/powerpoint/2010/main" val="665681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34601" y="1620456"/>
            <a:ext cx="10819199" cy="4556507"/>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3051F6BB-F685-AC48-9303-FECE4B8AAC9F}"/>
              </a:ext>
            </a:extLst>
          </p:cNvPr>
          <p:cNvSpPr>
            <a:spLocks noGrp="1"/>
          </p:cNvSpPr>
          <p:nvPr>
            <p:ph type="title"/>
          </p:nvPr>
        </p:nvSpPr>
        <p:spPr>
          <a:xfrm>
            <a:off x="413657" y="-15660"/>
            <a:ext cx="10515600" cy="1107582"/>
          </a:xfrm>
        </p:spPr>
        <p:txBody>
          <a:bodyPr>
            <a:normAutofit/>
          </a:bodyPr>
          <a:lstStyle>
            <a:lvl1pPr algn="l">
              <a:defRPr sz="3200">
                <a:solidFill>
                  <a:schemeClr val="tx1">
                    <a:lumMod val="65000"/>
                    <a:lumOff val="35000"/>
                  </a:schemeClr>
                </a:solidFill>
                <a:latin typeface="Roboto" panose="020B0604020202020204"/>
              </a:defRPr>
            </a:lvl1pPr>
          </a:lstStyle>
          <a:p>
            <a:r>
              <a:rPr lang="en-US" dirty="0"/>
              <a:t>Click to edit Master title style</a:t>
            </a:r>
          </a:p>
        </p:txBody>
      </p:sp>
      <p:sp>
        <p:nvSpPr>
          <p:cNvPr id="10" name="Rounded Rectangle 2">
            <a:extLst>
              <a:ext uri="{FF2B5EF4-FFF2-40B4-BE49-F238E27FC236}">
                <a16:creationId xmlns:a16="http://schemas.microsoft.com/office/drawing/2014/main" id="{C4BE7AC2-C81C-46B8-914D-5241C7C12424}"/>
              </a:ext>
            </a:extLst>
          </p:cNvPr>
          <p:cNvSpPr/>
          <p:nvPr userDrawn="1"/>
        </p:nvSpPr>
        <p:spPr>
          <a:xfrm>
            <a:off x="534601" y="854941"/>
            <a:ext cx="1669877" cy="60893"/>
          </a:xfrm>
          <a:prstGeom prst="roundRect">
            <a:avLst>
              <a:gd name="adj" fmla="val 0"/>
            </a:avLst>
          </a:prstGeom>
          <a:solidFill>
            <a:srgbClr val="F6B8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 name="Slide Number Placeholder 5"/>
          <p:cNvSpPr>
            <a:spLocks noGrp="1"/>
          </p:cNvSpPr>
          <p:nvPr>
            <p:ph type="sldNum" sz="quarter" idx="12"/>
          </p:nvPr>
        </p:nvSpPr>
        <p:spPr>
          <a:xfrm>
            <a:off x="8610600" y="6511957"/>
            <a:ext cx="2743200" cy="365125"/>
          </a:xfrm>
        </p:spPr>
        <p:txBody>
          <a:bodyPr/>
          <a:lstStyle>
            <a:lvl1pPr>
              <a:defRPr>
                <a:solidFill>
                  <a:schemeClr val="bg1"/>
                </a:solidFill>
              </a:defRPr>
            </a:lvl1pPr>
          </a:lstStyle>
          <a:p>
            <a:fld id="{3DA150FF-A945-184B-A45A-E6FCDCB7C5D6}" type="slidenum">
              <a:rPr lang="en-US" smtClean="0">
                <a:solidFill>
                  <a:prstClr val="white"/>
                </a:solidFill>
              </a:rPr>
              <a:pPr/>
              <a:t>‹#›</a:t>
            </a:fld>
            <a:endParaRPr lang="en-US" dirty="0">
              <a:solidFill>
                <a:prstClr val="white"/>
              </a:solidFill>
            </a:endParaRPr>
          </a:p>
        </p:txBody>
      </p:sp>
      <p:pic>
        <p:nvPicPr>
          <p:cNvPr id="16" name="Picture 15"/>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1097677" y="314694"/>
            <a:ext cx="829839" cy="322076"/>
          </a:xfrm>
          <a:prstGeom prst="rect">
            <a:avLst/>
          </a:prstGeom>
        </p:spPr>
      </p:pic>
    </p:spTree>
    <p:extLst>
      <p:ext uri="{BB962C8B-B14F-4D97-AF65-F5344CB8AC3E}">
        <p14:creationId xmlns:p14="http://schemas.microsoft.com/office/powerpoint/2010/main" val="1352407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normAutofit/>
          </a:bodyPr>
          <a:lstStyle>
            <a:lvl1pPr>
              <a:defRPr sz="3600">
                <a:latin typeface="+mj-lt"/>
              </a:defRPr>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lumMod val="65000"/>
                    <a:lumOff val="35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US" dirty="0">
                <a:solidFill>
                  <a:prstClr val="black">
                    <a:tint val="75000"/>
                  </a:prstClr>
                </a:solidFill>
              </a:rPr>
              <a:t>Copyright 2019 - ID R&amp;D</a:t>
            </a:r>
          </a:p>
        </p:txBody>
      </p:sp>
      <p:sp>
        <p:nvSpPr>
          <p:cNvPr id="6" name="Slide Number Placeholder 5"/>
          <p:cNvSpPr>
            <a:spLocks noGrp="1"/>
          </p:cNvSpPr>
          <p:nvPr>
            <p:ph type="sldNum" sz="quarter" idx="12"/>
          </p:nvPr>
        </p:nvSpPr>
        <p:spPr/>
        <p:txBody>
          <a:bodyPr/>
          <a:lstStyle/>
          <a:p>
            <a:fld id="{3DA150FF-A945-184B-A45A-E6FCDCB7C5D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87457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107582"/>
          </a:xfrm>
        </p:spPr>
        <p:txBody>
          <a:bodyPr/>
          <a:lstStyle>
            <a:lvl1pPr>
              <a:defRPr>
                <a:latin typeface="+mj-lt"/>
              </a:defRPr>
            </a:lvl1p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US" dirty="0">
                <a:solidFill>
                  <a:prstClr val="black">
                    <a:tint val="75000"/>
                  </a:prstClr>
                </a:solidFill>
              </a:rPr>
              <a:t>Copyright 2019 - ID R&amp;D</a:t>
            </a:r>
          </a:p>
        </p:txBody>
      </p:sp>
      <p:sp>
        <p:nvSpPr>
          <p:cNvPr id="7" name="Slide Number Placeholder 6"/>
          <p:cNvSpPr>
            <a:spLocks noGrp="1"/>
          </p:cNvSpPr>
          <p:nvPr>
            <p:ph type="sldNum" sz="quarter" idx="12"/>
          </p:nvPr>
        </p:nvSpPr>
        <p:spPr/>
        <p:txBody>
          <a:bodyPr/>
          <a:lstStyle/>
          <a:p>
            <a:fld id="{3DA150FF-A945-184B-A45A-E6FCDCB7C5D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67560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927E7-C072-764B-8832-D719BE670C0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22D9E35-0604-BC4A-A51D-CAC48F09A4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04C2FB9-4B94-084A-A0B1-FBCAF748611B}"/>
              </a:ext>
            </a:extLst>
          </p:cNvPr>
          <p:cNvSpPr>
            <a:spLocks noGrp="1"/>
          </p:cNvSpPr>
          <p:nvPr>
            <p:ph type="dt" sz="half" idx="10"/>
          </p:nvPr>
        </p:nvSpPr>
        <p:spPr/>
        <p:txBody>
          <a:bodyPr/>
          <a:lstStyle/>
          <a:p>
            <a:fld id="{2245779E-FB3A-FE49-B008-7A3197D4DBAF}" type="datetimeFigureOut">
              <a:rPr lang="en-US" smtClean="0"/>
              <a:t>5/20/19</a:t>
            </a:fld>
            <a:endParaRPr lang="en-US" dirty="0"/>
          </a:p>
        </p:txBody>
      </p:sp>
      <p:sp>
        <p:nvSpPr>
          <p:cNvPr id="5" name="Footer Placeholder 4">
            <a:extLst>
              <a:ext uri="{FF2B5EF4-FFF2-40B4-BE49-F238E27FC236}">
                <a16:creationId xmlns:a16="http://schemas.microsoft.com/office/drawing/2014/main" id="{80937104-1E57-9A42-A4F5-A4A2B55816C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2512BB3-AB85-A545-9D3E-85593285C676}"/>
              </a:ext>
            </a:extLst>
          </p:cNvPr>
          <p:cNvSpPr>
            <a:spLocks noGrp="1"/>
          </p:cNvSpPr>
          <p:nvPr>
            <p:ph type="sldNum" sz="quarter" idx="12"/>
          </p:nvPr>
        </p:nvSpPr>
        <p:spPr/>
        <p:txBody>
          <a:bodyPr/>
          <a:lstStyle/>
          <a:p>
            <a:fld id="{3831FEBF-F334-EB45-A904-F77E8692EDB4}" type="slidenum">
              <a:rPr lang="en-US" smtClean="0"/>
              <a:t>‹#›</a:t>
            </a:fld>
            <a:endParaRPr lang="en-US" dirty="0"/>
          </a:p>
        </p:txBody>
      </p:sp>
    </p:spTree>
    <p:extLst>
      <p:ext uri="{BB962C8B-B14F-4D97-AF65-F5344CB8AC3E}">
        <p14:creationId xmlns:p14="http://schemas.microsoft.com/office/powerpoint/2010/main" val="515999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7726E-B362-7D44-A6B0-DDBFA48CD24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FDAFDE7-4508-524B-B85A-7DFD1D42AD6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943EAB-8510-E240-BDF1-AE836DD3E21F}"/>
              </a:ext>
            </a:extLst>
          </p:cNvPr>
          <p:cNvSpPr>
            <a:spLocks noGrp="1"/>
          </p:cNvSpPr>
          <p:nvPr>
            <p:ph type="dt" sz="half" idx="10"/>
          </p:nvPr>
        </p:nvSpPr>
        <p:spPr/>
        <p:txBody>
          <a:bodyPr/>
          <a:lstStyle/>
          <a:p>
            <a:fld id="{2245779E-FB3A-FE49-B008-7A3197D4DBAF}" type="datetimeFigureOut">
              <a:rPr lang="en-US" smtClean="0"/>
              <a:t>5/20/19</a:t>
            </a:fld>
            <a:endParaRPr lang="en-US" dirty="0"/>
          </a:p>
        </p:txBody>
      </p:sp>
      <p:sp>
        <p:nvSpPr>
          <p:cNvPr id="5" name="Footer Placeholder 4">
            <a:extLst>
              <a:ext uri="{FF2B5EF4-FFF2-40B4-BE49-F238E27FC236}">
                <a16:creationId xmlns:a16="http://schemas.microsoft.com/office/drawing/2014/main" id="{67015367-5366-4846-B5C8-790113CB3EC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251BA84-0300-D64B-A0C0-194D21A3C230}"/>
              </a:ext>
            </a:extLst>
          </p:cNvPr>
          <p:cNvSpPr>
            <a:spLocks noGrp="1"/>
          </p:cNvSpPr>
          <p:nvPr>
            <p:ph type="sldNum" sz="quarter" idx="12"/>
          </p:nvPr>
        </p:nvSpPr>
        <p:spPr/>
        <p:txBody>
          <a:bodyPr/>
          <a:lstStyle/>
          <a:p>
            <a:fld id="{3831FEBF-F334-EB45-A904-F77E8692EDB4}" type="slidenum">
              <a:rPr lang="en-US" smtClean="0"/>
              <a:t>‹#›</a:t>
            </a:fld>
            <a:endParaRPr lang="en-US" dirty="0"/>
          </a:p>
        </p:txBody>
      </p:sp>
    </p:spTree>
    <p:extLst>
      <p:ext uri="{BB962C8B-B14F-4D97-AF65-F5344CB8AC3E}">
        <p14:creationId xmlns:p14="http://schemas.microsoft.com/office/powerpoint/2010/main" val="1135679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674F4-16DE-B64B-B196-0845E675E50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523D1A6-53CA-E642-8CC1-91A15ACF54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8084D82-086F-3248-96B9-598ADFBB47D9}"/>
              </a:ext>
            </a:extLst>
          </p:cNvPr>
          <p:cNvSpPr>
            <a:spLocks noGrp="1"/>
          </p:cNvSpPr>
          <p:nvPr>
            <p:ph type="dt" sz="half" idx="10"/>
          </p:nvPr>
        </p:nvSpPr>
        <p:spPr/>
        <p:txBody>
          <a:bodyPr/>
          <a:lstStyle/>
          <a:p>
            <a:fld id="{2245779E-FB3A-FE49-B008-7A3197D4DBAF}" type="datetimeFigureOut">
              <a:rPr lang="en-US" smtClean="0"/>
              <a:t>5/20/19</a:t>
            </a:fld>
            <a:endParaRPr lang="en-US" dirty="0"/>
          </a:p>
        </p:txBody>
      </p:sp>
      <p:sp>
        <p:nvSpPr>
          <p:cNvPr id="5" name="Footer Placeholder 4">
            <a:extLst>
              <a:ext uri="{FF2B5EF4-FFF2-40B4-BE49-F238E27FC236}">
                <a16:creationId xmlns:a16="http://schemas.microsoft.com/office/drawing/2014/main" id="{4B1F275A-DCB1-EB45-B3D5-E578AC010BC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59B2AA0-EBB9-224D-A0CC-C97A75A446DB}"/>
              </a:ext>
            </a:extLst>
          </p:cNvPr>
          <p:cNvSpPr>
            <a:spLocks noGrp="1"/>
          </p:cNvSpPr>
          <p:nvPr>
            <p:ph type="sldNum" sz="quarter" idx="12"/>
          </p:nvPr>
        </p:nvSpPr>
        <p:spPr/>
        <p:txBody>
          <a:bodyPr/>
          <a:lstStyle/>
          <a:p>
            <a:fld id="{3831FEBF-F334-EB45-A904-F77E8692EDB4}" type="slidenum">
              <a:rPr lang="en-US" smtClean="0"/>
              <a:t>‹#›</a:t>
            </a:fld>
            <a:endParaRPr lang="en-US" dirty="0"/>
          </a:p>
        </p:txBody>
      </p:sp>
    </p:spTree>
    <p:extLst>
      <p:ext uri="{BB962C8B-B14F-4D97-AF65-F5344CB8AC3E}">
        <p14:creationId xmlns:p14="http://schemas.microsoft.com/office/powerpoint/2010/main" val="7724769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6BBD98-782C-C74B-9448-4003300CA7B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8C89799-0ED8-5F43-8EDB-577D935ABFC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AD72301-2781-D644-8881-6CCE04E0D7D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8A872F2-A261-FD4A-925E-1DFA85065F05}"/>
              </a:ext>
            </a:extLst>
          </p:cNvPr>
          <p:cNvSpPr>
            <a:spLocks noGrp="1"/>
          </p:cNvSpPr>
          <p:nvPr>
            <p:ph type="dt" sz="half" idx="10"/>
          </p:nvPr>
        </p:nvSpPr>
        <p:spPr/>
        <p:txBody>
          <a:bodyPr/>
          <a:lstStyle/>
          <a:p>
            <a:fld id="{2245779E-FB3A-FE49-B008-7A3197D4DBAF}" type="datetimeFigureOut">
              <a:rPr lang="en-US" smtClean="0"/>
              <a:t>5/20/19</a:t>
            </a:fld>
            <a:endParaRPr lang="en-US" dirty="0"/>
          </a:p>
        </p:txBody>
      </p:sp>
      <p:sp>
        <p:nvSpPr>
          <p:cNvPr id="6" name="Footer Placeholder 5">
            <a:extLst>
              <a:ext uri="{FF2B5EF4-FFF2-40B4-BE49-F238E27FC236}">
                <a16:creationId xmlns:a16="http://schemas.microsoft.com/office/drawing/2014/main" id="{E79D0038-6851-3641-A050-2D62055727C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0BD44BA-A93C-8E48-9813-634BB69E29B6}"/>
              </a:ext>
            </a:extLst>
          </p:cNvPr>
          <p:cNvSpPr>
            <a:spLocks noGrp="1"/>
          </p:cNvSpPr>
          <p:nvPr>
            <p:ph type="sldNum" sz="quarter" idx="12"/>
          </p:nvPr>
        </p:nvSpPr>
        <p:spPr/>
        <p:txBody>
          <a:bodyPr/>
          <a:lstStyle/>
          <a:p>
            <a:fld id="{3831FEBF-F334-EB45-A904-F77E8692EDB4}" type="slidenum">
              <a:rPr lang="en-US" smtClean="0"/>
              <a:t>‹#›</a:t>
            </a:fld>
            <a:endParaRPr lang="en-US" dirty="0"/>
          </a:p>
        </p:txBody>
      </p:sp>
    </p:spTree>
    <p:extLst>
      <p:ext uri="{BB962C8B-B14F-4D97-AF65-F5344CB8AC3E}">
        <p14:creationId xmlns:p14="http://schemas.microsoft.com/office/powerpoint/2010/main" val="27171548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2032D-2930-224F-B9C6-0297AEBCEC3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1CCFE90-1FCA-814B-87D1-0DB5F8E4F9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87548EC-4545-0446-8DA5-8C6970CBD25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61A2BD1-A59E-2D43-88E9-ADAD1D558E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CEC547E-C1C5-E14A-BFE4-61856431F39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1C0449-5189-7842-A5D8-40927DDACEA8}"/>
              </a:ext>
            </a:extLst>
          </p:cNvPr>
          <p:cNvSpPr>
            <a:spLocks noGrp="1"/>
          </p:cNvSpPr>
          <p:nvPr>
            <p:ph type="dt" sz="half" idx="10"/>
          </p:nvPr>
        </p:nvSpPr>
        <p:spPr/>
        <p:txBody>
          <a:bodyPr/>
          <a:lstStyle/>
          <a:p>
            <a:fld id="{2245779E-FB3A-FE49-B008-7A3197D4DBAF}" type="datetimeFigureOut">
              <a:rPr lang="en-US" smtClean="0"/>
              <a:t>5/20/19</a:t>
            </a:fld>
            <a:endParaRPr lang="en-US" dirty="0"/>
          </a:p>
        </p:txBody>
      </p:sp>
      <p:sp>
        <p:nvSpPr>
          <p:cNvPr id="8" name="Footer Placeholder 7">
            <a:extLst>
              <a:ext uri="{FF2B5EF4-FFF2-40B4-BE49-F238E27FC236}">
                <a16:creationId xmlns:a16="http://schemas.microsoft.com/office/drawing/2014/main" id="{DDE5FDE9-9A82-FF4A-A912-8ED8B343B645}"/>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62CE1583-B597-314B-A0F0-D17070453AE9}"/>
              </a:ext>
            </a:extLst>
          </p:cNvPr>
          <p:cNvSpPr>
            <a:spLocks noGrp="1"/>
          </p:cNvSpPr>
          <p:nvPr>
            <p:ph type="sldNum" sz="quarter" idx="12"/>
          </p:nvPr>
        </p:nvSpPr>
        <p:spPr/>
        <p:txBody>
          <a:bodyPr/>
          <a:lstStyle/>
          <a:p>
            <a:fld id="{3831FEBF-F334-EB45-A904-F77E8692EDB4}" type="slidenum">
              <a:rPr lang="en-US" smtClean="0"/>
              <a:t>‹#›</a:t>
            </a:fld>
            <a:endParaRPr lang="en-US" dirty="0"/>
          </a:p>
        </p:txBody>
      </p:sp>
    </p:spTree>
    <p:extLst>
      <p:ext uri="{BB962C8B-B14F-4D97-AF65-F5344CB8AC3E}">
        <p14:creationId xmlns:p14="http://schemas.microsoft.com/office/powerpoint/2010/main" val="3028658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DEFE70-1BB5-A344-9C66-652E7B3C20A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666849F-4516-054E-9D35-DA8F7EBFDF2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2C2054-6250-7745-B9DC-39025EB849D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45779E-FB3A-FE49-B008-7A3197D4DBAF}" type="datetimeFigureOut">
              <a:rPr lang="en-US" smtClean="0"/>
              <a:t>5/20/19</a:t>
            </a:fld>
            <a:endParaRPr lang="en-US" dirty="0"/>
          </a:p>
        </p:txBody>
      </p:sp>
      <p:sp>
        <p:nvSpPr>
          <p:cNvPr id="5" name="Footer Placeholder 4">
            <a:extLst>
              <a:ext uri="{FF2B5EF4-FFF2-40B4-BE49-F238E27FC236}">
                <a16:creationId xmlns:a16="http://schemas.microsoft.com/office/drawing/2014/main" id="{583C6E03-4F7E-B846-A059-0549987288E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5AAB6E1-9F46-064A-B6AA-F938A85854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31FEBF-F334-EB45-A904-F77E8692EDB4}" type="slidenum">
              <a:rPr lang="en-US" smtClean="0"/>
              <a:t>‹#›</a:t>
            </a:fld>
            <a:endParaRPr lang="en-US" dirty="0"/>
          </a:p>
        </p:txBody>
      </p:sp>
    </p:spTree>
    <p:extLst>
      <p:ext uri="{BB962C8B-B14F-4D97-AF65-F5344CB8AC3E}">
        <p14:creationId xmlns:p14="http://schemas.microsoft.com/office/powerpoint/2010/main" val="2020934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1.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18" Type="http://schemas.openxmlformats.org/officeDocument/2006/relationships/image" Target="../media/image32.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png"/><Relationship Id="rId17" Type="http://schemas.openxmlformats.org/officeDocument/2006/relationships/image" Target="../media/image31.png"/><Relationship Id="rId2" Type="http://schemas.openxmlformats.org/officeDocument/2006/relationships/image" Target="../media/image16.png"/><Relationship Id="rId16" Type="http://schemas.openxmlformats.org/officeDocument/2006/relationships/image" Target="../media/image30.png"/><Relationship Id="rId20" Type="http://schemas.openxmlformats.org/officeDocument/2006/relationships/image" Target="../media/image34.png"/><Relationship Id="rId1" Type="http://schemas.openxmlformats.org/officeDocument/2006/relationships/slideLayout" Target="../slideLayouts/slideLayout11.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5" Type="http://schemas.openxmlformats.org/officeDocument/2006/relationships/image" Target="../media/image29.png"/><Relationship Id="rId10" Type="http://schemas.openxmlformats.org/officeDocument/2006/relationships/image" Target="../media/image24.png"/><Relationship Id="rId19" Type="http://schemas.openxmlformats.org/officeDocument/2006/relationships/image" Target="../media/image33.pn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png"/></Relationships>
</file>

<file path=ppt/slides/_rels/slide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5BA1C-D57C-464E-882A-22D6D1A028E5}"/>
              </a:ext>
            </a:extLst>
          </p:cNvPr>
          <p:cNvSpPr>
            <a:spLocks noGrp="1"/>
          </p:cNvSpPr>
          <p:nvPr>
            <p:ph type="title"/>
          </p:nvPr>
        </p:nvSpPr>
        <p:spPr/>
        <p:txBody>
          <a:bodyPr/>
          <a:lstStyle/>
          <a:p>
            <a:r>
              <a:rPr lang="en-US" dirty="0"/>
              <a:t>Existing Logo</a:t>
            </a:r>
          </a:p>
        </p:txBody>
      </p:sp>
      <p:sp>
        <p:nvSpPr>
          <p:cNvPr id="3" name="TextBox 2">
            <a:extLst>
              <a:ext uri="{FF2B5EF4-FFF2-40B4-BE49-F238E27FC236}">
                <a16:creationId xmlns:a16="http://schemas.microsoft.com/office/drawing/2014/main" id="{B53C133B-3044-344B-9FE5-0C62E484F911}"/>
              </a:ext>
            </a:extLst>
          </p:cNvPr>
          <p:cNvSpPr txBox="1"/>
          <p:nvPr/>
        </p:nvSpPr>
        <p:spPr>
          <a:xfrm>
            <a:off x="413657" y="1481512"/>
            <a:ext cx="7428317" cy="5786199"/>
          </a:xfrm>
          <a:prstGeom prst="rect">
            <a:avLst/>
          </a:prstGeom>
          <a:noFill/>
        </p:spPr>
        <p:txBody>
          <a:bodyPr wrap="square" rtlCol="0">
            <a:spAutoFit/>
          </a:bodyPr>
          <a:lstStyle/>
          <a:p>
            <a:r>
              <a:rPr lang="en-US" dirty="0"/>
              <a:t>Our existing website is </a:t>
            </a:r>
            <a:r>
              <a:rPr lang="en-US" dirty="0" err="1"/>
              <a:t>www.idrnd.net</a:t>
            </a:r>
            <a:endParaRPr lang="en-US" dirty="0"/>
          </a:p>
          <a:p>
            <a:r>
              <a:rPr lang="en-US" sz="1600" dirty="0"/>
              <a:t>The existing logo is shown to the right.</a:t>
            </a:r>
          </a:p>
          <a:p>
            <a:endParaRPr lang="en-US" sz="1600" dirty="0"/>
          </a:p>
          <a:p>
            <a:r>
              <a:rPr lang="en-US" sz="1600" dirty="0"/>
              <a:t>Overall, we don’t like the current font.</a:t>
            </a:r>
          </a:p>
          <a:p>
            <a:r>
              <a:rPr lang="en-US" sz="1600" dirty="0"/>
              <a:t>We aren’t sure we like the “&amp;” being as large as the other letters.</a:t>
            </a:r>
          </a:p>
          <a:p>
            <a:r>
              <a:rPr lang="en-US" sz="1600" dirty="0"/>
              <a:t>We have some fonts suggestions later in the deck.</a:t>
            </a:r>
          </a:p>
          <a:p>
            <a:endParaRPr lang="en-US" sz="1600" dirty="0"/>
          </a:p>
          <a:p>
            <a:r>
              <a:rPr lang="en-US" sz="1600" dirty="0"/>
              <a:t>We feel the lightbulb graphic looks too much like clip art and is a little cliché. The thought process behind it was INNOVATION and bright ideas. The colored lines were meant to represent the multiple modalities of biometrics we support. </a:t>
            </a:r>
          </a:p>
          <a:p>
            <a:endParaRPr lang="en-US" sz="1600" dirty="0"/>
          </a:p>
          <a:p>
            <a:r>
              <a:rPr lang="en-US" sz="1600" dirty="0"/>
              <a:t>We are also not sure of the color section. We are not opposed to an icon that has multiple colors if executed well. We think of the Slack logo for example. </a:t>
            </a:r>
          </a:p>
          <a:p>
            <a:endParaRPr lang="en-US" sz="1600" dirty="0"/>
          </a:p>
          <a:p>
            <a:r>
              <a:rPr lang="en-US" sz="1600" dirty="0"/>
              <a:t>It’s important to note that this is a product that secures information and fights fraud. The banking industry is our top vertical. </a:t>
            </a:r>
          </a:p>
          <a:p>
            <a:endParaRPr lang="en-US" sz="1600" dirty="0"/>
          </a:p>
          <a:p>
            <a:r>
              <a:rPr lang="en-US" sz="1600" dirty="0"/>
              <a:t>We are open to other ways to represent innovation and ideas. Keep in mind this company is very driven by research and development. The team is comprised of scientists with PhDs in speech and artificial intelligence. </a:t>
            </a:r>
          </a:p>
          <a:p>
            <a:endParaRPr lang="en-US" sz="1600" dirty="0"/>
          </a:p>
          <a:p>
            <a:endParaRPr lang="en-US" sz="1600" dirty="0"/>
          </a:p>
          <a:p>
            <a:endParaRPr lang="en-US" sz="1600" dirty="0"/>
          </a:p>
        </p:txBody>
      </p:sp>
      <p:pic>
        <p:nvPicPr>
          <p:cNvPr id="6" name="Picture 5">
            <a:extLst>
              <a:ext uri="{FF2B5EF4-FFF2-40B4-BE49-F238E27FC236}">
                <a16:creationId xmlns:a16="http://schemas.microsoft.com/office/drawing/2014/main" id="{BF2F68D0-CEDE-0A41-84C3-13A89819EB2D}"/>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8698698" y="1481512"/>
            <a:ext cx="2445015" cy="948956"/>
          </a:xfrm>
          <a:prstGeom prst="rect">
            <a:avLst/>
          </a:prstGeom>
        </p:spPr>
      </p:pic>
      <p:sp>
        <p:nvSpPr>
          <p:cNvPr id="4" name="TextBox 3">
            <a:extLst>
              <a:ext uri="{FF2B5EF4-FFF2-40B4-BE49-F238E27FC236}">
                <a16:creationId xmlns:a16="http://schemas.microsoft.com/office/drawing/2014/main" id="{6ABE1229-92CB-994B-BC49-167295CE6078}"/>
              </a:ext>
            </a:extLst>
          </p:cNvPr>
          <p:cNvSpPr txBox="1"/>
          <p:nvPr/>
        </p:nvSpPr>
        <p:spPr>
          <a:xfrm>
            <a:off x="8480037" y="3170583"/>
            <a:ext cx="3110788" cy="369332"/>
          </a:xfrm>
          <a:prstGeom prst="rect">
            <a:avLst/>
          </a:prstGeom>
          <a:noFill/>
        </p:spPr>
        <p:txBody>
          <a:bodyPr wrap="none" rtlCol="0">
            <a:spAutoFit/>
          </a:bodyPr>
          <a:lstStyle/>
          <a:p>
            <a:r>
              <a:rPr lang="en-US" dirty="0"/>
              <a:t>Prior iterations of existing logo:</a:t>
            </a:r>
          </a:p>
        </p:txBody>
      </p:sp>
      <p:pic>
        <p:nvPicPr>
          <p:cNvPr id="8" name="Picture 7">
            <a:extLst>
              <a:ext uri="{FF2B5EF4-FFF2-40B4-BE49-F238E27FC236}">
                <a16:creationId xmlns:a16="http://schemas.microsoft.com/office/drawing/2014/main" id="{201A07DB-1F8D-D54E-A99F-1D5BFD8682A9}"/>
              </a:ext>
            </a:extLst>
          </p:cNvPr>
          <p:cNvPicPr>
            <a:picLocks noChangeAspect="1"/>
          </p:cNvPicPr>
          <p:nvPr/>
        </p:nvPicPr>
        <p:blipFill>
          <a:blip r:embed="rId3"/>
          <a:stretch>
            <a:fillRect/>
          </a:stretch>
        </p:blipFill>
        <p:spPr>
          <a:xfrm>
            <a:off x="8289658" y="4001326"/>
            <a:ext cx="3491546" cy="1375162"/>
          </a:xfrm>
          <a:prstGeom prst="rect">
            <a:avLst/>
          </a:prstGeom>
        </p:spPr>
      </p:pic>
    </p:spTree>
    <p:extLst>
      <p:ext uri="{BB962C8B-B14F-4D97-AF65-F5344CB8AC3E}">
        <p14:creationId xmlns:p14="http://schemas.microsoft.com/office/powerpoint/2010/main" val="3856445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5BA1C-D57C-464E-882A-22D6D1A028E5}"/>
              </a:ext>
            </a:extLst>
          </p:cNvPr>
          <p:cNvSpPr>
            <a:spLocks noGrp="1"/>
          </p:cNvSpPr>
          <p:nvPr>
            <p:ph type="title"/>
          </p:nvPr>
        </p:nvSpPr>
        <p:spPr/>
        <p:txBody>
          <a:bodyPr/>
          <a:lstStyle/>
          <a:p>
            <a:r>
              <a:rPr lang="en-US" dirty="0"/>
              <a:t>Our Brand</a:t>
            </a:r>
            <a:r>
              <a:rPr lang="en-US" b="1" dirty="0"/>
              <a:t> </a:t>
            </a:r>
            <a:r>
              <a:rPr lang="en-US" dirty="0"/>
              <a:t>Archetype</a:t>
            </a:r>
          </a:p>
        </p:txBody>
      </p:sp>
      <p:sp>
        <p:nvSpPr>
          <p:cNvPr id="3" name="TextBox 2">
            <a:extLst>
              <a:ext uri="{FF2B5EF4-FFF2-40B4-BE49-F238E27FC236}">
                <a16:creationId xmlns:a16="http://schemas.microsoft.com/office/drawing/2014/main" id="{B53C133B-3044-344B-9FE5-0C62E484F911}"/>
              </a:ext>
            </a:extLst>
          </p:cNvPr>
          <p:cNvSpPr txBox="1"/>
          <p:nvPr/>
        </p:nvSpPr>
        <p:spPr>
          <a:xfrm>
            <a:off x="413657" y="1481512"/>
            <a:ext cx="6951239" cy="4370427"/>
          </a:xfrm>
          <a:prstGeom prst="rect">
            <a:avLst/>
          </a:prstGeom>
          <a:noFill/>
        </p:spPr>
        <p:txBody>
          <a:bodyPr wrap="square" rtlCol="0">
            <a:spAutoFit/>
          </a:bodyPr>
          <a:lstStyle/>
          <a:p>
            <a:r>
              <a:rPr lang="en-US" sz="2400" b="1" dirty="0"/>
              <a:t>Magician</a:t>
            </a:r>
          </a:p>
          <a:p>
            <a:endParaRPr lang="en-US" dirty="0"/>
          </a:p>
          <a:p>
            <a:r>
              <a:rPr lang="en-US" i="1" dirty="0"/>
              <a:t>Inventor. Transformer. Visionary. Catalyst.</a:t>
            </a:r>
          </a:p>
          <a:p>
            <a:endParaRPr lang="en-US" dirty="0"/>
          </a:p>
          <a:p>
            <a:r>
              <a:rPr lang="en-US" sz="1600" b="1" dirty="0"/>
              <a:t>Basic desire: </a:t>
            </a:r>
            <a:r>
              <a:rPr lang="en-US" sz="1600" dirty="0"/>
              <a:t>Bring the future to the present </a:t>
            </a:r>
            <a:br>
              <a:rPr lang="en-US" sz="1600" dirty="0"/>
            </a:br>
            <a:r>
              <a:rPr lang="en-US" sz="1600" b="1" dirty="0"/>
              <a:t>Objective: </a:t>
            </a:r>
            <a:r>
              <a:rPr lang="en-US" sz="1600" dirty="0"/>
              <a:t>To help people transform</a:t>
            </a:r>
            <a:br>
              <a:rPr lang="en-US" sz="1600" dirty="0"/>
            </a:br>
            <a:r>
              <a:rPr lang="en-US" sz="1600" b="1" dirty="0"/>
              <a:t>Voice</a:t>
            </a:r>
            <a:r>
              <a:rPr lang="en-US" sz="1600" dirty="0"/>
              <a:t>: Articulate, compelling, masterful, confident</a:t>
            </a:r>
          </a:p>
          <a:p>
            <a:r>
              <a:rPr lang="en-US" sz="1600" b="1" dirty="0"/>
              <a:t>Customers feel: </a:t>
            </a:r>
            <a:r>
              <a:rPr lang="en-US" sz="1600" dirty="0"/>
              <a:t>Fascinated, inspired, wiser, on the cutting edge</a:t>
            </a:r>
            <a:br>
              <a:rPr lang="en-US" sz="1600" dirty="0"/>
            </a:br>
            <a:endParaRPr lang="en-US" sz="1600" dirty="0"/>
          </a:p>
          <a:p>
            <a:r>
              <a:rPr lang="en-US" sz="1600" dirty="0"/>
              <a:t>The genius, technological, guru-type – turns visions into reality. Interested in new ways of doing things, solutions not yet imagined and products not yet built. </a:t>
            </a:r>
          </a:p>
          <a:p>
            <a:endParaRPr lang="en-US" sz="1600" dirty="0"/>
          </a:p>
          <a:p>
            <a:r>
              <a:rPr lang="en-US" sz="1600" dirty="0"/>
              <a:t>The magician archetype is ideal for a brand that is inherently transformative – providing magical moments. </a:t>
            </a:r>
          </a:p>
          <a:p>
            <a:endParaRPr lang="en-US" sz="1600" dirty="0"/>
          </a:p>
          <a:p>
            <a:r>
              <a:rPr lang="en-US" sz="2400" dirty="0"/>
              <a:t>(Walt Disney, Tesla, Disney, Dyson, Mastercard)</a:t>
            </a:r>
          </a:p>
        </p:txBody>
      </p:sp>
    </p:spTree>
    <p:extLst>
      <p:ext uri="{BB962C8B-B14F-4D97-AF65-F5344CB8AC3E}">
        <p14:creationId xmlns:p14="http://schemas.microsoft.com/office/powerpoint/2010/main" val="2029491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5C4327-ECA5-AA4F-99A1-68106C72941F}"/>
              </a:ext>
            </a:extLst>
          </p:cNvPr>
          <p:cNvSpPr>
            <a:spLocks noGrp="1"/>
          </p:cNvSpPr>
          <p:nvPr>
            <p:ph idx="1"/>
          </p:nvPr>
        </p:nvSpPr>
        <p:spPr/>
        <p:txBody>
          <a:bodyPr/>
          <a:lstStyle/>
          <a:p>
            <a:r>
              <a:rPr lang="en-US" dirty="0"/>
              <a:t>Stick to black text or VERY dark blue. We lean towards black.</a:t>
            </a:r>
          </a:p>
          <a:p>
            <a:endParaRPr lang="en-US" dirty="0"/>
          </a:p>
          <a:p>
            <a:r>
              <a:rPr lang="en-US" dirty="0"/>
              <a:t>The next slide has a few color schemes we played around with – core colors + secondary “pops” of color. But we are open to recommendations. </a:t>
            </a:r>
          </a:p>
          <a:p>
            <a:pPr marL="0" indent="0">
              <a:buNone/>
            </a:pPr>
            <a:endParaRPr lang="en-US" dirty="0"/>
          </a:p>
          <a:p>
            <a:pPr marL="0" indent="0">
              <a:buNone/>
            </a:pPr>
            <a:endParaRPr lang="en-US" dirty="0"/>
          </a:p>
        </p:txBody>
      </p:sp>
      <p:sp>
        <p:nvSpPr>
          <p:cNvPr id="3" name="Title 2">
            <a:extLst>
              <a:ext uri="{FF2B5EF4-FFF2-40B4-BE49-F238E27FC236}">
                <a16:creationId xmlns:a16="http://schemas.microsoft.com/office/drawing/2014/main" id="{57FA0B69-97D9-8D45-8A97-70DBD259E224}"/>
              </a:ext>
            </a:extLst>
          </p:cNvPr>
          <p:cNvSpPr>
            <a:spLocks noGrp="1"/>
          </p:cNvSpPr>
          <p:nvPr>
            <p:ph type="title"/>
          </p:nvPr>
        </p:nvSpPr>
        <p:spPr/>
        <p:txBody>
          <a:bodyPr/>
          <a:lstStyle/>
          <a:p>
            <a:r>
              <a:rPr lang="en-US" dirty="0"/>
              <a:t>Colors</a:t>
            </a:r>
          </a:p>
        </p:txBody>
      </p:sp>
    </p:spTree>
    <p:extLst>
      <p:ext uri="{BB962C8B-B14F-4D97-AF65-F5344CB8AC3E}">
        <p14:creationId xmlns:p14="http://schemas.microsoft.com/office/powerpoint/2010/main" val="998783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9E3E3F-5792-CD4B-980B-7F0C0723D53B}"/>
              </a:ext>
            </a:extLst>
          </p:cNvPr>
          <p:cNvPicPr>
            <a:picLocks noChangeAspect="1"/>
          </p:cNvPicPr>
          <p:nvPr/>
        </p:nvPicPr>
        <p:blipFill>
          <a:blip r:embed="rId2"/>
          <a:stretch>
            <a:fillRect/>
          </a:stretch>
        </p:blipFill>
        <p:spPr>
          <a:xfrm>
            <a:off x="256746" y="3522019"/>
            <a:ext cx="5080000" cy="3175000"/>
          </a:xfrm>
          <a:prstGeom prst="rect">
            <a:avLst/>
          </a:prstGeom>
        </p:spPr>
      </p:pic>
      <p:pic>
        <p:nvPicPr>
          <p:cNvPr id="7" name="Picture 6">
            <a:extLst>
              <a:ext uri="{FF2B5EF4-FFF2-40B4-BE49-F238E27FC236}">
                <a16:creationId xmlns:a16="http://schemas.microsoft.com/office/drawing/2014/main" id="{BE17D3CA-A461-5A4C-A39A-236F0D5F9738}"/>
              </a:ext>
            </a:extLst>
          </p:cNvPr>
          <p:cNvPicPr>
            <a:picLocks noChangeAspect="1"/>
          </p:cNvPicPr>
          <p:nvPr/>
        </p:nvPicPr>
        <p:blipFill>
          <a:blip r:embed="rId3"/>
          <a:stretch>
            <a:fillRect/>
          </a:stretch>
        </p:blipFill>
        <p:spPr>
          <a:xfrm>
            <a:off x="6096000" y="160981"/>
            <a:ext cx="5080000" cy="3175000"/>
          </a:xfrm>
          <a:prstGeom prst="rect">
            <a:avLst/>
          </a:prstGeom>
        </p:spPr>
      </p:pic>
      <p:pic>
        <p:nvPicPr>
          <p:cNvPr id="12" name="Picture 11">
            <a:extLst>
              <a:ext uri="{FF2B5EF4-FFF2-40B4-BE49-F238E27FC236}">
                <a16:creationId xmlns:a16="http://schemas.microsoft.com/office/drawing/2014/main" id="{BD7C3018-1740-9742-8ECD-B64080BBB1F8}"/>
              </a:ext>
            </a:extLst>
          </p:cNvPr>
          <p:cNvPicPr>
            <a:picLocks noChangeAspect="1"/>
          </p:cNvPicPr>
          <p:nvPr/>
        </p:nvPicPr>
        <p:blipFill>
          <a:blip r:embed="rId4"/>
          <a:stretch>
            <a:fillRect/>
          </a:stretch>
        </p:blipFill>
        <p:spPr>
          <a:xfrm>
            <a:off x="6096000" y="3522019"/>
            <a:ext cx="5080000" cy="3175000"/>
          </a:xfrm>
          <a:prstGeom prst="rect">
            <a:avLst/>
          </a:prstGeom>
        </p:spPr>
      </p:pic>
      <p:pic>
        <p:nvPicPr>
          <p:cNvPr id="14" name="Picture 13">
            <a:extLst>
              <a:ext uri="{FF2B5EF4-FFF2-40B4-BE49-F238E27FC236}">
                <a16:creationId xmlns:a16="http://schemas.microsoft.com/office/drawing/2014/main" id="{FD717251-2271-D04C-BB2C-A21D53721EF4}"/>
              </a:ext>
            </a:extLst>
          </p:cNvPr>
          <p:cNvPicPr>
            <a:picLocks noChangeAspect="1"/>
          </p:cNvPicPr>
          <p:nvPr/>
        </p:nvPicPr>
        <p:blipFill>
          <a:blip r:embed="rId5"/>
          <a:stretch>
            <a:fillRect/>
          </a:stretch>
        </p:blipFill>
        <p:spPr>
          <a:xfrm>
            <a:off x="256746" y="160981"/>
            <a:ext cx="5080000" cy="3175000"/>
          </a:xfrm>
          <a:prstGeom prst="rect">
            <a:avLst/>
          </a:prstGeom>
        </p:spPr>
      </p:pic>
    </p:spTree>
    <p:extLst>
      <p:ext uri="{BB962C8B-B14F-4D97-AF65-F5344CB8AC3E}">
        <p14:creationId xmlns:p14="http://schemas.microsoft.com/office/powerpoint/2010/main" val="1044598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C67B244-8B95-B94A-8F30-75A450F50499}"/>
              </a:ext>
            </a:extLst>
          </p:cNvPr>
          <p:cNvSpPr>
            <a:spLocks noGrp="1"/>
          </p:cNvSpPr>
          <p:nvPr>
            <p:ph idx="1"/>
          </p:nvPr>
        </p:nvSpPr>
        <p:spPr>
          <a:xfrm>
            <a:off x="534601" y="1620456"/>
            <a:ext cx="10819199" cy="4556507"/>
          </a:xfrm>
        </p:spPr>
        <p:txBody>
          <a:bodyPr/>
          <a:lstStyle/>
          <a:p>
            <a:r>
              <a:rPr lang="en-US" dirty="0"/>
              <a:t>Need a font with a good “&amp;”’</a:t>
            </a:r>
          </a:p>
          <a:p>
            <a:r>
              <a:rPr lang="en-US" dirty="0"/>
              <a:t>We have considered going with “+” vs “&amp;”</a:t>
            </a:r>
          </a:p>
          <a:p>
            <a:r>
              <a:rPr lang="en-US" dirty="0"/>
              <a:t>See next slide</a:t>
            </a:r>
          </a:p>
          <a:p>
            <a:endParaRPr lang="en-US" dirty="0"/>
          </a:p>
          <a:p>
            <a:r>
              <a:rPr lang="en-US" dirty="0"/>
              <a:t>We are open to the icon being between ID and R&amp;D, as well as before or after it. </a:t>
            </a:r>
          </a:p>
        </p:txBody>
      </p:sp>
      <p:sp>
        <p:nvSpPr>
          <p:cNvPr id="3" name="Title 2">
            <a:extLst>
              <a:ext uri="{FF2B5EF4-FFF2-40B4-BE49-F238E27FC236}">
                <a16:creationId xmlns:a16="http://schemas.microsoft.com/office/drawing/2014/main" id="{DE18ED63-7243-C540-B3E6-87E9772A3C92}"/>
              </a:ext>
            </a:extLst>
          </p:cNvPr>
          <p:cNvSpPr>
            <a:spLocks noGrp="1"/>
          </p:cNvSpPr>
          <p:nvPr>
            <p:ph type="title"/>
          </p:nvPr>
        </p:nvSpPr>
        <p:spPr/>
        <p:txBody>
          <a:bodyPr/>
          <a:lstStyle/>
          <a:p>
            <a:r>
              <a:rPr lang="en-US" dirty="0"/>
              <a:t>Fonts</a:t>
            </a:r>
          </a:p>
        </p:txBody>
      </p:sp>
    </p:spTree>
    <p:extLst>
      <p:ext uri="{BB962C8B-B14F-4D97-AF65-F5344CB8AC3E}">
        <p14:creationId xmlns:p14="http://schemas.microsoft.com/office/powerpoint/2010/main" val="3218226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62F5ECE-A29B-1B4D-A436-90C93A9EEEFD}"/>
              </a:ext>
            </a:extLst>
          </p:cNvPr>
          <p:cNvPicPr>
            <a:picLocks noChangeAspect="1"/>
          </p:cNvPicPr>
          <p:nvPr/>
        </p:nvPicPr>
        <p:blipFill>
          <a:blip r:embed="rId2"/>
          <a:stretch>
            <a:fillRect/>
          </a:stretch>
        </p:blipFill>
        <p:spPr>
          <a:xfrm>
            <a:off x="4132054" y="2399966"/>
            <a:ext cx="3595536" cy="2027970"/>
          </a:xfrm>
          <a:prstGeom prst="rect">
            <a:avLst/>
          </a:prstGeom>
        </p:spPr>
      </p:pic>
      <p:pic>
        <p:nvPicPr>
          <p:cNvPr id="5" name="Picture 4">
            <a:extLst>
              <a:ext uri="{FF2B5EF4-FFF2-40B4-BE49-F238E27FC236}">
                <a16:creationId xmlns:a16="http://schemas.microsoft.com/office/drawing/2014/main" id="{D23E60F1-E6D3-B940-B77A-5A7D1A8B09A4}"/>
              </a:ext>
            </a:extLst>
          </p:cNvPr>
          <p:cNvPicPr>
            <a:picLocks noChangeAspect="1"/>
          </p:cNvPicPr>
          <p:nvPr/>
        </p:nvPicPr>
        <p:blipFill>
          <a:blip r:embed="rId3"/>
          <a:stretch>
            <a:fillRect/>
          </a:stretch>
        </p:blipFill>
        <p:spPr>
          <a:xfrm>
            <a:off x="136380" y="4603750"/>
            <a:ext cx="3595536" cy="2137590"/>
          </a:xfrm>
          <a:prstGeom prst="rect">
            <a:avLst/>
          </a:prstGeom>
        </p:spPr>
      </p:pic>
      <p:pic>
        <p:nvPicPr>
          <p:cNvPr id="7" name="Picture 6">
            <a:extLst>
              <a:ext uri="{FF2B5EF4-FFF2-40B4-BE49-F238E27FC236}">
                <a16:creationId xmlns:a16="http://schemas.microsoft.com/office/drawing/2014/main" id="{02F490DD-3BF2-3640-A3AE-DC4B21FC0DAA}"/>
              </a:ext>
            </a:extLst>
          </p:cNvPr>
          <p:cNvPicPr>
            <a:picLocks noChangeAspect="1"/>
          </p:cNvPicPr>
          <p:nvPr/>
        </p:nvPicPr>
        <p:blipFill>
          <a:blip r:embed="rId4"/>
          <a:stretch>
            <a:fillRect/>
          </a:stretch>
        </p:blipFill>
        <p:spPr>
          <a:xfrm>
            <a:off x="4153978" y="4603750"/>
            <a:ext cx="3573612" cy="2115666"/>
          </a:xfrm>
          <a:prstGeom prst="rect">
            <a:avLst/>
          </a:prstGeom>
        </p:spPr>
      </p:pic>
      <p:pic>
        <p:nvPicPr>
          <p:cNvPr id="9" name="Picture 8">
            <a:extLst>
              <a:ext uri="{FF2B5EF4-FFF2-40B4-BE49-F238E27FC236}">
                <a16:creationId xmlns:a16="http://schemas.microsoft.com/office/drawing/2014/main" id="{844CC55A-E1D8-6E48-86E1-B4BA35242491}"/>
              </a:ext>
            </a:extLst>
          </p:cNvPr>
          <p:cNvPicPr>
            <a:picLocks noChangeAspect="1"/>
          </p:cNvPicPr>
          <p:nvPr/>
        </p:nvPicPr>
        <p:blipFill>
          <a:blip r:embed="rId5"/>
          <a:stretch>
            <a:fillRect/>
          </a:stretch>
        </p:blipFill>
        <p:spPr>
          <a:xfrm>
            <a:off x="8128000" y="2399966"/>
            <a:ext cx="3453030" cy="2291058"/>
          </a:xfrm>
          <a:prstGeom prst="rect">
            <a:avLst/>
          </a:prstGeom>
        </p:spPr>
      </p:pic>
      <p:pic>
        <p:nvPicPr>
          <p:cNvPr id="11" name="Picture 10">
            <a:extLst>
              <a:ext uri="{FF2B5EF4-FFF2-40B4-BE49-F238E27FC236}">
                <a16:creationId xmlns:a16="http://schemas.microsoft.com/office/drawing/2014/main" id="{3E6BC808-DF6B-174F-8BA5-CC71A699162A}"/>
              </a:ext>
            </a:extLst>
          </p:cNvPr>
          <p:cNvPicPr>
            <a:picLocks noChangeAspect="1"/>
          </p:cNvPicPr>
          <p:nvPr/>
        </p:nvPicPr>
        <p:blipFill>
          <a:blip r:embed="rId6"/>
          <a:stretch>
            <a:fillRect/>
          </a:stretch>
        </p:blipFill>
        <p:spPr>
          <a:xfrm>
            <a:off x="8084152" y="158610"/>
            <a:ext cx="3540726" cy="2203362"/>
          </a:xfrm>
          <a:prstGeom prst="rect">
            <a:avLst/>
          </a:prstGeom>
        </p:spPr>
      </p:pic>
      <p:pic>
        <p:nvPicPr>
          <p:cNvPr id="13" name="Picture 12">
            <a:extLst>
              <a:ext uri="{FF2B5EF4-FFF2-40B4-BE49-F238E27FC236}">
                <a16:creationId xmlns:a16="http://schemas.microsoft.com/office/drawing/2014/main" id="{7F2AF540-4328-F043-8777-8A8763BD3F85}"/>
              </a:ext>
            </a:extLst>
          </p:cNvPr>
          <p:cNvPicPr>
            <a:picLocks noChangeAspect="1"/>
          </p:cNvPicPr>
          <p:nvPr/>
        </p:nvPicPr>
        <p:blipFill>
          <a:blip r:embed="rId7"/>
          <a:stretch>
            <a:fillRect/>
          </a:stretch>
        </p:blipFill>
        <p:spPr>
          <a:xfrm>
            <a:off x="262065" y="202458"/>
            <a:ext cx="3529764" cy="2115666"/>
          </a:xfrm>
          <a:prstGeom prst="rect">
            <a:avLst/>
          </a:prstGeom>
        </p:spPr>
      </p:pic>
      <p:pic>
        <p:nvPicPr>
          <p:cNvPr id="15" name="Picture 14">
            <a:extLst>
              <a:ext uri="{FF2B5EF4-FFF2-40B4-BE49-F238E27FC236}">
                <a16:creationId xmlns:a16="http://schemas.microsoft.com/office/drawing/2014/main" id="{46CCD23F-C339-044C-8E79-FFEDE667A459}"/>
              </a:ext>
            </a:extLst>
          </p:cNvPr>
          <p:cNvPicPr>
            <a:picLocks noChangeAspect="1"/>
          </p:cNvPicPr>
          <p:nvPr/>
        </p:nvPicPr>
        <p:blipFill>
          <a:blip r:embed="rId8"/>
          <a:stretch>
            <a:fillRect/>
          </a:stretch>
        </p:blipFill>
        <p:spPr>
          <a:xfrm>
            <a:off x="4052324" y="158610"/>
            <a:ext cx="3551688" cy="2104704"/>
          </a:xfrm>
          <a:prstGeom prst="rect">
            <a:avLst/>
          </a:prstGeom>
        </p:spPr>
      </p:pic>
      <p:pic>
        <p:nvPicPr>
          <p:cNvPr id="25" name="Picture 24">
            <a:extLst>
              <a:ext uri="{FF2B5EF4-FFF2-40B4-BE49-F238E27FC236}">
                <a16:creationId xmlns:a16="http://schemas.microsoft.com/office/drawing/2014/main" id="{21FC2467-2939-DB4C-92EF-BDFA54A25A8A}"/>
              </a:ext>
            </a:extLst>
          </p:cNvPr>
          <p:cNvPicPr>
            <a:picLocks noChangeAspect="1"/>
          </p:cNvPicPr>
          <p:nvPr/>
        </p:nvPicPr>
        <p:blipFill>
          <a:blip r:embed="rId9"/>
          <a:stretch>
            <a:fillRect/>
          </a:stretch>
        </p:blipFill>
        <p:spPr>
          <a:xfrm>
            <a:off x="8149652" y="4583724"/>
            <a:ext cx="3431378" cy="2115666"/>
          </a:xfrm>
          <a:prstGeom prst="rect">
            <a:avLst/>
          </a:prstGeom>
        </p:spPr>
      </p:pic>
      <p:sp>
        <p:nvSpPr>
          <p:cNvPr id="27" name="Oval 26">
            <a:extLst>
              <a:ext uri="{FF2B5EF4-FFF2-40B4-BE49-F238E27FC236}">
                <a16:creationId xmlns:a16="http://schemas.microsoft.com/office/drawing/2014/main" id="{5268D8A5-4E69-2C4B-B3E9-FC8B4B4A4B64}"/>
              </a:ext>
            </a:extLst>
          </p:cNvPr>
          <p:cNvSpPr/>
          <p:nvPr/>
        </p:nvSpPr>
        <p:spPr>
          <a:xfrm>
            <a:off x="0" y="0"/>
            <a:ext cx="3529764" cy="244613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151C8C3F-F117-6243-BB7C-5F6171C2EED7}"/>
              </a:ext>
            </a:extLst>
          </p:cNvPr>
          <p:cNvSpPr/>
          <p:nvPr/>
        </p:nvSpPr>
        <p:spPr>
          <a:xfrm>
            <a:off x="3761901" y="2244890"/>
            <a:ext cx="3529764" cy="244613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D0900C7C-BB40-E74C-8034-9715837BAEE8}"/>
              </a:ext>
            </a:extLst>
          </p:cNvPr>
          <p:cNvSpPr/>
          <p:nvPr/>
        </p:nvSpPr>
        <p:spPr>
          <a:xfrm>
            <a:off x="7922178" y="4370338"/>
            <a:ext cx="3529764" cy="244613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690308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3BA7CF2-22A1-214E-96A0-0A8D8A7F2E4C}"/>
              </a:ext>
            </a:extLst>
          </p:cNvPr>
          <p:cNvSpPr>
            <a:spLocks noGrp="1"/>
          </p:cNvSpPr>
          <p:nvPr>
            <p:ph idx="1"/>
          </p:nvPr>
        </p:nvSpPr>
        <p:spPr/>
        <p:txBody>
          <a:bodyPr>
            <a:normAutofit fontScale="77500" lnSpcReduction="20000"/>
          </a:bodyPr>
          <a:lstStyle/>
          <a:p>
            <a:r>
              <a:rPr lang="en-US" dirty="0"/>
              <a:t>Lightbulbs</a:t>
            </a:r>
          </a:p>
          <a:p>
            <a:pPr lvl="1"/>
            <a:r>
              <a:rPr lang="en-US" dirty="0"/>
              <a:t>Widely known as a symbol for ideas</a:t>
            </a:r>
          </a:p>
          <a:p>
            <a:pPr lvl="1"/>
            <a:r>
              <a:rPr lang="en-US" dirty="0"/>
              <a:t>Super cliché unless we do something abstract/unique with it</a:t>
            </a:r>
          </a:p>
          <a:p>
            <a:pPr lvl="1"/>
            <a:endParaRPr lang="en-US" dirty="0"/>
          </a:p>
          <a:p>
            <a:pPr marL="457200" lvl="1" indent="0">
              <a:buNone/>
            </a:pPr>
            <a:endParaRPr lang="en-US" dirty="0"/>
          </a:p>
          <a:p>
            <a:pPr marL="0" indent="0">
              <a:buNone/>
            </a:pPr>
            <a:r>
              <a:rPr lang="en-US" i="1" dirty="0"/>
              <a:t>So where do we go from here….</a:t>
            </a:r>
          </a:p>
          <a:p>
            <a:pPr marL="0" indent="0">
              <a:buNone/>
            </a:pPr>
            <a:r>
              <a:rPr lang="en-US" i="1" dirty="0"/>
              <a:t>Regarding the next page, I’m not suggesting any of these per se… but providing some visuals for idea starters. </a:t>
            </a:r>
          </a:p>
          <a:p>
            <a:pPr marL="0" indent="0">
              <a:buNone/>
            </a:pPr>
            <a:r>
              <a:rPr lang="en-US" i="1" dirty="0"/>
              <a:t>We are open to another graphic element that can represent innovative thinking, leading technology,… Artificial Intelligence is important but it’s not just AI alone. </a:t>
            </a:r>
          </a:p>
          <a:p>
            <a:pPr marL="0" indent="0">
              <a:buNone/>
            </a:pPr>
            <a:endParaRPr lang="en-US" i="1" dirty="0"/>
          </a:p>
          <a:p>
            <a:pPr marL="0" indent="0">
              <a:buNone/>
            </a:pPr>
            <a:r>
              <a:rPr lang="en-US" i="1" dirty="0"/>
              <a:t>I would stay away from fingerprints as that isn’t what we do. We verify based on someone speaking, keystroke or using face recognition combined with a very sophisticated passive liveness technology. So, the user doesn’t have to blink, smile, turn their head etc. If someone takes a video of me or a photo cut out, the software detects that. </a:t>
            </a:r>
          </a:p>
        </p:txBody>
      </p:sp>
      <p:sp>
        <p:nvSpPr>
          <p:cNvPr id="3" name="Title 2">
            <a:extLst>
              <a:ext uri="{FF2B5EF4-FFF2-40B4-BE49-F238E27FC236}">
                <a16:creationId xmlns:a16="http://schemas.microsoft.com/office/drawing/2014/main" id="{735B1F85-3088-D048-B3B2-1F579D8106A5}"/>
              </a:ext>
            </a:extLst>
          </p:cNvPr>
          <p:cNvSpPr>
            <a:spLocks noGrp="1"/>
          </p:cNvSpPr>
          <p:nvPr>
            <p:ph type="title"/>
          </p:nvPr>
        </p:nvSpPr>
        <p:spPr/>
        <p:txBody>
          <a:bodyPr/>
          <a:lstStyle/>
          <a:p>
            <a:r>
              <a:rPr lang="en-US" dirty="0"/>
              <a:t>Iconography</a:t>
            </a:r>
          </a:p>
        </p:txBody>
      </p:sp>
    </p:spTree>
    <p:extLst>
      <p:ext uri="{BB962C8B-B14F-4D97-AF65-F5344CB8AC3E}">
        <p14:creationId xmlns:p14="http://schemas.microsoft.com/office/powerpoint/2010/main" val="3315513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97E2A2-23B1-4D47-AA6D-D971BE8A5732}"/>
              </a:ext>
            </a:extLst>
          </p:cNvPr>
          <p:cNvPicPr>
            <a:picLocks noChangeAspect="1"/>
          </p:cNvPicPr>
          <p:nvPr/>
        </p:nvPicPr>
        <p:blipFill>
          <a:blip r:embed="rId2"/>
          <a:stretch>
            <a:fillRect/>
          </a:stretch>
        </p:blipFill>
        <p:spPr>
          <a:xfrm>
            <a:off x="2494370" y="323635"/>
            <a:ext cx="1810927" cy="1397000"/>
          </a:xfrm>
          <a:prstGeom prst="rect">
            <a:avLst/>
          </a:prstGeom>
        </p:spPr>
      </p:pic>
      <p:pic>
        <p:nvPicPr>
          <p:cNvPr id="7" name="Picture 6">
            <a:extLst>
              <a:ext uri="{FF2B5EF4-FFF2-40B4-BE49-F238E27FC236}">
                <a16:creationId xmlns:a16="http://schemas.microsoft.com/office/drawing/2014/main" id="{4E2FE117-6F2B-C34B-A5A9-A08CAD980C84}"/>
              </a:ext>
            </a:extLst>
          </p:cNvPr>
          <p:cNvPicPr>
            <a:picLocks noChangeAspect="1"/>
          </p:cNvPicPr>
          <p:nvPr/>
        </p:nvPicPr>
        <p:blipFill>
          <a:blip r:embed="rId3"/>
          <a:stretch>
            <a:fillRect/>
          </a:stretch>
        </p:blipFill>
        <p:spPr>
          <a:xfrm>
            <a:off x="227987" y="1966274"/>
            <a:ext cx="1547098" cy="1728645"/>
          </a:xfrm>
          <a:prstGeom prst="rect">
            <a:avLst/>
          </a:prstGeom>
        </p:spPr>
      </p:pic>
      <p:pic>
        <p:nvPicPr>
          <p:cNvPr id="9" name="Picture 8">
            <a:extLst>
              <a:ext uri="{FF2B5EF4-FFF2-40B4-BE49-F238E27FC236}">
                <a16:creationId xmlns:a16="http://schemas.microsoft.com/office/drawing/2014/main" id="{C57A46B1-92F1-8C4F-9FC3-131FD71296C3}"/>
              </a:ext>
            </a:extLst>
          </p:cNvPr>
          <p:cNvPicPr>
            <a:picLocks noChangeAspect="1"/>
          </p:cNvPicPr>
          <p:nvPr/>
        </p:nvPicPr>
        <p:blipFill>
          <a:blip r:embed="rId4"/>
          <a:stretch>
            <a:fillRect/>
          </a:stretch>
        </p:blipFill>
        <p:spPr>
          <a:xfrm>
            <a:off x="7229223" y="2194799"/>
            <a:ext cx="1478600" cy="1271596"/>
          </a:xfrm>
          <a:prstGeom prst="rect">
            <a:avLst/>
          </a:prstGeom>
        </p:spPr>
      </p:pic>
      <p:pic>
        <p:nvPicPr>
          <p:cNvPr id="13" name="Picture 12">
            <a:extLst>
              <a:ext uri="{FF2B5EF4-FFF2-40B4-BE49-F238E27FC236}">
                <a16:creationId xmlns:a16="http://schemas.microsoft.com/office/drawing/2014/main" id="{91F3FDC3-A33E-DA4A-A041-E2CC3E1A5ADF}"/>
              </a:ext>
            </a:extLst>
          </p:cNvPr>
          <p:cNvPicPr>
            <a:picLocks noChangeAspect="1"/>
          </p:cNvPicPr>
          <p:nvPr/>
        </p:nvPicPr>
        <p:blipFill>
          <a:blip r:embed="rId5"/>
          <a:stretch>
            <a:fillRect/>
          </a:stretch>
        </p:blipFill>
        <p:spPr>
          <a:xfrm>
            <a:off x="4807725" y="247650"/>
            <a:ext cx="1632699" cy="1548971"/>
          </a:xfrm>
          <a:prstGeom prst="rect">
            <a:avLst/>
          </a:prstGeom>
        </p:spPr>
      </p:pic>
      <p:pic>
        <p:nvPicPr>
          <p:cNvPr id="15" name="Picture 14">
            <a:extLst>
              <a:ext uri="{FF2B5EF4-FFF2-40B4-BE49-F238E27FC236}">
                <a16:creationId xmlns:a16="http://schemas.microsoft.com/office/drawing/2014/main" id="{7FCE776E-9079-E14F-B231-DB679E07EFC3}"/>
              </a:ext>
            </a:extLst>
          </p:cNvPr>
          <p:cNvPicPr>
            <a:picLocks noChangeAspect="1"/>
          </p:cNvPicPr>
          <p:nvPr/>
        </p:nvPicPr>
        <p:blipFill>
          <a:blip r:embed="rId6"/>
          <a:stretch>
            <a:fillRect/>
          </a:stretch>
        </p:blipFill>
        <p:spPr>
          <a:xfrm>
            <a:off x="4891924" y="2194799"/>
            <a:ext cx="1547098" cy="1766027"/>
          </a:xfrm>
          <a:prstGeom prst="rect">
            <a:avLst/>
          </a:prstGeom>
        </p:spPr>
      </p:pic>
      <p:pic>
        <p:nvPicPr>
          <p:cNvPr id="17" name="Picture 16">
            <a:extLst>
              <a:ext uri="{FF2B5EF4-FFF2-40B4-BE49-F238E27FC236}">
                <a16:creationId xmlns:a16="http://schemas.microsoft.com/office/drawing/2014/main" id="{01F69324-524E-104C-9C9D-84A3CBF126D8}"/>
              </a:ext>
            </a:extLst>
          </p:cNvPr>
          <p:cNvPicPr>
            <a:picLocks noChangeAspect="1"/>
          </p:cNvPicPr>
          <p:nvPr/>
        </p:nvPicPr>
        <p:blipFill>
          <a:blip r:embed="rId7"/>
          <a:stretch>
            <a:fillRect/>
          </a:stretch>
        </p:blipFill>
        <p:spPr>
          <a:xfrm>
            <a:off x="4695771" y="3960826"/>
            <a:ext cx="1869829" cy="1548971"/>
          </a:xfrm>
          <a:prstGeom prst="rect">
            <a:avLst/>
          </a:prstGeom>
        </p:spPr>
      </p:pic>
      <p:pic>
        <p:nvPicPr>
          <p:cNvPr id="21" name="Picture 20">
            <a:extLst>
              <a:ext uri="{FF2B5EF4-FFF2-40B4-BE49-F238E27FC236}">
                <a16:creationId xmlns:a16="http://schemas.microsoft.com/office/drawing/2014/main" id="{4835D54D-4795-7E49-8ACD-49590EEC974B}"/>
              </a:ext>
            </a:extLst>
          </p:cNvPr>
          <p:cNvPicPr>
            <a:picLocks noChangeAspect="1"/>
          </p:cNvPicPr>
          <p:nvPr/>
        </p:nvPicPr>
        <p:blipFill>
          <a:blip r:embed="rId8"/>
          <a:stretch>
            <a:fillRect/>
          </a:stretch>
        </p:blipFill>
        <p:spPr>
          <a:xfrm>
            <a:off x="223157" y="386006"/>
            <a:ext cx="1778000" cy="1282700"/>
          </a:xfrm>
          <a:prstGeom prst="rect">
            <a:avLst/>
          </a:prstGeom>
        </p:spPr>
      </p:pic>
      <p:pic>
        <p:nvPicPr>
          <p:cNvPr id="23" name="Picture 22">
            <a:extLst>
              <a:ext uri="{FF2B5EF4-FFF2-40B4-BE49-F238E27FC236}">
                <a16:creationId xmlns:a16="http://schemas.microsoft.com/office/drawing/2014/main" id="{6CF71975-729D-1940-9B88-B28C2DFF75FD}"/>
              </a:ext>
            </a:extLst>
          </p:cNvPr>
          <p:cNvPicPr>
            <a:picLocks noChangeAspect="1"/>
          </p:cNvPicPr>
          <p:nvPr/>
        </p:nvPicPr>
        <p:blipFill>
          <a:blip r:embed="rId9"/>
          <a:stretch>
            <a:fillRect/>
          </a:stretch>
        </p:blipFill>
        <p:spPr>
          <a:xfrm>
            <a:off x="142754" y="3685748"/>
            <a:ext cx="1717564" cy="1728645"/>
          </a:xfrm>
          <a:prstGeom prst="rect">
            <a:avLst/>
          </a:prstGeom>
        </p:spPr>
      </p:pic>
      <p:pic>
        <p:nvPicPr>
          <p:cNvPr id="25" name="Picture 24">
            <a:extLst>
              <a:ext uri="{FF2B5EF4-FFF2-40B4-BE49-F238E27FC236}">
                <a16:creationId xmlns:a16="http://schemas.microsoft.com/office/drawing/2014/main" id="{959AD509-625B-1B4E-9137-568AFE805683}"/>
              </a:ext>
            </a:extLst>
          </p:cNvPr>
          <p:cNvPicPr>
            <a:picLocks noChangeAspect="1"/>
          </p:cNvPicPr>
          <p:nvPr/>
        </p:nvPicPr>
        <p:blipFill>
          <a:blip r:embed="rId10"/>
          <a:stretch>
            <a:fillRect/>
          </a:stretch>
        </p:blipFill>
        <p:spPr>
          <a:xfrm>
            <a:off x="2565286" y="2434255"/>
            <a:ext cx="1478600" cy="2064279"/>
          </a:xfrm>
          <a:prstGeom prst="rect">
            <a:avLst/>
          </a:prstGeom>
        </p:spPr>
      </p:pic>
      <p:pic>
        <p:nvPicPr>
          <p:cNvPr id="27" name="Picture 26">
            <a:extLst>
              <a:ext uri="{FF2B5EF4-FFF2-40B4-BE49-F238E27FC236}">
                <a16:creationId xmlns:a16="http://schemas.microsoft.com/office/drawing/2014/main" id="{1CEBA6DE-66B1-B746-B3FE-AF141B67D169}"/>
              </a:ext>
            </a:extLst>
          </p:cNvPr>
          <p:cNvPicPr>
            <a:picLocks noChangeAspect="1"/>
          </p:cNvPicPr>
          <p:nvPr/>
        </p:nvPicPr>
        <p:blipFill>
          <a:blip r:embed="rId11"/>
          <a:stretch>
            <a:fillRect/>
          </a:stretch>
        </p:blipFill>
        <p:spPr>
          <a:xfrm>
            <a:off x="7008328" y="5215952"/>
            <a:ext cx="2186783" cy="1548971"/>
          </a:xfrm>
          <a:prstGeom prst="rect">
            <a:avLst/>
          </a:prstGeom>
        </p:spPr>
      </p:pic>
      <p:pic>
        <p:nvPicPr>
          <p:cNvPr id="31" name="Picture 30">
            <a:extLst>
              <a:ext uri="{FF2B5EF4-FFF2-40B4-BE49-F238E27FC236}">
                <a16:creationId xmlns:a16="http://schemas.microsoft.com/office/drawing/2014/main" id="{B0FCAD6C-24EC-CA4A-A0F0-99F1BF272611}"/>
              </a:ext>
            </a:extLst>
          </p:cNvPr>
          <p:cNvPicPr>
            <a:picLocks noChangeAspect="1"/>
          </p:cNvPicPr>
          <p:nvPr/>
        </p:nvPicPr>
        <p:blipFill>
          <a:blip r:embed="rId12"/>
          <a:stretch>
            <a:fillRect/>
          </a:stretch>
        </p:blipFill>
        <p:spPr>
          <a:xfrm>
            <a:off x="6984014" y="4035721"/>
            <a:ext cx="2133600" cy="1028700"/>
          </a:xfrm>
          <a:prstGeom prst="rect">
            <a:avLst/>
          </a:prstGeom>
        </p:spPr>
      </p:pic>
      <p:pic>
        <p:nvPicPr>
          <p:cNvPr id="33" name="Picture 32">
            <a:extLst>
              <a:ext uri="{FF2B5EF4-FFF2-40B4-BE49-F238E27FC236}">
                <a16:creationId xmlns:a16="http://schemas.microsoft.com/office/drawing/2014/main" id="{45443683-0E81-204B-AD3F-82723CBB4582}"/>
              </a:ext>
            </a:extLst>
          </p:cNvPr>
          <p:cNvPicPr>
            <a:picLocks noChangeAspect="1"/>
          </p:cNvPicPr>
          <p:nvPr/>
        </p:nvPicPr>
        <p:blipFill>
          <a:blip r:embed="rId13"/>
          <a:stretch>
            <a:fillRect/>
          </a:stretch>
        </p:blipFill>
        <p:spPr>
          <a:xfrm>
            <a:off x="9991348" y="5440788"/>
            <a:ext cx="1638300" cy="1244600"/>
          </a:xfrm>
          <a:prstGeom prst="rect">
            <a:avLst/>
          </a:prstGeom>
        </p:spPr>
      </p:pic>
      <p:pic>
        <p:nvPicPr>
          <p:cNvPr id="35" name="Picture 34">
            <a:extLst>
              <a:ext uri="{FF2B5EF4-FFF2-40B4-BE49-F238E27FC236}">
                <a16:creationId xmlns:a16="http://schemas.microsoft.com/office/drawing/2014/main" id="{950E9A30-46AC-E74F-9EF9-3F5B9FC0E262}"/>
              </a:ext>
            </a:extLst>
          </p:cNvPr>
          <p:cNvPicPr>
            <a:picLocks noChangeAspect="1"/>
          </p:cNvPicPr>
          <p:nvPr/>
        </p:nvPicPr>
        <p:blipFill>
          <a:blip r:embed="rId14"/>
          <a:stretch>
            <a:fillRect/>
          </a:stretch>
        </p:blipFill>
        <p:spPr>
          <a:xfrm>
            <a:off x="7229223" y="172612"/>
            <a:ext cx="1539961" cy="1711068"/>
          </a:xfrm>
          <a:prstGeom prst="rect">
            <a:avLst/>
          </a:prstGeom>
        </p:spPr>
      </p:pic>
      <p:pic>
        <p:nvPicPr>
          <p:cNvPr id="37" name="Picture 36">
            <a:extLst>
              <a:ext uri="{FF2B5EF4-FFF2-40B4-BE49-F238E27FC236}">
                <a16:creationId xmlns:a16="http://schemas.microsoft.com/office/drawing/2014/main" id="{3ECE7FB5-46B1-3D41-B199-1FD0519E3094}"/>
              </a:ext>
            </a:extLst>
          </p:cNvPr>
          <p:cNvPicPr>
            <a:picLocks noChangeAspect="1"/>
          </p:cNvPicPr>
          <p:nvPr/>
        </p:nvPicPr>
        <p:blipFill>
          <a:blip r:embed="rId15"/>
          <a:stretch>
            <a:fillRect/>
          </a:stretch>
        </p:blipFill>
        <p:spPr>
          <a:xfrm>
            <a:off x="4616310" y="5509081"/>
            <a:ext cx="1993900" cy="1231900"/>
          </a:xfrm>
          <a:prstGeom prst="rect">
            <a:avLst/>
          </a:prstGeom>
        </p:spPr>
      </p:pic>
      <p:pic>
        <p:nvPicPr>
          <p:cNvPr id="39" name="Picture 38">
            <a:extLst>
              <a:ext uri="{FF2B5EF4-FFF2-40B4-BE49-F238E27FC236}">
                <a16:creationId xmlns:a16="http://schemas.microsoft.com/office/drawing/2014/main" id="{9416BDE5-4B23-574B-AB10-2301B9F23D1F}"/>
              </a:ext>
            </a:extLst>
          </p:cNvPr>
          <p:cNvPicPr>
            <a:picLocks noChangeAspect="1"/>
          </p:cNvPicPr>
          <p:nvPr/>
        </p:nvPicPr>
        <p:blipFill>
          <a:blip r:embed="rId16"/>
          <a:stretch>
            <a:fillRect/>
          </a:stretch>
        </p:blipFill>
        <p:spPr>
          <a:xfrm>
            <a:off x="9978648" y="3275026"/>
            <a:ext cx="1765300" cy="1371600"/>
          </a:xfrm>
          <a:prstGeom prst="rect">
            <a:avLst/>
          </a:prstGeom>
        </p:spPr>
      </p:pic>
      <p:pic>
        <p:nvPicPr>
          <p:cNvPr id="43" name="Picture 42">
            <a:extLst>
              <a:ext uri="{FF2B5EF4-FFF2-40B4-BE49-F238E27FC236}">
                <a16:creationId xmlns:a16="http://schemas.microsoft.com/office/drawing/2014/main" id="{06F52FF2-CD43-6546-BA13-00ABC8ABD16B}"/>
              </a:ext>
            </a:extLst>
          </p:cNvPr>
          <p:cNvPicPr>
            <a:picLocks noChangeAspect="1"/>
          </p:cNvPicPr>
          <p:nvPr/>
        </p:nvPicPr>
        <p:blipFill rotWithShape="1">
          <a:blip r:embed="rId17"/>
          <a:srcRect b="29913"/>
          <a:stretch/>
        </p:blipFill>
        <p:spPr>
          <a:xfrm>
            <a:off x="10169148" y="172612"/>
            <a:ext cx="1282700" cy="1352962"/>
          </a:xfrm>
          <a:prstGeom prst="rect">
            <a:avLst/>
          </a:prstGeom>
        </p:spPr>
      </p:pic>
      <p:pic>
        <p:nvPicPr>
          <p:cNvPr id="45" name="Picture 44">
            <a:extLst>
              <a:ext uri="{FF2B5EF4-FFF2-40B4-BE49-F238E27FC236}">
                <a16:creationId xmlns:a16="http://schemas.microsoft.com/office/drawing/2014/main" id="{25A02458-4CD7-6248-9491-9020AA249A74}"/>
              </a:ext>
            </a:extLst>
          </p:cNvPr>
          <p:cNvPicPr>
            <a:picLocks noChangeAspect="1"/>
          </p:cNvPicPr>
          <p:nvPr/>
        </p:nvPicPr>
        <p:blipFill>
          <a:blip r:embed="rId18"/>
          <a:stretch>
            <a:fillRect/>
          </a:stretch>
        </p:blipFill>
        <p:spPr>
          <a:xfrm>
            <a:off x="9978648" y="1753995"/>
            <a:ext cx="1651000" cy="1435100"/>
          </a:xfrm>
          <a:prstGeom prst="rect">
            <a:avLst/>
          </a:prstGeom>
        </p:spPr>
      </p:pic>
      <p:pic>
        <p:nvPicPr>
          <p:cNvPr id="47" name="Picture 46">
            <a:extLst>
              <a:ext uri="{FF2B5EF4-FFF2-40B4-BE49-F238E27FC236}">
                <a16:creationId xmlns:a16="http://schemas.microsoft.com/office/drawing/2014/main" id="{C87A7B2B-15A0-4D47-870D-730E8E78843C}"/>
              </a:ext>
            </a:extLst>
          </p:cNvPr>
          <p:cNvPicPr>
            <a:picLocks noChangeAspect="1"/>
          </p:cNvPicPr>
          <p:nvPr/>
        </p:nvPicPr>
        <p:blipFill>
          <a:blip r:embed="rId19"/>
          <a:stretch>
            <a:fillRect/>
          </a:stretch>
        </p:blipFill>
        <p:spPr>
          <a:xfrm>
            <a:off x="2071480" y="4953288"/>
            <a:ext cx="2202496" cy="1581077"/>
          </a:xfrm>
          <a:prstGeom prst="rect">
            <a:avLst/>
          </a:prstGeom>
        </p:spPr>
      </p:pic>
      <p:sp>
        <p:nvSpPr>
          <p:cNvPr id="50" name="Oval 49">
            <a:extLst>
              <a:ext uri="{FF2B5EF4-FFF2-40B4-BE49-F238E27FC236}">
                <a16:creationId xmlns:a16="http://schemas.microsoft.com/office/drawing/2014/main" id="{1BBA7472-C934-644A-A0F0-0050F0E3ECE0}"/>
              </a:ext>
            </a:extLst>
          </p:cNvPr>
          <p:cNvSpPr/>
          <p:nvPr/>
        </p:nvSpPr>
        <p:spPr>
          <a:xfrm>
            <a:off x="240161" y="5398231"/>
            <a:ext cx="1470454" cy="1433384"/>
          </a:xfrm>
          <a:prstGeom prst="ellipse">
            <a:avLst/>
          </a:prstGeom>
          <a:gradFill>
            <a:gsLst>
              <a:gs pos="0">
                <a:srgbClr val="FFFF00"/>
              </a:gs>
              <a:gs pos="52000">
                <a:srgbClr val="00B0F0"/>
              </a:gs>
              <a:gs pos="92000">
                <a:srgbClr val="22214B"/>
              </a:gs>
              <a:gs pos="100000">
                <a:srgbClr val="22214B"/>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50">
            <a:extLst>
              <a:ext uri="{FF2B5EF4-FFF2-40B4-BE49-F238E27FC236}">
                <a16:creationId xmlns:a16="http://schemas.microsoft.com/office/drawing/2014/main" id="{63D032DE-A6A9-6B45-8F39-6964BC7D6DD0}"/>
              </a:ext>
            </a:extLst>
          </p:cNvPr>
          <p:cNvPicPr>
            <a:picLocks noChangeAspect="1"/>
          </p:cNvPicPr>
          <p:nvPr/>
        </p:nvPicPr>
        <p:blipFill rotWithShape="1">
          <a:blip r:embed="rId20"/>
          <a:srcRect b="29260"/>
          <a:stretch/>
        </p:blipFill>
        <p:spPr>
          <a:xfrm>
            <a:off x="-56401" y="5398231"/>
            <a:ext cx="2063578" cy="1459769"/>
          </a:xfrm>
          <a:prstGeom prst="rect">
            <a:avLst/>
          </a:prstGeom>
        </p:spPr>
      </p:pic>
    </p:spTree>
    <p:extLst>
      <p:ext uri="{BB962C8B-B14F-4D97-AF65-F5344CB8AC3E}">
        <p14:creationId xmlns:p14="http://schemas.microsoft.com/office/powerpoint/2010/main" val="2085918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a:extLst>
              <a:ext uri="{FF2B5EF4-FFF2-40B4-BE49-F238E27FC236}">
                <a16:creationId xmlns:a16="http://schemas.microsoft.com/office/drawing/2014/main" id="{3D02C043-0EEF-174E-BCE2-04BF66265E83}"/>
              </a:ext>
            </a:extLst>
          </p:cNvPr>
          <p:cNvSpPr/>
          <p:nvPr/>
        </p:nvSpPr>
        <p:spPr>
          <a:xfrm>
            <a:off x="5634680" y="2916194"/>
            <a:ext cx="1470454" cy="1433384"/>
          </a:xfrm>
          <a:prstGeom prst="ellipse">
            <a:avLst/>
          </a:prstGeom>
          <a:gradFill>
            <a:gsLst>
              <a:gs pos="0">
                <a:srgbClr val="FFFF00"/>
              </a:gs>
              <a:gs pos="52000">
                <a:srgbClr val="00B0F0"/>
              </a:gs>
              <a:gs pos="92000">
                <a:srgbClr val="22214B"/>
              </a:gs>
              <a:gs pos="100000">
                <a:srgbClr val="22214B"/>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E142E0C2-12D9-E244-9426-04CA2CDA86FC}"/>
              </a:ext>
            </a:extLst>
          </p:cNvPr>
          <p:cNvPicPr>
            <a:picLocks noChangeAspect="1"/>
          </p:cNvPicPr>
          <p:nvPr/>
        </p:nvPicPr>
        <p:blipFill rotWithShape="1">
          <a:blip r:embed="rId2"/>
          <a:srcRect t="1" b="20359"/>
          <a:stretch/>
        </p:blipFill>
        <p:spPr>
          <a:xfrm>
            <a:off x="5338118" y="2817341"/>
            <a:ext cx="2063578" cy="1643448"/>
          </a:xfrm>
          <a:prstGeom prst="rect">
            <a:avLst/>
          </a:prstGeom>
        </p:spPr>
      </p:pic>
      <p:sp>
        <p:nvSpPr>
          <p:cNvPr id="13" name="TextBox 12">
            <a:extLst>
              <a:ext uri="{FF2B5EF4-FFF2-40B4-BE49-F238E27FC236}">
                <a16:creationId xmlns:a16="http://schemas.microsoft.com/office/drawing/2014/main" id="{9EE9D7A7-44D0-B64A-BE2E-5915966EF1D7}"/>
              </a:ext>
            </a:extLst>
          </p:cNvPr>
          <p:cNvSpPr txBox="1"/>
          <p:nvPr/>
        </p:nvSpPr>
        <p:spPr>
          <a:xfrm>
            <a:off x="2284969" y="5077077"/>
            <a:ext cx="8169876" cy="923330"/>
          </a:xfrm>
          <a:prstGeom prst="rect">
            <a:avLst/>
          </a:prstGeom>
          <a:noFill/>
        </p:spPr>
        <p:txBody>
          <a:bodyPr wrap="square" rtlCol="0">
            <a:spAutoFit/>
          </a:bodyPr>
          <a:lstStyle/>
          <a:p>
            <a:r>
              <a:rPr lang="en-US" dirty="0"/>
              <a:t>Another option to the above would be something like the right but where the color circle surrounding the negative space (the person icon), turns from red to a greenish blue going </a:t>
            </a:r>
            <a:r>
              <a:rPr lang="en-US"/>
              <a:t>clockwise.</a:t>
            </a:r>
            <a:endParaRPr lang="en-US" dirty="0"/>
          </a:p>
        </p:txBody>
      </p:sp>
    </p:spTree>
    <p:extLst>
      <p:ext uri="{BB962C8B-B14F-4D97-AF65-F5344CB8AC3E}">
        <p14:creationId xmlns:p14="http://schemas.microsoft.com/office/powerpoint/2010/main" val="4044021586"/>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1228</TotalTime>
  <Words>481</Words>
  <Application>Microsoft Macintosh PowerPoint</Application>
  <PresentationFormat>Widescreen</PresentationFormat>
  <Paragraphs>51</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Roboto</vt:lpstr>
      <vt:lpstr>1_Office Theme</vt:lpstr>
      <vt:lpstr>Existing Logo</vt:lpstr>
      <vt:lpstr>Our Brand Archetype</vt:lpstr>
      <vt:lpstr>Colors</vt:lpstr>
      <vt:lpstr>PowerPoint Presentation</vt:lpstr>
      <vt:lpstr>Fonts</vt:lpstr>
      <vt:lpstr>PowerPoint Presentation</vt:lpstr>
      <vt:lpstr>Iconography</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Kim Martin</dc:creator>
  <cp:lastModifiedBy>Kim Martin</cp:lastModifiedBy>
  <cp:revision>25</cp:revision>
  <cp:lastPrinted>2019-05-20T17:02:04Z</cp:lastPrinted>
  <dcterms:created xsi:type="dcterms:W3CDTF">2019-05-14T17:38:00Z</dcterms:created>
  <dcterms:modified xsi:type="dcterms:W3CDTF">2019-05-20T19:36:30Z</dcterms:modified>
</cp:coreProperties>
</file>