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7" r:id="rId1"/>
  </p:sldMasterIdLst>
  <p:notesMasterIdLst>
    <p:notesMasterId r:id="rId9"/>
  </p:notesMasterIdLst>
  <p:sldIdLst>
    <p:sldId id="260" r:id="rId2"/>
    <p:sldId id="257" r:id="rId3"/>
    <p:sldId id="258" r:id="rId4"/>
    <p:sldId id="259" r:id="rId5"/>
    <p:sldId id="261" r:id="rId6"/>
    <p:sldId id="262" r:id="rId7"/>
    <p:sldId id="263" r:id="rId8"/>
  </p:sldIdLst>
  <p:sldSz cx="7772400" cy="10058400"/>
  <p:notesSz cx="7772400" cy="10058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9" d="100"/>
          <a:sy n="89" d="100"/>
        </p:scale>
        <p:origin x="264" y="-91"/>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9BA2742A-8B4E-4E67-924E-CF414EF61062}" type="datetimeFigureOut">
              <a:rPr lang="en-US" smtClean="0"/>
              <a:t>2/13/2019</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F51D6A07-8EA3-4542-9C1B-2BA258BB88CA}" type="slidenum">
              <a:rPr lang="en-US" smtClean="0"/>
              <a:t>‹#›</a:t>
            </a:fld>
            <a:endParaRPr lang="en-US"/>
          </a:p>
        </p:txBody>
      </p:sp>
    </p:spTree>
    <p:extLst>
      <p:ext uri="{BB962C8B-B14F-4D97-AF65-F5344CB8AC3E}">
        <p14:creationId xmlns:p14="http://schemas.microsoft.com/office/powerpoint/2010/main" val="1434295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1D6A07-8EA3-4542-9C1B-2BA258BB88CA}" type="slidenum">
              <a:rPr lang="en-US" smtClean="0"/>
              <a:t>4</a:t>
            </a:fld>
            <a:endParaRPr lang="en-US"/>
          </a:p>
        </p:txBody>
      </p:sp>
    </p:spTree>
    <p:extLst>
      <p:ext uri="{BB962C8B-B14F-4D97-AF65-F5344CB8AC3E}">
        <p14:creationId xmlns:p14="http://schemas.microsoft.com/office/powerpoint/2010/main" val="2818813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2/13/2019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23583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2/13/2019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287798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2/13/2019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95495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2/13/2019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534392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2/13/2019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220976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t>2/13/2019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479748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t>2/13/2019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4171531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t>2/13/2019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804353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2/13/2019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138534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2/13/2019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153831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2/13/2019</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827842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1D8BD707-D9CF-40AE-B4C6-C98DA3205C09}" type="datetimeFigureOut">
              <a:rPr lang="en-US" smtClean="0"/>
              <a:t>2/13/2019</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B6F15528-21DE-4FAA-801E-634DDDAF4B2B}" type="slidenum">
              <a:rPr lang="en-US" smtClean="0"/>
              <a:t>‹#›</a:t>
            </a:fld>
            <a:endParaRPr lang="en-US"/>
          </a:p>
        </p:txBody>
      </p:sp>
    </p:spTree>
    <p:extLst>
      <p:ext uri="{BB962C8B-B14F-4D97-AF65-F5344CB8AC3E}">
        <p14:creationId xmlns:p14="http://schemas.microsoft.com/office/powerpoint/2010/main" val="1669527188"/>
      </p:ext>
    </p:extLst>
  </p:cSld>
  <p:clrMap bg1="lt1" tx1="dk1" bg2="lt2" tx2="dk2" accent1="accent1" accent2="accent2" accent3="accent3" accent4="accent4" accent5="accent5" accent6="accent6" hlink="hlink" folHlink="folHlink"/>
  <p:sldLayoutIdLst>
    <p:sldLayoutId id="2147483908" r:id="rId1"/>
    <p:sldLayoutId id="2147483909" r:id="rId2"/>
    <p:sldLayoutId id="2147483910" r:id="rId3"/>
    <p:sldLayoutId id="2147483911" r:id="rId4"/>
    <p:sldLayoutId id="2147483912" r:id="rId5"/>
    <p:sldLayoutId id="2147483913" r:id="rId6"/>
    <p:sldLayoutId id="2147483914" r:id="rId7"/>
    <p:sldLayoutId id="2147483915" r:id="rId8"/>
    <p:sldLayoutId id="2147483916" r:id="rId9"/>
    <p:sldLayoutId id="2147483917" r:id="rId10"/>
    <p:sldLayoutId id="2147483918"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kidsave.org/la-miracles-gala"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hyperlink" Target="http://www.kidsave.org/la-miracles-gala"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www.kidsave.org/la-miracles-gal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80384F-EEAA-45E4-8D09-436E83E04054}"/>
              </a:ext>
            </a:extLst>
          </p:cNvPr>
          <p:cNvSpPr>
            <a:spLocks noGrp="1"/>
          </p:cNvSpPr>
          <p:nvPr>
            <p:ph type="ctrTitle"/>
          </p:nvPr>
        </p:nvSpPr>
        <p:spPr>
          <a:xfrm>
            <a:off x="582930" y="1527387"/>
            <a:ext cx="6606540" cy="350181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dirty="0"/>
              <a:t>Add Cover Page</a:t>
            </a:r>
          </a:p>
        </p:txBody>
      </p:sp>
    </p:spTree>
    <p:extLst>
      <p:ext uri="{BB962C8B-B14F-4D97-AF65-F5344CB8AC3E}">
        <p14:creationId xmlns:p14="http://schemas.microsoft.com/office/powerpoint/2010/main" val="269581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887454" y="4681261"/>
            <a:ext cx="5312410" cy="325089"/>
          </a:xfrm>
          <a:prstGeom prst="rect">
            <a:avLst/>
          </a:prstGeom>
        </p:spPr>
        <p:txBody>
          <a:bodyPr vert="horz" wrap="square" lIns="0" tIns="17145" rIns="0" bIns="0" rtlCol="0">
            <a:spAutoFit/>
          </a:bodyPr>
          <a:lstStyle/>
          <a:p>
            <a:pPr marL="12700" algn="ctr">
              <a:lnSpc>
                <a:spcPct val="100000"/>
              </a:lnSpc>
              <a:spcBef>
                <a:spcPts val="135"/>
              </a:spcBef>
            </a:pPr>
            <a:r>
              <a:rPr sz="2000" b="1" dirty="0">
                <a:latin typeface="Ink Free" panose="03080402000500000000" pitchFamily="66" charset="0"/>
                <a:ea typeface="Open Sans" panose="020B0606030504020204" pitchFamily="34" charset="0"/>
                <a:cs typeface="Open Sans" panose="020B0606030504020204" pitchFamily="34" charset="0"/>
              </a:rPr>
              <a:t>Your Support Can Change a </a:t>
            </a:r>
            <a:r>
              <a:rPr lang="en-US" sz="2000" b="1" dirty="0">
                <a:latin typeface="Ink Free" panose="03080402000500000000" pitchFamily="66" charset="0"/>
                <a:ea typeface="Open Sans" panose="020B0606030504020204" pitchFamily="34" charset="0"/>
                <a:cs typeface="Open Sans" panose="020B0606030504020204" pitchFamily="34" charset="0"/>
              </a:rPr>
              <a:t>child’s life!</a:t>
            </a:r>
            <a:endParaRPr sz="2000" dirty="0">
              <a:latin typeface="Ink Free" panose="03080402000500000000" pitchFamily="66" charset="0"/>
              <a:ea typeface="Open Sans" panose="020B0606030504020204" pitchFamily="34" charset="0"/>
              <a:cs typeface="Open Sans" panose="020B0606030504020204" pitchFamily="34" charset="0"/>
            </a:endParaRPr>
          </a:p>
        </p:txBody>
      </p:sp>
      <p:sp>
        <p:nvSpPr>
          <p:cNvPr id="4" name="object 4"/>
          <p:cNvSpPr txBox="1"/>
          <p:nvPr/>
        </p:nvSpPr>
        <p:spPr>
          <a:xfrm>
            <a:off x="4373815" y="7883142"/>
            <a:ext cx="2058035" cy="397545"/>
          </a:xfrm>
          <a:prstGeom prst="rect">
            <a:avLst/>
          </a:prstGeom>
        </p:spPr>
        <p:txBody>
          <a:bodyPr vert="horz" wrap="square" lIns="0" tIns="12700" rIns="0" bIns="0" rtlCol="0">
            <a:spAutoFit/>
          </a:bodyPr>
          <a:lstStyle/>
          <a:p>
            <a:pPr marL="12700">
              <a:lnSpc>
                <a:spcPct val="100000"/>
              </a:lnSpc>
              <a:spcBef>
                <a:spcPts val="100"/>
              </a:spcBef>
            </a:pPr>
            <a:r>
              <a:rPr sz="2500" b="1" dirty="0">
                <a:solidFill>
                  <a:srgbClr val="231F20"/>
                </a:solidFill>
                <a:latin typeface="Ink Free" panose="03080402000500000000" pitchFamily="66" charset="0"/>
                <a:cs typeface="Times New Roman"/>
              </a:rPr>
              <a:t>Sponsor Today!</a:t>
            </a:r>
            <a:endParaRPr sz="2500" b="1" dirty="0">
              <a:latin typeface="Ink Free" panose="03080402000500000000" pitchFamily="66" charset="0"/>
              <a:cs typeface="Times New Roman"/>
            </a:endParaRPr>
          </a:p>
        </p:txBody>
      </p:sp>
      <p:sp>
        <p:nvSpPr>
          <p:cNvPr id="5" name="object 5"/>
          <p:cNvSpPr txBox="1"/>
          <p:nvPr/>
        </p:nvSpPr>
        <p:spPr>
          <a:xfrm>
            <a:off x="505979" y="5250334"/>
            <a:ext cx="3248202" cy="3859133"/>
          </a:xfrm>
          <a:prstGeom prst="rect">
            <a:avLst/>
          </a:prstGeom>
        </p:spPr>
        <p:txBody>
          <a:bodyPr vert="horz" wrap="square" lIns="0" tIns="12700" rIns="0" bIns="0" rtlCol="0">
            <a:spAutoFit/>
          </a:bodyPr>
          <a:lstStyle/>
          <a:p>
            <a:pPr marL="12700">
              <a:lnSpc>
                <a:spcPct val="100000"/>
              </a:lnSpc>
              <a:spcBef>
                <a:spcPts val="400"/>
              </a:spcBef>
            </a:pPr>
            <a:r>
              <a:rPr lang="en-US" sz="1400" b="1" dirty="0">
                <a:latin typeface="Open Sans" panose="020B0606030504020204" pitchFamily="34" charset="0"/>
                <a:ea typeface="Open Sans" panose="020B0606030504020204" pitchFamily="34" charset="0"/>
                <a:cs typeface="Open Sans" panose="020B0606030504020204" pitchFamily="34" charset="0"/>
              </a:rPr>
              <a:t>Leadership Sponsor</a:t>
            </a:r>
            <a:endParaRPr sz="1400" b="1" dirty="0">
              <a:latin typeface="Open Sans" panose="020B0606030504020204" pitchFamily="34" charset="0"/>
              <a:ea typeface="Open Sans" panose="020B0606030504020204" pitchFamily="34" charset="0"/>
              <a:cs typeface="Open Sans" panose="020B0606030504020204" pitchFamily="34" charset="0"/>
            </a:endParaRPr>
          </a:p>
          <a:p>
            <a:pPr marL="12700">
              <a:lnSpc>
                <a:spcPct val="100000"/>
              </a:lnSpc>
              <a:spcBef>
                <a:spcPts val="400"/>
              </a:spcBef>
            </a:pPr>
            <a:r>
              <a:rPr sz="1000" dirty="0">
                <a:latin typeface="Open Sans" panose="020B0606030504020204" pitchFamily="34" charset="0"/>
                <a:ea typeface="Open Sans" panose="020B0606030504020204" pitchFamily="34" charset="0"/>
                <a:cs typeface="Open Sans" panose="020B0606030504020204" pitchFamily="34" charset="0"/>
              </a:rPr>
              <a:t>With a gift of $50,000, you become a worldwide</a:t>
            </a:r>
            <a:r>
              <a:rPr lang="en-US" sz="1000" dirty="0">
                <a:latin typeface="Open Sans" panose="020B0606030504020204" pitchFamily="34" charset="0"/>
                <a:ea typeface="Open Sans" panose="020B0606030504020204" pitchFamily="34" charset="0"/>
                <a:cs typeface="Open Sans" panose="020B0606030504020204" pitchFamily="34" charset="0"/>
              </a:rPr>
              <a:t> </a:t>
            </a:r>
            <a:r>
              <a:rPr sz="1000" dirty="0">
                <a:latin typeface="Open Sans" panose="020B0606030504020204" pitchFamily="34" charset="0"/>
                <a:ea typeface="Open Sans" panose="020B0606030504020204" pitchFamily="34" charset="0"/>
                <a:cs typeface="Open Sans" panose="020B0606030504020204" pitchFamily="34" charset="0"/>
              </a:rPr>
              <a:t>force for kids without families! By investing in  Kidsave’s expansion efforts, you enable us to share  our program protocols, train child welfare officials  in the U.S. and abroad and change child welfare  practices and policies. These crucial funds help us  create systemic changes to ensure that every child  grows up in a permanent, loving family.</a:t>
            </a:r>
          </a:p>
          <a:p>
            <a:pPr marL="12700">
              <a:lnSpc>
                <a:spcPct val="100000"/>
              </a:lnSpc>
              <a:spcBef>
                <a:spcPts val="500"/>
              </a:spcBef>
            </a:pPr>
            <a:r>
              <a:rPr lang="en-US" sz="1400" b="1" dirty="0">
                <a:latin typeface="Open Sans" panose="020B0606030504020204" pitchFamily="34" charset="0"/>
                <a:ea typeface="Open Sans" panose="020B0606030504020204" pitchFamily="34" charset="0"/>
                <a:cs typeface="Open Sans" panose="020B0606030504020204" pitchFamily="34" charset="0"/>
              </a:rPr>
              <a:t>Platinum Sponsor</a:t>
            </a:r>
          </a:p>
          <a:p>
            <a:pPr marL="12700">
              <a:lnSpc>
                <a:spcPct val="100000"/>
              </a:lnSpc>
              <a:spcBef>
                <a:spcPts val="500"/>
              </a:spcBef>
            </a:pPr>
            <a:r>
              <a:rPr sz="1000" dirty="0">
                <a:latin typeface="Open Sans" panose="020B0606030504020204" pitchFamily="34" charset="0"/>
                <a:ea typeface="Open Sans" panose="020B0606030504020204" pitchFamily="34" charset="0"/>
                <a:cs typeface="Open Sans" panose="020B0606030504020204" pitchFamily="34" charset="0"/>
              </a:rPr>
              <a:t>A gift of $25,000 produces a new life and a loving</a:t>
            </a:r>
            <a:r>
              <a:rPr lang="en-US" sz="1000" dirty="0">
                <a:latin typeface="Open Sans" panose="020B0606030504020204" pitchFamily="34" charset="0"/>
                <a:ea typeface="Open Sans" panose="020B0606030504020204" pitchFamily="34" charset="0"/>
                <a:cs typeface="Open Sans" panose="020B0606030504020204" pitchFamily="34" charset="0"/>
              </a:rPr>
              <a:t> </a:t>
            </a:r>
            <a:r>
              <a:rPr sz="1000" dirty="0">
                <a:latin typeface="Open Sans" panose="020B0606030504020204" pitchFamily="34" charset="0"/>
                <a:ea typeface="Open Sans" panose="020B0606030504020204" pitchFamily="34" charset="0"/>
                <a:cs typeface="Open Sans" panose="020B0606030504020204" pitchFamily="34" charset="0"/>
              </a:rPr>
              <a:t>home for a child in foster care or an orphanage. With  your help we can identify kids who are forgotten and  alone in government care and transform their lives  by matching them with loving parents.</a:t>
            </a:r>
          </a:p>
          <a:p>
            <a:pPr marL="12700">
              <a:lnSpc>
                <a:spcPct val="100000"/>
              </a:lnSpc>
              <a:spcBef>
                <a:spcPts val="500"/>
              </a:spcBef>
            </a:pPr>
            <a:r>
              <a:rPr lang="en-US" sz="1400" b="1" dirty="0">
                <a:latin typeface="Open Sans" panose="020B0606030504020204" pitchFamily="34" charset="0"/>
                <a:ea typeface="Open Sans" panose="020B0606030504020204" pitchFamily="34" charset="0"/>
                <a:cs typeface="Open Sans" panose="020B0606030504020204" pitchFamily="34" charset="0"/>
              </a:rPr>
              <a:t>Gold Sponsor</a:t>
            </a:r>
          </a:p>
          <a:p>
            <a:pPr marL="12700">
              <a:lnSpc>
                <a:spcPct val="100000"/>
              </a:lnSpc>
              <a:spcBef>
                <a:spcPts val="500"/>
              </a:spcBef>
            </a:pPr>
            <a:r>
              <a:rPr sz="1000" dirty="0">
                <a:latin typeface="Open Sans" panose="020B0606030504020204" pitchFamily="34" charset="0"/>
                <a:ea typeface="Open Sans" panose="020B0606030504020204" pitchFamily="34" charset="0"/>
                <a:cs typeface="Open Sans" panose="020B0606030504020204" pitchFamily="34" charset="0"/>
              </a:rPr>
              <a:t>A gift of $15,000 transforms caring adults into</a:t>
            </a:r>
          </a:p>
          <a:p>
            <a:pPr marL="12700" marR="79375">
              <a:lnSpc>
                <a:spcPct val="111100"/>
              </a:lnSpc>
              <a:spcBef>
                <a:spcPts val="500"/>
              </a:spcBef>
            </a:pPr>
            <a:r>
              <a:rPr sz="1000" dirty="0">
                <a:latin typeface="Open Sans" panose="020B0606030504020204" pitchFamily="34" charset="0"/>
                <a:ea typeface="Open Sans" panose="020B0606030504020204" pitchFamily="34" charset="0"/>
                <a:cs typeface="Open Sans" panose="020B0606030504020204" pitchFamily="34" charset="0"/>
              </a:rPr>
              <a:t>caring hosts. This gift helps U.S. preteens and  teenagers meet people right here in LA who take on  starring roles in their lives, becoming mentors and  parents.</a:t>
            </a:r>
          </a:p>
        </p:txBody>
      </p:sp>
      <p:sp>
        <p:nvSpPr>
          <p:cNvPr id="6" name="object 6"/>
          <p:cNvSpPr txBox="1"/>
          <p:nvPr/>
        </p:nvSpPr>
        <p:spPr>
          <a:xfrm>
            <a:off x="3886200" y="5299510"/>
            <a:ext cx="3566413" cy="2392963"/>
          </a:xfrm>
          <a:prstGeom prst="rect">
            <a:avLst/>
          </a:prstGeom>
        </p:spPr>
        <p:txBody>
          <a:bodyPr vert="horz" wrap="square" lIns="0" tIns="12700" rIns="0" bIns="0" rtlCol="0">
            <a:spAutoFit/>
          </a:bodyPr>
          <a:lstStyle/>
          <a:p>
            <a:pPr marL="12700">
              <a:lnSpc>
                <a:spcPct val="100000"/>
              </a:lnSpc>
              <a:spcBef>
                <a:spcPts val="500"/>
              </a:spcBef>
            </a:pPr>
            <a:r>
              <a:rPr lang="en-US" sz="1400" b="1" dirty="0">
                <a:latin typeface="Open Sans" panose="020B0606030504020204" pitchFamily="34" charset="0"/>
                <a:ea typeface="Open Sans" panose="020B0606030504020204" pitchFamily="34" charset="0"/>
                <a:cs typeface="Open Sans" panose="020B0606030504020204" pitchFamily="34" charset="0"/>
              </a:rPr>
              <a:t>Silver Sponsor</a:t>
            </a:r>
            <a:endParaRPr sz="1400" b="1" dirty="0">
              <a:latin typeface="Open Sans" panose="020B0606030504020204" pitchFamily="34" charset="0"/>
              <a:ea typeface="Open Sans" panose="020B0606030504020204" pitchFamily="34" charset="0"/>
              <a:cs typeface="Open Sans" panose="020B0606030504020204" pitchFamily="34" charset="0"/>
            </a:endParaRPr>
          </a:p>
          <a:p>
            <a:pPr marL="12700">
              <a:lnSpc>
                <a:spcPct val="100000"/>
              </a:lnSpc>
              <a:spcBef>
                <a:spcPts val="500"/>
              </a:spcBef>
            </a:pPr>
            <a:r>
              <a:rPr sz="1000" dirty="0">
                <a:latin typeface="Open Sans" panose="020B0606030504020204" pitchFamily="34" charset="0"/>
                <a:ea typeface="Open Sans" panose="020B0606030504020204" pitchFamily="34" charset="0"/>
                <a:cs typeface="Open Sans" panose="020B0606030504020204" pitchFamily="34" charset="0"/>
              </a:rPr>
              <a:t>A gift of $10,000 directs scholarships to families who are</a:t>
            </a:r>
            <a:r>
              <a:rPr lang="en-US" sz="1000" dirty="0">
                <a:latin typeface="Open Sans" panose="020B0606030504020204" pitchFamily="34" charset="0"/>
                <a:ea typeface="Open Sans" panose="020B0606030504020204" pitchFamily="34" charset="0"/>
                <a:cs typeface="Open Sans" panose="020B0606030504020204" pitchFamily="34" charset="0"/>
              </a:rPr>
              <a:t> </a:t>
            </a:r>
            <a:r>
              <a:rPr sz="1000" dirty="0">
                <a:latin typeface="Open Sans" panose="020B0606030504020204" pitchFamily="34" charset="0"/>
                <a:ea typeface="Open Sans" panose="020B0606030504020204" pitchFamily="34" charset="0"/>
                <a:cs typeface="Open Sans" panose="020B0606030504020204" pitchFamily="34" charset="0"/>
              </a:rPr>
              <a:t>interested in hosting in our Family Visit Programs all around  the world. This gift helps propel Kidsave to our global goal of  finding permanent, loving families for one million orphans and  foster youth by the year 2020.</a:t>
            </a:r>
          </a:p>
          <a:p>
            <a:pPr marL="12700">
              <a:lnSpc>
                <a:spcPct val="100000"/>
              </a:lnSpc>
              <a:spcBef>
                <a:spcPts val="500"/>
              </a:spcBef>
            </a:pPr>
            <a:endParaRPr lang="en-US" sz="1000" dirty="0">
              <a:latin typeface="Open Sans" panose="020B0606030504020204" pitchFamily="34" charset="0"/>
              <a:ea typeface="Open Sans" panose="020B0606030504020204" pitchFamily="34" charset="0"/>
              <a:cs typeface="Open Sans" panose="020B0606030504020204" pitchFamily="34" charset="0"/>
            </a:endParaRPr>
          </a:p>
          <a:p>
            <a:pPr marL="12700">
              <a:lnSpc>
                <a:spcPct val="100000"/>
              </a:lnSpc>
              <a:spcBef>
                <a:spcPts val="500"/>
              </a:spcBef>
            </a:pPr>
            <a:r>
              <a:rPr lang="en-US" sz="1400" b="1" dirty="0">
                <a:latin typeface="Open Sans" panose="020B0606030504020204" pitchFamily="34" charset="0"/>
                <a:ea typeface="Open Sans" panose="020B0606030504020204" pitchFamily="34" charset="0"/>
                <a:cs typeface="Open Sans" panose="020B0606030504020204" pitchFamily="34" charset="0"/>
              </a:rPr>
              <a:t>Table Sponsor</a:t>
            </a:r>
          </a:p>
          <a:p>
            <a:pPr marL="12700">
              <a:lnSpc>
                <a:spcPct val="100000"/>
              </a:lnSpc>
              <a:spcBef>
                <a:spcPts val="500"/>
              </a:spcBef>
            </a:pPr>
            <a:r>
              <a:rPr sz="1000" dirty="0">
                <a:latin typeface="Open Sans" panose="020B0606030504020204" pitchFamily="34" charset="0"/>
                <a:ea typeface="Open Sans" panose="020B0606030504020204" pitchFamily="34" charset="0"/>
                <a:cs typeface="Open Sans" panose="020B0606030504020204" pitchFamily="34" charset="0"/>
              </a:rPr>
              <a:t>A gift of $5,000 sets the scene for older kids to find families</a:t>
            </a:r>
            <a:r>
              <a:rPr lang="en-US" sz="1000" dirty="0">
                <a:latin typeface="Open Sans" panose="020B0606030504020204" pitchFamily="34" charset="0"/>
                <a:ea typeface="Open Sans" panose="020B0606030504020204" pitchFamily="34" charset="0"/>
                <a:cs typeface="Open Sans" panose="020B0606030504020204" pitchFamily="34" charset="0"/>
              </a:rPr>
              <a:t> </a:t>
            </a:r>
            <a:r>
              <a:rPr sz="1000" dirty="0">
                <a:latin typeface="Open Sans" panose="020B0606030504020204" pitchFamily="34" charset="0"/>
                <a:ea typeface="Open Sans" panose="020B0606030504020204" pitchFamily="34" charset="0"/>
                <a:cs typeface="Open Sans" panose="020B0606030504020204" pitchFamily="34" charset="0"/>
              </a:rPr>
              <a:t>through our online resources. This gift shines a light on children  in need of a home by featuring them on our website. Presented  through this lens, they get a chance at finding a home or mentor  within the Kidsave community.</a:t>
            </a:r>
          </a:p>
        </p:txBody>
      </p:sp>
      <p:sp>
        <p:nvSpPr>
          <p:cNvPr id="7" name="object 7"/>
          <p:cNvSpPr txBox="1"/>
          <p:nvPr/>
        </p:nvSpPr>
        <p:spPr>
          <a:xfrm>
            <a:off x="457200" y="1516608"/>
            <a:ext cx="3746500" cy="2702150"/>
          </a:xfrm>
          <a:prstGeom prst="rect">
            <a:avLst/>
          </a:prstGeom>
        </p:spPr>
        <p:txBody>
          <a:bodyPr vert="horz" wrap="square" lIns="0" tIns="107950" rIns="0" bIns="0" rtlCol="0">
            <a:spAutoFit/>
          </a:bodyPr>
          <a:lstStyle/>
          <a:p>
            <a:pPr marL="12700" marR="5080">
              <a:lnSpc>
                <a:spcPct val="111100"/>
              </a:lnSpc>
              <a:spcBef>
                <a:spcPts val="290"/>
              </a:spcBef>
            </a:pPr>
            <a:r>
              <a:rPr lang="en-US" sz="1000" b="1" dirty="0">
                <a:latin typeface="Open Sans" panose="020B0606030504020204" pitchFamily="34" charset="0"/>
                <a:ea typeface="Open Sans" panose="020B0606030504020204" pitchFamily="34" charset="0"/>
                <a:cs typeface="Open Sans" panose="020B0606030504020204" pitchFamily="34" charset="0"/>
              </a:rPr>
              <a:t>Four hundred thousand</a:t>
            </a:r>
            <a:r>
              <a:rPr sz="1000" dirty="0">
                <a:latin typeface="Open Sans" panose="020B0606030504020204" pitchFamily="34" charset="0"/>
                <a:ea typeface="Open Sans" panose="020B0606030504020204" pitchFamily="34" charset="0"/>
                <a:cs typeface="Open Sans" panose="020B0606030504020204" pitchFamily="34" charset="0"/>
              </a:rPr>
              <a:t> children all around the United States and </a:t>
            </a:r>
            <a:r>
              <a:rPr lang="en-US" sz="1000" dirty="0">
                <a:latin typeface="Open Sans" panose="020B0606030504020204" pitchFamily="34" charset="0"/>
                <a:ea typeface="Open Sans" panose="020B0606030504020204" pitchFamily="34" charset="0"/>
                <a:cs typeface="Open Sans" panose="020B0606030504020204" pitchFamily="34" charset="0"/>
              </a:rPr>
              <a:t>3 to 10</a:t>
            </a:r>
            <a:r>
              <a:rPr sz="1000" dirty="0">
                <a:latin typeface="Open Sans" panose="020B0606030504020204" pitchFamily="34" charset="0"/>
                <a:ea typeface="Open Sans" panose="020B0606030504020204" pitchFamily="34" charset="0"/>
                <a:cs typeface="Open Sans" panose="020B0606030504020204" pitchFamily="34" charset="0"/>
              </a:rPr>
              <a:t> million worldwide are growing up </a:t>
            </a:r>
            <a:r>
              <a:rPr lang="en-US" sz="1000" dirty="0">
                <a:latin typeface="Open Sans" panose="020B0606030504020204" pitchFamily="34" charset="0"/>
                <a:ea typeface="Open Sans" panose="020B0606030504020204" pitchFamily="34" charset="0"/>
                <a:cs typeface="Open Sans" panose="020B0606030504020204" pitchFamily="34" charset="0"/>
              </a:rPr>
              <a:t>i</a:t>
            </a:r>
            <a:r>
              <a:rPr sz="1000" dirty="0">
                <a:latin typeface="Open Sans" panose="020B0606030504020204" pitchFamily="34" charset="0"/>
                <a:ea typeface="Open Sans" panose="020B0606030504020204" pitchFamily="34" charset="0"/>
                <a:cs typeface="Open Sans" panose="020B0606030504020204" pitchFamily="34" charset="0"/>
              </a:rPr>
              <a:t>n foster care and orphanages. They are all in need of one thing...family.</a:t>
            </a:r>
          </a:p>
          <a:p>
            <a:pPr marL="12700">
              <a:lnSpc>
                <a:spcPct val="100000"/>
              </a:lnSpc>
              <a:spcBef>
                <a:spcPts val="960"/>
              </a:spcBef>
            </a:pPr>
            <a:r>
              <a:rPr lang="en-US" sz="1400" dirty="0">
                <a:latin typeface="Open Sans" panose="020B0606030504020204" pitchFamily="34" charset="0"/>
                <a:ea typeface="Open Sans" panose="020B0606030504020204" pitchFamily="34" charset="0"/>
                <a:cs typeface="Open Sans" panose="020B0606030504020204" pitchFamily="34" charset="0"/>
              </a:rPr>
              <a:t>Our</a:t>
            </a:r>
            <a:r>
              <a:rPr sz="1400" dirty="0">
                <a:latin typeface="Open Sans" panose="020B0606030504020204" pitchFamily="34" charset="0"/>
                <a:ea typeface="Open Sans" panose="020B0606030504020204" pitchFamily="34" charset="0"/>
                <a:cs typeface="Open Sans" panose="020B0606030504020204" pitchFamily="34" charset="0"/>
              </a:rPr>
              <a:t> Story</a:t>
            </a:r>
          </a:p>
          <a:p>
            <a:pPr marL="12700" marR="202565">
              <a:lnSpc>
                <a:spcPct val="111100"/>
              </a:lnSpc>
              <a:spcBef>
                <a:spcPts val="290"/>
              </a:spcBef>
            </a:pPr>
            <a:r>
              <a:rPr lang="en-US" sz="1000" dirty="0">
                <a:latin typeface="Open Sans" panose="020B0606030504020204" pitchFamily="34" charset="0"/>
                <a:ea typeface="Open Sans" panose="020B0606030504020204" pitchFamily="34" charset="0"/>
                <a:cs typeface="Open Sans" panose="020B0606030504020204" pitchFamily="34" charset="0"/>
              </a:rPr>
              <a:t>More than 20</a:t>
            </a:r>
            <a:r>
              <a:rPr sz="1000" dirty="0">
                <a:latin typeface="Open Sans" panose="020B0606030504020204" pitchFamily="34" charset="0"/>
                <a:ea typeface="Open Sans" panose="020B0606030504020204" pitchFamily="34" charset="0"/>
                <a:cs typeface="Open Sans" panose="020B0606030504020204" pitchFamily="34" charset="0"/>
              </a:rPr>
              <a:t> years ago, Randi Thompson and Terry Baugh set out to make miracles happen  for these children. Creating a unique set of programs, Kidsave was born. Working to</a:t>
            </a:r>
            <a:r>
              <a:rPr lang="en-US" sz="1000" dirty="0">
                <a:latin typeface="Open Sans" panose="020B0606030504020204" pitchFamily="34" charset="0"/>
                <a:ea typeface="Open Sans" panose="020B0606030504020204" pitchFamily="34" charset="0"/>
                <a:cs typeface="Open Sans" panose="020B0606030504020204" pitchFamily="34" charset="0"/>
              </a:rPr>
              <a:t> </a:t>
            </a:r>
            <a:r>
              <a:rPr sz="1000" dirty="0">
                <a:latin typeface="Open Sans" panose="020B0606030504020204" pitchFamily="34" charset="0"/>
                <a:ea typeface="Open Sans" panose="020B0606030504020204" pitchFamily="34" charset="0"/>
                <a:cs typeface="Open Sans" panose="020B0606030504020204" pitchFamily="34" charset="0"/>
              </a:rPr>
              <a:t>find families and lifelong connections for U</a:t>
            </a:r>
            <a:r>
              <a:rPr lang="en-US" sz="1000" dirty="0">
                <a:latin typeface="Open Sans" panose="020B0606030504020204" pitchFamily="34" charset="0"/>
                <a:ea typeface="Open Sans" panose="020B0606030504020204" pitchFamily="34" charset="0"/>
                <a:cs typeface="Open Sans" panose="020B0606030504020204" pitchFamily="34" charset="0"/>
              </a:rPr>
              <a:t>.</a:t>
            </a:r>
            <a:r>
              <a:rPr sz="1000" dirty="0">
                <a:latin typeface="Open Sans" panose="020B0606030504020204" pitchFamily="34" charset="0"/>
                <a:ea typeface="Open Sans" panose="020B0606030504020204" pitchFamily="34" charset="0"/>
                <a:cs typeface="Open Sans" panose="020B0606030504020204" pitchFamily="34" charset="0"/>
              </a:rPr>
              <a:t>S</a:t>
            </a:r>
            <a:r>
              <a:rPr lang="en-US" sz="1000" dirty="0">
                <a:latin typeface="Open Sans" panose="020B0606030504020204" pitchFamily="34" charset="0"/>
                <a:ea typeface="Open Sans" panose="020B0606030504020204" pitchFamily="34" charset="0"/>
                <a:cs typeface="Open Sans" panose="020B0606030504020204" pitchFamily="34" charset="0"/>
              </a:rPr>
              <a:t>.</a:t>
            </a:r>
            <a:r>
              <a:rPr sz="1000" dirty="0">
                <a:latin typeface="Open Sans" panose="020B0606030504020204" pitchFamily="34" charset="0"/>
                <a:ea typeface="Open Sans" panose="020B0606030504020204" pitchFamily="34" charset="0"/>
                <a:cs typeface="Open Sans" panose="020B0606030504020204" pitchFamily="34" charset="0"/>
              </a:rPr>
              <a:t> foster youth and orphans internationally,  Kidsave’s family visit programs help these youth find their home. But Kidsave cannot  do it alone – we need YOUR help to ensure that every child has a family. Help support  Kidsave by sponsoring the 1</a:t>
            </a:r>
            <a:r>
              <a:rPr lang="en-US" sz="1000" dirty="0">
                <a:latin typeface="Open Sans" panose="020B0606030504020204" pitchFamily="34" charset="0"/>
                <a:ea typeface="Open Sans" panose="020B0606030504020204" pitchFamily="34" charset="0"/>
                <a:cs typeface="Open Sans" panose="020B0606030504020204" pitchFamily="34" charset="0"/>
              </a:rPr>
              <a:t>9</a:t>
            </a:r>
            <a:r>
              <a:rPr sz="1000" dirty="0">
                <a:latin typeface="Open Sans" panose="020B0606030504020204" pitchFamily="34" charset="0"/>
                <a:ea typeface="Open Sans" panose="020B0606030504020204" pitchFamily="34" charset="0"/>
                <a:cs typeface="Open Sans" panose="020B0606030504020204" pitchFamily="34" charset="0"/>
              </a:rPr>
              <a:t>th Annual Miracles Gala. You can give these children a  chance at their own…“Happily Ever After.”</a:t>
            </a:r>
          </a:p>
        </p:txBody>
      </p:sp>
      <p:sp>
        <p:nvSpPr>
          <p:cNvPr id="11" name="object 11"/>
          <p:cNvSpPr/>
          <p:nvPr/>
        </p:nvSpPr>
        <p:spPr>
          <a:xfrm>
            <a:off x="457200" y="0"/>
            <a:ext cx="950976" cy="1291755"/>
          </a:xfrm>
          <a:prstGeom prst="rect">
            <a:avLst/>
          </a:prstGeom>
          <a:blipFill>
            <a:blip r:embed="rId2" cstate="print"/>
            <a:stretch>
              <a:fillRect/>
            </a:stretch>
          </a:blipFill>
        </p:spPr>
        <p:txBody>
          <a:bodyPr wrap="square" lIns="0" tIns="0" rIns="0" bIns="0" rtlCol="0"/>
          <a:lstStyle/>
          <a:p>
            <a:endParaRPr/>
          </a:p>
        </p:txBody>
      </p:sp>
      <p:sp>
        <p:nvSpPr>
          <p:cNvPr id="15" name="object 15"/>
          <p:cNvSpPr txBox="1"/>
          <p:nvPr/>
        </p:nvSpPr>
        <p:spPr>
          <a:xfrm>
            <a:off x="2710323" y="9656161"/>
            <a:ext cx="2286000" cy="208279"/>
          </a:xfrm>
          <a:prstGeom prst="rect">
            <a:avLst/>
          </a:prstGeom>
        </p:spPr>
        <p:txBody>
          <a:bodyPr vert="horz" wrap="square" lIns="0" tIns="6985" rIns="0" bIns="0" rtlCol="0">
            <a:spAutoFit/>
          </a:bodyPr>
          <a:lstStyle/>
          <a:p>
            <a:pPr marL="12700">
              <a:lnSpc>
                <a:spcPct val="100000"/>
              </a:lnSpc>
              <a:spcBef>
                <a:spcPts val="55"/>
              </a:spcBef>
            </a:pPr>
            <a:r>
              <a:rPr sz="1200" b="1" spc="-45" dirty="0">
                <a:solidFill>
                  <a:srgbClr val="005C77"/>
                </a:solidFill>
                <a:latin typeface="Trebuchet MS"/>
                <a:cs typeface="Trebuchet MS"/>
                <a:hlinkClick r:id="rId3"/>
              </a:rPr>
              <a:t>www.kidsave.org/la-miracles-gala</a:t>
            </a:r>
            <a:endParaRPr sz="1200">
              <a:latin typeface="Trebuchet MS"/>
              <a:cs typeface="Trebuchet MS"/>
            </a:endParaRPr>
          </a:p>
        </p:txBody>
      </p:sp>
      <p:sp>
        <p:nvSpPr>
          <p:cNvPr id="14" name="object 14"/>
          <p:cNvSpPr txBox="1">
            <a:spLocks noGrp="1"/>
          </p:cNvSpPr>
          <p:nvPr>
            <p:ph type="title"/>
          </p:nvPr>
        </p:nvSpPr>
        <p:spPr>
          <a:xfrm>
            <a:off x="1710078" y="262487"/>
            <a:ext cx="5587238" cy="1094530"/>
          </a:xfrm>
          <a:prstGeom prst="rect">
            <a:avLst/>
          </a:prstGeom>
        </p:spPr>
        <p:txBody>
          <a:bodyPr vert="horz" wrap="square" lIns="0" tIns="17145" rIns="0" bIns="0" rtlCol="0">
            <a:spAutoFit/>
          </a:bodyPr>
          <a:lstStyle/>
          <a:p>
            <a:pPr marL="12700">
              <a:lnSpc>
                <a:spcPct val="100000"/>
              </a:lnSpc>
              <a:spcBef>
                <a:spcPts val="135"/>
              </a:spcBef>
            </a:pPr>
            <a:r>
              <a:rPr lang="en-US" sz="3500" dirty="0">
                <a:latin typeface="Ink Free" panose="03080402000500000000" pitchFamily="66" charset="0"/>
                <a:cs typeface="Times New Roman"/>
              </a:rPr>
              <a:t>Why support the </a:t>
            </a:r>
            <a:r>
              <a:rPr sz="3500" dirty="0">
                <a:latin typeface="Ink Free" panose="03080402000500000000" pitchFamily="66" charset="0"/>
                <a:cs typeface="Times New Roman"/>
              </a:rPr>
              <a:t>Miracles Gala?</a:t>
            </a:r>
          </a:p>
        </p:txBody>
      </p:sp>
      <p:pic>
        <p:nvPicPr>
          <p:cNvPr id="26" name="Picture 25">
            <a:extLst>
              <a:ext uri="{FF2B5EF4-FFF2-40B4-BE49-F238E27FC236}">
                <a16:creationId xmlns:a16="http://schemas.microsoft.com/office/drawing/2014/main" id="{A1078787-9C6E-41A8-A7E8-214BB32E6DEE}"/>
              </a:ext>
            </a:extLst>
          </p:cNvPr>
          <p:cNvPicPr>
            <a:picLocks noChangeAspect="1"/>
          </p:cNvPicPr>
          <p:nvPr/>
        </p:nvPicPr>
        <p:blipFill rotWithShape="1">
          <a:blip r:embed="rId4">
            <a:extLst>
              <a:ext uri="{28A0092B-C50C-407E-A947-70E740481C1C}">
                <a14:useLocalDpi xmlns:a14="http://schemas.microsoft.com/office/drawing/2010/main" val="0"/>
              </a:ext>
            </a:extLst>
          </a:blip>
          <a:srcRect b="17163"/>
          <a:stretch/>
        </p:blipFill>
        <p:spPr>
          <a:xfrm>
            <a:off x="4505602" y="1190980"/>
            <a:ext cx="2514732" cy="304970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950976" cy="1291755"/>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1850884" y="559921"/>
            <a:ext cx="4718684" cy="845103"/>
          </a:xfrm>
          <a:prstGeom prst="rect">
            <a:avLst/>
          </a:prstGeom>
        </p:spPr>
        <p:txBody>
          <a:bodyPr vert="horz" wrap="square" lIns="0" tIns="13970" rIns="0" bIns="0" rtlCol="0">
            <a:spAutoFit/>
          </a:bodyPr>
          <a:lstStyle/>
          <a:p>
            <a:pPr marL="12700">
              <a:lnSpc>
                <a:spcPct val="100000"/>
              </a:lnSpc>
              <a:spcBef>
                <a:spcPts val="110"/>
              </a:spcBef>
            </a:pPr>
            <a:r>
              <a:rPr lang="en-US" sz="5400" b="1" spc="-204" baseline="32407" dirty="0">
                <a:latin typeface="Ink Free" panose="03080402000500000000" pitchFamily="66" charset="0"/>
              </a:rPr>
              <a:t>19</a:t>
            </a:r>
            <a:r>
              <a:rPr sz="5400" b="1" spc="-307" baseline="30000" dirty="0">
                <a:latin typeface="Ink Free" panose="03080402000500000000" pitchFamily="66" charset="0"/>
              </a:rPr>
              <a:t>TH</a:t>
            </a:r>
            <a:r>
              <a:rPr lang="en-US" sz="5400" b="1" spc="-307" baseline="32407" dirty="0">
                <a:latin typeface="Ink Free" panose="03080402000500000000" pitchFamily="66" charset="0"/>
              </a:rPr>
              <a:t> Annual Miracles Gala </a:t>
            </a:r>
            <a:endParaRPr sz="5400" b="1" dirty="0">
              <a:latin typeface="Ink Free" panose="03080402000500000000" pitchFamily="66" charset="0"/>
            </a:endParaRPr>
          </a:p>
        </p:txBody>
      </p:sp>
      <p:sp>
        <p:nvSpPr>
          <p:cNvPr id="6" name="object 6"/>
          <p:cNvSpPr txBox="1"/>
          <p:nvPr/>
        </p:nvSpPr>
        <p:spPr>
          <a:xfrm>
            <a:off x="824077" y="9296401"/>
            <a:ext cx="5865202" cy="151323"/>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231F20"/>
                </a:solidFill>
                <a:latin typeface="Open Sans" panose="020B0606030504020204" pitchFamily="34" charset="0"/>
                <a:ea typeface="Open Sans" panose="020B0606030504020204" pitchFamily="34" charset="0"/>
                <a:cs typeface="Open Sans" panose="020B0606030504020204" pitchFamily="34" charset="0"/>
              </a:rPr>
              <a:t>To purchase sponsorships or Gala program ads, please</a:t>
            </a:r>
            <a:r>
              <a:rPr lang="en-US" sz="900" dirty="0">
                <a:solidFill>
                  <a:srgbClr val="231F20"/>
                </a:solidFill>
                <a:latin typeface="Open Sans" panose="020B0606030504020204" pitchFamily="34" charset="0"/>
                <a:ea typeface="Open Sans" panose="020B0606030504020204" pitchFamily="34" charset="0"/>
                <a:cs typeface="Open Sans" panose="020B0606030504020204" pitchFamily="34" charset="0"/>
              </a:rPr>
              <a:t> contact:</a:t>
            </a:r>
            <a:endParaRPr sz="900" dirty="0">
              <a:latin typeface="Open Sans" panose="020B0606030504020204" pitchFamily="34" charset="0"/>
              <a:ea typeface="Open Sans" panose="020B0606030504020204" pitchFamily="34" charset="0"/>
              <a:cs typeface="Open Sans" panose="020B0606030504020204" pitchFamily="34" charset="0"/>
            </a:endParaRPr>
          </a:p>
        </p:txBody>
      </p:sp>
      <p:sp>
        <p:nvSpPr>
          <p:cNvPr id="128" name="object 128"/>
          <p:cNvSpPr txBox="1"/>
          <p:nvPr/>
        </p:nvSpPr>
        <p:spPr>
          <a:xfrm>
            <a:off x="457201" y="1654980"/>
            <a:ext cx="6867142" cy="821315"/>
          </a:xfrm>
          <a:prstGeom prst="rect">
            <a:avLst/>
          </a:prstGeom>
        </p:spPr>
        <p:txBody>
          <a:bodyPr vert="horz" wrap="square" lIns="0" tIns="12700" rIns="0" bIns="0" rtlCol="0">
            <a:spAutoFit/>
          </a:bodyPr>
          <a:lstStyle/>
          <a:p>
            <a:pPr marL="12700" marR="98425">
              <a:lnSpc>
                <a:spcPct val="111100"/>
              </a:lnSpc>
              <a:spcBef>
                <a:spcPts val="325"/>
              </a:spcBef>
            </a:pPr>
            <a:r>
              <a:rPr lang="en-US" sz="1200" dirty="0">
                <a:solidFill>
                  <a:srgbClr val="231F20"/>
                </a:solidFill>
                <a:latin typeface="Open Sans" panose="020B0606030504020204" pitchFamily="34" charset="0"/>
                <a:ea typeface="Open Sans" panose="020B0606030504020204" pitchFamily="34" charset="0"/>
                <a:cs typeface="Open Sans" panose="020B0606030504020204" pitchFamily="34" charset="0"/>
              </a:rPr>
              <a:t>Sponsoring </a:t>
            </a:r>
            <a:r>
              <a:rPr sz="1200" dirty="0" err="1">
                <a:solidFill>
                  <a:srgbClr val="231F20"/>
                </a:solidFill>
                <a:latin typeface="Open Sans" panose="020B0606030504020204" pitchFamily="34" charset="0"/>
                <a:ea typeface="Open Sans" panose="020B0606030504020204" pitchFamily="34" charset="0"/>
                <a:cs typeface="Open Sans" panose="020B0606030504020204" pitchFamily="34" charset="0"/>
              </a:rPr>
              <a:t>Kidsave’s</a:t>
            </a:r>
            <a:r>
              <a:rPr sz="1200" dirty="0">
                <a:solidFill>
                  <a:srgbClr val="231F20"/>
                </a:solidFill>
                <a:latin typeface="Open Sans" panose="020B0606030504020204" pitchFamily="34" charset="0"/>
                <a:ea typeface="Open Sans" panose="020B0606030504020204" pitchFamily="34" charset="0"/>
                <a:cs typeface="Open Sans" panose="020B0606030504020204" pitchFamily="34" charset="0"/>
              </a:rPr>
              <a:t> Miracles Gala is a great way for corporations, organizations and individuals to find homes for  older children without parents. Participating as a sponsor this year helps Kidsave shape the story of a child’s future, and  allows you to claim your spot on Kidsave’s silver screen throughout all of 2017!</a:t>
            </a:r>
            <a:endParaRPr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131" name="object 131"/>
          <p:cNvSpPr txBox="1"/>
          <p:nvPr/>
        </p:nvSpPr>
        <p:spPr>
          <a:xfrm>
            <a:off x="2710323" y="9656161"/>
            <a:ext cx="2286000" cy="208279"/>
          </a:xfrm>
          <a:prstGeom prst="rect">
            <a:avLst/>
          </a:prstGeom>
        </p:spPr>
        <p:txBody>
          <a:bodyPr vert="horz" wrap="square" lIns="0" tIns="6985" rIns="0" bIns="0" rtlCol="0">
            <a:spAutoFit/>
          </a:bodyPr>
          <a:lstStyle/>
          <a:p>
            <a:pPr marL="12700">
              <a:lnSpc>
                <a:spcPct val="100000"/>
              </a:lnSpc>
              <a:spcBef>
                <a:spcPts val="55"/>
              </a:spcBef>
            </a:pPr>
            <a:r>
              <a:rPr sz="1200" b="1" spc="-45" dirty="0">
                <a:solidFill>
                  <a:srgbClr val="005C77"/>
                </a:solidFill>
                <a:latin typeface="Trebuchet MS"/>
                <a:cs typeface="Trebuchet MS"/>
                <a:hlinkClick r:id="rId3"/>
              </a:rPr>
              <a:t>www.kidsave.org/la-miracles-gala</a:t>
            </a:r>
            <a:endParaRPr sz="1200">
              <a:latin typeface="Trebuchet MS"/>
              <a:cs typeface="Trebuchet MS"/>
            </a:endParaRPr>
          </a:p>
        </p:txBody>
      </p:sp>
      <p:sp>
        <p:nvSpPr>
          <p:cNvPr id="180" name="object 55">
            <a:extLst>
              <a:ext uri="{FF2B5EF4-FFF2-40B4-BE49-F238E27FC236}">
                <a16:creationId xmlns:a16="http://schemas.microsoft.com/office/drawing/2014/main" id="{4D87FA87-5DB5-4AE9-AEA1-538AEBA9A381}"/>
              </a:ext>
            </a:extLst>
          </p:cNvPr>
          <p:cNvSpPr/>
          <p:nvPr/>
        </p:nvSpPr>
        <p:spPr>
          <a:xfrm>
            <a:off x="2038527" y="2938497"/>
            <a:ext cx="0" cy="0"/>
          </a:xfrm>
          <a:custGeom>
            <a:avLst/>
            <a:gdLst/>
            <a:ahLst/>
            <a:cxnLst/>
            <a:rect l="l" t="t" r="r" b="b"/>
            <a:pathLst>
              <a:path>
                <a:moveTo>
                  <a:pt x="0" y="0"/>
                </a:moveTo>
                <a:lnTo>
                  <a:pt x="0" y="0"/>
                </a:lnTo>
              </a:path>
            </a:pathLst>
          </a:custGeom>
          <a:ln w="19050">
            <a:solidFill>
              <a:srgbClr val="58595B"/>
            </a:solidFill>
          </a:ln>
        </p:spPr>
        <p:txBody>
          <a:bodyPr wrap="square" lIns="0" tIns="0" rIns="0" bIns="0" rtlCol="0"/>
          <a:lstStyle/>
          <a:p>
            <a:endParaRPr/>
          </a:p>
        </p:txBody>
      </p:sp>
      <p:sp>
        <p:nvSpPr>
          <p:cNvPr id="181" name="object 56">
            <a:extLst>
              <a:ext uri="{FF2B5EF4-FFF2-40B4-BE49-F238E27FC236}">
                <a16:creationId xmlns:a16="http://schemas.microsoft.com/office/drawing/2014/main" id="{83722CFB-DE6F-4E72-9C7D-9DDF8CE68EFF}"/>
              </a:ext>
            </a:extLst>
          </p:cNvPr>
          <p:cNvSpPr/>
          <p:nvPr/>
        </p:nvSpPr>
        <p:spPr>
          <a:xfrm>
            <a:off x="2907207" y="2938497"/>
            <a:ext cx="0" cy="0"/>
          </a:xfrm>
          <a:custGeom>
            <a:avLst/>
            <a:gdLst/>
            <a:ahLst/>
            <a:cxnLst/>
            <a:rect l="l" t="t" r="r" b="b"/>
            <a:pathLst>
              <a:path>
                <a:moveTo>
                  <a:pt x="0" y="0"/>
                </a:moveTo>
                <a:lnTo>
                  <a:pt x="0" y="0"/>
                </a:lnTo>
              </a:path>
            </a:pathLst>
          </a:custGeom>
          <a:ln w="19050">
            <a:solidFill>
              <a:srgbClr val="58595B"/>
            </a:solidFill>
          </a:ln>
        </p:spPr>
        <p:txBody>
          <a:bodyPr wrap="square" lIns="0" tIns="0" rIns="0" bIns="0" rtlCol="0"/>
          <a:lstStyle/>
          <a:p>
            <a:endParaRPr/>
          </a:p>
        </p:txBody>
      </p:sp>
      <p:sp>
        <p:nvSpPr>
          <p:cNvPr id="182" name="object 57">
            <a:extLst>
              <a:ext uri="{FF2B5EF4-FFF2-40B4-BE49-F238E27FC236}">
                <a16:creationId xmlns:a16="http://schemas.microsoft.com/office/drawing/2014/main" id="{57B81D04-4F02-4DC2-8370-AD1411EBB8E2}"/>
              </a:ext>
            </a:extLst>
          </p:cNvPr>
          <p:cNvSpPr/>
          <p:nvPr/>
        </p:nvSpPr>
        <p:spPr>
          <a:xfrm>
            <a:off x="3775886" y="2938497"/>
            <a:ext cx="0" cy="0"/>
          </a:xfrm>
          <a:custGeom>
            <a:avLst/>
            <a:gdLst/>
            <a:ahLst/>
            <a:cxnLst/>
            <a:rect l="l" t="t" r="r" b="b"/>
            <a:pathLst>
              <a:path>
                <a:moveTo>
                  <a:pt x="0" y="0"/>
                </a:moveTo>
                <a:lnTo>
                  <a:pt x="0" y="0"/>
                </a:lnTo>
              </a:path>
            </a:pathLst>
          </a:custGeom>
          <a:ln w="19050">
            <a:solidFill>
              <a:srgbClr val="58595B"/>
            </a:solidFill>
          </a:ln>
        </p:spPr>
        <p:txBody>
          <a:bodyPr wrap="square" lIns="0" tIns="0" rIns="0" bIns="0" rtlCol="0"/>
          <a:lstStyle/>
          <a:p>
            <a:endParaRPr/>
          </a:p>
        </p:txBody>
      </p:sp>
      <p:sp>
        <p:nvSpPr>
          <p:cNvPr id="183" name="object 58">
            <a:extLst>
              <a:ext uri="{FF2B5EF4-FFF2-40B4-BE49-F238E27FC236}">
                <a16:creationId xmlns:a16="http://schemas.microsoft.com/office/drawing/2014/main" id="{4C786027-24D2-4350-BEDE-A18885EC20C7}"/>
              </a:ext>
            </a:extLst>
          </p:cNvPr>
          <p:cNvSpPr/>
          <p:nvPr/>
        </p:nvSpPr>
        <p:spPr>
          <a:xfrm>
            <a:off x="4644566" y="2938497"/>
            <a:ext cx="0" cy="0"/>
          </a:xfrm>
          <a:custGeom>
            <a:avLst/>
            <a:gdLst/>
            <a:ahLst/>
            <a:cxnLst/>
            <a:rect l="l" t="t" r="r" b="b"/>
            <a:pathLst>
              <a:path>
                <a:moveTo>
                  <a:pt x="0" y="0"/>
                </a:moveTo>
                <a:lnTo>
                  <a:pt x="0" y="0"/>
                </a:lnTo>
              </a:path>
            </a:pathLst>
          </a:custGeom>
          <a:ln w="19050">
            <a:solidFill>
              <a:srgbClr val="58595B"/>
            </a:solidFill>
          </a:ln>
        </p:spPr>
        <p:txBody>
          <a:bodyPr wrap="square" lIns="0" tIns="0" rIns="0" bIns="0" rtlCol="0"/>
          <a:lstStyle/>
          <a:p>
            <a:endParaRPr/>
          </a:p>
        </p:txBody>
      </p:sp>
      <p:sp>
        <p:nvSpPr>
          <p:cNvPr id="184" name="object 59">
            <a:extLst>
              <a:ext uri="{FF2B5EF4-FFF2-40B4-BE49-F238E27FC236}">
                <a16:creationId xmlns:a16="http://schemas.microsoft.com/office/drawing/2014/main" id="{C88E91F8-2D05-4781-868A-78F3D376F1EA}"/>
              </a:ext>
            </a:extLst>
          </p:cNvPr>
          <p:cNvSpPr/>
          <p:nvPr/>
        </p:nvSpPr>
        <p:spPr>
          <a:xfrm>
            <a:off x="5513247" y="2938497"/>
            <a:ext cx="0" cy="0"/>
          </a:xfrm>
          <a:custGeom>
            <a:avLst/>
            <a:gdLst/>
            <a:ahLst/>
            <a:cxnLst/>
            <a:rect l="l" t="t" r="r" b="b"/>
            <a:pathLst>
              <a:path>
                <a:moveTo>
                  <a:pt x="0" y="0"/>
                </a:moveTo>
                <a:lnTo>
                  <a:pt x="0" y="0"/>
                </a:lnTo>
              </a:path>
            </a:pathLst>
          </a:custGeom>
          <a:ln w="19050">
            <a:solidFill>
              <a:srgbClr val="58595B"/>
            </a:solidFill>
          </a:ln>
        </p:spPr>
        <p:txBody>
          <a:bodyPr wrap="square" lIns="0" tIns="0" rIns="0" bIns="0" rtlCol="0"/>
          <a:lstStyle/>
          <a:p>
            <a:endParaRPr/>
          </a:p>
        </p:txBody>
      </p:sp>
      <p:sp>
        <p:nvSpPr>
          <p:cNvPr id="185" name="object 60">
            <a:extLst>
              <a:ext uri="{FF2B5EF4-FFF2-40B4-BE49-F238E27FC236}">
                <a16:creationId xmlns:a16="http://schemas.microsoft.com/office/drawing/2014/main" id="{06FEA7D2-C7D1-4C95-B75B-8E8D668C6973}"/>
              </a:ext>
            </a:extLst>
          </p:cNvPr>
          <p:cNvSpPr/>
          <p:nvPr/>
        </p:nvSpPr>
        <p:spPr>
          <a:xfrm>
            <a:off x="6381927" y="2938497"/>
            <a:ext cx="0" cy="0"/>
          </a:xfrm>
          <a:custGeom>
            <a:avLst/>
            <a:gdLst/>
            <a:ahLst/>
            <a:cxnLst/>
            <a:rect l="l" t="t" r="r" b="b"/>
            <a:pathLst>
              <a:path>
                <a:moveTo>
                  <a:pt x="0" y="0"/>
                </a:moveTo>
                <a:lnTo>
                  <a:pt x="0" y="0"/>
                </a:lnTo>
              </a:path>
            </a:pathLst>
          </a:custGeom>
          <a:ln w="19050">
            <a:solidFill>
              <a:srgbClr val="58595B"/>
            </a:solidFill>
          </a:ln>
        </p:spPr>
        <p:txBody>
          <a:bodyPr wrap="square" lIns="0" tIns="0" rIns="0" bIns="0" rtlCol="0"/>
          <a:lstStyle/>
          <a:p>
            <a:endParaRPr/>
          </a:p>
        </p:txBody>
      </p:sp>
      <p:graphicFrame>
        <p:nvGraphicFramePr>
          <p:cNvPr id="254" name="Table 253">
            <a:extLst>
              <a:ext uri="{FF2B5EF4-FFF2-40B4-BE49-F238E27FC236}">
                <a16:creationId xmlns:a16="http://schemas.microsoft.com/office/drawing/2014/main" id="{CFA6B322-E639-4166-BF96-B06205ABA0DA}"/>
              </a:ext>
            </a:extLst>
          </p:cNvPr>
          <p:cNvGraphicFramePr>
            <a:graphicFrameLocks noGrp="1"/>
          </p:cNvGraphicFramePr>
          <p:nvPr>
            <p:extLst>
              <p:ext uri="{D42A27DB-BD31-4B8C-83A1-F6EECF244321}">
                <p14:modId xmlns:p14="http://schemas.microsoft.com/office/powerpoint/2010/main" val="474640652"/>
              </p:ext>
            </p:extLst>
          </p:nvPr>
        </p:nvGraphicFramePr>
        <p:xfrm>
          <a:off x="457201" y="2546232"/>
          <a:ext cx="6705599" cy="6654800"/>
        </p:xfrm>
        <a:graphic>
          <a:graphicData uri="http://schemas.openxmlformats.org/drawingml/2006/table">
            <a:tbl>
              <a:tblPr/>
              <a:tblGrid>
                <a:gridCol w="2083427">
                  <a:extLst>
                    <a:ext uri="{9D8B030D-6E8A-4147-A177-3AD203B41FA5}">
                      <a16:colId xmlns:a16="http://schemas.microsoft.com/office/drawing/2014/main" val="1111834818"/>
                    </a:ext>
                  </a:extLst>
                </a:gridCol>
                <a:gridCol w="1103802">
                  <a:extLst>
                    <a:ext uri="{9D8B030D-6E8A-4147-A177-3AD203B41FA5}">
                      <a16:colId xmlns:a16="http://schemas.microsoft.com/office/drawing/2014/main" val="2616504878"/>
                    </a:ext>
                  </a:extLst>
                </a:gridCol>
                <a:gridCol w="979625">
                  <a:extLst>
                    <a:ext uri="{9D8B030D-6E8A-4147-A177-3AD203B41FA5}">
                      <a16:colId xmlns:a16="http://schemas.microsoft.com/office/drawing/2014/main" val="2662215294"/>
                    </a:ext>
                  </a:extLst>
                </a:gridCol>
                <a:gridCol w="855447">
                  <a:extLst>
                    <a:ext uri="{9D8B030D-6E8A-4147-A177-3AD203B41FA5}">
                      <a16:colId xmlns:a16="http://schemas.microsoft.com/office/drawing/2014/main" val="1646342934"/>
                    </a:ext>
                  </a:extLst>
                </a:gridCol>
                <a:gridCol w="841649">
                  <a:extLst>
                    <a:ext uri="{9D8B030D-6E8A-4147-A177-3AD203B41FA5}">
                      <a16:colId xmlns:a16="http://schemas.microsoft.com/office/drawing/2014/main" val="2881077807"/>
                    </a:ext>
                  </a:extLst>
                </a:gridCol>
                <a:gridCol w="841649">
                  <a:extLst>
                    <a:ext uri="{9D8B030D-6E8A-4147-A177-3AD203B41FA5}">
                      <a16:colId xmlns:a16="http://schemas.microsoft.com/office/drawing/2014/main" val="2666095928"/>
                    </a:ext>
                  </a:extLst>
                </a:gridCol>
              </a:tblGrid>
              <a:tr h="381635">
                <a:tc>
                  <a:txBody>
                    <a:bodyPr/>
                    <a:lstStyle/>
                    <a:p>
                      <a:pPr algn="l" fontAlgn="b"/>
                      <a:endPar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b"/>
                      <a:r>
                        <a:rPr lang="en-US" sz="1100" b="1"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$50,000 </a:t>
                      </a:r>
                    </a:p>
                  </a:txBody>
                  <a:tcPr marL="7620" marR="7620" marT="762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b"/>
                      <a:r>
                        <a:rPr lang="en-US" sz="1100" b="1"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$25,000 </a:t>
                      </a:r>
                    </a:p>
                  </a:txBody>
                  <a:tcPr marL="7620" marR="7620" marT="762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b"/>
                      <a:r>
                        <a:rPr lang="en-US" sz="1100" b="1"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$15,000 </a:t>
                      </a:r>
                    </a:p>
                  </a:txBody>
                  <a:tcPr marL="7620" marR="7620" marT="762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b"/>
                      <a:r>
                        <a:rPr lang="en-US" sz="1100" b="1"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$10,000 </a:t>
                      </a:r>
                    </a:p>
                  </a:txBody>
                  <a:tcPr marL="7620" marR="7620" marT="762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b"/>
                      <a:r>
                        <a:rPr lang="en-US" sz="1100" b="1"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$5,000 </a:t>
                      </a:r>
                    </a:p>
                  </a:txBody>
                  <a:tcPr marL="7620" marR="7620" marT="762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extLst>
                  <a:ext uri="{0D108BD9-81ED-4DB2-BD59-A6C34878D82A}">
                    <a16:rowId xmlns:a16="http://schemas.microsoft.com/office/drawing/2014/main" val="2026014284"/>
                  </a:ext>
                </a:extLst>
              </a:tr>
              <a:tr h="365760">
                <a:tc>
                  <a:txBody>
                    <a:bodyPr/>
                    <a:lstStyle/>
                    <a:p>
                      <a:pPr algn="l" fontAlgn="b"/>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t"/>
                      <a:r>
                        <a:rPr lang="en-US" sz="1100" b="1"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Leadership Sponsor</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t"/>
                      <a:r>
                        <a:rPr lang="en-US" sz="1100" b="1"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Platinum Sponsor</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t"/>
                      <a:r>
                        <a:rPr lang="en-US" sz="1100" b="1"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Gold Sponsor</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t"/>
                      <a:r>
                        <a:rPr lang="en-US" sz="1100" b="1"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Silver Sponsor</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t"/>
                      <a:r>
                        <a:rPr lang="en-US" sz="1100" b="1"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Table Sponsor</a:t>
                      </a:r>
                    </a:p>
                  </a:txBody>
                  <a:tcPr marL="7620" marR="7620" marT="7620" marB="0">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extLst>
                  <a:ext uri="{0D108BD9-81ED-4DB2-BD59-A6C34878D82A}">
                    <a16:rowId xmlns:a16="http://schemas.microsoft.com/office/drawing/2014/main" val="1831354494"/>
                  </a:ext>
                </a:extLst>
              </a:tr>
              <a:tr h="365760">
                <a:tc>
                  <a:txBody>
                    <a:bodyPr/>
                    <a:lstStyle/>
                    <a:p>
                      <a:pPr algn="l" fontAlgn="t"/>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Title Sponsor (company name in title recognition)</a:t>
                      </a:r>
                    </a:p>
                  </a:txBody>
                  <a:tcPr marL="7620" marR="7620" marT="7620" marB="0">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endPar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endPar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extLst>
                  <a:ext uri="{0D108BD9-81ED-4DB2-BD59-A6C34878D82A}">
                    <a16:rowId xmlns:a16="http://schemas.microsoft.com/office/drawing/2014/main" val="3603632825"/>
                  </a:ext>
                </a:extLst>
              </a:tr>
              <a:tr h="182880">
                <a:tc>
                  <a:txBody>
                    <a:bodyPr/>
                    <a:lstStyle/>
                    <a:p>
                      <a:pPr algn="l" fontAlgn="t"/>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Main Floor Table (10 seats)</a:t>
                      </a:r>
                    </a:p>
                  </a:txBody>
                  <a:tcPr marL="7620" marR="7620" marT="7620" marB="0">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extLst>
                  <a:ext uri="{0D108BD9-81ED-4DB2-BD59-A6C34878D82A}">
                    <a16:rowId xmlns:a16="http://schemas.microsoft.com/office/drawing/2014/main" val="571451357"/>
                  </a:ext>
                </a:extLst>
              </a:tr>
              <a:tr h="182880">
                <a:tc>
                  <a:txBody>
                    <a:bodyPr/>
                    <a:lstStyle/>
                    <a:p>
                      <a:pPr algn="l" fontAlgn="t"/>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Sponsored Table for Kidsave kids</a:t>
                      </a:r>
                    </a:p>
                  </a:txBody>
                  <a:tcPr marL="7620" marR="7620" marT="7620" marB="0">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extLst>
                  <a:ext uri="{0D108BD9-81ED-4DB2-BD59-A6C34878D82A}">
                    <a16:rowId xmlns:a16="http://schemas.microsoft.com/office/drawing/2014/main" val="2712908525"/>
                  </a:ext>
                </a:extLst>
              </a:tr>
              <a:tr h="365760">
                <a:tc>
                  <a:txBody>
                    <a:bodyPr/>
                    <a:lstStyle/>
                    <a:p>
                      <a:pPr algn="l" fontAlgn="t"/>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Gala Program Advertisement</a:t>
                      </a:r>
                    </a:p>
                  </a:txBody>
                  <a:tcPr marL="7620" marR="7620" marT="7620" marB="0">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2-page center spraed color ad</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back inside cover</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front inside cover</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full-page color ad</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half-page color ad</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extLst>
                  <a:ext uri="{0D108BD9-81ED-4DB2-BD59-A6C34878D82A}">
                    <a16:rowId xmlns:a16="http://schemas.microsoft.com/office/drawing/2014/main" val="170878729"/>
                  </a:ext>
                </a:extLst>
              </a:tr>
              <a:tr h="548640">
                <a:tc>
                  <a:txBody>
                    <a:bodyPr/>
                    <a:lstStyle/>
                    <a:p>
                      <a:pPr algn="l" fontAlgn="t"/>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Opportunity to Present Champion for Children Award to Honoree</a:t>
                      </a:r>
                    </a:p>
                  </a:txBody>
                  <a:tcPr marL="7620" marR="7620" marT="7620" marB="0">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endPar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extLst>
                  <a:ext uri="{0D108BD9-81ED-4DB2-BD59-A6C34878D82A}">
                    <a16:rowId xmlns:a16="http://schemas.microsoft.com/office/drawing/2014/main" val="543309046"/>
                  </a:ext>
                </a:extLst>
              </a:tr>
              <a:tr h="365760">
                <a:tc>
                  <a:txBody>
                    <a:bodyPr/>
                    <a:lstStyle/>
                    <a:p>
                      <a:pPr algn="l" fontAlgn="t"/>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Recognition at 2019 Weekend or Summer Miracle Program Event</a:t>
                      </a:r>
                    </a:p>
                  </a:txBody>
                  <a:tcPr marL="7620" marR="7620" marT="7620" marB="0">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4 events</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 events</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 event</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extLst>
                  <a:ext uri="{0D108BD9-81ED-4DB2-BD59-A6C34878D82A}">
                    <a16:rowId xmlns:a16="http://schemas.microsoft.com/office/drawing/2014/main" val="3535110099"/>
                  </a:ext>
                </a:extLst>
              </a:tr>
              <a:tr h="182880">
                <a:tc>
                  <a:txBody>
                    <a:bodyPr/>
                    <a:lstStyle/>
                    <a:p>
                      <a:pPr algn="l" fontAlgn="t"/>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Recognition on Step and Repeat</a:t>
                      </a:r>
                    </a:p>
                  </a:txBody>
                  <a:tcPr marL="7620" marR="7620" marT="7620" marB="0">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endPar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extLst>
                  <a:ext uri="{0D108BD9-81ED-4DB2-BD59-A6C34878D82A}">
                    <a16:rowId xmlns:a16="http://schemas.microsoft.com/office/drawing/2014/main" val="3758308138"/>
                  </a:ext>
                </a:extLst>
              </a:tr>
              <a:tr h="365760">
                <a:tc>
                  <a:txBody>
                    <a:bodyPr/>
                    <a:lstStyle/>
                    <a:p>
                      <a:pPr algn="l" fontAlgn="t"/>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Recognition in Press, Print  and Social Media Materials</a:t>
                      </a:r>
                    </a:p>
                  </a:txBody>
                  <a:tcPr marL="7620" marR="7620" marT="7620" marB="0">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extLst>
                  <a:ext uri="{0D108BD9-81ED-4DB2-BD59-A6C34878D82A}">
                    <a16:rowId xmlns:a16="http://schemas.microsoft.com/office/drawing/2014/main" val="1701998735"/>
                  </a:ext>
                </a:extLst>
              </a:tr>
              <a:tr h="182880">
                <a:tc>
                  <a:txBody>
                    <a:bodyPr/>
                    <a:lstStyle/>
                    <a:p>
                      <a:pPr algn="l" fontAlgn="t"/>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Recognition on Gala Materials</a:t>
                      </a:r>
                    </a:p>
                  </a:txBody>
                  <a:tcPr marL="7620" marR="7620" marT="7620" marB="0">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extLst>
                  <a:ext uri="{0D108BD9-81ED-4DB2-BD59-A6C34878D82A}">
                    <a16:rowId xmlns:a16="http://schemas.microsoft.com/office/drawing/2014/main" val="1068405919"/>
                  </a:ext>
                </a:extLst>
              </a:tr>
              <a:tr h="365760">
                <a:tc>
                  <a:txBody>
                    <a:bodyPr/>
                    <a:lstStyle/>
                    <a:p>
                      <a:pPr algn="l" fontAlgn="t"/>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Recognition at Gala and on Kidsave Website through 2019</a:t>
                      </a:r>
                    </a:p>
                  </a:txBody>
                  <a:tcPr marL="7620" marR="7620" marT="7620" marB="0">
                    <a:lnL>
                      <a:noFill/>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tc>
                  <a:txBody>
                    <a:bodyPr/>
                    <a:lstStyle/>
                    <a:p>
                      <a:pPr algn="ctr" fontAlgn="ctr"/>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X</a:t>
                      </a:r>
                    </a:p>
                  </a:txBody>
                  <a:tcPr marL="7620" marR="7620" marT="762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a:noFill/>
                    </a:lnB>
                  </a:tcPr>
                </a:tc>
                <a:extLst>
                  <a:ext uri="{0D108BD9-81ED-4DB2-BD59-A6C34878D82A}">
                    <a16:rowId xmlns:a16="http://schemas.microsoft.com/office/drawing/2014/main" val="3150656020"/>
                  </a:ext>
                </a:extLst>
              </a:tr>
              <a:tr h="182880">
                <a:tc>
                  <a:txBody>
                    <a:bodyPr/>
                    <a:lstStyle/>
                    <a:p>
                      <a:pPr algn="l" fontAlgn="b"/>
                      <a:endPar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a:txBody>
                    <a:bodyPr/>
                    <a:lstStyle/>
                    <a:p>
                      <a:pPr algn="ctr" fontAlgn="b"/>
                      <a:endPar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a:txBody>
                    <a:bodyPr/>
                    <a:lstStyle/>
                    <a:p>
                      <a:pPr algn="ctr" fontAlgn="b"/>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a:txBody>
                    <a:bodyPr/>
                    <a:lstStyle/>
                    <a:p>
                      <a:pPr algn="ctr" fontAlgn="b"/>
                      <a:endPar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a:txBody>
                    <a:bodyPr/>
                    <a:lstStyle/>
                    <a:p>
                      <a:pPr algn="ctr" fontAlgn="b"/>
                      <a:endPar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a:txBody>
                    <a:bodyPr/>
                    <a:lstStyle/>
                    <a:p>
                      <a:pPr algn="ctr" fontAlgn="b"/>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extLst>
                  <a:ext uri="{0D108BD9-81ED-4DB2-BD59-A6C34878D82A}">
                    <a16:rowId xmlns:a16="http://schemas.microsoft.com/office/drawing/2014/main" val="2376001073"/>
                  </a:ext>
                </a:extLst>
              </a:tr>
              <a:tr h="367665">
                <a:tc gridSpan="2">
                  <a:txBody>
                    <a:bodyPr/>
                    <a:lstStyle/>
                    <a:p>
                      <a:pPr algn="ctr" fontAlgn="b"/>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GALA PROGRAM ADVERTISMENTS</a:t>
                      </a:r>
                    </a:p>
                  </a:txBody>
                  <a:tcPr marL="7620" marR="7620" marT="7620" marB="0" anchor="b">
                    <a:lnL>
                      <a:noFill/>
                    </a:lnL>
                    <a:lnR>
                      <a:noFill/>
                    </a:lnR>
                    <a:lnT>
                      <a:noFill/>
                    </a:lnT>
                    <a:lnB>
                      <a:noFill/>
                    </a:lnB>
                  </a:tcPr>
                </a:tc>
                <a:tc hMerge="1">
                  <a:txBody>
                    <a:bodyPr/>
                    <a:lstStyle/>
                    <a:p>
                      <a:endParaRPr lang="en-US"/>
                    </a:p>
                  </a:txBody>
                  <a:tcPr/>
                </a:tc>
                <a:tc>
                  <a:txBody>
                    <a:bodyPr/>
                    <a:lstStyle/>
                    <a:p>
                      <a:pPr algn="ctr" fontAlgn="b"/>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gridSpan="3">
                  <a:txBody>
                    <a:bodyPr/>
                    <a:lstStyle/>
                    <a:p>
                      <a:pPr algn="ctr" fontAlgn="b"/>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SIGNAGE SPONSORSHIPS</a:t>
                      </a:r>
                    </a:p>
                  </a:txBody>
                  <a:tcPr marL="7620" marR="7620" marT="7620" marB="0" anchor="b">
                    <a:lnL>
                      <a:noFill/>
                    </a:lnL>
                    <a:lnR>
                      <a:noFill/>
                    </a:lnR>
                    <a:lnT>
                      <a:noFill/>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44842848"/>
                  </a:ext>
                </a:extLst>
              </a:tr>
              <a:tr h="182880">
                <a:tc>
                  <a:txBody>
                    <a:bodyPr/>
                    <a:lstStyle/>
                    <a:p>
                      <a:pPr algn="l" fontAlgn="t"/>
                      <a:r>
                        <a:rPr lang="en-US" sz="1100" b="0" i="0" u="none" strike="noStrike" dirty="0">
                          <a:solidFill>
                            <a:srgbClr val="000000"/>
                          </a:solidFill>
                          <a:effectLst/>
                          <a:latin typeface="Calibri" panose="020F0502020204030204" pitchFamily="34" charset="0"/>
                        </a:rPr>
                        <a:t>2-page Centerfold Color Ad</a:t>
                      </a:r>
                    </a:p>
                  </a:txBody>
                  <a:tcPr marL="7620" marR="7620" marT="7620" marB="0">
                    <a:lnL>
                      <a:noFill/>
                    </a:lnL>
                    <a:lnR>
                      <a:noFill/>
                    </a:lnR>
                    <a:lnT>
                      <a:noFill/>
                    </a:lnT>
                    <a:lnB>
                      <a:noFill/>
                    </a:lnB>
                  </a:tcPr>
                </a:tc>
                <a:tc>
                  <a:txBody>
                    <a:bodyPr/>
                    <a:lstStyle/>
                    <a:p>
                      <a:pPr algn="ctr" fontAlgn="t"/>
                      <a:r>
                        <a:rPr lang="en-US" sz="1100" b="0" i="0" u="none" strike="noStrike" dirty="0">
                          <a:solidFill>
                            <a:srgbClr val="000000"/>
                          </a:solidFill>
                          <a:effectLst/>
                          <a:latin typeface="Calibri" panose="020F0502020204030204" pitchFamily="34" charset="0"/>
                        </a:rPr>
                        <a:t>$5,000 </a:t>
                      </a:r>
                    </a:p>
                  </a:txBody>
                  <a:tcPr marL="7620" marR="7620" marT="7620" marB="0">
                    <a:lnL>
                      <a:noFill/>
                    </a:lnL>
                    <a:lnR>
                      <a:noFill/>
                    </a:lnR>
                    <a:lnT>
                      <a:noFill/>
                    </a:lnT>
                    <a:lnB>
                      <a:noFill/>
                    </a:lnB>
                  </a:tcPr>
                </a:tc>
                <a:tc>
                  <a:txBody>
                    <a:bodyPr/>
                    <a:lstStyle/>
                    <a:p>
                      <a:pPr algn="ctr" fontAlgn="b"/>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gridSpan="2">
                  <a:txBody>
                    <a:bodyPr/>
                    <a:lstStyle/>
                    <a:p>
                      <a:pPr algn="l" fontAlgn="t"/>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Live Auction Sponsor</a:t>
                      </a:r>
                    </a:p>
                  </a:txBody>
                  <a:tcPr marL="7620" marR="7620" marT="7620" marB="0">
                    <a:lnL>
                      <a:noFill/>
                    </a:lnL>
                    <a:lnR>
                      <a:noFill/>
                    </a:lnR>
                    <a:lnT>
                      <a:noFill/>
                    </a:lnT>
                    <a:lnB>
                      <a:noFill/>
                    </a:lnB>
                  </a:tcPr>
                </a:tc>
                <a:tc hMerge="1">
                  <a:txBody>
                    <a:bodyPr/>
                    <a:lstStyle/>
                    <a:p>
                      <a:endParaRPr lang="en-US"/>
                    </a:p>
                  </a:txBody>
                  <a:tcPr/>
                </a:tc>
                <a:tc>
                  <a:txBody>
                    <a:bodyPr/>
                    <a:lstStyle/>
                    <a:p>
                      <a:pPr algn="ctr" fontAlgn="t"/>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$3,500 </a:t>
                      </a:r>
                    </a:p>
                  </a:txBody>
                  <a:tcPr marL="7620" marR="7620" marT="7620" marB="0">
                    <a:lnL>
                      <a:noFill/>
                    </a:lnL>
                    <a:lnR>
                      <a:noFill/>
                    </a:lnR>
                    <a:lnT>
                      <a:noFill/>
                    </a:lnT>
                    <a:lnB>
                      <a:noFill/>
                    </a:lnB>
                  </a:tcPr>
                </a:tc>
                <a:extLst>
                  <a:ext uri="{0D108BD9-81ED-4DB2-BD59-A6C34878D82A}">
                    <a16:rowId xmlns:a16="http://schemas.microsoft.com/office/drawing/2014/main" val="157679301"/>
                  </a:ext>
                </a:extLst>
              </a:tr>
              <a:tr h="182880">
                <a:tc>
                  <a:txBody>
                    <a:bodyPr/>
                    <a:lstStyle/>
                    <a:p>
                      <a:pPr algn="l" fontAlgn="t"/>
                      <a:r>
                        <a:rPr lang="en-US" sz="1100" b="0" i="0" u="none" strike="noStrike" dirty="0">
                          <a:solidFill>
                            <a:srgbClr val="000000"/>
                          </a:solidFill>
                          <a:effectLst/>
                          <a:latin typeface="Calibri" panose="020F0502020204030204" pitchFamily="34" charset="0"/>
                        </a:rPr>
                        <a:t>2-page Front Inside or Back Inside Fold Out Color Ad</a:t>
                      </a:r>
                    </a:p>
                  </a:txBody>
                  <a:tcPr marL="7620" marR="7620" marT="7620" marB="0">
                    <a:lnL>
                      <a:noFill/>
                    </a:lnL>
                    <a:lnR>
                      <a:noFill/>
                    </a:lnR>
                    <a:lnT>
                      <a:noFill/>
                    </a:lnT>
                    <a:lnB>
                      <a:noFill/>
                    </a:lnB>
                  </a:tcPr>
                </a:tc>
                <a:tc>
                  <a:txBody>
                    <a:bodyPr/>
                    <a:lstStyle/>
                    <a:p>
                      <a:pPr algn="ctr" fontAlgn="t"/>
                      <a:r>
                        <a:rPr lang="en-US" sz="1100" b="0" i="0" u="none" strike="noStrike" dirty="0">
                          <a:solidFill>
                            <a:srgbClr val="000000"/>
                          </a:solidFill>
                          <a:effectLst/>
                          <a:latin typeface="Calibri" panose="020F0502020204030204" pitchFamily="34" charset="0"/>
                        </a:rPr>
                        <a:t>$3,500 </a:t>
                      </a:r>
                    </a:p>
                  </a:txBody>
                  <a:tcPr marL="7620" marR="7620" marT="7620" marB="0">
                    <a:lnL>
                      <a:noFill/>
                    </a:lnL>
                    <a:lnR>
                      <a:noFill/>
                    </a:lnR>
                    <a:lnT>
                      <a:noFill/>
                    </a:lnT>
                    <a:lnB>
                      <a:noFill/>
                    </a:lnB>
                  </a:tcPr>
                </a:tc>
                <a:tc>
                  <a:txBody>
                    <a:bodyPr/>
                    <a:lstStyle/>
                    <a:p>
                      <a:pPr algn="ctr" fontAlgn="b"/>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gridSpan="2">
                  <a:txBody>
                    <a:bodyPr/>
                    <a:lstStyle/>
                    <a:p>
                      <a:pPr algn="l" fontAlgn="t"/>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Entertainment Sponsor</a:t>
                      </a:r>
                    </a:p>
                  </a:txBody>
                  <a:tcPr marL="7620" marR="7620" marT="7620" marB="0">
                    <a:lnL>
                      <a:noFill/>
                    </a:lnL>
                    <a:lnR>
                      <a:noFill/>
                    </a:lnR>
                    <a:lnT>
                      <a:noFill/>
                    </a:lnT>
                    <a:lnB>
                      <a:noFill/>
                    </a:lnB>
                  </a:tcPr>
                </a:tc>
                <a:tc hMerge="1">
                  <a:txBody>
                    <a:bodyPr/>
                    <a:lstStyle/>
                    <a:p>
                      <a:endParaRPr lang="en-US"/>
                    </a:p>
                  </a:txBody>
                  <a:tcPr/>
                </a:tc>
                <a:tc>
                  <a:txBody>
                    <a:bodyPr/>
                    <a:lstStyle/>
                    <a:p>
                      <a:pPr algn="ctr" fontAlgn="t"/>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$2,500 </a:t>
                      </a:r>
                    </a:p>
                  </a:txBody>
                  <a:tcPr marL="7620" marR="7620" marT="7620" marB="0">
                    <a:lnL>
                      <a:noFill/>
                    </a:lnL>
                    <a:lnR>
                      <a:noFill/>
                    </a:lnR>
                    <a:lnT>
                      <a:noFill/>
                    </a:lnT>
                    <a:lnB>
                      <a:noFill/>
                    </a:lnB>
                  </a:tcPr>
                </a:tc>
                <a:extLst>
                  <a:ext uri="{0D108BD9-81ED-4DB2-BD59-A6C34878D82A}">
                    <a16:rowId xmlns:a16="http://schemas.microsoft.com/office/drawing/2014/main" val="1170795863"/>
                  </a:ext>
                </a:extLst>
              </a:tr>
              <a:tr h="365760">
                <a:tc>
                  <a:txBody>
                    <a:bodyPr/>
                    <a:lstStyle/>
                    <a:p>
                      <a:pPr algn="l" fontAlgn="t"/>
                      <a:r>
                        <a:rPr lang="en-US" sz="1100" b="0" i="0" u="none" strike="noStrike">
                          <a:solidFill>
                            <a:srgbClr val="000000"/>
                          </a:solidFill>
                          <a:effectLst/>
                          <a:latin typeface="Calibri" panose="020F0502020204030204" pitchFamily="34" charset="0"/>
                        </a:rPr>
                        <a:t>Full Page Back Cover Color Ad</a:t>
                      </a:r>
                    </a:p>
                  </a:txBody>
                  <a:tcPr marL="7620" marR="7620" marT="7620"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$2,500 </a:t>
                      </a:r>
                    </a:p>
                  </a:txBody>
                  <a:tcPr marL="7620" marR="7620" marT="7620" marB="0">
                    <a:lnL>
                      <a:noFill/>
                    </a:lnL>
                    <a:lnR>
                      <a:noFill/>
                    </a:lnR>
                    <a:lnT>
                      <a:noFill/>
                    </a:lnT>
                    <a:lnB>
                      <a:noFill/>
                    </a:lnB>
                  </a:tcPr>
                </a:tc>
                <a:tc>
                  <a:txBody>
                    <a:bodyPr/>
                    <a:lstStyle/>
                    <a:p>
                      <a:pPr algn="ctr" fontAlgn="b"/>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a:txBody>
                    <a:bodyPr/>
                    <a:lstStyle/>
                    <a:p>
                      <a:pPr algn="l" fontAlgn="t"/>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Bar Sponsor</a:t>
                      </a:r>
                    </a:p>
                  </a:txBody>
                  <a:tcPr marL="7620" marR="7620" marT="7620" marB="0">
                    <a:lnL>
                      <a:noFill/>
                    </a:lnL>
                    <a:lnR>
                      <a:noFill/>
                    </a:lnR>
                    <a:lnT>
                      <a:noFill/>
                    </a:lnT>
                    <a:lnB>
                      <a:noFill/>
                    </a:lnB>
                  </a:tcPr>
                </a:tc>
                <a:tc>
                  <a:txBody>
                    <a:bodyPr/>
                    <a:lstStyle/>
                    <a:p>
                      <a:pPr algn="ctr" fontAlgn="b"/>
                      <a:endPar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a:txBody>
                    <a:bodyPr/>
                    <a:lstStyle/>
                    <a:p>
                      <a:pPr algn="ctr" fontAlgn="t"/>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$1,500 </a:t>
                      </a:r>
                    </a:p>
                  </a:txBody>
                  <a:tcPr marL="7620" marR="7620" marT="7620" marB="0">
                    <a:lnL>
                      <a:noFill/>
                    </a:lnL>
                    <a:lnR>
                      <a:noFill/>
                    </a:lnR>
                    <a:lnT>
                      <a:noFill/>
                    </a:lnT>
                    <a:lnB>
                      <a:noFill/>
                    </a:lnB>
                  </a:tcPr>
                </a:tc>
                <a:extLst>
                  <a:ext uri="{0D108BD9-81ED-4DB2-BD59-A6C34878D82A}">
                    <a16:rowId xmlns:a16="http://schemas.microsoft.com/office/drawing/2014/main" val="2882900703"/>
                  </a:ext>
                </a:extLst>
              </a:tr>
              <a:tr h="182880">
                <a:tc>
                  <a:txBody>
                    <a:bodyPr/>
                    <a:lstStyle/>
                    <a:p>
                      <a:pPr algn="l" fontAlgn="t"/>
                      <a:r>
                        <a:rPr lang="en-US" sz="1100" b="0" i="0" u="none" strike="noStrike" dirty="0">
                          <a:solidFill>
                            <a:srgbClr val="000000"/>
                          </a:solidFill>
                          <a:effectLst/>
                          <a:latin typeface="Calibri" panose="020F0502020204030204" pitchFamily="34" charset="0"/>
                        </a:rPr>
                        <a:t>Full Page - Inside Front or Back Cover Color Ad</a:t>
                      </a:r>
                    </a:p>
                  </a:txBody>
                  <a:tcPr marL="7620" marR="7620" marT="7620"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$2,000 </a:t>
                      </a:r>
                    </a:p>
                  </a:txBody>
                  <a:tcPr marL="7620" marR="7620" marT="7620" marB="0">
                    <a:lnL>
                      <a:noFill/>
                    </a:lnL>
                    <a:lnR>
                      <a:noFill/>
                    </a:lnR>
                    <a:lnT>
                      <a:noFill/>
                    </a:lnT>
                    <a:lnB>
                      <a:noFill/>
                    </a:lnB>
                  </a:tcPr>
                </a:tc>
                <a:tc>
                  <a:txBody>
                    <a:bodyPr/>
                    <a:lstStyle/>
                    <a:p>
                      <a:pPr algn="ctr" fontAlgn="b"/>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gridSpan="2">
                  <a:txBody>
                    <a:bodyPr/>
                    <a:lstStyle/>
                    <a:p>
                      <a:pPr algn="l" fontAlgn="t"/>
                      <a:r>
                        <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rPr>
                        <a:t>Centerpiece Sponsor</a:t>
                      </a:r>
                    </a:p>
                  </a:txBody>
                  <a:tcPr marL="7620" marR="7620" marT="7620" marB="0">
                    <a:lnL>
                      <a:noFill/>
                    </a:lnL>
                    <a:lnR>
                      <a:noFill/>
                    </a:lnR>
                    <a:lnT>
                      <a:noFill/>
                    </a:lnT>
                    <a:lnB>
                      <a:noFill/>
                    </a:lnB>
                  </a:tcPr>
                </a:tc>
                <a:tc hMerge="1">
                  <a:txBody>
                    <a:bodyPr/>
                    <a:lstStyle/>
                    <a:p>
                      <a:endParaRPr lang="en-US"/>
                    </a:p>
                  </a:txBody>
                  <a:tcPr/>
                </a:tc>
                <a:tc>
                  <a:txBody>
                    <a:bodyPr/>
                    <a:lstStyle/>
                    <a:p>
                      <a:pPr algn="ctr" fontAlgn="t"/>
                      <a:r>
                        <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$500 </a:t>
                      </a:r>
                    </a:p>
                  </a:txBody>
                  <a:tcPr marL="7620" marR="7620" marT="7620" marB="0">
                    <a:lnL>
                      <a:noFill/>
                    </a:lnL>
                    <a:lnR>
                      <a:noFill/>
                    </a:lnR>
                    <a:lnT>
                      <a:noFill/>
                    </a:lnT>
                    <a:lnB>
                      <a:noFill/>
                    </a:lnB>
                  </a:tcPr>
                </a:tc>
                <a:extLst>
                  <a:ext uri="{0D108BD9-81ED-4DB2-BD59-A6C34878D82A}">
                    <a16:rowId xmlns:a16="http://schemas.microsoft.com/office/drawing/2014/main" val="3480545740"/>
                  </a:ext>
                </a:extLst>
              </a:tr>
              <a:tr h="365760">
                <a:tc>
                  <a:txBody>
                    <a:bodyPr/>
                    <a:lstStyle/>
                    <a:p>
                      <a:pPr algn="l" fontAlgn="t"/>
                      <a:r>
                        <a:rPr lang="en-US" sz="1100" b="0" i="0" u="none" strike="noStrike">
                          <a:solidFill>
                            <a:srgbClr val="000000"/>
                          </a:solidFill>
                          <a:effectLst/>
                          <a:latin typeface="Calibri" panose="020F0502020204030204" pitchFamily="34" charset="0"/>
                        </a:rPr>
                        <a:t>Full Page Color Ad</a:t>
                      </a:r>
                    </a:p>
                  </a:txBody>
                  <a:tcPr marL="7620" marR="7620" marT="7620"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$1,500 </a:t>
                      </a:r>
                    </a:p>
                  </a:txBody>
                  <a:tcPr marL="7620" marR="7620" marT="7620" marB="0">
                    <a:lnL>
                      <a:noFill/>
                    </a:lnL>
                    <a:lnR>
                      <a:noFill/>
                    </a:lnR>
                    <a:lnT>
                      <a:noFill/>
                    </a:lnT>
                    <a:lnB>
                      <a:noFill/>
                    </a:lnB>
                  </a:tcPr>
                </a:tc>
                <a:tc>
                  <a:txBody>
                    <a:bodyPr/>
                    <a:lstStyle/>
                    <a:p>
                      <a:pPr algn="ctr" fontAlgn="b"/>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a:txBody>
                    <a:bodyPr/>
                    <a:lstStyle/>
                    <a:p>
                      <a:pPr algn="ctr" fontAlgn="b"/>
                      <a:endPar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a:txBody>
                    <a:bodyPr/>
                    <a:lstStyle/>
                    <a:p>
                      <a:pPr algn="ctr" fontAlgn="b"/>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a:txBody>
                    <a:bodyPr/>
                    <a:lstStyle/>
                    <a:p>
                      <a:pPr algn="ctr" fontAlgn="b"/>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extLst>
                  <a:ext uri="{0D108BD9-81ED-4DB2-BD59-A6C34878D82A}">
                    <a16:rowId xmlns:a16="http://schemas.microsoft.com/office/drawing/2014/main" val="2171317077"/>
                  </a:ext>
                </a:extLst>
              </a:tr>
              <a:tr h="182880">
                <a:tc>
                  <a:txBody>
                    <a:bodyPr/>
                    <a:lstStyle/>
                    <a:p>
                      <a:pPr algn="l" fontAlgn="t"/>
                      <a:r>
                        <a:rPr lang="en-US" sz="1100" b="0" i="0" u="none" strike="noStrike">
                          <a:solidFill>
                            <a:srgbClr val="000000"/>
                          </a:solidFill>
                          <a:effectLst/>
                          <a:latin typeface="Calibri" panose="020F0502020204030204" pitchFamily="34" charset="0"/>
                        </a:rPr>
                        <a:t>Half Page Color Ad</a:t>
                      </a:r>
                    </a:p>
                  </a:txBody>
                  <a:tcPr marL="7620" marR="7620" marT="7620" marB="0">
                    <a:lnL>
                      <a:noFill/>
                    </a:lnL>
                    <a:lnR>
                      <a:noFill/>
                    </a:lnR>
                    <a:lnT>
                      <a:noFill/>
                    </a:lnT>
                    <a:lnB>
                      <a:noFill/>
                    </a:lnB>
                  </a:tcPr>
                </a:tc>
                <a:tc>
                  <a:txBody>
                    <a:bodyPr/>
                    <a:lstStyle/>
                    <a:p>
                      <a:pPr algn="ctr" fontAlgn="t"/>
                      <a:r>
                        <a:rPr lang="en-US" sz="1100" b="0" i="0" u="none" strike="noStrike" dirty="0">
                          <a:solidFill>
                            <a:srgbClr val="000000"/>
                          </a:solidFill>
                          <a:effectLst/>
                          <a:latin typeface="Calibri" panose="020F0502020204030204" pitchFamily="34" charset="0"/>
                        </a:rPr>
                        <a:t>$750 </a:t>
                      </a:r>
                    </a:p>
                  </a:txBody>
                  <a:tcPr marL="7620" marR="7620" marT="7620" marB="0">
                    <a:lnL>
                      <a:noFill/>
                    </a:lnL>
                    <a:lnR>
                      <a:noFill/>
                    </a:lnR>
                    <a:lnT>
                      <a:noFill/>
                    </a:lnT>
                    <a:lnB>
                      <a:noFill/>
                    </a:lnB>
                  </a:tcPr>
                </a:tc>
                <a:tc>
                  <a:txBody>
                    <a:bodyPr/>
                    <a:lstStyle/>
                    <a:p>
                      <a:pPr algn="ctr" fontAlgn="b"/>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a:txBody>
                    <a:bodyPr/>
                    <a:lstStyle/>
                    <a:p>
                      <a:pPr algn="ctr" fontAlgn="b"/>
                      <a:endPar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a:txBody>
                    <a:bodyPr/>
                    <a:lstStyle/>
                    <a:p>
                      <a:pPr algn="ctr" fontAlgn="b"/>
                      <a:endParaRPr lang="en-US" sz="1100" b="0" i="0" u="none" strike="noStrike">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tc>
                  <a:txBody>
                    <a:bodyPr/>
                    <a:lstStyle/>
                    <a:p>
                      <a:pPr algn="ctr" fontAlgn="b"/>
                      <a:endParaRPr lang="en-US" sz="1100" b="0"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a:noFill/>
                    </a:lnL>
                    <a:lnR>
                      <a:noFill/>
                    </a:lnR>
                    <a:lnT>
                      <a:noFill/>
                    </a:lnT>
                    <a:lnB>
                      <a:noFill/>
                    </a:lnB>
                  </a:tcPr>
                </a:tc>
                <a:extLst>
                  <a:ext uri="{0D108BD9-81ED-4DB2-BD59-A6C34878D82A}">
                    <a16:rowId xmlns:a16="http://schemas.microsoft.com/office/drawing/2014/main" val="1259618969"/>
                  </a:ext>
                </a:extLst>
              </a:tr>
            </a:tbl>
          </a:graphicData>
        </a:graphic>
      </p:graphicFrame>
      <p:pic>
        <p:nvPicPr>
          <p:cNvPr id="5" name="Picture 4">
            <a:extLst>
              <a:ext uri="{FF2B5EF4-FFF2-40B4-BE49-F238E27FC236}">
                <a16:creationId xmlns:a16="http://schemas.microsoft.com/office/drawing/2014/main" id="{85BBFCD5-4C20-4553-9A82-EDB636BD37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83049" y="3336777"/>
            <a:ext cx="348791" cy="242102"/>
          </a:xfrm>
          <a:prstGeom prst="rect">
            <a:avLst/>
          </a:prstGeom>
        </p:spPr>
      </p:pic>
      <p:pic>
        <p:nvPicPr>
          <p:cNvPr id="16" name="Picture 15">
            <a:extLst>
              <a:ext uri="{FF2B5EF4-FFF2-40B4-BE49-F238E27FC236}">
                <a16:creationId xmlns:a16="http://schemas.microsoft.com/office/drawing/2014/main" id="{05D5CC66-0EC2-4963-A396-B1D712B724B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81612" y="4724400"/>
            <a:ext cx="348790" cy="242101"/>
          </a:xfrm>
          <a:prstGeom prst="rect">
            <a:avLst/>
          </a:prstGeom>
        </p:spPr>
      </p:pic>
      <p:pic>
        <p:nvPicPr>
          <p:cNvPr id="17" name="Picture 16">
            <a:extLst>
              <a:ext uri="{FF2B5EF4-FFF2-40B4-BE49-F238E27FC236}">
                <a16:creationId xmlns:a16="http://schemas.microsoft.com/office/drawing/2014/main" id="{11585B93-615C-4083-BD0E-A99462F465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79756" y="5678854"/>
            <a:ext cx="327935" cy="227625"/>
          </a:xfrm>
          <a:prstGeom prst="rect">
            <a:avLst/>
          </a:prstGeom>
        </p:spPr>
      </p:pic>
      <p:pic>
        <p:nvPicPr>
          <p:cNvPr id="20" name="Picture 19">
            <a:extLst>
              <a:ext uri="{FF2B5EF4-FFF2-40B4-BE49-F238E27FC236}">
                <a16:creationId xmlns:a16="http://schemas.microsoft.com/office/drawing/2014/main" id="{02AEA486-1427-45CE-85C1-F5AF7681056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81612" y="5984512"/>
            <a:ext cx="348790" cy="242101"/>
          </a:xfrm>
          <a:prstGeom prst="rect">
            <a:avLst/>
          </a:prstGeom>
        </p:spPr>
      </p:pic>
      <p:pic>
        <p:nvPicPr>
          <p:cNvPr id="21" name="Picture 20">
            <a:extLst>
              <a:ext uri="{FF2B5EF4-FFF2-40B4-BE49-F238E27FC236}">
                <a16:creationId xmlns:a16="http://schemas.microsoft.com/office/drawing/2014/main" id="{E32EFC1E-BF2D-4C67-A3EB-1F9E3CC4D92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81612" y="6305399"/>
            <a:ext cx="327936" cy="227626"/>
          </a:xfrm>
          <a:prstGeom prst="rect">
            <a:avLst/>
          </a:prstGeom>
        </p:spPr>
      </p:pic>
      <p:pic>
        <p:nvPicPr>
          <p:cNvPr id="22" name="Picture 21">
            <a:extLst>
              <a:ext uri="{FF2B5EF4-FFF2-40B4-BE49-F238E27FC236}">
                <a16:creationId xmlns:a16="http://schemas.microsoft.com/office/drawing/2014/main" id="{1894D929-D529-4E9D-9632-D99B82947F7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81611" y="6628394"/>
            <a:ext cx="348791" cy="242102"/>
          </a:xfrm>
          <a:prstGeom prst="rect">
            <a:avLst/>
          </a:prstGeom>
        </p:spPr>
      </p:pic>
      <p:pic>
        <p:nvPicPr>
          <p:cNvPr id="34" name="Picture 33">
            <a:extLst>
              <a:ext uri="{FF2B5EF4-FFF2-40B4-BE49-F238E27FC236}">
                <a16:creationId xmlns:a16="http://schemas.microsoft.com/office/drawing/2014/main" id="{FE860797-DEB2-4506-B130-73703757965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07292" y="5671361"/>
            <a:ext cx="348791" cy="242102"/>
          </a:xfrm>
          <a:prstGeom prst="rect">
            <a:avLst/>
          </a:prstGeom>
        </p:spPr>
      </p:pic>
      <p:pic>
        <p:nvPicPr>
          <p:cNvPr id="35" name="Picture 34">
            <a:extLst>
              <a:ext uri="{FF2B5EF4-FFF2-40B4-BE49-F238E27FC236}">
                <a16:creationId xmlns:a16="http://schemas.microsoft.com/office/drawing/2014/main" id="{F454E1ED-C42E-4543-9A73-64E65CC7482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07293" y="5987152"/>
            <a:ext cx="348791" cy="242102"/>
          </a:xfrm>
          <a:prstGeom prst="rect">
            <a:avLst/>
          </a:prstGeom>
        </p:spPr>
      </p:pic>
      <p:pic>
        <p:nvPicPr>
          <p:cNvPr id="36" name="Picture 35">
            <a:extLst>
              <a:ext uri="{FF2B5EF4-FFF2-40B4-BE49-F238E27FC236}">
                <a16:creationId xmlns:a16="http://schemas.microsoft.com/office/drawing/2014/main" id="{CDB63B38-A52A-479D-9870-4497B0873EE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07292" y="6292658"/>
            <a:ext cx="348791" cy="242102"/>
          </a:xfrm>
          <a:prstGeom prst="rect">
            <a:avLst/>
          </a:prstGeom>
        </p:spPr>
      </p:pic>
      <p:pic>
        <p:nvPicPr>
          <p:cNvPr id="37" name="Picture 36">
            <a:extLst>
              <a:ext uri="{FF2B5EF4-FFF2-40B4-BE49-F238E27FC236}">
                <a16:creationId xmlns:a16="http://schemas.microsoft.com/office/drawing/2014/main" id="{F306E2DE-6FEA-44E8-B7A0-1A56C4E99F5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22421" y="6645478"/>
            <a:ext cx="348791" cy="242102"/>
          </a:xfrm>
          <a:prstGeom prst="rect">
            <a:avLst/>
          </a:prstGeom>
        </p:spPr>
      </p:pic>
      <p:pic>
        <p:nvPicPr>
          <p:cNvPr id="38" name="Picture 37">
            <a:extLst>
              <a:ext uri="{FF2B5EF4-FFF2-40B4-BE49-F238E27FC236}">
                <a16:creationId xmlns:a16="http://schemas.microsoft.com/office/drawing/2014/main" id="{0307EFCE-98B9-42FD-A1E6-DB274FB2E99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9874" y="5678854"/>
            <a:ext cx="348791" cy="242102"/>
          </a:xfrm>
          <a:prstGeom prst="rect">
            <a:avLst/>
          </a:prstGeom>
        </p:spPr>
      </p:pic>
      <p:pic>
        <p:nvPicPr>
          <p:cNvPr id="39" name="Picture 38">
            <a:extLst>
              <a:ext uri="{FF2B5EF4-FFF2-40B4-BE49-F238E27FC236}">
                <a16:creationId xmlns:a16="http://schemas.microsoft.com/office/drawing/2014/main" id="{A5A62149-3338-403B-B127-74BA64AF50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96512" y="6037114"/>
            <a:ext cx="348791" cy="242102"/>
          </a:xfrm>
          <a:prstGeom prst="rect">
            <a:avLst/>
          </a:prstGeom>
        </p:spPr>
      </p:pic>
      <p:pic>
        <p:nvPicPr>
          <p:cNvPr id="40" name="Picture 39">
            <a:extLst>
              <a:ext uri="{FF2B5EF4-FFF2-40B4-BE49-F238E27FC236}">
                <a16:creationId xmlns:a16="http://schemas.microsoft.com/office/drawing/2014/main" id="{3AA92C37-5E7A-4EF7-8655-6781A911F3A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7819" y="6358562"/>
            <a:ext cx="348791" cy="242102"/>
          </a:xfrm>
          <a:prstGeom prst="rect">
            <a:avLst/>
          </a:prstGeom>
        </p:spPr>
      </p:pic>
      <p:pic>
        <p:nvPicPr>
          <p:cNvPr id="41" name="Picture 40">
            <a:extLst>
              <a:ext uri="{FF2B5EF4-FFF2-40B4-BE49-F238E27FC236}">
                <a16:creationId xmlns:a16="http://schemas.microsoft.com/office/drawing/2014/main" id="{53A726B9-FB2A-402C-9ECA-AF56B0BF83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9913" y="6639633"/>
            <a:ext cx="348791" cy="242102"/>
          </a:xfrm>
          <a:prstGeom prst="rect">
            <a:avLst/>
          </a:prstGeom>
        </p:spPr>
      </p:pic>
      <p:pic>
        <p:nvPicPr>
          <p:cNvPr id="42" name="Picture 41">
            <a:extLst>
              <a:ext uri="{FF2B5EF4-FFF2-40B4-BE49-F238E27FC236}">
                <a16:creationId xmlns:a16="http://schemas.microsoft.com/office/drawing/2014/main" id="{8E19B2E4-C843-46B8-8838-FC3A655914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34489" y="6037114"/>
            <a:ext cx="348791" cy="242102"/>
          </a:xfrm>
          <a:prstGeom prst="rect">
            <a:avLst/>
          </a:prstGeom>
        </p:spPr>
      </p:pic>
      <p:pic>
        <p:nvPicPr>
          <p:cNvPr id="43" name="Picture 42">
            <a:extLst>
              <a:ext uri="{FF2B5EF4-FFF2-40B4-BE49-F238E27FC236}">
                <a16:creationId xmlns:a16="http://schemas.microsoft.com/office/drawing/2014/main" id="{38CB5CAF-FDCF-47CD-8593-798795226EB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39561" y="6323593"/>
            <a:ext cx="348791" cy="242102"/>
          </a:xfrm>
          <a:prstGeom prst="rect">
            <a:avLst/>
          </a:prstGeom>
        </p:spPr>
      </p:pic>
      <p:pic>
        <p:nvPicPr>
          <p:cNvPr id="44" name="Picture 43">
            <a:extLst>
              <a:ext uri="{FF2B5EF4-FFF2-40B4-BE49-F238E27FC236}">
                <a16:creationId xmlns:a16="http://schemas.microsoft.com/office/drawing/2014/main" id="{BE3C910F-8724-4FB6-94E7-3C547193AD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43558" y="6610072"/>
            <a:ext cx="348791" cy="242102"/>
          </a:xfrm>
          <a:prstGeom prst="rect">
            <a:avLst/>
          </a:prstGeom>
        </p:spPr>
      </p:pic>
      <p:pic>
        <p:nvPicPr>
          <p:cNvPr id="45" name="Picture 44">
            <a:extLst>
              <a:ext uri="{FF2B5EF4-FFF2-40B4-BE49-F238E27FC236}">
                <a16:creationId xmlns:a16="http://schemas.microsoft.com/office/drawing/2014/main" id="{9ED8ABBF-722C-4898-AC47-0C70E5972C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06090" y="6309989"/>
            <a:ext cx="348791" cy="242102"/>
          </a:xfrm>
          <a:prstGeom prst="rect">
            <a:avLst/>
          </a:prstGeom>
        </p:spPr>
      </p:pic>
      <p:pic>
        <p:nvPicPr>
          <p:cNvPr id="46" name="Picture 45">
            <a:extLst>
              <a:ext uri="{FF2B5EF4-FFF2-40B4-BE49-F238E27FC236}">
                <a16:creationId xmlns:a16="http://schemas.microsoft.com/office/drawing/2014/main" id="{46AD5944-2637-487F-A9BE-14A7FA0032A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21226" y="6622028"/>
            <a:ext cx="348791" cy="24210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950976" cy="1291755"/>
          </a:xfrm>
          <a:prstGeom prst="rect">
            <a:avLst/>
          </a:prstGeom>
          <a:blipFill>
            <a:blip r:embed="rId3" cstate="print"/>
            <a:stretch>
              <a:fillRect/>
            </a:stretch>
          </a:blipFill>
        </p:spPr>
        <p:txBody>
          <a:bodyPr wrap="square" lIns="0" tIns="0" rIns="0" bIns="0" rtlCol="0"/>
          <a:lstStyle/>
          <a:p>
            <a:endParaRPr/>
          </a:p>
        </p:txBody>
      </p:sp>
      <p:sp>
        <p:nvSpPr>
          <p:cNvPr id="3" name="object 3"/>
          <p:cNvSpPr txBox="1"/>
          <p:nvPr/>
        </p:nvSpPr>
        <p:spPr>
          <a:xfrm>
            <a:off x="452194" y="7079994"/>
            <a:ext cx="4387850" cy="1896930"/>
          </a:xfrm>
          <a:prstGeom prst="rect">
            <a:avLst/>
          </a:prstGeom>
        </p:spPr>
        <p:txBody>
          <a:bodyPr vert="horz" wrap="square" lIns="0" tIns="12700" rIns="0" bIns="0" rtlCol="0">
            <a:spAutoFit/>
          </a:bodyPr>
          <a:lstStyle/>
          <a:p>
            <a:pPr marL="12700">
              <a:lnSpc>
                <a:spcPct val="100000"/>
              </a:lnSpc>
              <a:spcBef>
                <a:spcPts val="100"/>
              </a:spcBef>
            </a:pPr>
            <a:r>
              <a:rPr sz="1400" b="1" dirty="0">
                <a:latin typeface="Open Sans" panose="020B0606030504020204" pitchFamily="34" charset="0"/>
                <a:ea typeface="Open Sans" panose="020B0606030504020204" pitchFamily="34" charset="0"/>
                <a:cs typeface="Open Sans" panose="020B0606030504020204" pitchFamily="34" charset="0"/>
              </a:rPr>
              <a:t>PAYMENT INFORMATION</a:t>
            </a:r>
            <a:endParaRPr sz="1400" dirty="0">
              <a:latin typeface="Open Sans" panose="020B0606030504020204" pitchFamily="34" charset="0"/>
              <a:ea typeface="Open Sans" panose="020B0606030504020204" pitchFamily="34" charset="0"/>
              <a:cs typeface="Open Sans" panose="020B0606030504020204" pitchFamily="34" charset="0"/>
            </a:endParaRPr>
          </a:p>
          <a:p>
            <a:pPr marL="190500">
              <a:lnSpc>
                <a:spcPct val="100000"/>
              </a:lnSpc>
              <a:spcBef>
                <a:spcPts val="1000"/>
              </a:spcBef>
              <a:tabLst>
                <a:tab pos="2891155" algn="l"/>
              </a:tabLst>
            </a:pPr>
            <a:r>
              <a:rPr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Enclosed  is my/my company’s check for $</a:t>
            </a:r>
            <a:r>
              <a:rPr lang="en-US"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 </a:t>
            </a:r>
            <a:r>
              <a:rPr lang="en-US" sz="1050" u="sng" dirty="0">
                <a:solidFill>
                  <a:srgbClr val="231F20"/>
                </a:solidFill>
                <a:uFill>
                  <a:solidFill>
                    <a:srgbClr val="231F20"/>
                  </a:solidFill>
                </a:uFill>
                <a:latin typeface="Open Sans" panose="020B0606030504020204" pitchFamily="34" charset="0"/>
                <a:ea typeface="Open Sans" panose="020B0606030504020204" pitchFamily="34" charset="0"/>
                <a:cs typeface="Open Sans" panose="020B0606030504020204" pitchFamily="34" charset="0"/>
              </a:rPr>
              <a:t>_________</a:t>
            </a:r>
            <a:r>
              <a:rPr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payable to KIDSAVE.</a:t>
            </a:r>
            <a:endParaRPr sz="1050" dirty="0">
              <a:latin typeface="Open Sans" panose="020B0606030504020204" pitchFamily="34" charset="0"/>
              <a:ea typeface="Open Sans" panose="020B0606030504020204" pitchFamily="34" charset="0"/>
              <a:cs typeface="Open Sans" panose="020B0606030504020204" pitchFamily="34" charset="0"/>
            </a:endParaRPr>
          </a:p>
          <a:p>
            <a:pPr marL="190500" marR="5080">
              <a:lnSpc>
                <a:spcPct val="181800"/>
              </a:lnSpc>
              <a:tabLst>
                <a:tab pos="2428240" algn="l"/>
                <a:tab pos="4374515" algn="l"/>
              </a:tabLst>
            </a:pPr>
            <a:r>
              <a:rPr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Please  bill me/my company  for $</a:t>
            </a:r>
            <a:r>
              <a:rPr sz="1050" u="sng" dirty="0">
                <a:solidFill>
                  <a:srgbClr val="231F20"/>
                </a:solidFill>
                <a:uFill>
                  <a:solidFill>
                    <a:srgbClr val="231F20"/>
                  </a:solidFill>
                </a:uFill>
                <a:latin typeface="Open Sans" panose="020B0606030504020204" pitchFamily="34" charset="0"/>
                <a:ea typeface="Open Sans" panose="020B0606030504020204" pitchFamily="34" charset="0"/>
                <a:cs typeface="Open Sans" panose="020B0606030504020204" pitchFamily="34" charset="0"/>
              </a:rPr>
              <a:t> 	</a:t>
            </a:r>
            <a:r>
              <a:rPr lang="en-US" sz="1050" u="sng" dirty="0">
                <a:solidFill>
                  <a:srgbClr val="231F20"/>
                </a:solidFill>
                <a:uFill>
                  <a:solidFill>
                    <a:srgbClr val="231F20"/>
                  </a:solidFill>
                </a:uFill>
                <a:latin typeface="Open Sans" panose="020B0606030504020204" pitchFamily="34" charset="0"/>
                <a:ea typeface="Open Sans" panose="020B0606030504020204" pitchFamily="34" charset="0"/>
                <a:cs typeface="Open Sans" panose="020B0606030504020204" pitchFamily="34" charset="0"/>
              </a:rPr>
              <a:t>       </a:t>
            </a:r>
            <a:r>
              <a:rPr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Attention: </a:t>
            </a:r>
            <a:r>
              <a:rPr sz="1050" u="sng" dirty="0">
                <a:solidFill>
                  <a:srgbClr val="231F20"/>
                </a:solidFill>
                <a:uFill>
                  <a:solidFill>
                    <a:srgbClr val="231F20"/>
                  </a:solidFill>
                </a:uFill>
                <a:latin typeface="Open Sans" panose="020B0606030504020204" pitchFamily="34" charset="0"/>
                <a:ea typeface="Open Sans" panose="020B0606030504020204" pitchFamily="34" charset="0"/>
                <a:cs typeface="Open Sans" panose="020B0606030504020204" pitchFamily="34" charset="0"/>
              </a:rPr>
              <a:t>	</a:t>
            </a:r>
            <a:r>
              <a:rPr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  Please have your office contact me and I will provide my credit card</a:t>
            </a:r>
            <a:endParaRPr sz="1050" dirty="0">
              <a:latin typeface="Open Sans" panose="020B0606030504020204" pitchFamily="34" charset="0"/>
              <a:ea typeface="Open Sans" panose="020B0606030504020204" pitchFamily="34" charset="0"/>
              <a:cs typeface="Open Sans" panose="020B0606030504020204" pitchFamily="34" charset="0"/>
            </a:endParaRPr>
          </a:p>
          <a:p>
            <a:pPr marL="190500">
              <a:lnSpc>
                <a:spcPct val="100000"/>
              </a:lnSpc>
              <a:spcBef>
                <a:spcPts val="180"/>
              </a:spcBef>
            </a:pPr>
            <a:r>
              <a:rPr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number over the phone.</a:t>
            </a:r>
            <a:endParaRPr sz="1050" dirty="0">
              <a:latin typeface="Open Sans" panose="020B0606030504020204" pitchFamily="34" charset="0"/>
              <a:ea typeface="Open Sans" panose="020B0606030504020204" pitchFamily="34" charset="0"/>
              <a:cs typeface="Open Sans" panose="020B0606030504020204" pitchFamily="34" charset="0"/>
            </a:endParaRPr>
          </a:p>
          <a:p>
            <a:pPr marL="190500">
              <a:lnSpc>
                <a:spcPts val="1310"/>
              </a:lnSpc>
              <a:spcBef>
                <a:spcPts val="880"/>
              </a:spcBef>
            </a:pPr>
            <a:r>
              <a:rPr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I plan to register online with a credit card at the Kidsave website</a:t>
            </a:r>
            <a:endParaRPr sz="1050" dirty="0">
              <a:latin typeface="Open Sans" panose="020B0606030504020204" pitchFamily="34" charset="0"/>
              <a:ea typeface="Open Sans" panose="020B0606030504020204" pitchFamily="34" charset="0"/>
              <a:cs typeface="Open Sans" panose="020B0606030504020204" pitchFamily="34" charset="0"/>
            </a:endParaRPr>
          </a:p>
          <a:p>
            <a:pPr marL="190500">
              <a:lnSpc>
                <a:spcPts val="1310"/>
              </a:lnSpc>
            </a:pPr>
            <a:r>
              <a:rPr sz="1050" b="1" dirty="0">
                <a:solidFill>
                  <a:srgbClr val="005C77"/>
                </a:solidFill>
                <a:latin typeface="Open Sans" panose="020B0606030504020204" pitchFamily="34" charset="0"/>
                <a:ea typeface="Open Sans" panose="020B0606030504020204" pitchFamily="34" charset="0"/>
                <a:cs typeface="Open Sans" panose="020B0606030504020204" pitchFamily="34" charset="0"/>
                <a:hlinkClick r:id="rId4"/>
              </a:rPr>
              <a:t>www.kidsave.org/la-miracles-gala</a:t>
            </a:r>
            <a:endParaRPr sz="105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object 4"/>
          <p:cNvSpPr txBox="1"/>
          <p:nvPr/>
        </p:nvSpPr>
        <p:spPr>
          <a:xfrm>
            <a:off x="5086813" y="7229590"/>
            <a:ext cx="2314575" cy="2015936"/>
          </a:xfrm>
          <a:prstGeom prst="rect">
            <a:avLst/>
          </a:prstGeom>
        </p:spPr>
        <p:txBody>
          <a:bodyPr vert="horz" wrap="square" lIns="0" tIns="20320" rIns="0" bIns="0" rtlCol="0">
            <a:spAutoFit/>
          </a:bodyPr>
          <a:lstStyle/>
          <a:p>
            <a:pPr marL="12700" marR="5080">
              <a:lnSpc>
                <a:spcPts val="1300"/>
              </a:lnSpc>
              <a:spcBef>
                <a:spcPts val="160"/>
              </a:spcBef>
            </a:pPr>
            <a:r>
              <a:rPr sz="1050" b="1" dirty="0">
                <a:solidFill>
                  <a:srgbClr val="231F20"/>
                </a:solidFill>
                <a:latin typeface="Open Sans" panose="020B0606030504020204" pitchFamily="34" charset="0"/>
                <a:ea typeface="Open Sans" panose="020B0606030504020204" pitchFamily="34" charset="0"/>
                <a:cs typeface="Open Sans" panose="020B0606030504020204" pitchFamily="34" charset="0"/>
              </a:rPr>
              <a:t>Please fill out this form completely and return it in one of the following ways:</a:t>
            </a:r>
            <a:endParaRPr sz="1050" dirty="0">
              <a:latin typeface="Open Sans" panose="020B0606030504020204" pitchFamily="34" charset="0"/>
              <a:ea typeface="Open Sans" panose="020B0606030504020204" pitchFamily="34" charset="0"/>
              <a:cs typeface="Open Sans" panose="020B0606030504020204" pitchFamily="34" charset="0"/>
            </a:endParaRPr>
          </a:p>
          <a:p>
            <a:pPr marL="12700">
              <a:lnSpc>
                <a:spcPts val="1310"/>
              </a:lnSpc>
              <a:spcBef>
                <a:spcPts val="840"/>
              </a:spcBef>
            </a:pPr>
            <a:r>
              <a:rPr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1) Fax to: (310) 641-7283,</a:t>
            </a:r>
            <a:endParaRPr sz="1050" dirty="0">
              <a:latin typeface="Open Sans" panose="020B0606030504020204" pitchFamily="34" charset="0"/>
              <a:ea typeface="Open Sans" panose="020B0606030504020204" pitchFamily="34" charset="0"/>
              <a:cs typeface="Open Sans" panose="020B0606030504020204" pitchFamily="34" charset="0"/>
            </a:endParaRPr>
          </a:p>
          <a:p>
            <a:pPr marL="203200">
              <a:lnSpc>
                <a:spcPts val="1310"/>
              </a:lnSpc>
            </a:pPr>
            <a:r>
              <a:rPr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Attn: </a:t>
            </a:r>
            <a:endParaRPr lang="en-US" sz="1050" dirty="0">
              <a:latin typeface="Open Sans" panose="020B0606030504020204" pitchFamily="34" charset="0"/>
              <a:ea typeface="Open Sans" panose="020B0606030504020204" pitchFamily="34" charset="0"/>
              <a:cs typeface="Open Sans" panose="020B0606030504020204" pitchFamily="34" charset="0"/>
            </a:endParaRPr>
          </a:p>
          <a:p>
            <a:pPr marL="12700">
              <a:lnSpc>
                <a:spcPts val="1310"/>
              </a:lnSpc>
              <a:spcBef>
                <a:spcPts val="880"/>
              </a:spcBef>
            </a:pPr>
            <a:r>
              <a:rPr lang="en-US"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2)   Mail to:</a:t>
            </a:r>
            <a:endParaRPr lang="en-US" sz="1050" dirty="0">
              <a:latin typeface="Open Sans" panose="020B0606030504020204" pitchFamily="34" charset="0"/>
              <a:ea typeface="Open Sans" panose="020B0606030504020204" pitchFamily="34" charset="0"/>
              <a:cs typeface="Open Sans" panose="020B0606030504020204" pitchFamily="34" charset="0"/>
            </a:endParaRPr>
          </a:p>
          <a:p>
            <a:pPr marL="203200">
              <a:lnSpc>
                <a:spcPts val="1300"/>
              </a:lnSpc>
            </a:pPr>
            <a:r>
              <a:rPr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Kidsave</a:t>
            </a:r>
            <a:endParaRPr sz="1050" dirty="0">
              <a:latin typeface="Open Sans" panose="020B0606030504020204" pitchFamily="34" charset="0"/>
              <a:ea typeface="Open Sans" panose="020B0606030504020204" pitchFamily="34" charset="0"/>
              <a:cs typeface="Open Sans" panose="020B0606030504020204" pitchFamily="34" charset="0"/>
            </a:endParaRPr>
          </a:p>
          <a:p>
            <a:pPr marL="203200">
              <a:lnSpc>
                <a:spcPts val="1300"/>
              </a:lnSpc>
            </a:pPr>
            <a:r>
              <a:rPr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P.O. Box 39293</a:t>
            </a:r>
            <a:endParaRPr sz="1050" dirty="0">
              <a:latin typeface="Open Sans" panose="020B0606030504020204" pitchFamily="34" charset="0"/>
              <a:ea typeface="Open Sans" panose="020B0606030504020204" pitchFamily="34" charset="0"/>
              <a:cs typeface="Open Sans" panose="020B0606030504020204" pitchFamily="34" charset="0"/>
            </a:endParaRPr>
          </a:p>
          <a:p>
            <a:pPr marL="203200">
              <a:lnSpc>
                <a:spcPts val="1310"/>
              </a:lnSpc>
            </a:pPr>
            <a:r>
              <a:rPr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Los Angeles, CA 90039-0293</a:t>
            </a:r>
            <a:endParaRPr sz="1050" dirty="0">
              <a:latin typeface="Open Sans" panose="020B0606030504020204" pitchFamily="34" charset="0"/>
              <a:ea typeface="Open Sans" panose="020B0606030504020204" pitchFamily="34" charset="0"/>
              <a:cs typeface="Open Sans" panose="020B0606030504020204" pitchFamily="34" charset="0"/>
            </a:endParaRPr>
          </a:p>
          <a:p>
            <a:pPr marL="12700">
              <a:lnSpc>
                <a:spcPct val="100000"/>
              </a:lnSpc>
              <a:spcBef>
                <a:spcPts val="880"/>
              </a:spcBef>
            </a:pPr>
            <a:r>
              <a:rPr sz="1050" dirty="0">
                <a:solidFill>
                  <a:srgbClr val="231F20"/>
                </a:solidFill>
                <a:latin typeface="Open Sans" panose="020B0606030504020204" pitchFamily="34" charset="0"/>
                <a:ea typeface="Open Sans" panose="020B0606030504020204" pitchFamily="34" charset="0"/>
                <a:cs typeface="Open Sans" panose="020B0606030504020204" pitchFamily="34" charset="0"/>
              </a:rPr>
              <a:t>3) Email to:</a:t>
            </a:r>
            <a:endParaRPr sz="105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object 6"/>
          <p:cNvSpPr txBox="1"/>
          <p:nvPr/>
        </p:nvSpPr>
        <p:spPr>
          <a:xfrm>
            <a:off x="2657492" y="4838718"/>
            <a:ext cx="2022512" cy="530915"/>
          </a:xfrm>
          <a:prstGeom prst="rect">
            <a:avLst/>
          </a:prstGeom>
        </p:spPr>
        <p:txBody>
          <a:bodyPr vert="horz" wrap="square" lIns="0" tIns="22860" rIns="0" bIns="0" rtlCol="0">
            <a:spAutoFit/>
          </a:bodyPr>
          <a:lstStyle/>
          <a:p>
            <a:pPr marL="184150" indent="-171450">
              <a:lnSpc>
                <a:spcPct val="100000"/>
              </a:lnSpc>
              <a:spcBef>
                <a:spcPts val="180"/>
              </a:spcBef>
              <a:buFont typeface="Wingdings" panose="05000000000000000000" pitchFamily="2" charset="2"/>
              <a:buChar char="q"/>
            </a:pPr>
            <a:r>
              <a:rPr sz="1100" b="1" dirty="0">
                <a:solidFill>
                  <a:srgbClr val="231F20"/>
                </a:solidFill>
                <a:latin typeface="Open Sans" panose="020B0606030504020204" pitchFamily="34" charset="0"/>
                <a:ea typeface="Open Sans" panose="020B0606030504020204" pitchFamily="34" charset="0"/>
                <a:cs typeface="Open Sans" panose="020B0606030504020204" pitchFamily="34" charset="0"/>
              </a:rPr>
              <a:t>Individual Ticket (after April 14)</a:t>
            </a:r>
            <a:r>
              <a:rPr lang="en-US" sz="1100" b="1" dirty="0">
                <a:solidFill>
                  <a:srgbClr val="231F20"/>
                </a:solidFill>
                <a:latin typeface="Open Sans" panose="020B0606030504020204" pitchFamily="34" charset="0"/>
                <a:ea typeface="Open Sans" panose="020B0606030504020204" pitchFamily="34" charset="0"/>
                <a:cs typeface="Open Sans" panose="020B0606030504020204" pitchFamily="34" charset="0"/>
              </a:rPr>
              <a:t> </a:t>
            </a:r>
            <a:r>
              <a:rPr sz="1100" b="1" dirty="0">
                <a:solidFill>
                  <a:srgbClr val="231F20"/>
                </a:solidFill>
                <a:latin typeface="Open Sans" panose="020B0606030504020204" pitchFamily="34" charset="0"/>
                <a:ea typeface="Open Sans" panose="020B0606030504020204" pitchFamily="34" charset="0"/>
                <a:cs typeface="Open Sans" panose="020B0606030504020204" pitchFamily="34" charset="0"/>
              </a:rPr>
              <a:t>$500</a:t>
            </a:r>
            <a:br>
              <a:rPr lang="en-US" sz="1100" dirty="0">
                <a:solidFill>
                  <a:srgbClr val="231F20"/>
                </a:solidFill>
                <a:latin typeface="Open Sans" panose="020B0606030504020204" pitchFamily="34" charset="0"/>
                <a:ea typeface="Open Sans" panose="020B0606030504020204" pitchFamily="34" charset="0"/>
                <a:cs typeface="Open Sans" panose="020B0606030504020204" pitchFamily="34" charset="0"/>
              </a:rPr>
            </a:br>
            <a:r>
              <a:rPr sz="1100" dirty="0">
                <a:solidFill>
                  <a:srgbClr val="231F20"/>
                </a:solidFill>
                <a:latin typeface="Open Sans" panose="020B0606030504020204" pitchFamily="34" charset="0"/>
                <a:ea typeface="Open Sans" panose="020B0606030504020204" pitchFamily="34" charset="0"/>
                <a:cs typeface="Open Sans" panose="020B0606030504020204" pitchFamily="34" charset="0"/>
              </a:rPr>
              <a:t> Quantity</a:t>
            </a:r>
            <a:r>
              <a:rPr lang="en-US" sz="1100" dirty="0">
                <a:solidFill>
                  <a:srgbClr val="231F20"/>
                </a:solidFill>
                <a:latin typeface="Open Sans" panose="020B0606030504020204" pitchFamily="34" charset="0"/>
                <a:ea typeface="Open Sans" panose="020B0606030504020204" pitchFamily="34" charset="0"/>
                <a:cs typeface="Open Sans" panose="020B0606030504020204" pitchFamily="34" charset="0"/>
              </a:rPr>
              <a:t> </a:t>
            </a:r>
            <a:r>
              <a:rPr lang="en-US" sz="1100" b="1" u="sng" dirty="0">
                <a:solidFill>
                  <a:srgbClr val="231F20"/>
                </a:solidFill>
                <a:uFill>
                  <a:solidFill>
                    <a:srgbClr val="231F20"/>
                  </a:solidFill>
                </a:uFill>
                <a:latin typeface="Open Sans" panose="020B0606030504020204" pitchFamily="34" charset="0"/>
                <a:ea typeface="Open Sans" panose="020B0606030504020204" pitchFamily="34" charset="0"/>
                <a:cs typeface="Open Sans" panose="020B0606030504020204" pitchFamily="34" charset="0"/>
              </a:rPr>
              <a:t>________________</a:t>
            </a:r>
            <a:endParaRPr sz="11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object 7"/>
          <p:cNvSpPr txBox="1"/>
          <p:nvPr/>
        </p:nvSpPr>
        <p:spPr>
          <a:xfrm>
            <a:off x="4992471" y="4894968"/>
            <a:ext cx="2279234" cy="542649"/>
          </a:xfrm>
          <a:prstGeom prst="rect">
            <a:avLst/>
          </a:prstGeom>
        </p:spPr>
        <p:txBody>
          <a:bodyPr vert="horz" wrap="square" lIns="0" tIns="12700" rIns="0" bIns="0" rtlCol="0">
            <a:spAutoFit/>
          </a:bodyPr>
          <a:lstStyle/>
          <a:p>
            <a:pPr marL="184150" marR="5080" indent="-171450">
              <a:lnSpc>
                <a:spcPct val="106100"/>
              </a:lnSpc>
              <a:spcBef>
                <a:spcPts val="100"/>
              </a:spcBef>
              <a:buFont typeface="Wingdings" panose="05000000000000000000" pitchFamily="2" charset="2"/>
              <a:buChar char="q"/>
              <a:tabLst>
                <a:tab pos="1737360" algn="l"/>
              </a:tabLst>
            </a:pPr>
            <a:r>
              <a:rPr sz="1100" b="1" dirty="0">
                <a:solidFill>
                  <a:srgbClr val="231F20"/>
                </a:solidFill>
                <a:latin typeface="Open Sans" panose="020B0606030504020204" pitchFamily="34" charset="0"/>
                <a:ea typeface="Open Sans" panose="020B0606030504020204" pitchFamily="34" charset="0"/>
                <a:cs typeface="Open Sans" panose="020B0606030504020204" pitchFamily="34" charset="0"/>
              </a:rPr>
              <a:t>I cannot attend, but would like to  make a donation of </a:t>
            </a:r>
            <a:r>
              <a:rPr sz="1100" b="1" u="sng" dirty="0">
                <a:solidFill>
                  <a:srgbClr val="231F20"/>
                </a:solidFill>
                <a:uFill>
                  <a:solidFill>
                    <a:srgbClr val="231F20"/>
                  </a:solidFill>
                </a:uFill>
                <a:latin typeface="Open Sans" panose="020B0606030504020204" pitchFamily="34" charset="0"/>
                <a:ea typeface="Open Sans" panose="020B0606030504020204" pitchFamily="34" charset="0"/>
                <a:cs typeface="Open Sans" panose="020B0606030504020204" pitchFamily="34" charset="0"/>
              </a:rPr>
              <a:t> 	</a:t>
            </a:r>
            <a:r>
              <a:rPr sz="1100" b="1" dirty="0">
                <a:solidFill>
                  <a:srgbClr val="231F20"/>
                </a:solidFill>
                <a:latin typeface="Open Sans" panose="020B0606030504020204" pitchFamily="34" charset="0"/>
                <a:ea typeface="Open Sans" panose="020B0606030504020204" pitchFamily="34" charset="0"/>
                <a:cs typeface="Open Sans" panose="020B0606030504020204" pitchFamily="34" charset="0"/>
              </a:rPr>
              <a:t>.</a:t>
            </a:r>
            <a:endParaRPr sz="1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object 9"/>
          <p:cNvSpPr txBox="1"/>
          <p:nvPr/>
        </p:nvSpPr>
        <p:spPr>
          <a:xfrm>
            <a:off x="380653" y="4783202"/>
            <a:ext cx="2072052" cy="530915"/>
          </a:xfrm>
          <a:prstGeom prst="rect">
            <a:avLst/>
          </a:prstGeom>
        </p:spPr>
        <p:txBody>
          <a:bodyPr vert="horz" wrap="square" lIns="0" tIns="22860" rIns="0" bIns="0" rtlCol="0">
            <a:spAutoFit/>
          </a:bodyPr>
          <a:lstStyle/>
          <a:p>
            <a:pPr marL="184150" indent="-171450">
              <a:lnSpc>
                <a:spcPct val="100000"/>
              </a:lnSpc>
              <a:spcBef>
                <a:spcPts val="180"/>
              </a:spcBef>
              <a:buFont typeface="Wingdings" panose="05000000000000000000" pitchFamily="2" charset="2"/>
              <a:buChar char="q"/>
            </a:pPr>
            <a:r>
              <a:rPr sz="1100" b="1" dirty="0">
                <a:solidFill>
                  <a:srgbClr val="231F20"/>
                </a:solidFill>
                <a:latin typeface="Open Sans" panose="020B0606030504020204" pitchFamily="34" charset="0"/>
                <a:ea typeface="Open Sans" panose="020B0606030504020204" pitchFamily="34" charset="0"/>
                <a:cs typeface="Open Sans" panose="020B0606030504020204" pitchFamily="34" charset="0"/>
              </a:rPr>
              <a:t>Early Bird Individual Ticket</a:t>
            </a:r>
            <a:r>
              <a:rPr lang="en-US" sz="1100" b="1" dirty="0">
                <a:latin typeface="Open Sans" panose="020B0606030504020204" pitchFamily="34" charset="0"/>
                <a:ea typeface="Open Sans" panose="020B0606030504020204" pitchFamily="34" charset="0"/>
                <a:cs typeface="Open Sans" panose="020B0606030504020204" pitchFamily="34" charset="0"/>
              </a:rPr>
              <a:t> (</a:t>
            </a:r>
            <a:r>
              <a:rPr sz="1100" b="1" dirty="0">
                <a:solidFill>
                  <a:srgbClr val="231F20"/>
                </a:solidFill>
                <a:latin typeface="Open Sans" panose="020B0606030504020204" pitchFamily="34" charset="0"/>
                <a:ea typeface="Open Sans" panose="020B0606030504020204" pitchFamily="34" charset="0"/>
                <a:cs typeface="Open Sans" panose="020B0606030504020204" pitchFamily="34" charset="0"/>
              </a:rPr>
              <a:t>thru  April 14) $375 Quantity</a:t>
            </a:r>
            <a:r>
              <a:rPr lang="en-US" sz="1100" b="1" dirty="0">
                <a:solidFill>
                  <a:srgbClr val="231F20"/>
                </a:solidFill>
                <a:latin typeface="Open Sans" panose="020B0606030504020204" pitchFamily="34" charset="0"/>
                <a:ea typeface="Open Sans" panose="020B0606030504020204" pitchFamily="34" charset="0"/>
                <a:cs typeface="Open Sans" panose="020B0606030504020204" pitchFamily="34" charset="0"/>
              </a:rPr>
              <a:t>   </a:t>
            </a:r>
            <a:r>
              <a:rPr lang="en-US" sz="1100" b="1" u="sng" dirty="0">
                <a:solidFill>
                  <a:srgbClr val="231F20"/>
                </a:solidFill>
                <a:uFill>
                  <a:solidFill>
                    <a:srgbClr val="231F20"/>
                  </a:solidFill>
                </a:uFill>
                <a:latin typeface="Open Sans" panose="020B0606030504020204" pitchFamily="34" charset="0"/>
                <a:ea typeface="Open Sans" panose="020B0606030504020204" pitchFamily="34" charset="0"/>
                <a:cs typeface="Open Sans" panose="020B0606030504020204" pitchFamily="34" charset="0"/>
              </a:rPr>
              <a:t>	</a:t>
            </a:r>
            <a:endParaRPr sz="11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object 10"/>
          <p:cNvSpPr txBox="1"/>
          <p:nvPr/>
        </p:nvSpPr>
        <p:spPr>
          <a:xfrm>
            <a:off x="452194" y="1718528"/>
            <a:ext cx="7184645" cy="1823576"/>
          </a:xfrm>
          <a:prstGeom prst="rect">
            <a:avLst/>
          </a:prstGeom>
        </p:spPr>
        <p:txBody>
          <a:bodyPr vert="horz" wrap="square" lIns="0" tIns="12700" rIns="0" bIns="0" rtlCol="0">
            <a:spAutoFit/>
          </a:bodyPr>
          <a:lstStyle/>
          <a:p>
            <a:pPr marL="25400">
              <a:lnSpc>
                <a:spcPct val="100000"/>
              </a:lnSpc>
              <a:spcBef>
                <a:spcPts val="1000"/>
              </a:spcBef>
              <a:tabLst>
                <a:tab pos="3606165" algn="l"/>
                <a:tab pos="6806565" algn="l"/>
              </a:tabLst>
            </a:pP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Name:</a:t>
            </a:r>
            <a:r>
              <a:rPr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Title: </a:t>
            </a:r>
            <a:r>
              <a:rPr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endParaRPr sz="1000" dirty="0">
              <a:latin typeface="Open Sans" panose="020B0606030504020204" pitchFamily="34" charset="0"/>
              <a:ea typeface="Open Sans" panose="020B0606030504020204" pitchFamily="34" charset="0"/>
              <a:cs typeface="Open Sans" panose="020B0606030504020204" pitchFamily="34" charset="0"/>
            </a:endParaRPr>
          </a:p>
          <a:p>
            <a:pPr marL="25400" marR="5080" algn="just">
              <a:lnSpc>
                <a:spcPct val="159700"/>
              </a:lnSpc>
              <a:spcBef>
                <a:spcPts val="1000"/>
              </a:spcBef>
              <a:tabLst>
                <a:tab pos="1548765" algn="l"/>
                <a:tab pos="2310765" algn="l"/>
                <a:tab pos="3529965" algn="l"/>
                <a:tab pos="4596765" algn="l"/>
                <a:tab pos="4901565" algn="l"/>
                <a:tab pos="5434965" algn="l"/>
                <a:tab pos="6806565" algn="l"/>
              </a:tabLst>
            </a:pP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Company   or Foundation: </a:t>
            </a:r>
            <a:r>
              <a:rPr lang="en-US"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 </a:t>
            </a:r>
            <a:r>
              <a:rPr lang="en-US"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                                                                                                                                                                                                                                                                                                                                                                   Mailing Address:   </a:t>
            </a:r>
            <a:r>
              <a:rPr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                                                                                                                                                                                                                                                                                                                                                                                               City:</a:t>
            </a:r>
            <a:r>
              <a:rPr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State:</a:t>
            </a:r>
            <a:r>
              <a:rPr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Zip: </a:t>
            </a:r>
            <a:r>
              <a:rPr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  Phone  Number:  (</a:t>
            </a:r>
            <a:r>
              <a:rPr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a:t>
            </a:r>
            <a:r>
              <a:rPr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a:t>
            </a:r>
            <a:r>
              <a:rPr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Fax: (</a:t>
            </a:r>
            <a:r>
              <a:rPr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a:t>
            </a:r>
            <a:r>
              <a:rPr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 </a:t>
            </a:r>
            <a:r>
              <a:rPr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r>
              <a:rPr sz="1000" dirty="0">
                <a:solidFill>
                  <a:srgbClr val="231F20"/>
                </a:solidFill>
                <a:latin typeface="Open Sans" panose="020B0606030504020204" pitchFamily="34" charset="0"/>
                <a:ea typeface="Open Sans" panose="020B0606030504020204" pitchFamily="34" charset="0"/>
                <a:cs typeface="Open Sans" panose="020B0606030504020204" pitchFamily="34" charset="0"/>
              </a:rPr>
              <a:t> Email: </a:t>
            </a:r>
            <a:r>
              <a:rPr sz="1000" u="sng" dirty="0">
                <a:solidFill>
                  <a:srgbClr val="231F20"/>
                </a:solidFill>
                <a:uFill>
                  <a:solidFill>
                    <a:srgbClr val="221E1F"/>
                  </a:solidFill>
                </a:uFill>
                <a:latin typeface="Open Sans" panose="020B0606030504020204" pitchFamily="34" charset="0"/>
                <a:ea typeface="Open Sans" panose="020B0606030504020204" pitchFamily="34" charset="0"/>
                <a:cs typeface="Open Sans" panose="020B0606030504020204" pitchFamily="34" charset="0"/>
              </a:rPr>
              <a:t> 							</a:t>
            </a:r>
            <a:endParaRPr sz="1200" dirty="0">
              <a:latin typeface="Open Sans" panose="020B0606030504020204" pitchFamily="34" charset="0"/>
              <a:ea typeface="Open Sans" panose="020B0606030504020204" pitchFamily="34" charset="0"/>
              <a:cs typeface="Open Sans" panose="020B0606030504020204" pitchFamily="34" charset="0"/>
            </a:endParaRPr>
          </a:p>
          <a:p>
            <a:pPr marL="12700" algn="just">
              <a:lnSpc>
                <a:spcPct val="100000"/>
              </a:lnSpc>
              <a:spcBef>
                <a:spcPts val="1000"/>
              </a:spcBef>
            </a:pPr>
            <a:r>
              <a:rPr sz="1100" dirty="0">
                <a:latin typeface="Open Sans" panose="020B0606030504020204" pitchFamily="34" charset="0"/>
                <a:ea typeface="Open Sans" panose="020B0606030504020204" pitchFamily="34" charset="0"/>
                <a:cs typeface="Open Sans" panose="020B0606030504020204" pitchFamily="34" charset="0"/>
              </a:rPr>
              <a:t>SPONSORSHIP LEVELS &amp; TICKETS</a:t>
            </a:r>
          </a:p>
        </p:txBody>
      </p:sp>
      <p:sp>
        <p:nvSpPr>
          <p:cNvPr id="25" name="object 25"/>
          <p:cNvSpPr/>
          <p:nvPr/>
        </p:nvSpPr>
        <p:spPr>
          <a:xfrm>
            <a:off x="468591" y="8683015"/>
            <a:ext cx="106680" cy="106680"/>
          </a:xfrm>
          <a:custGeom>
            <a:avLst/>
            <a:gdLst/>
            <a:ahLst/>
            <a:cxnLst/>
            <a:rect l="l" t="t" r="r" b="b"/>
            <a:pathLst>
              <a:path w="106679" h="106679">
                <a:moveTo>
                  <a:pt x="0" y="106172"/>
                </a:moveTo>
                <a:lnTo>
                  <a:pt x="106172" y="106172"/>
                </a:lnTo>
                <a:lnTo>
                  <a:pt x="106172" y="0"/>
                </a:lnTo>
                <a:lnTo>
                  <a:pt x="0" y="0"/>
                </a:lnTo>
                <a:lnTo>
                  <a:pt x="0" y="106172"/>
                </a:lnTo>
                <a:close/>
              </a:path>
            </a:pathLst>
          </a:custGeom>
          <a:ln w="10160">
            <a:solidFill>
              <a:srgbClr val="414042"/>
            </a:solidFill>
          </a:ln>
        </p:spPr>
        <p:txBody>
          <a:bodyPr wrap="square" lIns="0" tIns="0" rIns="0" bIns="0" rtlCol="0"/>
          <a:lstStyle/>
          <a:p>
            <a:endParaRPr/>
          </a:p>
        </p:txBody>
      </p:sp>
      <p:sp>
        <p:nvSpPr>
          <p:cNvPr id="27" name="object 27"/>
          <p:cNvSpPr txBox="1"/>
          <p:nvPr/>
        </p:nvSpPr>
        <p:spPr>
          <a:xfrm>
            <a:off x="507677" y="6615836"/>
            <a:ext cx="1760220" cy="346249"/>
          </a:xfrm>
          <a:prstGeom prst="rect">
            <a:avLst/>
          </a:prstGeom>
        </p:spPr>
        <p:txBody>
          <a:bodyPr vert="horz" wrap="square" lIns="0" tIns="12700" rIns="0" bIns="0" rtlCol="0">
            <a:spAutoFit/>
          </a:bodyPr>
          <a:lstStyle/>
          <a:p>
            <a:pPr marL="241300" indent="-228600">
              <a:lnSpc>
                <a:spcPts val="1310"/>
              </a:lnSpc>
              <a:spcBef>
                <a:spcPts val="100"/>
              </a:spcBef>
              <a:buFont typeface="Wingdings" panose="05000000000000000000" pitchFamily="2" charset="2"/>
              <a:buChar char="q"/>
            </a:pPr>
            <a:r>
              <a:rPr lang="en-US" sz="1100" dirty="0">
                <a:solidFill>
                  <a:srgbClr val="231F20"/>
                </a:solidFill>
                <a:latin typeface="Open Sans" panose="020B0606030504020204" pitchFamily="34" charset="0"/>
                <a:ea typeface="Open Sans" panose="020B0606030504020204" pitchFamily="34" charset="0"/>
                <a:cs typeface="Open Sans" panose="020B0606030504020204" pitchFamily="34" charset="0"/>
              </a:rPr>
              <a:t>Full Page Color Ad</a:t>
            </a:r>
            <a:br>
              <a:rPr lang="en-US" sz="1100" dirty="0">
                <a:solidFill>
                  <a:srgbClr val="231F20"/>
                </a:solidFill>
                <a:latin typeface="Open Sans" panose="020B0606030504020204" pitchFamily="34" charset="0"/>
                <a:ea typeface="Open Sans" panose="020B0606030504020204" pitchFamily="34" charset="0"/>
                <a:cs typeface="Open Sans" panose="020B0606030504020204" pitchFamily="34" charset="0"/>
              </a:rPr>
            </a:br>
            <a:r>
              <a:rPr lang="en-US" sz="1100" dirty="0">
                <a:solidFill>
                  <a:srgbClr val="231F20"/>
                </a:solidFill>
                <a:latin typeface="Open Sans" panose="020B0606030504020204" pitchFamily="34" charset="0"/>
                <a:ea typeface="Open Sans" panose="020B0606030504020204" pitchFamily="34" charset="0"/>
                <a:cs typeface="Open Sans" panose="020B0606030504020204" pitchFamily="34" charset="0"/>
              </a:rPr>
              <a:t>$1,500 </a:t>
            </a:r>
          </a:p>
        </p:txBody>
      </p:sp>
      <p:sp>
        <p:nvSpPr>
          <p:cNvPr id="28" name="object 28"/>
          <p:cNvSpPr txBox="1"/>
          <p:nvPr/>
        </p:nvSpPr>
        <p:spPr>
          <a:xfrm>
            <a:off x="4992471" y="5943343"/>
            <a:ext cx="2279234" cy="512961"/>
          </a:xfrm>
          <a:prstGeom prst="rect">
            <a:avLst/>
          </a:prstGeom>
        </p:spPr>
        <p:txBody>
          <a:bodyPr vert="horz" wrap="square" lIns="0" tIns="12700" rIns="0" bIns="0" rtlCol="0">
            <a:spAutoFit/>
          </a:bodyPr>
          <a:lstStyle/>
          <a:p>
            <a:pPr marL="184150" indent="-171450">
              <a:lnSpc>
                <a:spcPts val="1310"/>
              </a:lnSpc>
              <a:spcBef>
                <a:spcPts val="100"/>
              </a:spcBef>
              <a:buFont typeface="Wingdings" panose="05000000000000000000" pitchFamily="2" charset="2"/>
              <a:buChar char="q"/>
            </a:pPr>
            <a:r>
              <a:rPr lang="en-US" sz="1100" dirty="0">
                <a:solidFill>
                  <a:srgbClr val="231F20"/>
                </a:solidFill>
                <a:latin typeface="Century Gothic"/>
                <a:cs typeface="Century Gothic"/>
              </a:rPr>
              <a:t>Full Page - Inside Front or Back Cover Color Ad	</a:t>
            </a:r>
            <a:br>
              <a:rPr lang="en-US" sz="1100" dirty="0">
                <a:solidFill>
                  <a:srgbClr val="231F20"/>
                </a:solidFill>
                <a:latin typeface="Century Gothic"/>
                <a:cs typeface="Century Gothic"/>
              </a:rPr>
            </a:br>
            <a:r>
              <a:rPr lang="en-US" sz="1100" dirty="0">
                <a:solidFill>
                  <a:srgbClr val="231F20"/>
                </a:solidFill>
                <a:latin typeface="Century Gothic"/>
                <a:cs typeface="Century Gothic"/>
              </a:rPr>
              <a:t>$2,000 </a:t>
            </a:r>
          </a:p>
        </p:txBody>
      </p:sp>
      <p:sp>
        <p:nvSpPr>
          <p:cNvPr id="29" name="object 29"/>
          <p:cNvSpPr txBox="1"/>
          <p:nvPr/>
        </p:nvSpPr>
        <p:spPr>
          <a:xfrm>
            <a:off x="361530" y="5455607"/>
            <a:ext cx="4510354" cy="362920"/>
          </a:xfrm>
          <a:prstGeom prst="rect">
            <a:avLst/>
          </a:prstGeom>
        </p:spPr>
        <p:txBody>
          <a:bodyPr vert="horz" wrap="square" lIns="0" tIns="130810" rIns="0" bIns="0" rtlCol="0">
            <a:spAutoFit/>
          </a:bodyPr>
          <a:lstStyle/>
          <a:p>
            <a:pPr marL="12700">
              <a:lnSpc>
                <a:spcPct val="100000"/>
              </a:lnSpc>
              <a:spcBef>
                <a:spcPts val="1030"/>
              </a:spcBef>
            </a:pPr>
            <a:r>
              <a:rPr sz="1500" b="1" dirty="0">
                <a:latin typeface="Open Sans" panose="020B0606030504020204" pitchFamily="34" charset="0"/>
                <a:ea typeface="Open Sans" panose="020B0606030504020204" pitchFamily="34" charset="0"/>
                <a:cs typeface="Open Sans" panose="020B0606030504020204" pitchFamily="34" charset="0"/>
              </a:rPr>
              <a:t>GALA PROGRAM PRICING</a:t>
            </a:r>
            <a:endParaRPr sz="1500" dirty="0">
              <a:latin typeface="Open Sans" panose="020B0606030504020204" pitchFamily="34" charset="0"/>
              <a:ea typeface="Open Sans" panose="020B0606030504020204" pitchFamily="34" charset="0"/>
              <a:cs typeface="Open Sans" panose="020B0606030504020204" pitchFamily="34" charset="0"/>
            </a:endParaRPr>
          </a:p>
        </p:txBody>
      </p:sp>
      <p:sp>
        <p:nvSpPr>
          <p:cNvPr id="36" name="object 36"/>
          <p:cNvSpPr txBox="1"/>
          <p:nvPr/>
        </p:nvSpPr>
        <p:spPr>
          <a:xfrm>
            <a:off x="2646119" y="5909236"/>
            <a:ext cx="2022512" cy="512961"/>
          </a:xfrm>
          <a:prstGeom prst="rect">
            <a:avLst/>
          </a:prstGeom>
        </p:spPr>
        <p:txBody>
          <a:bodyPr vert="horz" wrap="square" lIns="0" tIns="12700" rIns="0" bIns="0" rtlCol="0">
            <a:spAutoFit/>
          </a:bodyPr>
          <a:lstStyle/>
          <a:p>
            <a:pPr marL="184150" indent="-171450">
              <a:lnSpc>
                <a:spcPts val="1310"/>
              </a:lnSpc>
              <a:spcBef>
                <a:spcPts val="100"/>
              </a:spcBef>
              <a:buFont typeface="Wingdings" panose="05000000000000000000" pitchFamily="2" charset="2"/>
              <a:buChar char="q"/>
            </a:pPr>
            <a:r>
              <a:rPr lang="en-US" sz="1100" dirty="0">
                <a:solidFill>
                  <a:srgbClr val="231F20"/>
                </a:solidFill>
                <a:latin typeface="Open Sans" panose="020B0606030504020204" pitchFamily="34" charset="0"/>
                <a:ea typeface="Open Sans" panose="020B0606030504020204" pitchFamily="34" charset="0"/>
                <a:cs typeface="Open Sans" panose="020B0606030504020204" pitchFamily="34" charset="0"/>
              </a:rPr>
              <a:t>2-page Front Inside or Back Inside Fold Out Color Ad $3,500 </a:t>
            </a:r>
          </a:p>
        </p:txBody>
      </p:sp>
      <p:sp>
        <p:nvSpPr>
          <p:cNvPr id="38" name="object 38"/>
          <p:cNvSpPr txBox="1"/>
          <p:nvPr/>
        </p:nvSpPr>
        <p:spPr>
          <a:xfrm>
            <a:off x="2704557" y="6655171"/>
            <a:ext cx="1846326" cy="346249"/>
          </a:xfrm>
          <a:prstGeom prst="rect">
            <a:avLst/>
          </a:prstGeom>
        </p:spPr>
        <p:txBody>
          <a:bodyPr vert="horz" wrap="square" lIns="0" tIns="12700" rIns="0" bIns="0" rtlCol="0">
            <a:spAutoFit/>
          </a:bodyPr>
          <a:lstStyle/>
          <a:p>
            <a:pPr marL="184150" indent="-171450">
              <a:lnSpc>
                <a:spcPts val="1310"/>
              </a:lnSpc>
              <a:spcBef>
                <a:spcPts val="100"/>
              </a:spcBef>
              <a:buFont typeface="Wingdings" panose="05000000000000000000" pitchFamily="2" charset="2"/>
              <a:buChar char="q"/>
            </a:pPr>
            <a:r>
              <a:rPr lang="en-US" sz="1100" dirty="0">
                <a:solidFill>
                  <a:srgbClr val="231F20"/>
                </a:solidFill>
                <a:latin typeface="Open Sans" panose="020B0606030504020204" pitchFamily="34" charset="0"/>
                <a:ea typeface="Open Sans" panose="020B0606030504020204" pitchFamily="34" charset="0"/>
                <a:cs typeface="Open Sans" panose="020B0606030504020204" pitchFamily="34" charset="0"/>
              </a:rPr>
              <a:t>Half Page Color Ad	</a:t>
            </a:r>
            <a:br>
              <a:rPr lang="en-US" sz="1100" dirty="0">
                <a:solidFill>
                  <a:srgbClr val="231F20"/>
                </a:solidFill>
                <a:latin typeface="Open Sans" panose="020B0606030504020204" pitchFamily="34" charset="0"/>
                <a:ea typeface="Open Sans" panose="020B0606030504020204" pitchFamily="34" charset="0"/>
                <a:cs typeface="Open Sans" panose="020B0606030504020204" pitchFamily="34" charset="0"/>
              </a:rPr>
            </a:br>
            <a:r>
              <a:rPr lang="en-US" sz="1100" dirty="0">
                <a:solidFill>
                  <a:srgbClr val="231F20"/>
                </a:solidFill>
                <a:latin typeface="Open Sans" panose="020B0606030504020204" pitchFamily="34" charset="0"/>
                <a:ea typeface="Open Sans" panose="020B0606030504020204" pitchFamily="34" charset="0"/>
                <a:cs typeface="Open Sans" panose="020B0606030504020204" pitchFamily="34" charset="0"/>
              </a:rPr>
              <a:t>$750 </a:t>
            </a:r>
          </a:p>
        </p:txBody>
      </p:sp>
      <p:sp>
        <p:nvSpPr>
          <p:cNvPr id="39" name="object 39"/>
          <p:cNvSpPr txBox="1"/>
          <p:nvPr/>
        </p:nvSpPr>
        <p:spPr>
          <a:xfrm>
            <a:off x="650805" y="9390798"/>
            <a:ext cx="6482080" cy="410369"/>
          </a:xfrm>
          <a:prstGeom prst="rect">
            <a:avLst/>
          </a:prstGeom>
        </p:spPr>
        <p:txBody>
          <a:bodyPr vert="horz" wrap="square" lIns="0" tIns="12700" rIns="0" bIns="0" rtlCol="0">
            <a:spAutoFit/>
          </a:bodyPr>
          <a:lstStyle/>
          <a:p>
            <a:pPr marL="38100">
              <a:lnSpc>
                <a:spcPct val="100000"/>
              </a:lnSpc>
              <a:spcBef>
                <a:spcPts val="100"/>
              </a:spcBef>
            </a:pPr>
            <a:r>
              <a:rPr sz="1100" dirty="0">
                <a:latin typeface="Open Sans" panose="020B0606030504020204" pitchFamily="34" charset="0"/>
                <a:ea typeface="Open Sans" panose="020B0606030504020204" pitchFamily="34" charset="0"/>
                <a:cs typeface="Open Sans" panose="020B0606030504020204" pitchFamily="34" charset="0"/>
              </a:rPr>
              <a:t>For sponsorship or other event  information,  please  contact</a:t>
            </a:r>
            <a:r>
              <a:rPr lang="en-US" sz="1100" dirty="0">
                <a:latin typeface="Open Sans" panose="020B0606030504020204" pitchFamily="34" charset="0"/>
                <a:ea typeface="Open Sans" panose="020B0606030504020204" pitchFamily="34" charset="0"/>
                <a:cs typeface="Open Sans" panose="020B0606030504020204" pitchFamily="34" charset="0"/>
              </a:rPr>
              <a:t>:</a:t>
            </a:r>
          </a:p>
          <a:p>
            <a:pPr marL="38100">
              <a:lnSpc>
                <a:spcPct val="100000"/>
              </a:lnSpc>
              <a:spcBef>
                <a:spcPts val="100"/>
              </a:spcBef>
            </a:pPr>
            <a:r>
              <a:rPr sz="700" dirty="0">
                <a:latin typeface="Open Sans" panose="020B0606030504020204" pitchFamily="34" charset="0"/>
                <a:ea typeface="Open Sans" panose="020B0606030504020204" pitchFamily="34" charset="0"/>
                <a:cs typeface="Open Sans" panose="020B0606030504020204" pitchFamily="34" charset="0"/>
              </a:rPr>
              <a:t>Kidsave  is a 501(c)(3) organization,  Tax  ID  91-1887623. Contributions  are   deductible  to  the  extent  provided  by   law.  Individual  benefits  received  are   excluded   from  tax deductibility.</a:t>
            </a:r>
          </a:p>
        </p:txBody>
      </p:sp>
      <p:sp>
        <p:nvSpPr>
          <p:cNvPr id="40" name="object 40"/>
          <p:cNvSpPr/>
          <p:nvPr/>
        </p:nvSpPr>
        <p:spPr>
          <a:xfrm>
            <a:off x="380653" y="7079994"/>
            <a:ext cx="7047865" cy="0"/>
          </a:xfrm>
          <a:custGeom>
            <a:avLst/>
            <a:gdLst/>
            <a:ahLst/>
            <a:cxnLst/>
            <a:rect l="l" t="t" r="r" b="b"/>
            <a:pathLst>
              <a:path w="7047865">
                <a:moveTo>
                  <a:pt x="0" y="0"/>
                </a:moveTo>
                <a:lnTo>
                  <a:pt x="7047674" y="0"/>
                </a:lnTo>
              </a:path>
            </a:pathLst>
          </a:custGeom>
          <a:ln w="12700">
            <a:solidFill>
              <a:srgbClr val="FECC00"/>
            </a:solidFill>
          </a:ln>
        </p:spPr>
        <p:txBody>
          <a:bodyPr wrap="square" lIns="0" tIns="0" rIns="0" bIns="0" rtlCol="0"/>
          <a:lstStyle/>
          <a:p>
            <a:endParaRPr/>
          </a:p>
        </p:txBody>
      </p:sp>
      <p:sp>
        <p:nvSpPr>
          <p:cNvPr id="41" name="object 41"/>
          <p:cNvSpPr/>
          <p:nvPr/>
        </p:nvSpPr>
        <p:spPr>
          <a:xfrm>
            <a:off x="380653" y="9242893"/>
            <a:ext cx="7047865" cy="0"/>
          </a:xfrm>
          <a:custGeom>
            <a:avLst/>
            <a:gdLst/>
            <a:ahLst/>
            <a:cxnLst/>
            <a:rect l="l" t="t" r="r" b="b"/>
            <a:pathLst>
              <a:path w="7047865">
                <a:moveTo>
                  <a:pt x="0" y="0"/>
                </a:moveTo>
                <a:lnTo>
                  <a:pt x="7047674" y="0"/>
                </a:lnTo>
              </a:path>
            </a:pathLst>
          </a:custGeom>
          <a:ln w="12700">
            <a:solidFill>
              <a:srgbClr val="FECC00"/>
            </a:solidFill>
          </a:ln>
        </p:spPr>
        <p:txBody>
          <a:bodyPr wrap="square" lIns="0" tIns="0" rIns="0" bIns="0" rtlCol="0"/>
          <a:lstStyle/>
          <a:p>
            <a:endParaRPr/>
          </a:p>
        </p:txBody>
      </p:sp>
      <p:sp>
        <p:nvSpPr>
          <p:cNvPr id="43" name="object 43"/>
          <p:cNvSpPr txBox="1"/>
          <p:nvPr/>
        </p:nvSpPr>
        <p:spPr>
          <a:xfrm>
            <a:off x="2122961" y="1138762"/>
            <a:ext cx="4855845" cy="226729"/>
          </a:xfrm>
          <a:prstGeom prst="rect">
            <a:avLst/>
          </a:prstGeom>
          <a:noFill/>
        </p:spPr>
        <p:txBody>
          <a:bodyPr vert="horz" wrap="square" lIns="0" tIns="0" rIns="0" bIns="0" rtlCol="0">
            <a:spAutoFit/>
          </a:bodyPr>
          <a:lstStyle/>
          <a:p>
            <a:pPr marL="93345">
              <a:lnSpc>
                <a:spcPts val="1635"/>
              </a:lnSpc>
            </a:pPr>
            <a:r>
              <a:rPr lang="en-US" sz="2200" b="1" dirty="0">
                <a:latin typeface="Open Sans" panose="020B0606030504020204" pitchFamily="34" charset="0"/>
                <a:ea typeface="Open Sans" panose="020B0606030504020204" pitchFamily="34" charset="0"/>
                <a:cs typeface="Open Sans" panose="020B0606030504020204" pitchFamily="34" charset="0"/>
              </a:rPr>
              <a:t>E</a:t>
            </a:r>
            <a:r>
              <a:rPr sz="2200" b="1" dirty="0">
                <a:latin typeface="Open Sans" panose="020B0606030504020204" pitchFamily="34" charset="0"/>
                <a:ea typeface="Open Sans" panose="020B0606030504020204" pitchFamily="34" charset="0"/>
                <a:cs typeface="Open Sans" panose="020B0606030504020204" pitchFamily="34" charset="0"/>
              </a:rPr>
              <a:t>VENT REGISTRATION FORM</a:t>
            </a:r>
            <a:endParaRPr sz="2200" dirty="0">
              <a:latin typeface="Open Sans" panose="020B0606030504020204" pitchFamily="34" charset="0"/>
              <a:ea typeface="Open Sans" panose="020B0606030504020204" pitchFamily="34" charset="0"/>
              <a:cs typeface="Open Sans" panose="020B0606030504020204" pitchFamily="34" charset="0"/>
            </a:endParaRPr>
          </a:p>
        </p:txBody>
      </p:sp>
      <p:sp>
        <p:nvSpPr>
          <p:cNvPr id="44" name="object 44"/>
          <p:cNvSpPr txBox="1">
            <a:spLocks noGrp="1"/>
          </p:cNvSpPr>
          <p:nvPr>
            <p:ph type="title"/>
          </p:nvPr>
        </p:nvSpPr>
        <p:spPr>
          <a:xfrm>
            <a:off x="2110574" y="451312"/>
            <a:ext cx="4855845" cy="592470"/>
          </a:xfrm>
          <a:prstGeom prst="rect">
            <a:avLst/>
          </a:prstGeom>
          <a:noFill/>
        </p:spPr>
        <p:txBody>
          <a:bodyPr vert="horz" wrap="square" lIns="0" tIns="0" rIns="0" bIns="0" rtlCol="0">
            <a:spAutoFit/>
          </a:bodyPr>
          <a:lstStyle/>
          <a:p>
            <a:pPr>
              <a:lnSpc>
                <a:spcPts val="4405"/>
              </a:lnSpc>
            </a:pPr>
            <a:r>
              <a:rPr sz="4000" b="0" dirty="0">
                <a:latin typeface="Ink Free" panose="03080402000500000000" pitchFamily="66" charset="0"/>
                <a:ea typeface="Open Sans" panose="020B0606030504020204" pitchFamily="34" charset="0"/>
                <a:cs typeface="Open Sans" panose="020B0606030504020204" pitchFamily="34" charset="0"/>
              </a:rPr>
              <a:t>Our Year of Miracles</a:t>
            </a:r>
            <a:endParaRPr sz="4000" dirty="0">
              <a:latin typeface="Ink Free" panose="03080402000500000000" pitchFamily="66" charset="0"/>
              <a:ea typeface="Open Sans" panose="020B0606030504020204" pitchFamily="34" charset="0"/>
              <a:cs typeface="Open Sans" panose="020B0606030504020204" pitchFamily="34" charset="0"/>
            </a:endParaRPr>
          </a:p>
        </p:txBody>
      </p:sp>
      <p:graphicFrame>
        <p:nvGraphicFramePr>
          <p:cNvPr id="45" name="Table 44">
            <a:extLst>
              <a:ext uri="{FF2B5EF4-FFF2-40B4-BE49-F238E27FC236}">
                <a16:creationId xmlns:a16="http://schemas.microsoft.com/office/drawing/2014/main" id="{99C464A6-69B5-4C58-A491-3BCBD0262D0C}"/>
              </a:ext>
            </a:extLst>
          </p:cNvPr>
          <p:cNvGraphicFramePr>
            <a:graphicFrameLocks noGrp="1"/>
          </p:cNvGraphicFramePr>
          <p:nvPr>
            <p:extLst>
              <p:ext uri="{D42A27DB-BD31-4B8C-83A1-F6EECF244321}">
                <p14:modId xmlns:p14="http://schemas.microsoft.com/office/powerpoint/2010/main" val="681846717"/>
              </p:ext>
            </p:extLst>
          </p:nvPr>
        </p:nvGraphicFramePr>
        <p:xfrm>
          <a:off x="359044" y="3426034"/>
          <a:ext cx="7337602" cy="1369891"/>
        </p:xfrm>
        <a:graphic>
          <a:graphicData uri="http://schemas.openxmlformats.org/drawingml/2006/table">
            <a:tbl>
              <a:tblPr/>
              <a:tblGrid>
                <a:gridCol w="1752263">
                  <a:extLst>
                    <a:ext uri="{9D8B030D-6E8A-4147-A177-3AD203B41FA5}">
                      <a16:colId xmlns:a16="http://schemas.microsoft.com/office/drawing/2014/main" val="2160877024"/>
                    </a:ext>
                  </a:extLst>
                </a:gridCol>
                <a:gridCol w="1555134">
                  <a:extLst>
                    <a:ext uri="{9D8B030D-6E8A-4147-A177-3AD203B41FA5}">
                      <a16:colId xmlns:a16="http://schemas.microsoft.com/office/drawing/2014/main" val="4246124018"/>
                    </a:ext>
                  </a:extLst>
                </a:gridCol>
                <a:gridCol w="1358003">
                  <a:extLst>
                    <a:ext uri="{9D8B030D-6E8A-4147-A177-3AD203B41FA5}">
                      <a16:colId xmlns:a16="http://schemas.microsoft.com/office/drawing/2014/main" val="795462330"/>
                    </a:ext>
                  </a:extLst>
                </a:gridCol>
                <a:gridCol w="1336101">
                  <a:extLst>
                    <a:ext uri="{9D8B030D-6E8A-4147-A177-3AD203B41FA5}">
                      <a16:colId xmlns:a16="http://schemas.microsoft.com/office/drawing/2014/main" val="4197883623"/>
                    </a:ext>
                  </a:extLst>
                </a:gridCol>
                <a:gridCol w="1336101">
                  <a:extLst>
                    <a:ext uri="{9D8B030D-6E8A-4147-A177-3AD203B41FA5}">
                      <a16:colId xmlns:a16="http://schemas.microsoft.com/office/drawing/2014/main" val="2224847383"/>
                    </a:ext>
                  </a:extLst>
                </a:gridCol>
              </a:tblGrid>
              <a:tr h="181171">
                <a:tc>
                  <a:txBody>
                    <a:bodyPr/>
                    <a:lstStyle/>
                    <a:p>
                      <a:pPr marL="0" indent="0" algn="l" fontAlgn="b">
                        <a:buFont typeface="Wingdings" panose="05000000000000000000" pitchFamily="2" charset="2"/>
                        <a:buNone/>
                      </a:pPr>
                      <a:endPar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0" indent="0" algn="l" fontAlgn="b">
                        <a:buFont typeface="Wingdings" panose="05000000000000000000" pitchFamily="2" charset="2"/>
                        <a:buNone/>
                      </a:pPr>
                      <a:endPar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0" indent="0" algn="l" fontAlgn="b">
                        <a:buFont typeface="Wingdings" panose="05000000000000000000" pitchFamily="2" charset="2"/>
                        <a:buNone/>
                      </a:pPr>
                      <a:endPar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0" indent="0" algn="l" fontAlgn="b">
                        <a:buFont typeface="Wingdings" panose="05000000000000000000" pitchFamily="2" charset="2"/>
                        <a:buNone/>
                      </a:pPr>
                      <a:endPar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0" indent="0" algn="l" fontAlgn="b">
                        <a:buFont typeface="Wingdings" panose="05000000000000000000" pitchFamily="2" charset="2"/>
                        <a:buNone/>
                      </a:pPr>
                      <a:endPar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nchor="b">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274461218"/>
                  </a:ext>
                </a:extLst>
              </a:tr>
              <a:tr h="430555">
                <a:tc>
                  <a:txBody>
                    <a:bodyPr/>
                    <a:lstStyle/>
                    <a:p>
                      <a:pPr marL="171450" marR="0" lvl="0" indent="-171450" algn="l" defTabSz="582930" rtl="0" eaLnBrk="1" fontAlgn="t" latinLnBrk="0" hangingPunct="1">
                        <a:lnSpc>
                          <a:spcPct val="100000"/>
                        </a:lnSpc>
                        <a:spcBef>
                          <a:spcPts val="0"/>
                        </a:spcBef>
                        <a:spcAft>
                          <a:spcPts val="0"/>
                        </a:spcAft>
                        <a:buClrTx/>
                        <a:buSzTx/>
                        <a:buFont typeface="Wingdings" panose="05000000000000000000" pitchFamily="2" charset="2"/>
                        <a:buChar char="q"/>
                        <a:tabLst/>
                        <a:defRPr/>
                      </a:pP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Leadership Sponsor</a:t>
                      </a:r>
                      <a:b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b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$50,000 </a:t>
                      </a:r>
                    </a:p>
                    <a:p>
                      <a:pPr marL="171450" indent="-171450" algn="l" fontAlgn="t">
                        <a:buFont typeface="Wingdings" panose="05000000000000000000" pitchFamily="2" charset="2"/>
                        <a:buChar char="q"/>
                      </a:pPr>
                      <a:endPar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171450" indent="-171450" algn="l" fontAlgn="t">
                        <a:buFont typeface="Wingdings" panose="05000000000000000000" pitchFamily="2" charset="2"/>
                        <a:buChar char="q"/>
                      </a:pP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Platinum Sponsor</a:t>
                      </a:r>
                      <a:b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b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$25,000 </a:t>
                      </a:r>
                    </a:p>
                    <a:p>
                      <a:pPr marL="171450" indent="-171450" algn="l" fontAlgn="t">
                        <a:buFont typeface="Wingdings" panose="05000000000000000000" pitchFamily="2" charset="2"/>
                        <a:buChar char="q"/>
                      </a:pPr>
                      <a:endPar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171450" indent="-171450" algn="l" fontAlgn="t">
                        <a:buFont typeface="Wingdings" panose="05000000000000000000" pitchFamily="2" charset="2"/>
                        <a:buChar char="q"/>
                      </a:pP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Gold Sponsor</a:t>
                      </a:r>
                      <a:b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b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$15,000 </a:t>
                      </a:r>
                    </a:p>
                    <a:p>
                      <a:pPr marL="0" indent="0" algn="l" fontAlgn="t">
                        <a:buFont typeface="Wingdings" panose="05000000000000000000" pitchFamily="2" charset="2"/>
                        <a:buNone/>
                      </a:pPr>
                      <a:endPar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171450" indent="-171450" algn="l" fontAlgn="t">
                        <a:buFont typeface="Wingdings" panose="05000000000000000000" pitchFamily="2" charset="2"/>
                        <a:buChar char="q"/>
                      </a:pP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Silver Sponsor</a:t>
                      </a:r>
                      <a:b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b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$10,000 </a:t>
                      </a:r>
                    </a:p>
                    <a:p>
                      <a:pPr marL="171450" indent="-171450" algn="l" fontAlgn="t">
                        <a:buFont typeface="Wingdings" panose="05000000000000000000" pitchFamily="2" charset="2"/>
                        <a:buChar char="q"/>
                      </a:pPr>
                      <a:endPar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171450" indent="-171450" algn="l" fontAlgn="t">
                        <a:buFont typeface="Wingdings" panose="05000000000000000000" pitchFamily="2" charset="2"/>
                        <a:buChar char="q"/>
                      </a:pP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Table Sponsor</a:t>
                      </a:r>
                      <a:b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b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$5,000 </a:t>
                      </a:r>
                    </a:p>
                    <a:p>
                      <a:pPr marL="171450" indent="-171450" algn="l" fontAlgn="t">
                        <a:buFont typeface="Wingdings" panose="05000000000000000000" pitchFamily="2" charset="2"/>
                        <a:buChar char="q"/>
                      </a:pPr>
                      <a:endPar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4202494675"/>
                  </a:ext>
                </a:extLst>
              </a:tr>
              <a:tr h="571932">
                <a:tc>
                  <a:txBody>
                    <a:bodyPr/>
                    <a:lstStyle/>
                    <a:p>
                      <a:pPr marL="171450" indent="-171450" algn="l" fontAlgn="t">
                        <a:buFont typeface="Wingdings" panose="05000000000000000000" pitchFamily="2" charset="2"/>
                        <a:buChar char="q"/>
                      </a:pP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Live Auction Sponsor</a:t>
                      </a:r>
                      <a:b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b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$3500</a:t>
                      </a:r>
                    </a:p>
                  </a:txBody>
                  <a:tcPr marL="7620" marR="7620" marT="7620" marB="0">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171450" marR="0" lvl="0" indent="-171450" algn="l" defTabSz="582930" rtl="0" eaLnBrk="1" fontAlgn="t" latinLnBrk="0" hangingPunct="1">
                        <a:lnSpc>
                          <a:spcPct val="100000"/>
                        </a:lnSpc>
                        <a:spcBef>
                          <a:spcPts val="0"/>
                        </a:spcBef>
                        <a:spcAft>
                          <a:spcPts val="0"/>
                        </a:spcAft>
                        <a:buClrTx/>
                        <a:buSzTx/>
                        <a:buFont typeface="Wingdings" panose="05000000000000000000" pitchFamily="2" charset="2"/>
                        <a:buChar char="q"/>
                        <a:tabLst/>
                        <a:defRPr/>
                      </a:pP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Entertainment Sponsor</a:t>
                      </a:r>
                      <a:b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b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$2500</a:t>
                      </a:r>
                    </a:p>
                    <a:p>
                      <a:pPr marL="171450" indent="-171450" algn="l" fontAlgn="t">
                        <a:buFont typeface="Wingdings" panose="05000000000000000000" pitchFamily="2" charset="2"/>
                        <a:buChar char="q"/>
                      </a:pPr>
                      <a:endPar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171450" indent="-171450" algn="l" fontAlgn="t">
                        <a:buFont typeface="Wingdings" panose="05000000000000000000" pitchFamily="2" charset="2"/>
                        <a:buChar char="q"/>
                      </a:pP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Bar Sponsor</a:t>
                      </a:r>
                      <a:b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b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$1500</a:t>
                      </a:r>
                    </a:p>
                  </a:txBody>
                  <a:tcPr marL="7620" marR="7620" marT="7620" marB="0">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171450" indent="-171450" algn="l" fontAlgn="t">
                        <a:buFont typeface="Wingdings" panose="05000000000000000000" pitchFamily="2" charset="2"/>
                        <a:buChar char="q"/>
                      </a:pP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Centerpiece Sponsor</a:t>
                      </a:r>
                      <a:b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br>
                      <a:r>
                        <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$500</a:t>
                      </a:r>
                    </a:p>
                  </a:txBody>
                  <a:tcPr marL="7620" marR="7620" marT="7620" marB="0">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p>
                      <a:pPr marL="171450" indent="-171450" algn="l" fontAlgn="t">
                        <a:buFont typeface="Wingdings" panose="05000000000000000000" pitchFamily="2" charset="2"/>
                        <a:buChar char="q"/>
                      </a:pPr>
                      <a:endParaRPr lang="en-US" sz="1100" b="1" i="0" u="none" strike="noStrike"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endParaRPr>
                    </a:p>
                  </a:txBody>
                  <a:tcPr marL="7620" marR="7620" marT="7620" marB="0">
                    <a:lnL w="6350" cap="flat" cmpd="sng" algn="ctr">
                      <a:noFill/>
                      <a:prstDash val="dot"/>
                      <a:round/>
                      <a:headEnd type="none" w="med" len="med"/>
                      <a:tailEnd type="none" w="med" len="med"/>
                    </a:lnL>
                    <a:lnR w="6350" cap="flat" cmpd="sng" algn="ctr">
                      <a:noFill/>
                      <a:prstDash val="dot"/>
                      <a:round/>
                      <a:headEnd type="none" w="med" len="med"/>
                      <a:tailEnd type="none" w="med" len="med"/>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911714406"/>
                  </a:ext>
                </a:extLst>
              </a:tr>
            </a:tbl>
          </a:graphicData>
        </a:graphic>
      </p:graphicFrame>
      <p:sp>
        <p:nvSpPr>
          <p:cNvPr id="22" name="object 36">
            <a:extLst>
              <a:ext uri="{FF2B5EF4-FFF2-40B4-BE49-F238E27FC236}">
                <a16:creationId xmlns:a16="http://schemas.microsoft.com/office/drawing/2014/main" id="{B5B9DC4D-5216-4FB6-96B3-383A5F76E154}"/>
              </a:ext>
            </a:extLst>
          </p:cNvPr>
          <p:cNvSpPr txBox="1"/>
          <p:nvPr/>
        </p:nvSpPr>
        <p:spPr>
          <a:xfrm>
            <a:off x="423760" y="5933227"/>
            <a:ext cx="2083089" cy="346248"/>
          </a:xfrm>
          <a:prstGeom prst="rect">
            <a:avLst/>
          </a:prstGeom>
        </p:spPr>
        <p:txBody>
          <a:bodyPr vert="horz" wrap="square" lIns="0" tIns="12700" rIns="0" bIns="0" rtlCol="0">
            <a:spAutoFit/>
          </a:bodyPr>
          <a:lstStyle/>
          <a:p>
            <a:pPr marL="184150" indent="-171450">
              <a:lnSpc>
                <a:spcPts val="1310"/>
              </a:lnSpc>
              <a:spcBef>
                <a:spcPts val="100"/>
              </a:spcBef>
              <a:buFont typeface="Wingdings" panose="05000000000000000000" pitchFamily="2" charset="2"/>
              <a:buChar char="q"/>
            </a:pPr>
            <a:r>
              <a:rPr lang="en-US" sz="1100" dirty="0">
                <a:solidFill>
                  <a:srgbClr val="231F20"/>
                </a:solidFill>
                <a:latin typeface="Open Sans" panose="020B0606030504020204" pitchFamily="34" charset="0"/>
                <a:ea typeface="Open Sans" panose="020B0606030504020204" pitchFamily="34" charset="0"/>
                <a:cs typeface="Open Sans" panose="020B0606030504020204" pitchFamily="34" charset="0"/>
              </a:rPr>
              <a:t>2-page Centerfold Color Ad $5,000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3B57A-0169-4A99-B039-E294D748E41E}"/>
              </a:ext>
            </a:extLst>
          </p:cNvPr>
          <p:cNvSpPr>
            <a:spLocks noGrp="1"/>
          </p:cNvSpPr>
          <p:nvPr>
            <p:ph type="title"/>
          </p:nvPr>
        </p:nvSpPr>
        <p:spPr/>
        <p:txBody>
          <a:bodyPr/>
          <a:lstStyle/>
          <a:p>
            <a:r>
              <a:rPr lang="en-US" dirty="0"/>
              <a:t>Add Save the date</a:t>
            </a:r>
          </a:p>
        </p:txBody>
      </p:sp>
      <p:sp>
        <p:nvSpPr>
          <p:cNvPr id="3" name="Content Placeholder 2">
            <a:extLst>
              <a:ext uri="{FF2B5EF4-FFF2-40B4-BE49-F238E27FC236}">
                <a16:creationId xmlns:a16="http://schemas.microsoft.com/office/drawing/2014/main" id="{FCDBF582-EB35-4C10-BEE6-9D5A35E48EA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663250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406F1-7E8E-4CA6-B60C-E6E8C6ADF927}"/>
              </a:ext>
            </a:extLst>
          </p:cNvPr>
          <p:cNvSpPr>
            <a:spLocks noGrp="1"/>
          </p:cNvSpPr>
          <p:nvPr>
            <p:ph type="title"/>
          </p:nvPr>
        </p:nvSpPr>
        <p:spPr/>
        <p:txBody>
          <a:bodyPr/>
          <a:lstStyle/>
          <a:p>
            <a:r>
              <a:rPr lang="en-US" dirty="0"/>
              <a:t>Add Invitation</a:t>
            </a:r>
          </a:p>
        </p:txBody>
      </p:sp>
      <p:sp>
        <p:nvSpPr>
          <p:cNvPr id="3" name="Content Placeholder 2">
            <a:extLst>
              <a:ext uri="{FF2B5EF4-FFF2-40B4-BE49-F238E27FC236}">
                <a16:creationId xmlns:a16="http://schemas.microsoft.com/office/drawing/2014/main" id="{C1A3CD27-C6A4-44E4-9B02-2280C1858D9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687376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0F2CD-A4FE-4DEB-96E0-3840CF1B9D27}"/>
              </a:ext>
            </a:extLst>
          </p:cNvPr>
          <p:cNvSpPr>
            <a:spLocks noGrp="1"/>
          </p:cNvSpPr>
          <p:nvPr>
            <p:ph type="title"/>
          </p:nvPr>
        </p:nvSpPr>
        <p:spPr/>
        <p:txBody>
          <a:bodyPr/>
          <a:lstStyle/>
          <a:p>
            <a:r>
              <a:rPr lang="en-US" dirty="0"/>
              <a:t>Add Front Page of Gala Program</a:t>
            </a:r>
          </a:p>
        </p:txBody>
      </p:sp>
      <p:sp>
        <p:nvSpPr>
          <p:cNvPr id="3" name="Content Placeholder 2">
            <a:extLst>
              <a:ext uri="{FF2B5EF4-FFF2-40B4-BE49-F238E27FC236}">
                <a16:creationId xmlns:a16="http://schemas.microsoft.com/office/drawing/2014/main" id="{70E9205D-3096-470F-8D46-8E14FC1DB41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9395190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331</TotalTime>
  <Words>981</Words>
  <Application>Microsoft Office PowerPoint</Application>
  <PresentationFormat>Custom</PresentationFormat>
  <Paragraphs>154</Paragraphs>
  <Slides>7</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vt:i4>
      </vt:variant>
    </vt:vector>
  </HeadingPairs>
  <TitlesOfParts>
    <vt:vector size="17" baseType="lpstr">
      <vt:lpstr>Arial</vt:lpstr>
      <vt:lpstr>Calibri</vt:lpstr>
      <vt:lpstr>Calibri Light</vt:lpstr>
      <vt:lpstr>Century Gothic</vt:lpstr>
      <vt:lpstr>Ink Free</vt:lpstr>
      <vt:lpstr>Open Sans</vt:lpstr>
      <vt:lpstr>Times New Roman</vt:lpstr>
      <vt:lpstr>Trebuchet MS</vt:lpstr>
      <vt:lpstr>Wingdings</vt:lpstr>
      <vt:lpstr>Office Theme</vt:lpstr>
      <vt:lpstr>Add Cover Page</vt:lpstr>
      <vt:lpstr>Why support the Miracles Gala?</vt:lpstr>
      <vt:lpstr>19TH Annual Miracles Gala </vt:lpstr>
      <vt:lpstr>Our Year of Miracles</vt:lpstr>
      <vt:lpstr>Add Save the date</vt:lpstr>
      <vt:lpstr>Add Invitation</vt:lpstr>
      <vt:lpstr>Add Front Page of Gala Program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Davis</dc:creator>
  <cp:lastModifiedBy>Lauren Davis</cp:lastModifiedBy>
  <cp:revision>22</cp:revision>
  <dcterms:created xsi:type="dcterms:W3CDTF">2019-02-05T18:57:52Z</dcterms:created>
  <dcterms:modified xsi:type="dcterms:W3CDTF">2019-02-13T22:00:28Z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2017-04-18T00:00:00Z</vt:filetime>
  </property>
  <property fmtid="{D5CDD505-2E9C-101B-9397-08002B2CF9AE}" pid="3" name="Creator">
    <vt:lpwstr>Adobe InDesign CC 2017 (Windows)</vt:lpwstr>
  </property>
  <property fmtid="{D5CDD505-2E9C-101B-9397-08002B2CF9AE}" pid="4" name="LastSaved">
    <vt:filetime>2019-02-05T00:00:00Z</vt:filetime>
  </property>
</Properties>
</file>