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57" r:id="rId4"/>
    <p:sldId id="258" r:id="rId5"/>
    <p:sldId id="259" r:id="rId6"/>
    <p:sldId id="260" r:id="rId7"/>
    <p:sldId id="261" r:id="rId8"/>
    <p:sldId id="262" r:id="rId9"/>
    <p:sldId id="263" r:id="rId10"/>
    <p:sldId id="271" r:id="rId11"/>
    <p:sldId id="267" r:id="rId12"/>
    <p:sldId id="266" r:id="rId13"/>
    <p:sldId id="268" r:id="rId14"/>
    <p:sldId id="269" r:id="rId15"/>
    <p:sldId id="270" r:id="rId1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108" d="100"/>
          <a:sy n="108" d="100"/>
        </p:scale>
        <p:origin x="714" y="96"/>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CH"/>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fr-CH"/>
          </a:p>
        </p:txBody>
      </p:sp>
      <p:sp>
        <p:nvSpPr>
          <p:cNvPr id="4" name="Espace réservé de la date 3"/>
          <p:cNvSpPr>
            <a:spLocks noGrp="1"/>
          </p:cNvSpPr>
          <p:nvPr>
            <p:ph type="dt" sz="half" idx="10"/>
          </p:nvPr>
        </p:nvSpPr>
        <p:spPr/>
        <p:txBody>
          <a:bodyPr/>
          <a:lstStyle/>
          <a:p>
            <a:fld id="{0287DADF-C5D6-47F3-9439-3221470ACF3C}" type="datetimeFigureOut">
              <a:rPr lang="fr-CH" smtClean="0"/>
              <a:t>27.01.2019</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2894610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H"/>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10"/>
          </p:nvPr>
        </p:nvSpPr>
        <p:spPr/>
        <p:txBody>
          <a:bodyPr/>
          <a:lstStyle/>
          <a:p>
            <a:fld id="{0287DADF-C5D6-47F3-9439-3221470ACF3C}" type="datetimeFigureOut">
              <a:rPr lang="fr-CH" smtClean="0"/>
              <a:t>27.01.2019</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798384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CH"/>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10"/>
          </p:nvPr>
        </p:nvSpPr>
        <p:spPr/>
        <p:txBody>
          <a:bodyPr/>
          <a:lstStyle/>
          <a:p>
            <a:fld id="{0287DADF-C5D6-47F3-9439-3221470ACF3C}" type="datetimeFigureOut">
              <a:rPr lang="fr-CH" smtClean="0"/>
              <a:t>27.01.2019</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1372651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H"/>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10"/>
          </p:nvPr>
        </p:nvSpPr>
        <p:spPr/>
        <p:txBody>
          <a:bodyPr/>
          <a:lstStyle/>
          <a:p>
            <a:fld id="{0287DADF-C5D6-47F3-9439-3221470ACF3C}" type="datetimeFigureOut">
              <a:rPr lang="fr-CH" smtClean="0"/>
              <a:t>27.01.2019</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659638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CH"/>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0287DADF-C5D6-47F3-9439-3221470ACF3C}" type="datetimeFigureOut">
              <a:rPr lang="fr-CH" smtClean="0"/>
              <a:t>27.01.2019</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1089795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H"/>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Espace réservé de la date 4"/>
          <p:cNvSpPr>
            <a:spLocks noGrp="1"/>
          </p:cNvSpPr>
          <p:nvPr>
            <p:ph type="dt" sz="half" idx="10"/>
          </p:nvPr>
        </p:nvSpPr>
        <p:spPr/>
        <p:txBody>
          <a:bodyPr/>
          <a:lstStyle/>
          <a:p>
            <a:fld id="{0287DADF-C5D6-47F3-9439-3221470ACF3C}" type="datetimeFigureOut">
              <a:rPr lang="fr-CH" smtClean="0"/>
              <a:t>27.01.2019</a:t>
            </a:fld>
            <a:endParaRPr lang="fr-CH"/>
          </a:p>
        </p:txBody>
      </p:sp>
      <p:sp>
        <p:nvSpPr>
          <p:cNvPr id="6" name="Espace réservé du pied de page 5"/>
          <p:cNvSpPr>
            <a:spLocks noGrp="1"/>
          </p:cNvSpPr>
          <p:nvPr>
            <p:ph type="ftr" sz="quarter" idx="11"/>
          </p:nvPr>
        </p:nvSpPr>
        <p:spPr/>
        <p:txBody>
          <a:bodyPr/>
          <a:lstStyle/>
          <a:p>
            <a:endParaRPr lang="fr-CH"/>
          </a:p>
        </p:txBody>
      </p:sp>
      <p:sp>
        <p:nvSpPr>
          <p:cNvPr id="7" name="Espace réservé du numéro de diapositive 6"/>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1403905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CH"/>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7" name="Espace réservé de la date 6"/>
          <p:cNvSpPr>
            <a:spLocks noGrp="1"/>
          </p:cNvSpPr>
          <p:nvPr>
            <p:ph type="dt" sz="half" idx="10"/>
          </p:nvPr>
        </p:nvSpPr>
        <p:spPr/>
        <p:txBody>
          <a:bodyPr/>
          <a:lstStyle/>
          <a:p>
            <a:fld id="{0287DADF-C5D6-47F3-9439-3221470ACF3C}" type="datetimeFigureOut">
              <a:rPr lang="fr-CH" smtClean="0"/>
              <a:t>27.01.2019</a:t>
            </a:fld>
            <a:endParaRPr lang="fr-CH"/>
          </a:p>
        </p:txBody>
      </p:sp>
      <p:sp>
        <p:nvSpPr>
          <p:cNvPr id="8" name="Espace réservé du pied de page 7"/>
          <p:cNvSpPr>
            <a:spLocks noGrp="1"/>
          </p:cNvSpPr>
          <p:nvPr>
            <p:ph type="ftr" sz="quarter" idx="11"/>
          </p:nvPr>
        </p:nvSpPr>
        <p:spPr/>
        <p:txBody>
          <a:bodyPr/>
          <a:lstStyle/>
          <a:p>
            <a:endParaRPr lang="fr-CH"/>
          </a:p>
        </p:txBody>
      </p:sp>
      <p:sp>
        <p:nvSpPr>
          <p:cNvPr id="9" name="Espace réservé du numéro de diapositive 8"/>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2613583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H"/>
          </a:p>
        </p:txBody>
      </p:sp>
      <p:sp>
        <p:nvSpPr>
          <p:cNvPr id="3" name="Espace réservé de la date 2"/>
          <p:cNvSpPr>
            <a:spLocks noGrp="1"/>
          </p:cNvSpPr>
          <p:nvPr>
            <p:ph type="dt" sz="half" idx="10"/>
          </p:nvPr>
        </p:nvSpPr>
        <p:spPr/>
        <p:txBody>
          <a:bodyPr/>
          <a:lstStyle/>
          <a:p>
            <a:fld id="{0287DADF-C5D6-47F3-9439-3221470ACF3C}" type="datetimeFigureOut">
              <a:rPr lang="fr-CH" smtClean="0"/>
              <a:t>27.01.2019</a:t>
            </a:fld>
            <a:endParaRPr lang="fr-CH"/>
          </a:p>
        </p:txBody>
      </p:sp>
      <p:sp>
        <p:nvSpPr>
          <p:cNvPr id="4" name="Espace réservé du pied de page 3"/>
          <p:cNvSpPr>
            <a:spLocks noGrp="1"/>
          </p:cNvSpPr>
          <p:nvPr>
            <p:ph type="ftr" sz="quarter" idx="11"/>
          </p:nvPr>
        </p:nvSpPr>
        <p:spPr/>
        <p:txBody>
          <a:bodyPr/>
          <a:lstStyle/>
          <a:p>
            <a:endParaRPr lang="fr-CH"/>
          </a:p>
        </p:txBody>
      </p:sp>
      <p:sp>
        <p:nvSpPr>
          <p:cNvPr id="5" name="Espace réservé du numéro de diapositive 4"/>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2436692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287DADF-C5D6-47F3-9439-3221470ACF3C}" type="datetimeFigureOut">
              <a:rPr lang="fr-CH" smtClean="0"/>
              <a:t>27.01.2019</a:t>
            </a:fld>
            <a:endParaRPr lang="fr-CH"/>
          </a:p>
        </p:txBody>
      </p:sp>
      <p:sp>
        <p:nvSpPr>
          <p:cNvPr id="3" name="Espace réservé du pied de page 2"/>
          <p:cNvSpPr>
            <a:spLocks noGrp="1"/>
          </p:cNvSpPr>
          <p:nvPr>
            <p:ph type="ftr" sz="quarter" idx="11"/>
          </p:nvPr>
        </p:nvSpPr>
        <p:spPr/>
        <p:txBody>
          <a:bodyPr/>
          <a:lstStyle/>
          <a:p>
            <a:endParaRPr lang="fr-CH"/>
          </a:p>
        </p:txBody>
      </p:sp>
      <p:sp>
        <p:nvSpPr>
          <p:cNvPr id="4" name="Espace réservé du numéro de diapositive 3"/>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2995161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CH"/>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287DADF-C5D6-47F3-9439-3221470ACF3C}" type="datetimeFigureOut">
              <a:rPr lang="fr-CH" smtClean="0"/>
              <a:t>27.01.2019</a:t>
            </a:fld>
            <a:endParaRPr lang="fr-CH"/>
          </a:p>
        </p:txBody>
      </p:sp>
      <p:sp>
        <p:nvSpPr>
          <p:cNvPr id="6" name="Espace réservé du pied de page 5"/>
          <p:cNvSpPr>
            <a:spLocks noGrp="1"/>
          </p:cNvSpPr>
          <p:nvPr>
            <p:ph type="ftr" sz="quarter" idx="11"/>
          </p:nvPr>
        </p:nvSpPr>
        <p:spPr/>
        <p:txBody>
          <a:bodyPr/>
          <a:lstStyle/>
          <a:p>
            <a:endParaRPr lang="fr-CH"/>
          </a:p>
        </p:txBody>
      </p:sp>
      <p:sp>
        <p:nvSpPr>
          <p:cNvPr id="7" name="Espace réservé du numéro de diapositive 6"/>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1863899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CH"/>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H"/>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287DADF-C5D6-47F3-9439-3221470ACF3C}" type="datetimeFigureOut">
              <a:rPr lang="fr-CH" smtClean="0"/>
              <a:t>27.01.2019</a:t>
            </a:fld>
            <a:endParaRPr lang="fr-CH"/>
          </a:p>
        </p:txBody>
      </p:sp>
      <p:sp>
        <p:nvSpPr>
          <p:cNvPr id="6" name="Espace réservé du pied de page 5"/>
          <p:cNvSpPr>
            <a:spLocks noGrp="1"/>
          </p:cNvSpPr>
          <p:nvPr>
            <p:ph type="ftr" sz="quarter" idx="11"/>
          </p:nvPr>
        </p:nvSpPr>
        <p:spPr/>
        <p:txBody>
          <a:bodyPr/>
          <a:lstStyle/>
          <a:p>
            <a:endParaRPr lang="fr-CH"/>
          </a:p>
        </p:txBody>
      </p:sp>
      <p:sp>
        <p:nvSpPr>
          <p:cNvPr id="7" name="Espace réservé du numéro de diapositive 6"/>
          <p:cNvSpPr>
            <a:spLocks noGrp="1"/>
          </p:cNvSpPr>
          <p:nvPr>
            <p:ph type="sldNum" sz="quarter" idx="12"/>
          </p:nvPr>
        </p:nvSpPr>
        <p:spPr/>
        <p:txBody>
          <a:bodyPr/>
          <a:lstStyle/>
          <a:p>
            <a:fld id="{C3F175DB-70F1-4BFA-B64D-1E3741C3D54D}" type="slidenum">
              <a:rPr lang="fr-CH" smtClean="0"/>
              <a:t>‹N°›</a:t>
            </a:fld>
            <a:endParaRPr lang="fr-CH"/>
          </a:p>
        </p:txBody>
      </p:sp>
    </p:spTree>
    <p:extLst>
      <p:ext uri="{BB962C8B-B14F-4D97-AF65-F5344CB8AC3E}">
        <p14:creationId xmlns:p14="http://schemas.microsoft.com/office/powerpoint/2010/main" val="2769042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CH"/>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87DADF-C5D6-47F3-9439-3221470ACF3C}" type="datetimeFigureOut">
              <a:rPr lang="fr-CH" smtClean="0"/>
              <a:t>27.01.2019</a:t>
            </a:fld>
            <a:endParaRPr lang="fr-CH"/>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F175DB-70F1-4BFA-B64D-1E3741C3D54D}" type="slidenum">
              <a:rPr lang="fr-CH" smtClean="0"/>
              <a:t>‹N°›</a:t>
            </a:fld>
            <a:endParaRPr lang="fr-CH"/>
          </a:p>
        </p:txBody>
      </p:sp>
    </p:spTree>
    <p:extLst>
      <p:ext uri="{BB962C8B-B14F-4D97-AF65-F5344CB8AC3E}">
        <p14:creationId xmlns:p14="http://schemas.microsoft.com/office/powerpoint/2010/main" val="3161907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3.png"/><Relationship Id="rId7"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4.png"/><Relationship Id="rId4" Type="http://schemas.openxmlformats.org/officeDocument/2006/relationships/image" Target="../media/image11.jpeg"/><Relationship Id="rId9" Type="http://schemas.openxmlformats.org/officeDocument/2006/relationships/image" Target="../media/image16.jpeg"/></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3.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4.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7790525"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8892467"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9740285" y="1019121"/>
            <a:ext cx="1251751" cy="369332"/>
          </a:xfrm>
          <a:prstGeom prst="rect">
            <a:avLst/>
          </a:prstGeom>
          <a:noFill/>
        </p:spPr>
        <p:txBody>
          <a:bodyPr wrap="square" rtlCol="0">
            <a:spAutoFit/>
          </a:bodyPr>
          <a:lstStyle/>
          <a:p>
            <a:r>
              <a:rPr lang="fr-CH" dirty="0" smtClean="0"/>
              <a:t>FAQ &amp; Help</a:t>
            </a:r>
            <a:endParaRPr lang="fr-CH" dirty="0"/>
          </a:p>
        </p:txBody>
      </p:sp>
      <p:pic>
        <p:nvPicPr>
          <p:cNvPr id="13"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9474" y="1694762"/>
            <a:ext cx="7303151" cy="3978069"/>
          </a:xfrm>
          <a:prstGeom prst="rect">
            <a:avLst/>
          </a:prstGeom>
        </p:spPr>
      </p:pic>
      <p:sp>
        <p:nvSpPr>
          <p:cNvPr id="14" name="Ellipse 13"/>
          <p:cNvSpPr/>
          <p:nvPr/>
        </p:nvSpPr>
        <p:spPr>
          <a:xfrm>
            <a:off x="1183037" y="863611"/>
            <a:ext cx="776795"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smtClean="0"/>
              <a:t>Langues: FR-AN</a:t>
            </a:r>
            <a:endParaRPr lang="fr-CH" sz="1200" dirty="0"/>
          </a:p>
        </p:txBody>
      </p:sp>
      <p:sp>
        <p:nvSpPr>
          <p:cNvPr id="17" name="ZoneTexte 16"/>
          <p:cNvSpPr txBox="1"/>
          <p:nvPr/>
        </p:nvSpPr>
        <p:spPr>
          <a:xfrm>
            <a:off x="9260882" y="699544"/>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18" name="Imag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sp>
        <p:nvSpPr>
          <p:cNvPr id="2" name="ZoneTexte 1"/>
          <p:cNvSpPr txBox="1"/>
          <p:nvPr/>
        </p:nvSpPr>
        <p:spPr>
          <a:xfrm>
            <a:off x="1446600" y="2436018"/>
            <a:ext cx="3249687" cy="1200329"/>
          </a:xfrm>
          <a:prstGeom prst="rect">
            <a:avLst/>
          </a:prstGeom>
          <a:solidFill>
            <a:srgbClr val="FF0000"/>
          </a:solidFill>
        </p:spPr>
        <p:txBody>
          <a:bodyPr wrap="square" rtlCol="0">
            <a:spAutoFit/>
          </a:bodyPr>
          <a:lstStyle/>
          <a:p>
            <a:r>
              <a:rPr lang="fr-CH" dirty="0" err="1" smtClean="0"/>
              <a:t>Video</a:t>
            </a:r>
            <a:r>
              <a:rPr lang="fr-CH" dirty="0" smtClean="0"/>
              <a:t> of </a:t>
            </a:r>
            <a:r>
              <a:rPr lang="fr-CH" dirty="0" err="1" smtClean="0"/>
              <a:t>presentation</a:t>
            </a:r>
            <a:r>
              <a:rPr lang="fr-CH" dirty="0"/>
              <a:t> </a:t>
            </a:r>
            <a:r>
              <a:rPr lang="fr-CH" dirty="0" smtClean="0"/>
              <a:t>on first and </a:t>
            </a:r>
            <a:r>
              <a:rPr lang="fr-CH" dirty="0" err="1" smtClean="0"/>
              <a:t>lower</a:t>
            </a:r>
            <a:r>
              <a:rPr lang="fr-CH" dirty="0" smtClean="0"/>
              <a:t> some </a:t>
            </a:r>
            <a:r>
              <a:rPr lang="fr-CH" dirty="0" err="1" smtClean="0"/>
              <a:t>picture</a:t>
            </a:r>
            <a:r>
              <a:rPr lang="fr-CH" dirty="0" smtClean="0"/>
              <a:t> of </a:t>
            </a:r>
            <a:r>
              <a:rPr lang="fr-CH" dirty="0" err="1" smtClean="0"/>
              <a:t>ambience</a:t>
            </a:r>
            <a:r>
              <a:rPr lang="fr-CH" dirty="0" smtClean="0"/>
              <a:t> of the brand (part 1 of Home)</a:t>
            </a:r>
            <a:endParaRPr lang="fr-CH" dirty="0"/>
          </a:p>
        </p:txBody>
      </p:sp>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62874" y="5953740"/>
            <a:ext cx="2843390" cy="756610"/>
          </a:xfrm>
          <a:prstGeom prst="rect">
            <a:avLst/>
          </a:prstGeom>
        </p:spPr>
      </p:pic>
      <p:pic>
        <p:nvPicPr>
          <p:cNvPr id="19" name="Image 18"/>
          <p:cNvPicPr>
            <a:picLocks noChangeAspect="1"/>
          </p:cNvPicPr>
          <p:nvPr/>
        </p:nvPicPr>
        <p:blipFill rotWithShape="1">
          <a:blip r:embed="rId7" cstate="print">
            <a:extLst>
              <a:ext uri="{28A0092B-C50C-407E-A947-70E740481C1C}">
                <a14:useLocalDpi xmlns:a14="http://schemas.microsoft.com/office/drawing/2010/main" val="0"/>
              </a:ext>
            </a:extLst>
          </a:blip>
          <a:srcRect l="27675" t="20519" r="46336" b="18978"/>
          <a:stretch/>
        </p:blipFill>
        <p:spPr>
          <a:xfrm>
            <a:off x="10258657" y="5939879"/>
            <a:ext cx="893014" cy="831563"/>
          </a:xfrm>
          <a:prstGeom prst="rect">
            <a:avLst/>
          </a:prstGeom>
        </p:spPr>
      </p:pic>
      <p:sp>
        <p:nvSpPr>
          <p:cNvPr id="20" name="Rectangle 19"/>
          <p:cNvSpPr/>
          <p:nvPr/>
        </p:nvSpPr>
        <p:spPr>
          <a:xfrm>
            <a:off x="11181214" y="6126588"/>
            <a:ext cx="525050" cy="5837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3064608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3752880"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7640713"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8429129" y="1019121"/>
            <a:ext cx="1251751" cy="369332"/>
          </a:xfrm>
          <a:prstGeom prst="rect">
            <a:avLst/>
          </a:prstGeom>
          <a:noFill/>
        </p:spPr>
        <p:txBody>
          <a:bodyPr wrap="square" rtlCol="0">
            <a:spAutoFit/>
          </a:bodyPr>
          <a:lstStyle/>
          <a:p>
            <a:r>
              <a:rPr lang="fr-CH" dirty="0" smtClean="0"/>
              <a:t>FAQ &amp; Help</a:t>
            </a:r>
            <a:endParaRPr lang="fr-CH" dirty="0"/>
          </a:p>
        </p:txBody>
      </p:sp>
      <p:sp>
        <p:nvSpPr>
          <p:cNvPr id="14" name="Ellipse 13"/>
          <p:cNvSpPr/>
          <p:nvPr/>
        </p:nvSpPr>
        <p:spPr>
          <a:xfrm>
            <a:off x="9813517" y="920443"/>
            <a:ext cx="1178519"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smtClean="0"/>
              <a:t>Langues: FR-AN</a:t>
            </a:r>
            <a:endParaRPr lang="fr-CH" sz="1200" dirty="0"/>
          </a:p>
        </p:txBody>
      </p:sp>
      <p:sp>
        <p:nvSpPr>
          <p:cNvPr id="17" name="ZoneTexte 16"/>
          <p:cNvSpPr txBox="1"/>
          <p:nvPr/>
        </p:nvSpPr>
        <p:spPr>
          <a:xfrm>
            <a:off x="9260882" y="699544"/>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sp>
        <p:nvSpPr>
          <p:cNvPr id="13" name="ZoneTexte 12"/>
          <p:cNvSpPr txBox="1"/>
          <p:nvPr/>
        </p:nvSpPr>
        <p:spPr>
          <a:xfrm>
            <a:off x="9926635" y="1038660"/>
            <a:ext cx="951671" cy="369332"/>
          </a:xfrm>
          <a:prstGeom prst="rect">
            <a:avLst/>
          </a:prstGeom>
          <a:noFill/>
        </p:spPr>
        <p:txBody>
          <a:bodyPr wrap="none" rtlCol="0">
            <a:spAutoFit/>
          </a:bodyPr>
          <a:lstStyle/>
          <a:p>
            <a:r>
              <a:rPr lang="fr-CH" dirty="0" err="1" smtClean="0"/>
              <a:t>Account</a:t>
            </a:r>
            <a:endParaRPr lang="fr-CH" dirty="0"/>
          </a:p>
        </p:txBody>
      </p:sp>
      <p:pic>
        <p:nvPicPr>
          <p:cNvPr id="18" name="Image 17"/>
          <p:cNvPicPr>
            <a:picLocks noChangeAspect="1"/>
          </p:cNvPicPr>
          <p:nvPr/>
        </p:nvPicPr>
        <p:blipFill rotWithShape="1">
          <a:blip r:embed="rId5"/>
          <a:srcRect t="6861" b="8350"/>
          <a:stretch/>
        </p:blipFill>
        <p:spPr>
          <a:xfrm>
            <a:off x="2709162" y="2064094"/>
            <a:ext cx="6551720" cy="3124789"/>
          </a:xfrm>
          <a:prstGeom prst="rect">
            <a:avLst/>
          </a:prstGeom>
        </p:spPr>
      </p:pic>
    </p:spTree>
    <p:extLst>
      <p:ext uri="{BB962C8B-B14F-4D97-AF65-F5344CB8AC3E}">
        <p14:creationId xmlns:p14="http://schemas.microsoft.com/office/powerpoint/2010/main" val="3049150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a:srcRect t="6342" b="3690"/>
          <a:stretch/>
        </p:blipFill>
        <p:spPr>
          <a:xfrm>
            <a:off x="381743" y="1357033"/>
            <a:ext cx="9335053" cy="4724171"/>
          </a:xfrm>
          <a:prstGeom prst="rect">
            <a:avLst/>
          </a:prstGeom>
          <a:ln>
            <a:solidFill>
              <a:schemeClr val="tx1"/>
            </a:solidFill>
          </a:ln>
        </p:spPr>
      </p:pic>
      <p:sp>
        <p:nvSpPr>
          <p:cNvPr id="8" name="ZoneTexte 7"/>
          <p:cNvSpPr txBox="1"/>
          <p:nvPr/>
        </p:nvSpPr>
        <p:spPr>
          <a:xfrm>
            <a:off x="9797961" y="2850430"/>
            <a:ext cx="2157273" cy="584775"/>
          </a:xfrm>
          <a:prstGeom prst="rect">
            <a:avLst/>
          </a:prstGeom>
          <a:noFill/>
        </p:spPr>
        <p:txBody>
          <a:bodyPr wrap="square" rtlCol="0">
            <a:spAutoFit/>
          </a:bodyPr>
          <a:lstStyle/>
          <a:p>
            <a:r>
              <a:rPr lang="fr-CH" sz="1600" dirty="0" smtClean="0"/>
              <a:t>I </a:t>
            </a:r>
            <a:r>
              <a:rPr lang="fr-CH" sz="1600" dirty="0" err="1" smtClean="0"/>
              <a:t>really</a:t>
            </a:r>
            <a:r>
              <a:rPr lang="fr-CH" sz="1600" dirty="0" smtClean="0"/>
              <a:t> </a:t>
            </a:r>
            <a:r>
              <a:rPr lang="fr-CH" sz="1600" dirty="0" err="1" smtClean="0"/>
              <a:t>like</a:t>
            </a:r>
            <a:r>
              <a:rPr lang="fr-CH" sz="1600" dirty="0" smtClean="0"/>
              <a:t> </a:t>
            </a:r>
            <a:r>
              <a:rPr lang="fr-CH" sz="1600" dirty="0" err="1" smtClean="0"/>
              <a:t>when</a:t>
            </a:r>
            <a:r>
              <a:rPr lang="fr-CH" sz="1600" dirty="0" smtClean="0"/>
              <a:t> </a:t>
            </a:r>
            <a:r>
              <a:rPr lang="fr-CH" sz="1600" dirty="0" err="1" smtClean="0"/>
              <a:t>there</a:t>
            </a:r>
            <a:r>
              <a:rPr lang="fr-CH" sz="1600" dirty="0" smtClean="0"/>
              <a:t> </a:t>
            </a:r>
            <a:r>
              <a:rPr lang="fr-CH" sz="1600" dirty="0" err="1" smtClean="0"/>
              <a:t>is</a:t>
            </a:r>
            <a:r>
              <a:rPr lang="fr-CH" sz="1600" dirty="0" smtClean="0"/>
              <a:t> some </a:t>
            </a:r>
            <a:r>
              <a:rPr lang="fr-CH" sz="1600" dirty="0" err="1" smtClean="0"/>
              <a:t>space</a:t>
            </a:r>
            <a:r>
              <a:rPr lang="fr-CH" sz="1600" dirty="0" smtClean="0"/>
              <a:t> </a:t>
            </a:r>
            <a:r>
              <a:rPr lang="fr-CH" sz="1600" dirty="0" err="1"/>
              <a:t>b</a:t>
            </a:r>
            <a:r>
              <a:rPr lang="fr-CH" sz="1600" dirty="0" err="1" smtClean="0"/>
              <a:t>etween</a:t>
            </a:r>
            <a:r>
              <a:rPr lang="fr-CH" sz="1600" dirty="0" smtClean="0"/>
              <a:t> </a:t>
            </a:r>
            <a:endParaRPr lang="fr-CH" sz="1600" dirty="0"/>
          </a:p>
        </p:txBody>
      </p:sp>
      <p:sp>
        <p:nvSpPr>
          <p:cNvPr id="9" name="Double flèche horizontale 8"/>
          <p:cNvSpPr/>
          <p:nvPr/>
        </p:nvSpPr>
        <p:spPr>
          <a:xfrm>
            <a:off x="9028590" y="3030326"/>
            <a:ext cx="541538" cy="22498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5" name="ZoneTexte 4"/>
          <p:cNvSpPr txBox="1"/>
          <p:nvPr/>
        </p:nvSpPr>
        <p:spPr>
          <a:xfrm>
            <a:off x="381743" y="571701"/>
            <a:ext cx="11428513" cy="369332"/>
          </a:xfrm>
          <a:prstGeom prst="rect">
            <a:avLst/>
          </a:prstGeom>
          <a:solidFill>
            <a:srgbClr val="FF0000"/>
          </a:solidFill>
        </p:spPr>
        <p:txBody>
          <a:bodyPr wrap="none" rtlCol="0">
            <a:spAutoFit/>
          </a:bodyPr>
          <a:lstStyle/>
          <a:p>
            <a:r>
              <a:rPr lang="fr-CH" u="sng" dirty="0" smtClean="0"/>
              <a:t> I </a:t>
            </a:r>
            <a:r>
              <a:rPr lang="fr-CH" u="sng" dirty="0" err="1" smtClean="0"/>
              <a:t>really</a:t>
            </a:r>
            <a:r>
              <a:rPr lang="fr-CH" u="sng" dirty="0" smtClean="0"/>
              <a:t> </a:t>
            </a:r>
            <a:r>
              <a:rPr lang="fr-CH" u="sng" dirty="0" err="1" smtClean="0"/>
              <a:t>like</a:t>
            </a:r>
            <a:r>
              <a:rPr lang="fr-CH" u="sng" dirty="0" smtClean="0"/>
              <a:t> </a:t>
            </a:r>
            <a:r>
              <a:rPr lang="fr-CH" u="sng" dirty="0" err="1" smtClean="0"/>
              <a:t>this</a:t>
            </a:r>
            <a:r>
              <a:rPr lang="fr-CH" u="sng" dirty="0" smtClean="0"/>
              <a:t> </a:t>
            </a:r>
            <a:r>
              <a:rPr lang="fr-CH" u="sng" dirty="0" err="1" smtClean="0"/>
              <a:t>kind</a:t>
            </a:r>
            <a:r>
              <a:rPr lang="fr-CH" u="sng" dirty="0" smtClean="0"/>
              <a:t> of </a:t>
            </a:r>
            <a:r>
              <a:rPr lang="fr-CH" u="sng" dirty="0" err="1" smtClean="0"/>
              <a:t>template</a:t>
            </a:r>
            <a:r>
              <a:rPr lang="fr-CH" u="sng" dirty="0" smtClean="0"/>
              <a:t>. Moderne, minimaliste, simple, </a:t>
            </a:r>
            <a:r>
              <a:rPr lang="fr-CH" u="sng" dirty="0" err="1" smtClean="0"/>
              <a:t>elegant</a:t>
            </a:r>
            <a:r>
              <a:rPr lang="fr-CH" u="sng" dirty="0" smtClean="0"/>
              <a:t>. </a:t>
            </a:r>
            <a:r>
              <a:rPr lang="fr-CH" u="sng" dirty="0" err="1" smtClean="0"/>
              <a:t>Example</a:t>
            </a:r>
            <a:r>
              <a:rPr lang="fr-CH" u="sng" dirty="0" smtClean="0"/>
              <a:t> for </a:t>
            </a:r>
            <a:r>
              <a:rPr lang="fr-CH" u="sng" dirty="0" err="1" smtClean="0"/>
              <a:t>Wordpress</a:t>
            </a:r>
            <a:r>
              <a:rPr lang="fr-CH" u="sng" dirty="0" smtClean="0"/>
              <a:t>: </a:t>
            </a:r>
            <a:r>
              <a:rPr lang="fr-CH" u="sng" dirty="0" err="1" smtClean="0"/>
              <a:t>Seese</a:t>
            </a:r>
            <a:r>
              <a:rPr lang="fr-CH" u="sng" dirty="0" smtClean="0"/>
              <a:t> by </a:t>
            </a:r>
            <a:r>
              <a:rPr lang="fr-CH" u="sng" dirty="0" err="1" smtClean="0"/>
              <a:t>Victorthemes</a:t>
            </a:r>
            <a:endParaRPr lang="fr-CH" u="sng" dirty="0"/>
          </a:p>
        </p:txBody>
      </p:sp>
      <p:sp>
        <p:nvSpPr>
          <p:cNvPr id="3" name="ZoneTexte 2"/>
          <p:cNvSpPr txBox="1"/>
          <p:nvPr/>
        </p:nvSpPr>
        <p:spPr>
          <a:xfrm>
            <a:off x="1651247" y="2379215"/>
            <a:ext cx="3066609" cy="369332"/>
          </a:xfrm>
          <a:prstGeom prst="rect">
            <a:avLst/>
          </a:prstGeom>
          <a:solidFill>
            <a:srgbClr val="FF0000"/>
          </a:solidFill>
        </p:spPr>
        <p:txBody>
          <a:bodyPr wrap="none" rtlCol="0">
            <a:spAutoFit/>
          </a:bodyPr>
          <a:lstStyle/>
          <a:p>
            <a:r>
              <a:rPr lang="fr-CH" dirty="0" err="1" smtClean="0"/>
              <a:t>Here</a:t>
            </a:r>
            <a:r>
              <a:rPr lang="fr-CH" dirty="0" smtClean="0"/>
              <a:t> the </a:t>
            </a:r>
            <a:r>
              <a:rPr lang="fr-CH" dirty="0" err="1" smtClean="0"/>
              <a:t>video</a:t>
            </a:r>
            <a:r>
              <a:rPr lang="fr-CH" dirty="0" smtClean="0"/>
              <a:t> of </a:t>
            </a:r>
            <a:r>
              <a:rPr lang="fr-CH" dirty="0" err="1" smtClean="0"/>
              <a:t>presentation</a:t>
            </a:r>
            <a:endParaRPr lang="fr-CH" dirty="0"/>
          </a:p>
        </p:txBody>
      </p:sp>
      <p:sp>
        <p:nvSpPr>
          <p:cNvPr id="6" name="ZoneTexte 5"/>
          <p:cNvSpPr txBox="1"/>
          <p:nvPr/>
        </p:nvSpPr>
        <p:spPr>
          <a:xfrm>
            <a:off x="3786960" y="5406501"/>
            <a:ext cx="2382575" cy="369332"/>
          </a:xfrm>
          <a:prstGeom prst="rect">
            <a:avLst/>
          </a:prstGeom>
          <a:solidFill>
            <a:srgbClr val="FF0000"/>
          </a:solidFill>
        </p:spPr>
        <p:txBody>
          <a:bodyPr wrap="none" rtlCol="0">
            <a:spAutoFit/>
          </a:bodyPr>
          <a:lstStyle/>
          <a:p>
            <a:r>
              <a:rPr lang="fr-CH" dirty="0" err="1" smtClean="0"/>
              <a:t>Here</a:t>
            </a:r>
            <a:r>
              <a:rPr lang="fr-CH" dirty="0" smtClean="0"/>
              <a:t> the model </a:t>
            </a:r>
            <a:r>
              <a:rPr lang="fr-CH" dirty="0" err="1" smtClean="0"/>
              <a:t>pictues</a:t>
            </a:r>
            <a:endParaRPr lang="fr-CH" dirty="0"/>
          </a:p>
        </p:txBody>
      </p:sp>
    </p:spTree>
    <p:extLst>
      <p:ext uri="{BB962C8B-B14F-4D97-AF65-F5344CB8AC3E}">
        <p14:creationId xmlns:p14="http://schemas.microsoft.com/office/powerpoint/2010/main" val="1390518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rotWithShape="1">
          <a:blip r:embed="rId2"/>
          <a:srcRect t="6601" b="4208"/>
          <a:stretch/>
        </p:blipFill>
        <p:spPr>
          <a:xfrm>
            <a:off x="985421" y="896692"/>
            <a:ext cx="10422384" cy="5228901"/>
          </a:xfrm>
          <a:prstGeom prst="rect">
            <a:avLst/>
          </a:prstGeom>
          <a:ln>
            <a:solidFill>
              <a:schemeClr val="tx1"/>
            </a:solidFill>
          </a:ln>
        </p:spPr>
      </p:pic>
      <p:sp>
        <p:nvSpPr>
          <p:cNvPr id="14" name="ZoneTexte 13"/>
          <p:cNvSpPr txBox="1"/>
          <p:nvPr/>
        </p:nvSpPr>
        <p:spPr>
          <a:xfrm>
            <a:off x="1775535" y="1482571"/>
            <a:ext cx="2691442" cy="369332"/>
          </a:xfrm>
          <a:prstGeom prst="rect">
            <a:avLst/>
          </a:prstGeom>
          <a:solidFill>
            <a:srgbClr val="FF0000"/>
          </a:solidFill>
        </p:spPr>
        <p:txBody>
          <a:bodyPr wrap="none" rtlCol="0">
            <a:spAutoFit/>
          </a:bodyPr>
          <a:lstStyle/>
          <a:p>
            <a:r>
              <a:rPr lang="fr-CH" dirty="0" err="1" smtClean="0"/>
              <a:t>Here</a:t>
            </a:r>
            <a:r>
              <a:rPr lang="fr-CH" dirty="0" smtClean="0"/>
              <a:t> the </a:t>
            </a:r>
            <a:r>
              <a:rPr lang="fr-CH" dirty="0" err="1" smtClean="0"/>
              <a:t>themes</a:t>
            </a:r>
            <a:r>
              <a:rPr lang="fr-CH" dirty="0" smtClean="0"/>
              <a:t> pendants</a:t>
            </a:r>
            <a:endParaRPr lang="fr-CH" dirty="0"/>
          </a:p>
        </p:txBody>
      </p:sp>
      <p:sp>
        <p:nvSpPr>
          <p:cNvPr id="15" name="ZoneTexte 14"/>
          <p:cNvSpPr txBox="1"/>
          <p:nvPr/>
        </p:nvSpPr>
        <p:spPr>
          <a:xfrm>
            <a:off x="9072979" y="5140171"/>
            <a:ext cx="537327" cy="369332"/>
          </a:xfrm>
          <a:prstGeom prst="rect">
            <a:avLst/>
          </a:prstGeom>
          <a:solidFill>
            <a:srgbClr val="FF0000"/>
          </a:solidFill>
        </p:spPr>
        <p:txBody>
          <a:bodyPr wrap="none" rtlCol="0">
            <a:spAutoFit/>
          </a:bodyPr>
          <a:lstStyle/>
          <a:p>
            <a:r>
              <a:rPr lang="fr-CH" dirty="0" err="1" smtClean="0"/>
              <a:t>bee</a:t>
            </a:r>
            <a:endParaRPr lang="fr-CH" dirty="0"/>
          </a:p>
        </p:txBody>
      </p:sp>
      <p:sp>
        <p:nvSpPr>
          <p:cNvPr id="16" name="ZoneTexte 15"/>
          <p:cNvSpPr txBox="1"/>
          <p:nvPr/>
        </p:nvSpPr>
        <p:spPr>
          <a:xfrm>
            <a:off x="5482716" y="5140171"/>
            <a:ext cx="864404" cy="369332"/>
          </a:xfrm>
          <a:prstGeom prst="rect">
            <a:avLst/>
          </a:prstGeom>
          <a:solidFill>
            <a:srgbClr val="FF0000"/>
          </a:solidFill>
        </p:spPr>
        <p:txBody>
          <a:bodyPr wrap="none" rtlCol="0">
            <a:spAutoFit/>
          </a:bodyPr>
          <a:lstStyle/>
          <a:p>
            <a:r>
              <a:rPr lang="fr-CH" dirty="0" smtClean="0"/>
              <a:t>Dragon</a:t>
            </a:r>
            <a:endParaRPr lang="fr-CH" dirty="0"/>
          </a:p>
        </p:txBody>
      </p:sp>
    </p:spTree>
    <p:extLst>
      <p:ext uri="{BB962C8B-B14F-4D97-AF65-F5344CB8AC3E}">
        <p14:creationId xmlns:p14="http://schemas.microsoft.com/office/powerpoint/2010/main" val="3876753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a:srcRect t="17346" b="3690"/>
          <a:stretch/>
        </p:blipFill>
        <p:spPr>
          <a:xfrm>
            <a:off x="816746" y="1124178"/>
            <a:ext cx="10377996" cy="4609643"/>
          </a:xfrm>
          <a:prstGeom prst="rect">
            <a:avLst/>
          </a:prstGeom>
        </p:spPr>
      </p:pic>
    </p:spTree>
    <p:extLst>
      <p:ext uri="{BB962C8B-B14F-4D97-AF65-F5344CB8AC3E}">
        <p14:creationId xmlns:p14="http://schemas.microsoft.com/office/powerpoint/2010/main" val="1374768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a:srcRect t="6472" b="4078"/>
          <a:stretch/>
        </p:blipFill>
        <p:spPr>
          <a:xfrm>
            <a:off x="1882066" y="1790524"/>
            <a:ext cx="7910004" cy="3979961"/>
          </a:xfrm>
          <a:prstGeom prst="rect">
            <a:avLst/>
          </a:prstGeom>
          <a:noFill/>
          <a:ln>
            <a:solidFill>
              <a:schemeClr val="tx1"/>
            </a:solidFill>
          </a:ln>
        </p:spPr>
      </p:pic>
      <p:sp>
        <p:nvSpPr>
          <p:cNvPr id="5" name="ZoneTexte 4"/>
          <p:cNvSpPr txBox="1"/>
          <p:nvPr/>
        </p:nvSpPr>
        <p:spPr>
          <a:xfrm>
            <a:off x="2847771" y="1056444"/>
            <a:ext cx="6496458" cy="369332"/>
          </a:xfrm>
          <a:prstGeom prst="rect">
            <a:avLst/>
          </a:prstGeom>
          <a:noFill/>
        </p:spPr>
        <p:txBody>
          <a:bodyPr wrap="none" rtlCol="0">
            <a:spAutoFit/>
          </a:bodyPr>
          <a:lstStyle/>
          <a:p>
            <a:r>
              <a:rPr lang="fr-CH" dirty="0" err="1" smtClean="0"/>
              <a:t>Another</a:t>
            </a:r>
            <a:r>
              <a:rPr lang="fr-CH" dirty="0" smtClean="0"/>
              <a:t> </a:t>
            </a:r>
            <a:r>
              <a:rPr lang="fr-CH" dirty="0" err="1" smtClean="0"/>
              <a:t>template</a:t>
            </a:r>
            <a:r>
              <a:rPr lang="fr-CH" dirty="0" smtClean="0"/>
              <a:t> </a:t>
            </a:r>
            <a:r>
              <a:rPr lang="fr-CH" dirty="0" err="1" smtClean="0"/>
              <a:t>is</a:t>
            </a:r>
            <a:r>
              <a:rPr lang="fr-CH" dirty="0" smtClean="0"/>
              <a:t> Leo Laura for </a:t>
            </a:r>
            <a:r>
              <a:rPr lang="fr-CH" dirty="0" err="1" smtClean="0"/>
              <a:t>example</a:t>
            </a:r>
            <a:r>
              <a:rPr lang="fr-CH" dirty="0" smtClean="0"/>
              <a:t> of </a:t>
            </a:r>
            <a:r>
              <a:rPr lang="fr-CH" dirty="0" err="1" smtClean="0"/>
              <a:t>template</a:t>
            </a:r>
            <a:r>
              <a:rPr lang="fr-CH" dirty="0" smtClean="0"/>
              <a:t> </a:t>
            </a:r>
            <a:r>
              <a:rPr lang="fr-CH" dirty="0" err="1" smtClean="0"/>
              <a:t>that</a:t>
            </a:r>
            <a:r>
              <a:rPr lang="fr-CH" dirty="0" smtClean="0"/>
              <a:t> I </a:t>
            </a:r>
            <a:r>
              <a:rPr lang="fr-CH" dirty="0" err="1" smtClean="0"/>
              <a:t>like</a:t>
            </a:r>
            <a:r>
              <a:rPr lang="fr-CH" dirty="0" smtClean="0"/>
              <a:t>.  </a:t>
            </a:r>
            <a:endParaRPr lang="fr-CH" dirty="0"/>
          </a:p>
        </p:txBody>
      </p:sp>
    </p:spTree>
    <p:extLst>
      <p:ext uri="{BB962C8B-B14F-4D97-AF65-F5344CB8AC3E}">
        <p14:creationId xmlns:p14="http://schemas.microsoft.com/office/powerpoint/2010/main" val="34726442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a:srcRect t="6472" b="3560"/>
          <a:stretch/>
        </p:blipFill>
        <p:spPr>
          <a:xfrm>
            <a:off x="1288741" y="1251116"/>
            <a:ext cx="9614517" cy="4865600"/>
          </a:xfrm>
          <a:prstGeom prst="rect">
            <a:avLst/>
          </a:prstGeom>
          <a:ln>
            <a:solidFill>
              <a:schemeClr val="tx1"/>
            </a:solidFill>
          </a:ln>
        </p:spPr>
      </p:pic>
      <p:sp>
        <p:nvSpPr>
          <p:cNvPr id="5" name="ZoneTexte 4"/>
          <p:cNvSpPr txBox="1"/>
          <p:nvPr/>
        </p:nvSpPr>
        <p:spPr>
          <a:xfrm>
            <a:off x="3818452" y="648070"/>
            <a:ext cx="4555093" cy="369332"/>
          </a:xfrm>
          <a:prstGeom prst="rect">
            <a:avLst/>
          </a:prstGeom>
          <a:noFill/>
        </p:spPr>
        <p:txBody>
          <a:bodyPr wrap="none" rtlCol="0">
            <a:spAutoFit/>
          </a:bodyPr>
          <a:lstStyle/>
          <a:p>
            <a:r>
              <a:rPr lang="fr-CH" dirty="0" smtClean="0"/>
              <a:t>And </a:t>
            </a:r>
            <a:r>
              <a:rPr lang="fr-CH" dirty="0" err="1" smtClean="0"/>
              <a:t>another</a:t>
            </a:r>
            <a:r>
              <a:rPr lang="fr-CH" dirty="0" smtClean="0"/>
              <a:t> </a:t>
            </a:r>
            <a:r>
              <a:rPr lang="fr-CH" dirty="0" err="1" smtClean="0"/>
              <a:t>template</a:t>
            </a:r>
            <a:r>
              <a:rPr lang="fr-CH" dirty="0" smtClean="0"/>
              <a:t> for </a:t>
            </a:r>
            <a:r>
              <a:rPr lang="fr-CH" dirty="0" err="1" smtClean="0"/>
              <a:t>example</a:t>
            </a:r>
            <a:r>
              <a:rPr lang="fr-CH" dirty="0" smtClean="0"/>
              <a:t> </a:t>
            </a:r>
            <a:r>
              <a:rPr lang="fr-CH" dirty="0" err="1" smtClean="0"/>
              <a:t>is</a:t>
            </a:r>
            <a:r>
              <a:rPr lang="fr-CH" dirty="0" smtClean="0"/>
              <a:t> </a:t>
            </a:r>
            <a:r>
              <a:rPr lang="fr-CH" dirty="0" err="1" smtClean="0"/>
              <a:t>WoodPro</a:t>
            </a:r>
            <a:endParaRPr lang="fr-CH" dirty="0"/>
          </a:p>
        </p:txBody>
      </p:sp>
    </p:spTree>
    <p:extLst>
      <p:ext uri="{BB962C8B-B14F-4D97-AF65-F5344CB8AC3E}">
        <p14:creationId xmlns:p14="http://schemas.microsoft.com/office/powerpoint/2010/main" val="3568801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7790525"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8892467"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9740285" y="1019121"/>
            <a:ext cx="1251751" cy="369332"/>
          </a:xfrm>
          <a:prstGeom prst="rect">
            <a:avLst/>
          </a:prstGeom>
          <a:noFill/>
        </p:spPr>
        <p:txBody>
          <a:bodyPr wrap="square" rtlCol="0">
            <a:spAutoFit/>
          </a:bodyPr>
          <a:lstStyle/>
          <a:p>
            <a:r>
              <a:rPr lang="fr-CH" dirty="0" smtClean="0"/>
              <a:t>FAQ &amp; Help</a:t>
            </a:r>
            <a:endParaRPr lang="fr-CH" dirty="0"/>
          </a:p>
        </p:txBody>
      </p:sp>
      <p:pic>
        <p:nvPicPr>
          <p:cNvPr id="13" name="Image 12"/>
          <p:cNvPicPr>
            <a:picLocks noChangeAspect="1"/>
          </p:cNvPicPr>
          <p:nvPr/>
        </p:nvPicPr>
        <p:blipFill rotWithShape="1">
          <a:blip r:embed="rId3" cstate="print">
            <a:extLst>
              <a:ext uri="{28A0092B-C50C-407E-A947-70E740481C1C}">
                <a14:useLocalDpi xmlns:a14="http://schemas.microsoft.com/office/drawing/2010/main" val="0"/>
              </a:ext>
            </a:extLst>
          </a:blip>
          <a:srcRect t="70989"/>
          <a:stretch/>
        </p:blipFill>
        <p:spPr>
          <a:xfrm>
            <a:off x="2434788" y="1564909"/>
            <a:ext cx="7303151" cy="1154097"/>
          </a:xfrm>
          <a:prstGeom prst="rect">
            <a:avLst/>
          </a:prstGeom>
        </p:spPr>
      </p:pic>
      <p:sp>
        <p:nvSpPr>
          <p:cNvPr id="14" name="Ellipse 13"/>
          <p:cNvSpPr/>
          <p:nvPr/>
        </p:nvSpPr>
        <p:spPr>
          <a:xfrm>
            <a:off x="1183037" y="863611"/>
            <a:ext cx="776795"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err="1" smtClean="0"/>
              <a:t>Language</a:t>
            </a:r>
            <a:r>
              <a:rPr lang="fr-CH" sz="1200" dirty="0" smtClean="0"/>
              <a:t>: FR-EN</a:t>
            </a:r>
            <a:endParaRPr lang="fr-CH" sz="1200" dirty="0"/>
          </a:p>
        </p:txBody>
      </p:sp>
      <p:sp>
        <p:nvSpPr>
          <p:cNvPr id="17" name="ZoneTexte 16"/>
          <p:cNvSpPr txBox="1"/>
          <p:nvPr/>
        </p:nvSpPr>
        <p:spPr>
          <a:xfrm>
            <a:off x="9260882" y="761614"/>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18" name="Imag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sp>
        <p:nvSpPr>
          <p:cNvPr id="2" name="ZoneTexte 1"/>
          <p:cNvSpPr txBox="1"/>
          <p:nvPr/>
        </p:nvSpPr>
        <p:spPr>
          <a:xfrm>
            <a:off x="1301974" y="2485068"/>
            <a:ext cx="4058383" cy="923330"/>
          </a:xfrm>
          <a:prstGeom prst="rect">
            <a:avLst/>
          </a:prstGeom>
          <a:solidFill>
            <a:srgbClr val="FF0000"/>
          </a:solidFill>
        </p:spPr>
        <p:txBody>
          <a:bodyPr wrap="square" rtlCol="0">
            <a:spAutoFit/>
          </a:bodyPr>
          <a:lstStyle/>
          <a:p>
            <a:r>
              <a:rPr lang="fr-CH" dirty="0" err="1" smtClean="0"/>
              <a:t>Video</a:t>
            </a:r>
            <a:r>
              <a:rPr lang="fr-CH" dirty="0" smtClean="0"/>
              <a:t> of </a:t>
            </a:r>
            <a:r>
              <a:rPr lang="fr-CH" dirty="0" err="1" smtClean="0"/>
              <a:t>presentation</a:t>
            </a:r>
            <a:r>
              <a:rPr lang="fr-CH" dirty="0"/>
              <a:t> </a:t>
            </a:r>
            <a:r>
              <a:rPr lang="fr-CH" dirty="0" smtClean="0"/>
              <a:t>on first and </a:t>
            </a:r>
            <a:r>
              <a:rPr lang="fr-CH" dirty="0" err="1" smtClean="0"/>
              <a:t>lower</a:t>
            </a:r>
            <a:r>
              <a:rPr lang="fr-CH" dirty="0" smtClean="0"/>
              <a:t> some </a:t>
            </a:r>
            <a:r>
              <a:rPr lang="fr-CH" dirty="0" err="1" smtClean="0"/>
              <a:t>picture</a:t>
            </a:r>
            <a:r>
              <a:rPr lang="fr-CH" dirty="0" smtClean="0"/>
              <a:t> of </a:t>
            </a:r>
            <a:r>
              <a:rPr lang="fr-CH" dirty="0" err="1" smtClean="0"/>
              <a:t>ambience</a:t>
            </a:r>
            <a:r>
              <a:rPr lang="fr-CH" dirty="0" smtClean="0"/>
              <a:t> of the brand (part 2 of Home)</a:t>
            </a:r>
            <a:endParaRPr lang="fr-CH" dirty="0"/>
          </a:p>
        </p:txBody>
      </p:sp>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62874" y="5953740"/>
            <a:ext cx="2843390" cy="756610"/>
          </a:xfrm>
          <a:prstGeom prst="rect">
            <a:avLst/>
          </a:prstGeom>
        </p:spPr>
      </p:pic>
      <p:pic>
        <p:nvPicPr>
          <p:cNvPr id="19" name="Image 18"/>
          <p:cNvPicPr>
            <a:picLocks noChangeAspect="1"/>
          </p:cNvPicPr>
          <p:nvPr/>
        </p:nvPicPr>
        <p:blipFill rotWithShape="1">
          <a:blip r:embed="rId7" cstate="print">
            <a:extLst>
              <a:ext uri="{28A0092B-C50C-407E-A947-70E740481C1C}">
                <a14:useLocalDpi xmlns:a14="http://schemas.microsoft.com/office/drawing/2010/main" val="0"/>
              </a:ext>
            </a:extLst>
          </a:blip>
          <a:srcRect l="27675" t="20519" r="46336" b="18978"/>
          <a:stretch/>
        </p:blipFill>
        <p:spPr>
          <a:xfrm>
            <a:off x="10258657" y="5939879"/>
            <a:ext cx="893014" cy="831563"/>
          </a:xfrm>
          <a:prstGeom prst="rect">
            <a:avLst/>
          </a:prstGeom>
        </p:spPr>
      </p:pic>
      <p:sp>
        <p:nvSpPr>
          <p:cNvPr id="20" name="Rectangle 19"/>
          <p:cNvSpPr/>
          <p:nvPr/>
        </p:nvSpPr>
        <p:spPr>
          <a:xfrm>
            <a:off x="11181214" y="6126588"/>
            <a:ext cx="525050" cy="5837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21" name="Imag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01974" y="3554804"/>
            <a:ext cx="3128681" cy="1704211"/>
          </a:xfrm>
          <a:prstGeom prst="rect">
            <a:avLst/>
          </a:prstGeom>
        </p:spPr>
      </p:pic>
      <p:pic>
        <p:nvPicPr>
          <p:cNvPr id="22" name="Image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54448" y="3551757"/>
            <a:ext cx="3128681" cy="1704211"/>
          </a:xfrm>
          <a:prstGeom prst="rect">
            <a:avLst/>
          </a:prstGeom>
        </p:spPr>
      </p:pic>
      <p:pic>
        <p:nvPicPr>
          <p:cNvPr id="23" name="Image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06923" y="3554804"/>
            <a:ext cx="3123087" cy="1701164"/>
          </a:xfrm>
          <a:prstGeom prst="rect">
            <a:avLst/>
          </a:prstGeom>
        </p:spPr>
      </p:pic>
      <p:sp>
        <p:nvSpPr>
          <p:cNvPr id="24" name="ZoneTexte 23"/>
          <p:cNvSpPr txBox="1"/>
          <p:nvPr/>
        </p:nvSpPr>
        <p:spPr>
          <a:xfrm>
            <a:off x="8797771" y="2269810"/>
            <a:ext cx="728084" cy="369332"/>
          </a:xfrm>
          <a:prstGeom prst="rect">
            <a:avLst/>
          </a:prstGeom>
          <a:noFill/>
        </p:spPr>
        <p:txBody>
          <a:bodyPr wrap="none" rtlCol="0">
            <a:spAutoFit/>
          </a:bodyPr>
          <a:lstStyle/>
          <a:p>
            <a:r>
              <a:rPr lang="fr-CH" dirty="0" err="1" smtClean="0"/>
              <a:t>Video</a:t>
            </a:r>
            <a:endParaRPr lang="fr-CH" dirty="0"/>
          </a:p>
        </p:txBody>
      </p:sp>
      <p:sp>
        <p:nvSpPr>
          <p:cNvPr id="26" name="ZoneTexte 25"/>
          <p:cNvSpPr txBox="1"/>
          <p:nvPr/>
        </p:nvSpPr>
        <p:spPr>
          <a:xfrm>
            <a:off x="7936058" y="4753291"/>
            <a:ext cx="845296" cy="369332"/>
          </a:xfrm>
          <a:prstGeom prst="rect">
            <a:avLst/>
          </a:prstGeom>
          <a:noFill/>
        </p:spPr>
        <p:txBody>
          <a:bodyPr wrap="none" rtlCol="0">
            <a:spAutoFit/>
          </a:bodyPr>
          <a:lstStyle/>
          <a:p>
            <a:r>
              <a:rPr lang="fr-CH" dirty="0" smtClean="0"/>
              <a:t>Picture</a:t>
            </a:r>
            <a:endParaRPr lang="fr-CH" dirty="0"/>
          </a:p>
        </p:txBody>
      </p:sp>
      <p:sp>
        <p:nvSpPr>
          <p:cNvPr id="27" name="ZoneTexte 26"/>
          <p:cNvSpPr txBox="1"/>
          <p:nvPr/>
        </p:nvSpPr>
        <p:spPr>
          <a:xfrm>
            <a:off x="4659687" y="4761805"/>
            <a:ext cx="845296" cy="369332"/>
          </a:xfrm>
          <a:prstGeom prst="rect">
            <a:avLst/>
          </a:prstGeom>
          <a:noFill/>
        </p:spPr>
        <p:txBody>
          <a:bodyPr wrap="none" rtlCol="0">
            <a:spAutoFit/>
          </a:bodyPr>
          <a:lstStyle/>
          <a:p>
            <a:r>
              <a:rPr lang="fr-CH" dirty="0" smtClean="0"/>
              <a:t>Picture</a:t>
            </a:r>
            <a:endParaRPr lang="fr-CH" dirty="0"/>
          </a:p>
        </p:txBody>
      </p:sp>
    </p:spTree>
    <p:extLst>
      <p:ext uri="{BB962C8B-B14F-4D97-AF65-F5344CB8AC3E}">
        <p14:creationId xmlns:p14="http://schemas.microsoft.com/office/powerpoint/2010/main" val="1184210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7790525"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8892467"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9740285" y="1019121"/>
            <a:ext cx="1251751" cy="369332"/>
          </a:xfrm>
          <a:prstGeom prst="rect">
            <a:avLst/>
          </a:prstGeom>
          <a:noFill/>
        </p:spPr>
        <p:txBody>
          <a:bodyPr wrap="square" rtlCol="0">
            <a:spAutoFit/>
          </a:bodyPr>
          <a:lstStyle/>
          <a:p>
            <a:r>
              <a:rPr lang="fr-CH" dirty="0" smtClean="0"/>
              <a:t>FAQ &amp; Help</a:t>
            </a:r>
            <a:endParaRPr lang="fr-CH" dirty="0"/>
          </a:p>
        </p:txBody>
      </p:sp>
      <p:sp>
        <p:nvSpPr>
          <p:cNvPr id="14" name="Ellipse 13"/>
          <p:cNvSpPr/>
          <p:nvPr/>
        </p:nvSpPr>
        <p:spPr>
          <a:xfrm>
            <a:off x="2027810" y="841579"/>
            <a:ext cx="776795"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smtClean="0"/>
              <a:t>Langues: FR-AN</a:t>
            </a:r>
            <a:endParaRPr lang="fr-CH" sz="1200" dirty="0"/>
          </a:p>
        </p:txBody>
      </p:sp>
      <p:sp>
        <p:nvSpPr>
          <p:cNvPr id="17" name="ZoneTexte 16"/>
          <p:cNvSpPr txBox="1"/>
          <p:nvPr/>
        </p:nvSpPr>
        <p:spPr>
          <a:xfrm>
            <a:off x="9260882" y="699544"/>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63287" y="1507006"/>
            <a:ext cx="3440523" cy="2293682"/>
          </a:xfrm>
          <a:prstGeom prst="rect">
            <a:avLst/>
          </a:prstGeom>
        </p:spPr>
      </p:pic>
      <p:sp>
        <p:nvSpPr>
          <p:cNvPr id="3" name="Rectangle 2"/>
          <p:cNvSpPr/>
          <p:nvPr/>
        </p:nvSpPr>
        <p:spPr>
          <a:xfrm>
            <a:off x="1183037" y="3905881"/>
            <a:ext cx="4800513" cy="1841530"/>
          </a:xfrm>
          <a:prstGeom prst="rect">
            <a:avLst/>
          </a:prstGeom>
        </p:spPr>
        <p:txBody>
          <a:bodyPr wrap="square">
            <a:spAutoFit/>
          </a:bodyPr>
          <a:lstStyle/>
          <a:p>
            <a:pPr>
              <a:lnSpc>
                <a:spcPct val="107000"/>
              </a:lnSpc>
              <a:spcAft>
                <a:spcPts val="800"/>
              </a:spcAft>
            </a:pPr>
            <a:r>
              <a:rPr lang="fr-CH" sz="1000" u="sng" dirty="0" smtClean="0">
                <a:effectLst/>
                <a:latin typeface="Arial" panose="020B0604020202020204" pitchFamily="34" charset="0"/>
                <a:ea typeface="Calibri" panose="020F0502020204030204" pitchFamily="34" charset="0"/>
                <a:cs typeface="Times New Roman" panose="02020603050405020304" pitchFamily="18" charset="0"/>
              </a:rPr>
              <a:t>Présentation de la créatrice :</a:t>
            </a:r>
            <a:endParaRPr lang="fr-CH" sz="1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H" sz="1000" dirty="0" smtClean="0">
                <a:effectLst/>
                <a:latin typeface="Arial" panose="020B0604020202020204" pitchFamily="34" charset="0"/>
                <a:ea typeface="Calibri" panose="020F0502020204030204" pitchFamily="34" charset="0"/>
                <a:cs typeface="Times New Roman" panose="02020603050405020304" pitchFamily="18" charset="0"/>
              </a:rPr>
              <a:t>Elégance, raffinement et gout pour l’innovation…tel est l’esprit de la créatrice Suisse Loan Fandino. De nature avant-gardiste et créative, après plusieurs années dans le domaine de la formation, Loan Fandino a décidé de se consacrer à ses passions d’origine : la création, le dessin et les bijoux. Autodidacte et passionnée par la beauté de la nature, elle se spécialise dans les bijoux raffinés, féminins et originales. Des bijoux thématiques et personnalisables qui sont réalisées à partir de métaux nobles et associés à des pierres semi-précieuses soigneusement sélectionnées. Ainsi, chaque femme pourra exprimer sa propre personnalité avec des créations ultra raffinées. </a:t>
            </a:r>
            <a:endParaRPr lang="fr-CH" sz="1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Rectangle 17"/>
          <p:cNvSpPr/>
          <p:nvPr/>
        </p:nvSpPr>
        <p:spPr>
          <a:xfrm>
            <a:off x="6624219" y="3509527"/>
            <a:ext cx="4293833" cy="2343077"/>
          </a:xfrm>
          <a:prstGeom prst="rect">
            <a:avLst/>
          </a:prstGeom>
        </p:spPr>
        <p:txBody>
          <a:bodyPr wrap="square">
            <a:spAutoFit/>
          </a:bodyPr>
          <a:lstStyle/>
          <a:p>
            <a:pPr>
              <a:lnSpc>
                <a:spcPct val="107000"/>
              </a:lnSpc>
              <a:spcAft>
                <a:spcPts val="800"/>
              </a:spcAft>
            </a:pPr>
            <a:r>
              <a:rPr lang="fr-CH" dirty="0" smtClean="0">
                <a:effectLst/>
                <a:latin typeface="Arial" panose="020B0604020202020204" pitchFamily="34" charset="0"/>
                <a:ea typeface="Calibri" panose="020F0502020204030204" pitchFamily="34" charset="0"/>
                <a:cs typeface="Times New Roman" panose="02020603050405020304" pitchFamily="18" charset="0"/>
              </a:rPr>
              <a:t> </a:t>
            </a:r>
            <a:endParaRPr lang="fr-CH"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H" sz="1000" u="sng" dirty="0" smtClean="0">
                <a:effectLst/>
                <a:latin typeface="Arial" panose="020B0604020202020204" pitchFamily="34" charset="0"/>
                <a:ea typeface="Calibri" panose="020F0502020204030204" pitchFamily="34" charset="0"/>
                <a:cs typeface="Times New Roman" panose="02020603050405020304" pitchFamily="18" charset="0"/>
              </a:rPr>
              <a:t>Mes créations, un hommage à la terre mère.</a:t>
            </a:r>
            <a:endParaRPr lang="fr-CH" sz="10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H" sz="1000" spc="15" dirty="0" smtClean="0">
                <a:effectLst/>
                <a:latin typeface="Arial" panose="020B0604020202020204" pitchFamily="34" charset="0"/>
                <a:ea typeface="Calibri" panose="020F0502020204030204" pitchFamily="34" charset="0"/>
                <a:cs typeface="Times New Roman" panose="02020603050405020304" pitchFamily="18" charset="0"/>
              </a:rPr>
              <a:t>« La planète terre est à ce jour la seule oasis de vie que nous connaissons au sein d’un immense désert sidéral. En prendre soin, respecter son intégrité physique et biologique, tirer parti de ses ressources avec modération, y instaurer la paix et la solidarité entre les humains, dans le respect de toute forme de vie, est le projet le plus réaliste, le plus magnifique qui soit. »   Pierre </a:t>
            </a:r>
            <a:r>
              <a:rPr lang="fr-CH" sz="1000" spc="15" dirty="0" err="1" smtClean="0">
                <a:effectLst/>
                <a:latin typeface="Arial" panose="020B0604020202020204" pitchFamily="34" charset="0"/>
                <a:ea typeface="Calibri" panose="020F0502020204030204" pitchFamily="34" charset="0"/>
                <a:cs typeface="Times New Roman" panose="02020603050405020304" pitchFamily="18" charset="0"/>
              </a:rPr>
              <a:t>Rabhi</a:t>
            </a:r>
            <a:r>
              <a:rPr lang="fr-CH" sz="1000" spc="15" dirty="0" smtClean="0">
                <a:effectLst/>
                <a:latin typeface="Arial" panose="020B0604020202020204" pitchFamily="34" charset="0"/>
                <a:ea typeface="Calibri" panose="020F0502020204030204" pitchFamily="34" charset="0"/>
                <a:cs typeface="Times New Roman" panose="02020603050405020304" pitchFamily="18" charset="0"/>
              </a:rPr>
              <a:t>. </a:t>
            </a:r>
            <a:endParaRPr lang="fr-CH" sz="10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H" sz="1000" spc="15" dirty="0" smtClean="0">
                <a:effectLst/>
                <a:latin typeface="Arial" panose="020B0604020202020204" pitchFamily="34" charset="0"/>
                <a:ea typeface="Calibri" panose="020F0502020204030204" pitchFamily="34" charset="0"/>
                <a:cs typeface="Times New Roman" panose="02020603050405020304" pitchFamily="18" charset="0"/>
              </a:rPr>
              <a:t>« Mes créations font un hommage à la terre mère, véritable inspiration avec ses milliers de facettes plus belles l’une que les autres. »  Loân Fandino</a:t>
            </a:r>
            <a:endParaRPr lang="fr-CH" sz="1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9" name="Imag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sp>
        <p:nvSpPr>
          <p:cNvPr id="13" name="ZoneTexte 12"/>
          <p:cNvSpPr txBox="1"/>
          <p:nvPr/>
        </p:nvSpPr>
        <p:spPr>
          <a:xfrm>
            <a:off x="1183037" y="2664496"/>
            <a:ext cx="3767570" cy="369332"/>
          </a:xfrm>
          <a:prstGeom prst="rect">
            <a:avLst/>
          </a:prstGeom>
          <a:solidFill>
            <a:srgbClr val="FF0000"/>
          </a:solidFill>
          <a:ln>
            <a:solidFill>
              <a:srgbClr val="FF0000"/>
            </a:solidFill>
          </a:ln>
        </p:spPr>
        <p:txBody>
          <a:bodyPr wrap="none" rtlCol="0">
            <a:spAutoFit/>
          </a:bodyPr>
          <a:lstStyle/>
          <a:p>
            <a:r>
              <a:rPr lang="fr-CH" dirty="0" err="1" smtClean="0"/>
              <a:t>Presentation</a:t>
            </a:r>
            <a:r>
              <a:rPr lang="fr-CH" dirty="0" smtClean="0"/>
              <a:t> of the </a:t>
            </a:r>
            <a:r>
              <a:rPr lang="fr-CH" dirty="0" err="1" smtClean="0"/>
              <a:t>creator</a:t>
            </a:r>
            <a:r>
              <a:rPr lang="fr-CH" dirty="0" smtClean="0"/>
              <a:t> (in About) </a:t>
            </a:r>
            <a:endParaRPr lang="fr-CH" dirty="0"/>
          </a:p>
        </p:txBody>
      </p:sp>
    </p:spTree>
    <p:extLst>
      <p:ext uri="{BB962C8B-B14F-4D97-AF65-F5344CB8AC3E}">
        <p14:creationId xmlns:p14="http://schemas.microsoft.com/office/powerpoint/2010/main" val="629498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7790525"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8892467"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9740285" y="1019121"/>
            <a:ext cx="1251751" cy="369332"/>
          </a:xfrm>
          <a:prstGeom prst="rect">
            <a:avLst/>
          </a:prstGeom>
          <a:noFill/>
        </p:spPr>
        <p:txBody>
          <a:bodyPr wrap="square" rtlCol="0">
            <a:spAutoFit/>
          </a:bodyPr>
          <a:lstStyle/>
          <a:p>
            <a:r>
              <a:rPr lang="fr-CH" dirty="0" smtClean="0"/>
              <a:t>FAQ &amp; Help</a:t>
            </a:r>
            <a:endParaRPr lang="fr-CH" dirty="0"/>
          </a:p>
        </p:txBody>
      </p:sp>
      <p:sp>
        <p:nvSpPr>
          <p:cNvPr id="14" name="Ellipse 13"/>
          <p:cNvSpPr/>
          <p:nvPr/>
        </p:nvSpPr>
        <p:spPr>
          <a:xfrm>
            <a:off x="2911132" y="863611"/>
            <a:ext cx="776795"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smtClean="0"/>
              <a:t>Langues: FR-AN</a:t>
            </a:r>
            <a:endParaRPr lang="fr-CH" sz="1200" dirty="0"/>
          </a:p>
        </p:txBody>
      </p:sp>
      <p:sp>
        <p:nvSpPr>
          <p:cNvPr id="17" name="ZoneTexte 16"/>
          <p:cNvSpPr txBox="1"/>
          <p:nvPr/>
        </p:nvSpPr>
        <p:spPr>
          <a:xfrm>
            <a:off x="9260882" y="699544"/>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21165" y="1772035"/>
            <a:ext cx="1618879" cy="1618879"/>
          </a:xfrm>
          <a:prstGeom prst="rect">
            <a:avLst/>
          </a:prstGeom>
        </p:spPr>
      </p:pic>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9834" y="1798202"/>
            <a:ext cx="1594281" cy="1594281"/>
          </a:xfrm>
          <a:prstGeom prst="rect">
            <a:avLst/>
          </a:prstGeom>
        </p:spPr>
      </p:pic>
      <p:pic>
        <p:nvPicPr>
          <p:cNvPr id="18" name="Imag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97034" y="1798202"/>
            <a:ext cx="1618879" cy="1618879"/>
          </a:xfrm>
          <a:prstGeom prst="rect">
            <a:avLst/>
          </a:prstGeom>
        </p:spPr>
      </p:pic>
      <p:pic>
        <p:nvPicPr>
          <p:cNvPr id="19" name="Imag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07543" y="3794846"/>
            <a:ext cx="1599732" cy="1599732"/>
          </a:xfrm>
          <a:prstGeom prst="rect">
            <a:avLst/>
          </a:prstGeom>
        </p:spPr>
      </p:pic>
      <p:pic>
        <p:nvPicPr>
          <p:cNvPr id="20" name="Imag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24943" y="3794846"/>
            <a:ext cx="1594281" cy="1594281"/>
          </a:xfrm>
          <a:prstGeom prst="rect">
            <a:avLst/>
          </a:prstGeom>
        </p:spPr>
      </p:pic>
      <p:pic>
        <p:nvPicPr>
          <p:cNvPr id="21" name="Image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90525" y="3763739"/>
            <a:ext cx="1625388" cy="1625388"/>
          </a:xfrm>
          <a:prstGeom prst="rect">
            <a:avLst/>
          </a:prstGeom>
        </p:spPr>
      </p:pic>
      <p:sp>
        <p:nvSpPr>
          <p:cNvPr id="22" name="ZoneTexte 21"/>
          <p:cNvSpPr txBox="1"/>
          <p:nvPr/>
        </p:nvSpPr>
        <p:spPr>
          <a:xfrm>
            <a:off x="2317382" y="5353998"/>
            <a:ext cx="7557231" cy="646331"/>
          </a:xfrm>
          <a:prstGeom prst="rect">
            <a:avLst/>
          </a:prstGeom>
          <a:solidFill>
            <a:srgbClr val="FF0000"/>
          </a:solidFill>
        </p:spPr>
        <p:txBody>
          <a:bodyPr wrap="square" rtlCol="0">
            <a:spAutoFit/>
          </a:bodyPr>
          <a:lstStyle/>
          <a:p>
            <a:r>
              <a:rPr lang="fr-CH" dirty="0" smtClean="0"/>
              <a:t>On </a:t>
            </a:r>
            <a:r>
              <a:rPr lang="fr-CH" dirty="0" err="1" smtClean="0"/>
              <a:t>this</a:t>
            </a:r>
            <a:r>
              <a:rPr lang="fr-CH" dirty="0" smtClean="0"/>
              <a:t> page, the </a:t>
            </a:r>
            <a:r>
              <a:rPr lang="fr-CH" dirty="0" err="1" smtClean="0"/>
              <a:t>combination</a:t>
            </a:r>
            <a:r>
              <a:rPr lang="fr-CH" dirty="0" smtClean="0"/>
              <a:t> </a:t>
            </a:r>
            <a:r>
              <a:rPr lang="fr-CH" dirty="0" err="1" smtClean="0"/>
              <a:t>with</a:t>
            </a:r>
            <a:r>
              <a:rPr lang="fr-CH" dirty="0" smtClean="0"/>
              <a:t> all the </a:t>
            </a:r>
            <a:r>
              <a:rPr lang="fr-CH" dirty="0" err="1" smtClean="0"/>
              <a:t>different</a:t>
            </a:r>
            <a:r>
              <a:rPr lang="fr-CH" dirty="0" smtClean="0"/>
              <a:t> pendants </a:t>
            </a:r>
            <a:r>
              <a:rPr lang="fr-CH" dirty="0" err="1" smtClean="0"/>
              <a:t>bee</a:t>
            </a:r>
            <a:r>
              <a:rPr lang="fr-CH" dirty="0" smtClean="0"/>
              <a:t>, dragon….(part 1 in shop)</a:t>
            </a:r>
            <a:endParaRPr lang="fr-CH" dirty="0"/>
          </a:p>
        </p:txBody>
      </p:sp>
      <p:sp>
        <p:nvSpPr>
          <p:cNvPr id="23" name="ZoneTexte 22"/>
          <p:cNvSpPr txBox="1"/>
          <p:nvPr/>
        </p:nvSpPr>
        <p:spPr>
          <a:xfrm>
            <a:off x="2677081" y="536579"/>
            <a:ext cx="3052118" cy="369332"/>
          </a:xfrm>
          <a:prstGeom prst="rect">
            <a:avLst/>
          </a:prstGeom>
          <a:noFill/>
        </p:spPr>
        <p:txBody>
          <a:bodyPr wrap="none" rtlCol="0">
            <a:spAutoFit/>
          </a:bodyPr>
          <a:lstStyle/>
          <a:p>
            <a:r>
              <a:rPr lang="fr-CH" dirty="0" err="1" smtClean="0"/>
              <a:t>Choice</a:t>
            </a:r>
            <a:r>
              <a:rPr lang="fr-CH" dirty="0" smtClean="0"/>
              <a:t> of the </a:t>
            </a:r>
            <a:r>
              <a:rPr lang="fr-CH" dirty="0" err="1" smtClean="0"/>
              <a:t>different</a:t>
            </a:r>
            <a:r>
              <a:rPr lang="fr-CH" dirty="0" smtClean="0"/>
              <a:t> </a:t>
            </a:r>
            <a:r>
              <a:rPr lang="fr-CH" dirty="0" err="1" smtClean="0"/>
              <a:t>themes</a:t>
            </a:r>
            <a:endParaRPr lang="fr-CH" dirty="0"/>
          </a:p>
        </p:txBody>
      </p:sp>
      <p:cxnSp>
        <p:nvCxnSpPr>
          <p:cNvPr id="25" name="Connecteur droit avec flèche 24"/>
          <p:cNvCxnSpPr>
            <a:stCxn id="14" idx="7"/>
          </p:cNvCxnSpPr>
          <p:nvPr/>
        </p:nvCxnSpPr>
        <p:spPr>
          <a:xfrm flipV="1">
            <a:off x="3574168" y="838043"/>
            <a:ext cx="269863" cy="1124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7" name="Image 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sp>
        <p:nvSpPr>
          <p:cNvPr id="13" name="ZoneTexte 12"/>
          <p:cNvSpPr txBox="1"/>
          <p:nvPr/>
        </p:nvSpPr>
        <p:spPr>
          <a:xfrm>
            <a:off x="3140348" y="3307133"/>
            <a:ext cx="534121" cy="369332"/>
          </a:xfrm>
          <a:prstGeom prst="rect">
            <a:avLst/>
          </a:prstGeom>
          <a:noFill/>
        </p:spPr>
        <p:txBody>
          <a:bodyPr wrap="none" rtlCol="0">
            <a:spAutoFit/>
          </a:bodyPr>
          <a:lstStyle/>
          <a:p>
            <a:r>
              <a:rPr lang="fr-CH" dirty="0" smtClean="0"/>
              <a:t>BEE</a:t>
            </a:r>
            <a:endParaRPr lang="fr-CH" dirty="0"/>
          </a:p>
        </p:txBody>
      </p:sp>
      <p:sp>
        <p:nvSpPr>
          <p:cNvPr id="24" name="ZoneTexte 23"/>
          <p:cNvSpPr txBox="1"/>
          <p:nvPr/>
        </p:nvSpPr>
        <p:spPr>
          <a:xfrm>
            <a:off x="8087725" y="3349968"/>
            <a:ext cx="1030988" cy="369332"/>
          </a:xfrm>
          <a:prstGeom prst="rect">
            <a:avLst/>
          </a:prstGeom>
          <a:noFill/>
        </p:spPr>
        <p:txBody>
          <a:bodyPr wrap="none" rtlCol="0">
            <a:spAutoFit/>
          </a:bodyPr>
          <a:lstStyle/>
          <a:p>
            <a:r>
              <a:rPr lang="fr-CH" dirty="0" smtClean="0"/>
              <a:t>DRAGON</a:t>
            </a:r>
            <a:endParaRPr lang="fr-CH" dirty="0"/>
          </a:p>
        </p:txBody>
      </p:sp>
      <p:sp>
        <p:nvSpPr>
          <p:cNvPr id="26" name="ZoneTexte 25"/>
          <p:cNvSpPr txBox="1"/>
          <p:nvPr/>
        </p:nvSpPr>
        <p:spPr>
          <a:xfrm>
            <a:off x="5358119" y="3307133"/>
            <a:ext cx="1327928" cy="369332"/>
          </a:xfrm>
          <a:prstGeom prst="rect">
            <a:avLst/>
          </a:prstGeom>
          <a:noFill/>
        </p:spPr>
        <p:txBody>
          <a:bodyPr wrap="none" rtlCol="0">
            <a:spAutoFit/>
          </a:bodyPr>
          <a:lstStyle/>
          <a:p>
            <a:r>
              <a:rPr lang="fr-CH" dirty="0" smtClean="0"/>
              <a:t>DRAGONFLY</a:t>
            </a:r>
            <a:endParaRPr lang="fr-CH" dirty="0"/>
          </a:p>
        </p:txBody>
      </p:sp>
    </p:spTree>
    <p:extLst>
      <p:ext uri="{BB962C8B-B14F-4D97-AF65-F5344CB8AC3E}">
        <p14:creationId xmlns:p14="http://schemas.microsoft.com/office/powerpoint/2010/main" val="2050345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7790525"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8892467"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9740285" y="1019121"/>
            <a:ext cx="1251751" cy="369332"/>
          </a:xfrm>
          <a:prstGeom prst="rect">
            <a:avLst/>
          </a:prstGeom>
          <a:noFill/>
        </p:spPr>
        <p:txBody>
          <a:bodyPr wrap="square" rtlCol="0">
            <a:spAutoFit/>
          </a:bodyPr>
          <a:lstStyle/>
          <a:p>
            <a:r>
              <a:rPr lang="fr-CH" dirty="0" smtClean="0"/>
              <a:t>FAQ &amp; Help</a:t>
            </a:r>
            <a:endParaRPr lang="fr-CH" dirty="0"/>
          </a:p>
        </p:txBody>
      </p:sp>
      <p:sp>
        <p:nvSpPr>
          <p:cNvPr id="14" name="Ellipse 13"/>
          <p:cNvSpPr/>
          <p:nvPr/>
        </p:nvSpPr>
        <p:spPr>
          <a:xfrm>
            <a:off x="2911132" y="863611"/>
            <a:ext cx="776795"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smtClean="0"/>
              <a:t>Langues: FR-AN</a:t>
            </a:r>
            <a:endParaRPr lang="fr-CH" sz="1200" dirty="0"/>
          </a:p>
        </p:txBody>
      </p:sp>
      <p:sp>
        <p:nvSpPr>
          <p:cNvPr id="17" name="ZoneTexte 16"/>
          <p:cNvSpPr txBox="1"/>
          <p:nvPr/>
        </p:nvSpPr>
        <p:spPr>
          <a:xfrm>
            <a:off x="9260882" y="699544"/>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14124" y="2547891"/>
            <a:ext cx="1618879" cy="1618879"/>
          </a:xfrm>
          <a:prstGeom prst="rect">
            <a:avLst/>
          </a:prstGeom>
        </p:spPr>
      </p:pic>
      <p:pic>
        <p:nvPicPr>
          <p:cNvPr id="23" name="Imag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5869" y="2547891"/>
            <a:ext cx="1618879" cy="1618879"/>
          </a:xfrm>
          <a:prstGeom prst="rect">
            <a:avLst/>
          </a:prstGeom>
        </p:spPr>
      </p:pic>
      <p:pic>
        <p:nvPicPr>
          <p:cNvPr id="24" name="Imag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1646" y="2547890"/>
            <a:ext cx="1618879" cy="1618879"/>
          </a:xfrm>
          <a:prstGeom prst="rect">
            <a:avLst/>
          </a:prstGeom>
        </p:spPr>
      </p:pic>
      <p:pic>
        <p:nvPicPr>
          <p:cNvPr id="25" name="Imag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1406" y="2547890"/>
            <a:ext cx="1618879" cy="1618879"/>
          </a:xfrm>
          <a:prstGeom prst="rect">
            <a:avLst/>
          </a:prstGeom>
        </p:spPr>
      </p:pic>
      <p:sp>
        <p:nvSpPr>
          <p:cNvPr id="13" name="ZoneTexte 12"/>
          <p:cNvSpPr txBox="1"/>
          <p:nvPr/>
        </p:nvSpPr>
        <p:spPr>
          <a:xfrm>
            <a:off x="2410616" y="4166769"/>
            <a:ext cx="1608355" cy="507831"/>
          </a:xfrm>
          <a:prstGeom prst="rect">
            <a:avLst/>
          </a:prstGeom>
          <a:noFill/>
          <a:ln>
            <a:solidFill>
              <a:schemeClr val="tx1"/>
            </a:solidFill>
          </a:ln>
        </p:spPr>
        <p:txBody>
          <a:bodyPr wrap="square" rtlCol="0">
            <a:spAutoFit/>
          </a:bodyPr>
          <a:lstStyle/>
          <a:p>
            <a:r>
              <a:rPr lang="fr-CH" sz="900" dirty="0" smtClean="0"/>
              <a:t>Gold-Citrine	          500 $</a:t>
            </a:r>
          </a:p>
          <a:p>
            <a:endParaRPr lang="fr-CH" sz="900" dirty="0" smtClean="0"/>
          </a:p>
          <a:p>
            <a:endParaRPr lang="fr-CH" sz="900" dirty="0"/>
          </a:p>
        </p:txBody>
      </p:sp>
      <p:sp>
        <p:nvSpPr>
          <p:cNvPr id="26" name="ZoneTexte 25"/>
          <p:cNvSpPr txBox="1"/>
          <p:nvPr/>
        </p:nvSpPr>
        <p:spPr>
          <a:xfrm>
            <a:off x="4296393" y="4161035"/>
            <a:ext cx="1611863" cy="507831"/>
          </a:xfrm>
          <a:prstGeom prst="rect">
            <a:avLst/>
          </a:prstGeom>
          <a:noFill/>
          <a:ln>
            <a:solidFill>
              <a:schemeClr val="tx1"/>
            </a:solidFill>
          </a:ln>
        </p:spPr>
        <p:txBody>
          <a:bodyPr wrap="square" rtlCol="0">
            <a:spAutoFit/>
          </a:bodyPr>
          <a:lstStyle/>
          <a:p>
            <a:r>
              <a:rPr lang="fr-CH" sz="900" dirty="0" smtClean="0"/>
              <a:t>Gold-Amazonite	          550 $</a:t>
            </a:r>
          </a:p>
          <a:p>
            <a:endParaRPr lang="fr-CH" sz="900" dirty="0" smtClean="0"/>
          </a:p>
          <a:p>
            <a:endParaRPr lang="fr-CH" sz="900" dirty="0" smtClean="0"/>
          </a:p>
        </p:txBody>
      </p:sp>
      <p:sp>
        <p:nvSpPr>
          <p:cNvPr id="27" name="ZoneTexte 26"/>
          <p:cNvSpPr txBox="1"/>
          <p:nvPr/>
        </p:nvSpPr>
        <p:spPr>
          <a:xfrm>
            <a:off x="6182170" y="4161035"/>
            <a:ext cx="1611863" cy="507831"/>
          </a:xfrm>
          <a:prstGeom prst="rect">
            <a:avLst/>
          </a:prstGeom>
          <a:noFill/>
          <a:ln>
            <a:solidFill>
              <a:schemeClr val="tx1"/>
            </a:solidFill>
          </a:ln>
        </p:spPr>
        <p:txBody>
          <a:bodyPr wrap="square" rtlCol="0">
            <a:spAutoFit/>
          </a:bodyPr>
          <a:lstStyle/>
          <a:p>
            <a:r>
              <a:rPr lang="fr-CH" sz="900" dirty="0" smtClean="0"/>
              <a:t>Gold-</a:t>
            </a:r>
            <a:r>
              <a:rPr lang="fr-CH" sz="900" dirty="0" err="1" smtClean="0"/>
              <a:t>Amethyst</a:t>
            </a:r>
            <a:r>
              <a:rPr lang="fr-CH" sz="900" dirty="0" smtClean="0"/>
              <a:t>	          600 $</a:t>
            </a:r>
          </a:p>
          <a:p>
            <a:endParaRPr lang="fr-CH" sz="900" dirty="0" smtClean="0"/>
          </a:p>
          <a:p>
            <a:endParaRPr lang="fr-CH" sz="900" dirty="0" smtClean="0"/>
          </a:p>
        </p:txBody>
      </p:sp>
      <p:sp>
        <p:nvSpPr>
          <p:cNvPr id="28" name="ZoneTexte 27"/>
          <p:cNvSpPr txBox="1"/>
          <p:nvPr/>
        </p:nvSpPr>
        <p:spPr>
          <a:xfrm>
            <a:off x="8128422" y="4155301"/>
            <a:ext cx="1611863" cy="507831"/>
          </a:xfrm>
          <a:prstGeom prst="rect">
            <a:avLst/>
          </a:prstGeom>
          <a:noFill/>
          <a:ln>
            <a:solidFill>
              <a:schemeClr val="tx1"/>
            </a:solidFill>
          </a:ln>
        </p:spPr>
        <p:txBody>
          <a:bodyPr wrap="square" rtlCol="0">
            <a:spAutoFit/>
          </a:bodyPr>
          <a:lstStyle/>
          <a:p>
            <a:r>
              <a:rPr lang="fr-CH" sz="900" dirty="0" smtClean="0"/>
              <a:t>Rhodium-Black Spinelle	          650 $</a:t>
            </a:r>
          </a:p>
          <a:p>
            <a:endParaRPr lang="fr-CH" sz="900" dirty="0" smtClean="0"/>
          </a:p>
        </p:txBody>
      </p:sp>
      <p:sp>
        <p:nvSpPr>
          <p:cNvPr id="29" name="ZoneTexte 28"/>
          <p:cNvSpPr txBox="1"/>
          <p:nvPr/>
        </p:nvSpPr>
        <p:spPr>
          <a:xfrm>
            <a:off x="2677081" y="536579"/>
            <a:ext cx="2042226" cy="369332"/>
          </a:xfrm>
          <a:prstGeom prst="rect">
            <a:avLst/>
          </a:prstGeom>
          <a:noFill/>
        </p:spPr>
        <p:txBody>
          <a:bodyPr wrap="none" rtlCol="0">
            <a:spAutoFit/>
          </a:bodyPr>
          <a:lstStyle/>
          <a:p>
            <a:r>
              <a:rPr lang="fr-CH" dirty="0" smtClean="0"/>
              <a:t>Choix combinaisons</a:t>
            </a:r>
            <a:endParaRPr lang="fr-CH" dirty="0"/>
          </a:p>
        </p:txBody>
      </p:sp>
      <p:cxnSp>
        <p:nvCxnSpPr>
          <p:cNvPr id="31" name="Connecteur droit avec flèche 30"/>
          <p:cNvCxnSpPr/>
          <p:nvPr/>
        </p:nvCxnSpPr>
        <p:spPr>
          <a:xfrm flipV="1">
            <a:off x="3687927" y="863611"/>
            <a:ext cx="345076" cy="26385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2" name="Imag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82361" y="2547890"/>
            <a:ext cx="1622387" cy="1607411"/>
          </a:xfrm>
          <a:prstGeom prst="rect">
            <a:avLst/>
          </a:prstGeom>
        </p:spPr>
      </p:pic>
      <p:pic>
        <p:nvPicPr>
          <p:cNvPr id="18" name="Imag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68138" y="2557487"/>
            <a:ext cx="1622388" cy="1609282"/>
          </a:xfrm>
          <a:prstGeom prst="rect">
            <a:avLst/>
          </a:prstGeom>
        </p:spPr>
      </p:pic>
      <p:pic>
        <p:nvPicPr>
          <p:cNvPr id="19" name="Imag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31207" y="2547890"/>
            <a:ext cx="1607411" cy="1607411"/>
          </a:xfrm>
          <a:prstGeom prst="rect">
            <a:avLst/>
          </a:prstGeom>
        </p:spPr>
      </p:pic>
      <p:sp>
        <p:nvSpPr>
          <p:cNvPr id="20" name="Rectangle 19"/>
          <p:cNvSpPr/>
          <p:nvPr/>
        </p:nvSpPr>
        <p:spPr>
          <a:xfrm>
            <a:off x="2534483" y="4803535"/>
            <a:ext cx="6983859" cy="914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solidFill>
                  <a:schemeClr val="tx1"/>
                </a:solidFill>
              </a:rPr>
              <a:t>On </a:t>
            </a:r>
            <a:r>
              <a:rPr lang="fr-CH" dirty="0" err="1" smtClean="0">
                <a:solidFill>
                  <a:schemeClr val="tx1"/>
                </a:solidFill>
              </a:rPr>
              <a:t>this</a:t>
            </a:r>
            <a:r>
              <a:rPr lang="fr-CH" dirty="0" smtClean="0">
                <a:solidFill>
                  <a:schemeClr val="tx1"/>
                </a:solidFill>
              </a:rPr>
              <a:t> page, the </a:t>
            </a:r>
            <a:r>
              <a:rPr lang="fr-CH" dirty="0" err="1" smtClean="0">
                <a:solidFill>
                  <a:schemeClr val="tx1"/>
                </a:solidFill>
              </a:rPr>
              <a:t>different</a:t>
            </a:r>
            <a:r>
              <a:rPr lang="fr-CH" dirty="0" smtClean="0">
                <a:solidFill>
                  <a:schemeClr val="tx1"/>
                </a:solidFill>
              </a:rPr>
              <a:t> combinaisons possible </a:t>
            </a:r>
            <a:r>
              <a:rPr lang="fr-CH" dirty="0" err="1" smtClean="0">
                <a:solidFill>
                  <a:schemeClr val="tx1"/>
                </a:solidFill>
              </a:rPr>
              <a:t>with</a:t>
            </a:r>
            <a:r>
              <a:rPr lang="fr-CH" dirty="0" smtClean="0">
                <a:solidFill>
                  <a:schemeClr val="tx1"/>
                </a:solidFill>
              </a:rPr>
              <a:t> the </a:t>
            </a:r>
            <a:r>
              <a:rPr lang="fr-CH" dirty="0" err="1" smtClean="0">
                <a:solidFill>
                  <a:schemeClr val="tx1"/>
                </a:solidFill>
              </a:rPr>
              <a:t>gemstones</a:t>
            </a:r>
            <a:r>
              <a:rPr lang="fr-CH" dirty="0" smtClean="0">
                <a:solidFill>
                  <a:schemeClr val="tx1"/>
                </a:solidFill>
              </a:rPr>
              <a:t>. </a:t>
            </a:r>
            <a:r>
              <a:rPr lang="fr-CH" dirty="0" err="1" smtClean="0">
                <a:solidFill>
                  <a:schemeClr val="tx1"/>
                </a:solidFill>
              </a:rPr>
              <a:t>Example</a:t>
            </a:r>
            <a:r>
              <a:rPr lang="fr-CH" dirty="0" smtClean="0">
                <a:solidFill>
                  <a:schemeClr val="tx1"/>
                </a:solidFill>
              </a:rPr>
              <a:t>: </a:t>
            </a:r>
            <a:r>
              <a:rPr lang="fr-CH" u="sng" dirty="0" smtClean="0">
                <a:solidFill>
                  <a:schemeClr val="tx1"/>
                </a:solidFill>
              </a:rPr>
              <a:t>Bee</a:t>
            </a:r>
            <a:r>
              <a:rPr lang="fr-CH" dirty="0" smtClean="0">
                <a:solidFill>
                  <a:schemeClr val="tx1"/>
                </a:solidFill>
              </a:rPr>
              <a:t> </a:t>
            </a:r>
            <a:r>
              <a:rPr lang="fr-CH" dirty="0" err="1" smtClean="0">
                <a:solidFill>
                  <a:schemeClr val="tx1"/>
                </a:solidFill>
              </a:rPr>
              <a:t>with</a:t>
            </a:r>
            <a:r>
              <a:rPr lang="fr-CH" dirty="0" smtClean="0">
                <a:solidFill>
                  <a:schemeClr val="tx1"/>
                </a:solidFill>
              </a:rPr>
              <a:t> citrine, amazonite, </a:t>
            </a:r>
            <a:r>
              <a:rPr lang="fr-CH" dirty="0" err="1" smtClean="0">
                <a:solidFill>
                  <a:schemeClr val="tx1"/>
                </a:solidFill>
              </a:rPr>
              <a:t>amethyst</a:t>
            </a:r>
            <a:r>
              <a:rPr lang="fr-CH" dirty="0" smtClean="0">
                <a:solidFill>
                  <a:schemeClr val="tx1"/>
                </a:solidFill>
              </a:rPr>
              <a:t> and more… (Part 2 in Shop) </a:t>
            </a:r>
            <a:endParaRPr lang="fr-CH" dirty="0">
              <a:solidFill>
                <a:schemeClr val="tx1"/>
              </a:solidFill>
            </a:endParaRPr>
          </a:p>
        </p:txBody>
      </p:sp>
      <p:sp>
        <p:nvSpPr>
          <p:cNvPr id="21" name="ZoneTexte 20"/>
          <p:cNvSpPr txBox="1"/>
          <p:nvPr/>
        </p:nvSpPr>
        <p:spPr>
          <a:xfrm>
            <a:off x="5386653" y="2024109"/>
            <a:ext cx="1279517" cy="369332"/>
          </a:xfrm>
          <a:prstGeom prst="rect">
            <a:avLst/>
          </a:prstGeom>
          <a:noFill/>
        </p:spPr>
        <p:txBody>
          <a:bodyPr wrap="none" rtlCol="0">
            <a:spAutoFit/>
          </a:bodyPr>
          <a:lstStyle/>
          <a:p>
            <a:r>
              <a:rPr lang="fr-CH" dirty="0" smtClean="0"/>
              <a:t>BEE WITH…</a:t>
            </a:r>
            <a:endParaRPr lang="fr-CH" dirty="0"/>
          </a:p>
        </p:txBody>
      </p:sp>
    </p:spTree>
    <p:extLst>
      <p:ext uri="{BB962C8B-B14F-4D97-AF65-F5344CB8AC3E}">
        <p14:creationId xmlns:p14="http://schemas.microsoft.com/office/powerpoint/2010/main" val="3120551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7790525"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8892467"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9740285" y="1019121"/>
            <a:ext cx="1251751" cy="369332"/>
          </a:xfrm>
          <a:prstGeom prst="rect">
            <a:avLst/>
          </a:prstGeom>
          <a:noFill/>
        </p:spPr>
        <p:txBody>
          <a:bodyPr wrap="square" rtlCol="0">
            <a:spAutoFit/>
          </a:bodyPr>
          <a:lstStyle/>
          <a:p>
            <a:r>
              <a:rPr lang="fr-CH" dirty="0" smtClean="0"/>
              <a:t>FAQ &amp; Help</a:t>
            </a:r>
            <a:endParaRPr lang="fr-CH" dirty="0"/>
          </a:p>
        </p:txBody>
      </p:sp>
      <p:sp>
        <p:nvSpPr>
          <p:cNvPr id="14" name="Ellipse 13"/>
          <p:cNvSpPr/>
          <p:nvPr/>
        </p:nvSpPr>
        <p:spPr>
          <a:xfrm>
            <a:off x="2911132" y="863611"/>
            <a:ext cx="776795"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smtClean="0"/>
              <a:t>Langues: FR-AN</a:t>
            </a:r>
            <a:endParaRPr lang="fr-CH" sz="1200" dirty="0"/>
          </a:p>
        </p:txBody>
      </p:sp>
      <p:sp>
        <p:nvSpPr>
          <p:cNvPr id="17" name="ZoneTexte 16"/>
          <p:cNvSpPr txBox="1"/>
          <p:nvPr/>
        </p:nvSpPr>
        <p:spPr>
          <a:xfrm>
            <a:off x="9238751" y="730579"/>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28295" y="1991569"/>
            <a:ext cx="3445907" cy="3445907"/>
          </a:xfrm>
          <a:prstGeom prst="rect">
            <a:avLst/>
          </a:prstGeom>
        </p:spPr>
      </p:pic>
      <p:sp>
        <p:nvSpPr>
          <p:cNvPr id="13" name="ZoneTexte 12"/>
          <p:cNvSpPr txBox="1"/>
          <p:nvPr/>
        </p:nvSpPr>
        <p:spPr>
          <a:xfrm>
            <a:off x="6416320" y="5051301"/>
            <a:ext cx="2368127" cy="415498"/>
          </a:xfrm>
          <a:prstGeom prst="rect">
            <a:avLst/>
          </a:prstGeom>
          <a:noFill/>
          <a:ln>
            <a:solidFill>
              <a:schemeClr val="tx1"/>
            </a:solidFill>
          </a:ln>
        </p:spPr>
        <p:txBody>
          <a:bodyPr wrap="square" rtlCol="0">
            <a:spAutoFit/>
          </a:bodyPr>
          <a:lstStyle/>
          <a:p>
            <a:r>
              <a:rPr lang="fr-CH" sz="1200" dirty="0" smtClean="0"/>
              <a:t>Or-Quartz miel	600 $</a:t>
            </a:r>
          </a:p>
          <a:p>
            <a:endParaRPr lang="fr-CH" sz="900" dirty="0"/>
          </a:p>
        </p:txBody>
      </p:sp>
      <p:sp>
        <p:nvSpPr>
          <p:cNvPr id="3" name="Rectangle 2"/>
          <p:cNvSpPr/>
          <p:nvPr/>
        </p:nvSpPr>
        <p:spPr>
          <a:xfrm>
            <a:off x="6416320" y="1848599"/>
            <a:ext cx="3785595" cy="1285608"/>
          </a:xfrm>
          <a:prstGeom prst="rect">
            <a:avLst/>
          </a:prstGeom>
        </p:spPr>
        <p:txBody>
          <a:bodyPr wrap="square">
            <a:spAutoFit/>
          </a:bodyPr>
          <a:lstStyle/>
          <a:p>
            <a:pPr algn="ctr">
              <a:lnSpc>
                <a:spcPct val="107000"/>
              </a:lnSpc>
              <a:spcAft>
                <a:spcPts val="800"/>
              </a:spcAft>
            </a:pPr>
            <a:r>
              <a:rPr lang="fr-CH" sz="1200" u="none" strike="noStrike" dirty="0" smtClean="0">
                <a:effectLst/>
                <a:latin typeface="Arial" panose="020B0604020202020204" pitchFamily="34" charset="0"/>
                <a:ea typeface="Calibri" panose="020F0502020204030204" pitchFamily="34" charset="0"/>
                <a:cs typeface="Times New Roman" panose="02020603050405020304" pitchFamily="18" charset="0"/>
              </a:rPr>
              <a:t> </a:t>
            </a:r>
            <a:endParaRPr lang="fr-CH"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fr-CH" sz="1200" u="sng" dirty="0" smtClean="0">
                <a:effectLst/>
                <a:latin typeface="Arial" panose="020B0604020202020204" pitchFamily="34" charset="0"/>
                <a:ea typeface="Calibri" panose="020F0502020204030204" pitchFamily="34" charset="0"/>
                <a:cs typeface="Times New Roman" panose="02020603050405020304" pitchFamily="18" charset="0"/>
              </a:rPr>
              <a:t>Les abeilles, le pendentif de l’abondance</a:t>
            </a:r>
            <a:endParaRPr lang="fr-CH" sz="1200" dirty="0">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fr-CH" sz="1200" dirty="0" smtClean="0">
                <a:effectLst/>
                <a:latin typeface="Arial" panose="020B0604020202020204" pitchFamily="34" charset="0"/>
                <a:ea typeface="Calibri" panose="020F0502020204030204" pitchFamily="34" charset="0"/>
                <a:cs typeface="Times New Roman" panose="02020603050405020304" pitchFamily="18" charset="0"/>
              </a:rPr>
              <a:t>Ce pendentif plaqué or est orné de deux abeilles qui symbolisent l’abondance, la prospérité, la fertilité et la guérison. </a:t>
            </a:r>
            <a:endParaRPr lang="fr-CH"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Rectangle 17"/>
          <p:cNvSpPr/>
          <p:nvPr/>
        </p:nvSpPr>
        <p:spPr>
          <a:xfrm>
            <a:off x="6416320" y="3482480"/>
            <a:ext cx="3432699" cy="1183016"/>
          </a:xfrm>
          <a:prstGeom prst="rect">
            <a:avLst/>
          </a:prstGeom>
        </p:spPr>
        <p:txBody>
          <a:bodyPr wrap="square">
            <a:spAutoFit/>
          </a:bodyPr>
          <a:lstStyle/>
          <a:p>
            <a:pPr lvl="0">
              <a:lnSpc>
                <a:spcPct val="107000"/>
              </a:lnSpc>
              <a:spcAft>
                <a:spcPts val="800"/>
              </a:spcAft>
            </a:pPr>
            <a:r>
              <a:rPr lang="fr-CH" sz="1200" u="sng" dirty="0" smtClean="0">
                <a:effectLst/>
                <a:latin typeface="Arial" panose="020B0604020202020204" pitchFamily="34" charset="0"/>
                <a:ea typeface="Calibri" panose="020F0502020204030204" pitchFamily="34" charset="0"/>
                <a:cs typeface="Times New Roman" panose="02020603050405020304" pitchFamily="18" charset="0"/>
              </a:rPr>
              <a:t>Le quartz miel :</a:t>
            </a:r>
            <a:endParaRPr lang="fr-CH" sz="1200" dirty="0">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fr-CH" sz="1200" dirty="0" smtClean="0">
                <a:effectLst/>
                <a:latin typeface="Arial" panose="020B0604020202020204" pitchFamily="34" charset="0"/>
                <a:ea typeface="Calibri" panose="020F0502020204030204" pitchFamily="34" charset="0"/>
                <a:cs typeface="Times New Roman" panose="02020603050405020304" pitchFamily="18" charset="0"/>
              </a:rPr>
              <a:t>La pierre fine le quartz miel connue pour être une pierre qui apporte, à celui qui la porte, la chance, un grand optimisme et une forte énergie.</a:t>
            </a:r>
            <a:endParaRPr lang="fr-CH"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 name="ZoneTexte 28"/>
          <p:cNvSpPr txBox="1"/>
          <p:nvPr/>
        </p:nvSpPr>
        <p:spPr>
          <a:xfrm>
            <a:off x="1808912" y="507003"/>
            <a:ext cx="3289490" cy="369332"/>
          </a:xfrm>
          <a:prstGeom prst="rect">
            <a:avLst/>
          </a:prstGeom>
          <a:noFill/>
        </p:spPr>
        <p:txBody>
          <a:bodyPr wrap="none" rtlCol="0">
            <a:spAutoFit/>
          </a:bodyPr>
          <a:lstStyle/>
          <a:p>
            <a:r>
              <a:rPr lang="fr-CH" dirty="0" smtClean="0"/>
              <a:t>Présentation du produit en détail</a:t>
            </a:r>
            <a:endParaRPr lang="fr-CH" dirty="0"/>
          </a:p>
        </p:txBody>
      </p:sp>
      <p:cxnSp>
        <p:nvCxnSpPr>
          <p:cNvPr id="20" name="Connecteur droit avec flèche 19"/>
          <p:cNvCxnSpPr>
            <a:stCxn id="14" idx="6"/>
          </p:cNvCxnSpPr>
          <p:nvPr/>
        </p:nvCxnSpPr>
        <p:spPr>
          <a:xfrm flipV="1">
            <a:off x="3687927" y="863611"/>
            <a:ext cx="395801" cy="2965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0" name="Imag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sp>
        <p:nvSpPr>
          <p:cNvPr id="19" name="Rectangle 18"/>
          <p:cNvSpPr/>
          <p:nvPr/>
        </p:nvSpPr>
        <p:spPr>
          <a:xfrm>
            <a:off x="499043" y="2223852"/>
            <a:ext cx="2279254" cy="14466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solidFill>
                  <a:schemeClr val="tx1"/>
                </a:solidFill>
              </a:rPr>
              <a:t>On </a:t>
            </a:r>
            <a:r>
              <a:rPr lang="fr-CH" dirty="0" err="1" smtClean="0">
                <a:solidFill>
                  <a:schemeClr val="tx1"/>
                </a:solidFill>
              </a:rPr>
              <a:t>this</a:t>
            </a:r>
            <a:r>
              <a:rPr lang="fr-CH" dirty="0" smtClean="0">
                <a:solidFill>
                  <a:schemeClr val="tx1"/>
                </a:solidFill>
              </a:rPr>
              <a:t> page, the </a:t>
            </a:r>
            <a:r>
              <a:rPr lang="fr-CH" dirty="0" err="1" smtClean="0">
                <a:solidFill>
                  <a:schemeClr val="tx1"/>
                </a:solidFill>
              </a:rPr>
              <a:t>details</a:t>
            </a:r>
            <a:r>
              <a:rPr lang="fr-CH" dirty="0" smtClean="0">
                <a:solidFill>
                  <a:schemeClr val="tx1"/>
                </a:solidFill>
              </a:rPr>
              <a:t> </a:t>
            </a:r>
            <a:r>
              <a:rPr lang="fr-CH" dirty="0" err="1" smtClean="0">
                <a:solidFill>
                  <a:schemeClr val="tx1"/>
                </a:solidFill>
              </a:rPr>
              <a:t>from</a:t>
            </a:r>
            <a:r>
              <a:rPr lang="fr-CH" dirty="0" smtClean="0">
                <a:solidFill>
                  <a:schemeClr val="tx1"/>
                </a:solidFill>
              </a:rPr>
              <a:t> </a:t>
            </a:r>
            <a:r>
              <a:rPr lang="fr-CH" dirty="0" err="1" smtClean="0">
                <a:solidFill>
                  <a:schemeClr val="tx1"/>
                </a:solidFill>
              </a:rPr>
              <a:t>this</a:t>
            </a:r>
            <a:r>
              <a:rPr lang="fr-CH" dirty="0" smtClean="0">
                <a:solidFill>
                  <a:schemeClr val="tx1"/>
                </a:solidFill>
              </a:rPr>
              <a:t> </a:t>
            </a:r>
            <a:r>
              <a:rPr lang="fr-CH" dirty="0" err="1" smtClean="0">
                <a:solidFill>
                  <a:schemeClr val="tx1"/>
                </a:solidFill>
              </a:rPr>
              <a:t>combination</a:t>
            </a:r>
            <a:r>
              <a:rPr lang="fr-CH" dirty="0" smtClean="0">
                <a:solidFill>
                  <a:schemeClr val="tx1"/>
                </a:solidFill>
              </a:rPr>
              <a:t> </a:t>
            </a:r>
            <a:r>
              <a:rPr lang="fr-CH" dirty="0" err="1" smtClean="0">
                <a:solidFill>
                  <a:schemeClr val="tx1"/>
                </a:solidFill>
              </a:rPr>
              <a:t>with</a:t>
            </a:r>
            <a:r>
              <a:rPr lang="fr-CH" dirty="0" smtClean="0">
                <a:solidFill>
                  <a:schemeClr val="tx1"/>
                </a:solidFill>
              </a:rPr>
              <a:t> the final </a:t>
            </a:r>
            <a:r>
              <a:rPr lang="fr-CH" dirty="0" err="1" smtClean="0">
                <a:solidFill>
                  <a:schemeClr val="tx1"/>
                </a:solidFill>
              </a:rPr>
              <a:t>price</a:t>
            </a:r>
            <a:r>
              <a:rPr lang="fr-CH" dirty="0" smtClean="0">
                <a:solidFill>
                  <a:schemeClr val="tx1"/>
                </a:solidFill>
              </a:rPr>
              <a:t> (part 3 in Shop)</a:t>
            </a:r>
            <a:endParaRPr lang="fr-CH" dirty="0">
              <a:solidFill>
                <a:schemeClr val="tx1"/>
              </a:solidFill>
            </a:endParaRPr>
          </a:p>
        </p:txBody>
      </p:sp>
      <p:pic>
        <p:nvPicPr>
          <p:cNvPr id="23" name="Imag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92467" y="5096549"/>
            <a:ext cx="346284" cy="350667"/>
          </a:xfrm>
          <a:prstGeom prst="rect">
            <a:avLst/>
          </a:prstGeom>
        </p:spPr>
      </p:pic>
    </p:spTree>
    <p:extLst>
      <p:ext uri="{BB962C8B-B14F-4D97-AF65-F5344CB8AC3E}">
        <p14:creationId xmlns:p14="http://schemas.microsoft.com/office/powerpoint/2010/main" val="1114228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7790525"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8892467"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9740285" y="1019121"/>
            <a:ext cx="1251751" cy="369332"/>
          </a:xfrm>
          <a:prstGeom prst="rect">
            <a:avLst/>
          </a:prstGeom>
          <a:noFill/>
        </p:spPr>
        <p:txBody>
          <a:bodyPr wrap="square" rtlCol="0">
            <a:spAutoFit/>
          </a:bodyPr>
          <a:lstStyle/>
          <a:p>
            <a:r>
              <a:rPr lang="fr-CH" dirty="0" smtClean="0"/>
              <a:t>FAQ &amp; Help</a:t>
            </a:r>
            <a:endParaRPr lang="fr-CH" dirty="0"/>
          </a:p>
        </p:txBody>
      </p:sp>
      <p:sp>
        <p:nvSpPr>
          <p:cNvPr id="14" name="Ellipse 13"/>
          <p:cNvSpPr/>
          <p:nvPr/>
        </p:nvSpPr>
        <p:spPr>
          <a:xfrm>
            <a:off x="7848517" y="941896"/>
            <a:ext cx="776795"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smtClean="0"/>
              <a:t>Langues: FR-AN</a:t>
            </a:r>
            <a:endParaRPr lang="fr-CH" sz="1200" dirty="0"/>
          </a:p>
        </p:txBody>
      </p:sp>
      <p:sp>
        <p:nvSpPr>
          <p:cNvPr id="17" name="ZoneTexte 16"/>
          <p:cNvSpPr txBox="1"/>
          <p:nvPr/>
        </p:nvSpPr>
        <p:spPr>
          <a:xfrm>
            <a:off x="9260882" y="699544"/>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pic>
        <p:nvPicPr>
          <p:cNvPr id="19" name="Image 18"/>
          <p:cNvPicPr/>
          <p:nvPr/>
        </p:nvPicPr>
        <p:blipFill rotWithShape="1">
          <a:blip r:embed="rId5"/>
          <a:srcRect t="6600" r="1149" b="4243"/>
          <a:stretch/>
        </p:blipFill>
        <p:spPr>
          <a:xfrm>
            <a:off x="2149016" y="1872250"/>
            <a:ext cx="8300002" cy="3539350"/>
          </a:xfrm>
          <a:prstGeom prst="rect">
            <a:avLst/>
          </a:prstGeom>
        </p:spPr>
      </p:pic>
      <p:sp>
        <p:nvSpPr>
          <p:cNvPr id="2" name="ZoneTexte 1"/>
          <p:cNvSpPr txBox="1"/>
          <p:nvPr/>
        </p:nvSpPr>
        <p:spPr>
          <a:xfrm>
            <a:off x="787980" y="2343705"/>
            <a:ext cx="2041864" cy="1200329"/>
          </a:xfrm>
          <a:prstGeom prst="rect">
            <a:avLst/>
          </a:prstGeom>
          <a:solidFill>
            <a:srgbClr val="FF0000"/>
          </a:solidFill>
        </p:spPr>
        <p:txBody>
          <a:bodyPr wrap="square" rtlCol="0">
            <a:spAutoFit/>
          </a:bodyPr>
          <a:lstStyle/>
          <a:p>
            <a:r>
              <a:rPr lang="fr-CH" dirty="0" smtClean="0"/>
              <a:t>On </a:t>
            </a:r>
            <a:r>
              <a:rPr lang="fr-CH" dirty="0" err="1" smtClean="0"/>
              <a:t>this</a:t>
            </a:r>
            <a:r>
              <a:rPr lang="fr-CH" dirty="0" smtClean="0"/>
              <a:t> page, </a:t>
            </a:r>
            <a:r>
              <a:rPr lang="fr-CH" dirty="0" err="1" smtClean="0"/>
              <a:t>every</a:t>
            </a:r>
            <a:r>
              <a:rPr lang="fr-CH" dirty="0" smtClean="0"/>
              <a:t> </a:t>
            </a:r>
            <a:r>
              <a:rPr lang="fr-CH" dirty="0" err="1" smtClean="0"/>
              <a:t>details</a:t>
            </a:r>
            <a:r>
              <a:rPr lang="fr-CH" dirty="0" smtClean="0"/>
              <a:t> of how to contact the </a:t>
            </a:r>
            <a:r>
              <a:rPr lang="fr-CH" dirty="0" err="1" smtClean="0"/>
              <a:t>company</a:t>
            </a:r>
            <a:endParaRPr lang="fr-CH" dirty="0"/>
          </a:p>
        </p:txBody>
      </p:sp>
    </p:spTree>
    <p:extLst>
      <p:ext uri="{BB962C8B-B14F-4D97-AF65-F5344CB8AC3E}">
        <p14:creationId xmlns:p14="http://schemas.microsoft.com/office/powerpoint/2010/main" val="2928857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7790525"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8892467"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9740285" y="1019121"/>
            <a:ext cx="1251751" cy="369332"/>
          </a:xfrm>
          <a:prstGeom prst="rect">
            <a:avLst/>
          </a:prstGeom>
          <a:noFill/>
        </p:spPr>
        <p:txBody>
          <a:bodyPr wrap="square" rtlCol="0">
            <a:spAutoFit/>
          </a:bodyPr>
          <a:lstStyle/>
          <a:p>
            <a:r>
              <a:rPr lang="fr-CH" dirty="0" smtClean="0"/>
              <a:t>FAQ &amp; Help</a:t>
            </a:r>
            <a:endParaRPr lang="fr-CH" dirty="0"/>
          </a:p>
        </p:txBody>
      </p:sp>
      <p:sp>
        <p:nvSpPr>
          <p:cNvPr id="14" name="Ellipse 13"/>
          <p:cNvSpPr/>
          <p:nvPr/>
        </p:nvSpPr>
        <p:spPr>
          <a:xfrm>
            <a:off x="8872478" y="929989"/>
            <a:ext cx="776795"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smtClean="0"/>
              <a:t>Langues: FR-AN</a:t>
            </a:r>
            <a:endParaRPr lang="fr-CH" sz="1200" dirty="0"/>
          </a:p>
        </p:txBody>
      </p:sp>
      <p:sp>
        <p:nvSpPr>
          <p:cNvPr id="17" name="ZoneTexte 16"/>
          <p:cNvSpPr txBox="1"/>
          <p:nvPr/>
        </p:nvSpPr>
        <p:spPr>
          <a:xfrm>
            <a:off x="9260882" y="699544"/>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5370" y="2175967"/>
            <a:ext cx="2288863" cy="2951938"/>
          </a:xfrm>
          <a:prstGeom prst="rect">
            <a:avLst/>
          </a:prstGeom>
        </p:spPr>
      </p:pic>
      <p:pic>
        <p:nvPicPr>
          <p:cNvPr id="13" name="Imag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66446" y="2198708"/>
            <a:ext cx="2229554" cy="2928693"/>
          </a:xfrm>
          <a:prstGeom prst="rect">
            <a:avLst/>
          </a:prstGeom>
        </p:spPr>
      </p:pic>
      <p:pic>
        <p:nvPicPr>
          <p:cNvPr id="18" name="Imag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58058" y="2172267"/>
            <a:ext cx="2132121" cy="2955134"/>
          </a:xfrm>
          <a:prstGeom prst="rect">
            <a:avLst/>
          </a:prstGeom>
        </p:spPr>
      </p:pic>
      <p:pic>
        <p:nvPicPr>
          <p:cNvPr id="19" name="Imag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04749" y="2185235"/>
            <a:ext cx="2254711" cy="2929197"/>
          </a:xfrm>
          <a:prstGeom prst="rect">
            <a:avLst/>
          </a:prstGeom>
        </p:spPr>
      </p:pic>
      <p:sp>
        <p:nvSpPr>
          <p:cNvPr id="20" name="ZoneTexte 19"/>
          <p:cNvSpPr txBox="1"/>
          <p:nvPr/>
        </p:nvSpPr>
        <p:spPr>
          <a:xfrm>
            <a:off x="568171" y="1612199"/>
            <a:ext cx="3479479" cy="369332"/>
          </a:xfrm>
          <a:prstGeom prst="rect">
            <a:avLst/>
          </a:prstGeom>
          <a:solidFill>
            <a:srgbClr val="FF0000"/>
          </a:solidFill>
        </p:spPr>
        <p:txBody>
          <a:bodyPr wrap="none" rtlCol="0">
            <a:spAutoFit/>
          </a:bodyPr>
          <a:lstStyle/>
          <a:p>
            <a:r>
              <a:rPr lang="fr-CH" dirty="0" smtClean="0"/>
              <a:t>On </a:t>
            </a:r>
            <a:r>
              <a:rPr lang="fr-CH" dirty="0" err="1" smtClean="0"/>
              <a:t>this</a:t>
            </a:r>
            <a:r>
              <a:rPr lang="fr-CH" dirty="0" smtClean="0"/>
              <a:t> page, all </a:t>
            </a:r>
            <a:r>
              <a:rPr lang="fr-CH" dirty="0" err="1" smtClean="0"/>
              <a:t>press</a:t>
            </a:r>
            <a:r>
              <a:rPr lang="fr-CH" dirty="0" smtClean="0"/>
              <a:t> publications </a:t>
            </a:r>
            <a:endParaRPr lang="fr-CH" dirty="0"/>
          </a:p>
        </p:txBody>
      </p:sp>
    </p:spTree>
    <p:extLst>
      <p:ext uri="{BB962C8B-B14F-4D97-AF65-F5344CB8AC3E}">
        <p14:creationId xmlns:p14="http://schemas.microsoft.com/office/powerpoint/2010/main" val="3537788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49045" y="1500326"/>
            <a:ext cx="10093909" cy="4352278"/>
          </a:xfrm>
          <a:prstGeom prst="rect">
            <a:avLst/>
          </a:prstGeom>
          <a:noFill/>
          <a:ln>
            <a:solidFill>
              <a:schemeClr val="tx1"/>
            </a:solidFill>
          </a:ln>
        </p:spPr>
        <p:txBody>
          <a:bodyPr wrap="square" rtlCol="0">
            <a:spAutoFit/>
          </a:bodyPr>
          <a:lstStyle/>
          <a:p>
            <a:endParaRPr lang="fr-CH" dirty="0"/>
          </a:p>
        </p:txBody>
      </p:sp>
      <p:sp>
        <p:nvSpPr>
          <p:cNvPr id="5" name="Rectangle 4"/>
          <p:cNvSpPr/>
          <p:nvPr/>
        </p:nvSpPr>
        <p:spPr>
          <a:xfrm>
            <a:off x="1049045" y="452761"/>
            <a:ext cx="10093910" cy="10475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Image 5"/>
          <p:cNvPicPr>
            <a:picLocks noChangeAspect="1"/>
          </p:cNvPicPr>
          <p:nvPr/>
        </p:nvPicPr>
        <p:blipFill rotWithShape="1">
          <a:blip r:embed="rId2">
            <a:extLst>
              <a:ext uri="{28A0092B-C50C-407E-A947-70E740481C1C}">
                <a14:useLocalDpi xmlns:a14="http://schemas.microsoft.com/office/drawing/2010/main" val="0"/>
              </a:ext>
            </a:extLst>
          </a:blip>
          <a:srcRect l="28353" t="34921" r="27994" b="34016"/>
          <a:stretch/>
        </p:blipFill>
        <p:spPr>
          <a:xfrm>
            <a:off x="5224943" y="540037"/>
            <a:ext cx="1742111" cy="873014"/>
          </a:xfrm>
          <a:prstGeom prst="rect">
            <a:avLst/>
          </a:prstGeom>
        </p:spPr>
      </p:pic>
      <p:sp>
        <p:nvSpPr>
          <p:cNvPr id="7" name="ZoneTexte 6"/>
          <p:cNvSpPr txBox="1"/>
          <p:nvPr/>
        </p:nvSpPr>
        <p:spPr>
          <a:xfrm>
            <a:off x="2047782" y="1019121"/>
            <a:ext cx="1251751" cy="369332"/>
          </a:xfrm>
          <a:prstGeom prst="rect">
            <a:avLst/>
          </a:prstGeom>
          <a:noFill/>
        </p:spPr>
        <p:txBody>
          <a:bodyPr wrap="square" rtlCol="0">
            <a:spAutoFit/>
          </a:bodyPr>
          <a:lstStyle/>
          <a:p>
            <a:r>
              <a:rPr lang="fr-CH" dirty="0" smtClean="0"/>
              <a:t>About</a:t>
            </a:r>
            <a:endParaRPr lang="fr-CH" dirty="0"/>
          </a:p>
        </p:txBody>
      </p:sp>
      <p:sp>
        <p:nvSpPr>
          <p:cNvPr id="8" name="ZoneTexte 7"/>
          <p:cNvSpPr txBox="1"/>
          <p:nvPr/>
        </p:nvSpPr>
        <p:spPr>
          <a:xfrm>
            <a:off x="1183037" y="1019121"/>
            <a:ext cx="1251751" cy="369332"/>
          </a:xfrm>
          <a:prstGeom prst="rect">
            <a:avLst/>
          </a:prstGeom>
          <a:noFill/>
        </p:spPr>
        <p:txBody>
          <a:bodyPr wrap="square" rtlCol="0">
            <a:spAutoFit/>
          </a:bodyPr>
          <a:lstStyle/>
          <a:p>
            <a:r>
              <a:rPr lang="fr-CH" dirty="0" smtClean="0"/>
              <a:t>Home</a:t>
            </a:r>
            <a:endParaRPr lang="fr-CH" dirty="0"/>
          </a:p>
        </p:txBody>
      </p:sp>
      <p:sp>
        <p:nvSpPr>
          <p:cNvPr id="9" name="ZoneTexte 8"/>
          <p:cNvSpPr txBox="1"/>
          <p:nvPr/>
        </p:nvSpPr>
        <p:spPr>
          <a:xfrm>
            <a:off x="2955524" y="1019121"/>
            <a:ext cx="1251751" cy="369332"/>
          </a:xfrm>
          <a:prstGeom prst="rect">
            <a:avLst/>
          </a:prstGeom>
          <a:noFill/>
        </p:spPr>
        <p:txBody>
          <a:bodyPr wrap="square" rtlCol="0">
            <a:spAutoFit/>
          </a:bodyPr>
          <a:lstStyle/>
          <a:p>
            <a:r>
              <a:rPr lang="fr-CH" dirty="0" smtClean="0"/>
              <a:t>Shop</a:t>
            </a:r>
            <a:endParaRPr lang="fr-CH" dirty="0"/>
          </a:p>
        </p:txBody>
      </p:sp>
      <p:sp>
        <p:nvSpPr>
          <p:cNvPr id="10" name="ZoneTexte 9"/>
          <p:cNvSpPr txBox="1"/>
          <p:nvPr/>
        </p:nvSpPr>
        <p:spPr>
          <a:xfrm>
            <a:off x="7790525" y="1019121"/>
            <a:ext cx="1251751" cy="369332"/>
          </a:xfrm>
          <a:prstGeom prst="rect">
            <a:avLst/>
          </a:prstGeom>
          <a:noFill/>
        </p:spPr>
        <p:txBody>
          <a:bodyPr wrap="square" rtlCol="0">
            <a:spAutoFit/>
          </a:bodyPr>
          <a:lstStyle/>
          <a:p>
            <a:r>
              <a:rPr lang="fr-CH" dirty="0" smtClean="0"/>
              <a:t>Contact</a:t>
            </a:r>
            <a:endParaRPr lang="fr-CH" dirty="0"/>
          </a:p>
        </p:txBody>
      </p:sp>
      <p:sp>
        <p:nvSpPr>
          <p:cNvPr id="11" name="ZoneTexte 10"/>
          <p:cNvSpPr txBox="1"/>
          <p:nvPr/>
        </p:nvSpPr>
        <p:spPr>
          <a:xfrm>
            <a:off x="8892467" y="1019121"/>
            <a:ext cx="1251751" cy="369332"/>
          </a:xfrm>
          <a:prstGeom prst="rect">
            <a:avLst/>
          </a:prstGeom>
          <a:noFill/>
        </p:spPr>
        <p:txBody>
          <a:bodyPr wrap="square" rtlCol="0">
            <a:spAutoFit/>
          </a:bodyPr>
          <a:lstStyle/>
          <a:p>
            <a:r>
              <a:rPr lang="fr-CH" dirty="0" err="1" smtClean="0"/>
              <a:t>Press</a:t>
            </a:r>
            <a:endParaRPr lang="fr-CH" dirty="0"/>
          </a:p>
        </p:txBody>
      </p:sp>
      <p:sp>
        <p:nvSpPr>
          <p:cNvPr id="12" name="ZoneTexte 11"/>
          <p:cNvSpPr txBox="1"/>
          <p:nvPr/>
        </p:nvSpPr>
        <p:spPr>
          <a:xfrm>
            <a:off x="9740285" y="1019121"/>
            <a:ext cx="1251751" cy="369332"/>
          </a:xfrm>
          <a:prstGeom prst="rect">
            <a:avLst/>
          </a:prstGeom>
          <a:noFill/>
        </p:spPr>
        <p:txBody>
          <a:bodyPr wrap="square" rtlCol="0">
            <a:spAutoFit/>
          </a:bodyPr>
          <a:lstStyle/>
          <a:p>
            <a:r>
              <a:rPr lang="fr-CH" dirty="0" smtClean="0"/>
              <a:t>FAQ &amp; Help</a:t>
            </a:r>
            <a:endParaRPr lang="fr-CH" dirty="0"/>
          </a:p>
        </p:txBody>
      </p:sp>
      <p:sp>
        <p:nvSpPr>
          <p:cNvPr id="14" name="Ellipse 13"/>
          <p:cNvSpPr/>
          <p:nvPr/>
        </p:nvSpPr>
        <p:spPr>
          <a:xfrm>
            <a:off x="9813517" y="920443"/>
            <a:ext cx="1178519" cy="5930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022" y="613274"/>
            <a:ext cx="346284" cy="350667"/>
          </a:xfrm>
          <a:prstGeom prst="rect">
            <a:avLst/>
          </a:prstGeom>
        </p:spPr>
      </p:pic>
      <p:sp>
        <p:nvSpPr>
          <p:cNvPr id="16" name="ZoneTexte 15"/>
          <p:cNvSpPr txBox="1"/>
          <p:nvPr/>
        </p:nvSpPr>
        <p:spPr>
          <a:xfrm>
            <a:off x="9260885" y="547686"/>
            <a:ext cx="1882067" cy="276999"/>
          </a:xfrm>
          <a:prstGeom prst="rect">
            <a:avLst/>
          </a:prstGeom>
          <a:noFill/>
        </p:spPr>
        <p:txBody>
          <a:bodyPr wrap="square" rtlCol="0">
            <a:spAutoFit/>
          </a:bodyPr>
          <a:lstStyle/>
          <a:p>
            <a:r>
              <a:rPr lang="fr-CH" sz="1200" dirty="0" smtClean="0"/>
              <a:t>Langues: FR-AN</a:t>
            </a:r>
            <a:endParaRPr lang="fr-CH" sz="1200" dirty="0"/>
          </a:p>
        </p:txBody>
      </p:sp>
      <p:sp>
        <p:nvSpPr>
          <p:cNvPr id="17" name="ZoneTexte 16"/>
          <p:cNvSpPr txBox="1"/>
          <p:nvPr/>
        </p:nvSpPr>
        <p:spPr>
          <a:xfrm>
            <a:off x="9260882" y="699544"/>
            <a:ext cx="1882067" cy="276999"/>
          </a:xfrm>
          <a:prstGeom prst="rect">
            <a:avLst/>
          </a:prstGeom>
          <a:noFill/>
        </p:spPr>
        <p:txBody>
          <a:bodyPr wrap="square" rtlCol="0">
            <a:spAutoFit/>
          </a:bodyPr>
          <a:lstStyle/>
          <a:p>
            <a:r>
              <a:rPr lang="fr-CH" sz="1200" dirty="0" smtClean="0"/>
              <a:t>Devise: Euro-Dollar</a:t>
            </a:r>
            <a:endParaRPr lang="fr-CH" sz="1200" dirty="0"/>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8680" y="6112727"/>
            <a:ext cx="1054640" cy="527320"/>
          </a:xfrm>
          <a:prstGeom prst="rect">
            <a:avLst/>
          </a:prstGeom>
        </p:spPr>
      </p:pic>
      <p:pic>
        <p:nvPicPr>
          <p:cNvPr id="3" name="Image 2"/>
          <p:cNvPicPr>
            <a:picLocks noChangeAspect="1"/>
          </p:cNvPicPr>
          <p:nvPr/>
        </p:nvPicPr>
        <p:blipFill rotWithShape="1">
          <a:blip r:embed="rId5"/>
          <a:srcRect t="5696" b="5890"/>
          <a:stretch/>
        </p:blipFill>
        <p:spPr>
          <a:xfrm>
            <a:off x="2460594" y="1872250"/>
            <a:ext cx="7057748" cy="3510031"/>
          </a:xfrm>
          <a:prstGeom prst="rect">
            <a:avLst/>
          </a:prstGeom>
        </p:spPr>
      </p:pic>
    </p:spTree>
    <p:extLst>
      <p:ext uri="{BB962C8B-B14F-4D97-AF65-F5344CB8AC3E}">
        <p14:creationId xmlns:p14="http://schemas.microsoft.com/office/powerpoint/2010/main" val="1700089692"/>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11936</TotalTime>
  <Words>380</Words>
  <Application>Microsoft Office PowerPoint</Application>
  <PresentationFormat>Grand écran</PresentationFormat>
  <Paragraphs>124</Paragraphs>
  <Slides>15</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15</vt:i4>
      </vt:variant>
    </vt:vector>
  </HeadingPairs>
  <TitlesOfParts>
    <vt:vector size="20" baseType="lpstr">
      <vt:lpstr>Arial</vt:lpstr>
      <vt:lpstr>Calibri</vt:lpstr>
      <vt:lpstr>Calibri Light</vt:lpstr>
      <vt:lpstr>Times New Roman</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Loan Fandino</dc:creator>
  <cp:lastModifiedBy>Loan Fandino</cp:lastModifiedBy>
  <cp:revision>53</cp:revision>
  <dcterms:created xsi:type="dcterms:W3CDTF">2018-06-27T19:22:09Z</dcterms:created>
  <dcterms:modified xsi:type="dcterms:W3CDTF">2019-02-02T18:19:47Z</dcterms:modified>
</cp:coreProperties>
</file>