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0" r:id="rId1"/>
    <p:sldMasterId id="2147483684" r:id="rId2"/>
    <p:sldMasterId id="2147483696" r:id="rId3"/>
  </p:sldMasterIdLst>
  <p:notesMasterIdLst>
    <p:notesMasterId r:id="rId10"/>
  </p:notesMasterIdLst>
  <p:sldIdLst>
    <p:sldId id="265" r:id="rId4"/>
    <p:sldId id="260" r:id="rId5"/>
    <p:sldId id="429" r:id="rId6"/>
    <p:sldId id="421" r:id="rId7"/>
    <p:sldId id="420" r:id="rId8"/>
    <p:sldId id="42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CC553-0290-43A4-AEAF-02734F50C10B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E8F53-0D00-4CA5-BDCE-5592DEB20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38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Strong and proven success in critical industry</a:t>
            </a:r>
            <a:r>
              <a:rPr lang="en-US" baseline="0" dirty="0"/>
              <a:t> verticals.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723A1E-EC09-40C6-B54E-11413C5C7AC7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60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ghting-effect-title-sli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576266"/>
            <a:ext cx="10363200" cy="1481181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33472"/>
            <a:ext cx="8534400" cy="71691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ISM Symbol-clea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733554"/>
            <a:ext cx="6368288" cy="163068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692193" y="2257256"/>
            <a:ext cx="46519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2100" dirty="0">
                <a:solidFill>
                  <a:srgbClr val="084163"/>
                </a:solidFill>
              </a:rPr>
              <a:t>INTEGRATED </a:t>
            </a:r>
            <a:r>
              <a:rPr lang="en-US" sz="2100" b="1" dirty="0">
                <a:solidFill>
                  <a:srgbClr val="FD662A"/>
                </a:solidFill>
              </a:rPr>
              <a:t>SOLUTIONS</a:t>
            </a:r>
            <a:r>
              <a:rPr lang="en-US" sz="2100" dirty="0">
                <a:solidFill>
                  <a:prstClr val="black"/>
                </a:solidFill>
              </a:rPr>
              <a:t> </a:t>
            </a:r>
            <a:r>
              <a:rPr lang="en-US" sz="2100" dirty="0">
                <a:solidFill>
                  <a:srgbClr val="084163"/>
                </a:solidFill>
              </a:rPr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3245341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8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45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048" y="2"/>
            <a:ext cx="10515600" cy="945573"/>
          </a:xfr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1" y="6492877"/>
            <a:ext cx="591671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976E6E4-A011-EF4D-B313-CF09D7C118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676819" y="6596914"/>
            <a:ext cx="312617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/>
              <a:t>Copyrighted</a:t>
            </a:r>
            <a:r>
              <a:rPr lang="en-US" sz="750" b="1" baseline="0" dirty="0"/>
              <a:t> by and Proprietary to Integrated Solutions Management, Inc.</a:t>
            </a:r>
            <a:endParaRPr lang="en-US" sz="750" b="1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8450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9388B-A0BC-4DD9-9A5B-DD2DAEB96E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CF90E9D-D248-42A5-8032-9E1DA41A1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953166-2883-4B3B-B632-B909093B1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DAC2C75-45CA-410E-AF90-9D6648AF2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EC2CA5-610B-4408-A5B1-E8844D614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67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86D2F2-E6CB-4EEF-A203-FCDC9CC7C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217438-73CE-4D6A-B156-12D67E2F8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E3F5EE-94ED-46E0-B73A-E98CBD91A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9089C8-C2FD-4221-8768-6314624CF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5A5797-B55B-44CC-A57F-C9A34BD4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37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D94397-536B-483B-A045-5B96C8D20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9C2C006-7C44-4A8A-ABA2-6031F2C6B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EC66402-DDF5-43C1-8088-2E1C6058C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104301-5C6C-4ECA-84DD-74C9BA427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3FB63F-EF84-4062-A5C7-BE7B5D726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910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AB19E8-F887-4E91-8C2B-A0BF7DCE5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82C7080-5D31-48A4-9D5E-A8E6A7A6E5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C727D69-25A5-4E63-82FD-CCE3E3ADD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1D7C77F-92F0-4247-84EF-6C5FD2C37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61EDB0-B250-4957-92C9-FF53423B5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F4AF023-D4CC-418F-9A11-E713CD70B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35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A90524-08F8-4863-8A1D-3B3363434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EA87C29-812A-435D-AEEF-E680C3670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C9F5A2-DCAF-4419-9C8E-44DE79F31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14D0D04-1BE7-4218-B637-6F04D9590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446C626-989D-422A-8D65-4771D7D30D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DFD7379-BAB6-4422-B3D5-E6F7A02E1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CD299D4-3C1F-4F4C-AD1A-82FD8D2CE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357F804-1FF3-4BF8-848C-364A90760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17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5CC8A7-7371-4D25-AE5B-065CDF1AB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B0DC1AB-E2EF-4EFA-92B6-42EC2C5F4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98EEBC-2757-4249-9D7B-A11F86022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62850CF-EABF-461D-8652-403DE12B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9015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E26D0B6-55DD-4C9F-957A-1ED73C214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D41744C-9274-447B-A281-00FC44A9E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57ABF80-6A21-4C1D-BBDC-7FAA98BEF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8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63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93BF52-FCA2-4CF6-B971-287553DEE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9B53FB8-E1EF-413B-9CBE-052219967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3F34633-477F-4C7F-AE69-EB184BB693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3A81988-3073-4D98-A7D8-E3DEF8107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33A7B2F-C087-4445-95DD-EF556159D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2A6AA44-E5B1-4B75-91F4-B8C130454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36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F562A9-4A16-460A-B92D-EAF60991F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702FC7D-9261-4958-A37B-B44EC6FAA1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53DAA5-7A39-4F18-BE61-71B04F75E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8035516-809C-4350-A586-6F0C43938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3EB8A22-02B2-4B51-8687-C803DF8B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A8782D1-2776-446D-9D3F-9CBF510FA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8762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7E5D76-DE7E-41FF-928D-FCD6F04D7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ECA232B-0DC2-429A-A50F-C263DD75C6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91C50B5-6A9D-4728-9CD9-311F44F17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A232DE-8C9A-44AC-9ACE-F98BE2753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EA819F-982F-40E5-8D26-C3C3DC66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83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DADBE57-784C-4BF0-B3CA-EC31DDE654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A42BC2B-5B3A-40C7-B6AA-4EE87277B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8DD582D-4901-4F21-8F5D-2B6E4F0E7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2A6FB9-2910-4C98-9AF2-063CD2A6A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4EDB62-B33F-494F-A98C-DCD322EA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3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rot="16200000">
            <a:off x="6024000" y="-648000"/>
            <a:ext cx="144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2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3548248" y="835549"/>
            <a:ext cx="5095504" cy="288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d-ID" sz="12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Lorem ipsum dolor siamet liquid upaton kolois</a:t>
            </a:r>
          </a:p>
        </p:txBody>
      </p:sp>
      <p:sp>
        <p:nvSpPr>
          <p:cNvPr id="7" name="Title 3"/>
          <p:cNvSpPr>
            <a:spLocks noGrp="1"/>
          </p:cNvSpPr>
          <p:nvPr>
            <p:ph type="title" hasCustomPrompt="1"/>
          </p:nvPr>
        </p:nvSpPr>
        <p:spPr>
          <a:xfrm>
            <a:off x="1962891" y="455683"/>
            <a:ext cx="8289967" cy="406771"/>
          </a:xfrm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id-ID" sz="32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Sample Your Tittle Here</a:t>
            </a:r>
            <a:endParaRPr lang="en-US" sz="3200" b="1" dirty="0">
              <a:solidFill>
                <a:schemeClr val="tx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8" name="Picture 7" descr="ism-ppt-footer-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03" y="5715000"/>
            <a:ext cx="40132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158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  <p15:guide id="4294967295" pos="347">
          <p15:clr>
            <a:srgbClr val="FBAE40"/>
          </p15:clr>
        </p15:guide>
        <p15:guide id="4294967295" pos="7333">
          <p15:clr>
            <a:srgbClr val="FBAE40"/>
          </p15:clr>
        </p15:guide>
        <p15:guide id="4294967295" orient="horz" pos="40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ghting-effect-title-sli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576266"/>
            <a:ext cx="10363200" cy="1481181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33472"/>
            <a:ext cx="8534400" cy="71691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ISM Symbol-clea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733554"/>
            <a:ext cx="6368288" cy="163068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692193" y="2257256"/>
            <a:ext cx="46519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2100" dirty="0">
                <a:solidFill>
                  <a:srgbClr val="084163"/>
                </a:solidFill>
              </a:rPr>
              <a:t>INTEGRATED </a:t>
            </a:r>
            <a:r>
              <a:rPr lang="en-US" sz="2100" b="1" dirty="0">
                <a:solidFill>
                  <a:srgbClr val="FD662A"/>
                </a:solidFill>
              </a:rPr>
              <a:t>SOLUTIONS</a:t>
            </a:r>
            <a:r>
              <a:rPr lang="en-US" sz="2100" dirty="0">
                <a:solidFill>
                  <a:prstClr val="black"/>
                </a:solidFill>
              </a:rPr>
              <a:t> </a:t>
            </a:r>
            <a:r>
              <a:rPr lang="en-US" sz="2100" dirty="0">
                <a:solidFill>
                  <a:srgbClr val="084163"/>
                </a:solidFill>
              </a:rPr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1180841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112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3946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731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641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ism-ppt-footer-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03" y="5715000"/>
            <a:ext cx="40132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867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874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95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2870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293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9699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646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048" y="2"/>
            <a:ext cx="10515600" cy="945573"/>
          </a:xfr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1" y="6492877"/>
            <a:ext cx="591671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976E6E4-A011-EF4D-B313-CF09D7C118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676819" y="6596914"/>
            <a:ext cx="312617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/>
              <a:t>Copyrighted</a:t>
            </a:r>
            <a:r>
              <a:rPr lang="en-US" sz="750" b="1" baseline="0" dirty="0"/>
              <a:t> by and Proprietary to Integrated Solutions Management, Inc.</a:t>
            </a:r>
            <a:endParaRPr lang="en-US" sz="750" b="1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000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93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85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28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08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D742-AFF8-DA4D-B4B0-95F027B76211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9163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1B743-F604-4B45-81FA-45D3E124EB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1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tent-slide-header-footer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5920" y="45306"/>
            <a:ext cx="10972800" cy="836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95" y="1093753"/>
            <a:ext cx="11430552" cy="5032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00" y="64704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84163"/>
                </a:solidFill>
              </a:defRPr>
            </a:lvl1pPr>
          </a:lstStyle>
          <a:p>
            <a:pPr defTabSz="457200"/>
            <a:fld id="{97F5D742-AFF8-DA4D-B4B0-95F027B76211}" type="datetimeFigureOut">
              <a:rPr lang="en-US" smtClean="0"/>
              <a:pPr defTabSz="457200"/>
              <a:t>8/7/2018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3200" y="64704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84163"/>
                </a:solidFill>
              </a:defRPr>
            </a:lvl1pPr>
          </a:lstStyle>
          <a:p>
            <a:pPr defTabSz="457200"/>
            <a:fld id="{EB51B743-F604-4B45-81FA-45D3E124EB31}" type="slidenum">
              <a:rPr lang="en-US" smtClean="0"/>
              <a:pPr defTabSz="457200"/>
              <a:t>‹#›</a:t>
            </a:fld>
            <a:endParaRPr lang="en-US"/>
          </a:p>
        </p:txBody>
      </p:sp>
      <p:pic>
        <p:nvPicPr>
          <p:cNvPr id="9" name="Picture 8" descr="ISM Symbol-clear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466" y="6133783"/>
            <a:ext cx="1273657" cy="32613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56967" y="6127574"/>
            <a:ext cx="15851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1600" dirty="0">
                <a:solidFill>
                  <a:srgbClr val="FD662A"/>
                </a:solidFill>
              </a:rPr>
              <a:t>www.ism4it.com</a:t>
            </a:r>
          </a:p>
        </p:txBody>
      </p:sp>
    </p:spTree>
    <p:extLst>
      <p:ext uri="{BB962C8B-B14F-4D97-AF65-F5344CB8AC3E}">
        <p14:creationId xmlns:p14="http://schemas.microsoft.com/office/powerpoint/2010/main" val="60285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r" defTabSz="4572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effectLst>
            <a:outerShdw blurRad="50800" dist="38100" dir="2700000" algn="tl" rotWithShape="0">
              <a:schemeClr val="tx1">
                <a:lumMod val="75000"/>
                <a:lumOff val="25000"/>
                <a:alpha val="43000"/>
              </a:schemeClr>
            </a:outerShdw>
          </a:effectLst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084163"/>
          </a:solidFill>
          <a:latin typeface="Arial Narrow"/>
          <a:ea typeface="+mn-ea"/>
          <a:cs typeface="Arial Narrow"/>
        </a:defRPr>
      </a:lvl1pPr>
      <a:lvl2pPr marL="458788" indent="-338138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084163"/>
          </a:solidFill>
          <a:latin typeface="Arial Narrow"/>
          <a:ea typeface="+mn-ea"/>
          <a:cs typeface="Arial Narrow"/>
        </a:defRPr>
      </a:lvl2pPr>
      <a:lvl3pPr marL="741363" indent="-285750" algn="l" defTabSz="1139825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84163"/>
          </a:solidFill>
          <a:latin typeface="Arial Narrow"/>
          <a:ea typeface="+mn-ea"/>
          <a:cs typeface="Arial Narrow"/>
        </a:defRPr>
      </a:lvl3pPr>
      <a:lvl4pPr marL="1089025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84163"/>
          </a:solidFill>
          <a:latin typeface="Arial Narrow"/>
          <a:ea typeface="+mn-ea"/>
          <a:cs typeface="Arial Narrow"/>
        </a:defRPr>
      </a:lvl4pPr>
      <a:lvl5pPr marL="1370013" indent="-228600" algn="l" defTabSz="457200" rtl="0" eaLnBrk="1" latinLnBrk="0" hangingPunct="1">
        <a:spcBef>
          <a:spcPct val="20000"/>
        </a:spcBef>
        <a:buFont typeface="Arial"/>
        <a:buChar char="»"/>
        <a:tabLst>
          <a:tab pos="1657350" algn="l"/>
        </a:tabLst>
        <a:defRPr sz="2000" kern="1200">
          <a:solidFill>
            <a:srgbClr val="084163"/>
          </a:solidFill>
          <a:latin typeface="Arial Narrow"/>
          <a:ea typeface="+mn-ea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03E011A-5230-40B3-B142-05F748D84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1877801-25AE-4C9C-8087-25A5B23C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8A1285-2D79-4F71-8D2C-A046D3CA6D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B21E9-1971-4CAC-9320-4A1BCF160E3C}" type="datetimeFigureOut">
              <a:rPr lang="en-US" smtClean="0"/>
              <a:t>8/7/2018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FA869E-92BC-4D81-AA6A-FF7CF7D7C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0A8A16-4F14-42AB-AE61-41BF96078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69A3-DDFF-410A-963E-87FF13BF9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2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1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tent-slide-header-footer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5920" y="45306"/>
            <a:ext cx="10972800" cy="836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95" y="1093753"/>
            <a:ext cx="11430552" cy="5032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00" y="64704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84163"/>
                </a:solidFill>
              </a:defRPr>
            </a:lvl1pPr>
          </a:lstStyle>
          <a:p>
            <a:pPr defTabSz="457200"/>
            <a:fld id="{97F5D742-AFF8-DA4D-B4B0-95F027B76211}" type="datetimeFigureOut">
              <a:rPr lang="en-US" smtClean="0"/>
              <a:pPr defTabSz="457200"/>
              <a:t>8/7/2018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3200" y="64704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84163"/>
                </a:solidFill>
              </a:defRPr>
            </a:lvl1pPr>
          </a:lstStyle>
          <a:p>
            <a:pPr defTabSz="457200"/>
            <a:fld id="{EB51B743-F604-4B45-81FA-45D3E124EB31}" type="slidenum">
              <a:rPr lang="en-US" smtClean="0"/>
              <a:pPr defTabSz="457200"/>
              <a:t>‹#›</a:t>
            </a:fld>
            <a:endParaRPr lang="en-US" dirty="0"/>
          </a:p>
        </p:txBody>
      </p:sp>
      <p:pic>
        <p:nvPicPr>
          <p:cNvPr id="9" name="Picture 8" descr="ISM Symbol-clear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466" y="6133783"/>
            <a:ext cx="1273657" cy="32613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56967" y="6127574"/>
            <a:ext cx="15851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1600" dirty="0">
                <a:solidFill>
                  <a:srgbClr val="FD662A"/>
                </a:solidFill>
              </a:rPr>
              <a:t>www.ism4it.com</a:t>
            </a:r>
          </a:p>
        </p:txBody>
      </p:sp>
    </p:spTree>
    <p:extLst>
      <p:ext uri="{BB962C8B-B14F-4D97-AF65-F5344CB8AC3E}">
        <p14:creationId xmlns:p14="http://schemas.microsoft.com/office/powerpoint/2010/main" val="999860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r" defTabSz="4572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effectLst>
            <a:outerShdw blurRad="50800" dist="38100" dir="2700000" algn="tl" rotWithShape="0">
              <a:schemeClr val="tx1">
                <a:lumMod val="75000"/>
                <a:lumOff val="25000"/>
                <a:alpha val="43000"/>
              </a:schemeClr>
            </a:outerShdw>
          </a:effectLst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084163"/>
          </a:solidFill>
          <a:latin typeface="Arial Narrow"/>
          <a:ea typeface="+mn-ea"/>
          <a:cs typeface="Arial Narrow"/>
        </a:defRPr>
      </a:lvl1pPr>
      <a:lvl2pPr marL="458788" indent="-338138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084163"/>
          </a:solidFill>
          <a:latin typeface="Arial Narrow"/>
          <a:ea typeface="+mn-ea"/>
          <a:cs typeface="Arial Narrow"/>
        </a:defRPr>
      </a:lvl2pPr>
      <a:lvl3pPr marL="741363" indent="-285750" algn="l" defTabSz="1139825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84163"/>
          </a:solidFill>
          <a:latin typeface="Arial Narrow"/>
          <a:ea typeface="+mn-ea"/>
          <a:cs typeface="Arial Narrow"/>
        </a:defRPr>
      </a:lvl3pPr>
      <a:lvl4pPr marL="1089025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84163"/>
          </a:solidFill>
          <a:latin typeface="Arial Narrow"/>
          <a:ea typeface="+mn-ea"/>
          <a:cs typeface="Arial Narrow"/>
        </a:defRPr>
      </a:lvl4pPr>
      <a:lvl5pPr marL="1370013" indent="-228600" algn="l" defTabSz="457200" rtl="0" eaLnBrk="1" latinLnBrk="0" hangingPunct="1">
        <a:spcBef>
          <a:spcPct val="20000"/>
        </a:spcBef>
        <a:buFont typeface="Arial"/>
        <a:buChar char="»"/>
        <a:tabLst>
          <a:tab pos="1657350" algn="l"/>
        </a:tabLst>
        <a:defRPr sz="2000" kern="1200">
          <a:solidFill>
            <a:srgbClr val="084163"/>
          </a:solidFill>
          <a:latin typeface="Arial Narrow"/>
          <a:ea typeface="+mn-ea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png"/><Relationship Id="rId7" Type="http://schemas.openxmlformats.org/officeDocument/2006/relationships/image" Target="../media/image12.tiff"/><Relationship Id="rId12" Type="http://schemas.openxmlformats.org/officeDocument/2006/relationships/image" Target="../media/image17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tiff"/><Relationship Id="rId5" Type="http://schemas.openxmlformats.org/officeDocument/2006/relationships/image" Target="../media/image10.tiff"/><Relationship Id="rId10" Type="http://schemas.openxmlformats.org/officeDocument/2006/relationships/image" Target="../media/image15.tiff"/><Relationship Id="rId4" Type="http://schemas.openxmlformats.org/officeDocument/2006/relationships/image" Target="../media/image9.tiff"/><Relationship Id="rId9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tiff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tiff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-12157"/>
            <a:ext cx="12192000" cy="4099583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079954" y="377247"/>
            <a:ext cx="6112046" cy="45348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490000"/>
            <a:ext cx="12192000" cy="136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4122000"/>
            <a:ext cx="1219200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71600" y="1280258"/>
            <a:ext cx="5470848" cy="1978084"/>
            <a:chOff x="490354" y="1527256"/>
            <a:chExt cx="5470848" cy="1978084"/>
          </a:xfrm>
        </p:grpSpPr>
        <p:sp>
          <p:nvSpPr>
            <p:cNvPr id="18" name="TextBox 17"/>
            <p:cNvSpPr txBox="1"/>
            <p:nvPr/>
          </p:nvSpPr>
          <p:spPr>
            <a:xfrm>
              <a:off x="490354" y="1527256"/>
              <a:ext cx="5470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Roboto Bk" pitchFamily="2" charset="0"/>
                <a:ea typeface="Roboto Bk" pitchFamily="2" charset="0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93766" y="3209810"/>
              <a:ext cx="5129930" cy="295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9232" y="4563839"/>
            <a:ext cx="2988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NEW YORK </a:t>
            </a:r>
            <a:r>
              <a: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t" pitchFamily="2" charset="0"/>
                <a:ea typeface="Roboto Lt" pitchFamily="2" charset="0"/>
                <a:cs typeface="+mn-cs"/>
              </a:rPr>
              <a:t>CITY |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7006"/>
            <a:ext cx="8229600" cy="172212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039977" y="4563839"/>
            <a:ext cx="3912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  WASHINGTON, D.C. |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 pitchFamily="2" charset="0"/>
              <a:ea typeface="Roboto Lt" pitchFamily="2" charset="0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84312" y="4568204"/>
            <a:ext cx="2218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       TAMPA |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 pitchFamily="2" charset="0"/>
              <a:ea typeface="Roboto Lt" pitchFamily="2" charset="0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96972" y="6075860"/>
            <a:ext cx="6644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5000" cap="none" spc="80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WWW.ISM4IT.COM</a:t>
            </a:r>
          </a:p>
        </p:txBody>
      </p:sp>
      <p:pic>
        <p:nvPicPr>
          <p:cNvPr id="29" name="Picture 28" descr="ism-ppt-footer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03" y="5715000"/>
            <a:ext cx="4013200" cy="1143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416705" y="4568204"/>
            <a:ext cx="246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    CHICAGO |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 pitchFamily="2" charset="0"/>
              <a:ea typeface="Roboto Lt" pitchFamily="2" charset="0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31952" y="4558423"/>
            <a:ext cx="2601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       HOUSTON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 pitchFamily="2" charset="0"/>
              <a:ea typeface="Roboto Lt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8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1E0A92-11C7-43CF-ADD9-A1C6D1263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ISM </a:t>
            </a:r>
            <a:r>
              <a:rPr lang="en-US" dirty="0" smtClean="0"/>
              <a:t>Capabilities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65D1AB-82BA-4759-9BB0-6F01BA5B6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308" y="1107348"/>
            <a:ext cx="11430552" cy="5412722"/>
          </a:xfrm>
        </p:spPr>
        <p:txBody>
          <a:bodyPr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25+ Years of Successful Business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Performance, 10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years partnering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with Federal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Agencies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with strong and proven  relationships at “C” level with both Federal and Commercial Clientele, FSI’s and most of the relevant Technology Companies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 ServiceNow Global Solutions Provider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CSM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Sales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Deployments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ServiceNow Performance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CSAT 9.2 with largest, most difficult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deployments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Federal Performance:  Perfect CSAT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Scores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Top Secret cleared facility and cleared resources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62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ServiceNow Capabilities:  ISM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 only knows what the platform does; we know what it’s done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&gt;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 Documented client success cases spanning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platform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Consistent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Alignment of Process Methodology to Best Practices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leveraging </a:t>
            </a:r>
            <a:r>
              <a:rPr lang="en-US" sz="2000" dirty="0" smtClean="0"/>
              <a:t>Fritz</a:t>
            </a:r>
            <a:r>
              <a:rPr lang="en-US" sz="2000" dirty="0"/>
              <a:t>®, </a:t>
            </a:r>
          </a:p>
          <a:p>
            <a:pPr marL="801688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Framework for IT Success℠, commonly known as Fritz</a:t>
            </a:r>
            <a:r>
              <a:rPr lang="en-US" sz="1600" dirty="0" smtClean="0"/>
              <a:t>® has been developed by ISM and  </a:t>
            </a:r>
            <a:r>
              <a:rPr lang="en-US" sz="1600" dirty="0"/>
              <a:t>is one of the only IT frameworks that identifies, details, and integrates all of the business processes required to run the IT organization as if it were a standalone business. 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28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1E0A92-11C7-43CF-ADD9-A1C6D1263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ISM </a:t>
            </a:r>
            <a:r>
              <a:rPr lang="en-US" dirty="0" smtClean="0"/>
              <a:t>Co</a:t>
            </a:r>
            <a:r>
              <a:rPr lang="en-US" dirty="0" smtClean="0"/>
              <a:t>re Competencies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84771" y="1471041"/>
            <a:ext cx="11126537" cy="4306907"/>
            <a:chOff x="1694654" y="1473802"/>
            <a:chExt cx="11863917" cy="4901327"/>
          </a:xfrm>
        </p:grpSpPr>
        <p:grpSp>
          <p:nvGrpSpPr>
            <p:cNvPr id="6" name="Group 5"/>
            <p:cNvGrpSpPr/>
            <p:nvPr/>
          </p:nvGrpSpPr>
          <p:grpSpPr>
            <a:xfrm>
              <a:off x="1694654" y="1473802"/>
              <a:ext cx="11749522" cy="4783578"/>
              <a:chOff x="1694654" y="1473802"/>
              <a:chExt cx="11749522" cy="4783578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1694654" y="1473802"/>
                <a:ext cx="11749522" cy="4783578"/>
                <a:chOff x="1707795" y="1712215"/>
                <a:chExt cx="11749522" cy="4783578"/>
              </a:xfrm>
            </p:grpSpPr>
            <p:sp>
              <p:nvSpPr>
                <p:cNvPr id="13" name="Rectangle 12"/>
                <p:cNvSpPr/>
                <p:nvPr/>
              </p:nvSpPr>
              <p:spPr>
                <a:xfrm>
                  <a:off x="6150403" y="4135127"/>
                  <a:ext cx="2160000" cy="2360666"/>
                </a:xfrm>
                <a:prstGeom prst="rect">
                  <a:avLst/>
                </a:prstGeom>
                <a:solidFill>
                  <a:schemeClr val="accent1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6150403" y="1712215"/>
                  <a:ext cx="4381304" cy="2360666"/>
                </a:xfrm>
                <a:prstGeom prst="rect">
                  <a:avLst/>
                </a:prstGeom>
                <a:solidFill>
                  <a:schemeClr val="tx2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1707795" y="1712215"/>
                  <a:ext cx="2160000" cy="2360666"/>
                </a:xfrm>
                <a:prstGeom prst="rect">
                  <a:avLst/>
                </a:prstGeom>
                <a:solidFill>
                  <a:schemeClr val="accent1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1707795" y="4135127"/>
                  <a:ext cx="4381304" cy="2360666"/>
                </a:xfrm>
                <a:prstGeom prst="rect">
                  <a:avLst/>
                </a:prstGeom>
                <a:solidFill>
                  <a:schemeClr val="tx2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Rectangle 16"/>
                <p:cNvSpPr/>
                <p:nvPr/>
              </p:nvSpPr>
              <p:spPr>
                <a:xfrm>
                  <a:off x="6150403" y="4135127"/>
                  <a:ext cx="2160000" cy="236066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6150403" y="1712215"/>
                  <a:ext cx="4381304" cy="236066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1707795" y="1712215"/>
                  <a:ext cx="2160000" cy="236066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1707795" y="4135127"/>
                  <a:ext cx="4381304" cy="236066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10593011" y="1712215"/>
                  <a:ext cx="2864306" cy="2360666"/>
                </a:xfrm>
                <a:prstGeom prst="rect">
                  <a:avLst/>
                </a:prstGeom>
                <a:solidFill>
                  <a:schemeClr val="tx2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8371707" y="4135127"/>
                  <a:ext cx="2160000" cy="2360666"/>
                </a:xfrm>
                <a:prstGeom prst="rect">
                  <a:avLst/>
                </a:prstGeom>
                <a:solidFill>
                  <a:schemeClr val="tx2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10593011" y="4135127"/>
                  <a:ext cx="2864306" cy="2360666"/>
                </a:xfrm>
                <a:prstGeom prst="rect">
                  <a:avLst/>
                </a:prstGeom>
                <a:solidFill>
                  <a:schemeClr val="tx2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>
                  <a:off x="3929099" y="1712215"/>
                  <a:ext cx="2160000" cy="2360666"/>
                </a:xfrm>
                <a:prstGeom prst="rect">
                  <a:avLst/>
                </a:prstGeom>
                <a:solidFill>
                  <a:schemeClr val="tx2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1987169" y="4730684"/>
                  <a:ext cx="3822555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16FD0"/>
                      </a:solidFill>
                      <a:effectLst/>
                      <a:uLnTx/>
                      <a:uFillTx/>
                      <a:latin typeface="Roboto" pitchFamily="2" charset="0"/>
                      <a:ea typeface="Roboto" pitchFamily="2" charset="0"/>
                      <a:cs typeface="+mn-cs"/>
                    </a:rPr>
                    <a:t>ITSM</a:t>
                  </a:r>
                  <a:endParaRPr kumimoji="0" lang="id-ID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6429777" y="2307772"/>
                  <a:ext cx="3822555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16FD0"/>
                      </a:solidFill>
                      <a:effectLst/>
                      <a:uLnTx/>
                      <a:uFillTx/>
                      <a:latin typeface="Roboto" pitchFamily="2" charset="0"/>
                      <a:ea typeface="Roboto" pitchFamily="2" charset="0"/>
                      <a:cs typeface="+mn-cs"/>
                    </a:rPr>
                    <a:t>ITOM</a:t>
                  </a:r>
                  <a:endParaRPr kumimoji="0" lang="id-ID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902000" y="2340759"/>
                  <a:ext cx="2027099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" pitchFamily="2" charset="0"/>
                      <a:ea typeface="Roboto" pitchFamily="2" charset="0"/>
                      <a:cs typeface="+mn-cs"/>
                    </a:rPr>
                    <a:t>MSP</a:t>
                  </a:r>
                  <a:endParaRPr kumimoji="0" lang="id-ID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4195332" y="2968966"/>
                <a:ext cx="202709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rPr>
                  <a:t>CSM</a:t>
                </a:r>
                <a:endParaRPr kumimoji="0" lang="id-ID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6203712" y="3775500"/>
              <a:ext cx="7354859" cy="2599629"/>
              <a:chOff x="6203712" y="3775500"/>
              <a:chExt cx="7354859" cy="2599629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203712" y="5359466"/>
                <a:ext cx="202709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rPr>
                  <a:t>PPM</a:t>
                </a:r>
                <a:endParaRPr kumimoji="0" lang="id-ID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9062908" y="3775500"/>
                <a:ext cx="202709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+mn-cs"/>
                  </a:rPr>
                  <a:t>HR</a:t>
                </a:r>
                <a:endParaRPr kumimoji="0" lang="id-ID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10579870" y="5388235"/>
                <a:ext cx="2978701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rPr>
                  <a:t>SECOPS</a:t>
                </a: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8622259" y="1876984"/>
            <a:ext cx="21702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000" b="1" dirty="0">
                <a:solidFill>
                  <a:prstClr val="white"/>
                </a:solidFill>
                <a:latin typeface="Roboto" pitchFamily="2" charset="0"/>
                <a:ea typeface="Roboto" pitchFamily="2" charset="0"/>
              </a:rPr>
              <a:t>ITBM</a:t>
            </a:r>
            <a:endParaRPr lang="en-US" sz="6000" b="1" dirty="0">
              <a:solidFill>
                <a:prstClr val="white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64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6527" y="54768"/>
            <a:ext cx="9143999" cy="914400"/>
          </a:xfrm>
        </p:spPr>
        <p:txBody>
          <a:bodyPr>
            <a:noAutofit/>
          </a:bodyPr>
          <a:lstStyle/>
          <a:p>
            <a:r>
              <a:rPr lang="en-US" sz="3600" cap="none" dirty="0"/>
              <a:t>ISM’s ServiceNow Experience &amp; Capabilities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976E6E4-A011-EF4D-B313-CF09D7C11882}" type="slidenum">
              <a:rPr lang="en-US">
                <a:solidFill>
                  <a:prstClr val="black"/>
                </a:solidFill>
                <a:latin typeface="Calibri"/>
              </a:rPr>
              <a:pPr defTabSz="457200"/>
              <a:t>4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358348" y="1085022"/>
            <a:ext cx="4255358" cy="511492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ServiceNow Applications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Customer Service Management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Field Service Management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Application Runtime (CreateNow)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Human Resources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Service Strategy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Project Management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Demand and Resource Mgmt.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IT Operations Management (ITOM)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ServiceWatch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SN Discovery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CMDB &amp; Asset Mgmt.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Service Mapping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Event Mgmt.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Security Operations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IT Service Management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598170" y="1085850"/>
            <a:ext cx="3959074" cy="501015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Integrations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Salesforce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JIRA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SolarWinds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Google Maps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Nagios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Ubersmith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Qualys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SCCM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SCOM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Great Plains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Netsuite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QuickBooks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Okta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Connectwise</a:t>
            </a:r>
          </a:p>
          <a:p>
            <a:pPr marL="342900" indent="-342900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21438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754456" y="0"/>
            <a:ext cx="2437545" cy="2286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16912" y="4572000"/>
            <a:ext cx="2437545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54456" y="2286000"/>
            <a:ext cx="2437545" cy="2286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54456" y="0"/>
            <a:ext cx="2437545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16912" y="0"/>
            <a:ext cx="2437545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16912" y="2286000"/>
            <a:ext cx="2437545" cy="2286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54456" y="4572000"/>
            <a:ext cx="2437545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6912" y="4572000"/>
            <a:ext cx="2437545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9367" y="0"/>
            <a:ext cx="2437545" cy="2286000"/>
          </a:xfrm>
          <a:prstGeom prst="rect">
            <a:avLst/>
          </a:prstGeom>
          <a:solidFill>
            <a:srgbClr val="234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1823" y="0"/>
            <a:ext cx="2437545" cy="2286000"/>
          </a:xfrm>
          <a:prstGeom prst="rect">
            <a:avLst/>
          </a:prstGeom>
          <a:solidFill>
            <a:srgbClr val="14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046" y="882650"/>
            <a:ext cx="2392320" cy="3405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442" y="5227436"/>
            <a:ext cx="1797903" cy="12691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8119" y="348114"/>
            <a:ext cx="1750217" cy="17502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1790" y="4807620"/>
            <a:ext cx="1905000" cy="1854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9047" y="748136"/>
            <a:ext cx="1854200" cy="609600"/>
          </a:xfrm>
          <a:prstGeom prst="rect">
            <a:avLst/>
          </a:prstGeom>
          <a:solidFill>
            <a:srgbClr val="234E76"/>
          </a:solidFill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17922" y="2491910"/>
            <a:ext cx="1916507" cy="191650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6591" y="215740"/>
            <a:ext cx="1917700" cy="19177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0265" y="4730750"/>
            <a:ext cx="1905000" cy="19685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201" y="190500"/>
            <a:ext cx="1917700" cy="1905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33352" y="3365103"/>
            <a:ext cx="7316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88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Roboto Bk" pitchFamily="2" charset="0"/>
                <a:ea typeface="Roboto Bk" pitchFamily="2" charset="0"/>
                <a:cs typeface="+mn-cs"/>
              </a:rPr>
              <a:t>CONTRACTS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2536" y="4807620"/>
            <a:ext cx="1917700" cy="19177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33351" y="2347898"/>
            <a:ext cx="60676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Roboto Bk" pitchFamily="2" charset="0"/>
                <a:ea typeface="Roboto Bk" pitchFamily="2" charset="0"/>
                <a:cs typeface="+mn-cs"/>
              </a:rPr>
              <a:t>FEDERAL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50264" y="2438560"/>
            <a:ext cx="1916392" cy="191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0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1954710"/>
            <a:ext cx="12207566" cy="4909551"/>
            <a:chOff x="0" y="2190757"/>
            <a:chExt cx="9203376" cy="4460032"/>
          </a:xfrm>
        </p:grpSpPr>
        <p:grpSp>
          <p:nvGrpSpPr>
            <p:cNvPr id="19" name="Group 18"/>
            <p:cNvGrpSpPr/>
            <p:nvPr/>
          </p:nvGrpSpPr>
          <p:grpSpPr>
            <a:xfrm>
              <a:off x="0" y="2190757"/>
              <a:ext cx="9203376" cy="2230017"/>
              <a:chOff x="0" y="2190757"/>
              <a:chExt cx="9203376" cy="2230017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0" y="2190758"/>
                <a:ext cx="7362701" cy="2230016"/>
                <a:chOff x="0" y="2190758"/>
                <a:chExt cx="12192000" cy="2230016"/>
              </a:xfrm>
            </p:grpSpPr>
            <p:sp>
              <p:nvSpPr>
                <p:cNvPr id="2" name="Rectangle 1"/>
                <p:cNvSpPr/>
                <p:nvPr/>
              </p:nvSpPr>
              <p:spPr>
                <a:xfrm>
                  <a:off x="0" y="2190758"/>
                  <a:ext cx="3048000" cy="223001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3048000" y="2190758"/>
                  <a:ext cx="3048000" cy="223001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6096001" y="2190758"/>
                  <a:ext cx="3048000" cy="2230015"/>
                </a:xfrm>
                <a:prstGeom prst="rect">
                  <a:avLst/>
                </a:prstGeom>
                <a:solidFill>
                  <a:srgbClr val="0071A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9144000" y="2190758"/>
                  <a:ext cx="3048000" cy="223001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Rectangle 16"/>
              <p:cNvSpPr/>
              <p:nvPr/>
            </p:nvSpPr>
            <p:spPr>
              <a:xfrm>
                <a:off x="7362701" y="2190757"/>
                <a:ext cx="1840675" cy="22300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0" y="4420772"/>
              <a:ext cx="9203376" cy="2230017"/>
              <a:chOff x="1840675" y="2190756"/>
              <a:chExt cx="9203376" cy="2230017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1840675" y="2190757"/>
                <a:ext cx="5522026" cy="2230016"/>
                <a:chOff x="3048000" y="2190757"/>
                <a:chExt cx="9144000" cy="2230016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3048000" y="2190758"/>
                  <a:ext cx="3048000" cy="22300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6096000" y="2190757"/>
                  <a:ext cx="3048000" cy="2230016"/>
                </a:xfrm>
                <a:prstGeom prst="rect">
                  <a:avLst/>
                </a:prstGeom>
                <a:solidFill>
                  <a:srgbClr val="0233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9144000" y="2190758"/>
                  <a:ext cx="3048000" cy="223001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" name="Rectangle 21"/>
              <p:cNvSpPr/>
              <p:nvPr/>
            </p:nvSpPr>
            <p:spPr>
              <a:xfrm>
                <a:off x="7362701" y="2190758"/>
                <a:ext cx="1840675" cy="2230014"/>
              </a:xfrm>
              <a:prstGeom prst="rect">
                <a:avLst/>
              </a:prstGeom>
              <a:solidFill>
                <a:srgbClr val="7C86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9203376" y="2190756"/>
                <a:ext cx="1840675" cy="22300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" y="2837142"/>
            <a:ext cx="2381514" cy="684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316" y="2796099"/>
            <a:ext cx="2223906" cy="669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4539" y="2832236"/>
            <a:ext cx="2353733" cy="5608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646" y="5291918"/>
            <a:ext cx="2057400" cy="8001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3427" y="4579916"/>
            <a:ext cx="2046764" cy="204676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5166" y="2796099"/>
            <a:ext cx="1965025" cy="838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477" y="5164885"/>
            <a:ext cx="2125637" cy="8768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4788" y="2886862"/>
            <a:ext cx="2391079" cy="53500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6861" y="5431966"/>
            <a:ext cx="2010816" cy="5652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12298" y="5517568"/>
            <a:ext cx="2096892" cy="394047"/>
          </a:xfrm>
          <a:prstGeom prst="rect">
            <a:avLst/>
          </a:prstGeom>
        </p:spPr>
      </p:pic>
      <p:sp>
        <p:nvSpPr>
          <p:cNvPr id="40" name="Content Placeholder 2"/>
          <p:cNvSpPr txBox="1">
            <a:spLocks/>
          </p:cNvSpPr>
          <p:nvPr/>
        </p:nvSpPr>
        <p:spPr>
          <a:xfrm>
            <a:off x="168646" y="1939211"/>
            <a:ext cx="2057400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$1B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3500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NETWORK SOLUTIONS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BBOX $3.35   HQ: PA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79894" y="4458187"/>
            <a:ext cx="2057400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$8.3B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26,000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MANUFACTURING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DOV - $103.44  HQ: IL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2460186" y="1954711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$500+M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1504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Health Technology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Private</a:t>
            </a: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 HQ: IN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883025" y="1947896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$250M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1500+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SECURITY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Subsidiary</a:t>
            </a: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 HQ: IL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784726" y="1927263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$200M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2340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Telecom Expense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Private</a:t>
            </a: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 HQ: CT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7343213" y="1930813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$1.55B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7500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EHR TECHNOLOGY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MDRX $14.51  HQ: IL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460185" y="4457365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ASSETS MANAGED: $577B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1200+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INVESTMENT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Private</a:t>
            </a: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 HQ: TX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901698" y="4445190"/>
            <a:ext cx="2057400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ASSETS MANAGED: $6.7B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150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HEDGE FUND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PRIVATE  HQ: NY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7351531" y="4435031"/>
            <a:ext cx="2572461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$284M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1200+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1/3 OF PHYSICIAN MEMBERS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NONPROFIT  HQ: IL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9805488" y="4421434"/>
            <a:ext cx="2057400" cy="856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REVENUE: $40M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EMPLOYEES: 200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IT MSP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PRIVATE. HQ: NY</a:t>
            </a:r>
            <a:endParaRPr kumimoji="0" lang="is-I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1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3603</TotalTime>
  <Words>358</Words>
  <Application>Microsoft Office PowerPoint</Application>
  <PresentationFormat>Widescreen</PresentationFormat>
  <Paragraphs>104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Roboto</vt:lpstr>
      <vt:lpstr>Roboto Bk</vt:lpstr>
      <vt:lpstr>Roboto Lt</vt:lpstr>
      <vt:lpstr>3_Office Theme</vt:lpstr>
      <vt:lpstr>2_Office Theme</vt:lpstr>
      <vt:lpstr>4_Office Theme</vt:lpstr>
      <vt:lpstr>PowerPoint Presentation</vt:lpstr>
      <vt:lpstr>ISM Capabilities</vt:lpstr>
      <vt:lpstr>ISM Core Competencies</vt:lpstr>
      <vt:lpstr>ISM’s ServiceNow Experience &amp; Capabilities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Burke</dc:creator>
  <cp:lastModifiedBy>Greg's Dell 04 14 15</cp:lastModifiedBy>
  <cp:revision>26</cp:revision>
  <dcterms:created xsi:type="dcterms:W3CDTF">2018-07-31T01:16:01Z</dcterms:created>
  <dcterms:modified xsi:type="dcterms:W3CDTF">2018-08-09T01:52:20Z</dcterms:modified>
</cp:coreProperties>
</file>