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57" r:id="rId3"/>
    <p:sldId id="256" r:id="rId4"/>
    <p:sldId id="259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758">
          <p15:clr>
            <a:srgbClr val="A4A3A4"/>
          </p15:clr>
        </p15:guide>
        <p15:guide id="3" orient="horz" pos="2737">
          <p15:clr>
            <a:srgbClr val="A4A3A4"/>
          </p15:clr>
        </p15:guide>
        <p15:guide id="4" orient="horz" pos="2974">
          <p15:clr>
            <a:srgbClr val="A4A3A4"/>
          </p15:clr>
        </p15:guide>
        <p15:guide id="5" orient="horz" pos="2879">
          <p15:clr>
            <a:srgbClr val="A4A3A4"/>
          </p15:clr>
        </p15:guide>
        <p15:guide id="6" orient="horz" pos="3191">
          <p15:clr>
            <a:srgbClr val="A4A3A4"/>
          </p15:clr>
        </p15:guide>
        <p15:guide id="7" pos="2880">
          <p15:clr>
            <a:srgbClr val="A4A3A4"/>
          </p15:clr>
        </p15:guide>
        <p15:guide id="8" pos="5669">
          <p15:clr>
            <a:srgbClr val="A4A3A4"/>
          </p15:clr>
        </p15:guide>
        <p15:guide id="9" pos="392">
          <p15:clr>
            <a:srgbClr val="A4A3A4"/>
          </p15:clr>
        </p15:guide>
        <p15:guide id="10" pos="92">
          <p15:clr>
            <a:srgbClr val="A4A3A4"/>
          </p15:clr>
        </p15:guide>
        <p15:guide id="11" pos="53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4586"/>
    <a:srgbClr val="B0CCEA"/>
    <a:srgbClr val="005699"/>
    <a:srgbClr val="0742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0" autoAdjust="0"/>
    <p:restoredTop sz="97334" autoAdjust="0"/>
  </p:normalViewPr>
  <p:slideViewPr>
    <p:cSldViewPr snapToGrid="0">
      <p:cViewPr varScale="1">
        <p:scale>
          <a:sx n="71" d="100"/>
          <a:sy n="71" d="100"/>
        </p:scale>
        <p:origin x="84" y="216"/>
      </p:cViewPr>
      <p:guideLst>
        <p:guide orient="horz" pos="1620"/>
        <p:guide orient="horz" pos="758"/>
        <p:guide orient="horz" pos="2737"/>
        <p:guide orient="horz" pos="2974"/>
        <p:guide orient="horz" pos="2879"/>
        <p:guide orient="horz" pos="3191"/>
        <p:guide pos="2880"/>
        <p:guide pos="5669"/>
        <p:guide pos="392"/>
        <p:guide pos="92"/>
        <p:guide pos="537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10" d="100"/>
          <a:sy n="110" d="100"/>
        </p:scale>
        <p:origin x="-4328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50367-E023-491E-AF5E-9E2147E0CF6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57773-C691-4159-B654-4B7165BD1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743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9B298-BE4A-4CB3-866C-B10CE8A708F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927BA-E26C-479C-8A6B-E1D052EE5F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824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em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HID 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4712400"/>
            <a:ext cx="914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000" y="2876400"/>
            <a:ext cx="8856000" cy="970829"/>
          </a:xfrm>
          <a:solidFill>
            <a:schemeClr val="accent1">
              <a:alpha val="80000"/>
            </a:schemeClr>
          </a:solidFill>
        </p:spPr>
        <p:txBody>
          <a:bodyPr lIns="288000" tIns="108000" rIns="288000" bIns="0" anchor="b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000" y="3848400"/>
            <a:ext cx="8856000" cy="7200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288000" rIns="288000" bIns="10800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auto">
          <a:xfrm>
            <a:off x="325041" y="317834"/>
            <a:ext cx="5111055" cy="6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0" tIns="45720" rIns="180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spc="-6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Powering the trusted identities of </a:t>
            </a:r>
            <a:br>
              <a:rPr kumimoji="0" lang="en-US" sz="1600" b="0" i="1" u="none" strike="noStrike" cap="none" spc="-6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</a:br>
            <a:r>
              <a:rPr kumimoji="0" lang="en-US" sz="1600" b="0" i="1" u="none" strike="noStrike" cap="none" spc="-6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the world’s people, places &amp; things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251" y="4859228"/>
            <a:ext cx="942404" cy="130139"/>
          </a:xfrm>
          <a:prstGeom prst="rect">
            <a:avLst/>
          </a:prstGeom>
        </p:spPr>
      </p:pic>
      <p:pic>
        <p:nvPicPr>
          <p:cNvPr id="20" name="Picture 2" descr="tagline_black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94" y="4889679"/>
            <a:ext cx="1993385" cy="128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463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1188000"/>
            <a:ext cx="3780000" cy="4860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000" y="1701000"/>
            <a:ext cx="3780000" cy="2619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en-US" sz="1800" dirty="0" smtClean="0"/>
            </a:lvl1pPr>
            <a:lvl2pPr>
              <a:defRPr sz="1600"/>
            </a:lvl2pPr>
            <a:lvl3pPr marL="900000" indent="-270000">
              <a:defRPr lang="en-US" sz="1400" dirty="0" smtClean="0"/>
            </a:lvl3pPr>
            <a:lvl4pPr>
              <a:defRPr sz="1200"/>
            </a:lvl4pPr>
            <a:lvl5pPr>
              <a:defRPr lang="en-US" sz="1000" dirty="0" smtClean="0"/>
            </a:lvl5pPr>
            <a:lvl7pPr>
              <a:defRPr lang="en-US" dirty="0" smtClean="0"/>
            </a:lvl7pPr>
            <a:lvl9pPr>
              <a:defRPr lang="en-US" dirty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000" y="1188000"/>
            <a:ext cx="3780000" cy="486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70000" indent="-270000">
              <a:buNone/>
              <a:defRPr lang="en-US" b="1" smtClean="0"/>
            </a:lvl1pPr>
          </a:lstStyle>
          <a:p>
            <a:pPr marL="0" lvl="0" indent="0">
              <a:spcBef>
                <a:spcPts val="0"/>
              </a:spcBef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440" y="1701000"/>
            <a:ext cx="3780000" cy="2619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en-US" sz="1800" dirty="0" smtClean="0"/>
            </a:lvl1pPr>
            <a:lvl2pPr>
              <a:defRPr lang="en-US" sz="1600" dirty="0" smtClean="0"/>
            </a:lvl2pPr>
            <a:lvl3pPr marL="792000" indent="-268288">
              <a:defRPr lang="en-US" sz="1400" dirty="0" smtClean="0"/>
            </a:lvl3pPr>
            <a:lvl4pPr marL="1081088" indent="-277813">
              <a:defRPr lang="en-US" sz="1200" dirty="0" smtClean="0"/>
            </a:lvl4pPr>
            <a:lvl5pPr marL="1349375" indent="-268288">
              <a:defRPr lang="en-US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902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09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195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4712400"/>
            <a:ext cx="914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619287"/>
            <a:ext cx="4572000" cy="810000"/>
          </a:xfrm>
          <a:solidFill>
            <a:schemeClr val="accent1">
              <a:alpha val="80000"/>
            </a:schemeClr>
          </a:solidFill>
        </p:spPr>
        <p:txBody>
          <a:bodyPr lIns="288000" tIns="108000" rIns="288000" bIns="108000" anchor="ctr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52446" y="187448"/>
            <a:ext cx="720080" cy="28391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251" y="4859228"/>
            <a:ext cx="942404" cy="130139"/>
          </a:xfrm>
          <a:prstGeom prst="rect">
            <a:avLst/>
          </a:prstGeom>
        </p:spPr>
      </p:pic>
      <p:pic>
        <p:nvPicPr>
          <p:cNvPr id="21" name="Picture 2" descr="tagline_black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94" y="4889679"/>
            <a:ext cx="1993385" cy="128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6501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ID End">
    <p:bg>
      <p:bgPr>
        <a:blipFill dpi="0" rotWithShape="1">
          <a:blip r:embed="rId2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4712400"/>
            <a:ext cx="914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251" y="4859228"/>
            <a:ext cx="942404" cy="130139"/>
          </a:xfrm>
          <a:prstGeom prst="rect">
            <a:avLst/>
          </a:prstGeom>
        </p:spPr>
      </p:pic>
      <p:pic>
        <p:nvPicPr>
          <p:cNvPr id="21" name="Picture 2" descr="tagline_black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94" y="4889679"/>
            <a:ext cx="1993385" cy="128588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 userDrawn="1"/>
        </p:nvSpPr>
        <p:spPr>
          <a:xfrm>
            <a:off x="74704" y="77362"/>
            <a:ext cx="8999446" cy="4560112"/>
          </a:xfrm>
          <a:prstGeom prst="rect">
            <a:avLst/>
          </a:prstGeom>
          <a:noFill/>
          <a:ln w="152400" cmpd="sng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n>
                <a:solidFill>
                  <a:srgbClr val="005798"/>
                </a:solidFill>
              </a:ln>
              <a:solidFill>
                <a:srgbClr val="00539B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3405" y="1303284"/>
            <a:ext cx="3003942" cy="46293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6">
            <a:alphaModFix amt="50000"/>
          </a:blip>
          <a:srcRect l="-3153" r="26181"/>
          <a:stretch/>
        </p:blipFill>
        <p:spPr>
          <a:xfrm>
            <a:off x="481581" y="2483345"/>
            <a:ext cx="8508074" cy="13062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900" y="347880"/>
            <a:ext cx="1856111" cy="4158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08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4712400"/>
            <a:ext cx="914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000" y="2876400"/>
            <a:ext cx="8856000" cy="970829"/>
          </a:xfrm>
          <a:solidFill>
            <a:schemeClr val="accent1">
              <a:alpha val="80000"/>
            </a:schemeClr>
          </a:solidFill>
        </p:spPr>
        <p:txBody>
          <a:bodyPr lIns="288000" tIns="108000" rIns="288000" bIns="0" anchor="b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000" y="3848400"/>
            <a:ext cx="8856000" cy="7200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288000" rIns="288000" bIns="10800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auto">
          <a:xfrm>
            <a:off x="325041" y="317834"/>
            <a:ext cx="5111055" cy="6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0" tIns="45720" rIns="180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spc="-6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ASSA ABLOY is the global leader in door opening solutions, dedicated to satisfying end-user needs for security, safety and convenience</a:t>
            </a:r>
            <a:endParaRPr kumimoji="0" lang="en-US" sz="2000" b="0" i="0" u="none" strike="noStrike" cap="none" spc="-6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52446" y="187448"/>
            <a:ext cx="720080" cy="2839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251" y="4859228"/>
            <a:ext cx="942404" cy="130139"/>
          </a:xfrm>
          <a:prstGeom prst="rect">
            <a:avLst/>
          </a:prstGeom>
        </p:spPr>
      </p:pic>
      <p:pic>
        <p:nvPicPr>
          <p:cNvPr id="20" name="Picture 2" descr="tagline_black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94" y="4889679"/>
            <a:ext cx="1993385" cy="128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4733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4712400"/>
            <a:ext cx="914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000" y="2876400"/>
            <a:ext cx="8856000" cy="970829"/>
          </a:xfrm>
          <a:solidFill>
            <a:schemeClr val="accent1">
              <a:alpha val="80000"/>
            </a:schemeClr>
          </a:solidFill>
        </p:spPr>
        <p:txBody>
          <a:bodyPr lIns="288000" tIns="108000" rIns="288000" bIns="0" anchor="b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000" y="3848400"/>
            <a:ext cx="8856000" cy="7200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288000" rIns="288000" bIns="10800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auto">
          <a:xfrm>
            <a:off x="325041" y="317834"/>
            <a:ext cx="5111055" cy="6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0" tIns="45720" rIns="180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spc="-6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ASSA ABLOY is the global leader in door opening solutions, dedicated to satisfying end-user needs for security, safety and convenience</a:t>
            </a:r>
            <a:endParaRPr kumimoji="0" lang="en-US" sz="2000" b="0" i="0" u="none" strike="noStrike" cap="none" spc="-6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52446" y="187448"/>
            <a:ext cx="720080" cy="2839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251" y="4859228"/>
            <a:ext cx="942404" cy="130139"/>
          </a:xfrm>
          <a:prstGeom prst="rect">
            <a:avLst/>
          </a:prstGeom>
        </p:spPr>
      </p:pic>
      <p:pic>
        <p:nvPicPr>
          <p:cNvPr id="20" name="Picture 2" descr="tagline_black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94" y="4889679"/>
            <a:ext cx="1993385" cy="128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611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4712400"/>
            <a:ext cx="914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000" y="2876400"/>
            <a:ext cx="8856000" cy="970829"/>
          </a:xfrm>
          <a:solidFill>
            <a:schemeClr val="accent1">
              <a:alpha val="80000"/>
            </a:schemeClr>
          </a:solidFill>
        </p:spPr>
        <p:txBody>
          <a:bodyPr lIns="288000" tIns="108000" rIns="288000" bIns="0" anchor="b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000" y="3848400"/>
            <a:ext cx="8856000" cy="7200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288000" rIns="288000" bIns="10800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auto">
          <a:xfrm>
            <a:off x="325041" y="317834"/>
            <a:ext cx="5111055" cy="6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0" tIns="45720" rIns="180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spc="-6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ASSA ABLOY is the global leader in door opening solutions, dedicated to satisfying end-user needs for security, safety and convenience</a:t>
            </a:r>
            <a:endParaRPr kumimoji="0" lang="en-US" sz="2000" b="0" i="0" u="none" strike="noStrike" cap="none" spc="-6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16416" y="4784930"/>
            <a:ext cx="720080" cy="283917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56091" y="4740011"/>
            <a:ext cx="2044057" cy="353719"/>
            <a:chOff x="56091" y="4740011"/>
            <a:chExt cx="2044057" cy="353719"/>
          </a:xfrm>
        </p:grpSpPr>
        <p:sp>
          <p:nvSpPr>
            <p:cNvPr id="11" name="Text Placeholder 13"/>
            <p:cNvSpPr txBox="1">
              <a:spLocks/>
            </p:cNvSpPr>
            <p:nvPr userDrawn="1"/>
          </p:nvSpPr>
          <p:spPr bwMode="auto">
            <a:xfrm>
              <a:off x="56091" y="4740011"/>
              <a:ext cx="2044057" cy="353719"/>
            </a:xfrm>
            <a:prstGeom prst="rect">
              <a:avLst/>
            </a:prstGeom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20000"/>
                </a:spcBef>
                <a:buClr>
                  <a:srgbClr val="033873"/>
                </a:buClr>
                <a:buFont typeface="Wingdings" pitchFamily="2" charset="2"/>
                <a:buNone/>
              </a:pPr>
              <a:r>
                <a:rPr lang="en-US" sz="500" u="none" dirty="0" smtClean="0">
                  <a:solidFill>
                    <a:srgbClr val="A6A6A6"/>
                  </a:solidFill>
                  <a:cs typeface="Arial" pitchFamily="34" charset="0"/>
                </a:rPr>
                <a:t>PROPRIETARY INFORMATION. </a:t>
              </a:r>
            </a:p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33873"/>
                </a:buClr>
                <a:buSzTx/>
                <a:buFont typeface="Wingdings" pitchFamily="2" charset="2"/>
                <a:buNone/>
                <a:tabLst/>
                <a:defRPr/>
              </a:pPr>
              <a:r>
                <a:rPr lang="en-US" sz="500" u="none" spc="0" dirty="0" smtClean="0">
                  <a:solidFill>
                    <a:srgbClr val="A6A6A6"/>
                  </a:solidFill>
                  <a:cs typeface="Arial" pitchFamily="34" charset="0"/>
                </a:rPr>
                <a:t>© HID Global Corporation/ASSA ABLOY AB. All rights reserved. </a:t>
              </a:r>
              <a:br>
                <a:rPr lang="en-US" sz="500" u="none" spc="0" dirty="0" smtClean="0">
                  <a:solidFill>
                    <a:srgbClr val="A6A6A6"/>
                  </a:solidFill>
                  <a:cs typeface="Arial" pitchFamily="34" charset="0"/>
                </a:rPr>
              </a:br>
              <a:endParaRPr lang="en-US" sz="500" u="none" spc="0" dirty="0" smtClean="0">
                <a:solidFill>
                  <a:srgbClr val="A6A6A6"/>
                </a:solidFill>
                <a:cs typeface="Arial" pitchFamily="34" charset="0"/>
              </a:endParaRPr>
            </a:p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33873"/>
                </a:buClr>
                <a:buSzTx/>
                <a:buFont typeface="Wingdings" pitchFamily="2" charset="2"/>
                <a:buNone/>
                <a:tabLst/>
                <a:defRPr/>
              </a:pPr>
              <a:r>
                <a:rPr lang="en-US" sz="500" u="none" dirty="0" smtClean="0">
                  <a:solidFill>
                    <a:srgbClr val="A6A6A6"/>
                  </a:solidFill>
                  <a:cs typeface="Arial" pitchFamily="34" charset="0"/>
                </a:rPr>
                <a:t>An ASSA ABLOY Group brand 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434626" y="5024284"/>
              <a:ext cx="469392" cy="640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07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4712400"/>
            <a:ext cx="914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000" y="2876400"/>
            <a:ext cx="8856000" cy="970829"/>
          </a:xfrm>
          <a:solidFill>
            <a:schemeClr val="accent1">
              <a:alpha val="80000"/>
            </a:schemeClr>
          </a:solidFill>
        </p:spPr>
        <p:txBody>
          <a:bodyPr lIns="288000" tIns="108000" rIns="288000" bIns="0" anchor="b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000" y="3848400"/>
            <a:ext cx="8856000" cy="7200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288000" rIns="288000" bIns="10800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auto">
          <a:xfrm>
            <a:off x="325041" y="317834"/>
            <a:ext cx="5111055" cy="6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0" tIns="45720" rIns="180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spc="-6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ASSA ABLOY is the global leader in door opening solutions, dedicated to satisfying end-user needs for security, safety and convenience</a:t>
            </a:r>
            <a:endParaRPr kumimoji="0" lang="en-US" sz="2000" b="0" i="0" u="none" strike="noStrike" cap="none" spc="-6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52446" y="187448"/>
            <a:ext cx="720080" cy="2839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251" y="4859228"/>
            <a:ext cx="942404" cy="130139"/>
          </a:xfrm>
          <a:prstGeom prst="rect">
            <a:avLst/>
          </a:prstGeom>
        </p:spPr>
      </p:pic>
      <p:pic>
        <p:nvPicPr>
          <p:cNvPr id="20" name="Picture 2" descr="tagline_black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94" y="4889679"/>
            <a:ext cx="1993385" cy="128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4762800"/>
            <a:ext cx="9144000" cy="38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000" y="2876400"/>
            <a:ext cx="8856000" cy="970829"/>
          </a:xfrm>
          <a:solidFill>
            <a:schemeClr val="accent1">
              <a:alpha val="80000"/>
            </a:schemeClr>
          </a:solidFill>
        </p:spPr>
        <p:txBody>
          <a:bodyPr lIns="288000" tIns="108000" rIns="288000" bIns="0" anchor="b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000" y="3848400"/>
            <a:ext cx="8856000" cy="7200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288000" rIns="288000" bIns="10800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auto">
          <a:xfrm>
            <a:off x="325041" y="317834"/>
            <a:ext cx="5111055" cy="6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0" tIns="45720" rIns="180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spc="-6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ASSA ABLOY is the global leader in door opening solutions, dedicated to satisfying end-user needs for security, safety and convenience</a:t>
            </a:r>
            <a:endParaRPr kumimoji="0" lang="en-US" sz="2000" b="0" i="0" u="none" strike="noStrike" cap="none" spc="-6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52446" y="187448"/>
            <a:ext cx="720080" cy="2839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251" y="4859228"/>
            <a:ext cx="942404" cy="130139"/>
          </a:xfrm>
          <a:prstGeom prst="rect">
            <a:avLst/>
          </a:prstGeom>
        </p:spPr>
      </p:pic>
      <p:pic>
        <p:nvPicPr>
          <p:cNvPr id="20" name="Picture 2" descr="tagline_black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94" y="4889679"/>
            <a:ext cx="1993385" cy="128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94910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120587"/>
            <a:ext cx="7920000" cy="1080000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3204057"/>
            <a:ext cx="7920000" cy="1134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0463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12000" y="1201500"/>
            <a:ext cx="7920000" cy="3132000"/>
          </a:xfrm>
        </p:spPr>
        <p:txBody>
          <a:bodyPr vert="horz" lIns="0" tIns="0" rIns="0" bIns="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47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201500"/>
            <a:ext cx="3780000" cy="313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en-US" sz="1800" dirty="0" smtClean="0"/>
            </a:lvl1pPr>
            <a:lvl2pPr>
              <a:defRPr sz="1600"/>
            </a:lvl2pPr>
            <a:lvl3pPr>
              <a:defRPr lang="en-US" sz="1400" dirty="0" smtClean="0"/>
            </a:lvl3pPr>
            <a:lvl4pPr>
              <a:defRPr sz="1200"/>
            </a:lvl4pPr>
            <a:lvl5pPr>
              <a:defRPr lang="en-US" sz="1000" dirty="0" smtClean="0"/>
            </a:lvl5pPr>
            <a:lvl7pPr>
              <a:defRPr lang="en-US" dirty="0" smtClean="0"/>
            </a:lvl7pPr>
            <a:lvl9pPr>
              <a:defRPr lang="en-US" dirty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440" y="1200150"/>
            <a:ext cx="3780000" cy="313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en-US" sz="1800" dirty="0" smtClean="0"/>
            </a:lvl1pPr>
            <a:lvl2pPr>
              <a:defRPr lang="en-US" sz="1600" dirty="0" smtClean="0"/>
            </a:lvl2pPr>
            <a:lvl3pPr>
              <a:defRPr lang="en-US" sz="1400" dirty="0" smtClean="0"/>
            </a:lvl3pPr>
            <a:lvl4pPr>
              <a:defRPr lang="en-US" sz="1200" dirty="0" smtClean="0"/>
            </a:lvl4pPr>
            <a:lvl5pPr>
              <a:defRPr lang="en-US" sz="1000" dirty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663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000" y="405000"/>
            <a:ext cx="7920000" cy="6750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12000" y="1201500"/>
            <a:ext cx="7920000" cy="313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18238" y="4837554"/>
            <a:ext cx="1080000" cy="189000"/>
          </a:xfrm>
          <a:prstGeom prst="rect">
            <a:avLst/>
          </a:prstGeom>
        </p:spPr>
        <p:txBody>
          <a:bodyPr wrap="none" lIns="0" tIns="0" rIns="0" bIns="0" anchor="ctr"/>
          <a:lstStyle>
            <a:lvl1pPr algn="ctr">
              <a:defRPr sz="800" b="1">
                <a:solidFill>
                  <a:schemeClr val="accent2"/>
                </a:solidFill>
              </a:defRPr>
            </a:lvl1pPr>
          </a:lstStyle>
          <a:p>
            <a:fld id="{FF60A3C3-2789-4AAC-B9FC-ED958E583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5148064" y="4837555"/>
            <a:ext cx="2160000" cy="189000"/>
          </a:xfrm>
          <a:prstGeom prst="rect">
            <a:avLst/>
          </a:prstGeom>
        </p:spPr>
        <p:txBody>
          <a:bodyPr wrap="none" lIns="0" tIns="0" rIns="0" bIns="0" anchor="ctr"/>
          <a:lstStyle>
            <a:lvl1pPr algn="r">
              <a:defRPr sz="800" b="1">
                <a:solidFill>
                  <a:schemeClr val="accent2"/>
                </a:solidFill>
              </a:defRPr>
            </a:lvl1pPr>
          </a:lstStyle>
          <a:p>
            <a:fld id="{A4D6B12A-5800-403E-961A-ECA28888C93F}" type="datetimeFigureOut">
              <a:rPr lang="en-US" smtClean="0"/>
              <a:pPr/>
              <a:t>11/6/2018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2000" y="189000"/>
            <a:ext cx="7920000" cy="162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>
              <a:defRPr lang="en-US" sz="800" b="1" dirty="0">
                <a:solidFill>
                  <a:schemeClr val="accent2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0" y="0"/>
            <a:ext cx="9144000" cy="4712400"/>
            <a:chOff x="0" y="0"/>
            <a:chExt cx="9144000" cy="4712400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0"/>
              <a:ext cx="144000" cy="4712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9000000" y="0"/>
              <a:ext cx="144000" cy="4712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4568400"/>
              <a:ext cx="9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252446" y="187448"/>
            <a:ext cx="720080" cy="28391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251" y="4859228"/>
            <a:ext cx="942404" cy="130139"/>
          </a:xfrm>
          <a:prstGeom prst="rect">
            <a:avLst/>
          </a:prstGeom>
        </p:spPr>
      </p:pic>
      <p:pic>
        <p:nvPicPr>
          <p:cNvPr id="25" name="Picture 2" descr="tagline_black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94" y="4889679"/>
            <a:ext cx="1993385" cy="128588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3049439" y="4549907"/>
            <a:ext cx="3045123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33873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500" b="0" i="0" u="none" strike="noStrike" baseline="0" dirty="0" smtClean="0">
                <a:solidFill>
                  <a:schemeClr val="bg1"/>
                </a:solidFill>
                <a:latin typeface="Geneva"/>
              </a:rPr>
              <a:t>PROPRIETARY INFORMATION. Do not reproduce, distribute, or disclose. No unauthorized use.</a:t>
            </a:r>
            <a:endParaRPr kumimoji="0" lang="en-US" sz="5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45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61" r:id="rId3"/>
    <p:sldLayoutId id="2147483668" r:id="rId4"/>
    <p:sldLayoutId id="2147483669" r:id="rId5"/>
    <p:sldLayoutId id="2147483672" r:id="rId6"/>
    <p:sldLayoutId id="2147483671" r:id="rId7"/>
    <p:sldLayoutId id="2147483662" r:id="rId8"/>
    <p:sldLayoutId id="2147483664" r:id="rId9"/>
    <p:sldLayoutId id="2147483665" r:id="rId10"/>
    <p:sldLayoutId id="2147483666" r:id="rId11"/>
    <p:sldLayoutId id="2147483667" r:id="rId12"/>
    <p:sldLayoutId id="2147483670" r:id="rId13"/>
    <p:sldLayoutId id="2147483675" r:id="rId14"/>
  </p:sldLayoutIdLst>
  <p:txStyles>
    <p:titleStyle>
      <a:lvl1pPr algn="l" defTabSz="914400" rtl="0" eaLnBrk="1" latinLnBrk="0" hangingPunct="1">
        <a:spcBef>
          <a:spcPct val="0"/>
        </a:spcBef>
        <a:buNone/>
        <a:defRPr lang="en-US"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8000"/>
        </a:lnSpc>
        <a:spcBef>
          <a:spcPts val="1400"/>
        </a:spcBef>
        <a:buClr>
          <a:schemeClr val="accent1"/>
        </a:buClr>
        <a:buFont typeface="Wingdings" panose="05000000000000000000" pitchFamily="2" charset="2"/>
        <a:buChar char="§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108000"/>
        </a:lnSpc>
        <a:spcBef>
          <a:spcPts val="800"/>
        </a:spcBef>
        <a:buFont typeface="Arial" panose="020B0604020202020204" pitchFamily="34" charset="0"/>
        <a:buChar char="–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900000" indent="-270000" algn="l" defTabSz="914400" rtl="0" eaLnBrk="1" latinLnBrk="0" hangingPunct="1">
        <a:lnSpc>
          <a:spcPct val="108000"/>
        </a:lnSpc>
        <a:spcBef>
          <a:spcPts val="500"/>
        </a:spcBef>
        <a:buFont typeface="Arial" panose="020B0604020202020204" pitchFamily="34" charset="0"/>
        <a:buChar char="•"/>
        <a:defRPr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188000" indent="-268288" algn="l" defTabSz="914400" rtl="0" eaLnBrk="1" latinLnBrk="0" hangingPunct="1">
        <a:lnSpc>
          <a:spcPct val="108000"/>
        </a:lnSpc>
        <a:spcBef>
          <a:spcPts val="500"/>
        </a:spcBef>
        <a:buFont typeface="Arial" panose="020B0604020202020204" pitchFamily="34" charset="0"/>
        <a:buChar char="–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440000" indent="-270000" algn="l" defTabSz="914400" rtl="0" eaLnBrk="1" latinLnBrk="0" hangingPunct="1">
        <a:lnSpc>
          <a:spcPct val="108000"/>
        </a:lnSpc>
        <a:spcBef>
          <a:spcPts val="500"/>
        </a:spcBef>
        <a:buFont typeface="Arial" panose="020B0604020202020204" pitchFamily="34" charset="0"/>
        <a:buChar char="»"/>
        <a:defRPr lang="en-US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56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77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0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517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ssa-hid-logo-ppt-template-2015-wide">
  <a:themeElements>
    <a:clrScheme name="ASSA ABLOY Colors">
      <a:dk1>
        <a:srgbClr val="000000"/>
      </a:dk1>
      <a:lt1>
        <a:srgbClr val="FFFFFF"/>
      </a:lt1>
      <a:dk2>
        <a:srgbClr val="45637A"/>
      </a:dk2>
      <a:lt2>
        <a:srgbClr val="A7B8B4"/>
      </a:lt2>
      <a:accent1>
        <a:srgbClr val="00A0D0"/>
      </a:accent1>
      <a:accent2>
        <a:srgbClr val="C3C4BE"/>
      </a:accent2>
      <a:accent3>
        <a:srgbClr val="E0684B"/>
      </a:accent3>
      <a:accent4>
        <a:srgbClr val="70927A"/>
      </a:accent4>
      <a:accent5>
        <a:srgbClr val="45637A"/>
      </a:accent5>
      <a:accent6>
        <a:srgbClr val="A7B8B4"/>
      </a:accent6>
      <a:hlink>
        <a:srgbClr val="0000FF"/>
      </a:hlink>
      <a:folHlink>
        <a:srgbClr val="800080"/>
      </a:folHlink>
    </a:clrScheme>
    <a:fontScheme name="ASSA ABLO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ASSA ABLOY Blue">
      <a:srgbClr val="00A0D0"/>
    </a:custClr>
    <a:custClr name="ASSA ABLOY Silver">
      <a:srgbClr val="C3C4BE"/>
    </a:custClr>
    <a:custClr name="ASSA ABLOY Orange">
      <a:srgbClr val="E0684B"/>
    </a:custClr>
    <a:custClr name="ASSA ABLOY Dark Green">
      <a:srgbClr val="70927A"/>
    </a:custClr>
    <a:custClr name="ASSA ABLOY Dark Blue">
      <a:srgbClr val="45637A"/>
    </a:custClr>
    <a:custClr name="ASSA ABLOY Green">
      <a:srgbClr val="A7B8B4"/>
    </a:custClr>
    <a:custClr name="ASSA ABLOY Brown">
      <a:srgbClr val="80686F"/>
    </a:custClr>
    <a:custClr name="ASSA ABLOY Red">
      <a:srgbClr val="983222"/>
    </a:custClr>
    <a:custClr name="ASSA ABLOY Beige">
      <a:srgbClr val="AA9C8F"/>
    </a:custClr>
    <a:custClr name="ASSA ABLOY Yellow">
      <a:srgbClr val="F2DF74"/>
    </a:custClr>
    <a:custClr name="ASSA ABLOY Sustainability Green ">
      <a:srgbClr val="76881E"/>
    </a:custClr>
  </a:custClrLst>
  <a:extLst>
    <a:ext uri="{05A4C25C-085E-4340-85A3-A5531E510DB2}">
      <thm15:themeFamily xmlns:thm15="http://schemas.microsoft.com/office/thememl/2012/main" name="Presentation1" id="{8A8E1BD3-300E-8642-9BF0-93D268A4E348}" vid="{FC9C6A52-FDFE-DB4F-8E32-8946CA4F2FD4}"/>
    </a:ext>
  </a:extLst>
</a:theme>
</file>

<file path=ppt/theme/theme2.xml><?xml version="1.0" encoding="utf-8"?>
<a:theme xmlns:a="http://schemas.openxmlformats.org/drawingml/2006/main" name="Office Theme">
  <a:themeElements>
    <a:clrScheme name="ASSA ABLOY Colors">
      <a:dk1>
        <a:srgbClr val="000000"/>
      </a:dk1>
      <a:lt1>
        <a:srgbClr val="FFFFFF"/>
      </a:lt1>
      <a:dk2>
        <a:srgbClr val="45637A"/>
      </a:dk2>
      <a:lt2>
        <a:srgbClr val="A7B8B4"/>
      </a:lt2>
      <a:accent1>
        <a:srgbClr val="00A0D0"/>
      </a:accent1>
      <a:accent2>
        <a:srgbClr val="C3C4BE"/>
      </a:accent2>
      <a:accent3>
        <a:srgbClr val="E0684B"/>
      </a:accent3>
      <a:accent4>
        <a:srgbClr val="70927A"/>
      </a:accent4>
      <a:accent5>
        <a:srgbClr val="45637A"/>
      </a:accent5>
      <a:accent6>
        <a:srgbClr val="A7B8B4"/>
      </a:accent6>
      <a:hlink>
        <a:srgbClr val="0000FF"/>
      </a:hlink>
      <a:folHlink>
        <a:srgbClr val="800080"/>
      </a:folHlink>
    </a:clrScheme>
    <a:fontScheme name="ASSA ABLO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ASSA ABLOY Colors">
      <a:dk1>
        <a:srgbClr val="000000"/>
      </a:dk1>
      <a:lt1>
        <a:srgbClr val="FFFFFF"/>
      </a:lt1>
      <a:dk2>
        <a:srgbClr val="45637A"/>
      </a:dk2>
      <a:lt2>
        <a:srgbClr val="A7B8B4"/>
      </a:lt2>
      <a:accent1>
        <a:srgbClr val="00A0D0"/>
      </a:accent1>
      <a:accent2>
        <a:srgbClr val="C3C4BE"/>
      </a:accent2>
      <a:accent3>
        <a:srgbClr val="E0684B"/>
      </a:accent3>
      <a:accent4>
        <a:srgbClr val="70927A"/>
      </a:accent4>
      <a:accent5>
        <a:srgbClr val="45637A"/>
      </a:accent5>
      <a:accent6>
        <a:srgbClr val="A7B8B4"/>
      </a:accent6>
      <a:hlink>
        <a:srgbClr val="0000FF"/>
      </a:hlink>
      <a:folHlink>
        <a:srgbClr val="800080"/>
      </a:folHlink>
    </a:clrScheme>
    <a:fontScheme name="ASSA ABLO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internal-assa-hid-corp-ppt-template-Q2-2017-wide</Template>
  <TotalTime>0</TotalTime>
  <Words>0</Words>
  <Application>Microsoft Office PowerPoint</Application>
  <PresentationFormat>On-screen Show (16:9)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MS PGothic</vt:lpstr>
      <vt:lpstr>Arial</vt:lpstr>
      <vt:lpstr>Geneva</vt:lpstr>
      <vt:lpstr>Verdana</vt:lpstr>
      <vt:lpstr>Wingdings</vt:lpstr>
      <vt:lpstr>assa-hid-logo-ppt-template-2015-wide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Bayer, Elizabeth</dc:creator>
  <cp:lastModifiedBy>Bayer, Elizabeth</cp:lastModifiedBy>
  <cp:revision>1</cp:revision>
  <dcterms:created xsi:type="dcterms:W3CDTF">2018-09-18T20:24:06Z</dcterms:created>
  <dcterms:modified xsi:type="dcterms:W3CDTF">2018-11-06T22:41:20Z</dcterms:modified>
</cp:coreProperties>
</file>