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</p:sldIdLst>
  <p:sldSz cx="6858000" cy="9906000" type="A4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sica Lam" initials="JL" lastIdx="1" clrIdx="0">
    <p:extLst>
      <p:ext uri="{19B8F6BF-5375-455C-9EA6-DF929625EA0E}">
        <p15:presenceInfo xmlns:p15="http://schemas.microsoft.com/office/powerpoint/2012/main" userId="S-1-5-21-3097760106-736150050-1202793840-11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31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80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38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588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16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008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244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84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93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931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277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931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CONFIDENTIAL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177C4-7966-4929-85FA-32BCEF3FF58F}" type="datetimeFigureOut">
              <a:rPr lang="en-AU" smtClean="0"/>
              <a:t>11/10/2018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21282-124C-48E4-94FB-5218CBCE167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17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8D20D9A-1E52-454A-90BC-7FBA359E2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8816" y="190617"/>
            <a:ext cx="1009978" cy="7214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9148CF-1752-4077-8030-E386F39BE16E}"/>
              </a:ext>
            </a:extLst>
          </p:cNvPr>
          <p:cNvSpPr/>
          <p:nvPr/>
        </p:nvSpPr>
        <p:spPr>
          <a:xfrm>
            <a:off x="150312" y="112734"/>
            <a:ext cx="6588691" cy="964504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2C4B27-44F9-40C5-88A6-954D1EA4E0BF}"/>
              </a:ext>
            </a:extLst>
          </p:cNvPr>
          <p:cNvSpPr/>
          <p:nvPr/>
        </p:nvSpPr>
        <p:spPr>
          <a:xfrm>
            <a:off x="228990" y="3165100"/>
            <a:ext cx="6419589" cy="25974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Arial" panose="020B0604020202020204" pitchFamily="34" charset="0"/>
                <a:cs typeface="Arial" panose="020B0604020202020204" pitchFamily="34" charset="0"/>
              </a:rPr>
              <a:t>Completed projects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18D8C3-50F5-4C86-89F7-1396D6FBA4E3}"/>
              </a:ext>
            </a:extLst>
          </p:cNvPr>
          <p:cNvSpPr/>
          <p:nvPr/>
        </p:nvSpPr>
        <p:spPr>
          <a:xfrm>
            <a:off x="226746" y="6083543"/>
            <a:ext cx="6419589" cy="25974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>
                <a:latin typeface="Arial" panose="020B0604020202020204" pitchFamily="34" charset="0"/>
                <a:cs typeface="Arial" panose="020B0604020202020204" pitchFamily="34" charset="0"/>
              </a:rPr>
              <a:t>Current projects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38E068-F6B5-428B-8B1A-D6FF1C0F661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37735" y="3534930"/>
            <a:ext cx="1414800" cy="1004400"/>
          </a:xfrm>
          <a:prstGeom prst="rect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D949889-D8B4-474A-ACA8-F7CB0C221B7F}"/>
              </a:ext>
            </a:extLst>
          </p:cNvPr>
          <p:cNvSpPr txBox="1"/>
          <p:nvPr/>
        </p:nvSpPr>
        <p:spPr>
          <a:xfrm>
            <a:off x="200415" y="611365"/>
            <a:ext cx="506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Capital Alliance Investment Group “CAIG”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E46C64-8213-469F-8F0E-1B518965BC5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0" y="4790546"/>
            <a:ext cx="1414800" cy="10044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460E425-9659-4C1D-B39D-884C2F64209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05" y="7972621"/>
            <a:ext cx="1433186" cy="9412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133C4A1-6EFD-4977-AEE7-5C6A363AD1F3}"/>
              </a:ext>
            </a:extLst>
          </p:cNvPr>
          <p:cNvSpPr/>
          <p:nvPr/>
        </p:nvSpPr>
        <p:spPr>
          <a:xfrm>
            <a:off x="219205" y="962731"/>
            <a:ext cx="6419589" cy="28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Arial" panose="020B0604020202020204" pitchFamily="34" charset="0"/>
                <a:cs typeface="Arial" panose="020B0604020202020204" pitchFamily="34" charset="0"/>
              </a:rPr>
              <a:t>Business overview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AEDA66-2A29-4021-B58D-51AE111B0C86}"/>
              </a:ext>
            </a:extLst>
          </p:cNvPr>
          <p:cNvSpPr txBox="1"/>
          <p:nvPr/>
        </p:nvSpPr>
        <p:spPr>
          <a:xfrm>
            <a:off x="226746" y="1294950"/>
            <a:ext cx="64195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Melbourne based strategic property investment group established in 2012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Integrated “buy, build, own” model allows CAIG to capture multiple revenue streams through the development, funding, ownership and management of prime real estate assets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Focus on 5-star property, combining the best in design, urban planning and construction – incorporating commercial, retail and residential elements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Partnerships with leading hotel groups such as Marriott and Mantra strengthen capability to pursue this market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Partial project sell-down strategy drives capital recycling through the portfolio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Secure pipeline of projects totalling AUD$1 billion+ for next seven years </a:t>
            </a:r>
            <a:r>
              <a:rPr lang="en-AU" sz="1000" i="1" dirty="0">
                <a:latin typeface="Arial" panose="020B0604020202020204" pitchFamily="34" charset="0"/>
                <a:cs typeface="Arial" panose="020B0604020202020204" pitchFamily="34" charset="0"/>
              </a:rPr>
              <a:t>(refer overleaf)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Proven business model with successful track record with return on equity to date of 22% to 26%</a:t>
            </a:r>
            <a:endParaRPr lang="en-AU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F9485CBA-436A-4B46-9A32-94FA809AD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58256"/>
              </p:ext>
            </p:extLst>
          </p:nvPr>
        </p:nvGraphicFramePr>
        <p:xfrm>
          <a:off x="1744226" y="3519688"/>
          <a:ext cx="4673599" cy="1266825"/>
        </p:xfrm>
        <a:graphic>
          <a:graphicData uri="http://schemas.openxmlformats.org/drawingml/2006/table">
            <a:tbl>
              <a:tblPr firstRow="1" bandRow="1"/>
              <a:tblGrid>
                <a:gridCol w="1285002">
                  <a:extLst>
                    <a:ext uri="{9D8B030D-6E8A-4147-A177-3AD203B41FA5}">
                      <a16:colId xmlns:a16="http://schemas.microsoft.com/office/drawing/2014/main" val="3315765423"/>
                    </a:ext>
                  </a:extLst>
                </a:gridCol>
                <a:gridCol w="812248">
                  <a:extLst>
                    <a:ext uri="{9D8B030D-6E8A-4147-A177-3AD203B41FA5}">
                      <a16:colId xmlns:a16="http://schemas.microsoft.com/office/drawing/2014/main" val="4223306735"/>
                    </a:ext>
                  </a:extLst>
                </a:gridCol>
                <a:gridCol w="1891015">
                  <a:extLst>
                    <a:ext uri="{9D8B030D-6E8A-4147-A177-3AD203B41FA5}">
                      <a16:colId xmlns:a16="http://schemas.microsoft.com/office/drawing/2014/main" val="3172588056"/>
                    </a:ext>
                  </a:extLst>
                </a:gridCol>
                <a:gridCol w="685334">
                  <a:extLst>
                    <a:ext uri="{9D8B030D-6E8A-4147-A177-3AD203B41FA5}">
                      <a16:colId xmlns:a16="http://schemas.microsoft.com/office/drawing/2014/main" val="908433684"/>
                    </a:ext>
                  </a:extLst>
                </a:gridCol>
              </a:tblGrid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sv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 Docklands  (677 La Trobe Street, Docklands)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664688"/>
                  </a:ext>
                </a:extLst>
              </a:tr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use development comprising 5-star Peppers Docklands and 186 residential apartments. Hotel retained with a 15-year fixed lease agreement</a:t>
                      </a:r>
                    </a:p>
                    <a:p>
                      <a:pPr algn="l" rtl="0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280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779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$150m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Current Asset Value (hotel only)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5203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849586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DC21A1B-AA5A-4A2F-809C-40E9761A4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091735"/>
              </p:ext>
            </p:extLst>
          </p:nvPr>
        </p:nvGraphicFramePr>
        <p:xfrm>
          <a:off x="1744226" y="4749431"/>
          <a:ext cx="4673599" cy="1209675"/>
        </p:xfrm>
        <a:graphic>
          <a:graphicData uri="http://schemas.openxmlformats.org/drawingml/2006/table">
            <a:tbl>
              <a:tblPr firstRow="1" bandRow="1"/>
              <a:tblGrid>
                <a:gridCol w="1285002">
                  <a:extLst>
                    <a:ext uri="{9D8B030D-6E8A-4147-A177-3AD203B41FA5}">
                      <a16:colId xmlns:a16="http://schemas.microsoft.com/office/drawing/2014/main" val="1665187995"/>
                    </a:ext>
                  </a:extLst>
                </a:gridCol>
                <a:gridCol w="812248">
                  <a:extLst>
                    <a:ext uri="{9D8B030D-6E8A-4147-A177-3AD203B41FA5}">
                      <a16:colId xmlns:a16="http://schemas.microsoft.com/office/drawing/2014/main" val="2740328571"/>
                    </a:ext>
                  </a:extLst>
                </a:gridCol>
                <a:gridCol w="1891015">
                  <a:extLst>
                    <a:ext uri="{9D8B030D-6E8A-4147-A177-3AD203B41FA5}">
                      <a16:colId xmlns:a16="http://schemas.microsoft.com/office/drawing/2014/main" val="632945361"/>
                    </a:ext>
                  </a:extLst>
                </a:gridCol>
                <a:gridCol w="685334">
                  <a:extLst>
                    <a:ext uri="{9D8B030D-6E8A-4147-A177-3AD203B41FA5}">
                      <a16:colId xmlns:a16="http://schemas.microsoft.com/office/drawing/2014/main" val="199623335"/>
                    </a:ext>
                  </a:extLst>
                </a:gridCol>
              </a:tblGrid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Kings Domain Apartments  (68-70 Dorcas Street, Southbank)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968070"/>
                  </a:ext>
                </a:extLst>
              </a:tr>
              <a:tr h="381000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238 residential apartments to be divested on completion.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17254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755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$142m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99318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rtl="0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662695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94C9E138-85E6-4714-B8F0-D0882F2EA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119142"/>
              </p:ext>
            </p:extLst>
          </p:nvPr>
        </p:nvGraphicFramePr>
        <p:xfrm>
          <a:off x="1744225" y="6459249"/>
          <a:ext cx="4732775" cy="1609725"/>
        </p:xfrm>
        <a:graphic>
          <a:graphicData uri="http://schemas.openxmlformats.org/drawingml/2006/table">
            <a:tbl>
              <a:tblPr firstRow="1" bandRow="1"/>
              <a:tblGrid>
                <a:gridCol w="1301272">
                  <a:extLst>
                    <a:ext uri="{9D8B030D-6E8A-4147-A177-3AD203B41FA5}">
                      <a16:colId xmlns:a16="http://schemas.microsoft.com/office/drawing/2014/main" val="1135509283"/>
                    </a:ext>
                  </a:extLst>
                </a:gridCol>
                <a:gridCol w="822532">
                  <a:extLst>
                    <a:ext uri="{9D8B030D-6E8A-4147-A177-3AD203B41FA5}">
                      <a16:colId xmlns:a16="http://schemas.microsoft.com/office/drawing/2014/main" val="3836560175"/>
                    </a:ext>
                  </a:extLst>
                </a:gridCol>
                <a:gridCol w="1914959">
                  <a:extLst>
                    <a:ext uri="{9D8B030D-6E8A-4147-A177-3AD203B41FA5}">
                      <a16:colId xmlns:a16="http://schemas.microsoft.com/office/drawing/2014/main" val="664628448"/>
                    </a:ext>
                  </a:extLst>
                </a:gridCol>
                <a:gridCol w="694012">
                  <a:extLst>
                    <a:ext uri="{9D8B030D-6E8A-4147-A177-3AD203B41FA5}">
                      <a16:colId xmlns:a16="http://schemas.microsoft.com/office/drawing/2014/main" val="1496490944"/>
                    </a:ext>
                  </a:extLst>
                </a:gridCol>
              </a:tblGrid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Docklands Residences &amp; Marriott Hotel  (3-43 Waterfront Way, Docklands)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01378"/>
                  </a:ext>
                </a:extLst>
              </a:tr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use development comprising 5-star Marriott Hotel and 88 residential apartments. Hotel to be retained and apartments to be divested on completion</a:t>
                      </a:r>
                    </a:p>
                    <a:p>
                      <a:pPr algn="l" rtl="0" fontAlgn="t"/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62378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14596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$237m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Retained Asset Value at completion (hotel only)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$142m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909309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985511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49A3CDB2-96C7-4345-AA01-A61F0F1CB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82979"/>
              </p:ext>
            </p:extLst>
          </p:nvPr>
        </p:nvGraphicFramePr>
        <p:xfrm>
          <a:off x="1748579" y="7943850"/>
          <a:ext cx="4728421" cy="1733550"/>
        </p:xfrm>
        <a:graphic>
          <a:graphicData uri="http://schemas.openxmlformats.org/drawingml/2006/table">
            <a:tbl>
              <a:tblPr firstRow="1" bandRow="1"/>
              <a:tblGrid>
                <a:gridCol w="1300075">
                  <a:extLst>
                    <a:ext uri="{9D8B030D-6E8A-4147-A177-3AD203B41FA5}">
                      <a16:colId xmlns:a16="http://schemas.microsoft.com/office/drawing/2014/main" val="3457339691"/>
                    </a:ext>
                  </a:extLst>
                </a:gridCol>
                <a:gridCol w="821776">
                  <a:extLst>
                    <a:ext uri="{9D8B030D-6E8A-4147-A177-3AD203B41FA5}">
                      <a16:colId xmlns:a16="http://schemas.microsoft.com/office/drawing/2014/main" val="2819213146"/>
                    </a:ext>
                  </a:extLst>
                </a:gridCol>
                <a:gridCol w="1913197">
                  <a:extLst>
                    <a:ext uri="{9D8B030D-6E8A-4147-A177-3AD203B41FA5}">
                      <a16:colId xmlns:a16="http://schemas.microsoft.com/office/drawing/2014/main" val="4180154831"/>
                    </a:ext>
                  </a:extLst>
                </a:gridCol>
                <a:gridCol w="693373">
                  <a:extLst>
                    <a:ext uri="{9D8B030D-6E8A-4147-A177-3AD203B41FA5}">
                      <a16:colId xmlns:a16="http://schemas.microsoft.com/office/drawing/2014/main" val="4054408174"/>
                    </a:ext>
                  </a:extLst>
                </a:gridCol>
              </a:tblGrid>
              <a:tr h="18097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Normanby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Melbourne &amp; AC Hotels by Marriott (199-201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Normanby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Road, Southbank)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894133"/>
                  </a:ext>
                </a:extLst>
              </a:tr>
              <a:tr h="3524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use development comprising 5-star AC Hotels by Marriott and 111 residential apartments. Hotel to be retained and apartments to be divested on completion</a:t>
                      </a:r>
                    </a:p>
                    <a:p>
                      <a:pPr algn="l" rtl="0" fontAlgn="t"/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3405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10938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$224m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Retained Asset Value at completion (hotel only)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$129m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745661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895366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15ED4619-C22F-4E9E-97DD-04BB6D7029CB}"/>
              </a:ext>
            </a:extLst>
          </p:cNvPr>
          <p:cNvSpPr txBox="1"/>
          <p:nvPr/>
        </p:nvSpPr>
        <p:spPr>
          <a:xfrm>
            <a:off x="200416" y="9540616"/>
            <a:ext cx="65072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00" dirty="0">
                <a:latin typeface="Arial" panose="020B0604020202020204" pitchFamily="34" charset="0"/>
                <a:cs typeface="Arial" panose="020B0604020202020204" pitchFamily="34" charset="0"/>
              </a:rPr>
              <a:t>Sensitivity: Confidential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C94FF3-A74D-4003-BE22-DCA32F077A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9" t="17656" r="1814" b="9037"/>
          <a:stretch/>
        </p:blipFill>
        <p:spPr>
          <a:xfrm>
            <a:off x="219204" y="6475025"/>
            <a:ext cx="1433045" cy="95390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6475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8D20D9A-1E52-454A-90BC-7FBA359E2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284" y="191942"/>
            <a:ext cx="1433404" cy="102386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9148CF-1752-4077-8030-E386F39BE16E}"/>
              </a:ext>
            </a:extLst>
          </p:cNvPr>
          <p:cNvSpPr/>
          <p:nvPr/>
        </p:nvSpPr>
        <p:spPr>
          <a:xfrm>
            <a:off x="150312" y="112734"/>
            <a:ext cx="6588691" cy="964504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FC7CE0-23D1-44AE-8A20-064C1C0DE153}"/>
              </a:ext>
            </a:extLst>
          </p:cNvPr>
          <p:cNvSpPr txBox="1"/>
          <p:nvPr/>
        </p:nvSpPr>
        <p:spPr>
          <a:xfrm>
            <a:off x="200416" y="9540616"/>
            <a:ext cx="65072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00" dirty="0">
                <a:latin typeface="Arial" panose="020B0604020202020204" pitchFamily="34" charset="0"/>
                <a:cs typeface="Arial" panose="020B0604020202020204" pitchFamily="34" charset="0"/>
              </a:rPr>
              <a:t>Sensitivity: Confidential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949889-D8B4-474A-ACA8-F7CB0C221B7F}"/>
              </a:ext>
            </a:extLst>
          </p:cNvPr>
          <p:cNvSpPr txBox="1"/>
          <p:nvPr/>
        </p:nvSpPr>
        <p:spPr>
          <a:xfrm>
            <a:off x="177519" y="217523"/>
            <a:ext cx="5061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  <a:t>Capital Alliance Investment Group “CAIG”</a:t>
            </a:r>
            <a:br>
              <a:rPr lang="en-A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D1B785-D5A3-430D-B94C-E2A2C9CF027B}"/>
              </a:ext>
            </a:extLst>
          </p:cNvPr>
          <p:cNvSpPr/>
          <p:nvPr/>
        </p:nvSpPr>
        <p:spPr>
          <a:xfrm>
            <a:off x="226346" y="1340869"/>
            <a:ext cx="6480000" cy="28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Arial" panose="020B0604020202020204" pitchFamily="34" charset="0"/>
                <a:cs typeface="Arial" panose="020B0604020202020204" pitchFamily="34" charset="0"/>
              </a:rPr>
              <a:t>Future projects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34C4F0-684B-4B85-A368-7E4D88DE439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6821" r="11413"/>
          <a:stretch/>
        </p:blipFill>
        <p:spPr>
          <a:xfrm>
            <a:off x="237388" y="1713641"/>
            <a:ext cx="1414800" cy="100440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3" name="Picture 12" descr="A view of a building&#10;&#10;Description generated with high confidence">
            <a:extLst>
              <a:ext uri="{FF2B5EF4-FFF2-40B4-BE49-F238E27FC236}">
                <a16:creationId xmlns:a16="http://schemas.microsoft.com/office/drawing/2014/main" id="{90849FE5-3682-4527-A284-C7307C93E59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66556" y="3449711"/>
            <a:ext cx="1414800" cy="100440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EA31771-C2F8-4C60-8C5C-EFA62B9BB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99137"/>
              </p:ext>
            </p:extLst>
          </p:nvPr>
        </p:nvGraphicFramePr>
        <p:xfrm>
          <a:off x="1739264" y="1725863"/>
          <a:ext cx="4673599" cy="1527877"/>
        </p:xfrm>
        <a:graphic>
          <a:graphicData uri="http://schemas.openxmlformats.org/drawingml/2006/table">
            <a:tbl>
              <a:tblPr firstRow="1" bandRow="1"/>
              <a:tblGrid>
                <a:gridCol w="1285002">
                  <a:extLst>
                    <a:ext uri="{9D8B030D-6E8A-4147-A177-3AD203B41FA5}">
                      <a16:colId xmlns:a16="http://schemas.microsoft.com/office/drawing/2014/main" val="3025803223"/>
                    </a:ext>
                  </a:extLst>
                </a:gridCol>
                <a:gridCol w="812248">
                  <a:extLst>
                    <a:ext uri="{9D8B030D-6E8A-4147-A177-3AD203B41FA5}">
                      <a16:colId xmlns:a16="http://schemas.microsoft.com/office/drawing/2014/main" val="3759404412"/>
                    </a:ext>
                  </a:extLst>
                </a:gridCol>
                <a:gridCol w="1891015">
                  <a:extLst>
                    <a:ext uri="{9D8B030D-6E8A-4147-A177-3AD203B41FA5}">
                      <a16:colId xmlns:a16="http://schemas.microsoft.com/office/drawing/2014/main" val="2061397595"/>
                    </a:ext>
                  </a:extLst>
                </a:gridCol>
                <a:gridCol w="685334">
                  <a:extLst>
                    <a:ext uri="{9D8B030D-6E8A-4147-A177-3AD203B41FA5}">
                      <a16:colId xmlns:a16="http://schemas.microsoft.com/office/drawing/2014/main" val="3831294702"/>
                    </a:ext>
                  </a:extLst>
                </a:gridCol>
              </a:tblGrid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South West Tower (28-38 Pearl River Road, Docklands)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149766"/>
                  </a:ext>
                </a:extLst>
              </a:tr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use development comprising commercial spaces and residential apartments. Commercial to be retained and apartments to be divested on completion</a:t>
                      </a:r>
                    </a:p>
                    <a:p>
                      <a:pPr algn="l" rtl="0" fontAlgn="t"/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448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4336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$292-323m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Retained Asset Value at completion (Commercial)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$195-215m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251922"/>
                  </a:ext>
                </a:extLst>
              </a:tr>
              <a:tr h="217237"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Current Site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629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91048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BB62A3-4766-4D4E-9E1B-70F6E5864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95700"/>
              </p:ext>
            </p:extLst>
          </p:nvPr>
        </p:nvGraphicFramePr>
        <p:xfrm>
          <a:off x="1739264" y="3423057"/>
          <a:ext cx="4673599" cy="1948815"/>
        </p:xfrm>
        <a:graphic>
          <a:graphicData uri="http://schemas.openxmlformats.org/drawingml/2006/table">
            <a:tbl>
              <a:tblPr firstRow="1" bandRow="1"/>
              <a:tblGrid>
                <a:gridCol w="1285002">
                  <a:extLst>
                    <a:ext uri="{9D8B030D-6E8A-4147-A177-3AD203B41FA5}">
                      <a16:colId xmlns:a16="http://schemas.microsoft.com/office/drawing/2014/main" val="733240667"/>
                    </a:ext>
                  </a:extLst>
                </a:gridCol>
                <a:gridCol w="812248">
                  <a:extLst>
                    <a:ext uri="{9D8B030D-6E8A-4147-A177-3AD203B41FA5}">
                      <a16:colId xmlns:a16="http://schemas.microsoft.com/office/drawing/2014/main" val="3275921556"/>
                    </a:ext>
                  </a:extLst>
                </a:gridCol>
                <a:gridCol w="1891015">
                  <a:extLst>
                    <a:ext uri="{9D8B030D-6E8A-4147-A177-3AD203B41FA5}">
                      <a16:colId xmlns:a16="http://schemas.microsoft.com/office/drawing/2014/main" val="386254627"/>
                    </a:ext>
                  </a:extLst>
                </a:gridCol>
                <a:gridCol w="685334">
                  <a:extLst>
                    <a:ext uri="{9D8B030D-6E8A-4147-A177-3AD203B41FA5}">
                      <a16:colId xmlns:a16="http://schemas.microsoft.com/office/drawing/2014/main" val="46349265"/>
                    </a:ext>
                  </a:extLst>
                </a:gridCol>
              </a:tblGrid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A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King Street (115-129 King Street, Melbourne)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138111"/>
                  </a:ext>
                </a:extLst>
              </a:tr>
              <a:tr h="161925"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use development comprising a 5-star hotel and residential apartments. Hotel to be retained and apartments to be divested on completion. Current rental income of $1.3m p.a.</a:t>
                      </a:r>
                    </a:p>
                    <a:p>
                      <a:pPr algn="l" rtl="0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560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Acquired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Completion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25584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rtl="0" fontAlgn="t"/>
                      <a:r>
                        <a:rPr lang="en-A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$400-442m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Anticipated Retained Asset Value at completion (hotel only)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$274-303m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88978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Current Building Value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$53m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691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271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592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452</Words>
  <Application>Microsoft Office PowerPoint</Application>
  <PresentationFormat>A4 Paper (210x297 mm)</PresentationFormat>
  <Paragraphs>79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Simson</dc:creator>
  <cp:lastModifiedBy>Kalvin Yeoh</cp:lastModifiedBy>
  <cp:revision>78</cp:revision>
  <cp:lastPrinted>2018-05-25T06:39:30Z</cp:lastPrinted>
  <dcterms:modified xsi:type="dcterms:W3CDTF">2018-10-11T02:54:29Z</dcterms:modified>
</cp:coreProperties>
</file>