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
  </p:notesMasterIdLst>
  <p:handoutMasterIdLst>
    <p:handoutMasterId r:id="rId6"/>
  </p:handoutMasterIdLst>
  <p:sldIdLst>
    <p:sldId id="257" r:id="rId3"/>
    <p:sldId id="259" r:id="rId4"/>
  </p:sldIdLst>
  <p:sldSz cx="10058400" cy="7772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075" autoAdjust="0"/>
    <p:restoredTop sz="94660"/>
  </p:normalViewPr>
  <p:slideViewPr>
    <p:cSldViewPr>
      <p:cViewPr varScale="1">
        <p:scale>
          <a:sx n="89" d="100"/>
          <a:sy n="89" d="100"/>
        </p:scale>
        <p:origin x="1632" y="77"/>
      </p:cViewPr>
      <p:guideLst/>
    </p:cSldViewPr>
  </p:slideViewPr>
  <p:notesTextViewPr>
    <p:cViewPr>
      <p:scale>
        <a:sx n="1" d="1"/>
        <a:sy n="1" d="1"/>
      </p:scale>
      <p:origin x="0" y="0"/>
    </p:cViewPr>
  </p:notesTextViewPr>
  <p:notesViewPr>
    <p:cSldViewPr>
      <p:cViewPr varScale="1">
        <p:scale>
          <a:sx n="95" d="100"/>
          <a:sy n="95" d="100"/>
        </p:scale>
        <p:origin x="358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11A4C4C9-9907-4BB6-B95A-E6BBD959AAB4}" type="datetimeFigureOut">
              <a:rPr lang="en-US" smtClean="0"/>
              <a:t>7/8/2018</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B6DA592C-A796-4264-BD45-11AED491B3E4}" type="datetimeFigureOut">
              <a:rPr lang="en-US" smtClean="0"/>
              <a:t>7/8/2018</a:t>
            </a:fld>
            <a:endParaRPr lang="en-US"/>
          </a:p>
        </p:txBody>
      </p:sp>
      <p:sp>
        <p:nvSpPr>
          <p:cNvPr id="4" name="Slide Image Placeholder 3"/>
          <p:cNvSpPr>
            <a:spLocks noGrp="1" noRot="1" noChangeAspect="1"/>
          </p:cNvSpPr>
          <p:nvPr>
            <p:ph type="sldImg" idx="2"/>
          </p:nvPr>
        </p:nvSpPr>
        <p:spPr>
          <a:xfrm>
            <a:off x="1500188" y="1173163"/>
            <a:ext cx="410210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utside">
    <p:spTree>
      <p:nvGrpSpPr>
        <p:cNvPr id="1" name=""/>
        <p:cNvGrpSpPr/>
        <p:nvPr/>
      </p:nvGrpSpPr>
      <p:grpSpPr>
        <a:xfrm>
          <a:off x="0" y="0"/>
          <a:ext cx="0" cy="0"/>
          <a:chOff x="0" y="0"/>
          <a:chExt cx="0" cy="0"/>
        </a:xfrm>
      </p:grpSpPr>
      <p:sp>
        <p:nvSpPr>
          <p:cNvPr id="41"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165848" y="4343399"/>
            <a:ext cx="2432304" cy="2971801"/>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click it and begin typing.</a:t>
            </a:r>
            <a:br>
              <a:rPr lang="en-US" dirty="0" smtClean="0"/>
            </a:br>
            <a:r>
              <a:rPr lang="en-US" dirty="0" smtClean="0"/>
              <a:t>To replace photos in the brochure, select an image and delete it. Then click the Insert Picture icon in the placeholder to insert your own photo.</a:t>
            </a:r>
            <a:br>
              <a:rPr lang="en-US" dirty="0" smtClean="0"/>
            </a:br>
            <a:r>
              <a:rPr lang="en-US" dirty="0" smtClean="0"/>
              <a:t>To change the logo to your own, right-click  the picture “replace with LOGO” and choose Change Picture.</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851269"/>
            <a:ext cx="1508125" cy="152400"/>
          </a:xfrm>
        </p:spPr>
        <p:txBody>
          <a:bodyPr>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10" name="Title 9"/>
          <p:cNvSpPr>
            <a:spLocks noGrp="1"/>
          </p:cNvSpPr>
          <p:nvPr>
            <p:ph type="title" hasCustomPrompt="1"/>
          </p:nvPr>
        </p:nvSpPr>
        <p:spPr>
          <a:xfrm>
            <a:off x="7322344" y="4498848"/>
            <a:ext cx="2088832" cy="822960"/>
          </a:xfrm>
        </p:spPr>
        <p:txBody>
          <a:bodyPr>
            <a:normAutofit/>
          </a:bodyPr>
          <a:lstStyle>
            <a:lvl1pPr>
              <a:lnSpc>
                <a:spcPct val="85000"/>
              </a:lnSpc>
              <a:defRPr sz="2800" b="1" cap="all" baseline="0">
                <a:solidFill>
                  <a:schemeClr val="bg1"/>
                </a:solidFill>
              </a:defRPr>
            </a:lvl1pPr>
          </a:lstStyle>
          <a:p>
            <a:r>
              <a:rPr lang="en-US" dirty="0" smtClean="0"/>
              <a:t>Company name</a:t>
            </a:r>
            <a:endParaRPr lang="en-US" dirty="0"/>
          </a:p>
        </p:txBody>
      </p:sp>
      <p:sp>
        <p:nvSpPr>
          <p:cNvPr id="40" name="Text Placeholder 25"/>
          <p:cNvSpPr>
            <a:spLocks noGrp="1"/>
          </p:cNvSpPr>
          <p:nvPr>
            <p:ph type="body" sz="quarter" idx="23" hasCustomPrompt="1"/>
          </p:nvPr>
        </p:nvSpPr>
        <p:spPr>
          <a:xfrm>
            <a:off x="7322344" y="6624978"/>
            <a:ext cx="2088833" cy="439651"/>
          </a:xfrm>
        </p:spPr>
        <p:txBody>
          <a:bodyPr>
            <a:noAutofit/>
          </a:bodyPr>
          <a:lstStyle>
            <a:lvl1pPr marL="0" indent="0">
              <a:lnSpc>
                <a:spcPct val="100000"/>
              </a:lnSpc>
              <a:spcBef>
                <a:spcPts val="0"/>
              </a:spcBef>
              <a:buNone/>
              <a:defRPr sz="1300" b="0" i="1" baseline="0">
                <a:solidFill>
                  <a:schemeClr val="bg1"/>
                </a:solidFill>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[Brochure subtitle or company tagline.]</a:t>
            </a:r>
            <a:endParaRPr lang="en-US" dirty="0"/>
          </a:p>
        </p:txBody>
      </p:sp>
    </p:spTree>
    <p:extLst>
      <p:ext uri="{BB962C8B-B14F-4D97-AF65-F5344CB8AC3E}">
        <p14:creationId xmlns:p14="http://schemas.microsoft.com/office/powerpoint/2010/main" val="478386529"/>
      </p:ext>
    </p:extLst>
  </p:cSld>
  <p:clrMapOvr>
    <a:masterClrMapping/>
  </p:clrMapOvr>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p:spTree>
      <p:nvGrpSpPr>
        <p:cNvPr id="1" name=""/>
        <p:cNvGrpSpPr/>
        <p:nvPr/>
      </p:nvGrpSpPr>
      <p:grpSpPr>
        <a:xfrm>
          <a:off x="0" y="0"/>
          <a:ext cx="0" cy="0"/>
          <a:chOff x="0" y="0"/>
          <a:chExt cx="0" cy="0"/>
        </a:xfrm>
      </p:grpSpPr>
      <p:sp>
        <p:nvSpPr>
          <p:cNvPr id="38"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p:nvCxnSpPr>
        <p:spPr>
          <a:xfrm>
            <a:off x="3813048" y="1930512"/>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813048" y="3537155"/>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5"/>
          <p:cNvSpPr>
            <a:spLocks noGrp="1"/>
          </p:cNvSpPr>
          <p:nvPr>
            <p:ph type="body" sz="quarter" idx="14" hasCustomPrompt="1"/>
          </p:nvPr>
        </p:nvSpPr>
        <p:spPr>
          <a:xfrm>
            <a:off x="457200" y="5151395"/>
            <a:ext cx="2428875" cy="248151"/>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612648"/>
            <a:ext cx="2428875" cy="454152"/>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formatted for you. Enter your own text with just a click.</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865106"/>
            <a:ext cx="2428875" cy="22860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To easily customize the look of this brochure, on the Design tab of the ribbon, check out the Themes, Colors, and Fonts galleries.</a:t>
            </a:r>
            <a:endParaRPr lang="en-US" dirty="0"/>
          </a:p>
        </p:txBody>
      </p:sp>
      <p:sp>
        <p:nvSpPr>
          <p:cNvPr id="22" name="Text Placeholder 25"/>
          <p:cNvSpPr>
            <a:spLocks noGrp="1"/>
          </p:cNvSpPr>
          <p:nvPr>
            <p:ph type="body" sz="quarter" idx="25" hasCustomPrompt="1"/>
          </p:nvPr>
        </p:nvSpPr>
        <p:spPr>
          <a:xfrm>
            <a:off x="3813820" y="5056716"/>
            <a:ext cx="2428875" cy="41234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Have company-branded colors or fonts?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The Themes, Colors, and Fonts galleries give you the option to add your own.</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326958"/>
            <a:ext cx="2428875" cy="210899"/>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198149047"/>
      </p:ext>
    </p:extLst>
  </p:cSld>
  <p:clrMapOvr>
    <a:masterClrMapping/>
  </p:clrMapOvr>
  <p:extLst>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09"/>
            <a:ext cx="8675370" cy="1502305"/>
          </a:xfrm>
          <a:prstGeom prst="rect">
            <a:avLst/>
          </a:prstGeom>
        </p:spPr>
        <p:txBody>
          <a:bodyPr vert="horz" lIns="0" tIns="0" rIns="0" bIns="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1515" y="2069042"/>
            <a:ext cx="8675370" cy="493151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1515" y="7203864"/>
            <a:ext cx="2703195"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5F272CD0-8AE2-403D-BC5A-E9768D13DA7F}" type="datetimeFigureOut">
              <a:rPr lang="en-US" smtClean="0"/>
              <a:t>7/8/2018</a:t>
            </a:fld>
            <a:endParaRPr lang="en-US"/>
          </a:p>
        </p:txBody>
      </p:sp>
      <p:sp>
        <p:nvSpPr>
          <p:cNvPr id="5" name="Footer Placeholder 4"/>
          <p:cNvSpPr>
            <a:spLocks noGrp="1"/>
          </p:cNvSpPr>
          <p:nvPr>
            <p:ph type="ftr" sz="quarter" idx="3"/>
          </p:nvPr>
        </p:nvSpPr>
        <p:spPr>
          <a:xfrm>
            <a:off x="3834765" y="7203864"/>
            <a:ext cx="238887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663690" y="7203864"/>
            <a:ext cx="2703195"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4261577845"/>
      </p:ext>
    </p:extLst>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754380" rtl="0" eaLnBrk="1" latinLnBrk="0" hangingPunct="1">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ct val="30000"/>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ct val="30000"/>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ct val="30000"/>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48" userDrawn="1">
          <p15:clr>
            <a:srgbClr val="F26B43"/>
          </p15:clr>
        </p15:guide>
        <p15:guide id="2" pos="316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jpeg"/><Relationship Id="rId2" Type="http://schemas.openxmlformats.org/officeDocument/2006/relationships/image" Target="../media/image2.jpeg"/><Relationship Id="rId16" Type="http://schemas.openxmlformats.org/officeDocument/2006/relationships/image" Target="../media/image16.jpeg"/><Relationship Id="rId20" Type="http://schemas.openxmlformats.org/officeDocument/2006/relationships/image" Target="../media/image20.jpeg"/><Relationship Id="rId29" Type="http://schemas.openxmlformats.org/officeDocument/2006/relationships/image" Target="../media/image29.jp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image" Target="../media/image5.jpeg"/><Relationship Id="rId15" Type="http://schemas.openxmlformats.org/officeDocument/2006/relationships/image" Target="../media/image15.jpeg"/><Relationship Id="rId23" Type="http://schemas.openxmlformats.org/officeDocument/2006/relationships/image" Target="../media/image23.jpeg"/><Relationship Id="rId28" Type="http://schemas.openxmlformats.org/officeDocument/2006/relationships/image" Target="../media/image28.jpeg"/><Relationship Id="rId10" Type="http://schemas.openxmlformats.org/officeDocument/2006/relationships/image" Target="../media/image10.jpeg"/><Relationship Id="rId19" Type="http://schemas.openxmlformats.org/officeDocument/2006/relationships/image" Target="../media/image19.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 Id="rId22" Type="http://schemas.openxmlformats.org/officeDocument/2006/relationships/image" Target="../media/image22.jpeg"/><Relationship Id="rId27"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29.jp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5" name="Text Placeholder 64"/>
          <p:cNvSpPr>
            <a:spLocks noGrp="1"/>
          </p:cNvSpPr>
          <p:nvPr>
            <p:ph type="body" sz="quarter" idx="24"/>
          </p:nvPr>
        </p:nvSpPr>
        <p:spPr>
          <a:xfrm>
            <a:off x="440086" y="5411707"/>
            <a:ext cx="2428875" cy="880809"/>
          </a:xfrm>
        </p:spPr>
        <p:txBody>
          <a:bodyPr/>
          <a:lstStyle/>
          <a:p>
            <a:r>
              <a:rPr lang="en-US" sz="1400" i="1" dirty="0">
                <a:solidFill>
                  <a:schemeClr val="accent2">
                    <a:lumMod val="75000"/>
                  </a:schemeClr>
                </a:solidFill>
              </a:rPr>
              <a:t>Psychological, social, and cultural functions of </a:t>
            </a:r>
            <a:r>
              <a:rPr lang="en-US" sz="1400" i="1" dirty="0" smtClean="0">
                <a:solidFill>
                  <a:schemeClr val="accent2">
                    <a:lumMod val="75000"/>
                  </a:schemeClr>
                </a:solidFill>
              </a:rPr>
              <a:t>adolescence </a:t>
            </a:r>
            <a:r>
              <a:rPr lang="en-US" sz="1400" i="1" dirty="0">
                <a:solidFill>
                  <a:schemeClr val="accent2">
                    <a:lumMod val="75000"/>
                  </a:schemeClr>
                </a:solidFill>
              </a:rPr>
              <a:t>form the cornerstone of our research and development when assisting our </a:t>
            </a:r>
            <a:r>
              <a:rPr lang="en-US" sz="1400" i="1" dirty="0" smtClean="0">
                <a:solidFill>
                  <a:schemeClr val="accent2">
                    <a:lumMod val="75000"/>
                  </a:schemeClr>
                </a:solidFill>
              </a:rPr>
              <a:t>young clients</a:t>
            </a:r>
            <a:r>
              <a:rPr lang="en-US" sz="1400" i="1" dirty="0">
                <a:solidFill>
                  <a:schemeClr val="accent2">
                    <a:lumMod val="75000"/>
                  </a:schemeClr>
                </a:solidFill>
              </a:rPr>
              <a:t>.</a:t>
            </a:r>
            <a:endParaRPr lang="en-US" sz="1400" dirty="0"/>
          </a:p>
        </p:txBody>
      </p:sp>
      <p:sp>
        <p:nvSpPr>
          <p:cNvPr id="29" name="Text Placeholder 28"/>
          <p:cNvSpPr>
            <a:spLocks noGrp="1"/>
          </p:cNvSpPr>
          <p:nvPr>
            <p:ph type="body" sz="quarter" idx="20"/>
          </p:nvPr>
        </p:nvSpPr>
        <p:spPr>
          <a:xfrm>
            <a:off x="3830460" y="2102059"/>
            <a:ext cx="2428875" cy="4019231"/>
          </a:xfrm>
        </p:spPr>
        <p:txBody>
          <a:bodyPr/>
          <a:lstStyle/>
          <a:p>
            <a:r>
              <a:rPr lang="en-US" dirty="0" smtClean="0"/>
              <a:t> </a:t>
            </a:r>
            <a:endParaRPr lang="en-US" dirty="0"/>
          </a:p>
        </p:txBody>
      </p:sp>
      <p:sp>
        <p:nvSpPr>
          <p:cNvPr id="3" name="Rectangle 25"/>
          <p:cNvSpPr>
            <a:spLocks noChangeArrowheads="1"/>
          </p:cNvSpPr>
          <p:nvPr/>
        </p:nvSpPr>
        <p:spPr bwMode="auto">
          <a:xfrm>
            <a:off x="3960754" y="276764"/>
            <a:ext cx="2255819"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n-US" sz="1500" i="1" dirty="0">
                <a:solidFill>
                  <a:schemeClr val="accent2">
                    <a:lumMod val="75000"/>
                  </a:schemeClr>
                </a:solidFill>
              </a:rPr>
              <a:t>The price of failed </a:t>
            </a:r>
            <a:r>
              <a:rPr lang="en-US" sz="1500" i="1" dirty="0" smtClean="0">
                <a:solidFill>
                  <a:schemeClr val="accent2">
                    <a:lumMod val="75000"/>
                  </a:schemeClr>
                </a:solidFill>
              </a:rPr>
              <a:t>adolescence </a:t>
            </a:r>
            <a:r>
              <a:rPr lang="en-US" sz="1500" i="1" dirty="0">
                <a:solidFill>
                  <a:schemeClr val="accent2">
                    <a:lumMod val="75000"/>
                  </a:schemeClr>
                </a:solidFill>
              </a:rPr>
              <a:t>is already too high for us not to attend to the process through which we can develop and support our </a:t>
            </a:r>
            <a:r>
              <a:rPr lang="en-US" sz="1500" i="1" dirty="0" smtClean="0">
                <a:solidFill>
                  <a:schemeClr val="accent2">
                    <a:lumMod val="75000"/>
                  </a:schemeClr>
                </a:solidFill>
              </a:rPr>
              <a:t>future </a:t>
            </a:r>
            <a:r>
              <a:rPr lang="en-US" sz="1500" i="1" dirty="0">
                <a:solidFill>
                  <a:schemeClr val="accent2">
                    <a:lumMod val="75000"/>
                  </a:schemeClr>
                </a:solidFill>
              </a:rPr>
              <a:t>players.</a:t>
            </a:r>
          </a:p>
        </p:txBody>
      </p:sp>
      <p:sp>
        <p:nvSpPr>
          <p:cNvPr id="51" name="Rectangle 26"/>
          <p:cNvSpPr>
            <a:spLocks noChangeArrowheads="1"/>
          </p:cNvSpPr>
          <p:nvPr/>
        </p:nvSpPr>
        <p:spPr bwMode="auto">
          <a:xfrm>
            <a:off x="3423054" y="5839467"/>
            <a:ext cx="3315203"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Phone: 205 287 5951 [24hrs]</a:t>
            </a:r>
            <a:endParaRPr kumimoji="0" lang="en-US" altLang="en-US" sz="12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Cell: 205 222 6298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 </a:t>
            </a:r>
            <a:r>
              <a:rPr lang="en-US" altLang="en-US" sz="1200" dirty="0" err="1" smtClean="0">
                <a:solidFill>
                  <a:schemeClr val="accent2"/>
                </a:solidFill>
                <a:latin typeface="Arial" panose="020B0604020202020204" pitchFamily="34" charset="0"/>
                <a:ea typeface="Candara" panose="020E0502030303020204" pitchFamily="34" charset="0"/>
                <a:cs typeface="Arial" panose="020B0604020202020204" pitchFamily="34" charset="0"/>
              </a:rPr>
              <a:t>Info@ccchealth.care</a:t>
            </a:r>
            <a:endParaRPr kumimoji="0" lang="en-US" altLang="en-US" sz="1200" b="0" i="0" u="none" strike="noStrike" cap="none" normalizeH="0" baseline="0" dirty="0" smtClean="0">
              <a:ln>
                <a:noFill/>
              </a:ln>
              <a:solidFill>
                <a:schemeClr val="accent2"/>
              </a:solidFill>
              <a:effectLst/>
              <a:latin typeface="Arial" panose="020B0604020202020204" pitchFamily="34" charset="0"/>
              <a:ea typeface="Candara" panose="020E0502030303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CCC is a registered and Licensed State of Alabama Mental Health Facility</a:t>
            </a:r>
            <a:endParaRPr kumimoji="0" lang="en-US" altLang="en-US" sz="1000" b="0" i="0" u="none" strike="noStrike" cap="none" normalizeH="0" baseline="0" dirty="0" smtClean="0">
              <a:ln>
                <a:noFill/>
              </a:ln>
              <a:solidFill>
                <a:schemeClr val="tx1"/>
              </a:solidFill>
              <a:effectLst/>
              <a:latin typeface="Arial" panose="020B0604020202020204" pitchFamily="34" charset="0"/>
            </a:endParaRPr>
          </a:p>
        </p:txBody>
      </p:sp>
      <p:grpSp>
        <p:nvGrpSpPr>
          <p:cNvPr id="2" name="Group 1"/>
          <p:cNvGrpSpPr/>
          <p:nvPr/>
        </p:nvGrpSpPr>
        <p:grpSpPr>
          <a:xfrm>
            <a:off x="4293505" y="2341268"/>
            <a:ext cx="1540804" cy="3440883"/>
            <a:chOff x="4276865" y="2778193"/>
            <a:chExt cx="1540804" cy="3440883"/>
          </a:xfrm>
        </p:grpSpPr>
        <p:pic>
          <p:nvPicPr>
            <p:cNvPr id="19" name="Picture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2778193"/>
              <a:ext cx="1504671" cy="2216013"/>
            </a:xfrm>
            <a:prstGeom prst="rect">
              <a:avLst/>
            </a:prstGeom>
            <a:noFill/>
          </p:spPr>
        </p:pic>
        <p:pic>
          <p:nvPicPr>
            <p:cNvPr id="48" name="Picture 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5839485"/>
              <a:ext cx="1540804" cy="379591"/>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a:grpSpLocks noChangeAspect="1"/>
            </p:cNvGrpSpPr>
            <p:nvPr/>
          </p:nvGrpSpPr>
          <p:grpSpPr>
            <a:xfrm>
              <a:off x="4276865" y="5114908"/>
              <a:ext cx="1504671" cy="498619"/>
              <a:chOff x="293688" y="768350"/>
              <a:chExt cx="3419475" cy="1158875"/>
            </a:xfrm>
          </p:grpSpPr>
          <p:pic>
            <p:nvPicPr>
              <p:cNvPr id="53" name="Picture 2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1"/>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0"/>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9"/>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8"/>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7"/>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6"/>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5"/>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4"/>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3"/>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2"/>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9"/>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8"/>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7"/>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5"/>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4"/>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5" name="Group 34"/>
          <p:cNvGrpSpPr/>
          <p:nvPr/>
        </p:nvGrpSpPr>
        <p:grpSpPr>
          <a:xfrm>
            <a:off x="6777588" y="459103"/>
            <a:ext cx="2987854" cy="5219719"/>
            <a:chOff x="6541540" y="109330"/>
            <a:chExt cx="3322470" cy="5700383"/>
          </a:xfrm>
        </p:grpSpPr>
        <p:grpSp>
          <p:nvGrpSpPr>
            <p:cNvPr id="12" name="Group 11"/>
            <p:cNvGrpSpPr>
              <a:grpSpLocks noChangeAspect="1"/>
            </p:cNvGrpSpPr>
            <p:nvPr/>
          </p:nvGrpSpPr>
          <p:grpSpPr>
            <a:xfrm>
              <a:off x="7123119" y="109330"/>
              <a:ext cx="2202254" cy="4100549"/>
              <a:chOff x="7457866" y="348233"/>
              <a:chExt cx="1504671" cy="2835334"/>
            </a:xfrm>
          </p:grpSpPr>
          <p:pic>
            <p:nvPicPr>
              <p:cNvPr id="80" name="Picture 79"/>
              <p:cNvPicPr>
                <a:picLocks noChangeAspect="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57866" y="348233"/>
                <a:ext cx="1504671" cy="2216013"/>
              </a:xfrm>
              <a:prstGeom prst="rect">
                <a:avLst/>
              </a:prstGeom>
              <a:noFill/>
            </p:spPr>
          </p:pic>
          <p:grpSp>
            <p:nvGrpSpPr>
              <p:cNvPr id="82" name="Group 81"/>
              <p:cNvGrpSpPr>
                <a:grpSpLocks noChangeAspect="1"/>
              </p:cNvGrpSpPr>
              <p:nvPr/>
            </p:nvGrpSpPr>
            <p:grpSpPr>
              <a:xfrm>
                <a:off x="7457866" y="2684948"/>
                <a:ext cx="1504671" cy="498619"/>
                <a:chOff x="293688" y="768350"/>
                <a:chExt cx="3419475" cy="1158875"/>
              </a:xfrm>
            </p:grpSpPr>
            <p:pic>
              <p:nvPicPr>
                <p:cNvPr id="83" name="Picture 23"/>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2"/>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21"/>
                <p:cNvPicPr>
                  <a:picLocks noChangeAspect="1" noChangeArrowheads="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0"/>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9"/>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18"/>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7"/>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16"/>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15"/>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14"/>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13"/>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12"/>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11"/>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10"/>
                <p:cNvPicPr>
                  <a:picLocks noChangeAspect="1" noChangeArrowheads="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9"/>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8"/>
                <p:cNvPicPr>
                  <a:picLocks noChangeAspect="1" noChangeArrowheads="1"/>
                </p:cNvPicPr>
                <p:nvPr/>
              </p:nvPicPr>
              <p:blipFill>
                <a:blip r:embed="rId2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7"/>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5"/>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4"/>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3" name="TextBox 12"/>
            <p:cNvSpPr txBox="1"/>
            <p:nvPr/>
          </p:nvSpPr>
          <p:spPr>
            <a:xfrm>
              <a:off x="6541540" y="4778522"/>
              <a:ext cx="3322470" cy="1031191"/>
            </a:xfrm>
            <a:prstGeom prst="rect">
              <a:avLst/>
            </a:prstGeom>
            <a:noFill/>
          </p:spPr>
          <p:txBody>
            <a:bodyPr wrap="none" rtlCol="0">
              <a:spAutoFit/>
            </a:bodyPr>
            <a:lstStyle/>
            <a:p>
              <a:pPr algn="ct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Today</a:t>
              </a:r>
              <a:r>
                <a:rPr lang="en-US" dirty="0" smtClean="0">
                  <a:latin typeface="Estrangelo Edessa" panose="03080600000000000000" pitchFamily="66" charset="0"/>
                  <a:cs typeface="Estrangelo Edessa" panose="03080600000000000000" pitchFamily="66" charset="0"/>
                </a:rPr>
                <a:t> is your </a:t>
              </a: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Tomorrow</a:t>
              </a:r>
            </a:p>
            <a:p>
              <a:pPr algn="ctr"/>
              <a:endParaRPr lang="en-US" dirty="0">
                <a:latin typeface="Estrangelo Edessa" panose="03080600000000000000" pitchFamily="66" charset="0"/>
                <a:cs typeface="Estrangelo Edessa" panose="03080600000000000000" pitchFamily="66" charset="0"/>
              </a:endParaRPr>
            </a:p>
            <a:p>
              <a:pPr algn="ctr"/>
              <a:r>
                <a:rPr lang="en-US" sz="2400" dirty="0" smtClean="0">
                  <a:solidFill>
                    <a:schemeClr val="accent2">
                      <a:lumMod val="75000"/>
                    </a:schemeClr>
                  </a:solidFill>
                  <a:latin typeface="Estrangelo Edessa" panose="03080600000000000000" pitchFamily="66" charset="0"/>
                  <a:cs typeface="Estrangelo Edessa" panose="03080600000000000000" pitchFamily="66" charset="0"/>
                </a:rPr>
                <a:t>We Can Make it Happen</a:t>
              </a:r>
              <a:endParaRPr lang="en-US" sz="2400" dirty="0">
                <a:solidFill>
                  <a:schemeClr val="accent2">
                    <a:lumMod val="75000"/>
                  </a:schemeClr>
                </a:solidFill>
                <a:latin typeface="Estrangelo Edessa" panose="03080600000000000000" pitchFamily="66" charset="0"/>
                <a:cs typeface="Estrangelo Edessa" panose="03080600000000000000" pitchFamily="66" charset="0"/>
              </a:endParaRPr>
            </a:p>
          </p:txBody>
        </p:sp>
      </p:grpSp>
      <p:sp>
        <p:nvSpPr>
          <p:cNvPr id="15" name="Text Placeholder 14"/>
          <p:cNvSpPr>
            <a:spLocks noGrp="1"/>
          </p:cNvSpPr>
          <p:nvPr>
            <p:ph type="body" sz="quarter" idx="19"/>
          </p:nvPr>
        </p:nvSpPr>
        <p:spPr>
          <a:xfrm>
            <a:off x="3845441" y="2114181"/>
            <a:ext cx="2428875" cy="228600"/>
          </a:xfrm>
        </p:spPr>
        <p:txBody>
          <a:bodyPr/>
          <a:lstStyle/>
          <a:p>
            <a:r>
              <a:rPr lang="en-US" dirty="0" smtClean="0">
                <a:solidFill>
                  <a:schemeClr val="accent2">
                    <a:lumMod val="75000"/>
                  </a:schemeClr>
                </a:solidFill>
              </a:rPr>
              <a:t>Contact Us:</a:t>
            </a:r>
            <a:endParaRPr lang="en-US" dirty="0">
              <a:solidFill>
                <a:schemeClr val="accent2">
                  <a:lumMod val="75000"/>
                </a:schemeClr>
              </a:solidFill>
            </a:endParaRPr>
          </a:p>
        </p:txBody>
      </p:sp>
      <p:sp>
        <p:nvSpPr>
          <p:cNvPr id="74" name="Text Placeholder 13"/>
          <p:cNvSpPr>
            <a:spLocks noGrp="1"/>
          </p:cNvSpPr>
          <p:nvPr>
            <p:ph type="body" sz="quarter" idx="15"/>
          </p:nvPr>
        </p:nvSpPr>
        <p:spPr>
          <a:xfrm>
            <a:off x="402556" y="292734"/>
            <a:ext cx="2428875" cy="446483"/>
          </a:xfrm>
        </p:spPr>
        <p:txBody>
          <a:bodyPr/>
          <a:lstStyle/>
          <a:p>
            <a:r>
              <a:rPr lang="en-US" sz="1500" dirty="0" smtClean="0">
                <a:solidFill>
                  <a:schemeClr val="accent2">
                    <a:lumMod val="75000"/>
                  </a:schemeClr>
                </a:solidFill>
              </a:rPr>
              <a:t>- </a:t>
            </a:r>
            <a:r>
              <a:rPr lang="en-US" sz="1500" dirty="0" smtClean="0">
                <a:solidFill>
                  <a:schemeClr val="accent2">
                    <a:lumMod val="75000"/>
                  </a:schemeClr>
                </a:solidFill>
              </a:rPr>
              <a:t>Home </a:t>
            </a:r>
            <a:r>
              <a:rPr lang="en-US" sz="1500" dirty="0" smtClean="0">
                <a:solidFill>
                  <a:schemeClr val="accent2">
                    <a:lumMod val="75000"/>
                  </a:schemeClr>
                </a:solidFill>
              </a:rPr>
              <a:t>from Home &amp; </a:t>
            </a:r>
          </a:p>
          <a:p>
            <a:r>
              <a:rPr lang="en-US" sz="1500" dirty="0" smtClean="0">
                <a:solidFill>
                  <a:schemeClr val="accent2">
                    <a:lumMod val="75000"/>
                  </a:schemeClr>
                </a:solidFill>
              </a:rPr>
              <a:t>One on One </a:t>
            </a:r>
            <a:r>
              <a:rPr lang="en-US" sz="1500" dirty="0" smtClean="0">
                <a:solidFill>
                  <a:schemeClr val="accent2">
                    <a:lumMod val="75000"/>
                  </a:schemeClr>
                </a:solidFill>
              </a:rPr>
              <a:t>Treatment -</a:t>
            </a:r>
            <a:endParaRPr lang="en-US" sz="1500" dirty="0">
              <a:solidFill>
                <a:schemeClr val="accent2">
                  <a:lumMod val="75000"/>
                </a:schemeClr>
              </a:solidFill>
            </a:endParaRPr>
          </a:p>
        </p:txBody>
      </p:sp>
      <p:sp>
        <p:nvSpPr>
          <p:cNvPr id="75" name="Text Placeholder 16"/>
          <p:cNvSpPr>
            <a:spLocks noGrp="1"/>
          </p:cNvSpPr>
          <p:nvPr>
            <p:ph type="body" sz="quarter" idx="4294967295"/>
          </p:nvPr>
        </p:nvSpPr>
        <p:spPr>
          <a:xfrm>
            <a:off x="305012" y="896828"/>
            <a:ext cx="2623965" cy="4639516"/>
          </a:xfrm>
          <a:prstGeom prst="rect">
            <a:avLst/>
          </a:prstGeom>
        </p:spPr>
        <p:txBody>
          <a:bodyPr>
            <a:normAutofit fontScale="77500" lnSpcReduction="20000"/>
          </a:bodyPr>
          <a:lstStyle/>
          <a:p>
            <a:pPr marL="0" indent="0">
              <a:buNone/>
            </a:pPr>
            <a:r>
              <a:rPr lang="en-US" sz="1400" b="1" dirty="0" smtClean="0">
                <a:solidFill>
                  <a:schemeClr val="accent2">
                    <a:lumMod val="75000"/>
                  </a:schemeClr>
                </a:solidFill>
              </a:rPr>
              <a:t>Bespoke Treatment Plans </a:t>
            </a:r>
          </a:p>
          <a:p>
            <a:pPr marL="171450" indent="-171450">
              <a:buFont typeface="Wingdings" panose="05000000000000000000" pitchFamily="2" charset="2"/>
              <a:buChar char="q"/>
            </a:pPr>
            <a:r>
              <a:rPr lang="en-US" sz="1300" dirty="0" smtClean="0"/>
              <a:t>Medical&amp; </a:t>
            </a:r>
            <a:r>
              <a:rPr lang="en-US" sz="1300" dirty="0"/>
              <a:t>C</a:t>
            </a:r>
            <a:r>
              <a:rPr lang="en-US" sz="1300" dirty="0" smtClean="0"/>
              <a:t>linical staff create treatment plan</a:t>
            </a:r>
          </a:p>
          <a:p>
            <a:pPr marL="171450" indent="-171450">
              <a:buFont typeface="Wingdings" panose="05000000000000000000" pitchFamily="2" charset="2"/>
              <a:buChar char="q"/>
            </a:pPr>
            <a:r>
              <a:rPr lang="en-US" sz="1300" dirty="0" smtClean="0"/>
              <a:t>Plan Implemented by extremely qualified clinical staff  </a:t>
            </a:r>
          </a:p>
          <a:p>
            <a:pPr marL="171450" indent="-171450">
              <a:buFont typeface="Wingdings" panose="05000000000000000000" pitchFamily="2" charset="2"/>
              <a:buChar char="q"/>
            </a:pPr>
            <a:r>
              <a:rPr lang="en-US" sz="1300" dirty="0" smtClean="0"/>
              <a:t>One client per bedroom</a:t>
            </a:r>
          </a:p>
          <a:p>
            <a:pPr marL="171450" indent="-171450">
              <a:buFont typeface="Wingdings" panose="05000000000000000000" pitchFamily="2" charset="2"/>
              <a:buChar char="q"/>
            </a:pPr>
            <a:r>
              <a:rPr lang="en-US" sz="1300" dirty="0" smtClean="0"/>
              <a:t>Intense Family involvement with plenty of planned visits</a:t>
            </a:r>
          </a:p>
          <a:p>
            <a:pPr marL="171450" indent="-171450">
              <a:buFont typeface="Wingdings" panose="05000000000000000000" pitchFamily="2" charset="2"/>
              <a:buChar char="q"/>
            </a:pPr>
            <a:r>
              <a:rPr lang="en-US" sz="1300" dirty="0" smtClean="0"/>
              <a:t>Optional and secure video links – HIPAA compliant</a:t>
            </a:r>
          </a:p>
          <a:p>
            <a:pPr marL="171450" indent="-171450">
              <a:buFont typeface="Wingdings" panose="05000000000000000000" pitchFamily="2" charset="2"/>
              <a:buChar char="q"/>
            </a:pPr>
            <a:r>
              <a:rPr lang="en-US" sz="1300" dirty="0" smtClean="0"/>
              <a:t>Technical Staff on site</a:t>
            </a:r>
            <a:r>
              <a:rPr lang="en-US" sz="1300" dirty="0"/>
              <a:t> </a:t>
            </a:r>
            <a:r>
              <a:rPr lang="en-US" sz="1300" dirty="0" smtClean="0"/>
              <a:t>setting up secure data, video and audio links – unlimited bandwidth</a:t>
            </a:r>
          </a:p>
          <a:p>
            <a:pPr marL="171450" indent="-171450">
              <a:buFont typeface="Wingdings" panose="05000000000000000000" pitchFamily="2" charset="2"/>
              <a:buChar char="q"/>
            </a:pPr>
            <a:r>
              <a:rPr lang="en-US" sz="1300" dirty="0" smtClean="0"/>
              <a:t>Extremely discrete and private</a:t>
            </a:r>
          </a:p>
          <a:p>
            <a:pPr marL="171450" indent="-171450">
              <a:buFont typeface="Wingdings" panose="05000000000000000000" pitchFamily="2" charset="2"/>
              <a:buChar char="q"/>
            </a:pPr>
            <a:r>
              <a:rPr lang="en-US" sz="1300" dirty="0" smtClean="0"/>
              <a:t>24/7 security</a:t>
            </a:r>
          </a:p>
          <a:p>
            <a:pPr marL="0" indent="0">
              <a:buNone/>
            </a:pPr>
            <a:endParaRPr lang="en-US" sz="1000" dirty="0" smtClean="0"/>
          </a:p>
          <a:p>
            <a:pPr marL="171450" indent="-171450">
              <a:buFont typeface="Wingdings" panose="05000000000000000000" pitchFamily="2" charset="2"/>
              <a:buChar char="q"/>
            </a:pPr>
            <a:endParaRPr lang="en-US" sz="1000" dirty="0" smtClean="0"/>
          </a:p>
          <a:p>
            <a:pPr marL="0" indent="0">
              <a:buNone/>
            </a:pPr>
            <a:r>
              <a:rPr lang="en-US" sz="1400" b="1" dirty="0" smtClean="0">
                <a:solidFill>
                  <a:schemeClr val="accent2">
                    <a:lumMod val="75000"/>
                  </a:schemeClr>
                </a:solidFill>
              </a:rPr>
              <a:t>Site Features</a:t>
            </a:r>
          </a:p>
          <a:p>
            <a:pPr marL="171450" indent="-171450">
              <a:buFont typeface="Wingdings" panose="05000000000000000000" pitchFamily="2" charset="2"/>
              <a:buChar char="q"/>
            </a:pPr>
            <a:r>
              <a:rPr lang="en-US" sz="1300" dirty="0" smtClean="0"/>
              <a:t>3 private bedrooms </a:t>
            </a:r>
            <a:r>
              <a:rPr lang="en-US" sz="1300" dirty="0" smtClean="0"/>
              <a:t>in </a:t>
            </a:r>
            <a:r>
              <a:rPr lang="en-US" sz="1300" dirty="0" smtClean="0"/>
              <a:t>each lake house</a:t>
            </a:r>
          </a:p>
          <a:p>
            <a:pPr marL="171450" indent="-171450">
              <a:buFont typeface="Wingdings" panose="05000000000000000000" pitchFamily="2" charset="2"/>
              <a:buChar char="q"/>
            </a:pPr>
            <a:r>
              <a:rPr lang="en-US" sz="1300" dirty="0" smtClean="0"/>
              <a:t>1 master </a:t>
            </a:r>
            <a:r>
              <a:rPr lang="en-US" sz="1300" dirty="0" err="1" smtClean="0"/>
              <a:t>en</a:t>
            </a:r>
            <a:r>
              <a:rPr lang="en-US" sz="1300" dirty="0" smtClean="0"/>
              <a:t>-suite per house</a:t>
            </a:r>
          </a:p>
          <a:p>
            <a:pPr marL="171450" indent="-171450">
              <a:buFont typeface="Wingdings" panose="05000000000000000000" pitchFamily="2" charset="2"/>
              <a:buChar char="q"/>
            </a:pPr>
            <a:r>
              <a:rPr lang="en-US" sz="1300" dirty="0" smtClean="0"/>
              <a:t>Clinical and medical staff </a:t>
            </a:r>
            <a:r>
              <a:rPr lang="en-US" sz="1300" dirty="0" smtClean="0"/>
              <a:t>monitor </a:t>
            </a:r>
            <a:r>
              <a:rPr lang="en-US" sz="1300" dirty="0" smtClean="0"/>
              <a:t>progress</a:t>
            </a:r>
          </a:p>
          <a:p>
            <a:pPr marL="171450" indent="-171450">
              <a:buFont typeface="Wingdings" panose="05000000000000000000" pitchFamily="2" charset="2"/>
              <a:buChar char="q"/>
            </a:pPr>
            <a:r>
              <a:rPr lang="en-US" sz="1300" dirty="0" smtClean="0"/>
              <a:t>Bass fishing;  kayaking; skiing;  pleasure boating;  </a:t>
            </a:r>
            <a:r>
              <a:rPr lang="en-US" sz="1300" dirty="0" smtClean="0"/>
              <a:t>BBQ facilities; Planet Fitness</a:t>
            </a:r>
            <a:endParaRPr lang="en-US" sz="1300" dirty="0" smtClean="0"/>
          </a:p>
          <a:p>
            <a:pPr marL="171450" indent="-171450">
              <a:buFont typeface="Wingdings" panose="05000000000000000000" pitchFamily="2" charset="2"/>
              <a:buChar char="q"/>
            </a:pPr>
            <a:r>
              <a:rPr lang="en-US" sz="1300" dirty="0" smtClean="0"/>
              <a:t>Client’s tablet allows immediate and constant access to all amenities and staff</a:t>
            </a:r>
          </a:p>
          <a:p>
            <a:pPr marL="171450" indent="-171450">
              <a:buFont typeface="Wingdings" panose="05000000000000000000" pitchFamily="2" charset="2"/>
              <a:buChar char="q"/>
            </a:pPr>
            <a:r>
              <a:rPr lang="en-US" sz="1300" dirty="0" err="1" smtClean="0"/>
              <a:t>Clentweave</a:t>
            </a:r>
            <a:r>
              <a:rPr lang="en-US" sz="1300" dirty="0" smtClean="0"/>
              <a:t> tablet </a:t>
            </a:r>
            <a:r>
              <a:rPr lang="en-US" sz="1300" dirty="0" smtClean="0"/>
              <a:t>is retained on departure and used to access the Clinical and Medical staff 24/7 [Audio;  Video and Data]</a:t>
            </a:r>
          </a:p>
          <a:p>
            <a:pPr marL="171450" indent="-171450">
              <a:buFont typeface="Wingdings" panose="05000000000000000000" pitchFamily="2" charset="2"/>
              <a:buChar char="q"/>
            </a:pPr>
            <a:r>
              <a:rPr lang="en-US" sz="1300" dirty="0" smtClean="0"/>
              <a:t>Chef</a:t>
            </a:r>
            <a:r>
              <a:rPr lang="en-US" sz="1300" dirty="0" smtClean="0"/>
              <a:t> prepared meals,  </a:t>
            </a:r>
            <a:r>
              <a:rPr lang="en-US" sz="1300" dirty="0" smtClean="0"/>
              <a:t>cooked and served in house</a:t>
            </a:r>
          </a:p>
          <a:p>
            <a:pPr marL="171450" indent="-171450">
              <a:buFont typeface="Wingdings" panose="05000000000000000000" pitchFamily="2" charset="2"/>
              <a:buChar char="q"/>
            </a:pPr>
            <a:r>
              <a:rPr lang="en-US" sz="1300" dirty="0" smtClean="0"/>
              <a:t>Family pets welcome within reason</a:t>
            </a:r>
          </a:p>
          <a:p>
            <a:pPr marL="171450" indent="-171450">
              <a:buFont typeface="Wingdings" panose="05000000000000000000" pitchFamily="2" charset="2"/>
              <a:buChar char="q"/>
            </a:pPr>
            <a:r>
              <a:rPr lang="en-US" sz="1300" dirty="0" smtClean="0"/>
              <a:t>You are with your own peer group</a:t>
            </a:r>
          </a:p>
          <a:p>
            <a:pPr marL="0" indent="0">
              <a:buNone/>
            </a:pPr>
            <a:endParaRPr lang="en-US" sz="1000" dirty="0" smtClean="0"/>
          </a:p>
          <a:p>
            <a:pPr marL="548640" lvl="1" indent="-171450">
              <a:buFont typeface="Wingdings" panose="05000000000000000000" pitchFamily="2" charset="2"/>
              <a:buChar char="q"/>
            </a:pPr>
            <a:endParaRPr lang="en-US" dirty="0" smtClean="0"/>
          </a:p>
        </p:txBody>
      </p:sp>
      <p:pic>
        <p:nvPicPr>
          <p:cNvPr id="76" name="Picture 75"/>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7067992" y="6186008"/>
            <a:ext cx="2703102" cy="1490577"/>
          </a:xfrm>
          <a:prstGeom prst="rect">
            <a:avLst/>
          </a:prstGeom>
        </p:spPr>
      </p:pic>
    </p:spTree>
    <p:extLst>
      <p:ext uri="{BB962C8B-B14F-4D97-AF65-F5344CB8AC3E}">
        <p14:creationId xmlns:p14="http://schemas.microsoft.com/office/powerpoint/2010/main" val="267125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a:xfrm>
            <a:off x="3860714" y="179230"/>
            <a:ext cx="2428875" cy="454152"/>
          </a:xfrm>
        </p:spPr>
        <p:txBody>
          <a:bodyPr/>
          <a:lstStyle/>
          <a:p>
            <a:r>
              <a:rPr lang="en-US" sz="1100" dirty="0" smtClean="0">
                <a:solidFill>
                  <a:schemeClr val="accent2">
                    <a:lumMod val="75000"/>
                  </a:schemeClr>
                </a:solidFill>
                <a:latin typeface="+mn-lt"/>
              </a:rPr>
              <a:t>Lakeside Treatment;  Lakeside Living;  Lakeside Wellbeing</a:t>
            </a:r>
            <a:endParaRPr lang="en-US" sz="1100" dirty="0">
              <a:solidFill>
                <a:schemeClr val="accent2">
                  <a:lumMod val="75000"/>
                </a:schemeClr>
              </a:solidFill>
              <a:latin typeface="+mn-lt"/>
            </a:endParaRPr>
          </a:p>
        </p:txBody>
      </p:sp>
      <p:sp>
        <p:nvSpPr>
          <p:cNvPr id="7" name="Text Placeholder 6"/>
          <p:cNvSpPr>
            <a:spLocks noGrp="1"/>
          </p:cNvSpPr>
          <p:nvPr>
            <p:ph type="body" sz="quarter" idx="18"/>
          </p:nvPr>
        </p:nvSpPr>
        <p:spPr>
          <a:xfrm>
            <a:off x="3862539" y="604508"/>
            <a:ext cx="2428875" cy="1079263"/>
          </a:xfrm>
        </p:spPr>
        <p:txBody>
          <a:bodyPr/>
          <a:lstStyle/>
          <a:p>
            <a:pPr algn="just"/>
            <a:r>
              <a:rPr lang="en-US" dirty="0" smtClean="0"/>
              <a:t>18 private Rooms; Six Stunning Homes with a private chef;  4 Acres of private land; Medical,  Clinical and Psychiatric Staffing on Site; lakeside sports and activities in abundance;  site-wide Digital blanket accessed through your own CCC Tablet.</a:t>
            </a:r>
            <a:endParaRPr lang="en-US" dirty="0"/>
          </a:p>
        </p:txBody>
      </p:sp>
      <p:sp>
        <p:nvSpPr>
          <p:cNvPr id="8" name="Text Placeholder 7"/>
          <p:cNvSpPr>
            <a:spLocks noGrp="1"/>
          </p:cNvSpPr>
          <p:nvPr>
            <p:ph type="body" sz="quarter" idx="23"/>
          </p:nvPr>
        </p:nvSpPr>
        <p:spPr>
          <a:xfrm>
            <a:off x="3825909" y="2027360"/>
            <a:ext cx="2428875" cy="1384504"/>
          </a:xfrm>
        </p:spPr>
        <p:txBody>
          <a:bodyPr/>
          <a:lstStyle/>
          <a:p>
            <a:r>
              <a:rPr lang="en-US" dirty="0" smtClean="0"/>
              <a:t>Unlimited data from AT&amp;T enables an ultra secure site-wide 200Mbit wireless intranet and internet access.  Never leave the family behind.</a:t>
            </a:r>
            <a:endParaRPr lang="en-US" dirty="0"/>
          </a:p>
        </p:txBody>
      </p:sp>
      <p:sp>
        <p:nvSpPr>
          <p:cNvPr id="18" name="Rectangle 24"/>
          <p:cNvSpPr>
            <a:spLocks noChangeArrowheads="1"/>
          </p:cNvSpPr>
          <p:nvPr/>
        </p:nvSpPr>
        <p:spPr bwMode="auto">
          <a:xfrm>
            <a:off x="720104" y="327025"/>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44360" tIns="914112" rIns="558624" bIns="0" numCol="1" anchor="ctr" anchorCtr="0" compatLnSpc="1">
            <a:prstTxWarp prst="textNoShape">
              <a:avLst/>
            </a:prstTxWarp>
            <a:spAutoFit/>
          </a:bodyPr>
          <a:lstStyle/>
          <a:p>
            <a:endParaRPr lang="en-US"/>
          </a:p>
        </p:txBody>
      </p:sp>
      <p:sp>
        <p:nvSpPr>
          <p:cNvPr id="19" name="Rectangle 25"/>
          <p:cNvSpPr>
            <a:spLocks noChangeArrowheads="1"/>
          </p:cNvSpPr>
          <p:nvPr/>
        </p:nvSpPr>
        <p:spPr bwMode="auto">
          <a:xfrm>
            <a:off x="152400" y="6096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8" name="Picture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825" y="2106877"/>
            <a:ext cx="2965315" cy="2233684"/>
          </a:xfrm>
          <a:prstGeom prst="rect">
            <a:avLst/>
          </a:prstGeom>
        </p:spPr>
      </p:pic>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2718" y="3694573"/>
            <a:ext cx="2822498" cy="1592608"/>
          </a:xfrm>
          <a:prstGeom prst="rect">
            <a:avLst/>
          </a:prstGeom>
        </p:spPr>
      </p:pic>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25909" y="5549347"/>
            <a:ext cx="2799307" cy="1745292"/>
          </a:xfrm>
          <a:prstGeom prst="rect">
            <a:avLst/>
          </a:prstGeom>
        </p:spPr>
      </p:pic>
      <p:pic>
        <p:nvPicPr>
          <p:cNvPr id="3072" name="Picture 30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825" y="4678963"/>
            <a:ext cx="2950465" cy="2615675"/>
          </a:xfrm>
          <a:prstGeom prst="rect">
            <a:avLst/>
          </a:prstGeom>
        </p:spPr>
      </p:pic>
      <p:sp>
        <p:nvSpPr>
          <p:cNvPr id="39" name="Text Placeholder 21"/>
          <p:cNvSpPr>
            <a:spLocks noGrp="1"/>
          </p:cNvSpPr>
          <p:nvPr>
            <p:ph type="body" sz="quarter" idx="13"/>
          </p:nvPr>
        </p:nvSpPr>
        <p:spPr>
          <a:xfrm>
            <a:off x="7315072" y="194558"/>
            <a:ext cx="2450816" cy="3179505"/>
          </a:xfrm>
        </p:spPr>
        <p:txBody>
          <a:bodyPr/>
          <a:lstStyle/>
          <a:p>
            <a:r>
              <a:rPr lang="en-US" sz="1100" b="1" dirty="0" smtClean="0">
                <a:solidFill>
                  <a:schemeClr val="accent2">
                    <a:lumMod val="75000"/>
                  </a:schemeClr>
                </a:solidFill>
              </a:rPr>
              <a:t>Your Brain is being Damaged</a:t>
            </a:r>
            <a:endParaRPr lang="en-US" sz="1100" dirty="0">
              <a:solidFill>
                <a:schemeClr val="accent2">
                  <a:lumMod val="75000"/>
                </a:schemeClr>
              </a:solidFill>
            </a:endParaRPr>
          </a:p>
          <a:p>
            <a:r>
              <a:rPr lang="en-US" dirty="0"/>
              <a:t>Substance use during adolescence has been associated with alterations in brain structure, function, and </a:t>
            </a:r>
            <a:r>
              <a:rPr lang="en-US" dirty="0" err="1"/>
              <a:t>neurocognition</a:t>
            </a:r>
            <a:r>
              <a:rPr lang="en-US" dirty="0" smtClean="0"/>
              <a:t>.  In short – your brain is suffering more than you can imagine. </a:t>
            </a:r>
          </a:p>
          <a:p>
            <a:r>
              <a:rPr lang="en-US" dirty="0"/>
              <a:t>Cognitive deficits resulting from these alcohol and drug related neural insults have potentially harmful implications for subsequent academic, occupational, and social functioning extending into adulthood. </a:t>
            </a:r>
            <a:r>
              <a:rPr lang="en-US" dirty="0" smtClean="0"/>
              <a:t>Therefore it’s important that adolescents </a:t>
            </a:r>
            <a:r>
              <a:rPr lang="en-US" dirty="0" err="1" smtClean="0"/>
              <a:t>realise</a:t>
            </a:r>
            <a:r>
              <a:rPr lang="en-US" dirty="0" smtClean="0"/>
              <a:t> that a </a:t>
            </a:r>
            <a:r>
              <a:rPr lang="en-US" i="1" dirty="0" smtClean="0">
                <a:solidFill>
                  <a:schemeClr val="accent2">
                    <a:lumMod val="75000"/>
                  </a:schemeClr>
                </a:solidFill>
              </a:rPr>
              <a:t>moment on the lips can lead to a lifetime of mental suffering</a:t>
            </a:r>
            <a:r>
              <a:rPr lang="en-US" dirty="0" smtClean="0"/>
              <a:t>.</a:t>
            </a:r>
          </a:p>
          <a:p>
            <a:r>
              <a:rPr lang="en-US" dirty="0" smtClean="0"/>
              <a:t>Our treatment </a:t>
            </a:r>
            <a:r>
              <a:rPr lang="en-US" dirty="0"/>
              <a:t>tools are designed to deliver engaging and effective health monitoring and health behavior interventions and to collectively lead to transformations in the delivery of science-based health care.</a:t>
            </a:r>
            <a:endParaRPr lang="en-US" i="1" dirty="0">
              <a:solidFill>
                <a:schemeClr val="accent2">
                  <a:lumMod val="75000"/>
                </a:schemeClr>
              </a:solidFill>
            </a:endParaRPr>
          </a:p>
          <a:p>
            <a:r>
              <a:rPr lang="en-US" sz="1500" i="1" dirty="0" smtClean="0">
                <a:solidFill>
                  <a:schemeClr val="accent2">
                    <a:lumMod val="75000"/>
                  </a:schemeClr>
                </a:solidFill>
              </a:rPr>
              <a:t>Intervention </a:t>
            </a:r>
            <a:r>
              <a:rPr lang="en-US" sz="1500" i="1" dirty="0">
                <a:solidFill>
                  <a:schemeClr val="accent2">
                    <a:lumMod val="75000"/>
                  </a:schemeClr>
                </a:solidFill>
              </a:rPr>
              <a:t>is a preferred route to alleviate </a:t>
            </a:r>
            <a:r>
              <a:rPr lang="en-US" sz="1500" i="1" dirty="0" smtClean="0">
                <a:solidFill>
                  <a:schemeClr val="accent2">
                    <a:lumMod val="75000"/>
                  </a:schemeClr>
                </a:solidFill>
              </a:rPr>
              <a:t>their future crisis.</a:t>
            </a:r>
          </a:p>
          <a:p>
            <a:r>
              <a:rPr lang="en-US" sz="1100" b="1" dirty="0" smtClean="0">
                <a:solidFill>
                  <a:schemeClr val="accent2">
                    <a:lumMod val="75000"/>
                  </a:schemeClr>
                </a:solidFill>
              </a:rPr>
              <a:t>Mindful</a:t>
            </a:r>
            <a:r>
              <a:rPr lang="en-US" sz="1100" b="1" dirty="0">
                <a:solidFill>
                  <a:schemeClr val="accent2">
                    <a:lumMod val="75000"/>
                  </a:schemeClr>
                </a:solidFill>
              </a:rPr>
              <a:t>, Effective, and Responsible Leaders</a:t>
            </a:r>
            <a:endParaRPr lang="en-US" sz="1100" dirty="0">
              <a:solidFill>
                <a:schemeClr val="accent2">
                  <a:lumMod val="75000"/>
                </a:schemeClr>
              </a:solidFill>
            </a:endParaRPr>
          </a:p>
          <a:p>
            <a:r>
              <a:rPr lang="en-US" dirty="0"/>
              <a:t>Competent and trustworthy </a:t>
            </a:r>
            <a:r>
              <a:rPr lang="en-US" dirty="0" smtClean="0"/>
              <a:t>adolescents </a:t>
            </a:r>
            <a:r>
              <a:rPr lang="en-US" dirty="0"/>
              <a:t>are the most valuable assets that any </a:t>
            </a:r>
            <a:r>
              <a:rPr lang="en-US" dirty="0" smtClean="0"/>
              <a:t>community </a:t>
            </a:r>
            <a:r>
              <a:rPr lang="en-US" dirty="0"/>
              <a:t>strives to locate, nurture and </a:t>
            </a:r>
            <a:r>
              <a:rPr lang="en-US" dirty="0" smtClean="0"/>
              <a:t>protect.  We </a:t>
            </a:r>
            <a:r>
              <a:rPr lang="en-US" dirty="0"/>
              <a:t>encourage the performance of </a:t>
            </a:r>
            <a:r>
              <a:rPr lang="en-US" dirty="0" smtClean="0"/>
              <a:t>our future parents;  the social fabric of our future family </a:t>
            </a:r>
            <a:r>
              <a:rPr lang="en-US" dirty="0"/>
              <a:t>and society at </a:t>
            </a:r>
            <a:r>
              <a:rPr lang="en-US" dirty="0" smtClean="0"/>
              <a:t>large.  </a:t>
            </a:r>
          </a:p>
          <a:p>
            <a:r>
              <a:rPr lang="en-US" sz="1500" i="1" dirty="0" smtClean="0">
                <a:solidFill>
                  <a:schemeClr val="accent2">
                    <a:lumMod val="75000"/>
                  </a:schemeClr>
                </a:solidFill>
              </a:rPr>
              <a:t>Our future lies with healthy and responsible adolescents. </a:t>
            </a:r>
            <a:endParaRPr lang="en-US" sz="1500" dirty="0"/>
          </a:p>
          <a:p>
            <a:endParaRPr lang="en-US" dirty="0" smtClean="0"/>
          </a:p>
          <a:p>
            <a:pPr lvl="0"/>
            <a:endParaRPr lang="en-US" dirty="0" smtClean="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13967" y="4960257"/>
            <a:ext cx="1407102" cy="990600"/>
          </a:xfrm>
          <a:prstGeom prst="rect">
            <a:avLst/>
          </a:prstGeom>
        </p:spPr>
      </p:pic>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000" y="0"/>
            <a:ext cx="2703102" cy="1493452"/>
          </a:xfrm>
          <a:prstGeom prst="rect">
            <a:avLst/>
          </a:prstGeom>
        </p:spPr>
      </p:pic>
      <p:sp>
        <p:nvSpPr>
          <p:cNvPr id="46" name="TextBox 45"/>
          <p:cNvSpPr txBox="1"/>
          <p:nvPr/>
        </p:nvSpPr>
        <p:spPr>
          <a:xfrm>
            <a:off x="152400" y="1144139"/>
            <a:ext cx="3331168" cy="553998"/>
          </a:xfrm>
          <a:prstGeom prst="rect">
            <a:avLst/>
          </a:prstGeom>
          <a:noFill/>
        </p:spPr>
        <p:txBody>
          <a:bodyPr wrap="none" rtlCol="0">
            <a:spAutoFit/>
          </a:bodyPr>
          <a:lstStyle/>
          <a:p>
            <a:pPr algn="ctr"/>
            <a:r>
              <a:rPr lang="en-US" sz="1500" i="1" dirty="0" smtClean="0">
                <a:solidFill>
                  <a:schemeClr val="accent2">
                    <a:lumMod val="75000"/>
                  </a:schemeClr>
                </a:solidFill>
              </a:rPr>
              <a:t>Networking underpins our </a:t>
            </a:r>
          </a:p>
          <a:p>
            <a:r>
              <a:rPr lang="en-US" sz="1500" i="1" dirty="0" err="1" smtClean="0">
                <a:solidFill>
                  <a:schemeClr val="accent2">
                    <a:lumMod val="75000"/>
                  </a:schemeClr>
                </a:solidFill>
              </a:rPr>
              <a:t>ClientWeave</a:t>
            </a:r>
            <a:r>
              <a:rPr lang="en-US" sz="1500" i="1" dirty="0" smtClean="0">
                <a:solidFill>
                  <a:schemeClr val="accent2">
                    <a:lumMod val="75000"/>
                  </a:schemeClr>
                </a:solidFill>
              </a:rPr>
              <a:t> strategy and functionality</a:t>
            </a:r>
            <a:r>
              <a:rPr lang="en-US" sz="1500" i="1" dirty="0" smtClean="0">
                <a:solidFill>
                  <a:srgbClr val="C00000"/>
                </a:solidFill>
              </a:rPr>
              <a:t> </a:t>
            </a:r>
            <a:endParaRPr lang="en-US" sz="1500" i="1" dirty="0">
              <a:solidFill>
                <a:srgbClr val="C00000"/>
              </a:solidFill>
            </a:endParaRPr>
          </a:p>
        </p:txBody>
      </p:sp>
    </p:spTree>
    <p:extLst>
      <p:ext uri="{BB962C8B-B14F-4D97-AF65-F5344CB8AC3E}">
        <p14:creationId xmlns:p14="http://schemas.microsoft.com/office/powerpoint/2010/main" val="3243795844"/>
      </p:ext>
    </p:extLst>
  </p:cSld>
  <p:clrMapOvr>
    <a:masterClrMapping/>
  </p:clrMapOvr>
</p:sld>
</file>

<file path=ppt/theme/theme1.xml><?xml version="1.0" encoding="utf-8"?>
<a:theme xmlns:a="http://schemas.openxmlformats.org/drawingml/2006/main" name="BrochureColor">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164C57-B46C-4088-AC90-B7208082F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tri-fold brochure</Template>
  <TotalTime>0</TotalTime>
  <Words>515</Words>
  <Application>Microsoft Office PowerPoint</Application>
  <PresentationFormat>Custom</PresentationFormat>
  <Paragraphs>48</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Cambria</vt:lpstr>
      <vt:lpstr>Candara</vt:lpstr>
      <vt:lpstr>Estrangelo Edessa</vt:lpstr>
      <vt:lpstr>Wingdings</vt:lpstr>
      <vt:lpstr>BrochureColor</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2017-03-01T17:23:29Z</dcterms:created>
  <dcterms:modified xsi:type="dcterms:W3CDTF">2018-07-08T13:54:18Z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TC031128309991</vt:lpwstr>
  </property>
</Properties>
</file>