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2" r:id="rId2"/>
    <p:sldMasterId id="2147483684" r:id="rId3"/>
  </p:sldMasterIdLst>
  <p:notesMasterIdLst>
    <p:notesMasterId r:id="rId11"/>
  </p:notesMasterIdLst>
  <p:handoutMasterIdLst>
    <p:handoutMasterId r:id="rId12"/>
  </p:handoutMasterIdLst>
  <p:sldIdLst>
    <p:sldId id="290" r:id="rId4"/>
    <p:sldId id="311" r:id="rId5"/>
    <p:sldId id="257" r:id="rId6"/>
    <p:sldId id="314" r:id="rId7"/>
    <p:sldId id="310" r:id="rId8"/>
    <p:sldId id="313" r:id="rId9"/>
    <p:sldId id="315"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E79"/>
    <a:srgbClr val="2F5597"/>
    <a:srgbClr val="8790A0"/>
    <a:srgbClr val="708A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p:scale>
          <a:sx n="135" d="100"/>
          <a:sy n="135" d="100"/>
        </p:scale>
        <p:origin x="-1308" y="240"/>
      </p:cViewPr>
      <p:guideLst>
        <p:guide orient="horz" pos="2160"/>
        <p:guide pos="2880"/>
      </p:guideLst>
    </p:cSldViewPr>
  </p:slideViewPr>
  <p:notesTextViewPr>
    <p:cViewPr>
      <p:scale>
        <a:sx n="1" d="1"/>
        <a:sy n="1" d="1"/>
      </p:scale>
      <p:origin x="0" y="0"/>
    </p:cViewPr>
  </p:notesTextViewPr>
  <p:notesViewPr>
    <p:cSldViewPr>
      <p:cViewPr varScale="1">
        <p:scale>
          <a:sx n="88" d="100"/>
          <a:sy n="88" d="100"/>
        </p:scale>
        <p:origin x="296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8E05C7EB-8BDB-44C9-A8E2-65ED327221BC}" type="datetimeFigureOut">
              <a:rPr lang="en-US" smtClean="0"/>
              <a:t>9/7/2018</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27DEB25D-ED62-462A-9064-F11447955330}" type="slidenum">
              <a:rPr lang="en-US" smtClean="0"/>
              <a:t>‹#›</a:t>
            </a:fld>
            <a:endParaRPr lang="en-US" dirty="0"/>
          </a:p>
        </p:txBody>
      </p:sp>
    </p:spTree>
    <p:extLst>
      <p:ext uri="{BB962C8B-B14F-4D97-AF65-F5344CB8AC3E}">
        <p14:creationId xmlns:p14="http://schemas.microsoft.com/office/powerpoint/2010/main" val="11988380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052F349-2561-43B1-9280-F6B9DA725793}" type="datetimeFigureOut">
              <a:rPr lang="en-US" smtClean="0"/>
              <a:t>9/7/2018</a:t>
            </a:fld>
            <a:endParaRPr lang="en-US" dirty="0"/>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A8CD63B5-FCCC-4B55-8F23-F4E326EB5330}" type="slidenum">
              <a:rPr lang="en-US" smtClean="0"/>
              <a:t>‹#›</a:t>
            </a:fld>
            <a:endParaRPr lang="en-US" dirty="0"/>
          </a:p>
        </p:txBody>
      </p:sp>
    </p:spTree>
    <p:extLst>
      <p:ext uri="{BB962C8B-B14F-4D97-AF65-F5344CB8AC3E}">
        <p14:creationId xmlns:p14="http://schemas.microsoft.com/office/powerpoint/2010/main" val="378601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CD63B5-FCCC-4B55-8F23-F4E326EB5330}" type="slidenum">
              <a:rPr lang="en-US" smtClean="0"/>
              <a:t>1</a:t>
            </a:fld>
            <a:endParaRPr lang="en-US" dirty="0"/>
          </a:p>
        </p:txBody>
      </p:sp>
    </p:spTree>
    <p:extLst>
      <p:ext uri="{BB962C8B-B14F-4D97-AF65-F5344CB8AC3E}">
        <p14:creationId xmlns:p14="http://schemas.microsoft.com/office/powerpoint/2010/main" val="3978409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CD63B5-FCCC-4B55-8F23-F4E326EB5330}"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3565084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CD63B5-FCCC-4B55-8F23-F4E326EB5330}" type="slidenum">
              <a:rPr lang="en-US" smtClean="0"/>
              <a:t>3</a:t>
            </a:fld>
            <a:endParaRPr lang="en-US" dirty="0"/>
          </a:p>
        </p:txBody>
      </p:sp>
    </p:spTree>
    <p:extLst>
      <p:ext uri="{BB962C8B-B14F-4D97-AF65-F5344CB8AC3E}">
        <p14:creationId xmlns:p14="http://schemas.microsoft.com/office/powerpoint/2010/main" val="35650841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CD63B5-FCCC-4B55-8F23-F4E326EB5330}"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35650841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CD63B5-FCCC-4B55-8F23-F4E326EB5330}"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3565084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CD63B5-FCCC-4B55-8F23-F4E326EB5330}"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35650841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CD63B5-FCCC-4B55-8F23-F4E326EB5330}"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3565084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3212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ABE2EC33-668F-4D7D-81B5-A9F53AB63891}" type="datetime1">
              <a:rPr lang="en-US" smtClean="0"/>
              <a:t>9/7/2018</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07276B0-2597-48BC-BDC2-DD4376974EA3}" type="slidenum">
              <a:rPr lang="en-US" smtClean="0"/>
              <a:t>‹#›</a:t>
            </a:fld>
            <a:endParaRPr lang="en-US" dirty="0"/>
          </a:p>
        </p:txBody>
      </p:sp>
    </p:spTree>
    <p:extLst>
      <p:ext uri="{BB962C8B-B14F-4D97-AF65-F5344CB8AC3E}">
        <p14:creationId xmlns:p14="http://schemas.microsoft.com/office/powerpoint/2010/main" val="1175289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43DD6D63-7D13-424D-A23A-F0E5250B4578}" type="datetime1">
              <a:rPr lang="en-US" smtClean="0"/>
              <a:t>9/7/2018</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07276B0-2597-48BC-BDC2-DD4376974EA3}" type="slidenum">
              <a:rPr lang="en-US" smtClean="0"/>
              <a:t>‹#›</a:t>
            </a:fld>
            <a:endParaRPr lang="en-US" dirty="0"/>
          </a:p>
        </p:txBody>
      </p:sp>
    </p:spTree>
    <p:extLst>
      <p:ext uri="{BB962C8B-B14F-4D97-AF65-F5344CB8AC3E}">
        <p14:creationId xmlns:p14="http://schemas.microsoft.com/office/powerpoint/2010/main" val="15515531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9913F2D6-C410-42AB-87D5-91546EA05B41}" type="datetime1">
              <a:rPr lang="en-US" smtClean="0"/>
              <a:t>9/7/2018</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07276B0-2597-48BC-BDC2-DD4376974EA3}" type="slidenum">
              <a:rPr lang="en-US" smtClean="0"/>
              <a:t>‹#›</a:t>
            </a:fld>
            <a:endParaRPr lang="en-US" dirty="0"/>
          </a:p>
        </p:txBody>
      </p:sp>
    </p:spTree>
    <p:extLst>
      <p:ext uri="{BB962C8B-B14F-4D97-AF65-F5344CB8AC3E}">
        <p14:creationId xmlns:p14="http://schemas.microsoft.com/office/powerpoint/2010/main" val="37234326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EDB1D3F0-DEFB-4465-AFA6-29F4D49DF83C}" type="datetime1">
              <a:rPr lang="en-US" smtClean="0">
                <a:solidFill>
                  <a:prstClr val="black"/>
                </a:solidFill>
              </a:rPr>
              <a:pPr/>
              <a:t>9/7/2018</a:t>
            </a:fld>
            <a:endParaRPr lang="en-US" dirty="0">
              <a:solidFill>
                <a:prstClr val="black"/>
              </a:solidFill>
            </a:endParaRPr>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07276B0-2597-48BC-BDC2-DD4376974EA3}"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4695977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36CCA377-81FE-453F-B038-ACFE12105085}" type="datetime1">
              <a:rPr lang="en-US" smtClean="0">
                <a:solidFill>
                  <a:prstClr val="black"/>
                </a:solidFill>
              </a:rPr>
              <a:pPr/>
              <a:t>9/7/2018</a:t>
            </a:fld>
            <a:endParaRPr lang="en-US" dirty="0">
              <a:solidFill>
                <a:prstClr val="black"/>
              </a:solidFill>
            </a:endParaRPr>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07276B0-2597-48BC-BDC2-DD4376974EA3}"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223300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D5065EE2-5B49-4038-A37B-D3453FFFEAC4}" type="datetime1">
              <a:rPr lang="en-US" smtClean="0">
                <a:solidFill>
                  <a:prstClr val="black"/>
                </a:solidFill>
              </a:rPr>
              <a:pPr/>
              <a:t>9/7/2018</a:t>
            </a:fld>
            <a:endParaRPr lang="en-US" dirty="0">
              <a:solidFill>
                <a:prstClr val="black"/>
              </a:solidFill>
            </a:endParaRPr>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07276B0-2597-48BC-BDC2-DD4376974EA3}"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0693934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20411B8B-C503-42CD-8C3E-C4321704CE29}" type="datetime1">
              <a:rPr lang="en-US" smtClean="0">
                <a:solidFill>
                  <a:prstClr val="black"/>
                </a:solidFill>
              </a:rPr>
              <a:pPr/>
              <a:t>9/7/2018</a:t>
            </a:fld>
            <a:endParaRPr lang="en-US" dirty="0">
              <a:solidFill>
                <a:prstClr val="black"/>
              </a:solidFill>
            </a:endParaRPr>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07276B0-2597-48BC-BDC2-DD4376974EA3}"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7825717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1C45F9AE-68CB-485D-BD0B-41242B2708B8}" type="datetime1">
              <a:rPr lang="en-US" smtClean="0">
                <a:solidFill>
                  <a:prstClr val="black"/>
                </a:solidFill>
              </a:rPr>
              <a:pPr/>
              <a:t>9/7/2018</a:t>
            </a:fld>
            <a:endParaRPr lang="en-US" dirty="0">
              <a:solidFill>
                <a:prstClr val="black"/>
              </a:solidFill>
            </a:endParaRPr>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solidFill>
                <a:prstClr val="black"/>
              </a:solidFill>
            </a:endParaRPr>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407276B0-2597-48BC-BDC2-DD4376974EA3}"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0373636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8600" y="137945"/>
            <a:ext cx="7886700" cy="696771"/>
          </a:xfrm>
          <a:prstGeom prst="rect">
            <a:avLst/>
          </a:prstGeom>
        </p:spPr>
        <p:txBody>
          <a:bodyPr anchor="ctr"/>
          <a:lstStyle>
            <a:lvl1pPr>
              <a:defRPr sz="3200">
                <a:solidFill>
                  <a:schemeClr val="bg1"/>
                </a:solidFill>
                <a:latin typeface="Athelas"/>
              </a:defRPr>
            </a:lvl1pPr>
          </a:lstStyle>
          <a:p>
            <a:r>
              <a:rPr lang="en-US" dirty="0"/>
              <a:t>Click to edit Master title style</a:t>
            </a:r>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A72AF663-6F1A-4FF3-A5AE-E73837D28FF8}" type="datetime1">
              <a:rPr lang="en-US" smtClean="0">
                <a:solidFill>
                  <a:prstClr val="black"/>
                </a:solidFill>
              </a:rPr>
              <a:pPr/>
              <a:t>9/7/2018</a:t>
            </a:fld>
            <a:endParaRPr lang="en-US" dirty="0">
              <a:solidFill>
                <a:prstClr val="black"/>
              </a:solidFill>
            </a:endParaRPr>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solidFill>
                <a:prstClr val="black"/>
              </a:solidFill>
            </a:endParaRPr>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lvl1pPr algn="r">
              <a:defRPr/>
            </a:lvl1pPr>
          </a:lstStyle>
          <a:p>
            <a:fld id="{407276B0-2597-48BC-BDC2-DD4376974EA3}"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8556627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296E150B-589E-448E-BCAE-F9D29F06736D}" type="datetime1">
              <a:rPr lang="en-US" smtClean="0">
                <a:solidFill>
                  <a:prstClr val="black"/>
                </a:solidFill>
              </a:rPr>
              <a:pPr/>
              <a:t>9/7/2018</a:t>
            </a:fld>
            <a:endParaRPr lang="en-US" dirty="0">
              <a:solidFill>
                <a:prstClr val="black"/>
              </a:solidFill>
            </a:endParaRPr>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solidFill>
                <a:prstClr val="black"/>
              </a:solidFill>
            </a:endParaRPr>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407276B0-2597-48BC-BDC2-DD4376974EA3}"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882922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EDB1D3F0-DEFB-4465-AFA6-29F4D49DF83C}" type="datetime1">
              <a:rPr lang="en-US" smtClean="0"/>
              <a:t>9/7/2018</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07276B0-2597-48BC-BDC2-DD4376974EA3}" type="slidenum">
              <a:rPr lang="en-US" smtClean="0"/>
              <a:t>‹#›</a:t>
            </a:fld>
            <a:endParaRPr lang="en-US" dirty="0"/>
          </a:p>
        </p:txBody>
      </p:sp>
    </p:spTree>
    <p:extLst>
      <p:ext uri="{BB962C8B-B14F-4D97-AF65-F5344CB8AC3E}">
        <p14:creationId xmlns:p14="http://schemas.microsoft.com/office/powerpoint/2010/main" val="26295180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0683557C-70E0-433D-86EE-0F33912BBE10}" type="datetime1">
              <a:rPr lang="en-US" smtClean="0">
                <a:solidFill>
                  <a:prstClr val="black"/>
                </a:solidFill>
              </a:rPr>
              <a:pPr/>
              <a:t>9/7/2018</a:t>
            </a:fld>
            <a:endParaRPr lang="en-US" dirty="0">
              <a:solidFill>
                <a:prstClr val="black"/>
              </a:solidFill>
            </a:endParaRPr>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07276B0-2597-48BC-BDC2-DD4376974EA3}"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711868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ABE2EC33-668F-4D7D-81B5-A9F53AB63891}" type="datetime1">
              <a:rPr lang="en-US" smtClean="0">
                <a:solidFill>
                  <a:prstClr val="black"/>
                </a:solidFill>
              </a:rPr>
              <a:pPr/>
              <a:t>9/7/2018</a:t>
            </a:fld>
            <a:endParaRPr lang="en-US" dirty="0">
              <a:solidFill>
                <a:prstClr val="black"/>
              </a:solidFill>
            </a:endParaRPr>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07276B0-2597-48BC-BDC2-DD4376974EA3}"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436688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43DD6D63-7D13-424D-A23A-F0E5250B4578}" type="datetime1">
              <a:rPr lang="en-US" smtClean="0">
                <a:solidFill>
                  <a:prstClr val="black"/>
                </a:solidFill>
              </a:rPr>
              <a:pPr/>
              <a:t>9/7/2018</a:t>
            </a:fld>
            <a:endParaRPr lang="en-US" dirty="0">
              <a:solidFill>
                <a:prstClr val="black"/>
              </a:solidFill>
            </a:endParaRPr>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07276B0-2597-48BC-BDC2-DD4376974EA3}"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041167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9913F2D6-C410-42AB-87D5-91546EA05B41}" type="datetime1">
              <a:rPr lang="en-US" smtClean="0">
                <a:solidFill>
                  <a:prstClr val="black"/>
                </a:solidFill>
              </a:rPr>
              <a:pPr/>
              <a:t>9/7/2018</a:t>
            </a:fld>
            <a:endParaRPr lang="en-US" dirty="0">
              <a:solidFill>
                <a:prstClr val="black"/>
              </a:solidFill>
            </a:endParaRPr>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07276B0-2597-48BC-BDC2-DD4376974EA3}"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454182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36CCA377-81FE-453F-B038-ACFE12105085}" type="datetime1">
              <a:rPr lang="en-US" smtClean="0"/>
              <a:t>9/7/2018</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07276B0-2597-48BC-BDC2-DD4376974EA3}" type="slidenum">
              <a:rPr lang="en-US" smtClean="0"/>
              <a:t>‹#›</a:t>
            </a:fld>
            <a:endParaRPr lang="en-US" dirty="0"/>
          </a:p>
        </p:txBody>
      </p:sp>
    </p:spTree>
    <p:extLst>
      <p:ext uri="{BB962C8B-B14F-4D97-AF65-F5344CB8AC3E}">
        <p14:creationId xmlns:p14="http://schemas.microsoft.com/office/powerpoint/2010/main" val="355348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D5065EE2-5B49-4038-A37B-D3453FFFEAC4}" type="datetime1">
              <a:rPr lang="en-US" smtClean="0"/>
              <a:t>9/7/2018</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07276B0-2597-48BC-BDC2-DD4376974EA3}" type="slidenum">
              <a:rPr lang="en-US" smtClean="0"/>
              <a:t>‹#›</a:t>
            </a:fld>
            <a:endParaRPr lang="en-US" dirty="0"/>
          </a:p>
        </p:txBody>
      </p:sp>
    </p:spTree>
    <p:extLst>
      <p:ext uri="{BB962C8B-B14F-4D97-AF65-F5344CB8AC3E}">
        <p14:creationId xmlns:p14="http://schemas.microsoft.com/office/powerpoint/2010/main" val="2761290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20411B8B-C503-42CD-8C3E-C4321704CE29}" type="datetime1">
              <a:rPr lang="en-US" smtClean="0"/>
              <a:t>9/7/2018</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07276B0-2597-48BC-BDC2-DD4376974EA3}" type="slidenum">
              <a:rPr lang="en-US" smtClean="0"/>
              <a:t>‹#›</a:t>
            </a:fld>
            <a:endParaRPr lang="en-US" dirty="0"/>
          </a:p>
        </p:txBody>
      </p:sp>
    </p:spTree>
    <p:extLst>
      <p:ext uri="{BB962C8B-B14F-4D97-AF65-F5344CB8AC3E}">
        <p14:creationId xmlns:p14="http://schemas.microsoft.com/office/powerpoint/2010/main" val="2728226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1C45F9AE-68CB-485D-BD0B-41242B2708B8}" type="datetime1">
              <a:rPr lang="en-US" smtClean="0"/>
              <a:t>9/7/2018</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407276B0-2597-48BC-BDC2-DD4376974EA3}" type="slidenum">
              <a:rPr lang="en-US" smtClean="0"/>
              <a:t>‹#›</a:t>
            </a:fld>
            <a:endParaRPr lang="en-US" dirty="0"/>
          </a:p>
        </p:txBody>
      </p:sp>
    </p:spTree>
    <p:extLst>
      <p:ext uri="{BB962C8B-B14F-4D97-AF65-F5344CB8AC3E}">
        <p14:creationId xmlns:p14="http://schemas.microsoft.com/office/powerpoint/2010/main" val="1577308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8600" y="137945"/>
            <a:ext cx="7886700" cy="696771"/>
          </a:xfrm>
          <a:prstGeom prst="rect">
            <a:avLst/>
          </a:prstGeom>
        </p:spPr>
        <p:txBody>
          <a:bodyPr anchor="ctr"/>
          <a:lstStyle>
            <a:lvl1pPr>
              <a:defRPr sz="3200">
                <a:solidFill>
                  <a:schemeClr val="bg1"/>
                </a:solidFill>
                <a:latin typeface="Athelas"/>
              </a:defRPr>
            </a:lvl1pPr>
          </a:lstStyle>
          <a:p>
            <a:r>
              <a:rPr lang="en-US" dirty="0"/>
              <a:t>Click to edit Master title style</a:t>
            </a:r>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A72AF663-6F1A-4FF3-A5AE-E73837D28FF8}" type="datetime1">
              <a:rPr lang="en-US" smtClean="0"/>
              <a:t>9/7/2018</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lvl1pPr algn="r">
              <a:defRPr/>
            </a:lvl1pPr>
          </a:lstStyle>
          <a:p>
            <a:fld id="{407276B0-2597-48BC-BDC2-DD4376974EA3}" type="slidenum">
              <a:rPr lang="en-US" smtClean="0"/>
              <a:pPr/>
              <a:t>‹#›</a:t>
            </a:fld>
            <a:endParaRPr lang="en-US" dirty="0"/>
          </a:p>
        </p:txBody>
      </p:sp>
    </p:spTree>
    <p:extLst>
      <p:ext uri="{BB962C8B-B14F-4D97-AF65-F5344CB8AC3E}">
        <p14:creationId xmlns:p14="http://schemas.microsoft.com/office/powerpoint/2010/main" val="5469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296E150B-589E-448E-BCAE-F9D29F06736D}" type="datetime1">
              <a:rPr lang="en-US" smtClean="0"/>
              <a:t>9/7/2018</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407276B0-2597-48BC-BDC2-DD4376974EA3}" type="slidenum">
              <a:rPr lang="en-US" smtClean="0"/>
              <a:t>‹#›</a:t>
            </a:fld>
            <a:endParaRPr lang="en-US" dirty="0"/>
          </a:p>
        </p:txBody>
      </p:sp>
    </p:spTree>
    <p:extLst>
      <p:ext uri="{BB962C8B-B14F-4D97-AF65-F5344CB8AC3E}">
        <p14:creationId xmlns:p14="http://schemas.microsoft.com/office/powerpoint/2010/main" val="4149721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0683557C-70E0-433D-86EE-0F33912BBE10}" type="datetime1">
              <a:rPr lang="en-US" smtClean="0"/>
              <a:t>9/7/2018</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07276B0-2597-48BC-BDC2-DD4376974EA3}" type="slidenum">
              <a:rPr lang="en-US" smtClean="0"/>
              <a:t>‹#›</a:t>
            </a:fld>
            <a:endParaRPr lang="en-US" dirty="0"/>
          </a:p>
        </p:txBody>
      </p:sp>
    </p:spTree>
    <p:extLst>
      <p:ext uri="{BB962C8B-B14F-4D97-AF65-F5344CB8AC3E}">
        <p14:creationId xmlns:p14="http://schemas.microsoft.com/office/powerpoint/2010/main" val="19629625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2285C37C-449A-4367-9B3E-238142E03E4C}"/>
              </a:ext>
            </a:extLst>
          </p:cNvPr>
          <p:cNvSpPr/>
          <p:nvPr userDrawn="1"/>
        </p:nvSpPr>
        <p:spPr>
          <a:xfrm>
            <a:off x="0" y="1626074"/>
            <a:ext cx="9144000" cy="5231926"/>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 xmlns:a16="http://schemas.microsoft.com/office/drawing/2014/main" id="{E1D15CA9-6ADA-496F-BDDA-1AB5B1EA802D}"/>
              </a:ext>
            </a:extLst>
          </p:cNvPr>
          <p:cNvSpPr txBox="1"/>
          <p:nvPr userDrawn="1"/>
        </p:nvSpPr>
        <p:spPr>
          <a:xfrm>
            <a:off x="4483925" y="6292823"/>
            <a:ext cx="4648200" cy="338554"/>
          </a:xfrm>
          <a:prstGeom prst="rect">
            <a:avLst/>
          </a:prstGeom>
          <a:noFill/>
        </p:spPr>
        <p:txBody>
          <a:bodyPr wrap="square" rtlCol="0">
            <a:spAutoFit/>
          </a:bodyPr>
          <a:lstStyle/>
          <a:p>
            <a:pPr algn="r"/>
            <a:r>
              <a:rPr lang="en-US" sz="1600" dirty="0">
                <a:solidFill>
                  <a:schemeClr val="bg1"/>
                </a:solidFill>
                <a:latin typeface="Athelas" charset="0"/>
                <a:ea typeface="Athelas" charset="0"/>
                <a:cs typeface="Athelas" charset="0"/>
              </a:rPr>
              <a:t>CHICAGO, ILLINOIS</a:t>
            </a:r>
          </a:p>
        </p:txBody>
      </p:sp>
      <p:pic>
        <p:nvPicPr>
          <p:cNvPr id="8" name="Picture 7">
            <a:extLst>
              <a:ext uri="{FF2B5EF4-FFF2-40B4-BE49-F238E27FC236}">
                <a16:creationId xmlns="" xmlns:a16="http://schemas.microsoft.com/office/drawing/2014/main" id="{CCF435A9-B68D-4AC4-A014-1403D1E74A7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1648597"/>
            <a:ext cx="9144000" cy="3943927"/>
          </a:xfrm>
          <a:prstGeom prst="rect">
            <a:avLst/>
          </a:prstGeom>
        </p:spPr>
      </p:pic>
      <p:sp>
        <p:nvSpPr>
          <p:cNvPr id="13" name="Rectangle 12">
            <a:extLst>
              <a:ext uri="{FF2B5EF4-FFF2-40B4-BE49-F238E27FC236}">
                <a16:creationId xmlns="" xmlns:a16="http://schemas.microsoft.com/office/drawing/2014/main" id="{8EA2A1A1-3230-42A5-AD89-1AC475D63343}"/>
              </a:ext>
            </a:extLst>
          </p:cNvPr>
          <p:cNvSpPr/>
          <p:nvPr userDrawn="1"/>
        </p:nvSpPr>
        <p:spPr>
          <a:xfrm>
            <a:off x="0" y="155044"/>
            <a:ext cx="9144000" cy="294989"/>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 xmlns:a16="http://schemas.microsoft.com/office/drawing/2014/main" id="{34056156-878D-44DC-815E-8C0F94E061C9}"/>
              </a:ext>
            </a:extLst>
          </p:cNvPr>
          <p:cNvSpPr/>
          <p:nvPr userDrawn="1"/>
        </p:nvSpPr>
        <p:spPr>
          <a:xfrm>
            <a:off x="0" y="588670"/>
            <a:ext cx="9144000" cy="11776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 name="Straight Connector 15">
            <a:extLst>
              <a:ext uri="{FF2B5EF4-FFF2-40B4-BE49-F238E27FC236}">
                <a16:creationId xmlns="" xmlns:a16="http://schemas.microsoft.com/office/drawing/2014/main" id="{12BB67A7-92E6-4D87-ABAC-6C9615FF1C9D}"/>
              </a:ext>
            </a:extLst>
          </p:cNvPr>
          <p:cNvCxnSpPr/>
          <p:nvPr userDrawn="1"/>
        </p:nvCxnSpPr>
        <p:spPr>
          <a:xfrm>
            <a:off x="0" y="85725"/>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 xmlns:a16="http://schemas.microsoft.com/office/drawing/2014/main" id="{14D0A24F-72DC-4569-9C42-7ABE89B6BBAB}"/>
              </a:ext>
            </a:extLst>
          </p:cNvPr>
          <p:cNvCxnSpPr/>
          <p:nvPr userDrawn="1"/>
        </p:nvCxnSpPr>
        <p:spPr>
          <a:xfrm>
            <a:off x="0" y="519352"/>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 xmlns:a16="http://schemas.microsoft.com/office/drawing/2014/main" id="{C66DA97C-ECB4-464F-9388-E9DB87BD5B89}"/>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10633" t="5020" r="10513" b="5791"/>
          <a:stretch/>
        </p:blipFill>
        <p:spPr>
          <a:xfrm>
            <a:off x="7813966" y="711481"/>
            <a:ext cx="1177634" cy="887996"/>
          </a:xfrm>
          <a:prstGeom prst="rect">
            <a:avLst/>
          </a:prstGeom>
        </p:spPr>
      </p:pic>
    </p:spTree>
    <p:extLst>
      <p:ext uri="{BB962C8B-B14F-4D97-AF65-F5344CB8AC3E}">
        <p14:creationId xmlns:p14="http://schemas.microsoft.com/office/powerpoint/2010/main" val="4100026870"/>
      </p:ext>
    </p:extLst>
  </p:cSld>
  <p:clrMap bg1="lt1" tx1="dk1" bg2="lt2" tx2="dk2" accent1="accent1" accent2="accent2" accent3="accent3" accent4="accent4" accent5="accent5" accent6="accent6" hlink="hlink" folHlink="folHlink"/>
  <p:sldLayoutIdLst>
    <p:sldLayoutId id="214748366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Rectangle 12">
            <a:extLst>
              <a:ext uri="{FF2B5EF4-FFF2-40B4-BE49-F238E27FC236}">
                <a16:creationId xmlns="" xmlns:a16="http://schemas.microsoft.com/office/drawing/2014/main" id="{8EA2A1A1-3230-42A5-AD89-1AC475D63343}"/>
              </a:ext>
            </a:extLst>
          </p:cNvPr>
          <p:cNvSpPr/>
          <p:nvPr userDrawn="1"/>
        </p:nvSpPr>
        <p:spPr>
          <a:xfrm>
            <a:off x="0" y="135290"/>
            <a:ext cx="9144000" cy="695569"/>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 xmlns:a16="http://schemas.microsoft.com/office/drawing/2014/main" id="{34056156-878D-44DC-815E-8C0F94E061C9}"/>
              </a:ext>
            </a:extLst>
          </p:cNvPr>
          <p:cNvSpPr/>
          <p:nvPr userDrawn="1"/>
        </p:nvSpPr>
        <p:spPr>
          <a:xfrm>
            <a:off x="0" y="949038"/>
            <a:ext cx="9144000" cy="11776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 name="Straight Connector 15">
            <a:extLst>
              <a:ext uri="{FF2B5EF4-FFF2-40B4-BE49-F238E27FC236}">
                <a16:creationId xmlns="" xmlns:a16="http://schemas.microsoft.com/office/drawing/2014/main" id="{12BB67A7-92E6-4D87-ABAC-6C9615FF1C9D}"/>
              </a:ext>
            </a:extLst>
          </p:cNvPr>
          <p:cNvCxnSpPr/>
          <p:nvPr userDrawn="1"/>
        </p:nvCxnSpPr>
        <p:spPr>
          <a:xfrm>
            <a:off x="0" y="762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 xmlns:a16="http://schemas.microsoft.com/office/drawing/2014/main" id="{14D0A24F-72DC-4569-9C42-7ABE89B6BBAB}"/>
              </a:ext>
            </a:extLst>
          </p:cNvPr>
          <p:cNvCxnSpPr/>
          <p:nvPr userDrawn="1"/>
        </p:nvCxnSpPr>
        <p:spPr>
          <a:xfrm>
            <a:off x="0" y="889949"/>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 xmlns:a16="http://schemas.microsoft.com/office/drawing/2014/main" id="{CF3D9678-197C-48A6-81C5-CABEE7612E87}"/>
              </a:ext>
            </a:extLst>
          </p:cNvPr>
          <p:cNvCxnSpPr/>
          <p:nvPr userDrawn="1"/>
        </p:nvCxnSpPr>
        <p:spPr>
          <a:xfrm>
            <a:off x="228600" y="6324600"/>
            <a:ext cx="8686800" cy="0"/>
          </a:xfrm>
          <a:prstGeom prst="line">
            <a:avLst/>
          </a:prstGeom>
          <a:ln w="19050">
            <a:solidFill>
              <a:srgbClr val="2F559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449543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Rectangle 12">
            <a:extLst>
              <a:ext uri="{FF2B5EF4-FFF2-40B4-BE49-F238E27FC236}">
                <a16:creationId xmlns="" xmlns:a16="http://schemas.microsoft.com/office/drawing/2014/main" id="{8EA2A1A1-3230-42A5-AD89-1AC475D63343}"/>
              </a:ext>
            </a:extLst>
          </p:cNvPr>
          <p:cNvSpPr/>
          <p:nvPr userDrawn="1"/>
        </p:nvSpPr>
        <p:spPr>
          <a:xfrm>
            <a:off x="0" y="135290"/>
            <a:ext cx="9144000" cy="695569"/>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4" name="Rectangle 13">
            <a:extLst>
              <a:ext uri="{FF2B5EF4-FFF2-40B4-BE49-F238E27FC236}">
                <a16:creationId xmlns="" xmlns:a16="http://schemas.microsoft.com/office/drawing/2014/main" id="{34056156-878D-44DC-815E-8C0F94E061C9}"/>
              </a:ext>
            </a:extLst>
          </p:cNvPr>
          <p:cNvSpPr/>
          <p:nvPr userDrawn="1"/>
        </p:nvSpPr>
        <p:spPr>
          <a:xfrm>
            <a:off x="0" y="949038"/>
            <a:ext cx="9144000" cy="11776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16" name="Straight Connector 15">
            <a:extLst>
              <a:ext uri="{FF2B5EF4-FFF2-40B4-BE49-F238E27FC236}">
                <a16:creationId xmlns="" xmlns:a16="http://schemas.microsoft.com/office/drawing/2014/main" id="{12BB67A7-92E6-4D87-ABAC-6C9615FF1C9D}"/>
              </a:ext>
            </a:extLst>
          </p:cNvPr>
          <p:cNvCxnSpPr/>
          <p:nvPr userDrawn="1"/>
        </p:nvCxnSpPr>
        <p:spPr>
          <a:xfrm>
            <a:off x="0" y="762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 xmlns:a16="http://schemas.microsoft.com/office/drawing/2014/main" id="{14D0A24F-72DC-4569-9C42-7ABE89B6BBAB}"/>
              </a:ext>
            </a:extLst>
          </p:cNvPr>
          <p:cNvCxnSpPr/>
          <p:nvPr userDrawn="1"/>
        </p:nvCxnSpPr>
        <p:spPr>
          <a:xfrm>
            <a:off x="0" y="889949"/>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 xmlns:a16="http://schemas.microsoft.com/office/drawing/2014/main" id="{CF3D9678-197C-48A6-81C5-CABEE7612E87}"/>
              </a:ext>
            </a:extLst>
          </p:cNvPr>
          <p:cNvCxnSpPr/>
          <p:nvPr userDrawn="1"/>
        </p:nvCxnSpPr>
        <p:spPr>
          <a:xfrm>
            <a:off x="228600" y="6324600"/>
            <a:ext cx="8686800" cy="0"/>
          </a:xfrm>
          <a:prstGeom prst="line">
            <a:avLst/>
          </a:prstGeom>
          <a:ln w="19050">
            <a:solidFill>
              <a:srgbClr val="2F559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587102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mailto:mmurphy@doraziocp.com"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6FE95059-BF52-4194-BD5A-06460128C6E2}"/>
              </a:ext>
            </a:extLst>
          </p:cNvPr>
          <p:cNvSpPr/>
          <p:nvPr/>
        </p:nvSpPr>
        <p:spPr>
          <a:xfrm>
            <a:off x="0" y="1626074"/>
            <a:ext cx="9144000" cy="5231926"/>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 xmlns:a16="http://schemas.microsoft.com/office/drawing/2014/main" id="{79BD9661-34E8-4664-9155-DBED5B61AC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48597"/>
            <a:ext cx="9144000" cy="3943927"/>
          </a:xfrm>
          <a:prstGeom prst="rect">
            <a:avLst/>
          </a:prstGeom>
        </p:spPr>
      </p:pic>
      <p:sp>
        <p:nvSpPr>
          <p:cNvPr id="13" name="Rectangle 12">
            <a:extLst>
              <a:ext uri="{FF2B5EF4-FFF2-40B4-BE49-F238E27FC236}">
                <a16:creationId xmlns="" xmlns:a16="http://schemas.microsoft.com/office/drawing/2014/main" id="{E7319E68-0129-4561-A269-5E1CD8C264AA}"/>
              </a:ext>
            </a:extLst>
          </p:cNvPr>
          <p:cNvSpPr/>
          <p:nvPr/>
        </p:nvSpPr>
        <p:spPr>
          <a:xfrm>
            <a:off x="0" y="155044"/>
            <a:ext cx="9144000" cy="294989"/>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 xmlns:a16="http://schemas.microsoft.com/office/drawing/2014/main" id="{4B26BDC4-E780-40EC-A744-A2BF9628FE05}"/>
              </a:ext>
            </a:extLst>
          </p:cNvPr>
          <p:cNvSpPr/>
          <p:nvPr/>
        </p:nvSpPr>
        <p:spPr>
          <a:xfrm>
            <a:off x="0" y="588670"/>
            <a:ext cx="9144000" cy="11776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 name="Straight Connector 15">
            <a:extLst>
              <a:ext uri="{FF2B5EF4-FFF2-40B4-BE49-F238E27FC236}">
                <a16:creationId xmlns="" xmlns:a16="http://schemas.microsoft.com/office/drawing/2014/main" id="{B360DAF2-80D4-4011-BC0A-49170B2B07A0}"/>
              </a:ext>
            </a:extLst>
          </p:cNvPr>
          <p:cNvCxnSpPr/>
          <p:nvPr/>
        </p:nvCxnSpPr>
        <p:spPr>
          <a:xfrm>
            <a:off x="0" y="85725"/>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 xmlns:a16="http://schemas.microsoft.com/office/drawing/2014/main" id="{23B84012-D5C4-4856-BA73-7FB35C98A57D}"/>
              </a:ext>
            </a:extLst>
          </p:cNvPr>
          <p:cNvCxnSpPr/>
          <p:nvPr/>
        </p:nvCxnSpPr>
        <p:spPr>
          <a:xfrm>
            <a:off x="0" y="519352"/>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 xmlns:a16="http://schemas.microsoft.com/office/drawing/2014/main" id="{46400AD0-B6FF-4D16-B250-8E470D114726}"/>
              </a:ext>
            </a:extLst>
          </p:cNvPr>
          <p:cNvSpPr txBox="1"/>
          <p:nvPr/>
        </p:nvSpPr>
        <p:spPr>
          <a:xfrm>
            <a:off x="304800" y="5715000"/>
            <a:ext cx="6096000" cy="830997"/>
          </a:xfrm>
          <a:prstGeom prst="rect">
            <a:avLst/>
          </a:prstGeom>
          <a:noFill/>
        </p:spPr>
        <p:txBody>
          <a:bodyPr wrap="square" rtlCol="0">
            <a:spAutoFit/>
          </a:bodyPr>
          <a:lstStyle/>
          <a:p>
            <a:r>
              <a:rPr lang="en-US" sz="1600" i="1" dirty="0">
                <a:solidFill>
                  <a:schemeClr val="bg1"/>
                </a:solidFill>
                <a:latin typeface="Bankgothic"/>
                <a:ea typeface="Athelas" charset="0"/>
                <a:cs typeface="Athelas" charset="0"/>
              </a:rPr>
              <a:t>Private Capital Group</a:t>
            </a:r>
          </a:p>
          <a:p>
            <a:r>
              <a:rPr lang="en-US" sz="1600" i="1" dirty="0">
                <a:solidFill>
                  <a:schemeClr val="bg1"/>
                </a:solidFill>
                <a:latin typeface="Bankgothic"/>
                <a:ea typeface="Athelas" charset="0"/>
                <a:cs typeface="Athelas" charset="0"/>
              </a:rPr>
              <a:t>“A Partner for the Long-Term”</a:t>
            </a:r>
          </a:p>
          <a:p>
            <a:endParaRPr lang="en-US" sz="1600" dirty="0">
              <a:solidFill>
                <a:schemeClr val="bg1"/>
              </a:solidFill>
              <a:latin typeface="Bankgothic"/>
              <a:ea typeface="Athelas" charset="0"/>
              <a:cs typeface="Athelas" charset="0"/>
            </a:endParaRPr>
          </a:p>
        </p:txBody>
      </p:sp>
      <p:sp>
        <p:nvSpPr>
          <p:cNvPr id="15" name="TextBox 14">
            <a:extLst>
              <a:ext uri="{FF2B5EF4-FFF2-40B4-BE49-F238E27FC236}">
                <a16:creationId xmlns="" xmlns:a16="http://schemas.microsoft.com/office/drawing/2014/main" id="{EFFAF12E-6F29-4F40-86F5-722E03010749}"/>
              </a:ext>
            </a:extLst>
          </p:cNvPr>
          <p:cNvSpPr txBox="1"/>
          <p:nvPr/>
        </p:nvSpPr>
        <p:spPr>
          <a:xfrm>
            <a:off x="304800" y="965310"/>
            <a:ext cx="6096000" cy="461665"/>
          </a:xfrm>
          <a:prstGeom prst="rect">
            <a:avLst/>
          </a:prstGeom>
          <a:noFill/>
        </p:spPr>
        <p:txBody>
          <a:bodyPr wrap="square" rtlCol="0">
            <a:spAutoFit/>
          </a:bodyPr>
          <a:lstStyle/>
          <a:p>
            <a:r>
              <a:rPr lang="en-US" sz="2400" b="1" dirty="0">
                <a:solidFill>
                  <a:schemeClr val="accent1">
                    <a:lumMod val="50000"/>
                  </a:schemeClr>
                </a:solidFill>
                <a:latin typeface="Bankgothic"/>
                <a:ea typeface="Athelas" charset="0"/>
                <a:cs typeface="Athelas" charset="0"/>
              </a:rPr>
              <a:t>D’Orazio </a:t>
            </a:r>
            <a:r>
              <a:rPr lang="en-US" sz="2400" b="1" dirty="0" smtClean="0">
                <a:solidFill>
                  <a:schemeClr val="accent1">
                    <a:lumMod val="50000"/>
                  </a:schemeClr>
                </a:solidFill>
                <a:latin typeface="Bankgothic"/>
                <a:ea typeface="Athelas" charset="0"/>
                <a:cs typeface="Athelas" charset="0"/>
              </a:rPr>
              <a:t>Capital Partners</a:t>
            </a:r>
            <a:endParaRPr lang="en-US" sz="2400" b="1" dirty="0">
              <a:solidFill>
                <a:schemeClr val="accent1">
                  <a:lumMod val="50000"/>
                </a:schemeClr>
              </a:solidFill>
              <a:latin typeface="Bankgothic"/>
              <a:ea typeface="Athelas" charset="0"/>
              <a:cs typeface="Athelas" charset="0"/>
            </a:endParaRPr>
          </a:p>
        </p:txBody>
      </p:sp>
    </p:spTree>
    <p:extLst>
      <p:ext uri="{BB962C8B-B14F-4D97-AF65-F5344CB8AC3E}">
        <p14:creationId xmlns:p14="http://schemas.microsoft.com/office/powerpoint/2010/main" val="39780314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CA49FEA-9F73-4A1A-BFCC-D217EC6EE8A8}"/>
              </a:ext>
            </a:extLst>
          </p:cNvPr>
          <p:cNvSpPr>
            <a:spLocks noGrp="1"/>
          </p:cNvSpPr>
          <p:nvPr>
            <p:ph type="title"/>
          </p:nvPr>
        </p:nvSpPr>
        <p:spPr/>
        <p:txBody>
          <a:bodyPr/>
          <a:lstStyle/>
          <a:p>
            <a:r>
              <a:rPr lang="en-US" sz="2600" dirty="0" smtClean="0">
                <a:latin typeface="Bankgothic"/>
              </a:rPr>
              <a:t>Investor Opportunity</a:t>
            </a:r>
            <a:endParaRPr lang="en-US" sz="2600" dirty="0">
              <a:latin typeface="Bankgothic"/>
            </a:endParaRPr>
          </a:p>
        </p:txBody>
      </p:sp>
      <p:sp>
        <p:nvSpPr>
          <p:cNvPr id="7" name="Slide Number Placeholder 4"/>
          <p:cNvSpPr>
            <a:spLocks noGrp="1"/>
          </p:cNvSpPr>
          <p:nvPr>
            <p:ph type="sldNum" sz="quarter" idx="12"/>
          </p:nvPr>
        </p:nvSpPr>
        <p:spPr>
          <a:prstGeom prst="rect">
            <a:avLst/>
          </a:prstGeom>
        </p:spPr>
        <p:txBody>
          <a:bodyPr/>
          <a:lstStyle/>
          <a:p>
            <a:r>
              <a:rPr lang="en-US" sz="1000" dirty="0" smtClean="0">
                <a:solidFill>
                  <a:srgbClr val="5B9BD5">
                    <a:lumMod val="50000"/>
                  </a:srgbClr>
                </a:solidFill>
                <a:latin typeface="Bell MT" panose="02020503060305020303" pitchFamily="18" charset="0"/>
              </a:rPr>
              <a:t>2</a:t>
            </a:r>
            <a:endParaRPr lang="en-US" sz="1000" dirty="0">
              <a:solidFill>
                <a:srgbClr val="5B9BD5">
                  <a:lumMod val="50000"/>
                </a:srgbClr>
              </a:solidFill>
              <a:latin typeface="Bell MT" panose="02020503060305020303" pitchFamily="18" charset="0"/>
            </a:endParaRPr>
          </a:p>
        </p:txBody>
      </p:sp>
      <p:sp>
        <p:nvSpPr>
          <p:cNvPr id="3" name="Content Placeholder 2"/>
          <p:cNvSpPr>
            <a:spLocks noGrp="1"/>
          </p:cNvSpPr>
          <p:nvPr>
            <p:ph idx="4294967295"/>
          </p:nvPr>
        </p:nvSpPr>
        <p:spPr>
          <a:xfrm>
            <a:off x="473718" y="1219201"/>
            <a:ext cx="8143403" cy="1523999"/>
          </a:xfrm>
          <a:prstGeom prst="rect">
            <a:avLst/>
          </a:prstGeom>
        </p:spPr>
        <p:txBody>
          <a:bodyPr>
            <a:noAutofit/>
          </a:bodyPr>
          <a:lstStyle/>
          <a:p>
            <a:pPr marL="0" indent="0" algn="just">
              <a:lnSpc>
                <a:spcPct val="108000"/>
              </a:lnSpc>
              <a:buNone/>
            </a:pPr>
            <a:endParaRPr lang="en-US" sz="1050" dirty="0" smtClean="0">
              <a:solidFill>
                <a:schemeClr val="accent1">
                  <a:lumMod val="50000"/>
                </a:schemeClr>
              </a:solidFill>
              <a:latin typeface="Bankgothic"/>
            </a:endParaRPr>
          </a:p>
          <a:p>
            <a:pPr marL="0" indent="0" algn="just">
              <a:lnSpc>
                <a:spcPct val="108000"/>
              </a:lnSpc>
              <a:buNone/>
            </a:pPr>
            <a:endParaRPr lang="en-US" sz="1050" dirty="0">
              <a:solidFill>
                <a:schemeClr val="accent1">
                  <a:lumMod val="50000"/>
                </a:schemeClr>
              </a:solidFill>
              <a:latin typeface="Bankgothic"/>
            </a:endParaRPr>
          </a:p>
          <a:p>
            <a:pPr marL="0" indent="0" algn="just">
              <a:lnSpc>
                <a:spcPct val="108000"/>
              </a:lnSpc>
              <a:buNone/>
            </a:pPr>
            <a:r>
              <a:rPr lang="en-US" sz="1050" dirty="0" smtClean="0">
                <a:solidFill>
                  <a:schemeClr val="accent1">
                    <a:lumMod val="50000"/>
                  </a:schemeClr>
                </a:solidFill>
                <a:latin typeface="Bankgothic"/>
              </a:rPr>
              <a:t>It is our belief that industries in our area(s) of focus are well positioned within the economy creating an opportune time to launch a boutique, SEC-registered $100 million PE Fund.  The goal is to complete the asset raise by June 30, 2019 and immediately begin allocating.  The amount and structure will allow us to access a wide array of investors which in turn will yield the necessary capital required to invest into a diverse portfolio of well-managed companies with long-term growth prospects within our area(s) of expertise.</a:t>
            </a:r>
            <a:endParaRPr lang="en-US" sz="1050" dirty="0">
              <a:solidFill>
                <a:schemeClr val="accent1">
                  <a:lumMod val="50000"/>
                </a:schemeClr>
              </a:solidFill>
              <a:latin typeface="Bankgothic"/>
            </a:endParaRPr>
          </a:p>
          <a:p>
            <a:pPr marL="0" indent="0" algn="just">
              <a:lnSpc>
                <a:spcPct val="108000"/>
              </a:lnSpc>
              <a:buNone/>
            </a:pPr>
            <a:r>
              <a:rPr lang="en-US" sz="1050" u="sng" dirty="0" smtClean="0">
                <a:solidFill>
                  <a:schemeClr val="accent1">
                    <a:lumMod val="50000"/>
                  </a:schemeClr>
                </a:solidFill>
                <a:latin typeface="Bankgothic"/>
              </a:rPr>
              <a:t>Investment Terms</a:t>
            </a:r>
            <a:endParaRPr lang="en-US" sz="1050" u="sng" dirty="0">
              <a:solidFill>
                <a:schemeClr val="accent1">
                  <a:lumMod val="50000"/>
                </a:schemeClr>
              </a:solidFill>
              <a:latin typeface="Bankgothic"/>
            </a:endParaRPr>
          </a:p>
          <a:p>
            <a:pPr algn="just">
              <a:lnSpc>
                <a:spcPct val="108000"/>
              </a:lnSpc>
            </a:pPr>
            <a:r>
              <a:rPr lang="en-US" sz="1050" dirty="0" smtClean="0">
                <a:solidFill>
                  <a:schemeClr val="accent1">
                    <a:lumMod val="50000"/>
                  </a:schemeClr>
                </a:solidFill>
                <a:latin typeface="Bankgothic"/>
              </a:rPr>
              <a:t>Invest along side our clients.  We are committed to $5 million of the $100 million Fund.</a:t>
            </a:r>
          </a:p>
          <a:p>
            <a:pPr algn="just">
              <a:lnSpc>
                <a:spcPct val="108000"/>
              </a:lnSpc>
            </a:pPr>
            <a:r>
              <a:rPr lang="en-US" sz="1050" dirty="0">
                <a:solidFill>
                  <a:schemeClr val="accent1">
                    <a:lumMod val="50000"/>
                  </a:schemeClr>
                </a:solidFill>
                <a:latin typeface="Bankgothic"/>
              </a:rPr>
              <a:t>5-7 year investment </a:t>
            </a:r>
            <a:r>
              <a:rPr lang="en-US" sz="1050" dirty="0" smtClean="0">
                <a:solidFill>
                  <a:schemeClr val="accent1">
                    <a:lumMod val="50000"/>
                  </a:schemeClr>
                </a:solidFill>
                <a:latin typeface="Bankgothic"/>
              </a:rPr>
              <a:t>term with a preferred rate of 8%.</a:t>
            </a:r>
            <a:endParaRPr lang="en-US" sz="1050" dirty="0">
              <a:solidFill>
                <a:schemeClr val="accent1">
                  <a:lumMod val="50000"/>
                </a:schemeClr>
              </a:solidFill>
              <a:latin typeface="Bankgothic"/>
            </a:endParaRPr>
          </a:p>
          <a:p>
            <a:pPr algn="just">
              <a:lnSpc>
                <a:spcPct val="108000"/>
              </a:lnSpc>
            </a:pPr>
            <a:r>
              <a:rPr lang="en-US" sz="1050" dirty="0" smtClean="0">
                <a:solidFill>
                  <a:schemeClr val="accent1">
                    <a:lumMod val="50000"/>
                  </a:schemeClr>
                </a:solidFill>
                <a:latin typeface="Bankgothic"/>
              </a:rPr>
              <a:t>Our fee schedule is aligned with the interests of investors.  There is a 1% management fee and a 10% performance incentive fee that will scale higher after specific investment performance hurdles have been achieved.</a:t>
            </a:r>
          </a:p>
          <a:p>
            <a:pPr algn="just">
              <a:lnSpc>
                <a:spcPct val="108000"/>
              </a:lnSpc>
            </a:pPr>
            <a:r>
              <a:rPr lang="en-US" sz="1050" dirty="0" smtClean="0">
                <a:solidFill>
                  <a:schemeClr val="accent1">
                    <a:lumMod val="50000"/>
                  </a:schemeClr>
                </a:solidFill>
                <a:latin typeface="Bankgothic"/>
              </a:rPr>
              <a:t>$250,000 minimum investment is ideal for high net-worth individuals and smaller institutional entities. </a:t>
            </a:r>
          </a:p>
          <a:p>
            <a:pPr algn="just">
              <a:lnSpc>
                <a:spcPct val="108000"/>
              </a:lnSpc>
            </a:pPr>
            <a:r>
              <a:rPr lang="en-US" sz="1050" dirty="0" smtClean="0">
                <a:solidFill>
                  <a:schemeClr val="accent1">
                    <a:lumMod val="50000"/>
                  </a:schemeClr>
                </a:solidFill>
                <a:latin typeface="Bankgothic"/>
              </a:rPr>
              <a:t>We are dedicated to forming long-term investment partner relationships.  Those who can introduce us to $10 million AUM of investment capital (individual/pooled) will be provided co-investment opportunities on a deal by deal basis for 25% of the $10 million AUM commitment.</a:t>
            </a:r>
          </a:p>
          <a:p>
            <a:pPr marL="0" indent="0">
              <a:buNone/>
            </a:pPr>
            <a:endParaRPr lang="en-US" sz="900" b="1" dirty="0" smtClean="0">
              <a:solidFill>
                <a:srgbClr val="1F4E79"/>
              </a:solidFill>
              <a:latin typeface="Bankgothic"/>
            </a:endParaRPr>
          </a:p>
          <a:p>
            <a:pPr marL="0" indent="0">
              <a:buNone/>
            </a:pPr>
            <a:r>
              <a:rPr lang="en-US" sz="900" b="1" dirty="0" smtClean="0">
                <a:solidFill>
                  <a:srgbClr val="1F4E79"/>
                </a:solidFill>
                <a:latin typeface="Bankgothic"/>
              </a:rPr>
              <a:t>Disclaimer</a:t>
            </a:r>
            <a:r>
              <a:rPr lang="en-US" sz="900" b="1" dirty="0">
                <a:solidFill>
                  <a:srgbClr val="1F4E79"/>
                </a:solidFill>
                <a:latin typeface="Bankgothic"/>
              </a:rPr>
              <a:t>: </a:t>
            </a:r>
            <a:r>
              <a:rPr lang="en-US" sz="900" dirty="0">
                <a:solidFill>
                  <a:srgbClr val="1F4E79"/>
                </a:solidFill>
                <a:latin typeface="Bankgothic"/>
              </a:rPr>
              <a:t>This presentation is provided for informational purposes only and is included to assist in considering the services offered by  D’Orzaio Capital Partners, LLC. Information contained herein has been furnished on a strictly confidential basis. It does not constitute an offer to sell or a solicitation of an offer to buy or sell any security, nor is it advice or a recommendation to enter into any transaction. Any offer to sell or a solicitation of an offer to buy or sell shall be made solely by a Confidential Offering Memorandum. This information may not be reproduced or otherwise disseminated in whole or in part without D’Orazio Capital Partners, LLC prior written consent. </a:t>
            </a:r>
          </a:p>
          <a:p>
            <a:pPr marL="0" indent="0">
              <a:buNone/>
            </a:pPr>
            <a:r>
              <a:rPr lang="en-US" sz="900" dirty="0">
                <a:solidFill>
                  <a:srgbClr val="1F4E79"/>
                </a:solidFill>
                <a:latin typeface="Bankgothic"/>
              </a:rPr>
              <a:t>D’Orazio Capital Partners, LLC 2018 ® All Rights Reserved.</a:t>
            </a:r>
          </a:p>
          <a:p>
            <a:pPr algn="just">
              <a:lnSpc>
                <a:spcPct val="108000"/>
              </a:lnSpc>
            </a:pPr>
            <a:endParaRPr lang="en-US" sz="1050" dirty="0" smtClean="0">
              <a:solidFill>
                <a:schemeClr val="accent1">
                  <a:lumMod val="50000"/>
                </a:schemeClr>
              </a:solidFill>
              <a:latin typeface="Bankgothic"/>
            </a:endParaRPr>
          </a:p>
        </p:txBody>
      </p:sp>
    </p:spTree>
    <p:extLst>
      <p:ext uri="{BB962C8B-B14F-4D97-AF65-F5344CB8AC3E}">
        <p14:creationId xmlns:p14="http://schemas.microsoft.com/office/powerpoint/2010/main" val="2043831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CA49FEA-9F73-4A1A-BFCC-D217EC6EE8A8}"/>
              </a:ext>
            </a:extLst>
          </p:cNvPr>
          <p:cNvSpPr>
            <a:spLocks noGrp="1"/>
          </p:cNvSpPr>
          <p:nvPr>
            <p:ph type="title"/>
          </p:nvPr>
        </p:nvSpPr>
        <p:spPr/>
        <p:txBody>
          <a:bodyPr/>
          <a:lstStyle/>
          <a:p>
            <a:r>
              <a:rPr lang="en-US" sz="2600" dirty="0">
                <a:latin typeface="Bankgothic"/>
              </a:rPr>
              <a:t>Firm Overview</a:t>
            </a:r>
          </a:p>
        </p:txBody>
      </p:sp>
      <p:sp>
        <p:nvSpPr>
          <p:cNvPr id="7" name="Slide Number Placeholder 4"/>
          <p:cNvSpPr>
            <a:spLocks noGrp="1"/>
          </p:cNvSpPr>
          <p:nvPr>
            <p:ph type="sldNum" sz="quarter" idx="12"/>
          </p:nvPr>
        </p:nvSpPr>
        <p:spPr>
          <a:prstGeom prst="rect">
            <a:avLst/>
          </a:prstGeom>
        </p:spPr>
        <p:txBody>
          <a:bodyPr/>
          <a:lstStyle/>
          <a:p>
            <a:r>
              <a:rPr lang="en-US" sz="1000" dirty="0" smtClean="0">
                <a:solidFill>
                  <a:schemeClr val="accent1">
                    <a:lumMod val="50000"/>
                  </a:schemeClr>
                </a:solidFill>
                <a:latin typeface="Bell MT" panose="02020503060305020303" pitchFamily="18" charset="0"/>
              </a:rPr>
              <a:t>3</a:t>
            </a:r>
            <a:endParaRPr lang="en-US" sz="1000" dirty="0">
              <a:solidFill>
                <a:schemeClr val="accent1">
                  <a:lumMod val="50000"/>
                </a:schemeClr>
              </a:solidFill>
              <a:latin typeface="Bell MT" panose="02020503060305020303" pitchFamily="18" charset="0"/>
            </a:endParaRPr>
          </a:p>
        </p:txBody>
      </p:sp>
      <p:sp>
        <p:nvSpPr>
          <p:cNvPr id="3" name="Content Placeholder 2"/>
          <p:cNvSpPr>
            <a:spLocks noGrp="1"/>
          </p:cNvSpPr>
          <p:nvPr>
            <p:ph idx="4294967295"/>
          </p:nvPr>
        </p:nvSpPr>
        <p:spPr>
          <a:xfrm>
            <a:off x="473718" y="1219201"/>
            <a:ext cx="8143403" cy="1523999"/>
          </a:xfrm>
          <a:prstGeom prst="rect">
            <a:avLst/>
          </a:prstGeom>
        </p:spPr>
        <p:txBody>
          <a:bodyPr>
            <a:noAutofit/>
          </a:bodyPr>
          <a:lstStyle/>
          <a:p>
            <a:pPr marL="0" indent="0" algn="just">
              <a:lnSpc>
                <a:spcPct val="108000"/>
              </a:lnSpc>
              <a:buNone/>
            </a:pPr>
            <a:endParaRPr lang="en-US" sz="1050" b="1" dirty="0" smtClean="0">
              <a:solidFill>
                <a:schemeClr val="accent1">
                  <a:lumMod val="50000"/>
                </a:schemeClr>
              </a:solidFill>
              <a:latin typeface="Bankgothic"/>
            </a:endParaRPr>
          </a:p>
          <a:p>
            <a:pPr marL="0" indent="0" algn="just">
              <a:lnSpc>
                <a:spcPct val="108000"/>
              </a:lnSpc>
              <a:buNone/>
            </a:pPr>
            <a:endParaRPr lang="en-US" sz="1050" b="1" dirty="0">
              <a:solidFill>
                <a:schemeClr val="accent1">
                  <a:lumMod val="50000"/>
                </a:schemeClr>
              </a:solidFill>
              <a:latin typeface="Bankgothic"/>
            </a:endParaRPr>
          </a:p>
          <a:p>
            <a:pPr marL="0" indent="0" algn="just">
              <a:lnSpc>
                <a:spcPct val="108000"/>
              </a:lnSpc>
              <a:buNone/>
            </a:pPr>
            <a:r>
              <a:rPr lang="en-US" sz="1050" b="1" dirty="0" smtClean="0">
                <a:solidFill>
                  <a:schemeClr val="accent1">
                    <a:lumMod val="50000"/>
                  </a:schemeClr>
                </a:solidFill>
                <a:latin typeface="Bankgothic"/>
              </a:rPr>
              <a:t>D’Orazio Capital Partners </a:t>
            </a:r>
            <a:r>
              <a:rPr lang="en-US" sz="1050" dirty="0" smtClean="0">
                <a:solidFill>
                  <a:schemeClr val="accent1">
                    <a:lumMod val="50000"/>
                  </a:schemeClr>
                </a:solidFill>
                <a:latin typeface="Bankgothic"/>
              </a:rPr>
              <a:t>is a Chicago-based private equity firm that identifies companies with high potential for organic growth or industry consolidation in the industrial manufacturing sectors.  D’Orazio invests in private, lower middle market companies with a minimum of $10 million in revenue, stable cash flow, and tenured management.</a:t>
            </a:r>
            <a:endParaRPr lang="en-US" sz="1050" dirty="0">
              <a:solidFill>
                <a:schemeClr val="accent1">
                  <a:lumMod val="50000"/>
                </a:schemeClr>
              </a:solidFill>
              <a:latin typeface="Bankgothic"/>
            </a:endParaRPr>
          </a:p>
          <a:p>
            <a:pPr marL="0" indent="0" algn="just">
              <a:lnSpc>
                <a:spcPct val="108000"/>
              </a:lnSpc>
              <a:buNone/>
            </a:pPr>
            <a:r>
              <a:rPr lang="en-US" sz="1050" dirty="0" smtClean="0">
                <a:solidFill>
                  <a:schemeClr val="accent1">
                    <a:lumMod val="50000"/>
                  </a:schemeClr>
                </a:solidFill>
                <a:latin typeface="Bankgothic"/>
              </a:rPr>
              <a:t>Current investments include the following:</a:t>
            </a:r>
          </a:p>
          <a:p>
            <a:pPr marL="0" indent="0" algn="just">
              <a:lnSpc>
                <a:spcPct val="108000"/>
              </a:lnSpc>
              <a:buNone/>
            </a:pPr>
            <a:r>
              <a:rPr lang="en-US" sz="1050" b="1" dirty="0" smtClean="0">
                <a:solidFill>
                  <a:srgbClr val="1F4E79"/>
                </a:solidFill>
                <a:latin typeface="Bankgothic"/>
              </a:rPr>
              <a:t>Red </a:t>
            </a:r>
            <a:r>
              <a:rPr lang="en-US" sz="1050" b="1" dirty="0">
                <a:solidFill>
                  <a:srgbClr val="1F4E79"/>
                </a:solidFill>
                <a:latin typeface="Bankgothic"/>
              </a:rPr>
              <a:t>Head Brass, LLC </a:t>
            </a:r>
            <a:r>
              <a:rPr lang="en-US" sz="1050" dirty="0">
                <a:solidFill>
                  <a:srgbClr val="1F4E79"/>
                </a:solidFill>
                <a:latin typeface="Bankgothic"/>
              </a:rPr>
              <a:t>(“Red Head Brass”) is the largest, US-based manufacturer of couplings, adapters, and related components used in the firefighting industry. Its products are used in critical, life-saving applications to help connect firefighting hoses to trucks and hydrants. In addition to firefighting, Red Head Brass’s products are also used for big water applications such as hydraulic fracturing wells, industrial fire suppression, and emergency water </a:t>
            </a:r>
            <a:r>
              <a:rPr lang="en-US" sz="1050" dirty="0" smtClean="0">
                <a:solidFill>
                  <a:srgbClr val="1F4E79"/>
                </a:solidFill>
                <a:latin typeface="Bankgothic"/>
              </a:rPr>
              <a:t>distribution.</a:t>
            </a:r>
          </a:p>
          <a:p>
            <a:pPr marL="0" indent="0" algn="just">
              <a:lnSpc>
                <a:spcPct val="108000"/>
              </a:lnSpc>
              <a:buNone/>
            </a:pPr>
            <a:r>
              <a:rPr lang="en-US" sz="1050" b="1" dirty="0" smtClean="0">
                <a:solidFill>
                  <a:srgbClr val="1F4E79"/>
                </a:solidFill>
                <a:latin typeface="Bankgothic"/>
              </a:rPr>
              <a:t>GLM </a:t>
            </a:r>
            <a:r>
              <a:rPr lang="en-US" sz="1050" b="1" dirty="0">
                <a:solidFill>
                  <a:srgbClr val="1F4E79"/>
                </a:solidFill>
                <a:latin typeface="Bankgothic"/>
              </a:rPr>
              <a:t>Energy Services, LLC </a:t>
            </a:r>
            <a:r>
              <a:rPr lang="en-US" sz="1050" dirty="0">
                <a:solidFill>
                  <a:srgbClr val="1F4E79"/>
                </a:solidFill>
                <a:latin typeface="Bankgothic"/>
              </a:rPr>
              <a:t>(“GLM”) provides components, maintenance, and repairs to gas turbines, centrifugal gas compressors, pumps, gearboxes, and generators to the energy industry. </a:t>
            </a:r>
            <a:r>
              <a:rPr lang="en-US" sz="1050" dirty="0" smtClean="0">
                <a:solidFill>
                  <a:srgbClr val="1F4E79"/>
                </a:solidFill>
                <a:latin typeface="Bankgothic"/>
              </a:rPr>
              <a:t>  GLM specializes in overhaul and parts manufacturing of Solar, GE, and Siemens gas turbines and is a certified GE Distributor and Green Tag repair center providing the highest quality repair and expertise concerning GE valves.  </a:t>
            </a:r>
            <a:endParaRPr lang="en-US" sz="1050" dirty="0">
              <a:solidFill>
                <a:srgbClr val="1F4E79"/>
              </a:solidFill>
              <a:latin typeface="Bankgothic"/>
            </a:endParaRPr>
          </a:p>
          <a:p>
            <a:pPr marL="0" indent="0" algn="just">
              <a:lnSpc>
                <a:spcPct val="108000"/>
              </a:lnSpc>
              <a:buNone/>
            </a:pPr>
            <a:endParaRPr lang="en-US" sz="1050" dirty="0">
              <a:solidFill>
                <a:srgbClr val="1F4E79"/>
              </a:solidFill>
              <a:latin typeface="Bankgothic"/>
            </a:endParaRPr>
          </a:p>
        </p:txBody>
      </p:sp>
      <p:sp>
        <p:nvSpPr>
          <p:cNvPr id="8" name="Content Placeholder 2">
            <a:extLst>
              <a:ext uri="{FF2B5EF4-FFF2-40B4-BE49-F238E27FC236}">
                <a16:creationId xmlns="" xmlns:a16="http://schemas.microsoft.com/office/drawing/2014/main" id="{57CC5B1E-1E39-4E8B-B9C2-648C264AAB54}"/>
              </a:ext>
            </a:extLst>
          </p:cNvPr>
          <p:cNvSpPr txBox="1">
            <a:spLocks/>
          </p:cNvSpPr>
          <p:nvPr/>
        </p:nvSpPr>
        <p:spPr>
          <a:xfrm>
            <a:off x="457200" y="4191000"/>
            <a:ext cx="8143403" cy="86025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8000"/>
              </a:lnSpc>
              <a:buFont typeface="Arial" panose="020B0604020202020204" pitchFamily="34" charset="0"/>
              <a:buNone/>
            </a:pPr>
            <a:endParaRPr lang="en-US" sz="1050" dirty="0" smtClean="0">
              <a:solidFill>
                <a:schemeClr val="accent1">
                  <a:lumMod val="50000"/>
                </a:schemeClr>
              </a:solidFill>
              <a:latin typeface="Bankgothic"/>
            </a:endParaRPr>
          </a:p>
          <a:p>
            <a:pPr marL="0" indent="0" algn="just">
              <a:lnSpc>
                <a:spcPct val="108000"/>
              </a:lnSpc>
              <a:buNone/>
            </a:pPr>
            <a:r>
              <a:rPr lang="en-US" sz="1050" b="1" dirty="0" smtClean="0">
                <a:solidFill>
                  <a:srgbClr val="1F4E79"/>
                </a:solidFill>
                <a:latin typeface="Bankgothic"/>
              </a:rPr>
              <a:t>New </a:t>
            </a:r>
            <a:r>
              <a:rPr lang="en-US" sz="1050" b="1" dirty="0">
                <a:solidFill>
                  <a:srgbClr val="1F4E79"/>
                </a:solidFill>
                <a:latin typeface="Bankgothic"/>
              </a:rPr>
              <a:t>Castle Stainless Plate, LLC </a:t>
            </a:r>
            <a:r>
              <a:rPr lang="en-US" sz="1050" dirty="0">
                <a:solidFill>
                  <a:srgbClr val="1F4E79"/>
                </a:solidFill>
                <a:latin typeface="Bankgothic"/>
              </a:rPr>
              <a:t>(“NCSP”) provides specialty and standard grades of stainless steel plate in some of the widest, thickest, and longest dimensions in North America. The mill portfolio includes key grades that offer significant weight savings as well as high mechanical strength for lighter and stronger stainless. </a:t>
            </a:r>
            <a:endParaRPr lang="en-US" sz="1050" dirty="0" smtClean="0">
              <a:solidFill>
                <a:srgbClr val="1F4E79"/>
              </a:solidFill>
              <a:latin typeface="Bankgothic"/>
            </a:endParaRPr>
          </a:p>
          <a:p>
            <a:pPr marL="0" indent="0" algn="just">
              <a:lnSpc>
                <a:spcPct val="108000"/>
              </a:lnSpc>
              <a:buNone/>
            </a:pPr>
            <a:r>
              <a:rPr lang="en-US" sz="1050" b="1" dirty="0" smtClean="0">
                <a:solidFill>
                  <a:srgbClr val="1F4E79"/>
                </a:solidFill>
                <a:latin typeface="Bankgothic"/>
              </a:rPr>
              <a:t>Peerless of America </a:t>
            </a:r>
            <a:r>
              <a:rPr lang="en-US" sz="1050" dirty="0" smtClean="0">
                <a:solidFill>
                  <a:srgbClr val="1F4E79"/>
                </a:solidFill>
                <a:latin typeface="Bankgothic"/>
              </a:rPr>
              <a:t>was </a:t>
            </a:r>
            <a:r>
              <a:rPr lang="en-US" sz="1050" dirty="0">
                <a:solidFill>
                  <a:srgbClr val="1F4E79"/>
                </a:solidFill>
                <a:latin typeface="Bankgothic"/>
              </a:rPr>
              <a:t>founded in 1912 and has since serviced the automotive, air conditioning and refrigeration industries as a manufacturer of extruded aluminum shapes for heat transfer. Peerless is also a fabricator of all-aluminum and aluminum/copper heat transfer </a:t>
            </a:r>
            <a:r>
              <a:rPr lang="en-US" sz="1050" dirty="0" smtClean="0">
                <a:solidFill>
                  <a:srgbClr val="1F4E79"/>
                </a:solidFill>
                <a:latin typeface="Bankgothic"/>
              </a:rPr>
              <a:t>coils.  A major </a:t>
            </a:r>
            <a:r>
              <a:rPr lang="en-US" sz="1050" dirty="0">
                <a:solidFill>
                  <a:srgbClr val="1F4E79"/>
                </a:solidFill>
                <a:latin typeface="Bankgothic"/>
              </a:rPr>
              <a:t>supplier of heat transfer products to the Automotive, Aerospace, Off-road Truck, Heavy Equipment as well as residential and commercial refrigeration </a:t>
            </a:r>
            <a:r>
              <a:rPr lang="en-US" sz="1050" dirty="0" smtClean="0">
                <a:solidFill>
                  <a:srgbClr val="1F4E79"/>
                </a:solidFill>
                <a:latin typeface="Bankgothic"/>
              </a:rPr>
              <a:t>markets.</a:t>
            </a:r>
          </a:p>
          <a:p>
            <a:pPr marL="0" indent="0" algn="just">
              <a:lnSpc>
                <a:spcPct val="108000"/>
              </a:lnSpc>
              <a:buFont typeface="Arial" panose="020B0604020202020204" pitchFamily="34" charset="0"/>
              <a:buNone/>
            </a:pPr>
            <a:endParaRPr lang="en-US" sz="1050" dirty="0" smtClean="0">
              <a:solidFill>
                <a:schemeClr val="accent1">
                  <a:lumMod val="50000"/>
                </a:schemeClr>
              </a:solidFill>
              <a:latin typeface="Bankgothic"/>
            </a:endParaRPr>
          </a:p>
          <a:p>
            <a:pPr marL="0" indent="0" algn="just">
              <a:lnSpc>
                <a:spcPct val="108000"/>
              </a:lnSpc>
              <a:buFont typeface="Arial" panose="020B0604020202020204" pitchFamily="34" charset="0"/>
              <a:buNone/>
            </a:pPr>
            <a:endParaRPr lang="en-US" sz="1050" dirty="0">
              <a:solidFill>
                <a:schemeClr val="accent1">
                  <a:lumMod val="50000"/>
                </a:schemeClr>
              </a:solidFill>
              <a:latin typeface="Bankgothic"/>
            </a:endParaRPr>
          </a:p>
          <a:p>
            <a:pPr marL="0" indent="0" algn="just">
              <a:lnSpc>
                <a:spcPct val="108000"/>
              </a:lnSpc>
              <a:buFont typeface="Arial" panose="020B0604020202020204" pitchFamily="34" charset="0"/>
              <a:buNone/>
            </a:pPr>
            <a:endParaRPr lang="en-US" sz="1050" dirty="0">
              <a:solidFill>
                <a:schemeClr val="accent1">
                  <a:lumMod val="50000"/>
                </a:schemeClr>
              </a:solidFill>
              <a:latin typeface="Bankgothic"/>
            </a:endParaRPr>
          </a:p>
        </p:txBody>
      </p:sp>
    </p:spTree>
    <p:extLst>
      <p:ext uri="{BB962C8B-B14F-4D97-AF65-F5344CB8AC3E}">
        <p14:creationId xmlns:p14="http://schemas.microsoft.com/office/powerpoint/2010/main" val="936780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CA49FEA-9F73-4A1A-BFCC-D217EC6EE8A8}"/>
              </a:ext>
            </a:extLst>
          </p:cNvPr>
          <p:cNvSpPr>
            <a:spLocks noGrp="1"/>
          </p:cNvSpPr>
          <p:nvPr>
            <p:ph type="title"/>
          </p:nvPr>
        </p:nvSpPr>
        <p:spPr/>
        <p:txBody>
          <a:bodyPr/>
          <a:lstStyle/>
          <a:p>
            <a:r>
              <a:rPr lang="en-US" sz="2600" dirty="0" smtClean="0">
                <a:latin typeface="Bankgothic"/>
              </a:rPr>
              <a:t>Investment Performance</a:t>
            </a:r>
            <a:endParaRPr lang="en-US" sz="2600" dirty="0">
              <a:latin typeface="Bankgothic"/>
            </a:endParaRPr>
          </a:p>
        </p:txBody>
      </p:sp>
      <p:sp>
        <p:nvSpPr>
          <p:cNvPr id="7" name="Slide Number Placeholder 4"/>
          <p:cNvSpPr>
            <a:spLocks noGrp="1"/>
          </p:cNvSpPr>
          <p:nvPr>
            <p:ph type="sldNum" sz="quarter" idx="12"/>
          </p:nvPr>
        </p:nvSpPr>
        <p:spPr>
          <a:prstGeom prst="rect">
            <a:avLst/>
          </a:prstGeom>
        </p:spPr>
        <p:txBody>
          <a:bodyPr/>
          <a:lstStyle/>
          <a:p>
            <a:r>
              <a:rPr lang="en-US" sz="1000" dirty="0" smtClean="0">
                <a:solidFill>
                  <a:srgbClr val="5B9BD5">
                    <a:lumMod val="50000"/>
                  </a:srgbClr>
                </a:solidFill>
                <a:latin typeface="Bell MT" panose="02020503060305020303" pitchFamily="18" charset="0"/>
              </a:rPr>
              <a:t>4</a:t>
            </a:r>
            <a:endParaRPr lang="en-US" sz="1000" dirty="0">
              <a:solidFill>
                <a:srgbClr val="5B9BD5">
                  <a:lumMod val="50000"/>
                </a:srgbClr>
              </a:solidFill>
              <a:latin typeface="Bell MT" panose="02020503060305020303" pitchFamily="18" charset="0"/>
            </a:endParaRPr>
          </a:p>
        </p:txBody>
      </p:sp>
      <p:sp>
        <p:nvSpPr>
          <p:cNvPr id="3" name="Content Placeholder 2"/>
          <p:cNvSpPr>
            <a:spLocks noGrp="1"/>
          </p:cNvSpPr>
          <p:nvPr>
            <p:ph idx="4294967295"/>
          </p:nvPr>
        </p:nvSpPr>
        <p:spPr>
          <a:xfrm>
            <a:off x="473718" y="1219201"/>
            <a:ext cx="8143403" cy="1523999"/>
          </a:xfrm>
          <a:prstGeom prst="rect">
            <a:avLst/>
          </a:prstGeom>
        </p:spPr>
        <p:txBody>
          <a:bodyPr>
            <a:noAutofit/>
          </a:bodyPr>
          <a:lstStyle/>
          <a:p>
            <a:pPr marL="0" indent="0" algn="just">
              <a:lnSpc>
                <a:spcPct val="108000"/>
              </a:lnSpc>
              <a:buNone/>
            </a:pPr>
            <a:endParaRPr lang="en-US" sz="1050" u="sng" dirty="0" smtClean="0">
              <a:solidFill>
                <a:schemeClr val="accent1">
                  <a:lumMod val="50000"/>
                </a:schemeClr>
              </a:solidFill>
              <a:latin typeface="Bankgothic"/>
            </a:endParaRPr>
          </a:p>
          <a:p>
            <a:pPr marL="0" indent="0" algn="just">
              <a:lnSpc>
                <a:spcPct val="108000"/>
              </a:lnSpc>
              <a:buNone/>
            </a:pPr>
            <a:endParaRPr lang="en-US" sz="1050" u="sng" dirty="0">
              <a:solidFill>
                <a:schemeClr val="accent1">
                  <a:lumMod val="50000"/>
                </a:schemeClr>
              </a:solidFill>
              <a:latin typeface="Bankgothic"/>
            </a:endParaRPr>
          </a:p>
          <a:p>
            <a:pPr marL="0" indent="0" algn="just">
              <a:lnSpc>
                <a:spcPct val="108000"/>
              </a:lnSpc>
              <a:buNone/>
            </a:pPr>
            <a:r>
              <a:rPr lang="en-US" sz="1050" dirty="0" smtClean="0">
                <a:solidFill>
                  <a:schemeClr val="accent1">
                    <a:lumMod val="50000"/>
                  </a:schemeClr>
                </a:solidFill>
                <a:latin typeface="Bankgothic"/>
              </a:rPr>
              <a:t>A sample of return characteristics of previous investments include the following:</a:t>
            </a:r>
          </a:p>
          <a:p>
            <a:pPr marL="0" indent="0" algn="just">
              <a:lnSpc>
                <a:spcPct val="108000"/>
              </a:lnSpc>
              <a:buNone/>
            </a:pPr>
            <a:endParaRPr lang="en-US" sz="1050" dirty="0">
              <a:solidFill>
                <a:schemeClr val="accent1">
                  <a:lumMod val="50000"/>
                </a:schemeClr>
              </a:solidFill>
              <a:latin typeface="Bankgothic"/>
            </a:endParaRPr>
          </a:p>
          <a:p>
            <a:pPr marL="0" indent="0" algn="just">
              <a:lnSpc>
                <a:spcPct val="108000"/>
              </a:lnSpc>
              <a:buNone/>
            </a:pPr>
            <a:endParaRPr lang="en-US" sz="1050" dirty="0" smtClean="0">
              <a:solidFill>
                <a:schemeClr val="accent1">
                  <a:lumMod val="50000"/>
                </a:schemeClr>
              </a:solidFill>
              <a:latin typeface="Bankgothic"/>
            </a:endParaRPr>
          </a:p>
          <a:p>
            <a:pPr marL="0" indent="0" algn="just">
              <a:lnSpc>
                <a:spcPct val="108000"/>
              </a:lnSpc>
              <a:buNone/>
            </a:pPr>
            <a:endParaRPr lang="en-US" sz="1050" dirty="0">
              <a:solidFill>
                <a:schemeClr val="accent1">
                  <a:lumMod val="50000"/>
                </a:schemeClr>
              </a:solidFill>
              <a:latin typeface="Bankgothic"/>
            </a:endParaRPr>
          </a:p>
          <a:p>
            <a:pPr marL="0" indent="0" algn="just">
              <a:lnSpc>
                <a:spcPct val="108000"/>
              </a:lnSpc>
              <a:buNone/>
            </a:pPr>
            <a:endParaRPr lang="en-US" sz="1050" dirty="0" smtClean="0">
              <a:solidFill>
                <a:schemeClr val="accent1">
                  <a:lumMod val="50000"/>
                </a:schemeClr>
              </a:solidFill>
              <a:latin typeface="Bankgothic"/>
            </a:endParaRPr>
          </a:p>
          <a:p>
            <a:pPr marL="0" indent="0" algn="just">
              <a:lnSpc>
                <a:spcPct val="108000"/>
              </a:lnSpc>
              <a:buNone/>
            </a:pPr>
            <a:endParaRPr lang="en-US" sz="1050" dirty="0">
              <a:solidFill>
                <a:schemeClr val="accent1">
                  <a:lumMod val="50000"/>
                </a:schemeClr>
              </a:solidFill>
              <a:latin typeface="Bankgothic"/>
            </a:endParaRPr>
          </a:p>
          <a:p>
            <a:pPr marL="0" indent="0" algn="just">
              <a:lnSpc>
                <a:spcPct val="108000"/>
              </a:lnSpc>
              <a:buNone/>
            </a:pPr>
            <a:endParaRPr lang="en-US" sz="1050" dirty="0" smtClean="0">
              <a:solidFill>
                <a:schemeClr val="accent1">
                  <a:lumMod val="50000"/>
                </a:schemeClr>
              </a:solidFill>
              <a:latin typeface="Bankgothic"/>
            </a:endParaRPr>
          </a:p>
          <a:p>
            <a:pPr marL="0" indent="0" algn="just">
              <a:lnSpc>
                <a:spcPct val="108000"/>
              </a:lnSpc>
              <a:buNone/>
            </a:pPr>
            <a:endParaRPr lang="en-US" sz="1050" dirty="0" smtClean="0">
              <a:solidFill>
                <a:srgbClr val="1F4E79"/>
              </a:solidFill>
              <a:latin typeface="Bankgothic"/>
            </a:endParaRPr>
          </a:p>
          <a:p>
            <a:pPr marL="0" indent="0" algn="just">
              <a:lnSpc>
                <a:spcPct val="108000"/>
              </a:lnSpc>
              <a:buNone/>
            </a:pPr>
            <a:endParaRPr lang="en-US" sz="1050" dirty="0">
              <a:solidFill>
                <a:srgbClr val="1F4E79"/>
              </a:solidFill>
              <a:latin typeface="Bankgothic"/>
            </a:endParaRPr>
          </a:p>
          <a:p>
            <a:pPr marL="0" indent="0" algn="just">
              <a:lnSpc>
                <a:spcPct val="108000"/>
              </a:lnSpc>
              <a:buNone/>
            </a:pPr>
            <a:endParaRPr lang="en-US" sz="1050" dirty="0" smtClean="0">
              <a:solidFill>
                <a:srgbClr val="1F4E79"/>
              </a:solidFill>
              <a:latin typeface="Bankgothic"/>
            </a:endParaRPr>
          </a:p>
          <a:p>
            <a:pPr marL="0" indent="0" algn="just">
              <a:lnSpc>
                <a:spcPct val="108000"/>
              </a:lnSpc>
              <a:buNone/>
            </a:pPr>
            <a:endParaRPr lang="en-US" sz="1050" dirty="0">
              <a:solidFill>
                <a:srgbClr val="1F4E79"/>
              </a:solidFill>
              <a:latin typeface="Bankgothic"/>
            </a:endParaRPr>
          </a:p>
          <a:p>
            <a:pPr marL="0" indent="0" algn="just">
              <a:lnSpc>
                <a:spcPct val="108000"/>
              </a:lnSpc>
              <a:buNone/>
            </a:pPr>
            <a:endParaRPr lang="en-US" sz="900" dirty="0" smtClean="0">
              <a:solidFill>
                <a:srgbClr val="1F4E79"/>
              </a:solidFill>
              <a:latin typeface="Bankgothic"/>
            </a:endParaRPr>
          </a:p>
          <a:p>
            <a:pPr marL="0" indent="0" algn="just">
              <a:lnSpc>
                <a:spcPct val="108000"/>
              </a:lnSpc>
              <a:buNone/>
            </a:pPr>
            <a:endParaRPr lang="en-US" sz="900" dirty="0">
              <a:solidFill>
                <a:srgbClr val="1F4E79"/>
              </a:solidFill>
              <a:latin typeface="Bankgothic"/>
            </a:endParaRPr>
          </a:p>
          <a:p>
            <a:pPr marL="0" indent="0" algn="just">
              <a:lnSpc>
                <a:spcPct val="108000"/>
              </a:lnSpc>
              <a:buNone/>
            </a:pPr>
            <a:r>
              <a:rPr lang="en-US" sz="900" dirty="0" smtClean="0">
                <a:solidFill>
                  <a:srgbClr val="1F4E79"/>
                </a:solidFill>
                <a:latin typeface="Bankgothic"/>
              </a:rPr>
              <a:t>The </a:t>
            </a:r>
            <a:r>
              <a:rPr lang="en-US" sz="900" dirty="0">
                <a:solidFill>
                  <a:srgbClr val="1F4E79"/>
                </a:solidFill>
                <a:latin typeface="Bankgothic"/>
              </a:rPr>
              <a:t>results shown are for informational purposes only. The returns are net of fees and </a:t>
            </a:r>
            <a:r>
              <a:rPr lang="en-US" sz="900" dirty="0" smtClean="0">
                <a:solidFill>
                  <a:srgbClr val="1F4E79"/>
                </a:solidFill>
                <a:latin typeface="Bankgothic"/>
              </a:rPr>
              <a:t>expenses and are self-reported.  These performance results are designed to highlight the Firm’s experience in previous SPV investments but are not designed to reflect potential returns of the proposed Fund.  In </a:t>
            </a:r>
            <a:r>
              <a:rPr lang="en-US" sz="900" dirty="0">
                <a:solidFill>
                  <a:srgbClr val="1F4E79"/>
                </a:solidFill>
                <a:latin typeface="Bankgothic"/>
              </a:rPr>
              <a:t>fact, hypothetical performance results have many inherent limitations. </a:t>
            </a:r>
            <a:endParaRPr lang="en-US" sz="900" dirty="0" smtClean="0">
              <a:solidFill>
                <a:srgbClr val="1F4E79"/>
              </a:solidFill>
              <a:latin typeface="Bankgothic"/>
            </a:endParaRPr>
          </a:p>
          <a:p>
            <a:pPr marL="0" indent="0" algn="just">
              <a:lnSpc>
                <a:spcPct val="108000"/>
              </a:lnSpc>
              <a:buNone/>
            </a:pPr>
            <a:endParaRPr lang="en-US" sz="1050" dirty="0" smtClean="0">
              <a:solidFill>
                <a:srgbClr val="1F4E79"/>
              </a:solidFill>
              <a:latin typeface="Bankgothic"/>
            </a:endParaRPr>
          </a:p>
          <a:p>
            <a:pPr algn="just">
              <a:lnSpc>
                <a:spcPct val="108000"/>
              </a:lnSpc>
            </a:pPr>
            <a:endParaRPr lang="en-US" sz="1050" dirty="0" smtClean="0">
              <a:solidFill>
                <a:srgbClr val="1F4E79"/>
              </a:solidFill>
              <a:latin typeface="Bankgothic"/>
            </a:endParaRPr>
          </a:p>
        </p:txBody>
      </p:sp>
    </p:spTree>
    <p:extLst>
      <p:ext uri="{BB962C8B-B14F-4D97-AF65-F5344CB8AC3E}">
        <p14:creationId xmlns:p14="http://schemas.microsoft.com/office/powerpoint/2010/main" val="126413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CA49FEA-9F73-4A1A-BFCC-D217EC6EE8A8}"/>
              </a:ext>
            </a:extLst>
          </p:cNvPr>
          <p:cNvSpPr>
            <a:spLocks noGrp="1"/>
          </p:cNvSpPr>
          <p:nvPr>
            <p:ph type="title"/>
          </p:nvPr>
        </p:nvSpPr>
        <p:spPr/>
        <p:txBody>
          <a:bodyPr/>
          <a:lstStyle/>
          <a:p>
            <a:r>
              <a:rPr lang="en-US" sz="2600" dirty="0" smtClean="0">
                <a:latin typeface="Bankgothic"/>
              </a:rPr>
              <a:t>Investment Management</a:t>
            </a:r>
            <a:endParaRPr lang="en-US" sz="2600" dirty="0">
              <a:latin typeface="Bankgothic"/>
            </a:endParaRPr>
          </a:p>
        </p:txBody>
      </p:sp>
      <p:sp>
        <p:nvSpPr>
          <p:cNvPr id="7" name="Slide Number Placeholder 4"/>
          <p:cNvSpPr>
            <a:spLocks noGrp="1"/>
          </p:cNvSpPr>
          <p:nvPr>
            <p:ph type="sldNum" sz="quarter" idx="12"/>
          </p:nvPr>
        </p:nvSpPr>
        <p:spPr>
          <a:prstGeom prst="rect">
            <a:avLst/>
          </a:prstGeom>
        </p:spPr>
        <p:txBody>
          <a:bodyPr/>
          <a:lstStyle/>
          <a:p>
            <a:r>
              <a:rPr lang="en-US" sz="1000" dirty="0" smtClean="0">
                <a:solidFill>
                  <a:srgbClr val="5B9BD5">
                    <a:lumMod val="50000"/>
                  </a:srgbClr>
                </a:solidFill>
                <a:latin typeface="Bell MT" panose="02020503060305020303" pitchFamily="18" charset="0"/>
              </a:rPr>
              <a:t>5</a:t>
            </a:r>
            <a:endParaRPr lang="en-US" sz="1000" dirty="0">
              <a:solidFill>
                <a:srgbClr val="5B9BD5">
                  <a:lumMod val="50000"/>
                </a:srgbClr>
              </a:solidFill>
              <a:latin typeface="Bell MT" panose="02020503060305020303" pitchFamily="18" charset="0"/>
            </a:endParaRPr>
          </a:p>
        </p:txBody>
      </p:sp>
      <p:sp>
        <p:nvSpPr>
          <p:cNvPr id="3" name="Content Placeholder 2"/>
          <p:cNvSpPr>
            <a:spLocks noGrp="1"/>
          </p:cNvSpPr>
          <p:nvPr>
            <p:ph idx="4294967295"/>
          </p:nvPr>
        </p:nvSpPr>
        <p:spPr>
          <a:xfrm>
            <a:off x="473718" y="1219201"/>
            <a:ext cx="8143403" cy="1523999"/>
          </a:xfrm>
          <a:prstGeom prst="rect">
            <a:avLst/>
          </a:prstGeom>
        </p:spPr>
        <p:txBody>
          <a:bodyPr>
            <a:noAutofit/>
          </a:bodyPr>
          <a:lstStyle/>
          <a:p>
            <a:pPr marL="0" indent="0" algn="just">
              <a:lnSpc>
                <a:spcPct val="108000"/>
              </a:lnSpc>
              <a:buNone/>
            </a:pPr>
            <a:endParaRPr lang="en-US" sz="1050" u="sng" dirty="0" smtClean="0">
              <a:solidFill>
                <a:schemeClr val="accent1">
                  <a:lumMod val="50000"/>
                </a:schemeClr>
              </a:solidFill>
              <a:latin typeface="Bankgothic"/>
            </a:endParaRPr>
          </a:p>
          <a:p>
            <a:pPr marL="0" indent="0" algn="just">
              <a:lnSpc>
                <a:spcPct val="108000"/>
              </a:lnSpc>
              <a:buNone/>
            </a:pPr>
            <a:r>
              <a:rPr lang="en-US" sz="1050" u="sng" dirty="0" smtClean="0">
                <a:solidFill>
                  <a:schemeClr val="accent1">
                    <a:lumMod val="50000"/>
                  </a:schemeClr>
                </a:solidFill>
                <a:latin typeface="Bankgothic"/>
              </a:rPr>
              <a:t>Pre-Investment</a:t>
            </a:r>
          </a:p>
          <a:p>
            <a:pPr marL="0" indent="0" algn="just">
              <a:lnSpc>
                <a:spcPct val="108000"/>
              </a:lnSpc>
              <a:buNone/>
            </a:pPr>
            <a:r>
              <a:rPr lang="en-US" sz="1050" dirty="0" smtClean="0">
                <a:solidFill>
                  <a:schemeClr val="accent1">
                    <a:lumMod val="50000"/>
                  </a:schemeClr>
                </a:solidFill>
                <a:latin typeface="Bankgothic"/>
              </a:rPr>
              <a:t>We conduct robust due diligence with the dual objective of ensuring that risk/reward attributes have been fully vetted and that a well-grounded executable investment thesis and business plan have been developed.  We then capitalize each investment in a manner custom-designed to facilitate the execution of the investment thesis and business plan.</a:t>
            </a:r>
          </a:p>
          <a:p>
            <a:pPr marL="0" lvl="0" indent="0" algn="just">
              <a:lnSpc>
                <a:spcPct val="108000"/>
              </a:lnSpc>
              <a:buNone/>
            </a:pPr>
            <a:r>
              <a:rPr lang="en-US" sz="1050" u="sng" dirty="0" smtClean="0">
                <a:solidFill>
                  <a:srgbClr val="5B9BD5">
                    <a:lumMod val="50000"/>
                  </a:srgbClr>
                </a:solidFill>
                <a:latin typeface="Bankgothic"/>
              </a:rPr>
              <a:t>Post-Investment</a:t>
            </a:r>
          </a:p>
          <a:p>
            <a:pPr marL="0" lvl="0" indent="0" algn="just">
              <a:lnSpc>
                <a:spcPct val="108000"/>
              </a:lnSpc>
              <a:buNone/>
            </a:pPr>
            <a:r>
              <a:rPr lang="en-US" sz="1050" dirty="0" smtClean="0">
                <a:solidFill>
                  <a:srgbClr val="5B9BD5">
                    <a:lumMod val="50000"/>
                  </a:srgbClr>
                </a:solidFill>
                <a:latin typeface="Bankgothic"/>
              </a:rPr>
              <a:t>During </a:t>
            </a:r>
            <a:r>
              <a:rPr lang="en-US" sz="1050" dirty="0">
                <a:solidFill>
                  <a:srgbClr val="5B9BD5">
                    <a:lumMod val="50000"/>
                  </a:srgbClr>
                </a:solidFill>
                <a:latin typeface="Bankgothic"/>
              </a:rPr>
              <a:t>our ownership period, we work collaboratively with each management team to ensure:</a:t>
            </a:r>
          </a:p>
          <a:p>
            <a:pPr lvl="0" algn="just">
              <a:lnSpc>
                <a:spcPct val="108000"/>
              </a:lnSpc>
            </a:pPr>
            <a:r>
              <a:rPr lang="en-US" sz="1050" dirty="0" smtClean="0">
                <a:solidFill>
                  <a:srgbClr val="5B9BD5">
                    <a:lumMod val="50000"/>
                  </a:srgbClr>
                </a:solidFill>
                <a:latin typeface="Bankgothic"/>
              </a:rPr>
              <a:t>Key </a:t>
            </a:r>
            <a:r>
              <a:rPr lang="en-US" sz="1050" dirty="0">
                <a:solidFill>
                  <a:srgbClr val="5B9BD5">
                    <a:lumMod val="50000"/>
                  </a:srgbClr>
                </a:solidFill>
                <a:latin typeface="Bankgothic"/>
              </a:rPr>
              <a:t>investment assumptions are periodically confirmed or adjusted</a:t>
            </a:r>
          </a:p>
          <a:p>
            <a:pPr lvl="0" algn="just">
              <a:lnSpc>
                <a:spcPct val="108000"/>
              </a:lnSpc>
            </a:pPr>
            <a:r>
              <a:rPr lang="en-US" sz="1050" dirty="0">
                <a:solidFill>
                  <a:srgbClr val="5B9BD5">
                    <a:lumMod val="50000"/>
                  </a:srgbClr>
                </a:solidFill>
                <a:latin typeface="Bankgothic"/>
              </a:rPr>
              <a:t>An environment of execution and accountability exists</a:t>
            </a:r>
          </a:p>
          <a:p>
            <a:pPr lvl="0" algn="just">
              <a:lnSpc>
                <a:spcPct val="108000"/>
              </a:lnSpc>
            </a:pPr>
            <a:r>
              <a:rPr lang="en-US" sz="1050" dirty="0">
                <a:solidFill>
                  <a:srgbClr val="5B9BD5">
                    <a:lumMod val="50000"/>
                  </a:srgbClr>
                </a:solidFill>
                <a:latin typeface="Bankgothic"/>
              </a:rPr>
              <a:t>Internal and external reporting is timely, useful, and fully transparent</a:t>
            </a:r>
          </a:p>
          <a:p>
            <a:pPr lvl="0" algn="just">
              <a:lnSpc>
                <a:spcPct val="108000"/>
              </a:lnSpc>
            </a:pPr>
            <a:r>
              <a:rPr lang="en-US" sz="1050" dirty="0">
                <a:solidFill>
                  <a:srgbClr val="5B9BD5">
                    <a:lumMod val="50000"/>
                  </a:srgbClr>
                </a:solidFill>
                <a:latin typeface="Bankgothic"/>
              </a:rPr>
              <a:t>Human and financial capital needs are identified and adequately met</a:t>
            </a:r>
          </a:p>
          <a:p>
            <a:pPr lvl="0" algn="just">
              <a:lnSpc>
                <a:spcPct val="108000"/>
              </a:lnSpc>
            </a:pPr>
            <a:r>
              <a:rPr lang="en-US" sz="1050" dirty="0">
                <a:solidFill>
                  <a:srgbClr val="5B9BD5">
                    <a:lumMod val="50000"/>
                  </a:srgbClr>
                </a:solidFill>
                <a:latin typeface="Bankgothic"/>
              </a:rPr>
              <a:t>All stake holder interests are properly </a:t>
            </a:r>
            <a:r>
              <a:rPr lang="en-US" sz="1050" dirty="0" smtClean="0">
                <a:solidFill>
                  <a:srgbClr val="5B9BD5">
                    <a:lumMod val="50000"/>
                  </a:srgbClr>
                </a:solidFill>
                <a:latin typeface="Bankgothic"/>
              </a:rPr>
              <a:t>aligned</a:t>
            </a:r>
          </a:p>
          <a:p>
            <a:pPr marL="0" lvl="0" indent="0" algn="just">
              <a:lnSpc>
                <a:spcPct val="108000"/>
              </a:lnSpc>
              <a:buNone/>
            </a:pPr>
            <a:r>
              <a:rPr lang="en-US" sz="1050" dirty="0" smtClean="0">
                <a:solidFill>
                  <a:srgbClr val="5B9BD5">
                    <a:lumMod val="50000"/>
                  </a:srgbClr>
                </a:solidFill>
                <a:latin typeface="Bankgothic"/>
              </a:rPr>
              <a:t>A consistent plan of communication is executed throughout the investment cycle.  This ranges from monthly calls to having our operating executives on-site not only monitoring our investment but also providing day-to-day assistance in managing and growing these organizations.  We will utilize all necessary resources to ensure our investors that their capital investment is well managed and monitored.  As an example, we utilize an affiliated entity Dora Consulting to assist us in this ongoing process.  They are a </a:t>
            </a:r>
            <a:r>
              <a:rPr lang="en-US" sz="1050" dirty="0" smtClean="0">
                <a:solidFill>
                  <a:srgbClr val="1F4E79"/>
                </a:solidFill>
                <a:latin typeface="Bankgothic"/>
              </a:rPr>
              <a:t>multi-disciplined and energy-centric consulting firm; </a:t>
            </a:r>
            <a:r>
              <a:rPr lang="en-US" sz="1050" dirty="0">
                <a:solidFill>
                  <a:srgbClr val="1F4E79"/>
                </a:solidFill>
                <a:latin typeface="Bankgothic"/>
              </a:rPr>
              <a:t>specializing in </a:t>
            </a:r>
            <a:r>
              <a:rPr lang="en-US" sz="1050" dirty="0" smtClean="0">
                <a:solidFill>
                  <a:srgbClr val="1F4E79"/>
                </a:solidFill>
                <a:latin typeface="Bankgothic"/>
              </a:rPr>
              <a:t>marketing</a:t>
            </a:r>
            <a:r>
              <a:rPr lang="en-US" sz="1050" dirty="0">
                <a:solidFill>
                  <a:srgbClr val="1F4E79"/>
                </a:solidFill>
                <a:latin typeface="Bankgothic"/>
              </a:rPr>
              <a:t>, </a:t>
            </a:r>
            <a:r>
              <a:rPr lang="en-US" sz="1050" dirty="0" smtClean="0">
                <a:solidFill>
                  <a:srgbClr val="1F4E79"/>
                </a:solidFill>
                <a:latin typeface="Bankgothic"/>
              </a:rPr>
              <a:t>business development</a:t>
            </a:r>
            <a:r>
              <a:rPr lang="en-US" sz="1050" dirty="0">
                <a:solidFill>
                  <a:srgbClr val="1F4E79"/>
                </a:solidFill>
                <a:latin typeface="Bankgothic"/>
              </a:rPr>
              <a:t>, </a:t>
            </a:r>
            <a:r>
              <a:rPr lang="en-US" sz="1050" dirty="0" smtClean="0">
                <a:solidFill>
                  <a:srgbClr val="1F4E79"/>
                </a:solidFill>
                <a:latin typeface="Bankgothic"/>
              </a:rPr>
              <a:t>business improvement</a:t>
            </a:r>
            <a:r>
              <a:rPr lang="en-US" sz="1050" dirty="0">
                <a:solidFill>
                  <a:srgbClr val="1F4E79"/>
                </a:solidFill>
                <a:latin typeface="Bankgothic"/>
              </a:rPr>
              <a:t>, </a:t>
            </a:r>
            <a:r>
              <a:rPr lang="en-US" sz="1050" dirty="0" smtClean="0">
                <a:solidFill>
                  <a:srgbClr val="1F4E79"/>
                </a:solidFill>
                <a:latin typeface="Bankgothic"/>
              </a:rPr>
              <a:t>engineering</a:t>
            </a:r>
            <a:r>
              <a:rPr lang="en-US" sz="1050" dirty="0">
                <a:solidFill>
                  <a:srgbClr val="1F4E79"/>
                </a:solidFill>
                <a:latin typeface="Bankgothic"/>
              </a:rPr>
              <a:t>, </a:t>
            </a:r>
            <a:r>
              <a:rPr lang="en-US" sz="1050" dirty="0" smtClean="0">
                <a:solidFill>
                  <a:srgbClr val="1F4E79"/>
                </a:solidFill>
                <a:latin typeface="Bankgothic"/>
              </a:rPr>
              <a:t>facilities management</a:t>
            </a:r>
            <a:r>
              <a:rPr lang="en-US" sz="1050" dirty="0">
                <a:solidFill>
                  <a:srgbClr val="1F4E79"/>
                </a:solidFill>
                <a:latin typeface="Bankgothic"/>
              </a:rPr>
              <a:t>, and </a:t>
            </a:r>
            <a:r>
              <a:rPr lang="en-US" sz="1050" dirty="0" smtClean="0">
                <a:solidFill>
                  <a:srgbClr val="1F4E79"/>
                </a:solidFill>
                <a:latin typeface="Bankgothic"/>
              </a:rPr>
              <a:t>project management.</a:t>
            </a:r>
            <a:endParaRPr lang="en-US" sz="1050" dirty="0">
              <a:solidFill>
                <a:srgbClr val="1F4E79"/>
              </a:solidFill>
              <a:latin typeface="Bankgothic"/>
            </a:endParaRPr>
          </a:p>
        </p:txBody>
      </p:sp>
    </p:spTree>
    <p:extLst>
      <p:ext uri="{BB962C8B-B14F-4D97-AF65-F5344CB8AC3E}">
        <p14:creationId xmlns:p14="http://schemas.microsoft.com/office/powerpoint/2010/main" val="3537154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CA49FEA-9F73-4A1A-BFCC-D217EC6EE8A8}"/>
              </a:ext>
            </a:extLst>
          </p:cNvPr>
          <p:cNvSpPr>
            <a:spLocks noGrp="1"/>
          </p:cNvSpPr>
          <p:nvPr>
            <p:ph type="title"/>
          </p:nvPr>
        </p:nvSpPr>
        <p:spPr/>
        <p:txBody>
          <a:bodyPr/>
          <a:lstStyle/>
          <a:p>
            <a:r>
              <a:rPr lang="en-US" sz="2600" dirty="0" smtClean="0">
                <a:latin typeface="Bankgothic"/>
              </a:rPr>
              <a:t>Leadership</a:t>
            </a:r>
            <a:endParaRPr lang="en-US" sz="2600" dirty="0">
              <a:latin typeface="Bankgothic"/>
            </a:endParaRPr>
          </a:p>
        </p:txBody>
      </p:sp>
      <p:sp>
        <p:nvSpPr>
          <p:cNvPr id="7" name="Slide Number Placeholder 4"/>
          <p:cNvSpPr>
            <a:spLocks noGrp="1"/>
          </p:cNvSpPr>
          <p:nvPr>
            <p:ph type="sldNum" sz="quarter" idx="12"/>
          </p:nvPr>
        </p:nvSpPr>
        <p:spPr>
          <a:prstGeom prst="rect">
            <a:avLst/>
          </a:prstGeom>
        </p:spPr>
        <p:txBody>
          <a:bodyPr/>
          <a:lstStyle/>
          <a:p>
            <a:r>
              <a:rPr lang="en-US" sz="1000" dirty="0" smtClean="0">
                <a:solidFill>
                  <a:srgbClr val="5B9BD5">
                    <a:lumMod val="50000"/>
                  </a:srgbClr>
                </a:solidFill>
                <a:latin typeface="Bell MT" panose="02020503060305020303" pitchFamily="18" charset="0"/>
              </a:rPr>
              <a:t>6</a:t>
            </a:r>
            <a:endParaRPr lang="en-US" sz="1000" dirty="0">
              <a:solidFill>
                <a:srgbClr val="5B9BD5">
                  <a:lumMod val="50000"/>
                </a:srgbClr>
              </a:solidFill>
              <a:latin typeface="Bell MT" panose="02020503060305020303" pitchFamily="18" charset="0"/>
            </a:endParaRPr>
          </a:p>
        </p:txBody>
      </p:sp>
      <p:sp>
        <p:nvSpPr>
          <p:cNvPr id="3" name="Content Placeholder 2"/>
          <p:cNvSpPr>
            <a:spLocks noGrp="1"/>
          </p:cNvSpPr>
          <p:nvPr>
            <p:ph idx="4294967295"/>
          </p:nvPr>
        </p:nvSpPr>
        <p:spPr>
          <a:xfrm>
            <a:off x="473718" y="1219201"/>
            <a:ext cx="8143403" cy="1523999"/>
          </a:xfrm>
          <a:prstGeom prst="rect">
            <a:avLst/>
          </a:prstGeom>
        </p:spPr>
        <p:txBody>
          <a:bodyPr>
            <a:noAutofit/>
          </a:bodyPr>
          <a:lstStyle/>
          <a:p>
            <a:pPr marL="0" indent="0" fontAlgn="base">
              <a:buNone/>
            </a:pPr>
            <a:r>
              <a:rPr lang="en-US" sz="800" b="1" cap="all" dirty="0" smtClean="0">
                <a:solidFill>
                  <a:srgbClr val="1F4E79"/>
                </a:solidFill>
                <a:latin typeface="Bankgothic"/>
              </a:rPr>
              <a:t>FOUNDER </a:t>
            </a:r>
            <a:r>
              <a:rPr lang="en-US" sz="800" b="1" cap="all" dirty="0">
                <a:solidFill>
                  <a:srgbClr val="1F4E79"/>
                </a:solidFill>
                <a:latin typeface="Bankgothic"/>
              </a:rPr>
              <a:t>+ CEO</a:t>
            </a:r>
          </a:p>
          <a:p>
            <a:pPr marL="0" indent="0" fontAlgn="base">
              <a:buNone/>
            </a:pPr>
            <a:r>
              <a:rPr lang="en-US" sz="800" dirty="0" smtClean="0">
                <a:solidFill>
                  <a:srgbClr val="1F4E79"/>
                </a:solidFill>
                <a:latin typeface="Bankgothic"/>
              </a:rPr>
              <a:t>R.J</a:t>
            </a:r>
            <a:r>
              <a:rPr lang="en-US" sz="800" dirty="0">
                <a:solidFill>
                  <a:srgbClr val="1F4E79"/>
                </a:solidFill>
                <a:latin typeface="Bankgothic"/>
              </a:rPr>
              <a:t>. D’Orazio is the Founder and Chief Executive Officer of D’Orazio Capital, </a:t>
            </a:r>
            <a:r>
              <a:rPr lang="en-US" sz="800" dirty="0" smtClean="0">
                <a:solidFill>
                  <a:srgbClr val="1F4E79"/>
                </a:solidFill>
                <a:latin typeface="Bankgothic"/>
              </a:rPr>
              <a:t>LLC.  Prior </a:t>
            </a:r>
            <a:r>
              <a:rPr lang="en-US" sz="800" dirty="0">
                <a:solidFill>
                  <a:srgbClr val="1F4E79"/>
                </a:solidFill>
                <a:latin typeface="Bankgothic"/>
              </a:rPr>
              <a:t>to founding D’Orazio Capital, R.J. was Chief Executive Officer of Collision Revision, Inc., the seventh-largest, U.S.-based automotive collision repair company with centers throughout Illinois, Indiana, and Florida. </a:t>
            </a:r>
          </a:p>
          <a:p>
            <a:pPr marL="0" indent="0" fontAlgn="base">
              <a:buNone/>
            </a:pPr>
            <a:r>
              <a:rPr lang="en-US" sz="800" b="1" cap="all" dirty="0">
                <a:solidFill>
                  <a:srgbClr val="1F4E79"/>
                </a:solidFill>
                <a:latin typeface="Bankgothic"/>
              </a:rPr>
              <a:t>SENIOR MANAGING DIRECTOR</a:t>
            </a:r>
          </a:p>
          <a:p>
            <a:pPr marL="0" indent="0" fontAlgn="base">
              <a:buNone/>
            </a:pPr>
            <a:r>
              <a:rPr lang="en-US" sz="800" dirty="0" smtClean="0">
                <a:solidFill>
                  <a:srgbClr val="1F4E79"/>
                </a:solidFill>
                <a:latin typeface="Bankgothic"/>
              </a:rPr>
              <a:t>John </a:t>
            </a:r>
            <a:r>
              <a:rPr lang="en-US" sz="800" dirty="0">
                <a:solidFill>
                  <a:srgbClr val="1F4E79"/>
                </a:solidFill>
                <a:latin typeface="Bankgothic"/>
              </a:rPr>
              <a:t>Broucek IV, CFA is a </a:t>
            </a:r>
            <a:r>
              <a:rPr lang="en-US" sz="800" dirty="0" smtClean="0">
                <a:solidFill>
                  <a:srgbClr val="1F4E79"/>
                </a:solidFill>
                <a:latin typeface="Bankgothic"/>
              </a:rPr>
              <a:t>Senior Managing Director </a:t>
            </a:r>
            <a:r>
              <a:rPr lang="en-US" sz="800" dirty="0">
                <a:solidFill>
                  <a:srgbClr val="1F4E79"/>
                </a:solidFill>
                <a:latin typeface="Bankgothic"/>
              </a:rPr>
              <a:t>at D’Orazio Capital Partners, </a:t>
            </a:r>
            <a:r>
              <a:rPr lang="en-US" sz="800" dirty="0" smtClean="0">
                <a:solidFill>
                  <a:srgbClr val="1F4E79"/>
                </a:solidFill>
                <a:latin typeface="Bankgothic"/>
              </a:rPr>
              <a:t>LLC.  Prior </a:t>
            </a:r>
            <a:r>
              <a:rPr lang="en-US" sz="800" dirty="0">
                <a:solidFill>
                  <a:srgbClr val="1F4E79"/>
                </a:solidFill>
                <a:latin typeface="Bankgothic"/>
              </a:rPr>
              <a:t>to joining D’Orazio Capital Partners, John worked at Northern Trust Bank where he focused on the firm’s capital allocation and requirements. Prior to his role at Northern Trust, John was a senior analyst at Harbor Capital Advisor, a sub-advised mutual fund </a:t>
            </a:r>
            <a:r>
              <a:rPr lang="en-US" sz="800" dirty="0" smtClean="0">
                <a:solidFill>
                  <a:srgbClr val="1F4E79"/>
                </a:solidFill>
                <a:latin typeface="Bankgothic"/>
              </a:rPr>
              <a:t>company. </a:t>
            </a:r>
          </a:p>
          <a:p>
            <a:pPr marL="0" indent="0" fontAlgn="base">
              <a:buNone/>
            </a:pPr>
            <a:r>
              <a:rPr lang="en-US" sz="800" b="1" dirty="0" smtClean="0">
                <a:solidFill>
                  <a:srgbClr val="1F4E79"/>
                </a:solidFill>
                <a:latin typeface="Bankgothic"/>
              </a:rPr>
              <a:t>CHIEF LEGAL COUNSEL</a:t>
            </a:r>
          </a:p>
          <a:p>
            <a:pPr marL="0" indent="0" fontAlgn="base">
              <a:buNone/>
            </a:pPr>
            <a:r>
              <a:rPr lang="en-US" sz="800" dirty="0" smtClean="0">
                <a:solidFill>
                  <a:srgbClr val="1F4E79"/>
                </a:solidFill>
                <a:latin typeface="Bankgothic"/>
              </a:rPr>
              <a:t>Richard </a:t>
            </a:r>
            <a:r>
              <a:rPr lang="en-US" sz="800" dirty="0">
                <a:solidFill>
                  <a:srgbClr val="1F4E79"/>
                </a:solidFill>
                <a:latin typeface="Bankgothic"/>
              </a:rPr>
              <a:t>Hagen, JD, CPA, is the Chief Legal Officer of D’Orazio Capital, </a:t>
            </a:r>
            <a:r>
              <a:rPr lang="en-US" sz="800" dirty="0" smtClean="0">
                <a:solidFill>
                  <a:srgbClr val="1F4E79"/>
                </a:solidFill>
                <a:latin typeface="Bankgothic"/>
              </a:rPr>
              <a:t>LLC.  Before </a:t>
            </a:r>
            <a:r>
              <a:rPr lang="en-US" sz="800" dirty="0">
                <a:solidFill>
                  <a:srgbClr val="1F4E79"/>
                </a:solidFill>
                <a:latin typeface="Bankgothic"/>
              </a:rPr>
              <a:t>becoming an attorney, Rich worked for several years as a Certified Public Accountant at a public accounting firm. Following his career in accounting, he practiced law for almost two decades at several prestigious law firms in the Chicagoland area, including Mayer Brown LLP and Chapman and Cutler LLP where he was a partner in the public finance group. In private practice</a:t>
            </a:r>
            <a:r>
              <a:rPr lang="en-US" sz="800" dirty="0" smtClean="0">
                <a:solidFill>
                  <a:srgbClr val="1F4E79"/>
                </a:solidFill>
                <a:latin typeface="Bankgothic"/>
              </a:rPr>
              <a:t>,</a:t>
            </a:r>
          </a:p>
          <a:p>
            <a:pPr marL="0" indent="0" fontAlgn="base">
              <a:buNone/>
            </a:pPr>
            <a:r>
              <a:rPr lang="en-US" sz="800" b="1" dirty="0" smtClean="0">
                <a:solidFill>
                  <a:srgbClr val="1F4E79"/>
                </a:solidFill>
                <a:latin typeface="Bankgothic"/>
              </a:rPr>
              <a:t>OPERATING EXECUTIVE</a:t>
            </a:r>
            <a:endParaRPr lang="en-US" sz="800" b="1" dirty="0">
              <a:solidFill>
                <a:srgbClr val="1F4E79"/>
              </a:solidFill>
              <a:latin typeface="Bankgothic"/>
            </a:endParaRPr>
          </a:p>
          <a:p>
            <a:pPr marL="0" indent="0" fontAlgn="base">
              <a:buNone/>
            </a:pPr>
            <a:r>
              <a:rPr lang="en-US" sz="800" dirty="0" smtClean="0">
                <a:solidFill>
                  <a:srgbClr val="1F4E79"/>
                </a:solidFill>
                <a:latin typeface="Bankgothic"/>
              </a:rPr>
              <a:t>James </a:t>
            </a:r>
            <a:r>
              <a:rPr lang="en-US" sz="800" dirty="0">
                <a:solidFill>
                  <a:srgbClr val="1F4E79"/>
                </a:solidFill>
                <a:latin typeface="Bankgothic"/>
              </a:rPr>
              <a:t>Colbert is an </a:t>
            </a:r>
            <a:r>
              <a:rPr lang="en-US" sz="800" dirty="0" smtClean="0">
                <a:solidFill>
                  <a:srgbClr val="1F4E79"/>
                </a:solidFill>
                <a:latin typeface="Bankgothic"/>
              </a:rPr>
              <a:t>Operating Executive </a:t>
            </a:r>
            <a:r>
              <a:rPr lang="en-US" sz="800" dirty="0">
                <a:solidFill>
                  <a:srgbClr val="1F4E79"/>
                </a:solidFill>
                <a:latin typeface="Bankgothic"/>
              </a:rPr>
              <a:t>at D’Orazio Capital Partners, LLC in charge of manufacturing-related </a:t>
            </a:r>
            <a:r>
              <a:rPr lang="en-US" sz="800" dirty="0" smtClean="0">
                <a:solidFill>
                  <a:srgbClr val="1F4E79"/>
                </a:solidFill>
                <a:latin typeface="Bankgothic"/>
              </a:rPr>
              <a:t>investments.  Jim </a:t>
            </a:r>
            <a:r>
              <a:rPr lang="en-US" sz="800" dirty="0">
                <a:solidFill>
                  <a:srgbClr val="1F4E79"/>
                </a:solidFill>
                <a:latin typeface="Bankgothic"/>
              </a:rPr>
              <a:t>has 30 years of quality leadership experience providing positive results in multiple business units. Most recently, Jim served as the Chief Executive Officer of CR Coatings &amp; Logistics Management Group, LLC, which provides coatings and logistics services to Fortune 50 manufacturing companies. Prior to this, Jim was President and COO of Collision Revision, which became one of the largest privately held collision repair operators in the United States. </a:t>
            </a:r>
            <a:endParaRPr lang="en-US" sz="800" dirty="0" smtClean="0">
              <a:solidFill>
                <a:srgbClr val="1F4E79"/>
              </a:solidFill>
              <a:latin typeface="Bankgothic"/>
            </a:endParaRPr>
          </a:p>
          <a:p>
            <a:pPr marL="0" indent="0" fontAlgn="base">
              <a:buNone/>
            </a:pPr>
            <a:r>
              <a:rPr lang="en-US" sz="800" b="1" dirty="0" smtClean="0">
                <a:solidFill>
                  <a:srgbClr val="1F4E79"/>
                </a:solidFill>
                <a:latin typeface="Bankgothic"/>
              </a:rPr>
              <a:t>OPERATING EXECUTIVE</a:t>
            </a:r>
          </a:p>
          <a:p>
            <a:pPr marL="0" indent="0" fontAlgn="base">
              <a:buNone/>
            </a:pPr>
            <a:r>
              <a:rPr lang="en-US" sz="800" dirty="0" smtClean="0">
                <a:solidFill>
                  <a:srgbClr val="1F4E79"/>
                </a:solidFill>
                <a:latin typeface="Bankgothic"/>
              </a:rPr>
              <a:t>Anthony </a:t>
            </a:r>
            <a:r>
              <a:rPr lang="en-US" sz="800" dirty="0">
                <a:solidFill>
                  <a:srgbClr val="1F4E79"/>
                </a:solidFill>
                <a:latin typeface="Bankgothic"/>
              </a:rPr>
              <a:t>Brough, PE is an </a:t>
            </a:r>
            <a:r>
              <a:rPr lang="en-US" sz="800" dirty="0" smtClean="0">
                <a:solidFill>
                  <a:srgbClr val="1F4E79"/>
                </a:solidFill>
                <a:latin typeface="Bankgothic"/>
              </a:rPr>
              <a:t>Operating Executive </a:t>
            </a:r>
            <a:r>
              <a:rPr lang="en-US" sz="800" dirty="0">
                <a:solidFill>
                  <a:srgbClr val="1F4E79"/>
                </a:solidFill>
                <a:latin typeface="Bankgothic"/>
              </a:rPr>
              <a:t>at D’Orazio Capital Partners, LLC in charge of energy-related investments. Tony also serves as the president of D’Orazio Consulting, LLC, an energy-focused management consulting company with clients representing some of the largest original equipment manufacturers that provide products and services in the energy sector. </a:t>
            </a:r>
            <a:endParaRPr lang="en-US" sz="800" dirty="0" smtClean="0">
              <a:solidFill>
                <a:srgbClr val="1F4E79"/>
              </a:solidFill>
              <a:latin typeface="Bankgothic"/>
            </a:endParaRPr>
          </a:p>
          <a:p>
            <a:pPr marL="0" indent="0" fontAlgn="base">
              <a:buNone/>
            </a:pPr>
            <a:r>
              <a:rPr lang="en-US" sz="800" b="1" dirty="0" smtClean="0">
                <a:solidFill>
                  <a:srgbClr val="1F4E79"/>
                </a:solidFill>
                <a:latin typeface="Bankgothic"/>
              </a:rPr>
              <a:t>SENIOR ASSOCIATE</a:t>
            </a:r>
          </a:p>
          <a:p>
            <a:pPr marL="0" indent="0" fontAlgn="base">
              <a:buNone/>
            </a:pPr>
            <a:r>
              <a:rPr lang="en-US" sz="800" dirty="0">
                <a:solidFill>
                  <a:srgbClr val="1F4E79"/>
                </a:solidFill>
                <a:latin typeface="Bankgothic"/>
              </a:rPr>
              <a:t>Dan </a:t>
            </a:r>
            <a:r>
              <a:rPr lang="en-US" sz="800" dirty="0">
                <a:solidFill>
                  <a:srgbClr val="1F4E79"/>
                </a:solidFill>
                <a:latin typeface="Bankgothic"/>
              </a:rPr>
              <a:t>Englehart</a:t>
            </a:r>
            <a:r>
              <a:rPr lang="en-US" sz="800" dirty="0">
                <a:solidFill>
                  <a:srgbClr val="1F4E79"/>
                </a:solidFill>
                <a:latin typeface="Bankgothic"/>
              </a:rPr>
              <a:t> is an Senior Associate at </a:t>
            </a:r>
            <a:r>
              <a:rPr lang="en-US" sz="800" dirty="0">
                <a:solidFill>
                  <a:srgbClr val="1F4E79"/>
                </a:solidFill>
                <a:latin typeface="Bankgothic"/>
              </a:rPr>
              <a:t>D’Orazio</a:t>
            </a:r>
            <a:r>
              <a:rPr lang="en-US" sz="800" dirty="0">
                <a:solidFill>
                  <a:srgbClr val="1F4E79"/>
                </a:solidFill>
                <a:latin typeface="Bankgothic"/>
              </a:rPr>
              <a:t> Capital Partners and is responsible for identifying and evaluating investment opportunities, executing investments and supporting portfolio company management teams. Prior to joining </a:t>
            </a:r>
            <a:r>
              <a:rPr lang="en-US" sz="800" dirty="0">
                <a:solidFill>
                  <a:srgbClr val="1F4E79"/>
                </a:solidFill>
                <a:latin typeface="Bankgothic"/>
              </a:rPr>
              <a:t>D’Orazio</a:t>
            </a:r>
            <a:r>
              <a:rPr lang="en-US" sz="800" dirty="0">
                <a:solidFill>
                  <a:srgbClr val="1F4E79"/>
                </a:solidFill>
                <a:latin typeface="Bankgothic"/>
              </a:rPr>
              <a:t> Capital Partners, Dan worked at Robert W. Baird in Chicago, where he focused on mergers and acquisitions for clients in the </a:t>
            </a:r>
            <a:r>
              <a:rPr lang="en-US" sz="800">
                <a:solidFill>
                  <a:srgbClr val="1F4E79"/>
                </a:solidFill>
                <a:latin typeface="Bankgothic"/>
              </a:rPr>
              <a:t>industrial </a:t>
            </a:r>
            <a:r>
              <a:rPr lang="en-US" sz="800" smtClean="0">
                <a:solidFill>
                  <a:srgbClr val="1F4E79"/>
                </a:solidFill>
                <a:latin typeface="Bankgothic"/>
              </a:rPr>
              <a:t>sector.</a:t>
            </a:r>
            <a:r>
              <a:rPr lang="en-US" sz="800" dirty="0">
                <a:solidFill>
                  <a:srgbClr val="1F4E79"/>
                </a:solidFill>
                <a:latin typeface="Bankgothic"/>
              </a:rPr>
              <a:t> </a:t>
            </a:r>
            <a:r>
              <a:rPr lang="en-US" sz="800" dirty="0">
                <a:latin typeface="Bankgothic"/>
              </a:rPr>
              <a:t>        </a:t>
            </a:r>
            <a:endParaRPr lang="en-US" sz="800" dirty="0" smtClean="0">
              <a:solidFill>
                <a:srgbClr val="1F4E79"/>
              </a:solidFill>
              <a:latin typeface="Bankgothic"/>
            </a:endParaRPr>
          </a:p>
          <a:p>
            <a:pPr marL="0" indent="0" fontAlgn="base">
              <a:buNone/>
            </a:pPr>
            <a:r>
              <a:rPr lang="en-US" sz="800" b="1" dirty="0" smtClean="0">
                <a:solidFill>
                  <a:srgbClr val="1F4E79"/>
                </a:solidFill>
                <a:latin typeface="Bankgothic"/>
              </a:rPr>
              <a:t>SENIOR </a:t>
            </a:r>
            <a:r>
              <a:rPr lang="en-US" sz="800" b="1" dirty="0" smtClean="0">
                <a:solidFill>
                  <a:srgbClr val="1F4E79"/>
                </a:solidFill>
                <a:latin typeface="Bankgothic"/>
              </a:rPr>
              <a:t>ADVISOR</a:t>
            </a:r>
          </a:p>
          <a:p>
            <a:pPr marL="0" indent="0" fontAlgn="base">
              <a:buNone/>
            </a:pPr>
            <a:r>
              <a:rPr lang="en-US" sz="800" dirty="0" smtClean="0">
                <a:solidFill>
                  <a:srgbClr val="1F4E79"/>
                </a:solidFill>
                <a:latin typeface="Bankgothic"/>
              </a:rPr>
              <a:t>Matthew Murphy is a Senior Advisor at D’Orazio Capital Partners, LLC in charge of investor client service and business development.  Matthew has 25 years experience within the asset management field and has held various positions including Senior Director-UBS Global Asset Management and Founding Partner-Xenon Capital Management a managed futures CTA.</a:t>
            </a:r>
            <a:endParaRPr lang="en-US" sz="800" dirty="0">
              <a:solidFill>
                <a:srgbClr val="1F4E79"/>
              </a:solidFill>
              <a:latin typeface="Bankgothic"/>
            </a:endParaRPr>
          </a:p>
        </p:txBody>
      </p:sp>
    </p:spTree>
    <p:extLst>
      <p:ext uri="{BB962C8B-B14F-4D97-AF65-F5344CB8AC3E}">
        <p14:creationId xmlns:p14="http://schemas.microsoft.com/office/powerpoint/2010/main" val="1881397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CA49FEA-9F73-4A1A-BFCC-D217EC6EE8A8}"/>
              </a:ext>
            </a:extLst>
          </p:cNvPr>
          <p:cNvSpPr>
            <a:spLocks noGrp="1"/>
          </p:cNvSpPr>
          <p:nvPr>
            <p:ph type="title"/>
          </p:nvPr>
        </p:nvSpPr>
        <p:spPr/>
        <p:txBody>
          <a:bodyPr/>
          <a:lstStyle/>
          <a:p>
            <a:r>
              <a:rPr lang="en-US" sz="2600" dirty="0" smtClean="0">
                <a:latin typeface="Bankgothic"/>
              </a:rPr>
              <a:t>Contact Information</a:t>
            </a:r>
            <a:endParaRPr lang="en-US" sz="2600" dirty="0">
              <a:latin typeface="Bankgothic"/>
            </a:endParaRPr>
          </a:p>
        </p:txBody>
      </p:sp>
      <p:sp>
        <p:nvSpPr>
          <p:cNvPr id="7" name="Slide Number Placeholder 4"/>
          <p:cNvSpPr>
            <a:spLocks noGrp="1"/>
          </p:cNvSpPr>
          <p:nvPr>
            <p:ph type="sldNum" sz="quarter" idx="12"/>
          </p:nvPr>
        </p:nvSpPr>
        <p:spPr>
          <a:prstGeom prst="rect">
            <a:avLst/>
          </a:prstGeom>
        </p:spPr>
        <p:txBody>
          <a:bodyPr/>
          <a:lstStyle/>
          <a:p>
            <a:r>
              <a:rPr lang="en-US" sz="1000" dirty="0" smtClean="0">
                <a:solidFill>
                  <a:srgbClr val="5B9BD5">
                    <a:lumMod val="50000"/>
                  </a:srgbClr>
                </a:solidFill>
                <a:latin typeface="Bell MT" panose="02020503060305020303" pitchFamily="18" charset="0"/>
              </a:rPr>
              <a:t>7</a:t>
            </a:r>
            <a:endParaRPr lang="en-US" sz="1000" dirty="0">
              <a:solidFill>
                <a:srgbClr val="5B9BD5">
                  <a:lumMod val="50000"/>
                </a:srgbClr>
              </a:solidFill>
              <a:latin typeface="Bell MT" panose="02020503060305020303" pitchFamily="18" charset="0"/>
            </a:endParaRPr>
          </a:p>
        </p:txBody>
      </p:sp>
      <p:sp>
        <p:nvSpPr>
          <p:cNvPr id="3" name="Content Placeholder 2"/>
          <p:cNvSpPr>
            <a:spLocks noGrp="1"/>
          </p:cNvSpPr>
          <p:nvPr>
            <p:ph idx="4294967295"/>
          </p:nvPr>
        </p:nvSpPr>
        <p:spPr>
          <a:xfrm>
            <a:off x="473718" y="1219201"/>
            <a:ext cx="8143403" cy="3047999"/>
          </a:xfrm>
          <a:prstGeom prst="rect">
            <a:avLst/>
          </a:prstGeom>
        </p:spPr>
        <p:txBody>
          <a:bodyPr>
            <a:noAutofit/>
          </a:bodyPr>
          <a:lstStyle/>
          <a:p>
            <a:pPr marL="0" indent="0" algn="just">
              <a:lnSpc>
                <a:spcPct val="108000"/>
              </a:lnSpc>
              <a:buNone/>
            </a:pPr>
            <a:endParaRPr lang="en-US" sz="1050" u="sng" dirty="0" smtClean="0">
              <a:solidFill>
                <a:schemeClr val="accent1">
                  <a:lumMod val="50000"/>
                </a:schemeClr>
              </a:solidFill>
              <a:latin typeface="Bankgothic"/>
            </a:endParaRPr>
          </a:p>
          <a:p>
            <a:pPr marL="0" indent="0" algn="just">
              <a:lnSpc>
                <a:spcPct val="108000"/>
              </a:lnSpc>
              <a:buNone/>
            </a:pPr>
            <a:endParaRPr lang="en-US" sz="1050" u="sng" dirty="0">
              <a:solidFill>
                <a:schemeClr val="accent1">
                  <a:lumMod val="50000"/>
                </a:schemeClr>
              </a:solidFill>
              <a:latin typeface="Bankgothic"/>
            </a:endParaRPr>
          </a:p>
          <a:p>
            <a:pPr marL="0" indent="0" algn="ctr">
              <a:lnSpc>
                <a:spcPts val="500"/>
              </a:lnSpc>
              <a:buNone/>
            </a:pPr>
            <a:endParaRPr lang="en-US" sz="1050" dirty="0" smtClean="0">
              <a:solidFill>
                <a:schemeClr val="accent1">
                  <a:lumMod val="50000"/>
                </a:schemeClr>
              </a:solidFill>
              <a:latin typeface="Bankgothic"/>
            </a:endParaRPr>
          </a:p>
          <a:p>
            <a:pPr marL="0" indent="0" algn="ctr">
              <a:lnSpc>
                <a:spcPts val="500"/>
              </a:lnSpc>
              <a:buNone/>
            </a:pPr>
            <a:endParaRPr lang="en-US" sz="1050" dirty="0">
              <a:solidFill>
                <a:schemeClr val="accent1">
                  <a:lumMod val="50000"/>
                </a:schemeClr>
              </a:solidFill>
              <a:latin typeface="Bankgothic"/>
            </a:endParaRPr>
          </a:p>
          <a:p>
            <a:pPr marL="0" indent="0" algn="ctr">
              <a:lnSpc>
                <a:spcPts val="500"/>
              </a:lnSpc>
              <a:buNone/>
            </a:pPr>
            <a:endParaRPr lang="en-US" sz="1050" dirty="0" smtClean="0">
              <a:solidFill>
                <a:schemeClr val="accent1">
                  <a:lumMod val="50000"/>
                </a:schemeClr>
              </a:solidFill>
              <a:latin typeface="Bankgothic"/>
            </a:endParaRPr>
          </a:p>
          <a:p>
            <a:pPr marL="0" indent="0" algn="ctr">
              <a:lnSpc>
                <a:spcPts val="500"/>
              </a:lnSpc>
              <a:buNone/>
            </a:pPr>
            <a:r>
              <a:rPr lang="en-US" sz="1050" dirty="0" smtClean="0">
                <a:solidFill>
                  <a:schemeClr val="accent1">
                    <a:lumMod val="50000"/>
                  </a:schemeClr>
                </a:solidFill>
                <a:latin typeface="Bankgothic"/>
              </a:rPr>
              <a:t>Matthew D. Murphy</a:t>
            </a:r>
          </a:p>
          <a:p>
            <a:pPr marL="0" indent="0" algn="ctr">
              <a:lnSpc>
                <a:spcPts val="500"/>
              </a:lnSpc>
              <a:buNone/>
            </a:pPr>
            <a:r>
              <a:rPr lang="en-US" sz="1050" dirty="0" smtClean="0">
                <a:solidFill>
                  <a:schemeClr val="accent1">
                    <a:lumMod val="50000"/>
                  </a:schemeClr>
                </a:solidFill>
                <a:latin typeface="Bankgothic"/>
              </a:rPr>
              <a:t>Senior Advisor</a:t>
            </a:r>
          </a:p>
          <a:p>
            <a:pPr marL="0" indent="0" algn="ctr">
              <a:lnSpc>
                <a:spcPts val="500"/>
              </a:lnSpc>
              <a:buNone/>
            </a:pPr>
            <a:r>
              <a:rPr lang="en-US" sz="1050" dirty="0" smtClean="0">
                <a:solidFill>
                  <a:schemeClr val="accent1">
                    <a:lumMod val="50000"/>
                  </a:schemeClr>
                </a:solidFill>
                <a:latin typeface="Bankgothic"/>
              </a:rPr>
              <a:t>D’Orazio Capital Partners</a:t>
            </a:r>
          </a:p>
          <a:p>
            <a:pPr marL="0" indent="0" algn="ctr">
              <a:lnSpc>
                <a:spcPts val="500"/>
              </a:lnSpc>
              <a:buNone/>
            </a:pPr>
            <a:r>
              <a:rPr lang="en-US" sz="1050" dirty="0" smtClean="0">
                <a:solidFill>
                  <a:schemeClr val="accent1">
                    <a:lumMod val="50000"/>
                  </a:schemeClr>
                </a:solidFill>
                <a:latin typeface="Bankgothic"/>
              </a:rPr>
              <a:t>190 South LaSalle Street</a:t>
            </a:r>
          </a:p>
          <a:p>
            <a:pPr marL="0" indent="0" algn="ctr">
              <a:lnSpc>
                <a:spcPts val="500"/>
              </a:lnSpc>
              <a:buNone/>
            </a:pPr>
            <a:r>
              <a:rPr lang="en-US" sz="1050" dirty="0" smtClean="0">
                <a:solidFill>
                  <a:schemeClr val="accent1">
                    <a:lumMod val="50000"/>
                  </a:schemeClr>
                </a:solidFill>
                <a:latin typeface="Bankgothic"/>
              </a:rPr>
              <a:t>Suite 3025</a:t>
            </a:r>
          </a:p>
          <a:p>
            <a:pPr marL="0" indent="0" algn="ctr">
              <a:lnSpc>
                <a:spcPts val="500"/>
              </a:lnSpc>
              <a:buNone/>
            </a:pPr>
            <a:r>
              <a:rPr lang="en-US" sz="1050" dirty="0" smtClean="0">
                <a:solidFill>
                  <a:schemeClr val="accent1">
                    <a:lumMod val="50000"/>
                  </a:schemeClr>
                </a:solidFill>
                <a:latin typeface="Bankgothic"/>
              </a:rPr>
              <a:t>Chicago, IL  60603</a:t>
            </a:r>
          </a:p>
          <a:p>
            <a:pPr marL="0" indent="0" algn="ctr">
              <a:lnSpc>
                <a:spcPts val="500"/>
              </a:lnSpc>
              <a:buNone/>
            </a:pPr>
            <a:endParaRPr lang="en-US" sz="1050" dirty="0">
              <a:solidFill>
                <a:schemeClr val="accent1">
                  <a:lumMod val="50000"/>
                </a:schemeClr>
              </a:solidFill>
              <a:latin typeface="Bankgothic"/>
            </a:endParaRPr>
          </a:p>
          <a:p>
            <a:pPr marL="0" indent="0" algn="ctr">
              <a:lnSpc>
                <a:spcPts val="500"/>
              </a:lnSpc>
              <a:buNone/>
            </a:pPr>
            <a:r>
              <a:rPr lang="en-US" sz="1050" dirty="0" smtClean="0">
                <a:solidFill>
                  <a:schemeClr val="accent1">
                    <a:lumMod val="50000"/>
                  </a:schemeClr>
                </a:solidFill>
                <a:latin typeface="Bankgothic"/>
              </a:rPr>
              <a:t>Email:  </a:t>
            </a:r>
            <a:r>
              <a:rPr lang="en-US" sz="1050" dirty="0" smtClean="0">
                <a:solidFill>
                  <a:schemeClr val="accent1">
                    <a:lumMod val="50000"/>
                  </a:schemeClr>
                </a:solidFill>
                <a:latin typeface="Bankgothic"/>
                <a:hlinkClick r:id="rId3"/>
              </a:rPr>
              <a:t>mmurphy@doraziocp.com</a:t>
            </a:r>
            <a:endParaRPr lang="en-US" sz="1050" dirty="0" smtClean="0">
              <a:solidFill>
                <a:schemeClr val="accent1">
                  <a:lumMod val="50000"/>
                </a:schemeClr>
              </a:solidFill>
              <a:latin typeface="Bankgothic"/>
            </a:endParaRPr>
          </a:p>
          <a:p>
            <a:pPr marL="0" indent="0" algn="ctr">
              <a:lnSpc>
                <a:spcPts val="500"/>
              </a:lnSpc>
              <a:buNone/>
            </a:pPr>
            <a:r>
              <a:rPr lang="en-US" sz="1050" dirty="0" smtClean="0">
                <a:solidFill>
                  <a:schemeClr val="accent1">
                    <a:lumMod val="50000"/>
                  </a:schemeClr>
                </a:solidFill>
                <a:latin typeface="Bankgothic"/>
              </a:rPr>
              <a:t>Tel:  (773) 677-7594</a:t>
            </a:r>
          </a:p>
          <a:p>
            <a:pPr marL="0" indent="0" algn="ctr">
              <a:lnSpc>
                <a:spcPts val="500"/>
              </a:lnSpc>
              <a:buNone/>
            </a:pPr>
            <a:r>
              <a:rPr lang="en-US" sz="1050" dirty="0" smtClean="0">
                <a:solidFill>
                  <a:schemeClr val="accent1">
                    <a:lumMod val="50000"/>
                  </a:schemeClr>
                </a:solidFill>
                <a:latin typeface="Bankgothic"/>
              </a:rPr>
              <a:t>www.doraziocp.com</a:t>
            </a:r>
          </a:p>
          <a:p>
            <a:pPr algn="ctr">
              <a:lnSpc>
                <a:spcPts val="500"/>
              </a:lnSpc>
            </a:pPr>
            <a:endParaRPr lang="en-US" sz="1050" dirty="0" smtClean="0">
              <a:solidFill>
                <a:schemeClr val="accent1">
                  <a:lumMod val="50000"/>
                </a:schemeClr>
              </a:solidFill>
              <a:latin typeface="Bankgothic"/>
            </a:endParaRPr>
          </a:p>
        </p:txBody>
      </p:sp>
    </p:spTree>
    <p:extLst>
      <p:ext uri="{BB962C8B-B14F-4D97-AF65-F5344CB8AC3E}">
        <p14:creationId xmlns:p14="http://schemas.microsoft.com/office/powerpoint/2010/main" val="365942182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12638</TotalTime>
  <Words>1368</Words>
  <Application>Microsoft Office PowerPoint</Application>
  <PresentationFormat>On-screen Show (4:3)</PresentationFormat>
  <Paragraphs>100</Paragraphs>
  <Slides>7</Slides>
  <Notes>7</Notes>
  <HiddenSlides>0</HiddenSlides>
  <MMClips>0</MMClips>
  <ScaleCrop>false</ScaleCrop>
  <HeadingPairs>
    <vt:vector size="4" baseType="variant">
      <vt:variant>
        <vt:lpstr>Theme</vt:lpstr>
      </vt:variant>
      <vt:variant>
        <vt:i4>3</vt:i4>
      </vt:variant>
      <vt:variant>
        <vt:lpstr>Slide Titles</vt:lpstr>
      </vt:variant>
      <vt:variant>
        <vt:i4>7</vt:i4>
      </vt:variant>
    </vt:vector>
  </HeadingPairs>
  <TitlesOfParts>
    <vt:vector size="10" baseType="lpstr">
      <vt:lpstr>Office Theme</vt:lpstr>
      <vt:lpstr>1_Office Theme</vt:lpstr>
      <vt:lpstr>2_Office Theme</vt:lpstr>
      <vt:lpstr>PowerPoint Presentation</vt:lpstr>
      <vt:lpstr>Investor Opportunity</vt:lpstr>
      <vt:lpstr>Firm Overview</vt:lpstr>
      <vt:lpstr>Investment Performance</vt:lpstr>
      <vt:lpstr>Investment Management</vt:lpstr>
      <vt:lpstr>Leadership</vt:lpstr>
      <vt:lpstr>Contact Information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Leto Capital Management, LLC</dc:title>
  <dc:creator>Meghan Moffett</dc:creator>
  <cp:lastModifiedBy>Matthew Murphy</cp:lastModifiedBy>
  <cp:revision>351</cp:revision>
  <cp:lastPrinted>2018-05-07T19:21:33Z</cp:lastPrinted>
  <dcterms:created xsi:type="dcterms:W3CDTF">2015-05-18T20:43:20Z</dcterms:created>
  <dcterms:modified xsi:type="dcterms:W3CDTF">2018-09-07T16:32:51Z</dcterms:modified>
</cp:coreProperties>
</file>