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1" r:id="rId6"/>
    <p:sldId id="260" r:id="rId7"/>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96" d="100"/>
          <a:sy n="96" d="100"/>
        </p:scale>
        <p:origin x="-148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77ED52EF-D1F0-DD4F-AA18-81240312427C}" type="datetimeFigureOut">
              <a:rPr lang="es-ES" smtClean="0"/>
              <a:t>02/01/14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E9213AE3-848F-7843-88F7-C1F2647EBBB5}" type="slidenum">
              <a:rPr lang="es-ES" smtClean="0"/>
              <a:t>‹Nr.›</a:t>
            </a:fld>
            <a:endParaRPr lang="es-ES"/>
          </a:p>
        </p:txBody>
      </p:sp>
    </p:spTree>
    <p:extLst>
      <p:ext uri="{BB962C8B-B14F-4D97-AF65-F5344CB8AC3E}">
        <p14:creationId xmlns:p14="http://schemas.microsoft.com/office/powerpoint/2010/main" val="532056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7ED52EF-D1F0-DD4F-AA18-81240312427C}" type="datetimeFigureOut">
              <a:rPr lang="es-ES" smtClean="0"/>
              <a:t>02/01/14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E9213AE3-848F-7843-88F7-C1F2647EBBB5}" type="slidenum">
              <a:rPr lang="es-ES" smtClean="0"/>
              <a:t>‹Nr.›</a:t>
            </a:fld>
            <a:endParaRPr lang="es-ES"/>
          </a:p>
        </p:txBody>
      </p:sp>
    </p:spTree>
    <p:extLst>
      <p:ext uri="{BB962C8B-B14F-4D97-AF65-F5344CB8AC3E}">
        <p14:creationId xmlns:p14="http://schemas.microsoft.com/office/powerpoint/2010/main" val="3132182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7ED52EF-D1F0-DD4F-AA18-81240312427C}" type="datetimeFigureOut">
              <a:rPr lang="es-ES" smtClean="0"/>
              <a:t>02/01/14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E9213AE3-848F-7843-88F7-C1F2647EBBB5}" type="slidenum">
              <a:rPr lang="es-ES" smtClean="0"/>
              <a:t>‹Nr.›</a:t>
            </a:fld>
            <a:endParaRPr lang="es-ES"/>
          </a:p>
        </p:txBody>
      </p:sp>
    </p:spTree>
    <p:extLst>
      <p:ext uri="{BB962C8B-B14F-4D97-AF65-F5344CB8AC3E}">
        <p14:creationId xmlns:p14="http://schemas.microsoft.com/office/powerpoint/2010/main" val="557131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7ED52EF-D1F0-DD4F-AA18-81240312427C}" type="datetimeFigureOut">
              <a:rPr lang="es-ES" smtClean="0"/>
              <a:t>02/01/14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E9213AE3-848F-7843-88F7-C1F2647EBBB5}" type="slidenum">
              <a:rPr lang="es-ES" smtClean="0"/>
              <a:t>‹Nr.›</a:t>
            </a:fld>
            <a:endParaRPr lang="es-ES"/>
          </a:p>
        </p:txBody>
      </p:sp>
    </p:spTree>
    <p:extLst>
      <p:ext uri="{BB962C8B-B14F-4D97-AF65-F5344CB8AC3E}">
        <p14:creationId xmlns:p14="http://schemas.microsoft.com/office/powerpoint/2010/main" val="4124264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77ED52EF-D1F0-DD4F-AA18-81240312427C}" type="datetimeFigureOut">
              <a:rPr lang="es-ES" smtClean="0"/>
              <a:t>02/01/14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E9213AE3-848F-7843-88F7-C1F2647EBBB5}" type="slidenum">
              <a:rPr lang="es-ES" smtClean="0"/>
              <a:t>‹Nr.›</a:t>
            </a:fld>
            <a:endParaRPr lang="es-ES"/>
          </a:p>
        </p:txBody>
      </p:sp>
    </p:spTree>
    <p:extLst>
      <p:ext uri="{BB962C8B-B14F-4D97-AF65-F5344CB8AC3E}">
        <p14:creationId xmlns:p14="http://schemas.microsoft.com/office/powerpoint/2010/main" val="187914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77ED52EF-D1F0-DD4F-AA18-81240312427C}" type="datetimeFigureOut">
              <a:rPr lang="es-ES" smtClean="0"/>
              <a:t>02/01/14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E9213AE3-848F-7843-88F7-C1F2647EBBB5}" type="slidenum">
              <a:rPr lang="es-ES" smtClean="0"/>
              <a:t>‹Nr.›</a:t>
            </a:fld>
            <a:endParaRPr lang="es-ES"/>
          </a:p>
        </p:txBody>
      </p:sp>
    </p:spTree>
    <p:extLst>
      <p:ext uri="{BB962C8B-B14F-4D97-AF65-F5344CB8AC3E}">
        <p14:creationId xmlns:p14="http://schemas.microsoft.com/office/powerpoint/2010/main" val="4149211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77ED52EF-D1F0-DD4F-AA18-81240312427C}" type="datetimeFigureOut">
              <a:rPr lang="es-ES" smtClean="0"/>
              <a:t>02/01/14</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E9213AE3-848F-7843-88F7-C1F2647EBBB5}" type="slidenum">
              <a:rPr lang="es-ES" smtClean="0"/>
              <a:t>‹Nr.›</a:t>
            </a:fld>
            <a:endParaRPr lang="es-ES"/>
          </a:p>
        </p:txBody>
      </p:sp>
    </p:spTree>
    <p:extLst>
      <p:ext uri="{BB962C8B-B14F-4D97-AF65-F5344CB8AC3E}">
        <p14:creationId xmlns:p14="http://schemas.microsoft.com/office/powerpoint/2010/main" val="1359251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77ED52EF-D1F0-DD4F-AA18-81240312427C}" type="datetimeFigureOut">
              <a:rPr lang="es-ES" smtClean="0"/>
              <a:t>02/01/14</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E9213AE3-848F-7843-88F7-C1F2647EBBB5}" type="slidenum">
              <a:rPr lang="es-ES" smtClean="0"/>
              <a:t>‹Nr.›</a:t>
            </a:fld>
            <a:endParaRPr lang="es-ES"/>
          </a:p>
        </p:txBody>
      </p:sp>
    </p:spTree>
    <p:extLst>
      <p:ext uri="{BB962C8B-B14F-4D97-AF65-F5344CB8AC3E}">
        <p14:creationId xmlns:p14="http://schemas.microsoft.com/office/powerpoint/2010/main" val="1865991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7ED52EF-D1F0-DD4F-AA18-81240312427C}" type="datetimeFigureOut">
              <a:rPr lang="es-ES" smtClean="0"/>
              <a:t>02/01/14</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E9213AE3-848F-7843-88F7-C1F2647EBBB5}" type="slidenum">
              <a:rPr lang="es-ES" smtClean="0"/>
              <a:t>‹Nr.›</a:t>
            </a:fld>
            <a:endParaRPr lang="es-ES"/>
          </a:p>
        </p:txBody>
      </p:sp>
    </p:spTree>
    <p:extLst>
      <p:ext uri="{BB962C8B-B14F-4D97-AF65-F5344CB8AC3E}">
        <p14:creationId xmlns:p14="http://schemas.microsoft.com/office/powerpoint/2010/main" val="3490909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77ED52EF-D1F0-DD4F-AA18-81240312427C}" type="datetimeFigureOut">
              <a:rPr lang="es-ES" smtClean="0"/>
              <a:t>02/01/14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E9213AE3-848F-7843-88F7-C1F2647EBBB5}" type="slidenum">
              <a:rPr lang="es-ES" smtClean="0"/>
              <a:t>‹Nr.›</a:t>
            </a:fld>
            <a:endParaRPr lang="es-ES"/>
          </a:p>
        </p:txBody>
      </p:sp>
    </p:spTree>
    <p:extLst>
      <p:ext uri="{BB962C8B-B14F-4D97-AF65-F5344CB8AC3E}">
        <p14:creationId xmlns:p14="http://schemas.microsoft.com/office/powerpoint/2010/main" val="2079015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77ED52EF-D1F0-DD4F-AA18-81240312427C}" type="datetimeFigureOut">
              <a:rPr lang="es-ES" smtClean="0"/>
              <a:t>02/01/14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E9213AE3-848F-7843-88F7-C1F2647EBBB5}" type="slidenum">
              <a:rPr lang="es-ES" smtClean="0"/>
              <a:t>‹Nr.›</a:t>
            </a:fld>
            <a:endParaRPr lang="es-ES"/>
          </a:p>
        </p:txBody>
      </p:sp>
    </p:spTree>
    <p:extLst>
      <p:ext uri="{BB962C8B-B14F-4D97-AF65-F5344CB8AC3E}">
        <p14:creationId xmlns:p14="http://schemas.microsoft.com/office/powerpoint/2010/main" val="40563634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ED52EF-D1F0-DD4F-AA18-81240312427C}" type="datetimeFigureOut">
              <a:rPr lang="es-ES" smtClean="0"/>
              <a:t>02/01/14</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213AE3-848F-7843-88F7-C1F2647EBBB5}" type="slidenum">
              <a:rPr lang="es-ES" smtClean="0"/>
              <a:t>‹Nr.›</a:t>
            </a:fld>
            <a:endParaRPr lang="es-ES"/>
          </a:p>
        </p:txBody>
      </p:sp>
    </p:spTree>
    <p:extLst>
      <p:ext uri="{BB962C8B-B14F-4D97-AF65-F5344CB8AC3E}">
        <p14:creationId xmlns:p14="http://schemas.microsoft.com/office/powerpoint/2010/main" val="35116307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4079783" y="1641615"/>
            <a:ext cx="2979080" cy="923330"/>
          </a:xfrm>
          <a:prstGeom prst="rect">
            <a:avLst/>
          </a:prstGeom>
          <a:noFill/>
        </p:spPr>
        <p:txBody>
          <a:bodyPr wrap="square" rtlCol="0">
            <a:spAutoFit/>
          </a:bodyPr>
          <a:lstStyle/>
          <a:p>
            <a:r>
              <a:rPr lang="es-ES" sz="5400" dirty="0">
                <a:solidFill>
                  <a:srgbClr val="204EA6"/>
                </a:solidFill>
                <a:latin typeface="Microsoft Tai Le"/>
                <a:cs typeface="Microsoft Tai Le"/>
              </a:rPr>
              <a:t>c</a:t>
            </a:r>
            <a:r>
              <a:rPr lang="es-ES" sz="5400" dirty="0" smtClean="0">
                <a:solidFill>
                  <a:srgbClr val="204EA6"/>
                </a:solidFill>
                <a:latin typeface="Microsoft Tai Le"/>
                <a:cs typeface="Microsoft Tai Le"/>
              </a:rPr>
              <a:t>ontrol-</a:t>
            </a:r>
            <a:r>
              <a:rPr lang="es-ES" sz="5400" dirty="0" smtClean="0">
                <a:solidFill>
                  <a:srgbClr val="26A61F"/>
                </a:solidFill>
                <a:latin typeface="Microsoft Tai Le"/>
                <a:cs typeface="Microsoft Tai Le"/>
              </a:rPr>
              <a:t>e</a:t>
            </a:r>
            <a:endParaRPr lang="es-ES" sz="5400" dirty="0">
              <a:solidFill>
                <a:srgbClr val="26A61F"/>
              </a:solidFill>
              <a:latin typeface="Microsoft Tai Le"/>
              <a:cs typeface="Microsoft Tai Le"/>
            </a:endParaRPr>
          </a:p>
        </p:txBody>
      </p:sp>
      <p:sp>
        <p:nvSpPr>
          <p:cNvPr id="5" name="CuadroTexto 4"/>
          <p:cNvSpPr txBox="1"/>
          <p:nvPr/>
        </p:nvSpPr>
        <p:spPr>
          <a:xfrm>
            <a:off x="755636" y="707300"/>
            <a:ext cx="7958295" cy="369332"/>
          </a:xfrm>
          <a:prstGeom prst="rect">
            <a:avLst/>
          </a:prstGeom>
          <a:noFill/>
        </p:spPr>
        <p:txBody>
          <a:bodyPr wrap="square" rtlCol="0">
            <a:spAutoFit/>
          </a:bodyPr>
          <a:lstStyle/>
          <a:p>
            <a:r>
              <a:rPr lang="es-ES" dirty="0" err="1" smtClean="0"/>
              <a:t>System</a:t>
            </a:r>
            <a:r>
              <a:rPr lang="es-ES" dirty="0" smtClean="0"/>
              <a:t> </a:t>
            </a:r>
            <a:r>
              <a:rPr lang="es-ES" dirty="0" err="1" smtClean="0"/>
              <a:t>Name</a:t>
            </a:r>
            <a:r>
              <a:rPr lang="es-ES" dirty="0" smtClean="0"/>
              <a:t> and </a:t>
            </a:r>
            <a:r>
              <a:rPr lang="es-ES" dirty="0" err="1" smtClean="0"/>
              <a:t>style</a:t>
            </a:r>
            <a:endParaRPr lang="es-ES" dirty="0"/>
          </a:p>
        </p:txBody>
      </p:sp>
      <p:sp>
        <p:nvSpPr>
          <p:cNvPr id="6" name="CuadroTexto 5"/>
          <p:cNvSpPr txBox="1"/>
          <p:nvPr/>
        </p:nvSpPr>
        <p:spPr>
          <a:xfrm>
            <a:off x="908036" y="3608526"/>
            <a:ext cx="7958295" cy="369332"/>
          </a:xfrm>
          <a:prstGeom prst="rect">
            <a:avLst/>
          </a:prstGeom>
          <a:noFill/>
        </p:spPr>
        <p:txBody>
          <a:bodyPr wrap="square" rtlCol="0">
            <a:spAutoFit/>
          </a:bodyPr>
          <a:lstStyle/>
          <a:p>
            <a:r>
              <a:rPr lang="es-ES" dirty="0" err="1" smtClean="0"/>
              <a:t>Company</a:t>
            </a:r>
            <a:r>
              <a:rPr lang="es-ES" dirty="0" smtClean="0"/>
              <a:t> Logo</a:t>
            </a:r>
            <a:endParaRPr lang="es-ES" dirty="0"/>
          </a:p>
        </p:txBody>
      </p:sp>
      <p:pic>
        <p:nvPicPr>
          <p:cNvPr id="8" name="Picture 2" descr="D:\Global\global\propuestas_logo_nuevo\logos\logo_gismex_05.jpg"/>
          <p:cNvPicPr>
            <a:picLocks noChangeAspect="1" noChangeArrowheads="1"/>
          </p:cNvPicPr>
          <p:nvPr/>
        </p:nvPicPr>
        <p:blipFill>
          <a:blip r:embed="rId2"/>
          <a:srcRect/>
          <a:stretch>
            <a:fillRect/>
          </a:stretch>
        </p:blipFill>
        <p:spPr bwMode="auto">
          <a:xfrm>
            <a:off x="2998931" y="3750248"/>
            <a:ext cx="5715000" cy="2857501"/>
          </a:xfrm>
          <a:prstGeom prst="rect">
            <a:avLst/>
          </a:prstGeom>
          <a:noFill/>
        </p:spPr>
      </p:pic>
    </p:spTree>
    <p:extLst>
      <p:ext uri="{BB962C8B-B14F-4D97-AF65-F5344CB8AC3E}">
        <p14:creationId xmlns:p14="http://schemas.microsoft.com/office/powerpoint/2010/main" val="2815395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Autofit/>
          </a:bodyPr>
          <a:lstStyle/>
          <a:p>
            <a:r>
              <a:rPr lang="es-ES" sz="3600" dirty="0" err="1" smtClean="0"/>
              <a:t>System</a:t>
            </a:r>
            <a:r>
              <a:rPr lang="es-ES" sz="3600" dirty="0" smtClean="0"/>
              <a:t> </a:t>
            </a:r>
            <a:r>
              <a:rPr lang="es-ES" sz="3600" dirty="0" err="1" smtClean="0"/>
              <a:t>Description</a:t>
            </a:r>
            <a:r>
              <a:rPr lang="es-ES" sz="3600" dirty="0"/>
              <a:t>,</a:t>
            </a:r>
            <a:r>
              <a:rPr lang="es-ES" sz="3600" dirty="0" smtClean="0"/>
              <a:t> </a:t>
            </a:r>
            <a:r>
              <a:rPr lang="es-ES" sz="3600" dirty="0" err="1" smtClean="0"/>
              <a:t>Title</a:t>
            </a:r>
            <a:r>
              <a:rPr lang="es-ES" sz="3600" dirty="0" smtClean="0"/>
              <a:t> in </a:t>
            </a:r>
            <a:r>
              <a:rPr lang="es-ES" sz="3600" dirty="0" err="1" smtClean="0"/>
              <a:t>brochure</a:t>
            </a:r>
            <a:r>
              <a:rPr lang="es-ES" sz="3600" dirty="0" smtClean="0"/>
              <a:t>: </a:t>
            </a:r>
            <a:br>
              <a:rPr lang="es-ES" sz="3600" dirty="0" smtClean="0"/>
            </a:br>
            <a:r>
              <a:rPr lang="es-ES" sz="3600" dirty="0" smtClean="0"/>
              <a:t>¿Qué es Control-e?</a:t>
            </a:r>
            <a:endParaRPr lang="es-ES" sz="3600" dirty="0"/>
          </a:p>
        </p:txBody>
      </p:sp>
      <p:sp>
        <p:nvSpPr>
          <p:cNvPr id="6" name="Marcador de contenido 2"/>
          <p:cNvSpPr>
            <a:spLocks noGrp="1"/>
          </p:cNvSpPr>
          <p:nvPr>
            <p:ph idx="1"/>
          </p:nvPr>
        </p:nvSpPr>
        <p:spPr/>
        <p:txBody>
          <a:bodyPr>
            <a:noAutofit/>
          </a:bodyPr>
          <a:lstStyle/>
          <a:p>
            <a:pPr marL="0" indent="0">
              <a:buNone/>
            </a:pPr>
            <a:r>
              <a:rPr lang="es-ES" sz="2100" dirty="0" smtClean="0"/>
              <a:t>Control-e es una aplicación que permite controlar el proceso administrativo de una escuela, las definiciones necesarias para organizar a los alumnos y la administración de los pagos de cada estudiante</a:t>
            </a:r>
          </a:p>
          <a:p>
            <a:r>
              <a:rPr lang="es-ES" sz="1800" dirty="0" smtClean="0"/>
              <a:t>Capacidad para múltiples escuelas, carreras, grados, ciclos, cajas y formas de pago</a:t>
            </a:r>
          </a:p>
          <a:p>
            <a:r>
              <a:rPr lang="es-ES" sz="1800" dirty="0" smtClean="0"/>
              <a:t>Definición de estructuras de pago por escuela, carrera, grado y ciclo escolar. Colegiaturas, inscripciones y conceptos abiertos</a:t>
            </a:r>
          </a:p>
          <a:p>
            <a:r>
              <a:rPr lang="es-ES" sz="1800" dirty="0" smtClean="0"/>
              <a:t>Definición y actualización de las estructuras de pagos </a:t>
            </a:r>
            <a:r>
              <a:rPr lang="es-ES" sz="1800" dirty="0"/>
              <a:t>por </a:t>
            </a:r>
            <a:r>
              <a:rPr lang="es-ES" sz="1800" dirty="0" smtClean="0"/>
              <a:t>herencia para cada alumno, con la posibilidad de hacer ajustes individuales</a:t>
            </a:r>
          </a:p>
          <a:p>
            <a:r>
              <a:rPr lang="es-ES" sz="1800" dirty="0" smtClean="0"/>
              <a:t>Definición y control automático de fechas límite de pago y calculo de recargos</a:t>
            </a:r>
          </a:p>
          <a:p>
            <a:r>
              <a:rPr lang="es-ES" sz="1800" dirty="0" smtClean="0"/>
              <a:t>Capacidad para integrar becas de cualquier porcentaje, prórrogas y convenios</a:t>
            </a:r>
          </a:p>
          <a:p>
            <a:r>
              <a:rPr lang="es-ES" sz="1800" dirty="0" smtClean="0"/>
              <a:t>Formato de inscripción y tarjetón </a:t>
            </a:r>
            <a:r>
              <a:rPr lang="es-ES" sz="1800" dirty="0"/>
              <a:t>de </a:t>
            </a:r>
            <a:r>
              <a:rPr lang="es-ES" sz="1800" dirty="0" smtClean="0"/>
              <a:t>pagos, electrónicos</a:t>
            </a:r>
          </a:p>
          <a:p>
            <a:r>
              <a:rPr lang="es-ES" sz="1800" dirty="0" smtClean="0"/>
              <a:t>Accesos basados en perfiles de usuario por usuario y contraseña</a:t>
            </a:r>
          </a:p>
          <a:p>
            <a:r>
              <a:rPr lang="es-ES" sz="1800" dirty="0" smtClean="0"/>
              <a:t>Reportes varios predefinidos y reportes configurables por el </a:t>
            </a:r>
            <a:r>
              <a:rPr lang="es-ES" sz="1800" dirty="0" smtClean="0"/>
              <a:t>usuario</a:t>
            </a:r>
          </a:p>
          <a:p>
            <a:endParaRPr lang="es-ES" sz="1800" dirty="0"/>
          </a:p>
        </p:txBody>
      </p:sp>
    </p:spTree>
    <p:extLst>
      <p:ext uri="{BB962C8B-B14F-4D97-AF65-F5344CB8AC3E}">
        <p14:creationId xmlns:p14="http://schemas.microsoft.com/office/powerpoint/2010/main" val="3258666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err="1" smtClean="0"/>
              <a:t>Benefits</a:t>
            </a:r>
            <a:r>
              <a:rPr lang="es-ES" dirty="0" smtClean="0"/>
              <a:t>, </a:t>
            </a:r>
            <a:r>
              <a:rPr lang="es-ES" dirty="0" err="1" smtClean="0"/>
              <a:t>Title</a:t>
            </a:r>
            <a:r>
              <a:rPr lang="es-ES" dirty="0" smtClean="0"/>
              <a:t> in </a:t>
            </a:r>
            <a:r>
              <a:rPr lang="es-ES" dirty="0" err="1" smtClean="0"/>
              <a:t>brochure</a:t>
            </a:r>
            <a:r>
              <a:rPr lang="es-ES" dirty="0" smtClean="0"/>
              <a:t>: </a:t>
            </a:r>
            <a:br>
              <a:rPr lang="es-ES" dirty="0" smtClean="0"/>
            </a:br>
            <a:r>
              <a:rPr lang="es-ES" dirty="0" smtClean="0"/>
              <a:t>Beneficios</a:t>
            </a:r>
            <a:endParaRPr lang="es-ES" dirty="0"/>
          </a:p>
        </p:txBody>
      </p:sp>
      <p:sp>
        <p:nvSpPr>
          <p:cNvPr id="4" name="Marcador de contenido 2"/>
          <p:cNvSpPr>
            <a:spLocks noGrp="1"/>
          </p:cNvSpPr>
          <p:nvPr>
            <p:ph idx="1"/>
          </p:nvPr>
        </p:nvSpPr>
        <p:spPr/>
        <p:txBody>
          <a:bodyPr>
            <a:noAutofit/>
          </a:bodyPr>
          <a:lstStyle/>
          <a:p>
            <a:r>
              <a:rPr lang="es-ES" sz="2200" dirty="0" smtClean="0"/>
              <a:t>Facilita el control de pagos de las colegiaturas por medio de un control electrónico de pagos</a:t>
            </a:r>
          </a:p>
          <a:p>
            <a:r>
              <a:rPr lang="es-ES" sz="2200" dirty="0" smtClean="0"/>
              <a:t>Fácil de usar y de integrar con los procesos diarios de la escuela</a:t>
            </a:r>
          </a:p>
          <a:p>
            <a:r>
              <a:rPr lang="es-ES" sz="2200" dirty="0" smtClean="0"/>
              <a:t>Los padres pueden consultar en todo momento el estatus de los pagos de las colegiaturas de sus hijos y pueden solicitar al sistema el envío de recordatorios antes de la fecha límite</a:t>
            </a:r>
          </a:p>
          <a:p>
            <a:r>
              <a:rPr lang="es-ES" sz="2200" dirty="0" smtClean="0"/>
              <a:t>Ofrece elementos de consulta y de control de primer nivel, incluso aplicación para dispositivos móviles</a:t>
            </a:r>
          </a:p>
          <a:p>
            <a:r>
              <a:rPr lang="es-ES" sz="2200" dirty="0" smtClean="0"/>
              <a:t>Permite que la escuela tenga un portal dinámico, cuyo contenido se controla desde la escuela que es consultado de forma sistemática por los padres de familia</a:t>
            </a:r>
          </a:p>
          <a:p>
            <a:r>
              <a:rPr lang="es-ES" sz="2200" dirty="0" smtClean="0"/>
              <a:t>Permite homogeneizar a un grupo de escuelas en base a una misma plataforma unificada</a:t>
            </a:r>
          </a:p>
        </p:txBody>
      </p:sp>
    </p:spTree>
    <p:extLst>
      <p:ext uri="{BB962C8B-B14F-4D97-AF65-F5344CB8AC3E}">
        <p14:creationId xmlns:p14="http://schemas.microsoft.com/office/powerpoint/2010/main" val="39946218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fontScale="70000" lnSpcReduction="20000"/>
          </a:bodyPr>
          <a:lstStyle/>
          <a:p>
            <a:pPr marL="0" indent="0">
              <a:buNone/>
            </a:pPr>
            <a:r>
              <a:rPr lang="es-ES" dirty="0" smtClean="0"/>
              <a:t>Control-e es un servicio modular que puede integrar diferentes módulos dependiendo de las necesidades de su institución, recomendamos iniciar por el control de pagos que se conforma como el eje para las demás aplicaciones. Algunos de los módulos disponibles son:</a:t>
            </a:r>
          </a:p>
          <a:p>
            <a:r>
              <a:rPr lang="es-ES" dirty="0" smtClean="0"/>
              <a:t>Control Académico. </a:t>
            </a:r>
            <a:r>
              <a:rPr lang="es-ES" dirty="0" smtClean="0">
                <a:latin typeface="Calibri" charset="0"/>
              </a:rPr>
              <a:t>Con este módulo se integra en las escuelas la información académica de los alumnos, datos generales de carrera, grado, materias y calificaciones</a:t>
            </a:r>
          </a:p>
          <a:p>
            <a:r>
              <a:rPr lang="es-ES" dirty="0" smtClean="0">
                <a:latin typeface="Calibri" charset="0"/>
              </a:rPr>
              <a:t>Información Directiva. Herramienta que desde una tableta electrónica, permite el acceso a información de ingresos de la escuela o grupo de escuelas, esta aplicación presenta la información financiera, en un formato ejecutivo</a:t>
            </a:r>
            <a:r>
              <a:rPr lang="es-ES" dirty="0">
                <a:latin typeface="Calibri" charset="0"/>
              </a:rPr>
              <a:t> </a:t>
            </a:r>
            <a:r>
              <a:rPr lang="es-ES" dirty="0" smtClean="0">
                <a:latin typeface="Calibri" charset="0"/>
              </a:rPr>
              <a:t>y en tiempo real</a:t>
            </a:r>
          </a:p>
          <a:p>
            <a:r>
              <a:rPr lang="es-ES" dirty="0" smtClean="0">
                <a:latin typeface="Calibri" charset="0"/>
              </a:rPr>
              <a:t>Facturación electrónica. Permite conectar el sistema de control de pagos con un sistema de emisión de </a:t>
            </a:r>
            <a:r>
              <a:rPr lang="es-ES" dirty="0" err="1" smtClean="0">
                <a:latin typeface="Calibri" charset="0"/>
              </a:rPr>
              <a:t>CFDis</a:t>
            </a:r>
            <a:r>
              <a:rPr lang="es-ES" dirty="0" smtClean="0">
                <a:latin typeface="Calibri" charset="0"/>
              </a:rPr>
              <a:t> para facilitar el proceso de emisión y control</a:t>
            </a:r>
          </a:p>
          <a:p>
            <a:endParaRPr lang="es-ES" dirty="0" smtClean="0"/>
          </a:p>
          <a:p>
            <a:endParaRPr lang="es-ES" dirty="0" smtClean="0"/>
          </a:p>
        </p:txBody>
      </p:sp>
      <p:sp>
        <p:nvSpPr>
          <p:cNvPr id="4" name="Título 1"/>
          <p:cNvSpPr>
            <a:spLocks noGrp="1"/>
          </p:cNvSpPr>
          <p:nvPr>
            <p:ph type="title"/>
          </p:nvPr>
        </p:nvSpPr>
        <p:spPr/>
        <p:txBody>
          <a:bodyPr>
            <a:normAutofit fontScale="90000"/>
          </a:bodyPr>
          <a:lstStyle/>
          <a:p>
            <a:r>
              <a:rPr lang="es-ES" dirty="0" smtClean="0"/>
              <a:t>Modules </a:t>
            </a:r>
            <a:r>
              <a:rPr lang="es-ES" dirty="0" err="1" smtClean="0"/>
              <a:t>available</a:t>
            </a:r>
            <a:r>
              <a:rPr lang="es-ES" dirty="0" smtClean="0"/>
              <a:t>, </a:t>
            </a:r>
            <a:r>
              <a:rPr lang="es-ES" dirty="0" err="1" smtClean="0"/>
              <a:t>Title</a:t>
            </a:r>
            <a:r>
              <a:rPr lang="es-ES" dirty="0" smtClean="0"/>
              <a:t> in </a:t>
            </a:r>
            <a:r>
              <a:rPr lang="es-ES" dirty="0" err="1" smtClean="0"/>
              <a:t>brochure</a:t>
            </a:r>
            <a:r>
              <a:rPr lang="es-ES" dirty="0" smtClean="0"/>
              <a:t>: </a:t>
            </a:r>
            <a:br>
              <a:rPr lang="es-ES" dirty="0" smtClean="0"/>
            </a:br>
            <a:r>
              <a:rPr lang="es-ES" dirty="0" smtClean="0"/>
              <a:t>Módulos Disponibles</a:t>
            </a:r>
            <a:endParaRPr lang="es-ES" dirty="0"/>
          </a:p>
        </p:txBody>
      </p:sp>
    </p:spTree>
    <p:extLst>
      <p:ext uri="{BB962C8B-B14F-4D97-AF65-F5344CB8AC3E}">
        <p14:creationId xmlns:p14="http://schemas.microsoft.com/office/powerpoint/2010/main" val="122961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p:txBody>
          <a:bodyPr>
            <a:normAutofit fontScale="90000"/>
          </a:bodyPr>
          <a:lstStyle/>
          <a:p>
            <a:r>
              <a:rPr lang="es-ES" dirty="0" smtClean="0"/>
              <a:t>Modules </a:t>
            </a:r>
            <a:r>
              <a:rPr lang="es-ES" dirty="0" err="1" smtClean="0"/>
              <a:t>available</a:t>
            </a:r>
            <a:r>
              <a:rPr lang="es-ES" dirty="0" smtClean="0"/>
              <a:t>, </a:t>
            </a:r>
            <a:r>
              <a:rPr lang="es-ES" dirty="0" err="1" smtClean="0"/>
              <a:t>Title</a:t>
            </a:r>
            <a:r>
              <a:rPr lang="es-ES" dirty="0" smtClean="0"/>
              <a:t> in </a:t>
            </a:r>
            <a:r>
              <a:rPr lang="es-ES" dirty="0" err="1" smtClean="0"/>
              <a:t>brochure</a:t>
            </a:r>
            <a:r>
              <a:rPr lang="es-ES" dirty="0" smtClean="0"/>
              <a:t>: </a:t>
            </a:r>
            <a:br>
              <a:rPr lang="es-ES" dirty="0" smtClean="0"/>
            </a:br>
            <a:r>
              <a:rPr lang="es-ES" dirty="0" smtClean="0"/>
              <a:t>Módulos Disponibles</a:t>
            </a:r>
            <a:endParaRPr lang="es-ES" dirty="0"/>
          </a:p>
        </p:txBody>
      </p:sp>
      <p:pic>
        <p:nvPicPr>
          <p:cNvPr id="5" name="Picture 2" descr="\\Global2\user\CCJ\2012\03_Marzo_12\Camb_07\grafica_02.jpg"/>
          <p:cNvPicPr>
            <a:picLocks noChangeAspect="1" noChangeArrowheads="1"/>
          </p:cNvPicPr>
          <p:nvPr/>
        </p:nvPicPr>
        <p:blipFill>
          <a:blip r:embed="rId2"/>
          <a:srcRect/>
          <a:stretch>
            <a:fillRect/>
          </a:stretch>
        </p:blipFill>
        <p:spPr bwMode="auto">
          <a:xfrm>
            <a:off x="1579772" y="1713796"/>
            <a:ext cx="5984455" cy="44883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98604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fontScale="70000" lnSpcReduction="20000"/>
          </a:bodyPr>
          <a:lstStyle/>
          <a:p>
            <a:r>
              <a:rPr lang="es-ES" dirty="0" smtClean="0"/>
              <a:t>El servicio de control-e esta basado en un modelo de “Software as a </a:t>
            </a:r>
            <a:r>
              <a:rPr lang="es-ES" dirty="0" err="1" smtClean="0"/>
              <a:t>Service</a:t>
            </a:r>
            <a:r>
              <a:rPr lang="es-ES" dirty="0" smtClean="0"/>
              <a:t>”, no es necesario comprar una licencia, solo suscribirse al servicio, nosotros administramos el equipo necesario, las telecomunicaciones y el software, para que usted solo se concentre en la administración de su institución</a:t>
            </a:r>
          </a:p>
          <a:p>
            <a:r>
              <a:rPr lang="es-ES" dirty="0" smtClean="0"/>
              <a:t>El único elemento necesario es el uso de un navegador y una conexión a internet con características compatibles</a:t>
            </a:r>
          </a:p>
          <a:p>
            <a:r>
              <a:rPr lang="es-ES" dirty="0" smtClean="0"/>
              <a:t>La plataforma tecnológica es de última generación y esta montada en un centro de datos con todos los elementos necesarios para el control y resguardo de la información</a:t>
            </a:r>
          </a:p>
          <a:p>
            <a:r>
              <a:rPr lang="es-ES" dirty="0" smtClean="0"/>
              <a:t>Diario son efectuados respaldos de la información y contamos con sistemas de respaldo de energía y telecomunicaciones redundantes para ofrecer un estándar de </a:t>
            </a:r>
            <a:r>
              <a:rPr lang="es-ES" dirty="0"/>
              <a:t>d</a:t>
            </a:r>
            <a:r>
              <a:rPr lang="es-ES" dirty="0" smtClean="0"/>
              <a:t>isponibilidad internacional</a:t>
            </a:r>
            <a:endParaRPr lang="es-ES" dirty="0"/>
          </a:p>
        </p:txBody>
      </p:sp>
      <p:sp>
        <p:nvSpPr>
          <p:cNvPr id="4" name="Título 1"/>
          <p:cNvSpPr>
            <a:spLocks noGrp="1"/>
          </p:cNvSpPr>
          <p:nvPr>
            <p:ph type="title"/>
          </p:nvPr>
        </p:nvSpPr>
        <p:spPr/>
        <p:txBody>
          <a:bodyPr>
            <a:normAutofit fontScale="90000"/>
          </a:bodyPr>
          <a:lstStyle/>
          <a:p>
            <a:r>
              <a:rPr lang="es-ES" dirty="0" err="1" smtClean="0"/>
              <a:t>Service</a:t>
            </a:r>
            <a:r>
              <a:rPr lang="es-ES" dirty="0" smtClean="0"/>
              <a:t> </a:t>
            </a:r>
            <a:r>
              <a:rPr lang="es-ES" dirty="0" err="1" smtClean="0"/>
              <a:t>Model</a:t>
            </a:r>
            <a:r>
              <a:rPr lang="es-ES" dirty="0" smtClean="0"/>
              <a:t>, </a:t>
            </a:r>
            <a:r>
              <a:rPr lang="es-ES" dirty="0" err="1" smtClean="0"/>
              <a:t>Title</a:t>
            </a:r>
            <a:r>
              <a:rPr lang="es-ES" dirty="0" smtClean="0"/>
              <a:t> in </a:t>
            </a:r>
            <a:r>
              <a:rPr lang="es-ES" dirty="0" err="1" smtClean="0"/>
              <a:t>brochure</a:t>
            </a:r>
            <a:r>
              <a:rPr lang="es-ES" dirty="0" smtClean="0"/>
              <a:t>: </a:t>
            </a:r>
            <a:br>
              <a:rPr lang="es-ES" dirty="0" smtClean="0"/>
            </a:br>
            <a:r>
              <a:rPr lang="es-ES" dirty="0" smtClean="0"/>
              <a:t>Modelo de Servicio</a:t>
            </a:r>
            <a:endParaRPr lang="es-ES" dirty="0"/>
          </a:p>
        </p:txBody>
      </p:sp>
    </p:spTree>
    <p:extLst>
      <p:ext uri="{BB962C8B-B14F-4D97-AF65-F5344CB8AC3E}">
        <p14:creationId xmlns:p14="http://schemas.microsoft.com/office/powerpoint/2010/main" val="162357166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71</TotalTime>
  <Words>569</Words>
  <Application>Microsoft Macintosh PowerPoint</Application>
  <PresentationFormat>Presentación en pantalla (4:3)</PresentationFormat>
  <Paragraphs>31</Paragraphs>
  <Slides>6</Slides>
  <Notes>0</Notes>
  <HiddenSlides>0</HiddenSlides>
  <MMClips>0</MMClips>
  <ScaleCrop>false</ScaleCrop>
  <HeadingPairs>
    <vt:vector size="4" baseType="variant">
      <vt:variant>
        <vt:lpstr>Tema</vt:lpstr>
      </vt:variant>
      <vt:variant>
        <vt:i4>1</vt:i4>
      </vt:variant>
      <vt:variant>
        <vt:lpstr>Títulos de diapositiva</vt:lpstr>
      </vt:variant>
      <vt:variant>
        <vt:i4>6</vt:i4>
      </vt:variant>
    </vt:vector>
  </HeadingPairs>
  <TitlesOfParts>
    <vt:vector size="7" baseType="lpstr">
      <vt:lpstr>Tema de Office</vt:lpstr>
      <vt:lpstr>Presentación de PowerPoint</vt:lpstr>
      <vt:lpstr>System Description, Title in brochure:  ¿Qué es Control-e?</vt:lpstr>
      <vt:lpstr>Benefits, Title in brochure:  Beneficios</vt:lpstr>
      <vt:lpstr>Modules available, Title in brochure:  Módulos Disponibles</vt:lpstr>
      <vt:lpstr>Modules available, Title in brochure:  Módulos Disponibles</vt:lpstr>
      <vt:lpstr>Service Model, Title in brochure:  Modelo de Servicio</vt:lpstr>
    </vt:vector>
  </TitlesOfParts>
  <Company>Global Infomation Services de México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Jorge Muñoz</dc:creator>
  <cp:lastModifiedBy>Jorge Muñoz</cp:lastModifiedBy>
  <cp:revision>11</cp:revision>
  <dcterms:created xsi:type="dcterms:W3CDTF">2014-01-02T17:02:38Z</dcterms:created>
  <dcterms:modified xsi:type="dcterms:W3CDTF">2014-01-02T18:15:46Z</dcterms:modified>
</cp:coreProperties>
</file>