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3" d="100"/>
          <a:sy n="83" d="100"/>
        </p:scale>
        <p:origin x="-1072" y="-96"/>
      </p:cViewPr>
      <p:guideLst>
        <p:guide orient="horz" pos="2425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8A379-7613-7945-B9F2-21E1D05AFA8F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F99C7-BCAF-BF42-9B99-C55FFF8C3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0BD42A-10E6-C442-B86A-35460289657A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7D136-9BEA-494B-AC1E-FA414D86E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2676F-9B64-0E4E-978E-BCF484094D2B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54A4C-B41D-654A-B77E-3B90966C5E88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53DD-9D0C-8146-B88E-61583F218B91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20828-5DB1-6E4B-8F28-C90FE0699148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D558F-092B-C34C-AFC1-9273336BFEBA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903F-9C95-EB47-9D8C-A7947005180F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7B06B-F5D3-0940-AF62-7DD4F1766E9B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EB4-1CFF-DE41-B4A5-2633C109E5DE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F8D9-DFCB-EE4B-A247-695776AEABEE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0158-FBAA-4143-9977-BA19E5D729EF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304B-9701-3340-A0E3-53F5C9371177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2588-7DC4-0B44-9DDC-C177F44B1EAB}" type="datetime1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Innovation Agency Bus Plan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6C532-3AD4-8C49-A715-10ED62CF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End-to-End Proposition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8489" y="1594048"/>
            <a:ext cx="1520826" cy="8802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Innovation Workshop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92701" y="1599083"/>
            <a:ext cx="1520826" cy="8802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Innovation Readiness Assessment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157153" y="1599083"/>
            <a:ext cx="2848955" cy="5948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Leadership/Culture/Change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157153" y="2361798"/>
            <a:ext cx="2848955" cy="5948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Idea =&gt; Execution Process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161107" y="3141008"/>
            <a:ext cx="2848955" cy="5948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Creative Thinking Process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42776" y="1599083"/>
            <a:ext cx="1520826" cy="8802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Metrics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9008" y="2956611"/>
            <a:ext cx="15703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/>
              <a:buChar char="•"/>
            </a:pPr>
            <a:r>
              <a:rPr lang="en-US" sz="1600" dirty="0" smtClean="0"/>
              <a:t>Best practice</a:t>
            </a:r>
          </a:p>
          <a:p>
            <a:pPr marL="180975" indent="-180975">
              <a:buFont typeface="Arial"/>
              <a:buChar char="•"/>
            </a:pPr>
            <a:r>
              <a:rPr lang="en-US" sz="1600" dirty="0" smtClean="0"/>
              <a:t>Current thinking</a:t>
            </a:r>
          </a:p>
          <a:p>
            <a:pPr marL="180975" indent="-180975">
              <a:buFont typeface="Arial"/>
              <a:buChar char="•"/>
            </a:pPr>
            <a:r>
              <a:rPr lang="en-US" sz="1600" dirty="0" smtClean="0"/>
              <a:t>Issues in the organisation</a:t>
            </a:r>
          </a:p>
          <a:p>
            <a:pPr marL="180975" indent="-180975">
              <a:buFont typeface="Arial"/>
              <a:buChar char="•"/>
            </a:pPr>
            <a:r>
              <a:rPr lang="en-US" sz="1600" dirty="0" smtClean="0"/>
              <a:t>Participants build an Innovation story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2293278" y="2960556"/>
            <a:ext cx="15703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/>
              <a:buChar char="•"/>
            </a:pPr>
            <a:r>
              <a:rPr lang="en-US" sz="1600" dirty="0" smtClean="0"/>
              <a:t>Where is the organisation now</a:t>
            </a:r>
          </a:p>
          <a:p>
            <a:pPr marL="180975" indent="-180975">
              <a:buFont typeface="Arial"/>
              <a:buChar char="•"/>
            </a:pPr>
            <a:r>
              <a:rPr lang="en-US" sz="1600" dirty="0" smtClean="0"/>
              <a:t>Observations - opportunities &amp; obstacles</a:t>
            </a:r>
          </a:p>
          <a:p>
            <a:pPr marL="180975" indent="-180975">
              <a:buFont typeface="Arial"/>
              <a:buChar char="•"/>
            </a:pPr>
            <a:r>
              <a:rPr lang="en-US" sz="1600" dirty="0" smtClean="0"/>
              <a:t>Stakeholder interviews / surveys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79315" y="2028946"/>
            <a:ext cx="31338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001399" y="2036836"/>
            <a:ext cx="31338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8" idx="3"/>
            <a:endCxn id="10" idx="1"/>
          </p:cNvCxnSpPr>
          <p:nvPr/>
        </p:nvCxnSpPr>
        <p:spPr>
          <a:xfrm>
            <a:off x="3813527" y="2039219"/>
            <a:ext cx="343626" cy="61998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8" idx="3"/>
            <a:endCxn id="11" idx="1"/>
          </p:cNvCxnSpPr>
          <p:nvPr/>
        </p:nvCxnSpPr>
        <p:spPr>
          <a:xfrm>
            <a:off x="3813527" y="2039219"/>
            <a:ext cx="347580" cy="13991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8" idx="3"/>
          </p:cNvCxnSpPr>
          <p:nvPr/>
        </p:nvCxnSpPr>
        <p:spPr>
          <a:xfrm>
            <a:off x="3813527" y="2039219"/>
            <a:ext cx="3475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11" idx="3"/>
            <a:endCxn id="12" idx="1"/>
          </p:cNvCxnSpPr>
          <p:nvPr/>
        </p:nvCxnSpPr>
        <p:spPr>
          <a:xfrm flipV="1">
            <a:off x="7010062" y="2039219"/>
            <a:ext cx="332714" cy="13991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10" idx="3"/>
            <a:endCxn id="12" idx="1"/>
          </p:cNvCxnSpPr>
          <p:nvPr/>
        </p:nvCxnSpPr>
        <p:spPr>
          <a:xfrm flipV="1">
            <a:off x="7006108" y="2039219"/>
            <a:ext cx="336668" cy="61998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7198284" y="3747377"/>
            <a:ext cx="1846752" cy="139918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Ongoing Mentoring &amp; Consultation (Month/Month)</a:t>
            </a:r>
            <a:endParaRPr lang="en-US" dirty="0"/>
          </a:p>
        </p:txBody>
      </p:sp>
      <p:cxnSp>
        <p:nvCxnSpPr>
          <p:cNvPr id="47" name="Straight Arrow Connector 46"/>
          <p:cNvCxnSpPr>
            <a:stCxn id="12" idx="2"/>
            <a:endCxn id="45" idx="0"/>
          </p:cNvCxnSpPr>
          <p:nvPr/>
        </p:nvCxnSpPr>
        <p:spPr>
          <a:xfrm rot="16200000" flipH="1">
            <a:off x="7478413" y="3104130"/>
            <a:ext cx="1268022" cy="184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392513" y="1549598"/>
            <a:ext cx="1652777" cy="4124847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2210807" y="1553543"/>
            <a:ext cx="1652777" cy="4124847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871207" y="1203203"/>
            <a:ext cx="1307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day</a:t>
            </a:r>
            <a:endParaRPr lang="en-US" dirty="0"/>
          </a:p>
        </p:txBody>
      </p:sp>
      <p:cxnSp>
        <p:nvCxnSpPr>
          <p:cNvPr id="24" name="Straight Arrow Connector 23"/>
          <p:cNvCxnSpPr>
            <a:endCxn id="26" idx="0"/>
          </p:cNvCxnSpPr>
          <p:nvPr/>
        </p:nvCxnSpPr>
        <p:spPr>
          <a:xfrm rot="16200000" flipH="1">
            <a:off x="5026485" y="4143318"/>
            <a:ext cx="833465" cy="184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529077" y="4569287"/>
            <a:ext cx="1846752" cy="139918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/>
              <a:t>Pilot Process:</a:t>
            </a:r>
          </a:p>
          <a:p>
            <a:pPr algn="ctr"/>
            <a:r>
              <a:rPr lang="en-US" dirty="0" smtClean="0"/>
              <a:t>1 Month</a:t>
            </a:r>
          </a:p>
          <a:p>
            <a:pPr algn="ctr"/>
            <a:r>
              <a:rPr lang="en-US" dirty="0" smtClean="0"/>
              <a:t>to Prototype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onut 26"/>
          <p:cNvSpPr/>
          <p:nvPr/>
        </p:nvSpPr>
        <p:spPr>
          <a:xfrm>
            <a:off x="1343469" y="1313207"/>
            <a:ext cx="6446615" cy="4750862"/>
          </a:xfrm>
          <a:prstGeom prst="donut">
            <a:avLst>
              <a:gd name="adj" fmla="val 11472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447" y="0"/>
            <a:ext cx="8229600" cy="1143000"/>
          </a:xfrm>
        </p:spPr>
        <p:txBody>
          <a:bodyPr/>
          <a:lstStyle/>
          <a:p>
            <a:r>
              <a:rPr lang="en-US" dirty="0" smtClean="0"/>
              <a:t>Our Capability to Build Yours</a:t>
            </a:r>
            <a:endParaRPr lang="en-US" dirty="0"/>
          </a:p>
        </p:txBody>
      </p:sp>
      <p:sp>
        <p:nvSpPr>
          <p:cNvPr id="3" name="8-Point Star 2"/>
          <p:cNvSpPr/>
          <p:nvPr/>
        </p:nvSpPr>
        <p:spPr>
          <a:xfrm>
            <a:off x="3447292" y="3024093"/>
            <a:ext cx="2276206" cy="1237161"/>
          </a:xfrm>
          <a:prstGeom prst="star8">
            <a:avLst/>
          </a:prstGeom>
          <a:solidFill>
            <a:schemeClr val="accent6">
              <a:lumMod val="75000"/>
            </a:schemeClr>
          </a:solidFill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CUSTOMER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371410" y="1142829"/>
            <a:ext cx="2430115" cy="9144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INNOVATION STRATEGY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462997" y="2033749"/>
            <a:ext cx="2430115" cy="914400"/>
          </a:xfrm>
          <a:prstGeom prst="ellipse">
            <a:avLst/>
          </a:prstGeom>
          <a:solidFill>
            <a:srgbClr val="CCC1DA"/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Implementation</a:t>
            </a:r>
          </a:p>
        </p:txBody>
      </p:sp>
      <p:sp>
        <p:nvSpPr>
          <p:cNvPr id="8" name="Oval 7"/>
          <p:cNvSpPr/>
          <p:nvPr/>
        </p:nvSpPr>
        <p:spPr>
          <a:xfrm>
            <a:off x="1468358" y="4491084"/>
            <a:ext cx="2430115" cy="914400"/>
          </a:xfrm>
          <a:prstGeom prst="ellipse">
            <a:avLst/>
          </a:prstGeom>
          <a:solidFill>
            <a:srgbClr val="FCD5B5"/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rgbClr val="000000"/>
                </a:solidFill>
              </a:rPr>
              <a:t>Idea</a:t>
            </a:r>
            <a:r>
              <a:rPr lang="en-US" sz="1600" dirty="0" err="1" smtClean="0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</a:t>
            </a:r>
            <a:r>
              <a:rPr lang="en-US" sz="1600" dirty="0" err="1" smtClean="0">
                <a:solidFill>
                  <a:srgbClr val="000000"/>
                </a:solidFill>
              </a:rPr>
              <a:t>Execution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Open </a:t>
            </a:r>
            <a:r>
              <a:rPr lang="en-US" sz="1600" dirty="0" smtClean="0">
                <a:solidFill>
                  <a:srgbClr val="000000"/>
                </a:solidFill>
              </a:rPr>
              <a:t>Innovation </a:t>
            </a:r>
          </a:p>
        </p:txBody>
      </p:sp>
      <p:sp>
        <p:nvSpPr>
          <p:cNvPr id="10" name="Oval 9"/>
          <p:cNvSpPr/>
          <p:nvPr/>
        </p:nvSpPr>
        <p:spPr>
          <a:xfrm>
            <a:off x="5205699" y="4490066"/>
            <a:ext cx="2430115" cy="914400"/>
          </a:xfrm>
          <a:prstGeom prst="ellipse">
            <a:avLst/>
          </a:prstGeom>
          <a:solidFill>
            <a:srgbClr val="D7E4BD"/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Culture &amp; Change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11125" y="3189486"/>
            <a:ext cx="2430115" cy="914400"/>
          </a:xfrm>
          <a:prstGeom prst="ellipse">
            <a:avLst/>
          </a:prstGeom>
          <a:solidFill>
            <a:srgbClr val="D7E4BD"/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Leadership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202331" y="2043391"/>
            <a:ext cx="2430115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Organisational Alignment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3368189" y="5372100"/>
            <a:ext cx="2430115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Customer Centricity &amp; </a:t>
            </a:r>
            <a:r>
              <a:rPr lang="en-US" sz="1600" dirty="0" smtClean="0">
                <a:solidFill>
                  <a:srgbClr val="000000"/>
                </a:solidFill>
              </a:rPr>
              <a:t>Creativity Process</a:t>
            </a:r>
          </a:p>
        </p:txBody>
      </p:sp>
      <p:cxnSp>
        <p:nvCxnSpPr>
          <p:cNvPr id="15" name="Straight Connector 14"/>
          <p:cNvCxnSpPr>
            <a:stCxn id="3" idx="6"/>
            <a:endCxn id="4" idx="4"/>
          </p:cNvCxnSpPr>
          <p:nvPr/>
        </p:nvCxnSpPr>
        <p:spPr>
          <a:xfrm rot="5400000" flipH="1" flipV="1">
            <a:off x="4102499" y="2540125"/>
            <a:ext cx="966864" cy="107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3" idx="2"/>
            <a:endCxn id="13" idx="0"/>
          </p:cNvCxnSpPr>
          <p:nvPr/>
        </p:nvCxnSpPr>
        <p:spPr>
          <a:xfrm rot="5400000">
            <a:off x="4028898" y="4815603"/>
            <a:ext cx="1110846" cy="2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5" idx="4"/>
            <a:endCxn id="3" idx="5"/>
          </p:cNvCxnSpPr>
          <p:nvPr/>
        </p:nvCxnSpPr>
        <p:spPr>
          <a:xfrm rot="16200000" flipH="1">
            <a:off x="3100784" y="2525420"/>
            <a:ext cx="257122" cy="110258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" idx="3"/>
            <a:endCxn id="8" idx="0"/>
          </p:cNvCxnSpPr>
          <p:nvPr/>
        </p:nvCxnSpPr>
        <p:spPr>
          <a:xfrm rot="5400000">
            <a:off x="3026522" y="3736971"/>
            <a:ext cx="411008" cy="109721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3" idx="7"/>
            <a:endCxn id="12" idx="4"/>
          </p:cNvCxnSpPr>
          <p:nvPr/>
        </p:nvCxnSpPr>
        <p:spPr>
          <a:xfrm rot="5400000" flipH="1" flipV="1">
            <a:off x="5780032" y="2567914"/>
            <a:ext cx="247480" cy="102723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3" idx="0"/>
            <a:endCxn id="11" idx="2"/>
          </p:cNvCxnSpPr>
          <p:nvPr/>
        </p:nvCxnSpPr>
        <p:spPr>
          <a:xfrm>
            <a:off x="5723498" y="3642674"/>
            <a:ext cx="587627" cy="401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3" idx="1"/>
            <a:endCxn id="10" idx="0"/>
          </p:cNvCxnSpPr>
          <p:nvPr/>
        </p:nvCxnSpPr>
        <p:spPr>
          <a:xfrm rot="16200000" flipH="1">
            <a:off x="5700461" y="3769770"/>
            <a:ext cx="409990" cy="103060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247809" y="3199941"/>
            <a:ext cx="2694704" cy="914400"/>
          </a:xfrm>
          <a:prstGeom prst="ellipse">
            <a:avLst/>
          </a:prstGeom>
          <a:solidFill>
            <a:srgbClr val="CCC1DA"/>
          </a:solidFill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ICT &amp; Social Media</a:t>
            </a:r>
          </a:p>
        </p:txBody>
      </p:sp>
      <p:cxnSp>
        <p:nvCxnSpPr>
          <p:cNvPr id="47" name="Straight Connector 46"/>
          <p:cNvCxnSpPr>
            <a:stCxn id="3" idx="4"/>
            <a:endCxn id="43" idx="6"/>
          </p:cNvCxnSpPr>
          <p:nvPr/>
        </p:nvCxnSpPr>
        <p:spPr>
          <a:xfrm rot="10800000" flipV="1">
            <a:off x="2942514" y="3642673"/>
            <a:ext cx="504779" cy="1446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1802" y="2654762"/>
            <a:ext cx="134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enablement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909612" y="4306419"/>
            <a:ext cx="845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people</a:t>
            </a:r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973914" y="5634973"/>
            <a:ext cx="90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</a:t>
            </a:r>
            <a:r>
              <a:rPr lang="en-US" b="1" dirty="0" smtClean="0"/>
              <a:t>rocess</a:t>
            </a:r>
            <a:endParaRPr lang="en-US" b="1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374" y="6286499"/>
            <a:ext cx="2861115" cy="60446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231492" y="5909285"/>
            <a:ext cx="367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Accredited in IDEO created: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109</Words>
  <Application>Microsoft Macintosh PowerPoint</Application>
  <PresentationFormat>On-screen Show 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Customer End-to-End Proposition</vt:lpstr>
      <vt:lpstr>Our Capability to Build Yours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Customer End-to-End Proposition</dc:title>
  <dc:creator>Melissa Brown</dc:creator>
  <cp:lastModifiedBy>Saul Brown</cp:lastModifiedBy>
  <cp:revision>13</cp:revision>
  <dcterms:created xsi:type="dcterms:W3CDTF">2012-03-12T09:26:06Z</dcterms:created>
  <dcterms:modified xsi:type="dcterms:W3CDTF">2012-03-12T10:54:19Z</dcterms:modified>
</cp:coreProperties>
</file>