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0" r:id="rId4"/>
    <p:sldId id="261" r:id="rId5"/>
    <p:sldId id="265" r:id="rId6"/>
    <p:sldId id="266" r:id="rId7"/>
    <p:sldId id="267" r:id="rId8"/>
    <p:sldId id="268" r:id="rId9"/>
    <p:sldId id="262" r:id="rId10"/>
    <p:sldId id="263" r:id="rId11"/>
    <p:sldId id="271" r:id="rId12"/>
    <p:sldId id="272" r:id="rId13"/>
    <p:sldId id="259" r:id="rId14"/>
  </p:sldIdLst>
  <p:sldSz cx="12192000" cy="6858000"/>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869" autoAdjust="0"/>
    <p:restoredTop sz="94660"/>
  </p:normalViewPr>
  <p:slideViewPr>
    <p:cSldViewPr snapToGrid="0">
      <p:cViewPr varScale="1">
        <p:scale>
          <a:sx n="154" d="100"/>
          <a:sy n="154" d="100"/>
        </p:scale>
        <p:origin x="282" y="13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38CC2C-07D2-41E4-842C-F4660486777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a:extLst>
              <a:ext uri="{FF2B5EF4-FFF2-40B4-BE49-F238E27FC236}">
                <a16:creationId xmlns:a16="http://schemas.microsoft.com/office/drawing/2014/main" id="{78E63E83-C432-44C1-952A-2EFDA2A38E6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a:extLst>
              <a:ext uri="{FF2B5EF4-FFF2-40B4-BE49-F238E27FC236}">
                <a16:creationId xmlns:a16="http://schemas.microsoft.com/office/drawing/2014/main" id="{AEFEF92A-C226-4620-8971-89C81FE45E8A}"/>
              </a:ext>
            </a:extLst>
          </p:cNvPr>
          <p:cNvSpPr>
            <a:spLocks noGrp="1"/>
          </p:cNvSpPr>
          <p:nvPr>
            <p:ph type="dt" sz="half" idx="10"/>
          </p:nvPr>
        </p:nvSpPr>
        <p:spPr/>
        <p:txBody>
          <a:bodyPr/>
          <a:lstStyle/>
          <a:p>
            <a:fld id="{FF67EBB2-8FC7-4459-AA31-8DB9AC1B283A}" type="datetimeFigureOut">
              <a:rPr lang="en-AU" smtClean="0"/>
              <a:t>17/06/2018</a:t>
            </a:fld>
            <a:endParaRPr lang="en-AU"/>
          </a:p>
        </p:txBody>
      </p:sp>
      <p:sp>
        <p:nvSpPr>
          <p:cNvPr id="5" name="Footer Placeholder 4">
            <a:extLst>
              <a:ext uri="{FF2B5EF4-FFF2-40B4-BE49-F238E27FC236}">
                <a16:creationId xmlns:a16="http://schemas.microsoft.com/office/drawing/2014/main" id="{6DE8ACCC-4F30-472A-B971-78A1DDC61954}"/>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D528C3F1-7F68-40EB-B4C7-AA3B1ED3CA30}"/>
              </a:ext>
            </a:extLst>
          </p:cNvPr>
          <p:cNvSpPr>
            <a:spLocks noGrp="1"/>
          </p:cNvSpPr>
          <p:nvPr>
            <p:ph type="sldNum" sz="quarter" idx="12"/>
          </p:nvPr>
        </p:nvSpPr>
        <p:spPr/>
        <p:txBody>
          <a:bodyPr/>
          <a:lstStyle/>
          <a:p>
            <a:fld id="{3CC2B83A-0383-4DF6-98A4-A408966847D8}" type="slidenum">
              <a:rPr lang="en-AU" smtClean="0"/>
              <a:t>‹#›</a:t>
            </a:fld>
            <a:endParaRPr lang="en-AU"/>
          </a:p>
        </p:txBody>
      </p:sp>
      <p:pic>
        <p:nvPicPr>
          <p:cNvPr id="8" name="Picture 7">
            <a:extLst>
              <a:ext uri="{FF2B5EF4-FFF2-40B4-BE49-F238E27FC236}">
                <a16:creationId xmlns:a16="http://schemas.microsoft.com/office/drawing/2014/main" id="{541F086E-E7AD-4245-ACAC-03052E4367D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8937632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98D6E7-0ACE-4A4B-9A50-3FD9CC646592}"/>
              </a:ext>
            </a:extLst>
          </p:cNvPr>
          <p:cNvSpPr>
            <a:spLocks noGrp="1"/>
          </p:cNvSpPr>
          <p:nvPr>
            <p:ph type="title"/>
          </p:nvPr>
        </p:nvSpPr>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04680047-E6AA-4ABB-84CF-75499C7361CE}"/>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6E3A71E2-BBA7-4600-9058-1B2D54A73427}"/>
              </a:ext>
            </a:extLst>
          </p:cNvPr>
          <p:cNvSpPr>
            <a:spLocks noGrp="1"/>
          </p:cNvSpPr>
          <p:nvPr>
            <p:ph type="dt" sz="half" idx="10"/>
          </p:nvPr>
        </p:nvSpPr>
        <p:spPr/>
        <p:txBody>
          <a:bodyPr/>
          <a:lstStyle/>
          <a:p>
            <a:fld id="{FF67EBB2-8FC7-4459-AA31-8DB9AC1B283A}" type="datetimeFigureOut">
              <a:rPr lang="en-AU" smtClean="0"/>
              <a:t>17/06/2018</a:t>
            </a:fld>
            <a:endParaRPr lang="en-AU"/>
          </a:p>
        </p:txBody>
      </p:sp>
      <p:sp>
        <p:nvSpPr>
          <p:cNvPr id="5" name="Footer Placeholder 4">
            <a:extLst>
              <a:ext uri="{FF2B5EF4-FFF2-40B4-BE49-F238E27FC236}">
                <a16:creationId xmlns:a16="http://schemas.microsoft.com/office/drawing/2014/main" id="{18CD8C3A-E0FD-414B-B0CE-9B6C6957FF43}"/>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24C6FAFB-76D6-4201-A530-3593EC1FFFE3}"/>
              </a:ext>
            </a:extLst>
          </p:cNvPr>
          <p:cNvSpPr>
            <a:spLocks noGrp="1"/>
          </p:cNvSpPr>
          <p:nvPr>
            <p:ph type="sldNum" sz="quarter" idx="12"/>
          </p:nvPr>
        </p:nvSpPr>
        <p:spPr/>
        <p:txBody>
          <a:bodyPr/>
          <a:lstStyle/>
          <a:p>
            <a:fld id="{3CC2B83A-0383-4DF6-98A4-A408966847D8}" type="slidenum">
              <a:rPr lang="en-AU" smtClean="0"/>
              <a:t>‹#›</a:t>
            </a:fld>
            <a:endParaRPr lang="en-AU"/>
          </a:p>
        </p:txBody>
      </p:sp>
    </p:spTree>
    <p:extLst>
      <p:ext uri="{BB962C8B-B14F-4D97-AF65-F5344CB8AC3E}">
        <p14:creationId xmlns:p14="http://schemas.microsoft.com/office/powerpoint/2010/main" val="6809483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CBDF12B-215D-4AB0-A7E6-4A407FAE62B1}"/>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607023B4-175D-4C67-8A89-D40840BA3B73}"/>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D6D151C-6C58-4236-B608-3A8D48632876}"/>
              </a:ext>
            </a:extLst>
          </p:cNvPr>
          <p:cNvSpPr>
            <a:spLocks noGrp="1"/>
          </p:cNvSpPr>
          <p:nvPr>
            <p:ph type="dt" sz="half" idx="10"/>
          </p:nvPr>
        </p:nvSpPr>
        <p:spPr/>
        <p:txBody>
          <a:bodyPr/>
          <a:lstStyle/>
          <a:p>
            <a:fld id="{FF67EBB2-8FC7-4459-AA31-8DB9AC1B283A}" type="datetimeFigureOut">
              <a:rPr lang="en-AU" smtClean="0"/>
              <a:t>17/06/2018</a:t>
            </a:fld>
            <a:endParaRPr lang="en-AU"/>
          </a:p>
        </p:txBody>
      </p:sp>
      <p:sp>
        <p:nvSpPr>
          <p:cNvPr id="5" name="Footer Placeholder 4">
            <a:extLst>
              <a:ext uri="{FF2B5EF4-FFF2-40B4-BE49-F238E27FC236}">
                <a16:creationId xmlns:a16="http://schemas.microsoft.com/office/drawing/2014/main" id="{E72CFE2E-6971-46D3-92B4-7C736231C70C}"/>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54882102-C6F9-4B13-BB45-9E512DCA2E31}"/>
              </a:ext>
            </a:extLst>
          </p:cNvPr>
          <p:cNvSpPr>
            <a:spLocks noGrp="1"/>
          </p:cNvSpPr>
          <p:nvPr>
            <p:ph type="sldNum" sz="quarter" idx="12"/>
          </p:nvPr>
        </p:nvSpPr>
        <p:spPr/>
        <p:txBody>
          <a:bodyPr/>
          <a:lstStyle/>
          <a:p>
            <a:fld id="{3CC2B83A-0383-4DF6-98A4-A408966847D8}" type="slidenum">
              <a:rPr lang="en-AU" smtClean="0"/>
              <a:t>‹#›</a:t>
            </a:fld>
            <a:endParaRPr lang="en-AU"/>
          </a:p>
        </p:txBody>
      </p:sp>
    </p:spTree>
    <p:extLst>
      <p:ext uri="{BB962C8B-B14F-4D97-AF65-F5344CB8AC3E}">
        <p14:creationId xmlns:p14="http://schemas.microsoft.com/office/powerpoint/2010/main" val="9755737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1B720C-3D05-4D38-97F5-F254778BCC9D}"/>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D6510F72-40F5-4B97-88F5-050F10CAAE34}"/>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48BF553C-74F2-44AE-B54C-84E07DA5D05B}"/>
              </a:ext>
            </a:extLst>
          </p:cNvPr>
          <p:cNvSpPr>
            <a:spLocks noGrp="1"/>
          </p:cNvSpPr>
          <p:nvPr>
            <p:ph type="dt" sz="half" idx="10"/>
          </p:nvPr>
        </p:nvSpPr>
        <p:spPr/>
        <p:txBody>
          <a:bodyPr/>
          <a:lstStyle/>
          <a:p>
            <a:fld id="{FF67EBB2-8FC7-4459-AA31-8DB9AC1B283A}" type="datetimeFigureOut">
              <a:rPr lang="en-AU" smtClean="0"/>
              <a:t>17/06/2018</a:t>
            </a:fld>
            <a:endParaRPr lang="en-AU"/>
          </a:p>
        </p:txBody>
      </p:sp>
      <p:sp>
        <p:nvSpPr>
          <p:cNvPr id="5" name="Footer Placeholder 4">
            <a:extLst>
              <a:ext uri="{FF2B5EF4-FFF2-40B4-BE49-F238E27FC236}">
                <a16:creationId xmlns:a16="http://schemas.microsoft.com/office/drawing/2014/main" id="{3E5BD0BE-3ECA-43F4-8435-7976E59CB82B}"/>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99122A95-613B-40A9-B55B-E76CDF7ED9FF}"/>
              </a:ext>
            </a:extLst>
          </p:cNvPr>
          <p:cNvSpPr>
            <a:spLocks noGrp="1"/>
          </p:cNvSpPr>
          <p:nvPr>
            <p:ph type="sldNum" sz="quarter" idx="12"/>
          </p:nvPr>
        </p:nvSpPr>
        <p:spPr/>
        <p:txBody>
          <a:bodyPr/>
          <a:lstStyle/>
          <a:p>
            <a:fld id="{3CC2B83A-0383-4DF6-98A4-A408966847D8}" type="slidenum">
              <a:rPr lang="en-AU" smtClean="0"/>
              <a:t>‹#›</a:t>
            </a:fld>
            <a:endParaRPr lang="en-AU"/>
          </a:p>
        </p:txBody>
      </p:sp>
      <p:pic>
        <p:nvPicPr>
          <p:cNvPr id="8" name="Picture 7">
            <a:extLst>
              <a:ext uri="{FF2B5EF4-FFF2-40B4-BE49-F238E27FC236}">
                <a16:creationId xmlns:a16="http://schemas.microsoft.com/office/drawing/2014/main" id="{C57C0DC7-FB84-4C69-B74D-D45BB45DA39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14" y="0"/>
            <a:ext cx="12181172" cy="6858000"/>
          </a:xfrm>
          <a:prstGeom prst="rect">
            <a:avLst/>
          </a:prstGeom>
        </p:spPr>
      </p:pic>
    </p:spTree>
    <p:extLst>
      <p:ext uri="{BB962C8B-B14F-4D97-AF65-F5344CB8AC3E}">
        <p14:creationId xmlns:p14="http://schemas.microsoft.com/office/powerpoint/2010/main" val="42769121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906680-DEA7-4447-8B2A-B8247F61FB6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683023DF-8DBC-4F5B-A8EF-4221349F700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34986CE3-BEF0-450D-82AB-20FC97354F16}"/>
              </a:ext>
            </a:extLst>
          </p:cNvPr>
          <p:cNvSpPr>
            <a:spLocks noGrp="1"/>
          </p:cNvSpPr>
          <p:nvPr>
            <p:ph type="dt" sz="half" idx="10"/>
          </p:nvPr>
        </p:nvSpPr>
        <p:spPr/>
        <p:txBody>
          <a:bodyPr/>
          <a:lstStyle/>
          <a:p>
            <a:fld id="{FF67EBB2-8FC7-4459-AA31-8DB9AC1B283A}" type="datetimeFigureOut">
              <a:rPr lang="en-AU" smtClean="0"/>
              <a:t>17/06/2018</a:t>
            </a:fld>
            <a:endParaRPr lang="en-AU"/>
          </a:p>
        </p:txBody>
      </p:sp>
      <p:sp>
        <p:nvSpPr>
          <p:cNvPr id="5" name="Footer Placeholder 4">
            <a:extLst>
              <a:ext uri="{FF2B5EF4-FFF2-40B4-BE49-F238E27FC236}">
                <a16:creationId xmlns:a16="http://schemas.microsoft.com/office/drawing/2014/main" id="{832A72B6-D9FA-406B-927C-97FE5EB854B9}"/>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614B8A9D-3C02-4157-ABC1-79E2C7537503}"/>
              </a:ext>
            </a:extLst>
          </p:cNvPr>
          <p:cNvSpPr>
            <a:spLocks noGrp="1"/>
          </p:cNvSpPr>
          <p:nvPr>
            <p:ph type="sldNum" sz="quarter" idx="12"/>
          </p:nvPr>
        </p:nvSpPr>
        <p:spPr/>
        <p:txBody>
          <a:bodyPr/>
          <a:lstStyle/>
          <a:p>
            <a:fld id="{3CC2B83A-0383-4DF6-98A4-A408966847D8}" type="slidenum">
              <a:rPr lang="en-AU" smtClean="0"/>
              <a:t>‹#›</a:t>
            </a:fld>
            <a:endParaRPr lang="en-AU"/>
          </a:p>
        </p:txBody>
      </p:sp>
      <p:pic>
        <p:nvPicPr>
          <p:cNvPr id="8" name="Picture 7" descr="A screenshot of a cell phone&#10;&#10;Description generated with high confidence">
            <a:extLst>
              <a:ext uri="{FF2B5EF4-FFF2-40B4-BE49-F238E27FC236}">
                <a16:creationId xmlns:a16="http://schemas.microsoft.com/office/drawing/2014/main" id="{551A4F91-B4A3-4463-9FF1-D875CBDB2AE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14" y="0"/>
            <a:ext cx="12181172" cy="6858000"/>
          </a:xfrm>
          <a:prstGeom prst="rect">
            <a:avLst/>
          </a:prstGeom>
        </p:spPr>
      </p:pic>
    </p:spTree>
    <p:extLst>
      <p:ext uri="{BB962C8B-B14F-4D97-AF65-F5344CB8AC3E}">
        <p14:creationId xmlns:p14="http://schemas.microsoft.com/office/powerpoint/2010/main" val="42293398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5CC750-3304-46B2-B18F-E7036749CF01}"/>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B35B4D4B-9697-4625-B0B4-B94B5F56D16C}"/>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15BED5B6-00B1-4CFD-BE82-743D6C4013C9}"/>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a:extLst>
              <a:ext uri="{FF2B5EF4-FFF2-40B4-BE49-F238E27FC236}">
                <a16:creationId xmlns:a16="http://schemas.microsoft.com/office/drawing/2014/main" id="{4DBEBEF7-5C6A-45F1-860C-B3D3A470F412}"/>
              </a:ext>
            </a:extLst>
          </p:cNvPr>
          <p:cNvSpPr>
            <a:spLocks noGrp="1"/>
          </p:cNvSpPr>
          <p:nvPr>
            <p:ph type="dt" sz="half" idx="10"/>
          </p:nvPr>
        </p:nvSpPr>
        <p:spPr/>
        <p:txBody>
          <a:bodyPr/>
          <a:lstStyle/>
          <a:p>
            <a:fld id="{FF67EBB2-8FC7-4459-AA31-8DB9AC1B283A}" type="datetimeFigureOut">
              <a:rPr lang="en-AU" smtClean="0"/>
              <a:t>17/06/2018</a:t>
            </a:fld>
            <a:endParaRPr lang="en-AU"/>
          </a:p>
        </p:txBody>
      </p:sp>
      <p:sp>
        <p:nvSpPr>
          <p:cNvPr id="6" name="Footer Placeholder 5">
            <a:extLst>
              <a:ext uri="{FF2B5EF4-FFF2-40B4-BE49-F238E27FC236}">
                <a16:creationId xmlns:a16="http://schemas.microsoft.com/office/drawing/2014/main" id="{C09A4D17-458B-414C-97DC-75F736361412}"/>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2C288C77-A176-4AFA-9585-917BEB8A97C7}"/>
              </a:ext>
            </a:extLst>
          </p:cNvPr>
          <p:cNvSpPr>
            <a:spLocks noGrp="1"/>
          </p:cNvSpPr>
          <p:nvPr>
            <p:ph type="sldNum" sz="quarter" idx="12"/>
          </p:nvPr>
        </p:nvSpPr>
        <p:spPr/>
        <p:txBody>
          <a:bodyPr/>
          <a:lstStyle/>
          <a:p>
            <a:fld id="{3CC2B83A-0383-4DF6-98A4-A408966847D8}" type="slidenum">
              <a:rPr lang="en-AU" smtClean="0"/>
              <a:t>‹#›</a:t>
            </a:fld>
            <a:endParaRPr lang="en-AU"/>
          </a:p>
        </p:txBody>
      </p:sp>
    </p:spTree>
    <p:extLst>
      <p:ext uri="{BB962C8B-B14F-4D97-AF65-F5344CB8AC3E}">
        <p14:creationId xmlns:p14="http://schemas.microsoft.com/office/powerpoint/2010/main" val="33051259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FD885F-086A-4EAC-A505-D916E9D6F6AC}"/>
              </a:ext>
            </a:extLst>
          </p:cNvPr>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a:extLst>
              <a:ext uri="{FF2B5EF4-FFF2-40B4-BE49-F238E27FC236}">
                <a16:creationId xmlns:a16="http://schemas.microsoft.com/office/drawing/2014/main" id="{E9DF948F-A9B2-4DB8-8A53-0D27452463A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6FCAC8CD-FAEB-4912-B8D0-6EBCEE7D25DE}"/>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0CA35461-BFC3-4443-B285-01641C67BF8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EAA7E414-2C1F-4078-9EF2-CC9329A473D0}"/>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a:extLst>
              <a:ext uri="{FF2B5EF4-FFF2-40B4-BE49-F238E27FC236}">
                <a16:creationId xmlns:a16="http://schemas.microsoft.com/office/drawing/2014/main" id="{02964D80-A90A-48E4-BDDD-6E471C93EFE1}"/>
              </a:ext>
            </a:extLst>
          </p:cNvPr>
          <p:cNvSpPr>
            <a:spLocks noGrp="1"/>
          </p:cNvSpPr>
          <p:nvPr>
            <p:ph type="dt" sz="half" idx="10"/>
          </p:nvPr>
        </p:nvSpPr>
        <p:spPr/>
        <p:txBody>
          <a:bodyPr/>
          <a:lstStyle/>
          <a:p>
            <a:fld id="{FF67EBB2-8FC7-4459-AA31-8DB9AC1B283A}" type="datetimeFigureOut">
              <a:rPr lang="en-AU" smtClean="0"/>
              <a:t>17/06/2018</a:t>
            </a:fld>
            <a:endParaRPr lang="en-AU"/>
          </a:p>
        </p:txBody>
      </p:sp>
      <p:sp>
        <p:nvSpPr>
          <p:cNvPr id="8" name="Footer Placeholder 7">
            <a:extLst>
              <a:ext uri="{FF2B5EF4-FFF2-40B4-BE49-F238E27FC236}">
                <a16:creationId xmlns:a16="http://schemas.microsoft.com/office/drawing/2014/main" id="{7BBC07CD-22C6-460E-B09D-33D581A427B0}"/>
              </a:ext>
            </a:extLst>
          </p:cNvPr>
          <p:cNvSpPr>
            <a:spLocks noGrp="1"/>
          </p:cNvSpPr>
          <p:nvPr>
            <p:ph type="ftr" sz="quarter" idx="11"/>
          </p:nvPr>
        </p:nvSpPr>
        <p:spPr/>
        <p:txBody>
          <a:bodyPr/>
          <a:lstStyle/>
          <a:p>
            <a:endParaRPr lang="en-AU"/>
          </a:p>
        </p:txBody>
      </p:sp>
      <p:sp>
        <p:nvSpPr>
          <p:cNvPr id="9" name="Slide Number Placeholder 8">
            <a:extLst>
              <a:ext uri="{FF2B5EF4-FFF2-40B4-BE49-F238E27FC236}">
                <a16:creationId xmlns:a16="http://schemas.microsoft.com/office/drawing/2014/main" id="{14B5387E-AB29-4822-AFA8-4A77751271EF}"/>
              </a:ext>
            </a:extLst>
          </p:cNvPr>
          <p:cNvSpPr>
            <a:spLocks noGrp="1"/>
          </p:cNvSpPr>
          <p:nvPr>
            <p:ph type="sldNum" sz="quarter" idx="12"/>
          </p:nvPr>
        </p:nvSpPr>
        <p:spPr/>
        <p:txBody>
          <a:bodyPr/>
          <a:lstStyle/>
          <a:p>
            <a:fld id="{3CC2B83A-0383-4DF6-98A4-A408966847D8}" type="slidenum">
              <a:rPr lang="en-AU" smtClean="0"/>
              <a:t>‹#›</a:t>
            </a:fld>
            <a:endParaRPr lang="en-AU"/>
          </a:p>
        </p:txBody>
      </p:sp>
    </p:spTree>
    <p:extLst>
      <p:ext uri="{BB962C8B-B14F-4D97-AF65-F5344CB8AC3E}">
        <p14:creationId xmlns:p14="http://schemas.microsoft.com/office/powerpoint/2010/main" val="15535506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4E16B2-CBD6-45B8-8F1D-156D56E95006}"/>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53025F7B-20B7-40C6-9B5B-5FDC20EE76BB}"/>
              </a:ext>
            </a:extLst>
          </p:cNvPr>
          <p:cNvSpPr>
            <a:spLocks noGrp="1"/>
          </p:cNvSpPr>
          <p:nvPr>
            <p:ph type="dt" sz="half" idx="10"/>
          </p:nvPr>
        </p:nvSpPr>
        <p:spPr/>
        <p:txBody>
          <a:bodyPr/>
          <a:lstStyle/>
          <a:p>
            <a:fld id="{FF67EBB2-8FC7-4459-AA31-8DB9AC1B283A}" type="datetimeFigureOut">
              <a:rPr lang="en-AU" smtClean="0"/>
              <a:t>17/06/2018</a:t>
            </a:fld>
            <a:endParaRPr lang="en-AU"/>
          </a:p>
        </p:txBody>
      </p:sp>
      <p:sp>
        <p:nvSpPr>
          <p:cNvPr id="4" name="Footer Placeholder 3">
            <a:extLst>
              <a:ext uri="{FF2B5EF4-FFF2-40B4-BE49-F238E27FC236}">
                <a16:creationId xmlns:a16="http://schemas.microsoft.com/office/drawing/2014/main" id="{AACD362B-2A38-46E7-86CA-C254F89AB4C6}"/>
              </a:ext>
            </a:extLst>
          </p:cNvPr>
          <p:cNvSpPr>
            <a:spLocks noGrp="1"/>
          </p:cNvSpPr>
          <p:nvPr>
            <p:ph type="ftr" sz="quarter" idx="11"/>
          </p:nvPr>
        </p:nvSpPr>
        <p:spPr/>
        <p:txBody>
          <a:bodyPr/>
          <a:lstStyle/>
          <a:p>
            <a:endParaRPr lang="en-AU"/>
          </a:p>
        </p:txBody>
      </p:sp>
      <p:sp>
        <p:nvSpPr>
          <p:cNvPr id="5" name="Slide Number Placeholder 4">
            <a:extLst>
              <a:ext uri="{FF2B5EF4-FFF2-40B4-BE49-F238E27FC236}">
                <a16:creationId xmlns:a16="http://schemas.microsoft.com/office/drawing/2014/main" id="{5552F6F0-C27A-448A-9B6F-E2A461B882CE}"/>
              </a:ext>
            </a:extLst>
          </p:cNvPr>
          <p:cNvSpPr>
            <a:spLocks noGrp="1"/>
          </p:cNvSpPr>
          <p:nvPr>
            <p:ph type="sldNum" sz="quarter" idx="12"/>
          </p:nvPr>
        </p:nvSpPr>
        <p:spPr/>
        <p:txBody>
          <a:bodyPr/>
          <a:lstStyle/>
          <a:p>
            <a:fld id="{3CC2B83A-0383-4DF6-98A4-A408966847D8}" type="slidenum">
              <a:rPr lang="en-AU" smtClean="0"/>
              <a:t>‹#›</a:t>
            </a:fld>
            <a:endParaRPr lang="en-AU"/>
          </a:p>
        </p:txBody>
      </p:sp>
    </p:spTree>
    <p:extLst>
      <p:ext uri="{BB962C8B-B14F-4D97-AF65-F5344CB8AC3E}">
        <p14:creationId xmlns:p14="http://schemas.microsoft.com/office/powerpoint/2010/main" val="38425122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CE8895B-74A4-4C11-8ECF-F4D7E6B538CF}"/>
              </a:ext>
            </a:extLst>
          </p:cNvPr>
          <p:cNvSpPr>
            <a:spLocks noGrp="1"/>
          </p:cNvSpPr>
          <p:nvPr>
            <p:ph type="dt" sz="half" idx="10"/>
          </p:nvPr>
        </p:nvSpPr>
        <p:spPr/>
        <p:txBody>
          <a:bodyPr/>
          <a:lstStyle/>
          <a:p>
            <a:fld id="{FF67EBB2-8FC7-4459-AA31-8DB9AC1B283A}" type="datetimeFigureOut">
              <a:rPr lang="en-AU" smtClean="0"/>
              <a:t>17/06/2018</a:t>
            </a:fld>
            <a:endParaRPr lang="en-AU"/>
          </a:p>
        </p:txBody>
      </p:sp>
      <p:sp>
        <p:nvSpPr>
          <p:cNvPr id="3" name="Footer Placeholder 2">
            <a:extLst>
              <a:ext uri="{FF2B5EF4-FFF2-40B4-BE49-F238E27FC236}">
                <a16:creationId xmlns:a16="http://schemas.microsoft.com/office/drawing/2014/main" id="{4EA26275-DB96-400D-9C55-CC77A961626E}"/>
              </a:ext>
            </a:extLst>
          </p:cNvPr>
          <p:cNvSpPr>
            <a:spLocks noGrp="1"/>
          </p:cNvSpPr>
          <p:nvPr>
            <p:ph type="ftr" sz="quarter" idx="11"/>
          </p:nvPr>
        </p:nvSpPr>
        <p:spPr/>
        <p:txBody>
          <a:bodyPr/>
          <a:lstStyle/>
          <a:p>
            <a:endParaRPr lang="en-AU"/>
          </a:p>
        </p:txBody>
      </p:sp>
      <p:sp>
        <p:nvSpPr>
          <p:cNvPr id="4" name="Slide Number Placeholder 3">
            <a:extLst>
              <a:ext uri="{FF2B5EF4-FFF2-40B4-BE49-F238E27FC236}">
                <a16:creationId xmlns:a16="http://schemas.microsoft.com/office/drawing/2014/main" id="{9BF02776-90B5-4235-9CC0-3BC4BCBEE09D}"/>
              </a:ext>
            </a:extLst>
          </p:cNvPr>
          <p:cNvSpPr>
            <a:spLocks noGrp="1"/>
          </p:cNvSpPr>
          <p:nvPr>
            <p:ph type="sldNum" sz="quarter" idx="12"/>
          </p:nvPr>
        </p:nvSpPr>
        <p:spPr/>
        <p:txBody>
          <a:bodyPr/>
          <a:lstStyle/>
          <a:p>
            <a:fld id="{3CC2B83A-0383-4DF6-98A4-A408966847D8}" type="slidenum">
              <a:rPr lang="en-AU" smtClean="0"/>
              <a:t>‹#›</a:t>
            </a:fld>
            <a:endParaRPr lang="en-AU"/>
          </a:p>
        </p:txBody>
      </p:sp>
    </p:spTree>
    <p:extLst>
      <p:ext uri="{BB962C8B-B14F-4D97-AF65-F5344CB8AC3E}">
        <p14:creationId xmlns:p14="http://schemas.microsoft.com/office/powerpoint/2010/main" val="23061621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371C1C-E4C2-41F1-8520-F7286D6F0E1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id="{1CEF1881-CF73-4E05-81A9-175BA23344B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a:extLst>
              <a:ext uri="{FF2B5EF4-FFF2-40B4-BE49-F238E27FC236}">
                <a16:creationId xmlns:a16="http://schemas.microsoft.com/office/drawing/2014/main" id="{C318E547-769F-45DF-A510-06751B78841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3EBE92E7-A513-4863-8D70-09B3F73B8637}"/>
              </a:ext>
            </a:extLst>
          </p:cNvPr>
          <p:cNvSpPr>
            <a:spLocks noGrp="1"/>
          </p:cNvSpPr>
          <p:nvPr>
            <p:ph type="dt" sz="half" idx="10"/>
          </p:nvPr>
        </p:nvSpPr>
        <p:spPr/>
        <p:txBody>
          <a:bodyPr/>
          <a:lstStyle/>
          <a:p>
            <a:fld id="{FF67EBB2-8FC7-4459-AA31-8DB9AC1B283A}" type="datetimeFigureOut">
              <a:rPr lang="en-AU" smtClean="0"/>
              <a:t>17/06/2018</a:t>
            </a:fld>
            <a:endParaRPr lang="en-AU"/>
          </a:p>
        </p:txBody>
      </p:sp>
      <p:sp>
        <p:nvSpPr>
          <p:cNvPr id="6" name="Footer Placeholder 5">
            <a:extLst>
              <a:ext uri="{FF2B5EF4-FFF2-40B4-BE49-F238E27FC236}">
                <a16:creationId xmlns:a16="http://schemas.microsoft.com/office/drawing/2014/main" id="{52FDB36B-342D-4744-94DA-FD63BE8481BD}"/>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877919A0-193E-4D4E-A321-A6C0B06FD4A1}"/>
              </a:ext>
            </a:extLst>
          </p:cNvPr>
          <p:cNvSpPr>
            <a:spLocks noGrp="1"/>
          </p:cNvSpPr>
          <p:nvPr>
            <p:ph type="sldNum" sz="quarter" idx="12"/>
          </p:nvPr>
        </p:nvSpPr>
        <p:spPr/>
        <p:txBody>
          <a:bodyPr/>
          <a:lstStyle/>
          <a:p>
            <a:fld id="{3CC2B83A-0383-4DF6-98A4-A408966847D8}" type="slidenum">
              <a:rPr lang="en-AU" smtClean="0"/>
              <a:t>‹#›</a:t>
            </a:fld>
            <a:endParaRPr lang="en-AU"/>
          </a:p>
        </p:txBody>
      </p:sp>
    </p:spTree>
    <p:extLst>
      <p:ext uri="{BB962C8B-B14F-4D97-AF65-F5344CB8AC3E}">
        <p14:creationId xmlns:p14="http://schemas.microsoft.com/office/powerpoint/2010/main" val="18613789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0EE4F7-481C-4B8B-BA8E-C64698F4140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93F43EC6-DC73-4990-A62E-C2761306BBD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8DA6446F-2E93-4AF8-9602-E6C38F1B2AD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6E37F352-F80E-427E-B912-C1BE6E8F5D51}"/>
              </a:ext>
            </a:extLst>
          </p:cNvPr>
          <p:cNvSpPr>
            <a:spLocks noGrp="1"/>
          </p:cNvSpPr>
          <p:nvPr>
            <p:ph type="dt" sz="half" idx="10"/>
          </p:nvPr>
        </p:nvSpPr>
        <p:spPr/>
        <p:txBody>
          <a:bodyPr/>
          <a:lstStyle/>
          <a:p>
            <a:fld id="{FF67EBB2-8FC7-4459-AA31-8DB9AC1B283A}" type="datetimeFigureOut">
              <a:rPr lang="en-AU" smtClean="0"/>
              <a:t>17/06/2018</a:t>
            </a:fld>
            <a:endParaRPr lang="en-AU"/>
          </a:p>
        </p:txBody>
      </p:sp>
      <p:sp>
        <p:nvSpPr>
          <p:cNvPr id="6" name="Footer Placeholder 5">
            <a:extLst>
              <a:ext uri="{FF2B5EF4-FFF2-40B4-BE49-F238E27FC236}">
                <a16:creationId xmlns:a16="http://schemas.microsoft.com/office/drawing/2014/main" id="{41653A85-CFF2-43CE-A756-9CBA57A0CBBB}"/>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4759E54A-3A58-4138-917C-905E617175FE}"/>
              </a:ext>
            </a:extLst>
          </p:cNvPr>
          <p:cNvSpPr>
            <a:spLocks noGrp="1"/>
          </p:cNvSpPr>
          <p:nvPr>
            <p:ph type="sldNum" sz="quarter" idx="12"/>
          </p:nvPr>
        </p:nvSpPr>
        <p:spPr/>
        <p:txBody>
          <a:bodyPr/>
          <a:lstStyle/>
          <a:p>
            <a:fld id="{3CC2B83A-0383-4DF6-98A4-A408966847D8}" type="slidenum">
              <a:rPr lang="en-AU" smtClean="0"/>
              <a:t>‹#›</a:t>
            </a:fld>
            <a:endParaRPr lang="en-AU"/>
          </a:p>
        </p:txBody>
      </p:sp>
    </p:spTree>
    <p:extLst>
      <p:ext uri="{BB962C8B-B14F-4D97-AF65-F5344CB8AC3E}">
        <p14:creationId xmlns:p14="http://schemas.microsoft.com/office/powerpoint/2010/main" val="17366237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8524772-D43A-4711-83B0-DBA111AF2EA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427C70D2-FF78-4AFB-9E4E-4001113240C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65235B95-ABC4-418F-8E9D-96B4A9F8C63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F67EBB2-8FC7-4459-AA31-8DB9AC1B283A}" type="datetimeFigureOut">
              <a:rPr lang="en-AU" smtClean="0"/>
              <a:t>17/06/2018</a:t>
            </a:fld>
            <a:endParaRPr lang="en-AU"/>
          </a:p>
        </p:txBody>
      </p:sp>
      <p:sp>
        <p:nvSpPr>
          <p:cNvPr id="5" name="Footer Placeholder 4">
            <a:extLst>
              <a:ext uri="{FF2B5EF4-FFF2-40B4-BE49-F238E27FC236}">
                <a16:creationId xmlns:a16="http://schemas.microsoft.com/office/drawing/2014/main" id="{D3C24581-DA26-4507-852F-754B792DC95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a:extLst>
              <a:ext uri="{FF2B5EF4-FFF2-40B4-BE49-F238E27FC236}">
                <a16:creationId xmlns:a16="http://schemas.microsoft.com/office/drawing/2014/main" id="{8C904F48-DB3F-4A0B-911B-D29B9E2172B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CC2B83A-0383-4DF6-98A4-A408966847D8}" type="slidenum">
              <a:rPr lang="en-AU" smtClean="0"/>
              <a:t>‹#›</a:t>
            </a:fld>
            <a:endParaRPr lang="en-AU"/>
          </a:p>
        </p:txBody>
      </p:sp>
    </p:spTree>
    <p:extLst>
      <p:ext uri="{BB962C8B-B14F-4D97-AF65-F5344CB8AC3E}">
        <p14:creationId xmlns:p14="http://schemas.microsoft.com/office/powerpoint/2010/main" val="170862621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1.xml"/><Relationship Id="rId6" Type="http://schemas.openxmlformats.org/officeDocument/2006/relationships/slide" Target="slide11.xml"/><Relationship Id="rId5" Type="http://schemas.openxmlformats.org/officeDocument/2006/relationships/slide" Target="slide9.xml"/><Relationship Id="rId4" Type="http://schemas.openxmlformats.org/officeDocument/2006/relationships/slide" Target="slide8.xml"/></Relationships>
</file>

<file path=ppt/slides/_rels/slide10.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slide" Target="slide11.xml"/><Relationship Id="rId2" Type="http://schemas.openxmlformats.org/officeDocument/2006/relationships/image" Target="../media/image4.jpg"/><Relationship Id="rId1" Type="http://schemas.openxmlformats.org/officeDocument/2006/relationships/slideLayout" Target="../slideLayouts/slideLayout2.xml"/><Relationship Id="rId6" Type="http://schemas.openxmlformats.org/officeDocument/2006/relationships/slide" Target="slide9.xml"/><Relationship Id="rId5" Type="http://schemas.openxmlformats.org/officeDocument/2006/relationships/slide" Target="slide8.xml"/><Relationship Id="rId4" Type="http://schemas.openxmlformats.org/officeDocument/2006/relationships/slide" Target="slide4.xml"/></Relationships>
</file>

<file path=ppt/slides/_rels/slide11.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2.xml"/><Relationship Id="rId6" Type="http://schemas.openxmlformats.org/officeDocument/2006/relationships/slide" Target="slide11.xml"/><Relationship Id="rId5" Type="http://schemas.openxmlformats.org/officeDocument/2006/relationships/slide" Target="slide9.xml"/><Relationship Id="rId4" Type="http://schemas.openxmlformats.org/officeDocument/2006/relationships/slide" Target="slide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2.xml"/><Relationship Id="rId6" Type="http://schemas.openxmlformats.org/officeDocument/2006/relationships/slide" Target="slide11.xml"/><Relationship Id="rId5" Type="http://schemas.openxmlformats.org/officeDocument/2006/relationships/slide" Target="slide9.xml"/><Relationship Id="rId4" Type="http://schemas.openxmlformats.org/officeDocument/2006/relationships/slide" Target="slide8.xml"/></Relationships>
</file>

<file path=ppt/slides/_rels/slide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2.xml"/><Relationship Id="rId6" Type="http://schemas.openxmlformats.org/officeDocument/2006/relationships/slide" Target="slide11.xml"/><Relationship Id="rId5" Type="http://schemas.openxmlformats.org/officeDocument/2006/relationships/slide" Target="slide9.xml"/><Relationship Id="rId4" Type="http://schemas.openxmlformats.org/officeDocument/2006/relationships/slide" Target="slide8.xml"/></Relationships>
</file>

<file path=ppt/slides/_rels/slide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2.xml"/><Relationship Id="rId6" Type="http://schemas.openxmlformats.org/officeDocument/2006/relationships/slide" Target="slide11.xml"/><Relationship Id="rId5" Type="http://schemas.openxmlformats.org/officeDocument/2006/relationships/slide" Target="slide9.xml"/><Relationship Id="rId4" Type="http://schemas.openxmlformats.org/officeDocument/2006/relationships/slide" Target="slide8.xml"/></Relationships>
</file>

<file path=ppt/slides/_rels/slide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2.xml"/><Relationship Id="rId6" Type="http://schemas.openxmlformats.org/officeDocument/2006/relationships/slide" Target="slide11.xml"/><Relationship Id="rId5" Type="http://schemas.openxmlformats.org/officeDocument/2006/relationships/slide" Target="slide9.xml"/><Relationship Id="rId4" Type="http://schemas.openxmlformats.org/officeDocument/2006/relationships/slide" Target="slide8.xml"/></Relationships>
</file>

<file path=ppt/slides/_rels/slide7.xml.rels><?xml version="1.0" encoding="UTF-8" standalone="yes"?>
<Relationships xmlns="http://schemas.openxmlformats.org/package/2006/relationships"><Relationship Id="rId8" Type="http://schemas.openxmlformats.org/officeDocument/2006/relationships/hyperlink" Target="http://hummingbirdresources.co.uk/" TargetMode="External"/><Relationship Id="rId13" Type="http://schemas.openxmlformats.org/officeDocument/2006/relationships/hyperlink" Target="http://www.bellzone.com/" TargetMode="External"/><Relationship Id="rId18" Type="http://schemas.openxmlformats.org/officeDocument/2006/relationships/slide" Target="slide9.xml"/><Relationship Id="rId3" Type="http://schemas.openxmlformats.org/officeDocument/2006/relationships/hyperlink" Target="http://www.zanagairon.com/" TargetMode="External"/><Relationship Id="rId7" Type="http://schemas.openxmlformats.org/officeDocument/2006/relationships/hyperlink" Target="http://www.anglogoldashanti.com/en/Pages/default.aspx" TargetMode="External"/><Relationship Id="rId12" Type="http://schemas.openxmlformats.org/officeDocument/2006/relationships/hyperlink" Target="http://www.semafo.com/English/home/default.aspx" TargetMode="External"/><Relationship Id="rId17" Type="http://schemas.openxmlformats.org/officeDocument/2006/relationships/slide" Target="slide8.xml"/><Relationship Id="rId2" Type="http://schemas.openxmlformats.org/officeDocument/2006/relationships/hyperlink" Target="http://www.riotinto.com/energyandminerals/simandou-4695.aspx" TargetMode="External"/><Relationship Id="rId16" Type="http://schemas.openxmlformats.org/officeDocument/2006/relationships/slide" Target="slide4.xml"/><Relationship Id="rId1" Type="http://schemas.openxmlformats.org/officeDocument/2006/relationships/slideLayout" Target="../slideLayouts/slideLayout2.xml"/><Relationship Id="rId6" Type="http://schemas.openxmlformats.org/officeDocument/2006/relationships/hyperlink" Target="http://www.nordgold.com/operations/production/lefa/" TargetMode="External"/><Relationship Id="rId11" Type="http://schemas.openxmlformats.org/officeDocument/2006/relationships/hyperlink" Target="http://www.african-minerals.com/media/press-releases/tonkolili-iron-ore-project-funding-and-operational-update" TargetMode="External"/><Relationship Id="rId5" Type="http://schemas.openxmlformats.org/officeDocument/2006/relationships/hyperlink" Target="http://www.barrick.com/operations/lumwana/default.aspx" TargetMode="External"/><Relationship Id="rId15" Type="http://schemas.openxmlformats.org/officeDocument/2006/relationships/slide" Target="slide3.xml"/><Relationship Id="rId10" Type="http://schemas.openxmlformats.org/officeDocument/2006/relationships/hyperlink" Target="http://saramaresources.com/" TargetMode="External"/><Relationship Id="rId19" Type="http://schemas.openxmlformats.org/officeDocument/2006/relationships/slide" Target="slide11.xml"/><Relationship Id="rId4" Type="http://schemas.openxmlformats.org/officeDocument/2006/relationships/hyperlink" Target="http://liberia.arcelormittal.com/" TargetMode="External"/><Relationship Id="rId9" Type="http://schemas.openxmlformats.org/officeDocument/2006/relationships/hyperlink" Target="http://tawana.com.au/" TargetMode="External"/><Relationship Id="rId14" Type="http://schemas.openxmlformats.org/officeDocument/2006/relationships/hyperlink" Target="http://www.severstal.com/eng/about/businesses/russian_steel/index.phtml" TargetMode="External"/></Relationships>
</file>

<file path=ppt/slides/_rels/slide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2.xml"/><Relationship Id="rId6" Type="http://schemas.openxmlformats.org/officeDocument/2006/relationships/slide" Target="slide11.xml"/><Relationship Id="rId5" Type="http://schemas.openxmlformats.org/officeDocument/2006/relationships/slide" Target="slide9.xml"/><Relationship Id="rId4" Type="http://schemas.openxmlformats.org/officeDocument/2006/relationships/slide" Target="slide8.xml"/></Relationships>
</file>

<file path=ppt/slides/_rels/slide9.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2.xml"/><Relationship Id="rId6" Type="http://schemas.openxmlformats.org/officeDocument/2006/relationships/slide" Target="slide11.xml"/><Relationship Id="rId5" Type="http://schemas.openxmlformats.org/officeDocument/2006/relationships/slide" Target="slide9.xml"/><Relationship Id="rId4" Type="http://schemas.openxmlformats.org/officeDocument/2006/relationships/slide" Target="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3544F2-8D01-4F0C-B292-4CF842D30FC8}"/>
              </a:ext>
            </a:extLst>
          </p:cNvPr>
          <p:cNvSpPr>
            <a:spLocks noGrp="1"/>
          </p:cNvSpPr>
          <p:nvPr>
            <p:ph type="ctrTitle"/>
          </p:nvPr>
        </p:nvSpPr>
        <p:spPr>
          <a:xfrm>
            <a:off x="1014845" y="1569173"/>
            <a:ext cx="5003461" cy="2387600"/>
          </a:xfrm>
        </p:spPr>
        <p:txBody>
          <a:bodyPr/>
          <a:lstStyle/>
          <a:p>
            <a:r>
              <a:rPr lang="en-AU" b="1" dirty="0">
                <a:latin typeface="+mn-lt"/>
              </a:rPr>
              <a:t>Convertible Resources</a:t>
            </a:r>
          </a:p>
        </p:txBody>
      </p:sp>
      <p:sp>
        <p:nvSpPr>
          <p:cNvPr id="3" name="Subtitle 2">
            <a:extLst>
              <a:ext uri="{FF2B5EF4-FFF2-40B4-BE49-F238E27FC236}">
                <a16:creationId xmlns:a16="http://schemas.microsoft.com/office/drawing/2014/main" id="{9357FBC4-7CBD-4B16-9189-F813E32B4836}"/>
              </a:ext>
            </a:extLst>
          </p:cNvPr>
          <p:cNvSpPr>
            <a:spLocks noGrp="1"/>
          </p:cNvSpPr>
          <p:nvPr>
            <p:ph type="subTitle" idx="1"/>
          </p:nvPr>
        </p:nvSpPr>
        <p:spPr>
          <a:xfrm>
            <a:off x="1014845" y="4145190"/>
            <a:ext cx="4830041" cy="1655762"/>
          </a:xfrm>
        </p:spPr>
        <p:txBody>
          <a:bodyPr/>
          <a:lstStyle/>
          <a:p>
            <a:r>
              <a:rPr lang="en-AU" dirty="0"/>
              <a:t>Corporate Presentation</a:t>
            </a:r>
          </a:p>
        </p:txBody>
      </p:sp>
      <p:sp>
        <p:nvSpPr>
          <p:cNvPr id="4" name="Rectangle: Top Corners Rounded 3">
            <a:hlinkClick r:id="rId2" action="ppaction://hlinksldjump"/>
            <a:extLst>
              <a:ext uri="{FF2B5EF4-FFF2-40B4-BE49-F238E27FC236}">
                <a16:creationId xmlns:a16="http://schemas.microsoft.com/office/drawing/2014/main" id="{59977E05-7F63-4008-A6ED-DC298CCB5783}"/>
              </a:ext>
            </a:extLst>
          </p:cNvPr>
          <p:cNvSpPr/>
          <p:nvPr/>
        </p:nvSpPr>
        <p:spPr>
          <a:xfrm>
            <a:off x="62993" y="42559"/>
            <a:ext cx="1492204" cy="343454"/>
          </a:xfrm>
          <a:prstGeom prst="round2SameRect">
            <a:avLst/>
          </a:prstGeom>
          <a:solidFill>
            <a:schemeClr val="tx1"/>
          </a:solidFill>
          <a:ln w="15875">
            <a:solidFill>
              <a:schemeClr val="tx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200" dirty="0"/>
              <a:t>Executive Summary</a:t>
            </a:r>
          </a:p>
        </p:txBody>
      </p:sp>
      <p:sp>
        <p:nvSpPr>
          <p:cNvPr id="5" name="Rectangle: Top Corners Rounded 4">
            <a:hlinkClick r:id="rId3" action="ppaction://hlinksldjump"/>
            <a:extLst>
              <a:ext uri="{FF2B5EF4-FFF2-40B4-BE49-F238E27FC236}">
                <a16:creationId xmlns:a16="http://schemas.microsoft.com/office/drawing/2014/main" id="{214B94B0-6140-44F1-8B65-59E7CAB7A65F}"/>
              </a:ext>
            </a:extLst>
          </p:cNvPr>
          <p:cNvSpPr/>
          <p:nvPr/>
        </p:nvSpPr>
        <p:spPr>
          <a:xfrm>
            <a:off x="1576508" y="42559"/>
            <a:ext cx="1492204" cy="343454"/>
          </a:xfrm>
          <a:prstGeom prst="round2SameRect">
            <a:avLst/>
          </a:prstGeom>
          <a:solidFill>
            <a:schemeClr val="tx1"/>
          </a:solidFill>
          <a:ln w="158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200" dirty="0"/>
              <a:t>Team &amp; Experience</a:t>
            </a:r>
          </a:p>
        </p:txBody>
      </p:sp>
      <p:sp>
        <p:nvSpPr>
          <p:cNvPr id="6" name="Rectangle: Top Corners Rounded 5">
            <a:hlinkClick r:id="rId4" action="ppaction://hlinksldjump"/>
            <a:extLst>
              <a:ext uri="{FF2B5EF4-FFF2-40B4-BE49-F238E27FC236}">
                <a16:creationId xmlns:a16="http://schemas.microsoft.com/office/drawing/2014/main" id="{67E2415C-D3DA-49D6-8909-492A539CD09D}"/>
              </a:ext>
            </a:extLst>
          </p:cNvPr>
          <p:cNvSpPr/>
          <p:nvPr/>
        </p:nvSpPr>
        <p:spPr>
          <a:xfrm>
            <a:off x="3093032" y="42559"/>
            <a:ext cx="1492204" cy="343454"/>
          </a:xfrm>
          <a:prstGeom prst="round2SameRect">
            <a:avLst/>
          </a:prstGeom>
          <a:solidFill>
            <a:schemeClr val="tx1"/>
          </a:solidFill>
          <a:ln w="158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200" dirty="0"/>
              <a:t>Commercial</a:t>
            </a:r>
          </a:p>
        </p:txBody>
      </p:sp>
      <p:sp>
        <p:nvSpPr>
          <p:cNvPr id="7" name="Rectangle: Top Corners Rounded 6">
            <a:hlinkClick r:id="rId5" action="ppaction://hlinksldjump"/>
            <a:extLst>
              <a:ext uri="{FF2B5EF4-FFF2-40B4-BE49-F238E27FC236}">
                <a16:creationId xmlns:a16="http://schemas.microsoft.com/office/drawing/2014/main" id="{9FEF1458-41E1-401D-B967-BC7ED4332CC7}"/>
              </a:ext>
            </a:extLst>
          </p:cNvPr>
          <p:cNvSpPr/>
          <p:nvPr/>
        </p:nvSpPr>
        <p:spPr>
          <a:xfrm>
            <a:off x="4611360" y="42559"/>
            <a:ext cx="1492204" cy="343454"/>
          </a:xfrm>
          <a:prstGeom prst="round2SameRect">
            <a:avLst/>
          </a:prstGeom>
          <a:solidFill>
            <a:schemeClr val="tx1"/>
          </a:solidFill>
          <a:ln w="158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200" dirty="0"/>
              <a:t>Business Model</a:t>
            </a:r>
          </a:p>
        </p:txBody>
      </p:sp>
      <p:sp>
        <p:nvSpPr>
          <p:cNvPr id="10" name="Rectangle: Top Corners Rounded 9">
            <a:hlinkClick r:id="rId6" action="ppaction://hlinksldjump"/>
            <a:extLst>
              <a:ext uri="{FF2B5EF4-FFF2-40B4-BE49-F238E27FC236}">
                <a16:creationId xmlns:a16="http://schemas.microsoft.com/office/drawing/2014/main" id="{83E8B59E-B5C5-4EE8-8C7B-D5921A894E36}"/>
              </a:ext>
            </a:extLst>
          </p:cNvPr>
          <p:cNvSpPr/>
          <p:nvPr/>
        </p:nvSpPr>
        <p:spPr>
          <a:xfrm>
            <a:off x="6129688" y="42559"/>
            <a:ext cx="1492204" cy="343454"/>
          </a:xfrm>
          <a:prstGeom prst="round2SameRect">
            <a:avLst/>
          </a:prstGeom>
          <a:solidFill>
            <a:schemeClr val="tx1"/>
          </a:solidFill>
          <a:ln w="158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200" dirty="0"/>
              <a:t>Strategy</a:t>
            </a:r>
          </a:p>
        </p:txBody>
      </p:sp>
      <p:sp>
        <p:nvSpPr>
          <p:cNvPr id="11" name="TextBox 10">
            <a:extLst>
              <a:ext uri="{FF2B5EF4-FFF2-40B4-BE49-F238E27FC236}">
                <a16:creationId xmlns:a16="http://schemas.microsoft.com/office/drawing/2014/main" id="{5802EC9D-A1BD-49A9-9BEB-6ACE61E9976C}"/>
              </a:ext>
            </a:extLst>
          </p:cNvPr>
          <p:cNvSpPr txBox="1"/>
          <p:nvPr/>
        </p:nvSpPr>
        <p:spPr>
          <a:xfrm>
            <a:off x="7621892" y="5431620"/>
            <a:ext cx="4282150" cy="369332"/>
          </a:xfrm>
          <a:prstGeom prst="rect">
            <a:avLst/>
          </a:prstGeom>
          <a:noFill/>
        </p:spPr>
        <p:txBody>
          <a:bodyPr wrap="square" rtlCol="0">
            <a:spAutoFit/>
          </a:bodyPr>
          <a:lstStyle/>
          <a:p>
            <a:r>
              <a:rPr lang="en-AU" b="1" dirty="0"/>
              <a:t>CONFIDENTIAL – NOT FOR DISTRIBUTION</a:t>
            </a:r>
          </a:p>
        </p:txBody>
      </p:sp>
    </p:spTree>
    <p:extLst>
      <p:ext uri="{BB962C8B-B14F-4D97-AF65-F5344CB8AC3E}">
        <p14:creationId xmlns:p14="http://schemas.microsoft.com/office/powerpoint/2010/main" val="112564457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C3AD85D7-A4D6-4048-B1A9-7AC3A3057E2E}"/>
              </a:ext>
            </a:extLst>
          </p:cNvPr>
          <p:cNvSpPr>
            <a:spLocks noGrp="1"/>
          </p:cNvSpPr>
          <p:nvPr>
            <p:ph type="title"/>
          </p:nvPr>
        </p:nvSpPr>
        <p:spPr>
          <a:xfrm>
            <a:off x="450355" y="505972"/>
            <a:ext cx="9509760" cy="729392"/>
          </a:xfrm>
        </p:spPr>
        <p:txBody>
          <a:bodyPr/>
          <a:lstStyle/>
          <a:p>
            <a:r>
              <a:rPr lang="en-US" dirty="0"/>
              <a:t>Project Entry</a:t>
            </a:r>
          </a:p>
        </p:txBody>
      </p:sp>
      <p:sp>
        <p:nvSpPr>
          <p:cNvPr id="6" name="TextBox 5">
            <a:extLst>
              <a:ext uri="{FF2B5EF4-FFF2-40B4-BE49-F238E27FC236}">
                <a16:creationId xmlns:a16="http://schemas.microsoft.com/office/drawing/2014/main" id="{361F757C-63CA-42B2-9227-B2733EA36255}"/>
              </a:ext>
            </a:extLst>
          </p:cNvPr>
          <p:cNvSpPr txBox="1"/>
          <p:nvPr/>
        </p:nvSpPr>
        <p:spPr>
          <a:xfrm>
            <a:off x="450355" y="1170683"/>
            <a:ext cx="10605140" cy="3342646"/>
          </a:xfrm>
          <a:prstGeom prst="rect">
            <a:avLst/>
          </a:prstGeom>
          <a:noFill/>
        </p:spPr>
        <p:txBody>
          <a:bodyPr wrap="square" rtlCol="0">
            <a:spAutoFit/>
          </a:bodyPr>
          <a:lstStyle/>
          <a:p>
            <a:pPr lvl="0" algn="just">
              <a:lnSpc>
                <a:spcPct val="107000"/>
              </a:lnSpc>
              <a:spcAft>
                <a:spcPts val="300"/>
              </a:spcAft>
            </a:pPr>
            <a:r>
              <a:rPr lang="en-AU" sz="2000" b="1" dirty="0">
                <a:ea typeface="Calibri" panose="020F0502020204030204" pitchFamily="34" charset="0"/>
                <a:cs typeface="Times New Roman" panose="02020603050405020304" pitchFamily="18" charset="0"/>
              </a:rPr>
              <a:t>Low-cost entry through option/farm-in &amp; JV opportunities</a:t>
            </a:r>
            <a:endParaRPr lang="en-AU" sz="1400" b="1" dirty="0">
              <a:ea typeface="Calibri" panose="020F0502020204030204" pitchFamily="34" charset="0"/>
              <a:cs typeface="Times New Roman" panose="02020603050405020304" pitchFamily="18" charset="0"/>
            </a:endParaRPr>
          </a:p>
          <a:p>
            <a:pPr marL="342900" lvl="0" indent="-342900" algn="just">
              <a:lnSpc>
                <a:spcPct val="107000"/>
              </a:lnSpc>
              <a:spcBef>
                <a:spcPts val="600"/>
              </a:spcBef>
              <a:spcAft>
                <a:spcPts val="600"/>
              </a:spcAft>
              <a:buFont typeface="Wingdings" panose="05000000000000000000" pitchFamily="2" charset="2"/>
              <a:buChar char="§"/>
            </a:pPr>
            <a:r>
              <a:rPr lang="en-AU" sz="1400" dirty="0">
                <a:ea typeface="Calibri" panose="020F0502020204030204" pitchFamily="34" charset="0"/>
                <a:cs typeface="Times New Roman" panose="02020603050405020304" pitchFamily="18" charset="0"/>
              </a:rPr>
              <a:t>Farm-in &amp; Joint Venture structures provide low-cost entry opportunities for Convertible to develop economically robust projects.</a:t>
            </a:r>
          </a:p>
          <a:p>
            <a:pPr marL="342900" lvl="0" indent="-342900" algn="just">
              <a:lnSpc>
                <a:spcPct val="107000"/>
              </a:lnSpc>
              <a:spcBef>
                <a:spcPts val="600"/>
              </a:spcBef>
              <a:spcAft>
                <a:spcPts val="600"/>
              </a:spcAft>
              <a:buFont typeface="Wingdings" panose="05000000000000000000" pitchFamily="2" charset="2"/>
              <a:buChar char="§"/>
            </a:pPr>
            <a:r>
              <a:rPr lang="en-AU" sz="1400" dirty="0">
                <a:ea typeface="Calibri" panose="020F0502020204030204" pitchFamily="34" charset="0"/>
                <a:cs typeface="Times New Roman" panose="02020603050405020304" pitchFamily="18" charset="0"/>
              </a:rPr>
              <a:t>Enables project selection based on best strategic fit as a low-cost entry to the iron ore, gold &amp; base metals sector &amp; as a potential platform for future growth. </a:t>
            </a:r>
          </a:p>
          <a:p>
            <a:pPr marL="342900" lvl="0" indent="-342900" algn="just">
              <a:lnSpc>
                <a:spcPct val="107000"/>
              </a:lnSpc>
              <a:spcBef>
                <a:spcPts val="600"/>
              </a:spcBef>
              <a:spcAft>
                <a:spcPts val="600"/>
              </a:spcAft>
              <a:buFont typeface="Wingdings" panose="05000000000000000000" pitchFamily="2" charset="2"/>
              <a:buChar char="§"/>
            </a:pPr>
            <a:r>
              <a:rPr lang="en-AU" sz="1400" dirty="0">
                <a:ea typeface="Calibri" panose="020F0502020204030204" pitchFamily="34" charset="0"/>
                <a:cs typeface="Times New Roman" panose="02020603050405020304" pitchFamily="18" charset="0"/>
              </a:rPr>
              <a:t>The scale, risk, location &amp; growth potential of identified projects are significant considerations in Convertibles’ strategy.</a:t>
            </a:r>
          </a:p>
          <a:p>
            <a:pPr marL="342900" lvl="0" indent="-342900" algn="just">
              <a:lnSpc>
                <a:spcPct val="107000"/>
              </a:lnSpc>
              <a:spcBef>
                <a:spcPts val="600"/>
              </a:spcBef>
              <a:spcAft>
                <a:spcPts val="600"/>
              </a:spcAft>
              <a:buFont typeface="Wingdings" panose="05000000000000000000" pitchFamily="2" charset="2"/>
              <a:buChar char="§"/>
            </a:pPr>
            <a:r>
              <a:rPr lang="en-AU" sz="1400" dirty="0">
                <a:ea typeface="Calibri" panose="020F0502020204030204" pitchFamily="34" charset="0"/>
                <a:cs typeface="Times New Roman" panose="02020603050405020304" pitchFamily="18" charset="0"/>
              </a:rPr>
              <a:t>Convertibles’ in-house capabilities &amp; access to experienced specialist skillsets in the market, enables value add during project pre-feasibility &amp; feasibility demonstrating a viable path towards commercialisation. </a:t>
            </a:r>
          </a:p>
          <a:p>
            <a:pPr marL="342900" lvl="0" indent="-342900" algn="just">
              <a:lnSpc>
                <a:spcPct val="107000"/>
              </a:lnSpc>
              <a:spcBef>
                <a:spcPts val="600"/>
              </a:spcBef>
              <a:spcAft>
                <a:spcPts val="600"/>
              </a:spcAft>
              <a:buFont typeface="Wingdings" panose="05000000000000000000" pitchFamily="2" charset="2"/>
              <a:buChar char="§"/>
            </a:pPr>
            <a:r>
              <a:rPr lang="en-AU" sz="1400" dirty="0">
                <a:ea typeface="Calibri" panose="020F0502020204030204" pitchFamily="34" charset="0"/>
                <a:cs typeface="Times New Roman" panose="02020603050405020304" pitchFamily="18" charset="0"/>
              </a:rPr>
              <a:t>Results-based staged farm-in structure also provides Convertible with the flexibility to actively manage risk exposure.</a:t>
            </a:r>
          </a:p>
          <a:p>
            <a:pPr lvl="0" algn="just">
              <a:lnSpc>
                <a:spcPct val="107000"/>
              </a:lnSpc>
              <a:spcAft>
                <a:spcPts val="300"/>
              </a:spcAft>
            </a:pPr>
            <a:r>
              <a:rPr lang="en-AU" sz="1400" dirty="0">
                <a:solidFill>
                  <a:srgbClr val="FF0000"/>
                </a:solidFill>
                <a:ea typeface="Calibri" panose="020F0502020204030204" pitchFamily="34" charset="0"/>
                <a:cs typeface="Times New Roman" panose="02020603050405020304" pitchFamily="18" charset="0"/>
              </a:rPr>
              <a:t> </a:t>
            </a:r>
          </a:p>
          <a:p>
            <a:pPr marL="342900" indent="-342900" algn="just">
              <a:lnSpc>
                <a:spcPct val="107000"/>
              </a:lnSpc>
              <a:spcAft>
                <a:spcPts val="300"/>
              </a:spcAft>
              <a:buFont typeface="Symbol" panose="05050102010706020507" pitchFamily="18" charset="2"/>
              <a:buChar char=""/>
            </a:pPr>
            <a:endParaRPr lang="en-AU" sz="1400" dirty="0">
              <a:ea typeface="Calibri" panose="020F0502020204030204" pitchFamily="34" charset="0"/>
              <a:cs typeface="Times New Roman" panose="02020603050405020304" pitchFamily="18" charset="0"/>
            </a:endParaRPr>
          </a:p>
        </p:txBody>
      </p:sp>
      <p:pic>
        <p:nvPicPr>
          <p:cNvPr id="7" name="Picture 6" descr="A screenshot of a social media post&#10;&#10;Description generated with very high confidence">
            <a:extLst>
              <a:ext uri="{FF2B5EF4-FFF2-40B4-BE49-F238E27FC236}">
                <a16:creationId xmlns:a16="http://schemas.microsoft.com/office/drawing/2014/main" id="{88B4A2E1-037A-40D0-A06A-0F4029A5AB1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02957" y="4121088"/>
            <a:ext cx="7179984" cy="2113904"/>
          </a:xfrm>
          <a:prstGeom prst="rect">
            <a:avLst/>
          </a:prstGeom>
        </p:spPr>
      </p:pic>
      <p:sp>
        <p:nvSpPr>
          <p:cNvPr id="17" name="Rectangle: Top Corners Rounded 16">
            <a:hlinkClick r:id="rId3" action="ppaction://hlinksldjump"/>
            <a:extLst>
              <a:ext uri="{FF2B5EF4-FFF2-40B4-BE49-F238E27FC236}">
                <a16:creationId xmlns:a16="http://schemas.microsoft.com/office/drawing/2014/main" id="{A55FD834-E8C3-4560-B276-1683D3F2C3C5}"/>
              </a:ext>
            </a:extLst>
          </p:cNvPr>
          <p:cNvSpPr/>
          <p:nvPr/>
        </p:nvSpPr>
        <p:spPr>
          <a:xfrm>
            <a:off x="62993" y="42559"/>
            <a:ext cx="1492204" cy="343454"/>
          </a:xfrm>
          <a:prstGeom prst="round2SameRect">
            <a:avLst/>
          </a:prstGeom>
          <a:solidFill>
            <a:schemeClr val="tx1"/>
          </a:solidFill>
          <a:ln w="15875">
            <a:solidFill>
              <a:schemeClr val="tx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200" dirty="0"/>
              <a:t>Executive Summary</a:t>
            </a:r>
          </a:p>
        </p:txBody>
      </p:sp>
      <p:sp>
        <p:nvSpPr>
          <p:cNvPr id="18" name="Rectangle: Top Corners Rounded 17">
            <a:hlinkClick r:id="rId4" action="ppaction://hlinksldjump"/>
            <a:extLst>
              <a:ext uri="{FF2B5EF4-FFF2-40B4-BE49-F238E27FC236}">
                <a16:creationId xmlns:a16="http://schemas.microsoft.com/office/drawing/2014/main" id="{019A400B-9C84-47A3-9116-8062B246E568}"/>
              </a:ext>
            </a:extLst>
          </p:cNvPr>
          <p:cNvSpPr/>
          <p:nvPr/>
        </p:nvSpPr>
        <p:spPr>
          <a:xfrm>
            <a:off x="1576508" y="42559"/>
            <a:ext cx="1492204" cy="343454"/>
          </a:xfrm>
          <a:prstGeom prst="round2SameRect">
            <a:avLst/>
          </a:prstGeom>
          <a:solidFill>
            <a:schemeClr val="tx1"/>
          </a:solidFill>
          <a:ln w="158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200" dirty="0"/>
              <a:t>Team &amp; Experience</a:t>
            </a:r>
          </a:p>
        </p:txBody>
      </p:sp>
      <p:sp>
        <p:nvSpPr>
          <p:cNvPr id="19" name="Rectangle: Top Corners Rounded 18">
            <a:hlinkClick r:id="rId5" action="ppaction://hlinksldjump"/>
            <a:extLst>
              <a:ext uri="{FF2B5EF4-FFF2-40B4-BE49-F238E27FC236}">
                <a16:creationId xmlns:a16="http://schemas.microsoft.com/office/drawing/2014/main" id="{5EA8B7B2-10A9-48AB-A97E-D7587B5543CE}"/>
              </a:ext>
            </a:extLst>
          </p:cNvPr>
          <p:cNvSpPr/>
          <p:nvPr/>
        </p:nvSpPr>
        <p:spPr>
          <a:xfrm>
            <a:off x="3093032" y="42559"/>
            <a:ext cx="1492204" cy="343454"/>
          </a:xfrm>
          <a:prstGeom prst="round2SameRect">
            <a:avLst/>
          </a:prstGeom>
          <a:solidFill>
            <a:schemeClr val="tx1"/>
          </a:solidFill>
          <a:ln w="158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200" dirty="0"/>
              <a:t>Commercial</a:t>
            </a:r>
          </a:p>
        </p:txBody>
      </p:sp>
      <p:sp>
        <p:nvSpPr>
          <p:cNvPr id="20" name="Rectangle: Top Corners Rounded 19">
            <a:hlinkClick r:id="rId6" action="ppaction://hlinksldjump"/>
            <a:extLst>
              <a:ext uri="{FF2B5EF4-FFF2-40B4-BE49-F238E27FC236}">
                <a16:creationId xmlns:a16="http://schemas.microsoft.com/office/drawing/2014/main" id="{B3C68221-9DED-4735-80F4-D7441F6CE4C1}"/>
              </a:ext>
            </a:extLst>
          </p:cNvPr>
          <p:cNvSpPr/>
          <p:nvPr/>
        </p:nvSpPr>
        <p:spPr>
          <a:xfrm>
            <a:off x="4611360" y="42559"/>
            <a:ext cx="1492204" cy="343454"/>
          </a:xfrm>
          <a:prstGeom prst="round2SameRect">
            <a:avLst/>
          </a:prstGeom>
          <a:solidFill>
            <a:schemeClr val="bg1">
              <a:lumMod val="50000"/>
            </a:schemeClr>
          </a:solidFill>
          <a:ln w="158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200" dirty="0"/>
              <a:t>Business Model</a:t>
            </a:r>
          </a:p>
        </p:txBody>
      </p:sp>
      <p:sp>
        <p:nvSpPr>
          <p:cNvPr id="23" name="Rectangle: Top Corners Rounded 22">
            <a:hlinkClick r:id="rId7" action="ppaction://hlinksldjump"/>
            <a:extLst>
              <a:ext uri="{FF2B5EF4-FFF2-40B4-BE49-F238E27FC236}">
                <a16:creationId xmlns:a16="http://schemas.microsoft.com/office/drawing/2014/main" id="{9A0857F9-DD35-4718-A17D-FBF7924D87E9}"/>
              </a:ext>
            </a:extLst>
          </p:cNvPr>
          <p:cNvSpPr/>
          <p:nvPr/>
        </p:nvSpPr>
        <p:spPr>
          <a:xfrm>
            <a:off x="6129688" y="42559"/>
            <a:ext cx="1492204" cy="343454"/>
          </a:xfrm>
          <a:prstGeom prst="round2SameRect">
            <a:avLst/>
          </a:prstGeom>
          <a:solidFill>
            <a:schemeClr val="tx1"/>
          </a:solidFill>
          <a:ln w="158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200" dirty="0"/>
              <a:t>Strategy</a:t>
            </a:r>
          </a:p>
        </p:txBody>
      </p:sp>
    </p:spTree>
    <p:extLst>
      <p:ext uri="{BB962C8B-B14F-4D97-AF65-F5344CB8AC3E}">
        <p14:creationId xmlns:p14="http://schemas.microsoft.com/office/powerpoint/2010/main" val="7935044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Top Corners Rounded 17">
            <a:hlinkClick r:id="rId2" action="ppaction://hlinksldjump"/>
            <a:extLst>
              <a:ext uri="{FF2B5EF4-FFF2-40B4-BE49-F238E27FC236}">
                <a16:creationId xmlns:a16="http://schemas.microsoft.com/office/drawing/2014/main" id="{1B5ABBFF-C7B3-4828-9629-BDADC23EDFE4}"/>
              </a:ext>
            </a:extLst>
          </p:cNvPr>
          <p:cNvSpPr/>
          <p:nvPr/>
        </p:nvSpPr>
        <p:spPr>
          <a:xfrm>
            <a:off x="62993" y="42559"/>
            <a:ext cx="1492204" cy="343454"/>
          </a:xfrm>
          <a:prstGeom prst="round2SameRect">
            <a:avLst/>
          </a:prstGeom>
          <a:solidFill>
            <a:schemeClr val="tx1"/>
          </a:solidFill>
          <a:ln w="15875">
            <a:solidFill>
              <a:schemeClr val="tx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200" dirty="0"/>
              <a:t>Executive Summary</a:t>
            </a:r>
          </a:p>
        </p:txBody>
      </p:sp>
      <p:sp>
        <p:nvSpPr>
          <p:cNvPr id="19" name="Rectangle: Top Corners Rounded 18">
            <a:hlinkClick r:id="rId3" action="ppaction://hlinksldjump"/>
            <a:extLst>
              <a:ext uri="{FF2B5EF4-FFF2-40B4-BE49-F238E27FC236}">
                <a16:creationId xmlns:a16="http://schemas.microsoft.com/office/drawing/2014/main" id="{8A4B37FB-EC1D-48B0-B7AB-1AB9043EFEA1}"/>
              </a:ext>
            </a:extLst>
          </p:cNvPr>
          <p:cNvSpPr/>
          <p:nvPr/>
        </p:nvSpPr>
        <p:spPr>
          <a:xfrm>
            <a:off x="1576508" y="42559"/>
            <a:ext cx="1492204" cy="343454"/>
          </a:xfrm>
          <a:prstGeom prst="round2SameRect">
            <a:avLst/>
          </a:prstGeom>
          <a:solidFill>
            <a:schemeClr val="tx1"/>
          </a:solidFill>
          <a:ln w="158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200" dirty="0"/>
              <a:t>Team &amp; Experience</a:t>
            </a:r>
          </a:p>
        </p:txBody>
      </p:sp>
      <p:sp>
        <p:nvSpPr>
          <p:cNvPr id="20" name="Rectangle: Top Corners Rounded 19">
            <a:hlinkClick r:id="rId4" action="ppaction://hlinksldjump"/>
            <a:extLst>
              <a:ext uri="{FF2B5EF4-FFF2-40B4-BE49-F238E27FC236}">
                <a16:creationId xmlns:a16="http://schemas.microsoft.com/office/drawing/2014/main" id="{94594CCE-AA77-4EB0-8CF9-24DE3091FECC}"/>
              </a:ext>
            </a:extLst>
          </p:cNvPr>
          <p:cNvSpPr/>
          <p:nvPr/>
        </p:nvSpPr>
        <p:spPr>
          <a:xfrm>
            <a:off x="3093032" y="42559"/>
            <a:ext cx="1492204" cy="343454"/>
          </a:xfrm>
          <a:prstGeom prst="round2SameRect">
            <a:avLst/>
          </a:prstGeom>
          <a:solidFill>
            <a:schemeClr val="tx1"/>
          </a:solidFill>
          <a:ln w="158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200" dirty="0"/>
              <a:t>Commercial</a:t>
            </a:r>
          </a:p>
        </p:txBody>
      </p:sp>
      <p:sp>
        <p:nvSpPr>
          <p:cNvPr id="21" name="Rectangle: Top Corners Rounded 20">
            <a:hlinkClick r:id="rId5" action="ppaction://hlinksldjump"/>
            <a:extLst>
              <a:ext uri="{FF2B5EF4-FFF2-40B4-BE49-F238E27FC236}">
                <a16:creationId xmlns:a16="http://schemas.microsoft.com/office/drawing/2014/main" id="{62B46D8E-A0ED-4B54-9536-F6649C3E649A}"/>
              </a:ext>
            </a:extLst>
          </p:cNvPr>
          <p:cNvSpPr/>
          <p:nvPr/>
        </p:nvSpPr>
        <p:spPr>
          <a:xfrm>
            <a:off x="4611360" y="42559"/>
            <a:ext cx="1492204" cy="343454"/>
          </a:xfrm>
          <a:prstGeom prst="round2SameRect">
            <a:avLst/>
          </a:prstGeom>
          <a:solidFill>
            <a:schemeClr val="tx1"/>
          </a:solidFill>
          <a:ln w="158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200" dirty="0"/>
              <a:t>Business Model</a:t>
            </a:r>
          </a:p>
        </p:txBody>
      </p:sp>
      <p:sp>
        <p:nvSpPr>
          <p:cNvPr id="24" name="Rectangle: Top Corners Rounded 23">
            <a:hlinkClick r:id="rId6" action="ppaction://hlinksldjump"/>
            <a:extLst>
              <a:ext uri="{FF2B5EF4-FFF2-40B4-BE49-F238E27FC236}">
                <a16:creationId xmlns:a16="http://schemas.microsoft.com/office/drawing/2014/main" id="{AE73D752-BF1E-4A2B-B587-1F6781F94BA4}"/>
              </a:ext>
            </a:extLst>
          </p:cNvPr>
          <p:cNvSpPr/>
          <p:nvPr/>
        </p:nvSpPr>
        <p:spPr>
          <a:xfrm>
            <a:off x="6129688" y="42559"/>
            <a:ext cx="1492204" cy="343454"/>
          </a:xfrm>
          <a:prstGeom prst="round2SameRect">
            <a:avLst/>
          </a:prstGeom>
          <a:solidFill>
            <a:schemeClr val="bg1">
              <a:lumMod val="50000"/>
            </a:schemeClr>
          </a:solidFill>
          <a:ln w="158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200" dirty="0"/>
              <a:t>Strategy</a:t>
            </a:r>
          </a:p>
        </p:txBody>
      </p:sp>
      <p:sp>
        <p:nvSpPr>
          <p:cNvPr id="15" name="Title 1">
            <a:extLst>
              <a:ext uri="{FF2B5EF4-FFF2-40B4-BE49-F238E27FC236}">
                <a16:creationId xmlns:a16="http://schemas.microsoft.com/office/drawing/2014/main" id="{47CB8C83-F8CE-4B4C-B773-8EE8DE951C0E}"/>
              </a:ext>
            </a:extLst>
          </p:cNvPr>
          <p:cNvSpPr>
            <a:spLocks noGrp="1"/>
          </p:cNvSpPr>
          <p:nvPr>
            <p:ph type="title"/>
          </p:nvPr>
        </p:nvSpPr>
        <p:spPr>
          <a:xfrm>
            <a:off x="479376" y="677172"/>
            <a:ext cx="9509760" cy="513368"/>
          </a:xfrm>
        </p:spPr>
        <p:txBody>
          <a:bodyPr>
            <a:normAutofit fontScale="90000"/>
          </a:bodyPr>
          <a:lstStyle/>
          <a:p>
            <a:r>
              <a:rPr lang="en-US" dirty="0"/>
              <a:t>Strategy</a:t>
            </a:r>
          </a:p>
        </p:txBody>
      </p:sp>
      <p:sp>
        <p:nvSpPr>
          <p:cNvPr id="16" name="Content Placeholder 2">
            <a:extLst>
              <a:ext uri="{FF2B5EF4-FFF2-40B4-BE49-F238E27FC236}">
                <a16:creationId xmlns:a16="http://schemas.microsoft.com/office/drawing/2014/main" id="{6178D38F-0CDF-40E0-A9C0-09590468BCD8}"/>
              </a:ext>
            </a:extLst>
          </p:cNvPr>
          <p:cNvSpPr>
            <a:spLocks noGrp="1"/>
          </p:cNvSpPr>
          <p:nvPr>
            <p:ph idx="1"/>
          </p:nvPr>
        </p:nvSpPr>
        <p:spPr>
          <a:xfrm>
            <a:off x="479376" y="1469260"/>
            <a:ext cx="10873208" cy="4968552"/>
          </a:xfrm>
        </p:spPr>
        <p:txBody>
          <a:bodyPr>
            <a:normAutofit/>
          </a:bodyPr>
          <a:lstStyle/>
          <a:p>
            <a:pPr algn="just">
              <a:buFont typeface="Wingdings" panose="05000000000000000000" pitchFamily="2" charset="2"/>
              <a:buChar char="§"/>
            </a:pPr>
            <a:r>
              <a:rPr lang="en-US" sz="2000" dirty="0"/>
              <a:t>Convertible Resources has committed to maintaining &amp; establishing a global presence in the global mining sector in 2018 with a specific focus on South America, Central America &amp; Africa.</a:t>
            </a:r>
          </a:p>
          <a:p>
            <a:pPr algn="just">
              <a:buFont typeface="Wingdings" panose="05000000000000000000" pitchFamily="2" charset="2"/>
              <a:buChar char="§"/>
            </a:pPr>
            <a:r>
              <a:rPr lang="en-US" sz="2000" dirty="0"/>
              <a:t>Convertible resources have the expertise needed to take on small, medium or large scale mining projects through our relationships &amp; extended network of mining professionals, contractors &amp; engineering companies &amp; can deliver solutions to any number of mining opportunities.</a:t>
            </a:r>
          </a:p>
          <a:p>
            <a:pPr algn="just">
              <a:buFont typeface="Wingdings" panose="05000000000000000000" pitchFamily="2" charset="2"/>
              <a:buChar char="§"/>
            </a:pPr>
            <a:r>
              <a:rPr lang="en-US" sz="2000" dirty="0"/>
              <a:t>Convertible Resources management team possess a strong track record in developing mining projects from inception to production.</a:t>
            </a:r>
          </a:p>
          <a:p>
            <a:pPr algn="just">
              <a:buFont typeface="Wingdings" panose="05000000000000000000" pitchFamily="2" charset="2"/>
              <a:buChar char="§"/>
            </a:pPr>
            <a:r>
              <a:rPr lang="en-US" sz="2000" dirty="0"/>
              <a:t>The management team have strong global ties &amp; are in talks with entities to jointly develop mining projects.</a:t>
            </a:r>
          </a:p>
          <a:p>
            <a:pPr algn="just">
              <a:buFont typeface="Wingdings" panose="05000000000000000000" pitchFamily="2" charset="2"/>
              <a:buChar char="§"/>
            </a:pPr>
            <a:r>
              <a:rPr lang="en-US" sz="2000" dirty="0"/>
              <a:t>Convertible Resources are reviewing a number of small &amp; medium size Iron Ore, Gold, Copper, Nickel, Cobalt, Bauxite &amp; other opportunities to develop into producing assets.</a:t>
            </a:r>
          </a:p>
        </p:txBody>
      </p:sp>
    </p:spTree>
    <p:extLst>
      <p:ext uri="{BB962C8B-B14F-4D97-AF65-F5344CB8AC3E}">
        <p14:creationId xmlns:p14="http://schemas.microsoft.com/office/powerpoint/2010/main" val="1101692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26B80869-7386-49A5-9820-2DF322B74C9A}"/>
              </a:ext>
            </a:extLst>
          </p:cNvPr>
          <p:cNvSpPr>
            <a:spLocks noGrp="1"/>
          </p:cNvSpPr>
          <p:nvPr>
            <p:ph type="title"/>
          </p:nvPr>
        </p:nvSpPr>
        <p:spPr>
          <a:xfrm>
            <a:off x="791104" y="1034766"/>
            <a:ext cx="9509760" cy="513368"/>
          </a:xfrm>
        </p:spPr>
        <p:txBody>
          <a:bodyPr>
            <a:normAutofit fontScale="90000"/>
          </a:bodyPr>
          <a:lstStyle/>
          <a:p>
            <a:r>
              <a:rPr lang="en-GB" dirty="0"/>
              <a:t>Contact us</a:t>
            </a:r>
          </a:p>
        </p:txBody>
      </p:sp>
      <p:sp>
        <p:nvSpPr>
          <p:cNvPr id="5" name="Content Placeholder 2">
            <a:extLst>
              <a:ext uri="{FF2B5EF4-FFF2-40B4-BE49-F238E27FC236}">
                <a16:creationId xmlns:a16="http://schemas.microsoft.com/office/drawing/2014/main" id="{78EA71B8-E9CD-4A97-93BB-39E0FA4B6CBE}"/>
              </a:ext>
            </a:extLst>
          </p:cNvPr>
          <p:cNvSpPr txBox="1">
            <a:spLocks/>
          </p:cNvSpPr>
          <p:nvPr/>
        </p:nvSpPr>
        <p:spPr>
          <a:xfrm>
            <a:off x="4473580" y="2024844"/>
            <a:ext cx="3096344" cy="2808312"/>
          </a:xfrm>
          <a:prstGeom prst="rect">
            <a:avLst/>
          </a:prstGeom>
          <a:ln>
            <a:solidFill>
              <a:schemeClr val="tx1"/>
            </a:solidFill>
          </a:ln>
        </p:spPr>
        <p:txBody>
          <a:bodyPr vert="horz" lIns="91440" tIns="45720" rIns="91440" bIns="45720" rtlCol="0">
            <a:normAutofit/>
          </a:bodyPr>
          <a:lstStyle>
            <a:lvl1pPr marL="274320" indent="-228600" algn="l" defTabSz="914400" rtl="0" eaLnBrk="1" latinLnBrk="0" hangingPunct="1">
              <a:lnSpc>
                <a:spcPct val="90000"/>
              </a:lnSpc>
              <a:spcBef>
                <a:spcPts val="1800"/>
              </a:spcBef>
              <a:buClr>
                <a:schemeClr val="tx2"/>
              </a:buClr>
              <a:buSzPct val="80000"/>
              <a:buFont typeface="Wingdings" pitchFamily="2" charset="2"/>
              <a:buChar char="§"/>
              <a:defRPr sz="2000" kern="1200">
                <a:solidFill>
                  <a:schemeClr val="tx2"/>
                </a:solidFill>
                <a:latin typeface="+mn-lt"/>
                <a:ea typeface="+mn-ea"/>
                <a:cs typeface="+mn-cs"/>
              </a:defRPr>
            </a:lvl1pPr>
            <a:lvl2pPr marL="594360" indent="-228600" algn="l" defTabSz="914400" rtl="0" eaLnBrk="1" latinLnBrk="0" hangingPunct="1">
              <a:lnSpc>
                <a:spcPct val="90000"/>
              </a:lnSpc>
              <a:spcBef>
                <a:spcPts val="1000"/>
              </a:spcBef>
              <a:buClr>
                <a:schemeClr val="tx2"/>
              </a:buClr>
              <a:buSzPct val="80000"/>
              <a:buFont typeface="Wingdings" pitchFamily="2" charset="2"/>
              <a:buChar char="§"/>
              <a:defRPr sz="1800" kern="1200">
                <a:solidFill>
                  <a:schemeClr val="tx2"/>
                </a:solidFill>
                <a:latin typeface="+mn-lt"/>
                <a:ea typeface="+mn-ea"/>
                <a:cs typeface="+mn-cs"/>
              </a:defRPr>
            </a:lvl2pPr>
            <a:lvl3pPr marL="914400" indent="-228600" algn="l" defTabSz="914400" rtl="0" eaLnBrk="1" latinLnBrk="0" hangingPunct="1">
              <a:lnSpc>
                <a:spcPct val="90000"/>
              </a:lnSpc>
              <a:spcBef>
                <a:spcPts val="800"/>
              </a:spcBef>
              <a:buClr>
                <a:schemeClr val="tx2"/>
              </a:buClr>
              <a:buSzPct val="80000"/>
              <a:buFont typeface="Wingdings" pitchFamily="2" charset="2"/>
              <a:buChar char="§"/>
              <a:defRPr sz="1600" kern="1200">
                <a:solidFill>
                  <a:schemeClr val="tx2"/>
                </a:solidFill>
                <a:latin typeface="+mn-lt"/>
                <a:ea typeface="+mn-ea"/>
                <a:cs typeface="+mn-cs"/>
              </a:defRPr>
            </a:lvl3pPr>
            <a:lvl4pPr marL="1234440" indent="-228600" algn="l" defTabSz="914400" rtl="0" eaLnBrk="1" latinLnBrk="0" hangingPunct="1">
              <a:lnSpc>
                <a:spcPct val="90000"/>
              </a:lnSpc>
              <a:spcBef>
                <a:spcPts val="800"/>
              </a:spcBef>
              <a:buClr>
                <a:schemeClr val="tx2"/>
              </a:buClr>
              <a:buSzPct val="80000"/>
              <a:buFont typeface="Wingdings" pitchFamily="2" charset="2"/>
              <a:buChar char="§"/>
              <a:defRPr sz="1400" kern="1200">
                <a:solidFill>
                  <a:schemeClr val="tx2"/>
                </a:solidFill>
                <a:latin typeface="+mn-lt"/>
                <a:ea typeface="+mn-ea"/>
                <a:cs typeface="+mn-cs"/>
              </a:defRPr>
            </a:lvl4pPr>
            <a:lvl5pPr marL="1554480" indent="-228600" algn="l" defTabSz="914400" rtl="0" eaLnBrk="1" latinLnBrk="0" hangingPunct="1">
              <a:lnSpc>
                <a:spcPct val="90000"/>
              </a:lnSpc>
              <a:spcBef>
                <a:spcPts val="800"/>
              </a:spcBef>
              <a:buClr>
                <a:schemeClr val="tx2"/>
              </a:buClr>
              <a:buSzPct val="80000"/>
              <a:buFont typeface="Wingdings" pitchFamily="2" charset="2"/>
              <a:buChar char="§"/>
              <a:defRPr sz="1400" kern="1200">
                <a:solidFill>
                  <a:schemeClr val="tx2"/>
                </a:solidFill>
                <a:latin typeface="+mn-lt"/>
                <a:ea typeface="+mn-ea"/>
                <a:cs typeface="+mn-cs"/>
              </a:defRPr>
            </a:lvl5pPr>
            <a:lvl6pPr marL="1874520" indent="-228600" algn="l" defTabSz="914400" rtl="0" eaLnBrk="1" latinLnBrk="0" hangingPunct="1">
              <a:lnSpc>
                <a:spcPct val="90000"/>
              </a:lnSpc>
              <a:spcBef>
                <a:spcPts val="800"/>
              </a:spcBef>
              <a:buSzPct val="80000"/>
              <a:buFont typeface="Wingdings" pitchFamily="2" charset="2"/>
              <a:buChar char="§"/>
              <a:defRPr sz="1400" kern="1200">
                <a:solidFill>
                  <a:schemeClr val="tx2"/>
                </a:solidFill>
                <a:latin typeface="+mn-lt"/>
                <a:ea typeface="+mn-ea"/>
                <a:cs typeface="+mn-cs"/>
              </a:defRPr>
            </a:lvl6pPr>
            <a:lvl7pPr marL="2194560" indent="-228600" algn="l" defTabSz="914400" rtl="0" eaLnBrk="1" latinLnBrk="0" hangingPunct="1">
              <a:lnSpc>
                <a:spcPct val="90000"/>
              </a:lnSpc>
              <a:spcBef>
                <a:spcPts val="800"/>
              </a:spcBef>
              <a:buSzPct val="80000"/>
              <a:buFont typeface="Wingdings" pitchFamily="2" charset="2"/>
              <a:buChar char="§"/>
              <a:defRPr sz="1400" kern="1200" baseline="0">
                <a:solidFill>
                  <a:schemeClr val="tx2"/>
                </a:solidFill>
                <a:latin typeface="+mn-lt"/>
                <a:ea typeface="+mn-ea"/>
                <a:cs typeface="+mn-cs"/>
              </a:defRPr>
            </a:lvl7pPr>
            <a:lvl8pPr marL="2514600" indent="-228600" algn="l" defTabSz="914400" rtl="0" eaLnBrk="1" latinLnBrk="0" hangingPunct="1">
              <a:lnSpc>
                <a:spcPct val="90000"/>
              </a:lnSpc>
              <a:spcBef>
                <a:spcPts val="800"/>
              </a:spcBef>
              <a:buSzPct val="80000"/>
              <a:buFont typeface="Wingdings" pitchFamily="2" charset="2"/>
              <a:buChar char="§"/>
              <a:defRPr sz="1400" kern="1200" baseline="0">
                <a:solidFill>
                  <a:schemeClr val="tx2"/>
                </a:solidFill>
                <a:latin typeface="+mn-lt"/>
                <a:ea typeface="+mn-ea"/>
                <a:cs typeface="+mn-cs"/>
              </a:defRPr>
            </a:lvl8pPr>
            <a:lvl9pPr marL="2834640" indent="-228600" algn="l" defTabSz="914400" rtl="0" eaLnBrk="1" latinLnBrk="0" hangingPunct="1">
              <a:lnSpc>
                <a:spcPct val="90000"/>
              </a:lnSpc>
              <a:spcBef>
                <a:spcPts val="800"/>
              </a:spcBef>
              <a:buSzPct val="80000"/>
              <a:buFont typeface="Wingdings" pitchFamily="2" charset="2"/>
              <a:buChar char="§"/>
              <a:defRPr sz="1400" kern="1200" baseline="0">
                <a:solidFill>
                  <a:schemeClr val="tx2"/>
                </a:solidFill>
                <a:latin typeface="+mn-lt"/>
                <a:ea typeface="+mn-ea"/>
                <a:cs typeface="+mn-cs"/>
              </a:defRPr>
            </a:lvl9pPr>
          </a:lstStyle>
          <a:p>
            <a:pPr marL="45720" indent="0">
              <a:buFont typeface="Wingdings" pitchFamily="2" charset="2"/>
              <a:buNone/>
            </a:pPr>
            <a:r>
              <a:rPr lang="en-GB" dirty="0">
                <a:solidFill>
                  <a:schemeClr val="tx1"/>
                </a:solidFill>
              </a:rPr>
              <a:t>Guinea, West Africa</a:t>
            </a:r>
          </a:p>
          <a:p>
            <a:pPr marL="45720" indent="0">
              <a:buNone/>
            </a:pPr>
            <a:r>
              <a:rPr lang="en-AU" dirty="0" err="1">
                <a:solidFill>
                  <a:schemeClr val="tx1"/>
                </a:solidFill>
              </a:rPr>
              <a:t>Kipe</a:t>
            </a:r>
            <a:r>
              <a:rPr lang="en-AU" dirty="0">
                <a:solidFill>
                  <a:schemeClr val="tx1"/>
                </a:solidFill>
              </a:rPr>
              <a:t> – </a:t>
            </a:r>
            <a:r>
              <a:rPr lang="en-AU" dirty="0" err="1">
                <a:solidFill>
                  <a:schemeClr val="tx1"/>
                </a:solidFill>
              </a:rPr>
              <a:t>Ruelle</a:t>
            </a:r>
            <a:r>
              <a:rPr lang="en-AU" dirty="0">
                <a:solidFill>
                  <a:schemeClr val="tx1"/>
                </a:solidFill>
              </a:rPr>
              <a:t> du </a:t>
            </a:r>
            <a:r>
              <a:rPr lang="en-AU" dirty="0" err="1">
                <a:solidFill>
                  <a:schemeClr val="tx1"/>
                </a:solidFill>
              </a:rPr>
              <a:t>complexe</a:t>
            </a:r>
            <a:r>
              <a:rPr lang="en-AU" dirty="0">
                <a:solidFill>
                  <a:schemeClr val="tx1"/>
                </a:solidFill>
              </a:rPr>
              <a:t> </a:t>
            </a:r>
            <a:r>
              <a:rPr lang="en-AU" dirty="0" err="1">
                <a:solidFill>
                  <a:schemeClr val="tx1"/>
                </a:solidFill>
              </a:rPr>
              <a:t>Scolaire</a:t>
            </a:r>
            <a:r>
              <a:rPr lang="en-AU" dirty="0">
                <a:solidFill>
                  <a:schemeClr val="tx1"/>
                </a:solidFill>
              </a:rPr>
              <a:t> </a:t>
            </a:r>
            <a:r>
              <a:rPr lang="en-AU" dirty="0" err="1">
                <a:solidFill>
                  <a:schemeClr val="tx1"/>
                </a:solidFill>
              </a:rPr>
              <a:t>Kipe</a:t>
            </a:r>
            <a:r>
              <a:rPr lang="en-AU" dirty="0">
                <a:solidFill>
                  <a:schemeClr val="tx1"/>
                </a:solidFill>
              </a:rPr>
              <a:t>, </a:t>
            </a:r>
            <a:r>
              <a:rPr lang="en-AU" dirty="0" err="1">
                <a:solidFill>
                  <a:schemeClr val="tx1"/>
                </a:solidFill>
              </a:rPr>
              <a:t>Batiment</a:t>
            </a:r>
            <a:r>
              <a:rPr lang="en-AU" dirty="0">
                <a:solidFill>
                  <a:schemeClr val="tx1"/>
                </a:solidFill>
              </a:rPr>
              <a:t> 408, BP: 6032/ </a:t>
            </a:r>
            <a:endParaRPr lang="en-GB" dirty="0">
              <a:solidFill>
                <a:schemeClr val="tx1"/>
              </a:solidFill>
            </a:endParaRPr>
          </a:p>
          <a:p>
            <a:pPr marL="45720" indent="0">
              <a:buFont typeface="Wingdings" pitchFamily="2" charset="2"/>
              <a:buNone/>
            </a:pPr>
            <a:r>
              <a:rPr lang="en-GB" dirty="0">
                <a:solidFill>
                  <a:schemeClr val="tx1"/>
                </a:solidFill>
              </a:rPr>
              <a:t>+224 622 350 038</a:t>
            </a:r>
          </a:p>
          <a:p>
            <a:pPr marL="45720" indent="0">
              <a:buFont typeface="Wingdings" pitchFamily="2" charset="2"/>
              <a:buNone/>
            </a:pPr>
            <a:r>
              <a:rPr lang="en-GB" dirty="0">
                <a:solidFill>
                  <a:schemeClr val="tx1"/>
                </a:solidFill>
              </a:rPr>
              <a:t>+61 419 901 475</a:t>
            </a:r>
          </a:p>
          <a:p>
            <a:pPr marL="45720" indent="0">
              <a:buFont typeface="Wingdings" pitchFamily="2" charset="2"/>
              <a:buNone/>
            </a:pPr>
            <a:endParaRPr lang="en-GB" dirty="0"/>
          </a:p>
        </p:txBody>
      </p:sp>
      <p:sp>
        <p:nvSpPr>
          <p:cNvPr id="6" name="Content Placeholder 2">
            <a:extLst>
              <a:ext uri="{FF2B5EF4-FFF2-40B4-BE49-F238E27FC236}">
                <a16:creationId xmlns:a16="http://schemas.microsoft.com/office/drawing/2014/main" id="{E21C1F6A-C640-4705-AC99-BDCD76AAA2D7}"/>
              </a:ext>
            </a:extLst>
          </p:cNvPr>
          <p:cNvSpPr txBox="1">
            <a:spLocks/>
          </p:cNvSpPr>
          <p:nvPr/>
        </p:nvSpPr>
        <p:spPr>
          <a:xfrm>
            <a:off x="885024" y="2024844"/>
            <a:ext cx="3096344" cy="2808312"/>
          </a:xfrm>
          <a:prstGeom prst="rect">
            <a:avLst/>
          </a:prstGeom>
          <a:ln>
            <a:solidFill>
              <a:schemeClr val="tx1"/>
            </a:solidFill>
          </a:ln>
        </p:spPr>
        <p:txBody>
          <a:bodyPr vert="horz" lIns="91440" tIns="45720" rIns="91440" bIns="45720" rtlCol="0">
            <a:normAutofit fontScale="92500" lnSpcReduction="20000"/>
          </a:bodyPr>
          <a:lstStyle>
            <a:lvl1pPr marL="274320" indent="-228600" algn="l" defTabSz="914400" rtl="0" eaLnBrk="1" latinLnBrk="0" hangingPunct="1">
              <a:lnSpc>
                <a:spcPct val="90000"/>
              </a:lnSpc>
              <a:spcBef>
                <a:spcPts val="1800"/>
              </a:spcBef>
              <a:buClr>
                <a:schemeClr val="tx2"/>
              </a:buClr>
              <a:buSzPct val="80000"/>
              <a:buFont typeface="Wingdings" pitchFamily="2" charset="2"/>
              <a:buChar char="§"/>
              <a:defRPr sz="2000" kern="1200">
                <a:solidFill>
                  <a:schemeClr val="tx2"/>
                </a:solidFill>
                <a:latin typeface="+mn-lt"/>
                <a:ea typeface="+mn-ea"/>
                <a:cs typeface="+mn-cs"/>
              </a:defRPr>
            </a:lvl1pPr>
            <a:lvl2pPr marL="594360" indent="-228600" algn="l" defTabSz="914400" rtl="0" eaLnBrk="1" latinLnBrk="0" hangingPunct="1">
              <a:lnSpc>
                <a:spcPct val="90000"/>
              </a:lnSpc>
              <a:spcBef>
                <a:spcPts val="1000"/>
              </a:spcBef>
              <a:buClr>
                <a:schemeClr val="tx2"/>
              </a:buClr>
              <a:buSzPct val="80000"/>
              <a:buFont typeface="Wingdings" pitchFamily="2" charset="2"/>
              <a:buChar char="§"/>
              <a:defRPr sz="1800" kern="1200">
                <a:solidFill>
                  <a:schemeClr val="tx2"/>
                </a:solidFill>
                <a:latin typeface="+mn-lt"/>
                <a:ea typeface="+mn-ea"/>
                <a:cs typeface="+mn-cs"/>
              </a:defRPr>
            </a:lvl2pPr>
            <a:lvl3pPr marL="914400" indent="-228600" algn="l" defTabSz="914400" rtl="0" eaLnBrk="1" latinLnBrk="0" hangingPunct="1">
              <a:lnSpc>
                <a:spcPct val="90000"/>
              </a:lnSpc>
              <a:spcBef>
                <a:spcPts val="800"/>
              </a:spcBef>
              <a:buClr>
                <a:schemeClr val="tx2"/>
              </a:buClr>
              <a:buSzPct val="80000"/>
              <a:buFont typeface="Wingdings" pitchFamily="2" charset="2"/>
              <a:buChar char="§"/>
              <a:defRPr sz="1600" kern="1200">
                <a:solidFill>
                  <a:schemeClr val="tx2"/>
                </a:solidFill>
                <a:latin typeface="+mn-lt"/>
                <a:ea typeface="+mn-ea"/>
                <a:cs typeface="+mn-cs"/>
              </a:defRPr>
            </a:lvl3pPr>
            <a:lvl4pPr marL="1234440" indent="-228600" algn="l" defTabSz="914400" rtl="0" eaLnBrk="1" latinLnBrk="0" hangingPunct="1">
              <a:lnSpc>
                <a:spcPct val="90000"/>
              </a:lnSpc>
              <a:spcBef>
                <a:spcPts val="800"/>
              </a:spcBef>
              <a:buClr>
                <a:schemeClr val="tx2"/>
              </a:buClr>
              <a:buSzPct val="80000"/>
              <a:buFont typeface="Wingdings" pitchFamily="2" charset="2"/>
              <a:buChar char="§"/>
              <a:defRPr sz="1400" kern="1200">
                <a:solidFill>
                  <a:schemeClr val="tx2"/>
                </a:solidFill>
                <a:latin typeface="+mn-lt"/>
                <a:ea typeface="+mn-ea"/>
                <a:cs typeface="+mn-cs"/>
              </a:defRPr>
            </a:lvl4pPr>
            <a:lvl5pPr marL="1554480" indent="-228600" algn="l" defTabSz="914400" rtl="0" eaLnBrk="1" latinLnBrk="0" hangingPunct="1">
              <a:lnSpc>
                <a:spcPct val="90000"/>
              </a:lnSpc>
              <a:spcBef>
                <a:spcPts val="800"/>
              </a:spcBef>
              <a:buClr>
                <a:schemeClr val="tx2"/>
              </a:buClr>
              <a:buSzPct val="80000"/>
              <a:buFont typeface="Wingdings" pitchFamily="2" charset="2"/>
              <a:buChar char="§"/>
              <a:defRPr sz="1400" kern="1200">
                <a:solidFill>
                  <a:schemeClr val="tx2"/>
                </a:solidFill>
                <a:latin typeface="+mn-lt"/>
                <a:ea typeface="+mn-ea"/>
                <a:cs typeface="+mn-cs"/>
              </a:defRPr>
            </a:lvl5pPr>
            <a:lvl6pPr marL="1874520" indent="-228600" algn="l" defTabSz="914400" rtl="0" eaLnBrk="1" latinLnBrk="0" hangingPunct="1">
              <a:lnSpc>
                <a:spcPct val="90000"/>
              </a:lnSpc>
              <a:spcBef>
                <a:spcPts val="800"/>
              </a:spcBef>
              <a:buSzPct val="80000"/>
              <a:buFont typeface="Wingdings" pitchFamily="2" charset="2"/>
              <a:buChar char="§"/>
              <a:defRPr sz="1400" kern="1200">
                <a:solidFill>
                  <a:schemeClr val="tx2"/>
                </a:solidFill>
                <a:latin typeface="+mn-lt"/>
                <a:ea typeface="+mn-ea"/>
                <a:cs typeface="+mn-cs"/>
              </a:defRPr>
            </a:lvl6pPr>
            <a:lvl7pPr marL="2194560" indent="-228600" algn="l" defTabSz="914400" rtl="0" eaLnBrk="1" latinLnBrk="0" hangingPunct="1">
              <a:lnSpc>
                <a:spcPct val="90000"/>
              </a:lnSpc>
              <a:spcBef>
                <a:spcPts val="800"/>
              </a:spcBef>
              <a:buSzPct val="80000"/>
              <a:buFont typeface="Wingdings" pitchFamily="2" charset="2"/>
              <a:buChar char="§"/>
              <a:defRPr sz="1400" kern="1200" baseline="0">
                <a:solidFill>
                  <a:schemeClr val="tx2"/>
                </a:solidFill>
                <a:latin typeface="+mn-lt"/>
                <a:ea typeface="+mn-ea"/>
                <a:cs typeface="+mn-cs"/>
              </a:defRPr>
            </a:lvl7pPr>
            <a:lvl8pPr marL="2514600" indent="-228600" algn="l" defTabSz="914400" rtl="0" eaLnBrk="1" latinLnBrk="0" hangingPunct="1">
              <a:lnSpc>
                <a:spcPct val="90000"/>
              </a:lnSpc>
              <a:spcBef>
                <a:spcPts val="800"/>
              </a:spcBef>
              <a:buSzPct val="80000"/>
              <a:buFont typeface="Wingdings" pitchFamily="2" charset="2"/>
              <a:buChar char="§"/>
              <a:defRPr sz="1400" kern="1200" baseline="0">
                <a:solidFill>
                  <a:schemeClr val="tx2"/>
                </a:solidFill>
                <a:latin typeface="+mn-lt"/>
                <a:ea typeface="+mn-ea"/>
                <a:cs typeface="+mn-cs"/>
              </a:defRPr>
            </a:lvl8pPr>
            <a:lvl9pPr marL="2834640" indent="-228600" algn="l" defTabSz="914400" rtl="0" eaLnBrk="1" latinLnBrk="0" hangingPunct="1">
              <a:lnSpc>
                <a:spcPct val="90000"/>
              </a:lnSpc>
              <a:spcBef>
                <a:spcPts val="800"/>
              </a:spcBef>
              <a:buSzPct val="80000"/>
              <a:buFont typeface="Wingdings" pitchFamily="2" charset="2"/>
              <a:buChar char="§"/>
              <a:defRPr sz="1400" kern="1200" baseline="0">
                <a:solidFill>
                  <a:schemeClr val="tx2"/>
                </a:solidFill>
                <a:latin typeface="+mn-lt"/>
                <a:ea typeface="+mn-ea"/>
                <a:cs typeface="+mn-cs"/>
              </a:defRPr>
            </a:lvl9pPr>
          </a:lstStyle>
          <a:p>
            <a:pPr marL="45720" indent="0">
              <a:buFont typeface="Wingdings" pitchFamily="2" charset="2"/>
              <a:buNone/>
            </a:pPr>
            <a:r>
              <a:rPr lang="en-GB" dirty="0">
                <a:solidFill>
                  <a:schemeClr val="tx1"/>
                </a:solidFill>
              </a:rPr>
              <a:t>Dubai, UAE</a:t>
            </a:r>
          </a:p>
          <a:p>
            <a:r>
              <a:rPr lang="en-AU" dirty="0">
                <a:solidFill>
                  <a:schemeClr val="tx1"/>
                </a:solidFill>
              </a:rPr>
              <a:t>Convertible Resource FZ LLC </a:t>
            </a:r>
          </a:p>
          <a:p>
            <a:r>
              <a:rPr lang="en-AU" dirty="0">
                <a:solidFill>
                  <a:schemeClr val="tx1"/>
                </a:solidFill>
              </a:rPr>
              <a:t>Office 404, Building B, Al </a:t>
            </a:r>
            <a:r>
              <a:rPr lang="en-AU" dirty="0" err="1">
                <a:solidFill>
                  <a:schemeClr val="tx1"/>
                </a:solidFill>
              </a:rPr>
              <a:t>Saaha</a:t>
            </a:r>
            <a:r>
              <a:rPr lang="en-AU" dirty="0">
                <a:solidFill>
                  <a:schemeClr val="tx1"/>
                </a:solidFill>
              </a:rPr>
              <a:t> offices, Souk Al </a:t>
            </a:r>
            <a:r>
              <a:rPr lang="en-AU" dirty="0" err="1">
                <a:solidFill>
                  <a:schemeClr val="tx1"/>
                </a:solidFill>
              </a:rPr>
              <a:t>Bahar</a:t>
            </a:r>
            <a:r>
              <a:rPr lang="en-AU" dirty="0">
                <a:solidFill>
                  <a:schemeClr val="tx1"/>
                </a:solidFill>
              </a:rPr>
              <a:t>, Old town Island, </a:t>
            </a:r>
            <a:r>
              <a:rPr lang="en-AU" dirty="0" err="1">
                <a:solidFill>
                  <a:schemeClr val="tx1"/>
                </a:solidFill>
              </a:rPr>
              <a:t>Burj</a:t>
            </a:r>
            <a:r>
              <a:rPr lang="en-AU" dirty="0">
                <a:solidFill>
                  <a:schemeClr val="tx1"/>
                </a:solidFill>
              </a:rPr>
              <a:t> Khalifa District, Dubai, UAE.</a:t>
            </a:r>
          </a:p>
          <a:p>
            <a:r>
              <a:rPr lang="en-AU" dirty="0">
                <a:solidFill>
                  <a:schemeClr val="tx1"/>
                </a:solidFill>
              </a:rPr>
              <a:t>PO Box 487177</a:t>
            </a:r>
          </a:p>
          <a:p>
            <a:pPr marL="45720" indent="0">
              <a:buFont typeface="Wingdings" pitchFamily="2" charset="2"/>
              <a:buNone/>
            </a:pPr>
            <a:endParaRPr lang="en-GB" dirty="0"/>
          </a:p>
          <a:p>
            <a:pPr marL="45720" indent="0">
              <a:buFont typeface="Wingdings" pitchFamily="2" charset="2"/>
              <a:buNone/>
            </a:pPr>
            <a:endParaRPr lang="en-GB" dirty="0"/>
          </a:p>
        </p:txBody>
      </p:sp>
    </p:spTree>
    <p:extLst>
      <p:ext uri="{BB962C8B-B14F-4D97-AF65-F5344CB8AC3E}">
        <p14:creationId xmlns:p14="http://schemas.microsoft.com/office/powerpoint/2010/main" val="29093445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0D5005-7912-4BD5-8355-CDA3E045E597}"/>
              </a:ext>
            </a:extLst>
          </p:cNvPr>
          <p:cNvSpPr>
            <a:spLocks noGrp="1"/>
          </p:cNvSpPr>
          <p:nvPr>
            <p:ph type="title"/>
          </p:nvPr>
        </p:nvSpPr>
        <p:spPr/>
        <p:txBody>
          <a:bodyPr/>
          <a:lstStyle/>
          <a:p>
            <a:endParaRPr lang="en-AU"/>
          </a:p>
        </p:txBody>
      </p:sp>
      <p:sp>
        <p:nvSpPr>
          <p:cNvPr id="3" name="Text Placeholder 2">
            <a:extLst>
              <a:ext uri="{FF2B5EF4-FFF2-40B4-BE49-F238E27FC236}">
                <a16:creationId xmlns:a16="http://schemas.microsoft.com/office/drawing/2014/main" id="{FB88D0B8-4F5F-4918-B306-CED451EEC0A7}"/>
              </a:ext>
            </a:extLst>
          </p:cNvPr>
          <p:cNvSpPr>
            <a:spLocks noGrp="1"/>
          </p:cNvSpPr>
          <p:nvPr>
            <p:ph type="body" idx="1"/>
          </p:nvPr>
        </p:nvSpPr>
        <p:spPr/>
        <p:txBody>
          <a:bodyPr/>
          <a:lstStyle/>
          <a:p>
            <a:endParaRPr lang="en-AU"/>
          </a:p>
        </p:txBody>
      </p:sp>
    </p:spTree>
    <p:extLst>
      <p:ext uri="{BB962C8B-B14F-4D97-AF65-F5344CB8AC3E}">
        <p14:creationId xmlns:p14="http://schemas.microsoft.com/office/powerpoint/2010/main" val="35729789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9C27ABF8-CADE-4133-B687-52F8429585D1}"/>
              </a:ext>
            </a:extLst>
          </p:cNvPr>
          <p:cNvSpPr>
            <a:spLocks noGrp="1"/>
          </p:cNvSpPr>
          <p:nvPr>
            <p:ph type="title"/>
          </p:nvPr>
        </p:nvSpPr>
        <p:spPr>
          <a:xfrm>
            <a:off x="940155" y="671816"/>
            <a:ext cx="10311689" cy="4318537"/>
          </a:xfrm>
        </p:spPr>
        <p:txBody>
          <a:bodyPr>
            <a:noAutofit/>
          </a:bodyPr>
          <a:lstStyle/>
          <a:p>
            <a:pPr algn="just"/>
            <a:r>
              <a:rPr lang="en-GB" sz="1500" b="1" dirty="0"/>
              <a:t>Disclaimer</a:t>
            </a:r>
            <a:br>
              <a:rPr lang="en-GB" sz="1500" b="1" dirty="0"/>
            </a:br>
            <a:br>
              <a:rPr lang="en-GB" sz="1500" b="1" dirty="0"/>
            </a:br>
            <a:r>
              <a:rPr lang="en-GB" sz="1500" dirty="0"/>
              <a:t>Certain statements included in this presentation constitute forward-looking statements or forward looking information under applicable securities legislation. Such forward-looking statements or information are provided for the purpose of providing information about management's current expectations &amp; plans relating to the future. Readers are cautioned that reliance on such information  may not be appropriate for other purposes, such as making investment decisions. Forward-looking statements or information typically contain statements with words such as "anticipate", "believe", "expect", "intend", or similar words suggesting future outcomes or statements regarding an outlook. Forward-looking statements or information in this presentation include, but are not limited to, statements or information with respect to: business strategy &amp; objectives; development of the company's properties; capital expenditures; revenue; operating &amp; other costs. Forward-looking statements or information are based on current expectations, estimates &amp; projections that involve a number of risks &amp; uncertainties which could cause actual results to differ materially from those anticipated by the company &amp; described in the forward-looking statements or information. These risks &amp; uncertainties which may cause actual results to differ materially from the forward-looking statements or information include, among other things: the ability of management to execute its business plan; general economic &amp; business conditions; uncertainties as to the availability &amp; cost of financing; &amp; financial &amp; regulatory risks affecting the value of investments by &amp; in Convertible Resources (“Convertible”). Readers are cautioned that the foregoing list is not exhaustive of all possible risks &amp; uncertainties.</a:t>
            </a:r>
            <a:br>
              <a:rPr lang="en-GB" sz="1500" dirty="0"/>
            </a:br>
            <a:br>
              <a:rPr lang="en-GB" sz="1500" dirty="0"/>
            </a:br>
            <a:r>
              <a:rPr lang="en-GB" sz="1500" dirty="0"/>
              <a:t>The forward-looking statements or information contained in this presentation are made as of the date hereof &amp; Convertible undertakes no obligation to update publicly or revise any forward-looking statements or information, whether as a result of new information, future events or otherwise unless required by applicable securities laws. The forward looking statements or information contained in this presentation are expressly qualified by this cautionary statement.</a:t>
            </a:r>
            <a:endParaRPr lang="en-US" sz="1500" dirty="0"/>
          </a:p>
        </p:txBody>
      </p:sp>
    </p:spTree>
    <p:extLst>
      <p:ext uri="{BB962C8B-B14F-4D97-AF65-F5344CB8AC3E}">
        <p14:creationId xmlns:p14="http://schemas.microsoft.com/office/powerpoint/2010/main" val="2503509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6CC4310A-3C77-445A-B8BB-1277E677723E}"/>
              </a:ext>
            </a:extLst>
          </p:cNvPr>
          <p:cNvSpPr>
            <a:spLocks noGrp="1"/>
          </p:cNvSpPr>
          <p:nvPr>
            <p:ph type="title"/>
          </p:nvPr>
        </p:nvSpPr>
        <p:spPr>
          <a:xfrm>
            <a:off x="881388" y="621610"/>
            <a:ext cx="9509760" cy="648072"/>
          </a:xfrm>
        </p:spPr>
        <p:txBody>
          <a:bodyPr>
            <a:normAutofit fontScale="90000"/>
          </a:bodyPr>
          <a:lstStyle/>
          <a:p>
            <a:r>
              <a:rPr lang="en-US" dirty="0"/>
              <a:t>Executive Summary</a:t>
            </a:r>
          </a:p>
        </p:txBody>
      </p:sp>
      <p:sp>
        <p:nvSpPr>
          <p:cNvPr id="13" name="Content Placeholder 2">
            <a:extLst>
              <a:ext uri="{FF2B5EF4-FFF2-40B4-BE49-F238E27FC236}">
                <a16:creationId xmlns:a16="http://schemas.microsoft.com/office/drawing/2014/main" id="{6C9353CC-9B53-484F-9237-4E40889A3E09}"/>
              </a:ext>
            </a:extLst>
          </p:cNvPr>
          <p:cNvSpPr>
            <a:spLocks noGrp="1"/>
          </p:cNvSpPr>
          <p:nvPr>
            <p:ph idx="1"/>
          </p:nvPr>
        </p:nvSpPr>
        <p:spPr>
          <a:xfrm>
            <a:off x="885484" y="1388250"/>
            <a:ext cx="10513168" cy="5256584"/>
          </a:xfrm>
        </p:spPr>
        <p:txBody>
          <a:bodyPr>
            <a:normAutofit fontScale="55000" lnSpcReduction="20000"/>
          </a:bodyPr>
          <a:lstStyle/>
          <a:p>
            <a:pPr algn="just">
              <a:lnSpc>
                <a:spcPct val="117000"/>
              </a:lnSpc>
              <a:spcBef>
                <a:spcPts val="600"/>
              </a:spcBef>
              <a:spcAft>
                <a:spcPts val="600"/>
              </a:spcAft>
              <a:buFont typeface="Wingdings" panose="05000000000000000000" pitchFamily="2" charset="2"/>
              <a:buChar char="§"/>
            </a:pPr>
            <a:r>
              <a:rPr lang="en-US" dirty="0"/>
              <a:t>Newly formed company to create a platform for execution of global mining projects with an initial focus on South America, Central America &amp; Africa.</a:t>
            </a:r>
          </a:p>
          <a:p>
            <a:pPr algn="just">
              <a:lnSpc>
                <a:spcPct val="117000"/>
              </a:lnSpc>
              <a:spcBef>
                <a:spcPts val="600"/>
              </a:spcBef>
              <a:spcAft>
                <a:spcPts val="600"/>
              </a:spcAft>
              <a:buFont typeface="Wingdings" panose="05000000000000000000" pitchFamily="2" charset="2"/>
              <a:buChar char="§"/>
            </a:pPr>
            <a:r>
              <a:rPr lang="en-US" dirty="0"/>
              <a:t>Strong executive &amp; management team with A to Z in all facets of mining, finance &amp; operations.</a:t>
            </a:r>
          </a:p>
          <a:p>
            <a:pPr algn="just">
              <a:lnSpc>
                <a:spcPct val="117000"/>
              </a:lnSpc>
              <a:spcBef>
                <a:spcPts val="600"/>
              </a:spcBef>
              <a:spcAft>
                <a:spcPts val="600"/>
              </a:spcAft>
              <a:buFont typeface="Wingdings" panose="05000000000000000000" pitchFamily="2" charset="2"/>
              <a:buChar char="§"/>
            </a:pPr>
            <a:r>
              <a:rPr lang="en-US" dirty="0"/>
              <a:t>Properly capitalized to execute its mandate.</a:t>
            </a:r>
          </a:p>
          <a:p>
            <a:pPr algn="just">
              <a:lnSpc>
                <a:spcPct val="117000"/>
              </a:lnSpc>
              <a:spcBef>
                <a:spcPts val="600"/>
              </a:spcBef>
              <a:spcAft>
                <a:spcPts val="600"/>
              </a:spcAft>
              <a:buFont typeface="Wingdings" panose="05000000000000000000" pitchFamily="2" charset="2"/>
              <a:buChar char="§"/>
            </a:pPr>
            <a:r>
              <a:rPr lang="en-US" dirty="0"/>
              <a:t>On the ground experience with equipment &amp; personnel able to evaluate new projects &amp; acquire distressed assets.</a:t>
            </a:r>
          </a:p>
          <a:p>
            <a:pPr algn="just">
              <a:lnSpc>
                <a:spcPct val="117000"/>
              </a:lnSpc>
              <a:spcBef>
                <a:spcPts val="600"/>
              </a:spcBef>
              <a:spcAft>
                <a:spcPts val="600"/>
              </a:spcAft>
              <a:buFont typeface="Wingdings" panose="05000000000000000000" pitchFamily="2" charset="2"/>
              <a:buChar char="§"/>
            </a:pPr>
            <a:r>
              <a:rPr lang="en-US" dirty="0"/>
              <a:t>Previous experience in developing brownfield &amp; greenfield projects into producing assets.</a:t>
            </a:r>
          </a:p>
          <a:p>
            <a:pPr algn="just">
              <a:lnSpc>
                <a:spcPct val="117000"/>
              </a:lnSpc>
              <a:spcBef>
                <a:spcPts val="600"/>
              </a:spcBef>
              <a:spcAft>
                <a:spcPts val="600"/>
              </a:spcAft>
              <a:buFont typeface="Wingdings" panose="05000000000000000000" pitchFamily="2" charset="2"/>
              <a:buChar char="§"/>
            </a:pPr>
            <a:r>
              <a:rPr lang="en-US" dirty="0"/>
              <a:t>Project selection criteria based on delivering value uplift across the project development spectrum with a specific focus on the following economic outcomes:</a:t>
            </a:r>
          </a:p>
          <a:p>
            <a:pPr lvl="1" algn="just">
              <a:lnSpc>
                <a:spcPct val="117000"/>
              </a:lnSpc>
              <a:spcBef>
                <a:spcPts val="600"/>
              </a:spcBef>
              <a:spcAft>
                <a:spcPts val="600"/>
              </a:spcAft>
              <a:buFont typeface="Wingdings" panose="05000000000000000000" pitchFamily="2" charset="2"/>
              <a:buChar char="§"/>
            </a:pPr>
            <a:r>
              <a:rPr lang="en-US" dirty="0"/>
              <a:t>High NPV &amp; IRR;</a:t>
            </a:r>
          </a:p>
          <a:p>
            <a:pPr lvl="1" algn="just">
              <a:lnSpc>
                <a:spcPct val="117000"/>
              </a:lnSpc>
              <a:spcBef>
                <a:spcPts val="600"/>
              </a:spcBef>
              <a:spcAft>
                <a:spcPts val="600"/>
              </a:spcAft>
              <a:buFont typeface="Wingdings" panose="05000000000000000000" pitchFamily="2" charset="2"/>
              <a:buChar char="§"/>
            </a:pPr>
            <a:r>
              <a:rPr lang="en-US" dirty="0"/>
              <a:t>Short-term payback;</a:t>
            </a:r>
          </a:p>
          <a:p>
            <a:pPr lvl="1" algn="just">
              <a:lnSpc>
                <a:spcPct val="117000"/>
              </a:lnSpc>
              <a:spcBef>
                <a:spcPts val="600"/>
              </a:spcBef>
              <a:spcAft>
                <a:spcPts val="600"/>
              </a:spcAft>
              <a:buFont typeface="Wingdings" panose="05000000000000000000" pitchFamily="2" charset="2"/>
              <a:buChar char="§"/>
            </a:pPr>
            <a:r>
              <a:rPr lang="en-US" dirty="0"/>
              <a:t>Fit for purpose CAPEX allocation;</a:t>
            </a:r>
          </a:p>
          <a:p>
            <a:pPr lvl="1" algn="just">
              <a:lnSpc>
                <a:spcPct val="117000"/>
              </a:lnSpc>
              <a:spcBef>
                <a:spcPts val="600"/>
              </a:spcBef>
              <a:spcAft>
                <a:spcPts val="600"/>
              </a:spcAft>
              <a:buFont typeface="Wingdings" panose="05000000000000000000" pitchFamily="2" charset="2"/>
              <a:buChar char="§"/>
            </a:pPr>
            <a:r>
              <a:rPr lang="en-US" dirty="0"/>
              <a:t>Competitive cash cost (OPEX);</a:t>
            </a:r>
          </a:p>
          <a:p>
            <a:pPr lvl="1" algn="just">
              <a:lnSpc>
                <a:spcPct val="117000"/>
              </a:lnSpc>
              <a:spcBef>
                <a:spcPts val="600"/>
              </a:spcBef>
              <a:spcAft>
                <a:spcPts val="600"/>
              </a:spcAft>
              <a:buFont typeface="Wingdings" panose="05000000000000000000" pitchFamily="2" charset="2"/>
              <a:buChar char="§"/>
            </a:pPr>
            <a:r>
              <a:rPr lang="en-US" dirty="0"/>
              <a:t>Project development in low risk geographies with well established mining pedigree, infrastructure &amp; services.</a:t>
            </a:r>
          </a:p>
          <a:p>
            <a:pPr algn="just">
              <a:lnSpc>
                <a:spcPct val="117000"/>
              </a:lnSpc>
              <a:spcBef>
                <a:spcPts val="600"/>
              </a:spcBef>
              <a:spcAft>
                <a:spcPts val="600"/>
              </a:spcAft>
              <a:buFont typeface="Wingdings" panose="05000000000000000000" pitchFamily="2" charset="2"/>
              <a:buChar char="§"/>
            </a:pPr>
            <a:r>
              <a:rPr lang="en-US" dirty="0"/>
              <a:t>Strong industry connections &amp; networks in Africa, South America &amp; Australia.</a:t>
            </a:r>
          </a:p>
          <a:p>
            <a:endParaRPr lang="en-US" dirty="0"/>
          </a:p>
        </p:txBody>
      </p:sp>
      <p:sp>
        <p:nvSpPr>
          <p:cNvPr id="21" name="Rectangle: Top Corners Rounded 20">
            <a:hlinkClick r:id="rId2" action="ppaction://hlinksldjump"/>
            <a:extLst>
              <a:ext uri="{FF2B5EF4-FFF2-40B4-BE49-F238E27FC236}">
                <a16:creationId xmlns:a16="http://schemas.microsoft.com/office/drawing/2014/main" id="{D6C6E1F6-4640-43DD-8B00-B4C9BB9E1EE4}"/>
              </a:ext>
            </a:extLst>
          </p:cNvPr>
          <p:cNvSpPr/>
          <p:nvPr/>
        </p:nvSpPr>
        <p:spPr>
          <a:xfrm>
            <a:off x="62993" y="42559"/>
            <a:ext cx="1492204" cy="343454"/>
          </a:xfrm>
          <a:prstGeom prst="round2SameRect">
            <a:avLst/>
          </a:prstGeom>
          <a:solidFill>
            <a:schemeClr val="bg1">
              <a:lumMod val="50000"/>
            </a:schemeClr>
          </a:solidFill>
          <a:ln w="15875">
            <a:solidFill>
              <a:schemeClr val="tx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200" dirty="0"/>
              <a:t>Executive Summary</a:t>
            </a:r>
          </a:p>
        </p:txBody>
      </p:sp>
      <p:sp>
        <p:nvSpPr>
          <p:cNvPr id="22" name="Rectangle: Top Corners Rounded 21">
            <a:hlinkClick r:id="rId3" action="ppaction://hlinksldjump"/>
            <a:extLst>
              <a:ext uri="{FF2B5EF4-FFF2-40B4-BE49-F238E27FC236}">
                <a16:creationId xmlns:a16="http://schemas.microsoft.com/office/drawing/2014/main" id="{BB30DCFF-4958-4F9D-B156-411C8EBE2B12}"/>
              </a:ext>
            </a:extLst>
          </p:cNvPr>
          <p:cNvSpPr/>
          <p:nvPr/>
        </p:nvSpPr>
        <p:spPr>
          <a:xfrm>
            <a:off x="1576508" y="42559"/>
            <a:ext cx="1492204" cy="343454"/>
          </a:xfrm>
          <a:prstGeom prst="round2SameRect">
            <a:avLst/>
          </a:prstGeom>
          <a:solidFill>
            <a:schemeClr val="tx1"/>
          </a:solidFill>
          <a:ln w="158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200" dirty="0"/>
              <a:t>Team &amp; Experience</a:t>
            </a:r>
          </a:p>
        </p:txBody>
      </p:sp>
      <p:sp>
        <p:nvSpPr>
          <p:cNvPr id="23" name="Rectangle: Top Corners Rounded 22">
            <a:hlinkClick r:id="rId4" action="ppaction://hlinksldjump"/>
            <a:extLst>
              <a:ext uri="{FF2B5EF4-FFF2-40B4-BE49-F238E27FC236}">
                <a16:creationId xmlns:a16="http://schemas.microsoft.com/office/drawing/2014/main" id="{CFF8B0CC-E665-4EE1-B715-C5B65AFD9A5D}"/>
              </a:ext>
            </a:extLst>
          </p:cNvPr>
          <p:cNvSpPr/>
          <p:nvPr/>
        </p:nvSpPr>
        <p:spPr>
          <a:xfrm>
            <a:off x="3093032" y="42559"/>
            <a:ext cx="1492204" cy="343454"/>
          </a:xfrm>
          <a:prstGeom prst="round2SameRect">
            <a:avLst/>
          </a:prstGeom>
          <a:solidFill>
            <a:schemeClr val="tx1"/>
          </a:solidFill>
          <a:ln w="158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200" dirty="0"/>
              <a:t>Commercial</a:t>
            </a:r>
          </a:p>
        </p:txBody>
      </p:sp>
      <p:sp>
        <p:nvSpPr>
          <p:cNvPr id="24" name="Rectangle: Top Corners Rounded 23">
            <a:hlinkClick r:id="rId5" action="ppaction://hlinksldjump"/>
            <a:extLst>
              <a:ext uri="{FF2B5EF4-FFF2-40B4-BE49-F238E27FC236}">
                <a16:creationId xmlns:a16="http://schemas.microsoft.com/office/drawing/2014/main" id="{4C7CB574-7AE6-435F-8BBB-13F0AFDC446A}"/>
              </a:ext>
            </a:extLst>
          </p:cNvPr>
          <p:cNvSpPr/>
          <p:nvPr/>
        </p:nvSpPr>
        <p:spPr>
          <a:xfrm>
            <a:off x="4611360" y="42559"/>
            <a:ext cx="1492204" cy="343454"/>
          </a:xfrm>
          <a:prstGeom prst="round2SameRect">
            <a:avLst/>
          </a:prstGeom>
          <a:solidFill>
            <a:schemeClr val="tx1"/>
          </a:solidFill>
          <a:ln w="158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200" dirty="0"/>
              <a:t>Business Model</a:t>
            </a:r>
          </a:p>
        </p:txBody>
      </p:sp>
      <p:sp>
        <p:nvSpPr>
          <p:cNvPr id="27" name="Rectangle: Top Corners Rounded 26">
            <a:hlinkClick r:id="rId6" action="ppaction://hlinksldjump"/>
            <a:extLst>
              <a:ext uri="{FF2B5EF4-FFF2-40B4-BE49-F238E27FC236}">
                <a16:creationId xmlns:a16="http://schemas.microsoft.com/office/drawing/2014/main" id="{1A0C6C2B-35E7-4E09-A735-CD1B2A85ADAE}"/>
              </a:ext>
            </a:extLst>
          </p:cNvPr>
          <p:cNvSpPr/>
          <p:nvPr/>
        </p:nvSpPr>
        <p:spPr>
          <a:xfrm>
            <a:off x="6129688" y="42559"/>
            <a:ext cx="1492204" cy="343454"/>
          </a:xfrm>
          <a:prstGeom prst="round2SameRect">
            <a:avLst/>
          </a:prstGeom>
          <a:solidFill>
            <a:schemeClr val="tx1"/>
          </a:solidFill>
          <a:ln w="158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200" dirty="0"/>
              <a:t>Strategy</a:t>
            </a:r>
          </a:p>
        </p:txBody>
      </p:sp>
    </p:spTree>
    <p:extLst>
      <p:ext uri="{BB962C8B-B14F-4D97-AF65-F5344CB8AC3E}">
        <p14:creationId xmlns:p14="http://schemas.microsoft.com/office/powerpoint/2010/main" val="26772046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0D4D6DF1-E0D6-4047-B78C-2198FEB0F608}"/>
              </a:ext>
            </a:extLst>
          </p:cNvPr>
          <p:cNvSpPr>
            <a:spLocks noGrp="1"/>
          </p:cNvSpPr>
          <p:nvPr>
            <p:ph type="title"/>
          </p:nvPr>
        </p:nvSpPr>
        <p:spPr>
          <a:xfrm>
            <a:off x="519219" y="706977"/>
            <a:ext cx="9509760" cy="729392"/>
          </a:xfrm>
        </p:spPr>
        <p:txBody>
          <a:bodyPr/>
          <a:lstStyle/>
          <a:p>
            <a:r>
              <a:rPr lang="en-US" dirty="0"/>
              <a:t>Executive Team</a:t>
            </a:r>
          </a:p>
        </p:txBody>
      </p:sp>
      <p:sp>
        <p:nvSpPr>
          <p:cNvPr id="6" name="TextBox 5">
            <a:extLst>
              <a:ext uri="{FF2B5EF4-FFF2-40B4-BE49-F238E27FC236}">
                <a16:creationId xmlns:a16="http://schemas.microsoft.com/office/drawing/2014/main" id="{E3528CBE-DACF-484B-8CFC-4F213DFD1D43}"/>
              </a:ext>
            </a:extLst>
          </p:cNvPr>
          <p:cNvSpPr txBox="1"/>
          <p:nvPr/>
        </p:nvSpPr>
        <p:spPr>
          <a:xfrm>
            <a:off x="519219" y="1436369"/>
            <a:ext cx="10397114" cy="4524315"/>
          </a:xfrm>
          <a:prstGeom prst="rect">
            <a:avLst/>
          </a:prstGeom>
          <a:noFill/>
        </p:spPr>
        <p:txBody>
          <a:bodyPr wrap="square" rtlCol="0">
            <a:spAutoFit/>
          </a:bodyPr>
          <a:lstStyle/>
          <a:p>
            <a:r>
              <a:rPr lang="en-GB" sz="1200" b="1" dirty="0"/>
              <a:t>Terry Stanley – Chairman</a:t>
            </a:r>
          </a:p>
          <a:p>
            <a:pPr algn="just"/>
            <a:r>
              <a:rPr lang="en-GB" sz="1200" dirty="0"/>
              <a:t>More than 35 years experience in mining industry, focused on drilling &amp; mining services. Terry has an intrinsic knowledge of day to day operations of all contract drilling &amp; mining. In 1996 he took over management of Stanley Drilling (the family business) &amp; was instrumental in increasing the revenue of that company whilst improving &amp; upgrading its safety standards. In 2003 Terry formed OSD to work in the International arena &amp; remains the MD &amp; owner of OSD operating in Western Africa. Terry has extensive operational experience in Australia, Papua New Guinea, West &amp; Central Africa.</a:t>
            </a:r>
          </a:p>
          <a:p>
            <a:pPr algn="just"/>
            <a:endParaRPr lang="en-GB" sz="1200" dirty="0"/>
          </a:p>
          <a:p>
            <a:r>
              <a:rPr lang="en-AU" sz="1200" b="1" dirty="0"/>
              <a:t>Justin Rivers – CEO</a:t>
            </a:r>
            <a:endParaRPr lang="en-GB" sz="1200" b="1" dirty="0"/>
          </a:p>
          <a:p>
            <a:pPr algn="just"/>
            <a:r>
              <a:rPr lang="en-GB" sz="1200" dirty="0"/>
              <a:t>20 years experience in exploration, resource development, operational readiness, operations, commercial, technical marketing, business development, project evaluation &amp; development. Justin has held senior positions in a number of projects in the Middle East, Africa, South America, China, Greenland &amp; Australia focusing on Ferrous metals (including Vale, Rio Tinto, London Mining, </a:t>
            </a:r>
            <a:r>
              <a:rPr lang="en-GB" sz="1200" dirty="0" err="1"/>
              <a:t>Kogi</a:t>
            </a:r>
            <a:r>
              <a:rPr lang="en-GB" sz="1200" dirty="0"/>
              <a:t> Iron &amp; </a:t>
            </a:r>
            <a:r>
              <a:rPr lang="en-GB" sz="1200" dirty="0" err="1"/>
              <a:t>Genmin</a:t>
            </a:r>
            <a:r>
              <a:rPr lang="en-GB" sz="1200" dirty="0"/>
              <a:t> Group). Justin has also worked closely with global mining consulting companies including SRK, Snowden, Coffey, </a:t>
            </a:r>
            <a:r>
              <a:rPr lang="en-GB" sz="1200" dirty="0" err="1"/>
              <a:t>Ausenco</a:t>
            </a:r>
            <a:r>
              <a:rPr lang="en-GB" sz="1200" dirty="0"/>
              <a:t>, Worley Parsons, Tenova Bateman, Senet &amp; SNC Lavalin. He is a Chartered Professional &amp; member of the Australian Institute of Mining &amp; Metallurgy (</a:t>
            </a:r>
            <a:r>
              <a:rPr lang="en-GB" sz="1200" dirty="0" err="1"/>
              <a:t>AusIMM</a:t>
            </a:r>
            <a:r>
              <a:rPr lang="en-GB" sz="1200" dirty="0"/>
              <a:t>) in addition to a Competent Person.</a:t>
            </a:r>
          </a:p>
          <a:p>
            <a:pPr algn="just"/>
            <a:endParaRPr lang="en-GB" sz="1200" dirty="0"/>
          </a:p>
          <a:p>
            <a:r>
              <a:rPr lang="en-GB" sz="1200" b="1" dirty="0"/>
              <a:t>Ian Lacey – CFO</a:t>
            </a:r>
          </a:p>
          <a:p>
            <a:pPr algn="just"/>
            <a:r>
              <a:rPr lang="en-GB" sz="1200" dirty="0"/>
              <a:t>A qualified international accountant &amp; a Fellow Member of the worlds major accounting bodies. With global experience in commerce &amp; industry, Ian brings valuable expertise to the Group. Previous experience includes global group CFO of an exploration drilling company that Ian successfully listed on the TSX. Ian regularly provides consulting services to drilling groups based in Asia &amp; Africa &amp; specialises in introducing western operational standards such as IFRS in frontier markets.</a:t>
            </a:r>
          </a:p>
          <a:p>
            <a:endParaRPr lang="en-GB" sz="1400" b="1" dirty="0"/>
          </a:p>
          <a:p>
            <a:r>
              <a:rPr lang="en-GB" sz="1200" b="1" dirty="0"/>
              <a:t>Sergio Correa Guedes – Technical Director &amp; Country Manager (Brazil)</a:t>
            </a:r>
          </a:p>
          <a:p>
            <a:pPr algn="just"/>
            <a:r>
              <a:rPr lang="en-GB" sz="1200" dirty="0"/>
              <a:t>Over 33 years experience in managing mining development projects, Sergio specialises in prospecting, Exploration, Mine Geology, Geotech, Mine Planning, Technical Marketing &amp; International Business Development. He has worked on a number of large scale mine development projects with Vale, Rio Tinto &amp; MMG in Australia, Africa &amp; South America producing gold, iron ore, bauxite, copper &amp; zinc.</a:t>
            </a:r>
          </a:p>
          <a:p>
            <a:endParaRPr lang="en-GB" sz="1400" b="1" dirty="0"/>
          </a:p>
        </p:txBody>
      </p:sp>
      <p:sp>
        <p:nvSpPr>
          <p:cNvPr id="14" name="Rectangle: Top Corners Rounded 13">
            <a:hlinkClick r:id="rId2" action="ppaction://hlinksldjump"/>
            <a:extLst>
              <a:ext uri="{FF2B5EF4-FFF2-40B4-BE49-F238E27FC236}">
                <a16:creationId xmlns:a16="http://schemas.microsoft.com/office/drawing/2014/main" id="{F8CE098A-8D28-46A2-9109-28A6CE3F5AD8}"/>
              </a:ext>
            </a:extLst>
          </p:cNvPr>
          <p:cNvSpPr/>
          <p:nvPr/>
        </p:nvSpPr>
        <p:spPr>
          <a:xfrm>
            <a:off x="62993" y="42559"/>
            <a:ext cx="1492204" cy="343454"/>
          </a:xfrm>
          <a:prstGeom prst="round2SameRect">
            <a:avLst/>
          </a:prstGeom>
          <a:solidFill>
            <a:schemeClr val="tx1"/>
          </a:solidFill>
          <a:ln w="15875">
            <a:solidFill>
              <a:schemeClr val="tx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200" dirty="0"/>
              <a:t>Executive Summary</a:t>
            </a:r>
          </a:p>
        </p:txBody>
      </p:sp>
      <p:sp>
        <p:nvSpPr>
          <p:cNvPr id="15" name="Rectangle: Top Corners Rounded 14">
            <a:hlinkClick r:id="rId3" action="ppaction://hlinksldjump"/>
            <a:extLst>
              <a:ext uri="{FF2B5EF4-FFF2-40B4-BE49-F238E27FC236}">
                <a16:creationId xmlns:a16="http://schemas.microsoft.com/office/drawing/2014/main" id="{192F8EA1-A339-41EF-87C6-1A0D4796AFF5}"/>
              </a:ext>
            </a:extLst>
          </p:cNvPr>
          <p:cNvSpPr/>
          <p:nvPr/>
        </p:nvSpPr>
        <p:spPr>
          <a:xfrm>
            <a:off x="1576508" y="42559"/>
            <a:ext cx="1492204" cy="343454"/>
          </a:xfrm>
          <a:prstGeom prst="round2SameRect">
            <a:avLst/>
          </a:prstGeom>
          <a:solidFill>
            <a:schemeClr val="bg1">
              <a:lumMod val="50000"/>
            </a:schemeClr>
          </a:solidFill>
          <a:ln w="158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200" dirty="0"/>
              <a:t>Team &amp; Experience</a:t>
            </a:r>
          </a:p>
        </p:txBody>
      </p:sp>
      <p:sp>
        <p:nvSpPr>
          <p:cNvPr id="16" name="Rectangle: Top Corners Rounded 15">
            <a:hlinkClick r:id="rId4" action="ppaction://hlinksldjump"/>
            <a:extLst>
              <a:ext uri="{FF2B5EF4-FFF2-40B4-BE49-F238E27FC236}">
                <a16:creationId xmlns:a16="http://schemas.microsoft.com/office/drawing/2014/main" id="{FC9A9002-4456-41B2-87CE-6A940432F84E}"/>
              </a:ext>
            </a:extLst>
          </p:cNvPr>
          <p:cNvSpPr/>
          <p:nvPr/>
        </p:nvSpPr>
        <p:spPr>
          <a:xfrm>
            <a:off x="3093032" y="42559"/>
            <a:ext cx="1492204" cy="343454"/>
          </a:xfrm>
          <a:prstGeom prst="round2SameRect">
            <a:avLst/>
          </a:prstGeom>
          <a:solidFill>
            <a:schemeClr val="tx1"/>
          </a:solidFill>
          <a:ln w="158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200" dirty="0"/>
              <a:t>Commercial</a:t>
            </a:r>
          </a:p>
        </p:txBody>
      </p:sp>
      <p:sp>
        <p:nvSpPr>
          <p:cNvPr id="17" name="Rectangle: Top Corners Rounded 16">
            <a:hlinkClick r:id="rId5" action="ppaction://hlinksldjump"/>
            <a:extLst>
              <a:ext uri="{FF2B5EF4-FFF2-40B4-BE49-F238E27FC236}">
                <a16:creationId xmlns:a16="http://schemas.microsoft.com/office/drawing/2014/main" id="{974188FE-5B48-4F1D-AE7F-7B47B4ED230E}"/>
              </a:ext>
            </a:extLst>
          </p:cNvPr>
          <p:cNvSpPr/>
          <p:nvPr/>
        </p:nvSpPr>
        <p:spPr>
          <a:xfrm>
            <a:off x="4611360" y="42559"/>
            <a:ext cx="1492204" cy="343454"/>
          </a:xfrm>
          <a:prstGeom prst="round2SameRect">
            <a:avLst/>
          </a:prstGeom>
          <a:solidFill>
            <a:schemeClr val="tx1"/>
          </a:solidFill>
          <a:ln w="158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200" dirty="0"/>
              <a:t>Business Model</a:t>
            </a:r>
          </a:p>
        </p:txBody>
      </p:sp>
      <p:sp>
        <p:nvSpPr>
          <p:cNvPr id="20" name="Rectangle: Top Corners Rounded 19">
            <a:hlinkClick r:id="rId6" action="ppaction://hlinksldjump"/>
            <a:extLst>
              <a:ext uri="{FF2B5EF4-FFF2-40B4-BE49-F238E27FC236}">
                <a16:creationId xmlns:a16="http://schemas.microsoft.com/office/drawing/2014/main" id="{C001E7C5-2D87-4637-A260-B479F0ACE42D}"/>
              </a:ext>
            </a:extLst>
          </p:cNvPr>
          <p:cNvSpPr/>
          <p:nvPr/>
        </p:nvSpPr>
        <p:spPr>
          <a:xfrm>
            <a:off x="6129688" y="44108"/>
            <a:ext cx="1492204" cy="343454"/>
          </a:xfrm>
          <a:prstGeom prst="round2SameRect">
            <a:avLst/>
          </a:prstGeom>
          <a:solidFill>
            <a:schemeClr val="tx1"/>
          </a:solidFill>
          <a:ln w="158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200" dirty="0"/>
              <a:t>Strategy</a:t>
            </a:r>
          </a:p>
        </p:txBody>
      </p:sp>
    </p:spTree>
    <p:extLst>
      <p:ext uri="{BB962C8B-B14F-4D97-AF65-F5344CB8AC3E}">
        <p14:creationId xmlns:p14="http://schemas.microsoft.com/office/powerpoint/2010/main" val="1700648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E68BEDCE-E287-4C9A-B2FB-3F2D01FC9A12}"/>
              </a:ext>
            </a:extLst>
          </p:cNvPr>
          <p:cNvSpPr>
            <a:spLocks noGrp="1"/>
          </p:cNvSpPr>
          <p:nvPr>
            <p:ph type="title"/>
          </p:nvPr>
        </p:nvSpPr>
        <p:spPr>
          <a:xfrm>
            <a:off x="551384" y="733942"/>
            <a:ext cx="9509760" cy="513368"/>
          </a:xfrm>
        </p:spPr>
        <p:txBody>
          <a:bodyPr>
            <a:normAutofit fontScale="90000"/>
          </a:bodyPr>
          <a:lstStyle/>
          <a:p>
            <a:r>
              <a:rPr lang="en-US" dirty="0"/>
              <a:t>Previous Project Experience</a:t>
            </a:r>
          </a:p>
        </p:txBody>
      </p:sp>
      <p:sp>
        <p:nvSpPr>
          <p:cNvPr id="6" name="Content Placeholder 2">
            <a:extLst>
              <a:ext uri="{FF2B5EF4-FFF2-40B4-BE49-F238E27FC236}">
                <a16:creationId xmlns:a16="http://schemas.microsoft.com/office/drawing/2014/main" id="{DAFFFE32-86B6-4E2A-8B7C-C7A55ACD4B12}"/>
              </a:ext>
            </a:extLst>
          </p:cNvPr>
          <p:cNvSpPr>
            <a:spLocks noGrp="1"/>
          </p:cNvSpPr>
          <p:nvPr>
            <p:ph idx="1"/>
          </p:nvPr>
        </p:nvSpPr>
        <p:spPr>
          <a:xfrm>
            <a:off x="551384" y="1425025"/>
            <a:ext cx="11377264" cy="4782704"/>
          </a:xfrm>
        </p:spPr>
        <p:txBody>
          <a:bodyPr>
            <a:normAutofit fontScale="62500" lnSpcReduction="20000"/>
          </a:bodyPr>
          <a:lstStyle/>
          <a:p>
            <a:pPr marL="45720" indent="0" algn="just">
              <a:lnSpc>
                <a:spcPct val="107000"/>
              </a:lnSpc>
              <a:spcBef>
                <a:spcPts val="600"/>
              </a:spcBef>
              <a:spcAft>
                <a:spcPts val="600"/>
              </a:spcAft>
              <a:buNone/>
            </a:pPr>
            <a:r>
              <a:rPr lang="en-US" dirty="0"/>
              <a:t>The management team at Convertible Resources have a significant amount of experience in large mine developments:</a:t>
            </a:r>
          </a:p>
          <a:p>
            <a:pPr algn="just">
              <a:lnSpc>
                <a:spcPct val="107000"/>
              </a:lnSpc>
              <a:spcBef>
                <a:spcPts val="600"/>
              </a:spcBef>
              <a:spcAft>
                <a:spcPts val="600"/>
              </a:spcAft>
              <a:buFont typeface="Wingdings" panose="05000000000000000000" pitchFamily="2" charset="2"/>
              <a:buChar char="§"/>
            </a:pPr>
            <a:r>
              <a:rPr lang="en-US" dirty="0"/>
              <a:t>Exploration experts in </a:t>
            </a:r>
            <a:r>
              <a:rPr lang="en-US" b="1" dirty="0"/>
              <a:t>Brazil, </a:t>
            </a:r>
            <a:r>
              <a:rPr lang="en-GB" b="1" dirty="0"/>
              <a:t>Burkina Faso, Cote d’Ivoire, Colombia, Chile,</a:t>
            </a:r>
            <a:r>
              <a:rPr lang="en-US" b="1" dirty="0"/>
              <a:t> Ghana</a:t>
            </a:r>
            <a:r>
              <a:rPr lang="en-GB" b="1" dirty="0"/>
              <a:t>, Guinea, Gabon, Togo, Mali, Niger, Nigeria, Peru, Saudi Arabia </a:t>
            </a:r>
            <a:r>
              <a:rPr lang="en-GB" dirty="0"/>
              <a:t>&amp; more recently the copper belt in </a:t>
            </a:r>
            <a:r>
              <a:rPr lang="en-GB" b="1" dirty="0"/>
              <a:t>Zambia</a:t>
            </a:r>
            <a:r>
              <a:rPr lang="en-GB" dirty="0"/>
              <a:t>. </a:t>
            </a:r>
            <a:endParaRPr lang="en-US" dirty="0"/>
          </a:p>
          <a:p>
            <a:pPr algn="just">
              <a:lnSpc>
                <a:spcPct val="107000"/>
              </a:lnSpc>
              <a:spcBef>
                <a:spcPts val="600"/>
              </a:spcBef>
              <a:spcAft>
                <a:spcPts val="600"/>
              </a:spcAft>
              <a:buFont typeface="Wingdings" panose="05000000000000000000" pitchFamily="2" charset="2"/>
              <a:buChar char="§"/>
            </a:pPr>
            <a:r>
              <a:rPr lang="en-US" dirty="0"/>
              <a:t>Construction projects in </a:t>
            </a:r>
            <a:r>
              <a:rPr lang="en-US" b="1" dirty="0"/>
              <a:t>UAE.</a:t>
            </a:r>
          </a:p>
          <a:p>
            <a:pPr algn="just">
              <a:lnSpc>
                <a:spcPct val="107000"/>
              </a:lnSpc>
              <a:spcBef>
                <a:spcPts val="600"/>
              </a:spcBef>
              <a:spcAft>
                <a:spcPts val="600"/>
              </a:spcAft>
              <a:buFont typeface="Wingdings" panose="05000000000000000000" pitchFamily="2" charset="2"/>
              <a:buChar char="§"/>
            </a:pPr>
            <a:r>
              <a:rPr lang="en-US" b="1" dirty="0"/>
              <a:t>Roseberry Mine </a:t>
            </a:r>
            <a:r>
              <a:rPr lang="en-US" dirty="0"/>
              <a:t>- </a:t>
            </a:r>
            <a:r>
              <a:rPr lang="en-GB" dirty="0"/>
              <a:t>an underground polymetallic (Zinc, lead, gold &amp; copper) mine located in the township of Rosebery, on Tasmania’s west coast, Australia. 2017 production target: over 65,000 tonnes of zinc in zinc concentrate over 18,000 tonnes of lead.</a:t>
            </a:r>
          </a:p>
          <a:p>
            <a:pPr algn="just">
              <a:lnSpc>
                <a:spcPct val="107000"/>
              </a:lnSpc>
              <a:spcBef>
                <a:spcPts val="600"/>
              </a:spcBef>
              <a:spcAft>
                <a:spcPts val="600"/>
              </a:spcAft>
              <a:buFont typeface="Wingdings" panose="05000000000000000000" pitchFamily="2" charset="2"/>
              <a:buChar char="§"/>
            </a:pPr>
            <a:r>
              <a:rPr lang="en-GB" b="1" dirty="0"/>
              <a:t>Las </a:t>
            </a:r>
            <a:r>
              <a:rPr lang="en-GB" b="1" dirty="0" err="1"/>
              <a:t>Bambas</a:t>
            </a:r>
            <a:r>
              <a:rPr lang="en-GB" b="1" dirty="0"/>
              <a:t> mine</a:t>
            </a:r>
            <a:r>
              <a:rPr lang="en-GB" dirty="0"/>
              <a:t> - a long-life open pit copper mine located in </a:t>
            </a:r>
            <a:r>
              <a:rPr lang="en-GB" dirty="0" err="1"/>
              <a:t>Cotabambas</a:t>
            </a:r>
            <a:r>
              <a:rPr lang="en-GB" dirty="0"/>
              <a:t>, Apurimac region of Peru. Target production rate – over 420K tonnes copper per year.</a:t>
            </a:r>
          </a:p>
          <a:p>
            <a:pPr algn="just">
              <a:lnSpc>
                <a:spcPct val="107000"/>
              </a:lnSpc>
              <a:spcBef>
                <a:spcPts val="600"/>
              </a:spcBef>
              <a:spcAft>
                <a:spcPts val="600"/>
              </a:spcAft>
              <a:buFont typeface="Wingdings" panose="05000000000000000000" pitchFamily="2" charset="2"/>
              <a:buChar char="§"/>
            </a:pPr>
            <a:r>
              <a:rPr lang="en-GB" dirty="0"/>
              <a:t>The </a:t>
            </a:r>
            <a:r>
              <a:rPr lang="en-GB" b="1" dirty="0"/>
              <a:t>Serra Azul</a:t>
            </a:r>
            <a:r>
              <a:rPr lang="en-GB" dirty="0"/>
              <a:t> facility in South East Brazil with an installed capacity to produce approximately 6 million tons of iron ore annually from the Tico-Tico &amp; </a:t>
            </a:r>
            <a:r>
              <a:rPr lang="en-GB" dirty="0" err="1"/>
              <a:t>Ipê</a:t>
            </a:r>
            <a:r>
              <a:rPr lang="en-GB" dirty="0"/>
              <a:t> mines &amp; </a:t>
            </a:r>
            <a:r>
              <a:rPr lang="en-GB" dirty="0" err="1"/>
              <a:t>Carumba</a:t>
            </a:r>
            <a:r>
              <a:rPr lang="en-GB" dirty="0"/>
              <a:t> Mines belonging to MMX Brazil.</a:t>
            </a:r>
          </a:p>
          <a:p>
            <a:pPr algn="just">
              <a:lnSpc>
                <a:spcPct val="107000"/>
              </a:lnSpc>
              <a:spcBef>
                <a:spcPts val="600"/>
              </a:spcBef>
              <a:spcAft>
                <a:spcPts val="600"/>
              </a:spcAft>
              <a:buFont typeface="Wingdings" panose="05000000000000000000" pitchFamily="2" charset="2"/>
              <a:buChar char="§"/>
            </a:pPr>
            <a:r>
              <a:rPr lang="en-GB" dirty="0"/>
              <a:t>London Mining development </a:t>
            </a:r>
            <a:r>
              <a:rPr lang="en-GB" b="1" dirty="0" err="1"/>
              <a:t>Marampa</a:t>
            </a:r>
            <a:r>
              <a:rPr lang="en-GB" dirty="0"/>
              <a:t> in Sierra Leone, Greenland &amp; Saudi Arabia with target production of 30M tonnes per year.</a:t>
            </a:r>
          </a:p>
          <a:p>
            <a:endParaRPr lang="en-GB" dirty="0"/>
          </a:p>
          <a:p>
            <a:endParaRPr lang="en-GB" dirty="0"/>
          </a:p>
          <a:p>
            <a:endParaRPr lang="en-US" dirty="0"/>
          </a:p>
        </p:txBody>
      </p:sp>
      <p:sp>
        <p:nvSpPr>
          <p:cNvPr id="14" name="Rectangle: Top Corners Rounded 13">
            <a:hlinkClick r:id="rId2" action="ppaction://hlinksldjump"/>
            <a:extLst>
              <a:ext uri="{FF2B5EF4-FFF2-40B4-BE49-F238E27FC236}">
                <a16:creationId xmlns:a16="http://schemas.microsoft.com/office/drawing/2014/main" id="{15791A6B-1461-41B8-BDC2-C6607F369CA4}"/>
              </a:ext>
            </a:extLst>
          </p:cNvPr>
          <p:cNvSpPr/>
          <p:nvPr/>
        </p:nvSpPr>
        <p:spPr>
          <a:xfrm>
            <a:off x="62993" y="42559"/>
            <a:ext cx="1492204" cy="343454"/>
          </a:xfrm>
          <a:prstGeom prst="round2SameRect">
            <a:avLst/>
          </a:prstGeom>
          <a:solidFill>
            <a:schemeClr val="tx1"/>
          </a:solidFill>
          <a:ln w="15875">
            <a:solidFill>
              <a:schemeClr val="tx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200" dirty="0"/>
              <a:t>Executive Summary</a:t>
            </a:r>
          </a:p>
        </p:txBody>
      </p:sp>
      <p:sp>
        <p:nvSpPr>
          <p:cNvPr id="15" name="Rectangle: Top Corners Rounded 14">
            <a:hlinkClick r:id="rId3" action="ppaction://hlinksldjump"/>
            <a:extLst>
              <a:ext uri="{FF2B5EF4-FFF2-40B4-BE49-F238E27FC236}">
                <a16:creationId xmlns:a16="http://schemas.microsoft.com/office/drawing/2014/main" id="{C376EE1D-252D-493D-99F2-26EEBEAADA0A}"/>
              </a:ext>
            </a:extLst>
          </p:cNvPr>
          <p:cNvSpPr/>
          <p:nvPr/>
        </p:nvSpPr>
        <p:spPr>
          <a:xfrm>
            <a:off x="1576508" y="42559"/>
            <a:ext cx="1492204" cy="343454"/>
          </a:xfrm>
          <a:prstGeom prst="round2SameRect">
            <a:avLst/>
          </a:prstGeom>
          <a:solidFill>
            <a:schemeClr val="bg1">
              <a:lumMod val="50000"/>
            </a:schemeClr>
          </a:solidFill>
          <a:ln w="158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200" dirty="0"/>
              <a:t>Team &amp; Experience</a:t>
            </a:r>
          </a:p>
        </p:txBody>
      </p:sp>
      <p:sp>
        <p:nvSpPr>
          <p:cNvPr id="16" name="Rectangle: Top Corners Rounded 15">
            <a:hlinkClick r:id="rId4" action="ppaction://hlinksldjump"/>
            <a:extLst>
              <a:ext uri="{FF2B5EF4-FFF2-40B4-BE49-F238E27FC236}">
                <a16:creationId xmlns:a16="http://schemas.microsoft.com/office/drawing/2014/main" id="{C30AFF5B-76FE-41B4-8206-E31CE85D95F2}"/>
              </a:ext>
            </a:extLst>
          </p:cNvPr>
          <p:cNvSpPr/>
          <p:nvPr/>
        </p:nvSpPr>
        <p:spPr>
          <a:xfrm>
            <a:off x="3093032" y="42559"/>
            <a:ext cx="1492204" cy="343454"/>
          </a:xfrm>
          <a:prstGeom prst="round2SameRect">
            <a:avLst/>
          </a:prstGeom>
          <a:solidFill>
            <a:schemeClr val="tx1"/>
          </a:solidFill>
          <a:ln w="158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200" dirty="0"/>
              <a:t>Commercial</a:t>
            </a:r>
          </a:p>
        </p:txBody>
      </p:sp>
      <p:sp>
        <p:nvSpPr>
          <p:cNvPr id="17" name="Rectangle: Top Corners Rounded 16">
            <a:hlinkClick r:id="rId5" action="ppaction://hlinksldjump"/>
            <a:extLst>
              <a:ext uri="{FF2B5EF4-FFF2-40B4-BE49-F238E27FC236}">
                <a16:creationId xmlns:a16="http://schemas.microsoft.com/office/drawing/2014/main" id="{6B5FC167-56F1-4236-B36E-3D1ADF1A47C5}"/>
              </a:ext>
            </a:extLst>
          </p:cNvPr>
          <p:cNvSpPr/>
          <p:nvPr/>
        </p:nvSpPr>
        <p:spPr>
          <a:xfrm>
            <a:off x="4611360" y="42559"/>
            <a:ext cx="1492204" cy="343454"/>
          </a:xfrm>
          <a:prstGeom prst="round2SameRect">
            <a:avLst/>
          </a:prstGeom>
          <a:solidFill>
            <a:schemeClr val="tx1"/>
          </a:solidFill>
          <a:ln w="158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200" dirty="0"/>
              <a:t>Business Model</a:t>
            </a:r>
          </a:p>
        </p:txBody>
      </p:sp>
      <p:sp>
        <p:nvSpPr>
          <p:cNvPr id="20" name="Rectangle: Top Corners Rounded 19">
            <a:hlinkClick r:id="rId6" action="ppaction://hlinksldjump"/>
            <a:extLst>
              <a:ext uri="{FF2B5EF4-FFF2-40B4-BE49-F238E27FC236}">
                <a16:creationId xmlns:a16="http://schemas.microsoft.com/office/drawing/2014/main" id="{9D878478-B5F9-4DEF-9554-2B3D41781035}"/>
              </a:ext>
            </a:extLst>
          </p:cNvPr>
          <p:cNvSpPr/>
          <p:nvPr/>
        </p:nvSpPr>
        <p:spPr>
          <a:xfrm>
            <a:off x="6129688" y="42559"/>
            <a:ext cx="1492204" cy="343454"/>
          </a:xfrm>
          <a:prstGeom prst="round2SameRect">
            <a:avLst/>
          </a:prstGeom>
          <a:solidFill>
            <a:schemeClr val="tx1"/>
          </a:solidFill>
          <a:ln w="158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200" dirty="0"/>
              <a:t>Strategy</a:t>
            </a:r>
          </a:p>
        </p:txBody>
      </p:sp>
    </p:spTree>
    <p:extLst>
      <p:ext uri="{BB962C8B-B14F-4D97-AF65-F5344CB8AC3E}">
        <p14:creationId xmlns:p14="http://schemas.microsoft.com/office/powerpoint/2010/main" val="38351074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54E0B2E7-8FBE-4903-8F9D-9488E81228F6}"/>
              </a:ext>
            </a:extLst>
          </p:cNvPr>
          <p:cNvSpPr>
            <a:spLocks noGrp="1"/>
          </p:cNvSpPr>
          <p:nvPr>
            <p:ph type="title"/>
          </p:nvPr>
        </p:nvSpPr>
        <p:spPr>
          <a:xfrm>
            <a:off x="551384" y="692151"/>
            <a:ext cx="9509760" cy="513368"/>
          </a:xfrm>
        </p:spPr>
        <p:txBody>
          <a:bodyPr>
            <a:normAutofit fontScale="90000"/>
          </a:bodyPr>
          <a:lstStyle/>
          <a:p>
            <a:r>
              <a:rPr lang="en-US" dirty="0"/>
              <a:t>Previous Project Experience (cont.)</a:t>
            </a:r>
          </a:p>
        </p:txBody>
      </p:sp>
      <p:sp>
        <p:nvSpPr>
          <p:cNvPr id="15" name="Content Placeholder 2">
            <a:extLst>
              <a:ext uri="{FF2B5EF4-FFF2-40B4-BE49-F238E27FC236}">
                <a16:creationId xmlns:a16="http://schemas.microsoft.com/office/drawing/2014/main" id="{B3CF2161-A4C8-4AD0-9FD5-445EE2C4C239}"/>
              </a:ext>
            </a:extLst>
          </p:cNvPr>
          <p:cNvSpPr>
            <a:spLocks noGrp="1"/>
          </p:cNvSpPr>
          <p:nvPr>
            <p:ph idx="1"/>
          </p:nvPr>
        </p:nvSpPr>
        <p:spPr>
          <a:xfrm>
            <a:off x="551384" y="1499782"/>
            <a:ext cx="11377264" cy="5391288"/>
          </a:xfrm>
        </p:spPr>
        <p:txBody>
          <a:bodyPr>
            <a:normAutofit/>
          </a:bodyPr>
          <a:lstStyle/>
          <a:p>
            <a:pPr>
              <a:buFont typeface="Wingdings" panose="05000000000000000000" pitchFamily="2" charset="2"/>
              <a:buChar char="§"/>
            </a:pPr>
            <a:r>
              <a:rPr lang="en-GB" sz="2000" b="1" dirty="0"/>
              <a:t>Rio Tinto </a:t>
            </a:r>
            <a:r>
              <a:rPr lang="en-AU" sz="2000" b="1" dirty="0"/>
              <a:t>Pilbara </a:t>
            </a:r>
            <a:r>
              <a:rPr lang="en-AU" sz="2000" dirty="0"/>
              <a:t>operations – 15 iron ore mines, 4 independent port terminals &amp; 1700 km rail network. </a:t>
            </a:r>
          </a:p>
          <a:p>
            <a:pPr>
              <a:buFont typeface="Wingdings" panose="05000000000000000000" pitchFamily="2" charset="2"/>
              <a:buChar char="§"/>
            </a:pPr>
            <a:r>
              <a:rPr lang="en-GB" sz="2000" b="1" dirty="0"/>
              <a:t> S11D &amp; Eliezer Batista</a:t>
            </a:r>
            <a:r>
              <a:rPr lang="en-GB" sz="2000" dirty="0"/>
              <a:t> iron ore facility in </a:t>
            </a:r>
            <a:r>
              <a:rPr lang="en-GB" sz="2000" dirty="0" err="1"/>
              <a:t>Canaã</a:t>
            </a:r>
            <a:r>
              <a:rPr lang="en-GB" sz="2000" dirty="0"/>
              <a:t> dos </a:t>
            </a:r>
            <a:r>
              <a:rPr lang="en-GB" sz="2000" dirty="0" err="1"/>
              <a:t>Carajás</a:t>
            </a:r>
            <a:r>
              <a:rPr lang="en-GB" sz="2000" dirty="0"/>
              <a:t>, Brazil. The largest mining complex in Vale's history.</a:t>
            </a:r>
          </a:p>
          <a:p>
            <a:pPr>
              <a:buFont typeface="Wingdings" panose="05000000000000000000" pitchFamily="2" charset="2"/>
              <a:buChar char="§"/>
            </a:pPr>
            <a:r>
              <a:rPr lang="en-GB" sz="2000" b="1" dirty="0"/>
              <a:t>Serra do </a:t>
            </a:r>
            <a:r>
              <a:rPr lang="en-GB" sz="2000" b="1" dirty="0" err="1"/>
              <a:t>Navio</a:t>
            </a:r>
            <a:r>
              <a:rPr lang="en-GB" sz="2000" b="1" dirty="0"/>
              <a:t> </a:t>
            </a:r>
            <a:r>
              <a:rPr lang="en-GB" sz="2000" dirty="0"/>
              <a:t>Iron Ore mine in Brazil – now part of the Anglo American mining portfolio.</a:t>
            </a:r>
          </a:p>
          <a:p>
            <a:pPr>
              <a:buFont typeface="Wingdings" panose="05000000000000000000" pitchFamily="2" charset="2"/>
              <a:buChar char="§"/>
            </a:pPr>
            <a:r>
              <a:rPr lang="en-GB" sz="2000" b="1" dirty="0" err="1"/>
              <a:t>Baniaka</a:t>
            </a:r>
            <a:r>
              <a:rPr lang="en-GB" sz="2000" b="1" dirty="0"/>
              <a:t> &amp; </a:t>
            </a:r>
            <a:r>
              <a:rPr lang="en-GB" sz="2000" b="1" dirty="0" err="1"/>
              <a:t>Mafoungui</a:t>
            </a:r>
            <a:r>
              <a:rPr lang="en-GB" sz="2000" b="1" dirty="0"/>
              <a:t> </a:t>
            </a:r>
            <a:r>
              <a:rPr lang="en-GB" sz="2000" dirty="0"/>
              <a:t>iron ore Exploration projects - situated in the Archaean </a:t>
            </a:r>
            <a:r>
              <a:rPr lang="en-GB" sz="2000" dirty="0" err="1"/>
              <a:t>Chaillu</a:t>
            </a:r>
            <a:r>
              <a:rPr lang="en-GB" sz="2000" dirty="0"/>
              <a:t> Massif in southeast Gabon.</a:t>
            </a:r>
          </a:p>
          <a:p>
            <a:pPr>
              <a:buFont typeface="Wingdings" panose="05000000000000000000" pitchFamily="2" charset="2"/>
              <a:buChar char="§"/>
            </a:pPr>
            <a:r>
              <a:rPr lang="en-GB" sz="2000" b="1" dirty="0" err="1"/>
              <a:t>Agbaja</a:t>
            </a:r>
            <a:r>
              <a:rPr lang="en-GB" sz="2000" b="1" dirty="0"/>
              <a:t> Iron Ore </a:t>
            </a:r>
            <a:r>
              <a:rPr lang="en-GB" sz="2000" dirty="0"/>
              <a:t>Exploration &amp; technical assessment in Nigeria with target production of 5 Mt/a.</a:t>
            </a:r>
          </a:p>
          <a:p>
            <a:pPr>
              <a:buFont typeface="Wingdings" panose="05000000000000000000" pitchFamily="2" charset="2"/>
              <a:buChar char="§"/>
            </a:pPr>
            <a:r>
              <a:rPr lang="en-US" sz="2000" b="1" dirty="0" err="1"/>
              <a:t>Simandou</a:t>
            </a:r>
            <a:r>
              <a:rPr lang="en-US" sz="2000" b="1" dirty="0"/>
              <a:t> Iron Ore Project</a:t>
            </a:r>
            <a:r>
              <a:rPr lang="en-US" sz="2000" dirty="0"/>
              <a:t> in Guinea – formerly part of the Rio Tinto iron ore development portfolio with 2B </a:t>
            </a:r>
            <a:r>
              <a:rPr lang="en-GB" sz="2000" dirty="0"/>
              <a:t>tonnes of </a:t>
            </a:r>
            <a:r>
              <a:rPr lang="en-US" sz="2000" dirty="0"/>
              <a:t>JORC compliant resources.</a:t>
            </a:r>
          </a:p>
        </p:txBody>
      </p:sp>
      <p:sp>
        <p:nvSpPr>
          <p:cNvPr id="30" name="Rectangle: Top Corners Rounded 29">
            <a:hlinkClick r:id="rId2" action="ppaction://hlinksldjump"/>
            <a:extLst>
              <a:ext uri="{FF2B5EF4-FFF2-40B4-BE49-F238E27FC236}">
                <a16:creationId xmlns:a16="http://schemas.microsoft.com/office/drawing/2014/main" id="{C2A08D4D-3FB8-464F-ABAC-60C045B96BED}"/>
              </a:ext>
            </a:extLst>
          </p:cNvPr>
          <p:cNvSpPr/>
          <p:nvPr/>
        </p:nvSpPr>
        <p:spPr>
          <a:xfrm>
            <a:off x="62993" y="42559"/>
            <a:ext cx="1492204" cy="343454"/>
          </a:xfrm>
          <a:prstGeom prst="round2SameRect">
            <a:avLst/>
          </a:prstGeom>
          <a:solidFill>
            <a:schemeClr val="tx1"/>
          </a:solidFill>
          <a:ln w="15875">
            <a:solidFill>
              <a:schemeClr val="tx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200" dirty="0"/>
              <a:t>Executive Summary</a:t>
            </a:r>
          </a:p>
        </p:txBody>
      </p:sp>
      <p:sp>
        <p:nvSpPr>
          <p:cNvPr id="31" name="Rectangle: Top Corners Rounded 30">
            <a:hlinkClick r:id="rId3" action="ppaction://hlinksldjump"/>
            <a:extLst>
              <a:ext uri="{FF2B5EF4-FFF2-40B4-BE49-F238E27FC236}">
                <a16:creationId xmlns:a16="http://schemas.microsoft.com/office/drawing/2014/main" id="{F798E282-8A96-44C2-84CA-F9E3A8D08937}"/>
              </a:ext>
            </a:extLst>
          </p:cNvPr>
          <p:cNvSpPr/>
          <p:nvPr/>
        </p:nvSpPr>
        <p:spPr>
          <a:xfrm>
            <a:off x="1576508" y="42559"/>
            <a:ext cx="1492204" cy="343454"/>
          </a:xfrm>
          <a:prstGeom prst="round2SameRect">
            <a:avLst/>
          </a:prstGeom>
          <a:solidFill>
            <a:schemeClr val="bg1">
              <a:lumMod val="50000"/>
            </a:schemeClr>
          </a:solidFill>
          <a:ln w="158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200" dirty="0"/>
              <a:t>Team &amp; Experience</a:t>
            </a:r>
          </a:p>
        </p:txBody>
      </p:sp>
      <p:sp>
        <p:nvSpPr>
          <p:cNvPr id="32" name="Rectangle: Top Corners Rounded 31">
            <a:hlinkClick r:id="rId4" action="ppaction://hlinksldjump"/>
            <a:extLst>
              <a:ext uri="{FF2B5EF4-FFF2-40B4-BE49-F238E27FC236}">
                <a16:creationId xmlns:a16="http://schemas.microsoft.com/office/drawing/2014/main" id="{AF859846-62F2-4D1E-99FA-58FA9C371D27}"/>
              </a:ext>
            </a:extLst>
          </p:cNvPr>
          <p:cNvSpPr/>
          <p:nvPr/>
        </p:nvSpPr>
        <p:spPr>
          <a:xfrm>
            <a:off x="3093032" y="42559"/>
            <a:ext cx="1492204" cy="343454"/>
          </a:xfrm>
          <a:prstGeom prst="round2SameRect">
            <a:avLst/>
          </a:prstGeom>
          <a:solidFill>
            <a:schemeClr val="tx1"/>
          </a:solidFill>
          <a:ln w="158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200" dirty="0"/>
              <a:t>Commercial</a:t>
            </a:r>
          </a:p>
        </p:txBody>
      </p:sp>
      <p:sp>
        <p:nvSpPr>
          <p:cNvPr id="33" name="Rectangle: Top Corners Rounded 32">
            <a:hlinkClick r:id="rId5" action="ppaction://hlinksldjump"/>
            <a:extLst>
              <a:ext uri="{FF2B5EF4-FFF2-40B4-BE49-F238E27FC236}">
                <a16:creationId xmlns:a16="http://schemas.microsoft.com/office/drawing/2014/main" id="{9F72AD61-350A-42A6-8E20-DC9EF71B6932}"/>
              </a:ext>
            </a:extLst>
          </p:cNvPr>
          <p:cNvSpPr/>
          <p:nvPr/>
        </p:nvSpPr>
        <p:spPr>
          <a:xfrm>
            <a:off x="4611360" y="42559"/>
            <a:ext cx="1492204" cy="343454"/>
          </a:xfrm>
          <a:prstGeom prst="round2SameRect">
            <a:avLst/>
          </a:prstGeom>
          <a:solidFill>
            <a:schemeClr val="tx1"/>
          </a:solidFill>
          <a:ln w="158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200" dirty="0"/>
              <a:t>Business Model</a:t>
            </a:r>
          </a:p>
        </p:txBody>
      </p:sp>
      <p:sp>
        <p:nvSpPr>
          <p:cNvPr id="36" name="Rectangle: Top Corners Rounded 35">
            <a:hlinkClick r:id="rId6" action="ppaction://hlinksldjump"/>
            <a:extLst>
              <a:ext uri="{FF2B5EF4-FFF2-40B4-BE49-F238E27FC236}">
                <a16:creationId xmlns:a16="http://schemas.microsoft.com/office/drawing/2014/main" id="{34D3E84B-D30F-4A0C-B57D-1C094663AD63}"/>
              </a:ext>
            </a:extLst>
          </p:cNvPr>
          <p:cNvSpPr/>
          <p:nvPr/>
        </p:nvSpPr>
        <p:spPr>
          <a:xfrm>
            <a:off x="6129688" y="41037"/>
            <a:ext cx="1492204" cy="343454"/>
          </a:xfrm>
          <a:prstGeom prst="round2SameRect">
            <a:avLst/>
          </a:prstGeom>
          <a:solidFill>
            <a:schemeClr val="tx1"/>
          </a:solidFill>
          <a:ln w="158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200" dirty="0"/>
              <a:t>Strategy</a:t>
            </a:r>
          </a:p>
        </p:txBody>
      </p:sp>
    </p:spTree>
    <p:extLst>
      <p:ext uri="{BB962C8B-B14F-4D97-AF65-F5344CB8AC3E}">
        <p14:creationId xmlns:p14="http://schemas.microsoft.com/office/powerpoint/2010/main" val="8900729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CF9E1729-5192-4319-90A3-8F597BE8F624}"/>
              </a:ext>
            </a:extLst>
          </p:cNvPr>
          <p:cNvSpPr>
            <a:spLocks noGrp="1"/>
          </p:cNvSpPr>
          <p:nvPr>
            <p:ph type="title"/>
          </p:nvPr>
        </p:nvSpPr>
        <p:spPr>
          <a:xfrm>
            <a:off x="479376" y="548680"/>
            <a:ext cx="9509760" cy="513368"/>
          </a:xfrm>
        </p:spPr>
        <p:txBody>
          <a:bodyPr>
            <a:normAutofit fontScale="90000"/>
          </a:bodyPr>
          <a:lstStyle/>
          <a:p>
            <a:r>
              <a:rPr lang="en-US" dirty="0"/>
              <a:t>Convertible Resources Services</a:t>
            </a:r>
          </a:p>
        </p:txBody>
      </p:sp>
      <p:sp>
        <p:nvSpPr>
          <p:cNvPr id="6" name="Content Placeholder 2">
            <a:extLst>
              <a:ext uri="{FF2B5EF4-FFF2-40B4-BE49-F238E27FC236}">
                <a16:creationId xmlns:a16="http://schemas.microsoft.com/office/drawing/2014/main" id="{B2385246-2F53-4FCB-A146-3A69589F5542}"/>
              </a:ext>
            </a:extLst>
          </p:cNvPr>
          <p:cNvSpPr>
            <a:spLocks noGrp="1"/>
          </p:cNvSpPr>
          <p:nvPr>
            <p:ph idx="1"/>
          </p:nvPr>
        </p:nvSpPr>
        <p:spPr>
          <a:xfrm>
            <a:off x="479376" y="1107396"/>
            <a:ext cx="9509760" cy="5400600"/>
          </a:xfrm>
        </p:spPr>
        <p:txBody>
          <a:bodyPr>
            <a:normAutofit/>
          </a:bodyPr>
          <a:lstStyle/>
          <a:p>
            <a:pPr marL="45720" indent="0">
              <a:buNone/>
            </a:pPr>
            <a:r>
              <a:rPr lang="en-US" sz="2000" dirty="0"/>
              <a:t>The Convertible Resources team have provided mining &amp; drilling services to some of the largest mining companies in the world:</a:t>
            </a:r>
          </a:p>
          <a:p>
            <a:pPr marL="45720" indent="0">
              <a:buNone/>
            </a:pPr>
            <a:endParaRPr lang="en-US" dirty="0"/>
          </a:p>
          <a:p>
            <a:pPr marL="45720" indent="0">
              <a:buNone/>
            </a:pPr>
            <a:endParaRPr lang="en-US" dirty="0"/>
          </a:p>
          <a:p>
            <a:pPr marL="45720" indent="0">
              <a:buNone/>
            </a:pPr>
            <a:endParaRPr lang="en-US" dirty="0"/>
          </a:p>
          <a:p>
            <a:endParaRPr lang="en-US" dirty="0"/>
          </a:p>
        </p:txBody>
      </p:sp>
      <p:graphicFrame>
        <p:nvGraphicFramePr>
          <p:cNvPr id="7" name="Table 6">
            <a:extLst>
              <a:ext uri="{FF2B5EF4-FFF2-40B4-BE49-F238E27FC236}">
                <a16:creationId xmlns:a16="http://schemas.microsoft.com/office/drawing/2014/main" id="{B54D2980-43B6-4D7C-B82F-D8E5B5F11BC9}"/>
              </a:ext>
            </a:extLst>
          </p:cNvPr>
          <p:cNvGraphicFramePr>
            <a:graphicFrameLocks noGrp="1"/>
          </p:cNvGraphicFramePr>
          <p:nvPr>
            <p:extLst>
              <p:ext uri="{D42A27DB-BD31-4B8C-83A1-F6EECF244321}">
                <p14:modId xmlns:p14="http://schemas.microsoft.com/office/powerpoint/2010/main" val="2244361462"/>
              </p:ext>
            </p:extLst>
          </p:nvPr>
        </p:nvGraphicFramePr>
        <p:xfrm>
          <a:off x="2778236" y="1932856"/>
          <a:ext cx="6039768" cy="4400368"/>
        </p:xfrm>
        <a:graphic>
          <a:graphicData uri="http://schemas.openxmlformats.org/drawingml/2006/table">
            <a:tbl>
              <a:tblPr firstRow="1" bandRow="1">
                <a:tableStyleId>{793D81CF-94F2-401A-BA57-92F5A7B2D0C5}</a:tableStyleId>
              </a:tblPr>
              <a:tblGrid>
                <a:gridCol w="1819266">
                  <a:extLst>
                    <a:ext uri="{9D8B030D-6E8A-4147-A177-3AD203B41FA5}">
                      <a16:colId xmlns:a16="http://schemas.microsoft.com/office/drawing/2014/main" val="20000"/>
                    </a:ext>
                  </a:extLst>
                </a:gridCol>
                <a:gridCol w="4220502">
                  <a:extLst>
                    <a:ext uri="{9D8B030D-6E8A-4147-A177-3AD203B41FA5}">
                      <a16:colId xmlns:a16="http://schemas.microsoft.com/office/drawing/2014/main" val="20001"/>
                    </a:ext>
                  </a:extLst>
                </a:gridCol>
              </a:tblGrid>
              <a:tr h="314312">
                <a:tc>
                  <a:txBody>
                    <a:bodyPr/>
                    <a:lstStyle/>
                    <a:p>
                      <a:r>
                        <a:rPr lang="en-GB" sz="1400" dirty="0"/>
                        <a:t>Company</a:t>
                      </a:r>
                    </a:p>
                  </a:txBody>
                  <a:tcPr/>
                </a:tc>
                <a:tc>
                  <a:txBody>
                    <a:bodyPr/>
                    <a:lstStyle/>
                    <a:p>
                      <a:pPr algn="ctr"/>
                      <a:r>
                        <a:rPr lang="en-GB" sz="1400" dirty="0"/>
                        <a:t>Project</a:t>
                      </a:r>
                    </a:p>
                  </a:txBody>
                  <a:tcPr/>
                </a:tc>
                <a:extLst>
                  <a:ext uri="{0D108BD9-81ED-4DB2-BD59-A6C34878D82A}">
                    <a16:rowId xmlns:a16="http://schemas.microsoft.com/office/drawing/2014/main" val="10000"/>
                  </a:ext>
                </a:extLst>
              </a:tr>
              <a:tr h="314312">
                <a:tc>
                  <a:txBody>
                    <a:bodyPr/>
                    <a:lstStyle/>
                    <a:p>
                      <a:r>
                        <a:rPr lang="en-GB" sz="1400" dirty="0">
                          <a:solidFill>
                            <a:schemeClr val="tx1"/>
                          </a:solidFill>
                          <a:hlinkClick r:id="rId2"/>
                        </a:rPr>
                        <a:t>Rio Tinto</a:t>
                      </a:r>
                      <a:endParaRPr lang="en-GB" sz="1400" dirty="0">
                        <a:solidFill>
                          <a:schemeClr val="tx1"/>
                        </a:solidFill>
                      </a:endParaRPr>
                    </a:p>
                  </a:txBody>
                  <a:tcPr/>
                </a:tc>
                <a:tc>
                  <a:txBody>
                    <a:bodyPr/>
                    <a:lstStyle/>
                    <a:p>
                      <a:r>
                        <a:rPr lang="en-GB" sz="1400" dirty="0" err="1">
                          <a:solidFill>
                            <a:schemeClr val="tx1"/>
                          </a:solidFill>
                        </a:rPr>
                        <a:t>Simandou</a:t>
                      </a:r>
                      <a:r>
                        <a:rPr lang="en-GB" sz="1400" dirty="0">
                          <a:solidFill>
                            <a:schemeClr val="tx1"/>
                          </a:solidFill>
                        </a:rPr>
                        <a:t> iron ore project in Guinea</a:t>
                      </a:r>
                    </a:p>
                  </a:txBody>
                  <a:tcPr/>
                </a:tc>
                <a:extLst>
                  <a:ext uri="{0D108BD9-81ED-4DB2-BD59-A6C34878D82A}">
                    <a16:rowId xmlns:a16="http://schemas.microsoft.com/office/drawing/2014/main" val="10001"/>
                  </a:ext>
                </a:extLst>
              </a:tr>
              <a:tr h="314312">
                <a:tc>
                  <a:txBody>
                    <a:bodyPr/>
                    <a:lstStyle/>
                    <a:p>
                      <a:r>
                        <a:rPr lang="en-GB" sz="1400" dirty="0">
                          <a:solidFill>
                            <a:schemeClr val="tx1"/>
                          </a:solidFill>
                          <a:hlinkClick r:id="rId3"/>
                        </a:rPr>
                        <a:t>Glencore / </a:t>
                      </a:r>
                      <a:r>
                        <a:rPr lang="en-GB" sz="1400" dirty="0" err="1">
                          <a:solidFill>
                            <a:schemeClr val="tx1"/>
                          </a:solidFill>
                          <a:hlinkClick r:id="rId3"/>
                        </a:rPr>
                        <a:t>Zanaga</a:t>
                      </a:r>
                      <a:endParaRPr lang="en-GB" sz="1400" dirty="0">
                        <a:solidFill>
                          <a:schemeClr val="tx1"/>
                        </a:solidFill>
                      </a:endParaRPr>
                    </a:p>
                  </a:txBody>
                  <a:tcPr/>
                </a:tc>
                <a:tc>
                  <a:txBody>
                    <a:bodyPr/>
                    <a:lstStyle/>
                    <a:p>
                      <a:r>
                        <a:rPr lang="en-GB" sz="1400" dirty="0">
                          <a:solidFill>
                            <a:schemeClr val="tx1"/>
                          </a:solidFill>
                        </a:rPr>
                        <a:t>Iron Ore mine</a:t>
                      </a:r>
                      <a:r>
                        <a:rPr lang="en-GB" sz="1400" baseline="0" dirty="0">
                          <a:solidFill>
                            <a:schemeClr val="tx1"/>
                          </a:solidFill>
                        </a:rPr>
                        <a:t> in Congo </a:t>
                      </a:r>
                      <a:r>
                        <a:rPr lang="en-GB" sz="1400" baseline="0" dirty="0" err="1">
                          <a:solidFill>
                            <a:schemeClr val="tx1"/>
                          </a:solidFill>
                        </a:rPr>
                        <a:t>Brazaville</a:t>
                      </a:r>
                      <a:endParaRPr lang="en-GB" sz="1400" dirty="0">
                        <a:solidFill>
                          <a:schemeClr val="tx1"/>
                        </a:solidFill>
                      </a:endParaRPr>
                    </a:p>
                  </a:txBody>
                  <a:tcPr/>
                </a:tc>
                <a:extLst>
                  <a:ext uri="{0D108BD9-81ED-4DB2-BD59-A6C34878D82A}">
                    <a16:rowId xmlns:a16="http://schemas.microsoft.com/office/drawing/2014/main" val="10002"/>
                  </a:ext>
                </a:extLst>
              </a:tr>
              <a:tr h="314312">
                <a:tc>
                  <a:txBody>
                    <a:bodyPr/>
                    <a:lstStyle/>
                    <a:p>
                      <a:r>
                        <a:rPr lang="en-GB" sz="1400" dirty="0">
                          <a:solidFill>
                            <a:schemeClr val="tx1"/>
                          </a:solidFill>
                          <a:hlinkClick r:id="rId4"/>
                        </a:rPr>
                        <a:t>Acelore </a:t>
                      </a:r>
                      <a:r>
                        <a:rPr lang="en-GB" sz="1400" dirty="0" err="1">
                          <a:solidFill>
                            <a:schemeClr val="tx1"/>
                          </a:solidFill>
                          <a:hlinkClick r:id="rId4"/>
                        </a:rPr>
                        <a:t>Mitatal</a:t>
                      </a:r>
                      <a:endParaRPr lang="en-GB" sz="1400" dirty="0">
                        <a:solidFill>
                          <a:schemeClr val="tx1"/>
                        </a:solidFill>
                      </a:endParaRPr>
                    </a:p>
                  </a:txBody>
                  <a:tcPr/>
                </a:tc>
                <a:tc>
                  <a:txBody>
                    <a:bodyPr/>
                    <a:lstStyle/>
                    <a:p>
                      <a:r>
                        <a:rPr lang="en-GB" sz="1400" dirty="0">
                          <a:solidFill>
                            <a:schemeClr val="tx1"/>
                          </a:solidFill>
                        </a:rPr>
                        <a:t>Iron</a:t>
                      </a:r>
                      <a:r>
                        <a:rPr lang="en-GB" sz="1400" baseline="0" dirty="0">
                          <a:solidFill>
                            <a:schemeClr val="tx1"/>
                          </a:solidFill>
                        </a:rPr>
                        <a:t> Ore mine in Liberia</a:t>
                      </a:r>
                      <a:endParaRPr lang="en-GB" sz="1400" dirty="0">
                        <a:solidFill>
                          <a:schemeClr val="tx1"/>
                        </a:solidFill>
                      </a:endParaRPr>
                    </a:p>
                  </a:txBody>
                  <a:tcPr/>
                </a:tc>
                <a:extLst>
                  <a:ext uri="{0D108BD9-81ED-4DB2-BD59-A6C34878D82A}">
                    <a16:rowId xmlns:a16="http://schemas.microsoft.com/office/drawing/2014/main" val="10003"/>
                  </a:ext>
                </a:extLst>
              </a:tr>
              <a:tr h="314312">
                <a:tc>
                  <a:txBody>
                    <a:bodyPr/>
                    <a:lstStyle/>
                    <a:p>
                      <a:r>
                        <a:rPr lang="en-GB" sz="1400" dirty="0">
                          <a:solidFill>
                            <a:schemeClr val="tx1"/>
                          </a:solidFill>
                          <a:hlinkClick r:id="rId5"/>
                        </a:rPr>
                        <a:t>Barrick</a:t>
                      </a:r>
                      <a:endParaRPr lang="en-GB" sz="1400" dirty="0">
                        <a:solidFill>
                          <a:schemeClr val="tx1"/>
                        </a:solidFill>
                      </a:endParaRPr>
                    </a:p>
                  </a:txBody>
                  <a:tcPr/>
                </a:tc>
                <a:tc>
                  <a:txBody>
                    <a:bodyPr/>
                    <a:lstStyle/>
                    <a:p>
                      <a:r>
                        <a:rPr lang="en-GB" sz="1400" dirty="0">
                          <a:solidFill>
                            <a:schemeClr val="tx1"/>
                          </a:solidFill>
                        </a:rPr>
                        <a:t>Copper mine in Zambia</a:t>
                      </a:r>
                    </a:p>
                  </a:txBody>
                  <a:tcPr/>
                </a:tc>
                <a:extLst>
                  <a:ext uri="{0D108BD9-81ED-4DB2-BD59-A6C34878D82A}">
                    <a16:rowId xmlns:a16="http://schemas.microsoft.com/office/drawing/2014/main" val="10004"/>
                  </a:ext>
                </a:extLst>
              </a:tr>
              <a:tr h="314312">
                <a:tc>
                  <a:txBody>
                    <a:bodyPr/>
                    <a:lstStyle/>
                    <a:p>
                      <a:r>
                        <a:rPr lang="en-GB" sz="1400" dirty="0">
                          <a:solidFill>
                            <a:schemeClr val="tx1"/>
                          </a:solidFill>
                          <a:hlinkClick r:id="rId6"/>
                        </a:rPr>
                        <a:t>Nord Gold</a:t>
                      </a:r>
                      <a:endParaRPr lang="en-GB" sz="1400" dirty="0">
                        <a:solidFill>
                          <a:schemeClr val="tx1"/>
                        </a:solidFill>
                      </a:endParaRPr>
                    </a:p>
                  </a:txBody>
                  <a:tcPr/>
                </a:tc>
                <a:tc>
                  <a:txBody>
                    <a:bodyPr/>
                    <a:lstStyle/>
                    <a:p>
                      <a:r>
                        <a:rPr lang="en-GB" sz="1400" dirty="0">
                          <a:solidFill>
                            <a:schemeClr val="tx1"/>
                          </a:solidFill>
                        </a:rPr>
                        <a:t>Gold Mine in Guinea</a:t>
                      </a:r>
                    </a:p>
                  </a:txBody>
                  <a:tcPr/>
                </a:tc>
                <a:extLst>
                  <a:ext uri="{0D108BD9-81ED-4DB2-BD59-A6C34878D82A}">
                    <a16:rowId xmlns:a16="http://schemas.microsoft.com/office/drawing/2014/main" val="10005"/>
                  </a:ext>
                </a:extLst>
              </a:tr>
              <a:tr h="314312">
                <a:tc>
                  <a:txBody>
                    <a:bodyPr/>
                    <a:lstStyle/>
                    <a:p>
                      <a:r>
                        <a:rPr lang="en-GB" sz="1400" dirty="0">
                          <a:solidFill>
                            <a:schemeClr val="tx1"/>
                          </a:solidFill>
                          <a:hlinkClick r:id="rId7"/>
                        </a:rPr>
                        <a:t>Anglo Ashanti Gold</a:t>
                      </a:r>
                      <a:endParaRPr lang="en-GB" sz="1400" dirty="0">
                        <a:solidFill>
                          <a:schemeClr val="tx1"/>
                        </a:solidFill>
                      </a:endParaRPr>
                    </a:p>
                  </a:txBody>
                  <a:tcPr/>
                </a:tc>
                <a:tc>
                  <a:txBody>
                    <a:bodyPr/>
                    <a:lstStyle/>
                    <a:p>
                      <a:r>
                        <a:rPr lang="en-GB" sz="1400" dirty="0">
                          <a:solidFill>
                            <a:schemeClr val="tx1"/>
                          </a:solidFill>
                        </a:rPr>
                        <a:t>Gold Mine in Guinea</a:t>
                      </a:r>
                    </a:p>
                  </a:txBody>
                  <a:tcPr/>
                </a:tc>
                <a:extLst>
                  <a:ext uri="{0D108BD9-81ED-4DB2-BD59-A6C34878D82A}">
                    <a16:rowId xmlns:a16="http://schemas.microsoft.com/office/drawing/2014/main" val="10006"/>
                  </a:ext>
                </a:extLst>
              </a:tr>
              <a:tr h="314312">
                <a:tc>
                  <a:txBody>
                    <a:bodyPr/>
                    <a:lstStyle/>
                    <a:p>
                      <a:r>
                        <a:rPr lang="en-GB" sz="1400" dirty="0">
                          <a:solidFill>
                            <a:schemeClr val="tx1"/>
                          </a:solidFill>
                          <a:hlinkClick r:id="rId8"/>
                        </a:rPr>
                        <a:t>Hummingbird</a:t>
                      </a:r>
                      <a:endParaRPr lang="en-GB" sz="1400" dirty="0">
                        <a:solidFill>
                          <a:schemeClr val="tx1"/>
                        </a:solidFill>
                      </a:endParaRPr>
                    </a:p>
                  </a:txBody>
                  <a:tcPr/>
                </a:tc>
                <a:tc>
                  <a:txBody>
                    <a:bodyPr/>
                    <a:lstStyle/>
                    <a:p>
                      <a:r>
                        <a:rPr lang="en-GB" sz="1400" dirty="0">
                          <a:solidFill>
                            <a:schemeClr val="tx1"/>
                          </a:solidFill>
                        </a:rPr>
                        <a:t>Gold mine</a:t>
                      </a:r>
                      <a:r>
                        <a:rPr lang="en-GB" sz="1400" baseline="0" dirty="0">
                          <a:solidFill>
                            <a:schemeClr val="tx1"/>
                          </a:solidFill>
                        </a:rPr>
                        <a:t> in Liberia</a:t>
                      </a:r>
                      <a:endParaRPr lang="en-GB" sz="1400" dirty="0">
                        <a:solidFill>
                          <a:schemeClr val="tx1"/>
                        </a:solidFill>
                      </a:endParaRPr>
                    </a:p>
                  </a:txBody>
                  <a:tcPr/>
                </a:tc>
                <a:extLst>
                  <a:ext uri="{0D108BD9-81ED-4DB2-BD59-A6C34878D82A}">
                    <a16:rowId xmlns:a16="http://schemas.microsoft.com/office/drawing/2014/main" val="10007"/>
                  </a:ext>
                </a:extLst>
              </a:tr>
              <a:tr h="314312">
                <a:tc>
                  <a:txBody>
                    <a:bodyPr/>
                    <a:lstStyle/>
                    <a:p>
                      <a:r>
                        <a:rPr lang="en-GB" sz="1400" dirty="0">
                          <a:solidFill>
                            <a:schemeClr val="tx1"/>
                          </a:solidFill>
                          <a:hlinkClick r:id="rId9"/>
                        </a:rPr>
                        <a:t>Tawana</a:t>
                      </a:r>
                      <a:endParaRPr lang="en-GB" sz="1400" dirty="0">
                        <a:solidFill>
                          <a:schemeClr val="tx1"/>
                        </a:solidFill>
                      </a:endParaRPr>
                    </a:p>
                  </a:txBody>
                  <a:tcPr/>
                </a:tc>
                <a:tc>
                  <a:txBody>
                    <a:bodyPr/>
                    <a:lstStyle/>
                    <a:p>
                      <a:r>
                        <a:rPr lang="en-GB" sz="1400" dirty="0">
                          <a:solidFill>
                            <a:schemeClr val="tx1"/>
                          </a:solidFill>
                        </a:rPr>
                        <a:t>Iron Ore in Liberia</a:t>
                      </a:r>
                    </a:p>
                  </a:txBody>
                  <a:tcPr/>
                </a:tc>
                <a:extLst>
                  <a:ext uri="{0D108BD9-81ED-4DB2-BD59-A6C34878D82A}">
                    <a16:rowId xmlns:a16="http://schemas.microsoft.com/office/drawing/2014/main" val="10008"/>
                  </a:ext>
                </a:extLst>
              </a:tr>
              <a:tr h="314312">
                <a:tc>
                  <a:txBody>
                    <a:bodyPr/>
                    <a:lstStyle/>
                    <a:p>
                      <a:r>
                        <a:rPr lang="en-GB" sz="1400" dirty="0" err="1">
                          <a:solidFill>
                            <a:schemeClr val="tx1"/>
                          </a:solidFill>
                          <a:hlinkClick r:id="rId10"/>
                        </a:rPr>
                        <a:t>Sarama</a:t>
                      </a:r>
                      <a:r>
                        <a:rPr lang="en-GB" sz="1400" dirty="0">
                          <a:solidFill>
                            <a:schemeClr val="tx1"/>
                          </a:solidFill>
                          <a:hlinkClick r:id="rId10"/>
                        </a:rPr>
                        <a:t> Resources</a:t>
                      </a:r>
                      <a:endParaRPr lang="en-GB" sz="1400" dirty="0">
                        <a:solidFill>
                          <a:schemeClr val="tx1"/>
                        </a:solidFill>
                      </a:endParaRPr>
                    </a:p>
                  </a:txBody>
                  <a:tcPr/>
                </a:tc>
                <a:tc>
                  <a:txBody>
                    <a:bodyPr/>
                    <a:lstStyle/>
                    <a:p>
                      <a:r>
                        <a:rPr lang="en-GB" sz="1400" dirty="0">
                          <a:solidFill>
                            <a:schemeClr val="tx1"/>
                          </a:solidFill>
                        </a:rPr>
                        <a:t>Gold in Mali</a:t>
                      </a:r>
                    </a:p>
                  </a:txBody>
                  <a:tcPr/>
                </a:tc>
                <a:extLst>
                  <a:ext uri="{0D108BD9-81ED-4DB2-BD59-A6C34878D82A}">
                    <a16:rowId xmlns:a16="http://schemas.microsoft.com/office/drawing/2014/main" val="10009"/>
                  </a:ext>
                </a:extLst>
              </a:tr>
              <a:tr h="314312">
                <a:tc>
                  <a:txBody>
                    <a:bodyPr/>
                    <a:lstStyle/>
                    <a:p>
                      <a:r>
                        <a:rPr lang="en-GB" sz="1400" dirty="0">
                          <a:solidFill>
                            <a:schemeClr val="tx1"/>
                          </a:solidFill>
                          <a:hlinkClick r:id="rId11"/>
                        </a:rPr>
                        <a:t>African Resources</a:t>
                      </a:r>
                      <a:endParaRPr lang="en-GB" sz="1400" dirty="0">
                        <a:solidFill>
                          <a:schemeClr val="tx1"/>
                        </a:solidFill>
                      </a:endParaRPr>
                    </a:p>
                  </a:txBody>
                  <a:tcPr/>
                </a:tc>
                <a:tc>
                  <a:txBody>
                    <a:bodyPr/>
                    <a:lstStyle/>
                    <a:p>
                      <a:r>
                        <a:rPr lang="en-GB" sz="1400" dirty="0">
                          <a:solidFill>
                            <a:schemeClr val="tx1"/>
                          </a:solidFill>
                        </a:rPr>
                        <a:t>Gold</a:t>
                      </a:r>
                      <a:r>
                        <a:rPr lang="en-GB" sz="1400" baseline="0" dirty="0">
                          <a:solidFill>
                            <a:schemeClr val="tx1"/>
                          </a:solidFill>
                        </a:rPr>
                        <a:t> Mine in Sierra Leone</a:t>
                      </a:r>
                      <a:endParaRPr lang="en-GB" sz="1400" dirty="0">
                        <a:solidFill>
                          <a:schemeClr val="tx1"/>
                        </a:solidFill>
                      </a:endParaRPr>
                    </a:p>
                  </a:txBody>
                  <a:tcPr/>
                </a:tc>
                <a:extLst>
                  <a:ext uri="{0D108BD9-81ED-4DB2-BD59-A6C34878D82A}">
                    <a16:rowId xmlns:a16="http://schemas.microsoft.com/office/drawing/2014/main" val="10010"/>
                  </a:ext>
                </a:extLst>
              </a:tr>
              <a:tr h="314312">
                <a:tc>
                  <a:txBody>
                    <a:bodyPr/>
                    <a:lstStyle/>
                    <a:p>
                      <a:r>
                        <a:rPr lang="en-GB" sz="1400" dirty="0">
                          <a:solidFill>
                            <a:schemeClr val="tx1"/>
                          </a:solidFill>
                          <a:hlinkClick r:id="rId12"/>
                        </a:rPr>
                        <a:t>Semafo </a:t>
                      </a:r>
                      <a:endParaRPr lang="en-GB" sz="1400" dirty="0">
                        <a:solidFill>
                          <a:schemeClr val="tx1"/>
                        </a:solidFill>
                      </a:endParaRPr>
                    </a:p>
                  </a:txBody>
                  <a:tcPr/>
                </a:tc>
                <a:tc>
                  <a:txBody>
                    <a:bodyPr/>
                    <a:lstStyle/>
                    <a:p>
                      <a:r>
                        <a:rPr lang="en-GB" sz="1400" dirty="0">
                          <a:solidFill>
                            <a:schemeClr val="tx1"/>
                          </a:solidFill>
                        </a:rPr>
                        <a:t>Exploration Drilling in Ivory Coast</a:t>
                      </a:r>
                    </a:p>
                  </a:txBody>
                  <a:tcPr/>
                </a:tc>
                <a:extLst>
                  <a:ext uri="{0D108BD9-81ED-4DB2-BD59-A6C34878D82A}">
                    <a16:rowId xmlns:a16="http://schemas.microsoft.com/office/drawing/2014/main" val="10011"/>
                  </a:ext>
                </a:extLst>
              </a:tr>
              <a:tr h="314312">
                <a:tc>
                  <a:txBody>
                    <a:bodyPr/>
                    <a:lstStyle/>
                    <a:p>
                      <a:r>
                        <a:rPr lang="en-GB" sz="1400" dirty="0">
                          <a:solidFill>
                            <a:schemeClr val="tx1"/>
                          </a:solidFill>
                          <a:hlinkClick r:id="rId13"/>
                        </a:rPr>
                        <a:t>Bell Zone</a:t>
                      </a:r>
                      <a:endParaRPr lang="en-GB" sz="1400" dirty="0">
                        <a:solidFill>
                          <a:schemeClr val="tx1"/>
                        </a:solidFill>
                      </a:endParaRPr>
                    </a:p>
                  </a:txBody>
                  <a:tcPr/>
                </a:tc>
                <a:tc>
                  <a:txBody>
                    <a:bodyPr/>
                    <a:lstStyle/>
                    <a:p>
                      <a:r>
                        <a:rPr lang="en-GB" sz="1400" dirty="0">
                          <a:solidFill>
                            <a:schemeClr val="tx1"/>
                          </a:solidFill>
                        </a:rPr>
                        <a:t>Nickel mine in Guinea</a:t>
                      </a:r>
                    </a:p>
                  </a:txBody>
                  <a:tcPr/>
                </a:tc>
                <a:extLst>
                  <a:ext uri="{0D108BD9-81ED-4DB2-BD59-A6C34878D82A}">
                    <a16:rowId xmlns:a16="http://schemas.microsoft.com/office/drawing/2014/main" val="10012"/>
                  </a:ext>
                </a:extLst>
              </a:tr>
              <a:tr h="31431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400" u="sng" dirty="0" err="1">
                          <a:solidFill>
                            <a:schemeClr val="tx1"/>
                          </a:solidFill>
                          <a:hlinkClick r:id="rId14"/>
                        </a:rPr>
                        <a:t>Severstal</a:t>
                      </a:r>
                      <a:r>
                        <a:rPr lang="en-GB" sz="1400" u="none" baseline="0" dirty="0">
                          <a:solidFill>
                            <a:schemeClr val="tx1"/>
                          </a:solidFill>
                        </a:rPr>
                        <a:t> </a:t>
                      </a:r>
                      <a:r>
                        <a:rPr lang="en-GB" sz="1400" u="none" baseline="0" dirty="0">
                          <a:solidFill>
                            <a:schemeClr val="tx1"/>
                          </a:solidFill>
                          <a:hlinkClick r:id="rId14"/>
                        </a:rPr>
                        <a:t>Resources</a:t>
                      </a:r>
                      <a:endParaRPr lang="en-GB" sz="1400" dirty="0">
                        <a:solidFill>
                          <a:schemeClr val="tx1"/>
                        </a:solidFill>
                      </a:endParaRPr>
                    </a:p>
                  </a:txBody>
                  <a:tcPr/>
                </a:tc>
                <a:tc>
                  <a:txBody>
                    <a:bodyPr/>
                    <a:lstStyle/>
                    <a:p>
                      <a:r>
                        <a:rPr lang="en-GB" sz="1400" dirty="0">
                          <a:solidFill>
                            <a:schemeClr val="tx1"/>
                          </a:solidFill>
                        </a:rPr>
                        <a:t>Iron Ore &amp; Coking coal in Russia</a:t>
                      </a:r>
                    </a:p>
                  </a:txBody>
                  <a:tcPr/>
                </a:tc>
                <a:extLst>
                  <a:ext uri="{0D108BD9-81ED-4DB2-BD59-A6C34878D82A}">
                    <a16:rowId xmlns:a16="http://schemas.microsoft.com/office/drawing/2014/main" val="10013"/>
                  </a:ext>
                </a:extLst>
              </a:tr>
            </a:tbl>
          </a:graphicData>
        </a:graphic>
      </p:graphicFrame>
      <p:sp>
        <p:nvSpPr>
          <p:cNvPr id="19" name="Rectangle: Top Corners Rounded 18">
            <a:hlinkClick r:id="rId15" action="ppaction://hlinksldjump"/>
            <a:extLst>
              <a:ext uri="{FF2B5EF4-FFF2-40B4-BE49-F238E27FC236}">
                <a16:creationId xmlns:a16="http://schemas.microsoft.com/office/drawing/2014/main" id="{4BB2B0FE-46EB-4031-B4A6-14E18441ACA3}"/>
              </a:ext>
            </a:extLst>
          </p:cNvPr>
          <p:cNvSpPr/>
          <p:nvPr/>
        </p:nvSpPr>
        <p:spPr>
          <a:xfrm>
            <a:off x="62993" y="42559"/>
            <a:ext cx="1492204" cy="343454"/>
          </a:xfrm>
          <a:prstGeom prst="round2SameRect">
            <a:avLst/>
          </a:prstGeom>
          <a:solidFill>
            <a:schemeClr val="tx1"/>
          </a:solidFill>
          <a:ln w="15875">
            <a:solidFill>
              <a:schemeClr val="tx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200" dirty="0"/>
              <a:t>Executive Summary</a:t>
            </a:r>
          </a:p>
        </p:txBody>
      </p:sp>
      <p:sp>
        <p:nvSpPr>
          <p:cNvPr id="20" name="Rectangle: Top Corners Rounded 19">
            <a:hlinkClick r:id="rId16" action="ppaction://hlinksldjump"/>
            <a:extLst>
              <a:ext uri="{FF2B5EF4-FFF2-40B4-BE49-F238E27FC236}">
                <a16:creationId xmlns:a16="http://schemas.microsoft.com/office/drawing/2014/main" id="{C3363800-BA04-49CF-9C78-90812CCB2F4C}"/>
              </a:ext>
            </a:extLst>
          </p:cNvPr>
          <p:cNvSpPr/>
          <p:nvPr/>
        </p:nvSpPr>
        <p:spPr>
          <a:xfrm>
            <a:off x="1576508" y="42559"/>
            <a:ext cx="1492204" cy="343454"/>
          </a:xfrm>
          <a:prstGeom prst="round2SameRect">
            <a:avLst/>
          </a:prstGeom>
          <a:solidFill>
            <a:schemeClr val="bg1">
              <a:lumMod val="50000"/>
            </a:schemeClr>
          </a:solidFill>
          <a:ln w="158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200" dirty="0"/>
              <a:t>Team &amp; Experience</a:t>
            </a:r>
          </a:p>
        </p:txBody>
      </p:sp>
      <p:sp>
        <p:nvSpPr>
          <p:cNvPr id="21" name="Rectangle: Top Corners Rounded 20">
            <a:hlinkClick r:id="rId17" action="ppaction://hlinksldjump"/>
            <a:extLst>
              <a:ext uri="{FF2B5EF4-FFF2-40B4-BE49-F238E27FC236}">
                <a16:creationId xmlns:a16="http://schemas.microsoft.com/office/drawing/2014/main" id="{69546B78-1E2A-4982-B396-F3A34239CF22}"/>
              </a:ext>
            </a:extLst>
          </p:cNvPr>
          <p:cNvSpPr/>
          <p:nvPr/>
        </p:nvSpPr>
        <p:spPr>
          <a:xfrm>
            <a:off x="3093032" y="42559"/>
            <a:ext cx="1492204" cy="343454"/>
          </a:xfrm>
          <a:prstGeom prst="round2SameRect">
            <a:avLst/>
          </a:prstGeom>
          <a:solidFill>
            <a:schemeClr val="tx1"/>
          </a:solidFill>
          <a:ln w="158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200" dirty="0"/>
              <a:t>Commercial</a:t>
            </a:r>
          </a:p>
        </p:txBody>
      </p:sp>
      <p:sp>
        <p:nvSpPr>
          <p:cNvPr id="22" name="Rectangle: Top Corners Rounded 21">
            <a:hlinkClick r:id="rId18" action="ppaction://hlinksldjump"/>
            <a:extLst>
              <a:ext uri="{FF2B5EF4-FFF2-40B4-BE49-F238E27FC236}">
                <a16:creationId xmlns:a16="http://schemas.microsoft.com/office/drawing/2014/main" id="{C41CA300-66AE-4920-B0B2-26A272D02D92}"/>
              </a:ext>
            </a:extLst>
          </p:cNvPr>
          <p:cNvSpPr/>
          <p:nvPr/>
        </p:nvSpPr>
        <p:spPr>
          <a:xfrm>
            <a:off x="4611360" y="42559"/>
            <a:ext cx="1492204" cy="343454"/>
          </a:xfrm>
          <a:prstGeom prst="round2SameRect">
            <a:avLst/>
          </a:prstGeom>
          <a:solidFill>
            <a:schemeClr val="tx1"/>
          </a:solidFill>
          <a:ln w="158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200" dirty="0"/>
              <a:t>Business Model</a:t>
            </a:r>
          </a:p>
        </p:txBody>
      </p:sp>
      <p:sp>
        <p:nvSpPr>
          <p:cNvPr id="25" name="Rectangle: Top Corners Rounded 24">
            <a:hlinkClick r:id="rId19" action="ppaction://hlinksldjump"/>
            <a:extLst>
              <a:ext uri="{FF2B5EF4-FFF2-40B4-BE49-F238E27FC236}">
                <a16:creationId xmlns:a16="http://schemas.microsoft.com/office/drawing/2014/main" id="{0054953F-734A-4223-94B1-906E656F41A7}"/>
              </a:ext>
            </a:extLst>
          </p:cNvPr>
          <p:cNvSpPr/>
          <p:nvPr/>
        </p:nvSpPr>
        <p:spPr>
          <a:xfrm>
            <a:off x="6129688" y="42559"/>
            <a:ext cx="1492204" cy="343454"/>
          </a:xfrm>
          <a:prstGeom prst="round2SameRect">
            <a:avLst/>
          </a:prstGeom>
          <a:solidFill>
            <a:schemeClr val="tx1"/>
          </a:solidFill>
          <a:ln w="158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200" dirty="0"/>
              <a:t>Strategy</a:t>
            </a:r>
          </a:p>
        </p:txBody>
      </p:sp>
    </p:spTree>
    <p:extLst>
      <p:ext uri="{BB962C8B-B14F-4D97-AF65-F5344CB8AC3E}">
        <p14:creationId xmlns:p14="http://schemas.microsoft.com/office/powerpoint/2010/main" val="4283710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53ACE969-35EF-4048-B16E-8364F746AD43}"/>
              </a:ext>
            </a:extLst>
          </p:cNvPr>
          <p:cNvSpPr>
            <a:spLocks noGrp="1"/>
          </p:cNvSpPr>
          <p:nvPr>
            <p:ph type="title"/>
          </p:nvPr>
        </p:nvSpPr>
        <p:spPr>
          <a:xfrm>
            <a:off x="694134" y="616596"/>
            <a:ext cx="9509760" cy="729392"/>
          </a:xfrm>
        </p:spPr>
        <p:txBody>
          <a:bodyPr/>
          <a:lstStyle/>
          <a:p>
            <a:r>
              <a:rPr lang="en-US" dirty="0"/>
              <a:t>Commercial Strategy</a:t>
            </a:r>
          </a:p>
        </p:txBody>
      </p:sp>
      <p:sp>
        <p:nvSpPr>
          <p:cNvPr id="6" name="TextBox 5">
            <a:extLst>
              <a:ext uri="{FF2B5EF4-FFF2-40B4-BE49-F238E27FC236}">
                <a16:creationId xmlns:a16="http://schemas.microsoft.com/office/drawing/2014/main" id="{37050C9D-0C4A-4847-ABEA-B19B9C8EBCF6}"/>
              </a:ext>
            </a:extLst>
          </p:cNvPr>
          <p:cNvSpPr txBox="1"/>
          <p:nvPr/>
        </p:nvSpPr>
        <p:spPr>
          <a:xfrm>
            <a:off x="695400" y="1418399"/>
            <a:ext cx="10397114" cy="4523354"/>
          </a:xfrm>
          <a:prstGeom prst="rect">
            <a:avLst/>
          </a:prstGeom>
          <a:noFill/>
        </p:spPr>
        <p:txBody>
          <a:bodyPr wrap="square" rtlCol="0">
            <a:spAutoFit/>
          </a:bodyPr>
          <a:lstStyle/>
          <a:p>
            <a:pPr marL="342900" lvl="0" indent="-342900" algn="just">
              <a:lnSpc>
                <a:spcPct val="107000"/>
              </a:lnSpc>
              <a:spcBef>
                <a:spcPts val="600"/>
              </a:spcBef>
              <a:spcAft>
                <a:spcPts val="600"/>
              </a:spcAft>
              <a:buFont typeface="Wingdings" panose="05000000000000000000" pitchFamily="2" charset="2"/>
              <a:buChar char="§"/>
            </a:pPr>
            <a:r>
              <a:rPr lang="en-AU" sz="1500" dirty="0">
                <a:ea typeface="Calibri" panose="020F0502020204030204" pitchFamily="34" charset="0"/>
                <a:cs typeface="Times New Roman" panose="02020603050405020304" pitchFamily="18" charset="0"/>
              </a:rPr>
              <a:t>Targeting multiple growth options &amp; an asset portfolio capable of delivering value at every stage of the development pipeline.</a:t>
            </a:r>
          </a:p>
          <a:p>
            <a:pPr marL="342900" lvl="0" indent="-342900" algn="just">
              <a:lnSpc>
                <a:spcPct val="107000"/>
              </a:lnSpc>
              <a:spcBef>
                <a:spcPts val="600"/>
              </a:spcBef>
              <a:spcAft>
                <a:spcPts val="600"/>
              </a:spcAft>
              <a:buFont typeface="Wingdings" panose="05000000000000000000" pitchFamily="2" charset="2"/>
              <a:buChar char="§"/>
            </a:pPr>
            <a:r>
              <a:rPr lang="en-AU" sz="1500" dirty="0">
                <a:ea typeface="Calibri" panose="020F0502020204030204" pitchFamily="34" charset="0"/>
                <a:cs typeface="Times New Roman" panose="02020603050405020304" pitchFamily="18" charset="0"/>
              </a:rPr>
              <a:t>Focussing on technically robust, low risk, value accretive NPV &amp; IRR outcomes.</a:t>
            </a:r>
          </a:p>
          <a:p>
            <a:pPr marL="342900" lvl="0" indent="-342900" algn="just">
              <a:lnSpc>
                <a:spcPct val="107000"/>
              </a:lnSpc>
              <a:spcBef>
                <a:spcPts val="600"/>
              </a:spcBef>
              <a:spcAft>
                <a:spcPts val="600"/>
              </a:spcAft>
              <a:buFont typeface="Wingdings" panose="05000000000000000000" pitchFamily="2" charset="2"/>
              <a:buChar char="§"/>
            </a:pPr>
            <a:r>
              <a:rPr lang="en-AU" sz="1500" dirty="0">
                <a:ea typeface="Calibri" panose="020F0502020204030204" pitchFamily="34" charset="0"/>
                <a:cs typeface="Times New Roman" panose="02020603050405020304" pitchFamily="18" charset="0"/>
              </a:rPr>
              <a:t>Access to operationally de-risked, shovel ready projects enabling early cashflow generation to support further development initiatives.</a:t>
            </a:r>
          </a:p>
          <a:p>
            <a:pPr marL="342900" lvl="0" indent="-342900" algn="just">
              <a:lnSpc>
                <a:spcPct val="107000"/>
              </a:lnSpc>
              <a:spcBef>
                <a:spcPts val="600"/>
              </a:spcBef>
              <a:spcAft>
                <a:spcPts val="600"/>
              </a:spcAft>
              <a:buFont typeface="Wingdings" panose="05000000000000000000" pitchFamily="2" charset="2"/>
              <a:buChar char="§"/>
            </a:pPr>
            <a:r>
              <a:rPr lang="en-AU" sz="1500" dirty="0">
                <a:ea typeface="Calibri" panose="020F0502020204030204" pitchFamily="34" charset="0"/>
                <a:cs typeface="Times New Roman" panose="02020603050405020304" pitchFamily="18" charset="0"/>
              </a:rPr>
              <a:t>Identifying exploration upside through </a:t>
            </a:r>
            <a:r>
              <a:rPr lang="en-AU" sz="1500" dirty="0" err="1">
                <a:ea typeface="Calibri" panose="020F0502020204030204" pitchFamily="34" charset="0"/>
                <a:cs typeface="Times New Roman" panose="02020603050405020304" pitchFamily="18" charset="0"/>
              </a:rPr>
              <a:t>greenfields</a:t>
            </a:r>
            <a:r>
              <a:rPr lang="en-AU" sz="1500" dirty="0">
                <a:ea typeface="Calibri" panose="020F0502020204030204" pitchFamily="34" charset="0"/>
                <a:cs typeface="Times New Roman" panose="02020603050405020304" pitchFamily="18" charset="0"/>
              </a:rPr>
              <a:t> development opportunities allowing for increased production, economies of scale &amp; ROI.</a:t>
            </a:r>
          </a:p>
          <a:p>
            <a:pPr marL="342900" lvl="0" indent="-342900" algn="just">
              <a:lnSpc>
                <a:spcPct val="107000"/>
              </a:lnSpc>
              <a:spcBef>
                <a:spcPts val="600"/>
              </a:spcBef>
              <a:spcAft>
                <a:spcPts val="600"/>
              </a:spcAft>
              <a:buFont typeface="Wingdings" panose="05000000000000000000" pitchFamily="2" charset="2"/>
              <a:buChar char="§"/>
            </a:pPr>
            <a:r>
              <a:rPr lang="en-AU" sz="1500" dirty="0">
                <a:ea typeface="Calibri" panose="020F0502020204030204" pitchFamily="34" charset="0"/>
                <a:cs typeface="Times New Roman" panose="02020603050405020304" pitchFamily="18" charset="0"/>
              </a:rPr>
              <a:t>Attention given to those companies possessing stressed balance sheets.</a:t>
            </a:r>
          </a:p>
          <a:p>
            <a:pPr marL="342900" lvl="0" indent="-342900" algn="just">
              <a:lnSpc>
                <a:spcPct val="107000"/>
              </a:lnSpc>
              <a:spcBef>
                <a:spcPts val="600"/>
              </a:spcBef>
              <a:spcAft>
                <a:spcPts val="600"/>
              </a:spcAft>
              <a:buFont typeface="Wingdings" panose="05000000000000000000" pitchFamily="2" charset="2"/>
              <a:buChar char="§"/>
            </a:pPr>
            <a:r>
              <a:rPr lang="en-AU" sz="1500" dirty="0">
                <a:ea typeface="Times New Roman" panose="02020603050405020304" pitchFamily="18" charset="0"/>
                <a:cs typeface="Times New Roman" panose="02020603050405020304" pitchFamily="18" charset="0"/>
              </a:rPr>
              <a:t>Leverage commercial expertise &amp; opportunities (i.e. commodity spread, geographic focus &amp; project development alternatives) through existing &amp; newly developed partnerships/investors as potential JV &amp;/or equity partners.</a:t>
            </a:r>
            <a:endParaRPr lang="en-AU" sz="1500" dirty="0">
              <a:ea typeface="Calibri" panose="020F0502020204030204" pitchFamily="34" charset="0"/>
              <a:cs typeface="Times New Roman" panose="02020603050405020304" pitchFamily="18" charset="0"/>
            </a:endParaRPr>
          </a:p>
          <a:p>
            <a:pPr marL="342900" lvl="0" indent="-342900" algn="just">
              <a:lnSpc>
                <a:spcPct val="107000"/>
              </a:lnSpc>
              <a:spcBef>
                <a:spcPts val="600"/>
              </a:spcBef>
              <a:spcAft>
                <a:spcPts val="600"/>
              </a:spcAft>
              <a:buFont typeface="Wingdings" panose="05000000000000000000" pitchFamily="2" charset="2"/>
              <a:buChar char="§"/>
            </a:pPr>
            <a:r>
              <a:rPr lang="en-AU" sz="1500" dirty="0">
                <a:ea typeface="Times New Roman" panose="02020603050405020304" pitchFamily="18" charset="0"/>
                <a:cs typeface="Times New Roman" panose="02020603050405020304" pitchFamily="18" charset="0"/>
              </a:rPr>
              <a:t>Fostering technology, services &amp; opportunities external to the mining industry through to commercialisation. </a:t>
            </a:r>
            <a:endParaRPr lang="en-AU" sz="1500" dirty="0">
              <a:ea typeface="Calibri" panose="020F0502020204030204" pitchFamily="34" charset="0"/>
              <a:cs typeface="Times New Roman" panose="02020603050405020304" pitchFamily="18" charset="0"/>
            </a:endParaRPr>
          </a:p>
          <a:p>
            <a:pPr marL="342900" lvl="0" indent="-342900" algn="just">
              <a:lnSpc>
                <a:spcPct val="107000"/>
              </a:lnSpc>
              <a:spcBef>
                <a:spcPts val="600"/>
              </a:spcBef>
              <a:spcAft>
                <a:spcPts val="600"/>
              </a:spcAft>
              <a:buFont typeface="Wingdings" panose="05000000000000000000" pitchFamily="2" charset="2"/>
              <a:buChar char="§"/>
            </a:pPr>
            <a:r>
              <a:rPr lang="en-AU" sz="1500" dirty="0">
                <a:ea typeface="Times New Roman" panose="02020603050405020304" pitchFamily="18" charset="0"/>
                <a:cs typeface="Times New Roman" panose="02020603050405020304" pitchFamily="18" charset="0"/>
              </a:rPr>
              <a:t>Develop linkages with partners for provision of other services &amp; supply chain opportunities incl. logistics, plant, telecommunications &amp; power across project geographies.</a:t>
            </a:r>
            <a:endParaRPr lang="en-AU" sz="1500" dirty="0">
              <a:ea typeface="Calibri" panose="020F0502020204030204" pitchFamily="34" charset="0"/>
              <a:cs typeface="Times New Roman" panose="02020603050405020304" pitchFamily="18" charset="0"/>
            </a:endParaRPr>
          </a:p>
          <a:p>
            <a:pPr marL="342900" lvl="0" indent="-342900" algn="just">
              <a:lnSpc>
                <a:spcPct val="107000"/>
              </a:lnSpc>
              <a:spcBef>
                <a:spcPts val="600"/>
              </a:spcBef>
              <a:spcAft>
                <a:spcPts val="600"/>
              </a:spcAft>
              <a:buFont typeface="Wingdings" panose="05000000000000000000" pitchFamily="2" charset="2"/>
              <a:buChar char="§"/>
            </a:pPr>
            <a:r>
              <a:rPr lang="en-AU" sz="1500" dirty="0">
                <a:ea typeface="Calibri" panose="020F0502020204030204" pitchFamily="34" charset="0"/>
                <a:cs typeface="Times New Roman" panose="02020603050405020304" pitchFamily="18" charset="0"/>
              </a:rPr>
              <a:t>Leverage divestment opportunities within existing asset portfolio.</a:t>
            </a:r>
            <a:endParaRPr lang="en-AU" sz="1500" dirty="0">
              <a:effectLst/>
              <a:ea typeface="Calibri" panose="020F0502020204030204" pitchFamily="34" charset="0"/>
              <a:cs typeface="Times New Roman" panose="02020603050405020304" pitchFamily="18" charset="0"/>
            </a:endParaRPr>
          </a:p>
        </p:txBody>
      </p:sp>
      <p:sp>
        <p:nvSpPr>
          <p:cNvPr id="14" name="Rectangle: Top Corners Rounded 13">
            <a:hlinkClick r:id="rId2" action="ppaction://hlinksldjump"/>
            <a:extLst>
              <a:ext uri="{FF2B5EF4-FFF2-40B4-BE49-F238E27FC236}">
                <a16:creationId xmlns:a16="http://schemas.microsoft.com/office/drawing/2014/main" id="{F289A689-B7F7-4474-AD3E-66D992C56D4C}"/>
              </a:ext>
            </a:extLst>
          </p:cNvPr>
          <p:cNvSpPr/>
          <p:nvPr/>
        </p:nvSpPr>
        <p:spPr>
          <a:xfrm>
            <a:off x="62993" y="42559"/>
            <a:ext cx="1492204" cy="343454"/>
          </a:xfrm>
          <a:prstGeom prst="round2SameRect">
            <a:avLst/>
          </a:prstGeom>
          <a:solidFill>
            <a:schemeClr val="tx1"/>
          </a:solidFill>
          <a:ln w="15875">
            <a:solidFill>
              <a:schemeClr val="tx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200" dirty="0"/>
              <a:t>Executive Summary</a:t>
            </a:r>
          </a:p>
        </p:txBody>
      </p:sp>
      <p:sp>
        <p:nvSpPr>
          <p:cNvPr id="15" name="Rectangle: Top Corners Rounded 14">
            <a:hlinkClick r:id="rId3" action="ppaction://hlinksldjump"/>
            <a:extLst>
              <a:ext uri="{FF2B5EF4-FFF2-40B4-BE49-F238E27FC236}">
                <a16:creationId xmlns:a16="http://schemas.microsoft.com/office/drawing/2014/main" id="{A5089800-D2D1-43BF-A0AB-3CBDB4C1071C}"/>
              </a:ext>
            </a:extLst>
          </p:cNvPr>
          <p:cNvSpPr/>
          <p:nvPr/>
        </p:nvSpPr>
        <p:spPr>
          <a:xfrm>
            <a:off x="1576508" y="42559"/>
            <a:ext cx="1492204" cy="343454"/>
          </a:xfrm>
          <a:prstGeom prst="round2SameRect">
            <a:avLst/>
          </a:prstGeom>
          <a:solidFill>
            <a:schemeClr val="tx1"/>
          </a:solidFill>
          <a:ln w="158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200" dirty="0"/>
              <a:t>Team &amp; Experience</a:t>
            </a:r>
          </a:p>
        </p:txBody>
      </p:sp>
      <p:sp>
        <p:nvSpPr>
          <p:cNvPr id="16" name="Rectangle: Top Corners Rounded 15">
            <a:hlinkClick r:id="rId4" action="ppaction://hlinksldjump"/>
            <a:extLst>
              <a:ext uri="{FF2B5EF4-FFF2-40B4-BE49-F238E27FC236}">
                <a16:creationId xmlns:a16="http://schemas.microsoft.com/office/drawing/2014/main" id="{C2CBAD25-9B40-473F-BD93-39F9B0645AC9}"/>
              </a:ext>
            </a:extLst>
          </p:cNvPr>
          <p:cNvSpPr/>
          <p:nvPr/>
        </p:nvSpPr>
        <p:spPr>
          <a:xfrm>
            <a:off x="3093032" y="42559"/>
            <a:ext cx="1492204" cy="343454"/>
          </a:xfrm>
          <a:prstGeom prst="round2SameRect">
            <a:avLst/>
          </a:prstGeom>
          <a:solidFill>
            <a:schemeClr val="bg1">
              <a:lumMod val="50000"/>
            </a:schemeClr>
          </a:solidFill>
          <a:ln w="158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200" dirty="0"/>
              <a:t>Commercial</a:t>
            </a:r>
          </a:p>
        </p:txBody>
      </p:sp>
      <p:sp>
        <p:nvSpPr>
          <p:cNvPr id="17" name="Rectangle: Top Corners Rounded 16">
            <a:hlinkClick r:id="rId5" action="ppaction://hlinksldjump"/>
            <a:extLst>
              <a:ext uri="{FF2B5EF4-FFF2-40B4-BE49-F238E27FC236}">
                <a16:creationId xmlns:a16="http://schemas.microsoft.com/office/drawing/2014/main" id="{7B35D229-10F6-4089-B5D9-B1C3B0D4297F}"/>
              </a:ext>
            </a:extLst>
          </p:cNvPr>
          <p:cNvSpPr/>
          <p:nvPr/>
        </p:nvSpPr>
        <p:spPr>
          <a:xfrm>
            <a:off x="4611360" y="42559"/>
            <a:ext cx="1492204" cy="343454"/>
          </a:xfrm>
          <a:prstGeom prst="round2SameRect">
            <a:avLst/>
          </a:prstGeom>
          <a:solidFill>
            <a:schemeClr val="tx1"/>
          </a:solidFill>
          <a:ln w="158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200" dirty="0"/>
              <a:t>Business Model</a:t>
            </a:r>
          </a:p>
        </p:txBody>
      </p:sp>
      <p:sp>
        <p:nvSpPr>
          <p:cNvPr id="20" name="Rectangle: Top Corners Rounded 19">
            <a:hlinkClick r:id="rId6" action="ppaction://hlinksldjump"/>
            <a:extLst>
              <a:ext uri="{FF2B5EF4-FFF2-40B4-BE49-F238E27FC236}">
                <a16:creationId xmlns:a16="http://schemas.microsoft.com/office/drawing/2014/main" id="{04C6A2EA-FCB6-4C85-A5C2-3DC65B500766}"/>
              </a:ext>
            </a:extLst>
          </p:cNvPr>
          <p:cNvSpPr/>
          <p:nvPr/>
        </p:nvSpPr>
        <p:spPr>
          <a:xfrm>
            <a:off x="6129688" y="42559"/>
            <a:ext cx="1492204" cy="343454"/>
          </a:xfrm>
          <a:prstGeom prst="round2SameRect">
            <a:avLst/>
          </a:prstGeom>
          <a:solidFill>
            <a:schemeClr val="tx1"/>
          </a:solidFill>
          <a:ln w="158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200" dirty="0"/>
              <a:t>Strategy</a:t>
            </a:r>
          </a:p>
        </p:txBody>
      </p:sp>
    </p:spTree>
    <p:extLst>
      <p:ext uri="{BB962C8B-B14F-4D97-AF65-F5344CB8AC3E}">
        <p14:creationId xmlns:p14="http://schemas.microsoft.com/office/powerpoint/2010/main" val="37011880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2C9322E6-167D-4AA6-AC81-CD90B3815DD8}"/>
              </a:ext>
            </a:extLst>
          </p:cNvPr>
          <p:cNvSpPr>
            <a:spLocks noGrp="1"/>
          </p:cNvSpPr>
          <p:nvPr>
            <p:ph type="title"/>
          </p:nvPr>
        </p:nvSpPr>
        <p:spPr>
          <a:xfrm>
            <a:off x="450847" y="658675"/>
            <a:ext cx="9509760" cy="729392"/>
          </a:xfrm>
        </p:spPr>
        <p:txBody>
          <a:bodyPr/>
          <a:lstStyle/>
          <a:p>
            <a:r>
              <a:rPr lang="en-US" dirty="0"/>
              <a:t>Business Model</a:t>
            </a:r>
          </a:p>
        </p:txBody>
      </p:sp>
      <p:sp>
        <p:nvSpPr>
          <p:cNvPr id="6" name="TextBox 5">
            <a:extLst>
              <a:ext uri="{FF2B5EF4-FFF2-40B4-BE49-F238E27FC236}">
                <a16:creationId xmlns:a16="http://schemas.microsoft.com/office/drawing/2014/main" id="{F21B1D5F-3B42-431D-8FE2-E5574ACE9BC0}"/>
              </a:ext>
            </a:extLst>
          </p:cNvPr>
          <p:cNvSpPr txBox="1"/>
          <p:nvPr/>
        </p:nvSpPr>
        <p:spPr>
          <a:xfrm>
            <a:off x="482386" y="1498909"/>
            <a:ext cx="8369659" cy="3479863"/>
          </a:xfrm>
          <a:prstGeom prst="rect">
            <a:avLst/>
          </a:prstGeom>
          <a:noFill/>
        </p:spPr>
        <p:txBody>
          <a:bodyPr wrap="square" rtlCol="0">
            <a:spAutoFit/>
          </a:bodyPr>
          <a:lstStyle/>
          <a:p>
            <a:pPr lvl="0" algn="just">
              <a:lnSpc>
                <a:spcPct val="107000"/>
              </a:lnSpc>
              <a:spcAft>
                <a:spcPts val="300"/>
              </a:spcAft>
            </a:pPr>
            <a:r>
              <a:rPr lang="en-AU" sz="2000" b="1" dirty="0">
                <a:ea typeface="Calibri" panose="020F0502020204030204" pitchFamily="34" charset="0"/>
                <a:cs typeface="Times New Roman" panose="02020603050405020304" pitchFamily="18" charset="0"/>
              </a:rPr>
              <a:t>Value creation through discovery, de-risking &amp; transactions</a:t>
            </a:r>
          </a:p>
          <a:p>
            <a:pPr lvl="0" algn="just">
              <a:lnSpc>
                <a:spcPct val="107000"/>
              </a:lnSpc>
              <a:spcAft>
                <a:spcPts val="300"/>
              </a:spcAft>
            </a:pPr>
            <a:endParaRPr lang="en-AU" sz="1400" b="1" dirty="0">
              <a:ea typeface="Calibri" panose="020F0502020204030204" pitchFamily="34" charset="0"/>
              <a:cs typeface="Times New Roman" panose="02020603050405020304" pitchFamily="18" charset="0"/>
            </a:endParaRPr>
          </a:p>
          <a:p>
            <a:pPr marL="342900" lvl="0" indent="-342900" algn="just">
              <a:lnSpc>
                <a:spcPct val="107000"/>
              </a:lnSpc>
              <a:spcBef>
                <a:spcPts val="600"/>
              </a:spcBef>
              <a:spcAft>
                <a:spcPts val="600"/>
              </a:spcAft>
              <a:buFont typeface="Wingdings" panose="05000000000000000000" pitchFamily="2" charset="2"/>
              <a:buChar char="§"/>
            </a:pPr>
            <a:r>
              <a:rPr lang="en-AU" dirty="0">
                <a:ea typeface="Calibri" panose="020F0502020204030204" pitchFamily="34" charset="0"/>
                <a:cs typeface="Times New Roman" panose="02020603050405020304" pitchFamily="18" charset="0"/>
              </a:rPr>
              <a:t>Identify &amp; secure techno-economic and commercially attractive projects.</a:t>
            </a:r>
          </a:p>
          <a:p>
            <a:pPr marL="342900" lvl="0" indent="-342900" algn="just">
              <a:lnSpc>
                <a:spcPct val="107000"/>
              </a:lnSpc>
              <a:spcBef>
                <a:spcPts val="600"/>
              </a:spcBef>
              <a:spcAft>
                <a:spcPts val="600"/>
              </a:spcAft>
              <a:buFont typeface="Wingdings" panose="05000000000000000000" pitchFamily="2" charset="2"/>
              <a:buChar char="§"/>
            </a:pPr>
            <a:r>
              <a:rPr lang="en-AU" dirty="0">
                <a:ea typeface="Calibri" panose="020F0502020204030204" pitchFamily="34" charset="0"/>
                <a:cs typeface="Times New Roman" panose="02020603050405020304" pitchFamily="18" charset="0"/>
              </a:rPr>
              <a:t>Deliver key milestones &amp; monetise at appropriate value points</a:t>
            </a:r>
          </a:p>
          <a:p>
            <a:pPr marL="800100" lvl="1" indent="-342900" algn="just">
              <a:lnSpc>
                <a:spcPct val="107000"/>
              </a:lnSpc>
              <a:spcBef>
                <a:spcPts val="600"/>
              </a:spcBef>
              <a:spcAft>
                <a:spcPts val="600"/>
              </a:spcAft>
              <a:buFont typeface="Wingdings" panose="05000000000000000000" pitchFamily="2" charset="2"/>
              <a:buChar char="§"/>
            </a:pPr>
            <a:r>
              <a:rPr lang="en-AU" dirty="0">
                <a:ea typeface="Calibri" panose="020F0502020204030204" pitchFamily="34" charset="0"/>
                <a:cs typeface="Times New Roman" panose="02020603050405020304" pitchFamily="18" charset="0"/>
              </a:rPr>
              <a:t>Develop JV, divest or spin out</a:t>
            </a:r>
          </a:p>
          <a:p>
            <a:pPr marL="342900" indent="-342900" algn="just">
              <a:lnSpc>
                <a:spcPct val="107000"/>
              </a:lnSpc>
              <a:spcBef>
                <a:spcPts val="600"/>
              </a:spcBef>
              <a:spcAft>
                <a:spcPts val="600"/>
              </a:spcAft>
              <a:buFont typeface="Wingdings" panose="05000000000000000000" pitchFamily="2" charset="2"/>
              <a:buChar char="§"/>
            </a:pPr>
            <a:r>
              <a:rPr lang="en-AU" dirty="0">
                <a:ea typeface="Calibri" panose="020F0502020204030204" pitchFamily="34" charset="0"/>
                <a:cs typeface="Times New Roman" panose="02020603050405020304" pitchFamily="18" charset="0"/>
              </a:rPr>
              <a:t>One or two “Focus Projects” at any time offering the highest value potential.</a:t>
            </a:r>
          </a:p>
          <a:p>
            <a:pPr marL="342900" indent="-342900" algn="just">
              <a:lnSpc>
                <a:spcPct val="107000"/>
              </a:lnSpc>
              <a:spcBef>
                <a:spcPts val="600"/>
              </a:spcBef>
              <a:spcAft>
                <a:spcPts val="600"/>
              </a:spcAft>
              <a:buFont typeface="Wingdings" panose="05000000000000000000" pitchFamily="2" charset="2"/>
              <a:buChar char="§"/>
            </a:pPr>
            <a:r>
              <a:rPr lang="en-AU" dirty="0">
                <a:ea typeface="Calibri" panose="020F0502020204030204" pitchFamily="34" charset="0"/>
                <a:cs typeface="Times New Roman" panose="02020603050405020304" pitchFamily="18" charset="0"/>
              </a:rPr>
              <a:t>Replenish project pipeline with new projects at low cost.</a:t>
            </a:r>
          </a:p>
          <a:p>
            <a:pPr marL="342900" indent="-342900" algn="just">
              <a:lnSpc>
                <a:spcPct val="107000"/>
              </a:lnSpc>
              <a:spcAft>
                <a:spcPts val="300"/>
              </a:spcAft>
              <a:buFont typeface="Symbol" panose="05050102010706020507" pitchFamily="18" charset="2"/>
              <a:buChar char=""/>
            </a:pPr>
            <a:endParaRPr lang="en-AU" sz="1400" dirty="0">
              <a:ea typeface="Calibri" panose="020F0502020204030204" pitchFamily="34" charset="0"/>
              <a:cs typeface="Times New Roman" panose="02020603050405020304" pitchFamily="18" charset="0"/>
            </a:endParaRPr>
          </a:p>
          <a:p>
            <a:pPr marL="342900" indent="-342900" algn="just">
              <a:lnSpc>
                <a:spcPct val="107000"/>
              </a:lnSpc>
              <a:spcAft>
                <a:spcPts val="300"/>
              </a:spcAft>
              <a:buFont typeface="Symbol" panose="05050102010706020507" pitchFamily="18" charset="2"/>
              <a:buChar char=""/>
            </a:pPr>
            <a:endParaRPr lang="en-AU" sz="1400" dirty="0">
              <a:ea typeface="Calibri" panose="020F0502020204030204" pitchFamily="34" charset="0"/>
              <a:cs typeface="Times New Roman" panose="02020603050405020304" pitchFamily="18" charset="0"/>
            </a:endParaRPr>
          </a:p>
        </p:txBody>
      </p:sp>
      <p:sp>
        <p:nvSpPr>
          <p:cNvPr id="14" name="Rectangle: Top Corners Rounded 13">
            <a:hlinkClick r:id="rId2" action="ppaction://hlinksldjump"/>
            <a:extLst>
              <a:ext uri="{FF2B5EF4-FFF2-40B4-BE49-F238E27FC236}">
                <a16:creationId xmlns:a16="http://schemas.microsoft.com/office/drawing/2014/main" id="{EBC993AD-E831-4E2E-9245-18426E9D959F}"/>
              </a:ext>
            </a:extLst>
          </p:cNvPr>
          <p:cNvSpPr/>
          <p:nvPr/>
        </p:nvSpPr>
        <p:spPr>
          <a:xfrm>
            <a:off x="62993" y="42559"/>
            <a:ext cx="1492204" cy="343454"/>
          </a:xfrm>
          <a:prstGeom prst="round2SameRect">
            <a:avLst/>
          </a:prstGeom>
          <a:solidFill>
            <a:schemeClr val="tx1"/>
          </a:solidFill>
          <a:ln w="15875">
            <a:solidFill>
              <a:schemeClr val="tx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200" dirty="0"/>
              <a:t>Executive Summary</a:t>
            </a:r>
          </a:p>
        </p:txBody>
      </p:sp>
      <p:sp>
        <p:nvSpPr>
          <p:cNvPr id="15" name="Rectangle: Top Corners Rounded 14">
            <a:hlinkClick r:id="rId3" action="ppaction://hlinksldjump"/>
            <a:extLst>
              <a:ext uri="{FF2B5EF4-FFF2-40B4-BE49-F238E27FC236}">
                <a16:creationId xmlns:a16="http://schemas.microsoft.com/office/drawing/2014/main" id="{9F1D9C0C-87C3-44FD-98A7-DEEBC281961D}"/>
              </a:ext>
            </a:extLst>
          </p:cNvPr>
          <p:cNvSpPr/>
          <p:nvPr/>
        </p:nvSpPr>
        <p:spPr>
          <a:xfrm>
            <a:off x="1576508" y="42559"/>
            <a:ext cx="1492204" cy="343454"/>
          </a:xfrm>
          <a:prstGeom prst="round2SameRect">
            <a:avLst/>
          </a:prstGeom>
          <a:solidFill>
            <a:schemeClr val="tx1"/>
          </a:solidFill>
          <a:ln w="158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200" dirty="0"/>
              <a:t>Team &amp; Experience</a:t>
            </a:r>
          </a:p>
        </p:txBody>
      </p:sp>
      <p:sp>
        <p:nvSpPr>
          <p:cNvPr id="16" name="Rectangle: Top Corners Rounded 15">
            <a:hlinkClick r:id="rId4" action="ppaction://hlinksldjump"/>
            <a:extLst>
              <a:ext uri="{FF2B5EF4-FFF2-40B4-BE49-F238E27FC236}">
                <a16:creationId xmlns:a16="http://schemas.microsoft.com/office/drawing/2014/main" id="{8F335E6A-992E-42C4-B01E-1237DBE29551}"/>
              </a:ext>
            </a:extLst>
          </p:cNvPr>
          <p:cNvSpPr/>
          <p:nvPr/>
        </p:nvSpPr>
        <p:spPr>
          <a:xfrm>
            <a:off x="3093032" y="42559"/>
            <a:ext cx="1492204" cy="343454"/>
          </a:xfrm>
          <a:prstGeom prst="round2SameRect">
            <a:avLst/>
          </a:prstGeom>
          <a:solidFill>
            <a:schemeClr val="tx1"/>
          </a:solidFill>
          <a:ln w="158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200" dirty="0"/>
              <a:t>Commercial</a:t>
            </a:r>
          </a:p>
        </p:txBody>
      </p:sp>
      <p:sp>
        <p:nvSpPr>
          <p:cNvPr id="17" name="Rectangle: Top Corners Rounded 16">
            <a:hlinkClick r:id="rId5" action="ppaction://hlinksldjump"/>
            <a:extLst>
              <a:ext uri="{FF2B5EF4-FFF2-40B4-BE49-F238E27FC236}">
                <a16:creationId xmlns:a16="http://schemas.microsoft.com/office/drawing/2014/main" id="{9ADEFD23-B51D-4FB2-8379-674546F3C5FB}"/>
              </a:ext>
            </a:extLst>
          </p:cNvPr>
          <p:cNvSpPr/>
          <p:nvPr/>
        </p:nvSpPr>
        <p:spPr>
          <a:xfrm>
            <a:off x="4611360" y="42559"/>
            <a:ext cx="1492204" cy="343454"/>
          </a:xfrm>
          <a:prstGeom prst="round2SameRect">
            <a:avLst/>
          </a:prstGeom>
          <a:solidFill>
            <a:schemeClr val="bg1">
              <a:lumMod val="50000"/>
            </a:schemeClr>
          </a:solidFill>
          <a:ln w="158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200" dirty="0"/>
              <a:t>Business Model</a:t>
            </a:r>
          </a:p>
        </p:txBody>
      </p:sp>
      <p:sp>
        <p:nvSpPr>
          <p:cNvPr id="20" name="Rectangle: Top Corners Rounded 19">
            <a:hlinkClick r:id="rId6" action="ppaction://hlinksldjump"/>
            <a:extLst>
              <a:ext uri="{FF2B5EF4-FFF2-40B4-BE49-F238E27FC236}">
                <a16:creationId xmlns:a16="http://schemas.microsoft.com/office/drawing/2014/main" id="{A41B932B-3378-409B-8BB4-8DED87B99705}"/>
              </a:ext>
            </a:extLst>
          </p:cNvPr>
          <p:cNvSpPr/>
          <p:nvPr/>
        </p:nvSpPr>
        <p:spPr>
          <a:xfrm>
            <a:off x="6129688" y="42559"/>
            <a:ext cx="1492204" cy="343454"/>
          </a:xfrm>
          <a:prstGeom prst="round2SameRect">
            <a:avLst/>
          </a:prstGeom>
          <a:solidFill>
            <a:schemeClr val="tx1"/>
          </a:solidFill>
          <a:ln w="158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200" dirty="0"/>
              <a:t>Strategy</a:t>
            </a:r>
          </a:p>
        </p:txBody>
      </p:sp>
    </p:spTree>
    <p:extLst>
      <p:ext uri="{BB962C8B-B14F-4D97-AF65-F5344CB8AC3E}">
        <p14:creationId xmlns:p14="http://schemas.microsoft.com/office/powerpoint/2010/main" val="236414312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2243</TotalTime>
  <Words>1443</Words>
  <Application>Microsoft Office PowerPoint</Application>
  <PresentationFormat>Widescreen</PresentationFormat>
  <Paragraphs>168</Paragraphs>
  <Slides>13</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13</vt:i4>
      </vt:variant>
    </vt:vector>
  </HeadingPairs>
  <TitlesOfParts>
    <vt:vector size="20" baseType="lpstr">
      <vt:lpstr>Arial</vt:lpstr>
      <vt:lpstr>Calibri</vt:lpstr>
      <vt:lpstr>Calibri Light</vt:lpstr>
      <vt:lpstr>Symbol</vt:lpstr>
      <vt:lpstr>Times New Roman</vt:lpstr>
      <vt:lpstr>Wingdings</vt:lpstr>
      <vt:lpstr>Office Theme</vt:lpstr>
      <vt:lpstr>Convertible Resources</vt:lpstr>
      <vt:lpstr>Disclaimer  Certain statements included in this presentation constitute forward-looking statements or forward looking information under applicable securities legislation. Such forward-looking statements or information are provided for the purpose of providing information about management's current expectations &amp; plans relating to the future. Readers are cautioned that reliance on such information  may not be appropriate for other purposes, such as making investment decisions. Forward-looking statements or information typically contain statements with words such as "anticipate", "believe", "expect", "intend", or similar words suggesting future outcomes or statements regarding an outlook. Forward-looking statements or information in this presentation include, but are not limited to, statements or information with respect to: business strategy &amp; objectives; development of the company's properties; capital expenditures; revenue; operating &amp; other costs. Forward-looking statements or information are based on current expectations, estimates &amp; projections that involve a number of risks &amp; uncertainties which could cause actual results to differ materially from those anticipated by the company &amp; described in the forward-looking statements or information. These risks &amp; uncertainties which may cause actual results to differ materially from the forward-looking statements or information include, among other things: the ability of management to execute its business plan; general economic &amp; business conditions; uncertainties as to the availability &amp; cost of financing; &amp; financial &amp; regulatory risks affecting the value of investments by &amp; in Convertible Resources (“Convertible”). Readers are cautioned that the foregoing list is not exhaustive of all possible risks &amp; uncertainties.  The forward-looking statements or information contained in this presentation are made as of the date hereof &amp; Convertible undertakes no obligation to update publicly or revise any forward-looking statements or information, whether as a result of new information, future events or otherwise unless required by applicable securities laws. The forward looking statements or information contained in this presentation are expressly qualified by this cautionary statement.</vt:lpstr>
      <vt:lpstr>Executive Summary</vt:lpstr>
      <vt:lpstr>Executive Team</vt:lpstr>
      <vt:lpstr>Previous Project Experience</vt:lpstr>
      <vt:lpstr>Previous Project Experience (cont.)</vt:lpstr>
      <vt:lpstr>Convertible Resources Services</vt:lpstr>
      <vt:lpstr>Commercial Strategy</vt:lpstr>
      <vt:lpstr>Business Model</vt:lpstr>
      <vt:lpstr>Project Entry</vt:lpstr>
      <vt:lpstr>Strategy</vt:lpstr>
      <vt:lpstr>Contact us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Justin Rivers</dc:creator>
  <cp:lastModifiedBy>Justin Rivers</cp:lastModifiedBy>
  <cp:revision>142</cp:revision>
  <cp:lastPrinted>2018-05-02T02:26:52Z</cp:lastPrinted>
  <dcterms:created xsi:type="dcterms:W3CDTF">2018-04-29T02:15:48Z</dcterms:created>
  <dcterms:modified xsi:type="dcterms:W3CDTF">2018-06-17T06:06:41Z</dcterms:modified>
</cp:coreProperties>
</file>