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435" r:id="rId2"/>
    <p:sldId id="431" r:id="rId3"/>
    <p:sldId id="43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1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8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A08C6-25DA-4022-91E7-FB5BABCEFF2A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96224-8BDF-4533-957B-9ECEEB895F7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9956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927A4DB-86B8-4113-BA4D-FEE8241C59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66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DF0065-4CD0-4267-A007-722B34767E2B}" type="slidenum">
              <a:rPr kumimoji="0" lang="en-US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66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80610" name="Rectangle 7">
            <a:extLst>
              <a:ext uri="{FF2B5EF4-FFF2-40B4-BE49-F238E27FC236}">
                <a16:creationId xmlns:a16="http://schemas.microsoft.com/office/drawing/2014/main" id="{F61FAFB4-980F-43EA-89E7-C10F506943F2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21150" y="9104313"/>
            <a:ext cx="315277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90" tIns="47844" rIns="95690" bIns="47844" anchor="b"/>
          <a:lstStyle>
            <a:lvl1pPr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57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FE0FD4-5873-4132-A9EF-CBCA0169D64C}" type="slidenum">
              <a:rPr kumimoji="0" lang="en-US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57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80611" name="Rectangle 2">
            <a:extLst>
              <a:ext uri="{FF2B5EF4-FFF2-40B4-BE49-F238E27FC236}">
                <a16:creationId xmlns:a16="http://schemas.microsoft.com/office/drawing/2014/main" id="{F3C25DF2-D619-4D8B-BCF7-B177EA6EE65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231900" y="704850"/>
            <a:ext cx="4816475" cy="3611563"/>
          </a:xfrm>
          <a:ln/>
        </p:spPr>
      </p:sp>
      <p:sp>
        <p:nvSpPr>
          <p:cNvPr id="580612" name="Rectangle 3">
            <a:extLst>
              <a:ext uri="{FF2B5EF4-FFF2-40B4-BE49-F238E27FC236}">
                <a16:creationId xmlns:a16="http://schemas.microsoft.com/office/drawing/2014/main" id="{D59DF91F-DCC6-4DC0-A723-C81F8ED303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69963" y="4552950"/>
            <a:ext cx="5334000" cy="4316413"/>
          </a:xfrm>
        </p:spPr>
        <p:txBody>
          <a:bodyPr lIns="95690" tIns="47844" rIns="95690" bIns="47844"/>
          <a:lstStyle/>
          <a:p>
            <a:endParaRPr lang="en-CA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65EAF7B-DD79-4701-BA7F-0C89AA98F81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66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B143743-2014-4A7C-BD78-7FB111F0B79B}" type="slidenum">
              <a:rPr kumimoji="0" lang="en-US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66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76514" name="Rectangle 7">
            <a:extLst>
              <a:ext uri="{FF2B5EF4-FFF2-40B4-BE49-F238E27FC236}">
                <a16:creationId xmlns:a16="http://schemas.microsoft.com/office/drawing/2014/main" id="{913DC68F-B27D-4E16-A12C-4E4CCA7B248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21150" y="9104313"/>
            <a:ext cx="315277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90" tIns="47844" rIns="95690" bIns="47844" anchor="b"/>
          <a:lstStyle>
            <a:lvl1pPr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57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7722CBD-FC34-4E4A-B792-9338C99DDDE8}" type="slidenum">
              <a:rPr kumimoji="0" lang="en-US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57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76515" name="Rectangle 2">
            <a:extLst>
              <a:ext uri="{FF2B5EF4-FFF2-40B4-BE49-F238E27FC236}">
                <a16:creationId xmlns:a16="http://schemas.microsoft.com/office/drawing/2014/main" id="{E6707BA7-2E80-441E-A558-438EA0CBD9A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231900" y="704850"/>
            <a:ext cx="4816475" cy="3611563"/>
          </a:xfrm>
          <a:ln/>
        </p:spPr>
      </p:sp>
      <p:sp>
        <p:nvSpPr>
          <p:cNvPr id="576516" name="Rectangle 3">
            <a:extLst>
              <a:ext uri="{FF2B5EF4-FFF2-40B4-BE49-F238E27FC236}">
                <a16:creationId xmlns:a16="http://schemas.microsoft.com/office/drawing/2014/main" id="{62148F3C-A20B-4D9F-B6F0-AF50876AD3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69963" y="4552950"/>
            <a:ext cx="5334000" cy="4316413"/>
          </a:xfrm>
        </p:spPr>
        <p:txBody>
          <a:bodyPr lIns="95690" tIns="47844" rIns="95690" bIns="47844"/>
          <a:lstStyle/>
          <a:p>
            <a:endParaRPr lang="en-CA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CE761ED-346A-45AA-A050-51A653E02C0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66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7B0A71-ECEF-4F8F-9532-7F5F13D51478}" type="slidenum">
              <a:rPr kumimoji="0" lang="en-US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66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03138" name="Rectangle 7">
            <a:extLst>
              <a:ext uri="{FF2B5EF4-FFF2-40B4-BE49-F238E27FC236}">
                <a16:creationId xmlns:a16="http://schemas.microsoft.com/office/drawing/2014/main" id="{AFB7B4ED-4107-4B47-96D0-CFFD535B7C19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121150" y="9104313"/>
            <a:ext cx="315277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90" tIns="47844" rIns="95690" bIns="47844" anchor="b"/>
          <a:lstStyle>
            <a:lvl1pPr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57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74F034-C817-4FEB-A892-15A841986EAE}" type="slidenum">
              <a:rPr kumimoji="0" lang="en-US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57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03139" name="Rectangle 2">
            <a:extLst>
              <a:ext uri="{FF2B5EF4-FFF2-40B4-BE49-F238E27FC236}">
                <a16:creationId xmlns:a16="http://schemas.microsoft.com/office/drawing/2014/main" id="{B54CEAB8-E0D6-4E2C-8D43-5B2E0FB6289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430213" y="704850"/>
            <a:ext cx="6419850" cy="3611563"/>
          </a:xfrm>
          <a:ln/>
        </p:spPr>
      </p:sp>
      <p:sp>
        <p:nvSpPr>
          <p:cNvPr id="603140" name="Rectangle 3">
            <a:extLst>
              <a:ext uri="{FF2B5EF4-FFF2-40B4-BE49-F238E27FC236}">
                <a16:creationId xmlns:a16="http://schemas.microsoft.com/office/drawing/2014/main" id="{D3EABC30-CD61-4534-B6EF-24775E8204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69963" y="4552950"/>
            <a:ext cx="5334000" cy="4316413"/>
          </a:xfrm>
        </p:spPr>
        <p:txBody>
          <a:bodyPr lIns="95690" tIns="47844" rIns="95690" bIns="47844"/>
          <a:lstStyle/>
          <a:p>
            <a:endParaRPr lang="en-CA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F0603-7696-4530-BCC8-D204C20EF0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699A96-7AD4-4DF9-BE3C-9502568331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00E1D4-96B5-4444-A4B2-917E17B2E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4EBC9E-D90C-4DAB-8183-E0C42AA279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E04818-36A2-4FCD-B6FF-8FA640FA1B5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701313-E2D2-4F18-A0DB-CD9768A8383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92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3BC84-2510-443A-B09C-78E752E1A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5CDD8B-0D24-4430-A29C-7749309B98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916FC5-5319-4DA8-9E6E-DD1688099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DC59E2-931A-4FE3-B6E0-2381BA353E2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B8ECAC-1D0E-4FE6-B8D5-E6C2ECD73B3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D60813-F9A7-46B6-8CAF-96A391DE9AD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733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052EDB5-AAC9-49E9-804A-F8EE5971E3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60CAA5-20D0-4C5F-BF3A-3EEEDDE7EF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29996-367E-4692-A27C-B15C094E2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B6B147-35A1-4B49-85C0-8382DE2AEED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A57763E-F86E-47C2-9F9D-8A87AEF82EF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C94552-9AD1-49BC-BC7E-0C9699FA316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302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39BA0-686D-43B6-960B-370D486F7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0D7D46-DEF9-4D08-BE98-FCE38B7734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63158-623C-4840-B3E9-1076FA3E6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6311E0-B7F9-4A9C-9FE3-6D51D99EE45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7F7B76C-8F58-4915-90F8-54F250F02D6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DFBB20-C246-419B-BCE9-14CE7EB2C11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688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83386-EA30-481C-9544-E986B7FB3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93213E-14D1-4452-BF5A-CFF1E648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B18B4-BE89-4D70-A20A-9AAA6AFEC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7D0083-A4EA-4DD1-B783-66789F4885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676F0D-6077-481E-B269-0E952B13A6C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1922C6-77F8-488A-B060-0856C84908E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293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188AD-9A34-44D5-A984-A9A91FB9D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BBC39E-ECAA-40FC-8CB0-2536D1A31B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AB13A-9533-45E4-812D-D8707296F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B9C196-5A84-4125-B35D-4EF83D6A0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6F046-3175-4E50-829A-CE088ECA26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ED4EE-3576-45FD-AF69-2B1281E00F4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91C6978-1DFC-4FDF-A48E-E2A187C082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366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6A57A-FAF2-467F-ABBC-DE9D7C0E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CB953-B63D-4F89-AD88-1517595835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5B1F25-BCA2-455D-8C99-AB64D13CF5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1B8CE4-2A9E-4A45-8584-178855753E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06346C-0107-4DFC-AFAD-0AF748337D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1FBF3E-DCD6-47EE-B3F6-610D0F6CA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7446F61-E5A8-4592-97F3-62F5CC8757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16EA24-38B5-441D-A972-E38570B9310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0F0CC0D-E6F6-4B15-A534-DB7D1DF4C7E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55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C3AEF-77E6-4CCD-B053-46C20F386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A0384E-9DBA-446D-B839-AF5795C75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161BA8-E366-465A-9F03-AFFDB810E4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DBB2BC0-405A-42AD-B2D6-2FE8ACC0CA2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A832B-E830-4CE2-8843-4D53EAC4206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697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AABC3D-66DE-425E-AF27-876662163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EA1E0D-AD56-4333-A44D-B3716EE254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3D86DE-56A8-4D8C-88D9-14D2EA75C6C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523257-ABDD-4C0F-97A7-E40D888DE3A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958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9A446-F51C-4452-B1E2-2E57F8E73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C77A2-7F39-479E-AB72-F93C5E3D7E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61369B-8C0A-4A93-8F28-571CE0B701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29E3B2-3232-4D3B-B77F-78A44AFB0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37D2E-2195-42DF-A166-7576C67573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FE97A1-B6DF-4E94-AFBB-C7F0FE53185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C4D3711-2AD8-45E2-B6E5-6E814C50D7E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573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C9DA0-72D3-4425-B5A3-8C01C5D98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F9F2C0-6373-451D-BE73-CDB718CC6F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51DBB-7BC0-46FB-870B-E21DD8664C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A00E21-A411-4D57-ABD5-4BD15B520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DBD709-3008-4C59-AEE3-F3DAE9AC4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40580F-17AE-4E87-9870-C0D0B2668EF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D38742-E3DD-4EF8-AE79-8CE0CDD7EB5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242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4194" name="Rectangle 2">
            <a:extLst>
              <a:ext uri="{FF2B5EF4-FFF2-40B4-BE49-F238E27FC236}">
                <a16:creationId xmlns:a16="http://schemas.microsoft.com/office/drawing/2014/main" id="{D45D9856-831C-486E-BD0F-DC6A8D66023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5157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Aft>
                <a:spcPct val="0"/>
              </a:spcAft>
              <a:buClrTx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24195" name="Rectangle 3">
            <a:extLst>
              <a:ext uri="{FF2B5EF4-FFF2-40B4-BE49-F238E27FC236}">
                <a16:creationId xmlns:a16="http://schemas.microsoft.com/office/drawing/2014/main" id="{C0237A00-C9C7-4AA1-A420-DC194FF3BB3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8BAEB5A-B2AC-498B-BA05-8E1116DB4B95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568324" name="Group 4">
            <a:extLst>
              <a:ext uri="{FF2B5EF4-FFF2-40B4-BE49-F238E27FC236}">
                <a16:creationId xmlns:a16="http://schemas.microsoft.com/office/drawing/2014/main" id="{5EDCDFC2-53AD-4165-BCC1-0EED3DEF76A5}"/>
              </a:ext>
            </a:extLst>
          </p:cNvPr>
          <p:cNvGrpSpPr>
            <a:grpSpLocks/>
          </p:cNvGrpSpPr>
          <p:nvPr/>
        </p:nvGrpSpPr>
        <p:grpSpPr bwMode="auto">
          <a:xfrm>
            <a:off x="1" y="1"/>
            <a:ext cx="12187767" cy="6850063"/>
            <a:chOff x="0" y="0"/>
            <a:chExt cx="5758" cy="4315"/>
          </a:xfrm>
        </p:grpSpPr>
        <p:grpSp>
          <p:nvGrpSpPr>
            <p:cNvPr id="568325" name="Group 5">
              <a:extLst>
                <a:ext uri="{FF2B5EF4-FFF2-40B4-BE49-F238E27FC236}">
                  <a16:creationId xmlns:a16="http://schemas.microsoft.com/office/drawing/2014/main" id="{CA13AEC3-FCB7-4709-AEC3-0A74D89462A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824198" name="Freeform 6">
                <a:extLst>
                  <a:ext uri="{FF2B5EF4-FFF2-40B4-BE49-F238E27FC236}">
                    <a16:creationId xmlns:a16="http://schemas.microsoft.com/office/drawing/2014/main" id="{61D50D7F-F536-4D5B-BB40-5428304A128A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ct val="20000"/>
                  </a:spcAft>
                  <a:buClr>
                    <a:srgbClr val="292929"/>
                  </a:buClr>
                  <a:defRPr/>
                </a:pPr>
                <a:endParaRPr lang="en-US" sz="1800" b="1">
                  <a:solidFill>
                    <a:schemeClr val="bg2"/>
                  </a:solidFill>
                  <a:latin typeface="Arial" charset="0"/>
                </a:endParaRPr>
              </a:p>
            </p:txBody>
          </p:sp>
          <p:sp>
            <p:nvSpPr>
              <p:cNvPr id="2824199" name="Freeform 7">
                <a:extLst>
                  <a:ext uri="{FF2B5EF4-FFF2-40B4-BE49-F238E27FC236}">
                    <a16:creationId xmlns:a16="http://schemas.microsoft.com/office/drawing/2014/main" id="{EE4A554C-7683-4E7A-84E8-0BB5E5069E14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ct val="20000"/>
                  </a:spcAft>
                  <a:buClr>
                    <a:srgbClr val="292929"/>
                  </a:buClr>
                  <a:defRPr/>
                </a:pPr>
                <a:endParaRPr lang="en-US" sz="1800" b="1">
                  <a:solidFill>
                    <a:schemeClr val="bg2"/>
                  </a:solidFill>
                  <a:latin typeface="Arial" charset="0"/>
                </a:endParaRPr>
              </a:p>
            </p:txBody>
          </p:sp>
          <p:sp>
            <p:nvSpPr>
              <p:cNvPr id="2824200" name="Freeform 8">
                <a:extLst>
                  <a:ext uri="{FF2B5EF4-FFF2-40B4-BE49-F238E27FC236}">
                    <a16:creationId xmlns:a16="http://schemas.microsoft.com/office/drawing/2014/main" id="{0E034D00-6DAB-4763-A085-20CEE753487E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ct val="20000"/>
                  </a:spcAft>
                  <a:buClr>
                    <a:srgbClr val="292929"/>
                  </a:buClr>
                  <a:defRPr/>
                </a:pPr>
                <a:endParaRPr lang="en-US" sz="1800" b="1">
                  <a:solidFill>
                    <a:schemeClr val="bg2"/>
                  </a:solidFill>
                  <a:latin typeface="Arial" charset="0"/>
                </a:endParaRPr>
              </a:p>
            </p:txBody>
          </p:sp>
          <p:sp>
            <p:nvSpPr>
              <p:cNvPr id="2824201" name="Freeform 9">
                <a:extLst>
                  <a:ext uri="{FF2B5EF4-FFF2-40B4-BE49-F238E27FC236}">
                    <a16:creationId xmlns:a16="http://schemas.microsoft.com/office/drawing/2014/main" id="{A58D19F2-11FF-4B53-A9EF-3FF4E8ABF52D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ct val="20000"/>
                  </a:spcAft>
                  <a:buClr>
                    <a:srgbClr val="292929"/>
                  </a:buClr>
                  <a:defRPr/>
                </a:pPr>
                <a:endParaRPr lang="en-US" sz="1800" b="1">
                  <a:solidFill>
                    <a:schemeClr val="bg2"/>
                  </a:solidFill>
                  <a:latin typeface="Arial" charset="0"/>
                </a:endParaRPr>
              </a:p>
            </p:txBody>
          </p:sp>
          <p:sp>
            <p:nvSpPr>
              <p:cNvPr id="2824202" name="Freeform 10">
                <a:extLst>
                  <a:ext uri="{FF2B5EF4-FFF2-40B4-BE49-F238E27FC236}">
                    <a16:creationId xmlns:a16="http://schemas.microsoft.com/office/drawing/2014/main" id="{9808EFD7-948B-45CB-8292-F6F5CBD7F249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ct val="20000"/>
                  </a:spcAft>
                  <a:buClr>
                    <a:srgbClr val="292929"/>
                  </a:buClr>
                  <a:defRPr/>
                </a:pPr>
                <a:endParaRPr lang="en-US" sz="1800" b="1">
                  <a:solidFill>
                    <a:schemeClr val="bg2"/>
                  </a:solidFill>
                  <a:latin typeface="Arial" charset="0"/>
                </a:endParaRPr>
              </a:p>
            </p:txBody>
          </p:sp>
        </p:grpSp>
        <p:sp>
          <p:nvSpPr>
            <p:cNvPr id="2824203" name="Freeform 11">
              <a:extLst>
                <a:ext uri="{FF2B5EF4-FFF2-40B4-BE49-F238E27FC236}">
                  <a16:creationId xmlns:a16="http://schemas.microsoft.com/office/drawing/2014/main" id="{E2B74C31-EF4B-49E8-B248-2E488684FE11}"/>
                </a:ext>
              </a:extLst>
            </p:cNvPr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ct val="20000"/>
                </a:spcAft>
                <a:buClr>
                  <a:srgbClr val="292929"/>
                </a:buClr>
                <a:defRPr/>
              </a:pPr>
              <a:endParaRPr lang="en-US" sz="1800" b="1">
                <a:solidFill>
                  <a:schemeClr val="bg2"/>
                </a:solidFill>
                <a:latin typeface="Arial" charset="0"/>
              </a:endParaRPr>
            </a:p>
          </p:txBody>
        </p:sp>
        <p:sp>
          <p:nvSpPr>
            <p:cNvPr id="2824204" name="Freeform 12">
              <a:extLst>
                <a:ext uri="{FF2B5EF4-FFF2-40B4-BE49-F238E27FC236}">
                  <a16:creationId xmlns:a16="http://schemas.microsoft.com/office/drawing/2014/main" id="{D97DAC3C-8013-4273-A009-907368BB17D4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ct val="20000"/>
                </a:spcAft>
                <a:buClr>
                  <a:srgbClr val="292929"/>
                </a:buClr>
                <a:defRPr/>
              </a:pPr>
              <a:endParaRPr lang="en-US" sz="1800" b="1">
                <a:solidFill>
                  <a:schemeClr val="bg2"/>
                </a:solidFill>
                <a:latin typeface="Arial" charset="0"/>
              </a:endParaRPr>
            </a:p>
          </p:txBody>
        </p:sp>
      </p:grpSp>
      <p:sp>
        <p:nvSpPr>
          <p:cNvPr id="2824205" name="Rectangle 13">
            <a:extLst>
              <a:ext uri="{FF2B5EF4-FFF2-40B4-BE49-F238E27FC236}">
                <a16:creationId xmlns:a16="http://schemas.microsoft.com/office/drawing/2014/main" id="{90C842F6-59ED-4568-BBF0-BDEFDC692621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824206" name="Rectangle 14">
            <a:extLst>
              <a:ext uri="{FF2B5EF4-FFF2-40B4-BE49-F238E27FC236}">
                <a16:creationId xmlns:a16="http://schemas.microsoft.com/office/drawing/2014/main" id="{B99C4046-65FE-4C67-ACE8-F63C83C6BD2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Aft>
                <a:spcPct val="0"/>
              </a:spcAft>
              <a:buClrTx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24207" name="Rectangle 15">
            <a:extLst>
              <a:ext uri="{FF2B5EF4-FFF2-40B4-BE49-F238E27FC236}">
                <a16:creationId xmlns:a16="http://schemas.microsoft.com/office/drawing/2014/main" id="{F1BE2B7F-5625-4164-AA95-C6B5F5FD93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8078165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818" name="Line 234">
            <a:extLst>
              <a:ext uri="{FF2B5EF4-FFF2-40B4-BE49-F238E27FC236}">
                <a16:creationId xmlns:a16="http://schemas.microsoft.com/office/drawing/2014/main" id="{42C1277D-7637-4B06-A0D0-DECFB1DB6A2C}"/>
              </a:ext>
            </a:extLst>
          </p:cNvPr>
          <p:cNvSpPr>
            <a:spLocks noChangeShapeType="1"/>
          </p:cNvSpPr>
          <p:nvPr/>
        </p:nvSpPr>
        <p:spPr bwMode="auto">
          <a:xfrm>
            <a:off x="5470525" y="5799138"/>
            <a:ext cx="0" cy="334962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586" name="Oval 90">
            <a:extLst>
              <a:ext uri="{FF2B5EF4-FFF2-40B4-BE49-F238E27FC236}">
                <a16:creationId xmlns:a16="http://schemas.microsoft.com/office/drawing/2014/main" id="{E1286267-30F1-4EB9-86B5-B5368D525B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5089" y="5534025"/>
            <a:ext cx="3044825" cy="825500"/>
          </a:xfrm>
          <a:prstGeom prst="ellipse">
            <a:avLst/>
          </a:prstGeom>
          <a:solidFill>
            <a:srgbClr val="777777">
              <a:alpha val="59999"/>
            </a:srgbClr>
          </a:solidFill>
          <a:ln w="9525" algn="ctr">
            <a:solidFill>
              <a:srgbClr val="777777"/>
            </a:solidFill>
            <a:round/>
            <a:headEnd/>
            <a:tailEnd/>
          </a:ln>
        </p:spPr>
        <p:txBody>
          <a:bodyPr wrap="none" lIns="92075" tIns="46038" bIns="46038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sp>
        <p:nvSpPr>
          <p:cNvPr id="579620" name="Arc 7">
            <a:extLst>
              <a:ext uri="{FF2B5EF4-FFF2-40B4-BE49-F238E27FC236}">
                <a16:creationId xmlns:a16="http://schemas.microsoft.com/office/drawing/2014/main" id="{A9C090A1-E282-4FE1-B0EF-92CC421C4C17}"/>
              </a:ext>
            </a:extLst>
          </p:cNvPr>
          <p:cNvSpPr>
            <a:spLocks/>
          </p:cNvSpPr>
          <p:nvPr/>
        </p:nvSpPr>
        <p:spPr bwMode="auto">
          <a:xfrm>
            <a:off x="3462338" y="4151313"/>
            <a:ext cx="2005012" cy="193040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2147483647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600"/>
                </a:moveTo>
                <a:cubicBezTo>
                  <a:pt x="9691" y="21600"/>
                  <a:pt x="29" y="11961"/>
                  <a:pt x="0" y="52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91" y="21600"/>
                  <a:pt x="29" y="11961"/>
                  <a:pt x="0" y="52"/>
                </a:cubicBez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21" name="Arc 7" descr="Large confetti">
            <a:extLst>
              <a:ext uri="{FF2B5EF4-FFF2-40B4-BE49-F238E27FC236}">
                <a16:creationId xmlns:a16="http://schemas.microsoft.com/office/drawing/2014/main" id="{3C7303E6-B96F-498C-9E1D-8950FF93A4D4}"/>
              </a:ext>
            </a:extLst>
          </p:cNvPr>
          <p:cNvSpPr>
            <a:spLocks/>
          </p:cNvSpPr>
          <p:nvPr/>
        </p:nvSpPr>
        <p:spPr bwMode="auto">
          <a:xfrm>
            <a:off x="3462338" y="4151313"/>
            <a:ext cx="2005012" cy="193040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2147483647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600"/>
                </a:moveTo>
                <a:cubicBezTo>
                  <a:pt x="9691" y="21600"/>
                  <a:pt x="29" y="11961"/>
                  <a:pt x="0" y="52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91" y="21600"/>
                  <a:pt x="29" y="11961"/>
                  <a:pt x="0" y="52"/>
                </a:cubicBezTo>
                <a:lnTo>
                  <a:pt x="21600" y="0"/>
                </a:lnTo>
                <a:close/>
              </a:path>
            </a:pathLst>
          </a:custGeom>
          <a:pattFill prst="lgConfetti">
            <a:fgClr>
              <a:schemeClr val="tx1"/>
            </a:fgClr>
            <a:bgClr>
              <a:srgbClr val="000000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23" name="AutoShape 6">
            <a:extLst>
              <a:ext uri="{FF2B5EF4-FFF2-40B4-BE49-F238E27FC236}">
                <a16:creationId xmlns:a16="http://schemas.microsoft.com/office/drawing/2014/main" id="{D0A5F6F8-2940-481D-AD70-A979E5CDDD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8938" y="5862638"/>
            <a:ext cx="4919662" cy="171450"/>
          </a:xfrm>
          <a:prstGeom prst="octagon">
            <a:avLst>
              <a:gd name="adj" fmla="val 0"/>
            </a:avLst>
          </a:prstGeom>
          <a:solidFill>
            <a:srgbClr val="000000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sp>
        <p:nvSpPr>
          <p:cNvPr id="579624" name="Arc 8">
            <a:extLst>
              <a:ext uri="{FF2B5EF4-FFF2-40B4-BE49-F238E27FC236}">
                <a16:creationId xmlns:a16="http://schemas.microsoft.com/office/drawing/2014/main" id="{613FC764-08AA-4CEA-8A2F-D2B834F2E654}"/>
              </a:ext>
            </a:extLst>
          </p:cNvPr>
          <p:cNvSpPr>
            <a:spLocks/>
          </p:cNvSpPr>
          <p:nvPr/>
        </p:nvSpPr>
        <p:spPr bwMode="auto">
          <a:xfrm>
            <a:off x="3725863" y="4148139"/>
            <a:ext cx="1746250" cy="1666875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grpSp>
        <p:nvGrpSpPr>
          <p:cNvPr id="579625" name="Group 10">
            <a:extLst>
              <a:ext uri="{FF2B5EF4-FFF2-40B4-BE49-F238E27FC236}">
                <a16:creationId xmlns:a16="http://schemas.microsoft.com/office/drawing/2014/main" id="{0B2E5521-6C6F-4A4A-82CB-6D1728AF58F5}"/>
              </a:ext>
            </a:extLst>
          </p:cNvPr>
          <p:cNvGrpSpPr>
            <a:grpSpLocks/>
          </p:cNvGrpSpPr>
          <p:nvPr/>
        </p:nvGrpSpPr>
        <p:grpSpPr bwMode="auto">
          <a:xfrm>
            <a:off x="3462339" y="1490663"/>
            <a:ext cx="261937" cy="2690812"/>
            <a:chOff x="627" y="1108"/>
            <a:chExt cx="118" cy="1619"/>
          </a:xfrm>
        </p:grpSpPr>
        <p:sp>
          <p:nvSpPr>
            <p:cNvPr id="579626" name="Line 11">
              <a:extLst>
                <a:ext uri="{FF2B5EF4-FFF2-40B4-BE49-F238E27FC236}">
                  <a16:creationId xmlns:a16="http://schemas.microsoft.com/office/drawing/2014/main" id="{0C00E6FD-38FC-4E5B-816D-A270777573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7" y="1108"/>
              <a:ext cx="0" cy="160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  <p:sp>
          <p:nvSpPr>
            <p:cNvPr id="579627" name="Line 12">
              <a:extLst>
                <a:ext uri="{FF2B5EF4-FFF2-40B4-BE49-F238E27FC236}">
                  <a16:creationId xmlns:a16="http://schemas.microsoft.com/office/drawing/2014/main" id="{E276D902-6993-4010-B6C9-2A9FE3C605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5" y="1108"/>
              <a:ext cx="0" cy="161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</p:grpSp>
      <p:sp>
        <p:nvSpPr>
          <p:cNvPr id="579628" name="Line 29">
            <a:extLst>
              <a:ext uri="{FF2B5EF4-FFF2-40B4-BE49-F238E27FC236}">
                <a16:creationId xmlns:a16="http://schemas.microsoft.com/office/drawing/2014/main" id="{DF1B9F96-05A6-4520-B26C-39329F92B604}"/>
              </a:ext>
            </a:extLst>
          </p:cNvPr>
          <p:cNvSpPr>
            <a:spLocks noChangeShapeType="1"/>
          </p:cNvSpPr>
          <p:nvPr/>
        </p:nvSpPr>
        <p:spPr bwMode="auto">
          <a:xfrm>
            <a:off x="2482850" y="1512888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29" name="Line 30">
            <a:extLst>
              <a:ext uri="{FF2B5EF4-FFF2-40B4-BE49-F238E27FC236}">
                <a16:creationId xmlns:a16="http://schemas.microsoft.com/office/drawing/2014/main" id="{AE4F9F7B-7580-49F7-BB1E-1D692FB44D69}"/>
              </a:ext>
            </a:extLst>
          </p:cNvPr>
          <p:cNvSpPr>
            <a:spLocks noChangeShapeType="1"/>
          </p:cNvSpPr>
          <p:nvPr/>
        </p:nvSpPr>
        <p:spPr bwMode="auto">
          <a:xfrm>
            <a:off x="2530475" y="1512888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30" name="Line 31">
            <a:extLst>
              <a:ext uri="{FF2B5EF4-FFF2-40B4-BE49-F238E27FC236}">
                <a16:creationId xmlns:a16="http://schemas.microsoft.com/office/drawing/2014/main" id="{15BC9117-128E-45AF-A773-59269BA0D3A5}"/>
              </a:ext>
            </a:extLst>
          </p:cNvPr>
          <p:cNvSpPr>
            <a:spLocks noChangeShapeType="1"/>
          </p:cNvSpPr>
          <p:nvPr/>
        </p:nvSpPr>
        <p:spPr bwMode="auto">
          <a:xfrm>
            <a:off x="2578100" y="1512888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31" name="Line 32">
            <a:extLst>
              <a:ext uri="{FF2B5EF4-FFF2-40B4-BE49-F238E27FC236}">
                <a16:creationId xmlns:a16="http://schemas.microsoft.com/office/drawing/2014/main" id="{54D92D15-B05B-40D9-BA37-4DC0518B9496}"/>
              </a:ext>
            </a:extLst>
          </p:cNvPr>
          <p:cNvSpPr>
            <a:spLocks noChangeShapeType="1"/>
          </p:cNvSpPr>
          <p:nvPr/>
        </p:nvSpPr>
        <p:spPr bwMode="auto">
          <a:xfrm>
            <a:off x="4025900" y="1512888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32" name="Line 33">
            <a:extLst>
              <a:ext uri="{FF2B5EF4-FFF2-40B4-BE49-F238E27FC236}">
                <a16:creationId xmlns:a16="http://schemas.microsoft.com/office/drawing/2014/main" id="{EF160998-6285-4F79-B66B-FD1E18350B5A}"/>
              </a:ext>
            </a:extLst>
          </p:cNvPr>
          <p:cNvSpPr>
            <a:spLocks noChangeShapeType="1"/>
          </p:cNvSpPr>
          <p:nvPr/>
        </p:nvSpPr>
        <p:spPr bwMode="auto">
          <a:xfrm>
            <a:off x="4073525" y="1512888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33" name="Line 34">
            <a:extLst>
              <a:ext uri="{FF2B5EF4-FFF2-40B4-BE49-F238E27FC236}">
                <a16:creationId xmlns:a16="http://schemas.microsoft.com/office/drawing/2014/main" id="{CF51F291-7AF1-49C2-95FF-254AFE6CA33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35275" y="1512888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34" name="Line 35">
            <a:extLst>
              <a:ext uri="{FF2B5EF4-FFF2-40B4-BE49-F238E27FC236}">
                <a16:creationId xmlns:a16="http://schemas.microsoft.com/office/drawing/2014/main" id="{B3D216F4-BBA7-4F75-8798-1C776CE4CB1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82900" y="1512888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35" name="Line 36">
            <a:extLst>
              <a:ext uri="{FF2B5EF4-FFF2-40B4-BE49-F238E27FC236}">
                <a16:creationId xmlns:a16="http://schemas.microsoft.com/office/drawing/2014/main" id="{0F7B4829-D11A-4140-A85A-7CD8F371797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01839" y="1512888"/>
            <a:ext cx="71437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36" name="Line 37">
            <a:extLst>
              <a:ext uri="{FF2B5EF4-FFF2-40B4-BE49-F238E27FC236}">
                <a16:creationId xmlns:a16="http://schemas.microsoft.com/office/drawing/2014/main" id="{70C0E5B5-B7F2-48D7-B505-0FEC6B1756F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49464" y="1512888"/>
            <a:ext cx="71437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37" name="Line 38">
            <a:extLst>
              <a:ext uri="{FF2B5EF4-FFF2-40B4-BE49-F238E27FC236}">
                <a16:creationId xmlns:a16="http://schemas.microsoft.com/office/drawing/2014/main" id="{D2F93BD8-7F2F-43F2-B44C-DFCD4DBE187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97089" y="1512888"/>
            <a:ext cx="71437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38" name="Line 39">
            <a:extLst>
              <a:ext uri="{FF2B5EF4-FFF2-40B4-BE49-F238E27FC236}">
                <a16:creationId xmlns:a16="http://schemas.microsoft.com/office/drawing/2014/main" id="{E2FD52EB-9C0D-4FC4-9075-57CC78C85B5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60864" y="1514475"/>
            <a:ext cx="71437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39" name="Line 40">
            <a:extLst>
              <a:ext uri="{FF2B5EF4-FFF2-40B4-BE49-F238E27FC236}">
                <a16:creationId xmlns:a16="http://schemas.microsoft.com/office/drawing/2014/main" id="{4850E229-1BD7-4AB8-A6E4-8A83BBF0B28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08489" y="1514475"/>
            <a:ext cx="71437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40" name="Line 41">
            <a:extLst>
              <a:ext uri="{FF2B5EF4-FFF2-40B4-BE49-F238E27FC236}">
                <a16:creationId xmlns:a16="http://schemas.microsoft.com/office/drawing/2014/main" id="{B2D189EC-9EF2-4EF6-A92F-BE276E62008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56114" y="1514475"/>
            <a:ext cx="71437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41" name="Line 42">
            <a:extLst>
              <a:ext uri="{FF2B5EF4-FFF2-40B4-BE49-F238E27FC236}">
                <a16:creationId xmlns:a16="http://schemas.microsoft.com/office/drawing/2014/main" id="{A0A5F4B7-8B68-4703-94C1-7A05260DB194}"/>
              </a:ext>
            </a:extLst>
          </p:cNvPr>
          <p:cNvSpPr>
            <a:spLocks noChangeShapeType="1"/>
          </p:cNvSpPr>
          <p:nvPr/>
        </p:nvSpPr>
        <p:spPr bwMode="auto">
          <a:xfrm>
            <a:off x="3241675" y="1517650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42" name="Line 43">
            <a:extLst>
              <a:ext uri="{FF2B5EF4-FFF2-40B4-BE49-F238E27FC236}">
                <a16:creationId xmlns:a16="http://schemas.microsoft.com/office/drawing/2014/main" id="{85AF08F1-CD50-4BC8-AB1F-6F5F624E22CC}"/>
              </a:ext>
            </a:extLst>
          </p:cNvPr>
          <p:cNvSpPr>
            <a:spLocks noChangeShapeType="1"/>
          </p:cNvSpPr>
          <p:nvPr/>
        </p:nvSpPr>
        <p:spPr bwMode="auto">
          <a:xfrm>
            <a:off x="3289300" y="1517650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43" name="Line 44">
            <a:extLst>
              <a:ext uri="{FF2B5EF4-FFF2-40B4-BE49-F238E27FC236}">
                <a16:creationId xmlns:a16="http://schemas.microsoft.com/office/drawing/2014/main" id="{46AA2CA3-C1B4-422F-9784-27039F58876C}"/>
              </a:ext>
            </a:extLst>
          </p:cNvPr>
          <p:cNvSpPr>
            <a:spLocks noChangeShapeType="1"/>
          </p:cNvSpPr>
          <p:nvPr/>
        </p:nvSpPr>
        <p:spPr bwMode="auto">
          <a:xfrm>
            <a:off x="3336925" y="1517650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44" name="Line 67">
            <a:extLst>
              <a:ext uri="{FF2B5EF4-FFF2-40B4-BE49-F238E27FC236}">
                <a16:creationId xmlns:a16="http://schemas.microsoft.com/office/drawing/2014/main" id="{6098AB3B-7C2F-4F4B-B4BD-E6E14D6D14C3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8775" y="1504950"/>
            <a:ext cx="3170238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bIns="4603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45" name="Freeform 75" descr="Newsprint">
            <a:extLst>
              <a:ext uri="{FF2B5EF4-FFF2-40B4-BE49-F238E27FC236}">
                <a16:creationId xmlns:a16="http://schemas.microsoft.com/office/drawing/2014/main" id="{4780B4E2-B040-4199-BB24-B42A63CBDADD}"/>
              </a:ext>
            </a:extLst>
          </p:cNvPr>
          <p:cNvSpPr>
            <a:spLocks/>
          </p:cNvSpPr>
          <p:nvPr/>
        </p:nvSpPr>
        <p:spPr bwMode="auto">
          <a:xfrm>
            <a:off x="4935538" y="6013451"/>
            <a:ext cx="474662" cy="66675"/>
          </a:xfrm>
          <a:custGeom>
            <a:avLst/>
            <a:gdLst>
              <a:gd name="T0" fmla="*/ 0 w 290"/>
              <a:gd name="T1" fmla="*/ 0 h 42"/>
              <a:gd name="T2" fmla="*/ 2147483647 w 290"/>
              <a:gd name="T3" fmla="*/ 2147483647 h 42"/>
              <a:gd name="T4" fmla="*/ 2147483647 w 290"/>
              <a:gd name="T5" fmla="*/ 2147483647 h 42"/>
              <a:gd name="T6" fmla="*/ 2147483647 w 290"/>
              <a:gd name="T7" fmla="*/ 2147483647 h 42"/>
              <a:gd name="T8" fmla="*/ 0 60000 65536"/>
              <a:gd name="T9" fmla="*/ 0 60000 65536"/>
              <a:gd name="T10" fmla="*/ 0 60000 65536"/>
              <a:gd name="T11" fmla="*/ 0 60000 65536"/>
              <a:gd name="T12" fmla="*/ 0 w 290"/>
              <a:gd name="T13" fmla="*/ 0 h 42"/>
              <a:gd name="T14" fmla="*/ 290 w 290"/>
              <a:gd name="T15" fmla="*/ 42 h 4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0" h="42">
                <a:moveTo>
                  <a:pt x="0" y="0"/>
                </a:moveTo>
                <a:cubicBezTo>
                  <a:pt x="27" y="7"/>
                  <a:pt x="55" y="15"/>
                  <a:pt x="87" y="21"/>
                </a:cubicBezTo>
                <a:cubicBezTo>
                  <a:pt x="119" y="27"/>
                  <a:pt x="159" y="32"/>
                  <a:pt x="193" y="35"/>
                </a:cubicBezTo>
                <a:cubicBezTo>
                  <a:pt x="227" y="38"/>
                  <a:pt x="274" y="41"/>
                  <a:pt x="290" y="42"/>
                </a:cubicBezTo>
              </a:path>
            </a:pathLst>
          </a:custGeom>
          <a:noFill/>
          <a:ln w="127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bIns="4603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46" name="Freeform 62">
            <a:extLst>
              <a:ext uri="{FF2B5EF4-FFF2-40B4-BE49-F238E27FC236}">
                <a16:creationId xmlns:a16="http://schemas.microsoft.com/office/drawing/2014/main" id="{53BDCF29-D547-4C7E-AE73-57F67BBF2681}"/>
              </a:ext>
            </a:extLst>
          </p:cNvPr>
          <p:cNvSpPr>
            <a:spLocks/>
          </p:cNvSpPr>
          <p:nvPr/>
        </p:nvSpPr>
        <p:spPr bwMode="auto">
          <a:xfrm>
            <a:off x="3578226" y="1487488"/>
            <a:ext cx="4473575" cy="4487862"/>
          </a:xfrm>
          <a:custGeom>
            <a:avLst/>
            <a:gdLst>
              <a:gd name="T0" fmla="*/ 0 w 2818"/>
              <a:gd name="T1" fmla="*/ 0 h 2827"/>
              <a:gd name="T2" fmla="*/ 0 w 2818"/>
              <a:gd name="T3" fmla="*/ 1570 h 2827"/>
              <a:gd name="T4" fmla="*/ 0 w 2818"/>
              <a:gd name="T5" fmla="*/ 1689 h 2827"/>
              <a:gd name="T6" fmla="*/ 44 w 2818"/>
              <a:gd name="T7" fmla="*/ 2036 h 2827"/>
              <a:gd name="T8" fmla="*/ 218 w 2818"/>
              <a:gd name="T9" fmla="*/ 2378 h 2827"/>
              <a:gd name="T10" fmla="*/ 534 w 2818"/>
              <a:gd name="T11" fmla="*/ 2666 h 2827"/>
              <a:gd name="T12" fmla="*/ 841 w 2818"/>
              <a:gd name="T13" fmla="*/ 2795 h 2827"/>
              <a:gd name="T14" fmla="*/ 1126 w 2818"/>
              <a:gd name="T15" fmla="*/ 2827 h 2827"/>
              <a:gd name="T16" fmla="*/ 1232 w 2818"/>
              <a:gd name="T17" fmla="*/ 2827 h 2827"/>
              <a:gd name="T18" fmla="*/ 2818 w 2818"/>
              <a:gd name="T19" fmla="*/ 2824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18" h="2827">
                <a:moveTo>
                  <a:pt x="0" y="0"/>
                </a:moveTo>
                <a:lnTo>
                  <a:pt x="0" y="1570"/>
                </a:lnTo>
                <a:lnTo>
                  <a:pt x="0" y="1689"/>
                </a:lnTo>
                <a:cubicBezTo>
                  <a:pt x="7" y="1767"/>
                  <a:pt x="7" y="1922"/>
                  <a:pt x="44" y="2036"/>
                </a:cubicBezTo>
                <a:cubicBezTo>
                  <a:pt x="80" y="2151"/>
                  <a:pt x="137" y="2272"/>
                  <a:pt x="218" y="2378"/>
                </a:cubicBezTo>
                <a:cubicBezTo>
                  <a:pt x="299" y="2483"/>
                  <a:pt x="430" y="2597"/>
                  <a:pt x="534" y="2666"/>
                </a:cubicBezTo>
                <a:cubicBezTo>
                  <a:pt x="638" y="2736"/>
                  <a:pt x="742" y="2768"/>
                  <a:pt x="841" y="2795"/>
                </a:cubicBezTo>
                <a:cubicBezTo>
                  <a:pt x="940" y="2822"/>
                  <a:pt x="1061" y="2822"/>
                  <a:pt x="1126" y="2827"/>
                </a:cubicBezTo>
                <a:lnTo>
                  <a:pt x="1232" y="2827"/>
                </a:lnTo>
                <a:lnTo>
                  <a:pt x="2818" y="2824"/>
                </a:lnTo>
              </a:path>
            </a:pathLst>
          </a:custGeom>
          <a:noFill/>
          <a:ln w="114300" cmpd="sng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47" name="Freeform 63">
            <a:extLst>
              <a:ext uri="{FF2B5EF4-FFF2-40B4-BE49-F238E27FC236}">
                <a16:creationId xmlns:a16="http://schemas.microsoft.com/office/drawing/2014/main" id="{5AEA7E06-C35A-4438-BDE4-075DA2F6928F}"/>
              </a:ext>
            </a:extLst>
          </p:cNvPr>
          <p:cNvSpPr>
            <a:spLocks/>
          </p:cNvSpPr>
          <p:nvPr/>
        </p:nvSpPr>
        <p:spPr bwMode="auto">
          <a:xfrm>
            <a:off x="3560763" y="1481138"/>
            <a:ext cx="4514850" cy="4489450"/>
          </a:xfrm>
          <a:custGeom>
            <a:avLst/>
            <a:gdLst>
              <a:gd name="T0" fmla="*/ 0 w 2844"/>
              <a:gd name="T1" fmla="*/ 0 h 2828"/>
              <a:gd name="T2" fmla="*/ 0 w 2844"/>
              <a:gd name="T3" fmla="*/ 1571 h 2828"/>
              <a:gd name="T4" fmla="*/ 0 w 2844"/>
              <a:gd name="T5" fmla="*/ 1690 h 2828"/>
              <a:gd name="T6" fmla="*/ 44 w 2844"/>
              <a:gd name="T7" fmla="*/ 2037 h 2828"/>
              <a:gd name="T8" fmla="*/ 220 w 2844"/>
              <a:gd name="T9" fmla="*/ 2378 h 2828"/>
              <a:gd name="T10" fmla="*/ 539 w 2844"/>
              <a:gd name="T11" fmla="*/ 2667 h 2828"/>
              <a:gd name="T12" fmla="*/ 849 w 2844"/>
              <a:gd name="T13" fmla="*/ 2796 h 2828"/>
              <a:gd name="T14" fmla="*/ 1137 w 2844"/>
              <a:gd name="T15" fmla="*/ 2828 h 2828"/>
              <a:gd name="T16" fmla="*/ 1168 w 2844"/>
              <a:gd name="T17" fmla="*/ 2828 h 2828"/>
              <a:gd name="T18" fmla="*/ 2844 w 2844"/>
              <a:gd name="T19" fmla="*/ 2828 h 2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44" h="2828">
                <a:moveTo>
                  <a:pt x="0" y="0"/>
                </a:moveTo>
                <a:lnTo>
                  <a:pt x="0" y="1571"/>
                </a:lnTo>
                <a:lnTo>
                  <a:pt x="0" y="1690"/>
                </a:lnTo>
                <a:cubicBezTo>
                  <a:pt x="7" y="1767"/>
                  <a:pt x="7" y="1923"/>
                  <a:pt x="44" y="2037"/>
                </a:cubicBezTo>
                <a:cubicBezTo>
                  <a:pt x="81" y="2152"/>
                  <a:pt x="138" y="2273"/>
                  <a:pt x="220" y="2378"/>
                </a:cubicBezTo>
                <a:cubicBezTo>
                  <a:pt x="302" y="2484"/>
                  <a:pt x="434" y="2598"/>
                  <a:pt x="539" y="2667"/>
                </a:cubicBezTo>
                <a:cubicBezTo>
                  <a:pt x="645" y="2737"/>
                  <a:pt x="749" y="2769"/>
                  <a:pt x="849" y="2796"/>
                </a:cubicBezTo>
                <a:cubicBezTo>
                  <a:pt x="949" y="2823"/>
                  <a:pt x="1084" y="2823"/>
                  <a:pt x="1137" y="2828"/>
                </a:cubicBezTo>
                <a:lnTo>
                  <a:pt x="1168" y="2828"/>
                </a:lnTo>
                <a:lnTo>
                  <a:pt x="2844" y="2828"/>
                </a:lnTo>
              </a:path>
            </a:pathLst>
          </a:custGeom>
          <a:noFill/>
          <a:ln w="50800" cmpd="sng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3378257" name="Rectangle 81">
            <a:extLst>
              <a:ext uri="{FF2B5EF4-FFF2-40B4-BE49-F238E27FC236}">
                <a16:creationId xmlns:a16="http://schemas.microsoft.com/office/drawing/2014/main" id="{B31F1E2E-BC87-46B9-A010-8D220A8C0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1275" y="5907089"/>
            <a:ext cx="527050" cy="123825"/>
          </a:xfrm>
          <a:prstGeom prst="rect">
            <a:avLst/>
          </a:prstGeom>
          <a:gradFill rotWithShape="1">
            <a:gsLst>
              <a:gs pos="0">
                <a:srgbClr val="101010"/>
              </a:gs>
              <a:gs pos="50000">
                <a:schemeClr val="tx1"/>
              </a:gs>
              <a:gs pos="100000">
                <a:srgbClr val="101010"/>
              </a:gs>
            </a:gsLst>
            <a:lin ang="5400000" scaled="1"/>
          </a:gra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  <a:defRPr/>
            </a:pPr>
            <a:endParaRPr lang="en-US" b="1">
              <a:solidFill>
                <a:srgbClr val="000514"/>
              </a:solidFill>
              <a:latin typeface="Arial" charset="0"/>
              <a:cs typeface="Arial"/>
            </a:endParaRPr>
          </a:p>
        </p:txBody>
      </p:sp>
      <p:grpSp>
        <p:nvGrpSpPr>
          <p:cNvPr id="579649" name="Group 65">
            <a:extLst>
              <a:ext uri="{FF2B5EF4-FFF2-40B4-BE49-F238E27FC236}">
                <a16:creationId xmlns:a16="http://schemas.microsoft.com/office/drawing/2014/main" id="{0DD98606-F639-496C-8ABA-AEC289640DC3}"/>
              </a:ext>
            </a:extLst>
          </p:cNvPr>
          <p:cNvGrpSpPr>
            <a:grpSpLocks/>
          </p:cNvGrpSpPr>
          <p:nvPr/>
        </p:nvGrpSpPr>
        <p:grpSpPr bwMode="auto">
          <a:xfrm>
            <a:off x="3440113" y="1163638"/>
            <a:ext cx="298450" cy="342900"/>
            <a:chOff x="1211" y="771"/>
            <a:chExt cx="142" cy="163"/>
          </a:xfrm>
        </p:grpSpPr>
        <p:sp>
          <p:nvSpPr>
            <p:cNvPr id="579650" name="Rectangle 64">
              <a:extLst>
                <a:ext uri="{FF2B5EF4-FFF2-40B4-BE49-F238E27FC236}">
                  <a16:creationId xmlns:a16="http://schemas.microsoft.com/office/drawing/2014/main" id="{951AC8D4-CD91-48B2-88CD-61E98043A49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263" y="771"/>
              <a:ext cx="38" cy="1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579651" name="Rectangle 65">
              <a:extLst>
                <a:ext uri="{FF2B5EF4-FFF2-40B4-BE49-F238E27FC236}">
                  <a16:creationId xmlns:a16="http://schemas.microsoft.com/office/drawing/2014/main" id="{C31977E7-F439-4968-A255-C6E9583D9DA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240" y="814"/>
              <a:ext cx="83" cy="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579652" name="Rectangle 66">
              <a:extLst>
                <a:ext uri="{FF2B5EF4-FFF2-40B4-BE49-F238E27FC236}">
                  <a16:creationId xmlns:a16="http://schemas.microsoft.com/office/drawing/2014/main" id="{77690220-324F-407A-AEC1-6A84A16CC48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211" y="907"/>
              <a:ext cx="142" cy="2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</p:grpSp>
      <p:sp>
        <p:nvSpPr>
          <p:cNvPr id="579653" name="Rectangle 92">
            <a:extLst>
              <a:ext uri="{FF2B5EF4-FFF2-40B4-BE49-F238E27FC236}">
                <a16:creationId xmlns:a16="http://schemas.microsoft.com/office/drawing/2014/main" id="{590CD596-06C6-4987-B6F3-A1362239A965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559176" y="1039814"/>
            <a:ext cx="60325" cy="46672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bIns="46038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sp>
        <p:nvSpPr>
          <p:cNvPr id="579654" name="Rectangle 94">
            <a:extLst>
              <a:ext uri="{FF2B5EF4-FFF2-40B4-BE49-F238E27FC236}">
                <a16:creationId xmlns:a16="http://schemas.microsoft.com/office/drawing/2014/main" id="{4644719F-7F10-4D26-AD3A-99AA2C8C0C1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476626" y="1463676"/>
            <a:ext cx="225425" cy="428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bIns="46038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grpSp>
        <p:nvGrpSpPr>
          <p:cNvPr id="579655" name="Group 95">
            <a:extLst>
              <a:ext uri="{FF2B5EF4-FFF2-40B4-BE49-F238E27FC236}">
                <a16:creationId xmlns:a16="http://schemas.microsoft.com/office/drawing/2014/main" id="{166C6CAC-51F2-405A-A9B8-D6606B7F85CF}"/>
              </a:ext>
            </a:extLst>
          </p:cNvPr>
          <p:cNvGrpSpPr>
            <a:grpSpLocks/>
          </p:cNvGrpSpPr>
          <p:nvPr/>
        </p:nvGrpSpPr>
        <p:grpSpPr bwMode="auto">
          <a:xfrm>
            <a:off x="2135188" y="992188"/>
            <a:ext cx="1428750" cy="508000"/>
            <a:chOff x="399" y="593"/>
            <a:chExt cx="900" cy="337"/>
          </a:xfrm>
        </p:grpSpPr>
        <p:sp>
          <p:nvSpPr>
            <p:cNvPr id="579656" name="Rectangle 96">
              <a:extLst>
                <a:ext uri="{FF2B5EF4-FFF2-40B4-BE49-F238E27FC236}">
                  <a16:creationId xmlns:a16="http://schemas.microsoft.com/office/drawing/2014/main" id="{E369E70A-4615-4ECF-BF8A-EFE981B37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593"/>
              <a:ext cx="520" cy="33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579657" name="Rectangle 97">
              <a:extLst>
                <a:ext uri="{FF2B5EF4-FFF2-40B4-BE49-F238E27FC236}">
                  <a16:creationId xmlns:a16="http://schemas.microsoft.com/office/drawing/2014/main" id="{2AA204D0-00F6-4444-B3E3-9646F72853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8" y="874"/>
              <a:ext cx="260" cy="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579658" name="Rectangle 98">
              <a:extLst>
                <a:ext uri="{FF2B5EF4-FFF2-40B4-BE49-F238E27FC236}">
                  <a16:creationId xmlns:a16="http://schemas.microsoft.com/office/drawing/2014/main" id="{EAEE2702-EBAA-44E5-A9A7-F5112F66C9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2" y="825"/>
              <a:ext cx="260" cy="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579659" name="Rectangle 99">
              <a:extLst>
                <a:ext uri="{FF2B5EF4-FFF2-40B4-BE49-F238E27FC236}">
                  <a16:creationId xmlns:a16="http://schemas.microsoft.com/office/drawing/2014/main" id="{A066D700-FCBC-4D3A-AD35-FE515FF34D4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084" y="796"/>
              <a:ext cx="173" cy="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579660" name="Rectangle 100">
              <a:extLst>
                <a:ext uri="{FF2B5EF4-FFF2-40B4-BE49-F238E27FC236}">
                  <a16:creationId xmlns:a16="http://schemas.microsoft.com/office/drawing/2014/main" id="{81476173-86F4-4DCD-8753-5AADCADDAA9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047" y="736"/>
              <a:ext cx="173" cy="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579661" name="Rectangle 101">
              <a:extLst>
                <a:ext uri="{FF2B5EF4-FFF2-40B4-BE49-F238E27FC236}">
                  <a16:creationId xmlns:a16="http://schemas.microsoft.com/office/drawing/2014/main" id="{A99FC90A-A27A-4DBB-8DF7-A37C71A308F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26" y="658"/>
              <a:ext cx="173" cy="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579662" name="Rectangle 102">
              <a:extLst>
                <a:ext uri="{FF2B5EF4-FFF2-40B4-BE49-F238E27FC236}">
                  <a16:creationId xmlns:a16="http://schemas.microsoft.com/office/drawing/2014/main" id="{6D6AAD97-FF57-4F52-94A8-44F2528B7E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6" y="718"/>
              <a:ext cx="127" cy="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</p:grpSp>
      <p:sp>
        <p:nvSpPr>
          <p:cNvPr id="579663" name="Text Box 107">
            <a:extLst>
              <a:ext uri="{FF2B5EF4-FFF2-40B4-BE49-F238E27FC236}">
                <a16:creationId xmlns:a16="http://schemas.microsoft.com/office/drawing/2014/main" id="{0CABDCC8-AA9A-4335-91DC-379987642B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7713" y="5141914"/>
            <a:ext cx="1752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>
                <a:solidFill>
                  <a:srgbClr val="000514"/>
                </a:solidFill>
                <a:cs typeface="Arial"/>
              </a:rPr>
              <a:t>Drainage Area</a:t>
            </a:r>
          </a:p>
        </p:txBody>
      </p:sp>
      <p:sp>
        <p:nvSpPr>
          <p:cNvPr id="579664" name="AutoShape 71">
            <a:extLst>
              <a:ext uri="{FF2B5EF4-FFF2-40B4-BE49-F238E27FC236}">
                <a16:creationId xmlns:a16="http://schemas.microsoft.com/office/drawing/2014/main" id="{28435A1F-6794-4EC7-8B69-D4DF4F5B8A7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372101" y="5718176"/>
            <a:ext cx="88900" cy="111125"/>
          </a:xfrm>
          <a:prstGeom prst="rtTriangle">
            <a:avLst/>
          </a:prstGeom>
          <a:solidFill>
            <a:srgbClr val="000000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sp>
        <p:nvSpPr>
          <p:cNvPr id="579665" name="AutoShape 72">
            <a:extLst>
              <a:ext uri="{FF2B5EF4-FFF2-40B4-BE49-F238E27FC236}">
                <a16:creationId xmlns:a16="http://schemas.microsoft.com/office/drawing/2014/main" id="{BE112611-C0B3-4AC5-AB05-FDAFC916FF17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5373689" y="6081713"/>
            <a:ext cx="98425" cy="88900"/>
          </a:xfrm>
          <a:prstGeom prst="rtTriangle">
            <a:avLst/>
          </a:prstGeom>
          <a:solidFill>
            <a:srgbClr val="000000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rot="10800000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sp>
        <p:nvSpPr>
          <p:cNvPr id="579666" name="Arc 7">
            <a:extLst>
              <a:ext uri="{FF2B5EF4-FFF2-40B4-BE49-F238E27FC236}">
                <a16:creationId xmlns:a16="http://schemas.microsoft.com/office/drawing/2014/main" id="{7E54639D-8CFE-4457-89DE-75A44268EEB1}"/>
              </a:ext>
            </a:extLst>
          </p:cNvPr>
          <p:cNvSpPr>
            <a:spLocks/>
          </p:cNvSpPr>
          <p:nvPr/>
        </p:nvSpPr>
        <p:spPr bwMode="auto">
          <a:xfrm>
            <a:off x="3462338" y="4151313"/>
            <a:ext cx="2005012" cy="193040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2147483647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600"/>
                </a:moveTo>
                <a:cubicBezTo>
                  <a:pt x="9691" y="21600"/>
                  <a:pt x="29" y="11961"/>
                  <a:pt x="0" y="52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91" y="21600"/>
                  <a:pt x="29" y="11961"/>
                  <a:pt x="0" y="52"/>
                </a:cubicBezTo>
                <a:lnTo>
                  <a:pt x="21600" y="0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67" name="AutoShape 6">
            <a:extLst>
              <a:ext uri="{FF2B5EF4-FFF2-40B4-BE49-F238E27FC236}">
                <a16:creationId xmlns:a16="http://schemas.microsoft.com/office/drawing/2014/main" id="{2D9E1FBE-17AE-4CA7-B419-182DC6AE91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6876" y="5862638"/>
            <a:ext cx="4892675" cy="42862"/>
          </a:xfrm>
          <a:prstGeom prst="octagon">
            <a:avLst>
              <a:gd name="adj" fmla="val 0"/>
            </a:avLst>
          </a:prstGeom>
          <a:solidFill>
            <a:schemeClr val="tx1"/>
          </a:solidFill>
          <a:ln w="317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sp>
        <p:nvSpPr>
          <p:cNvPr id="579668" name="Line 84">
            <a:extLst>
              <a:ext uri="{FF2B5EF4-FFF2-40B4-BE49-F238E27FC236}">
                <a16:creationId xmlns:a16="http://schemas.microsoft.com/office/drawing/2014/main" id="{18027CCA-F47D-46D2-87C2-484FDCE0945E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3323432" y="2788444"/>
            <a:ext cx="468312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stealth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69" name="Line 85">
            <a:extLst>
              <a:ext uri="{FF2B5EF4-FFF2-40B4-BE49-F238E27FC236}">
                <a16:creationId xmlns:a16="http://schemas.microsoft.com/office/drawing/2014/main" id="{6502D1B8-7037-4A47-A8CE-B40AA9FA8BCF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3372644" y="2297907"/>
            <a:ext cx="468313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stealth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70" name="Line 86">
            <a:extLst>
              <a:ext uri="{FF2B5EF4-FFF2-40B4-BE49-F238E27FC236}">
                <a16:creationId xmlns:a16="http://schemas.microsoft.com/office/drawing/2014/main" id="{48A67EB7-E7E7-4206-864E-7809D3580D2A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8426451" y="5965825"/>
            <a:ext cx="4683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71" name="Line 87">
            <a:extLst>
              <a:ext uri="{FF2B5EF4-FFF2-40B4-BE49-F238E27FC236}">
                <a16:creationId xmlns:a16="http://schemas.microsoft.com/office/drawing/2014/main" id="{00937A3E-22E2-47FE-9A26-B21C88E06C7C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6473826" y="5881688"/>
            <a:ext cx="4683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672" name="Line 88">
            <a:extLst>
              <a:ext uri="{FF2B5EF4-FFF2-40B4-BE49-F238E27FC236}">
                <a16:creationId xmlns:a16="http://schemas.microsoft.com/office/drawing/2014/main" id="{DCFCF165-A8B6-4435-95BF-9BCCC010C248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3445669" y="3336132"/>
            <a:ext cx="4683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grpSp>
        <p:nvGrpSpPr>
          <p:cNvPr id="579673" name="Group 89">
            <a:extLst>
              <a:ext uri="{FF2B5EF4-FFF2-40B4-BE49-F238E27FC236}">
                <a16:creationId xmlns:a16="http://schemas.microsoft.com/office/drawing/2014/main" id="{DB45FD3E-1680-4311-A11A-DBF61D49B6A1}"/>
              </a:ext>
            </a:extLst>
          </p:cNvPr>
          <p:cNvGrpSpPr>
            <a:grpSpLocks/>
          </p:cNvGrpSpPr>
          <p:nvPr/>
        </p:nvGrpSpPr>
        <p:grpSpPr bwMode="auto">
          <a:xfrm>
            <a:off x="8085139" y="6107114"/>
            <a:ext cx="936625" cy="128587"/>
            <a:chOff x="2653" y="3884"/>
            <a:chExt cx="965" cy="133"/>
          </a:xfrm>
        </p:grpSpPr>
        <p:grpSp>
          <p:nvGrpSpPr>
            <p:cNvPr id="579674" name="Group 90">
              <a:extLst>
                <a:ext uri="{FF2B5EF4-FFF2-40B4-BE49-F238E27FC236}">
                  <a16:creationId xmlns:a16="http://schemas.microsoft.com/office/drawing/2014/main" id="{143262C5-1C14-44EE-B267-EC26439A123F}"/>
                </a:ext>
              </a:extLst>
            </p:cNvPr>
            <p:cNvGrpSpPr>
              <a:grpSpLocks/>
            </p:cNvGrpSpPr>
            <p:nvPr/>
          </p:nvGrpSpPr>
          <p:grpSpPr bwMode="auto">
            <a:xfrm rot="-3843177" flipH="1" flipV="1">
              <a:off x="2755" y="3782"/>
              <a:ext cx="133" cy="338"/>
              <a:chOff x="2001" y="3038"/>
              <a:chExt cx="157" cy="349"/>
            </a:xfrm>
          </p:grpSpPr>
          <p:sp>
            <p:nvSpPr>
              <p:cNvPr id="579675" name="AutoShape 91">
                <a:extLst>
                  <a:ext uri="{FF2B5EF4-FFF2-40B4-BE49-F238E27FC236}">
                    <a16:creationId xmlns:a16="http://schemas.microsoft.com/office/drawing/2014/main" id="{2C67E358-2473-40A5-B9AF-EF621F22FF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72989">
                <a:off x="2061" y="3038"/>
                <a:ext cx="97" cy="303"/>
              </a:xfrm>
              <a:prstGeom prst="moon">
                <a:avLst>
                  <a:gd name="adj" fmla="val 39338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  <p:sp>
            <p:nvSpPr>
              <p:cNvPr id="579676" name="AutoShape 92">
                <a:extLst>
                  <a:ext uri="{FF2B5EF4-FFF2-40B4-BE49-F238E27FC236}">
                    <a16:creationId xmlns:a16="http://schemas.microsoft.com/office/drawing/2014/main" id="{3D1E9D2A-85B2-4ABA-9E57-57D451EB54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001" y="3240"/>
                <a:ext cx="101" cy="147"/>
              </a:xfrm>
              <a:prstGeom prst="triangle">
                <a:avLst>
                  <a:gd name="adj" fmla="val 50000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</p:grpSp>
        <p:grpSp>
          <p:nvGrpSpPr>
            <p:cNvPr id="579677" name="Group 93">
              <a:extLst>
                <a:ext uri="{FF2B5EF4-FFF2-40B4-BE49-F238E27FC236}">
                  <a16:creationId xmlns:a16="http://schemas.microsoft.com/office/drawing/2014/main" id="{1E952BA3-8CD7-4323-BDE9-6EFBA3614D8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-3843177" flipH="1" flipV="1">
              <a:off x="3144" y="3824"/>
              <a:ext cx="99" cy="252"/>
              <a:chOff x="2001" y="3038"/>
              <a:chExt cx="157" cy="349"/>
            </a:xfrm>
          </p:grpSpPr>
          <p:sp>
            <p:nvSpPr>
              <p:cNvPr id="579678" name="AutoShape 94">
                <a:extLst>
                  <a:ext uri="{FF2B5EF4-FFF2-40B4-BE49-F238E27FC236}">
                    <a16:creationId xmlns:a16="http://schemas.microsoft.com/office/drawing/2014/main" id="{791D5EB9-0D2E-49B3-93D6-E5383D4E91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072989">
                <a:off x="2061" y="3038"/>
                <a:ext cx="97" cy="303"/>
              </a:xfrm>
              <a:prstGeom prst="moon">
                <a:avLst>
                  <a:gd name="adj" fmla="val 39338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  <p:sp>
            <p:nvSpPr>
              <p:cNvPr id="579679" name="AutoShape 95">
                <a:extLst>
                  <a:ext uri="{FF2B5EF4-FFF2-40B4-BE49-F238E27FC236}">
                    <a16:creationId xmlns:a16="http://schemas.microsoft.com/office/drawing/2014/main" id="{DCDE5A86-2EFC-4A91-A313-AFDFF565423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800000">
                <a:off x="2001" y="3240"/>
                <a:ext cx="101" cy="147"/>
              </a:xfrm>
              <a:prstGeom prst="triangle">
                <a:avLst>
                  <a:gd name="adj" fmla="val 50000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</p:grpSp>
        <p:grpSp>
          <p:nvGrpSpPr>
            <p:cNvPr id="579680" name="Group 96">
              <a:extLst>
                <a:ext uri="{FF2B5EF4-FFF2-40B4-BE49-F238E27FC236}">
                  <a16:creationId xmlns:a16="http://schemas.microsoft.com/office/drawing/2014/main" id="{7EC5EE46-18AB-4D58-AABA-AC842189CC8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-3843177" flipH="1" flipV="1">
              <a:off x="3486" y="3830"/>
              <a:ext cx="74" cy="191"/>
              <a:chOff x="2001" y="3038"/>
              <a:chExt cx="157" cy="349"/>
            </a:xfrm>
          </p:grpSpPr>
          <p:sp>
            <p:nvSpPr>
              <p:cNvPr id="579681" name="AutoShape 97">
                <a:extLst>
                  <a:ext uri="{FF2B5EF4-FFF2-40B4-BE49-F238E27FC236}">
                    <a16:creationId xmlns:a16="http://schemas.microsoft.com/office/drawing/2014/main" id="{26E18C50-294B-4240-91BF-50F9249D8F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072989">
                <a:off x="2061" y="3038"/>
                <a:ext cx="97" cy="303"/>
              </a:xfrm>
              <a:prstGeom prst="moon">
                <a:avLst>
                  <a:gd name="adj" fmla="val 39338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  <p:sp>
            <p:nvSpPr>
              <p:cNvPr id="579682" name="AutoShape 98">
                <a:extLst>
                  <a:ext uri="{FF2B5EF4-FFF2-40B4-BE49-F238E27FC236}">
                    <a16:creationId xmlns:a16="http://schemas.microsoft.com/office/drawing/2014/main" id="{F950F4E1-CACE-4731-AA6D-3FD50735765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800000">
                <a:off x="2001" y="3240"/>
                <a:ext cx="101" cy="147"/>
              </a:xfrm>
              <a:prstGeom prst="triangle">
                <a:avLst>
                  <a:gd name="adj" fmla="val 50000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</p:grpSp>
      </p:grpSp>
      <p:grpSp>
        <p:nvGrpSpPr>
          <p:cNvPr id="579683" name="Group 99">
            <a:extLst>
              <a:ext uri="{FF2B5EF4-FFF2-40B4-BE49-F238E27FC236}">
                <a16:creationId xmlns:a16="http://schemas.microsoft.com/office/drawing/2014/main" id="{F86BEF0D-A266-4CD5-855B-1EBB8B4C2BD6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8085138" y="5661025"/>
            <a:ext cx="982662" cy="134938"/>
            <a:chOff x="2653" y="3884"/>
            <a:chExt cx="965" cy="133"/>
          </a:xfrm>
        </p:grpSpPr>
        <p:grpSp>
          <p:nvGrpSpPr>
            <p:cNvPr id="579684" name="Group 90">
              <a:extLst>
                <a:ext uri="{FF2B5EF4-FFF2-40B4-BE49-F238E27FC236}">
                  <a16:creationId xmlns:a16="http://schemas.microsoft.com/office/drawing/2014/main" id="{6316617D-E229-4FC2-AE5C-57B8ABF066D3}"/>
                </a:ext>
              </a:extLst>
            </p:cNvPr>
            <p:cNvGrpSpPr>
              <a:grpSpLocks/>
            </p:cNvGrpSpPr>
            <p:nvPr/>
          </p:nvGrpSpPr>
          <p:grpSpPr bwMode="auto">
            <a:xfrm rot="-3843177" flipH="1" flipV="1">
              <a:off x="2755" y="3782"/>
              <a:ext cx="133" cy="338"/>
              <a:chOff x="2001" y="3038"/>
              <a:chExt cx="157" cy="349"/>
            </a:xfrm>
          </p:grpSpPr>
          <p:sp>
            <p:nvSpPr>
              <p:cNvPr id="579685" name="AutoShape 91">
                <a:extLst>
                  <a:ext uri="{FF2B5EF4-FFF2-40B4-BE49-F238E27FC236}">
                    <a16:creationId xmlns:a16="http://schemas.microsoft.com/office/drawing/2014/main" id="{8014A5CF-1272-4E52-88D4-706B4776DB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72989">
                <a:off x="2061" y="3038"/>
                <a:ext cx="97" cy="303"/>
              </a:xfrm>
              <a:prstGeom prst="moon">
                <a:avLst>
                  <a:gd name="adj" fmla="val 39338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  <p:sp>
            <p:nvSpPr>
              <p:cNvPr id="579686" name="AutoShape 92">
                <a:extLst>
                  <a:ext uri="{FF2B5EF4-FFF2-40B4-BE49-F238E27FC236}">
                    <a16:creationId xmlns:a16="http://schemas.microsoft.com/office/drawing/2014/main" id="{9C4A3F4D-F9F3-47D0-ACE5-C251EDCD2E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001" y="3240"/>
                <a:ext cx="101" cy="147"/>
              </a:xfrm>
              <a:prstGeom prst="triangle">
                <a:avLst>
                  <a:gd name="adj" fmla="val 50000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</p:grpSp>
        <p:grpSp>
          <p:nvGrpSpPr>
            <p:cNvPr id="579687" name="Group 93">
              <a:extLst>
                <a:ext uri="{FF2B5EF4-FFF2-40B4-BE49-F238E27FC236}">
                  <a16:creationId xmlns:a16="http://schemas.microsoft.com/office/drawing/2014/main" id="{4386A2D3-E611-49B3-B80C-A818A4FDC9E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-3843177" flipH="1" flipV="1">
              <a:off x="3144" y="3824"/>
              <a:ext cx="99" cy="252"/>
              <a:chOff x="2001" y="3038"/>
              <a:chExt cx="157" cy="349"/>
            </a:xfrm>
          </p:grpSpPr>
          <p:sp>
            <p:nvSpPr>
              <p:cNvPr id="579688" name="AutoShape 94">
                <a:extLst>
                  <a:ext uri="{FF2B5EF4-FFF2-40B4-BE49-F238E27FC236}">
                    <a16:creationId xmlns:a16="http://schemas.microsoft.com/office/drawing/2014/main" id="{B97D1578-CC60-4B50-9D0A-D985905291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072989">
                <a:off x="2061" y="3038"/>
                <a:ext cx="97" cy="303"/>
              </a:xfrm>
              <a:prstGeom prst="moon">
                <a:avLst>
                  <a:gd name="adj" fmla="val 39338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  <p:sp>
            <p:nvSpPr>
              <p:cNvPr id="579689" name="AutoShape 95">
                <a:extLst>
                  <a:ext uri="{FF2B5EF4-FFF2-40B4-BE49-F238E27FC236}">
                    <a16:creationId xmlns:a16="http://schemas.microsoft.com/office/drawing/2014/main" id="{56B22C36-018C-4D16-9DDE-78D8D901A5C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800000">
                <a:off x="2001" y="3240"/>
                <a:ext cx="101" cy="147"/>
              </a:xfrm>
              <a:prstGeom prst="triangle">
                <a:avLst>
                  <a:gd name="adj" fmla="val 50000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</p:grpSp>
        <p:grpSp>
          <p:nvGrpSpPr>
            <p:cNvPr id="579690" name="Group 96">
              <a:extLst>
                <a:ext uri="{FF2B5EF4-FFF2-40B4-BE49-F238E27FC236}">
                  <a16:creationId xmlns:a16="http://schemas.microsoft.com/office/drawing/2014/main" id="{5A44FDCA-BB1C-4C55-8B07-C6B68A8BF8B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-3843177" flipH="1" flipV="1">
              <a:off x="3486" y="3830"/>
              <a:ext cx="74" cy="191"/>
              <a:chOff x="2001" y="3038"/>
              <a:chExt cx="157" cy="349"/>
            </a:xfrm>
          </p:grpSpPr>
          <p:sp>
            <p:nvSpPr>
              <p:cNvPr id="579691" name="AutoShape 97">
                <a:extLst>
                  <a:ext uri="{FF2B5EF4-FFF2-40B4-BE49-F238E27FC236}">
                    <a16:creationId xmlns:a16="http://schemas.microsoft.com/office/drawing/2014/main" id="{5D8E2AE7-2A6B-4CC7-BE21-F4F55B6FF1B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072989">
                <a:off x="2061" y="3038"/>
                <a:ext cx="97" cy="303"/>
              </a:xfrm>
              <a:prstGeom prst="moon">
                <a:avLst>
                  <a:gd name="adj" fmla="val 39338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  <p:sp>
            <p:nvSpPr>
              <p:cNvPr id="579692" name="AutoShape 98">
                <a:extLst>
                  <a:ext uri="{FF2B5EF4-FFF2-40B4-BE49-F238E27FC236}">
                    <a16:creationId xmlns:a16="http://schemas.microsoft.com/office/drawing/2014/main" id="{693A4417-261A-4E7C-BBB3-FC529440F9C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800000">
                <a:off x="2001" y="3240"/>
                <a:ext cx="101" cy="147"/>
              </a:xfrm>
              <a:prstGeom prst="triangle">
                <a:avLst>
                  <a:gd name="adj" fmla="val 50000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</p:grpSp>
      </p:grpSp>
      <p:grpSp>
        <p:nvGrpSpPr>
          <p:cNvPr id="579693" name="Group 109">
            <a:extLst>
              <a:ext uri="{FF2B5EF4-FFF2-40B4-BE49-F238E27FC236}">
                <a16:creationId xmlns:a16="http://schemas.microsoft.com/office/drawing/2014/main" id="{97D03245-DB4D-40A5-AA69-7EDDFDD0C1D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751639" y="6099175"/>
            <a:ext cx="936625" cy="128588"/>
            <a:chOff x="2653" y="3884"/>
            <a:chExt cx="965" cy="133"/>
          </a:xfrm>
        </p:grpSpPr>
        <p:grpSp>
          <p:nvGrpSpPr>
            <p:cNvPr id="579694" name="Group 90">
              <a:extLst>
                <a:ext uri="{FF2B5EF4-FFF2-40B4-BE49-F238E27FC236}">
                  <a16:creationId xmlns:a16="http://schemas.microsoft.com/office/drawing/2014/main" id="{BBB0392B-C58A-411E-B348-142EC4BB4233}"/>
                </a:ext>
              </a:extLst>
            </p:cNvPr>
            <p:cNvGrpSpPr>
              <a:grpSpLocks/>
            </p:cNvGrpSpPr>
            <p:nvPr/>
          </p:nvGrpSpPr>
          <p:grpSpPr bwMode="auto">
            <a:xfrm rot="-3843177" flipH="1" flipV="1">
              <a:off x="2755" y="3782"/>
              <a:ext cx="133" cy="338"/>
              <a:chOff x="2001" y="3038"/>
              <a:chExt cx="157" cy="349"/>
            </a:xfrm>
          </p:grpSpPr>
          <p:sp>
            <p:nvSpPr>
              <p:cNvPr id="579695" name="AutoShape 91">
                <a:extLst>
                  <a:ext uri="{FF2B5EF4-FFF2-40B4-BE49-F238E27FC236}">
                    <a16:creationId xmlns:a16="http://schemas.microsoft.com/office/drawing/2014/main" id="{EDBCDE2B-1452-4D10-9BCE-DFBDB9F13E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72989">
                <a:off x="2061" y="3038"/>
                <a:ext cx="97" cy="303"/>
              </a:xfrm>
              <a:prstGeom prst="moon">
                <a:avLst>
                  <a:gd name="adj" fmla="val 39338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  <p:sp>
            <p:nvSpPr>
              <p:cNvPr id="579696" name="AutoShape 92">
                <a:extLst>
                  <a:ext uri="{FF2B5EF4-FFF2-40B4-BE49-F238E27FC236}">
                    <a16:creationId xmlns:a16="http://schemas.microsoft.com/office/drawing/2014/main" id="{28C3F6EB-E67A-431B-8197-254E3E92A5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001" y="3240"/>
                <a:ext cx="101" cy="147"/>
              </a:xfrm>
              <a:prstGeom prst="triangle">
                <a:avLst>
                  <a:gd name="adj" fmla="val 50000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</p:grpSp>
        <p:grpSp>
          <p:nvGrpSpPr>
            <p:cNvPr id="579697" name="Group 93">
              <a:extLst>
                <a:ext uri="{FF2B5EF4-FFF2-40B4-BE49-F238E27FC236}">
                  <a16:creationId xmlns:a16="http://schemas.microsoft.com/office/drawing/2014/main" id="{BA37CD4A-1E9C-4418-A6FD-9D789C8E7DE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-3843177" flipH="1" flipV="1">
              <a:off x="3144" y="3824"/>
              <a:ext cx="99" cy="252"/>
              <a:chOff x="2001" y="3038"/>
              <a:chExt cx="157" cy="349"/>
            </a:xfrm>
          </p:grpSpPr>
          <p:sp>
            <p:nvSpPr>
              <p:cNvPr id="579698" name="AutoShape 94">
                <a:extLst>
                  <a:ext uri="{FF2B5EF4-FFF2-40B4-BE49-F238E27FC236}">
                    <a16:creationId xmlns:a16="http://schemas.microsoft.com/office/drawing/2014/main" id="{28E9B1CE-DDA5-425A-98B0-8C132A1D0BE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072989">
                <a:off x="2061" y="3038"/>
                <a:ext cx="97" cy="303"/>
              </a:xfrm>
              <a:prstGeom prst="moon">
                <a:avLst>
                  <a:gd name="adj" fmla="val 39338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  <p:sp>
            <p:nvSpPr>
              <p:cNvPr id="579699" name="AutoShape 95">
                <a:extLst>
                  <a:ext uri="{FF2B5EF4-FFF2-40B4-BE49-F238E27FC236}">
                    <a16:creationId xmlns:a16="http://schemas.microsoft.com/office/drawing/2014/main" id="{E1543C3F-AFA1-4B18-8DCC-F0FF44AAC78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800000">
                <a:off x="2001" y="3240"/>
                <a:ext cx="101" cy="147"/>
              </a:xfrm>
              <a:prstGeom prst="triangle">
                <a:avLst>
                  <a:gd name="adj" fmla="val 50000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</p:grpSp>
        <p:grpSp>
          <p:nvGrpSpPr>
            <p:cNvPr id="579700" name="Group 96">
              <a:extLst>
                <a:ext uri="{FF2B5EF4-FFF2-40B4-BE49-F238E27FC236}">
                  <a16:creationId xmlns:a16="http://schemas.microsoft.com/office/drawing/2014/main" id="{E2FFA22C-6CAB-47E9-8608-4BDF4E1B65F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-3843177" flipH="1" flipV="1">
              <a:off x="3486" y="3830"/>
              <a:ext cx="74" cy="191"/>
              <a:chOff x="2001" y="3038"/>
              <a:chExt cx="157" cy="349"/>
            </a:xfrm>
          </p:grpSpPr>
          <p:sp>
            <p:nvSpPr>
              <p:cNvPr id="579701" name="AutoShape 97">
                <a:extLst>
                  <a:ext uri="{FF2B5EF4-FFF2-40B4-BE49-F238E27FC236}">
                    <a16:creationId xmlns:a16="http://schemas.microsoft.com/office/drawing/2014/main" id="{57EB1F31-D7B2-43C6-A3C9-AD7A27E859E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072989">
                <a:off x="2061" y="3038"/>
                <a:ext cx="97" cy="303"/>
              </a:xfrm>
              <a:prstGeom prst="moon">
                <a:avLst>
                  <a:gd name="adj" fmla="val 39338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  <p:sp>
            <p:nvSpPr>
              <p:cNvPr id="579702" name="AutoShape 98">
                <a:extLst>
                  <a:ext uri="{FF2B5EF4-FFF2-40B4-BE49-F238E27FC236}">
                    <a16:creationId xmlns:a16="http://schemas.microsoft.com/office/drawing/2014/main" id="{FAC9A05D-9F9F-49FA-B761-C7791351A9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800000">
                <a:off x="2001" y="3240"/>
                <a:ext cx="101" cy="147"/>
              </a:xfrm>
              <a:prstGeom prst="triangle">
                <a:avLst>
                  <a:gd name="adj" fmla="val 50000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</p:grpSp>
      </p:grpSp>
      <p:grpSp>
        <p:nvGrpSpPr>
          <p:cNvPr id="579703" name="Group 119">
            <a:extLst>
              <a:ext uri="{FF2B5EF4-FFF2-40B4-BE49-F238E27FC236}">
                <a16:creationId xmlns:a16="http://schemas.microsoft.com/office/drawing/2014/main" id="{F4BB64C9-06E8-4FA8-8C91-6F83B5032576}"/>
              </a:ext>
            </a:extLst>
          </p:cNvPr>
          <p:cNvGrpSpPr>
            <a:grpSpLocks/>
          </p:cNvGrpSpPr>
          <p:nvPr/>
        </p:nvGrpSpPr>
        <p:grpSpPr bwMode="auto">
          <a:xfrm flipH="1" flipV="1">
            <a:off x="6751638" y="5653089"/>
            <a:ext cx="982662" cy="134937"/>
            <a:chOff x="2653" y="3884"/>
            <a:chExt cx="965" cy="133"/>
          </a:xfrm>
        </p:grpSpPr>
        <p:grpSp>
          <p:nvGrpSpPr>
            <p:cNvPr id="579704" name="Group 90">
              <a:extLst>
                <a:ext uri="{FF2B5EF4-FFF2-40B4-BE49-F238E27FC236}">
                  <a16:creationId xmlns:a16="http://schemas.microsoft.com/office/drawing/2014/main" id="{CE7CD798-DE07-427E-B9AD-4BA4513E2398}"/>
                </a:ext>
              </a:extLst>
            </p:cNvPr>
            <p:cNvGrpSpPr>
              <a:grpSpLocks/>
            </p:cNvGrpSpPr>
            <p:nvPr/>
          </p:nvGrpSpPr>
          <p:grpSpPr bwMode="auto">
            <a:xfrm rot="-3843177" flipH="1" flipV="1">
              <a:off x="2755" y="3782"/>
              <a:ext cx="133" cy="338"/>
              <a:chOff x="2001" y="3038"/>
              <a:chExt cx="157" cy="349"/>
            </a:xfrm>
          </p:grpSpPr>
          <p:sp>
            <p:nvSpPr>
              <p:cNvPr id="579705" name="AutoShape 91">
                <a:extLst>
                  <a:ext uri="{FF2B5EF4-FFF2-40B4-BE49-F238E27FC236}">
                    <a16:creationId xmlns:a16="http://schemas.microsoft.com/office/drawing/2014/main" id="{D8BC5B40-9661-4C49-91EA-09D40C3397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72989">
                <a:off x="2061" y="3038"/>
                <a:ext cx="97" cy="303"/>
              </a:xfrm>
              <a:prstGeom prst="moon">
                <a:avLst>
                  <a:gd name="adj" fmla="val 39338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  <p:sp>
            <p:nvSpPr>
              <p:cNvPr id="579706" name="AutoShape 92">
                <a:extLst>
                  <a:ext uri="{FF2B5EF4-FFF2-40B4-BE49-F238E27FC236}">
                    <a16:creationId xmlns:a16="http://schemas.microsoft.com/office/drawing/2014/main" id="{C276B7CA-DBD7-4357-9BA2-406BF2E8A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001" y="3240"/>
                <a:ext cx="101" cy="147"/>
              </a:xfrm>
              <a:prstGeom prst="triangle">
                <a:avLst>
                  <a:gd name="adj" fmla="val 50000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</p:grpSp>
        <p:grpSp>
          <p:nvGrpSpPr>
            <p:cNvPr id="579707" name="Group 93">
              <a:extLst>
                <a:ext uri="{FF2B5EF4-FFF2-40B4-BE49-F238E27FC236}">
                  <a16:creationId xmlns:a16="http://schemas.microsoft.com/office/drawing/2014/main" id="{0C219E4D-6B2D-423A-AD07-32EF97E0741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-3843177" flipH="1" flipV="1">
              <a:off x="3144" y="3824"/>
              <a:ext cx="99" cy="252"/>
              <a:chOff x="2001" y="3038"/>
              <a:chExt cx="157" cy="349"/>
            </a:xfrm>
          </p:grpSpPr>
          <p:sp>
            <p:nvSpPr>
              <p:cNvPr id="579708" name="AutoShape 94">
                <a:extLst>
                  <a:ext uri="{FF2B5EF4-FFF2-40B4-BE49-F238E27FC236}">
                    <a16:creationId xmlns:a16="http://schemas.microsoft.com/office/drawing/2014/main" id="{6609F246-3357-42C3-A9F1-5DC114017B4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072989">
                <a:off x="2061" y="3038"/>
                <a:ext cx="97" cy="303"/>
              </a:xfrm>
              <a:prstGeom prst="moon">
                <a:avLst>
                  <a:gd name="adj" fmla="val 39338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  <p:sp>
            <p:nvSpPr>
              <p:cNvPr id="579709" name="AutoShape 95">
                <a:extLst>
                  <a:ext uri="{FF2B5EF4-FFF2-40B4-BE49-F238E27FC236}">
                    <a16:creationId xmlns:a16="http://schemas.microsoft.com/office/drawing/2014/main" id="{6D0A0146-3B97-4337-B395-67B9E99B6D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800000">
                <a:off x="2001" y="3240"/>
                <a:ext cx="101" cy="147"/>
              </a:xfrm>
              <a:prstGeom prst="triangle">
                <a:avLst>
                  <a:gd name="adj" fmla="val 50000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</p:grpSp>
        <p:grpSp>
          <p:nvGrpSpPr>
            <p:cNvPr id="579710" name="Group 96">
              <a:extLst>
                <a:ext uri="{FF2B5EF4-FFF2-40B4-BE49-F238E27FC236}">
                  <a16:creationId xmlns:a16="http://schemas.microsoft.com/office/drawing/2014/main" id="{69705F82-0A90-4639-8C26-6C8B0E9F243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-3843177" flipH="1" flipV="1">
              <a:off x="3486" y="3830"/>
              <a:ext cx="74" cy="191"/>
              <a:chOff x="2001" y="3038"/>
              <a:chExt cx="157" cy="349"/>
            </a:xfrm>
          </p:grpSpPr>
          <p:sp>
            <p:nvSpPr>
              <p:cNvPr id="579711" name="AutoShape 97">
                <a:extLst>
                  <a:ext uri="{FF2B5EF4-FFF2-40B4-BE49-F238E27FC236}">
                    <a16:creationId xmlns:a16="http://schemas.microsoft.com/office/drawing/2014/main" id="{4B7829D6-E6CC-4F77-A193-862BB17767E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072989">
                <a:off x="2061" y="3038"/>
                <a:ext cx="97" cy="303"/>
              </a:xfrm>
              <a:prstGeom prst="moon">
                <a:avLst>
                  <a:gd name="adj" fmla="val 39338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  <p:sp>
            <p:nvSpPr>
              <p:cNvPr id="579712" name="AutoShape 98">
                <a:extLst>
                  <a:ext uri="{FF2B5EF4-FFF2-40B4-BE49-F238E27FC236}">
                    <a16:creationId xmlns:a16="http://schemas.microsoft.com/office/drawing/2014/main" id="{5AEA6EE2-C426-40E6-8860-49CA713EA7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800000">
                <a:off x="2001" y="3240"/>
                <a:ext cx="101" cy="147"/>
              </a:xfrm>
              <a:prstGeom prst="triangle">
                <a:avLst>
                  <a:gd name="adj" fmla="val 50000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</p:grpSp>
      </p:grpSp>
      <p:grpSp>
        <p:nvGrpSpPr>
          <p:cNvPr id="579713" name="Group 129">
            <a:extLst>
              <a:ext uri="{FF2B5EF4-FFF2-40B4-BE49-F238E27FC236}">
                <a16:creationId xmlns:a16="http://schemas.microsoft.com/office/drawing/2014/main" id="{7A34E7A8-4CC7-4659-B62A-70D87F9303AE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6228557" y="5468144"/>
            <a:ext cx="42862" cy="958850"/>
            <a:chOff x="1377" y="1396"/>
            <a:chExt cx="31" cy="604"/>
          </a:xfrm>
        </p:grpSpPr>
        <p:sp>
          <p:nvSpPr>
            <p:cNvPr id="579714" name="Line 130">
              <a:extLst>
                <a:ext uri="{FF2B5EF4-FFF2-40B4-BE49-F238E27FC236}">
                  <a16:creationId xmlns:a16="http://schemas.microsoft.com/office/drawing/2014/main" id="{8A3623E7-CD40-4DED-A669-6F751A82F4D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1229" y="1853"/>
              <a:ext cx="295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stealth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  <p:sp>
          <p:nvSpPr>
            <p:cNvPr id="579715" name="Line 131">
              <a:extLst>
                <a:ext uri="{FF2B5EF4-FFF2-40B4-BE49-F238E27FC236}">
                  <a16:creationId xmlns:a16="http://schemas.microsoft.com/office/drawing/2014/main" id="{D040D775-EEA1-455E-87C5-44E6081A634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1260" y="1544"/>
              <a:ext cx="295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stealth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</p:grpSp>
      <p:sp>
        <p:nvSpPr>
          <p:cNvPr id="579716" name="AutoShape 132">
            <a:extLst>
              <a:ext uri="{FF2B5EF4-FFF2-40B4-BE49-F238E27FC236}">
                <a16:creationId xmlns:a16="http://schemas.microsoft.com/office/drawing/2014/main" id="{990BE8EE-5618-418E-94D7-56B2AE05D4D8}"/>
              </a:ext>
            </a:extLst>
          </p:cNvPr>
          <p:cNvSpPr>
            <a:spLocks/>
          </p:cNvSpPr>
          <p:nvPr/>
        </p:nvSpPr>
        <p:spPr bwMode="auto">
          <a:xfrm>
            <a:off x="4697413" y="2087563"/>
            <a:ext cx="519112" cy="2165350"/>
          </a:xfrm>
          <a:prstGeom prst="leftBrace">
            <a:avLst>
              <a:gd name="adj1" fmla="val 0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718" name="Freeform 134">
            <a:extLst>
              <a:ext uri="{FF2B5EF4-FFF2-40B4-BE49-F238E27FC236}">
                <a16:creationId xmlns:a16="http://schemas.microsoft.com/office/drawing/2014/main" id="{0CACAAF7-3ADA-46B8-92B6-87817BDEEEB0}"/>
              </a:ext>
            </a:extLst>
          </p:cNvPr>
          <p:cNvSpPr>
            <a:spLocks/>
          </p:cNvSpPr>
          <p:nvPr/>
        </p:nvSpPr>
        <p:spPr bwMode="auto">
          <a:xfrm>
            <a:off x="4457701" y="3176588"/>
            <a:ext cx="1508125" cy="2614612"/>
          </a:xfrm>
          <a:custGeom>
            <a:avLst/>
            <a:gdLst>
              <a:gd name="T0" fmla="*/ 145 w 950"/>
              <a:gd name="T1" fmla="*/ 0 h 1647"/>
              <a:gd name="T2" fmla="*/ 0 w 950"/>
              <a:gd name="T3" fmla="*/ 1 h 1647"/>
              <a:gd name="T4" fmla="*/ 0 w 950"/>
              <a:gd name="T5" fmla="*/ 1096 h 1647"/>
              <a:gd name="T6" fmla="*/ 950 w 950"/>
              <a:gd name="T7" fmla="*/ 1647 h 1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0" h="1647">
                <a:moveTo>
                  <a:pt x="145" y="0"/>
                </a:moveTo>
                <a:lnTo>
                  <a:pt x="0" y="1"/>
                </a:lnTo>
                <a:lnTo>
                  <a:pt x="0" y="1096"/>
                </a:lnTo>
                <a:lnTo>
                  <a:pt x="950" y="1647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719" name="Rectangle 9">
            <a:extLst>
              <a:ext uri="{FF2B5EF4-FFF2-40B4-BE49-F238E27FC236}">
                <a16:creationId xmlns:a16="http://schemas.microsoft.com/office/drawing/2014/main" id="{5001A828-A815-4DF6-8557-E474E2BD208B}"/>
              </a:ext>
            </a:extLst>
          </p:cNvPr>
          <p:cNvSpPr>
            <a:spLocks noRot="1" noChangeArrowheads="1"/>
          </p:cNvSpPr>
          <p:nvPr/>
        </p:nvSpPr>
        <p:spPr bwMode="auto">
          <a:xfrm>
            <a:off x="1993900" y="1"/>
            <a:ext cx="822960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defRPr sz="4400" b="1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algn="ctr">
              <a:defRPr sz="4400" b="1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algn="ctr">
              <a:defRPr sz="4400" b="1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algn="ctr">
              <a:defRPr sz="4400" b="1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algn="ctr">
              <a:defRPr sz="4400" b="1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514"/>
                </a:solidFill>
                <a:latin typeface="Arial" panose="020B0604020202020204" pitchFamily="34" charset="0"/>
              </a:rPr>
              <a:t>Horizontal Wellbore Hydraulics Issues:</a:t>
            </a:r>
          </a:p>
        </p:txBody>
      </p:sp>
      <p:sp>
        <p:nvSpPr>
          <p:cNvPr id="579721" name="Text Box 137">
            <a:extLst>
              <a:ext uri="{FF2B5EF4-FFF2-40B4-BE49-F238E27FC236}">
                <a16:creationId xmlns:a16="http://schemas.microsoft.com/office/drawing/2014/main" id="{2F8E65C6-6A70-4A99-AD8A-C26ACBC202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3238" y="4787901"/>
            <a:ext cx="5905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>
                <a:solidFill>
                  <a:srgbClr val="000000"/>
                </a:solidFill>
                <a:latin typeface="Arial" panose="020B0604020202020204" pitchFamily="34" charset="0"/>
                <a:cs typeface="Arial"/>
              </a:rPr>
              <a:t>Liquid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>
                <a:solidFill>
                  <a:srgbClr val="000000"/>
                </a:solidFill>
                <a:latin typeface="Arial" panose="020B0604020202020204" pitchFamily="34" charset="0"/>
                <a:cs typeface="Arial"/>
              </a:rPr>
              <a:t>Hold-up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>
                <a:solidFill>
                  <a:srgbClr val="000000"/>
                </a:solidFill>
                <a:latin typeface="Arial" panose="020B0604020202020204" pitchFamily="34" charset="0"/>
                <a:cs typeface="Arial"/>
              </a:rPr>
              <a:t>in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>
                <a:solidFill>
                  <a:srgbClr val="000000"/>
                </a:solidFill>
                <a:latin typeface="Arial" panose="020B0604020202020204" pitchFamily="34" charset="0"/>
                <a:cs typeface="Arial"/>
              </a:rPr>
              <a:t>Annulus</a:t>
            </a:r>
          </a:p>
        </p:txBody>
      </p:sp>
      <p:grpSp>
        <p:nvGrpSpPr>
          <p:cNvPr id="579730" name="Group 146">
            <a:extLst>
              <a:ext uri="{FF2B5EF4-FFF2-40B4-BE49-F238E27FC236}">
                <a16:creationId xmlns:a16="http://schemas.microsoft.com/office/drawing/2014/main" id="{7522AAD2-855B-4F8A-9607-98A3EB4FBAA8}"/>
              </a:ext>
            </a:extLst>
          </p:cNvPr>
          <p:cNvGrpSpPr>
            <a:grpSpLocks/>
          </p:cNvGrpSpPr>
          <p:nvPr/>
        </p:nvGrpSpPr>
        <p:grpSpPr bwMode="auto">
          <a:xfrm>
            <a:off x="5065714" y="2155825"/>
            <a:ext cx="5360987" cy="2057400"/>
            <a:chOff x="2231" y="1358"/>
            <a:chExt cx="3377" cy="1296"/>
          </a:xfrm>
        </p:grpSpPr>
        <p:sp>
          <p:nvSpPr>
            <p:cNvPr id="579731" name="Oval 147" descr="Wide downward diagonal">
              <a:extLst>
                <a:ext uri="{FF2B5EF4-FFF2-40B4-BE49-F238E27FC236}">
                  <a16:creationId xmlns:a16="http://schemas.microsoft.com/office/drawing/2014/main" id="{B8532BC9-8E9A-4B13-B36B-2EF92BE1744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flipV="1">
              <a:off x="4312" y="1358"/>
              <a:ext cx="1296" cy="1296"/>
            </a:xfrm>
            <a:prstGeom prst="ellipse">
              <a:avLst/>
            </a:prstGeom>
            <a:pattFill prst="wdDnDiag">
              <a:fgClr>
                <a:srgbClr val="5F5F5F"/>
              </a:fgClr>
              <a:bgClr>
                <a:srgbClr val="C0C0C0"/>
              </a:bgClr>
            </a:pattFill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  <p:sp>
          <p:nvSpPr>
            <p:cNvPr id="579732" name="Oval 148" descr="Large confetti">
              <a:extLst>
                <a:ext uri="{FF2B5EF4-FFF2-40B4-BE49-F238E27FC236}">
                  <a16:creationId xmlns:a16="http://schemas.microsoft.com/office/drawing/2014/main" id="{5562EED2-C3B4-4401-832C-B29DB4236F5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flipV="1">
              <a:off x="4391" y="1438"/>
              <a:ext cx="1137" cy="1137"/>
            </a:xfrm>
            <a:prstGeom prst="ellipse">
              <a:avLst/>
            </a:prstGeom>
            <a:pattFill prst="lgConfetti">
              <a:fgClr>
                <a:schemeClr val="tx1"/>
              </a:fgClr>
              <a:bgClr>
                <a:srgbClr val="000000"/>
              </a:bgClr>
            </a:pattFill>
            <a:ln w="31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  <p:sp>
          <p:nvSpPr>
            <p:cNvPr id="579733" name="AutoShape 149">
              <a:extLst>
                <a:ext uri="{FF2B5EF4-FFF2-40B4-BE49-F238E27FC236}">
                  <a16:creationId xmlns:a16="http://schemas.microsoft.com/office/drawing/2014/main" id="{6E6CA00C-1C3B-4908-B4DF-CC55928949A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6200000" flipV="1">
              <a:off x="4676" y="1726"/>
              <a:ext cx="570" cy="1137"/>
            </a:xfrm>
            <a:prstGeom prst="moon">
              <a:avLst>
                <a:gd name="adj" fmla="val 65523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  <p:sp>
          <p:nvSpPr>
            <p:cNvPr id="579734" name="AutoShape 150">
              <a:extLst>
                <a:ext uri="{FF2B5EF4-FFF2-40B4-BE49-F238E27FC236}">
                  <a16:creationId xmlns:a16="http://schemas.microsoft.com/office/drawing/2014/main" id="{1466DD61-659B-4446-A771-25E801C250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738" y="1266"/>
              <a:ext cx="1296" cy="1480"/>
            </a:xfrm>
            <a:prstGeom prst="can">
              <a:avLst>
                <a:gd name="adj" fmla="val 3907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  <p:grpSp>
          <p:nvGrpSpPr>
            <p:cNvPr id="579735" name="Group 151">
              <a:extLst>
                <a:ext uri="{FF2B5EF4-FFF2-40B4-BE49-F238E27FC236}">
                  <a16:creationId xmlns:a16="http://schemas.microsoft.com/office/drawing/2014/main" id="{9A3050EB-85B7-4FCF-A6E8-7CF7F4540C2C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2644" y="1359"/>
              <a:ext cx="522" cy="1293"/>
              <a:chOff x="296" y="727"/>
              <a:chExt cx="2591" cy="2591"/>
            </a:xfrm>
          </p:grpSpPr>
          <p:sp>
            <p:nvSpPr>
              <p:cNvPr id="579736" name="Oval 152" descr="Wide downward diagonal">
                <a:extLst>
                  <a:ext uri="{FF2B5EF4-FFF2-40B4-BE49-F238E27FC236}">
                    <a16:creationId xmlns:a16="http://schemas.microsoft.com/office/drawing/2014/main" id="{41F5BFA7-5F3A-491D-81AC-AB8CB1A2FF1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6" y="727"/>
                <a:ext cx="2591" cy="2591"/>
              </a:xfrm>
              <a:prstGeom prst="ellipse">
                <a:avLst/>
              </a:prstGeom>
              <a:pattFill prst="wdDnDiag">
                <a:fgClr>
                  <a:srgbClr val="5F5F5F"/>
                </a:fgClr>
                <a:bgClr>
                  <a:srgbClr val="C0C0C0"/>
                </a:bgClr>
              </a:patt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CA">
                  <a:solidFill>
                    <a:srgbClr val="FFFFFF"/>
                  </a:solidFill>
                  <a:latin typeface="Arial" panose="020B0604020202020204" pitchFamily="34" charset="0"/>
                  <a:cs typeface="Arial"/>
                </a:endParaRPr>
              </a:p>
            </p:txBody>
          </p:sp>
          <p:sp>
            <p:nvSpPr>
              <p:cNvPr id="579737" name="Oval 153" descr="Large confetti">
                <a:extLst>
                  <a:ext uri="{FF2B5EF4-FFF2-40B4-BE49-F238E27FC236}">
                    <a16:creationId xmlns:a16="http://schemas.microsoft.com/office/drawing/2014/main" id="{32B8898A-1305-429D-9F7A-641C081F0DC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4" y="885"/>
                <a:ext cx="2274" cy="2274"/>
              </a:xfrm>
              <a:prstGeom prst="ellipse">
                <a:avLst/>
              </a:prstGeom>
              <a:pattFill prst="lgConfetti">
                <a:fgClr>
                  <a:schemeClr val="tx1"/>
                </a:fgClr>
                <a:bgClr>
                  <a:srgbClr val="000000"/>
                </a:bgClr>
              </a:pattFill>
              <a:ln w="317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CA">
                  <a:solidFill>
                    <a:srgbClr val="FFFFFF"/>
                  </a:solidFill>
                  <a:latin typeface="Arial" panose="020B0604020202020204" pitchFamily="34" charset="0"/>
                  <a:cs typeface="Arial"/>
                </a:endParaRPr>
              </a:p>
            </p:txBody>
          </p:sp>
        </p:grpSp>
        <p:sp>
          <p:nvSpPr>
            <p:cNvPr id="579738" name="AutoShape 154">
              <a:extLst>
                <a:ext uri="{FF2B5EF4-FFF2-40B4-BE49-F238E27FC236}">
                  <a16:creationId xmlns:a16="http://schemas.microsoft.com/office/drawing/2014/main" id="{372C35D3-45D5-434E-8731-6ADC42DFB0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V="1">
              <a:off x="2620" y="2066"/>
              <a:ext cx="569" cy="458"/>
            </a:xfrm>
            <a:prstGeom prst="moon">
              <a:avLst>
                <a:gd name="adj" fmla="val 65523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  <p:grpSp>
          <p:nvGrpSpPr>
            <p:cNvPr id="579739" name="Group 155">
              <a:extLst>
                <a:ext uri="{FF2B5EF4-FFF2-40B4-BE49-F238E27FC236}">
                  <a16:creationId xmlns:a16="http://schemas.microsoft.com/office/drawing/2014/main" id="{C25BACA2-3AFF-488C-B8A6-E7BD44C88A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5" y="1438"/>
              <a:ext cx="420" cy="567"/>
              <a:chOff x="2693" y="1438"/>
              <a:chExt cx="420" cy="567"/>
            </a:xfrm>
          </p:grpSpPr>
          <p:sp>
            <p:nvSpPr>
              <p:cNvPr id="579740" name="Arc 156">
                <a:extLst>
                  <a:ext uri="{FF2B5EF4-FFF2-40B4-BE49-F238E27FC236}">
                    <a16:creationId xmlns:a16="http://schemas.microsoft.com/office/drawing/2014/main" id="{3939D906-C8E3-42B8-B07B-7D47AFCDDA2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95" y="1438"/>
                <a:ext cx="417" cy="567"/>
              </a:xfrm>
              <a:custGeom>
                <a:avLst/>
                <a:gdLst>
                  <a:gd name="G0" fmla="+- 19721 0 0"/>
                  <a:gd name="G1" fmla="+- 21600 0 0"/>
                  <a:gd name="G2" fmla="+- 21600 0 0"/>
                  <a:gd name="T0" fmla="*/ 0 w 39399"/>
                  <a:gd name="T1" fmla="*/ 12788 h 21600"/>
                  <a:gd name="T2" fmla="*/ 39399 w 39399"/>
                  <a:gd name="T3" fmla="*/ 12693 h 21600"/>
                  <a:gd name="T4" fmla="*/ 19721 w 3939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399" h="21600" fill="none" extrusionOk="0">
                    <a:moveTo>
                      <a:pt x="0" y="12788"/>
                    </a:moveTo>
                    <a:cubicBezTo>
                      <a:pt x="3476" y="5008"/>
                      <a:pt x="11200" y="0"/>
                      <a:pt x="19721" y="0"/>
                    </a:cubicBezTo>
                    <a:cubicBezTo>
                      <a:pt x="28203" y="0"/>
                      <a:pt x="35901" y="4965"/>
                      <a:pt x="39399" y="12692"/>
                    </a:cubicBezTo>
                  </a:path>
                  <a:path w="39399" h="21600" stroke="0" extrusionOk="0">
                    <a:moveTo>
                      <a:pt x="0" y="12788"/>
                    </a:moveTo>
                    <a:cubicBezTo>
                      <a:pt x="3476" y="5008"/>
                      <a:pt x="11200" y="0"/>
                      <a:pt x="19721" y="0"/>
                    </a:cubicBezTo>
                    <a:cubicBezTo>
                      <a:pt x="28203" y="0"/>
                      <a:pt x="35901" y="4965"/>
                      <a:pt x="39399" y="12692"/>
                    </a:cubicBezTo>
                    <a:lnTo>
                      <a:pt x="19721" y="2160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CA">
                  <a:solidFill>
                    <a:srgbClr val="FFFFFF"/>
                  </a:solidFill>
                  <a:latin typeface="Arial" panose="020B0604020202020204" pitchFamily="34" charset="0"/>
                  <a:cs typeface="Arial"/>
                </a:endParaRPr>
              </a:p>
            </p:txBody>
          </p:sp>
          <p:sp>
            <p:nvSpPr>
              <p:cNvPr id="579741" name="Arc 157">
                <a:extLst>
                  <a:ext uri="{FF2B5EF4-FFF2-40B4-BE49-F238E27FC236}">
                    <a16:creationId xmlns:a16="http://schemas.microsoft.com/office/drawing/2014/main" id="{B12FE95E-8812-4418-8C2A-CB7D8352ED9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2693" y="1571"/>
                <a:ext cx="420" cy="342"/>
              </a:xfrm>
              <a:custGeom>
                <a:avLst/>
                <a:gdLst>
                  <a:gd name="G0" fmla="+- 17613 0 0"/>
                  <a:gd name="G1" fmla="+- 21600 0 0"/>
                  <a:gd name="G2" fmla="+- 21600 0 0"/>
                  <a:gd name="T0" fmla="*/ 0 w 35216"/>
                  <a:gd name="T1" fmla="*/ 9096 h 21600"/>
                  <a:gd name="T2" fmla="*/ 35216 w 35216"/>
                  <a:gd name="T3" fmla="*/ 9082 h 21600"/>
                  <a:gd name="T4" fmla="*/ 17613 w 3521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216" h="21600" fill="none" extrusionOk="0">
                    <a:moveTo>
                      <a:pt x="0" y="9096"/>
                    </a:moveTo>
                    <a:cubicBezTo>
                      <a:pt x="4051" y="3390"/>
                      <a:pt x="10615" y="0"/>
                      <a:pt x="17613" y="0"/>
                    </a:cubicBezTo>
                    <a:cubicBezTo>
                      <a:pt x="24604" y="0"/>
                      <a:pt x="31163" y="3384"/>
                      <a:pt x="35215" y="9082"/>
                    </a:cubicBezTo>
                  </a:path>
                  <a:path w="35216" h="21600" stroke="0" extrusionOk="0">
                    <a:moveTo>
                      <a:pt x="0" y="9096"/>
                    </a:moveTo>
                    <a:cubicBezTo>
                      <a:pt x="4051" y="3390"/>
                      <a:pt x="10615" y="0"/>
                      <a:pt x="17613" y="0"/>
                    </a:cubicBezTo>
                    <a:cubicBezTo>
                      <a:pt x="24604" y="0"/>
                      <a:pt x="31163" y="3384"/>
                      <a:pt x="35215" y="9082"/>
                    </a:cubicBezTo>
                    <a:lnTo>
                      <a:pt x="17613" y="2160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CA">
                  <a:solidFill>
                    <a:srgbClr val="FFFFFF"/>
                  </a:solidFill>
                  <a:latin typeface="Arial" panose="020B0604020202020204" pitchFamily="34" charset="0"/>
                  <a:cs typeface="Arial"/>
                </a:endParaRPr>
              </a:p>
            </p:txBody>
          </p:sp>
        </p:grpSp>
        <p:grpSp>
          <p:nvGrpSpPr>
            <p:cNvPr id="579742" name="Group 158">
              <a:extLst>
                <a:ext uri="{FF2B5EF4-FFF2-40B4-BE49-F238E27FC236}">
                  <a16:creationId xmlns:a16="http://schemas.microsoft.com/office/drawing/2014/main" id="{855BCBAE-9393-412F-BA6C-90586023AE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9" y="1759"/>
              <a:ext cx="330" cy="819"/>
              <a:chOff x="488" y="919"/>
              <a:chExt cx="1641" cy="1641"/>
            </a:xfrm>
          </p:grpSpPr>
          <p:sp>
            <p:nvSpPr>
              <p:cNvPr id="579743" name="Oval 159">
                <a:extLst>
                  <a:ext uri="{FF2B5EF4-FFF2-40B4-BE49-F238E27FC236}">
                    <a16:creationId xmlns:a16="http://schemas.microsoft.com/office/drawing/2014/main" id="{BD649C20-590E-40B9-A947-6E9E3840E23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8" y="919"/>
                <a:ext cx="1641" cy="1641"/>
              </a:xfrm>
              <a:prstGeom prst="ellipse">
                <a:avLst/>
              </a:prstGeom>
              <a:solidFill>
                <a:srgbClr val="C0C0C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CA">
                  <a:solidFill>
                    <a:srgbClr val="FFFFFF"/>
                  </a:solidFill>
                  <a:latin typeface="Arial" panose="020B0604020202020204" pitchFamily="34" charset="0"/>
                  <a:cs typeface="Arial"/>
                </a:endParaRPr>
              </a:p>
            </p:txBody>
          </p:sp>
          <p:sp>
            <p:nvSpPr>
              <p:cNvPr id="579744" name="Oval 160" descr="Wide downward diagonal">
                <a:extLst>
                  <a:ext uri="{FF2B5EF4-FFF2-40B4-BE49-F238E27FC236}">
                    <a16:creationId xmlns:a16="http://schemas.microsoft.com/office/drawing/2014/main" id="{C2E4D9EA-6681-489D-BEBE-E387BD2D3DB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26" y="1057"/>
                <a:ext cx="1365" cy="1365"/>
              </a:xfrm>
              <a:prstGeom prst="ellipse">
                <a:avLst/>
              </a:prstGeom>
              <a:pattFill prst="wdDnDiag">
                <a:fgClr>
                  <a:srgbClr val="5F5F5F"/>
                </a:fgClr>
                <a:bgClr>
                  <a:srgbClr val="C0C0C0"/>
                </a:bgClr>
              </a:pattFill>
              <a:ln w="317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CA">
                  <a:solidFill>
                    <a:srgbClr val="FFFFFF"/>
                  </a:solidFill>
                  <a:latin typeface="Arial" panose="020B0604020202020204" pitchFamily="34" charset="0"/>
                  <a:cs typeface="Arial"/>
                </a:endParaRPr>
              </a:p>
            </p:txBody>
          </p:sp>
          <p:sp>
            <p:nvSpPr>
              <p:cNvPr id="579745" name="Oval 161">
                <a:extLst>
                  <a:ext uri="{FF2B5EF4-FFF2-40B4-BE49-F238E27FC236}">
                    <a16:creationId xmlns:a16="http://schemas.microsoft.com/office/drawing/2014/main" id="{0FF0D222-1E3A-46AC-A67F-B3E59DD5E16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35" y="1166"/>
                <a:ext cx="1146" cy="1146"/>
              </a:xfrm>
              <a:prstGeom prst="ellipse">
                <a:avLst/>
              </a:prstGeom>
              <a:solidFill>
                <a:srgbClr val="5F5F5F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CA">
                  <a:solidFill>
                    <a:srgbClr val="FFFFFF"/>
                  </a:solidFill>
                  <a:latin typeface="Arial" panose="020B0604020202020204" pitchFamily="34" charset="0"/>
                  <a:cs typeface="Arial"/>
                </a:endParaRPr>
              </a:p>
            </p:txBody>
          </p:sp>
        </p:grpSp>
        <p:sp>
          <p:nvSpPr>
            <p:cNvPr id="579746" name="AutoShape 162">
              <a:extLst>
                <a:ext uri="{FF2B5EF4-FFF2-40B4-BE49-F238E27FC236}">
                  <a16:creationId xmlns:a16="http://schemas.microsoft.com/office/drawing/2014/main" id="{EF2D9425-6874-4965-9F62-6B2E110478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7" y="2131"/>
              <a:ext cx="350" cy="91"/>
            </a:xfrm>
            <a:prstGeom prst="rightArrow">
              <a:avLst>
                <a:gd name="adj1" fmla="val 50000"/>
                <a:gd name="adj2" fmla="val 96154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  <p:sp>
          <p:nvSpPr>
            <p:cNvPr id="579747" name="AutoShape 163">
              <a:extLst>
                <a:ext uri="{FF2B5EF4-FFF2-40B4-BE49-F238E27FC236}">
                  <a16:creationId xmlns:a16="http://schemas.microsoft.com/office/drawing/2014/main" id="{304A6AA3-8AEE-4B08-890A-334C9380A6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1" y="2184"/>
              <a:ext cx="350" cy="91"/>
            </a:xfrm>
            <a:prstGeom prst="rightArrow">
              <a:avLst>
                <a:gd name="adj1" fmla="val 50000"/>
                <a:gd name="adj2" fmla="val 96154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  <p:sp>
          <p:nvSpPr>
            <p:cNvPr id="579748" name="AutoShape 164">
              <a:extLst>
                <a:ext uri="{FF2B5EF4-FFF2-40B4-BE49-F238E27FC236}">
                  <a16:creationId xmlns:a16="http://schemas.microsoft.com/office/drawing/2014/main" id="{D1A163AD-84E6-4842-BA96-51E29313C05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568" y="1565"/>
              <a:ext cx="350" cy="91"/>
            </a:xfrm>
            <a:prstGeom prst="rightArrow">
              <a:avLst>
                <a:gd name="adj1" fmla="val 50000"/>
                <a:gd name="adj2" fmla="val 96154"/>
              </a:avLst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  <p:sp>
          <p:nvSpPr>
            <p:cNvPr id="579749" name="AutoShape 165" descr="Large confetti">
              <a:extLst>
                <a:ext uri="{FF2B5EF4-FFF2-40B4-BE49-F238E27FC236}">
                  <a16:creationId xmlns:a16="http://schemas.microsoft.com/office/drawing/2014/main" id="{2D7B3321-7EE3-44BA-B2EB-C14F09A877D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430" y="1855"/>
              <a:ext cx="273" cy="71"/>
            </a:xfrm>
            <a:prstGeom prst="rightArrow">
              <a:avLst>
                <a:gd name="adj1" fmla="val 50000"/>
                <a:gd name="adj2" fmla="val 96127"/>
              </a:avLst>
            </a:prstGeom>
            <a:pattFill prst="lgConfetti">
              <a:fgClr>
                <a:schemeClr val="tx1"/>
              </a:fgClr>
              <a:bgClr>
                <a:srgbClr val="000000"/>
              </a:bgClr>
            </a:patt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  <p:sp>
          <p:nvSpPr>
            <p:cNvPr id="579750" name="AutoShape 166" descr="Large confetti">
              <a:extLst>
                <a:ext uri="{FF2B5EF4-FFF2-40B4-BE49-F238E27FC236}">
                  <a16:creationId xmlns:a16="http://schemas.microsoft.com/office/drawing/2014/main" id="{3F069385-A02B-4E93-A43F-F78BDABFB7D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810" y="1899"/>
              <a:ext cx="273" cy="71"/>
            </a:xfrm>
            <a:prstGeom prst="rightArrow">
              <a:avLst>
                <a:gd name="adj1" fmla="val 50000"/>
                <a:gd name="adj2" fmla="val 96127"/>
              </a:avLst>
            </a:prstGeom>
            <a:pattFill prst="lgConfetti">
              <a:fgClr>
                <a:schemeClr val="tx1"/>
              </a:fgClr>
              <a:bgClr>
                <a:srgbClr val="000000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  <p:grpSp>
          <p:nvGrpSpPr>
            <p:cNvPr id="579751" name="Group 167">
              <a:extLst>
                <a:ext uri="{FF2B5EF4-FFF2-40B4-BE49-F238E27FC236}">
                  <a16:creationId xmlns:a16="http://schemas.microsoft.com/office/drawing/2014/main" id="{D273BB5E-050F-43F4-AD8B-F4B07A64BE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9" y="1438"/>
              <a:ext cx="1042" cy="567"/>
              <a:chOff x="4439" y="1438"/>
              <a:chExt cx="1042" cy="567"/>
            </a:xfrm>
          </p:grpSpPr>
          <p:sp>
            <p:nvSpPr>
              <p:cNvPr id="579752" name="Arc 168">
                <a:extLst>
                  <a:ext uri="{FF2B5EF4-FFF2-40B4-BE49-F238E27FC236}">
                    <a16:creationId xmlns:a16="http://schemas.microsoft.com/office/drawing/2014/main" id="{FA0A0A46-4305-45A5-9EFC-5BB372966A9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444" y="1438"/>
                <a:ext cx="1035" cy="567"/>
              </a:xfrm>
              <a:custGeom>
                <a:avLst/>
                <a:gdLst>
                  <a:gd name="G0" fmla="+- 19721 0 0"/>
                  <a:gd name="G1" fmla="+- 21600 0 0"/>
                  <a:gd name="G2" fmla="+- 21600 0 0"/>
                  <a:gd name="T0" fmla="*/ 0 w 39399"/>
                  <a:gd name="T1" fmla="*/ 12788 h 21600"/>
                  <a:gd name="T2" fmla="*/ 39399 w 39399"/>
                  <a:gd name="T3" fmla="*/ 12693 h 21600"/>
                  <a:gd name="T4" fmla="*/ 19721 w 3939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399" h="21600" fill="none" extrusionOk="0">
                    <a:moveTo>
                      <a:pt x="0" y="12788"/>
                    </a:moveTo>
                    <a:cubicBezTo>
                      <a:pt x="3476" y="5008"/>
                      <a:pt x="11200" y="0"/>
                      <a:pt x="19721" y="0"/>
                    </a:cubicBezTo>
                    <a:cubicBezTo>
                      <a:pt x="28203" y="0"/>
                      <a:pt x="35901" y="4965"/>
                      <a:pt x="39399" y="12692"/>
                    </a:cubicBezTo>
                  </a:path>
                  <a:path w="39399" h="21600" stroke="0" extrusionOk="0">
                    <a:moveTo>
                      <a:pt x="0" y="12788"/>
                    </a:moveTo>
                    <a:cubicBezTo>
                      <a:pt x="3476" y="5008"/>
                      <a:pt x="11200" y="0"/>
                      <a:pt x="19721" y="0"/>
                    </a:cubicBezTo>
                    <a:cubicBezTo>
                      <a:pt x="28203" y="0"/>
                      <a:pt x="35901" y="4965"/>
                      <a:pt x="39399" y="12692"/>
                    </a:cubicBezTo>
                    <a:lnTo>
                      <a:pt x="19721" y="2160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CA">
                  <a:solidFill>
                    <a:srgbClr val="FFFFFF"/>
                  </a:solidFill>
                  <a:latin typeface="Arial" panose="020B0604020202020204" pitchFamily="34" charset="0"/>
                  <a:cs typeface="Arial"/>
                </a:endParaRPr>
              </a:p>
            </p:txBody>
          </p:sp>
          <p:sp>
            <p:nvSpPr>
              <p:cNvPr id="579753" name="Arc 169">
                <a:extLst>
                  <a:ext uri="{FF2B5EF4-FFF2-40B4-BE49-F238E27FC236}">
                    <a16:creationId xmlns:a16="http://schemas.microsoft.com/office/drawing/2014/main" id="{A36D19BA-556C-4287-8E2D-EED33DD1678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4439" y="1571"/>
                <a:ext cx="1042" cy="342"/>
              </a:xfrm>
              <a:custGeom>
                <a:avLst/>
                <a:gdLst>
                  <a:gd name="G0" fmla="+- 17613 0 0"/>
                  <a:gd name="G1" fmla="+- 21600 0 0"/>
                  <a:gd name="G2" fmla="+- 21600 0 0"/>
                  <a:gd name="T0" fmla="*/ 0 w 35216"/>
                  <a:gd name="T1" fmla="*/ 9096 h 21600"/>
                  <a:gd name="T2" fmla="*/ 35216 w 35216"/>
                  <a:gd name="T3" fmla="*/ 9082 h 21600"/>
                  <a:gd name="T4" fmla="*/ 17613 w 3521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216" h="21600" fill="none" extrusionOk="0">
                    <a:moveTo>
                      <a:pt x="0" y="9096"/>
                    </a:moveTo>
                    <a:cubicBezTo>
                      <a:pt x="4051" y="3390"/>
                      <a:pt x="10615" y="0"/>
                      <a:pt x="17613" y="0"/>
                    </a:cubicBezTo>
                    <a:cubicBezTo>
                      <a:pt x="24604" y="0"/>
                      <a:pt x="31163" y="3384"/>
                      <a:pt x="35215" y="9082"/>
                    </a:cubicBezTo>
                  </a:path>
                  <a:path w="35216" h="21600" stroke="0" extrusionOk="0">
                    <a:moveTo>
                      <a:pt x="0" y="9096"/>
                    </a:moveTo>
                    <a:cubicBezTo>
                      <a:pt x="4051" y="3390"/>
                      <a:pt x="10615" y="0"/>
                      <a:pt x="17613" y="0"/>
                    </a:cubicBezTo>
                    <a:cubicBezTo>
                      <a:pt x="24604" y="0"/>
                      <a:pt x="31163" y="3384"/>
                      <a:pt x="35215" y="9082"/>
                    </a:cubicBezTo>
                    <a:lnTo>
                      <a:pt x="17613" y="2160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CA">
                  <a:solidFill>
                    <a:srgbClr val="FFFFFF"/>
                  </a:solidFill>
                  <a:latin typeface="Arial" panose="020B0604020202020204" pitchFamily="34" charset="0"/>
                  <a:cs typeface="Arial"/>
                </a:endParaRPr>
              </a:p>
            </p:txBody>
          </p:sp>
        </p:grpSp>
        <p:grpSp>
          <p:nvGrpSpPr>
            <p:cNvPr id="579754" name="Group 170">
              <a:extLst>
                <a:ext uri="{FF2B5EF4-FFF2-40B4-BE49-F238E27FC236}">
                  <a16:creationId xmlns:a16="http://schemas.microsoft.com/office/drawing/2014/main" id="{34CF604C-DFBD-4CC7-9C3E-16F4A787942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550" y="1769"/>
              <a:ext cx="820" cy="820"/>
              <a:chOff x="488" y="919"/>
              <a:chExt cx="1641" cy="1641"/>
            </a:xfrm>
          </p:grpSpPr>
          <p:sp>
            <p:nvSpPr>
              <p:cNvPr id="579755" name="Oval 171">
                <a:extLst>
                  <a:ext uri="{FF2B5EF4-FFF2-40B4-BE49-F238E27FC236}">
                    <a16:creationId xmlns:a16="http://schemas.microsoft.com/office/drawing/2014/main" id="{5A157EE0-6C3A-4CC9-981E-7E9EA2865C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8" y="919"/>
                <a:ext cx="1641" cy="1641"/>
              </a:xfrm>
              <a:prstGeom prst="ellipse">
                <a:avLst/>
              </a:prstGeom>
              <a:solidFill>
                <a:srgbClr val="C0C0C0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CA">
                  <a:solidFill>
                    <a:srgbClr val="FFFFFF"/>
                  </a:solidFill>
                  <a:latin typeface="Arial" panose="020B0604020202020204" pitchFamily="34" charset="0"/>
                  <a:cs typeface="Arial"/>
                </a:endParaRPr>
              </a:p>
            </p:txBody>
          </p:sp>
          <p:sp>
            <p:nvSpPr>
              <p:cNvPr id="579756" name="Oval 172" descr="Wide downward diagonal">
                <a:extLst>
                  <a:ext uri="{FF2B5EF4-FFF2-40B4-BE49-F238E27FC236}">
                    <a16:creationId xmlns:a16="http://schemas.microsoft.com/office/drawing/2014/main" id="{A661A353-2FA7-4143-A42D-7C49AE367DC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26" y="1057"/>
                <a:ext cx="1365" cy="1365"/>
              </a:xfrm>
              <a:prstGeom prst="ellipse">
                <a:avLst/>
              </a:prstGeom>
              <a:pattFill prst="wdDnDiag">
                <a:fgClr>
                  <a:srgbClr val="5F5F5F"/>
                </a:fgClr>
                <a:bgClr>
                  <a:srgbClr val="C0C0C0"/>
                </a:bgClr>
              </a:pattFill>
              <a:ln w="317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CA">
                  <a:solidFill>
                    <a:srgbClr val="FFFFFF"/>
                  </a:solidFill>
                  <a:latin typeface="Arial" panose="020B0604020202020204" pitchFamily="34" charset="0"/>
                  <a:cs typeface="Arial"/>
                </a:endParaRPr>
              </a:p>
            </p:txBody>
          </p:sp>
          <p:sp>
            <p:nvSpPr>
              <p:cNvPr id="579757" name="Oval 173">
                <a:extLst>
                  <a:ext uri="{FF2B5EF4-FFF2-40B4-BE49-F238E27FC236}">
                    <a16:creationId xmlns:a16="http://schemas.microsoft.com/office/drawing/2014/main" id="{7697332E-14AC-420E-85BE-201D146B07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35" y="1166"/>
                <a:ext cx="1146" cy="1146"/>
              </a:xfrm>
              <a:prstGeom prst="ellipse">
                <a:avLst/>
              </a:prstGeom>
              <a:solidFill>
                <a:srgbClr val="5F5F5F"/>
              </a:solidFill>
              <a:ln w="317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CA">
                  <a:solidFill>
                    <a:srgbClr val="FFFFFF"/>
                  </a:solidFill>
                  <a:latin typeface="Arial" panose="020B0604020202020204" pitchFamily="34" charset="0"/>
                  <a:cs typeface="Arial"/>
                </a:endParaRPr>
              </a:p>
            </p:txBody>
          </p:sp>
        </p:grpSp>
        <p:sp>
          <p:nvSpPr>
            <p:cNvPr id="579758" name="Text Box 174">
              <a:extLst>
                <a:ext uri="{FF2B5EF4-FFF2-40B4-BE49-F238E27FC236}">
                  <a16:creationId xmlns:a16="http://schemas.microsoft.com/office/drawing/2014/main" id="{87B83B38-EC15-4AD7-AA33-3DE701C82A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35" y="1455"/>
              <a:ext cx="238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800" b="1">
                  <a:solidFill>
                    <a:srgbClr val="000000"/>
                  </a:solidFill>
                  <a:latin typeface="Arial" panose="020B0604020202020204" pitchFamily="34" charset="0"/>
                  <a:cs typeface="Arial"/>
                </a:rPr>
                <a:t>Gas</a:t>
              </a:r>
            </a:p>
          </p:txBody>
        </p:sp>
        <p:sp>
          <p:nvSpPr>
            <p:cNvPr id="579759" name="Text Box 175">
              <a:extLst>
                <a:ext uri="{FF2B5EF4-FFF2-40B4-BE49-F238E27FC236}">
                  <a16:creationId xmlns:a16="http://schemas.microsoft.com/office/drawing/2014/main" id="{312252A7-F3B9-4D31-AB3E-96B96A20FA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31" y="1727"/>
              <a:ext cx="406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800" b="1">
                  <a:solidFill>
                    <a:srgbClr val="000000"/>
                  </a:solidFill>
                  <a:latin typeface="Arial" panose="020B0604020202020204" pitchFamily="34" charset="0"/>
                  <a:cs typeface="Arial"/>
                </a:rPr>
                <a:t>Gas &amp; Oil</a:t>
              </a:r>
            </a:p>
          </p:txBody>
        </p:sp>
        <p:sp>
          <p:nvSpPr>
            <p:cNvPr id="579760" name="Text Box 176">
              <a:extLst>
                <a:ext uri="{FF2B5EF4-FFF2-40B4-BE49-F238E27FC236}">
                  <a16:creationId xmlns:a16="http://schemas.microsoft.com/office/drawing/2014/main" id="{BAF5A4D8-FA2F-4864-AFD1-866DA19AD9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23" y="2036"/>
              <a:ext cx="202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800" b="1">
                  <a:solidFill>
                    <a:srgbClr val="000000"/>
                  </a:solidFill>
                  <a:latin typeface="Arial" panose="020B0604020202020204" pitchFamily="34" charset="0"/>
                  <a:cs typeface="Arial"/>
                </a:rPr>
                <a:t>Oil</a:t>
              </a:r>
            </a:p>
          </p:txBody>
        </p:sp>
        <p:sp>
          <p:nvSpPr>
            <p:cNvPr id="579761" name="Text Box 177">
              <a:extLst>
                <a:ext uri="{FF2B5EF4-FFF2-40B4-BE49-F238E27FC236}">
                  <a16:creationId xmlns:a16="http://schemas.microsoft.com/office/drawing/2014/main" id="{BF615ACD-9826-498F-85E1-2EEAA34325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39" y="1565"/>
              <a:ext cx="238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800" b="1">
                  <a:solidFill>
                    <a:srgbClr val="000000"/>
                  </a:solidFill>
                  <a:latin typeface="Arial" panose="020B0604020202020204" pitchFamily="34" charset="0"/>
                  <a:cs typeface="Arial"/>
                </a:rPr>
                <a:t>Gas</a:t>
              </a:r>
            </a:p>
          </p:txBody>
        </p:sp>
        <p:sp>
          <p:nvSpPr>
            <p:cNvPr id="579762" name="Text Box 178">
              <a:extLst>
                <a:ext uri="{FF2B5EF4-FFF2-40B4-BE49-F238E27FC236}">
                  <a16:creationId xmlns:a16="http://schemas.microsoft.com/office/drawing/2014/main" id="{C677CA25-C52A-43FF-A35F-EAC5A71460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88" y="2149"/>
              <a:ext cx="202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800" b="1">
                  <a:solidFill>
                    <a:srgbClr val="FFFFFF"/>
                  </a:solidFill>
                  <a:latin typeface="Arial" panose="020B0604020202020204" pitchFamily="34" charset="0"/>
                  <a:cs typeface="Arial"/>
                </a:rPr>
                <a:t>Oil</a:t>
              </a:r>
            </a:p>
          </p:txBody>
        </p:sp>
        <p:sp>
          <p:nvSpPr>
            <p:cNvPr id="579763" name="Freeform 179">
              <a:extLst>
                <a:ext uri="{FF2B5EF4-FFF2-40B4-BE49-F238E27FC236}">
                  <a16:creationId xmlns:a16="http://schemas.microsoft.com/office/drawing/2014/main" id="{546D42FF-E8CD-4A6E-ABCF-C1C802B1A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3" y="1758"/>
              <a:ext cx="213" cy="120"/>
            </a:xfrm>
            <a:custGeom>
              <a:avLst/>
              <a:gdLst>
                <a:gd name="T0" fmla="*/ 0 w 213"/>
                <a:gd name="T1" fmla="*/ 0 h 120"/>
                <a:gd name="T2" fmla="*/ 207 w 213"/>
                <a:gd name="T3" fmla="*/ 0 h 120"/>
                <a:gd name="T4" fmla="*/ 213 w 213"/>
                <a:gd name="T5" fmla="*/ 12 h 120"/>
                <a:gd name="T6" fmla="*/ 210 w 213"/>
                <a:gd name="T7" fmla="*/ 22 h 120"/>
                <a:gd name="T8" fmla="*/ 171 w 213"/>
                <a:gd name="T9" fmla="*/ 76 h 120"/>
                <a:gd name="T10" fmla="*/ 160 w 213"/>
                <a:gd name="T11" fmla="*/ 85 h 120"/>
                <a:gd name="T12" fmla="*/ 120 w 213"/>
                <a:gd name="T13" fmla="*/ 120 h 120"/>
                <a:gd name="T14" fmla="*/ 115 w 213"/>
                <a:gd name="T15" fmla="*/ 111 h 120"/>
                <a:gd name="T16" fmla="*/ 75 w 213"/>
                <a:gd name="T17" fmla="*/ 45 h 120"/>
                <a:gd name="T18" fmla="*/ 43 w 213"/>
                <a:gd name="T19" fmla="*/ 12 h 120"/>
                <a:gd name="T20" fmla="*/ 18 w 213"/>
                <a:gd name="T21" fmla="*/ 3 h 120"/>
                <a:gd name="T22" fmla="*/ 0 w 213"/>
                <a:gd name="T2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3" h="120">
                  <a:moveTo>
                    <a:pt x="0" y="0"/>
                  </a:moveTo>
                  <a:lnTo>
                    <a:pt x="207" y="0"/>
                  </a:lnTo>
                  <a:lnTo>
                    <a:pt x="213" y="12"/>
                  </a:lnTo>
                  <a:lnTo>
                    <a:pt x="210" y="22"/>
                  </a:lnTo>
                  <a:cubicBezTo>
                    <a:pt x="203" y="32"/>
                    <a:pt x="179" y="65"/>
                    <a:pt x="171" y="76"/>
                  </a:cubicBezTo>
                  <a:lnTo>
                    <a:pt x="160" y="85"/>
                  </a:lnTo>
                  <a:lnTo>
                    <a:pt x="120" y="120"/>
                  </a:lnTo>
                  <a:lnTo>
                    <a:pt x="115" y="111"/>
                  </a:lnTo>
                  <a:cubicBezTo>
                    <a:pt x="108" y="99"/>
                    <a:pt x="87" y="62"/>
                    <a:pt x="75" y="45"/>
                  </a:cubicBezTo>
                  <a:cubicBezTo>
                    <a:pt x="63" y="28"/>
                    <a:pt x="52" y="19"/>
                    <a:pt x="43" y="12"/>
                  </a:cubicBezTo>
                  <a:cubicBezTo>
                    <a:pt x="34" y="5"/>
                    <a:pt x="25" y="5"/>
                    <a:pt x="18" y="3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shade val="54118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3175" cmpd="sng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  <p:sp>
          <p:nvSpPr>
            <p:cNvPr id="579764" name="AutoShape 180">
              <a:extLst>
                <a:ext uri="{FF2B5EF4-FFF2-40B4-BE49-F238E27FC236}">
                  <a16:creationId xmlns:a16="http://schemas.microsoft.com/office/drawing/2014/main" id="{9117A6A1-C12B-4BFF-B2F3-FFED1E686F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8" y="1830"/>
              <a:ext cx="141" cy="218"/>
            </a:xfrm>
            <a:prstGeom prst="roundRect">
              <a:avLst>
                <a:gd name="adj" fmla="val 20569"/>
              </a:avLst>
            </a:prstGeom>
            <a:solidFill>
              <a:schemeClr val="tx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  <p:sp>
          <p:nvSpPr>
            <p:cNvPr id="579765" name="Text Box 181">
              <a:extLst>
                <a:ext uri="{FF2B5EF4-FFF2-40B4-BE49-F238E27FC236}">
                  <a16:creationId xmlns:a16="http://schemas.microsoft.com/office/drawing/2014/main" id="{CD81797E-47AF-4E76-906C-F5CC64A86D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57" y="1793"/>
              <a:ext cx="256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800" b="1">
                  <a:solidFill>
                    <a:srgbClr val="000514"/>
                  </a:solidFill>
                  <a:latin typeface="Arial" panose="020B0604020202020204" pitchFamily="34" charset="0"/>
                  <a:cs typeface="Arial"/>
                </a:rPr>
                <a:t>Gas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800" b="1">
                  <a:solidFill>
                    <a:srgbClr val="000514"/>
                  </a:solidFill>
                  <a:latin typeface="Arial" panose="020B0604020202020204" pitchFamily="34" charset="0"/>
                  <a:cs typeface="Arial"/>
                </a:rPr>
                <a:t>&amp;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800" b="1">
                  <a:solidFill>
                    <a:srgbClr val="000514"/>
                  </a:solidFill>
                  <a:latin typeface="Arial" panose="020B0604020202020204" pitchFamily="34" charset="0"/>
                  <a:cs typeface="Arial"/>
                </a:rPr>
                <a:t>Oil</a:t>
              </a:r>
            </a:p>
          </p:txBody>
        </p:sp>
      </p:grpSp>
      <p:sp>
        <p:nvSpPr>
          <p:cNvPr id="579798" name="Rectangle 82">
            <a:extLst>
              <a:ext uri="{FF2B5EF4-FFF2-40B4-BE49-F238E27FC236}">
                <a16:creationId xmlns:a16="http://schemas.microsoft.com/office/drawing/2014/main" id="{7490D8A2-B469-4D14-8CD1-3EF11D950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826" y="933450"/>
            <a:ext cx="537527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8925" indent="-288925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fontAlgn="base">
              <a:lnSpc>
                <a:spcPct val="110000"/>
              </a:lnSpc>
              <a:spcBef>
                <a:spcPct val="10000"/>
              </a:spcBef>
              <a:spcAft>
                <a:spcPct val="30000"/>
              </a:spcAft>
              <a:buClr>
                <a:srgbClr val="292929"/>
              </a:buClr>
              <a:buSzTx/>
              <a:buFontTx/>
              <a:buChar char="•"/>
            </a:pPr>
            <a:r>
              <a:rPr lang="en-US" altLang="en-US" sz="1200" b="1">
                <a:solidFill>
                  <a:srgbClr val="000514"/>
                </a:solidFill>
                <a:latin typeface="Arial" panose="020B0604020202020204" pitchFamily="34" charset="0"/>
              </a:rPr>
              <a:t>Issues for landing pump in lateral section:</a:t>
            </a:r>
          </a:p>
          <a:p>
            <a:pPr lvl="1" fontAlgn="base">
              <a:lnSpc>
                <a:spcPct val="110000"/>
              </a:lnSpc>
              <a:spcBef>
                <a:spcPct val="10000"/>
              </a:spcBef>
              <a:spcAft>
                <a:spcPct val="30000"/>
              </a:spcAft>
              <a:buClr>
                <a:srgbClr val="292929"/>
              </a:buClr>
              <a:buSzTx/>
              <a:buFontTx/>
              <a:buChar char="•"/>
            </a:pPr>
            <a:r>
              <a:rPr lang="en-US" altLang="en-US" sz="1000" b="1">
                <a:solidFill>
                  <a:srgbClr val="000514"/>
                </a:solidFill>
                <a:latin typeface="Arial" panose="020B0604020202020204" pitchFamily="34" charset="0"/>
              </a:rPr>
              <a:t>High gas rates “up stream” of the jet pump can cause flow interference </a:t>
            </a:r>
          </a:p>
          <a:p>
            <a:pPr lvl="1" fontAlgn="base">
              <a:lnSpc>
                <a:spcPct val="110000"/>
              </a:lnSpc>
              <a:spcBef>
                <a:spcPct val="10000"/>
              </a:spcBef>
              <a:spcAft>
                <a:spcPct val="30000"/>
              </a:spcAft>
              <a:buClr>
                <a:srgbClr val="292929"/>
              </a:buClr>
              <a:buSzTx/>
              <a:buFontTx/>
              <a:buChar char="•"/>
            </a:pPr>
            <a:r>
              <a:rPr lang="en-US" altLang="en-US" sz="1000" b="1">
                <a:solidFill>
                  <a:srgbClr val="000514"/>
                </a:solidFill>
                <a:latin typeface="Arial" panose="020B0604020202020204" pitchFamily="34" charset="0"/>
              </a:rPr>
              <a:t>Sweeping of fluid into casing &amp; vertical</a:t>
            </a:r>
          </a:p>
          <a:p>
            <a:pPr lvl="1" fontAlgn="base">
              <a:lnSpc>
                <a:spcPct val="110000"/>
              </a:lnSpc>
              <a:spcBef>
                <a:spcPct val="10000"/>
              </a:spcBef>
              <a:spcAft>
                <a:spcPct val="30000"/>
              </a:spcAft>
              <a:buClr>
                <a:srgbClr val="292929"/>
              </a:buClr>
              <a:buSzTx/>
              <a:buFontTx/>
              <a:buChar char="•"/>
            </a:pPr>
            <a:r>
              <a:rPr lang="en-US" altLang="en-US" sz="1000" b="1">
                <a:solidFill>
                  <a:srgbClr val="000514"/>
                </a:solidFill>
                <a:latin typeface="Arial" panose="020B0604020202020204" pitchFamily="34" charset="0"/>
              </a:rPr>
              <a:t>Liquid hold-up &amp; increased BHP</a:t>
            </a:r>
          </a:p>
        </p:txBody>
      </p:sp>
      <p:sp>
        <p:nvSpPr>
          <p:cNvPr id="579799" name="Line 5">
            <a:extLst>
              <a:ext uri="{FF2B5EF4-FFF2-40B4-BE49-F238E27FC236}">
                <a16:creationId xmlns:a16="http://schemas.microsoft.com/office/drawing/2014/main" id="{604C4B10-DF9C-44F9-83D7-3E704872D16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8225" y="4424363"/>
            <a:ext cx="3557588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800" name="Line 5">
            <a:extLst>
              <a:ext uri="{FF2B5EF4-FFF2-40B4-BE49-F238E27FC236}">
                <a16:creationId xmlns:a16="http://schemas.microsoft.com/office/drawing/2014/main" id="{15E1E27F-8268-4A23-AA27-DFE9BAF1DA8A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8225" y="4424363"/>
            <a:ext cx="3557588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grpSp>
        <p:nvGrpSpPr>
          <p:cNvPr id="579803" name="Group 219">
            <a:extLst>
              <a:ext uri="{FF2B5EF4-FFF2-40B4-BE49-F238E27FC236}">
                <a16:creationId xmlns:a16="http://schemas.microsoft.com/office/drawing/2014/main" id="{71F9CE29-F9A7-4BAC-A655-CAEA07F2729B}"/>
              </a:ext>
            </a:extLst>
          </p:cNvPr>
          <p:cNvGrpSpPr>
            <a:grpSpLocks/>
          </p:cNvGrpSpPr>
          <p:nvPr/>
        </p:nvGrpSpPr>
        <p:grpSpPr bwMode="auto">
          <a:xfrm>
            <a:off x="5334001" y="4787901"/>
            <a:ext cx="4968875" cy="157163"/>
            <a:chOff x="2342" y="2881"/>
            <a:chExt cx="3130" cy="128"/>
          </a:xfrm>
        </p:grpSpPr>
        <p:sp>
          <p:nvSpPr>
            <p:cNvPr id="579804" name="Freeform 220">
              <a:extLst>
                <a:ext uri="{FF2B5EF4-FFF2-40B4-BE49-F238E27FC236}">
                  <a16:creationId xmlns:a16="http://schemas.microsoft.com/office/drawing/2014/main" id="{483444AF-3955-496F-82E6-A673562F0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2" y="2881"/>
              <a:ext cx="3130" cy="128"/>
            </a:xfrm>
            <a:custGeom>
              <a:avLst/>
              <a:gdLst>
                <a:gd name="T0" fmla="*/ 0 w 3130"/>
                <a:gd name="T1" fmla="*/ 127 h 128"/>
                <a:gd name="T2" fmla="*/ 288 w 3130"/>
                <a:gd name="T3" fmla="*/ 7 h 128"/>
                <a:gd name="T4" fmla="*/ 566 w 3130"/>
                <a:gd name="T5" fmla="*/ 122 h 128"/>
                <a:gd name="T6" fmla="*/ 854 w 3130"/>
                <a:gd name="T7" fmla="*/ 7 h 128"/>
                <a:gd name="T8" fmla="*/ 1066 w 3130"/>
                <a:gd name="T9" fmla="*/ 118 h 128"/>
                <a:gd name="T10" fmla="*/ 1330 w 3130"/>
                <a:gd name="T11" fmla="*/ 7 h 128"/>
                <a:gd name="T12" fmla="*/ 1603 w 3130"/>
                <a:gd name="T13" fmla="*/ 122 h 128"/>
                <a:gd name="T14" fmla="*/ 1896 w 3130"/>
                <a:gd name="T15" fmla="*/ 7 h 128"/>
                <a:gd name="T16" fmla="*/ 2150 w 3130"/>
                <a:gd name="T17" fmla="*/ 122 h 128"/>
                <a:gd name="T18" fmla="*/ 2443 w 3130"/>
                <a:gd name="T19" fmla="*/ 2 h 128"/>
                <a:gd name="T20" fmla="*/ 2726 w 3130"/>
                <a:gd name="T21" fmla="*/ 127 h 128"/>
                <a:gd name="T22" fmla="*/ 3000 w 3130"/>
                <a:gd name="T23" fmla="*/ 7 h 128"/>
                <a:gd name="T24" fmla="*/ 3130 w 3130"/>
                <a:gd name="T25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30" h="128">
                  <a:moveTo>
                    <a:pt x="0" y="127"/>
                  </a:moveTo>
                  <a:cubicBezTo>
                    <a:pt x="97" y="67"/>
                    <a:pt x="194" y="8"/>
                    <a:pt x="288" y="7"/>
                  </a:cubicBezTo>
                  <a:cubicBezTo>
                    <a:pt x="382" y="6"/>
                    <a:pt x="472" y="122"/>
                    <a:pt x="566" y="122"/>
                  </a:cubicBezTo>
                  <a:cubicBezTo>
                    <a:pt x="660" y="122"/>
                    <a:pt x="771" y="8"/>
                    <a:pt x="854" y="7"/>
                  </a:cubicBezTo>
                  <a:cubicBezTo>
                    <a:pt x="937" y="6"/>
                    <a:pt x="987" y="118"/>
                    <a:pt x="1066" y="118"/>
                  </a:cubicBezTo>
                  <a:cubicBezTo>
                    <a:pt x="1145" y="118"/>
                    <a:pt x="1241" y="6"/>
                    <a:pt x="1330" y="7"/>
                  </a:cubicBezTo>
                  <a:cubicBezTo>
                    <a:pt x="1419" y="8"/>
                    <a:pt x="1509" y="122"/>
                    <a:pt x="1603" y="122"/>
                  </a:cubicBezTo>
                  <a:cubicBezTo>
                    <a:pt x="1697" y="122"/>
                    <a:pt x="1805" y="7"/>
                    <a:pt x="1896" y="7"/>
                  </a:cubicBezTo>
                  <a:cubicBezTo>
                    <a:pt x="1987" y="7"/>
                    <a:pt x="2059" y="123"/>
                    <a:pt x="2150" y="122"/>
                  </a:cubicBezTo>
                  <a:cubicBezTo>
                    <a:pt x="2241" y="121"/>
                    <a:pt x="2347" y="1"/>
                    <a:pt x="2443" y="2"/>
                  </a:cubicBezTo>
                  <a:cubicBezTo>
                    <a:pt x="2539" y="3"/>
                    <a:pt x="2633" y="126"/>
                    <a:pt x="2726" y="127"/>
                  </a:cubicBezTo>
                  <a:cubicBezTo>
                    <a:pt x="2819" y="128"/>
                    <a:pt x="2933" y="14"/>
                    <a:pt x="3000" y="7"/>
                  </a:cubicBezTo>
                  <a:cubicBezTo>
                    <a:pt x="3067" y="0"/>
                    <a:pt x="3098" y="42"/>
                    <a:pt x="3130" y="84"/>
                  </a:cubicBezTo>
                </a:path>
              </a:pathLst>
            </a:custGeom>
            <a:noFill/>
            <a:ln w="2540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  <p:sp>
          <p:nvSpPr>
            <p:cNvPr id="579805" name="Freeform 221">
              <a:extLst>
                <a:ext uri="{FF2B5EF4-FFF2-40B4-BE49-F238E27FC236}">
                  <a16:creationId xmlns:a16="http://schemas.microsoft.com/office/drawing/2014/main" id="{86316D4C-4C5D-4BA8-B810-FF592E91C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2" y="2881"/>
              <a:ext cx="3130" cy="128"/>
            </a:xfrm>
            <a:custGeom>
              <a:avLst/>
              <a:gdLst>
                <a:gd name="T0" fmla="*/ 0 w 3130"/>
                <a:gd name="T1" fmla="*/ 127 h 128"/>
                <a:gd name="T2" fmla="*/ 288 w 3130"/>
                <a:gd name="T3" fmla="*/ 7 h 128"/>
                <a:gd name="T4" fmla="*/ 566 w 3130"/>
                <a:gd name="T5" fmla="*/ 122 h 128"/>
                <a:gd name="T6" fmla="*/ 854 w 3130"/>
                <a:gd name="T7" fmla="*/ 7 h 128"/>
                <a:gd name="T8" fmla="*/ 1066 w 3130"/>
                <a:gd name="T9" fmla="*/ 118 h 128"/>
                <a:gd name="T10" fmla="*/ 1330 w 3130"/>
                <a:gd name="T11" fmla="*/ 7 h 128"/>
                <a:gd name="T12" fmla="*/ 1603 w 3130"/>
                <a:gd name="T13" fmla="*/ 122 h 128"/>
                <a:gd name="T14" fmla="*/ 1896 w 3130"/>
                <a:gd name="T15" fmla="*/ 7 h 128"/>
                <a:gd name="T16" fmla="*/ 2150 w 3130"/>
                <a:gd name="T17" fmla="*/ 122 h 128"/>
                <a:gd name="T18" fmla="*/ 2443 w 3130"/>
                <a:gd name="T19" fmla="*/ 2 h 128"/>
                <a:gd name="T20" fmla="*/ 2726 w 3130"/>
                <a:gd name="T21" fmla="*/ 127 h 128"/>
                <a:gd name="T22" fmla="*/ 3000 w 3130"/>
                <a:gd name="T23" fmla="*/ 7 h 128"/>
                <a:gd name="T24" fmla="*/ 3130 w 3130"/>
                <a:gd name="T25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30" h="128">
                  <a:moveTo>
                    <a:pt x="0" y="127"/>
                  </a:moveTo>
                  <a:cubicBezTo>
                    <a:pt x="97" y="67"/>
                    <a:pt x="194" y="8"/>
                    <a:pt x="288" y="7"/>
                  </a:cubicBezTo>
                  <a:cubicBezTo>
                    <a:pt x="382" y="6"/>
                    <a:pt x="472" y="122"/>
                    <a:pt x="566" y="122"/>
                  </a:cubicBezTo>
                  <a:cubicBezTo>
                    <a:pt x="660" y="122"/>
                    <a:pt x="771" y="8"/>
                    <a:pt x="854" y="7"/>
                  </a:cubicBezTo>
                  <a:cubicBezTo>
                    <a:pt x="937" y="6"/>
                    <a:pt x="987" y="118"/>
                    <a:pt x="1066" y="118"/>
                  </a:cubicBezTo>
                  <a:cubicBezTo>
                    <a:pt x="1145" y="118"/>
                    <a:pt x="1241" y="6"/>
                    <a:pt x="1330" y="7"/>
                  </a:cubicBezTo>
                  <a:cubicBezTo>
                    <a:pt x="1419" y="8"/>
                    <a:pt x="1509" y="122"/>
                    <a:pt x="1603" y="122"/>
                  </a:cubicBezTo>
                  <a:cubicBezTo>
                    <a:pt x="1697" y="122"/>
                    <a:pt x="1805" y="7"/>
                    <a:pt x="1896" y="7"/>
                  </a:cubicBezTo>
                  <a:cubicBezTo>
                    <a:pt x="1987" y="7"/>
                    <a:pt x="2059" y="123"/>
                    <a:pt x="2150" y="122"/>
                  </a:cubicBezTo>
                  <a:cubicBezTo>
                    <a:pt x="2241" y="121"/>
                    <a:pt x="2347" y="1"/>
                    <a:pt x="2443" y="2"/>
                  </a:cubicBezTo>
                  <a:cubicBezTo>
                    <a:pt x="2539" y="3"/>
                    <a:pt x="2633" y="126"/>
                    <a:pt x="2726" y="127"/>
                  </a:cubicBezTo>
                  <a:cubicBezTo>
                    <a:pt x="2819" y="128"/>
                    <a:pt x="2933" y="14"/>
                    <a:pt x="3000" y="7"/>
                  </a:cubicBezTo>
                  <a:cubicBezTo>
                    <a:pt x="3067" y="0"/>
                    <a:pt x="3098" y="42"/>
                    <a:pt x="3130" y="84"/>
                  </a:cubicBezTo>
                </a:path>
              </a:pathLst>
            </a:cu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</p:grpSp>
      <p:sp>
        <p:nvSpPr>
          <p:cNvPr id="579806" name="Freeform 222">
            <a:extLst>
              <a:ext uri="{FF2B5EF4-FFF2-40B4-BE49-F238E27FC236}">
                <a16:creationId xmlns:a16="http://schemas.microsoft.com/office/drawing/2014/main" id="{033A0B6D-D792-4575-B270-7E984D7E92BD}"/>
              </a:ext>
            </a:extLst>
          </p:cNvPr>
          <p:cNvSpPr>
            <a:spLocks/>
          </p:cNvSpPr>
          <p:nvPr/>
        </p:nvSpPr>
        <p:spPr bwMode="auto">
          <a:xfrm>
            <a:off x="5334001" y="4829176"/>
            <a:ext cx="4968875" cy="157163"/>
          </a:xfrm>
          <a:custGeom>
            <a:avLst/>
            <a:gdLst>
              <a:gd name="T0" fmla="*/ 0 w 3130"/>
              <a:gd name="T1" fmla="*/ 127 h 128"/>
              <a:gd name="T2" fmla="*/ 288 w 3130"/>
              <a:gd name="T3" fmla="*/ 7 h 128"/>
              <a:gd name="T4" fmla="*/ 566 w 3130"/>
              <a:gd name="T5" fmla="*/ 122 h 128"/>
              <a:gd name="T6" fmla="*/ 854 w 3130"/>
              <a:gd name="T7" fmla="*/ 7 h 128"/>
              <a:gd name="T8" fmla="*/ 1066 w 3130"/>
              <a:gd name="T9" fmla="*/ 118 h 128"/>
              <a:gd name="T10" fmla="*/ 1330 w 3130"/>
              <a:gd name="T11" fmla="*/ 7 h 128"/>
              <a:gd name="T12" fmla="*/ 1603 w 3130"/>
              <a:gd name="T13" fmla="*/ 122 h 128"/>
              <a:gd name="T14" fmla="*/ 1896 w 3130"/>
              <a:gd name="T15" fmla="*/ 7 h 128"/>
              <a:gd name="T16" fmla="*/ 2150 w 3130"/>
              <a:gd name="T17" fmla="*/ 122 h 128"/>
              <a:gd name="T18" fmla="*/ 2443 w 3130"/>
              <a:gd name="T19" fmla="*/ 2 h 128"/>
              <a:gd name="T20" fmla="*/ 2726 w 3130"/>
              <a:gd name="T21" fmla="*/ 127 h 128"/>
              <a:gd name="T22" fmla="*/ 3000 w 3130"/>
              <a:gd name="T23" fmla="*/ 7 h 128"/>
              <a:gd name="T24" fmla="*/ 3130 w 3130"/>
              <a:gd name="T25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130" h="128">
                <a:moveTo>
                  <a:pt x="0" y="127"/>
                </a:moveTo>
                <a:cubicBezTo>
                  <a:pt x="97" y="67"/>
                  <a:pt x="194" y="8"/>
                  <a:pt x="288" y="7"/>
                </a:cubicBezTo>
                <a:cubicBezTo>
                  <a:pt x="382" y="6"/>
                  <a:pt x="472" y="122"/>
                  <a:pt x="566" y="122"/>
                </a:cubicBezTo>
                <a:cubicBezTo>
                  <a:pt x="660" y="122"/>
                  <a:pt x="771" y="8"/>
                  <a:pt x="854" y="7"/>
                </a:cubicBezTo>
                <a:cubicBezTo>
                  <a:pt x="937" y="6"/>
                  <a:pt x="987" y="118"/>
                  <a:pt x="1066" y="118"/>
                </a:cubicBezTo>
                <a:cubicBezTo>
                  <a:pt x="1145" y="118"/>
                  <a:pt x="1241" y="6"/>
                  <a:pt x="1330" y="7"/>
                </a:cubicBezTo>
                <a:cubicBezTo>
                  <a:pt x="1419" y="8"/>
                  <a:pt x="1509" y="122"/>
                  <a:pt x="1603" y="122"/>
                </a:cubicBezTo>
                <a:cubicBezTo>
                  <a:pt x="1697" y="122"/>
                  <a:pt x="1805" y="7"/>
                  <a:pt x="1896" y="7"/>
                </a:cubicBezTo>
                <a:cubicBezTo>
                  <a:pt x="1987" y="7"/>
                  <a:pt x="2059" y="123"/>
                  <a:pt x="2150" y="122"/>
                </a:cubicBezTo>
                <a:cubicBezTo>
                  <a:pt x="2241" y="121"/>
                  <a:pt x="2347" y="1"/>
                  <a:pt x="2443" y="2"/>
                </a:cubicBezTo>
                <a:cubicBezTo>
                  <a:pt x="2539" y="3"/>
                  <a:pt x="2633" y="126"/>
                  <a:pt x="2726" y="127"/>
                </a:cubicBezTo>
                <a:cubicBezTo>
                  <a:pt x="2819" y="128"/>
                  <a:pt x="2933" y="14"/>
                  <a:pt x="3000" y="7"/>
                </a:cubicBezTo>
                <a:cubicBezTo>
                  <a:pt x="3067" y="0"/>
                  <a:pt x="3098" y="42"/>
                  <a:pt x="3130" y="84"/>
                </a:cubicBezTo>
              </a:path>
            </a:pathLst>
          </a:custGeom>
          <a:noFill/>
          <a:ln w="1492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807" name="Rectangle 223">
            <a:extLst>
              <a:ext uri="{FF2B5EF4-FFF2-40B4-BE49-F238E27FC236}">
                <a16:creationId xmlns:a16="http://schemas.microsoft.com/office/drawing/2014/main" id="{1A497431-1AFB-46AB-8E98-7F1F27D46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5414" y="4738689"/>
            <a:ext cx="174625" cy="31273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808" name="Rectangle 224">
            <a:extLst>
              <a:ext uri="{FF2B5EF4-FFF2-40B4-BE49-F238E27FC236}">
                <a16:creationId xmlns:a16="http://schemas.microsoft.com/office/drawing/2014/main" id="{1D9BC349-A949-4EE8-99D1-8F6118B5AC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20326" y="4692650"/>
            <a:ext cx="227013" cy="31115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809" name="Rectangle 225">
            <a:extLst>
              <a:ext uri="{FF2B5EF4-FFF2-40B4-BE49-F238E27FC236}">
                <a16:creationId xmlns:a16="http://schemas.microsoft.com/office/drawing/2014/main" id="{CE407501-229C-467A-ADA3-8284B2B184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038" y="4337051"/>
            <a:ext cx="4838700" cy="803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810" name="Freeform 226">
            <a:extLst>
              <a:ext uri="{FF2B5EF4-FFF2-40B4-BE49-F238E27FC236}">
                <a16:creationId xmlns:a16="http://schemas.microsoft.com/office/drawing/2014/main" id="{FA101767-067C-4597-9748-FAFAE28836EE}"/>
              </a:ext>
            </a:extLst>
          </p:cNvPr>
          <p:cNvSpPr>
            <a:spLocks/>
          </p:cNvSpPr>
          <p:nvPr/>
        </p:nvSpPr>
        <p:spPr bwMode="auto">
          <a:xfrm>
            <a:off x="5959475" y="4918075"/>
            <a:ext cx="503238" cy="88900"/>
          </a:xfrm>
          <a:custGeom>
            <a:avLst/>
            <a:gdLst>
              <a:gd name="T0" fmla="*/ 0 w 317"/>
              <a:gd name="T1" fmla="*/ 0 h 56"/>
              <a:gd name="T2" fmla="*/ 154 w 317"/>
              <a:gd name="T3" fmla="*/ 53 h 56"/>
              <a:gd name="T4" fmla="*/ 317 w 317"/>
              <a:gd name="T5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7" h="56">
                <a:moveTo>
                  <a:pt x="0" y="0"/>
                </a:moveTo>
                <a:cubicBezTo>
                  <a:pt x="50" y="25"/>
                  <a:pt x="101" y="50"/>
                  <a:pt x="154" y="53"/>
                </a:cubicBezTo>
                <a:cubicBezTo>
                  <a:pt x="207" y="56"/>
                  <a:pt x="262" y="37"/>
                  <a:pt x="317" y="19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811" name="Freeform 227">
            <a:extLst>
              <a:ext uri="{FF2B5EF4-FFF2-40B4-BE49-F238E27FC236}">
                <a16:creationId xmlns:a16="http://schemas.microsoft.com/office/drawing/2014/main" id="{EA550943-6517-4182-B88B-782A87B3EF31}"/>
              </a:ext>
            </a:extLst>
          </p:cNvPr>
          <p:cNvSpPr>
            <a:spLocks/>
          </p:cNvSpPr>
          <p:nvPr/>
        </p:nvSpPr>
        <p:spPr bwMode="auto">
          <a:xfrm flipV="1">
            <a:off x="7178675" y="4835525"/>
            <a:ext cx="503238" cy="88900"/>
          </a:xfrm>
          <a:custGeom>
            <a:avLst/>
            <a:gdLst>
              <a:gd name="T0" fmla="*/ 0 w 317"/>
              <a:gd name="T1" fmla="*/ 0 h 56"/>
              <a:gd name="T2" fmla="*/ 154 w 317"/>
              <a:gd name="T3" fmla="*/ 53 h 56"/>
              <a:gd name="T4" fmla="*/ 317 w 317"/>
              <a:gd name="T5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7" h="56">
                <a:moveTo>
                  <a:pt x="0" y="0"/>
                </a:moveTo>
                <a:cubicBezTo>
                  <a:pt x="50" y="25"/>
                  <a:pt x="101" y="50"/>
                  <a:pt x="154" y="53"/>
                </a:cubicBezTo>
                <a:cubicBezTo>
                  <a:pt x="207" y="56"/>
                  <a:pt x="262" y="37"/>
                  <a:pt x="317" y="19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812" name="Freeform 228">
            <a:extLst>
              <a:ext uri="{FF2B5EF4-FFF2-40B4-BE49-F238E27FC236}">
                <a16:creationId xmlns:a16="http://schemas.microsoft.com/office/drawing/2014/main" id="{31EB5650-BCBA-4998-92FD-9C860D9EC821}"/>
              </a:ext>
            </a:extLst>
          </p:cNvPr>
          <p:cNvSpPr>
            <a:spLocks/>
          </p:cNvSpPr>
          <p:nvPr/>
        </p:nvSpPr>
        <p:spPr bwMode="auto">
          <a:xfrm>
            <a:off x="8496300" y="4887913"/>
            <a:ext cx="503238" cy="88900"/>
          </a:xfrm>
          <a:custGeom>
            <a:avLst/>
            <a:gdLst>
              <a:gd name="T0" fmla="*/ 0 w 317"/>
              <a:gd name="T1" fmla="*/ 0 h 56"/>
              <a:gd name="T2" fmla="*/ 154 w 317"/>
              <a:gd name="T3" fmla="*/ 53 h 56"/>
              <a:gd name="T4" fmla="*/ 317 w 317"/>
              <a:gd name="T5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7" h="56">
                <a:moveTo>
                  <a:pt x="0" y="0"/>
                </a:moveTo>
                <a:cubicBezTo>
                  <a:pt x="50" y="25"/>
                  <a:pt x="101" y="50"/>
                  <a:pt x="154" y="53"/>
                </a:cubicBezTo>
                <a:cubicBezTo>
                  <a:pt x="207" y="56"/>
                  <a:pt x="262" y="37"/>
                  <a:pt x="317" y="19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813" name="Freeform 229">
            <a:extLst>
              <a:ext uri="{FF2B5EF4-FFF2-40B4-BE49-F238E27FC236}">
                <a16:creationId xmlns:a16="http://schemas.microsoft.com/office/drawing/2014/main" id="{FA3350D6-E43A-4638-9E2D-3CC4E7B190DA}"/>
              </a:ext>
            </a:extLst>
          </p:cNvPr>
          <p:cNvSpPr>
            <a:spLocks/>
          </p:cNvSpPr>
          <p:nvPr/>
        </p:nvSpPr>
        <p:spPr bwMode="auto">
          <a:xfrm flipH="1">
            <a:off x="7667625" y="4773613"/>
            <a:ext cx="503238" cy="88900"/>
          </a:xfrm>
          <a:custGeom>
            <a:avLst/>
            <a:gdLst>
              <a:gd name="T0" fmla="*/ 0 w 317"/>
              <a:gd name="T1" fmla="*/ 0 h 56"/>
              <a:gd name="T2" fmla="*/ 154 w 317"/>
              <a:gd name="T3" fmla="*/ 53 h 56"/>
              <a:gd name="T4" fmla="*/ 317 w 317"/>
              <a:gd name="T5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7" h="56">
                <a:moveTo>
                  <a:pt x="0" y="0"/>
                </a:moveTo>
                <a:cubicBezTo>
                  <a:pt x="50" y="25"/>
                  <a:pt x="101" y="50"/>
                  <a:pt x="154" y="53"/>
                </a:cubicBezTo>
                <a:cubicBezTo>
                  <a:pt x="207" y="56"/>
                  <a:pt x="262" y="37"/>
                  <a:pt x="317" y="19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814" name="Freeform 230">
            <a:extLst>
              <a:ext uri="{FF2B5EF4-FFF2-40B4-BE49-F238E27FC236}">
                <a16:creationId xmlns:a16="http://schemas.microsoft.com/office/drawing/2014/main" id="{7C797E83-A0D6-409D-8324-77C717CA2338}"/>
              </a:ext>
            </a:extLst>
          </p:cNvPr>
          <p:cNvSpPr>
            <a:spLocks/>
          </p:cNvSpPr>
          <p:nvPr/>
        </p:nvSpPr>
        <p:spPr bwMode="auto">
          <a:xfrm flipH="1" flipV="1">
            <a:off x="6448425" y="4735513"/>
            <a:ext cx="503238" cy="88900"/>
          </a:xfrm>
          <a:custGeom>
            <a:avLst/>
            <a:gdLst>
              <a:gd name="T0" fmla="*/ 0 w 317"/>
              <a:gd name="T1" fmla="*/ 0 h 56"/>
              <a:gd name="T2" fmla="*/ 154 w 317"/>
              <a:gd name="T3" fmla="*/ 53 h 56"/>
              <a:gd name="T4" fmla="*/ 317 w 317"/>
              <a:gd name="T5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7" h="56">
                <a:moveTo>
                  <a:pt x="0" y="0"/>
                </a:moveTo>
                <a:cubicBezTo>
                  <a:pt x="50" y="25"/>
                  <a:pt x="101" y="50"/>
                  <a:pt x="154" y="53"/>
                </a:cubicBezTo>
                <a:cubicBezTo>
                  <a:pt x="207" y="56"/>
                  <a:pt x="262" y="37"/>
                  <a:pt x="317" y="19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815" name="Freeform 231">
            <a:extLst>
              <a:ext uri="{FF2B5EF4-FFF2-40B4-BE49-F238E27FC236}">
                <a16:creationId xmlns:a16="http://schemas.microsoft.com/office/drawing/2014/main" id="{076FB312-BF88-413C-8349-803A596915C7}"/>
              </a:ext>
            </a:extLst>
          </p:cNvPr>
          <p:cNvSpPr>
            <a:spLocks/>
          </p:cNvSpPr>
          <p:nvPr/>
        </p:nvSpPr>
        <p:spPr bwMode="auto">
          <a:xfrm flipH="1" flipV="1">
            <a:off x="8993189" y="4711700"/>
            <a:ext cx="503237" cy="88900"/>
          </a:xfrm>
          <a:custGeom>
            <a:avLst/>
            <a:gdLst>
              <a:gd name="T0" fmla="*/ 0 w 317"/>
              <a:gd name="T1" fmla="*/ 0 h 56"/>
              <a:gd name="T2" fmla="*/ 154 w 317"/>
              <a:gd name="T3" fmla="*/ 53 h 56"/>
              <a:gd name="T4" fmla="*/ 317 w 317"/>
              <a:gd name="T5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7" h="56">
                <a:moveTo>
                  <a:pt x="0" y="0"/>
                </a:moveTo>
                <a:cubicBezTo>
                  <a:pt x="50" y="25"/>
                  <a:pt x="101" y="50"/>
                  <a:pt x="154" y="53"/>
                </a:cubicBezTo>
                <a:cubicBezTo>
                  <a:pt x="207" y="56"/>
                  <a:pt x="262" y="37"/>
                  <a:pt x="317" y="19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816" name="Text Box 107">
            <a:extLst>
              <a:ext uri="{FF2B5EF4-FFF2-40B4-BE49-F238E27FC236}">
                <a16:creationId xmlns:a16="http://schemas.microsoft.com/office/drawing/2014/main" id="{64452057-D23D-4DC9-9444-882E21260F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2938" y="4348164"/>
            <a:ext cx="1752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>
                <a:solidFill>
                  <a:srgbClr val="000514"/>
                </a:solidFill>
                <a:cs typeface="Arial"/>
              </a:rPr>
              <a:t>Well Trajectory Effects:</a:t>
            </a:r>
          </a:p>
        </p:txBody>
      </p:sp>
      <p:sp>
        <p:nvSpPr>
          <p:cNvPr id="579817" name="Rectangle 233">
            <a:extLst>
              <a:ext uri="{FF2B5EF4-FFF2-40B4-BE49-F238E27FC236}">
                <a16:creationId xmlns:a16="http://schemas.microsoft.com/office/drawing/2014/main" id="{8083132E-0320-4973-90DA-5EF2ADD993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0538" y="5799139"/>
            <a:ext cx="2203450" cy="3206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9819" name="Text Box 107">
            <a:extLst>
              <a:ext uri="{FF2B5EF4-FFF2-40B4-BE49-F238E27FC236}">
                <a16:creationId xmlns:a16="http://schemas.microsoft.com/office/drawing/2014/main" id="{5A97715A-43D6-4D9B-94BB-B15A9D0C33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5" y="5500688"/>
            <a:ext cx="1174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>
                <a:solidFill>
                  <a:srgbClr val="000514"/>
                </a:solidFill>
                <a:cs typeface="Arial"/>
              </a:rPr>
              <a:t>Lateral Above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>
                <a:solidFill>
                  <a:srgbClr val="000514"/>
                </a:solidFill>
                <a:cs typeface="Arial"/>
              </a:rPr>
              <a:t>Pump</a:t>
            </a:r>
          </a:p>
        </p:txBody>
      </p:sp>
      <p:grpSp>
        <p:nvGrpSpPr>
          <p:cNvPr id="579820" name="Group 236">
            <a:extLst>
              <a:ext uri="{FF2B5EF4-FFF2-40B4-BE49-F238E27FC236}">
                <a16:creationId xmlns:a16="http://schemas.microsoft.com/office/drawing/2014/main" id="{55D32B01-1B10-492F-A50C-0BE67ED8B016}"/>
              </a:ext>
            </a:extLst>
          </p:cNvPr>
          <p:cNvGrpSpPr>
            <a:grpSpLocks/>
          </p:cNvGrpSpPr>
          <p:nvPr/>
        </p:nvGrpSpPr>
        <p:grpSpPr bwMode="auto">
          <a:xfrm>
            <a:off x="1684338" y="6361113"/>
            <a:ext cx="2432050" cy="290512"/>
            <a:chOff x="257" y="492"/>
            <a:chExt cx="4241" cy="469"/>
          </a:xfrm>
        </p:grpSpPr>
        <p:sp>
          <p:nvSpPr>
            <p:cNvPr id="579821" name="AutoShape 237">
              <a:extLst>
                <a:ext uri="{FF2B5EF4-FFF2-40B4-BE49-F238E27FC236}">
                  <a16:creationId xmlns:a16="http://schemas.microsoft.com/office/drawing/2014/main" id="{060C62EB-B2B3-4D52-9E39-A3C10B0D7F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" y="492"/>
              <a:ext cx="4241" cy="469"/>
            </a:xfrm>
            <a:prstGeom prst="moon">
              <a:avLst>
                <a:gd name="adj" fmla="val 14523"/>
              </a:avLst>
            </a:prstGeom>
            <a:gradFill rotWithShape="1">
              <a:gsLst>
                <a:gs pos="0">
                  <a:srgbClr val="000099"/>
                </a:gs>
                <a:gs pos="50000">
                  <a:srgbClr val="00CCFF"/>
                </a:gs>
                <a:gs pos="100000">
                  <a:srgbClr val="0000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  <p:sp>
          <p:nvSpPr>
            <p:cNvPr id="579822" name="WordArt 238">
              <a:extLst>
                <a:ext uri="{FF2B5EF4-FFF2-40B4-BE49-F238E27FC236}">
                  <a16:creationId xmlns:a16="http://schemas.microsoft.com/office/drawing/2014/main" id="{B5083491-6626-438F-853F-25E27F64A1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2" y="651"/>
              <a:ext cx="3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CA" sz="3600" kern="10">
                  <a:solidFill>
                    <a:srgbClr val="000000"/>
                  </a:solidFill>
                  <a:latin typeface="Neuropol"/>
                  <a:cs typeface="Arial"/>
                </a:rPr>
                <a:t>Jet Lift Systems</a:t>
              </a:r>
            </a:p>
          </p:txBody>
        </p:sp>
        <p:sp>
          <p:nvSpPr>
            <p:cNvPr id="579823" name="WordArt 239">
              <a:extLst>
                <a:ext uri="{FF2B5EF4-FFF2-40B4-BE49-F238E27FC236}">
                  <a16:creationId xmlns:a16="http://schemas.microsoft.com/office/drawing/2014/main" id="{795BDB5B-0066-49A1-998D-8307B9D4B3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5" y="651"/>
              <a:ext cx="54" cy="2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CA" sz="3600" b="1" kern="10">
                  <a:solidFill>
                    <a:srgbClr val="000000"/>
                  </a:solidFill>
                  <a:latin typeface="Neuropol"/>
                  <a:cs typeface="Arial"/>
                </a:rPr>
                <a:t>TM</a:t>
              </a:r>
            </a:p>
          </p:txBody>
        </p:sp>
      </p:grpSp>
    </p:spTree>
  </p:cSld>
  <p:clrMapOvr>
    <a:masterClrMapping/>
  </p:clrMapOvr>
  <p:transition>
    <p:randomBa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Arc 7">
            <a:extLst>
              <a:ext uri="{FF2B5EF4-FFF2-40B4-BE49-F238E27FC236}">
                <a16:creationId xmlns:a16="http://schemas.microsoft.com/office/drawing/2014/main" id="{64041BE1-03CD-4776-873C-13C3133D8236}"/>
              </a:ext>
            </a:extLst>
          </p:cNvPr>
          <p:cNvSpPr>
            <a:spLocks/>
          </p:cNvSpPr>
          <p:nvPr/>
        </p:nvSpPr>
        <p:spPr bwMode="auto">
          <a:xfrm>
            <a:off x="3462338" y="4151313"/>
            <a:ext cx="2005012" cy="193040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2147483647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600"/>
                </a:moveTo>
                <a:cubicBezTo>
                  <a:pt x="9691" y="21600"/>
                  <a:pt x="29" y="11961"/>
                  <a:pt x="0" y="52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91" y="21600"/>
                  <a:pt x="29" y="11961"/>
                  <a:pt x="0" y="52"/>
                </a:cubicBez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491" name="Arc 7">
            <a:extLst>
              <a:ext uri="{FF2B5EF4-FFF2-40B4-BE49-F238E27FC236}">
                <a16:creationId xmlns:a16="http://schemas.microsoft.com/office/drawing/2014/main" id="{CE22A47E-E22E-42F2-967D-7B01C043FB04}"/>
              </a:ext>
            </a:extLst>
          </p:cNvPr>
          <p:cNvSpPr>
            <a:spLocks/>
          </p:cNvSpPr>
          <p:nvPr/>
        </p:nvSpPr>
        <p:spPr bwMode="auto">
          <a:xfrm>
            <a:off x="3462338" y="4151313"/>
            <a:ext cx="2005012" cy="193040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2147483647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600"/>
                </a:moveTo>
                <a:cubicBezTo>
                  <a:pt x="9691" y="21600"/>
                  <a:pt x="29" y="11961"/>
                  <a:pt x="0" y="52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91" y="21600"/>
                  <a:pt x="29" y="11961"/>
                  <a:pt x="0" y="52"/>
                </a:cubicBezTo>
                <a:lnTo>
                  <a:pt x="21600" y="0"/>
                </a:lnTo>
                <a:close/>
              </a:path>
            </a:pathLst>
          </a:custGeom>
          <a:solidFill>
            <a:srgbClr val="000000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492" name="Rectangle 4">
            <a:extLst>
              <a:ext uri="{FF2B5EF4-FFF2-40B4-BE49-F238E27FC236}">
                <a16:creationId xmlns:a16="http://schemas.microsoft.com/office/drawing/2014/main" id="{9FED1674-14F8-44DC-A4E7-17BB52E676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1850" y="4124326"/>
            <a:ext cx="1676400" cy="15779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493" name="Freeform 5">
            <a:extLst>
              <a:ext uri="{FF2B5EF4-FFF2-40B4-BE49-F238E27FC236}">
                <a16:creationId xmlns:a16="http://schemas.microsoft.com/office/drawing/2014/main" id="{69578D68-2586-4D6D-ACC0-A4B75103F280}"/>
              </a:ext>
            </a:extLst>
          </p:cNvPr>
          <p:cNvSpPr>
            <a:spLocks/>
          </p:cNvSpPr>
          <p:nvPr/>
        </p:nvSpPr>
        <p:spPr bwMode="auto">
          <a:xfrm>
            <a:off x="4865688" y="6000751"/>
            <a:ext cx="3117850" cy="544513"/>
          </a:xfrm>
          <a:custGeom>
            <a:avLst/>
            <a:gdLst>
              <a:gd name="T0" fmla="*/ 1925 w 1925"/>
              <a:gd name="T1" fmla="*/ 1 h 343"/>
              <a:gd name="T2" fmla="*/ 1821 w 1925"/>
              <a:gd name="T3" fmla="*/ 103 h 343"/>
              <a:gd name="T4" fmla="*/ 1594 w 1925"/>
              <a:gd name="T5" fmla="*/ 205 h 343"/>
              <a:gd name="T6" fmla="*/ 1152 w 1925"/>
              <a:gd name="T7" fmla="*/ 307 h 343"/>
              <a:gd name="T8" fmla="*/ 764 w 1925"/>
              <a:gd name="T9" fmla="*/ 341 h 343"/>
              <a:gd name="T10" fmla="*/ 487 w 1925"/>
              <a:gd name="T11" fmla="*/ 317 h 343"/>
              <a:gd name="T12" fmla="*/ 272 w 1925"/>
              <a:gd name="T13" fmla="*/ 249 h 343"/>
              <a:gd name="T14" fmla="*/ 127 w 1925"/>
              <a:gd name="T15" fmla="*/ 165 h 343"/>
              <a:gd name="T16" fmla="*/ 38 w 1925"/>
              <a:gd name="T17" fmla="*/ 65 h 343"/>
              <a:gd name="T18" fmla="*/ 23 w 1925"/>
              <a:gd name="T19" fmla="*/ 0 h 343"/>
              <a:gd name="T20" fmla="*/ 175 w 1925"/>
              <a:gd name="T21" fmla="*/ 38 h 343"/>
              <a:gd name="T22" fmla="*/ 377 w 1925"/>
              <a:gd name="T23" fmla="*/ 60 h 343"/>
              <a:gd name="T24" fmla="*/ 387 w 1925"/>
              <a:gd name="T25" fmla="*/ 28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25" h="343">
                <a:moveTo>
                  <a:pt x="1925" y="1"/>
                </a:moveTo>
                <a:cubicBezTo>
                  <a:pt x="1907" y="18"/>
                  <a:pt x="1876" y="69"/>
                  <a:pt x="1821" y="103"/>
                </a:cubicBezTo>
                <a:cubicBezTo>
                  <a:pt x="1766" y="137"/>
                  <a:pt x="1706" y="171"/>
                  <a:pt x="1594" y="205"/>
                </a:cubicBezTo>
                <a:cubicBezTo>
                  <a:pt x="1483" y="239"/>
                  <a:pt x="1291" y="284"/>
                  <a:pt x="1152" y="307"/>
                </a:cubicBezTo>
                <a:cubicBezTo>
                  <a:pt x="1014" y="330"/>
                  <a:pt x="875" y="339"/>
                  <a:pt x="764" y="341"/>
                </a:cubicBezTo>
                <a:cubicBezTo>
                  <a:pt x="654" y="343"/>
                  <a:pt x="569" y="332"/>
                  <a:pt x="487" y="317"/>
                </a:cubicBezTo>
                <a:cubicBezTo>
                  <a:pt x="406" y="302"/>
                  <a:pt x="332" y="274"/>
                  <a:pt x="272" y="249"/>
                </a:cubicBezTo>
                <a:cubicBezTo>
                  <a:pt x="211" y="224"/>
                  <a:pt x="166" y="196"/>
                  <a:pt x="127" y="165"/>
                </a:cubicBezTo>
                <a:cubicBezTo>
                  <a:pt x="88" y="134"/>
                  <a:pt x="55" y="92"/>
                  <a:pt x="38" y="65"/>
                </a:cubicBezTo>
                <a:cubicBezTo>
                  <a:pt x="21" y="38"/>
                  <a:pt x="0" y="4"/>
                  <a:pt x="23" y="0"/>
                </a:cubicBezTo>
                <a:lnTo>
                  <a:pt x="175" y="38"/>
                </a:lnTo>
                <a:lnTo>
                  <a:pt x="377" y="60"/>
                </a:lnTo>
                <a:lnTo>
                  <a:pt x="387" y="28"/>
                </a:lnTo>
              </a:path>
            </a:pathLst>
          </a:custGeom>
          <a:solidFill>
            <a:srgbClr val="777777">
              <a:alpha val="59999"/>
            </a:srgbClr>
          </a:solidFill>
          <a:ln w="9525" cap="flat" cmpd="sng">
            <a:solidFill>
              <a:srgbClr val="777777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075" tIns="46038" bIns="4603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494" name="Line 5">
            <a:extLst>
              <a:ext uri="{FF2B5EF4-FFF2-40B4-BE49-F238E27FC236}">
                <a16:creationId xmlns:a16="http://schemas.microsoft.com/office/drawing/2014/main" id="{C43F5046-9214-41CD-9A2F-298DCFB122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8225" y="4432300"/>
            <a:ext cx="3557588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495" name="AutoShape 6">
            <a:extLst>
              <a:ext uri="{FF2B5EF4-FFF2-40B4-BE49-F238E27FC236}">
                <a16:creationId xmlns:a16="http://schemas.microsoft.com/office/drawing/2014/main" id="{B8EA27AE-5774-4CA4-842B-B8B31019A9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9876" y="5862638"/>
            <a:ext cx="5038725" cy="171450"/>
          </a:xfrm>
          <a:prstGeom prst="octagon">
            <a:avLst>
              <a:gd name="adj" fmla="val 0"/>
            </a:avLst>
          </a:prstGeom>
          <a:solidFill>
            <a:srgbClr val="000000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sp>
        <p:nvSpPr>
          <p:cNvPr id="575496" name="Arc 8">
            <a:extLst>
              <a:ext uri="{FF2B5EF4-FFF2-40B4-BE49-F238E27FC236}">
                <a16:creationId xmlns:a16="http://schemas.microsoft.com/office/drawing/2014/main" id="{6F8D0C2A-505A-427F-B87F-7659710BDE0D}"/>
              </a:ext>
            </a:extLst>
          </p:cNvPr>
          <p:cNvSpPr>
            <a:spLocks/>
          </p:cNvSpPr>
          <p:nvPr/>
        </p:nvSpPr>
        <p:spPr bwMode="auto">
          <a:xfrm>
            <a:off x="3725863" y="4148139"/>
            <a:ext cx="1746250" cy="1666875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497" name="Rectangle 9">
            <a:extLst>
              <a:ext uri="{FF2B5EF4-FFF2-40B4-BE49-F238E27FC236}">
                <a16:creationId xmlns:a16="http://schemas.microsoft.com/office/drawing/2014/main" id="{F2C2283A-1817-4F21-889F-CF14889D32ED}"/>
              </a:ext>
            </a:extLst>
          </p:cNvPr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993900" y="1"/>
            <a:ext cx="8229600" cy="803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2000">
                <a:solidFill>
                  <a:schemeClr val="bg2"/>
                </a:solidFill>
                <a:latin typeface="Arial" panose="020B0604020202020204" pitchFamily="34" charset="0"/>
              </a:rPr>
              <a:t>Horizontal Wellbore Hydraulics Issues:</a:t>
            </a:r>
          </a:p>
        </p:txBody>
      </p:sp>
      <p:grpSp>
        <p:nvGrpSpPr>
          <p:cNvPr id="575498" name="Group 10">
            <a:extLst>
              <a:ext uri="{FF2B5EF4-FFF2-40B4-BE49-F238E27FC236}">
                <a16:creationId xmlns:a16="http://schemas.microsoft.com/office/drawing/2014/main" id="{1FE0C331-B7F8-422B-834A-F1E80CD0D8D4}"/>
              </a:ext>
            </a:extLst>
          </p:cNvPr>
          <p:cNvGrpSpPr>
            <a:grpSpLocks/>
          </p:cNvGrpSpPr>
          <p:nvPr/>
        </p:nvGrpSpPr>
        <p:grpSpPr bwMode="auto">
          <a:xfrm>
            <a:off x="3462339" y="1490663"/>
            <a:ext cx="261937" cy="2690812"/>
            <a:chOff x="627" y="1108"/>
            <a:chExt cx="118" cy="1619"/>
          </a:xfrm>
        </p:grpSpPr>
        <p:sp>
          <p:nvSpPr>
            <p:cNvPr id="575499" name="Line 11">
              <a:extLst>
                <a:ext uri="{FF2B5EF4-FFF2-40B4-BE49-F238E27FC236}">
                  <a16:creationId xmlns:a16="http://schemas.microsoft.com/office/drawing/2014/main" id="{E3C10D43-D07E-457A-AEE8-857567E8CB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7" y="1108"/>
              <a:ext cx="0" cy="160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  <p:sp>
          <p:nvSpPr>
            <p:cNvPr id="575500" name="Line 12">
              <a:extLst>
                <a:ext uri="{FF2B5EF4-FFF2-40B4-BE49-F238E27FC236}">
                  <a16:creationId xmlns:a16="http://schemas.microsoft.com/office/drawing/2014/main" id="{6EEB90EB-4F56-42CD-B0B3-BEE1D84583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5" y="1108"/>
              <a:ext cx="0" cy="161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</p:grpSp>
      <p:sp>
        <p:nvSpPr>
          <p:cNvPr id="575501" name="Line 29">
            <a:extLst>
              <a:ext uri="{FF2B5EF4-FFF2-40B4-BE49-F238E27FC236}">
                <a16:creationId xmlns:a16="http://schemas.microsoft.com/office/drawing/2014/main" id="{2F4E9C98-49A6-49EB-B71F-74531C2F61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482850" y="1512888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02" name="Line 30">
            <a:extLst>
              <a:ext uri="{FF2B5EF4-FFF2-40B4-BE49-F238E27FC236}">
                <a16:creationId xmlns:a16="http://schemas.microsoft.com/office/drawing/2014/main" id="{EDF05853-835C-4562-8DC0-A46D0316BB96}"/>
              </a:ext>
            </a:extLst>
          </p:cNvPr>
          <p:cNvSpPr>
            <a:spLocks noChangeShapeType="1"/>
          </p:cNvSpPr>
          <p:nvPr/>
        </p:nvSpPr>
        <p:spPr bwMode="auto">
          <a:xfrm>
            <a:off x="2530475" y="1512888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03" name="Line 31">
            <a:extLst>
              <a:ext uri="{FF2B5EF4-FFF2-40B4-BE49-F238E27FC236}">
                <a16:creationId xmlns:a16="http://schemas.microsoft.com/office/drawing/2014/main" id="{4BFE72A5-0D00-472C-9879-CDB3F84625BD}"/>
              </a:ext>
            </a:extLst>
          </p:cNvPr>
          <p:cNvSpPr>
            <a:spLocks noChangeShapeType="1"/>
          </p:cNvSpPr>
          <p:nvPr/>
        </p:nvSpPr>
        <p:spPr bwMode="auto">
          <a:xfrm>
            <a:off x="2578100" y="1512888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04" name="Line 32">
            <a:extLst>
              <a:ext uri="{FF2B5EF4-FFF2-40B4-BE49-F238E27FC236}">
                <a16:creationId xmlns:a16="http://schemas.microsoft.com/office/drawing/2014/main" id="{E4177388-03F1-47FB-A870-8F38E589F3DC}"/>
              </a:ext>
            </a:extLst>
          </p:cNvPr>
          <p:cNvSpPr>
            <a:spLocks noChangeShapeType="1"/>
          </p:cNvSpPr>
          <p:nvPr/>
        </p:nvSpPr>
        <p:spPr bwMode="auto">
          <a:xfrm>
            <a:off x="4025900" y="1512888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05" name="Line 33">
            <a:extLst>
              <a:ext uri="{FF2B5EF4-FFF2-40B4-BE49-F238E27FC236}">
                <a16:creationId xmlns:a16="http://schemas.microsoft.com/office/drawing/2014/main" id="{92AFFE5A-531D-4AC9-A855-E3D73B44FD69}"/>
              </a:ext>
            </a:extLst>
          </p:cNvPr>
          <p:cNvSpPr>
            <a:spLocks noChangeShapeType="1"/>
          </p:cNvSpPr>
          <p:nvPr/>
        </p:nvSpPr>
        <p:spPr bwMode="auto">
          <a:xfrm>
            <a:off x="4073525" y="1512888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06" name="Line 34">
            <a:extLst>
              <a:ext uri="{FF2B5EF4-FFF2-40B4-BE49-F238E27FC236}">
                <a16:creationId xmlns:a16="http://schemas.microsoft.com/office/drawing/2014/main" id="{5F3EC6B2-9682-4732-A32F-91F2BB93FDB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35275" y="1512888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07" name="Line 35">
            <a:extLst>
              <a:ext uri="{FF2B5EF4-FFF2-40B4-BE49-F238E27FC236}">
                <a16:creationId xmlns:a16="http://schemas.microsoft.com/office/drawing/2014/main" id="{3AF9AB19-C550-42CC-AB78-BEBBDBA193F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82900" y="1512888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08" name="Line 36">
            <a:extLst>
              <a:ext uri="{FF2B5EF4-FFF2-40B4-BE49-F238E27FC236}">
                <a16:creationId xmlns:a16="http://schemas.microsoft.com/office/drawing/2014/main" id="{B0CB59E8-F774-4FB1-999C-F175871082E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01839" y="1512888"/>
            <a:ext cx="71437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09" name="Line 37">
            <a:extLst>
              <a:ext uri="{FF2B5EF4-FFF2-40B4-BE49-F238E27FC236}">
                <a16:creationId xmlns:a16="http://schemas.microsoft.com/office/drawing/2014/main" id="{6DC52106-06A6-48E4-8C54-9397FD0BD5F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49464" y="1512888"/>
            <a:ext cx="71437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10" name="Line 38">
            <a:extLst>
              <a:ext uri="{FF2B5EF4-FFF2-40B4-BE49-F238E27FC236}">
                <a16:creationId xmlns:a16="http://schemas.microsoft.com/office/drawing/2014/main" id="{31771F7A-F8CB-48E9-BD04-ED0DA8B63EA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97089" y="1512888"/>
            <a:ext cx="71437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11" name="Line 39">
            <a:extLst>
              <a:ext uri="{FF2B5EF4-FFF2-40B4-BE49-F238E27FC236}">
                <a16:creationId xmlns:a16="http://schemas.microsoft.com/office/drawing/2014/main" id="{CCF19AD7-7281-4789-85E2-A5CEB1392BA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60864" y="1514475"/>
            <a:ext cx="71437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12" name="Line 40">
            <a:extLst>
              <a:ext uri="{FF2B5EF4-FFF2-40B4-BE49-F238E27FC236}">
                <a16:creationId xmlns:a16="http://schemas.microsoft.com/office/drawing/2014/main" id="{2923C657-1F91-4F61-A88E-94A7C555B16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08489" y="1514475"/>
            <a:ext cx="71437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13" name="Line 41">
            <a:extLst>
              <a:ext uri="{FF2B5EF4-FFF2-40B4-BE49-F238E27FC236}">
                <a16:creationId xmlns:a16="http://schemas.microsoft.com/office/drawing/2014/main" id="{B4271B84-A0C4-4396-923E-149DA0B3E15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56114" y="1514475"/>
            <a:ext cx="71437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14" name="Line 42">
            <a:extLst>
              <a:ext uri="{FF2B5EF4-FFF2-40B4-BE49-F238E27FC236}">
                <a16:creationId xmlns:a16="http://schemas.microsoft.com/office/drawing/2014/main" id="{3D7EA900-6398-4958-A4B0-941484F08FFA}"/>
              </a:ext>
            </a:extLst>
          </p:cNvPr>
          <p:cNvSpPr>
            <a:spLocks noChangeShapeType="1"/>
          </p:cNvSpPr>
          <p:nvPr/>
        </p:nvSpPr>
        <p:spPr bwMode="auto">
          <a:xfrm>
            <a:off x="3241675" y="1517650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15" name="Line 43">
            <a:extLst>
              <a:ext uri="{FF2B5EF4-FFF2-40B4-BE49-F238E27FC236}">
                <a16:creationId xmlns:a16="http://schemas.microsoft.com/office/drawing/2014/main" id="{08AF0FB2-94CC-4B62-AC06-1A02A974AE7F}"/>
              </a:ext>
            </a:extLst>
          </p:cNvPr>
          <p:cNvSpPr>
            <a:spLocks noChangeShapeType="1"/>
          </p:cNvSpPr>
          <p:nvPr/>
        </p:nvSpPr>
        <p:spPr bwMode="auto">
          <a:xfrm>
            <a:off x="3289300" y="1517650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16" name="Line 44">
            <a:extLst>
              <a:ext uri="{FF2B5EF4-FFF2-40B4-BE49-F238E27FC236}">
                <a16:creationId xmlns:a16="http://schemas.microsoft.com/office/drawing/2014/main" id="{DE166A8F-E83E-4B16-991D-18E036ECC9F9}"/>
              </a:ext>
            </a:extLst>
          </p:cNvPr>
          <p:cNvSpPr>
            <a:spLocks noChangeShapeType="1"/>
          </p:cNvSpPr>
          <p:nvPr/>
        </p:nvSpPr>
        <p:spPr bwMode="auto">
          <a:xfrm>
            <a:off x="3336925" y="1517650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17" name="Line 67">
            <a:extLst>
              <a:ext uri="{FF2B5EF4-FFF2-40B4-BE49-F238E27FC236}">
                <a16:creationId xmlns:a16="http://schemas.microsoft.com/office/drawing/2014/main" id="{78025D2F-E67E-4A0B-B41E-83F0D4D6C94A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8775" y="1504950"/>
            <a:ext cx="3170238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bIns="4603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18" name="Freeform 75" descr="Newsprint">
            <a:extLst>
              <a:ext uri="{FF2B5EF4-FFF2-40B4-BE49-F238E27FC236}">
                <a16:creationId xmlns:a16="http://schemas.microsoft.com/office/drawing/2014/main" id="{450FCB75-93E4-49FE-8507-BAB6760C25C8}"/>
              </a:ext>
            </a:extLst>
          </p:cNvPr>
          <p:cNvSpPr>
            <a:spLocks/>
          </p:cNvSpPr>
          <p:nvPr/>
        </p:nvSpPr>
        <p:spPr bwMode="auto">
          <a:xfrm>
            <a:off x="4935538" y="6013451"/>
            <a:ext cx="474662" cy="66675"/>
          </a:xfrm>
          <a:custGeom>
            <a:avLst/>
            <a:gdLst>
              <a:gd name="T0" fmla="*/ 0 w 290"/>
              <a:gd name="T1" fmla="*/ 0 h 42"/>
              <a:gd name="T2" fmla="*/ 2147483647 w 290"/>
              <a:gd name="T3" fmla="*/ 2147483647 h 42"/>
              <a:gd name="T4" fmla="*/ 2147483647 w 290"/>
              <a:gd name="T5" fmla="*/ 2147483647 h 42"/>
              <a:gd name="T6" fmla="*/ 2147483647 w 290"/>
              <a:gd name="T7" fmla="*/ 2147483647 h 42"/>
              <a:gd name="T8" fmla="*/ 0 60000 65536"/>
              <a:gd name="T9" fmla="*/ 0 60000 65536"/>
              <a:gd name="T10" fmla="*/ 0 60000 65536"/>
              <a:gd name="T11" fmla="*/ 0 60000 65536"/>
              <a:gd name="T12" fmla="*/ 0 w 290"/>
              <a:gd name="T13" fmla="*/ 0 h 42"/>
              <a:gd name="T14" fmla="*/ 290 w 290"/>
              <a:gd name="T15" fmla="*/ 42 h 4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0" h="42">
                <a:moveTo>
                  <a:pt x="0" y="0"/>
                </a:moveTo>
                <a:cubicBezTo>
                  <a:pt x="27" y="7"/>
                  <a:pt x="55" y="15"/>
                  <a:pt x="87" y="21"/>
                </a:cubicBezTo>
                <a:cubicBezTo>
                  <a:pt x="119" y="27"/>
                  <a:pt x="159" y="32"/>
                  <a:pt x="193" y="35"/>
                </a:cubicBezTo>
                <a:cubicBezTo>
                  <a:pt x="227" y="38"/>
                  <a:pt x="274" y="41"/>
                  <a:pt x="290" y="42"/>
                </a:cubicBezTo>
              </a:path>
            </a:pathLst>
          </a:custGeom>
          <a:noFill/>
          <a:ln w="127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bIns="4603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19" name="Rectangle 82">
            <a:extLst>
              <a:ext uri="{FF2B5EF4-FFF2-40B4-BE49-F238E27FC236}">
                <a16:creationId xmlns:a16="http://schemas.microsoft.com/office/drawing/2014/main" id="{F9BB0332-CE77-4804-9486-7D37AE500912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5076826" y="933450"/>
            <a:ext cx="5184775" cy="24003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88925" indent="-288925">
              <a:lnSpc>
                <a:spcPct val="145000"/>
              </a:lnSpc>
              <a:spcAft>
                <a:spcPct val="75000"/>
              </a:spcAft>
              <a:buClr>
                <a:srgbClr val="292929"/>
              </a:buClr>
              <a:buSzTx/>
              <a:buFontTx/>
              <a:buChar char="•"/>
            </a:pPr>
            <a:r>
              <a:rPr lang="en-US" altLang="en-US" sz="1200" b="1">
                <a:solidFill>
                  <a:schemeClr val="bg2"/>
                </a:solidFill>
                <a:latin typeface="Arial" panose="020B0604020202020204" pitchFamily="34" charset="0"/>
              </a:rPr>
              <a:t>Extensive data showing limited drainage performance in many horizontal well completions</a:t>
            </a:r>
          </a:p>
          <a:p>
            <a:pPr marL="288925" indent="-288925">
              <a:lnSpc>
                <a:spcPct val="145000"/>
              </a:lnSpc>
              <a:spcAft>
                <a:spcPct val="75000"/>
              </a:spcAft>
              <a:buClr>
                <a:srgbClr val="292929"/>
              </a:buClr>
              <a:buSzTx/>
              <a:buFontTx/>
              <a:buChar char="•"/>
            </a:pPr>
            <a:r>
              <a:rPr lang="en-US" altLang="en-US" sz="1200" b="1">
                <a:solidFill>
                  <a:schemeClr val="bg2"/>
                </a:solidFill>
                <a:latin typeface="Arial" panose="020B0604020202020204" pitchFamily="34" charset="0"/>
              </a:rPr>
              <a:t>Often 30 to 70% of wellbore has never flowed oil or gas</a:t>
            </a:r>
          </a:p>
        </p:txBody>
      </p:sp>
      <p:sp>
        <p:nvSpPr>
          <p:cNvPr id="575520" name="Freeform 32">
            <a:extLst>
              <a:ext uri="{FF2B5EF4-FFF2-40B4-BE49-F238E27FC236}">
                <a16:creationId xmlns:a16="http://schemas.microsoft.com/office/drawing/2014/main" id="{1EC4035C-184F-4E7F-9A75-4BF672D69252}"/>
              </a:ext>
            </a:extLst>
          </p:cNvPr>
          <p:cNvSpPr>
            <a:spLocks/>
          </p:cNvSpPr>
          <p:nvPr/>
        </p:nvSpPr>
        <p:spPr bwMode="auto">
          <a:xfrm>
            <a:off x="3578226" y="1487489"/>
            <a:ext cx="1825625" cy="4492625"/>
          </a:xfrm>
          <a:custGeom>
            <a:avLst/>
            <a:gdLst>
              <a:gd name="T0" fmla="*/ 0 w 1160"/>
              <a:gd name="T1" fmla="*/ 0 h 2821"/>
              <a:gd name="T2" fmla="*/ 0 w 1160"/>
              <a:gd name="T3" fmla="*/ 1565 h 2821"/>
              <a:gd name="T4" fmla="*/ 0 w 1160"/>
              <a:gd name="T5" fmla="*/ 1684 h 2821"/>
              <a:gd name="T6" fmla="*/ 44 w 1160"/>
              <a:gd name="T7" fmla="*/ 2030 h 2821"/>
              <a:gd name="T8" fmla="*/ 220 w 1160"/>
              <a:gd name="T9" fmla="*/ 2370 h 2821"/>
              <a:gd name="T10" fmla="*/ 539 w 1160"/>
              <a:gd name="T11" fmla="*/ 2658 h 2821"/>
              <a:gd name="T12" fmla="*/ 848 w 1160"/>
              <a:gd name="T13" fmla="*/ 2786 h 2821"/>
              <a:gd name="T14" fmla="*/ 1160 w 1160"/>
              <a:gd name="T15" fmla="*/ 2821 h 2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0" h="2821">
                <a:moveTo>
                  <a:pt x="0" y="0"/>
                </a:moveTo>
                <a:lnTo>
                  <a:pt x="0" y="1565"/>
                </a:lnTo>
                <a:lnTo>
                  <a:pt x="0" y="1684"/>
                </a:lnTo>
                <a:cubicBezTo>
                  <a:pt x="7" y="1761"/>
                  <a:pt x="7" y="1916"/>
                  <a:pt x="44" y="2030"/>
                </a:cubicBezTo>
                <a:cubicBezTo>
                  <a:pt x="81" y="2144"/>
                  <a:pt x="138" y="2265"/>
                  <a:pt x="220" y="2370"/>
                </a:cubicBezTo>
                <a:cubicBezTo>
                  <a:pt x="302" y="2475"/>
                  <a:pt x="434" y="2589"/>
                  <a:pt x="539" y="2658"/>
                </a:cubicBezTo>
                <a:cubicBezTo>
                  <a:pt x="644" y="2727"/>
                  <a:pt x="745" y="2759"/>
                  <a:pt x="848" y="2786"/>
                </a:cubicBezTo>
                <a:cubicBezTo>
                  <a:pt x="951" y="2813"/>
                  <a:pt x="1095" y="2814"/>
                  <a:pt x="1160" y="2821"/>
                </a:cubicBezTo>
              </a:path>
            </a:pathLst>
          </a:custGeom>
          <a:noFill/>
          <a:ln w="114300" cmpd="sng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21" name="Freeform 33">
            <a:extLst>
              <a:ext uri="{FF2B5EF4-FFF2-40B4-BE49-F238E27FC236}">
                <a16:creationId xmlns:a16="http://schemas.microsoft.com/office/drawing/2014/main" id="{E7353561-FEC1-464F-BF81-E7E9F13DD758}"/>
              </a:ext>
            </a:extLst>
          </p:cNvPr>
          <p:cNvSpPr>
            <a:spLocks/>
          </p:cNvSpPr>
          <p:nvPr/>
        </p:nvSpPr>
        <p:spPr bwMode="auto">
          <a:xfrm>
            <a:off x="3560764" y="1481138"/>
            <a:ext cx="1843087" cy="4494212"/>
          </a:xfrm>
          <a:custGeom>
            <a:avLst/>
            <a:gdLst>
              <a:gd name="T0" fmla="*/ 0 w 1160"/>
              <a:gd name="T1" fmla="*/ 0 h 2821"/>
              <a:gd name="T2" fmla="*/ 0 w 1160"/>
              <a:gd name="T3" fmla="*/ 1565 h 2821"/>
              <a:gd name="T4" fmla="*/ 0 w 1160"/>
              <a:gd name="T5" fmla="*/ 1684 h 2821"/>
              <a:gd name="T6" fmla="*/ 44 w 1160"/>
              <a:gd name="T7" fmla="*/ 2030 h 2821"/>
              <a:gd name="T8" fmla="*/ 220 w 1160"/>
              <a:gd name="T9" fmla="*/ 2370 h 2821"/>
              <a:gd name="T10" fmla="*/ 539 w 1160"/>
              <a:gd name="T11" fmla="*/ 2658 h 2821"/>
              <a:gd name="T12" fmla="*/ 848 w 1160"/>
              <a:gd name="T13" fmla="*/ 2786 h 2821"/>
              <a:gd name="T14" fmla="*/ 1160 w 1160"/>
              <a:gd name="T15" fmla="*/ 2821 h 2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0" h="2821">
                <a:moveTo>
                  <a:pt x="0" y="0"/>
                </a:moveTo>
                <a:lnTo>
                  <a:pt x="0" y="1565"/>
                </a:lnTo>
                <a:lnTo>
                  <a:pt x="0" y="1684"/>
                </a:lnTo>
                <a:cubicBezTo>
                  <a:pt x="7" y="1761"/>
                  <a:pt x="7" y="1916"/>
                  <a:pt x="44" y="2030"/>
                </a:cubicBezTo>
                <a:cubicBezTo>
                  <a:pt x="81" y="2144"/>
                  <a:pt x="138" y="2265"/>
                  <a:pt x="220" y="2370"/>
                </a:cubicBezTo>
                <a:cubicBezTo>
                  <a:pt x="302" y="2475"/>
                  <a:pt x="434" y="2589"/>
                  <a:pt x="539" y="2658"/>
                </a:cubicBezTo>
                <a:cubicBezTo>
                  <a:pt x="644" y="2727"/>
                  <a:pt x="745" y="2759"/>
                  <a:pt x="848" y="2786"/>
                </a:cubicBezTo>
                <a:cubicBezTo>
                  <a:pt x="951" y="2813"/>
                  <a:pt x="1095" y="2814"/>
                  <a:pt x="1160" y="2821"/>
                </a:cubicBezTo>
              </a:path>
            </a:pathLst>
          </a:custGeom>
          <a:noFill/>
          <a:ln w="50800" cmpd="sng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3378257" name="Rectangle 81">
            <a:extLst>
              <a:ext uri="{FF2B5EF4-FFF2-40B4-BE49-F238E27FC236}">
                <a16:creationId xmlns:a16="http://schemas.microsoft.com/office/drawing/2014/main" id="{1592F998-FDC8-4B73-9FA5-FB73CD2F05A5}"/>
              </a:ext>
            </a:extLst>
          </p:cNvPr>
          <p:cNvSpPr>
            <a:spLocks noChangeArrowheads="1"/>
          </p:cNvSpPr>
          <p:nvPr/>
        </p:nvSpPr>
        <p:spPr bwMode="auto">
          <a:xfrm rot="420000">
            <a:off x="4910138" y="5892801"/>
            <a:ext cx="527050" cy="123825"/>
          </a:xfrm>
          <a:prstGeom prst="rect">
            <a:avLst/>
          </a:prstGeom>
          <a:gradFill rotWithShape="1">
            <a:gsLst>
              <a:gs pos="0">
                <a:srgbClr val="101010"/>
              </a:gs>
              <a:gs pos="50000">
                <a:schemeClr val="tx1"/>
              </a:gs>
              <a:gs pos="100000">
                <a:srgbClr val="101010"/>
              </a:gs>
            </a:gsLst>
            <a:lin ang="5400000" scaled="1"/>
          </a:gra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  <a:defRPr/>
            </a:pPr>
            <a:endParaRPr lang="en-US" b="1">
              <a:solidFill>
                <a:srgbClr val="000514"/>
              </a:solidFill>
              <a:latin typeface="Arial" charset="0"/>
              <a:cs typeface="Arial"/>
            </a:endParaRPr>
          </a:p>
        </p:txBody>
      </p:sp>
      <p:grpSp>
        <p:nvGrpSpPr>
          <p:cNvPr id="575523" name="Group 35">
            <a:extLst>
              <a:ext uri="{FF2B5EF4-FFF2-40B4-BE49-F238E27FC236}">
                <a16:creationId xmlns:a16="http://schemas.microsoft.com/office/drawing/2014/main" id="{17953542-DBD6-43F0-8017-2F3FB620B178}"/>
              </a:ext>
            </a:extLst>
          </p:cNvPr>
          <p:cNvGrpSpPr>
            <a:grpSpLocks/>
          </p:cNvGrpSpPr>
          <p:nvPr/>
        </p:nvGrpSpPr>
        <p:grpSpPr bwMode="auto">
          <a:xfrm>
            <a:off x="3440113" y="1163638"/>
            <a:ext cx="298450" cy="342900"/>
            <a:chOff x="1211" y="771"/>
            <a:chExt cx="142" cy="163"/>
          </a:xfrm>
        </p:grpSpPr>
        <p:sp>
          <p:nvSpPr>
            <p:cNvPr id="575524" name="Rectangle 64">
              <a:extLst>
                <a:ext uri="{FF2B5EF4-FFF2-40B4-BE49-F238E27FC236}">
                  <a16:creationId xmlns:a16="http://schemas.microsoft.com/office/drawing/2014/main" id="{57E4E7CA-71D6-4F2B-B4CE-143E93651D8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263" y="771"/>
              <a:ext cx="38" cy="1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575525" name="Rectangle 65">
              <a:extLst>
                <a:ext uri="{FF2B5EF4-FFF2-40B4-BE49-F238E27FC236}">
                  <a16:creationId xmlns:a16="http://schemas.microsoft.com/office/drawing/2014/main" id="{4E2517A8-A42F-4E46-926D-327619A7B76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240" y="814"/>
              <a:ext cx="83" cy="5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575526" name="Rectangle 66">
              <a:extLst>
                <a:ext uri="{FF2B5EF4-FFF2-40B4-BE49-F238E27FC236}">
                  <a16:creationId xmlns:a16="http://schemas.microsoft.com/office/drawing/2014/main" id="{A41D56F6-96F0-4ED5-BB9F-132A330CDFD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211" y="907"/>
              <a:ext cx="142" cy="2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</p:grpSp>
      <p:sp>
        <p:nvSpPr>
          <p:cNvPr id="575527" name="Rectangle 92">
            <a:extLst>
              <a:ext uri="{FF2B5EF4-FFF2-40B4-BE49-F238E27FC236}">
                <a16:creationId xmlns:a16="http://schemas.microsoft.com/office/drawing/2014/main" id="{ED10C06C-BB40-4570-A6DF-6DDECAF23BD1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559176" y="1039814"/>
            <a:ext cx="60325" cy="46672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bIns="46038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sp>
        <p:nvSpPr>
          <p:cNvPr id="575528" name="Rectangle 94">
            <a:extLst>
              <a:ext uri="{FF2B5EF4-FFF2-40B4-BE49-F238E27FC236}">
                <a16:creationId xmlns:a16="http://schemas.microsoft.com/office/drawing/2014/main" id="{47C5D120-D5BF-4B8C-9378-B13C1C78BFE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476626" y="1463676"/>
            <a:ext cx="225425" cy="428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bIns="46038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grpSp>
        <p:nvGrpSpPr>
          <p:cNvPr id="575529" name="Group 95">
            <a:extLst>
              <a:ext uri="{FF2B5EF4-FFF2-40B4-BE49-F238E27FC236}">
                <a16:creationId xmlns:a16="http://schemas.microsoft.com/office/drawing/2014/main" id="{8882FA5C-D590-421A-8723-49947D213BB1}"/>
              </a:ext>
            </a:extLst>
          </p:cNvPr>
          <p:cNvGrpSpPr>
            <a:grpSpLocks/>
          </p:cNvGrpSpPr>
          <p:nvPr/>
        </p:nvGrpSpPr>
        <p:grpSpPr bwMode="auto">
          <a:xfrm>
            <a:off x="2135188" y="992188"/>
            <a:ext cx="1428750" cy="508000"/>
            <a:chOff x="399" y="593"/>
            <a:chExt cx="900" cy="337"/>
          </a:xfrm>
        </p:grpSpPr>
        <p:sp>
          <p:nvSpPr>
            <p:cNvPr id="575530" name="Rectangle 96">
              <a:extLst>
                <a:ext uri="{FF2B5EF4-FFF2-40B4-BE49-F238E27FC236}">
                  <a16:creationId xmlns:a16="http://schemas.microsoft.com/office/drawing/2014/main" id="{8C18623D-E7ED-41EB-BB6E-B0516BAA0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593"/>
              <a:ext cx="520" cy="33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575531" name="Rectangle 97">
              <a:extLst>
                <a:ext uri="{FF2B5EF4-FFF2-40B4-BE49-F238E27FC236}">
                  <a16:creationId xmlns:a16="http://schemas.microsoft.com/office/drawing/2014/main" id="{262C82D3-482E-4D0A-B8C3-B512C0A26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8" y="874"/>
              <a:ext cx="260" cy="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575532" name="Rectangle 98">
              <a:extLst>
                <a:ext uri="{FF2B5EF4-FFF2-40B4-BE49-F238E27FC236}">
                  <a16:creationId xmlns:a16="http://schemas.microsoft.com/office/drawing/2014/main" id="{65EF91A1-27D9-4707-8AF8-88543E1632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2" y="825"/>
              <a:ext cx="260" cy="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575533" name="Rectangle 99">
              <a:extLst>
                <a:ext uri="{FF2B5EF4-FFF2-40B4-BE49-F238E27FC236}">
                  <a16:creationId xmlns:a16="http://schemas.microsoft.com/office/drawing/2014/main" id="{C362281C-AF85-47F8-85AD-BFAA4F206EC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084" y="796"/>
              <a:ext cx="173" cy="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575534" name="Rectangle 100">
              <a:extLst>
                <a:ext uri="{FF2B5EF4-FFF2-40B4-BE49-F238E27FC236}">
                  <a16:creationId xmlns:a16="http://schemas.microsoft.com/office/drawing/2014/main" id="{628A12D8-8DA2-4FF1-858B-6551B0C31B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047" y="736"/>
              <a:ext cx="173" cy="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575535" name="Rectangle 101">
              <a:extLst>
                <a:ext uri="{FF2B5EF4-FFF2-40B4-BE49-F238E27FC236}">
                  <a16:creationId xmlns:a16="http://schemas.microsoft.com/office/drawing/2014/main" id="{B5389DFE-5666-4D55-8F18-BEC83905A1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26" y="658"/>
              <a:ext cx="173" cy="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575536" name="Rectangle 102">
              <a:extLst>
                <a:ext uri="{FF2B5EF4-FFF2-40B4-BE49-F238E27FC236}">
                  <a16:creationId xmlns:a16="http://schemas.microsoft.com/office/drawing/2014/main" id="{8E862276-CD10-468D-A964-57C2945B21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6" y="718"/>
              <a:ext cx="127" cy="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</p:grpSp>
      <p:sp>
        <p:nvSpPr>
          <p:cNvPr id="575537" name="Freeform 49">
            <a:extLst>
              <a:ext uri="{FF2B5EF4-FFF2-40B4-BE49-F238E27FC236}">
                <a16:creationId xmlns:a16="http://schemas.microsoft.com/office/drawing/2014/main" id="{B9F14F80-9291-488E-872C-0C3931C39472}"/>
              </a:ext>
            </a:extLst>
          </p:cNvPr>
          <p:cNvSpPr>
            <a:spLocks/>
          </p:cNvSpPr>
          <p:nvPr/>
        </p:nvSpPr>
        <p:spPr bwMode="auto">
          <a:xfrm>
            <a:off x="5027613" y="5378450"/>
            <a:ext cx="2938462" cy="495300"/>
          </a:xfrm>
          <a:custGeom>
            <a:avLst/>
            <a:gdLst>
              <a:gd name="T0" fmla="*/ 1851 w 1851"/>
              <a:gd name="T1" fmla="*/ 312 h 312"/>
              <a:gd name="T2" fmla="*/ 1764 w 1851"/>
              <a:gd name="T3" fmla="*/ 240 h 312"/>
              <a:gd name="T4" fmla="*/ 1537 w 1851"/>
              <a:gd name="T5" fmla="*/ 138 h 312"/>
              <a:gd name="T6" fmla="*/ 1095 w 1851"/>
              <a:gd name="T7" fmla="*/ 36 h 312"/>
              <a:gd name="T8" fmla="*/ 707 w 1851"/>
              <a:gd name="T9" fmla="*/ 2 h 312"/>
              <a:gd name="T10" fmla="*/ 430 w 1851"/>
              <a:gd name="T11" fmla="*/ 26 h 312"/>
              <a:gd name="T12" fmla="*/ 215 w 1851"/>
              <a:gd name="T13" fmla="*/ 94 h 312"/>
              <a:gd name="T14" fmla="*/ 70 w 1851"/>
              <a:gd name="T15" fmla="*/ 178 h 312"/>
              <a:gd name="T16" fmla="*/ 0 w 1851"/>
              <a:gd name="T17" fmla="*/ 235 h 312"/>
              <a:gd name="T18" fmla="*/ 24 w 1851"/>
              <a:gd name="T19" fmla="*/ 241 h 312"/>
              <a:gd name="T20" fmla="*/ 132 w 1851"/>
              <a:gd name="T21" fmla="*/ 263 h 312"/>
              <a:gd name="T22" fmla="*/ 238 w 1851"/>
              <a:gd name="T23" fmla="*/ 271 h 312"/>
              <a:gd name="T24" fmla="*/ 279 w 1851"/>
              <a:gd name="T25" fmla="*/ 271 h 312"/>
              <a:gd name="T26" fmla="*/ 279 w 1851"/>
              <a:gd name="T27" fmla="*/ 298 h 312"/>
              <a:gd name="T28" fmla="*/ 289 w 1851"/>
              <a:gd name="T29" fmla="*/ 30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51" h="312">
                <a:moveTo>
                  <a:pt x="1851" y="312"/>
                </a:moveTo>
                <a:cubicBezTo>
                  <a:pt x="1837" y="300"/>
                  <a:pt x="1816" y="269"/>
                  <a:pt x="1764" y="240"/>
                </a:cubicBezTo>
                <a:cubicBezTo>
                  <a:pt x="1712" y="211"/>
                  <a:pt x="1649" y="172"/>
                  <a:pt x="1537" y="138"/>
                </a:cubicBezTo>
                <a:cubicBezTo>
                  <a:pt x="1426" y="104"/>
                  <a:pt x="1234" y="59"/>
                  <a:pt x="1095" y="36"/>
                </a:cubicBezTo>
                <a:cubicBezTo>
                  <a:pt x="957" y="13"/>
                  <a:pt x="818" y="4"/>
                  <a:pt x="707" y="2"/>
                </a:cubicBezTo>
                <a:cubicBezTo>
                  <a:pt x="597" y="0"/>
                  <a:pt x="512" y="11"/>
                  <a:pt x="430" y="26"/>
                </a:cubicBezTo>
                <a:cubicBezTo>
                  <a:pt x="349" y="41"/>
                  <a:pt x="275" y="69"/>
                  <a:pt x="215" y="94"/>
                </a:cubicBezTo>
                <a:cubicBezTo>
                  <a:pt x="155" y="119"/>
                  <a:pt x="106" y="154"/>
                  <a:pt x="70" y="178"/>
                </a:cubicBezTo>
                <a:lnTo>
                  <a:pt x="0" y="235"/>
                </a:lnTo>
                <a:lnTo>
                  <a:pt x="24" y="241"/>
                </a:lnTo>
                <a:cubicBezTo>
                  <a:pt x="46" y="246"/>
                  <a:pt x="96" y="258"/>
                  <a:pt x="132" y="263"/>
                </a:cubicBezTo>
                <a:cubicBezTo>
                  <a:pt x="168" y="268"/>
                  <a:pt x="214" y="270"/>
                  <a:pt x="238" y="271"/>
                </a:cubicBezTo>
                <a:lnTo>
                  <a:pt x="279" y="271"/>
                </a:lnTo>
                <a:lnTo>
                  <a:pt x="279" y="298"/>
                </a:lnTo>
                <a:lnTo>
                  <a:pt x="289" y="302"/>
                </a:lnTo>
              </a:path>
            </a:pathLst>
          </a:custGeom>
          <a:solidFill>
            <a:srgbClr val="777777">
              <a:alpha val="59999"/>
            </a:srgbClr>
          </a:solidFill>
          <a:ln w="9525" cap="flat" cmpd="sng">
            <a:solidFill>
              <a:srgbClr val="777777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075" tIns="46038" bIns="4603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grpSp>
        <p:nvGrpSpPr>
          <p:cNvPr id="575538" name="Group 50">
            <a:extLst>
              <a:ext uri="{FF2B5EF4-FFF2-40B4-BE49-F238E27FC236}">
                <a16:creationId xmlns:a16="http://schemas.microsoft.com/office/drawing/2014/main" id="{C758AB62-4E7C-436F-B45A-C4525114DA01}"/>
              </a:ext>
            </a:extLst>
          </p:cNvPr>
          <p:cNvGrpSpPr>
            <a:grpSpLocks/>
          </p:cNvGrpSpPr>
          <p:nvPr/>
        </p:nvGrpSpPr>
        <p:grpSpPr bwMode="auto">
          <a:xfrm>
            <a:off x="5735639" y="6165850"/>
            <a:ext cx="1531937" cy="211138"/>
            <a:chOff x="2653" y="3884"/>
            <a:chExt cx="965" cy="133"/>
          </a:xfrm>
        </p:grpSpPr>
        <p:grpSp>
          <p:nvGrpSpPr>
            <p:cNvPr id="575539" name="Group 90">
              <a:extLst>
                <a:ext uri="{FF2B5EF4-FFF2-40B4-BE49-F238E27FC236}">
                  <a16:creationId xmlns:a16="http://schemas.microsoft.com/office/drawing/2014/main" id="{4A3B5F24-378C-42C0-9DAF-4912C41610E6}"/>
                </a:ext>
              </a:extLst>
            </p:cNvPr>
            <p:cNvGrpSpPr>
              <a:grpSpLocks/>
            </p:cNvGrpSpPr>
            <p:nvPr/>
          </p:nvGrpSpPr>
          <p:grpSpPr bwMode="auto">
            <a:xfrm rot="-3843177" flipH="1" flipV="1">
              <a:off x="2755" y="3782"/>
              <a:ext cx="133" cy="338"/>
              <a:chOff x="2001" y="3038"/>
              <a:chExt cx="157" cy="349"/>
            </a:xfrm>
          </p:grpSpPr>
          <p:sp>
            <p:nvSpPr>
              <p:cNvPr id="575540" name="AutoShape 91">
                <a:extLst>
                  <a:ext uri="{FF2B5EF4-FFF2-40B4-BE49-F238E27FC236}">
                    <a16:creationId xmlns:a16="http://schemas.microsoft.com/office/drawing/2014/main" id="{16CF5A9F-940F-4D03-8F47-D9AE318FA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72989">
                <a:off x="2061" y="3038"/>
                <a:ext cx="97" cy="303"/>
              </a:xfrm>
              <a:prstGeom prst="moon">
                <a:avLst>
                  <a:gd name="adj" fmla="val 39338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  <p:sp>
            <p:nvSpPr>
              <p:cNvPr id="575541" name="AutoShape 92">
                <a:extLst>
                  <a:ext uri="{FF2B5EF4-FFF2-40B4-BE49-F238E27FC236}">
                    <a16:creationId xmlns:a16="http://schemas.microsoft.com/office/drawing/2014/main" id="{4EE545A2-3039-47FC-B0C0-CA4AA7FE6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001" y="3240"/>
                <a:ext cx="101" cy="147"/>
              </a:xfrm>
              <a:prstGeom prst="triangle">
                <a:avLst>
                  <a:gd name="adj" fmla="val 50000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</p:grpSp>
        <p:grpSp>
          <p:nvGrpSpPr>
            <p:cNvPr id="575542" name="Group 93">
              <a:extLst>
                <a:ext uri="{FF2B5EF4-FFF2-40B4-BE49-F238E27FC236}">
                  <a16:creationId xmlns:a16="http://schemas.microsoft.com/office/drawing/2014/main" id="{3DCFE92E-6B5A-4A65-9952-70DEE8F8FD1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-3843177" flipH="1" flipV="1">
              <a:off x="3144" y="3824"/>
              <a:ext cx="99" cy="252"/>
              <a:chOff x="2001" y="3038"/>
              <a:chExt cx="157" cy="349"/>
            </a:xfrm>
          </p:grpSpPr>
          <p:sp>
            <p:nvSpPr>
              <p:cNvPr id="575543" name="AutoShape 94">
                <a:extLst>
                  <a:ext uri="{FF2B5EF4-FFF2-40B4-BE49-F238E27FC236}">
                    <a16:creationId xmlns:a16="http://schemas.microsoft.com/office/drawing/2014/main" id="{41A0C8CC-1194-4638-9BB2-36D36FFD576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072989">
                <a:off x="2061" y="3038"/>
                <a:ext cx="97" cy="303"/>
              </a:xfrm>
              <a:prstGeom prst="moon">
                <a:avLst>
                  <a:gd name="adj" fmla="val 39338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  <p:sp>
            <p:nvSpPr>
              <p:cNvPr id="575544" name="AutoShape 95">
                <a:extLst>
                  <a:ext uri="{FF2B5EF4-FFF2-40B4-BE49-F238E27FC236}">
                    <a16:creationId xmlns:a16="http://schemas.microsoft.com/office/drawing/2014/main" id="{277FC1CC-BD16-4764-8EF2-EB0DD9A244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800000">
                <a:off x="2001" y="3240"/>
                <a:ext cx="101" cy="147"/>
              </a:xfrm>
              <a:prstGeom prst="triangle">
                <a:avLst>
                  <a:gd name="adj" fmla="val 50000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</p:grpSp>
        <p:grpSp>
          <p:nvGrpSpPr>
            <p:cNvPr id="575545" name="Group 96">
              <a:extLst>
                <a:ext uri="{FF2B5EF4-FFF2-40B4-BE49-F238E27FC236}">
                  <a16:creationId xmlns:a16="http://schemas.microsoft.com/office/drawing/2014/main" id="{41155AA7-3D6C-4FBC-8DAA-8CEBFE0683C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-3843177" flipH="1" flipV="1">
              <a:off x="3486" y="3830"/>
              <a:ext cx="74" cy="191"/>
              <a:chOff x="2001" y="3038"/>
              <a:chExt cx="157" cy="349"/>
            </a:xfrm>
          </p:grpSpPr>
          <p:sp>
            <p:nvSpPr>
              <p:cNvPr id="575546" name="AutoShape 97">
                <a:extLst>
                  <a:ext uri="{FF2B5EF4-FFF2-40B4-BE49-F238E27FC236}">
                    <a16:creationId xmlns:a16="http://schemas.microsoft.com/office/drawing/2014/main" id="{37D712C5-F397-444B-A2F2-9C6B8789F6F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072989">
                <a:off x="2061" y="3038"/>
                <a:ext cx="97" cy="303"/>
              </a:xfrm>
              <a:prstGeom prst="moon">
                <a:avLst>
                  <a:gd name="adj" fmla="val 39338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  <p:sp>
            <p:nvSpPr>
              <p:cNvPr id="575547" name="AutoShape 98">
                <a:extLst>
                  <a:ext uri="{FF2B5EF4-FFF2-40B4-BE49-F238E27FC236}">
                    <a16:creationId xmlns:a16="http://schemas.microsoft.com/office/drawing/2014/main" id="{DEFD287F-CD6B-4553-914B-2E4EBDF26DD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800000">
                <a:off x="2001" y="3240"/>
                <a:ext cx="101" cy="147"/>
              </a:xfrm>
              <a:prstGeom prst="triangle">
                <a:avLst>
                  <a:gd name="adj" fmla="val 50000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</p:grpSp>
      </p:grpSp>
      <p:sp>
        <p:nvSpPr>
          <p:cNvPr id="575548" name="Text Box 107">
            <a:extLst>
              <a:ext uri="{FF2B5EF4-FFF2-40B4-BE49-F238E27FC236}">
                <a16:creationId xmlns:a16="http://schemas.microsoft.com/office/drawing/2014/main" id="{C44D2331-FB31-4282-91F2-F4EAB73785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6863" y="5070476"/>
            <a:ext cx="1752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>
                <a:solidFill>
                  <a:srgbClr val="000514"/>
                </a:solidFill>
                <a:cs typeface="Arial"/>
              </a:rPr>
              <a:t>Drainage Area</a:t>
            </a:r>
          </a:p>
        </p:txBody>
      </p:sp>
      <p:sp>
        <p:nvSpPr>
          <p:cNvPr id="575549" name="AutoShape 71">
            <a:extLst>
              <a:ext uri="{FF2B5EF4-FFF2-40B4-BE49-F238E27FC236}">
                <a16:creationId xmlns:a16="http://schemas.microsoft.com/office/drawing/2014/main" id="{9DE8C63D-7F2A-4ACC-BC98-CD67F6A4D9F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372101" y="5718176"/>
            <a:ext cx="88900" cy="111125"/>
          </a:xfrm>
          <a:prstGeom prst="rtTriangle">
            <a:avLst/>
          </a:prstGeom>
          <a:solidFill>
            <a:srgbClr val="000000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sp>
        <p:nvSpPr>
          <p:cNvPr id="575550" name="AutoShape 72">
            <a:extLst>
              <a:ext uri="{FF2B5EF4-FFF2-40B4-BE49-F238E27FC236}">
                <a16:creationId xmlns:a16="http://schemas.microsoft.com/office/drawing/2014/main" id="{1D5B14BE-2086-4AA7-968D-FD2E9AC5C479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5373689" y="6081713"/>
            <a:ext cx="98425" cy="88900"/>
          </a:xfrm>
          <a:prstGeom prst="rtTriangle">
            <a:avLst/>
          </a:prstGeom>
          <a:solidFill>
            <a:srgbClr val="000000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rot="10800000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sp>
        <p:nvSpPr>
          <p:cNvPr id="575551" name="Arc 7">
            <a:extLst>
              <a:ext uri="{FF2B5EF4-FFF2-40B4-BE49-F238E27FC236}">
                <a16:creationId xmlns:a16="http://schemas.microsoft.com/office/drawing/2014/main" id="{71227432-DE76-4EBC-915E-80FF1B8BF6D0}"/>
              </a:ext>
            </a:extLst>
          </p:cNvPr>
          <p:cNvSpPr>
            <a:spLocks/>
          </p:cNvSpPr>
          <p:nvPr/>
        </p:nvSpPr>
        <p:spPr bwMode="auto">
          <a:xfrm>
            <a:off x="3462338" y="4151313"/>
            <a:ext cx="2005012" cy="193040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2147483647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600"/>
                </a:moveTo>
                <a:cubicBezTo>
                  <a:pt x="9691" y="21600"/>
                  <a:pt x="29" y="11961"/>
                  <a:pt x="0" y="52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91" y="21600"/>
                  <a:pt x="29" y="11961"/>
                  <a:pt x="0" y="52"/>
                </a:cubicBezTo>
                <a:lnTo>
                  <a:pt x="21600" y="0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52" name="Freeform 64">
            <a:extLst>
              <a:ext uri="{FF2B5EF4-FFF2-40B4-BE49-F238E27FC236}">
                <a16:creationId xmlns:a16="http://schemas.microsoft.com/office/drawing/2014/main" id="{C39AEEB1-664D-48A7-8327-9FDA3085ECF2}"/>
              </a:ext>
            </a:extLst>
          </p:cNvPr>
          <p:cNvSpPr>
            <a:spLocks/>
          </p:cNvSpPr>
          <p:nvPr/>
        </p:nvSpPr>
        <p:spPr bwMode="auto">
          <a:xfrm>
            <a:off x="4486276" y="5691188"/>
            <a:ext cx="1012825" cy="228600"/>
          </a:xfrm>
          <a:custGeom>
            <a:avLst/>
            <a:gdLst>
              <a:gd name="T0" fmla="*/ 638 w 638"/>
              <a:gd name="T1" fmla="*/ 144 h 144"/>
              <a:gd name="T2" fmla="*/ 552 w 638"/>
              <a:gd name="T3" fmla="*/ 120 h 144"/>
              <a:gd name="T4" fmla="*/ 417 w 638"/>
              <a:gd name="T5" fmla="*/ 111 h 144"/>
              <a:gd name="T6" fmla="*/ 305 w 638"/>
              <a:gd name="T7" fmla="*/ 84 h 144"/>
              <a:gd name="T8" fmla="*/ 189 w 638"/>
              <a:gd name="T9" fmla="*/ 48 h 144"/>
              <a:gd name="T10" fmla="*/ 62 w 638"/>
              <a:gd name="T11" fmla="*/ 26 h 144"/>
              <a:gd name="T12" fmla="*/ 0 w 638"/>
              <a:gd name="T13" fmla="*/ 0 h 144"/>
              <a:gd name="T14" fmla="*/ 222 w 638"/>
              <a:gd name="T15" fmla="*/ 9 h 144"/>
              <a:gd name="T16" fmla="*/ 266 w 638"/>
              <a:gd name="T17" fmla="*/ 25 h 144"/>
              <a:gd name="T18" fmla="*/ 391 w 638"/>
              <a:gd name="T19" fmla="*/ 60 h 144"/>
              <a:gd name="T20" fmla="*/ 506 w 638"/>
              <a:gd name="T21" fmla="*/ 77 h 144"/>
              <a:gd name="T22" fmla="*/ 597 w 638"/>
              <a:gd name="T23" fmla="*/ 86 h 144"/>
              <a:gd name="T24" fmla="*/ 612 w 638"/>
              <a:gd name="T25" fmla="*/ 87 h 144"/>
              <a:gd name="T26" fmla="*/ 638 w 638"/>
              <a:gd name="T27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38" h="144">
                <a:moveTo>
                  <a:pt x="638" y="144"/>
                </a:moveTo>
                <a:lnTo>
                  <a:pt x="552" y="120"/>
                </a:lnTo>
                <a:lnTo>
                  <a:pt x="417" y="111"/>
                </a:lnTo>
                <a:lnTo>
                  <a:pt x="305" y="84"/>
                </a:lnTo>
                <a:lnTo>
                  <a:pt x="189" y="48"/>
                </a:lnTo>
                <a:cubicBezTo>
                  <a:pt x="149" y="38"/>
                  <a:pt x="93" y="34"/>
                  <a:pt x="62" y="26"/>
                </a:cubicBezTo>
                <a:lnTo>
                  <a:pt x="0" y="0"/>
                </a:lnTo>
                <a:lnTo>
                  <a:pt x="222" y="9"/>
                </a:lnTo>
                <a:lnTo>
                  <a:pt x="266" y="25"/>
                </a:lnTo>
                <a:cubicBezTo>
                  <a:pt x="294" y="33"/>
                  <a:pt x="351" y="51"/>
                  <a:pt x="391" y="60"/>
                </a:cubicBezTo>
                <a:cubicBezTo>
                  <a:pt x="431" y="69"/>
                  <a:pt x="472" y="73"/>
                  <a:pt x="506" y="77"/>
                </a:cubicBezTo>
                <a:cubicBezTo>
                  <a:pt x="540" y="81"/>
                  <a:pt x="579" y="84"/>
                  <a:pt x="597" y="86"/>
                </a:cubicBezTo>
                <a:cubicBezTo>
                  <a:pt x="615" y="88"/>
                  <a:pt x="605" y="77"/>
                  <a:pt x="612" y="87"/>
                </a:cubicBezTo>
                <a:lnTo>
                  <a:pt x="638" y="1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53" name="AutoShape 6">
            <a:extLst>
              <a:ext uri="{FF2B5EF4-FFF2-40B4-BE49-F238E27FC236}">
                <a16:creationId xmlns:a16="http://schemas.microsoft.com/office/drawing/2014/main" id="{52FE7BA0-8A62-4FB6-89BA-3B5D5625A8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1951" y="5862638"/>
            <a:ext cx="2455863" cy="42862"/>
          </a:xfrm>
          <a:prstGeom prst="octagon">
            <a:avLst>
              <a:gd name="adj" fmla="val 0"/>
            </a:avLst>
          </a:prstGeom>
          <a:solidFill>
            <a:schemeClr val="tx1"/>
          </a:solidFill>
          <a:ln w="317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grpSp>
        <p:nvGrpSpPr>
          <p:cNvPr id="575554" name="Group 66">
            <a:extLst>
              <a:ext uri="{FF2B5EF4-FFF2-40B4-BE49-F238E27FC236}">
                <a16:creationId xmlns:a16="http://schemas.microsoft.com/office/drawing/2014/main" id="{2ED42A78-FBAD-4C0E-A7B7-B61C2F04CB34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5754689" y="5591175"/>
            <a:ext cx="1531937" cy="211138"/>
            <a:chOff x="2653" y="3884"/>
            <a:chExt cx="965" cy="133"/>
          </a:xfrm>
        </p:grpSpPr>
        <p:grpSp>
          <p:nvGrpSpPr>
            <p:cNvPr id="575555" name="Group 90">
              <a:extLst>
                <a:ext uri="{FF2B5EF4-FFF2-40B4-BE49-F238E27FC236}">
                  <a16:creationId xmlns:a16="http://schemas.microsoft.com/office/drawing/2014/main" id="{8C0D00A6-A949-47C7-9918-99ECC4F3DB33}"/>
                </a:ext>
              </a:extLst>
            </p:cNvPr>
            <p:cNvGrpSpPr>
              <a:grpSpLocks/>
            </p:cNvGrpSpPr>
            <p:nvPr/>
          </p:nvGrpSpPr>
          <p:grpSpPr bwMode="auto">
            <a:xfrm rot="-3843177" flipH="1" flipV="1">
              <a:off x="2755" y="3782"/>
              <a:ext cx="133" cy="338"/>
              <a:chOff x="2001" y="3038"/>
              <a:chExt cx="157" cy="349"/>
            </a:xfrm>
          </p:grpSpPr>
          <p:sp>
            <p:nvSpPr>
              <p:cNvPr id="575556" name="AutoShape 91">
                <a:extLst>
                  <a:ext uri="{FF2B5EF4-FFF2-40B4-BE49-F238E27FC236}">
                    <a16:creationId xmlns:a16="http://schemas.microsoft.com/office/drawing/2014/main" id="{97B63966-9A59-4C42-B404-44879BD5C7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72989">
                <a:off x="2061" y="3038"/>
                <a:ext cx="97" cy="303"/>
              </a:xfrm>
              <a:prstGeom prst="moon">
                <a:avLst>
                  <a:gd name="adj" fmla="val 39338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  <p:sp>
            <p:nvSpPr>
              <p:cNvPr id="575557" name="AutoShape 92">
                <a:extLst>
                  <a:ext uri="{FF2B5EF4-FFF2-40B4-BE49-F238E27FC236}">
                    <a16:creationId xmlns:a16="http://schemas.microsoft.com/office/drawing/2014/main" id="{4B12D787-18F5-4359-82DE-F8DA5438BD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001" y="3240"/>
                <a:ext cx="101" cy="147"/>
              </a:xfrm>
              <a:prstGeom prst="triangle">
                <a:avLst>
                  <a:gd name="adj" fmla="val 50000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</p:grpSp>
        <p:grpSp>
          <p:nvGrpSpPr>
            <p:cNvPr id="575558" name="Group 93">
              <a:extLst>
                <a:ext uri="{FF2B5EF4-FFF2-40B4-BE49-F238E27FC236}">
                  <a16:creationId xmlns:a16="http://schemas.microsoft.com/office/drawing/2014/main" id="{CEBE0B42-6F94-482D-A4F2-DBA83D1504A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-3843177" flipH="1" flipV="1">
              <a:off x="3144" y="3824"/>
              <a:ext cx="99" cy="252"/>
              <a:chOff x="2001" y="3038"/>
              <a:chExt cx="157" cy="349"/>
            </a:xfrm>
          </p:grpSpPr>
          <p:sp>
            <p:nvSpPr>
              <p:cNvPr id="575559" name="AutoShape 94">
                <a:extLst>
                  <a:ext uri="{FF2B5EF4-FFF2-40B4-BE49-F238E27FC236}">
                    <a16:creationId xmlns:a16="http://schemas.microsoft.com/office/drawing/2014/main" id="{F32627EB-99B0-42F1-B0B2-A894A5F211C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072989">
                <a:off x="2061" y="3038"/>
                <a:ext cx="97" cy="303"/>
              </a:xfrm>
              <a:prstGeom prst="moon">
                <a:avLst>
                  <a:gd name="adj" fmla="val 39338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  <p:sp>
            <p:nvSpPr>
              <p:cNvPr id="575560" name="AutoShape 95">
                <a:extLst>
                  <a:ext uri="{FF2B5EF4-FFF2-40B4-BE49-F238E27FC236}">
                    <a16:creationId xmlns:a16="http://schemas.microsoft.com/office/drawing/2014/main" id="{2869F598-9FBE-4F60-BF17-D3D3097793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800000">
                <a:off x="2001" y="3240"/>
                <a:ext cx="101" cy="147"/>
              </a:xfrm>
              <a:prstGeom prst="triangle">
                <a:avLst>
                  <a:gd name="adj" fmla="val 50000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</p:grpSp>
        <p:grpSp>
          <p:nvGrpSpPr>
            <p:cNvPr id="575561" name="Group 96">
              <a:extLst>
                <a:ext uri="{FF2B5EF4-FFF2-40B4-BE49-F238E27FC236}">
                  <a16:creationId xmlns:a16="http://schemas.microsoft.com/office/drawing/2014/main" id="{21FEB003-2EE1-4ACB-97AD-AB6B86FDBCF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-3843177" flipH="1" flipV="1">
              <a:off x="3486" y="3830"/>
              <a:ext cx="74" cy="191"/>
              <a:chOff x="2001" y="3038"/>
              <a:chExt cx="157" cy="349"/>
            </a:xfrm>
          </p:grpSpPr>
          <p:sp>
            <p:nvSpPr>
              <p:cNvPr id="575562" name="AutoShape 97">
                <a:extLst>
                  <a:ext uri="{FF2B5EF4-FFF2-40B4-BE49-F238E27FC236}">
                    <a16:creationId xmlns:a16="http://schemas.microsoft.com/office/drawing/2014/main" id="{3D8E36FD-CE9B-41EA-81C5-049156AAC93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072989">
                <a:off x="2061" y="3038"/>
                <a:ext cx="97" cy="303"/>
              </a:xfrm>
              <a:prstGeom prst="moon">
                <a:avLst>
                  <a:gd name="adj" fmla="val 39338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  <p:sp>
            <p:nvSpPr>
              <p:cNvPr id="575563" name="AutoShape 98">
                <a:extLst>
                  <a:ext uri="{FF2B5EF4-FFF2-40B4-BE49-F238E27FC236}">
                    <a16:creationId xmlns:a16="http://schemas.microsoft.com/office/drawing/2014/main" id="{5AA9AD34-282F-4E71-B2CB-B299E891BD3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800000">
                <a:off x="2001" y="3240"/>
                <a:ext cx="101" cy="147"/>
              </a:xfrm>
              <a:prstGeom prst="triangle">
                <a:avLst>
                  <a:gd name="adj" fmla="val 50000"/>
                </a:avLst>
              </a:pr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92075" tIns="46038" bIns="46038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20000"/>
                  </a:spcAft>
                  <a:buClr>
                    <a:srgbClr val="292929"/>
                  </a:buClr>
                </a:pPr>
                <a:endParaRPr lang="en-CA" altLang="en-US" b="1">
                  <a:solidFill>
                    <a:srgbClr val="000514"/>
                  </a:solidFill>
                  <a:cs typeface="Arial"/>
                </a:endParaRPr>
              </a:p>
            </p:txBody>
          </p:sp>
        </p:grpSp>
      </p:grpSp>
      <p:sp>
        <p:nvSpPr>
          <p:cNvPr id="575564" name="Line 76">
            <a:extLst>
              <a:ext uri="{FF2B5EF4-FFF2-40B4-BE49-F238E27FC236}">
                <a16:creationId xmlns:a16="http://schemas.microsoft.com/office/drawing/2014/main" id="{2BFC335E-1D09-4ED6-9D97-DCDA6C96740A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3323432" y="2788444"/>
            <a:ext cx="468312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stealth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65" name="Line 77">
            <a:extLst>
              <a:ext uri="{FF2B5EF4-FFF2-40B4-BE49-F238E27FC236}">
                <a16:creationId xmlns:a16="http://schemas.microsoft.com/office/drawing/2014/main" id="{6F479F07-AD9A-4724-821C-6E61D90A828F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3372644" y="2297907"/>
            <a:ext cx="468313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stealth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66" name="Line 78">
            <a:extLst>
              <a:ext uri="{FF2B5EF4-FFF2-40B4-BE49-F238E27FC236}">
                <a16:creationId xmlns:a16="http://schemas.microsoft.com/office/drawing/2014/main" id="{38018CBA-BC5E-471E-B2B8-9C264D3A2A33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5911851" y="5988050"/>
            <a:ext cx="4683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67" name="Line 79">
            <a:extLst>
              <a:ext uri="{FF2B5EF4-FFF2-40B4-BE49-F238E27FC236}">
                <a16:creationId xmlns:a16="http://schemas.microsoft.com/office/drawing/2014/main" id="{D244719C-6918-4C0C-A3A1-01A2149D4620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6473826" y="5881688"/>
            <a:ext cx="4683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68" name="Line 80">
            <a:extLst>
              <a:ext uri="{FF2B5EF4-FFF2-40B4-BE49-F238E27FC236}">
                <a16:creationId xmlns:a16="http://schemas.microsoft.com/office/drawing/2014/main" id="{26AFB405-190A-4379-B537-2A4C81931FC0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3445669" y="3336132"/>
            <a:ext cx="4683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69" name="Freeform 81" descr="Large confetti">
            <a:extLst>
              <a:ext uri="{FF2B5EF4-FFF2-40B4-BE49-F238E27FC236}">
                <a16:creationId xmlns:a16="http://schemas.microsoft.com/office/drawing/2014/main" id="{215E0436-FC87-4F5B-B564-22EF89D79EB4}"/>
              </a:ext>
            </a:extLst>
          </p:cNvPr>
          <p:cNvSpPr>
            <a:spLocks/>
          </p:cNvSpPr>
          <p:nvPr/>
        </p:nvSpPr>
        <p:spPr bwMode="auto">
          <a:xfrm>
            <a:off x="4498975" y="5700713"/>
            <a:ext cx="977900" cy="228600"/>
          </a:xfrm>
          <a:custGeom>
            <a:avLst/>
            <a:gdLst>
              <a:gd name="T0" fmla="*/ 574 w 616"/>
              <a:gd name="T1" fmla="*/ 125 h 144"/>
              <a:gd name="T2" fmla="*/ 447 w 616"/>
              <a:gd name="T3" fmla="*/ 107 h 144"/>
              <a:gd name="T4" fmla="*/ 282 w 616"/>
              <a:gd name="T5" fmla="*/ 93 h 144"/>
              <a:gd name="T6" fmla="*/ 178 w 616"/>
              <a:gd name="T7" fmla="*/ 45 h 144"/>
              <a:gd name="T8" fmla="*/ 51 w 616"/>
              <a:gd name="T9" fmla="*/ 32 h 144"/>
              <a:gd name="T10" fmla="*/ 0 w 616"/>
              <a:gd name="T11" fmla="*/ 0 h 144"/>
              <a:gd name="T12" fmla="*/ 186 w 616"/>
              <a:gd name="T13" fmla="*/ 20 h 144"/>
              <a:gd name="T14" fmla="*/ 246 w 616"/>
              <a:gd name="T15" fmla="*/ 39 h 144"/>
              <a:gd name="T16" fmla="*/ 274 w 616"/>
              <a:gd name="T17" fmla="*/ 48 h 144"/>
              <a:gd name="T18" fmla="*/ 373 w 616"/>
              <a:gd name="T19" fmla="*/ 84 h 144"/>
              <a:gd name="T20" fmla="*/ 502 w 616"/>
              <a:gd name="T21" fmla="*/ 84 h 144"/>
              <a:gd name="T22" fmla="*/ 585 w 616"/>
              <a:gd name="T23" fmla="*/ 102 h 144"/>
              <a:gd name="T24" fmla="*/ 616 w 616"/>
              <a:gd name="T25" fmla="*/ 141 h 144"/>
              <a:gd name="T26" fmla="*/ 603 w 616"/>
              <a:gd name="T27" fmla="*/ 144 h 144"/>
              <a:gd name="T28" fmla="*/ 574 w 616"/>
              <a:gd name="T29" fmla="*/ 125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16" h="144">
                <a:moveTo>
                  <a:pt x="574" y="125"/>
                </a:moveTo>
                <a:lnTo>
                  <a:pt x="447" y="107"/>
                </a:lnTo>
                <a:lnTo>
                  <a:pt x="282" y="93"/>
                </a:lnTo>
                <a:lnTo>
                  <a:pt x="178" y="45"/>
                </a:lnTo>
                <a:cubicBezTo>
                  <a:pt x="140" y="35"/>
                  <a:pt x="81" y="39"/>
                  <a:pt x="51" y="32"/>
                </a:cubicBezTo>
                <a:lnTo>
                  <a:pt x="0" y="0"/>
                </a:lnTo>
                <a:lnTo>
                  <a:pt x="186" y="20"/>
                </a:lnTo>
                <a:lnTo>
                  <a:pt x="246" y="39"/>
                </a:lnTo>
                <a:lnTo>
                  <a:pt x="274" y="48"/>
                </a:lnTo>
                <a:cubicBezTo>
                  <a:pt x="295" y="55"/>
                  <a:pt x="335" y="78"/>
                  <a:pt x="373" y="84"/>
                </a:cubicBezTo>
                <a:cubicBezTo>
                  <a:pt x="411" y="90"/>
                  <a:pt x="467" y="81"/>
                  <a:pt x="502" y="84"/>
                </a:cubicBezTo>
                <a:cubicBezTo>
                  <a:pt x="537" y="87"/>
                  <a:pt x="566" y="93"/>
                  <a:pt x="585" y="102"/>
                </a:cubicBezTo>
                <a:cubicBezTo>
                  <a:pt x="604" y="111"/>
                  <a:pt x="613" y="134"/>
                  <a:pt x="616" y="141"/>
                </a:cubicBezTo>
                <a:lnTo>
                  <a:pt x="603" y="144"/>
                </a:lnTo>
                <a:lnTo>
                  <a:pt x="574" y="125"/>
                </a:lnTo>
                <a:close/>
              </a:path>
            </a:pathLst>
          </a:custGeom>
          <a:pattFill prst="lgConfetti">
            <a:fgClr>
              <a:schemeClr val="tx1"/>
            </a:fgClr>
            <a:bgClr>
              <a:srgbClr val="000000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575570" name="AutoShape 6">
            <a:extLst>
              <a:ext uri="{FF2B5EF4-FFF2-40B4-BE49-F238E27FC236}">
                <a16:creationId xmlns:a16="http://schemas.microsoft.com/office/drawing/2014/main" id="{F76D8E36-478E-40D6-811D-7F409EE08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6550" y="5862638"/>
            <a:ext cx="2432050" cy="171450"/>
          </a:xfrm>
          <a:prstGeom prst="octagon">
            <a:avLst>
              <a:gd name="adj" fmla="val 0"/>
            </a:avLst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sp>
        <p:nvSpPr>
          <p:cNvPr id="575571" name="Text Box 107">
            <a:extLst>
              <a:ext uri="{FF2B5EF4-FFF2-40B4-BE49-F238E27FC236}">
                <a16:creationId xmlns:a16="http://schemas.microsoft.com/office/drawing/2014/main" id="{1C59EC92-0C71-47EC-A98A-1AFDB2B285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4513" y="5830888"/>
            <a:ext cx="1752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900" b="1">
                <a:solidFill>
                  <a:srgbClr val="FFFFFF"/>
                </a:solidFill>
                <a:cs typeface="Arial"/>
              </a:rPr>
              <a:t>Frac Fluid / Drilling Mud</a:t>
            </a:r>
          </a:p>
        </p:txBody>
      </p:sp>
      <p:grpSp>
        <p:nvGrpSpPr>
          <p:cNvPr id="575608" name="Group 120">
            <a:extLst>
              <a:ext uri="{FF2B5EF4-FFF2-40B4-BE49-F238E27FC236}">
                <a16:creationId xmlns:a16="http://schemas.microsoft.com/office/drawing/2014/main" id="{D83E188E-186C-42C0-B166-6C3737210A3C}"/>
              </a:ext>
            </a:extLst>
          </p:cNvPr>
          <p:cNvGrpSpPr>
            <a:grpSpLocks/>
          </p:cNvGrpSpPr>
          <p:nvPr/>
        </p:nvGrpSpPr>
        <p:grpSpPr bwMode="auto">
          <a:xfrm>
            <a:off x="1684338" y="6361113"/>
            <a:ext cx="2432050" cy="290512"/>
            <a:chOff x="257" y="492"/>
            <a:chExt cx="4241" cy="469"/>
          </a:xfrm>
        </p:grpSpPr>
        <p:sp>
          <p:nvSpPr>
            <p:cNvPr id="575609" name="AutoShape 121">
              <a:extLst>
                <a:ext uri="{FF2B5EF4-FFF2-40B4-BE49-F238E27FC236}">
                  <a16:creationId xmlns:a16="http://schemas.microsoft.com/office/drawing/2014/main" id="{09FBDC91-5420-41FC-84B2-F9D91D6C8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" y="492"/>
              <a:ext cx="4241" cy="469"/>
            </a:xfrm>
            <a:prstGeom prst="moon">
              <a:avLst>
                <a:gd name="adj" fmla="val 14523"/>
              </a:avLst>
            </a:prstGeom>
            <a:gradFill rotWithShape="1">
              <a:gsLst>
                <a:gs pos="0">
                  <a:srgbClr val="000099"/>
                </a:gs>
                <a:gs pos="50000">
                  <a:srgbClr val="00CCFF"/>
                </a:gs>
                <a:gs pos="100000">
                  <a:srgbClr val="0000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  <p:sp>
          <p:nvSpPr>
            <p:cNvPr id="575610" name="WordArt 122">
              <a:extLst>
                <a:ext uri="{FF2B5EF4-FFF2-40B4-BE49-F238E27FC236}">
                  <a16:creationId xmlns:a16="http://schemas.microsoft.com/office/drawing/2014/main" id="{4903AAD6-7F56-424D-9644-8C782C489F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2" y="651"/>
              <a:ext cx="3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CA" sz="3600" kern="10">
                  <a:solidFill>
                    <a:srgbClr val="000000"/>
                  </a:solidFill>
                  <a:latin typeface="Neuropol"/>
                  <a:cs typeface="Arial"/>
                </a:rPr>
                <a:t>Jet Lift Systems</a:t>
              </a:r>
            </a:p>
          </p:txBody>
        </p:sp>
        <p:sp>
          <p:nvSpPr>
            <p:cNvPr id="575611" name="WordArt 123">
              <a:extLst>
                <a:ext uri="{FF2B5EF4-FFF2-40B4-BE49-F238E27FC236}">
                  <a16:creationId xmlns:a16="http://schemas.microsoft.com/office/drawing/2014/main" id="{805519AA-F8DD-42F0-90DB-97663E4D53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5" y="651"/>
              <a:ext cx="54" cy="2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CA" sz="3600" b="1" kern="10">
                  <a:solidFill>
                    <a:srgbClr val="000000"/>
                  </a:solidFill>
                  <a:latin typeface="Neuropol"/>
                  <a:cs typeface="Arial"/>
                </a:rPr>
                <a:t>TM</a:t>
              </a:r>
            </a:p>
          </p:txBody>
        </p:sp>
      </p:grpSp>
    </p:spTree>
  </p:cSld>
  <p:clrMapOvr>
    <a:masterClrMapping/>
  </p:clrMapOvr>
  <p:transition>
    <p:randomBa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278" name="Oval 90">
            <a:extLst>
              <a:ext uri="{FF2B5EF4-FFF2-40B4-BE49-F238E27FC236}">
                <a16:creationId xmlns:a16="http://schemas.microsoft.com/office/drawing/2014/main" id="{ACCBCCA0-3F0F-43FD-B073-A676885823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2251" y="5359401"/>
            <a:ext cx="2640013" cy="1177925"/>
          </a:xfrm>
          <a:prstGeom prst="roundRect">
            <a:avLst>
              <a:gd name="adj" fmla="val 50000"/>
            </a:avLst>
          </a:prstGeom>
          <a:solidFill>
            <a:srgbClr val="777777">
              <a:alpha val="59999"/>
            </a:srgbClr>
          </a:solidFill>
          <a:ln w="9525" algn="ctr">
            <a:solidFill>
              <a:srgbClr val="777777"/>
            </a:solidFill>
            <a:round/>
            <a:headEnd/>
            <a:tailEnd/>
          </a:ln>
        </p:spPr>
        <p:txBody>
          <a:bodyPr wrap="none" lIns="92075" tIns="46038" bIns="46038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sp>
        <p:nvSpPr>
          <p:cNvPr id="602276" name="Line 164">
            <a:extLst>
              <a:ext uri="{FF2B5EF4-FFF2-40B4-BE49-F238E27FC236}">
                <a16:creationId xmlns:a16="http://schemas.microsoft.com/office/drawing/2014/main" id="{595F4F59-DB75-44FD-B4BA-8382DDBE194D}"/>
              </a:ext>
            </a:extLst>
          </p:cNvPr>
          <p:cNvSpPr>
            <a:spLocks noChangeShapeType="1"/>
          </p:cNvSpPr>
          <p:nvPr/>
        </p:nvSpPr>
        <p:spPr bwMode="auto">
          <a:xfrm>
            <a:off x="5470525" y="5799138"/>
            <a:ext cx="0" cy="334962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14" name="Oval 90">
            <a:extLst>
              <a:ext uri="{FF2B5EF4-FFF2-40B4-BE49-F238E27FC236}">
                <a16:creationId xmlns:a16="http://schemas.microsoft.com/office/drawing/2014/main" id="{216D56D2-92D3-4823-99F0-4104EE6F53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8939" y="5357814"/>
            <a:ext cx="2611437" cy="1177925"/>
          </a:xfrm>
          <a:prstGeom prst="roundRect">
            <a:avLst>
              <a:gd name="adj" fmla="val 45417"/>
            </a:avLst>
          </a:prstGeom>
          <a:solidFill>
            <a:srgbClr val="777777">
              <a:alpha val="59999"/>
            </a:srgbClr>
          </a:solidFill>
          <a:ln w="9525" algn="ctr">
            <a:solidFill>
              <a:srgbClr val="777777"/>
            </a:solidFill>
            <a:round/>
            <a:headEnd/>
            <a:tailEnd/>
          </a:ln>
        </p:spPr>
        <p:txBody>
          <a:bodyPr wrap="none" lIns="92075" tIns="46038" bIns="46038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sp>
        <p:nvSpPr>
          <p:cNvPr id="602115" name="Arc 7">
            <a:extLst>
              <a:ext uri="{FF2B5EF4-FFF2-40B4-BE49-F238E27FC236}">
                <a16:creationId xmlns:a16="http://schemas.microsoft.com/office/drawing/2014/main" id="{6BEF529B-C210-4C00-B0C9-F53343BBFAA8}"/>
              </a:ext>
            </a:extLst>
          </p:cNvPr>
          <p:cNvSpPr>
            <a:spLocks/>
          </p:cNvSpPr>
          <p:nvPr/>
        </p:nvSpPr>
        <p:spPr bwMode="auto">
          <a:xfrm>
            <a:off x="3462338" y="4151313"/>
            <a:ext cx="2005012" cy="193040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2147483647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600"/>
                </a:moveTo>
                <a:cubicBezTo>
                  <a:pt x="9691" y="21600"/>
                  <a:pt x="29" y="11961"/>
                  <a:pt x="0" y="52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91" y="21600"/>
                  <a:pt x="29" y="11961"/>
                  <a:pt x="0" y="52"/>
                </a:cubicBez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16" name="Arc 7">
            <a:extLst>
              <a:ext uri="{FF2B5EF4-FFF2-40B4-BE49-F238E27FC236}">
                <a16:creationId xmlns:a16="http://schemas.microsoft.com/office/drawing/2014/main" id="{FC85D3BD-C183-4647-B5F0-056E4C0A7733}"/>
              </a:ext>
            </a:extLst>
          </p:cNvPr>
          <p:cNvSpPr>
            <a:spLocks/>
          </p:cNvSpPr>
          <p:nvPr/>
        </p:nvSpPr>
        <p:spPr bwMode="auto">
          <a:xfrm>
            <a:off x="3462338" y="4151313"/>
            <a:ext cx="2005012" cy="193040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2147483647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600"/>
                </a:moveTo>
                <a:cubicBezTo>
                  <a:pt x="9691" y="21600"/>
                  <a:pt x="29" y="11961"/>
                  <a:pt x="0" y="52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91" y="21600"/>
                  <a:pt x="29" y="11961"/>
                  <a:pt x="0" y="52"/>
                </a:cubicBez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17" name="Freeform 5">
            <a:extLst>
              <a:ext uri="{FF2B5EF4-FFF2-40B4-BE49-F238E27FC236}">
                <a16:creationId xmlns:a16="http://schemas.microsoft.com/office/drawing/2014/main" id="{A4C2A046-3C82-482D-A82A-246E0B190D8E}"/>
              </a:ext>
            </a:extLst>
          </p:cNvPr>
          <p:cNvSpPr>
            <a:spLocks/>
          </p:cNvSpPr>
          <p:nvPr/>
        </p:nvSpPr>
        <p:spPr bwMode="auto">
          <a:xfrm>
            <a:off x="4289426" y="5718175"/>
            <a:ext cx="1196975" cy="363538"/>
          </a:xfrm>
          <a:custGeom>
            <a:avLst/>
            <a:gdLst>
              <a:gd name="T0" fmla="*/ 723 w 754"/>
              <a:gd name="T1" fmla="*/ 229 h 229"/>
              <a:gd name="T2" fmla="*/ 568 w 754"/>
              <a:gd name="T3" fmla="*/ 220 h 229"/>
              <a:gd name="T4" fmla="*/ 307 w 754"/>
              <a:gd name="T5" fmla="*/ 157 h 229"/>
              <a:gd name="T6" fmla="*/ 66 w 754"/>
              <a:gd name="T7" fmla="*/ 39 h 229"/>
              <a:gd name="T8" fmla="*/ 13 w 754"/>
              <a:gd name="T9" fmla="*/ 0 h 229"/>
              <a:gd name="T10" fmla="*/ 145 w 754"/>
              <a:gd name="T11" fmla="*/ 7 h 229"/>
              <a:gd name="T12" fmla="*/ 331 w 754"/>
              <a:gd name="T13" fmla="*/ 27 h 229"/>
              <a:gd name="T14" fmla="*/ 391 w 754"/>
              <a:gd name="T15" fmla="*/ 46 h 229"/>
              <a:gd name="T16" fmla="*/ 419 w 754"/>
              <a:gd name="T17" fmla="*/ 55 h 229"/>
              <a:gd name="T18" fmla="*/ 518 w 754"/>
              <a:gd name="T19" fmla="*/ 91 h 229"/>
              <a:gd name="T20" fmla="*/ 647 w 754"/>
              <a:gd name="T21" fmla="*/ 91 h 229"/>
              <a:gd name="T22" fmla="*/ 730 w 754"/>
              <a:gd name="T23" fmla="*/ 109 h 229"/>
              <a:gd name="T24" fmla="*/ 754 w 754"/>
              <a:gd name="T25" fmla="*/ 153 h 229"/>
              <a:gd name="T26" fmla="*/ 744 w 754"/>
              <a:gd name="T27" fmla="*/ 228 h 229"/>
              <a:gd name="T28" fmla="*/ 723 w 754"/>
              <a:gd name="T29" fmla="*/ 229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54" h="229">
                <a:moveTo>
                  <a:pt x="723" y="229"/>
                </a:moveTo>
                <a:lnTo>
                  <a:pt x="568" y="220"/>
                </a:lnTo>
                <a:lnTo>
                  <a:pt x="307" y="157"/>
                </a:lnTo>
                <a:cubicBezTo>
                  <a:pt x="223" y="127"/>
                  <a:pt x="115" y="65"/>
                  <a:pt x="66" y="39"/>
                </a:cubicBezTo>
                <a:cubicBezTo>
                  <a:pt x="17" y="13"/>
                  <a:pt x="0" y="5"/>
                  <a:pt x="13" y="0"/>
                </a:cubicBezTo>
                <a:lnTo>
                  <a:pt x="145" y="7"/>
                </a:lnTo>
                <a:lnTo>
                  <a:pt x="331" y="27"/>
                </a:lnTo>
                <a:lnTo>
                  <a:pt x="391" y="46"/>
                </a:lnTo>
                <a:lnTo>
                  <a:pt x="419" y="55"/>
                </a:lnTo>
                <a:cubicBezTo>
                  <a:pt x="440" y="62"/>
                  <a:pt x="480" y="85"/>
                  <a:pt x="518" y="91"/>
                </a:cubicBezTo>
                <a:cubicBezTo>
                  <a:pt x="556" y="97"/>
                  <a:pt x="612" y="88"/>
                  <a:pt x="647" y="91"/>
                </a:cubicBezTo>
                <a:cubicBezTo>
                  <a:pt x="682" y="94"/>
                  <a:pt x="712" y="99"/>
                  <a:pt x="730" y="109"/>
                </a:cubicBezTo>
                <a:cubicBezTo>
                  <a:pt x="748" y="119"/>
                  <a:pt x="752" y="133"/>
                  <a:pt x="754" y="153"/>
                </a:cubicBezTo>
                <a:lnTo>
                  <a:pt x="744" y="228"/>
                </a:lnTo>
                <a:lnTo>
                  <a:pt x="723" y="22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18" name="Freeform 6" descr="Large confetti">
            <a:extLst>
              <a:ext uri="{FF2B5EF4-FFF2-40B4-BE49-F238E27FC236}">
                <a16:creationId xmlns:a16="http://schemas.microsoft.com/office/drawing/2014/main" id="{7AA2E450-85FE-4632-B96D-490DCF7A1BDD}"/>
              </a:ext>
            </a:extLst>
          </p:cNvPr>
          <p:cNvSpPr>
            <a:spLocks/>
          </p:cNvSpPr>
          <p:nvPr/>
        </p:nvSpPr>
        <p:spPr bwMode="auto">
          <a:xfrm>
            <a:off x="4498975" y="5700713"/>
            <a:ext cx="977900" cy="228600"/>
          </a:xfrm>
          <a:custGeom>
            <a:avLst/>
            <a:gdLst>
              <a:gd name="T0" fmla="*/ 574 w 616"/>
              <a:gd name="T1" fmla="*/ 125 h 144"/>
              <a:gd name="T2" fmla="*/ 447 w 616"/>
              <a:gd name="T3" fmla="*/ 107 h 144"/>
              <a:gd name="T4" fmla="*/ 282 w 616"/>
              <a:gd name="T5" fmla="*/ 93 h 144"/>
              <a:gd name="T6" fmla="*/ 178 w 616"/>
              <a:gd name="T7" fmla="*/ 45 h 144"/>
              <a:gd name="T8" fmla="*/ 51 w 616"/>
              <a:gd name="T9" fmla="*/ 32 h 144"/>
              <a:gd name="T10" fmla="*/ 0 w 616"/>
              <a:gd name="T11" fmla="*/ 0 h 144"/>
              <a:gd name="T12" fmla="*/ 186 w 616"/>
              <a:gd name="T13" fmla="*/ 20 h 144"/>
              <a:gd name="T14" fmla="*/ 246 w 616"/>
              <a:gd name="T15" fmla="*/ 39 h 144"/>
              <a:gd name="T16" fmla="*/ 274 w 616"/>
              <a:gd name="T17" fmla="*/ 48 h 144"/>
              <a:gd name="T18" fmla="*/ 373 w 616"/>
              <a:gd name="T19" fmla="*/ 84 h 144"/>
              <a:gd name="T20" fmla="*/ 502 w 616"/>
              <a:gd name="T21" fmla="*/ 84 h 144"/>
              <a:gd name="T22" fmla="*/ 585 w 616"/>
              <a:gd name="T23" fmla="*/ 102 h 144"/>
              <a:gd name="T24" fmla="*/ 616 w 616"/>
              <a:gd name="T25" fmla="*/ 141 h 144"/>
              <a:gd name="T26" fmla="*/ 603 w 616"/>
              <a:gd name="T27" fmla="*/ 144 h 144"/>
              <a:gd name="T28" fmla="*/ 574 w 616"/>
              <a:gd name="T29" fmla="*/ 125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16" h="144">
                <a:moveTo>
                  <a:pt x="574" y="125"/>
                </a:moveTo>
                <a:lnTo>
                  <a:pt x="447" y="107"/>
                </a:lnTo>
                <a:lnTo>
                  <a:pt x="282" y="93"/>
                </a:lnTo>
                <a:lnTo>
                  <a:pt x="178" y="45"/>
                </a:lnTo>
                <a:cubicBezTo>
                  <a:pt x="140" y="35"/>
                  <a:pt x="81" y="39"/>
                  <a:pt x="51" y="32"/>
                </a:cubicBezTo>
                <a:lnTo>
                  <a:pt x="0" y="0"/>
                </a:lnTo>
                <a:lnTo>
                  <a:pt x="186" y="20"/>
                </a:lnTo>
                <a:lnTo>
                  <a:pt x="246" y="39"/>
                </a:lnTo>
                <a:lnTo>
                  <a:pt x="274" y="48"/>
                </a:lnTo>
                <a:cubicBezTo>
                  <a:pt x="295" y="55"/>
                  <a:pt x="335" y="78"/>
                  <a:pt x="373" y="84"/>
                </a:cubicBezTo>
                <a:cubicBezTo>
                  <a:pt x="411" y="90"/>
                  <a:pt x="467" y="81"/>
                  <a:pt x="502" y="84"/>
                </a:cubicBezTo>
                <a:cubicBezTo>
                  <a:pt x="537" y="87"/>
                  <a:pt x="566" y="93"/>
                  <a:pt x="585" y="102"/>
                </a:cubicBezTo>
                <a:cubicBezTo>
                  <a:pt x="604" y="111"/>
                  <a:pt x="613" y="134"/>
                  <a:pt x="616" y="141"/>
                </a:cubicBezTo>
                <a:lnTo>
                  <a:pt x="603" y="144"/>
                </a:lnTo>
                <a:lnTo>
                  <a:pt x="574" y="125"/>
                </a:lnTo>
                <a:close/>
              </a:path>
            </a:pathLst>
          </a:custGeom>
          <a:pattFill prst="lgConfetti">
            <a:fgClr>
              <a:schemeClr val="tx1"/>
            </a:fgClr>
            <a:bgClr>
              <a:srgbClr val="000000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19" name="Line 5">
            <a:extLst>
              <a:ext uri="{FF2B5EF4-FFF2-40B4-BE49-F238E27FC236}">
                <a16:creationId xmlns:a16="http://schemas.microsoft.com/office/drawing/2014/main" id="{CA744BB9-1CCD-4EE6-A797-A7E4A581CD81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8225" y="4432300"/>
            <a:ext cx="3557588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20" name="AutoShape 6">
            <a:extLst>
              <a:ext uri="{FF2B5EF4-FFF2-40B4-BE49-F238E27FC236}">
                <a16:creationId xmlns:a16="http://schemas.microsoft.com/office/drawing/2014/main" id="{CD9A8632-E5FF-4222-8AC4-A27BE9A843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8938" y="5862638"/>
            <a:ext cx="4919662" cy="171450"/>
          </a:xfrm>
          <a:prstGeom prst="octagon">
            <a:avLst>
              <a:gd name="adj" fmla="val 0"/>
            </a:avLst>
          </a:prstGeom>
          <a:solidFill>
            <a:srgbClr val="000000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sp>
        <p:nvSpPr>
          <p:cNvPr id="602121" name="Arc 8">
            <a:extLst>
              <a:ext uri="{FF2B5EF4-FFF2-40B4-BE49-F238E27FC236}">
                <a16:creationId xmlns:a16="http://schemas.microsoft.com/office/drawing/2014/main" id="{7353EF7C-31F4-4D0B-A5FC-DDE44449FD25}"/>
              </a:ext>
            </a:extLst>
          </p:cNvPr>
          <p:cNvSpPr>
            <a:spLocks/>
          </p:cNvSpPr>
          <p:nvPr/>
        </p:nvSpPr>
        <p:spPr bwMode="auto">
          <a:xfrm>
            <a:off x="3725863" y="4148139"/>
            <a:ext cx="1746250" cy="1666875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grpSp>
        <p:nvGrpSpPr>
          <p:cNvPr id="602123" name="Group 10">
            <a:extLst>
              <a:ext uri="{FF2B5EF4-FFF2-40B4-BE49-F238E27FC236}">
                <a16:creationId xmlns:a16="http://schemas.microsoft.com/office/drawing/2014/main" id="{44DFC5B5-20C9-4482-9AC8-C908A753D52F}"/>
              </a:ext>
            </a:extLst>
          </p:cNvPr>
          <p:cNvGrpSpPr>
            <a:grpSpLocks/>
          </p:cNvGrpSpPr>
          <p:nvPr/>
        </p:nvGrpSpPr>
        <p:grpSpPr bwMode="auto">
          <a:xfrm>
            <a:off x="3462339" y="1490663"/>
            <a:ext cx="261937" cy="2690812"/>
            <a:chOff x="627" y="1108"/>
            <a:chExt cx="118" cy="1619"/>
          </a:xfrm>
        </p:grpSpPr>
        <p:sp>
          <p:nvSpPr>
            <p:cNvPr id="602124" name="Line 11">
              <a:extLst>
                <a:ext uri="{FF2B5EF4-FFF2-40B4-BE49-F238E27FC236}">
                  <a16:creationId xmlns:a16="http://schemas.microsoft.com/office/drawing/2014/main" id="{4786BEC9-B6AE-43C1-BC48-422382C280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7" y="1108"/>
              <a:ext cx="0" cy="160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  <p:sp>
          <p:nvSpPr>
            <p:cNvPr id="602125" name="Line 12">
              <a:extLst>
                <a:ext uri="{FF2B5EF4-FFF2-40B4-BE49-F238E27FC236}">
                  <a16:creationId xmlns:a16="http://schemas.microsoft.com/office/drawing/2014/main" id="{1F6CB189-02B2-4703-8001-1CAEB96255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5" y="1108"/>
              <a:ext cx="0" cy="161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</p:grpSp>
      <p:sp>
        <p:nvSpPr>
          <p:cNvPr id="602126" name="Line 29">
            <a:extLst>
              <a:ext uri="{FF2B5EF4-FFF2-40B4-BE49-F238E27FC236}">
                <a16:creationId xmlns:a16="http://schemas.microsoft.com/office/drawing/2014/main" id="{2996226E-512B-43EF-B550-9328DC3075D5}"/>
              </a:ext>
            </a:extLst>
          </p:cNvPr>
          <p:cNvSpPr>
            <a:spLocks noChangeShapeType="1"/>
          </p:cNvSpPr>
          <p:nvPr/>
        </p:nvSpPr>
        <p:spPr bwMode="auto">
          <a:xfrm>
            <a:off x="2482850" y="1512888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27" name="Line 30">
            <a:extLst>
              <a:ext uri="{FF2B5EF4-FFF2-40B4-BE49-F238E27FC236}">
                <a16:creationId xmlns:a16="http://schemas.microsoft.com/office/drawing/2014/main" id="{D0C46203-AF6F-4439-8E56-EA3A85E28DF6}"/>
              </a:ext>
            </a:extLst>
          </p:cNvPr>
          <p:cNvSpPr>
            <a:spLocks noChangeShapeType="1"/>
          </p:cNvSpPr>
          <p:nvPr/>
        </p:nvSpPr>
        <p:spPr bwMode="auto">
          <a:xfrm>
            <a:off x="2530475" y="1512888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28" name="Line 31">
            <a:extLst>
              <a:ext uri="{FF2B5EF4-FFF2-40B4-BE49-F238E27FC236}">
                <a16:creationId xmlns:a16="http://schemas.microsoft.com/office/drawing/2014/main" id="{E080234C-1331-4B29-AD88-FC25658DE815}"/>
              </a:ext>
            </a:extLst>
          </p:cNvPr>
          <p:cNvSpPr>
            <a:spLocks noChangeShapeType="1"/>
          </p:cNvSpPr>
          <p:nvPr/>
        </p:nvSpPr>
        <p:spPr bwMode="auto">
          <a:xfrm>
            <a:off x="2578100" y="1512888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29" name="Line 32">
            <a:extLst>
              <a:ext uri="{FF2B5EF4-FFF2-40B4-BE49-F238E27FC236}">
                <a16:creationId xmlns:a16="http://schemas.microsoft.com/office/drawing/2014/main" id="{8C1BA66E-F1DD-4806-84DF-1AC6BD7985DA}"/>
              </a:ext>
            </a:extLst>
          </p:cNvPr>
          <p:cNvSpPr>
            <a:spLocks noChangeShapeType="1"/>
          </p:cNvSpPr>
          <p:nvPr/>
        </p:nvSpPr>
        <p:spPr bwMode="auto">
          <a:xfrm>
            <a:off x="4025900" y="1512888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30" name="Line 33">
            <a:extLst>
              <a:ext uri="{FF2B5EF4-FFF2-40B4-BE49-F238E27FC236}">
                <a16:creationId xmlns:a16="http://schemas.microsoft.com/office/drawing/2014/main" id="{8B9EFB94-8DEB-4661-ADE3-DD130BF30A30}"/>
              </a:ext>
            </a:extLst>
          </p:cNvPr>
          <p:cNvSpPr>
            <a:spLocks noChangeShapeType="1"/>
          </p:cNvSpPr>
          <p:nvPr/>
        </p:nvSpPr>
        <p:spPr bwMode="auto">
          <a:xfrm>
            <a:off x="4073525" y="1512888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31" name="Line 34">
            <a:extLst>
              <a:ext uri="{FF2B5EF4-FFF2-40B4-BE49-F238E27FC236}">
                <a16:creationId xmlns:a16="http://schemas.microsoft.com/office/drawing/2014/main" id="{AA45DDE0-9CE3-42B0-9717-B652BF9FD21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35275" y="1512888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32" name="Line 35">
            <a:extLst>
              <a:ext uri="{FF2B5EF4-FFF2-40B4-BE49-F238E27FC236}">
                <a16:creationId xmlns:a16="http://schemas.microsoft.com/office/drawing/2014/main" id="{7E5377B3-CCE9-4974-8CF1-14EAD4E1F56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82900" y="1512888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33" name="Line 36">
            <a:extLst>
              <a:ext uri="{FF2B5EF4-FFF2-40B4-BE49-F238E27FC236}">
                <a16:creationId xmlns:a16="http://schemas.microsoft.com/office/drawing/2014/main" id="{E337E2BF-F74B-4B22-BCD7-9DF41104872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01839" y="1512888"/>
            <a:ext cx="71437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34" name="Line 37">
            <a:extLst>
              <a:ext uri="{FF2B5EF4-FFF2-40B4-BE49-F238E27FC236}">
                <a16:creationId xmlns:a16="http://schemas.microsoft.com/office/drawing/2014/main" id="{293C784D-A126-4189-96ED-517949A35E7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49464" y="1512888"/>
            <a:ext cx="71437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35" name="Line 38">
            <a:extLst>
              <a:ext uri="{FF2B5EF4-FFF2-40B4-BE49-F238E27FC236}">
                <a16:creationId xmlns:a16="http://schemas.microsoft.com/office/drawing/2014/main" id="{0DDEC9A4-9CFA-4835-9752-9A85CF5DB2A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97089" y="1512888"/>
            <a:ext cx="71437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36" name="Line 39">
            <a:extLst>
              <a:ext uri="{FF2B5EF4-FFF2-40B4-BE49-F238E27FC236}">
                <a16:creationId xmlns:a16="http://schemas.microsoft.com/office/drawing/2014/main" id="{F48DEC7A-5A9A-4E88-9977-08D69B9B473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60864" y="1514475"/>
            <a:ext cx="71437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37" name="Line 40">
            <a:extLst>
              <a:ext uri="{FF2B5EF4-FFF2-40B4-BE49-F238E27FC236}">
                <a16:creationId xmlns:a16="http://schemas.microsoft.com/office/drawing/2014/main" id="{CF4588CB-93C6-481C-8A8B-4C30E56F502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08489" y="1514475"/>
            <a:ext cx="71437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38" name="Line 41">
            <a:extLst>
              <a:ext uri="{FF2B5EF4-FFF2-40B4-BE49-F238E27FC236}">
                <a16:creationId xmlns:a16="http://schemas.microsoft.com/office/drawing/2014/main" id="{8C6EBA14-7DF7-45DC-A19B-4F379DDE70D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56114" y="1514475"/>
            <a:ext cx="71437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39" name="Line 42">
            <a:extLst>
              <a:ext uri="{FF2B5EF4-FFF2-40B4-BE49-F238E27FC236}">
                <a16:creationId xmlns:a16="http://schemas.microsoft.com/office/drawing/2014/main" id="{D7094782-1D53-4DDA-950B-F8F390CCE0ED}"/>
              </a:ext>
            </a:extLst>
          </p:cNvPr>
          <p:cNvSpPr>
            <a:spLocks noChangeShapeType="1"/>
          </p:cNvSpPr>
          <p:nvPr/>
        </p:nvSpPr>
        <p:spPr bwMode="auto">
          <a:xfrm>
            <a:off x="3241675" y="1517650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40" name="Line 43">
            <a:extLst>
              <a:ext uri="{FF2B5EF4-FFF2-40B4-BE49-F238E27FC236}">
                <a16:creationId xmlns:a16="http://schemas.microsoft.com/office/drawing/2014/main" id="{C6EA0604-4EE5-4385-8BB5-77450A92C58A}"/>
              </a:ext>
            </a:extLst>
          </p:cNvPr>
          <p:cNvSpPr>
            <a:spLocks noChangeShapeType="1"/>
          </p:cNvSpPr>
          <p:nvPr/>
        </p:nvSpPr>
        <p:spPr bwMode="auto">
          <a:xfrm>
            <a:off x="3289300" y="1517650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41" name="Line 44">
            <a:extLst>
              <a:ext uri="{FF2B5EF4-FFF2-40B4-BE49-F238E27FC236}">
                <a16:creationId xmlns:a16="http://schemas.microsoft.com/office/drawing/2014/main" id="{6DA596B7-E9C5-4B0D-AF9B-B63C3A033E86}"/>
              </a:ext>
            </a:extLst>
          </p:cNvPr>
          <p:cNvSpPr>
            <a:spLocks noChangeShapeType="1"/>
          </p:cNvSpPr>
          <p:nvPr/>
        </p:nvSpPr>
        <p:spPr bwMode="auto">
          <a:xfrm>
            <a:off x="3336925" y="1517650"/>
            <a:ext cx="71438" cy="952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42" name="Line 67">
            <a:extLst>
              <a:ext uri="{FF2B5EF4-FFF2-40B4-BE49-F238E27FC236}">
                <a16:creationId xmlns:a16="http://schemas.microsoft.com/office/drawing/2014/main" id="{EEA51BAB-93A5-4C1A-BACB-48E07E979EE6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8775" y="1504950"/>
            <a:ext cx="3170238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bIns="4603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43" name="Freeform 75" descr="Newsprint">
            <a:extLst>
              <a:ext uri="{FF2B5EF4-FFF2-40B4-BE49-F238E27FC236}">
                <a16:creationId xmlns:a16="http://schemas.microsoft.com/office/drawing/2014/main" id="{81EC7A84-811B-4627-AC4B-04B1F88ADC4B}"/>
              </a:ext>
            </a:extLst>
          </p:cNvPr>
          <p:cNvSpPr>
            <a:spLocks/>
          </p:cNvSpPr>
          <p:nvPr/>
        </p:nvSpPr>
        <p:spPr bwMode="auto">
          <a:xfrm>
            <a:off x="4935538" y="6013451"/>
            <a:ext cx="474662" cy="66675"/>
          </a:xfrm>
          <a:custGeom>
            <a:avLst/>
            <a:gdLst>
              <a:gd name="T0" fmla="*/ 0 w 290"/>
              <a:gd name="T1" fmla="*/ 0 h 42"/>
              <a:gd name="T2" fmla="*/ 2147483647 w 290"/>
              <a:gd name="T3" fmla="*/ 2147483647 h 42"/>
              <a:gd name="T4" fmla="*/ 2147483647 w 290"/>
              <a:gd name="T5" fmla="*/ 2147483647 h 42"/>
              <a:gd name="T6" fmla="*/ 2147483647 w 290"/>
              <a:gd name="T7" fmla="*/ 2147483647 h 42"/>
              <a:gd name="T8" fmla="*/ 0 60000 65536"/>
              <a:gd name="T9" fmla="*/ 0 60000 65536"/>
              <a:gd name="T10" fmla="*/ 0 60000 65536"/>
              <a:gd name="T11" fmla="*/ 0 60000 65536"/>
              <a:gd name="T12" fmla="*/ 0 w 290"/>
              <a:gd name="T13" fmla="*/ 0 h 42"/>
              <a:gd name="T14" fmla="*/ 290 w 290"/>
              <a:gd name="T15" fmla="*/ 42 h 4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0" h="42">
                <a:moveTo>
                  <a:pt x="0" y="0"/>
                </a:moveTo>
                <a:cubicBezTo>
                  <a:pt x="27" y="7"/>
                  <a:pt x="55" y="15"/>
                  <a:pt x="87" y="21"/>
                </a:cubicBezTo>
                <a:cubicBezTo>
                  <a:pt x="119" y="27"/>
                  <a:pt x="159" y="32"/>
                  <a:pt x="193" y="35"/>
                </a:cubicBezTo>
                <a:cubicBezTo>
                  <a:pt x="227" y="38"/>
                  <a:pt x="274" y="41"/>
                  <a:pt x="290" y="42"/>
                </a:cubicBezTo>
              </a:path>
            </a:pathLst>
          </a:custGeom>
          <a:noFill/>
          <a:ln w="127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bIns="4603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grpSp>
        <p:nvGrpSpPr>
          <p:cNvPr id="602144" name="Group 95">
            <a:extLst>
              <a:ext uri="{FF2B5EF4-FFF2-40B4-BE49-F238E27FC236}">
                <a16:creationId xmlns:a16="http://schemas.microsoft.com/office/drawing/2014/main" id="{38209546-1CD5-4E80-926C-B75F6C97C44D}"/>
              </a:ext>
            </a:extLst>
          </p:cNvPr>
          <p:cNvGrpSpPr>
            <a:grpSpLocks/>
          </p:cNvGrpSpPr>
          <p:nvPr/>
        </p:nvGrpSpPr>
        <p:grpSpPr bwMode="auto">
          <a:xfrm>
            <a:off x="2135188" y="992188"/>
            <a:ext cx="1428750" cy="508000"/>
            <a:chOff x="399" y="593"/>
            <a:chExt cx="900" cy="337"/>
          </a:xfrm>
        </p:grpSpPr>
        <p:sp>
          <p:nvSpPr>
            <p:cNvPr id="602145" name="Rectangle 96">
              <a:extLst>
                <a:ext uri="{FF2B5EF4-FFF2-40B4-BE49-F238E27FC236}">
                  <a16:creationId xmlns:a16="http://schemas.microsoft.com/office/drawing/2014/main" id="{A58F405F-2962-4431-9506-759BF8940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593"/>
              <a:ext cx="520" cy="33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602146" name="Rectangle 97">
              <a:extLst>
                <a:ext uri="{FF2B5EF4-FFF2-40B4-BE49-F238E27FC236}">
                  <a16:creationId xmlns:a16="http://schemas.microsoft.com/office/drawing/2014/main" id="{090ABB3B-7E24-4C0D-ABF3-ED7E0516EF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8" y="874"/>
              <a:ext cx="260" cy="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602147" name="Rectangle 98">
              <a:extLst>
                <a:ext uri="{FF2B5EF4-FFF2-40B4-BE49-F238E27FC236}">
                  <a16:creationId xmlns:a16="http://schemas.microsoft.com/office/drawing/2014/main" id="{462FB4D7-BFA5-417D-965A-6551F06EB2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2" y="825"/>
              <a:ext cx="260" cy="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602148" name="Rectangle 99">
              <a:extLst>
                <a:ext uri="{FF2B5EF4-FFF2-40B4-BE49-F238E27FC236}">
                  <a16:creationId xmlns:a16="http://schemas.microsoft.com/office/drawing/2014/main" id="{CBD50345-07D8-4C5E-9A6B-52369BD64E4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084" y="796"/>
              <a:ext cx="173" cy="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602149" name="Rectangle 100">
              <a:extLst>
                <a:ext uri="{FF2B5EF4-FFF2-40B4-BE49-F238E27FC236}">
                  <a16:creationId xmlns:a16="http://schemas.microsoft.com/office/drawing/2014/main" id="{94F3CE94-0A3D-430D-9FDD-C54E927AB6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047" y="736"/>
              <a:ext cx="173" cy="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602150" name="Rectangle 101">
              <a:extLst>
                <a:ext uri="{FF2B5EF4-FFF2-40B4-BE49-F238E27FC236}">
                  <a16:creationId xmlns:a16="http://schemas.microsoft.com/office/drawing/2014/main" id="{AC6F26E2-E7FC-4978-B366-052889750EC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26" y="658"/>
              <a:ext cx="173" cy="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602151" name="Rectangle 102">
              <a:extLst>
                <a:ext uri="{FF2B5EF4-FFF2-40B4-BE49-F238E27FC236}">
                  <a16:creationId xmlns:a16="http://schemas.microsoft.com/office/drawing/2014/main" id="{EA590452-0ECE-4D86-BAB8-C4FC83B473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6" y="718"/>
              <a:ext cx="127" cy="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</p:grpSp>
      <p:sp>
        <p:nvSpPr>
          <p:cNvPr id="602152" name="Text Box 107">
            <a:extLst>
              <a:ext uri="{FF2B5EF4-FFF2-40B4-BE49-F238E27FC236}">
                <a16:creationId xmlns:a16="http://schemas.microsoft.com/office/drawing/2014/main" id="{6FD9D657-04B2-4C99-83F0-4AA36E39F8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2775" y="5070476"/>
            <a:ext cx="1752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>
                <a:solidFill>
                  <a:srgbClr val="000514"/>
                </a:solidFill>
                <a:cs typeface="Arial"/>
              </a:rPr>
              <a:t>Drainage Area</a:t>
            </a:r>
          </a:p>
        </p:txBody>
      </p:sp>
      <p:sp>
        <p:nvSpPr>
          <p:cNvPr id="602153" name="AutoShape 71">
            <a:extLst>
              <a:ext uri="{FF2B5EF4-FFF2-40B4-BE49-F238E27FC236}">
                <a16:creationId xmlns:a16="http://schemas.microsoft.com/office/drawing/2014/main" id="{AD1E9748-3776-4429-8DDC-1CDD0236615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372101" y="5718176"/>
            <a:ext cx="88900" cy="111125"/>
          </a:xfrm>
          <a:prstGeom prst="rtTriangle">
            <a:avLst/>
          </a:prstGeom>
          <a:solidFill>
            <a:srgbClr val="000000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sp>
        <p:nvSpPr>
          <p:cNvPr id="602154" name="AutoShape 72">
            <a:extLst>
              <a:ext uri="{FF2B5EF4-FFF2-40B4-BE49-F238E27FC236}">
                <a16:creationId xmlns:a16="http://schemas.microsoft.com/office/drawing/2014/main" id="{F6DE9A57-D5A8-4081-B1F7-01ECEBF3CC41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5373689" y="6081713"/>
            <a:ext cx="98425" cy="88900"/>
          </a:xfrm>
          <a:prstGeom prst="rtTriangle">
            <a:avLst/>
          </a:prstGeom>
          <a:solidFill>
            <a:srgbClr val="000000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rot="10800000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sp>
        <p:nvSpPr>
          <p:cNvPr id="602155" name="Arc 7">
            <a:extLst>
              <a:ext uri="{FF2B5EF4-FFF2-40B4-BE49-F238E27FC236}">
                <a16:creationId xmlns:a16="http://schemas.microsoft.com/office/drawing/2014/main" id="{7FA5BDF2-DC19-4567-9632-3056681DAB04}"/>
              </a:ext>
            </a:extLst>
          </p:cNvPr>
          <p:cNvSpPr>
            <a:spLocks/>
          </p:cNvSpPr>
          <p:nvPr/>
        </p:nvSpPr>
        <p:spPr bwMode="auto">
          <a:xfrm>
            <a:off x="3462338" y="4151313"/>
            <a:ext cx="2005012" cy="193040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2147483647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600"/>
                </a:moveTo>
                <a:cubicBezTo>
                  <a:pt x="9691" y="21600"/>
                  <a:pt x="29" y="11961"/>
                  <a:pt x="0" y="52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91" y="21600"/>
                  <a:pt x="29" y="11961"/>
                  <a:pt x="0" y="52"/>
                </a:cubicBezTo>
                <a:lnTo>
                  <a:pt x="21600" y="0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56" name="AutoShape 6">
            <a:extLst>
              <a:ext uri="{FF2B5EF4-FFF2-40B4-BE49-F238E27FC236}">
                <a16:creationId xmlns:a16="http://schemas.microsoft.com/office/drawing/2014/main" id="{B23BA8CF-BD76-482C-9995-5DE36DA1B1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6876" y="5862638"/>
            <a:ext cx="4892675" cy="42862"/>
          </a:xfrm>
          <a:prstGeom prst="octagon">
            <a:avLst>
              <a:gd name="adj" fmla="val 0"/>
            </a:avLst>
          </a:prstGeom>
          <a:solidFill>
            <a:schemeClr val="tx1"/>
          </a:solidFill>
          <a:ln w="317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grpSp>
        <p:nvGrpSpPr>
          <p:cNvPr id="602157" name="Group 45">
            <a:extLst>
              <a:ext uri="{FF2B5EF4-FFF2-40B4-BE49-F238E27FC236}">
                <a16:creationId xmlns:a16="http://schemas.microsoft.com/office/drawing/2014/main" id="{961947E8-DA6A-4CFE-AF12-33A0ADCEC95C}"/>
              </a:ext>
            </a:extLst>
          </p:cNvPr>
          <p:cNvGrpSpPr>
            <a:grpSpLocks/>
          </p:cNvGrpSpPr>
          <p:nvPr/>
        </p:nvGrpSpPr>
        <p:grpSpPr bwMode="auto">
          <a:xfrm>
            <a:off x="9404351" y="5575301"/>
            <a:ext cx="849313" cy="741363"/>
            <a:chOff x="5015" y="3512"/>
            <a:chExt cx="573" cy="467"/>
          </a:xfrm>
        </p:grpSpPr>
        <p:grpSp>
          <p:nvGrpSpPr>
            <p:cNvPr id="602158" name="Group 46">
              <a:extLst>
                <a:ext uri="{FF2B5EF4-FFF2-40B4-BE49-F238E27FC236}">
                  <a16:creationId xmlns:a16="http://schemas.microsoft.com/office/drawing/2014/main" id="{649BA2BB-4735-4EAA-9AA4-A9BAB777EA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15" y="3846"/>
              <a:ext cx="573" cy="133"/>
              <a:chOff x="5015" y="3846"/>
              <a:chExt cx="573" cy="133"/>
            </a:xfrm>
          </p:grpSpPr>
          <p:grpSp>
            <p:nvGrpSpPr>
              <p:cNvPr id="602159" name="Group 90">
                <a:extLst>
                  <a:ext uri="{FF2B5EF4-FFF2-40B4-BE49-F238E27FC236}">
                    <a16:creationId xmlns:a16="http://schemas.microsoft.com/office/drawing/2014/main" id="{DEA031D0-DF6B-4FF9-B344-26777098CE9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3843177" flipH="1" flipV="1">
                <a:off x="5117" y="3744"/>
                <a:ext cx="133" cy="338"/>
                <a:chOff x="2001" y="3038"/>
                <a:chExt cx="157" cy="349"/>
              </a:xfrm>
            </p:grpSpPr>
            <p:sp>
              <p:nvSpPr>
                <p:cNvPr id="602160" name="AutoShape 91">
                  <a:extLst>
                    <a:ext uri="{FF2B5EF4-FFF2-40B4-BE49-F238E27FC236}">
                      <a16:creationId xmlns:a16="http://schemas.microsoft.com/office/drawing/2014/main" id="{9B9820F5-57C1-4BCD-BEE2-A9869A589D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2989">
                  <a:off x="2061" y="3038"/>
                  <a:ext cx="97" cy="303"/>
                </a:xfrm>
                <a:prstGeom prst="moon">
                  <a:avLst>
                    <a:gd name="adj" fmla="val 39338"/>
                  </a:avLst>
                </a:prstGeom>
                <a:solidFill>
                  <a:srgbClr val="2929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10800000" wrap="none" lIns="92075" tIns="46038" bIns="46038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20000"/>
                    </a:spcAft>
                    <a:buClr>
                      <a:srgbClr val="292929"/>
                    </a:buClr>
                  </a:pPr>
                  <a:endParaRPr lang="en-CA" altLang="en-US" b="1">
                    <a:solidFill>
                      <a:srgbClr val="000514"/>
                    </a:solidFill>
                    <a:cs typeface="Arial"/>
                  </a:endParaRPr>
                </a:p>
              </p:txBody>
            </p:sp>
            <p:sp>
              <p:nvSpPr>
                <p:cNvPr id="602161" name="AutoShape 92">
                  <a:extLst>
                    <a:ext uri="{FF2B5EF4-FFF2-40B4-BE49-F238E27FC236}">
                      <a16:creationId xmlns:a16="http://schemas.microsoft.com/office/drawing/2014/main" id="{128ACB73-4066-414A-8AA5-B01A0F37D0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2001" y="3240"/>
                  <a:ext cx="101" cy="14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2929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lIns="92075" tIns="46038" bIns="46038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20000"/>
                    </a:spcAft>
                    <a:buClr>
                      <a:srgbClr val="292929"/>
                    </a:buClr>
                  </a:pPr>
                  <a:endParaRPr lang="en-CA" altLang="en-US" b="1">
                    <a:solidFill>
                      <a:srgbClr val="000514"/>
                    </a:solidFill>
                    <a:cs typeface="Arial"/>
                  </a:endParaRPr>
                </a:p>
              </p:txBody>
            </p:sp>
          </p:grpSp>
          <p:grpSp>
            <p:nvGrpSpPr>
              <p:cNvPr id="602162" name="Group 93">
                <a:extLst>
                  <a:ext uri="{FF2B5EF4-FFF2-40B4-BE49-F238E27FC236}">
                    <a16:creationId xmlns:a16="http://schemas.microsoft.com/office/drawing/2014/main" id="{D9EE8C0D-0DA3-4DC9-83DF-DD5EF539C5AB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 rot="-3843177" flipH="1" flipV="1">
                <a:off x="5412" y="3786"/>
                <a:ext cx="99" cy="252"/>
                <a:chOff x="2001" y="3038"/>
                <a:chExt cx="157" cy="349"/>
              </a:xfrm>
            </p:grpSpPr>
            <p:sp>
              <p:nvSpPr>
                <p:cNvPr id="602163" name="AutoShape 94">
                  <a:extLst>
                    <a:ext uri="{FF2B5EF4-FFF2-40B4-BE49-F238E27FC236}">
                      <a16:creationId xmlns:a16="http://schemas.microsoft.com/office/drawing/2014/main" id="{5B32ADBA-A7E0-4E93-884C-8256B5B96AC1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2072989">
                  <a:off x="2061" y="3038"/>
                  <a:ext cx="97" cy="303"/>
                </a:xfrm>
                <a:prstGeom prst="moon">
                  <a:avLst>
                    <a:gd name="adj" fmla="val 39338"/>
                  </a:avLst>
                </a:prstGeom>
                <a:solidFill>
                  <a:srgbClr val="2929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10800000" wrap="none" lIns="92075" tIns="46038" bIns="46038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20000"/>
                    </a:spcAft>
                    <a:buClr>
                      <a:srgbClr val="292929"/>
                    </a:buClr>
                  </a:pPr>
                  <a:endParaRPr lang="en-CA" altLang="en-US" b="1">
                    <a:solidFill>
                      <a:srgbClr val="000514"/>
                    </a:solidFill>
                    <a:cs typeface="Arial"/>
                  </a:endParaRPr>
                </a:p>
              </p:txBody>
            </p:sp>
            <p:sp>
              <p:nvSpPr>
                <p:cNvPr id="602164" name="AutoShape 95">
                  <a:extLst>
                    <a:ext uri="{FF2B5EF4-FFF2-40B4-BE49-F238E27FC236}">
                      <a16:creationId xmlns:a16="http://schemas.microsoft.com/office/drawing/2014/main" id="{C6CA8E03-FBA3-45A7-9947-D21CE87F4A92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0800000">
                  <a:off x="2001" y="3240"/>
                  <a:ext cx="101" cy="14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2929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lIns="92075" tIns="46038" bIns="46038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20000"/>
                    </a:spcAft>
                    <a:buClr>
                      <a:srgbClr val="292929"/>
                    </a:buClr>
                  </a:pPr>
                  <a:endParaRPr lang="en-CA" altLang="en-US" b="1">
                    <a:solidFill>
                      <a:srgbClr val="000514"/>
                    </a:solidFill>
                    <a:cs typeface="Arial"/>
                  </a:endParaRPr>
                </a:p>
              </p:txBody>
            </p:sp>
          </p:grpSp>
        </p:grpSp>
        <p:grpSp>
          <p:nvGrpSpPr>
            <p:cNvPr id="602165" name="Group 53">
              <a:extLst>
                <a:ext uri="{FF2B5EF4-FFF2-40B4-BE49-F238E27FC236}">
                  <a16:creationId xmlns:a16="http://schemas.microsoft.com/office/drawing/2014/main" id="{3B166E15-4B0B-4C39-8752-9439CC2CAB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15" y="3512"/>
              <a:ext cx="573" cy="133"/>
              <a:chOff x="5015" y="3512"/>
              <a:chExt cx="573" cy="133"/>
            </a:xfrm>
          </p:grpSpPr>
          <p:grpSp>
            <p:nvGrpSpPr>
              <p:cNvPr id="602166" name="Group 90">
                <a:extLst>
                  <a:ext uri="{FF2B5EF4-FFF2-40B4-BE49-F238E27FC236}">
                    <a16:creationId xmlns:a16="http://schemas.microsoft.com/office/drawing/2014/main" id="{B9E1C457-F637-45DD-99CA-013EAE8718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843177" flipH="1">
                <a:off x="5117" y="3410"/>
                <a:ext cx="133" cy="338"/>
                <a:chOff x="2001" y="3038"/>
                <a:chExt cx="157" cy="349"/>
              </a:xfrm>
            </p:grpSpPr>
            <p:sp>
              <p:nvSpPr>
                <p:cNvPr id="602167" name="AutoShape 91">
                  <a:extLst>
                    <a:ext uri="{FF2B5EF4-FFF2-40B4-BE49-F238E27FC236}">
                      <a16:creationId xmlns:a16="http://schemas.microsoft.com/office/drawing/2014/main" id="{623606B9-767B-4590-A840-BCDD27D6A2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2989">
                  <a:off x="2061" y="3038"/>
                  <a:ext cx="97" cy="303"/>
                </a:xfrm>
                <a:prstGeom prst="moon">
                  <a:avLst>
                    <a:gd name="adj" fmla="val 39338"/>
                  </a:avLst>
                </a:prstGeom>
                <a:solidFill>
                  <a:srgbClr val="2929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2075" tIns="46038" bIns="46038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20000"/>
                    </a:spcAft>
                    <a:buClr>
                      <a:srgbClr val="292929"/>
                    </a:buClr>
                  </a:pPr>
                  <a:endParaRPr lang="en-CA" altLang="en-US" b="1">
                    <a:solidFill>
                      <a:srgbClr val="000514"/>
                    </a:solidFill>
                    <a:cs typeface="Arial"/>
                  </a:endParaRPr>
                </a:p>
              </p:txBody>
            </p:sp>
            <p:sp>
              <p:nvSpPr>
                <p:cNvPr id="602168" name="AutoShape 92">
                  <a:extLst>
                    <a:ext uri="{FF2B5EF4-FFF2-40B4-BE49-F238E27FC236}">
                      <a16:creationId xmlns:a16="http://schemas.microsoft.com/office/drawing/2014/main" id="{7B27E1C6-2792-43CA-AC2A-C0738B56F8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2001" y="3240"/>
                  <a:ext cx="101" cy="14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2929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lIns="92075" tIns="46038" bIns="46038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20000"/>
                    </a:spcAft>
                    <a:buClr>
                      <a:srgbClr val="292929"/>
                    </a:buClr>
                  </a:pPr>
                  <a:endParaRPr lang="en-CA" altLang="en-US" b="1">
                    <a:solidFill>
                      <a:srgbClr val="000514"/>
                    </a:solidFill>
                    <a:cs typeface="Arial"/>
                  </a:endParaRPr>
                </a:p>
              </p:txBody>
            </p:sp>
          </p:grpSp>
          <p:grpSp>
            <p:nvGrpSpPr>
              <p:cNvPr id="602169" name="Group 93">
                <a:extLst>
                  <a:ext uri="{FF2B5EF4-FFF2-40B4-BE49-F238E27FC236}">
                    <a16:creationId xmlns:a16="http://schemas.microsoft.com/office/drawing/2014/main" id="{219401EA-A16B-40BE-B4F0-726DFDFD8D91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 rot="3843177" flipH="1">
                <a:off x="5412" y="3454"/>
                <a:ext cx="99" cy="252"/>
                <a:chOff x="2001" y="3038"/>
                <a:chExt cx="157" cy="349"/>
              </a:xfrm>
            </p:grpSpPr>
            <p:sp>
              <p:nvSpPr>
                <p:cNvPr id="602170" name="AutoShape 94">
                  <a:extLst>
                    <a:ext uri="{FF2B5EF4-FFF2-40B4-BE49-F238E27FC236}">
                      <a16:creationId xmlns:a16="http://schemas.microsoft.com/office/drawing/2014/main" id="{13A1F0CA-25AF-4F83-A4A0-271C087EBC59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2072989">
                  <a:off x="2061" y="3038"/>
                  <a:ext cx="97" cy="303"/>
                </a:xfrm>
                <a:prstGeom prst="moon">
                  <a:avLst>
                    <a:gd name="adj" fmla="val 39338"/>
                  </a:avLst>
                </a:prstGeom>
                <a:solidFill>
                  <a:srgbClr val="2929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2075" tIns="46038" bIns="46038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20000"/>
                    </a:spcAft>
                    <a:buClr>
                      <a:srgbClr val="292929"/>
                    </a:buClr>
                  </a:pPr>
                  <a:endParaRPr lang="en-CA" altLang="en-US" b="1">
                    <a:solidFill>
                      <a:srgbClr val="000514"/>
                    </a:solidFill>
                    <a:cs typeface="Arial"/>
                  </a:endParaRPr>
                </a:p>
              </p:txBody>
            </p:sp>
            <p:sp>
              <p:nvSpPr>
                <p:cNvPr id="602171" name="AutoShape 95">
                  <a:extLst>
                    <a:ext uri="{FF2B5EF4-FFF2-40B4-BE49-F238E27FC236}">
                      <a16:creationId xmlns:a16="http://schemas.microsoft.com/office/drawing/2014/main" id="{C4F82E8A-9614-42E2-B63B-E1FDCC5D76C7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0800000">
                  <a:off x="2001" y="3240"/>
                  <a:ext cx="101" cy="14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2929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lIns="92075" tIns="46038" bIns="46038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20000"/>
                    </a:spcAft>
                    <a:buClr>
                      <a:srgbClr val="292929"/>
                    </a:buClr>
                  </a:pPr>
                  <a:endParaRPr lang="en-CA" altLang="en-US" b="1">
                    <a:solidFill>
                      <a:srgbClr val="000514"/>
                    </a:solidFill>
                    <a:cs typeface="Arial"/>
                  </a:endParaRPr>
                </a:p>
              </p:txBody>
            </p:sp>
          </p:grpSp>
        </p:grpSp>
      </p:grpSp>
      <p:sp>
        <p:nvSpPr>
          <p:cNvPr id="602172" name="Line 60">
            <a:extLst>
              <a:ext uri="{FF2B5EF4-FFF2-40B4-BE49-F238E27FC236}">
                <a16:creationId xmlns:a16="http://schemas.microsoft.com/office/drawing/2014/main" id="{96813A50-D9F5-49EF-9B53-47B534A62DFC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3323432" y="2788444"/>
            <a:ext cx="468312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stealth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73" name="Line 61">
            <a:extLst>
              <a:ext uri="{FF2B5EF4-FFF2-40B4-BE49-F238E27FC236}">
                <a16:creationId xmlns:a16="http://schemas.microsoft.com/office/drawing/2014/main" id="{A9A7B305-4BC3-4E6B-B44A-766826B6ED61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3372644" y="2297907"/>
            <a:ext cx="468313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stealth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174" name="Line 62">
            <a:extLst>
              <a:ext uri="{FF2B5EF4-FFF2-40B4-BE49-F238E27FC236}">
                <a16:creationId xmlns:a16="http://schemas.microsoft.com/office/drawing/2014/main" id="{D60DAFF8-6D54-4144-A9A7-50AFE4F13485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3461544" y="3717132"/>
            <a:ext cx="4683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grpSp>
        <p:nvGrpSpPr>
          <p:cNvPr id="602177" name="Group 90">
            <a:extLst>
              <a:ext uri="{FF2B5EF4-FFF2-40B4-BE49-F238E27FC236}">
                <a16:creationId xmlns:a16="http://schemas.microsoft.com/office/drawing/2014/main" id="{65CEA882-FFA5-4764-91D5-25156312A57F}"/>
              </a:ext>
            </a:extLst>
          </p:cNvPr>
          <p:cNvGrpSpPr>
            <a:grpSpLocks/>
          </p:cNvGrpSpPr>
          <p:nvPr/>
        </p:nvGrpSpPr>
        <p:grpSpPr bwMode="auto">
          <a:xfrm rot="3843177" flipV="1">
            <a:off x="8872539" y="6003926"/>
            <a:ext cx="211137" cy="430213"/>
            <a:chOff x="2001" y="3038"/>
            <a:chExt cx="157" cy="349"/>
          </a:xfrm>
        </p:grpSpPr>
        <p:sp>
          <p:nvSpPr>
            <p:cNvPr id="602178" name="AutoShape 91">
              <a:extLst>
                <a:ext uri="{FF2B5EF4-FFF2-40B4-BE49-F238E27FC236}">
                  <a16:creationId xmlns:a16="http://schemas.microsoft.com/office/drawing/2014/main" id="{C4921995-B6FE-43BA-85AF-8530934749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2989">
              <a:off x="2061" y="3038"/>
              <a:ext cx="97" cy="303"/>
            </a:xfrm>
            <a:prstGeom prst="moon">
              <a:avLst>
                <a:gd name="adj" fmla="val 39338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602179" name="AutoShape 92">
              <a:extLst>
                <a:ext uri="{FF2B5EF4-FFF2-40B4-BE49-F238E27FC236}">
                  <a16:creationId xmlns:a16="http://schemas.microsoft.com/office/drawing/2014/main" id="{EC37A9F7-6E37-4E76-A2DB-D3F95680C7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01" y="3240"/>
              <a:ext cx="101" cy="147"/>
            </a:xfrm>
            <a:prstGeom prst="triangle">
              <a:avLst>
                <a:gd name="adj" fmla="val 50000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</p:grpSp>
      <p:grpSp>
        <p:nvGrpSpPr>
          <p:cNvPr id="602180" name="Group 93">
            <a:extLst>
              <a:ext uri="{FF2B5EF4-FFF2-40B4-BE49-F238E27FC236}">
                <a16:creationId xmlns:a16="http://schemas.microsoft.com/office/drawing/2014/main" id="{E89555C9-C6BB-4F48-A341-05C553539E71}"/>
              </a:ext>
            </a:extLst>
          </p:cNvPr>
          <p:cNvGrpSpPr>
            <a:grpSpLocks noChangeAspect="1"/>
          </p:cNvGrpSpPr>
          <p:nvPr/>
        </p:nvGrpSpPr>
        <p:grpSpPr bwMode="auto">
          <a:xfrm rot="3843177" flipV="1">
            <a:off x="8475664" y="6042026"/>
            <a:ext cx="128587" cy="328613"/>
            <a:chOff x="2001" y="3038"/>
            <a:chExt cx="157" cy="349"/>
          </a:xfrm>
        </p:grpSpPr>
        <p:sp>
          <p:nvSpPr>
            <p:cNvPr id="602181" name="AutoShape 94">
              <a:extLst>
                <a:ext uri="{FF2B5EF4-FFF2-40B4-BE49-F238E27FC236}">
                  <a16:creationId xmlns:a16="http://schemas.microsoft.com/office/drawing/2014/main" id="{CE55D8DE-9696-475D-9368-C5EC4B24E74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2072989">
              <a:off x="2061" y="3038"/>
              <a:ext cx="97" cy="303"/>
            </a:xfrm>
            <a:prstGeom prst="moon">
              <a:avLst>
                <a:gd name="adj" fmla="val 39338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602182" name="AutoShape 95">
              <a:extLst>
                <a:ext uri="{FF2B5EF4-FFF2-40B4-BE49-F238E27FC236}">
                  <a16:creationId xmlns:a16="http://schemas.microsoft.com/office/drawing/2014/main" id="{02D30077-CDF0-453C-A7BB-3B177BF6975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0800000">
              <a:off x="2001" y="3240"/>
              <a:ext cx="101" cy="147"/>
            </a:xfrm>
            <a:prstGeom prst="triangle">
              <a:avLst>
                <a:gd name="adj" fmla="val 50000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</p:grpSp>
      <p:grpSp>
        <p:nvGrpSpPr>
          <p:cNvPr id="602183" name="Group 96">
            <a:extLst>
              <a:ext uri="{FF2B5EF4-FFF2-40B4-BE49-F238E27FC236}">
                <a16:creationId xmlns:a16="http://schemas.microsoft.com/office/drawing/2014/main" id="{24A4A2F1-15E5-4014-A71D-DBECF2B15302}"/>
              </a:ext>
            </a:extLst>
          </p:cNvPr>
          <p:cNvGrpSpPr>
            <a:grpSpLocks noChangeAspect="1"/>
          </p:cNvGrpSpPr>
          <p:nvPr/>
        </p:nvGrpSpPr>
        <p:grpSpPr bwMode="auto">
          <a:xfrm rot="17756823" flipH="1" flipV="1">
            <a:off x="7576344" y="5977732"/>
            <a:ext cx="119063" cy="304800"/>
            <a:chOff x="2001" y="3038"/>
            <a:chExt cx="157" cy="349"/>
          </a:xfrm>
        </p:grpSpPr>
        <p:sp>
          <p:nvSpPr>
            <p:cNvPr id="602184" name="AutoShape 97">
              <a:extLst>
                <a:ext uri="{FF2B5EF4-FFF2-40B4-BE49-F238E27FC236}">
                  <a16:creationId xmlns:a16="http://schemas.microsoft.com/office/drawing/2014/main" id="{A983501C-3C6D-42E7-8785-A9AC257C14D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2072989">
              <a:off x="2061" y="3038"/>
              <a:ext cx="97" cy="303"/>
            </a:xfrm>
            <a:prstGeom prst="moon">
              <a:avLst>
                <a:gd name="adj" fmla="val 39338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602185" name="AutoShape 98">
              <a:extLst>
                <a:ext uri="{FF2B5EF4-FFF2-40B4-BE49-F238E27FC236}">
                  <a16:creationId xmlns:a16="http://schemas.microsoft.com/office/drawing/2014/main" id="{7C0B6E1B-0A38-4D27-910F-FEA185A609D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0800000">
              <a:off x="2001" y="3240"/>
              <a:ext cx="101" cy="147"/>
            </a:xfrm>
            <a:prstGeom prst="triangle">
              <a:avLst>
                <a:gd name="adj" fmla="val 50000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</p:grpSp>
      <p:grpSp>
        <p:nvGrpSpPr>
          <p:cNvPr id="602187" name="Group 90">
            <a:extLst>
              <a:ext uri="{FF2B5EF4-FFF2-40B4-BE49-F238E27FC236}">
                <a16:creationId xmlns:a16="http://schemas.microsoft.com/office/drawing/2014/main" id="{04E7AFB0-0C27-4893-AA55-3BC20E10AE06}"/>
              </a:ext>
            </a:extLst>
          </p:cNvPr>
          <p:cNvGrpSpPr>
            <a:grpSpLocks/>
          </p:cNvGrpSpPr>
          <p:nvPr/>
        </p:nvGrpSpPr>
        <p:grpSpPr bwMode="auto">
          <a:xfrm rot="17756823">
            <a:off x="8872539" y="5473701"/>
            <a:ext cx="211137" cy="430213"/>
            <a:chOff x="2001" y="3038"/>
            <a:chExt cx="157" cy="349"/>
          </a:xfrm>
        </p:grpSpPr>
        <p:sp>
          <p:nvSpPr>
            <p:cNvPr id="602188" name="AutoShape 91">
              <a:extLst>
                <a:ext uri="{FF2B5EF4-FFF2-40B4-BE49-F238E27FC236}">
                  <a16:creationId xmlns:a16="http://schemas.microsoft.com/office/drawing/2014/main" id="{C53DAB27-B569-4A00-99F5-E1A416E733E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2989">
              <a:off x="2061" y="3038"/>
              <a:ext cx="97" cy="303"/>
            </a:xfrm>
            <a:prstGeom prst="moon">
              <a:avLst>
                <a:gd name="adj" fmla="val 39338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602189" name="AutoShape 92">
              <a:extLst>
                <a:ext uri="{FF2B5EF4-FFF2-40B4-BE49-F238E27FC236}">
                  <a16:creationId xmlns:a16="http://schemas.microsoft.com/office/drawing/2014/main" id="{F27BA62D-E860-4938-B3D0-D70E5F02DBD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01" y="3240"/>
              <a:ext cx="101" cy="147"/>
            </a:xfrm>
            <a:prstGeom prst="triangle">
              <a:avLst>
                <a:gd name="adj" fmla="val 50000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</p:grpSp>
      <p:grpSp>
        <p:nvGrpSpPr>
          <p:cNvPr id="602190" name="Group 93">
            <a:extLst>
              <a:ext uri="{FF2B5EF4-FFF2-40B4-BE49-F238E27FC236}">
                <a16:creationId xmlns:a16="http://schemas.microsoft.com/office/drawing/2014/main" id="{0C9A0646-48B7-4ECC-B5CE-6D3EEB99F553}"/>
              </a:ext>
            </a:extLst>
          </p:cNvPr>
          <p:cNvGrpSpPr>
            <a:grpSpLocks noChangeAspect="1"/>
          </p:cNvGrpSpPr>
          <p:nvPr/>
        </p:nvGrpSpPr>
        <p:grpSpPr bwMode="auto">
          <a:xfrm rot="17756823">
            <a:off x="8475664" y="5514976"/>
            <a:ext cx="128587" cy="328613"/>
            <a:chOff x="2001" y="3038"/>
            <a:chExt cx="157" cy="349"/>
          </a:xfrm>
        </p:grpSpPr>
        <p:sp>
          <p:nvSpPr>
            <p:cNvPr id="602191" name="AutoShape 94">
              <a:extLst>
                <a:ext uri="{FF2B5EF4-FFF2-40B4-BE49-F238E27FC236}">
                  <a16:creationId xmlns:a16="http://schemas.microsoft.com/office/drawing/2014/main" id="{3998A64A-0201-48D5-A6C9-5AF2491E234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2072989">
              <a:off x="2061" y="3038"/>
              <a:ext cx="97" cy="303"/>
            </a:xfrm>
            <a:prstGeom prst="moon">
              <a:avLst>
                <a:gd name="adj" fmla="val 39338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602192" name="AutoShape 95">
              <a:extLst>
                <a:ext uri="{FF2B5EF4-FFF2-40B4-BE49-F238E27FC236}">
                  <a16:creationId xmlns:a16="http://schemas.microsoft.com/office/drawing/2014/main" id="{790B8D2F-3013-4A41-A628-827E5B195EB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0800000">
              <a:off x="2001" y="3240"/>
              <a:ext cx="101" cy="147"/>
            </a:xfrm>
            <a:prstGeom prst="triangle">
              <a:avLst>
                <a:gd name="adj" fmla="val 50000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</p:grpSp>
      <p:grpSp>
        <p:nvGrpSpPr>
          <p:cNvPr id="602193" name="Group 96">
            <a:extLst>
              <a:ext uri="{FF2B5EF4-FFF2-40B4-BE49-F238E27FC236}">
                <a16:creationId xmlns:a16="http://schemas.microsoft.com/office/drawing/2014/main" id="{F11B1A2F-4CFD-4F43-ADA6-D036FBCDD101}"/>
              </a:ext>
            </a:extLst>
          </p:cNvPr>
          <p:cNvGrpSpPr>
            <a:grpSpLocks noChangeAspect="1"/>
          </p:cNvGrpSpPr>
          <p:nvPr/>
        </p:nvGrpSpPr>
        <p:grpSpPr bwMode="auto">
          <a:xfrm rot="3843177" flipH="1">
            <a:off x="7562057" y="5607844"/>
            <a:ext cx="119062" cy="304800"/>
            <a:chOff x="2001" y="3038"/>
            <a:chExt cx="157" cy="349"/>
          </a:xfrm>
        </p:grpSpPr>
        <p:sp>
          <p:nvSpPr>
            <p:cNvPr id="602194" name="AutoShape 97">
              <a:extLst>
                <a:ext uri="{FF2B5EF4-FFF2-40B4-BE49-F238E27FC236}">
                  <a16:creationId xmlns:a16="http://schemas.microsoft.com/office/drawing/2014/main" id="{11ACF52B-DB43-4103-AB43-A97589B7EE7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2072989">
              <a:off x="2061" y="3038"/>
              <a:ext cx="97" cy="303"/>
            </a:xfrm>
            <a:prstGeom prst="moon">
              <a:avLst>
                <a:gd name="adj" fmla="val 39338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602195" name="AutoShape 98">
              <a:extLst>
                <a:ext uri="{FF2B5EF4-FFF2-40B4-BE49-F238E27FC236}">
                  <a16:creationId xmlns:a16="http://schemas.microsoft.com/office/drawing/2014/main" id="{B1B7258E-ECE0-4892-A8F0-6D12051E298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0800000">
              <a:off x="2001" y="3240"/>
              <a:ext cx="101" cy="147"/>
            </a:xfrm>
            <a:prstGeom prst="triangle">
              <a:avLst>
                <a:gd name="adj" fmla="val 50000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</p:grpSp>
      <p:grpSp>
        <p:nvGrpSpPr>
          <p:cNvPr id="602200" name="Group 88">
            <a:extLst>
              <a:ext uri="{FF2B5EF4-FFF2-40B4-BE49-F238E27FC236}">
                <a16:creationId xmlns:a16="http://schemas.microsoft.com/office/drawing/2014/main" id="{820D1EDA-DF6F-41FA-BFCA-B7CDCE1FACE8}"/>
              </a:ext>
            </a:extLst>
          </p:cNvPr>
          <p:cNvGrpSpPr>
            <a:grpSpLocks/>
          </p:cNvGrpSpPr>
          <p:nvPr/>
        </p:nvGrpSpPr>
        <p:grpSpPr bwMode="auto">
          <a:xfrm>
            <a:off x="3605214" y="1482725"/>
            <a:ext cx="6097587" cy="4503738"/>
            <a:chOff x="1311" y="934"/>
            <a:chExt cx="3841" cy="2831"/>
          </a:xfrm>
        </p:grpSpPr>
        <p:sp>
          <p:nvSpPr>
            <p:cNvPr id="602201" name="Freeform 89">
              <a:extLst>
                <a:ext uri="{FF2B5EF4-FFF2-40B4-BE49-F238E27FC236}">
                  <a16:creationId xmlns:a16="http://schemas.microsoft.com/office/drawing/2014/main" id="{9742936A-D71F-4586-9EC8-BB2BF2177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4" y="938"/>
              <a:ext cx="3828" cy="2827"/>
            </a:xfrm>
            <a:custGeom>
              <a:avLst/>
              <a:gdLst>
                <a:gd name="T0" fmla="*/ 0 w 3828"/>
                <a:gd name="T1" fmla="*/ 0 h 2827"/>
                <a:gd name="T2" fmla="*/ 0 w 3828"/>
                <a:gd name="T3" fmla="*/ 1570 h 2827"/>
                <a:gd name="T4" fmla="*/ 0 w 3828"/>
                <a:gd name="T5" fmla="*/ 1689 h 2827"/>
                <a:gd name="T6" fmla="*/ 49 w 3828"/>
                <a:gd name="T7" fmla="*/ 2036 h 2827"/>
                <a:gd name="T8" fmla="*/ 244 w 3828"/>
                <a:gd name="T9" fmla="*/ 2378 h 2827"/>
                <a:gd name="T10" fmla="*/ 597 w 3828"/>
                <a:gd name="T11" fmla="*/ 2666 h 2827"/>
                <a:gd name="T12" fmla="*/ 940 w 3828"/>
                <a:gd name="T13" fmla="*/ 2795 h 2827"/>
                <a:gd name="T14" fmla="*/ 1259 w 3828"/>
                <a:gd name="T15" fmla="*/ 2827 h 2827"/>
                <a:gd name="T16" fmla="*/ 1377 w 3828"/>
                <a:gd name="T17" fmla="*/ 2827 h 2827"/>
                <a:gd name="T18" fmla="*/ 3828 w 3828"/>
                <a:gd name="T19" fmla="*/ 2826 h 2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28" h="2827">
                  <a:moveTo>
                    <a:pt x="0" y="0"/>
                  </a:moveTo>
                  <a:lnTo>
                    <a:pt x="0" y="1570"/>
                  </a:lnTo>
                  <a:lnTo>
                    <a:pt x="0" y="1689"/>
                  </a:lnTo>
                  <a:cubicBezTo>
                    <a:pt x="8" y="1767"/>
                    <a:pt x="8" y="1922"/>
                    <a:pt x="49" y="2036"/>
                  </a:cubicBezTo>
                  <a:cubicBezTo>
                    <a:pt x="89" y="2151"/>
                    <a:pt x="153" y="2272"/>
                    <a:pt x="244" y="2378"/>
                  </a:cubicBezTo>
                  <a:cubicBezTo>
                    <a:pt x="334" y="2483"/>
                    <a:pt x="481" y="2597"/>
                    <a:pt x="597" y="2666"/>
                  </a:cubicBezTo>
                  <a:cubicBezTo>
                    <a:pt x="713" y="2736"/>
                    <a:pt x="829" y="2768"/>
                    <a:pt x="940" y="2795"/>
                  </a:cubicBezTo>
                  <a:cubicBezTo>
                    <a:pt x="1051" y="2822"/>
                    <a:pt x="1186" y="2822"/>
                    <a:pt x="1259" y="2827"/>
                  </a:cubicBezTo>
                  <a:lnTo>
                    <a:pt x="1377" y="2827"/>
                  </a:lnTo>
                  <a:lnTo>
                    <a:pt x="3828" y="2826"/>
                  </a:lnTo>
                </a:path>
              </a:pathLst>
            </a:custGeom>
            <a:noFill/>
            <a:ln w="88900" cmpd="sng">
              <a:solidFill>
                <a:srgbClr val="5F5F5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  <p:sp>
          <p:nvSpPr>
            <p:cNvPr id="602202" name="Freeform 90">
              <a:extLst>
                <a:ext uri="{FF2B5EF4-FFF2-40B4-BE49-F238E27FC236}">
                  <a16:creationId xmlns:a16="http://schemas.microsoft.com/office/drawing/2014/main" id="{511A3FD8-18A6-4AB1-BE1B-4B5EDB8E2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1" y="934"/>
              <a:ext cx="3827" cy="2828"/>
            </a:xfrm>
            <a:custGeom>
              <a:avLst/>
              <a:gdLst>
                <a:gd name="T0" fmla="*/ 0 w 3827"/>
                <a:gd name="T1" fmla="*/ 0 h 2828"/>
                <a:gd name="T2" fmla="*/ 0 w 3827"/>
                <a:gd name="T3" fmla="*/ 1571 h 2828"/>
                <a:gd name="T4" fmla="*/ 0 w 3827"/>
                <a:gd name="T5" fmla="*/ 1690 h 2828"/>
                <a:gd name="T6" fmla="*/ 49 w 3827"/>
                <a:gd name="T7" fmla="*/ 2037 h 2828"/>
                <a:gd name="T8" fmla="*/ 246 w 3827"/>
                <a:gd name="T9" fmla="*/ 2378 h 2828"/>
                <a:gd name="T10" fmla="*/ 603 w 3827"/>
                <a:gd name="T11" fmla="*/ 2667 h 2828"/>
                <a:gd name="T12" fmla="*/ 949 w 3827"/>
                <a:gd name="T13" fmla="*/ 2796 h 2828"/>
                <a:gd name="T14" fmla="*/ 1271 w 3827"/>
                <a:gd name="T15" fmla="*/ 2828 h 2828"/>
                <a:gd name="T16" fmla="*/ 1306 w 3827"/>
                <a:gd name="T17" fmla="*/ 2828 h 2828"/>
                <a:gd name="T18" fmla="*/ 3827 w 3827"/>
                <a:gd name="T19" fmla="*/ 2826 h 2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27" h="2828">
                  <a:moveTo>
                    <a:pt x="0" y="0"/>
                  </a:moveTo>
                  <a:lnTo>
                    <a:pt x="0" y="1571"/>
                  </a:lnTo>
                  <a:lnTo>
                    <a:pt x="0" y="1690"/>
                  </a:lnTo>
                  <a:cubicBezTo>
                    <a:pt x="8" y="1767"/>
                    <a:pt x="8" y="1923"/>
                    <a:pt x="49" y="2037"/>
                  </a:cubicBezTo>
                  <a:cubicBezTo>
                    <a:pt x="91" y="2152"/>
                    <a:pt x="154" y="2273"/>
                    <a:pt x="246" y="2378"/>
                  </a:cubicBezTo>
                  <a:cubicBezTo>
                    <a:pt x="338" y="2484"/>
                    <a:pt x="485" y="2598"/>
                    <a:pt x="603" y="2667"/>
                  </a:cubicBezTo>
                  <a:cubicBezTo>
                    <a:pt x="721" y="2737"/>
                    <a:pt x="837" y="2769"/>
                    <a:pt x="949" y="2796"/>
                  </a:cubicBezTo>
                  <a:cubicBezTo>
                    <a:pt x="1061" y="2823"/>
                    <a:pt x="1212" y="2823"/>
                    <a:pt x="1271" y="2828"/>
                  </a:cubicBezTo>
                  <a:lnTo>
                    <a:pt x="1306" y="2828"/>
                  </a:lnTo>
                  <a:lnTo>
                    <a:pt x="3827" y="2826"/>
                  </a:lnTo>
                </a:path>
              </a:pathLst>
            </a:custGeom>
            <a:noFill/>
            <a:ln w="41275" cmpd="sng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</p:grpSp>
      <p:sp>
        <p:nvSpPr>
          <p:cNvPr id="3378257" name="Rectangle 81">
            <a:extLst>
              <a:ext uri="{FF2B5EF4-FFF2-40B4-BE49-F238E27FC236}">
                <a16:creationId xmlns:a16="http://schemas.microsoft.com/office/drawing/2014/main" id="{212E27CA-99C8-47AB-B8E2-CC656ED5AD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4950" y="5930901"/>
            <a:ext cx="565150" cy="104775"/>
          </a:xfrm>
          <a:prstGeom prst="rect">
            <a:avLst/>
          </a:prstGeom>
          <a:gradFill rotWithShape="1">
            <a:gsLst>
              <a:gs pos="0">
                <a:srgbClr val="101010"/>
              </a:gs>
              <a:gs pos="50000">
                <a:schemeClr val="tx1"/>
              </a:gs>
              <a:gs pos="100000">
                <a:srgbClr val="101010"/>
              </a:gs>
            </a:gsLst>
            <a:lin ang="5400000" scaled="1"/>
          </a:gra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  <a:defRPr/>
            </a:pPr>
            <a:endParaRPr lang="en-US" b="1">
              <a:solidFill>
                <a:srgbClr val="000514"/>
              </a:solidFill>
              <a:latin typeface="Arial" charset="0"/>
              <a:cs typeface="Arial"/>
            </a:endParaRPr>
          </a:p>
        </p:txBody>
      </p:sp>
      <p:sp>
        <p:nvSpPr>
          <p:cNvPr id="602204" name="Line 92">
            <a:extLst>
              <a:ext uri="{FF2B5EF4-FFF2-40B4-BE49-F238E27FC236}">
                <a16:creationId xmlns:a16="http://schemas.microsoft.com/office/drawing/2014/main" id="{386C76FB-1D48-49D0-852B-068F2506A95D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9874251" y="5969000"/>
            <a:ext cx="3413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205" name="Line 93">
            <a:extLst>
              <a:ext uri="{FF2B5EF4-FFF2-40B4-BE49-F238E27FC236}">
                <a16:creationId xmlns:a16="http://schemas.microsoft.com/office/drawing/2014/main" id="{6C0BA3DA-4BDD-45AD-B715-AFD0E8574638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6473826" y="5881688"/>
            <a:ext cx="4683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206" name="Freeform 94">
            <a:extLst>
              <a:ext uri="{FF2B5EF4-FFF2-40B4-BE49-F238E27FC236}">
                <a16:creationId xmlns:a16="http://schemas.microsoft.com/office/drawing/2014/main" id="{9097C672-C152-479C-9BBC-C5EBF20D9B99}"/>
              </a:ext>
            </a:extLst>
          </p:cNvPr>
          <p:cNvSpPr>
            <a:spLocks/>
          </p:cNvSpPr>
          <p:nvPr/>
        </p:nvSpPr>
        <p:spPr bwMode="auto">
          <a:xfrm>
            <a:off x="3525839" y="1501776"/>
            <a:ext cx="1806575" cy="4492625"/>
          </a:xfrm>
          <a:custGeom>
            <a:avLst/>
            <a:gdLst>
              <a:gd name="T0" fmla="*/ 0 w 1126"/>
              <a:gd name="T1" fmla="*/ 0 h 2827"/>
              <a:gd name="T2" fmla="*/ 0 w 1126"/>
              <a:gd name="T3" fmla="*/ 1570 h 2827"/>
              <a:gd name="T4" fmla="*/ 0 w 1126"/>
              <a:gd name="T5" fmla="*/ 1689 h 2827"/>
              <a:gd name="T6" fmla="*/ 44 w 1126"/>
              <a:gd name="T7" fmla="*/ 2036 h 2827"/>
              <a:gd name="T8" fmla="*/ 218 w 1126"/>
              <a:gd name="T9" fmla="*/ 2378 h 2827"/>
              <a:gd name="T10" fmla="*/ 534 w 1126"/>
              <a:gd name="T11" fmla="*/ 2666 h 2827"/>
              <a:gd name="T12" fmla="*/ 841 w 1126"/>
              <a:gd name="T13" fmla="*/ 2795 h 2827"/>
              <a:gd name="T14" fmla="*/ 1126 w 1126"/>
              <a:gd name="T15" fmla="*/ 2827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26" h="2827">
                <a:moveTo>
                  <a:pt x="0" y="0"/>
                </a:moveTo>
                <a:lnTo>
                  <a:pt x="0" y="1570"/>
                </a:lnTo>
                <a:lnTo>
                  <a:pt x="0" y="1689"/>
                </a:lnTo>
                <a:cubicBezTo>
                  <a:pt x="7" y="1767"/>
                  <a:pt x="7" y="1922"/>
                  <a:pt x="44" y="2036"/>
                </a:cubicBezTo>
                <a:cubicBezTo>
                  <a:pt x="80" y="2151"/>
                  <a:pt x="137" y="2272"/>
                  <a:pt x="218" y="2378"/>
                </a:cubicBezTo>
                <a:cubicBezTo>
                  <a:pt x="299" y="2483"/>
                  <a:pt x="430" y="2597"/>
                  <a:pt x="534" y="2666"/>
                </a:cubicBezTo>
                <a:cubicBezTo>
                  <a:pt x="638" y="2736"/>
                  <a:pt x="742" y="2768"/>
                  <a:pt x="841" y="2795"/>
                </a:cubicBezTo>
                <a:cubicBezTo>
                  <a:pt x="940" y="2822"/>
                  <a:pt x="1078" y="2822"/>
                  <a:pt x="1126" y="2827"/>
                </a:cubicBezTo>
              </a:path>
            </a:pathLst>
          </a:custGeom>
          <a:noFill/>
          <a:ln w="85725" cmpd="sng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207" name="Freeform 95">
            <a:extLst>
              <a:ext uri="{FF2B5EF4-FFF2-40B4-BE49-F238E27FC236}">
                <a16:creationId xmlns:a16="http://schemas.microsoft.com/office/drawing/2014/main" id="{C0EE60B8-EA6E-46D2-B610-231973593F08}"/>
              </a:ext>
            </a:extLst>
          </p:cNvPr>
          <p:cNvSpPr>
            <a:spLocks/>
          </p:cNvSpPr>
          <p:nvPr/>
        </p:nvSpPr>
        <p:spPr bwMode="auto">
          <a:xfrm>
            <a:off x="3519489" y="1481139"/>
            <a:ext cx="1819275" cy="4503737"/>
          </a:xfrm>
          <a:custGeom>
            <a:avLst/>
            <a:gdLst>
              <a:gd name="T0" fmla="*/ 0 w 1168"/>
              <a:gd name="T1" fmla="*/ 0 h 2828"/>
              <a:gd name="T2" fmla="*/ 0 w 1168"/>
              <a:gd name="T3" fmla="*/ 1571 h 2828"/>
              <a:gd name="T4" fmla="*/ 0 w 1168"/>
              <a:gd name="T5" fmla="*/ 1690 h 2828"/>
              <a:gd name="T6" fmla="*/ 44 w 1168"/>
              <a:gd name="T7" fmla="*/ 2037 h 2828"/>
              <a:gd name="T8" fmla="*/ 220 w 1168"/>
              <a:gd name="T9" fmla="*/ 2378 h 2828"/>
              <a:gd name="T10" fmla="*/ 539 w 1168"/>
              <a:gd name="T11" fmla="*/ 2667 h 2828"/>
              <a:gd name="T12" fmla="*/ 849 w 1168"/>
              <a:gd name="T13" fmla="*/ 2796 h 2828"/>
              <a:gd name="T14" fmla="*/ 1137 w 1168"/>
              <a:gd name="T15" fmla="*/ 2828 h 2828"/>
              <a:gd name="T16" fmla="*/ 1168 w 1168"/>
              <a:gd name="T17" fmla="*/ 2828 h 2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8" h="2828">
                <a:moveTo>
                  <a:pt x="0" y="0"/>
                </a:moveTo>
                <a:lnTo>
                  <a:pt x="0" y="1571"/>
                </a:lnTo>
                <a:lnTo>
                  <a:pt x="0" y="1690"/>
                </a:lnTo>
                <a:cubicBezTo>
                  <a:pt x="7" y="1767"/>
                  <a:pt x="7" y="1923"/>
                  <a:pt x="44" y="2037"/>
                </a:cubicBezTo>
                <a:cubicBezTo>
                  <a:pt x="81" y="2152"/>
                  <a:pt x="138" y="2273"/>
                  <a:pt x="220" y="2378"/>
                </a:cubicBezTo>
                <a:cubicBezTo>
                  <a:pt x="302" y="2484"/>
                  <a:pt x="434" y="2598"/>
                  <a:pt x="539" y="2667"/>
                </a:cubicBezTo>
                <a:cubicBezTo>
                  <a:pt x="645" y="2737"/>
                  <a:pt x="749" y="2769"/>
                  <a:pt x="849" y="2796"/>
                </a:cubicBezTo>
                <a:cubicBezTo>
                  <a:pt x="949" y="2823"/>
                  <a:pt x="1084" y="2823"/>
                  <a:pt x="1137" y="2828"/>
                </a:cubicBezTo>
                <a:lnTo>
                  <a:pt x="1168" y="2828"/>
                </a:lnTo>
              </a:path>
            </a:pathLst>
          </a:custGeom>
          <a:noFill/>
          <a:ln w="50800" cmpd="sng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2" name="Rectangle 81">
            <a:extLst>
              <a:ext uri="{FF2B5EF4-FFF2-40B4-BE49-F238E27FC236}">
                <a16:creationId xmlns:a16="http://schemas.microsoft.com/office/drawing/2014/main" id="{33EA557F-F94B-44B4-A318-4D793E7A090B}"/>
              </a:ext>
            </a:extLst>
          </p:cNvPr>
          <p:cNvSpPr>
            <a:spLocks noChangeArrowheads="1"/>
          </p:cNvSpPr>
          <p:nvPr/>
        </p:nvSpPr>
        <p:spPr bwMode="auto">
          <a:xfrm rot="360000">
            <a:off x="4852988" y="5913438"/>
            <a:ext cx="527050" cy="107950"/>
          </a:xfrm>
          <a:prstGeom prst="rect">
            <a:avLst/>
          </a:prstGeom>
          <a:gradFill rotWithShape="1">
            <a:gsLst>
              <a:gs pos="0">
                <a:srgbClr val="101010"/>
              </a:gs>
              <a:gs pos="50000">
                <a:schemeClr val="tx1"/>
              </a:gs>
              <a:gs pos="100000">
                <a:srgbClr val="101010"/>
              </a:gs>
            </a:gsLst>
            <a:lin ang="5400000" scaled="1"/>
          </a:gra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  <a:defRPr/>
            </a:pPr>
            <a:endParaRPr lang="en-US" b="1">
              <a:solidFill>
                <a:srgbClr val="000514"/>
              </a:solidFill>
              <a:latin typeface="Arial" charset="0"/>
              <a:cs typeface="Arial"/>
            </a:endParaRPr>
          </a:p>
        </p:txBody>
      </p:sp>
      <p:sp>
        <p:nvSpPr>
          <p:cNvPr id="602209" name="Line 97">
            <a:extLst>
              <a:ext uri="{FF2B5EF4-FFF2-40B4-BE49-F238E27FC236}">
                <a16:creationId xmlns:a16="http://schemas.microsoft.com/office/drawing/2014/main" id="{C394C052-CB63-4E9A-94AB-4456D4E43671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5994401" y="5924550"/>
            <a:ext cx="3413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210" name="Line 98">
            <a:extLst>
              <a:ext uri="{FF2B5EF4-FFF2-40B4-BE49-F238E27FC236}">
                <a16:creationId xmlns:a16="http://schemas.microsoft.com/office/drawing/2014/main" id="{C3E49AB3-AD8D-4906-839D-1ED687A9D224}"/>
              </a:ext>
            </a:extLst>
          </p:cNvPr>
          <p:cNvSpPr>
            <a:spLocks noChangeShapeType="1"/>
          </p:cNvSpPr>
          <p:nvPr/>
        </p:nvSpPr>
        <p:spPr bwMode="auto">
          <a:xfrm>
            <a:off x="8753476" y="5924550"/>
            <a:ext cx="2651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grpSp>
        <p:nvGrpSpPr>
          <p:cNvPr id="602213" name="Group 90">
            <a:extLst>
              <a:ext uri="{FF2B5EF4-FFF2-40B4-BE49-F238E27FC236}">
                <a16:creationId xmlns:a16="http://schemas.microsoft.com/office/drawing/2014/main" id="{9E0A853B-C45E-4E51-968D-9373925C7BEE}"/>
              </a:ext>
            </a:extLst>
          </p:cNvPr>
          <p:cNvGrpSpPr>
            <a:grpSpLocks/>
          </p:cNvGrpSpPr>
          <p:nvPr/>
        </p:nvGrpSpPr>
        <p:grpSpPr bwMode="auto">
          <a:xfrm rot="17756823" flipH="1" flipV="1">
            <a:off x="5906295" y="5953920"/>
            <a:ext cx="211137" cy="536575"/>
            <a:chOff x="2001" y="3038"/>
            <a:chExt cx="157" cy="349"/>
          </a:xfrm>
        </p:grpSpPr>
        <p:sp>
          <p:nvSpPr>
            <p:cNvPr id="602214" name="AutoShape 91">
              <a:extLst>
                <a:ext uri="{FF2B5EF4-FFF2-40B4-BE49-F238E27FC236}">
                  <a16:creationId xmlns:a16="http://schemas.microsoft.com/office/drawing/2014/main" id="{9D2B0AC2-5942-45A6-B79D-6D8A55BF4B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2989">
              <a:off x="2061" y="3038"/>
              <a:ext cx="97" cy="303"/>
            </a:xfrm>
            <a:prstGeom prst="moon">
              <a:avLst>
                <a:gd name="adj" fmla="val 39338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602215" name="AutoShape 92">
              <a:extLst>
                <a:ext uri="{FF2B5EF4-FFF2-40B4-BE49-F238E27FC236}">
                  <a16:creationId xmlns:a16="http://schemas.microsoft.com/office/drawing/2014/main" id="{2AF2C0C7-BD31-48F1-AEEE-A4D402AC42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01" y="3240"/>
              <a:ext cx="101" cy="147"/>
            </a:xfrm>
            <a:prstGeom prst="triangle">
              <a:avLst>
                <a:gd name="adj" fmla="val 50000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</p:grpSp>
      <p:grpSp>
        <p:nvGrpSpPr>
          <p:cNvPr id="602216" name="Group 93">
            <a:extLst>
              <a:ext uri="{FF2B5EF4-FFF2-40B4-BE49-F238E27FC236}">
                <a16:creationId xmlns:a16="http://schemas.microsoft.com/office/drawing/2014/main" id="{6DEA42DC-7316-434A-9311-D477A679EEF0}"/>
              </a:ext>
            </a:extLst>
          </p:cNvPr>
          <p:cNvGrpSpPr>
            <a:grpSpLocks noChangeAspect="1"/>
          </p:cNvGrpSpPr>
          <p:nvPr/>
        </p:nvGrpSpPr>
        <p:grpSpPr bwMode="auto">
          <a:xfrm rot="17756823" flipH="1" flipV="1">
            <a:off x="6552407" y="5958682"/>
            <a:ext cx="192087" cy="488950"/>
            <a:chOff x="2001" y="3038"/>
            <a:chExt cx="157" cy="349"/>
          </a:xfrm>
        </p:grpSpPr>
        <p:sp>
          <p:nvSpPr>
            <p:cNvPr id="602217" name="AutoShape 94">
              <a:extLst>
                <a:ext uri="{FF2B5EF4-FFF2-40B4-BE49-F238E27FC236}">
                  <a16:creationId xmlns:a16="http://schemas.microsoft.com/office/drawing/2014/main" id="{B205295B-0978-4528-84AB-3A8974C7BF1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2072989">
              <a:off x="2061" y="3038"/>
              <a:ext cx="97" cy="303"/>
            </a:xfrm>
            <a:prstGeom prst="moon">
              <a:avLst>
                <a:gd name="adj" fmla="val 39338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602218" name="AutoShape 95">
              <a:extLst>
                <a:ext uri="{FF2B5EF4-FFF2-40B4-BE49-F238E27FC236}">
                  <a16:creationId xmlns:a16="http://schemas.microsoft.com/office/drawing/2014/main" id="{497CAABC-7629-47CD-A134-984C31FD8D4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0800000">
              <a:off x="2001" y="3240"/>
              <a:ext cx="101" cy="147"/>
            </a:xfrm>
            <a:prstGeom prst="triangle">
              <a:avLst>
                <a:gd name="adj" fmla="val 50000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</p:grpSp>
      <p:grpSp>
        <p:nvGrpSpPr>
          <p:cNvPr id="602219" name="Group 96">
            <a:extLst>
              <a:ext uri="{FF2B5EF4-FFF2-40B4-BE49-F238E27FC236}">
                <a16:creationId xmlns:a16="http://schemas.microsoft.com/office/drawing/2014/main" id="{1AC74571-DED3-4BF8-A88D-FCDB5B383963}"/>
              </a:ext>
            </a:extLst>
          </p:cNvPr>
          <p:cNvGrpSpPr>
            <a:grpSpLocks noChangeAspect="1"/>
          </p:cNvGrpSpPr>
          <p:nvPr/>
        </p:nvGrpSpPr>
        <p:grpSpPr bwMode="auto">
          <a:xfrm rot="17756823" flipH="1" flipV="1">
            <a:off x="7102475" y="5965825"/>
            <a:ext cx="165100" cy="425450"/>
            <a:chOff x="2001" y="3038"/>
            <a:chExt cx="157" cy="349"/>
          </a:xfrm>
        </p:grpSpPr>
        <p:sp>
          <p:nvSpPr>
            <p:cNvPr id="602220" name="AutoShape 97">
              <a:extLst>
                <a:ext uri="{FF2B5EF4-FFF2-40B4-BE49-F238E27FC236}">
                  <a16:creationId xmlns:a16="http://schemas.microsoft.com/office/drawing/2014/main" id="{428FB893-1F0E-47B0-8F58-D2BECC6B6B1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2072989">
              <a:off x="2061" y="3038"/>
              <a:ext cx="97" cy="303"/>
            </a:xfrm>
            <a:prstGeom prst="moon">
              <a:avLst>
                <a:gd name="adj" fmla="val 39338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602221" name="AutoShape 98">
              <a:extLst>
                <a:ext uri="{FF2B5EF4-FFF2-40B4-BE49-F238E27FC236}">
                  <a16:creationId xmlns:a16="http://schemas.microsoft.com/office/drawing/2014/main" id="{79013D0A-08C1-4749-9D1D-818CFD0692C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0800000">
              <a:off x="2001" y="3240"/>
              <a:ext cx="101" cy="147"/>
            </a:xfrm>
            <a:prstGeom prst="triangle">
              <a:avLst>
                <a:gd name="adj" fmla="val 50000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</p:grpSp>
      <p:grpSp>
        <p:nvGrpSpPr>
          <p:cNvPr id="602223" name="Group 90">
            <a:extLst>
              <a:ext uri="{FF2B5EF4-FFF2-40B4-BE49-F238E27FC236}">
                <a16:creationId xmlns:a16="http://schemas.microsoft.com/office/drawing/2014/main" id="{DC88757C-3569-45C5-B478-EC1843BD364A}"/>
              </a:ext>
            </a:extLst>
          </p:cNvPr>
          <p:cNvGrpSpPr>
            <a:grpSpLocks/>
          </p:cNvGrpSpPr>
          <p:nvPr/>
        </p:nvGrpSpPr>
        <p:grpSpPr bwMode="auto">
          <a:xfrm rot="3843177" flipH="1">
            <a:off x="5906294" y="5399882"/>
            <a:ext cx="211138" cy="536575"/>
            <a:chOff x="2001" y="3038"/>
            <a:chExt cx="157" cy="349"/>
          </a:xfrm>
        </p:grpSpPr>
        <p:sp>
          <p:nvSpPr>
            <p:cNvPr id="602224" name="AutoShape 91">
              <a:extLst>
                <a:ext uri="{FF2B5EF4-FFF2-40B4-BE49-F238E27FC236}">
                  <a16:creationId xmlns:a16="http://schemas.microsoft.com/office/drawing/2014/main" id="{07FCC8A9-7756-4EB6-AB35-DAAE4E1F00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2989">
              <a:off x="2061" y="3038"/>
              <a:ext cx="97" cy="303"/>
            </a:xfrm>
            <a:prstGeom prst="moon">
              <a:avLst>
                <a:gd name="adj" fmla="val 39338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602225" name="AutoShape 92">
              <a:extLst>
                <a:ext uri="{FF2B5EF4-FFF2-40B4-BE49-F238E27FC236}">
                  <a16:creationId xmlns:a16="http://schemas.microsoft.com/office/drawing/2014/main" id="{F949B3D7-0138-4435-AAEF-37EAD2CE4CB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01" y="3240"/>
              <a:ext cx="101" cy="147"/>
            </a:xfrm>
            <a:prstGeom prst="triangle">
              <a:avLst>
                <a:gd name="adj" fmla="val 50000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</p:grpSp>
      <p:grpSp>
        <p:nvGrpSpPr>
          <p:cNvPr id="602226" name="Group 93">
            <a:extLst>
              <a:ext uri="{FF2B5EF4-FFF2-40B4-BE49-F238E27FC236}">
                <a16:creationId xmlns:a16="http://schemas.microsoft.com/office/drawing/2014/main" id="{CB062037-F0A6-48D5-9FA1-B77E08F06291}"/>
              </a:ext>
            </a:extLst>
          </p:cNvPr>
          <p:cNvGrpSpPr>
            <a:grpSpLocks noChangeAspect="1"/>
          </p:cNvGrpSpPr>
          <p:nvPr/>
        </p:nvGrpSpPr>
        <p:grpSpPr bwMode="auto">
          <a:xfrm rot="3843177" flipH="1">
            <a:off x="6552406" y="5442744"/>
            <a:ext cx="192088" cy="488950"/>
            <a:chOff x="2001" y="3038"/>
            <a:chExt cx="157" cy="349"/>
          </a:xfrm>
        </p:grpSpPr>
        <p:sp>
          <p:nvSpPr>
            <p:cNvPr id="602227" name="AutoShape 94">
              <a:extLst>
                <a:ext uri="{FF2B5EF4-FFF2-40B4-BE49-F238E27FC236}">
                  <a16:creationId xmlns:a16="http://schemas.microsoft.com/office/drawing/2014/main" id="{6B71B314-BD8B-4474-96FC-CE05469B77F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2072989">
              <a:off x="2061" y="3038"/>
              <a:ext cx="97" cy="303"/>
            </a:xfrm>
            <a:prstGeom prst="moon">
              <a:avLst>
                <a:gd name="adj" fmla="val 39338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602228" name="AutoShape 95">
              <a:extLst>
                <a:ext uri="{FF2B5EF4-FFF2-40B4-BE49-F238E27FC236}">
                  <a16:creationId xmlns:a16="http://schemas.microsoft.com/office/drawing/2014/main" id="{D7FBD0B1-18B5-410E-8635-B9A667FD435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0800000">
              <a:off x="2001" y="3240"/>
              <a:ext cx="101" cy="147"/>
            </a:xfrm>
            <a:prstGeom prst="triangle">
              <a:avLst>
                <a:gd name="adj" fmla="val 50000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</p:grpSp>
      <p:grpSp>
        <p:nvGrpSpPr>
          <p:cNvPr id="602229" name="Group 96">
            <a:extLst>
              <a:ext uri="{FF2B5EF4-FFF2-40B4-BE49-F238E27FC236}">
                <a16:creationId xmlns:a16="http://schemas.microsoft.com/office/drawing/2014/main" id="{E40E8A6C-2C3C-4505-92B7-FD92776CE6F3}"/>
              </a:ext>
            </a:extLst>
          </p:cNvPr>
          <p:cNvGrpSpPr>
            <a:grpSpLocks noChangeAspect="1"/>
          </p:cNvGrpSpPr>
          <p:nvPr/>
        </p:nvGrpSpPr>
        <p:grpSpPr bwMode="auto">
          <a:xfrm rot="3843177" flipH="1">
            <a:off x="7102475" y="5499100"/>
            <a:ext cx="165100" cy="425450"/>
            <a:chOff x="2001" y="3038"/>
            <a:chExt cx="157" cy="349"/>
          </a:xfrm>
        </p:grpSpPr>
        <p:sp>
          <p:nvSpPr>
            <p:cNvPr id="602230" name="AutoShape 97">
              <a:extLst>
                <a:ext uri="{FF2B5EF4-FFF2-40B4-BE49-F238E27FC236}">
                  <a16:creationId xmlns:a16="http://schemas.microsoft.com/office/drawing/2014/main" id="{8C229B83-89F5-429D-8CD7-17DB11CFCA7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2072989">
              <a:off x="2061" y="3038"/>
              <a:ext cx="97" cy="303"/>
            </a:xfrm>
            <a:prstGeom prst="moon">
              <a:avLst>
                <a:gd name="adj" fmla="val 39338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602231" name="AutoShape 98">
              <a:extLst>
                <a:ext uri="{FF2B5EF4-FFF2-40B4-BE49-F238E27FC236}">
                  <a16:creationId xmlns:a16="http://schemas.microsoft.com/office/drawing/2014/main" id="{CAC55D89-6DA2-48BC-88CE-9BD50441E7C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0800000">
              <a:off x="2001" y="3240"/>
              <a:ext cx="101" cy="147"/>
            </a:xfrm>
            <a:prstGeom prst="triangle">
              <a:avLst>
                <a:gd name="adj" fmla="val 50000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</p:grpSp>
      <p:sp>
        <p:nvSpPr>
          <p:cNvPr id="602232" name="Line 120">
            <a:extLst>
              <a:ext uri="{FF2B5EF4-FFF2-40B4-BE49-F238E27FC236}">
                <a16:creationId xmlns:a16="http://schemas.microsoft.com/office/drawing/2014/main" id="{4E124A6C-9094-4D96-B875-6633589ED6FE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8386763" y="5883275"/>
            <a:ext cx="46831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FFFFFF"/>
              </a:solidFill>
              <a:latin typeface="Arial" panose="020B0604020202020204" pitchFamily="34" charset="0"/>
              <a:cs typeface="Arial"/>
            </a:endParaRPr>
          </a:p>
        </p:txBody>
      </p:sp>
      <p:sp>
        <p:nvSpPr>
          <p:cNvPr id="602233" name="Text Box 107">
            <a:extLst>
              <a:ext uri="{FF2B5EF4-FFF2-40B4-BE49-F238E27FC236}">
                <a16:creationId xmlns:a16="http://schemas.microsoft.com/office/drawing/2014/main" id="{1E631CF1-CD29-4ABF-907E-11B2496F80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07450" y="6086475"/>
            <a:ext cx="11049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>
                <a:solidFill>
                  <a:srgbClr val="0033CC"/>
                </a:solidFill>
                <a:cs typeface="Arial"/>
              </a:rPr>
              <a:t>Jet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>
                <a:solidFill>
                  <a:srgbClr val="0033CC"/>
                </a:solidFill>
                <a:cs typeface="Arial"/>
              </a:rPr>
              <a:t>Pump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>
                <a:solidFill>
                  <a:srgbClr val="0033CC"/>
                </a:solidFill>
                <a:cs typeface="Arial"/>
              </a:rPr>
              <a:t>#1</a:t>
            </a:r>
          </a:p>
        </p:txBody>
      </p:sp>
      <p:sp>
        <p:nvSpPr>
          <p:cNvPr id="602234" name="Text Box 107">
            <a:extLst>
              <a:ext uri="{FF2B5EF4-FFF2-40B4-BE49-F238E27FC236}">
                <a16:creationId xmlns:a16="http://schemas.microsoft.com/office/drawing/2014/main" id="{0660867F-D4DC-48D9-8CBC-11208F5101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8350" y="6086475"/>
            <a:ext cx="11049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>
                <a:solidFill>
                  <a:srgbClr val="0033CC"/>
                </a:solidFill>
                <a:cs typeface="Arial"/>
              </a:rPr>
              <a:t>Jet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>
                <a:solidFill>
                  <a:srgbClr val="0033CC"/>
                </a:solidFill>
                <a:cs typeface="Arial"/>
              </a:rPr>
              <a:t>Pump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>
                <a:solidFill>
                  <a:srgbClr val="0033CC"/>
                </a:solidFill>
                <a:cs typeface="Arial"/>
              </a:rPr>
              <a:t>#2</a:t>
            </a:r>
          </a:p>
        </p:txBody>
      </p:sp>
      <p:sp>
        <p:nvSpPr>
          <p:cNvPr id="602235" name="Rectangle 64">
            <a:extLst>
              <a:ext uri="{FF2B5EF4-FFF2-40B4-BE49-F238E27FC236}">
                <a16:creationId xmlns:a16="http://schemas.microsoft.com/office/drawing/2014/main" id="{84B3C2B4-13B3-4BD1-8DBE-19529DCE389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495675" y="1163638"/>
            <a:ext cx="177800" cy="3429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bIns="46038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sp>
        <p:nvSpPr>
          <p:cNvPr id="602236" name="Rectangle 65">
            <a:extLst>
              <a:ext uri="{FF2B5EF4-FFF2-40B4-BE49-F238E27FC236}">
                <a16:creationId xmlns:a16="http://schemas.microsoft.com/office/drawing/2014/main" id="{7F4C9EE7-5C0E-4793-AE22-26B918B25F4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457576" y="1254125"/>
            <a:ext cx="244475" cy="10795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bIns="46038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sp>
        <p:nvSpPr>
          <p:cNvPr id="602237" name="Rectangle 66">
            <a:extLst>
              <a:ext uri="{FF2B5EF4-FFF2-40B4-BE49-F238E27FC236}">
                <a16:creationId xmlns:a16="http://schemas.microsoft.com/office/drawing/2014/main" id="{54ED4623-C829-462A-B8D6-EE949C28952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440113" y="1449388"/>
            <a:ext cx="298450" cy="5715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bIns="46038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sp>
        <p:nvSpPr>
          <p:cNvPr id="602238" name="Rectangle 92">
            <a:extLst>
              <a:ext uri="{FF2B5EF4-FFF2-40B4-BE49-F238E27FC236}">
                <a16:creationId xmlns:a16="http://schemas.microsoft.com/office/drawing/2014/main" id="{6771057D-B29D-44CA-A7F1-4384E808C667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511551" y="1039814"/>
            <a:ext cx="60325" cy="46672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bIns="46038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sp>
        <p:nvSpPr>
          <p:cNvPr id="602239" name="Rectangle 94">
            <a:extLst>
              <a:ext uri="{FF2B5EF4-FFF2-40B4-BE49-F238E27FC236}">
                <a16:creationId xmlns:a16="http://schemas.microsoft.com/office/drawing/2014/main" id="{F06DE019-A35D-4750-ADF8-43B51551219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476626" y="1463676"/>
            <a:ext cx="225425" cy="428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bIns="46038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sp>
        <p:nvSpPr>
          <p:cNvPr id="602240" name="Rectangle 92">
            <a:extLst>
              <a:ext uri="{FF2B5EF4-FFF2-40B4-BE49-F238E27FC236}">
                <a16:creationId xmlns:a16="http://schemas.microsoft.com/office/drawing/2014/main" id="{7BBDE406-9385-4900-A3C6-926AC899492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587751" y="1039814"/>
            <a:ext cx="60325" cy="46672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bIns="46038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20000"/>
              </a:spcAft>
              <a:buClr>
                <a:srgbClr val="292929"/>
              </a:buClr>
            </a:pPr>
            <a:endParaRPr lang="en-CA" altLang="en-US" b="1">
              <a:solidFill>
                <a:srgbClr val="000514"/>
              </a:solidFill>
              <a:cs typeface="Arial"/>
            </a:endParaRPr>
          </a:p>
        </p:txBody>
      </p:sp>
      <p:sp>
        <p:nvSpPr>
          <p:cNvPr id="602274" name="Rectangle 9">
            <a:extLst>
              <a:ext uri="{FF2B5EF4-FFF2-40B4-BE49-F238E27FC236}">
                <a16:creationId xmlns:a16="http://schemas.microsoft.com/office/drawing/2014/main" id="{75DEA5B4-6371-49EB-AE48-F706511E81BF}"/>
              </a:ext>
            </a:extLst>
          </p:cNvPr>
          <p:cNvSpPr>
            <a:spLocks noRot="1" noChangeArrowheads="1"/>
          </p:cNvSpPr>
          <p:nvPr/>
        </p:nvSpPr>
        <p:spPr bwMode="auto">
          <a:xfrm>
            <a:off x="1993900" y="1"/>
            <a:ext cx="822960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defRPr sz="4400" b="1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algn="ctr">
              <a:defRPr sz="4400" b="1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algn="ctr">
              <a:defRPr sz="4400" b="1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algn="ctr">
              <a:defRPr sz="4400" b="1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algn="ctr">
              <a:defRPr sz="4400" b="1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514"/>
                </a:solidFill>
                <a:latin typeface="Arial" panose="020B0604020202020204" pitchFamily="34" charset="0"/>
              </a:rPr>
              <a:t>SREP TwinJet™ Completion:</a:t>
            </a:r>
          </a:p>
        </p:txBody>
      </p:sp>
      <p:sp>
        <p:nvSpPr>
          <p:cNvPr id="602275" name="Rectangle 82">
            <a:extLst>
              <a:ext uri="{FF2B5EF4-FFF2-40B4-BE49-F238E27FC236}">
                <a16:creationId xmlns:a16="http://schemas.microsoft.com/office/drawing/2014/main" id="{F847EDF2-2FCD-40B1-B693-2EEE7E2EC2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826" y="963613"/>
            <a:ext cx="518477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8925" indent="-288925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fontAlgn="base">
              <a:lnSpc>
                <a:spcPct val="85000"/>
              </a:lnSpc>
              <a:spcAft>
                <a:spcPct val="75000"/>
              </a:spcAft>
              <a:buClr>
                <a:srgbClr val="292929"/>
              </a:buClr>
              <a:buSzTx/>
              <a:buFontTx/>
              <a:buChar char="•"/>
            </a:pPr>
            <a:r>
              <a:rPr lang="en-US" altLang="en-US" sz="1200" b="1">
                <a:solidFill>
                  <a:srgbClr val="000514"/>
                </a:solidFill>
                <a:latin typeface="Arial" panose="020B0604020202020204" pitchFamily="34" charset="0"/>
              </a:rPr>
              <a:t>Dual jet pump solution:</a:t>
            </a:r>
          </a:p>
          <a:p>
            <a:pPr lvl="1" fontAlgn="base">
              <a:lnSpc>
                <a:spcPct val="85000"/>
              </a:lnSpc>
              <a:spcAft>
                <a:spcPct val="75000"/>
              </a:spcAft>
              <a:buClr>
                <a:srgbClr val="292929"/>
              </a:buClr>
              <a:buSzTx/>
              <a:buFontTx/>
              <a:buChar char="•"/>
            </a:pPr>
            <a:r>
              <a:rPr lang="en-US" altLang="en-US" sz="1000" b="1">
                <a:solidFill>
                  <a:srgbClr val="000514"/>
                </a:solidFill>
                <a:latin typeface="Arial" panose="020B0604020202020204" pitchFamily="34" charset="0"/>
              </a:rPr>
              <a:t>Dual tubing completion options:</a:t>
            </a:r>
          </a:p>
          <a:p>
            <a:pPr lvl="2" fontAlgn="base">
              <a:lnSpc>
                <a:spcPct val="85000"/>
              </a:lnSpc>
              <a:spcAft>
                <a:spcPct val="75000"/>
              </a:spcAft>
              <a:buClr>
                <a:srgbClr val="292929"/>
              </a:buClr>
              <a:buSzTx/>
              <a:buFontTx/>
              <a:buChar char="•"/>
            </a:pPr>
            <a:r>
              <a:rPr lang="en-US" altLang="en-US" sz="900" b="1">
                <a:solidFill>
                  <a:srgbClr val="000514"/>
                </a:solidFill>
                <a:latin typeface="Arial" panose="020B0604020202020204" pitchFamily="34" charset="0"/>
              </a:rPr>
              <a:t>two 1.25” x 2.375” concentric strings:</a:t>
            </a:r>
          </a:p>
          <a:p>
            <a:pPr lvl="3" fontAlgn="base">
              <a:lnSpc>
                <a:spcPct val="55000"/>
              </a:lnSpc>
              <a:spcAft>
                <a:spcPct val="75000"/>
              </a:spcAft>
              <a:buClr>
                <a:srgbClr val="292929"/>
              </a:buClr>
              <a:buSzTx/>
              <a:buFontTx/>
              <a:buChar char="•"/>
            </a:pPr>
            <a:r>
              <a:rPr lang="en-US" altLang="en-US" sz="800" b="1">
                <a:solidFill>
                  <a:srgbClr val="000514"/>
                </a:solidFill>
                <a:latin typeface="Arial" panose="020B0604020202020204" pitchFamily="34" charset="0"/>
              </a:rPr>
              <a:t>One landed near the toe of the lateral</a:t>
            </a:r>
          </a:p>
          <a:p>
            <a:pPr lvl="3" fontAlgn="base">
              <a:lnSpc>
                <a:spcPct val="55000"/>
              </a:lnSpc>
              <a:spcAft>
                <a:spcPct val="75000"/>
              </a:spcAft>
              <a:buClr>
                <a:srgbClr val="292929"/>
              </a:buClr>
              <a:buSzTx/>
              <a:buFontTx/>
              <a:buChar char="•"/>
            </a:pPr>
            <a:r>
              <a:rPr lang="en-US" altLang="en-US" sz="800" b="1">
                <a:solidFill>
                  <a:srgbClr val="000514"/>
                </a:solidFill>
                <a:latin typeface="Arial" panose="020B0604020202020204" pitchFamily="34" charset="0"/>
              </a:rPr>
              <a:t>One landed at the heel</a:t>
            </a:r>
          </a:p>
          <a:p>
            <a:pPr lvl="2" fontAlgn="base">
              <a:lnSpc>
                <a:spcPct val="85000"/>
              </a:lnSpc>
              <a:spcAft>
                <a:spcPct val="75000"/>
              </a:spcAft>
              <a:buClr>
                <a:srgbClr val="292929"/>
              </a:buClr>
              <a:buSzTx/>
              <a:buFontTx/>
              <a:buChar char="•"/>
            </a:pPr>
            <a:r>
              <a:rPr lang="en-US" altLang="en-US" sz="900" b="1">
                <a:solidFill>
                  <a:srgbClr val="000514"/>
                </a:solidFill>
                <a:latin typeface="Arial" panose="020B0604020202020204" pitchFamily="34" charset="0"/>
              </a:rPr>
              <a:t>one 1.5” x 2.875” &amp; one 1.25” x 2.375” concentric strings:</a:t>
            </a:r>
          </a:p>
          <a:p>
            <a:pPr lvl="3" fontAlgn="base">
              <a:lnSpc>
                <a:spcPct val="55000"/>
              </a:lnSpc>
              <a:spcAft>
                <a:spcPct val="75000"/>
              </a:spcAft>
              <a:buClr>
                <a:srgbClr val="292929"/>
              </a:buClr>
              <a:buSzTx/>
              <a:buFontTx/>
              <a:buChar char="•"/>
            </a:pPr>
            <a:r>
              <a:rPr lang="en-US" altLang="en-US" sz="800" b="1">
                <a:solidFill>
                  <a:srgbClr val="000514"/>
                </a:solidFill>
                <a:latin typeface="Arial" panose="020B0604020202020204" pitchFamily="34" charset="0"/>
              </a:rPr>
              <a:t>2.375” landed near the toe of the lateral</a:t>
            </a:r>
          </a:p>
          <a:p>
            <a:pPr lvl="3" fontAlgn="base">
              <a:lnSpc>
                <a:spcPct val="55000"/>
              </a:lnSpc>
              <a:spcAft>
                <a:spcPct val="75000"/>
              </a:spcAft>
              <a:buClr>
                <a:srgbClr val="292929"/>
              </a:buClr>
              <a:buSzTx/>
              <a:buFontTx/>
              <a:buChar char="•"/>
            </a:pPr>
            <a:r>
              <a:rPr lang="en-US" altLang="en-US" sz="800" b="1">
                <a:solidFill>
                  <a:srgbClr val="000514"/>
                </a:solidFill>
                <a:latin typeface="Arial" panose="020B0604020202020204" pitchFamily="34" charset="0"/>
              </a:rPr>
              <a:t>2.875” landed at the heel</a:t>
            </a:r>
          </a:p>
          <a:p>
            <a:pPr lvl="1" fontAlgn="base">
              <a:lnSpc>
                <a:spcPct val="85000"/>
              </a:lnSpc>
              <a:spcAft>
                <a:spcPct val="75000"/>
              </a:spcAft>
              <a:buClr>
                <a:srgbClr val="292929"/>
              </a:buClr>
              <a:buSzTx/>
              <a:buFontTx/>
              <a:buChar char="•"/>
            </a:pPr>
            <a:r>
              <a:rPr lang="en-US" altLang="en-US" sz="1000" b="1">
                <a:solidFill>
                  <a:srgbClr val="000514"/>
                </a:solidFill>
                <a:latin typeface="Arial" panose="020B0604020202020204" pitchFamily="34" charset="0"/>
              </a:rPr>
              <a:t>Dual wellhead</a:t>
            </a:r>
          </a:p>
          <a:p>
            <a:pPr fontAlgn="base">
              <a:lnSpc>
                <a:spcPct val="85000"/>
              </a:lnSpc>
              <a:spcAft>
                <a:spcPct val="75000"/>
              </a:spcAft>
              <a:buClr>
                <a:srgbClr val="292929"/>
              </a:buClr>
              <a:buSzTx/>
              <a:buFontTx/>
              <a:buChar char="•"/>
            </a:pPr>
            <a:r>
              <a:rPr lang="en-US" altLang="en-US" sz="1200" b="1">
                <a:solidFill>
                  <a:srgbClr val="000514"/>
                </a:solidFill>
                <a:latin typeface="Arial" panose="020B0604020202020204" pitchFamily="34" charset="0"/>
              </a:rPr>
              <a:t>Single surface pump package</a:t>
            </a:r>
          </a:p>
          <a:p>
            <a:pPr fontAlgn="base">
              <a:lnSpc>
                <a:spcPct val="85000"/>
              </a:lnSpc>
              <a:spcAft>
                <a:spcPct val="75000"/>
              </a:spcAft>
              <a:buClr>
                <a:srgbClr val="292929"/>
              </a:buClr>
              <a:buSzTx/>
              <a:buFontTx/>
              <a:buChar char="•"/>
            </a:pPr>
            <a:r>
              <a:rPr lang="en-US" altLang="en-US" sz="1200" b="1">
                <a:solidFill>
                  <a:srgbClr val="000514"/>
                </a:solidFill>
                <a:latin typeface="Arial" panose="020B0604020202020204" pitchFamily="34" charset="0"/>
              </a:rPr>
              <a:t>Individual jet pumps on each concentric tubing string</a:t>
            </a:r>
          </a:p>
          <a:p>
            <a:pPr lvl="1" fontAlgn="base">
              <a:lnSpc>
                <a:spcPct val="85000"/>
              </a:lnSpc>
              <a:spcAft>
                <a:spcPct val="75000"/>
              </a:spcAft>
              <a:buClr>
                <a:srgbClr val="292929"/>
              </a:buClr>
              <a:buSzTx/>
              <a:buFontTx/>
              <a:buChar char="•"/>
            </a:pPr>
            <a:r>
              <a:rPr lang="en-US" altLang="en-US" sz="1000" b="1">
                <a:solidFill>
                  <a:srgbClr val="000514"/>
                </a:solidFill>
                <a:latin typeface="Arial" panose="020B0604020202020204" pitchFamily="34" charset="0"/>
              </a:rPr>
              <a:t>Optimized nozzle / throats for lateral and heel production</a:t>
            </a:r>
          </a:p>
          <a:p>
            <a:pPr fontAlgn="base">
              <a:lnSpc>
                <a:spcPct val="85000"/>
              </a:lnSpc>
              <a:spcAft>
                <a:spcPct val="75000"/>
              </a:spcAft>
              <a:buClr>
                <a:srgbClr val="292929"/>
              </a:buClr>
              <a:buSzTx/>
              <a:buFontTx/>
              <a:buChar char="•"/>
            </a:pPr>
            <a:endParaRPr lang="en-US" altLang="en-US" sz="1200" b="1">
              <a:solidFill>
                <a:srgbClr val="000514"/>
              </a:solidFill>
              <a:latin typeface="Arial" panose="020B0604020202020204" pitchFamily="34" charset="0"/>
            </a:endParaRPr>
          </a:p>
        </p:txBody>
      </p:sp>
      <p:grpSp>
        <p:nvGrpSpPr>
          <p:cNvPr id="602279" name="Group 96">
            <a:extLst>
              <a:ext uri="{FF2B5EF4-FFF2-40B4-BE49-F238E27FC236}">
                <a16:creationId xmlns:a16="http://schemas.microsoft.com/office/drawing/2014/main" id="{7C95334C-6316-409B-A860-847819D6809F}"/>
              </a:ext>
            </a:extLst>
          </p:cNvPr>
          <p:cNvGrpSpPr>
            <a:grpSpLocks noChangeAspect="1"/>
          </p:cNvGrpSpPr>
          <p:nvPr/>
        </p:nvGrpSpPr>
        <p:grpSpPr bwMode="auto">
          <a:xfrm rot="3843177" flipV="1">
            <a:off x="8086726" y="6038851"/>
            <a:ext cx="100013" cy="258763"/>
            <a:chOff x="2001" y="3038"/>
            <a:chExt cx="157" cy="349"/>
          </a:xfrm>
        </p:grpSpPr>
        <p:sp>
          <p:nvSpPr>
            <p:cNvPr id="602280" name="AutoShape 97">
              <a:extLst>
                <a:ext uri="{FF2B5EF4-FFF2-40B4-BE49-F238E27FC236}">
                  <a16:creationId xmlns:a16="http://schemas.microsoft.com/office/drawing/2014/main" id="{6CC02F1F-4006-46ED-89E3-8D346FA2ECE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2072989">
              <a:off x="2061" y="3038"/>
              <a:ext cx="97" cy="303"/>
            </a:xfrm>
            <a:prstGeom prst="moon">
              <a:avLst>
                <a:gd name="adj" fmla="val 39338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602281" name="AutoShape 98">
              <a:extLst>
                <a:ext uri="{FF2B5EF4-FFF2-40B4-BE49-F238E27FC236}">
                  <a16:creationId xmlns:a16="http://schemas.microsoft.com/office/drawing/2014/main" id="{68DB16B3-07F7-43C9-AA0A-952CCB4287C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0800000">
              <a:off x="2001" y="3240"/>
              <a:ext cx="101" cy="147"/>
            </a:xfrm>
            <a:prstGeom prst="triangle">
              <a:avLst>
                <a:gd name="adj" fmla="val 50000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</p:grpSp>
      <p:grpSp>
        <p:nvGrpSpPr>
          <p:cNvPr id="602282" name="Group 96">
            <a:extLst>
              <a:ext uri="{FF2B5EF4-FFF2-40B4-BE49-F238E27FC236}">
                <a16:creationId xmlns:a16="http://schemas.microsoft.com/office/drawing/2014/main" id="{6D4A8DA4-F23E-4ECF-8257-DAC099E7A25E}"/>
              </a:ext>
            </a:extLst>
          </p:cNvPr>
          <p:cNvGrpSpPr>
            <a:grpSpLocks noChangeAspect="1"/>
          </p:cNvGrpSpPr>
          <p:nvPr/>
        </p:nvGrpSpPr>
        <p:grpSpPr bwMode="auto">
          <a:xfrm rot="17756823">
            <a:off x="8086726" y="5586413"/>
            <a:ext cx="100012" cy="258763"/>
            <a:chOff x="2001" y="3038"/>
            <a:chExt cx="157" cy="349"/>
          </a:xfrm>
        </p:grpSpPr>
        <p:sp>
          <p:nvSpPr>
            <p:cNvPr id="602283" name="AutoShape 97">
              <a:extLst>
                <a:ext uri="{FF2B5EF4-FFF2-40B4-BE49-F238E27FC236}">
                  <a16:creationId xmlns:a16="http://schemas.microsoft.com/office/drawing/2014/main" id="{F61DE874-A2BA-4F85-B3BC-1C365F451BC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2072989">
              <a:off x="2061" y="3038"/>
              <a:ext cx="97" cy="303"/>
            </a:xfrm>
            <a:prstGeom prst="moon">
              <a:avLst>
                <a:gd name="adj" fmla="val 39338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  <p:sp>
          <p:nvSpPr>
            <p:cNvPr id="602284" name="AutoShape 98">
              <a:extLst>
                <a:ext uri="{FF2B5EF4-FFF2-40B4-BE49-F238E27FC236}">
                  <a16:creationId xmlns:a16="http://schemas.microsoft.com/office/drawing/2014/main" id="{8205538B-02DD-4EFF-8B30-1B3FD9A04A8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0800000">
              <a:off x="2001" y="3240"/>
              <a:ext cx="101" cy="147"/>
            </a:xfrm>
            <a:prstGeom prst="triangle">
              <a:avLst>
                <a:gd name="adj" fmla="val 50000"/>
              </a:avLst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lIns="92075" tIns="46038" bIns="4603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</a:pPr>
              <a:endParaRPr lang="en-CA" altLang="en-US" b="1">
                <a:solidFill>
                  <a:srgbClr val="000514"/>
                </a:solidFill>
                <a:cs typeface="Arial"/>
              </a:endParaRPr>
            </a:p>
          </p:txBody>
        </p:sp>
      </p:grpSp>
      <p:grpSp>
        <p:nvGrpSpPr>
          <p:cNvPr id="602289" name="Group 177">
            <a:extLst>
              <a:ext uri="{FF2B5EF4-FFF2-40B4-BE49-F238E27FC236}">
                <a16:creationId xmlns:a16="http://schemas.microsoft.com/office/drawing/2014/main" id="{48F9F01A-AFDE-4C31-98C9-F1E831B2EB73}"/>
              </a:ext>
            </a:extLst>
          </p:cNvPr>
          <p:cNvGrpSpPr>
            <a:grpSpLocks/>
          </p:cNvGrpSpPr>
          <p:nvPr/>
        </p:nvGrpSpPr>
        <p:grpSpPr bwMode="auto">
          <a:xfrm>
            <a:off x="1684338" y="6361113"/>
            <a:ext cx="2432050" cy="290512"/>
            <a:chOff x="257" y="492"/>
            <a:chExt cx="4241" cy="469"/>
          </a:xfrm>
        </p:grpSpPr>
        <p:sp>
          <p:nvSpPr>
            <p:cNvPr id="602290" name="AutoShape 178">
              <a:extLst>
                <a:ext uri="{FF2B5EF4-FFF2-40B4-BE49-F238E27FC236}">
                  <a16:creationId xmlns:a16="http://schemas.microsoft.com/office/drawing/2014/main" id="{25E76A62-C344-4683-AE5C-61496414B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" y="492"/>
              <a:ext cx="4241" cy="469"/>
            </a:xfrm>
            <a:prstGeom prst="moon">
              <a:avLst>
                <a:gd name="adj" fmla="val 14523"/>
              </a:avLst>
            </a:prstGeom>
            <a:gradFill rotWithShape="1">
              <a:gsLst>
                <a:gs pos="0">
                  <a:srgbClr val="000099"/>
                </a:gs>
                <a:gs pos="50000">
                  <a:srgbClr val="00CCFF"/>
                </a:gs>
                <a:gs pos="100000">
                  <a:srgbClr val="0000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FFFFFF"/>
                </a:solidFill>
                <a:latin typeface="Arial" panose="020B0604020202020204" pitchFamily="34" charset="0"/>
                <a:cs typeface="Arial"/>
              </a:endParaRPr>
            </a:p>
          </p:txBody>
        </p:sp>
        <p:sp>
          <p:nvSpPr>
            <p:cNvPr id="602291" name="WordArt 179">
              <a:extLst>
                <a:ext uri="{FF2B5EF4-FFF2-40B4-BE49-F238E27FC236}">
                  <a16:creationId xmlns:a16="http://schemas.microsoft.com/office/drawing/2014/main" id="{DAEC8CA5-56CC-40AF-8449-7D00CD3790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2" y="651"/>
              <a:ext cx="3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CA" sz="3600" kern="10">
                  <a:solidFill>
                    <a:srgbClr val="000000"/>
                  </a:solidFill>
                  <a:latin typeface="Neuropol"/>
                  <a:cs typeface="Arial"/>
                </a:rPr>
                <a:t>Jet Lift Systems</a:t>
              </a:r>
            </a:p>
          </p:txBody>
        </p:sp>
        <p:sp>
          <p:nvSpPr>
            <p:cNvPr id="602292" name="WordArt 180">
              <a:extLst>
                <a:ext uri="{FF2B5EF4-FFF2-40B4-BE49-F238E27FC236}">
                  <a16:creationId xmlns:a16="http://schemas.microsoft.com/office/drawing/2014/main" id="{5A6F10F5-F029-4F21-BED4-BDE5DFB920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5" y="651"/>
              <a:ext cx="54" cy="2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CA" sz="3600" b="1" kern="10">
                  <a:solidFill>
                    <a:srgbClr val="000000"/>
                  </a:solidFill>
                  <a:latin typeface="Neuropol"/>
                  <a:cs typeface="Arial"/>
                </a:rPr>
                <a:t>TM</a:t>
              </a:r>
            </a:p>
          </p:txBody>
        </p:sp>
      </p:grpSp>
    </p:spTree>
  </p:cSld>
  <p:clrMapOvr>
    <a:masterClrMapping/>
  </p:clrMapOvr>
  <p:transition spd="med">
    <p:randomBar/>
  </p:transition>
</p:sld>
</file>

<file path=ppt/theme/theme1.xml><?xml version="1.0" encoding="utf-8"?>
<a:theme xmlns:a="http://schemas.openxmlformats.org/drawingml/2006/main" name="2_Stream">
  <a:themeElements>
    <a:clrScheme name="2_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2_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2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218</Words>
  <Application>Microsoft Office PowerPoint</Application>
  <PresentationFormat>Widescreen</PresentationFormat>
  <Paragraphs>58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Garamond</vt:lpstr>
      <vt:lpstr>Neuropol</vt:lpstr>
      <vt:lpstr>Wingdings</vt:lpstr>
      <vt:lpstr>2_Stream</vt:lpstr>
      <vt:lpstr>PowerPoint Presentation</vt:lpstr>
      <vt:lpstr>Horizontal Wellbore Hydraulics Issues: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Jaclyn Schmidt</dc:creator>
  <cp:lastModifiedBy>Jaclyn Schmidt</cp:lastModifiedBy>
  <cp:revision>2</cp:revision>
  <dcterms:created xsi:type="dcterms:W3CDTF">2018-08-24T20:00:32Z</dcterms:created>
  <dcterms:modified xsi:type="dcterms:W3CDTF">2018-08-24T20:08:01Z</dcterms:modified>
</cp:coreProperties>
</file>