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4" r:id="rId4"/>
    <p:sldId id="260" r:id="rId5"/>
    <p:sldId id="265" r:id="rId6"/>
    <p:sldId id="263" r:id="rId7"/>
    <p:sldId id="262" r:id="rId8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140" y="72"/>
      </p:cViewPr>
      <p:guideLst>
        <p:guide orient="horz" pos="334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520"/>
    </p:cViewPr>
  </p:sorterViewPr>
  <p:notesViewPr>
    <p:cSldViewPr showGuides="1">
      <p:cViewPr varScale="1">
        <p:scale>
          <a:sx n="67" d="100"/>
          <a:sy n="67" d="100"/>
        </p:scale>
        <p:origin x="-32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nerwhere%20-%20Dubai\Brochure\Share%20of%20wallet%20calculation%20-%20Brochure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Sheet1!$C$8</c:f>
              <c:strCache>
                <c:ptCount val="1"/>
                <c:pt idx="0">
                  <c:v>DG O&amp;M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Sheet1!$D$6:$E$6</c:f>
              <c:strCache>
                <c:ptCount val="2"/>
                <c:pt idx="0">
                  <c:v>Conventional</c:v>
                </c:pt>
                <c:pt idx="1">
                  <c:v>Enerwhere</c:v>
                </c:pt>
              </c:strCache>
            </c:strRef>
          </c:cat>
          <c:val>
            <c:numRef>
              <c:f>Sheet1!$D$8:$E$8</c:f>
              <c:numCache>
                <c:formatCode>General</c:formatCode>
                <c:ptCount val="2"/>
                <c:pt idx="0">
                  <c:v>33333</c:v>
                </c:pt>
                <c:pt idx="1">
                  <c:v>33333</c:v>
                </c:pt>
              </c:numCache>
            </c:numRef>
          </c:val>
        </c:ser>
        <c:ser>
          <c:idx val="0"/>
          <c:order val="1"/>
          <c:tx>
            <c:strRef>
              <c:f>Sheet1!$C$7</c:f>
              <c:strCache>
                <c:ptCount val="1"/>
                <c:pt idx="0">
                  <c:v>Diesel fuel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Sheet1!$D$6:$E$6</c:f>
              <c:strCache>
                <c:ptCount val="2"/>
                <c:pt idx="0">
                  <c:v>Conventional</c:v>
                </c:pt>
                <c:pt idx="1">
                  <c:v>Enerwhere</c:v>
                </c:pt>
              </c:strCache>
            </c:strRef>
          </c:cat>
          <c:val>
            <c:numRef>
              <c:f>Sheet1!$D$7:$E$7</c:f>
              <c:numCache>
                <c:formatCode>General</c:formatCode>
                <c:ptCount val="2"/>
                <c:pt idx="0">
                  <c:v>400000</c:v>
                </c:pt>
                <c:pt idx="1">
                  <c:v>200000</c:v>
                </c:pt>
              </c:numCache>
            </c:numRef>
          </c:val>
        </c:ser>
        <c:ser>
          <c:idx val="2"/>
          <c:order val="2"/>
          <c:tx>
            <c:strRef>
              <c:f>Sheet1!$C$9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Sheet1!$D$6:$E$6</c:f>
              <c:strCache>
                <c:ptCount val="2"/>
                <c:pt idx="0">
                  <c:v>Conventional</c:v>
                </c:pt>
                <c:pt idx="1">
                  <c:v>Enerwhere</c:v>
                </c:pt>
              </c:strCache>
            </c:strRef>
          </c:cat>
          <c:val>
            <c:numRef>
              <c:f>Sheet1!$D$9:$E$9</c:f>
              <c:numCache>
                <c:formatCode>General</c:formatCode>
                <c:ptCount val="2"/>
                <c:pt idx="0">
                  <c:v>0</c:v>
                </c:pt>
                <c:pt idx="1">
                  <c:v>130000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185536"/>
        <c:axId val="42680320"/>
      </c:barChart>
      <c:catAx>
        <c:axId val="69185536"/>
        <c:scaling>
          <c:orientation val="minMax"/>
        </c:scaling>
        <c:delete val="0"/>
        <c:axPos val="b"/>
        <c:majorTickMark val="out"/>
        <c:minorTickMark val="none"/>
        <c:tickLblPos val="nextTo"/>
        <c:crossAx val="42680320"/>
        <c:crosses val="autoZero"/>
        <c:auto val="1"/>
        <c:lblAlgn val="ctr"/>
        <c:lblOffset val="100"/>
        <c:noMultiLvlLbl val="0"/>
      </c:catAx>
      <c:valAx>
        <c:axId val="42680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91855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A0BF7-43D4-47A6-BA79-3499C04F0F5A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6AEB3-1096-4B8F-A406-F528B15B49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7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6AEB3-1096-4B8F-A406-F528B15B49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8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7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6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9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0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3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0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0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1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7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87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192BD-F99D-41DA-AE1B-E4F25E1F10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AEE73-0E0C-4522-9118-9EAF9F1FE6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3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6314" y="6528792"/>
            <a:ext cx="6040760" cy="1944216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1060370" y="7485288"/>
            <a:ext cx="4752528" cy="65344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sz="2400" dirty="0" smtClean="0"/>
              <a:t>Cheaper and cleaner energy than diesel generators</a:t>
            </a:r>
            <a:endParaRPr lang="en-GB" sz="2400" dirty="0"/>
          </a:p>
        </p:txBody>
      </p:sp>
      <p:pic>
        <p:nvPicPr>
          <p:cNvPr id="6" name="Picture 54" descr="C:\Users\dzywietz\Dropbox\Enerwhere\Marketing\Logo\Enerwhere-in-whit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04" y="344488"/>
            <a:ext cx="3577924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ntertitel 2"/>
          <p:cNvSpPr txBox="1">
            <a:spLocks/>
          </p:cNvSpPr>
          <p:nvPr/>
        </p:nvSpPr>
        <p:spPr>
          <a:xfrm>
            <a:off x="691257" y="6850144"/>
            <a:ext cx="5370974" cy="653440"/>
          </a:xfrm>
          <a:prstGeom prst="rect">
            <a:avLst/>
          </a:prstGeom>
        </p:spPr>
        <p:txBody>
          <a:bodyPr vert="horz" lIns="128016" tIns="64008" rIns="128016" bIns="64008" rtlCol="0">
            <a:noAutofit/>
          </a:bodyPr>
          <a:lstStyle>
            <a:lvl1pPr marL="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err="1">
                <a:solidFill>
                  <a:schemeClr val="tx1"/>
                </a:solidFill>
              </a:rPr>
              <a:t>Enerwhere</a:t>
            </a:r>
            <a:r>
              <a:rPr lang="en-GB" sz="2800" dirty="0">
                <a:solidFill>
                  <a:schemeClr val="tx1"/>
                </a:solidFill>
              </a:rPr>
              <a:t> solar hybrid </a:t>
            </a:r>
            <a:r>
              <a:rPr lang="en-GB" sz="2800" dirty="0" smtClean="0">
                <a:solidFill>
                  <a:schemeClr val="tx1"/>
                </a:solidFill>
              </a:rPr>
              <a:t>systems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1" y="2870858"/>
            <a:ext cx="6081559" cy="2649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12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6632" y="5313363"/>
            <a:ext cx="6597352" cy="4464173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5"/>
          <p:cNvSpPr/>
          <p:nvPr/>
        </p:nvSpPr>
        <p:spPr>
          <a:xfrm>
            <a:off x="501558" y="1199243"/>
            <a:ext cx="6099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Solar is now cheaper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diesel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573566" y="384493"/>
            <a:ext cx="5976664" cy="671691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FFC000"/>
                </a:solidFill>
              </a:rPr>
              <a:t>Why is now the right time to add solar to diesel generators?</a:t>
            </a:r>
            <a:endParaRPr lang="en-GB" sz="3200" b="1" dirty="0">
              <a:solidFill>
                <a:srgbClr val="FFC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14" y="1662828"/>
            <a:ext cx="4928542" cy="27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05614" y="4281008"/>
            <a:ext cx="5688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With increasing oil prices, the cost of </a:t>
            </a:r>
            <a:r>
              <a:rPr lang="en-GB" sz="1200" dirty="0" smtClean="0"/>
              <a:t>electricity generation from conventional diesel </a:t>
            </a:r>
            <a:r>
              <a:rPr lang="en-GB" sz="1200" dirty="0"/>
              <a:t>generators has become very </a:t>
            </a:r>
            <a:r>
              <a:rPr lang="en-GB" sz="1200" dirty="0" smtClean="0"/>
              <a:t>expensive. </a:t>
            </a: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 smtClean="0"/>
              <a:t>Meanwhile, </a:t>
            </a:r>
            <a:r>
              <a:rPr lang="en-GB" sz="1200" dirty="0"/>
              <a:t>the cost of solar PV systems has fallen significantly. </a:t>
            </a:r>
            <a:endParaRPr lang="en-GB" sz="1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 smtClean="0"/>
              <a:t>Consequently, solar </a:t>
            </a:r>
            <a:r>
              <a:rPr lang="en-GB" sz="1200" dirty="0"/>
              <a:t>power is cheaper </a:t>
            </a:r>
            <a:r>
              <a:rPr lang="en-GB" sz="1200" dirty="0" smtClean="0"/>
              <a:t>today than </a:t>
            </a:r>
            <a:r>
              <a:rPr lang="en-GB" sz="1200" dirty="0"/>
              <a:t>conventional diesel generators in places with </a:t>
            </a:r>
            <a:r>
              <a:rPr lang="en-GB" sz="1200" dirty="0" smtClean="0"/>
              <a:t>abundant sunshine</a:t>
            </a:r>
            <a:r>
              <a:rPr lang="en-GB" sz="1200" dirty="0"/>
              <a:t>, </a:t>
            </a:r>
            <a:r>
              <a:rPr lang="en-GB" sz="1200" dirty="0" smtClean="0"/>
              <a:t>e.g., the </a:t>
            </a:r>
            <a:r>
              <a:rPr lang="en-GB" sz="1200" dirty="0"/>
              <a:t>Middle East, Africa and Latin America.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558" y="5587897"/>
            <a:ext cx="60688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/>
              <a:t>Enerwhere’s</a:t>
            </a:r>
            <a:r>
              <a:rPr lang="en-GB" sz="2000" b="1" dirty="0" smtClean="0"/>
              <a:t> </a:t>
            </a:r>
            <a:r>
              <a:rPr lang="en-GB" sz="2000" b="1" dirty="0"/>
              <a:t>solar systems can be seamlessly </a:t>
            </a:r>
            <a:r>
              <a:rPr lang="en-GB" sz="2000" b="1" dirty="0" smtClean="0"/>
              <a:t>and quickly integrated </a:t>
            </a:r>
            <a:r>
              <a:rPr lang="en-GB" sz="2000" b="1" dirty="0"/>
              <a:t>into diesel </a:t>
            </a:r>
            <a:r>
              <a:rPr lang="en-GB" sz="2000" b="1" dirty="0" smtClean="0"/>
              <a:t>generators / mini-grids</a:t>
            </a:r>
            <a:endParaRPr 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7" y="6295783"/>
            <a:ext cx="6186766" cy="327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6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944888"/>
            <a:ext cx="6858000" cy="3248744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hteck 8"/>
          <p:cNvSpPr/>
          <p:nvPr/>
        </p:nvSpPr>
        <p:spPr>
          <a:xfrm>
            <a:off x="136104" y="912168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/>
              <a:t>Diesel generator only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36104" y="56456"/>
            <a:ext cx="6523444" cy="792088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 fontScale="92500"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sz="6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900" b="1" dirty="0" err="1" smtClean="0">
                <a:solidFill>
                  <a:srgbClr val="FFC000"/>
                </a:solidFill>
              </a:rPr>
              <a:t>What’s</a:t>
            </a:r>
            <a:r>
              <a:rPr lang="fr-CH" sz="2900" b="1" dirty="0" smtClean="0">
                <a:solidFill>
                  <a:srgbClr val="FFC000"/>
                </a:solidFill>
              </a:rPr>
              <a:t> the right  Enerwhere system for me?</a:t>
            </a:r>
            <a:endParaRPr lang="en-GB" sz="2900" b="1" dirty="0">
              <a:solidFill>
                <a:srgbClr val="FFC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0" r="66293" b="33165"/>
          <a:stretch/>
        </p:blipFill>
        <p:spPr bwMode="auto">
          <a:xfrm>
            <a:off x="194420" y="1326811"/>
            <a:ext cx="3252675" cy="132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7" t="35069" r="32373" b="31289"/>
          <a:stretch/>
        </p:blipFill>
        <p:spPr bwMode="auto">
          <a:xfrm>
            <a:off x="18454" y="4529336"/>
            <a:ext cx="3410546" cy="144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22" t="23945" r="1391" b="30976"/>
          <a:stretch/>
        </p:blipFill>
        <p:spPr bwMode="auto">
          <a:xfrm>
            <a:off x="206347" y="7656825"/>
            <a:ext cx="2868434" cy="103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8"/>
          <p:cNvSpPr/>
          <p:nvPr/>
        </p:nvSpPr>
        <p:spPr>
          <a:xfrm>
            <a:off x="136104" y="4097288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 smtClean="0"/>
              <a:t>Enerwhere solar-diesel </a:t>
            </a:r>
            <a:r>
              <a:rPr lang="en-US" sz="2000" b="1" dirty="0"/>
              <a:t>hybrid</a:t>
            </a:r>
          </a:p>
        </p:txBody>
      </p:sp>
      <p:sp>
        <p:nvSpPr>
          <p:cNvPr id="11" name="Rechteck 8"/>
          <p:cNvSpPr/>
          <p:nvPr/>
        </p:nvSpPr>
        <p:spPr>
          <a:xfrm>
            <a:off x="230464" y="7248872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 smtClean="0"/>
              <a:t>Enerwhere solar-battery </a:t>
            </a:r>
            <a:r>
              <a:rPr lang="en-US" sz="2000" b="1" dirty="0"/>
              <a:t>hybrid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4151" y="2848833"/>
            <a:ext cx="3222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All power produced by diesel generator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Diesel generator adjusts power output to serve load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Diesel generator runs continuously to provide grid control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665" y="6096559"/>
            <a:ext cx="34203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Solar system produces cheap, clean power during the day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Diesel generator </a:t>
            </a:r>
            <a:r>
              <a:rPr lang="en-US" sz="1200" dirty="0"/>
              <a:t>runs continuously to provide grid </a:t>
            </a:r>
            <a:r>
              <a:rPr lang="en-US" sz="1200" dirty="0" smtClean="0"/>
              <a:t>control and offset power difference between solar production and total demand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420" y="8761040"/>
            <a:ext cx="33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Solar system produces power during the day &amp; charges batteries for night use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Hybrid energy manager provides grid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Diesel generator used rarely, e.g., as backup for bad weather / emergencies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35930" y="1402825"/>
            <a:ext cx="30236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Power available 24/7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Very simple – only one device</a:t>
            </a:r>
          </a:p>
          <a:p>
            <a:endParaRPr lang="en-US" sz="1200" dirty="0" smtClean="0"/>
          </a:p>
          <a:p>
            <a:r>
              <a:rPr lang="en-US" sz="1200" b="1" dirty="0"/>
              <a:t>Disadvantages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Small diesel generators (&lt;10 kW) are very inefficient and therefore expensive (due to high fuel consumption)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Diesel generators are dirty and loud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89040" y="3166483"/>
            <a:ext cx="2870508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Expensive - best for large systems with  mostly night-time loads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39313" y="4536916"/>
            <a:ext cx="27805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Power available 24/7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Cheapest option for loads &gt;10 kW</a:t>
            </a:r>
          </a:p>
          <a:p>
            <a:endParaRPr lang="en-US" sz="1200" dirty="0" smtClean="0"/>
          </a:p>
          <a:p>
            <a:r>
              <a:rPr lang="en-US" sz="1200" b="1" dirty="0"/>
              <a:t>Disadvantages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Lack of storage (e.g.,  batteries) limits solar to 30-50% of total energy consumed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Relies on diesel for night-time generation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39313" y="6490286"/>
            <a:ext cx="3008744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Lowest cost for most systems &gt;10 kW 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61691" y="7703820"/>
            <a:ext cx="3097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Power available 24/7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Solar penetration can reach 100%, providing maximum fuel savings</a:t>
            </a:r>
          </a:p>
          <a:p>
            <a:endParaRPr lang="en-US" sz="1200" dirty="0" smtClean="0"/>
          </a:p>
          <a:p>
            <a:r>
              <a:rPr lang="en-US" sz="1200" b="1" dirty="0"/>
              <a:t>Disadvantages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High cost of batteries increases price per kWh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33056" y="9254316"/>
            <a:ext cx="2726491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Best for systems &lt;10 kW or when diesel generators are undesirable</a:t>
            </a:r>
            <a:endParaRPr lang="en-US" sz="1400" b="1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0076" y="948066"/>
            <a:ext cx="723206" cy="3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www.deeplightenergy.com/images/pics/12781_13581431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317" y="7291003"/>
            <a:ext cx="398196" cy="34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714" y="4129033"/>
            <a:ext cx="723206" cy="3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450" y="4033969"/>
            <a:ext cx="989688" cy="504741"/>
          </a:xfrm>
          <a:prstGeom prst="rect">
            <a:avLst/>
          </a:prstGeom>
        </p:spPr>
      </p:pic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4794" y="7325599"/>
            <a:ext cx="723206" cy="3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89" y="7193632"/>
            <a:ext cx="989688" cy="50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8541932"/>
            <a:ext cx="6858000" cy="152470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49519" y="344488"/>
            <a:ext cx="6736471" cy="792088"/>
          </a:xfrm>
          <a:prstGeom prst="rect">
            <a:avLst/>
          </a:prstGeom>
        </p:spPr>
        <p:txBody>
          <a:bodyPr vert="horz" wrap="none" lIns="0" tIns="0" rIns="0" bIns="0" rtlCol="0" anchor="ctr">
            <a:normAutofit lnSpcReduction="10000"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sz="6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dirty="0" smtClean="0">
                <a:solidFill>
                  <a:srgbClr val="FFC000"/>
                </a:solidFill>
              </a:rPr>
              <a:t>How </a:t>
            </a:r>
            <a:r>
              <a:rPr lang="fr-CH" sz="2800" b="1" dirty="0" err="1" smtClean="0">
                <a:solidFill>
                  <a:srgbClr val="FFC000"/>
                </a:solidFill>
              </a:rPr>
              <a:t>much</a:t>
            </a:r>
            <a:r>
              <a:rPr lang="fr-CH" sz="2800" b="1" dirty="0" smtClean="0">
                <a:solidFill>
                  <a:srgbClr val="FFC000"/>
                </a:solidFill>
              </a:rPr>
              <a:t> do </a:t>
            </a:r>
            <a:r>
              <a:rPr lang="fr-CH" sz="2800" b="1" dirty="0" err="1" smtClean="0">
                <a:solidFill>
                  <a:srgbClr val="FFC000"/>
                </a:solidFill>
              </a:rPr>
              <a:t>Enerwhere’s</a:t>
            </a:r>
            <a:r>
              <a:rPr lang="fr-CH" sz="2800" b="1" dirty="0">
                <a:solidFill>
                  <a:srgbClr val="FFC000"/>
                </a:solidFill>
              </a:rPr>
              <a:t> </a:t>
            </a:r>
            <a:r>
              <a:rPr lang="fr-CH" sz="2800" b="1" dirty="0" err="1" smtClean="0">
                <a:solidFill>
                  <a:srgbClr val="FFC000"/>
                </a:solidFill>
              </a:rPr>
              <a:t>solar-hybrid</a:t>
            </a:r>
            <a:r>
              <a:rPr lang="fr-CH" sz="2800" b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fr-CH" sz="2800" b="1" dirty="0" err="1" smtClean="0">
                <a:solidFill>
                  <a:srgbClr val="FFC000"/>
                </a:solidFill>
              </a:rPr>
              <a:t>systems</a:t>
            </a:r>
            <a:r>
              <a:rPr lang="fr-CH" sz="2800" b="1" dirty="0" smtClean="0">
                <a:solidFill>
                  <a:srgbClr val="FFC000"/>
                </a:solidFill>
              </a:rPr>
              <a:t> </a:t>
            </a:r>
            <a:r>
              <a:rPr lang="fr-CH" sz="2800" b="1" dirty="0" err="1" smtClean="0">
                <a:solidFill>
                  <a:srgbClr val="FFC000"/>
                </a:solidFill>
              </a:rPr>
              <a:t>save</a:t>
            </a:r>
            <a:r>
              <a:rPr lang="fr-CH" sz="2800" b="1" dirty="0" smtClean="0">
                <a:solidFill>
                  <a:srgbClr val="FFC000"/>
                </a:solidFill>
              </a:rPr>
              <a:t>?</a:t>
            </a:r>
            <a:endParaRPr lang="en-GB" sz="2800" b="1" dirty="0">
              <a:solidFill>
                <a:srgbClr val="FFC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10352" y="2007225"/>
            <a:ext cx="31756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30-50% less fuel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30-50% </a:t>
            </a:r>
            <a:r>
              <a:rPr lang="en-US" sz="2000" b="1" dirty="0" smtClean="0"/>
              <a:t>fewer emissions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10-20% total cost savings</a:t>
            </a:r>
            <a:endParaRPr lang="en-US" sz="2000" b="1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40648" y="4376936"/>
            <a:ext cx="6488752" cy="792088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I use an Enerwhere system?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0648" y="5025008"/>
            <a:ext cx="65253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Enerwhere systems are optimized for clients with: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Significant fuel costs</a:t>
            </a:r>
            <a:r>
              <a:rPr lang="en-US" sz="1600" dirty="0"/>
              <a:t>: </a:t>
            </a:r>
            <a:r>
              <a:rPr lang="en-US" sz="1600" b="1" dirty="0"/>
              <a:t> </a:t>
            </a:r>
            <a:r>
              <a:rPr lang="en-US" sz="1600" dirty="0"/>
              <a:t>Diesel fuel costs of &gt; $0.80 / liter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Continuous power demand:</a:t>
            </a:r>
            <a:r>
              <a:rPr lang="en-US" sz="1600" dirty="0"/>
              <a:t>  Solar </a:t>
            </a:r>
            <a:r>
              <a:rPr lang="en-US" sz="1600" dirty="0" smtClean="0"/>
              <a:t>works </a:t>
            </a:r>
            <a:r>
              <a:rPr lang="en-US" sz="1600" dirty="0"/>
              <a:t>best for regular </a:t>
            </a:r>
            <a:r>
              <a:rPr lang="en-US" sz="1600" dirty="0" smtClean="0"/>
              <a:t>daytime demand. Intermittent demands are best served by other configurations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Commercial / industrial scale</a:t>
            </a:r>
            <a:r>
              <a:rPr lang="en-US" sz="1600" dirty="0"/>
              <a:t>: Our systems our optimized for a minimum of &gt;10 kW of </a:t>
            </a:r>
            <a:r>
              <a:rPr lang="en-US" sz="1600" dirty="0" smtClean="0"/>
              <a:t>demand</a:t>
            </a:r>
            <a:endParaRPr lang="en-US" sz="16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/>
              <a:t>Space:</a:t>
            </a:r>
            <a:r>
              <a:rPr lang="en-US" sz="1600" dirty="0" smtClean="0"/>
              <a:t> Solar PV requires about 10 m2 per kWp installed capacity. This area should be open, unshaded and facing towards the equator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/>
              <a:t>Sun: </a:t>
            </a:r>
            <a:r>
              <a:rPr lang="en-US" sz="1600" dirty="0" smtClean="0"/>
              <a:t>Solar PV is cost competitive in most sunny locations including the Middle East, Africa South Asia and Latin America</a:t>
            </a:r>
            <a:endParaRPr lang="en-US" sz="1600" b="1" dirty="0" smtClean="0"/>
          </a:p>
        </p:txBody>
      </p:sp>
      <p:pic>
        <p:nvPicPr>
          <p:cNvPr id="8" name="Picture 54" descr="C:\Users\dzywietz\Dropbox\Enerwhere\Marketing\Logo\Enerwhere-in-whit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8757955"/>
            <a:ext cx="2492896" cy="116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41"/>
          <p:cNvCxnSpPr/>
          <p:nvPr/>
        </p:nvCxnSpPr>
        <p:spPr>
          <a:xfrm flipV="1">
            <a:off x="1151544" y="1756057"/>
            <a:ext cx="0" cy="377551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42"/>
          <p:cNvCxnSpPr/>
          <p:nvPr/>
        </p:nvCxnSpPr>
        <p:spPr>
          <a:xfrm flipV="1">
            <a:off x="1151544" y="1772502"/>
            <a:ext cx="1543137" cy="1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43"/>
          <p:cNvCxnSpPr/>
          <p:nvPr/>
        </p:nvCxnSpPr>
        <p:spPr>
          <a:xfrm flipV="1">
            <a:off x="2694681" y="1722120"/>
            <a:ext cx="0" cy="659561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44"/>
          <p:cNvSpPr txBox="1"/>
          <p:nvPr/>
        </p:nvSpPr>
        <p:spPr>
          <a:xfrm>
            <a:off x="1037506" y="1291232"/>
            <a:ext cx="2202270" cy="4308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10-20 % saving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5" name="Diagram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5246855"/>
              </p:ext>
            </p:extLst>
          </p:nvPr>
        </p:nvGraphicFramePr>
        <p:xfrm>
          <a:off x="260649" y="1772504"/>
          <a:ext cx="3349703" cy="2532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83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8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" y="2280320"/>
            <a:ext cx="6183086" cy="3153374"/>
          </a:xfrm>
          <a:prstGeom prst="rect">
            <a:avLst/>
          </a:prstGeom>
        </p:spPr>
      </p:pic>
      <p:pic>
        <p:nvPicPr>
          <p:cNvPr id="5" name="Picture 54" descr="C:\Users\dzywietz\Dropbox\Enerwhere\Marketing\Logo\Enerwhere-in-white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00" y="220217"/>
            <a:ext cx="3577924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Untertitel 2"/>
          <p:cNvSpPr txBox="1">
            <a:spLocks/>
          </p:cNvSpPr>
          <p:nvPr/>
        </p:nvSpPr>
        <p:spPr>
          <a:xfrm>
            <a:off x="34230" y="1632248"/>
            <a:ext cx="6366570" cy="653440"/>
          </a:xfrm>
          <a:prstGeom prst="rect">
            <a:avLst/>
          </a:prstGeom>
        </p:spPr>
        <p:txBody>
          <a:bodyPr vert="horz" lIns="128016" tIns="64008" rIns="128016" bIns="64008" rtlCol="0">
            <a:noAutofit/>
          </a:bodyPr>
          <a:lstStyle>
            <a:lvl1pPr marL="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tx1"/>
                </a:solidFill>
              </a:rPr>
              <a:t>Enerwhere </a:t>
            </a:r>
            <a:r>
              <a:rPr lang="en-GB" sz="2800" dirty="0" smtClean="0">
                <a:solidFill>
                  <a:schemeClr val="tx1"/>
                </a:solidFill>
              </a:rPr>
              <a:t>Solar Generator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0" y="5880720"/>
            <a:ext cx="6224950" cy="332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6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31699" y="850936"/>
            <a:ext cx="1229734" cy="627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14868" y="920552"/>
            <a:ext cx="1229734" cy="6271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00905" y="920552"/>
            <a:ext cx="1229734" cy="627164"/>
          </a:xfrm>
          <a:prstGeom prst="rect">
            <a:avLst/>
          </a:prstGeom>
        </p:spPr>
      </p:pic>
      <p:sp>
        <p:nvSpPr>
          <p:cNvPr id="7" name="Rechteck 11"/>
          <p:cNvSpPr/>
          <p:nvPr/>
        </p:nvSpPr>
        <p:spPr>
          <a:xfrm>
            <a:off x="500072" y="220217"/>
            <a:ext cx="6081651" cy="523220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Solar Generator configuration options</a:t>
            </a:r>
          </a:p>
        </p:txBody>
      </p:sp>
      <p:graphicFrame>
        <p:nvGraphicFramePr>
          <p:cNvPr id="8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695798"/>
              </p:ext>
            </p:extLst>
          </p:nvPr>
        </p:nvGraphicFramePr>
        <p:xfrm>
          <a:off x="356057" y="5878341"/>
          <a:ext cx="5973583" cy="2557944"/>
        </p:xfrm>
        <a:graphic>
          <a:graphicData uri="http://schemas.openxmlformats.org/drawingml/2006/table">
            <a:tbl>
              <a:tblPr/>
              <a:tblGrid>
                <a:gridCol w="370504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214503"/>
                <a:gridCol w="455007"/>
              </a:tblGrid>
              <a:tr h="91032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Solar kWh</a:t>
                      </a: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04:00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05:00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06:00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08:00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09:00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23:00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Monthly Total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January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3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13.8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A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E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6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8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2'931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February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0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7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13.9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9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5.9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2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3'196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7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C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6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3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13.8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9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F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3'665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8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9.1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C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E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18.3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E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5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4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4'130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C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F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13.6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B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0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C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3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4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4'390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1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8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4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5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7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7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3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E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3'958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July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A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5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7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7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B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5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0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3'953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August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B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5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2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6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3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7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C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7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3'977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September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B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C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2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3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1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7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E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3'808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October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1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6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2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7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16.4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7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D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E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3'455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November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E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9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F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13.5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C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15.3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15.2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14.0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8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4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3'042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December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8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D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11.4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B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3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12.7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12.0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6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4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6.6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A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C6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2'591 </a:t>
                      </a:r>
                    </a:p>
                  </a:txBody>
                  <a:tcPr marL="7334" marR="7334" marT="7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76208"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4" marR="7334" marT="73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Yearly Total</a:t>
                      </a:r>
                    </a:p>
                  </a:txBody>
                  <a:tcPr marL="7334" marR="7334" marT="7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43'096 </a:t>
                      </a:r>
                    </a:p>
                  </a:txBody>
                  <a:tcPr marL="7334" marR="7334" marT="73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423572"/>
              </p:ext>
            </p:extLst>
          </p:nvPr>
        </p:nvGraphicFramePr>
        <p:xfrm>
          <a:off x="212041" y="1495599"/>
          <a:ext cx="6231744" cy="289354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851460"/>
                <a:gridCol w="1433753"/>
                <a:gridCol w="1445042"/>
                <a:gridCol w="1501489"/>
              </a:tblGrid>
              <a:tr h="174094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Single block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Full 20' container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Full 40' container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761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Solar </a:t>
                      </a:r>
                      <a:r>
                        <a:rPr lang="en-GB" sz="1100" u="none" strike="noStrike" dirty="0" smtClean="0">
                          <a:effectLst/>
                        </a:rPr>
                        <a:t>capacity </a:t>
                      </a:r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kWp</a:t>
                      </a:r>
                      <a:r>
                        <a:rPr lang="en-GB" sz="1100" u="none" strike="noStrike" baseline="-25000" dirty="0" err="1">
                          <a:effectLst/>
                        </a:rPr>
                        <a:t>DC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r>
                        <a:rPr lang="en-GB" sz="1100" u="none" strike="noStrike" baseline="30000" dirty="0">
                          <a:effectLst/>
                        </a:rPr>
                        <a:t>1)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91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Peak output (kW</a:t>
                      </a:r>
                      <a:r>
                        <a:rPr lang="en-GB" sz="1100" u="none" strike="noStrike" baseline="-25000">
                          <a:effectLst/>
                        </a:rPr>
                        <a:t>AC</a:t>
                      </a:r>
                      <a:r>
                        <a:rPr lang="en-GB" sz="1100" u="none" strike="noStrike">
                          <a:effectLst/>
                        </a:rPr>
                        <a:t> / kVA)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20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Avg. energy generation</a:t>
                      </a:r>
                      <a:r>
                        <a:rPr lang="en-GB" sz="1100" u="none" strike="noStrike" baseline="30000" dirty="0">
                          <a:effectLst/>
                        </a:rPr>
                        <a:t>2)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91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Daily min. (kWh</a:t>
                      </a:r>
                      <a:r>
                        <a:rPr lang="en-GB" sz="1100" u="none" strike="noStrike" baseline="-25000">
                          <a:effectLst/>
                        </a:rPr>
                        <a:t>AC</a:t>
                      </a:r>
                      <a:r>
                        <a:rPr lang="en-GB" sz="1100" u="none" strike="noStrike">
                          <a:effectLst/>
                        </a:rPr>
                        <a:t> / day)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288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672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91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Daily max. (kWh</a:t>
                      </a:r>
                      <a:r>
                        <a:rPr lang="en-GB" sz="1100" u="none" strike="noStrike" baseline="-25000">
                          <a:effectLst/>
                        </a:rPr>
                        <a:t>AC</a:t>
                      </a:r>
                      <a:r>
                        <a:rPr lang="en-GB" sz="1100" u="none" strike="noStrike">
                          <a:effectLst/>
                        </a:rPr>
                        <a:t> / day)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91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Annually min. (kWh</a:t>
                      </a:r>
                      <a:r>
                        <a:rPr lang="en-GB" sz="1100" u="none" strike="noStrike" baseline="-25000">
                          <a:effectLst/>
                        </a:rPr>
                        <a:t>AC</a:t>
                      </a:r>
                      <a:r>
                        <a:rPr lang="en-GB" sz="1100" u="none" strike="noStrike">
                          <a:effectLst/>
                        </a:rPr>
                        <a:t> / year)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35,040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105,120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245,280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91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Annually max. (kWh</a:t>
                      </a:r>
                      <a:r>
                        <a:rPr lang="en-GB" sz="1100" u="none" strike="noStrike" baseline="-25000">
                          <a:effectLst/>
                        </a:rPr>
                        <a:t>AC</a:t>
                      </a:r>
                      <a:r>
                        <a:rPr lang="en-GB" sz="1100" u="none" strike="noStrike">
                          <a:effectLst/>
                        </a:rPr>
                        <a:t> / year)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43,800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131,400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306,600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409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Module area (m2)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158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1,109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30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Layout options</a:t>
                      </a:r>
                      <a:r>
                        <a:rPr lang="en-GB" sz="1100" u="none" strike="noStrike" baseline="30000" dirty="0">
                          <a:effectLst/>
                        </a:rPr>
                        <a:t>3)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50m x 4m (single row) /</a:t>
                      </a:r>
                      <a:br>
                        <a:rPr lang="en-GB" sz="1000" u="none" strike="noStrike" dirty="0">
                          <a:effectLst/>
                        </a:rPr>
                      </a:br>
                      <a:r>
                        <a:rPr lang="en-GB" sz="1000" u="none" strike="noStrike" dirty="0">
                          <a:effectLst/>
                        </a:rPr>
                        <a:t>25m x 12m  (double row)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75m x 12 m (double row) /</a:t>
                      </a:r>
                      <a:br>
                        <a:rPr lang="en-GB" sz="1000" u="none" strike="noStrike" dirty="0">
                          <a:effectLst/>
                        </a:rPr>
                      </a:br>
                      <a:r>
                        <a:rPr lang="en-GB" sz="1000" u="none" strike="noStrike" dirty="0">
                          <a:effectLst/>
                        </a:rPr>
                        <a:t>50m x 20m (triple row)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75m x 36m (5 rows) /</a:t>
                      </a:r>
                      <a:br>
                        <a:rPr lang="en-GB" sz="1000" u="none" strike="noStrike" dirty="0">
                          <a:effectLst/>
                        </a:rPr>
                      </a:br>
                      <a:r>
                        <a:rPr lang="en-GB" sz="1000" u="none" strike="noStrike" dirty="0">
                          <a:effectLst/>
                        </a:rPr>
                        <a:t>50m x 52m (7 rows)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4094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18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smtClean="0">
                          <a:effectLst/>
                        </a:rPr>
                        <a:t>Recommended minimum</a:t>
                      </a:r>
                      <a:br>
                        <a:rPr lang="en-GB" sz="1100" u="none" strike="noStrike" dirty="0" smtClean="0">
                          <a:effectLst/>
                        </a:rPr>
                      </a:br>
                      <a:r>
                        <a:rPr lang="en-GB" sz="1100" u="none" strike="noStrike" dirty="0" smtClean="0">
                          <a:effectLst/>
                        </a:rPr>
                        <a:t>diesel generator </a:t>
                      </a:r>
                      <a:r>
                        <a:rPr lang="en-GB" sz="1100" u="none" strike="noStrike" dirty="0">
                          <a:effectLst/>
                        </a:rPr>
                        <a:t>capacity (kVA)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~50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~100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~250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409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Battery capacity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up to 24h (on request)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13"/>
          <p:cNvSpPr txBox="1"/>
          <p:nvPr/>
        </p:nvSpPr>
        <p:spPr>
          <a:xfrm>
            <a:off x="500072" y="4592960"/>
            <a:ext cx="484299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en-GB" sz="1050" dirty="0" smtClean="0">
                <a:solidFill>
                  <a:schemeClr val="accent6">
                    <a:lumMod val="75000"/>
                  </a:schemeClr>
                </a:solidFill>
              </a:rPr>
              <a:t>Other </a:t>
            </a:r>
            <a:r>
              <a:rPr lang="en-GB" sz="1050" dirty="0">
                <a:solidFill>
                  <a:schemeClr val="accent6">
                    <a:lumMod val="75000"/>
                  </a:schemeClr>
                </a:solidFill>
              </a:rPr>
              <a:t>capacities are available in multiples of 24 </a:t>
            </a:r>
            <a:r>
              <a:rPr lang="en-GB" sz="1050" dirty="0" err="1" smtClean="0">
                <a:solidFill>
                  <a:schemeClr val="accent6">
                    <a:lumMod val="75000"/>
                  </a:schemeClr>
                </a:solidFill>
              </a:rPr>
              <a:t>kWp</a:t>
            </a:r>
            <a:endParaRPr lang="en-GB" sz="105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AutoNum type="arabicParenR"/>
            </a:pPr>
            <a:r>
              <a:rPr lang="en-GB" sz="1050" dirty="0">
                <a:solidFill>
                  <a:schemeClr val="accent6">
                    <a:lumMod val="75000"/>
                  </a:schemeClr>
                </a:solidFill>
              </a:rPr>
              <a:t>Typical range up to 30° latitude. Actual output depends on the exact </a:t>
            </a:r>
            <a:r>
              <a:rPr lang="en-GB" sz="1050" dirty="0" smtClean="0">
                <a:solidFill>
                  <a:schemeClr val="accent6">
                    <a:lumMod val="75000"/>
                  </a:schemeClr>
                </a:solidFill>
              </a:rPr>
              <a:t>location</a:t>
            </a:r>
          </a:p>
          <a:p>
            <a:pPr marL="457200" indent="-457200">
              <a:buAutoNum type="arabicParenR"/>
            </a:pPr>
            <a:r>
              <a:rPr lang="en-GB" sz="1050" dirty="0">
                <a:solidFill>
                  <a:schemeClr val="accent6">
                    <a:lumMod val="75000"/>
                  </a:schemeClr>
                </a:solidFill>
              </a:rPr>
              <a:t>Other layouts available on request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049" y="5606901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Standard 24 kWp Solar Generator block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168645" y="5098033"/>
            <a:ext cx="6472609" cy="523220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Typical energy generation </a:t>
            </a:r>
            <a:r>
              <a:rPr lang="en-US" sz="2800" b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per </a:t>
            </a:r>
            <a:r>
              <a:rPr lang="en-US" sz="28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day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08343" y="990168"/>
            <a:ext cx="1229734" cy="6271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84074" y="990168"/>
            <a:ext cx="1229734" cy="6271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75822" y="854970"/>
            <a:ext cx="1229734" cy="6271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8991" y="924586"/>
            <a:ext cx="1229734" cy="6271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5028" y="924586"/>
            <a:ext cx="1229734" cy="6271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17232" y="776536"/>
            <a:ext cx="1229734" cy="62716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4689" y="859004"/>
            <a:ext cx="1229734" cy="6271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80726" y="859004"/>
            <a:ext cx="1229734" cy="6271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63895" y="928620"/>
            <a:ext cx="1229734" cy="6271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28197" y="994202"/>
            <a:ext cx="1229734" cy="627164"/>
          </a:xfrm>
          <a:prstGeom prst="rect">
            <a:avLst/>
          </a:prstGeom>
        </p:spPr>
      </p:pic>
      <p:sp>
        <p:nvSpPr>
          <p:cNvPr id="25" name="Rectangle 9"/>
          <p:cNvSpPr/>
          <p:nvPr/>
        </p:nvSpPr>
        <p:spPr>
          <a:xfrm>
            <a:off x="0" y="8541932"/>
            <a:ext cx="6858000" cy="152470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54" descr="C:\Users\dzywietz\Dropbox\Enerwhere\Marketing\Logo\Enerwhere-in-whit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8757955"/>
            <a:ext cx="2492896" cy="116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6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Microsoft Office PowerPoint</Application>
  <PresentationFormat>A4-Papier (210x297 mm)</PresentationFormat>
  <Paragraphs>447</Paragraphs>
  <Slides>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 Theme</vt:lpstr>
      <vt:lpstr>PowerPoint-Präsentation</vt:lpstr>
      <vt:lpstr>Why is now the right time to add solar to diesel generators?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Zywietz</dc:creator>
  <cp:lastModifiedBy>emeline</cp:lastModifiedBy>
  <cp:revision>21</cp:revision>
  <dcterms:created xsi:type="dcterms:W3CDTF">2013-12-23T13:06:42Z</dcterms:created>
  <dcterms:modified xsi:type="dcterms:W3CDTF">2014-01-13T14:44:29Z</dcterms:modified>
</cp:coreProperties>
</file>