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tiff" ContentType="image/tiff"/>
  <Default Extension="rels" ContentType="application/vnd.openxmlformats-package.relationships+xml"/>
  <Default Extension="gif" ContentType="image/gif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FFE"/>
    <a:srgbClr val="F4A978"/>
    <a:srgbClr val="F2876A"/>
    <a:srgbClr val="F49F71"/>
    <a:srgbClr val="F17E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735"/>
    <p:restoredTop sz="94696"/>
  </p:normalViewPr>
  <p:slideViewPr>
    <p:cSldViewPr snapToGrid="0" snapToObjects="1">
      <p:cViewPr>
        <p:scale>
          <a:sx n="130" d="100"/>
          <a:sy n="130" d="100"/>
        </p:scale>
        <p:origin x="888" y="-6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9E7BD-1084-D649-9D95-A3BFEFAF6C64}" type="datetimeFigureOut">
              <a:rPr lang="en-US" smtClean="0"/>
              <a:t>9/7/17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CFBF4-114F-F64A-935A-39BC9C9752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9E7BD-1084-D649-9D95-A3BFEFAF6C64}" type="datetimeFigureOut">
              <a:rPr lang="en-US" smtClean="0"/>
              <a:t>9/7/17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CFBF4-114F-F64A-935A-39BC9C9752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9E7BD-1084-D649-9D95-A3BFEFAF6C64}" type="datetimeFigureOut">
              <a:rPr lang="en-US" smtClean="0"/>
              <a:t>9/7/17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CFBF4-114F-F64A-935A-39BC9C9752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9E7BD-1084-D649-9D95-A3BFEFAF6C64}" type="datetimeFigureOut">
              <a:rPr lang="en-US" smtClean="0"/>
              <a:t>9/7/17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CFBF4-114F-F64A-935A-39BC9C9752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9E7BD-1084-D649-9D95-A3BFEFAF6C64}" type="datetimeFigureOut">
              <a:rPr lang="en-US" smtClean="0"/>
              <a:t>9/7/17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CFBF4-114F-F64A-935A-39BC9C9752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9E7BD-1084-D649-9D95-A3BFEFAF6C64}" type="datetimeFigureOut">
              <a:rPr lang="en-US" smtClean="0"/>
              <a:t>9/7/17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CFBF4-114F-F64A-935A-39BC9C9752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9E7BD-1084-D649-9D95-A3BFEFAF6C64}" type="datetimeFigureOut">
              <a:rPr lang="en-US" smtClean="0"/>
              <a:t>9/7/17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CFBF4-114F-F64A-935A-39BC9C9752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9E7BD-1084-D649-9D95-A3BFEFAF6C64}" type="datetimeFigureOut">
              <a:rPr lang="en-US" smtClean="0"/>
              <a:t>9/7/17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CFBF4-114F-F64A-935A-39BC9C9752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9E7BD-1084-D649-9D95-A3BFEFAF6C64}" type="datetimeFigureOut">
              <a:rPr lang="en-US" smtClean="0"/>
              <a:t>9/7/17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CFBF4-114F-F64A-935A-39BC9C9752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9E7BD-1084-D649-9D95-A3BFEFAF6C64}" type="datetimeFigureOut">
              <a:rPr lang="en-US" smtClean="0"/>
              <a:t>9/7/17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CFBF4-114F-F64A-935A-39BC9C9752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9E7BD-1084-D649-9D95-A3BFEFAF6C64}" type="datetimeFigureOut">
              <a:rPr lang="en-US" smtClean="0"/>
              <a:t>9/7/17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CFBF4-114F-F64A-935A-39BC9C9752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59E7BD-1084-D649-9D95-A3BFEFAF6C64}" type="datetimeFigureOut">
              <a:rPr lang="en-US" smtClean="0"/>
              <a:t>9/7/17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5CFBF4-114F-F64A-935A-39BC9C9752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86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41"/>
            <a:ext cx="9138212" cy="6853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7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-49053" y="6505557"/>
            <a:ext cx="552486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*Addressable defined as independent sales (excludes supermarket sales)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118297" y="2350198"/>
            <a:ext cx="2957889" cy="2679349"/>
            <a:chOff x="118297" y="2350198"/>
            <a:chExt cx="2957889" cy="2679349"/>
          </a:xfrm>
        </p:grpSpPr>
        <p:sp>
          <p:nvSpPr>
            <p:cNvPr id="9" name="Oval 8"/>
            <p:cNvSpPr/>
            <p:nvPr/>
          </p:nvSpPr>
          <p:spPr>
            <a:xfrm>
              <a:off x="212941" y="2350198"/>
              <a:ext cx="2768602" cy="2679349"/>
            </a:xfrm>
            <a:prstGeom prst="ellipse">
              <a:avLst/>
            </a:prstGeom>
            <a:gradFill flip="none" rotWithShape="1">
              <a:gsLst>
                <a:gs pos="0">
                  <a:srgbClr val="F17E69"/>
                </a:gs>
                <a:gs pos="20000">
                  <a:srgbClr val="F2876A"/>
                </a:gs>
                <a:gs pos="100000">
                  <a:srgbClr val="F4A978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297" y="3109273"/>
              <a:ext cx="2957889" cy="1003383"/>
            </a:xfrm>
            <a:prstGeom prst="rect">
              <a:avLst/>
            </a:prstGeom>
          </p:spPr>
        </p:pic>
      </p:grpSp>
      <p:grpSp>
        <p:nvGrpSpPr>
          <p:cNvPr id="25" name="Group 24"/>
          <p:cNvGrpSpPr/>
          <p:nvPr/>
        </p:nvGrpSpPr>
        <p:grpSpPr>
          <a:xfrm>
            <a:off x="3194002" y="2330367"/>
            <a:ext cx="2768602" cy="2679349"/>
            <a:chOff x="3194002" y="2330367"/>
            <a:chExt cx="2768602" cy="2679349"/>
          </a:xfrm>
        </p:grpSpPr>
        <p:sp>
          <p:nvSpPr>
            <p:cNvPr id="14" name="Oval 13"/>
            <p:cNvSpPr/>
            <p:nvPr/>
          </p:nvSpPr>
          <p:spPr>
            <a:xfrm>
              <a:off x="3194002" y="2330367"/>
              <a:ext cx="2768602" cy="2679349"/>
            </a:xfrm>
            <a:prstGeom prst="ellipse">
              <a:avLst/>
            </a:prstGeom>
            <a:gradFill flip="none" rotWithShape="1">
              <a:gsLst>
                <a:gs pos="0">
                  <a:srgbClr val="F17E69"/>
                </a:gs>
                <a:gs pos="20000">
                  <a:srgbClr val="F2876A"/>
                </a:gs>
                <a:gs pos="100000">
                  <a:srgbClr val="F4A978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7449" y="3178919"/>
              <a:ext cx="2108257" cy="1021906"/>
            </a:xfrm>
            <a:prstGeom prst="rect">
              <a:avLst/>
            </a:prstGeom>
          </p:spPr>
        </p:pic>
      </p:grpSp>
      <p:grpSp>
        <p:nvGrpSpPr>
          <p:cNvPr id="26" name="Group 25"/>
          <p:cNvGrpSpPr/>
          <p:nvPr/>
        </p:nvGrpSpPr>
        <p:grpSpPr>
          <a:xfrm>
            <a:off x="6188598" y="2350198"/>
            <a:ext cx="2768602" cy="2679349"/>
            <a:chOff x="6188598" y="2350198"/>
            <a:chExt cx="2768602" cy="2679349"/>
          </a:xfrm>
        </p:grpSpPr>
        <p:sp>
          <p:nvSpPr>
            <p:cNvPr id="15" name="Oval 14"/>
            <p:cNvSpPr/>
            <p:nvPr/>
          </p:nvSpPr>
          <p:spPr>
            <a:xfrm>
              <a:off x="6188598" y="2350198"/>
              <a:ext cx="2768602" cy="2679349"/>
            </a:xfrm>
            <a:prstGeom prst="ellipse">
              <a:avLst/>
            </a:prstGeom>
            <a:gradFill flip="none" rotWithShape="1">
              <a:gsLst>
                <a:gs pos="0">
                  <a:srgbClr val="F17E69"/>
                </a:gs>
                <a:gs pos="20000">
                  <a:srgbClr val="F2876A"/>
                </a:gs>
                <a:gs pos="100000">
                  <a:srgbClr val="F4A978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8128" y="3153812"/>
              <a:ext cx="2420794" cy="1129025"/>
            </a:xfrm>
            <a:prstGeom prst="rect">
              <a:avLst/>
            </a:prstGeom>
          </p:spPr>
        </p:pic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524" y="0"/>
            <a:ext cx="7156450" cy="1625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35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62802"/>
            <a:ext cx="9144000" cy="339519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1700" y="114354"/>
            <a:ext cx="3819323" cy="669689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06688" y="4089400"/>
            <a:ext cx="3922869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charset="2"/>
              <a:buChar char="ü"/>
            </a:pPr>
            <a:r>
              <a:rPr lang="en-US" b="1" dirty="0" err="1" smtClean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Personalised</a:t>
            </a:r>
            <a:r>
              <a:rPr lang="en-US" b="1" dirty="0" smtClean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 digital catalogue</a:t>
            </a:r>
          </a:p>
          <a:p>
            <a:pPr marL="285750" indent="-285750">
              <a:lnSpc>
                <a:spcPct val="150000"/>
              </a:lnSpc>
              <a:buFont typeface="Wingdings" charset="2"/>
              <a:buChar char="ü"/>
            </a:pPr>
            <a:r>
              <a:rPr lang="en-US" b="1" dirty="0" smtClean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Showcase specials &amp; new lines</a:t>
            </a:r>
          </a:p>
          <a:p>
            <a:pPr marL="285750" indent="-285750">
              <a:lnSpc>
                <a:spcPct val="150000"/>
              </a:lnSpc>
              <a:buFont typeface="Wingdings" charset="2"/>
              <a:buChar char="ü"/>
            </a:pPr>
            <a:r>
              <a:rPr lang="en-US" b="1" dirty="0" smtClean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Instant sync to </a:t>
            </a:r>
            <a:r>
              <a:rPr lang="en-US" b="1" dirty="0" err="1" smtClean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Xero</a:t>
            </a:r>
            <a:r>
              <a:rPr lang="en-US" b="1" dirty="0" smtClean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, MYOB </a:t>
            </a:r>
            <a:r>
              <a:rPr lang="en-US" b="1" dirty="0" err="1" smtClean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etc</a:t>
            </a:r>
            <a:endParaRPr lang="en-US" b="1" dirty="0" smtClean="0">
              <a:solidFill>
                <a:schemeClr val="bg1"/>
              </a:solidFill>
              <a:latin typeface="Helvetica" charset="0"/>
              <a:ea typeface="Helvetica" charset="0"/>
              <a:cs typeface="Helvetica" charset="0"/>
            </a:endParaRPr>
          </a:p>
          <a:p>
            <a:pPr marL="285750" indent="-285750">
              <a:lnSpc>
                <a:spcPct val="150000"/>
              </a:lnSpc>
              <a:buFont typeface="Wingdings" charset="2"/>
              <a:buChar char="ü"/>
            </a:pPr>
            <a:r>
              <a:rPr lang="en-US" b="1" dirty="0" smtClean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Eliminate manual data entry</a:t>
            </a:r>
          </a:p>
          <a:p>
            <a:pPr marL="285750" indent="-285750">
              <a:lnSpc>
                <a:spcPct val="150000"/>
              </a:lnSpc>
              <a:buFont typeface="Wingdings" charset="2"/>
              <a:buChar char="ü"/>
            </a:pPr>
            <a:r>
              <a:rPr lang="en-US" b="1" dirty="0" smtClean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Change customer </a:t>
            </a:r>
            <a:r>
              <a:rPr lang="en-US" b="1" dirty="0" err="1" smtClean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behaviour</a:t>
            </a:r>
            <a:endParaRPr lang="en-US" b="1" dirty="0" smtClean="0">
              <a:solidFill>
                <a:schemeClr val="bg1"/>
              </a:solidFill>
              <a:latin typeface="Helvetica" charset="0"/>
              <a:ea typeface="Helvetica" charset="0"/>
              <a:cs typeface="Helvetica" charset="0"/>
            </a:endParaRPr>
          </a:p>
          <a:p>
            <a:pPr marL="285750" indent="-285750">
              <a:lnSpc>
                <a:spcPct val="150000"/>
              </a:lnSpc>
              <a:buFont typeface="Wingdings" charset="2"/>
              <a:buChar char="ü"/>
            </a:pPr>
            <a:r>
              <a:rPr lang="en-US" b="1" dirty="0" smtClean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Guaranteed automatic payment</a:t>
            </a:r>
            <a:endParaRPr lang="en-US" b="1" dirty="0">
              <a:solidFill>
                <a:schemeClr val="bg1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688" y="1942113"/>
            <a:ext cx="3294117" cy="133741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249404" y="1022555"/>
            <a:ext cx="2734390" cy="4866968"/>
          </a:xfrm>
          <a:prstGeom prst="rect">
            <a:avLst/>
          </a:prstGeom>
          <a:solidFill>
            <a:srgbClr val="FEFFF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2197" y="1111043"/>
            <a:ext cx="2734914" cy="4731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728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62802"/>
            <a:ext cx="9144000" cy="339519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033961"/>
            <a:ext cx="4343400" cy="45948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15"/>
          <p:cNvSpPr txBox="1">
            <a:spLocks noChangeArrowheads="1"/>
          </p:cNvSpPr>
          <p:nvPr/>
        </p:nvSpPr>
        <p:spPr bwMode="auto">
          <a:xfrm>
            <a:off x="-9484" y="4080740"/>
            <a:ext cx="4581484" cy="1114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8016" tIns="64008" rIns="128016" bIns="64008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6397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6397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6397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6397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285750" indent="-285750" eaLnBrk="1" hangingPunct="1">
              <a:buSzPct val="100000"/>
              <a:buFont typeface="Wingdings" charset="2"/>
              <a:buChar char="ü"/>
            </a:pPr>
            <a:r>
              <a:rPr lang="en-AU" sz="1600" b="1" dirty="0" smtClean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  <a:sym typeface="Helvetica Neue Light" charset="0"/>
              </a:rPr>
              <a:t>Commercial Obligation </a:t>
            </a:r>
            <a:r>
              <a:rPr lang="en-AU" sz="1600" dirty="0" smtClean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  <a:sym typeface="Helvetica Neue Light" charset="0"/>
              </a:rPr>
              <a:t>to reduce </a:t>
            </a:r>
          </a:p>
          <a:p>
            <a:pPr marL="1028700" lvl="1" eaLnBrk="1" hangingPunct="1">
              <a:buSzPct val="100000"/>
              <a:buFont typeface="Wingdings" charset="2"/>
              <a:buChar char="ü"/>
            </a:pPr>
            <a:r>
              <a:rPr lang="en-AU" sz="1600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  <a:sym typeface="Helvetica Neue Light" charset="0"/>
              </a:rPr>
              <a:t>C</a:t>
            </a:r>
            <a:r>
              <a:rPr lang="en-AU" sz="1600" dirty="0" smtClean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  <a:sym typeface="Helvetica Neue Light" charset="0"/>
              </a:rPr>
              <a:t>ustomer cost of acquisition (CAC)</a:t>
            </a:r>
          </a:p>
          <a:p>
            <a:pPr marL="1028700" lvl="1" eaLnBrk="1" hangingPunct="1">
              <a:buSzPct val="100000"/>
              <a:buFont typeface="Wingdings" charset="2"/>
              <a:buChar char="ü"/>
            </a:pPr>
            <a:r>
              <a:rPr lang="en-AU" sz="1600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  <a:sym typeface="Helvetica Neue Light" charset="0"/>
              </a:rPr>
              <a:t>D</a:t>
            </a:r>
            <a:r>
              <a:rPr lang="en-AU" sz="1600" dirty="0" smtClean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  <a:sym typeface="Helvetica Neue Light" charset="0"/>
              </a:rPr>
              <a:t>aily cost to serve (CTS)</a:t>
            </a:r>
          </a:p>
          <a:p>
            <a:pPr marL="1028700" lvl="1" eaLnBrk="1" hangingPunct="1">
              <a:buSzPct val="100000"/>
              <a:buFont typeface="Wingdings" charset="2"/>
              <a:buChar char="ü"/>
            </a:pPr>
            <a:r>
              <a:rPr lang="en-AU" sz="1600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  <a:sym typeface="Helvetica Neue Light" charset="0"/>
              </a:rPr>
              <a:t>D</a:t>
            </a:r>
            <a:r>
              <a:rPr lang="en-AU" sz="1600" dirty="0" smtClean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  <a:sym typeface="Helvetica Neue Light" charset="0"/>
              </a:rPr>
              <a:t>ebtor exposure</a:t>
            </a:r>
            <a:endParaRPr lang="en-AU" sz="1600" dirty="0">
              <a:solidFill>
                <a:schemeClr val="bg1"/>
              </a:solidFill>
              <a:latin typeface="Helvetica" charset="0"/>
              <a:ea typeface="Helvetica" charset="0"/>
              <a:cs typeface="Helvetica" charset="0"/>
              <a:sym typeface="Helvetica Neue Light" charset="0"/>
            </a:endParaRPr>
          </a:p>
        </p:txBody>
      </p:sp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0" y="5194891"/>
            <a:ext cx="4581484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8016" tIns="64008" rIns="128016" bIns="64008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6397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6397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6397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6397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285750" indent="-285750" eaLnBrk="1" hangingPunct="1">
              <a:buSzPct val="100000"/>
              <a:buFont typeface="Wingdings" charset="2"/>
              <a:buChar char="ü"/>
            </a:pPr>
            <a:r>
              <a:rPr lang="en-AU" sz="1600" b="1" dirty="0" smtClean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  <a:sym typeface="Helvetica Neue Light" charset="0"/>
              </a:rPr>
              <a:t>Brand Obligation </a:t>
            </a:r>
            <a:r>
              <a:rPr lang="en-AU" sz="1600" dirty="0" smtClean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  <a:sym typeface="Helvetica Neue Light" charset="0"/>
              </a:rPr>
              <a:t>to increase </a:t>
            </a:r>
          </a:p>
          <a:p>
            <a:pPr marL="1028700" lvl="1" eaLnBrk="1" hangingPunct="1">
              <a:buSzPct val="100000"/>
              <a:buFont typeface="Wingdings" charset="2"/>
              <a:buChar char="ü"/>
            </a:pPr>
            <a:r>
              <a:rPr lang="en-AU" sz="1600" dirty="0" smtClean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  <a:sym typeface="Helvetica Neue Light" charset="0"/>
              </a:rPr>
              <a:t>Engagement</a:t>
            </a:r>
          </a:p>
          <a:p>
            <a:pPr marL="1028700" lvl="1" eaLnBrk="1" hangingPunct="1">
              <a:buSzPct val="100000"/>
              <a:buFont typeface="Wingdings" charset="2"/>
              <a:buChar char="ü"/>
            </a:pPr>
            <a:r>
              <a:rPr lang="en-AU" sz="1600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  <a:sym typeface="Helvetica Neue Light" charset="0"/>
              </a:rPr>
              <a:t>N</a:t>
            </a:r>
            <a:r>
              <a:rPr lang="en-AU" sz="1600" dirty="0" smtClean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  <a:sym typeface="Helvetica Neue Light" charset="0"/>
              </a:rPr>
              <a:t>ew product adoption/conversion</a:t>
            </a:r>
          </a:p>
        </p:txBody>
      </p:sp>
      <p:sp>
        <p:nvSpPr>
          <p:cNvPr id="11" name="TextBox 15"/>
          <p:cNvSpPr txBox="1">
            <a:spLocks noChangeArrowheads="1"/>
          </p:cNvSpPr>
          <p:nvPr/>
        </p:nvSpPr>
        <p:spPr bwMode="auto">
          <a:xfrm>
            <a:off x="0" y="6062821"/>
            <a:ext cx="4457700" cy="621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8016" tIns="64008" rIns="128016" bIns="64008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6397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6397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6397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6397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285750" indent="-285750" eaLnBrk="1" hangingPunct="1">
              <a:buSzPct val="100000"/>
              <a:buFont typeface="Wingdings" charset="2"/>
              <a:buChar char="ü"/>
            </a:pPr>
            <a:r>
              <a:rPr lang="en-AU" sz="1600" b="1" dirty="0" smtClean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  <a:sym typeface="Helvetica Neue Light" charset="0"/>
              </a:rPr>
              <a:t>Customer Service Obligation </a:t>
            </a:r>
            <a:r>
              <a:rPr lang="en-AU" sz="1600" dirty="0" smtClean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  <a:sym typeface="Helvetica Neue Light" charset="0"/>
              </a:rPr>
              <a:t>to improve </a:t>
            </a:r>
          </a:p>
          <a:p>
            <a:pPr marL="1028700" lvl="1" eaLnBrk="1" hangingPunct="1">
              <a:buSzPct val="100000"/>
              <a:buFont typeface="Wingdings" charset="2"/>
              <a:buChar char="ü"/>
            </a:pPr>
            <a:r>
              <a:rPr lang="en-AU" sz="1600" dirty="0" smtClean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  <a:sym typeface="Helvetica Neue Light" charset="0"/>
              </a:rPr>
              <a:t>Net Promoter Score (NPS) 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897" y="1871776"/>
            <a:ext cx="3378200" cy="1371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309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136</TotalTime>
  <Words>75</Words>
  <Application>Microsoft Macintosh PowerPoint</Application>
  <PresentationFormat>On-screen Show (4:3)</PresentationFormat>
  <Paragraphs>16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Calibri</vt:lpstr>
      <vt:lpstr>Calibri Light</vt:lpstr>
      <vt:lpstr>Helvetica</vt:lpstr>
      <vt:lpstr>Helvetica Neue Light</vt:lpstr>
      <vt:lpstr>Wingdings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Harriet Geoghegan</dc:creator>
  <cp:lastModifiedBy>Harriet Geoghegan</cp:lastModifiedBy>
  <cp:revision>11</cp:revision>
  <dcterms:created xsi:type="dcterms:W3CDTF">2017-09-07T04:47:35Z</dcterms:created>
  <dcterms:modified xsi:type="dcterms:W3CDTF">2017-09-07T08:48:22Z</dcterms:modified>
</cp:coreProperties>
</file>