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94" r:id="rId2"/>
    <p:sldId id="296" r:id="rId3"/>
    <p:sldId id="295" r:id="rId4"/>
    <p:sldId id="297" r:id="rId5"/>
    <p:sldId id="328" r:id="rId6"/>
    <p:sldId id="309" r:id="rId7"/>
    <p:sldId id="310" r:id="rId8"/>
    <p:sldId id="312" r:id="rId9"/>
    <p:sldId id="329" r:id="rId10"/>
    <p:sldId id="330" r:id="rId11"/>
    <p:sldId id="331" r:id="rId12"/>
    <p:sldId id="332" r:id="rId13"/>
    <p:sldId id="313" r:id="rId14"/>
    <p:sldId id="339" r:id="rId15"/>
    <p:sldId id="336" r:id="rId16"/>
    <p:sldId id="337" r:id="rId17"/>
    <p:sldId id="340" r:id="rId18"/>
    <p:sldId id="333" r:id="rId19"/>
    <p:sldId id="335" r:id="rId20"/>
    <p:sldId id="334" r:id="rId21"/>
    <p:sldId id="321" r:id="rId22"/>
    <p:sldId id="322" r:id="rId23"/>
    <p:sldId id="338" r:id="rId24"/>
    <p:sldId id="326" r:id="rId25"/>
    <p:sldId id="327" r:id="rId2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DD1D0"/>
    <a:srgbClr val="003D79"/>
    <a:srgbClr val="292929"/>
    <a:srgbClr val="FF33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p:scale>
          <a:sx n="100" d="100"/>
          <a:sy n="100" d="100"/>
        </p:scale>
        <p:origin x="-1860" y="-336"/>
      </p:cViewPr>
      <p:guideLst>
        <p:guide orient="horz" pos="4128"/>
        <p:guide orient="horz" pos="1728"/>
        <p:guide orient="horz" pos="3888"/>
        <p:guide orient="horz" pos="3840"/>
        <p:guide orient="horz" pos="144"/>
        <p:guide orient="horz" pos="2352"/>
        <p:guide orient="horz" pos="816"/>
        <p:guide pos="1920"/>
        <p:guide pos="1824"/>
        <p:guide pos="4944"/>
        <p:guide pos="5712"/>
        <p:guide pos="3216"/>
        <p:guide pos="3984"/>
        <p:guide pos="2448"/>
        <p:guide pos="672"/>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7"/>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ABF7C33-6273-495D-90E1-5842EBD67E03}" type="datetimeFigureOut">
              <a:rPr lang="en-US" smtClean="0"/>
              <a:pPr/>
              <a:t>8/6/2013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D7D0478-2980-4A94-8E50-83D99C35D17F}"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ABF7C33-6273-495D-90E1-5842EBD67E03}" type="datetimeFigureOut">
              <a:rPr lang="en-US" smtClean="0"/>
              <a:pPr/>
              <a:t>8/6/2013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D7D0478-2980-4A94-8E50-83D99C35D17F}"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0"/>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40"/>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ABF7C33-6273-495D-90E1-5842EBD67E03}" type="datetimeFigureOut">
              <a:rPr lang="en-US" smtClean="0"/>
              <a:pPr/>
              <a:t>8/6/2013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D7D0478-2980-4A94-8E50-83D99C35D17F}"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ABF7C33-6273-495D-90E1-5842EBD67E03}" type="datetimeFigureOut">
              <a:rPr lang="en-US" smtClean="0"/>
              <a:pPr/>
              <a:t>8/6/2013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D7D0478-2980-4A94-8E50-83D99C35D17F}"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5"/>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ABF7C33-6273-495D-90E1-5842EBD67E03}" type="datetimeFigureOut">
              <a:rPr lang="en-US" smtClean="0"/>
              <a:pPr/>
              <a:t>8/6/2013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D7D0478-2980-4A94-8E50-83D99C35D17F}"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ABF7C33-6273-495D-90E1-5842EBD67E03}" type="datetimeFigureOut">
              <a:rPr lang="en-US" smtClean="0"/>
              <a:pPr/>
              <a:t>8/6/2013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D7D0478-2980-4A94-8E50-83D99C35D17F}"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2"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2"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7"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7"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ABF7C33-6273-495D-90E1-5842EBD67E03}" type="datetimeFigureOut">
              <a:rPr lang="en-US" smtClean="0"/>
              <a:pPr/>
              <a:t>8/6/2013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9D7D0478-2980-4A94-8E50-83D99C35D17F}"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ABF7C33-6273-495D-90E1-5842EBD67E03}" type="datetimeFigureOut">
              <a:rPr lang="en-US" smtClean="0"/>
              <a:pPr/>
              <a:t>8/6/2013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9D7D0478-2980-4A94-8E50-83D99C35D17F}"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ABF7C33-6273-495D-90E1-5842EBD67E03}" type="datetimeFigureOut">
              <a:rPr lang="en-US" smtClean="0"/>
              <a:pPr/>
              <a:t>8/6/2013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9D7D0478-2980-4A94-8E50-83D99C35D17F}"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1" y="273052"/>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ABF7C33-6273-495D-90E1-5842EBD67E03}" type="datetimeFigureOut">
              <a:rPr lang="en-US" smtClean="0"/>
              <a:pPr/>
              <a:t>8/6/2013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D7D0478-2980-4A94-8E50-83D99C35D17F}"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9"/>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ABF7C33-6273-495D-90E1-5842EBD67E03}" type="datetimeFigureOut">
              <a:rPr lang="en-US" smtClean="0"/>
              <a:pPr/>
              <a:t>8/6/2013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D7D0478-2980-4A94-8E50-83D99C35D17F}"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2"/>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2"/>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ABF7C33-6273-495D-90E1-5842EBD67E03}" type="datetimeFigureOut">
              <a:rPr lang="en-US" smtClean="0"/>
              <a:pPr/>
              <a:t>8/6/2013</a:t>
            </a:fld>
            <a:endParaRPr lang="en-US" dirty="0"/>
          </a:p>
        </p:txBody>
      </p:sp>
      <p:sp>
        <p:nvSpPr>
          <p:cNvPr id="5" name="Footer Placeholder 4"/>
          <p:cNvSpPr>
            <a:spLocks noGrp="1"/>
          </p:cNvSpPr>
          <p:nvPr>
            <p:ph type="ftr" sz="quarter" idx="3"/>
          </p:nvPr>
        </p:nvSpPr>
        <p:spPr>
          <a:xfrm>
            <a:off x="3124200" y="6356352"/>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D7D0478-2980-4A94-8E50-83D99C35D17F}"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5.jpeg"/><Relationship Id="rId7" Type="http://schemas.openxmlformats.org/officeDocument/2006/relationships/image" Target="../media/image2.png"/><Relationship Id="rId2" Type="http://schemas.openxmlformats.org/officeDocument/2006/relationships/image" Target="../media/image24.jpe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6.jpeg"/><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5.png"/><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28.jpeg"/><Relationship Id="rId7" Type="http://schemas.openxmlformats.org/officeDocument/2006/relationships/image" Target="../media/image2.png"/><Relationship Id="rId2" Type="http://schemas.openxmlformats.org/officeDocument/2006/relationships/image" Target="../media/image27.jpe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image" Target="../media/image30.jpeg"/><Relationship Id="rId7" Type="http://schemas.openxmlformats.org/officeDocument/2006/relationships/image" Target="../media/image2.png"/><Relationship Id="rId2" Type="http://schemas.openxmlformats.org/officeDocument/2006/relationships/image" Target="../media/image29.jpe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image" Target="../media/image32.jpeg"/><Relationship Id="rId7" Type="http://schemas.openxmlformats.org/officeDocument/2006/relationships/image" Target="../media/image2.png"/><Relationship Id="rId2" Type="http://schemas.openxmlformats.org/officeDocument/2006/relationships/image" Target="../media/image31.jpe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image" Target="../media/image34.jpeg"/><Relationship Id="rId7" Type="http://schemas.openxmlformats.org/officeDocument/2006/relationships/image" Target="../media/image2.png"/><Relationship Id="rId2" Type="http://schemas.openxmlformats.org/officeDocument/2006/relationships/image" Target="../media/image33.jpe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image" Target="../media/image36.jpeg"/><Relationship Id="rId7" Type="http://schemas.openxmlformats.org/officeDocument/2006/relationships/image" Target="../media/image2.png"/><Relationship Id="rId2" Type="http://schemas.openxmlformats.org/officeDocument/2006/relationships/image" Target="../media/image35.jpe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image" Target="../media/image38.jpeg"/><Relationship Id="rId7" Type="http://schemas.openxmlformats.org/officeDocument/2006/relationships/image" Target="../media/image2.png"/><Relationship Id="rId2" Type="http://schemas.openxmlformats.org/officeDocument/2006/relationships/image" Target="../media/image37.gif"/><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image" Target="../media/image40.jpeg"/><Relationship Id="rId7" Type="http://schemas.openxmlformats.org/officeDocument/2006/relationships/image" Target="../media/image2.png"/><Relationship Id="rId2" Type="http://schemas.openxmlformats.org/officeDocument/2006/relationships/image" Target="../media/image39.jpe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image" Target="../media/image42.jpeg"/><Relationship Id="rId7" Type="http://schemas.openxmlformats.org/officeDocument/2006/relationships/image" Target="../media/image2.png"/><Relationship Id="rId2" Type="http://schemas.openxmlformats.org/officeDocument/2006/relationships/image" Target="../media/image41.jpe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44.jpeg"/><Relationship Id="rId7" Type="http://schemas.openxmlformats.org/officeDocument/2006/relationships/image" Target="../media/image2.png"/><Relationship Id="rId2" Type="http://schemas.openxmlformats.org/officeDocument/2006/relationships/image" Target="../media/image43.jpe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1.xml.rels><?xml version="1.0" encoding="UTF-8" standalone="yes"?>
<Relationships xmlns="http://schemas.openxmlformats.org/package/2006/relationships"><Relationship Id="rId3" Type="http://schemas.openxmlformats.org/officeDocument/2006/relationships/image" Target="../media/image18.jpeg"/><Relationship Id="rId7" Type="http://schemas.openxmlformats.org/officeDocument/2006/relationships/image" Target="../media/image2.png"/><Relationship Id="rId2" Type="http://schemas.openxmlformats.org/officeDocument/2006/relationships/image" Target="../media/image45.jpe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2.xml.rels><?xml version="1.0" encoding="UTF-8" standalone="yes"?>
<Relationships xmlns="http://schemas.openxmlformats.org/package/2006/relationships"><Relationship Id="rId3" Type="http://schemas.openxmlformats.org/officeDocument/2006/relationships/image" Target="../media/image47.jpeg"/><Relationship Id="rId7" Type="http://schemas.openxmlformats.org/officeDocument/2006/relationships/image" Target="../media/image2.png"/><Relationship Id="rId2" Type="http://schemas.openxmlformats.org/officeDocument/2006/relationships/image" Target="../media/image46.jpe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49.jpeg"/><Relationship Id="rId7" Type="http://schemas.openxmlformats.org/officeDocument/2006/relationships/image" Target="../media/image5.png"/><Relationship Id="rId2" Type="http://schemas.openxmlformats.org/officeDocument/2006/relationships/image" Target="../media/image48.jpe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50.jpeg"/></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1.jpeg"/><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5.png"/><Relationship Id="rId4" Type="http://schemas.openxmlformats.org/officeDocument/2006/relationships/image" Target="../media/image4.png"/></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7.jpeg"/><Relationship Id="rId7" Type="http://schemas.openxmlformats.org/officeDocument/2006/relationships/image" Target="../media/image5.png"/><Relationship Id="rId2" Type="http://schemas.openxmlformats.org/officeDocument/2006/relationships/image" Target="../media/image6.jpe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8.jpeg"/></Relationships>
</file>

<file path=ppt/slides/_rels/slide4.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10.jpeg"/><Relationship Id="rId7" Type="http://schemas.openxmlformats.org/officeDocument/2006/relationships/image" Target="../media/image5.png"/><Relationship Id="rId2" Type="http://schemas.openxmlformats.org/officeDocument/2006/relationships/image" Target="../media/image9.pn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11.jpe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2.jpe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14.jpeg"/><Relationship Id="rId7" Type="http://schemas.openxmlformats.org/officeDocument/2006/relationships/image" Target="../media/image18.jpeg"/><Relationship Id="rId2" Type="http://schemas.openxmlformats.org/officeDocument/2006/relationships/image" Target="../media/image13.jpeg"/><Relationship Id="rId1" Type="http://schemas.openxmlformats.org/officeDocument/2006/relationships/slideLayout" Target="../slideLayouts/slideLayout1.xml"/><Relationship Id="rId6" Type="http://schemas.openxmlformats.org/officeDocument/2006/relationships/image" Target="../media/image17.jpeg"/><Relationship Id="rId11" Type="http://schemas.openxmlformats.org/officeDocument/2006/relationships/image" Target="../media/image2.png"/><Relationship Id="rId5" Type="http://schemas.openxmlformats.org/officeDocument/2006/relationships/image" Target="../media/image16.jpeg"/><Relationship Id="rId10" Type="http://schemas.openxmlformats.org/officeDocument/2006/relationships/image" Target="../media/image5.png"/><Relationship Id="rId4" Type="http://schemas.openxmlformats.org/officeDocument/2006/relationships/image" Target="../media/image15.jpeg"/><Relationship Id="rId9"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20.jpeg"/><Relationship Id="rId7" Type="http://schemas.openxmlformats.org/officeDocument/2006/relationships/image" Target="../media/image2.png"/><Relationship Id="rId2" Type="http://schemas.openxmlformats.org/officeDocument/2006/relationships/image" Target="../media/image19.jpe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1.jpeg"/><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5.png"/><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23.jpeg"/><Relationship Id="rId7" Type="http://schemas.openxmlformats.org/officeDocument/2006/relationships/image" Target="../media/image2.png"/><Relationship Id="rId2" Type="http://schemas.openxmlformats.org/officeDocument/2006/relationships/image" Target="../media/image22.jpe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3554" name="Picture 2" descr="http://pegasuslodges.com/wp-content/uploads/2013/04/Destination-West-PapuaIMG_0057.jpg"/>
          <p:cNvPicPr>
            <a:picLocks noChangeAspect="1" noChangeArrowheads="1"/>
          </p:cNvPicPr>
          <p:nvPr/>
        </p:nvPicPr>
        <p:blipFill>
          <a:blip r:embed="rId2" cstate="print"/>
          <a:srcRect/>
          <a:stretch>
            <a:fillRect/>
          </a:stretch>
        </p:blipFill>
        <p:spPr bwMode="auto">
          <a:xfrm>
            <a:off x="-2362200" y="0"/>
            <a:ext cx="11658600" cy="6858000"/>
          </a:xfrm>
          <a:prstGeom prst="rect">
            <a:avLst/>
          </a:prstGeom>
          <a:noFill/>
        </p:spPr>
      </p:pic>
      <p:sp>
        <p:nvSpPr>
          <p:cNvPr id="3" name="TextBox 2"/>
          <p:cNvSpPr txBox="1"/>
          <p:nvPr/>
        </p:nvSpPr>
        <p:spPr>
          <a:xfrm>
            <a:off x="152400" y="177225"/>
            <a:ext cx="8839200" cy="584775"/>
          </a:xfrm>
          <a:prstGeom prst="rect">
            <a:avLst/>
          </a:prstGeom>
          <a:noFill/>
        </p:spPr>
        <p:txBody>
          <a:bodyPr wrap="square" rtlCol="0">
            <a:spAutoFit/>
          </a:bodyPr>
          <a:lstStyle/>
          <a:p>
            <a:pPr algn="ctr"/>
            <a:r>
              <a:rPr lang="en-US" sz="3200" b="1" dirty="0" smtClean="0">
                <a:solidFill>
                  <a:schemeClr val="bg1"/>
                </a:solidFill>
                <a:latin typeface="Sweetly Broken" pitchFamily="2" charset="0"/>
              </a:rPr>
              <a:t>Unequaled Locations – Authentic Experiences</a:t>
            </a:r>
          </a:p>
        </p:txBody>
      </p:sp>
      <p:pic>
        <p:nvPicPr>
          <p:cNvPr id="5" name="Picture 3" descr="C:\Users\Seth\Dropbox\Kolea Capital\Hospitality Investments\Pegasus Lodges &amp; Resorts\Marketing\Logos\Website Logos\logos for seth\pegasus_logo_outline.png"/>
          <p:cNvPicPr>
            <a:picLocks noChangeAspect="1" noChangeArrowheads="1"/>
          </p:cNvPicPr>
          <p:nvPr/>
        </p:nvPicPr>
        <p:blipFill>
          <a:blip r:embed="rId3" cstate="print">
            <a:duotone>
              <a:schemeClr val="bg2">
                <a:shade val="45000"/>
                <a:satMod val="135000"/>
              </a:schemeClr>
              <a:prstClr val="white"/>
            </a:duotone>
          </a:blip>
          <a:srcRect/>
          <a:stretch>
            <a:fillRect/>
          </a:stretch>
        </p:blipFill>
        <p:spPr bwMode="auto">
          <a:xfrm>
            <a:off x="2362200" y="6319963"/>
            <a:ext cx="4419600" cy="385637"/>
          </a:xfrm>
          <a:prstGeom prst="rect">
            <a:avLst/>
          </a:prstGeom>
          <a:noFill/>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txBox="1">
            <a:spLocks/>
          </p:cNvSpPr>
          <p:nvPr/>
        </p:nvSpPr>
        <p:spPr>
          <a:xfrm>
            <a:off x="0" y="6324600"/>
            <a:ext cx="1905000" cy="533400"/>
          </a:xfrm>
          <a:prstGeom prst="rect">
            <a:avLst/>
          </a:prstGeom>
        </p:spPr>
        <p:txBody>
          <a:bodyPr vert="horz" lIns="91440" tIns="45720" rIns="91440" bIns="45720" rtlCol="0" anchor="t" anchorCtr="0">
            <a:noAutofit/>
          </a:bodyPr>
          <a:lstStyle/>
          <a:p>
            <a:pPr marL="114300" marR="0" lvl="0" indent="0" algn="l" defTabSz="914400" rtl="0" eaLnBrk="1" fontAlgn="auto" latinLnBrk="0" hangingPunct="1">
              <a:lnSpc>
                <a:spcPct val="100000"/>
              </a:lnSpc>
              <a:spcBef>
                <a:spcPts val="600"/>
              </a:spcBef>
              <a:spcAft>
                <a:spcPts val="600"/>
              </a:spcAft>
              <a:buClrTx/>
              <a:buSzTx/>
              <a:buFontTx/>
              <a:buNone/>
              <a:tabLst>
                <a:tab pos="1028700" algn="l"/>
                <a:tab pos="1257300" algn="l"/>
                <a:tab pos="1485900" algn="l"/>
                <a:tab pos="1714500" algn="l"/>
              </a:tabLst>
              <a:defRPr/>
            </a:pPr>
            <a: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t>Contact:</a:t>
            </a:r>
            <a:b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br>
            <a:r>
              <a:rPr kumimoji="0" lang="en-US" sz="800" b="0" i="0" u="none" strike="noStrike" kern="1200" cap="none" spc="0" normalizeH="0" baseline="0" noProof="0" dirty="0" smtClean="0">
                <a:ln>
                  <a:noFill/>
                </a:ln>
                <a:solidFill>
                  <a:srgbClr val="003D79"/>
                </a:solidFill>
                <a:effectLst/>
                <a:uLnTx/>
                <a:uFillTx/>
                <a:latin typeface="Georgia" pitchFamily="18" charset="0"/>
                <a:ea typeface="+mj-ea"/>
                <a:cs typeface="+mj-cs"/>
              </a:rPr>
              <a:t>ryder@pegasuslodges.com</a:t>
            </a:r>
            <a: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t/>
            </a:r>
            <a:b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br>
            <a: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t>www.pegasuslodges.com </a:t>
            </a:r>
            <a:endParaRPr kumimoji="0" lang="en-US" sz="800" b="1" i="0" u="none" strike="noStrike" kern="1200" cap="none" spc="0" normalizeH="0" baseline="0" noProof="0" dirty="0">
              <a:ln>
                <a:noFill/>
              </a:ln>
              <a:solidFill>
                <a:srgbClr val="003D79"/>
              </a:solidFill>
              <a:effectLst/>
              <a:uLnTx/>
              <a:uFillTx/>
              <a:latin typeface="Georgia" pitchFamily="18" charset="0"/>
              <a:ea typeface="+mj-ea"/>
              <a:cs typeface="+mj-cs"/>
            </a:endParaRPr>
          </a:p>
        </p:txBody>
      </p:sp>
      <p:sp>
        <p:nvSpPr>
          <p:cNvPr id="33" name="TextBox 32"/>
          <p:cNvSpPr txBox="1"/>
          <p:nvPr/>
        </p:nvSpPr>
        <p:spPr>
          <a:xfrm>
            <a:off x="152400" y="609600"/>
            <a:ext cx="8839200" cy="707886"/>
          </a:xfrm>
          <a:prstGeom prst="rect">
            <a:avLst/>
          </a:prstGeom>
          <a:noFill/>
        </p:spPr>
        <p:txBody>
          <a:bodyPr wrap="square" rtlCol="0">
            <a:spAutoFit/>
          </a:bodyPr>
          <a:lstStyle/>
          <a:p>
            <a:pPr algn="ctr"/>
            <a:r>
              <a:rPr lang="en-US" sz="4000" b="1" u="sng" dirty="0" smtClean="0">
                <a:solidFill>
                  <a:srgbClr val="003D79"/>
                </a:solidFill>
                <a:latin typeface="Sweetly Broken" pitchFamily="2" charset="0"/>
              </a:rPr>
              <a:t>Ratu Motu</a:t>
            </a:r>
          </a:p>
        </p:txBody>
      </p:sp>
      <p:sp>
        <p:nvSpPr>
          <p:cNvPr id="12" name="TextBox 11"/>
          <p:cNvSpPr txBox="1"/>
          <p:nvPr/>
        </p:nvSpPr>
        <p:spPr>
          <a:xfrm>
            <a:off x="152400" y="1085727"/>
            <a:ext cx="4419600" cy="4616648"/>
          </a:xfrm>
          <a:prstGeom prst="rect">
            <a:avLst/>
          </a:prstGeom>
          <a:noFill/>
        </p:spPr>
        <p:txBody>
          <a:bodyPr wrap="square" rtlCol="0">
            <a:spAutoFit/>
          </a:bodyPr>
          <a:lstStyle/>
          <a:p>
            <a:pPr algn="just"/>
            <a:endParaRPr lang="en-US" sz="1300" b="1" u="sng" dirty="0" smtClean="0">
              <a:solidFill>
                <a:srgbClr val="003D79"/>
              </a:solidFill>
              <a:latin typeface="Georgia"/>
            </a:endParaRPr>
          </a:p>
          <a:p>
            <a:pPr algn="just"/>
            <a:r>
              <a:rPr lang="en-US" sz="1300" b="1" u="sng" dirty="0" smtClean="0">
                <a:solidFill>
                  <a:srgbClr val="003D79"/>
                </a:solidFill>
                <a:latin typeface="Georgia"/>
              </a:rPr>
              <a:t>Accommodations</a:t>
            </a:r>
            <a:endParaRPr lang="en-US" sz="1300" dirty="0" smtClean="0">
              <a:solidFill>
                <a:srgbClr val="003D79"/>
              </a:solidFill>
              <a:latin typeface="Georgia"/>
            </a:endParaRPr>
          </a:p>
          <a:p>
            <a:pPr algn="just"/>
            <a:endParaRPr lang="en-US" sz="1200" dirty="0" smtClean="0">
              <a:solidFill>
                <a:srgbClr val="003D79"/>
              </a:solidFill>
              <a:latin typeface="Georgia"/>
            </a:endParaRPr>
          </a:p>
          <a:p>
            <a:pPr algn="just"/>
            <a:r>
              <a:rPr lang="en-US" sz="1200" b="1" u="sng" dirty="0" smtClean="0">
                <a:solidFill>
                  <a:srgbClr val="003D79"/>
                </a:solidFill>
                <a:latin typeface="Georgia"/>
              </a:rPr>
              <a:t>Observation Deck</a:t>
            </a:r>
          </a:p>
          <a:p>
            <a:pPr algn="just"/>
            <a:r>
              <a:rPr lang="en-US" sz="1100" dirty="0" smtClean="0">
                <a:solidFill>
                  <a:srgbClr val="003D79"/>
                </a:solidFill>
                <a:latin typeface="Georgia"/>
              </a:rPr>
              <a:t>At the stern of the ship on the upper level, the Observation Deck provides an opportunity to relax in the shade while enjoying an uninterrupted view of the horizon from the comfort of your lounge chair or at the alfresco bar. We find this area the perfect afternoon meeting place to share a drink, enjoy the sunset and reflect on the day’s activities while you await dinner.</a:t>
            </a:r>
          </a:p>
          <a:p>
            <a:pPr algn="just"/>
            <a:endParaRPr lang="en-US" sz="1100" dirty="0" smtClean="0">
              <a:solidFill>
                <a:srgbClr val="003D79"/>
              </a:solidFill>
              <a:latin typeface="Georgia"/>
            </a:endParaRPr>
          </a:p>
          <a:p>
            <a:pPr algn="just"/>
            <a:r>
              <a:rPr lang="en-US" sz="1200" b="1" u="sng" dirty="0" smtClean="0">
                <a:solidFill>
                  <a:srgbClr val="003D79"/>
                </a:solidFill>
                <a:latin typeface="Georgia"/>
              </a:rPr>
              <a:t>Sun Deck</a:t>
            </a:r>
          </a:p>
          <a:p>
            <a:pPr algn="just"/>
            <a:r>
              <a:rPr lang="en-US" sz="1100" dirty="0" smtClean="0">
                <a:solidFill>
                  <a:srgbClr val="003D79"/>
                </a:solidFill>
                <a:latin typeface="Georgia"/>
              </a:rPr>
              <a:t>Situated forward of the Bridge on the Upper Deck you will find a spacious sun lounge. With plush cushioned seating and comfortable day beds, it is an exceptional location to enjoy secluded sunbathing or an intimate evening drink under the stars. The sun lounge also offers a panoramic view of your surroundings when the vessel is underway between anchorages.</a:t>
            </a:r>
          </a:p>
          <a:p>
            <a:pPr algn="just"/>
            <a:endParaRPr lang="en-US" sz="1100" dirty="0" smtClean="0">
              <a:solidFill>
                <a:srgbClr val="003D79"/>
              </a:solidFill>
              <a:latin typeface="Georgia"/>
            </a:endParaRPr>
          </a:p>
          <a:p>
            <a:pPr algn="just"/>
            <a:r>
              <a:rPr lang="en-US" sz="1200" b="1" u="sng" dirty="0" smtClean="0">
                <a:solidFill>
                  <a:srgbClr val="003D79"/>
                </a:solidFill>
                <a:latin typeface="Georgia"/>
              </a:rPr>
              <a:t>Swim Platform</a:t>
            </a:r>
          </a:p>
          <a:p>
            <a:pPr algn="just"/>
            <a:r>
              <a:rPr lang="en-US" sz="1100" dirty="0" smtClean="0">
                <a:solidFill>
                  <a:srgbClr val="003D79"/>
                </a:solidFill>
                <a:latin typeface="Georgia"/>
              </a:rPr>
              <a:t>Right on the waterline at the stern of the ship provides a large swim platform and ladder. This allows effortless access to the water for scuba diving, snorkeling, fishing or swimming.</a:t>
            </a:r>
          </a:p>
          <a:p>
            <a:pPr algn="just"/>
            <a:endParaRPr lang="en-US" sz="1100" dirty="0" smtClean="0">
              <a:solidFill>
                <a:srgbClr val="003D79"/>
              </a:solidFill>
              <a:latin typeface="Georgia"/>
            </a:endParaRPr>
          </a:p>
          <a:p>
            <a:pPr algn="just"/>
            <a:endParaRPr lang="en-US" sz="1100" dirty="0" smtClean="0">
              <a:solidFill>
                <a:srgbClr val="003D79"/>
              </a:solidFill>
              <a:latin typeface="Georgia"/>
            </a:endParaRPr>
          </a:p>
          <a:p>
            <a:pPr algn="just"/>
            <a:endParaRPr lang="en-US" sz="1100" dirty="0" smtClean="0">
              <a:solidFill>
                <a:srgbClr val="003D79"/>
              </a:solidFill>
              <a:latin typeface="Georgia"/>
            </a:endParaRPr>
          </a:p>
        </p:txBody>
      </p:sp>
      <p:pic>
        <p:nvPicPr>
          <p:cNvPr id="12292" name="Picture 4" descr="http://pegasuslodges.com/wp-content/uploads/2013/04/Lesiure-activitiesP1000068-1024x602.jpg"/>
          <p:cNvPicPr>
            <a:picLocks noChangeAspect="1" noChangeArrowheads="1"/>
          </p:cNvPicPr>
          <p:nvPr/>
        </p:nvPicPr>
        <p:blipFill>
          <a:blip r:embed="rId2" cstate="print"/>
          <a:srcRect/>
          <a:stretch>
            <a:fillRect/>
          </a:stretch>
        </p:blipFill>
        <p:spPr bwMode="auto">
          <a:xfrm>
            <a:off x="4953000" y="3753147"/>
            <a:ext cx="4114800" cy="2419053"/>
          </a:xfrm>
          <a:prstGeom prst="rect">
            <a:avLst/>
          </a:prstGeom>
          <a:noFill/>
          <a:ln>
            <a:solidFill>
              <a:srgbClr val="CDD1D0"/>
            </a:solidFill>
          </a:ln>
        </p:spPr>
      </p:pic>
      <p:pic>
        <p:nvPicPr>
          <p:cNvPr id="14" name="Picture 2" descr="http://pegasuslodges.com/wp-content/uploads/2013/04/serviceandamenities_DSC44581-1024x602.jpg"/>
          <p:cNvPicPr>
            <a:picLocks noChangeAspect="1" noChangeArrowheads="1"/>
          </p:cNvPicPr>
          <p:nvPr/>
        </p:nvPicPr>
        <p:blipFill>
          <a:blip r:embed="rId3" cstate="print"/>
          <a:srcRect/>
          <a:stretch>
            <a:fillRect/>
          </a:stretch>
        </p:blipFill>
        <p:spPr bwMode="auto">
          <a:xfrm>
            <a:off x="4953000" y="1295400"/>
            <a:ext cx="4106952" cy="2414439"/>
          </a:xfrm>
          <a:prstGeom prst="rect">
            <a:avLst/>
          </a:prstGeom>
          <a:noFill/>
          <a:ln>
            <a:solidFill>
              <a:srgbClr val="CDD1D0"/>
            </a:solidFill>
          </a:ln>
        </p:spPr>
      </p:pic>
      <p:cxnSp>
        <p:nvCxnSpPr>
          <p:cNvPr id="18" name="Straight Connector 17"/>
          <p:cNvCxnSpPr/>
          <p:nvPr/>
        </p:nvCxnSpPr>
        <p:spPr>
          <a:xfrm>
            <a:off x="4706470" y="1295400"/>
            <a:ext cx="0" cy="4800600"/>
          </a:xfrm>
          <a:prstGeom prst="line">
            <a:avLst/>
          </a:prstGeom>
          <a:ln w="25400">
            <a:solidFill>
              <a:srgbClr val="003D79"/>
            </a:solidFill>
          </a:ln>
        </p:spPr>
        <p:style>
          <a:lnRef idx="1">
            <a:schemeClr val="accent1"/>
          </a:lnRef>
          <a:fillRef idx="0">
            <a:schemeClr val="accent1"/>
          </a:fillRef>
          <a:effectRef idx="0">
            <a:schemeClr val="accent1"/>
          </a:effectRef>
          <a:fontRef idx="minor">
            <a:schemeClr val="tx1"/>
          </a:fontRef>
        </p:style>
      </p:cxnSp>
      <p:pic>
        <p:nvPicPr>
          <p:cNvPr id="19" name="Picture 2" descr="C:\Users\Seth\Desktop\TIL Logos\TIL-logo.png"/>
          <p:cNvPicPr>
            <a:picLocks noChangeAspect="1" noChangeArrowheads="1"/>
          </p:cNvPicPr>
          <p:nvPr/>
        </p:nvPicPr>
        <p:blipFill>
          <a:blip r:embed="rId4" cstate="print">
            <a:duotone>
              <a:prstClr val="black"/>
              <a:schemeClr val="accent1">
                <a:tint val="45000"/>
                <a:satMod val="400000"/>
              </a:schemeClr>
            </a:duotone>
            <a:lum bright="-50000"/>
          </a:blip>
          <a:srcRect/>
          <a:stretch>
            <a:fillRect/>
          </a:stretch>
        </p:blipFill>
        <p:spPr bwMode="auto">
          <a:xfrm>
            <a:off x="1646956" y="6244063"/>
            <a:ext cx="2772645" cy="648572"/>
          </a:xfrm>
          <a:prstGeom prst="rect">
            <a:avLst/>
          </a:prstGeom>
          <a:noFill/>
        </p:spPr>
      </p:pic>
      <p:pic>
        <p:nvPicPr>
          <p:cNvPr id="20" name="Picture 19" descr="C:\Users\Seth\Desktop\ratu_motu_west_sumatra.png"/>
          <p:cNvPicPr>
            <a:picLocks noChangeAspect="1" noChangeArrowheads="1"/>
          </p:cNvPicPr>
          <p:nvPr/>
        </p:nvPicPr>
        <p:blipFill>
          <a:blip r:embed="rId5" cstate="print">
            <a:duotone>
              <a:prstClr val="black"/>
              <a:schemeClr val="accent1">
                <a:tint val="45000"/>
                <a:satMod val="400000"/>
              </a:schemeClr>
            </a:duotone>
            <a:lum bright="-50000"/>
          </a:blip>
          <a:srcRect/>
          <a:stretch>
            <a:fillRect/>
          </a:stretch>
        </p:blipFill>
        <p:spPr bwMode="auto">
          <a:xfrm>
            <a:off x="4402562" y="6435464"/>
            <a:ext cx="2303041" cy="277422"/>
          </a:xfrm>
          <a:prstGeom prst="rect">
            <a:avLst/>
          </a:prstGeom>
          <a:noFill/>
        </p:spPr>
      </p:pic>
      <p:pic>
        <p:nvPicPr>
          <p:cNvPr id="24" name="Picture 3" descr="C:\Users\Seth\Desktop\ratu_motu_west_papua.png"/>
          <p:cNvPicPr>
            <a:picLocks noChangeAspect="1" noChangeArrowheads="1"/>
          </p:cNvPicPr>
          <p:nvPr/>
        </p:nvPicPr>
        <p:blipFill>
          <a:blip r:embed="rId6" cstate="print">
            <a:clrChange>
              <a:clrFrom>
                <a:srgbClr val="000000">
                  <a:alpha val="0"/>
                </a:srgbClr>
              </a:clrFrom>
              <a:clrTo>
                <a:srgbClr val="000000">
                  <a:alpha val="0"/>
                </a:srgbClr>
              </a:clrTo>
            </a:clrChange>
            <a:duotone>
              <a:prstClr val="black"/>
              <a:schemeClr val="accent1">
                <a:tint val="45000"/>
                <a:satMod val="400000"/>
              </a:schemeClr>
            </a:duotone>
            <a:lum bright="-50000"/>
          </a:blip>
          <a:srcRect/>
          <a:stretch>
            <a:fillRect/>
          </a:stretch>
        </p:blipFill>
        <p:spPr bwMode="auto">
          <a:xfrm>
            <a:off x="6883436" y="6435137"/>
            <a:ext cx="2205144" cy="291245"/>
          </a:xfrm>
          <a:prstGeom prst="rect">
            <a:avLst/>
          </a:prstGeom>
          <a:noFill/>
        </p:spPr>
      </p:pic>
      <p:cxnSp>
        <p:nvCxnSpPr>
          <p:cNvPr id="25" name="Straight Connector 24"/>
          <p:cNvCxnSpPr/>
          <p:nvPr/>
        </p:nvCxnSpPr>
        <p:spPr>
          <a:xfrm>
            <a:off x="0" y="452720"/>
            <a:ext cx="9144000" cy="0"/>
          </a:xfrm>
          <a:prstGeom prst="line">
            <a:avLst/>
          </a:prstGeom>
          <a:ln w="73025">
            <a:solidFill>
              <a:srgbClr val="003D79"/>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0" y="6248400"/>
            <a:ext cx="9144000" cy="0"/>
          </a:xfrm>
          <a:prstGeom prst="line">
            <a:avLst/>
          </a:prstGeom>
          <a:ln w="73025">
            <a:solidFill>
              <a:srgbClr val="003D79"/>
            </a:solidFill>
          </a:ln>
        </p:spPr>
        <p:style>
          <a:lnRef idx="1">
            <a:schemeClr val="accent1"/>
          </a:lnRef>
          <a:fillRef idx="0">
            <a:schemeClr val="accent1"/>
          </a:fillRef>
          <a:effectRef idx="0">
            <a:schemeClr val="accent1"/>
          </a:effectRef>
          <a:fontRef idx="minor">
            <a:schemeClr val="tx1"/>
          </a:fontRef>
        </p:style>
      </p:cxnSp>
      <p:pic>
        <p:nvPicPr>
          <p:cNvPr id="27" name="Picture 3" descr="C:\Users\Seth\Dropbox\Kolea Capital\Hospitality Investments\Pegasus Lodges &amp; Resorts\Marketing\Logos\Website Logos\logos for seth\pegasus_logo_outline.png"/>
          <p:cNvPicPr>
            <a:picLocks noChangeAspect="1" noChangeArrowheads="1"/>
          </p:cNvPicPr>
          <p:nvPr/>
        </p:nvPicPr>
        <p:blipFill>
          <a:blip r:embed="rId7" cstate="print">
            <a:duotone>
              <a:prstClr val="black"/>
              <a:schemeClr val="accent1">
                <a:tint val="45000"/>
                <a:satMod val="400000"/>
              </a:schemeClr>
            </a:duotone>
            <a:lum bright="-50000"/>
          </a:blip>
          <a:srcRect/>
          <a:stretch>
            <a:fillRect/>
          </a:stretch>
        </p:blipFill>
        <p:spPr bwMode="auto">
          <a:xfrm>
            <a:off x="152400" y="9036"/>
            <a:ext cx="4419600" cy="385637"/>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txBox="1">
            <a:spLocks/>
          </p:cNvSpPr>
          <p:nvPr/>
        </p:nvSpPr>
        <p:spPr>
          <a:xfrm>
            <a:off x="0" y="6324600"/>
            <a:ext cx="1905000" cy="533400"/>
          </a:xfrm>
          <a:prstGeom prst="rect">
            <a:avLst/>
          </a:prstGeom>
        </p:spPr>
        <p:txBody>
          <a:bodyPr vert="horz" lIns="91440" tIns="45720" rIns="91440" bIns="45720" rtlCol="0" anchor="t" anchorCtr="0">
            <a:noAutofit/>
          </a:bodyPr>
          <a:lstStyle/>
          <a:p>
            <a:pPr marL="114300" marR="0" lvl="0" indent="0" algn="l" defTabSz="914400" rtl="0" eaLnBrk="1" fontAlgn="auto" latinLnBrk="0" hangingPunct="1">
              <a:lnSpc>
                <a:spcPct val="100000"/>
              </a:lnSpc>
              <a:spcBef>
                <a:spcPts val="600"/>
              </a:spcBef>
              <a:spcAft>
                <a:spcPts val="600"/>
              </a:spcAft>
              <a:buClrTx/>
              <a:buSzTx/>
              <a:buFontTx/>
              <a:buNone/>
              <a:tabLst>
                <a:tab pos="1028700" algn="l"/>
                <a:tab pos="1257300" algn="l"/>
                <a:tab pos="1485900" algn="l"/>
                <a:tab pos="1714500" algn="l"/>
              </a:tabLst>
              <a:defRPr/>
            </a:pPr>
            <a: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t>Contact:</a:t>
            </a:r>
            <a:b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br>
            <a:r>
              <a:rPr kumimoji="0" lang="en-US" sz="800" b="0" i="0" u="none" strike="noStrike" kern="1200" cap="none" spc="0" normalizeH="0" baseline="0" noProof="0" dirty="0" smtClean="0">
                <a:ln>
                  <a:noFill/>
                </a:ln>
                <a:solidFill>
                  <a:srgbClr val="003D79"/>
                </a:solidFill>
                <a:effectLst/>
                <a:uLnTx/>
                <a:uFillTx/>
                <a:latin typeface="Georgia" pitchFamily="18" charset="0"/>
                <a:ea typeface="+mj-ea"/>
                <a:cs typeface="+mj-cs"/>
              </a:rPr>
              <a:t>ryder@pegasuslodges.com</a:t>
            </a:r>
            <a: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t/>
            </a:r>
            <a:b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br>
            <a: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t>www.pegasuslodges.com </a:t>
            </a:r>
            <a:endParaRPr kumimoji="0" lang="en-US" sz="800" b="1" i="0" u="none" strike="noStrike" kern="1200" cap="none" spc="0" normalizeH="0" baseline="0" noProof="0" dirty="0">
              <a:ln>
                <a:noFill/>
              </a:ln>
              <a:solidFill>
                <a:srgbClr val="003D79"/>
              </a:solidFill>
              <a:effectLst/>
              <a:uLnTx/>
              <a:uFillTx/>
              <a:latin typeface="Georgia" pitchFamily="18" charset="0"/>
              <a:ea typeface="+mj-ea"/>
              <a:cs typeface="+mj-cs"/>
            </a:endParaRPr>
          </a:p>
        </p:txBody>
      </p:sp>
      <p:sp>
        <p:nvSpPr>
          <p:cNvPr id="33" name="TextBox 32"/>
          <p:cNvSpPr txBox="1"/>
          <p:nvPr/>
        </p:nvSpPr>
        <p:spPr>
          <a:xfrm>
            <a:off x="152400" y="609600"/>
            <a:ext cx="8839200" cy="707886"/>
          </a:xfrm>
          <a:prstGeom prst="rect">
            <a:avLst/>
          </a:prstGeom>
          <a:noFill/>
        </p:spPr>
        <p:txBody>
          <a:bodyPr wrap="square" rtlCol="0">
            <a:spAutoFit/>
          </a:bodyPr>
          <a:lstStyle/>
          <a:p>
            <a:pPr algn="ctr"/>
            <a:r>
              <a:rPr lang="en-US" sz="4000" b="1" u="sng" dirty="0" smtClean="0">
                <a:solidFill>
                  <a:srgbClr val="003D79"/>
                </a:solidFill>
                <a:latin typeface="Sweetly Broken" pitchFamily="2" charset="0"/>
              </a:rPr>
              <a:t>Ratu Motu</a:t>
            </a:r>
          </a:p>
        </p:txBody>
      </p:sp>
      <p:sp>
        <p:nvSpPr>
          <p:cNvPr id="11" name="TextBox 10"/>
          <p:cNvSpPr txBox="1"/>
          <p:nvPr/>
        </p:nvSpPr>
        <p:spPr>
          <a:xfrm>
            <a:off x="152400" y="1310313"/>
            <a:ext cx="4419600" cy="3185487"/>
          </a:xfrm>
          <a:prstGeom prst="rect">
            <a:avLst/>
          </a:prstGeom>
          <a:noFill/>
        </p:spPr>
        <p:txBody>
          <a:bodyPr wrap="square" rtlCol="0">
            <a:spAutoFit/>
          </a:bodyPr>
          <a:lstStyle/>
          <a:p>
            <a:pPr algn="just"/>
            <a:r>
              <a:rPr lang="en-US" sz="1200" b="1" u="sng" dirty="0" smtClean="0">
                <a:solidFill>
                  <a:srgbClr val="003D79"/>
                </a:solidFill>
                <a:latin typeface="Georgia"/>
              </a:rPr>
              <a:t>Guides</a:t>
            </a:r>
          </a:p>
          <a:p>
            <a:pPr algn="just"/>
            <a:r>
              <a:rPr lang="en-US" sz="1100" dirty="0" smtClean="0">
                <a:solidFill>
                  <a:srgbClr val="003D79"/>
                </a:solidFill>
                <a:latin typeface="Georgia"/>
              </a:rPr>
              <a:t>A good guide can make or break a trip. They can save you incalculable time, money and frustration. Aboard the Ratu Motu, we take guiding very seriously and invest large amounts of time and resources into hiring and developing the best guides in the world. Our surf guides are world-class surfers who focus on enhancing guest experiences, not their own. We can arrange for specialist guides to supplement our team in regions where their expertise adds to the guest experience. Our guides ensure your time is maximized, and match a wave’s degree of difficulty, a day hike's duration or a dive's technical aspects with your own individual ability level and comfort zone. Our “Safety first” record speaks for itself; all our guides are qualified lifesavers well-trained in emergency procedures. We also continually evaluate our safety and risk management processes in consultation with industry-leading authorities. Guidance, hazard identification, equipment, emergency plans…we’re serious about prevention and we’re serious about making sure your experience is memorable.</a:t>
            </a:r>
            <a:endParaRPr lang="en-US" sz="1100" dirty="0">
              <a:solidFill>
                <a:srgbClr val="003D79"/>
              </a:solidFill>
              <a:latin typeface="Georgia" pitchFamily="18" charset="0"/>
            </a:endParaRPr>
          </a:p>
        </p:txBody>
      </p:sp>
      <p:pic>
        <p:nvPicPr>
          <p:cNvPr id="13314" name="Picture 2" descr="http://pegasuslodges.com/wp-content/uploads/2013/04/Lesiure-activitiesIMG_0067.jpg"/>
          <p:cNvPicPr>
            <a:picLocks noChangeAspect="1" noChangeArrowheads="1"/>
          </p:cNvPicPr>
          <p:nvPr/>
        </p:nvPicPr>
        <p:blipFill>
          <a:blip r:embed="rId2" cstate="print"/>
          <a:srcRect/>
          <a:stretch>
            <a:fillRect/>
          </a:stretch>
        </p:blipFill>
        <p:spPr bwMode="auto">
          <a:xfrm>
            <a:off x="4953000" y="1295400"/>
            <a:ext cx="4114800" cy="2420471"/>
          </a:xfrm>
          <a:prstGeom prst="rect">
            <a:avLst/>
          </a:prstGeom>
          <a:noFill/>
          <a:ln>
            <a:solidFill>
              <a:srgbClr val="CDD1D0"/>
            </a:solidFill>
          </a:ln>
        </p:spPr>
      </p:pic>
      <p:sp>
        <p:nvSpPr>
          <p:cNvPr id="14" name="TextBox 13"/>
          <p:cNvSpPr txBox="1"/>
          <p:nvPr/>
        </p:nvSpPr>
        <p:spPr>
          <a:xfrm>
            <a:off x="4953000" y="3466267"/>
            <a:ext cx="4114800" cy="677108"/>
          </a:xfrm>
          <a:prstGeom prst="rect">
            <a:avLst/>
          </a:prstGeom>
          <a:noFill/>
        </p:spPr>
        <p:txBody>
          <a:bodyPr wrap="square" rtlCol="0">
            <a:spAutoFit/>
          </a:bodyPr>
          <a:lstStyle/>
          <a:p>
            <a:pPr algn="just"/>
            <a:endParaRPr lang="en-US" sz="1400" b="1" i="1" u="sng" dirty="0" smtClean="0">
              <a:solidFill>
                <a:srgbClr val="003D79"/>
              </a:solidFill>
              <a:latin typeface="Georgia"/>
            </a:endParaRPr>
          </a:p>
          <a:p>
            <a:pPr algn="just"/>
            <a:r>
              <a:rPr lang="en-US" sz="1100" i="1" dirty="0" smtClean="0">
                <a:solidFill>
                  <a:srgbClr val="003D79"/>
                </a:solidFill>
                <a:latin typeface="Georgia"/>
              </a:rPr>
              <a:t>Our experienced guides knew just where to hike to take in one of the region’s most spectacular views</a:t>
            </a:r>
            <a:r>
              <a:rPr lang="en-US" sz="1300" i="1" dirty="0" smtClean="0">
                <a:solidFill>
                  <a:srgbClr val="003D79"/>
                </a:solidFill>
                <a:latin typeface="Georgia"/>
              </a:rPr>
              <a:t>. </a:t>
            </a:r>
            <a:endParaRPr lang="en-US" sz="1300" i="1" dirty="0">
              <a:solidFill>
                <a:srgbClr val="003D79"/>
              </a:solidFill>
              <a:latin typeface="Georgia" pitchFamily="18" charset="0"/>
            </a:endParaRPr>
          </a:p>
        </p:txBody>
      </p:sp>
      <p:cxnSp>
        <p:nvCxnSpPr>
          <p:cNvPr id="15" name="Straight Connector 14"/>
          <p:cNvCxnSpPr/>
          <p:nvPr/>
        </p:nvCxnSpPr>
        <p:spPr>
          <a:xfrm>
            <a:off x="4706470" y="1295400"/>
            <a:ext cx="0" cy="4800600"/>
          </a:xfrm>
          <a:prstGeom prst="line">
            <a:avLst/>
          </a:prstGeom>
          <a:ln w="25400">
            <a:solidFill>
              <a:srgbClr val="003D79"/>
            </a:solidFill>
          </a:ln>
        </p:spPr>
        <p:style>
          <a:lnRef idx="1">
            <a:schemeClr val="accent1"/>
          </a:lnRef>
          <a:fillRef idx="0">
            <a:schemeClr val="accent1"/>
          </a:fillRef>
          <a:effectRef idx="0">
            <a:schemeClr val="accent1"/>
          </a:effectRef>
          <a:fontRef idx="minor">
            <a:schemeClr val="tx1"/>
          </a:fontRef>
        </p:style>
      </p:cxnSp>
      <p:pic>
        <p:nvPicPr>
          <p:cNvPr id="16" name="Picture 2" descr="C:\Users\Seth\Desktop\TIL Logos\TIL-logo.png"/>
          <p:cNvPicPr>
            <a:picLocks noChangeAspect="1" noChangeArrowheads="1"/>
          </p:cNvPicPr>
          <p:nvPr/>
        </p:nvPicPr>
        <p:blipFill>
          <a:blip r:embed="rId3" cstate="print">
            <a:duotone>
              <a:prstClr val="black"/>
              <a:schemeClr val="accent1">
                <a:tint val="45000"/>
                <a:satMod val="400000"/>
              </a:schemeClr>
            </a:duotone>
            <a:lum bright="-50000"/>
          </a:blip>
          <a:srcRect/>
          <a:stretch>
            <a:fillRect/>
          </a:stretch>
        </p:blipFill>
        <p:spPr bwMode="auto">
          <a:xfrm>
            <a:off x="1646956" y="6244063"/>
            <a:ext cx="2772645" cy="648572"/>
          </a:xfrm>
          <a:prstGeom prst="rect">
            <a:avLst/>
          </a:prstGeom>
          <a:noFill/>
        </p:spPr>
      </p:pic>
      <p:pic>
        <p:nvPicPr>
          <p:cNvPr id="17" name="Picture 16" descr="C:\Users\Seth\Desktop\ratu_motu_west_sumatra.png"/>
          <p:cNvPicPr>
            <a:picLocks noChangeAspect="1" noChangeArrowheads="1"/>
          </p:cNvPicPr>
          <p:nvPr/>
        </p:nvPicPr>
        <p:blipFill>
          <a:blip r:embed="rId4" cstate="print">
            <a:duotone>
              <a:prstClr val="black"/>
              <a:schemeClr val="accent1">
                <a:tint val="45000"/>
                <a:satMod val="400000"/>
              </a:schemeClr>
            </a:duotone>
            <a:lum bright="-50000"/>
          </a:blip>
          <a:srcRect/>
          <a:stretch>
            <a:fillRect/>
          </a:stretch>
        </p:blipFill>
        <p:spPr bwMode="auto">
          <a:xfrm>
            <a:off x="4402562" y="6435464"/>
            <a:ext cx="2303041" cy="277422"/>
          </a:xfrm>
          <a:prstGeom prst="rect">
            <a:avLst/>
          </a:prstGeom>
          <a:noFill/>
        </p:spPr>
      </p:pic>
      <p:pic>
        <p:nvPicPr>
          <p:cNvPr id="18" name="Picture 3" descr="C:\Users\Seth\Desktop\ratu_motu_west_papua.png"/>
          <p:cNvPicPr>
            <a:picLocks noChangeAspect="1" noChangeArrowheads="1"/>
          </p:cNvPicPr>
          <p:nvPr/>
        </p:nvPicPr>
        <p:blipFill>
          <a:blip r:embed="rId5" cstate="print">
            <a:clrChange>
              <a:clrFrom>
                <a:srgbClr val="000000">
                  <a:alpha val="0"/>
                </a:srgbClr>
              </a:clrFrom>
              <a:clrTo>
                <a:srgbClr val="000000">
                  <a:alpha val="0"/>
                </a:srgbClr>
              </a:clrTo>
            </a:clrChange>
            <a:duotone>
              <a:prstClr val="black"/>
              <a:schemeClr val="accent1">
                <a:tint val="45000"/>
                <a:satMod val="400000"/>
              </a:schemeClr>
            </a:duotone>
            <a:lum bright="-50000"/>
          </a:blip>
          <a:srcRect/>
          <a:stretch>
            <a:fillRect/>
          </a:stretch>
        </p:blipFill>
        <p:spPr bwMode="auto">
          <a:xfrm>
            <a:off x="6883436" y="6435137"/>
            <a:ext cx="2205144" cy="291245"/>
          </a:xfrm>
          <a:prstGeom prst="rect">
            <a:avLst/>
          </a:prstGeom>
          <a:noFill/>
        </p:spPr>
      </p:pic>
      <p:cxnSp>
        <p:nvCxnSpPr>
          <p:cNvPr id="19" name="Straight Connector 18"/>
          <p:cNvCxnSpPr/>
          <p:nvPr/>
        </p:nvCxnSpPr>
        <p:spPr>
          <a:xfrm>
            <a:off x="0" y="452720"/>
            <a:ext cx="9144000" cy="0"/>
          </a:xfrm>
          <a:prstGeom prst="line">
            <a:avLst/>
          </a:prstGeom>
          <a:ln w="73025">
            <a:solidFill>
              <a:srgbClr val="003D79"/>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0" y="6248400"/>
            <a:ext cx="9144000" cy="0"/>
          </a:xfrm>
          <a:prstGeom prst="line">
            <a:avLst/>
          </a:prstGeom>
          <a:ln w="73025">
            <a:solidFill>
              <a:srgbClr val="003D79"/>
            </a:solidFill>
          </a:ln>
        </p:spPr>
        <p:style>
          <a:lnRef idx="1">
            <a:schemeClr val="accent1"/>
          </a:lnRef>
          <a:fillRef idx="0">
            <a:schemeClr val="accent1"/>
          </a:fillRef>
          <a:effectRef idx="0">
            <a:schemeClr val="accent1"/>
          </a:effectRef>
          <a:fontRef idx="minor">
            <a:schemeClr val="tx1"/>
          </a:fontRef>
        </p:style>
      </p:cxnSp>
      <p:pic>
        <p:nvPicPr>
          <p:cNvPr id="24" name="Picture 3" descr="C:\Users\Seth\Dropbox\Kolea Capital\Hospitality Investments\Pegasus Lodges &amp; Resorts\Marketing\Logos\Website Logos\logos for seth\pegasus_logo_outline.png"/>
          <p:cNvPicPr>
            <a:picLocks noChangeAspect="1" noChangeArrowheads="1"/>
          </p:cNvPicPr>
          <p:nvPr/>
        </p:nvPicPr>
        <p:blipFill>
          <a:blip r:embed="rId6" cstate="print">
            <a:duotone>
              <a:prstClr val="black"/>
              <a:schemeClr val="accent1">
                <a:tint val="45000"/>
                <a:satMod val="400000"/>
              </a:schemeClr>
            </a:duotone>
            <a:lum bright="-50000"/>
          </a:blip>
          <a:srcRect/>
          <a:stretch>
            <a:fillRect/>
          </a:stretch>
        </p:blipFill>
        <p:spPr bwMode="auto">
          <a:xfrm>
            <a:off x="152400" y="9036"/>
            <a:ext cx="4419600" cy="385637"/>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txBox="1">
            <a:spLocks/>
          </p:cNvSpPr>
          <p:nvPr/>
        </p:nvSpPr>
        <p:spPr>
          <a:xfrm>
            <a:off x="0" y="6324600"/>
            <a:ext cx="1905000" cy="533400"/>
          </a:xfrm>
          <a:prstGeom prst="rect">
            <a:avLst/>
          </a:prstGeom>
        </p:spPr>
        <p:txBody>
          <a:bodyPr vert="horz" lIns="91440" tIns="45720" rIns="91440" bIns="45720" rtlCol="0" anchor="t" anchorCtr="0">
            <a:noAutofit/>
          </a:bodyPr>
          <a:lstStyle/>
          <a:p>
            <a:pPr marL="114300" marR="0" lvl="0" indent="0" algn="l" defTabSz="914400" rtl="0" eaLnBrk="1" fontAlgn="auto" latinLnBrk="0" hangingPunct="1">
              <a:lnSpc>
                <a:spcPct val="100000"/>
              </a:lnSpc>
              <a:spcBef>
                <a:spcPts val="600"/>
              </a:spcBef>
              <a:spcAft>
                <a:spcPts val="600"/>
              </a:spcAft>
              <a:buClrTx/>
              <a:buSzTx/>
              <a:buFontTx/>
              <a:buNone/>
              <a:tabLst>
                <a:tab pos="1028700" algn="l"/>
                <a:tab pos="1257300" algn="l"/>
                <a:tab pos="1485900" algn="l"/>
                <a:tab pos="1714500" algn="l"/>
              </a:tabLst>
              <a:defRPr/>
            </a:pPr>
            <a: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t>Contact:</a:t>
            </a:r>
            <a:b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br>
            <a:r>
              <a:rPr kumimoji="0" lang="en-US" sz="800" b="0" i="0" u="none" strike="noStrike" kern="1200" cap="none" spc="0" normalizeH="0" baseline="0" noProof="0" dirty="0" smtClean="0">
                <a:ln>
                  <a:noFill/>
                </a:ln>
                <a:solidFill>
                  <a:srgbClr val="003D79"/>
                </a:solidFill>
                <a:effectLst/>
                <a:uLnTx/>
                <a:uFillTx/>
                <a:latin typeface="Georgia" pitchFamily="18" charset="0"/>
                <a:ea typeface="+mj-ea"/>
                <a:cs typeface="+mj-cs"/>
              </a:rPr>
              <a:t>ryder@pegasuslodges.com</a:t>
            </a:r>
            <a: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t/>
            </a:r>
            <a:b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br>
            <a: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t>www.pegasuslodges.com </a:t>
            </a:r>
            <a:endParaRPr kumimoji="0" lang="en-US" sz="800" b="1" i="0" u="none" strike="noStrike" kern="1200" cap="none" spc="0" normalizeH="0" baseline="0" noProof="0" dirty="0">
              <a:ln>
                <a:noFill/>
              </a:ln>
              <a:solidFill>
                <a:srgbClr val="003D79"/>
              </a:solidFill>
              <a:effectLst/>
              <a:uLnTx/>
              <a:uFillTx/>
              <a:latin typeface="Georgia" pitchFamily="18" charset="0"/>
              <a:ea typeface="+mj-ea"/>
              <a:cs typeface="+mj-cs"/>
            </a:endParaRPr>
          </a:p>
        </p:txBody>
      </p:sp>
      <p:sp>
        <p:nvSpPr>
          <p:cNvPr id="33" name="TextBox 32"/>
          <p:cNvSpPr txBox="1"/>
          <p:nvPr/>
        </p:nvSpPr>
        <p:spPr>
          <a:xfrm>
            <a:off x="152400" y="609600"/>
            <a:ext cx="8839200" cy="707886"/>
          </a:xfrm>
          <a:prstGeom prst="rect">
            <a:avLst/>
          </a:prstGeom>
          <a:noFill/>
        </p:spPr>
        <p:txBody>
          <a:bodyPr wrap="square" rtlCol="0">
            <a:spAutoFit/>
          </a:bodyPr>
          <a:lstStyle/>
          <a:p>
            <a:pPr algn="ctr"/>
            <a:r>
              <a:rPr lang="en-US" sz="4000" b="1" u="sng" dirty="0" smtClean="0">
                <a:solidFill>
                  <a:srgbClr val="003D79"/>
                </a:solidFill>
                <a:latin typeface="Sweetly Broken" pitchFamily="2" charset="0"/>
              </a:rPr>
              <a:t>Ratu Motu</a:t>
            </a:r>
          </a:p>
        </p:txBody>
      </p:sp>
      <p:sp>
        <p:nvSpPr>
          <p:cNvPr id="12" name="TextBox 11"/>
          <p:cNvSpPr txBox="1"/>
          <p:nvPr/>
        </p:nvSpPr>
        <p:spPr>
          <a:xfrm>
            <a:off x="152400" y="1283017"/>
            <a:ext cx="4572000" cy="4431983"/>
          </a:xfrm>
          <a:prstGeom prst="rect">
            <a:avLst/>
          </a:prstGeom>
          <a:noFill/>
        </p:spPr>
        <p:txBody>
          <a:bodyPr wrap="square" rtlCol="0">
            <a:spAutoFit/>
          </a:bodyPr>
          <a:lstStyle/>
          <a:p>
            <a:pPr algn="just"/>
            <a:r>
              <a:rPr lang="en-US" sz="1200" b="1" u="sng" dirty="0" smtClean="0">
                <a:solidFill>
                  <a:srgbClr val="003D79"/>
                </a:solidFill>
                <a:latin typeface="Georgia"/>
              </a:rPr>
              <a:t>In-Room Services </a:t>
            </a:r>
            <a:r>
              <a:rPr lang="en-US" sz="1200" b="1" u="sng" dirty="0" smtClean="0">
                <a:solidFill>
                  <a:srgbClr val="003D79"/>
                </a:solidFill>
                <a:latin typeface="Georgia"/>
              </a:rPr>
              <a:t>&amp; Amenities</a:t>
            </a:r>
          </a:p>
          <a:p>
            <a:pPr algn="just"/>
            <a:r>
              <a:rPr lang="en-US" sz="1100" dirty="0" smtClean="0">
                <a:solidFill>
                  <a:srgbClr val="003D79"/>
                </a:solidFill>
                <a:latin typeface="Georgia"/>
              </a:rPr>
              <a:t>The Ratu Motu features</a:t>
            </a:r>
            <a:r>
              <a:rPr lang="en-US" sz="1100" dirty="0" smtClean="0">
                <a:solidFill>
                  <a:srgbClr val="003D79"/>
                </a:solidFill>
                <a:latin typeface="Georgia"/>
              </a:rPr>
              <a:t>:</a:t>
            </a:r>
            <a:endParaRPr lang="en-US" sz="1200" b="1" u="sng" dirty="0" smtClean="0">
              <a:solidFill>
                <a:srgbClr val="003D79"/>
              </a:solidFill>
              <a:latin typeface="Georgia"/>
            </a:endParaRPr>
          </a:p>
          <a:p>
            <a:pPr marL="119063" indent="-119063" algn="just">
              <a:buFont typeface="Wingdings" pitchFamily="2" charset="2"/>
              <a:buChar char="§"/>
            </a:pPr>
            <a:r>
              <a:rPr lang="en-US" sz="1100" dirty="0" smtClean="0">
                <a:solidFill>
                  <a:srgbClr val="003D79"/>
                </a:solidFill>
                <a:latin typeface="Georgia"/>
              </a:rPr>
              <a:t>Air conditioning and en-suite bathrooms in A, B and C Class cabins</a:t>
            </a:r>
          </a:p>
          <a:p>
            <a:pPr marL="119063" indent="-119063" algn="just">
              <a:buFont typeface="Wingdings" pitchFamily="2" charset="2"/>
              <a:buChar char="§"/>
            </a:pPr>
            <a:r>
              <a:rPr lang="en-US" sz="1100" dirty="0" smtClean="0">
                <a:solidFill>
                  <a:srgbClr val="003D79"/>
                </a:solidFill>
                <a:latin typeface="Georgia"/>
              </a:rPr>
              <a:t>Queen and full-size beds</a:t>
            </a:r>
          </a:p>
          <a:p>
            <a:pPr marL="119063" indent="-119063" algn="just">
              <a:buFont typeface="Wingdings" pitchFamily="2" charset="2"/>
              <a:buChar char="§"/>
            </a:pPr>
            <a:r>
              <a:rPr lang="en-US" sz="1100" dirty="0" smtClean="0">
                <a:solidFill>
                  <a:srgbClr val="003D79"/>
                </a:solidFill>
                <a:latin typeface="Georgia"/>
              </a:rPr>
              <a:t>Complimentary laundry service</a:t>
            </a:r>
          </a:p>
          <a:p>
            <a:pPr marL="119063" indent="-119063" algn="just">
              <a:buFont typeface="Wingdings" pitchFamily="2" charset="2"/>
              <a:buChar char="§"/>
            </a:pPr>
            <a:r>
              <a:rPr lang="en-US" sz="1100" dirty="0" smtClean="0">
                <a:solidFill>
                  <a:srgbClr val="003D79"/>
                </a:solidFill>
                <a:latin typeface="Georgia"/>
              </a:rPr>
              <a:t>2x daily housekeeping</a:t>
            </a:r>
          </a:p>
          <a:p>
            <a:pPr algn="just"/>
            <a:endParaRPr lang="en-US" sz="1200" dirty="0" smtClean="0">
              <a:solidFill>
                <a:srgbClr val="003D79"/>
              </a:solidFill>
              <a:latin typeface="Georgia"/>
            </a:endParaRPr>
          </a:p>
          <a:p>
            <a:pPr algn="just"/>
            <a:r>
              <a:rPr lang="en-US" sz="1200" b="1" u="sng" dirty="0" smtClean="0">
                <a:solidFill>
                  <a:srgbClr val="003D79"/>
                </a:solidFill>
                <a:latin typeface="Georgia"/>
              </a:rPr>
              <a:t>Entertainment:</a:t>
            </a:r>
            <a:endParaRPr lang="en-US" sz="1200" b="1" u="sng" dirty="0" smtClean="0">
              <a:solidFill>
                <a:srgbClr val="003D79"/>
              </a:solidFill>
              <a:latin typeface="Georgia"/>
            </a:endParaRPr>
          </a:p>
          <a:p>
            <a:pPr marL="119063" indent="-119063" algn="just">
              <a:buFont typeface="Wingdings" pitchFamily="2" charset="2"/>
              <a:buChar char="§"/>
            </a:pPr>
            <a:r>
              <a:rPr lang="en-US" sz="1100" dirty="0" smtClean="0">
                <a:solidFill>
                  <a:srgbClr val="003D79"/>
                </a:solidFill>
                <a:latin typeface="Georgia"/>
              </a:rPr>
              <a:t>Plasma/LCD screen television</a:t>
            </a:r>
          </a:p>
          <a:p>
            <a:pPr marL="119063" indent="-119063" algn="just">
              <a:buFont typeface="Wingdings" pitchFamily="2" charset="2"/>
              <a:buChar char="§"/>
            </a:pPr>
            <a:r>
              <a:rPr lang="en-US" sz="1100" dirty="0" smtClean="0">
                <a:solidFill>
                  <a:srgbClr val="003D79"/>
                </a:solidFill>
                <a:latin typeface="Georgia"/>
              </a:rPr>
              <a:t>Apple TV</a:t>
            </a:r>
          </a:p>
          <a:p>
            <a:pPr marL="119063" indent="-119063" algn="just">
              <a:buFont typeface="Wingdings" pitchFamily="2" charset="2"/>
              <a:buChar char="§"/>
            </a:pPr>
            <a:r>
              <a:rPr lang="en-US" sz="1100" dirty="0" smtClean="0">
                <a:solidFill>
                  <a:srgbClr val="003D79"/>
                </a:solidFill>
                <a:latin typeface="Georgia"/>
              </a:rPr>
              <a:t>DVD player</a:t>
            </a:r>
          </a:p>
          <a:p>
            <a:pPr algn="just"/>
            <a:endParaRPr lang="en-US" sz="1200" dirty="0" smtClean="0">
              <a:solidFill>
                <a:srgbClr val="003D79"/>
              </a:solidFill>
              <a:latin typeface="Georgia"/>
            </a:endParaRPr>
          </a:p>
          <a:p>
            <a:pPr algn="just"/>
            <a:r>
              <a:rPr lang="en-US" sz="1200" b="1" u="sng" dirty="0" smtClean="0">
                <a:solidFill>
                  <a:srgbClr val="003D79"/>
                </a:solidFill>
                <a:latin typeface="Georgia"/>
              </a:rPr>
              <a:t>Internet Communications: </a:t>
            </a:r>
            <a:endParaRPr lang="en-US" sz="1200" b="1" u="sng" dirty="0" smtClean="0">
              <a:solidFill>
                <a:srgbClr val="003D79"/>
              </a:solidFill>
              <a:latin typeface="Georgia"/>
            </a:endParaRPr>
          </a:p>
          <a:p>
            <a:pPr marL="119063" indent="-119063" algn="just">
              <a:buFont typeface="Wingdings" pitchFamily="2" charset="2"/>
              <a:buChar char="§"/>
            </a:pPr>
            <a:r>
              <a:rPr lang="en-US" sz="1100" dirty="0" smtClean="0">
                <a:solidFill>
                  <a:srgbClr val="003D79"/>
                </a:solidFill>
                <a:latin typeface="Georgia"/>
              </a:rPr>
              <a:t>C-band high-speed broadband and Wi-Fi in all areas</a:t>
            </a:r>
          </a:p>
          <a:p>
            <a:pPr marL="119063" indent="-119063" algn="just">
              <a:buFont typeface="Wingdings" pitchFamily="2" charset="2"/>
              <a:buChar char="§"/>
            </a:pPr>
            <a:r>
              <a:rPr lang="en-US" sz="1100" dirty="0" smtClean="0">
                <a:solidFill>
                  <a:srgbClr val="003D79"/>
                </a:solidFill>
                <a:latin typeface="Georgia"/>
              </a:rPr>
              <a:t>Global roaming service available for guests’ mobile telephones (satellite phone also available)</a:t>
            </a:r>
          </a:p>
          <a:p>
            <a:pPr algn="just"/>
            <a:endParaRPr lang="en-US" sz="1200" dirty="0" smtClean="0">
              <a:solidFill>
                <a:srgbClr val="003D79"/>
              </a:solidFill>
              <a:latin typeface="Georgia"/>
            </a:endParaRPr>
          </a:p>
          <a:p>
            <a:pPr algn="just"/>
            <a:r>
              <a:rPr lang="en-US" sz="1200" b="1" u="sng" dirty="0" smtClean="0">
                <a:solidFill>
                  <a:srgbClr val="003D79"/>
                </a:solidFill>
                <a:latin typeface="Georgia"/>
              </a:rPr>
              <a:t>In-Board Services &amp; Amenities:</a:t>
            </a:r>
            <a:endParaRPr lang="en-US" sz="1200" b="1" u="sng" dirty="0" smtClean="0">
              <a:solidFill>
                <a:srgbClr val="003D79"/>
              </a:solidFill>
              <a:latin typeface="Georgia"/>
            </a:endParaRPr>
          </a:p>
          <a:p>
            <a:pPr marL="119063" indent="-119063" algn="just">
              <a:buFont typeface="Wingdings" pitchFamily="2" charset="2"/>
              <a:buChar char="§"/>
            </a:pPr>
            <a:r>
              <a:rPr lang="en-US" sz="1100" dirty="0" smtClean="0">
                <a:solidFill>
                  <a:srgbClr val="003D79"/>
                </a:solidFill>
                <a:latin typeface="Georgia"/>
              </a:rPr>
              <a:t>Full-time photographic service (fees apply)</a:t>
            </a:r>
          </a:p>
          <a:p>
            <a:pPr marL="119063" indent="-119063" algn="just">
              <a:buFont typeface="Wingdings" pitchFamily="2" charset="2"/>
              <a:buChar char="§"/>
            </a:pPr>
            <a:r>
              <a:rPr lang="en-US" sz="1100" dirty="0" smtClean="0">
                <a:solidFill>
                  <a:srgbClr val="003D79"/>
                </a:solidFill>
                <a:latin typeface="Georgia"/>
              </a:rPr>
              <a:t>Diving </a:t>
            </a:r>
            <a:r>
              <a:rPr lang="en-US" sz="1100" dirty="0" smtClean="0">
                <a:solidFill>
                  <a:srgbClr val="003D79"/>
                </a:solidFill>
                <a:latin typeface="Georgia"/>
              </a:rPr>
              <a:t>and snorkeling equipment</a:t>
            </a:r>
          </a:p>
          <a:p>
            <a:pPr marL="119063" indent="-119063" algn="just">
              <a:buFont typeface="Wingdings" pitchFamily="2" charset="2"/>
              <a:buChar char="§"/>
            </a:pPr>
            <a:r>
              <a:rPr lang="en-US" sz="1100" dirty="0" smtClean="0">
                <a:solidFill>
                  <a:srgbClr val="003D79"/>
                </a:solidFill>
                <a:latin typeface="Georgia"/>
              </a:rPr>
              <a:t>Water sports equipment including SUPs and kayaks</a:t>
            </a:r>
          </a:p>
          <a:p>
            <a:pPr marL="119063" indent="-119063" algn="just">
              <a:buFont typeface="Wingdings" pitchFamily="2" charset="2"/>
              <a:buChar char="§"/>
            </a:pPr>
            <a:r>
              <a:rPr lang="en-US" sz="1100" dirty="0" smtClean="0">
                <a:solidFill>
                  <a:srgbClr val="003D79"/>
                </a:solidFill>
                <a:latin typeface="Georgia"/>
              </a:rPr>
              <a:t>Full-service bar</a:t>
            </a:r>
          </a:p>
          <a:p>
            <a:pPr marL="119063" indent="-119063" algn="just">
              <a:buFont typeface="Wingdings" pitchFamily="2" charset="2"/>
              <a:buChar char="§"/>
            </a:pPr>
            <a:r>
              <a:rPr lang="en-US" sz="1100" dirty="0" smtClean="0">
                <a:solidFill>
                  <a:srgbClr val="003D79"/>
                </a:solidFill>
                <a:latin typeface="Georgia"/>
              </a:rPr>
              <a:t>Best-in-class guides and boat drivers</a:t>
            </a:r>
          </a:p>
          <a:p>
            <a:pPr marL="119063" indent="-119063" algn="just">
              <a:buFont typeface="Wingdings" pitchFamily="2" charset="2"/>
              <a:buChar char="§"/>
            </a:pPr>
            <a:r>
              <a:rPr lang="en-US" sz="1100" dirty="0" smtClean="0">
                <a:solidFill>
                  <a:srgbClr val="003D79"/>
                </a:solidFill>
                <a:latin typeface="Georgia"/>
              </a:rPr>
              <a:t>In-house chef who prepares all meals</a:t>
            </a:r>
          </a:p>
          <a:p>
            <a:pPr marL="119063" indent="-119063" algn="just">
              <a:buFont typeface="Wingdings" pitchFamily="2" charset="2"/>
              <a:buChar char="§"/>
            </a:pPr>
            <a:r>
              <a:rPr lang="en-US" sz="1100" dirty="0" smtClean="0">
                <a:solidFill>
                  <a:srgbClr val="003D79"/>
                </a:solidFill>
                <a:latin typeface="Georgia"/>
              </a:rPr>
              <a:t>On-board masseuse upon request (fees apply)</a:t>
            </a:r>
          </a:p>
        </p:txBody>
      </p:sp>
      <p:pic>
        <p:nvPicPr>
          <p:cNvPr id="4098" name="Picture 2" descr="http://pegasuslodges.com/wp-content/uploads/2013/04/Lesiure-activities_MG_1816-1024x602.jpg"/>
          <p:cNvPicPr>
            <a:picLocks noChangeAspect="1" noChangeArrowheads="1"/>
          </p:cNvPicPr>
          <p:nvPr/>
        </p:nvPicPr>
        <p:blipFill>
          <a:blip r:embed="rId2" cstate="print"/>
          <a:srcRect/>
          <a:stretch>
            <a:fillRect/>
          </a:stretch>
        </p:blipFill>
        <p:spPr bwMode="auto">
          <a:xfrm>
            <a:off x="4953000" y="3753147"/>
            <a:ext cx="4114800" cy="2419053"/>
          </a:xfrm>
          <a:prstGeom prst="rect">
            <a:avLst/>
          </a:prstGeom>
          <a:noFill/>
          <a:ln>
            <a:solidFill>
              <a:srgbClr val="CDD1D0"/>
            </a:solidFill>
          </a:ln>
        </p:spPr>
      </p:pic>
      <p:pic>
        <p:nvPicPr>
          <p:cNvPr id="4100" name="Picture 4" descr="http://pegasuslodges.com/wp-content/uploads/2013/04/Interior_opt-1024x680.jpg"/>
          <p:cNvPicPr>
            <a:picLocks noChangeAspect="1" noChangeArrowheads="1"/>
          </p:cNvPicPr>
          <p:nvPr/>
        </p:nvPicPr>
        <p:blipFill>
          <a:blip r:embed="rId3" cstate="print"/>
          <a:srcRect b="10762"/>
          <a:stretch>
            <a:fillRect/>
          </a:stretch>
        </p:blipFill>
        <p:spPr bwMode="auto">
          <a:xfrm>
            <a:off x="4953000" y="1295400"/>
            <a:ext cx="4114800" cy="2438400"/>
          </a:xfrm>
          <a:prstGeom prst="rect">
            <a:avLst/>
          </a:prstGeom>
          <a:noFill/>
          <a:ln>
            <a:solidFill>
              <a:srgbClr val="CDD1D0"/>
            </a:solidFill>
          </a:ln>
        </p:spPr>
      </p:pic>
      <p:cxnSp>
        <p:nvCxnSpPr>
          <p:cNvPr id="14" name="Straight Connector 13"/>
          <p:cNvCxnSpPr/>
          <p:nvPr/>
        </p:nvCxnSpPr>
        <p:spPr>
          <a:xfrm>
            <a:off x="4706470" y="1295400"/>
            <a:ext cx="0" cy="4800600"/>
          </a:xfrm>
          <a:prstGeom prst="line">
            <a:avLst/>
          </a:prstGeom>
          <a:ln w="25400">
            <a:solidFill>
              <a:srgbClr val="003D79"/>
            </a:solidFill>
          </a:ln>
        </p:spPr>
        <p:style>
          <a:lnRef idx="1">
            <a:schemeClr val="accent1"/>
          </a:lnRef>
          <a:fillRef idx="0">
            <a:schemeClr val="accent1"/>
          </a:fillRef>
          <a:effectRef idx="0">
            <a:schemeClr val="accent1"/>
          </a:effectRef>
          <a:fontRef idx="minor">
            <a:schemeClr val="tx1"/>
          </a:fontRef>
        </p:style>
      </p:cxnSp>
      <p:pic>
        <p:nvPicPr>
          <p:cNvPr id="15" name="Picture 2" descr="C:\Users\Seth\Desktop\TIL Logos\TIL-logo.png"/>
          <p:cNvPicPr>
            <a:picLocks noChangeAspect="1" noChangeArrowheads="1"/>
          </p:cNvPicPr>
          <p:nvPr/>
        </p:nvPicPr>
        <p:blipFill>
          <a:blip r:embed="rId4" cstate="print">
            <a:duotone>
              <a:prstClr val="black"/>
              <a:schemeClr val="accent1">
                <a:tint val="45000"/>
                <a:satMod val="400000"/>
              </a:schemeClr>
            </a:duotone>
            <a:lum bright="-50000"/>
          </a:blip>
          <a:srcRect/>
          <a:stretch>
            <a:fillRect/>
          </a:stretch>
        </p:blipFill>
        <p:spPr bwMode="auto">
          <a:xfrm>
            <a:off x="1646956" y="6244063"/>
            <a:ext cx="2772645" cy="648572"/>
          </a:xfrm>
          <a:prstGeom prst="rect">
            <a:avLst/>
          </a:prstGeom>
          <a:noFill/>
        </p:spPr>
      </p:pic>
      <p:pic>
        <p:nvPicPr>
          <p:cNvPr id="16" name="Picture 15" descr="C:\Users\Seth\Desktop\ratu_motu_west_sumatra.png"/>
          <p:cNvPicPr>
            <a:picLocks noChangeAspect="1" noChangeArrowheads="1"/>
          </p:cNvPicPr>
          <p:nvPr/>
        </p:nvPicPr>
        <p:blipFill>
          <a:blip r:embed="rId5" cstate="print">
            <a:duotone>
              <a:prstClr val="black"/>
              <a:schemeClr val="accent1">
                <a:tint val="45000"/>
                <a:satMod val="400000"/>
              </a:schemeClr>
            </a:duotone>
            <a:lum bright="-50000"/>
          </a:blip>
          <a:srcRect/>
          <a:stretch>
            <a:fillRect/>
          </a:stretch>
        </p:blipFill>
        <p:spPr bwMode="auto">
          <a:xfrm>
            <a:off x="4402562" y="6435464"/>
            <a:ext cx="2303041" cy="277422"/>
          </a:xfrm>
          <a:prstGeom prst="rect">
            <a:avLst/>
          </a:prstGeom>
          <a:noFill/>
        </p:spPr>
      </p:pic>
      <p:pic>
        <p:nvPicPr>
          <p:cNvPr id="17" name="Picture 3" descr="C:\Users\Seth\Desktop\ratu_motu_west_papua.png"/>
          <p:cNvPicPr>
            <a:picLocks noChangeAspect="1" noChangeArrowheads="1"/>
          </p:cNvPicPr>
          <p:nvPr/>
        </p:nvPicPr>
        <p:blipFill>
          <a:blip r:embed="rId6" cstate="print">
            <a:clrChange>
              <a:clrFrom>
                <a:srgbClr val="000000">
                  <a:alpha val="0"/>
                </a:srgbClr>
              </a:clrFrom>
              <a:clrTo>
                <a:srgbClr val="000000">
                  <a:alpha val="0"/>
                </a:srgbClr>
              </a:clrTo>
            </a:clrChange>
            <a:duotone>
              <a:prstClr val="black"/>
              <a:schemeClr val="accent1">
                <a:tint val="45000"/>
                <a:satMod val="400000"/>
              </a:schemeClr>
            </a:duotone>
            <a:lum bright="-50000"/>
          </a:blip>
          <a:srcRect/>
          <a:stretch>
            <a:fillRect/>
          </a:stretch>
        </p:blipFill>
        <p:spPr bwMode="auto">
          <a:xfrm>
            <a:off x="6883436" y="6435137"/>
            <a:ext cx="2205144" cy="291245"/>
          </a:xfrm>
          <a:prstGeom prst="rect">
            <a:avLst/>
          </a:prstGeom>
          <a:noFill/>
        </p:spPr>
      </p:pic>
      <p:cxnSp>
        <p:nvCxnSpPr>
          <p:cNvPr id="18" name="Straight Connector 17"/>
          <p:cNvCxnSpPr/>
          <p:nvPr/>
        </p:nvCxnSpPr>
        <p:spPr>
          <a:xfrm>
            <a:off x="0" y="452720"/>
            <a:ext cx="9144000" cy="0"/>
          </a:xfrm>
          <a:prstGeom prst="line">
            <a:avLst/>
          </a:prstGeom>
          <a:ln w="73025">
            <a:solidFill>
              <a:srgbClr val="003D79"/>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0" y="6248400"/>
            <a:ext cx="9144000" cy="0"/>
          </a:xfrm>
          <a:prstGeom prst="line">
            <a:avLst/>
          </a:prstGeom>
          <a:ln w="73025">
            <a:solidFill>
              <a:srgbClr val="003D79"/>
            </a:solidFill>
          </a:ln>
        </p:spPr>
        <p:style>
          <a:lnRef idx="1">
            <a:schemeClr val="accent1"/>
          </a:lnRef>
          <a:fillRef idx="0">
            <a:schemeClr val="accent1"/>
          </a:fillRef>
          <a:effectRef idx="0">
            <a:schemeClr val="accent1"/>
          </a:effectRef>
          <a:fontRef idx="minor">
            <a:schemeClr val="tx1"/>
          </a:fontRef>
        </p:style>
      </p:cxnSp>
      <p:pic>
        <p:nvPicPr>
          <p:cNvPr id="20" name="Picture 3" descr="C:\Users\Seth\Dropbox\Kolea Capital\Hospitality Investments\Pegasus Lodges &amp; Resorts\Marketing\Logos\Website Logos\logos for seth\pegasus_logo_outline.png"/>
          <p:cNvPicPr>
            <a:picLocks noChangeAspect="1" noChangeArrowheads="1"/>
          </p:cNvPicPr>
          <p:nvPr/>
        </p:nvPicPr>
        <p:blipFill>
          <a:blip r:embed="rId7" cstate="print">
            <a:duotone>
              <a:prstClr val="black"/>
              <a:schemeClr val="accent1">
                <a:tint val="45000"/>
                <a:satMod val="400000"/>
              </a:schemeClr>
            </a:duotone>
            <a:lum bright="-50000"/>
          </a:blip>
          <a:srcRect/>
          <a:stretch>
            <a:fillRect/>
          </a:stretch>
        </p:blipFill>
        <p:spPr bwMode="auto">
          <a:xfrm>
            <a:off x="152400" y="9036"/>
            <a:ext cx="4419600" cy="385637"/>
          </a:xfrm>
          <a:prstGeom prst="rect">
            <a:avLst/>
          </a:prstGeom>
          <a:no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txBox="1">
            <a:spLocks/>
          </p:cNvSpPr>
          <p:nvPr/>
        </p:nvSpPr>
        <p:spPr>
          <a:xfrm>
            <a:off x="0" y="6324600"/>
            <a:ext cx="1905000" cy="533400"/>
          </a:xfrm>
          <a:prstGeom prst="rect">
            <a:avLst/>
          </a:prstGeom>
        </p:spPr>
        <p:txBody>
          <a:bodyPr vert="horz" lIns="91440" tIns="45720" rIns="91440" bIns="45720" rtlCol="0" anchor="t" anchorCtr="0">
            <a:noAutofit/>
          </a:bodyPr>
          <a:lstStyle/>
          <a:p>
            <a:pPr marL="114300" marR="0" lvl="0" indent="0" algn="l" defTabSz="914400" rtl="0" eaLnBrk="1" fontAlgn="auto" latinLnBrk="0" hangingPunct="1">
              <a:lnSpc>
                <a:spcPct val="100000"/>
              </a:lnSpc>
              <a:spcBef>
                <a:spcPts val="600"/>
              </a:spcBef>
              <a:spcAft>
                <a:spcPts val="600"/>
              </a:spcAft>
              <a:buClrTx/>
              <a:buSzTx/>
              <a:buFontTx/>
              <a:buNone/>
              <a:tabLst>
                <a:tab pos="1028700" algn="l"/>
                <a:tab pos="1257300" algn="l"/>
                <a:tab pos="1485900" algn="l"/>
                <a:tab pos="1714500" algn="l"/>
              </a:tabLst>
              <a:defRPr/>
            </a:pPr>
            <a: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t>Contact:</a:t>
            </a:r>
            <a:b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br>
            <a:r>
              <a:rPr kumimoji="0" lang="en-US" sz="800" b="0" i="0" u="none" strike="noStrike" kern="1200" cap="none" spc="0" normalizeH="0" baseline="0" noProof="0" dirty="0" smtClean="0">
                <a:ln>
                  <a:noFill/>
                </a:ln>
                <a:solidFill>
                  <a:srgbClr val="003D79"/>
                </a:solidFill>
                <a:effectLst/>
                <a:uLnTx/>
                <a:uFillTx/>
                <a:latin typeface="Georgia" pitchFamily="18" charset="0"/>
                <a:ea typeface="+mj-ea"/>
                <a:cs typeface="+mj-cs"/>
              </a:rPr>
              <a:t>ryder@pegasuslodges.com</a:t>
            </a:r>
            <a: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t/>
            </a:r>
            <a:b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br>
            <a: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t>www.pegasuslodges.com </a:t>
            </a:r>
            <a:endParaRPr kumimoji="0" lang="en-US" sz="800" b="1" i="0" u="none" strike="noStrike" kern="1200" cap="none" spc="0" normalizeH="0" baseline="0" noProof="0" dirty="0">
              <a:ln>
                <a:noFill/>
              </a:ln>
              <a:solidFill>
                <a:srgbClr val="003D79"/>
              </a:solidFill>
              <a:effectLst/>
              <a:uLnTx/>
              <a:uFillTx/>
              <a:latin typeface="Georgia" pitchFamily="18" charset="0"/>
              <a:ea typeface="+mj-ea"/>
              <a:cs typeface="+mj-cs"/>
            </a:endParaRPr>
          </a:p>
        </p:txBody>
      </p:sp>
      <p:sp>
        <p:nvSpPr>
          <p:cNvPr id="11" name="TextBox 10"/>
          <p:cNvSpPr txBox="1"/>
          <p:nvPr/>
        </p:nvSpPr>
        <p:spPr>
          <a:xfrm>
            <a:off x="152400" y="1309807"/>
            <a:ext cx="4419600" cy="1661993"/>
          </a:xfrm>
          <a:prstGeom prst="rect">
            <a:avLst/>
          </a:prstGeom>
          <a:noFill/>
        </p:spPr>
        <p:txBody>
          <a:bodyPr wrap="square" rtlCol="0">
            <a:spAutoFit/>
          </a:bodyPr>
          <a:lstStyle/>
          <a:p>
            <a:pPr algn="just"/>
            <a:r>
              <a:rPr lang="en-US" sz="1200" b="1" u="sng" dirty="0" smtClean="0">
                <a:solidFill>
                  <a:srgbClr val="003D79"/>
                </a:solidFill>
                <a:latin typeface="Georgia"/>
              </a:rPr>
              <a:t>Destination</a:t>
            </a:r>
          </a:p>
          <a:p>
            <a:pPr algn="just"/>
            <a:r>
              <a:rPr lang="en-US" sz="1100" dirty="0" smtClean="0">
                <a:solidFill>
                  <a:srgbClr val="003D79"/>
                </a:solidFill>
                <a:latin typeface="Georgia"/>
              </a:rPr>
              <a:t>West Sumatra – Situated almost directly on the equator, our travels in this region take us to various groups of islands, the Mentawai Islands , the Telo Islands, Nias and the Banyaks and the coast line of Banda Ache, all of which are located off the west coast of Sumatra.</a:t>
            </a:r>
          </a:p>
          <a:p>
            <a:pPr algn="just"/>
            <a:endParaRPr lang="en-US" sz="1100" dirty="0" smtClean="0">
              <a:solidFill>
                <a:srgbClr val="003D79"/>
              </a:solidFill>
              <a:latin typeface="Georgia"/>
            </a:endParaRPr>
          </a:p>
          <a:p>
            <a:pPr algn="just"/>
            <a:r>
              <a:rPr lang="en-US" sz="1100" dirty="0" smtClean="0">
                <a:solidFill>
                  <a:srgbClr val="003D79"/>
                </a:solidFill>
                <a:latin typeface="Georgia"/>
              </a:rPr>
              <a:t>The region provides an unmatched water paradise with empty beaches, dive spots, secluded villages and fishing, all available in complete privacy if you wish.</a:t>
            </a:r>
            <a:endParaRPr lang="en-US" sz="1100" dirty="0">
              <a:solidFill>
                <a:srgbClr val="003D79"/>
              </a:solidFill>
              <a:latin typeface="Georgia" pitchFamily="18" charset="0"/>
            </a:endParaRPr>
          </a:p>
        </p:txBody>
      </p:sp>
      <p:sp>
        <p:nvSpPr>
          <p:cNvPr id="13" name="TextBox 12"/>
          <p:cNvSpPr txBox="1"/>
          <p:nvPr/>
        </p:nvSpPr>
        <p:spPr>
          <a:xfrm>
            <a:off x="152400" y="609600"/>
            <a:ext cx="8839200" cy="707886"/>
          </a:xfrm>
          <a:prstGeom prst="rect">
            <a:avLst/>
          </a:prstGeom>
          <a:noFill/>
        </p:spPr>
        <p:txBody>
          <a:bodyPr wrap="square" rtlCol="0">
            <a:spAutoFit/>
          </a:bodyPr>
          <a:lstStyle/>
          <a:p>
            <a:pPr algn="ctr"/>
            <a:r>
              <a:rPr lang="en-US" sz="4000" b="1" u="sng" dirty="0" smtClean="0">
                <a:solidFill>
                  <a:srgbClr val="003D79"/>
                </a:solidFill>
                <a:latin typeface="Sweetly Broken" pitchFamily="2" charset="0"/>
              </a:rPr>
              <a:t>Ratu Motu: West Sumatra</a:t>
            </a:r>
          </a:p>
        </p:txBody>
      </p:sp>
      <p:pic>
        <p:nvPicPr>
          <p:cNvPr id="15362" name="Picture 2" descr="http://pegasuslodges.com/wp-content/uploads/2013/04/photo_opt-1-1024x603.jpg"/>
          <p:cNvPicPr>
            <a:picLocks noChangeAspect="1" noChangeArrowheads="1"/>
          </p:cNvPicPr>
          <p:nvPr/>
        </p:nvPicPr>
        <p:blipFill>
          <a:blip r:embed="rId2" cstate="print"/>
          <a:srcRect/>
          <a:stretch>
            <a:fillRect/>
          </a:stretch>
        </p:blipFill>
        <p:spPr bwMode="auto">
          <a:xfrm>
            <a:off x="4953000" y="1295400"/>
            <a:ext cx="4114800" cy="2423071"/>
          </a:xfrm>
          <a:prstGeom prst="rect">
            <a:avLst/>
          </a:prstGeom>
          <a:noFill/>
          <a:ln>
            <a:solidFill>
              <a:srgbClr val="CDD1D0"/>
            </a:solidFill>
          </a:ln>
        </p:spPr>
      </p:pic>
      <p:pic>
        <p:nvPicPr>
          <p:cNvPr id="15364" name="Picture 4" descr="http://pegasuslodges.com/wp-content/uploads/2013/04/size_P074971-1024x602.jpg"/>
          <p:cNvPicPr>
            <a:picLocks noChangeAspect="1" noChangeArrowheads="1"/>
          </p:cNvPicPr>
          <p:nvPr/>
        </p:nvPicPr>
        <p:blipFill>
          <a:blip r:embed="rId3" cstate="print"/>
          <a:srcRect/>
          <a:stretch>
            <a:fillRect/>
          </a:stretch>
        </p:blipFill>
        <p:spPr bwMode="auto">
          <a:xfrm>
            <a:off x="4953000" y="3753147"/>
            <a:ext cx="4114800" cy="2419053"/>
          </a:xfrm>
          <a:prstGeom prst="rect">
            <a:avLst/>
          </a:prstGeom>
          <a:noFill/>
          <a:ln>
            <a:solidFill>
              <a:srgbClr val="CDD1D0"/>
            </a:solidFill>
          </a:ln>
        </p:spPr>
      </p:pic>
      <p:cxnSp>
        <p:nvCxnSpPr>
          <p:cNvPr id="15" name="Straight Connector 14"/>
          <p:cNvCxnSpPr/>
          <p:nvPr/>
        </p:nvCxnSpPr>
        <p:spPr>
          <a:xfrm>
            <a:off x="4706470" y="1295400"/>
            <a:ext cx="0" cy="4800600"/>
          </a:xfrm>
          <a:prstGeom prst="line">
            <a:avLst/>
          </a:prstGeom>
          <a:ln w="25400">
            <a:solidFill>
              <a:srgbClr val="003D79"/>
            </a:solidFill>
          </a:ln>
        </p:spPr>
        <p:style>
          <a:lnRef idx="1">
            <a:schemeClr val="accent1"/>
          </a:lnRef>
          <a:fillRef idx="0">
            <a:schemeClr val="accent1"/>
          </a:fillRef>
          <a:effectRef idx="0">
            <a:schemeClr val="accent1"/>
          </a:effectRef>
          <a:fontRef idx="minor">
            <a:schemeClr val="tx1"/>
          </a:fontRef>
        </p:style>
      </p:cxnSp>
      <p:pic>
        <p:nvPicPr>
          <p:cNvPr id="16" name="Picture 2" descr="C:\Users\Seth\Desktop\TIL Logos\TIL-logo.png"/>
          <p:cNvPicPr>
            <a:picLocks noChangeAspect="1" noChangeArrowheads="1"/>
          </p:cNvPicPr>
          <p:nvPr/>
        </p:nvPicPr>
        <p:blipFill>
          <a:blip r:embed="rId4" cstate="print">
            <a:duotone>
              <a:prstClr val="black"/>
              <a:schemeClr val="accent1">
                <a:tint val="45000"/>
                <a:satMod val="400000"/>
              </a:schemeClr>
            </a:duotone>
            <a:lum bright="-50000"/>
          </a:blip>
          <a:srcRect/>
          <a:stretch>
            <a:fillRect/>
          </a:stretch>
        </p:blipFill>
        <p:spPr bwMode="auto">
          <a:xfrm>
            <a:off x="1646956" y="6244063"/>
            <a:ext cx="2772645" cy="648572"/>
          </a:xfrm>
          <a:prstGeom prst="rect">
            <a:avLst/>
          </a:prstGeom>
          <a:noFill/>
        </p:spPr>
      </p:pic>
      <p:pic>
        <p:nvPicPr>
          <p:cNvPr id="17" name="Picture 16" descr="C:\Users\Seth\Desktop\ratu_motu_west_sumatra.png"/>
          <p:cNvPicPr>
            <a:picLocks noChangeAspect="1" noChangeArrowheads="1"/>
          </p:cNvPicPr>
          <p:nvPr/>
        </p:nvPicPr>
        <p:blipFill>
          <a:blip r:embed="rId5" cstate="print">
            <a:duotone>
              <a:prstClr val="black"/>
              <a:schemeClr val="accent1">
                <a:tint val="45000"/>
                <a:satMod val="400000"/>
              </a:schemeClr>
            </a:duotone>
            <a:lum bright="-50000"/>
          </a:blip>
          <a:srcRect/>
          <a:stretch>
            <a:fillRect/>
          </a:stretch>
        </p:blipFill>
        <p:spPr bwMode="auto">
          <a:xfrm>
            <a:off x="4402562" y="6435464"/>
            <a:ext cx="2303041" cy="277422"/>
          </a:xfrm>
          <a:prstGeom prst="rect">
            <a:avLst/>
          </a:prstGeom>
          <a:noFill/>
        </p:spPr>
      </p:pic>
      <p:pic>
        <p:nvPicPr>
          <p:cNvPr id="18" name="Picture 3" descr="C:\Users\Seth\Desktop\ratu_motu_west_papua.png"/>
          <p:cNvPicPr>
            <a:picLocks noChangeAspect="1" noChangeArrowheads="1"/>
          </p:cNvPicPr>
          <p:nvPr/>
        </p:nvPicPr>
        <p:blipFill>
          <a:blip r:embed="rId6" cstate="print">
            <a:clrChange>
              <a:clrFrom>
                <a:srgbClr val="000000">
                  <a:alpha val="0"/>
                </a:srgbClr>
              </a:clrFrom>
              <a:clrTo>
                <a:srgbClr val="000000">
                  <a:alpha val="0"/>
                </a:srgbClr>
              </a:clrTo>
            </a:clrChange>
            <a:duotone>
              <a:prstClr val="black"/>
              <a:schemeClr val="accent1">
                <a:tint val="45000"/>
                <a:satMod val="400000"/>
              </a:schemeClr>
            </a:duotone>
            <a:lum bright="-50000"/>
          </a:blip>
          <a:srcRect/>
          <a:stretch>
            <a:fillRect/>
          </a:stretch>
        </p:blipFill>
        <p:spPr bwMode="auto">
          <a:xfrm>
            <a:off x="6883436" y="6435137"/>
            <a:ext cx="2205144" cy="291245"/>
          </a:xfrm>
          <a:prstGeom prst="rect">
            <a:avLst/>
          </a:prstGeom>
          <a:noFill/>
        </p:spPr>
      </p:pic>
      <p:cxnSp>
        <p:nvCxnSpPr>
          <p:cNvPr id="19" name="Straight Connector 18"/>
          <p:cNvCxnSpPr/>
          <p:nvPr/>
        </p:nvCxnSpPr>
        <p:spPr>
          <a:xfrm>
            <a:off x="0" y="452720"/>
            <a:ext cx="9144000" cy="0"/>
          </a:xfrm>
          <a:prstGeom prst="line">
            <a:avLst/>
          </a:prstGeom>
          <a:ln w="73025">
            <a:solidFill>
              <a:srgbClr val="003D79"/>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0" y="6248400"/>
            <a:ext cx="9144000" cy="0"/>
          </a:xfrm>
          <a:prstGeom prst="line">
            <a:avLst/>
          </a:prstGeom>
          <a:ln w="73025">
            <a:solidFill>
              <a:srgbClr val="003D79"/>
            </a:solidFill>
          </a:ln>
        </p:spPr>
        <p:style>
          <a:lnRef idx="1">
            <a:schemeClr val="accent1"/>
          </a:lnRef>
          <a:fillRef idx="0">
            <a:schemeClr val="accent1"/>
          </a:fillRef>
          <a:effectRef idx="0">
            <a:schemeClr val="accent1"/>
          </a:effectRef>
          <a:fontRef idx="minor">
            <a:schemeClr val="tx1"/>
          </a:fontRef>
        </p:style>
      </p:cxnSp>
      <p:pic>
        <p:nvPicPr>
          <p:cNvPr id="24" name="Picture 3" descr="C:\Users\Seth\Dropbox\Kolea Capital\Hospitality Investments\Pegasus Lodges &amp; Resorts\Marketing\Logos\Website Logos\logos for seth\pegasus_logo_outline.png"/>
          <p:cNvPicPr>
            <a:picLocks noChangeAspect="1" noChangeArrowheads="1"/>
          </p:cNvPicPr>
          <p:nvPr/>
        </p:nvPicPr>
        <p:blipFill>
          <a:blip r:embed="rId7" cstate="print">
            <a:duotone>
              <a:prstClr val="black"/>
              <a:schemeClr val="accent1">
                <a:tint val="45000"/>
                <a:satMod val="400000"/>
              </a:schemeClr>
            </a:duotone>
            <a:lum bright="-50000"/>
          </a:blip>
          <a:srcRect/>
          <a:stretch>
            <a:fillRect/>
          </a:stretch>
        </p:blipFill>
        <p:spPr bwMode="auto">
          <a:xfrm>
            <a:off x="152400" y="9036"/>
            <a:ext cx="4419600" cy="385637"/>
          </a:xfrm>
          <a:prstGeom prst="rect">
            <a:avLst/>
          </a:prstGeom>
          <a:no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txBox="1">
            <a:spLocks/>
          </p:cNvSpPr>
          <p:nvPr/>
        </p:nvSpPr>
        <p:spPr>
          <a:xfrm>
            <a:off x="0" y="6324600"/>
            <a:ext cx="1905000" cy="533400"/>
          </a:xfrm>
          <a:prstGeom prst="rect">
            <a:avLst/>
          </a:prstGeom>
        </p:spPr>
        <p:txBody>
          <a:bodyPr vert="horz" lIns="91440" tIns="45720" rIns="91440" bIns="45720" rtlCol="0" anchor="t" anchorCtr="0">
            <a:noAutofit/>
          </a:bodyPr>
          <a:lstStyle/>
          <a:p>
            <a:pPr marL="114300" marR="0" lvl="0" indent="0" algn="l" defTabSz="914400" rtl="0" eaLnBrk="1" fontAlgn="auto" latinLnBrk="0" hangingPunct="1">
              <a:lnSpc>
                <a:spcPct val="100000"/>
              </a:lnSpc>
              <a:spcBef>
                <a:spcPts val="600"/>
              </a:spcBef>
              <a:spcAft>
                <a:spcPts val="600"/>
              </a:spcAft>
              <a:buClrTx/>
              <a:buSzTx/>
              <a:buFontTx/>
              <a:buNone/>
              <a:tabLst>
                <a:tab pos="1028700" algn="l"/>
                <a:tab pos="1257300" algn="l"/>
                <a:tab pos="1485900" algn="l"/>
                <a:tab pos="1714500" algn="l"/>
              </a:tabLst>
              <a:defRPr/>
            </a:pPr>
            <a: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t>Contact:</a:t>
            </a:r>
            <a:b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br>
            <a:r>
              <a:rPr kumimoji="0" lang="en-US" sz="800" b="0" i="0" u="none" strike="noStrike" kern="1200" cap="none" spc="0" normalizeH="0" baseline="0" noProof="0" dirty="0" smtClean="0">
                <a:ln>
                  <a:noFill/>
                </a:ln>
                <a:solidFill>
                  <a:srgbClr val="003D79"/>
                </a:solidFill>
                <a:effectLst/>
                <a:uLnTx/>
                <a:uFillTx/>
                <a:latin typeface="Georgia" pitchFamily="18" charset="0"/>
                <a:ea typeface="+mj-ea"/>
                <a:cs typeface="+mj-cs"/>
              </a:rPr>
              <a:t>ryder@pegasuslodges.com</a:t>
            </a:r>
            <a: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t/>
            </a:r>
            <a:b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br>
            <a: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t>www.pegasuslodges.com </a:t>
            </a:r>
            <a:endParaRPr kumimoji="0" lang="en-US" sz="800" b="1" i="0" u="none" strike="noStrike" kern="1200" cap="none" spc="0" normalizeH="0" baseline="0" noProof="0" dirty="0">
              <a:ln>
                <a:noFill/>
              </a:ln>
              <a:solidFill>
                <a:srgbClr val="003D79"/>
              </a:solidFill>
              <a:effectLst/>
              <a:uLnTx/>
              <a:uFillTx/>
              <a:latin typeface="Georgia" pitchFamily="18" charset="0"/>
              <a:ea typeface="+mj-ea"/>
              <a:cs typeface="+mj-cs"/>
            </a:endParaRPr>
          </a:p>
        </p:txBody>
      </p:sp>
      <p:sp>
        <p:nvSpPr>
          <p:cNvPr id="13" name="TextBox 12"/>
          <p:cNvSpPr txBox="1"/>
          <p:nvPr/>
        </p:nvSpPr>
        <p:spPr>
          <a:xfrm>
            <a:off x="152400" y="609600"/>
            <a:ext cx="8839200" cy="707886"/>
          </a:xfrm>
          <a:prstGeom prst="rect">
            <a:avLst/>
          </a:prstGeom>
          <a:noFill/>
        </p:spPr>
        <p:txBody>
          <a:bodyPr wrap="square" rtlCol="0">
            <a:spAutoFit/>
          </a:bodyPr>
          <a:lstStyle/>
          <a:p>
            <a:pPr algn="ctr"/>
            <a:r>
              <a:rPr lang="en-US" sz="4000" b="1" u="sng" dirty="0" smtClean="0">
                <a:solidFill>
                  <a:srgbClr val="003D79"/>
                </a:solidFill>
                <a:latin typeface="Sweetly Broken" pitchFamily="2" charset="0"/>
              </a:rPr>
              <a:t>Ratu Motu: West Sumatra</a:t>
            </a:r>
          </a:p>
        </p:txBody>
      </p:sp>
      <p:sp>
        <p:nvSpPr>
          <p:cNvPr id="12" name="TextBox 11"/>
          <p:cNvSpPr txBox="1"/>
          <p:nvPr/>
        </p:nvSpPr>
        <p:spPr>
          <a:xfrm>
            <a:off x="152400" y="1319004"/>
            <a:ext cx="4419600" cy="3862596"/>
          </a:xfrm>
          <a:prstGeom prst="rect">
            <a:avLst/>
          </a:prstGeom>
          <a:noFill/>
        </p:spPr>
        <p:txBody>
          <a:bodyPr wrap="square" rtlCol="0">
            <a:spAutoFit/>
          </a:bodyPr>
          <a:lstStyle/>
          <a:p>
            <a:pPr algn="just"/>
            <a:r>
              <a:rPr lang="en-US" sz="1200" b="1" u="sng" dirty="0" smtClean="0">
                <a:solidFill>
                  <a:srgbClr val="003D79"/>
                </a:solidFill>
                <a:latin typeface="Georgia"/>
              </a:rPr>
              <a:t>The Surf</a:t>
            </a:r>
          </a:p>
          <a:p>
            <a:pPr algn="just"/>
            <a:r>
              <a:rPr lang="en-US" sz="1100" dirty="0" smtClean="0">
                <a:solidFill>
                  <a:srgbClr val="003D79"/>
                </a:solidFill>
                <a:latin typeface="Georgia"/>
              </a:rPr>
              <a:t>The surf off the West Coast of Sumatra is without a doubt the world’s greatest collection of quality reef breaks. A combination of factors include the longest fetch area in an ocean, a proliferation of quality reefs, 1000′s of small islands and light and variable breezes to provide what is known as the “Surfing Disneyland”. Anyone who has picked up a surfing magazine or watched a surfing movie in the last 10 years has dreamed of the surf off the West Coast of Sumatra. Simply put, this region is the ultimate surfer’s destination and Ratu Motu is the ultimate way to access the region.</a:t>
            </a:r>
          </a:p>
          <a:p>
            <a:pPr algn="just"/>
            <a:endParaRPr lang="en-US" sz="1100" dirty="0" smtClean="0">
              <a:solidFill>
                <a:srgbClr val="003D79"/>
              </a:solidFill>
              <a:latin typeface="Georgia"/>
            </a:endParaRPr>
          </a:p>
          <a:p>
            <a:pPr algn="just"/>
            <a:r>
              <a:rPr lang="en-US" sz="1100" dirty="0" smtClean="0">
                <a:solidFill>
                  <a:srgbClr val="003D79"/>
                </a:solidFill>
                <a:latin typeface="Georgia"/>
              </a:rPr>
              <a:t>Over the past 20 years we’ve been operating in the region, we’ve had the privilege to “discover” many waves and surf a multitude of others. Whether you’re in search of deep barrels and dry reef or 3-6 foot ”gentleman’s surf” with you and a few mates, we’ll help make your dream a reality.</a:t>
            </a:r>
          </a:p>
          <a:p>
            <a:pPr algn="just"/>
            <a:endParaRPr lang="en-US" sz="1100" dirty="0" smtClean="0">
              <a:solidFill>
                <a:srgbClr val="003D79"/>
              </a:solidFill>
              <a:latin typeface="Georgia"/>
            </a:endParaRPr>
          </a:p>
          <a:p>
            <a:pPr algn="just"/>
            <a:r>
              <a:rPr lang="en-US" sz="1100" dirty="0" smtClean="0">
                <a:solidFill>
                  <a:srgbClr val="003D79"/>
                </a:solidFill>
                <a:latin typeface="Georgia"/>
              </a:rPr>
              <a:t>With literally hundreds of waves in the region, the surf in West Sumatra is ultra-consistent with lefts and rights that work on all tides, and opposite wind directions virtually guaranteeing off-shores every day. Best of all, the variety of surf offers many options for all levels of surfers and equipment.</a:t>
            </a:r>
            <a:endParaRPr lang="en-US" sz="1100" dirty="0">
              <a:solidFill>
                <a:srgbClr val="003D79"/>
              </a:solidFill>
              <a:latin typeface="Georgia" pitchFamily="18" charset="0"/>
            </a:endParaRPr>
          </a:p>
        </p:txBody>
      </p:sp>
      <p:pic>
        <p:nvPicPr>
          <p:cNvPr id="11266" name="Picture 2" descr="http://pegasuslodges.com/wp-content/uploads/2013/04/size_P076601-1024x602.jpg"/>
          <p:cNvPicPr>
            <a:picLocks noChangeAspect="1" noChangeArrowheads="1"/>
          </p:cNvPicPr>
          <p:nvPr/>
        </p:nvPicPr>
        <p:blipFill>
          <a:blip r:embed="rId2" cstate="print"/>
          <a:srcRect/>
          <a:stretch>
            <a:fillRect/>
          </a:stretch>
        </p:blipFill>
        <p:spPr bwMode="auto">
          <a:xfrm>
            <a:off x="4953000" y="1295400"/>
            <a:ext cx="4114800" cy="2419053"/>
          </a:xfrm>
          <a:prstGeom prst="rect">
            <a:avLst/>
          </a:prstGeom>
          <a:noFill/>
          <a:ln>
            <a:solidFill>
              <a:srgbClr val="CDD1D0"/>
            </a:solidFill>
          </a:ln>
        </p:spPr>
      </p:pic>
      <p:pic>
        <p:nvPicPr>
          <p:cNvPr id="11268" name="Picture 4" descr="http://pegasuslodges.com/wp-content/uploads/2013/04/Thesurf032-1024x602.jpg"/>
          <p:cNvPicPr>
            <a:picLocks noChangeAspect="1" noChangeArrowheads="1"/>
          </p:cNvPicPr>
          <p:nvPr/>
        </p:nvPicPr>
        <p:blipFill>
          <a:blip r:embed="rId3" cstate="print"/>
          <a:srcRect/>
          <a:stretch>
            <a:fillRect/>
          </a:stretch>
        </p:blipFill>
        <p:spPr bwMode="auto">
          <a:xfrm>
            <a:off x="4953000" y="3753147"/>
            <a:ext cx="4114800" cy="2419053"/>
          </a:xfrm>
          <a:prstGeom prst="rect">
            <a:avLst/>
          </a:prstGeom>
          <a:noFill/>
          <a:ln>
            <a:solidFill>
              <a:srgbClr val="CDD1D0"/>
            </a:solidFill>
          </a:ln>
        </p:spPr>
      </p:pic>
      <p:cxnSp>
        <p:nvCxnSpPr>
          <p:cNvPr id="15" name="Straight Connector 14"/>
          <p:cNvCxnSpPr/>
          <p:nvPr/>
        </p:nvCxnSpPr>
        <p:spPr>
          <a:xfrm>
            <a:off x="4706470" y="1295400"/>
            <a:ext cx="0" cy="4800600"/>
          </a:xfrm>
          <a:prstGeom prst="line">
            <a:avLst/>
          </a:prstGeom>
          <a:ln w="25400">
            <a:solidFill>
              <a:srgbClr val="003D79"/>
            </a:solidFill>
          </a:ln>
        </p:spPr>
        <p:style>
          <a:lnRef idx="1">
            <a:schemeClr val="accent1"/>
          </a:lnRef>
          <a:fillRef idx="0">
            <a:schemeClr val="accent1"/>
          </a:fillRef>
          <a:effectRef idx="0">
            <a:schemeClr val="accent1"/>
          </a:effectRef>
          <a:fontRef idx="minor">
            <a:schemeClr val="tx1"/>
          </a:fontRef>
        </p:style>
      </p:cxnSp>
      <p:pic>
        <p:nvPicPr>
          <p:cNvPr id="16" name="Picture 2" descr="C:\Users\Seth\Desktop\TIL Logos\TIL-logo.png"/>
          <p:cNvPicPr>
            <a:picLocks noChangeAspect="1" noChangeArrowheads="1"/>
          </p:cNvPicPr>
          <p:nvPr/>
        </p:nvPicPr>
        <p:blipFill>
          <a:blip r:embed="rId4" cstate="print">
            <a:duotone>
              <a:prstClr val="black"/>
              <a:schemeClr val="accent1">
                <a:tint val="45000"/>
                <a:satMod val="400000"/>
              </a:schemeClr>
            </a:duotone>
            <a:lum bright="-50000"/>
          </a:blip>
          <a:srcRect/>
          <a:stretch>
            <a:fillRect/>
          </a:stretch>
        </p:blipFill>
        <p:spPr bwMode="auto">
          <a:xfrm>
            <a:off x="1646956" y="6244063"/>
            <a:ext cx="2772645" cy="648572"/>
          </a:xfrm>
          <a:prstGeom prst="rect">
            <a:avLst/>
          </a:prstGeom>
          <a:noFill/>
        </p:spPr>
      </p:pic>
      <p:pic>
        <p:nvPicPr>
          <p:cNvPr id="17" name="Picture 16" descr="C:\Users\Seth\Desktop\ratu_motu_west_sumatra.png"/>
          <p:cNvPicPr>
            <a:picLocks noChangeAspect="1" noChangeArrowheads="1"/>
          </p:cNvPicPr>
          <p:nvPr/>
        </p:nvPicPr>
        <p:blipFill>
          <a:blip r:embed="rId5" cstate="print">
            <a:duotone>
              <a:prstClr val="black"/>
              <a:schemeClr val="accent1">
                <a:tint val="45000"/>
                <a:satMod val="400000"/>
              </a:schemeClr>
            </a:duotone>
            <a:lum bright="-50000"/>
          </a:blip>
          <a:srcRect/>
          <a:stretch>
            <a:fillRect/>
          </a:stretch>
        </p:blipFill>
        <p:spPr bwMode="auto">
          <a:xfrm>
            <a:off x="4402562" y="6435464"/>
            <a:ext cx="2303041" cy="277422"/>
          </a:xfrm>
          <a:prstGeom prst="rect">
            <a:avLst/>
          </a:prstGeom>
          <a:noFill/>
        </p:spPr>
      </p:pic>
      <p:pic>
        <p:nvPicPr>
          <p:cNvPr id="18" name="Picture 3" descr="C:\Users\Seth\Desktop\ratu_motu_west_papua.png"/>
          <p:cNvPicPr>
            <a:picLocks noChangeAspect="1" noChangeArrowheads="1"/>
          </p:cNvPicPr>
          <p:nvPr/>
        </p:nvPicPr>
        <p:blipFill>
          <a:blip r:embed="rId6" cstate="print">
            <a:clrChange>
              <a:clrFrom>
                <a:srgbClr val="000000">
                  <a:alpha val="0"/>
                </a:srgbClr>
              </a:clrFrom>
              <a:clrTo>
                <a:srgbClr val="000000">
                  <a:alpha val="0"/>
                </a:srgbClr>
              </a:clrTo>
            </a:clrChange>
            <a:duotone>
              <a:prstClr val="black"/>
              <a:schemeClr val="accent1">
                <a:tint val="45000"/>
                <a:satMod val="400000"/>
              </a:schemeClr>
            </a:duotone>
            <a:lum bright="-50000"/>
          </a:blip>
          <a:srcRect/>
          <a:stretch>
            <a:fillRect/>
          </a:stretch>
        </p:blipFill>
        <p:spPr bwMode="auto">
          <a:xfrm>
            <a:off x="6883436" y="6435137"/>
            <a:ext cx="2205144" cy="291245"/>
          </a:xfrm>
          <a:prstGeom prst="rect">
            <a:avLst/>
          </a:prstGeom>
          <a:noFill/>
        </p:spPr>
      </p:pic>
      <p:cxnSp>
        <p:nvCxnSpPr>
          <p:cNvPr id="19" name="Straight Connector 18"/>
          <p:cNvCxnSpPr/>
          <p:nvPr/>
        </p:nvCxnSpPr>
        <p:spPr>
          <a:xfrm>
            <a:off x="0" y="452720"/>
            <a:ext cx="9144000" cy="0"/>
          </a:xfrm>
          <a:prstGeom prst="line">
            <a:avLst/>
          </a:prstGeom>
          <a:ln w="73025">
            <a:solidFill>
              <a:srgbClr val="003D79"/>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0" y="6248400"/>
            <a:ext cx="9144000" cy="0"/>
          </a:xfrm>
          <a:prstGeom prst="line">
            <a:avLst/>
          </a:prstGeom>
          <a:ln w="73025">
            <a:solidFill>
              <a:srgbClr val="003D79"/>
            </a:solidFill>
          </a:ln>
        </p:spPr>
        <p:style>
          <a:lnRef idx="1">
            <a:schemeClr val="accent1"/>
          </a:lnRef>
          <a:fillRef idx="0">
            <a:schemeClr val="accent1"/>
          </a:fillRef>
          <a:effectRef idx="0">
            <a:schemeClr val="accent1"/>
          </a:effectRef>
          <a:fontRef idx="minor">
            <a:schemeClr val="tx1"/>
          </a:fontRef>
        </p:style>
      </p:cxnSp>
      <p:pic>
        <p:nvPicPr>
          <p:cNvPr id="24" name="Picture 3" descr="C:\Users\Seth\Dropbox\Kolea Capital\Hospitality Investments\Pegasus Lodges &amp; Resorts\Marketing\Logos\Website Logos\logos for seth\pegasus_logo_outline.png"/>
          <p:cNvPicPr>
            <a:picLocks noChangeAspect="1" noChangeArrowheads="1"/>
          </p:cNvPicPr>
          <p:nvPr/>
        </p:nvPicPr>
        <p:blipFill>
          <a:blip r:embed="rId7" cstate="print">
            <a:duotone>
              <a:prstClr val="black"/>
              <a:schemeClr val="accent1">
                <a:tint val="45000"/>
                <a:satMod val="400000"/>
              </a:schemeClr>
            </a:duotone>
            <a:lum bright="-50000"/>
          </a:blip>
          <a:srcRect/>
          <a:stretch>
            <a:fillRect/>
          </a:stretch>
        </p:blipFill>
        <p:spPr bwMode="auto">
          <a:xfrm>
            <a:off x="152400" y="9036"/>
            <a:ext cx="4419600" cy="385637"/>
          </a:xfrm>
          <a:prstGeom prst="rect">
            <a:avLst/>
          </a:prstGeom>
          <a:noFill/>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txBox="1">
            <a:spLocks/>
          </p:cNvSpPr>
          <p:nvPr/>
        </p:nvSpPr>
        <p:spPr>
          <a:xfrm>
            <a:off x="0" y="6324600"/>
            <a:ext cx="1905000" cy="533400"/>
          </a:xfrm>
          <a:prstGeom prst="rect">
            <a:avLst/>
          </a:prstGeom>
        </p:spPr>
        <p:txBody>
          <a:bodyPr vert="horz" lIns="91440" tIns="45720" rIns="91440" bIns="45720" rtlCol="0" anchor="t" anchorCtr="0">
            <a:noAutofit/>
          </a:bodyPr>
          <a:lstStyle/>
          <a:p>
            <a:pPr marL="114300" marR="0" lvl="0" indent="0" algn="l" defTabSz="914400" rtl="0" eaLnBrk="1" fontAlgn="auto" latinLnBrk="0" hangingPunct="1">
              <a:lnSpc>
                <a:spcPct val="100000"/>
              </a:lnSpc>
              <a:spcBef>
                <a:spcPts val="600"/>
              </a:spcBef>
              <a:spcAft>
                <a:spcPts val="600"/>
              </a:spcAft>
              <a:buClrTx/>
              <a:buSzTx/>
              <a:buFontTx/>
              <a:buNone/>
              <a:tabLst>
                <a:tab pos="1028700" algn="l"/>
                <a:tab pos="1257300" algn="l"/>
                <a:tab pos="1485900" algn="l"/>
                <a:tab pos="1714500" algn="l"/>
              </a:tabLst>
              <a:defRPr/>
            </a:pPr>
            <a: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t>Contact:</a:t>
            </a:r>
            <a:b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br>
            <a:r>
              <a:rPr kumimoji="0" lang="en-US" sz="800" b="0" i="0" u="none" strike="noStrike" kern="1200" cap="none" spc="0" normalizeH="0" baseline="0" noProof="0" dirty="0" smtClean="0">
                <a:ln>
                  <a:noFill/>
                </a:ln>
                <a:solidFill>
                  <a:srgbClr val="003D79"/>
                </a:solidFill>
                <a:effectLst/>
                <a:uLnTx/>
                <a:uFillTx/>
                <a:latin typeface="Georgia" pitchFamily="18" charset="0"/>
                <a:ea typeface="+mj-ea"/>
                <a:cs typeface="+mj-cs"/>
              </a:rPr>
              <a:t>ryder@pegasuslodges.com</a:t>
            </a:r>
            <a: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t/>
            </a:r>
            <a:b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br>
            <a: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t>www.pegasuslodges.com </a:t>
            </a:r>
            <a:endParaRPr kumimoji="0" lang="en-US" sz="800" b="1" i="0" u="none" strike="noStrike" kern="1200" cap="none" spc="0" normalizeH="0" baseline="0" noProof="0" dirty="0">
              <a:ln>
                <a:noFill/>
              </a:ln>
              <a:solidFill>
                <a:srgbClr val="003D79"/>
              </a:solidFill>
              <a:effectLst/>
              <a:uLnTx/>
              <a:uFillTx/>
              <a:latin typeface="Georgia" pitchFamily="18" charset="0"/>
              <a:ea typeface="+mj-ea"/>
              <a:cs typeface="+mj-cs"/>
            </a:endParaRPr>
          </a:p>
        </p:txBody>
      </p:sp>
      <p:sp>
        <p:nvSpPr>
          <p:cNvPr id="13" name="TextBox 12"/>
          <p:cNvSpPr txBox="1"/>
          <p:nvPr/>
        </p:nvSpPr>
        <p:spPr>
          <a:xfrm>
            <a:off x="152400" y="609600"/>
            <a:ext cx="8839200" cy="707886"/>
          </a:xfrm>
          <a:prstGeom prst="rect">
            <a:avLst/>
          </a:prstGeom>
          <a:noFill/>
        </p:spPr>
        <p:txBody>
          <a:bodyPr wrap="square" rtlCol="0">
            <a:spAutoFit/>
          </a:bodyPr>
          <a:lstStyle/>
          <a:p>
            <a:pPr algn="ctr"/>
            <a:r>
              <a:rPr lang="en-US" sz="4000" b="1" u="sng" dirty="0" smtClean="0">
                <a:solidFill>
                  <a:srgbClr val="003D79"/>
                </a:solidFill>
                <a:latin typeface="Sweetly Broken" pitchFamily="2" charset="0"/>
              </a:rPr>
              <a:t>Ratu Motu: West Sumatra</a:t>
            </a:r>
          </a:p>
        </p:txBody>
      </p:sp>
      <p:sp>
        <p:nvSpPr>
          <p:cNvPr id="11" name="TextBox 10"/>
          <p:cNvSpPr txBox="1"/>
          <p:nvPr/>
        </p:nvSpPr>
        <p:spPr>
          <a:xfrm>
            <a:off x="152400" y="1312307"/>
            <a:ext cx="4419600" cy="4555093"/>
          </a:xfrm>
          <a:prstGeom prst="rect">
            <a:avLst/>
          </a:prstGeom>
          <a:noFill/>
        </p:spPr>
        <p:txBody>
          <a:bodyPr wrap="square" rtlCol="0">
            <a:spAutoFit/>
          </a:bodyPr>
          <a:lstStyle/>
          <a:p>
            <a:pPr algn="just"/>
            <a:r>
              <a:rPr lang="en-US" sz="1200" b="1" u="sng" dirty="0" smtClean="0">
                <a:solidFill>
                  <a:srgbClr val="003D79"/>
                </a:solidFill>
                <a:latin typeface="Georgia"/>
              </a:rPr>
              <a:t>Leisure Activities</a:t>
            </a:r>
          </a:p>
          <a:p>
            <a:pPr algn="just"/>
            <a:endParaRPr lang="en-US" sz="1400" b="1" u="sng" dirty="0" smtClean="0">
              <a:solidFill>
                <a:srgbClr val="003D79"/>
              </a:solidFill>
              <a:latin typeface="Georgia"/>
            </a:endParaRPr>
          </a:p>
          <a:p>
            <a:pPr algn="just"/>
            <a:r>
              <a:rPr lang="en-US" sz="1100" b="1" u="sng" dirty="0" smtClean="0">
                <a:solidFill>
                  <a:srgbClr val="003D79"/>
                </a:solidFill>
                <a:latin typeface="Georgia"/>
              </a:rPr>
              <a:t>Diving</a:t>
            </a:r>
          </a:p>
          <a:p>
            <a:pPr algn="just"/>
            <a:r>
              <a:rPr lang="en-US" sz="1100" dirty="0" smtClean="0">
                <a:solidFill>
                  <a:srgbClr val="003D79"/>
                </a:solidFill>
                <a:latin typeface="Georgia"/>
              </a:rPr>
              <a:t>Indonesia is renowned for its incredible marine bio-diversity including an abundance of fish life, warm pristine waters and close encounters with numerous forms of marine life. The ship is one of the most well–equipped sport diving vessels in the world. Our scuba tank fill stations with multiple whips and Dual Bauer compressors will maximize your dive time. You can dive directly from the ship’s swim platform or use the tenders to access the most exhilarating dive locations on the globe, many of which you may be the first to experience.</a:t>
            </a:r>
          </a:p>
          <a:p>
            <a:pPr algn="just"/>
            <a:endParaRPr lang="en-US" sz="1100" dirty="0" smtClean="0">
              <a:solidFill>
                <a:srgbClr val="003D79"/>
              </a:solidFill>
              <a:latin typeface="Georgia"/>
            </a:endParaRPr>
          </a:p>
          <a:p>
            <a:pPr algn="just"/>
            <a:r>
              <a:rPr lang="en-US" sz="1100" dirty="0" smtClean="0">
                <a:solidFill>
                  <a:srgbClr val="003D79"/>
                </a:solidFill>
                <a:latin typeface="Georgia"/>
              </a:rPr>
              <a:t>As one of Indonesia’s fastest-cruising live-aboard yachts, the Ratu Motu gives divers access to a wide variety of secluded hot spots, including exciting channel dives with sharks and rays, vibrant thilas, cleaning stations, wrecks, and coral overhangs.</a:t>
            </a:r>
          </a:p>
          <a:p>
            <a:pPr algn="just"/>
            <a:endParaRPr lang="en-US" sz="1100" b="1" u="sng" dirty="0" smtClean="0">
              <a:solidFill>
                <a:srgbClr val="003D79"/>
              </a:solidFill>
              <a:latin typeface="Georgia"/>
            </a:endParaRPr>
          </a:p>
          <a:p>
            <a:pPr algn="just"/>
            <a:r>
              <a:rPr lang="en-US" sz="1100" b="1" u="sng" dirty="0" smtClean="0">
                <a:solidFill>
                  <a:srgbClr val="003D79"/>
                </a:solidFill>
                <a:latin typeface="Georgia"/>
              </a:rPr>
              <a:t>SUP</a:t>
            </a:r>
          </a:p>
          <a:p>
            <a:pPr algn="just"/>
            <a:r>
              <a:rPr lang="en-US" sz="1100" dirty="0" smtClean="0">
                <a:solidFill>
                  <a:srgbClr val="003D79"/>
                </a:solidFill>
                <a:latin typeface="Georgia"/>
              </a:rPr>
              <a:t>Whether you’re a dedicated enthusiast, an opportunistic part-timer, or a curious first-timer, you’ll find the friendly, un-crowded waves are ideal for stand-up paddle-boarding. Bring your own equipment or use ours to catch a few waves or simply gaze down at the reef through gin-clear waters. An outing on an SUP in this part of the world has to be ranked as one of the great marine experiences.</a:t>
            </a:r>
          </a:p>
          <a:p>
            <a:pPr algn="just"/>
            <a:endParaRPr lang="en-US" sz="1100" b="1" u="sng" dirty="0" smtClean="0">
              <a:solidFill>
                <a:srgbClr val="003D79"/>
              </a:solidFill>
              <a:latin typeface="Georgia"/>
            </a:endParaRPr>
          </a:p>
        </p:txBody>
      </p:sp>
      <p:pic>
        <p:nvPicPr>
          <p:cNvPr id="12" name="Picture 4" descr="http://pegasuslodges.com/wp-content/uploads/2013/04/Lesiure-activitiesP1220172-1024x602.jpg"/>
          <p:cNvPicPr>
            <a:picLocks noChangeAspect="1" noChangeArrowheads="1"/>
          </p:cNvPicPr>
          <p:nvPr/>
        </p:nvPicPr>
        <p:blipFill>
          <a:blip r:embed="rId2" cstate="print"/>
          <a:srcRect/>
          <a:stretch>
            <a:fillRect/>
          </a:stretch>
        </p:blipFill>
        <p:spPr bwMode="auto">
          <a:xfrm>
            <a:off x="4953000" y="3753147"/>
            <a:ext cx="4114800" cy="2419053"/>
          </a:xfrm>
          <a:prstGeom prst="rect">
            <a:avLst/>
          </a:prstGeom>
          <a:noFill/>
          <a:ln>
            <a:solidFill>
              <a:srgbClr val="CDD1D0"/>
            </a:solidFill>
          </a:ln>
        </p:spPr>
      </p:pic>
      <p:pic>
        <p:nvPicPr>
          <p:cNvPr id="9218" name="Picture 2" descr="http://pegasuslodges.com/wp-content/uploads/2013/04/Lesiure-activitiesDSCF0192-1024x602.jpg"/>
          <p:cNvPicPr>
            <a:picLocks noChangeAspect="1" noChangeArrowheads="1"/>
          </p:cNvPicPr>
          <p:nvPr/>
        </p:nvPicPr>
        <p:blipFill>
          <a:blip r:embed="rId3" cstate="print"/>
          <a:srcRect/>
          <a:stretch>
            <a:fillRect/>
          </a:stretch>
        </p:blipFill>
        <p:spPr bwMode="auto">
          <a:xfrm>
            <a:off x="4953000" y="1295400"/>
            <a:ext cx="4114800" cy="2419053"/>
          </a:xfrm>
          <a:prstGeom prst="rect">
            <a:avLst/>
          </a:prstGeom>
          <a:noFill/>
          <a:ln>
            <a:solidFill>
              <a:srgbClr val="CDD1D0"/>
            </a:solidFill>
          </a:ln>
        </p:spPr>
      </p:pic>
      <p:cxnSp>
        <p:nvCxnSpPr>
          <p:cNvPr id="15" name="Straight Connector 14"/>
          <p:cNvCxnSpPr/>
          <p:nvPr/>
        </p:nvCxnSpPr>
        <p:spPr>
          <a:xfrm>
            <a:off x="4706470" y="1295400"/>
            <a:ext cx="0" cy="4800600"/>
          </a:xfrm>
          <a:prstGeom prst="line">
            <a:avLst/>
          </a:prstGeom>
          <a:ln w="25400">
            <a:solidFill>
              <a:srgbClr val="003D79"/>
            </a:solidFill>
          </a:ln>
        </p:spPr>
        <p:style>
          <a:lnRef idx="1">
            <a:schemeClr val="accent1"/>
          </a:lnRef>
          <a:fillRef idx="0">
            <a:schemeClr val="accent1"/>
          </a:fillRef>
          <a:effectRef idx="0">
            <a:schemeClr val="accent1"/>
          </a:effectRef>
          <a:fontRef idx="minor">
            <a:schemeClr val="tx1"/>
          </a:fontRef>
        </p:style>
      </p:cxnSp>
      <p:pic>
        <p:nvPicPr>
          <p:cNvPr id="16" name="Picture 2" descr="C:\Users\Seth\Desktop\TIL Logos\TIL-logo.png"/>
          <p:cNvPicPr>
            <a:picLocks noChangeAspect="1" noChangeArrowheads="1"/>
          </p:cNvPicPr>
          <p:nvPr/>
        </p:nvPicPr>
        <p:blipFill>
          <a:blip r:embed="rId4" cstate="print">
            <a:duotone>
              <a:prstClr val="black"/>
              <a:schemeClr val="accent1">
                <a:tint val="45000"/>
                <a:satMod val="400000"/>
              </a:schemeClr>
            </a:duotone>
            <a:lum bright="-50000"/>
          </a:blip>
          <a:srcRect/>
          <a:stretch>
            <a:fillRect/>
          </a:stretch>
        </p:blipFill>
        <p:spPr bwMode="auto">
          <a:xfrm>
            <a:off x="1646956" y="6244063"/>
            <a:ext cx="2772645" cy="648572"/>
          </a:xfrm>
          <a:prstGeom prst="rect">
            <a:avLst/>
          </a:prstGeom>
          <a:noFill/>
        </p:spPr>
      </p:pic>
      <p:pic>
        <p:nvPicPr>
          <p:cNvPr id="17" name="Picture 16" descr="C:\Users\Seth\Desktop\ratu_motu_west_sumatra.png"/>
          <p:cNvPicPr>
            <a:picLocks noChangeAspect="1" noChangeArrowheads="1"/>
          </p:cNvPicPr>
          <p:nvPr/>
        </p:nvPicPr>
        <p:blipFill>
          <a:blip r:embed="rId5" cstate="print">
            <a:duotone>
              <a:prstClr val="black"/>
              <a:schemeClr val="accent1">
                <a:tint val="45000"/>
                <a:satMod val="400000"/>
              </a:schemeClr>
            </a:duotone>
            <a:lum bright="-50000"/>
          </a:blip>
          <a:srcRect/>
          <a:stretch>
            <a:fillRect/>
          </a:stretch>
        </p:blipFill>
        <p:spPr bwMode="auto">
          <a:xfrm>
            <a:off x="4402562" y="6435464"/>
            <a:ext cx="2303041" cy="277422"/>
          </a:xfrm>
          <a:prstGeom prst="rect">
            <a:avLst/>
          </a:prstGeom>
          <a:noFill/>
        </p:spPr>
      </p:pic>
      <p:pic>
        <p:nvPicPr>
          <p:cNvPr id="18" name="Picture 3" descr="C:\Users\Seth\Desktop\ratu_motu_west_papua.png"/>
          <p:cNvPicPr>
            <a:picLocks noChangeAspect="1" noChangeArrowheads="1"/>
          </p:cNvPicPr>
          <p:nvPr/>
        </p:nvPicPr>
        <p:blipFill>
          <a:blip r:embed="rId6" cstate="print">
            <a:clrChange>
              <a:clrFrom>
                <a:srgbClr val="000000">
                  <a:alpha val="0"/>
                </a:srgbClr>
              </a:clrFrom>
              <a:clrTo>
                <a:srgbClr val="000000">
                  <a:alpha val="0"/>
                </a:srgbClr>
              </a:clrTo>
            </a:clrChange>
            <a:duotone>
              <a:prstClr val="black"/>
              <a:schemeClr val="accent1">
                <a:tint val="45000"/>
                <a:satMod val="400000"/>
              </a:schemeClr>
            </a:duotone>
            <a:lum bright="-50000"/>
          </a:blip>
          <a:srcRect/>
          <a:stretch>
            <a:fillRect/>
          </a:stretch>
        </p:blipFill>
        <p:spPr bwMode="auto">
          <a:xfrm>
            <a:off x="6883436" y="6435137"/>
            <a:ext cx="2205144" cy="291245"/>
          </a:xfrm>
          <a:prstGeom prst="rect">
            <a:avLst/>
          </a:prstGeom>
          <a:noFill/>
        </p:spPr>
      </p:pic>
      <p:cxnSp>
        <p:nvCxnSpPr>
          <p:cNvPr id="19" name="Straight Connector 18"/>
          <p:cNvCxnSpPr/>
          <p:nvPr/>
        </p:nvCxnSpPr>
        <p:spPr>
          <a:xfrm>
            <a:off x="0" y="452720"/>
            <a:ext cx="9144000" cy="0"/>
          </a:xfrm>
          <a:prstGeom prst="line">
            <a:avLst/>
          </a:prstGeom>
          <a:ln w="73025">
            <a:solidFill>
              <a:srgbClr val="003D79"/>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0" y="6248400"/>
            <a:ext cx="9144000" cy="0"/>
          </a:xfrm>
          <a:prstGeom prst="line">
            <a:avLst/>
          </a:prstGeom>
          <a:ln w="73025">
            <a:solidFill>
              <a:srgbClr val="003D79"/>
            </a:solidFill>
          </a:ln>
        </p:spPr>
        <p:style>
          <a:lnRef idx="1">
            <a:schemeClr val="accent1"/>
          </a:lnRef>
          <a:fillRef idx="0">
            <a:schemeClr val="accent1"/>
          </a:fillRef>
          <a:effectRef idx="0">
            <a:schemeClr val="accent1"/>
          </a:effectRef>
          <a:fontRef idx="minor">
            <a:schemeClr val="tx1"/>
          </a:fontRef>
        </p:style>
      </p:cxnSp>
      <p:pic>
        <p:nvPicPr>
          <p:cNvPr id="24" name="Picture 3" descr="C:\Users\Seth\Dropbox\Kolea Capital\Hospitality Investments\Pegasus Lodges &amp; Resorts\Marketing\Logos\Website Logos\logos for seth\pegasus_logo_outline.png"/>
          <p:cNvPicPr>
            <a:picLocks noChangeAspect="1" noChangeArrowheads="1"/>
          </p:cNvPicPr>
          <p:nvPr/>
        </p:nvPicPr>
        <p:blipFill>
          <a:blip r:embed="rId7" cstate="print">
            <a:duotone>
              <a:prstClr val="black"/>
              <a:schemeClr val="accent1">
                <a:tint val="45000"/>
                <a:satMod val="400000"/>
              </a:schemeClr>
            </a:duotone>
            <a:lum bright="-50000"/>
          </a:blip>
          <a:srcRect/>
          <a:stretch>
            <a:fillRect/>
          </a:stretch>
        </p:blipFill>
        <p:spPr bwMode="auto">
          <a:xfrm>
            <a:off x="152400" y="9036"/>
            <a:ext cx="4419600" cy="385637"/>
          </a:xfrm>
          <a:prstGeom prst="rect">
            <a:avLst/>
          </a:prstGeom>
          <a:noFill/>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txBox="1">
            <a:spLocks/>
          </p:cNvSpPr>
          <p:nvPr/>
        </p:nvSpPr>
        <p:spPr>
          <a:xfrm>
            <a:off x="0" y="6324600"/>
            <a:ext cx="1905000" cy="533400"/>
          </a:xfrm>
          <a:prstGeom prst="rect">
            <a:avLst/>
          </a:prstGeom>
        </p:spPr>
        <p:txBody>
          <a:bodyPr vert="horz" lIns="91440" tIns="45720" rIns="91440" bIns="45720" rtlCol="0" anchor="t" anchorCtr="0">
            <a:noAutofit/>
          </a:bodyPr>
          <a:lstStyle/>
          <a:p>
            <a:pPr marL="114300" marR="0" lvl="0" indent="0" algn="l" defTabSz="914400" rtl="0" eaLnBrk="1" fontAlgn="auto" latinLnBrk="0" hangingPunct="1">
              <a:lnSpc>
                <a:spcPct val="100000"/>
              </a:lnSpc>
              <a:spcBef>
                <a:spcPts val="600"/>
              </a:spcBef>
              <a:spcAft>
                <a:spcPts val="600"/>
              </a:spcAft>
              <a:buClrTx/>
              <a:buSzTx/>
              <a:buFontTx/>
              <a:buNone/>
              <a:tabLst>
                <a:tab pos="1028700" algn="l"/>
                <a:tab pos="1257300" algn="l"/>
                <a:tab pos="1485900" algn="l"/>
                <a:tab pos="1714500" algn="l"/>
              </a:tabLst>
              <a:defRPr/>
            </a:pPr>
            <a: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t>Contact:</a:t>
            </a:r>
            <a:b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br>
            <a:r>
              <a:rPr kumimoji="0" lang="en-US" sz="800" b="0" i="0" u="none" strike="noStrike" kern="1200" cap="none" spc="0" normalizeH="0" baseline="0" noProof="0" dirty="0" smtClean="0">
                <a:ln>
                  <a:noFill/>
                </a:ln>
                <a:solidFill>
                  <a:srgbClr val="003D79"/>
                </a:solidFill>
                <a:effectLst/>
                <a:uLnTx/>
                <a:uFillTx/>
                <a:latin typeface="Georgia" pitchFamily="18" charset="0"/>
                <a:ea typeface="+mj-ea"/>
                <a:cs typeface="+mj-cs"/>
              </a:rPr>
              <a:t>ryder@pegasuslodges.com</a:t>
            </a:r>
            <a: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t/>
            </a:r>
            <a:b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br>
            <a: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t>www.pegasuslodges.com </a:t>
            </a:r>
            <a:endParaRPr kumimoji="0" lang="en-US" sz="800" b="1" i="0" u="none" strike="noStrike" kern="1200" cap="none" spc="0" normalizeH="0" baseline="0" noProof="0" dirty="0">
              <a:ln>
                <a:noFill/>
              </a:ln>
              <a:solidFill>
                <a:srgbClr val="003D79"/>
              </a:solidFill>
              <a:effectLst/>
              <a:uLnTx/>
              <a:uFillTx/>
              <a:latin typeface="Georgia" pitchFamily="18" charset="0"/>
              <a:ea typeface="+mj-ea"/>
              <a:cs typeface="+mj-cs"/>
            </a:endParaRPr>
          </a:p>
        </p:txBody>
      </p:sp>
      <p:sp>
        <p:nvSpPr>
          <p:cNvPr id="13" name="TextBox 12"/>
          <p:cNvSpPr txBox="1"/>
          <p:nvPr/>
        </p:nvSpPr>
        <p:spPr>
          <a:xfrm>
            <a:off x="152400" y="609600"/>
            <a:ext cx="8839200" cy="707886"/>
          </a:xfrm>
          <a:prstGeom prst="rect">
            <a:avLst/>
          </a:prstGeom>
          <a:noFill/>
        </p:spPr>
        <p:txBody>
          <a:bodyPr wrap="square" rtlCol="0">
            <a:spAutoFit/>
          </a:bodyPr>
          <a:lstStyle/>
          <a:p>
            <a:pPr algn="ctr"/>
            <a:r>
              <a:rPr lang="en-US" sz="4000" b="1" u="sng" dirty="0" smtClean="0">
                <a:solidFill>
                  <a:srgbClr val="003D79"/>
                </a:solidFill>
                <a:latin typeface="Sweetly Broken" pitchFamily="2" charset="0"/>
              </a:rPr>
              <a:t>Ratu Motu: West Sumatra</a:t>
            </a:r>
          </a:p>
        </p:txBody>
      </p:sp>
      <p:sp>
        <p:nvSpPr>
          <p:cNvPr id="12" name="TextBox 11"/>
          <p:cNvSpPr txBox="1"/>
          <p:nvPr/>
        </p:nvSpPr>
        <p:spPr>
          <a:xfrm>
            <a:off x="152400" y="1104412"/>
            <a:ext cx="4419600" cy="5232202"/>
          </a:xfrm>
          <a:prstGeom prst="rect">
            <a:avLst/>
          </a:prstGeom>
          <a:noFill/>
        </p:spPr>
        <p:txBody>
          <a:bodyPr wrap="square" rtlCol="0">
            <a:spAutoFit/>
          </a:bodyPr>
          <a:lstStyle/>
          <a:p>
            <a:pPr algn="just"/>
            <a:endParaRPr lang="en-US" sz="1200" b="1" u="sng" dirty="0" smtClean="0">
              <a:solidFill>
                <a:srgbClr val="003D79"/>
              </a:solidFill>
              <a:latin typeface="Georgia"/>
            </a:endParaRPr>
          </a:p>
          <a:p>
            <a:pPr algn="just"/>
            <a:r>
              <a:rPr lang="en-US" sz="1200" b="1" u="sng" dirty="0" smtClean="0">
                <a:solidFill>
                  <a:srgbClr val="003D79"/>
                </a:solidFill>
                <a:latin typeface="Georgia"/>
              </a:rPr>
              <a:t>Leisure </a:t>
            </a:r>
            <a:r>
              <a:rPr lang="en-US" sz="1200" b="1" u="sng" dirty="0" smtClean="0">
                <a:solidFill>
                  <a:srgbClr val="003D79"/>
                </a:solidFill>
                <a:latin typeface="Georgia"/>
              </a:rPr>
              <a:t>Activities</a:t>
            </a:r>
          </a:p>
          <a:p>
            <a:pPr algn="just"/>
            <a:endParaRPr lang="en-US" sz="1000" b="1" u="sng" dirty="0" smtClean="0">
              <a:solidFill>
                <a:srgbClr val="003D79"/>
              </a:solidFill>
              <a:latin typeface="Georgia"/>
            </a:endParaRPr>
          </a:p>
          <a:p>
            <a:pPr algn="just"/>
            <a:r>
              <a:rPr lang="en-US" sz="1000" b="1" u="sng" dirty="0" smtClean="0">
                <a:solidFill>
                  <a:srgbClr val="003D79"/>
                </a:solidFill>
                <a:latin typeface="Georgia"/>
              </a:rPr>
              <a:t>Kayak </a:t>
            </a:r>
            <a:r>
              <a:rPr lang="en-US" sz="1000" b="1" u="sng" dirty="0" smtClean="0">
                <a:solidFill>
                  <a:srgbClr val="003D79"/>
                </a:solidFill>
                <a:latin typeface="Georgia"/>
              </a:rPr>
              <a:t>Tours</a:t>
            </a:r>
          </a:p>
          <a:p>
            <a:pPr algn="just"/>
            <a:r>
              <a:rPr lang="en-US" sz="1000" dirty="0" smtClean="0">
                <a:solidFill>
                  <a:srgbClr val="003D79"/>
                </a:solidFill>
                <a:latin typeface="Georgia"/>
              </a:rPr>
              <a:t>Tour around on one of Ratu Motu's many single or double Kayaks is a fun experience that lets you experience the best "Lounge chair" ride in West Sumatra. Our various Kayaks are sitting tied off to the stern for instant access whenever required.</a:t>
            </a:r>
          </a:p>
          <a:p>
            <a:pPr algn="just"/>
            <a:endParaRPr lang="en-US" sz="1000" b="1" u="sng" dirty="0" smtClean="0">
              <a:solidFill>
                <a:srgbClr val="003D79"/>
              </a:solidFill>
              <a:latin typeface="Georgia"/>
            </a:endParaRPr>
          </a:p>
          <a:p>
            <a:pPr algn="just"/>
            <a:r>
              <a:rPr lang="en-US" sz="1000" b="1" u="sng" dirty="0" smtClean="0">
                <a:solidFill>
                  <a:srgbClr val="003D79"/>
                </a:solidFill>
                <a:latin typeface="Georgia"/>
              </a:rPr>
              <a:t>Jet Ski &amp; Tenders</a:t>
            </a:r>
          </a:p>
          <a:p>
            <a:pPr algn="just"/>
            <a:r>
              <a:rPr lang="en-US" sz="1000" dirty="0" smtClean="0">
                <a:solidFill>
                  <a:srgbClr val="003D79"/>
                </a:solidFill>
                <a:latin typeface="Georgia"/>
              </a:rPr>
              <a:t>At the heart of your vacation activities are three tenders and one  jet ski always available for your use. These crafts are quickly launched and you’ll be embarking on your day’s adventure in no time. Of course it’s just a short ride to the secluded beach of your choice if you are feeling less adventurous.</a:t>
            </a:r>
          </a:p>
          <a:p>
            <a:pPr algn="just"/>
            <a:endParaRPr lang="en-US" sz="1000" b="1" u="sng" dirty="0" smtClean="0">
              <a:solidFill>
                <a:srgbClr val="003D79"/>
              </a:solidFill>
              <a:latin typeface="Georgia"/>
            </a:endParaRPr>
          </a:p>
          <a:p>
            <a:pPr algn="just"/>
            <a:r>
              <a:rPr lang="en-US" sz="1000" b="1" u="sng" dirty="0" smtClean="0">
                <a:solidFill>
                  <a:srgbClr val="003D79"/>
                </a:solidFill>
                <a:latin typeface="Georgia"/>
              </a:rPr>
              <a:t>Health &amp; Treatments</a:t>
            </a:r>
          </a:p>
          <a:p>
            <a:pPr algn="just"/>
            <a:r>
              <a:rPr lang="en-US" sz="1000" dirty="0" smtClean="0">
                <a:solidFill>
                  <a:srgbClr val="003D79"/>
                </a:solidFill>
                <a:latin typeface="Georgia"/>
              </a:rPr>
              <a:t>With notice we are able to bring aboard specialists who can provide a menu of massage treatments to soothe the active body and mind. We also offer preventative maintenance to help you take advantage of your full trip, or recover from an injury. Or just relax and enjoy soothing hands in an environment like no </a:t>
            </a:r>
            <a:r>
              <a:rPr lang="en-US" sz="1000" dirty="0" smtClean="0">
                <a:solidFill>
                  <a:srgbClr val="003D79"/>
                </a:solidFill>
                <a:latin typeface="Georgia"/>
              </a:rPr>
              <a:t>other. In addition, multiple </a:t>
            </a:r>
            <a:r>
              <a:rPr lang="en-US" sz="1000" dirty="0" smtClean="0">
                <a:solidFill>
                  <a:srgbClr val="003D79"/>
                </a:solidFill>
                <a:latin typeface="Georgia"/>
              </a:rPr>
              <a:t>decks and empty beaches create perfect opportunities for low-impact exercises such as yoga or light resistance training. If you require one of our traveling exercise kits, please let us know upon booking.</a:t>
            </a:r>
          </a:p>
          <a:p>
            <a:pPr algn="just"/>
            <a:endParaRPr lang="en-US" sz="1000" b="1" u="sng" dirty="0" smtClean="0">
              <a:solidFill>
                <a:srgbClr val="003D79"/>
              </a:solidFill>
              <a:latin typeface="Georgia"/>
            </a:endParaRPr>
          </a:p>
          <a:p>
            <a:pPr algn="just"/>
            <a:r>
              <a:rPr lang="en-US" sz="1000" b="1" u="sng" dirty="0" smtClean="0">
                <a:solidFill>
                  <a:srgbClr val="003D79"/>
                </a:solidFill>
                <a:latin typeface="Georgia"/>
              </a:rPr>
              <a:t>Eco and Cultural Tours</a:t>
            </a:r>
          </a:p>
          <a:p>
            <a:pPr algn="just"/>
            <a:r>
              <a:rPr lang="en-US" sz="1000" dirty="0" smtClean="0">
                <a:solidFill>
                  <a:srgbClr val="003D79"/>
                </a:solidFill>
                <a:latin typeface="Georgia"/>
              </a:rPr>
              <a:t>In an area as bio diverse as West Sumatra the opportunity to go ashore and experience the wonder up close and personal is not to be missed. Everything from hikes to the top of a mountain or a visit to a secluded village are at your fingertips. In addition if requested we can bring aboard some of the world’s foremost authorities on the region to accompany your visit.</a:t>
            </a:r>
          </a:p>
        </p:txBody>
      </p:sp>
      <p:pic>
        <p:nvPicPr>
          <p:cNvPr id="8196" name="Picture 4" descr="http://pegasuslodges.com/wp-content/uploads/2013/04/Services_DSC3944-1024x602.jpg"/>
          <p:cNvPicPr>
            <a:picLocks noChangeAspect="1" noChangeArrowheads="1"/>
          </p:cNvPicPr>
          <p:nvPr/>
        </p:nvPicPr>
        <p:blipFill>
          <a:blip r:embed="rId2" cstate="print"/>
          <a:srcRect/>
          <a:stretch>
            <a:fillRect/>
          </a:stretch>
        </p:blipFill>
        <p:spPr bwMode="auto">
          <a:xfrm>
            <a:off x="4953000" y="1295400"/>
            <a:ext cx="4114800" cy="2419053"/>
          </a:xfrm>
          <a:prstGeom prst="rect">
            <a:avLst/>
          </a:prstGeom>
          <a:noFill/>
          <a:ln>
            <a:solidFill>
              <a:srgbClr val="CDD1D0"/>
            </a:solidFill>
          </a:ln>
        </p:spPr>
      </p:pic>
      <p:pic>
        <p:nvPicPr>
          <p:cNvPr id="8198" name="Picture 6" descr="http://pegasuslodges.com/wp-content/uploads/2013/04/Services_DSC3754-1024x602.jpg"/>
          <p:cNvPicPr>
            <a:picLocks noChangeAspect="1" noChangeArrowheads="1"/>
          </p:cNvPicPr>
          <p:nvPr/>
        </p:nvPicPr>
        <p:blipFill>
          <a:blip r:embed="rId3" cstate="print"/>
          <a:srcRect/>
          <a:stretch>
            <a:fillRect/>
          </a:stretch>
        </p:blipFill>
        <p:spPr bwMode="auto">
          <a:xfrm>
            <a:off x="4953000" y="3753147"/>
            <a:ext cx="4114800" cy="2419053"/>
          </a:xfrm>
          <a:prstGeom prst="rect">
            <a:avLst/>
          </a:prstGeom>
          <a:noFill/>
          <a:ln>
            <a:solidFill>
              <a:srgbClr val="CDD1D0"/>
            </a:solidFill>
          </a:ln>
        </p:spPr>
      </p:pic>
      <p:cxnSp>
        <p:nvCxnSpPr>
          <p:cNvPr id="15" name="Straight Connector 14"/>
          <p:cNvCxnSpPr/>
          <p:nvPr/>
        </p:nvCxnSpPr>
        <p:spPr>
          <a:xfrm>
            <a:off x="4706470" y="1295400"/>
            <a:ext cx="0" cy="4800600"/>
          </a:xfrm>
          <a:prstGeom prst="line">
            <a:avLst/>
          </a:prstGeom>
          <a:ln w="25400">
            <a:solidFill>
              <a:srgbClr val="003D79"/>
            </a:solidFill>
          </a:ln>
        </p:spPr>
        <p:style>
          <a:lnRef idx="1">
            <a:schemeClr val="accent1"/>
          </a:lnRef>
          <a:fillRef idx="0">
            <a:schemeClr val="accent1"/>
          </a:fillRef>
          <a:effectRef idx="0">
            <a:schemeClr val="accent1"/>
          </a:effectRef>
          <a:fontRef idx="minor">
            <a:schemeClr val="tx1"/>
          </a:fontRef>
        </p:style>
      </p:cxnSp>
      <p:pic>
        <p:nvPicPr>
          <p:cNvPr id="16" name="Picture 2" descr="C:\Users\Seth\Desktop\TIL Logos\TIL-logo.png"/>
          <p:cNvPicPr>
            <a:picLocks noChangeAspect="1" noChangeArrowheads="1"/>
          </p:cNvPicPr>
          <p:nvPr/>
        </p:nvPicPr>
        <p:blipFill>
          <a:blip r:embed="rId4" cstate="print">
            <a:duotone>
              <a:prstClr val="black"/>
              <a:schemeClr val="accent1">
                <a:tint val="45000"/>
                <a:satMod val="400000"/>
              </a:schemeClr>
            </a:duotone>
            <a:lum bright="-50000"/>
          </a:blip>
          <a:srcRect/>
          <a:stretch>
            <a:fillRect/>
          </a:stretch>
        </p:blipFill>
        <p:spPr bwMode="auto">
          <a:xfrm>
            <a:off x="1646956" y="6244063"/>
            <a:ext cx="2772645" cy="648572"/>
          </a:xfrm>
          <a:prstGeom prst="rect">
            <a:avLst/>
          </a:prstGeom>
          <a:noFill/>
        </p:spPr>
      </p:pic>
      <p:pic>
        <p:nvPicPr>
          <p:cNvPr id="17" name="Picture 16" descr="C:\Users\Seth\Desktop\ratu_motu_west_sumatra.png"/>
          <p:cNvPicPr>
            <a:picLocks noChangeAspect="1" noChangeArrowheads="1"/>
          </p:cNvPicPr>
          <p:nvPr/>
        </p:nvPicPr>
        <p:blipFill>
          <a:blip r:embed="rId5" cstate="print">
            <a:duotone>
              <a:prstClr val="black"/>
              <a:schemeClr val="accent1">
                <a:tint val="45000"/>
                <a:satMod val="400000"/>
              </a:schemeClr>
            </a:duotone>
            <a:lum bright="-50000"/>
          </a:blip>
          <a:srcRect/>
          <a:stretch>
            <a:fillRect/>
          </a:stretch>
        </p:blipFill>
        <p:spPr bwMode="auto">
          <a:xfrm>
            <a:off x="4402562" y="6435464"/>
            <a:ext cx="2303041" cy="277422"/>
          </a:xfrm>
          <a:prstGeom prst="rect">
            <a:avLst/>
          </a:prstGeom>
          <a:noFill/>
        </p:spPr>
      </p:pic>
      <p:pic>
        <p:nvPicPr>
          <p:cNvPr id="18" name="Picture 3" descr="C:\Users\Seth\Desktop\ratu_motu_west_papua.png"/>
          <p:cNvPicPr>
            <a:picLocks noChangeAspect="1" noChangeArrowheads="1"/>
          </p:cNvPicPr>
          <p:nvPr/>
        </p:nvPicPr>
        <p:blipFill>
          <a:blip r:embed="rId6" cstate="print">
            <a:clrChange>
              <a:clrFrom>
                <a:srgbClr val="000000">
                  <a:alpha val="0"/>
                </a:srgbClr>
              </a:clrFrom>
              <a:clrTo>
                <a:srgbClr val="000000">
                  <a:alpha val="0"/>
                </a:srgbClr>
              </a:clrTo>
            </a:clrChange>
            <a:duotone>
              <a:prstClr val="black"/>
              <a:schemeClr val="accent1">
                <a:tint val="45000"/>
                <a:satMod val="400000"/>
              </a:schemeClr>
            </a:duotone>
            <a:lum bright="-50000"/>
          </a:blip>
          <a:srcRect/>
          <a:stretch>
            <a:fillRect/>
          </a:stretch>
        </p:blipFill>
        <p:spPr bwMode="auto">
          <a:xfrm>
            <a:off x="6883436" y="6435137"/>
            <a:ext cx="2205144" cy="291245"/>
          </a:xfrm>
          <a:prstGeom prst="rect">
            <a:avLst/>
          </a:prstGeom>
          <a:noFill/>
        </p:spPr>
      </p:pic>
      <p:cxnSp>
        <p:nvCxnSpPr>
          <p:cNvPr id="19" name="Straight Connector 18"/>
          <p:cNvCxnSpPr/>
          <p:nvPr/>
        </p:nvCxnSpPr>
        <p:spPr>
          <a:xfrm>
            <a:off x="0" y="452720"/>
            <a:ext cx="9144000" cy="0"/>
          </a:xfrm>
          <a:prstGeom prst="line">
            <a:avLst/>
          </a:prstGeom>
          <a:ln w="73025">
            <a:solidFill>
              <a:srgbClr val="003D79"/>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0" y="6248400"/>
            <a:ext cx="9144000" cy="0"/>
          </a:xfrm>
          <a:prstGeom prst="line">
            <a:avLst/>
          </a:prstGeom>
          <a:ln w="73025">
            <a:solidFill>
              <a:srgbClr val="003D79"/>
            </a:solidFill>
          </a:ln>
        </p:spPr>
        <p:style>
          <a:lnRef idx="1">
            <a:schemeClr val="accent1"/>
          </a:lnRef>
          <a:fillRef idx="0">
            <a:schemeClr val="accent1"/>
          </a:fillRef>
          <a:effectRef idx="0">
            <a:schemeClr val="accent1"/>
          </a:effectRef>
          <a:fontRef idx="minor">
            <a:schemeClr val="tx1"/>
          </a:fontRef>
        </p:style>
      </p:cxnSp>
      <p:pic>
        <p:nvPicPr>
          <p:cNvPr id="24" name="Picture 3" descr="C:\Users\Seth\Dropbox\Kolea Capital\Hospitality Investments\Pegasus Lodges &amp; Resorts\Marketing\Logos\Website Logos\logos for seth\pegasus_logo_outline.png"/>
          <p:cNvPicPr>
            <a:picLocks noChangeAspect="1" noChangeArrowheads="1"/>
          </p:cNvPicPr>
          <p:nvPr/>
        </p:nvPicPr>
        <p:blipFill>
          <a:blip r:embed="rId7" cstate="print">
            <a:duotone>
              <a:prstClr val="black"/>
              <a:schemeClr val="accent1">
                <a:tint val="45000"/>
                <a:satMod val="400000"/>
              </a:schemeClr>
            </a:duotone>
            <a:lum bright="-50000"/>
          </a:blip>
          <a:srcRect/>
          <a:stretch>
            <a:fillRect/>
          </a:stretch>
        </p:blipFill>
        <p:spPr bwMode="auto">
          <a:xfrm>
            <a:off x="152400" y="9036"/>
            <a:ext cx="4419600" cy="385637"/>
          </a:xfrm>
          <a:prstGeom prst="rect">
            <a:avLst/>
          </a:prstGeom>
          <a:noFill/>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txBox="1">
            <a:spLocks/>
          </p:cNvSpPr>
          <p:nvPr/>
        </p:nvSpPr>
        <p:spPr>
          <a:xfrm>
            <a:off x="0" y="6324600"/>
            <a:ext cx="1905000" cy="533400"/>
          </a:xfrm>
          <a:prstGeom prst="rect">
            <a:avLst/>
          </a:prstGeom>
        </p:spPr>
        <p:txBody>
          <a:bodyPr vert="horz" lIns="91440" tIns="45720" rIns="91440" bIns="45720" rtlCol="0" anchor="t" anchorCtr="0">
            <a:noAutofit/>
          </a:bodyPr>
          <a:lstStyle/>
          <a:p>
            <a:pPr marL="114300" marR="0" lvl="0" indent="0" algn="l" defTabSz="914400" rtl="0" eaLnBrk="1" fontAlgn="auto" latinLnBrk="0" hangingPunct="1">
              <a:lnSpc>
                <a:spcPct val="100000"/>
              </a:lnSpc>
              <a:spcBef>
                <a:spcPts val="600"/>
              </a:spcBef>
              <a:spcAft>
                <a:spcPts val="600"/>
              </a:spcAft>
              <a:buClrTx/>
              <a:buSzTx/>
              <a:buFontTx/>
              <a:buNone/>
              <a:tabLst>
                <a:tab pos="1028700" algn="l"/>
                <a:tab pos="1257300" algn="l"/>
                <a:tab pos="1485900" algn="l"/>
                <a:tab pos="1714500" algn="l"/>
              </a:tabLst>
              <a:defRPr/>
            </a:pPr>
            <a: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t>Contact:</a:t>
            </a:r>
            <a:b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br>
            <a:r>
              <a:rPr kumimoji="0" lang="en-US" sz="800" b="0" i="0" u="none" strike="noStrike" kern="1200" cap="none" spc="0" normalizeH="0" baseline="0" noProof="0" dirty="0" smtClean="0">
                <a:ln>
                  <a:noFill/>
                </a:ln>
                <a:solidFill>
                  <a:srgbClr val="003D79"/>
                </a:solidFill>
                <a:effectLst/>
                <a:uLnTx/>
                <a:uFillTx/>
                <a:latin typeface="Georgia" pitchFamily="18" charset="0"/>
                <a:ea typeface="+mj-ea"/>
                <a:cs typeface="+mj-cs"/>
              </a:rPr>
              <a:t>ryder@pegasuslodges.com</a:t>
            </a:r>
            <a: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t/>
            </a:r>
            <a:b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br>
            <a: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t>www.pegasuslodges.com </a:t>
            </a:r>
            <a:endParaRPr kumimoji="0" lang="en-US" sz="800" b="1" i="0" u="none" strike="noStrike" kern="1200" cap="none" spc="0" normalizeH="0" baseline="0" noProof="0" dirty="0">
              <a:ln>
                <a:noFill/>
              </a:ln>
              <a:solidFill>
                <a:srgbClr val="003D79"/>
              </a:solidFill>
              <a:effectLst/>
              <a:uLnTx/>
              <a:uFillTx/>
              <a:latin typeface="Georgia" pitchFamily="18" charset="0"/>
              <a:ea typeface="+mj-ea"/>
              <a:cs typeface="+mj-cs"/>
            </a:endParaRPr>
          </a:p>
        </p:txBody>
      </p:sp>
      <p:sp>
        <p:nvSpPr>
          <p:cNvPr id="13" name="TextBox 12"/>
          <p:cNvSpPr txBox="1"/>
          <p:nvPr/>
        </p:nvSpPr>
        <p:spPr>
          <a:xfrm>
            <a:off x="152400" y="546845"/>
            <a:ext cx="8839200" cy="707886"/>
          </a:xfrm>
          <a:prstGeom prst="rect">
            <a:avLst/>
          </a:prstGeom>
          <a:noFill/>
        </p:spPr>
        <p:txBody>
          <a:bodyPr wrap="square" rtlCol="0">
            <a:spAutoFit/>
          </a:bodyPr>
          <a:lstStyle/>
          <a:p>
            <a:pPr algn="ctr"/>
            <a:r>
              <a:rPr lang="en-US" sz="4000" b="1" u="sng" dirty="0" smtClean="0">
                <a:solidFill>
                  <a:srgbClr val="003D79"/>
                </a:solidFill>
                <a:latin typeface="Sweetly Broken" pitchFamily="2" charset="0"/>
              </a:rPr>
              <a:t>Ratu Motu: West Sumatra</a:t>
            </a:r>
          </a:p>
        </p:txBody>
      </p:sp>
      <p:sp>
        <p:nvSpPr>
          <p:cNvPr id="11" name="TextBox 10"/>
          <p:cNvSpPr txBox="1"/>
          <p:nvPr/>
        </p:nvSpPr>
        <p:spPr>
          <a:xfrm>
            <a:off x="152400" y="1104412"/>
            <a:ext cx="4419600" cy="2215991"/>
          </a:xfrm>
          <a:prstGeom prst="rect">
            <a:avLst/>
          </a:prstGeom>
          <a:noFill/>
        </p:spPr>
        <p:txBody>
          <a:bodyPr wrap="square" rtlCol="0">
            <a:spAutoFit/>
          </a:bodyPr>
          <a:lstStyle/>
          <a:p>
            <a:pPr algn="just"/>
            <a:endParaRPr lang="en-US" sz="1200" b="1" u="sng" dirty="0" smtClean="0">
              <a:solidFill>
                <a:srgbClr val="003D79"/>
              </a:solidFill>
              <a:latin typeface="Georgia"/>
            </a:endParaRPr>
          </a:p>
          <a:p>
            <a:pPr algn="just"/>
            <a:r>
              <a:rPr lang="en-US" sz="1200" b="1" u="sng" dirty="0" smtClean="0">
                <a:solidFill>
                  <a:srgbClr val="003D79"/>
                </a:solidFill>
                <a:latin typeface="Georgia"/>
              </a:rPr>
              <a:t>Leisure </a:t>
            </a:r>
            <a:r>
              <a:rPr lang="en-US" sz="1200" b="1" u="sng" dirty="0" smtClean="0">
                <a:solidFill>
                  <a:srgbClr val="003D79"/>
                </a:solidFill>
                <a:latin typeface="Georgia"/>
              </a:rPr>
              <a:t>Activities</a:t>
            </a:r>
          </a:p>
          <a:p>
            <a:pPr algn="just"/>
            <a:endParaRPr lang="en-US" sz="1400" b="1" u="sng" dirty="0" smtClean="0">
              <a:solidFill>
                <a:srgbClr val="003D79"/>
              </a:solidFill>
              <a:latin typeface="Georgia"/>
            </a:endParaRPr>
          </a:p>
          <a:p>
            <a:pPr algn="just"/>
            <a:r>
              <a:rPr lang="en-US" sz="1000" b="1" u="sng" dirty="0" smtClean="0">
                <a:solidFill>
                  <a:srgbClr val="003D79"/>
                </a:solidFill>
                <a:latin typeface="Georgia"/>
              </a:rPr>
              <a:t>Bird Watching</a:t>
            </a:r>
          </a:p>
          <a:p>
            <a:pPr algn="just"/>
            <a:r>
              <a:rPr lang="en-US" sz="1000" dirty="0" smtClean="0">
                <a:solidFill>
                  <a:srgbClr val="003D79"/>
                </a:solidFill>
                <a:latin typeface="Georgia"/>
              </a:rPr>
              <a:t>As a result of the long period of bio-geographical separation, the Mentawai islands have evolved an unusually high degree of biological richness and species endemism. Of the 34 mammal species for example, at least 17 are endemic (WWF 1982; Whitten et al. 2000; Roos et al. 2003), more than on the entire main island of Sumatra. More than twelve bird taxa are also known to be unique to these islands, whilst the number of endemic animal species on lower taxonomic levels can currently only be estimated. As a result of this exceptional level of endemism, the Mentawai archipelago is often referred to as the “Galapagos of the east”.</a:t>
            </a:r>
            <a:endParaRPr lang="en-US" sz="1000" i="1" dirty="0" smtClean="0">
              <a:solidFill>
                <a:srgbClr val="003D79"/>
              </a:solidFill>
              <a:latin typeface="Georgia"/>
            </a:endParaRPr>
          </a:p>
        </p:txBody>
      </p:sp>
      <p:sp>
        <p:nvSpPr>
          <p:cNvPr id="17" name="TextBox 16"/>
          <p:cNvSpPr txBox="1"/>
          <p:nvPr/>
        </p:nvSpPr>
        <p:spPr>
          <a:xfrm>
            <a:off x="7086600" y="1295400"/>
            <a:ext cx="1981200" cy="400110"/>
          </a:xfrm>
          <a:prstGeom prst="rect">
            <a:avLst/>
          </a:prstGeom>
          <a:noFill/>
        </p:spPr>
        <p:txBody>
          <a:bodyPr wrap="square" rtlCol="0">
            <a:spAutoFit/>
          </a:bodyPr>
          <a:lstStyle/>
          <a:p>
            <a:r>
              <a:rPr lang="en-US" sz="1000" b="1" dirty="0" smtClean="0">
                <a:solidFill>
                  <a:srgbClr val="003D79"/>
                </a:solidFill>
                <a:latin typeface="Georgia" pitchFamily="18" charset="0"/>
              </a:rPr>
              <a:t>Silvery Wood-pigeon </a:t>
            </a:r>
            <a:r>
              <a:rPr lang="en-US" sz="1000" i="1" dirty="0" smtClean="0">
                <a:solidFill>
                  <a:srgbClr val="003D79"/>
                </a:solidFill>
                <a:latin typeface="Georgia" pitchFamily="18" charset="0"/>
              </a:rPr>
              <a:t>(Columba argentina)</a:t>
            </a:r>
            <a:r>
              <a:rPr lang="en-US" sz="1000" b="1" dirty="0" smtClean="0">
                <a:solidFill>
                  <a:srgbClr val="003D79"/>
                </a:solidFill>
                <a:latin typeface="Georgia" pitchFamily="18" charset="0"/>
              </a:rPr>
              <a:t> </a:t>
            </a:r>
            <a:endParaRPr lang="en-US" sz="1000" dirty="0" smtClean="0">
              <a:solidFill>
                <a:srgbClr val="003D79"/>
              </a:solidFill>
              <a:latin typeface="Georgia" pitchFamily="18" charset="0"/>
            </a:endParaRPr>
          </a:p>
        </p:txBody>
      </p:sp>
      <p:sp>
        <p:nvSpPr>
          <p:cNvPr id="19" name="TextBox 18"/>
          <p:cNvSpPr txBox="1"/>
          <p:nvPr/>
        </p:nvSpPr>
        <p:spPr>
          <a:xfrm>
            <a:off x="7086600" y="2743200"/>
            <a:ext cx="1981200" cy="400110"/>
          </a:xfrm>
          <a:prstGeom prst="rect">
            <a:avLst/>
          </a:prstGeom>
          <a:noFill/>
        </p:spPr>
        <p:txBody>
          <a:bodyPr wrap="square" rtlCol="0">
            <a:spAutoFit/>
          </a:bodyPr>
          <a:lstStyle/>
          <a:p>
            <a:r>
              <a:rPr lang="en-US" sz="1000" b="1" dirty="0" smtClean="0">
                <a:solidFill>
                  <a:srgbClr val="003D79"/>
                </a:solidFill>
                <a:latin typeface="Georgia" pitchFamily="18" charset="0"/>
              </a:rPr>
              <a:t>Mentawai scops-owl </a:t>
            </a:r>
          </a:p>
          <a:p>
            <a:r>
              <a:rPr lang="en-US" sz="1000" i="1" dirty="0" smtClean="0">
                <a:solidFill>
                  <a:srgbClr val="003D79"/>
                </a:solidFill>
                <a:latin typeface="Georgia" pitchFamily="18" charset="0"/>
              </a:rPr>
              <a:t>(Otus mentawi)</a:t>
            </a:r>
          </a:p>
        </p:txBody>
      </p:sp>
      <p:pic>
        <p:nvPicPr>
          <p:cNvPr id="39938" name="Picture 2" descr="http://www.birdlife.org/datazone/images/species_images/2467.gif"/>
          <p:cNvPicPr>
            <a:picLocks noChangeAspect="1" noChangeArrowheads="1"/>
          </p:cNvPicPr>
          <p:nvPr/>
        </p:nvPicPr>
        <p:blipFill>
          <a:blip r:embed="rId2" cstate="print"/>
          <a:srcRect/>
          <a:stretch>
            <a:fillRect/>
          </a:stretch>
        </p:blipFill>
        <p:spPr bwMode="auto">
          <a:xfrm>
            <a:off x="5257800" y="1295400"/>
            <a:ext cx="1619250" cy="1219201"/>
          </a:xfrm>
          <a:prstGeom prst="rect">
            <a:avLst/>
          </a:prstGeom>
          <a:noFill/>
        </p:spPr>
      </p:pic>
      <p:pic>
        <p:nvPicPr>
          <p:cNvPr id="39940" name="Picture 4" descr="(c) Riedelbauch, 2006 (Otus mentawi)"/>
          <p:cNvPicPr>
            <a:picLocks noChangeAspect="1" noChangeArrowheads="1"/>
          </p:cNvPicPr>
          <p:nvPr/>
        </p:nvPicPr>
        <p:blipFill>
          <a:blip r:embed="rId3" cstate="print"/>
          <a:srcRect/>
          <a:stretch>
            <a:fillRect/>
          </a:stretch>
        </p:blipFill>
        <p:spPr bwMode="auto">
          <a:xfrm>
            <a:off x="4953000" y="2743200"/>
            <a:ext cx="2133600" cy="1600200"/>
          </a:xfrm>
          <a:prstGeom prst="rect">
            <a:avLst/>
          </a:prstGeom>
          <a:noFill/>
          <a:ln>
            <a:solidFill>
              <a:srgbClr val="CDD1D0"/>
            </a:solidFill>
          </a:ln>
        </p:spPr>
      </p:pic>
      <p:cxnSp>
        <p:nvCxnSpPr>
          <p:cNvPr id="24" name="Straight Connector 23"/>
          <p:cNvCxnSpPr/>
          <p:nvPr/>
        </p:nvCxnSpPr>
        <p:spPr>
          <a:xfrm>
            <a:off x="4706470" y="1295400"/>
            <a:ext cx="0" cy="4800600"/>
          </a:xfrm>
          <a:prstGeom prst="line">
            <a:avLst/>
          </a:prstGeom>
          <a:ln w="25400">
            <a:solidFill>
              <a:srgbClr val="003D79"/>
            </a:solidFill>
          </a:ln>
        </p:spPr>
        <p:style>
          <a:lnRef idx="1">
            <a:schemeClr val="accent1"/>
          </a:lnRef>
          <a:fillRef idx="0">
            <a:schemeClr val="accent1"/>
          </a:fillRef>
          <a:effectRef idx="0">
            <a:schemeClr val="accent1"/>
          </a:effectRef>
          <a:fontRef idx="minor">
            <a:schemeClr val="tx1"/>
          </a:fontRef>
        </p:style>
      </p:cxnSp>
      <p:pic>
        <p:nvPicPr>
          <p:cNvPr id="25" name="Picture 2" descr="C:\Users\Seth\Desktop\TIL Logos\TIL-logo.png"/>
          <p:cNvPicPr>
            <a:picLocks noChangeAspect="1" noChangeArrowheads="1"/>
          </p:cNvPicPr>
          <p:nvPr/>
        </p:nvPicPr>
        <p:blipFill>
          <a:blip r:embed="rId4" cstate="print">
            <a:duotone>
              <a:prstClr val="black"/>
              <a:schemeClr val="accent1">
                <a:tint val="45000"/>
                <a:satMod val="400000"/>
              </a:schemeClr>
            </a:duotone>
            <a:lum bright="-50000"/>
          </a:blip>
          <a:srcRect/>
          <a:stretch>
            <a:fillRect/>
          </a:stretch>
        </p:blipFill>
        <p:spPr bwMode="auto">
          <a:xfrm>
            <a:off x="1646956" y="6244063"/>
            <a:ext cx="2772645" cy="648572"/>
          </a:xfrm>
          <a:prstGeom prst="rect">
            <a:avLst/>
          </a:prstGeom>
          <a:noFill/>
        </p:spPr>
      </p:pic>
      <p:pic>
        <p:nvPicPr>
          <p:cNvPr id="26" name="Picture 25" descr="C:\Users\Seth\Desktop\ratu_motu_west_sumatra.png"/>
          <p:cNvPicPr>
            <a:picLocks noChangeAspect="1" noChangeArrowheads="1"/>
          </p:cNvPicPr>
          <p:nvPr/>
        </p:nvPicPr>
        <p:blipFill>
          <a:blip r:embed="rId5" cstate="print">
            <a:duotone>
              <a:prstClr val="black"/>
              <a:schemeClr val="accent1">
                <a:tint val="45000"/>
                <a:satMod val="400000"/>
              </a:schemeClr>
            </a:duotone>
            <a:lum bright="-50000"/>
          </a:blip>
          <a:srcRect/>
          <a:stretch>
            <a:fillRect/>
          </a:stretch>
        </p:blipFill>
        <p:spPr bwMode="auto">
          <a:xfrm>
            <a:off x="4402562" y="6435464"/>
            <a:ext cx="2303041" cy="277422"/>
          </a:xfrm>
          <a:prstGeom prst="rect">
            <a:avLst/>
          </a:prstGeom>
          <a:noFill/>
        </p:spPr>
      </p:pic>
      <p:pic>
        <p:nvPicPr>
          <p:cNvPr id="27" name="Picture 3" descr="C:\Users\Seth\Desktop\ratu_motu_west_papua.png"/>
          <p:cNvPicPr>
            <a:picLocks noChangeAspect="1" noChangeArrowheads="1"/>
          </p:cNvPicPr>
          <p:nvPr/>
        </p:nvPicPr>
        <p:blipFill>
          <a:blip r:embed="rId6" cstate="print">
            <a:clrChange>
              <a:clrFrom>
                <a:srgbClr val="000000">
                  <a:alpha val="0"/>
                </a:srgbClr>
              </a:clrFrom>
              <a:clrTo>
                <a:srgbClr val="000000">
                  <a:alpha val="0"/>
                </a:srgbClr>
              </a:clrTo>
            </a:clrChange>
            <a:duotone>
              <a:prstClr val="black"/>
              <a:schemeClr val="accent1">
                <a:tint val="45000"/>
                <a:satMod val="400000"/>
              </a:schemeClr>
            </a:duotone>
            <a:lum bright="-50000"/>
          </a:blip>
          <a:srcRect/>
          <a:stretch>
            <a:fillRect/>
          </a:stretch>
        </p:blipFill>
        <p:spPr bwMode="auto">
          <a:xfrm>
            <a:off x="6883436" y="6435137"/>
            <a:ext cx="2205144" cy="291245"/>
          </a:xfrm>
          <a:prstGeom prst="rect">
            <a:avLst/>
          </a:prstGeom>
          <a:noFill/>
        </p:spPr>
      </p:pic>
      <p:cxnSp>
        <p:nvCxnSpPr>
          <p:cNvPr id="28" name="Straight Connector 27"/>
          <p:cNvCxnSpPr/>
          <p:nvPr/>
        </p:nvCxnSpPr>
        <p:spPr>
          <a:xfrm>
            <a:off x="0" y="452720"/>
            <a:ext cx="9144000" cy="0"/>
          </a:xfrm>
          <a:prstGeom prst="line">
            <a:avLst/>
          </a:prstGeom>
          <a:ln w="73025">
            <a:solidFill>
              <a:srgbClr val="003D79"/>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0" y="6248400"/>
            <a:ext cx="9144000" cy="0"/>
          </a:xfrm>
          <a:prstGeom prst="line">
            <a:avLst/>
          </a:prstGeom>
          <a:ln w="73025">
            <a:solidFill>
              <a:srgbClr val="003D79"/>
            </a:solidFill>
          </a:ln>
        </p:spPr>
        <p:style>
          <a:lnRef idx="1">
            <a:schemeClr val="accent1"/>
          </a:lnRef>
          <a:fillRef idx="0">
            <a:schemeClr val="accent1"/>
          </a:fillRef>
          <a:effectRef idx="0">
            <a:schemeClr val="accent1"/>
          </a:effectRef>
          <a:fontRef idx="minor">
            <a:schemeClr val="tx1"/>
          </a:fontRef>
        </p:style>
      </p:cxnSp>
      <p:pic>
        <p:nvPicPr>
          <p:cNvPr id="30" name="Picture 3" descr="C:\Users\Seth\Dropbox\Kolea Capital\Hospitality Investments\Pegasus Lodges &amp; Resorts\Marketing\Logos\Website Logos\logos for seth\pegasus_logo_outline.png"/>
          <p:cNvPicPr>
            <a:picLocks noChangeAspect="1" noChangeArrowheads="1"/>
          </p:cNvPicPr>
          <p:nvPr/>
        </p:nvPicPr>
        <p:blipFill>
          <a:blip r:embed="rId7" cstate="print">
            <a:duotone>
              <a:prstClr val="black"/>
              <a:schemeClr val="accent1">
                <a:tint val="45000"/>
                <a:satMod val="400000"/>
              </a:schemeClr>
            </a:duotone>
            <a:lum bright="-50000"/>
          </a:blip>
          <a:srcRect/>
          <a:stretch>
            <a:fillRect/>
          </a:stretch>
        </p:blipFill>
        <p:spPr bwMode="auto">
          <a:xfrm>
            <a:off x="152400" y="9036"/>
            <a:ext cx="4419600" cy="385637"/>
          </a:xfrm>
          <a:prstGeom prst="rect">
            <a:avLst/>
          </a:prstGeom>
          <a:noFill/>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txBox="1">
            <a:spLocks/>
          </p:cNvSpPr>
          <p:nvPr/>
        </p:nvSpPr>
        <p:spPr>
          <a:xfrm>
            <a:off x="0" y="6324600"/>
            <a:ext cx="1905000" cy="533400"/>
          </a:xfrm>
          <a:prstGeom prst="rect">
            <a:avLst/>
          </a:prstGeom>
        </p:spPr>
        <p:txBody>
          <a:bodyPr vert="horz" lIns="91440" tIns="45720" rIns="91440" bIns="45720" rtlCol="0" anchor="t" anchorCtr="0">
            <a:noAutofit/>
          </a:bodyPr>
          <a:lstStyle/>
          <a:p>
            <a:pPr marL="114300" marR="0" lvl="0" indent="0" algn="l" defTabSz="914400" rtl="0" eaLnBrk="1" fontAlgn="auto" latinLnBrk="0" hangingPunct="1">
              <a:lnSpc>
                <a:spcPct val="100000"/>
              </a:lnSpc>
              <a:spcBef>
                <a:spcPts val="600"/>
              </a:spcBef>
              <a:spcAft>
                <a:spcPts val="600"/>
              </a:spcAft>
              <a:buClrTx/>
              <a:buSzTx/>
              <a:buFontTx/>
              <a:buNone/>
              <a:tabLst>
                <a:tab pos="1028700" algn="l"/>
                <a:tab pos="1257300" algn="l"/>
                <a:tab pos="1485900" algn="l"/>
                <a:tab pos="1714500" algn="l"/>
              </a:tabLst>
              <a:defRPr/>
            </a:pPr>
            <a: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t>Contact:</a:t>
            </a:r>
            <a:b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br>
            <a:r>
              <a:rPr kumimoji="0" lang="en-US" sz="800" b="0" i="0" u="none" strike="noStrike" kern="1200" cap="none" spc="0" normalizeH="0" baseline="0" noProof="0" dirty="0" smtClean="0">
                <a:ln>
                  <a:noFill/>
                </a:ln>
                <a:solidFill>
                  <a:srgbClr val="003D79"/>
                </a:solidFill>
                <a:effectLst/>
                <a:uLnTx/>
                <a:uFillTx/>
                <a:latin typeface="Georgia" pitchFamily="18" charset="0"/>
                <a:ea typeface="+mj-ea"/>
                <a:cs typeface="+mj-cs"/>
              </a:rPr>
              <a:t>ryder@pegasuslodges.com</a:t>
            </a:r>
            <a: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t/>
            </a:r>
            <a:b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br>
            <a: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t>www.pegasuslodges.com </a:t>
            </a:r>
            <a:endParaRPr kumimoji="0" lang="en-US" sz="800" b="1" i="0" u="none" strike="noStrike" kern="1200" cap="none" spc="0" normalizeH="0" baseline="0" noProof="0" dirty="0">
              <a:ln>
                <a:noFill/>
              </a:ln>
              <a:solidFill>
                <a:srgbClr val="003D79"/>
              </a:solidFill>
              <a:effectLst/>
              <a:uLnTx/>
              <a:uFillTx/>
              <a:latin typeface="Georgia" pitchFamily="18" charset="0"/>
              <a:ea typeface="+mj-ea"/>
              <a:cs typeface="+mj-cs"/>
            </a:endParaRPr>
          </a:p>
        </p:txBody>
      </p:sp>
      <p:sp>
        <p:nvSpPr>
          <p:cNvPr id="13" name="TextBox 12"/>
          <p:cNvSpPr txBox="1"/>
          <p:nvPr/>
        </p:nvSpPr>
        <p:spPr>
          <a:xfrm>
            <a:off x="152400" y="609600"/>
            <a:ext cx="8839200" cy="707886"/>
          </a:xfrm>
          <a:prstGeom prst="rect">
            <a:avLst/>
          </a:prstGeom>
          <a:noFill/>
        </p:spPr>
        <p:txBody>
          <a:bodyPr wrap="square" rtlCol="0">
            <a:spAutoFit/>
          </a:bodyPr>
          <a:lstStyle/>
          <a:p>
            <a:pPr algn="ctr"/>
            <a:r>
              <a:rPr lang="en-US" sz="4000" b="1" u="sng" dirty="0" smtClean="0">
                <a:solidFill>
                  <a:srgbClr val="003D79"/>
                </a:solidFill>
                <a:latin typeface="Sweetly Broken" pitchFamily="2" charset="0"/>
              </a:rPr>
              <a:t>Ratu Motu: West Sumatra</a:t>
            </a:r>
          </a:p>
        </p:txBody>
      </p:sp>
      <p:sp>
        <p:nvSpPr>
          <p:cNvPr id="11" name="TextBox 10"/>
          <p:cNvSpPr txBox="1"/>
          <p:nvPr/>
        </p:nvSpPr>
        <p:spPr>
          <a:xfrm>
            <a:off x="152400" y="1114301"/>
            <a:ext cx="4419600" cy="4585871"/>
          </a:xfrm>
          <a:prstGeom prst="rect">
            <a:avLst/>
          </a:prstGeom>
          <a:noFill/>
        </p:spPr>
        <p:txBody>
          <a:bodyPr wrap="square" rtlCol="0">
            <a:spAutoFit/>
          </a:bodyPr>
          <a:lstStyle/>
          <a:p>
            <a:pPr algn="just"/>
            <a:endParaRPr lang="en-US" sz="1200" b="1" u="sng" dirty="0" smtClean="0">
              <a:solidFill>
                <a:srgbClr val="003D79"/>
              </a:solidFill>
              <a:latin typeface="Georgia"/>
            </a:endParaRPr>
          </a:p>
          <a:p>
            <a:pPr algn="just"/>
            <a:r>
              <a:rPr lang="en-US" sz="1200" b="1" u="sng" dirty="0" smtClean="0">
                <a:solidFill>
                  <a:srgbClr val="003D79"/>
                </a:solidFill>
                <a:latin typeface="Georgia"/>
              </a:rPr>
              <a:t>Getting </a:t>
            </a:r>
            <a:r>
              <a:rPr lang="en-US" sz="1200" b="1" u="sng" dirty="0" smtClean="0">
                <a:solidFill>
                  <a:srgbClr val="003D79"/>
                </a:solidFill>
                <a:latin typeface="Georgia"/>
              </a:rPr>
              <a:t>Here</a:t>
            </a:r>
          </a:p>
          <a:p>
            <a:pPr algn="just"/>
            <a:r>
              <a:rPr lang="en-US" sz="1100" dirty="0" smtClean="0">
                <a:solidFill>
                  <a:srgbClr val="003D79"/>
                </a:solidFill>
                <a:latin typeface="Georgia"/>
              </a:rPr>
              <a:t>Depending </a:t>
            </a:r>
            <a:r>
              <a:rPr lang="en-US" sz="1100" dirty="0" smtClean="0">
                <a:solidFill>
                  <a:srgbClr val="003D79"/>
                </a:solidFill>
                <a:latin typeface="Georgia"/>
              </a:rPr>
              <a:t>upon your port of embarkation, the main airport of West Sumatra (PDG - Minangkabau International Padang) can be accessed through hubs of Malaysia, Jakarta and Denpasar and are served by a number of domestic, international and charter airlines including Air Asia, Jetstar, Lion Air, Merparti Airlines, and Sriwijaya Airlines. Guests are greeted by Ratu Motu representatives at the airport and escorted to either a waiting speedboat for a short ride to the vessel or directly to their hotel if staying overnight.</a:t>
            </a:r>
          </a:p>
          <a:p>
            <a:pPr algn="just"/>
            <a:endParaRPr lang="en-US" sz="1100" dirty="0" smtClean="0">
              <a:solidFill>
                <a:srgbClr val="003D79"/>
              </a:solidFill>
              <a:latin typeface="Georgia"/>
            </a:endParaRPr>
          </a:p>
          <a:p>
            <a:pPr algn="just"/>
            <a:r>
              <a:rPr lang="en-US" sz="1100" dirty="0" smtClean="0">
                <a:solidFill>
                  <a:srgbClr val="003D79"/>
                </a:solidFill>
                <a:latin typeface="Georgia"/>
              </a:rPr>
              <a:t>All visitors to Indonesia must possess a valid passport and return air ticket. A 30-day tourist visa must be purchased upon arrival at a cost of US$25.</a:t>
            </a:r>
          </a:p>
          <a:p>
            <a:pPr algn="just"/>
            <a:endParaRPr lang="en-US" sz="1100" dirty="0" smtClean="0">
              <a:solidFill>
                <a:srgbClr val="003D79"/>
              </a:solidFill>
              <a:latin typeface="Georgia"/>
            </a:endParaRPr>
          </a:p>
          <a:p>
            <a:pPr algn="just"/>
            <a:r>
              <a:rPr lang="en-US" sz="1100" dirty="0" smtClean="0">
                <a:solidFill>
                  <a:srgbClr val="003D79"/>
                </a:solidFill>
                <a:latin typeface="Georgia"/>
              </a:rPr>
              <a:t>Our guest concierge will follow-up with you prior to your arrival to assist with any other travel arrangements you require.</a:t>
            </a:r>
          </a:p>
          <a:p>
            <a:pPr algn="just"/>
            <a:endParaRPr lang="en-US" sz="1400" b="1" u="sng" dirty="0" smtClean="0">
              <a:solidFill>
                <a:srgbClr val="003D79"/>
              </a:solidFill>
              <a:latin typeface="Georgia"/>
            </a:endParaRPr>
          </a:p>
          <a:p>
            <a:pPr algn="just"/>
            <a:r>
              <a:rPr lang="en-US" sz="1200" b="1" u="sng" dirty="0" smtClean="0">
                <a:solidFill>
                  <a:srgbClr val="003D79"/>
                </a:solidFill>
                <a:latin typeface="Georgia"/>
              </a:rPr>
              <a:t>Arrival and Departure Information</a:t>
            </a:r>
          </a:p>
          <a:p>
            <a:pPr algn="just"/>
            <a:r>
              <a:rPr lang="en-US" sz="1100" dirty="0" smtClean="0">
                <a:solidFill>
                  <a:srgbClr val="003D79"/>
                </a:solidFill>
                <a:latin typeface="Georgia"/>
              </a:rPr>
              <a:t>Cruise </a:t>
            </a:r>
            <a:r>
              <a:rPr lang="en-US" sz="1100" dirty="0" smtClean="0">
                <a:solidFill>
                  <a:srgbClr val="003D79"/>
                </a:solidFill>
                <a:latin typeface="Georgia"/>
              </a:rPr>
              <a:t>Embarkation: Day 1 at 2:30 pm from Padang harbor. A Ratu Motu representative will bring guests to the Ratu Motu, which is anchored in the Padang harbor, via a private vehicle transfer.</a:t>
            </a:r>
          </a:p>
          <a:p>
            <a:pPr algn="just"/>
            <a:endParaRPr lang="en-US" sz="1100" dirty="0" smtClean="0">
              <a:solidFill>
                <a:srgbClr val="003D79"/>
              </a:solidFill>
              <a:latin typeface="Georgia"/>
            </a:endParaRPr>
          </a:p>
          <a:p>
            <a:pPr algn="just"/>
            <a:r>
              <a:rPr lang="en-US" sz="1100" dirty="0" smtClean="0">
                <a:solidFill>
                  <a:srgbClr val="003D79"/>
                </a:solidFill>
                <a:latin typeface="Georgia"/>
              </a:rPr>
              <a:t>Cruise Disembarkation: Final day of cruise at 10:00 am at Padang harbor, followed by a private vehicle transfer to your hotel or the Padang International Airport if you are departing the same day.</a:t>
            </a:r>
          </a:p>
        </p:txBody>
      </p:sp>
      <p:pic>
        <p:nvPicPr>
          <p:cNvPr id="3076" name="Picture 4" descr="http://pegasuslodges.com/wp-content/uploads/2013/04/TransportIMG_0808-1024x602.jpg"/>
          <p:cNvPicPr>
            <a:picLocks noChangeAspect="1" noChangeArrowheads="1"/>
          </p:cNvPicPr>
          <p:nvPr/>
        </p:nvPicPr>
        <p:blipFill>
          <a:blip r:embed="rId2" cstate="print"/>
          <a:srcRect/>
          <a:stretch>
            <a:fillRect/>
          </a:stretch>
        </p:blipFill>
        <p:spPr bwMode="auto">
          <a:xfrm>
            <a:off x="4953000" y="1295400"/>
            <a:ext cx="4114800" cy="2419053"/>
          </a:xfrm>
          <a:prstGeom prst="rect">
            <a:avLst/>
          </a:prstGeom>
          <a:noFill/>
          <a:ln>
            <a:solidFill>
              <a:srgbClr val="CDD1D0"/>
            </a:solidFill>
          </a:ln>
        </p:spPr>
      </p:pic>
      <p:pic>
        <p:nvPicPr>
          <p:cNvPr id="3080" name="Picture 8" descr="http://pegasuslodges.com/wp-content/uploads/2013/04/ws-theship3-1024x646.jpg"/>
          <p:cNvPicPr>
            <a:picLocks noChangeAspect="1" noChangeArrowheads="1"/>
          </p:cNvPicPr>
          <p:nvPr/>
        </p:nvPicPr>
        <p:blipFill>
          <a:blip r:embed="rId3" cstate="print"/>
          <a:srcRect t="6066"/>
          <a:stretch>
            <a:fillRect/>
          </a:stretch>
        </p:blipFill>
        <p:spPr bwMode="auto">
          <a:xfrm>
            <a:off x="4953000" y="3733800"/>
            <a:ext cx="4114800" cy="2438400"/>
          </a:xfrm>
          <a:prstGeom prst="rect">
            <a:avLst/>
          </a:prstGeom>
          <a:noFill/>
          <a:ln>
            <a:solidFill>
              <a:srgbClr val="CDD1D0"/>
            </a:solidFill>
          </a:ln>
        </p:spPr>
      </p:pic>
      <p:cxnSp>
        <p:nvCxnSpPr>
          <p:cNvPr id="15" name="Straight Connector 14"/>
          <p:cNvCxnSpPr/>
          <p:nvPr/>
        </p:nvCxnSpPr>
        <p:spPr>
          <a:xfrm>
            <a:off x="4706470" y="1295400"/>
            <a:ext cx="0" cy="4800600"/>
          </a:xfrm>
          <a:prstGeom prst="line">
            <a:avLst/>
          </a:prstGeom>
          <a:ln w="25400">
            <a:solidFill>
              <a:srgbClr val="003D79"/>
            </a:solidFill>
          </a:ln>
        </p:spPr>
        <p:style>
          <a:lnRef idx="1">
            <a:schemeClr val="accent1"/>
          </a:lnRef>
          <a:fillRef idx="0">
            <a:schemeClr val="accent1"/>
          </a:fillRef>
          <a:effectRef idx="0">
            <a:schemeClr val="accent1"/>
          </a:effectRef>
          <a:fontRef idx="minor">
            <a:schemeClr val="tx1"/>
          </a:fontRef>
        </p:style>
      </p:cxnSp>
      <p:pic>
        <p:nvPicPr>
          <p:cNvPr id="16" name="Picture 2" descr="C:\Users\Seth\Desktop\TIL Logos\TIL-logo.png"/>
          <p:cNvPicPr>
            <a:picLocks noChangeAspect="1" noChangeArrowheads="1"/>
          </p:cNvPicPr>
          <p:nvPr/>
        </p:nvPicPr>
        <p:blipFill>
          <a:blip r:embed="rId4" cstate="print">
            <a:duotone>
              <a:prstClr val="black"/>
              <a:schemeClr val="accent1">
                <a:tint val="45000"/>
                <a:satMod val="400000"/>
              </a:schemeClr>
            </a:duotone>
            <a:lum bright="-50000"/>
          </a:blip>
          <a:srcRect/>
          <a:stretch>
            <a:fillRect/>
          </a:stretch>
        </p:blipFill>
        <p:spPr bwMode="auto">
          <a:xfrm>
            <a:off x="1646956" y="6244063"/>
            <a:ext cx="2772645" cy="648572"/>
          </a:xfrm>
          <a:prstGeom prst="rect">
            <a:avLst/>
          </a:prstGeom>
          <a:noFill/>
        </p:spPr>
      </p:pic>
      <p:pic>
        <p:nvPicPr>
          <p:cNvPr id="17" name="Picture 16" descr="C:\Users\Seth\Desktop\ratu_motu_west_sumatra.png"/>
          <p:cNvPicPr>
            <a:picLocks noChangeAspect="1" noChangeArrowheads="1"/>
          </p:cNvPicPr>
          <p:nvPr/>
        </p:nvPicPr>
        <p:blipFill>
          <a:blip r:embed="rId5" cstate="print">
            <a:duotone>
              <a:prstClr val="black"/>
              <a:schemeClr val="accent1">
                <a:tint val="45000"/>
                <a:satMod val="400000"/>
              </a:schemeClr>
            </a:duotone>
            <a:lum bright="-50000"/>
          </a:blip>
          <a:srcRect/>
          <a:stretch>
            <a:fillRect/>
          </a:stretch>
        </p:blipFill>
        <p:spPr bwMode="auto">
          <a:xfrm>
            <a:off x="4402562" y="6435464"/>
            <a:ext cx="2303041" cy="277422"/>
          </a:xfrm>
          <a:prstGeom prst="rect">
            <a:avLst/>
          </a:prstGeom>
          <a:noFill/>
        </p:spPr>
      </p:pic>
      <p:pic>
        <p:nvPicPr>
          <p:cNvPr id="18" name="Picture 3" descr="C:\Users\Seth\Desktop\ratu_motu_west_papua.png"/>
          <p:cNvPicPr>
            <a:picLocks noChangeAspect="1" noChangeArrowheads="1"/>
          </p:cNvPicPr>
          <p:nvPr/>
        </p:nvPicPr>
        <p:blipFill>
          <a:blip r:embed="rId6" cstate="print">
            <a:clrChange>
              <a:clrFrom>
                <a:srgbClr val="000000">
                  <a:alpha val="0"/>
                </a:srgbClr>
              </a:clrFrom>
              <a:clrTo>
                <a:srgbClr val="000000">
                  <a:alpha val="0"/>
                </a:srgbClr>
              </a:clrTo>
            </a:clrChange>
            <a:duotone>
              <a:prstClr val="black"/>
              <a:schemeClr val="accent1">
                <a:tint val="45000"/>
                <a:satMod val="400000"/>
              </a:schemeClr>
            </a:duotone>
            <a:lum bright="-50000"/>
          </a:blip>
          <a:srcRect/>
          <a:stretch>
            <a:fillRect/>
          </a:stretch>
        </p:blipFill>
        <p:spPr bwMode="auto">
          <a:xfrm>
            <a:off x="6883436" y="6435137"/>
            <a:ext cx="2205144" cy="291245"/>
          </a:xfrm>
          <a:prstGeom prst="rect">
            <a:avLst/>
          </a:prstGeom>
          <a:noFill/>
        </p:spPr>
      </p:pic>
      <p:cxnSp>
        <p:nvCxnSpPr>
          <p:cNvPr id="19" name="Straight Connector 18"/>
          <p:cNvCxnSpPr/>
          <p:nvPr/>
        </p:nvCxnSpPr>
        <p:spPr>
          <a:xfrm>
            <a:off x="0" y="452720"/>
            <a:ext cx="9144000" cy="0"/>
          </a:xfrm>
          <a:prstGeom prst="line">
            <a:avLst/>
          </a:prstGeom>
          <a:ln w="73025">
            <a:solidFill>
              <a:srgbClr val="003D79"/>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0" y="6248400"/>
            <a:ext cx="9144000" cy="0"/>
          </a:xfrm>
          <a:prstGeom prst="line">
            <a:avLst/>
          </a:prstGeom>
          <a:ln w="73025">
            <a:solidFill>
              <a:srgbClr val="003D79"/>
            </a:solidFill>
          </a:ln>
        </p:spPr>
        <p:style>
          <a:lnRef idx="1">
            <a:schemeClr val="accent1"/>
          </a:lnRef>
          <a:fillRef idx="0">
            <a:schemeClr val="accent1"/>
          </a:fillRef>
          <a:effectRef idx="0">
            <a:schemeClr val="accent1"/>
          </a:effectRef>
          <a:fontRef idx="minor">
            <a:schemeClr val="tx1"/>
          </a:fontRef>
        </p:style>
      </p:cxnSp>
      <p:pic>
        <p:nvPicPr>
          <p:cNvPr id="24" name="Picture 3" descr="C:\Users\Seth\Dropbox\Kolea Capital\Hospitality Investments\Pegasus Lodges &amp; Resorts\Marketing\Logos\Website Logos\logos for seth\pegasus_logo_outline.png"/>
          <p:cNvPicPr>
            <a:picLocks noChangeAspect="1" noChangeArrowheads="1"/>
          </p:cNvPicPr>
          <p:nvPr/>
        </p:nvPicPr>
        <p:blipFill>
          <a:blip r:embed="rId7" cstate="print">
            <a:duotone>
              <a:prstClr val="black"/>
              <a:schemeClr val="accent1">
                <a:tint val="45000"/>
                <a:satMod val="400000"/>
              </a:schemeClr>
            </a:duotone>
            <a:lum bright="-50000"/>
          </a:blip>
          <a:srcRect/>
          <a:stretch>
            <a:fillRect/>
          </a:stretch>
        </p:blipFill>
        <p:spPr bwMode="auto">
          <a:xfrm>
            <a:off x="152400" y="9036"/>
            <a:ext cx="4419600" cy="385637"/>
          </a:xfrm>
          <a:prstGeom prst="rect">
            <a:avLst/>
          </a:prstGeom>
          <a:noFill/>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txBox="1">
            <a:spLocks/>
          </p:cNvSpPr>
          <p:nvPr/>
        </p:nvSpPr>
        <p:spPr>
          <a:xfrm>
            <a:off x="0" y="6324600"/>
            <a:ext cx="1905000" cy="533400"/>
          </a:xfrm>
          <a:prstGeom prst="rect">
            <a:avLst/>
          </a:prstGeom>
        </p:spPr>
        <p:txBody>
          <a:bodyPr vert="horz" lIns="91440" tIns="45720" rIns="91440" bIns="45720" rtlCol="0" anchor="t" anchorCtr="0">
            <a:noAutofit/>
          </a:bodyPr>
          <a:lstStyle/>
          <a:p>
            <a:pPr marL="114300" marR="0" lvl="0" indent="0" algn="l" defTabSz="914400" rtl="0" eaLnBrk="1" fontAlgn="auto" latinLnBrk="0" hangingPunct="1">
              <a:lnSpc>
                <a:spcPct val="100000"/>
              </a:lnSpc>
              <a:spcBef>
                <a:spcPts val="600"/>
              </a:spcBef>
              <a:spcAft>
                <a:spcPts val="600"/>
              </a:spcAft>
              <a:buClrTx/>
              <a:buSzTx/>
              <a:buFontTx/>
              <a:buNone/>
              <a:tabLst>
                <a:tab pos="1028700" algn="l"/>
                <a:tab pos="1257300" algn="l"/>
                <a:tab pos="1485900" algn="l"/>
                <a:tab pos="1714500" algn="l"/>
              </a:tabLst>
              <a:defRPr/>
            </a:pPr>
            <a: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t>Contact:</a:t>
            </a:r>
            <a:b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br>
            <a:r>
              <a:rPr kumimoji="0" lang="en-US" sz="800" b="0" i="0" u="none" strike="noStrike" kern="1200" cap="none" spc="0" normalizeH="0" baseline="0" noProof="0" dirty="0" smtClean="0">
                <a:ln>
                  <a:noFill/>
                </a:ln>
                <a:solidFill>
                  <a:srgbClr val="003D79"/>
                </a:solidFill>
                <a:effectLst/>
                <a:uLnTx/>
                <a:uFillTx/>
                <a:latin typeface="Georgia" pitchFamily="18" charset="0"/>
                <a:ea typeface="+mj-ea"/>
                <a:cs typeface="+mj-cs"/>
              </a:rPr>
              <a:t>ryder@pegasuslodges.com</a:t>
            </a:r>
            <a: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t/>
            </a:r>
            <a:b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br>
            <a: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t>www.pegasuslodges.com </a:t>
            </a:r>
            <a:endParaRPr kumimoji="0" lang="en-US" sz="800" b="1" i="0" u="none" strike="noStrike" kern="1200" cap="none" spc="0" normalizeH="0" baseline="0" noProof="0" dirty="0">
              <a:ln>
                <a:noFill/>
              </a:ln>
              <a:solidFill>
                <a:srgbClr val="003D79"/>
              </a:solidFill>
              <a:effectLst/>
              <a:uLnTx/>
              <a:uFillTx/>
              <a:latin typeface="Georgia" pitchFamily="18" charset="0"/>
              <a:ea typeface="+mj-ea"/>
              <a:cs typeface="+mj-cs"/>
            </a:endParaRPr>
          </a:p>
        </p:txBody>
      </p:sp>
      <p:sp>
        <p:nvSpPr>
          <p:cNvPr id="13" name="TextBox 12"/>
          <p:cNvSpPr txBox="1"/>
          <p:nvPr/>
        </p:nvSpPr>
        <p:spPr>
          <a:xfrm>
            <a:off x="152400" y="546845"/>
            <a:ext cx="8839200" cy="707886"/>
          </a:xfrm>
          <a:prstGeom prst="rect">
            <a:avLst/>
          </a:prstGeom>
          <a:noFill/>
        </p:spPr>
        <p:txBody>
          <a:bodyPr wrap="square" rtlCol="0">
            <a:spAutoFit/>
          </a:bodyPr>
          <a:lstStyle/>
          <a:p>
            <a:pPr algn="ctr"/>
            <a:r>
              <a:rPr lang="en-US" sz="4000" b="1" u="sng" dirty="0" smtClean="0">
                <a:solidFill>
                  <a:srgbClr val="003D79"/>
                </a:solidFill>
                <a:latin typeface="Sweetly Broken" pitchFamily="2" charset="0"/>
              </a:rPr>
              <a:t>Ratu Motu: West Papua</a:t>
            </a:r>
          </a:p>
        </p:txBody>
      </p:sp>
      <p:sp>
        <p:nvSpPr>
          <p:cNvPr id="12" name="TextBox 11"/>
          <p:cNvSpPr txBox="1"/>
          <p:nvPr/>
        </p:nvSpPr>
        <p:spPr>
          <a:xfrm>
            <a:off x="152400" y="1301621"/>
            <a:ext cx="4419600" cy="2508379"/>
          </a:xfrm>
          <a:prstGeom prst="rect">
            <a:avLst/>
          </a:prstGeom>
          <a:noFill/>
        </p:spPr>
        <p:txBody>
          <a:bodyPr wrap="square" rtlCol="0">
            <a:spAutoFit/>
          </a:bodyPr>
          <a:lstStyle/>
          <a:p>
            <a:pPr algn="just"/>
            <a:r>
              <a:rPr lang="en-US" sz="1200" b="1" u="sng" dirty="0" smtClean="0">
                <a:solidFill>
                  <a:srgbClr val="003D79"/>
                </a:solidFill>
                <a:latin typeface="Georgia"/>
              </a:rPr>
              <a:t>Destination</a:t>
            </a:r>
          </a:p>
          <a:p>
            <a:pPr algn="just"/>
            <a:r>
              <a:rPr lang="en-US" sz="1100" dirty="0" smtClean="0">
                <a:solidFill>
                  <a:srgbClr val="003D79"/>
                </a:solidFill>
                <a:latin typeface="Georgia"/>
              </a:rPr>
              <a:t>Off the coast of Indonesia’s sparsely populated West Papua province lays the Raja Ampat archipelago. This seemingly endless maze of nearly 1,500 islands, signified by sheer–sided mushroom–shaped formations scattered across azure seas, were first explored in the mid 19th century by Alfred Russell Wallace, contemporary of Darwin and co–founder of the theory of natural selection.</a:t>
            </a:r>
          </a:p>
          <a:p>
            <a:pPr algn="just"/>
            <a:endParaRPr lang="en-US" sz="1100" dirty="0" smtClean="0">
              <a:solidFill>
                <a:srgbClr val="003D79"/>
              </a:solidFill>
              <a:latin typeface="Georgia"/>
            </a:endParaRPr>
          </a:p>
          <a:p>
            <a:pPr algn="just"/>
            <a:r>
              <a:rPr lang="en-US" sz="1100" dirty="0" smtClean="0">
                <a:solidFill>
                  <a:srgbClr val="003D79"/>
                </a:solidFill>
                <a:latin typeface="Georgia"/>
              </a:rPr>
              <a:t>The region was not explored in detail until a 2001 survey, when a team of Conservation International marine biologists cataloged 500 species of coral and more than 1,300 species of fish. Designated a marine sanctuary by the Indonesian government, efforts are underway to protect the area further through designation as a UNESCO World Heritage Site.</a:t>
            </a:r>
            <a:endParaRPr lang="en-US" sz="1100" dirty="0">
              <a:solidFill>
                <a:srgbClr val="003D79"/>
              </a:solidFill>
              <a:latin typeface="Georgia" pitchFamily="18" charset="0"/>
            </a:endParaRPr>
          </a:p>
        </p:txBody>
      </p:sp>
      <p:pic>
        <p:nvPicPr>
          <p:cNvPr id="14338" name="Picture 2" descr="http://pegasuslodges.com/wp-content/uploads/2013/04/Destination-West-PapuaIMG_0057-1024x602.jpg"/>
          <p:cNvPicPr>
            <a:picLocks noChangeAspect="1" noChangeArrowheads="1"/>
          </p:cNvPicPr>
          <p:nvPr/>
        </p:nvPicPr>
        <p:blipFill>
          <a:blip r:embed="rId2" cstate="print"/>
          <a:srcRect/>
          <a:stretch>
            <a:fillRect/>
          </a:stretch>
        </p:blipFill>
        <p:spPr bwMode="auto">
          <a:xfrm>
            <a:off x="4953000" y="1295400"/>
            <a:ext cx="4114800" cy="2419052"/>
          </a:xfrm>
          <a:prstGeom prst="rect">
            <a:avLst/>
          </a:prstGeom>
          <a:noFill/>
          <a:ln>
            <a:solidFill>
              <a:srgbClr val="CDD1D0"/>
            </a:solidFill>
          </a:ln>
        </p:spPr>
      </p:pic>
      <p:pic>
        <p:nvPicPr>
          <p:cNvPr id="14340" name="Picture 4" descr="http://pegasuslodges.com/wp-content/uploads/2013/04/Destination-West-Papua_MG_2107-1024x602.jpg"/>
          <p:cNvPicPr>
            <a:picLocks noChangeAspect="1" noChangeArrowheads="1"/>
          </p:cNvPicPr>
          <p:nvPr/>
        </p:nvPicPr>
        <p:blipFill>
          <a:blip r:embed="rId3" cstate="print"/>
          <a:srcRect/>
          <a:stretch>
            <a:fillRect/>
          </a:stretch>
        </p:blipFill>
        <p:spPr bwMode="auto">
          <a:xfrm>
            <a:off x="4953000" y="3753147"/>
            <a:ext cx="4114800" cy="2419053"/>
          </a:xfrm>
          <a:prstGeom prst="rect">
            <a:avLst/>
          </a:prstGeom>
          <a:noFill/>
          <a:ln>
            <a:solidFill>
              <a:srgbClr val="CDD1D0"/>
            </a:solidFill>
          </a:ln>
        </p:spPr>
      </p:pic>
      <p:cxnSp>
        <p:nvCxnSpPr>
          <p:cNvPr id="15" name="Straight Connector 14"/>
          <p:cNvCxnSpPr/>
          <p:nvPr/>
        </p:nvCxnSpPr>
        <p:spPr>
          <a:xfrm>
            <a:off x="4706470" y="1295400"/>
            <a:ext cx="0" cy="4800600"/>
          </a:xfrm>
          <a:prstGeom prst="line">
            <a:avLst/>
          </a:prstGeom>
          <a:ln w="25400">
            <a:solidFill>
              <a:srgbClr val="003D79"/>
            </a:solidFill>
          </a:ln>
        </p:spPr>
        <p:style>
          <a:lnRef idx="1">
            <a:schemeClr val="accent1"/>
          </a:lnRef>
          <a:fillRef idx="0">
            <a:schemeClr val="accent1"/>
          </a:fillRef>
          <a:effectRef idx="0">
            <a:schemeClr val="accent1"/>
          </a:effectRef>
          <a:fontRef idx="minor">
            <a:schemeClr val="tx1"/>
          </a:fontRef>
        </p:style>
      </p:cxnSp>
      <p:pic>
        <p:nvPicPr>
          <p:cNvPr id="16" name="Picture 2" descr="C:\Users\Seth\Desktop\TIL Logos\TIL-logo.png"/>
          <p:cNvPicPr>
            <a:picLocks noChangeAspect="1" noChangeArrowheads="1"/>
          </p:cNvPicPr>
          <p:nvPr/>
        </p:nvPicPr>
        <p:blipFill>
          <a:blip r:embed="rId4" cstate="print">
            <a:duotone>
              <a:prstClr val="black"/>
              <a:schemeClr val="accent1">
                <a:tint val="45000"/>
                <a:satMod val="400000"/>
              </a:schemeClr>
            </a:duotone>
            <a:lum bright="-50000"/>
          </a:blip>
          <a:srcRect/>
          <a:stretch>
            <a:fillRect/>
          </a:stretch>
        </p:blipFill>
        <p:spPr bwMode="auto">
          <a:xfrm>
            <a:off x="1646956" y="6244063"/>
            <a:ext cx="2772645" cy="648572"/>
          </a:xfrm>
          <a:prstGeom prst="rect">
            <a:avLst/>
          </a:prstGeom>
          <a:noFill/>
        </p:spPr>
      </p:pic>
      <p:pic>
        <p:nvPicPr>
          <p:cNvPr id="17" name="Picture 16" descr="C:\Users\Seth\Desktop\ratu_motu_west_sumatra.png"/>
          <p:cNvPicPr>
            <a:picLocks noChangeAspect="1" noChangeArrowheads="1"/>
          </p:cNvPicPr>
          <p:nvPr/>
        </p:nvPicPr>
        <p:blipFill>
          <a:blip r:embed="rId5" cstate="print">
            <a:duotone>
              <a:prstClr val="black"/>
              <a:schemeClr val="accent1">
                <a:tint val="45000"/>
                <a:satMod val="400000"/>
              </a:schemeClr>
            </a:duotone>
            <a:lum bright="-50000"/>
          </a:blip>
          <a:srcRect/>
          <a:stretch>
            <a:fillRect/>
          </a:stretch>
        </p:blipFill>
        <p:spPr bwMode="auto">
          <a:xfrm>
            <a:off x="4402562" y="6435464"/>
            <a:ext cx="2303041" cy="277422"/>
          </a:xfrm>
          <a:prstGeom prst="rect">
            <a:avLst/>
          </a:prstGeom>
          <a:noFill/>
        </p:spPr>
      </p:pic>
      <p:pic>
        <p:nvPicPr>
          <p:cNvPr id="18" name="Picture 3" descr="C:\Users\Seth\Desktop\ratu_motu_west_papua.png"/>
          <p:cNvPicPr>
            <a:picLocks noChangeAspect="1" noChangeArrowheads="1"/>
          </p:cNvPicPr>
          <p:nvPr/>
        </p:nvPicPr>
        <p:blipFill>
          <a:blip r:embed="rId6" cstate="print">
            <a:clrChange>
              <a:clrFrom>
                <a:srgbClr val="000000">
                  <a:alpha val="0"/>
                </a:srgbClr>
              </a:clrFrom>
              <a:clrTo>
                <a:srgbClr val="000000">
                  <a:alpha val="0"/>
                </a:srgbClr>
              </a:clrTo>
            </a:clrChange>
            <a:duotone>
              <a:prstClr val="black"/>
              <a:schemeClr val="accent1">
                <a:tint val="45000"/>
                <a:satMod val="400000"/>
              </a:schemeClr>
            </a:duotone>
            <a:lum bright="-50000"/>
          </a:blip>
          <a:srcRect/>
          <a:stretch>
            <a:fillRect/>
          </a:stretch>
        </p:blipFill>
        <p:spPr bwMode="auto">
          <a:xfrm>
            <a:off x="6883436" y="6435137"/>
            <a:ext cx="2205144" cy="291245"/>
          </a:xfrm>
          <a:prstGeom prst="rect">
            <a:avLst/>
          </a:prstGeom>
          <a:noFill/>
        </p:spPr>
      </p:pic>
      <p:cxnSp>
        <p:nvCxnSpPr>
          <p:cNvPr id="19" name="Straight Connector 18"/>
          <p:cNvCxnSpPr/>
          <p:nvPr/>
        </p:nvCxnSpPr>
        <p:spPr>
          <a:xfrm>
            <a:off x="0" y="452720"/>
            <a:ext cx="9144000" cy="0"/>
          </a:xfrm>
          <a:prstGeom prst="line">
            <a:avLst/>
          </a:prstGeom>
          <a:ln w="73025">
            <a:solidFill>
              <a:srgbClr val="003D79"/>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0" y="6248400"/>
            <a:ext cx="9144000" cy="0"/>
          </a:xfrm>
          <a:prstGeom prst="line">
            <a:avLst/>
          </a:prstGeom>
          <a:ln w="73025">
            <a:solidFill>
              <a:srgbClr val="003D79"/>
            </a:solidFill>
          </a:ln>
        </p:spPr>
        <p:style>
          <a:lnRef idx="1">
            <a:schemeClr val="accent1"/>
          </a:lnRef>
          <a:fillRef idx="0">
            <a:schemeClr val="accent1"/>
          </a:fillRef>
          <a:effectRef idx="0">
            <a:schemeClr val="accent1"/>
          </a:effectRef>
          <a:fontRef idx="minor">
            <a:schemeClr val="tx1"/>
          </a:fontRef>
        </p:style>
      </p:cxnSp>
      <p:pic>
        <p:nvPicPr>
          <p:cNvPr id="24" name="Picture 3" descr="C:\Users\Seth\Dropbox\Kolea Capital\Hospitality Investments\Pegasus Lodges &amp; Resorts\Marketing\Logos\Website Logos\logos for seth\pegasus_logo_outline.png"/>
          <p:cNvPicPr>
            <a:picLocks noChangeAspect="1" noChangeArrowheads="1"/>
          </p:cNvPicPr>
          <p:nvPr/>
        </p:nvPicPr>
        <p:blipFill>
          <a:blip r:embed="rId7" cstate="print">
            <a:duotone>
              <a:prstClr val="black"/>
              <a:schemeClr val="accent1">
                <a:tint val="45000"/>
                <a:satMod val="400000"/>
              </a:schemeClr>
            </a:duotone>
            <a:lum bright="-50000"/>
          </a:blip>
          <a:srcRect/>
          <a:stretch>
            <a:fillRect/>
          </a:stretch>
        </p:blipFill>
        <p:spPr bwMode="auto">
          <a:xfrm>
            <a:off x="152400" y="9036"/>
            <a:ext cx="4419600" cy="385637"/>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txBox="1">
            <a:spLocks/>
          </p:cNvSpPr>
          <p:nvPr/>
        </p:nvSpPr>
        <p:spPr>
          <a:xfrm>
            <a:off x="0" y="6324600"/>
            <a:ext cx="1905000" cy="533400"/>
          </a:xfrm>
          <a:prstGeom prst="rect">
            <a:avLst/>
          </a:prstGeom>
        </p:spPr>
        <p:txBody>
          <a:bodyPr vert="horz" lIns="91440" tIns="45720" rIns="91440" bIns="45720" rtlCol="0" anchor="t" anchorCtr="0">
            <a:noAutofit/>
          </a:bodyPr>
          <a:lstStyle/>
          <a:p>
            <a:pPr marL="114300" marR="0" lvl="0" indent="0" algn="l" defTabSz="914400" rtl="0" eaLnBrk="1" fontAlgn="auto" latinLnBrk="0" hangingPunct="1">
              <a:lnSpc>
                <a:spcPct val="100000"/>
              </a:lnSpc>
              <a:spcBef>
                <a:spcPts val="600"/>
              </a:spcBef>
              <a:spcAft>
                <a:spcPts val="600"/>
              </a:spcAft>
              <a:buClrTx/>
              <a:buSzTx/>
              <a:buFontTx/>
              <a:buNone/>
              <a:tabLst>
                <a:tab pos="1028700" algn="l"/>
                <a:tab pos="1257300" algn="l"/>
                <a:tab pos="1485900" algn="l"/>
                <a:tab pos="1714500" algn="l"/>
              </a:tabLst>
              <a:defRPr/>
            </a:pPr>
            <a: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t>Contact:</a:t>
            </a:r>
            <a:b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br>
            <a:r>
              <a:rPr kumimoji="0" lang="en-US" sz="800" b="0" i="0" u="none" strike="noStrike" kern="1200" cap="none" spc="0" normalizeH="0" baseline="0" noProof="0" dirty="0" smtClean="0">
                <a:ln>
                  <a:noFill/>
                </a:ln>
                <a:solidFill>
                  <a:srgbClr val="003D79"/>
                </a:solidFill>
                <a:effectLst/>
                <a:uLnTx/>
                <a:uFillTx/>
                <a:latin typeface="Georgia" pitchFamily="18" charset="0"/>
                <a:ea typeface="+mj-ea"/>
                <a:cs typeface="+mj-cs"/>
              </a:rPr>
              <a:t>ryder@pegasuslodges.com</a:t>
            </a:r>
            <a: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t/>
            </a:r>
            <a:b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br>
            <a: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t>www.pegasuslodges.com </a:t>
            </a:r>
            <a:endParaRPr kumimoji="0" lang="en-US" sz="800" b="1" i="0" u="none" strike="noStrike" kern="1200" cap="none" spc="0" normalizeH="0" baseline="0" noProof="0" dirty="0">
              <a:ln>
                <a:noFill/>
              </a:ln>
              <a:solidFill>
                <a:srgbClr val="003D79"/>
              </a:solidFill>
              <a:effectLst/>
              <a:uLnTx/>
              <a:uFillTx/>
              <a:latin typeface="Georgia" pitchFamily="18" charset="0"/>
              <a:ea typeface="+mj-ea"/>
              <a:cs typeface="+mj-cs"/>
            </a:endParaRPr>
          </a:p>
        </p:txBody>
      </p:sp>
      <p:pic>
        <p:nvPicPr>
          <p:cNvPr id="21" name="Picture 2" descr="C:\Users\Seth\Desktop\TIL Logos\TIL-logo.png"/>
          <p:cNvPicPr>
            <a:picLocks noChangeAspect="1" noChangeArrowheads="1"/>
          </p:cNvPicPr>
          <p:nvPr/>
        </p:nvPicPr>
        <p:blipFill>
          <a:blip r:embed="rId2" cstate="print">
            <a:duotone>
              <a:prstClr val="black"/>
              <a:schemeClr val="accent1">
                <a:tint val="45000"/>
                <a:satMod val="400000"/>
              </a:schemeClr>
            </a:duotone>
            <a:lum bright="-50000"/>
          </a:blip>
          <a:srcRect/>
          <a:stretch>
            <a:fillRect/>
          </a:stretch>
        </p:blipFill>
        <p:spPr bwMode="auto">
          <a:xfrm>
            <a:off x="1646956" y="6244063"/>
            <a:ext cx="2772645" cy="648572"/>
          </a:xfrm>
          <a:prstGeom prst="rect">
            <a:avLst/>
          </a:prstGeom>
          <a:noFill/>
        </p:spPr>
      </p:pic>
      <p:pic>
        <p:nvPicPr>
          <p:cNvPr id="22" name="Picture 21" descr="C:\Users\Seth\Desktop\ratu_motu_west_sumatra.png"/>
          <p:cNvPicPr>
            <a:picLocks noChangeAspect="1" noChangeArrowheads="1"/>
          </p:cNvPicPr>
          <p:nvPr/>
        </p:nvPicPr>
        <p:blipFill>
          <a:blip r:embed="rId3" cstate="print">
            <a:duotone>
              <a:prstClr val="black"/>
              <a:schemeClr val="accent1">
                <a:tint val="45000"/>
                <a:satMod val="400000"/>
              </a:schemeClr>
            </a:duotone>
            <a:lum bright="-50000"/>
          </a:blip>
          <a:srcRect/>
          <a:stretch>
            <a:fillRect/>
          </a:stretch>
        </p:blipFill>
        <p:spPr bwMode="auto">
          <a:xfrm>
            <a:off x="4402562" y="6435464"/>
            <a:ext cx="2303041" cy="277422"/>
          </a:xfrm>
          <a:prstGeom prst="rect">
            <a:avLst/>
          </a:prstGeom>
          <a:noFill/>
        </p:spPr>
      </p:pic>
      <p:pic>
        <p:nvPicPr>
          <p:cNvPr id="23" name="Picture 3" descr="C:\Users\Seth\Desktop\ratu_motu_west_papua.png"/>
          <p:cNvPicPr>
            <a:picLocks noChangeAspect="1" noChangeArrowheads="1"/>
          </p:cNvPicPr>
          <p:nvPr/>
        </p:nvPicPr>
        <p:blipFill>
          <a:blip r:embed="rId4" cstate="print">
            <a:clrChange>
              <a:clrFrom>
                <a:srgbClr val="000000">
                  <a:alpha val="0"/>
                </a:srgbClr>
              </a:clrFrom>
              <a:clrTo>
                <a:srgbClr val="000000">
                  <a:alpha val="0"/>
                </a:srgbClr>
              </a:clrTo>
            </a:clrChange>
            <a:duotone>
              <a:prstClr val="black"/>
              <a:schemeClr val="accent1">
                <a:tint val="45000"/>
                <a:satMod val="400000"/>
              </a:schemeClr>
            </a:duotone>
            <a:lum bright="-50000"/>
          </a:blip>
          <a:srcRect/>
          <a:stretch>
            <a:fillRect/>
          </a:stretch>
        </p:blipFill>
        <p:spPr bwMode="auto">
          <a:xfrm>
            <a:off x="6883436" y="6435137"/>
            <a:ext cx="2205144" cy="291245"/>
          </a:xfrm>
          <a:prstGeom prst="rect">
            <a:avLst/>
          </a:prstGeom>
          <a:noFill/>
        </p:spPr>
      </p:pic>
      <p:cxnSp>
        <p:nvCxnSpPr>
          <p:cNvPr id="32" name="Straight Connector 31"/>
          <p:cNvCxnSpPr/>
          <p:nvPr/>
        </p:nvCxnSpPr>
        <p:spPr>
          <a:xfrm>
            <a:off x="0" y="452720"/>
            <a:ext cx="9144000" cy="0"/>
          </a:xfrm>
          <a:prstGeom prst="line">
            <a:avLst/>
          </a:prstGeom>
          <a:ln w="73025">
            <a:solidFill>
              <a:srgbClr val="003D79"/>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0" y="6248400"/>
            <a:ext cx="9144000" cy="0"/>
          </a:xfrm>
          <a:prstGeom prst="line">
            <a:avLst/>
          </a:prstGeom>
          <a:ln w="73025">
            <a:solidFill>
              <a:srgbClr val="003D79"/>
            </a:solidFill>
          </a:ln>
        </p:spPr>
        <p:style>
          <a:lnRef idx="1">
            <a:schemeClr val="accent1"/>
          </a:lnRef>
          <a:fillRef idx="0">
            <a:schemeClr val="accent1"/>
          </a:fillRef>
          <a:effectRef idx="0">
            <a:schemeClr val="accent1"/>
          </a:effectRef>
          <a:fontRef idx="minor">
            <a:schemeClr val="tx1"/>
          </a:fontRef>
        </p:style>
      </p:cxnSp>
      <p:pic>
        <p:nvPicPr>
          <p:cNvPr id="2051" name="Picture 3" descr="C:\Users\Seth\Dropbox\Kolea Capital\Hospitality Investments\Pegasus Lodges &amp; Resorts\Marketing\Logos\Website Logos\logos for seth\pegasus_logo_outline.png"/>
          <p:cNvPicPr>
            <a:picLocks noChangeAspect="1" noChangeArrowheads="1"/>
          </p:cNvPicPr>
          <p:nvPr/>
        </p:nvPicPr>
        <p:blipFill>
          <a:blip r:embed="rId5" cstate="print">
            <a:duotone>
              <a:prstClr val="black"/>
              <a:schemeClr val="accent1">
                <a:tint val="45000"/>
                <a:satMod val="400000"/>
              </a:schemeClr>
            </a:duotone>
            <a:lum bright="-50000"/>
          </a:blip>
          <a:srcRect/>
          <a:stretch>
            <a:fillRect/>
          </a:stretch>
        </p:blipFill>
        <p:spPr bwMode="auto">
          <a:xfrm>
            <a:off x="152400" y="9036"/>
            <a:ext cx="4419600" cy="385637"/>
          </a:xfrm>
          <a:prstGeom prst="rect">
            <a:avLst/>
          </a:prstGeom>
          <a:noFill/>
        </p:spPr>
      </p:pic>
      <p:sp>
        <p:nvSpPr>
          <p:cNvPr id="31" name="TextBox 30"/>
          <p:cNvSpPr txBox="1"/>
          <p:nvPr/>
        </p:nvSpPr>
        <p:spPr>
          <a:xfrm>
            <a:off x="152400" y="1066800"/>
            <a:ext cx="8839200" cy="4616648"/>
          </a:xfrm>
          <a:prstGeom prst="rect">
            <a:avLst/>
          </a:prstGeom>
          <a:noFill/>
        </p:spPr>
        <p:txBody>
          <a:bodyPr wrap="square" rtlCol="0">
            <a:spAutoFit/>
          </a:bodyPr>
          <a:lstStyle/>
          <a:p>
            <a:pPr algn="just"/>
            <a:r>
              <a:rPr lang="en-US" sz="1400" dirty="0" smtClean="0">
                <a:solidFill>
                  <a:srgbClr val="003D79"/>
                </a:solidFill>
                <a:latin typeface="Georgia" pitchFamily="18" charset="0"/>
              </a:rPr>
              <a:t>Pegasus Lodges &amp; Resorts was born from a simple desire to experience and share the world’s most beautiful locations. Long before the pillow-topped king sized beds, air-conditioned rooms, ice cold drinks, Wi-Fi connections, 24/7 full-service staff, satellite phones, in-room spa treatments, and meticulously manicured grounds it was all about the authentic experience. It still is.</a:t>
            </a:r>
          </a:p>
          <a:p>
            <a:pPr algn="just"/>
            <a:endParaRPr lang="en-US" sz="1400" dirty="0" smtClean="0">
              <a:solidFill>
                <a:srgbClr val="003D79"/>
              </a:solidFill>
              <a:latin typeface="Georgia" pitchFamily="18" charset="0"/>
            </a:endParaRPr>
          </a:p>
          <a:p>
            <a:pPr algn="just"/>
            <a:r>
              <a:rPr lang="en-US" sz="1400" dirty="0" smtClean="0">
                <a:solidFill>
                  <a:srgbClr val="003D79"/>
                </a:solidFill>
                <a:latin typeface="Georgia" pitchFamily="18" charset="0"/>
              </a:rPr>
              <a:t>The leaky boat, the dead end road, the grueling days of travel only to discover a close-out, the long haul for little reward, the warm beer, the no beer, the reef cuts, the sheer uphill battle. All of these things form the actual beating heart of the authentic travel experience and have been part of our DNA since we first scraped together the airfare, a hundred bucks, our gear and a dream of unspoiled perfection. While the offering has changed, we remain deeply connected to our roots in the origins of authentic travel experiences.</a:t>
            </a:r>
          </a:p>
          <a:p>
            <a:pPr algn="just"/>
            <a:endParaRPr lang="en-US" sz="1400" dirty="0" smtClean="0">
              <a:solidFill>
                <a:srgbClr val="003D79"/>
              </a:solidFill>
              <a:latin typeface="Georgia" pitchFamily="18" charset="0"/>
            </a:endParaRPr>
          </a:p>
          <a:p>
            <a:pPr algn="just"/>
            <a:r>
              <a:rPr lang="en-US" sz="1400" dirty="0" smtClean="0">
                <a:solidFill>
                  <a:srgbClr val="003D79"/>
                </a:solidFill>
                <a:latin typeface="Georgia" pitchFamily="18" charset="0"/>
              </a:rPr>
              <a:t>System redundancy, family friendly environments, limited numbers, quality food and beverage, thoughtful guides and staff intensely focused on your experience, not their own, safety protocols and accident prevention systems, smooth trouble-free efficient transfers.…the things our dreams were made of are now your reality.</a:t>
            </a:r>
          </a:p>
          <a:p>
            <a:pPr algn="just"/>
            <a:endParaRPr lang="en-US" sz="1400" dirty="0" smtClean="0">
              <a:solidFill>
                <a:srgbClr val="003D79"/>
              </a:solidFill>
              <a:latin typeface="Georgia" pitchFamily="18" charset="0"/>
            </a:endParaRPr>
          </a:p>
          <a:p>
            <a:pPr algn="just"/>
            <a:r>
              <a:rPr lang="en-US" sz="1400" dirty="0" smtClean="0">
                <a:solidFill>
                  <a:srgbClr val="003D79"/>
                </a:solidFill>
                <a:latin typeface="Georgia" pitchFamily="18" charset="0"/>
              </a:rPr>
              <a:t>While the 18 hour ferry rides may have been replaced with a private plane, we are still unashamedly authentic guest experience focused. </a:t>
            </a:r>
          </a:p>
          <a:p>
            <a:pPr algn="just"/>
            <a:endParaRPr lang="en-US" sz="1400" dirty="0" smtClean="0">
              <a:solidFill>
                <a:srgbClr val="003D79"/>
              </a:solidFill>
              <a:latin typeface="Georgia" pitchFamily="18" charset="0"/>
            </a:endParaRPr>
          </a:p>
          <a:p>
            <a:pPr algn="just"/>
            <a:r>
              <a:rPr lang="en-US" sz="1400" dirty="0" smtClean="0">
                <a:solidFill>
                  <a:srgbClr val="003D79"/>
                </a:solidFill>
                <a:latin typeface="Georgia" pitchFamily="18" charset="0"/>
              </a:rPr>
              <a:t>Our locations are unequaled, our experiences are totally authentic and we mean it when we say we are looking forward to having you join us on the adventure.</a:t>
            </a:r>
          </a:p>
          <a:p>
            <a:pPr algn="just"/>
            <a:endParaRPr lang="en-US" sz="1400" dirty="0">
              <a:solidFill>
                <a:srgbClr val="003D79"/>
              </a:solidFill>
              <a:latin typeface="Georgia" pitchFamily="18"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txBox="1">
            <a:spLocks/>
          </p:cNvSpPr>
          <p:nvPr/>
        </p:nvSpPr>
        <p:spPr>
          <a:xfrm>
            <a:off x="0" y="6324600"/>
            <a:ext cx="1905000" cy="533400"/>
          </a:xfrm>
          <a:prstGeom prst="rect">
            <a:avLst/>
          </a:prstGeom>
        </p:spPr>
        <p:txBody>
          <a:bodyPr vert="horz" lIns="91440" tIns="45720" rIns="91440" bIns="45720" rtlCol="0" anchor="t" anchorCtr="0">
            <a:noAutofit/>
          </a:bodyPr>
          <a:lstStyle/>
          <a:p>
            <a:pPr marL="114300" marR="0" lvl="0" indent="0" algn="l" defTabSz="914400" rtl="0" eaLnBrk="1" fontAlgn="auto" latinLnBrk="0" hangingPunct="1">
              <a:lnSpc>
                <a:spcPct val="100000"/>
              </a:lnSpc>
              <a:spcBef>
                <a:spcPts val="600"/>
              </a:spcBef>
              <a:spcAft>
                <a:spcPts val="600"/>
              </a:spcAft>
              <a:buClrTx/>
              <a:buSzTx/>
              <a:buFontTx/>
              <a:buNone/>
              <a:tabLst>
                <a:tab pos="1028700" algn="l"/>
                <a:tab pos="1257300" algn="l"/>
                <a:tab pos="1485900" algn="l"/>
                <a:tab pos="1714500" algn="l"/>
              </a:tabLst>
              <a:defRPr/>
            </a:pPr>
            <a: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t>Contact:</a:t>
            </a:r>
            <a:b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br>
            <a:r>
              <a:rPr kumimoji="0" lang="en-US" sz="800" b="0" i="0" u="none" strike="noStrike" kern="1200" cap="none" spc="0" normalizeH="0" baseline="0" noProof="0" dirty="0" smtClean="0">
                <a:ln>
                  <a:noFill/>
                </a:ln>
                <a:solidFill>
                  <a:srgbClr val="003D79"/>
                </a:solidFill>
                <a:effectLst/>
                <a:uLnTx/>
                <a:uFillTx/>
                <a:latin typeface="Georgia" pitchFamily="18" charset="0"/>
                <a:ea typeface="+mj-ea"/>
                <a:cs typeface="+mj-cs"/>
              </a:rPr>
              <a:t>ryder@pegasuslodges.com</a:t>
            </a:r>
            <a: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t/>
            </a:r>
            <a:b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br>
            <a: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t>www.pegasuslodges.com </a:t>
            </a:r>
            <a:endParaRPr kumimoji="0" lang="en-US" sz="800" b="1" i="0" u="none" strike="noStrike" kern="1200" cap="none" spc="0" normalizeH="0" baseline="0" noProof="0" dirty="0">
              <a:ln>
                <a:noFill/>
              </a:ln>
              <a:solidFill>
                <a:srgbClr val="003D79"/>
              </a:solidFill>
              <a:effectLst/>
              <a:uLnTx/>
              <a:uFillTx/>
              <a:latin typeface="Georgia" pitchFamily="18" charset="0"/>
              <a:ea typeface="+mj-ea"/>
              <a:cs typeface="+mj-cs"/>
            </a:endParaRPr>
          </a:p>
        </p:txBody>
      </p:sp>
      <p:sp>
        <p:nvSpPr>
          <p:cNvPr id="13" name="TextBox 12"/>
          <p:cNvSpPr txBox="1"/>
          <p:nvPr/>
        </p:nvSpPr>
        <p:spPr>
          <a:xfrm>
            <a:off x="152400" y="542365"/>
            <a:ext cx="8839200" cy="707886"/>
          </a:xfrm>
          <a:prstGeom prst="rect">
            <a:avLst/>
          </a:prstGeom>
          <a:noFill/>
        </p:spPr>
        <p:txBody>
          <a:bodyPr wrap="square" rtlCol="0">
            <a:spAutoFit/>
          </a:bodyPr>
          <a:lstStyle/>
          <a:p>
            <a:pPr algn="ctr"/>
            <a:r>
              <a:rPr lang="en-US" sz="4000" b="1" u="sng" dirty="0" smtClean="0">
                <a:solidFill>
                  <a:srgbClr val="003D79"/>
                </a:solidFill>
                <a:latin typeface="Sweetly Broken" pitchFamily="2" charset="0"/>
              </a:rPr>
              <a:t>Ratu Motu: West Papua</a:t>
            </a:r>
          </a:p>
        </p:txBody>
      </p:sp>
      <p:sp>
        <p:nvSpPr>
          <p:cNvPr id="11" name="TextBox 10"/>
          <p:cNvSpPr txBox="1"/>
          <p:nvPr/>
        </p:nvSpPr>
        <p:spPr>
          <a:xfrm>
            <a:off x="152400" y="1335375"/>
            <a:ext cx="4419600" cy="2169825"/>
          </a:xfrm>
          <a:prstGeom prst="rect">
            <a:avLst/>
          </a:prstGeom>
          <a:noFill/>
        </p:spPr>
        <p:txBody>
          <a:bodyPr wrap="square" rtlCol="0">
            <a:spAutoFit/>
          </a:bodyPr>
          <a:lstStyle/>
          <a:p>
            <a:pPr algn="just"/>
            <a:r>
              <a:rPr lang="en-US" sz="1200" b="1" u="sng" dirty="0" smtClean="0">
                <a:solidFill>
                  <a:srgbClr val="003D79"/>
                </a:solidFill>
                <a:latin typeface="Georgia"/>
              </a:rPr>
              <a:t>The Surf</a:t>
            </a:r>
          </a:p>
          <a:p>
            <a:pPr algn="just"/>
            <a:r>
              <a:rPr lang="en-US" sz="1100" dirty="0" smtClean="0">
                <a:solidFill>
                  <a:srgbClr val="003D79"/>
                </a:solidFill>
                <a:latin typeface="Georgia"/>
              </a:rPr>
              <a:t>The surf in West Papua is just the icing on the cake as far as the entire West Papua experience is concerned. Rest assured you will not experience crowds of any type and most of the time the waves we surf will have only ever been surfed by people we have taken there. To focus entirely on surf is an option for any charter but most guests when presented with the natural beauty of the region below the water, ashore and aloft tend to opt to experience ALL West Papua has to offer rather than a single dimension. Rest assured, the surf in West Papua is world class, however even these world class uncrowded waves can still struggle to hold the attention of even the hardest core surfer in a marine environment of this magnitude.</a:t>
            </a:r>
            <a:endParaRPr lang="en-US" sz="1100" dirty="0">
              <a:solidFill>
                <a:srgbClr val="003D79"/>
              </a:solidFill>
              <a:latin typeface="Georgia" pitchFamily="18" charset="0"/>
            </a:endParaRPr>
          </a:p>
        </p:txBody>
      </p:sp>
      <p:pic>
        <p:nvPicPr>
          <p:cNvPr id="10242" name="Picture 2" descr="http://pegasuslodges.com/wp-content/uploads/2013/04/ThesurfIMG_4113-1024x602.jpg"/>
          <p:cNvPicPr>
            <a:picLocks noChangeAspect="1" noChangeArrowheads="1"/>
          </p:cNvPicPr>
          <p:nvPr/>
        </p:nvPicPr>
        <p:blipFill>
          <a:blip r:embed="rId2" cstate="print"/>
          <a:srcRect/>
          <a:stretch>
            <a:fillRect/>
          </a:stretch>
        </p:blipFill>
        <p:spPr bwMode="auto">
          <a:xfrm>
            <a:off x="4953000" y="1295400"/>
            <a:ext cx="4114800" cy="2419053"/>
          </a:xfrm>
          <a:prstGeom prst="rect">
            <a:avLst/>
          </a:prstGeom>
          <a:noFill/>
          <a:ln>
            <a:solidFill>
              <a:srgbClr val="CDD1D0"/>
            </a:solidFill>
          </a:ln>
        </p:spPr>
      </p:pic>
      <p:pic>
        <p:nvPicPr>
          <p:cNvPr id="10244" name="Picture 4" descr="http://pegasuslodges.com/wp-content/uploads/2013/04/ThesurfIMG_5023-1024x602.jpg"/>
          <p:cNvPicPr>
            <a:picLocks noChangeAspect="1" noChangeArrowheads="1"/>
          </p:cNvPicPr>
          <p:nvPr/>
        </p:nvPicPr>
        <p:blipFill>
          <a:blip r:embed="rId3" cstate="print"/>
          <a:srcRect/>
          <a:stretch>
            <a:fillRect/>
          </a:stretch>
        </p:blipFill>
        <p:spPr bwMode="auto">
          <a:xfrm>
            <a:off x="4953000" y="3753147"/>
            <a:ext cx="4114800" cy="2419053"/>
          </a:xfrm>
          <a:prstGeom prst="rect">
            <a:avLst/>
          </a:prstGeom>
          <a:noFill/>
          <a:ln>
            <a:solidFill>
              <a:srgbClr val="CDD1D0"/>
            </a:solidFill>
          </a:ln>
        </p:spPr>
      </p:pic>
      <p:cxnSp>
        <p:nvCxnSpPr>
          <p:cNvPr id="15" name="Straight Connector 14"/>
          <p:cNvCxnSpPr/>
          <p:nvPr/>
        </p:nvCxnSpPr>
        <p:spPr>
          <a:xfrm>
            <a:off x="4706470" y="1295400"/>
            <a:ext cx="0" cy="4800600"/>
          </a:xfrm>
          <a:prstGeom prst="line">
            <a:avLst/>
          </a:prstGeom>
          <a:ln w="25400">
            <a:solidFill>
              <a:srgbClr val="003D79"/>
            </a:solidFill>
          </a:ln>
        </p:spPr>
        <p:style>
          <a:lnRef idx="1">
            <a:schemeClr val="accent1"/>
          </a:lnRef>
          <a:fillRef idx="0">
            <a:schemeClr val="accent1"/>
          </a:fillRef>
          <a:effectRef idx="0">
            <a:schemeClr val="accent1"/>
          </a:effectRef>
          <a:fontRef idx="minor">
            <a:schemeClr val="tx1"/>
          </a:fontRef>
        </p:style>
      </p:cxnSp>
      <p:pic>
        <p:nvPicPr>
          <p:cNvPr id="16" name="Picture 2" descr="C:\Users\Seth\Desktop\TIL Logos\TIL-logo.png"/>
          <p:cNvPicPr>
            <a:picLocks noChangeAspect="1" noChangeArrowheads="1"/>
          </p:cNvPicPr>
          <p:nvPr/>
        </p:nvPicPr>
        <p:blipFill>
          <a:blip r:embed="rId4" cstate="print">
            <a:duotone>
              <a:prstClr val="black"/>
              <a:schemeClr val="accent1">
                <a:tint val="45000"/>
                <a:satMod val="400000"/>
              </a:schemeClr>
            </a:duotone>
            <a:lum bright="-50000"/>
          </a:blip>
          <a:srcRect/>
          <a:stretch>
            <a:fillRect/>
          </a:stretch>
        </p:blipFill>
        <p:spPr bwMode="auto">
          <a:xfrm>
            <a:off x="1646956" y="6244063"/>
            <a:ext cx="2772645" cy="648572"/>
          </a:xfrm>
          <a:prstGeom prst="rect">
            <a:avLst/>
          </a:prstGeom>
          <a:noFill/>
        </p:spPr>
      </p:pic>
      <p:pic>
        <p:nvPicPr>
          <p:cNvPr id="17" name="Picture 16" descr="C:\Users\Seth\Desktop\ratu_motu_west_sumatra.png"/>
          <p:cNvPicPr>
            <a:picLocks noChangeAspect="1" noChangeArrowheads="1"/>
          </p:cNvPicPr>
          <p:nvPr/>
        </p:nvPicPr>
        <p:blipFill>
          <a:blip r:embed="rId5" cstate="print">
            <a:duotone>
              <a:prstClr val="black"/>
              <a:schemeClr val="accent1">
                <a:tint val="45000"/>
                <a:satMod val="400000"/>
              </a:schemeClr>
            </a:duotone>
            <a:lum bright="-50000"/>
          </a:blip>
          <a:srcRect/>
          <a:stretch>
            <a:fillRect/>
          </a:stretch>
        </p:blipFill>
        <p:spPr bwMode="auto">
          <a:xfrm>
            <a:off x="4402562" y="6435464"/>
            <a:ext cx="2303041" cy="277422"/>
          </a:xfrm>
          <a:prstGeom prst="rect">
            <a:avLst/>
          </a:prstGeom>
          <a:noFill/>
        </p:spPr>
      </p:pic>
      <p:pic>
        <p:nvPicPr>
          <p:cNvPr id="18" name="Picture 3" descr="C:\Users\Seth\Desktop\ratu_motu_west_papua.png"/>
          <p:cNvPicPr>
            <a:picLocks noChangeAspect="1" noChangeArrowheads="1"/>
          </p:cNvPicPr>
          <p:nvPr/>
        </p:nvPicPr>
        <p:blipFill>
          <a:blip r:embed="rId6" cstate="print">
            <a:clrChange>
              <a:clrFrom>
                <a:srgbClr val="000000">
                  <a:alpha val="0"/>
                </a:srgbClr>
              </a:clrFrom>
              <a:clrTo>
                <a:srgbClr val="000000">
                  <a:alpha val="0"/>
                </a:srgbClr>
              </a:clrTo>
            </a:clrChange>
            <a:duotone>
              <a:prstClr val="black"/>
              <a:schemeClr val="accent1">
                <a:tint val="45000"/>
                <a:satMod val="400000"/>
              </a:schemeClr>
            </a:duotone>
            <a:lum bright="-50000"/>
          </a:blip>
          <a:srcRect/>
          <a:stretch>
            <a:fillRect/>
          </a:stretch>
        </p:blipFill>
        <p:spPr bwMode="auto">
          <a:xfrm>
            <a:off x="6883436" y="6435137"/>
            <a:ext cx="2205144" cy="291245"/>
          </a:xfrm>
          <a:prstGeom prst="rect">
            <a:avLst/>
          </a:prstGeom>
          <a:noFill/>
        </p:spPr>
      </p:pic>
      <p:cxnSp>
        <p:nvCxnSpPr>
          <p:cNvPr id="19" name="Straight Connector 18"/>
          <p:cNvCxnSpPr/>
          <p:nvPr/>
        </p:nvCxnSpPr>
        <p:spPr>
          <a:xfrm>
            <a:off x="0" y="452720"/>
            <a:ext cx="9144000" cy="0"/>
          </a:xfrm>
          <a:prstGeom prst="line">
            <a:avLst/>
          </a:prstGeom>
          <a:ln w="73025">
            <a:solidFill>
              <a:srgbClr val="003D79"/>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0" y="6248400"/>
            <a:ext cx="9144000" cy="0"/>
          </a:xfrm>
          <a:prstGeom prst="line">
            <a:avLst/>
          </a:prstGeom>
          <a:ln w="73025">
            <a:solidFill>
              <a:srgbClr val="003D79"/>
            </a:solidFill>
          </a:ln>
        </p:spPr>
        <p:style>
          <a:lnRef idx="1">
            <a:schemeClr val="accent1"/>
          </a:lnRef>
          <a:fillRef idx="0">
            <a:schemeClr val="accent1"/>
          </a:fillRef>
          <a:effectRef idx="0">
            <a:schemeClr val="accent1"/>
          </a:effectRef>
          <a:fontRef idx="minor">
            <a:schemeClr val="tx1"/>
          </a:fontRef>
        </p:style>
      </p:cxnSp>
      <p:pic>
        <p:nvPicPr>
          <p:cNvPr id="24" name="Picture 3" descr="C:\Users\Seth\Dropbox\Kolea Capital\Hospitality Investments\Pegasus Lodges &amp; Resorts\Marketing\Logos\Website Logos\logos for seth\pegasus_logo_outline.png"/>
          <p:cNvPicPr>
            <a:picLocks noChangeAspect="1" noChangeArrowheads="1"/>
          </p:cNvPicPr>
          <p:nvPr/>
        </p:nvPicPr>
        <p:blipFill>
          <a:blip r:embed="rId7" cstate="print">
            <a:duotone>
              <a:prstClr val="black"/>
              <a:schemeClr val="accent1">
                <a:tint val="45000"/>
                <a:satMod val="400000"/>
              </a:schemeClr>
            </a:duotone>
            <a:lum bright="-50000"/>
          </a:blip>
          <a:srcRect/>
          <a:stretch>
            <a:fillRect/>
          </a:stretch>
        </p:blipFill>
        <p:spPr bwMode="auto">
          <a:xfrm>
            <a:off x="152400" y="9036"/>
            <a:ext cx="4419600" cy="385637"/>
          </a:xfrm>
          <a:prstGeom prst="rect">
            <a:avLst/>
          </a:prstGeom>
          <a:noFill/>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txBox="1">
            <a:spLocks/>
          </p:cNvSpPr>
          <p:nvPr/>
        </p:nvSpPr>
        <p:spPr>
          <a:xfrm>
            <a:off x="0" y="6324600"/>
            <a:ext cx="1905000" cy="533400"/>
          </a:xfrm>
          <a:prstGeom prst="rect">
            <a:avLst/>
          </a:prstGeom>
        </p:spPr>
        <p:txBody>
          <a:bodyPr vert="horz" lIns="91440" tIns="45720" rIns="91440" bIns="45720" rtlCol="0" anchor="t" anchorCtr="0">
            <a:noAutofit/>
          </a:bodyPr>
          <a:lstStyle/>
          <a:p>
            <a:pPr marL="114300" marR="0" lvl="0" indent="0" algn="l" defTabSz="914400" rtl="0" eaLnBrk="1" fontAlgn="auto" latinLnBrk="0" hangingPunct="1">
              <a:lnSpc>
                <a:spcPct val="100000"/>
              </a:lnSpc>
              <a:spcBef>
                <a:spcPts val="600"/>
              </a:spcBef>
              <a:spcAft>
                <a:spcPts val="600"/>
              </a:spcAft>
              <a:buClrTx/>
              <a:buSzTx/>
              <a:buFontTx/>
              <a:buNone/>
              <a:tabLst>
                <a:tab pos="1028700" algn="l"/>
                <a:tab pos="1257300" algn="l"/>
                <a:tab pos="1485900" algn="l"/>
                <a:tab pos="1714500" algn="l"/>
              </a:tabLst>
              <a:defRPr/>
            </a:pPr>
            <a: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t>Contact:</a:t>
            </a:r>
            <a:b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br>
            <a:r>
              <a:rPr kumimoji="0" lang="en-US" sz="800" b="0" i="0" u="none" strike="noStrike" kern="1200" cap="none" spc="0" normalizeH="0" baseline="0" noProof="0" dirty="0" smtClean="0">
                <a:ln>
                  <a:noFill/>
                </a:ln>
                <a:solidFill>
                  <a:srgbClr val="003D79"/>
                </a:solidFill>
                <a:effectLst/>
                <a:uLnTx/>
                <a:uFillTx/>
                <a:latin typeface="Georgia" pitchFamily="18" charset="0"/>
                <a:ea typeface="+mj-ea"/>
                <a:cs typeface="+mj-cs"/>
              </a:rPr>
              <a:t>ryder@pegasuslodges.com</a:t>
            </a:r>
            <a: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t/>
            </a:r>
            <a:b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br>
            <a: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t>www.pegasuslodges.com </a:t>
            </a:r>
            <a:endParaRPr kumimoji="0" lang="en-US" sz="800" b="1" i="0" u="none" strike="noStrike" kern="1200" cap="none" spc="0" normalizeH="0" baseline="0" noProof="0" dirty="0">
              <a:ln>
                <a:noFill/>
              </a:ln>
              <a:solidFill>
                <a:srgbClr val="003D79"/>
              </a:solidFill>
              <a:effectLst/>
              <a:uLnTx/>
              <a:uFillTx/>
              <a:latin typeface="Georgia" pitchFamily="18" charset="0"/>
              <a:ea typeface="+mj-ea"/>
              <a:cs typeface="+mj-cs"/>
            </a:endParaRPr>
          </a:p>
        </p:txBody>
      </p:sp>
      <p:sp>
        <p:nvSpPr>
          <p:cNvPr id="13" name="TextBox 12"/>
          <p:cNvSpPr txBox="1"/>
          <p:nvPr/>
        </p:nvSpPr>
        <p:spPr>
          <a:xfrm>
            <a:off x="152400" y="546845"/>
            <a:ext cx="8839200" cy="707886"/>
          </a:xfrm>
          <a:prstGeom prst="rect">
            <a:avLst/>
          </a:prstGeom>
          <a:noFill/>
        </p:spPr>
        <p:txBody>
          <a:bodyPr wrap="square" rtlCol="0">
            <a:spAutoFit/>
          </a:bodyPr>
          <a:lstStyle/>
          <a:p>
            <a:pPr algn="ctr"/>
            <a:r>
              <a:rPr lang="en-US" sz="4000" b="1" u="sng" dirty="0" smtClean="0">
                <a:solidFill>
                  <a:srgbClr val="003D79"/>
                </a:solidFill>
                <a:latin typeface="Sweetly Broken" pitchFamily="2" charset="0"/>
              </a:rPr>
              <a:t>Ratu Motu: West Papua</a:t>
            </a:r>
          </a:p>
        </p:txBody>
      </p:sp>
      <p:sp>
        <p:nvSpPr>
          <p:cNvPr id="12" name="TextBox 11"/>
          <p:cNvSpPr txBox="1"/>
          <p:nvPr/>
        </p:nvSpPr>
        <p:spPr>
          <a:xfrm>
            <a:off x="152400" y="1312307"/>
            <a:ext cx="4419600" cy="4555093"/>
          </a:xfrm>
          <a:prstGeom prst="rect">
            <a:avLst/>
          </a:prstGeom>
          <a:noFill/>
        </p:spPr>
        <p:txBody>
          <a:bodyPr wrap="square" rtlCol="0">
            <a:spAutoFit/>
          </a:bodyPr>
          <a:lstStyle/>
          <a:p>
            <a:pPr algn="just"/>
            <a:r>
              <a:rPr lang="en-US" sz="1200" b="1" u="sng" dirty="0" smtClean="0">
                <a:solidFill>
                  <a:srgbClr val="003D79"/>
                </a:solidFill>
                <a:latin typeface="Georgia"/>
              </a:rPr>
              <a:t>Leisure Activities</a:t>
            </a:r>
          </a:p>
          <a:p>
            <a:pPr algn="just"/>
            <a:endParaRPr lang="en-US" sz="1400" b="1" u="sng" dirty="0" smtClean="0">
              <a:solidFill>
                <a:srgbClr val="003D79"/>
              </a:solidFill>
              <a:latin typeface="Georgia"/>
            </a:endParaRPr>
          </a:p>
          <a:p>
            <a:pPr algn="just"/>
            <a:r>
              <a:rPr lang="en-US" sz="1100" b="1" u="sng" dirty="0" smtClean="0">
                <a:solidFill>
                  <a:srgbClr val="003D79"/>
                </a:solidFill>
                <a:latin typeface="Georgia"/>
              </a:rPr>
              <a:t>Diving</a:t>
            </a:r>
          </a:p>
          <a:p>
            <a:pPr algn="just"/>
            <a:r>
              <a:rPr lang="en-US" sz="1100" dirty="0" smtClean="0">
                <a:solidFill>
                  <a:srgbClr val="003D79"/>
                </a:solidFill>
                <a:latin typeface="Georgia"/>
              </a:rPr>
              <a:t>Eastern Indonesia is renowned for its incredible marine bio-diversity including an abundance of fish life, warm pristine waters and close encounters with pelagics such as manta rays and whale sharks. The ship is one of the most well–equipped sport diving vessels in the world. Our scuba tank fill stations with multiple whips and Dual Bauer compressors will maximize your dive time. You can dive directly from the ship’s swim platform or use the tenders to access the most exhilarating dive locations on the globe, many of which you may be the first to experience.</a:t>
            </a:r>
          </a:p>
          <a:p>
            <a:pPr algn="just"/>
            <a:endParaRPr lang="en-US" sz="1100" dirty="0" smtClean="0">
              <a:solidFill>
                <a:srgbClr val="003D79"/>
              </a:solidFill>
              <a:latin typeface="Georgia"/>
            </a:endParaRPr>
          </a:p>
          <a:p>
            <a:pPr algn="just"/>
            <a:r>
              <a:rPr lang="en-US" sz="1100" dirty="0" smtClean="0">
                <a:solidFill>
                  <a:srgbClr val="003D79"/>
                </a:solidFill>
                <a:latin typeface="Georgia"/>
              </a:rPr>
              <a:t>As one of Indonesia’s fastest-cruising live-aboard yachts, the Ratu Motu gives divers access to a wide variety of secluded hot spots, including exciting channel dives with sharks and rays, vibrant thilas, cleaning stations, wrecks, and coral overhangs.</a:t>
            </a:r>
          </a:p>
          <a:p>
            <a:pPr algn="just"/>
            <a:endParaRPr lang="en-US" sz="1100" b="1" u="sng" dirty="0" smtClean="0">
              <a:solidFill>
                <a:srgbClr val="003D79"/>
              </a:solidFill>
              <a:latin typeface="Georgia"/>
            </a:endParaRPr>
          </a:p>
          <a:p>
            <a:pPr algn="just"/>
            <a:r>
              <a:rPr lang="en-US" sz="1100" b="1" u="sng" dirty="0" smtClean="0">
                <a:solidFill>
                  <a:srgbClr val="003D79"/>
                </a:solidFill>
                <a:latin typeface="Georgia"/>
              </a:rPr>
              <a:t>SUP</a:t>
            </a:r>
          </a:p>
          <a:p>
            <a:pPr algn="just"/>
            <a:r>
              <a:rPr lang="en-US" sz="1100" dirty="0" smtClean="0">
                <a:solidFill>
                  <a:srgbClr val="003D79"/>
                </a:solidFill>
                <a:latin typeface="Georgia"/>
              </a:rPr>
              <a:t>Whether you’re a dedicated enthusiast, an opportunistic part-timer, or a curious first-timer, you’ll find the friendly, un-crowded waves are ideal for stand-up paddle-boarding. Bring your own equipment or use ours to catch a few waves or simply gaze down at the reef through gin-clear waters. An outing on an SUP in this part of the world has to be ranked as one of the great marine experiences.</a:t>
            </a:r>
          </a:p>
          <a:p>
            <a:pPr algn="just"/>
            <a:endParaRPr lang="en-US" sz="1100" b="1" u="sng" dirty="0" smtClean="0">
              <a:solidFill>
                <a:srgbClr val="003D79"/>
              </a:solidFill>
              <a:latin typeface="Georgia"/>
            </a:endParaRPr>
          </a:p>
        </p:txBody>
      </p:sp>
      <p:pic>
        <p:nvPicPr>
          <p:cNvPr id="7170" name="Picture 2" descr="http://pegasuslodges.com/wp-content/uploads/2013/04/Lesiure-activitiesSea-Squirt-Heaven-1024x602.jpg"/>
          <p:cNvPicPr>
            <a:picLocks noChangeAspect="1" noChangeArrowheads="1"/>
          </p:cNvPicPr>
          <p:nvPr/>
        </p:nvPicPr>
        <p:blipFill>
          <a:blip r:embed="rId2" cstate="print"/>
          <a:srcRect/>
          <a:stretch>
            <a:fillRect/>
          </a:stretch>
        </p:blipFill>
        <p:spPr bwMode="auto">
          <a:xfrm>
            <a:off x="4953000" y="1295400"/>
            <a:ext cx="4114800" cy="2419053"/>
          </a:xfrm>
          <a:prstGeom prst="rect">
            <a:avLst/>
          </a:prstGeom>
          <a:noFill/>
          <a:ln>
            <a:solidFill>
              <a:srgbClr val="CDD1D0"/>
            </a:solidFill>
          </a:ln>
        </p:spPr>
      </p:pic>
      <p:pic>
        <p:nvPicPr>
          <p:cNvPr id="7174" name="Picture 6" descr="http://pegasuslodges.com/wp-content/uploads/2013/04/Lesiure-activities-91-1024x602.jpg"/>
          <p:cNvPicPr>
            <a:picLocks noChangeAspect="1" noChangeArrowheads="1"/>
          </p:cNvPicPr>
          <p:nvPr/>
        </p:nvPicPr>
        <p:blipFill>
          <a:blip r:embed="rId3" cstate="print"/>
          <a:srcRect/>
          <a:stretch>
            <a:fillRect/>
          </a:stretch>
        </p:blipFill>
        <p:spPr bwMode="auto">
          <a:xfrm>
            <a:off x="4953000" y="3753146"/>
            <a:ext cx="4114799" cy="2419053"/>
          </a:xfrm>
          <a:prstGeom prst="rect">
            <a:avLst/>
          </a:prstGeom>
          <a:noFill/>
          <a:ln>
            <a:solidFill>
              <a:srgbClr val="CDD1D0"/>
            </a:solidFill>
          </a:ln>
        </p:spPr>
      </p:pic>
      <p:cxnSp>
        <p:nvCxnSpPr>
          <p:cNvPr id="17" name="Straight Connector 16"/>
          <p:cNvCxnSpPr/>
          <p:nvPr/>
        </p:nvCxnSpPr>
        <p:spPr>
          <a:xfrm>
            <a:off x="4706470" y="1295400"/>
            <a:ext cx="0" cy="4800600"/>
          </a:xfrm>
          <a:prstGeom prst="line">
            <a:avLst/>
          </a:prstGeom>
          <a:ln w="25400">
            <a:solidFill>
              <a:srgbClr val="003D79"/>
            </a:solidFill>
          </a:ln>
        </p:spPr>
        <p:style>
          <a:lnRef idx="1">
            <a:schemeClr val="accent1"/>
          </a:lnRef>
          <a:fillRef idx="0">
            <a:schemeClr val="accent1"/>
          </a:fillRef>
          <a:effectRef idx="0">
            <a:schemeClr val="accent1"/>
          </a:effectRef>
          <a:fontRef idx="minor">
            <a:schemeClr val="tx1"/>
          </a:fontRef>
        </p:style>
      </p:cxnSp>
      <p:pic>
        <p:nvPicPr>
          <p:cNvPr id="18" name="Picture 2" descr="C:\Users\Seth\Desktop\TIL Logos\TIL-logo.png"/>
          <p:cNvPicPr>
            <a:picLocks noChangeAspect="1" noChangeArrowheads="1"/>
          </p:cNvPicPr>
          <p:nvPr/>
        </p:nvPicPr>
        <p:blipFill>
          <a:blip r:embed="rId4" cstate="print">
            <a:duotone>
              <a:prstClr val="black"/>
              <a:schemeClr val="accent1">
                <a:tint val="45000"/>
                <a:satMod val="400000"/>
              </a:schemeClr>
            </a:duotone>
            <a:lum bright="-50000"/>
          </a:blip>
          <a:srcRect/>
          <a:stretch>
            <a:fillRect/>
          </a:stretch>
        </p:blipFill>
        <p:spPr bwMode="auto">
          <a:xfrm>
            <a:off x="1646956" y="6244063"/>
            <a:ext cx="2772645" cy="648572"/>
          </a:xfrm>
          <a:prstGeom prst="rect">
            <a:avLst/>
          </a:prstGeom>
          <a:noFill/>
        </p:spPr>
      </p:pic>
      <p:pic>
        <p:nvPicPr>
          <p:cNvPr id="19" name="Picture 18" descr="C:\Users\Seth\Desktop\ratu_motu_west_sumatra.png"/>
          <p:cNvPicPr>
            <a:picLocks noChangeAspect="1" noChangeArrowheads="1"/>
          </p:cNvPicPr>
          <p:nvPr/>
        </p:nvPicPr>
        <p:blipFill>
          <a:blip r:embed="rId5" cstate="print">
            <a:duotone>
              <a:prstClr val="black"/>
              <a:schemeClr val="accent1">
                <a:tint val="45000"/>
                <a:satMod val="400000"/>
              </a:schemeClr>
            </a:duotone>
            <a:lum bright="-50000"/>
          </a:blip>
          <a:srcRect/>
          <a:stretch>
            <a:fillRect/>
          </a:stretch>
        </p:blipFill>
        <p:spPr bwMode="auto">
          <a:xfrm>
            <a:off x="4402562" y="6435464"/>
            <a:ext cx="2303041" cy="277422"/>
          </a:xfrm>
          <a:prstGeom prst="rect">
            <a:avLst/>
          </a:prstGeom>
          <a:noFill/>
        </p:spPr>
      </p:pic>
      <p:pic>
        <p:nvPicPr>
          <p:cNvPr id="20" name="Picture 3" descr="C:\Users\Seth\Desktop\ratu_motu_west_papua.png"/>
          <p:cNvPicPr>
            <a:picLocks noChangeAspect="1" noChangeArrowheads="1"/>
          </p:cNvPicPr>
          <p:nvPr/>
        </p:nvPicPr>
        <p:blipFill>
          <a:blip r:embed="rId6" cstate="print">
            <a:clrChange>
              <a:clrFrom>
                <a:srgbClr val="000000">
                  <a:alpha val="0"/>
                </a:srgbClr>
              </a:clrFrom>
              <a:clrTo>
                <a:srgbClr val="000000">
                  <a:alpha val="0"/>
                </a:srgbClr>
              </a:clrTo>
            </a:clrChange>
            <a:duotone>
              <a:prstClr val="black"/>
              <a:schemeClr val="accent1">
                <a:tint val="45000"/>
                <a:satMod val="400000"/>
              </a:schemeClr>
            </a:duotone>
            <a:lum bright="-50000"/>
          </a:blip>
          <a:srcRect/>
          <a:stretch>
            <a:fillRect/>
          </a:stretch>
        </p:blipFill>
        <p:spPr bwMode="auto">
          <a:xfrm>
            <a:off x="6883436" y="6435137"/>
            <a:ext cx="2205144" cy="291245"/>
          </a:xfrm>
          <a:prstGeom prst="rect">
            <a:avLst/>
          </a:prstGeom>
          <a:noFill/>
        </p:spPr>
      </p:pic>
      <p:cxnSp>
        <p:nvCxnSpPr>
          <p:cNvPr id="24" name="Straight Connector 23"/>
          <p:cNvCxnSpPr/>
          <p:nvPr/>
        </p:nvCxnSpPr>
        <p:spPr>
          <a:xfrm>
            <a:off x="0" y="452720"/>
            <a:ext cx="9144000" cy="0"/>
          </a:xfrm>
          <a:prstGeom prst="line">
            <a:avLst/>
          </a:prstGeom>
          <a:ln w="73025">
            <a:solidFill>
              <a:srgbClr val="003D79"/>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0" y="6248400"/>
            <a:ext cx="9144000" cy="0"/>
          </a:xfrm>
          <a:prstGeom prst="line">
            <a:avLst/>
          </a:prstGeom>
          <a:ln w="73025">
            <a:solidFill>
              <a:srgbClr val="003D79"/>
            </a:solidFill>
          </a:ln>
        </p:spPr>
        <p:style>
          <a:lnRef idx="1">
            <a:schemeClr val="accent1"/>
          </a:lnRef>
          <a:fillRef idx="0">
            <a:schemeClr val="accent1"/>
          </a:fillRef>
          <a:effectRef idx="0">
            <a:schemeClr val="accent1"/>
          </a:effectRef>
          <a:fontRef idx="minor">
            <a:schemeClr val="tx1"/>
          </a:fontRef>
        </p:style>
      </p:cxnSp>
      <p:pic>
        <p:nvPicPr>
          <p:cNvPr id="26" name="Picture 3" descr="C:\Users\Seth\Dropbox\Kolea Capital\Hospitality Investments\Pegasus Lodges &amp; Resorts\Marketing\Logos\Website Logos\logos for seth\pegasus_logo_outline.png"/>
          <p:cNvPicPr>
            <a:picLocks noChangeAspect="1" noChangeArrowheads="1"/>
          </p:cNvPicPr>
          <p:nvPr/>
        </p:nvPicPr>
        <p:blipFill>
          <a:blip r:embed="rId7" cstate="print">
            <a:duotone>
              <a:prstClr val="black"/>
              <a:schemeClr val="accent1">
                <a:tint val="45000"/>
                <a:satMod val="400000"/>
              </a:schemeClr>
            </a:duotone>
            <a:lum bright="-50000"/>
          </a:blip>
          <a:srcRect/>
          <a:stretch>
            <a:fillRect/>
          </a:stretch>
        </p:blipFill>
        <p:spPr bwMode="auto">
          <a:xfrm>
            <a:off x="152400" y="9036"/>
            <a:ext cx="4419600" cy="385637"/>
          </a:xfrm>
          <a:prstGeom prst="rect">
            <a:avLst/>
          </a:prstGeom>
          <a:noFill/>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txBox="1">
            <a:spLocks/>
          </p:cNvSpPr>
          <p:nvPr/>
        </p:nvSpPr>
        <p:spPr>
          <a:xfrm>
            <a:off x="0" y="6324600"/>
            <a:ext cx="1905000" cy="533400"/>
          </a:xfrm>
          <a:prstGeom prst="rect">
            <a:avLst/>
          </a:prstGeom>
        </p:spPr>
        <p:txBody>
          <a:bodyPr vert="horz" lIns="91440" tIns="45720" rIns="91440" bIns="45720" rtlCol="0" anchor="t" anchorCtr="0">
            <a:noAutofit/>
          </a:bodyPr>
          <a:lstStyle/>
          <a:p>
            <a:pPr marL="114300" marR="0" lvl="0" indent="0" algn="l" defTabSz="914400" rtl="0" eaLnBrk="1" fontAlgn="auto" latinLnBrk="0" hangingPunct="1">
              <a:lnSpc>
                <a:spcPct val="100000"/>
              </a:lnSpc>
              <a:spcBef>
                <a:spcPts val="600"/>
              </a:spcBef>
              <a:spcAft>
                <a:spcPts val="600"/>
              </a:spcAft>
              <a:buClrTx/>
              <a:buSzTx/>
              <a:buFontTx/>
              <a:buNone/>
              <a:tabLst>
                <a:tab pos="1028700" algn="l"/>
                <a:tab pos="1257300" algn="l"/>
                <a:tab pos="1485900" algn="l"/>
                <a:tab pos="1714500" algn="l"/>
              </a:tabLst>
              <a:defRPr/>
            </a:pPr>
            <a: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t>Contact:</a:t>
            </a:r>
            <a:b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br>
            <a:r>
              <a:rPr kumimoji="0" lang="en-US" sz="800" b="0" i="0" u="none" strike="noStrike" kern="1200" cap="none" spc="0" normalizeH="0" baseline="0" noProof="0" dirty="0" smtClean="0">
                <a:ln>
                  <a:noFill/>
                </a:ln>
                <a:solidFill>
                  <a:srgbClr val="003D79"/>
                </a:solidFill>
                <a:effectLst/>
                <a:uLnTx/>
                <a:uFillTx/>
                <a:latin typeface="Georgia" pitchFamily="18" charset="0"/>
                <a:ea typeface="+mj-ea"/>
                <a:cs typeface="+mj-cs"/>
              </a:rPr>
              <a:t>ryder@pegasuslodges.com</a:t>
            </a:r>
            <a: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t/>
            </a:r>
            <a:b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br>
            <a: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t>www.pegasuslodges.com </a:t>
            </a:r>
            <a:endParaRPr kumimoji="0" lang="en-US" sz="800" b="1" i="0" u="none" strike="noStrike" kern="1200" cap="none" spc="0" normalizeH="0" baseline="0" noProof="0" dirty="0">
              <a:ln>
                <a:noFill/>
              </a:ln>
              <a:solidFill>
                <a:srgbClr val="003D79"/>
              </a:solidFill>
              <a:effectLst/>
              <a:uLnTx/>
              <a:uFillTx/>
              <a:latin typeface="Georgia" pitchFamily="18" charset="0"/>
              <a:ea typeface="+mj-ea"/>
              <a:cs typeface="+mj-cs"/>
            </a:endParaRPr>
          </a:p>
        </p:txBody>
      </p:sp>
      <p:sp>
        <p:nvSpPr>
          <p:cNvPr id="13" name="TextBox 12"/>
          <p:cNvSpPr txBox="1"/>
          <p:nvPr/>
        </p:nvSpPr>
        <p:spPr>
          <a:xfrm>
            <a:off x="152400" y="546845"/>
            <a:ext cx="8839200" cy="707886"/>
          </a:xfrm>
          <a:prstGeom prst="rect">
            <a:avLst/>
          </a:prstGeom>
          <a:noFill/>
        </p:spPr>
        <p:txBody>
          <a:bodyPr wrap="square" rtlCol="0">
            <a:spAutoFit/>
          </a:bodyPr>
          <a:lstStyle/>
          <a:p>
            <a:pPr algn="ctr"/>
            <a:r>
              <a:rPr lang="en-US" sz="4000" b="1" u="sng" dirty="0" smtClean="0">
                <a:solidFill>
                  <a:srgbClr val="003D79"/>
                </a:solidFill>
                <a:latin typeface="Sweetly Broken" pitchFamily="2" charset="0"/>
              </a:rPr>
              <a:t>Ratu Motu: West Papua</a:t>
            </a:r>
          </a:p>
        </p:txBody>
      </p:sp>
      <p:sp>
        <p:nvSpPr>
          <p:cNvPr id="11" name="TextBox 10"/>
          <p:cNvSpPr txBox="1"/>
          <p:nvPr/>
        </p:nvSpPr>
        <p:spPr>
          <a:xfrm>
            <a:off x="152400" y="1104412"/>
            <a:ext cx="4419600" cy="5109091"/>
          </a:xfrm>
          <a:prstGeom prst="rect">
            <a:avLst/>
          </a:prstGeom>
          <a:noFill/>
        </p:spPr>
        <p:txBody>
          <a:bodyPr wrap="square" rtlCol="0">
            <a:spAutoFit/>
          </a:bodyPr>
          <a:lstStyle/>
          <a:p>
            <a:pPr algn="just"/>
            <a:endParaRPr lang="en-US" sz="1200" b="1" u="sng" dirty="0" smtClean="0">
              <a:solidFill>
                <a:srgbClr val="003D79"/>
              </a:solidFill>
              <a:latin typeface="Georgia"/>
            </a:endParaRPr>
          </a:p>
          <a:p>
            <a:pPr algn="just"/>
            <a:r>
              <a:rPr lang="en-US" sz="1200" b="1" u="sng" dirty="0" smtClean="0">
                <a:solidFill>
                  <a:srgbClr val="003D79"/>
                </a:solidFill>
                <a:latin typeface="Georgia"/>
              </a:rPr>
              <a:t>Leisure </a:t>
            </a:r>
            <a:r>
              <a:rPr lang="en-US" sz="1200" b="1" u="sng" dirty="0" smtClean="0">
                <a:solidFill>
                  <a:srgbClr val="003D79"/>
                </a:solidFill>
                <a:latin typeface="Georgia"/>
              </a:rPr>
              <a:t>Activities</a:t>
            </a:r>
          </a:p>
          <a:p>
            <a:pPr algn="just"/>
            <a:endParaRPr lang="en-US" sz="1400" b="1" u="sng" dirty="0" smtClean="0">
              <a:solidFill>
                <a:srgbClr val="003D79"/>
              </a:solidFill>
              <a:latin typeface="Georgia"/>
            </a:endParaRPr>
          </a:p>
          <a:p>
            <a:pPr algn="just"/>
            <a:r>
              <a:rPr lang="en-US" sz="1000" b="1" u="sng" dirty="0" smtClean="0">
                <a:solidFill>
                  <a:srgbClr val="003D79"/>
                </a:solidFill>
                <a:latin typeface="Georgia"/>
              </a:rPr>
              <a:t>Kayak Tours</a:t>
            </a:r>
          </a:p>
          <a:p>
            <a:pPr algn="just"/>
            <a:r>
              <a:rPr lang="en-US" sz="1000" dirty="0" smtClean="0">
                <a:solidFill>
                  <a:srgbClr val="003D79"/>
                </a:solidFill>
                <a:latin typeface="Georgia"/>
              </a:rPr>
              <a:t>Tour around on one of Ratu Motu's many single or double Kayaks is a fun experience that lets you experience the best "Lounge chair" ride in West Papua. Our various Kayaks are sitting tied off to the stern for instant access whenever required.</a:t>
            </a:r>
          </a:p>
          <a:p>
            <a:pPr algn="just"/>
            <a:endParaRPr lang="en-US" sz="1000" b="1" u="sng" dirty="0" smtClean="0">
              <a:solidFill>
                <a:srgbClr val="003D79"/>
              </a:solidFill>
              <a:latin typeface="Georgia"/>
            </a:endParaRPr>
          </a:p>
          <a:p>
            <a:pPr algn="just"/>
            <a:r>
              <a:rPr lang="en-US" sz="1000" b="1" u="sng" dirty="0" smtClean="0">
                <a:solidFill>
                  <a:srgbClr val="003D79"/>
                </a:solidFill>
                <a:latin typeface="Georgia"/>
              </a:rPr>
              <a:t>Jet Ski &amp; Tenders</a:t>
            </a:r>
          </a:p>
          <a:p>
            <a:pPr algn="just"/>
            <a:r>
              <a:rPr lang="en-US" sz="1000" dirty="0" smtClean="0">
                <a:solidFill>
                  <a:srgbClr val="003D79"/>
                </a:solidFill>
                <a:latin typeface="Georgia"/>
              </a:rPr>
              <a:t>At the heart of your vacation activities are three tenders and one  jet ski always available for your use. These crafts are quickly launched and you’ll be embarking on your day’s adventure in no time. Of course it’s just a short ride to the secluded beach of your choice if you are feeling less adventurous.</a:t>
            </a:r>
          </a:p>
          <a:p>
            <a:pPr algn="just"/>
            <a:endParaRPr lang="en-US" sz="1000" b="1" u="sng" dirty="0" smtClean="0">
              <a:solidFill>
                <a:srgbClr val="003D79"/>
              </a:solidFill>
              <a:latin typeface="Georgia"/>
            </a:endParaRPr>
          </a:p>
          <a:p>
            <a:pPr algn="just"/>
            <a:r>
              <a:rPr lang="en-US" sz="1000" b="1" u="sng" dirty="0" smtClean="0">
                <a:solidFill>
                  <a:srgbClr val="003D79"/>
                </a:solidFill>
                <a:latin typeface="Georgia"/>
              </a:rPr>
              <a:t>Health &amp; Treatments</a:t>
            </a:r>
          </a:p>
          <a:p>
            <a:pPr algn="just"/>
            <a:r>
              <a:rPr lang="en-US" sz="1000" dirty="0" smtClean="0">
                <a:solidFill>
                  <a:srgbClr val="003D79"/>
                </a:solidFill>
                <a:latin typeface="Georgia"/>
              </a:rPr>
              <a:t>With notice we are able to bring aboard specialists who can provide a menu of massage treatments to soothe the active body and mind. We also offer preventative maintenance to help you take advantage of your full trip, or recover from an injury. Or just relax and enjoy soothing hands in an environment like no </a:t>
            </a:r>
            <a:r>
              <a:rPr lang="en-US" sz="1000" dirty="0" smtClean="0">
                <a:solidFill>
                  <a:srgbClr val="003D79"/>
                </a:solidFill>
                <a:latin typeface="Georgia"/>
              </a:rPr>
              <a:t>other. In addition, multiple </a:t>
            </a:r>
            <a:r>
              <a:rPr lang="en-US" sz="1000" dirty="0" smtClean="0">
                <a:solidFill>
                  <a:srgbClr val="003D79"/>
                </a:solidFill>
                <a:latin typeface="Georgia"/>
              </a:rPr>
              <a:t>decks and empty beaches create perfect opportunities for low-impact exercises such as yoga or light resistance training. If you require one of our traveling exercise kits, please let us know upon booking.</a:t>
            </a:r>
          </a:p>
          <a:p>
            <a:pPr algn="just"/>
            <a:endParaRPr lang="en-US" sz="1000" b="1" u="sng" dirty="0" smtClean="0">
              <a:solidFill>
                <a:srgbClr val="003D79"/>
              </a:solidFill>
              <a:latin typeface="Georgia"/>
            </a:endParaRPr>
          </a:p>
          <a:p>
            <a:pPr algn="just"/>
            <a:r>
              <a:rPr lang="en-US" sz="1000" b="1" u="sng" dirty="0" smtClean="0">
                <a:solidFill>
                  <a:srgbClr val="003D79"/>
                </a:solidFill>
                <a:latin typeface="Georgia"/>
              </a:rPr>
              <a:t>Eco and Cultural Tours</a:t>
            </a:r>
          </a:p>
          <a:p>
            <a:pPr algn="just"/>
            <a:r>
              <a:rPr lang="en-US" sz="1000" dirty="0" smtClean="0">
                <a:solidFill>
                  <a:srgbClr val="003D79"/>
                </a:solidFill>
                <a:latin typeface="Georgia"/>
              </a:rPr>
              <a:t>In an area as bio diverse as West Papua the opportunity to go ashore and experience the wonder up close and personal is not to be missed. Everything from hikes to the top of a mountain or a visit to a secluded village are at your fingertips. In addition if requested we can bring aboard some of the world’s foremost authorities on the region to accompany your visit.</a:t>
            </a:r>
          </a:p>
        </p:txBody>
      </p:sp>
      <p:pic>
        <p:nvPicPr>
          <p:cNvPr id="6146" name="Picture 2" descr="http://pegasuslodges.com/wp-content/uploads/2013/04/Lesiure-activitiesIMG_4473-1024x602.jpg"/>
          <p:cNvPicPr>
            <a:picLocks noChangeAspect="1" noChangeArrowheads="1"/>
          </p:cNvPicPr>
          <p:nvPr/>
        </p:nvPicPr>
        <p:blipFill>
          <a:blip r:embed="rId2" cstate="print"/>
          <a:srcRect/>
          <a:stretch>
            <a:fillRect/>
          </a:stretch>
        </p:blipFill>
        <p:spPr bwMode="auto">
          <a:xfrm>
            <a:off x="4953000" y="3753147"/>
            <a:ext cx="4114800" cy="2419053"/>
          </a:xfrm>
          <a:prstGeom prst="rect">
            <a:avLst/>
          </a:prstGeom>
          <a:noFill/>
          <a:ln>
            <a:solidFill>
              <a:srgbClr val="CDD1D0"/>
            </a:solidFill>
          </a:ln>
        </p:spPr>
      </p:pic>
      <p:pic>
        <p:nvPicPr>
          <p:cNvPr id="6148" name="Picture 4" descr="http://pegasuslodges.com/wp-content/uploads/2013/04/Lesiure-activitiesDSC00912-1024x602.jpg"/>
          <p:cNvPicPr>
            <a:picLocks noChangeAspect="1" noChangeArrowheads="1"/>
          </p:cNvPicPr>
          <p:nvPr/>
        </p:nvPicPr>
        <p:blipFill>
          <a:blip r:embed="rId3" cstate="print"/>
          <a:srcRect/>
          <a:stretch>
            <a:fillRect/>
          </a:stretch>
        </p:blipFill>
        <p:spPr bwMode="auto">
          <a:xfrm>
            <a:off x="4953001" y="1295400"/>
            <a:ext cx="4114799" cy="2419053"/>
          </a:xfrm>
          <a:prstGeom prst="rect">
            <a:avLst/>
          </a:prstGeom>
          <a:noFill/>
          <a:ln>
            <a:solidFill>
              <a:srgbClr val="CDD1D0"/>
            </a:solidFill>
          </a:ln>
        </p:spPr>
      </p:pic>
      <p:cxnSp>
        <p:nvCxnSpPr>
          <p:cNvPr id="15" name="Straight Connector 14"/>
          <p:cNvCxnSpPr/>
          <p:nvPr/>
        </p:nvCxnSpPr>
        <p:spPr>
          <a:xfrm>
            <a:off x="4706470" y="1295400"/>
            <a:ext cx="0" cy="4800600"/>
          </a:xfrm>
          <a:prstGeom prst="line">
            <a:avLst/>
          </a:prstGeom>
          <a:ln w="25400">
            <a:solidFill>
              <a:srgbClr val="003D79"/>
            </a:solidFill>
          </a:ln>
        </p:spPr>
        <p:style>
          <a:lnRef idx="1">
            <a:schemeClr val="accent1"/>
          </a:lnRef>
          <a:fillRef idx="0">
            <a:schemeClr val="accent1"/>
          </a:fillRef>
          <a:effectRef idx="0">
            <a:schemeClr val="accent1"/>
          </a:effectRef>
          <a:fontRef idx="minor">
            <a:schemeClr val="tx1"/>
          </a:fontRef>
        </p:style>
      </p:cxnSp>
      <p:pic>
        <p:nvPicPr>
          <p:cNvPr id="16" name="Picture 2" descr="C:\Users\Seth\Desktop\TIL Logos\TIL-logo.png"/>
          <p:cNvPicPr>
            <a:picLocks noChangeAspect="1" noChangeArrowheads="1"/>
          </p:cNvPicPr>
          <p:nvPr/>
        </p:nvPicPr>
        <p:blipFill>
          <a:blip r:embed="rId4" cstate="print">
            <a:duotone>
              <a:prstClr val="black"/>
              <a:schemeClr val="accent1">
                <a:tint val="45000"/>
                <a:satMod val="400000"/>
              </a:schemeClr>
            </a:duotone>
            <a:lum bright="-50000"/>
          </a:blip>
          <a:srcRect/>
          <a:stretch>
            <a:fillRect/>
          </a:stretch>
        </p:blipFill>
        <p:spPr bwMode="auto">
          <a:xfrm>
            <a:off x="1646956" y="6244063"/>
            <a:ext cx="2772645" cy="648572"/>
          </a:xfrm>
          <a:prstGeom prst="rect">
            <a:avLst/>
          </a:prstGeom>
          <a:noFill/>
        </p:spPr>
      </p:pic>
      <p:pic>
        <p:nvPicPr>
          <p:cNvPr id="17" name="Picture 16" descr="C:\Users\Seth\Desktop\ratu_motu_west_sumatra.png"/>
          <p:cNvPicPr>
            <a:picLocks noChangeAspect="1" noChangeArrowheads="1"/>
          </p:cNvPicPr>
          <p:nvPr/>
        </p:nvPicPr>
        <p:blipFill>
          <a:blip r:embed="rId5" cstate="print">
            <a:duotone>
              <a:prstClr val="black"/>
              <a:schemeClr val="accent1">
                <a:tint val="45000"/>
                <a:satMod val="400000"/>
              </a:schemeClr>
            </a:duotone>
            <a:lum bright="-50000"/>
          </a:blip>
          <a:srcRect/>
          <a:stretch>
            <a:fillRect/>
          </a:stretch>
        </p:blipFill>
        <p:spPr bwMode="auto">
          <a:xfrm>
            <a:off x="4402562" y="6435464"/>
            <a:ext cx="2303041" cy="277422"/>
          </a:xfrm>
          <a:prstGeom prst="rect">
            <a:avLst/>
          </a:prstGeom>
          <a:noFill/>
        </p:spPr>
      </p:pic>
      <p:pic>
        <p:nvPicPr>
          <p:cNvPr id="18" name="Picture 3" descr="C:\Users\Seth\Desktop\ratu_motu_west_papua.png"/>
          <p:cNvPicPr>
            <a:picLocks noChangeAspect="1" noChangeArrowheads="1"/>
          </p:cNvPicPr>
          <p:nvPr/>
        </p:nvPicPr>
        <p:blipFill>
          <a:blip r:embed="rId6" cstate="print">
            <a:clrChange>
              <a:clrFrom>
                <a:srgbClr val="000000">
                  <a:alpha val="0"/>
                </a:srgbClr>
              </a:clrFrom>
              <a:clrTo>
                <a:srgbClr val="000000">
                  <a:alpha val="0"/>
                </a:srgbClr>
              </a:clrTo>
            </a:clrChange>
            <a:duotone>
              <a:prstClr val="black"/>
              <a:schemeClr val="accent1">
                <a:tint val="45000"/>
                <a:satMod val="400000"/>
              </a:schemeClr>
            </a:duotone>
            <a:lum bright="-50000"/>
          </a:blip>
          <a:srcRect/>
          <a:stretch>
            <a:fillRect/>
          </a:stretch>
        </p:blipFill>
        <p:spPr bwMode="auto">
          <a:xfrm>
            <a:off x="6883436" y="6435137"/>
            <a:ext cx="2205144" cy="291245"/>
          </a:xfrm>
          <a:prstGeom prst="rect">
            <a:avLst/>
          </a:prstGeom>
          <a:noFill/>
        </p:spPr>
      </p:pic>
      <p:cxnSp>
        <p:nvCxnSpPr>
          <p:cNvPr id="19" name="Straight Connector 18"/>
          <p:cNvCxnSpPr/>
          <p:nvPr/>
        </p:nvCxnSpPr>
        <p:spPr>
          <a:xfrm>
            <a:off x="0" y="452720"/>
            <a:ext cx="9144000" cy="0"/>
          </a:xfrm>
          <a:prstGeom prst="line">
            <a:avLst/>
          </a:prstGeom>
          <a:ln w="73025">
            <a:solidFill>
              <a:srgbClr val="003D79"/>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0" y="6248400"/>
            <a:ext cx="9144000" cy="0"/>
          </a:xfrm>
          <a:prstGeom prst="line">
            <a:avLst/>
          </a:prstGeom>
          <a:ln w="73025">
            <a:solidFill>
              <a:srgbClr val="003D79"/>
            </a:solidFill>
          </a:ln>
        </p:spPr>
        <p:style>
          <a:lnRef idx="1">
            <a:schemeClr val="accent1"/>
          </a:lnRef>
          <a:fillRef idx="0">
            <a:schemeClr val="accent1"/>
          </a:fillRef>
          <a:effectRef idx="0">
            <a:schemeClr val="accent1"/>
          </a:effectRef>
          <a:fontRef idx="minor">
            <a:schemeClr val="tx1"/>
          </a:fontRef>
        </p:style>
      </p:cxnSp>
      <p:pic>
        <p:nvPicPr>
          <p:cNvPr id="24" name="Picture 3" descr="C:\Users\Seth\Dropbox\Kolea Capital\Hospitality Investments\Pegasus Lodges &amp; Resorts\Marketing\Logos\Website Logos\logos for seth\pegasus_logo_outline.png"/>
          <p:cNvPicPr>
            <a:picLocks noChangeAspect="1" noChangeArrowheads="1"/>
          </p:cNvPicPr>
          <p:nvPr/>
        </p:nvPicPr>
        <p:blipFill>
          <a:blip r:embed="rId7" cstate="print">
            <a:duotone>
              <a:prstClr val="black"/>
              <a:schemeClr val="accent1">
                <a:tint val="45000"/>
                <a:satMod val="400000"/>
              </a:schemeClr>
            </a:duotone>
            <a:lum bright="-50000"/>
          </a:blip>
          <a:srcRect/>
          <a:stretch>
            <a:fillRect/>
          </a:stretch>
        </p:blipFill>
        <p:spPr bwMode="auto">
          <a:xfrm>
            <a:off x="152400" y="9036"/>
            <a:ext cx="4419600" cy="385637"/>
          </a:xfrm>
          <a:prstGeom prst="rect">
            <a:avLst/>
          </a:prstGeom>
          <a:noFill/>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txBox="1">
            <a:spLocks/>
          </p:cNvSpPr>
          <p:nvPr/>
        </p:nvSpPr>
        <p:spPr>
          <a:xfrm>
            <a:off x="0" y="6324600"/>
            <a:ext cx="1905000" cy="533400"/>
          </a:xfrm>
          <a:prstGeom prst="rect">
            <a:avLst/>
          </a:prstGeom>
        </p:spPr>
        <p:txBody>
          <a:bodyPr vert="horz" lIns="91440" tIns="45720" rIns="91440" bIns="45720" rtlCol="0" anchor="t" anchorCtr="0">
            <a:noAutofit/>
          </a:bodyPr>
          <a:lstStyle/>
          <a:p>
            <a:pPr marL="114300" marR="0" lvl="0" indent="0" algn="l" defTabSz="914400" rtl="0" eaLnBrk="1" fontAlgn="auto" latinLnBrk="0" hangingPunct="1">
              <a:lnSpc>
                <a:spcPct val="100000"/>
              </a:lnSpc>
              <a:spcBef>
                <a:spcPts val="600"/>
              </a:spcBef>
              <a:spcAft>
                <a:spcPts val="600"/>
              </a:spcAft>
              <a:buClrTx/>
              <a:buSzTx/>
              <a:buFontTx/>
              <a:buNone/>
              <a:tabLst>
                <a:tab pos="1028700" algn="l"/>
                <a:tab pos="1257300" algn="l"/>
                <a:tab pos="1485900" algn="l"/>
                <a:tab pos="1714500" algn="l"/>
              </a:tabLst>
              <a:defRPr/>
            </a:pPr>
            <a: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t>Contact:</a:t>
            </a:r>
            <a:b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br>
            <a:r>
              <a:rPr kumimoji="0" lang="en-US" sz="800" b="0" i="0" u="none" strike="noStrike" kern="1200" cap="none" spc="0" normalizeH="0" baseline="0" noProof="0" dirty="0" smtClean="0">
                <a:ln>
                  <a:noFill/>
                </a:ln>
                <a:solidFill>
                  <a:srgbClr val="003D79"/>
                </a:solidFill>
                <a:effectLst/>
                <a:uLnTx/>
                <a:uFillTx/>
                <a:latin typeface="Georgia" pitchFamily="18" charset="0"/>
                <a:ea typeface="+mj-ea"/>
                <a:cs typeface="+mj-cs"/>
              </a:rPr>
              <a:t>ryder@pegasuslodges.com</a:t>
            </a:r>
            <a: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t/>
            </a:r>
            <a:b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br>
            <a: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t>www.pegasuslodges.com </a:t>
            </a:r>
            <a:endParaRPr kumimoji="0" lang="en-US" sz="800" b="1" i="0" u="none" strike="noStrike" kern="1200" cap="none" spc="0" normalizeH="0" baseline="0" noProof="0" dirty="0">
              <a:ln>
                <a:noFill/>
              </a:ln>
              <a:solidFill>
                <a:srgbClr val="003D79"/>
              </a:solidFill>
              <a:effectLst/>
              <a:uLnTx/>
              <a:uFillTx/>
              <a:latin typeface="Georgia" pitchFamily="18" charset="0"/>
              <a:ea typeface="+mj-ea"/>
              <a:cs typeface="+mj-cs"/>
            </a:endParaRPr>
          </a:p>
        </p:txBody>
      </p:sp>
      <p:sp>
        <p:nvSpPr>
          <p:cNvPr id="13" name="TextBox 12"/>
          <p:cNvSpPr txBox="1"/>
          <p:nvPr/>
        </p:nvSpPr>
        <p:spPr>
          <a:xfrm>
            <a:off x="152400" y="546845"/>
            <a:ext cx="8839200" cy="707886"/>
          </a:xfrm>
          <a:prstGeom prst="rect">
            <a:avLst/>
          </a:prstGeom>
          <a:noFill/>
        </p:spPr>
        <p:txBody>
          <a:bodyPr wrap="square" rtlCol="0">
            <a:spAutoFit/>
          </a:bodyPr>
          <a:lstStyle/>
          <a:p>
            <a:pPr algn="ctr"/>
            <a:r>
              <a:rPr lang="en-US" sz="4000" b="1" u="sng" dirty="0" smtClean="0">
                <a:solidFill>
                  <a:srgbClr val="003D79"/>
                </a:solidFill>
                <a:latin typeface="Sweetly Broken" pitchFamily="2" charset="0"/>
              </a:rPr>
              <a:t>Ratu Motu: West Papua</a:t>
            </a:r>
          </a:p>
        </p:txBody>
      </p:sp>
      <p:sp>
        <p:nvSpPr>
          <p:cNvPr id="11" name="TextBox 10"/>
          <p:cNvSpPr txBox="1"/>
          <p:nvPr/>
        </p:nvSpPr>
        <p:spPr>
          <a:xfrm>
            <a:off x="152400" y="1104412"/>
            <a:ext cx="4419600" cy="4570482"/>
          </a:xfrm>
          <a:prstGeom prst="rect">
            <a:avLst/>
          </a:prstGeom>
          <a:noFill/>
        </p:spPr>
        <p:txBody>
          <a:bodyPr wrap="square" rtlCol="0">
            <a:spAutoFit/>
          </a:bodyPr>
          <a:lstStyle/>
          <a:p>
            <a:pPr algn="just"/>
            <a:endParaRPr lang="en-US" sz="1200" b="1" u="sng" dirty="0" smtClean="0">
              <a:solidFill>
                <a:srgbClr val="003D79"/>
              </a:solidFill>
              <a:latin typeface="Georgia"/>
            </a:endParaRPr>
          </a:p>
          <a:p>
            <a:pPr algn="just"/>
            <a:r>
              <a:rPr lang="en-US" sz="1200" b="1" u="sng" dirty="0" smtClean="0">
                <a:solidFill>
                  <a:srgbClr val="003D79"/>
                </a:solidFill>
                <a:latin typeface="Georgia"/>
              </a:rPr>
              <a:t>Leisure </a:t>
            </a:r>
            <a:r>
              <a:rPr lang="en-US" sz="1200" b="1" u="sng" dirty="0" smtClean="0">
                <a:solidFill>
                  <a:srgbClr val="003D79"/>
                </a:solidFill>
                <a:latin typeface="Georgia"/>
              </a:rPr>
              <a:t>Activities</a:t>
            </a:r>
          </a:p>
          <a:p>
            <a:pPr algn="just"/>
            <a:endParaRPr lang="en-US" sz="1400" b="1" u="sng" dirty="0" smtClean="0">
              <a:solidFill>
                <a:srgbClr val="003D79"/>
              </a:solidFill>
              <a:latin typeface="Georgia"/>
            </a:endParaRPr>
          </a:p>
          <a:p>
            <a:pPr algn="just"/>
            <a:r>
              <a:rPr lang="en-US" sz="1100" b="1" u="sng" dirty="0" smtClean="0">
                <a:solidFill>
                  <a:srgbClr val="003D79"/>
                </a:solidFill>
                <a:latin typeface="Georgia"/>
              </a:rPr>
              <a:t>Bird Watching</a:t>
            </a:r>
          </a:p>
          <a:p>
            <a:pPr algn="just"/>
            <a:r>
              <a:rPr lang="en-US" sz="1100" dirty="0" smtClean="0">
                <a:solidFill>
                  <a:srgbClr val="003D79"/>
                </a:solidFill>
                <a:latin typeface="Georgia"/>
              </a:rPr>
              <a:t>The Raja Ampat archipelago comprises over four million hectares of land and sea off New Guinea’s northwestern tip. Also known as West Papua Islands, the group is made up of the four large islands of Misool, Salawati, Batanta and Waigeo, plus a myriad of smaller satellites, including Kofiau and Gebe, scattered around these. Due to the lowering of sea-levels, Misol and Salawati were joined into an enlarged Vogelkop Peninsula, while Waigeo and Batanta were brought together to form what is known as ‘Waitanta’.</a:t>
            </a:r>
          </a:p>
          <a:p>
            <a:pPr algn="just"/>
            <a:endParaRPr lang="en-US" sz="1100" dirty="0" smtClean="0">
              <a:solidFill>
                <a:srgbClr val="003D79"/>
              </a:solidFill>
              <a:latin typeface="Georgia"/>
            </a:endParaRPr>
          </a:p>
          <a:p>
            <a:pPr algn="just"/>
            <a:r>
              <a:rPr lang="en-US" sz="1100" dirty="0" smtClean="0">
                <a:solidFill>
                  <a:srgbClr val="003D79"/>
                </a:solidFill>
                <a:latin typeface="Georgia"/>
              </a:rPr>
              <a:t>Waitanta’s features the extremely rare endemic birds such as Bruijn’s Brush-turkey Aepypodius bruijnii, Wilson's Bird of Paradise Cicinnurus respublica and Red Bird of Paradise Paradisaea rubra. </a:t>
            </a:r>
          </a:p>
          <a:p>
            <a:pPr algn="just"/>
            <a:endParaRPr lang="en-US" sz="1100" dirty="0" smtClean="0">
              <a:solidFill>
                <a:srgbClr val="003D79"/>
              </a:solidFill>
              <a:latin typeface="Georgia"/>
            </a:endParaRPr>
          </a:p>
          <a:p>
            <a:pPr algn="just"/>
            <a:r>
              <a:rPr lang="en-US" sz="1100" dirty="0" smtClean="0">
                <a:solidFill>
                  <a:srgbClr val="003D79"/>
                </a:solidFill>
                <a:latin typeface="Georgia"/>
              </a:rPr>
              <a:t>In addition to these rare endemic birds, Waitanta and more specifically Waigeo boasts the highest number of land and fresh water bird species of any island in the Raja Ampat group (over 40 different species). Other less common species include the Dusky Megapode </a:t>
            </a:r>
            <a:r>
              <a:rPr lang="en-US" sz="1100" i="1" dirty="0" smtClean="0">
                <a:solidFill>
                  <a:srgbClr val="003D79"/>
                </a:solidFill>
                <a:latin typeface="Georgia"/>
              </a:rPr>
              <a:t>Megapodius freycinet, </a:t>
            </a:r>
            <a:r>
              <a:rPr lang="en-US" sz="1100" dirty="0" smtClean="0">
                <a:solidFill>
                  <a:srgbClr val="003D79"/>
                </a:solidFill>
                <a:latin typeface="Georgia"/>
              </a:rPr>
              <a:t>Spice Imperial-Pigeon </a:t>
            </a:r>
            <a:r>
              <a:rPr lang="en-US" sz="1100" i="1" dirty="0" smtClean="0">
                <a:solidFill>
                  <a:srgbClr val="003D79"/>
                </a:solidFill>
                <a:latin typeface="Georgia"/>
              </a:rPr>
              <a:t>Ducula myristicivora, </a:t>
            </a:r>
            <a:r>
              <a:rPr lang="en-US" sz="1100" dirty="0" smtClean="0">
                <a:solidFill>
                  <a:srgbClr val="003D79"/>
                </a:solidFill>
                <a:latin typeface="Georgia"/>
              </a:rPr>
              <a:t>Western Crowned-Pigeon </a:t>
            </a:r>
            <a:r>
              <a:rPr lang="en-US" sz="1100" i="1" dirty="0" smtClean="0">
                <a:solidFill>
                  <a:srgbClr val="003D79"/>
                </a:solidFill>
                <a:latin typeface="Georgia"/>
              </a:rPr>
              <a:t>Goura cristata, </a:t>
            </a:r>
            <a:r>
              <a:rPr lang="en-US" sz="1100" dirty="0" smtClean="0">
                <a:solidFill>
                  <a:srgbClr val="003D79"/>
                </a:solidFill>
                <a:latin typeface="Georgia"/>
              </a:rPr>
              <a:t>Banded Robin </a:t>
            </a:r>
            <a:r>
              <a:rPr lang="en-US" sz="1100" i="1" dirty="0" smtClean="0">
                <a:solidFill>
                  <a:srgbClr val="003D79"/>
                </a:solidFill>
                <a:latin typeface="Georgia"/>
              </a:rPr>
              <a:t>Poecilodryas placens, </a:t>
            </a:r>
            <a:r>
              <a:rPr lang="en-US" sz="1100" dirty="0" smtClean="0">
                <a:solidFill>
                  <a:srgbClr val="003D79"/>
                </a:solidFill>
                <a:latin typeface="Georgia"/>
              </a:rPr>
              <a:t>Island Whistler </a:t>
            </a:r>
            <a:r>
              <a:rPr lang="en-US" sz="1100" i="1" dirty="0" smtClean="0">
                <a:solidFill>
                  <a:srgbClr val="003D79"/>
                </a:solidFill>
                <a:latin typeface="Georgia"/>
              </a:rPr>
              <a:t>Pachycephala phaionotus, </a:t>
            </a:r>
            <a:r>
              <a:rPr lang="en-US" sz="1100" dirty="0" smtClean="0">
                <a:solidFill>
                  <a:srgbClr val="003D79"/>
                </a:solidFill>
                <a:latin typeface="Georgia"/>
              </a:rPr>
              <a:t>Brown-headed Crow </a:t>
            </a:r>
            <a:r>
              <a:rPr lang="en-US" sz="1100" i="1" dirty="0" smtClean="0">
                <a:solidFill>
                  <a:srgbClr val="003D79"/>
                </a:solidFill>
                <a:latin typeface="Georgia"/>
              </a:rPr>
              <a:t>Corvus fuscicapillus, </a:t>
            </a:r>
            <a:r>
              <a:rPr lang="en-US" sz="1100" dirty="0" smtClean="0">
                <a:solidFill>
                  <a:srgbClr val="003D79"/>
                </a:solidFill>
                <a:latin typeface="Georgia"/>
              </a:rPr>
              <a:t>Olive-crowned Flowerpecker </a:t>
            </a:r>
            <a:r>
              <a:rPr lang="en-US" sz="1100" i="1" dirty="0" smtClean="0">
                <a:solidFill>
                  <a:srgbClr val="003D79"/>
                </a:solidFill>
                <a:latin typeface="Georgia"/>
              </a:rPr>
              <a:t>Dicaeum pectorale</a:t>
            </a:r>
            <a:r>
              <a:rPr lang="en-US" sz="1000" i="1" dirty="0" smtClean="0">
                <a:solidFill>
                  <a:srgbClr val="003D79"/>
                </a:solidFill>
                <a:latin typeface="Georgia"/>
              </a:rPr>
              <a:t>. </a:t>
            </a:r>
          </a:p>
        </p:txBody>
      </p:sp>
      <p:pic>
        <p:nvPicPr>
          <p:cNvPr id="38914" name="Picture 2" descr="http://paulboylan.files.wordpress.com/2010/11/bush-turkey-australian-img_0134.jpg"/>
          <p:cNvPicPr>
            <a:picLocks noChangeAspect="1" noChangeArrowheads="1"/>
          </p:cNvPicPr>
          <p:nvPr/>
        </p:nvPicPr>
        <p:blipFill>
          <a:blip r:embed="rId2" cstate="print"/>
          <a:srcRect t="9061" b="6184"/>
          <a:stretch>
            <a:fillRect/>
          </a:stretch>
        </p:blipFill>
        <p:spPr bwMode="auto">
          <a:xfrm>
            <a:off x="4953000" y="1295400"/>
            <a:ext cx="2133600" cy="1447800"/>
          </a:xfrm>
          <a:prstGeom prst="rect">
            <a:avLst/>
          </a:prstGeom>
          <a:noFill/>
          <a:ln>
            <a:solidFill>
              <a:srgbClr val="CDD1D0"/>
            </a:solidFill>
          </a:ln>
        </p:spPr>
      </p:pic>
      <p:pic>
        <p:nvPicPr>
          <p:cNvPr id="38916" name="Picture 4" descr="http://cdn.lightgalleries.net/4bd5ec0079abc/images/MM7163-041123-02753-2.jpg"/>
          <p:cNvPicPr>
            <a:picLocks noChangeAspect="1" noChangeArrowheads="1"/>
          </p:cNvPicPr>
          <p:nvPr/>
        </p:nvPicPr>
        <p:blipFill>
          <a:blip r:embed="rId3" cstate="print"/>
          <a:srcRect/>
          <a:stretch>
            <a:fillRect/>
          </a:stretch>
        </p:blipFill>
        <p:spPr bwMode="auto">
          <a:xfrm>
            <a:off x="4953000" y="2788025"/>
            <a:ext cx="2136172" cy="1423225"/>
          </a:xfrm>
          <a:prstGeom prst="rect">
            <a:avLst/>
          </a:prstGeom>
          <a:noFill/>
          <a:ln>
            <a:solidFill>
              <a:srgbClr val="CDD1D0"/>
            </a:solidFill>
          </a:ln>
        </p:spPr>
      </p:pic>
      <p:pic>
        <p:nvPicPr>
          <p:cNvPr id="38918" name="Picture 6" descr="http://cdn.lightgalleries.net/4bd5ec0079abc/images/BOP-101002-123---Version-2-1.jpg"/>
          <p:cNvPicPr>
            <a:picLocks noChangeAspect="1" noChangeArrowheads="1"/>
          </p:cNvPicPr>
          <p:nvPr/>
        </p:nvPicPr>
        <p:blipFill>
          <a:blip r:embed="rId4" cstate="print"/>
          <a:srcRect t="7143" b="3571"/>
          <a:stretch>
            <a:fillRect/>
          </a:stretch>
        </p:blipFill>
        <p:spPr bwMode="auto">
          <a:xfrm>
            <a:off x="4953000" y="4267200"/>
            <a:ext cx="2133600" cy="1905000"/>
          </a:xfrm>
          <a:prstGeom prst="rect">
            <a:avLst/>
          </a:prstGeom>
          <a:noFill/>
          <a:ln>
            <a:solidFill>
              <a:srgbClr val="CDD1D0"/>
            </a:solidFill>
          </a:ln>
        </p:spPr>
      </p:pic>
      <p:sp>
        <p:nvSpPr>
          <p:cNvPr id="17" name="TextBox 16"/>
          <p:cNvSpPr txBox="1"/>
          <p:nvPr/>
        </p:nvSpPr>
        <p:spPr>
          <a:xfrm>
            <a:off x="7086600" y="1295400"/>
            <a:ext cx="1981200" cy="400110"/>
          </a:xfrm>
          <a:prstGeom prst="rect">
            <a:avLst/>
          </a:prstGeom>
          <a:noFill/>
        </p:spPr>
        <p:txBody>
          <a:bodyPr wrap="square" rtlCol="0">
            <a:spAutoFit/>
          </a:bodyPr>
          <a:lstStyle/>
          <a:p>
            <a:pPr algn="just"/>
            <a:r>
              <a:rPr lang="en-US" sz="1000" b="1" dirty="0" smtClean="0">
                <a:solidFill>
                  <a:srgbClr val="003D79"/>
                </a:solidFill>
                <a:latin typeface="Georgia" pitchFamily="18" charset="0"/>
              </a:rPr>
              <a:t>Bruijn’s Brush-turkey</a:t>
            </a:r>
            <a:r>
              <a:rPr lang="en-US" sz="1000" dirty="0" smtClean="0">
                <a:solidFill>
                  <a:srgbClr val="003D79"/>
                </a:solidFill>
                <a:latin typeface="Georgia" pitchFamily="18" charset="0"/>
              </a:rPr>
              <a:t> </a:t>
            </a:r>
          </a:p>
          <a:p>
            <a:pPr algn="just"/>
            <a:r>
              <a:rPr lang="en-US" sz="1000" i="1" dirty="0" smtClean="0">
                <a:solidFill>
                  <a:srgbClr val="003D79"/>
                </a:solidFill>
                <a:latin typeface="Georgia" pitchFamily="18" charset="0"/>
              </a:rPr>
              <a:t>Aepypodius bruijnii</a:t>
            </a:r>
            <a:endParaRPr lang="en-US" sz="1000" dirty="0" smtClean="0">
              <a:solidFill>
                <a:srgbClr val="003D79"/>
              </a:solidFill>
              <a:latin typeface="Georgia" pitchFamily="18" charset="0"/>
            </a:endParaRPr>
          </a:p>
        </p:txBody>
      </p:sp>
      <p:sp>
        <p:nvSpPr>
          <p:cNvPr id="19" name="TextBox 18"/>
          <p:cNvSpPr txBox="1"/>
          <p:nvPr/>
        </p:nvSpPr>
        <p:spPr>
          <a:xfrm>
            <a:off x="7086600" y="2743200"/>
            <a:ext cx="1981200" cy="400110"/>
          </a:xfrm>
          <a:prstGeom prst="rect">
            <a:avLst/>
          </a:prstGeom>
          <a:noFill/>
        </p:spPr>
        <p:txBody>
          <a:bodyPr wrap="square" rtlCol="0">
            <a:spAutoFit/>
          </a:bodyPr>
          <a:lstStyle/>
          <a:p>
            <a:pPr algn="just"/>
            <a:r>
              <a:rPr lang="en-US" sz="1000" b="1" dirty="0" smtClean="0">
                <a:solidFill>
                  <a:srgbClr val="003D79"/>
                </a:solidFill>
                <a:latin typeface="Georgia" pitchFamily="18" charset="0"/>
              </a:rPr>
              <a:t>Red Bird of Paradise </a:t>
            </a:r>
          </a:p>
          <a:p>
            <a:pPr algn="just"/>
            <a:r>
              <a:rPr lang="en-US" sz="1000" i="1" dirty="0" smtClean="0">
                <a:solidFill>
                  <a:srgbClr val="003D79"/>
                </a:solidFill>
                <a:latin typeface="Georgia" pitchFamily="18" charset="0"/>
              </a:rPr>
              <a:t>Paradisaea rubra</a:t>
            </a:r>
          </a:p>
        </p:txBody>
      </p:sp>
      <p:sp>
        <p:nvSpPr>
          <p:cNvPr id="20" name="TextBox 19"/>
          <p:cNvSpPr txBox="1"/>
          <p:nvPr/>
        </p:nvSpPr>
        <p:spPr>
          <a:xfrm>
            <a:off x="7086600" y="4267200"/>
            <a:ext cx="1981200" cy="400110"/>
          </a:xfrm>
          <a:prstGeom prst="rect">
            <a:avLst/>
          </a:prstGeom>
          <a:noFill/>
        </p:spPr>
        <p:txBody>
          <a:bodyPr wrap="square" rtlCol="0">
            <a:spAutoFit/>
          </a:bodyPr>
          <a:lstStyle/>
          <a:p>
            <a:pPr algn="just"/>
            <a:r>
              <a:rPr lang="en-US" sz="1000" b="1" dirty="0" smtClean="0">
                <a:solidFill>
                  <a:srgbClr val="003D79"/>
                </a:solidFill>
                <a:latin typeface="Georgia" pitchFamily="18" charset="0"/>
              </a:rPr>
              <a:t>Wilson's Bird of Paradise</a:t>
            </a:r>
            <a:r>
              <a:rPr lang="en-US" sz="1000" dirty="0" smtClean="0">
                <a:solidFill>
                  <a:srgbClr val="003D79"/>
                </a:solidFill>
                <a:latin typeface="Georgia" pitchFamily="18" charset="0"/>
              </a:rPr>
              <a:t> </a:t>
            </a:r>
          </a:p>
          <a:p>
            <a:pPr algn="just"/>
            <a:r>
              <a:rPr lang="en-US" sz="1000" i="1" dirty="0" smtClean="0">
                <a:solidFill>
                  <a:srgbClr val="003D79"/>
                </a:solidFill>
                <a:latin typeface="Georgia" pitchFamily="18" charset="0"/>
              </a:rPr>
              <a:t>Cicinnurus respublica</a:t>
            </a:r>
          </a:p>
        </p:txBody>
      </p:sp>
      <p:cxnSp>
        <p:nvCxnSpPr>
          <p:cNvPr id="24" name="Straight Connector 23"/>
          <p:cNvCxnSpPr/>
          <p:nvPr/>
        </p:nvCxnSpPr>
        <p:spPr>
          <a:xfrm>
            <a:off x="4706470" y="1295400"/>
            <a:ext cx="0" cy="4800600"/>
          </a:xfrm>
          <a:prstGeom prst="line">
            <a:avLst/>
          </a:prstGeom>
          <a:ln w="25400">
            <a:solidFill>
              <a:srgbClr val="003D79"/>
            </a:solidFill>
          </a:ln>
        </p:spPr>
        <p:style>
          <a:lnRef idx="1">
            <a:schemeClr val="accent1"/>
          </a:lnRef>
          <a:fillRef idx="0">
            <a:schemeClr val="accent1"/>
          </a:fillRef>
          <a:effectRef idx="0">
            <a:schemeClr val="accent1"/>
          </a:effectRef>
          <a:fontRef idx="minor">
            <a:schemeClr val="tx1"/>
          </a:fontRef>
        </p:style>
      </p:cxnSp>
      <p:pic>
        <p:nvPicPr>
          <p:cNvPr id="25" name="Picture 2" descr="C:\Users\Seth\Desktop\TIL Logos\TIL-logo.png"/>
          <p:cNvPicPr>
            <a:picLocks noChangeAspect="1" noChangeArrowheads="1"/>
          </p:cNvPicPr>
          <p:nvPr/>
        </p:nvPicPr>
        <p:blipFill>
          <a:blip r:embed="rId5" cstate="print">
            <a:duotone>
              <a:prstClr val="black"/>
              <a:schemeClr val="accent1">
                <a:tint val="45000"/>
                <a:satMod val="400000"/>
              </a:schemeClr>
            </a:duotone>
            <a:lum bright="-50000"/>
          </a:blip>
          <a:srcRect/>
          <a:stretch>
            <a:fillRect/>
          </a:stretch>
        </p:blipFill>
        <p:spPr bwMode="auto">
          <a:xfrm>
            <a:off x="1646956" y="6244063"/>
            <a:ext cx="2772645" cy="648572"/>
          </a:xfrm>
          <a:prstGeom prst="rect">
            <a:avLst/>
          </a:prstGeom>
          <a:noFill/>
        </p:spPr>
      </p:pic>
      <p:pic>
        <p:nvPicPr>
          <p:cNvPr id="26" name="Picture 25" descr="C:\Users\Seth\Desktop\ratu_motu_west_sumatra.png"/>
          <p:cNvPicPr>
            <a:picLocks noChangeAspect="1" noChangeArrowheads="1"/>
          </p:cNvPicPr>
          <p:nvPr/>
        </p:nvPicPr>
        <p:blipFill>
          <a:blip r:embed="rId6" cstate="print">
            <a:duotone>
              <a:prstClr val="black"/>
              <a:schemeClr val="accent1">
                <a:tint val="45000"/>
                <a:satMod val="400000"/>
              </a:schemeClr>
            </a:duotone>
            <a:lum bright="-50000"/>
          </a:blip>
          <a:srcRect/>
          <a:stretch>
            <a:fillRect/>
          </a:stretch>
        </p:blipFill>
        <p:spPr bwMode="auto">
          <a:xfrm>
            <a:off x="4402562" y="6435464"/>
            <a:ext cx="2303041" cy="277422"/>
          </a:xfrm>
          <a:prstGeom prst="rect">
            <a:avLst/>
          </a:prstGeom>
          <a:noFill/>
        </p:spPr>
      </p:pic>
      <p:pic>
        <p:nvPicPr>
          <p:cNvPr id="27" name="Picture 3" descr="C:\Users\Seth\Desktop\ratu_motu_west_papua.png"/>
          <p:cNvPicPr>
            <a:picLocks noChangeAspect="1" noChangeArrowheads="1"/>
          </p:cNvPicPr>
          <p:nvPr/>
        </p:nvPicPr>
        <p:blipFill>
          <a:blip r:embed="rId7" cstate="print">
            <a:clrChange>
              <a:clrFrom>
                <a:srgbClr val="000000">
                  <a:alpha val="0"/>
                </a:srgbClr>
              </a:clrFrom>
              <a:clrTo>
                <a:srgbClr val="000000">
                  <a:alpha val="0"/>
                </a:srgbClr>
              </a:clrTo>
            </a:clrChange>
            <a:duotone>
              <a:prstClr val="black"/>
              <a:schemeClr val="accent1">
                <a:tint val="45000"/>
                <a:satMod val="400000"/>
              </a:schemeClr>
            </a:duotone>
            <a:lum bright="-50000"/>
          </a:blip>
          <a:srcRect/>
          <a:stretch>
            <a:fillRect/>
          </a:stretch>
        </p:blipFill>
        <p:spPr bwMode="auto">
          <a:xfrm>
            <a:off x="6883436" y="6435137"/>
            <a:ext cx="2205144" cy="291245"/>
          </a:xfrm>
          <a:prstGeom prst="rect">
            <a:avLst/>
          </a:prstGeom>
          <a:noFill/>
        </p:spPr>
      </p:pic>
      <p:cxnSp>
        <p:nvCxnSpPr>
          <p:cNvPr id="28" name="Straight Connector 27"/>
          <p:cNvCxnSpPr/>
          <p:nvPr/>
        </p:nvCxnSpPr>
        <p:spPr>
          <a:xfrm>
            <a:off x="0" y="452720"/>
            <a:ext cx="9144000" cy="0"/>
          </a:xfrm>
          <a:prstGeom prst="line">
            <a:avLst/>
          </a:prstGeom>
          <a:ln w="73025">
            <a:solidFill>
              <a:srgbClr val="003D79"/>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0" y="6248400"/>
            <a:ext cx="9144000" cy="0"/>
          </a:xfrm>
          <a:prstGeom prst="line">
            <a:avLst/>
          </a:prstGeom>
          <a:ln w="73025">
            <a:solidFill>
              <a:srgbClr val="003D79"/>
            </a:solidFill>
          </a:ln>
        </p:spPr>
        <p:style>
          <a:lnRef idx="1">
            <a:schemeClr val="accent1"/>
          </a:lnRef>
          <a:fillRef idx="0">
            <a:schemeClr val="accent1"/>
          </a:fillRef>
          <a:effectRef idx="0">
            <a:schemeClr val="accent1"/>
          </a:effectRef>
          <a:fontRef idx="minor">
            <a:schemeClr val="tx1"/>
          </a:fontRef>
        </p:style>
      </p:cxnSp>
      <p:pic>
        <p:nvPicPr>
          <p:cNvPr id="30" name="Picture 3" descr="C:\Users\Seth\Dropbox\Kolea Capital\Hospitality Investments\Pegasus Lodges &amp; Resorts\Marketing\Logos\Website Logos\logos for seth\pegasus_logo_outline.png"/>
          <p:cNvPicPr>
            <a:picLocks noChangeAspect="1" noChangeArrowheads="1"/>
          </p:cNvPicPr>
          <p:nvPr/>
        </p:nvPicPr>
        <p:blipFill>
          <a:blip r:embed="rId8" cstate="print">
            <a:duotone>
              <a:prstClr val="black"/>
              <a:schemeClr val="accent1">
                <a:tint val="45000"/>
                <a:satMod val="400000"/>
              </a:schemeClr>
            </a:duotone>
            <a:lum bright="-50000"/>
          </a:blip>
          <a:srcRect/>
          <a:stretch>
            <a:fillRect/>
          </a:stretch>
        </p:blipFill>
        <p:spPr bwMode="auto">
          <a:xfrm>
            <a:off x="152400" y="9036"/>
            <a:ext cx="4419600" cy="385637"/>
          </a:xfrm>
          <a:prstGeom prst="rect">
            <a:avLst/>
          </a:prstGeom>
          <a:noFill/>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txBox="1">
            <a:spLocks/>
          </p:cNvSpPr>
          <p:nvPr/>
        </p:nvSpPr>
        <p:spPr>
          <a:xfrm>
            <a:off x="0" y="6324600"/>
            <a:ext cx="1905000" cy="533400"/>
          </a:xfrm>
          <a:prstGeom prst="rect">
            <a:avLst/>
          </a:prstGeom>
        </p:spPr>
        <p:txBody>
          <a:bodyPr vert="horz" lIns="91440" tIns="45720" rIns="91440" bIns="45720" rtlCol="0" anchor="t" anchorCtr="0">
            <a:noAutofit/>
          </a:bodyPr>
          <a:lstStyle/>
          <a:p>
            <a:pPr marL="114300" marR="0" lvl="0" indent="0" algn="l" defTabSz="914400" rtl="0" eaLnBrk="1" fontAlgn="auto" latinLnBrk="0" hangingPunct="1">
              <a:lnSpc>
                <a:spcPct val="100000"/>
              </a:lnSpc>
              <a:spcBef>
                <a:spcPts val="600"/>
              </a:spcBef>
              <a:spcAft>
                <a:spcPts val="600"/>
              </a:spcAft>
              <a:buClrTx/>
              <a:buSzTx/>
              <a:buFontTx/>
              <a:buNone/>
              <a:tabLst>
                <a:tab pos="1028700" algn="l"/>
                <a:tab pos="1257300" algn="l"/>
                <a:tab pos="1485900" algn="l"/>
                <a:tab pos="1714500" algn="l"/>
              </a:tabLst>
              <a:defRPr/>
            </a:pPr>
            <a: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t>Contact:</a:t>
            </a:r>
            <a:b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br>
            <a:r>
              <a:rPr kumimoji="0" lang="en-US" sz="800" b="0" i="0" u="none" strike="noStrike" kern="1200" cap="none" spc="0" normalizeH="0" baseline="0" noProof="0" dirty="0" smtClean="0">
                <a:ln>
                  <a:noFill/>
                </a:ln>
                <a:solidFill>
                  <a:srgbClr val="003D79"/>
                </a:solidFill>
                <a:effectLst/>
                <a:uLnTx/>
                <a:uFillTx/>
                <a:latin typeface="Georgia" pitchFamily="18" charset="0"/>
                <a:ea typeface="+mj-ea"/>
                <a:cs typeface="+mj-cs"/>
              </a:rPr>
              <a:t>ryder@pegasuslodges.com</a:t>
            </a:r>
            <a: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t/>
            </a:r>
            <a:b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br>
            <a: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t>www.pegasuslodges.com </a:t>
            </a:r>
            <a:endParaRPr kumimoji="0" lang="en-US" sz="800" b="1" i="0" u="none" strike="noStrike" kern="1200" cap="none" spc="0" normalizeH="0" baseline="0" noProof="0" dirty="0">
              <a:ln>
                <a:noFill/>
              </a:ln>
              <a:solidFill>
                <a:srgbClr val="003D79"/>
              </a:solidFill>
              <a:effectLst/>
              <a:uLnTx/>
              <a:uFillTx/>
              <a:latin typeface="Georgia" pitchFamily="18" charset="0"/>
              <a:ea typeface="+mj-ea"/>
              <a:cs typeface="+mj-cs"/>
            </a:endParaRPr>
          </a:p>
        </p:txBody>
      </p:sp>
      <p:sp>
        <p:nvSpPr>
          <p:cNvPr id="13" name="TextBox 12"/>
          <p:cNvSpPr txBox="1"/>
          <p:nvPr/>
        </p:nvSpPr>
        <p:spPr>
          <a:xfrm>
            <a:off x="152400" y="542365"/>
            <a:ext cx="8839200" cy="707886"/>
          </a:xfrm>
          <a:prstGeom prst="rect">
            <a:avLst/>
          </a:prstGeom>
          <a:noFill/>
        </p:spPr>
        <p:txBody>
          <a:bodyPr wrap="square" rtlCol="0">
            <a:spAutoFit/>
          </a:bodyPr>
          <a:lstStyle/>
          <a:p>
            <a:pPr algn="ctr"/>
            <a:r>
              <a:rPr lang="en-US" sz="4000" b="1" u="sng" dirty="0" smtClean="0">
                <a:solidFill>
                  <a:srgbClr val="003D79"/>
                </a:solidFill>
                <a:latin typeface="Sweetly Broken" pitchFamily="2" charset="0"/>
              </a:rPr>
              <a:t>Ratu Motu: West Papua</a:t>
            </a:r>
          </a:p>
        </p:txBody>
      </p:sp>
      <p:sp>
        <p:nvSpPr>
          <p:cNvPr id="12" name="TextBox 11"/>
          <p:cNvSpPr txBox="1"/>
          <p:nvPr/>
        </p:nvSpPr>
        <p:spPr>
          <a:xfrm>
            <a:off x="152400" y="1114300"/>
            <a:ext cx="4419600" cy="3985706"/>
          </a:xfrm>
          <a:prstGeom prst="rect">
            <a:avLst/>
          </a:prstGeom>
          <a:noFill/>
        </p:spPr>
        <p:txBody>
          <a:bodyPr wrap="square" rtlCol="0">
            <a:spAutoFit/>
          </a:bodyPr>
          <a:lstStyle/>
          <a:p>
            <a:pPr algn="just"/>
            <a:r>
              <a:rPr lang="en-US" sz="1200" b="1" u="sng" dirty="0" smtClean="0">
                <a:solidFill>
                  <a:srgbClr val="003D79"/>
                </a:solidFill>
                <a:latin typeface="Georgia"/>
              </a:rPr>
              <a:t>Getting Here</a:t>
            </a:r>
          </a:p>
          <a:p>
            <a:pPr algn="just"/>
            <a:r>
              <a:rPr lang="en-US" sz="1100" dirty="0" smtClean="0">
                <a:solidFill>
                  <a:srgbClr val="003D79"/>
                </a:solidFill>
                <a:latin typeface="Georgia"/>
              </a:rPr>
              <a:t>Depending upon your port of embarkation, the airports of Eastern Indonesia can be accessed through hubs of Singapore, Jakarta and Denpasar and are served by a number of domestic, international and charter airlines including Air Asia, Silk Air, Singapore Airlines, Express Air, Lion Air, Merpari Airlines, and Sriwijaya Airlines. Regardless of arrival airport, guests are always greeted by Ratu Motu representatives and escorted to the vessel.</a:t>
            </a:r>
          </a:p>
          <a:p>
            <a:pPr algn="just"/>
            <a:endParaRPr lang="en-US" sz="1100" dirty="0" smtClean="0">
              <a:solidFill>
                <a:srgbClr val="003D79"/>
              </a:solidFill>
              <a:latin typeface="Georgia"/>
            </a:endParaRPr>
          </a:p>
          <a:p>
            <a:pPr algn="just"/>
            <a:r>
              <a:rPr lang="en-US" sz="1100" dirty="0" smtClean="0">
                <a:solidFill>
                  <a:srgbClr val="003D79"/>
                </a:solidFill>
                <a:latin typeface="Georgia"/>
              </a:rPr>
              <a:t>All visitors to Indonesia must possess a valid passport and return air ticket. A 30-day tourist visa can be purchased upon arrival at a cost of US$25.</a:t>
            </a:r>
          </a:p>
          <a:p>
            <a:pPr algn="just"/>
            <a:endParaRPr lang="en-US" sz="1100" dirty="0" smtClean="0">
              <a:solidFill>
                <a:srgbClr val="003D79"/>
              </a:solidFill>
              <a:latin typeface="Georgia"/>
            </a:endParaRPr>
          </a:p>
          <a:p>
            <a:pPr algn="just"/>
            <a:r>
              <a:rPr lang="en-US" sz="1100" dirty="0" smtClean="0">
                <a:solidFill>
                  <a:srgbClr val="003D79"/>
                </a:solidFill>
                <a:latin typeface="Georgia"/>
              </a:rPr>
              <a:t>Our guest concierge will follow-up with you prior to your arrival to assist with any other travel arrangements you require.</a:t>
            </a:r>
          </a:p>
          <a:p>
            <a:pPr algn="just"/>
            <a:endParaRPr lang="en-US" sz="1100" b="1" u="sng" dirty="0" smtClean="0">
              <a:solidFill>
                <a:srgbClr val="003D79"/>
              </a:solidFill>
              <a:latin typeface="Georgia"/>
            </a:endParaRPr>
          </a:p>
          <a:p>
            <a:pPr algn="just"/>
            <a:r>
              <a:rPr lang="en-US" sz="1100" b="1" u="sng" dirty="0" smtClean="0">
                <a:solidFill>
                  <a:srgbClr val="003D79"/>
                </a:solidFill>
                <a:latin typeface="Georgia"/>
              </a:rPr>
              <a:t> </a:t>
            </a:r>
            <a:r>
              <a:rPr lang="en-US" sz="1200" b="1" u="sng" dirty="0" smtClean="0">
                <a:solidFill>
                  <a:srgbClr val="003D79"/>
                </a:solidFill>
                <a:latin typeface="Georgia"/>
              </a:rPr>
              <a:t>Arrival and Departure Information</a:t>
            </a:r>
            <a:endParaRPr lang="en-US" sz="1200" b="1" u="sng" dirty="0" smtClean="0">
              <a:solidFill>
                <a:srgbClr val="003D79"/>
              </a:solidFill>
              <a:latin typeface="Georgia"/>
            </a:endParaRPr>
          </a:p>
          <a:p>
            <a:pPr algn="just"/>
            <a:r>
              <a:rPr lang="en-US" sz="1100" dirty="0" smtClean="0">
                <a:solidFill>
                  <a:srgbClr val="003D79"/>
                </a:solidFill>
                <a:latin typeface="Georgia"/>
              </a:rPr>
              <a:t>Cruise Embarkation: Day 1 at 2:30 pm from Sorong harbor. A Ratu Motu representative will bring guests to the Ratu Motu, which is anchored in the harbor.</a:t>
            </a:r>
          </a:p>
          <a:p>
            <a:pPr algn="just"/>
            <a:endParaRPr lang="en-US" sz="1100" dirty="0" smtClean="0">
              <a:solidFill>
                <a:srgbClr val="003D79"/>
              </a:solidFill>
              <a:latin typeface="Georgia"/>
            </a:endParaRPr>
          </a:p>
          <a:p>
            <a:pPr algn="just"/>
            <a:r>
              <a:rPr lang="en-US" sz="1100" dirty="0" smtClean="0">
                <a:solidFill>
                  <a:srgbClr val="003D79"/>
                </a:solidFill>
                <a:latin typeface="Georgia"/>
              </a:rPr>
              <a:t>Cruise Disembarkation: Final day of cruise at 10:00 am at Sorong harbor, followed by a transfer to the Sorong Airport.</a:t>
            </a:r>
          </a:p>
        </p:txBody>
      </p:sp>
      <p:pic>
        <p:nvPicPr>
          <p:cNvPr id="2050" name="Picture 2" descr="http://pegasuslodges.com/wp-content/uploads/2013/04/ws-hist232-1024x682.jpg"/>
          <p:cNvPicPr>
            <a:picLocks noChangeAspect="1" noChangeArrowheads="1"/>
          </p:cNvPicPr>
          <p:nvPr/>
        </p:nvPicPr>
        <p:blipFill>
          <a:blip r:embed="rId2" cstate="print"/>
          <a:srcRect/>
          <a:stretch>
            <a:fillRect/>
          </a:stretch>
        </p:blipFill>
        <p:spPr bwMode="auto">
          <a:xfrm>
            <a:off x="4953000" y="1295400"/>
            <a:ext cx="4118822" cy="2743200"/>
          </a:xfrm>
          <a:prstGeom prst="rect">
            <a:avLst/>
          </a:prstGeom>
          <a:noFill/>
          <a:ln>
            <a:solidFill>
              <a:srgbClr val="CDD1D0"/>
            </a:solidFill>
          </a:ln>
        </p:spPr>
      </p:pic>
      <p:cxnSp>
        <p:nvCxnSpPr>
          <p:cNvPr id="15" name="Straight Connector 14"/>
          <p:cNvCxnSpPr/>
          <p:nvPr/>
        </p:nvCxnSpPr>
        <p:spPr>
          <a:xfrm>
            <a:off x="4706470" y="1295400"/>
            <a:ext cx="0" cy="4800600"/>
          </a:xfrm>
          <a:prstGeom prst="line">
            <a:avLst/>
          </a:prstGeom>
          <a:ln w="25400">
            <a:solidFill>
              <a:srgbClr val="003D79"/>
            </a:solidFill>
          </a:ln>
        </p:spPr>
        <p:style>
          <a:lnRef idx="1">
            <a:schemeClr val="accent1"/>
          </a:lnRef>
          <a:fillRef idx="0">
            <a:schemeClr val="accent1"/>
          </a:fillRef>
          <a:effectRef idx="0">
            <a:schemeClr val="accent1"/>
          </a:effectRef>
          <a:fontRef idx="minor">
            <a:schemeClr val="tx1"/>
          </a:fontRef>
        </p:style>
      </p:cxnSp>
      <p:pic>
        <p:nvPicPr>
          <p:cNvPr id="16" name="Picture 2" descr="C:\Users\Seth\Desktop\TIL Logos\TIL-logo.png"/>
          <p:cNvPicPr>
            <a:picLocks noChangeAspect="1" noChangeArrowheads="1"/>
          </p:cNvPicPr>
          <p:nvPr/>
        </p:nvPicPr>
        <p:blipFill>
          <a:blip r:embed="rId3" cstate="print">
            <a:duotone>
              <a:prstClr val="black"/>
              <a:schemeClr val="accent1">
                <a:tint val="45000"/>
                <a:satMod val="400000"/>
              </a:schemeClr>
            </a:duotone>
            <a:lum bright="-50000"/>
          </a:blip>
          <a:srcRect/>
          <a:stretch>
            <a:fillRect/>
          </a:stretch>
        </p:blipFill>
        <p:spPr bwMode="auto">
          <a:xfrm>
            <a:off x="1646956" y="6244063"/>
            <a:ext cx="2772645" cy="648572"/>
          </a:xfrm>
          <a:prstGeom prst="rect">
            <a:avLst/>
          </a:prstGeom>
          <a:noFill/>
        </p:spPr>
      </p:pic>
      <p:pic>
        <p:nvPicPr>
          <p:cNvPr id="17" name="Picture 16" descr="C:\Users\Seth\Desktop\ratu_motu_west_sumatra.png"/>
          <p:cNvPicPr>
            <a:picLocks noChangeAspect="1" noChangeArrowheads="1"/>
          </p:cNvPicPr>
          <p:nvPr/>
        </p:nvPicPr>
        <p:blipFill>
          <a:blip r:embed="rId4" cstate="print">
            <a:duotone>
              <a:prstClr val="black"/>
              <a:schemeClr val="accent1">
                <a:tint val="45000"/>
                <a:satMod val="400000"/>
              </a:schemeClr>
            </a:duotone>
            <a:lum bright="-50000"/>
          </a:blip>
          <a:srcRect/>
          <a:stretch>
            <a:fillRect/>
          </a:stretch>
        </p:blipFill>
        <p:spPr bwMode="auto">
          <a:xfrm>
            <a:off x="4402562" y="6435464"/>
            <a:ext cx="2303041" cy="277422"/>
          </a:xfrm>
          <a:prstGeom prst="rect">
            <a:avLst/>
          </a:prstGeom>
          <a:noFill/>
        </p:spPr>
      </p:pic>
      <p:pic>
        <p:nvPicPr>
          <p:cNvPr id="18" name="Picture 3" descr="C:\Users\Seth\Desktop\ratu_motu_west_papua.png"/>
          <p:cNvPicPr>
            <a:picLocks noChangeAspect="1" noChangeArrowheads="1"/>
          </p:cNvPicPr>
          <p:nvPr/>
        </p:nvPicPr>
        <p:blipFill>
          <a:blip r:embed="rId5" cstate="print">
            <a:clrChange>
              <a:clrFrom>
                <a:srgbClr val="000000">
                  <a:alpha val="0"/>
                </a:srgbClr>
              </a:clrFrom>
              <a:clrTo>
                <a:srgbClr val="000000">
                  <a:alpha val="0"/>
                </a:srgbClr>
              </a:clrTo>
            </a:clrChange>
            <a:duotone>
              <a:prstClr val="black"/>
              <a:schemeClr val="accent1">
                <a:tint val="45000"/>
                <a:satMod val="400000"/>
              </a:schemeClr>
            </a:duotone>
            <a:lum bright="-50000"/>
          </a:blip>
          <a:srcRect/>
          <a:stretch>
            <a:fillRect/>
          </a:stretch>
        </p:blipFill>
        <p:spPr bwMode="auto">
          <a:xfrm>
            <a:off x="6883436" y="6435137"/>
            <a:ext cx="2205144" cy="291245"/>
          </a:xfrm>
          <a:prstGeom prst="rect">
            <a:avLst/>
          </a:prstGeom>
          <a:noFill/>
        </p:spPr>
      </p:pic>
      <p:cxnSp>
        <p:nvCxnSpPr>
          <p:cNvPr id="19" name="Straight Connector 18"/>
          <p:cNvCxnSpPr/>
          <p:nvPr/>
        </p:nvCxnSpPr>
        <p:spPr>
          <a:xfrm>
            <a:off x="0" y="452720"/>
            <a:ext cx="9144000" cy="0"/>
          </a:xfrm>
          <a:prstGeom prst="line">
            <a:avLst/>
          </a:prstGeom>
          <a:ln w="73025">
            <a:solidFill>
              <a:srgbClr val="003D79"/>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0" y="6248400"/>
            <a:ext cx="9144000" cy="0"/>
          </a:xfrm>
          <a:prstGeom prst="line">
            <a:avLst/>
          </a:prstGeom>
          <a:ln w="73025">
            <a:solidFill>
              <a:srgbClr val="003D79"/>
            </a:solidFill>
          </a:ln>
        </p:spPr>
        <p:style>
          <a:lnRef idx="1">
            <a:schemeClr val="accent1"/>
          </a:lnRef>
          <a:fillRef idx="0">
            <a:schemeClr val="accent1"/>
          </a:fillRef>
          <a:effectRef idx="0">
            <a:schemeClr val="accent1"/>
          </a:effectRef>
          <a:fontRef idx="minor">
            <a:schemeClr val="tx1"/>
          </a:fontRef>
        </p:style>
      </p:cxnSp>
      <p:pic>
        <p:nvPicPr>
          <p:cNvPr id="24" name="Picture 3" descr="C:\Users\Seth\Dropbox\Kolea Capital\Hospitality Investments\Pegasus Lodges &amp; Resorts\Marketing\Logos\Website Logos\logos for seth\pegasus_logo_outline.png"/>
          <p:cNvPicPr>
            <a:picLocks noChangeAspect="1" noChangeArrowheads="1"/>
          </p:cNvPicPr>
          <p:nvPr/>
        </p:nvPicPr>
        <p:blipFill>
          <a:blip r:embed="rId6" cstate="print">
            <a:duotone>
              <a:prstClr val="black"/>
              <a:schemeClr val="accent1">
                <a:tint val="45000"/>
                <a:satMod val="400000"/>
              </a:schemeClr>
            </a:duotone>
            <a:lum bright="-50000"/>
          </a:blip>
          <a:srcRect/>
          <a:stretch>
            <a:fillRect/>
          </a:stretch>
        </p:blipFill>
        <p:spPr bwMode="auto">
          <a:xfrm>
            <a:off x="152400" y="9036"/>
            <a:ext cx="4419600" cy="385637"/>
          </a:xfrm>
          <a:prstGeom prst="rect">
            <a:avLst/>
          </a:prstGeom>
          <a:noFill/>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txBox="1">
            <a:spLocks/>
          </p:cNvSpPr>
          <p:nvPr/>
        </p:nvSpPr>
        <p:spPr>
          <a:xfrm>
            <a:off x="0" y="6324600"/>
            <a:ext cx="1905000" cy="533400"/>
          </a:xfrm>
          <a:prstGeom prst="rect">
            <a:avLst/>
          </a:prstGeom>
        </p:spPr>
        <p:txBody>
          <a:bodyPr vert="horz" lIns="91440" tIns="45720" rIns="91440" bIns="45720" rtlCol="0" anchor="t" anchorCtr="0">
            <a:noAutofit/>
          </a:bodyPr>
          <a:lstStyle/>
          <a:p>
            <a:pPr marL="114300" marR="0" lvl="0" indent="0" algn="l" defTabSz="914400" rtl="0" eaLnBrk="1" fontAlgn="auto" latinLnBrk="0" hangingPunct="1">
              <a:lnSpc>
                <a:spcPct val="100000"/>
              </a:lnSpc>
              <a:spcBef>
                <a:spcPts val="600"/>
              </a:spcBef>
              <a:spcAft>
                <a:spcPts val="600"/>
              </a:spcAft>
              <a:buClrTx/>
              <a:buSzTx/>
              <a:buFontTx/>
              <a:buNone/>
              <a:tabLst>
                <a:tab pos="1028700" algn="l"/>
                <a:tab pos="1257300" algn="l"/>
                <a:tab pos="1485900" algn="l"/>
                <a:tab pos="1714500" algn="l"/>
              </a:tabLst>
              <a:defRPr/>
            </a:pPr>
            <a: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t>Contact:</a:t>
            </a:r>
            <a:b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br>
            <a:r>
              <a:rPr kumimoji="0" lang="en-US" sz="800" b="0" i="0" u="none" strike="noStrike" kern="1200" cap="none" spc="0" normalizeH="0" baseline="0" noProof="0" dirty="0" smtClean="0">
                <a:ln>
                  <a:noFill/>
                </a:ln>
                <a:solidFill>
                  <a:srgbClr val="003D79"/>
                </a:solidFill>
                <a:effectLst/>
                <a:uLnTx/>
                <a:uFillTx/>
                <a:latin typeface="Georgia" pitchFamily="18" charset="0"/>
                <a:ea typeface="+mj-ea"/>
                <a:cs typeface="+mj-cs"/>
              </a:rPr>
              <a:t>ryder@pegasuslodges.com</a:t>
            </a:r>
            <a: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t/>
            </a:r>
            <a:b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br>
            <a: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t>www.pegasuslodges.com </a:t>
            </a:r>
            <a:endParaRPr kumimoji="0" lang="en-US" sz="800" b="1" i="0" u="none" strike="noStrike" kern="1200" cap="none" spc="0" normalizeH="0" baseline="0" noProof="0" dirty="0">
              <a:ln>
                <a:noFill/>
              </a:ln>
              <a:solidFill>
                <a:srgbClr val="003D79"/>
              </a:solidFill>
              <a:effectLst/>
              <a:uLnTx/>
              <a:uFillTx/>
              <a:latin typeface="Georgia" pitchFamily="18" charset="0"/>
              <a:ea typeface="+mj-ea"/>
              <a:cs typeface="+mj-cs"/>
            </a:endParaRPr>
          </a:p>
        </p:txBody>
      </p:sp>
      <p:cxnSp>
        <p:nvCxnSpPr>
          <p:cNvPr id="32" name="Straight Connector 31"/>
          <p:cNvCxnSpPr/>
          <p:nvPr/>
        </p:nvCxnSpPr>
        <p:spPr>
          <a:xfrm>
            <a:off x="0" y="452720"/>
            <a:ext cx="9144000" cy="0"/>
          </a:xfrm>
          <a:prstGeom prst="line">
            <a:avLst/>
          </a:prstGeom>
          <a:ln w="73025">
            <a:solidFill>
              <a:srgbClr val="003D79"/>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0" y="6248400"/>
            <a:ext cx="9144000" cy="0"/>
          </a:xfrm>
          <a:prstGeom prst="line">
            <a:avLst/>
          </a:prstGeom>
          <a:ln w="73025">
            <a:solidFill>
              <a:srgbClr val="003D79"/>
            </a:solidFill>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152400" y="609600"/>
            <a:ext cx="8839200" cy="707886"/>
          </a:xfrm>
          <a:prstGeom prst="rect">
            <a:avLst/>
          </a:prstGeom>
          <a:noFill/>
        </p:spPr>
        <p:txBody>
          <a:bodyPr wrap="square" rtlCol="0">
            <a:spAutoFit/>
          </a:bodyPr>
          <a:lstStyle/>
          <a:p>
            <a:pPr algn="ctr"/>
            <a:r>
              <a:rPr lang="en-US" sz="4000" b="1" u="sng" dirty="0" smtClean="0">
                <a:solidFill>
                  <a:srgbClr val="003D79"/>
                </a:solidFill>
                <a:latin typeface="Sweetly Broken" pitchFamily="2" charset="0"/>
              </a:rPr>
              <a:t>Ratu Motu</a:t>
            </a:r>
          </a:p>
        </p:txBody>
      </p:sp>
      <p:sp>
        <p:nvSpPr>
          <p:cNvPr id="11" name="TextBox 10"/>
          <p:cNvSpPr txBox="1"/>
          <p:nvPr/>
        </p:nvSpPr>
        <p:spPr>
          <a:xfrm>
            <a:off x="152400" y="1114300"/>
            <a:ext cx="4419600" cy="4647426"/>
          </a:xfrm>
          <a:prstGeom prst="rect">
            <a:avLst/>
          </a:prstGeom>
          <a:noFill/>
        </p:spPr>
        <p:txBody>
          <a:bodyPr wrap="square" rtlCol="0">
            <a:spAutoFit/>
          </a:bodyPr>
          <a:lstStyle/>
          <a:p>
            <a:pPr algn="just"/>
            <a:r>
              <a:rPr lang="en-US" sz="1200" b="1" u="sng" dirty="0" smtClean="0">
                <a:solidFill>
                  <a:srgbClr val="003D79"/>
                </a:solidFill>
                <a:latin typeface="Georgia"/>
              </a:rPr>
              <a:t>Package Inclusions</a:t>
            </a:r>
          </a:p>
          <a:p>
            <a:pPr marL="119063" indent="-119063" algn="just">
              <a:buFont typeface="Wingdings" pitchFamily="2" charset="2"/>
              <a:buChar char="§"/>
            </a:pPr>
            <a:r>
              <a:rPr lang="en-US" sz="1100" dirty="0" smtClean="0">
                <a:solidFill>
                  <a:srgbClr val="003D79"/>
                </a:solidFill>
                <a:latin typeface="Georgia"/>
              </a:rPr>
              <a:t>Being met on arrival by our representative at the Airport. A representative will assist on your transfer to our vessel</a:t>
            </a:r>
          </a:p>
          <a:p>
            <a:pPr marL="119063" indent="-119063" algn="just">
              <a:buFont typeface="Wingdings" pitchFamily="2" charset="2"/>
              <a:buChar char="§"/>
            </a:pPr>
            <a:r>
              <a:rPr lang="en-US" sz="1100" dirty="0" smtClean="0">
                <a:solidFill>
                  <a:srgbClr val="003D79"/>
                </a:solidFill>
                <a:latin typeface="Georgia"/>
              </a:rPr>
              <a:t>All surf, dive and other excursion transfers</a:t>
            </a:r>
          </a:p>
          <a:p>
            <a:pPr marL="119063" indent="-119063" algn="just">
              <a:buFont typeface="Wingdings" pitchFamily="2" charset="2"/>
              <a:buChar char="§"/>
            </a:pPr>
            <a:r>
              <a:rPr lang="en-US" sz="1100" dirty="0" smtClean="0">
                <a:solidFill>
                  <a:srgbClr val="003D79"/>
                </a:solidFill>
                <a:latin typeface="Georgia"/>
              </a:rPr>
              <a:t>Meals, non-alcoholic and select alcoholic drinks are all-inclusive</a:t>
            </a:r>
          </a:p>
          <a:p>
            <a:pPr marL="119063" indent="-119063" algn="just">
              <a:buFont typeface="Wingdings" pitchFamily="2" charset="2"/>
              <a:buChar char="§"/>
            </a:pPr>
            <a:r>
              <a:rPr lang="en-US" sz="1100" dirty="0" smtClean="0">
                <a:solidFill>
                  <a:srgbClr val="003D79"/>
                </a:solidFill>
                <a:latin typeface="Georgia"/>
              </a:rPr>
              <a:t>Use of all dive, snorkeling, SUPs, sea kayak equipment and associated facilities on Ratu Motu excluding the 1 Jet Ski (fees apply)</a:t>
            </a:r>
          </a:p>
          <a:p>
            <a:pPr marL="119063" indent="-119063" algn="just">
              <a:buFont typeface="Wingdings" pitchFamily="2" charset="2"/>
              <a:buChar char="§"/>
            </a:pPr>
            <a:r>
              <a:rPr lang="en-US" sz="1100" dirty="0" smtClean="0">
                <a:solidFill>
                  <a:srgbClr val="003D79"/>
                </a:solidFill>
                <a:latin typeface="Georgia"/>
              </a:rPr>
              <a:t>Laundry service</a:t>
            </a:r>
          </a:p>
          <a:p>
            <a:pPr marL="119063" indent="-119063" algn="just">
              <a:buFont typeface="Wingdings" pitchFamily="2" charset="2"/>
              <a:buChar char="§"/>
            </a:pPr>
            <a:endParaRPr lang="en-US" sz="1400" b="1" u="sng" dirty="0" smtClean="0">
              <a:solidFill>
                <a:srgbClr val="003D79"/>
              </a:solidFill>
              <a:latin typeface="Georgia"/>
            </a:endParaRPr>
          </a:p>
          <a:p>
            <a:pPr marL="119063" indent="-119063" algn="just"/>
            <a:r>
              <a:rPr lang="en-US" sz="1200" b="1" u="sng" dirty="0" smtClean="0">
                <a:solidFill>
                  <a:srgbClr val="003D79"/>
                </a:solidFill>
                <a:latin typeface="Georgia"/>
              </a:rPr>
              <a:t>Package Add-ons</a:t>
            </a:r>
          </a:p>
          <a:p>
            <a:pPr marL="119063" indent="-119063" algn="just">
              <a:buFont typeface="Wingdings" pitchFamily="2" charset="2"/>
              <a:buChar char="§"/>
            </a:pPr>
            <a:r>
              <a:rPr lang="en-US" sz="1100" dirty="0" smtClean="0">
                <a:solidFill>
                  <a:srgbClr val="003D79"/>
                </a:solidFill>
                <a:latin typeface="Georgia"/>
              </a:rPr>
              <a:t>Each of the below items are available onsite for an additional fee:</a:t>
            </a:r>
          </a:p>
          <a:p>
            <a:pPr marL="119063" indent="-119063" algn="just"/>
            <a:endParaRPr lang="en-US" sz="1400" b="1" u="sng" dirty="0" smtClean="0">
              <a:solidFill>
                <a:srgbClr val="003D79"/>
              </a:solidFill>
              <a:latin typeface="Georgia"/>
            </a:endParaRPr>
          </a:p>
          <a:p>
            <a:pPr marL="119063" indent="-119063" algn="just"/>
            <a:r>
              <a:rPr lang="en-US" sz="1200" b="1" u="sng" dirty="0" smtClean="0">
                <a:solidFill>
                  <a:srgbClr val="003D79"/>
                </a:solidFill>
                <a:latin typeface="Georgia"/>
              </a:rPr>
              <a:t>Standard Onsite</a:t>
            </a:r>
          </a:p>
          <a:p>
            <a:pPr marL="119063" indent="-119063" algn="just">
              <a:buFont typeface="Wingdings" pitchFamily="2" charset="2"/>
              <a:buChar char="§"/>
            </a:pPr>
            <a:r>
              <a:rPr lang="en-US" sz="1100" dirty="0" smtClean="0">
                <a:solidFill>
                  <a:srgbClr val="003D79"/>
                </a:solidFill>
                <a:latin typeface="Georgia"/>
              </a:rPr>
              <a:t>Select Alcoholic beverages</a:t>
            </a:r>
          </a:p>
          <a:p>
            <a:pPr marL="119063" indent="-119063" algn="just">
              <a:buFont typeface="Wingdings" pitchFamily="2" charset="2"/>
              <a:buChar char="§"/>
            </a:pPr>
            <a:r>
              <a:rPr lang="en-US" sz="1100" dirty="0" smtClean="0">
                <a:solidFill>
                  <a:srgbClr val="003D79"/>
                </a:solidFill>
                <a:latin typeface="Georgia"/>
              </a:rPr>
              <a:t>Internet access</a:t>
            </a:r>
          </a:p>
          <a:p>
            <a:pPr marL="119063" indent="-119063" algn="just">
              <a:buFont typeface="Wingdings" pitchFamily="2" charset="2"/>
              <a:buChar char="§"/>
            </a:pPr>
            <a:r>
              <a:rPr lang="en-US" sz="1100" dirty="0" smtClean="0">
                <a:solidFill>
                  <a:srgbClr val="003D79"/>
                </a:solidFill>
                <a:latin typeface="Georgia"/>
              </a:rPr>
              <a:t>Satellite phone use</a:t>
            </a:r>
          </a:p>
          <a:p>
            <a:pPr marL="119063" indent="-119063" algn="just">
              <a:buFont typeface="Wingdings" pitchFamily="2" charset="2"/>
              <a:buChar char="§"/>
            </a:pPr>
            <a:r>
              <a:rPr lang="en-US" sz="1100" dirty="0" smtClean="0">
                <a:solidFill>
                  <a:srgbClr val="003D79"/>
                </a:solidFill>
                <a:latin typeface="Georgia"/>
              </a:rPr>
              <a:t>Guided translation services</a:t>
            </a:r>
          </a:p>
          <a:p>
            <a:pPr marL="119063" indent="-119063" algn="just"/>
            <a:endParaRPr lang="en-US" sz="1100" dirty="0" smtClean="0">
              <a:solidFill>
                <a:srgbClr val="003D79"/>
              </a:solidFill>
              <a:latin typeface="Georgia"/>
            </a:endParaRPr>
          </a:p>
          <a:p>
            <a:pPr marL="119063" indent="-119063" algn="just"/>
            <a:r>
              <a:rPr lang="en-US" sz="1200" b="1" u="sng" dirty="0" smtClean="0">
                <a:solidFill>
                  <a:srgbClr val="003D79"/>
                </a:solidFill>
                <a:latin typeface="Georgia"/>
              </a:rPr>
              <a:t>Custom (Minimum 1 Month Notice Required)</a:t>
            </a:r>
          </a:p>
          <a:p>
            <a:pPr marL="119063" indent="-119063" algn="just">
              <a:buFont typeface="Wingdings" pitchFamily="2" charset="2"/>
              <a:buChar char="§"/>
            </a:pPr>
            <a:r>
              <a:rPr lang="en-US" sz="1100" dirty="0" smtClean="0">
                <a:solidFill>
                  <a:srgbClr val="003D79"/>
                </a:solidFill>
                <a:latin typeface="Georgia"/>
              </a:rPr>
              <a:t>Pro Photography Services</a:t>
            </a:r>
          </a:p>
          <a:p>
            <a:pPr marL="119063" indent="-119063" algn="just">
              <a:buFont typeface="Wingdings" pitchFamily="2" charset="2"/>
              <a:buChar char="§"/>
            </a:pPr>
            <a:r>
              <a:rPr lang="en-US" sz="1100" dirty="0" smtClean="0">
                <a:solidFill>
                  <a:srgbClr val="003D79"/>
                </a:solidFill>
                <a:latin typeface="Georgia"/>
              </a:rPr>
              <a:t>Custom travel transfers</a:t>
            </a:r>
          </a:p>
          <a:p>
            <a:pPr marL="119063" indent="-119063" algn="just">
              <a:buFont typeface="Wingdings" pitchFamily="2" charset="2"/>
              <a:buChar char="§"/>
            </a:pPr>
            <a:r>
              <a:rPr lang="en-US" sz="1100" dirty="0" smtClean="0">
                <a:solidFill>
                  <a:srgbClr val="003D79"/>
                </a:solidFill>
                <a:latin typeface="Georgia"/>
              </a:rPr>
              <a:t>Custom travel itinerary</a:t>
            </a:r>
          </a:p>
          <a:p>
            <a:pPr marL="119063" indent="-119063" algn="just">
              <a:buFont typeface="Wingdings" pitchFamily="2" charset="2"/>
              <a:buChar char="§"/>
            </a:pPr>
            <a:r>
              <a:rPr lang="en-US" sz="1100" dirty="0" smtClean="0">
                <a:solidFill>
                  <a:srgbClr val="003D79"/>
                </a:solidFill>
                <a:latin typeface="Georgia"/>
              </a:rPr>
              <a:t>Custom beverage selection</a:t>
            </a:r>
          </a:p>
          <a:p>
            <a:pPr marL="119063" indent="-119063" algn="just">
              <a:buFont typeface="Wingdings" pitchFamily="2" charset="2"/>
              <a:buChar char="§"/>
            </a:pPr>
            <a:r>
              <a:rPr lang="en-US" sz="1100" dirty="0" smtClean="0">
                <a:solidFill>
                  <a:srgbClr val="003D79"/>
                </a:solidFill>
                <a:latin typeface="Georgia"/>
              </a:rPr>
              <a:t>Massage Services</a:t>
            </a:r>
          </a:p>
          <a:p>
            <a:pPr marL="119063" indent="-119063" algn="just">
              <a:buFont typeface="Wingdings" pitchFamily="2" charset="2"/>
              <a:buChar char="§"/>
            </a:pPr>
            <a:r>
              <a:rPr lang="en-US" sz="1100" dirty="0" smtClean="0">
                <a:solidFill>
                  <a:srgbClr val="003D79"/>
                </a:solidFill>
                <a:latin typeface="Georgia"/>
              </a:rPr>
              <a:t>Custom guiding services</a:t>
            </a:r>
          </a:p>
        </p:txBody>
      </p:sp>
      <p:sp>
        <p:nvSpPr>
          <p:cNvPr id="13" name="TextBox 12"/>
          <p:cNvSpPr txBox="1"/>
          <p:nvPr/>
        </p:nvSpPr>
        <p:spPr>
          <a:xfrm>
            <a:off x="4648200" y="1119252"/>
            <a:ext cx="4495800" cy="1369606"/>
          </a:xfrm>
          <a:prstGeom prst="rect">
            <a:avLst/>
          </a:prstGeom>
          <a:noFill/>
        </p:spPr>
        <p:txBody>
          <a:bodyPr wrap="square" rtlCol="0">
            <a:spAutoFit/>
          </a:bodyPr>
          <a:lstStyle/>
          <a:p>
            <a:pPr algn="just"/>
            <a:r>
              <a:rPr lang="en-US" sz="1200" b="1" u="sng" dirty="0" smtClean="0">
                <a:solidFill>
                  <a:srgbClr val="003D79"/>
                </a:solidFill>
                <a:latin typeface="Georgia"/>
              </a:rPr>
              <a:t>Rates</a:t>
            </a:r>
          </a:p>
          <a:p>
            <a:pPr marL="119063" indent="-119063" algn="just">
              <a:buFont typeface="Wingdings" pitchFamily="2" charset="2"/>
              <a:buChar char="§"/>
            </a:pPr>
            <a:r>
              <a:rPr lang="en-US" sz="1100" dirty="0" smtClean="0">
                <a:solidFill>
                  <a:srgbClr val="003D79"/>
                </a:solidFill>
                <a:latin typeface="Georgia"/>
              </a:rPr>
              <a:t>$9,500 / night / 7-day minimum / full ship charter</a:t>
            </a:r>
          </a:p>
          <a:p>
            <a:pPr marL="119063" indent="-119063" algn="just">
              <a:buFont typeface="Wingdings" pitchFamily="2" charset="2"/>
              <a:buChar char="§"/>
            </a:pPr>
            <a:r>
              <a:rPr lang="en-US" sz="1100" dirty="0" smtClean="0">
                <a:solidFill>
                  <a:srgbClr val="003D79"/>
                </a:solidFill>
                <a:latin typeface="Georgia"/>
              </a:rPr>
              <a:t>From $600 / night / person based on stateroom / cabin rates / 7-day minimum</a:t>
            </a:r>
          </a:p>
          <a:p>
            <a:pPr marL="119063" indent="-119063" algn="just">
              <a:buFont typeface="Arial" pitchFamily="34" charset="0"/>
              <a:buChar char="•"/>
            </a:pPr>
            <a:endParaRPr lang="en-US" sz="1300" dirty="0" smtClean="0">
              <a:solidFill>
                <a:srgbClr val="003D79"/>
              </a:solidFill>
              <a:latin typeface="Georgia"/>
            </a:endParaRPr>
          </a:p>
          <a:p>
            <a:pPr algn="just"/>
            <a:endParaRPr lang="en-US" sz="1300" dirty="0" smtClean="0">
              <a:solidFill>
                <a:srgbClr val="003D79"/>
              </a:solidFill>
              <a:latin typeface="Georgia"/>
            </a:endParaRPr>
          </a:p>
          <a:p>
            <a:pPr algn="just"/>
            <a:r>
              <a:rPr lang="en-US" sz="1000" i="1" dirty="0" smtClean="0">
                <a:solidFill>
                  <a:srgbClr val="003D79"/>
                </a:solidFill>
                <a:latin typeface="Georgia"/>
              </a:rPr>
              <a:t>*Prices subject to change based on availability</a:t>
            </a:r>
          </a:p>
        </p:txBody>
      </p:sp>
      <p:cxnSp>
        <p:nvCxnSpPr>
          <p:cNvPr id="14" name="Straight Connector 13"/>
          <p:cNvCxnSpPr/>
          <p:nvPr/>
        </p:nvCxnSpPr>
        <p:spPr>
          <a:xfrm>
            <a:off x="4706470" y="1295400"/>
            <a:ext cx="0" cy="4800600"/>
          </a:xfrm>
          <a:prstGeom prst="line">
            <a:avLst/>
          </a:prstGeom>
          <a:ln w="25400">
            <a:solidFill>
              <a:srgbClr val="003D79"/>
            </a:solidFill>
          </a:ln>
        </p:spPr>
        <p:style>
          <a:lnRef idx="1">
            <a:schemeClr val="accent1"/>
          </a:lnRef>
          <a:fillRef idx="0">
            <a:schemeClr val="accent1"/>
          </a:fillRef>
          <a:effectRef idx="0">
            <a:schemeClr val="accent1"/>
          </a:effectRef>
          <a:fontRef idx="minor">
            <a:schemeClr val="tx1"/>
          </a:fontRef>
        </p:style>
      </p:cxnSp>
      <p:pic>
        <p:nvPicPr>
          <p:cNvPr id="16" name="Picture 2" descr="C:\Users\Seth\Desktop\TIL Logos\TIL-logo.png"/>
          <p:cNvPicPr>
            <a:picLocks noChangeAspect="1" noChangeArrowheads="1"/>
          </p:cNvPicPr>
          <p:nvPr/>
        </p:nvPicPr>
        <p:blipFill>
          <a:blip r:embed="rId2" cstate="print">
            <a:duotone>
              <a:prstClr val="black"/>
              <a:schemeClr val="accent1">
                <a:tint val="45000"/>
                <a:satMod val="400000"/>
              </a:schemeClr>
            </a:duotone>
            <a:lum bright="-50000"/>
          </a:blip>
          <a:srcRect/>
          <a:stretch>
            <a:fillRect/>
          </a:stretch>
        </p:blipFill>
        <p:spPr bwMode="auto">
          <a:xfrm>
            <a:off x="1646956" y="6244063"/>
            <a:ext cx="2772645" cy="648572"/>
          </a:xfrm>
          <a:prstGeom prst="rect">
            <a:avLst/>
          </a:prstGeom>
          <a:noFill/>
        </p:spPr>
      </p:pic>
      <p:pic>
        <p:nvPicPr>
          <p:cNvPr id="17" name="Picture 16" descr="C:\Users\Seth\Desktop\ratu_motu_west_sumatra.png"/>
          <p:cNvPicPr>
            <a:picLocks noChangeAspect="1" noChangeArrowheads="1"/>
          </p:cNvPicPr>
          <p:nvPr/>
        </p:nvPicPr>
        <p:blipFill>
          <a:blip r:embed="rId3" cstate="print">
            <a:duotone>
              <a:prstClr val="black"/>
              <a:schemeClr val="accent1">
                <a:tint val="45000"/>
                <a:satMod val="400000"/>
              </a:schemeClr>
            </a:duotone>
            <a:lum bright="-50000"/>
          </a:blip>
          <a:srcRect/>
          <a:stretch>
            <a:fillRect/>
          </a:stretch>
        </p:blipFill>
        <p:spPr bwMode="auto">
          <a:xfrm>
            <a:off x="4402562" y="6435464"/>
            <a:ext cx="2303041" cy="277422"/>
          </a:xfrm>
          <a:prstGeom prst="rect">
            <a:avLst/>
          </a:prstGeom>
          <a:noFill/>
        </p:spPr>
      </p:pic>
      <p:pic>
        <p:nvPicPr>
          <p:cNvPr id="18" name="Picture 3" descr="C:\Users\Seth\Desktop\ratu_motu_west_papua.png"/>
          <p:cNvPicPr>
            <a:picLocks noChangeAspect="1" noChangeArrowheads="1"/>
          </p:cNvPicPr>
          <p:nvPr/>
        </p:nvPicPr>
        <p:blipFill>
          <a:blip r:embed="rId4" cstate="print">
            <a:clrChange>
              <a:clrFrom>
                <a:srgbClr val="000000">
                  <a:alpha val="0"/>
                </a:srgbClr>
              </a:clrFrom>
              <a:clrTo>
                <a:srgbClr val="000000">
                  <a:alpha val="0"/>
                </a:srgbClr>
              </a:clrTo>
            </a:clrChange>
            <a:duotone>
              <a:prstClr val="black"/>
              <a:schemeClr val="accent1">
                <a:tint val="45000"/>
                <a:satMod val="400000"/>
              </a:schemeClr>
            </a:duotone>
            <a:lum bright="-50000"/>
          </a:blip>
          <a:srcRect/>
          <a:stretch>
            <a:fillRect/>
          </a:stretch>
        </p:blipFill>
        <p:spPr bwMode="auto">
          <a:xfrm>
            <a:off x="6883436" y="6435137"/>
            <a:ext cx="2205144" cy="291245"/>
          </a:xfrm>
          <a:prstGeom prst="rect">
            <a:avLst/>
          </a:prstGeom>
          <a:noFill/>
        </p:spPr>
      </p:pic>
      <p:pic>
        <p:nvPicPr>
          <p:cNvPr id="24" name="Picture 3" descr="C:\Users\Seth\Dropbox\Kolea Capital\Hospitality Investments\Pegasus Lodges &amp; Resorts\Marketing\Logos\Website Logos\logos for seth\pegasus_logo_outline.png"/>
          <p:cNvPicPr>
            <a:picLocks noChangeAspect="1" noChangeArrowheads="1"/>
          </p:cNvPicPr>
          <p:nvPr/>
        </p:nvPicPr>
        <p:blipFill>
          <a:blip r:embed="rId5" cstate="print">
            <a:duotone>
              <a:prstClr val="black"/>
              <a:schemeClr val="accent1">
                <a:tint val="45000"/>
                <a:satMod val="400000"/>
              </a:schemeClr>
            </a:duotone>
            <a:lum bright="-50000"/>
          </a:blip>
          <a:srcRect/>
          <a:stretch>
            <a:fillRect/>
          </a:stretch>
        </p:blipFill>
        <p:spPr bwMode="auto">
          <a:xfrm>
            <a:off x="152400" y="9036"/>
            <a:ext cx="4419600" cy="385637"/>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7" name="Picture 9" descr="http://pegasuslodges.com/wp-content/uploads/2013/04/size104.105-1024x602.jpg"/>
          <p:cNvPicPr>
            <a:picLocks noChangeAspect="1" noChangeArrowheads="1"/>
          </p:cNvPicPr>
          <p:nvPr/>
        </p:nvPicPr>
        <p:blipFill>
          <a:blip r:embed="rId2" cstate="print"/>
          <a:srcRect/>
          <a:stretch>
            <a:fillRect/>
          </a:stretch>
        </p:blipFill>
        <p:spPr bwMode="auto">
          <a:xfrm>
            <a:off x="152400" y="822843"/>
            <a:ext cx="2743200" cy="1612509"/>
          </a:xfrm>
          <a:prstGeom prst="rect">
            <a:avLst/>
          </a:prstGeom>
          <a:noFill/>
        </p:spPr>
      </p:pic>
      <p:pic>
        <p:nvPicPr>
          <p:cNvPr id="2053" name="Picture 5" descr="http://pegasuslodges.com/wp-content/uploads/2013/04/Destination-West-PapuaIMG_0057-1024x602.jpg"/>
          <p:cNvPicPr>
            <a:picLocks noChangeAspect="1" noChangeArrowheads="1"/>
          </p:cNvPicPr>
          <p:nvPr/>
        </p:nvPicPr>
        <p:blipFill>
          <a:blip r:embed="rId3" cstate="print"/>
          <a:srcRect/>
          <a:stretch>
            <a:fillRect/>
          </a:stretch>
        </p:blipFill>
        <p:spPr bwMode="auto">
          <a:xfrm>
            <a:off x="6019801" y="835152"/>
            <a:ext cx="2722260" cy="1600200"/>
          </a:xfrm>
          <a:prstGeom prst="rect">
            <a:avLst/>
          </a:prstGeom>
          <a:noFill/>
        </p:spPr>
      </p:pic>
      <p:pic>
        <p:nvPicPr>
          <p:cNvPr id="2055" name="Picture 7" descr="http://pegasuslodges.com/wp-content/uploads/2013/04/TheshipsizedMentJun07158-1024x602.jpg"/>
          <p:cNvPicPr>
            <a:picLocks noChangeAspect="1" noChangeArrowheads="1"/>
          </p:cNvPicPr>
          <p:nvPr/>
        </p:nvPicPr>
        <p:blipFill>
          <a:blip r:embed="rId4" cstate="print"/>
          <a:srcRect/>
          <a:stretch>
            <a:fillRect/>
          </a:stretch>
        </p:blipFill>
        <p:spPr bwMode="auto">
          <a:xfrm>
            <a:off x="3081239" y="835152"/>
            <a:ext cx="2722260" cy="1600200"/>
          </a:xfrm>
          <a:prstGeom prst="rect">
            <a:avLst/>
          </a:prstGeom>
          <a:noFill/>
        </p:spPr>
      </p:pic>
      <p:sp>
        <p:nvSpPr>
          <p:cNvPr id="10" name="Title 1"/>
          <p:cNvSpPr txBox="1">
            <a:spLocks/>
          </p:cNvSpPr>
          <p:nvPr/>
        </p:nvSpPr>
        <p:spPr>
          <a:xfrm>
            <a:off x="0" y="6324600"/>
            <a:ext cx="1905000" cy="533400"/>
          </a:xfrm>
          <a:prstGeom prst="rect">
            <a:avLst/>
          </a:prstGeom>
        </p:spPr>
        <p:txBody>
          <a:bodyPr vert="horz" lIns="91440" tIns="45720" rIns="91440" bIns="45720" rtlCol="0" anchor="t" anchorCtr="0">
            <a:noAutofit/>
          </a:bodyPr>
          <a:lstStyle/>
          <a:p>
            <a:pPr marL="114300" marR="0" lvl="0" indent="0" algn="l" defTabSz="914400" rtl="0" eaLnBrk="1" fontAlgn="auto" latinLnBrk="0" hangingPunct="1">
              <a:lnSpc>
                <a:spcPct val="100000"/>
              </a:lnSpc>
              <a:spcBef>
                <a:spcPts val="600"/>
              </a:spcBef>
              <a:spcAft>
                <a:spcPts val="600"/>
              </a:spcAft>
              <a:buClrTx/>
              <a:buSzTx/>
              <a:buFontTx/>
              <a:buNone/>
              <a:tabLst>
                <a:tab pos="1028700" algn="l"/>
                <a:tab pos="1257300" algn="l"/>
                <a:tab pos="1485900" algn="l"/>
                <a:tab pos="1714500" algn="l"/>
              </a:tabLst>
              <a:defRPr/>
            </a:pPr>
            <a: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t>Contact:</a:t>
            </a:r>
            <a:b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br>
            <a:r>
              <a:rPr kumimoji="0" lang="en-US" sz="800" b="0" i="0" u="none" strike="noStrike" kern="1200" cap="none" spc="0" normalizeH="0" baseline="0" noProof="0" dirty="0" smtClean="0">
                <a:ln>
                  <a:noFill/>
                </a:ln>
                <a:solidFill>
                  <a:srgbClr val="003D79"/>
                </a:solidFill>
                <a:effectLst/>
                <a:uLnTx/>
                <a:uFillTx/>
                <a:latin typeface="Georgia" pitchFamily="18" charset="0"/>
                <a:ea typeface="+mj-ea"/>
                <a:cs typeface="+mj-cs"/>
              </a:rPr>
              <a:t>ryder@pegasuslodges.com</a:t>
            </a:r>
            <a: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t/>
            </a:r>
            <a:b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br>
            <a: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t>www.pegasuslodges.com </a:t>
            </a:r>
            <a:endParaRPr kumimoji="0" lang="en-US" sz="800" b="1" i="0" u="none" strike="noStrike" kern="1200" cap="none" spc="0" normalizeH="0" baseline="0" noProof="0" dirty="0">
              <a:ln>
                <a:noFill/>
              </a:ln>
              <a:solidFill>
                <a:srgbClr val="003D79"/>
              </a:solidFill>
              <a:effectLst/>
              <a:uLnTx/>
              <a:uFillTx/>
              <a:latin typeface="Georgia" pitchFamily="18" charset="0"/>
              <a:ea typeface="+mj-ea"/>
              <a:cs typeface="+mj-cs"/>
            </a:endParaRPr>
          </a:p>
        </p:txBody>
      </p:sp>
      <p:sp>
        <p:nvSpPr>
          <p:cNvPr id="16" name="TextBox 15"/>
          <p:cNvSpPr txBox="1"/>
          <p:nvPr/>
        </p:nvSpPr>
        <p:spPr>
          <a:xfrm>
            <a:off x="152400" y="2590800"/>
            <a:ext cx="2743200" cy="3547125"/>
          </a:xfrm>
          <a:prstGeom prst="rect">
            <a:avLst/>
          </a:prstGeom>
          <a:noFill/>
        </p:spPr>
        <p:txBody>
          <a:bodyPr wrap="square" rtlCol="0">
            <a:spAutoFit/>
          </a:bodyPr>
          <a:lstStyle/>
          <a:p>
            <a:pPr marL="111125" indent="-111125" algn="just">
              <a:spcAft>
                <a:spcPts val="300"/>
              </a:spcAft>
              <a:buFont typeface="Wingdings" pitchFamily="2" charset="2"/>
              <a:buChar char="§"/>
            </a:pPr>
            <a:r>
              <a:rPr lang="en-US" sz="1050" dirty="0" smtClean="0">
                <a:solidFill>
                  <a:srgbClr val="003D79"/>
                </a:solidFill>
                <a:latin typeface="Georgia"/>
              </a:rPr>
              <a:t>8 Surfers max </a:t>
            </a:r>
          </a:p>
          <a:p>
            <a:pPr marL="111125" indent="-111125" algn="just">
              <a:spcAft>
                <a:spcPts val="300"/>
              </a:spcAft>
              <a:buFont typeface="Wingdings" pitchFamily="2" charset="2"/>
              <a:buChar char="§"/>
            </a:pPr>
            <a:r>
              <a:rPr lang="en-US" sz="1050" dirty="0" smtClean="0">
                <a:solidFill>
                  <a:srgbClr val="003D79"/>
                </a:solidFill>
                <a:latin typeface="Georgia"/>
              </a:rPr>
              <a:t>20 Un-crowded ultra consistent wave breaks within minutes</a:t>
            </a:r>
          </a:p>
          <a:p>
            <a:pPr marL="111125" indent="-111125" algn="just">
              <a:spcAft>
                <a:spcPts val="300"/>
              </a:spcAft>
              <a:buFont typeface="Wingdings" pitchFamily="2" charset="2"/>
              <a:buChar char="§"/>
            </a:pPr>
            <a:r>
              <a:rPr lang="en-US" sz="1050" dirty="0" smtClean="0">
                <a:solidFill>
                  <a:srgbClr val="003D79"/>
                </a:solidFill>
                <a:latin typeface="Georgia"/>
              </a:rPr>
              <a:t>3 – 5 ft user friendly waves for all levels</a:t>
            </a:r>
          </a:p>
          <a:p>
            <a:pPr marL="111125" indent="-111125" algn="just">
              <a:spcAft>
                <a:spcPts val="300"/>
              </a:spcAft>
              <a:buFont typeface="Wingdings" pitchFamily="2" charset="2"/>
              <a:buChar char="§"/>
            </a:pPr>
            <a:r>
              <a:rPr lang="en-US" sz="1050" dirty="0" smtClean="0">
                <a:solidFill>
                  <a:srgbClr val="003D79"/>
                </a:solidFill>
                <a:latin typeface="Georgia"/>
              </a:rPr>
              <a:t>2 Western guides</a:t>
            </a:r>
          </a:p>
          <a:p>
            <a:pPr marL="111125" indent="-111125" algn="just">
              <a:spcAft>
                <a:spcPts val="300"/>
              </a:spcAft>
              <a:buFont typeface="Wingdings" pitchFamily="2" charset="2"/>
              <a:buChar char="§"/>
            </a:pPr>
            <a:r>
              <a:rPr lang="en-US" sz="1050" dirty="0" smtClean="0">
                <a:solidFill>
                  <a:srgbClr val="003D79"/>
                </a:solidFill>
                <a:latin typeface="Georgia"/>
              </a:rPr>
              <a:t>4 Speed boats</a:t>
            </a:r>
          </a:p>
          <a:p>
            <a:pPr marL="111125" indent="-111125" algn="just">
              <a:spcAft>
                <a:spcPts val="300"/>
              </a:spcAft>
              <a:buFont typeface="Wingdings" pitchFamily="2" charset="2"/>
              <a:buChar char="§"/>
            </a:pPr>
            <a:r>
              <a:rPr lang="en-US" sz="1050" dirty="0" smtClean="0">
                <a:solidFill>
                  <a:srgbClr val="003D79"/>
                </a:solidFill>
                <a:latin typeface="Georgia"/>
              </a:rPr>
              <a:t>Fly-in-fly out air charter from Medan, Indonesia</a:t>
            </a:r>
          </a:p>
          <a:p>
            <a:pPr marL="111125" indent="-111125" algn="just">
              <a:spcAft>
                <a:spcPts val="300"/>
              </a:spcAft>
              <a:buFont typeface="Wingdings" pitchFamily="2" charset="2"/>
              <a:buChar char="§"/>
            </a:pPr>
            <a:r>
              <a:rPr lang="en-US" sz="1050" dirty="0" smtClean="0">
                <a:solidFill>
                  <a:srgbClr val="003D79"/>
                </a:solidFill>
                <a:latin typeface="Georgia"/>
              </a:rPr>
              <a:t>C-band Wi-Fi, Satellite phone, King size beds, A/C, ice cold beer, amazing food</a:t>
            </a:r>
          </a:p>
          <a:p>
            <a:pPr marL="111125" indent="-111125" algn="just">
              <a:spcAft>
                <a:spcPts val="300"/>
              </a:spcAft>
              <a:buFont typeface="Wingdings" pitchFamily="2" charset="2"/>
              <a:buChar char="§"/>
            </a:pPr>
            <a:r>
              <a:rPr lang="en-US" sz="1050" dirty="0" smtClean="0">
                <a:solidFill>
                  <a:srgbClr val="003D79"/>
                </a:solidFill>
                <a:latin typeface="Georgia"/>
              </a:rPr>
              <a:t>Full surf board quiver onsite available for rental</a:t>
            </a:r>
          </a:p>
          <a:p>
            <a:pPr marL="111125" indent="-111125" algn="just">
              <a:spcAft>
                <a:spcPts val="300"/>
              </a:spcAft>
              <a:buFont typeface="Wingdings" pitchFamily="2" charset="2"/>
              <a:buChar char="§"/>
            </a:pPr>
            <a:r>
              <a:rPr lang="en-US" sz="1050" dirty="0" smtClean="0">
                <a:solidFill>
                  <a:srgbClr val="003D79"/>
                </a:solidFill>
                <a:latin typeface="Georgia"/>
              </a:rPr>
              <a:t>Photographer on-staff shooting the entire trip </a:t>
            </a:r>
          </a:p>
          <a:p>
            <a:pPr marL="111125" indent="-111125" algn="just">
              <a:spcAft>
                <a:spcPts val="300"/>
              </a:spcAft>
              <a:buFont typeface="Wingdings" pitchFamily="2" charset="2"/>
              <a:buChar char="§"/>
            </a:pPr>
            <a:r>
              <a:rPr lang="en-US" sz="1050" dirty="0" smtClean="0">
                <a:solidFill>
                  <a:srgbClr val="003D79"/>
                </a:solidFill>
                <a:latin typeface="Georgia"/>
              </a:rPr>
              <a:t>Fully double redundant systems and safety equipment</a:t>
            </a:r>
          </a:p>
          <a:p>
            <a:pPr marL="111125" indent="-111125" algn="just">
              <a:spcAft>
                <a:spcPts val="300"/>
              </a:spcAft>
              <a:buFont typeface="Wingdings" pitchFamily="2" charset="2"/>
              <a:buChar char="§"/>
            </a:pPr>
            <a:r>
              <a:rPr lang="en-US" sz="1050" dirty="0" smtClean="0">
                <a:solidFill>
                  <a:srgbClr val="003D79"/>
                </a:solidFill>
                <a:latin typeface="Georgia"/>
              </a:rPr>
              <a:t>Prices start from $525 / night / person / 10-day minimum (all inclusive, excluding alcohol)</a:t>
            </a:r>
          </a:p>
        </p:txBody>
      </p:sp>
      <p:sp>
        <p:nvSpPr>
          <p:cNvPr id="17" name="TextBox 16"/>
          <p:cNvSpPr txBox="1"/>
          <p:nvPr/>
        </p:nvSpPr>
        <p:spPr>
          <a:xfrm>
            <a:off x="3048000" y="2590800"/>
            <a:ext cx="6096000" cy="3431709"/>
          </a:xfrm>
          <a:prstGeom prst="rect">
            <a:avLst/>
          </a:prstGeom>
          <a:noFill/>
        </p:spPr>
        <p:txBody>
          <a:bodyPr wrap="square" rtlCol="0">
            <a:spAutoFit/>
          </a:bodyPr>
          <a:lstStyle/>
          <a:p>
            <a:pPr marL="111125" indent="-111125" algn="just">
              <a:spcAft>
                <a:spcPts val="300"/>
              </a:spcAft>
              <a:buFont typeface="Wingdings" pitchFamily="2" charset="2"/>
              <a:buChar char="§"/>
            </a:pPr>
            <a:r>
              <a:rPr lang="en-US" sz="1050" dirty="0" smtClean="0">
                <a:solidFill>
                  <a:srgbClr val="003D79"/>
                </a:solidFill>
                <a:latin typeface="Georgia"/>
              </a:rPr>
              <a:t>39-metre (129-foot) three-deck power yacht</a:t>
            </a:r>
          </a:p>
          <a:p>
            <a:pPr marL="111125" indent="-111125" algn="just">
              <a:spcAft>
                <a:spcPts val="300"/>
              </a:spcAft>
              <a:buFont typeface="Wingdings" pitchFamily="2" charset="2"/>
              <a:buChar char="§"/>
            </a:pPr>
            <a:r>
              <a:rPr lang="en-US" sz="1050" dirty="0" smtClean="0">
                <a:solidFill>
                  <a:srgbClr val="003D79"/>
                </a:solidFill>
                <a:latin typeface="Georgia"/>
              </a:rPr>
              <a:t>The most well appointed and equipped vessel in Indonesia</a:t>
            </a:r>
          </a:p>
          <a:p>
            <a:pPr marL="111125" indent="-111125" algn="just">
              <a:spcAft>
                <a:spcPts val="300"/>
              </a:spcAft>
              <a:buFont typeface="Wingdings" pitchFamily="2" charset="2"/>
              <a:buChar char="§"/>
            </a:pPr>
            <a:r>
              <a:rPr lang="en-US" sz="1050" dirty="0" smtClean="0">
                <a:solidFill>
                  <a:srgbClr val="003D79"/>
                </a:solidFill>
                <a:latin typeface="Georgia"/>
              </a:rPr>
              <a:t>The luxury live aboard visits isolated reefs, empty user-friendly waves and virgin dive-sites, uninhabited beaches and secluded village communities</a:t>
            </a:r>
          </a:p>
          <a:p>
            <a:pPr marL="111125" indent="-111125" algn="just">
              <a:buFont typeface="Wingdings" pitchFamily="2" charset="2"/>
              <a:buChar char="§"/>
            </a:pPr>
            <a:r>
              <a:rPr lang="en-US" sz="1050" dirty="0" smtClean="0">
                <a:solidFill>
                  <a:srgbClr val="003D79"/>
                </a:solidFill>
                <a:latin typeface="Georgia"/>
              </a:rPr>
              <a:t>22 guests  max </a:t>
            </a:r>
          </a:p>
          <a:p>
            <a:pPr marL="568325" lvl="1" indent="-111125" algn="just">
              <a:buFont typeface="Georgia" pitchFamily="18" charset="0"/>
              <a:buChar char="–"/>
            </a:pPr>
            <a:r>
              <a:rPr lang="en-US" sz="1050" dirty="0" smtClean="0">
                <a:solidFill>
                  <a:srgbClr val="003D79"/>
                </a:solidFill>
                <a:latin typeface="Georgia"/>
              </a:rPr>
              <a:t>4 deluxe double berth staterooms</a:t>
            </a:r>
          </a:p>
          <a:p>
            <a:pPr marL="568325" lvl="1" indent="-111125" algn="just">
              <a:buFont typeface="Georgia" pitchFamily="18" charset="0"/>
              <a:buChar char="–"/>
            </a:pPr>
            <a:r>
              <a:rPr lang="en-US" sz="1050" dirty="0" smtClean="0">
                <a:solidFill>
                  <a:srgbClr val="003D79"/>
                </a:solidFill>
                <a:latin typeface="Georgia"/>
              </a:rPr>
              <a:t>4 double berth staterooms</a:t>
            </a:r>
          </a:p>
          <a:p>
            <a:pPr marL="568325" lvl="1" indent="-111125" algn="just">
              <a:spcAft>
                <a:spcPts val="300"/>
              </a:spcAft>
              <a:buFont typeface="Georgia" pitchFamily="18" charset="0"/>
              <a:buChar char="–"/>
            </a:pPr>
            <a:r>
              <a:rPr lang="en-US" sz="1050" dirty="0" smtClean="0">
                <a:solidFill>
                  <a:srgbClr val="003D79"/>
                </a:solidFill>
                <a:latin typeface="Georgia"/>
              </a:rPr>
              <a:t>3 two berth cabins</a:t>
            </a:r>
          </a:p>
          <a:p>
            <a:pPr marL="111125" indent="-111125" algn="just">
              <a:spcAft>
                <a:spcPts val="300"/>
              </a:spcAft>
              <a:buFont typeface="Wingdings" pitchFamily="2" charset="2"/>
              <a:buChar char="§"/>
            </a:pPr>
            <a:r>
              <a:rPr lang="en-US" sz="1050" dirty="0" smtClean="0">
                <a:solidFill>
                  <a:srgbClr val="003D79"/>
                </a:solidFill>
                <a:latin typeface="Georgia"/>
              </a:rPr>
              <a:t>All inclusive activities include, guided diving (full dive center onboard), snorkeling,  SUPs, sea kayaking, guided surfing with transfers, eco-tours, bird watching and cultural tours</a:t>
            </a:r>
          </a:p>
          <a:p>
            <a:pPr marL="111125" indent="-111125" algn="just">
              <a:buFont typeface="Wingdings" pitchFamily="2" charset="2"/>
              <a:buChar char="§"/>
            </a:pPr>
            <a:r>
              <a:rPr lang="en-US" sz="1050" dirty="0" smtClean="0">
                <a:solidFill>
                  <a:srgbClr val="003D79"/>
                </a:solidFill>
                <a:latin typeface="Georgia"/>
              </a:rPr>
              <a:t>West Sumatra – Situated almost directly on the equator lies the Mentawai Islands , the Telo Islands, Nias and the Banyaks and the coast line of Banda Ache, all of which are located off the west coast of Sumatra</a:t>
            </a:r>
          </a:p>
          <a:p>
            <a:pPr marL="568325" lvl="1" indent="-111125" algn="just">
              <a:spcAft>
                <a:spcPts val="300"/>
              </a:spcAft>
              <a:buFont typeface="Georgia" pitchFamily="18" charset="0"/>
              <a:buChar char="–"/>
            </a:pPr>
            <a:r>
              <a:rPr lang="en-US" sz="1050" dirty="0" smtClean="0">
                <a:solidFill>
                  <a:srgbClr val="003D79"/>
                </a:solidFill>
                <a:latin typeface="Georgia"/>
              </a:rPr>
              <a:t>Accessed via Padang, Indonesia</a:t>
            </a:r>
          </a:p>
          <a:p>
            <a:pPr marL="111125" indent="-111125" algn="just">
              <a:buFont typeface="Wingdings" pitchFamily="2" charset="2"/>
              <a:buChar char="§"/>
            </a:pPr>
            <a:r>
              <a:rPr lang="en-US" sz="1050" dirty="0" smtClean="0">
                <a:solidFill>
                  <a:srgbClr val="003D79"/>
                </a:solidFill>
                <a:latin typeface="Georgia"/>
              </a:rPr>
              <a:t>West Papua, Raja Ampat - Off the coast of Indonesia’s sparsely populated West Papua province lays the Raja Ampat archipelago. Nearly 1,500 islands, signified by sheer–sided mushroom–shaped formations scattered across azure seas</a:t>
            </a:r>
          </a:p>
          <a:p>
            <a:pPr marL="568325" lvl="1" indent="-111125" algn="just">
              <a:spcAft>
                <a:spcPts val="300"/>
              </a:spcAft>
              <a:buFont typeface="Georgia" pitchFamily="18" charset="0"/>
              <a:buChar char="–"/>
            </a:pPr>
            <a:r>
              <a:rPr lang="en-US" sz="1050" dirty="0" smtClean="0">
                <a:solidFill>
                  <a:srgbClr val="003D79"/>
                </a:solidFill>
                <a:latin typeface="Georgia"/>
              </a:rPr>
              <a:t>Accessed via Sorong, Indonesia</a:t>
            </a:r>
          </a:p>
          <a:p>
            <a:pPr marL="111125" indent="-111125" algn="just">
              <a:buFont typeface="Wingdings" pitchFamily="2" charset="2"/>
              <a:buChar char="§"/>
            </a:pPr>
            <a:r>
              <a:rPr lang="en-US" sz="1050" dirty="0" smtClean="0">
                <a:solidFill>
                  <a:srgbClr val="003D79"/>
                </a:solidFill>
                <a:latin typeface="Georgia"/>
              </a:rPr>
              <a:t>Prices start from $600 / night / person / 7-day minimum (all inclusive, excluding select alcohol)</a:t>
            </a:r>
          </a:p>
        </p:txBody>
      </p:sp>
      <p:pic>
        <p:nvPicPr>
          <p:cNvPr id="19" name="Picture 2" descr="C:\Users\Seth\Desktop\TIL Logos\TIL-logo.png"/>
          <p:cNvPicPr>
            <a:picLocks noChangeAspect="1" noChangeArrowheads="1"/>
          </p:cNvPicPr>
          <p:nvPr/>
        </p:nvPicPr>
        <p:blipFill>
          <a:blip r:embed="rId5" cstate="print"/>
          <a:srcRect/>
          <a:stretch>
            <a:fillRect/>
          </a:stretch>
        </p:blipFill>
        <p:spPr bwMode="auto">
          <a:xfrm>
            <a:off x="207264" y="716280"/>
            <a:ext cx="2563563" cy="599664"/>
          </a:xfrm>
          <a:prstGeom prst="rect">
            <a:avLst/>
          </a:prstGeom>
          <a:noFill/>
        </p:spPr>
      </p:pic>
      <p:pic>
        <p:nvPicPr>
          <p:cNvPr id="20" name="Picture 19" descr="C:\Users\Seth\Desktop\ratu_motu_west_sumatra.png"/>
          <p:cNvPicPr>
            <a:picLocks noChangeAspect="1" noChangeArrowheads="1"/>
          </p:cNvPicPr>
          <p:nvPr/>
        </p:nvPicPr>
        <p:blipFill>
          <a:blip r:embed="rId6" cstate="print"/>
          <a:srcRect/>
          <a:stretch>
            <a:fillRect/>
          </a:stretch>
        </p:blipFill>
        <p:spPr bwMode="auto">
          <a:xfrm>
            <a:off x="3352800" y="899230"/>
            <a:ext cx="2150641" cy="259064"/>
          </a:xfrm>
          <a:prstGeom prst="rect">
            <a:avLst/>
          </a:prstGeom>
          <a:noFill/>
        </p:spPr>
      </p:pic>
      <p:pic>
        <p:nvPicPr>
          <p:cNvPr id="24" name="Picture 3" descr="C:\Users\Seth\Desktop\ratu_motu_west_papua.png"/>
          <p:cNvPicPr>
            <a:picLocks noChangeAspect="1" noChangeArrowheads="1"/>
          </p:cNvPicPr>
          <p:nvPr/>
        </p:nvPicPr>
        <p:blipFill>
          <a:blip r:embed="rId7" cstate="print"/>
          <a:srcRect/>
          <a:stretch>
            <a:fillRect/>
          </a:stretch>
        </p:blipFill>
        <p:spPr bwMode="auto">
          <a:xfrm>
            <a:off x="6400800" y="892604"/>
            <a:ext cx="2057400" cy="271732"/>
          </a:xfrm>
          <a:prstGeom prst="rect">
            <a:avLst/>
          </a:prstGeom>
          <a:noFill/>
        </p:spPr>
      </p:pic>
      <p:cxnSp>
        <p:nvCxnSpPr>
          <p:cNvPr id="25" name="Straight Connector 24"/>
          <p:cNvCxnSpPr/>
          <p:nvPr/>
        </p:nvCxnSpPr>
        <p:spPr>
          <a:xfrm>
            <a:off x="2971800" y="533400"/>
            <a:ext cx="0" cy="5562600"/>
          </a:xfrm>
          <a:prstGeom prst="line">
            <a:avLst/>
          </a:prstGeom>
          <a:ln w="25400">
            <a:solidFill>
              <a:srgbClr val="003D79"/>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0" y="452720"/>
            <a:ext cx="9144000" cy="0"/>
          </a:xfrm>
          <a:prstGeom prst="line">
            <a:avLst/>
          </a:prstGeom>
          <a:ln w="73025">
            <a:solidFill>
              <a:srgbClr val="003D79"/>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0" y="6248400"/>
            <a:ext cx="9144000" cy="0"/>
          </a:xfrm>
          <a:prstGeom prst="line">
            <a:avLst/>
          </a:prstGeom>
          <a:ln w="73025">
            <a:solidFill>
              <a:srgbClr val="003D79"/>
            </a:solidFill>
          </a:ln>
        </p:spPr>
        <p:style>
          <a:lnRef idx="1">
            <a:schemeClr val="accent1"/>
          </a:lnRef>
          <a:fillRef idx="0">
            <a:schemeClr val="accent1"/>
          </a:fillRef>
          <a:effectRef idx="0">
            <a:schemeClr val="accent1"/>
          </a:effectRef>
          <a:fontRef idx="minor">
            <a:schemeClr val="tx1"/>
          </a:fontRef>
        </p:style>
      </p:cxnSp>
      <p:pic>
        <p:nvPicPr>
          <p:cNvPr id="18" name="Picture 2" descr="C:\Users\Seth\Desktop\TIL Logos\TIL-logo.png"/>
          <p:cNvPicPr>
            <a:picLocks noChangeAspect="1" noChangeArrowheads="1"/>
          </p:cNvPicPr>
          <p:nvPr/>
        </p:nvPicPr>
        <p:blipFill>
          <a:blip r:embed="rId5" cstate="print">
            <a:duotone>
              <a:prstClr val="black"/>
              <a:schemeClr val="accent1">
                <a:tint val="45000"/>
                <a:satMod val="400000"/>
              </a:schemeClr>
            </a:duotone>
            <a:lum bright="-50000"/>
          </a:blip>
          <a:srcRect/>
          <a:stretch>
            <a:fillRect/>
          </a:stretch>
        </p:blipFill>
        <p:spPr bwMode="auto">
          <a:xfrm>
            <a:off x="1646956" y="6244063"/>
            <a:ext cx="2772645" cy="648572"/>
          </a:xfrm>
          <a:prstGeom prst="rect">
            <a:avLst/>
          </a:prstGeom>
          <a:noFill/>
        </p:spPr>
      </p:pic>
      <p:pic>
        <p:nvPicPr>
          <p:cNvPr id="26" name="Picture 25" descr="C:\Users\Seth\Desktop\ratu_motu_west_sumatra.png"/>
          <p:cNvPicPr>
            <a:picLocks noChangeAspect="1" noChangeArrowheads="1"/>
          </p:cNvPicPr>
          <p:nvPr/>
        </p:nvPicPr>
        <p:blipFill>
          <a:blip r:embed="rId6" cstate="print">
            <a:duotone>
              <a:prstClr val="black"/>
              <a:schemeClr val="accent1">
                <a:tint val="45000"/>
                <a:satMod val="400000"/>
              </a:schemeClr>
            </a:duotone>
            <a:lum bright="-50000"/>
          </a:blip>
          <a:srcRect/>
          <a:stretch>
            <a:fillRect/>
          </a:stretch>
        </p:blipFill>
        <p:spPr bwMode="auto">
          <a:xfrm>
            <a:off x="4402562" y="6435464"/>
            <a:ext cx="2303041" cy="277422"/>
          </a:xfrm>
          <a:prstGeom prst="rect">
            <a:avLst/>
          </a:prstGeom>
          <a:noFill/>
        </p:spPr>
      </p:pic>
      <p:pic>
        <p:nvPicPr>
          <p:cNvPr id="27" name="Picture 3" descr="C:\Users\Seth\Desktop\ratu_motu_west_papua.png"/>
          <p:cNvPicPr>
            <a:picLocks noChangeAspect="1" noChangeArrowheads="1"/>
          </p:cNvPicPr>
          <p:nvPr/>
        </p:nvPicPr>
        <p:blipFill>
          <a:blip r:embed="rId7" cstate="print">
            <a:clrChange>
              <a:clrFrom>
                <a:srgbClr val="000000">
                  <a:alpha val="0"/>
                </a:srgbClr>
              </a:clrFrom>
              <a:clrTo>
                <a:srgbClr val="000000">
                  <a:alpha val="0"/>
                </a:srgbClr>
              </a:clrTo>
            </a:clrChange>
            <a:duotone>
              <a:prstClr val="black"/>
              <a:schemeClr val="accent1">
                <a:tint val="45000"/>
                <a:satMod val="400000"/>
              </a:schemeClr>
            </a:duotone>
            <a:lum bright="-50000"/>
          </a:blip>
          <a:srcRect/>
          <a:stretch>
            <a:fillRect/>
          </a:stretch>
        </p:blipFill>
        <p:spPr bwMode="auto">
          <a:xfrm>
            <a:off x="6883436" y="6435137"/>
            <a:ext cx="2205144" cy="291245"/>
          </a:xfrm>
          <a:prstGeom prst="rect">
            <a:avLst/>
          </a:prstGeom>
          <a:noFill/>
        </p:spPr>
      </p:pic>
      <p:pic>
        <p:nvPicPr>
          <p:cNvPr id="28" name="Picture 3" descr="C:\Users\Seth\Dropbox\Kolea Capital\Hospitality Investments\Pegasus Lodges &amp; Resorts\Marketing\Logos\Website Logos\logos for seth\pegasus_logo_outline.png"/>
          <p:cNvPicPr>
            <a:picLocks noChangeAspect="1" noChangeArrowheads="1"/>
          </p:cNvPicPr>
          <p:nvPr/>
        </p:nvPicPr>
        <p:blipFill>
          <a:blip r:embed="rId8" cstate="print">
            <a:duotone>
              <a:prstClr val="black"/>
              <a:schemeClr val="accent1">
                <a:tint val="45000"/>
                <a:satMod val="400000"/>
              </a:schemeClr>
            </a:duotone>
            <a:lum bright="-50000"/>
          </a:blip>
          <a:srcRect/>
          <a:stretch>
            <a:fillRect/>
          </a:stretch>
        </p:blipFill>
        <p:spPr bwMode="auto">
          <a:xfrm>
            <a:off x="152400" y="9036"/>
            <a:ext cx="4419600" cy="385637"/>
          </a:xfrm>
          <a:prstGeom prst="rect">
            <a:avLst/>
          </a:prstGeom>
          <a:noFill/>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txBox="1">
            <a:spLocks/>
          </p:cNvSpPr>
          <p:nvPr/>
        </p:nvSpPr>
        <p:spPr>
          <a:xfrm>
            <a:off x="0" y="6324600"/>
            <a:ext cx="1905000" cy="533400"/>
          </a:xfrm>
          <a:prstGeom prst="rect">
            <a:avLst/>
          </a:prstGeom>
        </p:spPr>
        <p:txBody>
          <a:bodyPr vert="horz" lIns="91440" tIns="45720" rIns="91440" bIns="45720" rtlCol="0" anchor="t" anchorCtr="0">
            <a:noAutofit/>
          </a:bodyPr>
          <a:lstStyle/>
          <a:p>
            <a:pPr marL="114300" marR="0" lvl="0" indent="0" algn="l" defTabSz="914400" rtl="0" eaLnBrk="1" fontAlgn="auto" latinLnBrk="0" hangingPunct="1">
              <a:lnSpc>
                <a:spcPct val="100000"/>
              </a:lnSpc>
              <a:spcBef>
                <a:spcPts val="600"/>
              </a:spcBef>
              <a:spcAft>
                <a:spcPts val="600"/>
              </a:spcAft>
              <a:buClrTx/>
              <a:buSzTx/>
              <a:buFontTx/>
              <a:buNone/>
              <a:tabLst>
                <a:tab pos="1028700" algn="l"/>
                <a:tab pos="1257300" algn="l"/>
                <a:tab pos="1485900" algn="l"/>
                <a:tab pos="1714500" algn="l"/>
              </a:tabLst>
              <a:defRPr/>
            </a:pPr>
            <a: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t>Contact:</a:t>
            </a:r>
            <a:b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br>
            <a:r>
              <a:rPr kumimoji="0" lang="en-US" sz="800" b="0" i="0" u="none" strike="noStrike" kern="1200" cap="none" spc="0" normalizeH="0" baseline="0" noProof="0" dirty="0" smtClean="0">
                <a:ln>
                  <a:noFill/>
                </a:ln>
                <a:solidFill>
                  <a:srgbClr val="003D79"/>
                </a:solidFill>
                <a:effectLst/>
                <a:uLnTx/>
                <a:uFillTx/>
                <a:latin typeface="Georgia" pitchFamily="18" charset="0"/>
                <a:ea typeface="+mj-ea"/>
                <a:cs typeface="+mj-cs"/>
              </a:rPr>
              <a:t>ryder@pegasuslodges.com</a:t>
            </a:r>
            <a: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t/>
            </a:r>
            <a:b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br>
            <a: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t>www.pegasuslodges.com </a:t>
            </a:r>
            <a:endParaRPr kumimoji="0" lang="en-US" sz="800" b="1" i="0" u="none" strike="noStrike" kern="1200" cap="none" spc="0" normalizeH="0" baseline="0" noProof="0" dirty="0">
              <a:ln>
                <a:noFill/>
              </a:ln>
              <a:solidFill>
                <a:srgbClr val="003D79"/>
              </a:solidFill>
              <a:effectLst/>
              <a:uLnTx/>
              <a:uFillTx/>
              <a:latin typeface="Georgia" pitchFamily="18" charset="0"/>
              <a:ea typeface="+mj-ea"/>
              <a:cs typeface="+mj-cs"/>
            </a:endParaRPr>
          </a:p>
        </p:txBody>
      </p:sp>
      <p:sp>
        <p:nvSpPr>
          <p:cNvPr id="11" name="TextBox 10"/>
          <p:cNvSpPr txBox="1"/>
          <p:nvPr/>
        </p:nvSpPr>
        <p:spPr>
          <a:xfrm>
            <a:off x="152400" y="512620"/>
            <a:ext cx="8839200" cy="707886"/>
          </a:xfrm>
          <a:prstGeom prst="rect">
            <a:avLst/>
          </a:prstGeom>
          <a:noFill/>
        </p:spPr>
        <p:txBody>
          <a:bodyPr wrap="square" rtlCol="0">
            <a:spAutoFit/>
          </a:bodyPr>
          <a:lstStyle/>
          <a:p>
            <a:pPr algn="ctr"/>
            <a:r>
              <a:rPr lang="en-US" sz="4000" b="1" u="sng" dirty="0" smtClean="0">
                <a:solidFill>
                  <a:srgbClr val="003D79"/>
                </a:solidFill>
                <a:latin typeface="Sweetly Broken" pitchFamily="2" charset="0"/>
              </a:rPr>
              <a:t>Destinations</a:t>
            </a:r>
          </a:p>
        </p:txBody>
      </p:sp>
      <p:sp>
        <p:nvSpPr>
          <p:cNvPr id="12" name="TextBox 11"/>
          <p:cNvSpPr txBox="1"/>
          <p:nvPr/>
        </p:nvSpPr>
        <p:spPr>
          <a:xfrm>
            <a:off x="41560" y="1579416"/>
            <a:ext cx="2895600" cy="692497"/>
          </a:xfrm>
          <a:prstGeom prst="rect">
            <a:avLst/>
          </a:prstGeom>
          <a:noFill/>
        </p:spPr>
        <p:txBody>
          <a:bodyPr wrap="square" rtlCol="0">
            <a:spAutoFit/>
          </a:bodyPr>
          <a:lstStyle/>
          <a:p>
            <a:pPr algn="just"/>
            <a:r>
              <a:rPr lang="en-US" sz="1300" dirty="0" smtClean="0">
                <a:solidFill>
                  <a:srgbClr val="003D79"/>
                </a:solidFill>
                <a:latin typeface="Georgia"/>
              </a:rPr>
              <a:t>Kepulan Batu, Pulau Pulau Batu or the Telo Islands, North Sumatra, Indonesia</a:t>
            </a:r>
            <a:endParaRPr lang="en-US" sz="1300" dirty="0">
              <a:solidFill>
                <a:srgbClr val="003D79"/>
              </a:solidFill>
              <a:latin typeface="Georgia" pitchFamily="18" charset="0"/>
            </a:endParaRPr>
          </a:p>
        </p:txBody>
      </p:sp>
      <p:sp>
        <p:nvSpPr>
          <p:cNvPr id="13" name="TextBox 12"/>
          <p:cNvSpPr txBox="1"/>
          <p:nvPr/>
        </p:nvSpPr>
        <p:spPr>
          <a:xfrm>
            <a:off x="3117276" y="1572485"/>
            <a:ext cx="2978725" cy="492443"/>
          </a:xfrm>
          <a:prstGeom prst="rect">
            <a:avLst/>
          </a:prstGeom>
          <a:noFill/>
        </p:spPr>
        <p:txBody>
          <a:bodyPr wrap="square" rtlCol="0">
            <a:spAutoFit/>
          </a:bodyPr>
          <a:lstStyle/>
          <a:p>
            <a:pPr algn="just"/>
            <a:r>
              <a:rPr lang="en-US" sz="1300" dirty="0" smtClean="0">
                <a:solidFill>
                  <a:srgbClr val="003D79"/>
                </a:solidFill>
                <a:latin typeface="Georgia"/>
              </a:rPr>
              <a:t>Mentawai Islands, West Sumatra, Indonesia</a:t>
            </a:r>
            <a:endParaRPr lang="en-US" sz="1300" dirty="0">
              <a:solidFill>
                <a:srgbClr val="003D79"/>
              </a:solidFill>
              <a:latin typeface="Georgia" pitchFamily="18" charset="0"/>
            </a:endParaRPr>
          </a:p>
        </p:txBody>
      </p:sp>
      <p:cxnSp>
        <p:nvCxnSpPr>
          <p:cNvPr id="14" name="Straight Connector 13"/>
          <p:cNvCxnSpPr/>
          <p:nvPr/>
        </p:nvCxnSpPr>
        <p:spPr>
          <a:xfrm>
            <a:off x="3048000" y="1752600"/>
            <a:ext cx="0" cy="4343400"/>
          </a:xfrm>
          <a:prstGeom prst="line">
            <a:avLst/>
          </a:prstGeom>
          <a:ln w="25400">
            <a:solidFill>
              <a:srgbClr val="003D79"/>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6234545" y="1572485"/>
            <a:ext cx="2895600" cy="292388"/>
          </a:xfrm>
          <a:prstGeom prst="rect">
            <a:avLst/>
          </a:prstGeom>
          <a:noFill/>
        </p:spPr>
        <p:txBody>
          <a:bodyPr wrap="square" rtlCol="0">
            <a:spAutoFit/>
          </a:bodyPr>
          <a:lstStyle/>
          <a:p>
            <a:pPr algn="just"/>
            <a:r>
              <a:rPr lang="en-US" sz="1300" dirty="0" smtClean="0">
                <a:solidFill>
                  <a:srgbClr val="003D79"/>
                </a:solidFill>
                <a:latin typeface="Georgia"/>
              </a:rPr>
              <a:t>Raja Ampat, West Papua, Indonesia</a:t>
            </a:r>
            <a:endParaRPr lang="en-US" sz="1300" dirty="0">
              <a:solidFill>
                <a:srgbClr val="003D79"/>
              </a:solidFill>
              <a:latin typeface="Georgia" pitchFamily="18" charset="0"/>
            </a:endParaRPr>
          </a:p>
        </p:txBody>
      </p:sp>
      <p:pic>
        <p:nvPicPr>
          <p:cNvPr id="16" name="Picture 2"/>
          <p:cNvPicPr>
            <a:picLocks noChangeAspect="1" noChangeArrowheads="1"/>
          </p:cNvPicPr>
          <p:nvPr/>
        </p:nvPicPr>
        <p:blipFill>
          <a:blip r:embed="rId2" cstate="print"/>
          <a:srcRect/>
          <a:stretch>
            <a:fillRect/>
          </a:stretch>
        </p:blipFill>
        <p:spPr bwMode="auto">
          <a:xfrm>
            <a:off x="143742" y="2514602"/>
            <a:ext cx="2751860" cy="2367781"/>
          </a:xfrm>
          <a:prstGeom prst="rect">
            <a:avLst/>
          </a:prstGeom>
          <a:noFill/>
          <a:ln w="9525">
            <a:noFill/>
            <a:miter lim="800000"/>
            <a:headEnd/>
            <a:tailEnd/>
          </a:ln>
        </p:spPr>
      </p:pic>
      <p:pic>
        <p:nvPicPr>
          <p:cNvPr id="17" name="Picture 4" descr="http://pegasuslodges.com/wp-content/uploads/2013/04/Ments_opt-1024x682.jpg"/>
          <p:cNvPicPr>
            <a:picLocks noChangeAspect="1" noChangeArrowheads="1"/>
          </p:cNvPicPr>
          <p:nvPr/>
        </p:nvPicPr>
        <p:blipFill>
          <a:blip r:embed="rId3" cstate="print"/>
          <a:srcRect l="15000" r="9998" b="3350"/>
          <a:stretch>
            <a:fillRect/>
          </a:stretch>
        </p:blipFill>
        <p:spPr bwMode="auto">
          <a:xfrm>
            <a:off x="3228111" y="2520181"/>
            <a:ext cx="2752344" cy="2362200"/>
          </a:xfrm>
          <a:prstGeom prst="rect">
            <a:avLst/>
          </a:prstGeom>
          <a:noFill/>
        </p:spPr>
      </p:pic>
      <p:pic>
        <p:nvPicPr>
          <p:cNvPr id="18" name="Picture 6" descr="http://pegasuslodges.com/wp-content/uploads/2013/04/West-Papua_opt1-1024x725.jpg"/>
          <p:cNvPicPr>
            <a:picLocks noChangeAspect="1" noChangeArrowheads="1"/>
          </p:cNvPicPr>
          <p:nvPr/>
        </p:nvPicPr>
        <p:blipFill>
          <a:blip r:embed="rId4" cstate="print"/>
          <a:srcRect l="9136" r="8645"/>
          <a:stretch>
            <a:fillRect/>
          </a:stretch>
        </p:blipFill>
        <p:spPr bwMode="auto">
          <a:xfrm>
            <a:off x="6352300" y="2520184"/>
            <a:ext cx="2743200" cy="2362199"/>
          </a:xfrm>
          <a:prstGeom prst="rect">
            <a:avLst/>
          </a:prstGeom>
          <a:noFill/>
        </p:spPr>
      </p:pic>
      <p:cxnSp>
        <p:nvCxnSpPr>
          <p:cNvPr id="25" name="Straight Connector 24"/>
          <p:cNvCxnSpPr/>
          <p:nvPr/>
        </p:nvCxnSpPr>
        <p:spPr>
          <a:xfrm>
            <a:off x="6165265" y="1752600"/>
            <a:ext cx="0" cy="4343400"/>
          </a:xfrm>
          <a:prstGeom prst="line">
            <a:avLst/>
          </a:prstGeom>
          <a:ln w="25400">
            <a:solidFill>
              <a:srgbClr val="003D79"/>
            </a:solidFill>
          </a:ln>
        </p:spPr>
        <p:style>
          <a:lnRef idx="1">
            <a:schemeClr val="accent1"/>
          </a:lnRef>
          <a:fillRef idx="0">
            <a:schemeClr val="accent1"/>
          </a:fillRef>
          <a:effectRef idx="0">
            <a:schemeClr val="accent1"/>
          </a:effectRef>
          <a:fontRef idx="minor">
            <a:schemeClr val="tx1"/>
          </a:fontRef>
        </p:style>
      </p:cxnSp>
      <p:pic>
        <p:nvPicPr>
          <p:cNvPr id="26" name="Picture 2" descr="C:\Users\Seth\Desktop\TIL Logos\TIL-logo.png"/>
          <p:cNvPicPr>
            <a:picLocks noChangeAspect="1" noChangeArrowheads="1"/>
          </p:cNvPicPr>
          <p:nvPr/>
        </p:nvPicPr>
        <p:blipFill>
          <a:blip r:embed="rId5" cstate="print">
            <a:duotone>
              <a:prstClr val="black"/>
              <a:schemeClr val="accent1">
                <a:tint val="45000"/>
                <a:satMod val="400000"/>
              </a:schemeClr>
            </a:duotone>
            <a:lum bright="-50000"/>
          </a:blip>
          <a:srcRect/>
          <a:stretch>
            <a:fillRect/>
          </a:stretch>
        </p:blipFill>
        <p:spPr bwMode="auto">
          <a:xfrm>
            <a:off x="1646956" y="6244063"/>
            <a:ext cx="2772645" cy="648572"/>
          </a:xfrm>
          <a:prstGeom prst="rect">
            <a:avLst/>
          </a:prstGeom>
          <a:noFill/>
        </p:spPr>
      </p:pic>
      <p:pic>
        <p:nvPicPr>
          <p:cNvPr id="27" name="Picture 26" descr="C:\Users\Seth\Desktop\ratu_motu_west_sumatra.png"/>
          <p:cNvPicPr>
            <a:picLocks noChangeAspect="1" noChangeArrowheads="1"/>
          </p:cNvPicPr>
          <p:nvPr/>
        </p:nvPicPr>
        <p:blipFill>
          <a:blip r:embed="rId6" cstate="print">
            <a:duotone>
              <a:prstClr val="black"/>
              <a:schemeClr val="accent1">
                <a:tint val="45000"/>
                <a:satMod val="400000"/>
              </a:schemeClr>
            </a:duotone>
            <a:lum bright="-50000"/>
          </a:blip>
          <a:srcRect/>
          <a:stretch>
            <a:fillRect/>
          </a:stretch>
        </p:blipFill>
        <p:spPr bwMode="auto">
          <a:xfrm>
            <a:off x="4402562" y="6435464"/>
            <a:ext cx="2303041" cy="277422"/>
          </a:xfrm>
          <a:prstGeom prst="rect">
            <a:avLst/>
          </a:prstGeom>
          <a:noFill/>
        </p:spPr>
      </p:pic>
      <p:pic>
        <p:nvPicPr>
          <p:cNvPr id="28" name="Picture 3" descr="C:\Users\Seth\Desktop\ratu_motu_west_papua.png"/>
          <p:cNvPicPr>
            <a:picLocks noChangeAspect="1" noChangeArrowheads="1"/>
          </p:cNvPicPr>
          <p:nvPr/>
        </p:nvPicPr>
        <p:blipFill>
          <a:blip r:embed="rId7" cstate="print">
            <a:clrChange>
              <a:clrFrom>
                <a:srgbClr val="000000">
                  <a:alpha val="0"/>
                </a:srgbClr>
              </a:clrFrom>
              <a:clrTo>
                <a:srgbClr val="000000">
                  <a:alpha val="0"/>
                </a:srgbClr>
              </a:clrTo>
            </a:clrChange>
            <a:duotone>
              <a:prstClr val="black"/>
              <a:schemeClr val="accent1">
                <a:tint val="45000"/>
                <a:satMod val="400000"/>
              </a:schemeClr>
            </a:duotone>
            <a:lum bright="-50000"/>
          </a:blip>
          <a:srcRect/>
          <a:stretch>
            <a:fillRect/>
          </a:stretch>
        </p:blipFill>
        <p:spPr bwMode="auto">
          <a:xfrm>
            <a:off x="6883436" y="6435137"/>
            <a:ext cx="2205144" cy="291245"/>
          </a:xfrm>
          <a:prstGeom prst="rect">
            <a:avLst/>
          </a:prstGeom>
          <a:noFill/>
        </p:spPr>
      </p:pic>
      <p:cxnSp>
        <p:nvCxnSpPr>
          <p:cNvPr id="29" name="Straight Connector 28"/>
          <p:cNvCxnSpPr/>
          <p:nvPr/>
        </p:nvCxnSpPr>
        <p:spPr>
          <a:xfrm>
            <a:off x="0" y="452720"/>
            <a:ext cx="9144000" cy="0"/>
          </a:xfrm>
          <a:prstGeom prst="line">
            <a:avLst/>
          </a:prstGeom>
          <a:ln w="73025">
            <a:solidFill>
              <a:srgbClr val="003D79"/>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0" y="6248400"/>
            <a:ext cx="9144000" cy="0"/>
          </a:xfrm>
          <a:prstGeom prst="line">
            <a:avLst/>
          </a:prstGeom>
          <a:ln w="73025">
            <a:solidFill>
              <a:srgbClr val="003D79"/>
            </a:solidFill>
          </a:ln>
        </p:spPr>
        <p:style>
          <a:lnRef idx="1">
            <a:schemeClr val="accent1"/>
          </a:lnRef>
          <a:fillRef idx="0">
            <a:schemeClr val="accent1"/>
          </a:fillRef>
          <a:effectRef idx="0">
            <a:schemeClr val="accent1"/>
          </a:effectRef>
          <a:fontRef idx="minor">
            <a:schemeClr val="tx1"/>
          </a:fontRef>
        </p:style>
      </p:cxnSp>
      <p:pic>
        <p:nvPicPr>
          <p:cNvPr id="31" name="Picture 3" descr="C:\Users\Seth\Dropbox\Kolea Capital\Hospitality Investments\Pegasus Lodges &amp; Resorts\Marketing\Logos\Website Logos\logos for seth\pegasus_logo_outline.png"/>
          <p:cNvPicPr>
            <a:picLocks noChangeAspect="1" noChangeArrowheads="1"/>
          </p:cNvPicPr>
          <p:nvPr/>
        </p:nvPicPr>
        <p:blipFill>
          <a:blip r:embed="rId8" cstate="print">
            <a:duotone>
              <a:prstClr val="black"/>
              <a:schemeClr val="accent1">
                <a:tint val="45000"/>
                <a:satMod val="400000"/>
              </a:schemeClr>
            </a:duotone>
            <a:lum bright="-50000"/>
          </a:blip>
          <a:srcRect/>
          <a:stretch>
            <a:fillRect/>
          </a:stretch>
        </p:blipFill>
        <p:spPr bwMode="auto">
          <a:xfrm>
            <a:off x="152400" y="9036"/>
            <a:ext cx="4419600" cy="385637"/>
          </a:xfrm>
          <a:prstGeom prst="rect">
            <a:avLst/>
          </a:prstGeom>
          <a:noFill/>
        </p:spPr>
      </p:pic>
      <p:pic>
        <p:nvPicPr>
          <p:cNvPr id="33" name="Picture 2" descr="C:\Users\Seth\Desktop\TIL Logos\TIL-logo.png"/>
          <p:cNvPicPr>
            <a:picLocks noChangeAspect="1" noChangeArrowheads="1"/>
          </p:cNvPicPr>
          <p:nvPr/>
        </p:nvPicPr>
        <p:blipFill>
          <a:blip r:embed="rId5" cstate="print">
            <a:duotone>
              <a:prstClr val="black"/>
              <a:schemeClr val="accent1">
                <a:tint val="45000"/>
                <a:satMod val="400000"/>
              </a:schemeClr>
            </a:duotone>
            <a:lum bright="-50000"/>
          </a:blip>
          <a:srcRect/>
          <a:stretch>
            <a:fillRect/>
          </a:stretch>
        </p:blipFill>
        <p:spPr bwMode="auto">
          <a:xfrm>
            <a:off x="76200" y="965288"/>
            <a:ext cx="2772645" cy="648572"/>
          </a:xfrm>
          <a:prstGeom prst="rect">
            <a:avLst/>
          </a:prstGeom>
          <a:noFill/>
        </p:spPr>
      </p:pic>
      <p:pic>
        <p:nvPicPr>
          <p:cNvPr id="35" name="Picture 34" descr="C:\Users\Seth\Desktop\ratu_motu_west_sumatra.png"/>
          <p:cNvPicPr>
            <a:picLocks noChangeAspect="1" noChangeArrowheads="1"/>
          </p:cNvPicPr>
          <p:nvPr/>
        </p:nvPicPr>
        <p:blipFill>
          <a:blip r:embed="rId6" cstate="print">
            <a:duotone>
              <a:prstClr val="black"/>
              <a:schemeClr val="accent1">
                <a:tint val="45000"/>
                <a:satMod val="400000"/>
              </a:schemeClr>
            </a:duotone>
            <a:lum bright="-50000"/>
          </a:blip>
          <a:srcRect/>
          <a:stretch>
            <a:fillRect/>
          </a:stretch>
        </p:blipFill>
        <p:spPr bwMode="auto">
          <a:xfrm>
            <a:off x="3411959" y="1156689"/>
            <a:ext cx="2303041" cy="277422"/>
          </a:xfrm>
          <a:prstGeom prst="rect">
            <a:avLst/>
          </a:prstGeom>
          <a:noFill/>
        </p:spPr>
      </p:pic>
      <p:pic>
        <p:nvPicPr>
          <p:cNvPr id="36" name="Picture 3" descr="C:\Users\Seth\Desktop\ratu_motu_west_papua.png"/>
          <p:cNvPicPr>
            <a:picLocks noChangeAspect="1" noChangeArrowheads="1"/>
          </p:cNvPicPr>
          <p:nvPr/>
        </p:nvPicPr>
        <p:blipFill>
          <a:blip r:embed="rId7" cstate="print">
            <a:clrChange>
              <a:clrFrom>
                <a:srgbClr val="000000">
                  <a:alpha val="0"/>
                </a:srgbClr>
              </a:clrFrom>
              <a:clrTo>
                <a:srgbClr val="000000">
                  <a:alpha val="0"/>
                </a:srgbClr>
              </a:clrTo>
            </a:clrChange>
            <a:duotone>
              <a:prstClr val="black"/>
              <a:schemeClr val="accent1">
                <a:tint val="45000"/>
                <a:satMod val="400000"/>
              </a:schemeClr>
            </a:duotone>
            <a:lum bright="-50000"/>
          </a:blip>
          <a:srcRect/>
          <a:stretch>
            <a:fillRect/>
          </a:stretch>
        </p:blipFill>
        <p:spPr bwMode="auto">
          <a:xfrm>
            <a:off x="6557856" y="1156362"/>
            <a:ext cx="2205144" cy="291245"/>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http://pegasuslodges.com/wp-content/uploads/2013/04/Destination-West-Papua_MG_0422-2.jpg"/>
          <p:cNvPicPr>
            <a:picLocks noChangeAspect="1" noChangeArrowheads="1"/>
          </p:cNvPicPr>
          <p:nvPr/>
        </p:nvPicPr>
        <p:blipFill>
          <a:blip r:embed="rId2" cstate="print"/>
          <a:srcRect/>
          <a:stretch>
            <a:fillRect/>
          </a:stretch>
        </p:blipFill>
        <p:spPr bwMode="auto">
          <a:xfrm>
            <a:off x="-1126679" y="3630"/>
            <a:ext cx="11772899" cy="6925235"/>
          </a:xfrm>
          <a:prstGeom prst="rect">
            <a:avLst/>
          </a:prstGeom>
          <a:noFill/>
        </p:spPr>
      </p:pic>
      <p:pic>
        <p:nvPicPr>
          <p:cNvPr id="5" name="Picture 4" descr="C:\Users\Seth\Desktop\ratu_motu_west_sumatra.png"/>
          <p:cNvPicPr>
            <a:picLocks noChangeAspect="1" noChangeArrowheads="1"/>
          </p:cNvPicPr>
          <p:nvPr/>
        </p:nvPicPr>
        <p:blipFill>
          <a:blip r:embed="rId3" cstate="print"/>
          <a:srcRect/>
          <a:stretch>
            <a:fillRect/>
          </a:stretch>
        </p:blipFill>
        <p:spPr bwMode="auto">
          <a:xfrm>
            <a:off x="1972679" y="6172200"/>
            <a:ext cx="2150641" cy="259064"/>
          </a:xfrm>
          <a:prstGeom prst="rect">
            <a:avLst/>
          </a:prstGeom>
          <a:noFill/>
        </p:spPr>
      </p:pic>
      <p:pic>
        <p:nvPicPr>
          <p:cNvPr id="6" name="Picture 3" descr="C:\Users\Seth\Desktop\ratu_motu_west_papua.png"/>
          <p:cNvPicPr>
            <a:picLocks noChangeAspect="1" noChangeArrowheads="1"/>
          </p:cNvPicPr>
          <p:nvPr/>
        </p:nvPicPr>
        <p:blipFill>
          <a:blip r:embed="rId4" cstate="print"/>
          <a:srcRect/>
          <a:stretch>
            <a:fillRect/>
          </a:stretch>
        </p:blipFill>
        <p:spPr bwMode="auto">
          <a:xfrm>
            <a:off x="5020679" y="6165574"/>
            <a:ext cx="2057400" cy="271732"/>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txBox="1">
            <a:spLocks/>
          </p:cNvSpPr>
          <p:nvPr/>
        </p:nvSpPr>
        <p:spPr>
          <a:xfrm>
            <a:off x="0" y="6324600"/>
            <a:ext cx="1905000" cy="533400"/>
          </a:xfrm>
          <a:prstGeom prst="rect">
            <a:avLst/>
          </a:prstGeom>
        </p:spPr>
        <p:txBody>
          <a:bodyPr vert="horz" lIns="91440" tIns="45720" rIns="91440" bIns="45720" rtlCol="0" anchor="t" anchorCtr="0">
            <a:noAutofit/>
          </a:bodyPr>
          <a:lstStyle/>
          <a:p>
            <a:pPr marL="114300" marR="0" lvl="0" indent="0" algn="l" defTabSz="914400" rtl="0" eaLnBrk="1" fontAlgn="auto" latinLnBrk="0" hangingPunct="1">
              <a:lnSpc>
                <a:spcPct val="100000"/>
              </a:lnSpc>
              <a:spcBef>
                <a:spcPts val="600"/>
              </a:spcBef>
              <a:spcAft>
                <a:spcPts val="600"/>
              </a:spcAft>
              <a:buClrTx/>
              <a:buSzTx/>
              <a:buFontTx/>
              <a:buNone/>
              <a:tabLst>
                <a:tab pos="1028700" algn="l"/>
                <a:tab pos="1257300" algn="l"/>
                <a:tab pos="1485900" algn="l"/>
                <a:tab pos="1714500" algn="l"/>
              </a:tabLst>
              <a:defRPr/>
            </a:pPr>
            <a: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t>Contact:</a:t>
            </a:r>
            <a:b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br>
            <a:r>
              <a:rPr kumimoji="0" lang="en-US" sz="800" b="0" i="0" u="none" strike="noStrike" kern="1200" cap="none" spc="0" normalizeH="0" baseline="0" noProof="0" dirty="0" smtClean="0">
                <a:ln>
                  <a:noFill/>
                </a:ln>
                <a:solidFill>
                  <a:srgbClr val="003D79"/>
                </a:solidFill>
                <a:effectLst/>
                <a:uLnTx/>
                <a:uFillTx/>
                <a:latin typeface="Georgia" pitchFamily="18" charset="0"/>
                <a:ea typeface="+mj-ea"/>
                <a:cs typeface="+mj-cs"/>
              </a:rPr>
              <a:t>ryder@pegasuslodges.com</a:t>
            </a:r>
            <a: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t/>
            </a:r>
            <a:b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br>
            <a: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t>www.pegasuslodges.com </a:t>
            </a:r>
            <a:endParaRPr kumimoji="0" lang="en-US" sz="800" b="1" i="0" u="none" strike="noStrike" kern="1200" cap="none" spc="0" normalizeH="0" baseline="0" noProof="0" dirty="0">
              <a:ln>
                <a:noFill/>
              </a:ln>
              <a:solidFill>
                <a:srgbClr val="003D79"/>
              </a:solidFill>
              <a:effectLst/>
              <a:uLnTx/>
              <a:uFillTx/>
              <a:latin typeface="Georgia" pitchFamily="18" charset="0"/>
              <a:ea typeface="+mj-ea"/>
              <a:cs typeface="+mj-cs"/>
            </a:endParaRPr>
          </a:p>
        </p:txBody>
      </p:sp>
      <p:sp>
        <p:nvSpPr>
          <p:cNvPr id="33" name="TextBox 32"/>
          <p:cNvSpPr txBox="1"/>
          <p:nvPr/>
        </p:nvSpPr>
        <p:spPr>
          <a:xfrm>
            <a:off x="152400" y="609600"/>
            <a:ext cx="8839200" cy="707886"/>
          </a:xfrm>
          <a:prstGeom prst="rect">
            <a:avLst/>
          </a:prstGeom>
          <a:noFill/>
        </p:spPr>
        <p:txBody>
          <a:bodyPr wrap="square" rtlCol="0">
            <a:spAutoFit/>
          </a:bodyPr>
          <a:lstStyle/>
          <a:p>
            <a:pPr algn="ctr"/>
            <a:r>
              <a:rPr lang="en-US" sz="4000" b="1" u="sng" dirty="0" smtClean="0">
                <a:solidFill>
                  <a:srgbClr val="003D79"/>
                </a:solidFill>
                <a:latin typeface="Sweetly Broken" pitchFamily="2" charset="0"/>
              </a:rPr>
              <a:t>Ratu Motu</a:t>
            </a:r>
          </a:p>
        </p:txBody>
      </p:sp>
      <p:pic>
        <p:nvPicPr>
          <p:cNvPr id="19460" name="Picture 4" descr="http://pegasuslodges.com/wp-content/uploads/2013/04/886960_500906043278992_972162538_o_opt-1024x680.jpg"/>
          <p:cNvPicPr>
            <a:picLocks noChangeAspect="1" noChangeArrowheads="1"/>
          </p:cNvPicPr>
          <p:nvPr/>
        </p:nvPicPr>
        <p:blipFill>
          <a:blip r:embed="rId2" cstate="print"/>
          <a:srcRect b="12157"/>
          <a:stretch>
            <a:fillRect/>
          </a:stretch>
        </p:blipFill>
        <p:spPr bwMode="auto">
          <a:xfrm>
            <a:off x="5114365" y="1295399"/>
            <a:ext cx="2743200" cy="1600201"/>
          </a:xfrm>
          <a:prstGeom prst="rect">
            <a:avLst/>
          </a:prstGeom>
          <a:noFill/>
          <a:ln>
            <a:solidFill>
              <a:srgbClr val="CDD1D0"/>
            </a:solidFill>
          </a:ln>
        </p:spPr>
      </p:pic>
      <p:pic>
        <p:nvPicPr>
          <p:cNvPr id="19466" name="Picture 10" descr="http://pegasuslodges.com/wp-content/uploads/2013/04/Dining_DSC2949-1024x602.jpg"/>
          <p:cNvPicPr>
            <a:picLocks noChangeAspect="1" noChangeArrowheads="1"/>
          </p:cNvPicPr>
          <p:nvPr/>
        </p:nvPicPr>
        <p:blipFill>
          <a:blip r:embed="rId3" cstate="print"/>
          <a:srcRect/>
          <a:stretch>
            <a:fillRect/>
          </a:stretch>
        </p:blipFill>
        <p:spPr bwMode="auto">
          <a:xfrm>
            <a:off x="1111625" y="2926975"/>
            <a:ext cx="2743200" cy="1612702"/>
          </a:xfrm>
          <a:prstGeom prst="rect">
            <a:avLst/>
          </a:prstGeom>
          <a:noFill/>
          <a:ln>
            <a:solidFill>
              <a:srgbClr val="CDD1D0"/>
            </a:solidFill>
          </a:ln>
        </p:spPr>
      </p:pic>
      <p:pic>
        <p:nvPicPr>
          <p:cNvPr id="19468" name="Picture 12" descr="http://pegasuslodges.com/wp-content/uploads/2013/04/Destination-West-Papua_MG_0407-2-1024x602.jpg"/>
          <p:cNvPicPr>
            <a:picLocks noChangeAspect="1" noChangeArrowheads="1"/>
          </p:cNvPicPr>
          <p:nvPr/>
        </p:nvPicPr>
        <p:blipFill>
          <a:blip r:embed="rId4" cstate="print"/>
          <a:srcRect/>
          <a:stretch>
            <a:fillRect/>
          </a:stretch>
        </p:blipFill>
        <p:spPr bwMode="auto">
          <a:xfrm>
            <a:off x="5114365" y="4559498"/>
            <a:ext cx="2743200" cy="1612702"/>
          </a:xfrm>
          <a:prstGeom prst="rect">
            <a:avLst/>
          </a:prstGeom>
          <a:noFill/>
          <a:ln>
            <a:solidFill>
              <a:srgbClr val="CDD1D0"/>
            </a:solidFill>
          </a:ln>
        </p:spPr>
      </p:pic>
      <p:pic>
        <p:nvPicPr>
          <p:cNvPr id="19472" name="Picture 16" descr="http://pegasuslodges.com/wp-content/uploads/2013/04/accom_sized_DSC3245-1024x602.jpg"/>
          <p:cNvPicPr>
            <a:picLocks noChangeAspect="1" noChangeArrowheads="1"/>
          </p:cNvPicPr>
          <p:nvPr/>
        </p:nvPicPr>
        <p:blipFill>
          <a:blip r:embed="rId5" cstate="print"/>
          <a:srcRect/>
          <a:stretch>
            <a:fillRect/>
          </a:stretch>
        </p:blipFill>
        <p:spPr bwMode="auto">
          <a:xfrm>
            <a:off x="1111625" y="1295400"/>
            <a:ext cx="2743200" cy="1612702"/>
          </a:xfrm>
          <a:prstGeom prst="rect">
            <a:avLst/>
          </a:prstGeom>
          <a:noFill/>
          <a:ln>
            <a:solidFill>
              <a:srgbClr val="CDD1D0"/>
            </a:solidFill>
          </a:ln>
        </p:spPr>
      </p:pic>
      <p:pic>
        <p:nvPicPr>
          <p:cNvPr id="19474" name="Picture 18" descr="http://pegasuslodges.com/wp-content/uploads/2013/04/accom_sized_DSC3271-1024x602.jpg"/>
          <p:cNvPicPr>
            <a:picLocks noChangeAspect="1" noChangeArrowheads="1"/>
          </p:cNvPicPr>
          <p:nvPr/>
        </p:nvPicPr>
        <p:blipFill>
          <a:blip r:embed="rId6" cstate="print"/>
          <a:srcRect/>
          <a:stretch>
            <a:fillRect/>
          </a:stretch>
        </p:blipFill>
        <p:spPr bwMode="auto">
          <a:xfrm>
            <a:off x="1111625" y="4559499"/>
            <a:ext cx="2743200" cy="1612702"/>
          </a:xfrm>
          <a:prstGeom prst="rect">
            <a:avLst/>
          </a:prstGeom>
          <a:noFill/>
          <a:ln>
            <a:solidFill>
              <a:srgbClr val="CDD1D0"/>
            </a:solidFill>
          </a:ln>
        </p:spPr>
      </p:pic>
      <p:pic>
        <p:nvPicPr>
          <p:cNvPr id="17" name="Picture 6" descr="http://pegasuslodges.com/wp-content/uploads/2013/04/Lesiure-activities-91-1024x602.jpg"/>
          <p:cNvPicPr>
            <a:picLocks noChangeAspect="1" noChangeArrowheads="1"/>
          </p:cNvPicPr>
          <p:nvPr/>
        </p:nvPicPr>
        <p:blipFill>
          <a:blip r:embed="rId7" cstate="print"/>
          <a:srcRect/>
          <a:stretch>
            <a:fillRect/>
          </a:stretch>
        </p:blipFill>
        <p:spPr bwMode="auto">
          <a:xfrm>
            <a:off x="5114365" y="2920861"/>
            <a:ext cx="2743200" cy="1612703"/>
          </a:xfrm>
          <a:prstGeom prst="rect">
            <a:avLst/>
          </a:prstGeom>
          <a:noFill/>
          <a:ln>
            <a:solidFill>
              <a:srgbClr val="CDD1D0"/>
            </a:solidFill>
          </a:ln>
        </p:spPr>
      </p:pic>
      <p:pic>
        <p:nvPicPr>
          <p:cNvPr id="18" name="Picture 2" descr="C:\Users\Seth\Desktop\TIL Logos\TIL-logo.png"/>
          <p:cNvPicPr>
            <a:picLocks noChangeAspect="1" noChangeArrowheads="1"/>
          </p:cNvPicPr>
          <p:nvPr/>
        </p:nvPicPr>
        <p:blipFill>
          <a:blip r:embed="rId8" cstate="print">
            <a:duotone>
              <a:prstClr val="black"/>
              <a:schemeClr val="accent1">
                <a:tint val="45000"/>
                <a:satMod val="400000"/>
              </a:schemeClr>
            </a:duotone>
            <a:lum bright="-50000"/>
          </a:blip>
          <a:srcRect/>
          <a:stretch>
            <a:fillRect/>
          </a:stretch>
        </p:blipFill>
        <p:spPr bwMode="auto">
          <a:xfrm>
            <a:off x="1646956" y="6244063"/>
            <a:ext cx="2772645" cy="648572"/>
          </a:xfrm>
          <a:prstGeom prst="rect">
            <a:avLst/>
          </a:prstGeom>
          <a:noFill/>
        </p:spPr>
      </p:pic>
      <p:pic>
        <p:nvPicPr>
          <p:cNvPr id="20" name="Picture 19" descr="C:\Users\Seth\Desktop\ratu_motu_west_sumatra.png"/>
          <p:cNvPicPr>
            <a:picLocks noChangeAspect="1" noChangeArrowheads="1"/>
          </p:cNvPicPr>
          <p:nvPr/>
        </p:nvPicPr>
        <p:blipFill>
          <a:blip r:embed="rId9" cstate="print">
            <a:duotone>
              <a:prstClr val="black"/>
              <a:schemeClr val="accent1">
                <a:tint val="45000"/>
                <a:satMod val="400000"/>
              </a:schemeClr>
            </a:duotone>
            <a:lum bright="-50000"/>
          </a:blip>
          <a:srcRect/>
          <a:stretch>
            <a:fillRect/>
          </a:stretch>
        </p:blipFill>
        <p:spPr bwMode="auto">
          <a:xfrm>
            <a:off x="4402562" y="6435464"/>
            <a:ext cx="2303041" cy="277422"/>
          </a:xfrm>
          <a:prstGeom prst="rect">
            <a:avLst/>
          </a:prstGeom>
          <a:noFill/>
        </p:spPr>
      </p:pic>
      <p:pic>
        <p:nvPicPr>
          <p:cNvPr id="24" name="Picture 3" descr="C:\Users\Seth\Desktop\ratu_motu_west_papua.png"/>
          <p:cNvPicPr>
            <a:picLocks noChangeAspect="1" noChangeArrowheads="1"/>
          </p:cNvPicPr>
          <p:nvPr/>
        </p:nvPicPr>
        <p:blipFill>
          <a:blip r:embed="rId10" cstate="print">
            <a:clrChange>
              <a:clrFrom>
                <a:srgbClr val="000000">
                  <a:alpha val="0"/>
                </a:srgbClr>
              </a:clrFrom>
              <a:clrTo>
                <a:srgbClr val="000000">
                  <a:alpha val="0"/>
                </a:srgbClr>
              </a:clrTo>
            </a:clrChange>
            <a:duotone>
              <a:prstClr val="black"/>
              <a:schemeClr val="accent1">
                <a:tint val="45000"/>
                <a:satMod val="400000"/>
              </a:schemeClr>
            </a:duotone>
            <a:lum bright="-50000"/>
          </a:blip>
          <a:srcRect/>
          <a:stretch>
            <a:fillRect/>
          </a:stretch>
        </p:blipFill>
        <p:spPr bwMode="auto">
          <a:xfrm>
            <a:off x="6883436" y="6435137"/>
            <a:ext cx="2205144" cy="291245"/>
          </a:xfrm>
          <a:prstGeom prst="rect">
            <a:avLst/>
          </a:prstGeom>
          <a:noFill/>
        </p:spPr>
      </p:pic>
      <p:cxnSp>
        <p:nvCxnSpPr>
          <p:cNvPr id="25" name="Straight Connector 24"/>
          <p:cNvCxnSpPr/>
          <p:nvPr/>
        </p:nvCxnSpPr>
        <p:spPr>
          <a:xfrm>
            <a:off x="0" y="452720"/>
            <a:ext cx="9144000" cy="0"/>
          </a:xfrm>
          <a:prstGeom prst="line">
            <a:avLst/>
          </a:prstGeom>
          <a:ln w="73025">
            <a:solidFill>
              <a:srgbClr val="003D79"/>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0" y="6248400"/>
            <a:ext cx="9144000" cy="0"/>
          </a:xfrm>
          <a:prstGeom prst="line">
            <a:avLst/>
          </a:prstGeom>
          <a:ln w="73025">
            <a:solidFill>
              <a:srgbClr val="003D79"/>
            </a:solidFill>
          </a:ln>
        </p:spPr>
        <p:style>
          <a:lnRef idx="1">
            <a:schemeClr val="accent1"/>
          </a:lnRef>
          <a:fillRef idx="0">
            <a:schemeClr val="accent1"/>
          </a:fillRef>
          <a:effectRef idx="0">
            <a:schemeClr val="accent1"/>
          </a:effectRef>
          <a:fontRef idx="minor">
            <a:schemeClr val="tx1"/>
          </a:fontRef>
        </p:style>
      </p:cxnSp>
      <p:pic>
        <p:nvPicPr>
          <p:cNvPr id="27" name="Picture 3" descr="C:\Users\Seth\Dropbox\Kolea Capital\Hospitality Investments\Pegasus Lodges &amp; Resorts\Marketing\Logos\Website Logos\logos for seth\pegasus_logo_outline.png"/>
          <p:cNvPicPr>
            <a:picLocks noChangeAspect="1" noChangeArrowheads="1"/>
          </p:cNvPicPr>
          <p:nvPr/>
        </p:nvPicPr>
        <p:blipFill>
          <a:blip r:embed="rId11" cstate="print">
            <a:duotone>
              <a:prstClr val="black"/>
              <a:schemeClr val="accent1">
                <a:tint val="45000"/>
                <a:satMod val="400000"/>
              </a:schemeClr>
            </a:duotone>
            <a:lum bright="-50000"/>
          </a:blip>
          <a:srcRect/>
          <a:stretch>
            <a:fillRect/>
          </a:stretch>
        </p:blipFill>
        <p:spPr bwMode="auto">
          <a:xfrm>
            <a:off x="152400" y="9036"/>
            <a:ext cx="4419600" cy="385637"/>
          </a:xfrm>
          <a:prstGeom prst="rect">
            <a:avLst/>
          </a:prstGeom>
          <a:noFill/>
        </p:spPr>
      </p:pic>
      <p:cxnSp>
        <p:nvCxnSpPr>
          <p:cNvPr id="28" name="Straight Connector 27"/>
          <p:cNvCxnSpPr/>
          <p:nvPr/>
        </p:nvCxnSpPr>
        <p:spPr>
          <a:xfrm>
            <a:off x="4500280" y="1295400"/>
            <a:ext cx="0" cy="4800600"/>
          </a:xfrm>
          <a:prstGeom prst="line">
            <a:avLst/>
          </a:prstGeom>
          <a:ln w="25400">
            <a:solidFill>
              <a:srgbClr val="003D79"/>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txBox="1">
            <a:spLocks/>
          </p:cNvSpPr>
          <p:nvPr/>
        </p:nvSpPr>
        <p:spPr>
          <a:xfrm>
            <a:off x="0" y="6324600"/>
            <a:ext cx="1905000" cy="533400"/>
          </a:xfrm>
          <a:prstGeom prst="rect">
            <a:avLst/>
          </a:prstGeom>
        </p:spPr>
        <p:txBody>
          <a:bodyPr vert="horz" lIns="91440" tIns="45720" rIns="91440" bIns="45720" rtlCol="0" anchor="t" anchorCtr="0">
            <a:noAutofit/>
          </a:bodyPr>
          <a:lstStyle/>
          <a:p>
            <a:pPr marL="114300" marR="0" lvl="0" indent="0" algn="l" defTabSz="914400" rtl="0" eaLnBrk="1" fontAlgn="auto" latinLnBrk="0" hangingPunct="1">
              <a:lnSpc>
                <a:spcPct val="100000"/>
              </a:lnSpc>
              <a:spcBef>
                <a:spcPts val="600"/>
              </a:spcBef>
              <a:spcAft>
                <a:spcPts val="600"/>
              </a:spcAft>
              <a:buClrTx/>
              <a:buSzTx/>
              <a:buFontTx/>
              <a:buNone/>
              <a:tabLst>
                <a:tab pos="1028700" algn="l"/>
                <a:tab pos="1257300" algn="l"/>
                <a:tab pos="1485900" algn="l"/>
                <a:tab pos="1714500" algn="l"/>
              </a:tabLst>
              <a:defRPr/>
            </a:pPr>
            <a: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t>Contact:</a:t>
            </a:r>
            <a:b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br>
            <a:r>
              <a:rPr kumimoji="0" lang="en-US" sz="800" b="0" i="0" u="none" strike="noStrike" kern="1200" cap="none" spc="0" normalizeH="0" baseline="0" noProof="0" dirty="0" smtClean="0">
                <a:ln>
                  <a:noFill/>
                </a:ln>
                <a:solidFill>
                  <a:srgbClr val="003D79"/>
                </a:solidFill>
                <a:effectLst/>
                <a:uLnTx/>
                <a:uFillTx/>
                <a:latin typeface="Georgia" pitchFamily="18" charset="0"/>
                <a:ea typeface="+mj-ea"/>
                <a:cs typeface="+mj-cs"/>
              </a:rPr>
              <a:t>ryder@pegasuslodges.com</a:t>
            </a:r>
            <a: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t/>
            </a:r>
            <a:b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br>
            <a: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t>www.pegasuslodges.com </a:t>
            </a:r>
            <a:endParaRPr kumimoji="0" lang="en-US" sz="800" b="1" i="0" u="none" strike="noStrike" kern="1200" cap="none" spc="0" normalizeH="0" baseline="0" noProof="0" dirty="0">
              <a:ln>
                <a:noFill/>
              </a:ln>
              <a:solidFill>
                <a:srgbClr val="003D79"/>
              </a:solidFill>
              <a:effectLst/>
              <a:uLnTx/>
              <a:uFillTx/>
              <a:latin typeface="Georgia" pitchFamily="18" charset="0"/>
              <a:ea typeface="+mj-ea"/>
              <a:cs typeface="+mj-cs"/>
            </a:endParaRPr>
          </a:p>
        </p:txBody>
      </p:sp>
      <p:sp>
        <p:nvSpPr>
          <p:cNvPr id="33" name="TextBox 32"/>
          <p:cNvSpPr txBox="1"/>
          <p:nvPr/>
        </p:nvSpPr>
        <p:spPr>
          <a:xfrm>
            <a:off x="152400" y="609600"/>
            <a:ext cx="8839200" cy="707886"/>
          </a:xfrm>
          <a:prstGeom prst="rect">
            <a:avLst/>
          </a:prstGeom>
          <a:noFill/>
        </p:spPr>
        <p:txBody>
          <a:bodyPr wrap="square" rtlCol="0">
            <a:spAutoFit/>
          </a:bodyPr>
          <a:lstStyle/>
          <a:p>
            <a:pPr algn="ctr"/>
            <a:r>
              <a:rPr lang="en-US" sz="4000" b="1" u="sng" dirty="0" smtClean="0">
                <a:solidFill>
                  <a:srgbClr val="003D79"/>
                </a:solidFill>
                <a:latin typeface="Sweetly Broken" pitchFamily="2" charset="0"/>
              </a:rPr>
              <a:t>Ratu Motu</a:t>
            </a:r>
          </a:p>
        </p:txBody>
      </p:sp>
      <p:sp>
        <p:nvSpPr>
          <p:cNvPr id="11" name="TextBox 10"/>
          <p:cNvSpPr txBox="1"/>
          <p:nvPr/>
        </p:nvSpPr>
        <p:spPr>
          <a:xfrm>
            <a:off x="152400" y="1332635"/>
            <a:ext cx="4419600" cy="4878259"/>
          </a:xfrm>
          <a:prstGeom prst="rect">
            <a:avLst/>
          </a:prstGeom>
          <a:noFill/>
        </p:spPr>
        <p:txBody>
          <a:bodyPr wrap="square" rtlCol="0">
            <a:spAutoFit/>
          </a:bodyPr>
          <a:lstStyle/>
          <a:p>
            <a:pPr algn="just"/>
            <a:r>
              <a:rPr lang="en-US" sz="1200" b="1" u="sng" dirty="0" smtClean="0">
                <a:solidFill>
                  <a:srgbClr val="003D79"/>
                </a:solidFill>
                <a:latin typeface="Georgia"/>
              </a:rPr>
              <a:t>The Ship</a:t>
            </a:r>
          </a:p>
          <a:p>
            <a:pPr algn="just"/>
            <a:r>
              <a:rPr lang="en-US" sz="1100" dirty="0" smtClean="0">
                <a:solidFill>
                  <a:srgbClr val="003D79"/>
                </a:solidFill>
                <a:latin typeface="Georgia"/>
              </a:rPr>
              <a:t>The Ratu Motu, a 39-metre (129-foot) three-deck power yacht, takes a maximum of 22 guests on a marine and cultural adventure into the undiscovered edges of some of the most stunning and pristine natural environments on Earth. The luxury live aboard visits isolated reefs, empty user-friendly waves and virgin dive-sites, uninhabited beaches and secluded village communities as it cruises the far flung expanses of the Indonesian archipelago.</a:t>
            </a:r>
          </a:p>
          <a:p>
            <a:pPr algn="just"/>
            <a:endParaRPr lang="en-US" sz="1100" dirty="0" smtClean="0">
              <a:solidFill>
                <a:srgbClr val="003D79"/>
              </a:solidFill>
              <a:latin typeface="Georgia"/>
            </a:endParaRPr>
          </a:p>
          <a:p>
            <a:pPr algn="just"/>
            <a:r>
              <a:rPr lang="en-US" sz="1100" dirty="0" smtClean="0">
                <a:solidFill>
                  <a:srgbClr val="003D79"/>
                </a:solidFill>
                <a:latin typeface="Georgia"/>
              </a:rPr>
              <a:t>Launched in 1999 (refit in 2005) and built by Image Marine of Perth, Australia, Ratu Motu was Inspired by Armani’s latest super yacht the interior design was created by noted international marine interior designer Caroline Yuen. Formerly the iconic Indies Trader 4, the vessel is owned by Alan Green the legendary co-founder of Quiksilver.</a:t>
            </a:r>
          </a:p>
          <a:p>
            <a:pPr algn="just"/>
            <a:endParaRPr lang="en-US" sz="1100" dirty="0" smtClean="0">
              <a:solidFill>
                <a:srgbClr val="003D79"/>
              </a:solidFill>
              <a:latin typeface="Georgia"/>
            </a:endParaRPr>
          </a:p>
          <a:p>
            <a:pPr algn="just"/>
            <a:r>
              <a:rPr lang="en-US" sz="1100" dirty="0" smtClean="0">
                <a:solidFill>
                  <a:srgbClr val="003D79"/>
                </a:solidFill>
                <a:latin typeface="Georgia"/>
              </a:rPr>
              <a:t>The saloon is luxurious, spacious and comfortable. Enjoy a movie on the wide plasma screen with theatre quality surround sound or simply relax and soak in the view offered through the large panoramic windows.</a:t>
            </a:r>
          </a:p>
          <a:p>
            <a:pPr algn="just"/>
            <a:endParaRPr lang="en-US" sz="1100" dirty="0" smtClean="0">
              <a:solidFill>
                <a:srgbClr val="003D79"/>
              </a:solidFill>
              <a:latin typeface="Georgia"/>
            </a:endParaRPr>
          </a:p>
          <a:p>
            <a:pPr algn="just"/>
            <a:r>
              <a:rPr lang="en-US" sz="1100" dirty="0" smtClean="0">
                <a:solidFill>
                  <a:srgbClr val="003D79"/>
                </a:solidFill>
                <a:latin typeface="Georgia"/>
              </a:rPr>
              <a:t>The dining area seats up to 22 guests in comfort and style. Once again you will enjoy an uninterrupted view of your anchorage while you dine.</a:t>
            </a:r>
          </a:p>
          <a:p>
            <a:pPr algn="just"/>
            <a:endParaRPr lang="en-US" sz="1100" dirty="0" smtClean="0">
              <a:solidFill>
                <a:srgbClr val="003D79"/>
              </a:solidFill>
              <a:latin typeface="Georgia"/>
            </a:endParaRPr>
          </a:p>
          <a:p>
            <a:pPr algn="just"/>
            <a:r>
              <a:rPr lang="en-US" sz="1100" dirty="0" smtClean="0">
                <a:solidFill>
                  <a:srgbClr val="003D79"/>
                </a:solidFill>
                <a:latin typeface="Georgia"/>
              </a:rPr>
              <a:t>Multiple outdoor decks provide enough areas for gathering or escaping the crowds while taking in the sights and feeling the cooling ocean breeze.</a:t>
            </a:r>
            <a:endParaRPr lang="en-US" sz="1100" dirty="0">
              <a:solidFill>
                <a:srgbClr val="003D79"/>
              </a:solidFill>
              <a:latin typeface="Georgia" pitchFamily="18" charset="0"/>
            </a:endParaRPr>
          </a:p>
        </p:txBody>
      </p:sp>
      <p:cxnSp>
        <p:nvCxnSpPr>
          <p:cNvPr id="13" name="Straight Connector 12"/>
          <p:cNvCxnSpPr/>
          <p:nvPr/>
        </p:nvCxnSpPr>
        <p:spPr>
          <a:xfrm>
            <a:off x="4706470" y="1295400"/>
            <a:ext cx="0" cy="4800600"/>
          </a:xfrm>
          <a:prstGeom prst="line">
            <a:avLst/>
          </a:prstGeom>
          <a:ln w="25400">
            <a:solidFill>
              <a:srgbClr val="003D79"/>
            </a:solidFill>
          </a:ln>
        </p:spPr>
        <p:style>
          <a:lnRef idx="1">
            <a:schemeClr val="accent1"/>
          </a:lnRef>
          <a:fillRef idx="0">
            <a:schemeClr val="accent1"/>
          </a:fillRef>
          <a:effectRef idx="0">
            <a:schemeClr val="accent1"/>
          </a:effectRef>
          <a:fontRef idx="minor">
            <a:schemeClr val="tx1"/>
          </a:fontRef>
        </p:style>
      </p:cxnSp>
      <p:pic>
        <p:nvPicPr>
          <p:cNvPr id="18434" name="Picture 2" descr="http://pegasuslodges.com/wp-content/uploads/2013/04/TheshipsizedMentJun07158-1024x602.jpg"/>
          <p:cNvPicPr>
            <a:picLocks noChangeAspect="1" noChangeArrowheads="1"/>
          </p:cNvPicPr>
          <p:nvPr/>
        </p:nvPicPr>
        <p:blipFill>
          <a:blip r:embed="rId2" cstate="print"/>
          <a:srcRect/>
          <a:stretch>
            <a:fillRect/>
          </a:stretch>
        </p:blipFill>
        <p:spPr bwMode="auto">
          <a:xfrm>
            <a:off x="4953000" y="1295399"/>
            <a:ext cx="4114800" cy="2419053"/>
          </a:xfrm>
          <a:prstGeom prst="rect">
            <a:avLst/>
          </a:prstGeom>
          <a:noFill/>
          <a:ln>
            <a:solidFill>
              <a:srgbClr val="CDD1D0"/>
            </a:solidFill>
          </a:ln>
        </p:spPr>
      </p:pic>
      <p:pic>
        <p:nvPicPr>
          <p:cNvPr id="18436" name="Picture 4" descr="http://pegasuslodges.com/wp-content/uploads/2013/04/Theshipsized-IMG_0434-1024x602.jpg"/>
          <p:cNvPicPr>
            <a:picLocks noChangeAspect="1" noChangeArrowheads="1"/>
          </p:cNvPicPr>
          <p:nvPr/>
        </p:nvPicPr>
        <p:blipFill>
          <a:blip r:embed="rId3" cstate="print"/>
          <a:srcRect/>
          <a:stretch>
            <a:fillRect/>
          </a:stretch>
        </p:blipFill>
        <p:spPr bwMode="auto">
          <a:xfrm>
            <a:off x="4953000" y="3753146"/>
            <a:ext cx="4114800" cy="2419053"/>
          </a:xfrm>
          <a:prstGeom prst="rect">
            <a:avLst/>
          </a:prstGeom>
          <a:noFill/>
          <a:ln>
            <a:solidFill>
              <a:srgbClr val="CDD1D0"/>
            </a:solidFill>
          </a:ln>
        </p:spPr>
      </p:pic>
      <p:pic>
        <p:nvPicPr>
          <p:cNvPr id="14" name="Picture 2" descr="C:\Users\Seth\Desktop\TIL Logos\TIL-logo.png"/>
          <p:cNvPicPr>
            <a:picLocks noChangeAspect="1" noChangeArrowheads="1"/>
          </p:cNvPicPr>
          <p:nvPr/>
        </p:nvPicPr>
        <p:blipFill>
          <a:blip r:embed="rId4" cstate="print">
            <a:duotone>
              <a:prstClr val="black"/>
              <a:schemeClr val="accent1">
                <a:tint val="45000"/>
                <a:satMod val="400000"/>
              </a:schemeClr>
            </a:duotone>
            <a:lum bright="-50000"/>
          </a:blip>
          <a:srcRect/>
          <a:stretch>
            <a:fillRect/>
          </a:stretch>
        </p:blipFill>
        <p:spPr bwMode="auto">
          <a:xfrm>
            <a:off x="1646956" y="6244063"/>
            <a:ext cx="2772645" cy="648572"/>
          </a:xfrm>
          <a:prstGeom prst="rect">
            <a:avLst/>
          </a:prstGeom>
          <a:noFill/>
        </p:spPr>
      </p:pic>
      <p:pic>
        <p:nvPicPr>
          <p:cNvPr id="15" name="Picture 14" descr="C:\Users\Seth\Desktop\ratu_motu_west_sumatra.png"/>
          <p:cNvPicPr>
            <a:picLocks noChangeAspect="1" noChangeArrowheads="1"/>
          </p:cNvPicPr>
          <p:nvPr/>
        </p:nvPicPr>
        <p:blipFill>
          <a:blip r:embed="rId5" cstate="print">
            <a:duotone>
              <a:prstClr val="black"/>
              <a:schemeClr val="accent1">
                <a:tint val="45000"/>
                <a:satMod val="400000"/>
              </a:schemeClr>
            </a:duotone>
            <a:lum bright="-50000"/>
          </a:blip>
          <a:srcRect/>
          <a:stretch>
            <a:fillRect/>
          </a:stretch>
        </p:blipFill>
        <p:spPr bwMode="auto">
          <a:xfrm>
            <a:off x="4402562" y="6435464"/>
            <a:ext cx="2303041" cy="277422"/>
          </a:xfrm>
          <a:prstGeom prst="rect">
            <a:avLst/>
          </a:prstGeom>
          <a:noFill/>
        </p:spPr>
      </p:pic>
      <p:pic>
        <p:nvPicPr>
          <p:cNvPr id="16" name="Picture 3" descr="C:\Users\Seth\Desktop\ratu_motu_west_papua.png"/>
          <p:cNvPicPr>
            <a:picLocks noChangeAspect="1" noChangeArrowheads="1"/>
          </p:cNvPicPr>
          <p:nvPr/>
        </p:nvPicPr>
        <p:blipFill>
          <a:blip r:embed="rId6" cstate="print">
            <a:clrChange>
              <a:clrFrom>
                <a:srgbClr val="000000">
                  <a:alpha val="0"/>
                </a:srgbClr>
              </a:clrFrom>
              <a:clrTo>
                <a:srgbClr val="000000">
                  <a:alpha val="0"/>
                </a:srgbClr>
              </a:clrTo>
            </a:clrChange>
            <a:duotone>
              <a:prstClr val="black"/>
              <a:schemeClr val="accent1">
                <a:tint val="45000"/>
                <a:satMod val="400000"/>
              </a:schemeClr>
            </a:duotone>
            <a:lum bright="-50000"/>
          </a:blip>
          <a:srcRect/>
          <a:stretch>
            <a:fillRect/>
          </a:stretch>
        </p:blipFill>
        <p:spPr bwMode="auto">
          <a:xfrm>
            <a:off x="6883436" y="6435137"/>
            <a:ext cx="2205144" cy="291245"/>
          </a:xfrm>
          <a:prstGeom prst="rect">
            <a:avLst/>
          </a:prstGeom>
          <a:noFill/>
        </p:spPr>
      </p:pic>
      <p:cxnSp>
        <p:nvCxnSpPr>
          <p:cNvPr id="17" name="Straight Connector 16"/>
          <p:cNvCxnSpPr/>
          <p:nvPr/>
        </p:nvCxnSpPr>
        <p:spPr>
          <a:xfrm>
            <a:off x="0" y="452720"/>
            <a:ext cx="9144000" cy="0"/>
          </a:xfrm>
          <a:prstGeom prst="line">
            <a:avLst/>
          </a:prstGeom>
          <a:ln w="73025">
            <a:solidFill>
              <a:srgbClr val="003D79"/>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0" y="6248400"/>
            <a:ext cx="9144000" cy="0"/>
          </a:xfrm>
          <a:prstGeom prst="line">
            <a:avLst/>
          </a:prstGeom>
          <a:ln w="73025">
            <a:solidFill>
              <a:srgbClr val="003D79"/>
            </a:solidFill>
          </a:ln>
        </p:spPr>
        <p:style>
          <a:lnRef idx="1">
            <a:schemeClr val="accent1"/>
          </a:lnRef>
          <a:fillRef idx="0">
            <a:schemeClr val="accent1"/>
          </a:fillRef>
          <a:effectRef idx="0">
            <a:schemeClr val="accent1"/>
          </a:effectRef>
          <a:fontRef idx="minor">
            <a:schemeClr val="tx1"/>
          </a:fontRef>
        </p:style>
      </p:cxnSp>
      <p:pic>
        <p:nvPicPr>
          <p:cNvPr id="19" name="Picture 3" descr="C:\Users\Seth\Dropbox\Kolea Capital\Hospitality Investments\Pegasus Lodges &amp; Resorts\Marketing\Logos\Website Logos\logos for seth\pegasus_logo_outline.png"/>
          <p:cNvPicPr>
            <a:picLocks noChangeAspect="1" noChangeArrowheads="1"/>
          </p:cNvPicPr>
          <p:nvPr/>
        </p:nvPicPr>
        <p:blipFill>
          <a:blip r:embed="rId7" cstate="print">
            <a:duotone>
              <a:prstClr val="black"/>
              <a:schemeClr val="accent1">
                <a:tint val="45000"/>
                <a:satMod val="400000"/>
              </a:schemeClr>
            </a:duotone>
            <a:lum bright="-50000"/>
          </a:blip>
          <a:srcRect/>
          <a:stretch>
            <a:fillRect/>
          </a:stretch>
        </p:blipFill>
        <p:spPr bwMode="auto">
          <a:xfrm>
            <a:off x="152400" y="9036"/>
            <a:ext cx="4419600" cy="385637"/>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txBox="1">
            <a:spLocks/>
          </p:cNvSpPr>
          <p:nvPr/>
        </p:nvSpPr>
        <p:spPr>
          <a:xfrm>
            <a:off x="0" y="6324600"/>
            <a:ext cx="1905000" cy="533400"/>
          </a:xfrm>
          <a:prstGeom prst="rect">
            <a:avLst/>
          </a:prstGeom>
        </p:spPr>
        <p:txBody>
          <a:bodyPr vert="horz" lIns="91440" tIns="45720" rIns="91440" bIns="45720" rtlCol="0" anchor="t" anchorCtr="0">
            <a:noAutofit/>
          </a:bodyPr>
          <a:lstStyle/>
          <a:p>
            <a:pPr marL="114300" marR="0" lvl="0" indent="0" algn="l" defTabSz="914400" rtl="0" eaLnBrk="1" fontAlgn="auto" latinLnBrk="0" hangingPunct="1">
              <a:lnSpc>
                <a:spcPct val="100000"/>
              </a:lnSpc>
              <a:spcBef>
                <a:spcPts val="600"/>
              </a:spcBef>
              <a:spcAft>
                <a:spcPts val="600"/>
              </a:spcAft>
              <a:buClrTx/>
              <a:buSzTx/>
              <a:buFontTx/>
              <a:buNone/>
              <a:tabLst>
                <a:tab pos="1028700" algn="l"/>
                <a:tab pos="1257300" algn="l"/>
                <a:tab pos="1485900" algn="l"/>
                <a:tab pos="1714500" algn="l"/>
              </a:tabLst>
              <a:defRPr/>
            </a:pPr>
            <a: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t>Contact:</a:t>
            </a:r>
            <a:b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br>
            <a:r>
              <a:rPr kumimoji="0" lang="en-US" sz="800" b="0" i="0" u="none" strike="noStrike" kern="1200" cap="none" spc="0" normalizeH="0" baseline="0" noProof="0" dirty="0" smtClean="0">
                <a:ln>
                  <a:noFill/>
                </a:ln>
                <a:solidFill>
                  <a:srgbClr val="003D79"/>
                </a:solidFill>
                <a:effectLst/>
                <a:uLnTx/>
                <a:uFillTx/>
                <a:latin typeface="Georgia" pitchFamily="18" charset="0"/>
                <a:ea typeface="+mj-ea"/>
                <a:cs typeface="+mj-cs"/>
              </a:rPr>
              <a:t>ryder@pegasuslodges.com</a:t>
            </a:r>
            <a: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t/>
            </a:r>
            <a:b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br>
            <a: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t>www.pegasuslodges.com </a:t>
            </a:r>
            <a:endParaRPr kumimoji="0" lang="en-US" sz="800" b="1" i="0" u="none" strike="noStrike" kern="1200" cap="none" spc="0" normalizeH="0" baseline="0" noProof="0" dirty="0">
              <a:ln>
                <a:noFill/>
              </a:ln>
              <a:solidFill>
                <a:srgbClr val="003D79"/>
              </a:solidFill>
              <a:effectLst/>
              <a:uLnTx/>
              <a:uFillTx/>
              <a:latin typeface="Georgia" pitchFamily="18" charset="0"/>
              <a:ea typeface="+mj-ea"/>
              <a:cs typeface="+mj-cs"/>
            </a:endParaRPr>
          </a:p>
        </p:txBody>
      </p:sp>
      <p:sp>
        <p:nvSpPr>
          <p:cNvPr id="33" name="TextBox 32"/>
          <p:cNvSpPr txBox="1"/>
          <p:nvPr/>
        </p:nvSpPr>
        <p:spPr>
          <a:xfrm>
            <a:off x="152400" y="609600"/>
            <a:ext cx="8839200" cy="707886"/>
          </a:xfrm>
          <a:prstGeom prst="rect">
            <a:avLst/>
          </a:prstGeom>
          <a:noFill/>
        </p:spPr>
        <p:txBody>
          <a:bodyPr wrap="square" rtlCol="0">
            <a:spAutoFit/>
          </a:bodyPr>
          <a:lstStyle/>
          <a:p>
            <a:pPr algn="ctr"/>
            <a:r>
              <a:rPr lang="en-US" sz="4000" b="1" u="sng" dirty="0" smtClean="0">
                <a:solidFill>
                  <a:srgbClr val="003D79"/>
                </a:solidFill>
                <a:latin typeface="Sweetly Broken" pitchFamily="2" charset="0"/>
              </a:rPr>
              <a:t>Ratu Motu</a:t>
            </a:r>
          </a:p>
        </p:txBody>
      </p:sp>
      <p:sp>
        <p:nvSpPr>
          <p:cNvPr id="12" name="TextBox 11"/>
          <p:cNvSpPr txBox="1"/>
          <p:nvPr/>
        </p:nvSpPr>
        <p:spPr>
          <a:xfrm>
            <a:off x="152400" y="790486"/>
            <a:ext cx="4419600" cy="5524589"/>
          </a:xfrm>
          <a:prstGeom prst="rect">
            <a:avLst/>
          </a:prstGeom>
          <a:noFill/>
        </p:spPr>
        <p:txBody>
          <a:bodyPr wrap="square" rtlCol="0">
            <a:spAutoFit/>
          </a:bodyPr>
          <a:lstStyle/>
          <a:p>
            <a:pPr algn="just"/>
            <a:endParaRPr lang="en-US" sz="1200" b="1" u="sng" dirty="0" smtClean="0">
              <a:solidFill>
                <a:srgbClr val="003D79"/>
              </a:solidFill>
              <a:latin typeface="Georgia"/>
            </a:endParaRPr>
          </a:p>
          <a:p>
            <a:pPr algn="just"/>
            <a:endParaRPr lang="en-US" sz="1100" b="1" u="sng" dirty="0" smtClean="0">
              <a:solidFill>
                <a:srgbClr val="003D79"/>
              </a:solidFill>
              <a:latin typeface="Georgia"/>
            </a:endParaRPr>
          </a:p>
          <a:p>
            <a:pPr algn="just"/>
            <a:endParaRPr lang="en-US" sz="1100" b="1" u="sng" dirty="0" smtClean="0">
              <a:solidFill>
                <a:srgbClr val="003D79"/>
              </a:solidFill>
              <a:latin typeface="Georgia"/>
            </a:endParaRPr>
          </a:p>
          <a:p>
            <a:pPr algn="just"/>
            <a:r>
              <a:rPr lang="en-US" sz="1100" b="1" u="sng" dirty="0" smtClean="0">
                <a:solidFill>
                  <a:srgbClr val="003D79"/>
                </a:solidFill>
                <a:latin typeface="Georgia"/>
              </a:rPr>
              <a:t>Detailed </a:t>
            </a:r>
            <a:r>
              <a:rPr lang="en-US" sz="1100" b="1" u="sng" dirty="0" smtClean="0">
                <a:solidFill>
                  <a:srgbClr val="003D79"/>
                </a:solidFill>
                <a:latin typeface="Georgia"/>
              </a:rPr>
              <a:t>Vessel Statistics</a:t>
            </a:r>
          </a:p>
          <a:p>
            <a:pPr algn="just"/>
            <a:r>
              <a:rPr lang="en-US" sz="1100" dirty="0" smtClean="0">
                <a:solidFill>
                  <a:srgbClr val="003D79"/>
                </a:solidFill>
                <a:latin typeface="Georgia"/>
              </a:rPr>
              <a:t>Decks: 3</a:t>
            </a:r>
          </a:p>
          <a:p>
            <a:pPr algn="just"/>
            <a:r>
              <a:rPr lang="en-US" sz="1100" dirty="0" smtClean="0">
                <a:solidFill>
                  <a:srgbClr val="003D79"/>
                </a:solidFill>
                <a:latin typeface="Georgia"/>
              </a:rPr>
              <a:t>Crew: 10</a:t>
            </a:r>
          </a:p>
          <a:p>
            <a:pPr algn="just"/>
            <a:r>
              <a:rPr lang="en-US" sz="1100" dirty="0" smtClean="0">
                <a:solidFill>
                  <a:srgbClr val="003D79"/>
                </a:solidFill>
                <a:latin typeface="Georgia"/>
              </a:rPr>
              <a:t>Capacity: 22 guests, 8 staterooms with 3 two berth cabins</a:t>
            </a:r>
          </a:p>
          <a:p>
            <a:pPr algn="just"/>
            <a:r>
              <a:rPr lang="en-US" sz="1100" dirty="0" smtClean="0">
                <a:solidFill>
                  <a:srgbClr val="003D79"/>
                </a:solidFill>
                <a:latin typeface="Georgia"/>
              </a:rPr>
              <a:t>Length: 34 metres (128 feet)</a:t>
            </a:r>
          </a:p>
          <a:p>
            <a:pPr algn="just"/>
            <a:r>
              <a:rPr lang="en-US" sz="1100" dirty="0" smtClean="0">
                <a:solidFill>
                  <a:srgbClr val="003D79"/>
                </a:solidFill>
                <a:latin typeface="Georgia"/>
              </a:rPr>
              <a:t>Beam: 9.11 metres (39 feet)</a:t>
            </a:r>
          </a:p>
          <a:p>
            <a:pPr algn="just"/>
            <a:r>
              <a:rPr lang="en-US" sz="1100" dirty="0" smtClean="0">
                <a:solidFill>
                  <a:srgbClr val="003D79"/>
                </a:solidFill>
                <a:latin typeface="Georgia"/>
              </a:rPr>
              <a:t>Hull draft: 2.25 metres (7 feet)</a:t>
            </a:r>
          </a:p>
          <a:p>
            <a:pPr algn="just"/>
            <a:endParaRPr lang="en-US" sz="1100" b="1" u="sng" dirty="0" smtClean="0">
              <a:solidFill>
                <a:srgbClr val="003D79"/>
              </a:solidFill>
              <a:latin typeface="Georgia"/>
            </a:endParaRPr>
          </a:p>
          <a:p>
            <a:pPr algn="just"/>
            <a:r>
              <a:rPr lang="en-US" sz="1100" b="1" u="sng" dirty="0" smtClean="0">
                <a:solidFill>
                  <a:srgbClr val="003D79"/>
                </a:solidFill>
                <a:latin typeface="Georgia"/>
              </a:rPr>
              <a:t>Main Machinery</a:t>
            </a:r>
          </a:p>
          <a:p>
            <a:pPr algn="just"/>
            <a:r>
              <a:rPr lang="en-US" sz="1100" dirty="0" smtClean="0">
                <a:solidFill>
                  <a:srgbClr val="003D79"/>
                </a:solidFill>
                <a:latin typeface="Georgia"/>
              </a:rPr>
              <a:t>Main engines: 2 x MTU 12V 2000 M7</a:t>
            </a:r>
          </a:p>
          <a:p>
            <a:pPr algn="just"/>
            <a:r>
              <a:rPr lang="en-US" sz="1100" dirty="0" smtClean="0">
                <a:solidFill>
                  <a:srgbClr val="003D79"/>
                </a:solidFill>
                <a:latin typeface="Georgia"/>
              </a:rPr>
              <a:t>Power: 2 x 788 kW at 2,100 rpm</a:t>
            </a:r>
          </a:p>
          <a:p>
            <a:pPr algn="just"/>
            <a:r>
              <a:rPr lang="en-US" sz="1100" dirty="0" smtClean="0">
                <a:solidFill>
                  <a:srgbClr val="003D79"/>
                </a:solidFill>
                <a:latin typeface="Georgia"/>
              </a:rPr>
              <a:t>Gearboxes: 2 x ZF 2500; 2.462:1</a:t>
            </a:r>
          </a:p>
          <a:p>
            <a:pPr algn="just"/>
            <a:r>
              <a:rPr lang="en-US" sz="1100" dirty="0" smtClean="0">
                <a:solidFill>
                  <a:srgbClr val="003D79"/>
                </a:solidFill>
                <a:latin typeface="Georgia"/>
              </a:rPr>
              <a:t>Propellers: 2 x 5-bladed Veem; 1,050 mm diameter</a:t>
            </a:r>
          </a:p>
          <a:p>
            <a:pPr algn="just"/>
            <a:r>
              <a:rPr lang="en-US" sz="1100" dirty="0" smtClean="0">
                <a:solidFill>
                  <a:srgbClr val="003D79"/>
                </a:solidFill>
                <a:latin typeface="Georgia"/>
              </a:rPr>
              <a:t>Generators: 2 x 104 kVA Perkins, Deutz/Mecc Alte emergency</a:t>
            </a:r>
          </a:p>
          <a:p>
            <a:pPr algn="just"/>
            <a:endParaRPr lang="en-US" sz="1100" b="1" u="sng" dirty="0" smtClean="0">
              <a:solidFill>
                <a:srgbClr val="003D79"/>
              </a:solidFill>
              <a:latin typeface="Georgia"/>
            </a:endParaRPr>
          </a:p>
          <a:p>
            <a:pPr algn="just"/>
            <a:r>
              <a:rPr lang="en-US" sz="1100" b="1" u="sng" dirty="0" smtClean="0">
                <a:solidFill>
                  <a:srgbClr val="003D79"/>
                </a:solidFill>
                <a:latin typeface="Georgia"/>
              </a:rPr>
              <a:t>Performance</a:t>
            </a:r>
          </a:p>
          <a:p>
            <a:pPr algn="just"/>
            <a:r>
              <a:rPr lang="en-US" sz="1100" dirty="0" smtClean="0">
                <a:solidFill>
                  <a:srgbClr val="003D79"/>
                </a:solidFill>
                <a:latin typeface="Georgia"/>
              </a:rPr>
              <a:t>Cruising speed: 12 knots</a:t>
            </a:r>
          </a:p>
          <a:p>
            <a:pPr algn="just"/>
            <a:endParaRPr lang="en-US" sz="1100" dirty="0" smtClean="0">
              <a:solidFill>
                <a:srgbClr val="003D79"/>
              </a:solidFill>
              <a:latin typeface="Georgia"/>
            </a:endParaRPr>
          </a:p>
          <a:p>
            <a:pPr algn="just"/>
            <a:r>
              <a:rPr lang="en-US" sz="1100" b="1" u="sng" dirty="0" smtClean="0">
                <a:solidFill>
                  <a:srgbClr val="003D79"/>
                </a:solidFill>
                <a:latin typeface="Georgia"/>
              </a:rPr>
              <a:t>Tankage</a:t>
            </a:r>
          </a:p>
          <a:p>
            <a:pPr algn="just"/>
            <a:r>
              <a:rPr lang="en-US" sz="1100" dirty="0" smtClean="0">
                <a:solidFill>
                  <a:srgbClr val="003D79"/>
                </a:solidFill>
                <a:latin typeface="Georgia"/>
              </a:rPr>
              <a:t>Fuel: 2 x 18,260 litres</a:t>
            </a:r>
          </a:p>
          <a:p>
            <a:pPr algn="just"/>
            <a:r>
              <a:rPr lang="en-US" sz="1100" dirty="0" smtClean="0">
                <a:solidFill>
                  <a:srgbClr val="003D79"/>
                </a:solidFill>
                <a:latin typeface="Georgia"/>
              </a:rPr>
              <a:t>Fresh water: 2 x 2,500 litres</a:t>
            </a:r>
          </a:p>
          <a:p>
            <a:pPr algn="just"/>
            <a:r>
              <a:rPr lang="en-US" sz="1100" dirty="0" smtClean="0">
                <a:solidFill>
                  <a:srgbClr val="003D79"/>
                </a:solidFill>
                <a:latin typeface="Georgia"/>
              </a:rPr>
              <a:t>Sullage: 2 x 1,300 litres</a:t>
            </a:r>
          </a:p>
          <a:p>
            <a:pPr algn="just"/>
            <a:endParaRPr lang="en-US" sz="1100" dirty="0" smtClean="0">
              <a:solidFill>
                <a:srgbClr val="003D79"/>
              </a:solidFill>
              <a:latin typeface="Georgia"/>
            </a:endParaRPr>
          </a:p>
          <a:p>
            <a:pPr algn="just"/>
            <a:r>
              <a:rPr lang="en-US" sz="1100" b="1" u="sng" dirty="0" smtClean="0">
                <a:solidFill>
                  <a:srgbClr val="003D79"/>
                </a:solidFill>
                <a:latin typeface="Georgia"/>
              </a:rPr>
              <a:t>Major Equipment</a:t>
            </a:r>
          </a:p>
          <a:p>
            <a:pPr algn="just"/>
            <a:r>
              <a:rPr lang="en-US" sz="1100" dirty="0" smtClean="0">
                <a:solidFill>
                  <a:srgbClr val="003D79"/>
                </a:solidFill>
                <a:latin typeface="Georgia"/>
              </a:rPr>
              <a:t>Watermakers: 2 x 5,000 litres/day; 1 x 10,000 litres/day</a:t>
            </a:r>
          </a:p>
          <a:p>
            <a:pPr algn="just"/>
            <a:r>
              <a:rPr lang="en-US" sz="1100" dirty="0" smtClean="0">
                <a:solidFill>
                  <a:srgbClr val="003D79"/>
                </a:solidFill>
                <a:latin typeface="Georgia"/>
              </a:rPr>
              <a:t>Dive compressors: 2 x Bauer Mini-Verticus compressors</a:t>
            </a:r>
          </a:p>
          <a:p>
            <a:pPr algn="just"/>
            <a:r>
              <a:rPr lang="en-US" sz="1100" dirty="0" smtClean="0">
                <a:solidFill>
                  <a:srgbClr val="003D79"/>
                </a:solidFill>
                <a:latin typeface="Georgia"/>
              </a:rPr>
              <a:t>Tenders: 3</a:t>
            </a:r>
          </a:p>
          <a:p>
            <a:pPr algn="just"/>
            <a:r>
              <a:rPr lang="en-US" sz="1100" dirty="0" smtClean="0">
                <a:solidFill>
                  <a:srgbClr val="003D79"/>
                </a:solidFill>
                <a:latin typeface="Georgia"/>
              </a:rPr>
              <a:t>Jet Ski: 1</a:t>
            </a:r>
          </a:p>
          <a:p>
            <a:pPr algn="just"/>
            <a:endParaRPr lang="en-US" sz="1100" dirty="0" smtClean="0">
              <a:solidFill>
                <a:srgbClr val="003D79"/>
              </a:solidFill>
              <a:latin typeface="Georgia"/>
            </a:endParaRPr>
          </a:p>
        </p:txBody>
      </p:sp>
      <p:pic>
        <p:nvPicPr>
          <p:cNvPr id="16386" name="Picture 2" descr="http://pegasuslodges.com/wp-content/uploads/2013/04/Theshipsized-_DSC3437-1024x602.jpg"/>
          <p:cNvPicPr>
            <a:picLocks noChangeAspect="1" noChangeArrowheads="1"/>
          </p:cNvPicPr>
          <p:nvPr/>
        </p:nvPicPr>
        <p:blipFill>
          <a:blip r:embed="rId2" cstate="print"/>
          <a:srcRect/>
          <a:stretch>
            <a:fillRect/>
          </a:stretch>
        </p:blipFill>
        <p:spPr bwMode="auto">
          <a:xfrm>
            <a:off x="4953000" y="1295400"/>
            <a:ext cx="4114800" cy="2419053"/>
          </a:xfrm>
          <a:prstGeom prst="rect">
            <a:avLst/>
          </a:prstGeom>
          <a:noFill/>
          <a:ln>
            <a:solidFill>
              <a:srgbClr val="CDD1D0"/>
            </a:solidFill>
          </a:ln>
        </p:spPr>
      </p:pic>
      <p:pic>
        <p:nvPicPr>
          <p:cNvPr id="14" name="Picture 2" descr="C:\Users\Seth\Desktop\TIL Logos\TIL-logo.png"/>
          <p:cNvPicPr>
            <a:picLocks noChangeAspect="1" noChangeArrowheads="1"/>
          </p:cNvPicPr>
          <p:nvPr/>
        </p:nvPicPr>
        <p:blipFill>
          <a:blip r:embed="rId3" cstate="print">
            <a:duotone>
              <a:prstClr val="black"/>
              <a:schemeClr val="accent1">
                <a:tint val="45000"/>
                <a:satMod val="400000"/>
              </a:schemeClr>
            </a:duotone>
            <a:lum bright="-50000"/>
          </a:blip>
          <a:srcRect/>
          <a:stretch>
            <a:fillRect/>
          </a:stretch>
        </p:blipFill>
        <p:spPr bwMode="auto">
          <a:xfrm>
            <a:off x="1646956" y="6244063"/>
            <a:ext cx="2772645" cy="648572"/>
          </a:xfrm>
          <a:prstGeom prst="rect">
            <a:avLst/>
          </a:prstGeom>
          <a:noFill/>
        </p:spPr>
      </p:pic>
      <p:pic>
        <p:nvPicPr>
          <p:cNvPr id="15" name="Picture 14" descr="C:\Users\Seth\Desktop\ratu_motu_west_sumatra.png"/>
          <p:cNvPicPr>
            <a:picLocks noChangeAspect="1" noChangeArrowheads="1"/>
          </p:cNvPicPr>
          <p:nvPr/>
        </p:nvPicPr>
        <p:blipFill>
          <a:blip r:embed="rId4" cstate="print">
            <a:duotone>
              <a:prstClr val="black"/>
              <a:schemeClr val="accent1">
                <a:tint val="45000"/>
                <a:satMod val="400000"/>
              </a:schemeClr>
            </a:duotone>
            <a:lum bright="-50000"/>
          </a:blip>
          <a:srcRect/>
          <a:stretch>
            <a:fillRect/>
          </a:stretch>
        </p:blipFill>
        <p:spPr bwMode="auto">
          <a:xfrm>
            <a:off x="4402562" y="6435464"/>
            <a:ext cx="2303041" cy="277422"/>
          </a:xfrm>
          <a:prstGeom prst="rect">
            <a:avLst/>
          </a:prstGeom>
          <a:noFill/>
        </p:spPr>
      </p:pic>
      <p:pic>
        <p:nvPicPr>
          <p:cNvPr id="16" name="Picture 3" descr="C:\Users\Seth\Desktop\ratu_motu_west_papua.png"/>
          <p:cNvPicPr>
            <a:picLocks noChangeAspect="1" noChangeArrowheads="1"/>
          </p:cNvPicPr>
          <p:nvPr/>
        </p:nvPicPr>
        <p:blipFill>
          <a:blip r:embed="rId5" cstate="print">
            <a:clrChange>
              <a:clrFrom>
                <a:srgbClr val="000000">
                  <a:alpha val="0"/>
                </a:srgbClr>
              </a:clrFrom>
              <a:clrTo>
                <a:srgbClr val="000000">
                  <a:alpha val="0"/>
                </a:srgbClr>
              </a:clrTo>
            </a:clrChange>
            <a:duotone>
              <a:prstClr val="black"/>
              <a:schemeClr val="accent1">
                <a:tint val="45000"/>
                <a:satMod val="400000"/>
              </a:schemeClr>
            </a:duotone>
            <a:lum bright="-50000"/>
          </a:blip>
          <a:srcRect/>
          <a:stretch>
            <a:fillRect/>
          </a:stretch>
        </p:blipFill>
        <p:spPr bwMode="auto">
          <a:xfrm>
            <a:off x="6883436" y="6435137"/>
            <a:ext cx="2205144" cy="291245"/>
          </a:xfrm>
          <a:prstGeom prst="rect">
            <a:avLst/>
          </a:prstGeom>
          <a:noFill/>
        </p:spPr>
      </p:pic>
      <p:cxnSp>
        <p:nvCxnSpPr>
          <p:cNvPr id="17" name="Straight Connector 16"/>
          <p:cNvCxnSpPr/>
          <p:nvPr/>
        </p:nvCxnSpPr>
        <p:spPr>
          <a:xfrm>
            <a:off x="0" y="452720"/>
            <a:ext cx="9144000" cy="0"/>
          </a:xfrm>
          <a:prstGeom prst="line">
            <a:avLst/>
          </a:prstGeom>
          <a:ln w="73025">
            <a:solidFill>
              <a:srgbClr val="003D79"/>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0" y="6248400"/>
            <a:ext cx="9144000" cy="0"/>
          </a:xfrm>
          <a:prstGeom prst="line">
            <a:avLst/>
          </a:prstGeom>
          <a:ln w="73025">
            <a:solidFill>
              <a:srgbClr val="003D79"/>
            </a:solidFill>
          </a:ln>
        </p:spPr>
        <p:style>
          <a:lnRef idx="1">
            <a:schemeClr val="accent1"/>
          </a:lnRef>
          <a:fillRef idx="0">
            <a:schemeClr val="accent1"/>
          </a:fillRef>
          <a:effectRef idx="0">
            <a:schemeClr val="accent1"/>
          </a:effectRef>
          <a:fontRef idx="minor">
            <a:schemeClr val="tx1"/>
          </a:fontRef>
        </p:style>
      </p:cxnSp>
      <p:pic>
        <p:nvPicPr>
          <p:cNvPr id="19" name="Picture 3" descr="C:\Users\Seth\Dropbox\Kolea Capital\Hospitality Investments\Pegasus Lodges &amp; Resorts\Marketing\Logos\Website Logos\logos for seth\pegasus_logo_outline.png"/>
          <p:cNvPicPr>
            <a:picLocks noChangeAspect="1" noChangeArrowheads="1"/>
          </p:cNvPicPr>
          <p:nvPr/>
        </p:nvPicPr>
        <p:blipFill>
          <a:blip r:embed="rId6" cstate="print">
            <a:duotone>
              <a:prstClr val="black"/>
              <a:schemeClr val="accent1">
                <a:tint val="45000"/>
                <a:satMod val="400000"/>
              </a:schemeClr>
            </a:duotone>
            <a:lum bright="-50000"/>
          </a:blip>
          <a:srcRect/>
          <a:stretch>
            <a:fillRect/>
          </a:stretch>
        </p:blipFill>
        <p:spPr bwMode="auto">
          <a:xfrm>
            <a:off x="152400" y="9036"/>
            <a:ext cx="4419600" cy="385637"/>
          </a:xfrm>
          <a:prstGeom prst="rect">
            <a:avLst/>
          </a:prstGeom>
          <a:noFill/>
        </p:spPr>
      </p:pic>
      <p:cxnSp>
        <p:nvCxnSpPr>
          <p:cNvPr id="20" name="Straight Connector 19"/>
          <p:cNvCxnSpPr/>
          <p:nvPr/>
        </p:nvCxnSpPr>
        <p:spPr>
          <a:xfrm>
            <a:off x="4706470" y="1295400"/>
            <a:ext cx="0" cy="4800600"/>
          </a:xfrm>
          <a:prstGeom prst="line">
            <a:avLst/>
          </a:prstGeom>
          <a:ln w="25400">
            <a:solidFill>
              <a:srgbClr val="003D79"/>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txBox="1">
            <a:spLocks/>
          </p:cNvSpPr>
          <p:nvPr/>
        </p:nvSpPr>
        <p:spPr>
          <a:xfrm>
            <a:off x="0" y="6324600"/>
            <a:ext cx="1905000" cy="533400"/>
          </a:xfrm>
          <a:prstGeom prst="rect">
            <a:avLst/>
          </a:prstGeom>
        </p:spPr>
        <p:txBody>
          <a:bodyPr vert="horz" lIns="91440" tIns="45720" rIns="91440" bIns="45720" rtlCol="0" anchor="t" anchorCtr="0">
            <a:noAutofit/>
          </a:bodyPr>
          <a:lstStyle/>
          <a:p>
            <a:pPr marL="114300" marR="0" lvl="0" indent="0" algn="l" defTabSz="914400" rtl="0" eaLnBrk="1" fontAlgn="auto" latinLnBrk="0" hangingPunct="1">
              <a:lnSpc>
                <a:spcPct val="100000"/>
              </a:lnSpc>
              <a:spcBef>
                <a:spcPts val="600"/>
              </a:spcBef>
              <a:spcAft>
                <a:spcPts val="600"/>
              </a:spcAft>
              <a:buClrTx/>
              <a:buSzTx/>
              <a:buFontTx/>
              <a:buNone/>
              <a:tabLst>
                <a:tab pos="1028700" algn="l"/>
                <a:tab pos="1257300" algn="l"/>
                <a:tab pos="1485900" algn="l"/>
                <a:tab pos="1714500" algn="l"/>
              </a:tabLst>
              <a:defRPr/>
            </a:pPr>
            <a: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t>Contact:</a:t>
            </a:r>
            <a:b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br>
            <a:r>
              <a:rPr kumimoji="0" lang="en-US" sz="800" b="0" i="0" u="none" strike="noStrike" kern="1200" cap="none" spc="0" normalizeH="0" baseline="0" noProof="0" dirty="0" smtClean="0">
                <a:ln>
                  <a:noFill/>
                </a:ln>
                <a:solidFill>
                  <a:srgbClr val="003D79"/>
                </a:solidFill>
                <a:effectLst/>
                <a:uLnTx/>
                <a:uFillTx/>
                <a:latin typeface="Georgia" pitchFamily="18" charset="0"/>
                <a:ea typeface="+mj-ea"/>
                <a:cs typeface="+mj-cs"/>
              </a:rPr>
              <a:t>ryder@pegasuslodges.com</a:t>
            </a:r>
            <a: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t/>
            </a:r>
            <a:b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br>
            <a:r>
              <a:rPr kumimoji="0" lang="en-US" sz="800" b="1" i="0" u="none" strike="noStrike" kern="1200" cap="none" spc="0" normalizeH="0" baseline="0" noProof="0" dirty="0" smtClean="0">
                <a:ln>
                  <a:noFill/>
                </a:ln>
                <a:solidFill>
                  <a:srgbClr val="003D79"/>
                </a:solidFill>
                <a:effectLst/>
                <a:uLnTx/>
                <a:uFillTx/>
                <a:latin typeface="Georgia" pitchFamily="18" charset="0"/>
                <a:ea typeface="+mj-ea"/>
                <a:cs typeface="+mj-cs"/>
              </a:rPr>
              <a:t>www.pegasuslodges.com </a:t>
            </a:r>
            <a:endParaRPr kumimoji="0" lang="en-US" sz="800" b="1" i="0" u="none" strike="noStrike" kern="1200" cap="none" spc="0" normalizeH="0" baseline="0" noProof="0" dirty="0">
              <a:ln>
                <a:noFill/>
              </a:ln>
              <a:solidFill>
                <a:srgbClr val="003D79"/>
              </a:solidFill>
              <a:effectLst/>
              <a:uLnTx/>
              <a:uFillTx/>
              <a:latin typeface="Georgia" pitchFamily="18" charset="0"/>
              <a:ea typeface="+mj-ea"/>
              <a:cs typeface="+mj-cs"/>
            </a:endParaRPr>
          </a:p>
        </p:txBody>
      </p:sp>
      <p:sp>
        <p:nvSpPr>
          <p:cNvPr id="33" name="TextBox 32"/>
          <p:cNvSpPr txBox="1"/>
          <p:nvPr/>
        </p:nvSpPr>
        <p:spPr>
          <a:xfrm>
            <a:off x="152400" y="609600"/>
            <a:ext cx="8839200" cy="707886"/>
          </a:xfrm>
          <a:prstGeom prst="rect">
            <a:avLst/>
          </a:prstGeom>
          <a:noFill/>
        </p:spPr>
        <p:txBody>
          <a:bodyPr wrap="square" rtlCol="0">
            <a:spAutoFit/>
          </a:bodyPr>
          <a:lstStyle/>
          <a:p>
            <a:pPr algn="ctr"/>
            <a:r>
              <a:rPr lang="en-US" sz="4000" b="1" u="sng" dirty="0" smtClean="0">
                <a:solidFill>
                  <a:srgbClr val="003D79"/>
                </a:solidFill>
                <a:latin typeface="Sweetly Broken" pitchFamily="2" charset="0"/>
              </a:rPr>
              <a:t>Ratu Motu</a:t>
            </a:r>
          </a:p>
        </p:txBody>
      </p:sp>
      <p:sp>
        <p:nvSpPr>
          <p:cNvPr id="11" name="TextBox 10"/>
          <p:cNvSpPr txBox="1"/>
          <p:nvPr/>
        </p:nvSpPr>
        <p:spPr>
          <a:xfrm>
            <a:off x="152400" y="1114300"/>
            <a:ext cx="4419600" cy="5278368"/>
          </a:xfrm>
          <a:prstGeom prst="rect">
            <a:avLst/>
          </a:prstGeom>
          <a:noFill/>
        </p:spPr>
        <p:txBody>
          <a:bodyPr wrap="square" rtlCol="0">
            <a:spAutoFit/>
          </a:bodyPr>
          <a:lstStyle/>
          <a:p>
            <a:pPr algn="just"/>
            <a:endParaRPr lang="en-US" sz="1200" b="1" u="sng" dirty="0" smtClean="0">
              <a:solidFill>
                <a:srgbClr val="003D79"/>
              </a:solidFill>
              <a:latin typeface="Georgia"/>
            </a:endParaRPr>
          </a:p>
          <a:p>
            <a:pPr algn="just"/>
            <a:r>
              <a:rPr lang="en-US" sz="1200" b="1" u="sng" dirty="0" smtClean="0">
                <a:solidFill>
                  <a:srgbClr val="003D79"/>
                </a:solidFill>
                <a:latin typeface="Georgia"/>
              </a:rPr>
              <a:t>Accommodations</a:t>
            </a:r>
            <a:endParaRPr lang="en-US" sz="1200" b="1" u="sng" dirty="0" smtClean="0">
              <a:solidFill>
                <a:srgbClr val="003D79"/>
              </a:solidFill>
              <a:latin typeface="Georgia"/>
            </a:endParaRPr>
          </a:p>
          <a:p>
            <a:pPr algn="just"/>
            <a:r>
              <a:rPr lang="en-US" sz="1100" dirty="0" smtClean="0">
                <a:solidFill>
                  <a:srgbClr val="003D79"/>
                </a:solidFill>
                <a:latin typeface="Georgia"/>
              </a:rPr>
              <a:t>Choose from 8 State Rooms on the vessel divided onto two decks in four cabin classes. Relax in our bright and spacious cabins as you enjoy the most well appointed and equipped vessel in Indonesia. Awake to a new destination each morning, as large windows frame ever-changing views of a land time forgot.</a:t>
            </a:r>
          </a:p>
          <a:p>
            <a:pPr algn="just"/>
            <a:endParaRPr lang="en-US" sz="1100" dirty="0" smtClean="0">
              <a:solidFill>
                <a:srgbClr val="003D79"/>
              </a:solidFill>
              <a:latin typeface="Georgia"/>
            </a:endParaRPr>
          </a:p>
          <a:p>
            <a:pPr algn="just"/>
            <a:r>
              <a:rPr lang="en-US" sz="1100" dirty="0" smtClean="0">
                <a:solidFill>
                  <a:srgbClr val="003D79"/>
                </a:solidFill>
                <a:latin typeface="Georgia"/>
              </a:rPr>
              <a:t>All cabins are air-conditioned with ensuite facilities and equipped with Plasma/LCD screen televisions, internet connection, DVD players and Apple TV, all in the comfort of your State Room. Cabins are serviced twice daily.</a:t>
            </a:r>
          </a:p>
          <a:p>
            <a:pPr algn="just"/>
            <a:endParaRPr lang="en-US" sz="1100" dirty="0" smtClean="0">
              <a:solidFill>
                <a:srgbClr val="003D79"/>
              </a:solidFill>
              <a:latin typeface="Georgia"/>
            </a:endParaRPr>
          </a:p>
          <a:p>
            <a:pPr algn="just"/>
            <a:r>
              <a:rPr lang="en-US" sz="1100" b="1" u="sng" dirty="0" smtClean="0">
                <a:solidFill>
                  <a:srgbClr val="003D79"/>
                </a:solidFill>
                <a:latin typeface="Georgia"/>
              </a:rPr>
              <a:t>Main Deck</a:t>
            </a:r>
          </a:p>
          <a:p>
            <a:pPr algn="just"/>
            <a:r>
              <a:rPr lang="en-US" sz="1100" dirty="0" smtClean="0">
                <a:solidFill>
                  <a:srgbClr val="003D79"/>
                </a:solidFill>
                <a:latin typeface="Georgia"/>
              </a:rPr>
              <a:t>The Main deck provides four (4) spacious deluxe double berth staterooms, each with a single queen sized bed, desk, ensuite facilities, TV, surround sound, DVD, Apple TV, satellite phone and email communication. Two of these cabins offer additional luxuries and also include dual hand basins in the ensuites. All upper deck cabins include large viewing windows providing a bright airy feel.</a:t>
            </a:r>
          </a:p>
          <a:p>
            <a:pPr algn="just"/>
            <a:endParaRPr lang="en-US" sz="1100" dirty="0" smtClean="0">
              <a:solidFill>
                <a:srgbClr val="003D79"/>
              </a:solidFill>
              <a:latin typeface="Georgia"/>
            </a:endParaRPr>
          </a:p>
          <a:p>
            <a:pPr algn="just"/>
            <a:r>
              <a:rPr lang="en-US" sz="1100" b="1" u="sng" dirty="0" smtClean="0">
                <a:solidFill>
                  <a:srgbClr val="003D79"/>
                </a:solidFill>
                <a:latin typeface="Georgia"/>
              </a:rPr>
              <a:t>Lower Deck</a:t>
            </a:r>
          </a:p>
          <a:p>
            <a:pPr algn="just"/>
            <a:r>
              <a:rPr lang="en-US" sz="1100" dirty="0" smtClean="0">
                <a:solidFill>
                  <a:srgbClr val="003D79"/>
                </a:solidFill>
                <a:latin typeface="Georgia"/>
              </a:rPr>
              <a:t>There are four (4) double berth staterooms each configured with a double bed, desk, ensuite facilities, TV, surround sound, DVD, Apple TV, satellite phone and email communication. Also on this deck are three (3) two berth cabins with tiered single bunks, one of these with ensuite facilities, two with shared showers and WC amenities. Additional two berth cabins are available by arrangement. </a:t>
            </a:r>
          </a:p>
          <a:p>
            <a:pPr algn="just"/>
            <a:endParaRPr lang="en-US" sz="1400" dirty="0" smtClean="0">
              <a:solidFill>
                <a:srgbClr val="003D79"/>
              </a:solidFill>
              <a:latin typeface="Georgia"/>
            </a:endParaRPr>
          </a:p>
          <a:p>
            <a:pPr algn="just"/>
            <a:endParaRPr lang="en-US" sz="1300" dirty="0" smtClean="0">
              <a:solidFill>
                <a:srgbClr val="003D79"/>
              </a:solidFill>
              <a:latin typeface="Georgia"/>
            </a:endParaRPr>
          </a:p>
        </p:txBody>
      </p:sp>
      <p:pic>
        <p:nvPicPr>
          <p:cNvPr id="12" name="Picture 16" descr="http://pegasuslodges.com/wp-content/uploads/2013/04/accom_sized_DSC3245-1024x602.jpg"/>
          <p:cNvPicPr>
            <a:picLocks noChangeAspect="1" noChangeArrowheads="1"/>
          </p:cNvPicPr>
          <p:nvPr/>
        </p:nvPicPr>
        <p:blipFill>
          <a:blip r:embed="rId2" cstate="print"/>
          <a:srcRect/>
          <a:stretch>
            <a:fillRect/>
          </a:stretch>
        </p:blipFill>
        <p:spPr bwMode="auto">
          <a:xfrm>
            <a:off x="4953000" y="1295400"/>
            <a:ext cx="4114800" cy="2419053"/>
          </a:xfrm>
          <a:prstGeom prst="rect">
            <a:avLst/>
          </a:prstGeom>
          <a:noFill/>
          <a:ln>
            <a:solidFill>
              <a:srgbClr val="CDD1D0"/>
            </a:solidFill>
          </a:ln>
        </p:spPr>
      </p:pic>
      <p:pic>
        <p:nvPicPr>
          <p:cNvPr id="13314" name="Picture 2" descr="http://pegasuslodges.com/wp-content/uploads/2013/04/AccomsizedStateRoom-B1-1024x602.jpg"/>
          <p:cNvPicPr>
            <a:picLocks noChangeAspect="1" noChangeArrowheads="1"/>
          </p:cNvPicPr>
          <p:nvPr/>
        </p:nvPicPr>
        <p:blipFill>
          <a:blip r:embed="rId3" cstate="print"/>
          <a:srcRect/>
          <a:stretch>
            <a:fillRect/>
          </a:stretch>
        </p:blipFill>
        <p:spPr bwMode="auto">
          <a:xfrm>
            <a:off x="4953000" y="3753148"/>
            <a:ext cx="4114799" cy="2419052"/>
          </a:xfrm>
          <a:prstGeom prst="rect">
            <a:avLst/>
          </a:prstGeom>
          <a:noFill/>
        </p:spPr>
      </p:pic>
      <p:cxnSp>
        <p:nvCxnSpPr>
          <p:cNvPr id="14" name="Straight Connector 13"/>
          <p:cNvCxnSpPr/>
          <p:nvPr/>
        </p:nvCxnSpPr>
        <p:spPr>
          <a:xfrm>
            <a:off x="4706470" y="1295400"/>
            <a:ext cx="0" cy="4800600"/>
          </a:xfrm>
          <a:prstGeom prst="line">
            <a:avLst/>
          </a:prstGeom>
          <a:ln w="25400">
            <a:solidFill>
              <a:srgbClr val="003D79"/>
            </a:solidFill>
          </a:ln>
        </p:spPr>
        <p:style>
          <a:lnRef idx="1">
            <a:schemeClr val="accent1"/>
          </a:lnRef>
          <a:fillRef idx="0">
            <a:schemeClr val="accent1"/>
          </a:fillRef>
          <a:effectRef idx="0">
            <a:schemeClr val="accent1"/>
          </a:effectRef>
          <a:fontRef idx="minor">
            <a:schemeClr val="tx1"/>
          </a:fontRef>
        </p:style>
      </p:cxnSp>
      <p:pic>
        <p:nvPicPr>
          <p:cNvPr id="15" name="Picture 2" descr="C:\Users\Seth\Desktop\TIL Logos\TIL-logo.png"/>
          <p:cNvPicPr>
            <a:picLocks noChangeAspect="1" noChangeArrowheads="1"/>
          </p:cNvPicPr>
          <p:nvPr/>
        </p:nvPicPr>
        <p:blipFill>
          <a:blip r:embed="rId4" cstate="print">
            <a:duotone>
              <a:prstClr val="black"/>
              <a:schemeClr val="accent1">
                <a:tint val="45000"/>
                <a:satMod val="400000"/>
              </a:schemeClr>
            </a:duotone>
            <a:lum bright="-50000"/>
          </a:blip>
          <a:srcRect/>
          <a:stretch>
            <a:fillRect/>
          </a:stretch>
        </p:blipFill>
        <p:spPr bwMode="auto">
          <a:xfrm>
            <a:off x="1646956" y="6244063"/>
            <a:ext cx="2772645" cy="648572"/>
          </a:xfrm>
          <a:prstGeom prst="rect">
            <a:avLst/>
          </a:prstGeom>
          <a:noFill/>
        </p:spPr>
      </p:pic>
      <p:pic>
        <p:nvPicPr>
          <p:cNvPr id="16" name="Picture 15" descr="C:\Users\Seth\Desktop\ratu_motu_west_sumatra.png"/>
          <p:cNvPicPr>
            <a:picLocks noChangeAspect="1" noChangeArrowheads="1"/>
          </p:cNvPicPr>
          <p:nvPr/>
        </p:nvPicPr>
        <p:blipFill>
          <a:blip r:embed="rId5" cstate="print">
            <a:duotone>
              <a:prstClr val="black"/>
              <a:schemeClr val="accent1">
                <a:tint val="45000"/>
                <a:satMod val="400000"/>
              </a:schemeClr>
            </a:duotone>
            <a:lum bright="-50000"/>
          </a:blip>
          <a:srcRect/>
          <a:stretch>
            <a:fillRect/>
          </a:stretch>
        </p:blipFill>
        <p:spPr bwMode="auto">
          <a:xfrm>
            <a:off x="4402562" y="6435464"/>
            <a:ext cx="2303041" cy="277422"/>
          </a:xfrm>
          <a:prstGeom prst="rect">
            <a:avLst/>
          </a:prstGeom>
          <a:noFill/>
        </p:spPr>
      </p:pic>
      <p:pic>
        <p:nvPicPr>
          <p:cNvPr id="17" name="Picture 3" descr="C:\Users\Seth\Desktop\ratu_motu_west_papua.png"/>
          <p:cNvPicPr>
            <a:picLocks noChangeAspect="1" noChangeArrowheads="1"/>
          </p:cNvPicPr>
          <p:nvPr/>
        </p:nvPicPr>
        <p:blipFill>
          <a:blip r:embed="rId6" cstate="print">
            <a:clrChange>
              <a:clrFrom>
                <a:srgbClr val="000000">
                  <a:alpha val="0"/>
                </a:srgbClr>
              </a:clrFrom>
              <a:clrTo>
                <a:srgbClr val="000000">
                  <a:alpha val="0"/>
                </a:srgbClr>
              </a:clrTo>
            </a:clrChange>
            <a:duotone>
              <a:prstClr val="black"/>
              <a:schemeClr val="accent1">
                <a:tint val="45000"/>
                <a:satMod val="400000"/>
              </a:schemeClr>
            </a:duotone>
            <a:lum bright="-50000"/>
          </a:blip>
          <a:srcRect/>
          <a:stretch>
            <a:fillRect/>
          </a:stretch>
        </p:blipFill>
        <p:spPr bwMode="auto">
          <a:xfrm>
            <a:off x="6883436" y="6435137"/>
            <a:ext cx="2205144" cy="291245"/>
          </a:xfrm>
          <a:prstGeom prst="rect">
            <a:avLst/>
          </a:prstGeom>
          <a:noFill/>
        </p:spPr>
      </p:pic>
      <p:cxnSp>
        <p:nvCxnSpPr>
          <p:cNvPr id="18" name="Straight Connector 17"/>
          <p:cNvCxnSpPr/>
          <p:nvPr/>
        </p:nvCxnSpPr>
        <p:spPr>
          <a:xfrm>
            <a:off x="0" y="452720"/>
            <a:ext cx="9144000" cy="0"/>
          </a:xfrm>
          <a:prstGeom prst="line">
            <a:avLst/>
          </a:prstGeom>
          <a:ln w="73025">
            <a:solidFill>
              <a:srgbClr val="003D79"/>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0" y="6248400"/>
            <a:ext cx="9144000" cy="0"/>
          </a:xfrm>
          <a:prstGeom prst="line">
            <a:avLst/>
          </a:prstGeom>
          <a:ln w="73025">
            <a:solidFill>
              <a:srgbClr val="003D79"/>
            </a:solidFill>
          </a:ln>
        </p:spPr>
        <p:style>
          <a:lnRef idx="1">
            <a:schemeClr val="accent1"/>
          </a:lnRef>
          <a:fillRef idx="0">
            <a:schemeClr val="accent1"/>
          </a:fillRef>
          <a:effectRef idx="0">
            <a:schemeClr val="accent1"/>
          </a:effectRef>
          <a:fontRef idx="minor">
            <a:schemeClr val="tx1"/>
          </a:fontRef>
        </p:style>
      </p:cxnSp>
      <p:pic>
        <p:nvPicPr>
          <p:cNvPr id="20" name="Picture 3" descr="C:\Users\Seth\Dropbox\Kolea Capital\Hospitality Investments\Pegasus Lodges &amp; Resorts\Marketing\Logos\Website Logos\logos for seth\pegasus_logo_outline.png"/>
          <p:cNvPicPr>
            <a:picLocks noChangeAspect="1" noChangeArrowheads="1"/>
          </p:cNvPicPr>
          <p:nvPr/>
        </p:nvPicPr>
        <p:blipFill>
          <a:blip r:embed="rId7" cstate="print">
            <a:duotone>
              <a:prstClr val="black"/>
              <a:schemeClr val="accent1">
                <a:tint val="45000"/>
                <a:satMod val="400000"/>
              </a:schemeClr>
            </a:duotone>
            <a:lum bright="-50000"/>
          </a:blip>
          <a:srcRect/>
          <a:stretch>
            <a:fillRect/>
          </a:stretch>
        </p:blipFill>
        <p:spPr bwMode="auto">
          <a:xfrm>
            <a:off x="152400" y="9036"/>
            <a:ext cx="4419600" cy="385637"/>
          </a:xfrm>
          <a:prstGeom prst="rect">
            <a:avLst/>
          </a:prstGeom>
          <a:noFill/>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6616</TotalTime>
  <Words>4336</Words>
  <Application>Microsoft Office PowerPoint</Application>
  <PresentationFormat>On-screen Show (4:3)</PresentationFormat>
  <Paragraphs>310</Paragraphs>
  <Slides>25</Slides>
  <Notes>0</Notes>
  <HiddenSlides>0</HiddenSlides>
  <MMClips>0</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Seth</dc:creator>
  <cp:lastModifiedBy>Ryder Thomas</cp:lastModifiedBy>
  <cp:revision>519</cp:revision>
  <dcterms:created xsi:type="dcterms:W3CDTF">2013-05-24T17:44:55Z</dcterms:created>
  <dcterms:modified xsi:type="dcterms:W3CDTF">2013-08-06T22:26:49Z</dcterms:modified>
</cp:coreProperties>
</file>