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4" r:id="rId2"/>
    <p:sldId id="296" r:id="rId3"/>
    <p:sldId id="295" r:id="rId4"/>
    <p:sldId id="297" r:id="rId5"/>
    <p:sldId id="328" r:id="rId6"/>
    <p:sldId id="298" r:id="rId7"/>
    <p:sldId id="299" r:id="rId8"/>
    <p:sldId id="300" r:id="rId9"/>
    <p:sldId id="301" r:id="rId10"/>
    <p:sldId id="302" r:id="rId11"/>
    <p:sldId id="303" r:id="rId12"/>
    <p:sldId id="304" r:id="rId13"/>
    <p:sldId id="305" r:id="rId14"/>
    <p:sldId id="306" r:id="rId15"/>
    <p:sldId id="307" r:id="rId16"/>
    <p:sldId id="308"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D79"/>
    <a:srgbClr val="CDD1D0"/>
    <a:srgbClr val="292929"/>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p:scale>
          <a:sx n="100" d="100"/>
          <a:sy n="100" d="100"/>
        </p:scale>
        <p:origin x="-1860" y="-228"/>
      </p:cViewPr>
      <p:guideLst>
        <p:guide orient="horz" pos="4128"/>
        <p:guide orient="horz" pos="1824"/>
        <p:guide orient="horz" pos="3888"/>
        <p:guide orient="horz" pos="2880"/>
        <p:guide orient="horz" pos="144"/>
        <p:guide orient="horz" pos="2352"/>
        <p:guide orient="horz" pos="816"/>
        <p:guide pos="1920"/>
        <p:guide pos="1824"/>
        <p:guide pos="4464"/>
        <p:guide pos="5712"/>
        <p:guide pos="3120"/>
        <p:guide pos="3984"/>
        <p:guide pos="2448"/>
        <p:guide pos="672"/>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BF7C33-6273-495D-90E1-5842EBD67E03}" type="datetimeFigureOut">
              <a:rPr lang="en-US" smtClean="0"/>
              <a:pPr/>
              <a:t>8/6/2013</a:t>
            </a:fld>
            <a:endParaRPr lang="en-US" dirty="0"/>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7D0478-2980-4A94-8E50-83D99C35D17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2.png"/><Relationship Id="rId2" Type="http://schemas.openxmlformats.org/officeDocument/2006/relationships/image" Target="../media/image25.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2.png"/><Relationship Id="rId2" Type="http://schemas.openxmlformats.org/officeDocument/2006/relationships/image" Target="../media/image27.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2.png"/><Relationship Id="rId2" Type="http://schemas.openxmlformats.org/officeDocument/2006/relationships/image" Target="../media/image29.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2.png"/><Relationship Id="rId2" Type="http://schemas.openxmlformats.org/officeDocument/2006/relationships/image" Target="../media/image3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2.png"/><Relationship Id="rId2" Type="http://schemas.openxmlformats.org/officeDocument/2006/relationships/image" Target="../media/image33.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2.png"/><Relationship Id="rId2" Type="http://schemas.openxmlformats.org/officeDocument/2006/relationships/image" Target="../media/image35.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7.jpeg"/><Relationship Id="rId7"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0.jpeg"/><Relationship Id="rId7"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1.xml"/><Relationship Id="rId6" Type="http://schemas.openxmlformats.org/officeDocument/2006/relationships/image" Target="../media/image17.jpeg"/><Relationship Id="rId11" Type="http://schemas.openxmlformats.org/officeDocument/2006/relationships/image" Target="../media/image2.png"/><Relationship Id="rId5" Type="http://schemas.openxmlformats.org/officeDocument/2006/relationships/image" Target="../media/image16.jpeg"/><Relationship Id="rId10" Type="http://schemas.openxmlformats.org/officeDocument/2006/relationships/image" Target="../media/image5.png"/><Relationship Id="rId4" Type="http://schemas.openxmlformats.org/officeDocument/2006/relationships/image" Target="../media/image15.jpeg"/><Relationship Id="rId9"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2209800" y="0"/>
            <a:ext cx="11887200" cy="6992470"/>
          </a:xfrm>
          <a:prstGeom prst="rect">
            <a:avLst/>
          </a:prstGeom>
          <a:noFill/>
          <a:ln w="9525">
            <a:noFill/>
            <a:miter lim="800000"/>
            <a:headEnd/>
            <a:tailEnd/>
          </a:ln>
          <a:effectLst/>
        </p:spPr>
      </p:pic>
      <p:sp>
        <p:nvSpPr>
          <p:cNvPr id="4" name="TextBox 3"/>
          <p:cNvSpPr txBox="1"/>
          <p:nvPr/>
        </p:nvSpPr>
        <p:spPr>
          <a:xfrm>
            <a:off x="152400" y="5663625"/>
            <a:ext cx="8839200" cy="584775"/>
          </a:xfrm>
          <a:prstGeom prst="rect">
            <a:avLst/>
          </a:prstGeom>
          <a:noFill/>
        </p:spPr>
        <p:txBody>
          <a:bodyPr wrap="square" rtlCol="0">
            <a:spAutoFit/>
          </a:bodyPr>
          <a:lstStyle/>
          <a:p>
            <a:pPr algn="ctr"/>
            <a:r>
              <a:rPr lang="en-US" sz="3200" b="1" dirty="0" smtClean="0">
                <a:solidFill>
                  <a:schemeClr val="bg1"/>
                </a:solidFill>
                <a:latin typeface="Sweetly Broken" pitchFamily="2" charset="0"/>
              </a:rPr>
              <a:t> - Rediscover Surfing -</a:t>
            </a:r>
            <a:endParaRPr lang="en-US" sz="3200" b="1" dirty="0" smtClean="0">
              <a:solidFill>
                <a:schemeClr val="bg1"/>
              </a:solidFill>
              <a:latin typeface="Sweetly Broken" pitchFamily="2" charset="0"/>
            </a:endParaRPr>
          </a:p>
        </p:txBody>
      </p:sp>
      <p:pic>
        <p:nvPicPr>
          <p:cNvPr id="5" name="Picture 3" descr="C:\Users\Seth\Dropbox\Kolea Capital\Hospitality Investments\Pegasus Lodges &amp; Resorts\Marketing\Logos\Website Logos\logos for seth\pegasus_logo_outline.png"/>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auto">
          <a:xfrm>
            <a:off x="2362200" y="6319963"/>
            <a:ext cx="4419600" cy="385637"/>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33" name="TextBox 3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Telo Island Lodge</a:t>
            </a:r>
          </a:p>
        </p:txBody>
      </p:sp>
      <p:sp>
        <p:nvSpPr>
          <p:cNvPr id="11" name="TextBox 10"/>
          <p:cNvSpPr txBox="1"/>
          <p:nvPr/>
        </p:nvSpPr>
        <p:spPr>
          <a:xfrm>
            <a:off x="152400" y="1211050"/>
            <a:ext cx="4419600" cy="4308872"/>
          </a:xfrm>
          <a:prstGeom prst="rect">
            <a:avLst/>
          </a:prstGeom>
          <a:noFill/>
        </p:spPr>
        <p:txBody>
          <a:bodyPr wrap="square" rtlCol="0">
            <a:spAutoFit/>
          </a:bodyPr>
          <a:lstStyle/>
          <a:p>
            <a:pPr algn="just"/>
            <a:r>
              <a:rPr lang="en-US" sz="1400" b="1" u="sng" dirty="0" smtClean="0">
                <a:solidFill>
                  <a:srgbClr val="003D79"/>
                </a:solidFill>
                <a:latin typeface="Georgia"/>
              </a:rPr>
              <a:t>The Surf</a:t>
            </a:r>
          </a:p>
          <a:p>
            <a:pPr algn="just"/>
            <a:r>
              <a:rPr lang="en-US" sz="1300" dirty="0" smtClean="0">
                <a:solidFill>
                  <a:srgbClr val="003D79"/>
                </a:solidFill>
                <a:latin typeface="Georgia"/>
              </a:rPr>
              <a:t>Over the past 20 years we’ve been in the region, we’ve had the privilege to "discover" many waves and surf a multitude of others. If you’re looking for thundering 10-foot tubes across shallow sharp reefs, we are not the ideal location, but if you’re into chasing 3-6 foot user-friendly perfect surf with you and a few mates, there are few locations on the planet better.</a:t>
            </a:r>
          </a:p>
          <a:p>
            <a:pPr algn="just"/>
            <a:endParaRPr lang="en-US" sz="1300" dirty="0" smtClean="0">
              <a:solidFill>
                <a:srgbClr val="003D79"/>
              </a:solidFill>
              <a:latin typeface="Georgia"/>
            </a:endParaRPr>
          </a:p>
          <a:p>
            <a:pPr algn="just"/>
            <a:r>
              <a:rPr lang="en-US" sz="1300" dirty="0" smtClean="0">
                <a:solidFill>
                  <a:srgbClr val="003D79"/>
                </a:solidFill>
                <a:latin typeface="Georgia"/>
              </a:rPr>
              <a:t>There are over 20 different waves within an hour’s run of the lodge; the majority are within 20 minutes. The surf here is ultra-consistent in the 3-5-foot range, with lefts and rights that work in all tides, and opposite wind directions virtually guaranteeing off-shores every day. Best of all, the variety of surf offers many options for all levels of surfers and equipment.</a:t>
            </a:r>
          </a:p>
          <a:p>
            <a:pPr algn="just"/>
            <a:endParaRPr lang="en-US" sz="1300" dirty="0" smtClean="0">
              <a:solidFill>
                <a:srgbClr val="003D79"/>
              </a:solidFill>
              <a:latin typeface="Georgia"/>
            </a:endParaRPr>
          </a:p>
          <a:p>
            <a:pPr algn="just"/>
            <a:r>
              <a:rPr lang="en-US" sz="1300" dirty="0" smtClean="0">
                <a:solidFill>
                  <a:srgbClr val="003D79"/>
                </a:solidFill>
                <a:latin typeface="Georgia"/>
              </a:rPr>
              <a:t>The breaks to the right are just a sample of the places we regularly surf with our guests in the past 5 seasons. Also rest assured there are a few spots NOT listed we "may" get to visit while you are here.</a:t>
            </a:r>
            <a:endParaRPr lang="en-US" sz="1300" dirty="0">
              <a:solidFill>
                <a:srgbClr val="003D79"/>
              </a:solidFill>
              <a:latin typeface="Georgia" pitchFamily="18" charset="0"/>
            </a:endParaRPr>
          </a:p>
        </p:txBody>
      </p:sp>
      <p:pic>
        <p:nvPicPr>
          <p:cNvPr id="77826" name="Picture 2" descr="http://pegasuslodges.com/wp-content/uploads/2013/04/size_P075065-1024x602.jpg"/>
          <p:cNvPicPr>
            <a:picLocks noChangeAspect="1" noChangeArrowheads="1"/>
          </p:cNvPicPr>
          <p:nvPr/>
        </p:nvPicPr>
        <p:blipFill>
          <a:blip r:embed="rId2" cstate="print"/>
          <a:srcRect/>
          <a:stretch>
            <a:fillRect/>
          </a:stretch>
        </p:blipFill>
        <p:spPr bwMode="auto">
          <a:xfrm>
            <a:off x="4953000" y="1295400"/>
            <a:ext cx="4114800" cy="2418764"/>
          </a:xfrm>
          <a:prstGeom prst="rect">
            <a:avLst/>
          </a:prstGeom>
          <a:noFill/>
          <a:ln>
            <a:solidFill>
              <a:srgbClr val="CDD1D0"/>
            </a:solidFill>
          </a:ln>
        </p:spPr>
      </p:pic>
      <p:pic>
        <p:nvPicPr>
          <p:cNvPr id="77828" name="Picture 4" descr="http://pegasuslodges.com/wp-content/uploads/2013/04/size_P071622-1024x602.jpg"/>
          <p:cNvPicPr>
            <a:picLocks noChangeAspect="1" noChangeArrowheads="1"/>
          </p:cNvPicPr>
          <p:nvPr/>
        </p:nvPicPr>
        <p:blipFill>
          <a:blip r:embed="rId3" cstate="print"/>
          <a:srcRect/>
          <a:stretch>
            <a:fillRect/>
          </a:stretch>
        </p:blipFill>
        <p:spPr bwMode="auto">
          <a:xfrm>
            <a:off x="4953000" y="3753437"/>
            <a:ext cx="4114800" cy="2418763"/>
          </a:xfrm>
          <a:prstGeom prst="rect">
            <a:avLst/>
          </a:prstGeom>
          <a:noFill/>
          <a:ln>
            <a:solidFill>
              <a:srgbClr val="CDD1D0"/>
            </a:solidFill>
          </a:ln>
        </p:spPr>
      </p:pic>
      <p:cxnSp>
        <p:nvCxnSpPr>
          <p:cNvPr id="14" name="Straight Connector 13"/>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5"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6" name="Picture 15"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7"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8" name="Straight Connector 17"/>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0"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33" name="TextBox 3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Telo Island Lodge</a:t>
            </a:r>
          </a:p>
        </p:txBody>
      </p:sp>
      <p:sp>
        <p:nvSpPr>
          <p:cNvPr id="12" name="TextBox 11"/>
          <p:cNvSpPr txBox="1"/>
          <p:nvPr/>
        </p:nvSpPr>
        <p:spPr>
          <a:xfrm>
            <a:off x="152400" y="1201192"/>
            <a:ext cx="4419600" cy="3693319"/>
          </a:xfrm>
          <a:prstGeom prst="rect">
            <a:avLst/>
          </a:prstGeom>
          <a:noFill/>
        </p:spPr>
        <p:txBody>
          <a:bodyPr wrap="square" rtlCol="0">
            <a:spAutoFit/>
          </a:bodyPr>
          <a:lstStyle/>
          <a:p>
            <a:pPr algn="just"/>
            <a:r>
              <a:rPr lang="en-US" sz="1400" b="1" u="sng" dirty="0" smtClean="0">
                <a:solidFill>
                  <a:srgbClr val="003D79"/>
                </a:solidFill>
                <a:latin typeface="Georgia"/>
              </a:rPr>
              <a:t>Surf Guides</a:t>
            </a:r>
          </a:p>
          <a:p>
            <a:pPr algn="just"/>
            <a:r>
              <a:rPr lang="en-US" sz="1300" dirty="0" smtClean="0">
                <a:solidFill>
                  <a:srgbClr val="003D79"/>
                </a:solidFill>
                <a:latin typeface="Georgia"/>
              </a:rPr>
              <a:t>A good surf guide can make or break a trip. They can save you incalculable time, money and frustration. At Telo Island Lodge, guiding is the secret to our success, and we invest serious time and resources into hiring and developing the best guides in the world. Our guides are world-class surfers who focus on enhancing guest experiences, not their own. They ensure your time is maximized, and match a surf break’s degree of difficulty with your own individual abilities and comfort zones. Not only that, they’re all about safety. All our guides are qualified lifesavers well-trained in emergency procedures. We also continually evaluate our safety and risk management processes in consultation with industry-leading authorities. Guidance, hazard identification, equipment, emergency plans…we’re serious about prevention. And we’re serious about making sure your surf travel experience is the best it can possibly be.</a:t>
            </a:r>
            <a:endParaRPr lang="en-US" sz="1300" dirty="0">
              <a:solidFill>
                <a:srgbClr val="003D79"/>
              </a:solidFill>
              <a:latin typeface="Georgia" pitchFamily="18" charset="0"/>
            </a:endParaRPr>
          </a:p>
        </p:txBody>
      </p:sp>
      <p:pic>
        <p:nvPicPr>
          <p:cNvPr id="76802" name="Picture 2" descr="https://sphotos-a.xx.fbcdn.net/hphotos-ash4/1008288_182072025287425_612015435_o.jpg"/>
          <p:cNvPicPr>
            <a:picLocks noChangeAspect="1" noChangeArrowheads="1"/>
          </p:cNvPicPr>
          <p:nvPr/>
        </p:nvPicPr>
        <p:blipFill>
          <a:blip r:embed="rId2" cstate="print"/>
          <a:srcRect/>
          <a:stretch>
            <a:fillRect/>
          </a:stretch>
        </p:blipFill>
        <p:spPr bwMode="auto">
          <a:xfrm>
            <a:off x="4953000" y="1295399"/>
            <a:ext cx="4114800" cy="2420471"/>
          </a:xfrm>
          <a:prstGeom prst="rect">
            <a:avLst/>
          </a:prstGeom>
          <a:noFill/>
          <a:ln>
            <a:solidFill>
              <a:srgbClr val="CDD1D0"/>
            </a:solidFill>
          </a:ln>
        </p:spPr>
      </p:pic>
      <p:pic>
        <p:nvPicPr>
          <p:cNvPr id="76804" name="Picture 4" descr="http://pegasuslodges.com/wp-content/uploads/2013/04/IMG_0592-1024x602.jpg"/>
          <p:cNvPicPr>
            <a:picLocks noChangeAspect="1" noChangeArrowheads="1"/>
          </p:cNvPicPr>
          <p:nvPr/>
        </p:nvPicPr>
        <p:blipFill>
          <a:blip r:embed="rId3" cstate="print"/>
          <a:srcRect/>
          <a:stretch>
            <a:fillRect/>
          </a:stretch>
        </p:blipFill>
        <p:spPr bwMode="auto">
          <a:xfrm>
            <a:off x="4953000" y="3753436"/>
            <a:ext cx="4114800" cy="2418763"/>
          </a:xfrm>
          <a:prstGeom prst="rect">
            <a:avLst/>
          </a:prstGeom>
          <a:noFill/>
          <a:ln>
            <a:solidFill>
              <a:srgbClr val="CDD1D0"/>
            </a:solidFill>
          </a:ln>
        </p:spPr>
      </p:pic>
      <p:cxnSp>
        <p:nvCxnSpPr>
          <p:cNvPr id="14" name="Straight Connector 13"/>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5"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6" name="Picture 15"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7"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8" name="Straight Connector 17"/>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0"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33" name="TextBox 3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Telo Island Lodge</a:t>
            </a:r>
          </a:p>
        </p:txBody>
      </p:sp>
      <p:sp>
        <p:nvSpPr>
          <p:cNvPr id="11" name="TextBox 10"/>
          <p:cNvSpPr txBox="1"/>
          <p:nvPr/>
        </p:nvSpPr>
        <p:spPr>
          <a:xfrm>
            <a:off x="152400" y="1220015"/>
            <a:ext cx="4572000" cy="5170646"/>
          </a:xfrm>
          <a:prstGeom prst="rect">
            <a:avLst/>
          </a:prstGeom>
          <a:noFill/>
        </p:spPr>
        <p:txBody>
          <a:bodyPr wrap="square" rtlCol="0">
            <a:spAutoFit/>
          </a:bodyPr>
          <a:lstStyle/>
          <a:p>
            <a:pPr algn="just"/>
            <a:r>
              <a:rPr lang="en-US" sz="1000" b="1" u="sng" dirty="0" smtClean="0">
                <a:solidFill>
                  <a:srgbClr val="003D79"/>
                </a:solidFill>
                <a:latin typeface="Georgia"/>
              </a:rPr>
              <a:t>Services &amp; Amenities</a:t>
            </a:r>
          </a:p>
          <a:p>
            <a:pPr algn="just"/>
            <a:r>
              <a:rPr lang="en-US" sz="1000" dirty="0" smtClean="0">
                <a:solidFill>
                  <a:srgbClr val="003D79"/>
                </a:solidFill>
                <a:latin typeface="Georgia"/>
              </a:rPr>
              <a:t>Telo Island Lodge is a full service surf resort featuring, fly-in fly-out fully guided surfing experiences for a maximum of eight guests. </a:t>
            </a:r>
          </a:p>
          <a:p>
            <a:pPr algn="just"/>
            <a:endParaRPr lang="en-US" sz="1000" dirty="0" smtClean="0">
              <a:solidFill>
                <a:srgbClr val="003D79"/>
              </a:solidFill>
              <a:latin typeface="Georgia"/>
            </a:endParaRPr>
          </a:p>
          <a:p>
            <a:pPr algn="just"/>
            <a:r>
              <a:rPr lang="en-US" sz="1000" dirty="0" smtClean="0">
                <a:solidFill>
                  <a:srgbClr val="003D79"/>
                </a:solidFill>
                <a:latin typeface="Georgia"/>
              </a:rPr>
              <a:t>All boats and marine equipment are serviced at double the rate recommended by the manufacturers. All boat skippers are fully qualified and have a comprehensive first responder first aid kit, spinal boards and emergency protocols.</a:t>
            </a:r>
          </a:p>
          <a:p>
            <a:pPr algn="just"/>
            <a:endParaRPr lang="en-US" sz="1000" dirty="0" smtClean="0">
              <a:solidFill>
                <a:srgbClr val="003D79"/>
              </a:solidFill>
              <a:latin typeface="Georgia"/>
            </a:endParaRPr>
          </a:p>
          <a:p>
            <a:pPr algn="just"/>
            <a:r>
              <a:rPr lang="en-US" sz="1000" dirty="0" smtClean="0">
                <a:solidFill>
                  <a:srgbClr val="003D79"/>
                </a:solidFill>
                <a:latin typeface="Georgia"/>
              </a:rPr>
              <a:t>The lodge also features the following services and amenities:</a:t>
            </a:r>
          </a:p>
          <a:p>
            <a:pPr algn="just"/>
            <a:endParaRPr lang="en-US" sz="1000" dirty="0" smtClean="0">
              <a:solidFill>
                <a:srgbClr val="003D79"/>
              </a:solidFill>
              <a:latin typeface="Georgia"/>
            </a:endParaRPr>
          </a:p>
          <a:p>
            <a:pPr algn="just"/>
            <a:r>
              <a:rPr lang="en-US" sz="1000" b="1" u="sng" dirty="0" smtClean="0">
                <a:solidFill>
                  <a:srgbClr val="003D79"/>
                </a:solidFill>
                <a:latin typeface="Georgia"/>
              </a:rPr>
              <a:t>IN ROOM SERVICES &amp; AMENITIES:</a:t>
            </a:r>
          </a:p>
          <a:p>
            <a:pPr algn="just"/>
            <a:r>
              <a:rPr lang="en-US" sz="1000" dirty="0" smtClean="0">
                <a:solidFill>
                  <a:srgbClr val="003D79"/>
                </a:solidFill>
                <a:latin typeface="Georgia"/>
              </a:rPr>
              <a:t>Air conditioning and en-suite bathrooms in all rooms, King-sized beds, 2x daily housekeeping, complimentary laundry service</a:t>
            </a:r>
          </a:p>
          <a:p>
            <a:pPr algn="just"/>
            <a:endParaRPr lang="en-US" sz="1000" dirty="0" smtClean="0">
              <a:solidFill>
                <a:srgbClr val="003D79"/>
              </a:solidFill>
              <a:latin typeface="Georgia"/>
            </a:endParaRPr>
          </a:p>
          <a:p>
            <a:pPr algn="just"/>
            <a:r>
              <a:rPr lang="en-US" sz="1000" b="1" u="sng" dirty="0" smtClean="0">
                <a:solidFill>
                  <a:srgbClr val="003D79"/>
                </a:solidFill>
                <a:latin typeface="Georgia"/>
              </a:rPr>
              <a:t>ENTERTAINMENT:</a:t>
            </a:r>
          </a:p>
          <a:p>
            <a:pPr algn="just"/>
            <a:r>
              <a:rPr lang="en-US" sz="1000" dirty="0" smtClean="0">
                <a:solidFill>
                  <a:srgbClr val="003D79"/>
                </a:solidFill>
                <a:latin typeface="Georgia"/>
              </a:rPr>
              <a:t>Satellite television, board games and DVD library</a:t>
            </a:r>
          </a:p>
          <a:p>
            <a:pPr algn="just"/>
            <a:endParaRPr lang="en-US" sz="1000" dirty="0" smtClean="0">
              <a:solidFill>
                <a:srgbClr val="003D79"/>
              </a:solidFill>
              <a:latin typeface="Georgia"/>
            </a:endParaRPr>
          </a:p>
          <a:p>
            <a:pPr algn="just"/>
            <a:r>
              <a:rPr lang="en-US" sz="1000" b="1" u="sng" dirty="0" smtClean="0">
                <a:solidFill>
                  <a:srgbClr val="003D79"/>
                </a:solidFill>
                <a:latin typeface="Georgia"/>
              </a:rPr>
              <a:t>INTERNET &amp; COMMUNICATIONS:</a:t>
            </a:r>
          </a:p>
          <a:p>
            <a:pPr algn="just"/>
            <a:r>
              <a:rPr lang="en-US" sz="1000" dirty="0" smtClean="0">
                <a:solidFill>
                  <a:srgbClr val="003D79"/>
                </a:solidFill>
                <a:latin typeface="Georgia"/>
              </a:rPr>
              <a:t>Global roaming service available for guests’ mobile telephones (satellite phone also available), C-band high-speed broadband Wi-Fi in all areas of the lodge</a:t>
            </a:r>
          </a:p>
          <a:p>
            <a:pPr algn="just"/>
            <a:endParaRPr lang="en-US" sz="1000" dirty="0" smtClean="0">
              <a:solidFill>
                <a:srgbClr val="003D79"/>
              </a:solidFill>
              <a:latin typeface="Georgia"/>
            </a:endParaRPr>
          </a:p>
          <a:p>
            <a:pPr algn="just"/>
            <a:r>
              <a:rPr lang="en-US" sz="1000" b="1" u="sng" dirty="0" smtClean="0">
                <a:solidFill>
                  <a:srgbClr val="003D79"/>
                </a:solidFill>
                <a:latin typeface="Georgia"/>
              </a:rPr>
              <a:t>ONSITE SERVICES &amp; AMENITIES:</a:t>
            </a:r>
          </a:p>
          <a:p>
            <a:pPr algn="just"/>
            <a:r>
              <a:rPr lang="en-US" sz="1000" dirty="0" smtClean="0">
                <a:solidFill>
                  <a:srgbClr val="003D79"/>
                </a:solidFill>
                <a:latin typeface="Georgia"/>
              </a:rPr>
              <a:t>Full-time photographic service</a:t>
            </a:r>
          </a:p>
          <a:p>
            <a:pPr algn="just"/>
            <a:r>
              <a:rPr lang="en-US" sz="1000" dirty="0" smtClean="0">
                <a:solidFill>
                  <a:srgbClr val="003D79"/>
                </a:solidFill>
                <a:latin typeface="Georgia"/>
              </a:rPr>
              <a:t>Surf board rentals,</a:t>
            </a:r>
          </a:p>
          <a:p>
            <a:pPr algn="just"/>
            <a:r>
              <a:rPr lang="en-US" sz="1000" dirty="0" smtClean="0">
                <a:solidFill>
                  <a:srgbClr val="003D79"/>
                </a:solidFill>
                <a:latin typeface="Georgia"/>
              </a:rPr>
              <a:t>Complimentary surf board storage</a:t>
            </a:r>
          </a:p>
          <a:p>
            <a:pPr algn="just"/>
            <a:r>
              <a:rPr lang="en-US" sz="1000" dirty="0" smtClean="0">
                <a:solidFill>
                  <a:srgbClr val="003D79"/>
                </a:solidFill>
                <a:latin typeface="Georgia"/>
              </a:rPr>
              <a:t>Full-service bar</a:t>
            </a:r>
          </a:p>
          <a:p>
            <a:pPr algn="just"/>
            <a:r>
              <a:rPr lang="en-US" sz="1000" dirty="0" smtClean="0">
                <a:solidFill>
                  <a:srgbClr val="003D79"/>
                </a:solidFill>
                <a:latin typeface="Georgia"/>
              </a:rPr>
              <a:t>Best-in-class guides and boat drivers</a:t>
            </a:r>
          </a:p>
          <a:p>
            <a:pPr algn="just"/>
            <a:r>
              <a:rPr lang="en-US" sz="1000" dirty="0" smtClean="0">
                <a:solidFill>
                  <a:srgbClr val="003D79"/>
                </a:solidFill>
                <a:latin typeface="Georgia"/>
              </a:rPr>
              <a:t>Three in-house chefs who prepare all meals</a:t>
            </a:r>
          </a:p>
          <a:p>
            <a:pPr algn="just"/>
            <a:r>
              <a:rPr lang="en-US" sz="1000" dirty="0" smtClean="0">
                <a:solidFill>
                  <a:srgbClr val="003D79"/>
                </a:solidFill>
                <a:latin typeface="Georgia"/>
              </a:rPr>
              <a:t>In house masseuse</a:t>
            </a:r>
          </a:p>
          <a:p>
            <a:pPr algn="just"/>
            <a:r>
              <a:rPr lang="en-US" sz="1000" dirty="0" smtClean="0">
                <a:solidFill>
                  <a:srgbClr val="003D79"/>
                </a:solidFill>
                <a:latin typeface="Georgia"/>
              </a:rPr>
              <a:t>Tsunami Evacuation hill</a:t>
            </a:r>
          </a:p>
          <a:p>
            <a:pPr algn="just"/>
            <a:r>
              <a:rPr lang="en-US" sz="1000" dirty="0" smtClean="0">
                <a:solidFill>
                  <a:srgbClr val="003D79"/>
                </a:solidFill>
                <a:latin typeface="Georgia"/>
              </a:rPr>
              <a:t>Double redundant marine, power generation systems and staffing</a:t>
            </a:r>
          </a:p>
        </p:txBody>
      </p:sp>
      <p:pic>
        <p:nvPicPr>
          <p:cNvPr id="75778" name="Picture 2" descr="http://pegasuslodges.com/wp-content/uploads/2013/04/size_S261257-1024x602.jpg"/>
          <p:cNvPicPr>
            <a:picLocks noChangeAspect="1" noChangeArrowheads="1"/>
          </p:cNvPicPr>
          <p:nvPr/>
        </p:nvPicPr>
        <p:blipFill>
          <a:blip r:embed="rId2" cstate="print"/>
          <a:srcRect/>
          <a:stretch>
            <a:fillRect/>
          </a:stretch>
        </p:blipFill>
        <p:spPr bwMode="auto">
          <a:xfrm>
            <a:off x="4953000" y="3753438"/>
            <a:ext cx="4114800" cy="2418763"/>
          </a:xfrm>
          <a:prstGeom prst="rect">
            <a:avLst/>
          </a:prstGeom>
          <a:noFill/>
          <a:ln>
            <a:solidFill>
              <a:srgbClr val="CDD1D0"/>
            </a:solidFill>
          </a:ln>
        </p:spPr>
      </p:pic>
      <p:pic>
        <p:nvPicPr>
          <p:cNvPr id="75780" name="Picture 4" descr="http://pegasuslodges.com/wp-content/uploads/2013/04/sizeAGJS1756-1024x602.jpg"/>
          <p:cNvPicPr>
            <a:picLocks noChangeAspect="1" noChangeArrowheads="1"/>
          </p:cNvPicPr>
          <p:nvPr/>
        </p:nvPicPr>
        <p:blipFill>
          <a:blip r:embed="rId3" cstate="print"/>
          <a:srcRect/>
          <a:stretch>
            <a:fillRect/>
          </a:stretch>
        </p:blipFill>
        <p:spPr bwMode="auto">
          <a:xfrm>
            <a:off x="4953000" y="1295400"/>
            <a:ext cx="4114800" cy="2418764"/>
          </a:xfrm>
          <a:prstGeom prst="rect">
            <a:avLst/>
          </a:prstGeom>
          <a:noFill/>
          <a:ln>
            <a:solidFill>
              <a:srgbClr val="CDD1D0"/>
            </a:solidFill>
          </a:ln>
        </p:spPr>
      </p:pic>
      <p:cxnSp>
        <p:nvCxnSpPr>
          <p:cNvPr id="14" name="Straight Connector 13"/>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5"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6" name="Picture 15"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7"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8" name="Straight Connector 17"/>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0"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33" name="TextBox 3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Telo Island Lodge</a:t>
            </a:r>
          </a:p>
        </p:txBody>
      </p:sp>
      <p:sp>
        <p:nvSpPr>
          <p:cNvPr id="12" name="TextBox 11"/>
          <p:cNvSpPr txBox="1"/>
          <p:nvPr/>
        </p:nvSpPr>
        <p:spPr>
          <a:xfrm>
            <a:off x="152400" y="1114299"/>
            <a:ext cx="4419600" cy="5309146"/>
          </a:xfrm>
          <a:prstGeom prst="rect">
            <a:avLst/>
          </a:prstGeom>
          <a:noFill/>
        </p:spPr>
        <p:txBody>
          <a:bodyPr wrap="square" rtlCol="0">
            <a:spAutoFit/>
          </a:bodyPr>
          <a:lstStyle/>
          <a:p>
            <a:pPr algn="just"/>
            <a:r>
              <a:rPr lang="en-US" sz="1400" b="1" u="sng" dirty="0" smtClean="0">
                <a:solidFill>
                  <a:srgbClr val="003D79"/>
                </a:solidFill>
                <a:latin typeface="Georgia"/>
              </a:rPr>
              <a:t>Accommodations</a:t>
            </a:r>
          </a:p>
          <a:p>
            <a:pPr algn="just"/>
            <a:r>
              <a:rPr lang="en-US" sz="1300" dirty="0" smtClean="0">
                <a:solidFill>
                  <a:srgbClr val="003D79"/>
                </a:solidFill>
                <a:latin typeface="Georgia"/>
              </a:rPr>
              <a:t>Telo Island Lodge is a full service surf resort featuring, fly-in fly-out fully guided surfing experiences for a maximum of eight guests. Our common area is a huge open-plan space that features a bar, TV lounge area, full-size table tennis table and individual reading areas. The grounds of the lodge are all manicured with multiple decked areas featuring umbrellas and sun lounges with a view of the break directly in front of the lodge. Our bar is also accessible from the main deck area.</a:t>
            </a:r>
          </a:p>
          <a:p>
            <a:pPr algn="just"/>
            <a:endParaRPr lang="en-US" sz="1300" dirty="0" smtClean="0">
              <a:solidFill>
                <a:srgbClr val="003D79"/>
              </a:solidFill>
              <a:latin typeface="Georgia"/>
            </a:endParaRPr>
          </a:p>
          <a:p>
            <a:pPr algn="just"/>
            <a:r>
              <a:rPr lang="en-US" sz="1300" b="1" u="sng" dirty="0" smtClean="0">
                <a:solidFill>
                  <a:srgbClr val="003D79"/>
                </a:solidFill>
                <a:latin typeface="Georgia"/>
              </a:rPr>
              <a:t>Main House</a:t>
            </a:r>
          </a:p>
          <a:p>
            <a:pPr algn="just"/>
            <a:r>
              <a:rPr lang="en-US" sz="1300" dirty="0" smtClean="0">
                <a:solidFill>
                  <a:srgbClr val="003D79"/>
                </a:solidFill>
                <a:latin typeface="Georgia"/>
              </a:rPr>
              <a:t>Two separate air conditioned bedrooms, each with its own en-suite bathroom with hot and cold shower, tiled floor, western-style flush toilet, and private deck with undercover surfboard rack. </a:t>
            </a:r>
          </a:p>
          <a:p>
            <a:pPr algn="just"/>
            <a:endParaRPr lang="en-US" sz="1300" dirty="0" smtClean="0">
              <a:solidFill>
                <a:srgbClr val="003D79"/>
              </a:solidFill>
              <a:latin typeface="Georgia"/>
            </a:endParaRPr>
          </a:p>
          <a:p>
            <a:pPr algn="just"/>
            <a:r>
              <a:rPr lang="en-US" sz="1300" b="1" u="sng" dirty="0" smtClean="0">
                <a:solidFill>
                  <a:srgbClr val="003D79"/>
                </a:solidFill>
                <a:latin typeface="Georgia"/>
              </a:rPr>
              <a:t>The Lagoon House</a:t>
            </a:r>
          </a:p>
          <a:p>
            <a:pPr algn="just"/>
            <a:r>
              <a:rPr lang="en-US" sz="1300" dirty="0" smtClean="0">
                <a:solidFill>
                  <a:srgbClr val="003D79"/>
                </a:solidFill>
                <a:latin typeface="Georgia"/>
              </a:rPr>
              <a:t>Located at the far end of the main beach, about 50 meters from the Main House, the Lagoon House features upstairs and downstairs bedrooms for up to five people. Both levels of the lagoon house are fully air-conditioned. The Lagoon House also features a sizable deck extending out into the lagoon for a full over-water feel. The deck and all rooms overlook the water.</a:t>
            </a:r>
          </a:p>
          <a:p>
            <a:pPr algn="just"/>
            <a:endParaRPr lang="en-US" sz="1300" dirty="0" smtClean="0">
              <a:solidFill>
                <a:srgbClr val="003D79"/>
              </a:solidFill>
              <a:latin typeface="Georgia"/>
            </a:endParaRPr>
          </a:p>
        </p:txBody>
      </p:sp>
      <p:pic>
        <p:nvPicPr>
          <p:cNvPr id="74754" name="Picture 2" descr="http://pegasuslodges.com/wp-content/uploads/2013/04/AccomsizedIMG_3748-1024x602.jpg"/>
          <p:cNvPicPr>
            <a:picLocks noChangeAspect="1" noChangeArrowheads="1"/>
          </p:cNvPicPr>
          <p:nvPr/>
        </p:nvPicPr>
        <p:blipFill>
          <a:blip r:embed="rId2" cstate="print"/>
          <a:srcRect/>
          <a:stretch>
            <a:fillRect/>
          </a:stretch>
        </p:blipFill>
        <p:spPr bwMode="auto">
          <a:xfrm>
            <a:off x="4953000" y="1295400"/>
            <a:ext cx="4114800" cy="2418763"/>
          </a:xfrm>
          <a:prstGeom prst="rect">
            <a:avLst/>
          </a:prstGeom>
          <a:noFill/>
          <a:ln>
            <a:solidFill>
              <a:srgbClr val="CDD1D0"/>
            </a:solidFill>
          </a:ln>
        </p:spPr>
      </p:pic>
      <p:pic>
        <p:nvPicPr>
          <p:cNvPr id="74756" name="Picture 4" descr="http://pegasuslodges.com/wp-content/uploads/2013/04/AccomsizeIMG_3780-1024x602.jpg"/>
          <p:cNvPicPr>
            <a:picLocks noChangeAspect="1" noChangeArrowheads="1"/>
          </p:cNvPicPr>
          <p:nvPr/>
        </p:nvPicPr>
        <p:blipFill>
          <a:blip r:embed="rId3" cstate="print"/>
          <a:srcRect/>
          <a:stretch>
            <a:fillRect/>
          </a:stretch>
        </p:blipFill>
        <p:spPr bwMode="auto">
          <a:xfrm>
            <a:off x="4953000" y="3753436"/>
            <a:ext cx="4114800" cy="2418763"/>
          </a:xfrm>
          <a:prstGeom prst="rect">
            <a:avLst/>
          </a:prstGeom>
          <a:noFill/>
          <a:ln>
            <a:solidFill>
              <a:srgbClr val="CDD1D0"/>
            </a:solidFill>
          </a:ln>
        </p:spPr>
      </p:pic>
      <p:cxnSp>
        <p:nvCxnSpPr>
          <p:cNvPr id="14" name="Straight Connector 13"/>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5"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6" name="Picture 15"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7"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8" name="Straight Connector 17"/>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0"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33" name="TextBox 3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Telo Island Lodge</a:t>
            </a:r>
          </a:p>
        </p:txBody>
      </p:sp>
      <p:sp>
        <p:nvSpPr>
          <p:cNvPr id="11" name="TextBox 10"/>
          <p:cNvSpPr txBox="1"/>
          <p:nvPr/>
        </p:nvSpPr>
        <p:spPr>
          <a:xfrm>
            <a:off x="152400" y="1219200"/>
            <a:ext cx="4419600" cy="1908215"/>
          </a:xfrm>
          <a:prstGeom prst="rect">
            <a:avLst/>
          </a:prstGeom>
          <a:noFill/>
        </p:spPr>
        <p:txBody>
          <a:bodyPr wrap="square" rtlCol="0">
            <a:spAutoFit/>
          </a:bodyPr>
          <a:lstStyle/>
          <a:p>
            <a:pPr algn="just"/>
            <a:r>
              <a:rPr lang="en-US" sz="1400" b="1" u="sng" dirty="0" smtClean="0">
                <a:solidFill>
                  <a:srgbClr val="003D79"/>
                </a:solidFill>
                <a:latin typeface="Georgia"/>
              </a:rPr>
              <a:t>Photography</a:t>
            </a:r>
          </a:p>
          <a:p>
            <a:pPr algn="just"/>
            <a:r>
              <a:rPr lang="en-US" sz="1300" dirty="0" smtClean="0">
                <a:solidFill>
                  <a:srgbClr val="003D79"/>
                </a:solidFill>
                <a:latin typeface="Georgia"/>
              </a:rPr>
              <a:t>We employ a skilled staff photographer with professional equipment who will be capturing your entire surf experience in high resolution for you to relive long after you’ve left Telo Island Lodge. We also have partnerships with various professional surf photographers who are available to shoot you and your mates on the trip. Please inquire about this service upon booking and we will arrange everything!</a:t>
            </a:r>
          </a:p>
        </p:txBody>
      </p:sp>
      <p:pic>
        <p:nvPicPr>
          <p:cNvPr id="73730" name="Picture 2" descr="http://pegasuslodges.com/wp-content/uploads/2013/04/size_P078483-1024x602.jpg"/>
          <p:cNvPicPr>
            <a:picLocks noChangeAspect="1" noChangeArrowheads="1"/>
          </p:cNvPicPr>
          <p:nvPr/>
        </p:nvPicPr>
        <p:blipFill>
          <a:blip r:embed="rId2" cstate="print"/>
          <a:srcRect/>
          <a:stretch>
            <a:fillRect/>
          </a:stretch>
        </p:blipFill>
        <p:spPr bwMode="auto">
          <a:xfrm>
            <a:off x="4953000" y="1295400"/>
            <a:ext cx="4114799" cy="2418763"/>
          </a:xfrm>
          <a:prstGeom prst="rect">
            <a:avLst/>
          </a:prstGeom>
          <a:noFill/>
          <a:ln>
            <a:solidFill>
              <a:srgbClr val="CDD1D0"/>
            </a:solidFill>
          </a:ln>
        </p:spPr>
      </p:pic>
      <p:pic>
        <p:nvPicPr>
          <p:cNvPr id="73732" name="Picture 4" descr="http://pegasuslodges.com/wp-content/uploads/2013/04/Ben-Dunn-06_mini-1024x646.jpg"/>
          <p:cNvPicPr>
            <a:picLocks noChangeAspect="1" noChangeArrowheads="1"/>
          </p:cNvPicPr>
          <p:nvPr/>
        </p:nvPicPr>
        <p:blipFill>
          <a:blip r:embed="rId3" cstate="print"/>
          <a:srcRect t="6060"/>
          <a:stretch>
            <a:fillRect/>
          </a:stretch>
        </p:blipFill>
        <p:spPr bwMode="auto">
          <a:xfrm>
            <a:off x="4953000" y="3733800"/>
            <a:ext cx="4114800" cy="2438400"/>
          </a:xfrm>
          <a:prstGeom prst="rect">
            <a:avLst/>
          </a:prstGeom>
          <a:noFill/>
          <a:ln>
            <a:solidFill>
              <a:srgbClr val="CDD1D0"/>
            </a:solidFill>
          </a:ln>
        </p:spPr>
      </p:pic>
      <p:cxnSp>
        <p:nvCxnSpPr>
          <p:cNvPr id="14" name="Straight Connector 13"/>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5"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6" name="Picture 15"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7"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8" name="Straight Connector 17"/>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0"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33" name="TextBox 3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Telo Island Lodge</a:t>
            </a:r>
          </a:p>
        </p:txBody>
      </p:sp>
      <p:sp>
        <p:nvSpPr>
          <p:cNvPr id="12" name="TextBox 11"/>
          <p:cNvSpPr txBox="1"/>
          <p:nvPr/>
        </p:nvSpPr>
        <p:spPr>
          <a:xfrm>
            <a:off x="152400" y="1219200"/>
            <a:ext cx="4419600" cy="4909036"/>
          </a:xfrm>
          <a:prstGeom prst="rect">
            <a:avLst/>
          </a:prstGeom>
          <a:noFill/>
        </p:spPr>
        <p:txBody>
          <a:bodyPr wrap="square" rtlCol="0">
            <a:spAutoFit/>
          </a:bodyPr>
          <a:lstStyle/>
          <a:p>
            <a:pPr algn="just"/>
            <a:r>
              <a:rPr lang="en-US" sz="1400" b="1" u="sng" dirty="0" smtClean="0">
                <a:solidFill>
                  <a:srgbClr val="003D79"/>
                </a:solidFill>
                <a:latin typeface="Georgia"/>
              </a:rPr>
              <a:t>Getting Here</a:t>
            </a:r>
          </a:p>
          <a:p>
            <a:pPr algn="just"/>
            <a:r>
              <a:rPr lang="en-US" sz="1300" dirty="0" smtClean="0">
                <a:solidFill>
                  <a:srgbClr val="003D79"/>
                </a:solidFill>
                <a:latin typeface="Georgia"/>
              </a:rPr>
              <a:t>Fly-in-Fly out chartered transfers...No more worrying about whether the plane flies today, how long you're going to be sitting around waiting to leave, if it actually ever leaves and most importantly when you'll be in the water! We control the entire process and make sure it goes off without a hitch every time on-time....</a:t>
            </a:r>
          </a:p>
          <a:p>
            <a:pPr algn="just"/>
            <a:endParaRPr lang="en-US" sz="1300" dirty="0" smtClean="0">
              <a:solidFill>
                <a:srgbClr val="003D79"/>
              </a:solidFill>
              <a:latin typeface="Georgia"/>
            </a:endParaRPr>
          </a:p>
          <a:p>
            <a:pPr algn="just"/>
            <a:r>
              <a:rPr lang="en-US" sz="1300" dirty="0" smtClean="0">
                <a:solidFill>
                  <a:srgbClr val="003D79"/>
                </a:solidFill>
                <a:latin typeface="Georgia"/>
              </a:rPr>
              <a:t>Flights typically are routed through either Kuala Lumpur, Malaysia or Singapore. From each location, you are then flown to the north Sumatran city of Medan, Indonesia, where you will be met on arrival by our representative at  the Medan airport. Depending on your arrival time, you will either be taken to the JW Marriott for an overnight stay or taken directly to our Grand Caravan charter aircraft for departure to the Telo Island Lodge.</a:t>
            </a:r>
          </a:p>
          <a:p>
            <a:pPr algn="just"/>
            <a:endParaRPr lang="en-US" sz="1300" dirty="0" smtClean="0">
              <a:solidFill>
                <a:srgbClr val="003D79"/>
              </a:solidFill>
              <a:latin typeface="Georgia"/>
            </a:endParaRPr>
          </a:p>
          <a:p>
            <a:pPr algn="just"/>
            <a:r>
              <a:rPr lang="en-US" sz="1300" dirty="0" smtClean="0">
                <a:solidFill>
                  <a:srgbClr val="003D79"/>
                </a:solidFill>
                <a:latin typeface="Georgia"/>
              </a:rPr>
              <a:t>With on-time flights via our air charter service and all inclusive guest transfers from Medan to the resort, guests can relax on the short 90-minute flight from Medan to the local airport Lasondre on the island of Tanah Masa. The airport is just a short boat ride from the resort where the empty waves and our smiling staff will be eagerly anticipating your arrival.</a:t>
            </a:r>
          </a:p>
        </p:txBody>
      </p:sp>
      <p:pic>
        <p:nvPicPr>
          <p:cNvPr id="72706" name="Picture 2" descr="http://pegasuslodges.com/wp-content/uploads/2013/04/sizeIMG_0760-1024x602.jpg"/>
          <p:cNvPicPr>
            <a:picLocks noChangeAspect="1" noChangeArrowheads="1"/>
          </p:cNvPicPr>
          <p:nvPr/>
        </p:nvPicPr>
        <p:blipFill>
          <a:blip r:embed="rId2" cstate="print"/>
          <a:srcRect/>
          <a:stretch>
            <a:fillRect/>
          </a:stretch>
        </p:blipFill>
        <p:spPr bwMode="auto">
          <a:xfrm>
            <a:off x="4953000" y="1295400"/>
            <a:ext cx="4114800" cy="2418764"/>
          </a:xfrm>
          <a:prstGeom prst="rect">
            <a:avLst/>
          </a:prstGeom>
          <a:noFill/>
          <a:ln>
            <a:solidFill>
              <a:srgbClr val="CDD1D0"/>
            </a:solidFill>
          </a:ln>
        </p:spPr>
      </p:pic>
      <p:pic>
        <p:nvPicPr>
          <p:cNvPr id="72708" name="Picture 4" descr="http://pegasuslodges.com/wp-content/uploads/2013/04/size_P073878-1024x602.jpg"/>
          <p:cNvPicPr>
            <a:picLocks noChangeAspect="1" noChangeArrowheads="1"/>
          </p:cNvPicPr>
          <p:nvPr/>
        </p:nvPicPr>
        <p:blipFill>
          <a:blip r:embed="rId3" cstate="print"/>
          <a:srcRect/>
          <a:stretch>
            <a:fillRect/>
          </a:stretch>
        </p:blipFill>
        <p:spPr bwMode="auto">
          <a:xfrm>
            <a:off x="4953000" y="3745991"/>
            <a:ext cx="4114800" cy="2418763"/>
          </a:xfrm>
          <a:prstGeom prst="rect">
            <a:avLst/>
          </a:prstGeom>
          <a:noFill/>
          <a:ln>
            <a:solidFill>
              <a:srgbClr val="CDD1D0"/>
            </a:solidFill>
          </a:ln>
        </p:spPr>
      </p:pic>
      <p:cxnSp>
        <p:nvCxnSpPr>
          <p:cNvPr id="17" name="Straight Connector 16"/>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8"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9" name="Picture 18"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20"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24" name="Straight Connector 23"/>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6"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33" name="TextBox 3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Telo Island Lodge</a:t>
            </a:r>
          </a:p>
        </p:txBody>
      </p:sp>
      <p:sp>
        <p:nvSpPr>
          <p:cNvPr id="14" name="TextBox 13"/>
          <p:cNvSpPr txBox="1"/>
          <p:nvPr/>
        </p:nvSpPr>
        <p:spPr>
          <a:xfrm>
            <a:off x="152400" y="1114302"/>
            <a:ext cx="4419600" cy="4985980"/>
          </a:xfrm>
          <a:prstGeom prst="rect">
            <a:avLst/>
          </a:prstGeom>
          <a:noFill/>
        </p:spPr>
        <p:txBody>
          <a:bodyPr wrap="square" rtlCol="0">
            <a:spAutoFit/>
          </a:bodyPr>
          <a:lstStyle/>
          <a:p>
            <a:pPr algn="just"/>
            <a:r>
              <a:rPr lang="en-US" sz="1200" b="1" u="sng" dirty="0" smtClean="0">
                <a:solidFill>
                  <a:srgbClr val="003D79"/>
                </a:solidFill>
                <a:latin typeface="Georgia"/>
              </a:rPr>
              <a:t>Package Inclusions</a:t>
            </a:r>
          </a:p>
          <a:p>
            <a:pPr marL="119063" indent="-119063" algn="just">
              <a:buFont typeface="Wingdings" pitchFamily="2" charset="2"/>
              <a:buChar char="§"/>
            </a:pPr>
            <a:r>
              <a:rPr lang="en-US" sz="1100" dirty="0" smtClean="0">
                <a:solidFill>
                  <a:srgbClr val="003D79"/>
                </a:solidFill>
                <a:latin typeface="Georgia"/>
              </a:rPr>
              <a:t>Guest airport and hotel transfers in Medan</a:t>
            </a:r>
          </a:p>
          <a:p>
            <a:pPr marL="119063" indent="-119063" algn="just">
              <a:buFont typeface="Wingdings" pitchFamily="2" charset="2"/>
              <a:buChar char="§"/>
            </a:pPr>
            <a:r>
              <a:rPr lang="en-US" sz="1100" dirty="0" smtClean="0">
                <a:solidFill>
                  <a:srgbClr val="003D79"/>
                </a:solidFill>
                <a:latin typeface="Georgia"/>
              </a:rPr>
              <a:t>Round-trip charter air service from Medan to Telo</a:t>
            </a:r>
          </a:p>
          <a:p>
            <a:pPr marL="119063" indent="-119063" algn="just">
              <a:buFont typeface="Wingdings" pitchFamily="2" charset="2"/>
              <a:buChar char="§"/>
            </a:pPr>
            <a:r>
              <a:rPr lang="en-US" sz="1100" dirty="0" smtClean="0">
                <a:solidFill>
                  <a:srgbClr val="003D79"/>
                </a:solidFill>
                <a:latin typeface="Georgia"/>
              </a:rPr>
              <a:t>Guest transfers from the Telo airport to the resort</a:t>
            </a:r>
          </a:p>
          <a:p>
            <a:pPr marL="119063" indent="-119063" algn="just">
              <a:buFont typeface="Wingdings" pitchFamily="2" charset="2"/>
              <a:buChar char="§"/>
            </a:pPr>
            <a:r>
              <a:rPr lang="en-US" sz="1100" dirty="0" smtClean="0">
                <a:solidFill>
                  <a:srgbClr val="003D79"/>
                </a:solidFill>
                <a:latin typeface="Georgia"/>
              </a:rPr>
              <a:t>All Surf transfers during your stay</a:t>
            </a:r>
          </a:p>
          <a:p>
            <a:pPr marL="119063" indent="-119063" algn="just">
              <a:buFont typeface="Wingdings" pitchFamily="2" charset="2"/>
              <a:buChar char="§"/>
            </a:pPr>
            <a:r>
              <a:rPr lang="en-US" sz="1100" dirty="0" smtClean="0">
                <a:solidFill>
                  <a:srgbClr val="003D79"/>
                </a:solidFill>
                <a:latin typeface="Georgia"/>
              </a:rPr>
              <a:t>Meals are all inclusive</a:t>
            </a:r>
          </a:p>
          <a:p>
            <a:pPr marL="119063" indent="-119063" algn="just">
              <a:buFont typeface="Wingdings" pitchFamily="2" charset="2"/>
              <a:buChar char="§"/>
            </a:pPr>
            <a:r>
              <a:rPr lang="en-US" sz="1100" dirty="0" smtClean="0">
                <a:solidFill>
                  <a:srgbClr val="003D79"/>
                </a:solidFill>
                <a:latin typeface="Georgia"/>
              </a:rPr>
              <a:t>Water, Juice, Coffee and Tea are complimentary</a:t>
            </a:r>
          </a:p>
          <a:p>
            <a:pPr marL="119063" indent="-119063" algn="just">
              <a:buFont typeface="Wingdings" pitchFamily="2" charset="2"/>
              <a:buChar char="§"/>
            </a:pPr>
            <a:r>
              <a:rPr lang="en-US" sz="1100" dirty="0" smtClean="0">
                <a:solidFill>
                  <a:srgbClr val="003D79"/>
                </a:solidFill>
                <a:latin typeface="Georgia"/>
              </a:rPr>
              <a:t>Laundry service</a:t>
            </a:r>
          </a:p>
          <a:p>
            <a:pPr marL="119063" indent="-119063" algn="just">
              <a:buFont typeface="Wingdings" pitchFamily="2" charset="2"/>
              <a:buChar char="§"/>
            </a:pPr>
            <a:r>
              <a:rPr lang="en-US" sz="1100" dirty="0" smtClean="0">
                <a:solidFill>
                  <a:srgbClr val="003D79"/>
                </a:solidFill>
                <a:latin typeface="Georgia"/>
              </a:rPr>
              <a:t>Use of fishing, snorkeling, SUP equipment and associated facilities</a:t>
            </a:r>
          </a:p>
          <a:p>
            <a:pPr marL="119063" indent="-119063" algn="just">
              <a:buFont typeface="Wingdings" pitchFamily="2" charset="2"/>
              <a:buChar char="§"/>
            </a:pPr>
            <a:endParaRPr lang="en-US" sz="1400" b="1" u="sng" dirty="0" smtClean="0">
              <a:solidFill>
                <a:srgbClr val="003D79"/>
              </a:solidFill>
              <a:latin typeface="Georgia"/>
            </a:endParaRPr>
          </a:p>
          <a:p>
            <a:pPr marL="119063" indent="-119063" algn="just"/>
            <a:r>
              <a:rPr lang="en-US" sz="1200" b="1" u="sng" dirty="0" smtClean="0">
                <a:solidFill>
                  <a:srgbClr val="003D79"/>
                </a:solidFill>
                <a:latin typeface="Georgia"/>
              </a:rPr>
              <a:t>Package Add-ons</a:t>
            </a:r>
          </a:p>
          <a:p>
            <a:pPr marL="119063" indent="-119063" algn="just">
              <a:buFont typeface="Wingdings" pitchFamily="2" charset="2"/>
              <a:buChar char="§"/>
            </a:pPr>
            <a:r>
              <a:rPr lang="en-US" sz="1100" dirty="0" smtClean="0">
                <a:solidFill>
                  <a:srgbClr val="003D79"/>
                </a:solidFill>
                <a:latin typeface="Georgia"/>
              </a:rPr>
              <a:t>Each of the below items are available onsite for an additional fee:</a:t>
            </a:r>
          </a:p>
          <a:p>
            <a:pPr marL="119063" indent="-119063" algn="just"/>
            <a:endParaRPr lang="en-US" sz="1400" b="1" u="sng" dirty="0" smtClean="0">
              <a:solidFill>
                <a:srgbClr val="003D79"/>
              </a:solidFill>
              <a:latin typeface="Georgia"/>
            </a:endParaRPr>
          </a:p>
          <a:p>
            <a:pPr marL="119063" indent="-119063" algn="just"/>
            <a:r>
              <a:rPr lang="en-US" sz="1200" b="1" u="sng" dirty="0" smtClean="0">
                <a:solidFill>
                  <a:srgbClr val="003D79"/>
                </a:solidFill>
                <a:latin typeface="Georgia"/>
              </a:rPr>
              <a:t>Standard Onsite</a:t>
            </a:r>
          </a:p>
          <a:p>
            <a:pPr marL="119063" indent="-119063" algn="just">
              <a:buFont typeface="Wingdings" pitchFamily="2" charset="2"/>
              <a:buChar char="§"/>
            </a:pPr>
            <a:r>
              <a:rPr lang="en-US" sz="1100" dirty="0" smtClean="0">
                <a:solidFill>
                  <a:srgbClr val="003D79"/>
                </a:solidFill>
                <a:latin typeface="Georgia"/>
              </a:rPr>
              <a:t>Alcoholic beverages</a:t>
            </a:r>
          </a:p>
          <a:p>
            <a:pPr marL="119063" indent="-119063" algn="just">
              <a:buFont typeface="Wingdings" pitchFamily="2" charset="2"/>
              <a:buChar char="§"/>
            </a:pPr>
            <a:r>
              <a:rPr lang="en-US" sz="1100" dirty="0" smtClean="0">
                <a:solidFill>
                  <a:srgbClr val="003D79"/>
                </a:solidFill>
                <a:latin typeface="Georgia"/>
              </a:rPr>
              <a:t>Soda</a:t>
            </a:r>
          </a:p>
          <a:p>
            <a:pPr marL="119063" indent="-119063" algn="just">
              <a:buFont typeface="Wingdings" pitchFamily="2" charset="2"/>
              <a:buChar char="§"/>
            </a:pPr>
            <a:r>
              <a:rPr lang="en-US" sz="1100" dirty="0" smtClean="0">
                <a:solidFill>
                  <a:srgbClr val="003D79"/>
                </a:solidFill>
                <a:latin typeface="Georgia"/>
              </a:rPr>
              <a:t>Staff Photography Services</a:t>
            </a:r>
          </a:p>
          <a:p>
            <a:pPr marL="119063" indent="-119063" algn="just">
              <a:buFont typeface="Wingdings" pitchFamily="2" charset="2"/>
              <a:buChar char="§"/>
            </a:pPr>
            <a:r>
              <a:rPr lang="en-US" sz="1100" dirty="0" smtClean="0">
                <a:solidFill>
                  <a:srgbClr val="003D79"/>
                </a:solidFill>
                <a:latin typeface="Georgia"/>
              </a:rPr>
              <a:t>Surf board rentals </a:t>
            </a:r>
          </a:p>
          <a:p>
            <a:pPr marL="119063" indent="-119063" algn="just">
              <a:buFont typeface="Wingdings" pitchFamily="2" charset="2"/>
              <a:buChar char="§"/>
            </a:pPr>
            <a:r>
              <a:rPr lang="en-US" sz="1100" dirty="0" smtClean="0">
                <a:solidFill>
                  <a:srgbClr val="003D79"/>
                </a:solidFill>
                <a:latin typeface="Georgia"/>
              </a:rPr>
              <a:t>Internet access</a:t>
            </a:r>
          </a:p>
          <a:p>
            <a:pPr marL="119063" indent="-119063" algn="just">
              <a:buFont typeface="Wingdings" pitchFamily="2" charset="2"/>
              <a:buChar char="§"/>
            </a:pPr>
            <a:r>
              <a:rPr lang="en-US" sz="1100" dirty="0" smtClean="0">
                <a:solidFill>
                  <a:srgbClr val="003D79"/>
                </a:solidFill>
                <a:latin typeface="Georgia"/>
              </a:rPr>
              <a:t>Satellite phone use</a:t>
            </a:r>
          </a:p>
          <a:p>
            <a:pPr marL="119063" indent="-119063" algn="just">
              <a:buFont typeface="Wingdings" pitchFamily="2" charset="2"/>
              <a:buChar char="§"/>
            </a:pPr>
            <a:r>
              <a:rPr lang="en-US" sz="1100" dirty="0" smtClean="0">
                <a:solidFill>
                  <a:srgbClr val="003D79"/>
                </a:solidFill>
                <a:latin typeface="Georgia"/>
              </a:rPr>
              <a:t>Guided translation services</a:t>
            </a:r>
          </a:p>
          <a:p>
            <a:pPr marL="119063" indent="-119063" algn="just">
              <a:buFont typeface="Wingdings" pitchFamily="2" charset="2"/>
              <a:buChar char="§"/>
            </a:pPr>
            <a:r>
              <a:rPr lang="en-US" sz="1100" dirty="0" smtClean="0">
                <a:solidFill>
                  <a:srgbClr val="003D79"/>
                </a:solidFill>
                <a:latin typeface="Georgia"/>
              </a:rPr>
              <a:t>Massage Services</a:t>
            </a:r>
          </a:p>
          <a:p>
            <a:pPr marL="119063" indent="-119063" algn="just"/>
            <a:endParaRPr lang="en-US" sz="1100" dirty="0" smtClean="0">
              <a:solidFill>
                <a:srgbClr val="003D79"/>
              </a:solidFill>
              <a:latin typeface="Georgia"/>
            </a:endParaRPr>
          </a:p>
          <a:p>
            <a:pPr marL="119063" indent="-119063" algn="just"/>
            <a:r>
              <a:rPr lang="en-US" sz="1200" b="1" u="sng" dirty="0" smtClean="0">
                <a:solidFill>
                  <a:srgbClr val="003D79"/>
                </a:solidFill>
                <a:latin typeface="Georgia"/>
              </a:rPr>
              <a:t>Custom (Minimum 1 Month Notice Required)</a:t>
            </a:r>
          </a:p>
          <a:p>
            <a:pPr marL="119063" indent="-119063" algn="just">
              <a:buFont typeface="Wingdings" pitchFamily="2" charset="2"/>
              <a:buChar char="§"/>
            </a:pPr>
            <a:r>
              <a:rPr lang="en-US" sz="1100" dirty="0" smtClean="0">
                <a:solidFill>
                  <a:srgbClr val="003D79"/>
                </a:solidFill>
                <a:latin typeface="Georgia"/>
              </a:rPr>
              <a:t>Pro Photography Services</a:t>
            </a:r>
          </a:p>
          <a:p>
            <a:pPr marL="119063" indent="-119063" algn="just">
              <a:buFont typeface="Wingdings" pitchFamily="2" charset="2"/>
              <a:buChar char="§"/>
            </a:pPr>
            <a:r>
              <a:rPr lang="en-US" sz="1100" dirty="0" smtClean="0">
                <a:solidFill>
                  <a:srgbClr val="003D79"/>
                </a:solidFill>
                <a:latin typeface="Georgia"/>
              </a:rPr>
              <a:t>Custom travel transfers</a:t>
            </a:r>
          </a:p>
          <a:p>
            <a:pPr marL="119063" indent="-119063" algn="just">
              <a:buFont typeface="Wingdings" pitchFamily="2" charset="2"/>
              <a:buChar char="§"/>
            </a:pPr>
            <a:r>
              <a:rPr lang="en-US" sz="1100" dirty="0" smtClean="0">
                <a:solidFill>
                  <a:srgbClr val="003D79"/>
                </a:solidFill>
                <a:latin typeface="Georgia"/>
              </a:rPr>
              <a:t>Custom additional itinerary</a:t>
            </a:r>
          </a:p>
          <a:p>
            <a:pPr marL="119063" indent="-119063" algn="just">
              <a:buFont typeface="Wingdings" pitchFamily="2" charset="2"/>
              <a:buChar char="§"/>
            </a:pPr>
            <a:r>
              <a:rPr lang="en-US" sz="1100" dirty="0" smtClean="0">
                <a:solidFill>
                  <a:srgbClr val="003D79"/>
                </a:solidFill>
                <a:latin typeface="Georgia"/>
              </a:rPr>
              <a:t>Custom beverage selection</a:t>
            </a:r>
          </a:p>
        </p:txBody>
      </p:sp>
      <p:sp>
        <p:nvSpPr>
          <p:cNvPr id="15" name="TextBox 14"/>
          <p:cNvSpPr txBox="1"/>
          <p:nvPr/>
        </p:nvSpPr>
        <p:spPr>
          <a:xfrm>
            <a:off x="4648200" y="1119250"/>
            <a:ext cx="4495800" cy="3062377"/>
          </a:xfrm>
          <a:prstGeom prst="rect">
            <a:avLst/>
          </a:prstGeom>
          <a:noFill/>
        </p:spPr>
        <p:txBody>
          <a:bodyPr wrap="square" rtlCol="0">
            <a:spAutoFit/>
          </a:bodyPr>
          <a:lstStyle/>
          <a:p>
            <a:pPr algn="just"/>
            <a:r>
              <a:rPr lang="en-US" sz="1400" b="1" u="sng" dirty="0" smtClean="0">
                <a:solidFill>
                  <a:srgbClr val="003D79"/>
                </a:solidFill>
                <a:latin typeface="Georgia"/>
              </a:rPr>
              <a:t>Rates</a:t>
            </a:r>
          </a:p>
          <a:p>
            <a:pPr algn="just"/>
            <a:r>
              <a:rPr lang="en-US" sz="1300" dirty="0" smtClean="0">
                <a:solidFill>
                  <a:srgbClr val="003D79"/>
                </a:solidFill>
                <a:latin typeface="Georgia"/>
              </a:rPr>
              <a:t>January: 	$5,250 / person / night / 10-day trip</a:t>
            </a:r>
          </a:p>
          <a:p>
            <a:pPr algn="just"/>
            <a:r>
              <a:rPr lang="en-US" sz="1300" dirty="0" smtClean="0">
                <a:solidFill>
                  <a:srgbClr val="003D79"/>
                </a:solidFill>
                <a:latin typeface="Georgia"/>
              </a:rPr>
              <a:t>February:	$5,250 / person / night / 10-day trip</a:t>
            </a:r>
          </a:p>
          <a:p>
            <a:pPr algn="just"/>
            <a:r>
              <a:rPr lang="en-US" sz="1300" dirty="0" smtClean="0">
                <a:solidFill>
                  <a:srgbClr val="003D79"/>
                </a:solidFill>
                <a:latin typeface="Georgia"/>
              </a:rPr>
              <a:t>March:	$5,250 / person / night / 10-day trip</a:t>
            </a:r>
          </a:p>
          <a:p>
            <a:pPr algn="just"/>
            <a:r>
              <a:rPr lang="en-US" sz="1300" dirty="0" smtClean="0">
                <a:solidFill>
                  <a:srgbClr val="003D79"/>
                </a:solidFill>
                <a:latin typeface="Georgia"/>
              </a:rPr>
              <a:t>April:	$6,250 / person / night / 10-day trip </a:t>
            </a:r>
          </a:p>
          <a:p>
            <a:pPr algn="just"/>
            <a:r>
              <a:rPr lang="en-US" sz="1300" dirty="0" smtClean="0">
                <a:solidFill>
                  <a:srgbClr val="003D79"/>
                </a:solidFill>
                <a:latin typeface="Georgia"/>
              </a:rPr>
              <a:t>May:	$6,350 / person / night / 10-day trip</a:t>
            </a:r>
          </a:p>
          <a:p>
            <a:pPr algn="just"/>
            <a:r>
              <a:rPr lang="en-US" sz="1300" dirty="0" smtClean="0">
                <a:solidFill>
                  <a:srgbClr val="003D79"/>
                </a:solidFill>
                <a:latin typeface="Georgia"/>
              </a:rPr>
              <a:t>June:	$6,450 / person / night / 10-day trip</a:t>
            </a:r>
          </a:p>
          <a:p>
            <a:pPr algn="just"/>
            <a:r>
              <a:rPr lang="en-US" sz="1300" dirty="0" smtClean="0">
                <a:solidFill>
                  <a:srgbClr val="003D79"/>
                </a:solidFill>
                <a:latin typeface="Georgia"/>
              </a:rPr>
              <a:t>July:	$6,550 / person / night / 10-day trip</a:t>
            </a:r>
          </a:p>
          <a:p>
            <a:pPr algn="just"/>
            <a:r>
              <a:rPr lang="en-US" sz="1300" dirty="0" smtClean="0">
                <a:solidFill>
                  <a:srgbClr val="003D79"/>
                </a:solidFill>
                <a:latin typeface="Georgia"/>
              </a:rPr>
              <a:t>August:	$6,450 / person / night / 10-day trip</a:t>
            </a:r>
          </a:p>
          <a:p>
            <a:pPr algn="just"/>
            <a:r>
              <a:rPr lang="en-US" sz="1300" dirty="0" smtClean="0">
                <a:solidFill>
                  <a:srgbClr val="003D79"/>
                </a:solidFill>
                <a:latin typeface="Georgia"/>
              </a:rPr>
              <a:t>September:	$6,350 / person / night / 10-day trip</a:t>
            </a:r>
          </a:p>
          <a:p>
            <a:pPr algn="just"/>
            <a:r>
              <a:rPr lang="en-US" sz="1300" dirty="0" smtClean="0">
                <a:solidFill>
                  <a:srgbClr val="003D79"/>
                </a:solidFill>
                <a:latin typeface="Georgia"/>
              </a:rPr>
              <a:t>October:	$6,250 / person / night / 10-day trip</a:t>
            </a:r>
          </a:p>
          <a:p>
            <a:pPr algn="just"/>
            <a:r>
              <a:rPr lang="en-US" sz="1300" dirty="0" smtClean="0">
                <a:solidFill>
                  <a:srgbClr val="003D79"/>
                </a:solidFill>
                <a:latin typeface="Georgia"/>
              </a:rPr>
              <a:t>November:	$5,250 / person / night / 10-day trip</a:t>
            </a:r>
          </a:p>
          <a:p>
            <a:pPr algn="just"/>
            <a:r>
              <a:rPr lang="en-US" sz="1300" dirty="0" smtClean="0">
                <a:solidFill>
                  <a:srgbClr val="003D79"/>
                </a:solidFill>
                <a:latin typeface="Georgia"/>
              </a:rPr>
              <a:t>December	$5,250 / person / night / 10-day trip</a:t>
            </a:r>
          </a:p>
          <a:p>
            <a:pPr algn="just"/>
            <a:endParaRPr lang="en-US" sz="1300" dirty="0" smtClean="0">
              <a:solidFill>
                <a:srgbClr val="003D79"/>
              </a:solidFill>
              <a:latin typeface="Georgia"/>
            </a:endParaRPr>
          </a:p>
          <a:p>
            <a:pPr algn="just"/>
            <a:r>
              <a:rPr lang="en-US" sz="1000" i="1" dirty="0" smtClean="0">
                <a:solidFill>
                  <a:srgbClr val="003D79"/>
                </a:solidFill>
                <a:latin typeface="Georgia"/>
              </a:rPr>
              <a:t>*Prices subject to change based on availability</a:t>
            </a:r>
          </a:p>
        </p:txBody>
      </p:sp>
      <p:cxnSp>
        <p:nvCxnSpPr>
          <p:cNvPr id="13" name="Straight Connector 12"/>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9" name="Picture 2" descr="C:\Users\Seth\Desktop\TIL Logos\TIL-logo.png"/>
          <p:cNvPicPr>
            <a:picLocks noChangeAspect="1" noChangeArrowheads="1"/>
          </p:cNvPicPr>
          <p:nvPr/>
        </p:nvPicPr>
        <p:blipFill>
          <a:blip r:embed="rId2"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20" name="Picture 19" descr="C:\Users\Seth\Desktop\ratu_motu_west_sumatra.png"/>
          <p:cNvPicPr>
            <a:picLocks noChangeAspect="1" noChangeArrowheads="1"/>
          </p:cNvPicPr>
          <p:nvPr/>
        </p:nvPicPr>
        <p:blipFill>
          <a:blip r:embed="rId3"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24" name="Picture 3" descr="C:\Users\Seth\Desktop\ratu_motu_west_papua.png"/>
          <p:cNvPicPr>
            <a:picLocks noChangeAspect="1" noChangeArrowheads="1"/>
          </p:cNvPicPr>
          <p:nvPr/>
        </p:nvPicPr>
        <p:blipFill>
          <a:blip r:embed="rId4"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pic>
        <p:nvPicPr>
          <p:cNvPr id="25" name="Picture 3" descr="C:\Users\Seth\Dropbox\Kolea Capital\Hospitality Investments\Pegasus Lodges &amp; Resorts\Marketing\Logos\Website Logos\logos for seth\pegasus_logo_outline.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152400" y="609602"/>
            <a:ext cx="8839200" cy="5262979"/>
          </a:xfrm>
          <a:prstGeom prst="rect">
            <a:avLst/>
          </a:prstGeom>
          <a:noFill/>
        </p:spPr>
        <p:txBody>
          <a:bodyPr wrap="square" rtlCol="0">
            <a:spAutoFit/>
          </a:bodyPr>
          <a:lstStyle/>
          <a:p>
            <a:pPr algn="just"/>
            <a:r>
              <a:rPr lang="en-US" sz="1400" dirty="0" smtClean="0">
                <a:solidFill>
                  <a:srgbClr val="003D79"/>
                </a:solidFill>
                <a:latin typeface="Georgia" pitchFamily="18" charset="0"/>
              </a:rPr>
              <a:t>Pegasus Lodges &amp; Resorts was born from a simple desire to experience and share the world’s most beautiful surfing locations. Long before the pillow-topped king sized beds, air-conditioned rooms, ice cold drinks, Wi-Fi connections, 24/7 full-service staff, satellite phones, in-room spa treatments, and meticulously manicured grounds it was all about the waves. It still is.</a:t>
            </a:r>
          </a:p>
          <a:p>
            <a:pPr algn="just"/>
            <a:endParaRPr lang="en-US" sz="1400" dirty="0" smtClean="0">
              <a:solidFill>
                <a:srgbClr val="003D79"/>
              </a:solidFill>
              <a:latin typeface="Georgia" pitchFamily="18" charset="0"/>
            </a:endParaRPr>
          </a:p>
          <a:p>
            <a:pPr algn="just"/>
            <a:r>
              <a:rPr lang="en-US" sz="1400" dirty="0" smtClean="0">
                <a:solidFill>
                  <a:srgbClr val="003D79"/>
                </a:solidFill>
                <a:latin typeface="Georgia" pitchFamily="18" charset="0"/>
              </a:rPr>
              <a:t>The leaky boat, the dead end road, the grueling days of travel only to discover a close-out, the long haul for little reward, the warm beer, the no beer, the reef cuts, the sheer uphill battle. All of these things form the actual beating heart of the surf travel experience and have been part of our DNA since we first scraped together the airfare, a hundred bucks, three boards and a dream of desolate perfection. While the offering has changed, we remain deeply connected to our roots in the origins of </a:t>
            </a:r>
            <a:r>
              <a:rPr lang="en-US" sz="1400" dirty="0" smtClean="0">
                <a:solidFill>
                  <a:srgbClr val="003D79"/>
                </a:solidFill>
                <a:latin typeface="Georgia" pitchFamily="18" charset="0"/>
              </a:rPr>
              <a:t>authentic surf </a:t>
            </a:r>
            <a:r>
              <a:rPr lang="en-US" sz="1400" dirty="0" smtClean="0">
                <a:solidFill>
                  <a:srgbClr val="003D79"/>
                </a:solidFill>
                <a:latin typeface="Georgia" pitchFamily="18" charset="0"/>
              </a:rPr>
              <a:t>travel.</a:t>
            </a:r>
          </a:p>
          <a:p>
            <a:pPr algn="just"/>
            <a:endParaRPr lang="en-US" sz="1400" dirty="0" smtClean="0">
              <a:solidFill>
                <a:srgbClr val="003D79"/>
              </a:solidFill>
              <a:latin typeface="Georgia" pitchFamily="18" charset="0"/>
            </a:endParaRPr>
          </a:p>
          <a:p>
            <a:pPr algn="just"/>
            <a:r>
              <a:rPr lang="en-US" sz="1400" dirty="0" smtClean="0">
                <a:solidFill>
                  <a:srgbClr val="003D79"/>
                </a:solidFill>
                <a:latin typeface="Georgia" pitchFamily="18" charset="0"/>
              </a:rPr>
              <a:t>System redundancy, family friendly environments, limited numbers, quality food and beverage, thoughtful guides and staff intensely focused on your experience, not their own, safety protocols and accident prevention systems, smooth trouble-free efficient transfers.…the things our dreams were made of are now your reality.</a:t>
            </a:r>
          </a:p>
          <a:p>
            <a:pPr algn="just"/>
            <a:endParaRPr lang="en-US" sz="1400" dirty="0" smtClean="0">
              <a:solidFill>
                <a:srgbClr val="003D79"/>
              </a:solidFill>
              <a:latin typeface="Georgia" pitchFamily="18" charset="0"/>
            </a:endParaRPr>
          </a:p>
          <a:p>
            <a:pPr algn="just"/>
            <a:r>
              <a:rPr lang="en-US" sz="1400" dirty="0" smtClean="0">
                <a:solidFill>
                  <a:srgbClr val="003D79"/>
                </a:solidFill>
                <a:latin typeface="Georgia" pitchFamily="18" charset="0"/>
              </a:rPr>
              <a:t>While the 18 hour ferry rides may have been replaced with a private plane, we are still unashamedly surf focused. It’s what we do and it’s what we love. Our little company is growing but not changing. Whether you are a tube fiend looking for your annual fix, a desk bound surfer in search of uncrowded perfection, or a family looking for fun, user-friendly surf travel in an exotic location, then Pegasus Lodges &amp; Resorts is unrivaled in providing this either afloat or ashore.</a:t>
            </a:r>
          </a:p>
          <a:p>
            <a:pPr algn="just"/>
            <a:endParaRPr lang="en-US" sz="1400" dirty="0" smtClean="0">
              <a:solidFill>
                <a:srgbClr val="003D79"/>
              </a:solidFill>
              <a:latin typeface="Georgia" pitchFamily="18" charset="0"/>
            </a:endParaRPr>
          </a:p>
          <a:p>
            <a:pPr algn="just"/>
            <a:r>
              <a:rPr lang="en-US" sz="1400" dirty="0" smtClean="0">
                <a:solidFill>
                  <a:srgbClr val="003D79"/>
                </a:solidFill>
                <a:latin typeface="Georgia" pitchFamily="18" charset="0"/>
              </a:rPr>
              <a:t>Our locations are unequaled, our experiences are totally authentic and we mean it when we say we are looking forward to having you join us on the adventure.</a:t>
            </a:r>
          </a:p>
          <a:p>
            <a:pPr algn="just"/>
            <a:endParaRPr lang="en-US" sz="1400" dirty="0">
              <a:solidFill>
                <a:srgbClr val="003D79"/>
              </a:solidFill>
              <a:latin typeface="Georgia" pitchFamily="18" charset="0"/>
            </a:endParaRPr>
          </a:p>
        </p:txBody>
      </p:sp>
      <p:sp>
        <p:nvSpPr>
          <p:cNvPr id="11"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pic>
        <p:nvPicPr>
          <p:cNvPr id="12" name="Picture 2" descr="C:\Users\Seth\Desktop\TIL Logos\TIL-logo.png"/>
          <p:cNvPicPr>
            <a:picLocks noChangeAspect="1" noChangeArrowheads="1"/>
          </p:cNvPicPr>
          <p:nvPr/>
        </p:nvPicPr>
        <p:blipFill>
          <a:blip r:embed="rId2"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3" name="Picture 12" descr="C:\Users\Seth\Desktop\ratu_motu_west_sumatra.png"/>
          <p:cNvPicPr>
            <a:picLocks noChangeAspect="1" noChangeArrowheads="1"/>
          </p:cNvPicPr>
          <p:nvPr/>
        </p:nvPicPr>
        <p:blipFill>
          <a:blip r:embed="rId3"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4" name="Picture 3" descr="C:\Users\Seth\Desktop\ratu_motu_west_papua.png"/>
          <p:cNvPicPr>
            <a:picLocks noChangeAspect="1" noChangeArrowheads="1"/>
          </p:cNvPicPr>
          <p:nvPr/>
        </p:nvPicPr>
        <p:blipFill>
          <a:blip r:embed="rId4"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5" name="Straight Connector 14"/>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17" name="Picture 3" descr="C:\Users\Seth\Dropbox\Kolea Capital\Hospitality Investments\Pegasus Lodges &amp; Resorts\Marketing\Logos\Website Logos\logos for seth\pegasus_logo_outline.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7" name="Picture 9" descr="http://pegasuslodges.com/wp-content/uploads/2013/04/size104.105-1024x602.jpg"/>
          <p:cNvPicPr>
            <a:picLocks noChangeAspect="1" noChangeArrowheads="1"/>
          </p:cNvPicPr>
          <p:nvPr/>
        </p:nvPicPr>
        <p:blipFill>
          <a:blip r:embed="rId2" cstate="print"/>
          <a:srcRect/>
          <a:stretch>
            <a:fillRect/>
          </a:stretch>
        </p:blipFill>
        <p:spPr bwMode="auto">
          <a:xfrm>
            <a:off x="152400" y="822843"/>
            <a:ext cx="2743200" cy="1612509"/>
          </a:xfrm>
          <a:prstGeom prst="rect">
            <a:avLst/>
          </a:prstGeom>
          <a:noFill/>
        </p:spPr>
      </p:pic>
      <p:pic>
        <p:nvPicPr>
          <p:cNvPr id="2053" name="Picture 5" descr="http://pegasuslodges.com/wp-content/uploads/2013/04/Destination-West-PapuaIMG_0057-1024x602.jpg"/>
          <p:cNvPicPr>
            <a:picLocks noChangeAspect="1" noChangeArrowheads="1"/>
          </p:cNvPicPr>
          <p:nvPr/>
        </p:nvPicPr>
        <p:blipFill>
          <a:blip r:embed="rId3" cstate="print"/>
          <a:srcRect/>
          <a:stretch>
            <a:fillRect/>
          </a:stretch>
        </p:blipFill>
        <p:spPr bwMode="auto">
          <a:xfrm>
            <a:off x="6019801" y="835152"/>
            <a:ext cx="2722260" cy="1600200"/>
          </a:xfrm>
          <a:prstGeom prst="rect">
            <a:avLst/>
          </a:prstGeom>
          <a:noFill/>
        </p:spPr>
      </p:pic>
      <p:pic>
        <p:nvPicPr>
          <p:cNvPr id="2055" name="Picture 7" descr="http://pegasuslodges.com/wp-content/uploads/2013/04/TheshipsizedMentJun07158-1024x602.jpg"/>
          <p:cNvPicPr>
            <a:picLocks noChangeAspect="1" noChangeArrowheads="1"/>
          </p:cNvPicPr>
          <p:nvPr/>
        </p:nvPicPr>
        <p:blipFill>
          <a:blip r:embed="rId4" cstate="print"/>
          <a:srcRect/>
          <a:stretch>
            <a:fillRect/>
          </a:stretch>
        </p:blipFill>
        <p:spPr bwMode="auto">
          <a:xfrm>
            <a:off x="3081239" y="835152"/>
            <a:ext cx="2722260" cy="1600200"/>
          </a:xfrm>
          <a:prstGeom prst="rect">
            <a:avLst/>
          </a:prstGeom>
          <a:noFill/>
        </p:spPr>
      </p:pic>
      <p:sp>
        <p:nvSpPr>
          <p:cNvPr id="16" name="TextBox 15"/>
          <p:cNvSpPr txBox="1"/>
          <p:nvPr/>
        </p:nvSpPr>
        <p:spPr>
          <a:xfrm>
            <a:off x="152400" y="2590800"/>
            <a:ext cx="2743200" cy="3547125"/>
          </a:xfrm>
          <a:prstGeom prst="rect">
            <a:avLst/>
          </a:prstGeom>
          <a:noFill/>
        </p:spPr>
        <p:txBody>
          <a:bodyPr wrap="square" rtlCol="0">
            <a:spAutoFit/>
          </a:bodyPr>
          <a:lstStyle/>
          <a:p>
            <a:pPr marL="111125" indent="-111125" algn="just">
              <a:spcAft>
                <a:spcPts val="300"/>
              </a:spcAft>
              <a:buFont typeface="Wingdings" pitchFamily="2" charset="2"/>
              <a:buChar char="§"/>
            </a:pPr>
            <a:r>
              <a:rPr lang="en-US" sz="1050" dirty="0" smtClean="0">
                <a:solidFill>
                  <a:srgbClr val="003D79"/>
                </a:solidFill>
                <a:latin typeface="Georgia"/>
              </a:rPr>
              <a:t>8 Surfers max </a:t>
            </a:r>
          </a:p>
          <a:p>
            <a:pPr marL="111125" indent="-111125" algn="just">
              <a:spcAft>
                <a:spcPts val="300"/>
              </a:spcAft>
              <a:buFont typeface="Wingdings" pitchFamily="2" charset="2"/>
              <a:buChar char="§"/>
            </a:pPr>
            <a:r>
              <a:rPr lang="en-US" sz="1050" dirty="0" smtClean="0">
                <a:solidFill>
                  <a:srgbClr val="003D79"/>
                </a:solidFill>
                <a:latin typeface="Georgia"/>
              </a:rPr>
              <a:t>20 Un-crowded ultra consistent wave breaks within minutes</a:t>
            </a:r>
          </a:p>
          <a:p>
            <a:pPr marL="111125" indent="-111125" algn="just">
              <a:spcAft>
                <a:spcPts val="300"/>
              </a:spcAft>
              <a:buFont typeface="Wingdings" pitchFamily="2" charset="2"/>
              <a:buChar char="§"/>
            </a:pPr>
            <a:r>
              <a:rPr lang="en-US" sz="1050" dirty="0" smtClean="0">
                <a:solidFill>
                  <a:srgbClr val="003D79"/>
                </a:solidFill>
                <a:latin typeface="Georgia"/>
              </a:rPr>
              <a:t>3 – 5 ft user friendly waves for all levels</a:t>
            </a:r>
          </a:p>
          <a:p>
            <a:pPr marL="111125" indent="-111125" algn="just">
              <a:spcAft>
                <a:spcPts val="300"/>
              </a:spcAft>
              <a:buFont typeface="Wingdings" pitchFamily="2" charset="2"/>
              <a:buChar char="§"/>
            </a:pPr>
            <a:r>
              <a:rPr lang="en-US" sz="1050" dirty="0" smtClean="0">
                <a:solidFill>
                  <a:srgbClr val="003D79"/>
                </a:solidFill>
                <a:latin typeface="Georgia"/>
              </a:rPr>
              <a:t>2 Western guides</a:t>
            </a:r>
          </a:p>
          <a:p>
            <a:pPr marL="111125" indent="-111125" algn="just">
              <a:spcAft>
                <a:spcPts val="300"/>
              </a:spcAft>
              <a:buFont typeface="Wingdings" pitchFamily="2" charset="2"/>
              <a:buChar char="§"/>
            </a:pPr>
            <a:r>
              <a:rPr lang="en-US" sz="1050" dirty="0" smtClean="0">
                <a:solidFill>
                  <a:srgbClr val="003D79"/>
                </a:solidFill>
                <a:latin typeface="Georgia"/>
              </a:rPr>
              <a:t>4 Speed boats</a:t>
            </a:r>
          </a:p>
          <a:p>
            <a:pPr marL="111125" indent="-111125" algn="just">
              <a:spcAft>
                <a:spcPts val="300"/>
              </a:spcAft>
              <a:buFont typeface="Wingdings" pitchFamily="2" charset="2"/>
              <a:buChar char="§"/>
            </a:pPr>
            <a:r>
              <a:rPr lang="en-US" sz="1050" dirty="0" smtClean="0">
                <a:solidFill>
                  <a:srgbClr val="003D79"/>
                </a:solidFill>
                <a:latin typeface="Georgia"/>
              </a:rPr>
              <a:t>Fly-in-fly out air charter from Medan, Indonesia</a:t>
            </a:r>
          </a:p>
          <a:p>
            <a:pPr marL="111125" indent="-111125" algn="just">
              <a:spcAft>
                <a:spcPts val="300"/>
              </a:spcAft>
              <a:buFont typeface="Wingdings" pitchFamily="2" charset="2"/>
              <a:buChar char="§"/>
            </a:pPr>
            <a:r>
              <a:rPr lang="en-US" sz="1050" dirty="0" smtClean="0">
                <a:solidFill>
                  <a:srgbClr val="003D79"/>
                </a:solidFill>
                <a:latin typeface="Georgia"/>
              </a:rPr>
              <a:t>C-band Wi-Fi, Satellite phone, King size beds, A/C, ice cold beer, amazing food</a:t>
            </a:r>
          </a:p>
          <a:p>
            <a:pPr marL="111125" indent="-111125" algn="just">
              <a:spcAft>
                <a:spcPts val="300"/>
              </a:spcAft>
              <a:buFont typeface="Wingdings" pitchFamily="2" charset="2"/>
              <a:buChar char="§"/>
            </a:pPr>
            <a:r>
              <a:rPr lang="en-US" sz="1050" dirty="0" smtClean="0">
                <a:solidFill>
                  <a:srgbClr val="003D79"/>
                </a:solidFill>
                <a:latin typeface="Georgia"/>
              </a:rPr>
              <a:t>Full surf board quiver onsite available for rental</a:t>
            </a:r>
          </a:p>
          <a:p>
            <a:pPr marL="111125" indent="-111125" algn="just">
              <a:spcAft>
                <a:spcPts val="300"/>
              </a:spcAft>
              <a:buFont typeface="Wingdings" pitchFamily="2" charset="2"/>
              <a:buChar char="§"/>
            </a:pPr>
            <a:r>
              <a:rPr lang="en-US" sz="1050" dirty="0" smtClean="0">
                <a:solidFill>
                  <a:srgbClr val="003D79"/>
                </a:solidFill>
                <a:latin typeface="Georgia"/>
              </a:rPr>
              <a:t>Photographer on-staff shooting the entire trip </a:t>
            </a:r>
          </a:p>
          <a:p>
            <a:pPr marL="111125" indent="-111125" algn="just">
              <a:spcAft>
                <a:spcPts val="300"/>
              </a:spcAft>
              <a:buFont typeface="Wingdings" pitchFamily="2" charset="2"/>
              <a:buChar char="§"/>
            </a:pPr>
            <a:r>
              <a:rPr lang="en-US" sz="1050" dirty="0" smtClean="0">
                <a:solidFill>
                  <a:srgbClr val="003D79"/>
                </a:solidFill>
                <a:latin typeface="Georgia"/>
              </a:rPr>
              <a:t>Fully double redundant systems and safety equipment</a:t>
            </a:r>
          </a:p>
          <a:p>
            <a:pPr marL="111125" indent="-111125" algn="just">
              <a:spcAft>
                <a:spcPts val="300"/>
              </a:spcAft>
              <a:buFont typeface="Wingdings" pitchFamily="2" charset="2"/>
              <a:buChar char="§"/>
            </a:pPr>
            <a:r>
              <a:rPr lang="en-US" sz="1050" dirty="0" smtClean="0">
                <a:solidFill>
                  <a:srgbClr val="003D79"/>
                </a:solidFill>
                <a:latin typeface="Georgia"/>
              </a:rPr>
              <a:t>Prices start from $525 / night / person / 10-day minimum (all inclusive, excluding alcohol)</a:t>
            </a:r>
          </a:p>
        </p:txBody>
      </p:sp>
      <p:sp>
        <p:nvSpPr>
          <p:cNvPr id="17" name="TextBox 16"/>
          <p:cNvSpPr txBox="1"/>
          <p:nvPr/>
        </p:nvSpPr>
        <p:spPr>
          <a:xfrm>
            <a:off x="3048000" y="2590800"/>
            <a:ext cx="6096000" cy="3431709"/>
          </a:xfrm>
          <a:prstGeom prst="rect">
            <a:avLst/>
          </a:prstGeom>
          <a:noFill/>
        </p:spPr>
        <p:txBody>
          <a:bodyPr wrap="square" rtlCol="0">
            <a:spAutoFit/>
          </a:bodyPr>
          <a:lstStyle/>
          <a:p>
            <a:pPr marL="111125" indent="-111125" algn="just">
              <a:spcAft>
                <a:spcPts val="300"/>
              </a:spcAft>
              <a:buFont typeface="Wingdings" pitchFamily="2" charset="2"/>
              <a:buChar char="§"/>
            </a:pPr>
            <a:r>
              <a:rPr lang="en-US" sz="1050" dirty="0" smtClean="0">
                <a:solidFill>
                  <a:srgbClr val="003D79"/>
                </a:solidFill>
                <a:latin typeface="Georgia"/>
              </a:rPr>
              <a:t>39-metre (129-foot) three-deck power yacht</a:t>
            </a:r>
          </a:p>
          <a:p>
            <a:pPr marL="111125" indent="-111125" algn="just">
              <a:spcAft>
                <a:spcPts val="300"/>
              </a:spcAft>
              <a:buFont typeface="Wingdings" pitchFamily="2" charset="2"/>
              <a:buChar char="§"/>
            </a:pPr>
            <a:r>
              <a:rPr lang="en-US" sz="1050" dirty="0" smtClean="0">
                <a:solidFill>
                  <a:srgbClr val="003D79"/>
                </a:solidFill>
                <a:latin typeface="Georgia"/>
              </a:rPr>
              <a:t>The most well appointed and equipped vessel in Indonesia</a:t>
            </a:r>
          </a:p>
          <a:p>
            <a:pPr marL="111125" indent="-111125" algn="just">
              <a:spcAft>
                <a:spcPts val="300"/>
              </a:spcAft>
              <a:buFont typeface="Wingdings" pitchFamily="2" charset="2"/>
              <a:buChar char="§"/>
            </a:pPr>
            <a:r>
              <a:rPr lang="en-US" sz="1050" dirty="0" smtClean="0">
                <a:solidFill>
                  <a:srgbClr val="003D79"/>
                </a:solidFill>
                <a:latin typeface="Georgia"/>
              </a:rPr>
              <a:t>The luxury live aboard visits isolated reefs, empty user-friendly waves and virgin dive-sites, uninhabited beaches and secluded village communities</a:t>
            </a:r>
          </a:p>
          <a:p>
            <a:pPr marL="111125" indent="-111125" algn="just">
              <a:buFont typeface="Wingdings" pitchFamily="2" charset="2"/>
              <a:buChar char="§"/>
            </a:pPr>
            <a:r>
              <a:rPr lang="en-US" sz="1050" dirty="0" smtClean="0">
                <a:solidFill>
                  <a:srgbClr val="003D79"/>
                </a:solidFill>
                <a:latin typeface="Georgia"/>
              </a:rPr>
              <a:t>22 guests  max </a:t>
            </a:r>
          </a:p>
          <a:p>
            <a:pPr marL="568325" lvl="1" indent="-111125" algn="just">
              <a:buFont typeface="Georgia" pitchFamily="18" charset="0"/>
              <a:buChar char="–"/>
            </a:pPr>
            <a:r>
              <a:rPr lang="en-US" sz="1050" dirty="0" smtClean="0">
                <a:solidFill>
                  <a:srgbClr val="003D79"/>
                </a:solidFill>
                <a:latin typeface="Georgia"/>
              </a:rPr>
              <a:t>4 deluxe double berth staterooms</a:t>
            </a:r>
          </a:p>
          <a:p>
            <a:pPr marL="568325" lvl="1" indent="-111125" algn="just">
              <a:buFont typeface="Georgia" pitchFamily="18" charset="0"/>
              <a:buChar char="–"/>
            </a:pPr>
            <a:r>
              <a:rPr lang="en-US" sz="1050" dirty="0" smtClean="0">
                <a:solidFill>
                  <a:srgbClr val="003D79"/>
                </a:solidFill>
                <a:latin typeface="Georgia"/>
              </a:rPr>
              <a:t>4 double berth staterooms</a:t>
            </a:r>
          </a:p>
          <a:p>
            <a:pPr marL="568325" lvl="1" indent="-111125" algn="just">
              <a:spcAft>
                <a:spcPts val="300"/>
              </a:spcAft>
              <a:buFont typeface="Georgia" pitchFamily="18" charset="0"/>
              <a:buChar char="–"/>
            </a:pPr>
            <a:r>
              <a:rPr lang="en-US" sz="1050" dirty="0" smtClean="0">
                <a:solidFill>
                  <a:srgbClr val="003D79"/>
                </a:solidFill>
                <a:latin typeface="Georgia"/>
              </a:rPr>
              <a:t>3 two berth cabins</a:t>
            </a:r>
          </a:p>
          <a:p>
            <a:pPr marL="111125" indent="-111125" algn="just">
              <a:spcAft>
                <a:spcPts val="300"/>
              </a:spcAft>
              <a:buFont typeface="Wingdings" pitchFamily="2" charset="2"/>
              <a:buChar char="§"/>
            </a:pPr>
            <a:r>
              <a:rPr lang="en-US" sz="1050" dirty="0" smtClean="0">
                <a:solidFill>
                  <a:srgbClr val="003D79"/>
                </a:solidFill>
                <a:latin typeface="Georgia"/>
              </a:rPr>
              <a:t>All inclusive activities include, guided diving (full dive center onboard), snorkeling,  SUPs, sea kayaking, guided surfing with transfers, eco-tours</a:t>
            </a:r>
          </a:p>
          <a:p>
            <a:pPr marL="111125" indent="-111125" algn="just">
              <a:buFont typeface="Wingdings" pitchFamily="2" charset="2"/>
              <a:buChar char="§"/>
            </a:pPr>
            <a:r>
              <a:rPr lang="en-US" sz="1050" dirty="0" smtClean="0">
                <a:solidFill>
                  <a:srgbClr val="003D79"/>
                </a:solidFill>
                <a:latin typeface="Georgia"/>
              </a:rPr>
              <a:t>West Sumatra – Situated almost directly on the equator lies the Mentawai Islands , the Telo Islands, Nias and the Banyaks and the coast line of Banda Ache, all of which are located off the west coast of Sumatra</a:t>
            </a:r>
          </a:p>
          <a:p>
            <a:pPr marL="568325" lvl="1" indent="-111125" algn="just">
              <a:spcAft>
                <a:spcPts val="300"/>
              </a:spcAft>
              <a:buFont typeface="Georgia" pitchFamily="18" charset="0"/>
              <a:buChar char="–"/>
            </a:pPr>
            <a:r>
              <a:rPr lang="en-US" sz="1050" dirty="0" smtClean="0">
                <a:solidFill>
                  <a:srgbClr val="003D79"/>
                </a:solidFill>
                <a:latin typeface="Georgia"/>
              </a:rPr>
              <a:t>Accessed via Padang, Indonesia</a:t>
            </a:r>
          </a:p>
          <a:p>
            <a:pPr marL="111125" indent="-111125" algn="just">
              <a:buFont typeface="Wingdings" pitchFamily="2" charset="2"/>
              <a:buChar char="§"/>
            </a:pPr>
            <a:r>
              <a:rPr lang="en-US" sz="1050" dirty="0" smtClean="0">
                <a:solidFill>
                  <a:srgbClr val="003D79"/>
                </a:solidFill>
                <a:latin typeface="Georgia"/>
              </a:rPr>
              <a:t>West Papua, Raja Ampat - Off the coast of Indonesia’s sparsely populated West Papua province lays the Raja Ampat archipelago. Nearly 1,500 islands, signified by sheer–sided mushroom–shaped formations scattered across azure seas</a:t>
            </a:r>
          </a:p>
          <a:p>
            <a:pPr marL="568325" lvl="1" indent="-111125" algn="just">
              <a:spcAft>
                <a:spcPts val="300"/>
              </a:spcAft>
              <a:buFont typeface="Georgia" pitchFamily="18" charset="0"/>
              <a:buChar char="–"/>
            </a:pPr>
            <a:r>
              <a:rPr lang="en-US" sz="1050" dirty="0" smtClean="0">
                <a:solidFill>
                  <a:srgbClr val="003D79"/>
                </a:solidFill>
                <a:latin typeface="Georgia"/>
              </a:rPr>
              <a:t>Accessed via Sorong, Indonesia</a:t>
            </a:r>
          </a:p>
          <a:p>
            <a:pPr marL="111125" indent="-111125" algn="just">
              <a:buFont typeface="Wingdings" pitchFamily="2" charset="2"/>
              <a:buChar char="§"/>
            </a:pPr>
            <a:r>
              <a:rPr lang="en-US" sz="1050" dirty="0" smtClean="0">
                <a:solidFill>
                  <a:srgbClr val="003D79"/>
                </a:solidFill>
                <a:latin typeface="Georgia"/>
              </a:rPr>
              <a:t>Prices start from $600 / night / person / 7-day minimum (all inclusive, excluding select alcohol)</a:t>
            </a:r>
          </a:p>
        </p:txBody>
      </p:sp>
      <p:pic>
        <p:nvPicPr>
          <p:cNvPr id="19" name="Picture 2" descr="C:\Users\Seth\Desktop\TIL Logos\TIL-logo.png"/>
          <p:cNvPicPr>
            <a:picLocks noChangeAspect="1" noChangeArrowheads="1"/>
          </p:cNvPicPr>
          <p:nvPr/>
        </p:nvPicPr>
        <p:blipFill>
          <a:blip r:embed="rId5" cstate="print"/>
          <a:srcRect/>
          <a:stretch>
            <a:fillRect/>
          </a:stretch>
        </p:blipFill>
        <p:spPr bwMode="auto">
          <a:xfrm>
            <a:off x="207264" y="716280"/>
            <a:ext cx="2563563" cy="599664"/>
          </a:xfrm>
          <a:prstGeom prst="rect">
            <a:avLst/>
          </a:prstGeom>
          <a:noFill/>
        </p:spPr>
      </p:pic>
      <p:pic>
        <p:nvPicPr>
          <p:cNvPr id="20" name="Picture 19" descr="C:\Users\Seth\Desktop\ratu_motu_west_sumatra.png"/>
          <p:cNvPicPr>
            <a:picLocks noChangeAspect="1" noChangeArrowheads="1"/>
          </p:cNvPicPr>
          <p:nvPr/>
        </p:nvPicPr>
        <p:blipFill>
          <a:blip r:embed="rId6" cstate="print"/>
          <a:srcRect/>
          <a:stretch>
            <a:fillRect/>
          </a:stretch>
        </p:blipFill>
        <p:spPr bwMode="auto">
          <a:xfrm>
            <a:off x="3352800" y="899230"/>
            <a:ext cx="2150641" cy="259064"/>
          </a:xfrm>
          <a:prstGeom prst="rect">
            <a:avLst/>
          </a:prstGeom>
          <a:noFill/>
        </p:spPr>
      </p:pic>
      <p:pic>
        <p:nvPicPr>
          <p:cNvPr id="24" name="Picture 3" descr="C:\Users\Seth\Desktop\ratu_motu_west_papua.png"/>
          <p:cNvPicPr>
            <a:picLocks noChangeAspect="1" noChangeArrowheads="1"/>
          </p:cNvPicPr>
          <p:nvPr/>
        </p:nvPicPr>
        <p:blipFill>
          <a:blip r:embed="rId7" cstate="print"/>
          <a:srcRect/>
          <a:stretch>
            <a:fillRect/>
          </a:stretch>
        </p:blipFill>
        <p:spPr bwMode="auto">
          <a:xfrm>
            <a:off x="6400800" y="892604"/>
            <a:ext cx="2057400" cy="271732"/>
          </a:xfrm>
          <a:prstGeom prst="rect">
            <a:avLst/>
          </a:prstGeom>
          <a:noFill/>
        </p:spPr>
      </p:pic>
      <p:sp>
        <p:nvSpPr>
          <p:cNvPr id="18"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cxnSp>
        <p:nvCxnSpPr>
          <p:cNvPr id="26" name="Straight Connector 25"/>
          <p:cNvCxnSpPr/>
          <p:nvPr/>
        </p:nvCxnSpPr>
        <p:spPr>
          <a:xfrm>
            <a:off x="2971800" y="533400"/>
            <a:ext cx="0" cy="5562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9" name="Picture 2" descr="C:\Users\Seth\Desktop\TIL Logos\TIL-logo.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30" name="Picture 29" descr="C:\Users\Seth\Desktop\ratu_motu_west_sumatra.png"/>
          <p:cNvPicPr>
            <a:picLocks noChangeAspect="1" noChangeArrowheads="1"/>
          </p:cNvPicPr>
          <p:nvPr/>
        </p:nvPicPr>
        <p:blipFill>
          <a:blip r:embed="rId6"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31" name="Picture 3" descr="C:\Users\Seth\Desktop\ratu_motu_west_papua.png"/>
          <p:cNvPicPr>
            <a:picLocks noChangeAspect="1" noChangeArrowheads="1"/>
          </p:cNvPicPr>
          <p:nvPr/>
        </p:nvPicPr>
        <p:blipFill>
          <a:blip r:embed="rId7"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pic>
        <p:nvPicPr>
          <p:cNvPr id="33" name="Picture 3" descr="C:\Users\Seth\Dropbox\Kolea Capital\Hospitality Investments\Pegasus Lodges &amp; Resorts\Marketing\Logos\Website Logos\logos for seth\pegasus_logo_outline.png"/>
          <p:cNvPicPr>
            <a:picLocks noChangeAspect="1" noChangeArrowheads="1"/>
          </p:cNvPicPr>
          <p:nvPr/>
        </p:nvPicPr>
        <p:blipFill>
          <a:blip r:embed="rId8"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cstate="print"/>
          <a:srcRect/>
          <a:stretch>
            <a:fillRect/>
          </a:stretch>
        </p:blipFill>
        <p:spPr bwMode="auto">
          <a:xfrm>
            <a:off x="143742" y="2514602"/>
            <a:ext cx="2751860" cy="2367781"/>
          </a:xfrm>
          <a:prstGeom prst="rect">
            <a:avLst/>
          </a:prstGeom>
          <a:noFill/>
          <a:ln w="9525">
            <a:noFill/>
            <a:miter lim="800000"/>
            <a:headEnd/>
            <a:tailEnd/>
          </a:ln>
        </p:spPr>
      </p:pic>
      <p:pic>
        <p:nvPicPr>
          <p:cNvPr id="17" name="Picture 4" descr="http://pegasuslodges.com/wp-content/uploads/2013/04/Ments_opt-1024x682.jpg"/>
          <p:cNvPicPr>
            <a:picLocks noChangeAspect="1" noChangeArrowheads="1"/>
          </p:cNvPicPr>
          <p:nvPr/>
        </p:nvPicPr>
        <p:blipFill>
          <a:blip r:embed="rId3" cstate="print"/>
          <a:srcRect l="15000" r="9998" b="3350"/>
          <a:stretch>
            <a:fillRect/>
          </a:stretch>
        </p:blipFill>
        <p:spPr bwMode="auto">
          <a:xfrm>
            <a:off x="3228111" y="2520181"/>
            <a:ext cx="2752344" cy="2362200"/>
          </a:xfrm>
          <a:prstGeom prst="rect">
            <a:avLst/>
          </a:prstGeom>
          <a:noFill/>
        </p:spPr>
      </p:pic>
      <p:pic>
        <p:nvPicPr>
          <p:cNvPr id="18" name="Picture 6" descr="http://pegasuslodges.com/wp-content/uploads/2013/04/West-Papua_opt1-1024x725.jpg"/>
          <p:cNvPicPr>
            <a:picLocks noChangeAspect="1" noChangeArrowheads="1"/>
          </p:cNvPicPr>
          <p:nvPr/>
        </p:nvPicPr>
        <p:blipFill>
          <a:blip r:embed="rId4" cstate="print"/>
          <a:srcRect l="9136" r="8645"/>
          <a:stretch>
            <a:fillRect/>
          </a:stretch>
        </p:blipFill>
        <p:spPr bwMode="auto">
          <a:xfrm>
            <a:off x="6352300" y="2520184"/>
            <a:ext cx="2743200" cy="2362199"/>
          </a:xfrm>
          <a:prstGeom prst="rect">
            <a:avLst/>
          </a:prstGeom>
          <a:noFill/>
        </p:spPr>
      </p:pic>
      <p:sp>
        <p:nvSpPr>
          <p:cNvPr id="26"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27" name="TextBox 26"/>
          <p:cNvSpPr txBox="1"/>
          <p:nvPr/>
        </p:nvSpPr>
        <p:spPr>
          <a:xfrm>
            <a:off x="152400" y="51262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Destinations</a:t>
            </a:r>
          </a:p>
        </p:txBody>
      </p:sp>
      <p:sp>
        <p:nvSpPr>
          <p:cNvPr id="28" name="TextBox 27"/>
          <p:cNvSpPr txBox="1"/>
          <p:nvPr/>
        </p:nvSpPr>
        <p:spPr>
          <a:xfrm>
            <a:off x="41560" y="1579416"/>
            <a:ext cx="2895600" cy="692497"/>
          </a:xfrm>
          <a:prstGeom prst="rect">
            <a:avLst/>
          </a:prstGeom>
          <a:noFill/>
        </p:spPr>
        <p:txBody>
          <a:bodyPr wrap="square" rtlCol="0">
            <a:spAutoFit/>
          </a:bodyPr>
          <a:lstStyle/>
          <a:p>
            <a:pPr algn="just"/>
            <a:r>
              <a:rPr lang="en-US" sz="1300" dirty="0" smtClean="0">
                <a:solidFill>
                  <a:srgbClr val="003D79"/>
                </a:solidFill>
                <a:latin typeface="Georgia"/>
              </a:rPr>
              <a:t>Kepulan Batu, Pulau Pulau Batu or the Telo Islands, North Sumatra, Indonesia</a:t>
            </a:r>
            <a:endParaRPr lang="en-US" sz="1300" dirty="0">
              <a:solidFill>
                <a:srgbClr val="003D79"/>
              </a:solidFill>
              <a:latin typeface="Georgia" pitchFamily="18" charset="0"/>
            </a:endParaRPr>
          </a:p>
        </p:txBody>
      </p:sp>
      <p:sp>
        <p:nvSpPr>
          <p:cNvPr id="29" name="TextBox 28"/>
          <p:cNvSpPr txBox="1"/>
          <p:nvPr/>
        </p:nvSpPr>
        <p:spPr>
          <a:xfrm>
            <a:off x="3117276" y="1572485"/>
            <a:ext cx="2978725" cy="492443"/>
          </a:xfrm>
          <a:prstGeom prst="rect">
            <a:avLst/>
          </a:prstGeom>
          <a:noFill/>
        </p:spPr>
        <p:txBody>
          <a:bodyPr wrap="square" rtlCol="0">
            <a:spAutoFit/>
          </a:bodyPr>
          <a:lstStyle/>
          <a:p>
            <a:pPr algn="just"/>
            <a:r>
              <a:rPr lang="en-US" sz="1300" dirty="0" smtClean="0">
                <a:solidFill>
                  <a:srgbClr val="003D79"/>
                </a:solidFill>
                <a:latin typeface="Georgia"/>
              </a:rPr>
              <a:t>Mentawai Islands, West Sumatra, Indonesia</a:t>
            </a:r>
            <a:endParaRPr lang="en-US" sz="1300" dirty="0">
              <a:solidFill>
                <a:srgbClr val="003D79"/>
              </a:solidFill>
              <a:latin typeface="Georgia" pitchFamily="18" charset="0"/>
            </a:endParaRPr>
          </a:p>
        </p:txBody>
      </p:sp>
      <p:cxnSp>
        <p:nvCxnSpPr>
          <p:cNvPr id="30" name="Straight Connector 29"/>
          <p:cNvCxnSpPr/>
          <p:nvPr/>
        </p:nvCxnSpPr>
        <p:spPr>
          <a:xfrm>
            <a:off x="3048000" y="1752600"/>
            <a:ext cx="0" cy="43434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234545" y="1572485"/>
            <a:ext cx="2895600" cy="292388"/>
          </a:xfrm>
          <a:prstGeom prst="rect">
            <a:avLst/>
          </a:prstGeom>
          <a:noFill/>
        </p:spPr>
        <p:txBody>
          <a:bodyPr wrap="square" rtlCol="0">
            <a:spAutoFit/>
          </a:bodyPr>
          <a:lstStyle/>
          <a:p>
            <a:pPr algn="just"/>
            <a:r>
              <a:rPr lang="en-US" sz="1300" dirty="0" smtClean="0">
                <a:solidFill>
                  <a:srgbClr val="003D79"/>
                </a:solidFill>
                <a:latin typeface="Georgia"/>
              </a:rPr>
              <a:t>Raja Ampat, West Papua, Indonesia</a:t>
            </a:r>
            <a:endParaRPr lang="en-US" sz="1300" dirty="0">
              <a:solidFill>
                <a:srgbClr val="003D79"/>
              </a:solidFill>
              <a:latin typeface="Georgia" pitchFamily="18" charset="0"/>
            </a:endParaRPr>
          </a:p>
        </p:txBody>
      </p:sp>
      <p:pic>
        <p:nvPicPr>
          <p:cNvPr id="33" name="Picture 2" descr="C:\Users\Seth\Desktop\TIL Logos\TIL-logo.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35" name="Picture 34" descr="C:\Users\Seth\Desktop\ratu_motu_west_sumatra.png"/>
          <p:cNvPicPr>
            <a:picLocks noChangeAspect="1" noChangeArrowheads="1"/>
          </p:cNvPicPr>
          <p:nvPr/>
        </p:nvPicPr>
        <p:blipFill>
          <a:blip r:embed="rId6"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36" name="Picture 3" descr="C:\Users\Seth\Desktop\ratu_motu_west_papua.png"/>
          <p:cNvPicPr>
            <a:picLocks noChangeAspect="1" noChangeArrowheads="1"/>
          </p:cNvPicPr>
          <p:nvPr/>
        </p:nvPicPr>
        <p:blipFill>
          <a:blip r:embed="rId7"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37" name="Straight Connector 36"/>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39" name="Picture 3" descr="C:\Users\Seth\Dropbox\Kolea Capital\Hospitality Investments\Pegasus Lodges &amp; Resorts\Marketing\Logos\Website Logos\logos for seth\pegasus_logo_outline.png"/>
          <p:cNvPicPr>
            <a:picLocks noChangeAspect="1" noChangeArrowheads="1"/>
          </p:cNvPicPr>
          <p:nvPr/>
        </p:nvPicPr>
        <p:blipFill>
          <a:blip r:embed="rId8"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pic>
        <p:nvPicPr>
          <p:cNvPr id="40" name="Picture 2" descr="C:\Users\Seth\Desktop\TIL Logos\TIL-logo.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76200" y="965288"/>
            <a:ext cx="2772645" cy="648572"/>
          </a:xfrm>
          <a:prstGeom prst="rect">
            <a:avLst/>
          </a:prstGeom>
          <a:noFill/>
        </p:spPr>
      </p:pic>
      <p:pic>
        <p:nvPicPr>
          <p:cNvPr id="41" name="Picture 40" descr="C:\Users\Seth\Desktop\ratu_motu_west_sumatra.png"/>
          <p:cNvPicPr>
            <a:picLocks noChangeAspect="1" noChangeArrowheads="1"/>
          </p:cNvPicPr>
          <p:nvPr/>
        </p:nvPicPr>
        <p:blipFill>
          <a:blip r:embed="rId6" cstate="print">
            <a:duotone>
              <a:prstClr val="black"/>
              <a:schemeClr val="accent1">
                <a:tint val="45000"/>
                <a:satMod val="400000"/>
              </a:schemeClr>
            </a:duotone>
            <a:lum bright="-50000"/>
          </a:blip>
          <a:srcRect/>
          <a:stretch>
            <a:fillRect/>
          </a:stretch>
        </p:blipFill>
        <p:spPr bwMode="auto">
          <a:xfrm>
            <a:off x="3411959" y="1156689"/>
            <a:ext cx="2303041" cy="277422"/>
          </a:xfrm>
          <a:prstGeom prst="rect">
            <a:avLst/>
          </a:prstGeom>
          <a:noFill/>
        </p:spPr>
      </p:pic>
      <p:pic>
        <p:nvPicPr>
          <p:cNvPr id="42" name="Picture 3" descr="C:\Users\Seth\Desktop\ratu_motu_west_papua.png"/>
          <p:cNvPicPr>
            <a:picLocks noChangeAspect="1" noChangeArrowheads="1"/>
          </p:cNvPicPr>
          <p:nvPr/>
        </p:nvPicPr>
        <p:blipFill>
          <a:blip r:embed="rId7"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557856" y="1156362"/>
            <a:ext cx="2205144" cy="291245"/>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pegasuslodges.com/wp-content/uploads/2013/04/sizeHouse.jpg"/>
          <p:cNvPicPr>
            <a:picLocks noChangeAspect="1" noChangeArrowheads="1"/>
          </p:cNvPicPr>
          <p:nvPr/>
        </p:nvPicPr>
        <p:blipFill>
          <a:blip r:embed="rId2" cstate="print"/>
          <a:srcRect/>
          <a:stretch>
            <a:fillRect/>
          </a:stretch>
        </p:blipFill>
        <p:spPr bwMode="auto">
          <a:xfrm>
            <a:off x="-1179288" y="0"/>
            <a:ext cx="11658600" cy="6858000"/>
          </a:xfrm>
          <a:prstGeom prst="rect">
            <a:avLst/>
          </a:prstGeom>
          <a:noFill/>
        </p:spPr>
      </p:pic>
      <p:pic>
        <p:nvPicPr>
          <p:cNvPr id="18" name="Picture 2" descr="C:\Users\Seth\Desktop\TIL Logos\TIL-logo.png"/>
          <p:cNvPicPr>
            <a:picLocks noChangeAspect="1" noChangeArrowheads="1"/>
          </p:cNvPicPr>
          <p:nvPr/>
        </p:nvPicPr>
        <p:blipFill>
          <a:blip r:embed="rId3" cstate="print"/>
          <a:srcRect/>
          <a:stretch>
            <a:fillRect/>
          </a:stretch>
        </p:blipFill>
        <p:spPr bwMode="auto">
          <a:xfrm>
            <a:off x="2638709" y="5867400"/>
            <a:ext cx="3866583" cy="904464"/>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33" name="TextBox 3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Telo Island Lodge</a:t>
            </a:r>
          </a:p>
        </p:txBody>
      </p:sp>
      <p:pic>
        <p:nvPicPr>
          <p:cNvPr id="35" name="Picture 2" descr="http://pegasuslodges.com/wp-content/uploads/2013/04/size_P074231-1024x602.jpg"/>
          <p:cNvPicPr>
            <a:picLocks noChangeAspect="1" noChangeArrowheads="1"/>
          </p:cNvPicPr>
          <p:nvPr/>
        </p:nvPicPr>
        <p:blipFill>
          <a:blip r:embed="rId2" cstate="print"/>
          <a:srcRect/>
          <a:stretch>
            <a:fillRect/>
          </a:stretch>
        </p:blipFill>
        <p:spPr bwMode="auto">
          <a:xfrm>
            <a:off x="1107145" y="1295400"/>
            <a:ext cx="2743200" cy="1612510"/>
          </a:xfrm>
          <a:prstGeom prst="rect">
            <a:avLst/>
          </a:prstGeom>
          <a:noFill/>
          <a:ln>
            <a:solidFill>
              <a:srgbClr val="CDD1D0"/>
            </a:solidFill>
          </a:ln>
        </p:spPr>
      </p:pic>
      <p:pic>
        <p:nvPicPr>
          <p:cNvPr id="36" name="Picture 4" descr="http://pegasuslodges.com/wp-content/uploads/2013/04/size_P073805-1024x602.jpg"/>
          <p:cNvPicPr>
            <a:picLocks noChangeAspect="1" noChangeArrowheads="1"/>
          </p:cNvPicPr>
          <p:nvPr/>
        </p:nvPicPr>
        <p:blipFill>
          <a:blip r:embed="rId3" cstate="print"/>
          <a:srcRect/>
          <a:stretch>
            <a:fillRect/>
          </a:stretch>
        </p:blipFill>
        <p:spPr bwMode="auto">
          <a:xfrm>
            <a:off x="5105400" y="2919151"/>
            <a:ext cx="2743200" cy="1612509"/>
          </a:xfrm>
          <a:prstGeom prst="rect">
            <a:avLst/>
          </a:prstGeom>
          <a:noFill/>
          <a:ln>
            <a:solidFill>
              <a:srgbClr val="CDD1D0"/>
            </a:solidFill>
          </a:ln>
        </p:spPr>
      </p:pic>
      <p:pic>
        <p:nvPicPr>
          <p:cNvPr id="38" name="Picture 10" descr="http://pegasuslodges.com/wp-content/uploads/2013/06/MG_2731-1024x682.jpg"/>
          <p:cNvPicPr>
            <a:picLocks noChangeAspect="1" noChangeArrowheads="1"/>
          </p:cNvPicPr>
          <p:nvPr/>
        </p:nvPicPr>
        <p:blipFill>
          <a:blip r:embed="rId4" cstate="print"/>
          <a:srcRect b="10841"/>
          <a:stretch>
            <a:fillRect/>
          </a:stretch>
        </p:blipFill>
        <p:spPr bwMode="auto">
          <a:xfrm>
            <a:off x="1107145" y="2918015"/>
            <a:ext cx="2743200" cy="1628775"/>
          </a:xfrm>
          <a:prstGeom prst="rect">
            <a:avLst/>
          </a:prstGeom>
          <a:noFill/>
          <a:ln>
            <a:solidFill>
              <a:srgbClr val="CDD1D0"/>
            </a:solidFill>
          </a:ln>
        </p:spPr>
      </p:pic>
      <p:pic>
        <p:nvPicPr>
          <p:cNvPr id="40" name="Picture 6" descr="http://pegasuslodges.com/wp-content/uploads/2013/04/size_P077936-1024x602.jpg"/>
          <p:cNvPicPr>
            <a:picLocks noChangeAspect="1" noChangeArrowheads="1"/>
          </p:cNvPicPr>
          <p:nvPr/>
        </p:nvPicPr>
        <p:blipFill>
          <a:blip r:embed="rId5" cstate="print"/>
          <a:srcRect/>
          <a:stretch>
            <a:fillRect/>
          </a:stretch>
        </p:blipFill>
        <p:spPr bwMode="auto">
          <a:xfrm>
            <a:off x="5105400" y="1295400"/>
            <a:ext cx="2743200" cy="1612509"/>
          </a:xfrm>
          <a:prstGeom prst="rect">
            <a:avLst/>
          </a:prstGeom>
          <a:noFill/>
          <a:ln>
            <a:solidFill>
              <a:srgbClr val="CDD1D0"/>
            </a:solidFill>
          </a:ln>
        </p:spPr>
      </p:pic>
      <p:pic>
        <p:nvPicPr>
          <p:cNvPr id="51202" name="Picture 2" descr="http://pegasuslodges.com/wp-content/uploads/2013/06/IMG_5661-1024x682.jpg"/>
          <p:cNvPicPr>
            <a:picLocks noChangeAspect="1" noChangeArrowheads="1"/>
          </p:cNvPicPr>
          <p:nvPr/>
        </p:nvPicPr>
        <p:blipFill>
          <a:blip r:embed="rId6" cstate="print"/>
          <a:srcRect b="10841"/>
          <a:stretch>
            <a:fillRect/>
          </a:stretch>
        </p:blipFill>
        <p:spPr bwMode="auto">
          <a:xfrm>
            <a:off x="5105400" y="4543425"/>
            <a:ext cx="2743200" cy="1628775"/>
          </a:xfrm>
          <a:prstGeom prst="rect">
            <a:avLst/>
          </a:prstGeom>
          <a:noFill/>
          <a:ln>
            <a:solidFill>
              <a:srgbClr val="CDD1D0"/>
            </a:solidFill>
          </a:ln>
        </p:spPr>
      </p:pic>
      <p:pic>
        <p:nvPicPr>
          <p:cNvPr id="37" name="Picture 8" descr="http://pegasuslodges.com/wp-content/uploads/2013/06/IMG_7962-1024x602.jpg"/>
          <p:cNvPicPr>
            <a:picLocks noChangeAspect="1" noChangeArrowheads="1"/>
          </p:cNvPicPr>
          <p:nvPr/>
        </p:nvPicPr>
        <p:blipFill>
          <a:blip r:embed="rId7" cstate="print"/>
          <a:srcRect/>
          <a:stretch>
            <a:fillRect/>
          </a:stretch>
        </p:blipFill>
        <p:spPr bwMode="auto">
          <a:xfrm>
            <a:off x="1107145" y="4564176"/>
            <a:ext cx="2743200" cy="1612509"/>
          </a:xfrm>
          <a:prstGeom prst="rect">
            <a:avLst/>
          </a:prstGeom>
          <a:noFill/>
          <a:ln>
            <a:solidFill>
              <a:srgbClr val="CDD1D0"/>
            </a:solidFill>
          </a:ln>
        </p:spPr>
      </p:pic>
      <p:pic>
        <p:nvPicPr>
          <p:cNvPr id="17" name="Picture 2" descr="C:\Users\Seth\Desktop\TIL Logos\TIL-logo.png"/>
          <p:cNvPicPr>
            <a:picLocks noChangeAspect="1" noChangeArrowheads="1"/>
          </p:cNvPicPr>
          <p:nvPr/>
        </p:nvPicPr>
        <p:blipFill>
          <a:blip r:embed="rId8"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8" name="Picture 17" descr="C:\Users\Seth\Desktop\ratu_motu_west_sumatra.png"/>
          <p:cNvPicPr>
            <a:picLocks noChangeAspect="1" noChangeArrowheads="1"/>
          </p:cNvPicPr>
          <p:nvPr/>
        </p:nvPicPr>
        <p:blipFill>
          <a:blip r:embed="rId9"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9" name="Picture 3" descr="C:\Users\Seth\Desktop\ratu_motu_west_papua.png"/>
          <p:cNvPicPr>
            <a:picLocks noChangeAspect="1" noChangeArrowheads="1"/>
          </p:cNvPicPr>
          <p:nvPr/>
        </p:nvPicPr>
        <p:blipFill>
          <a:blip r:embed="rId10"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20" name="Straight Connector 19"/>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5" name="Picture 3" descr="C:\Users\Seth\Dropbox\Kolea Capital\Hospitality Investments\Pegasus Lodges &amp; Resorts\Marketing\Logos\Website Logos\logos for seth\pegasus_logo_outline.png"/>
          <p:cNvPicPr>
            <a:picLocks noChangeAspect="1" noChangeArrowheads="1"/>
          </p:cNvPicPr>
          <p:nvPr/>
        </p:nvPicPr>
        <p:blipFill>
          <a:blip r:embed="rId11"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cxnSp>
        <p:nvCxnSpPr>
          <p:cNvPr id="26" name="Straight Connector 25"/>
          <p:cNvCxnSpPr/>
          <p:nvPr/>
        </p:nvCxnSpPr>
        <p:spPr>
          <a:xfrm>
            <a:off x="450028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33" name="TextBox 3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Telo Island Lodge</a:t>
            </a:r>
          </a:p>
        </p:txBody>
      </p:sp>
      <p:sp>
        <p:nvSpPr>
          <p:cNvPr id="17" name="TextBox 16"/>
          <p:cNvSpPr txBox="1"/>
          <p:nvPr/>
        </p:nvSpPr>
        <p:spPr>
          <a:xfrm>
            <a:off x="152400" y="1202086"/>
            <a:ext cx="4419600" cy="3308598"/>
          </a:xfrm>
          <a:prstGeom prst="rect">
            <a:avLst/>
          </a:prstGeom>
          <a:noFill/>
        </p:spPr>
        <p:txBody>
          <a:bodyPr wrap="square" rtlCol="0">
            <a:spAutoFit/>
          </a:bodyPr>
          <a:lstStyle/>
          <a:p>
            <a:pPr algn="just"/>
            <a:r>
              <a:rPr lang="en-US" sz="1400" b="1" u="sng" dirty="0" smtClean="0">
                <a:solidFill>
                  <a:srgbClr val="003D79"/>
                </a:solidFill>
                <a:latin typeface="Georgia"/>
              </a:rPr>
              <a:t>History</a:t>
            </a:r>
          </a:p>
          <a:p>
            <a:pPr algn="just"/>
            <a:r>
              <a:rPr lang="en-US" sz="1300" dirty="0" smtClean="0">
                <a:solidFill>
                  <a:srgbClr val="003D79"/>
                </a:solidFill>
                <a:latin typeface="Georgia"/>
              </a:rPr>
              <a:t>About 20 years ago, when we first travelled through the Pulau Pulau Batu region, we were stunned by its beauty. Its geography has been compared to the islands off the north coast of Thailand, but this remote region of Indonesia is like no other. The local people are friendly and non-aggressive, and your travels here will be lined with a backdrop of smiling faces.</a:t>
            </a:r>
          </a:p>
          <a:p>
            <a:pPr algn="just"/>
            <a:endParaRPr lang="en-US" sz="1300" dirty="0" smtClean="0">
              <a:solidFill>
                <a:srgbClr val="003D79"/>
              </a:solidFill>
              <a:latin typeface="Georgia"/>
            </a:endParaRPr>
          </a:p>
          <a:p>
            <a:pPr algn="just"/>
            <a:r>
              <a:rPr lang="en-US" sz="1300" dirty="0" smtClean="0">
                <a:solidFill>
                  <a:srgbClr val="003D79"/>
                </a:solidFill>
                <a:latin typeface="Georgia"/>
              </a:rPr>
              <a:t>Ever since we were teenagers, remote area construction and operation has been part of our lives, including our first project – Hinako’s Hideaway in the Hinako Islands – which ran for 15 years. With Telo Island Lodge, we have drawn from our experience and love of the area to create an exclusive, safe surfing holiday without equal in this region.</a:t>
            </a:r>
            <a:endParaRPr lang="en-US" sz="1300" dirty="0">
              <a:solidFill>
                <a:srgbClr val="003D79"/>
              </a:solidFill>
              <a:latin typeface="Georgia" pitchFamily="18" charset="0"/>
            </a:endParaRPr>
          </a:p>
        </p:txBody>
      </p:sp>
      <p:pic>
        <p:nvPicPr>
          <p:cNvPr id="80898" name="Picture 2" descr="http://pegasuslodges.com/wp-content/uploads/2013/04/sizeScan-3-1024x602.jpg"/>
          <p:cNvPicPr>
            <a:picLocks noChangeAspect="1" noChangeArrowheads="1"/>
          </p:cNvPicPr>
          <p:nvPr/>
        </p:nvPicPr>
        <p:blipFill>
          <a:blip r:embed="rId2" cstate="print"/>
          <a:srcRect/>
          <a:stretch>
            <a:fillRect/>
          </a:stretch>
        </p:blipFill>
        <p:spPr bwMode="auto">
          <a:xfrm>
            <a:off x="4953000" y="1295401"/>
            <a:ext cx="4114800" cy="2418764"/>
          </a:xfrm>
          <a:prstGeom prst="rect">
            <a:avLst/>
          </a:prstGeom>
          <a:noFill/>
          <a:ln>
            <a:solidFill>
              <a:srgbClr val="CDD1D0"/>
            </a:solidFill>
          </a:ln>
        </p:spPr>
      </p:pic>
      <p:pic>
        <p:nvPicPr>
          <p:cNvPr id="80900" name="Picture 4" descr="http://pegasuslodges.com/wp-content/uploads/2013/04/size_P073579-1024x602.jpg"/>
          <p:cNvPicPr>
            <a:picLocks noChangeAspect="1" noChangeArrowheads="1"/>
          </p:cNvPicPr>
          <p:nvPr/>
        </p:nvPicPr>
        <p:blipFill>
          <a:blip r:embed="rId3" cstate="print"/>
          <a:srcRect/>
          <a:stretch>
            <a:fillRect/>
          </a:stretch>
        </p:blipFill>
        <p:spPr bwMode="auto">
          <a:xfrm>
            <a:off x="4953000" y="3753436"/>
            <a:ext cx="4114800" cy="2418764"/>
          </a:xfrm>
          <a:prstGeom prst="rect">
            <a:avLst/>
          </a:prstGeom>
          <a:noFill/>
          <a:ln>
            <a:solidFill>
              <a:srgbClr val="CDD1D0"/>
            </a:solidFill>
          </a:ln>
        </p:spPr>
      </p:pic>
      <p:cxnSp>
        <p:nvCxnSpPr>
          <p:cNvPr id="14" name="Straight Connector 13"/>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5"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6" name="Picture 15"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8"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9" name="Straight Connector 18"/>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5"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33" name="TextBox 3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Telo Island Lodge</a:t>
            </a:r>
          </a:p>
        </p:txBody>
      </p:sp>
      <p:sp>
        <p:nvSpPr>
          <p:cNvPr id="11" name="TextBox 10"/>
          <p:cNvSpPr txBox="1"/>
          <p:nvPr/>
        </p:nvSpPr>
        <p:spPr>
          <a:xfrm>
            <a:off x="152400" y="1211050"/>
            <a:ext cx="4419600" cy="2781531"/>
          </a:xfrm>
          <a:prstGeom prst="rect">
            <a:avLst/>
          </a:prstGeom>
          <a:noFill/>
        </p:spPr>
        <p:txBody>
          <a:bodyPr wrap="square" rtlCol="0">
            <a:spAutoFit/>
          </a:bodyPr>
          <a:lstStyle/>
          <a:p>
            <a:pPr algn="just"/>
            <a:r>
              <a:rPr lang="en-US" sz="1400" b="1" u="sng" dirty="0" smtClean="0">
                <a:solidFill>
                  <a:srgbClr val="003D79"/>
                </a:solidFill>
                <a:latin typeface="Georgia"/>
              </a:rPr>
              <a:t>Destination</a:t>
            </a:r>
          </a:p>
          <a:p>
            <a:pPr algn="just"/>
            <a:r>
              <a:rPr lang="en-US" sz="1300" dirty="0" smtClean="0">
                <a:solidFill>
                  <a:srgbClr val="003D79"/>
                </a:solidFill>
                <a:latin typeface="Georgia"/>
              </a:rPr>
              <a:t>Situated almost directly on the equator, Telo Island Lodge is ensconced in a group of islands known as Kepulan Batu, Pulau Pulau Batu or the Telo’s. This group of islands is located between the Mentawai Islands to the south and the island of Nias in the north, all of which are located off the west coast of Sumatra. The islands in our group are unlike any others in Sumatra and are often compared to the cliff islands of Thailand or the smaller islands in the Seychelles. Due to their remote location and the fact they can only be accessed conveniently by private aircraft, they remain largely unspoilt by the rampant development in most parts of Indonesia, including the Mentawais.</a:t>
            </a:r>
            <a:endParaRPr lang="en-US" sz="1300" dirty="0">
              <a:solidFill>
                <a:srgbClr val="003D79"/>
              </a:solidFill>
              <a:latin typeface="Georgia" pitchFamily="18" charset="0"/>
            </a:endParaRPr>
          </a:p>
        </p:txBody>
      </p:sp>
      <p:pic>
        <p:nvPicPr>
          <p:cNvPr id="79874" name="Picture 2" descr="http://pegasuslodges.com/wp-content/uploads/2013/04/size_P073795-1024x602.jpg"/>
          <p:cNvPicPr>
            <a:picLocks noChangeAspect="1" noChangeArrowheads="1"/>
          </p:cNvPicPr>
          <p:nvPr/>
        </p:nvPicPr>
        <p:blipFill>
          <a:blip r:embed="rId2" cstate="print"/>
          <a:srcRect/>
          <a:stretch>
            <a:fillRect/>
          </a:stretch>
        </p:blipFill>
        <p:spPr bwMode="auto">
          <a:xfrm>
            <a:off x="4953000" y="1295399"/>
            <a:ext cx="4114800" cy="2418763"/>
          </a:xfrm>
          <a:prstGeom prst="rect">
            <a:avLst/>
          </a:prstGeom>
          <a:noFill/>
          <a:ln>
            <a:solidFill>
              <a:srgbClr val="CDD1D0"/>
            </a:solidFill>
          </a:ln>
        </p:spPr>
      </p:pic>
      <p:pic>
        <p:nvPicPr>
          <p:cNvPr id="79876" name="Picture 4" descr="http://pegasuslodges.com/wp-content/uploads/2013/04/size_MG_9747-1024x602.jpg"/>
          <p:cNvPicPr>
            <a:picLocks noChangeAspect="1" noChangeArrowheads="1"/>
          </p:cNvPicPr>
          <p:nvPr/>
        </p:nvPicPr>
        <p:blipFill>
          <a:blip r:embed="rId3" cstate="print"/>
          <a:srcRect/>
          <a:stretch>
            <a:fillRect/>
          </a:stretch>
        </p:blipFill>
        <p:spPr bwMode="auto">
          <a:xfrm>
            <a:off x="4953000" y="3753436"/>
            <a:ext cx="4114799" cy="2418763"/>
          </a:xfrm>
          <a:prstGeom prst="rect">
            <a:avLst/>
          </a:prstGeom>
          <a:noFill/>
          <a:ln>
            <a:solidFill>
              <a:srgbClr val="CDD1D0"/>
            </a:solidFill>
          </a:ln>
        </p:spPr>
      </p:pic>
      <p:cxnSp>
        <p:nvCxnSpPr>
          <p:cNvPr id="14" name="Straight Connector 13"/>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5"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6" name="Picture 15"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7"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8" name="Straight Connector 17"/>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0"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33" name="TextBox 3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Telo Island Lodge</a:t>
            </a:r>
          </a:p>
        </p:txBody>
      </p:sp>
      <p:sp>
        <p:nvSpPr>
          <p:cNvPr id="12" name="TextBox 11"/>
          <p:cNvSpPr txBox="1"/>
          <p:nvPr/>
        </p:nvSpPr>
        <p:spPr>
          <a:xfrm>
            <a:off x="152400" y="1211052"/>
            <a:ext cx="4419600" cy="4893647"/>
          </a:xfrm>
          <a:prstGeom prst="rect">
            <a:avLst/>
          </a:prstGeom>
          <a:noFill/>
        </p:spPr>
        <p:txBody>
          <a:bodyPr wrap="square" rtlCol="0">
            <a:spAutoFit/>
          </a:bodyPr>
          <a:lstStyle/>
          <a:p>
            <a:pPr algn="just"/>
            <a:r>
              <a:rPr lang="en-US" sz="1400" b="1" u="sng" dirty="0" smtClean="0">
                <a:solidFill>
                  <a:srgbClr val="003D79"/>
                </a:solidFill>
                <a:latin typeface="Georgia"/>
              </a:rPr>
              <a:t>The Lodge</a:t>
            </a:r>
          </a:p>
          <a:p>
            <a:pPr algn="just"/>
            <a:r>
              <a:rPr lang="en-US" sz="1300" dirty="0" smtClean="0">
                <a:solidFill>
                  <a:srgbClr val="003D79"/>
                </a:solidFill>
                <a:latin typeface="Georgia"/>
              </a:rPr>
              <a:t>With 2 world class waves out front, and 18 more within an hour's boat ride of the lodge (most within 20 minutes), a maximum of 8 eight guests and an industry leading guest to guide ratio of 4:1, we are confident you've found your way to one of the world's foremost surf travel experiences.....</a:t>
            </a:r>
          </a:p>
          <a:p>
            <a:pPr algn="just"/>
            <a:endParaRPr lang="en-US" sz="1300" dirty="0" smtClean="0">
              <a:solidFill>
                <a:srgbClr val="003D79"/>
              </a:solidFill>
              <a:latin typeface="Georgia"/>
            </a:endParaRPr>
          </a:p>
          <a:p>
            <a:pPr algn="just"/>
            <a:r>
              <a:rPr lang="en-US" sz="1300" dirty="0" smtClean="0">
                <a:solidFill>
                  <a:srgbClr val="003D79"/>
                </a:solidFill>
                <a:latin typeface="Georgia"/>
              </a:rPr>
              <a:t>A visit to Telo Island Lodge is one of the world’s true great surf travel experiences. Our environment is a true surfer’s paradise with all the comforts of home. We aim to provide a surfing experience like no other in an intensely guided and serviced environment. It's a product of our own experiences. We always enjoyed the coldest beer, the best food, the funnest waves, the most comfortable beds, air-conditioned rooms, the best transfer boat and the best guides … it's just they were never available at a single location with a single operation… till now. Our waves are user-friendly, as are our services, guides and management. Our prime objective is to ensure you enjoy the experience. Situated lagoon-side in a protected pocket at the base of a small mountain, Telo Island Lodge commands a vista over one of Indonesia’s most coveted surfing locations.</a:t>
            </a:r>
            <a:endParaRPr lang="en-US" sz="1300" dirty="0">
              <a:solidFill>
                <a:srgbClr val="003D79"/>
              </a:solidFill>
              <a:latin typeface="Georgia" pitchFamily="18" charset="0"/>
            </a:endParaRPr>
          </a:p>
        </p:txBody>
      </p:sp>
      <p:pic>
        <p:nvPicPr>
          <p:cNvPr id="78850" name="Picture 2" descr="http://pegasuslodges.com/wp-content/uploads/2013/04/telo-leisure8-1024x682.jpg"/>
          <p:cNvPicPr>
            <a:picLocks noChangeAspect="1" noChangeArrowheads="1"/>
          </p:cNvPicPr>
          <p:nvPr/>
        </p:nvPicPr>
        <p:blipFill>
          <a:blip r:embed="rId2" cstate="print"/>
          <a:srcRect l="3808" t="17283" r="1850" b="-771"/>
          <a:stretch>
            <a:fillRect/>
          </a:stretch>
        </p:blipFill>
        <p:spPr bwMode="auto">
          <a:xfrm>
            <a:off x="4953000" y="1295400"/>
            <a:ext cx="4114800" cy="2424955"/>
          </a:xfrm>
          <a:prstGeom prst="rect">
            <a:avLst/>
          </a:prstGeom>
          <a:noFill/>
          <a:ln>
            <a:solidFill>
              <a:srgbClr val="CDD1D0"/>
            </a:solidFill>
          </a:ln>
        </p:spPr>
      </p:pic>
      <p:pic>
        <p:nvPicPr>
          <p:cNvPr id="78852" name="Picture 4" descr="http://pegasuslodges.com/wp-content/uploads/2013/04/size_MG_1485-1024x602.jpg"/>
          <p:cNvPicPr>
            <a:picLocks noChangeAspect="1" noChangeArrowheads="1"/>
          </p:cNvPicPr>
          <p:nvPr/>
        </p:nvPicPr>
        <p:blipFill>
          <a:blip r:embed="rId3" cstate="print"/>
          <a:srcRect/>
          <a:stretch>
            <a:fillRect/>
          </a:stretch>
        </p:blipFill>
        <p:spPr bwMode="auto">
          <a:xfrm>
            <a:off x="4953000" y="3753437"/>
            <a:ext cx="4114800" cy="2418764"/>
          </a:xfrm>
          <a:prstGeom prst="rect">
            <a:avLst/>
          </a:prstGeom>
          <a:noFill/>
          <a:ln>
            <a:solidFill>
              <a:srgbClr val="CDD1D0"/>
            </a:solidFill>
          </a:ln>
        </p:spPr>
      </p:pic>
      <p:cxnSp>
        <p:nvCxnSpPr>
          <p:cNvPr id="14" name="Straight Connector 13"/>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5"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6" name="Picture 15"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7"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8" name="Straight Connector 17"/>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0"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3638</TotalTime>
  <Words>2317</Words>
  <Application>Microsoft Office PowerPoint</Application>
  <PresentationFormat>On-screen Show (4:3)</PresentationFormat>
  <Paragraphs>166</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Seth</dc:creator>
  <cp:lastModifiedBy>Seth</cp:lastModifiedBy>
  <cp:revision>224</cp:revision>
  <dcterms:created xsi:type="dcterms:W3CDTF">2013-05-24T17:44:55Z</dcterms:created>
  <dcterms:modified xsi:type="dcterms:W3CDTF">2013-08-06T22:48:39Z</dcterms:modified>
</cp:coreProperties>
</file>