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tags/tag17.xml" ContentType="application/vnd.openxmlformats-officedocument.presentationml.tags+xml"/>
  <Override PartName="/ppt/notesSlides/notesSlide15.xml" ContentType="application/vnd.openxmlformats-officedocument.presentationml.notesSlide+xml"/>
  <Override PartName="/ppt/tags/tag18.xml" ContentType="application/vnd.openxmlformats-officedocument.presentationml.tags+xml"/>
  <Override PartName="/ppt/notesSlides/notesSlide16.xml" ContentType="application/vnd.openxmlformats-officedocument.presentationml.notesSlide+xml"/>
  <Override PartName="/ppt/tags/tag19.xml" ContentType="application/vnd.openxmlformats-officedocument.presentationml.tags+xml"/>
  <Override PartName="/ppt/notesSlides/notesSlide17.xml" ContentType="application/vnd.openxmlformats-officedocument.presentationml.notesSlide+xml"/>
  <Override PartName="/ppt/tags/tag20.xml" ContentType="application/vnd.openxmlformats-officedocument.presentationml.tags+xml"/>
  <Override PartName="/ppt/notesSlides/notesSlide18.xml" ContentType="application/vnd.openxmlformats-officedocument.presentationml.notesSlide+xml"/>
  <Override PartName="/ppt/tags/tag21.xml" ContentType="application/vnd.openxmlformats-officedocument.presentationml.tags+xml"/>
  <Override PartName="/ppt/notesSlides/notesSlide19.xml" ContentType="application/vnd.openxmlformats-officedocument.presentationml.notesSlide+xml"/>
  <Override PartName="/ppt/tags/tag22.xml" ContentType="application/vnd.openxmlformats-officedocument.presentationml.tags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3"/>
  </p:notesMasterIdLst>
  <p:handoutMasterIdLst>
    <p:handoutMasterId r:id="rId24"/>
  </p:handoutMasterIdLst>
  <p:sldIdLst>
    <p:sldId id="259" r:id="rId3"/>
    <p:sldId id="280" r:id="rId4"/>
    <p:sldId id="325" r:id="rId5"/>
    <p:sldId id="326" r:id="rId6"/>
    <p:sldId id="328" r:id="rId7"/>
    <p:sldId id="329" r:id="rId8"/>
    <p:sldId id="330" r:id="rId9"/>
    <p:sldId id="331" r:id="rId10"/>
    <p:sldId id="332" r:id="rId11"/>
    <p:sldId id="348" r:id="rId12"/>
    <p:sldId id="333" r:id="rId13"/>
    <p:sldId id="334" r:id="rId14"/>
    <p:sldId id="349" r:id="rId15"/>
    <p:sldId id="335" r:id="rId16"/>
    <p:sldId id="336" r:id="rId17"/>
    <p:sldId id="350" r:id="rId18"/>
    <p:sldId id="338" r:id="rId19"/>
    <p:sldId id="346" r:id="rId20"/>
    <p:sldId id="343" r:id="rId21"/>
    <p:sldId id="341" r:id="rId22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576">
          <p15:clr>
            <a:srgbClr val="A4A3A4"/>
          </p15:clr>
        </p15:guide>
        <p15:guide id="3" pos="2880">
          <p15:clr>
            <a:srgbClr val="A4A3A4"/>
          </p15:clr>
        </p15:guide>
        <p15:guide id="4" pos="2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0504D"/>
    <a:srgbClr val="E6E6E6"/>
    <a:srgbClr val="E8E8E8"/>
    <a:srgbClr val="E2E2E2"/>
    <a:srgbClr val="DEDEDE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04" autoAdjust="0"/>
    <p:restoredTop sz="88390" autoAdjust="0"/>
  </p:normalViewPr>
  <p:slideViewPr>
    <p:cSldViewPr>
      <p:cViewPr>
        <p:scale>
          <a:sx n="75" d="100"/>
          <a:sy n="75" d="100"/>
        </p:scale>
        <p:origin x="-810" y="-714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258" y="84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912097793331388E-2"/>
          <c:y val="6.5573770491803282E-2"/>
          <c:w val="0.61121877126470303"/>
          <c:h val="0.7531868250075297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Artificial Intelligence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name>Artificial Intelligence</c:name>
            <c:spPr>
              <a:ln w="63500">
                <a:solidFill>
                  <a:schemeClr val="accent1"/>
                </a:solidFill>
                <a:tailEnd type="triangle"/>
              </a:ln>
            </c:spPr>
            <c:trendlineType val="exp"/>
            <c:dispRSqr val="0"/>
            <c:dispEq val="0"/>
          </c:trendline>
          <c:cat>
            <c:strRef>
              <c:f>Sheet1!$A$2:$A$6</c:f>
              <c:strCache>
                <c:ptCount val="5"/>
                <c:pt idx="0">
                  <c:v>80s</c:v>
                </c:pt>
                <c:pt idx="1">
                  <c:v>90s</c:v>
                </c:pt>
                <c:pt idx="2">
                  <c:v>00s</c:v>
                </c:pt>
                <c:pt idx="3">
                  <c:v>10s</c:v>
                </c:pt>
                <c:pt idx="4">
                  <c:v>20s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40</c:v>
                </c:pt>
                <c:pt idx="3">
                  <c:v>200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D6E-49C7-8598-5ADE7B07A7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Machine Learning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name>Machine Learning</c:name>
            <c:spPr>
              <a:ln w="63500">
                <a:solidFill>
                  <a:schemeClr val="accent2"/>
                </a:solidFill>
                <a:tailEnd type="triangle"/>
              </a:ln>
            </c:spPr>
            <c:trendlineType val="exp"/>
            <c:dispRSqr val="0"/>
            <c:dispEq val="0"/>
          </c:trendline>
          <c:cat>
            <c:strRef>
              <c:f>Sheet1!$A$2:$A$6</c:f>
              <c:strCache>
                <c:ptCount val="5"/>
                <c:pt idx="0">
                  <c:v>80s</c:v>
                </c:pt>
                <c:pt idx="1">
                  <c:v>90s</c:v>
                </c:pt>
                <c:pt idx="2">
                  <c:v>00s</c:v>
                </c:pt>
                <c:pt idx="3">
                  <c:v>10s</c:v>
                </c:pt>
                <c:pt idx="4">
                  <c:v>20s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30</c:v>
                </c:pt>
                <c:pt idx="3">
                  <c:v>200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D6E-49C7-8598-5ADE7B07A71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Natural Language Processing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name>Natural Language Processing</c:name>
            <c:spPr>
              <a:ln w="63500">
                <a:solidFill>
                  <a:schemeClr val="accent6"/>
                </a:solidFill>
                <a:tailEnd type="triangle"/>
              </a:ln>
            </c:spPr>
            <c:trendlineType val="exp"/>
            <c:dispRSqr val="0"/>
            <c:dispEq val="0"/>
          </c:trendline>
          <c:cat>
            <c:strRef>
              <c:f>Sheet1!$A$2:$A$6</c:f>
              <c:strCache>
                <c:ptCount val="5"/>
                <c:pt idx="0">
                  <c:v>80s</c:v>
                </c:pt>
                <c:pt idx="1">
                  <c:v>90s</c:v>
                </c:pt>
                <c:pt idx="2">
                  <c:v>00s</c:v>
                </c:pt>
                <c:pt idx="3">
                  <c:v>10s</c:v>
                </c:pt>
                <c:pt idx="4">
                  <c:v>20s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10</c:v>
                </c:pt>
                <c:pt idx="1">
                  <c:v>10</c:v>
                </c:pt>
                <c:pt idx="2">
                  <c:v>15</c:v>
                </c:pt>
                <c:pt idx="3">
                  <c:v>200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D6E-49C7-8598-5ADE7B07A7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42880"/>
        <c:axId val="8717440"/>
      </c:lineChart>
      <c:catAx>
        <c:axId val="100428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Year</a:t>
                </a:r>
              </a:p>
            </c:rich>
          </c:tx>
          <c:layout>
            <c:manualLayout>
              <c:xMode val="edge"/>
              <c:yMode val="edge"/>
              <c:x val="0.33260401477593077"/>
              <c:y val="0.91751774880598957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8717440"/>
        <c:crosses val="autoZero"/>
        <c:auto val="1"/>
        <c:lblAlgn val="ctr"/>
        <c:lblOffset val="100"/>
        <c:noMultiLvlLbl val="0"/>
      </c:catAx>
      <c:valAx>
        <c:axId val="8717440"/>
        <c:scaling>
          <c:orientation val="minMax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CA"/>
                  <a:t>Maturity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42880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0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0C657CE8-DFFE-40C4-85FD-59CF48B7350F}" type="datetimeFigureOut">
              <a:rPr lang="en-CA" smtClean="0"/>
              <a:t>2017-04-24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DFA54B9D-FF04-4A22-AB70-B8241AB53C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747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724506C0-3FFE-45A5-803D-9F4FC5464A70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F8646707-6BBD-41A9-B4DF-0C76A73A2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325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err="1"/>
              <a:t>ccRobot</a:t>
            </a:r>
            <a:r>
              <a:rPr lang="en-US" b="0" baseline="0" dirty="0"/>
              <a:t> starts by learning from real customer conversations. Train </a:t>
            </a:r>
            <a:r>
              <a:rPr lang="en-US" b="0" baseline="0" dirty="0" err="1"/>
              <a:t>ccRobot</a:t>
            </a:r>
            <a:r>
              <a:rPr lang="en-US" b="0" baseline="0" dirty="0"/>
              <a:t> with an initial set of conversations that live agents had previously.</a:t>
            </a:r>
          </a:p>
          <a:p>
            <a:endParaRPr lang="en-US" b="0" baseline="0" dirty="0"/>
          </a:p>
          <a:p>
            <a:r>
              <a:rPr lang="en-CA" b="0" dirty="0"/>
              <a:t>With this</a:t>
            </a:r>
            <a:r>
              <a:rPr lang="en-CA" b="0" baseline="0" dirty="0"/>
              <a:t> initial training as a starting point, </a:t>
            </a:r>
            <a:r>
              <a:rPr lang="en-CA" b="0" dirty="0" err="1"/>
              <a:t>ccRobot</a:t>
            </a:r>
            <a:r>
              <a:rPr lang="en-CA" b="0" dirty="0"/>
              <a:t> then learns in semi-automatic mode from “live” customer interactions by using a unique on-the-job training platform. In this semi-automatic mode, live agents can serve customers as usual while simultaneously training </a:t>
            </a:r>
            <a:r>
              <a:rPr lang="en-CA" b="0" dirty="0" err="1"/>
              <a:t>ccRobot</a:t>
            </a:r>
            <a:r>
              <a:rPr lang="en-CA" b="0" dirty="0"/>
              <a:t> with real human conversations.</a:t>
            </a:r>
          </a:p>
          <a:p>
            <a:endParaRPr lang="en-CA" b="0" dirty="0"/>
          </a:p>
          <a:p>
            <a:r>
              <a:rPr lang="en-CA" b="0" dirty="0"/>
              <a:t>When ready, switch to its automatic mode, where it has the self-assessment capability to gauge its confidence and can escalate to a live agent if needed.</a:t>
            </a:r>
            <a:endParaRPr lang="en-CA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ccRobot</a:t>
            </a:r>
            <a:r>
              <a:rPr lang="en-US" dirty="0"/>
              <a:t> comes pre-loaded</a:t>
            </a:r>
            <a:r>
              <a:rPr lang="en-US" baseline="0" dirty="0"/>
              <a:t> with mixed-media response modules.</a:t>
            </a:r>
          </a:p>
          <a:p>
            <a:endParaRPr lang="en-US" baseline="0" dirty="0"/>
          </a:p>
          <a:p>
            <a:r>
              <a:rPr lang="en-US" baseline="0" dirty="0"/>
              <a:t>Chat is no longer limited to just text. You can send videos, images, </a:t>
            </a:r>
            <a:r>
              <a:rPr lang="en-US" baseline="0" dirty="0" err="1"/>
              <a:t>soundclips</a:t>
            </a:r>
            <a:r>
              <a:rPr lang="en-US" baseline="0" dirty="0"/>
              <a:t>, and forms as part of the bot’s response to provide a far more engaging experience for your customer.</a:t>
            </a:r>
          </a:p>
          <a:p>
            <a:endParaRPr lang="en-US" baseline="0" dirty="0"/>
          </a:p>
          <a:p>
            <a:r>
              <a:rPr lang="en-US" baseline="0" dirty="0"/>
              <a:t>For example, why describe to the user how to reset their password when you can simply pop-up the password reset form on the screen for the user to immediately take action. The end result is a far better and  enhanced user experience.</a:t>
            </a:r>
          </a:p>
          <a:p>
            <a:endParaRPr lang="en-US" baseline="0" dirty="0"/>
          </a:p>
          <a:p>
            <a:r>
              <a:rPr lang="en-US" baseline="0" dirty="0"/>
              <a:t>Other common encounters include account info lookup, email and ticketing, form filling, and performing user feedback surveys.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Instead of having to wait for your A.I. to be fully trained, you can </a:t>
            </a:r>
            <a:r>
              <a:rPr lang="en-US" dirty="0"/>
              <a:t>automate batches of inquiries</a:t>
            </a:r>
            <a:r>
              <a:rPr lang="en-US" baseline="0" dirty="0"/>
              <a:t> as </a:t>
            </a:r>
            <a:r>
              <a:rPr lang="en-US" baseline="0" dirty="0" err="1"/>
              <a:t>ccRobot</a:t>
            </a:r>
            <a:r>
              <a:rPr lang="en-US" baseline="0" dirty="0"/>
              <a:t> meets your confidence threshold. This allows </a:t>
            </a:r>
            <a:r>
              <a:rPr lang="en-US" baseline="0" dirty="0" err="1"/>
              <a:t>ccRobot</a:t>
            </a:r>
            <a:r>
              <a:rPr lang="en-US" baseline="0" dirty="0"/>
              <a:t> to begin making a positive impact and return on investment to your organization in as little as a few weeks.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You can quickly deploy </a:t>
            </a:r>
            <a:r>
              <a:rPr lang="en-US" baseline="0" dirty="0" err="1"/>
              <a:t>ccRobot</a:t>
            </a:r>
            <a:r>
              <a:rPr lang="en-US" baseline="0" dirty="0"/>
              <a:t> to target low-hanging fruit and as it becomes smarter and smarter, you can easily flip the switch to automate those inquiries that meet your confidence threshold.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ccRobot</a:t>
            </a:r>
            <a:r>
              <a:rPr lang="en-US" baseline="0" dirty="0"/>
              <a:t> has several safeguards in place to eliminate the traditional risk of A.I. rollout.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With traditional A.I., you</a:t>
            </a:r>
            <a:r>
              <a:rPr lang="en-US" baseline="0" dirty="0"/>
              <a:t> have the catch-22 problem of when to deploy and bring your A.I. into production. If you roll-out too soon, there is the risk that your A.I. may not be ready to handle live conversations or may behave unexpectedly, such as Microsoft’s </a:t>
            </a:r>
            <a:r>
              <a:rPr lang="en-US" baseline="0" dirty="0" err="1"/>
              <a:t>Tay</a:t>
            </a:r>
            <a:r>
              <a:rPr lang="en-US" baseline="0" dirty="0"/>
              <a:t> Twitter bot, but if you keep training and wait too long, you will miss opportunities.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err="1"/>
              <a:t>ccRobot</a:t>
            </a:r>
            <a:r>
              <a:rPr lang="en-US" baseline="0" dirty="0"/>
              <a:t> has three mechanisms in place which act as a safety net: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/>
              <a:t>Self-assessment capability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/>
              <a:t>Escalation processes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/>
              <a:t>Operator console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Instead of having to wait for your A.I. to be fully trained, you can </a:t>
            </a:r>
            <a:r>
              <a:rPr lang="en-US" dirty="0"/>
              <a:t>automate batches of inquiries</a:t>
            </a:r>
            <a:r>
              <a:rPr lang="en-US" baseline="0" dirty="0"/>
              <a:t> as </a:t>
            </a:r>
            <a:r>
              <a:rPr lang="en-US" baseline="0" dirty="0" err="1"/>
              <a:t>ccRobot</a:t>
            </a:r>
            <a:r>
              <a:rPr lang="en-US" baseline="0" dirty="0"/>
              <a:t> meets your confidence threshold. This allows </a:t>
            </a:r>
            <a:r>
              <a:rPr lang="en-US" baseline="0" dirty="0" err="1"/>
              <a:t>ccRobot</a:t>
            </a:r>
            <a:r>
              <a:rPr lang="en-US" baseline="0" dirty="0"/>
              <a:t> to begin making a positive impact and return on investment to your organization in as little as a few weeks.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You can quickly deploy </a:t>
            </a:r>
            <a:r>
              <a:rPr lang="en-US" baseline="0" dirty="0" err="1"/>
              <a:t>ccRobot</a:t>
            </a:r>
            <a:r>
              <a:rPr lang="en-US" baseline="0" dirty="0"/>
              <a:t> to target low-hanging fruit and as it becomes smarter and smarter, you can easily flip the switch to automate those inquiries that meet your confidence threshold.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ccRobot</a:t>
            </a:r>
            <a:r>
              <a:rPr lang="en-US" baseline="0" dirty="0"/>
              <a:t> has several safeguards in place to eliminate the traditional risk of A.I. rollout.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With traditional A.I., you</a:t>
            </a:r>
            <a:r>
              <a:rPr lang="en-US" baseline="0" dirty="0"/>
              <a:t> have the catch-22 problem of when to deploy and bring your A.I. into production. If you roll-out too soon, there is the risk that your A.I. may not be ready to handle live conversations or may behave unexpectedly, such as Microsoft’s </a:t>
            </a:r>
            <a:r>
              <a:rPr lang="en-US" baseline="0" dirty="0" err="1"/>
              <a:t>Tay</a:t>
            </a:r>
            <a:r>
              <a:rPr lang="en-US" baseline="0" dirty="0"/>
              <a:t> Twitter bot, but if you keep training and wait too long, you will miss opportunities.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err="1"/>
              <a:t>ccRobot</a:t>
            </a:r>
            <a:r>
              <a:rPr lang="en-US" baseline="0" dirty="0"/>
              <a:t> has three mechanisms in place which act as a safety net: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/>
              <a:t>Self-assessment capability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/>
              <a:t>Escalation processes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aseline="0" dirty="0"/>
              <a:t>Operator console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1200" dirty="0"/>
              <a:t>Automatic mode: </a:t>
            </a:r>
            <a:br>
              <a:rPr lang="en-US" sz="2000" kern="1200" dirty="0"/>
            </a:br>
            <a:r>
              <a:rPr lang="en-US" sz="2000" kern="1200" dirty="0"/>
              <a:t>Handles visitors on its own</a:t>
            </a:r>
            <a:endParaRPr lang="en-CA" sz="2000" kern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way these leading companies interact with their customers is about</a:t>
            </a:r>
            <a:r>
              <a:rPr lang="en-US" baseline="0" dirty="0"/>
              <a:t> to change because the t</a:t>
            </a:r>
            <a:r>
              <a:rPr lang="en-US" dirty="0"/>
              <a:t>echnology is finally mature enough.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Finally,</a:t>
            </a:r>
            <a:r>
              <a:rPr lang="en-US" b="0" baseline="0" dirty="0"/>
              <a:t> we can deliver experiences that are on-demand, low friction, and intuitive</a:t>
            </a:r>
          </a:p>
          <a:p>
            <a:endParaRPr lang="en-US" b="0" baseline="0" dirty="0"/>
          </a:p>
          <a:p>
            <a:r>
              <a:rPr lang="en-US" b="0" baseline="0" dirty="0"/>
              <a:t>With </a:t>
            </a:r>
            <a:r>
              <a:rPr lang="en-US" b="0" baseline="0" dirty="0" err="1"/>
              <a:t>ccRobot</a:t>
            </a:r>
            <a:endParaRPr lang="en-US" b="0" baseline="0" dirty="0"/>
          </a:p>
          <a:p>
            <a:endParaRPr lang="en-US" b="0" dirty="0"/>
          </a:p>
          <a:p>
            <a:endParaRPr lang="en-US" b="0" dirty="0"/>
          </a:p>
          <a:p>
            <a:r>
              <a:rPr lang="en-US" b="0" dirty="0" err="1"/>
              <a:t>ccRobot</a:t>
            </a:r>
            <a:r>
              <a:rPr lang="en-US" b="0" dirty="0"/>
              <a:t> gives your customers a natural user interface</a:t>
            </a:r>
          </a:p>
          <a:p>
            <a:r>
              <a:rPr lang="en-CA" b="0" dirty="0"/>
              <a:t>It can act</a:t>
            </a:r>
            <a:r>
              <a:rPr lang="en-CA" b="0" baseline="0" dirty="0"/>
              <a:t> as a</a:t>
            </a:r>
            <a:r>
              <a:rPr lang="en-CA" b="0" dirty="0"/>
              <a:t> first-line agent to </a:t>
            </a:r>
          </a:p>
          <a:p>
            <a:pPr lvl="1"/>
            <a:r>
              <a:rPr lang="en-CA" b="0" dirty="0"/>
              <a:t>converse with the customer via web chat to answer questions, </a:t>
            </a:r>
          </a:p>
          <a:p>
            <a:pPr lvl="1"/>
            <a:r>
              <a:rPr lang="en-CA" b="0" dirty="0"/>
              <a:t>route to appropriate resources, </a:t>
            </a:r>
          </a:p>
          <a:p>
            <a:pPr lvl="1"/>
            <a:r>
              <a:rPr lang="en-CA" b="0" dirty="0"/>
              <a:t>perform administrative tasks, and more.</a:t>
            </a:r>
          </a:p>
          <a:p>
            <a:endParaRPr lang="en-CA" b="0" dirty="0"/>
          </a:p>
          <a:p>
            <a:r>
              <a:rPr lang="en-CA" b="0" dirty="0"/>
              <a:t>It can be trained up to match the service quality of live agents</a:t>
            </a:r>
          </a:p>
          <a:p>
            <a:r>
              <a:rPr lang="en-CA" b="0" dirty="0"/>
              <a:t>And will help improve your service quality and reduce operating cost of offering customer service</a:t>
            </a: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Traditional AI assistants are programmed by computational linguists and technicians in isolation.</a:t>
            </a:r>
            <a:r>
              <a:rPr lang="en-US" baseline="0" dirty="0"/>
              <a:t> What they dream up in the lab may not be what is in the real world.</a:t>
            </a:r>
          </a:p>
          <a:p>
            <a:endParaRPr lang="en-US" baseline="0" dirty="0"/>
          </a:p>
          <a:p>
            <a:r>
              <a:rPr lang="en-US" baseline="0" dirty="0" err="1"/>
              <a:t>ccRobot</a:t>
            </a:r>
            <a:r>
              <a:rPr lang="en-US" baseline="0" dirty="0"/>
              <a:t> learns through a unique on-the-job training process. It is trained like an apprentice by his master and learns a far more natural, seamless, and intuitive style of conversation.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055"/>
          <a:stretch/>
        </p:blipFill>
        <p:spPr>
          <a:xfrm>
            <a:off x="1" y="2133601"/>
            <a:ext cx="9144000" cy="4222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>
              <a:defRPr>
                <a:latin typeface="Georgia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-92" t="50811" r="45394" b="-590"/>
          <a:stretch/>
        </p:blipFill>
        <p:spPr>
          <a:xfrm>
            <a:off x="-13648" y="0"/>
            <a:ext cx="9157648" cy="5582272"/>
          </a:xfrm>
          <a:prstGeom prst="rect">
            <a:avLst/>
          </a:prstGeom>
        </p:spPr>
      </p:pic>
      <p:pic>
        <p:nvPicPr>
          <p:cNvPr id="4098" name="Picture 2" descr="E:\home\spoon\pj\newBusinessUnit\KorahLimited\bcip\imageedit_1_8798284396.gi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0" y="1068926"/>
            <a:ext cx="2011680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>
              <a:defRPr sz="3600" b="0" cap="none">
                <a:latin typeface="Georgia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19200"/>
          </a:xfrm>
        </p:spPr>
        <p:txBody>
          <a:bodyPr anchor="t">
            <a:normAutofit/>
          </a:bodyPr>
          <a:lstStyle>
            <a:lvl1pPr algn="l">
              <a:defRPr sz="2800">
                <a:latin typeface="Georgia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>
            <a:lvl1pPr marL="342900" indent="-342900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sz="2000">
                <a:latin typeface="Georgia" pitchFamily="18" charset="0"/>
              </a:defRPr>
            </a:lvl1pPr>
            <a:lvl2pPr marL="571500" indent="-228600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sz="1800">
                <a:latin typeface="Georgia" pitchFamily="18" charset="0"/>
              </a:defRPr>
            </a:lvl2pPr>
            <a:lvl3pPr>
              <a:defRPr sz="2000">
                <a:latin typeface="Georgia" pitchFamily="18" charset="0"/>
              </a:defRPr>
            </a:lvl3pPr>
            <a:lvl4pPr>
              <a:defRPr sz="2000">
                <a:latin typeface="Georgia" pitchFamily="18" charset="0"/>
              </a:defRPr>
            </a:lvl4pPr>
            <a:lvl5pPr>
              <a:defRPr sz="2000">
                <a:latin typeface="Georgia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  <p:pic>
        <p:nvPicPr>
          <p:cNvPr id="3074" name="Picture 2" descr="\\10.10.1.18\Projects\Korah\Ccr\doc\ccRobot Logo\ccRobot-Final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609601"/>
            <a:ext cx="2146300" cy="80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19200"/>
          </a:xfrm>
        </p:spPr>
        <p:txBody>
          <a:bodyPr anchor="t">
            <a:normAutofit/>
          </a:bodyPr>
          <a:lstStyle>
            <a:lvl1pPr algn="l">
              <a:defRPr sz="2800">
                <a:latin typeface="Georgia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>
            <a:lvl1pPr marL="342900" indent="-342900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sz="2000">
                <a:latin typeface="Georgia" pitchFamily="18" charset="0"/>
              </a:defRPr>
            </a:lvl1pPr>
            <a:lvl2pPr marL="571500" indent="-228600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sz="1800">
                <a:latin typeface="Georgia" pitchFamily="18" charset="0"/>
              </a:defRPr>
            </a:lvl2pPr>
            <a:lvl3pPr>
              <a:defRPr sz="2000">
                <a:latin typeface="Georgia" pitchFamily="18" charset="0"/>
              </a:defRPr>
            </a:lvl3pPr>
            <a:lvl4pPr>
              <a:defRPr sz="2000">
                <a:latin typeface="Georgia" pitchFamily="18" charset="0"/>
              </a:defRPr>
            </a:lvl4pPr>
            <a:lvl5pPr>
              <a:defRPr sz="2000">
                <a:latin typeface="Georgia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92468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0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/>
  </p:transition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7.jpeg"/><Relationship Id="rId4" Type="http://schemas.openxmlformats.org/officeDocument/2006/relationships/image" Target="../media/image32.jpe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5" Type="http://schemas.openxmlformats.org/officeDocument/2006/relationships/image" Target="../media/image28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5" Type="http://schemas.openxmlformats.org/officeDocument/2006/relationships/image" Target="../media/image28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253572" y="3200400"/>
            <a:ext cx="5433228" cy="1295400"/>
          </a:xfrm>
        </p:spPr>
        <p:txBody>
          <a:bodyPr>
            <a:noAutofit/>
          </a:bodyPr>
          <a:lstStyle/>
          <a:p>
            <a:endParaRPr lang="en-US" sz="2800" dirty="0"/>
          </a:p>
          <a:p>
            <a:pPr algn="r"/>
            <a:r>
              <a:rPr lang="en-US" sz="2800" b="1" dirty="0">
                <a:latin typeface="+mn-lt"/>
              </a:rPr>
              <a:t>Enterprise Chatbot Platform</a:t>
            </a:r>
          </a:p>
          <a:p>
            <a:pPr algn="r"/>
            <a:r>
              <a:rPr lang="en-US" dirty="0">
                <a:latin typeface="+mn-lt"/>
              </a:rPr>
              <a:t>April 22, 2017</a:t>
            </a:r>
            <a:endParaRPr lang="en-CA" dirty="0">
              <a:latin typeface="+mn-lt"/>
            </a:endParaRPr>
          </a:p>
        </p:txBody>
      </p:sp>
      <p:sp>
        <p:nvSpPr>
          <p:cNvPr id="4" name="Subtitle 2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55536" y="6476999"/>
            <a:ext cx="1754264" cy="432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Korah Limited © 2017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04800" y="6172200"/>
            <a:ext cx="1233650" cy="713274"/>
          </a:xfrm>
          <a:prstGeom prst="rect">
            <a:avLst/>
          </a:prstGeom>
        </p:spPr>
      </p:pic>
      <p:pic>
        <p:nvPicPr>
          <p:cNvPr id="3074" name="Picture 2" descr="\\10.10.1.18\Projects\Korah\Ccr\doc\ccRobot Logo\ccRobot-Final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8254" y="1607467"/>
            <a:ext cx="5783522" cy="2167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INTRODUCING CCROBOT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700" dirty="0"/>
              <a:t>Real World Natural Language Interaction</a:t>
            </a:r>
            <a:endParaRPr lang="en-US" sz="1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477300"/>
            <a:ext cx="609600" cy="521208"/>
          </a:xfrm>
          <a:prstGeom prst="rect">
            <a:avLst/>
          </a:prstGeom>
        </p:spPr>
        <p:txBody>
          <a:bodyPr/>
          <a:lstStyle/>
          <a:p>
            <a:fld id="{BCC36A4D-ECCE-40B1-9708-79F7ACD718C9}" type="slidenum">
              <a:rPr lang="en-CA" smtClean="0"/>
              <a:pPr/>
              <a:t>10</a:t>
            </a:fld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8100392" y="5404498"/>
            <a:ext cx="630000" cy="63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ight Arrow 6"/>
          <p:cNvSpPr/>
          <p:nvPr/>
        </p:nvSpPr>
        <p:spPr>
          <a:xfrm>
            <a:off x="2611284" y="5399691"/>
            <a:ext cx="850392" cy="287159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5093383"/>
            <a:ext cx="1983227" cy="83099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/>
              <a:t>Live agent works</a:t>
            </a:r>
          </a:p>
          <a:p>
            <a:pPr algn="ctr">
              <a:lnSpc>
                <a:spcPct val="150000"/>
              </a:lnSpc>
            </a:pPr>
            <a:r>
              <a:rPr lang="en-US" altLang="zh-CN" sz="1600" b="1" dirty="0" err="1">
                <a:solidFill>
                  <a:srgbClr val="0070C0"/>
                </a:solidFill>
              </a:rPr>
              <a:t>ccRobot</a:t>
            </a:r>
            <a:r>
              <a:rPr lang="en-US" altLang="zh-CN" sz="1600" b="1" dirty="0">
                <a:solidFill>
                  <a:srgbClr val="0070C0"/>
                </a:solidFill>
              </a:rPr>
              <a:t> learns</a:t>
            </a:r>
            <a:endParaRPr lang="en-CA" sz="2000" b="1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96186"/>
            <a:ext cx="2458044" cy="23683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821" y="2542159"/>
            <a:ext cx="1776291" cy="236839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367704" y="1828203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latin typeface="Arial Black" panose="020B0A04020102020204" pitchFamily="34" charset="0"/>
              </a:rPr>
              <a:t>1</a:t>
            </a:r>
            <a:endParaRPr lang="en-CA" sz="3000" b="1" dirty="0">
              <a:latin typeface="Arial Black" panose="020B0A040201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524178"/>
            <a:ext cx="1275021" cy="2368391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4417811" y="1814205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latin typeface="Arial Black" panose="020B0A04020102020204" pitchFamily="34" charset="0"/>
              </a:rPr>
              <a:t>2</a:t>
            </a:r>
            <a:endParaRPr lang="en-CA" sz="3000" b="1" dirty="0">
              <a:latin typeface="Arial Black" panose="020B0A040201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452320" y="1828203"/>
            <a:ext cx="540000" cy="54000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latin typeface="Arial Black" panose="020B0A04020102020204" pitchFamily="34" charset="0"/>
              </a:rPr>
              <a:t>3</a:t>
            </a:r>
            <a:endParaRPr lang="en-CA" sz="3000" b="1" dirty="0">
              <a:latin typeface="Arial Black" panose="020B0A040201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54116" y="5093383"/>
            <a:ext cx="2218795" cy="83099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 err="1">
                <a:solidFill>
                  <a:srgbClr val="0070C0"/>
                </a:solidFill>
              </a:rPr>
              <a:t>ccRobot</a:t>
            </a:r>
            <a:r>
              <a:rPr lang="en-US" altLang="zh-CN" sz="1600" b="1" dirty="0">
                <a:solidFill>
                  <a:srgbClr val="0070C0"/>
                </a:solidFill>
              </a:rPr>
              <a:t> works</a:t>
            </a:r>
            <a:endParaRPr lang="en-CA" sz="2000" b="1" dirty="0">
              <a:solidFill>
                <a:srgbClr val="0070C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sz="1600" b="1" dirty="0"/>
              <a:t>Live agent verifies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04248" y="5001050"/>
            <a:ext cx="1983227" cy="92333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 err="1">
                <a:solidFill>
                  <a:srgbClr val="0070C0"/>
                </a:solidFill>
              </a:rPr>
              <a:t>ccRobot</a:t>
            </a:r>
            <a:r>
              <a:rPr lang="en-US" altLang="zh-CN" b="1" dirty="0">
                <a:solidFill>
                  <a:srgbClr val="0070C0"/>
                </a:solidFill>
              </a:rPr>
              <a:t> works</a:t>
            </a:r>
          </a:p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rgbClr val="0070C0"/>
                </a:solidFill>
              </a:rPr>
              <a:t>independently</a:t>
            </a:r>
            <a:endParaRPr lang="en-CA" sz="2400" b="1" dirty="0">
              <a:solidFill>
                <a:srgbClr val="0070C0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5861417" y="5368648"/>
            <a:ext cx="854324" cy="287159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/>
          </a:p>
        </p:txBody>
      </p:sp>
      <p:sp>
        <p:nvSpPr>
          <p:cNvPr id="18" name="TextBox 17"/>
          <p:cNvSpPr txBox="1"/>
          <p:nvPr/>
        </p:nvSpPr>
        <p:spPr>
          <a:xfrm>
            <a:off x="3554116" y="6053551"/>
            <a:ext cx="2218795" cy="42344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rgbClr val="FF0000"/>
                </a:solidFill>
              </a:rPr>
              <a:t>Semi-automatic Mode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4248" y="6053551"/>
            <a:ext cx="1983227" cy="42344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rgbClr val="FF0000"/>
                </a:solidFill>
              </a:rPr>
              <a:t>Automatic Mode</a:t>
            </a:r>
            <a:endParaRPr lang="en-CA" sz="1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05883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Checklist, Check, List, Marker, Checked, Pen, Pencil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38346" y="3430163"/>
            <a:ext cx="3044008" cy="1218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cdn.pixabay.com/photo/2014/11/20/19/16/insurance-539659_960_72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14899" y="5039179"/>
            <a:ext cx="3121026" cy="1376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dn.pixabay.com/photo/2016/08/15/10/17/survey-1594962_960_720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7"/>
          <a:stretch/>
        </p:blipFill>
        <p:spPr bwMode="auto">
          <a:xfrm>
            <a:off x="501332" y="5320545"/>
            <a:ext cx="3108960" cy="10947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INTRODUCING CCROBOT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700" dirty="0"/>
              <a:t>Mixed-Media Response Modules</a:t>
            </a:r>
            <a:endParaRPr lang="en-US" sz="1800" b="1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533400" y="1828800"/>
            <a:ext cx="3044825" cy="2133600"/>
          </a:xfrm>
          <a:prstGeom prst="wedgeRoundRectCallout">
            <a:avLst>
              <a:gd name="adj1" fmla="val -55630"/>
              <a:gd name="adj2" fmla="val 35583"/>
              <a:gd name="adj3" fmla="val 16667"/>
            </a:avLst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bIns="0" rtlCol="0" anchor="b"/>
          <a:lstStyle/>
          <a:p>
            <a:pPr algn="ctr"/>
            <a:r>
              <a:rPr lang="en-US" dirty="0"/>
              <a:t>Media Responses (e.g. video and sound)</a:t>
            </a:r>
          </a:p>
        </p:txBody>
      </p:sp>
      <p:pic>
        <p:nvPicPr>
          <p:cNvPr id="1030" name="Picture 6" descr="http://media.idownloadblog.com/wp-content/uploads/2014/02/IconLock7-no.pn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1354" y="4020240"/>
            <a:ext cx="3111684" cy="10370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06" y="1878330"/>
            <a:ext cx="2434812" cy="1363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ular Callout 12"/>
          <p:cNvSpPr/>
          <p:nvPr/>
        </p:nvSpPr>
        <p:spPr>
          <a:xfrm>
            <a:off x="5638346" y="3430164"/>
            <a:ext cx="3044825" cy="1522835"/>
          </a:xfrm>
          <a:prstGeom prst="wedgeRoundRectCallout">
            <a:avLst>
              <a:gd name="adj1" fmla="val 55437"/>
              <a:gd name="adj2" fmla="val 37783"/>
              <a:gd name="adj3" fmla="val 16667"/>
            </a:avLst>
          </a:prstGeom>
          <a:noFill/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bIns="0" rtlCol="0" anchor="b"/>
          <a:lstStyle/>
          <a:p>
            <a:pPr algn="ctr"/>
            <a:r>
              <a:rPr lang="en-US" sz="2000" dirty="0"/>
              <a:t>Email or Ticket Creation</a:t>
            </a:r>
          </a:p>
        </p:txBody>
      </p:sp>
      <p:sp>
        <p:nvSpPr>
          <p:cNvPr id="14" name="Rounded Rectangular Callout 13"/>
          <p:cNvSpPr/>
          <p:nvPr/>
        </p:nvSpPr>
        <p:spPr>
          <a:xfrm>
            <a:off x="1069975" y="4038600"/>
            <a:ext cx="3044825" cy="1219200"/>
          </a:xfrm>
          <a:prstGeom prst="wedgeRoundRectCallout">
            <a:avLst>
              <a:gd name="adj1" fmla="val -55154"/>
              <a:gd name="adj2" fmla="val 36196"/>
              <a:gd name="adj3" fmla="val 16667"/>
            </a:avLst>
          </a:prstGeom>
          <a:noFill/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bIns="0" rtlCol="0" anchor="b"/>
          <a:lstStyle/>
          <a:p>
            <a:pPr algn="ctr"/>
            <a:r>
              <a:rPr lang="en-US" sz="2000" dirty="0"/>
              <a:t>Password Reset</a:t>
            </a:r>
          </a:p>
        </p:txBody>
      </p:sp>
      <p:sp>
        <p:nvSpPr>
          <p:cNvPr id="15" name="Rounded Rectangular Callout 14"/>
          <p:cNvSpPr/>
          <p:nvPr/>
        </p:nvSpPr>
        <p:spPr>
          <a:xfrm>
            <a:off x="533400" y="5334000"/>
            <a:ext cx="3044825" cy="1371600"/>
          </a:xfrm>
          <a:prstGeom prst="wedgeRoundRectCallout">
            <a:avLst>
              <a:gd name="adj1" fmla="val -55154"/>
              <a:gd name="adj2" fmla="val 36196"/>
              <a:gd name="adj3" fmla="val 16667"/>
            </a:avLst>
          </a:prstGeom>
          <a:noFill/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bIns="0" rtlCol="0" anchor="b"/>
          <a:lstStyle/>
          <a:p>
            <a:pPr algn="ctr"/>
            <a:r>
              <a:rPr lang="en-US" sz="2000" dirty="0"/>
              <a:t>User Feedback Surveys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5105400" y="1981200"/>
            <a:ext cx="3044825" cy="1295400"/>
          </a:xfrm>
          <a:prstGeom prst="wedgeRoundRectCallout">
            <a:avLst>
              <a:gd name="adj1" fmla="val 55437"/>
              <a:gd name="adj2" fmla="val 38010"/>
              <a:gd name="adj3" fmla="val 16667"/>
            </a:avLst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bIns="0" rtlCol="0" anchor="b"/>
          <a:lstStyle/>
          <a:p>
            <a:pPr algn="ctr"/>
            <a:r>
              <a:rPr lang="en-US" sz="2000" dirty="0"/>
              <a:t>Account Info Lookup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4953000" y="5086350"/>
            <a:ext cx="3044825" cy="1619250"/>
          </a:xfrm>
          <a:prstGeom prst="wedgeRoundRectCallout">
            <a:avLst>
              <a:gd name="adj1" fmla="val 55914"/>
              <a:gd name="adj2" fmla="val 39824"/>
              <a:gd name="adj3" fmla="val 16667"/>
            </a:avLst>
          </a:prstGeom>
          <a:noFill/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bIns="0" rtlCol="0" anchor="b"/>
          <a:lstStyle/>
          <a:p>
            <a:pPr algn="ctr"/>
            <a:r>
              <a:rPr lang="en-US" sz="2000" dirty="0"/>
              <a:t>Form Filling</a:t>
            </a:r>
          </a:p>
        </p:txBody>
      </p:sp>
      <p:pic>
        <p:nvPicPr>
          <p:cNvPr id="19" name="Picture 2" descr="\\10.10.1.18\Projects\Korah\Ccr\doc\Brochure\Brochure source files\play-468292_1280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066800"/>
            <a:ext cx="54864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publicdomainpictures.net/pictures/30000/nahled/magnifying-glass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036" y="2017644"/>
            <a:ext cx="1554480" cy="88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397314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INTRODUCING CCROBOT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700" dirty="0"/>
              <a:t>Accelerated Speed to Impact</a:t>
            </a:r>
            <a:endParaRPr lang="en-US" sz="1800" b="1" dirty="0"/>
          </a:p>
        </p:txBody>
      </p:sp>
      <p:pic>
        <p:nvPicPr>
          <p:cNvPr id="10" name="Picture 2" descr="\\10.10.1.18\Projects\Korah\Ccr\doc\Brochure\Brochure source files\rocket-309406_128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500" y="1066800"/>
            <a:ext cx="549069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609600"/>
          </a:xfrm>
        </p:spPr>
        <p:txBody>
          <a:bodyPr/>
          <a:lstStyle/>
          <a:p>
            <a:r>
              <a:rPr lang="en-US" dirty="0"/>
              <a:t>Automate inquiries as they meet your confidence threshold</a:t>
            </a:r>
            <a:endParaRPr lang="en-CA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362200" y="2971800"/>
            <a:ext cx="0" cy="3048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362200" y="6019800"/>
            <a:ext cx="58674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2971800"/>
            <a:ext cx="2209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Niche Requests</a:t>
            </a:r>
          </a:p>
          <a:p>
            <a:endParaRPr lang="en-US" sz="2400" dirty="0"/>
          </a:p>
          <a:p>
            <a:r>
              <a:rPr lang="en-US" sz="2400" dirty="0"/>
              <a:t>Frequent Requests</a:t>
            </a:r>
          </a:p>
          <a:p>
            <a:endParaRPr lang="en-US" sz="2400" dirty="0"/>
          </a:p>
          <a:p>
            <a:endParaRPr lang="en-US" sz="800" dirty="0"/>
          </a:p>
          <a:p>
            <a:r>
              <a:rPr lang="en-US" sz="2400" dirty="0"/>
              <a:t>Low-hanging fruit</a:t>
            </a:r>
            <a:endParaRPr lang="en-CA" sz="2400" dirty="0"/>
          </a:p>
        </p:txBody>
      </p:sp>
      <p:sp>
        <p:nvSpPr>
          <p:cNvPr id="14" name="Oval 13"/>
          <p:cNvSpPr/>
          <p:nvPr/>
        </p:nvSpPr>
        <p:spPr>
          <a:xfrm>
            <a:off x="2514600" y="5410200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3124200" y="5410200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3733800" y="5410200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4343400" y="5410200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4960257" y="5410200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5568938" y="5413829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/>
          <p:cNvSpPr/>
          <p:nvPr/>
        </p:nvSpPr>
        <p:spPr>
          <a:xfrm>
            <a:off x="3124200" y="4800600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/>
          <p:cNvSpPr/>
          <p:nvPr/>
        </p:nvSpPr>
        <p:spPr>
          <a:xfrm>
            <a:off x="3733800" y="4800600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/>
          <p:cNvSpPr/>
          <p:nvPr/>
        </p:nvSpPr>
        <p:spPr>
          <a:xfrm>
            <a:off x="4343400" y="4800600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/>
          <p:cNvSpPr/>
          <p:nvPr/>
        </p:nvSpPr>
        <p:spPr>
          <a:xfrm>
            <a:off x="4960257" y="4800600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/>
          <p:cNvSpPr/>
          <p:nvPr/>
        </p:nvSpPr>
        <p:spPr>
          <a:xfrm>
            <a:off x="5568938" y="4800600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6178538" y="5413829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6787219" y="5417458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6178538" y="4804229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6787219" y="4804229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7396819" y="5417458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7396819" y="4804229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/>
          <p:nvPr/>
        </p:nvSpPr>
        <p:spPr>
          <a:xfrm>
            <a:off x="3741057" y="4191000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4350657" y="4191000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4967514" y="4191000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5576195" y="4194629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4350657" y="3581400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4967514" y="3581400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5576195" y="3581400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6185795" y="4194629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6794476" y="4198258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6185795" y="3585029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6794476" y="3585029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7404076" y="4198258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7404076" y="3585029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5576195" y="2971800"/>
            <a:ext cx="457200" cy="4572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6185795" y="2975429"/>
            <a:ext cx="457200" cy="4572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6794476" y="2975429"/>
            <a:ext cx="457200" cy="4572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7404076" y="2975429"/>
            <a:ext cx="457200" cy="4572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152400" y="3505204"/>
            <a:ext cx="78486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152400" y="4742545"/>
            <a:ext cx="78486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3124200" y="4198258"/>
            <a:ext cx="457200" cy="457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TextBox 56"/>
          <p:cNvSpPr txBox="1"/>
          <p:nvPr/>
        </p:nvSpPr>
        <p:spPr>
          <a:xfrm>
            <a:off x="2362200" y="610618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Time</a:t>
            </a:r>
            <a:endParaRPr lang="en-CA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40574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INTRODUCING CCROBOT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700" dirty="0"/>
              <a:t>Accelerated Speed to Impact</a:t>
            </a:r>
            <a:endParaRPr lang="en-US" sz="1800" b="1" dirty="0"/>
          </a:p>
        </p:txBody>
      </p:sp>
      <p:pic>
        <p:nvPicPr>
          <p:cNvPr id="10" name="Picture 2" descr="\\10.10.1.18\Projects\Korah\Ccr\doc\Brochure\Brochure source files\rocket-309406_128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500" y="1066800"/>
            <a:ext cx="549069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609600"/>
          </a:xfrm>
        </p:spPr>
        <p:txBody>
          <a:bodyPr/>
          <a:lstStyle/>
          <a:p>
            <a:r>
              <a:rPr lang="en-US" dirty="0"/>
              <a:t>Risk elimination via accuracy threshold</a:t>
            </a:r>
            <a:endParaRPr lang="en-CA" dirty="0"/>
          </a:p>
        </p:txBody>
      </p:sp>
      <p:sp>
        <p:nvSpPr>
          <p:cNvPr id="8" name="Rounded Rectangle 7"/>
          <p:cNvSpPr/>
          <p:nvPr/>
        </p:nvSpPr>
        <p:spPr>
          <a:xfrm>
            <a:off x="457200" y="2743200"/>
            <a:ext cx="2667000" cy="3733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2400" dirty="0"/>
              <a:t>Self-assessment capability</a:t>
            </a:r>
            <a:endParaRPr lang="en-CA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3276600" y="2743200"/>
            <a:ext cx="2667000" cy="3733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2800" dirty="0"/>
              <a:t>Escalation processes</a:t>
            </a:r>
            <a:endParaRPr lang="en-CA" sz="2800" dirty="0"/>
          </a:p>
        </p:txBody>
      </p:sp>
      <p:sp>
        <p:nvSpPr>
          <p:cNvPr id="12" name="Rounded Rectangle 11"/>
          <p:cNvSpPr/>
          <p:nvPr/>
        </p:nvSpPr>
        <p:spPr>
          <a:xfrm>
            <a:off x="6096000" y="2779486"/>
            <a:ext cx="2667000" cy="3733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2800" dirty="0"/>
              <a:t>Operator console</a:t>
            </a:r>
            <a:endParaRPr lang="en-CA" sz="28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06" y="4900749"/>
            <a:ext cx="2200787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ular Callout 8"/>
          <p:cNvSpPr/>
          <p:nvPr/>
        </p:nvSpPr>
        <p:spPr>
          <a:xfrm>
            <a:off x="557893" y="3962400"/>
            <a:ext cx="2465614" cy="910772"/>
          </a:xfrm>
          <a:prstGeom prst="wedgeRoundRectCallout">
            <a:avLst>
              <a:gd name="adj1" fmla="val -22010"/>
              <a:gd name="adj2" fmla="val 84811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I am 99.18% confident in this response</a:t>
            </a:r>
            <a:endParaRPr lang="en-CA" b="1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6" t="13836"/>
          <a:stretch/>
        </p:blipFill>
        <p:spPr bwMode="auto">
          <a:xfrm>
            <a:off x="6248399" y="3945178"/>
            <a:ext cx="2453371" cy="214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239" y="4992189"/>
            <a:ext cx="132016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Elbow Connector 13"/>
          <p:cNvCxnSpPr/>
          <p:nvPr/>
        </p:nvCxnSpPr>
        <p:spPr>
          <a:xfrm rot="5400000" flipH="1" flipV="1">
            <a:off x="4740235" y="5155342"/>
            <a:ext cx="848624" cy="575495"/>
          </a:xfrm>
          <a:prstGeom prst="bentConnector3">
            <a:avLst>
              <a:gd name="adj1" fmla="val 614"/>
            </a:avLst>
          </a:prstGeom>
          <a:ln w="3810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9" name="Picture 7" descr="\\10.10.1.18\Projects\Korah\Ccr\doc\PowerPoint slides\headset service-1660848_960_720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AF1EC"/>
              </a:clrFrom>
              <a:clrTo>
                <a:srgbClr val="FAF1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2" t="31566" r="30141"/>
          <a:stretch/>
        </p:blipFill>
        <p:spPr bwMode="auto">
          <a:xfrm>
            <a:off x="4610101" y="3765991"/>
            <a:ext cx="1280752" cy="1187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226502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INTRODUCING CCROBOT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700" dirty="0"/>
              <a:t>Data/IP ownership and privacy</a:t>
            </a:r>
            <a:endParaRPr lang="en-US" sz="1800" b="1" dirty="0"/>
          </a:p>
        </p:txBody>
      </p:sp>
      <p:pic>
        <p:nvPicPr>
          <p:cNvPr id="6" name="Picture 6" descr="\\10.10.1.18\Projects\Korah\Ccr\doc\Brochure\Brochure source files\Coa_Illustration_Shield_Triangular.sv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746" y="1066800"/>
            <a:ext cx="475425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1253902" y="2362200"/>
            <a:ext cx="5122546" cy="1066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100% IP Ownership of Collected Data</a:t>
            </a:r>
            <a:endParaRPr lang="en-CA" sz="3200" dirty="0"/>
          </a:p>
        </p:txBody>
      </p:sp>
      <p:sp>
        <p:nvSpPr>
          <p:cNvPr id="7" name="Rounded Rectangle 6"/>
          <p:cNvSpPr/>
          <p:nvPr/>
        </p:nvSpPr>
        <p:spPr>
          <a:xfrm>
            <a:off x="1253902" y="5105400"/>
            <a:ext cx="5122546" cy="1066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Private DIY Hosting </a:t>
            </a:r>
            <a:r>
              <a:rPr lang="en-US" sz="2400" dirty="0"/>
              <a:t>(or Optional Korah Cloud-Based Solution)</a:t>
            </a:r>
            <a:endParaRPr lang="en-CA" sz="3200" dirty="0"/>
          </a:p>
        </p:txBody>
      </p:sp>
      <p:sp>
        <p:nvSpPr>
          <p:cNvPr id="8" name="Rounded Rectangle 7"/>
          <p:cNvSpPr/>
          <p:nvPr/>
        </p:nvSpPr>
        <p:spPr>
          <a:xfrm>
            <a:off x="1253902" y="3733800"/>
            <a:ext cx="5122546" cy="1066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Full Data Privacy </a:t>
            </a:r>
            <a:r>
              <a:rPr lang="en-US" sz="2400" dirty="0"/>
              <a:t>(no need to share your data with outside parties)</a:t>
            </a:r>
            <a:endParaRPr lang="en-CA" sz="3200" dirty="0"/>
          </a:p>
        </p:txBody>
      </p:sp>
      <p:sp>
        <p:nvSpPr>
          <p:cNvPr id="9" name="Rectangle 8"/>
          <p:cNvSpPr/>
          <p:nvPr/>
        </p:nvSpPr>
        <p:spPr>
          <a:xfrm>
            <a:off x="6690360" y="2621280"/>
            <a:ext cx="548640" cy="5486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r>
              <a:rPr lang="en-US" sz="6000" b="1" dirty="0">
                <a:solidFill>
                  <a:srgbClr val="397900"/>
                </a:solidFill>
                <a:latin typeface="Berlin Sans FB Demi" panose="020E0802020502020306" pitchFamily="34" charset="0"/>
                <a:cs typeface="Arial" panose="020B0604020202020204" pitchFamily="34" charset="0"/>
              </a:rPr>
              <a:t>√</a:t>
            </a:r>
            <a:endParaRPr lang="en-CA" sz="6000" b="1" dirty="0">
              <a:solidFill>
                <a:srgbClr val="397900"/>
              </a:solidFill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90360" y="5364480"/>
            <a:ext cx="548640" cy="5486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r>
              <a:rPr lang="en-US" sz="6000" b="1" dirty="0">
                <a:solidFill>
                  <a:srgbClr val="397900"/>
                </a:solidFill>
                <a:latin typeface="Berlin Sans FB Demi" panose="020E0802020502020306" pitchFamily="34" charset="0"/>
                <a:cs typeface="Arial" panose="020B0604020202020204" pitchFamily="34" charset="0"/>
              </a:rPr>
              <a:t>√</a:t>
            </a:r>
            <a:endParaRPr lang="en-CA" sz="6000" b="1" dirty="0">
              <a:solidFill>
                <a:srgbClr val="397900"/>
              </a:solidFill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90360" y="3992880"/>
            <a:ext cx="548640" cy="5486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r>
              <a:rPr lang="en-US" sz="6000" b="1" dirty="0">
                <a:solidFill>
                  <a:srgbClr val="397900"/>
                </a:solidFill>
                <a:latin typeface="Berlin Sans FB Demi" panose="020E0802020502020306" pitchFamily="34" charset="0"/>
                <a:cs typeface="Arial" panose="020B0604020202020204" pitchFamily="34" charset="0"/>
              </a:rPr>
              <a:t>√</a:t>
            </a:r>
            <a:endParaRPr lang="en-CA" sz="6000" b="1" dirty="0">
              <a:solidFill>
                <a:srgbClr val="397900"/>
              </a:solidFill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82434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INTRODUCING CCROBOT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700" dirty="0"/>
              <a:t>Low Cost Independent Operations</a:t>
            </a:r>
            <a:endParaRPr lang="en-US" sz="1800" b="1" dirty="0"/>
          </a:p>
        </p:txBody>
      </p:sp>
      <p:pic>
        <p:nvPicPr>
          <p:cNvPr id="4" name="Picture 4" descr="\\10.10.1.18\Projects\Korah\Ccr\doc\Brochure\Brochure source files\1000px-Gear_-_Noun_project_7137.svg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19800" y="990600"/>
            <a:ext cx="72370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457200" y="1944914"/>
            <a:ext cx="2667000" cy="3733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Expensive Programming</a:t>
            </a:r>
            <a:endParaRPr lang="en-CA" sz="2800" b="1" dirty="0"/>
          </a:p>
        </p:txBody>
      </p:sp>
      <p:sp>
        <p:nvSpPr>
          <p:cNvPr id="11" name="Multiply 10"/>
          <p:cNvSpPr/>
          <p:nvPr/>
        </p:nvSpPr>
        <p:spPr>
          <a:xfrm>
            <a:off x="510540" y="1983014"/>
            <a:ext cx="2560320" cy="3657600"/>
          </a:xfrm>
          <a:prstGeom prst="mathMultiply">
            <a:avLst>
              <a:gd name="adj1" fmla="val 17556"/>
            </a:avLst>
          </a:prstGeom>
          <a:solidFill>
            <a:srgbClr val="C0504D">
              <a:alpha val="5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3276600" y="1944914"/>
            <a:ext cx="2667000" cy="3733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Commitment for training</a:t>
            </a:r>
            <a:endParaRPr lang="en-CA" sz="28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6096000" y="1981200"/>
            <a:ext cx="2667000" cy="3733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External Development</a:t>
            </a:r>
            <a:endParaRPr lang="en-CA" sz="2800" b="1" dirty="0"/>
          </a:p>
        </p:txBody>
      </p:sp>
      <p:sp>
        <p:nvSpPr>
          <p:cNvPr id="14" name="Multiply 13"/>
          <p:cNvSpPr/>
          <p:nvPr/>
        </p:nvSpPr>
        <p:spPr>
          <a:xfrm>
            <a:off x="3329940" y="1983014"/>
            <a:ext cx="2560320" cy="3657600"/>
          </a:xfrm>
          <a:prstGeom prst="mathMultiply">
            <a:avLst>
              <a:gd name="adj1" fmla="val 17556"/>
            </a:avLst>
          </a:prstGeom>
          <a:solidFill>
            <a:srgbClr val="C0504D">
              <a:alpha val="5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Multiply 14"/>
          <p:cNvSpPr/>
          <p:nvPr/>
        </p:nvSpPr>
        <p:spPr>
          <a:xfrm>
            <a:off x="6159500" y="1983014"/>
            <a:ext cx="2560320" cy="3657600"/>
          </a:xfrm>
          <a:prstGeom prst="mathMultiply">
            <a:avLst>
              <a:gd name="adj1" fmla="val 17556"/>
            </a:avLst>
          </a:prstGeom>
          <a:solidFill>
            <a:srgbClr val="C0504D">
              <a:alpha val="5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32969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HOW IT WORKS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700" dirty="0"/>
              <a:t>What is required to get started? – NOT MUCH!</a:t>
            </a:r>
            <a:endParaRPr lang="en-US" sz="1800" b="1" dirty="0"/>
          </a:p>
        </p:txBody>
      </p:sp>
      <p:pic>
        <p:nvPicPr>
          <p:cNvPr id="6146" name="Picture 2" descr="http://maxpixel.freegreatpicture.com/static/photo/1x/Training-Education-Library-Literature-Reading-Book-126180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1" r="32892"/>
          <a:stretch/>
        </p:blipFill>
        <p:spPr bwMode="auto">
          <a:xfrm>
            <a:off x="381000" y="2515391"/>
            <a:ext cx="2661077" cy="39867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upload.wikimedia.org/wikipedia/commons/thumb/0/01/SSJ100_training_class_1_%289321306040%29.jpg/1024px-SSJ100_training_class_1_%289321306040%29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1" r="3140"/>
          <a:stretch/>
        </p:blipFill>
        <p:spPr bwMode="auto">
          <a:xfrm>
            <a:off x="6110412" y="2514600"/>
            <a:ext cx="2804988" cy="39867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3174" y="1717183"/>
            <a:ext cx="2836054" cy="70788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Provide us with your existing training material</a:t>
            </a:r>
            <a:endParaRPr lang="en-CA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241548" y="1717183"/>
            <a:ext cx="2660904" cy="70788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US" sz="2000" dirty="0"/>
              <a:t>We’ll design a draft “decision tree” for you</a:t>
            </a:r>
            <a:endParaRPr lang="en-CA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5925972" y="1717183"/>
            <a:ext cx="2989428" cy="70788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/>
            </a:lvl1pPr>
          </a:lstStyle>
          <a:p>
            <a:r>
              <a:rPr lang="en-US" sz="2000" dirty="0"/>
              <a:t>We train your customer service reps together</a:t>
            </a:r>
            <a:endParaRPr lang="en-CA" sz="2000" dirty="0"/>
          </a:p>
        </p:txBody>
      </p:sp>
      <p:pic>
        <p:nvPicPr>
          <p:cNvPr id="2050" name="Picture 2" descr="\\10.10.1.18\Projects\Korah\Ccr\doc\PowerPoint slides\DecisionCalcs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60" t="-3570" r="22547" b="1359"/>
          <a:stretch/>
        </p:blipFill>
        <p:spPr bwMode="auto">
          <a:xfrm>
            <a:off x="3241548" y="2514600"/>
            <a:ext cx="2660904" cy="3984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lowchart: Extract 9"/>
          <p:cNvSpPr/>
          <p:nvPr/>
        </p:nvSpPr>
        <p:spPr>
          <a:xfrm rot="5400000">
            <a:off x="2893531" y="5579070"/>
            <a:ext cx="558574" cy="402036"/>
          </a:xfrm>
          <a:prstGeom prst="flowChartExtra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sp>
      <p:sp>
        <p:nvSpPr>
          <p:cNvPr id="13" name="Flowchart: Extract 12"/>
          <p:cNvSpPr/>
          <p:nvPr/>
        </p:nvSpPr>
        <p:spPr>
          <a:xfrm rot="5400000">
            <a:off x="5740044" y="5579070"/>
            <a:ext cx="558574" cy="402036"/>
          </a:xfrm>
          <a:prstGeom prst="flowChartExtra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sp>
    </p:spTree>
    <p:custDataLst>
      <p:tags r:id="rId1"/>
    </p:custDataLst>
    <p:extLst>
      <p:ext uri="{BB962C8B-B14F-4D97-AF65-F5344CB8AC3E}">
        <p14:creationId xmlns:p14="http://schemas.microsoft.com/office/powerpoint/2010/main" val="20360229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HOW IT WORKS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700" dirty="0"/>
              <a:t>Implementing </a:t>
            </a:r>
            <a:r>
              <a:rPr lang="en-US" sz="2700" dirty="0" err="1"/>
              <a:t>ccRobot</a:t>
            </a:r>
            <a:endParaRPr lang="en-US" sz="1800" b="1" dirty="0"/>
          </a:p>
        </p:txBody>
      </p:sp>
      <p:sp>
        <p:nvSpPr>
          <p:cNvPr id="6" name="Freeform 5"/>
          <p:cNvSpPr/>
          <p:nvPr/>
        </p:nvSpPr>
        <p:spPr>
          <a:xfrm>
            <a:off x="533400" y="1960690"/>
            <a:ext cx="698490" cy="997843"/>
          </a:xfrm>
          <a:custGeom>
            <a:avLst/>
            <a:gdLst>
              <a:gd name="connsiteX0" fmla="*/ 0 w 997842"/>
              <a:gd name="connsiteY0" fmla="*/ 0 h 698490"/>
              <a:gd name="connsiteX1" fmla="*/ 648597 w 997842"/>
              <a:gd name="connsiteY1" fmla="*/ 0 h 698490"/>
              <a:gd name="connsiteX2" fmla="*/ 997842 w 997842"/>
              <a:gd name="connsiteY2" fmla="*/ 349245 h 698490"/>
              <a:gd name="connsiteX3" fmla="*/ 648597 w 997842"/>
              <a:gd name="connsiteY3" fmla="*/ 698490 h 698490"/>
              <a:gd name="connsiteX4" fmla="*/ 0 w 997842"/>
              <a:gd name="connsiteY4" fmla="*/ 698490 h 698490"/>
              <a:gd name="connsiteX5" fmla="*/ 349245 w 997842"/>
              <a:gd name="connsiteY5" fmla="*/ 349245 h 698490"/>
              <a:gd name="connsiteX6" fmla="*/ 0 w 997842"/>
              <a:gd name="connsiteY6" fmla="*/ 0 h 698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7842" h="698490">
                <a:moveTo>
                  <a:pt x="997841" y="0"/>
                </a:moveTo>
                <a:lnTo>
                  <a:pt x="997841" y="454018"/>
                </a:lnTo>
                <a:lnTo>
                  <a:pt x="498921" y="698490"/>
                </a:lnTo>
                <a:lnTo>
                  <a:pt x="1" y="454018"/>
                </a:lnTo>
                <a:lnTo>
                  <a:pt x="1" y="0"/>
                </a:lnTo>
                <a:lnTo>
                  <a:pt x="498921" y="244472"/>
                </a:lnTo>
                <a:lnTo>
                  <a:pt x="997841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55" tIns="357501" rIns="8255" bIns="274320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kern="1200" dirty="0"/>
              <a:t>1-2 weeks</a:t>
            </a:r>
            <a:endParaRPr lang="en-CA" kern="1200" dirty="0"/>
          </a:p>
        </p:txBody>
      </p:sp>
      <p:sp>
        <p:nvSpPr>
          <p:cNvPr id="7" name="Freeform 6"/>
          <p:cNvSpPr/>
          <p:nvPr/>
        </p:nvSpPr>
        <p:spPr>
          <a:xfrm>
            <a:off x="1231891" y="1960692"/>
            <a:ext cx="3949710" cy="648597"/>
          </a:xfrm>
          <a:custGeom>
            <a:avLst/>
            <a:gdLst>
              <a:gd name="connsiteX0" fmla="*/ 108102 w 648597"/>
              <a:gd name="connsiteY0" fmla="*/ 0 h 7302509"/>
              <a:gd name="connsiteX1" fmla="*/ 540495 w 648597"/>
              <a:gd name="connsiteY1" fmla="*/ 0 h 7302509"/>
              <a:gd name="connsiteX2" fmla="*/ 648597 w 648597"/>
              <a:gd name="connsiteY2" fmla="*/ 108102 h 7302509"/>
              <a:gd name="connsiteX3" fmla="*/ 648597 w 648597"/>
              <a:gd name="connsiteY3" fmla="*/ 7302509 h 7302509"/>
              <a:gd name="connsiteX4" fmla="*/ 648597 w 648597"/>
              <a:gd name="connsiteY4" fmla="*/ 7302509 h 7302509"/>
              <a:gd name="connsiteX5" fmla="*/ 0 w 648597"/>
              <a:gd name="connsiteY5" fmla="*/ 7302509 h 7302509"/>
              <a:gd name="connsiteX6" fmla="*/ 0 w 648597"/>
              <a:gd name="connsiteY6" fmla="*/ 7302509 h 7302509"/>
              <a:gd name="connsiteX7" fmla="*/ 0 w 648597"/>
              <a:gd name="connsiteY7" fmla="*/ 108102 h 7302509"/>
              <a:gd name="connsiteX8" fmla="*/ 108102 w 648597"/>
              <a:gd name="connsiteY8" fmla="*/ 0 h 730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8597" h="7302509">
                <a:moveTo>
                  <a:pt x="648597" y="1217117"/>
                </a:moveTo>
                <a:lnTo>
                  <a:pt x="648597" y="6085392"/>
                </a:lnTo>
                <a:cubicBezTo>
                  <a:pt x="648597" y="6757583"/>
                  <a:pt x="644298" y="7302503"/>
                  <a:pt x="638996" y="7302503"/>
                </a:cubicBezTo>
                <a:lnTo>
                  <a:pt x="0" y="7302503"/>
                </a:lnTo>
                <a:lnTo>
                  <a:pt x="0" y="7302503"/>
                </a:lnTo>
                <a:lnTo>
                  <a:pt x="0" y="6"/>
                </a:lnTo>
                <a:lnTo>
                  <a:pt x="0" y="6"/>
                </a:lnTo>
                <a:lnTo>
                  <a:pt x="638996" y="6"/>
                </a:lnTo>
                <a:cubicBezTo>
                  <a:pt x="644298" y="6"/>
                  <a:pt x="648597" y="544926"/>
                  <a:pt x="648597" y="1217117"/>
                </a:cubicBez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0" tIns="44362" rIns="44362" bIns="44362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/>
              <a:t>Gather existing training materials</a:t>
            </a:r>
            <a:endParaRPr lang="en-CA" sz="2000" kern="1200" dirty="0"/>
          </a:p>
        </p:txBody>
      </p:sp>
      <p:sp>
        <p:nvSpPr>
          <p:cNvPr id="8" name="Freeform 7"/>
          <p:cNvSpPr/>
          <p:nvPr/>
        </p:nvSpPr>
        <p:spPr>
          <a:xfrm>
            <a:off x="1295399" y="2840308"/>
            <a:ext cx="698490" cy="997842"/>
          </a:xfrm>
          <a:custGeom>
            <a:avLst/>
            <a:gdLst>
              <a:gd name="connsiteX0" fmla="*/ 0 w 997842"/>
              <a:gd name="connsiteY0" fmla="*/ 0 h 698490"/>
              <a:gd name="connsiteX1" fmla="*/ 648597 w 997842"/>
              <a:gd name="connsiteY1" fmla="*/ 0 h 698490"/>
              <a:gd name="connsiteX2" fmla="*/ 997842 w 997842"/>
              <a:gd name="connsiteY2" fmla="*/ 349245 h 698490"/>
              <a:gd name="connsiteX3" fmla="*/ 648597 w 997842"/>
              <a:gd name="connsiteY3" fmla="*/ 698490 h 698490"/>
              <a:gd name="connsiteX4" fmla="*/ 0 w 997842"/>
              <a:gd name="connsiteY4" fmla="*/ 698490 h 698490"/>
              <a:gd name="connsiteX5" fmla="*/ 349245 w 997842"/>
              <a:gd name="connsiteY5" fmla="*/ 349245 h 698490"/>
              <a:gd name="connsiteX6" fmla="*/ 0 w 997842"/>
              <a:gd name="connsiteY6" fmla="*/ 0 h 698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7842" h="698490">
                <a:moveTo>
                  <a:pt x="997841" y="0"/>
                </a:moveTo>
                <a:lnTo>
                  <a:pt x="997841" y="454018"/>
                </a:lnTo>
                <a:lnTo>
                  <a:pt x="498921" y="698490"/>
                </a:lnTo>
                <a:lnTo>
                  <a:pt x="1" y="454018"/>
                </a:lnTo>
                <a:lnTo>
                  <a:pt x="1" y="0"/>
                </a:lnTo>
                <a:lnTo>
                  <a:pt x="498921" y="244472"/>
                </a:lnTo>
                <a:lnTo>
                  <a:pt x="997841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55" tIns="357500" rIns="8255" bIns="274320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kern="1200" dirty="0"/>
              <a:t>2-8 weeks</a:t>
            </a:r>
            <a:endParaRPr lang="en-CA" kern="1200" dirty="0"/>
          </a:p>
        </p:txBody>
      </p:sp>
      <p:sp>
        <p:nvSpPr>
          <p:cNvPr id="9" name="Freeform 8"/>
          <p:cNvSpPr/>
          <p:nvPr/>
        </p:nvSpPr>
        <p:spPr>
          <a:xfrm>
            <a:off x="1993889" y="2840308"/>
            <a:ext cx="3949711" cy="648597"/>
          </a:xfrm>
          <a:custGeom>
            <a:avLst/>
            <a:gdLst>
              <a:gd name="connsiteX0" fmla="*/ 108102 w 648597"/>
              <a:gd name="connsiteY0" fmla="*/ 0 h 7302509"/>
              <a:gd name="connsiteX1" fmla="*/ 540495 w 648597"/>
              <a:gd name="connsiteY1" fmla="*/ 0 h 7302509"/>
              <a:gd name="connsiteX2" fmla="*/ 648597 w 648597"/>
              <a:gd name="connsiteY2" fmla="*/ 108102 h 7302509"/>
              <a:gd name="connsiteX3" fmla="*/ 648597 w 648597"/>
              <a:gd name="connsiteY3" fmla="*/ 7302509 h 7302509"/>
              <a:gd name="connsiteX4" fmla="*/ 648597 w 648597"/>
              <a:gd name="connsiteY4" fmla="*/ 7302509 h 7302509"/>
              <a:gd name="connsiteX5" fmla="*/ 0 w 648597"/>
              <a:gd name="connsiteY5" fmla="*/ 7302509 h 7302509"/>
              <a:gd name="connsiteX6" fmla="*/ 0 w 648597"/>
              <a:gd name="connsiteY6" fmla="*/ 7302509 h 7302509"/>
              <a:gd name="connsiteX7" fmla="*/ 0 w 648597"/>
              <a:gd name="connsiteY7" fmla="*/ 108102 h 7302509"/>
              <a:gd name="connsiteX8" fmla="*/ 108102 w 648597"/>
              <a:gd name="connsiteY8" fmla="*/ 0 h 730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8597" h="7302509">
                <a:moveTo>
                  <a:pt x="648597" y="1217117"/>
                </a:moveTo>
                <a:lnTo>
                  <a:pt x="648597" y="6085392"/>
                </a:lnTo>
                <a:cubicBezTo>
                  <a:pt x="648597" y="6757583"/>
                  <a:pt x="644298" y="7302503"/>
                  <a:pt x="638996" y="7302503"/>
                </a:cubicBezTo>
                <a:lnTo>
                  <a:pt x="0" y="7302503"/>
                </a:lnTo>
                <a:lnTo>
                  <a:pt x="0" y="7302503"/>
                </a:lnTo>
                <a:lnTo>
                  <a:pt x="0" y="6"/>
                </a:lnTo>
                <a:lnTo>
                  <a:pt x="0" y="6"/>
                </a:lnTo>
                <a:lnTo>
                  <a:pt x="638996" y="6"/>
                </a:lnTo>
                <a:cubicBezTo>
                  <a:pt x="644298" y="6"/>
                  <a:pt x="648597" y="544926"/>
                  <a:pt x="648597" y="1217117"/>
                </a:cubicBez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0" tIns="44362" rIns="44362" bIns="44362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/>
              <a:t>Develop dialog flow together </a:t>
            </a:r>
            <a:endParaRPr lang="en-CA" sz="2000" kern="1200" dirty="0"/>
          </a:p>
        </p:txBody>
      </p:sp>
      <p:sp>
        <p:nvSpPr>
          <p:cNvPr id="10" name="Freeform 9"/>
          <p:cNvSpPr/>
          <p:nvPr/>
        </p:nvSpPr>
        <p:spPr>
          <a:xfrm>
            <a:off x="2057399" y="3719924"/>
            <a:ext cx="698490" cy="997842"/>
          </a:xfrm>
          <a:custGeom>
            <a:avLst/>
            <a:gdLst>
              <a:gd name="connsiteX0" fmla="*/ 0 w 997842"/>
              <a:gd name="connsiteY0" fmla="*/ 0 h 698490"/>
              <a:gd name="connsiteX1" fmla="*/ 648597 w 997842"/>
              <a:gd name="connsiteY1" fmla="*/ 0 h 698490"/>
              <a:gd name="connsiteX2" fmla="*/ 997842 w 997842"/>
              <a:gd name="connsiteY2" fmla="*/ 349245 h 698490"/>
              <a:gd name="connsiteX3" fmla="*/ 648597 w 997842"/>
              <a:gd name="connsiteY3" fmla="*/ 698490 h 698490"/>
              <a:gd name="connsiteX4" fmla="*/ 0 w 997842"/>
              <a:gd name="connsiteY4" fmla="*/ 698490 h 698490"/>
              <a:gd name="connsiteX5" fmla="*/ 349245 w 997842"/>
              <a:gd name="connsiteY5" fmla="*/ 349245 h 698490"/>
              <a:gd name="connsiteX6" fmla="*/ 0 w 997842"/>
              <a:gd name="connsiteY6" fmla="*/ 0 h 698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7842" h="698490">
                <a:moveTo>
                  <a:pt x="997841" y="0"/>
                </a:moveTo>
                <a:lnTo>
                  <a:pt x="997841" y="454018"/>
                </a:lnTo>
                <a:lnTo>
                  <a:pt x="498921" y="698490"/>
                </a:lnTo>
                <a:lnTo>
                  <a:pt x="1" y="454018"/>
                </a:lnTo>
                <a:lnTo>
                  <a:pt x="1" y="0"/>
                </a:lnTo>
                <a:lnTo>
                  <a:pt x="498921" y="244472"/>
                </a:lnTo>
                <a:lnTo>
                  <a:pt x="997841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55" tIns="357500" rIns="8255" bIns="274320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kern="1200" dirty="0"/>
              <a:t>2-4 weeks</a:t>
            </a:r>
            <a:endParaRPr lang="en-CA" kern="1200" dirty="0"/>
          </a:p>
        </p:txBody>
      </p:sp>
      <p:sp>
        <p:nvSpPr>
          <p:cNvPr id="11" name="Freeform 10"/>
          <p:cNvSpPr/>
          <p:nvPr/>
        </p:nvSpPr>
        <p:spPr>
          <a:xfrm>
            <a:off x="2755889" y="3719925"/>
            <a:ext cx="3949711" cy="648597"/>
          </a:xfrm>
          <a:custGeom>
            <a:avLst/>
            <a:gdLst>
              <a:gd name="connsiteX0" fmla="*/ 108102 w 648597"/>
              <a:gd name="connsiteY0" fmla="*/ 0 h 7302509"/>
              <a:gd name="connsiteX1" fmla="*/ 540495 w 648597"/>
              <a:gd name="connsiteY1" fmla="*/ 0 h 7302509"/>
              <a:gd name="connsiteX2" fmla="*/ 648597 w 648597"/>
              <a:gd name="connsiteY2" fmla="*/ 108102 h 7302509"/>
              <a:gd name="connsiteX3" fmla="*/ 648597 w 648597"/>
              <a:gd name="connsiteY3" fmla="*/ 7302509 h 7302509"/>
              <a:gd name="connsiteX4" fmla="*/ 648597 w 648597"/>
              <a:gd name="connsiteY4" fmla="*/ 7302509 h 7302509"/>
              <a:gd name="connsiteX5" fmla="*/ 0 w 648597"/>
              <a:gd name="connsiteY5" fmla="*/ 7302509 h 7302509"/>
              <a:gd name="connsiteX6" fmla="*/ 0 w 648597"/>
              <a:gd name="connsiteY6" fmla="*/ 7302509 h 7302509"/>
              <a:gd name="connsiteX7" fmla="*/ 0 w 648597"/>
              <a:gd name="connsiteY7" fmla="*/ 108102 h 7302509"/>
              <a:gd name="connsiteX8" fmla="*/ 108102 w 648597"/>
              <a:gd name="connsiteY8" fmla="*/ 0 h 730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8597" h="7302509">
                <a:moveTo>
                  <a:pt x="648597" y="1217117"/>
                </a:moveTo>
                <a:lnTo>
                  <a:pt x="648597" y="6085392"/>
                </a:lnTo>
                <a:cubicBezTo>
                  <a:pt x="648597" y="6757583"/>
                  <a:pt x="644298" y="7302503"/>
                  <a:pt x="638996" y="7302503"/>
                </a:cubicBezTo>
                <a:lnTo>
                  <a:pt x="0" y="7302503"/>
                </a:lnTo>
                <a:lnTo>
                  <a:pt x="0" y="7302503"/>
                </a:lnTo>
                <a:lnTo>
                  <a:pt x="0" y="6"/>
                </a:lnTo>
                <a:lnTo>
                  <a:pt x="0" y="6"/>
                </a:lnTo>
                <a:lnTo>
                  <a:pt x="638996" y="6"/>
                </a:lnTo>
                <a:cubicBezTo>
                  <a:pt x="644298" y="6"/>
                  <a:pt x="648597" y="544926"/>
                  <a:pt x="648597" y="1217117"/>
                </a:cubicBez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0" tIns="44362" rIns="44362" bIns="44362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/>
              <a:t>Deploy </a:t>
            </a:r>
            <a:r>
              <a:rPr lang="en-US" sz="2000" kern="1200" dirty="0" err="1"/>
              <a:t>ccRobot</a:t>
            </a:r>
            <a:r>
              <a:rPr lang="en-US" sz="2000" kern="1200" dirty="0"/>
              <a:t> on your platform</a:t>
            </a:r>
            <a:endParaRPr lang="en-CA" sz="2000" kern="1200" dirty="0"/>
          </a:p>
        </p:txBody>
      </p:sp>
      <p:sp>
        <p:nvSpPr>
          <p:cNvPr id="12" name="Freeform 11"/>
          <p:cNvSpPr/>
          <p:nvPr/>
        </p:nvSpPr>
        <p:spPr>
          <a:xfrm>
            <a:off x="2819400" y="4599541"/>
            <a:ext cx="698490" cy="997842"/>
          </a:xfrm>
          <a:custGeom>
            <a:avLst/>
            <a:gdLst>
              <a:gd name="connsiteX0" fmla="*/ 0 w 997842"/>
              <a:gd name="connsiteY0" fmla="*/ 0 h 698490"/>
              <a:gd name="connsiteX1" fmla="*/ 648597 w 997842"/>
              <a:gd name="connsiteY1" fmla="*/ 0 h 698490"/>
              <a:gd name="connsiteX2" fmla="*/ 997842 w 997842"/>
              <a:gd name="connsiteY2" fmla="*/ 349245 h 698490"/>
              <a:gd name="connsiteX3" fmla="*/ 648597 w 997842"/>
              <a:gd name="connsiteY3" fmla="*/ 698490 h 698490"/>
              <a:gd name="connsiteX4" fmla="*/ 0 w 997842"/>
              <a:gd name="connsiteY4" fmla="*/ 698490 h 698490"/>
              <a:gd name="connsiteX5" fmla="*/ 349245 w 997842"/>
              <a:gd name="connsiteY5" fmla="*/ 349245 h 698490"/>
              <a:gd name="connsiteX6" fmla="*/ 0 w 997842"/>
              <a:gd name="connsiteY6" fmla="*/ 0 h 698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7842" h="698490">
                <a:moveTo>
                  <a:pt x="997841" y="0"/>
                </a:moveTo>
                <a:lnTo>
                  <a:pt x="997841" y="454018"/>
                </a:lnTo>
                <a:lnTo>
                  <a:pt x="498921" y="698490"/>
                </a:lnTo>
                <a:lnTo>
                  <a:pt x="1" y="454018"/>
                </a:lnTo>
                <a:lnTo>
                  <a:pt x="1" y="0"/>
                </a:lnTo>
                <a:lnTo>
                  <a:pt x="498921" y="244472"/>
                </a:lnTo>
                <a:lnTo>
                  <a:pt x="997841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55" tIns="357500" rIns="8255" bIns="274320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/>
              <a:t>Ongoing</a:t>
            </a:r>
            <a:endParaRPr lang="en-CA" sz="1400" kern="1200" dirty="0"/>
          </a:p>
        </p:txBody>
      </p:sp>
      <p:sp>
        <p:nvSpPr>
          <p:cNvPr id="16" name="Right Arrow 15"/>
          <p:cNvSpPr/>
          <p:nvPr/>
        </p:nvSpPr>
        <p:spPr>
          <a:xfrm>
            <a:off x="3505200" y="5118100"/>
            <a:ext cx="5397510" cy="1371600"/>
          </a:xfrm>
          <a:prstGeom prst="rightArrow">
            <a:avLst>
              <a:gd name="adj1" fmla="val 50000"/>
              <a:gd name="adj2" fmla="val 2963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0" tIns="44362" rIns="44362" bIns="44362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/>
              <a:t>Automatic mode:</a:t>
            </a:r>
            <a:br>
              <a:rPr lang="en-US" sz="2000" kern="1200" dirty="0"/>
            </a:br>
            <a:r>
              <a:rPr lang="en-US" sz="2000" kern="1200" dirty="0"/>
              <a:t>Handles visitors on its own</a:t>
            </a:r>
            <a:endParaRPr lang="en-CA" sz="2000" kern="1200" dirty="0"/>
          </a:p>
        </p:txBody>
      </p:sp>
      <p:sp>
        <p:nvSpPr>
          <p:cNvPr id="13" name="Right Arrow 12"/>
          <p:cNvSpPr/>
          <p:nvPr/>
        </p:nvSpPr>
        <p:spPr>
          <a:xfrm>
            <a:off x="3517890" y="4231546"/>
            <a:ext cx="5397510" cy="1371600"/>
          </a:xfrm>
          <a:prstGeom prst="rightArrow">
            <a:avLst>
              <a:gd name="adj1" fmla="val 50000"/>
              <a:gd name="adj2" fmla="val 30556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0" tIns="44362" rIns="44362" bIns="44362" numCol="1" spcCol="1270" anchor="ctr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/>
              <a:t>Semi-automatic mode:</a:t>
            </a:r>
            <a:br>
              <a:rPr lang="en-US" sz="2000" kern="1200" dirty="0"/>
            </a:br>
            <a:r>
              <a:rPr lang="en-US" sz="2000" kern="1200" dirty="0"/>
              <a:t>Trained on-the-job and continually improves</a:t>
            </a:r>
            <a:endParaRPr lang="en-CA" sz="2000" kern="1200" dirty="0"/>
          </a:p>
        </p:txBody>
      </p:sp>
      <p:sp>
        <p:nvSpPr>
          <p:cNvPr id="14" name="Freeform 13"/>
          <p:cNvSpPr/>
          <p:nvPr/>
        </p:nvSpPr>
        <p:spPr>
          <a:xfrm>
            <a:off x="2819400" y="5479158"/>
            <a:ext cx="698490" cy="997842"/>
          </a:xfrm>
          <a:custGeom>
            <a:avLst/>
            <a:gdLst>
              <a:gd name="connsiteX0" fmla="*/ 0 w 997842"/>
              <a:gd name="connsiteY0" fmla="*/ 0 h 698490"/>
              <a:gd name="connsiteX1" fmla="*/ 648597 w 997842"/>
              <a:gd name="connsiteY1" fmla="*/ 0 h 698490"/>
              <a:gd name="connsiteX2" fmla="*/ 997842 w 997842"/>
              <a:gd name="connsiteY2" fmla="*/ 349245 h 698490"/>
              <a:gd name="connsiteX3" fmla="*/ 648597 w 997842"/>
              <a:gd name="connsiteY3" fmla="*/ 698490 h 698490"/>
              <a:gd name="connsiteX4" fmla="*/ 0 w 997842"/>
              <a:gd name="connsiteY4" fmla="*/ 698490 h 698490"/>
              <a:gd name="connsiteX5" fmla="*/ 349245 w 997842"/>
              <a:gd name="connsiteY5" fmla="*/ 349245 h 698490"/>
              <a:gd name="connsiteX6" fmla="*/ 0 w 997842"/>
              <a:gd name="connsiteY6" fmla="*/ 0 h 698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7842" h="698490">
                <a:moveTo>
                  <a:pt x="997841" y="0"/>
                </a:moveTo>
                <a:lnTo>
                  <a:pt x="997841" y="454018"/>
                </a:lnTo>
                <a:lnTo>
                  <a:pt x="498921" y="698490"/>
                </a:lnTo>
                <a:lnTo>
                  <a:pt x="1" y="454018"/>
                </a:lnTo>
                <a:lnTo>
                  <a:pt x="1" y="0"/>
                </a:lnTo>
                <a:lnTo>
                  <a:pt x="498921" y="244472"/>
                </a:lnTo>
                <a:lnTo>
                  <a:pt x="997841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55" tIns="357500" rIns="8255" bIns="274320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/>
              <a:t>Ongoing</a:t>
            </a:r>
            <a:endParaRPr lang="en-CA" sz="1400" kern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46404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MAKING IT HAPPEN</a:t>
            </a:r>
            <a:b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4000" dirty="0"/>
              <a:t>Operating </a:t>
            </a:r>
            <a:r>
              <a:rPr lang="en-US" sz="4000" dirty="0" err="1"/>
              <a:t>ccRobot</a:t>
            </a:r>
            <a:endParaRPr lang="en-US" sz="18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Demonstration</a:t>
            </a:r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20104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MAKING IT HAPPEN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3000" dirty="0"/>
              <a:t>Cost breakdown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/>
              <a:t/>
            </a:r>
            <a:br>
              <a:rPr lang="en-US" sz="2700" dirty="0"/>
            </a:br>
            <a:endParaRPr lang="en-US" sz="18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461318" y="2133600"/>
            <a:ext cx="8221362" cy="3992563"/>
            <a:chOff x="461318" y="2133600"/>
            <a:chExt cx="8221362" cy="3992563"/>
          </a:xfrm>
        </p:grpSpPr>
        <p:sp>
          <p:nvSpPr>
            <p:cNvPr id="9" name="Freeform 8"/>
            <p:cNvSpPr/>
            <p:nvPr/>
          </p:nvSpPr>
          <p:spPr>
            <a:xfrm>
              <a:off x="461318" y="2133600"/>
              <a:ext cx="3962102" cy="3992563"/>
            </a:xfrm>
            <a:custGeom>
              <a:avLst/>
              <a:gdLst>
                <a:gd name="connsiteX0" fmla="*/ 0 w 3962102"/>
                <a:gd name="connsiteY0" fmla="*/ 396210 h 3992563"/>
                <a:gd name="connsiteX1" fmla="*/ 396210 w 3962102"/>
                <a:gd name="connsiteY1" fmla="*/ 0 h 3992563"/>
                <a:gd name="connsiteX2" fmla="*/ 3565892 w 3962102"/>
                <a:gd name="connsiteY2" fmla="*/ 0 h 3992563"/>
                <a:gd name="connsiteX3" fmla="*/ 3962102 w 3962102"/>
                <a:gd name="connsiteY3" fmla="*/ 396210 h 3992563"/>
                <a:gd name="connsiteX4" fmla="*/ 3962102 w 3962102"/>
                <a:gd name="connsiteY4" fmla="*/ 3596353 h 3992563"/>
                <a:gd name="connsiteX5" fmla="*/ 3565892 w 3962102"/>
                <a:gd name="connsiteY5" fmla="*/ 3992563 h 3992563"/>
                <a:gd name="connsiteX6" fmla="*/ 396210 w 3962102"/>
                <a:gd name="connsiteY6" fmla="*/ 3992563 h 3992563"/>
                <a:gd name="connsiteX7" fmla="*/ 0 w 3962102"/>
                <a:gd name="connsiteY7" fmla="*/ 3596353 h 3992563"/>
                <a:gd name="connsiteX8" fmla="*/ 0 w 3962102"/>
                <a:gd name="connsiteY8" fmla="*/ 396210 h 3992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62102" h="3992563">
                  <a:moveTo>
                    <a:pt x="0" y="396210"/>
                  </a:moveTo>
                  <a:cubicBezTo>
                    <a:pt x="0" y="177389"/>
                    <a:pt x="177389" y="0"/>
                    <a:pt x="396210" y="0"/>
                  </a:cubicBezTo>
                  <a:lnTo>
                    <a:pt x="3565892" y="0"/>
                  </a:lnTo>
                  <a:cubicBezTo>
                    <a:pt x="3784713" y="0"/>
                    <a:pt x="3962102" y="177389"/>
                    <a:pt x="3962102" y="396210"/>
                  </a:cubicBezTo>
                  <a:lnTo>
                    <a:pt x="3962102" y="3596353"/>
                  </a:lnTo>
                  <a:cubicBezTo>
                    <a:pt x="3962102" y="3815174"/>
                    <a:pt x="3784713" y="3992563"/>
                    <a:pt x="3565892" y="3992563"/>
                  </a:cubicBezTo>
                  <a:lnTo>
                    <a:pt x="396210" y="3992563"/>
                  </a:lnTo>
                  <a:cubicBezTo>
                    <a:pt x="177389" y="3992563"/>
                    <a:pt x="0" y="3815174"/>
                    <a:pt x="0" y="3596353"/>
                  </a:cubicBezTo>
                  <a:lnTo>
                    <a:pt x="0" y="396210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0" tIns="209550" rIns="209550" bIns="3004345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500" kern="1200" dirty="0"/>
                <a:t>Initial</a:t>
              </a:r>
              <a:endParaRPr lang="en-CA" sz="5500" kern="1200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857528" y="5141814"/>
              <a:ext cx="3169681" cy="784378"/>
            </a:xfrm>
            <a:custGeom>
              <a:avLst/>
              <a:gdLst>
                <a:gd name="connsiteX0" fmla="*/ 0 w 3169681"/>
                <a:gd name="connsiteY0" fmla="*/ 78438 h 784378"/>
                <a:gd name="connsiteX1" fmla="*/ 78438 w 3169681"/>
                <a:gd name="connsiteY1" fmla="*/ 0 h 784378"/>
                <a:gd name="connsiteX2" fmla="*/ 3091243 w 3169681"/>
                <a:gd name="connsiteY2" fmla="*/ 0 h 784378"/>
                <a:gd name="connsiteX3" fmla="*/ 3169681 w 3169681"/>
                <a:gd name="connsiteY3" fmla="*/ 78438 h 784378"/>
                <a:gd name="connsiteX4" fmla="*/ 3169681 w 3169681"/>
                <a:gd name="connsiteY4" fmla="*/ 705940 h 784378"/>
                <a:gd name="connsiteX5" fmla="*/ 3091243 w 3169681"/>
                <a:gd name="connsiteY5" fmla="*/ 784378 h 784378"/>
                <a:gd name="connsiteX6" fmla="*/ 78438 w 3169681"/>
                <a:gd name="connsiteY6" fmla="*/ 784378 h 784378"/>
                <a:gd name="connsiteX7" fmla="*/ 0 w 3169681"/>
                <a:gd name="connsiteY7" fmla="*/ 705940 h 784378"/>
                <a:gd name="connsiteX8" fmla="*/ 0 w 3169681"/>
                <a:gd name="connsiteY8" fmla="*/ 78438 h 78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9681" h="784378">
                  <a:moveTo>
                    <a:pt x="0" y="78438"/>
                  </a:moveTo>
                  <a:cubicBezTo>
                    <a:pt x="0" y="35118"/>
                    <a:pt x="35118" y="0"/>
                    <a:pt x="78438" y="0"/>
                  </a:cubicBezTo>
                  <a:lnTo>
                    <a:pt x="3091243" y="0"/>
                  </a:lnTo>
                  <a:cubicBezTo>
                    <a:pt x="3134563" y="0"/>
                    <a:pt x="3169681" y="35118"/>
                    <a:pt x="3169681" y="78438"/>
                  </a:cubicBezTo>
                  <a:lnTo>
                    <a:pt x="3169681" y="705940"/>
                  </a:lnTo>
                  <a:cubicBezTo>
                    <a:pt x="3169681" y="749260"/>
                    <a:pt x="3134563" y="784378"/>
                    <a:pt x="3091243" y="784378"/>
                  </a:cubicBezTo>
                  <a:lnTo>
                    <a:pt x="78438" y="784378"/>
                  </a:lnTo>
                  <a:cubicBezTo>
                    <a:pt x="35118" y="784378"/>
                    <a:pt x="0" y="749260"/>
                    <a:pt x="0" y="705940"/>
                  </a:cubicBezTo>
                  <a:lnTo>
                    <a:pt x="0" y="7843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1394" tIns="66789" rIns="81394" bIns="66789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kern="1200" dirty="0"/>
                <a:t>Consulting &amp; Integration</a:t>
              </a:r>
              <a:endParaRPr lang="en-CA" sz="2300" kern="120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4720578" y="2133600"/>
              <a:ext cx="3962102" cy="3992563"/>
            </a:xfrm>
            <a:custGeom>
              <a:avLst/>
              <a:gdLst>
                <a:gd name="connsiteX0" fmla="*/ 0 w 3962102"/>
                <a:gd name="connsiteY0" fmla="*/ 396210 h 3992563"/>
                <a:gd name="connsiteX1" fmla="*/ 396210 w 3962102"/>
                <a:gd name="connsiteY1" fmla="*/ 0 h 3992563"/>
                <a:gd name="connsiteX2" fmla="*/ 3565892 w 3962102"/>
                <a:gd name="connsiteY2" fmla="*/ 0 h 3992563"/>
                <a:gd name="connsiteX3" fmla="*/ 3962102 w 3962102"/>
                <a:gd name="connsiteY3" fmla="*/ 396210 h 3992563"/>
                <a:gd name="connsiteX4" fmla="*/ 3962102 w 3962102"/>
                <a:gd name="connsiteY4" fmla="*/ 3596353 h 3992563"/>
                <a:gd name="connsiteX5" fmla="*/ 3565892 w 3962102"/>
                <a:gd name="connsiteY5" fmla="*/ 3992563 h 3992563"/>
                <a:gd name="connsiteX6" fmla="*/ 396210 w 3962102"/>
                <a:gd name="connsiteY6" fmla="*/ 3992563 h 3992563"/>
                <a:gd name="connsiteX7" fmla="*/ 0 w 3962102"/>
                <a:gd name="connsiteY7" fmla="*/ 3596353 h 3992563"/>
                <a:gd name="connsiteX8" fmla="*/ 0 w 3962102"/>
                <a:gd name="connsiteY8" fmla="*/ 396210 h 3992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62102" h="3992563">
                  <a:moveTo>
                    <a:pt x="0" y="396210"/>
                  </a:moveTo>
                  <a:cubicBezTo>
                    <a:pt x="0" y="177389"/>
                    <a:pt x="177389" y="0"/>
                    <a:pt x="396210" y="0"/>
                  </a:cubicBezTo>
                  <a:lnTo>
                    <a:pt x="3565892" y="0"/>
                  </a:lnTo>
                  <a:cubicBezTo>
                    <a:pt x="3784713" y="0"/>
                    <a:pt x="3962102" y="177389"/>
                    <a:pt x="3962102" y="396210"/>
                  </a:cubicBezTo>
                  <a:lnTo>
                    <a:pt x="3962102" y="3596353"/>
                  </a:lnTo>
                  <a:cubicBezTo>
                    <a:pt x="3962102" y="3815174"/>
                    <a:pt x="3784713" y="3992563"/>
                    <a:pt x="3565892" y="3992563"/>
                  </a:cubicBezTo>
                  <a:lnTo>
                    <a:pt x="396210" y="3992563"/>
                  </a:lnTo>
                  <a:cubicBezTo>
                    <a:pt x="177389" y="3992563"/>
                    <a:pt x="0" y="3815174"/>
                    <a:pt x="0" y="3596353"/>
                  </a:cubicBezTo>
                  <a:lnTo>
                    <a:pt x="0" y="396210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0" tIns="209550" rIns="209550" bIns="3004345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500" kern="1200" dirty="0"/>
                <a:t>Ongoing</a:t>
              </a:r>
              <a:endParaRPr lang="en-CA" sz="5500" kern="12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832128" y="3178022"/>
              <a:ext cx="7428941" cy="784378"/>
            </a:xfrm>
            <a:custGeom>
              <a:avLst/>
              <a:gdLst>
                <a:gd name="connsiteX0" fmla="*/ 0 w 3169681"/>
                <a:gd name="connsiteY0" fmla="*/ 78438 h 784378"/>
                <a:gd name="connsiteX1" fmla="*/ 78438 w 3169681"/>
                <a:gd name="connsiteY1" fmla="*/ 0 h 784378"/>
                <a:gd name="connsiteX2" fmla="*/ 3091243 w 3169681"/>
                <a:gd name="connsiteY2" fmla="*/ 0 h 784378"/>
                <a:gd name="connsiteX3" fmla="*/ 3169681 w 3169681"/>
                <a:gd name="connsiteY3" fmla="*/ 78438 h 784378"/>
                <a:gd name="connsiteX4" fmla="*/ 3169681 w 3169681"/>
                <a:gd name="connsiteY4" fmla="*/ 705940 h 784378"/>
                <a:gd name="connsiteX5" fmla="*/ 3091243 w 3169681"/>
                <a:gd name="connsiteY5" fmla="*/ 784378 h 784378"/>
                <a:gd name="connsiteX6" fmla="*/ 78438 w 3169681"/>
                <a:gd name="connsiteY6" fmla="*/ 784378 h 784378"/>
                <a:gd name="connsiteX7" fmla="*/ 0 w 3169681"/>
                <a:gd name="connsiteY7" fmla="*/ 705940 h 784378"/>
                <a:gd name="connsiteX8" fmla="*/ 0 w 3169681"/>
                <a:gd name="connsiteY8" fmla="*/ 78438 h 78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9681" h="784378">
                  <a:moveTo>
                    <a:pt x="0" y="78438"/>
                  </a:moveTo>
                  <a:cubicBezTo>
                    <a:pt x="0" y="35118"/>
                    <a:pt x="35118" y="0"/>
                    <a:pt x="78438" y="0"/>
                  </a:cubicBezTo>
                  <a:lnTo>
                    <a:pt x="3091243" y="0"/>
                  </a:lnTo>
                  <a:cubicBezTo>
                    <a:pt x="3134563" y="0"/>
                    <a:pt x="3169681" y="35118"/>
                    <a:pt x="3169681" y="78438"/>
                  </a:cubicBezTo>
                  <a:lnTo>
                    <a:pt x="3169681" y="705940"/>
                  </a:lnTo>
                  <a:cubicBezTo>
                    <a:pt x="3169681" y="749260"/>
                    <a:pt x="3134563" y="784378"/>
                    <a:pt x="3091243" y="784378"/>
                  </a:cubicBezTo>
                  <a:lnTo>
                    <a:pt x="78438" y="784378"/>
                  </a:lnTo>
                  <a:cubicBezTo>
                    <a:pt x="35118" y="784378"/>
                    <a:pt x="0" y="749260"/>
                    <a:pt x="0" y="705940"/>
                  </a:cubicBezTo>
                  <a:lnTo>
                    <a:pt x="0" y="7843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1394" tIns="66789" rIns="81394" bIns="66789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kern="1200" dirty="0"/>
                <a:t>License: </a:t>
              </a:r>
              <a:r>
                <a:rPr lang="en-US" sz="2300" kern="1200" dirty="0" smtClean="0"/>
                <a:t>~$250-750*</a:t>
              </a:r>
              <a:r>
                <a:rPr lang="en-US" sz="2300" dirty="0" smtClean="0"/>
                <a:t> </a:t>
              </a:r>
              <a:r>
                <a:rPr lang="en-US" sz="2300" dirty="0"/>
                <a:t>per </a:t>
              </a:r>
              <a:r>
                <a:rPr lang="en-US" sz="2300" kern="1200" dirty="0"/>
                <a:t>human agent </a:t>
              </a:r>
              <a:r>
                <a:rPr lang="en-US" sz="2300" kern="1200" dirty="0" smtClean="0"/>
                <a:t>equivalent/month</a:t>
              </a:r>
              <a:endParaRPr lang="en-CA" sz="2300" kern="12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832128" y="4168622"/>
              <a:ext cx="7428941" cy="784378"/>
            </a:xfrm>
            <a:custGeom>
              <a:avLst/>
              <a:gdLst>
                <a:gd name="connsiteX0" fmla="*/ 0 w 3169681"/>
                <a:gd name="connsiteY0" fmla="*/ 78438 h 784378"/>
                <a:gd name="connsiteX1" fmla="*/ 78438 w 3169681"/>
                <a:gd name="connsiteY1" fmla="*/ 0 h 784378"/>
                <a:gd name="connsiteX2" fmla="*/ 3091243 w 3169681"/>
                <a:gd name="connsiteY2" fmla="*/ 0 h 784378"/>
                <a:gd name="connsiteX3" fmla="*/ 3169681 w 3169681"/>
                <a:gd name="connsiteY3" fmla="*/ 78438 h 784378"/>
                <a:gd name="connsiteX4" fmla="*/ 3169681 w 3169681"/>
                <a:gd name="connsiteY4" fmla="*/ 705940 h 784378"/>
                <a:gd name="connsiteX5" fmla="*/ 3091243 w 3169681"/>
                <a:gd name="connsiteY5" fmla="*/ 784378 h 784378"/>
                <a:gd name="connsiteX6" fmla="*/ 78438 w 3169681"/>
                <a:gd name="connsiteY6" fmla="*/ 784378 h 784378"/>
                <a:gd name="connsiteX7" fmla="*/ 0 w 3169681"/>
                <a:gd name="connsiteY7" fmla="*/ 705940 h 784378"/>
                <a:gd name="connsiteX8" fmla="*/ 0 w 3169681"/>
                <a:gd name="connsiteY8" fmla="*/ 78438 h 78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9681" h="784378">
                  <a:moveTo>
                    <a:pt x="0" y="78438"/>
                  </a:moveTo>
                  <a:cubicBezTo>
                    <a:pt x="0" y="35118"/>
                    <a:pt x="35118" y="0"/>
                    <a:pt x="78438" y="0"/>
                  </a:cubicBezTo>
                  <a:lnTo>
                    <a:pt x="3091243" y="0"/>
                  </a:lnTo>
                  <a:cubicBezTo>
                    <a:pt x="3134563" y="0"/>
                    <a:pt x="3169681" y="35118"/>
                    <a:pt x="3169681" y="78438"/>
                  </a:cubicBezTo>
                  <a:lnTo>
                    <a:pt x="3169681" y="705940"/>
                  </a:lnTo>
                  <a:cubicBezTo>
                    <a:pt x="3169681" y="749260"/>
                    <a:pt x="3134563" y="784378"/>
                    <a:pt x="3091243" y="784378"/>
                  </a:cubicBezTo>
                  <a:lnTo>
                    <a:pt x="78438" y="784378"/>
                  </a:lnTo>
                  <a:cubicBezTo>
                    <a:pt x="35118" y="784378"/>
                    <a:pt x="0" y="749260"/>
                    <a:pt x="0" y="705940"/>
                  </a:cubicBezTo>
                  <a:lnTo>
                    <a:pt x="0" y="7843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1394" tIns="66789" rIns="81394" bIns="66789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kern="1200" dirty="0"/>
                <a:t>Hosting + Hardware</a:t>
              </a:r>
              <a:endParaRPr lang="en-CA" sz="2300" kern="12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57528" y="4168622"/>
            <a:ext cx="1733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Optional</a:t>
            </a:r>
            <a:endParaRPr lang="en-CA" i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7528" y="5105400"/>
            <a:ext cx="1733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Optional</a:t>
            </a:r>
            <a:endParaRPr lang="en-CA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342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</a:t>
            </a:r>
            <a:r>
              <a:rPr lang="en-US" sz="1400" dirty="0" smtClean="0"/>
              <a:t>Listed price as of April 2017)</a:t>
            </a:r>
            <a:endParaRPr lang="en-CA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42867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482600" y="2095500"/>
            <a:ext cx="2514600" cy="419462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pPr algn="ctr"/>
            <a:r>
              <a:rPr lang="en-US" sz="1400" b="1" dirty="0"/>
              <a:t>A TRACK RECORD OF LONG TERM RELATIONSHIPS WITH TOP COMPANIES</a:t>
            </a:r>
            <a:endParaRPr lang="en-CA" sz="1400" b="1" dirty="0"/>
          </a:p>
        </p:txBody>
      </p:sp>
      <p:sp>
        <p:nvSpPr>
          <p:cNvPr id="22" name="Rounded Rectangle 21"/>
          <p:cNvSpPr/>
          <p:nvPr/>
        </p:nvSpPr>
        <p:spPr>
          <a:xfrm>
            <a:off x="3263900" y="2095500"/>
            <a:ext cx="2514600" cy="419462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400" b="1" dirty="0"/>
              <a:t>EXPERTS IN CUSTOM AUTOMATION + BUSINESS INTELLIGENCE SYSTEMS</a:t>
            </a:r>
            <a:endParaRPr lang="en-CA" sz="1400" b="1" dirty="0"/>
          </a:p>
        </p:txBody>
      </p:sp>
      <p:sp>
        <p:nvSpPr>
          <p:cNvPr id="23" name="Rounded Rectangle 22"/>
          <p:cNvSpPr/>
          <p:nvPr/>
        </p:nvSpPr>
        <p:spPr>
          <a:xfrm>
            <a:off x="6045200" y="2095500"/>
            <a:ext cx="2514600" cy="419462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400" b="1" dirty="0"/>
              <a:t>TORONTO – BASED, BUT WITH A GROWING GLOBAL FOOTPRINT</a:t>
            </a:r>
            <a:endParaRPr lang="en-CA" sz="1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458200" cy="1219200"/>
          </a:xfrm>
        </p:spPr>
        <p:txBody>
          <a:bodyPr>
            <a:normAutofit fontScale="90000"/>
          </a:bodyPr>
          <a:lstStyle/>
          <a:p>
            <a:r>
              <a:rPr lang="en-US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CONTEXT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700" dirty="0"/>
              <a:t>We’ve spent the last </a:t>
            </a:r>
            <a:r>
              <a:rPr lang="en-US" sz="2000" dirty="0"/>
              <a:t>*</a:t>
            </a:r>
            <a:r>
              <a:rPr lang="en-US" sz="2700" dirty="0"/>
              <a:t>25 years building end-to-end automation solutions for leading companies</a:t>
            </a:r>
            <a:br>
              <a:rPr lang="en-US" sz="2700" dirty="0"/>
            </a:br>
            <a:endParaRPr lang="en-US" sz="1800" b="1" dirty="0"/>
          </a:p>
        </p:txBody>
      </p:sp>
      <p:pic>
        <p:nvPicPr>
          <p:cNvPr id="18" name="Picture 4" descr="https://www3.moneris.com/mpgclassic/images/biglogo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4010186"/>
            <a:ext cx="2057400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upload.wikimedia.org/wikipedia/en/thumb/2/28/CAA_logo.svg/1280px-CAA_logo.svg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88" y="4892040"/>
            <a:ext cx="1203873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045200" y="3740628"/>
            <a:ext cx="2514600" cy="1587197"/>
            <a:chOff x="6210300" y="2495250"/>
            <a:chExt cx="2443150" cy="1527915"/>
          </a:xfrm>
        </p:grpSpPr>
        <p:pic>
          <p:nvPicPr>
            <p:cNvPr id="13316" name="Picture 4" descr="https://img.clipartfest.com/e9a65e1e1977c2b27da4dec899429f9e_world-map-svg-world-map-outline-clipart-cartoon_600-295.pn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10300" y="2495250"/>
              <a:ext cx="2443150" cy="1527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4-Point Star 23"/>
            <p:cNvSpPr/>
            <p:nvPr/>
          </p:nvSpPr>
          <p:spPr>
            <a:xfrm>
              <a:off x="6728544" y="3008728"/>
              <a:ext cx="91440" cy="91440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4-Point Star 26"/>
            <p:cNvSpPr/>
            <p:nvPr/>
          </p:nvSpPr>
          <p:spPr>
            <a:xfrm>
              <a:off x="7391400" y="2954172"/>
              <a:ext cx="91440" cy="91440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4-Point Star 27"/>
            <p:cNvSpPr/>
            <p:nvPr/>
          </p:nvSpPr>
          <p:spPr>
            <a:xfrm>
              <a:off x="8406667" y="3126340"/>
              <a:ext cx="91440" cy="91440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13320" name="Picture 8" descr="Brain, Biology, Abstract, Cerebrum, Science, Anatomy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100" y="3489382"/>
            <a:ext cx="3124200" cy="220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82600" y="6450990"/>
            <a:ext cx="42282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(25 </a:t>
            </a:r>
            <a:r>
              <a:rPr lang="en-US" sz="1200" dirty="0"/>
              <a:t>years including Korah and its predecessor, </a:t>
            </a:r>
            <a:r>
              <a:rPr lang="en-US" sz="1200" dirty="0" err="1"/>
              <a:t>Netstar</a:t>
            </a:r>
            <a:r>
              <a:rPr lang="en-US" sz="1200" dirty="0"/>
              <a:t> </a:t>
            </a:r>
            <a:r>
              <a:rPr lang="en-US" sz="1200" dirty="0" smtClean="0"/>
              <a:t>Solutions)</a:t>
            </a:r>
            <a:endParaRPr lang="en-US" sz="1200" dirty="0"/>
          </a:p>
        </p:txBody>
      </p:sp>
      <p:sp>
        <p:nvSpPr>
          <p:cNvPr id="16" name="4-Point Star 23"/>
          <p:cNvSpPr/>
          <p:nvPr/>
        </p:nvSpPr>
        <p:spPr>
          <a:xfrm>
            <a:off x="6400800" y="4381342"/>
            <a:ext cx="94114" cy="94988"/>
          </a:xfrm>
          <a:prstGeom prst="star4">
            <a:avLst/>
          </a:prstGeom>
          <a:solidFill>
            <a:srgbClr val="FFFF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4-Point Star 27"/>
          <p:cNvSpPr/>
          <p:nvPr/>
        </p:nvSpPr>
        <p:spPr>
          <a:xfrm>
            <a:off x="8258743" y="4534226"/>
            <a:ext cx="94114" cy="94988"/>
          </a:xfrm>
          <a:prstGeom prst="star4">
            <a:avLst/>
          </a:prstGeom>
          <a:solidFill>
            <a:srgbClr val="FFFF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4-Point Star 27"/>
          <p:cNvSpPr/>
          <p:nvPr/>
        </p:nvSpPr>
        <p:spPr>
          <a:xfrm>
            <a:off x="8164629" y="4614660"/>
            <a:ext cx="94114" cy="94988"/>
          </a:xfrm>
          <a:prstGeom prst="star4">
            <a:avLst/>
          </a:prstGeom>
          <a:solidFill>
            <a:srgbClr val="FFFF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28" name="Picture 4" descr="https://upload.wikimedia.org/wikipedia/commons/thumb/9/91/Bell_logo.svg/2000px-Bell_logo.svg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55" y="3171275"/>
            <a:ext cx="1442524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15907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MAKING IT HAPPEN</a:t>
            </a:r>
            <a:b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4000" dirty="0"/>
              <a:t>Q&amp;A and Next Steps</a:t>
            </a:r>
            <a:endParaRPr lang="en-US" sz="18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83528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382000" cy="1219200"/>
          </a:xfrm>
        </p:spPr>
        <p:txBody>
          <a:bodyPr>
            <a:normAutofit fontScale="90000"/>
          </a:bodyPr>
          <a:lstStyle/>
          <a:p>
            <a:r>
              <a:rPr lang="en-US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CONTEXT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700" b="1" dirty="0"/>
              <a:t>…</a:t>
            </a:r>
            <a:r>
              <a:rPr lang="en-US" sz="2700" dirty="0"/>
              <a:t>And because of technology, the way these companies interact with their customers is about to change!</a:t>
            </a:r>
            <a:endParaRPr lang="en-US" sz="2700" b="1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6929270"/>
              </p:ext>
            </p:extLst>
          </p:nvPr>
        </p:nvGraphicFramePr>
        <p:xfrm>
          <a:off x="457200" y="1828800"/>
          <a:ext cx="8229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2473929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CONTEXT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400" dirty="0"/>
              <a:t>Digital customer experience is becoming the new battleground (for winning customer </a:t>
            </a:r>
            <a:r>
              <a:rPr lang="en-US" sz="2400" dirty="0" smtClean="0"/>
              <a:t>hearts </a:t>
            </a:r>
            <a:r>
              <a:rPr lang="en-US" sz="2400" dirty="0"/>
              <a:t>and wallets)</a:t>
            </a:r>
            <a:endParaRPr lang="en-US" sz="2700" dirty="0"/>
          </a:p>
        </p:txBody>
      </p:sp>
      <p:sp>
        <p:nvSpPr>
          <p:cNvPr id="13" name="Rounded Rectangle 12"/>
          <p:cNvSpPr/>
          <p:nvPr/>
        </p:nvSpPr>
        <p:spPr>
          <a:xfrm>
            <a:off x="533400" y="2282370"/>
            <a:ext cx="2514600" cy="419462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800" b="1" dirty="0"/>
              <a:t>On-demand</a:t>
            </a:r>
            <a:endParaRPr lang="en-CA" sz="280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3314700" y="2282370"/>
            <a:ext cx="2514600" cy="419462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800" b="1" dirty="0"/>
              <a:t>Low Friction</a:t>
            </a:r>
            <a:endParaRPr lang="en-CA" sz="28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6096000" y="2282370"/>
            <a:ext cx="2514600" cy="419462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800" b="1" dirty="0"/>
              <a:t>Intuitive</a:t>
            </a:r>
            <a:endParaRPr lang="en-CA" sz="2800" b="1" dirty="0"/>
          </a:p>
        </p:txBody>
      </p:sp>
      <p:pic>
        <p:nvPicPr>
          <p:cNvPr id="2053" name="Picture 5" descr="\\10.10.1.18\Projects\Korah\Ccr\doc\PowerPoint slides\Using-WeChat-for-in-store-payments-in-China-photo-1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0123" y="2788920"/>
            <a:ext cx="2401153" cy="246888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\\10.10.1.18\Projects\Korah\Ccr\doc\PowerPoint slides\using cellphone coffee shop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71423" y="2788920"/>
            <a:ext cx="2401153" cy="246888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\\10.10.1.18\Projects\Korah\Ccr\doc\PowerPoint slides\baby ipad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0"/>
          <a:stretch/>
        </p:blipFill>
        <p:spPr bwMode="auto">
          <a:xfrm>
            <a:off x="6150864" y="2788920"/>
            <a:ext cx="2404872" cy="246888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94612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INTRODUCING CCROBOT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400" dirty="0"/>
              <a:t>And achieving customer experience success has just become a lot easier – Introducing ccRobot!</a:t>
            </a:r>
            <a:endParaRPr lang="en-US" sz="1800" b="1" dirty="0"/>
          </a:p>
        </p:txBody>
      </p:sp>
      <p:sp>
        <p:nvSpPr>
          <p:cNvPr id="3" name="Content Placeholder 3"/>
          <p:cNvSpPr>
            <a:spLocks noGrp="1"/>
          </p:cNvSpPr>
          <p:nvPr>
            <p:ph idx="1"/>
          </p:nvPr>
        </p:nvSpPr>
        <p:spPr>
          <a:xfrm>
            <a:off x="1752600" y="4373292"/>
            <a:ext cx="4800600" cy="5879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+mj-lt"/>
              </a:rPr>
              <a:t>A Cutting-Edge Enterprise Chatbot Platform:</a:t>
            </a:r>
            <a:endParaRPr lang="en-CA" dirty="0">
              <a:latin typeface="+mj-lt"/>
            </a:endParaRPr>
          </a:p>
          <a:p>
            <a:endParaRPr lang="en-US" sz="1600" dirty="0"/>
          </a:p>
          <a:p>
            <a:endParaRPr lang="en-C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513624" y="4961259"/>
            <a:ext cx="3991639" cy="5006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latin typeface="+mj-lt"/>
              </a:rPr>
              <a:t>Customer Experience</a:t>
            </a:r>
            <a:endParaRPr lang="en-CA" sz="20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61761" y="4961259"/>
            <a:ext cx="3458239" cy="5006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latin typeface="+mj-lt"/>
              </a:rPr>
              <a:t>Cost</a:t>
            </a:r>
            <a:endParaRPr lang="en-CA" sz="2000" dirty="0">
              <a:latin typeface="+mj-lt"/>
            </a:endParaRPr>
          </a:p>
        </p:txBody>
      </p:sp>
      <p:pic>
        <p:nvPicPr>
          <p:cNvPr id="14341" name="Picture 5" descr="\\10.10.1.18\Projects\Korah\Ccr\doc\PowerPoint slides\arrow-156118_960_720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621" y="497316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\\10.10.1.18\Projects\Korah\Ccr\doc\PowerPoint slides\arrow-156118_960_720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277480" y="4973163"/>
            <a:ext cx="311541" cy="31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\\10.10.1.18\Projects\Korah\Ccr\doc\ccRobot Logo\ccRobot-Final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434810"/>
            <a:ext cx="5128980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83006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INTRODUCING CCROBOT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400" dirty="0" err="1"/>
              <a:t>ccRobot</a:t>
            </a:r>
            <a:r>
              <a:rPr lang="en-US" sz="2400" dirty="0"/>
              <a:t> is really, really easy to use for customers</a:t>
            </a:r>
            <a:endParaRPr lang="en-US" sz="18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0" y="1921936"/>
            <a:ext cx="9118921" cy="485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810000" y="3429000"/>
            <a:ext cx="1524000" cy="1524000"/>
            <a:chOff x="3984795" y="2001419"/>
            <a:chExt cx="1524000" cy="1524000"/>
          </a:xfrm>
        </p:grpSpPr>
        <p:sp>
          <p:nvSpPr>
            <p:cNvPr id="3" name="Rounded Rectangle 2"/>
            <p:cNvSpPr/>
            <p:nvPr/>
          </p:nvSpPr>
          <p:spPr>
            <a:xfrm>
              <a:off x="3984795" y="2001419"/>
              <a:ext cx="1524000" cy="1524000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25000">
                  <a:schemeClr val="accent1">
                    <a:lumMod val="20000"/>
                    <a:lumOff val="8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r>
                <a:rPr lang="en-US" sz="2000" b="1" dirty="0"/>
                <a:t>CHAT NOW</a:t>
              </a:r>
              <a:endParaRPr lang="en-CA" sz="2000" b="1" dirty="0"/>
            </a:p>
          </p:txBody>
        </p:sp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4306" y="2077619"/>
              <a:ext cx="964978" cy="1005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4" name="Picture 4" descr="\\10.10.1.18\Projects\Korah\Ccr\doc\PowerPoint slides\ccrobot in action canada_no text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860" y="1739373"/>
            <a:ext cx="3108960" cy="512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860" y="1739373"/>
            <a:ext cx="3108960" cy="512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356100" y="3581400"/>
            <a:ext cx="1752600" cy="5334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3048000" y="4114800"/>
            <a:ext cx="1752600" cy="5334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3219450" y="4641850"/>
            <a:ext cx="2889250" cy="5334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/>
          <p:cNvSpPr/>
          <p:nvPr/>
        </p:nvSpPr>
        <p:spPr>
          <a:xfrm>
            <a:off x="3048000" y="5175250"/>
            <a:ext cx="3060700" cy="10731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8160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62428E-6 L 0.44167 0.1664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83" y="832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0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INTRODUCING CCROBOT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400" dirty="0"/>
              <a:t>And it</a:t>
            </a:r>
            <a:r>
              <a:rPr lang="en-US" sz="2400" b="1" dirty="0"/>
              <a:t> </a:t>
            </a:r>
            <a:r>
              <a:rPr lang="en-US" sz="2400" dirty="0"/>
              <a:t>has a unique set of benefits for operators</a:t>
            </a:r>
            <a:endParaRPr lang="en-US" sz="1600" b="1" dirty="0"/>
          </a:p>
        </p:txBody>
      </p:sp>
      <p:sp>
        <p:nvSpPr>
          <p:cNvPr id="3" name="Rounded Rectangle 2"/>
          <p:cNvSpPr/>
          <p:nvPr/>
        </p:nvSpPr>
        <p:spPr>
          <a:xfrm>
            <a:off x="304800" y="2362200"/>
            <a:ext cx="3931920" cy="9144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US" sz="2400" dirty="0"/>
              <a:t>	Omni-Language</a:t>
            </a:r>
          </a:p>
          <a:p>
            <a:pPr algn="ctr"/>
            <a:r>
              <a:rPr lang="en-US" sz="2400" dirty="0"/>
              <a:t>	Performance</a:t>
            </a:r>
            <a:endParaRPr lang="en-CA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304800" y="3660211"/>
            <a:ext cx="3931920" cy="9144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US" sz="2400" dirty="0"/>
              <a:t>	Real World Natural</a:t>
            </a:r>
          </a:p>
          <a:p>
            <a:pPr algn="ctr"/>
            <a:r>
              <a:rPr lang="en-US" sz="2400" dirty="0"/>
              <a:t>	Language Interaction</a:t>
            </a:r>
            <a:endParaRPr lang="en-CA" sz="2400" dirty="0"/>
          </a:p>
        </p:txBody>
      </p:sp>
      <p:sp>
        <p:nvSpPr>
          <p:cNvPr id="5" name="Rounded Rectangle 4"/>
          <p:cNvSpPr/>
          <p:nvPr/>
        </p:nvSpPr>
        <p:spPr>
          <a:xfrm>
            <a:off x="304800" y="4958222"/>
            <a:ext cx="3931920" cy="9144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US" sz="2400" dirty="0"/>
              <a:t>	Mixed-Media 	Responses</a:t>
            </a:r>
            <a:endParaRPr lang="en-CA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4905939" y="2357120"/>
            <a:ext cx="3931920" cy="9144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txBody>
          <a:bodyPr wrap="none" anchor="ctr">
            <a:noAutofit/>
          </a:bodyPr>
          <a:lstStyle/>
          <a:p>
            <a:pPr algn="ctr"/>
            <a:r>
              <a:rPr lang="en-US" sz="2400" dirty="0"/>
              <a:t>	Fast Impact</a:t>
            </a:r>
            <a:endParaRPr lang="en-CA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4913183" y="3657671"/>
            <a:ext cx="3931920" cy="9144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txBody>
          <a:bodyPr wrap="none" anchor="ctr">
            <a:noAutofit/>
          </a:bodyPr>
          <a:lstStyle/>
          <a:p>
            <a:pPr algn="ctr"/>
            <a:r>
              <a:rPr lang="en-US" sz="2400" dirty="0"/>
              <a:t>	Keeps your data secure</a:t>
            </a:r>
            <a:endParaRPr lang="en-CA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4878833" y="4953000"/>
            <a:ext cx="3986132" cy="919401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txBody>
          <a:bodyPr wrap="none" anchor="ctr">
            <a:noAutofit/>
          </a:bodyPr>
          <a:lstStyle/>
          <a:p>
            <a:pPr algn="ctr"/>
            <a:r>
              <a:rPr lang="en-US" sz="2400" dirty="0"/>
              <a:t>	Low Cost Independent</a:t>
            </a:r>
          </a:p>
          <a:p>
            <a:pPr algn="ctr"/>
            <a:r>
              <a:rPr lang="en-US" sz="2400" dirty="0"/>
              <a:t>	Operations</a:t>
            </a:r>
            <a:endParaRPr lang="en-CA" sz="2400" dirty="0"/>
          </a:p>
        </p:txBody>
      </p:sp>
      <p:pic>
        <p:nvPicPr>
          <p:cNvPr id="9" name="Picture 2" descr="\\10.10.1.18\Projects\Korah\Ccr\doc\Brochure\Brochure source files\rocket-309406_128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500" y="2529114"/>
            <a:ext cx="549069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\\10.10.1.18\Projects\Korah\Ccr\doc\Brochure\Brochure source files\cranium-1299985_128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28" y="2529114"/>
            <a:ext cx="497634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\\10.10.1.18\Projects\Korah\Ccr\doc\Brochure\Brochure source files\Speech_bubble.svg (1)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03" y="3820537"/>
            <a:ext cx="728485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\\10.10.1.18\Projects\Korah\Ccr\doc\Brochure\Brochure source files\1000px-Gear_-_Noun_project_7137.svg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80183" y="5141102"/>
            <a:ext cx="72370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\\10.10.1.18\Projects\Korah\Ccr\doc\Brochure\Brochure source files\Coa_Illustration_Shield_Triangular.svg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321" y="3820537"/>
            <a:ext cx="475425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10.10.1.18\Projects\Korah\Ccr\doc\Brochure\Brochure source files\play-468292_1280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25" y="5141102"/>
            <a:ext cx="54864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0080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INTRODUCING CCROBOT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700" dirty="0"/>
              <a:t>Omni-Language Performance</a:t>
            </a:r>
            <a:endParaRPr lang="en-US" sz="1800" b="1" dirty="0"/>
          </a:p>
        </p:txBody>
      </p:sp>
      <p:pic>
        <p:nvPicPr>
          <p:cNvPr id="7" name="Picture 2" descr="\\10.10.1.18\Projects\Korah\Ccr\doc\Brochure\Brochure source files\cranium-1299985_128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90600"/>
            <a:ext cx="497634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381000" y="2057400"/>
            <a:ext cx="3749040" cy="41148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2800" dirty="0"/>
              <a:t>Traditional AI/NLP</a:t>
            </a:r>
          </a:p>
          <a:p>
            <a:pPr algn="ctr"/>
            <a:endParaRPr lang="en-US" sz="2800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Language dependent:	 only 1 language at a time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Rule-based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Multiple layers of translation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029200" y="2057400"/>
            <a:ext cx="3749040" cy="4114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Language independent</a:t>
            </a:r>
          </a:p>
          <a:p>
            <a:pPr lvl="1">
              <a:spcAft>
                <a:spcPts val="1200"/>
              </a:spcAft>
            </a:pPr>
            <a:r>
              <a:rPr lang="en-US" sz="2000" dirty="0"/>
              <a:t>Supports all known written/spoken languages</a:t>
            </a:r>
          </a:p>
          <a:p>
            <a:pPr lvl="1">
              <a:spcAft>
                <a:spcPts val="1200"/>
              </a:spcAft>
            </a:pPr>
            <a:r>
              <a:rPr lang="en-US" sz="2000" dirty="0"/>
              <a:t>Supports mixed-language dialogs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Statistics-based</a:t>
            </a:r>
          </a:p>
          <a:p>
            <a:pPr lvl="1">
              <a:spcAft>
                <a:spcPts val="1200"/>
              </a:spcAft>
            </a:pPr>
            <a:r>
              <a:rPr lang="en-US" sz="2000" dirty="0"/>
              <a:t>No translation layers</a:t>
            </a:r>
            <a:endParaRPr lang="en-CA" sz="28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753" y="1805609"/>
            <a:ext cx="1745934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130040" y="3733800"/>
            <a:ext cx="899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vs.</a:t>
            </a:r>
            <a:endParaRPr lang="en-CA" sz="3200" dirty="0"/>
          </a:p>
        </p:txBody>
      </p:sp>
      <p:sp>
        <p:nvSpPr>
          <p:cNvPr id="16" name="Rectangle 15"/>
          <p:cNvSpPr/>
          <p:nvPr/>
        </p:nvSpPr>
        <p:spPr>
          <a:xfrm>
            <a:off x="5137720" y="3487002"/>
            <a:ext cx="5212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397900"/>
                </a:solidFill>
                <a:latin typeface="Berlin Sans FB Demi" panose="020E0802020502020306" pitchFamily="34" charset="0"/>
                <a:cs typeface="Arial" panose="020B0604020202020204" pitchFamily="34" charset="0"/>
              </a:rPr>
              <a:t>√</a:t>
            </a:r>
            <a:endParaRPr lang="en-CA" sz="3200" b="1" dirty="0">
              <a:solidFill>
                <a:srgbClr val="397900"/>
              </a:solidFill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37720" y="4239063"/>
            <a:ext cx="5212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397900"/>
                </a:solidFill>
                <a:latin typeface="Berlin Sans FB Demi" panose="020E0802020502020306" pitchFamily="34" charset="0"/>
                <a:cs typeface="Arial" panose="020B0604020202020204" pitchFamily="34" charset="0"/>
              </a:rPr>
              <a:t>√</a:t>
            </a:r>
            <a:endParaRPr lang="en-CA" sz="3200" b="1" dirty="0">
              <a:solidFill>
                <a:srgbClr val="397900"/>
              </a:solidFill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137720" y="5404468"/>
            <a:ext cx="5212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397900"/>
                </a:solidFill>
                <a:latin typeface="Berlin Sans FB Demi" panose="020E0802020502020306" pitchFamily="34" charset="0"/>
                <a:cs typeface="Arial" panose="020B0604020202020204" pitchFamily="34" charset="0"/>
              </a:rPr>
              <a:t>√</a:t>
            </a:r>
            <a:endParaRPr lang="en-CA" sz="3200" b="1" dirty="0">
              <a:solidFill>
                <a:srgbClr val="397900"/>
              </a:solidFill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87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INTRODUCING CCROBOT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2700" dirty="0"/>
              <a:t>Real World Natural Language Interaction</a:t>
            </a:r>
            <a:endParaRPr lang="en-US" sz="1800" b="1" dirty="0"/>
          </a:p>
        </p:txBody>
      </p:sp>
      <p:pic>
        <p:nvPicPr>
          <p:cNvPr id="4" name="Picture 3" descr="\\10.10.1.18\Projects\Korah\Ccr\doc\Brochure\Brochure source files\Speech_bubble.svg (1)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066800"/>
            <a:ext cx="728485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381000" y="2133600"/>
            <a:ext cx="3749040" cy="3886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2800" dirty="0"/>
              <a:t>Traditional AI/NLP</a:t>
            </a:r>
          </a:p>
          <a:p>
            <a:pPr algn="ctr"/>
            <a:endParaRPr lang="en-US" sz="2800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Voice commands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Keyword matching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Programmed in isolation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29200" y="2133600"/>
            <a:ext cx="3749040" cy="38862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lvl="1">
              <a:spcAft>
                <a:spcPts val="1200"/>
              </a:spcAft>
            </a:pPr>
            <a:r>
              <a:rPr lang="en-US" sz="2000" dirty="0"/>
              <a:t>True NLP</a:t>
            </a:r>
          </a:p>
          <a:p>
            <a:pPr lvl="1">
              <a:spcAft>
                <a:spcPts val="1200"/>
              </a:spcAft>
            </a:pPr>
            <a:endParaRPr lang="en-US" sz="2000" dirty="0"/>
          </a:p>
          <a:p>
            <a:pPr lvl="1">
              <a:spcAft>
                <a:spcPts val="1200"/>
              </a:spcAft>
            </a:pPr>
            <a:endParaRPr lang="en-US" sz="2000" dirty="0"/>
          </a:p>
          <a:p>
            <a:pPr lvl="1">
              <a:spcAft>
                <a:spcPts val="1200"/>
              </a:spcAft>
            </a:pPr>
            <a:r>
              <a:rPr lang="en-US" sz="2000" dirty="0"/>
              <a:t>Trained on-the-job from real conversations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753" y="1881809"/>
            <a:ext cx="1745934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130040" y="3810000"/>
            <a:ext cx="899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vs.</a:t>
            </a:r>
            <a:endParaRPr lang="en-CA" sz="3200" dirty="0"/>
          </a:p>
        </p:txBody>
      </p:sp>
      <p:sp>
        <p:nvSpPr>
          <p:cNvPr id="13" name="Rectangle 12"/>
          <p:cNvSpPr/>
          <p:nvPr/>
        </p:nvSpPr>
        <p:spPr>
          <a:xfrm>
            <a:off x="5137718" y="2996625"/>
            <a:ext cx="5212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397900"/>
                </a:solidFill>
                <a:latin typeface="Berlin Sans FB Demi" panose="020E0802020502020306" pitchFamily="34" charset="0"/>
                <a:cs typeface="Arial" panose="020B0604020202020204" pitchFamily="34" charset="0"/>
              </a:rPr>
              <a:t>√</a:t>
            </a:r>
            <a:endParaRPr lang="en-CA" sz="3200" b="1" dirty="0">
              <a:solidFill>
                <a:srgbClr val="397900"/>
              </a:solidFill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37719" y="4520625"/>
            <a:ext cx="5212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397900"/>
                </a:solidFill>
                <a:latin typeface="Berlin Sans FB Demi" panose="020E0802020502020306" pitchFamily="34" charset="0"/>
                <a:cs typeface="Arial" panose="020B0604020202020204" pitchFamily="34" charset="0"/>
              </a:rPr>
              <a:t>√</a:t>
            </a:r>
            <a:endParaRPr lang="en-CA" sz="3200" b="1" dirty="0">
              <a:solidFill>
                <a:srgbClr val="397900"/>
              </a:solidFill>
              <a:latin typeface="Berlin Sans FB Demi" panose="020E0802020502020306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13358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lgkWg9GbD75tZxSe07S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lgkWg9GbD75tZxSe07S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heme/theme1.xml><?xml version="1.0" encoding="utf-8"?>
<a:theme xmlns:a="http://schemas.openxmlformats.org/drawingml/2006/main" name="Project Status Repo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3501ADB-0687-4C08-ACC7-50606E2335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1132</Words>
  <Application>Microsoft Office PowerPoint</Application>
  <PresentationFormat>On-screen Show (4:3)</PresentationFormat>
  <Paragraphs>212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Project Status Report</vt:lpstr>
      <vt:lpstr>PowerPoint Presentation</vt:lpstr>
      <vt:lpstr>CONTEXT We’ve spent the last *25 years building end-to-end automation solutions for leading companies </vt:lpstr>
      <vt:lpstr>CONTEXT …And because of technology, the way these companies interact with their customers is about to change!</vt:lpstr>
      <vt:lpstr>CONTEXT Digital customer experience is becoming the new battleground (for winning customer hearts and wallets)</vt:lpstr>
      <vt:lpstr>INTRODUCING CCROBOT And achieving customer experience success has just become a lot easier – Introducing ccRobot!</vt:lpstr>
      <vt:lpstr>INTRODUCING CCROBOT ccRobot is really, really easy to use for customers</vt:lpstr>
      <vt:lpstr>INTRODUCING CCROBOT And it has a unique set of benefits for operators</vt:lpstr>
      <vt:lpstr>INTRODUCING CCROBOT Omni-Language Performance</vt:lpstr>
      <vt:lpstr>INTRODUCING CCROBOT Real World Natural Language Interaction</vt:lpstr>
      <vt:lpstr>INTRODUCING CCROBOT Real World Natural Language Interaction</vt:lpstr>
      <vt:lpstr>INTRODUCING CCROBOT Mixed-Media Response Modules</vt:lpstr>
      <vt:lpstr>INTRODUCING CCROBOT Accelerated Speed to Impact</vt:lpstr>
      <vt:lpstr>INTRODUCING CCROBOT Accelerated Speed to Impact</vt:lpstr>
      <vt:lpstr>INTRODUCING CCROBOT Data/IP ownership and privacy</vt:lpstr>
      <vt:lpstr>INTRODUCING CCROBOT Low Cost Independent Operations</vt:lpstr>
      <vt:lpstr>HOW IT WORKS What is required to get started? – NOT MUCH!</vt:lpstr>
      <vt:lpstr>HOW IT WORKS Implementing ccRobot</vt:lpstr>
      <vt:lpstr>MAKING IT HAPPEN Operating ccRobot</vt:lpstr>
      <vt:lpstr>MAKING IT HAPPEN Cost breakdown  </vt:lpstr>
      <vt:lpstr>MAKING IT HAPPEN Q&amp;A and 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2016-11-06T16:00:54Z</dcterms:created>
  <dcterms:modified xsi:type="dcterms:W3CDTF">2017-04-24T17:34:20Z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TC016745569991</vt:lpwstr>
  </property>
</Properties>
</file>