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9" r:id="rId5"/>
    <p:sldId id="261" r:id="rId6"/>
  </p:sldIdLst>
  <p:sldSz cx="12192000" cy="6858000"/>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DA5"/>
    <a:srgbClr val="69B3E7"/>
    <a:srgbClr val="002F63"/>
    <a:srgbClr val="006272"/>
    <a:srgbClr val="787984"/>
    <a:srgbClr val="3154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01" d="100"/>
          <a:sy n="101" d="100"/>
        </p:scale>
        <p:origin x="138" y="468"/>
      </p:cViewPr>
      <p:guideLst>
        <p:guide orient="horz" pos="2160"/>
        <p:guide pos="21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7B3DB68-416D-47CD-938C-1ABD24FCCED2}" type="datetimeFigureOut">
              <a:rPr lang="en-GB" smtClean="0"/>
              <a:t>20/04/2017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2168808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B3DB68-416D-47CD-938C-1ABD24FCCED2}" type="datetimeFigureOut">
              <a:rPr lang="en-GB" smtClean="0"/>
              <a:t>20/04/2017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3311941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B3DB68-416D-47CD-938C-1ABD24FCCED2}" type="datetimeFigureOut">
              <a:rPr lang="en-GB" smtClean="0"/>
              <a:t>20/04/2017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2262766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1"/>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4997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4064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1">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34758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1"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1"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7416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9" y="2505076"/>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2" y="2505076"/>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90248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0307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2178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834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B3DB68-416D-47CD-938C-1ABD24FCCED2}" type="datetimeFigureOut">
              <a:rPr lang="en-GB" smtClean="0"/>
              <a:t>20/04/2017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13755906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44235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03286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5434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7B3DB68-416D-47CD-938C-1ABD24FCCED2}" type="datetimeFigureOut">
              <a:rPr lang="en-GB" smtClean="0"/>
              <a:t>20/04/2017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2388490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7B3DB68-416D-47CD-938C-1ABD24FCCED2}" type="datetimeFigureOut">
              <a:rPr lang="en-GB" smtClean="0"/>
              <a:t>20/04/2017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2223627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7B3DB68-416D-47CD-938C-1ABD24FCCED2}" type="datetimeFigureOut">
              <a:rPr lang="en-GB" smtClean="0"/>
              <a:t>20/04/2017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4053623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7B3DB68-416D-47CD-938C-1ABD24FCCED2}" type="datetimeFigureOut">
              <a:rPr lang="en-GB" smtClean="0"/>
              <a:t>20/04/2017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203934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B3DB68-416D-47CD-938C-1ABD24FCCED2}" type="datetimeFigureOut">
              <a:rPr lang="en-GB" smtClean="0"/>
              <a:t>20/04/2017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3976313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7B3DB68-416D-47CD-938C-1ABD24FCCED2}" type="datetimeFigureOut">
              <a:rPr lang="en-GB" smtClean="0"/>
              <a:t>20/04/2017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57538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7B3DB68-416D-47CD-938C-1ABD24FCCED2}" type="datetimeFigureOut">
              <a:rPr lang="en-GB" smtClean="0"/>
              <a:t>20/04/2017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B07399-EAE2-42F3-A67A-CE42B76D6F52}" type="slidenum">
              <a:rPr lang="en-GB" smtClean="0"/>
              <a:t>‹#›</a:t>
            </a:fld>
            <a:endParaRPr lang="en-GB"/>
          </a:p>
        </p:txBody>
      </p:sp>
    </p:spTree>
    <p:extLst>
      <p:ext uri="{BB962C8B-B14F-4D97-AF65-F5344CB8AC3E}">
        <p14:creationId xmlns:p14="http://schemas.microsoft.com/office/powerpoint/2010/main" val="888495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B3DB68-416D-47CD-938C-1ABD24FCCED2}" type="datetimeFigureOut">
              <a:rPr lang="en-GB" smtClean="0"/>
              <a:t>20/04/2017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07399-EAE2-42F3-A67A-CE42B76D6F52}" type="slidenum">
              <a:rPr lang="en-GB" smtClean="0"/>
              <a:t>‹#›</a:t>
            </a:fld>
            <a:endParaRPr lang="en-GB"/>
          </a:p>
        </p:txBody>
      </p:sp>
    </p:spTree>
    <p:extLst>
      <p:ext uri="{BB962C8B-B14F-4D97-AF65-F5344CB8AC3E}">
        <p14:creationId xmlns:p14="http://schemas.microsoft.com/office/powerpoint/2010/main" val="3715124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C0736BE-534E-4217-974F-E6D70AF35DD9}" type="datetimeFigureOut">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20/04/2017</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ADA811C-9D62-4115-8388-C8625A5551D5}"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04452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4" indent="-228604" algn="l" defTabSz="914411"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09" indent="-228604"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5" indent="-228604"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1"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7"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2"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38"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4"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49"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11" rtl="0" eaLnBrk="1" latinLnBrk="0" hangingPunct="1">
        <a:defRPr sz="1801" kern="1200">
          <a:solidFill>
            <a:schemeClr val="tx1"/>
          </a:solidFill>
          <a:latin typeface="+mn-lt"/>
          <a:ea typeface="+mn-ea"/>
          <a:cs typeface="+mn-cs"/>
        </a:defRPr>
      </a:lvl1pPr>
      <a:lvl2pPr marL="457206" algn="l" defTabSz="914411" rtl="0" eaLnBrk="1" latinLnBrk="0" hangingPunct="1">
        <a:defRPr sz="1801" kern="1200">
          <a:solidFill>
            <a:schemeClr val="tx1"/>
          </a:solidFill>
          <a:latin typeface="+mn-lt"/>
          <a:ea typeface="+mn-ea"/>
          <a:cs typeface="+mn-cs"/>
        </a:defRPr>
      </a:lvl2pPr>
      <a:lvl3pPr marL="914411" algn="l" defTabSz="914411" rtl="0" eaLnBrk="1" latinLnBrk="0" hangingPunct="1">
        <a:defRPr sz="1801" kern="1200">
          <a:solidFill>
            <a:schemeClr val="tx1"/>
          </a:solidFill>
          <a:latin typeface="+mn-lt"/>
          <a:ea typeface="+mn-ea"/>
          <a:cs typeface="+mn-cs"/>
        </a:defRPr>
      </a:lvl3pPr>
      <a:lvl4pPr marL="1371617" algn="l" defTabSz="914411" rtl="0" eaLnBrk="1" latinLnBrk="0" hangingPunct="1">
        <a:defRPr sz="1801" kern="1200">
          <a:solidFill>
            <a:schemeClr val="tx1"/>
          </a:solidFill>
          <a:latin typeface="+mn-lt"/>
          <a:ea typeface="+mn-ea"/>
          <a:cs typeface="+mn-cs"/>
        </a:defRPr>
      </a:lvl4pPr>
      <a:lvl5pPr marL="1828823" algn="l" defTabSz="914411" rtl="0" eaLnBrk="1" latinLnBrk="0" hangingPunct="1">
        <a:defRPr sz="1801" kern="1200">
          <a:solidFill>
            <a:schemeClr val="tx1"/>
          </a:solidFill>
          <a:latin typeface="+mn-lt"/>
          <a:ea typeface="+mn-ea"/>
          <a:cs typeface="+mn-cs"/>
        </a:defRPr>
      </a:lvl5pPr>
      <a:lvl6pPr marL="2286029" algn="l" defTabSz="914411" rtl="0" eaLnBrk="1" latinLnBrk="0" hangingPunct="1">
        <a:defRPr sz="1801" kern="1200">
          <a:solidFill>
            <a:schemeClr val="tx1"/>
          </a:solidFill>
          <a:latin typeface="+mn-lt"/>
          <a:ea typeface="+mn-ea"/>
          <a:cs typeface="+mn-cs"/>
        </a:defRPr>
      </a:lvl6pPr>
      <a:lvl7pPr marL="2743234" algn="l" defTabSz="914411" rtl="0" eaLnBrk="1" latinLnBrk="0" hangingPunct="1">
        <a:defRPr sz="1801" kern="1200">
          <a:solidFill>
            <a:schemeClr val="tx1"/>
          </a:solidFill>
          <a:latin typeface="+mn-lt"/>
          <a:ea typeface="+mn-ea"/>
          <a:cs typeface="+mn-cs"/>
        </a:defRPr>
      </a:lvl7pPr>
      <a:lvl8pPr marL="3200440" algn="l" defTabSz="914411" rtl="0" eaLnBrk="1" latinLnBrk="0" hangingPunct="1">
        <a:defRPr sz="1801" kern="1200">
          <a:solidFill>
            <a:schemeClr val="tx1"/>
          </a:solidFill>
          <a:latin typeface="+mn-lt"/>
          <a:ea typeface="+mn-ea"/>
          <a:cs typeface="+mn-cs"/>
        </a:defRPr>
      </a:lvl8pPr>
      <a:lvl9pPr marL="3657646" algn="l" defTabSz="91441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mailto:clientservices@agilisim.com"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8116" y="525967"/>
            <a:ext cx="2349246" cy="592540"/>
          </a:xfrm>
          <a:prstGeom prst="rect">
            <a:avLst/>
          </a:prstGeom>
        </p:spPr>
      </p:pic>
      <p:sp>
        <p:nvSpPr>
          <p:cNvPr id="5" name="Rectangle 4"/>
          <p:cNvSpPr/>
          <p:nvPr/>
        </p:nvSpPr>
        <p:spPr>
          <a:xfrm>
            <a:off x="1077685" y="1608364"/>
            <a:ext cx="1690007" cy="560436"/>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About Agilis</a:t>
            </a:r>
            <a:endParaRPr lang="en-GB" sz="1600" dirty="0">
              <a:latin typeface="Lato" panose="020F0502020204030203" pitchFamily="34" charset="0"/>
            </a:endParaRPr>
          </a:p>
        </p:txBody>
      </p:sp>
      <p:sp>
        <p:nvSpPr>
          <p:cNvPr id="6" name="Rectangle 5"/>
          <p:cNvSpPr/>
          <p:nvPr/>
        </p:nvSpPr>
        <p:spPr>
          <a:xfrm>
            <a:off x="1077685" y="2339945"/>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Our Approach</a:t>
            </a:r>
          </a:p>
          <a:p>
            <a:pPr algn="ctr"/>
            <a:r>
              <a:rPr lang="en-GB" sz="1600" dirty="0" smtClean="0">
                <a:latin typeface="Lato" panose="020F0502020204030203" pitchFamily="34" charset="0"/>
              </a:rPr>
              <a:t>and Philosophy </a:t>
            </a:r>
          </a:p>
        </p:txBody>
      </p:sp>
      <p:sp>
        <p:nvSpPr>
          <p:cNvPr id="7" name="Rectangle 6"/>
          <p:cNvSpPr/>
          <p:nvPr/>
        </p:nvSpPr>
        <p:spPr>
          <a:xfrm>
            <a:off x="1077685" y="3071527"/>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Lato" panose="020F0502020204030203" pitchFamily="34" charset="0"/>
              </a:rPr>
              <a:t>Contact Us</a:t>
            </a:r>
          </a:p>
        </p:txBody>
      </p:sp>
      <p:sp>
        <p:nvSpPr>
          <p:cNvPr id="10" name="Rectangle 9"/>
          <p:cNvSpPr/>
          <p:nvPr/>
        </p:nvSpPr>
        <p:spPr>
          <a:xfrm>
            <a:off x="3400092" y="1608364"/>
            <a:ext cx="6407708" cy="1277273"/>
          </a:xfrm>
          <a:prstGeom prst="rect">
            <a:avLst/>
          </a:prstGeom>
          <a:ln>
            <a:noFill/>
          </a:ln>
        </p:spPr>
        <p:txBody>
          <a:bodyPr wrap="square">
            <a:spAutoFit/>
          </a:bodyPr>
          <a:lstStyle/>
          <a:p>
            <a:pPr lvl="0">
              <a:spcAft>
                <a:spcPts val="600"/>
              </a:spcAft>
            </a:pPr>
            <a:r>
              <a:rPr lang="en-GB" sz="1200" b="1" dirty="0">
                <a:solidFill>
                  <a:srgbClr val="002F63"/>
                </a:solidFill>
                <a:latin typeface="Source Sans Pro" panose="020B0503030403020204" pitchFamily="34" charset="0"/>
                <a:ea typeface="Calibri" panose="020F0502020204030204" pitchFamily="34" charset="0"/>
                <a:cs typeface="Times New Roman" panose="02020603050405020304" pitchFamily="18" charset="0"/>
              </a:rPr>
              <a:t>Agilis Investment Management was founded in 2016 with a clear vision to create an independent and nimble firm focused on generating superior risk-adjusted returns. </a:t>
            </a:r>
          </a:p>
          <a:p>
            <a:pPr lvl="0"/>
            <a:r>
              <a:rPr lang="en-GB" sz="1200" dirty="0" smtClean="0">
                <a:solidFill>
                  <a:srgbClr val="1C1F2A"/>
                </a:solidFill>
                <a:latin typeface="Source Sans Pro" panose="020B0503030403020204" pitchFamily="34" charset="0"/>
                <a:ea typeface="Calibri" panose="020F0502020204030204" pitchFamily="34" charset="0"/>
                <a:cs typeface="Times New Roman" panose="02020603050405020304" pitchFamily="18" charset="0"/>
              </a:rPr>
              <a:t>Agilis </a:t>
            </a:r>
            <a:r>
              <a:rPr lang="en-GB" sz="1200" dirty="0">
                <a:solidFill>
                  <a:srgbClr val="1C1F2A"/>
                </a:solidFill>
                <a:latin typeface="Source Sans Pro" panose="020B0503030403020204" pitchFamily="34" charset="0"/>
                <a:ea typeface="Calibri" panose="020F0502020204030204" pitchFamily="34" charset="0"/>
                <a:cs typeface="Times New Roman" panose="02020603050405020304" pitchFamily="18" charset="0"/>
              </a:rPr>
              <a:t>has designed an innovative investment approach which aims to harness the best elements of alternative investment management whilst reducing its recognised shortcomings. We are a performance and client focused firm, committed to building lasting relationships, treating our clients like partners rather than revenue streams.</a:t>
            </a:r>
          </a:p>
        </p:txBody>
      </p:sp>
    </p:spTree>
    <p:extLst>
      <p:ext uri="{BB962C8B-B14F-4D97-AF65-F5344CB8AC3E}">
        <p14:creationId xmlns:p14="http://schemas.microsoft.com/office/powerpoint/2010/main" val="1858648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8116" y="525967"/>
            <a:ext cx="2349246" cy="592540"/>
          </a:xfrm>
          <a:prstGeom prst="rect">
            <a:avLst/>
          </a:prstGeom>
        </p:spPr>
      </p:pic>
      <p:sp>
        <p:nvSpPr>
          <p:cNvPr id="9" name="Rectangle 8"/>
          <p:cNvSpPr/>
          <p:nvPr/>
        </p:nvSpPr>
        <p:spPr>
          <a:xfrm>
            <a:off x="3400092" y="1608364"/>
            <a:ext cx="6407709" cy="2123658"/>
          </a:xfrm>
          <a:prstGeom prst="rect">
            <a:avLst/>
          </a:prstGeom>
          <a:ln>
            <a:noFill/>
          </a:ln>
        </p:spPr>
        <p:txBody>
          <a:bodyPr wrap="square">
            <a:spAutoFit/>
          </a:bodyPr>
          <a:lstStyle/>
          <a:p>
            <a:pPr lvl="0"/>
            <a:r>
              <a:rPr lang="en-GB" sz="1200" b="1" dirty="0">
                <a:solidFill>
                  <a:srgbClr val="002F63"/>
                </a:solidFill>
                <a:latin typeface="Source Sans Pro" panose="020B0503030403020204" pitchFamily="34" charset="0"/>
                <a:ea typeface="Calibri" panose="020F0502020204030204" pitchFamily="34" charset="0"/>
                <a:cs typeface="Times New Roman" panose="02020603050405020304" pitchFamily="18" charset="0"/>
              </a:rPr>
              <a:t>Philosophy: </a:t>
            </a:r>
            <a:r>
              <a:rPr lang="en-GB" sz="1200" dirty="0">
                <a:solidFill>
                  <a:srgbClr val="1C1F2A"/>
                </a:solidFill>
                <a:latin typeface="Source Sans Pro" panose="020B0503030403020204" pitchFamily="34" charset="0"/>
                <a:ea typeface="Calibri" panose="020F0502020204030204" pitchFamily="34" charset="0"/>
                <a:cs typeface="Times New Roman" panose="02020603050405020304" pitchFamily="18" charset="0"/>
              </a:rPr>
              <a:t>Agilis’ philosophy is based on the understanding that financial markets tend to mean revert and that valuations and fundamentals matter. Agilis strives to construct a resilient portfolio diversified across asset classes, strategies and time horizons to achieve our target return objective. Freedom of idea expression enables us to react nimbly to market dislocations.</a:t>
            </a:r>
          </a:p>
          <a:p>
            <a:pPr lvl="0"/>
            <a:endParaRPr lang="en-GB" sz="1200" b="1" dirty="0">
              <a:solidFill>
                <a:srgbClr val="1C1F2A"/>
              </a:solidFill>
              <a:latin typeface="Source Sans Pro" panose="020B0503030403020204" pitchFamily="34" charset="0"/>
              <a:ea typeface="Calibri" panose="020F0502020204030204" pitchFamily="34" charset="0"/>
              <a:cs typeface="Times New Roman" panose="02020603050405020304" pitchFamily="18" charset="0"/>
            </a:endParaRPr>
          </a:p>
          <a:p>
            <a:pPr lvl="0" fontAlgn="t"/>
            <a:r>
              <a:rPr lang="en-GB" sz="1200" b="1" dirty="0">
                <a:solidFill>
                  <a:srgbClr val="002F63"/>
                </a:solidFill>
                <a:latin typeface="Source Sans Pro" panose="020B0503030403020204" pitchFamily="34" charset="0"/>
                <a:ea typeface="Calibri" panose="020F0502020204030204" pitchFamily="34" charset="0"/>
                <a:cs typeface="Times New Roman" panose="02020603050405020304" pitchFamily="18" charset="0"/>
              </a:rPr>
              <a:t>Approach: </a:t>
            </a:r>
            <a:r>
              <a:rPr lang="en-GB" sz="1200" dirty="0">
                <a:solidFill>
                  <a:srgbClr val="1C1F2A"/>
                </a:solidFill>
                <a:latin typeface="Source Sans Pro" panose="020B0503030403020204" pitchFamily="34" charset="0"/>
                <a:ea typeface="Calibri" panose="020F0502020204030204" pitchFamily="34" charset="0"/>
                <a:cs typeface="Times New Roman" panose="02020603050405020304" pitchFamily="18" charset="0"/>
              </a:rPr>
              <a:t>Agilis combines asset allocation, macro trading, hedging and fund selection capabilities in an actively risk-managed portfolio. This model provides increased control, flexibility and liquidity while lowering the overall fee burden. Our risk posture and asset allocation are synchronised with our cycle and valuation frameworks. Bottom-up ideas are consistent with these top-down views. We look to protect against steep drawdowns in times of market stress, so that we are in a position to invest when risk </a:t>
            </a:r>
            <a:r>
              <a:rPr lang="en-GB" sz="1200" dirty="0" err="1">
                <a:solidFill>
                  <a:srgbClr val="1C1F2A"/>
                </a:solidFill>
                <a:latin typeface="Source Sans Pro" panose="020B0503030403020204" pitchFamily="34" charset="0"/>
                <a:ea typeface="Calibri" panose="020F0502020204030204" pitchFamily="34" charset="0"/>
                <a:cs typeface="Times New Roman" panose="02020603050405020304" pitchFamily="18" charset="0"/>
              </a:rPr>
              <a:t>premia</a:t>
            </a:r>
            <a:r>
              <a:rPr lang="en-GB" sz="1200" dirty="0">
                <a:solidFill>
                  <a:srgbClr val="1C1F2A"/>
                </a:solidFill>
                <a:latin typeface="Source Sans Pro" panose="020B0503030403020204" pitchFamily="34" charset="0"/>
                <a:ea typeface="Calibri" panose="020F0502020204030204" pitchFamily="34" charset="0"/>
                <a:cs typeface="Times New Roman" panose="02020603050405020304" pitchFamily="18" charset="0"/>
              </a:rPr>
              <a:t> and margins of safety are high. </a:t>
            </a:r>
          </a:p>
        </p:txBody>
      </p:sp>
      <p:sp>
        <p:nvSpPr>
          <p:cNvPr id="8" name="Rectangle 7"/>
          <p:cNvSpPr/>
          <p:nvPr/>
        </p:nvSpPr>
        <p:spPr>
          <a:xfrm>
            <a:off x="1077685" y="1608364"/>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About Agilis</a:t>
            </a:r>
            <a:endParaRPr lang="en-GB" sz="1600" dirty="0">
              <a:latin typeface="Lato" panose="020F0502020204030203" pitchFamily="34" charset="0"/>
            </a:endParaRPr>
          </a:p>
        </p:txBody>
      </p:sp>
      <p:sp>
        <p:nvSpPr>
          <p:cNvPr id="10" name="Rectangle 9"/>
          <p:cNvSpPr/>
          <p:nvPr/>
        </p:nvSpPr>
        <p:spPr>
          <a:xfrm>
            <a:off x="1077685" y="2339945"/>
            <a:ext cx="1690007" cy="560436"/>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Our Approach</a:t>
            </a:r>
          </a:p>
          <a:p>
            <a:pPr algn="ctr"/>
            <a:r>
              <a:rPr lang="en-GB" sz="1600" dirty="0" smtClean="0">
                <a:latin typeface="Lato" panose="020F0502020204030203" pitchFamily="34" charset="0"/>
              </a:rPr>
              <a:t>and Philosophy </a:t>
            </a:r>
          </a:p>
        </p:txBody>
      </p:sp>
      <p:sp>
        <p:nvSpPr>
          <p:cNvPr id="11" name="Rectangle 10"/>
          <p:cNvSpPr/>
          <p:nvPr/>
        </p:nvSpPr>
        <p:spPr>
          <a:xfrm>
            <a:off x="1077685" y="3071527"/>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Lato" panose="020F0502020204030203" pitchFamily="34" charset="0"/>
              </a:rPr>
              <a:t>Contact Us</a:t>
            </a:r>
          </a:p>
        </p:txBody>
      </p:sp>
    </p:spTree>
    <p:extLst>
      <p:ext uri="{BB962C8B-B14F-4D97-AF65-F5344CB8AC3E}">
        <p14:creationId xmlns:p14="http://schemas.microsoft.com/office/powerpoint/2010/main" val="514914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8116" y="525967"/>
            <a:ext cx="2349246" cy="592540"/>
          </a:xfrm>
          <a:prstGeom prst="rect">
            <a:avLst/>
          </a:prstGeom>
        </p:spPr>
      </p:pic>
      <p:sp>
        <p:nvSpPr>
          <p:cNvPr id="10" name="Content Placeholder 8"/>
          <p:cNvSpPr txBox="1">
            <a:spLocks/>
          </p:cNvSpPr>
          <p:nvPr/>
        </p:nvSpPr>
        <p:spPr>
          <a:xfrm>
            <a:off x="3395663" y="1608364"/>
            <a:ext cx="3886200" cy="107768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002F63"/>
                </a:solidFill>
                <a:latin typeface="Palatino Linotype" panose="02040502050505030304" pitchFamily="18" charset="0"/>
                <a:ea typeface="+mn-ea"/>
                <a:cs typeface="+mn-cs"/>
              </a:defRPr>
            </a:lvl1pPr>
            <a:lvl2pPr marL="685800" indent="-228600" algn="l" defTabSz="914400" rtl="0" eaLnBrk="1" latinLnBrk="0" hangingPunct="1">
              <a:lnSpc>
                <a:spcPct val="90000"/>
              </a:lnSpc>
              <a:spcBef>
                <a:spcPts val="500"/>
              </a:spcBef>
              <a:buClr>
                <a:srgbClr val="4C4C4C"/>
              </a:buClr>
              <a:buFont typeface="Wingdings" panose="05000000000000000000" pitchFamily="2" charset="2"/>
              <a:buChar char="§"/>
              <a:defRPr sz="1200" kern="1200">
                <a:solidFill>
                  <a:srgbClr val="333130"/>
                </a:solidFill>
                <a:latin typeface="Palatino Linotype" panose="02040502050505030304" pitchFamily="18" charset="0"/>
                <a:ea typeface="+mn-ea"/>
                <a:cs typeface="+mn-cs"/>
              </a:defRPr>
            </a:lvl2pPr>
            <a:lvl3pPr marL="1143000" indent="-228600" algn="l" defTabSz="914400" rtl="0" eaLnBrk="1" latinLnBrk="0" hangingPunct="1">
              <a:lnSpc>
                <a:spcPct val="90000"/>
              </a:lnSpc>
              <a:spcBef>
                <a:spcPts val="500"/>
              </a:spcBef>
              <a:buClr>
                <a:srgbClr val="4C4C4C"/>
              </a:buClr>
              <a:buFont typeface="Wingdings" panose="05000000000000000000" pitchFamily="2" charset="2"/>
              <a:buChar char="§"/>
              <a:defRPr sz="1200" kern="1200">
                <a:solidFill>
                  <a:srgbClr val="333130"/>
                </a:solidFill>
                <a:latin typeface="Palatino Linotype" panose="02040502050505030304" pitchFamily="18" charset="0"/>
                <a:ea typeface="+mn-ea"/>
                <a:cs typeface="+mn-cs"/>
              </a:defRPr>
            </a:lvl3pPr>
            <a:lvl4pPr marL="1600200" indent="-228600" algn="l" defTabSz="914400" rtl="0" eaLnBrk="1" latinLnBrk="0" hangingPunct="1">
              <a:lnSpc>
                <a:spcPct val="90000"/>
              </a:lnSpc>
              <a:spcBef>
                <a:spcPts val="500"/>
              </a:spcBef>
              <a:buClr>
                <a:srgbClr val="4C4C4C"/>
              </a:buClr>
              <a:buFont typeface="Wingdings" panose="05000000000000000000" pitchFamily="2" charset="2"/>
              <a:buChar char="§"/>
              <a:defRPr sz="1200" kern="1200">
                <a:solidFill>
                  <a:srgbClr val="333130"/>
                </a:solidFill>
                <a:latin typeface="Palatino Linotype" panose="02040502050505030304" pitchFamily="18" charset="0"/>
                <a:ea typeface="+mn-ea"/>
                <a:cs typeface="+mn-cs"/>
              </a:defRPr>
            </a:lvl4pPr>
            <a:lvl5pPr marL="2057400" indent="-228600" algn="l" defTabSz="914400" rtl="0" eaLnBrk="1" latinLnBrk="0" hangingPunct="1">
              <a:lnSpc>
                <a:spcPct val="90000"/>
              </a:lnSpc>
              <a:spcBef>
                <a:spcPts val="500"/>
              </a:spcBef>
              <a:buClr>
                <a:srgbClr val="4C4C4C"/>
              </a:buClr>
              <a:buFont typeface="Wingdings" panose="05000000000000000000" pitchFamily="2" charset="2"/>
              <a:buChar char="§"/>
              <a:defRPr sz="1200" kern="1200">
                <a:solidFill>
                  <a:srgbClr val="333130"/>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GB" sz="1200" b="1" i="0" u="none" strike="noStrike" kern="1200" cap="none" spc="0" normalizeH="0" baseline="0" noProof="0" dirty="0" smtClean="0">
                <a:ln>
                  <a:noFill/>
                </a:ln>
                <a:solidFill>
                  <a:srgbClr val="002F63"/>
                </a:solidFill>
                <a:effectLst/>
                <a:uLnTx/>
                <a:uFillTx/>
                <a:latin typeface="Source Sans Pro" panose="020B0503030403020204" pitchFamily="34" charset="0"/>
              </a:rPr>
              <a:t>Agilis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t>20 Eastbourne Terrace</a:t>
            </a:r>
            <a:b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br>
            <a: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t>London W2 6LG</a:t>
            </a:r>
          </a:p>
          <a:p>
            <a:pPr marL="0" lvl="0" indent="0">
              <a:lnSpc>
                <a:spcPct val="100000"/>
              </a:lnSpc>
              <a:spcBef>
                <a:spcPts val="0"/>
              </a:spcBef>
              <a:buNone/>
              <a:defRPr/>
            </a:pPr>
            <a:r>
              <a:rPr lang="en-GB" sz="1200" dirty="0" smtClean="0">
                <a:solidFill>
                  <a:schemeClr val="tx1"/>
                </a:solidFill>
                <a:latin typeface="Source Sans Pro" panose="020B0503030403020204" pitchFamily="34" charset="0"/>
              </a:rPr>
              <a:t>United Kingdom</a:t>
            </a:r>
            <a: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t/>
            </a:r>
            <a:b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br>
            <a:r>
              <a:rPr kumimoji="0" lang="en-GB" sz="1200" b="0" i="0" u="none" strike="noStrike" kern="1200" cap="none" spc="0" normalizeH="0" baseline="0" noProof="0" dirty="0" smtClean="0">
                <a:ln>
                  <a:noFill/>
                </a:ln>
                <a:solidFill>
                  <a:schemeClr val="tx1"/>
                </a:solidFill>
                <a:effectLst/>
                <a:uLnTx/>
                <a:uFillTx/>
                <a:latin typeface="Source Sans Pro" panose="020B0503030403020204" pitchFamily="34" charset="0"/>
              </a:rPr>
              <a:t>T: </a:t>
            </a:r>
            <a:r>
              <a:rPr lang="en-GB" sz="1200" dirty="0">
                <a:solidFill>
                  <a:schemeClr val="tx1"/>
                </a:solidFill>
                <a:latin typeface="Source Sans Pro" panose="020B0503030403020204" pitchFamily="34" charset="0"/>
              </a:rPr>
              <a:t>+44 20 3859 </a:t>
            </a:r>
            <a:r>
              <a:rPr lang="en-GB" sz="1200" dirty="0" smtClean="0">
                <a:solidFill>
                  <a:schemeClr val="tx1"/>
                </a:solidFill>
                <a:latin typeface="Source Sans Pro" panose="020B0503030403020204" pitchFamily="34" charset="0"/>
              </a:rPr>
              <a:t>0462</a:t>
            </a:r>
          </a:p>
          <a:p>
            <a:pPr marL="0" lvl="0" indent="0">
              <a:lnSpc>
                <a:spcPct val="100000"/>
              </a:lnSpc>
              <a:spcBef>
                <a:spcPts val="0"/>
              </a:spcBef>
              <a:buNone/>
              <a:defRPr/>
            </a:pPr>
            <a:r>
              <a:rPr lang="en-GB" sz="1200" dirty="0" smtClean="0">
                <a:solidFill>
                  <a:schemeClr val="tx1"/>
                </a:solidFill>
                <a:latin typeface="Source Sans Pro" panose="020B0503030403020204" pitchFamily="34" charset="0"/>
              </a:rPr>
              <a:t>E</a:t>
            </a:r>
            <a:r>
              <a:rPr lang="en-GB" sz="1200" dirty="0">
                <a:solidFill>
                  <a:schemeClr val="tx1"/>
                </a:solidFill>
                <a:latin typeface="Source Sans Pro" panose="020B0503030403020204" pitchFamily="34" charset="0"/>
              </a:rPr>
              <a:t>: </a:t>
            </a:r>
            <a:r>
              <a:rPr lang="en-GB" sz="1200" dirty="0" smtClean="0">
                <a:latin typeface="Source Sans Pro" panose="020B0503030403020204" pitchFamily="34" charset="0"/>
                <a:hlinkClick r:id="rId3"/>
              </a:rPr>
              <a:t>clientservices@agilisim.com</a:t>
            </a:r>
            <a:endParaRPr lang="en-GB" sz="1200" dirty="0">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0" lang="en-GB" sz="900" b="0" i="0" u="none" strike="noStrike" kern="1200" cap="none" spc="0" normalizeH="0" baseline="0" noProof="0" dirty="0" smtClean="0">
              <a:ln>
                <a:noFill/>
              </a:ln>
              <a:solidFill>
                <a:srgbClr val="002F63"/>
              </a:solidFill>
              <a:effectLst/>
              <a:uLnTx/>
              <a:uFillTx/>
              <a:latin typeface="Palatino Linotype" panose="02040502050505030304" pitchFamily="18" charset="0"/>
              <a:ea typeface="+mn-ea"/>
              <a:cs typeface="+mn-cs"/>
            </a:endParaRPr>
          </a:p>
        </p:txBody>
      </p:sp>
      <p:sp>
        <p:nvSpPr>
          <p:cNvPr id="11" name="Rectangle 10"/>
          <p:cNvSpPr/>
          <p:nvPr/>
        </p:nvSpPr>
        <p:spPr>
          <a:xfrm>
            <a:off x="1077685" y="1608364"/>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About Agilis</a:t>
            </a:r>
            <a:endParaRPr lang="en-GB" sz="1600" dirty="0">
              <a:latin typeface="Lato" panose="020F0502020204030203" pitchFamily="34" charset="0"/>
            </a:endParaRPr>
          </a:p>
        </p:txBody>
      </p:sp>
      <p:sp>
        <p:nvSpPr>
          <p:cNvPr id="12" name="Rectangle 11"/>
          <p:cNvSpPr/>
          <p:nvPr/>
        </p:nvSpPr>
        <p:spPr>
          <a:xfrm>
            <a:off x="1077685" y="2339945"/>
            <a:ext cx="1690007" cy="560436"/>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Lato" panose="020F0502020204030203" pitchFamily="34" charset="0"/>
              </a:rPr>
              <a:t>Our Approach</a:t>
            </a:r>
          </a:p>
          <a:p>
            <a:pPr algn="ctr"/>
            <a:r>
              <a:rPr lang="en-GB" sz="1600" dirty="0" smtClean="0">
                <a:latin typeface="Lato" panose="020F0502020204030203" pitchFamily="34" charset="0"/>
              </a:rPr>
              <a:t>and Philosophy </a:t>
            </a:r>
          </a:p>
        </p:txBody>
      </p:sp>
      <p:sp>
        <p:nvSpPr>
          <p:cNvPr id="13" name="Rectangle 12"/>
          <p:cNvSpPr/>
          <p:nvPr/>
        </p:nvSpPr>
        <p:spPr>
          <a:xfrm>
            <a:off x="1077685" y="3071527"/>
            <a:ext cx="1690007" cy="560436"/>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Lato" panose="020F0502020204030203" pitchFamily="34" charset="0"/>
              </a:rPr>
              <a:t>Contact Us</a:t>
            </a:r>
          </a:p>
        </p:txBody>
      </p:sp>
      <p:pic>
        <p:nvPicPr>
          <p:cNvPr id="20" name="Picture 19"/>
          <p:cNvPicPr>
            <a:picLocks noChangeAspect="1"/>
          </p:cNvPicPr>
          <p:nvPr/>
        </p:nvPicPr>
        <p:blipFill rotWithShape="1">
          <a:blip r:embed="rId4"/>
          <a:srcRect l="1625" r="1421"/>
          <a:stretch/>
        </p:blipFill>
        <p:spPr>
          <a:xfrm>
            <a:off x="3395663" y="2900381"/>
            <a:ext cx="3959679" cy="3229091"/>
          </a:xfrm>
          <a:prstGeom prst="rect">
            <a:avLst/>
          </a:prstGeom>
        </p:spPr>
      </p:pic>
      <p:grpSp>
        <p:nvGrpSpPr>
          <p:cNvPr id="21" name="Group 20"/>
          <p:cNvGrpSpPr/>
          <p:nvPr/>
        </p:nvGrpSpPr>
        <p:grpSpPr>
          <a:xfrm>
            <a:off x="4642036" y="4175196"/>
            <a:ext cx="1291082" cy="888760"/>
            <a:chOff x="1875663" y="4032150"/>
            <a:chExt cx="1429507" cy="996223"/>
          </a:xfrm>
        </p:grpSpPr>
        <p:cxnSp>
          <p:nvCxnSpPr>
            <p:cNvPr id="22" name="Straight Arrow Connector 21"/>
            <p:cNvCxnSpPr>
              <a:stCxn id="23" idx="2"/>
            </p:cNvCxnSpPr>
            <p:nvPr/>
          </p:nvCxnSpPr>
          <p:spPr>
            <a:xfrm flipH="1">
              <a:off x="2328118" y="4387464"/>
              <a:ext cx="262298" cy="640909"/>
            </a:xfrm>
            <a:prstGeom prst="straightConnector1">
              <a:avLst/>
            </a:prstGeom>
            <a:ln w="19050">
              <a:solidFill>
                <a:srgbClr val="69B3E7"/>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875663" y="4032150"/>
              <a:ext cx="1429507" cy="355314"/>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smtClean="0">
                  <a:latin typeface="Source Sans Pro" panose="020B0503030403020204" pitchFamily="34" charset="0"/>
                </a:rPr>
                <a:t>Agilis</a:t>
              </a:r>
              <a:endParaRPr lang="en-GB" sz="900" b="1" dirty="0">
                <a:latin typeface="Source Sans Pro" panose="020B0503030403020204" pitchFamily="34" charset="0"/>
              </a:endParaRPr>
            </a:p>
            <a:p>
              <a:pPr algn="ctr"/>
              <a:r>
                <a:rPr lang="en-GB" sz="900" dirty="0">
                  <a:latin typeface="Source Sans Pro" panose="020B0503030403020204" pitchFamily="34" charset="0"/>
                </a:rPr>
                <a:t>20 Eastbourne Terrace</a:t>
              </a:r>
            </a:p>
          </p:txBody>
        </p:sp>
      </p:grpSp>
    </p:spTree>
    <p:extLst>
      <p:ext uri="{BB962C8B-B14F-4D97-AF65-F5344CB8AC3E}">
        <p14:creationId xmlns:p14="http://schemas.microsoft.com/office/powerpoint/2010/main" val="1905260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0345" y="2199624"/>
            <a:ext cx="1640265" cy="754144"/>
          </a:xfrm>
          <a:prstGeom prst="rect">
            <a:avLst/>
          </a:prstGeom>
          <a:solidFill>
            <a:srgbClr val="003D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9" name="TextBox 8"/>
          <p:cNvSpPr txBox="1"/>
          <p:nvPr/>
        </p:nvSpPr>
        <p:spPr>
          <a:xfrm>
            <a:off x="312152" y="370004"/>
            <a:ext cx="199848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Source Sans Pro" panose="020B0503030403020204" pitchFamily="34" charset="0"/>
              </a:rPr>
              <a:t>Colour Guide</a:t>
            </a:r>
          </a:p>
        </p:txBody>
      </p:sp>
      <p:sp>
        <p:nvSpPr>
          <p:cNvPr id="10" name="TextBox 9"/>
          <p:cNvSpPr txBox="1"/>
          <p:nvPr/>
        </p:nvSpPr>
        <p:spPr>
          <a:xfrm>
            <a:off x="2180228" y="2199624"/>
            <a:ext cx="1998484"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293C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0, 61, 165</a:t>
            </a:r>
          </a:p>
          <a:p>
            <a:pPr lvl="0"/>
            <a:r>
              <a:rPr lang="en-GB" sz="1401" dirty="0">
                <a:solidFill>
                  <a:prstClr val="black"/>
                </a:solidFill>
                <a:latin typeface="Source Sans Pro" panose="020B0503030403020204" pitchFamily="34" charset="0"/>
              </a:rPr>
              <a:t>CMYK: 100, 69, 0, 4</a:t>
            </a: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 </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17" name="Rectangle 16"/>
          <p:cNvSpPr/>
          <p:nvPr/>
        </p:nvSpPr>
        <p:spPr>
          <a:xfrm>
            <a:off x="340345" y="3148753"/>
            <a:ext cx="1640265" cy="754144"/>
          </a:xfrm>
          <a:prstGeom prst="rect">
            <a:avLst/>
          </a:prstGeom>
          <a:solidFill>
            <a:srgbClr val="69B3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18" name="TextBox 17"/>
          <p:cNvSpPr txBox="1"/>
          <p:nvPr/>
        </p:nvSpPr>
        <p:spPr>
          <a:xfrm>
            <a:off x="2180228" y="3163849"/>
            <a:ext cx="1776723"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292C</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105, 179, 231</a:t>
            </a:r>
          </a:p>
          <a:p>
            <a:pPr lvl="0"/>
            <a:r>
              <a:rPr lang="en-GB" sz="1401" dirty="0">
                <a:solidFill>
                  <a:prstClr val="black"/>
                </a:solidFill>
                <a:latin typeface="Source Sans Pro" panose="020B0503030403020204" pitchFamily="34" charset="0"/>
              </a:rPr>
              <a:t>CMYK: 59, 11, 0, 0</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19" name="Rectangle 18"/>
          <p:cNvSpPr/>
          <p:nvPr/>
        </p:nvSpPr>
        <p:spPr>
          <a:xfrm>
            <a:off x="340346" y="1264950"/>
            <a:ext cx="1640265" cy="754144"/>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20" name="TextBox 19"/>
          <p:cNvSpPr txBox="1"/>
          <p:nvPr/>
        </p:nvSpPr>
        <p:spPr>
          <a:xfrm>
            <a:off x="2180228" y="1308626"/>
            <a:ext cx="1652604" cy="5234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0, 47, 99</a:t>
            </a:r>
          </a:p>
          <a:p>
            <a:pPr lvl="0"/>
            <a:r>
              <a:rPr lang="en-GB" sz="1401" dirty="0">
                <a:solidFill>
                  <a:prstClr val="black"/>
                </a:solidFill>
                <a:latin typeface="Source Sans Pro" panose="020B0503030403020204" pitchFamily="34" charset="0"/>
              </a:rPr>
              <a:t>CMYK: 100, 53, 0, 61</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22" name="TextBox 21"/>
          <p:cNvSpPr txBox="1"/>
          <p:nvPr/>
        </p:nvSpPr>
        <p:spPr>
          <a:xfrm>
            <a:off x="312152" y="860083"/>
            <a:ext cx="199848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Source Sans Pro" panose="020B0503030403020204" pitchFamily="34" charset="0"/>
              </a:rPr>
              <a:t>Main palette</a:t>
            </a:r>
            <a:endParaRPr kumimoji="0" lang="en-GB" sz="1600" b="1"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44" name="Rectangle 43"/>
          <p:cNvSpPr/>
          <p:nvPr/>
        </p:nvSpPr>
        <p:spPr>
          <a:xfrm>
            <a:off x="3956951" y="1265079"/>
            <a:ext cx="1640265" cy="754144"/>
          </a:xfrm>
          <a:prstGeom prst="rect">
            <a:avLst/>
          </a:prstGeom>
          <a:solidFill>
            <a:srgbClr val="0062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45" name="Rectangle 44"/>
          <p:cNvSpPr/>
          <p:nvPr/>
        </p:nvSpPr>
        <p:spPr>
          <a:xfrm>
            <a:off x="3967951" y="2204396"/>
            <a:ext cx="1640265" cy="754144"/>
          </a:xfrm>
          <a:prstGeom prst="rect">
            <a:avLst/>
          </a:prstGeom>
          <a:solidFill>
            <a:srgbClr val="6F2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46" name="TextBox 45"/>
          <p:cNvSpPr txBox="1"/>
          <p:nvPr/>
        </p:nvSpPr>
        <p:spPr>
          <a:xfrm>
            <a:off x="5742025" y="1272498"/>
            <a:ext cx="1661327"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3155C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0, 98, 114</a:t>
            </a:r>
          </a:p>
          <a:p>
            <a:pPr lvl="0">
              <a:defRPr/>
            </a:pPr>
            <a:r>
              <a:rPr lang="en-GB" sz="1401" dirty="0">
                <a:solidFill>
                  <a:prstClr val="black"/>
                </a:solidFill>
                <a:latin typeface="Source Sans Pro" panose="020B0503030403020204" pitchFamily="34" charset="0"/>
              </a:rPr>
              <a:t>CMYK: 100, 9, 29, 47</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47" name="TextBox 46"/>
          <p:cNvSpPr txBox="1"/>
          <p:nvPr/>
        </p:nvSpPr>
        <p:spPr>
          <a:xfrm>
            <a:off x="5755109" y="2203175"/>
            <a:ext cx="1713191"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209C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111, 38, 61</a:t>
            </a:r>
          </a:p>
          <a:p>
            <a:pPr lvl="0">
              <a:defRPr/>
            </a:pPr>
            <a:r>
              <a:rPr lang="en-GB" sz="1401" dirty="0" smtClean="0">
                <a:solidFill>
                  <a:prstClr val="black"/>
                </a:solidFill>
                <a:latin typeface="Source Sans Pro" panose="020B0503030403020204" pitchFamily="34" charset="0"/>
              </a:rPr>
              <a:t>CMYK</a:t>
            </a:r>
            <a:r>
              <a:rPr lang="en-GB" sz="1401" dirty="0">
                <a:solidFill>
                  <a:prstClr val="black"/>
                </a:solidFill>
                <a:latin typeface="Source Sans Pro" panose="020B0503030403020204" pitchFamily="34" charset="0"/>
              </a:rPr>
              <a:t>: 20, 97, 40, 58</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53" name="Rectangle 52"/>
          <p:cNvSpPr/>
          <p:nvPr/>
        </p:nvSpPr>
        <p:spPr>
          <a:xfrm>
            <a:off x="3967951" y="4083031"/>
            <a:ext cx="1640265" cy="754144"/>
          </a:xfrm>
          <a:prstGeom prst="rect">
            <a:avLst/>
          </a:prstGeom>
          <a:solidFill>
            <a:srgbClr val="1C1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54" name="TextBox 53"/>
          <p:cNvSpPr txBox="1"/>
          <p:nvPr/>
        </p:nvSpPr>
        <p:spPr>
          <a:xfrm>
            <a:off x="5755109" y="4095499"/>
            <a:ext cx="1713191"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532C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28, 31, 42</a:t>
            </a:r>
          </a:p>
          <a:p>
            <a:pPr lvl="0">
              <a:defRPr/>
            </a:pPr>
            <a:r>
              <a:rPr lang="en-GB" sz="1401" dirty="0">
                <a:solidFill>
                  <a:prstClr val="black"/>
                </a:solidFill>
                <a:latin typeface="Source Sans Pro" panose="020B0503030403020204" pitchFamily="34" charset="0"/>
              </a:rPr>
              <a:t>CMYK: 88, 76, 30, 82</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57" name="Rectangle 56"/>
          <p:cNvSpPr/>
          <p:nvPr/>
        </p:nvSpPr>
        <p:spPr>
          <a:xfrm>
            <a:off x="3967951" y="3143713"/>
            <a:ext cx="1640265" cy="754144"/>
          </a:xfrm>
          <a:prstGeom prst="rect">
            <a:avLst/>
          </a:prstGeom>
          <a:solidFill>
            <a:srgbClr val="A2B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58" name="TextBox 57"/>
          <p:cNvSpPr txBox="1"/>
          <p:nvPr/>
        </p:nvSpPr>
        <p:spPr>
          <a:xfrm>
            <a:off x="5755109" y="3163849"/>
            <a:ext cx="1572744"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536C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162, 178, 200</a:t>
            </a:r>
          </a:p>
          <a:p>
            <a:pPr lvl="0">
              <a:defRPr/>
            </a:pPr>
            <a:r>
              <a:rPr lang="en-GB" sz="1401" dirty="0">
                <a:solidFill>
                  <a:prstClr val="black"/>
                </a:solidFill>
                <a:latin typeface="Source Sans Pro" panose="020B0503030403020204" pitchFamily="34" charset="0"/>
              </a:rPr>
              <a:t>CMYK</a:t>
            </a:r>
            <a:r>
              <a:rPr lang="en-GB" sz="1401" dirty="0" smtClean="0">
                <a:solidFill>
                  <a:prstClr val="black"/>
                </a:solidFill>
                <a:latin typeface="Source Sans Pro" panose="020B0503030403020204" pitchFamily="34" charset="0"/>
              </a:rPr>
              <a:t>: 34</a:t>
            </a:r>
            <a:r>
              <a:rPr lang="en-GB" sz="1401" dirty="0">
                <a:solidFill>
                  <a:prstClr val="black"/>
                </a:solidFill>
                <a:latin typeface="Source Sans Pro" panose="020B0503030403020204" pitchFamily="34" charset="0"/>
              </a:rPr>
              <a:t>, 17, 2, 7</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24" name="Rectangle 23"/>
          <p:cNvSpPr/>
          <p:nvPr/>
        </p:nvSpPr>
        <p:spPr>
          <a:xfrm>
            <a:off x="7667919" y="4083031"/>
            <a:ext cx="1640265" cy="754144"/>
          </a:xfrm>
          <a:prstGeom prst="rect">
            <a:avLst/>
          </a:prstGeom>
          <a:solidFill>
            <a:srgbClr val="5A5A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25" name="TextBox 24"/>
          <p:cNvSpPr txBox="1"/>
          <p:nvPr/>
        </p:nvSpPr>
        <p:spPr>
          <a:xfrm>
            <a:off x="9503811" y="4083031"/>
            <a:ext cx="2297664" cy="7390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1" i="0" u="none" strike="noStrike" kern="1200" cap="none" spc="0" normalizeH="0" baseline="0" noProof="0" dirty="0" smtClean="0">
                <a:ln>
                  <a:noFill/>
                </a:ln>
                <a:solidFill>
                  <a:prstClr val="black"/>
                </a:solidFill>
                <a:effectLst/>
                <a:uLnTx/>
                <a:uFillTx/>
                <a:latin typeface="Source Sans Pro" panose="020B0503030403020204" pitchFamily="34" charset="0"/>
              </a:rPr>
              <a:t>Font colour for footnotes</a:t>
            </a:r>
            <a:endParaRPr kumimoji="0" lang="en-GB" sz="1401" b="1" i="0" u="none" strike="noStrike" kern="1200" cap="none" spc="0" normalizeH="0" baseline="0" noProof="0" dirty="0">
              <a:ln>
                <a:noFill/>
              </a:ln>
              <a:solidFill>
                <a:prstClr val="black"/>
              </a:solidFill>
              <a:effectLst/>
              <a:uLnTx/>
              <a:uFillTx/>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rPr>
              <a:t>RGB: 9</a:t>
            </a: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0, 90, 90</a:t>
            </a:r>
          </a:p>
          <a:p>
            <a:pPr lvl="0"/>
            <a:r>
              <a:rPr lang="en-GB" sz="1401" dirty="0">
                <a:solidFill>
                  <a:prstClr val="black"/>
                </a:solidFill>
                <a:latin typeface="Source Sans Pro" panose="020B0503030403020204" pitchFamily="34" charset="0"/>
              </a:rPr>
              <a:t>CMYK: 0, 0, 0, 65</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26" name="TextBox 25"/>
          <p:cNvSpPr txBox="1"/>
          <p:nvPr/>
        </p:nvSpPr>
        <p:spPr>
          <a:xfrm>
            <a:off x="7667919" y="860083"/>
            <a:ext cx="199848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Source Sans Pro" panose="020B0503030403020204" pitchFamily="34" charset="0"/>
              </a:rPr>
              <a:t>Fonts &amp; Text</a:t>
            </a:r>
            <a:endParaRPr kumimoji="0" lang="en-GB" sz="1600" b="1" i="0" u="none" strike="noStrike" kern="1200" cap="none" spc="0" normalizeH="0" baseline="0" noProof="0" dirty="0">
              <a:ln>
                <a:noFill/>
              </a:ln>
              <a:solidFill>
                <a:prstClr val="black"/>
              </a:solidFill>
              <a:effectLst/>
              <a:uLnTx/>
              <a:uFillTx/>
              <a:latin typeface="Source Sans Pro" panose="020B0503030403020204" pitchFamily="34" charset="0"/>
            </a:endParaRPr>
          </a:p>
        </p:txBody>
      </p:sp>
      <p:sp>
        <p:nvSpPr>
          <p:cNvPr id="27" name="Rectangle 26"/>
          <p:cNvSpPr/>
          <p:nvPr/>
        </p:nvSpPr>
        <p:spPr>
          <a:xfrm>
            <a:off x="7667918" y="2199624"/>
            <a:ext cx="1640265" cy="754144"/>
          </a:xfrm>
          <a:prstGeom prst="rect">
            <a:avLst/>
          </a:prstGeom>
          <a:solidFill>
            <a:srgbClr val="002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28" name="TextBox 27"/>
          <p:cNvSpPr txBox="1"/>
          <p:nvPr/>
        </p:nvSpPr>
        <p:spPr>
          <a:xfrm>
            <a:off x="9503811" y="2065269"/>
            <a:ext cx="2550849" cy="954620"/>
          </a:xfrm>
          <a:prstGeom prst="rect">
            <a:avLst/>
          </a:prstGeom>
          <a:noFill/>
        </p:spPr>
        <p:txBody>
          <a:bodyPr wrap="square" rtlCol="0">
            <a:spAutoFit/>
          </a:bodyPr>
          <a:lstStyle/>
          <a:p>
            <a:pPr>
              <a:defRPr/>
            </a:pPr>
            <a:r>
              <a:rPr lang="en-GB" sz="1401" b="1" dirty="0" smtClean="0">
                <a:solidFill>
                  <a:prstClr val="black"/>
                </a:solidFill>
                <a:latin typeface="Source Sans Pro" panose="020B0503030403020204" pitchFamily="34" charset="0"/>
              </a:rPr>
              <a:t>Logo colour and font colour for some titles</a:t>
            </a:r>
            <a:endParaRPr lang="en-GB" sz="1401" b="1" dirty="0">
              <a:solidFill>
                <a:prstClr val="black"/>
              </a:solidFill>
              <a:latin typeface="Source Sans Pro" panose="020B0503030403020204" pitchFamily="34" charset="0"/>
            </a:endParaRPr>
          </a:p>
          <a:p>
            <a:pPr lvl="0">
              <a:defRPr/>
            </a:pPr>
            <a:r>
              <a:rPr lang="en-GB" sz="1401" dirty="0" smtClean="0">
                <a:solidFill>
                  <a:prstClr val="black"/>
                </a:solidFill>
                <a:latin typeface="Source Sans Pro" panose="020B0503030403020204" pitchFamily="34" charset="0"/>
              </a:rPr>
              <a:t>RGB</a:t>
            </a:r>
            <a:r>
              <a:rPr lang="en-GB" sz="1401" dirty="0">
                <a:solidFill>
                  <a:prstClr val="black"/>
                </a:solidFill>
                <a:latin typeface="Source Sans Pro" panose="020B0503030403020204" pitchFamily="34" charset="0"/>
              </a:rPr>
              <a:t>: 0, 47, 99</a:t>
            </a:r>
          </a:p>
          <a:p>
            <a:pPr lvl="0"/>
            <a:r>
              <a:rPr lang="en-GB" sz="1401" dirty="0">
                <a:solidFill>
                  <a:prstClr val="black"/>
                </a:solidFill>
                <a:latin typeface="Source Sans Pro" panose="020B0503030403020204" pitchFamily="34" charset="0"/>
              </a:rPr>
              <a:t>CMYK: 100, 53, 0, 61</a:t>
            </a:r>
            <a:endParaRPr lang="en-GB" sz="1401" dirty="0">
              <a:solidFill>
                <a:prstClr val="black"/>
              </a:solidFill>
              <a:latin typeface="Source Sans Pro" panose="020B0503030403020204" pitchFamily="34" charset="0"/>
            </a:endParaRPr>
          </a:p>
        </p:txBody>
      </p:sp>
      <p:sp>
        <p:nvSpPr>
          <p:cNvPr id="29" name="Rectangle 28"/>
          <p:cNvSpPr/>
          <p:nvPr/>
        </p:nvSpPr>
        <p:spPr>
          <a:xfrm>
            <a:off x="7667918" y="3141327"/>
            <a:ext cx="1640265" cy="754144"/>
          </a:xfrm>
          <a:prstGeom prst="rect">
            <a:avLst/>
          </a:prstGeom>
          <a:solidFill>
            <a:srgbClr val="1C1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solidFill>
              <a:effectLst/>
              <a:uLnTx/>
              <a:uFillTx/>
              <a:latin typeface="Source Sans Pro" panose="020B0503030403020204" pitchFamily="34" charset="0"/>
            </a:endParaRPr>
          </a:p>
        </p:txBody>
      </p:sp>
      <p:sp>
        <p:nvSpPr>
          <p:cNvPr id="30" name="TextBox 29"/>
          <p:cNvSpPr txBox="1"/>
          <p:nvPr/>
        </p:nvSpPr>
        <p:spPr>
          <a:xfrm>
            <a:off x="9503811" y="3056063"/>
            <a:ext cx="2621514" cy="954620"/>
          </a:xfrm>
          <a:prstGeom prst="rect">
            <a:avLst/>
          </a:prstGeom>
          <a:noFill/>
        </p:spPr>
        <p:txBody>
          <a:bodyPr wrap="square" rtlCol="0">
            <a:spAutoFit/>
          </a:bodyPr>
          <a:lstStyle/>
          <a:p>
            <a:pPr>
              <a:defRPr/>
            </a:pPr>
            <a:r>
              <a:rPr lang="en-GB" sz="1401" b="1" dirty="0">
                <a:solidFill>
                  <a:prstClr val="black"/>
                </a:solidFill>
                <a:latin typeface="Source Sans Pro" panose="020B0503030403020204" pitchFamily="34" charset="0"/>
              </a:rPr>
              <a:t>Font colour for </a:t>
            </a:r>
            <a:r>
              <a:rPr lang="en-GB" sz="1401" b="1" dirty="0" smtClean="0">
                <a:solidFill>
                  <a:prstClr val="black"/>
                </a:solidFill>
                <a:latin typeface="Source Sans Pro" panose="020B0503030403020204" pitchFamily="34" charset="0"/>
              </a:rPr>
              <a:t>main text</a:t>
            </a:r>
            <a:endParaRPr lang="en-GB" sz="1401" b="1" dirty="0">
              <a:solidFill>
                <a:prstClr val="black"/>
              </a:solidFill>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532C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RGB: 28, 31, 42</a:t>
            </a:r>
          </a:p>
          <a:p>
            <a:pPr>
              <a:defRPr/>
            </a:pPr>
            <a:r>
              <a:rPr lang="en-GB" sz="1401" dirty="0">
                <a:solidFill>
                  <a:prstClr val="black"/>
                </a:solidFill>
                <a:latin typeface="Source Sans Pro" panose="020B0503030403020204" pitchFamily="34" charset="0"/>
              </a:rPr>
              <a:t>CMYK: 88, 76, 30, </a:t>
            </a:r>
            <a:r>
              <a:rPr lang="en-GB" sz="1401" dirty="0" smtClean="0">
                <a:solidFill>
                  <a:prstClr val="black"/>
                </a:solidFill>
                <a:latin typeface="Source Sans Pro" panose="020B0503030403020204" pitchFamily="34" charset="0"/>
              </a:rPr>
              <a:t>82</a:t>
            </a:r>
            <a:endParaRPr lang="en-GB" sz="1401" dirty="0">
              <a:solidFill>
                <a:prstClr val="black"/>
              </a:solidFill>
              <a:latin typeface="Source Sans Pro" panose="020B0503030403020204" pitchFamily="34" charset="0"/>
            </a:endParaRPr>
          </a:p>
        </p:txBody>
      </p:sp>
      <p:sp>
        <p:nvSpPr>
          <p:cNvPr id="31" name="TextBox 30"/>
          <p:cNvSpPr txBox="1"/>
          <p:nvPr/>
        </p:nvSpPr>
        <p:spPr>
          <a:xfrm>
            <a:off x="7667917" y="1337037"/>
            <a:ext cx="2349661" cy="5234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rPr>
              <a:t>Logo Font: </a:t>
            </a:r>
            <a:r>
              <a:rPr kumimoji="0" lang="en-GB" sz="1401" b="0" i="0" u="none" strike="noStrike" kern="1200" cap="none" spc="0" normalizeH="0" baseline="0" noProof="0" dirty="0" err="1" smtClean="0">
                <a:ln>
                  <a:noFill/>
                </a:ln>
                <a:solidFill>
                  <a:prstClr val="black"/>
                </a:solidFill>
                <a:effectLst/>
                <a:uLnTx/>
                <a:uFillTx/>
                <a:latin typeface="Source Sans Pro" panose="020B0503030403020204" pitchFamily="34" charset="0"/>
              </a:rPr>
              <a:t>Lato</a:t>
            </a:r>
            <a:endParaRPr kumimoji="0" lang="en-GB" sz="1401" b="0" i="0" u="none" strike="noStrike" kern="1200" cap="none" spc="0" normalizeH="0" baseline="0" noProof="0" dirty="0" smtClean="0">
              <a:ln>
                <a:noFill/>
              </a:ln>
              <a:solidFill>
                <a:prstClr val="black"/>
              </a:solidFill>
              <a:effectLst/>
              <a:uLnTx/>
              <a:uFillTx/>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1" dirty="0" smtClean="0">
                <a:solidFill>
                  <a:prstClr val="black"/>
                </a:solidFill>
                <a:latin typeface="Source Sans Pro" panose="020B0503030403020204" pitchFamily="34" charset="0"/>
              </a:rPr>
              <a:t>Text Font: Source Sans Pro</a:t>
            </a:r>
            <a:endParaRPr kumimoji="0" lang="en-GB" sz="1401" b="0" i="0" u="none" strike="noStrike" kern="1200" cap="none" spc="0" normalizeH="0" baseline="0" noProof="0" dirty="0">
              <a:ln>
                <a:noFill/>
              </a:ln>
              <a:solidFill>
                <a:prstClr val="black"/>
              </a:solidFill>
              <a:effectLst/>
              <a:uLnTx/>
              <a:uFillTx/>
              <a:latin typeface="Source Sans Pro" panose="020B0503030403020204" pitchFamily="34" charset="0"/>
            </a:endParaRPr>
          </a:p>
        </p:txBody>
      </p:sp>
      <p:cxnSp>
        <p:nvCxnSpPr>
          <p:cNvPr id="6" name="Straight Connector 5"/>
          <p:cNvCxnSpPr/>
          <p:nvPr/>
        </p:nvCxnSpPr>
        <p:spPr>
          <a:xfrm>
            <a:off x="7527471" y="1028700"/>
            <a:ext cx="16329" cy="42127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905741" y="860083"/>
            <a:ext cx="199848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Source Sans Pro" panose="020B0503030403020204" pitchFamily="34" charset="0"/>
              </a:rPr>
              <a:t>Secondary palette</a:t>
            </a:r>
            <a:endParaRPr kumimoji="0" lang="en-GB" sz="1600" b="1" i="0" u="none" strike="noStrike" kern="1200" cap="none" spc="0" normalizeH="0" baseline="0" noProof="0" dirty="0">
              <a:ln>
                <a:noFill/>
              </a:ln>
              <a:solidFill>
                <a:prstClr val="black"/>
              </a:solidFill>
              <a:effectLst/>
              <a:uLnTx/>
              <a:uFillTx/>
              <a:latin typeface="Source Sans Pro" panose="020B0503030403020204" pitchFamily="34" charset="0"/>
            </a:endParaRPr>
          </a:p>
        </p:txBody>
      </p:sp>
    </p:spTree>
    <p:extLst>
      <p:ext uri="{BB962C8B-B14F-4D97-AF65-F5344CB8AC3E}">
        <p14:creationId xmlns:p14="http://schemas.microsoft.com/office/powerpoint/2010/main" val="3516555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462</Words>
  <Application>Microsoft Office PowerPoint</Application>
  <PresentationFormat>Widescreen</PresentationFormat>
  <Paragraphs>59</Paragraphs>
  <Slides>4</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vt:i4>
      </vt:variant>
    </vt:vector>
  </HeadingPairs>
  <TitlesOfParts>
    <vt:vector size="14" baseType="lpstr">
      <vt:lpstr>Arial</vt:lpstr>
      <vt:lpstr>Calibri</vt:lpstr>
      <vt:lpstr>Calibri Light</vt:lpstr>
      <vt:lpstr>Lato</vt:lpstr>
      <vt:lpstr>Palatino Linotype</vt:lpstr>
      <vt:lpstr>Source Sans Pro</vt:lpstr>
      <vt:lpstr>Times New Roman</vt:lpstr>
      <vt:lpstr>Wingdings</vt:lpstr>
      <vt:lpstr>Office Theme</vt:lpstr>
      <vt:lpstr>1_Office Theme</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tpurcell</dc:creator>
  <cp:lastModifiedBy>tparsons</cp:lastModifiedBy>
  <cp:revision>23</cp:revision>
  <cp:lastPrinted>2017-03-20T12:37:24Z</cp:lastPrinted>
  <dcterms:created xsi:type="dcterms:W3CDTF">2017-03-20T11:28:37Z</dcterms:created>
  <dcterms:modified xsi:type="dcterms:W3CDTF">2017-04-20T16:28:10Z</dcterms:modified>
</cp:coreProperties>
</file>