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7" r:id="rId2"/>
    <p:sldId id="266" r:id="rId3"/>
    <p:sldId id="267" r:id="rId4"/>
    <p:sldId id="269" r:id="rId5"/>
    <p:sldId id="268" r:id="rId6"/>
    <p:sldId id="261" r:id="rId7"/>
    <p:sldId id="262" r:id="rId8"/>
    <p:sldId id="263" r:id="rId9"/>
    <p:sldId id="264" r:id="rId10"/>
    <p:sldId id="265" r:id="rId11"/>
    <p:sldId id="270" r:id="rId12"/>
    <p:sldId id="271" r:id="rId13"/>
    <p:sldId id="272" r:id="rId14"/>
    <p:sldId id="273" r:id="rId15"/>
    <p:sldId id="274" r:id="rId16"/>
    <p:sldId id="277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vid Melchor" initials="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 autoAdjust="0"/>
    <p:restoredTop sz="94641" autoAdjust="0"/>
  </p:normalViewPr>
  <p:slideViewPr>
    <p:cSldViewPr snapToGrid="0" snapToObjects="1">
      <p:cViewPr>
        <p:scale>
          <a:sx n="100" d="100"/>
          <a:sy n="100" d="100"/>
        </p:scale>
        <p:origin x="-3408" y="-7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9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commentAuthors" Target="commentAuthors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idx="1">
    <p:pos x="6000" y="0"/>
    <p:text>This is just the first draft of the deck. The idea is that we all contribute to the document until we have something solid. I expect feedback, comments, reactions and proactivity from you. This is a team effort</p:text>
  </p:cm>
  <p:cm authorId="0" idx="2">
    <p:pos x="6000" y="100"/>
    <p:text>This is just the first draft of the deck. The idea is that we all contribute to the document until we have something solid. I expect feedback, comments, reactions and proactivity from you. This is a team effort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1A44B-7EA4-9E47-B83C-D15F13EE2078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AE6789-28BA-E24F-9ADB-0C333E805C9A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45739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73353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15845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49346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9567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1532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48916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26008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97620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2316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6005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69256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83608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47193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s-ES_trad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s-ES_trad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62C7B-0908-1A4A-BF19-93782BA9F946}" type="datetimeFigureOut">
              <a:rPr lang="en-US" smtClean="0"/>
              <a:t>9/30/13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ADB73-91DD-3947-A6FE-C8F062BC97CF}" type="slidenum">
              <a:rPr lang="es-ES_tradnl" smtClean="0"/>
              <a:t>‹#›</a:t>
            </a:fld>
            <a:endParaRPr lang="es-ES_tradnl"/>
          </a:p>
        </p:txBody>
      </p:sp>
      <p:pic>
        <p:nvPicPr>
          <p:cNvPr id="7" name="Picture 6" descr="Funnke logo solo.png"/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2" t="38870" r="28617" b="44075"/>
          <a:stretch/>
        </p:blipFill>
        <p:spPr>
          <a:xfrm>
            <a:off x="7447993" y="5941683"/>
            <a:ext cx="1582028" cy="77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748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Helvetica Light"/>
          <a:ea typeface="+mj-ea"/>
          <a:cs typeface="Helvetica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Helvetica"/>
          <a:ea typeface="+mn-ea"/>
          <a:cs typeface="Helvetic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Helvetica"/>
          <a:ea typeface="+mn-ea"/>
          <a:cs typeface="Helvetic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Helvetica"/>
          <a:ea typeface="+mn-ea"/>
          <a:cs typeface="Helvetic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Helvetica"/>
          <a:ea typeface="+mn-ea"/>
          <a:cs typeface="Helvetic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Helvetica"/>
          <a:ea typeface="+mn-ea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comments" Target="../comments/comment1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unnke Logo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2" t="22782" r="20042" b="25807"/>
          <a:stretch/>
        </p:blipFill>
        <p:spPr>
          <a:xfrm>
            <a:off x="2878667" y="925726"/>
            <a:ext cx="3418240" cy="3090823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3873500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es-ES_tradnl" sz="1800" dirty="0">
                <a:latin typeface="Helvetica"/>
                <a:cs typeface="Helvetica"/>
              </a:rPr>
              <a:t>Plataforma para la </a:t>
            </a:r>
            <a:r>
              <a:rPr lang="es-ES_tradnl" sz="1800" dirty="0" smtClean="0">
                <a:latin typeface="Helvetica"/>
                <a:cs typeface="Helvetica"/>
              </a:rPr>
              <a:t>promoción</a:t>
            </a:r>
            <a:r>
              <a:rPr lang="en-US" sz="1800" dirty="0">
                <a:latin typeface="Helvetica"/>
                <a:cs typeface="Helvetica"/>
              </a:rPr>
              <a:t> </a:t>
            </a:r>
            <a:r>
              <a:rPr lang="es-ES_tradnl" sz="1800" dirty="0" smtClean="0">
                <a:latin typeface="Helvetica"/>
                <a:cs typeface="Helvetica"/>
              </a:rPr>
              <a:t>y </a:t>
            </a:r>
            <a:r>
              <a:rPr lang="es-ES_tradnl" sz="1800" dirty="0">
                <a:latin typeface="Helvetica"/>
                <a:cs typeface="Helvetica"/>
              </a:rPr>
              <a:t>monetización </a:t>
            </a:r>
            <a:r>
              <a:rPr lang="es-ES_tradnl" sz="1800" dirty="0" smtClean="0">
                <a:latin typeface="Helvetica"/>
                <a:cs typeface="Helvetica"/>
              </a:rPr>
              <a:t>de aplicaciones </a:t>
            </a:r>
            <a:r>
              <a:rPr lang="es-ES_tradnl" sz="1800" dirty="0">
                <a:latin typeface="Helvetica"/>
                <a:cs typeface="Helvetica"/>
              </a:rPr>
              <a:t>móviles</a:t>
            </a:r>
            <a:r>
              <a:rPr lang="en-US" sz="1800" dirty="0">
                <a:latin typeface="Helvetica"/>
                <a:cs typeface="Helvetica"/>
              </a:rPr>
              <a:t/>
            </a:r>
            <a:br>
              <a:rPr lang="en-US" sz="1800" dirty="0">
                <a:latin typeface="Helvetica"/>
                <a:cs typeface="Helvetica"/>
              </a:rPr>
            </a:br>
            <a:endParaRPr lang="es-ES_tradnl" sz="18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825922629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7401" y="937567"/>
            <a:ext cx="6176399" cy="5422900"/>
            <a:chOff x="-557496" y="358320"/>
            <a:chExt cx="7402795" cy="649968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57496" y="358320"/>
              <a:ext cx="4291295" cy="64996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54004" y="358320"/>
              <a:ext cx="4291295" cy="649968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/>
            <a:srcRect l="5827" t="16296" r="52549" b="16667"/>
            <a:stretch/>
          </p:blipFill>
          <p:spPr>
            <a:xfrm>
              <a:off x="355600" y="1244600"/>
              <a:ext cx="2517547" cy="4368800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l="53521" t="17592" r="4856" b="18148"/>
            <a:stretch/>
          </p:blipFill>
          <p:spPr>
            <a:xfrm>
              <a:off x="3467101" y="1244600"/>
              <a:ext cx="2547320" cy="4368800"/>
            </a:xfrm>
            <a:prstGeom prst="rect">
              <a:avLst/>
            </a:prstGeom>
          </p:spPr>
        </p:pic>
      </p:grpSp>
      <p:sp>
        <p:nvSpPr>
          <p:cNvPr id="13" name="Title 2"/>
          <p:cNvSpPr txBox="1">
            <a:spLocks/>
          </p:cNvSpPr>
          <p:nvPr/>
        </p:nvSpPr>
        <p:spPr>
          <a:xfrm>
            <a:off x="6273800" y="2522537"/>
            <a:ext cx="2717800" cy="16176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rm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3200" b="1" i="0" u="none" strike="noStrike" cap="all" baseline="0">
                <a:solidFill>
                  <a:schemeClr val="bg1"/>
                </a:solidFill>
                <a:latin typeface="Arial Rounded MT Bold"/>
                <a:ea typeface="Arial"/>
                <a:cs typeface="Arial Rounded MT Bold"/>
                <a:sym typeface="Arial"/>
                <a:rtl val="0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/>
            <a:endParaRPr lang="en-US" sz="2400" b="0" cap="non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33608" y="3089274"/>
            <a:ext cx="2527300" cy="2544763"/>
          </a:xfrm>
        </p:spPr>
        <p:txBody>
          <a:bodyPr>
            <a:noAutofit/>
          </a:bodyPr>
          <a:lstStyle/>
          <a:p>
            <a:pPr algn="l"/>
            <a:r>
              <a:rPr lang="es-ES_tradnl" sz="1600" b="0" i="0" dirty="0" smtClean="0">
                <a:latin typeface="Helvetica Light"/>
                <a:cs typeface="Helvetica Light"/>
              </a:rPr>
              <a:t>Obtención </a:t>
            </a:r>
            <a:r>
              <a:rPr lang="es-ES_tradnl" sz="1600" b="0" i="0" dirty="0">
                <a:latin typeface="Helvetica Light"/>
                <a:cs typeface="Helvetica Light"/>
              </a:rPr>
              <a:t>por ver publicidad móvil: el usuario puede obtener monedas virtuales viendo publicidad móvil o comprando ciertos productos a través de la aplicación.</a:t>
            </a:r>
            <a:r>
              <a:rPr lang="en-US" sz="1600" b="0" i="0" dirty="0">
                <a:latin typeface="Helvetica Light"/>
                <a:cs typeface="Helvetica Light"/>
              </a:rPr>
              <a:t> </a:t>
            </a:r>
            <a:br>
              <a:rPr lang="en-US" sz="1600" b="0" i="0" dirty="0">
                <a:latin typeface="Helvetica Light"/>
                <a:cs typeface="Helvetica Light"/>
              </a:rPr>
            </a:br>
            <a:endParaRPr lang="es-ES_tradnl" sz="1600" b="0" i="0" dirty="0">
              <a:latin typeface="Helvetica Light"/>
              <a:cs typeface="Helvetica Ligh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630458" y="937567"/>
            <a:ext cx="2133601" cy="2065868"/>
            <a:chOff x="3073399" y="189969"/>
            <a:chExt cx="2133601" cy="2065868"/>
          </a:xfrm>
        </p:grpSpPr>
        <p:pic>
          <p:nvPicPr>
            <p:cNvPr id="12" name="Picture 11" descr="Circulo Funnke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36" t="25647" r="23800" b="29170"/>
            <a:stretch/>
          </p:blipFill>
          <p:spPr>
            <a:xfrm>
              <a:off x="3073399" y="189969"/>
              <a:ext cx="2133601" cy="2065868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3390900" y="992071"/>
              <a:ext cx="150143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Helvetica"/>
                  <a:cs typeface="Helvetica"/>
                </a:rPr>
                <a:t>Opción 4</a:t>
              </a:r>
              <a:r>
                <a:rPr lang="en-US" sz="2400" b="1" dirty="0" smtClean="0">
                  <a:latin typeface="Helvetica"/>
                  <a:cs typeface="Helvetica"/>
                </a:rPr>
                <a:t> </a:t>
              </a:r>
              <a:endParaRPr lang="es-ES_tradnl" sz="2400" b="1" dirty="0"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719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616200" y="1038426"/>
            <a:ext cx="4688558" cy="4539715"/>
            <a:chOff x="3073399" y="189969"/>
            <a:chExt cx="2133601" cy="2065868"/>
          </a:xfrm>
        </p:grpSpPr>
        <p:pic>
          <p:nvPicPr>
            <p:cNvPr id="7" name="Picture 6" descr="Circulo Funnke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36" t="25647" r="23800" b="29170"/>
            <a:stretch/>
          </p:blipFill>
          <p:spPr>
            <a:xfrm>
              <a:off x="3073399" y="189969"/>
              <a:ext cx="2133601" cy="2065868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3419339" y="1044085"/>
              <a:ext cx="1449605" cy="2941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 smtClean="0">
                  <a:latin typeface="Helvetica"/>
                  <a:cs typeface="Helvetica"/>
                </a:rPr>
                <a:t>DASHBOARD</a:t>
              </a:r>
              <a:endParaRPr lang="es-ES_tradnl" sz="3600" b="1" dirty="0"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7917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Dashboard</a:t>
            </a:r>
            <a:r>
              <a:rPr lang="es-ES_tradnl" dirty="0" smtClean="0"/>
              <a:t> de plataforma</a:t>
            </a:r>
            <a:endParaRPr lang="es-ES_trad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1502307"/>
            <a:ext cx="3036011" cy="4354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402" y="1580463"/>
            <a:ext cx="2919215" cy="427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823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/>
              <a:t>Dashboard</a:t>
            </a:r>
            <a:r>
              <a:rPr lang="es-ES_tradnl" dirty="0"/>
              <a:t> de plataforma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858" y="1765904"/>
            <a:ext cx="2810980" cy="41176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010" y="1765905"/>
            <a:ext cx="2805490" cy="411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445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/>
              <a:t>Dashboard</a:t>
            </a:r>
            <a:r>
              <a:rPr lang="es-ES_tradnl" dirty="0"/>
              <a:t> de plataforma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541" y="1415629"/>
            <a:ext cx="3002074" cy="44855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7871" y="1415629"/>
            <a:ext cx="3001723" cy="448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811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/>
              <a:t>Dashboard</a:t>
            </a:r>
            <a:r>
              <a:rPr lang="es-ES_tradnl" dirty="0"/>
              <a:t> de plataforma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411" y="1584475"/>
            <a:ext cx="2900480" cy="4333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0863" y="1584475"/>
            <a:ext cx="2900480" cy="43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9716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332640" y="2481263"/>
            <a:ext cx="3886200" cy="1874837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s-ES_tradnl" sz="2000" b="1" dirty="0" err="1" smtClean="0"/>
              <a:t>Revenue</a:t>
            </a:r>
            <a:r>
              <a:rPr lang="es-ES_tradnl" sz="2000" b="1" dirty="0" smtClean="0"/>
              <a:t> Share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s-ES_tradnl" sz="2000" dirty="0" err="1" smtClean="0">
                <a:latin typeface="Helvetica Light"/>
                <a:cs typeface="Helvetica Light"/>
              </a:rPr>
              <a:t>Funnke</a:t>
            </a:r>
            <a:r>
              <a:rPr lang="es-ES_tradnl" sz="2000" dirty="0" smtClean="0">
                <a:latin typeface="Helvetica Light"/>
                <a:cs typeface="Helvetica Light"/>
              </a:rPr>
              <a:t> ofrece un modelo de </a:t>
            </a:r>
            <a:r>
              <a:rPr lang="es-ES_tradnl" sz="2000" i="1" dirty="0" err="1" smtClean="0">
                <a:latin typeface="Helvetica Light"/>
                <a:cs typeface="Helvetica Light"/>
              </a:rPr>
              <a:t>revenue</a:t>
            </a:r>
            <a:r>
              <a:rPr lang="es-ES_tradnl" sz="2000" i="1" dirty="0" smtClean="0">
                <a:latin typeface="Helvetica Light"/>
                <a:cs typeface="Helvetica Light"/>
              </a:rPr>
              <a:t> share</a:t>
            </a:r>
            <a:r>
              <a:rPr lang="es-ES_tradnl" sz="2000" dirty="0">
                <a:latin typeface="Helvetica Light"/>
                <a:cs typeface="Helvetica Light"/>
              </a:rPr>
              <a:t> a</a:t>
            </a:r>
            <a:r>
              <a:rPr lang="es-ES_tradnl" sz="2000" dirty="0" smtClean="0">
                <a:latin typeface="Helvetica Light"/>
                <a:cs typeface="Helvetica Light"/>
              </a:rPr>
              <a:t> sus socios de negocio. Es un modelo de </a:t>
            </a:r>
            <a:r>
              <a:rPr lang="es-ES_tradnl" sz="2000" i="1" dirty="0" smtClean="0">
                <a:latin typeface="Helvetica Light"/>
                <a:cs typeface="Helvetica Light"/>
              </a:rPr>
              <a:t>performance</a:t>
            </a:r>
            <a:r>
              <a:rPr lang="es-ES_tradnl" sz="2000" dirty="0" smtClean="0">
                <a:latin typeface="Helvetica Light"/>
                <a:cs typeface="Helvetica Light"/>
              </a:rPr>
              <a:t> en el cual nos compromete a generar m</a:t>
            </a:r>
            <a:r>
              <a:rPr lang="es-ES_tradnl" sz="2000" dirty="0" smtClean="0">
                <a:latin typeface="Helvetica Light"/>
                <a:cs typeface="Helvetica Light"/>
              </a:rPr>
              <a:t>ás valor a nuestros socios.</a:t>
            </a:r>
          </a:p>
          <a:p>
            <a:pPr marL="0" indent="0">
              <a:lnSpc>
                <a:spcPct val="110000"/>
              </a:lnSpc>
              <a:buNone/>
            </a:pPr>
            <a:endParaRPr lang="es-ES_tradnl" sz="2000" b="1" dirty="0">
              <a:latin typeface="Helvetica Light"/>
              <a:cs typeface="Helvetica Light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s-ES_tradnl" sz="2000" b="1" dirty="0" smtClean="0"/>
              <a:t>Modelo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s-ES_tradnl" sz="2000" dirty="0" smtClean="0">
                <a:solidFill>
                  <a:srgbClr val="FF0000"/>
                </a:solidFill>
                <a:latin typeface="Helvetica Light"/>
                <a:cs typeface="Helvetica Light"/>
              </a:rPr>
              <a:t>50/50 </a:t>
            </a:r>
            <a:r>
              <a:rPr lang="es-ES_tradnl" sz="2000" dirty="0" smtClean="0">
                <a:latin typeface="Helvetica Light"/>
                <a:cs typeface="Helvetica Light"/>
              </a:rPr>
              <a:t>en </a:t>
            </a:r>
            <a:r>
              <a:rPr lang="es-ES_tradnl" sz="2000" dirty="0">
                <a:latin typeface="Helvetica Light"/>
                <a:cs typeface="Helvetica Light"/>
              </a:rPr>
              <a:t>l</a:t>
            </a:r>
            <a:r>
              <a:rPr lang="es-ES_tradnl" sz="2000" dirty="0" smtClean="0">
                <a:latin typeface="Helvetica Light"/>
                <a:cs typeface="Helvetica Light"/>
              </a:rPr>
              <a:t>a monetización de publicidad móvil e instalaciones a través del las invitaciones.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s-ES_tradnl" sz="2000" dirty="0" smtClean="0">
                <a:solidFill>
                  <a:srgbClr val="FF0000"/>
                </a:solidFill>
                <a:latin typeface="Helvetica Light"/>
                <a:cs typeface="Helvetica Light"/>
              </a:rPr>
              <a:t>90/10 </a:t>
            </a:r>
            <a:r>
              <a:rPr lang="es-ES_tradnl" sz="2000" dirty="0" smtClean="0">
                <a:latin typeface="Helvetica Light"/>
                <a:cs typeface="Helvetica Light"/>
              </a:rPr>
              <a:t>en la monetización mediante cobro a través del </a:t>
            </a:r>
            <a:r>
              <a:rPr lang="es-ES_tradnl" sz="2000" smtClean="0">
                <a:latin typeface="Helvetica Light"/>
                <a:cs typeface="Helvetica Light"/>
              </a:rPr>
              <a:t>operador móvil.</a:t>
            </a:r>
            <a:endParaRPr lang="es-ES_tradnl" sz="2000" dirty="0" smtClean="0">
              <a:latin typeface="Helvetica Light"/>
              <a:cs typeface="Helvetica Light"/>
            </a:endParaRPr>
          </a:p>
          <a:p>
            <a:pPr marL="0" indent="0">
              <a:lnSpc>
                <a:spcPct val="110000"/>
              </a:lnSpc>
              <a:buNone/>
            </a:pPr>
            <a:endParaRPr lang="es-ES_tradnl" sz="2000" dirty="0" smtClean="0">
              <a:latin typeface="Helvetica Light"/>
              <a:cs typeface="Helvetica Light"/>
            </a:endParaRPr>
          </a:p>
          <a:p>
            <a:pPr marL="0" indent="0">
              <a:lnSpc>
                <a:spcPct val="110000"/>
              </a:lnSpc>
              <a:buNone/>
            </a:pPr>
            <a:endParaRPr lang="es-ES_tradnl" sz="2000" b="0" i="0" dirty="0" smtClean="0">
              <a:latin typeface="Helvetica Light"/>
              <a:cs typeface="Helvetica Light"/>
            </a:endParaRPr>
          </a:p>
          <a:p>
            <a:pPr marL="0" indent="0">
              <a:buSzPct val="98000"/>
              <a:buNone/>
            </a:pPr>
            <a:endParaRPr lang="es-ES_tradnl" sz="2000" b="0" i="0" dirty="0">
              <a:latin typeface="Helvetica Light"/>
              <a:cs typeface="Helvetica Ligh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282699" y="2000992"/>
            <a:ext cx="2946855" cy="2853305"/>
            <a:chOff x="3073399" y="189969"/>
            <a:chExt cx="2133601" cy="2065868"/>
          </a:xfrm>
        </p:grpSpPr>
        <p:pic>
          <p:nvPicPr>
            <p:cNvPr id="5" name="Picture 4" descr="Circulo Funnke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36" t="25647" r="23800" b="29170"/>
            <a:stretch/>
          </p:blipFill>
          <p:spPr>
            <a:xfrm>
              <a:off x="3073399" y="189969"/>
              <a:ext cx="2133601" cy="2065868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484022" y="957396"/>
              <a:ext cx="1320252" cy="5125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 smtClean="0">
                  <a:latin typeface="Helvetica"/>
                  <a:cs typeface="Helvetica"/>
                </a:rPr>
                <a:t>MODELO </a:t>
              </a:r>
            </a:p>
            <a:p>
              <a:pPr algn="ctr"/>
              <a:r>
                <a:rPr lang="en-US" sz="2000" b="1" dirty="0" smtClean="0">
                  <a:latin typeface="Helvetica"/>
                  <a:cs typeface="Helvetica"/>
                </a:rPr>
                <a:t>DE NEGOCIO</a:t>
              </a:r>
              <a:endParaRPr lang="es-ES_tradnl" sz="2000" b="1" dirty="0">
                <a:latin typeface="Helvetica"/>
                <a:cs typeface="Helvetic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445000" y="4669631"/>
            <a:ext cx="2196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solidFill>
                  <a:srgbClr val="FF0000"/>
                </a:solidFill>
              </a:rPr>
              <a:t>[ajustarlo por cliente]</a:t>
            </a:r>
            <a:endParaRPr lang="es-ES_tradn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690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3111499"/>
            <a:ext cx="8229600" cy="2806701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s-ES_tradnl" sz="2400" b="0" i="0" dirty="0"/>
              <a:t>Actualmente, </a:t>
            </a:r>
            <a:r>
              <a:rPr lang="es-ES_tradnl" sz="2400" b="1" i="0" dirty="0"/>
              <a:t>Latinoamérica</a:t>
            </a:r>
            <a:r>
              <a:rPr lang="es-ES_tradnl" sz="2400" b="0" i="0" dirty="0"/>
              <a:t> representa una oportunidad de negocios millonaria para los desarrolladores de juegos y aplicaciones móviles </a:t>
            </a:r>
            <a:r>
              <a:rPr lang="es-ES_tradnl" sz="2400" b="0" i="0" dirty="0" smtClean="0"/>
              <a:t>pero…</a:t>
            </a:r>
          </a:p>
          <a:p>
            <a:pPr marL="0" indent="0">
              <a:lnSpc>
                <a:spcPct val="120000"/>
              </a:lnSpc>
              <a:buNone/>
            </a:pPr>
            <a:endParaRPr lang="es-ES_tradnl" sz="2400" b="1" i="0" dirty="0" smtClean="0"/>
          </a:p>
          <a:p>
            <a:pPr>
              <a:lnSpc>
                <a:spcPct val="120000"/>
              </a:lnSpc>
            </a:pPr>
            <a:r>
              <a:rPr lang="es-ES_tradnl" sz="2400" b="1" i="0" dirty="0" smtClean="0"/>
              <a:t>¿</a:t>
            </a:r>
            <a:r>
              <a:rPr lang="es-ES_tradnl" sz="2400" b="1" dirty="0"/>
              <a:t>C</a:t>
            </a:r>
            <a:r>
              <a:rPr lang="es-ES_tradnl" sz="2400" b="1" i="0" dirty="0" smtClean="0"/>
              <a:t>ómo </a:t>
            </a:r>
            <a:r>
              <a:rPr lang="es-ES_tradnl" sz="2400" b="1" i="0" dirty="0"/>
              <a:t>asegurarse de lograr monetizar una aplicación? </a:t>
            </a:r>
            <a:endParaRPr lang="es-ES_tradnl" sz="2400" b="1" i="0" dirty="0" smtClean="0"/>
          </a:p>
          <a:p>
            <a:pPr>
              <a:lnSpc>
                <a:spcPct val="120000"/>
              </a:lnSpc>
            </a:pPr>
            <a:endParaRPr lang="es-ES_tradnl" sz="2400" dirty="0"/>
          </a:p>
          <a:p>
            <a:pPr>
              <a:lnSpc>
                <a:spcPct val="120000"/>
              </a:lnSpc>
            </a:pPr>
            <a:r>
              <a:rPr lang="es-ES_tradnl" sz="2400" b="1" i="0" dirty="0" smtClean="0"/>
              <a:t>¿</a:t>
            </a:r>
            <a:r>
              <a:rPr lang="es-ES_tradnl" sz="2400" b="1" i="0" dirty="0"/>
              <a:t>Cómo construir una base significativa de usuarios leales en una zona donde la gran mayoría de los teléfonos móviles usan el sistema de prepago</a:t>
            </a:r>
            <a:r>
              <a:rPr lang="es-ES_tradnl" sz="2400" b="1" i="0" dirty="0" smtClean="0"/>
              <a:t>?</a:t>
            </a:r>
            <a:endParaRPr lang="en-US" sz="2400" b="1" i="0" dirty="0"/>
          </a:p>
        </p:txBody>
      </p:sp>
      <p:grpSp>
        <p:nvGrpSpPr>
          <p:cNvPr id="6" name="Group 5"/>
          <p:cNvGrpSpPr/>
          <p:nvPr/>
        </p:nvGrpSpPr>
        <p:grpSpPr>
          <a:xfrm>
            <a:off x="3494616" y="517726"/>
            <a:ext cx="2514742" cy="2434909"/>
            <a:chOff x="3073399" y="189969"/>
            <a:chExt cx="2133601" cy="2065868"/>
          </a:xfrm>
        </p:grpSpPr>
        <p:pic>
          <p:nvPicPr>
            <p:cNvPr id="7" name="Picture 6" descr="Circulo Funnke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36" t="25647" r="23800" b="29170"/>
            <a:stretch/>
          </p:blipFill>
          <p:spPr>
            <a:xfrm>
              <a:off x="3073399" y="189969"/>
              <a:ext cx="2133601" cy="2065868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3412452" y="992071"/>
              <a:ext cx="1438310" cy="339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Helvetica"/>
                  <a:cs typeface="Helvetica"/>
                </a:rPr>
                <a:t>NECESIDAD</a:t>
              </a:r>
              <a:endParaRPr lang="es-ES_tradnl" sz="2000" b="1" dirty="0"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4130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7201"/>
            <a:ext cx="8229600" cy="2717800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es-ES_tradnl" b="1" dirty="0" err="1" smtClean="0"/>
              <a:t>Funnke</a:t>
            </a:r>
            <a:r>
              <a:rPr lang="es-ES_tradnl" b="0" i="0" dirty="0" smtClean="0"/>
              <a:t> permite </a:t>
            </a:r>
            <a:r>
              <a:rPr lang="es-ES_tradnl" b="0" i="0" dirty="0"/>
              <a:t>lograr el descubrimiento, promoción, instalación y monetización de juegos y aplicaciones móviles a través de una plataforma que integra varios modelos de descubrimiento, así como un motor de monetización y análisis avanzado</a:t>
            </a:r>
            <a:r>
              <a:rPr lang="es-ES_tradnl" b="0" i="0" dirty="0" smtClean="0"/>
              <a:t>.</a:t>
            </a:r>
          </a:p>
          <a:p>
            <a:endParaRPr lang="en-US" b="0" i="0" dirty="0"/>
          </a:p>
          <a:p>
            <a:pPr marL="514350" lvl="0" indent="-514350">
              <a:buFont typeface="+mj-lt"/>
              <a:buAutoNum type="arabicPeriod"/>
            </a:pPr>
            <a:r>
              <a:rPr lang="es-ES_tradnl" b="1" i="0" dirty="0"/>
              <a:t>Obtención de usuarios leales y activos.</a:t>
            </a:r>
            <a:endParaRPr lang="en-US" b="1" i="0" dirty="0"/>
          </a:p>
          <a:p>
            <a:pPr marL="514350" indent="-514350">
              <a:buFont typeface="+mj-lt"/>
              <a:buAutoNum type="arabicPeriod"/>
            </a:pPr>
            <a:endParaRPr lang="en-US" b="1" i="0" dirty="0"/>
          </a:p>
          <a:p>
            <a:pPr marL="514350" lvl="0" indent="-514350">
              <a:buFont typeface="+mj-lt"/>
              <a:buAutoNum type="arabicPeriod"/>
            </a:pPr>
            <a:r>
              <a:rPr lang="es-ES_tradnl" b="1" i="0" dirty="0"/>
              <a:t>Reducción de costos de adquisición de usuarios.</a:t>
            </a:r>
            <a:endParaRPr lang="en-US" b="1" i="0" dirty="0"/>
          </a:p>
          <a:p>
            <a:pPr marL="0" indent="0">
              <a:buNone/>
            </a:pPr>
            <a:endParaRPr lang="en-US" b="1" i="0" dirty="0"/>
          </a:p>
          <a:p>
            <a:pPr marL="514350" lvl="0" indent="-514350">
              <a:buFont typeface="+mj-lt"/>
              <a:buAutoNum type="arabicPeriod"/>
            </a:pPr>
            <a:r>
              <a:rPr lang="es-ES_tradnl" b="1" i="0" dirty="0"/>
              <a:t>Apoyo por un equipo de expertos en el mercado latinoamericano.</a:t>
            </a:r>
            <a:endParaRPr lang="en-US" b="1" i="0" dirty="0"/>
          </a:p>
          <a:p>
            <a:endParaRPr lang="es-ES_tradnl" b="0" i="0" dirty="0"/>
          </a:p>
        </p:txBody>
      </p:sp>
      <p:grpSp>
        <p:nvGrpSpPr>
          <p:cNvPr id="5" name="Group 4"/>
          <p:cNvGrpSpPr/>
          <p:nvPr/>
        </p:nvGrpSpPr>
        <p:grpSpPr>
          <a:xfrm>
            <a:off x="3494616" y="517726"/>
            <a:ext cx="2514742" cy="2434909"/>
            <a:chOff x="3073399" y="189969"/>
            <a:chExt cx="2133601" cy="2065868"/>
          </a:xfrm>
        </p:grpSpPr>
        <p:pic>
          <p:nvPicPr>
            <p:cNvPr id="6" name="Picture 5" descr="Circulo Funnke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36" t="25647" r="23800" b="29170"/>
            <a:stretch/>
          </p:blipFill>
          <p:spPr>
            <a:xfrm>
              <a:off x="3073399" y="189969"/>
              <a:ext cx="2133601" cy="2065868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477108" y="992071"/>
              <a:ext cx="1305174" cy="339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Helvetica"/>
                  <a:cs typeface="Helvetica"/>
                </a:rPr>
                <a:t>SOLUCIÓN</a:t>
              </a:r>
              <a:endParaRPr lang="es-ES_tradnl" sz="2000" b="1" dirty="0"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7786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2463802"/>
            <a:ext cx="4203700" cy="2235198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s-ES_tradnl" b="1" dirty="0" err="1" smtClean="0"/>
              <a:t>LatAm</a:t>
            </a:r>
            <a:endParaRPr lang="es-ES_tradnl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s-ES_tradnl" b="0" i="0" dirty="0" smtClean="0">
                <a:latin typeface="Helvetica Light"/>
                <a:cs typeface="Helvetica Light"/>
              </a:rPr>
              <a:t>Somos </a:t>
            </a:r>
            <a:r>
              <a:rPr lang="es-ES_tradnl" b="0" i="0" dirty="0">
                <a:latin typeface="Helvetica Light"/>
                <a:cs typeface="Helvetica Light"/>
              </a:rPr>
              <a:t>pioneros en Latinoamérica en la creación de una plataforma sólida de descubrimiento móvil que toma en consideración todas las necesidades del desarrollador. </a:t>
            </a:r>
            <a:endParaRPr lang="en-US" b="0" i="0" dirty="0">
              <a:latin typeface="Helvetica Light"/>
              <a:cs typeface="Helvetica Light"/>
            </a:endParaRPr>
          </a:p>
          <a:p>
            <a:pPr marL="0" indent="0">
              <a:buNone/>
            </a:pPr>
            <a:r>
              <a:rPr lang="es-ES_tradnl" b="0" i="0" dirty="0">
                <a:latin typeface="Helvetica Light"/>
                <a:cs typeface="Helvetica Light"/>
              </a:rPr>
              <a:t> </a:t>
            </a:r>
            <a:endParaRPr lang="en-US" b="0" i="0" dirty="0">
              <a:latin typeface="Helvetica Light"/>
              <a:cs typeface="Helvetica Light"/>
            </a:endParaRPr>
          </a:p>
        </p:txBody>
      </p:sp>
      <p:pic>
        <p:nvPicPr>
          <p:cNvPr id="4" name="Picture 3" descr="Funnke Logo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2" t="22782" r="20042" b="25807"/>
          <a:stretch/>
        </p:blipFill>
        <p:spPr>
          <a:xfrm>
            <a:off x="990600" y="2000993"/>
            <a:ext cx="3418240" cy="309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146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2229593"/>
            <a:ext cx="4483100" cy="297268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s-ES_tradnl" sz="1600" b="1" dirty="0" smtClean="0"/>
              <a:t>Beneficios</a:t>
            </a:r>
          </a:p>
          <a:p>
            <a:pPr marL="514350" indent="-514350">
              <a:buFont typeface="+mj-lt"/>
              <a:buAutoNum type="arabicPeriod"/>
            </a:pPr>
            <a:r>
              <a:rPr lang="es-ES_tradnl" sz="1600" dirty="0" smtClean="0">
                <a:latin typeface="Helvetica Light"/>
                <a:cs typeface="Helvetica Light"/>
              </a:rPr>
              <a:t>Trabajamos con </a:t>
            </a:r>
            <a:r>
              <a:rPr lang="es-ES_tradnl" sz="1600" dirty="0">
                <a:latin typeface="Helvetica Light"/>
                <a:cs typeface="Helvetica Light"/>
              </a:rPr>
              <a:t>todas las plataformas</a:t>
            </a:r>
            <a:endParaRPr lang="en-US" sz="1600" dirty="0">
              <a:latin typeface="Helvetica Light"/>
              <a:cs typeface="Helvetica Light"/>
            </a:endParaRPr>
          </a:p>
          <a:p>
            <a:pPr marL="514350" indent="-514350">
              <a:buFont typeface="+mj-lt"/>
              <a:buAutoNum type="arabicPeriod"/>
            </a:pPr>
            <a:r>
              <a:rPr lang="es-ES_tradnl" sz="1600" dirty="0">
                <a:latin typeface="Helvetica Light"/>
                <a:cs typeface="Helvetica Light"/>
              </a:rPr>
              <a:t>Acceso web y móvil al </a:t>
            </a:r>
            <a:r>
              <a:rPr lang="es-ES_tradnl" sz="1600" i="1" dirty="0" err="1" smtClean="0">
                <a:latin typeface="Helvetica Light"/>
                <a:cs typeface="Helvetica Light"/>
              </a:rPr>
              <a:t>dashboard</a:t>
            </a:r>
            <a:r>
              <a:rPr lang="es-ES_tradnl" sz="1600" dirty="0" smtClean="0">
                <a:latin typeface="Helvetica Light"/>
                <a:cs typeface="Helvetica Light"/>
              </a:rPr>
              <a:t> </a:t>
            </a:r>
            <a:endParaRPr lang="en-US" sz="1600" dirty="0">
              <a:latin typeface="Helvetica Light"/>
              <a:cs typeface="Helvetica Light"/>
            </a:endParaRPr>
          </a:p>
          <a:p>
            <a:pPr marL="514350" indent="-514350">
              <a:buFont typeface="+mj-lt"/>
              <a:buAutoNum type="arabicPeriod"/>
            </a:pPr>
            <a:r>
              <a:rPr lang="es-ES_tradnl" sz="1600" dirty="0">
                <a:latin typeface="Helvetica Light"/>
                <a:cs typeface="Helvetica Light"/>
              </a:rPr>
              <a:t>Decisiones instruidas</a:t>
            </a:r>
            <a:endParaRPr lang="en-US" sz="1600" dirty="0">
              <a:latin typeface="Helvetica Light"/>
              <a:cs typeface="Helvetica Light"/>
            </a:endParaRPr>
          </a:p>
          <a:p>
            <a:pPr marL="514350" indent="-514350">
              <a:buFont typeface="+mj-lt"/>
              <a:buAutoNum type="arabicPeriod"/>
            </a:pPr>
            <a:r>
              <a:rPr lang="es-ES_tradnl" sz="1600" dirty="0">
                <a:latin typeface="Helvetica Light"/>
                <a:cs typeface="Helvetica Light"/>
              </a:rPr>
              <a:t>Herramientas de análisis avanzado y </a:t>
            </a:r>
            <a:r>
              <a:rPr lang="es-ES_tradnl" sz="1600" dirty="0" smtClean="0">
                <a:latin typeface="Helvetica Light"/>
                <a:cs typeface="Helvetica Light"/>
              </a:rPr>
              <a:t>tablas </a:t>
            </a:r>
            <a:r>
              <a:rPr lang="es-ES_tradnl" sz="1600" dirty="0">
                <a:latin typeface="Helvetica Light"/>
                <a:cs typeface="Helvetica Light"/>
              </a:rPr>
              <a:t>de reportes</a:t>
            </a:r>
            <a:r>
              <a:rPr lang="es-ES_tradnl" sz="1600" dirty="0" smtClean="0">
                <a:latin typeface="Helvetica Light"/>
                <a:cs typeface="Helvetica Light"/>
              </a:rPr>
              <a:t>.</a:t>
            </a:r>
            <a:endParaRPr lang="en-US" sz="1600" dirty="0">
              <a:latin typeface="Helvetica Light"/>
              <a:cs typeface="Helvetica Light"/>
            </a:endParaRPr>
          </a:p>
          <a:p>
            <a:pPr marL="514350" indent="-514350">
              <a:buFont typeface="+mj-lt"/>
              <a:buAutoNum type="arabicPeriod"/>
            </a:pPr>
            <a:r>
              <a:rPr lang="es-ES_tradnl" sz="1600" dirty="0">
                <a:latin typeface="Helvetica Light"/>
                <a:cs typeface="Helvetica Light"/>
              </a:rPr>
              <a:t>Integración </a:t>
            </a:r>
            <a:r>
              <a:rPr lang="es-ES_tradnl" sz="1600" dirty="0" smtClean="0">
                <a:latin typeface="Helvetica Light"/>
                <a:cs typeface="Helvetica Light"/>
              </a:rPr>
              <a:t>simple</a:t>
            </a:r>
            <a:r>
              <a:rPr lang="en-US" sz="1600" dirty="0">
                <a:latin typeface="Helvetica Light"/>
                <a:cs typeface="Helvetica Light"/>
              </a:rPr>
              <a:t> </a:t>
            </a:r>
            <a:r>
              <a:rPr lang="en-US" sz="1600" dirty="0" smtClean="0">
                <a:latin typeface="Helvetica Light"/>
                <a:cs typeface="Helvetica Light"/>
              </a:rPr>
              <a:t>a </a:t>
            </a:r>
            <a:r>
              <a:rPr lang="en-US" sz="1600" dirty="0" err="1" smtClean="0">
                <a:latin typeface="Helvetica Light"/>
                <a:cs typeface="Helvetica Light"/>
              </a:rPr>
              <a:t>través</a:t>
            </a:r>
            <a:r>
              <a:rPr lang="en-US" sz="1600" dirty="0" smtClean="0">
                <a:latin typeface="Helvetica Light"/>
                <a:cs typeface="Helvetica Light"/>
              </a:rPr>
              <a:t> de </a:t>
            </a:r>
            <a:r>
              <a:rPr lang="es-ES_tradnl" sz="1600" dirty="0" smtClean="0">
                <a:latin typeface="Helvetica Light"/>
                <a:cs typeface="Helvetica Light"/>
              </a:rPr>
              <a:t>un </a:t>
            </a:r>
            <a:r>
              <a:rPr lang="es-ES_tradnl" sz="1600" dirty="0">
                <a:latin typeface="Helvetica Light"/>
                <a:cs typeface="Helvetica Light"/>
              </a:rPr>
              <a:t>sólo SDK para rápida </a:t>
            </a:r>
            <a:r>
              <a:rPr lang="es-ES_tradnl" sz="1600" dirty="0" smtClean="0">
                <a:latin typeface="Helvetica Light"/>
                <a:cs typeface="Helvetica Light"/>
              </a:rPr>
              <a:t>implementación</a:t>
            </a:r>
            <a:endParaRPr lang="en-US" sz="1600" dirty="0">
              <a:latin typeface="Helvetica Light"/>
              <a:cs typeface="Helvetica Light"/>
            </a:endParaRPr>
          </a:p>
        </p:txBody>
      </p:sp>
      <p:pic>
        <p:nvPicPr>
          <p:cNvPr id="4" name="Picture 3" descr="Funnke Logo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2" t="22782" r="20042" b="25807"/>
          <a:stretch/>
        </p:blipFill>
        <p:spPr>
          <a:xfrm>
            <a:off x="990600" y="2000993"/>
            <a:ext cx="3418240" cy="309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023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332640" y="2481263"/>
            <a:ext cx="3886200" cy="187483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s-ES_tradnl" sz="2000" b="1" dirty="0" smtClean="0"/>
              <a:t>Mecánica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s-ES_tradnl" sz="2000" b="0" i="0" dirty="0" smtClean="0">
                <a:latin typeface="Helvetica Light"/>
                <a:cs typeface="Helvetica Light"/>
              </a:rPr>
              <a:t>Ofrece </a:t>
            </a:r>
            <a:r>
              <a:rPr lang="es-ES_tradnl" sz="2000" b="0" i="0" dirty="0">
                <a:latin typeface="Helvetica Light"/>
                <a:cs typeface="Helvetica Light"/>
              </a:rPr>
              <a:t>a los usuarios de una aplicación móvil cuatro opciones para continuar disfrutando de su </a:t>
            </a:r>
            <a:r>
              <a:rPr lang="es-ES_tradnl" sz="2000" b="0" i="0" dirty="0" smtClean="0">
                <a:latin typeface="Helvetica Light"/>
                <a:cs typeface="Helvetica Light"/>
              </a:rPr>
              <a:t>experiencia. </a:t>
            </a:r>
            <a:endParaRPr lang="en-US" sz="2000" b="0" i="0" dirty="0">
              <a:latin typeface="Helvetica Light"/>
              <a:cs typeface="Helvetica Light"/>
            </a:endParaRPr>
          </a:p>
          <a:p>
            <a:pPr marL="0" indent="0">
              <a:buSzPct val="98000"/>
              <a:buNone/>
            </a:pPr>
            <a:endParaRPr lang="en-US" sz="2000" b="0" i="0" dirty="0">
              <a:latin typeface="Helvetica Light"/>
              <a:cs typeface="Helvetica Light"/>
            </a:endParaRPr>
          </a:p>
        </p:txBody>
      </p:sp>
      <p:pic>
        <p:nvPicPr>
          <p:cNvPr id="6" name="Picture 5" descr="Funnke Logo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2" t="22782" r="20042" b="25807"/>
          <a:stretch/>
        </p:blipFill>
        <p:spPr>
          <a:xfrm>
            <a:off x="990600" y="2000993"/>
            <a:ext cx="3418240" cy="309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86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5791200" y="2629446"/>
            <a:ext cx="2895600" cy="1883304"/>
          </a:xfrm>
        </p:spPr>
        <p:txBody>
          <a:bodyPr>
            <a:normAutofit fontScale="90000"/>
          </a:bodyPr>
          <a:lstStyle/>
          <a:p>
            <a:r>
              <a:rPr lang="es-ES_tradnl" sz="2400" b="0" i="0" dirty="0" smtClean="0">
                <a:latin typeface="Helvetica Light"/>
                <a:cs typeface="Helvetica Light"/>
              </a:rPr>
              <a:t>Compra </a:t>
            </a:r>
            <a:r>
              <a:rPr lang="es-ES_tradnl" sz="2400" b="0" i="0" dirty="0">
                <a:latin typeface="Helvetica Light"/>
                <a:cs typeface="Helvetica Light"/>
              </a:rPr>
              <a:t>de monedas: el usuario utiliza un sistema de facturación SMS </a:t>
            </a:r>
            <a:r>
              <a:rPr lang="es-ES_tradnl" sz="2400" b="0" i="0" dirty="0" err="1" smtClean="0">
                <a:latin typeface="Helvetica Light"/>
                <a:cs typeface="Helvetica Light"/>
              </a:rPr>
              <a:t>premium</a:t>
            </a:r>
            <a:r>
              <a:rPr lang="es-ES_tradnl" sz="2400" b="0" i="0" dirty="0">
                <a:latin typeface="Helvetica Light"/>
                <a:cs typeface="Helvetica Light"/>
              </a:rPr>
              <a:t>.</a:t>
            </a:r>
            <a:endParaRPr lang="en-US" sz="2400" b="0" i="0" dirty="0">
              <a:latin typeface="Helvetica Light"/>
              <a:cs typeface="Helvetica Ligh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-227295" y="648264"/>
            <a:ext cx="3859496" cy="5845669"/>
            <a:chOff x="-557496" y="358320"/>
            <a:chExt cx="4291295" cy="649968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57496" y="358320"/>
              <a:ext cx="4291295" cy="6499680"/>
            </a:xfrm>
            <a:prstGeom prst="rect">
              <a:avLst/>
            </a:prstGeom>
          </p:spPr>
        </p:pic>
        <p:pic>
          <p:nvPicPr>
            <p:cNvPr id="11" name="Imagen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958" y="1244600"/>
              <a:ext cx="2451542" cy="4343399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3390900" y="2538164"/>
            <a:ext cx="2133601" cy="2065868"/>
            <a:chOff x="3073399" y="189969"/>
            <a:chExt cx="2133601" cy="2065868"/>
          </a:xfrm>
        </p:grpSpPr>
        <p:pic>
          <p:nvPicPr>
            <p:cNvPr id="2" name="Picture 1" descr="Circulo Funnke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36" t="25647" r="23800" b="29170"/>
            <a:stretch/>
          </p:blipFill>
          <p:spPr>
            <a:xfrm>
              <a:off x="3073399" y="189969"/>
              <a:ext cx="2133601" cy="2065868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390900" y="992071"/>
              <a:ext cx="150143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Helvetica"/>
                  <a:cs typeface="Helvetica"/>
                </a:rPr>
                <a:t>Opción </a:t>
              </a:r>
              <a:r>
                <a:rPr lang="en-US" sz="2400" b="1" dirty="0" smtClean="0">
                  <a:latin typeface="Helvetica"/>
                  <a:cs typeface="Helvetica"/>
                </a:rPr>
                <a:t>1</a:t>
              </a:r>
              <a:r>
                <a:rPr lang="en-US" sz="2400" b="1" dirty="0" smtClean="0">
                  <a:latin typeface="Helvetica Light"/>
                  <a:cs typeface="Helvetica Light"/>
                </a:rPr>
                <a:t> </a:t>
              </a:r>
              <a:endParaRPr lang="es-ES_tradnl" sz="2400" b="1" dirty="0">
                <a:latin typeface="Helvetica Light"/>
                <a:cs typeface="Helvetica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1337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5909733" y="3424237"/>
            <a:ext cx="2844800" cy="2073803"/>
          </a:xfrm>
        </p:spPr>
        <p:txBody>
          <a:bodyPr>
            <a:normAutofit fontScale="90000"/>
          </a:bodyPr>
          <a:lstStyle/>
          <a:p>
            <a:pPr indent="0"/>
            <a:r>
              <a:rPr lang="es-ES_tradnl" sz="2000" b="0" i="0" dirty="0" smtClean="0">
                <a:latin typeface="Helvetica Light"/>
                <a:cs typeface="Helvetica Light"/>
              </a:rPr>
              <a:t>Obtención </a:t>
            </a:r>
            <a:r>
              <a:rPr lang="es-ES_tradnl" sz="2000" b="0" i="0" dirty="0">
                <a:latin typeface="Helvetica Light"/>
                <a:cs typeface="Helvetica Light"/>
              </a:rPr>
              <a:t>de monedas a cambio de invitación a amigos: el usuario puede obtener monedas virtuales por invitar a sus amigos a descargar el juego o aplicación móvil</a:t>
            </a:r>
            <a:r>
              <a:rPr lang="es-ES_tradnl" sz="2000" b="0" i="0" dirty="0" smtClean="0">
                <a:latin typeface="Helvetica Light"/>
                <a:cs typeface="Helvetica Light"/>
              </a:rPr>
              <a:t>.</a:t>
            </a:r>
            <a:endParaRPr lang="en-US" sz="2400" b="0" i="0" dirty="0">
              <a:latin typeface="Helvetica Light"/>
              <a:cs typeface="Helvetica Ligh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41248" y="947430"/>
            <a:ext cx="5421545" cy="4953613"/>
            <a:chOff x="39454" y="1168399"/>
            <a:chExt cx="5421545" cy="4953613"/>
          </a:xfrm>
        </p:grpSpPr>
        <p:pic>
          <p:nvPicPr>
            <p:cNvPr id="5" name="Picture 4" descr="130913_funnke_iphone_invite_r1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54" y="1168399"/>
              <a:ext cx="2912567" cy="4953613"/>
            </a:xfrm>
            <a:prstGeom prst="rect">
              <a:avLst/>
            </a:prstGeom>
          </p:spPr>
        </p:pic>
        <p:pic>
          <p:nvPicPr>
            <p:cNvPr id="6" name="Picture 5" descr="130913_funnke_iphone_invitesent_r1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8432" y="1168399"/>
              <a:ext cx="2912567" cy="4953613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6265333" y="1042870"/>
            <a:ext cx="2133601" cy="2065868"/>
            <a:chOff x="3073399" y="189969"/>
            <a:chExt cx="2133601" cy="2065868"/>
          </a:xfrm>
        </p:grpSpPr>
        <p:pic>
          <p:nvPicPr>
            <p:cNvPr id="9" name="Picture 8" descr="Circulo Funnke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36" t="25647" r="23800" b="29170"/>
            <a:stretch/>
          </p:blipFill>
          <p:spPr>
            <a:xfrm>
              <a:off x="3073399" y="189969"/>
              <a:ext cx="2133601" cy="2065868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3390900" y="992071"/>
              <a:ext cx="150143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Helvetica"/>
                  <a:cs typeface="Helvetica"/>
                </a:rPr>
                <a:t>Opción </a:t>
              </a:r>
              <a:r>
                <a:rPr lang="en-US" sz="2400" b="1" dirty="0" smtClean="0">
                  <a:latin typeface="Helvetica"/>
                  <a:cs typeface="Helvetica"/>
                </a:rPr>
                <a:t>2 </a:t>
              </a:r>
              <a:endParaRPr lang="es-ES_tradnl" sz="2400" b="1" dirty="0"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2081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6032500" y="3168764"/>
            <a:ext cx="2823633" cy="2465801"/>
          </a:xfrm>
        </p:spPr>
        <p:txBody>
          <a:bodyPr>
            <a:normAutofit/>
          </a:bodyPr>
          <a:lstStyle/>
          <a:p>
            <a:pPr indent="0" algn="just"/>
            <a:r>
              <a:rPr lang="es-ES_tradnl" sz="1600" b="0" i="0" dirty="0" smtClean="0">
                <a:latin typeface="Helvetica Light"/>
                <a:cs typeface="Helvetica Light"/>
              </a:rPr>
              <a:t>Obtención </a:t>
            </a:r>
            <a:r>
              <a:rPr lang="es-ES_tradnl" sz="1600" b="0" i="0" dirty="0">
                <a:latin typeface="Helvetica Light"/>
                <a:cs typeface="Helvetica Light"/>
              </a:rPr>
              <a:t>de monedas a cambio de la descarga de otros juegos o aplicaciones móviles: el usuario puede obtener monedas virtuales por la descarga e instalación de juegos y aplicaciones móviles en promoción</a:t>
            </a:r>
            <a:r>
              <a:rPr lang="es-ES_tradnl" sz="1600" b="0" i="0" dirty="0" smtClean="0">
                <a:latin typeface="Helvetica Light"/>
                <a:cs typeface="Helvetica Light"/>
              </a:rPr>
              <a:t>.</a:t>
            </a:r>
            <a:endParaRPr lang="en-US" sz="1600" b="0" i="0" dirty="0">
              <a:latin typeface="Helvetica Light"/>
              <a:cs typeface="Helvetica Ligh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23331" y="838200"/>
            <a:ext cx="5553337" cy="4961466"/>
            <a:chOff x="0" y="812800"/>
            <a:chExt cx="6434668" cy="5748866"/>
          </a:xfrm>
        </p:grpSpPr>
        <p:pic>
          <p:nvPicPr>
            <p:cNvPr id="7" name="Picture 6" descr="130913_funnke_iphone_earn_r1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12800"/>
              <a:ext cx="3360239" cy="5715000"/>
            </a:xfrm>
            <a:prstGeom prst="rect">
              <a:avLst/>
            </a:prstGeom>
          </p:spPr>
        </p:pic>
        <p:pic>
          <p:nvPicPr>
            <p:cNvPr id="8" name="Picture 7" descr="130913_funnke_iphone_instruction_r1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4517" y="812800"/>
              <a:ext cx="3380151" cy="5748866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6377516" y="937567"/>
            <a:ext cx="2133601" cy="2065868"/>
            <a:chOff x="3073399" y="189969"/>
            <a:chExt cx="2133601" cy="2065868"/>
          </a:xfrm>
        </p:grpSpPr>
        <p:pic>
          <p:nvPicPr>
            <p:cNvPr id="13" name="Picture 12" descr="Circulo Funnke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36" t="25647" r="23800" b="29170"/>
            <a:stretch/>
          </p:blipFill>
          <p:spPr>
            <a:xfrm>
              <a:off x="3073399" y="189969"/>
              <a:ext cx="2133601" cy="2065868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3390900" y="992071"/>
              <a:ext cx="16039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Helvetica"/>
                  <a:cs typeface="Helvetica"/>
                </a:rPr>
                <a:t>Opción 3</a:t>
              </a:r>
              <a:r>
                <a:rPr lang="en-US" sz="2400" b="1" dirty="0" smtClean="0">
                  <a:latin typeface="Helvetica"/>
                  <a:cs typeface="Helvetica"/>
                </a:rPr>
                <a:t>: </a:t>
              </a:r>
              <a:endParaRPr lang="es-ES_tradnl" sz="2400" b="1" dirty="0"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0776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403</Words>
  <Application>Microsoft Macintosh PowerPoint</Application>
  <PresentationFormat>On-screen Show (4:3)</PresentationFormat>
  <Paragraphs>49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Plataforma para la promoción y monetización de aplicaciones móviles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Compra de monedas: el usuario utiliza un sistema de facturación SMS premium.</vt:lpstr>
      <vt:lpstr>Obtención de monedas a cambio de invitación a amigos: el usuario puede obtener monedas virtuales por invitar a sus amigos a descargar el juego o aplicación móvil.</vt:lpstr>
      <vt:lpstr>Obtención de monedas a cambio de la descarga de otros juegos o aplicaciones móviles: el usuario puede obtener monedas virtuales por la descarga e instalación de juegos y aplicaciones móviles en promoción.</vt:lpstr>
      <vt:lpstr>Obtención por ver publicidad móvil: el usuario puede obtener monedas virtuales viendo publicidad móvil o comprando ciertos productos a través de la aplicación.  </vt:lpstr>
      <vt:lpstr>PowerPoint Presentation</vt:lpstr>
      <vt:lpstr>Dashboard de plataforma</vt:lpstr>
      <vt:lpstr>Dashboard de plataforma</vt:lpstr>
      <vt:lpstr>Dashboard de plataforma</vt:lpstr>
      <vt:lpstr>Dashboard de plataforma</vt:lpstr>
      <vt:lpstr>PowerPoint Presentation</vt:lpstr>
    </vt:vector>
  </TitlesOfParts>
  <Company>AT&amp;T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Carlos R Cobian</dc:creator>
  <cp:lastModifiedBy>Carlos R Cobian</cp:lastModifiedBy>
  <cp:revision>34</cp:revision>
  <dcterms:created xsi:type="dcterms:W3CDTF">2013-09-17T22:19:41Z</dcterms:created>
  <dcterms:modified xsi:type="dcterms:W3CDTF">2013-09-30T15:44:06Z</dcterms:modified>
</cp:coreProperties>
</file>