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3" r:id="rId1"/>
    <p:sldMasterId id="2147483674" r:id="rId2"/>
  </p:sldMasterIdLst>
  <p:notesMasterIdLst>
    <p:notesMasterId r:id="rId25"/>
  </p:notesMasterIdLst>
  <p:sldIdLst>
    <p:sldId id="256" r:id="rId3"/>
    <p:sldId id="278" r:id="rId4"/>
    <p:sldId id="279" r:id="rId5"/>
    <p:sldId id="284" r:id="rId6"/>
    <p:sldId id="280" r:id="rId7"/>
    <p:sldId id="287" r:id="rId8"/>
    <p:sldId id="285" r:id="rId9"/>
    <p:sldId id="275" r:id="rId10"/>
    <p:sldId id="281" r:id="rId11"/>
    <p:sldId id="258" r:id="rId12"/>
    <p:sldId id="260" r:id="rId13"/>
    <p:sldId id="261" r:id="rId14"/>
    <p:sldId id="262" r:id="rId15"/>
    <p:sldId id="283" r:id="rId16"/>
    <p:sldId id="271" r:id="rId17"/>
    <p:sldId id="263" r:id="rId18"/>
    <p:sldId id="264" r:id="rId19"/>
    <p:sldId id="265" r:id="rId20"/>
    <p:sldId id="269" r:id="rId21"/>
    <p:sldId id="282" r:id="rId22"/>
    <p:sldId id="259" r:id="rId23"/>
    <p:sldId id="270" r:id="rId24"/>
  </p:sldIdLst>
  <p:sldSz cx="9144000" cy="5715000" type="screen16x10"/>
  <p:notesSz cx="6794500" cy="9906000"/>
  <p:embeddedFontLst>
    <p:embeddedFont>
      <p:font typeface="Calibri" panose="020F0502020204030204" pitchFamily="34" charset="0"/>
      <p:regular r:id="rId26"/>
      <p:bold r:id="rId27"/>
      <p:italic r:id="rId28"/>
      <p:boldItalic r:id="rId29"/>
    </p:embeddedFont>
    <p:embeddedFont>
      <p:font typeface="Arial Narrow" panose="020B0606020202030204" pitchFamily="34" charset="0"/>
      <p:regular r:id="rId30"/>
      <p:bold r:id="rId31"/>
      <p:italic r:id="rId32"/>
      <p:boldItalic r:id="rId33"/>
    </p:embeddedFont>
    <p:embeddedFont>
      <p:font typeface="Rokkitt" panose="020B0604020202020204" charset="0"/>
      <p:regular r:id="rId34"/>
      <p:bold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27"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9.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44578" cy="494644"/>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3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48446" y="0"/>
            <a:ext cx="2944578" cy="494644"/>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3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425450" y="742950"/>
            <a:ext cx="5943599" cy="3714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79745" y="4705678"/>
            <a:ext cx="5435009" cy="4456717"/>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9409717"/>
            <a:ext cx="2944578" cy="494644"/>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3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48446" y="9409717"/>
            <a:ext cx="2944578" cy="494644"/>
          </a:xfrm>
          <a:prstGeom prst="rect">
            <a:avLst/>
          </a:prstGeom>
          <a:noFill/>
          <a:ln>
            <a:noFill/>
          </a:ln>
        </p:spPr>
        <p:txBody>
          <a:bodyPr lIns="96650" tIns="48325" rIns="96650" bIns="48325" anchor="b" anchorCtr="0">
            <a:noAutofit/>
          </a:bodyPr>
          <a:lstStyle/>
          <a:p>
            <a:pPr marL="0" marR="0" lvl="0" indent="0" algn="r" rtl="0">
              <a:spcBef>
                <a:spcPts val="0"/>
              </a:spcBef>
              <a:spcAft>
                <a:spcPts val="0"/>
              </a:spcAft>
              <a:buSzPct val="25000"/>
              <a:buNone/>
            </a:pPr>
            <a:fld id="{00000000-1234-1234-1234-123412341234}" type="slidenum">
              <a:rPr lang="en-GB" sz="1300" b="0" i="0" u="none" strike="noStrike" cap="none">
                <a:solidFill>
                  <a:schemeClr val="dk1"/>
                </a:solidFill>
                <a:latin typeface="Calibri"/>
                <a:ea typeface="Calibri"/>
                <a:cs typeface="Calibri"/>
                <a:sym typeface="Calibri"/>
              </a:rPr>
              <a:t>‹#›</a:t>
            </a:fld>
            <a:endParaRPr lang="en-GB"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txBox="1">
            <a:spLocks noGrp="1"/>
          </p:cNvSpPr>
          <p:nvPr>
            <p:ph type="body" idx="1"/>
          </p:nvPr>
        </p:nvSpPr>
        <p:spPr>
          <a:xfrm>
            <a:off x="679745" y="4705678"/>
            <a:ext cx="5435009" cy="4456717"/>
          </a:xfrm>
          <a:prstGeom prst="rect">
            <a:avLst/>
          </a:prstGeom>
        </p:spPr>
        <p:txBody>
          <a:bodyPr lIns="91425" tIns="91425" rIns="91425" bIns="91425" anchor="t" anchorCtr="0">
            <a:noAutofit/>
          </a:bodyPr>
          <a:lstStyle/>
          <a:p>
            <a:pPr lvl="0">
              <a:spcBef>
                <a:spcPts val="0"/>
              </a:spcBef>
              <a:buNone/>
            </a:pPr>
            <a:endParaRPr/>
          </a:p>
        </p:txBody>
      </p:sp>
      <p:sp>
        <p:nvSpPr>
          <p:cNvPr id="164" name="Shape 164"/>
          <p:cNvSpPr>
            <a:spLocks noGrp="1" noRot="1" noChangeAspect="1"/>
          </p:cNvSpPr>
          <p:nvPr>
            <p:ph type="sldImg" idx="2"/>
          </p:nvPr>
        </p:nvSpPr>
        <p:spPr>
          <a:xfrm>
            <a:off x="425450" y="742950"/>
            <a:ext cx="5943600" cy="3714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a:spLocks noGrp="1" noRot="1" noChangeAspect="1"/>
          </p:cNvSpPr>
          <p:nvPr>
            <p:ph type="sldImg" idx="2"/>
          </p:nvPr>
        </p:nvSpPr>
        <p:spPr>
          <a:xfrm>
            <a:off x="654050" y="950913"/>
            <a:ext cx="54864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a:headEnd type="none" w="med" len="med"/>
            <a:tailEnd type="none" w="med" len="med"/>
          </a:ln>
        </p:spPr>
      </p:sp>
      <p:sp>
        <p:nvSpPr>
          <p:cNvPr id="296" name="Shape 296"/>
          <p:cNvSpPr txBox="1">
            <a:spLocks noGrp="1"/>
          </p:cNvSpPr>
          <p:nvPr>
            <p:ph type="body" idx="1"/>
          </p:nvPr>
        </p:nvSpPr>
        <p:spPr>
          <a:xfrm>
            <a:off x="1051563" y="4712521"/>
            <a:ext cx="4697080" cy="3805022"/>
          </a:xfrm>
          <a:prstGeom prst="rect">
            <a:avLst/>
          </a:prstGeom>
          <a:noFill/>
          <a:ln>
            <a:noFill/>
          </a:ln>
        </p:spPr>
        <p:txBody>
          <a:bodyPr lIns="96650" tIns="48325" rIns="96650" bIns="48325" anchor="ctr"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Shape 332"/>
          <p:cNvSpPr txBox="1">
            <a:spLocks noGrp="1"/>
          </p:cNvSpPr>
          <p:nvPr>
            <p:ph type="body" idx="1"/>
          </p:nvPr>
        </p:nvSpPr>
        <p:spPr>
          <a:xfrm>
            <a:off x="679745" y="4705678"/>
            <a:ext cx="5435100" cy="4456800"/>
          </a:xfrm>
          <a:prstGeom prst="rect">
            <a:avLst/>
          </a:prstGeom>
        </p:spPr>
        <p:txBody>
          <a:bodyPr lIns="91425" tIns="91425" rIns="91425" bIns="91425" anchor="t" anchorCtr="0">
            <a:noAutofit/>
          </a:bodyPr>
          <a:lstStyle/>
          <a:p>
            <a:pPr lvl="0" rtl="0">
              <a:spcBef>
                <a:spcPts val="0"/>
              </a:spcBef>
              <a:buNone/>
            </a:pPr>
            <a:endParaRPr/>
          </a:p>
        </p:txBody>
      </p:sp>
      <p:sp>
        <p:nvSpPr>
          <p:cNvPr id="333" name="Shape 333"/>
          <p:cNvSpPr>
            <a:spLocks noGrp="1" noRot="1" noChangeAspect="1"/>
          </p:cNvSpPr>
          <p:nvPr>
            <p:ph type="sldImg" idx="2"/>
          </p:nvPr>
        </p:nvSpPr>
        <p:spPr>
          <a:xfrm>
            <a:off x="425450" y="742950"/>
            <a:ext cx="5943600" cy="3714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a:spLocks noGrp="1" noRot="1" noChangeAspect="1"/>
          </p:cNvSpPr>
          <p:nvPr>
            <p:ph type="sldImg" idx="2"/>
          </p:nvPr>
        </p:nvSpPr>
        <p:spPr>
          <a:xfrm>
            <a:off x="654050" y="950913"/>
            <a:ext cx="54864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a:headEnd type="none" w="med" len="med"/>
            <a:tailEnd type="none" w="med" len="med"/>
          </a:ln>
        </p:spPr>
      </p:sp>
      <p:sp>
        <p:nvSpPr>
          <p:cNvPr id="237" name="Shape 237"/>
          <p:cNvSpPr txBox="1">
            <a:spLocks noGrp="1"/>
          </p:cNvSpPr>
          <p:nvPr>
            <p:ph type="body" idx="1"/>
          </p:nvPr>
        </p:nvSpPr>
        <p:spPr>
          <a:xfrm>
            <a:off x="1051563" y="4712521"/>
            <a:ext cx="4697080" cy="3805022"/>
          </a:xfrm>
          <a:prstGeom prst="rect">
            <a:avLst/>
          </a:prstGeom>
          <a:noFill/>
          <a:ln>
            <a:noFill/>
          </a:ln>
        </p:spPr>
        <p:txBody>
          <a:bodyPr lIns="96650" tIns="48325" rIns="96650" bIns="48325" anchor="ctr"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Shape 343"/>
          <p:cNvSpPr txBox="1">
            <a:spLocks noGrp="1"/>
          </p:cNvSpPr>
          <p:nvPr>
            <p:ph type="body" idx="1"/>
          </p:nvPr>
        </p:nvSpPr>
        <p:spPr>
          <a:xfrm>
            <a:off x="679745" y="4705678"/>
            <a:ext cx="5435009" cy="4456717"/>
          </a:xfrm>
          <a:prstGeom prst="rect">
            <a:avLst/>
          </a:prstGeom>
        </p:spPr>
        <p:txBody>
          <a:bodyPr lIns="91425" tIns="91425" rIns="91425" bIns="91425" anchor="t" anchorCtr="0">
            <a:noAutofit/>
          </a:bodyPr>
          <a:lstStyle/>
          <a:p>
            <a:pPr lvl="0">
              <a:spcBef>
                <a:spcPts val="0"/>
              </a:spcBef>
              <a:buNone/>
            </a:pPr>
            <a:endParaRPr/>
          </a:p>
        </p:txBody>
      </p:sp>
      <p:sp>
        <p:nvSpPr>
          <p:cNvPr id="344" name="Shape 344"/>
          <p:cNvSpPr>
            <a:spLocks noGrp="1" noRot="1" noChangeAspect="1"/>
          </p:cNvSpPr>
          <p:nvPr>
            <p:ph type="sldImg" idx="2"/>
          </p:nvPr>
        </p:nvSpPr>
        <p:spPr>
          <a:xfrm>
            <a:off x="425450" y="742950"/>
            <a:ext cx="5943600" cy="3714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txBox="1">
            <a:spLocks noGrp="1"/>
          </p:cNvSpPr>
          <p:nvPr>
            <p:ph type="body" idx="1"/>
          </p:nvPr>
        </p:nvSpPr>
        <p:spPr>
          <a:xfrm>
            <a:off x="679745" y="4705678"/>
            <a:ext cx="5435009" cy="4456717"/>
          </a:xfrm>
          <a:prstGeom prst="rect">
            <a:avLst/>
          </a:prstGeom>
        </p:spPr>
        <p:txBody>
          <a:bodyPr lIns="91425" tIns="91425" rIns="91425" bIns="91425" anchor="t" anchorCtr="0">
            <a:noAutofit/>
          </a:bodyPr>
          <a:lstStyle/>
          <a:p>
            <a:pPr lvl="0">
              <a:spcBef>
                <a:spcPts val="0"/>
              </a:spcBef>
              <a:buNone/>
            </a:pPr>
            <a:endParaRPr/>
          </a:p>
        </p:txBody>
      </p:sp>
      <p:sp>
        <p:nvSpPr>
          <p:cNvPr id="173" name="Shape 173"/>
          <p:cNvSpPr>
            <a:spLocks noGrp="1" noRot="1" noChangeAspect="1"/>
          </p:cNvSpPr>
          <p:nvPr>
            <p:ph type="sldImg" idx="2"/>
          </p:nvPr>
        </p:nvSpPr>
        <p:spPr>
          <a:xfrm>
            <a:off x="425450" y="742950"/>
            <a:ext cx="5943600" cy="37147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8222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Shape 228"/>
          <p:cNvSpPr>
            <a:spLocks noGrp="1" noRot="1" noChangeAspect="1"/>
          </p:cNvSpPr>
          <p:nvPr>
            <p:ph type="sldImg" idx="2"/>
          </p:nvPr>
        </p:nvSpPr>
        <p:spPr>
          <a:xfrm>
            <a:off x="654050" y="950913"/>
            <a:ext cx="54864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a:headEnd type="none" w="med" len="med"/>
            <a:tailEnd type="none" w="med" len="med"/>
          </a:ln>
        </p:spPr>
      </p:sp>
      <p:sp>
        <p:nvSpPr>
          <p:cNvPr id="229" name="Shape 229"/>
          <p:cNvSpPr txBox="1">
            <a:spLocks noGrp="1"/>
          </p:cNvSpPr>
          <p:nvPr>
            <p:ph type="body" idx="1"/>
          </p:nvPr>
        </p:nvSpPr>
        <p:spPr>
          <a:xfrm>
            <a:off x="1051563" y="4712521"/>
            <a:ext cx="4697080" cy="3805022"/>
          </a:xfrm>
          <a:prstGeom prst="rect">
            <a:avLst/>
          </a:prstGeom>
          <a:noFill/>
          <a:ln>
            <a:noFill/>
          </a:ln>
        </p:spPr>
        <p:txBody>
          <a:bodyPr lIns="96650" tIns="48325" rIns="96650" bIns="48325" anchor="ctr"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a:spLocks noGrp="1" noRot="1" noChangeAspect="1"/>
          </p:cNvSpPr>
          <p:nvPr>
            <p:ph type="sldImg" idx="2"/>
          </p:nvPr>
        </p:nvSpPr>
        <p:spPr>
          <a:xfrm>
            <a:off x="654050" y="950913"/>
            <a:ext cx="54864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a:headEnd type="none" w="med" len="med"/>
            <a:tailEnd type="none" w="med" len="med"/>
          </a:ln>
        </p:spPr>
      </p:sp>
      <p:sp>
        <p:nvSpPr>
          <p:cNvPr id="250" name="Shape 250"/>
          <p:cNvSpPr txBox="1">
            <a:spLocks noGrp="1"/>
          </p:cNvSpPr>
          <p:nvPr>
            <p:ph type="body" idx="1"/>
          </p:nvPr>
        </p:nvSpPr>
        <p:spPr>
          <a:xfrm>
            <a:off x="1051563" y="4712521"/>
            <a:ext cx="4697080" cy="3805022"/>
          </a:xfrm>
          <a:prstGeom prst="rect">
            <a:avLst/>
          </a:prstGeom>
          <a:noFill/>
          <a:ln>
            <a:noFill/>
          </a:ln>
        </p:spPr>
        <p:txBody>
          <a:bodyPr lIns="96650" tIns="48325" rIns="96650" bIns="48325" anchor="ctr"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a:spLocks noGrp="1" noRot="1" noChangeAspect="1"/>
          </p:cNvSpPr>
          <p:nvPr>
            <p:ph type="sldImg" idx="2"/>
          </p:nvPr>
        </p:nvSpPr>
        <p:spPr>
          <a:xfrm>
            <a:off x="654050" y="950913"/>
            <a:ext cx="54864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a:headEnd type="none" w="med" len="med"/>
            <a:tailEnd type="none" w="med" len="med"/>
          </a:ln>
        </p:spPr>
      </p:sp>
      <p:sp>
        <p:nvSpPr>
          <p:cNvPr id="260" name="Shape 260"/>
          <p:cNvSpPr txBox="1">
            <a:spLocks noGrp="1"/>
          </p:cNvSpPr>
          <p:nvPr>
            <p:ph type="body" idx="1"/>
          </p:nvPr>
        </p:nvSpPr>
        <p:spPr>
          <a:xfrm>
            <a:off x="1051563" y="4712521"/>
            <a:ext cx="4697080" cy="3805022"/>
          </a:xfrm>
          <a:prstGeom prst="rect">
            <a:avLst/>
          </a:prstGeom>
          <a:noFill/>
          <a:ln>
            <a:noFill/>
          </a:ln>
        </p:spPr>
        <p:txBody>
          <a:bodyPr lIns="96650" tIns="48325" rIns="96650" bIns="48325" anchor="ctr"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Shape 268"/>
          <p:cNvSpPr>
            <a:spLocks noGrp="1" noRot="1" noChangeAspect="1"/>
          </p:cNvSpPr>
          <p:nvPr>
            <p:ph type="sldImg" idx="2"/>
          </p:nvPr>
        </p:nvSpPr>
        <p:spPr>
          <a:xfrm>
            <a:off x="654050" y="950913"/>
            <a:ext cx="54864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a:headEnd type="none" w="med" len="med"/>
            <a:tailEnd type="none" w="med" len="med"/>
          </a:ln>
        </p:spPr>
      </p:sp>
      <p:sp>
        <p:nvSpPr>
          <p:cNvPr id="269" name="Shape 269"/>
          <p:cNvSpPr txBox="1">
            <a:spLocks noGrp="1"/>
          </p:cNvSpPr>
          <p:nvPr>
            <p:ph type="body" idx="1"/>
          </p:nvPr>
        </p:nvSpPr>
        <p:spPr>
          <a:xfrm>
            <a:off x="1051563" y="4712521"/>
            <a:ext cx="4697080" cy="3805022"/>
          </a:xfrm>
          <a:prstGeom prst="rect">
            <a:avLst/>
          </a:prstGeom>
          <a:noFill/>
          <a:ln>
            <a:noFill/>
          </a:ln>
        </p:spPr>
        <p:txBody>
          <a:bodyPr lIns="96650" tIns="48325" rIns="96650" bIns="48325" anchor="ctr"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Shape 268"/>
          <p:cNvSpPr>
            <a:spLocks noGrp="1" noRot="1" noChangeAspect="1"/>
          </p:cNvSpPr>
          <p:nvPr>
            <p:ph type="sldImg" idx="2"/>
          </p:nvPr>
        </p:nvSpPr>
        <p:spPr>
          <a:xfrm>
            <a:off x="654050" y="950913"/>
            <a:ext cx="54864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a:headEnd type="none" w="med" len="med"/>
            <a:tailEnd type="none" w="med" len="med"/>
          </a:ln>
        </p:spPr>
      </p:sp>
      <p:sp>
        <p:nvSpPr>
          <p:cNvPr id="269" name="Shape 269"/>
          <p:cNvSpPr txBox="1">
            <a:spLocks noGrp="1"/>
          </p:cNvSpPr>
          <p:nvPr>
            <p:ph type="body" idx="1"/>
          </p:nvPr>
        </p:nvSpPr>
        <p:spPr>
          <a:xfrm>
            <a:off x="1051563" y="4712521"/>
            <a:ext cx="4697080" cy="3805022"/>
          </a:xfrm>
          <a:prstGeom prst="rect">
            <a:avLst/>
          </a:prstGeom>
          <a:noFill/>
          <a:ln>
            <a:noFill/>
          </a:ln>
        </p:spPr>
        <p:txBody>
          <a:bodyPr lIns="96650" tIns="48325" rIns="96650" bIns="48325" anchor="ctr"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117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a:spLocks noGrp="1" noRot="1" noChangeAspect="1"/>
          </p:cNvSpPr>
          <p:nvPr>
            <p:ph type="sldImg" idx="2"/>
          </p:nvPr>
        </p:nvSpPr>
        <p:spPr>
          <a:xfrm>
            <a:off x="654050" y="950913"/>
            <a:ext cx="54864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a:headEnd type="none" w="med" len="med"/>
            <a:tailEnd type="none" w="med" len="med"/>
          </a:ln>
        </p:spPr>
      </p:sp>
      <p:sp>
        <p:nvSpPr>
          <p:cNvPr id="278" name="Shape 278"/>
          <p:cNvSpPr txBox="1">
            <a:spLocks noGrp="1"/>
          </p:cNvSpPr>
          <p:nvPr>
            <p:ph type="body" idx="1"/>
          </p:nvPr>
        </p:nvSpPr>
        <p:spPr>
          <a:xfrm>
            <a:off x="1051563" y="4712521"/>
            <a:ext cx="4697080" cy="3805022"/>
          </a:xfrm>
          <a:prstGeom prst="rect">
            <a:avLst/>
          </a:prstGeom>
          <a:noFill/>
          <a:ln>
            <a:noFill/>
          </a:ln>
        </p:spPr>
        <p:txBody>
          <a:bodyPr lIns="96650" tIns="48325" rIns="96650" bIns="48325" anchor="ctr"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Shape 286"/>
          <p:cNvSpPr>
            <a:spLocks noGrp="1" noRot="1" noChangeAspect="1"/>
          </p:cNvSpPr>
          <p:nvPr>
            <p:ph type="sldImg" idx="2"/>
          </p:nvPr>
        </p:nvSpPr>
        <p:spPr>
          <a:xfrm>
            <a:off x="654050" y="950913"/>
            <a:ext cx="54864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a:headEnd type="none" w="med" len="med"/>
            <a:tailEnd type="none" w="med" len="med"/>
          </a:ln>
        </p:spPr>
      </p:sp>
      <p:sp>
        <p:nvSpPr>
          <p:cNvPr id="287" name="Shape 287"/>
          <p:cNvSpPr txBox="1">
            <a:spLocks noGrp="1"/>
          </p:cNvSpPr>
          <p:nvPr>
            <p:ph type="body" idx="1"/>
          </p:nvPr>
        </p:nvSpPr>
        <p:spPr>
          <a:xfrm>
            <a:off x="1051563" y="4712521"/>
            <a:ext cx="4697080" cy="3805022"/>
          </a:xfrm>
          <a:prstGeom prst="rect">
            <a:avLst/>
          </a:prstGeom>
          <a:noFill/>
          <a:ln>
            <a:noFill/>
          </a:ln>
        </p:spPr>
        <p:txBody>
          <a:bodyPr lIns="96650" tIns="48325" rIns="96650" bIns="48325" anchor="ctr"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Shape 15"/>
        <p:cNvGrpSpPr/>
        <p:nvPr/>
      </p:nvGrpSpPr>
      <p:grpSpPr>
        <a:xfrm>
          <a:off x="0" y="0"/>
          <a:ext cx="0" cy="0"/>
          <a:chOff x="0" y="0"/>
          <a:chExt cx="0" cy="0"/>
        </a:xfrm>
      </p:grpSpPr>
      <p:sp>
        <p:nvSpPr>
          <p:cNvPr id="16" name="Shape 16"/>
          <p:cNvSpPr txBox="1">
            <a:spLocks noGrp="1"/>
          </p:cNvSpPr>
          <p:nvPr>
            <p:ph type="subTitle" idx="1"/>
          </p:nvPr>
        </p:nvSpPr>
        <p:spPr>
          <a:xfrm>
            <a:off x="1371600" y="3238500"/>
            <a:ext cx="6400799" cy="1460500"/>
          </a:xfrm>
          <a:prstGeom prst="rect">
            <a:avLst/>
          </a:prstGeom>
          <a:noFill/>
          <a:ln>
            <a:noFill/>
          </a:ln>
        </p:spPr>
        <p:txBody>
          <a:bodyPr lIns="91425" tIns="91425" rIns="91425" bIns="91425" anchor="t" anchorCtr="0"/>
          <a:lstStyle>
            <a:lvl1pPr marL="0" marR="0" lvl="0" indent="0" algn="ctr" rtl="0">
              <a:spcBef>
                <a:spcPts val="640"/>
              </a:spcBef>
              <a:spcAft>
                <a:spcPts val="0"/>
              </a:spcAft>
              <a:buClr>
                <a:srgbClr val="000066"/>
              </a:buClr>
              <a:buFont typeface="Arial"/>
              <a:buNone/>
              <a:defRPr sz="3200" b="1" i="0" u="none" strike="noStrike" cap="none">
                <a:solidFill>
                  <a:srgbClr val="000066"/>
                </a:solidFill>
                <a:latin typeface="Arial"/>
                <a:ea typeface="Arial"/>
                <a:cs typeface="Arial"/>
                <a:sym typeface="Arial"/>
              </a:defRPr>
            </a:lvl1pPr>
            <a:lvl2pPr marL="457200" marR="0" lvl="1" indent="0" algn="ctr" rtl="0">
              <a:spcBef>
                <a:spcPts val="560"/>
              </a:spcBef>
              <a:spcAft>
                <a:spcPts val="0"/>
              </a:spcAft>
              <a:buClr>
                <a:schemeClr val="lt1"/>
              </a:buClr>
              <a:buFont typeface="Times New Roman"/>
              <a:buNone/>
              <a:defRPr sz="2800" b="0" i="0" u="none" strike="noStrike" cap="none">
                <a:solidFill>
                  <a:schemeClr val="lt1"/>
                </a:solidFill>
                <a:latin typeface="Times New Roman"/>
                <a:ea typeface="Times New Roman"/>
                <a:cs typeface="Times New Roman"/>
                <a:sym typeface="Times New Roman"/>
              </a:defRPr>
            </a:lvl2pPr>
            <a:lvl3pPr marL="914400" marR="0" lvl="2" indent="0" algn="ctr" rtl="0">
              <a:spcBef>
                <a:spcPts val="480"/>
              </a:spcBef>
              <a:spcAft>
                <a:spcPts val="0"/>
              </a:spcAft>
              <a:buClr>
                <a:schemeClr val="lt1"/>
              </a:buClr>
              <a:buFont typeface="Times New Roman"/>
              <a:buNone/>
              <a:defRPr sz="2400" b="0" i="0" u="none" strike="noStrike" cap="none">
                <a:solidFill>
                  <a:schemeClr val="lt1"/>
                </a:solidFill>
                <a:latin typeface="Times New Roman"/>
                <a:ea typeface="Times New Roman"/>
                <a:cs typeface="Times New Roman"/>
                <a:sym typeface="Times New Roman"/>
              </a:defRPr>
            </a:lvl3pPr>
            <a:lvl4pPr marL="1371600" marR="0" lvl="3" indent="0" algn="ctr" rtl="0">
              <a:spcBef>
                <a:spcPts val="400"/>
              </a:spcBef>
              <a:spcAft>
                <a:spcPts val="0"/>
              </a:spcAft>
              <a:buClr>
                <a:schemeClr val="lt1"/>
              </a:buClr>
              <a:buFont typeface="Times New Roman"/>
              <a:buNone/>
              <a:defRPr sz="2000" b="0" i="0" u="none" strike="noStrike" cap="none">
                <a:solidFill>
                  <a:schemeClr val="lt1"/>
                </a:solidFill>
                <a:latin typeface="Times New Roman"/>
                <a:ea typeface="Times New Roman"/>
                <a:cs typeface="Times New Roman"/>
                <a:sym typeface="Times New Roman"/>
              </a:defRPr>
            </a:lvl4pPr>
            <a:lvl5pPr marL="1828800" marR="0" lvl="4" indent="0" algn="ctr" rtl="0">
              <a:spcBef>
                <a:spcPts val="400"/>
              </a:spcBef>
              <a:spcAft>
                <a:spcPts val="0"/>
              </a:spcAft>
              <a:buClr>
                <a:schemeClr val="lt1"/>
              </a:buClr>
              <a:buFont typeface="Times New Roman"/>
              <a:buNone/>
              <a:defRPr sz="2000" b="0" i="0" u="none" strike="noStrike" cap="none">
                <a:solidFill>
                  <a:schemeClr val="lt1"/>
                </a:solidFill>
                <a:latin typeface="Times New Roman"/>
                <a:ea typeface="Times New Roman"/>
                <a:cs typeface="Times New Roman"/>
                <a:sym typeface="Times New Roman"/>
              </a:defRPr>
            </a:lvl5pPr>
            <a:lvl6pPr marL="2286000" marR="0" lvl="5"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6pPr>
            <a:lvl7pPr marL="2743200" marR="0" lvl="6"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7pPr>
            <a:lvl8pPr marL="3200400" marR="0" lvl="7"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8pPr>
            <a:lvl9pPr marL="3657600" marR="0" lvl="8"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9pPr>
          </a:lstStyle>
          <a:p>
            <a:endParaRPr/>
          </a:p>
        </p:txBody>
      </p:sp>
      <p:sp>
        <p:nvSpPr>
          <p:cNvPr id="17" name="Shape 17"/>
          <p:cNvSpPr txBox="1"/>
          <p:nvPr/>
        </p:nvSpPr>
        <p:spPr>
          <a:xfrm>
            <a:off x="3530012" y="5463226"/>
            <a:ext cx="2382382" cy="184666"/>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b="0" i="0" u="none" strike="noStrike" cap="none" dirty="0">
                <a:solidFill>
                  <a:schemeClr val="dk1"/>
                </a:solidFill>
                <a:latin typeface="Arial"/>
                <a:ea typeface="Arial"/>
                <a:cs typeface="Arial"/>
                <a:sym typeface="Arial"/>
              </a:rPr>
              <a:t>Copyright © </a:t>
            </a:r>
            <a:r>
              <a:rPr lang="en-GB" sz="600" b="0" i="0" u="none" strike="noStrike" cap="none" dirty="0" err="1">
                <a:solidFill>
                  <a:schemeClr val="dk1"/>
                </a:solidFill>
                <a:latin typeface="Arial"/>
                <a:ea typeface="Arial"/>
                <a:cs typeface="Arial"/>
                <a:sym typeface="Arial"/>
              </a:rPr>
              <a:t>BlueOptima</a:t>
            </a:r>
            <a:r>
              <a:rPr lang="en-GB" sz="600" b="0" i="0" u="none" strike="noStrike" cap="none" dirty="0">
                <a:solidFill>
                  <a:schemeClr val="dk1"/>
                </a:solidFill>
                <a:latin typeface="Arial"/>
                <a:ea typeface="Arial"/>
                <a:cs typeface="Arial"/>
                <a:sym typeface="Arial"/>
              </a:rPr>
              <a:t> Limited 2005-2017 All Rights Reserved</a:t>
            </a:r>
          </a:p>
        </p:txBody>
      </p:sp>
      <p:sp>
        <p:nvSpPr>
          <p:cNvPr id="18" name="Shape 18"/>
          <p:cNvSpPr txBox="1">
            <a:spLocks noGrp="1"/>
          </p:cNvSpPr>
          <p:nvPr>
            <p:ph type="title"/>
          </p:nvPr>
        </p:nvSpPr>
        <p:spPr>
          <a:xfrm>
            <a:off x="457200" y="228864"/>
            <a:ext cx="8229600" cy="9524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pic>
        <p:nvPicPr>
          <p:cNvPr id="19" name="Shape 19" descr="BlueOptima_RoughLogo_medium.jpg"/>
          <p:cNvPicPr preferRelativeResize="0"/>
          <p:nvPr/>
        </p:nvPicPr>
        <p:blipFill rotWithShape="1">
          <a:blip r:embed="rId2">
            <a:alphaModFix/>
          </a:blip>
          <a:srcRect/>
          <a:stretch/>
        </p:blipFill>
        <p:spPr>
          <a:xfrm>
            <a:off x="57523" y="5351208"/>
            <a:ext cx="1624399" cy="3637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1792288" y="4000500"/>
            <a:ext cx="5486399" cy="472282"/>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70" name="Shape 70"/>
          <p:cNvSpPr>
            <a:spLocks noGrp="1"/>
          </p:cNvSpPr>
          <p:nvPr>
            <p:ph type="pic" idx="2"/>
          </p:nvPr>
        </p:nvSpPr>
        <p:spPr>
          <a:xfrm>
            <a:off x="1792288" y="510645"/>
            <a:ext cx="5486399" cy="3429000"/>
          </a:xfrm>
          <a:prstGeom prst="rect">
            <a:avLst/>
          </a:prstGeom>
          <a:noFill/>
          <a:ln>
            <a:noFill/>
          </a:ln>
        </p:spPr>
        <p:txBody>
          <a:bodyPr lIns="91425" tIns="91425" rIns="91425" bIns="91425" anchor="t" anchorCtr="0"/>
          <a:lstStyle>
            <a:lvl1pPr marL="0" marR="0" lvl="0" indent="0" algn="l" rtl="0">
              <a:spcBef>
                <a:spcPts val="640"/>
              </a:spcBef>
              <a:spcAft>
                <a:spcPts val="0"/>
              </a:spcAft>
              <a:buClr>
                <a:srgbClr val="000066"/>
              </a:buClr>
              <a:buFont typeface="Times New Roman"/>
              <a:buNone/>
              <a:defRPr sz="3200" b="0" i="0" u="none" strike="noStrike" cap="none">
                <a:solidFill>
                  <a:srgbClr val="000066"/>
                </a:solidFill>
                <a:latin typeface="Times New Roman"/>
                <a:ea typeface="Times New Roman"/>
                <a:cs typeface="Times New Roman"/>
                <a:sym typeface="Times New Roman"/>
              </a:defRPr>
            </a:lvl1pPr>
            <a:lvl2pPr marL="457200" marR="0" lvl="1" indent="0" algn="l" rtl="0">
              <a:spcBef>
                <a:spcPts val="560"/>
              </a:spcBef>
              <a:spcAft>
                <a:spcPts val="0"/>
              </a:spcAft>
              <a:buClr>
                <a:srgbClr val="000066"/>
              </a:buClr>
              <a:buFont typeface="Times New Roman"/>
              <a:buNone/>
              <a:defRPr sz="2800" b="0" i="0" u="none" strike="noStrike" cap="none">
                <a:solidFill>
                  <a:srgbClr val="000066"/>
                </a:solidFill>
                <a:latin typeface="Times New Roman"/>
                <a:ea typeface="Times New Roman"/>
                <a:cs typeface="Times New Roman"/>
                <a:sym typeface="Times New Roman"/>
              </a:defRPr>
            </a:lvl2pPr>
            <a:lvl3pPr marL="914400" marR="0" lvl="2" indent="0" algn="l" rtl="0">
              <a:spcBef>
                <a:spcPts val="480"/>
              </a:spcBef>
              <a:spcAft>
                <a:spcPts val="0"/>
              </a:spcAft>
              <a:buClr>
                <a:srgbClr val="000066"/>
              </a:buClr>
              <a:buFont typeface="Times New Roman"/>
              <a:buNone/>
              <a:defRPr sz="2400" b="0" i="0" u="none" strike="noStrike" cap="none">
                <a:solidFill>
                  <a:srgbClr val="000066"/>
                </a:solidFill>
                <a:latin typeface="Times New Roman"/>
                <a:ea typeface="Times New Roman"/>
                <a:cs typeface="Times New Roman"/>
                <a:sym typeface="Times New Roman"/>
              </a:defRPr>
            </a:lvl3pPr>
            <a:lvl4pPr marL="1371600" marR="0" lvl="3" indent="0" algn="l" rtl="0">
              <a:spcBef>
                <a:spcPts val="400"/>
              </a:spcBef>
              <a:spcAft>
                <a:spcPts val="0"/>
              </a:spcAft>
              <a:buClr>
                <a:srgbClr val="000066"/>
              </a:buClr>
              <a:buFont typeface="Times New Roman"/>
              <a:buNone/>
              <a:defRPr sz="2000" b="0" i="0" u="none" strike="noStrike" cap="none">
                <a:solidFill>
                  <a:srgbClr val="000066"/>
                </a:solidFill>
                <a:latin typeface="Times New Roman"/>
                <a:ea typeface="Times New Roman"/>
                <a:cs typeface="Times New Roman"/>
                <a:sym typeface="Times New Roman"/>
              </a:defRPr>
            </a:lvl4pPr>
            <a:lvl5pPr marL="1828800" marR="0" lvl="4" indent="0" algn="l" rtl="0">
              <a:spcBef>
                <a:spcPts val="400"/>
              </a:spcBef>
              <a:spcAft>
                <a:spcPts val="0"/>
              </a:spcAft>
              <a:buClr>
                <a:srgbClr val="000066"/>
              </a:buClr>
              <a:buFont typeface="Times New Roman"/>
              <a:buNone/>
              <a:defRPr sz="2000" b="0" i="0" u="none" strike="noStrike" cap="none">
                <a:solidFill>
                  <a:srgbClr val="000066"/>
                </a:solidFill>
                <a:latin typeface="Times New Roman"/>
                <a:ea typeface="Times New Roman"/>
                <a:cs typeface="Times New Roman"/>
                <a:sym typeface="Times New Roman"/>
              </a:defRPr>
            </a:lvl5pPr>
            <a:lvl6pPr marL="2286000" marR="0" lvl="5" indent="0" algn="l"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6pPr>
            <a:lvl7pPr marL="2743200" marR="0" lvl="6" indent="0" algn="l"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7pPr>
            <a:lvl8pPr marL="3200400" marR="0" lvl="7" indent="0" algn="l"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8pPr>
            <a:lvl9pPr marL="3657600" marR="0" lvl="8" indent="0" algn="l"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9pPr>
          </a:lstStyle>
          <a:p>
            <a:endParaRPr/>
          </a:p>
        </p:txBody>
      </p:sp>
      <p:sp>
        <p:nvSpPr>
          <p:cNvPr id="71" name="Shape 71"/>
          <p:cNvSpPr txBox="1">
            <a:spLocks noGrp="1"/>
          </p:cNvSpPr>
          <p:nvPr>
            <p:ph type="body" idx="1"/>
          </p:nvPr>
        </p:nvSpPr>
        <p:spPr>
          <a:xfrm>
            <a:off x="1792288" y="4472782"/>
            <a:ext cx="5486399" cy="670718"/>
          </a:xfrm>
          <a:prstGeom prst="rect">
            <a:avLst/>
          </a:prstGeom>
          <a:noFill/>
          <a:ln>
            <a:noFill/>
          </a:ln>
        </p:spPr>
        <p:txBody>
          <a:bodyPr lIns="91425" tIns="91425" rIns="91425" bIns="91425" anchor="t" anchorCtr="0"/>
          <a:lstStyle>
            <a:lvl1pPr marL="0" marR="0" lvl="0" indent="0" algn="l" rtl="0">
              <a:spcBef>
                <a:spcPts val="280"/>
              </a:spcBef>
              <a:spcAft>
                <a:spcPts val="0"/>
              </a:spcAft>
              <a:buClr>
                <a:srgbClr val="000066"/>
              </a:buClr>
              <a:buFont typeface="Arial"/>
              <a:buNone/>
              <a:defRPr sz="1400" b="0" i="0" u="none" strike="noStrike" cap="none">
                <a:solidFill>
                  <a:srgbClr val="000066"/>
                </a:solidFill>
                <a:latin typeface="Arial"/>
                <a:ea typeface="Arial"/>
                <a:cs typeface="Arial"/>
                <a:sym typeface="Arial"/>
              </a:defRPr>
            </a:lvl1pPr>
            <a:lvl2pPr marL="457200" marR="0" lvl="1" indent="0" algn="l" rtl="0">
              <a:spcBef>
                <a:spcPts val="240"/>
              </a:spcBef>
              <a:spcAft>
                <a:spcPts val="0"/>
              </a:spcAft>
              <a:buClr>
                <a:srgbClr val="000066"/>
              </a:buClr>
              <a:buFont typeface="Times New Roman"/>
              <a:buNone/>
              <a:defRPr sz="1200" b="0" i="0" u="none" strike="noStrike" cap="none">
                <a:solidFill>
                  <a:srgbClr val="000066"/>
                </a:solidFill>
                <a:latin typeface="Times New Roman"/>
                <a:ea typeface="Times New Roman"/>
                <a:cs typeface="Times New Roman"/>
                <a:sym typeface="Times New Roman"/>
              </a:defRPr>
            </a:lvl2pPr>
            <a:lvl3pPr marL="914400" marR="0" lvl="2" indent="0" algn="l" rtl="0">
              <a:spcBef>
                <a:spcPts val="200"/>
              </a:spcBef>
              <a:spcAft>
                <a:spcPts val="0"/>
              </a:spcAft>
              <a:buClr>
                <a:srgbClr val="000066"/>
              </a:buClr>
              <a:buFont typeface="Times New Roman"/>
              <a:buNone/>
              <a:defRPr sz="1000" b="0" i="0" u="none" strike="noStrike" cap="none">
                <a:solidFill>
                  <a:srgbClr val="000066"/>
                </a:solidFill>
                <a:latin typeface="Times New Roman"/>
                <a:ea typeface="Times New Roman"/>
                <a:cs typeface="Times New Roman"/>
                <a:sym typeface="Times New Roman"/>
              </a:defRPr>
            </a:lvl3pPr>
            <a:lvl4pPr marL="1371600" marR="0" lvl="3" indent="0" algn="l" rtl="0">
              <a:spcBef>
                <a:spcPts val="180"/>
              </a:spcBef>
              <a:spcAft>
                <a:spcPts val="0"/>
              </a:spcAft>
              <a:buClr>
                <a:srgbClr val="000066"/>
              </a:buClr>
              <a:buFont typeface="Times New Roman"/>
              <a:buNone/>
              <a:defRPr sz="900" b="0" i="0" u="none" strike="noStrike" cap="none">
                <a:solidFill>
                  <a:srgbClr val="000066"/>
                </a:solidFill>
                <a:latin typeface="Times New Roman"/>
                <a:ea typeface="Times New Roman"/>
                <a:cs typeface="Times New Roman"/>
                <a:sym typeface="Times New Roman"/>
              </a:defRPr>
            </a:lvl4pPr>
            <a:lvl5pPr marL="1828800" marR="0" lvl="4" indent="0" algn="l" rtl="0">
              <a:spcBef>
                <a:spcPts val="180"/>
              </a:spcBef>
              <a:spcAft>
                <a:spcPts val="0"/>
              </a:spcAft>
              <a:buClr>
                <a:srgbClr val="000066"/>
              </a:buClr>
              <a:buFont typeface="Times New Roman"/>
              <a:buNone/>
              <a:defRPr sz="900" b="0" i="0" u="none" strike="noStrike" cap="none">
                <a:solidFill>
                  <a:srgbClr val="000066"/>
                </a:solidFill>
                <a:latin typeface="Times New Roman"/>
                <a:ea typeface="Times New Roman"/>
                <a:cs typeface="Times New Roman"/>
                <a:sym typeface="Times New Roman"/>
              </a:defRPr>
            </a:lvl5pPr>
            <a:lvl6pPr marL="2286000" marR="0" lvl="5"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6pPr>
            <a:lvl7pPr marL="2743200" marR="0" lvl="6"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7pPr>
            <a:lvl8pPr marL="3200400" marR="0" lvl="7"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8pPr>
            <a:lvl9pPr marL="3657600" marR="0" lvl="8"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9pPr>
          </a:lstStyle>
          <a:p>
            <a:endParaRPr/>
          </a:p>
        </p:txBody>
      </p:sp>
      <p:sp>
        <p:nvSpPr>
          <p:cNvPr id="72" name="Shape 72"/>
          <p:cNvSpPr txBox="1"/>
          <p:nvPr/>
        </p:nvSpPr>
        <p:spPr>
          <a:xfrm>
            <a:off x="3530007" y="5453330"/>
            <a:ext cx="2403222" cy="184666"/>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2005-2014. All Rights Reserved</a:t>
            </a:r>
          </a:p>
        </p:txBody>
      </p:sp>
      <p:pic>
        <p:nvPicPr>
          <p:cNvPr id="73" name="Shape 73" descr="BlueOptima_RoughLogo_medium.jpg"/>
          <p:cNvPicPr preferRelativeResize="0"/>
          <p:nvPr/>
        </p:nvPicPr>
        <p:blipFill rotWithShape="1">
          <a:blip r:embed="rId2">
            <a:alphaModFix/>
          </a:blip>
          <a:srcRect/>
          <a:stretch/>
        </p:blipFill>
        <p:spPr>
          <a:xfrm>
            <a:off x="143217" y="5351207"/>
            <a:ext cx="1563623" cy="311149"/>
          </a:xfrm>
          <a:prstGeom prst="rect">
            <a:avLst/>
          </a:prstGeom>
          <a:noFill/>
          <a:ln>
            <a:noFill/>
          </a:ln>
        </p:spPr>
      </p:pic>
      <p:pic>
        <p:nvPicPr>
          <p:cNvPr id="74" name="Shape 74" descr="BlueOptima_RoughLogo_medium.jpg"/>
          <p:cNvPicPr preferRelativeResize="0"/>
          <p:nvPr/>
        </p:nvPicPr>
        <p:blipFill rotWithShape="1">
          <a:blip r:embed="rId2">
            <a:alphaModFix/>
          </a:blip>
          <a:srcRect/>
          <a:stretch/>
        </p:blipFill>
        <p:spPr>
          <a:xfrm>
            <a:off x="50800" y="5351208"/>
            <a:ext cx="1624399" cy="363792"/>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ext slide: simple">
    <p:spTree>
      <p:nvGrpSpPr>
        <p:cNvPr id="1" name="Shape 75"/>
        <p:cNvGrpSpPr/>
        <p:nvPr/>
      </p:nvGrpSpPr>
      <p:grpSpPr>
        <a:xfrm>
          <a:off x="0" y="0"/>
          <a:ext cx="0" cy="0"/>
          <a:chOff x="0" y="0"/>
          <a:chExt cx="0" cy="0"/>
        </a:xfrm>
      </p:grpSpPr>
      <p:sp>
        <p:nvSpPr>
          <p:cNvPr id="76" name="Shape 76"/>
          <p:cNvSpPr txBox="1">
            <a:spLocks noGrp="1"/>
          </p:cNvSpPr>
          <p:nvPr>
            <p:ph type="body" idx="1"/>
          </p:nvPr>
        </p:nvSpPr>
        <p:spPr>
          <a:xfrm>
            <a:off x="408842" y="1069473"/>
            <a:ext cx="8314234" cy="4112141"/>
          </a:xfrm>
          <a:prstGeom prst="rect">
            <a:avLst/>
          </a:prstGeom>
          <a:noFill/>
          <a:ln>
            <a:noFill/>
          </a:ln>
        </p:spPr>
        <p:txBody>
          <a:bodyPr lIns="91425" tIns="91425" rIns="91425" bIns="91425" anchor="t" anchorCtr="0"/>
          <a:lstStyle>
            <a:lvl1pPr marL="342900" marR="0" lvl="0" indent="-287321" algn="l" rtl="0">
              <a:spcBef>
                <a:spcPts val="233"/>
              </a:spcBef>
              <a:spcAft>
                <a:spcPts val="0"/>
              </a:spcAft>
              <a:buClr>
                <a:srgbClr val="000066"/>
              </a:buClr>
              <a:buSzPct val="72937"/>
              <a:buFont typeface="Times New Roman"/>
              <a:buChar char="•"/>
              <a:defRPr sz="11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77" name="Shape 77"/>
          <p:cNvSpPr txBox="1">
            <a:spLocks noGrp="1"/>
          </p:cNvSpPr>
          <p:nvPr>
            <p:ph type="body" idx="2"/>
          </p:nvPr>
        </p:nvSpPr>
        <p:spPr>
          <a:xfrm>
            <a:off x="408842" y="5312344"/>
            <a:ext cx="8314229" cy="105000"/>
          </a:xfrm>
          <a:prstGeom prst="rect">
            <a:avLst/>
          </a:prstGeom>
          <a:noFill/>
          <a:ln>
            <a:noFill/>
          </a:ln>
        </p:spPr>
        <p:txBody>
          <a:bodyPr lIns="91425" tIns="91425" rIns="91425" bIns="91425" anchor="b" anchorCtr="0"/>
          <a:lstStyle>
            <a:lvl1pPr marL="342900" marR="0" lvl="0" indent="-311134" algn="l" rtl="0">
              <a:spcBef>
                <a:spcPts val="133"/>
              </a:spcBef>
              <a:spcAft>
                <a:spcPts val="0"/>
              </a:spcAft>
              <a:buClr>
                <a:srgbClr val="000066"/>
              </a:buClr>
              <a:buSzPct val="71464"/>
              <a:buFont typeface="Times New Roman"/>
              <a:buChar char="•"/>
              <a:defRPr sz="6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78" name="Shape 78"/>
          <p:cNvSpPr txBox="1">
            <a:spLocks noGrp="1"/>
          </p:cNvSpPr>
          <p:nvPr>
            <p:ph type="title"/>
          </p:nvPr>
        </p:nvSpPr>
        <p:spPr>
          <a:xfrm>
            <a:off x="408842" y="141553"/>
            <a:ext cx="8314229" cy="6299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 Header Slide">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457200" y="228864"/>
            <a:ext cx="8229600" cy="9524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81" name="Shape 81"/>
          <p:cNvSpPr txBox="1">
            <a:spLocks noGrp="1"/>
          </p:cNvSpPr>
          <p:nvPr>
            <p:ph type="body" idx="1"/>
          </p:nvPr>
        </p:nvSpPr>
        <p:spPr>
          <a:xfrm>
            <a:off x="408842" y="5312344"/>
            <a:ext cx="8314229" cy="105000"/>
          </a:xfrm>
          <a:prstGeom prst="rect">
            <a:avLst/>
          </a:prstGeom>
          <a:noFill/>
          <a:ln>
            <a:noFill/>
          </a:ln>
        </p:spPr>
        <p:txBody>
          <a:bodyPr lIns="91425" tIns="91425" rIns="91425" bIns="91425" anchor="b" anchorCtr="0"/>
          <a:lstStyle>
            <a:lvl1pPr marL="342900" marR="0" lvl="0" indent="-311134" algn="l" rtl="0">
              <a:spcBef>
                <a:spcPts val="133"/>
              </a:spcBef>
              <a:spcAft>
                <a:spcPts val="0"/>
              </a:spcAft>
              <a:buClr>
                <a:srgbClr val="000066"/>
              </a:buClr>
              <a:buSzPct val="71464"/>
              <a:buFont typeface="Times New Roman"/>
              <a:buChar char="•"/>
              <a:defRPr sz="6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One title, two charts w/ line">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408842" y="141553"/>
            <a:ext cx="8314234" cy="6299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84" name="Shape 84"/>
          <p:cNvSpPr txBox="1">
            <a:spLocks noGrp="1"/>
          </p:cNvSpPr>
          <p:nvPr>
            <p:ph type="body" idx="1"/>
          </p:nvPr>
        </p:nvSpPr>
        <p:spPr>
          <a:xfrm>
            <a:off x="408843" y="5312344"/>
            <a:ext cx="3991708" cy="105000"/>
          </a:xfrm>
          <a:prstGeom prst="rect">
            <a:avLst/>
          </a:prstGeom>
          <a:noFill/>
          <a:ln>
            <a:noFill/>
          </a:ln>
        </p:spPr>
        <p:txBody>
          <a:bodyPr lIns="91425" tIns="91425" rIns="91425" bIns="91425" anchor="b" anchorCtr="0"/>
          <a:lstStyle>
            <a:lvl1pPr marL="342900" marR="0" lvl="0" indent="-311134" algn="l" rtl="0">
              <a:spcBef>
                <a:spcPts val="133"/>
              </a:spcBef>
              <a:spcAft>
                <a:spcPts val="0"/>
              </a:spcAft>
              <a:buClr>
                <a:srgbClr val="000066"/>
              </a:buClr>
              <a:buSzPct val="71464"/>
              <a:buFont typeface="Times New Roman"/>
              <a:buChar char="•"/>
              <a:defRPr sz="6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85" name="Shape 85"/>
          <p:cNvSpPr txBox="1">
            <a:spLocks noGrp="1"/>
          </p:cNvSpPr>
          <p:nvPr>
            <p:ph type="body" idx="2"/>
          </p:nvPr>
        </p:nvSpPr>
        <p:spPr>
          <a:xfrm>
            <a:off x="4743450" y="5312344"/>
            <a:ext cx="3991708" cy="105000"/>
          </a:xfrm>
          <a:prstGeom prst="rect">
            <a:avLst/>
          </a:prstGeom>
          <a:noFill/>
          <a:ln>
            <a:noFill/>
          </a:ln>
        </p:spPr>
        <p:txBody>
          <a:bodyPr lIns="91425" tIns="91425" rIns="91425" bIns="91425" anchor="b" anchorCtr="0"/>
          <a:lstStyle>
            <a:lvl1pPr marL="342900" marR="0" lvl="0" indent="-311134" algn="l" rtl="0">
              <a:spcBef>
                <a:spcPts val="133"/>
              </a:spcBef>
              <a:spcAft>
                <a:spcPts val="0"/>
              </a:spcAft>
              <a:buClr>
                <a:srgbClr val="000066"/>
              </a:buClr>
              <a:buSzPct val="71464"/>
              <a:buFont typeface="Times New Roman"/>
              <a:buChar char="•"/>
              <a:defRPr sz="6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cxnSp>
        <p:nvCxnSpPr>
          <p:cNvPr id="86" name="Shape 86"/>
          <p:cNvCxnSpPr/>
          <p:nvPr/>
        </p:nvCxnSpPr>
        <p:spPr>
          <a:xfrm>
            <a:off x="408842" y="1890448"/>
            <a:ext cx="8314591" cy="0"/>
          </a:xfrm>
          <a:prstGeom prst="straightConnector1">
            <a:avLst/>
          </a:prstGeom>
          <a:noFill/>
          <a:ln w="12700" cap="flat" cmpd="sng">
            <a:solidFill>
              <a:srgbClr val="007254"/>
            </a:solidFill>
            <a:prstDash val="solid"/>
            <a:round/>
            <a:headEnd type="none" w="med" len="med"/>
            <a:tailEnd type="none" w="med" len="med"/>
          </a:ln>
        </p:spPr>
      </p:cxnSp>
      <p:sp>
        <p:nvSpPr>
          <p:cNvPr id="87" name="Shape 87"/>
          <p:cNvSpPr txBox="1">
            <a:spLocks noGrp="1"/>
          </p:cNvSpPr>
          <p:nvPr>
            <p:ph type="body" idx="3"/>
          </p:nvPr>
        </p:nvSpPr>
        <p:spPr>
          <a:xfrm>
            <a:off x="408842" y="1070241"/>
            <a:ext cx="8314234" cy="719999"/>
          </a:xfrm>
          <a:prstGeom prst="rect">
            <a:avLst/>
          </a:prstGeom>
          <a:noFill/>
          <a:ln>
            <a:noFill/>
          </a:ln>
        </p:spPr>
        <p:txBody>
          <a:bodyPr lIns="91425" tIns="91425" rIns="91425" bIns="91425" anchor="t" anchorCtr="0"/>
          <a:lstStyle>
            <a:lvl1pPr marL="342900" marR="0" lvl="0" indent="-287321" algn="l" rtl="0">
              <a:spcBef>
                <a:spcPts val="233"/>
              </a:spcBef>
              <a:spcAft>
                <a:spcPts val="0"/>
              </a:spcAft>
              <a:buClr>
                <a:srgbClr val="000066"/>
              </a:buClr>
              <a:buSzPct val="72937"/>
              <a:buFont typeface="Times New Roman"/>
              <a:buChar char="•"/>
              <a:defRPr sz="11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Title Slide">
    <p:spTree>
      <p:nvGrpSpPr>
        <p:cNvPr id="1" name="Shape 94"/>
        <p:cNvGrpSpPr/>
        <p:nvPr/>
      </p:nvGrpSpPr>
      <p:grpSpPr>
        <a:xfrm>
          <a:off x="0" y="0"/>
          <a:ext cx="0" cy="0"/>
          <a:chOff x="0" y="0"/>
          <a:chExt cx="0" cy="0"/>
        </a:xfrm>
      </p:grpSpPr>
      <p:sp>
        <p:nvSpPr>
          <p:cNvPr id="95" name="Shape 95"/>
          <p:cNvSpPr txBox="1">
            <a:spLocks noGrp="1"/>
          </p:cNvSpPr>
          <p:nvPr>
            <p:ph type="subTitle" idx="1"/>
          </p:nvPr>
        </p:nvSpPr>
        <p:spPr>
          <a:xfrm>
            <a:off x="1371600" y="3238500"/>
            <a:ext cx="6400800" cy="1460400"/>
          </a:xfrm>
          <a:prstGeom prst="rect">
            <a:avLst/>
          </a:prstGeom>
          <a:noFill/>
          <a:ln>
            <a:noFill/>
          </a:ln>
        </p:spPr>
        <p:txBody>
          <a:bodyPr lIns="91425" tIns="91425" rIns="91425" bIns="91425" anchor="t" anchorCtr="0"/>
          <a:lstStyle>
            <a:lvl1pPr marL="0" marR="0" lvl="0" indent="0" algn="ctr" rtl="0">
              <a:spcBef>
                <a:spcPts val="640"/>
              </a:spcBef>
              <a:spcAft>
                <a:spcPts val="0"/>
              </a:spcAft>
              <a:buClr>
                <a:srgbClr val="000066"/>
              </a:buClr>
              <a:buFont typeface="Arial"/>
              <a:buNone/>
              <a:defRPr sz="3200" b="1" i="0" u="none" strike="noStrike" cap="none">
                <a:solidFill>
                  <a:srgbClr val="000066"/>
                </a:solidFill>
                <a:latin typeface="Arial"/>
                <a:ea typeface="Arial"/>
                <a:cs typeface="Arial"/>
                <a:sym typeface="Arial"/>
              </a:defRPr>
            </a:lvl1pPr>
            <a:lvl2pPr marL="457200" marR="0" lvl="1" indent="0" algn="ctr" rtl="0">
              <a:spcBef>
                <a:spcPts val="560"/>
              </a:spcBef>
              <a:spcAft>
                <a:spcPts val="0"/>
              </a:spcAft>
              <a:buClr>
                <a:schemeClr val="lt1"/>
              </a:buClr>
              <a:buFont typeface="Times New Roman"/>
              <a:buNone/>
              <a:defRPr sz="2800" b="0" i="0" u="none" strike="noStrike" cap="none">
                <a:solidFill>
                  <a:schemeClr val="lt1"/>
                </a:solidFill>
                <a:latin typeface="Times New Roman"/>
                <a:ea typeface="Times New Roman"/>
                <a:cs typeface="Times New Roman"/>
                <a:sym typeface="Times New Roman"/>
              </a:defRPr>
            </a:lvl2pPr>
            <a:lvl3pPr marL="914400" marR="0" lvl="2" indent="0" algn="ctr" rtl="0">
              <a:spcBef>
                <a:spcPts val="480"/>
              </a:spcBef>
              <a:spcAft>
                <a:spcPts val="0"/>
              </a:spcAft>
              <a:buClr>
                <a:schemeClr val="lt1"/>
              </a:buClr>
              <a:buFont typeface="Times New Roman"/>
              <a:buNone/>
              <a:defRPr sz="2400" b="0" i="0" u="none" strike="noStrike" cap="none">
                <a:solidFill>
                  <a:schemeClr val="lt1"/>
                </a:solidFill>
                <a:latin typeface="Times New Roman"/>
                <a:ea typeface="Times New Roman"/>
                <a:cs typeface="Times New Roman"/>
                <a:sym typeface="Times New Roman"/>
              </a:defRPr>
            </a:lvl3pPr>
            <a:lvl4pPr marL="1371600" marR="0" lvl="3" indent="0" algn="ctr" rtl="0">
              <a:spcBef>
                <a:spcPts val="400"/>
              </a:spcBef>
              <a:spcAft>
                <a:spcPts val="0"/>
              </a:spcAft>
              <a:buClr>
                <a:schemeClr val="lt1"/>
              </a:buClr>
              <a:buFont typeface="Times New Roman"/>
              <a:buNone/>
              <a:defRPr sz="2000" b="0" i="0" u="none" strike="noStrike" cap="none">
                <a:solidFill>
                  <a:schemeClr val="lt1"/>
                </a:solidFill>
                <a:latin typeface="Times New Roman"/>
                <a:ea typeface="Times New Roman"/>
                <a:cs typeface="Times New Roman"/>
                <a:sym typeface="Times New Roman"/>
              </a:defRPr>
            </a:lvl4pPr>
            <a:lvl5pPr marL="1828800" marR="0" lvl="4" indent="0" algn="ctr" rtl="0">
              <a:spcBef>
                <a:spcPts val="400"/>
              </a:spcBef>
              <a:spcAft>
                <a:spcPts val="0"/>
              </a:spcAft>
              <a:buClr>
                <a:schemeClr val="lt1"/>
              </a:buClr>
              <a:buFont typeface="Times New Roman"/>
              <a:buNone/>
              <a:defRPr sz="2000" b="0" i="0" u="none" strike="noStrike" cap="none">
                <a:solidFill>
                  <a:schemeClr val="lt1"/>
                </a:solidFill>
                <a:latin typeface="Times New Roman"/>
                <a:ea typeface="Times New Roman"/>
                <a:cs typeface="Times New Roman"/>
                <a:sym typeface="Times New Roman"/>
              </a:defRPr>
            </a:lvl5pPr>
            <a:lvl6pPr marL="2286000" marR="0" lvl="5"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6pPr>
            <a:lvl7pPr marL="2743200" marR="0" lvl="6"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7pPr>
            <a:lvl8pPr marL="3200400" marR="0" lvl="7"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8pPr>
            <a:lvl9pPr marL="3657600" marR="0" lvl="8"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9pPr>
          </a:lstStyle>
          <a:p>
            <a:endParaRPr/>
          </a:p>
        </p:txBody>
      </p:sp>
      <p:sp>
        <p:nvSpPr>
          <p:cNvPr id="96" name="Shape 96"/>
          <p:cNvSpPr txBox="1"/>
          <p:nvPr/>
        </p:nvSpPr>
        <p:spPr>
          <a:xfrm>
            <a:off x="3530012" y="5463226"/>
            <a:ext cx="2382300" cy="184800"/>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b="0" i="0" u="none" strike="noStrike" cap="none" dirty="0">
                <a:solidFill>
                  <a:schemeClr val="dk1"/>
                </a:solidFill>
                <a:latin typeface="Arial"/>
                <a:ea typeface="Arial"/>
                <a:cs typeface="Arial"/>
                <a:sym typeface="Arial"/>
              </a:rPr>
              <a:t>Copyright © </a:t>
            </a:r>
            <a:r>
              <a:rPr lang="en-GB" sz="600" b="0" i="0" u="none" strike="noStrike" cap="none" dirty="0" err="1">
                <a:solidFill>
                  <a:schemeClr val="dk1"/>
                </a:solidFill>
                <a:latin typeface="Arial"/>
                <a:ea typeface="Arial"/>
                <a:cs typeface="Arial"/>
                <a:sym typeface="Arial"/>
              </a:rPr>
              <a:t>BlueOptima</a:t>
            </a:r>
            <a:r>
              <a:rPr lang="en-GB" sz="600" b="0" i="0" u="none" strike="noStrike" cap="none" dirty="0">
                <a:solidFill>
                  <a:schemeClr val="dk1"/>
                </a:solidFill>
                <a:latin typeface="Arial"/>
                <a:ea typeface="Arial"/>
                <a:cs typeface="Arial"/>
                <a:sym typeface="Arial"/>
              </a:rPr>
              <a:t> Limited 2005-2017 All Rights Reserved</a:t>
            </a:r>
          </a:p>
        </p:txBody>
      </p:sp>
      <p:sp>
        <p:nvSpPr>
          <p:cNvPr id="97" name="Shape 97"/>
          <p:cNvSpPr txBox="1">
            <a:spLocks noGrp="1"/>
          </p:cNvSpPr>
          <p:nvPr>
            <p:ph type="title"/>
          </p:nvPr>
        </p:nvSpPr>
        <p:spPr>
          <a:xfrm>
            <a:off x="457200" y="228864"/>
            <a:ext cx="8229600" cy="9525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pic>
        <p:nvPicPr>
          <p:cNvPr id="98" name="Shape 98" descr="BlueOptima_RoughLogo_medium.jpg"/>
          <p:cNvPicPr preferRelativeResize="0"/>
          <p:nvPr/>
        </p:nvPicPr>
        <p:blipFill rotWithShape="1">
          <a:blip r:embed="rId2">
            <a:alphaModFix/>
          </a:blip>
          <a:srcRect/>
          <a:stretch/>
        </p:blipFill>
        <p:spPr>
          <a:xfrm>
            <a:off x="57523" y="5351208"/>
            <a:ext cx="1624500" cy="3639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722312" y="3672419"/>
            <a:ext cx="7772400" cy="1135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101" name="Shape 101"/>
          <p:cNvSpPr txBox="1">
            <a:spLocks noGrp="1"/>
          </p:cNvSpPr>
          <p:nvPr>
            <p:ph type="body" idx="1"/>
          </p:nvPr>
        </p:nvSpPr>
        <p:spPr>
          <a:xfrm>
            <a:off x="722312" y="2422260"/>
            <a:ext cx="7772400" cy="1250100"/>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000066"/>
              </a:buClr>
              <a:buFont typeface="Times New Roman"/>
              <a:buNone/>
              <a:defRPr sz="2000" b="0" i="0" u="none" strike="noStrike" cap="none">
                <a:solidFill>
                  <a:srgbClr val="000066"/>
                </a:solidFill>
                <a:latin typeface="Times New Roman"/>
                <a:ea typeface="Times New Roman"/>
                <a:cs typeface="Times New Roman"/>
                <a:sym typeface="Times New Roman"/>
              </a:defRPr>
            </a:lvl1pPr>
            <a:lvl2pPr marL="457200" marR="0" lvl="1" indent="0" algn="l" rtl="0">
              <a:spcBef>
                <a:spcPts val="360"/>
              </a:spcBef>
              <a:spcAft>
                <a:spcPts val="0"/>
              </a:spcAft>
              <a:buClr>
                <a:schemeClr val="lt1"/>
              </a:buClr>
              <a:buFont typeface="Times New Roman"/>
              <a:buNone/>
              <a:defRPr sz="1800" b="0" i="0" u="none" strike="noStrike" cap="none">
                <a:solidFill>
                  <a:schemeClr val="lt1"/>
                </a:solidFill>
                <a:latin typeface="Times New Roman"/>
                <a:ea typeface="Times New Roman"/>
                <a:cs typeface="Times New Roman"/>
                <a:sym typeface="Times New Roman"/>
              </a:defRPr>
            </a:lvl2pPr>
            <a:lvl3pPr marL="914400" marR="0" lvl="2" indent="0" algn="l" rtl="0">
              <a:spcBef>
                <a:spcPts val="320"/>
              </a:spcBef>
              <a:spcAft>
                <a:spcPts val="0"/>
              </a:spcAft>
              <a:buClr>
                <a:schemeClr val="lt1"/>
              </a:buClr>
              <a:buFont typeface="Times New Roman"/>
              <a:buNone/>
              <a:defRPr sz="1600" b="0" i="0" u="none" strike="noStrike" cap="none">
                <a:solidFill>
                  <a:schemeClr val="lt1"/>
                </a:solidFill>
                <a:latin typeface="Times New Roman"/>
                <a:ea typeface="Times New Roman"/>
                <a:cs typeface="Times New Roman"/>
                <a:sym typeface="Times New Roman"/>
              </a:defRPr>
            </a:lvl3pPr>
            <a:lvl4pPr marL="1371600" marR="0" lvl="3" indent="0" algn="l" rtl="0">
              <a:spcBef>
                <a:spcPts val="280"/>
              </a:spcBef>
              <a:spcAft>
                <a:spcPts val="0"/>
              </a:spcAft>
              <a:buClr>
                <a:schemeClr val="lt1"/>
              </a:buClr>
              <a:buFont typeface="Times New Roman"/>
              <a:buNone/>
              <a:defRPr sz="1400" b="0" i="0" u="none" strike="noStrike" cap="none">
                <a:solidFill>
                  <a:schemeClr val="lt1"/>
                </a:solidFill>
                <a:latin typeface="Times New Roman"/>
                <a:ea typeface="Times New Roman"/>
                <a:cs typeface="Times New Roman"/>
                <a:sym typeface="Times New Roman"/>
              </a:defRPr>
            </a:lvl4pPr>
            <a:lvl5pPr marL="1828800" marR="0" lvl="4" indent="0" algn="l" rtl="0">
              <a:spcBef>
                <a:spcPts val="280"/>
              </a:spcBef>
              <a:spcAft>
                <a:spcPts val="0"/>
              </a:spcAft>
              <a:buClr>
                <a:schemeClr val="lt1"/>
              </a:buClr>
              <a:buFont typeface="Times New Roman"/>
              <a:buNone/>
              <a:defRPr sz="1400" b="0" i="0" u="none" strike="noStrike" cap="none">
                <a:solidFill>
                  <a:schemeClr val="lt1"/>
                </a:solidFill>
                <a:latin typeface="Times New Roman"/>
                <a:ea typeface="Times New Roman"/>
                <a:cs typeface="Times New Roman"/>
                <a:sym typeface="Times New Roman"/>
              </a:defRPr>
            </a:lvl5pPr>
            <a:lvl6pPr marL="2286000" marR="0" lvl="5" indent="0" algn="l" rtl="0">
              <a:spcBef>
                <a:spcPts val="280"/>
              </a:spcBef>
              <a:buClr>
                <a:schemeClr val="lt1"/>
              </a:buClr>
              <a:buFont typeface="Arial"/>
              <a:buNone/>
              <a:defRPr sz="1400" b="0" i="0" u="none" strike="noStrike" cap="none">
                <a:solidFill>
                  <a:schemeClr val="lt1"/>
                </a:solidFill>
                <a:latin typeface="Calibri"/>
                <a:ea typeface="Calibri"/>
                <a:cs typeface="Calibri"/>
                <a:sym typeface="Calibri"/>
              </a:defRPr>
            </a:lvl6pPr>
            <a:lvl7pPr marL="2743200" marR="0" lvl="6" indent="0" algn="l" rtl="0">
              <a:spcBef>
                <a:spcPts val="280"/>
              </a:spcBef>
              <a:buClr>
                <a:schemeClr val="lt1"/>
              </a:buClr>
              <a:buFont typeface="Arial"/>
              <a:buNone/>
              <a:defRPr sz="1400" b="0" i="0" u="none" strike="noStrike" cap="none">
                <a:solidFill>
                  <a:schemeClr val="lt1"/>
                </a:solidFill>
                <a:latin typeface="Calibri"/>
                <a:ea typeface="Calibri"/>
                <a:cs typeface="Calibri"/>
                <a:sym typeface="Calibri"/>
              </a:defRPr>
            </a:lvl7pPr>
            <a:lvl8pPr marL="3200400" marR="0" lvl="7" indent="0" algn="l" rtl="0">
              <a:spcBef>
                <a:spcPts val="280"/>
              </a:spcBef>
              <a:buClr>
                <a:schemeClr val="lt1"/>
              </a:buClr>
              <a:buFont typeface="Arial"/>
              <a:buNone/>
              <a:defRPr sz="1400" b="0" i="0" u="none" strike="noStrike" cap="none">
                <a:solidFill>
                  <a:schemeClr val="lt1"/>
                </a:solidFill>
                <a:latin typeface="Calibri"/>
                <a:ea typeface="Calibri"/>
                <a:cs typeface="Calibri"/>
                <a:sym typeface="Calibri"/>
              </a:defRPr>
            </a:lvl8pPr>
            <a:lvl9pPr marL="3657600" marR="0" lvl="8" indent="0" algn="l" rtl="0">
              <a:spcBef>
                <a:spcPts val="280"/>
              </a:spcBef>
              <a:buClr>
                <a:schemeClr val="lt1"/>
              </a:buClr>
              <a:buFont typeface="Arial"/>
              <a:buNone/>
              <a:defRPr sz="1400" b="0" i="0" u="none" strike="noStrike" cap="none">
                <a:solidFill>
                  <a:schemeClr val="lt1"/>
                </a:solidFill>
                <a:latin typeface="Calibri"/>
                <a:ea typeface="Calibri"/>
                <a:cs typeface="Calibri"/>
                <a:sym typeface="Calibri"/>
              </a:defRPr>
            </a:lvl9pPr>
          </a:lstStyle>
          <a:p>
            <a:endParaRPr/>
          </a:p>
        </p:txBody>
      </p:sp>
      <p:sp>
        <p:nvSpPr>
          <p:cNvPr id="102" name="Shape 102"/>
          <p:cNvSpPr txBox="1"/>
          <p:nvPr/>
        </p:nvSpPr>
        <p:spPr>
          <a:xfrm>
            <a:off x="3530007" y="5473123"/>
            <a:ext cx="2403300" cy="184800"/>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2005-2015. All Rights Reserved</a:t>
            </a:r>
          </a:p>
        </p:txBody>
      </p:sp>
      <p:pic>
        <p:nvPicPr>
          <p:cNvPr id="103" name="Shape 103" descr="BlueOptima_RoughLogo_medium.jpg"/>
          <p:cNvPicPr preferRelativeResize="0"/>
          <p:nvPr/>
        </p:nvPicPr>
        <p:blipFill rotWithShape="1">
          <a:blip r:embed="rId2">
            <a:alphaModFix/>
          </a:blip>
          <a:srcRect/>
          <a:stretch/>
        </p:blipFill>
        <p:spPr>
          <a:xfrm>
            <a:off x="143217" y="5351207"/>
            <a:ext cx="1563600" cy="311100"/>
          </a:xfrm>
          <a:prstGeom prst="rect">
            <a:avLst/>
          </a:prstGeom>
          <a:noFill/>
          <a:ln>
            <a:noFill/>
          </a:ln>
        </p:spPr>
      </p:pic>
      <p:pic>
        <p:nvPicPr>
          <p:cNvPr id="104" name="Shape 104" descr="BlueOptima_RoughLogo_medium.jpg"/>
          <p:cNvPicPr preferRelativeResize="0"/>
          <p:nvPr/>
        </p:nvPicPr>
        <p:blipFill rotWithShape="1">
          <a:blip r:embed="rId2">
            <a:alphaModFix/>
          </a:blip>
          <a:srcRect/>
          <a:stretch/>
        </p:blipFill>
        <p:spPr>
          <a:xfrm>
            <a:off x="50800" y="5351208"/>
            <a:ext cx="1624500" cy="3639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10"/>
        <p:cNvGrpSpPr/>
        <p:nvPr/>
      </p:nvGrpSpPr>
      <p:grpSpPr>
        <a:xfrm>
          <a:off x="0" y="0"/>
          <a:ext cx="0" cy="0"/>
          <a:chOff x="0" y="0"/>
          <a:chExt cx="0" cy="0"/>
        </a:xfrm>
      </p:grpSpPr>
      <p:sp>
        <p:nvSpPr>
          <p:cNvPr id="111" name="Shape 111"/>
          <p:cNvSpPr txBox="1">
            <a:spLocks noGrp="1"/>
          </p:cNvSpPr>
          <p:nvPr>
            <p:ph type="title"/>
          </p:nvPr>
        </p:nvSpPr>
        <p:spPr>
          <a:xfrm>
            <a:off x="457200" y="228867"/>
            <a:ext cx="8229600" cy="723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112" name="Shape 112"/>
          <p:cNvSpPr txBox="1">
            <a:spLocks noGrp="1"/>
          </p:cNvSpPr>
          <p:nvPr>
            <p:ph type="body" idx="1"/>
          </p:nvPr>
        </p:nvSpPr>
        <p:spPr>
          <a:xfrm>
            <a:off x="838200" y="1333500"/>
            <a:ext cx="7543800" cy="3771600"/>
          </a:xfrm>
          <a:prstGeom prst="rect">
            <a:avLst/>
          </a:prstGeom>
          <a:noFill/>
          <a:ln>
            <a:noFill/>
          </a:ln>
        </p:spPr>
        <p:txBody>
          <a:bodyPr lIns="91425" tIns="91425" rIns="91425" bIns="91425" anchor="t" anchorCtr="0"/>
          <a:lstStyle>
            <a:lvl1pPr marL="342900" marR="0" lvl="0" indent="-220980" algn="l" rtl="0">
              <a:spcBef>
                <a:spcPts val="640"/>
              </a:spcBef>
              <a:spcAft>
                <a:spcPts val="0"/>
              </a:spcAft>
              <a:buClr>
                <a:srgbClr val="000066"/>
              </a:buClr>
              <a:buSzPct val="60000"/>
              <a:buFont typeface="Arial"/>
              <a:buChar char="•"/>
              <a:defRPr sz="3200" b="0" i="0" u="none" strike="noStrike" cap="none">
                <a:solidFill>
                  <a:srgbClr val="000066"/>
                </a:solidFill>
                <a:latin typeface="Arial"/>
                <a:ea typeface="Arial"/>
                <a:cs typeface="Arial"/>
                <a:sym typeface="Arial"/>
              </a:defRPr>
            </a:lvl1pPr>
            <a:lvl2pPr marL="742950" marR="0" lvl="1" indent="-179069" algn="l" rtl="0">
              <a:spcBef>
                <a:spcPts val="560"/>
              </a:spcBef>
              <a:spcAft>
                <a:spcPts val="0"/>
              </a:spcAft>
              <a:buClr>
                <a:srgbClr val="000066"/>
              </a:buClr>
              <a:buSzPct val="59999"/>
              <a:buFont typeface="Arial"/>
              <a:buChar char="•"/>
              <a:defRPr sz="2800" b="0" i="0" u="none" strike="noStrike" cap="none">
                <a:solidFill>
                  <a:srgbClr val="000066"/>
                </a:solidFill>
                <a:latin typeface="Arial"/>
                <a:ea typeface="Arial"/>
                <a:cs typeface="Arial"/>
                <a:sym typeface="Arial"/>
              </a:defRPr>
            </a:lvl2pPr>
            <a:lvl3pPr marL="1143000" marR="0" lvl="2" indent="-137160"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3pPr>
            <a:lvl4pPr marL="1600200" marR="0" lvl="3"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4pPr>
            <a:lvl5pPr marL="2057400" marR="0" lvl="4"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13" name="Shape 113"/>
          <p:cNvSpPr txBox="1"/>
          <p:nvPr/>
        </p:nvSpPr>
        <p:spPr>
          <a:xfrm>
            <a:off x="3530007" y="5485669"/>
            <a:ext cx="2403300" cy="184800"/>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dirty="0">
                <a:solidFill>
                  <a:schemeClr val="dk1"/>
                </a:solidFill>
                <a:latin typeface="Arial"/>
                <a:ea typeface="Arial"/>
                <a:cs typeface="Arial"/>
                <a:sym typeface="Arial"/>
              </a:rPr>
              <a:t>Copyright © </a:t>
            </a:r>
            <a:r>
              <a:rPr lang="en-GB" sz="600" dirty="0" err="1">
                <a:solidFill>
                  <a:schemeClr val="dk1"/>
                </a:solidFill>
                <a:latin typeface="Arial"/>
                <a:ea typeface="Arial"/>
                <a:cs typeface="Arial"/>
                <a:sym typeface="Arial"/>
              </a:rPr>
              <a:t>BlueOptima</a:t>
            </a:r>
            <a:r>
              <a:rPr lang="en-GB" sz="600" dirty="0">
                <a:solidFill>
                  <a:schemeClr val="dk1"/>
                </a:solidFill>
                <a:latin typeface="Arial"/>
                <a:ea typeface="Arial"/>
                <a:cs typeface="Arial"/>
                <a:sym typeface="Arial"/>
              </a:rPr>
              <a:t> Limited 2005-2017. All Rights Reserved</a:t>
            </a:r>
          </a:p>
        </p:txBody>
      </p:sp>
      <p:pic>
        <p:nvPicPr>
          <p:cNvPr id="114" name="Shape 114" descr="BlueOptima_RoughLogo_medium.jpg"/>
          <p:cNvPicPr preferRelativeResize="0"/>
          <p:nvPr/>
        </p:nvPicPr>
        <p:blipFill rotWithShape="1">
          <a:blip r:embed="rId2">
            <a:alphaModFix/>
          </a:blip>
          <a:srcRect/>
          <a:stretch/>
        </p:blipFill>
        <p:spPr>
          <a:xfrm>
            <a:off x="57523" y="5351208"/>
            <a:ext cx="1624500" cy="3639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457200" y="228867"/>
            <a:ext cx="8229600" cy="723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117" name="Shape 117"/>
          <p:cNvSpPr txBox="1">
            <a:spLocks noGrp="1"/>
          </p:cNvSpPr>
          <p:nvPr>
            <p:ph type="body" idx="1"/>
          </p:nvPr>
        </p:nvSpPr>
        <p:spPr>
          <a:xfrm>
            <a:off x="457200" y="1079500"/>
            <a:ext cx="4038600" cy="4025700"/>
          </a:xfrm>
          <a:prstGeom prst="rect">
            <a:avLst/>
          </a:prstGeom>
          <a:noFill/>
          <a:ln>
            <a:noFill/>
          </a:ln>
        </p:spPr>
        <p:txBody>
          <a:bodyPr lIns="91425" tIns="91425" rIns="91425" bIns="91425" anchor="t" anchorCtr="0"/>
          <a:lstStyle>
            <a:lvl1pPr marL="342900" marR="0" lvl="0" indent="-236220" algn="l" rtl="0">
              <a:spcBef>
                <a:spcPts val="560"/>
              </a:spcBef>
              <a:spcAft>
                <a:spcPts val="0"/>
              </a:spcAft>
              <a:buClr>
                <a:srgbClr val="000066"/>
              </a:buClr>
              <a:buSzPct val="59999"/>
              <a:buFont typeface="Arial"/>
              <a:buChar char="•"/>
              <a:defRPr sz="2800" b="0" i="0" u="none" strike="noStrike" cap="none">
                <a:solidFill>
                  <a:srgbClr val="000066"/>
                </a:solidFill>
                <a:latin typeface="Arial"/>
                <a:ea typeface="Arial"/>
                <a:cs typeface="Arial"/>
                <a:sym typeface="Arial"/>
              </a:defRPr>
            </a:lvl1pPr>
            <a:lvl2pPr marL="742950" marR="0" lvl="1" indent="-194309"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2pPr>
            <a:lvl3pPr marL="1143000" marR="0" lvl="2"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3pPr>
            <a:lvl4pPr marL="1600200" marR="0" lvl="3" indent="-160019"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4pPr>
            <a:lvl5pPr marL="2057400" marR="0" lvl="4" indent="-160020"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5pPr>
            <a:lvl6pPr marL="2514600" marR="0" lvl="5"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6pPr>
            <a:lvl7pPr marL="2971800" marR="0" lvl="6"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7pPr>
            <a:lvl8pPr marL="3429000" marR="0" lvl="7"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8pPr>
            <a:lvl9pPr marL="3886200" marR="0" lvl="8"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118" name="Shape 118"/>
          <p:cNvSpPr txBox="1">
            <a:spLocks noGrp="1"/>
          </p:cNvSpPr>
          <p:nvPr>
            <p:ph type="body" idx="2"/>
          </p:nvPr>
        </p:nvSpPr>
        <p:spPr>
          <a:xfrm>
            <a:off x="4648200" y="1079500"/>
            <a:ext cx="4038600" cy="4025700"/>
          </a:xfrm>
          <a:prstGeom prst="rect">
            <a:avLst/>
          </a:prstGeom>
          <a:noFill/>
          <a:ln>
            <a:noFill/>
          </a:ln>
        </p:spPr>
        <p:txBody>
          <a:bodyPr lIns="91425" tIns="91425" rIns="91425" bIns="91425" anchor="t" anchorCtr="0"/>
          <a:lstStyle>
            <a:lvl1pPr marL="342900" marR="0" lvl="0" indent="-236220" algn="l" rtl="0">
              <a:spcBef>
                <a:spcPts val="560"/>
              </a:spcBef>
              <a:spcAft>
                <a:spcPts val="0"/>
              </a:spcAft>
              <a:buClr>
                <a:srgbClr val="000066"/>
              </a:buClr>
              <a:buSzPct val="59999"/>
              <a:buFont typeface="Arial"/>
              <a:buChar char="•"/>
              <a:defRPr sz="2800" b="0" i="0" u="none" strike="noStrike" cap="none">
                <a:solidFill>
                  <a:srgbClr val="000066"/>
                </a:solidFill>
                <a:latin typeface="Arial"/>
                <a:ea typeface="Arial"/>
                <a:cs typeface="Arial"/>
                <a:sym typeface="Arial"/>
              </a:defRPr>
            </a:lvl1pPr>
            <a:lvl2pPr marL="742950" marR="0" lvl="1" indent="-194309"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2pPr>
            <a:lvl3pPr marL="1143000" marR="0" lvl="2"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3pPr>
            <a:lvl4pPr marL="1600200" marR="0" lvl="3" indent="-160019"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4pPr>
            <a:lvl5pPr marL="2057400" marR="0" lvl="4" indent="-160020"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5pPr>
            <a:lvl6pPr marL="2514600" marR="0" lvl="5"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6pPr>
            <a:lvl7pPr marL="2971800" marR="0" lvl="6"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7pPr>
            <a:lvl8pPr marL="3429000" marR="0" lvl="7"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8pPr>
            <a:lvl9pPr marL="3886200" marR="0" lvl="8"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119" name="Shape 119"/>
          <p:cNvSpPr txBox="1"/>
          <p:nvPr/>
        </p:nvSpPr>
        <p:spPr>
          <a:xfrm>
            <a:off x="3530007" y="5483019"/>
            <a:ext cx="2403300" cy="184800"/>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2005-2015. All Rights Reserved</a:t>
            </a:r>
          </a:p>
        </p:txBody>
      </p:sp>
      <p:pic>
        <p:nvPicPr>
          <p:cNvPr id="120" name="Shape 120" descr="BlueOptima_RoughLogo_medium.jpg"/>
          <p:cNvPicPr preferRelativeResize="0"/>
          <p:nvPr/>
        </p:nvPicPr>
        <p:blipFill rotWithShape="1">
          <a:blip r:embed="rId2">
            <a:alphaModFix/>
          </a:blip>
          <a:srcRect/>
          <a:stretch/>
        </p:blipFill>
        <p:spPr>
          <a:xfrm>
            <a:off x="143217" y="5351207"/>
            <a:ext cx="1563600" cy="311100"/>
          </a:xfrm>
          <a:prstGeom prst="rect">
            <a:avLst/>
          </a:prstGeom>
          <a:noFill/>
          <a:ln>
            <a:noFill/>
          </a:ln>
        </p:spPr>
      </p:pic>
      <p:pic>
        <p:nvPicPr>
          <p:cNvPr id="121" name="Shape 121" descr="BlueOptima_RoughLogo_medium.jpg"/>
          <p:cNvPicPr preferRelativeResize="0"/>
          <p:nvPr/>
        </p:nvPicPr>
        <p:blipFill rotWithShape="1">
          <a:blip r:embed="rId2">
            <a:alphaModFix/>
          </a:blip>
          <a:srcRect/>
          <a:stretch/>
        </p:blipFill>
        <p:spPr>
          <a:xfrm>
            <a:off x="50800" y="5351208"/>
            <a:ext cx="1624500" cy="3639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457200" y="228867"/>
            <a:ext cx="8229600" cy="723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124" name="Shape 124"/>
          <p:cNvSpPr txBox="1">
            <a:spLocks noGrp="1"/>
          </p:cNvSpPr>
          <p:nvPr>
            <p:ph type="body" idx="1"/>
          </p:nvPr>
        </p:nvSpPr>
        <p:spPr>
          <a:xfrm>
            <a:off x="457200" y="1079500"/>
            <a:ext cx="4040100" cy="732900"/>
          </a:xfrm>
          <a:prstGeom prst="rect">
            <a:avLst/>
          </a:prstGeom>
          <a:noFill/>
          <a:ln>
            <a:noFill/>
          </a:ln>
        </p:spPr>
        <p:txBody>
          <a:bodyPr lIns="91425" tIns="91425" rIns="91425" bIns="91425" anchor="b" anchorCtr="0"/>
          <a:lstStyle>
            <a:lvl1pPr marL="0" marR="0" lvl="0" indent="0" algn="l" rtl="0">
              <a:spcBef>
                <a:spcPts val="480"/>
              </a:spcBef>
              <a:spcAft>
                <a:spcPts val="0"/>
              </a:spcAft>
              <a:buClr>
                <a:srgbClr val="000066"/>
              </a:buClr>
              <a:buFont typeface="Times New Roman"/>
              <a:buNone/>
              <a:defRPr sz="2400" b="0" i="1" u="none" strike="noStrike" cap="none">
                <a:solidFill>
                  <a:srgbClr val="000066"/>
                </a:solidFill>
                <a:latin typeface="Times New Roman"/>
                <a:ea typeface="Times New Roman"/>
                <a:cs typeface="Times New Roman"/>
                <a:sym typeface="Times New Roman"/>
              </a:defRPr>
            </a:lvl1pPr>
            <a:lvl2pPr marL="457200" marR="0" lvl="1" indent="0" algn="l" rtl="0">
              <a:spcBef>
                <a:spcPts val="400"/>
              </a:spcBef>
              <a:spcAft>
                <a:spcPts val="0"/>
              </a:spcAft>
              <a:buClr>
                <a:srgbClr val="000066"/>
              </a:buClr>
              <a:buFont typeface="Times New Roman"/>
              <a:buNone/>
              <a:defRPr sz="2000" b="1" i="0" u="none" strike="noStrike" cap="none">
                <a:solidFill>
                  <a:srgbClr val="000066"/>
                </a:solidFill>
                <a:latin typeface="Times New Roman"/>
                <a:ea typeface="Times New Roman"/>
                <a:cs typeface="Times New Roman"/>
                <a:sym typeface="Times New Roman"/>
              </a:defRPr>
            </a:lvl2pPr>
            <a:lvl3pPr marL="914400" marR="0" lvl="2" indent="0" algn="l" rtl="0">
              <a:spcBef>
                <a:spcPts val="360"/>
              </a:spcBef>
              <a:spcAft>
                <a:spcPts val="0"/>
              </a:spcAft>
              <a:buClr>
                <a:srgbClr val="000066"/>
              </a:buClr>
              <a:buFont typeface="Times New Roman"/>
              <a:buNone/>
              <a:defRPr sz="1800" b="1" i="0" u="none" strike="noStrike" cap="none">
                <a:solidFill>
                  <a:srgbClr val="000066"/>
                </a:solidFill>
                <a:latin typeface="Times New Roman"/>
                <a:ea typeface="Times New Roman"/>
                <a:cs typeface="Times New Roman"/>
                <a:sym typeface="Times New Roman"/>
              </a:defRPr>
            </a:lvl3pPr>
            <a:lvl4pPr marL="1371600" marR="0" lvl="3" indent="0" algn="l" rtl="0">
              <a:spcBef>
                <a:spcPts val="320"/>
              </a:spcBef>
              <a:spcAft>
                <a:spcPts val="0"/>
              </a:spcAft>
              <a:buClr>
                <a:srgbClr val="000066"/>
              </a:buClr>
              <a:buFont typeface="Times New Roman"/>
              <a:buNone/>
              <a:defRPr sz="1600" b="1" i="0" u="none" strike="noStrike" cap="none">
                <a:solidFill>
                  <a:srgbClr val="000066"/>
                </a:solidFill>
                <a:latin typeface="Times New Roman"/>
                <a:ea typeface="Times New Roman"/>
                <a:cs typeface="Times New Roman"/>
                <a:sym typeface="Times New Roman"/>
              </a:defRPr>
            </a:lvl4pPr>
            <a:lvl5pPr marL="1828800" marR="0" lvl="4" indent="0" algn="l" rtl="0">
              <a:spcBef>
                <a:spcPts val="320"/>
              </a:spcBef>
              <a:spcAft>
                <a:spcPts val="0"/>
              </a:spcAft>
              <a:buClr>
                <a:srgbClr val="000066"/>
              </a:buClr>
              <a:buFont typeface="Times New Roman"/>
              <a:buNone/>
              <a:defRPr sz="1600" b="1" i="0" u="none" strike="noStrike" cap="none">
                <a:solidFill>
                  <a:srgbClr val="000066"/>
                </a:solidFill>
                <a:latin typeface="Times New Roman"/>
                <a:ea typeface="Times New Roman"/>
                <a:cs typeface="Times New Roman"/>
                <a:sym typeface="Times New Roman"/>
              </a:defRPr>
            </a:lvl5pPr>
            <a:lvl6pPr marL="2286000" marR="0" lvl="5"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6pPr>
            <a:lvl7pPr marL="2743200" marR="0" lvl="6"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7pPr>
            <a:lvl8pPr marL="3200400" marR="0" lvl="7"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8pPr>
            <a:lvl9pPr marL="3657600" marR="0" lvl="8"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9pPr>
          </a:lstStyle>
          <a:p>
            <a:endParaRPr/>
          </a:p>
        </p:txBody>
      </p:sp>
      <p:sp>
        <p:nvSpPr>
          <p:cNvPr id="125" name="Shape 125"/>
          <p:cNvSpPr txBox="1">
            <a:spLocks noGrp="1"/>
          </p:cNvSpPr>
          <p:nvPr>
            <p:ph type="body" idx="2"/>
          </p:nvPr>
        </p:nvSpPr>
        <p:spPr>
          <a:xfrm>
            <a:off x="457200" y="1812396"/>
            <a:ext cx="4040100" cy="3292800"/>
          </a:xfrm>
          <a:prstGeom prst="rect">
            <a:avLst/>
          </a:prstGeom>
          <a:noFill/>
          <a:ln>
            <a:noFill/>
          </a:ln>
        </p:spPr>
        <p:txBody>
          <a:bodyPr lIns="91425" tIns="91425" rIns="91425" bIns="91425" anchor="t" anchorCtr="0"/>
          <a:lstStyle>
            <a:lvl1pPr marL="342900" marR="0" lvl="0" indent="-251459"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1pPr>
            <a:lvl2pPr marL="742950" marR="0" lvl="1" indent="-20955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2pPr>
            <a:lvl3pPr marL="1143000" marR="0" lvl="2" indent="-160019"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3pPr>
            <a:lvl4pPr marL="1600200" marR="0" lvl="3" indent="-167639" algn="l" rtl="0">
              <a:spcBef>
                <a:spcPts val="320"/>
              </a:spcBef>
              <a:spcAft>
                <a:spcPts val="0"/>
              </a:spcAft>
              <a:buClr>
                <a:srgbClr val="000066"/>
              </a:buClr>
              <a:buSzPct val="60000"/>
              <a:buFont typeface="Arial"/>
              <a:buChar char="•"/>
              <a:defRPr sz="1600" b="0" i="0" u="none" strike="noStrike" cap="none">
                <a:solidFill>
                  <a:srgbClr val="000066"/>
                </a:solidFill>
                <a:latin typeface="Arial"/>
                <a:ea typeface="Arial"/>
                <a:cs typeface="Arial"/>
                <a:sym typeface="Arial"/>
              </a:defRPr>
            </a:lvl4pPr>
            <a:lvl5pPr marL="2057400" marR="0" lvl="4" indent="-167639" algn="l" rtl="0">
              <a:spcBef>
                <a:spcPts val="320"/>
              </a:spcBef>
              <a:spcAft>
                <a:spcPts val="0"/>
              </a:spcAft>
              <a:buClr>
                <a:srgbClr val="000066"/>
              </a:buClr>
              <a:buSzPct val="60000"/>
              <a:buFont typeface="Arial"/>
              <a:buChar char="•"/>
              <a:defRPr sz="1600" b="0" i="0" u="none" strike="noStrike" cap="none">
                <a:solidFill>
                  <a:srgbClr val="000066"/>
                </a:solidFill>
                <a:latin typeface="Arial"/>
                <a:ea typeface="Arial"/>
                <a:cs typeface="Arial"/>
                <a:sym typeface="Arial"/>
              </a:defRPr>
            </a:lvl5pPr>
            <a:lvl6pPr marL="2514600" marR="0" lvl="5"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6pPr>
            <a:lvl7pPr marL="2971800" marR="0" lvl="6"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7pPr>
            <a:lvl8pPr marL="3429000" marR="0" lvl="7"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8pPr>
            <a:lvl9pPr marL="3886200" marR="0" lvl="8"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9pPr>
          </a:lstStyle>
          <a:p>
            <a:endParaRPr/>
          </a:p>
        </p:txBody>
      </p:sp>
      <p:sp>
        <p:nvSpPr>
          <p:cNvPr id="126" name="Shape 126"/>
          <p:cNvSpPr txBox="1">
            <a:spLocks noGrp="1"/>
          </p:cNvSpPr>
          <p:nvPr>
            <p:ph type="body" idx="3"/>
          </p:nvPr>
        </p:nvSpPr>
        <p:spPr>
          <a:xfrm>
            <a:off x="4645032" y="1079500"/>
            <a:ext cx="4041900" cy="732900"/>
          </a:xfrm>
          <a:prstGeom prst="rect">
            <a:avLst/>
          </a:prstGeom>
          <a:noFill/>
          <a:ln>
            <a:noFill/>
          </a:ln>
        </p:spPr>
        <p:txBody>
          <a:bodyPr lIns="91425" tIns="91425" rIns="91425" bIns="91425" anchor="b" anchorCtr="0"/>
          <a:lstStyle>
            <a:lvl1pPr marL="0" marR="0" lvl="0" indent="0" algn="l" rtl="0">
              <a:spcBef>
                <a:spcPts val="480"/>
              </a:spcBef>
              <a:spcAft>
                <a:spcPts val="0"/>
              </a:spcAft>
              <a:buClr>
                <a:srgbClr val="000066"/>
              </a:buClr>
              <a:buFont typeface="Times New Roman"/>
              <a:buNone/>
              <a:defRPr sz="2400" b="0" i="1" u="none" strike="noStrike" cap="none">
                <a:solidFill>
                  <a:srgbClr val="000066"/>
                </a:solidFill>
                <a:latin typeface="Times New Roman"/>
                <a:ea typeface="Times New Roman"/>
                <a:cs typeface="Times New Roman"/>
                <a:sym typeface="Times New Roman"/>
              </a:defRPr>
            </a:lvl1pPr>
            <a:lvl2pPr marL="457200" marR="0" lvl="1" indent="0" algn="l" rtl="0">
              <a:spcBef>
                <a:spcPts val="400"/>
              </a:spcBef>
              <a:spcAft>
                <a:spcPts val="0"/>
              </a:spcAft>
              <a:buClr>
                <a:srgbClr val="000066"/>
              </a:buClr>
              <a:buFont typeface="Times New Roman"/>
              <a:buNone/>
              <a:defRPr sz="2000" b="1" i="0" u="none" strike="noStrike" cap="none">
                <a:solidFill>
                  <a:srgbClr val="000066"/>
                </a:solidFill>
                <a:latin typeface="Times New Roman"/>
                <a:ea typeface="Times New Roman"/>
                <a:cs typeface="Times New Roman"/>
                <a:sym typeface="Times New Roman"/>
              </a:defRPr>
            </a:lvl2pPr>
            <a:lvl3pPr marL="914400" marR="0" lvl="2" indent="0" algn="l" rtl="0">
              <a:spcBef>
                <a:spcPts val="360"/>
              </a:spcBef>
              <a:spcAft>
                <a:spcPts val="0"/>
              </a:spcAft>
              <a:buClr>
                <a:srgbClr val="000066"/>
              </a:buClr>
              <a:buFont typeface="Times New Roman"/>
              <a:buNone/>
              <a:defRPr sz="1800" b="1" i="0" u="none" strike="noStrike" cap="none">
                <a:solidFill>
                  <a:srgbClr val="000066"/>
                </a:solidFill>
                <a:latin typeface="Times New Roman"/>
                <a:ea typeface="Times New Roman"/>
                <a:cs typeface="Times New Roman"/>
                <a:sym typeface="Times New Roman"/>
              </a:defRPr>
            </a:lvl3pPr>
            <a:lvl4pPr marL="1371600" marR="0" lvl="3" indent="0" algn="l" rtl="0">
              <a:spcBef>
                <a:spcPts val="320"/>
              </a:spcBef>
              <a:spcAft>
                <a:spcPts val="0"/>
              </a:spcAft>
              <a:buClr>
                <a:srgbClr val="000066"/>
              </a:buClr>
              <a:buFont typeface="Times New Roman"/>
              <a:buNone/>
              <a:defRPr sz="1600" b="1" i="0" u="none" strike="noStrike" cap="none">
                <a:solidFill>
                  <a:srgbClr val="000066"/>
                </a:solidFill>
                <a:latin typeface="Times New Roman"/>
                <a:ea typeface="Times New Roman"/>
                <a:cs typeface="Times New Roman"/>
                <a:sym typeface="Times New Roman"/>
              </a:defRPr>
            </a:lvl4pPr>
            <a:lvl5pPr marL="1828800" marR="0" lvl="4" indent="0" algn="l" rtl="0">
              <a:spcBef>
                <a:spcPts val="320"/>
              </a:spcBef>
              <a:spcAft>
                <a:spcPts val="0"/>
              </a:spcAft>
              <a:buClr>
                <a:srgbClr val="000066"/>
              </a:buClr>
              <a:buFont typeface="Times New Roman"/>
              <a:buNone/>
              <a:defRPr sz="1600" b="1" i="0" u="none" strike="noStrike" cap="none">
                <a:solidFill>
                  <a:srgbClr val="000066"/>
                </a:solidFill>
                <a:latin typeface="Times New Roman"/>
                <a:ea typeface="Times New Roman"/>
                <a:cs typeface="Times New Roman"/>
                <a:sym typeface="Times New Roman"/>
              </a:defRPr>
            </a:lvl5pPr>
            <a:lvl6pPr marL="2286000" marR="0" lvl="5"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6pPr>
            <a:lvl7pPr marL="2743200" marR="0" lvl="6"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7pPr>
            <a:lvl8pPr marL="3200400" marR="0" lvl="7"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8pPr>
            <a:lvl9pPr marL="3657600" marR="0" lvl="8"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9pPr>
          </a:lstStyle>
          <a:p>
            <a:endParaRPr/>
          </a:p>
        </p:txBody>
      </p:sp>
      <p:sp>
        <p:nvSpPr>
          <p:cNvPr id="127" name="Shape 127"/>
          <p:cNvSpPr txBox="1">
            <a:spLocks noGrp="1"/>
          </p:cNvSpPr>
          <p:nvPr>
            <p:ph type="body" idx="4"/>
          </p:nvPr>
        </p:nvSpPr>
        <p:spPr>
          <a:xfrm>
            <a:off x="4645032" y="1812396"/>
            <a:ext cx="4041900" cy="3292800"/>
          </a:xfrm>
          <a:prstGeom prst="rect">
            <a:avLst/>
          </a:prstGeom>
          <a:noFill/>
          <a:ln>
            <a:noFill/>
          </a:ln>
        </p:spPr>
        <p:txBody>
          <a:bodyPr lIns="91425" tIns="91425" rIns="91425" bIns="91425" anchor="t" anchorCtr="0"/>
          <a:lstStyle>
            <a:lvl1pPr marL="342900" marR="0" lvl="0" indent="-251459"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1pPr>
            <a:lvl2pPr marL="742950" marR="0" lvl="1" indent="-20955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2pPr>
            <a:lvl3pPr marL="1143000" marR="0" lvl="2" indent="-160019"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3pPr>
            <a:lvl4pPr marL="1600200" marR="0" lvl="3" indent="-167639" algn="l" rtl="0">
              <a:spcBef>
                <a:spcPts val="320"/>
              </a:spcBef>
              <a:spcAft>
                <a:spcPts val="0"/>
              </a:spcAft>
              <a:buClr>
                <a:srgbClr val="000066"/>
              </a:buClr>
              <a:buSzPct val="60000"/>
              <a:buFont typeface="Arial"/>
              <a:buChar char="•"/>
              <a:defRPr sz="1600" b="0" i="0" u="none" strike="noStrike" cap="none">
                <a:solidFill>
                  <a:srgbClr val="000066"/>
                </a:solidFill>
                <a:latin typeface="Arial"/>
                <a:ea typeface="Arial"/>
                <a:cs typeface="Arial"/>
                <a:sym typeface="Arial"/>
              </a:defRPr>
            </a:lvl4pPr>
            <a:lvl5pPr marL="2057400" marR="0" lvl="4" indent="-167639" algn="l" rtl="0">
              <a:spcBef>
                <a:spcPts val="320"/>
              </a:spcBef>
              <a:spcAft>
                <a:spcPts val="0"/>
              </a:spcAft>
              <a:buClr>
                <a:srgbClr val="000066"/>
              </a:buClr>
              <a:buSzPct val="60000"/>
              <a:buFont typeface="Arial"/>
              <a:buChar char="•"/>
              <a:defRPr sz="1600" b="0" i="0" u="none" strike="noStrike" cap="none">
                <a:solidFill>
                  <a:srgbClr val="000066"/>
                </a:solidFill>
                <a:latin typeface="Arial"/>
                <a:ea typeface="Arial"/>
                <a:cs typeface="Arial"/>
                <a:sym typeface="Arial"/>
              </a:defRPr>
            </a:lvl5pPr>
            <a:lvl6pPr marL="2514600" marR="0" lvl="5"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6pPr>
            <a:lvl7pPr marL="2971800" marR="0" lvl="6"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7pPr>
            <a:lvl8pPr marL="3429000" marR="0" lvl="7"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8pPr>
            <a:lvl9pPr marL="3886200" marR="0" lvl="8"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9pPr>
          </a:lstStyle>
          <a:p>
            <a:endParaRPr/>
          </a:p>
        </p:txBody>
      </p:sp>
      <p:sp>
        <p:nvSpPr>
          <p:cNvPr id="128" name="Shape 128"/>
          <p:cNvSpPr txBox="1"/>
          <p:nvPr/>
        </p:nvSpPr>
        <p:spPr>
          <a:xfrm>
            <a:off x="3530007" y="5483019"/>
            <a:ext cx="2403300" cy="184800"/>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2005-2015. All Rights Reserved</a:t>
            </a:r>
          </a:p>
        </p:txBody>
      </p:sp>
      <p:pic>
        <p:nvPicPr>
          <p:cNvPr id="129" name="Shape 129" descr="BlueOptima_RoughLogo_medium.jpg"/>
          <p:cNvPicPr preferRelativeResize="0"/>
          <p:nvPr/>
        </p:nvPicPr>
        <p:blipFill rotWithShape="1">
          <a:blip r:embed="rId2">
            <a:alphaModFix/>
          </a:blip>
          <a:srcRect/>
          <a:stretch/>
        </p:blipFill>
        <p:spPr>
          <a:xfrm>
            <a:off x="143217" y="5351207"/>
            <a:ext cx="1563600" cy="311100"/>
          </a:xfrm>
          <a:prstGeom prst="rect">
            <a:avLst/>
          </a:prstGeom>
          <a:noFill/>
          <a:ln>
            <a:noFill/>
          </a:ln>
        </p:spPr>
      </p:pic>
      <p:pic>
        <p:nvPicPr>
          <p:cNvPr id="130" name="Shape 130" descr="BlueOptima_RoughLogo_medium.jpg"/>
          <p:cNvPicPr preferRelativeResize="0"/>
          <p:nvPr/>
        </p:nvPicPr>
        <p:blipFill rotWithShape="1">
          <a:blip r:embed="rId2">
            <a:alphaModFix/>
          </a:blip>
          <a:srcRect/>
          <a:stretch/>
        </p:blipFill>
        <p:spPr>
          <a:xfrm>
            <a:off x="50800" y="5351208"/>
            <a:ext cx="1624500" cy="3639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31"/>
        <p:cNvGrpSpPr/>
        <p:nvPr/>
      </p:nvGrpSpPr>
      <p:grpSpPr>
        <a:xfrm>
          <a:off x="0" y="0"/>
          <a:ext cx="0" cy="0"/>
          <a:chOff x="0" y="0"/>
          <a:chExt cx="0" cy="0"/>
        </a:xfrm>
      </p:grpSpPr>
      <p:sp>
        <p:nvSpPr>
          <p:cNvPr id="132" name="Shape 132"/>
          <p:cNvSpPr txBox="1"/>
          <p:nvPr/>
        </p:nvSpPr>
        <p:spPr>
          <a:xfrm>
            <a:off x="3530007" y="5453330"/>
            <a:ext cx="2403300" cy="184800"/>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2005-2015. All Rights Reserved</a:t>
            </a:r>
          </a:p>
        </p:txBody>
      </p:sp>
      <p:pic>
        <p:nvPicPr>
          <p:cNvPr id="133" name="Shape 133" descr="BlueOptima_RoughLogo_medium.jpg"/>
          <p:cNvPicPr preferRelativeResize="0"/>
          <p:nvPr/>
        </p:nvPicPr>
        <p:blipFill rotWithShape="1">
          <a:blip r:embed="rId2">
            <a:alphaModFix/>
          </a:blip>
          <a:srcRect/>
          <a:stretch/>
        </p:blipFill>
        <p:spPr>
          <a:xfrm>
            <a:off x="143217" y="5351207"/>
            <a:ext cx="1563600" cy="311100"/>
          </a:xfrm>
          <a:prstGeom prst="rect">
            <a:avLst/>
          </a:prstGeom>
          <a:noFill/>
          <a:ln>
            <a:noFill/>
          </a:ln>
        </p:spPr>
      </p:pic>
      <p:pic>
        <p:nvPicPr>
          <p:cNvPr id="134" name="Shape 134" descr="BlueOptima_RoughLogo_medium.jpg"/>
          <p:cNvPicPr preferRelativeResize="0"/>
          <p:nvPr/>
        </p:nvPicPr>
        <p:blipFill rotWithShape="1">
          <a:blip r:embed="rId2">
            <a:alphaModFix/>
          </a:blip>
          <a:srcRect/>
          <a:stretch/>
        </p:blipFill>
        <p:spPr>
          <a:xfrm>
            <a:off x="50800" y="5351208"/>
            <a:ext cx="1624500" cy="3639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Title Slide">
    <p:spTree>
      <p:nvGrpSpPr>
        <p:cNvPr id="1" name="Shape 20"/>
        <p:cNvGrpSpPr/>
        <p:nvPr/>
      </p:nvGrpSpPr>
      <p:grpSpPr>
        <a:xfrm>
          <a:off x="0" y="0"/>
          <a:ext cx="0" cy="0"/>
          <a:chOff x="0" y="0"/>
          <a:chExt cx="0" cy="0"/>
        </a:xfrm>
      </p:grpSpPr>
      <p:sp>
        <p:nvSpPr>
          <p:cNvPr id="21" name="Shape 21"/>
          <p:cNvSpPr txBox="1">
            <a:spLocks noGrp="1"/>
          </p:cNvSpPr>
          <p:nvPr>
            <p:ph type="subTitle" idx="1"/>
          </p:nvPr>
        </p:nvSpPr>
        <p:spPr>
          <a:xfrm>
            <a:off x="1371600" y="3238500"/>
            <a:ext cx="6400799" cy="1460500"/>
          </a:xfrm>
          <a:prstGeom prst="rect">
            <a:avLst/>
          </a:prstGeom>
          <a:noFill/>
          <a:ln>
            <a:noFill/>
          </a:ln>
        </p:spPr>
        <p:txBody>
          <a:bodyPr lIns="91425" tIns="91425" rIns="91425" bIns="91425" anchor="t" anchorCtr="0"/>
          <a:lstStyle>
            <a:lvl1pPr marL="0" marR="0" lvl="0" indent="0" algn="ctr" rtl="0">
              <a:spcBef>
                <a:spcPts val="640"/>
              </a:spcBef>
              <a:spcAft>
                <a:spcPts val="0"/>
              </a:spcAft>
              <a:buClr>
                <a:srgbClr val="000066"/>
              </a:buClr>
              <a:buFont typeface="Arial"/>
              <a:buNone/>
              <a:defRPr sz="3200" b="1" i="0" u="none" strike="noStrike" cap="none">
                <a:solidFill>
                  <a:srgbClr val="000066"/>
                </a:solidFill>
                <a:latin typeface="Arial"/>
                <a:ea typeface="Arial"/>
                <a:cs typeface="Arial"/>
                <a:sym typeface="Arial"/>
              </a:defRPr>
            </a:lvl1pPr>
            <a:lvl2pPr marL="457200" marR="0" lvl="1" indent="0" algn="ctr" rtl="0">
              <a:spcBef>
                <a:spcPts val="560"/>
              </a:spcBef>
              <a:spcAft>
                <a:spcPts val="0"/>
              </a:spcAft>
              <a:buClr>
                <a:schemeClr val="lt1"/>
              </a:buClr>
              <a:buFont typeface="Times New Roman"/>
              <a:buNone/>
              <a:defRPr sz="2800" b="0" i="0" u="none" strike="noStrike" cap="none">
                <a:solidFill>
                  <a:schemeClr val="lt1"/>
                </a:solidFill>
                <a:latin typeface="Times New Roman"/>
                <a:ea typeface="Times New Roman"/>
                <a:cs typeface="Times New Roman"/>
                <a:sym typeface="Times New Roman"/>
              </a:defRPr>
            </a:lvl2pPr>
            <a:lvl3pPr marL="914400" marR="0" lvl="2" indent="0" algn="ctr" rtl="0">
              <a:spcBef>
                <a:spcPts val="480"/>
              </a:spcBef>
              <a:spcAft>
                <a:spcPts val="0"/>
              </a:spcAft>
              <a:buClr>
                <a:schemeClr val="lt1"/>
              </a:buClr>
              <a:buFont typeface="Times New Roman"/>
              <a:buNone/>
              <a:defRPr sz="2400" b="0" i="0" u="none" strike="noStrike" cap="none">
                <a:solidFill>
                  <a:schemeClr val="lt1"/>
                </a:solidFill>
                <a:latin typeface="Times New Roman"/>
                <a:ea typeface="Times New Roman"/>
                <a:cs typeface="Times New Roman"/>
                <a:sym typeface="Times New Roman"/>
              </a:defRPr>
            </a:lvl3pPr>
            <a:lvl4pPr marL="1371600" marR="0" lvl="3" indent="0" algn="ctr" rtl="0">
              <a:spcBef>
                <a:spcPts val="400"/>
              </a:spcBef>
              <a:spcAft>
                <a:spcPts val="0"/>
              </a:spcAft>
              <a:buClr>
                <a:schemeClr val="lt1"/>
              </a:buClr>
              <a:buFont typeface="Times New Roman"/>
              <a:buNone/>
              <a:defRPr sz="2000" b="0" i="0" u="none" strike="noStrike" cap="none">
                <a:solidFill>
                  <a:schemeClr val="lt1"/>
                </a:solidFill>
                <a:latin typeface="Times New Roman"/>
                <a:ea typeface="Times New Roman"/>
                <a:cs typeface="Times New Roman"/>
                <a:sym typeface="Times New Roman"/>
              </a:defRPr>
            </a:lvl4pPr>
            <a:lvl5pPr marL="1828800" marR="0" lvl="4" indent="0" algn="ctr" rtl="0">
              <a:spcBef>
                <a:spcPts val="400"/>
              </a:spcBef>
              <a:spcAft>
                <a:spcPts val="0"/>
              </a:spcAft>
              <a:buClr>
                <a:schemeClr val="lt1"/>
              </a:buClr>
              <a:buFont typeface="Times New Roman"/>
              <a:buNone/>
              <a:defRPr sz="2000" b="0" i="0" u="none" strike="noStrike" cap="none">
                <a:solidFill>
                  <a:schemeClr val="lt1"/>
                </a:solidFill>
                <a:latin typeface="Times New Roman"/>
                <a:ea typeface="Times New Roman"/>
                <a:cs typeface="Times New Roman"/>
                <a:sym typeface="Times New Roman"/>
              </a:defRPr>
            </a:lvl5pPr>
            <a:lvl6pPr marL="2286000" marR="0" lvl="5"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6pPr>
            <a:lvl7pPr marL="2743200" marR="0" lvl="6"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7pPr>
            <a:lvl8pPr marL="3200400" marR="0" lvl="7"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8pPr>
            <a:lvl9pPr marL="3657600" marR="0" lvl="8" indent="0" algn="ctr" rtl="0">
              <a:spcBef>
                <a:spcPts val="400"/>
              </a:spcBef>
              <a:buClr>
                <a:schemeClr val="lt1"/>
              </a:buClr>
              <a:buFont typeface="Arial"/>
              <a:buNone/>
              <a:defRPr sz="2000" b="0" i="0" u="none" strike="noStrike" cap="none">
                <a:solidFill>
                  <a:schemeClr val="lt1"/>
                </a:solidFill>
                <a:latin typeface="Calibri"/>
                <a:ea typeface="Calibri"/>
                <a:cs typeface="Calibri"/>
                <a:sym typeface="Calibri"/>
              </a:defRPr>
            </a:lvl9pPr>
          </a:lstStyle>
          <a:p>
            <a:endParaRPr/>
          </a:p>
        </p:txBody>
      </p:sp>
      <p:sp>
        <p:nvSpPr>
          <p:cNvPr id="22" name="Shape 22"/>
          <p:cNvSpPr txBox="1"/>
          <p:nvPr/>
        </p:nvSpPr>
        <p:spPr>
          <a:xfrm>
            <a:off x="3530012" y="5463226"/>
            <a:ext cx="2382382" cy="184666"/>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dirty="0">
                <a:solidFill>
                  <a:schemeClr val="dk1"/>
                </a:solidFill>
                <a:latin typeface="Arial"/>
                <a:ea typeface="Arial"/>
                <a:cs typeface="Arial"/>
                <a:sym typeface="Arial"/>
              </a:rPr>
              <a:t>Copyright © </a:t>
            </a:r>
            <a:r>
              <a:rPr lang="en-GB" sz="600" dirty="0" err="1">
                <a:solidFill>
                  <a:schemeClr val="dk1"/>
                </a:solidFill>
                <a:latin typeface="Arial"/>
                <a:ea typeface="Arial"/>
                <a:cs typeface="Arial"/>
                <a:sym typeface="Arial"/>
              </a:rPr>
              <a:t>BlueOptima</a:t>
            </a:r>
            <a:r>
              <a:rPr lang="en-GB" sz="600" dirty="0">
                <a:solidFill>
                  <a:schemeClr val="dk1"/>
                </a:solidFill>
                <a:latin typeface="Arial"/>
                <a:ea typeface="Arial"/>
                <a:cs typeface="Arial"/>
                <a:sym typeface="Arial"/>
              </a:rPr>
              <a:t> Limited 2005-2017 All Rights Reserved</a:t>
            </a:r>
          </a:p>
        </p:txBody>
      </p:sp>
      <p:sp>
        <p:nvSpPr>
          <p:cNvPr id="23" name="Shape 23"/>
          <p:cNvSpPr txBox="1">
            <a:spLocks noGrp="1"/>
          </p:cNvSpPr>
          <p:nvPr>
            <p:ph type="title"/>
          </p:nvPr>
        </p:nvSpPr>
        <p:spPr>
          <a:xfrm>
            <a:off x="457200" y="228864"/>
            <a:ext cx="8229600" cy="9524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pic>
        <p:nvPicPr>
          <p:cNvPr id="24" name="Shape 24" descr="BlueOptima_RoughLogo_medium.jpg"/>
          <p:cNvPicPr preferRelativeResize="0"/>
          <p:nvPr/>
        </p:nvPicPr>
        <p:blipFill rotWithShape="1">
          <a:blip r:embed="rId2">
            <a:alphaModFix/>
          </a:blip>
          <a:srcRect/>
          <a:stretch/>
        </p:blipFill>
        <p:spPr>
          <a:xfrm>
            <a:off x="57523" y="5351208"/>
            <a:ext cx="1624399" cy="3637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457206" y="227541"/>
            <a:ext cx="3008400" cy="7251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0" i="1" u="none" strike="noStrike" cap="none">
                <a:solidFill>
                  <a:srgbClr val="000066"/>
                </a:solidFill>
                <a:latin typeface="Times New Roman"/>
                <a:ea typeface="Times New Roman"/>
                <a:cs typeface="Times New Roman"/>
                <a:sym typeface="Times New Roman"/>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137" name="Shape 137"/>
          <p:cNvSpPr txBox="1">
            <a:spLocks noGrp="1"/>
          </p:cNvSpPr>
          <p:nvPr>
            <p:ph type="body" idx="1"/>
          </p:nvPr>
        </p:nvSpPr>
        <p:spPr>
          <a:xfrm>
            <a:off x="3575050" y="227541"/>
            <a:ext cx="5111700" cy="4877700"/>
          </a:xfrm>
          <a:prstGeom prst="rect">
            <a:avLst/>
          </a:prstGeom>
          <a:noFill/>
          <a:ln>
            <a:noFill/>
          </a:ln>
        </p:spPr>
        <p:txBody>
          <a:bodyPr lIns="91425" tIns="91425" rIns="91425" bIns="91425" anchor="t" anchorCtr="0"/>
          <a:lstStyle>
            <a:lvl1pPr marL="342900" marR="0" lvl="0" indent="-220980" algn="l" rtl="0">
              <a:spcBef>
                <a:spcPts val="640"/>
              </a:spcBef>
              <a:spcAft>
                <a:spcPts val="0"/>
              </a:spcAft>
              <a:buClr>
                <a:srgbClr val="000066"/>
              </a:buClr>
              <a:buSzPct val="60000"/>
              <a:buFont typeface="Arial"/>
              <a:buChar char="•"/>
              <a:defRPr sz="3200" b="0" i="0" u="none" strike="noStrike" cap="none">
                <a:solidFill>
                  <a:srgbClr val="000066"/>
                </a:solidFill>
                <a:latin typeface="Arial"/>
                <a:ea typeface="Arial"/>
                <a:cs typeface="Arial"/>
                <a:sym typeface="Arial"/>
              </a:defRPr>
            </a:lvl1pPr>
            <a:lvl2pPr marL="742950" marR="0" lvl="1" indent="-179069" algn="l" rtl="0">
              <a:spcBef>
                <a:spcPts val="560"/>
              </a:spcBef>
              <a:spcAft>
                <a:spcPts val="0"/>
              </a:spcAft>
              <a:buClr>
                <a:srgbClr val="000066"/>
              </a:buClr>
              <a:buSzPct val="59999"/>
              <a:buFont typeface="Arial"/>
              <a:buChar char="•"/>
              <a:defRPr sz="2800" b="0" i="0" u="none" strike="noStrike" cap="none">
                <a:solidFill>
                  <a:srgbClr val="000066"/>
                </a:solidFill>
                <a:latin typeface="Arial"/>
                <a:ea typeface="Arial"/>
                <a:cs typeface="Arial"/>
                <a:sym typeface="Arial"/>
              </a:defRPr>
            </a:lvl2pPr>
            <a:lvl3pPr marL="1143000" marR="0" lvl="2" indent="-137160"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3pPr>
            <a:lvl4pPr marL="1600200" marR="0" lvl="3"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4pPr>
            <a:lvl5pPr marL="2057400" marR="0" lvl="4"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38" name="Shape 138"/>
          <p:cNvSpPr txBox="1">
            <a:spLocks noGrp="1"/>
          </p:cNvSpPr>
          <p:nvPr>
            <p:ph type="body" idx="2"/>
          </p:nvPr>
        </p:nvSpPr>
        <p:spPr>
          <a:xfrm>
            <a:off x="457206" y="1079500"/>
            <a:ext cx="3008400" cy="4025700"/>
          </a:xfrm>
          <a:prstGeom prst="rect">
            <a:avLst/>
          </a:prstGeom>
          <a:noFill/>
          <a:ln>
            <a:noFill/>
          </a:ln>
        </p:spPr>
        <p:txBody>
          <a:bodyPr lIns="91425" tIns="91425" rIns="91425" bIns="91425" anchor="t" anchorCtr="0"/>
          <a:lstStyle>
            <a:lvl1pPr marL="0" marR="0" lvl="0" indent="0" algn="l" rtl="0">
              <a:spcBef>
                <a:spcPts val="280"/>
              </a:spcBef>
              <a:spcAft>
                <a:spcPts val="0"/>
              </a:spcAft>
              <a:buClr>
                <a:srgbClr val="000066"/>
              </a:buClr>
              <a:buFont typeface="Arial"/>
              <a:buNone/>
              <a:defRPr sz="1400" b="0" i="0" u="none" strike="noStrike" cap="none">
                <a:solidFill>
                  <a:srgbClr val="000066"/>
                </a:solidFill>
                <a:latin typeface="Arial"/>
                <a:ea typeface="Arial"/>
                <a:cs typeface="Arial"/>
                <a:sym typeface="Arial"/>
              </a:defRPr>
            </a:lvl1pPr>
            <a:lvl2pPr marL="457200" marR="0" lvl="1" indent="0" algn="l" rtl="0">
              <a:spcBef>
                <a:spcPts val="240"/>
              </a:spcBef>
              <a:spcAft>
                <a:spcPts val="0"/>
              </a:spcAft>
              <a:buClr>
                <a:srgbClr val="000066"/>
              </a:buClr>
              <a:buFont typeface="Times New Roman"/>
              <a:buNone/>
              <a:defRPr sz="1200" b="0" i="0" u="none" strike="noStrike" cap="none">
                <a:solidFill>
                  <a:srgbClr val="000066"/>
                </a:solidFill>
                <a:latin typeface="Times New Roman"/>
                <a:ea typeface="Times New Roman"/>
                <a:cs typeface="Times New Roman"/>
                <a:sym typeface="Times New Roman"/>
              </a:defRPr>
            </a:lvl2pPr>
            <a:lvl3pPr marL="914400" marR="0" lvl="2" indent="0" algn="l" rtl="0">
              <a:spcBef>
                <a:spcPts val="200"/>
              </a:spcBef>
              <a:spcAft>
                <a:spcPts val="0"/>
              </a:spcAft>
              <a:buClr>
                <a:srgbClr val="000066"/>
              </a:buClr>
              <a:buFont typeface="Times New Roman"/>
              <a:buNone/>
              <a:defRPr sz="1000" b="0" i="0" u="none" strike="noStrike" cap="none">
                <a:solidFill>
                  <a:srgbClr val="000066"/>
                </a:solidFill>
                <a:latin typeface="Times New Roman"/>
                <a:ea typeface="Times New Roman"/>
                <a:cs typeface="Times New Roman"/>
                <a:sym typeface="Times New Roman"/>
              </a:defRPr>
            </a:lvl3pPr>
            <a:lvl4pPr marL="1371600" marR="0" lvl="3" indent="0" algn="l" rtl="0">
              <a:spcBef>
                <a:spcPts val="180"/>
              </a:spcBef>
              <a:spcAft>
                <a:spcPts val="0"/>
              </a:spcAft>
              <a:buClr>
                <a:srgbClr val="000066"/>
              </a:buClr>
              <a:buFont typeface="Times New Roman"/>
              <a:buNone/>
              <a:defRPr sz="900" b="0" i="0" u="none" strike="noStrike" cap="none">
                <a:solidFill>
                  <a:srgbClr val="000066"/>
                </a:solidFill>
                <a:latin typeface="Times New Roman"/>
                <a:ea typeface="Times New Roman"/>
                <a:cs typeface="Times New Roman"/>
                <a:sym typeface="Times New Roman"/>
              </a:defRPr>
            </a:lvl4pPr>
            <a:lvl5pPr marL="1828800" marR="0" lvl="4" indent="0" algn="l" rtl="0">
              <a:spcBef>
                <a:spcPts val="180"/>
              </a:spcBef>
              <a:spcAft>
                <a:spcPts val="0"/>
              </a:spcAft>
              <a:buClr>
                <a:srgbClr val="000066"/>
              </a:buClr>
              <a:buFont typeface="Times New Roman"/>
              <a:buNone/>
              <a:defRPr sz="900" b="0" i="0" u="none" strike="noStrike" cap="none">
                <a:solidFill>
                  <a:srgbClr val="000066"/>
                </a:solidFill>
                <a:latin typeface="Times New Roman"/>
                <a:ea typeface="Times New Roman"/>
                <a:cs typeface="Times New Roman"/>
                <a:sym typeface="Times New Roman"/>
              </a:defRPr>
            </a:lvl5pPr>
            <a:lvl6pPr marL="2286000" marR="0" lvl="5"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6pPr>
            <a:lvl7pPr marL="2743200" marR="0" lvl="6"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7pPr>
            <a:lvl8pPr marL="3200400" marR="0" lvl="7"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8pPr>
            <a:lvl9pPr marL="3657600" marR="0" lvl="8"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9pPr>
          </a:lstStyle>
          <a:p>
            <a:endParaRPr/>
          </a:p>
        </p:txBody>
      </p:sp>
      <p:sp>
        <p:nvSpPr>
          <p:cNvPr id="139" name="Shape 139"/>
          <p:cNvSpPr txBox="1"/>
          <p:nvPr/>
        </p:nvSpPr>
        <p:spPr>
          <a:xfrm>
            <a:off x="3530007" y="5463226"/>
            <a:ext cx="2403300" cy="184800"/>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2005-2015. All Rights Reserved</a:t>
            </a:r>
          </a:p>
        </p:txBody>
      </p:sp>
      <p:pic>
        <p:nvPicPr>
          <p:cNvPr id="140" name="Shape 140" descr="BlueOptima_RoughLogo_medium.jpg"/>
          <p:cNvPicPr preferRelativeResize="0"/>
          <p:nvPr/>
        </p:nvPicPr>
        <p:blipFill rotWithShape="1">
          <a:blip r:embed="rId2">
            <a:alphaModFix/>
          </a:blip>
          <a:srcRect/>
          <a:stretch/>
        </p:blipFill>
        <p:spPr>
          <a:xfrm>
            <a:off x="143217" y="5351207"/>
            <a:ext cx="1563600" cy="311100"/>
          </a:xfrm>
          <a:prstGeom prst="rect">
            <a:avLst/>
          </a:prstGeom>
          <a:noFill/>
          <a:ln>
            <a:noFill/>
          </a:ln>
        </p:spPr>
      </p:pic>
      <p:pic>
        <p:nvPicPr>
          <p:cNvPr id="141" name="Shape 141" descr="BlueOptima_RoughLogo_medium.jpg"/>
          <p:cNvPicPr preferRelativeResize="0"/>
          <p:nvPr/>
        </p:nvPicPr>
        <p:blipFill rotWithShape="1">
          <a:blip r:embed="rId2">
            <a:alphaModFix/>
          </a:blip>
          <a:srcRect/>
          <a:stretch/>
        </p:blipFill>
        <p:spPr>
          <a:xfrm>
            <a:off x="50800" y="5351208"/>
            <a:ext cx="1624500" cy="36390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42"/>
        <p:cNvGrpSpPr/>
        <p:nvPr/>
      </p:nvGrpSpPr>
      <p:grpSpPr>
        <a:xfrm>
          <a:off x="0" y="0"/>
          <a:ext cx="0" cy="0"/>
          <a:chOff x="0" y="0"/>
          <a:chExt cx="0" cy="0"/>
        </a:xfrm>
      </p:grpSpPr>
      <p:sp>
        <p:nvSpPr>
          <p:cNvPr id="143" name="Shape 143"/>
          <p:cNvSpPr txBox="1">
            <a:spLocks noGrp="1"/>
          </p:cNvSpPr>
          <p:nvPr>
            <p:ph type="title"/>
          </p:nvPr>
        </p:nvSpPr>
        <p:spPr>
          <a:xfrm>
            <a:off x="1792288" y="4000500"/>
            <a:ext cx="5486400" cy="472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144" name="Shape 144"/>
          <p:cNvSpPr>
            <a:spLocks noGrp="1"/>
          </p:cNvSpPr>
          <p:nvPr>
            <p:ph type="pic" idx="2"/>
          </p:nvPr>
        </p:nvSpPr>
        <p:spPr>
          <a:xfrm>
            <a:off x="1792288" y="510645"/>
            <a:ext cx="5486400" cy="3429000"/>
          </a:xfrm>
          <a:prstGeom prst="rect">
            <a:avLst/>
          </a:prstGeom>
          <a:noFill/>
          <a:ln>
            <a:noFill/>
          </a:ln>
        </p:spPr>
        <p:txBody>
          <a:bodyPr lIns="91425" tIns="91425" rIns="91425" bIns="91425" anchor="ctr" anchorCtr="0"/>
          <a:lstStyle>
            <a:lvl1pPr marL="0" marR="0" lvl="0" indent="0" algn="ctr" rtl="0">
              <a:spcBef>
                <a:spcPts val="0"/>
              </a:spcBef>
              <a:spcAft>
                <a:spcPts val="0"/>
              </a:spcAft>
              <a:buClr>
                <a:srgbClr val="000066"/>
              </a:buClr>
              <a:buFont typeface="Arial"/>
              <a:buNone/>
              <a:defRPr sz="3200">
                <a:solidFill>
                  <a:srgbClr val="000066"/>
                </a:solidFill>
                <a:latin typeface="Arial"/>
                <a:ea typeface="Arial"/>
                <a:cs typeface="Arial"/>
                <a:sym typeface="Arial"/>
              </a:defRPr>
            </a:lvl1pPr>
            <a:lvl2pPr marL="457200" marR="0" lvl="1" indent="0" algn="l" rtl="0">
              <a:spcBef>
                <a:spcPts val="0"/>
              </a:spcBef>
              <a:spcAft>
                <a:spcPts val="0"/>
              </a:spcAft>
              <a:buClr>
                <a:schemeClr val="lt1"/>
              </a:buClr>
              <a:buFont typeface="Arial"/>
              <a:buNone/>
              <a:defRPr sz="2800" b="0" i="0" u="none" strike="noStrike" cap="none">
                <a:solidFill>
                  <a:schemeClr val="lt1"/>
                </a:solidFill>
                <a:latin typeface="Arial"/>
                <a:ea typeface="Arial"/>
                <a:cs typeface="Arial"/>
                <a:sym typeface="Arial"/>
              </a:defRPr>
            </a:lvl2pPr>
            <a:lvl3pPr marL="914400" marR="0" lvl="2" indent="0" algn="l" rtl="0">
              <a:spcBef>
                <a:spcPts val="0"/>
              </a:spcBef>
              <a:spcAft>
                <a:spcPts val="0"/>
              </a:spcAft>
              <a:buClr>
                <a:schemeClr val="lt1"/>
              </a:buClr>
              <a:buFont typeface="Arial"/>
              <a:buNone/>
              <a:defRPr sz="2400" b="0" i="0" u="none" strike="noStrike" cap="none">
                <a:solidFill>
                  <a:schemeClr val="lt1"/>
                </a:solidFill>
                <a:latin typeface="Arial"/>
                <a:ea typeface="Arial"/>
                <a:cs typeface="Arial"/>
                <a:sym typeface="Arial"/>
              </a:defRPr>
            </a:lvl3pPr>
            <a:lvl4pPr marL="1371600" marR="0" lvl="3" indent="0" algn="l" rtl="0">
              <a:spcBef>
                <a:spcPts val="0"/>
              </a:spcBef>
              <a:spcAft>
                <a:spcPts val="0"/>
              </a:spcAft>
              <a:buClr>
                <a:schemeClr val="lt1"/>
              </a:buClr>
              <a:buFont typeface="Arial"/>
              <a:buNone/>
              <a:defRPr sz="2000" b="0" i="0" u="none" strike="noStrike" cap="none">
                <a:solidFill>
                  <a:schemeClr val="lt1"/>
                </a:solidFill>
                <a:latin typeface="Arial"/>
                <a:ea typeface="Arial"/>
                <a:cs typeface="Arial"/>
                <a:sym typeface="Arial"/>
              </a:defRPr>
            </a:lvl4pPr>
            <a:lvl5pPr marL="1828800" marR="0" lvl="4" indent="0" algn="l" rtl="0">
              <a:spcBef>
                <a:spcPts val="0"/>
              </a:spcBef>
              <a:spcAft>
                <a:spcPts val="0"/>
              </a:spcAft>
              <a:buClr>
                <a:schemeClr val="lt1"/>
              </a:buClr>
              <a:buFont typeface="Arial"/>
              <a:buNone/>
              <a:defRPr sz="2000" b="0" i="0" u="none" strike="noStrike" cap="none">
                <a:solidFill>
                  <a:schemeClr val="lt1"/>
                </a:solidFill>
                <a:latin typeface="Arial"/>
                <a:ea typeface="Arial"/>
                <a:cs typeface="Arial"/>
                <a:sym typeface="Arial"/>
              </a:defRPr>
            </a:lvl5pPr>
            <a:lvl6pPr marL="2286000" marR="0" lvl="5" indent="0" algn="l" rtl="0">
              <a:spcBef>
                <a:spcPts val="0"/>
              </a:spcBef>
              <a:buClr>
                <a:schemeClr val="lt1"/>
              </a:buClr>
              <a:buFont typeface="Arial"/>
              <a:buNone/>
              <a:defRPr sz="2000" b="0" i="0" u="none" strike="noStrike" cap="none">
                <a:solidFill>
                  <a:schemeClr val="lt1"/>
                </a:solidFill>
                <a:latin typeface="Arial"/>
                <a:ea typeface="Arial"/>
                <a:cs typeface="Arial"/>
                <a:sym typeface="Arial"/>
              </a:defRPr>
            </a:lvl6pPr>
            <a:lvl7pPr marL="2743200" marR="0" lvl="6" indent="0" algn="l" rtl="0">
              <a:spcBef>
                <a:spcPts val="0"/>
              </a:spcBef>
              <a:buClr>
                <a:schemeClr val="lt1"/>
              </a:buClr>
              <a:buFont typeface="Arial"/>
              <a:buNone/>
              <a:defRPr sz="2000" b="0" i="0" u="none" strike="noStrike" cap="none">
                <a:solidFill>
                  <a:schemeClr val="lt1"/>
                </a:solidFill>
                <a:latin typeface="Arial"/>
                <a:ea typeface="Arial"/>
                <a:cs typeface="Arial"/>
                <a:sym typeface="Arial"/>
              </a:defRPr>
            </a:lvl7pPr>
            <a:lvl8pPr marL="3200400" marR="0" lvl="7" indent="0" algn="l" rtl="0">
              <a:spcBef>
                <a:spcPts val="0"/>
              </a:spcBef>
              <a:buClr>
                <a:schemeClr val="lt1"/>
              </a:buClr>
              <a:buFont typeface="Arial"/>
              <a:buNone/>
              <a:defRPr sz="2000" b="0" i="0" u="none" strike="noStrike" cap="none">
                <a:solidFill>
                  <a:schemeClr val="lt1"/>
                </a:solidFill>
                <a:latin typeface="Arial"/>
                <a:ea typeface="Arial"/>
                <a:cs typeface="Arial"/>
                <a:sym typeface="Arial"/>
              </a:defRPr>
            </a:lvl8pPr>
            <a:lvl9pPr marL="3657600" marR="0" lvl="8" indent="0" algn="l" rtl="0">
              <a:spcBef>
                <a:spcPts val="0"/>
              </a:spcBef>
              <a:buClr>
                <a:schemeClr val="lt1"/>
              </a:buClr>
              <a:buFont typeface="Arial"/>
              <a:buNone/>
              <a:defRPr sz="2000" b="0" i="0" u="none" strike="noStrike" cap="none">
                <a:solidFill>
                  <a:schemeClr val="lt1"/>
                </a:solidFill>
                <a:latin typeface="Arial"/>
                <a:ea typeface="Arial"/>
                <a:cs typeface="Arial"/>
                <a:sym typeface="Arial"/>
              </a:defRPr>
            </a:lvl9pPr>
          </a:lstStyle>
          <a:p>
            <a:endParaRPr/>
          </a:p>
        </p:txBody>
      </p:sp>
      <p:sp>
        <p:nvSpPr>
          <p:cNvPr id="145" name="Shape 145"/>
          <p:cNvSpPr txBox="1">
            <a:spLocks noGrp="1"/>
          </p:cNvSpPr>
          <p:nvPr>
            <p:ph type="body" idx="1"/>
          </p:nvPr>
        </p:nvSpPr>
        <p:spPr>
          <a:xfrm>
            <a:off x="1792288" y="4472782"/>
            <a:ext cx="5486400" cy="670800"/>
          </a:xfrm>
          <a:prstGeom prst="rect">
            <a:avLst/>
          </a:prstGeom>
          <a:noFill/>
          <a:ln>
            <a:noFill/>
          </a:ln>
        </p:spPr>
        <p:txBody>
          <a:bodyPr lIns="91425" tIns="91425" rIns="91425" bIns="91425" anchor="t" anchorCtr="0"/>
          <a:lstStyle>
            <a:lvl1pPr marL="0" marR="0" lvl="0" indent="0" algn="l" rtl="0">
              <a:spcBef>
                <a:spcPts val="280"/>
              </a:spcBef>
              <a:spcAft>
                <a:spcPts val="0"/>
              </a:spcAft>
              <a:buClr>
                <a:srgbClr val="000066"/>
              </a:buClr>
              <a:buFont typeface="Arial"/>
              <a:buNone/>
              <a:defRPr sz="1400" b="0" i="0" u="none" strike="noStrike" cap="none">
                <a:solidFill>
                  <a:srgbClr val="000066"/>
                </a:solidFill>
                <a:latin typeface="Arial"/>
                <a:ea typeface="Arial"/>
                <a:cs typeface="Arial"/>
                <a:sym typeface="Arial"/>
              </a:defRPr>
            </a:lvl1pPr>
            <a:lvl2pPr marL="457200" marR="0" lvl="1" indent="0" algn="l" rtl="0">
              <a:spcBef>
                <a:spcPts val="240"/>
              </a:spcBef>
              <a:spcAft>
                <a:spcPts val="0"/>
              </a:spcAft>
              <a:buClr>
                <a:srgbClr val="000066"/>
              </a:buClr>
              <a:buFont typeface="Times New Roman"/>
              <a:buNone/>
              <a:defRPr sz="1200" b="0" i="0" u="none" strike="noStrike" cap="none">
                <a:solidFill>
                  <a:srgbClr val="000066"/>
                </a:solidFill>
                <a:latin typeface="Times New Roman"/>
                <a:ea typeface="Times New Roman"/>
                <a:cs typeface="Times New Roman"/>
                <a:sym typeface="Times New Roman"/>
              </a:defRPr>
            </a:lvl2pPr>
            <a:lvl3pPr marL="914400" marR="0" lvl="2" indent="0" algn="l" rtl="0">
              <a:spcBef>
                <a:spcPts val="200"/>
              </a:spcBef>
              <a:spcAft>
                <a:spcPts val="0"/>
              </a:spcAft>
              <a:buClr>
                <a:srgbClr val="000066"/>
              </a:buClr>
              <a:buFont typeface="Times New Roman"/>
              <a:buNone/>
              <a:defRPr sz="1000" b="0" i="0" u="none" strike="noStrike" cap="none">
                <a:solidFill>
                  <a:srgbClr val="000066"/>
                </a:solidFill>
                <a:latin typeface="Times New Roman"/>
                <a:ea typeface="Times New Roman"/>
                <a:cs typeface="Times New Roman"/>
                <a:sym typeface="Times New Roman"/>
              </a:defRPr>
            </a:lvl3pPr>
            <a:lvl4pPr marL="1371600" marR="0" lvl="3" indent="0" algn="l" rtl="0">
              <a:spcBef>
                <a:spcPts val="180"/>
              </a:spcBef>
              <a:spcAft>
                <a:spcPts val="0"/>
              </a:spcAft>
              <a:buClr>
                <a:srgbClr val="000066"/>
              </a:buClr>
              <a:buFont typeface="Times New Roman"/>
              <a:buNone/>
              <a:defRPr sz="900" b="0" i="0" u="none" strike="noStrike" cap="none">
                <a:solidFill>
                  <a:srgbClr val="000066"/>
                </a:solidFill>
                <a:latin typeface="Times New Roman"/>
                <a:ea typeface="Times New Roman"/>
                <a:cs typeface="Times New Roman"/>
                <a:sym typeface="Times New Roman"/>
              </a:defRPr>
            </a:lvl4pPr>
            <a:lvl5pPr marL="1828800" marR="0" lvl="4" indent="0" algn="l" rtl="0">
              <a:spcBef>
                <a:spcPts val="180"/>
              </a:spcBef>
              <a:spcAft>
                <a:spcPts val="0"/>
              </a:spcAft>
              <a:buClr>
                <a:srgbClr val="000066"/>
              </a:buClr>
              <a:buFont typeface="Times New Roman"/>
              <a:buNone/>
              <a:defRPr sz="900" b="0" i="0" u="none" strike="noStrike" cap="none">
                <a:solidFill>
                  <a:srgbClr val="000066"/>
                </a:solidFill>
                <a:latin typeface="Times New Roman"/>
                <a:ea typeface="Times New Roman"/>
                <a:cs typeface="Times New Roman"/>
                <a:sym typeface="Times New Roman"/>
              </a:defRPr>
            </a:lvl5pPr>
            <a:lvl6pPr marL="2286000" marR="0" lvl="5"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6pPr>
            <a:lvl7pPr marL="2743200" marR="0" lvl="6"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7pPr>
            <a:lvl8pPr marL="3200400" marR="0" lvl="7"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8pPr>
            <a:lvl9pPr marL="3657600" marR="0" lvl="8"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9pPr>
          </a:lstStyle>
          <a:p>
            <a:endParaRPr/>
          </a:p>
        </p:txBody>
      </p:sp>
      <p:sp>
        <p:nvSpPr>
          <p:cNvPr id="146" name="Shape 146"/>
          <p:cNvSpPr txBox="1"/>
          <p:nvPr/>
        </p:nvSpPr>
        <p:spPr>
          <a:xfrm>
            <a:off x="3530007" y="5453330"/>
            <a:ext cx="2403300" cy="184800"/>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2005-2015. All Rights Reserved</a:t>
            </a:r>
          </a:p>
        </p:txBody>
      </p:sp>
      <p:pic>
        <p:nvPicPr>
          <p:cNvPr id="147" name="Shape 147" descr="BlueOptima_RoughLogo_medium.jpg"/>
          <p:cNvPicPr preferRelativeResize="0"/>
          <p:nvPr/>
        </p:nvPicPr>
        <p:blipFill rotWithShape="1">
          <a:blip r:embed="rId2">
            <a:alphaModFix/>
          </a:blip>
          <a:srcRect/>
          <a:stretch/>
        </p:blipFill>
        <p:spPr>
          <a:xfrm>
            <a:off x="143217" y="5351207"/>
            <a:ext cx="1563600" cy="311100"/>
          </a:xfrm>
          <a:prstGeom prst="rect">
            <a:avLst/>
          </a:prstGeom>
          <a:noFill/>
          <a:ln>
            <a:noFill/>
          </a:ln>
        </p:spPr>
      </p:pic>
      <p:pic>
        <p:nvPicPr>
          <p:cNvPr id="148" name="Shape 148" descr="BlueOptima_RoughLogo_medium.jpg"/>
          <p:cNvPicPr preferRelativeResize="0"/>
          <p:nvPr/>
        </p:nvPicPr>
        <p:blipFill rotWithShape="1">
          <a:blip r:embed="rId2">
            <a:alphaModFix/>
          </a:blip>
          <a:srcRect/>
          <a:stretch/>
        </p:blipFill>
        <p:spPr>
          <a:xfrm>
            <a:off x="50800" y="5351208"/>
            <a:ext cx="1624500" cy="36390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Text slide: simple">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408842" y="1069473"/>
            <a:ext cx="8314200" cy="4112100"/>
          </a:xfrm>
          <a:prstGeom prst="rect">
            <a:avLst/>
          </a:prstGeom>
          <a:noFill/>
          <a:ln>
            <a:noFill/>
          </a:ln>
        </p:spPr>
        <p:txBody>
          <a:bodyPr lIns="91425" tIns="91425" rIns="91425" bIns="91425" anchor="t" anchorCtr="0"/>
          <a:lstStyle>
            <a:lvl1pPr marL="342900" marR="0" lvl="0" indent="-287322" algn="l" rtl="0">
              <a:spcBef>
                <a:spcPts val="233"/>
              </a:spcBef>
              <a:spcAft>
                <a:spcPts val="0"/>
              </a:spcAft>
              <a:buClr>
                <a:srgbClr val="000066"/>
              </a:buClr>
              <a:buSzPct val="72937"/>
              <a:buFont typeface="Times New Roman"/>
              <a:buChar char="•"/>
              <a:defRPr sz="11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51" name="Shape 151"/>
          <p:cNvSpPr txBox="1">
            <a:spLocks noGrp="1"/>
          </p:cNvSpPr>
          <p:nvPr>
            <p:ph type="body" idx="2"/>
          </p:nvPr>
        </p:nvSpPr>
        <p:spPr>
          <a:xfrm>
            <a:off x="408842" y="5312344"/>
            <a:ext cx="8314200" cy="105000"/>
          </a:xfrm>
          <a:prstGeom prst="rect">
            <a:avLst/>
          </a:prstGeom>
          <a:noFill/>
          <a:ln>
            <a:noFill/>
          </a:ln>
        </p:spPr>
        <p:txBody>
          <a:bodyPr lIns="91425" tIns="91425" rIns="91425" bIns="91425" anchor="b" anchorCtr="0"/>
          <a:lstStyle>
            <a:lvl1pPr marL="342900" marR="0" lvl="0" indent="-311133" algn="l" rtl="0">
              <a:spcBef>
                <a:spcPts val="133"/>
              </a:spcBef>
              <a:spcAft>
                <a:spcPts val="0"/>
              </a:spcAft>
              <a:buClr>
                <a:srgbClr val="000066"/>
              </a:buClr>
              <a:buSzPct val="71464"/>
              <a:buFont typeface="Times New Roman"/>
              <a:buChar char="•"/>
              <a:defRPr sz="6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52" name="Shape 152"/>
          <p:cNvSpPr txBox="1">
            <a:spLocks noGrp="1"/>
          </p:cNvSpPr>
          <p:nvPr>
            <p:ph type="title"/>
          </p:nvPr>
        </p:nvSpPr>
        <p:spPr>
          <a:xfrm>
            <a:off x="408842" y="141553"/>
            <a:ext cx="8314200" cy="630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 / Header Slide">
    <p:spTree>
      <p:nvGrpSpPr>
        <p:cNvPr id="1" name="Shape 153"/>
        <p:cNvGrpSpPr/>
        <p:nvPr/>
      </p:nvGrpSpPr>
      <p:grpSpPr>
        <a:xfrm>
          <a:off x="0" y="0"/>
          <a:ext cx="0" cy="0"/>
          <a:chOff x="0" y="0"/>
          <a:chExt cx="0" cy="0"/>
        </a:xfrm>
      </p:grpSpPr>
      <p:sp>
        <p:nvSpPr>
          <p:cNvPr id="154" name="Shape 154"/>
          <p:cNvSpPr txBox="1">
            <a:spLocks noGrp="1"/>
          </p:cNvSpPr>
          <p:nvPr>
            <p:ph type="title"/>
          </p:nvPr>
        </p:nvSpPr>
        <p:spPr>
          <a:xfrm>
            <a:off x="457200" y="228864"/>
            <a:ext cx="8229600" cy="9525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155" name="Shape 155"/>
          <p:cNvSpPr txBox="1">
            <a:spLocks noGrp="1"/>
          </p:cNvSpPr>
          <p:nvPr>
            <p:ph type="body" idx="1"/>
          </p:nvPr>
        </p:nvSpPr>
        <p:spPr>
          <a:xfrm>
            <a:off x="408842" y="5312344"/>
            <a:ext cx="8314200" cy="105000"/>
          </a:xfrm>
          <a:prstGeom prst="rect">
            <a:avLst/>
          </a:prstGeom>
          <a:noFill/>
          <a:ln>
            <a:noFill/>
          </a:ln>
        </p:spPr>
        <p:txBody>
          <a:bodyPr lIns="91425" tIns="91425" rIns="91425" bIns="91425" anchor="b" anchorCtr="0"/>
          <a:lstStyle>
            <a:lvl1pPr marL="342900" marR="0" lvl="0" indent="-311133" algn="l" rtl="0">
              <a:spcBef>
                <a:spcPts val="133"/>
              </a:spcBef>
              <a:spcAft>
                <a:spcPts val="0"/>
              </a:spcAft>
              <a:buClr>
                <a:srgbClr val="000066"/>
              </a:buClr>
              <a:buSzPct val="71464"/>
              <a:buFont typeface="Times New Roman"/>
              <a:buChar char="•"/>
              <a:defRPr sz="6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One title, two charts w/ line">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408842" y="141553"/>
            <a:ext cx="8314200" cy="630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158" name="Shape 158"/>
          <p:cNvSpPr txBox="1">
            <a:spLocks noGrp="1"/>
          </p:cNvSpPr>
          <p:nvPr>
            <p:ph type="body" idx="1"/>
          </p:nvPr>
        </p:nvSpPr>
        <p:spPr>
          <a:xfrm>
            <a:off x="408843" y="5312344"/>
            <a:ext cx="3991800" cy="105000"/>
          </a:xfrm>
          <a:prstGeom prst="rect">
            <a:avLst/>
          </a:prstGeom>
          <a:noFill/>
          <a:ln>
            <a:noFill/>
          </a:ln>
        </p:spPr>
        <p:txBody>
          <a:bodyPr lIns="91425" tIns="91425" rIns="91425" bIns="91425" anchor="b" anchorCtr="0"/>
          <a:lstStyle>
            <a:lvl1pPr marL="342900" marR="0" lvl="0" indent="-311133" algn="l" rtl="0">
              <a:spcBef>
                <a:spcPts val="133"/>
              </a:spcBef>
              <a:spcAft>
                <a:spcPts val="0"/>
              </a:spcAft>
              <a:buClr>
                <a:srgbClr val="000066"/>
              </a:buClr>
              <a:buSzPct val="71464"/>
              <a:buFont typeface="Times New Roman"/>
              <a:buChar char="•"/>
              <a:defRPr sz="6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59" name="Shape 159"/>
          <p:cNvSpPr txBox="1">
            <a:spLocks noGrp="1"/>
          </p:cNvSpPr>
          <p:nvPr>
            <p:ph type="body" idx="2"/>
          </p:nvPr>
        </p:nvSpPr>
        <p:spPr>
          <a:xfrm>
            <a:off x="4743450" y="5312344"/>
            <a:ext cx="3991800" cy="105000"/>
          </a:xfrm>
          <a:prstGeom prst="rect">
            <a:avLst/>
          </a:prstGeom>
          <a:noFill/>
          <a:ln>
            <a:noFill/>
          </a:ln>
        </p:spPr>
        <p:txBody>
          <a:bodyPr lIns="91425" tIns="91425" rIns="91425" bIns="91425" anchor="b" anchorCtr="0"/>
          <a:lstStyle>
            <a:lvl1pPr marL="342900" marR="0" lvl="0" indent="-311133" algn="l" rtl="0">
              <a:spcBef>
                <a:spcPts val="133"/>
              </a:spcBef>
              <a:spcAft>
                <a:spcPts val="0"/>
              </a:spcAft>
              <a:buClr>
                <a:srgbClr val="000066"/>
              </a:buClr>
              <a:buSzPct val="71464"/>
              <a:buFont typeface="Times New Roman"/>
              <a:buChar char="•"/>
              <a:defRPr sz="6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cxnSp>
        <p:nvCxnSpPr>
          <p:cNvPr id="160" name="Shape 160"/>
          <p:cNvCxnSpPr/>
          <p:nvPr/>
        </p:nvCxnSpPr>
        <p:spPr>
          <a:xfrm>
            <a:off x="408842" y="1890448"/>
            <a:ext cx="8314500" cy="0"/>
          </a:xfrm>
          <a:prstGeom prst="straightConnector1">
            <a:avLst/>
          </a:prstGeom>
          <a:noFill/>
          <a:ln w="12700" cap="flat" cmpd="sng">
            <a:solidFill>
              <a:srgbClr val="007254"/>
            </a:solidFill>
            <a:prstDash val="solid"/>
            <a:round/>
            <a:headEnd type="none" w="med" len="med"/>
            <a:tailEnd type="none" w="med" len="med"/>
          </a:ln>
        </p:spPr>
      </p:cxnSp>
      <p:sp>
        <p:nvSpPr>
          <p:cNvPr id="161" name="Shape 161"/>
          <p:cNvSpPr txBox="1">
            <a:spLocks noGrp="1"/>
          </p:cNvSpPr>
          <p:nvPr>
            <p:ph type="body" idx="3"/>
          </p:nvPr>
        </p:nvSpPr>
        <p:spPr>
          <a:xfrm>
            <a:off x="408842" y="1070241"/>
            <a:ext cx="8314200" cy="720000"/>
          </a:xfrm>
          <a:prstGeom prst="rect">
            <a:avLst/>
          </a:prstGeom>
          <a:noFill/>
          <a:ln>
            <a:noFill/>
          </a:ln>
        </p:spPr>
        <p:txBody>
          <a:bodyPr lIns="91425" tIns="91425" rIns="91425" bIns="91425" anchor="t" anchorCtr="0"/>
          <a:lstStyle>
            <a:lvl1pPr marL="342900" marR="0" lvl="0" indent="-287322" algn="l" rtl="0">
              <a:spcBef>
                <a:spcPts val="233"/>
              </a:spcBef>
              <a:spcAft>
                <a:spcPts val="0"/>
              </a:spcAft>
              <a:buClr>
                <a:srgbClr val="000066"/>
              </a:buClr>
              <a:buSzPct val="72937"/>
              <a:buFont typeface="Times New Roman"/>
              <a:buChar char="•"/>
              <a:defRPr sz="1167"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457200" y="228867"/>
            <a:ext cx="8229600" cy="723635"/>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27" name="Shape 27"/>
          <p:cNvSpPr txBox="1">
            <a:spLocks noGrp="1"/>
          </p:cNvSpPr>
          <p:nvPr>
            <p:ph type="body" idx="1"/>
          </p:nvPr>
        </p:nvSpPr>
        <p:spPr>
          <a:xfrm>
            <a:off x="838200" y="1333500"/>
            <a:ext cx="7543800" cy="3771636"/>
          </a:xfrm>
          <a:prstGeom prst="rect">
            <a:avLst/>
          </a:prstGeom>
          <a:noFill/>
          <a:ln>
            <a:noFill/>
          </a:ln>
        </p:spPr>
        <p:txBody>
          <a:bodyPr lIns="91425" tIns="91425" rIns="91425" bIns="91425" anchor="t" anchorCtr="0"/>
          <a:lstStyle>
            <a:lvl1pPr marL="342900" marR="0" lvl="0" indent="-220980" algn="l" rtl="0">
              <a:spcBef>
                <a:spcPts val="640"/>
              </a:spcBef>
              <a:spcAft>
                <a:spcPts val="0"/>
              </a:spcAft>
              <a:buClr>
                <a:srgbClr val="000066"/>
              </a:buClr>
              <a:buSzPct val="60000"/>
              <a:buFont typeface="Arial"/>
              <a:buChar char="•"/>
              <a:defRPr sz="3200" b="0" i="0" u="none" strike="noStrike" cap="none">
                <a:solidFill>
                  <a:srgbClr val="000066"/>
                </a:solidFill>
                <a:latin typeface="Arial"/>
                <a:ea typeface="Arial"/>
                <a:cs typeface="Arial"/>
                <a:sym typeface="Arial"/>
              </a:defRPr>
            </a:lvl1pPr>
            <a:lvl2pPr marL="742950" marR="0" lvl="1" indent="-179069" algn="l" rtl="0">
              <a:spcBef>
                <a:spcPts val="560"/>
              </a:spcBef>
              <a:spcAft>
                <a:spcPts val="0"/>
              </a:spcAft>
              <a:buClr>
                <a:srgbClr val="000066"/>
              </a:buClr>
              <a:buSzPct val="59999"/>
              <a:buFont typeface="Arial"/>
              <a:buChar char="•"/>
              <a:defRPr sz="2800" b="0" i="0" u="none" strike="noStrike" cap="none">
                <a:solidFill>
                  <a:srgbClr val="000066"/>
                </a:solidFill>
                <a:latin typeface="Arial"/>
                <a:ea typeface="Arial"/>
                <a:cs typeface="Arial"/>
                <a:sym typeface="Arial"/>
              </a:defRPr>
            </a:lvl2pPr>
            <a:lvl3pPr marL="1143000" marR="0" lvl="2" indent="-137160"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3pPr>
            <a:lvl4pPr marL="1600200" marR="0" lvl="3"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4pPr>
            <a:lvl5pPr marL="2057400" marR="0" lvl="4"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28" name="Shape 28"/>
          <p:cNvSpPr txBox="1"/>
          <p:nvPr/>
        </p:nvSpPr>
        <p:spPr>
          <a:xfrm>
            <a:off x="3530007" y="5485669"/>
            <a:ext cx="2403222" cy="184666"/>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dirty="0">
                <a:solidFill>
                  <a:schemeClr val="dk1"/>
                </a:solidFill>
                <a:latin typeface="Arial"/>
                <a:ea typeface="Arial"/>
                <a:cs typeface="Arial"/>
                <a:sym typeface="Arial"/>
              </a:rPr>
              <a:t>Copyright © </a:t>
            </a:r>
            <a:r>
              <a:rPr lang="en-GB" sz="600" dirty="0" err="1">
                <a:solidFill>
                  <a:schemeClr val="dk1"/>
                </a:solidFill>
                <a:latin typeface="Arial"/>
                <a:ea typeface="Arial"/>
                <a:cs typeface="Arial"/>
                <a:sym typeface="Arial"/>
              </a:rPr>
              <a:t>BlueOptima</a:t>
            </a:r>
            <a:r>
              <a:rPr lang="en-GB" sz="600" dirty="0">
                <a:solidFill>
                  <a:schemeClr val="dk1"/>
                </a:solidFill>
                <a:latin typeface="Arial"/>
                <a:ea typeface="Arial"/>
                <a:cs typeface="Arial"/>
                <a:sym typeface="Arial"/>
              </a:rPr>
              <a:t> Limited 2005-2017. All Rights Reserved</a:t>
            </a:r>
          </a:p>
        </p:txBody>
      </p:sp>
      <p:pic>
        <p:nvPicPr>
          <p:cNvPr id="29" name="Shape 29" descr="BlueOptima_RoughLogo_medium.jpg"/>
          <p:cNvPicPr preferRelativeResize="0"/>
          <p:nvPr/>
        </p:nvPicPr>
        <p:blipFill rotWithShape="1">
          <a:blip r:embed="rId2">
            <a:alphaModFix/>
          </a:blip>
          <a:srcRect/>
          <a:stretch/>
        </p:blipFill>
        <p:spPr>
          <a:xfrm>
            <a:off x="57523" y="5351208"/>
            <a:ext cx="1624399" cy="36379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722312" y="3672419"/>
            <a:ext cx="7772400" cy="1135063"/>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32" name="Shape 32"/>
          <p:cNvSpPr txBox="1">
            <a:spLocks noGrp="1"/>
          </p:cNvSpPr>
          <p:nvPr>
            <p:ph type="body" idx="1"/>
          </p:nvPr>
        </p:nvSpPr>
        <p:spPr>
          <a:xfrm>
            <a:off x="722312" y="2422260"/>
            <a:ext cx="7772400" cy="1250155"/>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000066"/>
              </a:buClr>
              <a:buFont typeface="Times New Roman"/>
              <a:buNone/>
              <a:defRPr sz="2000" b="0" i="0" u="none" strike="noStrike" cap="none">
                <a:solidFill>
                  <a:srgbClr val="000066"/>
                </a:solidFill>
                <a:latin typeface="Times New Roman"/>
                <a:ea typeface="Times New Roman"/>
                <a:cs typeface="Times New Roman"/>
                <a:sym typeface="Times New Roman"/>
              </a:defRPr>
            </a:lvl1pPr>
            <a:lvl2pPr marL="457200" marR="0" lvl="1" indent="0" algn="l" rtl="0">
              <a:spcBef>
                <a:spcPts val="360"/>
              </a:spcBef>
              <a:spcAft>
                <a:spcPts val="0"/>
              </a:spcAft>
              <a:buClr>
                <a:schemeClr val="lt1"/>
              </a:buClr>
              <a:buFont typeface="Times New Roman"/>
              <a:buNone/>
              <a:defRPr sz="1800" b="0" i="0" u="none" strike="noStrike" cap="none">
                <a:solidFill>
                  <a:schemeClr val="lt1"/>
                </a:solidFill>
                <a:latin typeface="Times New Roman"/>
                <a:ea typeface="Times New Roman"/>
                <a:cs typeface="Times New Roman"/>
                <a:sym typeface="Times New Roman"/>
              </a:defRPr>
            </a:lvl2pPr>
            <a:lvl3pPr marL="914400" marR="0" lvl="2" indent="0" algn="l" rtl="0">
              <a:spcBef>
                <a:spcPts val="320"/>
              </a:spcBef>
              <a:spcAft>
                <a:spcPts val="0"/>
              </a:spcAft>
              <a:buClr>
                <a:schemeClr val="lt1"/>
              </a:buClr>
              <a:buFont typeface="Times New Roman"/>
              <a:buNone/>
              <a:defRPr sz="1600" b="0" i="0" u="none" strike="noStrike" cap="none">
                <a:solidFill>
                  <a:schemeClr val="lt1"/>
                </a:solidFill>
                <a:latin typeface="Times New Roman"/>
                <a:ea typeface="Times New Roman"/>
                <a:cs typeface="Times New Roman"/>
                <a:sym typeface="Times New Roman"/>
              </a:defRPr>
            </a:lvl3pPr>
            <a:lvl4pPr marL="1371600" marR="0" lvl="3" indent="0" algn="l" rtl="0">
              <a:spcBef>
                <a:spcPts val="280"/>
              </a:spcBef>
              <a:spcAft>
                <a:spcPts val="0"/>
              </a:spcAft>
              <a:buClr>
                <a:schemeClr val="lt1"/>
              </a:buClr>
              <a:buFont typeface="Times New Roman"/>
              <a:buNone/>
              <a:defRPr sz="1400" b="0" i="0" u="none" strike="noStrike" cap="none">
                <a:solidFill>
                  <a:schemeClr val="lt1"/>
                </a:solidFill>
                <a:latin typeface="Times New Roman"/>
                <a:ea typeface="Times New Roman"/>
                <a:cs typeface="Times New Roman"/>
                <a:sym typeface="Times New Roman"/>
              </a:defRPr>
            </a:lvl4pPr>
            <a:lvl5pPr marL="1828800" marR="0" lvl="4" indent="0" algn="l" rtl="0">
              <a:spcBef>
                <a:spcPts val="280"/>
              </a:spcBef>
              <a:spcAft>
                <a:spcPts val="0"/>
              </a:spcAft>
              <a:buClr>
                <a:schemeClr val="lt1"/>
              </a:buClr>
              <a:buFont typeface="Times New Roman"/>
              <a:buNone/>
              <a:defRPr sz="1400" b="0" i="0" u="none" strike="noStrike" cap="none">
                <a:solidFill>
                  <a:schemeClr val="lt1"/>
                </a:solidFill>
                <a:latin typeface="Times New Roman"/>
                <a:ea typeface="Times New Roman"/>
                <a:cs typeface="Times New Roman"/>
                <a:sym typeface="Times New Roman"/>
              </a:defRPr>
            </a:lvl5pPr>
            <a:lvl6pPr marL="2286000" marR="0" lvl="5" indent="0" algn="l" rtl="0">
              <a:spcBef>
                <a:spcPts val="280"/>
              </a:spcBef>
              <a:buClr>
                <a:schemeClr val="lt1"/>
              </a:buClr>
              <a:buFont typeface="Arial"/>
              <a:buNone/>
              <a:defRPr sz="1400" b="0" i="0" u="none" strike="noStrike" cap="none">
                <a:solidFill>
                  <a:schemeClr val="lt1"/>
                </a:solidFill>
                <a:latin typeface="Calibri"/>
                <a:ea typeface="Calibri"/>
                <a:cs typeface="Calibri"/>
                <a:sym typeface="Calibri"/>
              </a:defRPr>
            </a:lvl6pPr>
            <a:lvl7pPr marL="2743200" marR="0" lvl="6" indent="0" algn="l" rtl="0">
              <a:spcBef>
                <a:spcPts val="280"/>
              </a:spcBef>
              <a:buClr>
                <a:schemeClr val="lt1"/>
              </a:buClr>
              <a:buFont typeface="Arial"/>
              <a:buNone/>
              <a:defRPr sz="1400" b="0" i="0" u="none" strike="noStrike" cap="none">
                <a:solidFill>
                  <a:schemeClr val="lt1"/>
                </a:solidFill>
                <a:latin typeface="Calibri"/>
                <a:ea typeface="Calibri"/>
                <a:cs typeface="Calibri"/>
                <a:sym typeface="Calibri"/>
              </a:defRPr>
            </a:lvl7pPr>
            <a:lvl8pPr marL="3200400" marR="0" lvl="7" indent="0" algn="l" rtl="0">
              <a:spcBef>
                <a:spcPts val="280"/>
              </a:spcBef>
              <a:buClr>
                <a:schemeClr val="lt1"/>
              </a:buClr>
              <a:buFont typeface="Arial"/>
              <a:buNone/>
              <a:defRPr sz="1400" b="0" i="0" u="none" strike="noStrike" cap="none">
                <a:solidFill>
                  <a:schemeClr val="lt1"/>
                </a:solidFill>
                <a:latin typeface="Calibri"/>
                <a:ea typeface="Calibri"/>
                <a:cs typeface="Calibri"/>
                <a:sym typeface="Calibri"/>
              </a:defRPr>
            </a:lvl8pPr>
            <a:lvl9pPr marL="3657600" marR="0" lvl="8" indent="0" algn="l" rtl="0">
              <a:spcBef>
                <a:spcPts val="280"/>
              </a:spcBef>
              <a:buClr>
                <a:schemeClr val="lt1"/>
              </a:buClr>
              <a:buFont typeface="Arial"/>
              <a:buNone/>
              <a:defRPr sz="1400" b="0" i="0" u="none" strike="noStrike" cap="none">
                <a:solidFill>
                  <a:schemeClr val="lt1"/>
                </a:solidFill>
                <a:latin typeface="Calibri"/>
                <a:ea typeface="Calibri"/>
                <a:cs typeface="Calibri"/>
                <a:sym typeface="Calibri"/>
              </a:defRPr>
            </a:lvl9pPr>
          </a:lstStyle>
          <a:p>
            <a:endParaRPr/>
          </a:p>
        </p:txBody>
      </p:sp>
      <p:sp>
        <p:nvSpPr>
          <p:cNvPr id="33" name="Shape 33"/>
          <p:cNvSpPr txBox="1"/>
          <p:nvPr/>
        </p:nvSpPr>
        <p:spPr>
          <a:xfrm>
            <a:off x="3530007" y="5473123"/>
            <a:ext cx="2403222" cy="184666"/>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dirty="0">
                <a:solidFill>
                  <a:schemeClr val="dk1"/>
                </a:solidFill>
                <a:latin typeface="Arial"/>
                <a:ea typeface="Arial"/>
                <a:cs typeface="Arial"/>
                <a:sym typeface="Arial"/>
              </a:rPr>
              <a:t>Copyright © </a:t>
            </a:r>
            <a:r>
              <a:rPr lang="en-GB" sz="600" dirty="0" err="1">
                <a:solidFill>
                  <a:schemeClr val="dk1"/>
                </a:solidFill>
                <a:latin typeface="Arial"/>
                <a:ea typeface="Arial"/>
                <a:cs typeface="Arial"/>
                <a:sym typeface="Arial"/>
              </a:rPr>
              <a:t>BlueOptima</a:t>
            </a:r>
            <a:r>
              <a:rPr lang="en-GB" sz="600" dirty="0">
                <a:solidFill>
                  <a:schemeClr val="dk1"/>
                </a:solidFill>
                <a:latin typeface="Arial"/>
                <a:ea typeface="Arial"/>
                <a:cs typeface="Arial"/>
                <a:sym typeface="Arial"/>
              </a:rPr>
              <a:t> Limited 2005-2017. All Rights Reserved</a:t>
            </a:r>
          </a:p>
        </p:txBody>
      </p:sp>
      <p:pic>
        <p:nvPicPr>
          <p:cNvPr id="34" name="Shape 34" descr="BlueOptima_RoughLogo_medium.jpg"/>
          <p:cNvPicPr preferRelativeResize="0"/>
          <p:nvPr/>
        </p:nvPicPr>
        <p:blipFill rotWithShape="1">
          <a:blip r:embed="rId2">
            <a:alphaModFix/>
          </a:blip>
          <a:srcRect/>
          <a:stretch/>
        </p:blipFill>
        <p:spPr>
          <a:xfrm>
            <a:off x="143217" y="5351207"/>
            <a:ext cx="1563623" cy="311149"/>
          </a:xfrm>
          <a:prstGeom prst="rect">
            <a:avLst/>
          </a:prstGeom>
          <a:noFill/>
          <a:ln>
            <a:noFill/>
          </a:ln>
        </p:spPr>
      </p:pic>
      <p:pic>
        <p:nvPicPr>
          <p:cNvPr id="35" name="Shape 35" descr="BlueOptima_RoughLogo_medium.jpg"/>
          <p:cNvPicPr preferRelativeResize="0"/>
          <p:nvPr/>
        </p:nvPicPr>
        <p:blipFill rotWithShape="1">
          <a:blip r:embed="rId2">
            <a:alphaModFix/>
          </a:blip>
          <a:srcRect/>
          <a:stretch/>
        </p:blipFill>
        <p:spPr>
          <a:xfrm>
            <a:off x="50800" y="5351208"/>
            <a:ext cx="1624399" cy="36379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57200" y="228867"/>
            <a:ext cx="8229600" cy="723635"/>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38" name="Shape 38"/>
          <p:cNvSpPr txBox="1">
            <a:spLocks noGrp="1"/>
          </p:cNvSpPr>
          <p:nvPr>
            <p:ph type="body" idx="1"/>
          </p:nvPr>
        </p:nvSpPr>
        <p:spPr>
          <a:xfrm>
            <a:off x="457200" y="1079500"/>
            <a:ext cx="4038599" cy="4025635"/>
          </a:xfrm>
          <a:prstGeom prst="rect">
            <a:avLst/>
          </a:prstGeom>
          <a:noFill/>
          <a:ln>
            <a:noFill/>
          </a:ln>
        </p:spPr>
        <p:txBody>
          <a:bodyPr lIns="91425" tIns="91425" rIns="91425" bIns="91425" anchor="t" anchorCtr="0"/>
          <a:lstStyle>
            <a:lvl1pPr marL="342900" marR="0" lvl="0" indent="-236220" algn="l" rtl="0">
              <a:spcBef>
                <a:spcPts val="560"/>
              </a:spcBef>
              <a:spcAft>
                <a:spcPts val="0"/>
              </a:spcAft>
              <a:buClr>
                <a:srgbClr val="000066"/>
              </a:buClr>
              <a:buSzPct val="59999"/>
              <a:buFont typeface="Arial"/>
              <a:buChar char="•"/>
              <a:defRPr sz="2800" b="0" i="0" u="none" strike="noStrike" cap="none">
                <a:solidFill>
                  <a:srgbClr val="000066"/>
                </a:solidFill>
                <a:latin typeface="Arial"/>
                <a:ea typeface="Arial"/>
                <a:cs typeface="Arial"/>
                <a:sym typeface="Arial"/>
              </a:defRPr>
            </a:lvl1pPr>
            <a:lvl2pPr marL="742950" marR="0" lvl="1" indent="-194309"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2pPr>
            <a:lvl3pPr marL="1143000" marR="0" lvl="2"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3pPr>
            <a:lvl4pPr marL="1600200" marR="0" lvl="3" indent="-160019"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4pPr>
            <a:lvl5pPr marL="2057400" marR="0" lvl="4" indent="-160020"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5pPr>
            <a:lvl6pPr marL="2514600" marR="0" lvl="5"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6pPr>
            <a:lvl7pPr marL="2971800" marR="0" lvl="6"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7pPr>
            <a:lvl8pPr marL="3429000" marR="0" lvl="7"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8pPr>
            <a:lvl9pPr marL="3886200" marR="0" lvl="8"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39" name="Shape 39"/>
          <p:cNvSpPr txBox="1">
            <a:spLocks noGrp="1"/>
          </p:cNvSpPr>
          <p:nvPr>
            <p:ph type="body" idx="2"/>
          </p:nvPr>
        </p:nvSpPr>
        <p:spPr>
          <a:xfrm>
            <a:off x="4648200" y="1079500"/>
            <a:ext cx="4038599" cy="4025635"/>
          </a:xfrm>
          <a:prstGeom prst="rect">
            <a:avLst/>
          </a:prstGeom>
          <a:noFill/>
          <a:ln>
            <a:noFill/>
          </a:ln>
        </p:spPr>
        <p:txBody>
          <a:bodyPr lIns="91425" tIns="91425" rIns="91425" bIns="91425" anchor="t" anchorCtr="0"/>
          <a:lstStyle>
            <a:lvl1pPr marL="342900" marR="0" lvl="0" indent="-236220" algn="l" rtl="0">
              <a:spcBef>
                <a:spcPts val="560"/>
              </a:spcBef>
              <a:spcAft>
                <a:spcPts val="0"/>
              </a:spcAft>
              <a:buClr>
                <a:srgbClr val="000066"/>
              </a:buClr>
              <a:buSzPct val="59999"/>
              <a:buFont typeface="Arial"/>
              <a:buChar char="•"/>
              <a:defRPr sz="2800" b="0" i="0" u="none" strike="noStrike" cap="none">
                <a:solidFill>
                  <a:srgbClr val="000066"/>
                </a:solidFill>
                <a:latin typeface="Arial"/>
                <a:ea typeface="Arial"/>
                <a:cs typeface="Arial"/>
                <a:sym typeface="Arial"/>
              </a:defRPr>
            </a:lvl1pPr>
            <a:lvl2pPr marL="742950" marR="0" lvl="1" indent="-194309"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2pPr>
            <a:lvl3pPr marL="1143000" marR="0" lvl="2"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3pPr>
            <a:lvl4pPr marL="1600200" marR="0" lvl="3" indent="-160019"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4pPr>
            <a:lvl5pPr marL="2057400" marR="0" lvl="4" indent="-160020"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5pPr>
            <a:lvl6pPr marL="2514600" marR="0" lvl="5"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6pPr>
            <a:lvl7pPr marL="2971800" marR="0" lvl="6"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7pPr>
            <a:lvl8pPr marL="3429000" marR="0" lvl="7"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8pPr>
            <a:lvl9pPr marL="3886200" marR="0" lvl="8" indent="-114300" algn="l" rtl="0">
              <a:spcBef>
                <a:spcPts val="360"/>
              </a:spcBef>
              <a:buClr>
                <a:schemeClr val="lt1"/>
              </a:buClr>
              <a:buSzPct val="1000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40" name="Shape 40"/>
          <p:cNvSpPr txBox="1"/>
          <p:nvPr/>
        </p:nvSpPr>
        <p:spPr>
          <a:xfrm>
            <a:off x="3530007" y="5483019"/>
            <a:ext cx="2403222" cy="184666"/>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2005-2014. All Rights Reserved</a:t>
            </a:r>
          </a:p>
        </p:txBody>
      </p:sp>
      <p:pic>
        <p:nvPicPr>
          <p:cNvPr id="41" name="Shape 41" descr="BlueOptima_RoughLogo_medium.jpg"/>
          <p:cNvPicPr preferRelativeResize="0"/>
          <p:nvPr/>
        </p:nvPicPr>
        <p:blipFill rotWithShape="1">
          <a:blip r:embed="rId2">
            <a:alphaModFix/>
          </a:blip>
          <a:srcRect/>
          <a:stretch/>
        </p:blipFill>
        <p:spPr>
          <a:xfrm>
            <a:off x="143217" y="5351207"/>
            <a:ext cx="1563623" cy="311149"/>
          </a:xfrm>
          <a:prstGeom prst="rect">
            <a:avLst/>
          </a:prstGeom>
          <a:noFill/>
          <a:ln>
            <a:noFill/>
          </a:ln>
        </p:spPr>
      </p:pic>
      <p:pic>
        <p:nvPicPr>
          <p:cNvPr id="42" name="Shape 42" descr="BlueOptima_RoughLogo_medium.jpg"/>
          <p:cNvPicPr preferRelativeResize="0"/>
          <p:nvPr/>
        </p:nvPicPr>
        <p:blipFill rotWithShape="1">
          <a:blip r:embed="rId2">
            <a:alphaModFix/>
          </a:blip>
          <a:srcRect/>
          <a:stretch/>
        </p:blipFill>
        <p:spPr>
          <a:xfrm>
            <a:off x="50800" y="5351208"/>
            <a:ext cx="1624399" cy="36379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457200" y="228867"/>
            <a:ext cx="8229600" cy="723635"/>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45" name="Shape 45"/>
          <p:cNvSpPr txBox="1">
            <a:spLocks noGrp="1"/>
          </p:cNvSpPr>
          <p:nvPr>
            <p:ph type="body" idx="1"/>
          </p:nvPr>
        </p:nvSpPr>
        <p:spPr>
          <a:xfrm>
            <a:off x="457200" y="1079500"/>
            <a:ext cx="4040187" cy="732896"/>
          </a:xfrm>
          <a:prstGeom prst="rect">
            <a:avLst/>
          </a:prstGeom>
          <a:noFill/>
          <a:ln>
            <a:noFill/>
          </a:ln>
        </p:spPr>
        <p:txBody>
          <a:bodyPr lIns="91425" tIns="91425" rIns="91425" bIns="91425" anchor="b" anchorCtr="0"/>
          <a:lstStyle>
            <a:lvl1pPr marL="0" marR="0" lvl="0" indent="0" algn="l" rtl="0">
              <a:spcBef>
                <a:spcPts val="480"/>
              </a:spcBef>
              <a:spcAft>
                <a:spcPts val="0"/>
              </a:spcAft>
              <a:buClr>
                <a:srgbClr val="000066"/>
              </a:buClr>
              <a:buFont typeface="Times New Roman"/>
              <a:buNone/>
              <a:defRPr sz="2400" b="0" i="1" u="none" strike="noStrike" cap="none">
                <a:solidFill>
                  <a:srgbClr val="000066"/>
                </a:solidFill>
                <a:latin typeface="Times New Roman"/>
                <a:ea typeface="Times New Roman"/>
                <a:cs typeface="Times New Roman"/>
                <a:sym typeface="Times New Roman"/>
              </a:defRPr>
            </a:lvl1pPr>
            <a:lvl2pPr marL="457200" marR="0" lvl="1" indent="0" algn="l" rtl="0">
              <a:spcBef>
                <a:spcPts val="400"/>
              </a:spcBef>
              <a:spcAft>
                <a:spcPts val="0"/>
              </a:spcAft>
              <a:buClr>
                <a:srgbClr val="000066"/>
              </a:buClr>
              <a:buFont typeface="Times New Roman"/>
              <a:buNone/>
              <a:defRPr sz="2000" b="1" i="0" u="none" strike="noStrike" cap="none">
                <a:solidFill>
                  <a:srgbClr val="000066"/>
                </a:solidFill>
                <a:latin typeface="Times New Roman"/>
                <a:ea typeface="Times New Roman"/>
                <a:cs typeface="Times New Roman"/>
                <a:sym typeface="Times New Roman"/>
              </a:defRPr>
            </a:lvl2pPr>
            <a:lvl3pPr marL="914400" marR="0" lvl="2" indent="0" algn="l" rtl="0">
              <a:spcBef>
                <a:spcPts val="360"/>
              </a:spcBef>
              <a:spcAft>
                <a:spcPts val="0"/>
              </a:spcAft>
              <a:buClr>
                <a:srgbClr val="000066"/>
              </a:buClr>
              <a:buFont typeface="Times New Roman"/>
              <a:buNone/>
              <a:defRPr sz="1800" b="1" i="0" u="none" strike="noStrike" cap="none">
                <a:solidFill>
                  <a:srgbClr val="000066"/>
                </a:solidFill>
                <a:latin typeface="Times New Roman"/>
                <a:ea typeface="Times New Roman"/>
                <a:cs typeface="Times New Roman"/>
                <a:sym typeface="Times New Roman"/>
              </a:defRPr>
            </a:lvl3pPr>
            <a:lvl4pPr marL="1371600" marR="0" lvl="3" indent="0" algn="l" rtl="0">
              <a:spcBef>
                <a:spcPts val="320"/>
              </a:spcBef>
              <a:spcAft>
                <a:spcPts val="0"/>
              </a:spcAft>
              <a:buClr>
                <a:srgbClr val="000066"/>
              </a:buClr>
              <a:buFont typeface="Times New Roman"/>
              <a:buNone/>
              <a:defRPr sz="1600" b="1" i="0" u="none" strike="noStrike" cap="none">
                <a:solidFill>
                  <a:srgbClr val="000066"/>
                </a:solidFill>
                <a:latin typeface="Times New Roman"/>
                <a:ea typeface="Times New Roman"/>
                <a:cs typeface="Times New Roman"/>
                <a:sym typeface="Times New Roman"/>
              </a:defRPr>
            </a:lvl4pPr>
            <a:lvl5pPr marL="1828800" marR="0" lvl="4" indent="0" algn="l" rtl="0">
              <a:spcBef>
                <a:spcPts val="320"/>
              </a:spcBef>
              <a:spcAft>
                <a:spcPts val="0"/>
              </a:spcAft>
              <a:buClr>
                <a:srgbClr val="000066"/>
              </a:buClr>
              <a:buFont typeface="Times New Roman"/>
              <a:buNone/>
              <a:defRPr sz="1600" b="1" i="0" u="none" strike="noStrike" cap="none">
                <a:solidFill>
                  <a:srgbClr val="000066"/>
                </a:solidFill>
                <a:latin typeface="Times New Roman"/>
                <a:ea typeface="Times New Roman"/>
                <a:cs typeface="Times New Roman"/>
                <a:sym typeface="Times New Roman"/>
              </a:defRPr>
            </a:lvl5pPr>
            <a:lvl6pPr marL="2286000" marR="0" lvl="5"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6pPr>
            <a:lvl7pPr marL="2743200" marR="0" lvl="6"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7pPr>
            <a:lvl8pPr marL="3200400" marR="0" lvl="7"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8pPr>
            <a:lvl9pPr marL="3657600" marR="0" lvl="8"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9pPr>
          </a:lstStyle>
          <a:p>
            <a:endParaRPr/>
          </a:p>
        </p:txBody>
      </p:sp>
      <p:sp>
        <p:nvSpPr>
          <p:cNvPr id="46" name="Shape 46"/>
          <p:cNvSpPr txBox="1">
            <a:spLocks noGrp="1"/>
          </p:cNvSpPr>
          <p:nvPr>
            <p:ph type="body" idx="2"/>
          </p:nvPr>
        </p:nvSpPr>
        <p:spPr>
          <a:xfrm>
            <a:off x="457200" y="1812396"/>
            <a:ext cx="4040187" cy="3292739"/>
          </a:xfrm>
          <a:prstGeom prst="rect">
            <a:avLst/>
          </a:prstGeom>
          <a:noFill/>
          <a:ln>
            <a:noFill/>
          </a:ln>
        </p:spPr>
        <p:txBody>
          <a:bodyPr lIns="91425" tIns="91425" rIns="91425" bIns="91425" anchor="t" anchorCtr="0"/>
          <a:lstStyle>
            <a:lvl1pPr marL="342900" marR="0" lvl="0" indent="-251459"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1pPr>
            <a:lvl2pPr marL="742950" marR="0" lvl="1" indent="-20955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2pPr>
            <a:lvl3pPr marL="1143000" marR="0" lvl="2" indent="-160019"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3pPr>
            <a:lvl4pPr marL="1600200" marR="0" lvl="3" indent="-167639" algn="l" rtl="0">
              <a:spcBef>
                <a:spcPts val="320"/>
              </a:spcBef>
              <a:spcAft>
                <a:spcPts val="0"/>
              </a:spcAft>
              <a:buClr>
                <a:srgbClr val="000066"/>
              </a:buClr>
              <a:buSzPct val="60000"/>
              <a:buFont typeface="Arial"/>
              <a:buChar char="•"/>
              <a:defRPr sz="1600" b="0" i="0" u="none" strike="noStrike" cap="none">
                <a:solidFill>
                  <a:srgbClr val="000066"/>
                </a:solidFill>
                <a:latin typeface="Arial"/>
                <a:ea typeface="Arial"/>
                <a:cs typeface="Arial"/>
                <a:sym typeface="Arial"/>
              </a:defRPr>
            </a:lvl4pPr>
            <a:lvl5pPr marL="2057400" marR="0" lvl="4" indent="-167639" algn="l" rtl="0">
              <a:spcBef>
                <a:spcPts val="320"/>
              </a:spcBef>
              <a:spcAft>
                <a:spcPts val="0"/>
              </a:spcAft>
              <a:buClr>
                <a:srgbClr val="000066"/>
              </a:buClr>
              <a:buSzPct val="60000"/>
              <a:buFont typeface="Arial"/>
              <a:buChar char="•"/>
              <a:defRPr sz="1600" b="0" i="0" u="none" strike="noStrike" cap="none">
                <a:solidFill>
                  <a:srgbClr val="000066"/>
                </a:solidFill>
                <a:latin typeface="Arial"/>
                <a:ea typeface="Arial"/>
                <a:cs typeface="Arial"/>
                <a:sym typeface="Arial"/>
              </a:defRPr>
            </a:lvl5pPr>
            <a:lvl6pPr marL="2514600" marR="0" lvl="5"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6pPr>
            <a:lvl7pPr marL="2971800" marR="0" lvl="6"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7pPr>
            <a:lvl8pPr marL="3429000" marR="0" lvl="7"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8pPr>
            <a:lvl9pPr marL="3886200" marR="0" lvl="8"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9pPr>
          </a:lstStyle>
          <a:p>
            <a:endParaRPr/>
          </a:p>
        </p:txBody>
      </p:sp>
      <p:sp>
        <p:nvSpPr>
          <p:cNvPr id="47" name="Shape 47"/>
          <p:cNvSpPr txBox="1">
            <a:spLocks noGrp="1"/>
          </p:cNvSpPr>
          <p:nvPr>
            <p:ph type="body" idx="3"/>
          </p:nvPr>
        </p:nvSpPr>
        <p:spPr>
          <a:xfrm>
            <a:off x="4645032" y="1079500"/>
            <a:ext cx="4041774" cy="732896"/>
          </a:xfrm>
          <a:prstGeom prst="rect">
            <a:avLst/>
          </a:prstGeom>
          <a:noFill/>
          <a:ln>
            <a:noFill/>
          </a:ln>
        </p:spPr>
        <p:txBody>
          <a:bodyPr lIns="91425" tIns="91425" rIns="91425" bIns="91425" anchor="b" anchorCtr="0"/>
          <a:lstStyle>
            <a:lvl1pPr marL="0" marR="0" lvl="0" indent="0" algn="l" rtl="0">
              <a:spcBef>
                <a:spcPts val="480"/>
              </a:spcBef>
              <a:spcAft>
                <a:spcPts val="0"/>
              </a:spcAft>
              <a:buClr>
                <a:srgbClr val="000066"/>
              </a:buClr>
              <a:buFont typeface="Times New Roman"/>
              <a:buNone/>
              <a:defRPr sz="2400" b="0" i="1" u="none" strike="noStrike" cap="none">
                <a:solidFill>
                  <a:srgbClr val="000066"/>
                </a:solidFill>
                <a:latin typeface="Times New Roman"/>
                <a:ea typeface="Times New Roman"/>
                <a:cs typeface="Times New Roman"/>
                <a:sym typeface="Times New Roman"/>
              </a:defRPr>
            </a:lvl1pPr>
            <a:lvl2pPr marL="457200" marR="0" lvl="1" indent="0" algn="l" rtl="0">
              <a:spcBef>
                <a:spcPts val="400"/>
              </a:spcBef>
              <a:spcAft>
                <a:spcPts val="0"/>
              </a:spcAft>
              <a:buClr>
                <a:srgbClr val="000066"/>
              </a:buClr>
              <a:buFont typeface="Times New Roman"/>
              <a:buNone/>
              <a:defRPr sz="2000" b="1" i="0" u="none" strike="noStrike" cap="none">
                <a:solidFill>
                  <a:srgbClr val="000066"/>
                </a:solidFill>
                <a:latin typeface="Times New Roman"/>
                <a:ea typeface="Times New Roman"/>
                <a:cs typeface="Times New Roman"/>
                <a:sym typeface="Times New Roman"/>
              </a:defRPr>
            </a:lvl2pPr>
            <a:lvl3pPr marL="914400" marR="0" lvl="2" indent="0" algn="l" rtl="0">
              <a:spcBef>
                <a:spcPts val="360"/>
              </a:spcBef>
              <a:spcAft>
                <a:spcPts val="0"/>
              </a:spcAft>
              <a:buClr>
                <a:srgbClr val="000066"/>
              </a:buClr>
              <a:buFont typeface="Times New Roman"/>
              <a:buNone/>
              <a:defRPr sz="1800" b="1" i="0" u="none" strike="noStrike" cap="none">
                <a:solidFill>
                  <a:srgbClr val="000066"/>
                </a:solidFill>
                <a:latin typeface="Times New Roman"/>
                <a:ea typeface="Times New Roman"/>
                <a:cs typeface="Times New Roman"/>
                <a:sym typeface="Times New Roman"/>
              </a:defRPr>
            </a:lvl3pPr>
            <a:lvl4pPr marL="1371600" marR="0" lvl="3" indent="0" algn="l" rtl="0">
              <a:spcBef>
                <a:spcPts val="320"/>
              </a:spcBef>
              <a:spcAft>
                <a:spcPts val="0"/>
              </a:spcAft>
              <a:buClr>
                <a:srgbClr val="000066"/>
              </a:buClr>
              <a:buFont typeface="Times New Roman"/>
              <a:buNone/>
              <a:defRPr sz="1600" b="1" i="0" u="none" strike="noStrike" cap="none">
                <a:solidFill>
                  <a:srgbClr val="000066"/>
                </a:solidFill>
                <a:latin typeface="Times New Roman"/>
                <a:ea typeface="Times New Roman"/>
                <a:cs typeface="Times New Roman"/>
                <a:sym typeface="Times New Roman"/>
              </a:defRPr>
            </a:lvl4pPr>
            <a:lvl5pPr marL="1828800" marR="0" lvl="4" indent="0" algn="l" rtl="0">
              <a:spcBef>
                <a:spcPts val="320"/>
              </a:spcBef>
              <a:spcAft>
                <a:spcPts val="0"/>
              </a:spcAft>
              <a:buClr>
                <a:srgbClr val="000066"/>
              </a:buClr>
              <a:buFont typeface="Times New Roman"/>
              <a:buNone/>
              <a:defRPr sz="1600" b="1" i="0" u="none" strike="noStrike" cap="none">
                <a:solidFill>
                  <a:srgbClr val="000066"/>
                </a:solidFill>
                <a:latin typeface="Times New Roman"/>
                <a:ea typeface="Times New Roman"/>
                <a:cs typeface="Times New Roman"/>
                <a:sym typeface="Times New Roman"/>
              </a:defRPr>
            </a:lvl5pPr>
            <a:lvl6pPr marL="2286000" marR="0" lvl="5"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6pPr>
            <a:lvl7pPr marL="2743200" marR="0" lvl="6"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7pPr>
            <a:lvl8pPr marL="3200400" marR="0" lvl="7"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8pPr>
            <a:lvl9pPr marL="3657600" marR="0" lvl="8" indent="0" algn="l" rtl="0">
              <a:spcBef>
                <a:spcPts val="320"/>
              </a:spcBef>
              <a:buClr>
                <a:schemeClr val="lt1"/>
              </a:buClr>
              <a:buFont typeface="Arial"/>
              <a:buNone/>
              <a:defRPr sz="1600" b="1" i="0" u="none" strike="noStrike" cap="none">
                <a:solidFill>
                  <a:schemeClr val="lt1"/>
                </a:solidFill>
                <a:latin typeface="Calibri"/>
                <a:ea typeface="Calibri"/>
                <a:cs typeface="Calibri"/>
                <a:sym typeface="Calibri"/>
              </a:defRPr>
            </a:lvl9pPr>
          </a:lstStyle>
          <a:p>
            <a:endParaRPr/>
          </a:p>
        </p:txBody>
      </p:sp>
      <p:sp>
        <p:nvSpPr>
          <p:cNvPr id="48" name="Shape 48"/>
          <p:cNvSpPr txBox="1">
            <a:spLocks noGrp="1"/>
          </p:cNvSpPr>
          <p:nvPr>
            <p:ph type="body" idx="4"/>
          </p:nvPr>
        </p:nvSpPr>
        <p:spPr>
          <a:xfrm>
            <a:off x="4645032" y="1812396"/>
            <a:ext cx="4041774" cy="3292739"/>
          </a:xfrm>
          <a:prstGeom prst="rect">
            <a:avLst/>
          </a:prstGeom>
          <a:noFill/>
          <a:ln>
            <a:noFill/>
          </a:ln>
        </p:spPr>
        <p:txBody>
          <a:bodyPr lIns="91425" tIns="91425" rIns="91425" bIns="91425" anchor="t" anchorCtr="0"/>
          <a:lstStyle>
            <a:lvl1pPr marL="342900" marR="0" lvl="0" indent="-251459"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1pPr>
            <a:lvl2pPr marL="742950" marR="0" lvl="1" indent="-20955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2pPr>
            <a:lvl3pPr marL="1143000" marR="0" lvl="2" indent="-160019" algn="l" rtl="0">
              <a:spcBef>
                <a:spcPts val="360"/>
              </a:spcBef>
              <a:spcAft>
                <a:spcPts val="0"/>
              </a:spcAft>
              <a:buClr>
                <a:srgbClr val="000066"/>
              </a:buClr>
              <a:buSzPct val="60000"/>
              <a:buFont typeface="Arial"/>
              <a:buChar char="•"/>
              <a:defRPr sz="1800" b="0" i="0" u="none" strike="noStrike" cap="none">
                <a:solidFill>
                  <a:srgbClr val="000066"/>
                </a:solidFill>
                <a:latin typeface="Arial"/>
                <a:ea typeface="Arial"/>
                <a:cs typeface="Arial"/>
                <a:sym typeface="Arial"/>
              </a:defRPr>
            </a:lvl3pPr>
            <a:lvl4pPr marL="1600200" marR="0" lvl="3" indent="-167639" algn="l" rtl="0">
              <a:spcBef>
                <a:spcPts val="320"/>
              </a:spcBef>
              <a:spcAft>
                <a:spcPts val="0"/>
              </a:spcAft>
              <a:buClr>
                <a:srgbClr val="000066"/>
              </a:buClr>
              <a:buSzPct val="60000"/>
              <a:buFont typeface="Arial"/>
              <a:buChar char="•"/>
              <a:defRPr sz="1600" b="0" i="0" u="none" strike="noStrike" cap="none">
                <a:solidFill>
                  <a:srgbClr val="000066"/>
                </a:solidFill>
                <a:latin typeface="Arial"/>
                <a:ea typeface="Arial"/>
                <a:cs typeface="Arial"/>
                <a:sym typeface="Arial"/>
              </a:defRPr>
            </a:lvl4pPr>
            <a:lvl5pPr marL="2057400" marR="0" lvl="4" indent="-167639" algn="l" rtl="0">
              <a:spcBef>
                <a:spcPts val="320"/>
              </a:spcBef>
              <a:spcAft>
                <a:spcPts val="0"/>
              </a:spcAft>
              <a:buClr>
                <a:srgbClr val="000066"/>
              </a:buClr>
              <a:buSzPct val="60000"/>
              <a:buFont typeface="Arial"/>
              <a:buChar char="•"/>
              <a:defRPr sz="1600" b="0" i="0" u="none" strike="noStrike" cap="none">
                <a:solidFill>
                  <a:srgbClr val="000066"/>
                </a:solidFill>
                <a:latin typeface="Arial"/>
                <a:ea typeface="Arial"/>
                <a:cs typeface="Arial"/>
                <a:sym typeface="Arial"/>
              </a:defRPr>
            </a:lvl5pPr>
            <a:lvl6pPr marL="2514600" marR="0" lvl="5"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6pPr>
            <a:lvl7pPr marL="2971800" marR="0" lvl="6"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7pPr>
            <a:lvl8pPr marL="3429000" marR="0" lvl="7"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8pPr>
            <a:lvl9pPr marL="3886200" marR="0" lvl="8" indent="-127000" algn="l" rtl="0">
              <a:spcBef>
                <a:spcPts val="320"/>
              </a:spcBef>
              <a:buClr>
                <a:schemeClr val="lt1"/>
              </a:buClr>
              <a:buSzPct val="100000"/>
              <a:buFont typeface="Arial"/>
              <a:buChar char="•"/>
              <a:defRPr sz="1600" b="0" i="0" u="none" strike="noStrike" cap="none">
                <a:solidFill>
                  <a:schemeClr val="lt1"/>
                </a:solidFill>
                <a:latin typeface="Calibri"/>
                <a:ea typeface="Calibri"/>
                <a:cs typeface="Calibri"/>
                <a:sym typeface="Calibri"/>
              </a:defRPr>
            </a:lvl9pPr>
          </a:lstStyle>
          <a:p>
            <a:endParaRPr/>
          </a:p>
        </p:txBody>
      </p:sp>
      <p:sp>
        <p:nvSpPr>
          <p:cNvPr id="49" name="Shape 49"/>
          <p:cNvSpPr txBox="1"/>
          <p:nvPr/>
        </p:nvSpPr>
        <p:spPr>
          <a:xfrm>
            <a:off x="3530007" y="5483019"/>
            <a:ext cx="2403222" cy="184666"/>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2005-2014. All Rights Reserved</a:t>
            </a:r>
          </a:p>
        </p:txBody>
      </p:sp>
      <p:pic>
        <p:nvPicPr>
          <p:cNvPr id="50" name="Shape 50" descr="BlueOptima_RoughLogo_medium.jpg"/>
          <p:cNvPicPr preferRelativeResize="0"/>
          <p:nvPr/>
        </p:nvPicPr>
        <p:blipFill rotWithShape="1">
          <a:blip r:embed="rId2">
            <a:alphaModFix/>
          </a:blip>
          <a:srcRect/>
          <a:stretch/>
        </p:blipFill>
        <p:spPr>
          <a:xfrm>
            <a:off x="143217" y="5351207"/>
            <a:ext cx="1563623" cy="311149"/>
          </a:xfrm>
          <a:prstGeom prst="rect">
            <a:avLst/>
          </a:prstGeom>
          <a:noFill/>
          <a:ln>
            <a:noFill/>
          </a:ln>
        </p:spPr>
      </p:pic>
      <p:pic>
        <p:nvPicPr>
          <p:cNvPr id="51" name="Shape 51" descr="BlueOptima_RoughLogo_medium.jpg"/>
          <p:cNvPicPr preferRelativeResize="0"/>
          <p:nvPr/>
        </p:nvPicPr>
        <p:blipFill rotWithShape="1">
          <a:blip r:embed="rId2">
            <a:alphaModFix/>
          </a:blip>
          <a:srcRect/>
          <a:stretch/>
        </p:blipFill>
        <p:spPr>
          <a:xfrm>
            <a:off x="50800" y="5351208"/>
            <a:ext cx="1624399" cy="36379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28867"/>
            <a:ext cx="8229600" cy="723635"/>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54" name="Shape 54"/>
          <p:cNvSpPr txBox="1"/>
          <p:nvPr/>
        </p:nvSpPr>
        <p:spPr>
          <a:xfrm>
            <a:off x="3530007" y="5463226"/>
            <a:ext cx="2403222" cy="184666"/>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2005-2016. All Rights Reserved</a:t>
            </a:r>
          </a:p>
        </p:txBody>
      </p:sp>
      <p:pic>
        <p:nvPicPr>
          <p:cNvPr id="55" name="Shape 55" descr="BlueOptima_RoughLogo_medium.jpg"/>
          <p:cNvPicPr preferRelativeResize="0"/>
          <p:nvPr/>
        </p:nvPicPr>
        <p:blipFill rotWithShape="1">
          <a:blip r:embed="rId2">
            <a:alphaModFix/>
          </a:blip>
          <a:srcRect/>
          <a:stretch/>
        </p:blipFill>
        <p:spPr>
          <a:xfrm>
            <a:off x="143217" y="5351207"/>
            <a:ext cx="1563623" cy="311149"/>
          </a:xfrm>
          <a:prstGeom prst="rect">
            <a:avLst/>
          </a:prstGeom>
          <a:noFill/>
          <a:ln>
            <a:noFill/>
          </a:ln>
        </p:spPr>
      </p:pic>
      <p:pic>
        <p:nvPicPr>
          <p:cNvPr id="56" name="Shape 56" descr="BlueOptima_RoughLogo_medium.jpg"/>
          <p:cNvPicPr preferRelativeResize="0"/>
          <p:nvPr/>
        </p:nvPicPr>
        <p:blipFill rotWithShape="1">
          <a:blip r:embed="rId2">
            <a:alphaModFix/>
          </a:blip>
          <a:srcRect/>
          <a:stretch/>
        </p:blipFill>
        <p:spPr>
          <a:xfrm>
            <a:off x="50800" y="5351208"/>
            <a:ext cx="1624399" cy="36379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7"/>
        <p:cNvGrpSpPr/>
        <p:nvPr/>
      </p:nvGrpSpPr>
      <p:grpSpPr>
        <a:xfrm>
          <a:off x="0" y="0"/>
          <a:ext cx="0" cy="0"/>
          <a:chOff x="0" y="0"/>
          <a:chExt cx="0" cy="0"/>
        </a:xfrm>
      </p:grpSpPr>
      <p:sp>
        <p:nvSpPr>
          <p:cNvPr id="58" name="Shape 58"/>
          <p:cNvSpPr txBox="1"/>
          <p:nvPr/>
        </p:nvSpPr>
        <p:spPr>
          <a:xfrm>
            <a:off x="3530007" y="5453330"/>
            <a:ext cx="2403222" cy="184666"/>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2005-2014. All Rights Reserved</a:t>
            </a:r>
          </a:p>
        </p:txBody>
      </p:sp>
      <p:pic>
        <p:nvPicPr>
          <p:cNvPr id="59" name="Shape 59" descr="BlueOptima_RoughLogo_medium.jpg"/>
          <p:cNvPicPr preferRelativeResize="0"/>
          <p:nvPr/>
        </p:nvPicPr>
        <p:blipFill rotWithShape="1">
          <a:blip r:embed="rId2">
            <a:alphaModFix/>
          </a:blip>
          <a:srcRect/>
          <a:stretch/>
        </p:blipFill>
        <p:spPr>
          <a:xfrm>
            <a:off x="143217" y="5351207"/>
            <a:ext cx="1563623" cy="311149"/>
          </a:xfrm>
          <a:prstGeom prst="rect">
            <a:avLst/>
          </a:prstGeom>
          <a:noFill/>
          <a:ln>
            <a:noFill/>
          </a:ln>
        </p:spPr>
      </p:pic>
      <p:pic>
        <p:nvPicPr>
          <p:cNvPr id="60" name="Shape 60" descr="BlueOptima_RoughLogo_medium.jpg"/>
          <p:cNvPicPr preferRelativeResize="0"/>
          <p:nvPr/>
        </p:nvPicPr>
        <p:blipFill rotWithShape="1">
          <a:blip r:embed="rId2">
            <a:alphaModFix/>
          </a:blip>
          <a:srcRect/>
          <a:stretch/>
        </p:blipFill>
        <p:spPr>
          <a:xfrm>
            <a:off x="50800" y="5351208"/>
            <a:ext cx="1624399" cy="36379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6" y="227541"/>
            <a:ext cx="3008313" cy="724958"/>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0" i="1" u="none" strike="noStrike" cap="none">
                <a:solidFill>
                  <a:srgbClr val="000066"/>
                </a:solidFill>
                <a:latin typeface="Times New Roman"/>
                <a:ea typeface="Times New Roman"/>
                <a:cs typeface="Times New Roman"/>
                <a:sym typeface="Times New Roman"/>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63" name="Shape 63"/>
          <p:cNvSpPr txBox="1">
            <a:spLocks noGrp="1"/>
          </p:cNvSpPr>
          <p:nvPr>
            <p:ph type="body" idx="1"/>
          </p:nvPr>
        </p:nvSpPr>
        <p:spPr>
          <a:xfrm>
            <a:off x="3575050" y="227541"/>
            <a:ext cx="5111750" cy="4877593"/>
          </a:xfrm>
          <a:prstGeom prst="rect">
            <a:avLst/>
          </a:prstGeom>
          <a:noFill/>
          <a:ln>
            <a:noFill/>
          </a:ln>
        </p:spPr>
        <p:txBody>
          <a:bodyPr lIns="91425" tIns="91425" rIns="91425" bIns="91425" anchor="t" anchorCtr="0"/>
          <a:lstStyle>
            <a:lvl1pPr marL="342900" marR="0" lvl="0" indent="-220980" algn="l" rtl="0">
              <a:spcBef>
                <a:spcPts val="640"/>
              </a:spcBef>
              <a:spcAft>
                <a:spcPts val="0"/>
              </a:spcAft>
              <a:buClr>
                <a:srgbClr val="000066"/>
              </a:buClr>
              <a:buSzPct val="60000"/>
              <a:buFont typeface="Arial"/>
              <a:buChar char="•"/>
              <a:defRPr sz="3200" b="0" i="0" u="none" strike="noStrike" cap="none">
                <a:solidFill>
                  <a:srgbClr val="000066"/>
                </a:solidFill>
                <a:latin typeface="Arial"/>
                <a:ea typeface="Arial"/>
                <a:cs typeface="Arial"/>
                <a:sym typeface="Arial"/>
              </a:defRPr>
            </a:lvl1pPr>
            <a:lvl2pPr marL="742950" marR="0" lvl="1" indent="-179069" algn="l" rtl="0">
              <a:spcBef>
                <a:spcPts val="560"/>
              </a:spcBef>
              <a:spcAft>
                <a:spcPts val="0"/>
              </a:spcAft>
              <a:buClr>
                <a:srgbClr val="000066"/>
              </a:buClr>
              <a:buSzPct val="59999"/>
              <a:buFont typeface="Arial"/>
              <a:buChar char="•"/>
              <a:defRPr sz="2800" b="0" i="0" u="none" strike="noStrike" cap="none">
                <a:solidFill>
                  <a:srgbClr val="000066"/>
                </a:solidFill>
                <a:latin typeface="Arial"/>
                <a:ea typeface="Arial"/>
                <a:cs typeface="Arial"/>
                <a:sym typeface="Arial"/>
              </a:defRPr>
            </a:lvl2pPr>
            <a:lvl3pPr marL="1143000" marR="0" lvl="2" indent="-137160" algn="l" rtl="0">
              <a:spcBef>
                <a:spcPts val="480"/>
              </a:spcBef>
              <a:spcAft>
                <a:spcPts val="0"/>
              </a:spcAft>
              <a:buClr>
                <a:srgbClr val="000066"/>
              </a:buClr>
              <a:buSzPct val="59999"/>
              <a:buFont typeface="Arial"/>
              <a:buChar char="•"/>
              <a:defRPr sz="2400" b="0" i="0" u="none" strike="noStrike" cap="none">
                <a:solidFill>
                  <a:srgbClr val="000066"/>
                </a:solidFill>
                <a:latin typeface="Arial"/>
                <a:ea typeface="Arial"/>
                <a:cs typeface="Arial"/>
                <a:sym typeface="Arial"/>
              </a:defRPr>
            </a:lvl3pPr>
            <a:lvl4pPr marL="1600200" marR="0" lvl="3"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4pPr>
            <a:lvl5pPr marL="2057400" marR="0" lvl="4" indent="-152400" algn="l" rtl="0">
              <a:spcBef>
                <a:spcPts val="400"/>
              </a:spcBef>
              <a:spcAft>
                <a:spcPts val="0"/>
              </a:spcAft>
              <a:buClr>
                <a:srgbClr val="000066"/>
              </a:buClr>
              <a:buSzPct val="60000"/>
              <a:buFont typeface="Arial"/>
              <a:buChar char="•"/>
              <a:defRPr sz="2000" b="0" i="0" u="none" strike="noStrike" cap="none">
                <a:solidFill>
                  <a:srgbClr val="000066"/>
                </a:solidFill>
                <a:latin typeface="Arial"/>
                <a:ea typeface="Arial"/>
                <a:cs typeface="Arial"/>
                <a:sym typeface="Arial"/>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64" name="Shape 64"/>
          <p:cNvSpPr txBox="1">
            <a:spLocks noGrp="1"/>
          </p:cNvSpPr>
          <p:nvPr>
            <p:ph type="body" idx="2"/>
          </p:nvPr>
        </p:nvSpPr>
        <p:spPr>
          <a:xfrm>
            <a:off x="457206" y="1079500"/>
            <a:ext cx="3008313" cy="4025635"/>
          </a:xfrm>
          <a:prstGeom prst="rect">
            <a:avLst/>
          </a:prstGeom>
          <a:noFill/>
          <a:ln>
            <a:noFill/>
          </a:ln>
        </p:spPr>
        <p:txBody>
          <a:bodyPr lIns="91425" tIns="91425" rIns="91425" bIns="91425" anchor="t" anchorCtr="0"/>
          <a:lstStyle>
            <a:lvl1pPr marL="0" marR="0" lvl="0" indent="0" algn="l" rtl="0">
              <a:spcBef>
                <a:spcPts val="280"/>
              </a:spcBef>
              <a:spcAft>
                <a:spcPts val="0"/>
              </a:spcAft>
              <a:buClr>
                <a:srgbClr val="000066"/>
              </a:buClr>
              <a:buFont typeface="Arial"/>
              <a:buNone/>
              <a:defRPr sz="1400" b="0" i="0" u="none" strike="noStrike" cap="none">
                <a:solidFill>
                  <a:srgbClr val="000066"/>
                </a:solidFill>
                <a:latin typeface="Arial"/>
                <a:ea typeface="Arial"/>
                <a:cs typeface="Arial"/>
                <a:sym typeface="Arial"/>
              </a:defRPr>
            </a:lvl1pPr>
            <a:lvl2pPr marL="457200" marR="0" lvl="1" indent="0" algn="l" rtl="0">
              <a:spcBef>
                <a:spcPts val="240"/>
              </a:spcBef>
              <a:spcAft>
                <a:spcPts val="0"/>
              </a:spcAft>
              <a:buClr>
                <a:srgbClr val="000066"/>
              </a:buClr>
              <a:buFont typeface="Times New Roman"/>
              <a:buNone/>
              <a:defRPr sz="1200" b="0" i="0" u="none" strike="noStrike" cap="none">
                <a:solidFill>
                  <a:srgbClr val="000066"/>
                </a:solidFill>
                <a:latin typeface="Times New Roman"/>
                <a:ea typeface="Times New Roman"/>
                <a:cs typeface="Times New Roman"/>
                <a:sym typeface="Times New Roman"/>
              </a:defRPr>
            </a:lvl2pPr>
            <a:lvl3pPr marL="914400" marR="0" lvl="2" indent="0" algn="l" rtl="0">
              <a:spcBef>
                <a:spcPts val="200"/>
              </a:spcBef>
              <a:spcAft>
                <a:spcPts val="0"/>
              </a:spcAft>
              <a:buClr>
                <a:srgbClr val="000066"/>
              </a:buClr>
              <a:buFont typeface="Times New Roman"/>
              <a:buNone/>
              <a:defRPr sz="1000" b="0" i="0" u="none" strike="noStrike" cap="none">
                <a:solidFill>
                  <a:srgbClr val="000066"/>
                </a:solidFill>
                <a:latin typeface="Times New Roman"/>
                <a:ea typeface="Times New Roman"/>
                <a:cs typeface="Times New Roman"/>
                <a:sym typeface="Times New Roman"/>
              </a:defRPr>
            </a:lvl3pPr>
            <a:lvl4pPr marL="1371600" marR="0" lvl="3" indent="0" algn="l" rtl="0">
              <a:spcBef>
                <a:spcPts val="180"/>
              </a:spcBef>
              <a:spcAft>
                <a:spcPts val="0"/>
              </a:spcAft>
              <a:buClr>
                <a:srgbClr val="000066"/>
              </a:buClr>
              <a:buFont typeface="Times New Roman"/>
              <a:buNone/>
              <a:defRPr sz="900" b="0" i="0" u="none" strike="noStrike" cap="none">
                <a:solidFill>
                  <a:srgbClr val="000066"/>
                </a:solidFill>
                <a:latin typeface="Times New Roman"/>
                <a:ea typeface="Times New Roman"/>
                <a:cs typeface="Times New Roman"/>
                <a:sym typeface="Times New Roman"/>
              </a:defRPr>
            </a:lvl4pPr>
            <a:lvl5pPr marL="1828800" marR="0" lvl="4" indent="0" algn="l" rtl="0">
              <a:spcBef>
                <a:spcPts val="180"/>
              </a:spcBef>
              <a:spcAft>
                <a:spcPts val="0"/>
              </a:spcAft>
              <a:buClr>
                <a:srgbClr val="000066"/>
              </a:buClr>
              <a:buFont typeface="Times New Roman"/>
              <a:buNone/>
              <a:defRPr sz="900" b="0" i="0" u="none" strike="noStrike" cap="none">
                <a:solidFill>
                  <a:srgbClr val="000066"/>
                </a:solidFill>
                <a:latin typeface="Times New Roman"/>
                <a:ea typeface="Times New Roman"/>
                <a:cs typeface="Times New Roman"/>
                <a:sym typeface="Times New Roman"/>
              </a:defRPr>
            </a:lvl5pPr>
            <a:lvl6pPr marL="2286000" marR="0" lvl="5"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6pPr>
            <a:lvl7pPr marL="2743200" marR="0" lvl="6"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7pPr>
            <a:lvl8pPr marL="3200400" marR="0" lvl="7"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8pPr>
            <a:lvl9pPr marL="3657600" marR="0" lvl="8" indent="0" algn="l" rtl="0">
              <a:spcBef>
                <a:spcPts val="180"/>
              </a:spcBef>
              <a:buClr>
                <a:schemeClr val="lt1"/>
              </a:buClr>
              <a:buFont typeface="Arial"/>
              <a:buNone/>
              <a:defRPr sz="900" b="0" i="0" u="none" strike="noStrike" cap="none">
                <a:solidFill>
                  <a:schemeClr val="lt1"/>
                </a:solidFill>
                <a:latin typeface="Calibri"/>
                <a:ea typeface="Calibri"/>
                <a:cs typeface="Calibri"/>
                <a:sym typeface="Calibri"/>
              </a:defRPr>
            </a:lvl9pPr>
          </a:lstStyle>
          <a:p>
            <a:endParaRPr/>
          </a:p>
        </p:txBody>
      </p:sp>
      <p:sp>
        <p:nvSpPr>
          <p:cNvPr id="65" name="Shape 65"/>
          <p:cNvSpPr txBox="1"/>
          <p:nvPr/>
        </p:nvSpPr>
        <p:spPr>
          <a:xfrm>
            <a:off x="3530007" y="5463226"/>
            <a:ext cx="2403222" cy="184666"/>
          </a:xfrm>
          <a:prstGeom prst="rect">
            <a:avLst/>
          </a:prstGeom>
          <a:solidFill>
            <a:schemeClr val="lt1"/>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00">
                <a:solidFill>
                  <a:schemeClr val="dk1"/>
                </a:solidFill>
                <a:latin typeface="Arial"/>
                <a:ea typeface="Arial"/>
                <a:cs typeface="Arial"/>
                <a:sym typeface="Arial"/>
              </a:rPr>
              <a:t>Copyright © BlueOptima Limited 2005-2014. All Rights Reserved</a:t>
            </a:r>
          </a:p>
        </p:txBody>
      </p:sp>
      <p:pic>
        <p:nvPicPr>
          <p:cNvPr id="66" name="Shape 66" descr="BlueOptima_RoughLogo_medium.jpg"/>
          <p:cNvPicPr preferRelativeResize="0"/>
          <p:nvPr/>
        </p:nvPicPr>
        <p:blipFill rotWithShape="1">
          <a:blip r:embed="rId2">
            <a:alphaModFix/>
          </a:blip>
          <a:srcRect/>
          <a:stretch/>
        </p:blipFill>
        <p:spPr>
          <a:xfrm>
            <a:off x="143217" y="5351207"/>
            <a:ext cx="1563623" cy="311149"/>
          </a:xfrm>
          <a:prstGeom prst="rect">
            <a:avLst/>
          </a:prstGeom>
          <a:noFill/>
          <a:ln>
            <a:noFill/>
          </a:ln>
        </p:spPr>
      </p:pic>
      <p:pic>
        <p:nvPicPr>
          <p:cNvPr id="67" name="Shape 67" descr="BlueOptima_RoughLogo_medium.jpg"/>
          <p:cNvPicPr preferRelativeResize="0"/>
          <p:nvPr/>
        </p:nvPicPr>
        <p:blipFill rotWithShape="1">
          <a:blip r:embed="rId2">
            <a:alphaModFix/>
          </a:blip>
          <a:srcRect/>
          <a:stretch/>
        </p:blipFill>
        <p:spPr>
          <a:xfrm>
            <a:off x="50800" y="5351208"/>
            <a:ext cx="1624399" cy="363792"/>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28864"/>
            <a:ext cx="8229600" cy="9524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11" name="Shape 11"/>
          <p:cNvSpPr txBox="1">
            <a:spLocks noGrp="1"/>
          </p:cNvSpPr>
          <p:nvPr>
            <p:ph type="body" idx="1"/>
          </p:nvPr>
        </p:nvSpPr>
        <p:spPr>
          <a:xfrm>
            <a:off x="457200" y="1333500"/>
            <a:ext cx="8229600" cy="3771636"/>
          </a:xfrm>
          <a:prstGeom prst="rect">
            <a:avLst/>
          </a:prstGeom>
          <a:noFill/>
          <a:ln>
            <a:noFill/>
          </a:ln>
        </p:spPr>
        <p:txBody>
          <a:bodyPr lIns="91425" tIns="91425" rIns="91425" bIns="91425" anchor="t" anchorCtr="0"/>
          <a:lstStyle>
            <a:lvl1pPr marL="342900" marR="0" lvl="0" indent="-190500" algn="l" rtl="0">
              <a:spcBef>
                <a:spcPts val="640"/>
              </a:spcBef>
              <a:spcAft>
                <a:spcPts val="0"/>
              </a:spcAft>
              <a:buClr>
                <a:srgbClr val="000066"/>
              </a:buClr>
              <a:buSzPct val="75000"/>
              <a:buFont typeface="Times New Roman"/>
              <a:buChar char="•"/>
              <a:defRPr sz="3200"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2" name="Shape 12"/>
          <p:cNvSpPr txBox="1">
            <a:spLocks noGrp="1"/>
          </p:cNvSpPr>
          <p:nvPr>
            <p:ph type="ftr" idx="11"/>
          </p:nvPr>
        </p:nvSpPr>
        <p:spPr>
          <a:xfrm>
            <a:off x="3124200" y="5400316"/>
            <a:ext cx="2895600" cy="30427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700" b="0" i="0" u="none" strike="noStrike" cap="none">
                <a:solidFill>
                  <a:srgbClr val="000099"/>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lt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lt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lt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lt1"/>
                </a:solidFill>
                <a:latin typeface="Arial"/>
                <a:ea typeface="Arial"/>
                <a:cs typeface="Arial"/>
                <a:sym typeface="Arial"/>
              </a:defRPr>
            </a:lvl5pPr>
            <a:lvl6pPr marL="2286000" marR="0" lvl="5" indent="0" algn="l" rtl="0">
              <a:spcBef>
                <a:spcPts val="0"/>
              </a:spcBef>
              <a:buNone/>
              <a:defRPr sz="1800" b="0" i="0" u="none" strike="noStrike" cap="none">
                <a:solidFill>
                  <a:schemeClr val="lt1"/>
                </a:solidFill>
                <a:latin typeface="Arial"/>
                <a:ea typeface="Arial"/>
                <a:cs typeface="Arial"/>
                <a:sym typeface="Arial"/>
              </a:defRPr>
            </a:lvl6pPr>
            <a:lvl7pPr marL="2743200" marR="0" lvl="6" indent="0" algn="l" rtl="0">
              <a:spcBef>
                <a:spcPts val="0"/>
              </a:spcBef>
              <a:buNone/>
              <a:defRPr sz="1800" b="0" i="0" u="none" strike="noStrike" cap="none">
                <a:solidFill>
                  <a:schemeClr val="lt1"/>
                </a:solidFill>
                <a:latin typeface="Arial"/>
                <a:ea typeface="Arial"/>
                <a:cs typeface="Arial"/>
                <a:sym typeface="Arial"/>
              </a:defRPr>
            </a:lvl7pPr>
            <a:lvl8pPr marL="3200400" marR="0" lvl="7" indent="0" algn="l" rtl="0">
              <a:spcBef>
                <a:spcPts val="0"/>
              </a:spcBef>
              <a:buNone/>
              <a:defRPr sz="1800" b="0" i="0" u="none" strike="noStrike" cap="none">
                <a:solidFill>
                  <a:schemeClr val="lt1"/>
                </a:solidFill>
                <a:latin typeface="Arial"/>
                <a:ea typeface="Arial"/>
                <a:cs typeface="Arial"/>
                <a:sym typeface="Arial"/>
              </a:defRPr>
            </a:lvl8pPr>
            <a:lvl9pPr marL="3657600" marR="0" lvl="8" indent="0" algn="l" rtl="0">
              <a:spcBef>
                <a:spcPts val="0"/>
              </a:spcBef>
              <a:buNone/>
              <a:defRPr sz="1800" b="0" i="0" u="none" strike="noStrike" cap="none">
                <a:solidFill>
                  <a:schemeClr val="lt1"/>
                </a:solidFill>
                <a:latin typeface="Arial"/>
                <a:ea typeface="Arial"/>
                <a:cs typeface="Arial"/>
                <a:sym typeface="Arial"/>
              </a:defRPr>
            </a:lvl9pPr>
          </a:lstStyle>
          <a:p>
            <a:endParaRPr/>
          </a:p>
        </p:txBody>
      </p:sp>
      <p:sp>
        <p:nvSpPr>
          <p:cNvPr id="13" name="Shape 13"/>
          <p:cNvSpPr txBox="1"/>
          <p:nvPr/>
        </p:nvSpPr>
        <p:spPr>
          <a:xfrm>
            <a:off x="6859975" y="5464758"/>
            <a:ext cx="2133599" cy="205702"/>
          </a:xfrm>
          <a:prstGeom prst="rect">
            <a:avLst/>
          </a:prstGeom>
          <a:noFill/>
          <a:ln>
            <a:noFill/>
          </a:ln>
        </p:spPr>
        <p:txBody>
          <a:bodyPr lIns="91425" tIns="45700" rIns="91425" bIns="45700" anchor="t" anchorCtr="0">
            <a:noAutofit/>
          </a:bodyPr>
          <a:lstStyle/>
          <a:p>
            <a:pPr marL="0" marR="0" lvl="0" indent="0" algn="r" rtl="0">
              <a:lnSpc>
                <a:spcPct val="100000"/>
              </a:lnSpc>
              <a:spcBef>
                <a:spcPts val="0"/>
              </a:spcBef>
              <a:spcAft>
                <a:spcPts val="0"/>
              </a:spcAft>
              <a:buClr>
                <a:srgbClr val="000066"/>
              </a:buClr>
              <a:buSzPct val="25000"/>
              <a:buFont typeface="Arial"/>
              <a:buNone/>
            </a:pPr>
            <a:fld id="{00000000-1234-1234-1234-123412341234}" type="slidenum">
              <a:rPr lang="en-GB" sz="800" b="0" i="0" u="none" strike="noStrike" cap="none">
                <a:solidFill>
                  <a:srgbClr val="000066"/>
                </a:solidFill>
                <a:latin typeface="Arial"/>
                <a:ea typeface="Arial"/>
                <a:cs typeface="Arial"/>
                <a:sym typeface="Arial"/>
              </a:rPr>
              <a:t>‹#›</a:t>
            </a:fld>
            <a:endParaRPr lang="en-GB" sz="800" b="0" i="0" u="none" strike="noStrike" cap="none">
              <a:solidFill>
                <a:srgbClr val="000066"/>
              </a:solidFill>
              <a:latin typeface="Arial"/>
              <a:ea typeface="Arial"/>
              <a:cs typeface="Arial"/>
              <a:sym typeface="Arial"/>
            </a:endParaRPr>
          </a:p>
        </p:txBody>
      </p:sp>
      <p:pic>
        <p:nvPicPr>
          <p:cNvPr id="14" name="Shape 14" descr="BlueOptima_RoughLogo_medium.jpg"/>
          <p:cNvPicPr preferRelativeResize="0"/>
          <p:nvPr/>
        </p:nvPicPr>
        <p:blipFill rotWithShape="1">
          <a:blip r:embed="rId15">
            <a:alphaModFix/>
          </a:blip>
          <a:srcRect/>
          <a:stretch/>
        </p:blipFill>
        <p:spPr>
          <a:xfrm>
            <a:off x="155092" y="5351207"/>
            <a:ext cx="1563623" cy="31114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457200" y="228864"/>
            <a:ext cx="8229600" cy="9525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endParaRPr/>
          </a:p>
        </p:txBody>
      </p:sp>
      <p:sp>
        <p:nvSpPr>
          <p:cNvPr id="90" name="Shape 90"/>
          <p:cNvSpPr txBox="1">
            <a:spLocks noGrp="1"/>
          </p:cNvSpPr>
          <p:nvPr>
            <p:ph type="body" idx="1"/>
          </p:nvPr>
        </p:nvSpPr>
        <p:spPr>
          <a:xfrm>
            <a:off x="457200" y="1333500"/>
            <a:ext cx="8229600" cy="3771600"/>
          </a:xfrm>
          <a:prstGeom prst="rect">
            <a:avLst/>
          </a:prstGeom>
          <a:noFill/>
          <a:ln>
            <a:noFill/>
          </a:ln>
        </p:spPr>
        <p:txBody>
          <a:bodyPr lIns="91425" tIns="91425" rIns="91425" bIns="91425" anchor="t" anchorCtr="0"/>
          <a:lstStyle>
            <a:lvl1pPr marL="342900" marR="0" lvl="0" indent="-190500" algn="l" rtl="0">
              <a:spcBef>
                <a:spcPts val="640"/>
              </a:spcBef>
              <a:spcAft>
                <a:spcPts val="0"/>
              </a:spcAft>
              <a:buClr>
                <a:srgbClr val="000066"/>
              </a:buClr>
              <a:buSzPct val="75000"/>
              <a:buFont typeface="Times New Roman"/>
              <a:buChar char="•"/>
              <a:defRPr sz="3200" b="0" i="0" u="none" strike="noStrike" cap="none">
                <a:solidFill>
                  <a:srgbClr val="000066"/>
                </a:solidFill>
                <a:latin typeface="Times New Roman"/>
                <a:ea typeface="Times New Roman"/>
                <a:cs typeface="Times New Roman"/>
                <a:sym typeface="Times New Roman"/>
              </a:defRPr>
            </a:lvl1pPr>
            <a:lvl2pPr marL="742950" marR="0" lvl="1" indent="-152400" algn="l" rtl="0">
              <a:spcBef>
                <a:spcPts val="560"/>
              </a:spcBef>
              <a:spcAft>
                <a:spcPts val="0"/>
              </a:spcAft>
              <a:buClr>
                <a:srgbClr val="000066"/>
              </a:buClr>
              <a:buSzPct val="75000"/>
              <a:buFont typeface="Times New Roman"/>
              <a:buChar char="•"/>
              <a:defRPr sz="2800" b="0" i="0" u="none" strike="noStrike" cap="none">
                <a:solidFill>
                  <a:srgbClr val="000066"/>
                </a:solidFill>
                <a:latin typeface="Times New Roman"/>
                <a:ea typeface="Times New Roman"/>
                <a:cs typeface="Times New Roman"/>
                <a:sym typeface="Times New Roman"/>
              </a:defRPr>
            </a:lvl2pPr>
            <a:lvl3pPr marL="1143000" marR="0" lvl="2" indent="-114300" algn="l" rtl="0">
              <a:spcBef>
                <a:spcPts val="480"/>
              </a:spcBef>
              <a:spcAft>
                <a:spcPts val="0"/>
              </a:spcAft>
              <a:buClr>
                <a:srgbClr val="000066"/>
              </a:buClr>
              <a:buSzPct val="75000"/>
              <a:buFont typeface="Times New Roman"/>
              <a:buChar char="•"/>
              <a:defRPr sz="2400" b="0" i="0" u="none" strike="noStrike" cap="none">
                <a:solidFill>
                  <a:srgbClr val="000066"/>
                </a:solidFill>
                <a:latin typeface="Times New Roman"/>
                <a:ea typeface="Times New Roman"/>
                <a:cs typeface="Times New Roman"/>
                <a:sym typeface="Times New Roman"/>
              </a:defRPr>
            </a:lvl3pPr>
            <a:lvl4pPr marL="1600200" marR="0" lvl="3"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4pPr>
            <a:lvl5pPr marL="2057400" marR="0" lvl="4" indent="-133350" algn="l" rtl="0">
              <a:spcBef>
                <a:spcPts val="400"/>
              </a:spcBef>
              <a:spcAft>
                <a:spcPts val="0"/>
              </a:spcAft>
              <a:buClr>
                <a:srgbClr val="000066"/>
              </a:buClr>
              <a:buSzPct val="75000"/>
              <a:buFont typeface="Times New Roman"/>
              <a:buChar char="•"/>
              <a:defRPr sz="2000" b="0" i="0" u="none" strike="noStrike" cap="none">
                <a:solidFill>
                  <a:srgbClr val="000066"/>
                </a:solidFill>
                <a:latin typeface="Times New Roman"/>
                <a:ea typeface="Times New Roman"/>
                <a:cs typeface="Times New Roman"/>
                <a:sym typeface="Times New Roman"/>
              </a:defRPr>
            </a:lvl5pPr>
            <a:lvl6pPr marL="2514600" marR="0" lvl="5"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6pPr>
            <a:lvl7pPr marL="2971800" marR="0" lvl="6"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7pPr>
            <a:lvl8pPr marL="3429000" marR="0" lvl="7"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8pPr>
            <a:lvl9pPr marL="3886200" marR="0" lvl="8" indent="-101600" algn="l" rtl="0">
              <a:spcBef>
                <a:spcPts val="400"/>
              </a:spcBef>
              <a:buClr>
                <a:schemeClr val="lt1"/>
              </a:buClr>
              <a:buSzPct val="100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91" name="Shape 91"/>
          <p:cNvSpPr txBox="1">
            <a:spLocks noGrp="1"/>
          </p:cNvSpPr>
          <p:nvPr>
            <p:ph type="ftr" idx="11"/>
          </p:nvPr>
        </p:nvSpPr>
        <p:spPr>
          <a:xfrm>
            <a:off x="3124200" y="5400316"/>
            <a:ext cx="2895600" cy="304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700" b="0" i="0" u="none" strike="noStrike" cap="none">
                <a:solidFill>
                  <a:srgbClr val="000099"/>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lt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lt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lt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lt1"/>
                </a:solidFill>
                <a:latin typeface="Arial"/>
                <a:ea typeface="Arial"/>
                <a:cs typeface="Arial"/>
                <a:sym typeface="Arial"/>
              </a:defRPr>
            </a:lvl5pPr>
            <a:lvl6pPr marL="2286000" marR="0" lvl="5" indent="0" algn="l" rtl="0">
              <a:spcBef>
                <a:spcPts val="0"/>
              </a:spcBef>
              <a:buNone/>
              <a:defRPr sz="1800" b="0" i="0" u="none" strike="noStrike" cap="none">
                <a:solidFill>
                  <a:schemeClr val="lt1"/>
                </a:solidFill>
                <a:latin typeface="Arial"/>
                <a:ea typeface="Arial"/>
                <a:cs typeface="Arial"/>
                <a:sym typeface="Arial"/>
              </a:defRPr>
            </a:lvl6pPr>
            <a:lvl7pPr marL="2743200" marR="0" lvl="6" indent="0" algn="l" rtl="0">
              <a:spcBef>
                <a:spcPts val="0"/>
              </a:spcBef>
              <a:buNone/>
              <a:defRPr sz="1800" b="0" i="0" u="none" strike="noStrike" cap="none">
                <a:solidFill>
                  <a:schemeClr val="lt1"/>
                </a:solidFill>
                <a:latin typeface="Arial"/>
                <a:ea typeface="Arial"/>
                <a:cs typeface="Arial"/>
                <a:sym typeface="Arial"/>
              </a:defRPr>
            </a:lvl7pPr>
            <a:lvl8pPr marL="3200400" marR="0" lvl="7" indent="0" algn="l" rtl="0">
              <a:spcBef>
                <a:spcPts val="0"/>
              </a:spcBef>
              <a:buNone/>
              <a:defRPr sz="1800" b="0" i="0" u="none" strike="noStrike" cap="none">
                <a:solidFill>
                  <a:schemeClr val="lt1"/>
                </a:solidFill>
                <a:latin typeface="Arial"/>
                <a:ea typeface="Arial"/>
                <a:cs typeface="Arial"/>
                <a:sym typeface="Arial"/>
              </a:defRPr>
            </a:lvl8pPr>
            <a:lvl9pPr marL="3657600" marR="0" lvl="8" indent="0" algn="l" rtl="0">
              <a:spcBef>
                <a:spcPts val="0"/>
              </a:spcBef>
              <a:buNone/>
              <a:defRPr sz="1800" b="0" i="0" u="none" strike="noStrike" cap="none">
                <a:solidFill>
                  <a:schemeClr val="lt1"/>
                </a:solidFill>
                <a:latin typeface="Arial"/>
                <a:ea typeface="Arial"/>
                <a:cs typeface="Arial"/>
                <a:sym typeface="Arial"/>
              </a:defRPr>
            </a:lvl9pPr>
          </a:lstStyle>
          <a:p>
            <a:endParaRPr/>
          </a:p>
        </p:txBody>
      </p:sp>
      <p:sp>
        <p:nvSpPr>
          <p:cNvPr id="92" name="Shape 92"/>
          <p:cNvSpPr txBox="1"/>
          <p:nvPr/>
        </p:nvSpPr>
        <p:spPr>
          <a:xfrm>
            <a:off x="6859975" y="5464758"/>
            <a:ext cx="2133600" cy="205800"/>
          </a:xfrm>
          <a:prstGeom prst="rect">
            <a:avLst/>
          </a:prstGeom>
          <a:noFill/>
          <a:ln>
            <a:noFill/>
          </a:ln>
        </p:spPr>
        <p:txBody>
          <a:bodyPr lIns="91425" tIns="45700" rIns="91425" bIns="45700" anchor="t" anchorCtr="0">
            <a:noAutofit/>
          </a:bodyPr>
          <a:lstStyle/>
          <a:p>
            <a:pPr marL="0" marR="0" lvl="0" indent="0" algn="r" rtl="0">
              <a:lnSpc>
                <a:spcPct val="100000"/>
              </a:lnSpc>
              <a:spcBef>
                <a:spcPts val="0"/>
              </a:spcBef>
              <a:spcAft>
                <a:spcPts val="0"/>
              </a:spcAft>
              <a:buClr>
                <a:srgbClr val="000066"/>
              </a:buClr>
              <a:buSzPct val="25000"/>
              <a:buFont typeface="Arial"/>
              <a:buNone/>
            </a:pPr>
            <a:fld id="{00000000-1234-1234-1234-123412341234}" type="slidenum">
              <a:rPr lang="en-GB" sz="800" b="0" i="0" u="none" strike="noStrike" cap="none">
                <a:solidFill>
                  <a:srgbClr val="000066"/>
                </a:solidFill>
                <a:latin typeface="Arial"/>
                <a:ea typeface="Arial"/>
                <a:cs typeface="Arial"/>
                <a:sym typeface="Arial"/>
              </a:rPr>
              <a:t>‹#›</a:t>
            </a:fld>
            <a:endParaRPr lang="en-GB" sz="800" b="0" i="0" u="none" strike="noStrike" cap="none">
              <a:solidFill>
                <a:srgbClr val="000066"/>
              </a:solidFill>
              <a:latin typeface="Arial"/>
              <a:ea typeface="Arial"/>
              <a:cs typeface="Arial"/>
              <a:sym typeface="Arial"/>
            </a:endParaRPr>
          </a:p>
        </p:txBody>
      </p:sp>
      <p:pic>
        <p:nvPicPr>
          <p:cNvPr id="93" name="Shape 93" descr="BlueOptima_RoughLogo_medium.jpg"/>
          <p:cNvPicPr preferRelativeResize="0"/>
          <p:nvPr/>
        </p:nvPicPr>
        <p:blipFill rotWithShape="1">
          <a:blip r:embed="rId13">
            <a:alphaModFix/>
          </a:blip>
          <a:srcRect/>
          <a:stretch/>
        </p:blipFill>
        <p:spPr>
          <a:xfrm>
            <a:off x="155092" y="5351207"/>
            <a:ext cx="1563600" cy="3111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jp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notesSlide" Target="../notesSlides/notesSlide13.xml"/><Relationship Id="rId16"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grpSp>
        <p:nvGrpSpPr>
          <p:cNvPr id="166" name="Shape 166"/>
          <p:cNvGrpSpPr/>
          <p:nvPr/>
        </p:nvGrpSpPr>
        <p:grpSpPr>
          <a:xfrm>
            <a:off x="1838132" y="2078581"/>
            <a:ext cx="5492205" cy="930328"/>
            <a:chOff x="2362200" y="2286000"/>
            <a:chExt cx="6027871" cy="972604"/>
          </a:xfrm>
        </p:grpSpPr>
        <p:pic>
          <p:nvPicPr>
            <p:cNvPr id="167" name="Shape 167" descr="blueoptimaLogo_SVG_final_6017W_1217H_2400dpi_2_5inW_0_5inH.png"/>
            <p:cNvPicPr preferRelativeResize="0"/>
            <p:nvPr/>
          </p:nvPicPr>
          <p:blipFill rotWithShape="1">
            <a:blip r:embed="rId3">
              <a:alphaModFix/>
            </a:blip>
            <a:srcRect/>
            <a:stretch/>
          </p:blipFill>
          <p:spPr>
            <a:xfrm>
              <a:off x="3581400" y="2286000"/>
              <a:ext cx="4808671" cy="972604"/>
            </a:xfrm>
            <a:prstGeom prst="rect">
              <a:avLst/>
            </a:prstGeom>
            <a:noFill/>
            <a:ln>
              <a:noFill/>
            </a:ln>
          </p:spPr>
        </p:pic>
        <p:pic>
          <p:nvPicPr>
            <p:cNvPr id="168" name="Shape 168" descr="BlueOptima+BlueDot+2400dpi+Page02.png"/>
            <p:cNvPicPr preferRelativeResize="0"/>
            <p:nvPr/>
          </p:nvPicPr>
          <p:blipFill rotWithShape="1">
            <a:blip r:embed="rId4">
              <a:alphaModFix/>
            </a:blip>
            <a:srcRect/>
            <a:stretch/>
          </p:blipFill>
          <p:spPr>
            <a:xfrm>
              <a:off x="2362200" y="2286000"/>
              <a:ext cx="1137088" cy="780793"/>
            </a:xfrm>
            <a:prstGeom prst="rect">
              <a:avLst/>
            </a:prstGeom>
            <a:noFill/>
            <a:ln>
              <a:noFill/>
            </a:ln>
          </p:spPr>
        </p:pic>
      </p:grpSp>
      <p:sp>
        <p:nvSpPr>
          <p:cNvPr id="170" name="Shape 170"/>
          <p:cNvSpPr txBox="1"/>
          <p:nvPr/>
        </p:nvSpPr>
        <p:spPr>
          <a:xfrm>
            <a:off x="4839137" y="2972746"/>
            <a:ext cx="2706076" cy="488949"/>
          </a:xfrm>
          <a:prstGeom prst="rect">
            <a:avLst/>
          </a:prstGeom>
          <a:noFill/>
          <a:ln>
            <a:noFill/>
          </a:ln>
        </p:spPr>
        <p:txBody>
          <a:bodyPr lIns="36175" tIns="36175" rIns="36175" bIns="36175" anchor="t" anchorCtr="0">
            <a:noAutofit/>
          </a:bodyPr>
          <a:lstStyle/>
          <a:p>
            <a:pPr marL="0" marR="0" lvl="0" indent="0" algn="l" rtl="0">
              <a:spcBef>
                <a:spcPts val="0"/>
              </a:spcBef>
              <a:spcAft>
                <a:spcPts val="0"/>
              </a:spcAft>
              <a:buSzPct val="25000"/>
              <a:buNone/>
            </a:pPr>
            <a:r>
              <a:rPr lang="en-GB" sz="2000" b="1" i="1" dirty="0">
                <a:solidFill>
                  <a:srgbClr val="000066"/>
                </a:solidFill>
                <a:latin typeface="Arial"/>
                <a:ea typeface="Arial"/>
                <a:cs typeface="Arial"/>
                <a:sym typeface="Arial"/>
              </a:rPr>
              <a:t>… better software; </a:t>
            </a:r>
          </a:p>
          <a:p>
            <a:pPr marL="0" marR="0" lvl="0" indent="0" algn="l" rtl="0">
              <a:spcBef>
                <a:spcPts val="0"/>
              </a:spcBef>
              <a:spcAft>
                <a:spcPts val="0"/>
              </a:spcAft>
              <a:buSzPct val="25000"/>
              <a:buNone/>
            </a:pPr>
            <a:r>
              <a:rPr lang="en-GB" sz="2000" b="1" i="1" dirty="0">
                <a:solidFill>
                  <a:srgbClr val="000066"/>
                </a:solidFill>
                <a:latin typeface="Arial"/>
                <a:ea typeface="Arial"/>
                <a:cs typeface="Arial"/>
                <a:sym typeface="Arial"/>
              </a:rPr>
              <a:t>	leaner, faster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Shape 231"/>
          <p:cNvSpPr/>
          <p:nvPr/>
        </p:nvSpPr>
        <p:spPr>
          <a:xfrm>
            <a:off x="2728291" y="520141"/>
            <a:ext cx="121920" cy="13207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32" name="Shape 232"/>
          <p:cNvPicPr preferRelativeResize="0"/>
          <p:nvPr/>
        </p:nvPicPr>
        <p:blipFill rotWithShape="1">
          <a:blip r:embed="rId3">
            <a:alphaModFix/>
          </a:blip>
          <a:srcRect/>
          <a:stretch/>
        </p:blipFill>
        <p:spPr>
          <a:xfrm>
            <a:off x="496847" y="517500"/>
            <a:ext cx="8150306" cy="4679999"/>
          </a:xfrm>
          <a:prstGeom prst="rect">
            <a:avLst/>
          </a:prstGeom>
          <a:noFill/>
          <a:ln>
            <a:noFill/>
          </a:ln>
        </p:spPr>
      </p:pic>
      <p:sp>
        <p:nvSpPr>
          <p:cNvPr id="233" name="Shape 233"/>
          <p:cNvSpPr txBox="1"/>
          <p:nvPr/>
        </p:nvSpPr>
        <p:spPr>
          <a:xfrm>
            <a:off x="4624389" y="4859301"/>
            <a:ext cx="4047464" cy="553997"/>
          </a:xfrm>
          <a:prstGeom prst="rect">
            <a:avLst/>
          </a:prstGeom>
          <a:solidFill>
            <a:srgbClr val="93B3D7"/>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1000" b="1" i="1" dirty="0">
                <a:solidFill>
                  <a:schemeClr val="dk1"/>
                </a:solidFill>
                <a:latin typeface="Arial"/>
                <a:ea typeface="Arial"/>
                <a:cs typeface="Arial"/>
                <a:sym typeface="Arial"/>
              </a:rPr>
              <a:t>In Q3 average productivity per person (blue) is trending up as cost per hour of effort delivered (red) trends down. The organisation is becoming more performing. </a:t>
            </a:r>
          </a:p>
        </p:txBody>
      </p:sp>
      <p:sp>
        <p:nvSpPr>
          <p:cNvPr id="6" name="Shape 257"/>
          <p:cNvSpPr txBox="1">
            <a:spLocks noGrp="1"/>
          </p:cNvSpPr>
          <p:nvPr>
            <p:ph type="title"/>
          </p:nvPr>
        </p:nvSpPr>
        <p:spPr>
          <a:xfrm>
            <a:off x="251025" y="106925"/>
            <a:ext cx="3905700"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dirty="0"/>
              <a:t>Monthly Trend – Organisation View</a:t>
            </a:r>
          </a:p>
        </p:txBody>
      </p:sp>
      <p:sp>
        <p:nvSpPr>
          <p:cNvPr id="11" name="Shape 175"/>
          <p:cNvSpPr txBox="1"/>
          <p:nvPr/>
        </p:nvSpPr>
        <p:spPr>
          <a:xfrm>
            <a:off x="457200" y="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000066"/>
                </a:solidFill>
              </a:rPr>
              <a:t>Productivity </a:t>
            </a:r>
            <a:r>
              <a:rPr lang="en-GB" sz="1200" b="1" i="1" dirty="0">
                <a:solidFill>
                  <a:srgbClr val="A5A5A5"/>
                </a:solidFill>
              </a:rPr>
              <a:t>// ART Quality</a:t>
            </a:r>
            <a:r>
              <a:rPr lang="en-GB" sz="1200" b="1" i="1" dirty="0">
                <a:solidFill>
                  <a:srgbClr val="A5A5A5"/>
                </a:solidFill>
                <a:latin typeface="Arial"/>
                <a:ea typeface="Arial"/>
                <a:cs typeface="Arial"/>
                <a:sym typeface="Arial"/>
              </a:rPr>
              <a:t> // Architecture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p:nvPr/>
        </p:nvSpPr>
        <p:spPr>
          <a:xfrm>
            <a:off x="2728291" y="520141"/>
            <a:ext cx="121920" cy="13207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3" name="Shape 253"/>
          <p:cNvSpPr txBox="1"/>
          <p:nvPr/>
        </p:nvSpPr>
        <p:spPr>
          <a:xfrm>
            <a:off x="5167312" y="4752973"/>
            <a:ext cx="3609976" cy="40010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1000">
                <a:solidFill>
                  <a:schemeClr val="dk1"/>
                </a:solidFill>
                <a:latin typeface="Arial"/>
                <a:ea typeface="Arial"/>
                <a:cs typeface="Arial"/>
                <a:sym typeface="Arial"/>
              </a:rPr>
              <a:t>Skewed distribution. More than 50% of developers average 1.5  hours or fewer of Coding Effort per day.</a:t>
            </a:r>
          </a:p>
        </p:txBody>
      </p:sp>
      <p:pic>
        <p:nvPicPr>
          <p:cNvPr id="254" name="Shape 254"/>
          <p:cNvPicPr preferRelativeResize="0"/>
          <p:nvPr/>
        </p:nvPicPr>
        <p:blipFill rotWithShape="1">
          <a:blip r:embed="rId3">
            <a:alphaModFix/>
          </a:blip>
          <a:srcRect/>
          <a:stretch/>
        </p:blipFill>
        <p:spPr>
          <a:xfrm>
            <a:off x="502025" y="517500"/>
            <a:ext cx="8139950" cy="4679999"/>
          </a:xfrm>
          <a:prstGeom prst="rect">
            <a:avLst/>
          </a:prstGeom>
          <a:noFill/>
          <a:ln>
            <a:noFill/>
          </a:ln>
        </p:spPr>
      </p:pic>
      <p:sp>
        <p:nvSpPr>
          <p:cNvPr id="255" name="Shape 255"/>
          <p:cNvSpPr txBox="1"/>
          <p:nvPr/>
        </p:nvSpPr>
        <p:spPr>
          <a:xfrm>
            <a:off x="5545953" y="4752973"/>
            <a:ext cx="3163679" cy="707886"/>
          </a:xfrm>
          <a:prstGeom prst="rect">
            <a:avLst/>
          </a:prstGeom>
          <a:solidFill>
            <a:srgbClr val="93B3D7">
              <a:alpha val="57647"/>
            </a:srgbClr>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1000" b="1" i="1" dirty="0">
                <a:solidFill>
                  <a:schemeClr val="dk1"/>
                </a:solidFill>
              </a:rPr>
              <a:t>The majority of d</a:t>
            </a:r>
            <a:r>
              <a:rPr lang="en-GB" sz="1000" b="1" i="1" dirty="0">
                <a:solidFill>
                  <a:schemeClr val="dk1"/>
                </a:solidFill>
                <a:latin typeface="Arial"/>
                <a:ea typeface="Arial"/>
                <a:cs typeface="Arial"/>
                <a:sym typeface="Arial"/>
              </a:rPr>
              <a:t>evelopers in Application 110 deliver less than 1.5 Coding Hours (blue bars). </a:t>
            </a:r>
            <a:r>
              <a:rPr lang="en-GB" sz="1000" b="1" i="1" dirty="0">
                <a:solidFill>
                  <a:schemeClr val="dk1"/>
                </a:solidFill>
              </a:rPr>
              <a:t>Whereas, Application 116 has stronger performance on a daily basis. </a:t>
            </a:r>
            <a:endParaRPr lang="en-GB" sz="1000" b="1" i="1" dirty="0">
              <a:solidFill>
                <a:schemeClr val="dk1"/>
              </a:solidFill>
              <a:latin typeface="Arial"/>
              <a:ea typeface="Arial"/>
              <a:cs typeface="Arial"/>
              <a:sym typeface="Arial"/>
            </a:endParaRPr>
          </a:p>
        </p:txBody>
      </p:sp>
      <p:sp>
        <p:nvSpPr>
          <p:cNvPr id="257" name="Shape 257"/>
          <p:cNvSpPr txBox="1">
            <a:spLocks noGrp="1"/>
          </p:cNvSpPr>
          <p:nvPr>
            <p:ph type="title"/>
          </p:nvPr>
        </p:nvSpPr>
        <p:spPr>
          <a:xfrm>
            <a:off x="251025" y="106925"/>
            <a:ext cx="3905700"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dirty="0"/>
              <a:t>Coding Effort Distribution </a:t>
            </a:r>
          </a:p>
        </p:txBody>
      </p:sp>
      <p:cxnSp>
        <p:nvCxnSpPr>
          <p:cNvPr id="3" name="Straight Connector 2"/>
          <p:cNvCxnSpPr/>
          <p:nvPr/>
        </p:nvCxnSpPr>
        <p:spPr>
          <a:xfrm>
            <a:off x="4529138" y="885825"/>
            <a:ext cx="4762" cy="38671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hape 175"/>
          <p:cNvSpPr txBox="1"/>
          <p:nvPr/>
        </p:nvSpPr>
        <p:spPr>
          <a:xfrm>
            <a:off x="457200" y="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000066"/>
                </a:solidFill>
              </a:rPr>
              <a:t>Productivity </a:t>
            </a:r>
            <a:r>
              <a:rPr lang="en-GB" sz="1200" b="1" i="1" dirty="0">
                <a:solidFill>
                  <a:srgbClr val="A5A5A5"/>
                </a:solidFill>
              </a:rPr>
              <a:t>// ART Quality</a:t>
            </a:r>
            <a:r>
              <a:rPr lang="en-GB" sz="1200" b="1" i="1" dirty="0">
                <a:solidFill>
                  <a:srgbClr val="A5A5A5"/>
                </a:solidFill>
                <a:latin typeface="Arial"/>
                <a:ea typeface="Arial"/>
                <a:cs typeface="Arial"/>
                <a:sym typeface="Arial"/>
              </a:rPr>
              <a:t> // Architecture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p:nvPr/>
        </p:nvSpPr>
        <p:spPr>
          <a:xfrm>
            <a:off x="2728291" y="520141"/>
            <a:ext cx="121920" cy="13207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63" name="Shape 263"/>
          <p:cNvPicPr preferRelativeResize="0"/>
          <p:nvPr/>
        </p:nvPicPr>
        <p:blipFill rotWithShape="1">
          <a:blip r:embed="rId3">
            <a:alphaModFix/>
          </a:blip>
          <a:srcRect/>
          <a:stretch/>
        </p:blipFill>
        <p:spPr>
          <a:xfrm>
            <a:off x="721895" y="517500"/>
            <a:ext cx="7700210" cy="4679999"/>
          </a:xfrm>
          <a:prstGeom prst="rect">
            <a:avLst/>
          </a:prstGeom>
          <a:noFill/>
          <a:ln>
            <a:noFill/>
          </a:ln>
        </p:spPr>
      </p:pic>
      <p:sp>
        <p:nvSpPr>
          <p:cNvPr id="264" name="Shape 264"/>
          <p:cNvSpPr txBox="1"/>
          <p:nvPr/>
        </p:nvSpPr>
        <p:spPr>
          <a:xfrm>
            <a:off x="1185238" y="1884447"/>
            <a:ext cx="2309337" cy="973052"/>
          </a:xfrm>
          <a:prstGeom prst="rect">
            <a:avLst/>
          </a:prstGeom>
          <a:solidFill>
            <a:srgbClr val="93B3D7">
              <a:alpha val="57647"/>
            </a:srgbClr>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1000" b="1" i="1" dirty="0">
                <a:solidFill>
                  <a:schemeClr val="dk1"/>
                </a:solidFill>
                <a:latin typeface="Arial"/>
                <a:ea typeface="Arial"/>
                <a:cs typeface="Arial"/>
                <a:sym typeface="Arial"/>
              </a:rPr>
              <a:t>Here, App 116 has had 80 active developers averaging 2.39 hours of CE per day and costing $56 per CE hour delivered. In total 11,497 hours of CE have been contributed to the project.</a:t>
            </a:r>
          </a:p>
        </p:txBody>
      </p:sp>
      <p:sp>
        <p:nvSpPr>
          <p:cNvPr id="266" name="Shape 266"/>
          <p:cNvSpPr txBox="1">
            <a:spLocks noGrp="1"/>
          </p:cNvSpPr>
          <p:nvPr>
            <p:ph type="title"/>
          </p:nvPr>
        </p:nvSpPr>
        <p:spPr>
          <a:xfrm>
            <a:off x="251025" y="106925"/>
            <a:ext cx="3905700"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a:t>Intensity of Delivery - Application View</a:t>
            </a:r>
          </a:p>
        </p:txBody>
      </p:sp>
      <p:sp>
        <p:nvSpPr>
          <p:cNvPr id="10" name="Shape 175"/>
          <p:cNvSpPr txBox="1"/>
          <p:nvPr/>
        </p:nvSpPr>
        <p:spPr>
          <a:xfrm>
            <a:off x="457200" y="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000066"/>
                </a:solidFill>
              </a:rPr>
              <a:t>Productivity </a:t>
            </a:r>
            <a:r>
              <a:rPr lang="en-GB" sz="1200" b="1" i="1" dirty="0">
                <a:solidFill>
                  <a:srgbClr val="A5A5A5"/>
                </a:solidFill>
              </a:rPr>
              <a:t>// ART Quality</a:t>
            </a:r>
            <a:r>
              <a:rPr lang="en-GB" sz="1200" b="1" i="1" dirty="0">
                <a:solidFill>
                  <a:srgbClr val="A5A5A5"/>
                </a:solidFill>
                <a:latin typeface="Arial"/>
                <a:ea typeface="Arial"/>
                <a:cs typeface="Arial"/>
                <a:sym typeface="Arial"/>
              </a:rPr>
              <a:t> // Architecture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Shape 271"/>
          <p:cNvPicPr preferRelativeResize="0"/>
          <p:nvPr/>
        </p:nvPicPr>
        <p:blipFill rotWithShape="1">
          <a:blip r:embed="rId3">
            <a:alphaModFix/>
          </a:blip>
          <a:srcRect/>
          <a:stretch/>
        </p:blipFill>
        <p:spPr>
          <a:xfrm>
            <a:off x="719883" y="517500"/>
            <a:ext cx="7704232" cy="4679999"/>
          </a:xfrm>
          <a:prstGeom prst="rect">
            <a:avLst/>
          </a:prstGeom>
          <a:noFill/>
          <a:ln>
            <a:noFill/>
          </a:ln>
        </p:spPr>
      </p:pic>
      <p:sp>
        <p:nvSpPr>
          <p:cNvPr id="272" name="Shape 272"/>
          <p:cNvSpPr/>
          <p:nvPr/>
        </p:nvSpPr>
        <p:spPr>
          <a:xfrm>
            <a:off x="2728291" y="520141"/>
            <a:ext cx="121920" cy="13207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3" name="Shape 273"/>
          <p:cNvSpPr txBox="1"/>
          <p:nvPr/>
        </p:nvSpPr>
        <p:spPr>
          <a:xfrm>
            <a:off x="2728291" y="1448580"/>
            <a:ext cx="2096127" cy="1323439"/>
          </a:xfrm>
          <a:prstGeom prst="rect">
            <a:avLst/>
          </a:prstGeom>
          <a:solidFill>
            <a:srgbClr val="93B3D7"/>
          </a:solidFill>
          <a:ln w="9525" cap="flat" cmpd="sng">
            <a:solidFill>
              <a:schemeClr val="dk2"/>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SzPct val="25000"/>
              <a:buNone/>
            </a:pPr>
            <a:r>
              <a:rPr lang="en-GB" sz="1000" b="1" i="1" dirty="0">
                <a:solidFill>
                  <a:schemeClr val="dk1"/>
                </a:solidFill>
                <a:latin typeface="Arial"/>
                <a:ea typeface="Arial"/>
                <a:cs typeface="Arial"/>
                <a:sym typeface="Arial"/>
              </a:rPr>
              <a:t>“44056@BankX.com” is a highly productive developer (averaging 4.68 hours per day). They are experienced with this codebase (367 tenure days) and have delivered 1,250 hours of Coding Effort at the cost of $26 per hour.</a:t>
            </a:r>
          </a:p>
        </p:txBody>
      </p:sp>
      <p:sp>
        <p:nvSpPr>
          <p:cNvPr id="275" name="Shape 275"/>
          <p:cNvSpPr txBox="1">
            <a:spLocks noGrp="1"/>
          </p:cNvSpPr>
          <p:nvPr>
            <p:ph type="title"/>
          </p:nvPr>
        </p:nvSpPr>
        <p:spPr>
          <a:xfrm>
            <a:off x="251025" y="106925"/>
            <a:ext cx="3905700"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dirty="0"/>
              <a:t>Intensity of Delivery - Developer View</a:t>
            </a:r>
          </a:p>
        </p:txBody>
      </p:sp>
      <p:sp>
        <p:nvSpPr>
          <p:cNvPr id="10" name="Shape 175"/>
          <p:cNvSpPr txBox="1"/>
          <p:nvPr/>
        </p:nvSpPr>
        <p:spPr>
          <a:xfrm>
            <a:off x="457200" y="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000066"/>
                </a:solidFill>
              </a:rPr>
              <a:t>Productivity </a:t>
            </a:r>
            <a:r>
              <a:rPr lang="en-GB" sz="1200" b="1" i="1" dirty="0">
                <a:solidFill>
                  <a:srgbClr val="A5A5A5"/>
                </a:solidFill>
              </a:rPr>
              <a:t>// ART Quality</a:t>
            </a:r>
            <a:r>
              <a:rPr lang="en-GB" sz="1200" b="1" i="1" dirty="0">
                <a:solidFill>
                  <a:srgbClr val="A5A5A5"/>
                </a:solidFill>
                <a:latin typeface="Arial"/>
                <a:ea typeface="Arial"/>
                <a:cs typeface="Arial"/>
                <a:sym typeface="Arial"/>
              </a:rPr>
              <a:t> // Architecture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42684" b="13241"/>
          <a:stretch/>
        </p:blipFill>
        <p:spPr>
          <a:xfrm>
            <a:off x="100586" y="759145"/>
            <a:ext cx="8461952" cy="4380122"/>
          </a:xfrm>
          <a:prstGeom prst="rect">
            <a:avLst/>
          </a:prstGeom>
        </p:spPr>
      </p:pic>
      <p:pic>
        <p:nvPicPr>
          <p:cNvPr id="5" name="Picture 4"/>
          <p:cNvPicPr>
            <a:picLocks noChangeAspect="1"/>
          </p:cNvPicPr>
          <p:nvPr/>
        </p:nvPicPr>
        <p:blipFill rotWithShape="1">
          <a:blip r:embed="rId3"/>
          <a:srcRect l="84488" t="77756" b="11299"/>
          <a:stretch/>
        </p:blipFill>
        <p:spPr>
          <a:xfrm>
            <a:off x="7660939" y="3115735"/>
            <a:ext cx="1483061" cy="1041399"/>
          </a:xfrm>
          <a:prstGeom prst="rect">
            <a:avLst/>
          </a:prstGeom>
        </p:spPr>
      </p:pic>
      <p:sp>
        <p:nvSpPr>
          <p:cNvPr id="6" name="Shape 275"/>
          <p:cNvSpPr txBox="1">
            <a:spLocks noGrp="1"/>
          </p:cNvSpPr>
          <p:nvPr>
            <p:ph type="title"/>
          </p:nvPr>
        </p:nvSpPr>
        <p:spPr>
          <a:xfrm>
            <a:off x="251025" y="106925"/>
            <a:ext cx="3905700"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dirty="0"/>
              <a:t>Intensity of Delivery - Developer View for Application 107 (entirely outsourced)</a:t>
            </a:r>
          </a:p>
        </p:txBody>
      </p:sp>
      <p:sp>
        <p:nvSpPr>
          <p:cNvPr id="7" name="Shape 175"/>
          <p:cNvSpPr txBox="1"/>
          <p:nvPr/>
        </p:nvSpPr>
        <p:spPr>
          <a:xfrm>
            <a:off x="457200" y="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000066"/>
                </a:solidFill>
              </a:rPr>
              <a:t>Productivity </a:t>
            </a:r>
            <a:r>
              <a:rPr lang="en-GB" sz="1200" b="1" i="1" dirty="0">
                <a:solidFill>
                  <a:srgbClr val="A5A5A5"/>
                </a:solidFill>
              </a:rPr>
              <a:t>// ART Quality</a:t>
            </a:r>
            <a:r>
              <a:rPr lang="en-GB" sz="1200" b="1" i="1" dirty="0">
                <a:solidFill>
                  <a:srgbClr val="A5A5A5"/>
                </a:solidFill>
                <a:latin typeface="Arial"/>
                <a:ea typeface="Arial"/>
                <a:cs typeface="Arial"/>
                <a:sym typeface="Arial"/>
              </a:rPr>
              <a:t> // Architecture</a:t>
            </a:r>
          </a:p>
        </p:txBody>
      </p:sp>
      <p:cxnSp>
        <p:nvCxnSpPr>
          <p:cNvPr id="9" name="Straight Arrow Connector 8"/>
          <p:cNvCxnSpPr>
            <a:cxnSpLocks/>
          </p:cNvCxnSpPr>
          <p:nvPr/>
        </p:nvCxnSpPr>
        <p:spPr>
          <a:xfrm flipH="1" flipV="1">
            <a:off x="516468" y="1397000"/>
            <a:ext cx="313265" cy="389467"/>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cxnSpLocks/>
          </p:cNvCxnSpPr>
          <p:nvPr/>
        </p:nvCxnSpPr>
        <p:spPr>
          <a:xfrm flipH="1">
            <a:off x="7449274" y="3636434"/>
            <a:ext cx="211665" cy="5207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Shape 264"/>
          <p:cNvSpPr txBox="1"/>
          <p:nvPr/>
        </p:nvSpPr>
        <p:spPr>
          <a:xfrm>
            <a:off x="3412066" y="1689101"/>
            <a:ext cx="4037207" cy="715432"/>
          </a:xfrm>
          <a:prstGeom prst="rect">
            <a:avLst/>
          </a:prstGeom>
          <a:solidFill>
            <a:schemeClr val="bg2">
              <a:lumMod val="40000"/>
              <a:lumOff val="60000"/>
              <a:alpha val="57647"/>
            </a:schemeClr>
          </a:solidFill>
          <a:ln>
            <a:solidFill>
              <a:schemeClr val="tx1"/>
            </a:solidFill>
          </a:ln>
        </p:spPr>
        <p:txBody>
          <a:bodyPr lIns="91425" tIns="45700" rIns="91425" bIns="45700" anchor="t" anchorCtr="0">
            <a:noAutofit/>
          </a:bodyPr>
          <a:lstStyle/>
          <a:p>
            <a:pPr marL="0" marR="0" lvl="0" indent="0" algn="l" rtl="0">
              <a:spcBef>
                <a:spcPts val="0"/>
              </a:spcBef>
              <a:spcAft>
                <a:spcPts val="0"/>
              </a:spcAft>
              <a:buSzPct val="25000"/>
              <a:buNone/>
            </a:pPr>
            <a:r>
              <a:rPr lang="en-GB" sz="1000" b="1" i="1" dirty="0">
                <a:solidFill>
                  <a:schemeClr val="dk1"/>
                </a:solidFill>
                <a:latin typeface="Arial"/>
                <a:ea typeface="Arial"/>
                <a:cs typeface="Arial"/>
                <a:sym typeface="Arial"/>
              </a:rPr>
              <a:t>This team is entirely outsourced, and employed by Supplier C. Dev 44070 is the most productive, who delivered more CE than </a:t>
            </a:r>
            <a:r>
              <a:rPr lang="en-GB" sz="1000" b="1" i="1" dirty="0">
                <a:solidFill>
                  <a:schemeClr val="dk1"/>
                </a:solidFill>
              </a:rPr>
              <a:t>the combined CE for ~10 </a:t>
            </a:r>
            <a:r>
              <a:rPr lang="en-GB" sz="1000" b="1" i="1" dirty="0" err="1">
                <a:solidFill>
                  <a:schemeClr val="dk1"/>
                </a:solidFill>
              </a:rPr>
              <a:t>devs</a:t>
            </a:r>
            <a:r>
              <a:rPr lang="en-GB" sz="1000" b="1" i="1" dirty="0">
                <a:solidFill>
                  <a:schemeClr val="dk1"/>
                </a:solidFill>
              </a:rPr>
              <a:t> in the bottom-right</a:t>
            </a:r>
            <a:r>
              <a:rPr lang="en-GB" sz="1000" b="1" i="1" dirty="0">
                <a:solidFill>
                  <a:schemeClr val="dk1"/>
                </a:solidFill>
                <a:latin typeface="Arial"/>
                <a:ea typeface="Arial"/>
                <a:cs typeface="Arial"/>
                <a:sym typeface="Arial"/>
              </a:rPr>
              <a:t>. Dev 44070 costs $30/CE hour instead of $308/CE hour </a:t>
            </a:r>
            <a:r>
              <a:rPr lang="en-GB" sz="1000" b="1" i="1">
                <a:solidFill>
                  <a:schemeClr val="dk1"/>
                </a:solidFill>
                <a:latin typeface="Arial"/>
                <a:ea typeface="Arial"/>
                <a:cs typeface="Arial"/>
                <a:sym typeface="Arial"/>
              </a:rPr>
              <a:t>by </a:t>
            </a:r>
            <a:r>
              <a:rPr lang="en-GB" sz="1000" b="1" i="1" dirty="0">
                <a:solidFill>
                  <a:schemeClr val="dk1"/>
                </a:solidFill>
              </a:rPr>
              <a:t>D</a:t>
            </a:r>
            <a:r>
              <a:rPr lang="en-GB" sz="1000" b="1" i="1">
                <a:solidFill>
                  <a:schemeClr val="dk1"/>
                </a:solidFill>
                <a:latin typeface="Arial"/>
                <a:ea typeface="Arial"/>
                <a:cs typeface="Arial"/>
                <a:sym typeface="Arial"/>
              </a:rPr>
              <a:t>ev </a:t>
            </a:r>
            <a:r>
              <a:rPr lang="en-GB" sz="1000" b="1" i="1" dirty="0">
                <a:solidFill>
                  <a:schemeClr val="dk1"/>
                </a:solidFill>
                <a:latin typeface="Arial"/>
                <a:ea typeface="Arial"/>
                <a:cs typeface="Arial"/>
                <a:sym typeface="Arial"/>
              </a:rPr>
              <a:t>44065. </a:t>
            </a:r>
          </a:p>
        </p:txBody>
      </p:sp>
    </p:spTree>
    <p:extLst>
      <p:ext uri="{BB962C8B-B14F-4D97-AF65-F5344CB8AC3E}">
        <p14:creationId xmlns:p14="http://schemas.microsoft.com/office/powerpoint/2010/main" val="2737859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2" name="Shape 272"/>
          <p:cNvSpPr/>
          <p:nvPr/>
        </p:nvSpPr>
        <p:spPr>
          <a:xfrm>
            <a:off x="2728291" y="520141"/>
            <a:ext cx="121920" cy="13207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5" name="Shape 275"/>
          <p:cNvSpPr txBox="1">
            <a:spLocks noGrp="1"/>
          </p:cNvSpPr>
          <p:nvPr>
            <p:ph type="title"/>
          </p:nvPr>
        </p:nvSpPr>
        <p:spPr>
          <a:xfrm>
            <a:off x="246287" y="206652"/>
            <a:ext cx="3905700"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dirty="0"/>
              <a:t>Task Types</a:t>
            </a:r>
          </a:p>
        </p:txBody>
      </p:sp>
      <p:pic>
        <p:nvPicPr>
          <p:cNvPr id="2" name="Picture 1"/>
          <p:cNvPicPr>
            <a:picLocks noChangeAspect="1"/>
          </p:cNvPicPr>
          <p:nvPr/>
        </p:nvPicPr>
        <p:blipFill rotWithShape="1">
          <a:blip r:embed="rId3"/>
          <a:srcRect t="6819" b="18731"/>
          <a:stretch/>
        </p:blipFill>
        <p:spPr>
          <a:xfrm>
            <a:off x="182358" y="780753"/>
            <a:ext cx="8776867" cy="4582464"/>
          </a:xfrm>
          <a:prstGeom prst="rect">
            <a:avLst/>
          </a:prstGeom>
        </p:spPr>
      </p:pic>
      <p:sp>
        <p:nvSpPr>
          <p:cNvPr id="7" name="Shape 273"/>
          <p:cNvSpPr txBox="1"/>
          <p:nvPr/>
        </p:nvSpPr>
        <p:spPr>
          <a:xfrm>
            <a:off x="4752434" y="1062065"/>
            <a:ext cx="2296066" cy="890559"/>
          </a:xfrm>
          <a:prstGeom prst="rect">
            <a:avLst/>
          </a:prstGeom>
          <a:solidFill>
            <a:srgbClr val="93B3D7"/>
          </a:solidFill>
          <a:ln w="9525" cap="flat" cmpd="sng">
            <a:solidFill>
              <a:schemeClr val="dk2"/>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SzPct val="25000"/>
              <a:buNone/>
            </a:pPr>
            <a:r>
              <a:rPr lang="en-GB" sz="1000" b="1" i="1" dirty="0">
                <a:solidFill>
                  <a:schemeClr val="dk1"/>
                </a:solidFill>
                <a:latin typeface="Arial"/>
                <a:ea typeface="Arial"/>
                <a:cs typeface="Arial"/>
                <a:sym typeface="Arial"/>
              </a:rPr>
              <a:t>Analysing health of releases – proportion of effort invested in UAT vs. Development phase. Where is Coding Effort contributed in the SDLC?</a:t>
            </a:r>
          </a:p>
        </p:txBody>
      </p:sp>
      <p:sp>
        <p:nvSpPr>
          <p:cNvPr id="11" name="Shape 175"/>
          <p:cNvSpPr txBox="1"/>
          <p:nvPr/>
        </p:nvSpPr>
        <p:spPr>
          <a:xfrm>
            <a:off x="457200" y="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000066"/>
                </a:solidFill>
              </a:rPr>
              <a:t>Productivity </a:t>
            </a:r>
            <a:r>
              <a:rPr lang="en-GB" sz="1200" b="1" i="1" dirty="0">
                <a:solidFill>
                  <a:srgbClr val="A5A5A5"/>
                </a:solidFill>
              </a:rPr>
              <a:t>// ART Quality</a:t>
            </a:r>
            <a:r>
              <a:rPr lang="en-GB" sz="1200" b="1" i="1" dirty="0">
                <a:solidFill>
                  <a:srgbClr val="A5A5A5"/>
                </a:solidFill>
                <a:latin typeface="Arial"/>
                <a:ea typeface="Arial"/>
                <a:cs typeface="Arial"/>
                <a:sym typeface="Arial"/>
              </a:rPr>
              <a:t> // Architecture</a:t>
            </a:r>
          </a:p>
        </p:txBody>
      </p:sp>
    </p:spTree>
    <p:extLst>
      <p:ext uri="{BB962C8B-B14F-4D97-AF65-F5344CB8AC3E}">
        <p14:creationId xmlns:p14="http://schemas.microsoft.com/office/powerpoint/2010/main" val="1177227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Shape 280"/>
          <p:cNvPicPr preferRelativeResize="0"/>
          <p:nvPr/>
        </p:nvPicPr>
        <p:blipFill rotWithShape="1">
          <a:blip r:embed="rId3">
            <a:alphaModFix/>
          </a:blip>
          <a:srcRect/>
          <a:stretch/>
        </p:blipFill>
        <p:spPr>
          <a:xfrm>
            <a:off x="874573" y="517500"/>
            <a:ext cx="7394855" cy="4679999"/>
          </a:xfrm>
          <a:prstGeom prst="rect">
            <a:avLst/>
          </a:prstGeom>
          <a:noFill/>
          <a:ln>
            <a:noFill/>
          </a:ln>
        </p:spPr>
      </p:pic>
      <p:sp>
        <p:nvSpPr>
          <p:cNvPr id="281" name="Shape 281"/>
          <p:cNvSpPr/>
          <p:nvPr/>
        </p:nvSpPr>
        <p:spPr>
          <a:xfrm>
            <a:off x="2728291" y="520141"/>
            <a:ext cx="121920" cy="13207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2" name="Shape 282"/>
          <p:cNvSpPr txBox="1"/>
          <p:nvPr/>
        </p:nvSpPr>
        <p:spPr>
          <a:xfrm>
            <a:off x="1410759" y="2201569"/>
            <a:ext cx="2000876" cy="1323439"/>
          </a:xfrm>
          <a:prstGeom prst="rect">
            <a:avLst/>
          </a:prstGeom>
          <a:solidFill>
            <a:srgbClr val="93B3D7"/>
          </a:solidFill>
          <a:ln w="9525" cap="flat" cmpd="sng">
            <a:solidFill>
              <a:schemeClr val="dk2"/>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SzPct val="25000"/>
              <a:buNone/>
            </a:pPr>
            <a:r>
              <a:rPr lang="en-GB" sz="1000" b="1" i="1">
                <a:solidFill>
                  <a:schemeClr val="dk1"/>
                </a:solidFill>
                <a:latin typeface="Arial"/>
                <a:ea typeface="Arial"/>
                <a:cs typeface="Arial"/>
                <a:sym typeface="Arial"/>
              </a:rPr>
              <a:t>This firm is heavily outsourced, with Vendor B outperforming Vendor A at 1.77 hours of CE per day. Neither vendor can keep up with Bank X’s small team of employed developers, who average 2.04.</a:t>
            </a:r>
          </a:p>
        </p:txBody>
      </p:sp>
      <p:sp>
        <p:nvSpPr>
          <p:cNvPr id="284" name="Shape 284"/>
          <p:cNvSpPr txBox="1">
            <a:spLocks noGrp="1"/>
          </p:cNvSpPr>
          <p:nvPr>
            <p:ph type="title"/>
          </p:nvPr>
        </p:nvSpPr>
        <p:spPr>
          <a:xfrm>
            <a:off x="457200" y="157382"/>
            <a:ext cx="5641940" cy="337458"/>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dirty="0"/>
              <a:t>Vendor comparison</a:t>
            </a:r>
          </a:p>
        </p:txBody>
      </p:sp>
      <p:sp>
        <p:nvSpPr>
          <p:cNvPr id="10" name="Shape 175"/>
          <p:cNvSpPr txBox="1"/>
          <p:nvPr/>
        </p:nvSpPr>
        <p:spPr>
          <a:xfrm>
            <a:off x="457200" y="4860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000066"/>
                </a:solidFill>
              </a:rPr>
              <a:t>Productivity </a:t>
            </a:r>
            <a:r>
              <a:rPr lang="en-GB" sz="1200" b="1" i="1" dirty="0">
                <a:solidFill>
                  <a:srgbClr val="A5A5A5"/>
                </a:solidFill>
              </a:rPr>
              <a:t>// ART Quality</a:t>
            </a:r>
            <a:r>
              <a:rPr lang="en-GB" sz="1200" b="1" i="1" dirty="0">
                <a:solidFill>
                  <a:srgbClr val="A5A5A5"/>
                </a:solidFill>
                <a:latin typeface="Arial"/>
                <a:ea typeface="Arial"/>
                <a:cs typeface="Arial"/>
                <a:sym typeface="Arial"/>
              </a:rPr>
              <a:t> // Architecture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Shape 289"/>
          <p:cNvSpPr/>
          <p:nvPr/>
        </p:nvSpPr>
        <p:spPr>
          <a:xfrm>
            <a:off x="2728291" y="520141"/>
            <a:ext cx="121920" cy="13207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90" name="Shape 290"/>
          <p:cNvPicPr preferRelativeResize="0"/>
          <p:nvPr/>
        </p:nvPicPr>
        <p:blipFill rotWithShape="1">
          <a:blip r:embed="rId3">
            <a:alphaModFix/>
          </a:blip>
          <a:srcRect/>
          <a:stretch/>
        </p:blipFill>
        <p:spPr>
          <a:xfrm>
            <a:off x="913531" y="736575"/>
            <a:ext cx="7364562" cy="4679999"/>
          </a:xfrm>
          <a:prstGeom prst="rect">
            <a:avLst/>
          </a:prstGeom>
          <a:noFill/>
          <a:ln>
            <a:noFill/>
          </a:ln>
        </p:spPr>
      </p:pic>
      <p:sp>
        <p:nvSpPr>
          <p:cNvPr id="291" name="Shape 291"/>
          <p:cNvSpPr txBox="1"/>
          <p:nvPr/>
        </p:nvSpPr>
        <p:spPr>
          <a:xfrm>
            <a:off x="1403800" y="3208509"/>
            <a:ext cx="2155326" cy="1015662"/>
          </a:xfrm>
          <a:prstGeom prst="rect">
            <a:avLst/>
          </a:prstGeom>
          <a:solidFill>
            <a:srgbClr val="93B3D7"/>
          </a:solidFill>
          <a:ln w="9525" cap="flat" cmpd="sng">
            <a:solidFill>
              <a:schemeClr val="dk2"/>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SzPct val="25000"/>
              <a:buNone/>
            </a:pPr>
            <a:r>
              <a:rPr lang="en-GB" sz="1000" b="1" i="1">
                <a:solidFill>
                  <a:schemeClr val="dk1"/>
                </a:solidFill>
                <a:latin typeface="Arial"/>
                <a:ea typeface="Arial"/>
                <a:cs typeface="Arial"/>
                <a:sym typeface="Arial"/>
              </a:rPr>
              <a:t>Despite being the smallest team, New York has the most productive developers (averaging 3 hours of CE a day). Delhi is the largest and least individually productive centre)</a:t>
            </a:r>
          </a:p>
        </p:txBody>
      </p:sp>
      <p:sp>
        <p:nvSpPr>
          <p:cNvPr id="293" name="Shape 293"/>
          <p:cNvSpPr txBox="1">
            <a:spLocks noGrp="1"/>
          </p:cNvSpPr>
          <p:nvPr>
            <p:ph type="title"/>
          </p:nvPr>
        </p:nvSpPr>
        <p:spPr>
          <a:xfrm>
            <a:off x="457200" y="211480"/>
            <a:ext cx="4398600"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dirty="0"/>
              <a:t>Location Comparison</a:t>
            </a:r>
          </a:p>
        </p:txBody>
      </p:sp>
      <p:sp>
        <p:nvSpPr>
          <p:cNvPr id="8" name="Shape 264"/>
          <p:cNvSpPr txBox="1"/>
          <p:nvPr/>
        </p:nvSpPr>
        <p:spPr>
          <a:xfrm>
            <a:off x="4649626" y="1490647"/>
            <a:ext cx="2427450" cy="557227"/>
          </a:xfrm>
          <a:prstGeom prst="rect">
            <a:avLst/>
          </a:prstGeom>
          <a:solidFill>
            <a:srgbClr val="00B050">
              <a:alpha val="57647"/>
            </a:srgbClr>
          </a:solidFill>
          <a:ln>
            <a:solidFill>
              <a:srgbClr val="00B050"/>
            </a:solidFill>
          </a:ln>
        </p:spPr>
        <p:txBody>
          <a:bodyPr lIns="91425" tIns="45700" rIns="91425" bIns="45700" anchor="t" anchorCtr="0">
            <a:noAutofit/>
          </a:bodyPr>
          <a:lstStyle/>
          <a:p>
            <a:pPr marL="0" marR="0" lvl="0" indent="0" algn="l" rtl="0">
              <a:spcBef>
                <a:spcPts val="0"/>
              </a:spcBef>
              <a:spcAft>
                <a:spcPts val="0"/>
              </a:spcAft>
              <a:buSzPct val="25000"/>
              <a:buNone/>
            </a:pPr>
            <a:r>
              <a:rPr lang="en-GB" sz="1000" b="1" i="1" dirty="0">
                <a:solidFill>
                  <a:schemeClr val="dk1"/>
                </a:solidFill>
              </a:rPr>
              <a:t>Which location is delivering the most value in terms of productivity?</a:t>
            </a:r>
            <a:endParaRPr lang="en-GB" sz="1000" b="1" i="1" dirty="0">
              <a:solidFill>
                <a:schemeClr val="dk1"/>
              </a:solidFill>
              <a:latin typeface="Arial"/>
              <a:ea typeface="Arial"/>
              <a:cs typeface="Arial"/>
              <a:sym typeface="Arial"/>
            </a:endParaRPr>
          </a:p>
        </p:txBody>
      </p:sp>
      <p:sp>
        <p:nvSpPr>
          <p:cNvPr id="10" name="Shape 175"/>
          <p:cNvSpPr txBox="1"/>
          <p:nvPr/>
        </p:nvSpPr>
        <p:spPr>
          <a:xfrm>
            <a:off x="457200" y="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000066"/>
                </a:solidFill>
              </a:rPr>
              <a:t>Productivity </a:t>
            </a:r>
            <a:r>
              <a:rPr lang="en-GB" sz="1200" b="1" i="1" dirty="0">
                <a:solidFill>
                  <a:srgbClr val="A5A5A5"/>
                </a:solidFill>
              </a:rPr>
              <a:t>// ART Quality</a:t>
            </a:r>
            <a:r>
              <a:rPr lang="en-GB" sz="1200" b="1" i="1" dirty="0">
                <a:solidFill>
                  <a:srgbClr val="A5A5A5"/>
                </a:solidFill>
                <a:latin typeface="Arial"/>
                <a:ea typeface="Arial"/>
                <a:cs typeface="Arial"/>
                <a:sym typeface="Arial"/>
              </a:rPr>
              <a:t> // Architecture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p:nvPr/>
        </p:nvSpPr>
        <p:spPr>
          <a:xfrm>
            <a:off x="2728291" y="520141"/>
            <a:ext cx="121920" cy="13207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99" name="Shape 299"/>
          <p:cNvPicPr preferRelativeResize="0"/>
          <p:nvPr/>
        </p:nvPicPr>
        <p:blipFill rotWithShape="1">
          <a:blip r:embed="rId3">
            <a:alphaModFix/>
          </a:blip>
          <a:srcRect/>
          <a:stretch/>
        </p:blipFill>
        <p:spPr>
          <a:xfrm>
            <a:off x="907230" y="690736"/>
            <a:ext cx="7386687" cy="4679999"/>
          </a:xfrm>
          <a:prstGeom prst="rect">
            <a:avLst/>
          </a:prstGeom>
          <a:noFill/>
          <a:ln>
            <a:noFill/>
          </a:ln>
        </p:spPr>
      </p:pic>
      <p:sp>
        <p:nvSpPr>
          <p:cNvPr id="300" name="Shape 300"/>
          <p:cNvSpPr txBox="1"/>
          <p:nvPr/>
        </p:nvSpPr>
        <p:spPr>
          <a:xfrm>
            <a:off x="4201894" y="1169425"/>
            <a:ext cx="2961580" cy="1015662"/>
          </a:xfrm>
          <a:prstGeom prst="rect">
            <a:avLst/>
          </a:prstGeom>
          <a:solidFill>
            <a:srgbClr val="93B3D7"/>
          </a:solidFill>
          <a:ln w="9525" cap="flat" cmpd="sng">
            <a:solidFill>
              <a:schemeClr val="dk2"/>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SzPct val="25000"/>
              <a:buNone/>
            </a:pPr>
            <a:r>
              <a:rPr lang="en-GB" sz="1000" b="1" i="1" dirty="0">
                <a:solidFill>
                  <a:schemeClr val="dk1"/>
                </a:solidFill>
                <a:latin typeface="Arial"/>
                <a:ea typeface="Arial"/>
                <a:cs typeface="Arial"/>
                <a:sym typeface="Arial"/>
              </a:rPr>
              <a:t>Despite being the most productive individually, their high cost mean the NYC developers yield the worst Return on Effort, at $250 per CE hour. Delhi has seen the largest investment, while Bangalore is the best value for money at $73 per CE hour</a:t>
            </a:r>
          </a:p>
        </p:txBody>
      </p:sp>
      <p:sp>
        <p:nvSpPr>
          <p:cNvPr id="302" name="Shape 302"/>
          <p:cNvSpPr txBox="1">
            <a:spLocks noGrp="1"/>
          </p:cNvSpPr>
          <p:nvPr>
            <p:ph type="title"/>
          </p:nvPr>
        </p:nvSpPr>
        <p:spPr>
          <a:xfrm>
            <a:off x="457200" y="145440"/>
            <a:ext cx="4398600"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dirty="0"/>
              <a:t>Location Comparison - ROI</a:t>
            </a:r>
          </a:p>
        </p:txBody>
      </p:sp>
      <p:sp>
        <p:nvSpPr>
          <p:cNvPr id="10" name="Shape 175"/>
          <p:cNvSpPr txBox="1"/>
          <p:nvPr/>
        </p:nvSpPr>
        <p:spPr>
          <a:xfrm>
            <a:off x="457200" y="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000066"/>
                </a:solidFill>
              </a:rPr>
              <a:t>Productivity </a:t>
            </a:r>
            <a:r>
              <a:rPr lang="en-GB" sz="1200" b="1" i="1" dirty="0">
                <a:solidFill>
                  <a:srgbClr val="A5A5A5"/>
                </a:solidFill>
              </a:rPr>
              <a:t>// ART Quality</a:t>
            </a:r>
            <a:r>
              <a:rPr lang="en-GB" sz="1200" b="1" i="1" dirty="0">
                <a:solidFill>
                  <a:srgbClr val="A5A5A5"/>
                </a:solidFill>
                <a:latin typeface="Arial"/>
                <a:ea typeface="Arial"/>
                <a:cs typeface="Arial"/>
                <a:sym typeface="Arial"/>
              </a:rPr>
              <a:t> // Architecture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Shape 335"/>
          <p:cNvSpPr txBox="1">
            <a:spLocks noGrp="1"/>
          </p:cNvSpPr>
          <p:nvPr>
            <p:ph type="title"/>
          </p:nvPr>
        </p:nvSpPr>
        <p:spPr>
          <a:xfrm>
            <a:off x="358600" y="145450"/>
            <a:ext cx="3905700" cy="5628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b="1" i="0" u="none" strike="noStrike" cap="none" dirty="0">
                <a:solidFill>
                  <a:srgbClr val="000066"/>
                </a:solidFill>
                <a:latin typeface="Arial"/>
                <a:ea typeface="Arial"/>
                <a:cs typeface="Arial"/>
                <a:sym typeface="Arial"/>
              </a:rPr>
              <a:t>Time to Productivity</a:t>
            </a:r>
          </a:p>
        </p:txBody>
      </p:sp>
      <p:pic>
        <p:nvPicPr>
          <p:cNvPr id="336" name="Shape 336"/>
          <p:cNvPicPr preferRelativeResize="0"/>
          <p:nvPr/>
        </p:nvPicPr>
        <p:blipFill rotWithShape="1">
          <a:blip r:embed="rId3">
            <a:alphaModFix/>
          </a:blip>
          <a:srcRect r="13547"/>
          <a:stretch/>
        </p:blipFill>
        <p:spPr>
          <a:xfrm>
            <a:off x="4834150" y="882148"/>
            <a:ext cx="3959252" cy="4045188"/>
          </a:xfrm>
          <a:prstGeom prst="rect">
            <a:avLst/>
          </a:prstGeom>
          <a:noFill/>
          <a:ln>
            <a:noFill/>
          </a:ln>
        </p:spPr>
      </p:pic>
      <p:pic>
        <p:nvPicPr>
          <p:cNvPr id="337" name="Shape 337"/>
          <p:cNvPicPr preferRelativeResize="0"/>
          <p:nvPr/>
        </p:nvPicPr>
        <p:blipFill rotWithShape="1">
          <a:blip r:embed="rId4">
            <a:alphaModFix/>
          </a:blip>
          <a:srcRect/>
          <a:stretch/>
        </p:blipFill>
        <p:spPr>
          <a:xfrm>
            <a:off x="310150" y="924773"/>
            <a:ext cx="4356606" cy="4002563"/>
          </a:xfrm>
          <a:prstGeom prst="rect">
            <a:avLst/>
          </a:prstGeom>
          <a:noFill/>
          <a:ln>
            <a:noFill/>
          </a:ln>
        </p:spPr>
      </p:pic>
      <p:sp>
        <p:nvSpPr>
          <p:cNvPr id="341" name="Shape 341"/>
          <p:cNvSpPr txBox="1"/>
          <p:nvPr/>
        </p:nvSpPr>
        <p:spPr>
          <a:xfrm>
            <a:off x="2646142" y="4979292"/>
            <a:ext cx="4012371" cy="478681"/>
          </a:xfrm>
          <a:prstGeom prst="rect">
            <a:avLst/>
          </a:prstGeom>
          <a:solidFill>
            <a:srgbClr val="93B3D7"/>
          </a:solidFill>
          <a:ln w="9525" cap="flat" cmpd="sng">
            <a:solidFill>
              <a:schemeClr val="dk2"/>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GB" sz="1000" b="1" i="1" dirty="0">
                <a:solidFill>
                  <a:schemeClr val="dk1"/>
                </a:solidFill>
              </a:rPr>
              <a:t>Reducing the time taken to gain access to the code base by a third would save over $2.5M.</a:t>
            </a:r>
          </a:p>
        </p:txBody>
      </p:sp>
      <p:sp>
        <p:nvSpPr>
          <p:cNvPr id="9" name="Shape 175"/>
          <p:cNvSpPr txBox="1"/>
          <p:nvPr/>
        </p:nvSpPr>
        <p:spPr>
          <a:xfrm>
            <a:off x="457200" y="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000066"/>
                </a:solidFill>
              </a:rPr>
              <a:t>Productivity </a:t>
            </a:r>
            <a:r>
              <a:rPr lang="en-GB" sz="1200" b="1" i="1" dirty="0">
                <a:solidFill>
                  <a:srgbClr val="A5A5A5"/>
                </a:solidFill>
              </a:rPr>
              <a:t>// ART Quality</a:t>
            </a:r>
            <a:r>
              <a:rPr lang="en-GB" sz="1200" b="1" i="1" dirty="0">
                <a:solidFill>
                  <a:srgbClr val="A5A5A5"/>
                </a:solidFill>
                <a:latin typeface="Arial"/>
                <a:ea typeface="Arial"/>
                <a:cs typeface="Arial"/>
                <a:sym typeface="Arial"/>
              </a:rPr>
              <a:t> // Architecture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76"/>
          <p:cNvSpPr txBox="1"/>
          <p:nvPr/>
        </p:nvSpPr>
        <p:spPr>
          <a:xfrm>
            <a:off x="420653" y="845726"/>
            <a:ext cx="4166978" cy="408098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1800" b="1" u="sng" dirty="0">
                <a:solidFill>
                  <a:srgbClr val="001934"/>
                </a:solidFill>
                <a:latin typeface="Rokkitt"/>
                <a:ea typeface="Rokkitt"/>
                <a:cs typeface="Rokkitt"/>
                <a:sym typeface="Rokkitt"/>
              </a:rPr>
              <a:t>Coding Effort Analytics</a:t>
            </a:r>
          </a:p>
          <a:p>
            <a:pPr marL="0" marR="0" lvl="0" indent="0" algn="l" rtl="0">
              <a:spcBef>
                <a:spcPts val="0"/>
              </a:spcBef>
              <a:spcAft>
                <a:spcPts val="0"/>
              </a:spcAft>
              <a:buNone/>
            </a:pPr>
            <a:endParaRPr sz="1200" dirty="0">
              <a:solidFill>
                <a:schemeClr val="dk1"/>
              </a:solidFill>
              <a:latin typeface="Arial"/>
              <a:ea typeface="Arial"/>
              <a:cs typeface="Arial"/>
              <a:sym typeface="Arial"/>
            </a:endParaRPr>
          </a:p>
          <a:p>
            <a:pPr algn="just"/>
            <a:r>
              <a:rPr lang="en-GB" sz="1100" dirty="0" err="1"/>
              <a:t>BlueOptima</a:t>
            </a:r>
            <a:r>
              <a:rPr lang="en-GB" sz="1100" dirty="0"/>
              <a:t> is a SaaS technology that objectively measures and quantifies the productivity of software developers. BlueOptima is currently the only company able to do so objectively and independently of a developer’s input. We eliminate the inherent subjectivity and inaccuracy that is embedded in all other current productivity metrics (Function Points, Story Points, Reporting, Burn-down Charts, CLOC, </a:t>
            </a:r>
            <a:r>
              <a:rPr lang="en-GB" sz="1100" dirty="0" err="1"/>
              <a:t>etc</a:t>
            </a:r>
            <a:r>
              <a:rPr lang="en-GB" sz="1100" dirty="0"/>
              <a:t>). </a:t>
            </a:r>
          </a:p>
          <a:p>
            <a:pPr algn="just"/>
            <a:endParaRPr lang="en-GB" sz="1100" dirty="0"/>
          </a:p>
          <a:p>
            <a:pPr algn="just"/>
            <a:r>
              <a:rPr lang="en-GB" sz="1100" b="1" dirty="0"/>
              <a:t>Coding Effort </a:t>
            </a:r>
            <a:r>
              <a:rPr lang="en-GB" sz="1100" dirty="0"/>
              <a:t>is a measure of the intellectual effort required to make a source file change.</a:t>
            </a:r>
          </a:p>
        </p:txBody>
      </p:sp>
      <p:sp>
        <p:nvSpPr>
          <p:cNvPr id="6" name="Shape 175"/>
          <p:cNvSpPr txBox="1"/>
          <p:nvPr/>
        </p:nvSpPr>
        <p:spPr>
          <a:xfrm>
            <a:off x="457200" y="0"/>
            <a:ext cx="8229600" cy="952499"/>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000066"/>
                </a:solidFill>
                <a:latin typeface="Arial"/>
                <a:ea typeface="Arial"/>
                <a:cs typeface="Arial"/>
                <a:sym typeface="Arial"/>
              </a:rPr>
              <a:t>How it Works</a:t>
            </a:r>
            <a:r>
              <a:rPr lang="en-GB" sz="1200" b="1" i="1" dirty="0">
                <a:solidFill>
                  <a:srgbClr val="000066"/>
                </a:solidFill>
              </a:rPr>
              <a:t> </a:t>
            </a:r>
            <a:r>
              <a:rPr lang="en-GB" sz="1200" b="1" i="1" dirty="0">
                <a:solidFill>
                  <a:srgbClr val="A5A5A5"/>
                </a:solidFill>
                <a:latin typeface="Arial"/>
                <a:ea typeface="Arial"/>
                <a:cs typeface="Arial"/>
                <a:sym typeface="Arial"/>
              </a:rPr>
              <a:t>// </a:t>
            </a:r>
            <a:r>
              <a:rPr lang="en-GB" sz="1200" b="1" i="1" dirty="0">
                <a:solidFill>
                  <a:srgbClr val="A5A5A5"/>
                </a:solidFill>
              </a:rPr>
              <a:t>Productivity // ART Quality</a:t>
            </a:r>
            <a:r>
              <a:rPr lang="en-GB" sz="1200" b="1" i="1" dirty="0">
                <a:solidFill>
                  <a:srgbClr val="A5A5A5"/>
                </a:solidFill>
                <a:latin typeface="Arial"/>
                <a:ea typeface="Arial"/>
                <a:cs typeface="Arial"/>
                <a:sym typeface="Arial"/>
              </a:rPr>
              <a:t> // Architecture</a:t>
            </a:r>
          </a:p>
        </p:txBody>
      </p:sp>
      <p:sp>
        <p:nvSpPr>
          <p:cNvPr id="8" name="Shape 176"/>
          <p:cNvSpPr txBox="1"/>
          <p:nvPr/>
        </p:nvSpPr>
        <p:spPr>
          <a:xfrm>
            <a:off x="420653" y="3093363"/>
            <a:ext cx="4096639" cy="1833343"/>
          </a:xfrm>
          <a:prstGeom prst="rect">
            <a:avLst/>
          </a:prstGeom>
          <a:noFill/>
          <a:ln>
            <a:noFill/>
          </a:ln>
        </p:spPr>
        <p:txBody>
          <a:bodyPr lIns="91425" tIns="45700" rIns="91425" bIns="45700" anchor="t" anchorCtr="0">
            <a:noAutofit/>
          </a:bodyPr>
          <a:lstStyle/>
          <a:p>
            <a:pPr>
              <a:buSzPct val="25000"/>
            </a:pPr>
            <a:r>
              <a:rPr lang="en-GB" sz="1800" b="1" u="sng" dirty="0">
                <a:solidFill>
                  <a:srgbClr val="001934"/>
                </a:solidFill>
                <a:latin typeface="Rokkitt"/>
                <a:ea typeface="Rokkitt"/>
                <a:cs typeface="Rokkitt"/>
              </a:rPr>
              <a:t>A Consistent and Standardised Metric  </a:t>
            </a:r>
          </a:p>
          <a:p>
            <a:pPr algn="just"/>
            <a:endParaRPr lang="en-GB" sz="1100" dirty="0"/>
          </a:p>
          <a:p>
            <a:pPr algn="just"/>
            <a:r>
              <a:rPr lang="en-GB" sz="1100" dirty="0"/>
              <a:t>BlueOptima offers a consistent and standardised unit of productivity across diverse and geographically distributed software estates, enabling the fair comparison of developers, teams, locations, suppliers, tasks, applications by taking into account the technical context of developers’ work. Coding Effort is evaluated at the commit-level, and is an internally benchmarked measure of productivity. BlueOptima supports more than 70 languages and more than 500 source file types.</a:t>
            </a:r>
            <a:endParaRPr sz="1100" dirty="0">
              <a:solidFill>
                <a:schemeClr val="dk1"/>
              </a:solidFill>
              <a:sym typeface="Arial"/>
            </a:endParaRPr>
          </a:p>
        </p:txBody>
      </p:sp>
      <p:pic>
        <p:nvPicPr>
          <p:cNvPr id="2" name="Picture 1"/>
          <p:cNvPicPr>
            <a:picLocks noChangeAspect="1"/>
          </p:cNvPicPr>
          <p:nvPr/>
        </p:nvPicPr>
        <p:blipFill>
          <a:blip r:embed="rId2"/>
          <a:stretch>
            <a:fillRect/>
          </a:stretch>
        </p:blipFill>
        <p:spPr>
          <a:xfrm>
            <a:off x="4810370" y="1348153"/>
            <a:ext cx="3774830" cy="3774830"/>
          </a:xfrm>
          <a:prstGeom prst="rect">
            <a:avLst/>
          </a:prstGeom>
        </p:spPr>
      </p:pic>
    </p:spTree>
    <p:extLst>
      <p:ext uri="{BB962C8B-B14F-4D97-AF65-F5344CB8AC3E}">
        <p14:creationId xmlns:p14="http://schemas.microsoft.com/office/powerpoint/2010/main" val="1858974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87"/>
          <p:cNvSpPr/>
          <p:nvPr/>
        </p:nvSpPr>
        <p:spPr>
          <a:xfrm>
            <a:off x="846406" y="1101900"/>
            <a:ext cx="7144885" cy="3037674"/>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1200" dirty="0">
              <a:solidFill>
                <a:srgbClr val="000000"/>
              </a:solidFill>
              <a:latin typeface="Arial"/>
              <a:ea typeface="Arial"/>
              <a:cs typeface="Arial"/>
              <a:sym typeface="Arial"/>
            </a:endParaRPr>
          </a:p>
          <a:p>
            <a:pPr marL="0" marR="0" lvl="0" indent="0" algn="just" rtl="0">
              <a:spcBef>
                <a:spcPts val="0"/>
              </a:spcBef>
              <a:spcAft>
                <a:spcPts val="0"/>
              </a:spcAft>
              <a:buSzPct val="25000"/>
              <a:buNone/>
            </a:pPr>
            <a:r>
              <a:rPr lang="en-GB" dirty="0">
                <a:solidFill>
                  <a:srgbClr val="000000"/>
                </a:solidFill>
                <a:sym typeface="Arial"/>
              </a:rPr>
              <a:t>ART (Analysis of Relative Thresholds) benchmarks the </a:t>
            </a:r>
            <a:r>
              <a:rPr lang="en-GB" dirty="0"/>
              <a:t>contextual </a:t>
            </a:r>
            <a:r>
              <a:rPr lang="en-GB" dirty="0">
                <a:solidFill>
                  <a:srgbClr val="000000"/>
                </a:solidFill>
                <a:sym typeface="Arial"/>
              </a:rPr>
              <a:t>standard of quality. It measures maintainability and technical debt, and correlates strongly with production incidents. An alternative to violations-based quality technologies.</a:t>
            </a:r>
          </a:p>
          <a:p>
            <a:pPr marL="0" marR="0" lvl="0" indent="0" algn="just" rtl="0">
              <a:spcBef>
                <a:spcPts val="0"/>
              </a:spcBef>
              <a:spcAft>
                <a:spcPts val="0"/>
              </a:spcAft>
              <a:buSzPct val="25000"/>
              <a:buNone/>
            </a:pPr>
            <a:endParaRPr lang="en-GB" dirty="0"/>
          </a:p>
          <a:p>
            <a:pPr marL="0" marR="0" lvl="0" indent="0" algn="just" rtl="0">
              <a:spcBef>
                <a:spcPts val="0"/>
              </a:spcBef>
              <a:spcAft>
                <a:spcPts val="0"/>
              </a:spcAft>
              <a:buSzPct val="25000"/>
              <a:buNone/>
            </a:pPr>
            <a:r>
              <a:rPr lang="en-GB" dirty="0">
                <a:solidFill>
                  <a:srgbClr val="000000"/>
                </a:solidFill>
                <a:sym typeface="Arial"/>
              </a:rPr>
              <a:t>Rather than applying an external ruleset and raising flags when rules are broken, it generates static metric thresholds for any given codebase in comparison to the wider estate of source code repositories. Static ART quality enables the comparison of projects and applications, while Dynamic ART quality reveals whether developers are improving the codebase or bending it out of shape.</a:t>
            </a:r>
          </a:p>
        </p:txBody>
      </p:sp>
      <p:sp>
        <p:nvSpPr>
          <p:cNvPr id="5" name="Shape 257"/>
          <p:cNvSpPr txBox="1">
            <a:spLocks noGrp="1"/>
          </p:cNvSpPr>
          <p:nvPr>
            <p:ph type="title"/>
          </p:nvPr>
        </p:nvSpPr>
        <p:spPr>
          <a:xfrm>
            <a:off x="846406" y="587205"/>
            <a:ext cx="4283590" cy="6924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800" dirty="0"/>
              <a:t>ART Code Quality </a:t>
            </a:r>
          </a:p>
        </p:txBody>
      </p:sp>
      <p:sp>
        <p:nvSpPr>
          <p:cNvPr id="6" name="Shape 175"/>
          <p:cNvSpPr txBox="1"/>
          <p:nvPr/>
        </p:nvSpPr>
        <p:spPr>
          <a:xfrm>
            <a:off x="457200" y="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A5A5A5"/>
                </a:solidFill>
              </a:rPr>
              <a:t>Productivity</a:t>
            </a:r>
            <a:r>
              <a:rPr lang="en-GB" sz="1200" b="1" i="1" dirty="0">
                <a:solidFill>
                  <a:srgbClr val="000066"/>
                </a:solidFill>
              </a:rPr>
              <a:t> </a:t>
            </a:r>
            <a:r>
              <a:rPr lang="en-GB" sz="1200" b="1" i="1" dirty="0">
                <a:solidFill>
                  <a:srgbClr val="A5A5A5"/>
                </a:solidFill>
              </a:rPr>
              <a:t>// </a:t>
            </a:r>
            <a:r>
              <a:rPr lang="en-GB" sz="1200" b="1" i="1" dirty="0">
                <a:solidFill>
                  <a:srgbClr val="000066"/>
                </a:solidFill>
              </a:rPr>
              <a:t>ART Quality</a:t>
            </a:r>
            <a:r>
              <a:rPr lang="en-GB" sz="1200" b="1" i="1" dirty="0">
                <a:solidFill>
                  <a:srgbClr val="A5A5A5"/>
                </a:solidFill>
                <a:latin typeface="Arial"/>
                <a:ea typeface="Arial"/>
                <a:cs typeface="Arial"/>
                <a:sym typeface="Arial"/>
              </a:rPr>
              <a:t> // Architecture</a:t>
            </a:r>
          </a:p>
        </p:txBody>
      </p:sp>
    </p:spTree>
    <p:extLst>
      <p:ext uri="{BB962C8B-B14F-4D97-AF65-F5344CB8AC3E}">
        <p14:creationId xmlns:p14="http://schemas.microsoft.com/office/powerpoint/2010/main" val="2382955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p:nvPr/>
        </p:nvSpPr>
        <p:spPr>
          <a:xfrm>
            <a:off x="2728291" y="520141"/>
            <a:ext cx="121920" cy="13207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0" name="Shape 240"/>
          <p:cNvSpPr txBox="1"/>
          <p:nvPr/>
        </p:nvSpPr>
        <p:spPr>
          <a:xfrm>
            <a:off x="2623511" y="4970487"/>
            <a:ext cx="6244262" cy="553997"/>
          </a:xfrm>
          <a:prstGeom prst="rect">
            <a:avLst/>
          </a:prstGeom>
          <a:solidFill>
            <a:srgbClr val="93B3D7">
              <a:alpha val="57647"/>
            </a:srgbClr>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1000" b="1" i="1">
                <a:solidFill>
                  <a:schemeClr val="dk1"/>
                </a:solidFill>
                <a:latin typeface="Arial"/>
                <a:ea typeface="Arial"/>
                <a:cs typeface="Arial"/>
                <a:sym typeface="Arial"/>
              </a:rPr>
              <a:t>X Axis: proportion of developer’s work which reduces ART quality of codebase, correlating with lower maintainability and production stability. Y Axis: average hours of Coding Effort delivered per developer per day. O = active within the last month, + = inactive, size of icon scales to tenure days</a:t>
            </a:r>
          </a:p>
        </p:txBody>
      </p:sp>
      <p:grpSp>
        <p:nvGrpSpPr>
          <p:cNvPr id="241" name="Shape 241"/>
          <p:cNvGrpSpPr/>
          <p:nvPr/>
        </p:nvGrpSpPr>
        <p:grpSpPr>
          <a:xfrm>
            <a:off x="506793" y="279360"/>
            <a:ext cx="8130412" cy="4679999"/>
            <a:chOff x="506793" y="279360"/>
            <a:chExt cx="8130412" cy="4679999"/>
          </a:xfrm>
        </p:grpSpPr>
        <p:pic>
          <p:nvPicPr>
            <p:cNvPr id="242" name="Shape 242"/>
            <p:cNvPicPr preferRelativeResize="0"/>
            <p:nvPr/>
          </p:nvPicPr>
          <p:blipFill rotWithShape="1">
            <a:blip r:embed="rId3">
              <a:alphaModFix/>
            </a:blip>
            <a:srcRect/>
            <a:stretch/>
          </p:blipFill>
          <p:spPr>
            <a:xfrm>
              <a:off x="506793" y="279360"/>
              <a:ext cx="8130412" cy="4679999"/>
            </a:xfrm>
            <a:prstGeom prst="rect">
              <a:avLst/>
            </a:prstGeom>
            <a:noFill/>
            <a:ln>
              <a:noFill/>
            </a:ln>
          </p:spPr>
        </p:pic>
        <p:sp>
          <p:nvSpPr>
            <p:cNvPr id="244" name="Shape 244"/>
            <p:cNvSpPr/>
            <p:nvPr/>
          </p:nvSpPr>
          <p:spPr>
            <a:xfrm>
              <a:off x="7145153" y="1937083"/>
              <a:ext cx="1405287" cy="148389"/>
            </a:xfrm>
            <a:prstGeom prst="roundRect">
              <a:avLst>
                <a:gd name="adj" fmla="val 16667"/>
              </a:avLst>
            </a:prstGeom>
            <a:solidFill>
              <a:schemeClr val="lt1"/>
            </a:solidFill>
            <a:ln w="25400"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245" name="Shape 245"/>
          <p:cNvSpPr txBox="1"/>
          <p:nvPr/>
        </p:nvSpPr>
        <p:spPr>
          <a:xfrm rot="10800000">
            <a:off x="5108039" y="297893"/>
            <a:ext cx="3529166" cy="4185297"/>
          </a:xfrm>
          <a:prstGeom prst="rect">
            <a:avLst/>
          </a:prstGeom>
          <a:gradFill flip="none" rotWithShape="1">
            <a:gsLst>
              <a:gs pos="0">
                <a:schemeClr val="accent3">
                  <a:lumMod val="5000"/>
                  <a:lumOff val="95000"/>
                  <a:alpha val="0"/>
                </a:schemeClr>
              </a:gs>
              <a:gs pos="100000">
                <a:srgbClr val="92D050">
                  <a:alpha val="49000"/>
                </a:srgbClr>
              </a:gs>
            </a:gsLst>
            <a:lin ang="10800000" scaled="1"/>
            <a:tileRect/>
          </a:gradFill>
          <a:ln>
            <a:noFill/>
          </a:ln>
        </p:spPr>
        <p:txBody>
          <a:bodyPr lIns="91425" tIns="91425" rIns="91425" bIns="91425" anchor="t" anchorCtr="0">
            <a:noAutofit/>
          </a:bodyPr>
          <a:lstStyle/>
          <a:p>
            <a:pPr lvl="0">
              <a:spcBef>
                <a:spcPts val="0"/>
              </a:spcBef>
              <a:buNone/>
            </a:pPr>
            <a:endParaRPr/>
          </a:p>
        </p:txBody>
      </p:sp>
      <p:sp>
        <p:nvSpPr>
          <p:cNvPr id="11" name="Shape 245"/>
          <p:cNvSpPr txBox="1"/>
          <p:nvPr/>
        </p:nvSpPr>
        <p:spPr>
          <a:xfrm rot="10800000" flipH="1">
            <a:off x="722238" y="297893"/>
            <a:ext cx="3641459" cy="4177833"/>
          </a:xfrm>
          <a:prstGeom prst="rect">
            <a:avLst/>
          </a:prstGeom>
          <a:gradFill flip="none" rotWithShape="1">
            <a:gsLst>
              <a:gs pos="0">
                <a:schemeClr val="accent3">
                  <a:lumMod val="5000"/>
                  <a:lumOff val="95000"/>
                  <a:alpha val="0"/>
                </a:schemeClr>
              </a:gs>
              <a:gs pos="100000">
                <a:schemeClr val="accent2">
                  <a:alpha val="55000"/>
                </a:schemeClr>
              </a:gs>
            </a:gsLst>
            <a:lin ang="10800000" scaled="1"/>
            <a:tileRect/>
          </a:gradFill>
          <a:ln>
            <a:noFill/>
          </a:ln>
        </p:spPr>
        <p:txBody>
          <a:bodyPr lIns="91425" tIns="91425" rIns="91425" bIns="91425" anchor="t" anchorCtr="0">
            <a:noAutofit/>
          </a:bodyPr>
          <a:lstStyle/>
          <a:p>
            <a:pPr lvl="0">
              <a:spcBef>
                <a:spcPts val="0"/>
              </a:spcBef>
              <a:buNone/>
            </a:pPr>
            <a:endParaRPr/>
          </a:p>
        </p:txBody>
      </p:sp>
      <p:sp>
        <p:nvSpPr>
          <p:cNvPr id="247" name="Shape 247"/>
          <p:cNvSpPr txBox="1">
            <a:spLocks noGrp="1"/>
          </p:cNvSpPr>
          <p:nvPr>
            <p:ph type="title"/>
          </p:nvPr>
        </p:nvSpPr>
        <p:spPr>
          <a:xfrm>
            <a:off x="242050" y="0"/>
            <a:ext cx="3905700" cy="2793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dirty="0"/>
              <a:t>ART – Relative Quality vs. Productivity</a:t>
            </a:r>
          </a:p>
        </p:txBody>
      </p:sp>
      <p:sp>
        <p:nvSpPr>
          <p:cNvPr id="12" name="Shape 243"/>
          <p:cNvSpPr txBox="1"/>
          <p:nvPr/>
        </p:nvSpPr>
        <p:spPr>
          <a:xfrm>
            <a:off x="7071688" y="2619359"/>
            <a:ext cx="1565517" cy="1477328"/>
          </a:xfrm>
          <a:prstGeom prst="rect">
            <a:avLst/>
          </a:prstGeom>
          <a:solidFill>
            <a:srgbClr val="93B3D7">
              <a:alpha val="57647"/>
            </a:srgbClr>
          </a:solid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1000" b="1" i="1" dirty="0">
                <a:solidFill>
                  <a:schemeClr val="dk1"/>
                </a:solidFill>
                <a:latin typeface="Arial"/>
                <a:ea typeface="Arial"/>
                <a:cs typeface="Arial"/>
                <a:sym typeface="Arial"/>
              </a:rPr>
              <a:t>A highly productive developer (averaging 3.44 hours per day of Coding Effort) who tends to improve the code they work on (only 5.64% of Coding Effort reduces ART quality)</a:t>
            </a:r>
          </a:p>
        </p:txBody>
      </p:sp>
      <p:sp>
        <p:nvSpPr>
          <p:cNvPr id="2" name="TextBox 1"/>
          <p:cNvSpPr txBox="1"/>
          <p:nvPr/>
        </p:nvSpPr>
        <p:spPr>
          <a:xfrm>
            <a:off x="7033786" y="1187752"/>
            <a:ext cx="1189194" cy="215444"/>
          </a:xfrm>
          <a:prstGeom prst="rect">
            <a:avLst/>
          </a:prstGeom>
          <a:solidFill>
            <a:srgbClr val="92D050"/>
          </a:solidFill>
          <a:ln>
            <a:solidFill>
              <a:srgbClr val="00B050"/>
            </a:solidFill>
          </a:ln>
        </p:spPr>
        <p:txBody>
          <a:bodyPr wrap="square" rtlCol="0">
            <a:spAutoFit/>
          </a:bodyPr>
          <a:lstStyle/>
          <a:p>
            <a:r>
              <a:rPr lang="en-GB" sz="800" b="1" dirty="0" err="1"/>
              <a:t>RockStar</a:t>
            </a:r>
            <a:r>
              <a:rPr lang="en-GB" sz="800" b="1" dirty="0"/>
              <a:t> Developer</a:t>
            </a:r>
          </a:p>
        </p:txBody>
      </p:sp>
      <p:cxnSp>
        <p:nvCxnSpPr>
          <p:cNvPr id="4" name="Straight Arrow Connector 3"/>
          <p:cNvCxnSpPr/>
          <p:nvPr/>
        </p:nvCxnSpPr>
        <p:spPr>
          <a:xfrm flipH="1">
            <a:off x="6969339" y="1403196"/>
            <a:ext cx="175814" cy="269256"/>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76921" y="4862621"/>
            <a:ext cx="1427177" cy="338554"/>
          </a:xfrm>
          <a:prstGeom prst="rect">
            <a:avLst/>
          </a:prstGeom>
          <a:solidFill>
            <a:schemeClr val="accent2">
              <a:lumMod val="40000"/>
              <a:lumOff val="60000"/>
            </a:schemeClr>
          </a:solidFill>
          <a:ln>
            <a:solidFill>
              <a:srgbClr val="FF0000"/>
            </a:solidFill>
          </a:ln>
        </p:spPr>
        <p:txBody>
          <a:bodyPr wrap="square" rtlCol="0">
            <a:spAutoFit/>
          </a:bodyPr>
          <a:lstStyle/>
          <a:p>
            <a:r>
              <a:rPr lang="en-GB" sz="800" b="1" dirty="0"/>
              <a:t>Under-performing developer</a:t>
            </a:r>
          </a:p>
        </p:txBody>
      </p:sp>
      <p:cxnSp>
        <p:nvCxnSpPr>
          <p:cNvPr id="6" name="Straight Arrow Connector 5"/>
          <p:cNvCxnSpPr>
            <a:stCxn id="15" idx="0"/>
          </p:cNvCxnSpPr>
          <p:nvPr/>
        </p:nvCxnSpPr>
        <p:spPr>
          <a:xfrm flipV="1">
            <a:off x="1290510" y="4207189"/>
            <a:ext cx="803608" cy="6554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005705" y="866369"/>
            <a:ext cx="1334779" cy="584775"/>
          </a:xfrm>
          <a:prstGeom prst="rect">
            <a:avLst/>
          </a:prstGeom>
          <a:solidFill>
            <a:schemeClr val="accent2">
              <a:lumMod val="40000"/>
              <a:lumOff val="60000"/>
            </a:schemeClr>
          </a:solidFill>
          <a:ln>
            <a:solidFill>
              <a:srgbClr val="FF0000"/>
            </a:solidFill>
          </a:ln>
        </p:spPr>
        <p:txBody>
          <a:bodyPr wrap="square" rtlCol="0">
            <a:spAutoFit/>
          </a:bodyPr>
          <a:lstStyle/>
          <a:p>
            <a:r>
              <a:rPr lang="en-GB" sz="800" b="1" dirty="0"/>
              <a:t>Highly productive developer delivering low levels of maintainable code</a:t>
            </a:r>
          </a:p>
        </p:txBody>
      </p:sp>
      <p:cxnSp>
        <p:nvCxnSpPr>
          <p:cNvPr id="8" name="Straight Arrow Connector 7"/>
          <p:cNvCxnSpPr/>
          <p:nvPr/>
        </p:nvCxnSpPr>
        <p:spPr>
          <a:xfrm>
            <a:off x="2004098" y="1187752"/>
            <a:ext cx="274795" cy="104376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Shape 175"/>
          <p:cNvSpPr txBox="1"/>
          <p:nvPr/>
        </p:nvSpPr>
        <p:spPr>
          <a:xfrm>
            <a:off x="457200" y="1"/>
            <a:ext cx="8229600" cy="297832"/>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A5A5A5"/>
                </a:solidFill>
              </a:rPr>
              <a:t>Productivity</a:t>
            </a:r>
            <a:r>
              <a:rPr lang="en-GB" sz="1200" b="1" i="1" dirty="0">
                <a:solidFill>
                  <a:srgbClr val="000066"/>
                </a:solidFill>
              </a:rPr>
              <a:t> </a:t>
            </a:r>
            <a:r>
              <a:rPr lang="en-GB" sz="1200" b="1" i="1" dirty="0">
                <a:solidFill>
                  <a:srgbClr val="A5A5A5"/>
                </a:solidFill>
              </a:rPr>
              <a:t>// </a:t>
            </a:r>
            <a:r>
              <a:rPr lang="en-GB" sz="1200" b="1" i="1" dirty="0">
                <a:solidFill>
                  <a:srgbClr val="000066"/>
                </a:solidFill>
              </a:rPr>
              <a:t>ART Quality</a:t>
            </a:r>
            <a:r>
              <a:rPr lang="en-GB" sz="1200" b="1" i="1" dirty="0">
                <a:solidFill>
                  <a:srgbClr val="A5A5A5"/>
                </a:solidFill>
                <a:latin typeface="Arial"/>
                <a:ea typeface="Arial"/>
                <a:cs typeface="Arial"/>
                <a:sym typeface="Arial"/>
              </a:rPr>
              <a:t> // Architecture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Shape 346"/>
          <p:cNvSpPr txBox="1"/>
          <p:nvPr/>
        </p:nvSpPr>
        <p:spPr>
          <a:xfrm>
            <a:off x="1306057" y="4965010"/>
            <a:ext cx="1689777" cy="123040"/>
          </a:xfrm>
          <a:prstGeom prst="rect">
            <a:avLst/>
          </a:prstGeom>
          <a:noFill/>
          <a:ln>
            <a:noFill/>
          </a:ln>
        </p:spPr>
        <p:txBody>
          <a:bodyPr lIns="47225" tIns="23600" rIns="47225" bIns="23600" anchor="t" anchorCtr="0">
            <a:noAutofit/>
          </a:bodyPr>
          <a:lstStyle/>
          <a:p>
            <a:pPr marL="0" marR="0" lvl="0" indent="0" algn="l" rtl="0">
              <a:spcBef>
                <a:spcPts val="0"/>
              </a:spcBef>
              <a:spcAft>
                <a:spcPts val="0"/>
              </a:spcAft>
              <a:buSzPct val="25000"/>
              <a:buNone/>
            </a:pPr>
            <a:r>
              <a:rPr lang="en-GB" sz="1800">
                <a:solidFill>
                  <a:schemeClr val="lt1"/>
                </a:solidFill>
                <a:latin typeface="Arial"/>
                <a:ea typeface="Arial"/>
                <a:cs typeface="Arial"/>
                <a:sym typeface="Arial"/>
              </a:rPr>
              <a:t>7/23/2016</a:t>
            </a:r>
          </a:p>
        </p:txBody>
      </p:sp>
      <p:sp>
        <p:nvSpPr>
          <p:cNvPr id="347" name="Shape 347"/>
          <p:cNvSpPr txBox="1"/>
          <p:nvPr/>
        </p:nvSpPr>
        <p:spPr>
          <a:xfrm>
            <a:off x="6147366" y="4965010"/>
            <a:ext cx="1689777" cy="123040"/>
          </a:xfrm>
          <a:prstGeom prst="rect">
            <a:avLst/>
          </a:prstGeom>
          <a:noFill/>
          <a:ln>
            <a:noFill/>
          </a:ln>
        </p:spPr>
        <p:txBody>
          <a:bodyPr lIns="47225" tIns="23600" rIns="47225" bIns="23600" anchor="t" anchorCtr="0">
            <a:noAutofit/>
          </a:bodyPr>
          <a:lstStyle/>
          <a:p>
            <a:pPr marL="0" marR="0" lvl="0" indent="0" algn="l" rtl="0">
              <a:spcBef>
                <a:spcPts val="0"/>
              </a:spcBef>
              <a:spcAft>
                <a:spcPts val="0"/>
              </a:spcAft>
              <a:buSzPct val="25000"/>
              <a:buNone/>
            </a:pPr>
            <a:fld id="{00000000-1234-1234-1234-123412341234}" type="slidenum">
              <a:rPr lang="en-GB" sz="1800">
                <a:solidFill>
                  <a:schemeClr val="lt1"/>
                </a:solidFill>
                <a:latin typeface="Arial"/>
                <a:ea typeface="Arial"/>
                <a:cs typeface="Arial"/>
                <a:sym typeface="Arial"/>
              </a:rPr>
              <a:t>22</a:t>
            </a:fld>
            <a:endParaRPr lang="en-GB" sz="1800">
              <a:solidFill>
                <a:schemeClr val="lt1"/>
              </a:solidFill>
              <a:latin typeface="Arial"/>
              <a:ea typeface="Arial"/>
              <a:cs typeface="Arial"/>
              <a:sym typeface="Arial"/>
            </a:endParaRPr>
          </a:p>
        </p:txBody>
      </p:sp>
      <p:pic>
        <p:nvPicPr>
          <p:cNvPr id="348" name="Shape 348"/>
          <p:cNvPicPr preferRelativeResize="0"/>
          <p:nvPr/>
        </p:nvPicPr>
        <p:blipFill rotWithShape="1">
          <a:blip r:embed="rId3">
            <a:alphaModFix/>
          </a:blip>
          <a:srcRect/>
          <a:stretch/>
        </p:blipFill>
        <p:spPr>
          <a:xfrm>
            <a:off x="5225669" y="1485096"/>
            <a:ext cx="619265" cy="602473"/>
          </a:xfrm>
          <a:prstGeom prst="rect">
            <a:avLst/>
          </a:prstGeom>
          <a:noFill/>
          <a:ln>
            <a:noFill/>
          </a:ln>
        </p:spPr>
      </p:pic>
      <p:sp>
        <p:nvSpPr>
          <p:cNvPr id="349" name="Shape 349"/>
          <p:cNvSpPr/>
          <p:nvPr/>
        </p:nvSpPr>
        <p:spPr>
          <a:xfrm>
            <a:off x="4013542" y="1648867"/>
            <a:ext cx="920097" cy="337724"/>
          </a:xfrm>
          <a:prstGeom prst="can">
            <a:avLst>
              <a:gd name="adj" fmla="val 25000"/>
            </a:avLst>
          </a:prstGeom>
          <a:noFill/>
          <a:ln w="9525" cap="flat" cmpd="sng">
            <a:solidFill>
              <a:srgbClr val="000000"/>
            </a:solidFill>
            <a:prstDash val="solid"/>
            <a:round/>
            <a:headEnd type="none" w="med" len="med"/>
            <a:tailEnd type="none" w="med" len="med"/>
          </a:ln>
        </p:spPr>
        <p:txBody>
          <a:bodyPr lIns="47225" tIns="23600" rIns="47225" bIns="23600" anchor="ctr"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350" name="Shape 350"/>
          <p:cNvSpPr txBox="1"/>
          <p:nvPr/>
        </p:nvSpPr>
        <p:spPr>
          <a:xfrm>
            <a:off x="4101551" y="1469712"/>
            <a:ext cx="921696" cy="162186"/>
          </a:xfrm>
          <a:prstGeom prst="rect">
            <a:avLst/>
          </a:prstGeom>
          <a:noFill/>
          <a:ln>
            <a:noFill/>
          </a:ln>
        </p:spPr>
        <p:txBody>
          <a:bodyPr lIns="0" tIns="2725" rIns="0" bIns="0" anchor="t" anchorCtr="0">
            <a:noAutofit/>
          </a:bodyPr>
          <a:lstStyle/>
          <a:p>
            <a:pPr marL="0" marR="0" lvl="0" indent="0" algn="l" rtl="0">
              <a:lnSpc>
                <a:spcPct val="97000"/>
              </a:lnSpc>
              <a:spcBef>
                <a:spcPts val="0"/>
              </a:spcBef>
              <a:spcAft>
                <a:spcPts val="0"/>
              </a:spcAft>
              <a:buSzPct val="25000"/>
              <a:buNone/>
            </a:pPr>
            <a:r>
              <a:rPr lang="en-GB" sz="750" dirty="0">
                <a:solidFill>
                  <a:srgbClr val="000000"/>
                </a:solidFill>
                <a:latin typeface="Arial Narrow"/>
                <a:ea typeface="Arial Narrow"/>
                <a:cs typeface="Arial Narrow"/>
                <a:sym typeface="Arial Narrow"/>
              </a:rPr>
              <a:t>Aggregating Database</a:t>
            </a:r>
          </a:p>
        </p:txBody>
      </p:sp>
      <p:sp>
        <p:nvSpPr>
          <p:cNvPr id="351" name="Shape 351"/>
          <p:cNvSpPr txBox="1"/>
          <p:nvPr/>
        </p:nvSpPr>
        <p:spPr>
          <a:xfrm>
            <a:off x="5836932" y="1591971"/>
            <a:ext cx="514011" cy="376800"/>
          </a:xfrm>
          <a:prstGeom prst="rect">
            <a:avLst/>
          </a:prstGeom>
          <a:noFill/>
          <a:ln>
            <a:noFill/>
          </a:ln>
        </p:spPr>
        <p:txBody>
          <a:bodyPr lIns="0" tIns="2725" rIns="0" bIns="0" anchor="t" anchorCtr="0">
            <a:noAutofit/>
          </a:bodyPr>
          <a:lstStyle/>
          <a:p>
            <a:pPr marL="0" marR="0" lvl="0" indent="0" algn="l" rtl="0">
              <a:lnSpc>
                <a:spcPct val="97000"/>
              </a:lnSpc>
              <a:spcBef>
                <a:spcPts val="0"/>
              </a:spcBef>
              <a:spcAft>
                <a:spcPts val="0"/>
              </a:spcAft>
              <a:buSzPct val="25000"/>
              <a:buNone/>
            </a:pPr>
            <a:r>
              <a:rPr lang="en-GB" sz="750" dirty="0">
                <a:solidFill>
                  <a:srgbClr val="000000"/>
                </a:solidFill>
                <a:latin typeface="Arial Narrow"/>
                <a:ea typeface="Arial Narrow"/>
                <a:cs typeface="Arial Narrow"/>
                <a:sym typeface="Arial Narrow"/>
              </a:rPr>
              <a:t>Performance</a:t>
            </a:r>
          </a:p>
          <a:p>
            <a:pPr marL="0" marR="0" lvl="0" indent="0" algn="l" rtl="0">
              <a:lnSpc>
                <a:spcPct val="97000"/>
              </a:lnSpc>
              <a:spcBef>
                <a:spcPts val="0"/>
              </a:spcBef>
              <a:spcAft>
                <a:spcPts val="0"/>
              </a:spcAft>
              <a:buSzPct val="25000"/>
              <a:buNone/>
            </a:pPr>
            <a:r>
              <a:rPr lang="en-GB" sz="750" dirty="0">
                <a:solidFill>
                  <a:srgbClr val="000000"/>
                </a:solidFill>
                <a:latin typeface="Arial Narrow"/>
                <a:ea typeface="Arial Narrow"/>
                <a:cs typeface="Arial Narrow"/>
                <a:sym typeface="Arial Narrow"/>
              </a:rPr>
              <a:t>Analysis</a:t>
            </a:r>
          </a:p>
          <a:p>
            <a:pPr marL="0" marR="0" lvl="0" indent="0" algn="l" rtl="0">
              <a:lnSpc>
                <a:spcPct val="97000"/>
              </a:lnSpc>
              <a:spcBef>
                <a:spcPts val="0"/>
              </a:spcBef>
              <a:spcAft>
                <a:spcPts val="0"/>
              </a:spcAft>
              <a:buSzPct val="25000"/>
              <a:buNone/>
            </a:pPr>
            <a:r>
              <a:rPr lang="en-GB" sz="750" dirty="0">
                <a:solidFill>
                  <a:srgbClr val="000000"/>
                </a:solidFill>
                <a:latin typeface="Arial Narrow"/>
                <a:ea typeface="Arial Narrow"/>
                <a:cs typeface="Arial Narrow"/>
                <a:sym typeface="Arial Narrow"/>
              </a:rPr>
              <a:t>Engine</a:t>
            </a:r>
          </a:p>
        </p:txBody>
      </p:sp>
      <p:sp>
        <p:nvSpPr>
          <p:cNvPr id="352" name="Shape 352"/>
          <p:cNvSpPr/>
          <p:nvPr/>
        </p:nvSpPr>
        <p:spPr>
          <a:xfrm>
            <a:off x="3047840" y="1385816"/>
            <a:ext cx="3414316" cy="1270283"/>
          </a:xfrm>
          <a:prstGeom prst="roundRect">
            <a:avLst>
              <a:gd name="adj" fmla="val 16667"/>
            </a:avLst>
          </a:prstGeom>
          <a:noFill/>
          <a:ln w="9525" cap="flat" cmpd="sng">
            <a:solidFill>
              <a:srgbClr val="000000"/>
            </a:solidFill>
            <a:prstDash val="solid"/>
            <a:round/>
            <a:headEnd type="none" w="med" len="med"/>
            <a:tailEnd type="none" w="med" len="med"/>
          </a:ln>
        </p:spPr>
        <p:txBody>
          <a:bodyPr lIns="47225" tIns="23600" rIns="47225" bIns="23600" anchor="ctr"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pic>
        <p:nvPicPr>
          <p:cNvPr id="353" name="Shape 353"/>
          <p:cNvPicPr preferRelativeResize="0"/>
          <p:nvPr/>
        </p:nvPicPr>
        <p:blipFill rotWithShape="1">
          <a:blip r:embed="rId4">
            <a:alphaModFix/>
          </a:blip>
          <a:srcRect/>
          <a:stretch/>
        </p:blipFill>
        <p:spPr>
          <a:xfrm>
            <a:off x="3347871" y="1811789"/>
            <a:ext cx="388040" cy="417487"/>
          </a:xfrm>
          <a:prstGeom prst="rect">
            <a:avLst/>
          </a:prstGeom>
          <a:noFill/>
          <a:ln>
            <a:noFill/>
          </a:ln>
        </p:spPr>
      </p:pic>
      <p:sp>
        <p:nvSpPr>
          <p:cNvPr id="354" name="Shape 354"/>
          <p:cNvSpPr txBox="1"/>
          <p:nvPr/>
        </p:nvSpPr>
        <p:spPr>
          <a:xfrm>
            <a:off x="3338271" y="1472132"/>
            <a:ext cx="559701" cy="246317"/>
          </a:xfrm>
          <a:prstGeom prst="rect">
            <a:avLst/>
          </a:prstGeom>
          <a:noFill/>
          <a:ln>
            <a:noFill/>
          </a:ln>
        </p:spPr>
        <p:txBody>
          <a:bodyPr lIns="0" tIns="2725" rIns="0" bIns="0" anchor="t" anchorCtr="0">
            <a:noAutofit/>
          </a:bodyPr>
          <a:lstStyle/>
          <a:p>
            <a:pPr marL="0" marR="0" lvl="0" indent="0" algn="l" rtl="0">
              <a:lnSpc>
                <a:spcPct val="97000"/>
              </a:lnSpc>
              <a:spcBef>
                <a:spcPts val="0"/>
              </a:spcBef>
              <a:spcAft>
                <a:spcPts val="0"/>
              </a:spcAft>
              <a:buSzPct val="25000"/>
              <a:buNone/>
            </a:pPr>
            <a:r>
              <a:rPr lang="en-GB" sz="750" dirty="0">
                <a:solidFill>
                  <a:srgbClr val="000000"/>
                </a:solidFill>
                <a:latin typeface="Arial Narrow"/>
                <a:ea typeface="Arial Narrow"/>
                <a:cs typeface="Arial Narrow"/>
                <a:sym typeface="Arial Narrow"/>
              </a:rPr>
              <a:t>Secure</a:t>
            </a:r>
          </a:p>
          <a:p>
            <a:pPr marL="0" marR="0" lvl="0" indent="0" algn="l" rtl="0">
              <a:lnSpc>
                <a:spcPct val="97000"/>
              </a:lnSpc>
              <a:spcBef>
                <a:spcPts val="0"/>
              </a:spcBef>
              <a:spcAft>
                <a:spcPts val="0"/>
              </a:spcAft>
              <a:buSzPct val="25000"/>
              <a:buNone/>
            </a:pPr>
            <a:r>
              <a:rPr lang="en-GB" sz="750" dirty="0">
                <a:solidFill>
                  <a:srgbClr val="000000"/>
                </a:solidFill>
                <a:latin typeface="Arial Narrow"/>
                <a:ea typeface="Arial Narrow"/>
                <a:cs typeface="Arial Narrow"/>
                <a:sym typeface="Arial Narrow"/>
              </a:rPr>
              <a:t>Web Service</a:t>
            </a:r>
          </a:p>
        </p:txBody>
      </p:sp>
      <p:cxnSp>
        <p:nvCxnSpPr>
          <p:cNvPr id="355" name="Shape 355"/>
          <p:cNvCxnSpPr/>
          <p:nvPr/>
        </p:nvCxnSpPr>
        <p:spPr>
          <a:xfrm rot="10800000" flipH="1">
            <a:off x="3773516" y="1850824"/>
            <a:ext cx="184820" cy="171407"/>
          </a:xfrm>
          <a:prstGeom prst="straightConnector1">
            <a:avLst/>
          </a:prstGeom>
          <a:noFill/>
          <a:ln w="72000" cap="flat" cmpd="sng">
            <a:solidFill>
              <a:srgbClr val="000000"/>
            </a:solidFill>
            <a:prstDash val="solid"/>
            <a:round/>
            <a:headEnd type="none" w="med" len="med"/>
            <a:tailEnd type="triangle" w="lg" len="lg"/>
          </a:ln>
        </p:spPr>
      </p:cxnSp>
      <p:cxnSp>
        <p:nvCxnSpPr>
          <p:cNvPr id="356" name="Shape 356"/>
          <p:cNvCxnSpPr/>
          <p:nvPr/>
        </p:nvCxnSpPr>
        <p:spPr>
          <a:xfrm>
            <a:off x="4989644" y="1866946"/>
            <a:ext cx="236025" cy="848"/>
          </a:xfrm>
          <a:prstGeom prst="straightConnector1">
            <a:avLst/>
          </a:prstGeom>
          <a:noFill/>
          <a:ln w="72000" cap="flat" cmpd="sng">
            <a:solidFill>
              <a:srgbClr val="000000"/>
            </a:solidFill>
            <a:prstDash val="solid"/>
            <a:round/>
            <a:headEnd type="none" w="med" len="med"/>
            <a:tailEnd type="triangle" w="lg" len="lg"/>
          </a:ln>
        </p:spPr>
      </p:cxnSp>
      <p:sp>
        <p:nvSpPr>
          <p:cNvPr id="357" name="Shape 357"/>
          <p:cNvSpPr/>
          <p:nvPr/>
        </p:nvSpPr>
        <p:spPr>
          <a:xfrm>
            <a:off x="2968758" y="2848721"/>
            <a:ext cx="1840748" cy="2198292"/>
          </a:xfrm>
          <a:prstGeom prst="roundRect">
            <a:avLst>
              <a:gd name="adj" fmla="val 16667"/>
            </a:avLst>
          </a:prstGeom>
          <a:noFill/>
          <a:ln w="9525" cap="flat" cmpd="sng">
            <a:solidFill>
              <a:srgbClr val="000000"/>
            </a:solidFill>
            <a:prstDash val="solid"/>
            <a:round/>
            <a:headEnd type="none" w="med" len="med"/>
            <a:tailEnd type="none" w="med" len="med"/>
          </a:ln>
        </p:spPr>
        <p:txBody>
          <a:bodyPr lIns="47225" tIns="23600" rIns="47225" bIns="23600" anchor="ctr"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cxnSp>
        <p:nvCxnSpPr>
          <p:cNvPr id="358" name="Shape 358"/>
          <p:cNvCxnSpPr/>
          <p:nvPr/>
        </p:nvCxnSpPr>
        <p:spPr>
          <a:xfrm>
            <a:off x="3160827" y="3073431"/>
            <a:ext cx="1500000" cy="849"/>
          </a:xfrm>
          <a:prstGeom prst="straightConnector1">
            <a:avLst/>
          </a:prstGeom>
          <a:noFill/>
          <a:ln w="72000" cap="flat" cmpd="sng">
            <a:solidFill>
              <a:srgbClr val="000000"/>
            </a:solidFill>
            <a:prstDash val="dot"/>
            <a:round/>
            <a:headEnd type="none" w="med" len="med"/>
            <a:tailEnd type="none" w="med" len="med"/>
          </a:ln>
        </p:spPr>
      </p:cxnSp>
      <p:sp>
        <p:nvSpPr>
          <p:cNvPr id="359" name="Shape 359"/>
          <p:cNvSpPr txBox="1"/>
          <p:nvPr/>
        </p:nvSpPr>
        <p:spPr>
          <a:xfrm>
            <a:off x="3143638" y="2953092"/>
            <a:ext cx="242425" cy="113706"/>
          </a:xfrm>
          <a:prstGeom prst="rect">
            <a:avLst/>
          </a:prstGeom>
          <a:noFill/>
          <a:ln>
            <a:noFill/>
          </a:ln>
        </p:spPr>
        <p:txBody>
          <a:bodyPr lIns="0" tIns="2325" rIns="0" bIns="0" anchor="t" anchorCtr="0">
            <a:noAutofit/>
          </a:bodyPr>
          <a:lstStyle/>
          <a:p>
            <a:pPr marL="0" marR="0" lvl="0" indent="0" algn="l" rtl="0">
              <a:lnSpc>
                <a:spcPct val="97000"/>
              </a:lnSpc>
              <a:spcBef>
                <a:spcPts val="0"/>
              </a:spcBef>
              <a:spcAft>
                <a:spcPts val="0"/>
              </a:spcAft>
              <a:buSzPct val="25000"/>
              <a:buNone/>
            </a:pPr>
            <a:r>
              <a:rPr lang="en-GB" sz="583">
                <a:solidFill>
                  <a:srgbClr val="000000"/>
                </a:solidFill>
                <a:latin typeface="Arial Narrow"/>
                <a:ea typeface="Arial Narrow"/>
                <a:cs typeface="Arial Narrow"/>
                <a:sym typeface="Arial Narrow"/>
              </a:rPr>
              <a:t>Firewall</a:t>
            </a:r>
          </a:p>
        </p:txBody>
      </p:sp>
      <p:sp>
        <p:nvSpPr>
          <p:cNvPr id="360" name="Shape 360"/>
          <p:cNvSpPr txBox="1"/>
          <p:nvPr/>
        </p:nvSpPr>
        <p:spPr>
          <a:xfrm>
            <a:off x="3216364" y="4836880"/>
            <a:ext cx="734478" cy="211289"/>
          </a:xfrm>
          <a:prstGeom prst="rect">
            <a:avLst/>
          </a:prstGeom>
          <a:noFill/>
          <a:ln>
            <a:noFill/>
          </a:ln>
        </p:spPr>
        <p:txBody>
          <a:bodyPr lIns="0" tIns="4675" rIns="0" bIns="0" anchor="t" anchorCtr="0">
            <a:noAutofit/>
          </a:bodyPr>
          <a:lstStyle/>
          <a:p>
            <a:pPr marL="0" marR="0" lvl="0" indent="0" algn="l" rtl="0">
              <a:lnSpc>
                <a:spcPct val="97000"/>
              </a:lnSpc>
              <a:spcBef>
                <a:spcPts val="0"/>
              </a:spcBef>
              <a:spcAft>
                <a:spcPts val="0"/>
              </a:spcAft>
              <a:buSzPct val="25000"/>
              <a:buNone/>
            </a:pPr>
            <a:r>
              <a:rPr lang="en-GB" sz="1167" b="1">
                <a:solidFill>
                  <a:srgbClr val="000000"/>
                </a:solidFill>
                <a:latin typeface="Arial Narrow"/>
                <a:ea typeface="Arial Narrow"/>
                <a:cs typeface="Arial Narrow"/>
                <a:sym typeface="Arial Narrow"/>
              </a:rPr>
              <a:t>Site 2</a:t>
            </a:r>
          </a:p>
        </p:txBody>
      </p:sp>
      <p:sp>
        <p:nvSpPr>
          <p:cNvPr id="361" name="Shape 361"/>
          <p:cNvSpPr/>
          <p:nvPr/>
        </p:nvSpPr>
        <p:spPr>
          <a:xfrm>
            <a:off x="4928260" y="2848721"/>
            <a:ext cx="3181712" cy="2213023"/>
          </a:xfrm>
          <a:prstGeom prst="roundRect">
            <a:avLst>
              <a:gd name="adj" fmla="val 16667"/>
            </a:avLst>
          </a:prstGeom>
          <a:noFill/>
          <a:ln w="9525" cap="flat" cmpd="sng">
            <a:solidFill>
              <a:srgbClr val="000000"/>
            </a:solidFill>
            <a:prstDash val="solid"/>
            <a:round/>
            <a:headEnd type="none" w="med" len="med"/>
            <a:tailEnd type="none" w="med" len="med"/>
          </a:ln>
        </p:spPr>
        <p:txBody>
          <a:bodyPr lIns="47225" tIns="23600" rIns="47225" bIns="23600" anchor="ctr"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pic>
        <p:nvPicPr>
          <p:cNvPr id="362" name="Shape 362"/>
          <p:cNvPicPr preferRelativeResize="0"/>
          <p:nvPr/>
        </p:nvPicPr>
        <p:blipFill rotWithShape="1">
          <a:blip r:embed="rId5">
            <a:alphaModFix/>
          </a:blip>
          <a:srcRect/>
          <a:stretch/>
        </p:blipFill>
        <p:spPr>
          <a:xfrm>
            <a:off x="7619481" y="3495210"/>
            <a:ext cx="167321" cy="297638"/>
          </a:xfrm>
          <a:prstGeom prst="rect">
            <a:avLst/>
          </a:prstGeom>
          <a:noFill/>
          <a:ln>
            <a:noFill/>
          </a:ln>
        </p:spPr>
      </p:pic>
      <p:cxnSp>
        <p:nvCxnSpPr>
          <p:cNvPr id="363" name="Shape 363"/>
          <p:cNvCxnSpPr/>
          <p:nvPr/>
        </p:nvCxnSpPr>
        <p:spPr>
          <a:xfrm>
            <a:off x="5176403" y="3070192"/>
            <a:ext cx="2699999" cy="848"/>
          </a:xfrm>
          <a:prstGeom prst="straightConnector1">
            <a:avLst/>
          </a:prstGeom>
          <a:noFill/>
          <a:ln w="72000" cap="flat" cmpd="sng">
            <a:solidFill>
              <a:srgbClr val="000000"/>
            </a:solidFill>
            <a:prstDash val="dot"/>
            <a:round/>
            <a:headEnd type="none" w="med" len="med"/>
            <a:tailEnd type="none" w="med" len="med"/>
          </a:ln>
        </p:spPr>
      </p:cxnSp>
      <p:sp>
        <p:nvSpPr>
          <p:cNvPr id="364" name="Shape 364"/>
          <p:cNvSpPr txBox="1"/>
          <p:nvPr/>
        </p:nvSpPr>
        <p:spPr>
          <a:xfrm>
            <a:off x="5173201" y="2946305"/>
            <a:ext cx="242426" cy="113706"/>
          </a:xfrm>
          <a:prstGeom prst="rect">
            <a:avLst/>
          </a:prstGeom>
          <a:noFill/>
          <a:ln>
            <a:noFill/>
          </a:ln>
        </p:spPr>
        <p:txBody>
          <a:bodyPr lIns="0" tIns="2325" rIns="0" bIns="0" anchor="t" anchorCtr="0">
            <a:noAutofit/>
          </a:bodyPr>
          <a:lstStyle/>
          <a:p>
            <a:pPr marL="0" marR="0" lvl="0" indent="0" algn="l" rtl="0">
              <a:lnSpc>
                <a:spcPct val="97000"/>
              </a:lnSpc>
              <a:spcBef>
                <a:spcPts val="0"/>
              </a:spcBef>
              <a:spcAft>
                <a:spcPts val="0"/>
              </a:spcAft>
              <a:buSzPct val="25000"/>
              <a:buNone/>
            </a:pPr>
            <a:r>
              <a:rPr lang="en-GB" sz="583">
                <a:solidFill>
                  <a:srgbClr val="000000"/>
                </a:solidFill>
                <a:latin typeface="Arial Narrow"/>
                <a:ea typeface="Arial Narrow"/>
                <a:cs typeface="Arial Narrow"/>
                <a:sym typeface="Arial Narrow"/>
              </a:rPr>
              <a:t>Firewall</a:t>
            </a:r>
          </a:p>
        </p:txBody>
      </p:sp>
      <p:sp>
        <p:nvSpPr>
          <p:cNvPr id="365" name="Shape 365"/>
          <p:cNvSpPr txBox="1"/>
          <p:nvPr/>
        </p:nvSpPr>
        <p:spPr>
          <a:xfrm>
            <a:off x="5229894" y="4840273"/>
            <a:ext cx="734478" cy="211289"/>
          </a:xfrm>
          <a:prstGeom prst="rect">
            <a:avLst/>
          </a:prstGeom>
          <a:noFill/>
          <a:ln>
            <a:noFill/>
          </a:ln>
        </p:spPr>
        <p:txBody>
          <a:bodyPr lIns="0" tIns="4675" rIns="0" bIns="0" anchor="t" anchorCtr="0">
            <a:noAutofit/>
          </a:bodyPr>
          <a:lstStyle/>
          <a:p>
            <a:pPr marL="0" marR="0" lvl="0" indent="0" algn="l" rtl="0">
              <a:lnSpc>
                <a:spcPct val="97000"/>
              </a:lnSpc>
              <a:spcBef>
                <a:spcPts val="0"/>
              </a:spcBef>
              <a:spcAft>
                <a:spcPts val="0"/>
              </a:spcAft>
              <a:buSzPct val="25000"/>
              <a:buNone/>
            </a:pPr>
            <a:r>
              <a:rPr lang="en-GB" sz="1167" b="1">
                <a:solidFill>
                  <a:srgbClr val="000000"/>
                </a:solidFill>
                <a:latin typeface="Arial Narrow"/>
                <a:ea typeface="Arial Narrow"/>
                <a:cs typeface="Arial Narrow"/>
                <a:sym typeface="Arial Narrow"/>
              </a:rPr>
              <a:t>Site 1</a:t>
            </a:r>
          </a:p>
        </p:txBody>
      </p:sp>
      <p:cxnSp>
        <p:nvCxnSpPr>
          <p:cNvPr id="366" name="Shape 366"/>
          <p:cNvCxnSpPr/>
          <p:nvPr/>
        </p:nvCxnSpPr>
        <p:spPr>
          <a:xfrm>
            <a:off x="3229459" y="2560213"/>
            <a:ext cx="3054920" cy="849"/>
          </a:xfrm>
          <a:prstGeom prst="straightConnector1">
            <a:avLst/>
          </a:prstGeom>
          <a:noFill/>
          <a:ln w="72000" cap="flat" cmpd="sng">
            <a:solidFill>
              <a:srgbClr val="000000"/>
            </a:solidFill>
            <a:prstDash val="dot"/>
            <a:round/>
            <a:headEnd type="none" w="med" len="med"/>
            <a:tailEnd type="none" w="med" len="med"/>
          </a:ln>
        </p:spPr>
      </p:cxnSp>
      <p:sp>
        <p:nvSpPr>
          <p:cNvPr id="367" name="Shape 367"/>
          <p:cNvSpPr txBox="1"/>
          <p:nvPr/>
        </p:nvSpPr>
        <p:spPr>
          <a:xfrm>
            <a:off x="5792128" y="2426990"/>
            <a:ext cx="242425" cy="113706"/>
          </a:xfrm>
          <a:prstGeom prst="rect">
            <a:avLst/>
          </a:prstGeom>
          <a:noFill/>
          <a:ln>
            <a:noFill/>
          </a:ln>
        </p:spPr>
        <p:txBody>
          <a:bodyPr lIns="0" tIns="2325" rIns="0" bIns="0" anchor="t" anchorCtr="0">
            <a:noAutofit/>
          </a:bodyPr>
          <a:lstStyle/>
          <a:p>
            <a:pPr marL="0" marR="0" lvl="0" indent="0" algn="l" rtl="0">
              <a:lnSpc>
                <a:spcPct val="97000"/>
              </a:lnSpc>
              <a:spcBef>
                <a:spcPts val="0"/>
              </a:spcBef>
              <a:spcAft>
                <a:spcPts val="0"/>
              </a:spcAft>
              <a:buSzPct val="25000"/>
              <a:buNone/>
            </a:pPr>
            <a:r>
              <a:rPr lang="en-GB" sz="583">
                <a:solidFill>
                  <a:srgbClr val="000000"/>
                </a:solidFill>
                <a:latin typeface="Arial Narrow"/>
                <a:ea typeface="Arial Narrow"/>
                <a:cs typeface="Arial Narrow"/>
                <a:sym typeface="Arial Narrow"/>
              </a:rPr>
              <a:t>Firewall</a:t>
            </a:r>
          </a:p>
        </p:txBody>
      </p:sp>
      <p:sp>
        <p:nvSpPr>
          <p:cNvPr id="368" name="Shape 368"/>
          <p:cNvSpPr txBox="1"/>
          <p:nvPr/>
        </p:nvSpPr>
        <p:spPr>
          <a:xfrm>
            <a:off x="7599856" y="2934700"/>
            <a:ext cx="242426" cy="113706"/>
          </a:xfrm>
          <a:prstGeom prst="rect">
            <a:avLst/>
          </a:prstGeom>
          <a:noFill/>
          <a:ln>
            <a:noFill/>
          </a:ln>
        </p:spPr>
        <p:txBody>
          <a:bodyPr lIns="0" tIns="2325" rIns="0" bIns="0" anchor="t" anchorCtr="0">
            <a:noAutofit/>
          </a:bodyPr>
          <a:lstStyle/>
          <a:p>
            <a:pPr marL="0" marR="0" lvl="0" indent="0" algn="l" rtl="0">
              <a:lnSpc>
                <a:spcPct val="97000"/>
              </a:lnSpc>
              <a:spcBef>
                <a:spcPts val="0"/>
              </a:spcBef>
              <a:spcAft>
                <a:spcPts val="0"/>
              </a:spcAft>
              <a:buSzPct val="25000"/>
              <a:buNone/>
            </a:pPr>
            <a:r>
              <a:rPr lang="en-GB" sz="583">
                <a:solidFill>
                  <a:srgbClr val="000000"/>
                </a:solidFill>
                <a:latin typeface="Arial Narrow"/>
                <a:ea typeface="Arial Narrow"/>
                <a:cs typeface="Arial Narrow"/>
                <a:sym typeface="Arial Narrow"/>
              </a:rPr>
              <a:t>(HTTPS)</a:t>
            </a:r>
          </a:p>
        </p:txBody>
      </p:sp>
      <p:cxnSp>
        <p:nvCxnSpPr>
          <p:cNvPr id="369" name="Shape 369"/>
          <p:cNvCxnSpPr/>
          <p:nvPr/>
        </p:nvCxnSpPr>
        <p:spPr>
          <a:xfrm>
            <a:off x="1120269" y="1837010"/>
            <a:ext cx="363237" cy="849"/>
          </a:xfrm>
          <a:prstGeom prst="straightConnector1">
            <a:avLst/>
          </a:prstGeom>
          <a:noFill/>
          <a:ln w="36000" cap="flat" cmpd="sng">
            <a:solidFill>
              <a:srgbClr val="00FF00"/>
            </a:solidFill>
            <a:prstDash val="solid"/>
            <a:round/>
            <a:headEnd type="none" w="med" len="med"/>
            <a:tailEnd type="triangle" w="lg" len="lg"/>
          </a:ln>
        </p:spPr>
      </p:cxnSp>
      <p:sp>
        <p:nvSpPr>
          <p:cNvPr id="370" name="Shape 370"/>
          <p:cNvSpPr txBox="1"/>
          <p:nvPr/>
        </p:nvSpPr>
        <p:spPr>
          <a:xfrm>
            <a:off x="1126669" y="1902976"/>
            <a:ext cx="1196601" cy="239651"/>
          </a:xfrm>
          <a:prstGeom prst="rect">
            <a:avLst/>
          </a:prstGeom>
          <a:noFill/>
          <a:ln>
            <a:noFill/>
          </a:ln>
        </p:spPr>
        <p:txBody>
          <a:bodyPr lIns="0" tIns="2325" rIns="0" bIns="0" anchor="t" anchorCtr="0">
            <a:noAutofit/>
          </a:bodyPr>
          <a:lstStyle/>
          <a:p>
            <a:pPr marL="0" marR="0" lvl="0" indent="0" algn="l" rtl="0">
              <a:lnSpc>
                <a:spcPct val="97000"/>
              </a:lnSpc>
              <a:spcBef>
                <a:spcPts val="0"/>
              </a:spcBef>
              <a:spcAft>
                <a:spcPts val="0"/>
              </a:spcAft>
              <a:buSzPct val="25000"/>
              <a:buNone/>
            </a:pPr>
            <a:r>
              <a:rPr lang="en-GB" sz="583" dirty="0">
                <a:solidFill>
                  <a:srgbClr val="000000"/>
                </a:solidFill>
                <a:latin typeface="Arial Narrow"/>
                <a:ea typeface="Arial Narrow"/>
                <a:cs typeface="Arial Narrow"/>
                <a:sym typeface="Arial Narrow"/>
              </a:rPr>
              <a:t>Secured  (HTTPS) connectivity</a:t>
            </a:r>
          </a:p>
          <a:p>
            <a:pPr marL="0" marR="0" lvl="0" indent="0" algn="l" rtl="0">
              <a:lnSpc>
                <a:spcPct val="97000"/>
              </a:lnSpc>
              <a:spcBef>
                <a:spcPts val="0"/>
              </a:spcBef>
              <a:spcAft>
                <a:spcPts val="0"/>
              </a:spcAft>
              <a:buSzPct val="25000"/>
              <a:buNone/>
            </a:pPr>
            <a:r>
              <a:rPr lang="en-GB" sz="583" dirty="0">
                <a:solidFill>
                  <a:srgbClr val="000000"/>
                </a:solidFill>
                <a:latin typeface="Arial Narrow"/>
                <a:ea typeface="Arial Narrow"/>
                <a:cs typeface="Arial Narrow"/>
                <a:sym typeface="Arial Narrow"/>
              </a:rPr>
              <a:t>Meta data only (i.e. no source code)</a:t>
            </a:r>
          </a:p>
        </p:txBody>
      </p:sp>
      <p:sp>
        <p:nvSpPr>
          <p:cNvPr id="371" name="Shape 371"/>
          <p:cNvSpPr txBox="1"/>
          <p:nvPr/>
        </p:nvSpPr>
        <p:spPr>
          <a:xfrm>
            <a:off x="1126670" y="2177884"/>
            <a:ext cx="798483" cy="113706"/>
          </a:xfrm>
          <a:prstGeom prst="rect">
            <a:avLst/>
          </a:prstGeom>
          <a:noFill/>
          <a:ln>
            <a:noFill/>
          </a:ln>
        </p:spPr>
        <p:txBody>
          <a:bodyPr lIns="0" tIns="2325" rIns="0" bIns="0" anchor="t" anchorCtr="0">
            <a:noAutofit/>
          </a:bodyPr>
          <a:lstStyle/>
          <a:p>
            <a:pPr marL="0" marR="0" lvl="0" indent="0" algn="l" rtl="0">
              <a:lnSpc>
                <a:spcPct val="97000"/>
              </a:lnSpc>
              <a:spcBef>
                <a:spcPts val="0"/>
              </a:spcBef>
              <a:spcAft>
                <a:spcPts val="0"/>
              </a:spcAft>
              <a:buSzPct val="25000"/>
              <a:buNone/>
            </a:pPr>
            <a:r>
              <a:rPr lang="en-GB" sz="583">
                <a:solidFill>
                  <a:srgbClr val="000000"/>
                </a:solidFill>
                <a:latin typeface="Arial Narrow"/>
                <a:ea typeface="Arial Narrow"/>
                <a:cs typeface="Arial Narrow"/>
                <a:sym typeface="Arial Narrow"/>
              </a:rPr>
              <a:t>Internal network connectivity</a:t>
            </a:r>
          </a:p>
        </p:txBody>
      </p:sp>
      <p:sp>
        <p:nvSpPr>
          <p:cNvPr id="372" name="Shape 372"/>
          <p:cNvSpPr/>
          <p:nvPr/>
        </p:nvSpPr>
        <p:spPr>
          <a:xfrm>
            <a:off x="1046659" y="1405241"/>
            <a:ext cx="1106433" cy="1298112"/>
          </a:xfrm>
          <a:prstGeom prst="rect">
            <a:avLst/>
          </a:prstGeom>
          <a:noFill/>
          <a:ln w="9525" cap="flat" cmpd="sng">
            <a:solidFill>
              <a:srgbClr val="000000"/>
            </a:solidFill>
            <a:prstDash val="solid"/>
            <a:round/>
            <a:headEnd type="none" w="med" len="med"/>
            <a:tailEnd type="none" w="med" len="med"/>
          </a:ln>
        </p:spPr>
        <p:txBody>
          <a:bodyPr lIns="47225" tIns="23600" rIns="47225" bIns="23600" anchor="ctr"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373" name="Shape 373"/>
          <p:cNvSpPr txBox="1"/>
          <p:nvPr/>
        </p:nvSpPr>
        <p:spPr>
          <a:xfrm>
            <a:off x="1071463" y="2511569"/>
            <a:ext cx="734478" cy="190059"/>
          </a:xfrm>
          <a:prstGeom prst="rect">
            <a:avLst/>
          </a:prstGeom>
          <a:noFill/>
          <a:ln>
            <a:noFill/>
          </a:ln>
        </p:spPr>
        <p:txBody>
          <a:bodyPr lIns="0" tIns="4675" rIns="0" bIns="0" anchor="t" anchorCtr="0">
            <a:noAutofit/>
          </a:bodyPr>
          <a:lstStyle/>
          <a:p>
            <a:pPr marL="0" marR="0" lvl="0" indent="0" algn="l" rtl="0">
              <a:lnSpc>
                <a:spcPct val="97000"/>
              </a:lnSpc>
              <a:spcBef>
                <a:spcPts val="0"/>
              </a:spcBef>
              <a:spcAft>
                <a:spcPts val="0"/>
              </a:spcAft>
              <a:buSzPct val="25000"/>
              <a:buNone/>
            </a:pPr>
            <a:r>
              <a:rPr lang="en-GB" sz="1167" dirty="0">
                <a:solidFill>
                  <a:srgbClr val="000000"/>
                </a:solidFill>
                <a:latin typeface="Arial Narrow"/>
                <a:ea typeface="Arial Narrow"/>
                <a:cs typeface="Arial Narrow"/>
                <a:sym typeface="Arial Narrow"/>
              </a:rPr>
              <a:t>Key</a:t>
            </a:r>
          </a:p>
        </p:txBody>
      </p:sp>
      <p:grpSp>
        <p:nvGrpSpPr>
          <p:cNvPr id="374" name="Shape 374"/>
          <p:cNvGrpSpPr/>
          <p:nvPr/>
        </p:nvGrpSpPr>
        <p:grpSpPr>
          <a:xfrm>
            <a:off x="3065035" y="3165259"/>
            <a:ext cx="310433" cy="534587"/>
            <a:chOff x="2812" y="4309"/>
            <a:chExt cx="388" cy="630"/>
          </a:xfrm>
        </p:grpSpPr>
        <p:grpSp>
          <p:nvGrpSpPr>
            <p:cNvPr id="375" name="Shape 375"/>
            <p:cNvGrpSpPr/>
            <p:nvPr/>
          </p:nvGrpSpPr>
          <p:grpSpPr>
            <a:xfrm>
              <a:off x="2812" y="4309"/>
              <a:ext cx="388" cy="331"/>
              <a:chOff x="2812" y="4309"/>
              <a:chExt cx="388" cy="331"/>
            </a:xfrm>
          </p:grpSpPr>
          <p:pic>
            <p:nvPicPr>
              <p:cNvPr id="376" name="Shape 376"/>
              <p:cNvPicPr preferRelativeResize="0"/>
              <p:nvPr/>
            </p:nvPicPr>
            <p:blipFill rotWithShape="1">
              <a:blip r:embed="rId6">
                <a:alphaModFix/>
              </a:blip>
              <a:srcRect/>
              <a:stretch/>
            </p:blipFill>
            <p:spPr>
              <a:xfrm>
                <a:off x="2812" y="4441"/>
                <a:ext cx="388" cy="199"/>
              </a:xfrm>
              <a:prstGeom prst="rect">
                <a:avLst/>
              </a:prstGeom>
              <a:noFill/>
              <a:ln>
                <a:noFill/>
              </a:ln>
            </p:spPr>
          </p:pic>
          <p:pic>
            <p:nvPicPr>
              <p:cNvPr id="377" name="Shape 377"/>
              <p:cNvPicPr preferRelativeResize="0"/>
              <p:nvPr/>
            </p:nvPicPr>
            <p:blipFill rotWithShape="1">
              <a:blip r:embed="rId7">
                <a:alphaModFix/>
              </a:blip>
              <a:srcRect/>
              <a:stretch/>
            </p:blipFill>
            <p:spPr>
              <a:xfrm>
                <a:off x="2900" y="4309"/>
                <a:ext cx="201" cy="200"/>
              </a:xfrm>
              <a:prstGeom prst="rect">
                <a:avLst/>
              </a:prstGeom>
              <a:noFill/>
              <a:ln>
                <a:noFill/>
              </a:ln>
            </p:spPr>
          </p:pic>
        </p:grpSp>
        <p:sp>
          <p:nvSpPr>
            <p:cNvPr id="378" name="Shape 378"/>
            <p:cNvSpPr txBox="1"/>
            <p:nvPr/>
          </p:nvSpPr>
          <p:spPr>
            <a:xfrm>
              <a:off x="2848" y="4659"/>
              <a:ext cx="312" cy="280"/>
            </a:xfrm>
            <a:prstGeom prst="rect">
              <a:avLst/>
            </a:prstGeom>
            <a:noFill/>
            <a:ln>
              <a:noFill/>
            </a:ln>
          </p:spPr>
          <p:txBody>
            <a:bodyPr lIns="0" tIns="3150" rIns="0" bIns="0" anchor="t" anchorCtr="0">
              <a:noAutofit/>
            </a:bodyPr>
            <a:lstStyle/>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Off-shore</a:t>
              </a:r>
            </a:p>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Internal</a:t>
              </a:r>
            </a:p>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Resources</a:t>
              </a:r>
            </a:p>
          </p:txBody>
        </p:sp>
      </p:grpSp>
      <p:sp>
        <p:nvSpPr>
          <p:cNvPr id="379" name="Shape 379"/>
          <p:cNvSpPr/>
          <p:nvPr/>
        </p:nvSpPr>
        <p:spPr>
          <a:xfrm>
            <a:off x="1137870" y="2278683"/>
            <a:ext cx="199221" cy="95885"/>
          </a:xfrm>
          <a:prstGeom prst="ellipse">
            <a:avLst/>
          </a:prstGeom>
          <a:noFill/>
          <a:ln w="36000" cap="flat" cmpd="sng">
            <a:solidFill>
              <a:srgbClr val="EB613D"/>
            </a:solidFill>
            <a:prstDash val="solid"/>
            <a:round/>
            <a:headEnd type="none" w="med" len="med"/>
            <a:tailEnd type="none" w="med" len="med"/>
          </a:ln>
        </p:spPr>
        <p:txBody>
          <a:bodyPr lIns="47225" tIns="23600" rIns="47225" bIns="23600" anchor="ctr"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380" name="Shape 380"/>
          <p:cNvSpPr txBox="1"/>
          <p:nvPr/>
        </p:nvSpPr>
        <p:spPr>
          <a:xfrm>
            <a:off x="1126670" y="2402571"/>
            <a:ext cx="657668" cy="113706"/>
          </a:xfrm>
          <a:prstGeom prst="rect">
            <a:avLst/>
          </a:prstGeom>
          <a:noFill/>
          <a:ln>
            <a:noFill/>
          </a:ln>
        </p:spPr>
        <p:txBody>
          <a:bodyPr lIns="0" tIns="2325" rIns="0" bIns="0" anchor="t" anchorCtr="0">
            <a:noAutofit/>
          </a:bodyPr>
          <a:lstStyle/>
          <a:p>
            <a:pPr marL="0" marR="0" lvl="0" indent="0" algn="l" rtl="0">
              <a:lnSpc>
                <a:spcPct val="97000"/>
              </a:lnSpc>
              <a:spcBef>
                <a:spcPts val="0"/>
              </a:spcBef>
              <a:spcAft>
                <a:spcPts val="0"/>
              </a:spcAft>
              <a:buSzPct val="25000"/>
              <a:buNone/>
            </a:pPr>
            <a:r>
              <a:rPr lang="en-GB" sz="583" dirty="0">
                <a:solidFill>
                  <a:srgbClr val="000000"/>
                </a:solidFill>
                <a:latin typeface="Arial Narrow"/>
                <a:ea typeface="Arial Narrow"/>
                <a:cs typeface="Arial Narrow"/>
                <a:sym typeface="Arial Narrow"/>
              </a:rPr>
              <a:t>Site to site VPN access</a:t>
            </a:r>
          </a:p>
        </p:txBody>
      </p:sp>
      <p:pic>
        <p:nvPicPr>
          <p:cNvPr id="381" name="Shape 381"/>
          <p:cNvPicPr preferRelativeResize="0"/>
          <p:nvPr/>
        </p:nvPicPr>
        <p:blipFill rotWithShape="1">
          <a:blip r:embed="rId8">
            <a:alphaModFix/>
          </a:blip>
          <a:srcRect/>
          <a:stretch/>
        </p:blipFill>
        <p:spPr>
          <a:xfrm>
            <a:off x="4027942" y="2153756"/>
            <a:ext cx="997705" cy="213835"/>
          </a:xfrm>
          <a:prstGeom prst="rect">
            <a:avLst/>
          </a:prstGeom>
          <a:noFill/>
          <a:ln>
            <a:noFill/>
          </a:ln>
        </p:spPr>
      </p:pic>
      <p:sp>
        <p:nvSpPr>
          <p:cNvPr id="382" name="Shape 382"/>
          <p:cNvSpPr/>
          <p:nvPr/>
        </p:nvSpPr>
        <p:spPr>
          <a:xfrm>
            <a:off x="4663021" y="3467225"/>
            <a:ext cx="453648" cy="447070"/>
          </a:xfrm>
          <a:prstGeom prst="ellipse">
            <a:avLst/>
          </a:prstGeom>
          <a:noFill/>
          <a:ln w="36000" cap="flat" cmpd="sng">
            <a:solidFill>
              <a:srgbClr val="EB613D"/>
            </a:solidFill>
            <a:prstDash val="solid"/>
            <a:round/>
            <a:headEnd type="none" w="med" len="med"/>
            <a:tailEnd type="none" w="med" len="med"/>
          </a:ln>
        </p:spPr>
        <p:txBody>
          <a:bodyPr lIns="47225" tIns="23600" rIns="47225" bIns="23600" anchor="ctr"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383" name="Shape 383"/>
          <p:cNvSpPr/>
          <p:nvPr/>
        </p:nvSpPr>
        <p:spPr>
          <a:xfrm>
            <a:off x="1034028" y="2848721"/>
            <a:ext cx="1840748" cy="2198292"/>
          </a:xfrm>
          <a:prstGeom prst="roundRect">
            <a:avLst>
              <a:gd name="adj" fmla="val 16667"/>
            </a:avLst>
          </a:prstGeom>
          <a:noFill/>
          <a:ln w="9525" cap="flat" cmpd="sng">
            <a:solidFill>
              <a:srgbClr val="000000"/>
            </a:solidFill>
            <a:prstDash val="solid"/>
            <a:round/>
            <a:headEnd type="none" w="med" len="med"/>
            <a:tailEnd type="none" w="med" len="med"/>
          </a:ln>
        </p:spPr>
        <p:txBody>
          <a:bodyPr lIns="47225" tIns="23600" rIns="47225" bIns="23600" anchor="ctr"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384" name="Shape 384"/>
          <p:cNvSpPr txBox="1"/>
          <p:nvPr/>
        </p:nvSpPr>
        <p:spPr>
          <a:xfrm>
            <a:off x="1172333" y="2943197"/>
            <a:ext cx="242426" cy="113706"/>
          </a:xfrm>
          <a:prstGeom prst="rect">
            <a:avLst/>
          </a:prstGeom>
          <a:noFill/>
          <a:ln>
            <a:noFill/>
          </a:ln>
        </p:spPr>
        <p:txBody>
          <a:bodyPr lIns="0" tIns="2325" rIns="0" bIns="0" anchor="t" anchorCtr="0">
            <a:noAutofit/>
          </a:bodyPr>
          <a:lstStyle/>
          <a:p>
            <a:pPr marL="0" marR="0" lvl="0" indent="0" algn="l" rtl="0">
              <a:lnSpc>
                <a:spcPct val="97000"/>
              </a:lnSpc>
              <a:spcBef>
                <a:spcPts val="0"/>
              </a:spcBef>
              <a:spcAft>
                <a:spcPts val="0"/>
              </a:spcAft>
              <a:buSzPct val="25000"/>
              <a:buNone/>
            </a:pPr>
            <a:r>
              <a:rPr lang="en-GB" sz="583">
                <a:solidFill>
                  <a:srgbClr val="000000"/>
                </a:solidFill>
                <a:latin typeface="Arial Narrow"/>
                <a:ea typeface="Arial Narrow"/>
                <a:cs typeface="Arial Narrow"/>
                <a:sym typeface="Arial Narrow"/>
              </a:rPr>
              <a:t>Firewall</a:t>
            </a:r>
          </a:p>
        </p:txBody>
      </p:sp>
      <p:sp>
        <p:nvSpPr>
          <p:cNvPr id="385" name="Shape 385"/>
          <p:cNvSpPr txBox="1"/>
          <p:nvPr/>
        </p:nvSpPr>
        <p:spPr>
          <a:xfrm>
            <a:off x="1277042" y="4836880"/>
            <a:ext cx="734478" cy="211289"/>
          </a:xfrm>
          <a:prstGeom prst="rect">
            <a:avLst/>
          </a:prstGeom>
          <a:noFill/>
          <a:ln>
            <a:noFill/>
          </a:ln>
        </p:spPr>
        <p:txBody>
          <a:bodyPr lIns="0" tIns="4675" rIns="0" bIns="0" anchor="t" anchorCtr="0">
            <a:noAutofit/>
          </a:bodyPr>
          <a:lstStyle/>
          <a:p>
            <a:pPr marL="0" marR="0" lvl="0" indent="0" algn="l" rtl="0">
              <a:lnSpc>
                <a:spcPct val="97000"/>
              </a:lnSpc>
              <a:spcBef>
                <a:spcPts val="0"/>
              </a:spcBef>
              <a:spcAft>
                <a:spcPts val="0"/>
              </a:spcAft>
              <a:buSzPct val="25000"/>
              <a:buNone/>
            </a:pPr>
            <a:r>
              <a:rPr lang="en-GB" sz="1167" b="1">
                <a:solidFill>
                  <a:srgbClr val="000000"/>
                </a:solidFill>
                <a:latin typeface="Arial Narrow"/>
                <a:ea typeface="Arial Narrow"/>
                <a:cs typeface="Arial Narrow"/>
                <a:sym typeface="Arial Narrow"/>
              </a:rPr>
              <a:t>Vendor Site</a:t>
            </a:r>
          </a:p>
        </p:txBody>
      </p:sp>
      <p:pic>
        <p:nvPicPr>
          <p:cNvPr id="386" name="Shape 386"/>
          <p:cNvPicPr preferRelativeResize="0"/>
          <p:nvPr/>
        </p:nvPicPr>
        <p:blipFill rotWithShape="1">
          <a:blip r:embed="rId5">
            <a:alphaModFix/>
          </a:blip>
          <a:srcRect/>
          <a:stretch/>
        </p:blipFill>
        <p:spPr>
          <a:xfrm>
            <a:off x="2028082" y="3546919"/>
            <a:ext cx="167321" cy="297638"/>
          </a:xfrm>
          <a:prstGeom prst="rect">
            <a:avLst/>
          </a:prstGeom>
          <a:noFill/>
          <a:ln>
            <a:noFill/>
          </a:ln>
        </p:spPr>
      </p:pic>
      <p:grpSp>
        <p:nvGrpSpPr>
          <p:cNvPr id="387" name="Shape 387"/>
          <p:cNvGrpSpPr/>
          <p:nvPr/>
        </p:nvGrpSpPr>
        <p:grpSpPr>
          <a:xfrm>
            <a:off x="1142692" y="3154254"/>
            <a:ext cx="310433" cy="534587"/>
            <a:chOff x="567" y="4309"/>
            <a:chExt cx="388" cy="630"/>
          </a:xfrm>
        </p:grpSpPr>
        <p:grpSp>
          <p:nvGrpSpPr>
            <p:cNvPr id="388" name="Shape 388"/>
            <p:cNvGrpSpPr/>
            <p:nvPr/>
          </p:nvGrpSpPr>
          <p:grpSpPr>
            <a:xfrm>
              <a:off x="567" y="4309"/>
              <a:ext cx="388" cy="331"/>
              <a:chOff x="567" y="4309"/>
              <a:chExt cx="388" cy="331"/>
            </a:xfrm>
          </p:grpSpPr>
          <p:pic>
            <p:nvPicPr>
              <p:cNvPr id="389" name="Shape 389"/>
              <p:cNvPicPr preferRelativeResize="0"/>
              <p:nvPr/>
            </p:nvPicPr>
            <p:blipFill rotWithShape="1">
              <a:blip r:embed="rId6">
                <a:alphaModFix/>
              </a:blip>
              <a:srcRect/>
              <a:stretch/>
            </p:blipFill>
            <p:spPr>
              <a:xfrm>
                <a:off x="567" y="4441"/>
                <a:ext cx="388" cy="199"/>
              </a:xfrm>
              <a:prstGeom prst="rect">
                <a:avLst/>
              </a:prstGeom>
              <a:noFill/>
              <a:ln>
                <a:noFill/>
              </a:ln>
            </p:spPr>
          </p:pic>
          <p:pic>
            <p:nvPicPr>
              <p:cNvPr id="390" name="Shape 390"/>
              <p:cNvPicPr preferRelativeResize="0"/>
              <p:nvPr/>
            </p:nvPicPr>
            <p:blipFill rotWithShape="1">
              <a:blip r:embed="rId7">
                <a:alphaModFix/>
              </a:blip>
              <a:srcRect/>
              <a:stretch/>
            </p:blipFill>
            <p:spPr>
              <a:xfrm>
                <a:off x="655" y="4309"/>
                <a:ext cx="201" cy="200"/>
              </a:xfrm>
              <a:prstGeom prst="rect">
                <a:avLst/>
              </a:prstGeom>
              <a:noFill/>
              <a:ln>
                <a:noFill/>
              </a:ln>
            </p:spPr>
          </p:pic>
        </p:grpSp>
        <p:sp>
          <p:nvSpPr>
            <p:cNvPr id="391" name="Shape 391"/>
            <p:cNvSpPr txBox="1"/>
            <p:nvPr/>
          </p:nvSpPr>
          <p:spPr>
            <a:xfrm>
              <a:off x="603" y="4659"/>
              <a:ext cx="312" cy="280"/>
            </a:xfrm>
            <a:prstGeom prst="rect">
              <a:avLst/>
            </a:prstGeom>
            <a:noFill/>
            <a:ln>
              <a:noFill/>
            </a:ln>
          </p:spPr>
          <p:txBody>
            <a:bodyPr lIns="0" tIns="3150" rIns="0" bIns="0" anchor="t" anchorCtr="0">
              <a:noAutofit/>
            </a:bodyPr>
            <a:lstStyle/>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Off-shore</a:t>
              </a:r>
            </a:p>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Vendor</a:t>
              </a:r>
            </a:p>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Resources</a:t>
              </a:r>
            </a:p>
          </p:txBody>
        </p:sp>
      </p:grpSp>
      <p:cxnSp>
        <p:nvCxnSpPr>
          <p:cNvPr id="392" name="Shape 392"/>
          <p:cNvCxnSpPr/>
          <p:nvPr/>
        </p:nvCxnSpPr>
        <p:spPr>
          <a:xfrm>
            <a:off x="1200520" y="3067985"/>
            <a:ext cx="1500000" cy="849"/>
          </a:xfrm>
          <a:prstGeom prst="straightConnector1">
            <a:avLst/>
          </a:prstGeom>
          <a:noFill/>
          <a:ln w="72000" cap="flat" cmpd="sng">
            <a:solidFill>
              <a:srgbClr val="000000"/>
            </a:solidFill>
            <a:prstDash val="dot"/>
            <a:round/>
            <a:headEnd type="none" w="med" len="med"/>
            <a:tailEnd type="none" w="med" len="med"/>
          </a:ln>
        </p:spPr>
      </p:cxnSp>
      <p:grpSp>
        <p:nvGrpSpPr>
          <p:cNvPr id="393" name="Shape 393"/>
          <p:cNvGrpSpPr/>
          <p:nvPr/>
        </p:nvGrpSpPr>
        <p:grpSpPr>
          <a:xfrm>
            <a:off x="1763111" y="4131982"/>
            <a:ext cx="1226362" cy="573086"/>
            <a:chOff x="1308341" y="4611214"/>
            <a:chExt cx="1203429" cy="506836"/>
          </a:xfrm>
        </p:grpSpPr>
        <p:grpSp>
          <p:nvGrpSpPr>
            <p:cNvPr id="394" name="Shape 394"/>
            <p:cNvGrpSpPr/>
            <p:nvPr/>
          </p:nvGrpSpPr>
          <p:grpSpPr>
            <a:xfrm>
              <a:off x="1456326" y="4611214"/>
              <a:ext cx="886597" cy="357176"/>
              <a:chOff x="2995960" y="2985134"/>
              <a:chExt cx="886597" cy="357176"/>
            </a:xfrm>
          </p:grpSpPr>
          <p:sp>
            <p:nvSpPr>
              <p:cNvPr id="395" name="Shape 395"/>
              <p:cNvSpPr txBox="1"/>
              <p:nvPr/>
            </p:nvSpPr>
            <p:spPr>
              <a:xfrm>
                <a:off x="3179443" y="2985134"/>
                <a:ext cx="703114" cy="357176"/>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67" dirty="0">
                    <a:solidFill>
                      <a:schemeClr val="dk1"/>
                    </a:solidFill>
                    <a:latin typeface="Arial"/>
                    <a:ea typeface="Arial"/>
                    <a:cs typeface="Arial"/>
                    <a:sym typeface="Arial"/>
                  </a:rPr>
                  <a:t>Source Code </a:t>
                </a:r>
              </a:p>
              <a:p>
                <a:pPr marL="0" marR="0" lvl="0" indent="0" algn="l" rtl="0">
                  <a:spcBef>
                    <a:spcPts val="0"/>
                  </a:spcBef>
                  <a:spcAft>
                    <a:spcPts val="0"/>
                  </a:spcAft>
                  <a:buSzPct val="25000"/>
                  <a:buNone/>
                </a:pPr>
                <a:r>
                  <a:rPr lang="en-GB" sz="667" dirty="0">
                    <a:solidFill>
                      <a:schemeClr val="dk1"/>
                    </a:solidFill>
                    <a:latin typeface="Arial"/>
                    <a:ea typeface="Arial"/>
                    <a:cs typeface="Arial"/>
                    <a:sym typeface="Arial"/>
                  </a:rPr>
                  <a:t>Repository</a:t>
                </a:r>
              </a:p>
            </p:txBody>
          </p:sp>
          <p:pic>
            <p:nvPicPr>
              <p:cNvPr id="396" name="Shape 396" descr="scr.png"/>
              <p:cNvPicPr preferRelativeResize="0"/>
              <p:nvPr/>
            </p:nvPicPr>
            <p:blipFill rotWithShape="1">
              <a:blip r:embed="rId9">
                <a:alphaModFix/>
              </a:blip>
              <a:srcRect/>
              <a:stretch/>
            </p:blipFill>
            <p:spPr>
              <a:xfrm>
                <a:off x="2995960" y="3022631"/>
                <a:ext cx="253969" cy="253969"/>
              </a:xfrm>
              <a:prstGeom prst="rect">
                <a:avLst/>
              </a:prstGeom>
              <a:noFill/>
              <a:ln>
                <a:noFill/>
              </a:ln>
            </p:spPr>
          </p:pic>
        </p:grpSp>
        <p:pic>
          <p:nvPicPr>
            <p:cNvPr id="397" name="Shape 397" descr="http://subversion.tigris.org/images/subversion_logo_hor-468x64.png"/>
            <p:cNvPicPr preferRelativeResize="0"/>
            <p:nvPr/>
          </p:nvPicPr>
          <p:blipFill rotWithShape="1">
            <a:blip r:embed="rId10">
              <a:alphaModFix/>
            </a:blip>
            <a:srcRect/>
            <a:stretch/>
          </p:blipFill>
          <p:spPr>
            <a:xfrm>
              <a:off x="1308341" y="4953480"/>
              <a:ext cx="1203429" cy="164571"/>
            </a:xfrm>
            <a:prstGeom prst="rect">
              <a:avLst/>
            </a:prstGeom>
            <a:noFill/>
            <a:ln>
              <a:noFill/>
            </a:ln>
          </p:spPr>
        </p:pic>
      </p:grpSp>
      <p:grpSp>
        <p:nvGrpSpPr>
          <p:cNvPr id="398" name="Shape 398"/>
          <p:cNvGrpSpPr/>
          <p:nvPr/>
        </p:nvGrpSpPr>
        <p:grpSpPr>
          <a:xfrm>
            <a:off x="980264" y="4072325"/>
            <a:ext cx="865476" cy="693149"/>
            <a:chOff x="2578199" y="4609955"/>
            <a:chExt cx="912094" cy="616397"/>
          </a:xfrm>
        </p:grpSpPr>
        <p:grpSp>
          <p:nvGrpSpPr>
            <p:cNvPr id="399" name="Shape 399"/>
            <p:cNvGrpSpPr/>
            <p:nvPr/>
          </p:nvGrpSpPr>
          <p:grpSpPr>
            <a:xfrm>
              <a:off x="2578199" y="4609955"/>
              <a:ext cx="912094" cy="357175"/>
              <a:chOff x="3147534" y="4584076"/>
              <a:chExt cx="912094" cy="357175"/>
            </a:xfrm>
          </p:grpSpPr>
          <p:sp>
            <p:nvSpPr>
              <p:cNvPr id="400" name="Shape 400"/>
              <p:cNvSpPr txBox="1"/>
              <p:nvPr/>
            </p:nvSpPr>
            <p:spPr>
              <a:xfrm>
                <a:off x="3351973" y="4584076"/>
                <a:ext cx="707656" cy="35717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67">
                    <a:solidFill>
                      <a:schemeClr val="dk1"/>
                    </a:solidFill>
                    <a:latin typeface="Arial"/>
                    <a:ea typeface="Arial"/>
                    <a:cs typeface="Arial"/>
                    <a:sym typeface="Arial"/>
                  </a:rPr>
                  <a:t>Task Tracking</a:t>
                </a:r>
              </a:p>
              <a:p>
                <a:pPr marL="0" marR="0" lvl="0" indent="0" algn="l" rtl="0">
                  <a:spcBef>
                    <a:spcPts val="0"/>
                  </a:spcBef>
                  <a:spcAft>
                    <a:spcPts val="0"/>
                  </a:spcAft>
                  <a:buSzPct val="25000"/>
                  <a:buNone/>
                </a:pPr>
                <a:r>
                  <a:rPr lang="en-GB" sz="667">
                    <a:solidFill>
                      <a:schemeClr val="dk1"/>
                    </a:solidFill>
                    <a:latin typeface="Arial"/>
                    <a:ea typeface="Arial"/>
                    <a:cs typeface="Arial"/>
                    <a:sym typeface="Arial"/>
                  </a:rPr>
                  <a:t>Repository</a:t>
                </a:r>
              </a:p>
            </p:txBody>
          </p:sp>
          <p:pic>
            <p:nvPicPr>
              <p:cNvPr id="401" name="Shape 401" descr="btr.png"/>
              <p:cNvPicPr preferRelativeResize="0"/>
              <p:nvPr/>
            </p:nvPicPr>
            <p:blipFill rotWithShape="1">
              <a:blip r:embed="rId11">
                <a:alphaModFix/>
              </a:blip>
              <a:srcRect/>
              <a:stretch/>
            </p:blipFill>
            <p:spPr>
              <a:xfrm>
                <a:off x="3147534" y="4631098"/>
                <a:ext cx="253969" cy="253969"/>
              </a:xfrm>
              <a:prstGeom prst="rect">
                <a:avLst/>
              </a:prstGeom>
              <a:noFill/>
              <a:ln>
                <a:noFill/>
              </a:ln>
            </p:spPr>
          </p:pic>
        </p:grpSp>
        <p:pic>
          <p:nvPicPr>
            <p:cNvPr id="402" name="Shape 402" descr="http://www.dcm4che.org/images/LOGO_JIRA.png"/>
            <p:cNvPicPr preferRelativeResize="0"/>
            <p:nvPr/>
          </p:nvPicPr>
          <p:blipFill rotWithShape="1">
            <a:blip r:embed="rId12">
              <a:alphaModFix/>
            </a:blip>
            <a:srcRect/>
            <a:stretch/>
          </p:blipFill>
          <p:spPr>
            <a:xfrm>
              <a:off x="2665569" y="4936767"/>
              <a:ext cx="627942" cy="289585"/>
            </a:xfrm>
            <a:prstGeom prst="rect">
              <a:avLst/>
            </a:prstGeom>
            <a:noFill/>
            <a:ln>
              <a:noFill/>
            </a:ln>
          </p:spPr>
        </p:pic>
      </p:grpSp>
      <p:grpSp>
        <p:nvGrpSpPr>
          <p:cNvPr id="403" name="Shape 403"/>
          <p:cNvGrpSpPr/>
          <p:nvPr/>
        </p:nvGrpSpPr>
        <p:grpSpPr>
          <a:xfrm>
            <a:off x="3835213" y="4072325"/>
            <a:ext cx="1238646" cy="767104"/>
            <a:chOff x="5532904" y="4634217"/>
            <a:chExt cx="1240666" cy="740778"/>
          </a:xfrm>
        </p:grpSpPr>
        <p:grpSp>
          <p:nvGrpSpPr>
            <p:cNvPr id="404" name="Shape 404"/>
            <p:cNvGrpSpPr/>
            <p:nvPr/>
          </p:nvGrpSpPr>
          <p:grpSpPr>
            <a:xfrm>
              <a:off x="5758046" y="4634217"/>
              <a:ext cx="886599" cy="357176"/>
              <a:chOff x="2995960" y="2985134"/>
              <a:chExt cx="886599" cy="357176"/>
            </a:xfrm>
          </p:grpSpPr>
          <p:sp>
            <p:nvSpPr>
              <p:cNvPr id="405" name="Shape 405"/>
              <p:cNvSpPr txBox="1"/>
              <p:nvPr/>
            </p:nvSpPr>
            <p:spPr>
              <a:xfrm>
                <a:off x="3179444" y="2985134"/>
                <a:ext cx="703116" cy="357176"/>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67">
                    <a:solidFill>
                      <a:schemeClr val="dk1"/>
                    </a:solidFill>
                    <a:latin typeface="Arial"/>
                    <a:ea typeface="Arial"/>
                    <a:cs typeface="Arial"/>
                    <a:sym typeface="Arial"/>
                  </a:rPr>
                  <a:t>Source Code </a:t>
                </a:r>
              </a:p>
              <a:p>
                <a:pPr marL="0" marR="0" lvl="0" indent="0" algn="l" rtl="0">
                  <a:spcBef>
                    <a:spcPts val="0"/>
                  </a:spcBef>
                  <a:spcAft>
                    <a:spcPts val="0"/>
                  </a:spcAft>
                  <a:buSzPct val="25000"/>
                  <a:buNone/>
                </a:pPr>
                <a:r>
                  <a:rPr lang="en-GB" sz="667">
                    <a:solidFill>
                      <a:schemeClr val="dk1"/>
                    </a:solidFill>
                    <a:latin typeface="Arial"/>
                    <a:ea typeface="Arial"/>
                    <a:cs typeface="Arial"/>
                    <a:sym typeface="Arial"/>
                  </a:rPr>
                  <a:t>Repository</a:t>
                </a:r>
              </a:p>
            </p:txBody>
          </p:sp>
          <p:pic>
            <p:nvPicPr>
              <p:cNvPr id="406" name="Shape 406" descr="scr.png"/>
              <p:cNvPicPr preferRelativeResize="0"/>
              <p:nvPr/>
            </p:nvPicPr>
            <p:blipFill rotWithShape="1">
              <a:blip r:embed="rId9">
                <a:alphaModFix/>
              </a:blip>
              <a:srcRect/>
              <a:stretch/>
            </p:blipFill>
            <p:spPr>
              <a:xfrm>
                <a:off x="2995960" y="3022631"/>
                <a:ext cx="253969" cy="253969"/>
              </a:xfrm>
              <a:prstGeom prst="rect">
                <a:avLst/>
              </a:prstGeom>
              <a:noFill/>
              <a:ln>
                <a:noFill/>
              </a:ln>
            </p:spPr>
          </p:pic>
        </p:grpSp>
        <p:grpSp>
          <p:nvGrpSpPr>
            <p:cNvPr id="407" name="Shape 407"/>
            <p:cNvGrpSpPr/>
            <p:nvPr/>
          </p:nvGrpSpPr>
          <p:grpSpPr>
            <a:xfrm>
              <a:off x="5532904" y="4864010"/>
              <a:ext cx="1240666" cy="510985"/>
              <a:chOff x="4572000" y="3049588"/>
              <a:chExt cx="2209697" cy="1703281"/>
            </a:xfrm>
          </p:grpSpPr>
          <p:sp>
            <p:nvSpPr>
              <p:cNvPr id="408" name="Shape 408"/>
              <p:cNvSpPr txBox="1"/>
              <p:nvPr/>
            </p:nvSpPr>
            <p:spPr>
              <a:xfrm>
                <a:off x="4572000" y="3049588"/>
                <a:ext cx="1808651" cy="170328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2167" dirty="0">
                    <a:solidFill>
                      <a:schemeClr val="dk1"/>
                    </a:solidFill>
                    <a:latin typeface="Arial"/>
                    <a:ea typeface="Arial"/>
                    <a:cs typeface="Arial"/>
                    <a:sym typeface="Arial"/>
                  </a:rPr>
                  <a:t>CVS</a:t>
                </a:r>
              </a:p>
            </p:txBody>
          </p:sp>
          <p:sp>
            <p:nvSpPr>
              <p:cNvPr id="409" name="Shape 409"/>
              <p:cNvSpPr txBox="1"/>
              <p:nvPr/>
            </p:nvSpPr>
            <p:spPr>
              <a:xfrm>
                <a:off x="5715510" y="3209058"/>
                <a:ext cx="1066187" cy="1292654"/>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500" dirty="0">
                    <a:solidFill>
                      <a:schemeClr val="dk1"/>
                    </a:solidFill>
                    <a:latin typeface="Arial"/>
                    <a:ea typeface="Arial"/>
                    <a:cs typeface="Arial"/>
                    <a:sym typeface="Arial"/>
                  </a:rPr>
                  <a:t>Concurrent</a:t>
                </a:r>
              </a:p>
              <a:p>
                <a:pPr marL="0" marR="0" lvl="0" indent="0" algn="l" rtl="0">
                  <a:spcBef>
                    <a:spcPts val="0"/>
                  </a:spcBef>
                  <a:spcAft>
                    <a:spcPts val="0"/>
                  </a:spcAft>
                  <a:buSzPct val="25000"/>
                  <a:buNone/>
                </a:pPr>
                <a:r>
                  <a:rPr lang="en-GB" sz="500" dirty="0">
                    <a:solidFill>
                      <a:schemeClr val="dk1"/>
                    </a:solidFill>
                    <a:latin typeface="Arial"/>
                    <a:ea typeface="Arial"/>
                    <a:cs typeface="Arial"/>
                    <a:sym typeface="Arial"/>
                  </a:rPr>
                  <a:t>Versioning</a:t>
                </a:r>
              </a:p>
              <a:p>
                <a:pPr marL="0" marR="0" lvl="0" indent="0" algn="l" rtl="0">
                  <a:spcBef>
                    <a:spcPts val="0"/>
                  </a:spcBef>
                  <a:spcAft>
                    <a:spcPts val="0"/>
                  </a:spcAft>
                  <a:buSzPct val="25000"/>
                  <a:buNone/>
                </a:pPr>
                <a:r>
                  <a:rPr lang="en-GB" sz="500" dirty="0">
                    <a:solidFill>
                      <a:schemeClr val="dk1"/>
                    </a:solidFill>
                    <a:latin typeface="Arial"/>
                    <a:ea typeface="Arial"/>
                    <a:cs typeface="Arial"/>
                    <a:sym typeface="Arial"/>
                  </a:rPr>
                  <a:t>System</a:t>
                </a:r>
              </a:p>
            </p:txBody>
          </p:sp>
        </p:grpSp>
      </p:grpSp>
      <p:grpSp>
        <p:nvGrpSpPr>
          <p:cNvPr id="410" name="Shape 410"/>
          <p:cNvGrpSpPr/>
          <p:nvPr/>
        </p:nvGrpSpPr>
        <p:grpSpPr>
          <a:xfrm>
            <a:off x="3043237" y="4199577"/>
            <a:ext cx="819935" cy="552449"/>
            <a:chOff x="6707443" y="4661713"/>
            <a:chExt cx="983923" cy="662939"/>
          </a:xfrm>
        </p:grpSpPr>
        <p:grpSp>
          <p:nvGrpSpPr>
            <p:cNvPr id="411" name="Shape 411"/>
            <p:cNvGrpSpPr/>
            <p:nvPr/>
          </p:nvGrpSpPr>
          <p:grpSpPr>
            <a:xfrm>
              <a:off x="6779272" y="4661713"/>
              <a:ext cx="912094" cy="357175"/>
              <a:chOff x="3147534" y="4584076"/>
              <a:chExt cx="912094" cy="357175"/>
            </a:xfrm>
          </p:grpSpPr>
          <p:sp>
            <p:nvSpPr>
              <p:cNvPr id="412" name="Shape 412"/>
              <p:cNvSpPr txBox="1"/>
              <p:nvPr/>
            </p:nvSpPr>
            <p:spPr>
              <a:xfrm>
                <a:off x="3351973" y="4584076"/>
                <a:ext cx="707656" cy="35717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67">
                    <a:solidFill>
                      <a:schemeClr val="dk1"/>
                    </a:solidFill>
                    <a:latin typeface="Arial"/>
                    <a:ea typeface="Arial"/>
                    <a:cs typeface="Arial"/>
                    <a:sym typeface="Arial"/>
                  </a:rPr>
                  <a:t>Task Tracking</a:t>
                </a:r>
              </a:p>
              <a:p>
                <a:pPr marL="0" marR="0" lvl="0" indent="0" algn="l" rtl="0">
                  <a:spcBef>
                    <a:spcPts val="0"/>
                  </a:spcBef>
                  <a:spcAft>
                    <a:spcPts val="0"/>
                  </a:spcAft>
                  <a:buSzPct val="25000"/>
                  <a:buNone/>
                </a:pPr>
                <a:r>
                  <a:rPr lang="en-GB" sz="667">
                    <a:solidFill>
                      <a:schemeClr val="dk1"/>
                    </a:solidFill>
                    <a:latin typeface="Arial"/>
                    <a:ea typeface="Arial"/>
                    <a:cs typeface="Arial"/>
                    <a:sym typeface="Arial"/>
                  </a:rPr>
                  <a:t>Repository</a:t>
                </a:r>
              </a:p>
            </p:txBody>
          </p:sp>
          <p:pic>
            <p:nvPicPr>
              <p:cNvPr id="413" name="Shape 413" descr="btr.png"/>
              <p:cNvPicPr preferRelativeResize="0"/>
              <p:nvPr/>
            </p:nvPicPr>
            <p:blipFill rotWithShape="1">
              <a:blip r:embed="rId11">
                <a:alphaModFix/>
              </a:blip>
              <a:srcRect/>
              <a:stretch/>
            </p:blipFill>
            <p:spPr>
              <a:xfrm>
                <a:off x="3147534" y="4631098"/>
                <a:ext cx="253969" cy="253969"/>
              </a:xfrm>
              <a:prstGeom prst="rect">
                <a:avLst/>
              </a:prstGeom>
              <a:noFill/>
              <a:ln>
                <a:noFill/>
              </a:ln>
            </p:spPr>
          </p:pic>
        </p:grpSp>
        <p:pic>
          <p:nvPicPr>
            <p:cNvPr id="414" name="Shape 414" descr="E:\Users\Jason R. Rolles\Documents\USBDrive\BlueOptima\Graphics\AssociatedGraphics\Bugzilla.jpg"/>
            <p:cNvPicPr preferRelativeResize="0"/>
            <p:nvPr/>
          </p:nvPicPr>
          <p:blipFill rotWithShape="1">
            <a:blip r:embed="rId13">
              <a:alphaModFix/>
            </a:blip>
            <a:srcRect/>
            <a:stretch/>
          </p:blipFill>
          <p:spPr>
            <a:xfrm>
              <a:off x="6707443" y="4972228"/>
              <a:ext cx="976312" cy="352425"/>
            </a:xfrm>
            <a:prstGeom prst="rect">
              <a:avLst/>
            </a:prstGeom>
            <a:noFill/>
            <a:ln>
              <a:noFill/>
            </a:ln>
          </p:spPr>
        </p:pic>
      </p:grpSp>
      <p:grpSp>
        <p:nvGrpSpPr>
          <p:cNvPr id="415" name="Shape 415"/>
          <p:cNvGrpSpPr/>
          <p:nvPr/>
        </p:nvGrpSpPr>
        <p:grpSpPr>
          <a:xfrm>
            <a:off x="7025015" y="4211711"/>
            <a:ext cx="982598" cy="709796"/>
            <a:chOff x="2465716" y="5455344"/>
            <a:chExt cx="962024" cy="617471"/>
          </a:xfrm>
        </p:grpSpPr>
        <p:pic>
          <p:nvPicPr>
            <p:cNvPr id="416" name="Shape 416" descr="http://www.rallydev.com/images/products/integrations/hp.gif"/>
            <p:cNvPicPr preferRelativeResize="0"/>
            <p:nvPr/>
          </p:nvPicPr>
          <p:blipFill rotWithShape="1">
            <a:blip r:embed="rId14">
              <a:alphaModFix/>
            </a:blip>
            <a:srcRect/>
            <a:stretch/>
          </p:blipFill>
          <p:spPr>
            <a:xfrm>
              <a:off x="2465716" y="5768016"/>
              <a:ext cx="962024" cy="304799"/>
            </a:xfrm>
            <a:prstGeom prst="rect">
              <a:avLst/>
            </a:prstGeom>
            <a:noFill/>
            <a:ln>
              <a:noFill/>
            </a:ln>
          </p:spPr>
        </p:pic>
        <p:grpSp>
          <p:nvGrpSpPr>
            <p:cNvPr id="417" name="Shape 417"/>
            <p:cNvGrpSpPr/>
            <p:nvPr/>
          </p:nvGrpSpPr>
          <p:grpSpPr>
            <a:xfrm>
              <a:off x="2509193" y="5455344"/>
              <a:ext cx="912093" cy="357175"/>
              <a:chOff x="3147534" y="4584076"/>
              <a:chExt cx="912093" cy="357175"/>
            </a:xfrm>
          </p:grpSpPr>
          <p:sp>
            <p:nvSpPr>
              <p:cNvPr id="418" name="Shape 418"/>
              <p:cNvSpPr txBox="1"/>
              <p:nvPr/>
            </p:nvSpPr>
            <p:spPr>
              <a:xfrm>
                <a:off x="3351973" y="4584076"/>
                <a:ext cx="707654" cy="35717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67" dirty="0">
                    <a:solidFill>
                      <a:schemeClr val="dk1"/>
                    </a:solidFill>
                    <a:latin typeface="Arial"/>
                    <a:ea typeface="Arial"/>
                    <a:cs typeface="Arial"/>
                    <a:sym typeface="Arial"/>
                  </a:rPr>
                  <a:t>Task Tracking</a:t>
                </a:r>
              </a:p>
              <a:p>
                <a:pPr marL="0" marR="0" lvl="0" indent="0" algn="l" rtl="0">
                  <a:spcBef>
                    <a:spcPts val="0"/>
                  </a:spcBef>
                  <a:spcAft>
                    <a:spcPts val="0"/>
                  </a:spcAft>
                  <a:buSzPct val="25000"/>
                  <a:buNone/>
                </a:pPr>
                <a:r>
                  <a:rPr lang="en-GB" sz="667" dirty="0">
                    <a:solidFill>
                      <a:schemeClr val="dk1"/>
                    </a:solidFill>
                    <a:latin typeface="Arial"/>
                    <a:ea typeface="Arial"/>
                    <a:cs typeface="Arial"/>
                    <a:sym typeface="Arial"/>
                  </a:rPr>
                  <a:t>Repository</a:t>
                </a:r>
              </a:p>
            </p:txBody>
          </p:sp>
          <p:pic>
            <p:nvPicPr>
              <p:cNvPr id="419" name="Shape 419" descr="btr.png"/>
              <p:cNvPicPr preferRelativeResize="0"/>
              <p:nvPr/>
            </p:nvPicPr>
            <p:blipFill rotWithShape="1">
              <a:blip r:embed="rId11">
                <a:alphaModFix/>
              </a:blip>
              <a:srcRect/>
              <a:stretch/>
            </p:blipFill>
            <p:spPr>
              <a:xfrm>
                <a:off x="3147534" y="4631098"/>
                <a:ext cx="253969" cy="253969"/>
              </a:xfrm>
              <a:prstGeom prst="rect">
                <a:avLst/>
              </a:prstGeom>
              <a:noFill/>
              <a:ln>
                <a:noFill/>
              </a:ln>
            </p:spPr>
          </p:pic>
        </p:grpSp>
      </p:grpSp>
      <p:cxnSp>
        <p:nvCxnSpPr>
          <p:cNvPr id="420" name="Shape 420"/>
          <p:cNvCxnSpPr>
            <a:stCxn id="362" idx="0"/>
            <a:endCxn id="353" idx="2"/>
          </p:cNvCxnSpPr>
          <p:nvPr/>
        </p:nvCxnSpPr>
        <p:spPr>
          <a:xfrm rot="5400000" flipH="1">
            <a:off x="4989492" y="781560"/>
            <a:ext cx="1266000" cy="4161300"/>
          </a:xfrm>
          <a:prstGeom prst="curvedConnector3">
            <a:avLst>
              <a:gd name="adj1" fmla="val 49997"/>
            </a:avLst>
          </a:prstGeom>
          <a:noFill/>
          <a:ln w="36000" cap="flat" cmpd="sng">
            <a:solidFill>
              <a:srgbClr val="00FF00"/>
            </a:solidFill>
            <a:prstDash val="solid"/>
            <a:round/>
            <a:headEnd type="none" w="med" len="med"/>
            <a:tailEnd type="triangle" w="lg" len="lg"/>
          </a:ln>
        </p:spPr>
      </p:cxnSp>
      <p:grpSp>
        <p:nvGrpSpPr>
          <p:cNvPr id="421" name="Shape 421"/>
          <p:cNvGrpSpPr/>
          <p:nvPr/>
        </p:nvGrpSpPr>
        <p:grpSpPr>
          <a:xfrm>
            <a:off x="5974819" y="3163737"/>
            <a:ext cx="310433" cy="534587"/>
            <a:chOff x="2812" y="4309"/>
            <a:chExt cx="388" cy="630"/>
          </a:xfrm>
        </p:grpSpPr>
        <p:grpSp>
          <p:nvGrpSpPr>
            <p:cNvPr id="422" name="Shape 422"/>
            <p:cNvGrpSpPr/>
            <p:nvPr/>
          </p:nvGrpSpPr>
          <p:grpSpPr>
            <a:xfrm>
              <a:off x="2812" y="4309"/>
              <a:ext cx="388" cy="331"/>
              <a:chOff x="2812" y="4309"/>
              <a:chExt cx="388" cy="331"/>
            </a:xfrm>
          </p:grpSpPr>
          <p:pic>
            <p:nvPicPr>
              <p:cNvPr id="423" name="Shape 423"/>
              <p:cNvPicPr preferRelativeResize="0"/>
              <p:nvPr/>
            </p:nvPicPr>
            <p:blipFill rotWithShape="1">
              <a:blip r:embed="rId6">
                <a:alphaModFix/>
              </a:blip>
              <a:srcRect/>
              <a:stretch/>
            </p:blipFill>
            <p:spPr>
              <a:xfrm>
                <a:off x="2812" y="4441"/>
                <a:ext cx="388" cy="199"/>
              </a:xfrm>
              <a:prstGeom prst="rect">
                <a:avLst/>
              </a:prstGeom>
              <a:noFill/>
              <a:ln>
                <a:noFill/>
              </a:ln>
            </p:spPr>
          </p:pic>
          <p:pic>
            <p:nvPicPr>
              <p:cNvPr id="424" name="Shape 424"/>
              <p:cNvPicPr preferRelativeResize="0"/>
              <p:nvPr/>
            </p:nvPicPr>
            <p:blipFill rotWithShape="1">
              <a:blip r:embed="rId7">
                <a:alphaModFix/>
              </a:blip>
              <a:srcRect/>
              <a:stretch/>
            </p:blipFill>
            <p:spPr>
              <a:xfrm>
                <a:off x="2900" y="4309"/>
                <a:ext cx="201" cy="200"/>
              </a:xfrm>
              <a:prstGeom prst="rect">
                <a:avLst/>
              </a:prstGeom>
              <a:noFill/>
              <a:ln>
                <a:noFill/>
              </a:ln>
            </p:spPr>
          </p:pic>
        </p:grpSp>
        <p:sp>
          <p:nvSpPr>
            <p:cNvPr id="425" name="Shape 425"/>
            <p:cNvSpPr txBox="1"/>
            <p:nvPr/>
          </p:nvSpPr>
          <p:spPr>
            <a:xfrm>
              <a:off x="2848" y="4659"/>
              <a:ext cx="312" cy="280"/>
            </a:xfrm>
            <a:prstGeom prst="rect">
              <a:avLst/>
            </a:prstGeom>
            <a:noFill/>
            <a:ln>
              <a:noFill/>
            </a:ln>
          </p:spPr>
          <p:txBody>
            <a:bodyPr lIns="0" tIns="3150" rIns="0" bIns="0" anchor="t" anchorCtr="0">
              <a:noAutofit/>
            </a:bodyPr>
            <a:lstStyle/>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Local</a:t>
              </a:r>
            </a:p>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Internal</a:t>
              </a:r>
            </a:p>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Resources</a:t>
              </a:r>
            </a:p>
          </p:txBody>
        </p:sp>
      </p:grpSp>
      <p:pic>
        <p:nvPicPr>
          <p:cNvPr id="426" name="Shape 426"/>
          <p:cNvPicPr preferRelativeResize="0"/>
          <p:nvPr/>
        </p:nvPicPr>
        <p:blipFill rotWithShape="1">
          <a:blip r:embed="rId5">
            <a:alphaModFix/>
          </a:blip>
          <a:srcRect/>
          <a:stretch/>
        </p:blipFill>
        <p:spPr>
          <a:xfrm>
            <a:off x="5492585" y="3487464"/>
            <a:ext cx="167321" cy="297638"/>
          </a:xfrm>
          <a:prstGeom prst="rect">
            <a:avLst/>
          </a:prstGeom>
          <a:noFill/>
          <a:ln>
            <a:noFill/>
          </a:ln>
        </p:spPr>
      </p:pic>
      <p:cxnSp>
        <p:nvCxnSpPr>
          <p:cNvPr id="427" name="Shape 427"/>
          <p:cNvCxnSpPr>
            <a:stCxn id="426" idx="0"/>
            <a:endCxn id="353" idx="2"/>
          </p:cNvCxnSpPr>
          <p:nvPr/>
        </p:nvCxnSpPr>
        <p:spPr>
          <a:xfrm rot="5400000" flipH="1">
            <a:off x="3929996" y="1841214"/>
            <a:ext cx="1258200" cy="2034300"/>
          </a:xfrm>
          <a:prstGeom prst="curvedConnector3">
            <a:avLst>
              <a:gd name="adj1" fmla="val 49999"/>
            </a:avLst>
          </a:prstGeom>
          <a:noFill/>
          <a:ln w="36000" cap="flat" cmpd="sng">
            <a:solidFill>
              <a:srgbClr val="00FF00"/>
            </a:solidFill>
            <a:prstDash val="solid"/>
            <a:round/>
            <a:headEnd type="none" w="med" len="med"/>
            <a:tailEnd type="triangle" w="lg" len="lg"/>
          </a:ln>
        </p:spPr>
      </p:cxnSp>
      <p:cxnSp>
        <p:nvCxnSpPr>
          <p:cNvPr id="428" name="Shape 428"/>
          <p:cNvCxnSpPr>
            <a:stCxn id="406" idx="0"/>
            <a:endCxn id="426" idx="1"/>
          </p:cNvCxnSpPr>
          <p:nvPr/>
        </p:nvCxnSpPr>
        <p:spPr>
          <a:xfrm flipV="1">
            <a:off x="4186766" y="3636283"/>
            <a:ext cx="1305819" cy="474872"/>
          </a:xfrm>
          <a:prstGeom prst="straightConnector1">
            <a:avLst/>
          </a:prstGeom>
          <a:noFill/>
          <a:ln w="9525" cap="rnd" cmpd="sng">
            <a:solidFill>
              <a:srgbClr val="4A7DBA"/>
            </a:solidFill>
            <a:prstDash val="solid"/>
            <a:round/>
            <a:headEnd type="none" w="med" len="med"/>
            <a:tailEnd type="triangle" w="lg" len="lg"/>
          </a:ln>
        </p:spPr>
      </p:cxnSp>
      <p:cxnSp>
        <p:nvCxnSpPr>
          <p:cNvPr id="429" name="Shape 429"/>
          <p:cNvCxnSpPr>
            <a:stCxn id="413" idx="0"/>
            <a:endCxn id="426" idx="1"/>
          </p:cNvCxnSpPr>
          <p:nvPr/>
        </p:nvCxnSpPr>
        <p:spPr>
          <a:xfrm rot="10800000" flipH="1">
            <a:off x="3208915" y="3636362"/>
            <a:ext cx="2283600" cy="602400"/>
          </a:xfrm>
          <a:prstGeom prst="straightConnector1">
            <a:avLst/>
          </a:prstGeom>
          <a:noFill/>
          <a:ln w="9525" cap="rnd" cmpd="sng">
            <a:solidFill>
              <a:srgbClr val="4A7DBA"/>
            </a:solidFill>
            <a:prstDash val="solid"/>
            <a:round/>
            <a:headEnd type="none" w="med" len="med"/>
            <a:tailEnd type="triangle" w="lg" len="lg"/>
          </a:ln>
        </p:spPr>
      </p:cxnSp>
      <p:sp>
        <p:nvSpPr>
          <p:cNvPr id="430" name="Shape 430"/>
          <p:cNvSpPr txBox="1"/>
          <p:nvPr/>
        </p:nvSpPr>
        <p:spPr>
          <a:xfrm>
            <a:off x="2473674" y="2944593"/>
            <a:ext cx="242426" cy="113706"/>
          </a:xfrm>
          <a:prstGeom prst="rect">
            <a:avLst/>
          </a:prstGeom>
          <a:noFill/>
          <a:ln>
            <a:noFill/>
          </a:ln>
        </p:spPr>
        <p:txBody>
          <a:bodyPr lIns="0" tIns="2325" rIns="0" bIns="0" anchor="t" anchorCtr="0">
            <a:noAutofit/>
          </a:bodyPr>
          <a:lstStyle/>
          <a:p>
            <a:pPr marL="0" marR="0" lvl="0" indent="0" algn="l" rtl="0">
              <a:lnSpc>
                <a:spcPct val="97000"/>
              </a:lnSpc>
              <a:spcBef>
                <a:spcPts val="0"/>
              </a:spcBef>
              <a:spcAft>
                <a:spcPts val="0"/>
              </a:spcAft>
              <a:buSzPct val="25000"/>
              <a:buNone/>
            </a:pPr>
            <a:r>
              <a:rPr lang="en-GB" sz="583">
                <a:solidFill>
                  <a:srgbClr val="000000"/>
                </a:solidFill>
                <a:latin typeface="Arial Narrow"/>
                <a:ea typeface="Arial Narrow"/>
                <a:cs typeface="Arial Narrow"/>
                <a:sym typeface="Arial Narrow"/>
              </a:rPr>
              <a:t>(HTTPS)</a:t>
            </a:r>
          </a:p>
        </p:txBody>
      </p:sp>
      <p:grpSp>
        <p:nvGrpSpPr>
          <p:cNvPr id="431" name="Shape 431"/>
          <p:cNvGrpSpPr/>
          <p:nvPr/>
        </p:nvGrpSpPr>
        <p:grpSpPr>
          <a:xfrm>
            <a:off x="6443382" y="3169381"/>
            <a:ext cx="310433" cy="534587"/>
            <a:chOff x="2812" y="4309"/>
            <a:chExt cx="388" cy="630"/>
          </a:xfrm>
        </p:grpSpPr>
        <p:grpSp>
          <p:nvGrpSpPr>
            <p:cNvPr id="432" name="Shape 432"/>
            <p:cNvGrpSpPr/>
            <p:nvPr/>
          </p:nvGrpSpPr>
          <p:grpSpPr>
            <a:xfrm>
              <a:off x="2812" y="4309"/>
              <a:ext cx="388" cy="331"/>
              <a:chOff x="2812" y="4309"/>
              <a:chExt cx="388" cy="331"/>
            </a:xfrm>
          </p:grpSpPr>
          <p:pic>
            <p:nvPicPr>
              <p:cNvPr id="433" name="Shape 433"/>
              <p:cNvPicPr preferRelativeResize="0"/>
              <p:nvPr/>
            </p:nvPicPr>
            <p:blipFill rotWithShape="1">
              <a:blip r:embed="rId6">
                <a:alphaModFix/>
              </a:blip>
              <a:srcRect/>
              <a:stretch/>
            </p:blipFill>
            <p:spPr>
              <a:xfrm>
                <a:off x="2812" y="4441"/>
                <a:ext cx="388" cy="199"/>
              </a:xfrm>
              <a:prstGeom prst="rect">
                <a:avLst/>
              </a:prstGeom>
              <a:noFill/>
              <a:ln>
                <a:noFill/>
              </a:ln>
            </p:spPr>
          </p:pic>
          <p:pic>
            <p:nvPicPr>
              <p:cNvPr id="434" name="Shape 434"/>
              <p:cNvPicPr preferRelativeResize="0"/>
              <p:nvPr/>
            </p:nvPicPr>
            <p:blipFill rotWithShape="1">
              <a:blip r:embed="rId7">
                <a:alphaModFix/>
              </a:blip>
              <a:srcRect/>
              <a:stretch/>
            </p:blipFill>
            <p:spPr>
              <a:xfrm>
                <a:off x="2900" y="4309"/>
                <a:ext cx="201" cy="200"/>
              </a:xfrm>
              <a:prstGeom prst="rect">
                <a:avLst/>
              </a:prstGeom>
              <a:noFill/>
              <a:ln>
                <a:noFill/>
              </a:ln>
            </p:spPr>
          </p:pic>
        </p:grpSp>
        <p:sp>
          <p:nvSpPr>
            <p:cNvPr id="435" name="Shape 435"/>
            <p:cNvSpPr txBox="1"/>
            <p:nvPr/>
          </p:nvSpPr>
          <p:spPr>
            <a:xfrm>
              <a:off x="2848" y="4659"/>
              <a:ext cx="312" cy="280"/>
            </a:xfrm>
            <a:prstGeom prst="rect">
              <a:avLst/>
            </a:prstGeom>
            <a:noFill/>
            <a:ln>
              <a:noFill/>
            </a:ln>
          </p:spPr>
          <p:txBody>
            <a:bodyPr lIns="0" tIns="3150" rIns="0" bIns="0" anchor="t" anchorCtr="0">
              <a:noAutofit/>
            </a:bodyPr>
            <a:lstStyle/>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Local</a:t>
              </a:r>
            </a:p>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Vendor</a:t>
              </a:r>
            </a:p>
            <a:p>
              <a:pPr marL="0" marR="0" lvl="0" indent="0" algn="ctr" rtl="0">
                <a:lnSpc>
                  <a:spcPct val="97000"/>
                </a:lnSpc>
                <a:spcBef>
                  <a:spcPts val="0"/>
                </a:spcBef>
                <a:spcAft>
                  <a:spcPts val="0"/>
                </a:spcAft>
                <a:buSzPct val="25000"/>
                <a:buNone/>
              </a:pPr>
              <a:r>
                <a:rPr lang="en-GB" sz="500">
                  <a:solidFill>
                    <a:srgbClr val="000000"/>
                  </a:solidFill>
                  <a:latin typeface="Arial Narrow"/>
                  <a:ea typeface="Arial Narrow"/>
                  <a:cs typeface="Arial Narrow"/>
                  <a:sym typeface="Arial Narrow"/>
                </a:rPr>
                <a:t>Resources</a:t>
              </a:r>
            </a:p>
          </p:txBody>
        </p:sp>
      </p:grpSp>
      <p:cxnSp>
        <p:nvCxnSpPr>
          <p:cNvPr id="436" name="Shape 436"/>
          <p:cNvCxnSpPr>
            <a:stCxn id="396" idx="0"/>
            <a:endCxn id="386" idx="2"/>
          </p:cNvCxnSpPr>
          <p:nvPr/>
        </p:nvCxnSpPr>
        <p:spPr>
          <a:xfrm flipV="1">
            <a:off x="2043321" y="3844557"/>
            <a:ext cx="68422" cy="329823"/>
          </a:xfrm>
          <a:prstGeom prst="straightConnector1">
            <a:avLst/>
          </a:prstGeom>
          <a:noFill/>
          <a:ln w="9525" cap="rnd" cmpd="sng">
            <a:solidFill>
              <a:srgbClr val="4A7DBA"/>
            </a:solidFill>
            <a:prstDash val="solid"/>
            <a:round/>
            <a:headEnd type="none" w="med" len="med"/>
            <a:tailEnd type="triangle" w="lg" len="lg"/>
          </a:ln>
        </p:spPr>
      </p:cxnSp>
      <p:cxnSp>
        <p:nvCxnSpPr>
          <p:cNvPr id="437" name="Shape 437"/>
          <p:cNvCxnSpPr>
            <a:stCxn id="401" idx="0"/>
            <a:endCxn id="386" idx="2"/>
          </p:cNvCxnSpPr>
          <p:nvPr/>
        </p:nvCxnSpPr>
        <p:spPr>
          <a:xfrm flipV="1">
            <a:off x="1100758" y="3844557"/>
            <a:ext cx="1010985" cy="280645"/>
          </a:xfrm>
          <a:prstGeom prst="straightConnector1">
            <a:avLst/>
          </a:prstGeom>
          <a:noFill/>
          <a:ln w="9525" cap="rnd" cmpd="sng">
            <a:solidFill>
              <a:srgbClr val="4A7DBA"/>
            </a:solidFill>
            <a:prstDash val="solid"/>
            <a:round/>
            <a:headEnd type="none" w="med" len="med"/>
            <a:tailEnd type="triangle" w="lg" len="lg"/>
          </a:ln>
        </p:spPr>
      </p:cxnSp>
      <p:cxnSp>
        <p:nvCxnSpPr>
          <p:cNvPr id="438" name="Shape 438"/>
          <p:cNvCxnSpPr>
            <a:stCxn id="418" idx="3"/>
            <a:endCxn id="362" idx="2"/>
          </p:cNvCxnSpPr>
          <p:nvPr/>
        </p:nvCxnSpPr>
        <p:spPr>
          <a:xfrm flipH="1" flipV="1">
            <a:off x="7703142" y="3792848"/>
            <a:ext cx="297879" cy="624153"/>
          </a:xfrm>
          <a:prstGeom prst="straightConnector1">
            <a:avLst/>
          </a:prstGeom>
          <a:noFill/>
          <a:ln w="9525" cap="rnd" cmpd="sng">
            <a:solidFill>
              <a:srgbClr val="4A7DBA"/>
            </a:solidFill>
            <a:prstDash val="solid"/>
            <a:round/>
            <a:headEnd type="none" w="med" len="med"/>
            <a:tailEnd type="triangle" w="lg" len="lg"/>
          </a:ln>
        </p:spPr>
      </p:cxnSp>
      <p:grpSp>
        <p:nvGrpSpPr>
          <p:cNvPr id="439" name="Shape 439"/>
          <p:cNvGrpSpPr/>
          <p:nvPr/>
        </p:nvGrpSpPr>
        <p:grpSpPr>
          <a:xfrm>
            <a:off x="6079403" y="3687832"/>
            <a:ext cx="1216908" cy="614164"/>
            <a:chOff x="3457314" y="4611211"/>
            <a:chExt cx="1225257" cy="565140"/>
          </a:xfrm>
        </p:grpSpPr>
        <p:grpSp>
          <p:nvGrpSpPr>
            <p:cNvPr id="440" name="Shape 440"/>
            <p:cNvGrpSpPr/>
            <p:nvPr/>
          </p:nvGrpSpPr>
          <p:grpSpPr>
            <a:xfrm>
              <a:off x="3638815" y="4611211"/>
              <a:ext cx="886597" cy="357176"/>
              <a:chOff x="2995960" y="2985134"/>
              <a:chExt cx="886597" cy="357176"/>
            </a:xfrm>
          </p:grpSpPr>
          <p:sp>
            <p:nvSpPr>
              <p:cNvPr id="441" name="Shape 441"/>
              <p:cNvSpPr txBox="1"/>
              <p:nvPr/>
            </p:nvSpPr>
            <p:spPr>
              <a:xfrm>
                <a:off x="3179443" y="2985134"/>
                <a:ext cx="703114" cy="357176"/>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67">
                    <a:solidFill>
                      <a:schemeClr val="dk1"/>
                    </a:solidFill>
                    <a:latin typeface="Arial"/>
                    <a:ea typeface="Arial"/>
                    <a:cs typeface="Arial"/>
                    <a:sym typeface="Arial"/>
                  </a:rPr>
                  <a:t>Source Code </a:t>
                </a:r>
              </a:p>
              <a:p>
                <a:pPr marL="0" marR="0" lvl="0" indent="0" algn="l" rtl="0">
                  <a:spcBef>
                    <a:spcPts val="0"/>
                  </a:spcBef>
                  <a:spcAft>
                    <a:spcPts val="0"/>
                  </a:spcAft>
                  <a:buSzPct val="25000"/>
                  <a:buNone/>
                </a:pPr>
                <a:r>
                  <a:rPr lang="en-GB" sz="667">
                    <a:solidFill>
                      <a:schemeClr val="dk1"/>
                    </a:solidFill>
                    <a:latin typeface="Arial"/>
                    <a:ea typeface="Arial"/>
                    <a:cs typeface="Arial"/>
                    <a:sym typeface="Arial"/>
                  </a:rPr>
                  <a:t>Repository</a:t>
                </a:r>
              </a:p>
            </p:txBody>
          </p:sp>
          <p:pic>
            <p:nvPicPr>
              <p:cNvPr id="442" name="Shape 442" descr="scr.png"/>
              <p:cNvPicPr preferRelativeResize="0"/>
              <p:nvPr/>
            </p:nvPicPr>
            <p:blipFill rotWithShape="1">
              <a:blip r:embed="rId9">
                <a:alphaModFix/>
              </a:blip>
              <a:srcRect/>
              <a:stretch/>
            </p:blipFill>
            <p:spPr>
              <a:xfrm>
                <a:off x="2995960" y="3022631"/>
                <a:ext cx="253969" cy="253969"/>
              </a:xfrm>
              <a:prstGeom prst="rect">
                <a:avLst/>
              </a:prstGeom>
              <a:noFill/>
              <a:ln>
                <a:noFill/>
              </a:ln>
            </p:spPr>
          </p:pic>
        </p:grpSp>
        <p:grpSp>
          <p:nvGrpSpPr>
            <p:cNvPr id="443" name="Shape 443"/>
            <p:cNvGrpSpPr/>
            <p:nvPr/>
          </p:nvGrpSpPr>
          <p:grpSpPr>
            <a:xfrm>
              <a:off x="3457314" y="4900744"/>
              <a:ext cx="1225257" cy="275607"/>
              <a:chOff x="757237" y="2678113"/>
              <a:chExt cx="2775381" cy="624443"/>
            </a:xfrm>
          </p:grpSpPr>
          <p:pic>
            <p:nvPicPr>
              <p:cNvPr id="444" name="Shape 444"/>
              <p:cNvPicPr preferRelativeResize="0"/>
              <p:nvPr/>
            </p:nvPicPr>
            <p:blipFill rotWithShape="1">
              <a:blip r:embed="rId15">
                <a:alphaModFix/>
              </a:blip>
              <a:srcRect/>
              <a:stretch/>
            </p:blipFill>
            <p:spPr>
              <a:xfrm>
                <a:off x="757237" y="2678113"/>
                <a:ext cx="1409810" cy="596900"/>
              </a:xfrm>
              <a:prstGeom prst="rect">
                <a:avLst/>
              </a:prstGeom>
              <a:noFill/>
              <a:ln>
                <a:noFill/>
              </a:ln>
            </p:spPr>
          </p:pic>
          <p:sp>
            <p:nvSpPr>
              <p:cNvPr id="445" name="Shape 445"/>
              <p:cNvSpPr txBox="1"/>
              <p:nvPr/>
            </p:nvSpPr>
            <p:spPr>
              <a:xfrm>
                <a:off x="1922885" y="2703027"/>
                <a:ext cx="1609733" cy="59952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833" i="1">
                    <a:solidFill>
                      <a:schemeClr val="dk1"/>
                    </a:solidFill>
                    <a:latin typeface="Arial"/>
                    <a:ea typeface="Arial"/>
                    <a:cs typeface="Arial"/>
                    <a:sym typeface="Arial"/>
                  </a:rPr>
                  <a:t>ClearCase</a:t>
                </a:r>
              </a:p>
            </p:txBody>
          </p:sp>
        </p:grpSp>
      </p:grpSp>
      <p:cxnSp>
        <p:nvCxnSpPr>
          <p:cNvPr id="446" name="Shape 446"/>
          <p:cNvCxnSpPr>
            <a:stCxn id="441" idx="3"/>
            <a:endCxn id="362" idx="2"/>
          </p:cNvCxnSpPr>
          <p:nvPr/>
        </p:nvCxnSpPr>
        <p:spPr>
          <a:xfrm flipV="1">
            <a:off x="7140223" y="3792848"/>
            <a:ext cx="562919" cy="89064"/>
          </a:xfrm>
          <a:prstGeom prst="straightConnector1">
            <a:avLst/>
          </a:prstGeom>
          <a:noFill/>
          <a:ln w="9525" cap="rnd" cmpd="sng">
            <a:solidFill>
              <a:srgbClr val="4A7DBA"/>
            </a:solidFill>
            <a:prstDash val="solid"/>
            <a:round/>
            <a:headEnd type="none" w="med" len="med"/>
            <a:tailEnd type="triangle" w="lg" len="lg"/>
          </a:ln>
        </p:spPr>
      </p:cxnSp>
      <p:cxnSp>
        <p:nvCxnSpPr>
          <p:cNvPr id="447" name="Shape 447"/>
          <p:cNvCxnSpPr>
            <a:endCxn id="426" idx="2"/>
          </p:cNvCxnSpPr>
          <p:nvPr/>
        </p:nvCxnSpPr>
        <p:spPr>
          <a:xfrm rot="10800000">
            <a:off x="5576246" y="3785102"/>
            <a:ext cx="22200" cy="321900"/>
          </a:xfrm>
          <a:prstGeom prst="straightConnector1">
            <a:avLst/>
          </a:prstGeom>
          <a:noFill/>
          <a:ln w="9525" cap="rnd" cmpd="sng">
            <a:solidFill>
              <a:srgbClr val="4A7DBA"/>
            </a:solidFill>
            <a:prstDash val="solid"/>
            <a:round/>
            <a:headEnd type="none" w="med" len="med"/>
            <a:tailEnd type="triangle" w="lg" len="lg"/>
          </a:ln>
        </p:spPr>
      </p:cxnSp>
      <p:cxnSp>
        <p:nvCxnSpPr>
          <p:cNvPr id="448" name="Shape 448"/>
          <p:cNvCxnSpPr>
            <a:stCxn id="386" idx="0"/>
            <a:endCxn id="353" idx="2"/>
          </p:cNvCxnSpPr>
          <p:nvPr/>
        </p:nvCxnSpPr>
        <p:spPr>
          <a:xfrm rot="-5400000">
            <a:off x="2167993" y="2173069"/>
            <a:ext cx="1317600" cy="1430100"/>
          </a:xfrm>
          <a:prstGeom prst="curvedConnector3">
            <a:avLst>
              <a:gd name="adj1" fmla="val 50002"/>
            </a:avLst>
          </a:prstGeom>
          <a:noFill/>
          <a:ln w="36000" cap="flat" cmpd="sng">
            <a:solidFill>
              <a:srgbClr val="00FF00"/>
            </a:solidFill>
            <a:prstDash val="solid"/>
            <a:round/>
            <a:headEnd type="none" w="med" len="med"/>
            <a:tailEnd type="triangle" w="lg" len="lg"/>
          </a:ln>
        </p:spPr>
      </p:cxnSp>
      <p:pic>
        <p:nvPicPr>
          <p:cNvPr id="449" name="Shape 449"/>
          <p:cNvPicPr preferRelativeResize="0"/>
          <p:nvPr/>
        </p:nvPicPr>
        <p:blipFill rotWithShape="1">
          <a:blip r:embed="rId5">
            <a:alphaModFix/>
          </a:blip>
          <a:srcRect/>
          <a:stretch/>
        </p:blipFill>
        <p:spPr>
          <a:xfrm>
            <a:off x="1141076" y="1477208"/>
            <a:ext cx="167321" cy="297638"/>
          </a:xfrm>
          <a:prstGeom prst="rect">
            <a:avLst/>
          </a:prstGeom>
          <a:noFill/>
          <a:ln>
            <a:noFill/>
          </a:ln>
        </p:spPr>
      </p:pic>
      <p:sp>
        <p:nvSpPr>
          <p:cNvPr id="450" name="Shape 450"/>
          <p:cNvSpPr txBox="1"/>
          <p:nvPr/>
        </p:nvSpPr>
        <p:spPr>
          <a:xfrm>
            <a:off x="1392216" y="1455836"/>
            <a:ext cx="760876" cy="275981"/>
          </a:xfrm>
          <a:prstGeom prst="rect">
            <a:avLst/>
          </a:prstGeom>
          <a:noFill/>
          <a:ln>
            <a:noFill/>
          </a:ln>
        </p:spPr>
        <p:txBody>
          <a:bodyPr lIns="0" tIns="2325" rIns="0" bIns="0" anchor="t" anchorCtr="0">
            <a:noAutofit/>
          </a:bodyPr>
          <a:lstStyle/>
          <a:p>
            <a:pPr marL="0" marR="0" lvl="0" indent="0" algn="l" rtl="0">
              <a:lnSpc>
                <a:spcPct val="97000"/>
              </a:lnSpc>
              <a:spcBef>
                <a:spcPts val="0"/>
              </a:spcBef>
              <a:spcAft>
                <a:spcPts val="0"/>
              </a:spcAft>
              <a:buSzPct val="25000"/>
              <a:buNone/>
            </a:pPr>
            <a:r>
              <a:rPr lang="en-GB" sz="583" dirty="0" err="1">
                <a:solidFill>
                  <a:srgbClr val="000000"/>
                </a:solidFill>
                <a:latin typeface="Arial Narrow"/>
                <a:ea typeface="Arial Narrow"/>
                <a:cs typeface="Arial Narrow"/>
                <a:sym typeface="Arial Narrow"/>
              </a:rPr>
              <a:t>BlueOptima</a:t>
            </a:r>
            <a:r>
              <a:rPr lang="en-GB" sz="583" dirty="0">
                <a:solidFill>
                  <a:srgbClr val="000000"/>
                </a:solidFill>
                <a:latin typeface="Arial Narrow"/>
                <a:ea typeface="Arial Narrow"/>
                <a:cs typeface="Arial Narrow"/>
                <a:sym typeface="Arial Narrow"/>
              </a:rPr>
              <a:t> Integrator (Installed on the customer’s LAN/WAN)</a:t>
            </a:r>
          </a:p>
        </p:txBody>
      </p:sp>
      <p:cxnSp>
        <p:nvCxnSpPr>
          <p:cNvPr id="451" name="Shape 451"/>
          <p:cNvCxnSpPr/>
          <p:nvPr/>
        </p:nvCxnSpPr>
        <p:spPr>
          <a:xfrm>
            <a:off x="1125278" y="2126515"/>
            <a:ext cx="303245" cy="3880"/>
          </a:xfrm>
          <a:prstGeom prst="straightConnector1">
            <a:avLst/>
          </a:prstGeom>
          <a:noFill/>
          <a:ln w="9525" cap="rnd" cmpd="sng">
            <a:solidFill>
              <a:srgbClr val="4A7DBA"/>
            </a:solidFill>
            <a:prstDash val="solid"/>
            <a:round/>
            <a:headEnd type="none" w="med" len="med"/>
            <a:tailEnd type="triangle" w="lg" len="lg"/>
          </a:ln>
        </p:spPr>
      </p:cxnSp>
      <p:grpSp>
        <p:nvGrpSpPr>
          <p:cNvPr id="452" name="Shape 452"/>
          <p:cNvGrpSpPr/>
          <p:nvPr/>
        </p:nvGrpSpPr>
        <p:grpSpPr>
          <a:xfrm>
            <a:off x="5216429" y="4095989"/>
            <a:ext cx="760078" cy="297645"/>
            <a:chOff x="3147534" y="4584076"/>
            <a:chExt cx="912094" cy="357175"/>
          </a:xfrm>
        </p:grpSpPr>
        <p:sp>
          <p:nvSpPr>
            <p:cNvPr id="453" name="Shape 453"/>
            <p:cNvSpPr txBox="1"/>
            <p:nvPr/>
          </p:nvSpPr>
          <p:spPr>
            <a:xfrm>
              <a:off x="3351973" y="4584076"/>
              <a:ext cx="707656" cy="35717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67">
                  <a:solidFill>
                    <a:schemeClr val="dk1"/>
                  </a:solidFill>
                  <a:latin typeface="Arial"/>
                  <a:ea typeface="Arial"/>
                  <a:cs typeface="Arial"/>
                  <a:sym typeface="Arial"/>
                </a:rPr>
                <a:t>Task Tracking</a:t>
              </a:r>
            </a:p>
            <a:p>
              <a:pPr marL="0" marR="0" lvl="0" indent="0" algn="l" rtl="0">
                <a:spcBef>
                  <a:spcPts val="0"/>
                </a:spcBef>
                <a:spcAft>
                  <a:spcPts val="0"/>
                </a:spcAft>
                <a:buSzPct val="25000"/>
                <a:buNone/>
              </a:pPr>
              <a:r>
                <a:rPr lang="en-GB" sz="667">
                  <a:solidFill>
                    <a:schemeClr val="dk1"/>
                  </a:solidFill>
                  <a:latin typeface="Arial"/>
                  <a:ea typeface="Arial"/>
                  <a:cs typeface="Arial"/>
                  <a:sym typeface="Arial"/>
                </a:rPr>
                <a:t>Repository</a:t>
              </a:r>
            </a:p>
          </p:txBody>
        </p:sp>
        <p:pic>
          <p:nvPicPr>
            <p:cNvPr id="454" name="Shape 454" descr="btr.png"/>
            <p:cNvPicPr preferRelativeResize="0"/>
            <p:nvPr/>
          </p:nvPicPr>
          <p:blipFill rotWithShape="1">
            <a:blip r:embed="rId11">
              <a:alphaModFix/>
            </a:blip>
            <a:srcRect/>
            <a:stretch/>
          </p:blipFill>
          <p:spPr>
            <a:xfrm>
              <a:off x="3147534" y="4631098"/>
              <a:ext cx="253969" cy="253969"/>
            </a:xfrm>
            <a:prstGeom prst="rect">
              <a:avLst/>
            </a:prstGeom>
            <a:noFill/>
            <a:ln>
              <a:noFill/>
            </a:ln>
          </p:spPr>
        </p:pic>
      </p:grpSp>
      <p:pic>
        <p:nvPicPr>
          <p:cNvPr id="455" name="Shape 455" descr="Logo_RallySoftware.png"/>
          <p:cNvPicPr preferRelativeResize="0"/>
          <p:nvPr/>
        </p:nvPicPr>
        <p:blipFill rotWithShape="1">
          <a:blip r:embed="rId16">
            <a:alphaModFix/>
          </a:blip>
          <a:srcRect/>
          <a:stretch/>
        </p:blipFill>
        <p:spPr>
          <a:xfrm>
            <a:off x="5320753" y="4363266"/>
            <a:ext cx="589243" cy="373820"/>
          </a:xfrm>
          <a:prstGeom prst="rect">
            <a:avLst/>
          </a:prstGeom>
          <a:solidFill>
            <a:schemeClr val="lt1"/>
          </a:solidFill>
          <a:ln>
            <a:noFill/>
          </a:ln>
        </p:spPr>
      </p:pic>
      <p:cxnSp>
        <p:nvCxnSpPr>
          <p:cNvPr id="456" name="Shape 456"/>
          <p:cNvCxnSpPr>
            <a:endCxn id="426" idx="1"/>
          </p:cNvCxnSpPr>
          <p:nvPr/>
        </p:nvCxnSpPr>
        <p:spPr>
          <a:xfrm>
            <a:off x="4294385" y="3529483"/>
            <a:ext cx="1198200" cy="106800"/>
          </a:xfrm>
          <a:prstGeom prst="straightConnector1">
            <a:avLst/>
          </a:prstGeom>
          <a:noFill/>
          <a:ln w="9525" cap="rnd" cmpd="sng">
            <a:solidFill>
              <a:srgbClr val="4A7DBA"/>
            </a:solidFill>
            <a:prstDash val="solid"/>
            <a:round/>
            <a:headEnd type="none" w="med" len="med"/>
            <a:tailEnd type="triangle" w="lg" len="lg"/>
          </a:ln>
        </p:spPr>
      </p:cxnSp>
      <p:grpSp>
        <p:nvGrpSpPr>
          <p:cNvPr id="457" name="Shape 457"/>
          <p:cNvGrpSpPr/>
          <p:nvPr/>
        </p:nvGrpSpPr>
        <p:grpSpPr>
          <a:xfrm>
            <a:off x="3523313" y="3130892"/>
            <a:ext cx="966448" cy="789485"/>
            <a:chOff x="3313576" y="4056798"/>
            <a:chExt cx="925319" cy="647654"/>
          </a:xfrm>
        </p:grpSpPr>
        <p:grpSp>
          <p:nvGrpSpPr>
            <p:cNvPr id="458" name="Shape 458"/>
            <p:cNvGrpSpPr/>
            <p:nvPr/>
          </p:nvGrpSpPr>
          <p:grpSpPr>
            <a:xfrm>
              <a:off x="3352295" y="4056798"/>
              <a:ext cx="886599" cy="357173"/>
              <a:chOff x="2995960" y="2985134"/>
              <a:chExt cx="886599" cy="357173"/>
            </a:xfrm>
          </p:grpSpPr>
          <p:sp>
            <p:nvSpPr>
              <p:cNvPr id="459" name="Shape 459"/>
              <p:cNvSpPr txBox="1"/>
              <p:nvPr/>
            </p:nvSpPr>
            <p:spPr>
              <a:xfrm>
                <a:off x="3179444" y="2985134"/>
                <a:ext cx="703116" cy="357173"/>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667" dirty="0">
                    <a:solidFill>
                      <a:schemeClr val="dk1"/>
                    </a:solidFill>
                    <a:latin typeface="Arial"/>
                    <a:ea typeface="Arial"/>
                    <a:cs typeface="Arial"/>
                    <a:sym typeface="Arial"/>
                  </a:rPr>
                  <a:t>Source Code </a:t>
                </a:r>
              </a:p>
              <a:p>
                <a:pPr marL="0" marR="0" lvl="0" indent="0" algn="l" rtl="0">
                  <a:spcBef>
                    <a:spcPts val="0"/>
                  </a:spcBef>
                  <a:spcAft>
                    <a:spcPts val="0"/>
                  </a:spcAft>
                  <a:buSzPct val="25000"/>
                  <a:buNone/>
                </a:pPr>
                <a:r>
                  <a:rPr lang="en-GB" sz="667" dirty="0">
                    <a:solidFill>
                      <a:schemeClr val="dk1"/>
                    </a:solidFill>
                    <a:latin typeface="Arial"/>
                    <a:ea typeface="Arial"/>
                    <a:cs typeface="Arial"/>
                    <a:sym typeface="Arial"/>
                  </a:rPr>
                  <a:t>Repository</a:t>
                </a:r>
              </a:p>
            </p:txBody>
          </p:sp>
          <p:pic>
            <p:nvPicPr>
              <p:cNvPr id="460" name="Shape 460" descr="scr.png"/>
              <p:cNvPicPr preferRelativeResize="0"/>
              <p:nvPr/>
            </p:nvPicPr>
            <p:blipFill rotWithShape="1">
              <a:blip r:embed="rId9">
                <a:alphaModFix/>
              </a:blip>
              <a:srcRect/>
              <a:stretch/>
            </p:blipFill>
            <p:spPr>
              <a:xfrm>
                <a:off x="2995960" y="3022631"/>
                <a:ext cx="253969" cy="253969"/>
              </a:xfrm>
              <a:prstGeom prst="rect">
                <a:avLst/>
              </a:prstGeom>
              <a:noFill/>
              <a:ln>
                <a:noFill/>
              </a:ln>
            </p:spPr>
          </p:pic>
        </p:grpSp>
        <p:pic>
          <p:nvPicPr>
            <p:cNvPr id="461" name="Shape 461" descr="http://git-scm.com/images/logos/downloads/Git-Logo-2Color.png"/>
            <p:cNvPicPr preferRelativeResize="0"/>
            <p:nvPr/>
          </p:nvPicPr>
          <p:blipFill rotWithShape="1">
            <a:blip r:embed="rId17">
              <a:alphaModFix/>
            </a:blip>
            <a:srcRect/>
            <a:stretch/>
          </p:blipFill>
          <p:spPr>
            <a:xfrm>
              <a:off x="3313576" y="4352594"/>
              <a:ext cx="842609" cy="351858"/>
            </a:xfrm>
            <a:prstGeom prst="rect">
              <a:avLst/>
            </a:prstGeom>
            <a:noFill/>
            <a:ln>
              <a:noFill/>
            </a:ln>
          </p:spPr>
        </p:pic>
      </p:grpSp>
      <p:sp>
        <p:nvSpPr>
          <p:cNvPr id="122" name="Shape 257"/>
          <p:cNvSpPr txBox="1">
            <a:spLocks noGrp="1"/>
          </p:cNvSpPr>
          <p:nvPr>
            <p:ph type="title"/>
          </p:nvPr>
        </p:nvSpPr>
        <p:spPr>
          <a:xfrm>
            <a:off x="370420" y="198389"/>
            <a:ext cx="3905700"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400" dirty="0"/>
              <a:t>Scalable, Secure Cloud Model</a:t>
            </a:r>
          </a:p>
        </p:txBody>
      </p:sp>
      <p:sp>
        <p:nvSpPr>
          <p:cNvPr id="120" name="Shape 175"/>
          <p:cNvSpPr txBox="1"/>
          <p:nvPr/>
        </p:nvSpPr>
        <p:spPr>
          <a:xfrm>
            <a:off x="457200" y="1"/>
            <a:ext cx="8229600" cy="652220"/>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A5A5A5"/>
                </a:solidFill>
              </a:rPr>
              <a:t>How it Works </a:t>
            </a:r>
            <a:r>
              <a:rPr lang="en-GB" sz="1200" b="1" i="1" dirty="0">
                <a:solidFill>
                  <a:srgbClr val="A5A5A5"/>
                </a:solidFill>
                <a:latin typeface="Arial"/>
                <a:ea typeface="Arial"/>
                <a:cs typeface="Arial"/>
                <a:sym typeface="Arial"/>
              </a:rPr>
              <a:t>// </a:t>
            </a:r>
            <a:r>
              <a:rPr lang="en-GB" sz="1200" b="1" i="1" dirty="0">
                <a:solidFill>
                  <a:srgbClr val="A5A5A5"/>
                </a:solidFill>
              </a:rPr>
              <a:t>Productivity</a:t>
            </a:r>
            <a:r>
              <a:rPr lang="en-GB" sz="1200" b="1" i="1" dirty="0">
                <a:solidFill>
                  <a:srgbClr val="000066"/>
                </a:solidFill>
              </a:rPr>
              <a:t> </a:t>
            </a:r>
            <a:r>
              <a:rPr lang="en-GB" sz="1200" b="1" i="1" dirty="0">
                <a:solidFill>
                  <a:srgbClr val="A5A5A5"/>
                </a:solidFill>
              </a:rPr>
              <a:t>// </a:t>
            </a:r>
            <a:r>
              <a:rPr lang="en-GB" sz="1200" b="1" i="1" dirty="0">
                <a:solidFill>
                  <a:srgbClr val="000066"/>
                </a:solidFill>
              </a:rPr>
              <a:t>ART Quality</a:t>
            </a:r>
            <a:r>
              <a:rPr lang="en-GB" sz="1200" b="1" i="1" dirty="0">
                <a:solidFill>
                  <a:srgbClr val="A5A5A5"/>
                </a:solidFill>
                <a:latin typeface="Arial"/>
                <a:ea typeface="Arial"/>
                <a:cs typeface="Arial"/>
                <a:sym typeface="Arial"/>
              </a:rPr>
              <a:t> // Architecture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6" name="Shape 176"/>
          <p:cNvSpPr txBox="1"/>
          <p:nvPr/>
        </p:nvSpPr>
        <p:spPr>
          <a:xfrm>
            <a:off x="4124784" y="1025588"/>
            <a:ext cx="4699401" cy="276064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1800" b="1" dirty="0">
                <a:solidFill>
                  <a:srgbClr val="001934"/>
                </a:solidFill>
                <a:latin typeface="Rokkitt"/>
                <a:ea typeface="Rokkitt"/>
                <a:cs typeface="Rokkitt"/>
                <a:sym typeface="Rokkitt"/>
              </a:rPr>
              <a:t>Static Metric Gathering</a:t>
            </a:r>
          </a:p>
          <a:p>
            <a:pPr algn="just"/>
            <a:r>
              <a:rPr lang="en-GB" sz="1100" dirty="0"/>
              <a:t>BlueOptima integrates with source code repositories and task trackers, evaluating the changes between every historical revision made by each developer in terms of more than 36 static source code metrics. These metrics deliver the most holistic understanding of the intellectual effort required to make a change to a source file, evaluating three broad domains of the change. Example static metrics include:</a:t>
            </a:r>
          </a:p>
          <a:p>
            <a:pPr algn="just"/>
            <a:endParaRPr lang="en-GB" sz="1100" dirty="0"/>
          </a:p>
          <a:p>
            <a:pPr marL="171450" lvl="0" indent="-171450" algn="just">
              <a:buFont typeface="Arial" panose="020B0604020202020204" pitchFamily="34" charset="0"/>
              <a:buChar char="•"/>
            </a:pPr>
            <a:r>
              <a:rPr lang="en-GB" sz="1100" b="1" dirty="0"/>
              <a:t>Volume:</a:t>
            </a:r>
            <a:r>
              <a:rPr lang="en-GB" sz="1100" dirty="0"/>
              <a:t> </a:t>
            </a:r>
            <a:r>
              <a:rPr lang="en-GB" sz="1100" dirty="0" err="1"/>
              <a:t>LLoC</a:t>
            </a:r>
            <a:r>
              <a:rPr lang="en-GB" sz="1100" dirty="0"/>
              <a:t>, White Space, Comments, </a:t>
            </a:r>
            <a:r>
              <a:rPr lang="en-GB" sz="1100" dirty="0" err="1"/>
              <a:t>SLoC</a:t>
            </a:r>
            <a:endParaRPr lang="en-GB" sz="1100" dirty="0"/>
          </a:p>
          <a:p>
            <a:pPr marL="171450" lvl="0" indent="-171450" algn="just">
              <a:buFont typeface="Arial" panose="020B0604020202020204" pitchFamily="34" charset="0"/>
              <a:buChar char="•"/>
            </a:pPr>
            <a:r>
              <a:rPr lang="en-GB" sz="1100" b="1" dirty="0"/>
              <a:t>Complexity:</a:t>
            </a:r>
            <a:r>
              <a:rPr lang="en-GB" sz="1100" dirty="0"/>
              <a:t> McCabe, Halstead, N-Path, etc.</a:t>
            </a:r>
          </a:p>
          <a:p>
            <a:pPr marL="171450" lvl="0" indent="-171450" algn="just">
              <a:buFont typeface="Arial" panose="020B0604020202020204" pitchFamily="34" charset="0"/>
              <a:buChar char="•"/>
            </a:pPr>
            <a:r>
              <a:rPr lang="en-GB" sz="1100" b="1" dirty="0"/>
              <a:t>Interrelatedness:</a:t>
            </a:r>
            <a:r>
              <a:rPr lang="en-GB" sz="1100" dirty="0"/>
              <a:t> DAC, External Method Name Changes, Fan-Out</a:t>
            </a:r>
          </a:p>
          <a:p>
            <a:pPr algn="just"/>
            <a:endParaRPr lang="en-GB" sz="1100" dirty="0"/>
          </a:p>
          <a:p>
            <a:pPr algn="just"/>
            <a:r>
              <a:rPr lang="en-GB" sz="1100" dirty="0"/>
              <a:t>We detect and adjust/filter automated or repetitive changes. Categories including code generation, automatic IDE changes, copy/paste, merging &amp; branching, automated refactoring. </a:t>
            </a:r>
          </a:p>
          <a:p>
            <a:pPr marL="0" marR="0" lvl="0" indent="0" algn="l" rtl="0">
              <a:spcBef>
                <a:spcPts val="0"/>
              </a:spcBef>
              <a:spcAft>
                <a:spcPts val="0"/>
              </a:spcAft>
              <a:buNone/>
            </a:pPr>
            <a:endParaRPr sz="1200" dirty="0">
              <a:solidFill>
                <a:schemeClr val="dk1"/>
              </a:solidFill>
              <a:latin typeface="Arial"/>
              <a:ea typeface="Arial"/>
              <a:cs typeface="Arial"/>
              <a:sym typeface="Arial"/>
            </a:endParaRPr>
          </a:p>
        </p:txBody>
      </p:sp>
      <p:grpSp>
        <p:nvGrpSpPr>
          <p:cNvPr id="177" name="Shape 177"/>
          <p:cNvGrpSpPr/>
          <p:nvPr/>
        </p:nvGrpSpPr>
        <p:grpSpPr>
          <a:xfrm>
            <a:off x="6934755" y="3838284"/>
            <a:ext cx="1628476" cy="1750657"/>
            <a:chOff x="828845" y="-54416"/>
            <a:chExt cx="1628476" cy="1750657"/>
          </a:xfrm>
        </p:grpSpPr>
        <p:sp>
          <p:nvSpPr>
            <p:cNvPr id="178" name="Shape 178"/>
            <p:cNvSpPr/>
            <p:nvPr/>
          </p:nvSpPr>
          <p:spPr>
            <a:xfrm>
              <a:off x="1442820" y="706958"/>
              <a:ext cx="864061" cy="864061"/>
            </a:xfrm>
            <a:custGeom>
              <a:avLst/>
              <a:gdLst/>
              <a:ahLst/>
              <a:cxnLst/>
              <a:rect l="0" t="0" r="0" b="0"/>
              <a:pathLst>
                <a:path w="120000" h="120000" extrusionOk="0">
                  <a:moveTo>
                    <a:pt x="85176" y="19132"/>
                  </a:moveTo>
                  <a:lnTo>
                    <a:pt x="94510" y="11299"/>
                  </a:lnTo>
                  <a:lnTo>
                    <a:pt x="101967" y="17557"/>
                  </a:lnTo>
                  <a:lnTo>
                    <a:pt x="95874" y="28109"/>
                  </a:lnTo>
                  <a:lnTo>
                    <a:pt x="95874" y="28109"/>
                  </a:lnTo>
                  <a:cubicBezTo>
                    <a:pt x="100207" y="32983"/>
                    <a:pt x="103500" y="38688"/>
                    <a:pt x="105555" y="44876"/>
                  </a:cubicBezTo>
                  <a:lnTo>
                    <a:pt x="117740" y="44876"/>
                  </a:lnTo>
                  <a:lnTo>
                    <a:pt x="119430" y="54462"/>
                  </a:lnTo>
                  <a:lnTo>
                    <a:pt x="107980" y="58630"/>
                  </a:lnTo>
                  <a:lnTo>
                    <a:pt x="107980" y="58630"/>
                  </a:lnTo>
                  <a:cubicBezTo>
                    <a:pt x="108166" y="65148"/>
                    <a:pt x="107022" y="71636"/>
                    <a:pt x="104618" y="77697"/>
                  </a:cubicBezTo>
                  <a:lnTo>
                    <a:pt x="113952" y="85529"/>
                  </a:lnTo>
                  <a:lnTo>
                    <a:pt x="109085" y="93959"/>
                  </a:lnTo>
                  <a:lnTo>
                    <a:pt x="97635" y="89791"/>
                  </a:lnTo>
                  <a:cubicBezTo>
                    <a:pt x="93588" y="94904"/>
                    <a:pt x="88541" y="99139"/>
                    <a:pt x="82803" y="102237"/>
                  </a:cubicBezTo>
                  <a:lnTo>
                    <a:pt x="84920" y="114237"/>
                  </a:lnTo>
                  <a:lnTo>
                    <a:pt x="75772" y="117566"/>
                  </a:lnTo>
                  <a:lnTo>
                    <a:pt x="69680" y="107013"/>
                  </a:lnTo>
                  <a:lnTo>
                    <a:pt x="69680" y="107013"/>
                  </a:lnTo>
                  <a:cubicBezTo>
                    <a:pt x="63293" y="108328"/>
                    <a:pt x="56706" y="108328"/>
                    <a:pt x="50319" y="107013"/>
                  </a:cubicBezTo>
                  <a:lnTo>
                    <a:pt x="44227" y="117566"/>
                  </a:lnTo>
                  <a:lnTo>
                    <a:pt x="35079" y="114237"/>
                  </a:lnTo>
                  <a:lnTo>
                    <a:pt x="37196" y="102237"/>
                  </a:lnTo>
                  <a:lnTo>
                    <a:pt x="37196" y="102237"/>
                  </a:lnTo>
                  <a:cubicBezTo>
                    <a:pt x="31458" y="99139"/>
                    <a:pt x="26411" y="94904"/>
                    <a:pt x="22364" y="89791"/>
                  </a:cubicBezTo>
                  <a:lnTo>
                    <a:pt x="10914" y="93959"/>
                  </a:lnTo>
                  <a:lnTo>
                    <a:pt x="6047" y="85529"/>
                  </a:lnTo>
                  <a:lnTo>
                    <a:pt x="15381" y="77697"/>
                  </a:lnTo>
                  <a:lnTo>
                    <a:pt x="15381" y="77697"/>
                  </a:lnTo>
                  <a:cubicBezTo>
                    <a:pt x="12977" y="71636"/>
                    <a:pt x="11833" y="65148"/>
                    <a:pt x="12019" y="58630"/>
                  </a:cubicBezTo>
                  <a:lnTo>
                    <a:pt x="569" y="54462"/>
                  </a:lnTo>
                  <a:lnTo>
                    <a:pt x="2259" y="44876"/>
                  </a:lnTo>
                  <a:lnTo>
                    <a:pt x="14444" y="44876"/>
                  </a:lnTo>
                  <a:lnTo>
                    <a:pt x="14444" y="44876"/>
                  </a:lnTo>
                  <a:cubicBezTo>
                    <a:pt x="16499" y="38688"/>
                    <a:pt x="19792" y="32983"/>
                    <a:pt x="24125" y="28109"/>
                  </a:cubicBezTo>
                  <a:lnTo>
                    <a:pt x="18032" y="17557"/>
                  </a:lnTo>
                  <a:lnTo>
                    <a:pt x="25489" y="11299"/>
                  </a:lnTo>
                  <a:lnTo>
                    <a:pt x="34823" y="19132"/>
                  </a:lnTo>
                  <a:lnTo>
                    <a:pt x="34823" y="19132"/>
                  </a:lnTo>
                  <a:cubicBezTo>
                    <a:pt x="40375" y="15712"/>
                    <a:pt x="46565" y="13459"/>
                    <a:pt x="53017" y="12510"/>
                  </a:cubicBezTo>
                  <a:lnTo>
                    <a:pt x="55132" y="510"/>
                  </a:lnTo>
                  <a:lnTo>
                    <a:pt x="64867" y="510"/>
                  </a:lnTo>
                  <a:lnTo>
                    <a:pt x="66982" y="12510"/>
                  </a:lnTo>
                  <a:lnTo>
                    <a:pt x="66982" y="12510"/>
                  </a:lnTo>
                  <a:cubicBezTo>
                    <a:pt x="73434" y="13459"/>
                    <a:pt x="79624" y="15712"/>
                    <a:pt x="85176" y="19132"/>
                  </a:cubicBezTo>
                  <a:close/>
                </a:path>
              </a:pathLst>
            </a:custGeom>
            <a:solidFill>
              <a:srgbClr val="000099"/>
            </a:solidFill>
            <a:ln w="25400" cap="flat" cmpd="sng">
              <a:solidFill>
                <a:schemeClr val="lt1"/>
              </a:solidFill>
              <a:prstDash val="solid"/>
              <a:round/>
              <a:headEnd type="none" w="med" len="med"/>
              <a:tailEnd type="none" w="med" len="med"/>
            </a:ln>
            <a:effectLst>
              <a:outerShdw blurRad="76200" sy="23000" kx="1200000" ky="1200000" algn="br" rotWithShape="0">
                <a:srgbClr val="000000">
                  <a:alpha val="20000"/>
                </a:srgbClr>
              </a:outerShdw>
            </a:effectLst>
          </p:spPr>
          <p:txBody>
            <a:bodyPr lIns="91425" tIns="91425" rIns="91425" bIns="91425" anchor="ctr" anchorCtr="0">
              <a:noAutofit/>
            </a:bodyPr>
            <a:lstStyle/>
            <a:p>
              <a:pPr lvl="0">
                <a:spcBef>
                  <a:spcPts val="0"/>
                </a:spcBef>
                <a:buNone/>
              </a:pPr>
              <a:endParaRPr/>
            </a:p>
          </p:txBody>
        </p:sp>
        <p:sp>
          <p:nvSpPr>
            <p:cNvPr id="179" name="Shape 179"/>
            <p:cNvSpPr txBox="1"/>
            <p:nvPr/>
          </p:nvSpPr>
          <p:spPr>
            <a:xfrm>
              <a:off x="1616536" y="909361"/>
              <a:ext cx="516631" cy="444144"/>
            </a:xfrm>
            <a:prstGeom prst="rect">
              <a:avLst/>
            </a:prstGeom>
            <a:noFill/>
            <a:ln>
              <a:noFill/>
            </a:ln>
          </p:spPr>
          <p:txBody>
            <a:bodyPr lIns="7600" tIns="7600" rIns="7600" bIns="7600" anchor="ctr" anchorCtr="0">
              <a:noAutofit/>
            </a:bodyPr>
            <a:lstStyle/>
            <a:p>
              <a:pPr marL="0" marR="0" lvl="0" indent="0" algn="ctr" rtl="0">
                <a:lnSpc>
                  <a:spcPct val="90000"/>
                </a:lnSpc>
                <a:spcBef>
                  <a:spcPts val="0"/>
                </a:spcBef>
                <a:spcAft>
                  <a:spcPts val="0"/>
                </a:spcAft>
                <a:buClr>
                  <a:schemeClr val="lt1"/>
                </a:buClr>
                <a:buSzPct val="25000"/>
                <a:buFont typeface="Arial"/>
                <a:buNone/>
              </a:pPr>
              <a:r>
                <a:rPr lang="en-GB" sz="600">
                  <a:solidFill>
                    <a:schemeClr val="lt1"/>
                  </a:solidFill>
                  <a:latin typeface="Arial"/>
                  <a:ea typeface="Arial"/>
                  <a:cs typeface="Arial"/>
                  <a:sym typeface="Arial"/>
                </a:rPr>
                <a:t>Coding Effort</a:t>
              </a:r>
            </a:p>
          </p:txBody>
        </p:sp>
        <p:sp>
          <p:nvSpPr>
            <p:cNvPr id="180" name="Shape 180"/>
            <p:cNvSpPr/>
            <p:nvPr/>
          </p:nvSpPr>
          <p:spPr>
            <a:xfrm>
              <a:off x="940195" y="502725"/>
              <a:ext cx="628407" cy="628407"/>
            </a:xfrm>
            <a:custGeom>
              <a:avLst/>
              <a:gdLst/>
              <a:ahLst/>
              <a:cxnLst/>
              <a:rect l="0" t="0" r="0" b="0"/>
              <a:pathLst>
                <a:path w="120000" h="120000" extrusionOk="0">
                  <a:moveTo>
                    <a:pt x="89789" y="30392"/>
                  </a:moveTo>
                  <a:lnTo>
                    <a:pt x="107493" y="25057"/>
                  </a:lnTo>
                  <a:lnTo>
                    <a:pt x="114008" y="36340"/>
                  </a:lnTo>
                  <a:lnTo>
                    <a:pt x="100535" y="49004"/>
                  </a:lnTo>
                  <a:cubicBezTo>
                    <a:pt x="102488" y="56204"/>
                    <a:pt x="102488" y="63795"/>
                    <a:pt x="100535" y="70995"/>
                  </a:cubicBezTo>
                  <a:lnTo>
                    <a:pt x="114008" y="83659"/>
                  </a:lnTo>
                  <a:lnTo>
                    <a:pt x="107493" y="94942"/>
                  </a:lnTo>
                  <a:lnTo>
                    <a:pt x="89789" y="89607"/>
                  </a:lnTo>
                  <a:lnTo>
                    <a:pt x="89789" y="89607"/>
                  </a:lnTo>
                  <a:cubicBezTo>
                    <a:pt x="84530" y="94898"/>
                    <a:pt x="77957" y="98693"/>
                    <a:pt x="70745" y="100602"/>
                  </a:cubicBezTo>
                  <a:lnTo>
                    <a:pt x="66514" y="118602"/>
                  </a:lnTo>
                  <a:lnTo>
                    <a:pt x="53485" y="118602"/>
                  </a:lnTo>
                  <a:lnTo>
                    <a:pt x="49254" y="100602"/>
                  </a:lnTo>
                  <a:lnTo>
                    <a:pt x="49254" y="100602"/>
                  </a:lnTo>
                  <a:cubicBezTo>
                    <a:pt x="42042" y="98693"/>
                    <a:pt x="35469" y="94898"/>
                    <a:pt x="30210" y="89607"/>
                  </a:cubicBezTo>
                  <a:lnTo>
                    <a:pt x="12506" y="94942"/>
                  </a:lnTo>
                  <a:lnTo>
                    <a:pt x="5991" y="83659"/>
                  </a:lnTo>
                  <a:lnTo>
                    <a:pt x="19464" y="70995"/>
                  </a:lnTo>
                  <a:lnTo>
                    <a:pt x="19464" y="70995"/>
                  </a:lnTo>
                  <a:cubicBezTo>
                    <a:pt x="17511" y="63795"/>
                    <a:pt x="17511" y="56204"/>
                    <a:pt x="19464" y="49004"/>
                  </a:cubicBezTo>
                  <a:lnTo>
                    <a:pt x="5991" y="36340"/>
                  </a:lnTo>
                  <a:lnTo>
                    <a:pt x="12506" y="25057"/>
                  </a:lnTo>
                  <a:lnTo>
                    <a:pt x="30210" y="30392"/>
                  </a:lnTo>
                  <a:lnTo>
                    <a:pt x="30210" y="30392"/>
                  </a:lnTo>
                  <a:cubicBezTo>
                    <a:pt x="35469" y="25101"/>
                    <a:pt x="42042" y="21306"/>
                    <a:pt x="49254" y="19397"/>
                  </a:cubicBezTo>
                  <a:lnTo>
                    <a:pt x="53485" y="1397"/>
                  </a:lnTo>
                  <a:lnTo>
                    <a:pt x="66514" y="1397"/>
                  </a:lnTo>
                  <a:lnTo>
                    <a:pt x="70745" y="19397"/>
                  </a:lnTo>
                  <a:lnTo>
                    <a:pt x="70745" y="19397"/>
                  </a:lnTo>
                  <a:cubicBezTo>
                    <a:pt x="77957" y="21306"/>
                    <a:pt x="84530" y="25101"/>
                    <a:pt x="89789" y="30392"/>
                  </a:cubicBezTo>
                  <a:close/>
                </a:path>
              </a:pathLst>
            </a:custGeom>
            <a:solidFill>
              <a:srgbClr val="538CD5"/>
            </a:solidFill>
            <a:ln w="25400" cap="flat" cmpd="sng">
              <a:solidFill>
                <a:schemeClr val="lt1"/>
              </a:solidFill>
              <a:prstDash val="solid"/>
              <a:round/>
              <a:headEnd type="none" w="med" len="med"/>
              <a:tailEnd type="none" w="med" len="med"/>
            </a:ln>
            <a:effectLst>
              <a:outerShdw blurRad="76200" sy="23000" kx="1200000" ky="1200000" algn="br" rotWithShape="0">
                <a:srgbClr val="000000">
                  <a:alpha val="20000"/>
                </a:srgbClr>
              </a:outerShdw>
            </a:effectLst>
          </p:spPr>
          <p:txBody>
            <a:bodyPr lIns="91425" tIns="91425" rIns="91425" bIns="91425" anchor="ctr" anchorCtr="0">
              <a:noAutofit/>
            </a:bodyPr>
            <a:lstStyle/>
            <a:p>
              <a:pPr lvl="0">
                <a:spcBef>
                  <a:spcPts val="0"/>
                </a:spcBef>
                <a:buNone/>
              </a:pPr>
              <a:endParaRPr/>
            </a:p>
          </p:txBody>
        </p:sp>
        <p:sp>
          <p:nvSpPr>
            <p:cNvPr id="181" name="Shape 181"/>
            <p:cNvSpPr txBox="1"/>
            <p:nvPr/>
          </p:nvSpPr>
          <p:spPr>
            <a:xfrm>
              <a:off x="1098400" y="661885"/>
              <a:ext cx="312000" cy="310087"/>
            </a:xfrm>
            <a:prstGeom prst="rect">
              <a:avLst/>
            </a:prstGeom>
            <a:noFill/>
            <a:ln>
              <a:noFill/>
            </a:ln>
          </p:spPr>
          <p:txBody>
            <a:bodyPr lIns="7600" tIns="7600" rIns="7600" bIns="7600" anchor="ctr" anchorCtr="0">
              <a:noAutofit/>
            </a:bodyPr>
            <a:lstStyle/>
            <a:p>
              <a:pPr marL="0" marR="0" lvl="0" indent="0" algn="ctr" rtl="0">
                <a:lnSpc>
                  <a:spcPct val="90000"/>
                </a:lnSpc>
                <a:spcBef>
                  <a:spcPts val="0"/>
                </a:spcBef>
                <a:spcAft>
                  <a:spcPts val="0"/>
                </a:spcAft>
                <a:buClr>
                  <a:schemeClr val="lt1"/>
                </a:buClr>
                <a:buSzPct val="25000"/>
                <a:buFont typeface="Arial"/>
                <a:buNone/>
              </a:pPr>
              <a:r>
                <a:rPr lang="en-GB" sz="600">
                  <a:solidFill>
                    <a:schemeClr val="lt1"/>
                  </a:solidFill>
                  <a:latin typeface="Arial"/>
                  <a:ea typeface="Arial"/>
                  <a:cs typeface="Arial"/>
                  <a:sym typeface="Arial"/>
                </a:rPr>
                <a:t>Work Context</a:t>
              </a:r>
            </a:p>
          </p:txBody>
        </p:sp>
        <p:sp>
          <p:nvSpPr>
            <p:cNvPr id="182" name="Shape 182"/>
            <p:cNvSpPr/>
            <p:nvPr/>
          </p:nvSpPr>
          <p:spPr>
            <a:xfrm rot="-900000">
              <a:off x="1292385" y="75047"/>
              <a:ext cx="615711" cy="615711"/>
            </a:xfrm>
            <a:custGeom>
              <a:avLst/>
              <a:gdLst/>
              <a:ahLst/>
              <a:cxnLst/>
              <a:rect l="0" t="0" r="0" b="0"/>
              <a:pathLst>
                <a:path w="120000" h="120000" extrusionOk="0">
                  <a:moveTo>
                    <a:pt x="89789" y="30392"/>
                  </a:moveTo>
                  <a:lnTo>
                    <a:pt x="107493" y="25057"/>
                  </a:lnTo>
                  <a:lnTo>
                    <a:pt x="114008" y="36340"/>
                  </a:lnTo>
                  <a:lnTo>
                    <a:pt x="100535" y="49004"/>
                  </a:lnTo>
                  <a:cubicBezTo>
                    <a:pt x="102488" y="56204"/>
                    <a:pt x="102488" y="63795"/>
                    <a:pt x="100535" y="70995"/>
                  </a:cubicBezTo>
                  <a:lnTo>
                    <a:pt x="114008" y="83659"/>
                  </a:lnTo>
                  <a:lnTo>
                    <a:pt x="107493" y="94942"/>
                  </a:lnTo>
                  <a:lnTo>
                    <a:pt x="89789" y="89607"/>
                  </a:lnTo>
                  <a:lnTo>
                    <a:pt x="89789" y="89607"/>
                  </a:lnTo>
                  <a:cubicBezTo>
                    <a:pt x="84530" y="94898"/>
                    <a:pt x="77957" y="98693"/>
                    <a:pt x="70745" y="100602"/>
                  </a:cubicBezTo>
                  <a:lnTo>
                    <a:pt x="66514" y="118602"/>
                  </a:lnTo>
                  <a:lnTo>
                    <a:pt x="53485" y="118602"/>
                  </a:lnTo>
                  <a:lnTo>
                    <a:pt x="49254" y="100602"/>
                  </a:lnTo>
                  <a:lnTo>
                    <a:pt x="49254" y="100602"/>
                  </a:lnTo>
                  <a:cubicBezTo>
                    <a:pt x="42042" y="98693"/>
                    <a:pt x="35469" y="94898"/>
                    <a:pt x="30210" y="89607"/>
                  </a:cubicBezTo>
                  <a:lnTo>
                    <a:pt x="12506" y="94942"/>
                  </a:lnTo>
                  <a:lnTo>
                    <a:pt x="5991" y="83659"/>
                  </a:lnTo>
                  <a:lnTo>
                    <a:pt x="19464" y="70995"/>
                  </a:lnTo>
                  <a:lnTo>
                    <a:pt x="19464" y="70995"/>
                  </a:lnTo>
                  <a:cubicBezTo>
                    <a:pt x="17511" y="63795"/>
                    <a:pt x="17511" y="56204"/>
                    <a:pt x="19464" y="49004"/>
                  </a:cubicBezTo>
                  <a:lnTo>
                    <a:pt x="5991" y="36340"/>
                  </a:lnTo>
                  <a:lnTo>
                    <a:pt x="12506" y="25057"/>
                  </a:lnTo>
                  <a:lnTo>
                    <a:pt x="30210" y="30392"/>
                  </a:lnTo>
                  <a:lnTo>
                    <a:pt x="30210" y="30392"/>
                  </a:lnTo>
                  <a:cubicBezTo>
                    <a:pt x="35469" y="25101"/>
                    <a:pt x="42042" y="21306"/>
                    <a:pt x="49254" y="19397"/>
                  </a:cubicBezTo>
                  <a:lnTo>
                    <a:pt x="53485" y="1397"/>
                  </a:lnTo>
                  <a:lnTo>
                    <a:pt x="66514" y="1397"/>
                  </a:lnTo>
                  <a:lnTo>
                    <a:pt x="70745" y="19397"/>
                  </a:lnTo>
                  <a:lnTo>
                    <a:pt x="70745" y="19397"/>
                  </a:lnTo>
                  <a:cubicBezTo>
                    <a:pt x="77957" y="21306"/>
                    <a:pt x="84530" y="25101"/>
                    <a:pt x="89789" y="30392"/>
                  </a:cubicBezTo>
                  <a:close/>
                </a:path>
              </a:pathLst>
            </a:custGeom>
            <a:solidFill>
              <a:schemeClr val="accent5"/>
            </a:solidFill>
            <a:ln w="25400" cap="flat" cmpd="sng">
              <a:solidFill>
                <a:schemeClr val="lt1"/>
              </a:solidFill>
              <a:prstDash val="solid"/>
              <a:round/>
              <a:headEnd type="none" w="med" len="med"/>
              <a:tailEnd type="none" w="med" len="med"/>
            </a:ln>
            <a:effectLst>
              <a:outerShdw blurRad="76200" sy="23000" kx="1200000" ky="1200000" algn="br" rotWithShape="0">
                <a:srgbClr val="000000">
                  <a:alpha val="20000"/>
                </a:srgbClr>
              </a:outerShdw>
            </a:effectLst>
          </p:spPr>
          <p:txBody>
            <a:bodyPr lIns="91425" tIns="91425" rIns="91425" bIns="91425" anchor="ctr" anchorCtr="0">
              <a:noAutofit/>
            </a:bodyPr>
            <a:lstStyle/>
            <a:p>
              <a:pPr lvl="0">
                <a:spcBef>
                  <a:spcPts val="0"/>
                </a:spcBef>
                <a:buNone/>
              </a:pPr>
              <a:endParaRPr/>
            </a:p>
          </p:txBody>
        </p:sp>
        <p:sp>
          <p:nvSpPr>
            <p:cNvPr id="183" name="Shape 183"/>
            <p:cNvSpPr txBox="1"/>
            <p:nvPr/>
          </p:nvSpPr>
          <p:spPr>
            <a:xfrm>
              <a:off x="1427428" y="210091"/>
              <a:ext cx="345623" cy="345623"/>
            </a:xfrm>
            <a:prstGeom prst="rect">
              <a:avLst/>
            </a:prstGeom>
            <a:noFill/>
            <a:ln>
              <a:noFill/>
            </a:ln>
          </p:spPr>
          <p:txBody>
            <a:bodyPr lIns="7600" tIns="7600" rIns="7600" bIns="7600" anchor="ctr" anchorCtr="0">
              <a:noAutofit/>
            </a:bodyPr>
            <a:lstStyle/>
            <a:p>
              <a:pPr marL="0" marR="0" lvl="0" indent="0" algn="ctr" rtl="0">
                <a:lnSpc>
                  <a:spcPct val="90000"/>
                </a:lnSpc>
                <a:spcBef>
                  <a:spcPts val="0"/>
                </a:spcBef>
                <a:spcAft>
                  <a:spcPts val="0"/>
                </a:spcAft>
                <a:buClr>
                  <a:schemeClr val="lt1"/>
                </a:buClr>
                <a:buSzPct val="25000"/>
                <a:buFont typeface="Arial"/>
                <a:buNone/>
              </a:pPr>
              <a:r>
                <a:rPr lang="en-GB" sz="600">
                  <a:solidFill>
                    <a:schemeClr val="lt1"/>
                  </a:solidFill>
                  <a:latin typeface="Arial"/>
                  <a:ea typeface="Arial"/>
                  <a:cs typeface="Arial"/>
                  <a:sym typeface="Arial"/>
                </a:rPr>
                <a:t>Code Delivered</a:t>
              </a:r>
            </a:p>
          </p:txBody>
        </p:sp>
        <p:sp>
          <p:nvSpPr>
            <p:cNvPr id="184" name="Shape 184"/>
            <p:cNvSpPr/>
            <p:nvPr/>
          </p:nvSpPr>
          <p:spPr>
            <a:xfrm>
              <a:off x="1351324" y="590243"/>
              <a:ext cx="1105997" cy="1105997"/>
            </a:xfrm>
            <a:custGeom>
              <a:avLst/>
              <a:gdLst/>
              <a:ahLst/>
              <a:cxnLst/>
              <a:rect l="0" t="0" r="0" b="0"/>
              <a:pathLst>
                <a:path w="120000" h="120000" extrusionOk="0">
                  <a:moveTo>
                    <a:pt x="59878" y="3750"/>
                  </a:moveTo>
                  <a:lnTo>
                    <a:pt x="59878" y="3750"/>
                  </a:lnTo>
                  <a:cubicBezTo>
                    <a:pt x="81747" y="3703"/>
                    <a:pt x="101661" y="16335"/>
                    <a:pt x="110938" y="36140"/>
                  </a:cubicBezTo>
                  <a:cubicBezTo>
                    <a:pt x="120214" y="55944"/>
                    <a:pt x="117171" y="79330"/>
                    <a:pt x="103135" y="96100"/>
                  </a:cubicBezTo>
                  <a:lnTo>
                    <a:pt x="105796" y="98730"/>
                  </a:lnTo>
                  <a:lnTo>
                    <a:pt x="98009" y="97561"/>
                  </a:lnTo>
                  <a:lnTo>
                    <a:pt x="96460" y="89504"/>
                  </a:lnTo>
                  <a:lnTo>
                    <a:pt x="99120" y="92132"/>
                  </a:lnTo>
                  <a:lnTo>
                    <a:pt x="99120" y="92132"/>
                  </a:lnTo>
                  <a:cubicBezTo>
                    <a:pt x="111559" y="76988"/>
                    <a:pt x="114140" y="56024"/>
                    <a:pt x="105745" y="38315"/>
                  </a:cubicBezTo>
                  <a:cubicBezTo>
                    <a:pt x="97350" y="20605"/>
                    <a:pt x="79488" y="9332"/>
                    <a:pt x="59890" y="9375"/>
                  </a:cubicBezTo>
                  <a:close/>
                </a:path>
              </a:pathLst>
            </a:custGeom>
            <a:solidFill>
              <a:srgbClr val="B1C0D7"/>
            </a:solidFill>
            <a:ln>
              <a:noFill/>
            </a:ln>
          </p:spPr>
          <p:txBody>
            <a:bodyPr lIns="91425" tIns="91425" rIns="91425" bIns="91425" anchor="ctr" anchorCtr="0">
              <a:noAutofit/>
            </a:bodyPr>
            <a:lstStyle/>
            <a:p>
              <a:pPr lvl="0">
                <a:spcBef>
                  <a:spcPts val="0"/>
                </a:spcBef>
                <a:buNone/>
              </a:pPr>
              <a:endParaRPr/>
            </a:p>
          </p:txBody>
        </p:sp>
        <p:sp>
          <p:nvSpPr>
            <p:cNvPr id="185" name="Shape 185"/>
            <p:cNvSpPr/>
            <p:nvPr/>
          </p:nvSpPr>
          <p:spPr>
            <a:xfrm>
              <a:off x="828845" y="374940"/>
              <a:ext cx="803577" cy="803577"/>
            </a:xfrm>
            <a:custGeom>
              <a:avLst/>
              <a:gdLst/>
              <a:ahLst/>
              <a:cxnLst/>
              <a:rect l="0" t="0" r="0" b="0"/>
              <a:pathLst>
                <a:path w="120000" h="120000" extrusionOk="0">
                  <a:moveTo>
                    <a:pt x="38834" y="9410"/>
                  </a:moveTo>
                  <a:lnTo>
                    <a:pt x="41822" y="16552"/>
                  </a:lnTo>
                  <a:lnTo>
                    <a:pt x="41822" y="16552"/>
                  </a:lnTo>
                  <a:cubicBezTo>
                    <a:pt x="23032" y="24414"/>
                    <a:pt x="11425" y="43464"/>
                    <a:pt x="13054" y="63767"/>
                  </a:cubicBezTo>
                  <a:lnTo>
                    <a:pt x="18064" y="62671"/>
                  </a:lnTo>
                  <a:lnTo>
                    <a:pt x="10211" y="70899"/>
                  </a:lnTo>
                  <a:lnTo>
                    <a:pt x="417" y="66534"/>
                  </a:lnTo>
                  <a:lnTo>
                    <a:pt x="5431" y="65436"/>
                  </a:lnTo>
                  <a:lnTo>
                    <a:pt x="5431" y="65436"/>
                  </a:lnTo>
                  <a:cubicBezTo>
                    <a:pt x="3041" y="41449"/>
                    <a:pt x="16596" y="18714"/>
                    <a:pt x="38834" y="9410"/>
                  </a:cubicBezTo>
                  <a:close/>
                </a:path>
              </a:pathLst>
            </a:custGeom>
            <a:solidFill>
              <a:srgbClr val="B1C0D7"/>
            </a:solidFill>
            <a:ln>
              <a:noFill/>
            </a:ln>
          </p:spPr>
          <p:txBody>
            <a:bodyPr lIns="91425" tIns="91425" rIns="91425" bIns="91425" anchor="ctr" anchorCtr="0">
              <a:noAutofit/>
            </a:bodyPr>
            <a:lstStyle/>
            <a:p>
              <a:pPr lvl="0">
                <a:spcBef>
                  <a:spcPts val="0"/>
                </a:spcBef>
                <a:buNone/>
              </a:pPr>
              <a:endParaRPr/>
            </a:p>
          </p:txBody>
        </p:sp>
        <p:sp>
          <p:nvSpPr>
            <p:cNvPr id="186" name="Shape 186"/>
            <p:cNvSpPr/>
            <p:nvPr/>
          </p:nvSpPr>
          <p:spPr>
            <a:xfrm>
              <a:off x="1149865" y="-54416"/>
              <a:ext cx="866417" cy="866417"/>
            </a:xfrm>
            <a:custGeom>
              <a:avLst/>
              <a:gdLst/>
              <a:ahLst/>
              <a:cxnLst/>
              <a:rect l="0" t="0" r="0" b="0"/>
              <a:pathLst>
                <a:path w="120000" h="120000" extrusionOk="0">
                  <a:moveTo>
                    <a:pt x="4985" y="64680"/>
                  </a:moveTo>
                  <a:lnTo>
                    <a:pt x="4985" y="64680"/>
                  </a:lnTo>
                  <a:cubicBezTo>
                    <a:pt x="3682" y="49360"/>
                    <a:pt x="8826" y="34190"/>
                    <a:pt x="19179" y="22822"/>
                  </a:cubicBezTo>
                  <a:lnTo>
                    <a:pt x="16020" y="19255"/>
                  </a:lnTo>
                  <a:lnTo>
                    <a:pt x="25770" y="21357"/>
                  </a:lnTo>
                  <a:lnTo>
                    <a:pt x="27129" y="31797"/>
                  </a:lnTo>
                  <a:lnTo>
                    <a:pt x="23972" y="28233"/>
                  </a:lnTo>
                  <a:lnTo>
                    <a:pt x="23972" y="28233"/>
                  </a:lnTo>
                  <a:cubicBezTo>
                    <a:pt x="15303" y="38064"/>
                    <a:pt x="11029" y="51011"/>
                    <a:pt x="12140" y="64071"/>
                  </a:cubicBezTo>
                  <a:close/>
                </a:path>
              </a:pathLst>
            </a:custGeom>
            <a:solidFill>
              <a:srgbClr val="B1C0D7"/>
            </a:solidFill>
            <a:ln>
              <a:noFill/>
            </a:ln>
          </p:spPr>
          <p:txBody>
            <a:bodyPr lIns="91425" tIns="91425" rIns="91425" bIns="91425" anchor="ctr" anchorCtr="0">
              <a:noAutofit/>
            </a:bodyPr>
            <a:lstStyle/>
            <a:p>
              <a:pPr lvl="0">
                <a:spcBef>
                  <a:spcPts val="0"/>
                </a:spcBef>
                <a:buNone/>
              </a:pPr>
              <a:endParaRPr/>
            </a:p>
          </p:txBody>
        </p:sp>
      </p:grpSp>
      <p:sp>
        <p:nvSpPr>
          <p:cNvPr id="187" name="Shape 187"/>
          <p:cNvSpPr/>
          <p:nvPr/>
        </p:nvSpPr>
        <p:spPr>
          <a:xfrm>
            <a:off x="262583" y="3902441"/>
            <a:ext cx="6192370" cy="1231398"/>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GB" sz="1800" b="1" dirty="0">
                <a:solidFill>
                  <a:srgbClr val="001934"/>
                </a:solidFill>
                <a:latin typeface="Rokkitt"/>
                <a:ea typeface="Rokkitt"/>
                <a:cs typeface="Rokkitt"/>
                <a:sym typeface="Rokkitt"/>
              </a:rPr>
              <a:t>Benchmarking</a:t>
            </a:r>
          </a:p>
          <a:p>
            <a:pPr algn="just"/>
            <a:r>
              <a:rPr lang="en-GB" sz="1100" dirty="0"/>
              <a:t>Every code change is benchmarked and placed on a multidimensional continuum. </a:t>
            </a:r>
            <a:r>
              <a:rPr lang="en-GB" sz="1100" dirty="0" err="1"/>
              <a:t>BlueOptima</a:t>
            </a:r>
            <a:r>
              <a:rPr lang="en-GB" sz="1100" dirty="0"/>
              <a:t> then calculates a Coding Effort score, representing the amount of time it would take your average developer to make a change. Time and Motion studies show a correlation of ~0.85 with Coding Effort hours to accurately time tracked developers. </a:t>
            </a:r>
            <a:endParaRPr lang="en-GB" sz="1100" dirty="0">
              <a:solidFill>
                <a:schemeClr val="dk1"/>
              </a:solidFill>
            </a:endParaRPr>
          </a:p>
          <a:p>
            <a:pPr algn="just"/>
            <a:endParaRPr sz="1200" dirty="0">
              <a:solidFill>
                <a:srgbClr val="000000"/>
              </a:solidFill>
              <a:latin typeface="Arial"/>
              <a:ea typeface="Arial"/>
              <a:cs typeface="Arial"/>
              <a:sym typeface="Arial"/>
            </a:endParaRPr>
          </a:p>
        </p:txBody>
      </p:sp>
      <p:grpSp>
        <p:nvGrpSpPr>
          <p:cNvPr id="188" name="Shape 188"/>
          <p:cNvGrpSpPr/>
          <p:nvPr/>
        </p:nvGrpSpPr>
        <p:grpSpPr>
          <a:xfrm>
            <a:off x="317754" y="1054432"/>
            <a:ext cx="3638550" cy="2458084"/>
            <a:chOff x="449243" y="457835"/>
            <a:chExt cx="3638550" cy="2458084"/>
          </a:xfrm>
        </p:grpSpPr>
        <p:sp>
          <p:nvSpPr>
            <p:cNvPr id="189" name="Shape 189"/>
            <p:cNvSpPr/>
            <p:nvPr/>
          </p:nvSpPr>
          <p:spPr>
            <a:xfrm>
              <a:off x="2158027" y="1054100"/>
              <a:ext cx="1367155" cy="236220"/>
            </a:xfrm>
            <a:custGeom>
              <a:avLst/>
              <a:gdLst/>
              <a:ahLst/>
              <a:cxnLst/>
              <a:rect l="0" t="0" r="0" b="0"/>
              <a:pathLst>
                <a:path w="120000" h="120000" extrusionOk="0">
                  <a:moveTo>
                    <a:pt x="0" y="0"/>
                  </a:moveTo>
                  <a:lnTo>
                    <a:pt x="0" y="60000"/>
                  </a:lnTo>
                  <a:lnTo>
                    <a:pt x="120000" y="60000"/>
                  </a:lnTo>
                  <a:lnTo>
                    <a:pt x="120000" y="120000"/>
                  </a:lnTo>
                </a:path>
              </a:pathLst>
            </a:custGeom>
            <a:noFill/>
            <a:ln w="9525" cap="flat" cmpd="sng">
              <a:solidFill>
                <a:srgbClr val="477BA9"/>
              </a:solidFill>
              <a:prstDash val="solid"/>
              <a:miter/>
              <a:headEnd type="none" w="med" len="med"/>
              <a:tailEnd type="none" w="med" len="med"/>
            </a:ln>
            <a:effectLst>
              <a:outerShdw blurRad="50799" dist="38100" dir="2700000" algn="tl" rotWithShape="0">
                <a:srgbClr val="000000">
                  <a:alpha val="40000"/>
                </a:srgbClr>
              </a:outerShdw>
            </a:effectLst>
          </p:spPr>
          <p:txBody>
            <a:bodyPr lIns="91425" tIns="45700" rIns="91425" bIns="45700" anchor="t"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cxnSp>
          <p:nvCxnSpPr>
            <p:cNvPr id="190" name="Shape 190"/>
            <p:cNvCxnSpPr/>
            <p:nvPr/>
          </p:nvCxnSpPr>
          <p:spPr>
            <a:xfrm>
              <a:off x="2158027" y="1054100"/>
              <a:ext cx="0" cy="236220"/>
            </a:xfrm>
            <a:prstGeom prst="straightConnector1">
              <a:avLst/>
            </a:prstGeom>
            <a:noFill/>
            <a:ln w="9525" cap="flat" cmpd="sng">
              <a:solidFill>
                <a:srgbClr val="477BA9"/>
              </a:solidFill>
              <a:prstDash val="solid"/>
              <a:miter/>
              <a:headEnd type="none" w="med" len="med"/>
              <a:tailEnd type="none" w="med" len="med"/>
            </a:ln>
          </p:spPr>
        </p:cxnSp>
        <p:sp>
          <p:nvSpPr>
            <p:cNvPr id="191" name="Shape 191"/>
            <p:cNvSpPr/>
            <p:nvPr/>
          </p:nvSpPr>
          <p:spPr>
            <a:xfrm>
              <a:off x="790237" y="1054100"/>
              <a:ext cx="1367155" cy="236220"/>
            </a:xfrm>
            <a:custGeom>
              <a:avLst/>
              <a:gdLst/>
              <a:ahLst/>
              <a:cxnLst/>
              <a:rect l="0" t="0" r="0" b="0"/>
              <a:pathLst>
                <a:path w="120000" h="120000" extrusionOk="0">
                  <a:moveTo>
                    <a:pt x="120000" y="0"/>
                  </a:moveTo>
                  <a:lnTo>
                    <a:pt x="120000" y="60000"/>
                  </a:lnTo>
                  <a:lnTo>
                    <a:pt x="0" y="60000"/>
                  </a:lnTo>
                  <a:lnTo>
                    <a:pt x="0" y="120000"/>
                  </a:lnTo>
                </a:path>
              </a:pathLst>
            </a:custGeom>
            <a:noFill/>
            <a:ln w="9525" cap="flat" cmpd="sng">
              <a:solidFill>
                <a:srgbClr val="477BA9"/>
              </a:solidFill>
              <a:prstDash val="solid"/>
              <a:miter/>
              <a:headEnd type="none" w="med" len="med"/>
              <a:tailEnd type="none" w="med" len="med"/>
            </a:ln>
            <a:effectLst>
              <a:outerShdw blurRad="50799" dist="38100" dir="2700000" algn="tl" rotWithShape="0">
                <a:srgbClr val="000000">
                  <a:alpha val="40000"/>
                </a:srgbClr>
              </a:outerShdw>
            </a:effectLst>
          </p:spPr>
          <p:txBody>
            <a:bodyPr lIns="91425" tIns="45700" rIns="91425" bIns="45700" anchor="t"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192" name="Shape 192"/>
            <p:cNvSpPr/>
            <p:nvPr/>
          </p:nvSpPr>
          <p:spPr>
            <a:xfrm>
              <a:off x="1941492" y="457835"/>
              <a:ext cx="433070" cy="134620"/>
            </a:xfrm>
            <a:custGeom>
              <a:avLst/>
              <a:gdLst/>
              <a:ahLst/>
              <a:cxnLst/>
              <a:rect l="0" t="0" r="0" b="0"/>
              <a:pathLst>
                <a:path w="120000" h="120000" extrusionOk="0">
                  <a:moveTo>
                    <a:pt x="0" y="120000"/>
                  </a:moveTo>
                  <a:cubicBezTo>
                    <a:pt x="27800" y="13584"/>
                    <a:pt x="77243" y="0"/>
                    <a:pt x="110322" y="88867"/>
                  </a:cubicBezTo>
                  <a:cubicBezTo>
                    <a:pt x="113841" y="98490"/>
                    <a:pt x="117008" y="108679"/>
                    <a:pt x="119999" y="120000"/>
                  </a:cubicBezTo>
                </a:path>
              </a:pathLst>
            </a:custGeom>
            <a:noFill/>
            <a:ln w="9525" cap="flat" cmpd="sng">
              <a:solidFill>
                <a:srgbClr val="477BA9"/>
              </a:solidFill>
              <a:prstDash val="solid"/>
              <a:miter/>
              <a:headEnd type="none" w="med" len="med"/>
              <a:tailEnd type="none" w="med" len="med"/>
            </a:ln>
            <a:effectLst>
              <a:outerShdw blurRad="50799" dist="38100" dir="2700000" algn="tl" rotWithShape="0">
                <a:srgbClr val="000000">
                  <a:alpha val="40000"/>
                </a:srgbClr>
              </a:outerShdw>
            </a:effectLst>
          </p:spPr>
          <p:txBody>
            <a:bodyPr lIns="91425" tIns="45700" rIns="91425" bIns="45700" anchor="t"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193" name="Shape 193"/>
            <p:cNvSpPr/>
            <p:nvPr/>
          </p:nvSpPr>
          <p:spPr>
            <a:xfrm>
              <a:off x="1941492" y="953770"/>
              <a:ext cx="433070" cy="134620"/>
            </a:xfrm>
            <a:custGeom>
              <a:avLst/>
              <a:gdLst/>
              <a:ahLst/>
              <a:cxnLst/>
              <a:rect l="0" t="0" r="0" b="0"/>
              <a:pathLst>
                <a:path w="120000" h="120000" extrusionOk="0">
                  <a:moveTo>
                    <a:pt x="119999" y="0"/>
                  </a:moveTo>
                  <a:cubicBezTo>
                    <a:pt x="92199" y="106415"/>
                    <a:pt x="42756" y="120000"/>
                    <a:pt x="9677" y="31132"/>
                  </a:cubicBezTo>
                  <a:cubicBezTo>
                    <a:pt x="6158" y="21509"/>
                    <a:pt x="2991" y="11320"/>
                    <a:pt x="0" y="0"/>
                  </a:cubicBezTo>
                </a:path>
              </a:pathLst>
            </a:custGeom>
            <a:noFill/>
            <a:ln w="9525" cap="flat" cmpd="sng">
              <a:solidFill>
                <a:srgbClr val="477BA9"/>
              </a:solidFill>
              <a:prstDash val="solid"/>
              <a:miter/>
              <a:headEnd type="none" w="med" len="med"/>
              <a:tailEnd type="none" w="med" len="med"/>
            </a:ln>
            <a:effectLst>
              <a:outerShdw blurRad="50799" dist="38100" dir="2700000" algn="tl" rotWithShape="0">
                <a:srgbClr val="000000">
                  <a:alpha val="40000"/>
                </a:srgbClr>
              </a:outerShdw>
            </a:effectLst>
          </p:spPr>
          <p:txBody>
            <a:bodyPr lIns="91425" tIns="45700" rIns="91425" bIns="45700" anchor="t"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194" name="Shape 194"/>
            <p:cNvSpPr/>
            <p:nvPr/>
          </p:nvSpPr>
          <p:spPr>
            <a:xfrm>
              <a:off x="1607036" y="639883"/>
              <a:ext cx="1183897" cy="319405"/>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1300" dirty="0">
                  <a:solidFill>
                    <a:srgbClr val="000000"/>
                  </a:solidFill>
                  <a:latin typeface="Calibri"/>
                  <a:ea typeface="Calibri"/>
                  <a:cs typeface="Calibri"/>
                  <a:sym typeface="Calibri"/>
                </a:rPr>
                <a:t>CODING EFFORT</a:t>
              </a:r>
            </a:p>
          </p:txBody>
        </p:sp>
        <p:sp>
          <p:nvSpPr>
            <p:cNvPr id="195" name="Shape 195"/>
            <p:cNvSpPr/>
            <p:nvPr/>
          </p:nvSpPr>
          <p:spPr>
            <a:xfrm>
              <a:off x="574337" y="1256029"/>
              <a:ext cx="432434" cy="134620"/>
            </a:xfrm>
            <a:custGeom>
              <a:avLst/>
              <a:gdLst/>
              <a:ahLst/>
              <a:cxnLst/>
              <a:rect l="0" t="0" r="0" b="0"/>
              <a:pathLst>
                <a:path w="120000" h="120000" extrusionOk="0">
                  <a:moveTo>
                    <a:pt x="0" y="120000"/>
                  </a:moveTo>
                  <a:cubicBezTo>
                    <a:pt x="27841" y="14150"/>
                    <a:pt x="77180" y="0"/>
                    <a:pt x="110484" y="88867"/>
                  </a:cubicBezTo>
                  <a:cubicBezTo>
                    <a:pt x="113832" y="98490"/>
                    <a:pt x="117180" y="108679"/>
                    <a:pt x="120000" y="120000"/>
                  </a:cubicBezTo>
                </a:path>
              </a:pathLst>
            </a:custGeom>
            <a:noFill/>
            <a:ln w="9525" cap="flat" cmpd="sng">
              <a:solidFill>
                <a:srgbClr val="477BA9"/>
              </a:solidFill>
              <a:prstDash val="solid"/>
              <a:miter/>
              <a:headEnd type="none" w="med" len="med"/>
              <a:tailEnd type="none" w="med" len="med"/>
            </a:ln>
            <a:effectLst>
              <a:outerShdw blurRad="50799" dist="38100" dir="2700000" algn="tl" rotWithShape="0">
                <a:srgbClr val="000000">
                  <a:alpha val="40000"/>
                </a:srgbClr>
              </a:outerShdw>
            </a:effectLst>
          </p:spPr>
          <p:txBody>
            <a:bodyPr lIns="91425" tIns="45700" rIns="91425" bIns="45700" anchor="t"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196" name="Shape 196"/>
            <p:cNvSpPr/>
            <p:nvPr/>
          </p:nvSpPr>
          <p:spPr>
            <a:xfrm>
              <a:off x="574337" y="1752600"/>
              <a:ext cx="433070" cy="133985"/>
            </a:xfrm>
            <a:custGeom>
              <a:avLst/>
              <a:gdLst/>
              <a:ahLst/>
              <a:cxnLst/>
              <a:rect l="0" t="0" r="0" b="0"/>
              <a:pathLst>
                <a:path w="120000" h="120000" extrusionOk="0">
                  <a:moveTo>
                    <a:pt x="119999" y="0"/>
                  </a:moveTo>
                  <a:cubicBezTo>
                    <a:pt x="92199" y="106350"/>
                    <a:pt x="42756" y="120000"/>
                    <a:pt x="9677" y="30710"/>
                  </a:cubicBezTo>
                  <a:cubicBezTo>
                    <a:pt x="6158" y="21611"/>
                    <a:pt x="2815" y="10805"/>
                    <a:pt x="0" y="0"/>
                  </a:cubicBezTo>
                </a:path>
              </a:pathLst>
            </a:custGeom>
            <a:noFill/>
            <a:ln w="9525" cap="flat" cmpd="sng">
              <a:solidFill>
                <a:srgbClr val="477BA9"/>
              </a:solidFill>
              <a:prstDash val="solid"/>
              <a:miter/>
              <a:headEnd type="none" w="med" len="med"/>
              <a:tailEnd type="none" w="med" len="med"/>
            </a:ln>
            <a:effectLst>
              <a:outerShdw blurRad="50799" dist="38100" dir="2700000" algn="tl" rotWithShape="0">
                <a:srgbClr val="000000">
                  <a:alpha val="40000"/>
                </a:srgbClr>
              </a:outerShdw>
            </a:effectLst>
          </p:spPr>
          <p:txBody>
            <a:bodyPr lIns="91425" tIns="45700" rIns="91425" bIns="45700" anchor="t"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197" name="Shape 197"/>
            <p:cNvSpPr/>
            <p:nvPr/>
          </p:nvSpPr>
          <p:spPr>
            <a:xfrm>
              <a:off x="536872" y="1463675"/>
              <a:ext cx="600709" cy="319405"/>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1300" dirty="0">
                  <a:solidFill>
                    <a:srgbClr val="000000"/>
                  </a:solidFill>
                  <a:latin typeface="Calibri"/>
                  <a:ea typeface="Calibri"/>
                  <a:cs typeface="Calibri"/>
                  <a:sym typeface="Calibri"/>
                </a:rPr>
                <a:t>Volume</a:t>
              </a:r>
            </a:p>
          </p:txBody>
        </p:sp>
        <p:sp>
          <p:nvSpPr>
            <p:cNvPr id="198" name="Shape 198"/>
            <p:cNvSpPr/>
            <p:nvPr/>
          </p:nvSpPr>
          <p:spPr>
            <a:xfrm>
              <a:off x="1941492" y="1256029"/>
              <a:ext cx="433070" cy="134620"/>
            </a:xfrm>
            <a:custGeom>
              <a:avLst/>
              <a:gdLst/>
              <a:ahLst/>
              <a:cxnLst/>
              <a:rect l="0" t="0" r="0" b="0"/>
              <a:pathLst>
                <a:path w="120000" h="120000" extrusionOk="0">
                  <a:moveTo>
                    <a:pt x="0" y="120000"/>
                  </a:moveTo>
                  <a:cubicBezTo>
                    <a:pt x="27800" y="14150"/>
                    <a:pt x="77243" y="0"/>
                    <a:pt x="110322" y="88867"/>
                  </a:cubicBezTo>
                  <a:cubicBezTo>
                    <a:pt x="113841" y="98490"/>
                    <a:pt x="117008" y="108679"/>
                    <a:pt x="119999" y="120000"/>
                  </a:cubicBezTo>
                </a:path>
              </a:pathLst>
            </a:custGeom>
            <a:noFill/>
            <a:ln w="9525" cap="flat" cmpd="sng">
              <a:solidFill>
                <a:srgbClr val="477BA9"/>
              </a:solidFill>
              <a:prstDash val="solid"/>
              <a:miter/>
              <a:headEnd type="none" w="med" len="med"/>
              <a:tailEnd type="none" w="med" len="med"/>
            </a:ln>
            <a:effectLst>
              <a:outerShdw blurRad="50799" dist="38100" dir="2700000" algn="tl" rotWithShape="0">
                <a:srgbClr val="000000">
                  <a:alpha val="40000"/>
                </a:srgbClr>
              </a:outerShdw>
            </a:effectLst>
          </p:spPr>
          <p:txBody>
            <a:bodyPr lIns="91425" tIns="45700" rIns="91425" bIns="45700" anchor="t"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199" name="Shape 199"/>
            <p:cNvSpPr/>
            <p:nvPr/>
          </p:nvSpPr>
          <p:spPr>
            <a:xfrm>
              <a:off x="1941492" y="1752600"/>
              <a:ext cx="433070" cy="133985"/>
            </a:xfrm>
            <a:custGeom>
              <a:avLst/>
              <a:gdLst/>
              <a:ahLst/>
              <a:cxnLst/>
              <a:rect l="0" t="0" r="0" b="0"/>
              <a:pathLst>
                <a:path w="120000" h="120000" extrusionOk="0">
                  <a:moveTo>
                    <a:pt x="119999" y="0"/>
                  </a:moveTo>
                  <a:cubicBezTo>
                    <a:pt x="92199" y="106350"/>
                    <a:pt x="42756" y="120000"/>
                    <a:pt x="9677" y="30710"/>
                  </a:cubicBezTo>
                  <a:cubicBezTo>
                    <a:pt x="6158" y="21611"/>
                    <a:pt x="2991" y="10805"/>
                    <a:pt x="0" y="0"/>
                  </a:cubicBezTo>
                </a:path>
              </a:pathLst>
            </a:custGeom>
            <a:noFill/>
            <a:ln w="9525" cap="flat" cmpd="sng">
              <a:solidFill>
                <a:srgbClr val="477BA9"/>
              </a:solidFill>
              <a:prstDash val="solid"/>
              <a:miter/>
              <a:headEnd type="none" w="med" len="med"/>
              <a:tailEnd type="none" w="med" len="med"/>
            </a:ln>
            <a:effectLst>
              <a:outerShdw blurRad="50799" dist="38100" dir="2700000" algn="tl" rotWithShape="0">
                <a:srgbClr val="000000">
                  <a:alpha val="40000"/>
                </a:srgbClr>
              </a:outerShdw>
            </a:effectLst>
          </p:spPr>
          <p:txBody>
            <a:bodyPr lIns="91425" tIns="45700" rIns="91425" bIns="45700" anchor="t"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200" name="Shape 200"/>
            <p:cNvSpPr/>
            <p:nvPr/>
          </p:nvSpPr>
          <p:spPr>
            <a:xfrm>
              <a:off x="1748452" y="1463675"/>
              <a:ext cx="890270" cy="319405"/>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1300" dirty="0">
                  <a:solidFill>
                    <a:srgbClr val="000000"/>
                  </a:solidFill>
                  <a:latin typeface="Calibri"/>
                  <a:ea typeface="Calibri"/>
                  <a:cs typeface="Calibri"/>
                  <a:sym typeface="Calibri"/>
                </a:rPr>
                <a:t>Complexity</a:t>
              </a:r>
            </a:p>
          </p:txBody>
        </p:sp>
        <p:sp>
          <p:nvSpPr>
            <p:cNvPr id="201" name="Shape 201"/>
            <p:cNvSpPr/>
            <p:nvPr/>
          </p:nvSpPr>
          <p:spPr>
            <a:xfrm>
              <a:off x="3308648" y="1256029"/>
              <a:ext cx="432434" cy="134620"/>
            </a:xfrm>
            <a:custGeom>
              <a:avLst/>
              <a:gdLst/>
              <a:ahLst/>
              <a:cxnLst/>
              <a:rect l="0" t="0" r="0" b="0"/>
              <a:pathLst>
                <a:path w="120000" h="120000" extrusionOk="0">
                  <a:moveTo>
                    <a:pt x="0" y="120000"/>
                  </a:moveTo>
                  <a:cubicBezTo>
                    <a:pt x="27841" y="14150"/>
                    <a:pt x="77180" y="0"/>
                    <a:pt x="110308" y="88867"/>
                  </a:cubicBezTo>
                  <a:cubicBezTo>
                    <a:pt x="113832" y="98490"/>
                    <a:pt x="117180" y="108679"/>
                    <a:pt x="120000" y="120000"/>
                  </a:cubicBezTo>
                </a:path>
              </a:pathLst>
            </a:custGeom>
            <a:noFill/>
            <a:ln w="9525" cap="flat" cmpd="sng">
              <a:solidFill>
                <a:srgbClr val="477BA9"/>
              </a:solidFill>
              <a:prstDash val="solid"/>
              <a:miter/>
              <a:headEnd type="none" w="med" len="med"/>
              <a:tailEnd type="none" w="med" len="med"/>
            </a:ln>
            <a:effectLst>
              <a:outerShdw blurRad="50799" dist="38100" dir="2700000" algn="tl" rotWithShape="0">
                <a:srgbClr val="000000">
                  <a:alpha val="40000"/>
                </a:srgbClr>
              </a:outerShdw>
            </a:effectLst>
          </p:spPr>
          <p:txBody>
            <a:bodyPr lIns="91425" tIns="45700" rIns="91425" bIns="45700" anchor="t"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202" name="Shape 202"/>
            <p:cNvSpPr/>
            <p:nvPr/>
          </p:nvSpPr>
          <p:spPr>
            <a:xfrm>
              <a:off x="3308648" y="1751965"/>
              <a:ext cx="432434" cy="135255"/>
            </a:xfrm>
            <a:custGeom>
              <a:avLst/>
              <a:gdLst/>
              <a:ahLst/>
              <a:cxnLst/>
              <a:rect l="0" t="0" r="0" b="0"/>
              <a:pathLst>
                <a:path w="120000" h="120000" extrusionOk="0">
                  <a:moveTo>
                    <a:pt x="120000" y="0"/>
                  </a:moveTo>
                  <a:cubicBezTo>
                    <a:pt x="92334" y="105915"/>
                    <a:pt x="42819" y="119999"/>
                    <a:pt x="9691" y="30985"/>
                  </a:cubicBezTo>
                  <a:cubicBezTo>
                    <a:pt x="6167" y="21971"/>
                    <a:pt x="2995" y="11267"/>
                    <a:pt x="0" y="0"/>
                  </a:cubicBezTo>
                </a:path>
              </a:pathLst>
            </a:custGeom>
            <a:noFill/>
            <a:ln w="9525" cap="flat" cmpd="sng">
              <a:solidFill>
                <a:srgbClr val="477BA9"/>
              </a:solidFill>
              <a:prstDash val="solid"/>
              <a:miter/>
              <a:headEnd type="none" w="med" len="med"/>
              <a:tailEnd type="none" w="med" len="med"/>
            </a:ln>
            <a:effectLst>
              <a:outerShdw blurRad="50799" dist="38100" dir="2700000" algn="tl" rotWithShape="0">
                <a:srgbClr val="000000">
                  <a:alpha val="40000"/>
                </a:srgbClr>
              </a:outerShdw>
            </a:effectLst>
          </p:spPr>
          <p:txBody>
            <a:bodyPr lIns="91425" tIns="45700" rIns="91425" bIns="45700" anchor="t" anchorCtr="0">
              <a:noAutofit/>
            </a:bodyPr>
            <a:lstStyle/>
            <a:p>
              <a:pPr marL="0" marR="0" lvl="0" indent="0" algn="l" rtl="0">
                <a:spcBef>
                  <a:spcPts val="0"/>
                </a:spcBef>
                <a:spcAft>
                  <a:spcPts val="0"/>
                </a:spcAft>
                <a:buNone/>
              </a:pPr>
              <a:endParaRPr sz="1800">
                <a:solidFill>
                  <a:schemeClr val="lt1"/>
                </a:solidFill>
                <a:latin typeface="Arial"/>
                <a:ea typeface="Arial"/>
                <a:cs typeface="Arial"/>
                <a:sym typeface="Arial"/>
              </a:endParaRPr>
            </a:p>
          </p:txBody>
        </p:sp>
        <p:sp>
          <p:nvSpPr>
            <p:cNvPr id="203" name="Shape 203"/>
            <p:cNvSpPr/>
            <p:nvPr/>
          </p:nvSpPr>
          <p:spPr>
            <a:xfrm>
              <a:off x="2892722" y="1463675"/>
              <a:ext cx="1195071" cy="319405"/>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1300" dirty="0">
                  <a:solidFill>
                    <a:srgbClr val="000000"/>
                  </a:solidFill>
                  <a:latin typeface="Calibri"/>
                  <a:ea typeface="Calibri"/>
                  <a:cs typeface="Calibri"/>
                  <a:sym typeface="Calibri"/>
                </a:rPr>
                <a:t>Interrelatedness</a:t>
              </a:r>
            </a:p>
          </p:txBody>
        </p:sp>
        <p:cxnSp>
          <p:nvCxnSpPr>
            <p:cNvPr id="204" name="Shape 204"/>
            <p:cNvCxnSpPr/>
            <p:nvPr/>
          </p:nvCxnSpPr>
          <p:spPr>
            <a:xfrm>
              <a:off x="449243" y="1953894"/>
              <a:ext cx="688339" cy="0"/>
            </a:xfrm>
            <a:prstGeom prst="straightConnector1">
              <a:avLst/>
            </a:prstGeom>
            <a:noFill/>
            <a:ln w="9525" cap="flat" cmpd="sng">
              <a:solidFill>
                <a:srgbClr val="5B9BD5"/>
              </a:solidFill>
              <a:prstDash val="solid"/>
              <a:miter/>
              <a:headEnd type="none" w="med" len="med"/>
              <a:tailEnd type="none" w="med" len="med"/>
            </a:ln>
          </p:spPr>
        </p:cxnSp>
        <p:sp>
          <p:nvSpPr>
            <p:cNvPr id="205" name="Shape 205"/>
            <p:cNvSpPr/>
            <p:nvPr/>
          </p:nvSpPr>
          <p:spPr>
            <a:xfrm>
              <a:off x="469562" y="1965959"/>
              <a:ext cx="93979" cy="185420"/>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500">
                  <a:solidFill>
                    <a:srgbClr val="000000"/>
                  </a:solidFill>
                  <a:latin typeface="Calibri"/>
                  <a:ea typeface="Calibri"/>
                  <a:cs typeface="Calibri"/>
                  <a:sym typeface="Calibri"/>
                </a:rPr>
                <a:t>e.g.</a:t>
              </a:r>
            </a:p>
          </p:txBody>
        </p:sp>
        <p:sp>
          <p:nvSpPr>
            <p:cNvPr id="206" name="Shape 206"/>
            <p:cNvSpPr/>
            <p:nvPr/>
          </p:nvSpPr>
          <p:spPr>
            <a:xfrm>
              <a:off x="635933" y="1987550"/>
              <a:ext cx="377824" cy="268604"/>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1000" dirty="0" err="1">
                  <a:solidFill>
                    <a:srgbClr val="000000"/>
                  </a:solidFill>
                  <a:latin typeface="Calibri"/>
                  <a:ea typeface="Calibri"/>
                  <a:cs typeface="Calibri"/>
                  <a:sym typeface="Calibri"/>
                </a:rPr>
                <a:t>SLoC</a:t>
              </a:r>
              <a:endParaRPr lang="en-GB" sz="1000" dirty="0">
                <a:solidFill>
                  <a:srgbClr val="000000"/>
                </a:solidFill>
                <a:latin typeface="Calibri"/>
                <a:ea typeface="Calibri"/>
                <a:cs typeface="Calibri"/>
                <a:sym typeface="Calibri"/>
              </a:endParaRPr>
            </a:p>
          </p:txBody>
        </p:sp>
        <p:cxnSp>
          <p:nvCxnSpPr>
            <p:cNvPr id="207" name="Shape 207"/>
            <p:cNvCxnSpPr/>
            <p:nvPr/>
          </p:nvCxnSpPr>
          <p:spPr>
            <a:xfrm>
              <a:off x="587037" y="2190750"/>
              <a:ext cx="550544" cy="0"/>
            </a:xfrm>
            <a:prstGeom prst="straightConnector1">
              <a:avLst/>
            </a:prstGeom>
            <a:noFill/>
            <a:ln w="9525" cap="flat" cmpd="sng">
              <a:solidFill>
                <a:srgbClr val="C4D5EB"/>
              </a:solidFill>
              <a:prstDash val="solid"/>
              <a:miter/>
              <a:headEnd type="none" w="med" len="med"/>
              <a:tailEnd type="none" w="med" len="med"/>
            </a:ln>
          </p:spPr>
        </p:cxnSp>
        <p:sp>
          <p:nvSpPr>
            <p:cNvPr id="208" name="Shape 208"/>
            <p:cNvSpPr/>
            <p:nvPr/>
          </p:nvSpPr>
          <p:spPr>
            <a:xfrm>
              <a:off x="635933" y="2225675"/>
              <a:ext cx="361950" cy="268604"/>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1000">
                  <a:solidFill>
                    <a:srgbClr val="000000"/>
                  </a:solidFill>
                  <a:latin typeface="Calibri"/>
                  <a:ea typeface="Calibri"/>
                  <a:cs typeface="Calibri"/>
                  <a:sym typeface="Calibri"/>
                </a:rPr>
                <a:t>CLoC</a:t>
              </a:r>
            </a:p>
          </p:txBody>
        </p:sp>
        <p:cxnSp>
          <p:nvCxnSpPr>
            <p:cNvPr id="209" name="Shape 209"/>
            <p:cNvCxnSpPr/>
            <p:nvPr/>
          </p:nvCxnSpPr>
          <p:spPr>
            <a:xfrm>
              <a:off x="587037" y="2428240"/>
              <a:ext cx="550544" cy="0"/>
            </a:xfrm>
            <a:prstGeom prst="straightConnector1">
              <a:avLst/>
            </a:prstGeom>
            <a:noFill/>
            <a:ln w="9525" cap="flat" cmpd="sng">
              <a:solidFill>
                <a:srgbClr val="C4D5EB"/>
              </a:solidFill>
              <a:prstDash val="solid"/>
              <a:miter/>
              <a:headEnd type="none" w="med" len="med"/>
              <a:tailEnd type="none" w="med" len="med"/>
            </a:ln>
          </p:spPr>
        </p:cxnSp>
        <p:cxnSp>
          <p:nvCxnSpPr>
            <p:cNvPr id="210" name="Shape 210"/>
            <p:cNvCxnSpPr/>
            <p:nvPr/>
          </p:nvCxnSpPr>
          <p:spPr>
            <a:xfrm>
              <a:off x="1801792" y="1953894"/>
              <a:ext cx="687704" cy="0"/>
            </a:xfrm>
            <a:prstGeom prst="straightConnector1">
              <a:avLst/>
            </a:prstGeom>
            <a:noFill/>
            <a:ln w="9525" cap="flat" cmpd="sng">
              <a:solidFill>
                <a:srgbClr val="5B9BD5"/>
              </a:solidFill>
              <a:prstDash val="solid"/>
              <a:miter/>
              <a:headEnd type="none" w="med" len="med"/>
              <a:tailEnd type="none" w="med" len="med"/>
            </a:ln>
          </p:spPr>
        </p:cxnSp>
        <p:sp>
          <p:nvSpPr>
            <p:cNvPr id="211" name="Shape 211"/>
            <p:cNvSpPr/>
            <p:nvPr/>
          </p:nvSpPr>
          <p:spPr>
            <a:xfrm>
              <a:off x="1822748" y="1966594"/>
              <a:ext cx="78104" cy="185420"/>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500">
                  <a:solidFill>
                    <a:srgbClr val="000000"/>
                  </a:solidFill>
                  <a:latin typeface="Calibri"/>
                  <a:ea typeface="Calibri"/>
                  <a:cs typeface="Calibri"/>
                  <a:sym typeface="Calibri"/>
                </a:rPr>
                <a:t>e.g</a:t>
              </a:r>
            </a:p>
          </p:txBody>
        </p:sp>
        <p:sp>
          <p:nvSpPr>
            <p:cNvPr id="212" name="Shape 212"/>
            <p:cNvSpPr/>
            <p:nvPr/>
          </p:nvSpPr>
          <p:spPr>
            <a:xfrm>
              <a:off x="1903392" y="1972309"/>
              <a:ext cx="16509" cy="185420"/>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500">
                  <a:solidFill>
                    <a:srgbClr val="000000"/>
                  </a:solidFill>
                  <a:latin typeface="Calibri"/>
                  <a:ea typeface="Calibri"/>
                  <a:cs typeface="Calibri"/>
                  <a:sym typeface="Calibri"/>
                </a:rPr>
                <a:t>.</a:t>
              </a:r>
            </a:p>
          </p:txBody>
        </p:sp>
        <p:sp>
          <p:nvSpPr>
            <p:cNvPr id="213" name="Shape 213"/>
            <p:cNvSpPr/>
            <p:nvPr/>
          </p:nvSpPr>
          <p:spPr>
            <a:xfrm>
              <a:off x="1988483" y="1987550"/>
              <a:ext cx="421004" cy="268604"/>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1000">
                  <a:solidFill>
                    <a:srgbClr val="000000"/>
                  </a:solidFill>
                  <a:latin typeface="Calibri"/>
                  <a:ea typeface="Calibri"/>
                  <a:cs typeface="Calibri"/>
                  <a:sym typeface="Calibri"/>
                </a:rPr>
                <a:t>McCabe</a:t>
              </a:r>
            </a:p>
          </p:txBody>
        </p:sp>
        <p:cxnSp>
          <p:nvCxnSpPr>
            <p:cNvPr id="214" name="Shape 214"/>
            <p:cNvCxnSpPr/>
            <p:nvPr/>
          </p:nvCxnSpPr>
          <p:spPr>
            <a:xfrm>
              <a:off x="1939588" y="2190750"/>
              <a:ext cx="549909" cy="0"/>
            </a:xfrm>
            <a:prstGeom prst="straightConnector1">
              <a:avLst/>
            </a:prstGeom>
            <a:noFill/>
            <a:ln w="9525" cap="flat" cmpd="sng">
              <a:solidFill>
                <a:srgbClr val="C4D5EB"/>
              </a:solidFill>
              <a:prstDash val="solid"/>
              <a:miter/>
              <a:headEnd type="none" w="med" len="med"/>
              <a:tailEnd type="none" w="med" len="med"/>
            </a:ln>
          </p:spPr>
        </p:cxnSp>
        <p:sp>
          <p:nvSpPr>
            <p:cNvPr id="215" name="Shape 215"/>
            <p:cNvSpPr/>
            <p:nvPr/>
          </p:nvSpPr>
          <p:spPr>
            <a:xfrm>
              <a:off x="1988483" y="2225675"/>
              <a:ext cx="452119" cy="268604"/>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1000">
                  <a:solidFill>
                    <a:srgbClr val="000000"/>
                  </a:solidFill>
                  <a:latin typeface="Calibri"/>
                  <a:ea typeface="Calibri"/>
                  <a:cs typeface="Calibri"/>
                  <a:sym typeface="Calibri"/>
                </a:rPr>
                <a:t>Halstead</a:t>
              </a:r>
            </a:p>
          </p:txBody>
        </p:sp>
        <p:cxnSp>
          <p:nvCxnSpPr>
            <p:cNvPr id="216" name="Shape 216"/>
            <p:cNvCxnSpPr/>
            <p:nvPr/>
          </p:nvCxnSpPr>
          <p:spPr>
            <a:xfrm>
              <a:off x="1939588" y="2428240"/>
              <a:ext cx="549909" cy="0"/>
            </a:xfrm>
            <a:prstGeom prst="straightConnector1">
              <a:avLst/>
            </a:prstGeom>
            <a:noFill/>
            <a:ln w="9525" cap="flat" cmpd="sng">
              <a:solidFill>
                <a:srgbClr val="C4D5EB"/>
              </a:solidFill>
              <a:prstDash val="solid"/>
              <a:miter/>
              <a:headEnd type="none" w="med" len="med"/>
              <a:tailEnd type="none" w="med" len="med"/>
            </a:ln>
          </p:spPr>
        </p:cxnSp>
        <p:cxnSp>
          <p:nvCxnSpPr>
            <p:cNvPr id="217" name="Shape 217"/>
            <p:cNvCxnSpPr/>
            <p:nvPr/>
          </p:nvCxnSpPr>
          <p:spPr>
            <a:xfrm>
              <a:off x="3212127" y="1953894"/>
              <a:ext cx="687704" cy="0"/>
            </a:xfrm>
            <a:prstGeom prst="straightConnector1">
              <a:avLst/>
            </a:prstGeom>
            <a:noFill/>
            <a:ln w="9525" cap="flat" cmpd="sng">
              <a:solidFill>
                <a:srgbClr val="5B9BD5"/>
              </a:solidFill>
              <a:prstDash val="solid"/>
              <a:miter/>
              <a:headEnd type="none" w="med" len="med"/>
              <a:tailEnd type="none" w="med" len="med"/>
            </a:ln>
          </p:spPr>
        </p:cxnSp>
        <p:sp>
          <p:nvSpPr>
            <p:cNvPr id="218" name="Shape 218"/>
            <p:cNvSpPr/>
            <p:nvPr/>
          </p:nvSpPr>
          <p:spPr>
            <a:xfrm>
              <a:off x="3232448" y="1965959"/>
              <a:ext cx="93979" cy="185420"/>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500">
                  <a:solidFill>
                    <a:srgbClr val="000000"/>
                  </a:solidFill>
                  <a:latin typeface="Calibri"/>
                  <a:ea typeface="Calibri"/>
                  <a:cs typeface="Calibri"/>
                  <a:sym typeface="Calibri"/>
                </a:rPr>
                <a:t>e.g.</a:t>
              </a:r>
            </a:p>
          </p:txBody>
        </p:sp>
        <p:sp>
          <p:nvSpPr>
            <p:cNvPr id="219" name="Shape 219"/>
            <p:cNvSpPr/>
            <p:nvPr/>
          </p:nvSpPr>
          <p:spPr>
            <a:xfrm>
              <a:off x="3400087" y="1989455"/>
              <a:ext cx="219709" cy="268604"/>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1000">
                  <a:solidFill>
                    <a:srgbClr val="000000"/>
                  </a:solidFill>
                  <a:latin typeface="Calibri"/>
                  <a:ea typeface="Calibri"/>
                  <a:cs typeface="Calibri"/>
                  <a:sym typeface="Calibri"/>
                </a:rPr>
                <a:t>DAC</a:t>
              </a:r>
            </a:p>
          </p:txBody>
        </p:sp>
        <p:cxnSp>
          <p:nvCxnSpPr>
            <p:cNvPr id="220" name="Shape 220"/>
            <p:cNvCxnSpPr/>
            <p:nvPr/>
          </p:nvCxnSpPr>
          <p:spPr>
            <a:xfrm>
              <a:off x="3349287" y="2190750"/>
              <a:ext cx="550544" cy="0"/>
            </a:xfrm>
            <a:prstGeom prst="straightConnector1">
              <a:avLst/>
            </a:prstGeom>
            <a:noFill/>
            <a:ln w="9525" cap="flat" cmpd="sng">
              <a:solidFill>
                <a:srgbClr val="C4D5EB"/>
              </a:solidFill>
              <a:prstDash val="solid"/>
              <a:miter/>
              <a:headEnd type="none" w="med" len="med"/>
              <a:tailEnd type="none" w="med" len="med"/>
            </a:ln>
          </p:spPr>
        </p:cxnSp>
        <p:sp>
          <p:nvSpPr>
            <p:cNvPr id="221" name="Shape 221"/>
            <p:cNvSpPr/>
            <p:nvPr/>
          </p:nvSpPr>
          <p:spPr>
            <a:xfrm>
              <a:off x="3400087" y="2226944"/>
              <a:ext cx="408304" cy="268604"/>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1000">
                  <a:solidFill>
                    <a:srgbClr val="000000"/>
                  </a:solidFill>
                  <a:latin typeface="Calibri"/>
                  <a:ea typeface="Calibri"/>
                  <a:cs typeface="Calibri"/>
                  <a:sym typeface="Calibri"/>
                </a:rPr>
                <a:t>Fan Out</a:t>
              </a:r>
            </a:p>
          </p:txBody>
        </p:sp>
        <p:cxnSp>
          <p:nvCxnSpPr>
            <p:cNvPr id="222" name="Shape 222"/>
            <p:cNvCxnSpPr/>
            <p:nvPr/>
          </p:nvCxnSpPr>
          <p:spPr>
            <a:xfrm>
              <a:off x="3349287" y="2428240"/>
              <a:ext cx="550544" cy="0"/>
            </a:xfrm>
            <a:prstGeom prst="straightConnector1">
              <a:avLst/>
            </a:prstGeom>
            <a:noFill/>
            <a:ln w="9525" cap="flat" cmpd="sng">
              <a:solidFill>
                <a:srgbClr val="C4D5EB"/>
              </a:solidFill>
              <a:prstDash val="solid"/>
              <a:miter/>
              <a:headEnd type="none" w="med" len="med"/>
              <a:tailEnd type="none" w="med" len="med"/>
            </a:ln>
          </p:spPr>
        </p:cxnSp>
        <p:sp>
          <p:nvSpPr>
            <p:cNvPr id="223" name="Shape 223"/>
            <p:cNvSpPr/>
            <p:nvPr/>
          </p:nvSpPr>
          <p:spPr>
            <a:xfrm>
              <a:off x="1232198" y="2547619"/>
              <a:ext cx="90169" cy="238760"/>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900">
                  <a:solidFill>
                    <a:srgbClr val="00B050"/>
                  </a:solidFill>
                  <a:latin typeface="Noto Sans Symbols"/>
                  <a:ea typeface="Noto Sans Symbols"/>
                  <a:cs typeface="Noto Sans Symbols"/>
                  <a:sym typeface="Noto Sans Symbols"/>
                </a:rPr>
                <a:t>✓</a:t>
              </a:r>
            </a:p>
          </p:txBody>
        </p:sp>
        <p:sp>
          <p:nvSpPr>
            <p:cNvPr id="224" name="Shape 224"/>
            <p:cNvSpPr/>
            <p:nvPr/>
          </p:nvSpPr>
          <p:spPr>
            <a:xfrm>
              <a:off x="1368087" y="2541271"/>
              <a:ext cx="2269490" cy="252094"/>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900" b="1">
                  <a:solidFill>
                    <a:srgbClr val="0070C0"/>
                  </a:solidFill>
                  <a:latin typeface="Calibri"/>
                  <a:ea typeface="Calibri"/>
                  <a:cs typeface="Calibri"/>
                  <a:sym typeface="Calibri"/>
                </a:rPr>
                <a:t>36 static metrics evaluation per code revision</a:t>
              </a:r>
            </a:p>
          </p:txBody>
        </p:sp>
        <p:sp>
          <p:nvSpPr>
            <p:cNvPr id="225" name="Shape 225"/>
            <p:cNvSpPr/>
            <p:nvPr/>
          </p:nvSpPr>
          <p:spPr>
            <a:xfrm>
              <a:off x="1232198" y="2677159"/>
              <a:ext cx="90169" cy="238760"/>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900">
                  <a:solidFill>
                    <a:srgbClr val="00B050"/>
                  </a:solidFill>
                  <a:latin typeface="Noto Sans Symbols"/>
                  <a:ea typeface="Noto Sans Symbols"/>
                  <a:cs typeface="Noto Sans Symbols"/>
                  <a:sym typeface="Noto Sans Symbols"/>
                </a:rPr>
                <a:t>✓</a:t>
              </a:r>
            </a:p>
          </p:txBody>
        </p:sp>
        <p:sp>
          <p:nvSpPr>
            <p:cNvPr id="226" name="Shape 226"/>
            <p:cNvSpPr/>
            <p:nvPr/>
          </p:nvSpPr>
          <p:spPr>
            <a:xfrm>
              <a:off x="1368087" y="2648373"/>
              <a:ext cx="1524635" cy="252094"/>
            </a:xfrm>
            <a:prstGeom prst="rect">
              <a:avLst/>
            </a:prstGeom>
            <a:noFill/>
            <a:ln>
              <a:noFill/>
            </a:ln>
            <a:effectLst>
              <a:outerShdw blurRad="50799" dist="38100" dir="2700000" algn="tl" rotWithShape="0">
                <a:srgbClr val="000000">
                  <a:alpha val="40000"/>
                </a:srgbClr>
              </a:outerShdw>
            </a:effectLst>
          </p:spPr>
          <p:txBody>
            <a:bodyPr lIns="0" tIns="0" rIns="0" bIns="0" anchor="t" anchorCtr="0">
              <a:noAutofit/>
            </a:bodyPr>
            <a:lstStyle/>
            <a:p>
              <a:pPr marL="0" marR="0" lvl="0" indent="0" algn="l" rtl="0">
                <a:lnSpc>
                  <a:spcPct val="107000"/>
                </a:lnSpc>
                <a:spcBef>
                  <a:spcPts val="0"/>
                </a:spcBef>
                <a:spcAft>
                  <a:spcPts val="0"/>
                </a:spcAft>
                <a:buSzPct val="25000"/>
                <a:buNone/>
              </a:pPr>
              <a:r>
                <a:rPr lang="en-GB" sz="900" b="1">
                  <a:solidFill>
                    <a:srgbClr val="0070C0"/>
                  </a:solidFill>
                  <a:latin typeface="Calibri"/>
                  <a:ea typeface="Calibri"/>
                  <a:cs typeface="Calibri"/>
                  <a:sym typeface="Calibri"/>
                </a:rPr>
                <a:t>360 source file types measured</a:t>
              </a:r>
            </a:p>
          </p:txBody>
        </p:sp>
      </p:grpSp>
      <p:sp>
        <p:nvSpPr>
          <p:cNvPr id="54" name="Shape 257"/>
          <p:cNvSpPr txBox="1">
            <a:spLocks noGrp="1"/>
          </p:cNvSpPr>
          <p:nvPr>
            <p:ph type="title"/>
          </p:nvPr>
        </p:nvSpPr>
        <p:spPr>
          <a:xfrm>
            <a:off x="135259" y="235513"/>
            <a:ext cx="4003541"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800" dirty="0"/>
              <a:t>Calculating Coding Effort</a:t>
            </a:r>
          </a:p>
        </p:txBody>
      </p:sp>
      <p:sp>
        <p:nvSpPr>
          <p:cNvPr id="55" name="Shape 175"/>
          <p:cNvSpPr txBox="1"/>
          <p:nvPr/>
        </p:nvSpPr>
        <p:spPr>
          <a:xfrm>
            <a:off x="457200" y="0"/>
            <a:ext cx="8229600" cy="952499"/>
          </a:xfrm>
          <a:prstGeom prst="rect">
            <a:avLst/>
          </a:prstGeom>
          <a:noFill/>
          <a:ln>
            <a:noFill/>
          </a:ln>
        </p:spPr>
        <p:txBody>
          <a:bodyPr lIns="91425" tIns="45700" rIns="91425" bIns="45700" anchor="ctr" anchorCtr="0">
            <a:noAutofit/>
          </a:bodyPr>
          <a:lstStyle/>
          <a:p>
            <a:pPr lvl="0" algn="r">
              <a:buSzPct val="25000"/>
            </a:pPr>
            <a:r>
              <a:rPr lang="en-GB" sz="1200" b="1" i="1" dirty="0">
                <a:solidFill>
                  <a:srgbClr val="000066"/>
                </a:solidFill>
                <a:latin typeface="Arial"/>
                <a:ea typeface="Arial"/>
                <a:cs typeface="Arial"/>
                <a:sym typeface="Arial"/>
              </a:rPr>
              <a:t>How it Works</a:t>
            </a:r>
            <a:r>
              <a:rPr lang="en-GB" sz="1200" b="1" i="1" dirty="0">
                <a:solidFill>
                  <a:srgbClr val="000066"/>
                </a:solidFill>
              </a:rPr>
              <a:t> </a:t>
            </a:r>
            <a:r>
              <a:rPr lang="en-GB" sz="1200" b="1" i="1" dirty="0">
                <a:solidFill>
                  <a:srgbClr val="A5A5A5"/>
                </a:solidFill>
                <a:latin typeface="Arial"/>
                <a:ea typeface="Arial"/>
                <a:cs typeface="Arial"/>
                <a:sym typeface="Arial"/>
              </a:rPr>
              <a:t>// </a:t>
            </a:r>
            <a:r>
              <a:rPr lang="en-GB" sz="1200" b="1" i="1" dirty="0">
                <a:solidFill>
                  <a:srgbClr val="A5A5A5"/>
                </a:solidFill>
              </a:rPr>
              <a:t>Productivity // ART Quality</a:t>
            </a:r>
            <a:r>
              <a:rPr lang="en-GB" sz="1200" b="1" i="1" dirty="0">
                <a:solidFill>
                  <a:srgbClr val="A5A5A5"/>
                </a:solidFill>
                <a:latin typeface="Arial"/>
                <a:ea typeface="Arial"/>
                <a:cs typeface="Arial"/>
                <a:sym typeface="Arial"/>
              </a:rPr>
              <a:t> // Architecture</a:t>
            </a:r>
          </a:p>
        </p:txBody>
      </p:sp>
    </p:spTree>
    <p:extLst>
      <p:ext uri="{BB962C8B-B14F-4D97-AF65-F5344CB8AC3E}">
        <p14:creationId xmlns:p14="http://schemas.microsoft.com/office/powerpoint/2010/main" val="1923188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57"/>
          <p:cNvSpPr txBox="1">
            <a:spLocks noGrp="1"/>
          </p:cNvSpPr>
          <p:nvPr>
            <p:ph type="title"/>
          </p:nvPr>
        </p:nvSpPr>
        <p:spPr>
          <a:xfrm>
            <a:off x="220578" y="308368"/>
            <a:ext cx="4003541"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800" dirty="0"/>
              <a:t>What does </a:t>
            </a:r>
            <a:r>
              <a:rPr lang="en-GB" sz="1800" dirty="0" err="1"/>
              <a:t>BlueOptima</a:t>
            </a:r>
            <a:r>
              <a:rPr lang="en-GB" sz="1800" dirty="0"/>
              <a:t> solve?</a:t>
            </a:r>
          </a:p>
        </p:txBody>
      </p:sp>
      <p:sp>
        <p:nvSpPr>
          <p:cNvPr id="5" name="Rectangle 4"/>
          <p:cNvSpPr/>
          <p:nvPr/>
        </p:nvSpPr>
        <p:spPr>
          <a:xfrm>
            <a:off x="211295" y="757877"/>
            <a:ext cx="8025647" cy="938719"/>
          </a:xfrm>
          <a:prstGeom prst="rect">
            <a:avLst/>
          </a:prstGeom>
        </p:spPr>
        <p:txBody>
          <a:bodyPr wrap="square">
            <a:spAutoFit/>
          </a:bodyPr>
          <a:lstStyle/>
          <a:p>
            <a:r>
              <a:rPr lang="en-GB" sz="1100" dirty="0" err="1"/>
              <a:t>BlueOptima</a:t>
            </a:r>
            <a:r>
              <a:rPr lang="en-GB" sz="1100" dirty="0"/>
              <a:t> delivers an accurate and fully objective productivity transparency and standardisation power that is not possible to achieve through measures like Story Points, Function Points, KLOC churn, Time tracking, etc. </a:t>
            </a:r>
          </a:p>
          <a:p>
            <a:r>
              <a:rPr lang="en-GB" sz="1100" dirty="0"/>
              <a:t>This is the problem we have solved, and this enables to understand the true efficiency and capacity that is being delivered in any pocket of the organisation, ultimately driving business value by informing management decision-making with objective and empirical facts.</a:t>
            </a:r>
          </a:p>
        </p:txBody>
      </p:sp>
      <p:sp>
        <p:nvSpPr>
          <p:cNvPr id="6" name="Rectangle 5"/>
          <p:cNvSpPr/>
          <p:nvPr/>
        </p:nvSpPr>
        <p:spPr>
          <a:xfrm>
            <a:off x="211294" y="3029512"/>
            <a:ext cx="8025647" cy="938719"/>
          </a:xfrm>
          <a:prstGeom prst="rect">
            <a:avLst/>
          </a:prstGeom>
        </p:spPr>
        <p:txBody>
          <a:bodyPr wrap="square">
            <a:spAutoFit/>
          </a:bodyPr>
          <a:lstStyle/>
          <a:p>
            <a:pPr marL="171450" indent="-171450">
              <a:buFont typeface="Arial" panose="020B0604020202020204" pitchFamily="34" charset="0"/>
              <a:buChar char="•"/>
            </a:pPr>
            <a:r>
              <a:rPr lang="en-GB" sz="1100" dirty="0"/>
              <a:t>One banking client identified cost savings of over $61 million through Coding Effort Analytics from a ~$1 million initial investment.</a:t>
            </a:r>
          </a:p>
          <a:p>
            <a:r>
              <a:rPr lang="en-GB" sz="1100" dirty="0"/>
              <a:t> </a:t>
            </a:r>
          </a:p>
          <a:p>
            <a:pPr marL="171450" indent="-171450">
              <a:buFont typeface="Arial" panose="020B0604020202020204" pitchFamily="34" charset="0"/>
              <a:buChar char="•"/>
            </a:pPr>
            <a:r>
              <a:rPr lang="en-GB" sz="1100" dirty="0" err="1"/>
              <a:t>BlueOptima</a:t>
            </a:r>
            <a:r>
              <a:rPr lang="en-GB" sz="1100" dirty="0"/>
              <a:t> has managed to deliver ~$7 million in savings purely from a pilot project ($15K) with one large telecoms client, mainly driven by cost savings with outsourcing engagements and productivity improvements. </a:t>
            </a:r>
          </a:p>
        </p:txBody>
      </p:sp>
      <p:sp>
        <p:nvSpPr>
          <p:cNvPr id="7" name="Shape 257"/>
          <p:cNvSpPr txBox="1">
            <a:spLocks/>
          </p:cNvSpPr>
          <p:nvPr/>
        </p:nvSpPr>
        <p:spPr>
          <a:xfrm>
            <a:off x="211294" y="2548704"/>
            <a:ext cx="4928187" cy="3747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pPr algn="l">
              <a:buSzPct val="25000"/>
            </a:pPr>
            <a:r>
              <a:rPr lang="en-GB" sz="1800" dirty="0"/>
              <a:t>What has </a:t>
            </a:r>
            <a:r>
              <a:rPr lang="en-GB" sz="1800" dirty="0" err="1"/>
              <a:t>BlueOptima</a:t>
            </a:r>
            <a:r>
              <a:rPr lang="en-GB" sz="1800" dirty="0"/>
              <a:t> delivered to clients?</a:t>
            </a:r>
          </a:p>
        </p:txBody>
      </p:sp>
      <p:sp>
        <p:nvSpPr>
          <p:cNvPr id="8" name="Rectangle 7"/>
          <p:cNvSpPr/>
          <p:nvPr/>
        </p:nvSpPr>
        <p:spPr>
          <a:xfrm>
            <a:off x="75070" y="4261689"/>
            <a:ext cx="3454970" cy="877163"/>
          </a:xfrm>
          <a:prstGeom prst="rect">
            <a:avLst/>
          </a:prstGeom>
        </p:spPr>
        <p:txBody>
          <a:bodyPr wrap="square">
            <a:spAutoFit/>
          </a:bodyPr>
          <a:lstStyle/>
          <a:p>
            <a:pPr algn="ctr"/>
            <a:r>
              <a:rPr lang="en-GB" sz="1800" b="1" dirty="0">
                <a:solidFill>
                  <a:srgbClr val="001934"/>
                </a:solidFill>
                <a:latin typeface="Rokkitt"/>
                <a:ea typeface="Rokkitt"/>
                <a:cs typeface="Rokkitt"/>
                <a:sym typeface="Rokkitt"/>
              </a:rPr>
              <a:t>Clients</a:t>
            </a:r>
            <a:br>
              <a:rPr lang="en-GB" sz="1800" b="1" dirty="0">
                <a:solidFill>
                  <a:srgbClr val="001934"/>
                </a:solidFill>
                <a:latin typeface="Rokkitt"/>
                <a:ea typeface="Rokkitt"/>
                <a:cs typeface="Rokkitt"/>
                <a:sym typeface="Rokkitt"/>
              </a:rPr>
            </a:br>
            <a:r>
              <a:rPr lang="en-GB" sz="1100" dirty="0" err="1">
                <a:ea typeface="Rokkitt"/>
              </a:rPr>
              <a:t>BlueOptima</a:t>
            </a:r>
            <a:r>
              <a:rPr lang="en-GB" sz="1100" dirty="0">
                <a:ea typeface="Rokkitt"/>
              </a:rPr>
              <a:t> is currently working with 7 of the top 10 </a:t>
            </a:r>
            <a:r>
              <a:rPr lang="en-GB" sz="1100" dirty="0"/>
              <a:t>universal banks and 5 of the top 10 Telecommunications companies.</a:t>
            </a:r>
          </a:p>
        </p:txBody>
      </p:sp>
      <p:sp>
        <p:nvSpPr>
          <p:cNvPr id="9" name="Shape 176"/>
          <p:cNvSpPr txBox="1"/>
          <p:nvPr/>
        </p:nvSpPr>
        <p:spPr>
          <a:xfrm>
            <a:off x="4224118" y="4261689"/>
            <a:ext cx="4318461" cy="1054299"/>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GB" sz="1800" b="1" dirty="0">
                <a:solidFill>
                  <a:srgbClr val="001934"/>
                </a:solidFill>
                <a:latin typeface="Rokkitt"/>
                <a:ea typeface="Rokkitt"/>
                <a:cs typeface="Rokkitt"/>
                <a:sym typeface="Rokkitt"/>
              </a:rPr>
              <a:t>Product R&amp;D</a:t>
            </a:r>
            <a:br>
              <a:rPr lang="en-GB" sz="1800" b="1" dirty="0">
                <a:solidFill>
                  <a:srgbClr val="001934"/>
                </a:solidFill>
                <a:latin typeface="Rokkitt"/>
                <a:ea typeface="Rokkitt"/>
                <a:cs typeface="Rokkitt"/>
                <a:sym typeface="Rokkitt"/>
              </a:rPr>
            </a:br>
            <a:r>
              <a:rPr lang="en-GB" sz="1100" dirty="0"/>
              <a:t>BlueOptima was developed following initial academic R&amp;D at Cambridge University from 2001-2005. Industrial R&amp;D with initial clients has been carried out and the product has subsequently been commercialised and productised in 2005-2007. </a:t>
            </a:r>
          </a:p>
        </p:txBody>
      </p:sp>
      <p:sp>
        <p:nvSpPr>
          <p:cNvPr id="2" name="Rectangle 1"/>
          <p:cNvSpPr/>
          <p:nvPr/>
        </p:nvSpPr>
        <p:spPr>
          <a:xfrm>
            <a:off x="2556165" y="1568380"/>
            <a:ext cx="5025044" cy="938719"/>
          </a:xfrm>
          <a:prstGeom prst="rect">
            <a:avLst/>
          </a:prstGeom>
        </p:spPr>
        <p:txBody>
          <a:bodyPr wrap="square">
            <a:spAutoFit/>
          </a:bodyPr>
          <a:lstStyle/>
          <a:p>
            <a:r>
              <a:rPr lang="en-GB" sz="1100" i="1" dirty="0">
                <a:solidFill>
                  <a:srgbClr val="00B050"/>
                </a:solidFill>
              </a:rPr>
              <a:t>“We have found self report time of limited use because people just don’t have the time to spend keeping a time based diary of their activities, especially when things get busy. We now have an objective and consistent measure of where our people are devoting their effort.” </a:t>
            </a:r>
          </a:p>
          <a:p>
            <a:r>
              <a:rPr lang="en-GB" sz="1100" b="1" dirty="0">
                <a:solidFill>
                  <a:srgbClr val="00B050"/>
                </a:solidFill>
              </a:rPr>
              <a:t>Team Leader – Travel Industry </a:t>
            </a:r>
          </a:p>
        </p:txBody>
      </p:sp>
      <p:sp>
        <p:nvSpPr>
          <p:cNvPr id="10" name="Rectangle 9"/>
          <p:cNvSpPr/>
          <p:nvPr/>
        </p:nvSpPr>
        <p:spPr>
          <a:xfrm>
            <a:off x="5295781" y="224015"/>
            <a:ext cx="3246798" cy="430887"/>
          </a:xfrm>
          <a:prstGeom prst="rect">
            <a:avLst/>
          </a:prstGeom>
        </p:spPr>
        <p:txBody>
          <a:bodyPr wrap="square">
            <a:spAutoFit/>
          </a:bodyPr>
          <a:lstStyle/>
          <a:p>
            <a:r>
              <a:rPr lang="en-GB" sz="1100" i="1" dirty="0">
                <a:solidFill>
                  <a:srgbClr val="00B050"/>
                </a:solidFill>
              </a:rPr>
              <a:t>“We had been using Function Points and Lines of Code, and really it wasn't effective”</a:t>
            </a:r>
          </a:p>
        </p:txBody>
      </p:sp>
    </p:spTree>
    <p:extLst>
      <p:ext uri="{BB962C8B-B14F-4D97-AF65-F5344CB8AC3E}">
        <p14:creationId xmlns:p14="http://schemas.microsoft.com/office/powerpoint/2010/main" val="601224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57"/>
          <p:cNvSpPr txBox="1">
            <a:spLocks noGrp="1"/>
          </p:cNvSpPr>
          <p:nvPr>
            <p:ph type="title"/>
          </p:nvPr>
        </p:nvSpPr>
        <p:spPr>
          <a:xfrm>
            <a:off x="220578" y="308368"/>
            <a:ext cx="5947466"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800" dirty="0"/>
              <a:t>Benefits &amp; Use Cases - Slide 1</a:t>
            </a:r>
          </a:p>
        </p:txBody>
      </p:sp>
      <p:sp>
        <p:nvSpPr>
          <p:cNvPr id="8" name="Rectangle 7"/>
          <p:cNvSpPr/>
          <p:nvPr/>
        </p:nvSpPr>
        <p:spPr>
          <a:xfrm>
            <a:off x="220578" y="1081409"/>
            <a:ext cx="5876808" cy="2462213"/>
          </a:xfrm>
          <a:prstGeom prst="rect">
            <a:avLst/>
          </a:prstGeom>
        </p:spPr>
        <p:txBody>
          <a:bodyPr wrap="square">
            <a:spAutoFit/>
          </a:bodyPr>
          <a:lstStyle/>
          <a:p>
            <a:endParaRPr lang="en-GB" sz="800" dirty="0"/>
          </a:p>
          <a:p>
            <a:pPr lvl="0"/>
            <a:r>
              <a:rPr lang="en-GB" sz="1200" b="1" dirty="0"/>
              <a:t>Comparing the productivity of individuals and teams </a:t>
            </a:r>
            <a:r>
              <a:rPr lang="en-GB" sz="900" i="1" dirty="0"/>
              <a:t>(see page 11-14)</a:t>
            </a:r>
            <a:endParaRPr lang="en-GB" sz="900" b="1" dirty="0"/>
          </a:p>
          <a:p>
            <a:pPr lvl="0"/>
            <a:r>
              <a:rPr lang="en-GB" sz="1100" dirty="0"/>
              <a:t>Instantly compare in a standardised way entire teams working on e.g. C++ in waterfall on SVN, versus a team developing in Java and Perl in an agile methodology committing in Git, whilst working in a completely different location.</a:t>
            </a:r>
          </a:p>
          <a:p>
            <a:pPr marL="171450" lvl="0" indent="-171450">
              <a:buFont typeface="Arial" panose="020B0604020202020204" pitchFamily="34" charset="0"/>
              <a:buChar char="•"/>
            </a:pPr>
            <a:endParaRPr lang="en-GB" sz="1100" dirty="0"/>
          </a:p>
          <a:p>
            <a:pPr lvl="0"/>
            <a:r>
              <a:rPr lang="en-GB" sz="1200" b="1" dirty="0"/>
              <a:t>Identify areas of low and high productivity</a:t>
            </a:r>
          </a:p>
          <a:p>
            <a:pPr lvl="0"/>
            <a:r>
              <a:rPr lang="en-GB" sz="1100" dirty="0"/>
              <a:t>Analyse the true work rate and velocity of teams and individuals. Who are your </a:t>
            </a:r>
            <a:r>
              <a:rPr lang="en-GB" sz="1100" dirty="0" err="1"/>
              <a:t>rockstars</a:t>
            </a:r>
            <a:r>
              <a:rPr lang="en-GB" sz="1100" dirty="0"/>
              <a:t>? What causes developers to under-perform? Do we need to re-train?</a:t>
            </a:r>
          </a:p>
          <a:p>
            <a:pPr lvl="0"/>
            <a:endParaRPr lang="en-GB" sz="1100" dirty="0"/>
          </a:p>
          <a:p>
            <a:pPr lvl="0"/>
            <a:r>
              <a:rPr lang="en-GB" sz="1200" b="1" dirty="0"/>
              <a:t>Time to productivity </a:t>
            </a:r>
            <a:r>
              <a:rPr lang="en-GB" sz="900" i="1" dirty="0"/>
              <a:t>(see page 19)</a:t>
            </a:r>
            <a:endParaRPr lang="en-GB" sz="900" b="1" dirty="0"/>
          </a:p>
          <a:p>
            <a:pPr lvl="0"/>
            <a:r>
              <a:rPr lang="en-GB" sz="1100" dirty="0"/>
              <a:t>Analyse time to meaningful productivity in onboarding. Understand the objective productivity hit and cost of moving developers through projects or locations. </a:t>
            </a:r>
          </a:p>
          <a:p>
            <a:pPr lvl="0"/>
            <a:endParaRPr lang="en-GB" sz="1100" dirty="0"/>
          </a:p>
        </p:txBody>
      </p:sp>
      <p:sp>
        <p:nvSpPr>
          <p:cNvPr id="5" name="Rectangle 4"/>
          <p:cNvSpPr/>
          <p:nvPr/>
        </p:nvSpPr>
        <p:spPr>
          <a:xfrm>
            <a:off x="5365866" y="3785584"/>
            <a:ext cx="3616036" cy="923330"/>
          </a:xfrm>
          <a:prstGeom prst="rect">
            <a:avLst/>
          </a:prstGeom>
        </p:spPr>
        <p:txBody>
          <a:bodyPr wrap="square">
            <a:spAutoFit/>
          </a:bodyPr>
          <a:lstStyle/>
          <a:p>
            <a:pPr lvl="0"/>
            <a:r>
              <a:rPr lang="en-GB" sz="1200" b="1" dirty="0"/>
              <a:t>Maintainability of code delivered – ART </a:t>
            </a:r>
            <a:r>
              <a:rPr lang="en-GB" sz="900" i="1" dirty="0"/>
              <a:t>(see page 20-21)</a:t>
            </a:r>
          </a:p>
          <a:p>
            <a:r>
              <a:rPr lang="en-GB" sz="1100" dirty="0"/>
              <a:t>Evaluate the maintainability of code change delivered by your developers. Who is moving fast and increasing technical debt?</a:t>
            </a:r>
          </a:p>
        </p:txBody>
      </p:sp>
      <p:sp>
        <p:nvSpPr>
          <p:cNvPr id="6" name="Shape 257"/>
          <p:cNvSpPr txBox="1">
            <a:spLocks/>
          </p:cNvSpPr>
          <p:nvPr/>
        </p:nvSpPr>
        <p:spPr>
          <a:xfrm>
            <a:off x="179014" y="799510"/>
            <a:ext cx="4003541" cy="3747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pPr algn="l">
              <a:buSzPct val="25000"/>
            </a:pPr>
            <a:r>
              <a:rPr lang="en-GB" sz="1500" dirty="0">
                <a:solidFill>
                  <a:schemeClr val="bg2">
                    <a:lumMod val="60000"/>
                    <a:lumOff val="40000"/>
                  </a:schemeClr>
                </a:solidFill>
              </a:rPr>
              <a:t>Improving Efficiency</a:t>
            </a:r>
          </a:p>
        </p:txBody>
      </p:sp>
      <p:sp>
        <p:nvSpPr>
          <p:cNvPr id="7" name="Rectangle 6"/>
          <p:cNvSpPr/>
          <p:nvPr/>
        </p:nvSpPr>
        <p:spPr>
          <a:xfrm>
            <a:off x="179014" y="3989245"/>
            <a:ext cx="4729651" cy="1292662"/>
          </a:xfrm>
          <a:prstGeom prst="rect">
            <a:avLst/>
          </a:prstGeom>
        </p:spPr>
        <p:txBody>
          <a:bodyPr wrap="square">
            <a:spAutoFit/>
          </a:bodyPr>
          <a:lstStyle/>
          <a:p>
            <a:pPr lvl="0"/>
            <a:r>
              <a:rPr lang="en-GB" sz="1200" b="1" dirty="0"/>
              <a:t>Value for money of different locations </a:t>
            </a:r>
            <a:r>
              <a:rPr lang="en-GB" sz="900" i="1" dirty="0"/>
              <a:t>(see page 17-18)</a:t>
            </a:r>
            <a:endParaRPr lang="en-GB" sz="900" b="1" dirty="0"/>
          </a:p>
          <a:p>
            <a:pPr lvl="0"/>
            <a:r>
              <a:rPr lang="en-GB" sz="1100" dirty="0"/>
              <a:t>Analyse the average productivity delivered in entire locations, development centres or departments. This allows you to evaluate which location is delivering the most value in terms of cost per unit of productivity. </a:t>
            </a:r>
          </a:p>
          <a:p>
            <a:pPr lvl="0"/>
            <a:r>
              <a:rPr lang="en-GB" sz="1100" dirty="0"/>
              <a:t>Is moving everything to low cost centres really worth the objective value for money based on the productivity and quality delivered?</a:t>
            </a:r>
          </a:p>
        </p:txBody>
      </p:sp>
      <p:sp>
        <p:nvSpPr>
          <p:cNvPr id="9" name="Shape 257"/>
          <p:cNvSpPr txBox="1">
            <a:spLocks/>
          </p:cNvSpPr>
          <p:nvPr/>
        </p:nvSpPr>
        <p:spPr>
          <a:xfrm>
            <a:off x="179014" y="3567263"/>
            <a:ext cx="4003541" cy="3747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pPr algn="l">
              <a:buSzPct val="25000"/>
            </a:pPr>
            <a:r>
              <a:rPr lang="en-GB" sz="1500" dirty="0">
                <a:solidFill>
                  <a:schemeClr val="bg2">
                    <a:lumMod val="60000"/>
                    <a:lumOff val="40000"/>
                  </a:schemeClr>
                </a:solidFill>
              </a:rPr>
              <a:t>Location Analysis</a:t>
            </a:r>
          </a:p>
        </p:txBody>
      </p:sp>
      <p:sp>
        <p:nvSpPr>
          <p:cNvPr id="10" name="Shape 257"/>
          <p:cNvSpPr txBox="1">
            <a:spLocks/>
          </p:cNvSpPr>
          <p:nvPr/>
        </p:nvSpPr>
        <p:spPr>
          <a:xfrm>
            <a:off x="5325702" y="3430890"/>
            <a:ext cx="4003541" cy="3747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pPr algn="l">
              <a:buSzPct val="25000"/>
            </a:pPr>
            <a:r>
              <a:rPr lang="en-GB" sz="1500" dirty="0">
                <a:solidFill>
                  <a:schemeClr val="bg2">
                    <a:lumMod val="60000"/>
                    <a:lumOff val="40000"/>
                  </a:schemeClr>
                </a:solidFill>
              </a:rPr>
              <a:t>ART – Analysis of Relative Thresholds</a:t>
            </a:r>
          </a:p>
        </p:txBody>
      </p:sp>
      <p:sp>
        <p:nvSpPr>
          <p:cNvPr id="2" name="Rectangle 1"/>
          <p:cNvSpPr/>
          <p:nvPr/>
        </p:nvSpPr>
        <p:spPr>
          <a:xfrm>
            <a:off x="6097386" y="1558954"/>
            <a:ext cx="3005050" cy="769441"/>
          </a:xfrm>
          <a:prstGeom prst="rect">
            <a:avLst/>
          </a:prstGeom>
        </p:spPr>
        <p:txBody>
          <a:bodyPr wrap="square">
            <a:spAutoFit/>
          </a:bodyPr>
          <a:lstStyle/>
          <a:p>
            <a:r>
              <a:rPr lang="en-GB" sz="1100" i="1" dirty="0">
                <a:solidFill>
                  <a:srgbClr val="00B050"/>
                </a:solidFill>
              </a:rPr>
              <a:t>“We can get insight into what’s happening offshore… we can see the movement of staff… It allows us to identify the capabilities that lie offshore; the high-flyers.”</a:t>
            </a:r>
          </a:p>
        </p:txBody>
      </p:sp>
      <p:sp>
        <p:nvSpPr>
          <p:cNvPr id="3" name="Rectangle 2"/>
          <p:cNvSpPr/>
          <p:nvPr/>
        </p:nvSpPr>
        <p:spPr>
          <a:xfrm>
            <a:off x="2474437" y="3430890"/>
            <a:ext cx="2743201" cy="600164"/>
          </a:xfrm>
          <a:prstGeom prst="rect">
            <a:avLst/>
          </a:prstGeom>
        </p:spPr>
        <p:txBody>
          <a:bodyPr wrap="square">
            <a:spAutoFit/>
          </a:bodyPr>
          <a:lstStyle/>
          <a:p>
            <a:r>
              <a:rPr lang="en-GB" sz="1100" i="1" dirty="0">
                <a:solidFill>
                  <a:srgbClr val="00B050"/>
                </a:solidFill>
              </a:rPr>
              <a:t>“[Coding Effort data] enables us to look across teams [and] how those teams have performed in the past”</a:t>
            </a:r>
          </a:p>
        </p:txBody>
      </p:sp>
      <p:sp>
        <p:nvSpPr>
          <p:cNvPr id="11" name="Rectangle 10"/>
          <p:cNvSpPr/>
          <p:nvPr/>
        </p:nvSpPr>
        <p:spPr>
          <a:xfrm>
            <a:off x="5249486" y="404769"/>
            <a:ext cx="3936078" cy="769441"/>
          </a:xfrm>
          <a:prstGeom prst="rect">
            <a:avLst/>
          </a:prstGeom>
        </p:spPr>
        <p:txBody>
          <a:bodyPr wrap="square">
            <a:spAutoFit/>
          </a:bodyPr>
          <a:lstStyle/>
          <a:p>
            <a:r>
              <a:rPr lang="en-GB" sz="1100" i="1" dirty="0">
                <a:solidFill>
                  <a:srgbClr val="00B050"/>
                </a:solidFill>
              </a:rPr>
              <a:t>“We really understand... performance of each team...and multiple project teams... that's when we get some really valuable improvements”</a:t>
            </a:r>
          </a:p>
          <a:p>
            <a:r>
              <a:rPr lang="en-GB" sz="1100" b="1" dirty="0">
                <a:solidFill>
                  <a:srgbClr val="00B050"/>
                </a:solidFill>
              </a:rPr>
              <a:t>Keith Mitchell, Programme Manager, </a:t>
            </a:r>
            <a:r>
              <a:rPr lang="en-GB" sz="1100" b="1" dirty="0" err="1">
                <a:solidFill>
                  <a:srgbClr val="00B050"/>
                </a:solidFill>
              </a:rPr>
              <a:t>Tui</a:t>
            </a:r>
            <a:r>
              <a:rPr lang="en-GB" sz="1100" b="1" dirty="0">
                <a:solidFill>
                  <a:srgbClr val="00B050"/>
                </a:solidFill>
              </a:rPr>
              <a:t> Travel</a:t>
            </a:r>
          </a:p>
        </p:txBody>
      </p:sp>
      <p:sp>
        <p:nvSpPr>
          <p:cNvPr id="12" name="Rectangle 11"/>
          <p:cNvSpPr/>
          <p:nvPr/>
        </p:nvSpPr>
        <p:spPr>
          <a:xfrm>
            <a:off x="6097386" y="2462278"/>
            <a:ext cx="2851265" cy="769441"/>
          </a:xfrm>
          <a:prstGeom prst="rect">
            <a:avLst/>
          </a:prstGeom>
        </p:spPr>
        <p:txBody>
          <a:bodyPr wrap="square">
            <a:spAutoFit/>
          </a:bodyPr>
          <a:lstStyle/>
          <a:p>
            <a:r>
              <a:rPr lang="en-GB" sz="1100" i="1" dirty="0">
                <a:solidFill>
                  <a:srgbClr val="00B050"/>
                </a:solidFill>
              </a:rPr>
              <a:t>“Through [</a:t>
            </a:r>
            <a:r>
              <a:rPr lang="en-GB" sz="1100" i="1" dirty="0" err="1">
                <a:solidFill>
                  <a:srgbClr val="00B050"/>
                </a:solidFill>
              </a:rPr>
              <a:t>BlueOptima</a:t>
            </a:r>
            <a:r>
              <a:rPr lang="en-GB" sz="1100" i="1" dirty="0">
                <a:solidFill>
                  <a:srgbClr val="00B050"/>
                </a:solidFill>
              </a:rPr>
              <a:t>] we have quickly identified areas of low productivity and after training the developers we have seen tangible improvements in Coding Effort”</a:t>
            </a:r>
          </a:p>
        </p:txBody>
      </p:sp>
      <p:sp>
        <p:nvSpPr>
          <p:cNvPr id="13" name="Rectangle 12"/>
          <p:cNvSpPr/>
          <p:nvPr/>
        </p:nvSpPr>
        <p:spPr>
          <a:xfrm>
            <a:off x="5643443" y="4656112"/>
            <a:ext cx="3512129" cy="769441"/>
          </a:xfrm>
          <a:prstGeom prst="rect">
            <a:avLst/>
          </a:prstGeom>
        </p:spPr>
        <p:txBody>
          <a:bodyPr wrap="square">
            <a:spAutoFit/>
          </a:bodyPr>
          <a:lstStyle/>
          <a:p>
            <a:r>
              <a:rPr lang="en-GB" sz="1100" i="1" dirty="0">
                <a:solidFill>
                  <a:srgbClr val="00B050"/>
                </a:solidFill>
              </a:rPr>
              <a:t>“</a:t>
            </a:r>
            <a:r>
              <a:rPr lang="en-GB" sz="1100" i="1" dirty="0" err="1">
                <a:solidFill>
                  <a:srgbClr val="00B050"/>
                </a:solidFill>
              </a:rPr>
              <a:t>BlueOptima</a:t>
            </a:r>
            <a:r>
              <a:rPr lang="en-GB" sz="1100" i="1" dirty="0">
                <a:solidFill>
                  <a:srgbClr val="00B050"/>
                </a:solidFill>
              </a:rPr>
              <a:t> has been at the heart of helping us make some critical decisions about the balance between quality and productivity”</a:t>
            </a:r>
            <a:br>
              <a:rPr lang="en-GB" sz="1100" i="1" dirty="0">
                <a:solidFill>
                  <a:srgbClr val="00B050"/>
                </a:solidFill>
              </a:rPr>
            </a:br>
            <a:r>
              <a:rPr lang="en-GB" sz="1100" b="1" dirty="0">
                <a:solidFill>
                  <a:srgbClr val="00B050"/>
                </a:solidFill>
              </a:rPr>
              <a:t>Kevin Adams, Technology Director, </a:t>
            </a:r>
            <a:r>
              <a:rPr lang="en-GB" sz="1100" b="1" dirty="0" err="1">
                <a:solidFill>
                  <a:srgbClr val="00B050"/>
                </a:solidFill>
              </a:rPr>
              <a:t>Tui</a:t>
            </a:r>
            <a:r>
              <a:rPr lang="en-GB" sz="1100" b="1" dirty="0">
                <a:solidFill>
                  <a:srgbClr val="00B050"/>
                </a:solidFill>
              </a:rPr>
              <a:t> Travel</a:t>
            </a:r>
          </a:p>
        </p:txBody>
      </p:sp>
    </p:spTree>
    <p:extLst>
      <p:ext uri="{BB962C8B-B14F-4D97-AF65-F5344CB8AC3E}">
        <p14:creationId xmlns:p14="http://schemas.microsoft.com/office/powerpoint/2010/main" val="4237582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57"/>
          <p:cNvSpPr txBox="1">
            <a:spLocks/>
          </p:cNvSpPr>
          <p:nvPr/>
        </p:nvSpPr>
        <p:spPr>
          <a:xfrm>
            <a:off x="220578" y="308368"/>
            <a:ext cx="5947466" cy="3747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pPr algn="l">
              <a:buSzPct val="25000"/>
            </a:pPr>
            <a:r>
              <a:rPr lang="en-GB" sz="1800" dirty="0"/>
              <a:t>Benefits &amp; Use Cases - Slide 2</a:t>
            </a:r>
          </a:p>
        </p:txBody>
      </p:sp>
      <p:sp>
        <p:nvSpPr>
          <p:cNvPr id="5" name="Shape 257"/>
          <p:cNvSpPr txBox="1">
            <a:spLocks/>
          </p:cNvSpPr>
          <p:nvPr/>
        </p:nvSpPr>
        <p:spPr>
          <a:xfrm>
            <a:off x="1056632" y="1121636"/>
            <a:ext cx="2597438" cy="3747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pPr algn="l">
              <a:buSzPct val="25000"/>
            </a:pPr>
            <a:r>
              <a:rPr lang="en-GB" sz="1500" dirty="0">
                <a:solidFill>
                  <a:schemeClr val="bg2">
                    <a:lumMod val="60000"/>
                    <a:lumOff val="40000"/>
                  </a:schemeClr>
                </a:solidFill>
              </a:rPr>
              <a:t>Forecasting Capability</a:t>
            </a:r>
          </a:p>
        </p:txBody>
      </p:sp>
      <p:sp>
        <p:nvSpPr>
          <p:cNvPr id="7" name="Rectangle 6"/>
          <p:cNvSpPr/>
          <p:nvPr/>
        </p:nvSpPr>
        <p:spPr>
          <a:xfrm>
            <a:off x="515679" y="1470787"/>
            <a:ext cx="3565870" cy="1123384"/>
          </a:xfrm>
          <a:prstGeom prst="rect">
            <a:avLst/>
          </a:prstGeom>
        </p:spPr>
        <p:txBody>
          <a:bodyPr wrap="square">
            <a:spAutoFit/>
          </a:bodyPr>
          <a:lstStyle/>
          <a:p>
            <a:pPr lvl="0"/>
            <a:r>
              <a:rPr lang="en-GB" sz="1200" b="1" dirty="0"/>
              <a:t>Forecasting</a:t>
            </a:r>
          </a:p>
          <a:p>
            <a:pPr lvl="0"/>
            <a:r>
              <a:rPr lang="en-GB" sz="1100" dirty="0"/>
              <a:t>Objectively understand the accurate capacity of teams or departments, and use this intelligence to strategically allocate requirements. Forecast the exact resources and time frame required to deliver similar or same requirements, tasks, components, etc.</a:t>
            </a:r>
          </a:p>
        </p:txBody>
      </p:sp>
      <p:sp>
        <p:nvSpPr>
          <p:cNvPr id="8" name="Shape 257"/>
          <p:cNvSpPr txBox="1">
            <a:spLocks/>
          </p:cNvSpPr>
          <p:nvPr/>
        </p:nvSpPr>
        <p:spPr>
          <a:xfrm>
            <a:off x="5905098" y="758482"/>
            <a:ext cx="2597438" cy="3747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pPr algn="l">
              <a:buSzPct val="25000"/>
            </a:pPr>
            <a:r>
              <a:rPr lang="en-GB" sz="1500" dirty="0">
                <a:solidFill>
                  <a:schemeClr val="bg2">
                    <a:lumMod val="60000"/>
                    <a:lumOff val="40000"/>
                  </a:schemeClr>
                </a:solidFill>
              </a:rPr>
              <a:t>SDLC Analysis</a:t>
            </a:r>
          </a:p>
        </p:txBody>
      </p:sp>
      <p:sp>
        <p:nvSpPr>
          <p:cNvPr id="9" name="Rectangle 8"/>
          <p:cNvSpPr/>
          <p:nvPr/>
        </p:nvSpPr>
        <p:spPr>
          <a:xfrm>
            <a:off x="4709160" y="1133182"/>
            <a:ext cx="4326774" cy="923330"/>
          </a:xfrm>
          <a:prstGeom prst="rect">
            <a:avLst/>
          </a:prstGeom>
        </p:spPr>
        <p:txBody>
          <a:bodyPr wrap="square">
            <a:spAutoFit/>
          </a:bodyPr>
          <a:lstStyle/>
          <a:p>
            <a:pPr lvl="0"/>
            <a:r>
              <a:rPr lang="en-GB" sz="1200" b="1" dirty="0"/>
              <a:t>SDLC analysis</a:t>
            </a:r>
            <a:r>
              <a:rPr lang="en-GB" sz="1200" dirty="0"/>
              <a:t> </a:t>
            </a:r>
            <a:r>
              <a:rPr lang="en-GB" sz="1100" dirty="0"/>
              <a:t>(Delivery quality, time to market, release health) </a:t>
            </a:r>
            <a:r>
              <a:rPr lang="en-GB" sz="900" i="1" dirty="0"/>
              <a:t>(see page 15)</a:t>
            </a:r>
            <a:endParaRPr lang="en-GB" sz="900" dirty="0"/>
          </a:p>
          <a:p>
            <a:pPr lvl="0"/>
            <a:r>
              <a:rPr lang="en-GB" sz="1100" dirty="0"/>
              <a:t>Understand where is effort directed and contributed throughout the SDLC, e.g. development phase vs. UAT. You can quantify how much Coding Effort really went into closing a ticket, story, task, etc.</a:t>
            </a:r>
          </a:p>
        </p:txBody>
      </p:sp>
      <p:sp>
        <p:nvSpPr>
          <p:cNvPr id="10" name="Rectangle 9"/>
          <p:cNvSpPr/>
          <p:nvPr/>
        </p:nvSpPr>
        <p:spPr>
          <a:xfrm>
            <a:off x="4759035" y="2172973"/>
            <a:ext cx="4355869" cy="938719"/>
          </a:xfrm>
          <a:prstGeom prst="rect">
            <a:avLst/>
          </a:prstGeom>
        </p:spPr>
        <p:txBody>
          <a:bodyPr wrap="square">
            <a:spAutoFit/>
          </a:bodyPr>
          <a:lstStyle/>
          <a:p>
            <a:r>
              <a:rPr lang="en-GB" sz="1100" i="1" dirty="0">
                <a:solidFill>
                  <a:srgbClr val="00B050"/>
                </a:solidFill>
              </a:rPr>
              <a:t>“In keeping with our industry norms, every 1% of development effort reduced in the acceptance and production phases of a delivery represents a financial cost saving of between 1% and 9% of the overall software development budget for the delivery.” </a:t>
            </a:r>
          </a:p>
          <a:p>
            <a:r>
              <a:rPr lang="en-GB" sz="1100" b="1" dirty="0">
                <a:solidFill>
                  <a:srgbClr val="00B050"/>
                </a:solidFill>
              </a:rPr>
              <a:t>Delivery Manager – Global Telecommunications Company</a:t>
            </a:r>
          </a:p>
        </p:txBody>
      </p:sp>
      <p:sp>
        <p:nvSpPr>
          <p:cNvPr id="12" name="Shape 257"/>
          <p:cNvSpPr txBox="1">
            <a:spLocks/>
          </p:cNvSpPr>
          <p:nvPr/>
        </p:nvSpPr>
        <p:spPr>
          <a:xfrm>
            <a:off x="353581" y="3168596"/>
            <a:ext cx="4003541" cy="3747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pPr algn="l">
              <a:buSzPct val="25000"/>
            </a:pPr>
            <a:r>
              <a:rPr lang="en-GB" sz="1500" dirty="0">
                <a:solidFill>
                  <a:schemeClr val="bg2">
                    <a:lumMod val="60000"/>
                    <a:lumOff val="40000"/>
                  </a:schemeClr>
                </a:solidFill>
              </a:rPr>
              <a:t>Portfolio Estate Analysis At A Glance </a:t>
            </a:r>
          </a:p>
        </p:txBody>
      </p:sp>
      <p:sp>
        <p:nvSpPr>
          <p:cNvPr id="13" name="Rectangle 12"/>
          <p:cNvSpPr/>
          <p:nvPr/>
        </p:nvSpPr>
        <p:spPr>
          <a:xfrm>
            <a:off x="353581" y="3482778"/>
            <a:ext cx="4796153" cy="1292662"/>
          </a:xfrm>
          <a:prstGeom prst="rect">
            <a:avLst/>
          </a:prstGeom>
        </p:spPr>
        <p:txBody>
          <a:bodyPr wrap="square">
            <a:spAutoFit/>
          </a:bodyPr>
          <a:lstStyle/>
          <a:p>
            <a:pPr lvl="0"/>
            <a:r>
              <a:rPr lang="en-GB" sz="1200" b="1" dirty="0"/>
              <a:t>Application estate analysis </a:t>
            </a:r>
            <a:r>
              <a:rPr lang="en-GB" sz="900" i="1" dirty="0"/>
              <a:t>(see page 11-12)</a:t>
            </a:r>
            <a:endParaRPr lang="en-GB" sz="900" b="1" dirty="0"/>
          </a:p>
          <a:p>
            <a:pPr lvl="0"/>
            <a:r>
              <a:rPr lang="en-GB" sz="1100" dirty="0"/>
              <a:t>Understand the objective relative total investment of time, effort and money in each application. What is the velocity and work rate of entire product lines or applications? Is the objective throughput as expected? </a:t>
            </a:r>
          </a:p>
          <a:p>
            <a:pPr lvl="0"/>
            <a:r>
              <a:rPr lang="en-GB" sz="1100" dirty="0"/>
              <a:t>Who is relatively delivering the bulk of the Coding Effort in these applications, thus is crucial to retain? What is the productivity distribution on the according population?</a:t>
            </a:r>
          </a:p>
        </p:txBody>
      </p:sp>
      <p:sp>
        <p:nvSpPr>
          <p:cNvPr id="14" name="Rectangle 13"/>
          <p:cNvSpPr/>
          <p:nvPr/>
        </p:nvSpPr>
        <p:spPr>
          <a:xfrm>
            <a:off x="2751657" y="4631628"/>
            <a:ext cx="3478876" cy="769441"/>
          </a:xfrm>
          <a:prstGeom prst="rect">
            <a:avLst/>
          </a:prstGeom>
        </p:spPr>
        <p:txBody>
          <a:bodyPr wrap="square">
            <a:spAutoFit/>
          </a:bodyPr>
          <a:lstStyle/>
          <a:p>
            <a:r>
              <a:rPr lang="en-GB" sz="1100" i="1" dirty="0">
                <a:solidFill>
                  <a:srgbClr val="00B050"/>
                </a:solidFill>
              </a:rPr>
              <a:t>“We can now provide amazingly granular cost analysis of our projects with zero additional reporting burden for our development teams.” </a:t>
            </a:r>
          </a:p>
          <a:p>
            <a:r>
              <a:rPr lang="en-GB" sz="1100" b="1" i="1" dirty="0">
                <a:solidFill>
                  <a:srgbClr val="00B050"/>
                </a:solidFill>
              </a:rPr>
              <a:t>Programme Manager - Financial Services Firm </a:t>
            </a:r>
          </a:p>
        </p:txBody>
      </p:sp>
    </p:spTree>
    <p:extLst>
      <p:ext uri="{BB962C8B-B14F-4D97-AF65-F5344CB8AC3E}">
        <p14:creationId xmlns:p14="http://schemas.microsoft.com/office/powerpoint/2010/main" val="2470452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57"/>
          <p:cNvSpPr txBox="1">
            <a:spLocks noGrp="1"/>
          </p:cNvSpPr>
          <p:nvPr>
            <p:ph type="title"/>
          </p:nvPr>
        </p:nvSpPr>
        <p:spPr>
          <a:xfrm>
            <a:off x="220578" y="308368"/>
            <a:ext cx="5440389" cy="3747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800" dirty="0"/>
              <a:t>Benefits &amp; Use Cases - Slide 3</a:t>
            </a:r>
          </a:p>
        </p:txBody>
      </p:sp>
      <p:sp>
        <p:nvSpPr>
          <p:cNvPr id="5" name="Rectangle 4"/>
          <p:cNvSpPr/>
          <p:nvPr/>
        </p:nvSpPr>
        <p:spPr>
          <a:xfrm>
            <a:off x="3535758" y="4636522"/>
            <a:ext cx="5156504" cy="615553"/>
          </a:xfrm>
          <a:prstGeom prst="rect">
            <a:avLst/>
          </a:prstGeom>
        </p:spPr>
        <p:txBody>
          <a:bodyPr wrap="square">
            <a:spAutoFit/>
          </a:bodyPr>
          <a:lstStyle/>
          <a:p>
            <a:pPr lvl="0"/>
            <a:r>
              <a:rPr lang="en-GB" sz="1200" b="1" dirty="0"/>
              <a:t>Industrial Benchmarks </a:t>
            </a:r>
            <a:r>
              <a:rPr lang="en-GB" sz="1200" dirty="0"/>
              <a:t>and </a:t>
            </a:r>
            <a:r>
              <a:rPr lang="en-GB" sz="1200" b="1" dirty="0"/>
              <a:t>Developer Testing</a:t>
            </a:r>
          </a:p>
          <a:p>
            <a:pPr algn="just"/>
            <a:r>
              <a:rPr lang="en-GB" sz="1100" dirty="0" err="1"/>
              <a:t>BlueOptima</a:t>
            </a:r>
            <a:r>
              <a:rPr lang="en-GB" sz="1100" dirty="0"/>
              <a:t> offers industry benchmarks to compare yourself against your peers, and developer testing features for onboarding.</a:t>
            </a:r>
          </a:p>
        </p:txBody>
      </p:sp>
      <p:sp>
        <p:nvSpPr>
          <p:cNvPr id="13" name="Rectangle 12"/>
          <p:cNvSpPr/>
          <p:nvPr/>
        </p:nvSpPr>
        <p:spPr>
          <a:xfrm>
            <a:off x="268689" y="1396574"/>
            <a:ext cx="4111951" cy="1123384"/>
          </a:xfrm>
          <a:prstGeom prst="rect">
            <a:avLst/>
          </a:prstGeom>
        </p:spPr>
        <p:txBody>
          <a:bodyPr wrap="square">
            <a:spAutoFit/>
          </a:bodyPr>
          <a:lstStyle/>
          <a:p>
            <a:pPr lvl="0"/>
            <a:r>
              <a:rPr lang="en-GB" sz="1200" b="1" dirty="0"/>
              <a:t>Outsourced Vendor Evaluation </a:t>
            </a:r>
            <a:r>
              <a:rPr lang="en-GB" sz="900" i="1" dirty="0"/>
              <a:t>(see page 14 &amp; 16)</a:t>
            </a:r>
            <a:endParaRPr lang="en-GB" sz="900" b="1" dirty="0"/>
          </a:p>
          <a:p>
            <a:pPr lvl="0"/>
            <a:r>
              <a:rPr lang="en-GB" sz="1100" dirty="0"/>
              <a:t>Full and unparalleled transparency on the objective productivity delivered by outsourced software developers. This changes the view enabling analysis of the value per unit of intellectual effort delivered, rather than per day rate sat at a desk. Evaluate ROI of different contract types.</a:t>
            </a:r>
          </a:p>
        </p:txBody>
      </p:sp>
      <p:sp>
        <p:nvSpPr>
          <p:cNvPr id="14" name="Shape 257"/>
          <p:cNvSpPr txBox="1">
            <a:spLocks/>
          </p:cNvSpPr>
          <p:nvPr/>
        </p:nvSpPr>
        <p:spPr>
          <a:xfrm>
            <a:off x="1246909" y="1048262"/>
            <a:ext cx="2597438" cy="3747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pPr algn="l">
              <a:buSzPct val="25000"/>
            </a:pPr>
            <a:r>
              <a:rPr lang="en-GB" sz="1500" dirty="0">
                <a:solidFill>
                  <a:schemeClr val="bg2">
                    <a:lumMod val="60000"/>
                    <a:lumOff val="40000"/>
                  </a:schemeClr>
                </a:solidFill>
              </a:rPr>
              <a:t>Vendor Scrutiny</a:t>
            </a:r>
          </a:p>
        </p:txBody>
      </p:sp>
      <p:sp>
        <p:nvSpPr>
          <p:cNvPr id="15" name="Shape 257"/>
          <p:cNvSpPr txBox="1">
            <a:spLocks/>
          </p:cNvSpPr>
          <p:nvPr/>
        </p:nvSpPr>
        <p:spPr>
          <a:xfrm>
            <a:off x="4696690" y="4261822"/>
            <a:ext cx="2597438" cy="374700"/>
          </a:xfrm>
          <a:prstGeom prst="rect">
            <a:avLst/>
          </a:prstGeom>
          <a:noFill/>
          <a:ln>
            <a:noFill/>
          </a:ln>
        </p:spPr>
        <p:txBody>
          <a:bodyPr lIns="91425" tIns="45700" rIns="91425" bIns="4570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None/>
              <a:defRPr sz="3600" b="1" i="0" u="none" strike="noStrike" cap="none">
                <a:solidFill>
                  <a:srgbClr val="000066"/>
                </a:solidFill>
                <a:latin typeface="Arial"/>
                <a:ea typeface="Arial"/>
                <a:cs typeface="Arial"/>
                <a:sym typeface="Arial"/>
              </a:defRPr>
            </a:lvl1pPr>
            <a:lvl2pPr marL="0" marR="0" lvl="1" indent="0" algn="ctr" rtl="0">
              <a:spcBef>
                <a:spcPts val="0"/>
              </a:spcBef>
              <a:spcAft>
                <a:spcPts val="0"/>
              </a:spcAft>
              <a:buNone/>
              <a:defRPr sz="4400" b="0" i="0" u="none" strike="noStrike" cap="none">
                <a:solidFill>
                  <a:srgbClr val="000066"/>
                </a:solidFill>
                <a:latin typeface="Arial"/>
                <a:ea typeface="Arial"/>
                <a:cs typeface="Arial"/>
                <a:sym typeface="Arial"/>
              </a:defRPr>
            </a:lvl2pPr>
            <a:lvl3pPr marL="0" marR="0" lvl="2" indent="0" algn="ctr" rtl="0">
              <a:spcBef>
                <a:spcPts val="0"/>
              </a:spcBef>
              <a:spcAft>
                <a:spcPts val="0"/>
              </a:spcAft>
              <a:buNone/>
              <a:defRPr sz="4400" b="0" i="0" u="none" strike="noStrike" cap="none">
                <a:solidFill>
                  <a:srgbClr val="000066"/>
                </a:solidFill>
                <a:latin typeface="Arial"/>
                <a:ea typeface="Arial"/>
                <a:cs typeface="Arial"/>
                <a:sym typeface="Arial"/>
              </a:defRPr>
            </a:lvl3pPr>
            <a:lvl4pPr marL="0" marR="0" lvl="3" indent="0" algn="ctr" rtl="0">
              <a:spcBef>
                <a:spcPts val="0"/>
              </a:spcBef>
              <a:spcAft>
                <a:spcPts val="0"/>
              </a:spcAft>
              <a:buNone/>
              <a:defRPr sz="4400" b="0" i="0" u="none" strike="noStrike" cap="none">
                <a:solidFill>
                  <a:srgbClr val="000066"/>
                </a:solidFill>
                <a:latin typeface="Arial"/>
                <a:ea typeface="Arial"/>
                <a:cs typeface="Arial"/>
                <a:sym typeface="Arial"/>
              </a:defRPr>
            </a:lvl4pPr>
            <a:lvl5pPr marL="0" marR="0" lvl="4" indent="0" algn="ctr" rtl="0">
              <a:spcBef>
                <a:spcPts val="0"/>
              </a:spcBef>
              <a:spcAft>
                <a:spcPts val="0"/>
              </a:spcAft>
              <a:buNone/>
              <a:defRPr sz="4400" b="0" i="0" u="none" strike="noStrike" cap="none">
                <a:solidFill>
                  <a:srgbClr val="000066"/>
                </a:solidFill>
                <a:latin typeface="Arial"/>
                <a:ea typeface="Arial"/>
                <a:cs typeface="Arial"/>
                <a:sym typeface="Arial"/>
              </a:defRPr>
            </a:lvl5pPr>
            <a:lvl6pPr marL="457200" marR="0" lvl="5" indent="0" algn="ctr" rtl="0">
              <a:spcBef>
                <a:spcPts val="0"/>
              </a:spcBef>
              <a:spcAft>
                <a:spcPts val="0"/>
              </a:spcAft>
              <a:buNone/>
              <a:defRPr sz="4400" b="0" i="0" u="none" strike="noStrike" cap="none">
                <a:solidFill>
                  <a:srgbClr val="000066"/>
                </a:solidFill>
                <a:latin typeface="Arial"/>
                <a:ea typeface="Arial"/>
                <a:cs typeface="Arial"/>
                <a:sym typeface="Arial"/>
              </a:defRPr>
            </a:lvl6pPr>
            <a:lvl7pPr marL="914400" marR="0" lvl="6" indent="0" algn="ctr" rtl="0">
              <a:spcBef>
                <a:spcPts val="0"/>
              </a:spcBef>
              <a:spcAft>
                <a:spcPts val="0"/>
              </a:spcAft>
              <a:buNone/>
              <a:defRPr sz="4400" b="0" i="0" u="none" strike="noStrike" cap="none">
                <a:solidFill>
                  <a:srgbClr val="000066"/>
                </a:solidFill>
                <a:latin typeface="Arial"/>
                <a:ea typeface="Arial"/>
                <a:cs typeface="Arial"/>
                <a:sym typeface="Arial"/>
              </a:defRPr>
            </a:lvl7pPr>
            <a:lvl8pPr marL="1371600" marR="0" lvl="7" indent="0" algn="ctr" rtl="0">
              <a:spcBef>
                <a:spcPts val="0"/>
              </a:spcBef>
              <a:spcAft>
                <a:spcPts val="0"/>
              </a:spcAft>
              <a:buNone/>
              <a:defRPr sz="4400" b="0" i="0" u="none" strike="noStrike" cap="none">
                <a:solidFill>
                  <a:srgbClr val="000066"/>
                </a:solidFill>
                <a:latin typeface="Arial"/>
                <a:ea typeface="Arial"/>
                <a:cs typeface="Arial"/>
                <a:sym typeface="Arial"/>
              </a:defRPr>
            </a:lvl8pPr>
            <a:lvl9pPr marL="1828800" marR="0" lvl="8" indent="0" algn="ctr" rtl="0">
              <a:spcBef>
                <a:spcPts val="0"/>
              </a:spcBef>
              <a:spcAft>
                <a:spcPts val="0"/>
              </a:spcAft>
              <a:buNone/>
              <a:defRPr sz="4400" b="0" i="0" u="none" strike="noStrike" cap="none">
                <a:solidFill>
                  <a:srgbClr val="000066"/>
                </a:solidFill>
                <a:latin typeface="Arial"/>
                <a:ea typeface="Arial"/>
                <a:cs typeface="Arial"/>
                <a:sym typeface="Arial"/>
              </a:defRPr>
            </a:lvl9pPr>
          </a:lstStyle>
          <a:p>
            <a:pPr algn="l">
              <a:buSzPct val="25000"/>
            </a:pPr>
            <a:r>
              <a:rPr lang="en-GB" sz="1500" dirty="0">
                <a:solidFill>
                  <a:schemeClr val="bg2"/>
                </a:solidFill>
              </a:rPr>
              <a:t>Additional Services</a:t>
            </a:r>
          </a:p>
        </p:txBody>
      </p:sp>
      <p:sp>
        <p:nvSpPr>
          <p:cNvPr id="2" name="Rectangle 1"/>
          <p:cNvSpPr/>
          <p:nvPr/>
        </p:nvSpPr>
        <p:spPr>
          <a:xfrm>
            <a:off x="4572000" y="570462"/>
            <a:ext cx="4572000" cy="938719"/>
          </a:xfrm>
          <a:prstGeom prst="rect">
            <a:avLst/>
          </a:prstGeom>
        </p:spPr>
        <p:txBody>
          <a:bodyPr>
            <a:spAutoFit/>
          </a:bodyPr>
          <a:lstStyle/>
          <a:p>
            <a:r>
              <a:rPr lang="en-GB" sz="1100" i="1" dirty="0">
                <a:solidFill>
                  <a:srgbClr val="00B050"/>
                </a:solidFill>
              </a:rPr>
              <a:t>“We no longer get nasty surprises. It [</a:t>
            </a:r>
            <a:r>
              <a:rPr lang="en-GB" sz="1100" i="1" dirty="0" err="1">
                <a:solidFill>
                  <a:srgbClr val="00B050"/>
                </a:solidFill>
              </a:rPr>
              <a:t>BlueOptima</a:t>
            </a:r>
            <a:r>
              <a:rPr lang="en-GB" sz="1100" i="1" dirty="0">
                <a:solidFill>
                  <a:srgbClr val="00B050"/>
                </a:solidFill>
              </a:rPr>
              <a:t>] provides us with an up-to-date and entirely objective account of how releases are progressing through the development cycle. And that shows both when we have intense effort invested, and when we see maybe a period of two or three days with no activity at all.” </a:t>
            </a:r>
          </a:p>
        </p:txBody>
      </p:sp>
      <p:sp>
        <p:nvSpPr>
          <p:cNvPr id="3" name="Rectangle 2"/>
          <p:cNvSpPr/>
          <p:nvPr/>
        </p:nvSpPr>
        <p:spPr>
          <a:xfrm>
            <a:off x="187036" y="2852930"/>
            <a:ext cx="4193604" cy="1107996"/>
          </a:xfrm>
          <a:prstGeom prst="rect">
            <a:avLst/>
          </a:prstGeom>
        </p:spPr>
        <p:txBody>
          <a:bodyPr wrap="square">
            <a:spAutoFit/>
          </a:bodyPr>
          <a:lstStyle/>
          <a:p>
            <a:r>
              <a:rPr lang="en-GB" sz="1100" i="1" dirty="0">
                <a:solidFill>
                  <a:srgbClr val="00B050"/>
                </a:solidFill>
              </a:rPr>
              <a:t>“In the closing phases of development we would sometimes find that there was an “elephant in the room” that none of the offshore development team would talk about. This allowed us to see these monster defects clearly and have the fix backed out where possible or prepare key stakeholders for potential issues where this was not possible.” </a:t>
            </a:r>
          </a:p>
        </p:txBody>
      </p:sp>
      <p:sp>
        <p:nvSpPr>
          <p:cNvPr id="18" name="Rectangle 17"/>
          <p:cNvSpPr/>
          <p:nvPr/>
        </p:nvSpPr>
        <p:spPr>
          <a:xfrm>
            <a:off x="5070763" y="2482049"/>
            <a:ext cx="4002411" cy="600164"/>
          </a:xfrm>
          <a:prstGeom prst="rect">
            <a:avLst/>
          </a:prstGeom>
        </p:spPr>
        <p:txBody>
          <a:bodyPr wrap="square">
            <a:spAutoFit/>
          </a:bodyPr>
          <a:lstStyle/>
          <a:p>
            <a:pPr algn="ctr"/>
            <a:r>
              <a:rPr lang="en-GB" sz="1100" i="1" dirty="0">
                <a:solidFill>
                  <a:srgbClr val="00B050"/>
                </a:solidFill>
              </a:rPr>
              <a:t>“This is the deepest insight we’ve ever had into the accuracy of offshore software development billing/costs. This gave us critical fact based information when negotiating with vendors.” </a:t>
            </a:r>
          </a:p>
        </p:txBody>
      </p:sp>
      <p:cxnSp>
        <p:nvCxnSpPr>
          <p:cNvPr id="20" name="Straight Arrow Connector 19"/>
          <p:cNvCxnSpPr>
            <a:cxnSpLocks/>
          </p:cNvCxnSpPr>
          <p:nvPr/>
        </p:nvCxnSpPr>
        <p:spPr>
          <a:xfrm>
            <a:off x="4322618" y="2277687"/>
            <a:ext cx="748145" cy="346551"/>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7623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634513754"/>
              </p:ext>
            </p:extLst>
          </p:nvPr>
        </p:nvGraphicFramePr>
        <p:xfrm>
          <a:off x="423864" y="885825"/>
          <a:ext cx="8243886" cy="4351320"/>
        </p:xfrm>
        <a:graphic>
          <a:graphicData uri="http://schemas.openxmlformats.org/drawingml/2006/table">
            <a:tbl>
              <a:tblPr firstRow="1" firstCol="1" bandRow="1">
                <a:tableStyleId>{5C22544A-7EE6-4342-B048-85BDC9FD1C3A}</a:tableStyleId>
              </a:tblPr>
              <a:tblGrid>
                <a:gridCol w="1406635">
                  <a:extLst>
                    <a:ext uri="{9D8B030D-6E8A-4147-A177-3AD203B41FA5}">
                      <a16:colId xmlns:a16="http://schemas.microsoft.com/office/drawing/2014/main" val="1352017066"/>
                    </a:ext>
                  </a:extLst>
                </a:gridCol>
                <a:gridCol w="1944261">
                  <a:extLst>
                    <a:ext uri="{9D8B030D-6E8A-4147-A177-3AD203B41FA5}">
                      <a16:colId xmlns:a16="http://schemas.microsoft.com/office/drawing/2014/main" val="1980169708"/>
                    </a:ext>
                  </a:extLst>
                </a:gridCol>
                <a:gridCol w="4892990">
                  <a:extLst>
                    <a:ext uri="{9D8B030D-6E8A-4147-A177-3AD203B41FA5}">
                      <a16:colId xmlns:a16="http://schemas.microsoft.com/office/drawing/2014/main" val="683376721"/>
                    </a:ext>
                  </a:extLst>
                </a:gridCol>
              </a:tblGrid>
              <a:tr h="833932">
                <a:tc rowSpan="3">
                  <a:txBody>
                    <a:bodyPr/>
                    <a:lstStyle/>
                    <a:p>
                      <a:pPr algn="ctr">
                        <a:lnSpc>
                          <a:spcPct val="107000"/>
                        </a:lnSpc>
                        <a:spcAft>
                          <a:spcPts val="0"/>
                        </a:spcAft>
                      </a:pPr>
                      <a:r>
                        <a:rPr lang="en-GB" sz="1400" dirty="0">
                          <a:solidFill>
                            <a:schemeClr val="tx1"/>
                          </a:solidFill>
                          <a:effectLst/>
                        </a:rPr>
                        <a:t>Quick Wins</a:t>
                      </a:r>
                      <a:endParaRPr lang="en-GB"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nchor="ctr">
                    <a:solidFill>
                      <a:schemeClr val="bg1"/>
                    </a:solidFill>
                  </a:tcPr>
                </a:tc>
                <a:tc>
                  <a:txBody>
                    <a:bodyPr/>
                    <a:lstStyle/>
                    <a:p>
                      <a:pPr algn="l">
                        <a:lnSpc>
                          <a:spcPct val="107000"/>
                        </a:lnSpc>
                        <a:spcAft>
                          <a:spcPts val="0"/>
                        </a:spcAft>
                      </a:pPr>
                      <a:r>
                        <a:rPr lang="en-GB" sz="1100" b="1" dirty="0">
                          <a:solidFill>
                            <a:schemeClr val="tx1"/>
                          </a:solidFill>
                          <a:effectLst/>
                        </a:rPr>
                        <a:t>Improve under utilized resources (Capacity save)</a:t>
                      </a:r>
                      <a:endParaRPr lang="en-GB"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00B050"/>
                    </a:solidFill>
                  </a:tcPr>
                </a:tc>
                <a:tc>
                  <a:txBody>
                    <a:bodyPr/>
                    <a:lstStyle/>
                    <a:p>
                      <a:pPr algn="l">
                        <a:lnSpc>
                          <a:spcPct val="107000"/>
                        </a:lnSpc>
                        <a:spcAft>
                          <a:spcPts val="0"/>
                        </a:spcAft>
                      </a:pPr>
                      <a:r>
                        <a:rPr lang="en-GB" sz="1000" b="0" dirty="0">
                          <a:solidFill>
                            <a:schemeClr val="tx1"/>
                          </a:solidFill>
                          <a:effectLst/>
                        </a:rPr>
                        <a:t>Underutilized resources are easily identifiable and the root cause analysis of reasons for this underutilization easily established and rectified. Not all resources should be delivering material levels of Coding Effort as they may be support roles (e.g. Project Managers, Business Analysts, Testers etc.), this lowers the expected yield of this efficiency.</a:t>
                      </a:r>
                      <a:endParaRPr lang="en-GB" sz="1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00B050"/>
                    </a:solidFill>
                  </a:tcPr>
                </a:tc>
                <a:extLst>
                  <a:ext uri="{0D108BD9-81ED-4DB2-BD59-A6C34878D82A}">
                    <a16:rowId xmlns:a16="http://schemas.microsoft.com/office/drawing/2014/main" val="476604500"/>
                  </a:ext>
                </a:extLst>
              </a:tr>
              <a:tr h="507796">
                <a:tc vMerge="1">
                  <a:txBody>
                    <a:bodyPr/>
                    <a:lstStyle/>
                    <a:p>
                      <a:endParaRPr lang="en-GB"/>
                    </a:p>
                  </a:txBody>
                  <a:tcPr/>
                </a:tc>
                <a:tc>
                  <a:txBody>
                    <a:bodyPr/>
                    <a:lstStyle/>
                    <a:p>
                      <a:pPr algn="l">
                        <a:lnSpc>
                          <a:spcPct val="107000"/>
                        </a:lnSpc>
                        <a:spcAft>
                          <a:spcPts val="0"/>
                        </a:spcAft>
                      </a:pPr>
                      <a:r>
                        <a:rPr lang="en-GB" sz="1100" b="1" dirty="0">
                          <a:solidFill>
                            <a:schemeClr val="tx1"/>
                          </a:solidFill>
                          <a:effectLst/>
                        </a:rPr>
                        <a:t>Time to Productivity (Capacity save)</a:t>
                      </a:r>
                      <a:endParaRPr lang="en-GB"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00B050"/>
                    </a:solidFill>
                  </a:tcPr>
                </a:tc>
                <a:tc>
                  <a:txBody>
                    <a:bodyPr/>
                    <a:lstStyle/>
                    <a:p>
                      <a:pPr algn="l">
                        <a:lnSpc>
                          <a:spcPct val="107000"/>
                        </a:lnSpc>
                        <a:spcAft>
                          <a:spcPts val="0"/>
                        </a:spcAft>
                      </a:pPr>
                      <a:r>
                        <a:rPr lang="en-GB" sz="1000" b="0" dirty="0">
                          <a:solidFill>
                            <a:schemeClr val="tx1"/>
                          </a:solidFill>
                          <a:effectLst/>
                        </a:rPr>
                        <a:t>Onboarding processes are relatively easily and quickly improved in order to improve the speed with which developers are hired, trained, and provided with appropriate facilities to deliver productive source code change into applications.</a:t>
                      </a:r>
                      <a:endParaRPr lang="en-GB" sz="1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00B050"/>
                    </a:solidFill>
                  </a:tcPr>
                </a:tc>
                <a:extLst>
                  <a:ext uri="{0D108BD9-81ED-4DB2-BD59-A6C34878D82A}">
                    <a16:rowId xmlns:a16="http://schemas.microsoft.com/office/drawing/2014/main" val="2332884613"/>
                  </a:ext>
                </a:extLst>
              </a:tr>
              <a:tr h="670864">
                <a:tc vMerge="1">
                  <a:txBody>
                    <a:bodyPr/>
                    <a:lstStyle/>
                    <a:p>
                      <a:endParaRPr lang="en-GB"/>
                    </a:p>
                  </a:txBody>
                  <a:tcPr/>
                </a:tc>
                <a:tc>
                  <a:txBody>
                    <a:bodyPr/>
                    <a:lstStyle/>
                    <a:p>
                      <a:pPr algn="l">
                        <a:lnSpc>
                          <a:spcPct val="107000"/>
                        </a:lnSpc>
                        <a:spcAft>
                          <a:spcPts val="0"/>
                        </a:spcAft>
                      </a:pPr>
                      <a:r>
                        <a:rPr lang="en-GB" sz="1100" b="1" dirty="0">
                          <a:solidFill>
                            <a:schemeClr val="tx1"/>
                          </a:solidFill>
                          <a:effectLst/>
                        </a:rPr>
                        <a:t>Cost of Missing Developers (Cash save)</a:t>
                      </a:r>
                      <a:endParaRPr lang="en-GB"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00B050"/>
                    </a:solidFill>
                  </a:tcPr>
                </a:tc>
                <a:tc>
                  <a:txBody>
                    <a:bodyPr/>
                    <a:lstStyle/>
                    <a:p>
                      <a:pPr algn="l">
                        <a:lnSpc>
                          <a:spcPct val="107000"/>
                        </a:lnSpc>
                        <a:spcAft>
                          <a:spcPts val="0"/>
                        </a:spcAft>
                      </a:pPr>
                      <a:r>
                        <a:rPr lang="en-GB" sz="1000" b="0" dirty="0">
                          <a:solidFill>
                            <a:schemeClr val="tx1"/>
                          </a:solidFill>
                          <a:effectLst/>
                        </a:rPr>
                        <a:t>"Missing developers" arise through vendor mismanagement (e.g. the allocation of inappropriate resources to a team), poor HR data misclassifying a programmer, or under-achieving developers. Addressing these issues results in considerable cost savings as it has a direct effect on team development capacity.</a:t>
                      </a:r>
                      <a:endParaRPr lang="en-GB" sz="1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00B050"/>
                    </a:solidFill>
                  </a:tcPr>
                </a:tc>
                <a:extLst>
                  <a:ext uri="{0D108BD9-81ED-4DB2-BD59-A6C34878D82A}">
                    <a16:rowId xmlns:a16="http://schemas.microsoft.com/office/drawing/2014/main" val="1860776834"/>
                  </a:ext>
                </a:extLst>
              </a:tr>
              <a:tr h="670864">
                <a:tc rowSpan="3">
                  <a:txBody>
                    <a:bodyPr/>
                    <a:lstStyle/>
                    <a:p>
                      <a:pPr algn="ctr">
                        <a:lnSpc>
                          <a:spcPct val="107000"/>
                        </a:lnSpc>
                        <a:spcAft>
                          <a:spcPts val="0"/>
                        </a:spcAft>
                      </a:pPr>
                      <a:r>
                        <a:rPr lang="en-GB" sz="1400" b="1" i="0" u="none" strike="noStrike" cap="none" dirty="0">
                          <a:solidFill>
                            <a:schemeClr val="tx1"/>
                          </a:solidFill>
                          <a:effectLst/>
                          <a:latin typeface="+mn-lt"/>
                          <a:ea typeface="+mn-ea"/>
                          <a:cs typeface="+mn-cs"/>
                          <a:sym typeface="Arial"/>
                        </a:rPr>
                        <a:t>Long Term Goals</a:t>
                      </a:r>
                    </a:p>
                  </a:txBody>
                  <a:tcPr marL="13944" marR="13944" marT="9296" marB="9296" anchor="ctr">
                    <a:solidFill>
                      <a:schemeClr val="bg1"/>
                    </a:solidFill>
                  </a:tcPr>
                </a:tc>
                <a:tc>
                  <a:txBody>
                    <a:bodyPr/>
                    <a:lstStyle/>
                    <a:p>
                      <a:pPr algn="l">
                        <a:lnSpc>
                          <a:spcPct val="107000"/>
                        </a:lnSpc>
                        <a:spcAft>
                          <a:spcPts val="0"/>
                        </a:spcAft>
                      </a:pPr>
                      <a:r>
                        <a:rPr lang="en-GB" sz="1100" b="1" dirty="0">
                          <a:effectLst/>
                        </a:rPr>
                        <a:t>% change before or after UAT (Capacity save)</a:t>
                      </a:r>
                      <a:endParaRPr lang="en-GB"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FFC000"/>
                    </a:solidFill>
                  </a:tcPr>
                </a:tc>
                <a:tc>
                  <a:txBody>
                    <a:bodyPr/>
                    <a:lstStyle/>
                    <a:p>
                      <a:pPr algn="l">
                        <a:lnSpc>
                          <a:spcPct val="107000"/>
                        </a:lnSpc>
                        <a:spcAft>
                          <a:spcPts val="0"/>
                        </a:spcAft>
                      </a:pPr>
                      <a:r>
                        <a:rPr lang="en-GB" sz="1000" b="0" dirty="0">
                          <a:effectLst/>
                        </a:rPr>
                        <a:t>With objective data to hand managers are able to reap the cost benefits of managing the extent to which Coding Effort is being injected late in the SDLC. This is regarded as a quick win, but may require a change in software development processes and heightened discipline from development teams.</a:t>
                      </a:r>
                      <a:endParaRPr lang="en-GB"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FFC000"/>
                    </a:solidFill>
                  </a:tcPr>
                </a:tc>
                <a:extLst>
                  <a:ext uri="{0D108BD9-81ED-4DB2-BD59-A6C34878D82A}">
                    <a16:rowId xmlns:a16="http://schemas.microsoft.com/office/drawing/2014/main" val="3332387948"/>
                  </a:ext>
                </a:extLst>
              </a:tr>
              <a:tr h="507796">
                <a:tc vMerge="1">
                  <a:txBody>
                    <a:bodyPr/>
                    <a:lstStyle/>
                    <a:p>
                      <a:endParaRPr lang="en-GB"/>
                    </a:p>
                  </a:txBody>
                  <a:tcPr/>
                </a:tc>
                <a:tc>
                  <a:txBody>
                    <a:bodyPr/>
                    <a:lstStyle/>
                    <a:p>
                      <a:pPr algn="l">
                        <a:lnSpc>
                          <a:spcPct val="107000"/>
                        </a:lnSpc>
                        <a:spcAft>
                          <a:spcPts val="0"/>
                        </a:spcAft>
                      </a:pPr>
                      <a:r>
                        <a:rPr lang="en-GB" sz="1100" b="1" dirty="0">
                          <a:effectLst/>
                        </a:rPr>
                        <a:t>Vendor</a:t>
                      </a:r>
                      <a:r>
                        <a:rPr lang="en-GB" sz="1100" b="1" baseline="0" dirty="0">
                          <a:effectLst/>
                        </a:rPr>
                        <a:t> </a:t>
                      </a:r>
                      <a:r>
                        <a:rPr lang="en-GB" sz="1100" b="1" dirty="0">
                          <a:effectLst/>
                        </a:rPr>
                        <a:t>Onshore/ Offshore</a:t>
                      </a:r>
                      <a:br>
                        <a:rPr lang="en-GB" sz="1100" b="1" dirty="0">
                          <a:effectLst/>
                        </a:rPr>
                      </a:br>
                      <a:r>
                        <a:rPr lang="en-GB" sz="1100" b="1" dirty="0">
                          <a:effectLst/>
                        </a:rPr>
                        <a:t>(Cash save)</a:t>
                      </a:r>
                      <a:endParaRPr lang="en-GB"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FFC000"/>
                    </a:solidFill>
                  </a:tcPr>
                </a:tc>
                <a:tc>
                  <a:txBody>
                    <a:bodyPr/>
                    <a:lstStyle/>
                    <a:p>
                      <a:pPr algn="l">
                        <a:lnSpc>
                          <a:spcPct val="107000"/>
                        </a:lnSpc>
                        <a:spcAft>
                          <a:spcPts val="0"/>
                        </a:spcAft>
                      </a:pPr>
                      <a:r>
                        <a:rPr lang="en-GB" sz="1000" b="0">
                          <a:effectLst/>
                        </a:rPr>
                        <a:t>Migrating of development roles from high cost to low cost locations is operationally impactful and only modest progress is made in the first year. This cost save initiative is a long term goal.</a:t>
                      </a:r>
                      <a:endParaRPr lang="en-GB" sz="1000" b="0">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FFC000"/>
                    </a:solidFill>
                  </a:tcPr>
                </a:tc>
                <a:extLst>
                  <a:ext uri="{0D108BD9-81ED-4DB2-BD59-A6C34878D82A}">
                    <a16:rowId xmlns:a16="http://schemas.microsoft.com/office/drawing/2014/main" val="971990058"/>
                  </a:ext>
                </a:extLst>
              </a:tr>
              <a:tr h="1160068">
                <a:tc vMerge="1">
                  <a:txBody>
                    <a:bodyPr/>
                    <a:lstStyle/>
                    <a:p>
                      <a:endParaRPr lang="en-GB"/>
                    </a:p>
                  </a:txBody>
                  <a:tcPr/>
                </a:tc>
                <a:tc>
                  <a:txBody>
                    <a:bodyPr/>
                    <a:lstStyle/>
                    <a:p>
                      <a:pPr algn="l">
                        <a:lnSpc>
                          <a:spcPct val="107000"/>
                        </a:lnSpc>
                        <a:spcAft>
                          <a:spcPts val="0"/>
                        </a:spcAft>
                      </a:pPr>
                      <a:r>
                        <a:rPr lang="en-GB" sz="1100" b="1" dirty="0">
                          <a:effectLst/>
                        </a:rPr>
                        <a:t>Vendor / Deal Type (Cash save)</a:t>
                      </a:r>
                      <a:endParaRPr lang="en-GB"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FFC000"/>
                    </a:solidFill>
                  </a:tcPr>
                </a:tc>
                <a:tc>
                  <a:txBody>
                    <a:bodyPr/>
                    <a:lstStyle/>
                    <a:p>
                      <a:pPr algn="l">
                        <a:lnSpc>
                          <a:spcPct val="107000"/>
                        </a:lnSpc>
                        <a:spcAft>
                          <a:spcPts val="0"/>
                        </a:spcAft>
                      </a:pPr>
                      <a:r>
                        <a:rPr lang="en-GB" sz="1000" b="0" dirty="0">
                          <a:effectLst/>
                        </a:rPr>
                        <a:t>Vendors / Deal Types arise in most large development organisations where varying approaches to engaging external suppliers of software development services occur. Managing to identify best value is not just a matter of looking at Day Rates but crucially looking at the total Bottom-Up Cost of paying for development under different contract types. </a:t>
                      </a:r>
                      <a:r>
                        <a:rPr lang="en-GB" sz="1000" b="0" dirty="0" err="1">
                          <a:effectLst/>
                        </a:rPr>
                        <a:t>BlueOptima's</a:t>
                      </a:r>
                      <a:r>
                        <a:rPr lang="en-GB" sz="1000" b="0" dirty="0">
                          <a:effectLst/>
                        </a:rPr>
                        <a:t> Cost/CE Hour measure gives an objective view of the most cost effective way to re-allocate projects and priorities to appropriate deal types. Making these contractual changes can be time consuming and is a long term goal.</a:t>
                      </a:r>
                      <a:endParaRPr lang="en-GB"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13944" marR="13944" marT="9296" marB="9296">
                    <a:solidFill>
                      <a:srgbClr val="FFC000"/>
                    </a:solidFill>
                  </a:tcPr>
                </a:tc>
                <a:extLst>
                  <a:ext uri="{0D108BD9-81ED-4DB2-BD59-A6C34878D82A}">
                    <a16:rowId xmlns:a16="http://schemas.microsoft.com/office/drawing/2014/main" val="488433815"/>
                  </a:ext>
                </a:extLst>
              </a:tr>
            </a:tbl>
          </a:graphicData>
        </a:graphic>
      </p:graphicFrame>
      <p:sp>
        <p:nvSpPr>
          <p:cNvPr id="7" name="Shape 247"/>
          <p:cNvSpPr txBox="1">
            <a:spLocks noGrp="1"/>
          </p:cNvSpPr>
          <p:nvPr>
            <p:ph type="title"/>
          </p:nvPr>
        </p:nvSpPr>
        <p:spPr>
          <a:xfrm>
            <a:off x="473739" y="235441"/>
            <a:ext cx="4572085" cy="27930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GB" sz="1800" dirty="0"/>
              <a:t>Cost Savings – High Level Use Cases</a:t>
            </a:r>
          </a:p>
        </p:txBody>
      </p:sp>
    </p:spTree>
    <p:extLst>
      <p:ext uri="{BB962C8B-B14F-4D97-AF65-F5344CB8AC3E}">
        <p14:creationId xmlns:p14="http://schemas.microsoft.com/office/powerpoint/2010/main" val="512672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Sample Reports</a:t>
            </a:r>
          </a:p>
        </p:txBody>
      </p:sp>
      <p:sp>
        <p:nvSpPr>
          <p:cNvPr id="6" name="Text Placeholder 5"/>
          <p:cNvSpPr>
            <a:spLocks noGrp="1"/>
          </p:cNvSpPr>
          <p:nvPr>
            <p:ph type="body" idx="1"/>
          </p:nvPr>
        </p:nvSpPr>
        <p:spPr/>
        <p:txBody>
          <a:bodyPr/>
          <a:lstStyle/>
          <a:p>
            <a:r>
              <a:rPr lang="en-GB" dirty="0"/>
              <a:t>Annotated reports based on aggregated anonymous client data</a:t>
            </a:r>
          </a:p>
        </p:txBody>
      </p:sp>
    </p:spTree>
    <p:extLst>
      <p:ext uri="{BB962C8B-B14F-4D97-AF65-F5344CB8AC3E}">
        <p14:creationId xmlns:p14="http://schemas.microsoft.com/office/powerpoint/2010/main" val="1094423292"/>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1365</TotalTime>
  <Words>2778</Words>
  <Application>Microsoft Office PowerPoint</Application>
  <PresentationFormat>On-screen Show (16:10)</PresentationFormat>
  <Paragraphs>225</Paragraphs>
  <Slides>22</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Calibri</vt:lpstr>
      <vt:lpstr>Noto Sans Symbols</vt:lpstr>
      <vt:lpstr>Arial Narrow</vt:lpstr>
      <vt:lpstr>Arial</vt:lpstr>
      <vt:lpstr>Rokkitt</vt:lpstr>
      <vt:lpstr>Times New Roman</vt:lpstr>
      <vt:lpstr>Office Theme</vt:lpstr>
      <vt:lpstr>Office Theme</vt:lpstr>
      <vt:lpstr>PowerPoint Presentation</vt:lpstr>
      <vt:lpstr>PowerPoint Presentation</vt:lpstr>
      <vt:lpstr>Calculating Coding Effort</vt:lpstr>
      <vt:lpstr>What does BlueOptima solve?</vt:lpstr>
      <vt:lpstr>Benefits &amp; Use Cases - Slide 1</vt:lpstr>
      <vt:lpstr>PowerPoint Presentation</vt:lpstr>
      <vt:lpstr>Benefits &amp; Use Cases - Slide 3</vt:lpstr>
      <vt:lpstr>Cost Savings – High Level Use Cases</vt:lpstr>
      <vt:lpstr>Sample Reports</vt:lpstr>
      <vt:lpstr>Monthly Trend – Organisation View</vt:lpstr>
      <vt:lpstr>Coding Effort Distribution </vt:lpstr>
      <vt:lpstr>Intensity of Delivery - Application View</vt:lpstr>
      <vt:lpstr>Intensity of Delivery - Developer View</vt:lpstr>
      <vt:lpstr>Intensity of Delivery - Developer View for Application 107 (entirely outsourced)</vt:lpstr>
      <vt:lpstr>Task Types</vt:lpstr>
      <vt:lpstr>Vendor comparison</vt:lpstr>
      <vt:lpstr>Location Comparison</vt:lpstr>
      <vt:lpstr>Location Comparison - ROI</vt:lpstr>
      <vt:lpstr>Time to Productivity</vt:lpstr>
      <vt:lpstr>ART Code Quality </vt:lpstr>
      <vt:lpstr>ART – Relative Quality vs. Productivity</vt:lpstr>
      <vt:lpstr>Scalable, Secure Cloud Model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Alessandro Piceci</dc:creator>
  <cp:lastModifiedBy>Alessandro Piceci</cp:lastModifiedBy>
  <cp:revision>92</cp:revision>
  <dcterms:modified xsi:type="dcterms:W3CDTF">2017-03-10T11:06:06Z</dcterms:modified>
</cp:coreProperties>
</file>