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5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280" autoAdjust="0"/>
  </p:normalViewPr>
  <p:slideViewPr>
    <p:cSldViewPr snapToGrid="0">
      <p:cViewPr varScale="1">
        <p:scale>
          <a:sx n="90" d="100"/>
          <a:sy n="90" d="100"/>
        </p:scale>
        <p:origin x="81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komarketingassociates.com/blog/10-examples-highly-impactful-linkedin-profiles/" TargetMode="External"/><Relationship Id="rId2" Type="http://schemas.openxmlformats.org/officeDocument/2006/relationships/slide" Target="../slides/slide34.xml"/><Relationship Id="rId1" Type="http://schemas.openxmlformats.org/officeDocument/2006/relationships/notesMaster" Target="../notesMasters/notesMaster1.xml"/><Relationship Id="rId4" Type="http://schemas.openxmlformats.org/officeDocument/2006/relationships/hyperlink" Target="https://www.linkedin.com/pulse/10-worst-linkedin-profile-pictures-ever-giorgio-minguzzi" TargetMode="Externa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1" name="Shape 11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spcAft>
                <a:spcPts val="1600"/>
              </a:spcAft>
              <a:buClr>
                <a:schemeClr val="dk1"/>
              </a:buClr>
              <a:buSzPct val="91666"/>
              <a:buFont typeface="Arial"/>
              <a:buNone/>
            </a:pPr>
            <a:r>
              <a:rPr lang="en" sz="1200" b="1">
                <a:solidFill>
                  <a:schemeClr val="dk2"/>
                </a:solidFill>
              </a:rPr>
              <a:t>5min</a:t>
            </a:r>
          </a:p>
          <a:p>
            <a:pPr lvl="0" rtl="0">
              <a:lnSpc>
                <a:spcPct val="115000"/>
              </a:lnSpc>
              <a:spcBef>
                <a:spcPts val="0"/>
              </a:spcBef>
              <a:spcAft>
                <a:spcPts val="1600"/>
              </a:spcAft>
              <a:buClr>
                <a:schemeClr val="dk1"/>
              </a:buClr>
              <a:buSzPct val="91666"/>
              <a:buFont typeface="Arial"/>
              <a:buNone/>
            </a:pPr>
            <a:r>
              <a:rPr lang="en" sz="1200">
                <a:solidFill>
                  <a:schemeClr val="dk2"/>
                </a:solidFill>
              </a:rPr>
              <a:t>This slide is intended to offer examples of challenging situations within a workplace, and the ways to deal with each through professional integrity. </a:t>
            </a:r>
          </a:p>
          <a:p>
            <a:pPr lvl="0" rtl="0">
              <a:spcBef>
                <a:spcPts val="0"/>
              </a:spcBef>
              <a:buClr>
                <a:schemeClr val="dk1"/>
              </a:buClr>
              <a:buSzPct val="100000"/>
              <a:buFont typeface="Arial"/>
              <a:buNone/>
            </a:pPr>
            <a:r>
              <a:rPr lang="en" b="1">
                <a:solidFill>
                  <a:schemeClr val="dk1"/>
                </a:solidFill>
              </a:rPr>
              <a:t>Introduce with the following statement:</a:t>
            </a:r>
          </a:p>
          <a:p>
            <a:pPr lvl="0" rtl="0">
              <a:spcBef>
                <a:spcPts val="0"/>
              </a:spcBef>
              <a:buClr>
                <a:schemeClr val="dk1"/>
              </a:buClr>
              <a:buSzPct val="100000"/>
              <a:buFont typeface="Arial"/>
              <a:buNone/>
            </a:pPr>
            <a:endParaRPr b="1">
              <a:solidFill>
                <a:schemeClr val="dk1"/>
              </a:solidFill>
            </a:endParaRPr>
          </a:p>
          <a:p>
            <a:pPr lvl="0" rtl="0">
              <a:lnSpc>
                <a:spcPct val="115000"/>
              </a:lnSpc>
              <a:spcBef>
                <a:spcPts val="0"/>
              </a:spcBef>
              <a:spcAft>
                <a:spcPts val="1600"/>
              </a:spcAft>
              <a:buClr>
                <a:schemeClr val="dk1"/>
              </a:buClr>
              <a:buSzPct val="91666"/>
              <a:buFont typeface="Arial"/>
              <a:buNone/>
            </a:pPr>
            <a:r>
              <a:rPr lang="en" sz="1200">
                <a:solidFill>
                  <a:schemeClr val="dk2"/>
                </a:solidFill>
              </a:rPr>
              <a:t>“As we have already discussed, the concept of trust, accountability and reliability in the workplace is key to being successfully motivated and driven within your company. Associated with all of this is the notion of integrity within your internship, and in the professional environment at large. Integrity is essential to professional success. </a:t>
            </a:r>
            <a:r>
              <a:rPr lang="en" sz="1200" i="1">
                <a:solidFill>
                  <a:schemeClr val="dk2"/>
                </a:solidFill>
              </a:rPr>
              <a:t>Doing what you say, and saying what you do. </a:t>
            </a:r>
            <a:r>
              <a:rPr lang="en" sz="1200">
                <a:solidFill>
                  <a:schemeClr val="dk2"/>
                </a:solidFill>
              </a:rPr>
              <a:t>This simple philosophy will determine everything from promotions, to projects you’re given access to, to your relationship with your supervisor.”</a:t>
            </a:r>
          </a:p>
          <a:p>
            <a:pPr lvl="0" rtl="0">
              <a:lnSpc>
                <a:spcPct val="115000"/>
              </a:lnSpc>
              <a:spcBef>
                <a:spcPts val="0"/>
              </a:spcBef>
              <a:spcAft>
                <a:spcPts val="1600"/>
              </a:spcAft>
              <a:buClr>
                <a:schemeClr val="dk1"/>
              </a:buClr>
              <a:buSzPct val="91666"/>
              <a:buFont typeface="Arial"/>
              <a:buNone/>
            </a:pPr>
            <a:r>
              <a:rPr lang="en" sz="1200">
                <a:solidFill>
                  <a:schemeClr val="dk2"/>
                </a:solidFill>
              </a:rPr>
              <a:t>Next, go through each example listed, feel free to offer any additional insights/improvise as needed to give further context &amp; insight.</a:t>
            </a:r>
          </a:p>
          <a:p>
            <a:pPr lvl="0" rtl="0">
              <a:lnSpc>
                <a:spcPct val="115000"/>
              </a:lnSpc>
              <a:spcBef>
                <a:spcPts val="0"/>
              </a:spcBef>
              <a:spcAft>
                <a:spcPts val="1600"/>
              </a:spcAft>
              <a:buClr>
                <a:schemeClr val="dk1"/>
              </a:buClr>
              <a:buSzPct val="91666"/>
              <a:buFont typeface="Arial"/>
              <a:buNone/>
            </a:pPr>
            <a:r>
              <a:rPr lang="en" sz="1200">
                <a:solidFill>
                  <a:schemeClr val="dk2"/>
                </a:solidFill>
              </a:rPr>
              <a:t>Finally, the discussion at the end of the slide is an open-ended question to ask the group; field 1-2 responses.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7" name="Shape 11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b="1"/>
              <a:t>5-7 Min</a:t>
            </a:r>
          </a:p>
          <a:p>
            <a:pPr lvl="0">
              <a:spcBef>
                <a:spcPts val="0"/>
              </a:spcBef>
              <a:buNone/>
            </a:pPr>
            <a:r>
              <a:rPr lang="en" b="1"/>
              <a:t>Activity #4</a:t>
            </a:r>
          </a:p>
          <a:p>
            <a:pPr lvl="0">
              <a:spcBef>
                <a:spcPts val="0"/>
              </a:spcBef>
              <a:buNone/>
            </a:pPr>
            <a:endParaRPr/>
          </a:p>
          <a:p>
            <a:pPr lvl="0">
              <a:spcBef>
                <a:spcPts val="0"/>
              </a:spcBef>
              <a:buNone/>
            </a:pPr>
            <a:r>
              <a:rPr lang="en"/>
              <a:t>Following up to the previous slide, this activity encourages students to work in small groups to determine how to handle challenging situations with integrity. Each group will write out their answers on scrap paper and present to the group at large.</a:t>
            </a:r>
          </a:p>
          <a:p>
            <a:pPr lvl="0">
              <a:spcBef>
                <a:spcPts val="0"/>
              </a:spcBef>
              <a:buNone/>
            </a:pPr>
            <a:endParaRPr/>
          </a:p>
          <a:p>
            <a:pPr lvl="0">
              <a:spcBef>
                <a:spcPts val="0"/>
              </a:spcBef>
              <a:buNone/>
            </a:pPr>
            <a:r>
              <a:rPr lang="en"/>
              <a:t>When communicating this to students, make sure each group knows they will only focus on one situation. This is for purposes of time. If necessary, assign one situation to each group. Make sure one group has presented on each scenario. </a:t>
            </a:r>
          </a:p>
          <a:p>
            <a:pPr lvl="0">
              <a:spcBef>
                <a:spcPts val="0"/>
              </a:spcBef>
              <a:buNone/>
            </a:pPr>
            <a:endParaRPr/>
          </a:p>
          <a:p>
            <a:pPr lvl="0">
              <a:spcBef>
                <a:spcPts val="0"/>
              </a:spcBef>
              <a:buNone/>
            </a:pPr>
            <a:r>
              <a:rPr lang="en" b="1"/>
              <a:t>Self-Awareness Activity #4:</a:t>
            </a:r>
            <a:r>
              <a:rPr lang="en"/>
              <a:t> Each student writes down one example of when they displayed integrity while at their internship.</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Shape 12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4" name="Shape 12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spcAft>
                <a:spcPts val="1600"/>
              </a:spcAft>
              <a:buClr>
                <a:schemeClr val="dk1"/>
              </a:buClr>
              <a:buSzPct val="100000"/>
              <a:buFont typeface="Arial"/>
              <a:buNone/>
            </a:pPr>
            <a:r>
              <a:rPr lang="en" b="1">
                <a:solidFill>
                  <a:srgbClr val="222222"/>
                </a:solidFill>
              </a:rPr>
              <a:t>2-3 Min</a:t>
            </a:r>
          </a:p>
          <a:p>
            <a:pPr lvl="0" rtl="0">
              <a:lnSpc>
                <a:spcPct val="115000"/>
              </a:lnSpc>
              <a:spcBef>
                <a:spcPts val="0"/>
              </a:spcBef>
              <a:spcAft>
                <a:spcPts val="1600"/>
              </a:spcAft>
              <a:buClr>
                <a:schemeClr val="dk1"/>
              </a:buClr>
              <a:buSzPct val="100000"/>
              <a:buFont typeface="Arial"/>
              <a:buNone/>
            </a:pPr>
            <a:r>
              <a:rPr lang="en">
                <a:solidFill>
                  <a:srgbClr val="222222"/>
                </a:solidFill>
              </a:rPr>
              <a:t>This is another quick lecture slide. Use as an opportunity to transition from the ideas of Strengths Approach &amp; Professional Integrity towards that of Leadership in the workplace. </a:t>
            </a:r>
          </a:p>
          <a:p>
            <a:pPr lvl="0" rtl="0">
              <a:spcBef>
                <a:spcPts val="0"/>
              </a:spcBef>
              <a:buClr>
                <a:schemeClr val="dk1"/>
              </a:buClr>
              <a:buSzPct val="100000"/>
              <a:buFont typeface="Arial"/>
              <a:buNone/>
            </a:pPr>
            <a:r>
              <a:rPr lang="en" b="1">
                <a:solidFill>
                  <a:schemeClr val="dk1"/>
                </a:solidFill>
              </a:rPr>
              <a:t>Introduce with the following statement:</a:t>
            </a:r>
          </a:p>
          <a:p>
            <a:pPr lvl="0" rtl="0">
              <a:spcBef>
                <a:spcPts val="0"/>
              </a:spcBef>
              <a:buClr>
                <a:schemeClr val="dk1"/>
              </a:buClr>
              <a:buSzPct val="100000"/>
              <a:buFont typeface="Arial"/>
              <a:buNone/>
            </a:pPr>
            <a:endParaRPr b="1">
              <a:solidFill>
                <a:schemeClr val="dk1"/>
              </a:solidFill>
            </a:endParaRPr>
          </a:p>
          <a:p>
            <a:pPr lvl="0" rtl="0">
              <a:lnSpc>
                <a:spcPct val="115000"/>
              </a:lnSpc>
              <a:spcBef>
                <a:spcPts val="0"/>
              </a:spcBef>
              <a:spcAft>
                <a:spcPts val="1600"/>
              </a:spcAft>
              <a:buClr>
                <a:schemeClr val="dk1"/>
              </a:buClr>
              <a:buSzPct val="100000"/>
              <a:buFont typeface="Arial"/>
              <a:buNone/>
            </a:pPr>
            <a:r>
              <a:rPr lang="en">
                <a:solidFill>
                  <a:srgbClr val="222222"/>
                </a:solidFill>
              </a:rPr>
              <a:t>“Even though you’re just starting your career, leadership is something you will want to demonstrate from day one. Those who prove to their supervisors and co-workers that they’re committed to leading by example are the ones who are consistently rewarded with more interesting assignments, more oversight, and a larger stake in the company.” </a:t>
            </a:r>
          </a:p>
          <a:p>
            <a:pPr marL="457200" lvl="0" indent="-228600" rtl="0">
              <a:lnSpc>
                <a:spcPct val="115000"/>
              </a:lnSpc>
              <a:spcBef>
                <a:spcPts val="0"/>
              </a:spcBef>
              <a:spcAft>
                <a:spcPts val="1600"/>
              </a:spcAft>
              <a:buClr>
                <a:srgbClr val="222222"/>
              </a:buClr>
            </a:pPr>
            <a:r>
              <a:rPr lang="en">
                <a:solidFill>
                  <a:srgbClr val="222222"/>
                </a:solidFill>
              </a:rPr>
              <a:t>The role of a leader is to make productive change happen—enable their own part of the world to become a better place. To do that, we have to constantly change and develop ourselves.  </a:t>
            </a:r>
          </a:p>
          <a:p>
            <a:pPr marL="457200" lvl="0" indent="-228600" rtl="0">
              <a:lnSpc>
                <a:spcPct val="115000"/>
              </a:lnSpc>
              <a:spcBef>
                <a:spcPts val="0"/>
              </a:spcBef>
              <a:spcAft>
                <a:spcPts val="1600"/>
              </a:spcAft>
              <a:buClr>
                <a:srgbClr val="222222"/>
              </a:buClr>
            </a:pPr>
            <a:r>
              <a:rPr lang="en">
                <a:solidFill>
                  <a:srgbClr val="222222"/>
                </a:solidFill>
              </a:rPr>
              <a:t>Leaders do need followers, but don’t need position or authority. How we handle ourselves at work—at any level—impacts the attitude, behaviour and performance of those around us. It builds our reputation.   </a:t>
            </a:r>
          </a:p>
          <a:p>
            <a:pPr marL="457200" lvl="0" indent="-228600" rtl="0">
              <a:lnSpc>
                <a:spcPct val="115000"/>
              </a:lnSpc>
              <a:spcBef>
                <a:spcPts val="0"/>
              </a:spcBef>
              <a:spcAft>
                <a:spcPts val="1600"/>
              </a:spcAft>
              <a:buClr>
                <a:srgbClr val="222222"/>
              </a:buClr>
            </a:pPr>
            <a:r>
              <a:rPr lang="en">
                <a:solidFill>
                  <a:srgbClr val="222222"/>
                </a:solidFill>
              </a:rPr>
              <a:t>Leaders need people—relationships are key.</a:t>
            </a:r>
          </a:p>
          <a:p>
            <a:pPr marL="457200" lvl="0" indent="-228600" rtl="0">
              <a:lnSpc>
                <a:spcPct val="115000"/>
              </a:lnSpc>
              <a:spcBef>
                <a:spcPts val="0"/>
              </a:spcBef>
              <a:spcAft>
                <a:spcPts val="1600"/>
              </a:spcAft>
              <a:buClr>
                <a:srgbClr val="222222"/>
              </a:buClr>
            </a:pPr>
            <a:r>
              <a:rPr lang="en">
                <a:solidFill>
                  <a:srgbClr val="222222"/>
                </a:solidFill>
              </a:rPr>
              <a:t>Continued learning, constant development, and admitting what one doesn’t know is the eternal sign of a good leader.”</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Shape 1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1" name="Shape 13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spcAft>
                <a:spcPts val="1600"/>
              </a:spcAft>
              <a:buNone/>
            </a:pPr>
            <a:r>
              <a:rPr lang="en" b="1">
                <a:solidFill>
                  <a:schemeClr val="dk2"/>
                </a:solidFill>
              </a:rPr>
              <a:t>5-7min</a:t>
            </a:r>
          </a:p>
          <a:p>
            <a:pPr lvl="0" rtl="0">
              <a:lnSpc>
                <a:spcPct val="115000"/>
              </a:lnSpc>
              <a:spcBef>
                <a:spcPts val="0"/>
              </a:spcBef>
              <a:spcAft>
                <a:spcPts val="1600"/>
              </a:spcAft>
              <a:buNone/>
            </a:pPr>
            <a:r>
              <a:rPr lang="en" b="1">
                <a:solidFill>
                  <a:schemeClr val="dk2"/>
                </a:solidFill>
              </a:rPr>
              <a:t>Activity #5</a:t>
            </a:r>
          </a:p>
          <a:p>
            <a:pPr lvl="0" rtl="0">
              <a:lnSpc>
                <a:spcPct val="115000"/>
              </a:lnSpc>
              <a:spcBef>
                <a:spcPts val="0"/>
              </a:spcBef>
              <a:spcAft>
                <a:spcPts val="1600"/>
              </a:spcAft>
              <a:buNone/>
            </a:pPr>
            <a:r>
              <a:rPr lang="en" b="1">
                <a:solidFill>
                  <a:schemeClr val="dk2"/>
                </a:solidFill>
              </a:rPr>
              <a:t>Handout #3</a:t>
            </a:r>
          </a:p>
          <a:p>
            <a:pPr lvl="0" rtl="0">
              <a:lnSpc>
                <a:spcPct val="115000"/>
              </a:lnSpc>
              <a:spcBef>
                <a:spcPts val="0"/>
              </a:spcBef>
              <a:spcAft>
                <a:spcPts val="1600"/>
              </a:spcAft>
              <a:buNone/>
            </a:pPr>
            <a:r>
              <a:rPr lang="en">
                <a:solidFill>
                  <a:schemeClr val="dk2"/>
                </a:solidFill>
              </a:rPr>
              <a:t>Following-up to the previous side, this is an opportunity for interns to pair with each other &amp; discuss the positives of their internships, while also highlighting poor leadership &amp; how this could be better handled. Conversely, it offers interns the opportunity to reflect on their own examples of leadership, as well as moments when they could have better risen to the occasion.</a:t>
            </a:r>
          </a:p>
          <a:p>
            <a:pPr lvl="0" rtl="0">
              <a:lnSpc>
                <a:spcPct val="115000"/>
              </a:lnSpc>
              <a:spcBef>
                <a:spcPts val="0"/>
              </a:spcBef>
              <a:spcAft>
                <a:spcPts val="1600"/>
              </a:spcAft>
              <a:buNone/>
            </a:pPr>
            <a:r>
              <a:rPr lang="en">
                <a:solidFill>
                  <a:schemeClr val="dk2"/>
                </a:solidFill>
              </a:rPr>
              <a:t>We will have 2-3 students present to the group.</a:t>
            </a:r>
          </a:p>
          <a:p>
            <a:pPr lvl="0" rtl="0">
              <a:lnSpc>
                <a:spcPct val="115000"/>
              </a:lnSpc>
              <a:spcBef>
                <a:spcPts val="0"/>
              </a:spcBef>
              <a:spcAft>
                <a:spcPts val="1600"/>
              </a:spcAft>
              <a:buClr>
                <a:schemeClr val="dk1"/>
              </a:buClr>
              <a:buSzPct val="100000"/>
              <a:buFont typeface="Arial"/>
              <a:buNone/>
            </a:pPr>
            <a:r>
              <a:rPr lang="en" b="1">
                <a:solidFill>
                  <a:schemeClr val="dk2"/>
                </a:solidFill>
              </a:rPr>
              <a:t>Self-Awareness Activity #5:</a:t>
            </a:r>
            <a:r>
              <a:rPr lang="en">
                <a:solidFill>
                  <a:schemeClr val="dk2"/>
                </a:solidFill>
              </a:rPr>
              <a:t> Each student writes down the example of when they displayed good leadership at their internship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7" name="Shape 13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b="1"/>
              <a:t>1-2min</a:t>
            </a:r>
          </a:p>
          <a:p>
            <a:pPr lvl="0">
              <a:spcBef>
                <a:spcPts val="0"/>
              </a:spcBef>
              <a:buNone/>
            </a:pPr>
            <a:endParaRPr/>
          </a:p>
          <a:p>
            <a:pPr lvl="0">
              <a:spcBef>
                <a:spcPts val="0"/>
              </a:spcBef>
              <a:buNone/>
            </a:pPr>
            <a:r>
              <a:rPr lang="en"/>
              <a:t>This slide is intended to be a cap on the first section. Bringing everything taught thus far about leadership together, it’s a reminder to students that the key, at all time, to leadership, is constant learning.</a:t>
            </a:r>
          </a:p>
          <a:p>
            <a:pPr lvl="0">
              <a:spcBef>
                <a:spcPts val="0"/>
              </a:spcBef>
              <a:buNone/>
            </a:pPr>
            <a:endParaRPr/>
          </a:p>
          <a:p>
            <a:pPr lvl="0">
              <a:spcBef>
                <a:spcPts val="0"/>
              </a:spcBef>
              <a:buNone/>
            </a:pPr>
            <a:r>
              <a:rPr lang="en"/>
              <a:t>Introduce the slide with a brief account of John W. Gardner: Secretary of Health, Education, and Welfare under President Johnson. His 1990 speech: Personal Renewal, is used as an example for Career &amp; Personal Development all over the world. Then read his quote.</a:t>
            </a:r>
          </a:p>
          <a:p>
            <a:pPr lvl="0">
              <a:spcBef>
                <a:spcPts val="0"/>
              </a:spcBef>
              <a:buNone/>
            </a:pPr>
            <a:endParaRPr/>
          </a:p>
          <a:p>
            <a:pPr lvl="0">
              <a:spcBef>
                <a:spcPts val="0"/>
              </a:spcBef>
              <a:buNone/>
            </a:pPr>
            <a:r>
              <a:rPr lang="en"/>
              <a:t>Proceed through the remainder of the slide.</a:t>
            </a:r>
          </a:p>
          <a:p>
            <a:pPr lvl="0">
              <a:spcBef>
                <a:spcPts val="0"/>
              </a:spcBef>
              <a:buNone/>
            </a:pPr>
            <a:endParaRPr/>
          </a:p>
          <a:p>
            <a:pPr lvl="0">
              <a:spcBef>
                <a:spcPts val="0"/>
              </a:spcBef>
              <a:buNone/>
            </a:pPr>
            <a:r>
              <a:rPr lang="en" b="1"/>
              <a:t>Link:</a:t>
            </a:r>
            <a:r>
              <a:rPr lang="en"/>
              <a:t> http://www.pbs.org/johngardner/sections/writings_speech_1.html</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Shape 14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4" name="Shape 14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b="1"/>
              <a:t>5-7min</a:t>
            </a:r>
          </a:p>
          <a:p>
            <a:pPr lvl="0">
              <a:spcBef>
                <a:spcPts val="0"/>
              </a:spcBef>
              <a:buNone/>
            </a:pPr>
            <a:r>
              <a:rPr lang="en" b="1"/>
              <a:t>Review Slide #1</a:t>
            </a:r>
          </a:p>
          <a:p>
            <a:pPr lvl="0">
              <a:spcBef>
                <a:spcPts val="0"/>
              </a:spcBef>
              <a:buNone/>
            </a:pPr>
            <a:endParaRPr/>
          </a:p>
          <a:p>
            <a:pPr lvl="0">
              <a:spcBef>
                <a:spcPts val="0"/>
              </a:spcBef>
              <a:buNone/>
            </a:pPr>
            <a:r>
              <a:rPr lang="en"/>
              <a:t>There are five Review slides throughout the presentation. Four after each section, and one at the end of the presentation.These are an opportunity to simply follow-up to the critical aspects of what’s been learned, and allow students the opportunity to focus further on Self-Awareness. </a:t>
            </a:r>
          </a:p>
          <a:p>
            <a:pPr lvl="0">
              <a:spcBef>
                <a:spcPts val="0"/>
              </a:spcBef>
              <a:buNone/>
            </a:pPr>
            <a:endParaRPr/>
          </a:p>
          <a:p>
            <a:pPr lvl="0">
              <a:spcBef>
                <a:spcPts val="0"/>
              </a:spcBef>
              <a:buNone/>
            </a:pPr>
            <a:r>
              <a:rPr lang="en"/>
              <a:t>Work through these slides like a quiz. Allow one person to answer each.</a:t>
            </a:r>
          </a:p>
          <a:p>
            <a:pPr lvl="0">
              <a:spcBef>
                <a:spcPts val="0"/>
              </a:spcBef>
              <a:buNone/>
            </a:pPr>
            <a:endParaRPr/>
          </a:p>
          <a:p>
            <a:pPr marL="457200" lvl="0" indent="-298450" rtl="0">
              <a:lnSpc>
                <a:spcPct val="115000"/>
              </a:lnSpc>
              <a:spcBef>
                <a:spcPts val="0"/>
              </a:spcBef>
              <a:spcAft>
                <a:spcPts val="1600"/>
              </a:spcAft>
              <a:buClr>
                <a:schemeClr val="dk2"/>
              </a:buClr>
              <a:buSzPct val="100000"/>
            </a:pPr>
            <a:r>
              <a:rPr lang="en">
                <a:solidFill>
                  <a:schemeClr val="dk2"/>
                </a:solidFill>
              </a:rPr>
              <a:t>What are the differing benefits of fitting in &amp; standing out in your company?</a:t>
            </a:r>
          </a:p>
          <a:p>
            <a:pPr marL="457200" lvl="0" indent="-298450" rtl="0">
              <a:lnSpc>
                <a:spcPct val="115000"/>
              </a:lnSpc>
              <a:spcBef>
                <a:spcPts val="0"/>
              </a:spcBef>
              <a:spcAft>
                <a:spcPts val="1600"/>
              </a:spcAft>
              <a:buClr>
                <a:schemeClr val="dk2"/>
              </a:buClr>
              <a:buSzPct val="100000"/>
            </a:pPr>
            <a:r>
              <a:rPr lang="en">
                <a:solidFill>
                  <a:schemeClr val="dk2"/>
                </a:solidFill>
              </a:rPr>
              <a:t>Why do the following matter:</a:t>
            </a:r>
          </a:p>
          <a:p>
            <a:pPr marL="914400" lvl="1" indent="-298450" rtl="0">
              <a:lnSpc>
                <a:spcPct val="115000"/>
              </a:lnSpc>
              <a:spcBef>
                <a:spcPts val="0"/>
              </a:spcBef>
              <a:spcAft>
                <a:spcPts val="1600"/>
              </a:spcAft>
              <a:buClr>
                <a:schemeClr val="dk2"/>
              </a:buClr>
              <a:buSzPct val="100000"/>
            </a:pPr>
            <a:r>
              <a:rPr lang="en">
                <a:solidFill>
                  <a:schemeClr val="dk2"/>
                </a:solidFill>
              </a:rPr>
              <a:t>Trust, Accountability, Reliability</a:t>
            </a:r>
          </a:p>
          <a:p>
            <a:pPr marL="914400" lvl="1" indent="-298450" rtl="0">
              <a:lnSpc>
                <a:spcPct val="115000"/>
              </a:lnSpc>
              <a:spcBef>
                <a:spcPts val="0"/>
              </a:spcBef>
              <a:spcAft>
                <a:spcPts val="1600"/>
              </a:spcAft>
              <a:buClr>
                <a:schemeClr val="dk2"/>
              </a:buClr>
              <a:buSzPct val="100000"/>
            </a:pPr>
            <a:r>
              <a:rPr lang="en">
                <a:solidFill>
                  <a:schemeClr val="dk2"/>
                </a:solidFill>
              </a:rPr>
              <a:t>Resilience</a:t>
            </a:r>
          </a:p>
          <a:p>
            <a:pPr marL="914400" lvl="1" indent="-298450" rtl="0">
              <a:lnSpc>
                <a:spcPct val="115000"/>
              </a:lnSpc>
              <a:spcBef>
                <a:spcPts val="0"/>
              </a:spcBef>
              <a:spcAft>
                <a:spcPts val="1600"/>
              </a:spcAft>
              <a:buClr>
                <a:schemeClr val="dk2"/>
              </a:buClr>
              <a:buSzPct val="100000"/>
            </a:pPr>
            <a:r>
              <a:rPr lang="en">
                <a:solidFill>
                  <a:schemeClr val="dk2"/>
                </a:solidFill>
              </a:rPr>
              <a:t>Curiosity</a:t>
            </a:r>
          </a:p>
          <a:p>
            <a:pPr marL="914400" lvl="1" indent="-298450" rtl="0">
              <a:lnSpc>
                <a:spcPct val="115000"/>
              </a:lnSpc>
              <a:spcBef>
                <a:spcPts val="0"/>
              </a:spcBef>
              <a:spcAft>
                <a:spcPts val="1600"/>
              </a:spcAft>
              <a:buClr>
                <a:schemeClr val="dk2"/>
              </a:buClr>
              <a:buSzPct val="100000"/>
            </a:pPr>
            <a:r>
              <a:rPr lang="en">
                <a:solidFill>
                  <a:schemeClr val="dk2"/>
                </a:solidFill>
              </a:rPr>
              <a:t>Owning Mistakes</a:t>
            </a:r>
          </a:p>
          <a:p>
            <a:pPr marL="914400" lvl="1" indent="-298450" rtl="0">
              <a:lnSpc>
                <a:spcPct val="115000"/>
              </a:lnSpc>
              <a:spcBef>
                <a:spcPts val="0"/>
              </a:spcBef>
              <a:spcAft>
                <a:spcPts val="1600"/>
              </a:spcAft>
              <a:buClr>
                <a:schemeClr val="dk2"/>
              </a:buClr>
              <a:buSzPct val="100000"/>
            </a:pPr>
            <a:r>
              <a:rPr lang="en">
                <a:solidFill>
                  <a:schemeClr val="dk2"/>
                </a:solidFill>
              </a:rPr>
              <a:t>Understanding your employer's values</a:t>
            </a:r>
          </a:p>
          <a:p>
            <a:pPr marL="457200" lvl="0" indent="-298450" rtl="0">
              <a:lnSpc>
                <a:spcPct val="115000"/>
              </a:lnSpc>
              <a:spcBef>
                <a:spcPts val="0"/>
              </a:spcBef>
              <a:spcAft>
                <a:spcPts val="1600"/>
              </a:spcAft>
              <a:buClr>
                <a:schemeClr val="dk2"/>
              </a:buClr>
              <a:buSzPct val="100000"/>
            </a:pPr>
            <a:r>
              <a:rPr lang="en">
                <a:solidFill>
                  <a:schemeClr val="dk2"/>
                </a:solidFill>
              </a:rPr>
              <a:t>Why is important to understand &amp; utilize your strengths in your company</a:t>
            </a:r>
          </a:p>
          <a:p>
            <a:pPr marL="457200" lvl="0" indent="-298450" rtl="0">
              <a:lnSpc>
                <a:spcPct val="115000"/>
              </a:lnSpc>
              <a:spcBef>
                <a:spcPts val="0"/>
              </a:spcBef>
              <a:spcAft>
                <a:spcPts val="1600"/>
              </a:spcAft>
              <a:buClr>
                <a:schemeClr val="dk2"/>
              </a:buClr>
              <a:buSzPct val="100000"/>
            </a:pPr>
            <a:r>
              <a:rPr lang="en">
                <a:solidFill>
                  <a:schemeClr val="dk2"/>
                </a:solidFill>
              </a:rPr>
              <a:t>What is integrity? Why is it important to professional success?</a:t>
            </a:r>
          </a:p>
          <a:p>
            <a:pPr marL="457200" lvl="0" indent="-298450" rtl="0">
              <a:lnSpc>
                <a:spcPct val="115000"/>
              </a:lnSpc>
              <a:spcBef>
                <a:spcPts val="0"/>
              </a:spcBef>
              <a:spcAft>
                <a:spcPts val="1600"/>
              </a:spcAft>
              <a:buClr>
                <a:schemeClr val="dk2"/>
              </a:buClr>
              <a:buSzPct val="100000"/>
            </a:pPr>
            <a:r>
              <a:rPr lang="en">
                <a:solidFill>
                  <a:schemeClr val="dk2"/>
                </a:solidFill>
              </a:rPr>
              <a:t>What is one way for you to display leadership from the start of your career?</a:t>
            </a:r>
          </a:p>
          <a:p>
            <a:pPr marL="457200" lvl="0" indent="-298450" rtl="0">
              <a:lnSpc>
                <a:spcPct val="115000"/>
              </a:lnSpc>
              <a:spcBef>
                <a:spcPts val="0"/>
              </a:spcBef>
              <a:spcAft>
                <a:spcPts val="1600"/>
              </a:spcAft>
              <a:buClr>
                <a:schemeClr val="dk2"/>
              </a:buClr>
              <a:buSzPct val="100000"/>
            </a:pPr>
            <a:r>
              <a:rPr lang="en">
                <a:solidFill>
                  <a:schemeClr val="dk2"/>
                </a:solidFill>
              </a:rPr>
              <a:t>What is the key to professional leadership?</a:t>
            </a:r>
          </a:p>
          <a:p>
            <a:pPr lvl="0">
              <a:spcBef>
                <a:spcPts val="0"/>
              </a:spcBef>
              <a:buNone/>
            </a:pPr>
            <a:r>
              <a:rPr lang="en"/>
              <a:t>Follow with a 15min break.</a:t>
            </a:r>
          </a:p>
          <a:p>
            <a:pPr lvl="0">
              <a:spcBef>
                <a:spcPts val="0"/>
              </a:spcBef>
              <a:buNone/>
            </a:pPr>
            <a:endParaRPr/>
          </a:p>
          <a:p>
            <a:pPr lvl="0">
              <a:spcBef>
                <a:spcPts val="0"/>
              </a:spcBef>
              <a:buNone/>
            </a:pPr>
            <a:r>
              <a:rPr lang="en" b="1"/>
              <a:t>Estimated time:</a:t>
            </a:r>
            <a:r>
              <a:rPr lang="en"/>
              <a:t> 73.5 minutes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Shape 15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Clr>
                <a:schemeClr val="dk1"/>
              </a:buClr>
              <a:buSzPct val="100000"/>
              <a:buFont typeface="Arial"/>
              <a:buNone/>
            </a:pPr>
            <a:r>
              <a:rPr lang="en" b="1">
                <a:solidFill>
                  <a:schemeClr val="dk1"/>
                </a:solidFill>
              </a:rPr>
              <a:t>30sec</a:t>
            </a:r>
          </a:p>
          <a:p>
            <a:pPr lvl="0">
              <a:spcBef>
                <a:spcPts val="0"/>
              </a:spcBef>
              <a:buClr>
                <a:schemeClr val="dk1"/>
              </a:buClr>
              <a:buSzPct val="100000"/>
              <a:buFont typeface="Arial"/>
              <a:buNone/>
            </a:pPr>
            <a:endParaRPr>
              <a:solidFill>
                <a:schemeClr val="dk1"/>
              </a:solidFill>
            </a:endParaRPr>
          </a:p>
          <a:p>
            <a:pPr lvl="0">
              <a:spcBef>
                <a:spcPts val="0"/>
              </a:spcBef>
              <a:buClr>
                <a:schemeClr val="dk1"/>
              </a:buClr>
              <a:buSzPct val="100000"/>
              <a:buFont typeface="Arial"/>
              <a:buNone/>
            </a:pPr>
            <a:r>
              <a:rPr lang="en">
                <a:solidFill>
                  <a:schemeClr val="dk1"/>
                </a:solidFill>
              </a:rPr>
              <a:t>Very brief slide. These are meant to be more of a transition than anything else. The following slide provides an overview of each section.</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Shape 15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spcAft>
                <a:spcPts val="1600"/>
              </a:spcAft>
              <a:buClr>
                <a:schemeClr val="dk1"/>
              </a:buClr>
              <a:buSzPct val="100000"/>
              <a:buFont typeface="Arial"/>
              <a:buNone/>
            </a:pPr>
            <a:r>
              <a:rPr lang="en" b="1">
                <a:solidFill>
                  <a:schemeClr val="dk2"/>
                </a:solidFill>
              </a:rPr>
              <a:t>2min</a:t>
            </a:r>
          </a:p>
          <a:p>
            <a:pPr lvl="0" rtl="0">
              <a:lnSpc>
                <a:spcPct val="115000"/>
              </a:lnSpc>
              <a:spcBef>
                <a:spcPts val="0"/>
              </a:spcBef>
              <a:spcAft>
                <a:spcPts val="1600"/>
              </a:spcAft>
              <a:buClr>
                <a:schemeClr val="dk1"/>
              </a:buClr>
              <a:buSzPct val="100000"/>
              <a:buFont typeface="Arial"/>
              <a:buNone/>
            </a:pPr>
            <a:r>
              <a:rPr lang="en">
                <a:solidFill>
                  <a:schemeClr val="dk2"/>
                </a:solidFill>
              </a:rPr>
              <a:t>Brief into to the following section. The point of this is to set the agenda for the following 60-75 minutes so students have a clear idea what we have planned, and those who want to take notes throughout, can organize their thoughts. </a:t>
            </a:r>
          </a:p>
          <a:p>
            <a:pPr lvl="0" rtl="0">
              <a:lnSpc>
                <a:spcPct val="115000"/>
              </a:lnSpc>
              <a:spcBef>
                <a:spcPts val="0"/>
              </a:spcBef>
              <a:spcAft>
                <a:spcPts val="1600"/>
              </a:spcAft>
              <a:buClr>
                <a:schemeClr val="dk1"/>
              </a:buClr>
              <a:buSzPct val="100000"/>
              <a:buFont typeface="Arial"/>
              <a:buNone/>
            </a:pPr>
            <a:r>
              <a:rPr lang="en" b="1">
                <a:solidFill>
                  <a:schemeClr val="dk2"/>
                </a:solidFill>
              </a:rPr>
              <a:t>Introduce with the following statement:</a:t>
            </a:r>
          </a:p>
          <a:p>
            <a:pPr lvl="0" rtl="0">
              <a:lnSpc>
                <a:spcPct val="115000"/>
              </a:lnSpc>
              <a:spcBef>
                <a:spcPts val="0"/>
              </a:spcBef>
              <a:spcAft>
                <a:spcPts val="1600"/>
              </a:spcAft>
              <a:buClr>
                <a:schemeClr val="dk1"/>
              </a:buClr>
              <a:buSzPct val="100000"/>
              <a:buFont typeface="Arial"/>
              <a:buNone/>
            </a:pPr>
            <a:r>
              <a:rPr lang="en">
                <a:solidFill>
                  <a:schemeClr val="dk2"/>
                </a:solidFill>
              </a:rPr>
              <a:t>“In this section we will review things to consider when developing a career roadmap. Because searching for a job is oftentimes akin to a full-time job, in terms of time and dedication, it’s important to be as organized and intentional as possible ahead of starting your search”</a:t>
            </a:r>
          </a:p>
          <a:p>
            <a:pPr marL="457200" lvl="0" indent="-298450" rtl="0">
              <a:lnSpc>
                <a:spcPct val="115000"/>
              </a:lnSpc>
              <a:spcBef>
                <a:spcPts val="0"/>
              </a:spcBef>
              <a:spcAft>
                <a:spcPts val="1600"/>
              </a:spcAft>
              <a:buClr>
                <a:schemeClr val="dk2"/>
              </a:buClr>
              <a:buSzPct val="100000"/>
            </a:pPr>
            <a:r>
              <a:rPr lang="en">
                <a:solidFill>
                  <a:schemeClr val="dk2"/>
                </a:solidFill>
              </a:rPr>
              <a:t>Professional Inspirations</a:t>
            </a:r>
          </a:p>
          <a:p>
            <a:pPr marL="457200" lvl="0" indent="-298450" rtl="0">
              <a:lnSpc>
                <a:spcPct val="115000"/>
              </a:lnSpc>
              <a:spcBef>
                <a:spcPts val="0"/>
              </a:spcBef>
              <a:spcAft>
                <a:spcPts val="1600"/>
              </a:spcAft>
              <a:buClr>
                <a:schemeClr val="dk2"/>
              </a:buClr>
              <a:buSzPct val="100000"/>
            </a:pPr>
            <a:r>
              <a:rPr lang="en">
                <a:solidFill>
                  <a:schemeClr val="dk2"/>
                </a:solidFill>
              </a:rPr>
              <a:t>Your Goals &amp; Skills</a:t>
            </a:r>
          </a:p>
          <a:p>
            <a:pPr marL="457200" lvl="0" indent="-298450" rtl="0">
              <a:lnSpc>
                <a:spcPct val="115000"/>
              </a:lnSpc>
              <a:spcBef>
                <a:spcPts val="0"/>
              </a:spcBef>
              <a:spcAft>
                <a:spcPts val="1600"/>
              </a:spcAft>
              <a:buClr>
                <a:schemeClr val="dk2"/>
              </a:buClr>
              <a:buSzPct val="100000"/>
            </a:pPr>
            <a:r>
              <a:rPr lang="en">
                <a:solidFill>
                  <a:schemeClr val="dk2"/>
                </a:solidFill>
              </a:rPr>
              <a:t>Networking</a:t>
            </a:r>
          </a:p>
          <a:p>
            <a:pPr marL="457200" lvl="0" indent="-298450" rtl="0">
              <a:lnSpc>
                <a:spcPct val="115000"/>
              </a:lnSpc>
              <a:spcBef>
                <a:spcPts val="0"/>
              </a:spcBef>
              <a:spcAft>
                <a:spcPts val="1600"/>
              </a:spcAft>
              <a:buClr>
                <a:schemeClr val="dk2"/>
              </a:buClr>
              <a:buSzPct val="100000"/>
            </a:pPr>
            <a:r>
              <a:rPr lang="en">
                <a:solidFill>
                  <a:schemeClr val="dk2"/>
                </a:solidFill>
              </a:rPr>
              <a:t>Your Place in Your Career Field</a:t>
            </a:r>
          </a:p>
          <a:p>
            <a:pPr marL="457200" lvl="0" indent="-298450" rtl="0">
              <a:lnSpc>
                <a:spcPct val="115000"/>
              </a:lnSpc>
              <a:spcBef>
                <a:spcPts val="0"/>
              </a:spcBef>
              <a:spcAft>
                <a:spcPts val="1600"/>
              </a:spcAft>
              <a:buClr>
                <a:schemeClr val="dk2"/>
              </a:buClr>
              <a:buSzPct val="100000"/>
            </a:pPr>
            <a:r>
              <a:rPr lang="en">
                <a:solidFill>
                  <a:schemeClr val="dk2"/>
                </a:solidFill>
              </a:rPr>
              <a:t>Mentors</a:t>
            </a:r>
          </a:p>
          <a:p>
            <a:pPr marL="457200" lvl="0" indent="-298450" rtl="0">
              <a:lnSpc>
                <a:spcPct val="115000"/>
              </a:lnSpc>
              <a:spcBef>
                <a:spcPts val="0"/>
              </a:spcBef>
              <a:spcAft>
                <a:spcPts val="1600"/>
              </a:spcAft>
              <a:buClr>
                <a:schemeClr val="dk2"/>
              </a:buClr>
              <a:buSzPct val="100000"/>
            </a:pPr>
            <a:r>
              <a:rPr lang="en">
                <a:solidFill>
                  <a:schemeClr val="dk2"/>
                </a:solidFill>
              </a:rPr>
              <a:t>Job Search Perspective</a:t>
            </a:r>
          </a:p>
          <a:p>
            <a:pPr marL="457200" lvl="0" indent="-298450" rtl="0">
              <a:lnSpc>
                <a:spcPct val="115000"/>
              </a:lnSpc>
              <a:spcBef>
                <a:spcPts val="0"/>
              </a:spcBef>
              <a:spcAft>
                <a:spcPts val="1600"/>
              </a:spcAft>
              <a:buClr>
                <a:schemeClr val="dk2"/>
              </a:buClr>
              <a:buSzPct val="100000"/>
            </a:pPr>
            <a:r>
              <a:rPr lang="en">
                <a:solidFill>
                  <a:schemeClr val="dk2"/>
                </a:solidFill>
              </a:rPr>
              <a:t>Outside Resources</a:t>
            </a:r>
          </a:p>
          <a:p>
            <a:pPr marL="457200" lvl="0" indent="-298450" rtl="0">
              <a:lnSpc>
                <a:spcPct val="115000"/>
              </a:lnSpc>
              <a:spcBef>
                <a:spcPts val="0"/>
              </a:spcBef>
              <a:spcAft>
                <a:spcPts val="1600"/>
              </a:spcAft>
              <a:buClr>
                <a:schemeClr val="dk2"/>
              </a:buClr>
              <a:buSzPct val="100000"/>
            </a:pPr>
            <a:r>
              <a:rPr lang="en">
                <a:solidFill>
                  <a:schemeClr val="dk2"/>
                </a:solidFill>
              </a:rPr>
              <a:t>Visualizing Your Career</a:t>
            </a:r>
          </a:p>
          <a:p>
            <a:pPr lvl="0" rtl="0">
              <a:lnSpc>
                <a:spcPct val="115000"/>
              </a:lnSpc>
              <a:spcBef>
                <a:spcPts val="0"/>
              </a:spcBef>
              <a:spcAft>
                <a:spcPts val="1600"/>
              </a:spcAft>
              <a:buClr>
                <a:schemeClr val="dk1"/>
              </a:buClr>
              <a:buSzPct val="100000"/>
              <a:buFont typeface="Arial"/>
              <a:buNone/>
            </a:pPr>
            <a:r>
              <a:rPr lang="en">
                <a:solidFill>
                  <a:schemeClr val="dk2"/>
                </a:solidFill>
              </a:rPr>
              <a:t>.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4" name="Shape 16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b="1"/>
              <a:t>3-5min</a:t>
            </a:r>
          </a:p>
          <a:p>
            <a:pPr lvl="0">
              <a:spcBef>
                <a:spcPts val="0"/>
              </a:spcBef>
              <a:buNone/>
            </a:pPr>
            <a:r>
              <a:rPr lang="en" b="1"/>
              <a:t>Activity#6</a:t>
            </a:r>
          </a:p>
          <a:p>
            <a:pPr lvl="0">
              <a:spcBef>
                <a:spcPts val="0"/>
              </a:spcBef>
              <a:buNone/>
            </a:pPr>
            <a:endParaRPr/>
          </a:p>
          <a:p>
            <a:pPr lvl="0">
              <a:spcBef>
                <a:spcPts val="0"/>
              </a:spcBef>
              <a:buNone/>
            </a:pPr>
            <a:r>
              <a:rPr lang="en"/>
              <a:t>Presenter Leads Discussion. Encourage students to give a concise answer about each person listed above</a:t>
            </a:r>
          </a:p>
          <a:p>
            <a:pPr lvl="0">
              <a:spcBef>
                <a:spcPts val="0"/>
              </a:spcBef>
              <a:buNone/>
            </a:pPr>
            <a:endParaRPr/>
          </a:p>
          <a:p>
            <a:pPr lvl="0">
              <a:spcBef>
                <a:spcPts val="0"/>
              </a:spcBef>
              <a:buNone/>
            </a:pPr>
            <a:r>
              <a:rPr lang="en" b="1"/>
              <a:t>Self- Awareness Activity #6:</a:t>
            </a:r>
            <a:r>
              <a:rPr lang="en"/>
              <a:t> Each student writes down a professional inspiration of theirs &amp; why.</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Shape 17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7" name="Shape 17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b="1"/>
              <a:t>3-5min</a:t>
            </a:r>
          </a:p>
          <a:p>
            <a:pPr lvl="0">
              <a:spcBef>
                <a:spcPts val="0"/>
              </a:spcBef>
              <a:buNone/>
            </a:pPr>
            <a:r>
              <a:rPr lang="en" b="1"/>
              <a:t>Activity #7</a:t>
            </a:r>
          </a:p>
          <a:p>
            <a:pPr lvl="0">
              <a:spcBef>
                <a:spcPts val="0"/>
              </a:spcBef>
              <a:buNone/>
            </a:pPr>
            <a:r>
              <a:rPr lang="en" b="1"/>
              <a:t>Handout #4</a:t>
            </a:r>
          </a:p>
          <a:p>
            <a:pPr lvl="0">
              <a:spcBef>
                <a:spcPts val="0"/>
              </a:spcBef>
              <a:buNone/>
            </a:pPr>
            <a:endParaRPr/>
          </a:p>
          <a:p>
            <a:pPr lvl="0">
              <a:spcBef>
                <a:spcPts val="0"/>
              </a:spcBef>
              <a:buNone/>
            </a:pPr>
            <a:r>
              <a:rPr lang="en" i="1"/>
              <a:t>Need to get a better image from Manzoor. Turn this slide into simply an activity slide. </a:t>
            </a:r>
          </a:p>
          <a:p>
            <a:pPr lvl="0">
              <a:spcBef>
                <a:spcPts val="0"/>
              </a:spcBef>
              <a:buNone/>
            </a:pPr>
            <a:endParaRPr/>
          </a:p>
          <a:p>
            <a:pPr lvl="0">
              <a:spcBef>
                <a:spcPts val="0"/>
              </a:spcBef>
              <a:buNone/>
            </a:pPr>
            <a:r>
              <a:rPr lang="en" b="1"/>
              <a:t>Introduce with the following statement: </a:t>
            </a:r>
          </a:p>
          <a:p>
            <a:pPr lvl="0">
              <a:spcBef>
                <a:spcPts val="0"/>
              </a:spcBef>
              <a:buNone/>
            </a:pPr>
            <a:endParaRPr/>
          </a:p>
          <a:p>
            <a:pPr lvl="0">
              <a:spcBef>
                <a:spcPts val="0"/>
              </a:spcBef>
              <a:buNone/>
            </a:pPr>
            <a:r>
              <a:rPr lang="en"/>
              <a:t>“Your strengths tell you what you’re good at. They help you to communicate and better understand yourself, your skills, your abilities, and how you best interact &amp; work with others. Further, your strengths help you to navigate the difference between Hard &amp; Soft skills, and highlight your successes with each. </a:t>
            </a:r>
          </a:p>
          <a:p>
            <a:pPr lvl="0">
              <a:spcBef>
                <a:spcPts val="0"/>
              </a:spcBef>
              <a:buNone/>
            </a:pPr>
            <a:endParaRPr/>
          </a:p>
          <a:p>
            <a:pPr lvl="0">
              <a:spcBef>
                <a:spcPts val="0"/>
              </a:spcBef>
              <a:buNone/>
            </a:pPr>
            <a:r>
              <a:rPr lang="en"/>
              <a:t>For anyone interested in learning about additional assessments, similar to the Gallup Strengths Assessment, please reach out to us for information about the EP10 and Disc Assessments.”</a:t>
            </a:r>
          </a:p>
          <a:p>
            <a:pPr lvl="0">
              <a:spcBef>
                <a:spcPts val="0"/>
              </a:spcBef>
              <a:buNone/>
            </a:pPr>
            <a:endParaRPr/>
          </a:p>
          <a:p>
            <a:pPr lvl="0">
              <a:spcBef>
                <a:spcPts val="0"/>
              </a:spcBef>
              <a:buNone/>
            </a:pPr>
            <a:r>
              <a:rPr lang="en"/>
              <a:t>Have students select 5 Transferrable Skills and write a sentence about how they’ve used these in their internship.</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Shape 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8" name="Shape 5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b="1" dirty="0"/>
              <a:t>5min</a:t>
            </a:r>
          </a:p>
          <a:p>
            <a:pPr lvl="0">
              <a:spcBef>
                <a:spcPts val="0"/>
              </a:spcBef>
              <a:buNone/>
            </a:pPr>
            <a:endParaRPr dirty="0"/>
          </a:p>
          <a:p>
            <a:pPr lvl="0">
              <a:spcBef>
                <a:spcPts val="0"/>
              </a:spcBef>
              <a:buNone/>
            </a:pPr>
            <a:r>
              <a:rPr lang="en" dirty="0"/>
              <a:t>Presenter spends 5 min introducing students to the International Career Development Workshop. Give a brief overview of the Four Pillars of the day, as well as the schedule for the day, breaks, guest speakers, lunch, etc. </a:t>
            </a:r>
          </a:p>
          <a:p>
            <a:pPr lvl="0">
              <a:spcBef>
                <a:spcPts val="0"/>
              </a:spcBef>
              <a:buNone/>
            </a:pPr>
            <a:endParaRPr dirty="0"/>
          </a:p>
          <a:p>
            <a:pPr lvl="0">
              <a:spcBef>
                <a:spcPts val="0"/>
              </a:spcBef>
              <a:buNone/>
            </a:pPr>
            <a:r>
              <a:rPr lang="en" dirty="0"/>
              <a:t>Most important notes for students:</a:t>
            </a:r>
          </a:p>
          <a:p>
            <a:pPr lvl="0">
              <a:spcBef>
                <a:spcPts val="0"/>
              </a:spcBef>
              <a:buNone/>
            </a:pPr>
            <a:endParaRPr dirty="0"/>
          </a:p>
          <a:p>
            <a:pPr marL="457200" lvl="0" indent="-228600" rtl="0">
              <a:spcBef>
                <a:spcPts val="0"/>
              </a:spcBef>
            </a:pPr>
            <a:r>
              <a:rPr lang="en" dirty="0"/>
              <a:t>Make sure all students are seated in accordance to their strengths. </a:t>
            </a:r>
          </a:p>
          <a:p>
            <a:pPr marL="914400" lvl="1" indent="-228600" rtl="0">
              <a:spcBef>
                <a:spcPts val="0"/>
              </a:spcBef>
            </a:pPr>
            <a:r>
              <a:rPr lang="en" dirty="0"/>
              <a:t>We will discuss this during training. We will want to match people based on strengths results so the tendency isn’t for students to sit just with their friends + use this day as an opportunity to engage with people outside of their comfort zone.  </a:t>
            </a:r>
          </a:p>
          <a:p>
            <a:pPr marL="457200" lvl="0" indent="-228600" rtl="0">
              <a:spcBef>
                <a:spcPts val="0"/>
              </a:spcBef>
            </a:pPr>
            <a:r>
              <a:rPr lang="en" dirty="0"/>
              <a:t>Make sure all strengths and documents are in their proper places.</a:t>
            </a:r>
          </a:p>
          <a:p>
            <a:pPr marL="914400" lvl="1" indent="-228600" rtl="0">
              <a:spcBef>
                <a:spcPts val="0"/>
              </a:spcBef>
            </a:pPr>
            <a:r>
              <a:rPr lang="en" dirty="0"/>
              <a:t>Throughout the ICDW are guidelines to handouts I will be creating and emailing to you all ahead of your ICDWs. These will need to be printed and inserted into all students folders, and set out at each of their tables ahead of their arrival. </a:t>
            </a:r>
          </a:p>
          <a:p>
            <a:pPr marL="914400" lvl="1" indent="-228600" rtl="0">
              <a:spcBef>
                <a:spcPts val="0"/>
              </a:spcBef>
            </a:pPr>
            <a:r>
              <a:rPr lang="en" dirty="0"/>
              <a:t>Spreadsheet containing all students strengths will be laid out on each table.</a:t>
            </a:r>
          </a:p>
          <a:p>
            <a:pPr marL="457200" lvl="0" indent="-228600" rtl="0">
              <a:spcBef>
                <a:spcPts val="0"/>
              </a:spcBef>
            </a:pPr>
            <a:r>
              <a:rPr lang="en" dirty="0"/>
              <a:t>Inform students of no computer/cell phone rule throughout presentation</a:t>
            </a:r>
          </a:p>
          <a:p>
            <a:pPr marL="457200" lvl="0" indent="-228600" rtl="0">
              <a:spcBef>
                <a:spcPts val="0"/>
              </a:spcBef>
            </a:pPr>
            <a:r>
              <a:rPr lang="en" dirty="0"/>
              <a:t>Cover Plan for the day - breaks, guest speakers, lunch, etc</a:t>
            </a:r>
          </a:p>
          <a:p>
            <a:pPr marL="914400" lvl="1" indent="-228600" rtl="0">
              <a:spcBef>
                <a:spcPts val="0"/>
              </a:spcBef>
            </a:pPr>
            <a:r>
              <a:rPr lang="en" dirty="0"/>
              <a:t>Let them know that the day is very active &amp; activity-based. They will be called upon to present findings &amp; ideas for the next phase in their life/career. The more participation from them, the better for everyone. </a:t>
            </a:r>
          </a:p>
          <a:p>
            <a:pPr marL="914400" lvl="1" indent="-228600" rtl="0">
              <a:spcBef>
                <a:spcPts val="0"/>
              </a:spcBef>
            </a:pPr>
            <a:r>
              <a:rPr lang="en" dirty="0"/>
              <a:t>There will be a review at the end of each section which will serve as a great opportunity for Q&amp;A. Ask them to hold questions until the end of each section, and to write them down on scratch paper. </a:t>
            </a:r>
          </a:p>
          <a:p>
            <a:pPr marL="457200" lvl="0" indent="-228600" rtl="0">
              <a:spcBef>
                <a:spcPts val="0"/>
              </a:spcBef>
            </a:pPr>
            <a:r>
              <a:rPr lang="en" dirty="0"/>
              <a:t>Brief, one sentence of each section</a:t>
            </a:r>
          </a:p>
          <a:p>
            <a:pPr marL="457200" lvl="0" indent="-228600" rtl="0">
              <a:spcBef>
                <a:spcPts val="0"/>
              </a:spcBef>
            </a:pPr>
            <a:r>
              <a:rPr lang="en" dirty="0"/>
              <a:t>Focus on Self-Awareness</a:t>
            </a:r>
          </a:p>
          <a:p>
            <a:pPr marL="914400" lvl="1" indent="-228600" rtl="0">
              <a:spcBef>
                <a:spcPts val="0"/>
              </a:spcBef>
            </a:pPr>
            <a:r>
              <a:rPr lang="en" dirty="0"/>
              <a:t>Set the tone early, that key to this day is Self-Awareness and a greater understanding of themselves, their strengths, their innate leadership, and how they can use the tools presented to them today to find a career they love, and carve out a life they want.</a:t>
            </a:r>
          </a:p>
          <a:p>
            <a:pPr marL="457200" lvl="0" indent="-228600" rtl="0">
              <a:spcBef>
                <a:spcPts val="0"/>
              </a:spcBef>
            </a:pPr>
            <a:r>
              <a:rPr lang="en" dirty="0"/>
              <a:t>Pilot Program</a:t>
            </a:r>
          </a:p>
          <a:p>
            <a:pPr marL="914400" lvl="1" indent="-228600" rtl="0">
              <a:spcBef>
                <a:spcPts val="0"/>
              </a:spcBef>
            </a:pPr>
            <a:r>
              <a:rPr lang="en" dirty="0"/>
              <a:t>Before getting started, let students know they are a part of the Pilot Launch of the ICDW. Let them know we encourage their feedback afterwards in terms of ways to make this more engaging and useful for them. Let them know we will be providing them with a short survey at the end of the Presentation to hear their feedback.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Shape 18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7" name="Shape 18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b="1"/>
              <a:t>5-10min</a:t>
            </a:r>
          </a:p>
          <a:p>
            <a:pPr lvl="0">
              <a:spcBef>
                <a:spcPts val="0"/>
              </a:spcBef>
              <a:buNone/>
            </a:pPr>
            <a:r>
              <a:rPr lang="en" b="1"/>
              <a:t>Handout #5</a:t>
            </a:r>
          </a:p>
          <a:p>
            <a:pPr lvl="0">
              <a:spcBef>
                <a:spcPts val="0"/>
              </a:spcBef>
              <a:buNone/>
            </a:pPr>
            <a:endParaRPr/>
          </a:p>
          <a:p>
            <a:pPr lvl="0">
              <a:spcBef>
                <a:spcPts val="0"/>
              </a:spcBef>
              <a:buNone/>
            </a:pPr>
            <a:r>
              <a:rPr lang="en"/>
              <a:t>This is intended to be an independent activity that helps transition into the actionable elements of the Career Roadmap section of the ICDW. </a:t>
            </a:r>
          </a:p>
          <a:p>
            <a:pPr lvl="0">
              <a:spcBef>
                <a:spcPts val="0"/>
              </a:spcBef>
              <a:buNone/>
            </a:pPr>
            <a:r>
              <a:rPr lang="en"/>
              <a:t>Instructors are to let each student work independently to come up with answers to the three prompts. </a:t>
            </a:r>
          </a:p>
          <a:p>
            <a:pPr lvl="0">
              <a:spcBef>
                <a:spcPts val="0"/>
              </a:spcBef>
              <a:buNone/>
            </a:pPr>
            <a:endParaRPr/>
          </a:p>
          <a:p>
            <a:pPr lvl="0">
              <a:spcBef>
                <a:spcPts val="0"/>
              </a:spcBef>
              <a:buNone/>
            </a:pPr>
            <a:r>
              <a:rPr lang="en"/>
              <a:t>Before allowing students to start the activity, remind them that, for their goals, Short-Term Goals need to be tangible, whereas the Long-Term Goals can be more ideas based. Emphasize that their goals can adapt with time, but they are opportunities for them to focus on a general path moving forward.</a:t>
            </a:r>
          </a:p>
          <a:p>
            <a:pPr lvl="0">
              <a:spcBef>
                <a:spcPts val="0"/>
              </a:spcBef>
              <a:buNone/>
            </a:pPr>
            <a:endParaRPr/>
          </a:p>
          <a:p>
            <a:pPr lvl="0">
              <a:spcBef>
                <a:spcPts val="0"/>
              </a:spcBef>
              <a:buNone/>
            </a:pPr>
            <a:r>
              <a:rPr lang="en"/>
              <a:t>Depending on Group Size, 1-3 students present. </a:t>
            </a:r>
          </a:p>
          <a:p>
            <a:pPr lvl="0">
              <a:spcBef>
                <a:spcPts val="0"/>
              </a:spcBef>
              <a:buNone/>
            </a:pPr>
            <a:endParaRPr/>
          </a:p>
          <a:p>
            <a:pPr lvl="0">
              <a:spcBef>
                <a:spcPts val="0"/>
              </a:spcBef>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Shape 19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4" name="Shape 19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b="1"/>
              <a:t>5-7min</a:t>
            </a:r>
          </a:p>
          <a:p>
            <a:pPr lvl="0">
              <a:spcBef>
                <a:spcPts val="0"/>
              </a:spcBef>
              <a:buNone/>
            </a:pPr>
            <a:r>
              <a:rPr lang="en" b="1"/>
              <a:t>Activity #8</a:t>
            </a:r>
          </a:p>
          <a:p>
            <a:pPr lvl="0">
              <a:spcBef>
                <a:spcPts val="0"/>
              </a:spcBef>
              <a:buNone/>
            </a:pPr>
            <a:r>
              <a:rPr lang="en" b="1"/>
              <a:t>Handout #6</a:t>
            </a:r>
          </a:p>
          <a:p>
            <a:pPr lvl="0">
              <a:spcBef>
                <a:spcPts val="0"/>
              </a:spcBef>
              <a:buNone/>
            </a:pPr>
            <a:endParaRPr/>
          </a:p>
          <a:p>
            <a:pPr lvl="0">
              <a:spcBef>
                <a:spcPts val="0"/>
              </a:spcBef>
              <a:buNone/>
            </a:pPr>
            <a:r>
              <a:rPr lang="en" b="1"/>
              <a:t>Introduce the Concept of an Elevator Speech with the following statement:</a:t>
            </a:r>
          </a:p>
          <a:p>
            <a:pPr lvl="0">
              <a:spcBef>
                <a:spcPts val="0"/>
              </a:spcBef>
              <a:buNone/>
            </a:pPr>
            <a:endParaRPr/>
          </a:p>
          <a:p>
            <a:pPr lvl="0">
              <a:spcBef>
                <a:spcPts val="0"/>
              </a:spcBef>
              <a:buNone/>
            </a:pPr>
            <a:r>
              <a:rPr lang="en"/>
              <a:t>“Imagine you get on an elevator with the CEO of the company you want to work for. You have 30 seconds to convince him/her that they </a:t>
            </a:r>
            <a:r>
              <a:rPr lang="en" i="1"/>
              <a:t>have </a:t>
            </a:r>
            <a:r>
              <a:rPr lang="en"/>
              <a:t>to hire you. An elevator speech is intended to be a quick overview of YOU, your skills, and your goals. The best elevator speeches are written out and rehearsed so they sound effortless and avoid “ummmm” and lots of vague fluff.” </a:t>
            </a:r>
          </a:p>
          <a:p>
            <a:pPr lvl="0">
              <a:spcBef>
                <a:spcPts val="0"/>
              </a:spcBef>
              <a:buNone/>
            </a:pPr>
            <a:endParaRPr/>
          </a:p>
          <a:p>
            <a:pPr lvl="0">
              <a:spcBef>
                <a:spcPts val="0"/>
              </a:spcBef>
              <a:buNone/>
            </a:pPr>
            <a:r>
              <a:rPr lang="en"/>
              <a:t>Then watch the video linked.</a:t>
            </a:r>
          </a:p>
          <a:p>
            <a:pPr lvl="0">
              <a:spcBef>
                <a:spcPts val="0"/>
              </a:spcBef>
              <a:buNone/>
            </a:pPr>
            <a:endParaRPr/>
          </a:p>
          <a:p>
            <a:pPr lvl="0">
              <a:spcBef>
                <a:spcPts val="0"/>
              </a:spcBef>
              <a:buNone/>
            </a:pPr>
            <a:r>
              <a:rPr lang="en"/>
              <a:t>Finally, for the activity, give the students 2-3 minutes to craft their own elevator speeches. Once they finish, pair students with each other so they can practice their elevator speeches. </a:t>
            </a:r>
          </a:p>
          <a:p>
            <a:pPr lvl="0">
              <a:spcBef>
                <a:spcPts val="0"/>
              </a:spcBef>
              <a:buNone/>
            </a:pPr>
            <a:endParaRPr/>
          </a:p>
          <a:p>
            <a:pPr lvl="0">
              <a:spcBef>
                <a:spcPts val="0"/>
              </a:spcBef>
              <a:buNone/>
            </a:pPr>
            <a:r>
              <a:rPr lang="en"/>
              <a:t>1-2 pairs will present.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Shape 20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1" name="Shape 20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spcAft>
                <a:spcPts val="1600"/>
              </a:spcAft>
              <a:buNone/>
            </a:pPr>
            <a:r>
              <a:rPr lang="en" b="1">
                <a:solidFill>
                  <a:schemeClr val="dk2"/>
                </a:solidFill>
              </a:rPr>
              <a:t>1-2min</a:t>
            </a:r>
          </a:p>
          <a:p>
            <a:pPr lvl="0" rtl="0">
              <a:lnSpc>
                <a:spcPct val="115000"/>
              </a:lnSpc>
              <a:spcBef>
                <a:spcPts val="0"/>
              </a:spcBef>
              <a:spcAft>
                <a:spcPts val="1600"/>
              </a:spcAft>
              <a:buNone/>
            </a:pPr>
            <a:r>
              <a:rPr lang="en">
                <a:solidFill>
                  <a:schemeClr val="dk2"/>
                </a:solidFill>
              </a:rPr>
              <a:t>This is a lecture slide intended to bridge from an assessment of one’s goals &amp; skills, to the strategies implemented for Networking. </a:t>
            </a:r>
          </a:p>
          <a:p>
            <a:pPr lvl="0" rtl="0">
              <a:lnSpc>
                <a:spcPct val="115000"/>
              </a:lnSpc>
              <a:spcBef>
                <a:spcPts val="0"/>
              </a:spcBef>
              <a:spcAft>
                <a:spcPts val="1600"/>
              </a:spcAft>
              <a:buNone/>
            </a:pPr>
            <a:r>
              <a:rPr lang="en" b="1">
                <a:solidFill>
                  <a:schemeClr val="dk2"/>
                </a:solidFill>
              </a:rPr>
              <a:t>Introduce with the Following Statement:</a:t>
            </a:r>
          </a:p>
          <a:p>
            <a:pPr lvl="0" rtl="0">
              <a:lnSpc>
                <a:spcPct val="115000"/>
              </a:lnSpc>
              <a:spcBef>
                <a:spcPts val="0"/>
              </a:spcBef>
              <a:spcAft>
                <a:spcPts val="1600"/>
              </a:spcAft>
              <a:buNone/>
            </a:pPr>
            <a:r>
              <a:rPr lang="en">
                <a:solidFill>
                  <a:schemeClr val="dk2"/>
                </a:solidFill>
              </a:rPr>
              <a:t>“Yes, it’s that buzzword you hear all professionals discussing. Everyone advises you to do it, but what is Networking? </a:t>
            </a:r>
          </a:p>
          <a:p>
            <a:pPr lvl="0" rtl="0">
              <a:lnSpc>
                <a:spcPct val="115000"/>
              </a:lnSpc>
              <a:spcBef>
                <a:spcPts val="0"/>
              </a:spcBef>
              <a:spcAft>
                <a:spcPts val="1600"/>
              </a:spcAft>
              <a:buNone/>
            </a:pPr>
            <a:r>
              <a:rPr lang="en">
                <a:solidFill>
                  <a:schemeClr val="dk2"/>
                </a:solidFill>
              </a:rPr>
              <a:t>Networking is </a:t>
            </a:r>
            <a:r>
              <a:rPr lang="en">
                <a:solidFill>
                  <a:srgbClr val="545454"/>
                </a:solidFill>
              </a:rPr>
              <a:t>creating a group of acquaintances and associates, and keeping the group active through regular communication for mutual benefit. </a:t>
            </a:r>
          </a:p>
          <a:p>
            <a:pPr lvl="0" rtl="0">
              <a:lnSpc>
                <a:spcPct val="115000"/>
              </a:lnSpc>
              <a:spcBef>
                <a:spcPts val="0"/>
              </a:spcBef>
              <a:spcAft>
                <a:spcPts val="1600"/>
              </a:spcAft>
              <a:buNone/>
            </a:pPr>
            <a:r>
              <a:rPr lang="en">
                <a:solidFill>
                  <a:srgbClr val="545454"/>
                </a:solidFill>
              </a:rPr>
              <a:t>Networking events are a great way to further develop your network. They are also a great way for you to meet people in your career field who could help you take the next step in your career search”</a:t>
            </a:r>
          </a:p>
          <a:p>
            <a:pPr lvl="0" rtl="0">
              <a:lnSpc>
                <a:spcPct val="115000"/>
              </a:lnSpc>
              <a:spcBef>
                <a:spcPts val="0"/>
              </a:spcBef>
              <a:spcAft>
                <a:spcPts val="1600"/>
              </a:spcAft>
              <a:buNone/>
            </a:pPr>
            <a:r>
              <a:rPr lang="en">
                <a:solidFill>
                  <a:srgbClr val="545454"/>
                </a:solidFill>
              </a:rPr>
              <a:t>Proceed through the remainder of the slide</a:t>
            </a:r>
          </a:p>
          <a:p>
            <a:pPr marL="457200" lvl="0" indent="-304800" rtl="0">
              <a:lnSpc>
                <a:spcPct val="115000"/>
              </a:lnSpc>
              <a:spcBef>
                <a:spcPts val="0"/>
              </a:spcBef>
              <a:spcAft>
                <a:spcPts val="1600"/>
              </a:spcAft>
              <a:buClr>
                <a:schemeClr val="dk1"/>
              </a:buClr>
              <a:buSzPct val="100000"/>
            </a:pPr>
            <a:r>
              <a:rPr lang="en" sz="1200">
                <a:solidFill>
                  <a:schemeClr val="dk1"/>
                </a:solidFill>
              </a:rPr>
              <a:t>Where can you find Networking Opportunities? </a:t>
            </a:r>
          </a:p>
          <a:p>
            <a:pPr marL="914400" lvl="1" indent="-292100" rtl="0">
              <a:lnSpc>
                <a:spcPct val="115000"/>
              </a:lnSpc>
              <a:spcBef>
                <a:spcPts val="0"/>
              </a:spcBef>
              <a:spcAft>
                <a:spcPts val="1600"/>
              </a:spcAft>
              <a:buClr>
                <a:schemeClr val="dk1"/>
              </a:buClr>
              <a:buSzPct val="100000"/>
            </a:pPr>
            <a:r>
              <a:rPr lang="en" sz="1000">
                <a:solidFill>
                  <a:schemeClr val="dk1"/>
                </a:solidFill>
              </a:rPr>
              <a:t>Formal networking events</a:t>
            </a:r>
          </a:p>
          <a:p>
            <a:pPr marL="914400" lvl="1" indent="-292100" rtl="0">
              <a:lnSpc>
                <a:spcPct val="115000"/>
              </a:lnSpc>
              <a:spcBef>
                <a:spcPts val="0"/>
              </a:spcBef>
              <a:spcAft>
                <a:spcPts val="1600"/>
              </a:spcAft>
              <a:buClr>
                <a:schemeClr val="dk1"/>
              </a:buClr>
              <a:buSzPct val="100000"/>
            </a:pPr>
            <a:r>
              <a:rPr lang="en" sz="1000">
                <a:solidFill>
                  <a:schemeClr val="dk1"/>
                </a:solidFill>
              </a:rPr>
              <a:t>Continuing education events</a:t>
            </a:r>
          </a:p>
          <a:p>
            <a:pPr marL="914400" lvl="1" indent="-292100" rtl="0">
              <a:lnSpc>
                <a:spcPct val="115000"/>
              </a:lnSpc>
              <a:spcBef>
                <a:spcPts val="0"/>
              </a:spcBef>
              <a:spcAft>
                <a:spcPts val="1600"/>
              </a:spcAft>
              <a:buClr>
                <a:schemeClr val="dk1"/>
              </a:buClr>
              <a:buSzPct val="100000"/>
            </a:pPr>
            <a:r>
              <a:rPr lang="en" sz="1000">
                <a:solidFill>
                  <a:schemeClr val="dk1"/>
                </a:solidFill>
              </a:rPr>
              <a:t>Professional organization meetings</a:t>
            </a:r>
          </a:p>
          <a:p>
            <a:pPr marL="914400" lvl="1" indent="-292100" rtl="0">
              <a:lnSpc>
                <a:spcPct val="115000"/>
              </a:lnSpc>
              <a:spcBef>
                <a:spcPts val="0"/>
              </a:spcBef>
              <a:spcAft>
                <a:spcPts val="1600"/>
              </a:spcAft>
              <a:buClr>
                <a:schemeClr val="dk1"/>
              </a:buClr>
              <a:buSzPct val="100000"/>
            </a:pPr>
            <a:r>
              <a:rPr lang="en" sz="1000">
                <a:solidFill>
                  <a:schemeClr val="dk1"/>
                </a:solidFill>
              </a:rPr>
              <a:t>Social gatherings</a:t>
            </a:r>
          </a:p>
          <a:p>
            <a:pPr marL="457200" lvl="0" indent="-304800" rtl="0">
              <a:lnSpc>
                <a:spcPct val="115000"/>
              </a:lnSpc>
              <a:spcBef>
                <a:spcPts val="0"/>
              </a:spcBef>
              <a:spcAft>
                <a:spcPts val="1600"/>
              </a:spcAft>
              <a:buClr>
                <a:schemeClr val="dk1"/>
              </a:buClr>
              <a:buSzPct val="100000"/>
            </a:pPr>
            <a:r>
              <a:rPr lang="en" sz="1200">
                <a:solidFill>
                  <a:schemeClr val="dk1"/>
                </a:solidFill>
              </a:rPr>
              <a:t>Who do you Network with??</a:t>
            </a:r>
          </a:p>
          <a:p>
            <a:pPr marL="914400" lvl="1" indent="-292100" rtl="0">
              <a:lnSpc>
                <a:spcPct val="115000"/>
              </a:lnSpc>
              <a:spcBef>
                <a:spcPts val="0"/>
              </a:spcBef>
              <a:spcAft>
                <a:spcPts val="1600"/>
              </a:spcAft>
              <a:buClr>
                <a:schemeClr val="dk1"/>
              </a:buClr>
              <a:buSzPct val="100000"/>
            </a:pPr>
            <a:r>
              <a:rPr lang="en" sz="1000">
                <a:solidFill>
                  <a:schemeClr val="dk1"/>
                </a:solidFill>
              </a:rPr>
              <a:t>People you know &amp; those you don’t</a:t>
            </a:r>
          </a:p>
          <a:p>
            <a:pPr marL="457200" lvl="0" indent="-304800" rtl="0">
              <a:lnSpc>
                <a:spcPct val="115000"/>
              </a:lnSpc>
              <a:spcBef>
                <a:spcPts val="0"/>
              </a:spcBef>
              <a:spcAft>
                <a:spcPts val="1600"/>
              </a:spcAft>
              <a:buClr>
                <a:schemeClr val="dk1"/>
              </a:buClr>
              <a:buSzPct val="100000"/>
            </a:pPr>
            <a:r>
              <a:rPr lang="en" sz="1200">
                <a:solidFill>
                  <a:schemeClr val="dk1"/>
                </a:solidFill>
              </a:rPr>
              <a:t>What are some common barriers to Networking?</a:t>
            </a:r>
          </a:p>
          <a:p>
            <a:pPr marL="914400" lvl="1" indent="-292100" rtl="0">
              <a:lnSpc>
                <a:spcPct val="115000"/>
              </a:lnSpc>
              <a:spcBef>
                <a:spcPts val="0"/>
              </a:spcBef>
              <a:spcAft>
                <a:spcPts val="1600"/>
              </a:spcAft>
              <a:buClr>
                <a:schemeClr val="dk1"/>
              </a:buClr>
              <a:buSzPct val="100000"/>
            </a:pPr>
            <a:r>
              <a:rPr lang="en" sz="1000">
                <a:solidFill>
                  <a:schemeClr val="dk1"/>
                </a:solidFill>
              </a:rPr>
              <a:t>“Too busy”</a:t>
            </a:r>
          </a:p>
          <a:p>
            <a:pPr marL="914400" lvl="1" indent="-292100" rtl="0">
              <a:lnSpc>
                <a:spcPct val="115000"/>
              </a:lnSpc>
              <a:spcBef>
                <a:spcPts val="0"/>
              </a:spcBef>
              <a:spcAft>
                <a:spcPts val="1600"/>
              </a:spcAft>
              <a:buClr>
                <a:schemeClr val="dk1"/>
              </a:buClr>
              <a:buSzPct val="100000"/>
            </a:pPr>
            <a:r>
              <a:rPr lang="en" sz="1000">
                <a:solidFill>
                  <a:schemeClr val="dk1"/>
                </a:solidFill>
              </a:rPr>
              <a:t>“Not good at talking to strangers”</a:t>
            </a:r>
          </a:p>
          <a:p>
            <a:pPr marR="0" lvl="0" algn="l" rtl="0">
              <a:lnSpc>
                <a:spcPct val="115000"/>
              </a:lnSpc>
              <a:spcBef>
                <a:spcPts val="800"/>
              </a:spcBef>
              <a:spcAft>
                <a:spcPts val="0"/>
              </a:spcAft>
              <a:buNone/>
            </a:pPr>
            <a:r>
              <a:rPr lang="en" sz="1200">
                <a:solidFill>
                  <a:schemeClr val="dk1"/>
                </a:solidFill>
              </a:rPr>
              <a:t>The next slide is the conclusion to the Topic of Networking</a:t>
            </a:r>
          </a:p>
          <a:p>
            <a:pPr lvl="0" rtl="0">
              <a:lnSpc>
                <a:spcPct val="115000"/>
              </a:lnSpc>
              <a:spcBef>
                <a:spcPts val="0"/>
              </a:spcBef>
              <a:spcAft>
                <a:spcPts val="1600"/>
              </a:spcAft>
              <a:buClr>
                <a:schemeClr val="dk1"/>
              </a:buClr>
              <a:buSzPct val="100000"/>
              <a:buFont typeface="Arial"/>
              <a:buNone/>
            </a:pPr>
            <a:endParaRPr>
              <a:solidFill>
                <a:srgbClr val="545454"/>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8" name="Shape 20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800"/>
              </a:spcBef>
              <a:buNone/>
            </a:pPr>
            <a:r>
              <a:rPr lang="en" sz="1200">
                <a:solidFill>
                  <a:schemeClr val="dk1"/>
                </a:solidFill>
              </a:rPr>
              <a:t>1-2min</a:t>
            </a:r>
          </a:p>
          <a:p>
            <a:pPr lvl="0" rtl="0">
              <a:lnSpc>
                <a:spcPct val="115000"/>
              </a:lnSpc>
              <a:spcBef>
                <a:spcPts val="800"/>
              </a:spcBef>
              <a:buNone/>
            </a:pPr>
            <a:r>
              <a:rPr lang="en" sz="1200">
                <a:solidFill>
                  <a:schemeClr val="dk1"/>
                </a:solidFill>
              </a:rPr>
              <a:t>This is meant to be a continuation of the previous slide. Simple continue with the first bullet point.</a:t>
            </a:r>
          </a:p>
          <a:p>
            <a:pPr marL="457200" lvl="0" indent="-304800" rtl="0">
              <a:lnSpc>
                <a:spcPct val="115000"/>
              </a:lnSpc>
              <a:spcBef>
                <a:spcPts val="800"/>
              </a:spcBef>
              <a:buClr>
                <a:schemeClr val="dk1"/>
              </a:buClr>
              <a:buSzPct val="100000"/>
            </a:pPr>
            <a:r>
              <a:rPr lang="en" sz="1200">
                <a:solidFill>
                  <a:schemeClr val="dk1"/>
                </a:solidFill>
              </a:rPr>
              <a:t>How do you Network?</a:t>
            </a:r>
          </a:p>
          <a:p>
            <a:pPr marL="914400" lvl="1" indent="-292100" rtl="0">
              <a:lnSpc>
                <a:spcPct val="115000"/>
              </a:lnSpc>
              <a:spcBef>
                <a:spcPts val="800"/>
              </a:spcBef>
              <a:buClr>
                <a:schemeClr val="dk1"/>
              </a:buClr>
              <a:buSzPct val="100000"/>
            </a:pPr>
            <a:r>
              <a:rPr lang="en" sz="1000">
                <a:solidFill>
                  <a:schemeClr val="dk1"/>
                </a:solidFill>
              </a:rPr>
              <a:t>Introduce yourself to people standing alone</a:t>
            </a:r>
          </a:p>
          <a:p>
            <a:pPr marL="914400" lvl="1" indent="-292100" rtl="0">
              <a:lnSpc>
                <a:spcPct val="115000"/>
              </a:lnSpc>
              <a:spcBef>
                <a:spcPts val="800"/>
              </a:spcBef>
              <a:buClr>
                <a:schemeClr val="dk1"/>
              </a:buClr>
              <a:buSzPct val="100000"/>
            </a:pPr>
            <a:r>
              <a:rPr lang="en" sz="1000">
                <a:solidFill>
                  <a:schemeClr val="dk1"/>
                </a:solidFill>
              </a:rPr>
              <a:t>Have a curious attitude</a:t>
            </a:r>
          </a:p>
          <a:p>
            <a:pPr marL="914400" lvl="1" indent="-292100" rtl="0">
              <a:lnSpc>
                <a:spcPct val="115000"/>
              </a:lnSpc>
              <a:spcBef>
                <a:spcPts val="800"/>
              </a:spcBef>
              <a:buClr>
                <a:schemeClr val="dk1"/>
              </a:buClr>
              <a:buSzPct val="100000"/>
            </a:pPr>
            <a:r>
              <a:rPr lang="en" sz="1000">
                <a:solidFill>
                  <a:schemeClr val="dk1"/>
                </a:solidFill>
              </a:rPr>
              <a:t>Get &amp; give business cards</a:t>
            </a:r>
          </a:p>
          <a:p>
            <a:pPr marL="457200" lvl="0" indent="-304800" rtl="0">
              <a:lnSpc>
                <a:spcPct val="115000"/>
              </a:lnSpc>
              <a:spcBef>
                <a:spcPts val="800"/>
              </a:spcBef>
              <a:buClr>
                <a:schemeClr val="dk1"/>
              </a:buClr>
              <a:buSzPct val="100000"/>
              <a:buChar char="●"/>
            </a:pPr>
            <a:r>
              <a:rPr lang="en" sz="1200">
                <a:solidFill>
                  <a:schemeClr val="dk1"/>
                </a:solidFill>
              </a:rPr>
              <a:t>After a Networking Event, Then what?</a:t>
            </a:r>
          </a:p>
          <a:p>
            <a:pPr marL="914400" lvl="1" indent="-292100" rtl="0">
              <a:lnSpc>
                <a:spcPct val="115000"/>
              </a:lnSpc>
              <a:spcBef>
                <a:spcPts val="800"/>
              </a:spcBef>
              <a:buClr>
                <a:schemeClr val="dk1"/>
              </a:buClr>
              <a:buSzPct val="100000"/>
              <a:buChar char="○"/>
            </a:pPr>
            <a:r>
              <a:rPr lang="en" sz="1000">
                <a:solidFill>
                  <a:schemeClr val="dk1"/>
                </a:solidFill>
              </a:rPr>
              <a:t>Follow up, share info, ask ?s</a:t>
            </a:r>
          </a:p>
          <a:p>
            <a:pPr marL="914400" lvl="1" indent="-292100" rtl="0">
              <a:lnSpc>
                <a:spcPct val="115000"/>
              </a:lnSpc>
              <a:spcBef>
                <a:spcPts val="800"/>
              </a:spcBef>
              <a:buClr>
                <a:schemeClr val="dk1"/>
              </a:buClr>
              <a:buSzPct val="100000"/>
              <a:buChar char="○"/>
            </a:pPr>
            <a:r>
              <a:rPr lang="en" sz="1000">
                <a:solidFill>
                  <a:schemeClr val="dk1"/>
                </a:solidFill>
              </a:rPr>
              <a:t>Make plans to get together again</a:t>
            </a:r>
          </a:p>
          <a:p>
            <a:pPr marL="914400" lvl="1" indent="-292100" rtl="0">
              <a:lnSpc>
                <a:spcPct val="115000"/>
              </a:lnSpc>
              <a:spcBef>
                <a:spcPts val="800"/>
              </a:spcBef>
              <a:buClr>
                <a:schemeClr val="dk1"/>
              </a:buClr>
              <a:buSzPct val="100000"/>
              <a:buChar char="○"/>
            </a:pPr>
            <a:r>
              <a:rPr lang="en" sz="1000">
                <a:solidFill>
                  <a:schemeClr val="dk1"/>
                </a:solidFill>
              </a:rPr>
              <a:t>Keep expanding your network</a:t>
            </a:r>
          </a:p>
          <a:p>
            <a:pPr marL="457200" lvl="0" indent="-304800" rtl="0">
              <a:lnSpc>
                <a:spcPct val="115000"/>
              </a:lnSpc>
              <a:spcBef>
                <a:spcPts val="800"/>
              </a:spcBef>
              <a:buClr>
                <a:schemeClr val="dk1"/>
              </a:buClr>
              <a:buSzPct val="100000"/>
              <a:buChar char="●"/>
            </a:pPr>
            <a:r>
              <a:rPr lang="en" sz="1200">
                <a:solidFill>
                  <a:schemeClr val="dk1"/>
                </a:solidFill>
              </a:rPr>
              <a:t>The Key: Be Patient (!!!)</a:t>
            </a:r>
          </a:p>
          <a:p>
            <a:pPr marL="914400" lvl="1" indent="-292100" rtl="0">
              <a:lnSpc>
                <a:spcPct val="115000"/>
              </a:lnSpc>
              <a:spcBef>
                <a:spcPts val="800"/>
              </a:spcBef>
              <a:buClr>
                <a:schemeClr val="dk1"/>
              </a:buClr>
              <a:buSzPct val="100000"/>
              <a:buChar char="○"/>
            </a:pPr>
            <a:r>
              <a:rPr lang="en" sz="1000">
                <a:solidFill>
                  <a:schemeClr val="dk1"/>
                </a:solidFill>
              </a:rPr>
              <a:t>Do not expect an immediate reply</a:t>
            </a:r>
          </a:p>
          <a:p>
            <a:pPr marL="914400" lvl="1" indent="-292100" rtl="0">
              <a:lnSpc>
                <a:spcPct val="115000"/>
              </a:lnSpc>
              <a:spcBef>
                <a:spcPts val="800"/>
              </a:spcBef>
              <a:buClr>
                <a:schemeClr val="dk1"/>
              </a:buClr>
              <a:buSzPct val="100000"/>
              <a:buChar char="○"/>
            </a:pPr>
            <a:r>
              <a:rPr lang="en" sz="1000">
                <a:solidFill>
                  <a:schemeClr val="dk1"/>
                </a:solidFill>
              </a:rPr>
              <a:t>Unfortunately the job search is probably more important to you than them - they are not in as much of a rush as you</a:t>
            </a:r>
          </a:p>
          <a:p>
            <a:pPr marL="914400" lvl="1" indent="-292100" rtl="0">
              <a:lnSpc>
                <a:spcPct val="115000"/>
              </a:lnSpc>
              <a:spcBef>
                <a:spcPts val="800"/>
              </a:spcBef>
              <a:buClr>
                <a:schemeClr val="dk1"/>
              </a:buClr>
              <a:buSzPct val="100000"/>
              <a:buChar char="○"/>
            </a:pPr>
            <a:r>
              <a:rPr lang="en" sz="1000">
                <a:solidFill>
                  <a:schemeClr val="dk1"/>
                </a:solidFill>
              </a:rPr>
              <a:t>Most job searches take between 3-6 months</a:t>
            </a:r>
          </a:p>
          <a:p>
            <a:pPr marL="914400" lvl="1" indent="-292100" rtl="0">
              <a:lnSpc>
                <a:spcPct val="115000"/>
              </a:lnSpc>
              <a:spcBef>
                <a:spcPts val="800"/>
              </a:spcBef>
              <a:buClr>
                <a:schemeClr val="dk1"/>
              </a:buClr>
              <a:buSzPct val="100000"/>
              <a:buChar char="○"/>
            </a:pPr>
            <a:r>
              <a:rPr lang="en" sz="1000">
                <a:solidFill>
                  <a:schemeClr val="dk1"/>
                </a:solidFill>
              </a:rPr>
              <a:t>One phone call/e-mail per week</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Shape 21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5" name="Shape 21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spcAft>
                <a:spcPts val="1600"/>
              </a:spcAft>
              <a:buNone/>
            </a:pPr>
            <a:r>
              <a:rPr lang="en" b="1">
                <a:solidFill>
                  <a:schemeClr val="dk2"/>
                </a:solidFill>
              </a:rPr>
              <a:t>3-4min</a:t>
            </a:r>
          </a:p>
          <a:p>
            <a:pPr lvl="0" rtl="0">
              <a:lnSpc>
                <a:spcPct val="115000"/>
              </a:lnSpc>
              <a:spcBef>
                <a:spcPts val="0"/>
              </a:spcBef>
              <a:spcAft>
                <a:spcPts val="1600"/>
              </a:spcAft>
              <a:buNone/>
            </a:pPr>
            <a:r>
              <a:rPr lang="en">
                <a:solidFill>
                  <a:schemeClr val="dk2"/>
                </a:solidFill>
              </a:rPr>
              <a:t>This is a quick lecture slide that offers students the opportunity to gain critical advice about the job/career search process. </a:t>
            </a:r>
          </a:p>
          <a:p>
            <a:pPr lvl="0" rtl="0">
              <a:lnSpc>
                <a:spcPct val="115000"/>
              </a:lnSpc>
              <a:spcBef>
                <a:spcPts val="0"/>
              </a:spcBef>
              <a:spcAft>
                <a:spcPts val="1600"/>
              </a:spcAft>
              <a:buNone/>
            </a:pPr>
            <a:r>
              <a:rPr lang="en" b="1">
                <a:solidFill>
                  <a:schemeClr val="dk2"/>
                </a:solidFill>
              </a:rPr>
              <a:t>Introduce with the following statement:</a:t>
            </a:r>
          </a:p>
          <a:p>
            <a:pPr lvl="0" rtl="0">
              <a:lnSpc>
                <a:spcPct val="115000"/>
              </a:lnSpc>
              <a:spcBef>
                <a:spcPts val="0"/>
              </a:spcBef>
              <a:spcAft>
                <a:spcPts val="1600"/>
              </a:spcAft>
              <a:buNone/>
            </a:pPr>
            <a:r>
              <a:rPr lang="en">
                <a:solidFill>
                  <a:schemeClr val="dk2"/>
                </a:solidFill>
              </a:rPr>
              <a:t>“Once you have determined your Goals &amp; Skills, and once you have mastered your elevator speech,, it’s time to determine where, in fact, you are going.” </a:t>
            </a:r>
          </a:p>
          <a:p>
            <a:pPr lvl="0" rtl="0">
              <a:lnSpc>
                <a:spcPct val="115000"/>
              </a:lnSpc>
              <a:spcBef>
                <a:spcPts val="0"/>
              </a:spcBef>
              <a:spcAft>
                <a:spcPts val="1600"/>
              </a:spcAft>
              <a:buNone/>
            </a:pPr>
            <a:r>
              <a:rPr lang="en">
                <a:solidFill>
                  <a:schemeClr val="dk2"/>
                </a:solidFill>
              </a:rPr>
              <a:t>Continue with a breakdown of each bullet point listed. </a:t>
            </a:r>
            <a:r>
              <a:rPr lang="en" i="1">
                <a:solidFill>
                  <a:schemeClr val="dk2"/>
                </a:solidFill>
              </a:rPr>
              <a:t>Feel free to improvise as needed &amp; with whatever points resonate with you.</a:t>
            </a:r>
          </a:p>
          <a:p>
            <a:pPr marL="457200" lvl="0" indent="-298450" rtl="0">
              <a:lnSpc>
                <a:spcPct val="115000"/>
              </a:lnSpc>
              <a:spcBef>
                <a:spcPts val="0"/>
              </a:spcBef>
              <a:spcAft>
                <a:spcPts val="1600"/>
              </a:spcAft>
              <a:buClr>
                <a:schemeClr val="dk2"/>
              </a:buClr>
              <a:buSzPct val="100000"/>
            </a:pPr>
            <a:r>
              <a:rPr lang="en">
                <a:solidFill>
                  <a:schemeClr val="dk2"/>
                </a:solidFill>
              </a:rPr>
              <a:t>What is your career field?</a:t>
            </a:r>
          </a:p>
          <a:p>
            <a:pPr marL="914400" lvl="1" indent="-228600" rtl="0">
              <a:lnSpc>
                <a:spcPct val="115000"/>
              </a:lnSpc>
              <a:spcBef>
                <a:spcPts val="0"/>
              </a:spcBef>
              <a:spcAft>
                <a:spcPts val="1600"/>
              </a:spcAft>
              <a:buClr>
                <a:schemeClr val="dk2"/>
              </a:buClr>
            </a:pPr>
            <a:r>
              <a:rPr lang="en">
                <a:solidFill>
                  <a:schemeClr val="dk2"/>
                </a:solidFill>
              </a:rPr>
              <a:t>This determines your starting point for your job search.</a:t>
            </a:r>
          </a:p>
          <a:p>
            <a:pPr marL="1371600" lvl="2" indent="-298450" rtl="0">
              <a:lnSpc>
                <a:spcPct val="115000"/>
              </a:lnSpc>
              <a:spcBef>
                <a:spcPts val="0"/>
              </a:spcBef>
              <a:spcAft>
                <a:spcPts val="1600"/>
              </a:spcAft>
              <a:buClr>
                <a:schemeClr val="dk2"/>
              </a:buClr>
              <a:buSzPct val="100000"/>
            </a:pPr>
            <a:r>
              <a:rPr lang="en">
                <a:solidFill>
                  <a:schemeClr val="dk2"/>
                </a:solidFill>
              </a:rPr>
              <a:t>How would people in your field describe you?</a:t>
            </a:r>
          </a:p>
          <a:p>
            <a:pPr marL="1371600" lvl="2" indent="-298450" rtl="0">
              <a:lnSpc>
                <a:spcPct val="115000"/>
              </a:lnSpc>
              <a:spcBef>
                <a:spcPts val="0"/>
              </a:spcBef>
              <a:spcAft>
                <a:spcPts val="1600"/>
              </a:spcAft>
              <a:buClr>
                <a:schemeClr val="dk2"/>
              </a:buClr>
              <a:buSzPct val="100000"/>
            </a:pPr>
            <a:r>
              <a:rPr lang="en">
                <a:solidFill>
                  <a:schemeClr val="dk2"/>
                </a:solidFill>
              </a:rPr>
              <a:t>What are you good at and enjoy in your career field?</a:t>
            </a:r>
          </a:p>
          <a:p>
            <a:pPr marL="457200" lvl="0" indent="-298450" rtl="0">
              <a:lnSpc>
                <a:spcPct val="115000"/>
              </a:lnSpc>
              <a:spcBef>
                <a:spcPts val="0"/>
              </a:spcBef>
              <a:spcAft>
                <a:spcPts val="1600"/>
              </a:spcAft>
              <a:buClr>
                <a:schemeClr val="dk2"/>
              </a:buClr>
              <a:buSzPct val="100000"/>
            </a:pPr>
            <a:r>
              <a:rPr lang="en">
                <a:solidFill>
                  <a:schemeClr val="dk2"/>
                </a:solidFill>
              </a:rPr>
              <a:t>Find a Mentor</a:t>
            </a:r>
          </a:p>
          <a:p>
            <a:pPr marL="914400" lvl="1" indent="-228600" rtl="0">
              <a:lnSpc>
                <a:spcPct val="115000"/>
              </a:lnSpc>
              <a:spcBef>
                <a:spcPts val="0"/>
              </a:spcBef>
              <a:spcAft>
                <a:spcPts val="1600"/>
              </a:spcAft>
              <a:buClr>
                <a:schemeClr val="dk2"/>
              </a:buClr>
            </a:pPr>
            <a:r>
              <a:rPr lang="en">
                <a:solidFill>
                  <a:schemeClr val="dk2"/>
                </a:solidFill>
              </a:rPr>
              <a:t>This is someone who will provide guidance, feedback, and further insight into your career search</a:t>
            </a:r>
          </a:p>
          <a:p>
            <a:pPr marL="1371600" lvl="2" indent="-298450" rtl="0">
              <a:lnSpc>
                <a:spcPct val="115000"/>
              </a:lnSpc>
              <a:spcBef>
                <a:spcPts val="0"/>
              </a:spcBef>
              <a:spcAft>
                <a:spcPts val="1600"/>
              </a:spcAft>
              <a:buClr>
                <a:schemeClr val="dk2"/>
              </a:buClr>
              <a:buSzPct val="100000"/>
            </a:pPr>
            <a:r>
              <a:rPr lang="en">
                <a:solidFill>
                  <a:schemeClr val="dk2"/>
                </a:solidFill>
              </a:rPr>
              <a:t>They could be Close family/friend with work experience</a:t>
            </a:r>
          </a:p>
          <a:p>
            <a:pPr marL="1828800" lvl="3" indent="-298450" rtl="0">
              <a:lnSpc>
                <a:spcPct val="115000"/>
              </a:lnSpc>
              <a:spcBef>
                <a:spcPts val="0"/>
              </a:spcBef>
              <a:spcAft>
                <a:spcPts val="1600"/>
              </a:spcAft>
              <a:buClr>
                <a:schemeClr val="dk2"/>
              </a:buClr>
              <a:buSzPct val="100000"/>
            </a:pPr>
            <a:r>
              <a:rPr lang="en">
                <a:solidFill>
                  <a:schemeClr val="dk2"/>
                </a:solidFill>
              </a:rPr>
              <a:t>They don’t need to be in your field</a:t>
            </a:r>
          </a:p>
          <a:p>
            <a:pPr marL="1828800" lvl="3" indent="-298450" rtl="0">
              <a:lnSpc>
                <a:spcPct val="115000"/>
              </a:lnSpc>
              <a:spcBef>
                <a:spcPts val="0"/>
              </a:spcBef>
              <a:spcAft>
                <a:spcPts val="1600"/>
              </a:spcAft>
              <a:buClr>
                <a:schemeClr val="dk2"/>
              </a:buClr>
              <a:buSzPct val="100000"/>
            </a:pPr>
            <a:r>
              <a:rPr lang="en">
                <a:solidFill>
                  <a:schemeClr val="dk2"/>
                </a:solidFill>
              </a:rPr>
              <a:t>These people will be great resources for motivation, advice, and to keep you on track</a:t>
            </a:r>
          </a:p>
          <a:p>
            <a:pPr marL="457200" lvl="0" indent="-298450" rtl="0">
              <a:lnSpc>
                <a:spcPct val="115000"/>
              </a:lnSpc>
              <a:spcBef>
                <a:spcPts val="0"/>
              </a:spcBef>
              <a:spcAft>
                <a:spcPts val="1600"/>
              </a:spcAft>
              <a:buClr>
                <a:schemeClr val="dk2"/>
              </a:buClr>
              <a:buSzPct val="100000"/>
            </a:pPr>
            <a:r>
              <a:rPr lang="en">
                <a:solidFill>
                  <a:schemeClr val="dk2"/>
                </a:solidFill>
              </a:rPr>
              <a:t>Your Job Search is your JOB</a:t>
            </a:r>
          </a:p>
          <a:p>
            <a:pPr marL="914400" lvl="1" indent="-298450" rtl="0">
              <a:lnSpc>
                <a:spcPct val="115000"/>
              </a:lnSpc>
              <a:spcBef>
                <a:spcPts val="0"/>
              </a:spcBef>
              <a:spcAft>
                <a:spcPts val="1600"/>
              </a:spcAft>
              <a:buClr>
                <a:schemeClr val="dk2"/>
              </a:buClr>
              <a:buSzPct val="100000"/>
            </a:pPr>
            <a:r>
              <a:rPr lang="en">
                <a:solidFill>
                  <a:schemeClr val="dk2"/>
                </a:solidFill>
              </a:rPr>
              <a:t>Approach this the same way you would a Full-Time Job</a:t>
            </a:r>
          </a:p>
          <a:p>
            <a:pPr marL="1371600" lvl="2" indent="-298450" rtl="0">
              <a:lnSpc>
                <a:spcPct val="115000"/>
              </a:lnSpc>
              <a:spcBef>
                <a:spcPts val="0"/>
              </a:spcBef>
              <a:spcAft>
                <a:spcPts val="1600"/>
              </a:spcAft>
              <a:buClr>
                <a:schemeClr val="dk2"/>
              </a:buClr>
              <a:buSzPct val="100000"/>
            </a:pPr>
            <a:r>
              <a:rPr lang="en">
                <a:solidFill>
                  <a:schemeClr val="dk2"/>
                </a:solidFill>
              </a:rPr>
              <a:t>Stay focused on a daily schedule &amp; routine</a:t>
            </a:r>
          </a:p>
          <a:p>
            <a:pPr marL="1371600" lvl="2" indent="-298450" rtl="0">
              <a:lnSpc>
                <a:spcPct val="115000"/>
              </a:lnSpc>
              <a:spcBef>
                <a:spcPts val="0"/>
              </a:spcBef>
              <a:spcAft>
                <a:spcPts val="1600"/>
              </a:spcAft>
              <a:buClr>
                <a:schemeClr val="dk2"/>
              </a:buClr>
              <a:buSzPct val="100000"/>
            </a:pPr>
            <a:r>
              <a:rPr lang="en">
                <a:solidFill>
                  <a:schemeClr val="dk2"/>
                </a:solidFill>
              </a:rPr>
              <a:t>Give yourself weekends, lunch breaks; reward your success</a:t>
            </a:r>
          </a:p>
          <a:p>
            <a:pPr marL="914400" lvl="1" indent="-228600" rtl="0">
              <a:lnSpc>
                <a:spcPct val="115000"/>
              </a:lnSpc>
              <a:spcBef>
                <a:spcPts val="0"/>
              </a:spcBef>
              <a:spcAft>
                <a:spcPts val="1600"/>
              </a:spcAft>
              <a:buClr>
                <a:schemeClr val="dk2"/>
              </a:buClr>
            </a:pPr>
            <a:r>
              <a:rPr lang="en">
                <a:solidFill>
                  <a:schemeClr val="dk2"/>
                </a:solidFill>
              </a:rPr>
              <a:t>Don’t forget to write down the name of every company you apply to. </a:t>
            </a:r>
            <a:r>
              <a:rPr lang="en" b="1">
                <a:solidFill>
                  <a:schemeClr val="dk2"/>
                </a:solidFill>
              </a:rPr>
              <a:t>NOTHING </a:t>
            </a:r>
            <a:r>
              <a:rPr lang="en">
                <a:solidFill>
                  <a:schemeClr val="dk2"/>
                </a:solidFill>
              </a:rPr>
              <a:t>worse than getting a call back from a job you don’t remember.</a:t>
            </a:r>
          </a:p>
          <a:p>
            <a:pPr marL="457200" lvl="0" indent="-298450" rtl="0">
              <a:lnSpc>
                <a:spcPct val="115000"/>
              </a:lnSpc>
              <a:spcBef>
                <a:spcPts val="0"/>
              </a:spcBef>
              <a:spcAft>
                <a:spcPts val="1600"/>
              </a:spcAft>
              <a:buClr>
                <a:schemeClr val="dk2"/>
              </a:buClr>
              <a:buSzPct val="100000"/>
            </a:pPr>
            <a:r>
              <a:rPr lang="en">
                <a:solidFill>
                  <a:schemeClr val="dk2"/>
                </a:solidFill>
              </a:rPr>
              <a:t>Patience: Trust, </a:t>
            </a:r>
            <a:r>
              <a:rPr lang="en" i="1">
                <a:solidFill>
                  <a:schemeClr val="dk2"/>
                </a:solidFill>
              </a:rPr>
              <a:t>Don’t </a:t>
            </a:r>
            <a:r>
              <a:rPr lang="en">
                <a:solidFill>
                  <a:schemeClr val="dk2"/>
                </a:solidFill>
              </a:rPr>
              <a:t>Rush The Process</a:t>
            </a:r>
          </a:p>
          <a:p>
            <a:pPr marL="914400" lvl="1" indent="-298450" rtl="0">
              <a:lnSpc>
                <a:spcPct val="115000"/>
              </a:lnSpc>
              <a:spcBef>
                <a:spcPts val="0"/>
              </a:spcBef>
              <a:spcAft>
                <a:spcPts val="1600"/>
              </a:spcAft>
              <a:buClr>
                <a:schemeClr val="dk2"/>
              </a:buClr>
              <a:buSzPct val="100000"/>
            </a:pPr>
            <a:r>
              <a:rPr lang="en">
                <a:solidFill>
                  <a:schemeClr val="dk2"/>
                </a:solidFill>
              </a:rPr>
              <a:t>Important to remember that most job searches take at least 90 Days</a:t>
            </a:r>
          </a:p>
          <a:p>
            <a:pPr marL="914400" lvl="1" indent="-298450" rtl="0">
              <a:lnSpc>
                <a:spcPct val="115000"/>
              </a:lnSpc>
              <a:spcBef>
                <a:spcPts val="0"/>
              </a:spcBef>
              <a:spcAft>
                <a:spcPts val="1600"/>
              </a:spcAft>
              <a:buClr>
                <a:schemeClr val="dk2"/>
              </a:buClr>
              <a:buSzPct val="100000"/>
            </a:pPr>
            <a:r>
              <a:rPr lang="en">
                <a:solidFill>
                  <a:schemeClr val="dk2"/>
                </a:solidFill>
              </a:rPr>
              <a:t>The more open you are to a variety of positions within your field, the greater the success you’ll have at landing a job</a:t>
            </a:r>
          </a:p>
          <a:p>
            <a:pPr marL="457200" lvl="0" indent="-298450" rtl="0">
              <a:lnSpc>
                <a:spcPct val="115000"/>
              </a:lnSpc>
              <a:spcBef>
                <a:spcPts val="0"/>
              </a:spcBef>
              <a:spcAft>
                <a:spcPts val="1600"/>
              </a:spcAft>
              <a:buClr>
                <a:schemeClr val="dk2"/>
              </a:buClr>
              <a:buSzPct val="100000"/>
            </a:pPr>
            <a:r>
              <a:rPr lang="en">
                <a:solidFill>
                  <a:schemeClr val="dk2"/>
                </a:solidFill>
              </a:rPr>
              <a:t>Contacts, Contacts, CONTACTS!!!</a:t>
            </a:r>
          </a:p>
          <a:p>
            <a:pPr marL="914400" lvl="1" indent="-298450" rtl="0">
              <a:lnSpc>
                <a:spcPct val="115000"/>
              </a:lnSpc>
              <a:spcBef>
                <a:spcPts val="0"/>
              </a:spcBef>
              <a:spcAft>
                <a:spcPts val="1600"/>
              </a:spcAft>
              <a:buClr>
                <a:schemeClr val="dk2"/>
              </a:buClr>
              <a:buSzPct val="100000"/>
            </a:pPr>
            <a:r>
              <a:rPr lang="en">
                <a:solidFill>
                  <a:schemeClr val="dk2"/>
                </a:solidFill>
              </a:rPr>
              <a:t>Email people, meet in person, go to networking events</a:t>
            </a:r>
          </a:p>
          <a:p>
            <a:pPr marL="1371600" lvl="2" indent="-228600" rtl="0">
              <a:lnSpc>
                <a:spcPct val="115000"/>
              </a:lnSpc>
              <a:spcBef>
                <a:spcPts val="0"/>
              </a:spcBef>
              <a:spcAft>
                <a:spcPts val="1600"/>
              </a:spcAft>
              <a:buClr>
                <a:schemeClr val="dk2"/>
              </a:buClr>
            </a:pPr>
            <a:r>
              <a:rPr lang="en">
                <a:solidFill>
                  <a:schemeClr val="dk2"/>
                </a:solidFill>
              </a:rPr>
              <a:t>Don’t harass people, but understand that the more work you do getting your name out there, the better the odds of meeting someone who can get you ahead.</a:t>
            </a:r>
          </a:p>
          <a:p>
            <a:pPr marL="914400" lvl="1" indent="-298450" rtl="0">
              <a:lnSpc>
                <a:spcPct val="115000"/>
              </a:lnSpc>
              <a:spcBef>
                <a:spcPts val="0"/>
              </a:spcBef>
              <a:spcAft>
                <a:spcPts val="1600"/>
              </a:spcAft>
              <a:buClr>
                <a:schemeClr val="dk2"/>
              </a:buClr>
              <a:buSzPct val="100000"/>
            </a:pPr>
            <a:r>
              <a:rPr lang="en">
                <a:solidFill>
                  <a:schemeClr val="dk2"/>
                </a:solidFill>
              </a:rPr>
              <a:t>For every person you speak with, try to land two additional contacts</a:t>
            </a:r>
          </a:p>
          <a:p>
            <a:pPr marL="457200" lvl="0" indent="-298450" rtl="0">
              <a:lnSpc>
                <a:spcPct val="115000"/>
              </a:lnSpc>
              <a:spcBef>
                <a:spcPts val="0"/>
              </a:spcBef>
              <a:spcAft>
                <a:spcPts val="1600"/>
              </a:spcAft>
              <a:buClr>
                <a:schemeClr val="dk2"/>
              </a:buClr>
              <a:buSzPct val="100000"/>
            </a:pPr>
            <a:r>
              <a:rPr lang="en">
                <a:solidFill>
                  <a:schemeClr val="dk2"/>
                </a:solidFill>
              </a:rPr>
              <a:t>Attend Conventions &amp; Job Fairs In your Field</a:t>
            </a:r>
          </a:p>
          <a:p>
            <a:pPr marL="914400" lvl="1" indent="-298450" rtl="0">
              <a:lnSpc>
                <a:spcPct val="115000"/>
              </a:lnSpc>
              <a:spcBef>
                <a:spcPts val="0"/>
              </a:spcBef>
              <a:spcAft>
                <a:spcPts val="1600"/>
              </a:spcAft>
              <a:buClr>
                <a:schemeClr val="dk2"/>
              </a:buClr>
              <a:buSzPct val="100000"/>
            </a:pPr>
            <a:r>
              <a:rPr lang="en">
                <a:solidFill>
                  <a:schemeClr val="dk2"/>
                </a:solidFill>
              </a:rPr>
              <a:t>Great Opportunity to immerse yourself in the conversations within your field</a:t>
            </a:r>
          </a:p>
          <a:p>
            <a:pPr marL="914400" lvl="1" indent="-298450" rtl="0">
              <a:lnSpc>
                <a:spcPct val="115000"/>
              </a:lnSpc>
              <a:spcBef>
                <a:spcPts val="0"/>
              </a:spcBef>
              <a:spcAft>
                <a:spcPts val="1600"/>
              </a:spcAft>
              <a:buClr>
                <a:schemeClr val="dk2"/>
              </a:buClr>
              <a:buSzPct val="100000"/>
            </a:pPr>
            <a:r>
              <a:rPr lang="en">
                <a:solidFill>
                  <a:schemeClr val="dk2"/>
                </a:solidFill>
              </a:rPr>
              <a:t>Chance to further network and learn what companies/positions are in most need of hiring</a:t>
            </a:r>
          </a:p>
          <a:p>
            <a:pPr marL="457200" lvl="0" indent="-342900" rtl="0">
              <a:lnSpc>
                <a:spcPct val="115000"/>
              </a:lnSpc>
              <a:spcBef>
                <a:spcPts val="0"/>
              </a:spcBef>
              <a:spcAft>
                <a:spcPts val="1600"/>
              </a:spcAft>
              <a:buClr>
                <a:schemeClr val="dk2"/>
              </a:buClr>
              <a:buSzPct val="163636"/>
            </a:pPr>
            <a:r>
              <a:rPr lang="en">
                <a:solidFill>
                  <a:schemeClr val="dk2"/>
                </a:solidFill>
              </a:rPr>
              <a:t>Find Young Professional Pathway Programs</a:t>
            </a:r>
          </a:p>
          <a:p>
            <a:pPr marL="914400" lvl="1" indent="-228600" rtl="0">
              <a:lnSpc>
                <a:spcPct val="115000"/>
              </a:lnSpc>
              <a:spcBef>
                <a:spcPts val="0"/>
              </a:spcBef>
              <a:spcAft>
                <a:spcPts val="1600"/>
              </a:spcAft>
              <a:buClr>
                <a:schemeClr val="dk2"/>
              </a:buClr>
            </a:pPr>
            <a:r>
              <a:rPr lang="en">
                <a:solidFill>
                  <a:schemeClr val="dk2"/>
                </a:solidFill>
              </a:rPr>
              <a:t>Reach out to your contacts, use Google and listservs to find organizations specifically set-up for you to gain entry-level work experience + meeting other young professionals in your field.</a:t>
            </a:r>
          </a:p>
          <a:p>
            <a:pPr marL="457200" lvl="0" indent="-298450" rtl="0">
              <a:lnSpc>
                <a:spcPct val="115000"/>
              </a:lnSpc>
              <a:spcBef>
                <a:spcPts val="0"/>
              </a:spcBef>
              <a:spcAft>
                <a:spcPts val="1600"/>
              </a:spcAft>
              <a:buClr>
                <a:schemeClr val="dk2"/>
              </a:buClr>
              <a:buSzPct val="100000"/>
            </a:pPr>
            <a:r>
              <a:rPr lang="en">
                <a:solidFill>
                  <a:schemeClr val="dk2"/>
                </a:solidFill>
              </a:rPr>
              <a:t>Fake It Till You Make It</a:t>
            </a:r>
          </a:p>
          <a:p>
            <a:pPr marL="914400" lvl="1" indent="-228600" rtl="0">
              <a:lnSpc>
                <a:spcPct val="115000"/>
              </a:lnSpc>
              <a:spcBef>
                <a:spcPts val="0"/>
              </a:spcBef>
              <a:spcAft>
                <a:spcPts val="1600"/>
              </a:spcAft>
              <a:buClr>
                <a:schemeClr val="dk2"/>
              </a:buClr>
            </a:pPr>
            <a:r>
              <a:rPr lang="en">
                <a:solidFill>
                  <a:schemeClr val="dk2"/>
                </a:solidFill>
              </a:rPr>
              <a:t>Remember, no one knows you’re desperately searching for a job unless you show it. What you’re going through is completely normal, and something everyone has to do. Use it as a learning experience.</a:t>
            </a:r>
          </a:p>
          <a:p>
            <a:pPr marL="914400" lvl="1" indent="-298450" rtl="0">
              <a:lnSpc>
                <a:spcPct val="115000"/>
              </a:lnSpc>
              <a:spcBef>
                <a:spcPts val="0"/>
              </a:spcBef>
              <a:spcAft>
                <a:spcPts val="1600"/>
              </a:spcAft>
              <a:buClr>
                <a:schemeClr val="dk2"/>
              </a:buClr>
              <a:buSzPct val="100000"/>
            </a:pPr>
            <a:r>
              <a:rPr lang="en">
                <a:solidFill>
                  <a:schemeClr val="dk2"/>
                </a:solidFill>
              </a:rPr>
              <a:t>Present yourself intentionally professional in every encounter</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Shape 22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2" name="Shape 22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spcAft>
                <a:spcPts val="1600"/>
              </a:spcAft>
              <a:buNone/>
            </a:pPr>
            <a:r>
              <a:rPr lang="en" b="1">
                <a:solidFill>
                  <a:schemeClr val="dk1"/>
                </a:solidFill>
              </a:rPr>
              <a:t>7-10min</a:t>
            </a:r>
          </a:p>
          <a:p>
            <a:pPr lvl="0" rtl="0">
              <a:lnSpc>
                <a:spcPct val="115000"/>
              </a:lnSpc>
              <a:spcBef>
                <a:spcPts val="0"/>
              </a:spcBef>
              <a:spcAft>
                <a:spcPts val="1600"/>
              </a:spcAft>
              <a:buNone/>
            </a:pPr>
            <a:r>
              <a:rPr lang="en" b="1">
                <a:solidFill>
                  <a:schemeClr val="dk1"/>
                </a:solidFill>
              </a:rPr>
              <a:t>Activity #8</a:t>
            </a:r>
          </a:p>
          <a:p>
            <a:pPr lvl="0" rtl="0">
              <a:lnSpc>
                <a:spcPct val="115000"/>
              </a:lnSpc>
              <a:spcBef>
                <a:spcPts val="0"/>
              </a:spcBef>
              <a:spcAft>
                <a:spcPts val="1600"/>
              </a:spcAft>
              <a:buNone/>
            </a:pPr>
            <a:r>
              <a:rPr lang="en" b="1">
                <a:solidFill>
                  <a:schemeClr val="dk1"/>
                </a:solidFill>
              </a:rPr>
              <a:t>Handout #7</a:t>
            </a:r>
          </a:p>
          <a:p>
            <a:pPr lvl="0" rtl="0">
              <a:lnSpc>
                <a:spcPct val="115000"/>
              </a:lnSpc>
              <a:spcBef>
                <a:spcPts val="0"/>
              </a:spcBef>
              <a:spcAft>
                <a:spcPts val="1600"/>
              </a:spcAft>
              <a:buNone/>
            </a:pPr>
            <a:r>
              <a:rPr lang="en" b="1">
                <a:solidFill>
                  <a:schemeClr val="dk1"/>
                </a:solidFill>
              </a:rPr>
              <a:t>Introduce with the following statement:</a:t>
            </a:r>
          </a:p>
          <a:p>
            <a:pPr lvl="0" rtl="0">
              <a:lnSpc>
                <a:spcPct val="115000"/>
              </a:lnSpc>
              <a:spcBef>
                <a:spcPts val="0"/>
              </a:spcBef>
              <a:spcAft>
                <a:spcPts val="1600"/>
              </a:spcAft>
              <a:buNone/>
            </a:pPr>
            <a:r>
              <a:rPr lang="en">
                <a:solidFill>
                  <a:schemeClr val="dk1"/>
                </a:solidFill>
              </a:rPr>
              <a:t>“The best careers combine your passions with meaningful work, while also allowing space for you to live your life to fullfillment. Yet, however desirable, it’s often challenging and extremely nuanced to ensure that your life will be consistently balanced and constantly fulfilling. In order to best plan for your unknown dreams, it’s important to practice visualizing all aspects of your life. Even if you do not know what you specifically want to do in your career, this activity is still beneficial. While most people change careers 3-6 times throughout their life, this approach is more holistic, and offers more of an opportunity for you to visualize how you want to live.” </a:t>
            </a:r>
          </a:p>
          <a:p>
            <a:pPr lvl="0" rtl="0">
              <a:lnSpc>
                <a:spcPct val="115000"/>
              </a:lnSpc>
              <a:spcBef>
                <a:spcPts val="0"/>
              </a:spcBef>
              <a:spcAft>
                <a:spcPts val="1600"/>
              </a:spcAft>
              <a:buNone/>
            </a:pPr>
            <a:r>
              <a:rPr lang="en">
                <a:solidFill>
                  <a:schemeClr val="dk1"/>
                </a:solidFill>
              </a:rPr>
              <a:t>Presenter then reviews the questions and things to consider within this activity. Read through all the choices:</a:t>
            </a:r>
          </a:p>
          <a:p>
            <a:pPr marL="457200" lvl="0" indent="-298450" rtl="0">
              <a:lnSpc>
                <a:spcPct val="115000"/>
              </a:lnSpc>
              <a:spcBef>
                <a:spcPts val="0"/>
              </a:spcBef>
              <a:spcAft>
                <a:spcPts val="1600"/>
              </a:spcAft>
              <a:buClr>
                <a:schemeClr val="dk1"/>
              </a:buClr>
              <a:buSzPct val="100000"/>
            </a:pPr>
            <a:r>
              <a:rPr lang="en" b="1" i="1" u="sng">
                <a:solidFill>
                  <a:schemeClr val="dk1"/>
                </a:solidFill>
              </a:rPr>
              <a:t>Where</a:t>
            </a:r>
            <a:r>
              <a:rPr lang="en" i="1">
                <a:solidFill>
                  <a:schemeClr val="dk1"/>
                </a:solidFill>
              </a:rPr>
              <a:t> </a:t>
            </a:r>
            <a:r>
              <a:rPr lang="en">
                <a:solidFill>
                  <a:schemeClr val="dk1"/>
                </a:solidFill>
              </a:rPr>
              <a:t>do you want to work?  A small or large organization?  A big city, a small town, a rural area?  In the U.S. or abroad?  Indoors or outdoors? </a:t>
            </a:r>
          </a:p>
          <a:p>
            <a:pPr marL="457200" lvl="0" indent="-298450" rtl="0">
              <a:lnSpc>
                <a:spcPct val="115000"/>
              </a:lnSpc>
              <a:spcBef>
                <a:spcPts val="0"/>
              </a:spcBef>
              <a:spcAft>
                <a:spcPts val="1600"/>
              </a:spcAft>
              <a:buClr>
                <a:schemeClr val="dk1"/>
              </a:buClr>
              <a:buSzPct val="100000"/>
            </a:pPr>
            <a:r>
              <a:rPr lang="en">
                <a:solidFill>
                  <a:schemeClr val="dk1"/>
                </a:solidFill>
              </a:rPr>
              <a:t>With </a:t>
            </a:r>
            <a:r>
              <a:rPr lang="en" b="1" i="1" u="sng">
                <a:solidFill>
                  <a:schemeClr val="dk1"/>
                </a:solidFill>
              </a:rPr>
              <a:t>whom</a:t>
            </a:r>
            <a:r>
              <a:rPr lang="en">
                <a:solidFill>
                  <a:schemeClr val="dk1"/>
                </a:solidFill>
              </a:rPr>
              <a:t> do you want to work?  Do you want to be surrounded by people or work independently?  Do you want to supervise others or be supervised? </a:t>
            </a:r>
          </a:p>
          <a:p>
            <a:pPr marL="457200" lvl="0" indent="-298450" rtl="0">
              <a:lnSpc>
                <a:spcPct val="115000"/>
              </a:lnSpc>
              <a:spcBef>
                <a:spcPts val="0"/>
              </a:spcBef>
              <a:spcAft>
                <a:spcPts val="1600"/>
              </a:spcAft>
              <a:buClr>
                <a:schemeClr val="dk1"/>
              </a:buClr>
              <a:buSzPct val="100000"/>
            </a:pPr>
            <a:r>
              <a:rPr lang="en" b="1" i="1" u="sng">
                <a:solidFill>
                  <a:schemeClr val="dk1"/>
                </a:solidFill>
              </a:rPr>
              <a:t>What</a:t>
            </a:r>
            <a:r>
              <a:rPr lang="en">
                <a:solidFill>
                  <a:schemeClr val="dk1"/>
                </a:solidFill>
              </a:rPr>
              <a:t> population are you working with?  Are you in an office or in the field?  Do you work closely with a colleagues/clients or are you in a large group people?  What materials do you use?</a:t>
            </a:r>
          </a:p>
          <a:p>
            <a:pPr marL="457200" lvl="0" indent="-298450" rtl="0">
              <a:lnSpc>
                <a:spcPct val="115000"/>
              </a:lnSpc>
              <a:spcBef>
                <a:spcPts val="0"/>
              </a:spcBef>
              <a:spcAft>
                <a:spcPts val="1600"/>
              </a:spcAft>
              <a:buClr>
                <a:schemeClr val="dk1"/>
              </a:buClr>
              <a:buSzPct val="100000"/>
            </a:pPr>
            <a:r>
              <a:rPr lang="en" b="1" i="1" u="sng">
                <a:solidFill>
                  <a:schemeClr val="dk1"/>
                </a:solidFill>
              </a:rPr>
              <a:t>What</a:t>
            </a:r>
            <a:r>
              <a:rPr lang="en">
                <a:solidFill>
                  <a:schemeClr val="dk1"/>
                </a:solidFill>
              </a:rPr>
              <a:t> is nature of your work?  Do you focus on Things, People, Data, Ideas, and what specifically are they?</a:t>
            </a:r>
          </a:p>
          <a:p>
            <a:pPr marL="457200" lvl="0" indent="-298450" rtl="0">
              <a:lnSpc>
                <a:spcPct val="115000"/>
              </a:lnSpc>
              <a:spcBef>
                <a:spcPts val="0"/>
              </a:spcBef>
              <a:spcAft>
                <a:spcPts val="1600"/>
              </a:spcAft>
              <a:buClr>
                <a:schemeClr val="dk1"/>
              </a:buClr>
              <a:buSzPct val="100000"/>
            </a:pPr>
            <a:r>
              <a:rPr lang="en" b="1" i="1" u="sng">
                <a:solidFill>
                  <a:schemeClr val="dk1"/>
                </a:solidFill>
              </a:rPr>
              <a:t>How</a:t>
            </a:r>
            <a:r>
              <a:rPr lang="en">
                <a:solidFill>
                  <a:schemeClr val="dk1"/>
                </a:solidFill>
              </a:rPr>
              <a:t> do you live?  What is your lifestyle like?  Your home, neighborhood, mode of transportation, commute, family, level of income, leisure hobbies?  Do you have a fast-paced, busy life or a slow, uncomplicated life?</a:t>
            </a:r>
          </a:p>
          <a:p>
            <a:pPr lvl="0" rtl="0">
              <a:lnSpc>
                <a:spcPct val="115000"/>
              </a:lnSpc>
              <a:spcBef>
                <a:spcPts val="0"/>
              </a:spcBef>
              <a:spcAft>
                <a:spcPts val="1600"/>
              </a:spcAft>
              <a:buNone/>
            </a:pPr>
            <a:r>
              <a:rPr lang="en">
                <a:solidFill>
                  <a:schemeClr val="dk1"/>
                </a:solidFill>
              </a:rPr>
              <a:t>Considering time, have 1-2 students present what they’ve written out.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Shape 22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9" name="Shape 22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spcAft>
                <a:spcPts val="1600"/>
              </a:spcAft>
              <a:buNone/>
            </a:pPr>
            <a:r>
              <a:rPr lang="en" b="1">
                <a:solidFill>
                  <a:schemeClr val="dk2"/>
                </a:solidFill>
              </a:rPr>
              <a:t>1-2min</a:t>
            </a:r>
          </a:p>
          <a:p>
            <a:pPr lvl="0" rtl="0">
              <a:lnSpc>
                <a:spcPct val="115000"/>
              </a:lnSpc>
              <a:spcBef>
                <a:spcPts val="0"/>
              </a:spcBef>
              <a:spcAft>
                <a:spcPts val="1600"/>
              </a:spcAft>
              <a:buNone/>
            </a:pPr>
            <a:r>
              <a:rPr lang="en">
                <a:solidFill>
                  <a:schemeClr val="dk2"/>
                </a:solidFill>
              </a:rPr>
              <a:t>This slide will help interns reveal the kinds of roles they should be pursuing - as well display things they are not considering -  thus focusing, and further motivating their search.</a:t>
            </a:r>
          </a:p>
          <a:p>
            <a:pPr lvl="0" rtl="0">
              <a:lnSpc>
                <a:spcPct val="115000"/>
              </a:lnSpc>
              <a:spcBef>
                <a:spcPts val="0"/>
              </a:spcBef>
              <a:spcAft>
                <a:spcPts val="1600"/>
              </a:spcAft>
              <a:buNone/>
            </a:pPr>
            <a:r>
              <a:rPr lang="en" b="1">
                <a:solidFill>
                  <a:schemeClr val="dk2"/>
                </a:solidFill>
              </a:rPr>
              <a:t>Introduce with the following statement:</a:t>
            </a:r>
          </a:p>
          <a:p>
            <a:pPr lvl="0" rtl="0">
              <a:lnSpc>
                <a:spcPct val="115000"/>
              </a:lnSpc>
              <a:spcBef>
                <a:spcPts val="0"/>
              </a:spcBef>
              <a:spcAft>
                <a:spcPts val="1600"/>
              </a:spcAft>
              <a:buNone/>
            </a:pPr>
            <a:r>
              <a:rPr lang="en">
                <a:solidFill>
                  <a:schemeClr val="dk2"/>
                </a:solidFill>
              </a:rPr>
              <a:t>“By laying out a roadmap for your job search, you are guaranteeing yourself a plan with an end goal. Using the following prompts, answer all questions that you can. This will help you lay out a roadmap for your ensuing career search. Be mindful that anything you leave blank is a step in the process you will need to address before you begin.” </a:t>
            </a:r>
          </a:p>
          <a:p>
            <a:pPr lvl="0" rtl="0">
              <a:lnSpc>
                <a:spcPct val="115000"/>
              </a:lnSpc>
              <a:spcBef>
                <a:spcPts val="0"/>
              </a:spcBef>
              <a:spcAft>
                <a:spcPts val="1600"/>
              </a:spcAft>
              <a:buNone/>
            </a:pPr>
            <a:r>
              <a:rPr lang="en">
                <a:solidFill>
                  <a:schemeClr val="dk2"/>
                </a:solidFill>
              </a:rPr>
              <a:t>Continue with an overview, and then distribute the handout. </a:t>
            </a:r>
          </a:p>
          <a:p>
            <a:pPr marL="457200" lvl="0" indent="-298450" rtl="0">
              <a:lnSpc>
                <a:spcPct val="115000"/>
              </a:lnSpc>
              <a:spcBef>
                <a:spcPts val="0"/>
              </a:spcBef>
              <a:spcAft>
                <a:spcPts val="1600"/>
              </a:spcAft>
              <a:buClr>
                <a:schemeClr val="dk2"/>
              </a:buClr>
              <a:buSzPct val="100000"/>
            </a:pPr>
            <a:r>
              <a:rPr lang="en">
                <a:solidFill>
                  <a:schemeClr val="dk2"/>
                </a:solidFill>
              </a:rPr>
              <a:t>By focusing on your biggest strength you will determine the sectors of your industry you should pursue</a:t>
            </a:r>
          </a:p>
          <a:p>
            <a:pPr marL="457200" lvl="0" indent="-298450" rtl="0">
              <a:lnSpc>
                <a:spcPct val="115000"/>
              </a:lnSpc>
              <a:spcBef>
                <a:spcPts val="0"/>
              </a:spcBef>
              <a:spcAft>
                <a:spcPts val="1600"/>
              </a:spcAft>
              <a:buClr>
                <a:schemeClr val="dk2"/>
              </a:buClr>
              <a:buSzPct val="100000"/>
            </a:pPr>
            <a:r>
              <a:rPr lang="en">
                <a:solidFill>
                  <a:schemeClr val="dk2"/>
                </a:solidFill>
              </a:rPr>
              <a:t>From there, ask yourself questions about this sector</a:t>
            </a:r>
          </a:p>
          <a:p>
            <a:pPr marL="914400" lvl="1" indent="-298450" rtl="0">
              <a:lnSpc>
                <a:spcPct val="115000"/>
              </a:lnSpc>
              <a:spcBef>
                <a:spcPts val="0"/>
              </a:spcBef>
              <a:spcAft>
                <a:spcPts val="1600"/>
              </a:spcAft>
              <a:buClr>
                <a:schemeClr val="dk2"/>
              </a:buClr>
              <a:buSzPct val="100000"/>
            </a:pPr>
            <a:r>
              <a:rPr lang="en">
                <a:solidFill>
                  <a:schemeClr val="dk2"/>
                </a:solidFill>
              </a:rPr>
              <a:t>Ex: If you are a numbers person: </a:t>
            </a:r>
          </a:p>
          <a:p>
            <a:pPr marL="1371600" lvl="2" indent="-298450" rtl="0">
              <a:lnSpc>
                <a:spcPct val="115000"/>
              </a:lnSpc>
              <a:spcBef>
                <a:spcPts val="0"/>
              </a:spcBef>
              <a:spcAft>
                <a:spcPts val="1600"/>
              </a:spcAft>
              <a:buClr>
                <a:schemeClr val="dk2"/>
              </a:buClr>
              <a:buSzPct val="100000"/>
            </a:pPr>
            <a:r>
              <a:rPr lang="en">
                <a:solidFill>
                  <a:schemeClr val="dk2"/>
                </a:solidFill>
              </a:rPr>
              <a:t>Solve Puzzles</a:t>
            </a:r>
          </a:p>
          <a:p>
            <a:pPr marL="1371600" lvl="2" indent="-298450" rtl="0">
              <a:lnSpc>
                <a:spcPct val="115000"/>
              </a:lnSpc>
              <a:spcBef>
                <a:spcPts val="0"/>
              </a:spcBef>
              <a:spcAft>
                <a:spcPts val="1600"/>
              </a:spcAft>
              <a:buClr>
                <a:schemeClr val="dk2"/>
              </a:buClr>
              <a:buSzPct val="100000"/>
            </a:pPr>
            <a:r>
              <a:rPr lang="en">
                <a:solidFill>
                  <a:schemeClr val="dk2"/>
                </a:solidFill>
              </a:rPr>
              <a:t>Balance Budgets</a:t>
            </a:r>
          </a:p>
          <a:p>
            <a:pPr marL="1371600" lvl="2" indent="-298450" rtl="0">
              <a:lnSpc>
                <a:spcPct val="115000"/>
              </a:lnSpc>
              <a:spcBef>
                <a:spcPts val="0"/>
              </a:spcBef>
              <a:spcAft>
                <a:spcPts val="1600"/>
              </a:spcAft>
              <a:buClr>
                <a:schemeClr val="dk2"/>
              </a:buClr>
              <a:buSzPct val="100000"/>
            </a:pPr>
            <a:r>
              <a:rPr lang="en">
                <a:solidFill>
                  <a:schemeClr val="dk2"/>
                </a:solidFill>
              </a:rPr>
              <a:t>Solve Problems</a:t>
            </a:r>
          </a:p>
          <a:p>
            <a:pPr lvl="0" rtl="0">
              <a:lnSpc>
                <a:spcPct val="115000"/>
              </a:lnSpc>
              <a:spcBef>
                <a:spcPts val="0"/>
              </a:spcBef>
              <a:spcAft>
                <a:spcPts val="1600"/>
              </a:spcAft>
              <a:buNone/>
            </a:pPr>
            <a:r>
              <a:rPr lang="en">
                <a:solidFill>
                  <a:schemeClr val="dk2"/>
                </a:solidFill>
              </a:rPr>
              <a:t>1-2 Students Present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Shape 23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6" name="Shape 23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spcAft>
                <a:spcPts val="1600"/>
              </a:spcAft>
              <a:buNone/>
            </a:pPr>
            <a:r>
              <a:rPr lang="en" b="1">
                <a:solidFill>
                  <a:schemeClr val="dk2"/>
                </a:solidFill>
              </a:rPr>
              <a:t>5-10min</a:t>
            </a:r>
          </a:p>
          <a:p>
            <a:pPr lvl="0" rtl="0">
              <a:lnSpc>
                <a:spcPct val="115000"/>
              </a:lnSpc>
              <a:spcBef>
                <a:spcPts val="0"/>
              </a:spcBef>
              <a:spcAft>
                <a:spcPts val="1600"/>
              </a:spcAft>
              <a:buNone/>
            </a:pPr>
            <a:r>
              <a:rPr lang="en" b="1">
                <a:solidFill>
                  <a:schemeClr val="dk2"/>
                </a:solidFill>
              </a:rPr>
              <a:t>Activity #9</a:t>
            </a:r>
          </a:p>
          <a:p>
            <a:pPr lvl="0" rtl="0">
              <a:lnSpc>
                <a:spcPct val="115000"/>
              </a:lnSpc>
              <a:spcBef>
                <a:spcPts val="0"/>
              </a:spcBef>
              <a:spcAft>
                <a:spcPts val="1600"/>
              </a:spcAft>
              <a:buNone/>
            </a:pPr>
            <a:r>
              <a:rPr lang="en" b="1">
                <a:solidFill>
                  <a:schemeClr val="dk2"/>
                </a:solidFill>
              </a:rPr>
              <a:t>Handout #8</a:t>
            </a:r>
          </a:p>
          <a:p>
            <a:pPr lvl="0" rtl="0">
              <a:lnSpc>
                <a:spcPct val="115000"/>
              </a:lnSpc>
              <a:spcBef>
                <a:spcPts val="0"/>
              </a:spcBef>
              <a:spcAft>
                <a:spcPts val="1600"/>
              </a:spcAft>
              <a:buNone/>
            </a:pPr>
            <a:r>
              <a:rPr lang="en">
                <a:solidFill>
                  <a:schemeClr val="dk2"/>
                </a:solidFill>
              </a:rPr>
              <a:t>This activity takes the principles laid out in the previous slide, and allows students the chance to create their own roadmap for their eventual job search. Distribute the handout, and review the points below. Then give the students time to complete their handout independently before reviewing the final question with a partner.</a:t>
            </a:r>
          </a:p>
          <a:p>
            <a:pPr lvl="0" rtl="0">
              <a:lnSpc>
                <a:spcPct val="115000"/>
              </a:lnSpc>
              <a:spcBef>
                <a:spcPts val="0"/>
              </a:spcBef>
              <a:spcAft>
                <a:spcPts val="1600"/>
              </a:spcAft>
              <a:buNone/>
            </a:pPr>
            <a:r>
              <a:rPr lang="en" b="1">
                <a:solidFill>
                  <a:schemeClr val="dk2"/>
                </a:solidFill>
              </a:rPr>
              <a:t>Introduce with the following statement:</a:t>
            </a:r>
          </a:p>
          <a:p>
            <a:pPr lvl="0" rtl="0">
              <a:lnSpc>
                <a:spcPct val="115000"/>
              </a:lnSpc>
              <a:spcBef>
                <a:spcPts val="0"/>
              </a:spcBef>
              <a:spcAft>
                <a:spcPts val="1600"/>
              </a:spcAft>
              <a:buNone/>
            </a:pPr>
            <a:r>
              <a:rPr lang="en">
                <a:solidFill>
                  <a:schemeClr val="dk2"/>
                </a:solidFill>
              </a:rPr>
              <a:t>Take 5-10min to answer the questions below. </a:t>
            </a:r>
          </a:p>
          <a:p>
            <a:pPr lvl="0" rtl="0">
              <a:lnSpc>
                <a:spcPct val="115000"/>
              </a:lnSpc>
              <a:spcBef>
                <a:spcPts val="0"/>
              </a:spcBef>
              <a:spcAft>
                <a:spcPts val="1600"/>
              </a:spcAft>
              <a:buNone/>
            </a:pPr>
            <a:r>
              <a:rPr lang="en">
                <a:solidFill>
                  <a:schemeClr val="dk2"/>
                </a:solidFill>
              </a:rPr>
              <a:t>Then, with your partner, discuss your answers and decide on 3 positions in each of your fields that would be ideal for each of you.</a:t>
            </a:r>
          </a:p>
          <a:p>
            <a:pPr marL="457200" lvl="0" indent="-298450" rtl="0">
              <a:lnSpc>
                <a:spcPct val="115000"/>
              </a:lnSpc>
              <a:spcBef>
                <a:spcPts val="0"/>
              </a:spcBef>
              <a:spcAft>
                <a:spcPts val="1600"/>
              </a:spcAft>
              <a:buClr>
                <a:schemeClr val="dk2"/>
              </a:buClr>
              <a:buSzPct val="100000"/>
            </a:pPr>
            <a:r>
              <a:rPr lang="en">
                <a:solidFill>
                  <a:schemeClr val="dk2"/>
                </a:solidFill>
              </a:rPr>
              <a:t>What are your non-bendables? </a:t>
            </a:r>
          </a:p>
          <a:p>
            <a:pPr marL="914400" lvl="1" indent="-298450" rtl="0">
              <a:lnSpc>
                <a:spcPct val="115000"/>
              </a:lnSpc>
              <a:spcBef>
                <a:spcPts val="0"/>
              </a:spcBef>
              <a:spcAft>
                <a:spcPts val="1600"/>
              </a:spcAft>
              <a:buClr>
                <a:schemeClr val="dk2"/>
              </a:buClr>
              <a:buSzPct val="100000"/>
            </a:pPr>
            <a:r>
              <a:rPr lang="en">
                <a:solidFill>
                  <a:schemeClr val="dk2"/>
                </a:solidFill>
              </a:rPr>
              <a:t>(Location, family, job title, salary, time-off, benefits, etc.)</a:t>
            </a:r>
          </a:p>
          <a:p>
            <a:pPr marL="457200" lvl="0" indent="-298450" rtl="0">
              <a:lnSpc>
                <a:spcPct val="115000"/>
              </a:lnSpc>
              <a:spcBef>
                <a:spcPts val="0"/>
              </a:spcBef>
              <a:spcAft>
                <a:spcPts val="1600"/>
              </a:spcAft>
              <a:buClr>
                <a:schemeClr val="dk2"/>
              </a:buClr>
              <a:buSzPct val="100000"/>
            </a:pPr>
            <a:r>
              <a:rPr lang="en">
                <a:solidFill>
                  <a:schemeClr val="dk2"/>
                </a:solidFill>
              </a:rPr>
              <a:t>What do you need? (Same as non-bendables)</a:t>
            </a:r>
          </a:p>
          <a:p>
            <a:pPr marL="457200" lvl="0" indent="-298450" rtl="0">
              <a:lnSpc>
                <a:spcPct val="115000"/>
              </a:lnSpc>
              <a:spcBef>
                <a:spcPts val="0"/>
              </a:spcBef>
              <a:spcAft>
                <a:spcPts val="1600"/>
              </a:spcAft>
              <a:buClr>
                <a:schemeClr val="dk2"/>
              </a:buClr>
              <a:buSzPct val="100000"/>
            </a:pPr>
            <a:r>
              <a:rPr lang="en">
                <a:solidFill>
                  <a:schemeClr val="dk2"/>
                </a:solidFill>
              </a:rPr>
              <a:t>List 1-3 People you know who you believe would be a good mentor; Why?</a:t>
            </a:r>
          </a:p>
          <a:p>
            <a:pPr marL="457200" lvl="0" indent="-298450" rtl="0">
              <a:lnSpc>
                <a:spcPct val="115000"/>
              </a:lnSpc>
              <a:spcBef>
                <a:spcPts val="0"/>
              </a:spcBef>
              <a:spcAft>
                <a:spcPts val="1600"/>
              </a:spcAft>
              <a:buClr>
                <a:schemeClr val="dk2"/>
              </a:buClr>
              <a:buSzPct val="100000"/>
            </a:pPr>
            <a:r>
              <a:rPr lang="en">
                <a:solidFill>
                  <a:schemeClr val="dk2"/>
                </a:solidFill>
              </a:rPr>
              <a:t>List 5-10 people you need to get in front of to begin your job search conversation</a:t>
            </a:r>
          </a:p>
          <a:p>
            <a:pPr marL="457200" lvl="0" indent="-298450" rtl="0">
              <a:lnSpc>
                <a:spcPct val="115000"/>
              </a:lnSpc>
              <a:spcBef>
                <a:spcPts val="0"/>
              </a:spcBef>
              <a:spcAft>
                <a:spcPts val="1600"/>
              </a:spcAft>
              <a:buClr>
                <a:schemeClr val="dk2"/>
              </a:buClr>
              <a:buSzPct val="100000"/>
            </a:pPr>
            <a:r>
              <a:rPr lang="en">
                <a:solidFill>
                  <a:schemeClr val="dk2"/>
                </a:solidFill>
              </a:rPr>
              <a:t>List 3-5 gatherings you need to attend when you get home to begin networking/researching </a:t>
            </a:r>
          </a:p>
          <a:p>
            <a:pPr marL="457200" lvl="0" indent="-298450" rtl="0">
              <a:lnSpc>
                <a:spcPct val="115000"/>
              </a:lnSpc>
              <a:spcBef>
                <a:spcPts val="0"/>
              </a:spcBef>
              <a:spcAft>
                <a:spcPts val="1600"/>
              </a:spcAft>
              <a:buClr>
                <a:schemeClr val="dk2"/>
              </a:buClr>
              <a:buSzPct val="100000"/>
            </a:pPr>
            <a:r>
              <a:rPr lang="en">
                <a:solidFill>
                  <a:schemeClr val="dk2"/>
                </a:solidFill>
              </a:rPr>
              <a:t>Considering your strengths, decide what focus of your career field would be best suited for you</a:t>
            </a:r>
          </a:p>
          <a:p>
            <a:pPr marL="457200" lvl="0" indent="-298450" rtl="0">
              <a:lnSpc>
                <a:spcPct val="115000"/>
              </a:lnSpc>
              <a:spcBef>
                <a:spcPts val="0"/>
              </a:spcBef>
              <a:spcAft>
                <a:spcPts val="1600"/>
              </a:spcAft>
              <a:buClr>
                <a:schemeClr val="dk2"/>
              </a:buClr>
              <a:buSzPct val="100000"/>
            </a:pPr>
            <a:r>
              <a:rPr lang="en">
                <a:solidFill>
                  <a:schemeClr val="dk2"/>
                </a:solidFill>
              </a:rPr>
              <a:t>List 3 positions in your field that would be ideal for you</a:t>
            </a:r>
          </a:p>
          <a:p>
            <a:pPr lvl="0" rtl="0">
              <a:lnSpc>
                <a:spcPct val="115000"/>
              </a:lnSpc>
              <a:spcBef>
                <a:spcPts val="0"/>
              </a:spcBef>
              <a:spcAft>
                <a:spcPts val="1600"/>
              </a:spcAft>
              <a:buNone/>
            </a:pPr>
            <a:r>
              <a:rPr lang="en">
                <a:solidFill>
                  <a:schemeClr val="dk2"/>
                </a:solidFill>
              </a:rPr>
              <a:t>2-3 Students will present their findings and ideal positions</a:t>
            </a:r>
          </a:p>
          <a:p>
            <a:pPr lvl="0" rtl="0">
              <a:lnSpc>
                <a:spcPct val="115000"/>
              </a:lnSpc>
              <a:spcBef>
                <a:spcPts val="0"/>
              </a:spcBef>
              <a:spcAft>
                <a:spcPts val="1600"/>
              </a:spcAft>
              <a:buClr>
                <a:schemeClr val="dk1"/>
              </a:buClr>
              <a:buSzPct val="100000"/>
              <a:buFont typeface="Arial"/>
              <a:buNone/>
            </a:pPr>
            <a:r>
              <a:rPr lang="en" b="1">
                <a:solidFill>
                  <a:schemeClr val="dk2"/>
                </a:solidFill>
              </a:rPr>
              <a:t>Self-Awareness Activity #7: </a:t>
            </a:r>
            <a:r>
              <a:rPr lang="en">
                <a:solidFill>
                  <a:schemeClr val="dk2"/>
                </a:solidFill>
              </a:rPr>
              <a:t>Each student writes down what they need in their life/career.</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Shape 2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2" name="Shape 24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b="1"/>
              <a:t>7-10min</a:t>
            </a:r>
          </a:p>
          <a:p>
            <a:pPr lvl="0">
              <a:spcBef>
                <a:spcPts val="0"/>
              </a:spcBef>
              <a:buNone/>
            </a:pPr>
            <a:r>
              <a:rPr lang="en" b="1"/>
              <a:t>Guest Speaker #1</a:t>
            </a:r>
          </a:p>
          <a:p>
            <a:pPr lvl="0">
              <a:spcBef>
                <a:spcPts val="0"/>
              </a:spcBef>
              <a:buNone/>
            </a:pPr>
            <a:endParaRPr/>
          </a:p>
          <a:p>
            <a:pPr lvl="0">
              <a:spcBef>
                <a:spcPts val="0"/>
              </a:spcBef>
              <a:buNone/>
            </a:pPr>
            <a:r>
              <a:rPr lang="en"/>
              <a:t>(There will be 1-2 Guest Speakers at each ICDW. They should ideally be employers, so their story is more relatable to the students. Each will be given 7-10 minutes to speak about their topic. The goal is for them to work in an advising manner while also telling a more personal story.) </a:t>
            </a:r>
          </a:p>
          <a:p>
            <a:pPr lvl="0">
              <a:spcBef>
                <a:spcPts val="0"/>
              </a:spcBef>
              <a:buNone/>
            </a:pPr>
            <a:endParaRPr/>
          </a:p>
          <a:p>
            <a:pPr lvl="0">
              <a:spcBef>
                <a:spcPts val="0"/>
              </a:spcBef>
              <a:buNone/>
            </a:pPr>
            <a:r>
              <a:rPr lang="en" b="1"/>
              <a:t>Introduce the Guest Speaker with the following statement:</a:t>
            </a:r>
          </a:p>
          <a:p>
            <a:pPr lvl="0">
              <a:spcBef>
                <a:spcPts val="0"/>
              </a:spcBef>
              <a:buNone/>
            </a:pPr>
            <a:endParaRPr/>
          </a:p>
          <a:p>
            <a:pPr lvl="0">
              <a:spcBef>
                <a:spcPts val="0"/>
              </a:spcBef>
              <a:buNone/>
            </a:pPr>
            <a:r>
              <a:rPr lang="en"/>
              <a:t>“We’d like to welcome ________________ (employer name) from ______________ (company name). _____________ (Employer name) is _________________ (Intern Name) employer, and they are here to speak with us a bit about their own career &amp; job searching experience, and to share any advice they might have for you.”</a:t>
            </a:r>
          </a:p>
          <a:p>
            <a:pPr lvl="0">
              <a:spcBef>
                <a:spcPts val="0"/>
              </a:spcBef>
              <a:buNone/>
            </a:pPr>
            <a:endParaRPr/>
          </a:p>
          <a:p>
            <a:pPr lvl="0">
              <a:spcBef>
                <a:spcPts val="0"/>
              </a:spcBef>
              <a:buNone/>
            </a:pPr>
            <a:r>
              <a:rPr lang="en"/>
              <a:t>Follow-up with 1-2 questions from students before moving onto the review section. </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8" name="Shape 24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Clr>
                <a:schemeClr val="dk1"/>
              </a:buClr>
              <a:buSzPct val="100000"/>
              <a:buFont typeface="Arial"/>
              <a:buNone/>
            </a:pPr>
            <a:r>
              <a:rPr lang="en" b="1">
                <a:solidFill>
                  <a:schemeClr val="dk1"/>
                </a:solidFill>
              </a:rPr>
              <a:t>5-7min</a:t>
            </a:r>
          </a:p>
          <a:p>
            <a:pPr lvl="0" rtl="0">
              <a:spcBef>
                <a:spcPts val="0"/>
              </a:spcBef>
              <a:buClr>
                <a:schemeClr val="dk1"/>
              </a:buClr>
              <a:buSzPct val="100000"/>
              <a:buFont typeface="Arial"/>
              <a:buNone/>
            </a:pPr>
            <a:r>
              <a:rPr lang="en" b="1">
                <a:solidFill>
                  <a:schemeClr val="dk1"/>
                </a:solidFill>
              </a:rPr>
              <a:t>Review Slide #2</a:t>
            </a:r>
          </a:p>
          <a:p>
            <a:pPr lvl="0" rtl="0">
              <a:spcBef>
                <a:spcPts val="0"/>
              </a:spcBef>
              <a:buClr>
                <a:schemeClr val="dk1"/>
              </a:buClr>
              <a:buSzPct val="100000"/>
              <a:buFont typeface="Arial"/>
              <a:buNone/>
            </a:pPr>
            <a:endParaRPr>
              <a:solidFill>
                <a:schemeClr val="dk1"/>
              </a:solidFill>
            </a:endParaRPr>
          </a:p>
          <a:p>
            <a:pPr lvl="0" rtl="0">
              <a:spcBef>
                <a:spcPts val="0"/>
              </a:spcBef>
              <a:buClr>
                <a:schemeClr val="dk1"/>
              </a:buClr>
              <a:buSzPct val="100000"/>
              <a:buFont typeface="Arial"/>
              <a:buNone/>
            </a:pPr>
            <a:r>
              <a:rPr lang="en">
                <a:solidFill>
                  <a:schemeClr val="dk1"/>
                </a:solidFill>
              </a:rPr>
              <a:t>There are five Review slides throughout the presentation. Four after each section, and one at the end of the presentation.These are an opportunity to simply follow-up to the critical aspects of what’s been learned, and allow students the opportunity to focus further on Self-Awareness. </a:t>
            </a:r>
          </a:p>
          <a:p>
            <a:pPr lvl="0" rtl="0">
              <a:spcBef>
                <a:spcPts val="0"/>
              </a:spcBef>
              <a:buClr>
                <a:schemeClr val="dk1"/>
              </a:buClr>
              <a:buSzPct val="100000"/>
              <a:buFont typeface="Arial"/>
              <a:buNone/>
            </a:pPr>
            <a:endParaRPr>
              <a:solidFill>
                <a:schemeClr val="dk1"/>
              </a:solidFill>
            </a:endParaRPr>
          </a:p>
          <a:p>
            <a:pPr lvl="0" rtl="0">
              <a:spcBef>
                <a:spcPts val="0"/>
              </a:spcBef>
              <a:buNone/>
            </a:pPr>
            <a:r>
              <a:rPr lang="en">
                <a:solidFill>
                  <a:schemeClr val="dk1"/>
                </a:solidFill>
              </a:rPr>
              <a:t>Work through these slides like a quiz. Allow one person to answer each.</a:t>
            </a:r>
          </a:p>
          <a:p>
            <a:pPr lvl="0" rtl="0">
              <a:spcBef>
                <a:spcPts val="0"/>
              </a:spcBef>
              <a:buNone/>
            </a:pPr>
            <a:endParaRPr>
              <a:solidFill>
                <a:schemeClr val="dk1"/>
              </a:solidFill>
            </a:endParaRPr>
          </a:p>
          <a:p>
            <a:pPr marL="457200" lvl="0" indent="-298450" rtl="0">
              <a:lnSpc>
                <a:spcPct val="115000"/>
              </a:lnSpc>
              <a:spcBef>
                <a:spcPts val="0"/>
              </a:spcBef>
              <a:spcAft>
                <a:spcPts val="1600"/>
              </a:spcAft>
              <a:buClr>
                <a:schemeClr val="dk2"/>
              </a:buClr>
              <a:buSzPct val="100000"/>
            </a:pPr>
            <a:r>
              <a:rPr lang="en">
                <a:solidFill>
                  <a:schemeClr val="dk2"/>
                </a:solidFill>
              </a:rPr>
              <a:t>What Things You Should Ask Yourself: </a:t>
            </a:r>
          </a:p>
          <a:p>
            <a:pPr marL="457200" lvl="0" indent="-298450" rtl="0">
              <a:lnSpc>
                <a:spcPct val="115000"/>
              </a:lnSpc>
              <a:spcBef>
                <a:spcPts val="0"/>
              </a:spcBef>
              <a:spcAft>
                <a:spcPts val="1600"/>
              </a:spcAft>
              <a:buClr>
                <a:schemeClr val="dk2"/>
              </a:buClr>
              <a:buSzPct val="100000"/>
            </a:pPr>
            <a:r>
              <a:rPr lang="en">
                <a:solidFill>
                  <a:schemeClr val="dk2"/>
                </a:solidFill>
              </a:rPr>
              <a:t>How Do You Find A Mentor?</a:t>
            </a:r>
          </a:p>
          <a:p>
            <a:pPr marL="457200" lvl="0" indent="-298450" rtl="0">
              <a:lnSpc>
                <a:spcPct val="115000"/>
              </a:lnSpc>
              <a:spcBef>
                <a:spcPts val="0"/>
              </a:spcBef>
              <a:spcAft>
                <a:spcPts val="1600"/>
              </a:spcAft>
              <a:buClr>
                <a:schemeClr val="dk2"/>
              </a:buClr>
              <a:buSzPct val="100000"/>
            </a:pPr>
            <a:r>
              <a:rPr lang="en">
                <a:solidFill>
                  <a:schemeClr val="dk2"/>
                </a:solidFill>
              </a:rPr>
              <a:t>How Do You Organize Your Search?</a:t>
            </a:r>
          </a:p>
          <a:p>
            <a:pPr marL="457200" lvl="0" indent="-298450" rtl="0">
              <a:lnSpc>
                <a:spcPct val="115000"/>
              </a:lnSpc>
              <a:spcBef>
                <a:spcPts val="0"/>
              </a:spcBef>
              <a:spcAft>
                <a:spcPts val="1600"/>
              </a:spcAft>
              <a:buClr>
                <a:schemeClr val="dk2"/>
              </a:buClr>
              <a:buSzPct val="100000"/>
            </a:pPr>
            <a:r>
              <a:rPr lang="en">
                <a:solidFill>
                  <a:schemeClr val="dk2"/>
                </a:solidFill>
              </a:rPr>
              <a:t>How Do You Make Contacts In Your Field?</a:t>
            </a:r>
          </a:p>
          <a:p>
            <a:pPr marL="457200" lvl="0" indent="-298450" rtl="0">
              <a:lnSpc>
                <a:spcPct val="115000"/>
              </a:lnSpc>
              <a:spcBef>
                <a:spcPts val="0"/>
              </a:spcBef>
              <a:spcAft>
                <a:spcPts val="1600"/>
              </a:spcAft>
              <a:buClr>
                <a:schemeClr val="dk2"/>
              </a:buClr>
              <a:buSzPct val="100000"/>
            </a:pPr>
            <a:r>
              <a:rPr lang="en">
                <a:solidFill>
                  <a:schemeClr val="dk2"/>
                </a:solidFill>
              </a:rPr>
              <a:t>What Should You Attend To Meet People And Learn More About Your Field? </a:t>
            </a:r>
          </a:p>
          <a:p>
            <a:pPr lvl="0" rtl="0">
              <a:spcBef>
                <a:spcPts val="0"/>
              </a:spcBef>
              <a:buClr>
                <a:schemeClr val="dk1"/>
              </a:buClr>
              <a:buSzPct val="100000"/>
              <a:buFont typeface="Arial"/>
              <a:buNone/>
            </a:pPr>
            <a:r>
              <a:rPr lang="en">
                <a:solidFill>
                  <a:schemeClr val="dk1"/>
                </a:solidFill>
              </a:rPr>
              <a:t>Follow with a 90min - 120min Lunch Break.</a:t>
            </a:r>
          </a:p>
          <a:p>
            <a:pPr lvl="0" rtl="0">
              <a:spcBef>
                <a:spcPts val="0"/>
              </a:spcBef>
              <a:buClr>
                <a:schemeClr val="dk1"/>
              </a:buClr>
              <a:buSzPct val="100000"/>
              <a:buFont typeface="Arial"/>
              <a:buNone/>
            </a:pPr>
            <a:endParaRPr b="1">
              <a:solidFill>
                <a:schemeClr val="dk1"/>
              </a:solidFill>
            </a:endParaRPr>
          </a:p>
          <a:p>
            <a:pPr lvl="0" rtl="0">
              <a:spcBef>
                <a:spcPts val="0"/>
              </a:spcBef>
              <a:buClr>
                <a:schemeClr val="dk1"/>
              </a:buClr>
              <a:buSzPct val="100000"/>
              <a:buFont typeface="Arial"/>
              <a:buNone/>
            </a:pPr>
            <a:r>
              <a:rPr lang="en" b="1">
                <a:solidFill>
                  <a:schemeClr val="dk1"/>
                </a:solidFill>
              </a:rPr>
              <a:t>Estimated time: </a:t>
            </a:r>
            <a:r>
              <a:rPr lang="en">
                <a:solidFill>
                  <a:schemeClr val="dk1"/>
                </a:solidFill>
              </a:rPr>
              <a:t>69 minutes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 name="Shape 6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b="1" dirty="0"/>
              <a:t>30sec</a:t>
            </a:r>
          </a:p>
          <a:p>
            <a:pPr lvl="0">
              <a:spcBef>
                <a:spcPts val="0"/>
              </a:spcBef>
              <a:buNone/>
            </a:pPr>
            <a:endParaRPr dirty="0"/>
          </a:p>
          <a:p>
            <a:pPr lvl="0">
              <a:spcBef>
                <a:spcPts val="0"/>
              </a:spcBef>
              <a:buNone/>
            </a:pPr>
            <a:r>
              <a:rPr lang="en" dirty="0"/>
              <a:t>Very brief slide. These are meant to be more of a transition than anything else. The following slide provides an overview of each section.</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Shape 25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6" name="Shape 25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Clr>
                <a:schemeClr val="dk1"/>
              </a:buClr>
              <a:buSzPct val="100000"/>
              <a:buFont typeface="Arial"/>
              <a:buNone/>
            </a:pPr>
            <a:r>
              <a:rPr lang="en" b="1">
                <a:solidFill>
                  <a:schemeClr val="dk1"/>
                </a:solidFill>
              </a:rPr>
              <a:t>30sec</a:t>
            </a:r>
          </a:p>
          <a:p>
            <a:pPr lvl="0">
              <a:spcBef>
                <a:spcPts val="0"/>
              </a:spcBef>
              <a:buClr>
                <a:schemeClr val="dk1"/>
              </a:buClr>
              <a:buSzPct val="100000"/>
              <a:buFont typeface="Arial"/>
              <a:buNone/>
            </a:pPr>
            <a:endParaRPr>
              <a:solidFill>
                <a:schemeClr val="dk1"/>
              </a:solidFill>
            </a:endParaRPr>
          </a:p>
          <a:p>
            <a:pPr lvl="0">
              <a:spcBef>
                <a:spcPts val="0"/>
              </a:spcBef>
              <a:buClr>
                <a:schemeClr val="dk1"/>
              </a:buClr>
              <a:buSzPct val="100000"/>
              <a:buFont typeface="Arial"/>
              <a:buNone/>
            </a:pPr>
            <a:r>
              <a:rPr lang="en">
                <a:solidFill>
                  <a:schemeClr val="dk1"/>
                </a:solidFill>
              </a:rPr>
              <a:t>Very brief slide. These are meant to be more of a transition than anything else. The following slide provides an overview of each section.</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Shape 26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2" name="Shape 26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spcAft>
                <a:spcPts val="1600"/>
              </a:spcAft>
              <a:buClr>
                <a:schemeClr val="dk1"/>
              </a:buClr>
              <a:buSzPct val="100000"/>
              <a:buFont typeface="Arial"/>
              <a:buNone/>
            </a:pPr>
            <a:r>
              <a:rPr lang="en" b="1">
                <a:solidFill>
                  <a:schemeClr val="dk2"/>
                </a:solidFill>
              </a:rPr>
              <a:t>2min</a:t>
            </a:r>
          </a:p>
          <a:p>
            <a:pPr lvl="0" rtl="0">
              <a:lnSpc>
                <a:spcPct val="115000"/>
              </a:lnSpc>
              <a:spcBef>
                <a:spcPts val="0"/>
              </a:spcBef>
              <a:spcAft>
                <a:spcPts val="1600"/>
              </a:spcAft>
              <a:buClr>
                <a:schemeClr val="dk1"/>
              </a:buClr>
              <a:buSzPct val="100000"/>
              <a:buFont typeface="Arial"/>
              <a:buNone/>
            </a:pPr>
            <a:r>
              <a:rPr lang="en">
                <a:solidFill>
                  <a:schemeClr val="dk2"/>
                </a:solidFill>
              </a:rPr>
              <a:t>Brief into to the following section. The point of this is to set the agenda for the following 60-75 minutes so students have a clear idea what we have planned, and those who want to take notes throughout, can organize their thoughts. </a:t>
            </a:r>
          </a:p>
          <a:p>
            <a:pPr lvl="0" rtl="0">
              <a:lnSpc>
                <a:spcPct val="115000"/>
              </a:lnSpc>
              <a:spcBef>
                <a:spcPts val="0"/>
              </a:spcBef>
              <a:spcAft>
                <a:spcPts val="1600"/>
              </a:spcAft>
              <a:buNone/>
            </a:pPr>
            <a:r>
              <a:rPr lang="en" b="1">
                <a:solidFill>
                  <a:schemeClr val="dk2"/>
                </a:solidFill>
              </a:rPr>
              <a:t>Introduce with the following statement:</a:t>
            </a:r>
          </a:p>
          <a:p>
            <a:pPr lvl="0" rtl="0">
              <a:lnSpc>
                <a:spcPct val="115000"/>
              </a:lnSpc>
              <a:spcBef>
                <a:spcPts val="0"/>
              </a:spcBef>
              <a:spcAft>
                <a:spcPts val="1600"/>
              </a:spcAft>
              <a:buNone/>
            </a:pPr>
            <a:r>
              <a:rPr lang="en">
                <a:solidFill>
                  <a:schemeClr val="dk2"/>
                </a:solidFill>
              </a:rPr>
              <a:t>“In the same way that the job market has dramatically changed in the last 30 years, so has the method of finding a job. This section is intended to introduce you to the concept of LinkedIn, as well as the best ways to use it. Further, the importance of a professional Resume is still of the utmost importance in your job search. We will be conducting a full review of your Resume so you have the tools to leave your internship with a document that is equally unassailable as it is intriguing.” </a:t>
            </a:r>
          </a:p>
          <a:p>
            <a:pPr marL="457200" lvl="0" indent="-298450" rtl="0">
              <a:lnSpc>
                <a:spcPct val="115000"/>
              </a:lnSpc>
              <a:spcBef>
                <a:spcPts val="0"/>
              </a:spcBef>
              <a:spcAft>
                <a:spcPts val="1600"/>
              </a:spcAft>
              <a:buClr>
                <a:schemeClr val="dk2"/>
              </a:buClr>
              <a:buSzPct val="100000"/>
            </a:pPr>
            <a:r>
              <a:rPr lang="en">
                <a:solidFill>
                  <a:schemeClr val="dk2"/>
                </a:solidFill>
              </a:rPr>
              <a:t>What Is LinkedIn?</a:t>
            </a:r>
          </a:p>
          <a:p>
            <a:pPr marL="457200" lvl="0" indent="-298450" rtl="0">
              <a:lnSpc>
                <a:spcPct val="115000"/>
              </a:lnSpc>
              <a:spcBef>
                <a:spcPts val="0"/>
              </a:spcBef>
              <a:spcAft>
                <a:spcPts val="1600"/>
              </a:spcAft>
              <a:buClr>
                <a:schemeClr val="dk2"/>
              </a:buClr>
              <a:buSzPct val="100000"/>
            </a:pPr>
            <a:r>
              <a:rPr lang="en">
                <a:solidFill>
                  <a:schemeClr val="dk2"/>
                </a:solidFill>
              </a:rPr>
              <a:t>Why Use LinkedIn?</a:t>
            </a:r>
          </a:p>
          <a:p>
            <a:pPr marL="457200" lvl="0" indent="-298450" rtl="0">
              <a:lnSpc>
                <a:spcPct val="115000"/>
              </a:lnSpc>
              <a:spcBef>
                <a:spcPts val="0"/>
              </a:spcBef>
              <a:spcAft>
                <a:spcPts val="1600"/>
              </a:spcAft>
              <a:buClr>
                <a:schemeClr val="dk2"/>
              </a:buClr>
              <a:buSzPct val="100000"/>
            </a:pPr>
            <a:r>
              <a:rPr lang="en">
                <a:solidFill>
                  <a:schemeClr val="dk2"/>
                </a:solidFill>
              </a:rPr>
              <a:t>Do’s &amp; Don’ts of LinkedIn</a:t>
            </a:r>
          </a:p>
          <a:p>
            <a:pPr marL="457200" lvl="0" indent="-298450" rtl="0">
              <a:lnSpc>
                <a:spcPct val="115000"/>
              </a:lnSpc>
              <a:spcBef>
                <a:spcPts val="0"/>
              </a:spcBef>
              <a:spcAft>
                <a:spcPts val="1600"/>
              </a:spcAft>
              <a:buClr>
                <a:schemeClr val="dk2"/>
              </a:buClr>
              <a:buSzPct val="100000"/>
            </a:pPr>
            <a:r>
              <a:rPr lang="en">
                <a:solidFill>
                  <a:schemeClr val="dk2"/>
                </a:solidFill>
              </a:rPr>
              <a:t>How To Build A LinkedIn Profile</a:t>
            </a:r>
          </a:p>
          <a:p>
            <a:pPr marL="457200" lvl="0" indent="-298450" rtl="0">
              <a:lnSpc>
                <a:spcPct val="115000"/>
              </a:lnSpc>
              <a:spcBef>
                <a:spcPts val="0"/>
              </a:spcBef>
              <a:spcAft>
                <a:spcPts val="1600"/>
              </a:spcAft>
              <a:buClr>
                <a:schemeClr val="dk2"/>
              </a:buClr>
              <a:buSzPct val="100000"/>
            </a:pPr>
            <a:r>
              <a:rPr lang="en">
                <a:solidFill>
                  <a:schemeClr val="dk2"/>
                </a:solidFill>
              </a:rPr>
              <a:t>The Essentials of a Successful Resume</a:t>
            </a:r>
          </a:p>
          <a:p>
            <a:pPr marL="457200" lvl="0" indent="-298450" rtl="0">
              <a:lnSpc>
                <a:spcPct val="115000"/>
              </a:lnSpc>
              <a:spcBef>
                <a:spcPts val="0"/>
              </a:spcBef>
              <a:spcAft>
                <a:spcPts val="1600"/>
              </a:spcAft>
              <a:buClr>
                <a:schemeClr val="dk2"/>
              </a:buClr>
              <a:buSzPct val="100000"/>
            </a:pPr>
            <a:r>
              <a:rPr lang="en">
                <a:solidFill>
                  <a:schemeClr val="dk2"/>
                </a:solidFill>
              </a:rPr>
              <a:t>Revising Resumes</a:t>
            </a:r>
          </a:p>
          <a:p>
            <a:pPr marL="457200" lvl="0" indent="-298450" rtl="0">
              <a:lnSpc>
                <a:spcPct val="115000"/>
              </a:lnSpc>
              <a:spcBef>
                <a:spcPts val="0"/>
              </a:spcBef>
              <a:spcAft>
                <a:spcPts val="1600"/>
              </a:spcAft>
              <a:buClr>
                <a:schemeClr val="dk2"/>
              </a:buClr>
              <a:buSzPct val="100000"/>
            </a:pPr>
            <a:r>
              <a:rPr lang="en">
                <a:solidFill>
                  <a:schemeClr val="dk2"/>
                </a:solidFill>
              </a:rPr>
              <a:t>Refining Your Resume</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Shape 26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9" name="Shape 26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b="1"/>
              <a:t>2min</a:t>
            </a:r>
          </a:p>
          <a:p>
            <a:pPr lvl="0">
              <a:spcBef>
                <a:spcPts val="0"/>
              </a:spcBef>
              <a:buNone/>
            </a:pPr>
            <a:endParaRPr/>
          </a:p>
          <a:p>
            <a:pPr lvl="0">
              <a:spcBef>
                <a:spcPts val="0"/>
              </a:spcBef>
              <a:buNone/>
            </a:pPr>
            <a:r>
              <a:rPr lang="en"/>
              <a:t>This is a transition slide, simply meant to give students context to the evolution of the Job Search.</a:t>
            </a:r>
          </a:p>
          <a:p>
            <a:pPr lvl="0">
              <a:spcBef>
                <a:spcPts val="0"/>
              </a:spcBef>
              <a:buNone/>
            </a:pPr>
            <a:endParaRPr/>
          </a:p>
          <a:p>
            <a:pPr lvl="0">
              <a:spcBef>
                <a:spcPts val="0"/>
              </a:spcBef>
              <a:buNone/>
            </a:pPr>
            <a:r>
              <a:rPr lang="en" b="1"/>
              <a:t>Introduce with the following statement:</a:t>
            </a:r>
          </a:p>
          <a:p>
            <a:pPr lvl="0">
              <a:spcBef>
                <a:spcPts val="0"/>
              </a:spcBef>
              <a:buNone/>
            </a:pPr>
            <a:endParaRPr/>
          </a:p>
          <a:p>
            <a:pPr lvl="0">
              <a:spcBef>
                <a:spcPts val="0"/>
              </a:spcBef>
              <a:buNone/>
            </a:pPr>
            <a:r>
              <a:rPr lang="en"/>
              <a:t>“Over the last 3 generations, the method of finding a job has changed so dramatically, that the process today would be unrecognizable to many of your parents/grandparents.”</a:t>
            </a:r>
          </a:p>
          <a:p>
            <a:pPr lvl="0">
              <a:spcBef>
                <a:spcPts val="0"/>
              </a:spcBef>
              <a:buNone/>
            </a:pPr>
            <a:endParaRPr/>
          </a:p>
          <a:p>
            <a:pPr lvl="0">
              <a:spcBef>
                <a:spcPts val="0"/>
              </a:spcBef>
              <a:buNone/>
            </a:pPr>
            <a:r>
              <a:rPr lang="en"/>
              <a:t>Continue with each point in the slide:</a:t>
            </a:r>
          </a:p>
          <a:p>
            <a:pPr lvl="0">
              <a:spcBef>
                <a:spcPts val="0"/>
              </a:spcBef>
              <a:buNone/>
            </a:pPr>
            <a:endParaRPr/>
          </a:p>
          <a:p>
            <a:pPr marL="457200" lvl="0" indent="-228600" rtl="0">
              <a:spcBef>
                <a:spcPts val="0"/>
              </a:spcBef>
              <a:buAutoNum type="arabicPeriod"/>
            </a:pPr>
            <a:r>
              <a:rPr lang="en"/>
              <a:t>The Post-War Boom in Western Countries led to a flurry of White Collar Jobs being available. </a:t>
            </a:r>
          </a:p>
          <a:p>
            <a:pPr marL="457200" lvl="0" indent="-228600" rtl="0">
              <a:spcBef>
                <a:spcPts val="0"/>
              </a:spcBef>
              <a:buAutoNum type="arabicPeriod"/>
            </a:pPr>
            <a:r>
              <a:rPr lang="en"/>
              <a:t>Between 1945 &amp; 1990, most people found jobs in the Employment section of newspapers, or through their small, localized network. Most jobs were applied for, and offered, in person.</a:t>
            </a:r>
          </a:p>
          <a:p>
            <a:pPr marL="457200" lvl="0" indent="-228600" rtl="0">
              <a:spcBef>
                <a:spcPts val="0"/>
              </a:spcBef>
              <a:buAutoNum type="arabicPeriod"/>
            </a:pPr>
            <a:r>
              <a:rPr lang="en"/>
              <a:t>Within forty years, with the advent of mobile phones in the 1990’s, many were beginning to move away from the traditional means of searching for a job, and instead using their mobile freedom to increase their search across a number of platforms. </a:t>
            </a:r>
          </a:p>
          <a:p>
            <a:pPr marL="457200" lvl="0" indent="-228600" rtl="0">
              <a:spcBef>
                <a:spcPts val="0"/>
              </a:spcBef>
              <a:buAutoNum type="arabicPeriod"/>
            </a:pPr>
            <a:r>
              <a:rPr lang="en"/>
              <a:t>In 1999, the first Online Job Search Engine, Monster.com emerged, thus offering job seekers further flexibility, and a more diverse platform, from which to find a job. </a:t>
            </a:r>
          </a:p>
          <a:p>
            <a:pPr marL="457200" lvl="0" indent="-228600" rtl="0">
              <a:spcBef>
                <a:spcPts val="0"/>
              </a:spcBef>
              <a:buAutoNum type="arabicPeriod"/>
            </a:pPr>
            <a:r>
              <a:rPr lang="en"/>
              <a:t>Within just one year, the use of online search engines to find jobs, surpassed those found through print media. </a:t>
            </a:r>
          </a:p>
          <a:p>
            <a:pPr marL="457200" lvl="0" indent="-228600">
              <a:spcBef>
                <a:spcPts val="0"/>
              </a:spcBef>
              <a:buAutoNum type="arabicPeriod"/>
            </a:pPr>
            <a:r>
              <a:rPr lang="en"/>
              <a:t>By 2014, the norm was not only utilizing online search engines - Monster, Indeed, CareerBuilder, Ziprecruiter - but using social media sites like LinkedIn, to perform a job search.</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Shape 27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6" name="Shape 27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b="1"/>
              <a:t>2min</a:t>
            </a:r>
          </a:p>
          <a:p>
            <a:pPr lvl="0">
              <a:spcBef>
                <a:spcPts val="0"/>
              </a:spcBef>
              <a:buNone/>
            </a:pPr>
            <a:endParaRPr/>
          </a:p>
          <a:p>
            <a:pPr lvl="0">
              <a:spcBef>
                <a:spcPts val="0"/>
              </a:spcBef>
              <a:buNone/>
            </a:pPr>
            <a:r>
              <a:rPr lang="en"/>
              <a:t>This is a continuation of the previous slide, meant to further introduce students to LinkedIn. Simply begin by reading each point as they emerge on the screen.</a:t>
            </a:r>
          </a:p>
          <a:p>
            <a:pPr lvl="0">
              <a:spcBef>
                <a:spcPts val="0"/>
              </a:spcBef>
              <a:buNone/>
            </a:pPr>
            <a:endParaRPr/>
          </a:p>
          <a:p>
            <a:pPr marL="457200" lvl="0" indent="-304800" rtl="0">
              <a:lnSpc>
                <a:spcPct val="115000"/>
              </a:lnSpc>
              <a:spcBef>
                <a:spcPts val="0"/>
              </a:spcBef>
              <a:spcAft>
                <a:spcPts val="1600"/>
              </a:spcAft>
              <a:buClr>
                <a:schemeClr val="dk2"/>
              </a:buClr>
              <a:buSzPct val="100000"/>
            </a:pPr>
            <a:r>
              <a:rPr lang="en" sz="1200">
                <a:solidFill>
                  <a:schemeClr val="dk2"/>
                </a:solidFill>
              </a:rPr>
              <a:t>With over 200 million users, LinkedIn is the ideal online networking site. </a:t>
            </a:r>
          </a:p>
          <a:p>
            <a:pPr marL="914400" lvl="1" indent="-304800" rtl="0">
              <a:lnSpc>
                <a:spcPct val="115000"/>
              </a:lnSpc>
              <a:spcBef>
                <a:spcPts val="0"/>
              </a:spcBef>
              <a:spcAft>
                <a:spcPts val="1600"/>
              </a:spcAft>
              <a:buClr>
                <a:schemeClr val="dk2"/>
              </a:buClr>
              <a:buSzPct val="100000"/>
            </a:pPr>
            <a:r>
              <a:rPr lang="en" sz="1200">
                <a:solidFill>
                  <a:schemeClr val="dk2"/>
                </a:solidFill>
              </a:rPr>
              <a:t>You  can connect with colleagues, friends, and new contacts in a professional setting where mutual benefit is the key. </a:t>
            </a:r>
          </a:p>
          <a:p>
            <a:pPr marL="457200" lvl="0" indent="-304800" rtl="0">
              <a:lnSpc>
                <a:spcPct val="115000"/>
              </a:lnSpc>
              <a:spcBef>
                <a:spcPts val="0"/>
              </a:spcBef>
              <a:spcAft>
                <a:spcPts val="1600"/>
              </a:spcAft>
              <a:buClr>
                <a:schemeClr val="dk2"/>
              </a:buClr>
              <a:buSzPct val="100000"/>
            </a:pPr>
            <a:r>
              <a:rPr lang="en" sz="1200">
                <a:solidFill>
                  <a:schemeClr val="dk2"/>
                </a:solidFill>
              </a:rPr>
              <a:t>Note the success rate of LinkedIn:</a:t>
            </a:r>
            <a:r>
              <a:rPr lang="en" sz="1200" b="1">
                <a:solidFill>
                  <a:schemeClr val="dk2"/>
                </a:solidFill>
              </a:rPr>
              <a:t> 89%</a:t>
            </a:r>
            <a:r>
              <a:rPr lang="en" sz="1200">
                <a:solidFill>
                  <a:schemeClr val="dk2"/>
                </a:solidFill>
              </a:rPr>
              <a:t> of recruiters have successfully hired from LinkedIn</a:t>
            </a:r>
          </a:p>
          <a:p>
            <a:pPr marL="457200" lvl="0" indent="-304800" rtl="0">
              <a:lnSpc>
                <a:spcPct val="115000"/>
              </a:lnSpc>
              <a:spcBef>
                <a:spcPts val="0"/>
              </a:spcBef>
              <a:spcAft>
                <a:spcPts val="1600"/>
              </a:spcAft>
              <a:buClr>
                <a:schemeClr val="dk2"/>
              </a:buClr>
              <a:buSzPct val="100000"/>
            </a:pPr>
            <a:r>
              <a:rPr lang="en" sz="1200">
                <a:solidFill>
                  <a:schemeClr val="dk2"/>
                </a:solidFill>
              </a:rPr>
              <a:t>LinkedIn offers you the opportunity to post an online Resume with clean formatting &amp; the ability to share immediate successes with your burgeoning online network</a:t>
            </a:r>
          </a:p>
          <a:p>
            <a:pPr marL="457200" lvl="0" indent="-304800" rtl="0">
              <a:lnSpc>
                <a:spcPct val="115000"/>
              </a:lnSpc>
              <a:spcBef>
                <a:spcPts val="0"/>
              </a:spcBef>
              <a:spcAft>
                <a:spcPts val="1600"/>
              </a:spcAft>
              <a:buClr>
                <a:schemeClr val="dk2"/>
              </a:buClr>
              <a:buSzPct val="100000"/>
            </a:pPr>
            <a:r>
              <a:rPr lang="en" sz="1200">
                <a:solidFill>
                  <a:schemeClr val="dk2"/>
                </a:solidFill>
              </a:rPr>
              <a:t>LinkedIn also offers a streamlined approach to job search/networking: Resume + Job Postings + Ability to Follow Like-Minded Groups</a:t>
            </a:r>
          </a:p>
          <a:p>
            <a:pPr marL="457200" lvl="0" indent="-304800" rtl="0">
              <a:lnSpc>
                <a:spcPct val="115000"/>
              </a:lnSpc>
              <a:spcBef>
                <a:spcPts val="0"/>
              </a:spcBef>
              <a:spcAft>
                <a:spcPts val="1600"/>
              </a:spcAft>
              <a:buClr>
                <a:schemeClr val="dk2"/>
              </a:buClr>
              <a:buSzPct val="100000"/>
            </a:pPr>
            <a:r>
              <a:rPr lang="en" sz="1200">
                <a:solidFill>
                  <a:schemeClr val="dk2"/>
                </a:solidFill>
              </a:rPr>
              <a:t>At any time there are over: 50,000 Jobs posted for students on LinkedIn</a:t>
            </a:r>
            <a:br>
              <a:rPr lang="en"/>
            </a:br>
            <a:endParaRPr lang="e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Shape 2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2" name="Shape 2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b="1"/>
              <a:t>3-5min</a:t>
            </a:r>
          </a:p>
          <a:p>
            <a:pPr lvl="0">
              <a:spcBef>
                <a:spcPts val="0"/>
              </a:spcBef>
              <a:buNone/>
            </a:pPr>
            <a:endParaRPr/>
          </a:p>
          <a:p>
            <a:pPr lvl="0">
              <a:spcBef>
                <a:spcPts val="0"/>
              </a:spcBef>
              <a:buNone/>
            </a:pPr>
            <a:r>
              <a:rPr lang="en"/>
              <a:t>A continuation of the previous two slides, this slide focuses on the proper &amp; improper ways to use LinkedIn. </a:t>
            </a:r>
          </a:p>
          <a:p>
            <a:pPr lvl="0">
              <a:spcBef>
                <a:spcPts val="0"/>
              </a:spcBef>
              <a:buNone/>
            </a:pPr>
            <a:endParaRPr/>
          </a:p>
          <a:p>
            <a:pPr lvl="0">
              <a:spcBef>
                <a:spcPts val="0"/>
              </a:spcBef>
              <a:buNone/>
            </a:pPr>
            <a:r>
              <a:rPr lang="en" b="1"/>
              <a:t>Introduce with the following statement:</a:t>
            </a:r>
          </a:p>
          <a:p>
            <a:pPr lvl="0">
              <a:spcBef>
                <a:spcPts val="0"/>
              </a:spcBef>
              <a:buNone/>
            </a:pPr>
            <a:endParaRPr/>
          </a:p>
          <a:p>
            <a:pPr lvl="0">
              <a:spcBef>
                <a:spcPts val="0"/>
              </a:spcBef>
              <a:buNone/>
            </a:pPr>
            <a:r>
              <a:rPr lang="en"/>
              <a:t>“The closest parallel to LinkedIn is of course, Facebook. Yet, where Facebook functions like an online social gathering, LinkedIn is more rooted in professionalism. Because of this, there are essential rules you want to follow to properly maintain your conduct on the site, while also getting the best benefits from it. </a:t>
            </a:r>
          </a:p>
          <a:p>
            <a:pPr lvl="0">
              <a:spcBef>
                <a:spcPts val="0"/>
              </a:spcBef>
              <a:buNone/>
            </a:pPr>
            <a:endParaRPr/>
          </a:p>
          <a:p>
            <a:pPr lvl="0">
              <a:spcBef>
                <a:spcPts val="0"/>
              </a:spcBef>
              <a:buNone/>
            </a:pPr>
            <a:r>
              <a:rPr lang="en"/>
              <a:t>Proceed with the points listed on the slide:</a:t>
            </a:r>
          </a:p>
          <a:p>
            <a:pPr lvl="0">
              <a:spcBef>
                <a:spcPts val="0"/>
              </a:spcBef>
              <a:buNone/>
            </a:pPr>
            <a:endParaRPr/>
          </a:p>
          <a:p>
            <a:pPr lvl="0" rtl="0">
              <a:lnSpc>
                <a:spcPct val="115000"/>
              </a:lnSpc>
              <a:spcBef>
                <a:spcPts val="0"/>
              </a:spcBef>
              <a:spcAft>
                <a:spcPts val="1600"/>
              </a:spcAft>
              <a:buClr>
                <a:schemeClr val="dk1"/>
              </a:buClr>
              <a:buSzPct val="100000"/>
              <a:buFont typeface="Arial"/>
              <a:buNone/>
            </a:pPr>
            <a:r>
              <a:rPr lang="en" b="1">
                <a:solidFill>
                  <a:schemeClr val="dk2"/>
                </a:solidFill>
              </a:rPr>
              <a:t>Do</a:t>
            </a:r>
          </a:p>
          <a:p>
            <a:pPr marL="457200" lvl="0" indent="-298450" rtl="0">
              <a:lnSpc>
                <a:spcPct val="115000"/>
              </a:lnSpc>
              <a:spcBef>
                <a:spcPts val="0"/>
              </a:spcBef>
              <a:spcAft>
                <a:spcPts val="1600"/>
              </a:spcAft>
              <a:buClr>
                <a:schemeClr val="dk2"/>
              </a:buClr>
              <a:buSzPct val="100000"/>
            </a:pPr>
            <a:r>
              <a:rPr lang="en">
                <a:solidFill>
                  <a:schemeClr val="dk2"/>
                </a:solidFill>
              </a:rPr>
              <a:t>Personalize Contact Requests</a:t>
            </a:r>
          </a:p>
          <a:p>
            <a:pPr marL="457200" lvl="0" indent="-298450" rtl="0">
              <a:lnSpc>
                <a:spcPct val="115000"/>
              </a:lnSpc>
              <a:spcBef>
                <a:spcPts val="0"/>
              </a:spcBef>
              <a:spcAft>
                <a:spcPts val="1600"/>
              </a:spcAft>
              <a:buClr>
                <a:schemeClr val="dk2"/>
              </a:buClr>
              <a:buSzPct val="100000"/>
            </a:pPr>
            <a:r>
              <a:rPr lang="en">
                <a:solidFill>
                  <a:schemeClr val="dk2"/>
                </a:solidFill>
              </a:rPr>
              <a:t>Have a professional profile picture</a:t>
            </a:r>
          </a:p>
          <a:p>
            <a:pPr marL="457200" lvl="0" indent="-298450" rtl="0">
              <a:lnSpc>
                <a:spcPct val="115000"/>
              </a:lnSpc>
              <a:spcBef>
                <a:spcPts val="0"/>
              </a:spcBef>
              <a:spcAft>
                <a:spcPts val="1600"/>
              </a:spcAft>
              <a:buClr>
                <a:schemeClr val="dk2"/>
              </a:buClr>
              <a:buSzPct val="100000"/>
            </a:pPr>
            <a:r>
              <a:rPr lang="en">
                <a:solidFill>
                  <a:schemeClr val="dk2"/>
                </a:solidFill>
              </a:rPr>
              <a:t>Always be professional</a:t>
            </a:r>
          </a:p>
          <a:p>
            <a:pPr marL="457200" lvl="0" indent="-298450" rtl="0">
              <a:lnSpc>
                <a:spcPct val="115000"/>
              </a:lnSpc>
              <a:spcBef>
                <a:spcPts val="0"/>
              </a:spcBef>
              <a:spcAft>
                <a:spcPts val="1600"/>
              </a:spcAft>
              <a:buClr>
                <a:schemeClr val="dk2"/>
              </a:buClr>
              <a:buSzPct val="100000"/>
            </a:pPr>
            <a:r>
              <a:rPr lang="en">
                <a:solidFill>
                  <a:schemeClr val="dk2"/>
                </a:solidFill>
              </a:rPr>
              <a:t>Make your contact list open to all connections</a:t>
            </a:r>
          </a:p>
          <a:p>
            <a:pPr marL="457200" lvl="0" indent="-298450" rtl="0">
              <a:lnSpc>
                <a:spcPct val="115000"/>
              </a:lnSpc>
              <a:spcBef>
                <a:spcPts val="0"/>
              </a:spcBef>
              <a:spcAft>
                <a:spcPts val="1600"/>
              </a:spcAft>
              <a:buClr>
                <a:schemeClr val="dk2"/>
              </a:buClr>
              <a:buSzPct val="100000"/>
            </a:pPr>
            <a:r>
              <a:rPr lang="en">
                <a:solidFill>
                  <a:schemeClr val="dk2"/>
                </a:solidFill>
              </a:rPr>
              <a:t>Introduce Connections to each other</a:t>
            </a:r>
          </a:p>
          <a:p>
            <a:pPr marL="457200" lvl="0" indent="-298450" rtl="0">
              <a:lnSpc>
                <a:spcPct val="115000"/>
              </a:lnSpc>
              <a:spcBef>
                <a:spcPts val="0"/>
              </a:spcBef>
              <a:spcAft>
                <a:spcPts val="1600"/>
              </a:spcAft>
              <a:buClr>
                <a:schemeClr val="dk2"/>
              </a:buClr>
              <a:buSzPct val="100000"/>
            </a:pPr>
            <a:r>
              <a:rPr lang="en">
                <a:solidFill>
                  <a:schemeClr val="dk2"/>
                </a:solidFill>
              </a:rPr>
              <a:t>Respond promptly to messages</a:t>
            </a:r>
          </a:p>
          <a:p>
            <a:pPr lvl="0" rtl="0">
              <a:lnSpc>
                <a:spcPct val="115000"/>
              </a:lnSpc>
              <a:spcBef>
                <a:spcPts val="0"/>
              </a:spcBef>
              <a:spcAft>
                <a:spcPts val="1600"/>
              </a:spcAft>
              <a:buNone/>
            </a:pPr>
            <a:r>
              <a:rPr lang="en" b="1">
                <a:solidFill>
                  <a:schemeClr val="dk2"/>
                </a:solidFill>
              </a:rPr>
              <a:t>Don’t</a:t>
            </a:r>
          </a:p>
          <a:p>
            <a:pPr marL="457200" lvl="0" indent="-298450" rtl="0">
              <a:lnSpc>
                <a:spcPct val="115000"/>
              </a:lnSpc>
              <a:spcBef>
                <a:spcPts val="0"/>
              </a:spcBef>
              <a:spcAft>
                <a:spcPts val="1600"/>
              </a:spcAft>
              <a:buClr>
                <a:schemeClr val="dk2"/>
              </a:buClr>
              <a:buSzPct val="100000"/>
            </a:pPr>
            <a:r>
              <a:rPr lang="en">
                <a:solidFill>
                  <a:schemeClr val="dk2"/>
                </a:solidFill>
              </a:rPr>
              <a:t>Send SPAM message to contacts</a:t>
            </a:r>
          </a:p>
          <a:p>
            <a:pPr marL="457200" lvl="0" indent="-298450" rtl="0">
              <a:lnSpc>
                <a:spcPct val="115000"/>
              </a:lnSpc>
              <a:spcBef>
                <a:spcPts val="0"/>
              </a:spcBef>
              <a:spcAft>
                <a:spcPts val="1600"/>
              </a:spcAft>
              <a:buClr>
                <a:schemeClr val="dk2"/>
              </a:buClr>
              <a:buSzPct val="100000"/>
            </a:pPr>
            <a:r>
              <a:rPr lang="en">
                <a:solidFill>
                  <a:schemeClr val="dk2"/>
                </a:solidFill>
              </a:rPr>
              <a:t>Over-post</a:t>
            </a:r>
          </a:p>
          <a:p>
            <a:pPr marL="457200" lvl="0" indent="-298450" rtl="0">
              <a:lnSpc>
                <a:spcPct val="115000"/>
              </a:lnSpc>
              <a:spcBef>
                <a:spcPts val="0"/>
              </a:spcBef>
              <a:spcAft>
                <a:spcPts val="1600"/>
              </a:spcAft>
              <a:buClr>
                <a:schemeClr val="dk2"/>
              </a:buClr>
              <a:buSzPct val="100000"/>
            </a:pPr>
            <a:r>
              <a:rPr lang="en">
                <a:solidFill>
                  <a:schemeClr val="dk2"/>
                </a:solidFill>
              </a:rPr>
              <a:t>Ask people you don’t know well for recommendations</a:t>
            </a:r>
          </a:p>
          <a:p>
            <a:pPr marL="457200" lvl="0" indent="-298450" rtl="0">
              <a:lnSpc>
                <a:spcPct val="115000"/>
              </a:lnSpc>
              <a:spcBef>
                <a:spcPts val="0"/>
              </a:spcBef>
              <a:spcAft>
                <a:spcPts val="1600"/>
              </a:spcAft>
              <a:buClr>
                <a:schemeClr val="dk2"/>
              </a:buClr>
              <a:buSzPct val="100000"/>
            </a:pPr>
            <a:r>
              <a:rPr lang="en">
                <a:solidFill>
                  <a:schemeClr val="dk2"/>
                </a:solidFill>
              </a:rPr>
              <a:t>Comment negatively in groups</a:t>
            </a:r>
          </a:p>
          <a:p>
            <a:pPr marL="457200" lvl="0" indent="-298450" rtl="0">
              <a:lnSpc>
                <a:spcPct val="115000"/>
              </a:lnSpc>
              <a:spcBef>
                <a:spcPts val="0"/>
              </a:spcBef>
              <a:spcAft>
                <a:spcPts val="1600"/>
              </a:spcAft>
              <a:buClr>
                <a:schemeClr val="dk2"/>
              </a:buClr>
              <a:buSzPct val="100000"/>
            </a:pPr>
            <a:r>
              <a:rPr lang="en">
                <a:solidFill>
                  <a:schemeClr val="dk2"/>
                </a:solidFill>
              </a:rPr>
              <a:t>Write self-serving posts in group threads</a:t>
            </a:r>
          </a:p>
          <a:p>
            <a:pPr marL="457200" lvl="0" indent="-298450" rtl="0">
              <a:lnSpc>
                <a:spcPct val="115000"/>
              </a:lnSpc>
              <a:spcBef>
                <a:spcPts val="0"/>
              </a:spcBef>
              <a:spcAft>
                <a:spcPts val="1600"/>
              </a:spcAft>
              <a:buClr>
                <a:schemeClr val="dk2"/>
              </a:buClr>
              <a:buSzPct val="100000"/>
            </a:pPr>
            <a:r>
              <a:rPr lang="en">
                <a:solidFill>
                  <a:schemeClr val="dk2"/>
                </a:solidFill>
              </a:rPr>
              <a:t>Treat LinkedIn like Facebook or Twitter</a:t>
            </a:r>
          </a:p>
          <a:p>
            <a:pPr lvl="0">
              <a:spcBef>
                <a:spcPts val="0"/>
              </a:spcBef>
              <a:buNone/>
            </a:pPr>
            <a:r>
              <a:rPr lang="en"/>
              <a:t>Depending on time, Showcase the following links displaying the right &amp; wrong ways to use LinkedIn:</a:t>
            </a:r>
          </a:p>
          <a:p>
            <a:pPr lvl="0">
              <a:spcBef>
                <a:spcPts val="0"/>
              </a:spcBef>
              <a:buNone/>
            </a:pPr>
            <a:endParaRPr/>
          </a:p>
          <a:p>
            <a:pPr lvl="0">
              <a:spcBef>
                <a:spcPts val="0"/>
              </a:spcBef>
              <a:buNone/>
            </a:pPr>
            <a:r>
              <a:rPr lang="en"/>
              <a:t>Right Way: </a:t>
            </a:r>
            <a:r>
              <a:rPr lang="en" u="sng">
                <a:solidFill>
                  <a:schemeClr val="hlink"/>
                </a:solidFill>
                <a:hlinkClick r:id="rId3"/>
              </a:rPr>
              <a:t>http://www.komarketingassociates.com/blog/10-examples-highly-impactful-linkedin-profiles/</a:t>
            </a:r>
          </a:p>
          <a:p>
            <a:pPr lvl="0">
              <a:spcBef>
                <a:spcPts val="0"/>
              </a:spcBef>
              <a:buNone/>
            </a:pPr>
            <a:r>
              <a:rPr lang="en"/>
              <a:t>Wrong Way: </a:t>
            </a:r>
            <a:r>
              <a:rPr lang="en" u="sng">
                <a:solidFill>
                  <a:schemeClr val="hlink"/>
                </a:solidFill>
                <a:hlinkClick r:id="rId4"/>
              </a:rPr>
              <a:t>https://www.linkedin.com/pulse/10-worst-linkedin-profile-pictures-ever-giorgio-minguzzi</a:t>
            </a:r>
          </a:p>
          <a:p>
            <a:pPr lvl="0">
              <a:spcBef>
                <a:spcPts val="0"/>
              </a:spcBef>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Shape 2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9" name="Shape 28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b="1"/>
              <a:t>10-15min</a:t>
            </a:r>
          </a:p>
          <a:p>
            <a:pPr lvl="0">
              <a:spcBef>
                <a:spcPts val="0"/>
              </a:spcBef>
              <a:buNone/>
            </a:pPr>
            <a:r>
              <a:rPr lang="en" b="1"/>
              <a:t>Activity #10</a:t>
            </a:r>
          </a:p>
          <a:p>
            <a:pPr lvl="0">
              <a:spcBef>
                <a:spcPts val="0"/>
              </a:spcBef>
              <a:buNone/>
            </a:pPr>
            <a:endParaRPr/>
          </a:p>
          <a:p>
            <a:pPr lvl="0">
              <a:spcBef>
                <a:spcPts val="0"/>
              </a:spcBef>
              <a:buNone/>
            </a:pPr>
            <a:r>
              <a:rPr lang="en" b="1"/>
              <a:t>Note: </a:t>
            </a:r>
            <a:r>
              <a:rPr lang="en" i="1"/>
              <a:t>This will be the first point where computers/internet is essential for students. Until now, they shouldn’t be using their Phones or Computers. </a:t>
            </a:r>
          </a:p>
          <a:p>
            <a:pPr lvl="0">
              <a:spcBef>
                <a:spcPts val="0"/>
              </a:spcBef>
              <a:buNone/>
            </a:pPr>
            <a:endParaRPr/>
          </a:p>
          <a:p>
            <a:pPr lvl="0">
              <a:spcBef>
                <a:spcPts val="0"/>
              </a:spcBef>
              <a:buNone/>
            </a:pPr>
            <a:r>
              <a:rPr lang="en"/>
              <a:t>(Ahead of the ICDW, students will be asked to download 3 choices for LinkedIn Profile Pictures to their computer. These will be usable during this presentation.</a:t>
            </a:r>
          </a:p>
          <a:p>
            <a:pPr lvl="0">
              <a:spcBef>
                <a:spcPts val="0"/>
              </a:spcBef>
              <a:buNone/>
            </a:pPr>
            <a:r>
              <a:rPr lang="en"/>
              <a:t>For Students who already have a LinkedIn Profile, they can use this time to connect with the other students in their group, plus complete extra aspects, IE: Draft Summary of Career, further emphasize Education/Volunteer/Skills Section, join groups related to field &amp; cleaning up anything amateure/unprofessional.)</a:t>
            </a:r>
          </a:p>
          <a:p>
            <a:pPr lvl="0">
              <a:spcBef>
                <a:spcPts val="0"/>
              </a:spcBef>
              <a:buNone/>
            </a:pPr>
            <a:endParaRPr/>
          </a:p>
          <a:p>
            <a:pPr lvl="0">
              <a:spcBef>
                <a:spcPts val="0"/>
              </a:spcBef>
              <a:buNone/>
            </a:pPr>
            <a:r>
              <a:rPr lang="en" b="1"/>
              <a:t>Introduce with the following statement: </a:t>
            </a:r>
          </a:p>
          <a:p>
            <a:pPr lvl="0">
              <a:spcBef>
                <a:spcPts val="0"/>
              </a:spcBef>
              <a:buNone/>
            </a:pPr>
            <a:endParaRPr/>
          </a:p>
          <a:p>
            <a:pPr lvl="0">
              <a:spcBef>
                <a:spcPts val="0"/>
              </a:spcBef>
              <a:buNone/>
            </a:pPr>
            <a:r>
              <a:rPr lang="en"/>
              <a:t>“It’s easy to setup a basic LinkedIn Profile. Once you have this setup, you have the ability to make necessary tweaks, connect with more contacts, and create a more robust online presence. If you do not have a LinkedIn Profile setup, today we will complete this. For anyone who already has one, this is a great time to </a:t>
            </a:r>
            <a:r>
              <a:rPr lang="en">
                <a:solidFill>
                  <a:schemeClr val="dk1"/>
                </a:solidFill>
              </a:rPr>
              <a:t>draft a more detailed summary of your career, further emphasize Education/Volunteer/Skills Section, join groups related to field &amp; clean up anything amateure or unprofessional.”</a:t>
            </a:r>
          </a:p>
          <a:p>
            <a:pPr lvl="0">
              <a:spcBef>
                <a:spcPts val="0"/>
              </a:spcBef>
              <a:buNone/>
            </a:pPr>
            <a:endParaRPr/>
          </a:p>
          <a:p>
            <a:pPr marL="457200" lvl="0" indent="-298450" rtl="0">
              <a:lnSpc>
                <a:spcPct val="115000"/>
              </a:lnSpc>
              <a:spcBef>
                <a:spcPts val="0"/>
              </a:spcBef>
              <a:spcAft>
                <a:spcPts val="1600"/>
              </a:spcAft>
              <a:buClr>
                <a:schemeClr val="dk2"/>
              </a:buClr>
              <a:buSzPct val="100000"/>
            </a:pPr>
            <a:r>
              <a:rPr lang="en">
                <a:solidFill>
                  <a:schemeClr val="dk2"/>
                </a:solidFill>
              </a:rPr>
              <a:t>Step 1: Select a Profile Picture to use</a:t>
            </a:r>
          </a:p>
          <a:p>
            <a:pPr marL="457200" lvl="0" indent="-298450" rtl="0">
              <a:lnSpc>
                <a:spcPct val="115000"/>
              </a:lnSpc>
              <a:spcBef>
                <a:spcPts val="0"/>
              </a:spcBef>
              <a:spcAft>
                <a:spcPts val="1600"/>
              </a:spcAft>
              <a:buClr>
                <a:schemeClr val="dk2"/>
              </a:buClr>
              <a:buSzPct val="100000"/>
            </a:pPr>
            <a:r>
              <a:rPr lang="en">
                <a:solidFill>
                  <a:schemeClr val="dk2"/>
                </a:solidFill>
              </a:rPr>
              <a:t>Step 2: Post Internship your internship to your Profile, and include a brief summary of your role.</a:t>
            </a:r>
          </a:p>
          <a:p>
            <a:pPr marL="457200" lvl="0" indent="-298450" rtl="0">
              <a:lnSpc>
                <a:spcPct val="115000"/>
              </a:lnSpc>
              <a:spcBef>
                <a:spcPts val="0"/>
              </a:spcBef>
              <a:spcAft>
                <a:spcPts val="1600"/>
              </a:spcAft>
              <a:buClr>
                <a:schemeClr val="dk2"/>
              </a:buClr>
              <a:buSzPct val="100000"/>
            </a:pPr>
            <a:r>
              <a:rPr lang="en">
                <a:solidFill>
                  <a:schemeClr val="dk2"/>
                </a:solidFill>
              </a:rPr>
              <a:t>Step 3: Connect with your fellow interns, your employer, as well as with your Admissions Counselor and Program Advisor and LC. (Focus on Message to differing people)</a:t>
            </a:r>
          </a:p>
          <a:p>
            <a:pPr lvl="0" rtl="0">
              <a:lnSpc>
                <a:spcPct val="115000"/>
              </a:lnSpc>
              <a:spcBef>
                <a:spcPts val="0"/>
              </a:spcBef>
              <a:spcAft>
                <a:spcPts val="1600"/>
              </a:spcAft>
              <a:buClr>
                <a:schemeClr val="dk1"/>
              </a:buClr>
              <a:buSzPct val="100000"/>
              <a:buFont typeface="Arial"/>
              <a:buNone/>
            </a:pPr>
            <a:r>
              <a:rPr lang="en">
                <a:solidFill>
                  <a:schemeClr val="dk2"/>
                </a:solidFill>
              </a:rPr>
              <a:t>2-3 Students will present their completed LinkedIn Profile</a:t>
            </a:r>
          </a:p>
          <a:p>
            <a:pPr lvl="0">
              <a:spcBef>
                <a:spcPts val="0"/>
              </a:spcBef>
              <a:buNone/>
            </a:pPr>
            <a:endParaRPr/>
          </a:p>
          <a:p>
            <a:pPr lvl="0">
              <a:spcBef>
                <a:spcPts val="0"/>
              </a:spcBef>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Shape 2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6" name="Shape 29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b="1"/>
              <a:t>3-5 minutes</a:t>
            </a:r>
          </a:p>
          <a:p>
            <a:pPr lvl="0">
              <a:spcBef>
                <a:spcPts val="0"/>
              </a:spcBef>
              <a:buNone/>
            </a:pPr>
            <a:endParaRPr/>
          </a:p>
          <a:p>
            <a:pPr lvl="0">
              <a:spcBef>
                <a:spcPts val="0"/>
              </a:spcBef>
              <a:buNone/>
            </a:pPr>
            <a:r>
              <a:rPr lang="en"/>
              <a:t>Transitioning from the previous activity, these next three slides are intended to be a brief Resume review. While all students received this assistance when they first enrolled in their GE Program, this is an opportunity for them to make sure their Resume is in the best shape possible, and that they understand how to transition forward with a Resume that outlines their accomplishments at their internship. This lecture slide is intended to give them an overview of the things they should be focused on when revising their resume. </a:t>
            </a:r>
          </a:p>
          <a:p>
            <a:pPr lvl="0">
              <a:spcBef>
                <a:spcPts val="0"/>
              </a:spcBef>
              <a:buNone/>
            </a:pPr>
            <a:endParaRPr/>
          </a:p>
          <a:p>
            <a:pPr lvl="0">
              <a:spcBef>
                <a:spcPts val="0"/>
              </a:spcBef>
              <a:buNone/>
            </a:pPr>
            <a:r>
              <a:rPr lang="en" b="1"/>
              <a:t>Introduce with the following statement:</a:t>
            </a:r>
          </a:p>
          <a:p>
            <a:pPr lvl="0">
              <a:spcBef>
                <a:spcPts val="0"/>
              </a:spcBef>
              <a:buNone/>
            </a:pPr>
            <a:endParaRPr/>
          </a:p>
          <a:p>
            <a:pPr lvl="0">
              <a:spcBef>
                <a:spcPts val="0"/>
              </a:spcBef>
              <a:buNone/>
            </a:pPr>
            <a:r>
              <a:rPr lang="en"/>
              <a:t>“As you all remember when you enrolled in your Global Experiences’ program, having a sharp resume is essential to getting ahead in your career. As you prepare for the next step in your career, here are the four essentials you should always be mindful of when revising your Resume.”</a:t>
            </a:r>
          </a:p>
          <a:p>
            <a:pPr lvl="0">
              <a:spcBef>
                <a:spcPts val="0"/>
              </a:spcBef>
              <a:buNone/>
            </a:pPr>
            <a:endParaRPr/>
          </a:p>
          <a:p>
            <a:pPr lvl="0">
              <a:spcBef>
                <a:spcPts val="0"/>
              </a:spcBef>
              <a:buNone/>
            </a:pPr>
            <a:r>
              <a:rPr lang="en"/>
              <a:t>Proceed through each bullet-point.</a:t>
            </a:r>
          </a:p>
          <a:p>
            <a:pPr lvl="0">
              <a:spcBef>
                <a:spcPts val="0"/>
              </a:spcBef>
              <a:buNone/>
            </a:pPr>
            <a:endParaRPr/>
          </a:p>
          <a:p>
            <a:pPr marL="457200" lvl="0" indent="-298450" rtl="0">
              <a:lnSpc>
                <a:spcPct val="115000"/>
              </a:lnSpc>
              <a:spcBef>
                <a:spcPts val="0"/>
              </a:spcBef>
              <a:spcAft>
                <a:spcPts val="1600"/>
              </a:spcAft>
              <a:buClr>
                <a:schemeClr val="dk2"/>
              </a:buClr>
              <a:buSzPct val="100000"/>
            </a:pPr>
            <a:r>
              <a:rPr lang="en" b="1">
                <a:solidFill>
                  <a:schemeClr val="dk2"/>
                </a:solidFill>
              </a:rPr>
              <a:t>No matter the style, all Resumes have to be Organized</a:t>
            </a:r>
          </a:p>
          <a:p>
            <a:pPr marL="914400" lvl="1" indent="-292100" rtl="0">
              <a:lnSpc>
                <a:spcPct val="115000"/>
              </a:lnSpc>
              <a:spcBef>
                <a:spcPts val="0"/>
              </a:spcBef>
              <a:spcAft>
                <a:spcPts val="1600"/>
              </a:spcAft>
              <a:buClr>
                <a:schemeClr val="dk2"/>
              </a:buClr>
              <a:buSzPct val="100000"/>
            </a:pPr>
            <a:r>
              <a:rPr lang="en" sz="1000">
                <a:solidFill>
                  <a:schemeClr val="dk2"/>
                </a:solidFill>
              </a:rPr>
              <a:t>Split into like-minded sections</a:t>
            </a:r>
          </a:p>
          <a:p>
            <a:pPr marL="914400" lvl="1" indent="-292100" rtl="0">
              <a:lnSpc>
                <a:spcPct val="115000"/>
              </a:lnSpc>
              <a:spcBef>
                <a:spcPts val="0"/>
              </a:spcBef>
              <a:spcAft>
                <a:spcPts val="1600"/>
              </a:spcAft>
              <a:buClr>
                <a:schemeClr val="dk2"/>
              </a:buClr>
              <a:buSzPct val="100000"/>
            </a:pPr>
            <a:r>
              <a:rPr lang="en" sz="1000">
                <a:solidFill>
                  <a:schemeClr val="dk2"/>
                </a:solidFill>
              </a:rPr>
              <a:t>List everything in chronological order (Most Recent -&gt; Earliest)</a:t>
            </a:r>
          </a:p>
          <a:p>
            <a:pPr marL="914400" lvl="1" indent="-292100" rtl="0">
              <a:lnSpc>
                <a:spcPct val="115000"/>
              </a:lnSpc>
              <a:spcBef>
                <a:spcPts val="0"/>
              </a:spcBef>
              <a:spcAft>
                <a:spcPts val="1600"/>
              </a:spcAft>
              <a:buClr>
                <a:schemeClr val="dk2"/>
              </a:buClr>
              <a:buSzPct val="100000"/>
            </a:pPr>
            <a:r>
              <a:rPr lang="en" sz="1000">
                <a:solidFill>
                  <a:schemeClr val="dk2"/>
                </a:solidFill>
              </a:rPr>
              <a:t>Each section should look identical in format</a:t>
            </a:r>
          </a:p>
          <a:p>
            <a:pPr marL="457200" lvl="0" indent="-298450" rtl="0">
              <a:lnSpc>
                <a:spcPct val="115000"/>
              </a:lnSpc>
              <a:spcBef>
                <a:spcPts val="0"/>
              </a:spcBef>
              <a:spcAft>
                <a:spcPts val="1600"/>
              </a:spcAft>
              <a:buClr>
                <a:schemeClr val="dk2"/>
              </a:buClr>
              <a:buSzPct val="100000"/>
            </a:pPr>
            <a:r>
              <a:rPr lang="en" b="1">
                <a:solidFill>
                  <a:schemeClr val="dk2"/>
                </a:solidFill>
              </a:rPr>
              <a:t>Further, it’s important your Resume is, above all else, Readable</a:t>
            </a:r>
          </a:p>
          <a:p>
            <a:pPr marL="914400" lvl="1" indent="-292100" rtl="0">
              <a:lnSpc>
                <a:spcPct val="115000"/>
              </a:lnSpc>
              <a:spcBef>
                <a:spcPts val="0"/>
              </a:spcBef>
              <a:spcAft>
                <a:spcPts val="1600"/>
              </a:spcAft>
              <a:buClr>
                <a:schemeClr val="dk2"/>
              </a:buClr>
              <a:buSzPct val="100000"/>
            </a:pPr>
            <a:r>
              <a:rPr lang="en" sz="1000">
                <a:solidFill>
                  <a:schemeClr val="dk2"/>
                </a:solidFill>
              </a:rPr>
              <a:t>Font Size is critical. 14 too big / 8 too small. 10 is just right</a:t>
            </a:r>
          </a:p>
          <a:p>
            <a:pPr marL="914400" lvl="1" indent="-292100" rtl="0">
              <a:lnSpc>
                <a:spcPct val="115000"/>
              </a:lnSpc>
              <a:spcBef>
                <a:spcPts val="0"/>
              </a:spcBef>
              <a:spcAft>
                <a:spcPts val="1600"/>
              </a:spcAft>
              <a:buClr>
                <a:schemeClr val="dk2"/>
              </a:buClr>
              <a:buSzPct val="100000"/>
            </a:pPr>
            <a:r>
              <a:rPr lang="en" sz="1000">
                <a:solidFill>
                  <a:schemeClr val="dk2"/>
                </a:solidFill>
              </a:rPr>
              <a:t>Don’t get cute with Font Type. Think traditional.</a:t>
            </a:r>
          </a:p>
          <a:p>
            <a:pPr marL="914400" lvl="1" indent="-292100" rtl="0">
              <a:lnSpc>
                <a:spcPct val="115000"/>
              </a:lnSpc>
              <a:spcBef>
                <a:spcPts val="0"/>
              </a:spcBef>
              <a:spcAft>
                <a:spcPts val="1600"/>
              </a:spcAft>
              <a:buClr>
                <a:schemeClr val="dk2"/>
              </a:buClr>
              <a:buSzPct val="100000"/>
            </a:pPr>
            <a:r>
              <a:rPr lang="en" sz="1000">
                <a:solidFill>
                  <a:schemeClr val="dk2"/>
                </a:solidFill>
              </a:rPr>
              <a:t>Respect the White Space Real Estate</a:t>
            </a:r>
          </a:p>
          <a:p>
            <a:pPr marL="914400" lvl="1" indent="-292100" rtl="0">
              <a:lnSpc>
                <a:spcPct val="115000"/>
              </a:lnSpc>
              <a:spcBef>
                <a:spcPts val="0"/>
              </a:spcBef>
              <a:spcAft>
                <a:spcPts val="1600"/>
              </a:spcAft>
              <a:buClr>
                <a:schemeClr val="dk2"/>
              </a:buClr>
              <a:buSzPct val="100000"/>
            </a:pPr>
            <a:r>
              <a:rPr lang="en" sz="1000">
                <a:solidFill>
                  <a:schemeClr val="dk2"/>
                </a:solidFill>
              </a:rPr>
              <a:t>NO Grammatical Errors!</a:t>
            </a:r>
          </a:p>
          <a:p>
            <a:pPr marL="457200" lvl="0" indent="-292100" rtl="0">
              <a:lnSpc>
                <a:spcPct val="115000"/>
              </a:lnSpc>
              <a:spcBef>
                <a:spcPts val="0"/>
              </a:spcBef>
              <a:spcAft>
                <a:spcPts val="1600"/>
              </a:spcAft>
              <a:buClr>
                <a:schemeClr val="dk2"/>
              </a:buClr>
              <a:buSzPct val="100000"/>
            </a:pPr>
            <a:r>
              <a:rPr lang="en" b="1">
                <a:solidFill>
                  <a:schemeClr val="dk2"/>
                </a:solidFill>
              </a:rPr>
              <a:t>Once you have your Resume Organized &amp; Readable, make sure you don’t include unnecessary or redundant info. It’s important to make sure it’s as Concise as possible.</a:t>
            </a:r>
            <a:r>
              <a:rPr lang="en" sz="1000">
                <a:solidFill>
                  <a:schemeClr val="dk2"/>
                </a:solidFill>
              </a:rPr>
              <a:t> </a:t>
            </a:r>
          </a:p>
          <a:p>
            <a:pPr marL="914400" lvl="1" indent="-292100" rtl="0">
              <a:lnSpc>
                <a:spcPct val="115000"/>
              </a:lnSpc>
              <a:spcBef>
                <a:spcPts val="0"/>
              </a:spcBef>
              <a:spcAft>
                <a:spcPts val="1600"/>
              </a:spcAft>
              <a:buClr>
                <a:schemeClr val="dk2"/>
              </a:buClr>
              <a:buSzPct val="100000"/>
            </a:pPr>
            <a:r>
              <a:rPr lang="en" sz="1000">
                <a:solidFill>
                  <a:schemeClr val="dk2"/>
                </a:solidFill>
              </a:rPr>
              <a:t>Keep to one page</a:t>
            </a:r>
          </a:p>
          <a:p>
            <a:pPr marL="914400" lvl="1" indent="-292100" rtl="0">
              <a:lnSpc>
                <a:spcPct val="115000"/>
              </a:lnSpc>
              <a:spcBef>
                <a:spcPts val="0"/>
              </a:spcBef>
              <a:spcAft>
                <a:spcPts val="1600"/>
              </a:spcAft>
              <a:buClr>
                <a:schemeClr val="dk2"/>
              </a:buClr>
              <a:buSzPct val="100000"/>
            </a:pPr>
            <a:r>
              <a:rPr lang="en" sz="1000">
                <a:solidFill>
                  <a:schemeClr val="dk2"/>
                </a:solidFill>
              </a:rPr>
              <a:t>Bullet-points / One-line summaries</a:t>
            </a:r>
          </a:p>
          <a:p>
            <a:pPr marL="457200" lvl="0" indent="-298450" rtl="0">
              <a:lnSpc>
                <a:spcPct val="115000"/>
              </a:lnSpc>
              <a:spcBef>
                <a:spcPts val="0"/>
              </a:spcBef>
              <a:spcAft>
                <a:spcPts val="1600"/>
              </a:spcAft>
              <a:buClr>
                <a:schemeClr val="dk2"/>
              </a:buClr>
              <a:buSzPct val="100000"/>
            </a:pPr>
            <a:r>
              <a:rPr lang="en" b="1">
                <a:solidFill>
                  <a:schemeClr val="dk2"/>
                </a:solidFill>
              </a:rPr>
              <a:t>Finally, bland and boring Resumes rarely strike the chord you’re seeking. Make sure your Resume is Attractive so as to attract attention and interest.</a:t>
            </a:r>
          </a:p>
          <a:p>
            <a:pPr marL="914400" lvl="1" indent="-292100" rtl="0">
              <a:lnSpc>
                <a:spcPct val="115000"/>
              </a:lnSpc>
              <a:spcBef>
                <a:spcPts val="0"/>
              </a:spcBef>
              <a:spcAft>
                <a:spcPts val="1600"/>
              </a:spcAft>
              <a:buClr>
                <a:schemeClr val="dk2"/>
              </a:buClr>
              <a:buSzPct val="100000"/>
            </a:pPr>
            <a:r>
              <a:rPr lang="en" sz="1000">
                <a:solidFill>
                  <a:schemeClr val="dk2"/>
                </a:solidFill>
              </a:rPr>
              <a:t>Send as a PDF online / Present on nice paper in person</a:t>
            </a:r>
          </a:p>
          <a:p>
            <a:pPr marL="914400" lvl="1" indent="-292100" rtl="0">
              <a:lnSpc>
                <a:spcPct val="115000"/>
              </a:lnSpc>
              <a:spcBef>
                <a:spcPts val="0"/>
              </a:spcBef>
              <a:spcAft>
                <a:spcPts val="1600"/>
              </a:spcAft>
              <a:buClr>
                <a:schemeClr val="dk2"/>
              </a:buClr>
              <a:buSzPct val="100000"/>
            </a:pPr>
            <a:r>
              <a:rPr lang="en" sz="1000">
                <a:solidFill>
                  <a:schemeClr val="dk2"/>
                </a:solidFill>
              </a:rPr>
              <a:t>Don’t use strange colors</a:t>
            </a:r>
          </a:p>
          <a:p>
            <a:pPr marL="914400" lvl="1" indent="-292100" rtl="0">
              <a:lnSpc>
                <a:spcPct val="115000"/>
              </a:lnSpc>
              <a:spcBef>
                <a:spcPts val="0"/>
              </a:spcBef>
              <a:spcAft>
                <a:spcPts val="1600"/>
              </a:spcAft>
              <a:buClr>
                <a:schemeClr val="dk2"/>
              </a:buClr>
              <a:buSzPct val="100000"/>
            </a:pPr>
            <a:r>
              <a:rPr lang="en" sz="1000">
                <a:solidFill>
                  <a:schemeClr val="dk2"/>
                </a:solidFill>
              </a:rPr>
              <a:t>Think professionally attractive, not necessarily creatively attractive</a:t>
            </a:r>
          </a:p>
          <a:p>
            <a:pPr marL="914400" lvl="1" indent="-292100" rtl="0">
              <a:lnSpc>
                <a:spcPct val="115000"/>
              </a:lnSpc>
              <a:spcBef>
                <a:spcPts val="0"/>
              </a:spcBef>
              <a:spcAft>
                <a:spcPts val="1600"/>
              </a:spcAft>
              <a:buClr>
                <a:schemeClr val="dk2"/>
              </a:buClr>
              <a:buSzPct val="100000"/>
            </a:pPr>
            <a:r>
              <a:rPr lang="en" sz="1000">
                <a:solidFill>
                  <a:schemeClr val="dk2"/>
                </a:solidFill>
              </a:rPr>
              <a:t>I repeat: NO Grammatical Errors!</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Shape 30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3" name="Shape 30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b="1"/>
              <a:t>5-7min</a:t>
            </a:r>
          </a:p>
          <a:p>
            <a:pPr lvl="0">
              <a:spcBef>
                <a:spcPts val="0"/>
              </a:spcBef>
              <a:buNone/>
            </a:pPr>
            <a:r>
              <a:rPr lang="en" b="1"/>
              <a:t>Activity #11</a:t>
            </a:r>
          </a:p>
          <a:p>
            <a:pPr lvl="0">
              <a:spcBef>
                <a:spcPts val="0"/>
              </a:spcBef>
              <a:buNone/>
            </a:pPr>
            <a:r>
              <a:rPr lang="en" b="1"/>
              <a:t>Handout #9</a:t>
            </a:r>
          </a:p>
          <a:p>
            <a:pPr lvl="0">
              <a:spcBef>
                <a:spcPts val="0"/>
              </a:spcBef>
              <a:buNone/>
            </a:pPr>
            <a:endParaRPr/>
          </a:p>
          <a:p>
            <a:pPr lvl="0">
              <a:spcBef>
                <a:spcPts val="0"/>
              </a:spcBef>
              <a:buNone/>
            </a:pPr>
            <a:r>
              <a:rPr lang="en"/>
              <a:t>This activity will allow students the chance to make essential corrections to a Resume. Students will work as a small group to note the mistakes throughout the Resume and offer ideas for improvements. There are six specific issues students will be looking for. Have 1-2 groups present.</a:t>
            </a:r>
          </a:p>
          <a:p>
            <a:pPr lvl="0">
              <a:spcBef>
                <a:spcPts val="0"/>
              </a:spcBef>
              <a:buNone/>
            </a:pPr>
            <a:endParaRPr/>
          </a:p>
          <a:p>
            <a:pPr lvl="0">
              <a:spcBef>
                <a:spcPts val="0"/>
              </a:spcBef>
              <a:buNone/>
            </a:pPr>
            <a:r>
              <a:rPr lang="en" b="1"/>
              <a:t>Introduce with the following statement:</a:t>
            </a:r>
          </a:p>
          <a:p>
            <a:pPr lvl="0">
              <a:spcBef>
                <a:spcPts val="0"/>
              </a:spcBef>
              <a:buNone/>
            </a:pPr>
            <a:endParaRPr/>
          </a:p>
          <a:p>
            <a:pPr lvl="0">
              <a:spcBef>
                <a:spcPts val="0"/>
              </a:spcBef>
              <a:buNone/>
            </a:pPr>
            <a:r>
              <a:rPr lang="en"/>
              <a:t>“While it can feel painstakingly mundane to review and revise your Resume, it is essential ahead of submitting your documents for a job application. Just one mistake on your Resume can be the difference between an interview and the trash can.” </a:t>
            </a:r>
          </a:p>
          <a:p>
            <a:pPr lvl="0">
              <a:spcBef>
                <a:spcPts val="0"/>
              </a:spcBef>
              <a:buNone/>
            </a:pPr>
            <a:endParaRPr/>
          </a:p>
          <a:p>
            <a:pPr lvl="0">
              <a:spcBef>
                <a:spcPts val="0"/>
              </a:spcBef>
              <a:buNone/>
            </a:pPr>
            <a:endParaRPr/>
          </a:p>
          <a:p>
            <a:pPr lvl="0">
              <a:spcBef>
                <a:spcPts val="0"/>
              </a:spcBef>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Shape 30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0" name="Shape 31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b="1"/>
              <a:t>5-7min</a:t>
            </a:r>
          </a:p>
          <a:p>
            <a:pPr lvl="0">
              <a:spcBef>
                <a:spcPts val="0"/>
              </a:spcBef>
              <a:buNone/>
            </a:pPr>
            <a:r>
              <a:rPr lang="en" b="1"/>
              <a:t>Activity #12</a:t>
            </a:r>
          </a:p>
          <a:p>
            <a:pPr lvl="0">
              <a:spcBef>
                <a:spcPts val="0"/>
              </a:spcBef>
              <a:buNone/>
            </a:pPr>
            <a:r>
              <a:rPr lang="en" b="1"/>
              <a:t>Handout #10</a:t>
            </a:r>
          </a:p>
          <a:p>
            <a:pPr lvl="0">
              <a:spcBef>
                <a:spcPts val="0"/>
              </a:spcBef>
              <a:buNone/>
            </a:pPr>
            <a:endParaRPr/>
          </a:p>
          <a:p>
            <a:pPr lvl="0">
              <a:spcBef>
                <a:spcPts val="0"/>
              </a:spcBef>
              <a:buNone/>
            </a:pPr>
            <a:r>
              <a:rPr lang="en"/>
              <a:t>Transitioning from the previous slide, this is activity offers a chance for students to consider the specific accomplishments they’ve had at their internships, as well, as how to phrase this. Students should work independently. They will walk away with the tools to properly revise their resumes in the days following the ICDW.</a:t>
            </a:r>
          </a:p>
          <a:p>
            <a:pPr lvl="0">
              <a:spcBef>
                <a:spcPts val="0"/>
              </a:spcBef>
              <a:buNone/>
            </a:pPr>
            <a:endParaRPr/>
          </a:p>
          <a:p>
            <a:pPr lvl="0">
              <a:spcBef>
                <a:spcPts val="0"/>
              </a:spcBef>
              <a:buNone/>
            </a:pPr>
            <a:r>
              <a:rPr lang="en" b="1"/>
              <a:t>Introduce with the following statement:</a:t>
            </a:r>
          </a:p>
          <a:p>
            <a:pPr lvl="0">
              <a:spcBef>
                <a:spcPts val="0"/>
              </a:spcBef>
              <a:buNone/>
            </a:pPr>
            <a:endParaRPr/>
          </a:p>
          <a:p>
            <a:pPr lvl="0" rtl="0">
              <a:lnSpc>
                <a:spcPct val="115000"/>
              </a:lnSpc>
              <a:spcBef>
                <a:spcPts val="0"/>
              </a:spcBef>
              <a:spcAft>
                <a:spcPts val="1600"/>
              </a:spcAft>
              <a:buNone/>
            </a:pPr>
            <a:r>
              <a:rPr lang="en">
                <a:solidFill>
                  <a:schemeClr val="dk2"/>
                </a:solidFill>
              </a:rPr>
              <a:t>Using the Power Verbs Document in your folders, select 3 and write three separate accomplishments/skills developed in your internship. Consider 3 responsibilities you had during your internship as well as 3 successes you had. Craft 3-5 bullet points to summarize everything you accomplished in your internship. </a:t>
            </a:r>
          </a:p>
          <a:p>
            <a:pPr marL="457200" lvl="0" indent="-298450" rtl="0">
              <a:lnSpc>
                <a:spcPct val="115000"/>
              </a:lnSpc>
              <a:spcBef>
                <a:spcPts val="0"/>
              </a:spcBef>
              <a:spcAft>
                <a:spcPts val="1600"/>
              </a:spcAft>
              <a:buClr>
                <a:schemeClr val="dk2"/>
              </a:buClr>
              <a:buSzPct val="100000"/>
            </a:pPr>
            <a:r>
              <a:rPr lang="en">
                <a:solidFill>
                  <a:schemeClr val="dk2"/>
                </a:solidFill>
              </a:rPr>
              <a:t>Goal: To get away from “Learned To” “Responsible For” “Oversaw”</a:t>
            </a:r>
          </a:p>
          <a:p>
            <a:pPr marL="457200" lvl="0" indent="-298450" rtl="0">
              <a:lnSpc>
                <a:spcPct val="115000"/>
              </a:lnSpc>
              <a:spcBef>
                <a:spcPts val="0"/>
              </a:spcBef>
              <a:spcAft>
                <a:spcPts val="1600"/>
              </a:spcAft>
              <a:buClr>
                <a:schemeClr val="dk2"/>
              </a:buClr>
              <a:buSzPct val="100000"/>
            </a:pPr>
            <a:r>
              <a:rPr lang="en">
                <a:solidFill>
                  <a:schemeClr val="dk2"/>
                </a:solidFill>
              </a:rPr>
              <a:t>Follow-Up: Edit &amp; Update your Resume at home to reflect your new descriptions</a:t>
            </a:r>
          </a:p>
          <a:p>
            <a:pPr lvl="0" rtl="0">
              <a:lnSpc>
                <a:spcPct val="115000"/>
              </a:lnSpc>
              <a:spcBef>
                <a:spcPts val="0"/>
              </a:spcBef>
              <a:spcAft>
                <a:spcPts val="1600"/>
              </a:spcAft>
              <a:buClr>
                <a:schemeClr val="dk1"/>
              </a:buClr>
              <a:buSzPct val="100000"/>
              <a:buFont typeface="Arial"/>
              <a:buNone/>
            </a:pPr>
            <a:r>
              <a:rPr lang="en">
                <a:solidFill>
                  <a:schemeClr val="dk2"/>
                </a:solidFill>
              </a:rPr>
              <a:t>2-3 Students will Present</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Shape 31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6" name="Shape 31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Clr>
                <a:schemeClr val="dk1"/>
              </a:buClr>
              <a:buSzPct val="100000"/>
              <a:buFont typeface="Arial"/>
              <a:buNone/>
            </a:pPr>
            <a:r>
              <a:rPr lang="en" b="1">
                <a:solidFill>
                  <a:schemeClr val="dk1"/>
                </a:solidFill>
              </a:rPr>
              <a:t>5-7min</a:t>
            </a:r>
          </a:p>
          <a:p>
            <a:pPr lvl="0">
              <a:spcBef>
                <a:spcPts val="0"/>
              </a:spcBef>
              <a:buClr>
                <a:schemeClr val="dk1"/>
              </a:buClr>
              <a:buSzPct val="100000"/>
              <a:buFont typeface="Arial"/>
              <a:buNone/>
            </a:pPr>
            <a:r>
              <a:rPr lang="en" b="1">
                <a:solidFill>
                  <a:schemeClr val="dk1"/>
                </a:solidFill>
              </a:rPr>
              <a:t>Review Slide #3</a:t>
            </a:r>
          </a:p>
          <a:p>
            <a:pPr lvl="0">
              <a:spcBef>
                <a:spcPts val="0"/>
              </a:spcBef>
              <a:buClr>
                <a:schemeClr val="dk1"/>
              </a:buClr>
              <a:buSzPct val="100000"/>
              <a:buFont typeface="Arial"/>
              <a:buNone/>
            </a:pPr>
            <a:endParaRPr>
              <a:solidFill>
                <a:schemeClr val="dk1"/>
              </a:solidFill>
            </a:endParaRPr>
          </a:p>
          <a:p>
            <a:pPr lvl="0" rtl="0">
              <a:spcBef>
                <a:spcPts val="0"/>
              </a:spcBef>
              <a:buNone/>
            </a:pPr>
            <a:r>
              <a:rPr lang="en">
                <a:solidFill>
                  <a:schemeClr val="dk1"/>
                </a:solidFill>
              </a:rPr>
              <a:t>There are five Review slides throughout the presentation. Four after each section, and one at the end of the presentation.These are an opportunity to simply follow-up to the critical aspects of what’s been learned, and allow students the opportunity to focus further on Self-Awareness. </a:t>
            </a:r>
          </a:p>
          <a:p>
            <a:pPr lvl="0">
              <a:spcBef>
                <a:spcPts val="0"/>
              </a:spcBef>
              <a:buClr>
                <a:schemeClr val="dk1"/>
              </a:buClr>
              <a:buSzPct val="100000"/>
              <a:buFont typeface="Arial"/>
              <a:buNone/>
            </a:pPr>
            <a:endParaRPr>
              <a:solidFill>
                <a:schemeClr val="dk1"/>
              </a:solidFill>
            </a:endParaRPr>
          </a:p>
          <a:p>
            <a:pPr lvl="0">
              <a:spcBef>
                <a:spcPts val="0"/>
              </a:spcBef>
              <a:buNone/>
            </a:pPr>
            <a:r>
              <a:rPr lang="en">
                <a:solidFill>
                  <a:schemeClr val="dk1"/>
                </a:solidFill>
              </a:rPr>
              <a:t>Work through these slides like a quiz. Allow one person to answer each.</a:t>
            </a:r>
          </a:p>
          <a:p>
            <a:pPr lvl="0">
              <a:spcBef>
                <a:spcPts val="0"/>
              </a:spcBef>
              <a:buNone/>
            </a:pPr>
            <a:endParaRPr>
              <a:solidFill>
                <a:schemeClr val="dk1"/>
              </a:solidFill>
            </a:endParaRPr>
          </a:p>
          <a:p>
            <a:pPr marL="457200" lvl="0" indent="-298450" rtl="0">
              <a:lnSpc>
                <a:spcPct val="115000"/>
              </a:lnSpc>
              <a:spcBef>
                <a:spcPts val="0"/>
              </a:spcBef>
              <a:spcAft>
                <a:spcPts val="1600"/>
              </a:spcAft>
              <a:buClr>
                <a:schemeClr val="dk2"/>
              </a:buClr>
              <a:buSzPct val="100000"/>
            </a:pPr>
            <a:r>
              <a:rPr lang="en">
                <a:solidFill>
                  <a:schemeClr val="dk2"/>
                </a:solidFill>
              </a:rPr>
              <a:t>What are 3 reasons why you should use LinkedIn?</a:t>
            </a:r>
          </a:p>
          <a:p>
            <a:pPr marL="457200" lvl="0" indent="-298450" rtl="0">
              <a:lnSpc>
                <a:spcPct val="115000"/>
              </a:lnSpc>
              <a:spcBef>
                <a:spcPts val="0"/>
              </a:spcBef>
              <a:spcAft>
                <a:spcPts val="1600"/>
              </a:spcAft>
              <a:buClr>
                <a:schemeClr val="dk2"/>
              </a:buClr>
              <a:buSzPct val="100000"/>
            </a:pPr>
            <a:r>
              <a:rPr lang="en">
                <a:solidFill>
                  <a:schemeClr val="dk2"/>
                </a:solidFill>
              </a:rPr>
              <a:t>What are 3 important things to do on LinkedIn?</a:t>
            </a:r>
          </a:p>
          <a:p>
            <a:pPr marL="457200" lvl="0" indent="-298450" rtl="0">
              <a:lnSpc>
                <a:spcPct val="115000"/>
              </a:lnSpc>
              <a:spcBef>
                <a:spcPts val="0"/>
              </a:spcBef>
              <a:spcAft>
                <a:spcPts val="1600"/>
              </a:spcAft>
              <a:buClr>
                <a:schemeClr val="dk2"/>
              </a:buClr>
              <a:buSzPct val="100000"/>
            </a:pPr>
            <a:r>
              <a:rPr lang="en">
                <a:solidFill>
                  <a:schemeClr val="dk2"/>
                </a:solidFill>
              </a:rPr>
              <a:t>What are 3 important don’ts on LinkedIn?</a:t>
            </a:r>
          </a:p>
          <a:p>
            <a:pPr marL="457200" lvl="0" indent="-298450" rtl="0">
              <a:lnSpc>
                <a:spcPct val="115000"/>
              </a:lnSpc>
              <a:spcBef>
                <a:spcPts val="0"/>
              </a:spcBef>
              <a:spcAft>
                <a:spcPts val="1600"/>
              </a:spcAft>
              <a:buClr>
                <a:schemeClr val="dk2"/>
              </a:buClr>
              <a:buSzPct val="100000"/>
            </a:pPr>
            <a:r>
              <a:rPr lang="en">
                <a:solidFill>
                  <a:schemeClr val="dk2"/>
                </a:solidFill>
              </a:rPr>
              <a:t>What are the Four Essentials of a Successful Resume?</a:t>
            </a:r>
          </a:p>
          <a:p>
            <a:pPr marL="457200" lvl="0" indent="-298450" rtl="0">
              <a:lnSpc>
                <a:spcPct val="115000"/>
              </a:lnSpc>
              <a:spcBef>
                <a:spcPts val="0"/>
              </a:spcBef>
              <a:spcAft>
                <a:spcPts val="1600"/>
              </a:spcAft>
              <a:buClr>
                <a:schemeClr val="dk2"/>
              </a:buClr>
              <a:buSzPct val="100000"/>
            </a:pPr>
            <a:r>
              <a:rPr lang="en">
                <a:solidFill>
                  <a:schemeClr val="dk2"/>
                </a:solidFill>
              </a:rPr>
              <a:t>How should you email a Resume?</a:t>
            </a:r>
          </a:p>
          <a:p>
            <a:pPr marL="457200" lvl="0" indent="-298450" rtl="0">
              <a:lnSpc>
                <a:spcPct val="115000"/>
              </a:lnSpc>
              <a:spcBef>
                <a:spcPts val="0"/>
              </a:spcBef>
              <a:spcAft>
                <a:spcPts val="1600"/>
              </a:spcAft>
              <a:buClr>
                <a:schemeClr val="dk2"/>
              </a:buClr>
              <a:buSzPct val="100000"/>
            </a:pPr>
            <a:r>
              <a:rPr lang="en">
                <a:solidFill>
                  <a:schemeClr val="dk2"/>
                </a:solidFill>
              </a:rPr>
              <a:t>What is the best font size for a Resume?</a:t>
            </a:r>
          </a:p>
          <a:p>
            <a:pPr lvl="0">
              <a:spcBef>
                <a:spcPts val="0"/>
              </a:spcBef>
              <a:buNone/>
            </a:pPr>
            <a:r>
              <a:rPr lang="en">
                <a:solidFill>
                  <a:schemeClr val="dk1"/>
                </a:solidFill>
              </a:rPr>
              <a:t>Immediately following this slide will be the second Guest Speaker Slide. </a:t>
            </a:r>
          </a:p>
          <a:p>
            <a:pPr lvl="0" rtl="0">
              <a:spcBef>
                <a:spcPts val="0"/>
              </a:spcBef>
              <a:buNone/>
            </a:pPr>
            <a:endParaRPr>
              <a:solidFill>
                <a:schemeClr val="dk1"/>
              </a:solidFill>
            </a:endParaRPr>
          </a:p>
          <a:p>
            <a:pPr lvl="0" rtl="0">
              <a:spcBef>
                <a:spcPts val="0"/>
              </a:spcBef>
              <a:buNone/>
            </a:pPr>
            <a:r>
              <a:rPr lang="en">
                <a:solidFill>
                  <a:schemeClr val="dk1"/>
                </a:solidFill>
              </a:rPr>
              <a:t>Follow with a 15 minute break.</a:t>
            </a:r>
          </a:p>
          <a:p>
            <a:pPr lvl="0" rtl="0">
              <a:spcBef>
                <a:spcPts val="0"/>
              </a:spcBef>
              <a:buNone/>
            </a:pPr>
            <a:endParaRPr>
              <a:solidFill>
                <a:schemeClr val="dk1"/>
              </a:solidFill>
            </a:endParaRPr>
          </a:p>
          <a:p>
            <a:pPr lvl="0" rtl="0">
              <a:spcBef>
                <a:spcPts val="0"/>
              </a:spcBef>
              <a:buNone/>
            </a:pPr>
            <a:r>
              <a:rPr lang="en" b="1">
                <a:solidFill>
                  <a:schemeClr val="dk1"/>
                </a:solidFill>
              </a:rPr>
              <a:t>Estimated time:</a:t>
            </a:r>
            <a:r>
              <a:rPr lang="en">
                <a:solidFill>
                  <a:schemeClr val="dk1"/>
                </a:solidFill>
              </a:rPr>
              <a:t> 52 minutes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0" name="Shape 7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spcAft>
                <a:spcPts val="1600"/>
              </a:spcAft>
              <a:buNone/>
            </a:pPr>
            <a:r>
              <a:rPr lang="en" b="1" dirty="0">
                <a:solidFill>
                  <a:schemeClr val="dk2"/>
                </a:solidFill>
              </a:rPr>
              <a:t>2min</a:t>
            </a:r>
          </a:p>
          <a:p>
            <a:pPr lvl="0" rtl="0">
              <a:lnSpc>
                <a:spcPct val="115000"/>
              </a:lnSpc>
              <a:spcBef>
                <a:spcPts val="0"/>
              </a:spcBef>
              <a:spcAft>
                <a:spcPts val="1600"/>
              </a:spcAft>
              <a:buNone/>
            </a:pPr>
            <a:r>
              <a:rPr lang="en" dirty="0">
                <a:solidFill>
                  <a:schemeClr val="dk2"/>
                </a:solidFill>
              </a:rPr>
              <a:t>Brief intro to the following section.The point of this is to set the agenda for the following 60-75 minutes so students have a clear idea what we have planned, and those who want to take notes throughout, can organize their thoughts. </a:t>
            </a:r>
          </a:p>
          <a:p>
            <a:pPr lvl="0" rtl="0">
              <a:lnSpc>
                <a:spcPct val="115000"/>
              </a:lnSpc>
              <a:spcBef>
                <a:spcPts val="0"/>
              </a:spcBef>
              <a:spcAft>
                <a:spcPts val="1600"/>
              </a:spcAft>
              <a:buNone/>
            </a:pPr>
            <a:r>
              <a:rPr lang="en" b="1" dirty="0">
                <a:solidFill>
                  <a:schemeClr val="dk2"/>
                </a:solidFill>
              </a:rPr>
              <a:t>Introduce with the following statement:</a:t>
            </a:r>
          </a:p>
          <a:p>
            <a:pPr lvl="0" rtl="0">
              <a:lnSpc>
                <a:spcPct val="115000"/>
              </a:lnSpc>
              <a:spcBef>
                <a:spcPts val="0"/>
              </a:spcBef>
              <a:spcAft>
                <a:spcPts val="1600"/>
              </a:spcAft>
              <a:buNone/>
            </a:pPr>
            <a:r>
              <a:rPr lang="en" dirty="0">
                <a:solidFill>
                  <a:schemeClr val="dk2"/>
                </a:solidFill>
              </a:rPr>
              <a:t>“While there are many important skills and procedures to follow when approaching a job search, the first place to begin is with the idea of leadership. No matter your role - managerial to intern - being a leader is essential to cultivating a positive professional atmosphere and moving forward in your career.”</a:t>
            </a:r>
          </a:p>
          <a:p>
            <a:pPr lvl="0" rtl="0">
              <a:lnSpc>
                <a:spcPct val="115000"/>
              </a:lnSpc>
              <a:spcBef>
                <a:spcPts val="0"/>
              </a:spcBef>
              <a:spcAft>
                <a:spcPts val="1600"/>
              </a:spcAft>
              <a:buNone/>
            </a:pPr>
            <a:r>
              <a:rPr lang="en" dirty="0">
                <a:solidFill>
                  <a:schemeClr val="dk2"/>
                </a:solidFill>
              </a:rPr>
              <a:t>Next, introduce each bullet-point as it appears on the screen. Spend no more than 20 seconds on each. Inform students that the intention with this section is to tap into their self-awareness by focusing on how to utilize their strengths in a professional setting, while also better understanding the importance of their core values &amp; those of their professional colleagues.</a:t>
            </a:r>
          </a:p>
          <a:p>
            <a:pPr marL="457200" lvl="0" indent="-298450" rtl="0">
              <a:lnSpc>
                <a:spcPct val="115000"/>
              </a:lnSpc>
              <a:spcBef>
                <a:spcPts val="0"/>
              </a:spcBef>
              <a:spcAft>
                <a:spcPts val="1600"/>
              </a:spcAft>
              <a:buClr>
                <a:schemeClr val="dk2"/>
              </a:buClr>
              <a:buSzPct val="100000"/>
            </a:pPr>
            <a:r>
              <a:rPr lang="en" dirty="0">
                <a:solidFill>
                  <a:schemeClr val="dk2"/>
                </a:solidFill>
              </a:rPr>
              <a:t>Self-Awareness</a:t>
            </a:r>
          </a:p>
          <a:p>
            <a:pPr marL="457200" lvl="0" indent="-298450" rtl="0">
              <a:lnSpc>
                <a:spcPct val="115000"/>
              </a:lnSpc>
              <a:spcBef>
                <a:spcPts val="0"/>
              </a:spcBef>
              <a:spcAft>
                <a:spcPts val="1600"/>
              </a:spcAft>
              <a:buClr>
                <a:schemeClr val="dk2"/>
              </a:buClr>
              <a:buSzPct val="100000"/>
            </a:pPr>
            <a:r>
              <a:rPr lang="en" dirty="0">
                <a:solidFill>
                  <a:schemeClr val="dk2"/>
                </a:solidFill>
              </a:rPr>
              <a:t>Professional Integrity</a:t>
            </a:r>
          </a:p>
          <a:p>
            <a:pPr marL="457200" lvl="0" indent="-298450" rtl="0">
              <a:lnSpc>
                <a:spcPct val="115000"/>
              </a:lnSpc>
              <a:spcBef>
                <a:spcPts val="0"/>
              </a:spcBef>
              <a:spcAft>
                <a:spcPts val="1600"/>
              </a:spcAft>
              <a:buClr>
                <a:schemeClr val="dk2"/>
              </a:buClr>
              <a:buSzPct val="100000"/>
            </a:pPr>
            <a:r>
              <a:rPr lang="en" dirty="0">
                <a:solidFill>
                  <a:schemeClr val="dk2"/>
                </a:solidFill>
              </a:rPr>
              <a:t>Leadership In The Entry Level</a:t>
            </a:r>
          </a:p>
          <a:p>
            <a:pPr marL="457200" lvl="0" indent="-298450" rtl="0">
              <a:lnSpc>
                <a:spcPct val="115000"/>
              </a:lnSpc>
              <a:spcBef>
                <a:spcPts val="0"/>
              </a:spcBef>
              <a:spcAft>
                <a:spcPts val="1600"/>
              </a:spcAft>
              <a:buClr>
                <a:schemeClr val="dk2"/>
              </a:buClr>
              <a:buSzPct val="100000"/>
            </a:pPr>
            <a:r>
              <a:rPr lang="en" dirty="0">
                <a:solidFill>
                  <a:schemeClr val="dk2"/>
                </a:solidFill>
              </a:rPr>
              <a:t>Trust, Accountability &amp; Reliability</a:t>
            </a:r>
          </a:p>
          <a:p>
            <a:pPr marL="457200" lvl="0" indent="-298450" rtl="0">
              <a:lnSpc>
                <a:spcPct val="115000"/>
              </a:lnSpc>
              <a:spcBef>
                <a:spcPts val="0"/>
              </a:spcBef>
              <a:spcAft>
                <a:spcPts val="1600"/>
              </a:spcAft>
              <a:buClr>
                <a:schemeClr val="dk2"/>
              </a:buClr>
              <a:buSzPct val="100000"/>
            </a:pPr>
            <a:r>
              <a:rPr lang="en" dirty="0">
                <a:solidFill>
                  <a:schemeClr val="dk2"/>
                </a:solidFill>
              </a:rPr>
              <a:t>The Value of Questions</a:t>
            </a:r>
          </a:p>
          <a:p>
            <a:pPr marL="457200" lvl="0" indent="-298450" rtl="0">
              <a:lnSpc>
                <a:spcPct val="115000"/>
              </a:lnSpc>
              <a:spcBef>
                <a:spcPts val="0"/>
              </a:spcBef>
              <a:spcAft>
                <a:spcPts val="1600"/>
              </a:spcAft>
              <a:buClr>
                <a:schemeClr val="dk2"/>
              </a:buClr>
              <a:buSzPct val="100000"/>
            </a:pPr>
            <a:r>
              <a:rPr lang="en" dirty="0">
                <a:solidFill>
                  <a:schemeClr val="dk2"/>
                </a:solidFill>
              </a:rPr>
              <a:t>Owning Mistakes</a:t>
            </a:r>
          </a:p>
          <a:p>
            <a:pPr marL="457200" lvl="0" indent="-298450" rtl="0">
              <a:lnSpc>
                <a:spcPct val="115000"/>
              </a:lnSpc>
              <a:spcBef>
                <a:spcPts val="0"/>
              </a:spcBef>
              <a:spcAft>
                <a:spcPts val="1600"/>
              </a:spcAft>
              <a:buClr>
                <a:schemeClr val="dk2"/>
              </a:buClr>
              <a:buSzPct val="100000"/>
            </a:pPr>
            <a:r>
              <a:rPr lang="en" dirty="0">
                <a:solidFill>
                  <a:schemeClr val="dk2"/>
                </a:solidFill>
              </a:rPr>
              <a:t>Fitting In &amp; Standing Out</a:t>
            </a:r>
          </a:p>
          <a:p>
            <a:pPr marL="457200" lvl="0" indent="-298450" rtl="0">
              <a:lnSpc>
                <a:spcPct val="115000"/>
              </a:lnSpc>
              <a:spcBef>
                <a:spcPts val="0"/>
              </a:spcBef>
              <a:spcAft>
                <a:spcPts val="1600"/>
              </a:spcAft>
              <a:buClr>
                <a:schemeClr val="dk2"/>
              </a:buClr>
              <a:buSzPct val="100000"/>
            </a:pPr>
            <a:r>
              <a:rPr lang="en" dirty="0">
                <a:solidFill>
                  <a:schemeClr val="dk2"/>
                </a:solidFill>
              </a:rPr>
              <a:t>Resilience In The Face of Challenges</a:t>
            </a:r>
          </a:p>
          <a:p>
            <a:pPr marL="457200" lvl="0" indent="-298450" rtl="0">
              <a:lnSpc>
                <a:spcPct val="115000"/>
              </a:lnSpc>
              <a:spcBef>
                <a:spcPts val="0"/>
              </a:spcBef>
              <a:spcAft>
                <a:spcPts val="1600"/>
              </a:spcAft>
              <a:buClr>
                <a:schemeClr val="dk2"/>
              </a:buClr>
              <a:buSzPct val="100000"/>
            </a:pPr>
            <a:r>
              <a:rPr lang="en" dirty="0">
                <a:solidFill>
                  <a:schemeClr val="dk2"/>
                </a:solidFill>
              </a:rPr>
              <a:t>Matching Your Values with Your Employer</a:t>
            </a:r>
          </a:p>
          <a:p>
            <a:pPr marL="457200" lvl="0" indent="-298450" rtl="0">
              <a:lnSpc>
                <a:spcPct val="115000"/>
              </a:lnSpc>
              <a:spcBef>
                <a:spcPts val="0"/>
              </a:spcBef>
              <a:spcAft>
                <a:spcPts val="1600"/>
              </a:spcAft>
              <a:buClr>
                <a:schemeClr val="dk2"/>
              </a:buClr>
              <a:buSzPct val="100000"/>
            </a:pPr>
            <a:r>
              <a:rPr lang="en" dirty="0">
                <a:solidFill>
                  <a:schemeClr val="dk2"/>
                </a:solidFill>
              </a:rPr>
              <a:t>Utilizing Your Strengths </a:t>
            </a:r>
          </a:p>
          <a:p>
            <a:pPr lvl="0" rtl="0">
              <a:lnSpc>
                <a:spcPct val="115000"/>
              </a:lnSpc>
              <a:spcBef>
                <a:spcPts val="0"/>
              </a:spcBef>
              <a:spcAft>
                <a:spcPts val="1600"/>
              </a:spcAft>
              <a:buClr>
                <a:schemeClr val="dk1"/>
              </a:buClr>
              <a:buSzPct val="100000"/>
              <a:buFont typeface="Arial"/>
              <a:buNone/>
            </a:pPr>
            <a:r>
              <a:rPr lang="en" dirty="0">
                <a:solidFill>
                  <a:schemeClr val="dk2"/>
                </a:solidFill>
              </a:rPr>
              <a:t>Finally, read the quote about Leadership &amp; play the 3min segment from David Foster Wallace about what true leadership is.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Shape 3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23" name="Shape 32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Clr>
                <a:schemeClr val="dk1"/>
              </a:buClr>
              <a:buSzPct val="100000"/>
              <a:buFont typeface="Arial"/>
              <a:buNone/>
            </a:pPr>
            <a:r>
              <a:rPr lang="en" b="1">
                <a:solidFill>
                  <a:schemeClr val="dk1"/>
                </a:solidFill>
              </a:rPr>
              <a:t>7-10min</a:t>
            </a:r>
          </a:p>
          <a:p>
            <a:pPr lvl="0">
              <a:spcBef>
                <a:spcPts val="0"/>
              </a:spcBef>
              <a:buClr>
                <a:schemeClr val="dk1"/>
              </a:buClr>
              <a:buSzPct val="100000"/>
              <a:buFont typeface="Arial"/>
              <a:buNone/>
            </a:pPr>
            <a:r>
              <a:rPr lang="en" b="1">
                <a:solidFill>
                  <a:schemeClr val="dk1"/>
                </a:solidFill>
              </a:rPr>
              <a:t>Guest Speaker #2</a:t>
            </a:r>
          </a:p>
          <a:p>
            <a:pPr lvl="0">
              <a:spcBef>
                <a:spcPts val="0"/>
              </a:spcBef>
              <a:buClr>
                <a:schemeClr val="dk1"/>
              </a:buClr>
              <a:buSzPct val="100000"/>
              <a:buFont typeface="Arial"/>
              <a:buNone/>
            </a:pPr>
            <a:endParaRPr>
              <a:solidFill>
                <a:schemeClr val="dk1"/>
              </a:solidFill>
            </a:endParaRPr>
          </a:p>
          <a:p>
            <a:pPr lvl="0">
              <a:spcBef>
                <a:spcPts val="0"/>
              </a:spcBef>
              <a:buClr>
                <a:schemeClr val="dk1"/>
              </a:buClr>
              <a:buSzPct val="100000"/>
              <a:buFont typeface="Arial"/>
              <a:buNone/>
            </a:pPr>
            <a:r>
              <a:rPr lang="en">
                <a:solidFill>
                  <a:schemeClr val="dk1"/>
                </a:solidFill>
              </a:rPr>
              <a:t>(There will be 1-2 Guest Speakers at each ICDW. They should ideally be employers, so their story is more relatable to the students. Each will be given 7-10 minutes to speak about their topic. The goal is for them to work in an advising manner while also telling a more personal story.)</a:t>
            </a:r>
          </a:p>
          <a:p>
            <a:pPr lvl="0">
              <a:spcBef>
                <a:spcPts val="0"/>
              </a:spcBef>
              <a:buClr>
                <a:schemeClr val="dk1"/>
              </a:buClr>
              <a:buSzPct val="100000"/>
              <a:buFont typeface="Arial"/>
              <a:buNone/>
            </a:pPr>
            <a:endParaRPr>
              <a:solidFill>
                <a:schemeClr val="dk1"/>
              </a:solidFill>
            </a:endParaRPr>
          </a:p>
          <a:p>
            <a:pPr lvl="0">
              <a:spcBef>
                <a:spcPts val="0"/>
              </a:spcBef>
              <a:buClr>
                <a:schemeClr val="dk1"/>
              </a:buClr>
              <a:buSzPct val="100000"/>
              <a:buFont typeface="Arial"/>
              <a:buNone/>
            </a:pPr>
            <a:r>
              <a:rPr lang="en" b="1">
                <a:solidFill>
                  <a:schemeClr val="dk1"/>
                </a:solidFill>
              </a:rPr>
              <a:t>Introduce the Guest Speaker with the following statement:</a:t>
            </a:r>
          </a:p>
          <a:p>
            <a:pPr lvl="0">
              <a:spcBef>
                <a:spcPts val="0"/>
              </a:spcBef>
              <a:buClr>
                <a:schemeClr val="dk1"/>
              </a:buClr>
              <a:buSzPct val="100000"/>
              <a:buFont typeface="Arial"/>
              <a:buNone/>
            </a:pPr>
            <a:endParaRPr>
              <a:solidFill>
                <a:schemeClr val="dk1"/>
              </a:solidFill>
            </a:endParaRPr>
          </a:p>
          <a:p>
            <a:pPr lvl="0">
              <a:spcBef>
                <a:spcPts val="0"/>
              </a:spcBef>
              <a:buClr>
                <a:schemeClr val="dk1"/>
              </a:buClr>
              <a:buSzPct val="100000"/>
              <a:buFont typeface="Arial"/>
              <a:buNone/>
            </a:pPr>
            <a:r>
              <a:rPr lang="en">
                <a:solidFill>
                  <a:schemeClr val="dk1"/>
                </a:solidFill>
              </a:rPr>
              <a:t>“We’d like to welcome ________________ (employer name) from ______________ (company name). _____________ (Employer name) is _________________ (Intern Name) employer, and they are here to speak with us a bit about what they look for in a Resume, as well as how they go about setting up Informational Interviews.”</a:t>
            </a:r>
          </a:p>
          <a:p>
            <a:pPr lvl="0">
              <a:spcBef>
                <a:spcPts val="0"/>
              </a:spcBef>
              <a:buClr>
                <a:schemeClr val="dk1"/>
              </a:buClr>
              <a:buSzPct val="100000"/>
              <a:buFont typeface="Arial"/>
              <a:buNone/>
            </a:pPr>
            <a:endParaRPr>
              <a:solidFill>
                <a:schemeClr val="dk1"/>
              </a:solidFill>
            </a:endParaRPr>
          </a:p>
          <a:p>
            <a:pPr lvl="0">
              <a:spcBef>
                <a:spcPts val="0"/>
              </a:spcBef>
              <a:buClr>
                <a:schemeClr val="dk1"/>
              </a:buClr>
              <a:buSzPct val="100000"/>
              <a:buFont typeface="Arial"/>
              <a:buNone/>
            </a:pPr>
            <a:r>
              <a:rPr lang="en">
                <a:solidFill>
                  <a:schemeClr val="dk1"/>
                </a:solidFill>
              </a:rPr>
              <a:t>Follow-up with 1-2 questions from students before breaking ahead of Section 4. </a:t>
            </a:r>
          </a:p>
          <a:p>
            <a:pPr lvl="0">
              <a:spcBef>
                <a:spcPts val="0"/>
              </a:spcBef>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Shape 32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29" name="Shape 32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Clr>
                <a:schemeClr val="dk1"/>
              </a:buClr>
              <a:buSzPct val="100000"/>
              <a:buFont typeface="Arial"/>
              <a:buNone/>
            </a:pPr>
            <a:r>
              <a:rPr lang="en" b="1">
                <a:solidFill>
                  <a:schemeClr val="dk1"/>
                </a:solidFill>
              </a:rPr>
              <a:t>30sec</a:t>
            </a:r>
          </a:p>
          <a:p>
            <a:pPr lvl="0">
              <a:spcBef>
                <a:spcPts val="0"/>
              </a:spcBef>
              <a:buClr>
                <a:schemeClr val="dk1"/>
              </a:buClr>
              <a:buSzPct val="100000"/>
              <a:buFont typeface="Arial"/>
              <a:buNone/>
            </a:pPr>
            <a:endParaRPr>
              <a:solidFill>
                <a:schemeClr val="dk1"/>
              </a:solidFill>
            </a:endParaRPr>
          </a:p>
          <a:p>
            <a:pPr lvl="0">
              <a:spcBef>
                <a:spcPts val="0"/>
              </a:spcBef>
              <a:buClr>
                <a:schemeClr val="dk1"/>
              </a:buClr>
              <a:buSzPct val="100000"/>
              <a:buFont typeface="Arial"/>
              <a:buNone/>
            </a:pPr>
            <a:r>
              <a:rPr lang="en">
                <a:solidFill>
                  <a:schemeClr val="dk1"/>
                </a:solidFill>
              </a:rPr>
              <a:t>Very brief slide. These are meant to be more of a transition than anything else. The following slide provides an overview of each section.</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Shape 33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5" name="Shape 33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spcAft>
                <a:spcPts val="1600"/>
              </a:spcAft>
              <a:buClr>
                <a:schemeClr val="dk1"/>
              </a:buClr>
              <a:buSzPct val="100000"/>
              <a:buFont typeface="Arial"/>
              <a:buNone/>
            </a:pPr>
            <a:r>
              <a:rPr lang="en" b="1">
                <a:solidFill>
                  <a:schemeClr val="dk2"/>
                </a:solidFill>
              </a:rPr>
              <a:t>2min</a:t>
            </a:r>
          </a:p>
          <a:p>
            <a:pPr lvl="0" rtl="0">
              <a:lnSpc>
                <a:spcPct val="115000"/>
              </a:lnSpc>
              <a:spcBef>
                <a:spcPts val="0"/>
              </a:spcBef>
              <a:spcAft>
                <a:spcPts val="1600"/>
              </a:spcAft>
              <a:buClr>
                <a:schemeClr val="dk1"/>
              </a:buClr>
              <a:buSzPct val="100000"/>
              <a:buFont typeface="Arial"/>
              <a:buNone/>
            </a:pPr>
            <a:r>
              <a:rPr lang="en">
                <a:solidFill>
                  <a:schemeClr val="dk2"/>
                </a:solidFill>
              </a:rPr>
              <a:t>Brief into to the following section. The point of this is to set the agenda for the following 60-75 minutes so students have a clear idea what we have planned, and those who want to take notes throughout, can organize their thoughts. </a:t>
            </a:r>
          </a:p>
          <a:p>
            <a:pPr lvl="0" rtl="0">
              <a:lnSpc>
                <a:spcPct val="115000"/>
              </a:lnSpc>
              <a:spcBef>
                <a:spcPts val="0"/>
              </a:spcBef>
              <a:spcAft>
                <a:spcPts val="1600"/>
              </a:spcAft>
              <a:buClr>
                <a:schemeClr val="dk1"/>
              </a:buClr>
              <a:buSzPct val="100000"/>
              <a:buFont typeface="Arial"/>
              <a:buNone/>
            </a:pPr>
            <a:r>
              <a:rPr lang="en" b="1">
                <a:solidFill>
                  <a:schemeClr val="dk2"/>
                </a:solidFill>
              </a:rPr>
              <a:t>Introduce with the following statement:</a:t>
            </a:r>
          </a:p>
          <a:p>
            <a:pPr lvl="0" rtl="0">
              <a:lnSpc>
                <a:spcPct val="115000"/>
              </a:lnSpc>
              <a:spcBef>
                <a:spcPts val="0"/>
              </a:spcBef>
              <a:spcAft>
                <a:spcPts val="1600"/>
              </a:spcAft>
              <a:buClr>
                <a:schemeClr val="dk1"/>
              </a:buClr>
              <a:buSzPct val="100000"/>
              <a:buFont typeface="Arial"/>
              <a:buNone/>
            </a:pPr>
            <a:r>
              <a:rPr lang="en">
                <a:solidFill>
                  <a:schemeClr val="dk2"/>
                </a:solidFill>
              </a:rPr>
              <a:t>“By now you should have a good sense of what characteristics employers crave, as well as those you will want to embody. You should as well understand the path you’ll want to take to chart your own career search. And you should have the tools to craft documents necessary to present yourself effectively and professionally to potential employers. In this section, we will focus on how to combine all of the past sections, and take the next step in your career, through Informational Interviews.”</a:t>
            </a:r>
          </a:p>
          <a:p>
            <a:pPr marL="457200" lvl="0" indent="-298450" rtl="0">
              <a:lnSpc>
                <a:spcPct val="115000"/>
              </a:lnSpc>
              <a:spcBef>
                <a:spcPts val="0"/>
              </a:spcBef>
              <a:spcAft>
                <a:spcPts val="1600"/>
              </a:spcAft>
              <a:buClr>
                <a:schemeClr val="dk2"/>
              </a:buClr>
              <a:buSzPct val="100000"/>
            </a:pPr>
            <a:r>
              <a:rPr lang="en">
                <a:solidFill>
                  <a:schemeClr val="dk2"/>
                </a:solidFill>
              </a:rPr>
              <a:t>What is an informational interview?</a:t>
            </a:r>
          </a:p>
          <a:p>
            <a:pPr marL="457200" lvl="0" indent="-298450" rtl="0">
              <a:lnSpc>
                <a:spcPct val="115000"/>
              </a:lnSpc>
              <a:spcBef>
                <a:spcPts val="0"/>
              </a:spcBef>
              <a:spcAft>
                <a:spcPts val="1600"/>
              </a:spcAft>
              <a:buClr>
                <a:schemeClr val="dk2"/>
              </a:buClr>
              <a:buSzPct val="100000"/>
            </a:pPr>
            <a:r>
              <a:rPr lang="en">
                <a:solidFill>
                  <a:schemeClr val="dk2"/>
                </a:solidFill>
              </a:rPr>
              <a:t>How do you get an informational interview?</a:t>
            </a:r>
          </a:p>
          <a:p>
            <a:pPr marL="457200" lvl="0" indent="-298450" rtl="0">
              <a:lnSpc>
                <a:spcPct val="115000"/>
              </a:lnSpc>
              <a:spcBef>
                <a:spcPts val="0"/>
              </a:spcBef>
              <a:spcAft>
                <a:spcPts val="1600"/>
              </a:spcAft>
              <a:buClr>
                <a:schemeClr val="dk2"/>
              </a:buClr>
              <a:buSzPct val="100000"/>
            </a:pPr>
            <a:r>
              <a:rPr lang="en">
                <a:solidFill>
                  <a:schemeClr val="dk2"/>
                </a:solidFill>
              </a:rPr>
              <a:t>What is the purpose of an informational interview?</a:t>
            </a:r>
          </a:p>
          <a:p>
            <a:pPr marL="457200" lvl="0" indent="-298450" rtl="0">
              <a:lnSpc>
                <a:spcPct val="115000"/>
              </a:lnSpc>
              <a:spcBef>
                <a:spcPts val="0"/>
              </a:spcBef>
              <a:spcAft>
                <a:spcPts val="1600"/>
              </a:spcAft>
              <a:buClr>
                <a:schemeClr val="dk2"/>
              </a:buClr>
              <a:buSzPct val="100000"/>
            </a:pPr>
            <a:r>
              <a:rPr lang="en">
                <a:solidFill>
                  <a:schemeClr val="dk2"/>
                </a:solidFill>
              </a:rPr>
              <a:t>How to prepare for an informational interview?</a:t>
            </a:r>
          </a:p>
          <a:p>
            <a:pPr marL="457200" lvl="0" indent="-298450" rtl="0">
              <a:lnSpc>
                <a:spcPct val="115000"/>
              </a:lnSpc>
              <a:spcBef>
                <a:spcPts val="0"/>
              </a:spcBef>
              <a:spcAft>
                <a:spcPts val="1600"/>
              </a:spcAft>
              <a:buClr>
                <a:schemeClr val="dk2"/>
              </a:buClr>
              <a:buSzPct val="100000"/>
            </a:pPr>
            <a:r>
              <a:rPr lang="en">
                <a:solidFill>
                  <a:schemeClr val="dk2"/>
                </a:solidFill>
              </a:rPr>
              <a:t>How do you make the most of an informational interview?</a:t>
            </a:r>
          </a:p>
          <a:p>
            <a:pPr lvl="0" rtl="0">
              <a:lnSpc>
                <a:spcPct val="115000"/>
              </a:lnSpc>
              <a:spcBef>
                <a:spcPts val="0"/>
              </a:spcBef>
              <a:spcAft>
                <a:spcPts val="1600"/>
              </a:spcAft>
              <a:buClr>
                <a:schemeClr val="dk1"/>
              </a:buClr>
              <a:buSzPct val="100000"/>
              <a:buFont typeface="Arial"/>
              <a:buNone/>
            </a:pPr>
            <a:endParaRPr>
              <a:solidFill>
                <a:schemeClr val="dk2"/>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Shape 3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2" name="Shape 34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spcAft>
                <a:spcPts val="1600"/>
              </a:spcAft>
              <a:buNone/>
            </a:pPr>
            <a:r>
              <a:rPr lang="en" b="1">
                <a:solidFill>
                  <a:schemeClr val="dk2"/>
                </a:solidFill>
              </a:rPr>
              <a:t>2-3min</a:t>
            </a:r>
          </a:p>
          <a:p>
            <a:pPr lvl="0" rtl="0">
              <a:lnSpc>
                <a:spcPct val="115000"/>
              </a:lnSpc>
              <a:spcBef>
                <a:spcPts val="0"/>
              </a:spcBef>
              <a:spcAft>
                <a:spcPts val="1600"/>
              </a:spcAft>
              <a:buNone/>
            </a:pPr>
            <a:r>
              <a:rPr lang="en">
                <a:solidFill>
                  <a:schemeClr val="dk2"/>
                </a:solidFill>
              </a:rPr>
              <a:t>The next five slides are in the lecture style. They are intended to be an overview of the reasoning behind &amp; process for successful informational interviews. Confirm at the end of each slide that students understand the content reviewed. Questions can be addressed as well at the conclusion of the section. </a:t>
            </a:r>
          </a:p>
          <a:p>
            <a:pPr lvl="0" rtl="0">
              <a:lnSpc>
                <a:spcPct val="115000"/>
              </a:lnSpc>
              <a:spcBef>
                <a:spcPts val="0"/>
              </a:spcBef>
              <a:spcAft>
                <a:spcPts val="1600"/>
              </a:spcAft>
              <a:buNone/>
            </a:pPr>
            <a:r>
              <a:rPr lang="en" b="1">
                <a:solidFill>
                  <a:schemeClr val="dk2"/>
                </a:solidFill>
              </a:rPr>
              <a:t>Introduce with the following statement:</a:t>
            </a:r>
          </a:p>
          <a:p>
            <a:pPr lvl="0" rtl="0">
              <a:lnSpc>
                <a:spcPct val="115000"/>
              </a:lnSpc>
              <a:spcBef>
                <a:spcPts val="0"/>
              </a:spcBef>
              <a:spcAft>
                <a:spcPts val="1600"/>
              </a:spcAft>
              <a:buNone/>
            </a:pPr>
            <a:r>
              <a:rPr lang="en">
                <a:solidFill>
                  <a:schemeClr val="dk2"/>
                </a:solidFill>
              </a:rPr>
              <a:t>“One of the best and most overlooked ways to get accurate information about a career is to interview professionals who are actually working in that career, which is known as informational interviewing. An informational interview is a great way to get the inside scoop on career paths you are considering, develop your network of professional contacts, and get advice that will help you make better career decisions.”</a:t>
            </a:r>
          </a:p>
          <a:p>
            <a:pPr lvl="0" rtl="0">
              <a:lnSpc>
                <a:spcPct val="115000"/>
              </a:lnSpc>
              <a:spcBef>
                <a:spcPts val="0"/>
              </a:spcBef>
              <a:spcAft>
                <a:spcPts val="1600"/>
              </a:spcAft>
              <a:buNone/>
            </a:pPr>
            <a:r>
              <a:rPr lang="en">
                <a:solidFill>
                  <a:schemeClr val="dk2"/>
                </a:solidFill>
              </a:rPr>
              <a:t>Continue with each bullet-point highlighting the reasoning behind an informational interview. </a:t>
            </a:r>
          </a:p>
          <a:p>
            <a:pPr marL="457200" lvl="0" indent="-298450" rtl="0">
              <a:lnSpc>
                <a:spcPct val="115000"/>
              </a:lnSpc>
              <a:spcBef>
                <a:spcPts val="0"/>
              </a:spcBef>
              <a:spcAft>
                <a:spcPts val="1600"/>
              </a:spcAft>
              <a:buClr>
                <a:schemeClr val="dk2"/>
              </a:buClr>
              <a:buSzPct val="100000"/>
            </a:pPr>
            <a:r>
              <a:rPr lang="en">
                <a:solidFill>
                  <a:schemeClr val="dk2"/>
                </a:solidFill>
              </a:rPr>
              <a:t>Getting “inside” information about what a career is really like </a:t>
            </a:r>
          </a:p>
          <a:p>
            <a:pPr marL="457200" lvl="0" indent="-298450" rtl="0">
              <a:lnSpc>
                <a:spcPct val="115000"/>
              </a:lnSpc>
              <a:spcBef>
                <a:spcPts val="0"/>
              </a:spcBef>
              <a:spcAft>
                <a:spcPts val="1600"/>
              </a:spcAft>
              <a:buClr>
                <a:schemeClr val="dk2"/>
              </a:buClr>
              <a:buSzPct val="100000"/>
            </a:pPr>
            <a:r>
              <a:rPr lang="en">
                <a:solidFill>
                  <a:schemeClr val="dk2"/>
                </a:solidFill>
              </a:rPr>
              <a:t>Seeking Advice from professionals</a:t>
            </a:r>
          </a:p>
          <a:p>
            <a:pPr marL="457200" lvl="0" indent="-298450" rtl="0">
              <a:lnSpc>
                <a:spcPct val="115000"/>
              </a:lnSpc>
              <a:spcBef>
                <a:spcPts val="0"/>
              </a:spcBef>
              <a:spcAft>
                <a:spcPts val="1600"/>
              </a:spcAft>
              <a:buClr>
                <a:schemeClr val="dk2"/>
              </a:buClr>
              <a:buSzPct val="100000"/>
            </a:pPr>
            <a:r>
              <a:rPr lang="en">
                <a:solidFill>
                  <a:schemeClr val="dk2"/>
                </a:solidFill>
              </a:rPr>
              <a:t>Networking with professionals in the field</a:t>
            </a:r>
          </a:p>
          <a:p>
            <a:pPr marL="457200" lvl="0" indent="-298450" rtl="0">
              <a:lnSpc>
                <a:spcPct val="115000"/>
              </a:lnSpc>
              <a:spcBef>
                <a:spcPts val="0"/>
              </a:spcBef>
              <a:spcAft>
                <a:spcPts val="1600"/>
              </a:spcAft>
              <a:buClr>
                <a:schemeClr val="dk2"/>
              </a:buClr>
              <a:buSzPct val="100000"/>
            </a:pPr>
            <a:r>
              <a:rPr lang="en">
                <a:solidFill>
                  <a:schemeClr val="dk2"/>
                </a:solidFill>
              </a:rPr>
              <a:t>Enabling you to gain experience and confidence with interview situations that may help you prepare for future job interviews. </a:t>
            </a:r>
          </a:p>
          <a:p>
            <a:pPr lvl="0" rtl="0">
              <a:lnSpc>
                <a:spcPct val="115000"/>
              </a:lnSpc>
              <a:spcBef>
                <a:spcPts val="0"/>
              </a:spcBef>
              <a:spcAft>
                <a:spcPts val="1600"/>
              </a:spcAft>
              <a:buNone/>
            </a:pPr>
            <a:r>
              <a:rPr lang="en" b="1">
                <a:solidFill>
                  <a:schemeClr val="dk2"/>
                </a:solidFill>
              </a:rPr>
              <a:t>Conclude the slide with the following statement:</a:t>
            </a:r>
          </a:p>
          <a:p>
            <a:pPr lvl="0" rtl="0">
              <a:lnSpc>
                <a:spcPct val="115000"/>
              </a:lnSpc>
              <a:spcBef>
                <a:spcPts val="0"/>
              </a:spcBef>
              <a:spcAft>
                <a:spcPts val="1600"/>
              </a:spcAft>
              <a:buClr>
                <a:schemeClr val="dk1"/>
              </a:buClr>
              <a:buSzPct val="100000"/>
              <a:buFont typeface="Arial"/>
              <a:buNone/>
            </a:pPr>
            <a:r>
              <a:rPr lang="en">
                <a:solidFill>
                  <a:schemeClr val="dk2"/>
                </a:solidFill>
              </a:rPr>
              <a:t>“In sum, informational interviews can be a source of valuable information about careers and can provide possible contacts for future employment.”</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Shape 3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8" name="Shape 34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b="1"/>
              <a:t>2-3min</a:t>
            </a:r>
          </a:p>
          <a:p>
            <a:pPr lvl="0">
              <a:spcBef>
                <a:spcPts val="0"/>
              </a:spcBef>
              <a:buNone/>
            </a:pPr>
            <a:endParaRPr/>
          </a:p>
          <a:p>
            <a:pPr lvl="0">
              <a:spcBef>
                <a:spcPts val="0"/>
              </a:spcBef>
              <a:buNone/>
            </a:pPr>
            <a:r>
              <a:rPr lang="en"/>
              <a:t>Continuing from the previous slide, this offers further background into the reasoning for an informational interview &amp; the goals one should have when pursuing them,</a:t>
            </a:r>
          </a:p>
          <a:p>
            <a:pPr lvl="0">
              <a:spcBef>
                <a:spcPts val="0"/>
              </a:spcBef>
              <a:buNone/>
            </a:pPr>
            <a:endParaRPr/>
          </a:p>
          <a:p>
            <a:pPr lvl="0">
              <a:spcBef>
                <a:spcPts val="0"/>
              </a:spcBef>
              <a:buNone/>
            </a:pPr>
            <a:r>
              <a:rPr lang="en" b="1"/>
              <a:t>Introduce the slide with the following statement:</a:t>
            </a:r>
          </a:p>
          <a:p>
            <a:pPr lvl="0">
              <a:spcBef>
                <a:spcPts val="0"/>
              </a:spcBef>
              <a:buNone/>
            </a:pPr>
            <a:endParaRPr/>
          </a:p>
          <a:p>
            <a:pPr lvl="0" rtl="0">
              <a:spcBef>
                <a:spcPts val="0"/>
              </a:spcBef>
              <a:buNone/>
            </a:pPr>
            <a:r>
              <a:rPr lang="en"/>
              <a:t>“In the same way that a job interview offers you and an employer the opportunity to test out communication for future employer, so too, an informational interview allows you the chance to see what a career field/company might be like for you to work in. </a:t>
            </a:r>
            <a:r>
              <a:rPr lang="en">
                <a:solidFill>
                  <a:schemeClr val="dk2"/>
                </a:solidFill>
              </a:rPr>
              <a:t>Informational Interviews are an opportunity for you to learn first-hand about a career field or a company through conversation.</a:t>
            </a:r>
          </a:p>
          <a:p>
            <a:pPr lvl="0" rtl="0">
              <a:spcBef>
                <a:spcPts val="0"/>
              </a:spcBef>
              <a:buNone/>
            </a:pPr>
            <a:endParaRPr>
              <a:solidFill>
                <a:schemeClr val="dk2"/>
              </a:solidFill>
            </a:endParaRPr>
          </a:p>
          <a:p>
            <a:pPr lvl="0" rtl="0">
              <a:spcBef>
                <a:spcPts val="0"/>
              </a:spcBef>
              <a:buNone/>
            </a:pPr>
            <a:r>
              <a:rPr lang="en">
                <a:solidFill>
                  <a:schemeClr val="dk2"/>
                </a:solidFill>
              </a:rPr>
              <a:t>Though, while they are similar in structure and professional approach as a job interview, it’s important to remember that they are not job interviews. It’s important not to expect, or ask for a job at the end of them.</a:t>
            </a:r>
          </a:p>
          <a:p>
            <a:pPr lvl="0" rtl="0">
              <a:spcBef>
                <a:spcPts val="0"/>
              </a:spcBef>
              <a:buNone/>
            </a:pPr>
            <a:endParaRPr>
              <a:solidFill>
                <a:schemeClr val="dk2"/>
              </a:solidFill>
            </a:endParaRPr>
          </a:p>
          <a:p>
            <a:pPr lvl="0">
              <a:spcBef>
                <a:spcPts val="0"/>
              </a:spcBef>
              <a:buNone/>
            </a:pPr>
            <a:r>
              <a:rPr lang="en">
                <a:solidFill>
                  <a:schemeClr val="dk2"/>
                </a:solidFill>
              </a:rPr>
              <a:t>Though, while they are not a direct path to a formal job offer, when handled properly, they are effective stepping stones in your career. When you leave an informational interview, you want to have accomplished the following three things:</a:t>
            </a:r>
          </a:p>
          <a:p>
            <a:pPr lvl="0">
              <a:spcBef>
                <a:spcPts val="0"/>
              </a:spcBef>
              <a:buNone/>
            </a:pPr>
            <a:endParaRPr>
              <a:solidFill>
                <a:schemeClr val="dk2"/>
              </a:solidFill>
            </a:endParaRPr>
          </a:p>
          <a:p>
            <a:pPr marL="457200" lvl="0" indent="-298450" rtl="0">
              <a:lnSpc>
                <a:spcPct val="115000"/>
              </a:lnSpc>
              <a:spcBef>
                <a:spcPts val="0"/>
              </a:spcBef>
              <a:spcAft>
                <a:spcPts val="1600"/>
              </a:spcAft>
              <a:buClr>
                <a:schemeClr val="dk2"/>
              </a:buClr>
              <a:buSzPct val="100000"/>
              <a:buAutoNum type="arabicPeriod"/>
            </a:pPr>
            <a:r>
              <a:rPr lang="en">
                <a:solidFill>
                  <a:schemeClr val="dk2"/>
                </a:solidFill>
              </a:rPr>
              <a:t>Concrete information about your field and potential jobs</a:t>
            </a:r>
          </a:p>
          <a:p>
            <a:pPr marL="457200" lvl="0" indent="-298450" rtl="0">
              <a:lnSpc>
                <a:spcPct val="115000"/>
              </a:lnSpc>
              <a:spcBef>
                <a:spcPts val="0"/>
              </a:spcBef>
              <a:spcAft>
                <a:spcPts val="1600"/>
              </a:spcAft>
              <a:buClr>
                <a:schemeClr val="dk2"/>
              </a:buClr>
              <a:buSzPct val="100000"/>
              <a:buAutoNum type="arabicPeriod"/>
            </a:pPr>
            <a:r>
              <a:rPr lang="en">
                <a:solidFill>
                  <a:schemeClr val="dk2"/>
                </a:solidFill>
              </a:rPr>
              <a:t>A clearer sense of direction for your career search</a:t>
            </a:r>
          </a:p>
          <a:p>
            <a:pPr marL="457200" lvl="0" indent="-298450" rtl="0">
              <a:lnSpc>
                <a:spcPct val="115000"/>
              </a:lnSpc>
              <a:spcBef>
                <a:spcPts val="0"/>
              </a:spcBef>
              <a:spcAft>
                <a:spcPts val="1600"/>
              </a:spcAft>
              <a:buClr>
                <a:schemeClr val="dk2"/>
              </a:buClr>
              <a:buSzPct val="100000"/>
              <a:buAutoNum type="arabicPeriod"/>
            </a:pPr>
            <a:r>
              <a:rPr lang="en">
                <a:solidFill>
                  <a:schemeClr val="dk2"/>
                </a:solidFill>
              </a:rPr>
              <a:t>At least 2-3 contacts to reach out to for further informational interviews”</a:t>
            </a:r>
          </a:p>
          <a:p>
            <a:pPr lvl="0" rtl="0">
              <a:spcBef>
                <a:spcPts val="0"/>
              </a:spcBef>
              <a:buNone/>
            </a:pPr>
            <a:endParaRPr>
              <a:solidFill>
                <a:schemeClr val="dk2"/>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Shape 35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4" name="Shape 35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spcAft>
                <a:spcPts val="1600"/>
              </a:spcAft>
              <a:buNone/>
            </a:pPr>
            <a:r>
              <a:rPr lang="en" b="1">
                <a:solidFill>
                  <a:schemeClr val="dk2"/>
                </a:solidFill>
              </a:rPr>
              <a:t>3-5min</a:t>
            </a:r>
          </a:p>
          <a:p>
            <a:pPr lvl="0" rtl="0">
              <a:lnSpc>
                <a:spcPct val="115000"/>
              </a:lnSpc>
              <a:spcBef>
                <a:spcPts val="0"/>
              </a:spcBef>
              <a:spcAft>
                <a:spcPts val="1600"/>
              </a:spcAft>
              <a:buNone/>
            </a:pPr>
            <a:r>
              <a:rPr lang="en">
                <a:solidFill>
                  <a:schemeClr val="dk2"/>
                </a:solidFill>
              </a:rPr>
              <a:t>Continuing from the previous slide, this breaks down the process one needs to go through in order to request informational interviews. </a:t>
            </a:r>
          </a:p>
          <a:p>
            <a:pPr lvl="0" rtl="0">
              <a:lnSpc>
                <a:spcPct val="115000"/>
              </a:lnSpc>
              <a:spcBef>
                <a:spcPts val="0"/>
              </a:spcBef>
              <a:spcAft>
                <a:spcPts val="1600"/>
              </a:spcAft>
              <a:buNone/>
            </a:pPr>
            <a:r>
              <a:rPr lang="en" b="1">
                <a:solidFill>
                  <a:schemeClr val="dk2"/>
                </a:solidFill>
              </a:rPr>
              <a:t>Introduce with the following statement:</a:t>
            </a:r>
          </a:p>
          <a:p>
            <a:pPr lvl="0" rtl="0">
              <a:lnSpc>
                <a:spcPct val="115000"/>
              </a:lnSpc>
              <a:spcBef>
                <a:spcPts val="0"/>
              </a:spcBef>
              <a:spcAft>
                <a:spcPts val="1600"/>
              </a:spcAft>
              <a:buNone/>
            </a:pPr>
            <a:r>
              <a:rPr lang="en">
                <a:solidFill>
                  <a:schemeClr val="dk2"/>
                </a:solidFill>
              </a:rPr>
              <a:t>“Now that we understand the reasoning &amp; purpose for an informational interview, how does one secure one? Scheduling and requesting informational interviews are all about contacts and networking. The more people you know, the more you can ask to speak with, and the more you can ask to introduce you to more contacts. Follow the steps to secure informational interviews in the future:”</a:t>
            </a:r>
          </a:p>
          <a:p>
            <a:pPr marL="457200" lvl="0" indent="-228600" rtl="0">
              <a:lnSpc>
                <a:spcPct val="115000"/>
              </a:lnSpc>
              <a:spcBef>
                <a:spcPts val="0"/>
              </a:spcBef>
              <a:spcAft>
                <a:spcPts val="1600"/>
              </a:spcAft>
              <a:buClr>
                <a:schemeClr val="dk2"/>
              </a:buClr>
              <a:buAutoNum type="arabicPeriod"/>
            </a:pPr>
            <a:r>
              <a:rPr lang="en">
                <a:solidFill>
                  <a:schemeClr val="dk2"/>
                </a:solidFill>
              </a:rPr>
              <a:t>Create a list of jobs &amp; careers that interest you</a:t>
            </a:r>
          </a:p>
          <a:p>
            <a:pPr marL="914400" lvl="1" indent="-228600" rtl="0">
              <a:lnSpc>
                <a:spcPct val="115000"/>
              </a:lnSpc>
              <a:spcBef>
                <a:spcPts val="0"/>
              </a:spcBef>
              <a:spcAft>
                <a:spcPts val="1600"/>
              </a:spcAft>
              <a:buClr>
                <a:schemeClr val="dk2"/>
              </a:buClr>
              <a:buAutoNum type="alphaLcPeriod"/>
            </a:pPr>
            <a:r>
              <a:rPr lang="en">
                <a:solidFill>
                  <a:schemeClr val="dk2"/>
                </a:solidFill>
              </a:rPr>
              <a:t>Until you know what kinds of jobs and careers you will be seeking, it’s impossible to find out who exactly to speak with within your field.</a:t>
            </a:r>
          </a:p>
          <a:p>
            <a:pPr marL="457200" lvl="0" indent="-228600" rtl="0">
              <a:lnSpc>
                <a:spcPct val="115000"/>
              </a:lnSpc>
              <a:spcBef>
                <a:spcPts val="0"/>
              </a:spcBef>
              <a:spcAft>
                <a:spcPts val="1600"/>
              </a:spcAft>
              <a:buClr>
                <a:schemeClr val="dk2"/>
              </a:buClr>
              <a:buAutoNum type="arabicPeriod"/>
            </a:pPr>
            <a:r>
              <a:rPr lang="en">
                <a:solidFill>
                  <a:schemeClr val="dk2"/>
                </a:solidFill>
              </a:rPr>
              <a:t>Find people to reach out to for informational interviews:</a:t>
            </a:r>
          </a:p>
          <a:p>
            <a:pPr marL="914400" lvl="1" indent="-228600" rtl="0">
              <a:lnSpc>
                <a:spcPct val="115000"/>
              </a:lnSpc>
              <a:spcBef>
                <a:spcPts val="0"/>
              </a:spcBef>
              <a:spcAft>
                <a:spcPts val="1600"/>
              </a:spcAft>
              <a:buClr>
                <a:schemeClr val="dk2"/>
              </a:buClr>
              <a:buAutoNum type="alphaLcPeriod"/>
            </a:pPr>
            <a:r>
              <a:rPr lang="en">
                <a:solidFill>
                  <a:schemeClr val="dk2"/>
                </a:solidFill>
              </a:rPr>
              <a:t>Start from the center: Consider family &amp; friends who may be in the same career field you’re in. </a:t>
            </a:r>
          </a:p>
          <a:p>
            <a:pPr marL="914400" lvl="1" indent="-228600" rtl="0">
              <a:lnSpc>
                <a:spcPct val="115000"/>
              </a:lnSpc>
              <a:spcBef>
                <a:spcPts val="0"/>
              </a:spcBef>
              <a:spcAft>
                <a:spcPts val="1600"/>
              </a:spcAft>
              <a:buClr>
                <a:schemeClr val="dk2"/>
              </a:buClr>
              <a:buAutoNum type="alphaLcPeriod"/>
            </a:pPr>
            <a:r>
              <a:rPr lang="en">
                <a:solidFill>
                  <a:schemeClr val="dk2"/>
                </a:solidFill>
              </a:rPr>
              <a:t>Visit your University’s Career Development Office. </a:t>
            </a:r>
          </a:p>
          <a:p>
            <a:pPr marL="914400" lvl="1" indent="-228600" rtl="0">
              <a:lnSpc>
                <a:spcPct val="115000"/>
              </a:lnSpc>
              <a:spcBef>
                <a:spcPts val="0"/>
              </a:spcBef>
              <a:spcAft>
                <a:spcPts val="1600"/>
              </a:spcAft>
              <a:buClr>
                <a:schemeClr val="dk2"/>
              </a:buClr>
              <a:buAutoNum type="alphaLcPeriod"/>
            </a:pPr>
            <a:r>
              <a:rPr lang="en">
                <a:solidFill>
                  <a:schemeClr val="dk2"/>
                </a:solidFill>
              </a:rPr>
              <a:t>Ask professors for names of Alumni from your University who might be in your career field. </a:t>
            </a:r>
          </a:p>
          <a:p>
            <a:pPr marL="914400" lvl="1" indent="-228600" rtl="0">
              <a:lnSpc>
                <a:spcPct val="115000"/>
              </a:lnSpc>
              <a:spcBef>
                <a:spcPts val="0"/>
              </a:spcBef>
              <a:spcAft>
                <a:spcPts val="1600"/>
              </a:spcAft>
              <a:buClr>
                <a:schemeClr val="dk2"/>
              </a:buClr>
              <a:buAutoNum type="alphaLcPeriod"/>
            </a:pPr>
            <a:r>
              <a:rPr lang="en">
                <a:solidFill>
                  <a:schemeClr val="dk2"/>
                </a:solidFill>
              </a:rPr>
              <a:t>Scan staff directories of companies you’re interested in.</a:t>
            </a:r>
          </a:p>
          <a:p>
            <a:pPr marL="457200" lvl="0" indent="-228600" rtl="0">
              <a:lnSpc>
                <a:spcPct val="115000"/>
              </a:lnSpc>
              <a:spcBef>
                <a:spcPts val="0"/>
              </a:spcBef>
              <a:spcAft>
                <a:spcPts val="1600"/>
              </a:spcAft>
              <a:buClr>
                <a:schemeClr val="dk2"/>
              </a:buClr>
              <a:buAutoNum type="arabicPeriod"/>
            </a:pPr>
            <a:r>
              <a:rPr lang="en">
                <a:solidFill>
                  <a:schemeClr val="dk2"/>
                </a:solidFill>
              </a:rPr>
              <a:t>Use LinkedIn to widen your network</a:t>
            </a:r>
          </a:p>
          <a:p>
            <a:pPr marL="914400" lvl="1" indent="-228600" rtl="0">
              <a:lnSpc>
                <a:spcPct val="115000"/>
              </a:lnSpc>
              <a:spcBef>
                <a:spcPts val="0"/>
              </a:spcBef>
              <a:spcAft>
                <a:spcPts val="1600"/>
              </a:spcAft>
              <a:buClr>
                <a:schemeClr val="dk2"/>
              </a:buClr>
              <a:buAutoNum type="alphaLcPeriod"/>
            </a:pPr>
            <a:r>
              <a:rPr lang="en">
                <a:solidFill>
                  <a:schemeClr val="dk2"/>
                </a:solidFill>
              </a:rPr>
              <a:t>Now that you have an active LinkedIn Profile, you will be able to access an ever-growing network. Use this to learn further about the career path of those you know, as well as people you don’t yet know in your larger field.</a:t>
            </a:r>
          </a:p>
          <a:p>
            <a:pPr marL="457200" lvl="0" indent="-228600" rtl="0">
              <a:lnSpc>
                <a:spcPct val="115000"/>
              </a:lnSpc>
              <a:spcBef>
                <a:spcPts val="0"/>
              </a:spcBef>
              <a:spcAft>
                <a:spcPts val="1600"/>
              </a:spcAft>
              <a:buClr>
                <a:schemeClr val="dk2"/>
              </a:buClr>
              <a:buAutoNum type="arabicPeriod"/>
            </a:pPr>
            <a:r>
              <a:rPr lang="en">
                <a:solidFill>
                  <a:schemeClr val="dk2"/>
                </a:solidFill>
              </a:rPr>
              <a:t>Email potential contacts to secure an interview</a:t>
            </a:r>
          </a:p>
          <a:p>
            <a:pPr marL="914400" lvl="1" indent="-228600" rtl="0">
              <a:lnSpc>
                <a:spcPct val="115000"/>
              </a:lnSpc>
              <a:spcBef>
                <a:spcPts val="0"/>
              </a:spcBef>
              <a:spcAft>
                <a:spcPts val="1600"/>
              </a:spcAft>
              <a:buClr>
                <a:schemeClr val="dk2"/>
              </a:buClr>
              <a:buAutoNum type="alphaLcPeriod"/>
            </a:pPr>
            <a:r>
              <a:rPr lang="en">
                <a:solidFill>
                  <a:schemeClr val="dk2"/>
                </a:solidFill>
              </a:rPr>
              <a:t>Email is a great way to introduce yourself to those you’d like to meet with, while offering them the chance to sort out a proper time to speak at their convenience.</a:t>
            </a:r>
          </a:p>
          <a:p>
            <a:pPr marL="457200" lvl="0" indent="-228600" rtl="0">
              <a:lnSpc>
                <a:spcPct val="115000"/>
              </a:lnSpc>
              <a:spcBef>
                <a:spcPts val="0"/>
              </a:spcBef>
              <a:spcAft>
                <a:spcPts val="1600"/>
              </a:spcAft>
              <a:buClr>
                <a:schemeClr val="dk2"/>
              </a:buClr>
              <a:buAutoNum type="arabicPeriod"/>
            </a:pPr>
            <a:r>
              <a:rPr lang="en">
                <a:solidFill>
                  <a:schemeClr val="dk2"/>
                </a:solidFill>
              </a:rPr>
              <a:t>Be clear in your emails about what you’re looking for out of an informational interview</a:t>
            </a:r>
          </a:p>
          <a:p>
            <a:pPr marL="914400" lvl="1" indent="-228600" rtl="0">
              <a:lnSpc>
                <a:spcPct val="115000"/>
              </a:lnSpc>
              <a:spcBef>
                <a:spcPts val="0"/>
              </a:spcBef>
              <a:spcAft>
                <a:spcPts val="1600"/>
              </a:spcAft>
              <a:buClr>
                <a:schemeClr val="dk2"/>
              </a:buClr>
              <a:buAutoNum type="alphaLcPeriod"/>
            </a:pPr>
            <a:r>
              <a:rPr lang="en">
                <a:solidFill>
                  <a:schemeClr val="dk2"/>
                </a:solidFill>
              </a:rPr>
              <a:t>Think about your 30 second elevator speech. You want to get your point across quickly so the person receiving the invitation knows what your expectations are.</a:t>
            </a:r>
          </a:p>
          <a:p>
            <a:pPr marL="457200" lvl="0" indent="-228600" rtl="0">
              <a:lnSpc>
                <a:spcPct val="115000"/>
              </a:lnSpc>
              <a:spcBef>
                <a:spcPts val="0"/>
              </a:spcBef>
              <a:spcAft>
                <a:spcPts val="1600"/>
              </a:spcAft>
              <a:buClr>
                <a:schemeClr val="dk2"/>
              </a:buClr>
              <a:buAutoNum type="arabicPeriod"/>
            </a:pPr>
            <a:r>
              <a:rPr lang="en">
                <a:solidFill>
                  <a:schemeClr val="dk2"/>
                </a:solidFill>
              </a:rPr>
              <a:t>Follow-up weekly</a:t>
            </a:r>
          </a:p>
          <a:p>
            <a:pPr marL="914400" lvl="1" indent="-228600" rtl="0">
              <a:lnSpc>
                <a:spcPct val="115000"/>
              </a:lnSpc>
              <a:spcBef>
                <a:spcPts val="0"/>
              </a:spcBef>
              <a:spcAft>
                <a:spcPts val="1600"/>
              </a:spcAft>
              <a:buClr>
                <a:schemeClr val="dk2"/>
              </a:buClr>
              <a:buAutoNum type="alphaLcPeriod"/>
            </a:pPr>
            <a:r>
              <a:rPr lang="en">
                <a:solidFill>
                  <a:schemeClr val="dk2"/>
                </a:solidFill>
              </a:rPr>
              <a:t>Be flexible to the schedule and restrictions of those you’re reaching out to.</a:t>
            </a:r>
          </a:p>
          <a:p>
            <a:pPr lvl="0" rtl="0">
              <a:lnSpc>
                <a:spcPct val="115000"/>
              </a:lnSpc>
              <a:spcBef>
                <a:spcPts val="0"/>
              </a:spcBef>
              <a:spcAft>
                <a:spcPts val="1600"/>
              </a:spcAft>
              <a:buNone/>
            </a:pPr>
            <a:r>
              <a:rPr lang="en" b="1">
                <a:solidFill>
                  <a:schemeClr val="dk2"/>
                </a:solidFill>
              </a:rPr>
              <a:t>Conclude the slide with the following statement:</a:t>
            </a:r>
          </a:p>
          <a:p>
            <a:pPr lvl="0" rtl="0">
              <a:lnSpc>
                <a:spcPct val="115000"/>
              </a:lnSpc>
              <a:spcBef>
                <a:spcPts val="0"/>
              </a:spcBef>
              <a:spcAft>
                <a:spcPts val="1600"/>
              </a:spcAft>
              <a:buClr>
                <a:schemeClr val="dk1"/>
              </a:buClr>
              <a:buSzPct val="100000"/>
              <a:buFont typeface="Arial"/>
              <a:buNone/>
            </a:pPr>
            <a:r>
              <a:rPr lang="en">
                <a:solidFill>
                  <a:schemeClr val="dk2"/>
                </a:solidFill>
              </a:rPr>
              <a:t>“Once again, it’s important to remember, and informational interview is not an interview for a job. You request it in essentially the same way you ask someone to lunch. It is to be approached with casual professionalism. The goal is connection, information, and introduction.”</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Shape 36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61" name="Shape 36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spcAft>
                <a:spcPts val="1600"/>
              </a:spcAft>
              <a:buClr>
                <a:schemeClr val="dk1"/>
              </a:buClr>
              <a:buSzPct val="100000"/>
              <a:buFont typeface="Arial"/>
              <a:buNone/>
            </a:pPr>
            <a:r>
              <a:rPr lang="en" b="1">
                <a:solidFill>
                  <a:schemeClr val="dk2"/>
                </a:solidFill>
              </a:rPr>
              <a:t>3-5min</a:t>
            </a:r>
          </a:p>
          <a:p>
            <a:pPr lvl="0" rtl="0">
              <a:lnSpc>
                <a:spcPct val="115000"/>
              </a:lnSpc>
              <a:spcBef>
                <a:spcPts val="0"/>
              </a:spcBef>
              <a:spcAft>
                <a:spcPts val="1600"/>
              </a:spcAft>
              <a:buClr>
                <a:schemeClr val="dk1"/>
              </a:buClr>
              <a:buSzPct val="100000"/>
              <a:buFont typeface="Arial"/>
              <a:buNone/>
            </a:pPr>
            <a:r>
              <a:rPr lang="en">
                <a:solidFill>
                  <a:schemeClr val="dk2"/>
                </a:solidFill>
              </a:rPr>
              <a:t>Continuing from the previous slide, this breaks down the process to prepare for an Informational Interview once you have one confirmed. </a:t>
            </a:r>
            <a:r>
              <a:rPr lang="en" b="1">
                <a:solidFill>
                  <a:schemeClr val="dk2"/>
                </a:solidFill>
              </a:rPr>
              <a:t>Note: </a:t>
            </a:r>
            <a:r>
              <a:rPr lang="en" i="1">
                <a:solidFill>
                  <a:schemeClr val="dk2"/>
                </a:solidFill>
              </a:rPr>
              <a:t>Breeze through the section on questions. These are not intended to be discussion points, rather, examples for the students to use when preparing for their own eventual Informational Interviews. </a:t>
            </a:r>
          </a:p>
          <a:p>
            <a:pPr lvl="0" rtl="0">
              <a:lnSpc>
                <a:spcPct val="115000"/>
              </a:lnSpc>
              <a:spcBef>
                <a:spcPts val="0"/>
              </a:spcBef>
              <a:spcAft>
                <a:spcPts val="1600"/>
              </a:spcAft>
              <a:buClr>
                <a:schemeClr val="dk1"/>
              </a:buClr>
              <a:buSzPct val="100000"/>
              <a:buFont typeface="Arial"/>
              <a:buNone/>
            </a:pPr>
            <a:r>
              <a:rPr lang="en" b="1">
                <a:solidFill>
                  <a:schemeClr val="dk2"/>
                </a:solidFill>
              </a:rPr>
              <a:t>Introduce with the following statement:</a:t>
            </a:r>
          </a:p>
          <a:p>
            <a:pPr lvl="0" rtl="0">
              <a:lnSpc>
                <a:spcPct val="115000"/>
              </a:lnSpc>
              <a:spcBef>
                <a:spcPts val="0"/>
              </a:spcBef>
              <a:spcAft>
                <a:spcPts val="1600"/>
              </a:spcAft>
              <a:buClr>
                <a:schemeClr val="dk1"/>
              </a:buClr>
              <a:buSzPct val="100000"/>
              <a:buFont typeface="Arial"/>
              <a:buNone/>
            </a:pPr>
            <a:r>
              <a:rPr lang="en">
                <a:solidFill>
                  <a:schemeClr val="dk2"/>
                </a:solidFill>
              </a:rPr>
              <a:t>“Like any professional experience, preparation is key. It’s important to remember, when you have an informational interview, you’re taking someone’s time. You want to be as efficient as possible, and make the most of the overall experience to make it as productive and respectful as possible for both parties.”</a:t>
            </a:r>
          </a:p>
          <a:p>
            <a:pPr lvl="0" rtl="0">
              <a:lnSpc>
                <a:spcPct val="115000"/>
              </a:lnSpc>
              <a:spcBef>
                <a:spcPts val="0"/>
              </a:spcBef>
              <a:spcAft>
                <a:spcPts val="1600"/>
              </a:spcAft>
              <a:buClr>
                <a:schemeClr val="dk1"/>
              </a:buClr>
              <a:buSzPct val="100000"/>
              <a:buFont typeface="Arial"/>
              <a:buNone/>
            </a:pPr>
            <a:r>
              <a:rPr lang="en" b="1">
                <a:solidFill>
                  <a:schemeClr val="dk2"/>
                </a:solidFill>
              </a:rPr>
              <a:t>Continue with the points listed in the slide:</a:t>
            </a:r>
          </a:p>
          <a:p>
            <a:pPr marL="457200" lvl="0" indent="-298450" rtl="0">
              <a:lnSpc>
                <a:spcPct val="115000"/>
              </a:lnSpc>
              <a:spcBef>
                <a:spcPts val="0"/>
              </a:spcBef>
              <a:spcAft>
                <a:spcPts val="1600"/>
              </a:spcAft>
              <a:buClr>
                <a:schemeClr val="dk2"/>
              </a:buClr>
              <a:buSzPct val="100000"/>
            </a:pPr>
            <a:r>
              <a:rPr lang="en">
                <a:solidFill>
                  <a:schemeClr val="dk2"/>
                </a:solidFill>
              </a:rPr>
              <a:t>Research the organization/individual you will be speaking with</a:t>
            </a:r>
          </a:p>
          <a:p>
            <a:pPr marL="457200" lvl="0" indent="-298450" rtl="0">
              <a:lnSpc>
                <a:spcPct val="115000"/>
              </a:lnSpc>
              <a:spcBef>
                <a:spcPts val="0"/>
              </a:spcBef>
              <a:spcAft>
                <a:spcPts val="1600"/>
              </a:spcAft>
              <a:buClr>
                <a:schemeClr val="dk2"/>
              </a:buClr>
              <a:buSzPct val="100000"/>
            </a:pPr>
            <a:r>
              <a:rPr lang="en">
                <a:solidFill>
                  <a:schemeClr val="dk2"/>
                </a:solidFill>
              </a:rPr>
              <a:t>Compile a list of questions, such as:</a:t>
            </a:r>
          </a:p>
          <a:p>
            <a:pPr marL="914400" lvl="1" indent="-298450" rtl="0">
              <a:lnSpc>
                <a:spcPct val="115000"/>
              </a:lnSpc>
              <a:spcBef>
                <a:spcPts val="0"/>
              </a:spcBef>
              <a:spcAft>
                <a:spcPts val="1600"/>
              </a:spcAft>
              <a:buClr>
                <a:schemeClr val="dk2"/>
              </a:buClr>
              <a:buSzPct val="100000"/>
            </a:pPr>
            <a:r>
              <a:rPr lang="en">
                <a:solidFill>
                  <a:schemeClr val="dk2"/>
                </a:solidFill>
              </a:rPr>
              <a:t>How did you first become interested in your field?</a:t>
            </a:r>
          </a:p>
          <a:p>
            <a:pPr marL="914400" lvl="1" indent="-298450" rtl="0">
              <a:lnSpc>
                <a:spcPct val="115000"/>
              </a:lnSpc>
              <a:spcBef>
                <a:spcPts val="0"/>
              </a:spcBef>
              <a:spcAft>
                <a:spcPts val="1600"/>
              </a:spcAft>
              <a:buClr>
                <a:schemeClr val="dk2"/>
              </a:buClr>
              <a:buSzPct val="100000"/>
            </a:pPr>
            <a:r>
              <a:rPr lang="en">
                <a:solidFill>
                  <a:schemeClr val="dk2"/>
                </a:solidFill>
              </a:rPr>
              <a:t>How did you decide on your career?</a:t>
            </a:r>
          </a:p>
          <a:p>
            <a:pPr marL="914400" lvl="1" indent="-298450" rtl="0">
              <a:lnSpc>
                <a:spcPct val="115000"/>
              </a:lnSpc>
              <a:spcBef>
                <a:spcPts val="0"/>
              </a:spcBef>
              <a:spcAft>
                <a:spcPts val="1600"/>
              </a:spcAft>
              <a:buClr>
                <a:schemeClr val="dk2"/>
              </a:buClr>
              <a:buSzPct val="100000"/>
            </a:pPr>
            <a:r>
              <a:rPr lang="en">
                <a:solidFill>
                  <a:schemeClr val="dk2"/>
                </a:solidFill>
              </a:rPr>
              <a:t>What education, qualifications or prior experience did you have that enabled you to</a:t>
            </a:r>
          </a:p>
          <a:p>
            <a:pPr marL="914400" lvl="1" indent="-298450" rtl="0">
              <a:lnSpc>
                <a:spcPct val="115000"/>
              </a:lnSpc>
              <a:spcBef>
                <a:spcPts val="0"/>
              </a:spcBef>
              <a:spcAft>
                <a:spcPts val="1600"/>
              </a:spcAft>
              <a:buClr>
                <a:schemeClr val="dk2"/>
              </a:buClr>
              <a:buSzPct val="100000"/>
            </a:pPr>
            <a:r>
              <a:rPr lang="en">
                <a:solidFill>
                  <a:schemeClr val="dk2"/>
                </a:solidFill>
              </a:rPr>
              <a:t>enter your career and where did you get them?</a:t>
            </a:r>
          </a:p>
          <a:p>
            <a:pPr marL="914400" lvl="1" indent="-298450" rtl="0">
              <a:lnSpc>
                <a:spcPct val="115000"/>
              </a:lnSpc>
              <a:spcBef>
                <a:spcPts val="0"/>
              </a:spcBef>
              <a:spcAft>
                <a:spcPts val="1600"/>
              </a:spcAft>
              <a:buClr>
                <a:schemeClr val="dk2"/>
              </a:buClr>
              <a:buSzPct val="100000"/>
            </a:pPr>
            <a:r>
              <a:rPr lang="en">
                <a:solidFill>
                  <a:schemeClr val="dk2"/>
                </a:solidFill>
              </a:rPr>
              <a:t>Would you do anything differently training wise?</a:t>
            </a:r>
          </a:p>
          <a:p>
            <a:pPr marL="914400" lvl="1" indent="-298450" rtl="0">
              <a:lnSpc>
                <a:spcPct val="115000"/>
              </a:lnSpc>
              <a:spcBef>
                <a:spcPts val="0"/>
              </a:spcBef>
              <a:spcAft>
                <a:spcPts val="1600"/>
              </a:spcAft>
              <a:buClr>
                <a:schemeClr val="dk2"/>
              </a:buClr>
              <a:buSzPct val="100000"/>
            </a:pPr>
            <a:r>
              <a:rPr lang="en">
                <a:solidFill>
                  <a:schemeClr val="dk2"/>
                </a:solidFill>
              </a:rPr>
              <a:t>How does someone find out about openings in your field?</a:t>
            </a:r>
          </a:p>
          <a:p>
            <a:pPr marL="914400" lvl="1" indent="-298450" rtl="0">
              <a:lnSpc>
                <a:spcPct val="115000"/>
              </a:lnSpc>
              <a:spcBef>
                <a:spcPts val="0"/>
              </a:spcBef>
              <a:spcAft>
                <a:spcPts val="1600"/>
              </a:spcAft>
              <a:buClr>
                <a:schemeClr val="dk2"/>
              </a:buClr>
              <a:buSzPct val="100000"/>
            </a:pPr>
            <a:r>
              <a:rPr lang="en">
                <a:solidFill>
                  <a:schemeClr val="dk2"/>
                </a:solidFill>
              </a:rPr>
              <a:t>What specific steps did you take to find your current position?</a:t>
            </a:r>
          </a:p>
          <a:p>
            <a:pPr marL="457200" lvl="0" indent="-298450" rtl="0">
              <a:lnSpc>
                <a:spcPct val="115000"/>
              </a:lnSpc>
              <a:spcBef>
                <a:spcPts val="0"/>
              </a:spcBef>
              <a:spcAft>
                <a:spcPts val="1600"/>
              </a:spcAft>
              <a:buClr>
                <a:schemeClr val="dk2"/>
              </a:buClr>
              <a:buSzPct val="100000"/>
            </a:pPr>
            <a:r>
              <a:rPr lang="en">
                <a:solidFill>
                  <a:schemeClr val="dk2"/>
                </a:solidFill>
              </a:rPr>
              <a:t>Make sure to have updated copies of your resume and business cards</a:t>
            </a:r>
          </a:p>
          <a:p>
            <a:pPr marL="457200" lvl="0" indent="-228600" rtl="0">
              <a:lnSpc>
                <a:spcPct val="115000"/>
              </a:lnSpc>
              <a:spcBef>
                <a:spcPts val="0"/>
              </a:spcBef>
              <a:spcAft>
                <a:spcPts val="1600"/>
              </a:spcAft>
              <a:buClr>
                <a:schemeClr val="dk2"/>
              </a:buClr>
            </a:pPr>
            <a:r>
              <a:rPr lang="en">
                <a:solidFill>
                  <a:schemeClr val="dk2"/>
                </a:solidFill>
              </a:rPr>
              <a:t>Dress Professionally/Smart Dress; Business Casual</a:t>
            </a:r>
          </a:p>
          <a:p>
            <a:pPr marL="457200" lvl="0" indent="-298450" rtl="0">
              <a:lnSpc>
                <a:spcPct val="115000"/>
              </a:lnSpc>
              <a:spcBef>
                <a:spcPts val="0"/>
              </a:spcBef>
              <a:spcAft>
                <a:spcPts val="1600"/>
              </a:spcAft>
              <a:buClr>
                <a:schemeClr val="dk2"/>
              </a:buClr>
              <a:buSzPct val="100000"/>
            </a:pPr>
            <a:r>
              <a:rPr lang="en">
                <a:solidFill>
                  <a:schemeClr val="dk2"/>
                </a:solidFill>
              </a:rPr>
              <a:t>Arrive at least 15 minutes early</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Shape 36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68" name="Shape 36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b="1"/>
              <a:t>3-5 min</a:t>
            </a:r>
          </a:p>
          <a:p>
            <a:pPr lvl="0">
              <a:spcBef>
                <a:spcPts val="0"/>
              </a:spcBef>
              <a:buNone/>
            </a:pPr>
            <a:endParaRPr/>
          </a:p>
          <a:p>
            <a:pPr lvl="0">
              <a:spcBef>
                <a:spcPts val="0"/>
              </a:spcBef>
              <a:buNone/>
            </a:pPr>
            <a:r>
              <a:rPr lang="en"/>
              <a:t>Continuing with the previous slide, this breaks down the steps one wants to take when following-up after an Informational Interview. </a:t>
            </a:r>
          </a:p>
          <a:p>
            <a:pPr lvl="0">
              <a:spcBef>
                <a:spcPts val="0"/>
              </a:spcBef>
              <a:buNone/>
            </a:pPr>
            <a:endParaRPr/>
          </a:p>
          <a:p>
            <a:pPr lvl="0">
              <a:spcBef>
                <a:spcPts val="0"/>
              </a:spcBef>
              <a:buNone/>
            </a:pPr>
            <a:r>
              <a:rPr lang="en" b="1"/>
              <a:t>Introduce with the following statement:</a:t>
            </a:r>
          </a:p>
          <a:p>
            <a:pPr lvl="0">
              <a:spcBef>
                <a:spcPts val="0"/>
              </a:spcBef>
              <a:buNone/>
            </a:pPr>
            <a:endParaRPr/>
          </a:p>
          <a:p>
            <a:pPr lvl="0">
              <a:spcBef>
                <a:spcPts val="0"/>
              </a:spcBef>
              <a:buNone/>
            </a:pPr>
            <a:r>
              <a:rPr lang="en" sz="900"/>
              <a:t>“</a:t>
            </a:r>
            <a:r>
              <a:rPr lang="en" sz="900">
                <a:highlight>
                  <a:srgbClr val="FFFFFF"/>
                </a:highlight>
              </a:rPr>
              <a:t>Securing and taking part in the informational interview is extremely important. To complete the process you must follow up with with your contact and follow through with introducing yourself to any referrals.</a:t>
            </a:r>
            <a:r>
              <a:rPr lang="en" sz="900"/>
              <a:t> Regardless what your thoughts were on the interview, you will want to follow-up within 24hrs.”</a:t>
            </a:r>
          </a:p>
          <a:p>
            <a:pPr lvl="0">
              <a:spcBef>
                <a:spcPts val="0"/>
              </a:spcBef>
              <a:buNone/>
            </a:pPr>
            <a:endParaRPr>
              <a:solidFill>
                <a:schemeClr val="dk2"/>
              </a:solidFill>
            </a:endParaRPr>
          </a:p>
          <a:p>
            <a:pPr lvl="0">
              <a:spcBef>
                <a:spcPts val="0"/>
              </a:spcBef>
              <a:buNone/>
            </a:pPr>
            <a:r>
              <a:rPr lang="en" b="1">
                <a:solidFill>
                  <a:schemeClr val="dk2"/>
                </a:solidFill>
              </a:rPr>
              <a:t>Continue with the bullet points from the slide:</a:t>
            </a:r>
          </a:p>
          <a:p>
            <a:pPr lvl="0">
              <a:spcBef>
                <a:spcPts val="0"/>
              </a:spcBef>
              <a:buNone/>
            </a:pPr>
            <a:endParaRPr>
              <a:solidFill>
                <a:schemeClr val="dk2"/>
              </a:solidFill>
            </a:endParaRPr>
          </a:p>
          <a:p>
            <a:pPr marL="457200" lvl="0" indent="-298450" rtl="0">
              <a:lnSpc>
                <a:spcPct val="115000"/>
              </a:lnSpc>
              <a:spcBef>
                <a:spcPts val="0"/>
              </a:spcBef>
              <a:spcAft>
                <a:spcPts val="1600"/>
              </a:spcAft>
              <a:buClr>
                <a:schemeClr val="dk2"/>
              </a:buClr>
              <a:buSzPct val="100000"/>
            </a:pPr>
            <a:r>
              <a:rPr lang="en">
                <a:solidFill>
                  <a:schemeClr val="dk2"/>
                </a:solidFill>
              </a:rPr>
              <a:t>Thank them for their time, and follow-up on any intriguing conversation points from your discussion</a:t>
            </a:r>
          </a:p>
          <a:p>
            <a:pPr marL="457200" lvl="0" indent="-298450" rtl="0">
              <a:lnSpc>
                <a:spcPct val="115000"/>
              </a:lnSpc>
              <a:spcBef>
                <a:spcPts val="0"/>
              </a:spcBef>
              <a:spcAft>
                <a:spcPts val="1600"/>
              </a:spcAft>
              <a:buClr>
                <a:schemeClr val="dk2"/>
              </a:buClr>
              <a:buSzPct val="100000"/>
            </a:pPr>
            <a:r>
              <a:rPr lang="en">
                <a:solidFill>
                  <a:schemeClr val="dk2"/>
                </a:solidFill>
              </a:rPr>
              <a:t>Reiterate where you’re at in your career/job search, and your immediate goals</a:t>
            </a:r>
          </a:p>
          <a:p>
            <a:pPr marL="457200" lvl="0" indent="-298450" rtl="0">
              <a:lnSpc>
                <a:spcPct val="115000"/>
              </a:lnSpc>
              <a:spcBef>
                <a:spcPts val="0"/>
              </a:spcBef>
              <a:spcAft>
                <a:spcPts val="1600"/>
              </a:spcAft>
              <a:buClr>
                <a:schemeClr val="dk2"/>
              </a:buClr>
              <a:buSzPct val="100000"/>
            </a:pPr>
            <a:r>
              <a:rPr lang="en">
                <a:solidFill>
                  <a:schemeClr val="dk2"/>
                </a:solidFill>
              </a:rPr>
              <a:t>Inquire again about any further contacts they can introduce you to</a:t>
            </a:r>
          </a:p>
          <a:p>
            <a:pPr marL="457200" lvl="0" indent="-298450" rtl="0">
              <a:lnSpc>
                <a:spcPct val="115000"/>
              </a:lnSpc>
              <a:spcBef>
                <a:spcPts val="0"/>
              </a:spcBef>
              <a:spcAft>
                <a:spcPts val="1600"/>
              </a:spcAft>
              <a:buClr>
                <a:schemeClr val="dk2"/>
              </a:buClr>
              <a:buSzPct val="100000"/>
            </a:pPr>
            <a:r>
              <a:rPr lang="en">
                <a:solidFill>
                  <a:schemeClr val="dk2"/>
                </a:solidFill>
              </a:rPr>
              <a:t>Follow-up on a weekly/monthly basis based on where you’re at in your career/job search</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Shape 37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75" name="Shape 37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b="1"/>
              <a:t>5-7min</a:t>
            </a:r>
          </a:p>
          <a:p>
            <a:pPr lvl="0">
              <a:spcBef>
                <a:spcPts val="0"/>
              </a:spcBef>
              <a:buNone/>
            </a:pPr>
            <a:r>
              <a:rPr lang="en" b="1"/>
              <a:t>Activity #13</a:t>
            </a:r>
          </a:p>
          <a:p>
            <a:pPr lvl="0">
              <a:spcBef>
                <a:spcPts val="0"/>
              </a:spcBef>
              <a:buNone/>
            </a:pPr>
            <a:r>
              <a:rPr lang="en" b="1"/>
              <a:t>Handout #11</a:t>
            </a:r>
          </a:p>
          <a:p>
            <a:pPr lvl="0">
              <a:spcBef>
                <a:spcPts val="0"/>
              </a:spcBef>
              <a:buNone/>
            </a:pPr>
            <a:endParaRPr/>
          </a:p>
          <a:p>
            <a:pPr lvl="0">
              <a:spcBef>
                <a:spcPts val="0"/>
              </a:spcBef>
              <a:buNone/>
            </a:pPr>
            <a:r>
              <a:rPr lang="en"/>
              <a:t>This slide takes everything learned in this section, and offers students the chance to take the first steps towards setting-up Informational Interviews. </a:t>
            </a:r>
          </a:p>
          <a:p>
            <a:pPr lvl="0">
              <a:spcBef>
                <a:spcPts val="0"/>
              </a:spcBef>
              <a:buNone/>
            </a:pPr>
            <a:endParaRPr/>
          </a:p>
          <a:p>
            <a:pPr lvl="0">
              <a:spcBef>
                <a:spcPts val="0"/>
              </a:spcBef>
              <a:buNone/>
            </a:pPr>
            <a:r>
              <a:rPr lang="en" b="1"/>
              <a:t>Introduce with the following statement:</a:t>
            </a:r>
          </a:p>
          <a:p>
            <a:pPr lvl="0">
              <a:spcBef>
                <a:spcPts val="0"/>
              </a:spcBef>
              <a:buNone/>
            </a:pPr>
            <a:endParaRPr/>
          </a:p>
          <a:p>
            <a:pPr lvl="0" rtl="0">
              <a:lnSpc>
                <a:spcPct val="115000"/>
              </a:lnSpc>
              <a:spcBef>
                <a:spcPts val="0"/>
              </a:spcBef>
              <a:spcAft>
                <a:spcPts val="1600"/>
              </a:spcAft>
              <a:buNone/>
            </a:pPr>
            <a:r>
              <a:rPr lang="en">
                <a:solidFill>
                  <a:schemeClr val="dk2"/>
                </a:solidFill>
              </a:rPr>
              <a:t>In order to start the Career Roadmap in purpose, we want to practice how to secure an informational interview, and prepare to schedule more for the future. Take a few minutes to consider your network at home. Think about your parent’s friends, people at your university, as well as companies in your home region attractive to you. </a:t>
            </a:r>
          </a:p>
          <a:p>
            <a:pPr marL="457200" lvl="0" indent="-298450" rtl="0">
              <a:lnSpc>
                <a:spcPct val="115000"/>
              </a:lnSpc>
              <a:spcBef>
                <a:spcPts val="0"/>
              </a:spcBef>
              <a:spcAft>
                <a:spcPts val="1600"/>
              </a:spcAft>
              <a:buClr>
                <a:schemeClr val="dk2"/>
              </a:buClr>
              <a:buSzPct val="100000"/>
            </a:pPr>
            <a:r>
              <a:rPr lang="en">
                <a:solidFill>
                  <a:schemeClr val="dk2"/>
                </a:solidFill>
              </a:rPr>
              <a:t>Compile a list of 3-5 people to email to set-up an information interview when you arrive home. </a:t>
            </a:r>
          </a:p>
          <a:p>
            <a:pPr marL="457200" lvl="0" indent="-298450" rtl="0">
              <a:lnSpc>
                <a:spcPct val="115000"/>
              </a:lnSpc>
              <a:spcBef>
                <a:spcPts val="0"/>
              </a:spcBef>
              <a:spcAft>
                <a:spcPts val="1600"/>
              </a:spcAft>
              <a:buClr>
                <a:schemeClr val="dk2"/>
              </a:buClr>
              <a:buSzPct val="100000"/>
            </a:pPr>
            <a:r>
              <a:rPr lang="en">
                <a:solidFill>
                  <a:schemeClr val="dk2"/>
                </a:solidFill>
              </a:rPr>
              <a:t>Using the information about your strengths and career goals you’ve written throughout the day, craft an “elevator speech” email for the people you intend to ask about informational interviews.</a:t>
            </a:r>
          </a:p>
          <a:p>
            <a:pPr lvl="0" rtl="0">
              <a:lnSpc>
                <a:spcPct val="115000"/>
              </a:lnSpc>
              <a:spcBef>
                <a:spcPts val="0"/>
              </a:spcBef>
              <a:spcAft>
                <a:spcPts val="1600"/>
              </a:spcAft>
              <a:buNone/>
            </a:pPr>
            <a:r>
              <a:rPr lang="en">
                <a:solidFill>
                  <a:schemeClr val="dk2"/>
                </a:solidFill>
              </a:rPr>
              <a:t>Have students work independently, crafting an email to a prospective interviewer. Once they are finished, have 2-3 students present.</a:t>
            </a:r>
          </a:p>
          <a:p>
            <a:pPr lvl="0" rtl="0">
              <a:lnSpc>
                <a:spcPct val="115000"/>
              </a:lnSpc>
              <a:spcBef>
                <a:spcPts val="0"/>
              </a:spcBef>
              <a:spcAft>
                <a:spcPts val="1600"/>
              </a:spcAft>
              <a:buNone/>
            </a:pPr>
            <a:r>
              <a:rPr lang="en" b="1">
                <a:solidFill>
                  <a:schemeClr val="dk2"/>
                </a:solidFill>
              </a:rPr>
              <a:t>Self-Awareness Activity #8:</a:t>
            </a:r>
            <a:r>
              <a:rPr lang="en">
                <a:solidFill>
                  <a:schemeClr val="dk2"/>
                </a:solidFill>
              </a:rPr>
              <a:t> Who will you send your first email for an informational interview &amp; why?</a:t>
            </a:r>
          </a:p>
          <a:p>
            <a:pPr lvl="0">
              <a:spcBef>
                <a:spcPts val="0"/>
              </a:spcBef>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Clr>
                <a:schemeClr val="dk1"/>
              </a:buClr>
              <a:buSzPct val="100000"/>
              <a:buFont typeface="Arial"/>
              <a:buNone/>
            </a:pPr>
            <a:r>
              <a:rPr lang="en" b="1" dirty="0">
                <a:solidFill>
                  <a:schemeClr val="dk1"/>
                </a:solidFill>
              </a:rPr>
              <a:t>5-7min</a:t>
            </a:r>
          </a:p>
          <a:p>
            <a:pPr lvl="0">
              <a:spcBef>
                <a:spcPts val="0"/>
              </a:spcBef>
              <a:buClr>
                <a:schemeClr val="dk1"/>
              </a:buClr>
              <a:buSzPct val="100000"/>
              <a:buFont typeface="Arial"/>
              <a:buNone/>
            </a:pPr>
            <a:r>
              <a:rPr lang="en" b="1" dirty="0">
                <a:solidFill>
                  <a:schemeClr val="dk1"/>
                </a:solidFill>
              </a:rPr>
              <a:t>Review Slide #4</a:t>
            </a:r>
          </a:p>
          <a:p>
            <a:pPr lvl="0">
              <a:spcBef>
                <a:spcPts val="0"/>
              </a:spcBef>
              <a:buClr>
                <a:schemeClr val="dk1"/>
              </a:buClr>
              <a:buSzPct val="100000"/>
              <a:buFont typeface="Arial"/>
              <a:buNone/>
            </a:pPr>
            <a:endParaRPr dirty="0">
              <a:solidFill>
                <a:schemeClr val="dk1"/>
              </a:solidFill>
            </a:endParaRPr>
          </a:p>
          <a:p>
            <a:pPr lvl="0">
              <a:spcBef>
                <a:spcPts val="0"/>
              </a:spcBef>
              <a:buClr>
                <a:schemeClr val="dk1"/>
              </a:buClr>
              <a:buSzPct val="100000"/>
              <a:buFont typeface="Arial"/>
              <a:buNone/>
            </a:pPr>
            <a:r>
              <a:rPr lang="en" dirty="0">
                <a:solidFill>
                  <a:schemeClr val="dk1"/>
                </a:solidFill>
              </a:rPr>
              <a:t>There are five Review slides throughout the presentation. Four after each section, and one at the end of the presentation.These are an opportunity to simply follow-up to the critical aspects of what’s been learned, and allow students the opportunity to focus further on Self-Awareness. </a:t>
            </a:r>
          </a:p>
          <a:p>
            <a:pPr lvl="0">
              <a:spcBef>
                <a:spcPts val="0"/>
              </a:spcBef>
              <a:buClr>
                <a:schemeClr val="dk1"/>
              </a:buClr>
              <a:buSzPct val="100000"/>
              <a:buFont typeface="Arial"/>
              <a:buNone/>
            </a:pPr>
            <a:endParaRPr dirty="0">
              <a:solidFill>
                <a:schemeClr val="dk1"/>
              </a:solidFill>
            </a:endParaRPr>
          </a:p>
          <a:p>
            <a:pPr lvl="0">
              <a:spcBef>
                <a:spcPts val="0"/>
              </a:spcBef>
              <a:buNone/>
            </a:pPr>
            <a:r>
              <a:rPr lang="en" dirty="0">
                <a:solidFill>
                  <a:schemeClr val="dk1"/>
                </a:solidFill>
              </a:rPr>
              <a:t>Work through these slides like a quiz. Allow one person to answer each.</a:t>
            </a:r>
          </a:p>
          <a:p>
            <a:pPr lvl="0">
              <a:spcBef>
                <a:spcPts val="0"/>
              </a:spcBef>
              <a:buNone/>
            </a:pPr>
            <a:endParaRPr dirty="0">
              <a:solidFill>
                <a:schemeClr val="dk1"/>
              </a:solidFill>
            </a:endParaRPr>
          </a:p>
          <a:p>
            <a:pPr marL="457200" lvl="0" indent="-298450" rtl="0">
              <a:lnSpc>
                <a:spcPct val="115000"/>
              </a:lnSpc>
              <a:spcBef>
                <a:spcPts val="0"/>
              </a:spcBef>
              <a:spcAft>
                <a:spcPts val="1600"/>
              </a:spcAft>
              <a:buClr>
                <a:schemeClr val="dk2"/>
              </a:buClr>
              <a:buSzPct val="100000"/>
            </a:pPr>
            <a:r>
              <a:rPr lang="en" dirty="0">
                <a:solidFill>
                  <a:schemeClr val="dk2"/>
                </a:solidFill>
              </a:rPr>
              <a:t>What is one reason to request informational interviews?</a:t>
            </a:r>
          </a:p>
          <a:p>
            <a:pPr marL="457200" lvl="0" indent="-298450" rtl="0">
              <a:lnSpc>
                <a:spcPct val="115000"/>
              </a:lnSpc>
              <a:spcBef>
                <a:spcPts val="0"/>
              </a:spcBef>
              <a:spcAft>
                <a:spcPts val="1600"/>
              </a:spcAft>
              <a:buClr>
                <a:schemeClr val="dk2"/>
              </a:buClr>
              <a:buSzPct val="100000"/>
            </a:pPr>
            <a:r>
              <a:rPr lang="en" dirty="0">
                <a:solidFill>
                  <a:schemeClr val="dk2"/>
                </a:solidFill>
              </a:rPr>
              <a:t>Are informational interviews a good way to get a job?</a:t>
            </a:r>
          </a:p>
          <a:p>
            <a:pPr marL="457200" lvl="0" indent="-298450" rtl="0">
              <a:lnSpc>
                <a:spcPct val="115000"/>
              </a:lnSpc>
              <a:spcBef>
                <a:spcPts val="0"/>
              </a:spcBef>
              <a:spcAft>
                <a:spcPts val="1600"/>
              </a:spcAft>
              <a:buClr>
                <a:schemeClr val="dk2"/>
              </a:buClr>
              <a:buSzPct val="100000"/>
            </a:pPr>
            <a:r>
              <a:rPr lang="en" dirty="0">
                <a:solidFill>
                  <a:schemeClr val="dk2"/>
                </a:solidFill>
              </a:rPr>
              <a:t>What is the biggest key to securing an informational interview?</a:t>
            </a:r>
          </a:p>
          <a:p>
            <a:pPr marL="457200" lvl="0" indent="-298450" rtl="0">
              <a:lnSpc>
                <a:spcPct val="115000"/>
              </a:lnSpc>
              <a:spcBef>
                <a:spcPts val="0"/>
              </a:spcBef>
              <a:spcAft>
                <a:spcPts val="1600"/>
              </a:spcAft>
              <a:buClr>
                <a:schemeClr val="dk2"/>
              </a:buClr>
              <a:buSzPct val="100000"/>
            </a:pPr>
            <a:r>
              <a:rPr lang="en" dirty="0">
                <a:solidFill>
                  <a:schemeClr val="dk2"/>
                </a:solidFill>
              </a:rPr>
              <a:t>What is one thing you want to walk away from an informational interview with?</a:t>
            </a:r>
          </a:p>
          <a:p>
            <a:pPr marL="457200" lvl="0" indent="-298450" rtl="0">
              <a:lnSpc>
                <a:spcPct val="115000"/>
              </a:lnSpc>
              <a:spcBef>
                <a:spcPts val="0"/>
              </a:spcBef>
              <a:spcAft>
                <a:spcPts val="1600"/>
              </a:spcAft>
              <a:buClr>
                <a:schemeClr val="dk2"/>
              </a:buClr>
              <a:buSzPct val="100000"/>
            </a:pPr>
            <a:r>
              <a:rPr lang="en" dirty="0">
                <a:solidFill>
                  <a:schemeClr val="dk2"/>
                </a:solidFill>
              </a:rPr>
              <a:t>How often should you follow-up with someone after an informational interview?</a:t>
            </a:r>
          </a:p>
          <a:p>
            <a:pPr marL="457200" lvl="0" indent="-298450" rtl="0">
              <a:lnSpc>
                <a:spcPct val="115000"/>
              </a:lnSpc>
              <a:spcBef>
                <a:spcPts val="0"/>
              </a:spcBef>
              <a:spcAft>
                <a:spcPts val="1600"/>
              </a:spcAft>
              <a:buClr>
                <a:schemeClr val="dk2"/>
              </a:buClr>
              <a:buSzPct val="100000"/>
            </a:pPr>
            <a:r>
              <a:rPr lang="en" dirty="0">
                <a:solidFill>
                  <a:schemeClr val="dk2"/>
                </a:solidFill>
              </a:rPr>
              <a:t>How many contacts do you want to attain during an informational interview?</a:t>
            </a:r>
          </a:p>
          <a:p>
            <a:pPr marL="457200" lvl="0" indent="-298450" rtl="0">
              <a:lnSpc>
                <a:spcPct val="115000"/>
              </a:lnSpc>
              <a:spcBef>
                <a:spcPts val="0"/>
              </a:spcBef>
              <a:spcAft>
                <a:spcPts val="1600"/>
              </a:spcAft>
              <a:buClr>
                <a:schemeClr val="dk2"/>
              </a:buClr>
              <a:buSzPct val="100000"/>
            </a:pPr>
            <a:r>
              <a:rPr lang="en" dirty="0">
                <a:solidFill>
                  <a:schemeClr val="dk2"/>
                </a:solidFill>
              </a:rPr>
              <a:t>How does an informational interview help you with direction in your career search?</a:t>
            </a:r>
          </a:p>
          <a:p>
            <a:pPr lvl="0" rtl="0">
              <a:spcBef>
                <a:spcPts val="0"/>
              </a:spcBef>
              <a:buNone/>
            </a:pPr>
            <a:r>
              <a:rPr lang="en" b="1" dirty="0">
                <a:solidFill>
                  <a:schemeClr val="dk1"/>
                </a:solidFill>
              </a:rPr>
              <a:t>Estimated time:</a:t>
            </a:r>
            <a:r>
              <a:rPr lang="en" dirty="0">
                <a:solidFill>
                  <a:schemeClr val="dk1"/>
                </a:solidFill>
              </a:rPr>
              <a:t> 47.5 minutes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Shape 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8" name="Shape 7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spcAft>
                <a:spcPts val="1600"/>
              </a:spcAft>
              <a:buNone/>
            </a:pPr>
            <a:r>
              <a:rPr lang="en" b="1" dirty="0">
                <a:solidFill>
                  <a:schemeClr val="dk2"/>
                </a:solidFill>
              </a:rPr>
              <a:t>5-8min</a:t>
            </a:r>
          </a:p>
          <a:p>
            <a:pPr lvl="0" rtl="0">
              <a:lnSpc>
                <a:spcPct val="115000"/>
              </a:lnSpc>
              <a:spcBef>
                <a:spcPts val="0"/>
              </a:spcBef>
              <a:spcAft>
                <a:spcPts val="1600"/>
              </a:spcAft>
              <a:buNone/>
            </a:pPr>
            <a:r>
              <a:rPr lang="en" b="1" dirty="0">
                <a:solidFill>
                  <a:schemeClr val="dk2"/>
                </a:solidFill>
              </a:rPr>
              <a:t>Activity #1</a:t>
            </a:r>
          </a:p>
          <a:p>
            <a:pPr lvl="0" rtl="0">
              <a:lnSpc>
                <a:spcPct val="115000"/>
              </a:lnSpc>
              <a:spcBef>
                <a:spcPts val="0"/>
              </a:spcBef>
              <a:spcAft>
                <a:spcPts val="1600"/>
              </a:spcAft>
              <a:buNone/>
            </a:pPr>
            <a:r>
              <a:rPr lang="en" dirty="0">
                <a:solidFill>
                  <a:schemeClr val="dk2"/>
                </a:solidFill>
              </a:rPr>
              <a:t>Following the Introduction of the Section, have all students work together at their tables to discuss the following two points. Have the groups write down a 1-2 sentence answer. Depending on overall size of your group, 1-2 smaller groups will present. This exercise is meant to be a brief introduction to the day, and an opportunity for students to start working together as pairs and then presenting ideas to the group. </a:t>
            </a:r>
          </a:p>
          <a:p>
            <a:pPr lvl="0" rtl="0">
              <a:lnSpc>
                <a:spcPct val="115000"/>
              </a:lnSpc>
              <a:spcBef>
                <a:spcPts val="0"/>
              </a:spcBef>
              <a:spcAft>
                <a:spcPts val="1600"/>
              </a:spcAft>
              <a:buNone/>
            </a:pPr>
            <a:r>
              <a:rPr lang="en" i="1" dirty="0">
                <a:solidFill>
                  <a:schemeClr val="dk2"/>
                </a:solidFill>
              </a:rPr>
              <a:t>Allow students 5min to discussing + 2min for presentation + 1min for Self -Awareness</a:t>
            </a:r>
          </a:p>
          <a:p>
            <a:pPr lvl="0" rtl="0">
              <a:lnSpc>
                <a:spcPct val="115000"/>
              </a:lnSpc>
              <a:spcBef>
                <a:spcPts val="0"/>
              </a:spcBef>
              <a:spcAft>
                <a:spcPts val="1600"/>
              </a:spcAft>
              <a:buNone/>
            </a:pPr>
            <a:r>
              <a:rPr lang="en" b="1" dirty="0">
                <a:solidFill>
                  <a:schemeClr val="dk2"/>
                </a:solidFill>
              </a:rPr>
              <a:t>Introduce with the following statement:</a:t>
            </a:r>
          </a:p>
          <a:p>
            <a:pPr lvl="0" rtl="0">
              <a:lnSpc>
                <a:spcPct val="115000"/>
              </a:lnSpc>
              <a:spcBef>
                <a:spcPts val="0"/>
              </a:spcBef>
              <a:spcAft>
                <a:spcPts val="1600"/>
              </a:spcAft>
              <a:buNone/>
            </a:pPr>
            <a:r>
              <a:rPr lang="en" dirty="0">
                <a:solidFill>
                  <a:schemeClr val="dk2"/>
                </a:solidFill>
              </a:rPr>
              <a:t>“We all exist in a variety of cultures throughout our life. The workplace is one of these cultural centers, one where your ability to fit in, or stand out, will be critical to your own experience, and growth.”</a:t>
            </a:r>
          </a:p>
          <a:p>
            <a:pPr lvl="0" rtl="0">
              <a:lnSpc>
                <a:spcPct val="115000"/>
              </a:lnSpc>
              <a:spcBef>
                <a:spcPts val="0"/>
              </a:spcBef>
              <a:spcAft>
                <a:spcPts val="1600"/>
              </a:spcAft>
              <a:buClr>
                <a:schemeClr val="dk1"/>
              </a:buClr>
              <a:buSzPct val="100000"/>
              <a:buFont typeface="Arial"/>
              <a:buNone/>
            </a:pPr>
            <a:r>
              <a:rPr lang="en" dirty="0">
                <a:solidFill>
                  <a:schemeClr val="dk2"/>
                </a:solidFill>
              </a:rPr>
              <a:t>1-2 groups will present</a:t>
            </a:r>
          </a:p>
          <a:p>
            <a:pPr lvl="0" rtl="0">
              <a:lnSpc>
                <a:spcPct val="115000"/>
              </a:lnSpc>
              <a:spcBef>
                <a:spcPts val="0"/>
              </a:spcBef>
              <a:spcAft>
                <a:spcPts val="1600"/>
              </a:spcAft>
              <a:buClr>
                <a:schemeClr val="dk1"/>
              </a:buClr>
              <a:buSzPct val="100000"/>
              <a:buFont typeface="Arial"/>
              <a:buNone/>
            </a:pPr>
            <a:r>
              <a:rPr lang="en" b="1" dirty="0">
                <a:solidFill>
                  <a:schemeClr val="dk2"/>
                </a:solidFill>
              </a:rPr>
              <a:t>Self-Awareness Activity #1:</a:t>
            </a:r>
            <a:r>
              <a:rPr lang="en" dirty="0">
                <a:solidFill>
                  <a:schemeClr val="dk2"/>
                </a:solidFill>
              </a:rPr>
              <a:t> </a:t>
            </a:r>
            <a:r>
              <a:rPr lang="en" i="1" dirty="0">
                <a:solidFill>
                  <a:schemeClr val="dk2"/>
                </a:solidFill>
              </a:rPr>
              <a:t>One of the handouts that will be included in the packet, will be 10 sections offering opportunities for students to briefly reflect on self-awareness developed throughout various activities within the ICDW. These are intended to be a 1-2 sentence insight into their takeaway from the activity. The intention here is, at the end of the day, they will have a piece of paper containing their own self-awareness and reflection from 10 important components of the day.</a:t>
            </a:r>
          </a:p>
          <a:p>
            <a:pPr lvl="0" rtl="0">
              <a:lnSpc>
                <a:spcPct val="115000"/>
              </a:lnSpc>
              <a:spcBef>
                <a:spcPts val="0"/>
              </a:spcBef>
              <a:spcAft>
                <a:spcPts val="1600"/>
              </a:spcAft>
              <a:buClr>
                <a:schemeClr val="dk1"/>
              </a:buClr>
              <a:buSzPct val="100000"/>
              <a:buFont typeface="Arial"/>
              <a:buNone/>
            </a:pPr>
            <a:r>
              <a:rPr lang="en" dirty="0">
                <a:solidFill>
                  <a:schemeClr val="dk2"/>
                </a:solidFill>
              </a:rPr>
              <a:t>For this particular activity, ask students to quickly write down whether or not they believe they fit in or stand out at their internship &amp; why.</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Shape 38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8" name="Shape 38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Clr>
                <a:schemeClr val="dk1"/>
              </a:buClr>
              <a:buSzPct val="100000"/>
              <a:buFont typeface="Arial"/>
              <a:buNone/>
            </a:pPr>
            <a:r>
              <a:rPr lang="en" b="1">
                <a:solidFill>
                  <a:schemeClr val="dk1"/>
                </a:solidFill>
              </a:rPr>
              <a:t>7-10min</a:t>
            </a:r>
          </a:p>
          <a:p>
            <a:pPr lvl="0">
              <a:spcBef>
                <a:spcPts val="0"/>
              </a:spcBef>
              <a:buClr>
                <a:schemeClr val="dk1"/>
              </a:buClr>
              <a:buSzPct val="100000"/>
              <a:buFont typeface="Arial"/>
              <a:buNone/>
            </a:pPr>
            <a:r>
              <a:rPr lang="en" b="1">
                <a:solidFill>
                  <a:schemeClr val="dk1"/>
                </a:solidFill>
              </a:rPr>
              <a:t>Review Slide #5</a:t>
            </a:r>
          </a:p>
          <a:p>
            <a:pPr lvl="0">
              <a:spcBef>
                <a:spcPts val="0"/>
              </a:spcBef>
              <a:buClr>
                <a:schemeClr val="dk1"/>
              </a:buClr>
              <a:buSzPct val="100000"/>
              <a:buFont typeface="Arial"/>
              <a:buNone/>
            </a:pPr>
            <a:endParaRPr>
              <a:solidFill>
                <a:schemeClr val="dk1"/>
              </a:solidFill>
            </a:endParaRPr>
          </a:p>
          <a:p>
            <a:pPr lvl="0">
              <a:spcBef>
                <a:spcPts val="0"/>
              </a:spcBef>
              <a:buClr>
                <a:schemeClr val="dk1"/>
              </a:buClr>
              <a:buSzPct val="100000"/>
              <a:buFont typeface="Arial"/>
              <a:buNone/>
            </a:pPr>
            <a:r>
              <a:rPr lang="en">
                <a:solidFill>
                  <a:schemeClr val="dk1"/>
                </a:solidFill>
              </a:rPr>
              <a:t>There are five Review slides throughout the presentation. Four after each section, and one at the end of the presentation.These are an opportunity to simply follow-up to the critical aspects of what’s been learned, and allow students the opportunity to focus further on Self-Awareness. </a:t>
            </a:r>
          </a:p>
          <a:p>
            <a:pPr lvl="0">
              <a:spcBef>
                <a:spcPts val="0"/>
              </a:spcBef>
              <a:buClr>
                <a:schemeClr val="dk1"/>
              </a:buClr>
              <a:buSzPct val="100000"/>
              <a:buFont typeface="Arial"/>
              <a:buNone/>
            </a:pPr>
            <a:endParaRPr>
              <a:solidFill>
                <a:schemeClr val="dk1"/>
              </a:solidFill>
            </a:endParaRPr>
          </a:p>
          <a:p>
            <a:pPr lvl="0">
              <a:spcBef>
                <a:spcPts val="0"/>
              </a:spcBef>
              <a:buNone/>
            </a:pPr>
            <a:r>
              <a:rPr lang="en">
                <a:solidFill>
                  <a:schemeClr val="dk1"/>
                </a:solidFill>
              </a:rPr>
              <a:t>Work through these slides like a quiz. Allow one person to answer each.</a:t>
            </a:r>
          </a:p>
          <a:p>
            <a:pPr lvl="0">
              <a:spcBef>
                <a:spcPts val="0"/>
              </a:spcBef>
              <a:buNone/>
            </a:pPr>
            <a:endParaRPr>
              <a:solidFill>
                <a:schemeClr val="dk1"/>
              </a:solidFill>
            </a:endParaRPr>
          </a:p>
          <a:p>
            <a:pPr marL="457200" lvl="0" indent="-298450" rtl="0">
              <a:lnSpc>
                <a:spcPct val="115000"/>
              </a:lnSpc>
              <a:spcBef>
                <a:spcPts val="0"/>
              </a:spcBef>
              <a:spcAft>
                <a:spcPts val="1600"/>
              </a:spcAft>
              <a:buClr>
                <a:schemeClr val="dk2"/>
              </a:buClr>
              <a:buSzPct val="100000"/>
            </a:pPr>
            <a:r>
              <a:rPr lang="en">
                <a:solidFill>
                  <a:schemeClr val="dk2"/>
                </a:solidFill>
              </a:rPr>
              <a:t>What role does resilience play in workplace leadership?</a:t>
            </a:r>
          </a:p>
          <a:p>
            <a:pPr marL="457200" lvl="0" indent="-298450" rtl="0">
              <a:lnSpc>
                <a:spcPct val="115000"/>
              </a:lnSpc>
              <a:spcBef>
                <a:spcPts val="0"/>
              </a:spcBef>
              <a:spcAft>
                <a:spcPts val="1600"/>
              </a:spcAft>
              <a:buClr>
                <a:schemeClr val="dk2"/>
              </a:buClr>
              <a:buSzPct val="100000"/>
            </a:pPr>
            <a:r>
              <a:rPr lang="en">
                <a:solidFill>
                  <a:schemeClr val="dk2"/>
                </a:solidFill>
              </a:rPr>
              <a:t>What are some ways that someone could both fit in &amp; stand out at work?</a:t>
            </a:r>
          </a:p>
          <a:p>
            <a:pPr marL="457200" lvl="0" indent="-298450" rtl="0">
              <a:lnSpc>
                <a:spcPct val="115000"/>
              </a:lnSpc>
              <a:spcBef>
                <a:spcPts val="0"/>
              </a:spcBef>
              <a:spcAft>
                <a:spcPts val="1600"/>
              </a:spcAft>
              <a:buClr>
                <a:schemeClr val="dk2"/>
              </a:buClr>
              <a:buSzPct val="100000"/>
            </a:pPr>
            <a:r>
              <a:rPr lang="en">
                <a:solidFill>
                  <a:schemeClr val="dk2"/>
                </a:solidFill>
              </a:rPr>
              <a:t>How can you adapt and thrive within a values system that might not be your ideal?</a:t>
            </a:r>
          </a:p>
          <a:p>
            <a:pPr marL="457200" lvl="0" indent="-298450" rtl="0">
              <a:lnSpc>
                <a:spcPct val="115000"/>
              </a:lnSpc>
              <a:spcBef>
                <a:spcPts val="0"/>
              </a:spcBef>
              <a:spcAft>
                <a:spcPts val="1600"/>
              </a:spcAft>
              <a:buClr>
                <a:schemeClr val="dk2"/>
              </a:buClr>
              <a:buSzPct val="100000"/>
            </a:pPr>
            <a:r>
              <a:rPr lang="en">
                <a:solidFill>
                  <a:schemeClr val="dk2"/>
                </a:solidFill>
              </a:rPr>
              <a:t>What are a couple ways to display integrity, and a couple not to during challenging situations at work?</a:t>
            </a:r>
          </a:p>
          <a:p>
            <a:pPr marL="457200" lvl="0" indent="-298450" rtl="0">
              <a:lnSpc>
                <a:spcPct val="115000"/>
              </a:lnSpc>
              <a:spcBef>
                <a:spcPts val="0"/>
              </a:spcBef>
              <a:spcAft>
                <a:spcPts val="1600"/>
              </a:spcAft>
              <a:buClr>
                <a:schemeClr val="dk2"/>
              </a:buClr>
              <a:buSzPct val="100000"/>
            </a:pPr>
            <a:r>
              <a:rPr lang="en">
                <a:solidFill>
                  <a:schemeClr val="dk2"/>
                </a:solidFill>
              </a:rPr>
              <a:t>What is the key to leadership in the workplace?</a:t>
            </a:r>
          </a:p>
          <a:p>
            <a:pPr marL="457200" lvl="0" indent="-298450" rtl="0">
              <a:lnSpc>
                <a:spcPct val="115000"/>
              </a:lnSpc>
              <a:spcBef>
                <a:spcPts val="0"/>
              </a:spcBef>
              <a:spcAft>
                <a:spcPts val="1600"/>
              </a:spcAft>
              <a:buClr>
                <a:schemeClr val="dk2"/>
              </a:buClr>
              <a:buSzPct val="100000"/>
            </a:pPr>
            <a:r>
              <a:rPr lang="en">
                <a:solidFill>
                  <a:schemeClr val="dk2"/>
                </a:solidFill>
              </a:rPr>
              <a:t>What is the purpose of an elevator speech?</a:t>
            </a:r>
          </a:p>
          <a:p>
            <a:pPr marL="457200" lvl="0" indent="-298450" rtl="0">
              <a:lnSpc>
                <a:spcPct val="115000"/>
              </a:lnSpc>
              <a:spcBef>
                <a:spcPts val="0"/>
              </a:spcBef>
              <a:spcAft>
                <a:spcPts val="1600"/>
              </a:spcAft>
              <a:buClr>
                <a:schemeClr val="dk2"/>
              </a:buClr>
              <a:buSzPct val="100000"/>
            </a:pPr>
            <a:r>
              <a:rPr lang="en">
                <a:solidFill>
                  <a:schemeClr val="dk2"/>
                </a:solidFill>
              </a:rPr>
              <a:t>Why is networking so critical to your job search?</a:t>
            </a:r>
          </a:p>
          <a:p>
            <a:pPr marL="457200" lvl="0" indent="-298450" rtl="0">
              <a:lnSpc>
                <a:spcPct val="115000"/>
              </a:lnSpc>
              <a:spcBef>
                <a:spcPts val="0"/>
              </a:spcBef>
              <a:spcAft>
                <a:spcPts val="1600"/>
              </a:spcAft>
              <a:buClr>
                <a:schemeClr val="dk2"/>
              </a:buClr>
              <a:buSzPct val="100000"/>
            </a:pPr>
            <a:r>
              <a:rPr lang="en">
                <a:solidFill>
                  <a:schemeClr val="dk2"/>
                </a:solidFill>
              </a:rPr>
              <a:t>How many jobs are posted on LinkedIn for students?</a:t>
            </a:r>
          </a:p>
          <a:p>
            <a:pPr marL="457200" lvl="0" indent="-298450" rtl="0">
              <a:lnSpc>
                <a:spcPct val="115000"/>
              </a:lnSpc>
              <a:spcBef>
                <a:spcPts val="0"/>
              </a:spcBef>
              <a:spcAft>
                <a:spcPts val="1600"/>
              </a:spcAft>
              <a:buClr>
                <a:schemeClr val="dk2"/>
              </a:buClr>
              <a:buSzPct val="100000"/>
            </a:pPr>
            <a:r>
              <a:rPr lang="en">
                <a:solidFill>
                  <a:schemeClr val="dk2"/>
                </a:solidFill>
              </a:rPr>
              <a:t>What are two Do’s and two Don’ts of LinkedIn?</a:t>
            </a:r>
          </a:p>
          <a:p>
            <a:pPr marL="457200" lvl="0" indent="-298450" rtl="0">
              <a:lnSpc>
                <a:spcPct val="115000"/>
              </a:lnSpc>
              <a:spcBef>
                <a:spcPts val="0"/>
              </a:spcBef>
              <a:spcAft>
                <a:spcPts val="1600"/>
              </a:spcAft>
              <a:buClr>
                <a:schemeClr val="dk2"/>
              </a:buClr>
              <a:buSzPct val="100000"/>
            </a:pPr>
            <a:r>
              <a:rPr lang="en">
                <a:solidFill>
                  <a:schemeClr val="dk2"/>
                </a:solidFill>
              </a:rPr>
              <a:t>What are the Four Essentials of a successful Resume?</a:t>
            </a:r>
          </a:p>
          <a:p>
            <a:pPr marL="457200" lvl="0" indent="-298450" rtl="0">
              <a:lnSpc>
                <a:spcPct val="115000"/>
              </a:lnSpc>
              <a:spcBef>
                <a:spcPts val="0"/>
              </a:spcBef>
              <a:spcAft>
                <a:spcPts val="1600"/>
              </a:spcAft>
              <a:buClr>
                <a:schemeClr val="dk2"/>
              </a:buClr>
              <a:buSzPct val="100000"/>
            </a:pPr>
            <a:r>
              <a:rPr lang="en">
                <a:solidFill>
                  <a:schemeClr val="dk2"/>
                </a:solidFill>
              </a:rPr>
              <a:t>What is one way to get an informational interview?</a:t>
            </a:r>
          </a:p>
          <a:p>
            <a:pPr marL="457200" lvl="0" indent="-298450" rtl="0">
              <a:lnSpc>
                <a:spcPct val="115000"/>
              </a:lnSpc>
              <a:spcBef>
                <a:spcPts val="0"/>
              </a:spcBef>
              <a:spcAft>
                <a:spcPts val="1600"/>
              </a:spcAft>
              <a:buClr>
                <a:schemeClr val="dk2"/>
              </a:buClr>
              <a:buSzPct val="100000"/>
            </a:pPr>
            <a:r>
              <a:rPr lang="en">
                <a:solidFill>
                  <a:schemeClr val="dk2"/>
                </a:solidFill>
              </a:rPr>
              <a:t>What is the purpose of an informational interview?</a:t>
            </a:r>
          </a:p>
          <a:p>
            <a:pPr lvl="0" rtl="0">
              <a:lnSpc>
                <a:spcPct val="115000"/>
              </a:lnSpc>
              <a:spcBef>
                <a:spcPts val="0"/>
              </a:spcBef>
              <a:spcAft>
                <a:spcPts val="1600"/>
              </a:spcAft>
              <a:buNone/>
            </a:pPr>
            <a:r>
              <a:rPr lang="en" b="1">
                <a:solidFill>
                  <a:schemeClr val="dk2"/>
                </a:solidFill>
              </a:rPr>
              <a:t>Self-Awareness Activity #9:</a:t>
            </a:r>
            <a:r>
              <a:rPr lang="en">
                <a:solidFill>
                  <a:schemeClr val="dk2"/>
                </a:solidFill>
              </a:rPr>
              <a:t> Write down 3 initiatives you’re going to take in your internship &amp; at home to take the next step in your career.</a:t>
            </a:r>
          </a:p>
          <a:p>
            <a:pPr lvl="0" rtl="0">
              <a:lnSpc>
                <a:spcPct val="115000"/>
              </a:lnSpc>
              <a:spcBef>
                <a:spcPts val="0"/>
              </a:spcBef>
              <a:spcAft>
                <a:spcPts val="1600"/>
              </a:spcAft>
              <a:buNone/>
            </a:pPr>
            <a:r>
              <a:rPr lang="en">
                <a:solidFill>
                  <a:schemeClr val="dk2"/>
                </a:solidFill>
              </a:rPr>
              <a:t>2-3 students will present</a:t>
            </a:r>
          </a:p>
          <a:p>
            <a:pPr lvl="0" rtl="0">
              <a:lnSpc>
                <a:spcPct val="115000"/>
              </a:lnSpc>
              <a:spcBef>
                <a:spcPts val="0"/>
              </a:spcBef>
              <a:spcAft>
                <a:spcPts val="1600"/>
              </a:spcAft>
              <a:buNone/>
            </a:pPr>
            <a:r>
              <a:rPr lang="en" b="1">
                <a:solidFill>
                  <a:schemeClr val="dk2"/>
                </a:solidFill>
              </a:rPr>
              <a:t>Conclude with the following statement:</a:t>
            </a:r>
            <a:r>
              <a:rPr lang="en">
                <a:solidFill>
                  <a:schemeClr val="dk2"/>
                </a:solidFill>
              </a:rPr>
              <a:t> </a:t>
            </a:r>
            <a:r>
              <a:rPr lang="en" sz="1000">
                <a:solidFill>
                  <a:srgbClr val="333333"/>
                </a:solidFill>
                <a:highlight>
                  <a:srgbClr val="FFFFFF"/>
                </a:highlight>
              </a:rPr>
              <a:t> </a:t>
            </a:r>
            <a:r>
              <a:rPr lang="en">
                <a:solidFill>
                  <a:srgbClr val="333333"/>
                </a:solidFill>
                <a:highlight>
                  <a:srgbClr val="FFFFFF"/>
                </a:highlight>
              </a:rPr>
              <a:t>"We thank you for joining us and we hope this has been useful, challenging and will help guide you throughout the remainder of your internship and into your career."</a:t>
            </a:r>
          </a:p>
          <a:p>
            <a:pPr lvl="0" rtl="0">
              <a:lnSpc>
                <a:spcPct val="115000"/>
              </a:lnSpc>
              <a:spcBef>
                <a:spcPts val="0"/>
              </a:spcBef>
              <a:spcAft>
                <a:spcPts val="1600"/>
              </a:spcAft>
              <a:buNone/>
            </a:pPr>
            <a:r>
              <a:rPr lang="en" b="1">
                <a:solidFill>
                  <a:schemeClr val="dk2"/>
                </a:solidFill>
              </a:rPr>
              <a:t>Estimated Time:</a:t>
            </a:r>
            <a:r>
              <a:rPr lang="en">
                <a:solidFill>
                  <a:schemeClr val="dk2"/>
                </a:solidFill>
              </a:rPr>
              <a:t> 242 min (4hrs)</a:t>
            </a:r>
          </a:p>
          <a:p>
            <a:pPr lvl="0" rtl="0">
              <a:lnSpc>
                <a:spcPct val="115000"/>
              </a:lnSpc>
              <a:spcBef>
                <a:spcPts val="0"/>
              </a:spcBef>
              <a:spcAft>
                <a:spcPts val="1600"/>
              </a:spcAft>
              <a:buNone/>
            </a:pPr>
            <a:r>
              <a:rPr lang="en" b="1">
                <a:solidFill>
                  <a:schemeClr val="dk2"/>
                </a:solidFill>
              </a:rPr>
              <a:t>Following Slide: </a:t>
            </a:r>
          </a:p>
          <a:p>
            <a:pPr marL="457200" lvl="0" indent="-228600" rtl="0">
              <a:lnSpc>
                <a:spcPct val="115000"/>
              </a:lnSpc>
              <a:spcBef>
                <a:spcPts val="0"/>
              </a:spcBef>
              <a:spcAft>
                <a:spcPts val="1600"/>
              </a:spcAft>
              <a:buClr>
                <a:schemeClr val="dk2"/>
              </a:buClr>
            </a:pPr>
            <a:r>
              <a:rPr lang="en">
                <a:solidFill>
                  <a:schemeClr val="dk2"/>
                </a:solidFill>
              </a:rPr>
              <a:t>Open the floor to further questions</a:t>
            </a:r>
          </a:p>
          <a:p>
            <a:pPr marL="457200" lvl="0" indent="-228600" rtl="0">
              <a:lnSpc>
                <a:spcPct val="115000"/>
              </a:lnSpc>
              <a:spcBef>
                <a:spcPts val="0"/>
              </a:spcBef>
              <a:spcAft>
                <a:spcPts val="1600"/>
              </a:spcAft>
              <a:buClr>
                <a:schemeClr val="dk2"/>
              </a:buClr>
            </a:pPr>
            <a:r>
              <a:rPr lang="en">
                <a:solidFill>
                  <a:schemeClr val="dk2"/>
                </a:solidFill>
              </a:rPr>
              <a:t>Handout survey for students to complete before leaving </a:t>
            </a:r>
          </a:p>
          <a:p>
            <a:pPr marL="457200" lvl="0" indent="-228600" rtl="0">
              <a:lnSpc>
                <a:spcPct val="115000"/>
              </a:lnSpc>
              <a:spcBef>
                <a:spcPts val="0"/>
              </a:spcBef>
              <a:spcAft>
                <a:spcPts val="1600"/>
              </a:spcAft>
              <a:buClr>
                <a:schemeClr val="dk2"/>
              </a:buClr>
            </a:pPr>
            <a:r>
              <a:rPr lang="en">
                <a:solidFill>
                  <a:schemeClr val="dk2"/>
                </a:solidFill>
              </a:rPr>
              <a:t>Thank students for their time</a:t>
            </a:r>
          </a:p>
          <a:p>
            <a:pPr marL="457200" lvl="0" indent="-228600" rtl="0">
              <a:lnSpc>
                <a:spcPct val="115000"/>
              </a:lnSpc>
              <a:spcBef>
                <a:spcPts val="0"/>
              </a:spcBef>
              <a:spcAft>
                <a:spcPts val="1600"/>
              </a:spcAft>
              <a:buClr>
                <a:schemeClr val="dk2"/>
              </a:buClr>
            </a:pPr>
            <a:r>
              <a:rPr lang="en">
                <a:solidFill>
                  <a:schemeClr val="dk2"/>
                </a:solidFill>
              </a:rPr>
              <a:t>Remind them that they can always reach out to GE Staff for questions on their own career development</a:t>
            </a:r>
          </a:p>
          <a:p>
            <a:pPr marL="457200" lvl="0" indent="-228600" rtl="0">
              <a:lnSpc>
                <a:spcPct val="115000"/>
              </a:lnSpc>
              <a:spcBef>
                <a:spcPts val="0"/>
              </a:spcBef>
              <a:spcAft>
                <a:spcPts val="1600"/>
              </a:spcAft>
              <a:buClr>
                <a:schemeClr val="dk2"/>
              </a:buClr>
            </a:pPr>
            <a:r>
              <a:rPr lang="en">
                <a:solidFill>
                  <a:schemeClr val="dk2"/>
                </a:solidFill>
              </a:rPr>
              <a:t>Students are free to go on with their days at this point. Remind them they need to be at work at the normal time the next day.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Shape 8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5" name="Shape 8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lnSpc>
                <a:spcPct val="115000"/>
              </a:lnSpc>
              <a:spcBef>
                <a:spcPts val="0"/>
              </a:spcBef>
              <a:spcAft>
                <a:spcPts val="1600"/>
              </a:spcAft>
              <a:buNone/>
            </a:pPr>
            <a:r>
              <a:rPr lang="en" sz="800" b="1">
                <a:solidFill>
                  <a:schemeClr val="dk2"/>
                </a:solidFill>
              </a:rPr>
              <a:t>2-3min</a:t>
            </a:r>
          </a:p>
          <a:p>
            <a:pPr lvl="0" rtl="0">
              <a:lnSpc>
                <a:spcPct val="115000"/>
              </a:lnSpc>
              <a:spcBef>
                <a:spcPts val="0"/>
              </a:spcBef>
              <a:spcAft>
                <a:spcPts val="1600"/>
              </a:spcAft>
              <a:buNone/>
            </a:pPr>
            <a:r>
              <a:rPr lang="en" sz="800" i="1">
                <a:solidFill>
                  <a:schemeClr val="dk2"/>
                </a:solidFill>
              </a:rPr>
              <a:t>This is the first of 18 slides that work more as a lecture rather than an activity. These are meant to offer information to the students they may not yet have, as well as set-up/conclude each activity.</a:t>
            </a:r>
          </a:p>
          <a:p>
            <a:pPr lvl="0" rtl="0">
              <a:lnSpc>
                <a:spcPct val="115000"/>
              </a:lnSpc>
              <a:spcBef>
                <a:spcPts val="0"/>
              </a:spcBef>
              <a:spcAft>
                <a:spcPts val="1600"/>
              </a:spcAft>
              <a:buNone/>
            </a:pPr>
            <a:r>
              <a:rPr lang="en" sz="800" b="1">
                <a:solidFill>
                  <a:schemeClr val="dk2"/>
                </a:solidFill>
              </a:rPr>
              <a:t>Introduce with the following statement &amp; then work through each bullet-point.</a:t>
            </a:r>
            <a:r>
              <a:rPr lang="en" sz="800">
                <a:solidFill>
                  <a:schemeClr val="dk2"/>
                </a:solidFill>
              </a:rPr>
              <a:t> (</a:t>
            </a:r>
            <a:r>
              <a:rPr lang="en" sz="800" i="1">
                <a:solidFill>
                  <a:schemeClr val="dk2"/>
                </a:solidFill>
              </a:rPr>
              <a:t>Feel free to improvise on any points that are particularly resonant to you.)</a:t>
            </a:r>
          </a:p>
          <a:p>
            <a:pPr lvl="0" rtl="0">
              <a:lnSpc>
                <a:spcPct val="115000"/>
              </a:lnSpc>
              <a:spcBef>
                <a:spcPts val="0"/>
              </a:spcBef>
              <a:spcAft>
                <a:spcPts val="1600"/>
              </a:spcAft>
              <a:buNone/>
            </a:pPr>
            <a:r>
              <a:rPr lang="en" sz="800">
                <a:solidFill>
                  <a:schemeClr val="dk2"/>
                </a:solidFill>
              </a:rPr>
              <a:t>“In order to become a leader in your workplace, and in order to fit into the culture, while standing-out from your co-workers, it’s important to develop a set of core values that drive your day-to-day professional life.” </a:t>
            </a:r>
          </a:p>
          <a:p>
            <a:pPr marL="457200" lvl="0" indent="-279400" rtl="0">
              <a:lnSpc>
                <a:spcPct val="115000"/>
              </a:lnSpc>
              <a:spcBef>
                <a:spcPts val="0"/>
              </a:spcBef>
              <a:spcAft>
                <a:spcPts val="1600"/>
              </a:spcAft>
              <a:buClr>
                <a:schemeClr val="dk2"/>
              </a:buClr>
              <a:buSzPct val="100000"/>
            </a:pPr>
            <a:r>
              <a:rPr lang="en" sz="800" b="1">
                <a:solidFill>
                  <a:schemeClr val="dk2"/>
                </a:solidFill>
              </a:rPr>
              <a:t>Trust, Accountability, and Reliability</a:t>
            </a:r>
          </a:p>
          <a:p>
            <a:pPr marL="914400" lvl="1" indent="-279400" rtl="0">
              <a:lnSpc>
                <a:spcPct val="115000"/>
              </a:lnSpc>
              <a:spcBef>
                <a:spcPts val="0"/>
              </a:spcBef>
              <a:spcAft>
                <a:spcPts val="1600"/>
              </a:spcAft>
              <a:buClr>
                <a:schemeClr val="dk2"/>
              </a:buClr>
              <a:buSzPct val="100000"/>
            </a:pPr>
            <a:r>
              <a:rPr lang="en" sz="800">
                <a:solidFill>
                  <a:schemeClr val="dk2"/>
                </a:solidFill>
              </a:rPr>
              <a:t>An employer needs to know they can trust to to do your best, to be confidential with important information, and to perform your job without constant oversight.</a:t>
            </a:r>
          </a:p>
          <a:p>
            <a:pPr marL="914400" lvl="1" indent="-279400" rtl="0">
              <a:lnSpc>
                <a:spcPct val="115000"/>
              </a:lnSpc>
              <a:spcBef>
                <a:spcPts val="0"/>
              </a:spcBef>
              <a:spcAft>
                <a:spcPts val="1600"/>
              </a:spcAft>
              <a:buClr>
                <a:schemeClr val="dk2"/>
              </a:buClr>
              <a:buSzPct val="100000"/>
            </a:pPr>
            <a:r>
              <a:rPr lang="en" sz="800">
                <a:solidFill>
                  <a:schemeClr val="dk2"/>
                </a:solidFill>
              </a:rPr>
              <a:t>Accountability and Reliability are essential values to an employer - without proving these, it’s impossible for an employer to be able to trust that you’ll complete tasks, and develop new ideas for the company regularly.</a:t>
            </a:r>
          </a:p>
          <a:p>
            <a:pPr marL="457200" lvl="0" indent="-279400" rtl="0">
              <a:lnSpc>
                <a:spcPct val="115000"/>
              </a:lnSpc>
              <a:spcBef>
                <a:spcPts val="0"/>
              </a:spcBef>
              <a:spcAft>
                <a:spcPts val="1600"/>
              </a:spcAft>
              <a:buClr>
                <a:schemeClr val="dk2"/>
              </a:buClr>
              <a:buSzPct val="100000"/>
            </a:pPr>
            <a:r>
              <a:rPr lang="en" sz="800" b="1">
                <a:solidFill>
                  <a:schemeClr val="dk2"/>
                </a:solidFill>
              </a:rPr>
              <a:t>Resilience In The Face of Challenges</a:t>
            </a:r>
          </a:p>
          <a:p>
            <a:pPr marL="914400" lvl="1" indent="-279400" rtl="0">
              <a:lnSpc>
                <a:spcPct val="115000"/>
              </a:lnSpc>
              <a:spcBef>
                <a:spcPts val="0"/>
              </a:spcBef>
              <a:spcAft>
                <a:spcPts val="1600"/>
              </a:spcAft>
              <a:buClr>
                <a:schemeClr val="dk2"/>
              </a:buClr>
              <a:buSzPct val="100000"/>
            </a:pPr>
            <a:r>
              <a:rPr lang="en" sz="800">
                <a:solidFill>
                  <a:schemeClr val="dk2"/>
                </a:solidFill>
              </a:rPr>
              <a:t>The capacity to recover quickly in the face of obstacles is of the utmost importance daily within an internship.</a:t>
            </a:r>
          </a:p>
          <a:p>
            <a:pPr marL="914400" lvl="1" indent="-279400" rtl="0">
              <a:lnSpc>
                <a:spcPct val="115000"/>
              </a:lnSpc>
              <a:spcBef>
                <a:spcPts val="0"/>
              </a:spcBef>
              <a:spcAft>
                <a:spcPts val="1600"/>
              </a:spcAft>
              <a:buClr>
                <a:schemeClr val="dk2"/>
              </a:buClr>
              <a:buSzPct val="100000"/>
            </a:pPr>
            <a:r>
              <a:rPr lang="en" sz="800">
                <a:solidFill>
                  <a:schemeClr val="dk2"/>
                </a:solidFill>
              </a:rPr>
              <a:t>Considering past experience of your own resilience is a great way to communicate how you’ve overcome challenges in an interview. </a:t>
            </a:r>
          </a:p>
          <a:p>
            <a:pPr marL="914400" lvl="1" indent="-279400" rtl="0">
              <a:lnSpc>
                <a:spcPct val="115000"/>
              </a:lnSpc>
              <a:spcBef>
                <a:spcPts val="0"/>
              </a:spcBef>
              <a:spcAft>
                <a:spcPts val="1600"/>
              </a:spcAft>
              <a:buClr>
                <a:schemeClr val="dk2"/>
              </a:buClr>
              <a:buSzPct val="100000"/>
            </a:pPr>
            <a:r>
              <a:rPr lang="en" sz="800" b="1">
                <a:solidFill>
                  <a:schemeClr val="dk2"/>
                </a:solidFill>
              </a:rPr>
              <a:t>Brief Group Discussion:</a:t>
            </a:r>
            <a:r>
              <a:rPr lang="en" sz="800">
                <a:solidFill>
                  <a:schemeClr val="dk2"/>
                </a:solidFill>
              </a:rPr>
              <a:t> </a:t>
            </a:r>
            <a:r>
              <a:rPr lang="en" sz="800" i="1">
                <a:solidFill>
                  <a:schemeClr val="dk2"/>
                </a:solidFill>
              </a:rPr>
              <a:t>What is one example of your resilience in this internship?</a:t>
            </a:r>
            <a:r>
              <a:rPr lang="en" sz="800">
                <a:solidFill>
                  <a:schemeClr val="dk2"/>
                </a:solidFill>
              </a:rPr>
              <a:t> (Take 1-2 answers)</a:t>
            </a:r>
          </a:p>
          <a:p>
            <a:pPr marL="457200" lvl="0" indent="-279400" rtl="0">
              <a:lnSpc>
                <a:spcPct val="115000"/>
              </a:lnSpc>
              <a:spcBef>
                <a:spcPts val="0"/>
              </a:spcBef>
              <a:spcAft>
                <a:spcPts val="1600"/>
              </a:spcAft>
              <a:buClr>
                <a:schemeClr val="dk2"/>
              </a:buClr>
              <a:buSzPct val="100000"/>
            </a:pPr>
            <a:r>
              <a:rPr lang="en" sz="800" b="1">
                <a:solidFill>
                  <a:schemeClr val="dk2"/>
                </a:solidFill>
              </a:rPr>
              <a:t>Curiosity</a:t>
            </a:r>
          </a:p>
          <a:p>
            <a:pPr marL="914400" lvl="1" indent="-279400" rtl="0">
              <a:lnSpc>
                <a:spcPct val="115000"/>
              </a:lnSpc>
              <a:spcBef>
                <a:spcPts val="0"/>
              </a:spcBef>
              <a:spcAft>
                <a:spcPts val="1600"/>
              </a:spcAft>
              <a:buClr>
                <a:schemeClr val="dk2"/>
              </a:buClr>
              <a:buSzPct val="100000"/>
            </a:pPr>
            <a:r>
              <a:rPr lang="en" sz="800">
                <a:solidFill>
                  <a:schemeClr val="dk2"/>
                </a:solidFill>
              </a:rPr>
              <a:t>It’s important for employers to have a staff that’s consistently curious about the nature of their business. This leads to innovation, productivity, and good morale in the workplace.</a:t>
            </a:r>
          </a:p>
          <a:p>
            <a:pPr marL="914400" lvl="1" indent="-279400" rtl="0">
              <a:lnSpc>
                <a:spcPct val="115000"/>
              </a:lnSpc>
              <a:spcBef>
                <a:spcPts val="0"/>
              </a:spcBef>
              <a:spcAft>
                <a:spcPts val="1600"/>
              </a:spcAft>
              <a:buClr>
                <a:schemeClr val="dk2"/>
              </a:buClr>
              <a:buSzPct val="100000"/>
            </a:pPr>
            <a:r>
              <a:rPr lang="en" sz="800">
                <a:solidFill>
                  <a:schemeClr val="dk2"/>
                </a:solidFill>
              </a:rPr>
              <a:t>Asking questions regularly is a fantastic way to stay connected with your fellow co-workers while also proving your own interest in the organization.</a:t>
            </a:r>
          </a:p>
          <a:p>
            <a:pPr marL="457200" lvl="0" indent="-279400" rtl="0">
              <a:lnSpc>
                <a:spcPct val="115000"/>
              </a:lnSpc>
              <a:spcBef>
                <a:spcPts val="0"/>
              </a:spcBef>
              <a:spcAft>
                <a:spcPts val="1600"/>
              </a:spcAft>
              <a:buClr>
                <a:schemeClr val="dk2"/>
              </a:buClr>
              <a:buSzPct val="100000"/>
            </a:pPr>
            <a:r>
              <a:rPr lang="en" sz="800" b="1">
                <a:solidFill>
                  <a:schemeClr val="dk2"/>
                </a:solidFill>
              </a:rPr>
              <a:t>Owning Mistakes</a:t>
            </a:r>
          </a:p>
          <a:p>
            <a:pPr marL="914400" lvl="1" indent="-279400" rtl="0">
              <a:lnSpc>
                <a:spcPct val="115000"/>
              </a:lnSpc>
              <a:spcBef>
                <a:spcPts val="0"/>
              </a:spcBef>
              <a:spcAft>
                <a:spcPts val="1600"/>
              </a:spcAft>
              <a:buClr>
                <a:schemeClr val="dk2"/>
              </a:buClr>
              <a:buSzPct val="100000"/>
            </a:pPr>
            <a:r>
              <a:rPr lang="en" sz="800">
                <a:solidFill>
                  <a:schemeClr val="dk2"/>
                </a:solidFill>
              </a:rPr>
              <a:t>Everyone makes them. Especially when you’re just starting in a role. Simple strategy: Own up to them. This shows accountability and a resiliency when challenged. </a:t>
            </a:r>
          </a:p>
          <a:p>
            <a:pPr marL="457200" marR="0" lvl="0" indent="0" algn="l" rtl="0">
              <a:lnSpc>
                <a:spcPct val="115000"/>
              </a:lnSpc>
              <a:spcBef>
                <a:spcPts val="0"/>
              </a:spcBef>
              <a:spcAft>
                <a:spcPts val="1600"/>
              </a:spcAft>
              <a:buNone/>
            </a:pPr>
            <a:endParaRPr sz="800">
              <a:solidFill>
                <a:schemeClr val="dk2"/>
              </a:solidFill>
            </a:endParaRPr>
          </a:p>
          <a:p>
            <a:pPr marL="0" lvl="0" indent="0" rtl="0">
              <a:lnSpc>
                <a:spcPct val="115000"/>
              </a:lnSpc>
              <a:spcBef>
                <a:spcPts val="0"/>
              </a:spcBef>
              <a:spcAft>
                <a:spcPts val="1600"/>
              </a:spcAft>
              <a:buNone/>
            </a:pPr>
            <a:br>
              <a:rPr lang="en">
                <a:solidFill>
                  <a:schemeClr val="dk2"/>
                </a:solidFill>
              </a:rPr>
            </a:br>
            <a:endParaRPr lang="en">
              <a:solidFill>
                <a:schemeClr val="dk2"/>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 name="Shape 9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b="1"/>
              <a:t>5-7min</a:t>
            </a:r>
          </a:p>
          <a:p>
            <a:pPr lvl="0">
              <a:spcBef>
                <a:spcPts val="0"/>
              </a:spcBef>
              <a:buNone/>
            </a:pPr>
            <a:r>
              <a:rPr lang="en" b="1"/>
              <a:t>Activity #2</a:t>
            </a:r>
          </a:p>
          <a:p>
            <a:pPr lvl="0">
              <a:spcBef>
                <a:spcPts val="0"/>
              </a:spcBef>
              <a:buNone/>
            </a:pPr>
            <a:r>
              <a:rPr lang="en" b="1"/>
              <a:t>Handout #1</a:t>
            </a:r>
          </a:p>
          <a:p>
            <a:pPr lvl="0">
              <a:spcBef>
                <a:spcPts val="0"/>
              </a:spcBef>
              <a:buNone/>
            </a:pPr>
            <a:endParaRPr b="1"/>
          </a:p>
          <a:p>
            <a:pPr lvl="0">
              <a:spcBef>
                <a:spcPts val="0"/>
              </a:spcBef>
              <a:buNone/>
            </a:pPr>
            <a:endParaRPr/>
          </a:p>
          <a:p>
            <a:pPr lvl="0">
              <a:spcBef>
                <a:spcPts val="0"/>
              </a:spcBef>
              <a:buNone/>
            </a:pPr>
            <a:r>
              <a:rPr lang="en"/>
              <a:t>This is an individual activity that will be completed on a Handout in the students folders. Post the directions on the screen and let the students work alone. Once the majority of students have completed it, ask for 2-3 responses (based on group size &amp; time). </a:t>
            </a:r>
          </a:p>
          <a:p>
            <a:pPr lvl="0">
              <a:spcBef>
                <a:spcPts val="0"/>
              </a:spcBef>
              <a:buNone/>
            </a:pPr>
            <a:endParaRPr/>
          </a:p>
          <a:p>
            <a:pPr lvl="0">
              <a:spcBef>
                <a:spcPts val="0"/>
              </a:spcBef>
              <a:buNone/>
            </a:pPr>
            <a:endParaRPr/>
          </a:p>
          <a:p>
            <a:pPr lvl="0">
              <a:spcBef>
                <a:spcPts val="0"/>
              </a:spcBef>
              <a:buNone/>
            </a:pPr>
            <a:r>
              <a:rPr lang="en" b="1"/>
              <a:t>Self-Awareness Activity #2:</a:t>
            </a:r>
            <a:r>
              <a:rPr lang="en"/>
              <a:t> Have the students select one of their Core Values and write it in the section line of their worksheet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Shape 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8" name="Shape 9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b="1"/>
              <a:t>2-3min</a:t>
            </a:r>
          </a:p>
          <a:p>
            <a:pPr lvl="0">
              <a:spcBef>
                <a:spcPts val="0"/>
              </a:spcBef>
              <a:buNone/>
            </a:pPr>
            <a:endParaRPr/>
          </a:p>
          <a:p>
            <a:pPr lvl="0">
              <a:spcBef>
                <a:spcPts val="0"/>
              </a:spcBef>
              <a:buNone/>
            </a:pPr>
            <a:r>
              <a:rPr lang="en"/>
              <a:t>This slide is intended to offer a bit of further insight into the benefits of being aware of and utilizing your strengths, while at the same time, working in an environment where your strengths are highly-valued. </a:t>
            </a:r>
          </a:p>
          <a:p>
            <a:pPr lvl="0">
              <a:spcBef>
                <a:spcPts val="0"/>
              </a:spcBef>
              <a:buNone/>
            </a:pPr>
            <a:endParaRPr/>
          </a:p>
          <a:p>
            <a:pPr lvl="0">
              <a:spcBef>
                <a:spcPts val="0"/>
              </a:spcBef>
              <a:buNone/>
            </a:pPr>
            <a:r>
              <a:rPr lang="en" b="1"/>
              <a:t>Introduce with the following statement:</a:t>
            </a:r>
          </a:p>
          <a:p>
            <a:pPr lvl="0">
              <a:spcBef>
                <a:spcPts val="0"/>
              </a:spcBef>
              <a:buNone/>
            </a:pPr>
            <a:endParaRPr/>
          </a:p>
          <a:p>
            <a:pPr lvl="0">
              <a:spcBef>
                <a:spcPts val="0"/>
              </a:spcBef>
              <a:buNone/>
            </a:pPr>
            <a:r>
              <a:rPr lang="en"/>
              <a:t>“Gallup has done extensive research on how a strengths-based approach to work increases employee engagement.” </a:t>
            </a:r>
          </a:p>
          <a:p>
            <a:pPr lvl="0">
              <a:spcBef>
                <a:spcPts val="0"/>
              </a:spcBef>
              <a:buNone/>
            </a:pPr>
            <a:endParaRPr/>
          </a:p>
          <a:p>
            <a:pPr marL="457200" lvl="0" indent="-228600">
              <a:spcBef>
                <a:spcPts val="0"/>
              </a:spcBef>
            </a:pPr>
            <a:r>
              <a:rPr lang="en"/>
              <a:t>Presenter will own a Master List of all students strengths for the day. Printed copies of these will be available at each table. These will be important for the next slide</a:t>
            </a:r>
          </a:p>
          <a:p>
            <a:pPr lvl="0">
              <a:spcBef>
                <a:spcPts val="0"/>
              </a:spcBef>
              <a:buNone/>
            </a:pPr>
            <a:endParaRPr/>
          </a:p>
          <a:p>
            <a:pPr marL="457200" lvl="0" indent="-228600">
              <a:spcBef>
                <a:spcPts val="0"/>
              </a:spcBef>
            </a:pPr>
            <a:r>
              <a:rPr lang="en"/>
              <a:t>Source Article: http://www.gallup.com/businessjournal/186044/employees-strengths-outperform-don.aspx</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5" name="Shape 10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b="1"/>
              <a:t>5-10min</a:t>
            </a:r>
          </a:p>
          <a:p>
            <a:pPr lvl="0">
              <a:spcBef>
                <a:spcPts val="0"/>
              </a:spcBef>
              <a:buNone/>
            </a:pPr>
            <a:r>
              <a:rPr lang="en" b="1"/>
              <a:t>Activity #3</a:t>
            </a:r>
          </a:p>
          <a:p>
            <a:pPr lvl="0">
              <a:spcBef>
                <a:spcPts val="0"/>
              </a:spcBef>
              <a:buNone/>
            </a:pPr>
            <a:r>
              <a:rPr lang="en" b="1"/>
              <a:t>Handout #2</a:t>
            </a:r>
          </a:p>
          <a:p>
            <a:pPr lvl="0">
              <a:spcBef>
                <a:spcPts val="0"/>
              </a:spcBef>
              <a:buNone/>
            </a:pPr>
            <a:endParaRPr/>
          </a:p>
          <a:p>
            <a:pPr lvl="0">
              <a:spcBef>
                <a:spcPts val="0"/>
              </a:spcBef>
              <a:buNone/>
            </a:pPr>
            <a:r>
              <a:rPr lang="en"/>
              <a:t>This activity is intended to help students recognize how to work with other people based on their strengths &amp; how your strengths best work with others. Depending on the size of your overall group you can either assign one, or multiple, scenarios to each team. (Because of time restrictions, each team should NOT complete each scenario.) As it looks like each group is finishing up (5-10min) call on each group to present their hierarchy of responsibilities, as well as a quick statement on their reasoning.  </a:t>
            </a:r>
          </a:p>
          <a:p>
            <a:pPr lvl="0">
              <a:spcBef>
                <a:spcPts val="0"/>
              </a:spcBef>
              <a:buNone/>
            </a:pPr>
            <a:endParaRPr/>
          </a:p>
          <a:p>
            <a:pPr lvl="0">
              <a:spcBef>
                <a:spcPts val="0"/>
              </a:spcBef>
              <a:buNone/>
            </a:pPr>
            <a:r>
              <a:rPr lang="en" i="1"/>
              <a:t>As has been previously noted, Group seating will be Prearranged by the presenter in effort to maximize strengths-based communication throughout the ICDW. This slide is a culmination of that approach as it asks students to build a team around each person’s individual strengths. </a:t>
            </a:r>
          </a:p>
          <a:p>
            <a:pPr lvl="0">
              <a:spcBef>
                <a:spcPts val="0"/>
              </a:spcBef>
              <a:buNone/>
            </a:pPr>
            <a:endParaRPr/>
          </a:p>
          <a:p>
            <a:pPr lvl="0">
              <a:spcBef>
                <a:spcPts val="0"/>
              </a:spcBef>
              <a:buNone/>
            </a:pPr>
            <a:r>
              <a:rPr lang="en" b="1"/>
              <a:t>Self Awareness Activity #3:</a:t>
            </a:r>
            <a:r>
              <a:rPr lang="en"/>
              <a:t> Have the students write down their role in one of the scenarios and the corresponding strength(s) that led them to select that role.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0" y="1106125"/>
            <a:ext cx="8520600" cy="1963500"/>
          </a:xfrm>
          <a:prstGeom prst="rect">
            <a:avLst/>
          </a:prstGeom>
        </p:spPr>
        <p:txBody>
          <a:bodyPr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0" y="3152225"/>
            <a:ext cx="8520600" cy="13008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0" y="1233175"/>
            <a:ext cx="4045200" cy="14823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a:endParaRPr/>
          </a:p>
        </p:txBody>
      </p:sp>
      <p:sp>
        <p:nvSpPr>
          <p:cNvPr id="8" name="Shape 8"/>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dk2"/>
                </a:solidFill>
              </a:rPr>
              <a:t>‹#›</a:t>
            </a:fld>
            <a:endParaRPr lang="en"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hyperlink" Target="http://youtube.com/v/wCky2qKTtfQ" TargetMode="External"/><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4.jpg"/></Relationships>
</file>

<file path=ppt/slides/_rels/slide22.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youtube.com/v/ds9FDdx36kw"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3.png"/><Relationship Id="rId4" Type="http://schemas.openxmlformats.org/officeDocument/2006/relationships/image" Target="../media/image2.jp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a:spLocks noGrp="1"/>
          </p:cNvSpPr>
          <p:nvPr>
            <p:ph type="ctrTitle"/>
          </p:nvPr>
        </p:nvSpPr>
        <p:spPr>
          <a:xfrm>
            <a:off x="311708" y="744575"/>
            <a:ext cx="8520600" cy="2052600"/>
          </a:xfrm>
          <a:prstGeom prst="rect">
            <a:avLst/>
          </a:prstGeom>
        </p:spPr>
        <p:txBody>
          <a:bodyPr lIns="91425" tIns="91425" rIns="91425" bIns="91425" anchor="b" anchorCtr="0">
            <a:noAutofit/>
          </a:bodyPr>
          <a:lstStyle/>
          <a:p>
            <a:pPr lvl="0">
              <a:spcBef>
                <a:spcPts val="0"/>
              </a:spcBef>
              <a:buNone/>
            </a:pPr>
            <a:r>
              <a:rPr lang="en" b="1"/>
              <a:t>International Career Development Workshop</a:t>
            </a:r>
          </a:p>
        </p:txBody>
      </p:sp>
      <p:sp>
        <p:nvSpPr>
          <p:cNvPr id="55" name="Shape 55"/>
          <p:cNvSpPr txBox="1">
            <a:spLocks noGrp="1"/>
          </p:cNvSpPr>
          <p:nvPr>
            <p:ph type="subTitle" idx="1"/>
          </p:nvPr>
        </p:nvSpPr>
        <p:spPr>
          <a:xfrm>
            <a:off x="311700" y="2834125"/>
            <a:ext cx="8520600" cy="792600"/>
          </a:xfrm>
          <a:prstGeom prst="rect">
            <a:avLst/>
          </a:prstGeom>
        </p:spPr>
        <p:txBody>
          <a:bodyPr lIns="91425" tIns="91425" rIns="91425" bIns="91425" anchor="t" anchorCtr="0">
            <a:noAutofit/>
          </a:bodyPr>
          <a:lstStyle/>
          <a:p>
            <a:pPr lvl="0">
              <a:spcBef>
                <a:spcPts val="0"/>
              </a:spcBef>
              <a:buNone/>
            </a:pPr>
            <a:r>
              <a:rPr lang="en"/>
              <a:t>Final Draft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Shape 113"/>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Professional Integrity</a:t>
            </a:r>
          </a:p>
        </p:txBody>
      </p:sp>
      <p:sp>
        <p:nvSpPr>
          <p:cNvPr id="114" name="Shape 114"/>
          <p:cNvSpPr txBox="1">
            <a:spLocks noGrp="1"/>
          </p:cNvSpPr>
          <p:nvPr>
            <p:ph type="body" idx="1"/>
          </p:nvPr>
        </p:nvSpPr>
        <p:spPr>
          <a:xfrm>
            <a:off x="311700" y="1152475"/>
            <a:ext cx="8520600" cy="3893400"/>
          </a:xfrm>
          <a:prstGeom prst="rect">
            <a:avLst/>
          </a:prstGeom>
        </p:spPr>
        <p:txBody>
          <a:bodyPr lIns="91425" tIns="91425" rIns="91425" bIns="91425" anchor="t" anchorCtr="0">
            <a:noAutofit/>
          </a:bodyPr>
          <a:lstStyle/>
          <a:p>
            <a:pPr lvl="0">
              <a:spcBef>
                <a:spcPts val="0"/>
              </a:spcBef>
              <a:spcAft>
                <a:spcPts val="600"/>
              </a:spcAft>
              <a:buNone/>
            </a:pPr>
            <a:r>
              <a:rPr lang="en" b="1" dirty="0"/>
              <a:t>Examples of Professional Integrity:</a:t>
            </a:r>
          </a:p>
          <a:p>
            <a:pPr marL="457200" lvl="0" indent="-304800" rtl="0">
              <a:spcBef>
                <a:spcPts val="0"/>
              </a:spcBef>
              <a:spcAft>
                <a:spcPts val="600"/>
              </a:spcAft>
              <a:buSzPct val="100000"/>
              <a:buFont typeface="Arial" panose="020B0604020202020204" pitchFamily="34" charset="0"/>
              <a:buChar char="•"/>
            </a:pPr>
            <a:r>
              <a:rPr lang="en" sz="1200" dirty="0">
                <a:solidFill>
                  <a:srgbClr val="222222"/>
                </a:solidFill>
                <a:highlight>
                  <a:srgbClr val="FFFFFF"/>
                </a:highlight>
              </a:rPr>
              <a:t>The CEO of the company kept the employees up-to-date on the struggles the business was experiencing with clear and frequent communication at team meetings. Employees felt as if they knew exactly what was happening.</a:t>
            </a:r>
          </a:p>
          <a:p>
            <a:pPr marL="457200" lvl="0" indent="-304800" rtl="0">
              <a:spcBef>
                <a:spcPts val="0"/>
              </a:spcBef>
              <a:spcAft>
                <a:spcPts val="600"/>
              </a:spcAft>
              <a:buClr>
                <a:srgbClr val="222222"/>
              </a:buClr>
              <a:buSzPct val="100000"/>
              <a:buFont typeface="Arial" panose="020B0604020202020204" pitchFamily="34" charset="0"/>
              <a:buChar char="•"/>
            </a:pPr>
            <a:r>
              <a:rPr lang="en" sz="1200" dirty="0">
                <a:solidFill>
                  <a:srgbClr val="222222"/>
                </a:solidFill>
                <a:highlight>
                  <a:srgbClr val="FFFFFF"/>
                </a:highlight>
              </a:rPr>
              <a:t>Ellen missed a deadline for an important deliverable her team was supposed to have developed. Rather than throwing her team members under the bus, she took responsibility for the missed deadline.</a:t>
            </a:r>
          </a:p>
          <a:p>
            <a:pPr marL="457200" lvl="0" indent="-304800">
              <a:spcBef>
                <a:spcPts val="0"/>
              </a:spcBef>
              <a:spcAft>
                <a:spcPts val="600"/>
              </a:spcAft>
              <a:buClr>
                <a:srgbClr val="222222"/>
              </a:buClr>
              <a:buSzPct val="100000"/>
              <a:buFont typeface="Arial" panose="020B0604020202020204" pitchFamily="34" charset="0"/>
              <a:buChar char="•"/>
            </a:pPr>
            <a:r>
              <a:rPr lang="en" sz="1200" dirty="0">
                <a:solidFill>
                  <a:srgbClr val="222222"/>
                </a:solidFill>
                <a:highlight>
                  <a:srgbClr val="FFFFFF"/>
                </a:highlight>
              </a:rPr>
              <a:t>Two team members were discussing another team member’s failure to perform. They talked critically about the individual’s lack of skill and imagination. They criticized his follow through efforts and his production.</a:t>
            </a:r>
            <a:br>
              <a:rPr lang="en" sz="1200" dirty="0">
                <a:solidFill>
                  <a:srgbClr val="222222"/>
                </a:solidFill>
                <a:highlight>
                  <a:srgbClr val="FFFFFF"/>
                </a:highlight>
              </a:rPr>
            </a:br>
            <a:r>
              <a:rPr lang="en" sz="1200" dirty="0">
                <a:solidFill>
                  <a:srgbClr val="222222"/>
                </a:solidFill>
                <a:highlight>
                  <a:srgbClr val="FFFFFF"/>
                </a:highlight>
              </a:rPr>
              <a:t>They then considered: How will he ever improve if no one talks to him about his perceived failures? There may be reasons that we don’t know about. Reasons that we could help him overcome. They decided to have a meeting with him to speak openly &amp; honestly about his performance &amp; ways they could help him improve.</a:t>
            </a:r>
          </a:p>
          <a:p>
            <a:pPr marL="457200" lvl="0" indent="-304800">
              <a:spcBef>
                <a:spcPts val="0"/>
              </a:spcBef>
              <a:spcAft>
                <a:spcPts val="600"/>
              </a:spcAft>
              <a:buClr>
                <a:srgbClr val="222222"/>
              </a:buClr>
              <a:buSzPct val="100000"/>
              <a:buFont typeface="Arial" panose="020B0604020202020204" pitchFamily="34" charset="0"/>
              <a:buChar char="•"/>
            </a:pPr>
            <a:endParaRPr lang="en" sz="1200" dirty="0">
              <a:solidFill>
                <a:srgbClr val="222222"/>
              </a:solidFill>
              <a:highlight>
                <a:srgbClr val="FFFFFF"/>
              </a:highlight>
            </a:endParaRPr>
          </a:p>
          <a:p>
            <a:pPr lvl="0">
              <a:spcBef>
                <a:spcPts val="0"/>
              </a:spcBef>
              <a:spcAft>
                <a:spcPts val="600"/>
              </a:spcAft>
              <a:buNone/>
            </a:pPr>
            <a:r>
              <a:rPr lang="en" b="1" dirty="0"/>
              <a:t>Discussion:</a:t>
            </a:r>
          </a:p>
          <a:p>
            <a:pPr marL="457200" lvl="0" indent="-228600">
              <a:spcBef>
                <a:spcPts val="0"/>
              </a:spcBef>
              <a:spcAft>
                <a:spcPts val="600"/>
              </a:spcAft>
            </a:pPr>
            <a:r>
              <a:rPr lang="en" dirty="0"/>
              <a:t>Why is it important to display integrity within the workplace?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4">
                                            <p:txEl>
                                              <p:pRg st="0" end="0"/>
                                            </p:txEl>
                                          </p:spTgt>
                                        </p:tgtEl>
                                        <p:attrNameLst>
                                          <p:attrName>style.visibility</p:attrName>
                                        </p:attrNameLst>
                                      </p:cBhvr>
                                      <p:to>
                                        <p:strVal val="visible"/>
                                      </p:to>
                                    </p:set>
                                    <p:animEffect transition="in" filter="fade">
                                      <p:cBhvr>
                                        <p:cTn id="7" dur="1000"/>
                                        <p:tgtEl>
                                          <p:spTgt spid="1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4">
                                            <p:txEl>
                                              <p:pRg st="1" end="1"/>
                                            </p:txEl>
                                          </p:spTgt>
                                        </p:tgtEl>
                                        <p:attrNameLst>
                                          <p:attrName>style.visibility</p:attrName>
                                        </p:attrNameLst>
                                      </p:cBhvr>
                                      <p:to>
                                        <p:strVal val="visible"/>
                                      </p:to>
                                    </p:set>
                                    <p:animEffect transition="in" filter="fade">
                                      <p:cBhvr>
                                        <p:cTn id="12" dur="1000"/>
                                        <p:tgtEl>
                                          <p:spTgt spid="1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4">
                                            <p:txEl>
                                              <p:pRg st="2" end="2"/>
                                            </p:txEl>
                                          </p:spTgt>
                                        </p:tgtEl>
                                        <p:attrNameLst>
                                          <p:attrName>style.visibility</p:attrName>
                                        </p:attrNameLst>
                                      </p:cBhvr>
                                      <p:to>
                                        <p:strVal val="visible"/>
                                      </p:to>
                                    </p:set>
                                    <p:animEffect transition="in" filter="fade">
                                      <p:cBhvr>
                                        <p:cTn id="17" dur="1000"/>
                                        <p:tgtEl>
                                          <p:spTgt spid="11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4">
                                            <p:txEl>
                                              <p:pRg st="3" end="3"/>
                                            </p:txEl>
                                          </p:spTgt>
                                        </p:tgtEl>
                                        <p:attrNameLst>
                                          <p:attrName>style.visibility</p:attrName>
                                        </p:attrNameLst>
                                      </p:cBhvr>
                                      <p:to>
                                        <p:strVal val="visible"/>
                                      </p:to>
                                    </p:set>
                                    <p:animEffect transition="in" filter="fade">
                                      <p:cBhvr>
                                        <p:cTn id="22" dur="1000"/>
                                        <p:tgtEl>
                                          <p:spTgt spid="11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4">
                                            <p:txEl>
                                              <p:pRg st="5" end="5"/>
                                            </p:txEl>
                                          </p:spTgt>
                                        </p:tgtEl>
                                        <p:attrNameLst>
                                          <p:attrName>style.visibility</p:attrName>
                                        </p:attrNameLst>
                                      </p:cBhvr>
                                      <p:to>
                                        <p:strVal val="visible"/>
                                      </p:to>
                                    </p:set>
                                    <p:animEffect transition="in" filter="fade">
                                      <p:cBhvr>
                                        <p:cTn id="27" dur="1000"/>
                                        <p:tgtEl>
                                          <p:spTgt spid="11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4">
                                            <p:txEl>
                                              <p:pRg st="6" end="6"/>
                                            </p:txEl>
                                          </p:spTgt>
                                        </p:tgtEl>
                                        <p:attrNameLst>
                                          <p:attrName>style.visibility</p:attrName>
                                        </p:attrNameLst>
                                      </p:cBhvr>
                                      <p:to>
                                        <p:strVal val="visible"/>
                                      </p:to>
                                    </p:set>
                                    <p:animEffect transition="in" filter="fade">
                                      <p:cBhvr>
                                        <p:cTn id="32" dur="1000"/>
                                        <p:tgtEl>
                                          <p:spTgt spid="11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Shape 119"/>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Activity: Actionable Professional Integrity	</a:t>
            </a:r>
          </a:p>
        </p:txBody>
      </p:sp>
      <p:sp>
        <p:nvSpPr>
          <p:cNvPr id="120" name="Shape 120"/>
          <p:cNvSpPr txBox="1">
            <a:spLocks noGrp="1"/>
          </p:cNvSpPr>
          <p:nvPr>
            <p:ph type="body" idx="1"/>
          </p:nvPr>
        </p:nvSpPr>
        <p:spPr>
          <a:xfrm>
            <a:off x="4705350" y="1207862"/>
            <a:ext cx="3999900" cy="3416400"/>
          </a:xfrm>
          <a:prstGeom prst="rect">
            <a:avLst/>
          </a:prstGeom>
        </p:spPr>
        <p:txBody>
          <a:bodyPr lIns="91425" tIns="91425" rIns="91425" bIns="91425" anchor="t" anchorCtr="0">
            <a:noAutofit/>
          </a:bodyPr>
          <a:lstStyle/>
          <a:p>
            <a:pPr lvl="0">
              <a:spcBef>
                <a:spcPts val="0"/>
              </a:spcBef>
              <a:buNone/>
            </a:pPr>
            <a:r>
              <a:rPr lang="en" dirty="0"/>
              <a:t>Assign Each Group One Situation. Provide a clear answer of how to approach these with integrity, and how to respond without.</a:t>
            </a:r>
          </a:p>
          <a:p>
            <a:pPr marL="514350" lvl="0" indent="-285750" rtl="0">
              <a:spcBef>
                <a:spcPts val="0"/>
              </a:spcBef>
              <a:spcAft>
                <a:spcPts val="600"/>
              </a:spcAft>
              <a:buFont typeface="Arial" panose="020B0604020202020204" pitchFamily="34" charset="0"/>
              <a:buChar char="•"/>
            </a:pPr>
            <a:r>
              <a:rPr lang="en" dirty="0"/>
              <a:t>Your manager gives you a project with a short deadline and unrealistic expectations.</a:t>
            </a:r>
          </a:p>
          <a:p>
            <a:pPr marL="514350" lvl="0" indent="-285750" rtl="0">
              <a:spcBef>
                <a:spcPts val="0"/>
              </a:spcBef>
              <a:spcAft>
                <a:spcPts val="600"/>
              </a:spcAft>
              <a:buFont typeface="Arial" panose="020B0604020202020204" pitchFamily="34" charset="0"/>
              <a:buChar char="•"/>
            </a:pPr>
            <a:r>
              <a:rPr lang="en" dirty="0"/>
              <a:t>You and a co-worker competed for an internal promotion. Your co-worker was offered the position.</a:t>
            </a:r>
          </a:p>
          <a:p>
            <a:pPr marL="514350" lvl="0" indent="-285750" rtl="0">
              <a:spcBef>
                <a:spcPts val="0"/>
              </a:spcBef>
              <a:spcAft>
                <a:spcPts val="600"/>
              </a:spcAft>
              <a:buFont typeface="Arial" panose="020B0604020202020204" pitchFamily="34" charset="0"/>
              <a:buChar char="•"/>
            </a:pPr>
            <a:r>
              <a:rPr lang="en" dirty="0"/>
              <a:t>You receive conflicting information from two supervisors about the same question. </a:t>
            </a:r>
          </a:p>
          <a:p>
            <a:pPr lvl="0">
              <a:spcBef>
                <a:spcPts val="0"/>
              </a:spcBef>
              <a:buNone/>
            </a:pPr>
            <a:endParaRPr dirty="0"/>
          </a:p>
        </p:txBody>
      </p:sp>
      <p:pic>
        <p:nvPicPr>
          <p:cNvPr id="121" name="Shape 121"/>
          <p:cNvPicPr preferRelativeResize="0"/>
          <p:nvPr/>
        </p:nvPicPr>
        <p:blipFill>
          <a:blip r:embed="rId3">
            <a:alphaModFix/>
          </a:blip>
          <a:stretch>
            <a:fillRect/>
          </a:stretch>
        </p:blipFill>
        <p:spPr>
          <a:xfrm>
            <a:off x="168975" y="1850400"/>
            <a:ext cx="4400550" cy="247310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Shape 126"/>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Leadership From The Entry Level	</a:t>
            </a:r>
          </a:p>
        </p:txBody>
      </p:sp>
      <p:sp>
        <p:nvSpPr>
          <p:cNvPr id="127" name="Shape 127"/>
          <p:cNvSpPr txBox="1">
            <a:spLocks noGrp="1"/>
          </p:cNvSpPr>
          <p:nvPr>
            <p:ph type="body" idx="1"/>
          </p:nvPr>
        </p:nvSpPr>
        <p:spPr>
          <a:xfrm>
            <a:off x="311700" y="1152475"/>
            <a:ext cx="3999900" cy="3416400"/>
          </a:xfrm>
          <a:prstGeom prst="rect">
            <a:avLst/>
          </a:prstGeom>
        </p:spPr>
        <p:txBody>
          <a:bodyPr lIns="91425" tIns="91425" rIns="91425" bIns="91425" anchor="t" anchorCtr="0">
            <a:noAutofit/>
          </a:bodyPr>
          <a:lstStyle/>
          <a:p>
            <a:pPr lvl="0" algn="ctr" rtl="0">
              <a:spcBef>
                <a:spcPts val="0"/>
              </a:spcBef>
              <a:buNone/>
            </a:pPr>
            <a:r>
              <a:rPr lang="en" sz="1400" i="1" dirty="0">
                <a:solidFill>
                  <a:srgbClr val="222222"/>
                </a:solidFill>
              </a:rPr>
              <a:t>“Leadership and learning are indispensable to each other”</a:t>
            </a:r>
            <a:r>
              <a:rPr lang="en" sz="1400" dirty="0">
                <a:solidFill>
                  <a:srgbClr val="222222"/>
                </a:solidFill>
              </a:rPr>
              <a:t> - </a:t>
            </a:r>
            <a:r>
              <a:rPr lang="en" sz="1400" b="1" dirty="0">
                <a:solidFill>
                  <a:srgbClr val="222222"/>
                </a:solidFill>
              </a:rPr>
              <a:t>JFK</a:t>
            </a:r>
          </a:p>
          <a:p>
            <a:pPr marL="514350" lvl="0" indent="-285750" rtl="0">
              <a:spcBef>
                <a:spcPts val="0"/>
              </a:spcBef>
              <a:spcAft>
                <a:spcPts val="600"/>
              </a:spcAft>
              <a:buClr>
                <a:srgbClr val="222222"/>
              </a:buClr>
              <a:buFont typeface="Arial" panose="020B0604020202020204" pitchFamily="34" charset="0"/>
              <a:buChar char="•"/>
            </a:pPr>
            <a:r>
              <a:rPr lang="en" sz="1200" dirty="0">
                <a:solidFill>
                  <a:srgbClr val="222222"/>
                </a:solidFill>
              </a:rPr>
              <a:t>The role of a leader is to make productive change happen—enable their own part of the world to become a better place. To do that, we have to constantly change and develop ourselves.  </a:t>
            </a:r>
          </a:p>
          <a:p>
            <a:pPr marL="514350" lvl="0" indent="-285750" rtl="0">
              <a:spcBef>
                <a:spcPts val="0"/>
              </a:spcBef>
              <a:spcAft>
                <a:spcPts val="600"/>
              </a:spcAft>
              <a:buClr>
                <a:srgbClr val="222222"/>
              </a:buClr>
              <a:buFont typeface="Arial" panose="020B0604020202020204" pitchFamily="34" charset="0"/>
              <a:buChar char="•"/>
            </a:pPr>
            <a:r>
              <a:rPr lang="en" sz="1200" dirty="0">
                <a:solidFill>
                  <a:srgbClr val="222222"/>
                </a:solidFill>
              </a:rPr>
              <a:t>Leaders need followers, but don’t need position or authority. </a:t>
            </a:r>
          </a:p>
          <a:p>
            <a:pPr marL="514350" lvl="0" indent="-285750" rtl="0">
              <a:spcBef>
                <a:spcPts val="0"/>
              </a:spcBef>
              <a:spcAft>
                <a:spcPts val="600"/>
              </a:spcAft>
              <a:buClr>
                <a:srgbClr val="222222"/>
              </a:buClr>
              <a:buFont typeface="Arial" panose="020B0604020202020204" pitchFamily="34" charset="0"/>
              <a:buChar char="•"/>
            </a:pPr>
            <a:r>
              <a:rPr lang="en" sz="1200" dirty="0">
                <a:solidFill>
                  <a:srgbClr val="222222"/>
                </a:solidFill>
              </a:rPr>
              <a:t>Leaders need people—relationships are key.</a:t>
            </a:r>
          </a:p>
          <a:p>
            <a:pPr marL="514350" lvl="0" indent="-285750" rtl="0">
              <a:spcBef>
                <a:spcPts val="0"/>
              </a:spcBef>
              <a:spcAft>
                <a:spcPts val="600"/>
              </a:spcAft>
              <a:buClr>
                <a:srgbClr val="222222"/>
              </a:buClr>
              <a:buFont typeface="Arial" panose="020B0604020202020204" pitchFamily="34" charset="0"/>
              <a:buChar char="•"/>
            </a:pPr>
            <a:r>
              <a:rPr lang="en" sz="1200" dirty="0">
                <a:solidFill>
                  <a:srgbClr val="222222"/>
                </a:solidFill>
              </a:rPr>
              <a:t>Continued learning, constant development, and admitting what one doesn’t know is the eternal sign of a good leader</a:t>
            </a:r>
          </a:p>
        </p:txBody>
      </p:sp>
      <p:pic>
        <p:nvPicPr>
          <p:cNvPr id="128" name="Shape 128"/>
          <p:cNvPicPr preferRelativeResize="0"/>
          <p:nvPr/>
        </p:nvPicPr>
        <p:blipFill>
          <a:blip r:embed="rId3">
            <a:alphaModFix/>
          </a:blip>
          <a:stretch>
            <a:fillRect/>
          </a:stretch>
        </p:blipFill>
        <p:spPr>
          <a:xfrm>
            <a:off x="5004374" y="1152475"/>
            <a:ext cx="3466526" cy="361387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7">
                                            <p:txEl>
                                              <p:pRg st="0" end="0"/>
                                            </p:txEl>
                                          </p:spTgt>
                                        </p:tgtEl>
                                        <p:attrNameLst>
                                          <p:attrName>style.visibility</p:attrName>
                                        </p:attrNameLst>
                                      </p:cBhvr>
                                      <p:to>
                                        <p:strVal val="visible"/>
                                      </p:to>
                                    </p:set>
                                    <p:animEffect transition="in" filter="fade">
                                      <p:cBhvr>
                                        <p:cTn id="7" dur="1000"/>
                                        <p:tgtEl>
                                          <p:spTgt spid="1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7">
                                            <p:txEl>
                                              <p:pRg st="1" end="1"/>
                                            </p:txEl>
                                          </p:spTgt>
                                        </p:tgtEl>
                                        <p:attrNameLst>
                                          <p:attrName>style.visibility</p:attrName>
                                        </p:attrNameLst>
                                      </p:cBhvr>
                                      <p:to>
                                        <p:strVal val="visible"/>
                                      </p:to>
                                    </p:set>
                                    <p:animEffect transition="in" filter="fade">
                                      <p:cBhvr>
                                        <p:cTn id="12" dur="1000"/>
                                        <p:tgtEl>
                                          <p:spTgt spid="1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7">
                                            <p:txEl>
                                              <p:pRg st="2" end="2"/>
                                            </p:txEl>
                                          </p:spTgt>
                                        </p:tgtEl>
                                        <p:attrNameLst>
                                          <p:attrName>style.visibility</p:attrName>
                                        </p:attrNameLst>
                                      </p:cBhvr>
                                      <p:to>
                                        <p:strVal val="visible"/>
                                      </p:to>
                                    </p:set>
                                    <p:animEffect transition="in" filter="fade">
                                      <p:cBhvr>
                                        <p:cTn id="17" dur="1000"/>
                                        <p:tgtEl>
                                          <p:spTgt spid="12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7">
                                            <p:txEl>
                                              <p:pRg st="3" end="3"/>
                                            </p:txEl>
                                          </p:spTgt>
                                        </p:tgtEl>
                                        <p:attrNameLst>
                                          <p:attrName>style.visibility</p:attrName>
                                        </p:attrNameLst>
                                      </p:cBhvr>
                                      <p:to>
                                        <p:strVal val="visible"/>
                                      </p:to>
                                    </p:set>
                                    <p:animEffect transition="in" filter="fade">
                                      <p:cBhvr>
                                        <p:cTn id="22" dur="1000"/>
                                        <p:tgtEl>
                                          <p:spTgt spid="12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7">
                                            <p:txEl>
                                              <p:pRg st="4" end="4"/>
                                            </p:txEl>
                                          </p:spTgt>
                                        </p:tgtEl>
                                        <p:attrNameLst>
                                          <p:attrName>style.visibility</p:attrName>
                                        </p:attrNameLst>
                                      </p:cBhvr>
                                      <p:to>
                                        <p:strVal val="visible"/>
                                      </p:to>
                                    </p:set>
                                    <p:animEffect transition="in" filter="fade">
                                      <p:cBhvr>
                                        <p:cTn id="27" dur="1000"/>
                                        <p:tgtEl>
                                          <p:spTgt spid="1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Shape 133"/>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Activity: Reflections On Leadership</a:t>
            </a:r>
          </a:p>
        </p:txBody>
      </p:sp>
      <p:sp>
        <p:nvSpPr>
          <p:cNvPr id="134" name="Shape 134"/>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spcBef>
                <a:spcPts val="0"/>
              </a:spcBef>
              <a:buNone/>
            </a:pPr>
            <a:r>
              <a:rPr lang="en" dirty="0"/>
              <a:t>Pair with the person sitting next to you. Each of you take 5-10 minutes to reflect on your internship thus far. Considering the following questions, answer each as a pair. </a:t>
            </a:r>
          </a:p>
          <a:p>
            <a:pPr marL="457200" lvl="0" indent="-317500" rtl="0">
              <a:spcBef>
                <a:spcPts val="0"/>
              </a:spcBef>
              <a:spcAft>
                <a:spcPts val="600"/>
              </a:spcAft>
              <a:buSzPct val="100000"/>
              <a:buFont typeface="Arial" panose="020B0604020202020204" pitchFamily="34" charset="0"/>
              <a:buChar char="•"/>
            </a:pPr>
            <a:r>
              <a:rPr lang="en" sz="1400" dirty="0"/>
              <a:t>Think of someone in your company who displays consistent leadership. What makes them a great leader?</a:t>
            </a:r>
          </a:p>
          <a:p>
            <a:pPr marL="457200" lvl="0" indent="-317500" rtl="0">
              <a:spcBef>
                <a:spcPts val="0"/>
              </a:spcBef>
              <a:spcAft>
                <a:spcPts val="600"/>
              </a:spcAft>
              <a:buSzPct val="100000"/>
              <a:buFont typeface="Arial" panose="020B0604020202020204" pitchFamily="34" charset="0"/>
              <a:buChar char="•"/>
            </a:pPr>
            <a:r>
              <a:rPr lang="en" sz="1400" dirty="0"/>
              <a:t>Think of a time you witnessed poor leadership in your internship. How could this situation have been better handled?</a:t>
            </a:r>
          </a:p>
          <a:p>
            <a:pPr marL="457200" lvl="0" indent="-317500" rtl="0">
              <a:spcBef>
                <a:spcPts val="0"/>
              </a:spcBef>
              <a:spcAft>
                <a:spcPts val="600"/>
              </a:spcAft>
              <a:buSzPct val="100000"/>
              <a:buFont typeface="Arial" panose="020B0604020202020204" pitchFamily="34" charset="0"/>
              <a:buChar char="•"/>
            </a:pPr>
            <a:r>
              <a:rPr lang="en" sz="1400" dirty="0"/>
              <a:t>Describe a time you displayed great leadership in your internship. </a:t>
            </a:r>
          </a:p>
          <a:p>
            <a:pPr marL="457200" lvl="0" indent="-317500">
              <a:spcBef>
                <a:spcPts val="0"/>
              </a:spcBef>
              <a:spcAft>
                <a:spcPts val="600"/>
              </a:spcAft>
              <a:buSzPct val="100000"/>
              <a:buFont typeface="Arial" panose="020B0604020202020204" pitchFamily="34" charset="0"/>
              <a:buChar char="•"/>
            </a:pPr>
            <a:r>
              <a:rPr lang="en" sz="1400" dirty="0"/>
              <a:t>Think of a time you displayed poor leadership in your internship. How could you have handled the situation better?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Shape 139"/>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The Key To Leadership: Insatiable Learning</a:t>
            </a:r>
          </a:p>
        </p:txBody>
      </p:sp>
      <p:sp>
        <p:nvSpPr>
          <p:cNvPr id="140" name="Shape 140"/>
          <p:cNvSpPr txBox="1">
            <a:spLocks noGrp="1"/>
          </p:cNvSpPr>
          <p:nvPr>
            <p:ph type="body" idx="1"/>
          </p:nvPr>
        </p:nvSpPr>
        <p:spPr>
          <a:xfrm>
            <a:off x="4832400" y="1099850"/>
            <a:ext cx="3999900" cy="3416400"/>
          </a:xfrm>
          <a:prstGeom prst="rect">
            <a:avLst/>
          </a:prstGeom>
        </p:spPr>
        <p:txBody>
          <a:bodyPr lIns="91425" tIns="91425" rIns="91425" bIns="91425" anchor="t" anchorCtr="0">
            <a:noAutofit/>
          </a:bodyPr>
          <a:lstStyle/>
          <a:p>
            <a:pPr lvl="0" algn="ctr">
              <a:spcBef>
                <a:spcPts val="0"/>
              </a:spcBef>
              <a:buClr>
                <a:schemeClr val="dk1"/>
              </a:buClr>
              <a:buSzPct val="78571"/>
              <a:buFont typeface="Arial"/>
              <a:buNone/>
            </a:pPr>
            <a:r>
              <a:rPr lang="en" sz="1400" i="1" dirty="0"/>
              <a:t>"It's what you learn after you know it all that counts."</a:t>
            </a:r>
            <a:r>
              <a:rPr lang="en" sz="1400" dirty="0"/>
              <a:t> - </a:t>
            </a:r>
            <a:r>
              <a:rPr lang="en" sz="1400" b="1" dirty="0"/>
              <a:t>John W. Gardner</a:t>
            </a:r>
          </a:p>
          <a:p>
            <a:pPr lvl="0">
              <a:spcBef>
                <a:spcPts val="0"/>
              </a:spcBef>
              <a:spcAft>
                <a:spcPts val="600"/>
              </a:spcAft>
              <a:buNone/>
            </a:pPr>
            <a:endParaRPr lang="en" sz="1100" dirty="0"/>
          </a:p>
          <a:p>
            <a:pPr lvl="0">
              <a:spcBef>
                <a:spcPts val="0"/>
              </a:spcBef>
              <a:spcAft>
                <a:spcPts val="600"/>
              </a:spcAft>
              <a:buNone/>
            </a:pPr>
            <a:r>
              <a:rPr lang="en" sz="1100" dirty="0"/>
              <a:t>Ambition comes and goes. </a:t>
            </a:r>
          </a:p>
          <a:p>
            <a:pPr lvl="0">
              <a:spcBef>
                <a:spcPts val="0"/>
              </a:spcBef>
              <a:spcAft>
                <a:spcPts val="600"/>
              </a:spcAft>
              <a:buNone/>
            </a:pPr>
            <a:r>
              <a:rPr lang="en" sz="1100" dirty="0"/>
              <a:t>Success can be nimble and fleeting. </a:t>
            </a:r>
          </a:p>
          <a:p>
            <a:pPr lvl="0">
              <a:spcBef>
                <a:spcPts val="0"/>
              </a:spcBef>
              <a:spcAft>
                <a:spcPts val="600"/>
              </a:spcAft>
              <a:buNone/>
            </a:pPr>
            <a:r>
              <a:rPr lang="en" sz="1100" dirty="0"/>
              <a:t>Organizational goals evolve and adapt with time and need. </a:t>
            </a:r>
          </a:p>
          <a:p>
            <a:pPr lvl="0">
              <a:spcBef>
                <a:spcPts val="0"/>
              </a:spcBef>
              <a:spcAft>
                <a:spcPts val="600"/>
              </a:spcAft>
              <a:buNone/>
            </a:pPr>
            <a:r>
              <a:rPr lang="en" sz="1100" dirty="0"/>
              <a:t>An insatiable need to keep learning, to keep growing, and to keep discovering personal renewal is the key to consistent leadership. The best leaders are not the boldest thinkers or the fastest learners, it’s the people who keep pushing to understand, who keep asking questions, and are unyielding in their fascination with being new to something. </a:t>
            </a:r>
          </a:p>
          <a:p>
            <a:pPr lvl="0">
              <a:spcBef>
                <a:spcPts val="0"/>
              </a:spcBef>
              <a:buNone/>
            </a:pPr>
            <a:endParaRPr dirty="0"/>
          </a:p>
        </p:txBody>
      </p:sp>
      <p:pic>
        <p:nvPicPr>
          <p:cNvPr id="141" name="Shape 141" descr="giphy.gif"/>
          <p:cNvPicPr preferRelativeResize="0"/>
          <p:nvPr/>
        </p:nvPicPr>
        <p:blipFill>
          <a:blip r:embed="rId3">
            <a:alphaModFix/>
          </a:blip>
          <a:stretch>
            <a:fillRect/>
          </a:stretch>
        </p:blipFill>
        <p:spPr>
          <a:xfrm>
            <a:off x="592150" y="1423950"/>
            <a:ext cx="3333750" cy="25050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0">
                                            <p:txEl>
                                              <p:pRg st="0" end="0"/>
                                            </p:txEl>
                                          </p:spTgt>
                                        </p:tgtEl>
                                        <p:attrNameLst>
                                          <p:attrName>style.visibility</p:attrName>
                                        </p:attrNameLst>
                                      </p:cBhvr>
                                      <p:to>
                                        <p:strVal val="visible"/>
                                      </p:to>
                                    </p:set>
                                    <p:animEffect transition="in" filter="fade">
                                      <p:cBhvr>
                                        <p:cTn id="7" dur="1000"/>
                                        <p:tgtEl>
                                          <p:spTgt spid="14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0">
                                            <p:txEl>
                                              <p:pRg st="2" end="2"/>
                                            </p:txEl>
                                          </p:spTgt>
                                        </p:tgtEl>
                                        <p:attrNameLst>
                                          <p:attrName>style.visibility</p:attrName>
                                        </p:attrNameLst>
                                      </p:cBhvr>
                                      <p:to>
                                        <p:strVal val="visible"/>
                                      </p:to>
                                    </p:set>
                                    <p:animEffect transition="in" filter="fade">
                                      <p:cBhvr>
                                        <p:cTn id="12" dur="1000"/>
                                        <p:tgtEl>
                                          <p:spTgt spid="14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0">
                                            <p:txEl>
                                              <p:pRg st="3" end="3"/>
                                            </p:txEl>
                                          </p:spTgt>
                                        </p:tgtEl>
                                        <p:attrNameLst>
                                          <p:attrName>style.visibility</p:attrName>
                                        </p:attrNameLst>
                                      </p:cBhvr>
                                      <p:to>
                                        <p:strVal val="visible"/>
                                      </p:to>
                                    </p:set>
                                    <p:animEffect transition="in" filter="fade">
                                      <p:cBhvr>
                                        <p:cTn id="17" dur="1000"/>
                                        <p:tgtEl>
                                          <p:spTgt spid="14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0">
                                            <p:txEl>
                                              <p:pRg st="4" end="4"/>
                                            </p:txEl>
                                          </p:spTgt>
                                        </p:tgtEl>
                                        <p:attrNameLst>
                                          <p:attrName>style.visibility</p:attrName>
                                        </p:attrNameLst>
                                      </p:cBhvr>
                                      <p:to>
                                        <p:strVal val="visible"/>
                                      </p:to>
                                    </p:set>
                                    <p:animEffect transition="in" filter="fade">
                                      <p:cBhvr>
                                        <p:cTn id="22" dur="1000"/>
                                        <p:tgtEl>
                                          <p:spTgt spid="140">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0">
                                            <p:txEl>
                                              <p:pRg st="5" end="5"/>
                                            </p:txEl>
                                          </p:spTgt>
                                        </p:tgtEl>
                                        <p:attrNameLst>
                                          <p:attrName>style.visibility</p:attrName>
                                        </p:attrNameLst>
                                      </p:cBhvr>
                                      <p:to>
                                        <p:strVal val="visible"/>
                                      </p:to>
                                    </p:set>
                                    <p:animEffect transition="in" filter="fade">
                                      <p:cBhvr>
                                        <p:cTn id="27" dur="1000"/>
                                        <p:tgtEl>
                                          <p:spTgt spid="14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Review: Leadership Training In The Workplace</a:t>
            </a:r>
          </a:p>
        </p:txBody>
      </p:sp>
      <p:sp>
        <p:nvSpPr>
          <p:cNvPr id="147" name="Shape 147"/>
          <p:cNvSpPr txBox="1">
            <a:spLocks noGrp="1"/>
          </p:cNvSpPr>
          <p:nvPr>
            <p:ph type="body" idx="1"/>
          </p:nvPr>
        </p:nvSpPr>
        <p:spPr>
          <a:xfrm>
            <a:off x="311700" y="1152475"/>
            <a:ext cx="3999900" cy="3416400"/>
          </a:xfrm>
          <a:prstGeom prst="rect">
            <a:avLst/>
          </a:prstGeom>
        </p:spPr>
        <p:txBody>
          <a:bodyPr lIns="91425" tIns="91425" rIns="91425" bIns="91425" anchor="t" anchorCtr="0">
            <a:noAutofit/>
          </a:bodyPr>
          <a:lstStyle/>
          <a:p>
            <a:pPr marL="514350" lvl="0" indent="-285750" rtl="0">
              <a:spcBef>
                <a:spcPts val="0"/>
              </a:spcBef>
              <a:spcAft>
                <a:spcPts val="600"/>
              </a:spcAft>
              <a:buFont typeface="Arial" panose="020B0604020202020204" pitchFamily="34" charset="0"/>
              <a:buChar char="•"/>
            </a:pPr>
            <a:r>
              <a:rPr lang="en" sz="1100" dirty="0"/>
              <a:t>What are the differing benefits of fitting in &amp; standing out in your company?</a:t>
            </a:r>
          </a:p>
          <a:p>
            <a:pPr marL="514350" lvl="0" indent="-285750" rtl="0">
              <a:spcBef>
                <a:spcPts val="0"/>
              </a:spcBef>
              <a:spcAft>
                <a:spcPts val="600"/>
              </a:spcAft>
              <a:buFont typeface="Arial" panose="020B0604020202020204" pitchFamily="34" charset="0"/>
              <a:buChar char="•"/>
            </a:pPr>
            <a:r>
              <a:rPr lang="en" sz="1100" dirty="0"/>
              <a:t>Why do the following matter:</a:t>
            </a:r>
          </a:p>
          <a:p>
            <a:pPr marL="914400" lvl="1" indent="-228600" rtl="0">
              <a:spcBef>
                <a:spcPts val="0"/>
              </a:spcBef>
              <a:spcAft>
                <a:spcPts val="600"/>
              </a:spcAft>
              <a:buFont typeface="Arial" panose="020B0604020202020204" pitchFamily="34" charset="0"/>
              <a:buChar char="•"/>
            </a:pPr>
            <a:r>
              <a:rPr lang="en" sz="1100" dirty="0"/>
              <a:t>Trust, Accountability, Reliability</a:t>
            </a:r>
          </a:p>
          <a:p>
            <a:pPr marL="914400" lvl="1" indent="-228600" rtl="0">
              <a:spcBef>
                <a:spcPts val="0"/>
              </a:spcBef>
              <a:spcAft>
                <a:spcPts val="600"/>
              </a:spcAft>
              <a:buFont typeface="Arial" panose="020B0604020202020204" pitchFamily="34" charset="0"/>
              <a:buChar char="•"/>
            </a:pPr>
            <a:r>
              <a:rPr lang="en" sz="1100" dirty="0"/>
              <a:t>Resilience</a:t>
            </a:r>
          </a:p>
          <a:p>
            <a:pPr marL="914400" lvl="1" indent="-228600" rtl="0">
              <a:spcBef>
                <a:spcPts val="0"/>
              </a:spcBef>
              <a:spcAft>
                <a:spcPts val="600"/>
              </a:spcAft>
              <a:buFont typeface="Arial" panose="020B0604020202020204" pitchFamily="34" charset="0"/>
              <a:buChar char="•"/>
            </a:pPr>
            <a:r>
              <a:rPr lang="en" sz="1100" dirty="0"/>
              <a:t>Curiosity</a:t>
            </a:r>
          </a:p>
          <a:p>
            <a:pPr marL="914400" lvl="1" indent="-228600" rtl="0">
              <a:spcBef>
                <a:spcPts val="0"/>
              </a:spcBef>
              <a:spcAft>
                <a:spcPts val="600"/>
              </a:spcAft>
              <a:buFont typeface="Arial" panose="020B0604020202020204" pitchFamily="34" charset="0"/>
              <a:buChar char="•"/>
            </a:pPr>
            <a:r>
              <a:rPr lang="en" sz="1100" dirty="0"/>
              <a:t>Owning Mistakes</a:t>
            </a:r>
          </a:p>
          <a:p>
            <a:pPr marL="914400" lvl="1" indent="-228600" rtl="0">
              <a:spcBef>
                <a:spcPts val="0"/>
              </a:spcBef>
              <a:spcAft>
                <a:spcPts val="600"/>
              </a:spcAft>
              <a:buFont typeface="Arial" panose="020B0604020202020204" pitchFamily="34" charset="0"/>
              <a:buChar char="•"/>
            </a:pPr>
            <a:r>
              <a:rPr lang="en" sz="1100" dirty="0"/>
              <a:t>Understanding your employer's values</a:t>
            </a:r>
          </a:p>
          <a:p>
            <a:pPr marL="514350" lvl="0" indent="-285750" rtl="0">
              <a:spcBef>
                <a:spcPts val="0"/>
              </a:spcBef>
              <a:spcAft>
                <a:spcPts val="600"/>
              </a:spcAft>
              <a:buFont typeface="Arial" panose="020B0604020202020204" pitchFamily="34" charset="0"/>
              <a:buChar char="•"/>
            </a:pPr>
            <a:r>
              <a:rPr lang="en" sz="1100" dirty="0"/>
              <a:t>Why is important to understand &amp; utilize your strengths in your company</a:t>
            </a:r>
          </a:p>
          <a:p>
            <a:pPr marL="514350" lvl="0" indent="-285750" rtl="0">
              <a:spcBef>
                <a:spcPts val="0"/>
              </a:spcBef>
              <a:spcAft>
                <a:spcPts val="600"/>
              </a:spcAft>
              <a:buFont typeface="Arial" panose="020B0604020202020204" pitchFamily="34" charset="0"/>
              <a:buChar char="•"/>
            </a:pPr>
            <a:r>
              <a:rPr lang="en" sz="1100" dirty="0"/>
              <a:t>What is integrity? Why is it important to professional success?</a:t>
            </a:r>
          </a:p>
          <a:p>
            <a:pPr marL="514350" lvl="0" indent="-285750" rtl="0">
              <a:spcBef>
                <a:spcPts val="0"/>
              </a:spcBef>
              <a:spcAft>
                <a:spcPts val="600"/>
              </a:spcAft>
              <a:buFont typeface="Arial" panose="020B0604020202020204" pitchFamily="34" charset="0"/>
              <a:buChar char="•"/>
            </a:pPr>
            <a:r>
              <a:rPr lang="en" sz="1100" dirty="0"/>
              <a:t>What is one way for you to display leadership from the start of your career?</a:t>
            </a:r>
          </a:p>
          <a:p>
            <a:pPr marL="514350" lvl="0" indent="-285750" rtl="0">
              <a:spcBef>
                <a:spcPts val="0"/>
              </a:spcBef>
              <a:spcAft>
                <a:spcPts val="600"/>
              </a:spcAft>
              <a:buFont typeface="Arial" panose="020B0604020202020204" pitchFamily="34" charset="0"/>
              <a:buChar char="•"/>
            </a:pPr>
            <a:r>
              <a:rPr lang="en" sz="1100" dirty="0"/>
              <a:t>What is the key to professional leadership?</a:t>
            </a:r>
          </a:p>
        </p:txBody>
      </p:sp>
      <p:pic>
        <p:nvPicPr>
          <p:cNvPr id="148" name="Shape 148"/>
          <p:cNvPicPr preferRelativeResize="0"/>
          <p:nvPr/>
        </p:nvPicPr>
        <p:blipFill>
          <a:blip r:embed="rId3">
            <a:alphaModFix/>
          </a:blip>
          <a:stretch>
            <a:fillRect/>
          </a:stretch>
        </p:blipFill>
        <p:spPr>
          <a:xfrm>
            <a:off x="4379697" y="1526175"/>
            <a:ext cx="4625450" cy="25014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7">
                                            <p:txEl>
                                              <p:pRg st="0" end="0"/>
                                            </p:txEl>
                                          </p:spTgt>
                                        </p:tgtEl>
                                        <p:attrNameLst>
                                          <p:attrName>style.visibility</p:attrName>
                                        </p:attrNameLst>
                                      </p:cBhvr>
                                      <p:to>
                                        <p:strVal val="visible"/>
                                      </p:to>
                                    </p:set>
                                    <p:animEffect transition="in" filter="fade">
                                      <p:cBhvr>
                                        <p:cTn id="7" dur="1000"/>
                                        <p:tgtEl>
                                          <p:spTgt spid="1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7">
                                            <p:txEl>
                                              <p:pRg st="1" end="1"/>
                                            </p:txEl>
                                          </p:spTgt>
                                        </p:tgtEl>
                                        <p:attrNameLst>
                                          <p:attrName>style.visibility</p:attrName>
                                        </p:attrNameLst>
                                      </p:cBhvr>
                                      <p:to>
                                        <p:strVal val="visible"/>
                                      </p:to>
                                    </p:set>
                                    <p:animEffect transition="in" filter="fade">
                                      <p:cBhvr>
                                        <p:cTn id="12" dur="1000"/>
                                        <p:tgtEl>
                                          <p:spTgt spid="1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7">
                                            <p:txEl>
                                              <p:pRg st="2" end="2"/>
                                            </p:txEl>
                                          </p:spTgt>
                                        </p:tgtEl>
                                        <p:attrNameLst>
                                          <p:attrName>style.visibility</p:attrName>
                                        </p:attrNameLst>
                                      </p:cBhvr>
                                      <p:to>
                                        <p:strVal val="visible"/>
                                      </p:to>
                                    </p:set>
                                    <p:animEffect transition="in" filter="fade">
                                      <p:cBhvr>
                                        <p:cTn id="17" dur="1000"/>
                                        <p:tgtEl>
                                          <p:spTgt spid="1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7">
                                            <p:txEl>
                                              <p:pRg st="3" end="3"/>
                                            </p:txEl>
                                          </p:spTgt>
                                        </p:tgtEl>
                                        <p:attrNameLst>
                                          <p:attrName>style.visibility</p:attrName>
                                        </p:attrNameLst>
                                      </p:cBhvr>
                                      <p:to>
                                        <p:strVal val="visible"/>
                                      </p:to>
                                    </p:set>
                                    <p:animEffect transition="in" filter="fade">
                                      <p:cBhvr>
                                        <p:cTn id="22" dur="1000"/>
                                        <p:tgtEl>
                                          <p:spTgt spid="14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7">
                                            <p:txEl>
                                              <p:pRg st="4" end="4"/>
                                            </p:txEl>
                                          </p:spTgt>
                                        </p:tgtEl>
                                        <p:attrNameLst>
                                          <p:attrName>style.visibility</p:attrName>
                                        </p:attrNameLst>
                                      </p:cBhvr>
                                      <p:to>
                                        <p:strVal val="visible"/>
                                      </p:to>
                                    </p:set>
                                    <p:animEffect transition="in" filter="fade">
                                      <p:cBhvr>
                                        <p:cTn id="27" dur="1000"/>
                                        <p:tgtEl>
                                          <p:spTgt spid="14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7">
                                            <p:txEl>
                                              <p:pRg st="5" end="5"/>
                                            </p:txEl>
                                          </p:spTgt>
                                        </p:tgtEl>
                                        <p:attrNameLst>
                                          <p:attrName>style.visibility</p:attrName>
                                        </p:attrNameLst>
                                      </p:cBhvr>
                                      <p:to>
                                        <p:strVal val="visible"/>
                                      </p:to>
                                    </p:set>
                                    <p:animEffect transition="in" filter="fade">
                                      <p:cBhvr>
                                        <p:cTn id="32" dur="1000"/>
                                        <p:tgtEl>
                                          <p:spTgt spid="14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47">
                                            <p:txEl>
                                              <p:pRg st="6" end="6"/>
                                            </p:txEl>
                                          </p:spTgt>
                                        </p:tgtEl>
                                        <p:attrNameLst>
                                          <p:attrName>style.visibility</p:attrName>
                                        </p:attrNameLst>
                                      </p:cBhvr>
                                      <p:to>
                                        <p:strVal val="visible"/>
                                      </p:to>
                                    </p:set>
                                    <p:animEffect transition="in" filter="fade">
                                      <p:cBhvr>
                                        <p:cTn id="37" dur="1000"/>
                                        <p:tgtEl>
                                          <p:spTgt spid="14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47">
                                            <p:txEl>
                                              <p:pRg st="7" end="7"/>
                                            </p:txEl>
                                          </p:spTgt>
                                        </p:tgtEl>
                                        <p:attrNameLst>
                                          <p:attrName>style.visibility</p:attrName>
                                        </p:attrNameLst>
                                      </p:cBhvr>
                                      <p:to>
                                        <p:strVal val="visible"/>
                                      </p:to>
                                    </p:set>
                                    <p:animEffect transition="in" filter="fade">
                                      <p:cBhvr>
                                        <p:cTn id="42" dur="1000"/>
                                        <p:tgtEl>
                                          <p:spTgt spid="14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47">
                                            <p:txEl>
                                              <p:pRg st="8" end="8"/>
                                            </p:txEl>
                                          </p:spTgt>
                                        </p:tgtEl>
                                        <p:attrNameLst>
                                          <p:attrName>style.visibility</p:attrName>
                                        </p:attrNameLst>
                                      </p:cBhvr>
                                      <p:to>
                                        <p:strVal val="visible"/>
                                      </p:to>
                                    </p:set>
                                    <p:animEffect transition="in" filter="fade">
                                      <p:cBhvr>
                                        <p:cTn id="47" dur="1000"/>
                                        <p:tgtEl>
                                          <p:spTgt spid="147">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47">
                                            <p:txEl>
                                              <p:pRg st="9" end="9"/>
                                            </p:txEl>
                                          </p:spTgt>
                                        </p:tgtEl>
                                        <p:attrNameLst>
                                          <p:attrName>style.visibility</p:attrName>
                                        </p:attrNameLst>
                                      </p:cBhvr>
                                      <p:to>
                                        <p:strVal val="visible"/>
                                      </p:to>
                                    </p:set>
                                    <p:animEffect transition="in" filter="fade">
                                      <p:cBhvr>
                                        <p:cTn id="52" dur="1000"/>
                                        <p:tgtEl>
                                          <p:spTgt spid="147">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47">
                                            <p:txEl>
                                              <p:pRg st="10" end="10"/>
                                            </p:txEl>
                                          </p:spTgt>
                                        </p:tgtEl>
                                        <p:attrNameLst>
                                          <p:attrName>style.visibility</p:attrName>
                                        </p:attrNameLst>
                                      </p:cBhvr>
                                      <p:to>
                                        <p:strVal val="visible"/>
                                      </p:to>
                                    </p:set>
                                    <p:animEffect transition="in" filter="fade">
                                      <p:cBhvr>
                                        <p:cTn id="57" dur="1000"/>
                                        <p:tgtEl>
                                          <p:spTgt spid="14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Shape 153"/>
          <p:cNvSpPr txBox="1">
            <a:spLocks noGrp="1"/>
          </p:cNvSpPr>
          <p:nvPr>
            <p:ph type="title"/>
          </p:nvPr>
        </p:nvSpPr>
        <p:spPr>
          <a:xfrm>
            <a:off x="311700" y="239800"/>
            <a:ext cx="8520600" cy="841800"/>
          </a:xfrm>
          <a:prstGeom prst="rect">
            <a:avLst/>
          </a:prstGeom>
        </p:spPr>
        <p:txBody>
          <a:bodyPr lIns="91425" tIns="91425" rIns="91425" bIns="91425" anchor="ctr" anchorCtr="0">
            <a:noAutofit/>
          </a:bodyPr>
          <a:lstStyle/>
          <a:p>
            <a:pPr lvl="0">
              <a:spcBef>
                <a:spcPts val="0"/>
              </a:spcBef>
              <a:buNone/>
            </a:pPr>
            <a:r>
              <a:rPr lang="en" b="1"/>
              <a:t>How To Create A Career Roadmap</a:t>
            </a:r>
          </a:p>
        </p:txBody>
      </p:sp>
      <p:pic>
        <p:nvPicPr>
          <p:cNvPr id="154" name="Shape 154"/>
          <p:cNvPicPr preferRelativeResize="0"/>
          <p:nvPr/>
        </p:nvPicPr>
        <p:blipFill>
          <a:blip r:embed="rId3">
            <a:alphaModFix/>
          </a:blip>
          <a:stretch>
            <a:fillRect/>
          </a:stretch>
        </p:blipFill>
        <p:spPr>
          <a:xfrm>
            <a:off x="2161725" y="1266903"/>
            <a:ext cx="4820550" cy="33864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Shape 159"/>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Overview</a:t>
            </a:r>
            <a:r>
              <a:rPr lang="en"/>
              <a:t>	</a:t>
            </a:r>
          </a:p>
        </p:txBody>
      </p:sp>
      <p:sp>
        <p:nvSpPr>
          <p:cNvPr id="160" name="Shape 160"/>
          <p:cNvSpPr txBox="1">
            <a:spLocks noGrp="1"/>
          </p:cNvSpPr>
          <p:nvPr>
            <p:ph type="body" idx="1"/>
          </p:nvPr>
        </p:nvSpPr>
        <p:spPr>
          <a:xfrm>
            <a:off x="311700" y="1152475"/>
            <a:ext cx="8520600" cy="3792900"/>
          </a:xfrm>
          <a:prstGeom prst="rect">
            <a:avLst/>
          </a:prstGeom>
        </p:spPr>
        <p:txBody>
          <a:bodyPr lIns="91425" tIns="91425" rIns="91425" bIns="91425" anchor="t" anchorCtr="0">
            <a:noAutofit/>
          </a:bodyPr>
          <a:lstStyle/>
          <a:p>
            <a:pPr lvl="0">
              <a:spcBef>
                <a:spcPts val="0"/>
              </a:spcBef>
              <a:buNone/>
            </a:pPr>
            <a:r>
              <a:rPr lang="en" b="1" dirty="0"/>
              <a:t>Items To Cover:</a:t>
            </a:r>
          </a:p>
          <a:p>
            <a:pPr marL="457200" lvl="0" indent="-317500" rtl="0">
              <a:spcBef>
                <a:spcPts val="0"/>
              </a:spcBef>
              <a:spcAft>
                <a:spcPts val="600"/>
              </a:spcAft>
              <a:buSzPct val="100000"/>
              <a:buFont typeface="Arial" panose="020B0604020202020204" pitchFamily="34" charset="0"/>
              <a:buChar char="•"/>
            </a:pPr>
            <a:r>
              <a:rPr lang="en" sz="1200" dirty="0"/>
              <a:t>Professional Inspirations</a:t>
            </a:r>
          </a:p>
          <a:p>
            <a:pPr marL="457200" lvl="0" indent="-317500" rtl="0">
              <a:spcBef>
                <a:spcPts val="0"/>
              </a:spcBef>
              <a:spcAft>
                <a:spcPts val="600"/>
              </a:spcAft>
              <a:buSzPct val="100000"/>
              <a:buFont typeface="Arial" panose="020B0604020202020204" pitchFamily="34" charset="0"/>
              <a:buChar char="•"/>
            </a:pPr>
            <a:r>
              <a:rPr lang="en" sz="1200" dirty="0"/>
              <a:t>Your Goals &amp; Skills</a:t>
            </a:r>
          </a:p>
          <a:p>
            <a:pPr marL="457200" lvl="0" indent="-317500" rtl="0">
              <a:spcBef>
                <a:spcPts val="0"/>
              </a:spcBef>
              <a:spcAft>
                <a:spcPts val="600"/>
              </a:spcAft>
              <a:buSzPct val="100000"/>
              <a:buFont typeface="Arial" panose="020B0604020202020204" pitchFamily="34" charset="0"/>
              <a:buChar char="•"/>
            </a:pPr>
            <a:r>
              <a:rPr lang="en" sz="1200" dirty="0"/>
              <a:t>Networking</a:t>
            </a:r>
          </a:p>
          <a:p>
            <a:pPr marL="457200" lvl="0" indent="-317500" rtl="0">
              <a:spcBef>
                <a:spcPts val="0"/>
              </a:spcBef>
              <a:spcAft>
                <a:spcPts val="600"/>
              </a:spcAft>
              <a:buSzPct val="100000"/>
              <a:buFont typeface="Arial" panose="020B0604020202020204" pitchFamily="34" charset="0"/>
              <a:buChar char="•"/>
            </a:pPr>
            <a:r>
              <a:rPr lang="en" sz="1200" dirty="0"/>
              <a:t>Your Place in Your Career Field</a:t>
            </a:r>
          </a:p>
          <a:p>
            <a:pPr marL="457200" lvl="0" indent="-317500" rtl="0">
              <a:spcBef>
                <a:spcPts val="0"/>
              </a:spcBef>
              <a:spcAft>
                <a:spcPts val="600"/>
              </a:spcAft>
              <a:buSzPct val="100000"/>
              <a:buFont typeface="Arial" panose="020B0604020202020204" pitchFamily="34" charset="0"/>
              <a:buChar char="•"/>
            </a:pPr>
            <a:r>
              <a:rPr lang="en" sz="1200" dirty="0"/>
              <a:t>Mentors</a:t>
            </a:r>
          </a:p>
          <a:p>
            <a:pPr marL="457200" lvl="0" indent="-317500" rtl="0">
              <a:spcBef>
                <a:spcPts val="0"/>
              </a:spcBef>
              <a:spcAft>
                <a:spcPts val="600"/>
              </a:spcAft>
              <a:buSzPct val="100000"/>
              <a:buFont typeface="Arial" panose="020B0604020202020204" pitchFamily="34" charset="0"/>
              <a:buChar char="•"/>
            </a:pPr>
            <a:r>
              <a:rPr lang="en" sz="1200" dirty="0"/>
              <a:t>Job Search Perspective</a:t>
            </a:r>
          </a:p>
          <a:p>
            <a:pPr marL="457200" lvl="0" indent="-317500" rtl="0">
              <a:spcBef>
                <a:spcPts val="0"/>
              </a:spcBef>
              <a:spcAft>
                <a:spcPts val="600"/>
              </a:spcAft>
              <a:buSzPct val="100000"/>
              <a:buFont typeface="Arial" panose="020B0604020202020204" pitchFamily="34" charset="0"/>
              <a:buChar char="•"/>
            </a:pPr>
            <a:r>
              <a:rPr lang="en" sz="1200" dirty="0"/>
              <a:t>Outside Resources</a:t>
            </a:r>
          </a:p>
          <a:p>
            <a:pPr marL="457200" lvl="0" indent="-317500" rtl="0">
              <a:spcBef>
                <a:spcPts val="0"/>
              </a:spcBef>
              <a:spcAft>
                <a:spcPts val="600"/>
              </a:spcAft>
              <a:buSzPct val="100000"/>
              <a:buFont typeface="Arial" panose="020B0604020202020204" pitchFamily="34" charset="0"/>
              <a:buChar char="•"/>
            </a:pPr>
            <a:r>
              <a:rPr lang="en" sz="1200" dirty="0"/>
              <a:t>Visualizing Your Career</a:t>
            </a:r>
          </a:p>
          <a:p>
            <a:pPr lvl="0" rtl="0">
              <a:spcBef>
                <a:spcPts val="0"/>
              </a:spcBef>
              <a:buNone/>
            </a:pPr>
            <a:endParaRPr dirty="0"/>
          </a:p>
        </p:txBody>
      </p:sp>
      <p:pic>
        <p:nvPicPr>
          <p:cNvPr id="161" name="Shape 161"/>
          <p:cNvPicPr preferRelativeResize="0"/>
          <p:nvPr/>
        </p:nvPicPr>
        <p:blipFill>
          <a:blip r:embed="rId3">
            <a:alphaModFix/>
          </a:blip>
          <a:stretch>
            <a:fillRect/>
          </a:stretch>
        </p:blipFill>
        <p:spPr>
          <a:xfrm>
            <a:off x="4262375" y="1138225"/>
            <a:ext cx="4286250" cy="28670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0">
                                            <p:txEl>
                                              <p:pRg st="0" end="0"/>
                                            </p:txEl>
                                          </p:spTgt>
                                        </p:tgtEl>
                                        <p:attrNameLst>
                                          <p:attrName>style.visibility</p:attrName>
                                        </p:attrNameLst>
                                      </p:cBhvr>
                                      <p:to>
                                        <p:strVal val="visible"/>
                                      </p:to>
                                    </p:set>
                                    <p:animEffect transition="in" filter="fade">
                                      <p:cBhvr>
                                        <p:cTn id="7" dur="1000"/>
                                        <p:tgtEl>
                                          <p:spTgt spid="16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0">
                                            <p:txEl>
                                              <p:pRg st="1" end="1"/>
                                            </p:txEl>
                                          </p:spTgt>
                                        </p:tgtEl>
                                        <p:attrNameLst>
                                          <p:attrName>style.visibility</p:attrName>
                                        </p:attrNameLst>
                                      </p:cBhvr>
                                      <p:to>
                                        <p:strVal val="visible"/>
                                      </p:to>
                                    </p:set>
                                    <p:animEffect transition="in" filter="fade">
                                      <p:cBhvr>
                                        <p:cTn id="12" dur="1000"/>
                                        <p:tgtEl>
                                          <p:spTgt spid="16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0">
                                            <p:txEl>
                                              <p:pRg st="2" end="2"/>
                                            </p:txEl>
                                          </p:spTgt>
                                        </p:tgtEl>
                                        <p:attrNameLst>
                                          <p:attrName>style.visibility</p:attrName>
                                        </p:attrNameLst>
                                      </p:cBhvr>
                                      <p:to>
                                        <p:strVal val="visible"/>
                                      </p:to>
                                    </p:set>
                                    <p:animEffect transition="in" filter="fade">
                                      <p:cBhvr>
                                        <p:cTn id="17" dur="1000"/>
                                        <p:tgtEl>
                                          <p:spTgt spid="16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0">
                                            <p:txEl>
                                              <p:pRg st="3" end="3"/>
                                            </p:txEl>
                                          </p:spTgt>
                                        </p:tgtEl>
                                        <p:attrNameLst>
                                          <p:attrName>style.visibility</p:attrName>
                                        </p:attrNameLst>
                                      </p:cBhvr>
                                      <p:to>
                                        <p:strVal val="visible"/>
                                      </p:to>
                                    </p:set>
                                    <p:animEffect transition="in" filter="fade">
                                      <p:cBhvr>
                                        <p:cTn id="22" dur="1000"/>
                                        <p:tgtEl>
                                          <p:spTgt spid="16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0">
                                            <p:txEl>
                                              <p:pRg st="4" end="4"/>
                                            </p:txEl>
                                          </p:spTgt>
                                        </p:tgtEl>
                                        <p:attrNameLst>
                                          <p:attrName>style.visibility</p:attrName>
                                        </p:attrNameLst>
                                      </p:cBhvr>
                                      <p:to>
                                        <p:strVal val="visible"/>
                                      </p:to>
                                    </p:set>
                                    <p:animEffect transition="in" filter="fade">
                                      <p:cBhvr>
                                        <p:cTn id="27" dur="1000"/>
                                        <p:tgtEl>
                                          <p:spTgt spid="16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0">
                                            <p:txEl>
                                              <p:pRg st="5" end="5"/>
                                            </p:txEl>
                                          </p:spTgt>
                                        </p:tgtEl>
                                        <p:attrNameLst>
                                          <p:attrName>style.visibility</p:attrName>
                                        </p:attrNameLst>
                                      </p:cBhvr>
                                      <p:to>
                                        <p:strVal val="visible"/>
                                      </p:to>
                                    </p:set>
                                    <p:animEffect transition="in" filter="fade">
                                      <p:cBhvr>
                                        <p:cTn id="32" dur="1000"/>
                                        <p:tgtEl>
                                          <p:spTgt spid="16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60">
                                            <p:txEl>
                                              <p:pRg st="6" end="6"/>
                                            </p:txEl>
                                          </p:spTgt>
                                        </p:tgtEl>
                                        <p:attrNameLst>
                                          <p:attrName>style.visibility</p:attrName>
                                        </p:attrNameLst>
                                      </p:cBhvr>
                                      <p:to>
                                        <p:strVal val="visible"/>
                                      </p:to>
                                    </p:set>
                                    <p:animEffect transition="in" filter="fade">
                                      <p:cBhvr>
                                        <p:cTn id="37" dur="1000"/>
                                        <p:tgtEl>
                                          <p:spTgt spid="160">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60">
                                            <p:txEl>
                                              <p:pRg st="7" end="7"/>
                                            </p:txEl>
                                          </p:spTgt>
                                        </p:tgtEl>
                                        <p:attrNameLst>
                                          <p:attrName>style.visibility</p:attrName>
                                        </p:attrNameLst>
                                      </p:cBhvr>
                                      <p:to>
                                        <p:strVal val="visible"/>
                                      </p:to>
                                    </p:set>
                                    <p:animEffect transition="in" filter="fade">
                                      <p:cBhvr>
                                        <p:cTn id="42" dur="1000"/>
                                        <p:tgtEl>
                                          <p:spTgt spid="160">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60">
                                            <p:txEl>
                                              <p:pRg st="8" end="8"/>
                                            </p:txEl>
                                          </p:spTgt>
                                        </p:tgtEl>
                                        <p:attrNameLst>
                                          <p:attrName>style.visibility</p:attrName>
                                        </p:attrNameLst>
                                      </p:cBhvr>
                                      <p:to>
                                        <p:strVal val="visible"/>
                                      </p:to>
                                    </p:set>
                                    <p:animEffect transition="in" filter="fade">
                                      <p:cBhvr>
                                        <p:cTn id="47" dur="1000"/>
                                        <p:tgtEl>
                                          <p:spTgt spid="160">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60">
                                            <p:txEl>
                                              <p:pRg st="9" end="9"/>
                                            </p:txEl>
                                          </p:spTgt>
                                        </p:tgtEl>
                                        <p:attrNameLst>
                                          <p:attrName>style.visibility</p:attrName>
                                        </p:attrNameLst>
                                      </p:cBhvr>
                                      <p:to>
                                        <p:strVal val="visible"/>
                                      </p:to>
                                    </p:set>
                                    <p:animEffect transition="in" filter="fade">
                                      <p:cBhvr>
                                        <p:cTn id="52" dur="1000"/>
                                        <p:tgtEl>
                                          <p:spTgt spid="16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Shape 166"/>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Activity: Professional Inspiration</a:t>
            </a:r>
          </a:p>
        </p:txBody>
      </p:sp>
      <p:sp>
        <p:nvSpPr>
          <p:cNvPr id="167" name="Shape 167"/>
          <p:cNvSpPr txBox="1">
            <a:spLocks noGrp="1"/>
          </p:cNvSpPr>
          <p:nvPr>
            <p:ph type="body" idx="1"/>
          </p:nvPr>
        </p:nvSpPr>
        <p:spPr>
          <a:xfrm>
            <a:off x="311700" y="1152475"/>
            <a:ext cx="8520600" cy="3914100"/>
          </a:xfrm>
          <a:prstGeom prst="rect">
            <a:avLst/>
          </a:prstGeom>
        </p:spPr>
        <p:txBody>
          <a:bodyPr lIns="91425" tIns="91425" rIns="91425" bIns="91425" anchor="t" anchorCtr="0">
            <a:noAutofit/>
          </a:bodyPr>
          <a:lstStyle/>
          <a:p>
            <a:pPr lvl="0">
              <a:spcBef>
                <a:spcPts val="0"/>
              </a:spcBef>
              <a:buNone/>
            </a:pPr>
            <a:r>
              <a:rPr lang="en" dirty="0"/>
              <a:t>We all have people who inspire us in our lives, both personally and professionally. Looking at famous professionals, what is the first thing you think of for each? What is one thing that inspires you about each?</a:t>
            </a:r>
          </a:p>
          <a:p>
            <a:pPr marL="514350" lvl="0" indent="-285750" rtl="0">
              <a:spcBef>
                <a:spcPts val="0"/>
              </a:spcBef>
              <a:spcAft>
                <a:spcPts val="600"/>
              </a:spcAft>
              <a:buFont typeface="Arial" panose="020B0604020202020204" pitchFamily="34" charset="0"/>
              <a:buChar char="•"/>
            </a:pPr>
            <a:r>
              <a:rPr lang="en" sz="1400" dirty="0"/>
              <a:t>Steve Jobs</a:t>
            </a:r>
          </a:p>
          <a:p>
            <a:pPr marL="514350" lvl="0" indent="-285750" rtl="0">
              <a:spcBef>
                <a:spcPts val="0"/>
              </a:spcBef>
              <a:spcAft>
                <a:spcPts val="600"/>
              </a:spcAft>
              <a:buFont typeface="Arial" panose="020B0604020202020204" pitchFamily="34" charset="0"/>
              <a:buChar char="•"/>
            </a:pPr>
            <a:r>
              <a:rPr lang="en" sz="1400" dirty="0"/>
              <a:t>Warren Buffett</a:t>
            </a:r>
          </a:p>
          <a:p>
            <a:pPr marL="514350" lvl="0" indent="-285750" rtl="0">
              <a:spcBef>
                <a:spcPts val="0"/>
              </a:spcBef>
              <a:spcAft>
                <a:spcPts val="600"/>
              </a:spcAft>
              <a:buFont typeface="Arial" panose="020B0604020202020204" pitchFamily="34" charset="0"/>
              <a:buChar char="•"/>
            </a:pPr>
            <a:r>
              <a:rPr lang="en" sz="1400" dirty="0"/>
              <a:t>Mark Zuckerberg</a:t>
            </a:r>
          </a:p>
          <a:p>
            <a:pPr marL="514350" lvl="0" indent="-285750" rtl="0">
              <a:spcBef>
                <a:spcPts val="0"/>
              </a:spcBef>
              <a:spcAft>
                <a:spcPts val="600"/>
              </a:spcAft>
              <a:buFont typeface="Arial" panose="020B0604020202020204" pitchFamily="34" charset="0"/>
              <a:buChar char="•"/>
            </a:pPr>
            <a:r>
              <a:rPr lang="en" sz="1400" dirty="0"/>
              <a:t>Bill Gates</a:t>
            </a:r>
          </a:p>
          <a:p>
            <a:pPr marL="514350" lvl="0" indent="-285750" rtl="0">
              <a:spcBef>
                <a:spcPts val="0"/>
              </a:spcBef>
              <a:spcAft>
                <a:spcPts val="600"/>
              </a:spcAft>
              <a:buFont typeface="Arial" panose="020B0604020202020204" pitchFamily="34" charset="0"/>
              <a:buChar char="•"/>
            </a:pPr>
            <a:r>
              <a:rPr lang="en" sz="1400" dirty="0"/>
              <a:t>Oprah Winfrey</a:t>
            </a:r>
          </a:p>
          <a:p>
            <a:pPr marL="514350" lvl="0" indent="-285750" rtl="0">
              <a:spcBef>
                <a:spcPts val="0"/>
              </a:spcBef>
              <a:spcAft>
                <a:spcPts val="600"/>
              </a:spcAft>
              <a:buFont typeface="Arial" panose="020B0604020202020204" pitchFamily="34" charset="0"/>
              <a:buChar char="•"/>
            </a:pPr>
            <a:r>
              <a:rPr lang="en" sz="1400" dirty="0"/>
              <a:t>Michelle Obama</a:t>
            </a:r>
          </a:p>
          <a:p>
            <a:pPr marL="514350" lvl="0" indent="-285750" rtl="0">
              <a:spcBef>
                <a:spcPts val="0"/>
              </a:spcBef>
              <a:spcAft>
                <a:spcPts val="600"/>
              </a:spcAft>
              <a:buFont typeface="Arial" panose="020B0604020202020204" pitchFamily="34" charset="0"/>
              <a:buChar char="•"/>
            </a:pPr>
            <a:r>
              <a:rPr lang="en" sz="1400" dirty="0"/>
              <a:t>Richard Branson</a:t>
            </a:r>
          </a:p>
        </p:txBody>
      </p:sp>
      <p:pic>
        <p:nvPicPr>
          <p:cNvPr id="168" name="Shape 168"/>
          <p:cNvPicPr preferRelativeResize="0"/>
          <p:nvPr/>
        </p:nvPicPr>
        <p:blipFill>
          <a:blip r:embed="rId3">
            <a:alphaModFix/>
          </a:blip>
          <a:stretch>
            <a:fillRect/>
          </a:stretch>
        </p:blipFill>
        <p:spPr>
          <a:xfrm>
            <a:off x="4044600" y="2411487"/>
            <a:ext cx="1482475" cy="816875"/>
          </a:xfrm>
          <a:prstGeom prst="rect">
            <a:avLst/>
          </a:prstGeom>
          <a:noFill/>
          <a:ln>
            <a:noFill/>
          </a:ln>
        </p:spPr>
      </p:pic>
      <p:pic>
        <p:nvPicPr>
          <p:cNvPr id="169" name="Shape 169"/>
          <p:cNvPicPr preferRelativeResize="0"/>
          <p:nvPr/>
        </p:nvPicPr>
        <p:blipFill>
          <a:blip r:embed="rId4">
            <a:alphaModFix/>
          </a:blip>
          <a:stretch>
            <a:fillRect/>
          </a:stretch>
        </p:blipFill>
        <p:spPr>
          <a:xfrm>
            <a:off x="5462975" y="2146125"/>
            <a:ext cx="1123075" cy="1123075"/>
          </a:xfrm>
          <a:prstGeom prst="rect">
            <a:avLst/>
          </a:prstGeom>
          <a:noFill/>
          <a:ln>
            <a:noFill/>
          </a:ln>
        </p:spPr>
      </p:pic>
      <p:pic>
        <p:nvPicPr>
          <p:cNvPr id="170" name="Shape 170"/>
          <p:cNvPicPr preferRelativeResize="0"/>
          <p:nvPr/>
        </p:nvPicPr>
        <p:blipFill>
          <a:blip r:embed="rId5">
            <a:alphaModFix/>
          </a:blip>
          <a:stretch>
            <a:fillRect/>
          </a:stretch>
        </p:blipFill>
        <p:spPr>
          <a:xfrm>
            <a:off x="6586050" y="2370650"/>
            <a:ext cx="1297751" cy="898549"/>
          </a:xfrm>
          <a:prstGeom prst="rect">
            <a:avLst/>
          </a:prstGeom>
          <a:noFill/>
          <a:ln>
            <a:noFill/>
          </a:ln>
        </p:spPr>
      </p:pic>
      <p:pic>
        <p:nvPicPr>
          <p:cNvPr id="171" name="Shape 171"/>
          <p:cNvPicPr preferRelativeResize="0"/>
          <p:nvPr/>
        </p:nvPicPr>
        <p:blipFill>
          <a:blip r:embed="rId6">
            <a:alphaModFix/>
          </a:blip>
          <a:stretch>
            <a:fillRect/>
          </a:stretch>
        </p:blipFill>
        <p:spPr>
          <a:xfrm flipH="1">
            <a:off x="7883798" y="2234077"/>
            <a:ext cx="948498" cy="1327898"/>
          </a:xfrm>
          <a:prstGeom prst="rect">
            <a:avLst/>
          </a:prstGeom>
          <a:noFill/>
          <a:ln>
            <a:noFill/>
          </a:ln>
        </p:spPr>
      </p:pic>
      <p:pic>
        <p:nvPicPr>
          <p:cNvPr id="172" name="Shape 172"/>
          <p:cNvPicPr preferRelativeResize="0"/>
          <p:nvPr/>
        </p:nvPicPr>
        <p:blipFill>
          <a:blip r:embed="rId7">
            <a:alphaModFix/>
          </a:blip>
          <a:stretch>
            <a:fillRect/>
          </a:stretch>
        </p:blipFill>
        <p:spPr>
          <a:xfrm>
            <a:off x="7883787" y="3561975"/>
            <a:ext cx="1123074" cy="1402449"/>
          </a:xfrm>
          <a:prstGeom prst="rect">
            <a:avLst/>
          </a:prstGeom>
          <a:noFill/>
          <a:ln>
            <a:noFill/>
          </a:ln>
        </p:spPr>
      </p:pic>
      <p:pic>
        <p:nvPicPr>
          <p:cNvPr id="173" name="Shape 173"/>
          <p:cNvPicPr preferRelativeResize="0"/>
          <p:nvPr/>
        </p:nvPicPr>
        <p:blipFill>
          <a:blip r:embed="rId8">
            <a:alphaModFix/>
          </a:blip>
          <a:stretch>
            <a:fillRect/>
          </a:stretch>
        </p:blipFill>
        <p:spPr>
          <a:xfrm>
            <a:off x="4259509" y="3166787"/>
            <a:ext cx="1770539" cy="1327900"/>
          </a:xfrm>
          <a:prstGeom prst="rect">
            <a:avLst/>
          </a:prstGeom>
          <a:noFill/>
          <a:ln>
            <a:noFill/>
          </a:ln>
        </p:spPr>
      </p:pic>
      <p:pic>
        <p:nvPicPr>
          <p:cNvPr id="174" name="Shape 174"/>
          <p:cNvPicPr preferRelativeResize="0"/>
          <p:nvPr/>
        </p:nvPicPr>
        <p:blipFill>
          <a:blip r:embed="rId9">
            <a:alphaModFix/>
          </a:blip>
          <a:stretch>
            <a:fillRect/>
          </a:stretch>
        </p:blipFill>
        <p:spPr>
          <a:xfrm>
            <a:off x="6030044" y="3269199"/>
            <a:ext cx="1853757" cy="11230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7">
                                            <p:txEl>
                                              <p:pRg st="0" end="0"/>
                                            </p:txEl>
                                          </p:spTgt>
                                        </p:tgtEl>
                                        <p:attrNameLst>
                                          <p:attrName>style.visibility</p:attrName>
                                        </p:attrNameLst>
                                      </p:cBhvr>
                                      <p:to>
                                        <p:strVal val="visible"/>
                                      </p:to>
                                    </p:set>
                                    <p:animEffect transition="in" filter="fade">
                                      <p:cBhvr>
                                        <p:cTn id="7" dur="1000"/>
                                        <p:tgtEl>
                                          <p:spTgt spid="1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7">
                                            <p:txEl>
                                              <p:pRg st="1" end="1"/>
                                            </p:txEl>
                                          </p:spTgt>
                                        </p:tgtEl>
                                        <p:attrNameLst>
                                          <p:attrName>style.visibility</p:attrName>
                                        </p:attrNameLst>
                                      </p:cBhvr>
                                      <p:to>
                                        <p:strVal val="visible"/>
                                      </p:to>
                                    </p:set>
                                    <p:animEffect transition="in" filter="fade">
                                      <p:cBhvr>
                                        <p:cTn id="12" dur="1000"/>
                                        <p:tgtEl>
                                          <p:spTgt spid="16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7">
                                            <p:txEl>
                                              <p:pRg st="2" end="2"/>
                                            </p:txEl>
                                          </p:spTgt>
                                        </p:tgtEl>
                                        <p:attrNameLst>
                                          <p:attrName>style.visibility</p:attrName>
                                        </p:attrNameLst>
                                      </p:cBhvr>
                                      <p:to>
                                        <p:strVal val="visible"/>
                                      </p:to>
                                    </p:set>
                                    <p:animEffect transition="in" filter="fade">
                                      <p:cBhvr>
                                        <p:cTn id="17" dur="1000"/>
                                        <p:tgtEl>
                                          <p:spTgt spid="16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7">
                                            <p:txEl>
                                              <p:pRg st="3" end="3"/>
                                            </p:txEl>
                                          </p:spTgt>
                                        </p:tgtEl>
                                        <p:attrNameLst>
                                          <p:attrName>style.visibility</p:attrName>
                                        </p:attrNameLst>
                                      </p:cBhvr>
                                      <p:to>
                                        <p:strVal val="visible"/>
                                      </p:to>
                                    </p:set>
                                    <p:animEffect transition="in" filter="fade">
                                      <p:cBhvr>
                                        <p:cTn id="22" dur="1000"/>
                                        <p:tgtEl>
                                          <p:spTgt spid="16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7">
                                            <p:txEl>
                                              <p:pRg st="4" end="4"/>
                                            </p:txEl>
                                          </p:spTgt>
                                        </p:tgtEl>
                                        <p:attrNameLst>
                                          <p:attrName>style.visibility</p:attrName>
                                        </p:attrNameLst>
                                      </p:cBhvr>
                                      <p:to>
                                        <p:strVal val="visible"/>
                                      </p:to>
                                    </p:set>
                                    <p:animEffect transition="in" filter="fade">
                                      <p:cBhvr>
                                        <p:cTn id="27" dur="1000"/>
                                        <p:tgtEl>
                                          <p:spTgt spid="16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7">
                                            <p:txEl>
                                              <p:pRg st="5" end="5"/>
                                            </p:txEl>
                                          </p:spTgt>
                                        </p:tgtEl>
                                        <p:attrNameLst>
                                          <p:attrName>style.visibility</p:attrName>
                                        </p:attrNameLst>
                                      </p:cBhvr>
                                      <p:to>
                                        <p:strVal val="visible"/>
                                      </p:to>
                                    </p:set>
                                    <p:animEffect transition="in" filter="fade">
                                      <p:cBhvr>
                                        <p:cTn id="32" dur="1000"/>
                                        <p:tgtEl>
                                          <p:spTgt spid="16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67">
                                            <p:txEl>
                                              <p:pRg st="6" end="6"/>
                                            </p:txEl>
                                          </p:spTgt>
                                        </p:tgtEl>
                                        <p:attrNameLst>
                                          <p:attrName>style.visibility</p:attrName>
                                        </p:attrNameLst>
                                      </p:cBhvr>
                                      <p:to>
                                        <p:strVal val="visible"/>
                                      </p:to>
                                    </p:set>
                                    <p:animEffect transition="in" filter="fade">
                                      <p:cBhvr>
                                        <p:cTn id="37" dur="1000"/>
                                        <p:tgtEl>
                                          <p:spTgt spid="16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67">
                                            <p:txEl>
                                              <p:pRg st="7" end="7"/>
                                            </p:txEl>
                                          </p:spTgt>
                                        </p:tgtEl>
                                        <p:attrNameLst>
                                          <p:attrName>style.visibility</p:attrName>
                                        </p:attrNameLst>
                                      </p:cBhvr>
                                      <p:to>
                                        <p:strVal val="visible"/>
                                      </p:to>
                                    </p:set>
                                    <p:animEffect transition="in" filter="fade">
                                      <p:cBhvr>
                                        <p:cTn id="42" dur="1000"/>
                                        <p:tgtEl>
                                          <p:spTgt spid="16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Shape 179"/>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Activity: Transferrable Skills</a:t>
            </a:r>
          </a:p>
        </p:txBody>
      </p:sp>
      <p:sp>
        <p:nvSpPr>
          <p:cNvPr id="180" name="Shape 180"/>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228600">
              <a:spcBef>
                <a:spcPts val="0"/>
              </a:spcBef>
            </a:pPr>
            <a:endParaRPr/>
          </a:p>
        </p:txBody>
      </p:sp>
      <p:pic>
        <p:nvPicPr>
          <p:cNvPr id="181" name="Shape 181"/>
          <p:cNvPicPr preferRelativeResize="0"/>
          <p:nvPr/>
        </p:nvPicPr>
        <p:blipFill>
          <a:blip r:embed="rId3">
            <a:alphaModFix/>
          </a:blip>
          <a:stretch>
            <a:fillRect/>
          </a:stretch>
        </p:blipFill>
        <p:spPr>
          <a:xfrm>
            <a:off x="311700" y="1152475"/>
            <a:ext cx="4878400" cy="1891624"/>
          </a:xfrm>
          <a:prstGeom prst="rect">
            <a:avLst/>
          </a:prstGeom>
          <a:noFill/>
          <a:ln>
            <a:noFill/>
          </a:ln>
        </p:spPr>
      </p:pic>
      <p:pic>
        <p:nvPicPr>
          <p:cNvPr id="182" name="Shape 182"/>
          <p:cNvPicPr preferRelativeResize="0"/>
          <p:nvPr/>
        </p:nvPicPr>
        <p:blipFill>
          <a:blip r:embed="rId4">
            <a:alphaModFix/>
          </a:blip>
          <a:stretch>
            <a:fillRect/>
          </a:stretch>
        </p:blipFill>
        <p:spPr>
          <a:xfrm>
            <a:off x="311700" y="3044100"/>
            <a:ext cx="4598525" cy="1524775"/>
          </a:xfrm>
          <a:prstGeom prst="rect">
            <a:avLst/>
          </a:prstGeom>
          <a:noFill/>
          <a:ln>
            <a:noFill/>
          </a:ln>
        </p:spPr>
      </p:pic>
      <p:pic>
        <p:nvPicPr>
          <p:cNvPr id="183" name="Shape 183"/>
          <p:cNvPicPr preferRelativeResize="0"/>
          <p:nvPr/>
        </p:nvPicPr>
        <p:blipFill>
          <a:blip r:embed="rId5">
            <a:alphaModFix/>
          </a:blip>
          <a:stretch>
            <a:fillRect/>
          </a:stretch>
        </p:blipFill>
        <p:spPr>
          <a:xfrm>
            <a:off x="5140300" y="1152475"/>
            <a:ext cx="3691998" cy="2043249"/>
          </a:xfrm>
          <a:prstGeom prst="rect">
            <a:avLst/>
          </a:prstGeom>
          <a:noFill/>
          <a:ln>
            <a:noFill/>
          </a:ln>
        </p:spPr>
      </p:pic>
      <p:sp>
        <p:nvSpPr>
          <p:cNvPr id="184" name="Shape 184"/>
          <p:cNvSpPr txBox="1"/>
          <p:nvPr/>
        </p:nvSpPr>
        <p:spPr>
          <a:xfrm>
            <a:off x="5165150" y="3195725"/>
            <a:ext cx="3642300" cy="1373100"/>
          </a:xfrm>
          <a:prstGeom prst="rect">
            <a:avLst/>
          </a:prstGeom>
          <a:noFill/>
          <a:ln>
            <a:noFill/>
          </a:ln>
        </p:spPr>
        <p:txBody>
          <a:bodyPr lIns="91425" tIns="91425" rIns="91425" bIns="91425" anchor="t" anchorCtr="0">
            <a:noAutofit/>
          </a:bodyPr>
          <a:lstStyle/>
          <a:p>
            <a:pPr lvl="0">
              <a:spcBef>
                <a:spcPts val="0"/>
              </a:spcBef>
              <a:buNone/>
            </a:pPr>
            <a:r>
              <a:rPr lang="en"/>
              <a:t>Consider the Transferrable Skills Listed. Pick 5 that you believe describe you. Write a sentence explaining how each is valuable in a professional setting. </a:t>
            </a:r>
          </a:p>
          <a:p>
            <a:pPr lvl="0">
              <a:spcBef>
                <a:spcPts val="0"/>
              </a:spcBef>
              <a:buNone/>
            </a:pPr>
            <a:endParaRPr/>
          </a:p>
          <a:p>
            <a:pPr lvl="0">
              <a:spcBef>
                <a:spcPts val="0"/>
              </a:spcBef>
              <a:buNone/>
            </a:pPr>
            <a:r>
              <a:rPr lang="en"/>
              <a:t>2-3 students will present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sz="2400" b="1"/>
              <a:t>International Career Development Workshop: Outline</a:t>
            </a:r>
          </a:p>
        </p:txBody>
      </p:sp>
      <p:sp>
        <p:nvSpPr>
          <p:cNvPr id="61" name="Shape 61"/>
          <p:cNvSpPr txBox="1">
            <a:spLocks noGrp="1"/>
          </p:cNvSpPr>
          <p:nvPr>
            <p:ph type="body" idx="1"/>
          </p:nvPr>
        </p:nvSpPr>
        <p:spPr>
          <a:xfrm>
            <a:off x="311700" y="1586650"/>
            <a:ext cx="8520600" cy="2181600"/>
          </a:xfrm>
          <a:prstGeom prst="rect">
            <a:avLst/>
          </a:prstGeom>
        </p:spPr>
        <p:txBody>
          <a:bodyPr lIns="91425" tIns="91425" rIns="91425" bIns="91425" anchor="t" anchorCtr="0">
            <a:noAutofit/>
          </a:bodyPr>
          <a:lstStyle/>
          <a:p>
            <a:pPr marL="457200" lvl="0" indent="-228600" rtl="0">
              <a:spcBef>
                <a:spcPts val="0"/>
              </a:spcBef>
              <a:spcAft>
                <a:spcPts val="0"/>
              </a:spcAft>
              <a:buAutoNum type="romanUcPeriod"/>
            </a:pPr>
            <a:r>
              <a:rPr lang="en" dirty="0"/>
              <a:t>Leadership / Strengths / Values</a:t>
            </a:r>
          </a:p>
          <a:p>
            <a:pPr marL="457200" lvl="0" indent="-228600" rtl="0">
              <a:spcBef>
                <a:spcPts val="0"/>
              </a:spcBef>
              <a:spcAft>
                <a:spcPts val="0"/>
              </a:spcAft>
              <a:buAutoNum type="romanUcPeriod"/>
            </a:pPr>
            <a:r>
              <a:rPr lang="en" dirty="0"/>
              <a:t>Career Roadmap</a:t>
            </a:r>
          </a:p>
          <a:p>
            <a:pPr marL="457200" lvl="0" indent="-228600" rtl="0">
              <a:spcBef>
                <a:spcPts val="0"/>
              </a:spcBef>
              <a:spcAft>
                <a:spcPts val="0"/>
              </a:spcAft>
              <a:buAutoNum type="romanUcPeriod"/>
            </a:pPr>
            <a:r>
              <a:rPr lang="en" dirty="0"/>
              <a:t>Resume / LinkedIn Review</a:t>
            </a:r>
          </a:p>
          <a:p>
            <a:pPr marL="457200" lvl="0" indent="-228600">
              <a:spcBef>
                <a:spcPts val="0"/>
              </a:spcBef>
              <a:spcAft>
                <a:spcPts val="0"/>
              </a:spcAft>
              <a:buAutoNum type="romanUcPeriod"/>
            </a:pPr>
            <a:r>
              <a:rPr lang="en" dirty="0"/>
              <a:t>Informational Interviews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Shape 189"/>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Step 1: Consider Your Goals &amp; Skills</a:t>
            </a:r>
          </a:p>
        </p:txBody>
      </p:sp>
      <p:sp>
        <p:nvSpPr>
          <p:cNvPr id="190" name="Shape 190"/>
          <p:cNvSpPr txBox="1">
            <a:spLocks noGrp="1"/>
          </p:cNvSpPr>
          <p:nvPr>
            <p:ph type="body" idx="1"/>
          </p:nvPr>
        </p:nvSpPr>
        <p:spPr>
          <a:xfrm>
            <a:off x="4902700" y="1210725"/>
            <a:ext cx="3999900" cy="3416400"/>
          </a:xfrm>
          <a:prstGeom prst="rect">
            <a:avLst/>
          </a:prstGeom>
        </p:spPr>
        <p:txBody>
          <a:bodyPr lIns="91425" tIns="91425" rIns="91425" bIns="91425" anchor="t" anchorCtr="0">
            <a:noAutofit/>
          </a:bodyPr>
          <a:lstStyle/>
          <a:p>
            <a:pPr lvl="0" rtl="0">
              <a:spcBef>
                <a:spcPts val="0"/>
              </a:spcBef>
              <a:buNone/>
            </a:pPr>
            <a:r>
              <a:rPr lang="en" dirty="0"/>
              <a:t>Before beginning a formal search, you must understand yourself as a professional &amp; within your career field:</a:t>
            </a:r>
          </a:p>
          <a:p>
            <a:pPr marL="514350" lvl="0" indent="-285750" rtl="0">
              <a:spcBef>
                <a:spcPts val="0"/>
              </a:spcBef>
              <a:buFont typeface="Arial" panose="020B0604020202020204" pitchFamily="34" charset="0"/>
              <a:buChar char="•"/>
            </a:pPr>
            <a:r>
              <a:rPr lang="en" dirty="0"/>
              <a:t>Considering Your Top 5 Strengths, list 3 professional skills in which you excel</a:t>
            </a:r>
          </a:p>
          <a:p>
            <a:pPr marL="514350" lvl="0" indent="-285750" rtl="0">
              <a:spcBef>
                <a:spcPts val="0"/>
              </a:spcBef>
              <a:buFont typeface="Arial" panose="020B0604020202020204" pitchFamily="34" charset="0"/>
              <a:buChar char="•"/>
            </a:pPr>
            <a:r>
              <a:rPr lang="en" dirty="0"/>
              <a:t>List 3 Short-Term &amp; 3 Long-Term Professional Goals </a:t>
            </a:r>
          </a:p>
          <a:p>
            <a:pPr marL="514350" lvl="0" indent="-285750" rtl="0">
              <a:spcBef>
                <a:spcPts val="0"/>
              </a:spcBef>
              <a:buFont typeface="Arial" panose="020B0604020202020204" pitchFamily="34" charset="0"/>
              <a:buChar char="•"/>
            </a:pPr>
            <a:r>
              <a:rPr lang="en" dirty="0"/>
              <a:t>What is one thing people frequently ask your advice for at your internship?</a:t>
            </a:r>
          </a:p>
          <a:p>
            <a:pPr lvl="0" rtl="0">
              <a:spcBef>
                <a:spcPts val="0"/>
              </a:spcBef>
              <a:buNone/>
            </a:pPr>
            <a:endParaRPr dirty="0"/>
          </a:p>
          <a:p>
            <a:pPr lvl="0" rtl="0">
              <a:spcBef>
                <a:spcPts val="0"/>
              </a:spcBef>
              <a:buNone/>
            </a:pPr>
            <a:endParaRPr dirty="0"/>
          </a:p>
        </p:txBody>
      </p:sp>
      <p:pic>
        <p:nvPicPr>
          <p:cNvPr id="191" name="Shape 191"/>
          <p:cNvPicPr preferRelativeResize="0"/>
          <p:nvPr/>
        </p:nvPicPr>
        <p:blipFill>
          <a:blip r:embed="rId3">
            <a:alphaModFix/>
          </a:blip>
          <a:stretch>
            <a:fillRect/>
          </a:stretch>
        </p:blipFill>
        <p:spPr>
          <a:xfrm>
            <a:off x="504525" y="1383625"/>
            <a:ext cx="3810000" cy="31908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Shape 196"/>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Activity: Elevator Speech</a:t>
            </a:r>
          </a:p>
        </p:txBody>
      </p:sp>
      <p:sp>
        <p:nvSpPr>
          <p:cNvPr id="197" name="Shape 197" descr="Funny networking videos can help you land a job! Eighty per cent of jobs are never advertised and networking can be an effective strategy to help you uncover hidden job opportunities.Don't forget to view The Job Search: Networking for great tips on how to network." title="The Job Search: Elevator Pitch">
            <a:hlinkClick r:id="rId3"/>
          </p:cNvPr>
          <p:cNvSpPr/>
          <p:nvPr/>
        </p:nvSpPr>
        <p:spPr>
          <a:xfrm>
            <a:off x="4496450" y="1152475"/>
            <a:ext cx="4555200" cy="3416400"/>
          </a:xfrm>
          <a:prstGeom prst="rect">
            <a:avLst/>
          </a:prstGeom>
          <a:blipFill>
            <a:blip r:embed="rId4">
              <a:alphaModFix/>
            </a:blip>
            <a:stretch>
              <a:fillRect/>
            </a:stretch>
          </a:blipFill>
          <a:ln>
            <a:noFill/>
          </a:ln>
        </p:spPr>
      </p:sp>
      <p:sp>
        <p:nvSpPr>
          <p:cNvPr id="198" name="Shape 198"/>
          <p:cNvSpPr txBox="1">
            <a:spLocks noGrp="1"/>
          </p:cNvSpPr>
          <p:nvPr>
            <p:ph type="body" idx="1"/>
          </p:nvPr>
        </p:nvSpPr>
        <p:spPr>
          <a:xfrm>
            <a:off x="311700" y="1152475"/>
            <a:ext cx="3999900" cy="3416400"/>
          </a:xfrm>
          <a:prstGeom prst="rect">
            <a:avLst/>
          </a:prstGeom>
        </p:spPr>
        <p:txBody>
          <a:bodyPr lIns="91425" tIns="91425" rIns="91425" bIns="91425" anchor="t" anchorCtr="0">
            <a:noAutofit/>
          </a:bodyPr>
          <a:lstStyle/>
          <a:p>
            <a:pPr lvl="0" rtl="0">
              <a:spcBef>
                <a:spcPts val="0"/>
              </a:spcBef>
              <a:buNone/>
            </a:pPr>
            <a:endParaRPr sz="1800" dirty="0"/>
          </a:p>
          <a:p>
            <a:pPr marL="457200" lvl="0" indent="-342900" rtl="0">
              <a:spcBef>
                <a:spcPts val="0"/>
              </a:spcBef>
              <a:buSzPct val="100000"/>
              <a:buFont typeface="Arial" panose="020B0604020202020204" pitchFamily="34" charset="0"/>
              <a:buChar char="•"/>
            </a:pPr>
            <a:r>
              <a:rPr lang="en" sz="1800" dirty="0"/>
              <a:t>Take 2-3 Minutes and craft a 30 second Elevator Speech</a:t>
            </a:r>
          </a:p>
          <a:p>
            <a:pPr marL="457200" lvl="0" indent="-342900">
              <a:spcBef>
                <a:spcPts val="0"/>
              </a:spcBef>
              <a:buSzPct val="100000"/>
              <a:buFont typeface="Arial" panose="020B0604020202020204" pitchFamily="34" charset="0"/>
              <a:buChar char="•"/>
            </a:pPr>
            <a:r>
              <a:rPr lang="en" sz="1800" dirty="0"/>
              <a:t>Pair with a partner at your table to practice your Elevator Speech</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Shape 203"/>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Networking Pt. I</a:t>
            </a:r>
          </a:p>
        </p:txBody>
      </p:sp>
      <p:sp>
        <p:nvSpPr>
          <p:cNvPr id="204" name="Shape 204"/>
          <p:cNvSpPr txBox="1">
            <a:spLocks noGrp="1"/>
          </p:cNvSpPr>
          <p:nvPr>
            <p:ph type="body" idx="1"/>
          </p:nvPr>
        </p:nvSpPr>
        <p:spPr>
          <a:xfrm>
            <a:off x="179150" y="1017725"/>
            <a:ext cx="8520600" cy="3880800"/>
          </a:xfrm>
          <a:prstGeom prst="rect">
            <a:avLst/>
          </a:prstGeom>
        </p:spPr>
        <p:txBody>
          <a:bodyPr lIns="91425" tIns="91425" rIns="91425" bIns="91425" anchor="t" anchorCtr="0">
            <a:noAutofit/>
          </a:bodyPr>
          <a:lstStyle/>
          <a:p>
            <a:pPr lvl="0" rtl="0">
              <a:spcBef>
                <a:spcPts val="0"/>
              </a:spcBef>
              <a:buNone/>
            </a:pPr>
            <a:r>
              <a:rPr lang="en" sz="1400" dirty="0">
                <a:solidFill>
                  <a:srgbClr val="000000"/>
                </a:solidFill>
              </a:rPr>
              <a:t>Networking is </a:t>
            </a:r>
            <a:r>
              <a:rPr lang="en" sz="1400" dirty="0">
                <a:solidFill>
                  <a:srgbClr val="000000"/>
                </a:solidFill>
                <a:highlight>
                  <a:srgbClr val="FFFFFF"/>
                </a:highlight>
              </a:rPr>
              <a:t>creating a group of acquaintances and associates and keeping it active through regular communication for mutual benefit. </a:t>
            </a:r>
          </a:p>
          <a:p>
            <a:pPr marL="457200" lvl="0" indent="-317500" rtl="0">
              <a:lnSpc>
                <a:spcPct val="100000"/>
              </a:lnSpc>
              <a:spcBef>
                <a:spcPts val="0"/>
              </a:spcBef>
              <a:spcAft>
                <a:spcPts val="600"/>
              </a:spcAft>
              <a:buClr>
                <a:srgbClr val="000000"/>
              </a:buClr>
              <a:buSzPct val="100000"/>
              <a:buFont typeface="Arial" panose="020B0604020202020204" pitchFamily="34" charset="0"/>
              <a:buChar char="•"/>
            </a:pPr>
            <a:r>
              <a:rPr lang="en" sz="1200" dirty="0">
                <a:solidFill>
                  <a:srgbClr val="000000"/>
                </a:solidFill>
              </a:rPr>
              <a:t>Where? </a:t>
            </a:r>
          </a:p>
          <a:p>
            <a:pPr marL="971550" lvl="1" indent="-285750" rtl="0">
              <a:lnSpc>
                <a:spcPct val="100000"/>
              </a:lnSpc>
              <a:spcBef>
                <a:spcPts val="0"/>
              </a:spcBef>
              <a:spcAft>
                <a:spcPts val="600"/>
              </a:spcAft>
              <a:buClr>
                <a:srgbClr val="000000"/>
              </a:buClr>
              <a:buFont typeface="Arial" panose="020B0604020202020204" pitchFamily="34" charset="0"/>
              <a:buChar char="•"/>
            </a:pPr>
            <a:r>
              <a:rPr lang="en" sz="1200" dirty="0">
                <a:solidFill>
                  <a:srgbClr val="000000"/>
                </a:solidFill>
              </a:rPr>
              <a:t>Formal networking events</a:t>
            </a:r>
          </a:p>
          <a:p>
            <a:pPr marL="971550" lvl="1" indent="-285750" rtl="0">
              <a:lnSpc>
                <a:spcPct val="100000"/>
              </a:lnSpc>
              <a:spcBef>
                <a:spcPts val="0"/>
              </a:spcBef>
              <a:spcAft>
                <a:spcPts val="600"/>
              </a:spcAft>
              <a:buClr>
                <a:srgbClr val="000000"/>
              </a:buClr>
              <a:buFont typeface="Arial" panose="020B0604020202020204" pitchFamily="34" charset="0"/>
              <a:buChar char="•"/>
            </a:pPr>
            <a:r>
              <a:rPr lang="en" sz="1200" dirty="0">
                <a:solidFill>
                  <a:srgbClr val="000000"/>
                </a:solidFill>
              </a:rPr>
              <a:t>Continuing education events</a:t>
            </a:r>
          </a:p>
          <a:p>
            <a:pPr marL="971550" lvl="1" indent="-285750" rtl="0">
              <a:lnSpc>
                <a:spcPct val="100000"/>
              </a:lnSpc>
              <a:spcBef>
                <a:spcPts val="0"/>
              </a:spcBef>
              <a:spcAft>
                <a:spcPts val="600"/>
              </a:spcAft>
              <a:buClr>
                <a:srgbClr val="000000"/>
              </a:buClr>
              <a:buFont typeface="Arial" panose="020B0604020202020204" pitchFamily="34" charset="0"/>
              <a:buChar char="•"/>
            </a:pPr>
            <a:r>
              <a:rPr lang="en" sz="1200" dirty="0">
                <a:solidFill>
                  <a:srgbClr val="000000"/>
                </a:solidFill>
              </a:rPr>
              <a:t>Professional organization meetings</a:t>
            </a:r>
          </a:p>
          <a:p>
            <a:pPr marL="971550" lvl="1" indent="-285750" rtl="0">
              <a:lnSpc>
                <a:spcPct val="100000"/>
              </a:lnSpc>
              <a:spcBef>
                <a:spcPts val="0"/>
              </a:spcBef>
              <a:spcAft>
                <a:spcPts val="600"/>
              </a:spcAft>
              <a:buClr>
                <a:srgbClr val="000000"/>
              </a:buClr>
              <a:buFont typeface="Arial" panose="020B0604020202020204" pitchFamily="34" charset="0"/>
              <a:buChar char="•"/>
            </a:pPr>
            <a:r>
              <a:rPr lang="en" sz="1200" dirty="0">
                <a:solidFill>
                  <a:srgbClr val="000000"/>
                </a:solidFill>
              </a:rPr>
              <a:t>Social gatherings</a:t>
            </a:r>
          </a:p>
          <a:p>
            <a:pPr marL="457200" lvl="0" indent="-317500" rtl="0">
              <a:lnSpc>
                <a:spcPct val="100000"/>
              </a:lnSpc>
              <a:spcBef>
                <a:spcPts val="0"/>
              </a:spcBef>
              <a:spcAft>
                <a:spcPts val="600"/>
              </a:spcAft>
              <a:buClr>
                <a:srgbClr val="000000"/>
              </a:buClr>
              <a:buSzPct val="100000"/>
              <a:buFont typeface="Arial" panose="020B0604020202020204" pitchFamily="34" charset="0"/>
              <a:buChar char="•"/>
            </a:pPr>
            <a:r>
              <a:rPr lang="en" sz="1200" dirty="0">
                <a:solidFill>
                  <a:srgbClr val="000000"/>
                </a:solidFill>
              </a:rPr>
              <a:t>Who?</a:t>
            </a:r>
          </a:p>
          <a:p>
            <a:pPr marL="971550" lvl="1" indent="-285750" rtl="0">
              <a:lnSpc>
                <a:spcPct val="100000"/>
              </a:lnSpc>
              <a:spcBef>
                <a:spcPts val="0"/>
              </a:spcBef>
              <a:spcAft>
                <a:spcPts val="600"/>
              </a:spcAft>
              <a:buClr>
                <a:srgbClr val="000000"/>
              </a:buClr>
              <a:buFont typeface="Arial" panose="020B0604020202020204" pitchFamily="34" charset="0"/>
              <a:buChar char="•"/>
            </a:pPr>
            <a:r>
              <a:rPr lang="en" sz="1200" dirty="0">
                <a:solidFill>
                  <a:srgbClr val="000000"/>
                </a:solidFill>
              </a:rPr>
              <a:t>People you know &amp; those you don’t</a:t>
            </a:r>
          </a:p>
          <a:p>
            <a:pPr marL="457200" lvl="0" indent="-317500" rtl="0">
              <a:lnSpc>
                <a:spcPct val="100000"/>
              </a:lnSpc>
              <a:spcBef>
                <a:spcPts val="0"/>
              </a:spcBef>
              <a:spcAft>
                <a:spcPts val="600"/>
              </a:spcAft>
              <a:buClr>
                <a:srgbClr val="000000"/>
              </a:buClr>
              <a:buSzPct val="100000"/>
              <a:buFont typeface="Arial" panose="020B0604020202020204" pitchFamily="34" charset="0"/>
              <a:buChar char="•"/>
            </a:pPr>
            <a:r>
              <a:rPr lang="en" sz="1200" dirty="0">
                <a:solidFill>
                  <a:srgbClr val="000000"/>
                </a:solidFill>
              </a:rPr>
              <a:t>Barriers</a:t>
            </a:r>
          </a:p>
          <a:p>
            <a:pPr marL="971550" lvl="1" indent="-285750" rtl="0">
              <a:lnSpc>
                <a:spcPct val="100000"/>
              </a:lnSpc>
              <a:spcBef>
                <a:spcPts val="0"/>
              </a:spcBef>
              <a:spcAft>
                <a:spcPts val="600"/>
              </a:spcAft>
              <a:buClr>
                <a:srgbClr val="000000"/>
              </a:buClr>
              <a:buFont typeface="Arial" panose="020B0604020202020204" pitchFamily="34" charset="0"/>
              <a:buChar char="•"/>
            </a:pPr>
            <a:r>
              <a:rPr lang="en" sz="1200" dirty="0">
                <a:solidFill>
                  <a:srgbClr val="000000"/>
                </a:solidFill>
              </a:rPr>
              <a:t>“Too busy”</a:t>
            </a:r>
          </a:p>
          <a:p>
            <a:pPr marL="971550" lvl="1" indent="-285750" rtl="0">
              <a:lnSpc>
                <a:spcPct val="100000"/>
              </a:lnSpc>
              <a:spcBef>
                <a:spcPts val="0"/>
              </a:spcBef>
              <a:spcAft>
                <a:spcPts val="600"/>
              </a:spcAft>
              <a:buClr>
                <a:srgbClr val="000000"/>
              </a:buClr>
              <a:buFont typeface="Arial" panose="020B0604020202020204" pitchFamily="34" charset="0"/>
              <a:buChar char="•"/>
            </a:pPr>
            <a:r>
              <a:rPr lang="en" sz="1200" dirty="0">
                <a:solidFill>
                  <a:srgbClr val="000000"/>
                </a:solidFill>
              </a:rPr>
              <a:t>“Not good at talking to strangers”</a:t>
            </a:r>
          </a:p>
          <a:p>
            <a:pPr marR="0" lvl="0" algn="l" rtl="0">
              <a:lnSpc>
                <a:spcPct val="115000"/>
              </a:lnSpc>
              <a:spcBef>
                <a:spcPts val="800"/>
              </a:spcBef>
              <a:spcAft>
                <a:spcPts val="0"/>
              </a:spcAft>
              <a:buNone/>
            </a:pPr>
            <a:endParaRPr sz="1000" dirty="0">
              <a:solidFill>
                <a:srgbClr val="000000"/>
              </a:solidFill>
            </a:endParaRPr>
          </a:p>
        </p:txBody>
      </p:sp>
      <p:pic>
        <p:nvPicPr>
          <p:cNvPr id="205" name="Shape 205" descr="tumblr_m0fjsdpWAV1qc882co1_500.gif"/>
          <p:cNvPicPr preferRelativeResize="0"/>
          <p:nvPr/>
        </p:nvPicPr>
        <p:blipFill>
          <a:blip r:embed="rId3">
            <a:alphaModFix/>
          </a:blip>
          <a:stretch>
            <a:fillRect/>
          </a:stretch>
        </p:blipFill>
        <p:spPr>
          <a:xfrm>
            <a:off x="4264400" y="1870225"/>
            <a:ext cx="4435350" cy="18628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
                                            <p:txEl>
                                              <p:pRg st="0" end="0"/>
                                            </p:txEl>
                                          </p:spTgt>
                                        </p:tgtEl>
                                        <p:attrNameLst>
                                          <p:attrName>style.visibility</p:attrName>
                                        </p:attrNameLst>
                                      </p:cBhvr>
                                      <p:to>
                                        <p:strVal val="visible"/>
                                      </p:to>
                                    </p:set>
                                    <p:animEffect transition="in" filter="fade">
                                      <p:cBhvr>
                                        <p:cTn id="7" dur="1000"/>
                                        <p:tgtEl>
                                          <p:spTgt spid="20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4">
                                            <p:txEl>
                                              <p:pRg st="1" end="1"/>
                                            </p:txEl>
                                          </p:spTgt>
                                        </p:tgtEl>
                                        <p:attrNameLst>
                                          <p:attrName>style.visibility</p:attrName>
                                        </p:attrNameLst>
                                      </p:cBhvr>
                                      <p:to>
                                        <p:strVal val="visible"/>
                                      </p:to>
                                    </p:set>
                                    <p:animEffect transition="in" filter="fade">
                                      <p:cBhvr>
                                        <p:cTn id="12" dur="1000"/>
                                        <p:tgtEl>
                                          <p:spTgt spid="20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4">
                                            <p:txEl>
                                              <p:pRg st="2" end="2"/>
                                            </p:txEl>
                                          </p:spTgt>
                                        </p:tgtEl>
                                        <p:attrNameLst>
                                          <p:attrName>style.visibility</p:attrName>
                                        </p:attrNameLst>
                                      </p:cBhvr>
                                      <p:to>
                                        <p:strVal val="visible"/>
                                      </p:to>
                                    </p:set>
                                    <p:animEffect transition="in" filter="fade">
                                      <p:cBhvr>
                                        <p:cTn id="17" dur="1000"/>
                                        <p:tgtEl>
                                          <p:spTgt spid="20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4">
                                            <p:txEl>
                                              <p:pRg st="3" end="3"/>
                                            </p:txEl>
                                          </p:spTgt>
                                        </p:tgtEl>
                                        <p:attrNameLst>
                                          <p:attrName>style.visibility</p:attrName>
                                        </p:attrNameLst>
                                      </p:cBhvr>
                                      <p:to>
                                        <p:strVal val="visible"/>
                                      </p:to>
                                    </p:set>
                                    <p:animEffect transition="in" filter="fade">
                                      <p:cBhvr>
                                        <p:cTn id="22" dur="1000"/>
                                        <p:tgtEl>
                                          <p:spTgt spid="20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4">
                                            <p:txEl>
                                              <p:pRg st="4" end="4"/>
                                            </p:txEl>
                                          </p:spTgt>
                                        </p:tgtEl>
                                        <p:attrNameLst>
                                          <p:attrName>style.visibility</p:attrName>
                                        </p:attrNameLst>
                                      </p:cBhvr>
                                      <p:to>
                                        <p:strVal val="visible"/>
                                      </p:to>
                                    </p:set>
                                    <p:animEffect transition="in" filter="fade">
                                      <p:cBhvr>
                                        <p:cTn id="27" dur="1000"/>
                                        <p:tgtEl>
                                          <p:spTgt spid="20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4">
                                            <p:txEl>
                                              <p:pRg st="5" end="5"/>
                                            </p:txEl>
                                          </p:spTgt>
                                        </p:tgtEl>
                                        <p:attrNameLst>
                                          <p:attrName>style.visibility</p:attrName>
                                        </p:attrNameLst>
                                      </p:cBhvr>
                                      <p:to>
                                        <p:strVal val="visible"/>
                                      </p:to>
                                    </p:set>
                                    <p:animEffect transition="in" filter="fade">
                                      <p:cBhvr>
                                        <p:cTn id="32" dur="1000"/>
                                        <p:tgtEl>
                                          <p:spTgt spid="20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4">
                                            <p:txEl>
                                              <p:pRg st="6" end="6"/>
                                            </p:txEl>
                                          </p:spTgt>
                                        </p:tgtEl>
                                        <p:attrNameLst>
                                          <p:attrName>style.visibility</p:attrName>
                                        </p:attrNameLst>
                                      </p:cBhvr>
                                      <p:to>
                                        <p:strVal val="visible"/>
                                      </p:to>
                                    </p:set>
                                    <p:animEffect transition="in" filter="fade">
                                      <p:cBhvr>
                                        <p:cTn id="37" dur="1000"/>
                                        <p:tgtEl>
                                          <p:spTgt spid="20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04">
                                            <p:txEl>
                                              <p:pRg st="7" end="7"/>
                                            </p:txEl>
                                          </p:spTgt>
                                        </p:tgtEl>
                                        <p:attrNameLst>
                                          <p:attrName>style.visibility</p:attrName>
                                        </p:attrNameLst>
                                      </p:cBhvr>
                                      <p:to>
                                        <p:strVal val="visible"/>
                                      </p:to>
                                    </p:set>
                                    <p:animEffect transition="in" filter="fade">
                                      <p:cBhvr>
                                        <p:cTn id="42" dur="1000"/>
                                        <p:tgtEl>
                                          <p:spTgt spid="20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04">
                                            <p:txEl>
                                              <p:pRg st="8" end="8"/>
                                            </p:txEl>
                                          </p:spTgt>
                                        </p:tgtEl>
                                        <p:attrNameLst>
                                          <p:attrName>style.visibility</p:attrName>
                                        </p:attrNameLst>
                                      </p:cBhvr>
                                      <p:to>
                                        <p:strVal val="visible"/>
                                      </p:to>
                                    </p:set>
                                    <p:animEffect transition="in" filter="fade">
                                      <p:cBhvr>
                                        <p:cTn id="47" dur="1000"/>
                                        <p:tgtEl>
                                          <p:spTgt spid="20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04">
                                            <p:txEl>
                                              <p:pRg st="9" end="9"/>
                                            </p:txEl>
                                          </p:spTgt>
                                        </p:tgtEl>
                                        <p:attrNameLst>
                                          <p:attrName>style.visibility</p:attrName>
                                        </p:attrNameLst>
                                      </p:cBhvr>
                                      <p:to>
                                        <p:strVal val="visible"/>
                                      </p:to>
                                    </p:set>
                                    <p:animEffect transition="in" filter="fade">
                                      <p:cBhvr>
                                        <p:cTn id="52" dur="1000"/>
                                        <p:tgtEl>
                                          <p:spTgt spid="204">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04">
                                            <p:txEl>
                                              <p:pRg st="10" end="10"/>
                                            </p:txEl>
                                          </p:spTgt>
                                        </p:tgtEl>
                                        <p:attrNameLst>
                                          <p:attrName>style.visibility</p:attrName>
                                        </p:attrNameLst>
                                      </p:cBhvr>
                                      <p:to>
                                        <p:strVal val="visible"/>
                                      </p:to>
                                    </p:set>
                                    <p:animEffect transition="in" filter="fade">
                                      <p:cBhvr>
                                        <p:cTn id="57" dur="1000"/>
                                        <p:tgtEl>
                                          <p:spTgt spid="204">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04">
                                            <p:txEl>
                                              <p:pRg st="11" end="11"/>
                                            </p:txEl>
                                          </p:spTgt>
                                        </p:tgtEl>
                                        <p:attrNameLst>
                                          <p:attrName>style.visibility</p:attrName>
                                        </p:attrNameLst>
                                      </p:cBhvr>
                                      <p:to>
                                        <p:strVal val="visible"/>
                                      </p:to>
                                    </p:set>
                                    <p:animEffect transition="in" filter="fade">
                                      <p:cBhvr>
                                        <p:cTn id="62" dur="1000"/>
                                        <p:tgtEl>
                                          <p:spTgt spid="20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Shape 210"/>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dirty="0"/>
              <a:t>Networking Pt. II</a:t>
            </a:r>
          </a:p>
        </p:txBody>
      </p:sp>
      <p:sp>
        <p:nvSpPr>
          <p:cNvPr id="211" name="Shape 211"/>
          <p:cNvSpPr txBox="1">
            <a:spLocks noGrp="1"/>
          </p:cNvSpPr>
          <p:nvPr>
            <p:ph type="body" idx="1"/>
          </p:nvPr>
        </p:nvSpPr>
        <p:spPr>
          <a:xfrm>
            <a:off x="4832400" y="1017725"/>
            <a:ext cx="3999900" cy="3416400"/>
          </a:xfrm>
          <a:prstGeom prst="rect">
            <a:avLst/>
          </a:prstGeom>
        </p:spPr>
        <p:txBody>
          <a:bodyPr lIns="91425" tIns="91425" rIns="91425" bIns="91425" anchor="t" anchorCtr="0">
            <a:noAutofit/>
          </a:bodyPr>
          <a:lstStyle/>
          <a:p>
            <a:pPr marL="514350" lvl="0" indent="-285750" rtl="0">
              <a:spcAft>
                <a:spcPts val="600"/>
              </a:spcAft>
              <a:buClr>
                <a:schemeClr val="dk1"/>
              </a:buClr>
              <a:buFont typeface="Arial" panose="020B0604020202020204" pitchFamily="34" charset="0"/>
              <a:buChar char="•"/>
            </a:pPr>
            <a:r>
              <a:rPr lang="en" sz="1100" dirty="0">
                <a:solidFill>
                  <a:schemeClr val="dk1"/>
                </a:solidFill>
              </a:rPr>
              <a:t>How?</a:t>
            </a:r>
          </a:p>
          <a:p>
            <a:pPr marL="914400" lvl="1" indent="-228600" rtl="0">
              <a:spcAft>
                <a:spcPts val="600"/>
              </a:spcAft>
              <a:buClr>
                <a:schemeClr val="dk1"/>
              </a:buClr>
              <a:buFont typeface="Arial" panose="020B0604020202020204" pitchFamily="34" charset="0"/>
              <a:buChar char="•"/>
            </a:pPr>
            <a:r>
              <a:rPr lang="en" sz="1100" dirty="0">
                <a:solidFill>
                  <a:schemeClr val="dk1"/>
                </a:solidFill>
              </a:rPr>
              <a:t>Introduce yourself to people standing alone</a:t>
            </a:r>
          </a:p>
          <a:p>
            <a:pPr marL="914400" lvl="1" indent="-228600" rtl="0">
              <a:spcAft>
                <a:spcPts val="600"/>
              </a:spcAft>
              <a:buClr>
                <a:schemeClr val="dk1"/>
              </a:buClr>
              <a:buFont typeface="Arial" panose="020B0604020202020204" pitchFamily="34" charset="0"/>
              <a:buChar char="•"/>
            </a:pPr>
            <a:r>
              <a:rPr lang="en" sz="1100" dirty="0">
                <a:solidFill>
                  <a:schemeClr val="dk1"/>
                </a:solidFill>
              </a:rPr>
              <a:t>Have a curious attitude</a:t>
            </a:r>
          </a:p>
          <a:p>
            <a:pPr marL="914400" lvl="1" indent="-228600" rtl="0">
              <a:spcAft>
                <a:spcPts val="600"/>
              </a:spcAft>
              <a:buClr>
                <a:schemeClr val="dk1"/>
              </a:buClr>
              <a:buFont typeface="Arial" panose="020B0604020202020204" pitchFamily="34" charset="0"/>
              <a:buChar char="•"/>
            </a:pPr>
            <a:r>
              <a:rPr lang="en" sz="1100" dirty="0">
                <a:solidFill>
                  <a:schemeClr val="dk1"/>
                </a:solidFill>
              </a:rPr>
              <a:t>Get &amp; give business cards</a:t>
            </a:r>
          </a:p>
          <a:p>
            <a:pPr marL="457200" lvl="0" indent="-228600" rtl="0">
              <a:spcAft>
                <a:spcPts val="600"/>
              </a:spcAft>
              <a:buClr>
                <a:schemeClr val="dk1"/>
              </a:buClr>
              <a:buChar char="●"/>
            </a:pPr>
            <a:r>
              <a:rPr lang="en" sz="1100" dirty="0">
                <a:solidFill>
                  <a:schemeClr val="dk1"/>
                </a:solidFill>
              </a:rPr>
              <a:t>Then what?</a:t>
            </a:r>
          </a:p>
          <a:p>
            <a:pPr marL="914400" lvl="1" indent="-228600" rtl="0">
              <a:spcAft>
                <a:spcPts val="600"/>
              </a:spcAft>
              <a:buClr>
                <a:schemeClr val="dk1"/>
              </a:buClr>
              <a:buChar char="○"/>
            </a:pPr>
            <a:r>
              <a:rPr lang="en" sz="1100" dirty="0">
                <a:solidFill>
                  <a:schemeClr val="dk1"/>
                </a:solidFill>
              </a:rPr>
              <a:t>Follow up, share info, ask ?s</a:t>
            </a:r>
          </a:p>
          <a:p>
            <a:pPr marL="914400" lvl="1" indent="-228600" rtl="0">
              <a:spcAft>
                <a:spcPts val="600"/>
              </a:spcAft>
              <a:buClr>
                <a:schemeClr val="dk1"/>
              </a:buClr>
              <a:buChar char="○"/>
            </a:pPr>
            <a:r>
              <a:rPr lang="en" sz="1100" dirty="0">
                <a:solidFill>
                  <a:schemeClr val="dk1"/>
                </a:solidFill>
              </a:rPr>
              <a:t>Make plans to get together again</a:t>
            </a:r>
          </a:p>
          <a:p>
            <a:pPr marL="914400" lvl="1" indent="-228600" rtl="0">
              <a:spcAft>
                <a:spcPts val="600"/>
              </a:spcAft>
              <a:buClr>
                <a:schemeClr val="dk1"/>
              </a:buClr>
              <a:buChar char="○"/>
            </a:pPr>
            <a:r>
              <a:rPr lang="en" sz="1100" dirty="0">
                <a:solidFill>
                  <a:schemeClr val="dk1"/>
                </a:solidFill>
              </a:rPr>
              <a:t>Keep expanding your network</a:t>
            </a:r>
          </a:p>
          <a:p>
            <a:pPr marL="457200" lvl="0" indent="-228600" rtl="0">
              <a:spcAft>
                <a:spcPts val="600"/>
              </a:spcAft>
              <a:buClr>
                <a:schemeClr val="dk1"/>
              </a:buClr>
              <a:buChar char="●"/>
            </a:pPr>
            <a:r>
              <a:rPr lang="en" sz="1100" dirty="0">
                <a:solidFill>
                  <a:schemeClr val="dk1"/>
                </a:solidFill>
              </a:rPr>
              <a:t>Be Patient (!!!)</a:t>
            </a:r>
          </a:p>
          <a:p>
            <a:pPr marL="914400" lvl="1" indent="-304800" rtl="0">
              <a:spcAft>
                <a:spcPts val="600"/>
              </a:spcAft>
              <a:buClr>
                <a:schemeClr val="dk1"/>
              </a:buClr>
              <a:buSzPct val="100000"/>
              <a:buChar char="○"/>
            </a:pPr>
            <a:r>
              <a:rPr lang="en" sz="1100" dirty="0">
                <a:solidFill>
                  <a:schemeClr val="dk1"/>
                </a:solidFill>
              </a:rPr>
              <a:t>Do not expect an immediate reply</a:t>
            </a:r>
          </a:p>
          <a:p>
            <a:pPr marL="914400" lvl="1" indent="-304800" rtl="0">
              <a:spcAft>
                <a:spcPts val="600"/>
              </a:spcAft>
              <a:buClr>
                <a:schemeClr val="dk1"/>
              </a:buClr>
              <a:buSzPct val="100000"/>
              <a:buChar char="○"/>
            </a:pPr>
            <a:r>
              <a:rPr lang="en" sz="1100" dirty="0">
                <a:solidFill>
                  <a:schemeClr val="dk1"/>
                </a:solidFill>
              </a:rPr>
              <a:t>Unfortunately the job search is probably more important to you than them - they are not in as much of a rush as you</a:t>
            </a:r>
          </a:p>
          <a:p>
            <a:pPr marL="914400" lvl="1" indent="-304800" rtl="0">
              <a:spcAft>
                <a:spcPts val="600"/>
              </a:spcAft>
              <a:buClr>
                <a:schemeClr val="dk1"/>
              </a:buClr>
              <a:buSzPct val="100000"/>
              <a:buChar char="○"/>
            </a:pPr>
            <a:r>
              <a:rPr lang="en" sz="1100" dirty="0">
                <a:solidFill>
                  <a:schemeClr val="dk1"/>
                </a:solidFill>
              </a:rPr>
              <a:t>Most job searches take between 3-6 months</a:t>
            </a:r>
          </a:p>
          <a:p>
            <a:pPr marL="914400" lvl="1" indent="-228600" rtl="0">
              <a:spcAft>
                <a:spcPts val="600"/>
              </a:spcAft>
              <a:buClr>
                <a:schemeClr val="dk1"/>
              </a:buClr>
              <a:buChar char="○"/>
            </a:pPr>
            <a:r>
              <a:rPr lang="en" sz="1100" dirty="0">
                <a:solidFill>
                  <a:schemeClr val="dk1"/>
                </a:solidFill>
              </a:rPr>
              <a:t>One phone call/e-mail per week</a:t>
            </a:r>
            <a:br>
              <a:rPr lang="en" sz="1100" dirty="0">
                <a:solidFill>
                  <a:schemeClr val="dk1"/>
                </a:solidFill>
              </a:rPr>
            </a:br>
            <a:endParaRPr lang="en" sz="1100" dirty="0">
              <a:solidFill>
                <a:schemeClr val="dk1"/>
              </a:solidFill>
            </a:endParaRPr>
          </a:p>
          <a:p>
            <a:pPr lvl="0">
              <a:spcBef>
                <a:spcPts val="0"/>
              </a:spcBef>
              <a:buNone/>
            </a:pPr>
            <a:endParaRPr dirty="0"/>
          </a:p>
        </p:txBody>
      </p:sp>
      <p:pic>
        <p:nvPicPr>
          <p:cNvPr id="212" name="Shape 212"/>
          <p:cNvPicPr preferRelativeResize="0"/>
          <p:nvPr/>
        </p:nvPicPr>
        <p:blipFill>
          <a:blip r:embed="rId3">
            <a:alphaModFix/>
          </a:blip>
          <a:stretch>
            <a:fillRect/>
          </a:stretch>
        </p:blipFill>
        <p:spPr>
          <a:xfrm>
            <a:off x="517425" y="1515137"/>
            <a:ext cx="3977425" cy="298307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1">
                                            <p:txEl>
                                              <p:pRg st="0" end="0"/>
                                            </p:txEl>
                                          </p:spTgt>
                                        </p:tgtEl>
                                        <p:attrNameLst>
                                          <p:attrName>style.visibility</p:attrName>
                                        </p:attrNameLst>
                                      </p:cBhvr>
                                      <p:to>
                                        <p:strVal val="visible"/>
                                      </p:to>
                                    </p:set>
                                    <p:animEffect transition="in" filter="fade">
                                      <p:cBhvr>
                                        <p:cTn id="7" dur="1000"/>
                                        <p:tgtEl>
                                          <p:spTgt spid="2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1">
                                            <p:txEl>
                                              <p:pRg st="1" end="1"/>
                                            </p:txEl>
                                          </p:spTgt>
                                        </p:tgtEl>
                                        <p:attrNameLst>
                                          <p:attrName>style.visibility</p:attrName>
                                        </p:attrNameLst>
                                      </p:cBhvr>
                                      <p:to>
                                        <p:strVal val="visible"/>
                                      </p:to>
                                    </p:set>
                                    <p:animEffect transition="in" filter="fade">
                                      <p:cBhvr>
                                        <p:cTn id="12" dur="1000"/>
                                        <p:tgtEl>
                                          <p:spTgt spid="2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1">
                                            <p:txEl>
                                              <p:pRg st="2" end="2"/>
                                            </p:txEl>
                                          </p:spTgt>
                                        </p:tgtEl>
                                        <p:attrNameLst>
                                          <p:attrName>style.visibility</p:attrName>
                                        </p:attrNameLst>
                                      </p:cBhvr>
                                      <p:to>
                                        <p:strVal val="visible"/>
                                      </p:to>
                                    </p:set>
                                    <p:animEffect transition="in" filter="fade">
                                      <p:cBhvr>
                                        <p:cTn id="17" dur="1000"/>
                                        <p:tgtEl>
                                          <p:spTgt spid="2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1">
                                            <p:txEl>
                                              <p:pRg st="3" end="3"/>
                                            </p:txEl>
                                          </p:spTgt>
                                        </p:tgtEl>
                                        <p:attrNameLst>
                                          <p:attrName>style.visibility</p:attrName>
                                        </p:attrNameLst>
                                      </p:cBhvr>
                                      <p:to>
                                        <p:strVal val="visible"/>
                                      </p:to>
                                    </p:set>
                                    <p:animEffect transition="in" filter="fade">
                                      <p:cBhvr>
                                        <p:cTn id="22" dur="1000"/>
                                        <p:tgtEl>
                                          <p:spTgt spid="2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11">
                                            <p:txEl>
                                              <p:pRg st="4" end="4"/>
                                            </p:txEl>
                                          </p:spTgt>
                                        </p:tgtEl>
                                        <p:attrNameLst>
                                          <p:attrName>style.visibility</p:attrName>
                                        </p:attrNameLst>
                                      </p:cBhvr>
                                      <p:to>
                                        <p:strVal val="visible"/>
                                      </p:to>
                                    </p:set>
                                    <p:animEffect transition="in" filter="fade">
                                      <p:cBhvr>
                                        <p:cTn id="27" dur="1000"/>
                                        <p:tgtEl>
                                          <p:spTgt spid="2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11">
                                            <p:txEl>
                                              <p:pRg st="5" end="5"/>
                                            </p:txEl>
                                          </p:spTgt>
                                        </p:tgtEl>
                                        <p:attrNameLst>
                                          <p:attrName>style.visibility</p:attrName>
                                        </p:attrNameLst>
                                      </p:cBhvr>
                                      <p:to>
                                        <p:strVal val="visible"/>
                                      </p:to>
                                    </p:set>
                                    <p:animEffect transition="in" filter="fade">
                                      <p:cBhvr>
                                        <p:cTn id="32" dur="1000"/>
                                        <p:tgtEl>
                                          <p:spTgt spid="21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11">
                                            <p:txEl>
                                              <p:pRg st="6" end="6"/>
                                            </p:txEl>
                                          </p:spTgt>
                                        </p:tgtEl>
                                        <p:attrNameLst>
                                          <p:attrName>style.visibility</p:attrName>
                                        </p:attrNameLst>
                                      </p:cBhvr>
                                      <p:to>
                                        <p:strVal val="visible"/>
                                      </p:to>
                                    </p:set>
                                    <p:animEffect transition="in" filter="fade">
                                      <p:cBhvr>
                                        <p:cTn id="37" dur="1000"/>
                                        <p:tgtEl>
                                          <p:spTgt spid="21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11">
                                            <p:txEl>
                                              <p:pRg st="7" end="7"/>
                                            </p:txEl>
                                          </p:spTgt>
                                        </p:tgtEl>
                                        <p:attrNameLst>
                                          <p:attrName>style.visibility</p:attrName>
                                        </p:attrNameLst>
                                      </p:cBhvr>
                                      <p:to>
                                        <p:strVal val="visible"/>
                                      </p:to>
                                    </p:set>
                                    <p:animEffect transition="in" filter="fade">
                                      <p:cBhvr>
                                        <p:cTn id="42" dur="1000"/>
                                        <p:tgtEl>
                                          <p:spTgt spid="211">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11">
                                            <p:txEl>
                                              <p:pRg st="8" end="8"/>
                                            </p:txEl>
                                          </p:spTgt>
                                        </p:tgtEl>
                                        <p:attrNameLst>
                                          <p:attrName>style.visibility</p:attrName>
                                        </p:attrNameLst>
                                      </p:cBhvr>
                                      <p:to>
                                        <p:strVal val="visible"/>
                                      </p:to>
                                    </p:set>
                                    <p:animEffect transition="in" filter="fade">
                                      <p:cBhvr>
                                        <p:cTn id="47" dur="1000"/>
                                        <p:tgtEl>
                                          <p:spTgt spid="211">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11">
                                            <p:txEl>
                                              <p:pRg st="9" end="9"/>
                                            </p:txEl>
                                          </p:spTgt>
                                        </p:tgtEl>
                                        <p:attrNameLst>
                                          <p:attrName>style.visibility</p:attrName>
                                        </p:attrNameLst>
                                      </p:cBhvr>
                                      <p:to>
                                        <p:strVal val="visible"/>
                                      </p:to>
                                    </p:set>
                                    <p:animEffect transition="in" filter="fade">
                                      <p:cBhvr>
                                        <p:cTn id="52" dur="1000"/>
                                        <p:tgtEl>
                                          <p:spTgt spid="211">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11">
                                            <p:txEl>
                                              <p:pRg st="10" end="10"/>
                                            </p:txEl>
                                          </p:spTgt>
                                        </p:tgtEl>
                                        <p:attrNameLst>
                                          <p:attrName>style.visibility</p:attrName>
                                        </p:attrNameLst>
                                      </p:cBhvr>
                                      <p:to>
                                        <p:strVal val="visible"/>
                                      </p:to>
                                    </p:set>
                                    <p:animEffect transition="in" filter="fade">
                                      <p:cBhvr>
                                        <p:cTn id="57" dur="1000"/>
                                        <p:tgtEl>
                                          <p:spTgt spid="211">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11">
                                            <p:txEl>
                                              <p:pRg st="11" end="11"/>
                                            </p:txEl>
                                          </p:spTgt>
                                        </p:tgtEl>
                                        <p:attrNameLst>
                                          <p:attrName>style.visibility</p:attrName>
                                        </p:attrNameLst>
                                      </p:cBhvr>
                                      <p:to>
                                        <p:strVal val="visible"/>
                                      </p:to>
                                    </p:set>
                                    <p:animEffect transition="in" filter="fade">
                                      <p:cBhvr>
                                        <p:cTn id="62" dur="1000"/>
                                        <p:tgtEl>
                                          <p:spTgt spid="211">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11">
                                            <p:txEl>
                                              <p:pRg st="12" end="12"/>
                                            </p:txEl>
                                          </p:spTgt>
                                        </p:tgtEl>
                                        <p:attrNameLst>
                                          <p:attrName>style.visibility</p:attrName>
                                        </p:attrNameLst>
                                      </p:cBhvr>
                                      <p:to>
                                        <p:strVal val="visible"/>
                                      </p:to>
                                    </p:set>
                                    <p:animEffect transition="in" filter="fade">
                                      <p:cBhvr>
                                        <p:cTn id="67" dur="1000"/>
                                        <p:tgtEl>
                                          <p:spTgt spid="211">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11">
                                            <p:txEl>
                                              <p:pRg st="13" end="13"/>
                                            </p:txEl>
                                          </p:spTgt>
                                        </p:tgtEl>
                                        <p:attrNameLst>
                                          <p:attrName>style.visibility</p:attrName>
                                        </p:attrNameLst>
                                      </p:cBhvr>
                                      <p:to>
                                        <p:strVal val="visible"/>
                                      </p:to>
                                    </p:set>
                                    <p:animEffect transition="in" filter="fade">
                                      <p:cBhvr>
                                        <p:cTn id="72" dur="1000"/>
                                        <p:tgtEl>
                                          <p:spTgt spid="211">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230050" y="445025"/>
            <a:ext cx="8520600" cy="572700"/>
          </a:xfrm>
          <a:prstGeom prst="rect">
            <a:avLst/>
          </a:prstGeom>
        </p:spPr>
        <p:txBody>
          <a:bodyPr lIns="91425" tIns="91425" rIns="91425" bIns="91425" anchor="t" anchorCtr="0">
            <a:noAutofit/>
          </a:bodyPr>
          <a:lstStyle/>
          <a:p>
            <a:pPr lvl="0">
              <a:spcBef>
                <a:spcPts val="0"/>
              </a:spcBef>
              <a:buNone/>
            </a:pPr>
            <a:r>
              <a:rPr lang="en" b="1" dirty="0"/>
              <a:t>Step 2: Where Are You Going? </a:t>
            </a:r>
          </a:p>
        </p:txBody>
      </p:sp>
      <p:sp>
        <p:nvSpPr>
          <p:cNvPr id="218" name="Shape 218"/>
          <p:cNvSpPr txBox="1">
            <a:spLocks noGrp="1"/>
          </p:cNvSpPr>
          <p:nvPr>
            <p:ph type="body" idx="1"/>
          </p:nvPr>
        </p:nvSpPr>
        <p:spPr>
          <a:xfrm>
            <a:off x="311700" y="1116175"/>
            <a:ext cx="8520600" cy="3150000"/>
          </a:xfrm>
          <a:prstGeom prst="rect">
            <a:avLst/>
          </a:prstGeom>
        </p:spPr>
        <p:txBody>
          <a:bodyPr lIns="91425" tIns="91425" rIns="91425" bIns="91425" anchor="t" anchorCtr="0">
            <a:noAutofit/>
          </a:bodyPr>
          <a:lstStyle/>
          <a:p>
            <a:pPr lvl="0" rtl="0">
              <a:spcBef>
                <a:spcPts val="0"/>
              </a:spcBef>
              <a:buNone/>
            </a:pPr>
            <a:endParaRPr dirty="0"/>
          </a:p>
          <a:p>
            <a:pPr marL="457200" lvl="0" indent="-317500" rtl="0">
              <a:spcBef>
                <a:spcPts val="0"/>
              </a:spcBef>
              <a:spcAft>
                <a:spcPts val="600"/>
              </a:spcAft>
              <a:buSzPct val="100000"/>
              <a:buFont typeface="Arial" panose="020B0604020202020204" pitchFamily="34" charset="0"/>
              <a:buChar char="•"/>
            </a:pPr>
            <a:r>
              <a:rPr lang="en" sz="1200" dirty="0"/>
              <a:t>What is your career field?</a:t>
            </a:r>
          </a:p>
          <a:p>
            <a:pPr marL="457200" lvl="0" indent="-317500" rtl="0">
              <a:spcBef>
                <a:spcPts val="0"/>
              </a:spcBef>
              <a:spcAft>
                <a:spcPts val="600"/>
              </a:spcAft>
              <a:buSzPct val="100000"/>
              <a:buFont typeface="Arial" panose="020B0604020202020204" pitchFamily="34" charset="0"/>
              <a:buChar char="•"/>
            </a:pPr>
            <a:r>
              <a:rPr lang="en" sz="1200" dirty="0"/>
              <a:t>Find a Mentor</a:t>
            </a:r>
          </a:p>
          <a:p>
            <a:pPr marL="457200" lvl="0" indent="-317500" rtl="0">
              <a:spcBef>
                <a:spcPts val="0"/>
              </a:spcBef>
              <a:spcAft>
                <a:spcPts val="600"/>
              </a:spcAft>
              <a:buSzPct val="100000"/>
              <a:buFont typeface="Arial" panose="020B0604020202020204" pitchFamily="34" charset="0"/>
              <a:buChar char="•"/>
            </a:pPr>
            <a:r>
              <a:rPr lang="en" sz="1200" dirty="0"/>
              <a:t>Your Job Search is your JOB</a:t>
            </a:r>
          </a:p>
          <a:p>
            <a:pPr marL="457200" lvl="0" indent="-317500" rtl="0">
              <a:spcBef>
                <a:spcPts val="0"/>
              </a:spcBef>
              <a:spcAft>
                <a:spcPts val="600"/>
              </a:spcAft>
              <a:buSzPct val="100000"/>
              <a:buFont typeface="Arial" panose="020B0604020202020204" pitchFamily="34" charset="0"/>
              <a:buChar char="•"/>
            </a:pPr>
            <a:r>
              <a:rPr lang="en" sz="1200" dirty="0"/>
              <a:t>Patience: Trust, </a:t>
            </a:r>
            <a:r>
              <a:rPr lang="en" sz="1200" i="1" dirty="0"/>
              <a:t>Don’t </a:t>
            </a:r>
            <a:r>
              <a:rPr lang="en" sz="1200" dirty="0"/>
              <a:t>Rush The Process</a:t>
            </a:r>
          </a:p>
          <a:p>
            <a:pPr marL="457200" lvl="0" indent="-317500" rtl="0">
              <a:spcBef>
                <a:spcPts val="0"/>
              </a:spcBef>
              <a:spcAft>
                <a:spcPts val="600"/>
              </a:spcAft>
              <a:buSzPct val="100000"/>
              <a:buFont typeface="Arial" panose="020B0604020202020204" pitchFamily="34" charset="0"/>
              <a:buChar char="•"/>
            </a:pPr>
            <a:r>
              <a:rPr lang="en" sz="1200" dirty="0"/>
              <a:t>Contacts, Contacts, CONTACTS!!!</a:t>
            </a:r>
          </a:p>
          <a:p>
            <a:pPr marL="457200" lvl="0" indent="-317500" rtl="0">
              <a:spcBef>
                <a:spcPts val="0"/>
              </a:spcBef>
              <a:spcAft>
                <a:spcPts val="600"/>
              </a:spcAft>
              <a:buSzPct val="100000"/>
              <a:buFont typeface="Arial" panose="020B0604020202020204" pitchFamily="34" charset="0"/>
              <a:buChar char="•"/>
            </a:pPr>
            <a:r>
              <a:rPr lang="en" sz="1200" dirty="0"/>
              <a:t>Attend Conventions &amp; Job Fairs In your Field</a:t>
            </a:r>
          </a:p>
          <a:p>
            <a:pPr marL="457200" lvl="0" indent="-317500" rtl="0">
              <a:spcBef>
                <a:spcPts val="0"/>
              </a:spcBef>
              <a:spcAft>
                <a:spcPts val="600"/>
              </a:spcAft>
              <a:buSzPct val="100000"/>
              <a:buFont typeface="Arial" panose="020B0604020202020204" pitchFamily="34" charset="0"/>
              <a:buChar char="•"/>
            </a:pPr>
            <a:r>
              <a:rPr lang="en" sz="1200" dirty="0"/>
              <a:t>Find Young Professional Pathway Programs</a:t>
            </a:r>
          </a:p>
          <a:p>
            <a:pPr marL="457200" lvl="0" indent="-317500" rtl="0">
              <a:spcBef>
                <a:spcPts val="0"/>
              </a:spcBef>
              <a:spcAft>
                <a:spcPts val="600"/>
              </a:spcAft>
              <a:buSzPct val="100000"/>
              <a:buFont typeface="Arial" panose="020B0604020202020204" pitchFamily="34" charset="0"/>
              <a:buChar char="•"/>
            </a:pPr>
            <a:r>
              <a:rPr lang="en" sz="1200" dirty="0"/>
              <a:t>Fake It Till You Make It</a:t>
            </a:r>
          </a:p>
        </p:txBody>
      </p:sp>
      <p:pic>
        <p:nvPicPr>
          <p:cNvPr id="219" name="Shape 219"/>
          <p:cNvPicPr preferRelativeResize="0"/>
          <p:nvPr/>
        </p:nvPicPr>
        <p:blipFill>
          <a:blip r:embed="rId3">
            <a:alphaModFix/>
          </a:blip>
          <a:stretch>
            <a:fillRect/>
          </a:stretch>
        </p:blipFill>
        <p:spPr>
          <a:xfrm>
            <a:off x="5267147" y="1450849"/>
            <a:ext cx="3397050" cy="268819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8">
                                            <p:txEl>
                                              <p:pRg st="0" end="0"/>
                                            </p:txEl>
                                          </p:spTgt>
                                        </p:tgtEl>
                                        <p:attrNameLst>
                                          <p:attrName>style.visibility</p:attrName>
                                        </p:attrNameLst>
                                      </p:cBhvr>
                                      <p:to>
                                        <p:strVal val="visible"/>
                                      </p:to>
                                    </p:set>
                                    <p:animEffect transition="in" filter="fade">
                                      <p:cBhvr>
                                        <p:cTn id="7" dur="1000"/>
                                        <p:tgtEl>
                                          <p:spTgt spid="2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8">
                                            <p:txEl>
                                              <p:pRg st="1" end="1"/>
                                            </p:txEl>
                                          </p:spTgt>
                                        </p:tgtEl>
                                        <p:attrNameLst>
                                          <p:attrName>style.visibility</p:attrName>
                                        </p:attrNameLst>
                                      </p:cBhvr>
                                      <p:to>
                                        <p:strVal val="visible"/>
                                      </p:to>
                                    </p:set>
                                    <p:animEffect transition="in" filter="fade">
                                      <p:cBhvr>
                                        <p:cTn id="12" dur="1000"/>
                                        <p:tgtEl>
                                          <p:spTgt spid="21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8">
                                            <p:txEl>
                                              <p:pRg st="2" end="2"/>
                                            </p:txEl>
                                          </p:spTgt>
                                        </p:tgtEl>
                                        <p:attrNameLst>
                                          <p:attrName>style.visibility</p:attrName>
                                        </p:attrNameLst>
                                      </p:cBhvr>
                                      <p:to>
                                        <p:strVal val="visible"/>
                                      </p:to>
                                    </p:set>
                                    <p:animEffect transition="in" filter="fade">
                                      <p:cBhvr>
                                        <p:cTn id="17" dur="1000"/>
                                        <p:tgtEl>
                                          <p:spTgt spid="21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8">
                                            <p:txEl>
                                              <p:pRg st="3" end="3"/>
                                            </p:txEl>
                                          </p:spTgt>
                                        </p:tgtEl>
                                        <p:attrNameLst>
                                          <p:attrName>style.visibility</p:attrName>
                                        </p:attrNameLst>
                                      </p:cBhvr>
                                      <p:to>
                                        <p:strVal val="visible"/>
                                      </p:to>
                                    </p:set>
                                    <p:animEffect transition="in" filter="fade">
                                      <p:cBhvr>
                                        <p:cTn id="22" dur="1000"/>
                                        <p:tgtEl>
                                          <p:spTgt spid="21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18">
                                            <p:txEl>
                                              <p:pRg st="4" end="4"/>
                                            </p:txEl>
                                          </p:spTgt>
                                        </p:tgtEl>
                                        <p:attrNameLst>
                                          <p:attrName>style.visibility</p:attrName>
                                        </p:attrNameLst>
                                      </p:cBhvr>
                                      <p:to>
                                        <p:strVal val="visible"/>
                                      </p:to>
                                    </p:set>
                                    <p:animEffect transition="in" filter="fade">
                                      <p:cBhvr>
                                        <p:cTn id="27" dur="1000"/>
                                        <p:tgtEl>
                                          <p:spTgt spid="21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18">
                                            <p:txEl>
                                              <p:pRg st="5" end="5"/>
                                            </p:txEl>
                                          </p:spTgt>
                                        </p:tgtEl>
                                        <p:attrNameLst>
                                          <p:attrName>style.visibility</p:attrName>
                                        </p:attrNameLst>
                                      </p:cBhvr>
                                      <p:to>
                                        <p:strVal val="visible"/>
                                      </p:to>
                                    </p:set>
                                    <p:animEffect transition="in" filter="fade">
                                      <p:cBhvr>
                                        <p:cTn id="32" dur="1000"/>
                                        <p:tgtEl>
                                          <p:spTgt spid="21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18">
                                            <p:txEl>
                                              <p:pRg st="6" end="6"/>
                                            </p:txEl>
                                          </p:spTgt>
                                        </p:tgtEl>
                                        <p:attrNameLst>
                                          <p:attrName>style.visibility</p:attrName>
                                        </p:attrNameLst>
                                      </p:cBhvr>
                                      <p:to>
                                        <p:strVal val="visible"/>
                                      </p:to>
                                    </p:set>
                                    <p:animEffect transition="in" filter="fade">
                                      <p:cBhvr>
                                        <p:cTn id="37" dur="1000"/>
                                        <p:tgtEl>
                                          <p:spTgt spid="21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18">
                                            <p:txEl>
                                              <p:pRg st="7" end="7"/>
                                            </p:txEl>
                                          </p:spTgt>
                                        </p:tgtEl>
                                        <p:attrNameLst>
                                          <p:attrName>style.visibility</p:attrName>
                                        </p:attrNameLst>
                                      </p:cBhvr>
                                      <p:to>
                                        <p:strVal val="visible"/>
                                      </p:to>
                                    </p:set>
                                    <p:animEffect transition="in" filter="fade">
                                      <p:cBhvr>
                                        <p:cTn id="42" dur="1000"/>
                                        <p:tgtEl>
                                          <p:spTgt spid="218">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18">
                                            <p:txEl>
                                              <p:pRg st="8" end="8"/>
                                            </p:txEl>
                                          </p:spTgt>
                                        </p:tgtEl>
                                        <p:attrNameLst>
                                          <p:attrName>style.visibility</p:attrName>
                                        </p:attrNameLst>
                                      </p:cBhvr>
                                      <p:to>
                                        <p:strVal val="visible"/>
                                      </p:to>
                                    </p:set>
                                    <p:animEffect transition="in" filter="fade">
                                      <p:cBhvr>
                                        <p:cTn id="47" dur="1000"/>
                                        <p:tgtEl>
                                          <p:spTgt spid="21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Shape 224"/>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Activity: Visualizing Your Career</a:t>
            </a:r>
          </a:p>
        </p:txBody>
      </p:sp>
      <p:sp>
        <p:nvSpPr>
          <p:cNvPr id="225" name="Shape 225"/>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spcBef>
                <a:spcPts val="0"/>
              </a:spcBef>
              <a:buNone/>
            </a:pPr>
            <a:r>
              <a:rPr lang="en" sz="1400" dirty="0">
                <a:solidFill>
                  <a:schemeClr val="dk1"/>
                </a:solidFill>
              </a:rPr>
              <a:t>Take 5-10 minutes to “Draw Your Career”.  This should include what you want your work life to be like after you complete your education. Consider the following questions to help you visualize the reality you want to achieve:</a:t>
            </a:r>
          </a:p>
          <a:p>
            <a:pPr marL="514350" lvl="0" indent="-285750" rtl="0">
              <a:spcBef>
                <a:spcPts val="0"/>
              </a:spcBef>
              <a:buClr>
                <a:schemeClr val="dk1"/>
              </a:buClr>
              <a:buFont typeface="Arial" panose="020B0604020202020204" pitchFamily="34" charset="0"/>
              <a:buChar char="•"/>
            </a:pPr>
            <a:r>
              <a:rPr lang="en" b="1" i="1" u="sng" dirty="0">
                <a:solidFill>
                  <a:schemeClr val="dk1"/>
                </a:solidFill>
              </a:rPr>
              <a:t>Where</a:t>
            </a:r>
            <a:r>
              <a:rPr lang="en" i="1" dirty="0">
                <a:solidFill>
                  <a:schemeClr val="dk1"/>
                </a:solidFill>
              </a:rPr>
              <a:t> </a:t>
            </a:r>
            <a:r>
              <a:rPr lang="en" dirty="0">
                <a:solidFill>
                  <a:schemeClr val="dk1"/>
                </a:solidFill>
              </a:rPr>
              <a:t>do you want to work?  </a:t>
            </a:r>
          </a:p>
          <a:p>
            <a:pPr marL="514350" lvl="0" indent="-285750" rtl="0">
              <a:spcBef>
                <a:spcPts val="0"/>
              </a:spcBef>
              <a:buClr>
                <a:schemeClr val="dk1"/>
              </a:buClr>
              <a:buFont typeface="Arial" panose="020B0604020202020204" pitchFamily="34" charset="0"/>
              <a:buChar char="•"/>
            </a:pPr>
            <a:r>
              <a:rPr lang="en" dirty="0">
                <a:solidFill>
                  <a:schemeClr val="dk1"/>
                </a:solidFill>
              </a:rPr>
              <a:t>With </a:t>
            </a:r>
            <a:r>
              <a:rPr lang="en" b="1" i="1" u="sng" dirty="0">
                <a:solidFill>
                  <a:schemeClr val="dk1"/>
                </a:solidFill>
              </a:rPr>
              <a:t>whom</a:t>
            </a:r>
            <a:r>
              <a:rPr lang="en" dirty="0">
                <a:solidFill>
                  <a:schemeClr val="dk1"/>
                </a:solidFill>
              </a:rPr>
              <a:t> do you want to work?  </a:t>
            </a:r>
          </a:p>
          <a:p>
            <a:pPr marL="514350" lvl="0" indent="-285750" rtl="0">
              <a:spcBef>
                <a:spcPts val="0"/>
              </a:spcBef>
              <a:buClr>
                <a:schemeClr val="dk1"/>
              </a:buClr>
              <a:buFont typeface="Arial" panose="020B0604020202020204" pitchFamily="34" charset="0"/>
              <a:buChar char="•"/>
            </a:pPr>
            <a:r>
              <a:rPr lang="en" b="1" i="1" u="sng" dirty="0">
                <a:solidFill>
                  <a:schemeClr val="dk1"/>
                </a:solidFill>
              </a:rPr>
              <a:t>What</a:t>
            </a:r>
            <a:r>
              <a:rPr lang="en" dirty="0">
                <a:solidFill>
                  <a:schemeClr val="dk1"/>
                </a:solidFill>
              </a:rPr>
              <a:t> population are you working with?  </a:t>
            </a:r>
          </a:p>
          <a:p>
            <a:pPr marL="514350" lvl="0" indent="-285750" rtl="0">
              <a:spcBef>
                <a:spcPts val="0"/>
              </a:spcBef>
              <a:buClr>
                <a:schemeClr val="dk1"/>
              </a:buClr>
              <a:buFont typeface="Arial" panose="020B0604020202020204" pitchFamily="34" charset="0"/>
              <a:buChar char="•"/>
            </a:pPr>
            <a:r>
              <a:rPr lang="en" b="1" i="1" u="sng" dirty="0">
                <a:solidFill>
                  <a:schemeClr val="dk1"/>
                </a:solidFill>
              </a:rPr>
              <a:t>What</a:t>
            </a:r>
            <a:r>
              <a:rPr lang="en" dirty="0">
                <a:solidFill>
                  <a:schemeClr val="dk1"/>
                </a:solidFill>
              </a:rPr>
              <a:t> is nature of your work?  </a:t>
            </a:r>
          </a:p>
          <a:p>
            <a:pPr marL="514350" lvl="0" indent="-285750" rtl="0">
              <a:spcBef>
                <a:spcPts val="0"/>
              </a:spcBef>
              <a:buClr>
                <a:schemeClr val="dk1"/>
              </a:buClr>
              <a:buFont typeface="Arial" panose="020B0604020202020204" pitchFamily="34" charset="0"/>
              <a:buChar char="•"/>
            </a:pPr>
            <a:r>
              <a:rPr lang="en" b="1" i="1" u="sng" dirty="0">
                <a:solidFill>
                  <a:schemeClr val="dk1"/>
                </a:solidFill>
              </a:rPr>
              <a:t>How</a:t>
            </a:r>
            <a:r>
              <a:rPr lang="en" dirty="0">
                <a:solidFill>
                  <a:schemeClr val="dk1"/>
                </a:solidFill>
              </a:rPr>
              <a:t> do you live?  </a:t>
            </a:r>
          </a:p>
          <a:p>
            <a:pPr lvl="0">
              <a:spcBef>
                <a:spcPts val="0"/>
              </a:spcBef>
              <a:buNone/>
            </a:pPr>
            <a:endParaRPr dirty="0"/>
          </a:p>
        </p:txBody>
      </p:sp>
      <p:pic>
        <p:nvPicPr>
          <p:cNvPr id="226" name="Shape 226"/>
          <p:cNvPicPr preferRelativeResize="0"/>
          <p:nvPr/>
        </p:nvPicPr>
        <p:blipFill>
          <a:blip r:embed="rId3">
            <a:alphaModFix/>
          </a:blip>
          <a:stretch>
            <a:fillRect/>
          </a:stretch>
        </p:blipFill>
        <p:spPr>
          <a:xfrm>
            <a:off x="4928675" y="1852445"/>
            <a:ext cx="3903625" cy="295292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Shape 231"/>
          <p:cNvSpPr txBox="1">
            <a:spLocks noGrp="1"/>
          </p:cNvSpPr>
          <p:nvPr>
            <p:ph type="title"/>
          </p:nvPr>
        </p:nvSpPr>
        <p:spPr>
          <a:xfrm>
            <a:off x="311700" y="555600"/>
            <a:ext cx="5854800" cy="755700"/>
          </a:xfrm>
          <a:prstGeom prst="rect">
            <a:avLst/>
          </a:prstGeom>
        </p:spPr>
        <p:txBody>
          <a:bodyPr lIns="91425" tIns="91425" rIns="91425" bIns="91425" anchor="b" anchorCtr="0">
            <a:noAutofit/>
          </a:bodyPr>
          <a:lstStyle/>
          <a:p>
            <a:pPr lvl="0">
              <a:spcBef>
                <a:spcPts val="0"/>
              </a:spcBef>
              <a:buNone/>
            </a:pPr>
            <a:r>
              <a:rPr lang="en" b="1"/>
              <a:t>Step 3: The Job Search Roadmap</a:t>
            </a:r>
          </a:p>
        </p:txBody>
      </p:sp>
      <p:pic>
        <p:nvPicPr>
          <p:cNvPr id="232" name="Shape 232"/>
          <p:cNvPicPr preferRelativeResize="0"/>
          <p:nvPr/>
        </p:nvPicPr>
        <p:blipFill>
          <a:blip r:embed="rId3">
            <a:alphaModFix/>
          </a:blip>
          <a:stretch>
            <a:fillRect/>
          </a:stretch>
        </p:blipFill>
        <p:spPr>
          <a:xfrm>
            <a:off x="311700" y="1439600"/>
            <a:ext cx="5518053" cy="3563724"/>
          </a:xfrm>
          <a:prstGeom prst="rect">
            <a:avLst/>
          </a:prstGeom>
          <a:noFill/>
          <a:ln>
            <a:noFill/>
          </a:ln>
        </p:spPr>
      </p:pic>
      <p:sp>
        <p:nvSpPr>
          <p:cNvPr id="233" name="Shape 233"/>
          <p:cNvSpPr txBox="1">
            <a:spLocks noGrp="1"/>
          </p:cNvSpPr>
          <p:nvPr>
            <p:ph type="body" idx="1"/>
          </p:nvPr>
        </p:nvSpPr>
        <p:spPr>
          <a:xfrm>
            <a:off x="6166650" y="1628725"/>
            <a:ext cx="2808000" cy="3019500"/>
          </a:xfrm>
          <a:prstGeom prst="rect">
            <a:avLst/>
          </a:prstGeom>
        </p:spPr>
        <p:txBody>
          <a:bodyPr lIns="91425" tIns="91425" rIns="91425" bIns="91425" anchor="t" anchorCtr="0">
            <a:noAutofit/>
          </a:bodyPr>
          <a:lstStyle/>
          <a:p>
            <a:pPr marL="457200" lvl="0" indent="-228600" rtl="0">
              <a:spcBef>
                <a:spcPts val="0"/>
              </a:spcBef>
              <a:spcAft>
                <a:spcPts val="600"/>
              </a:spcAft>
              <a:buFont typeface="Arial" panose="020B0604020202020204" pitchFamily="34" charset="0"/>
              <a:buChar char="•"/>
            </a:pPr>
            <a:r>
              <a:rPr lang="en" sz="1100" dirty="0"/>
              <a:t>By focusing on your biggest strength you will determine the sectors of your industry you should pursue</a:t>
            </a:r>
          </a:p>
          <a:p>
            <a:pPr marL="457200" lvl="0" indent="-228600" rtl="0">
              <a:spcBef>
                <a:spcPts val="0"/>
              </a:spcBef>
              <a:spcAft>
                <a:spcPts val="600"/>
              </a:spcAft>
              <a:buFont typeface="Arial" panose="020B0604020202020204" pitchFamily="34" charset="0"/>
              <a:buChar char="•"/>
            </a:pPr>
            <a:r>
              <a:rPr lang="en" sz="1100" dirty="0"/>
              <a:t>From there, ask yourself questions about this sector</a:t>
            </a:r>
          </a:p>
          <a:p>
            <a:pPr marL="914400" lvl="1" indent="-228600" rtl="0">
              <a:spcBef>
                <a:spcPts val="0"/>
              </a:spcBef>
              <a:spcAft>
                <a:spcPts val="600"/>
              </a:spcAft>
              <a:buFont typeface="Arial" panose="020B0604020202020204" pitchFamily="34" charset="0"/>
              <a:buChar char="•"/>
            </a:pPr>
            <a:r>
              <a:rPr lang="en" sz="1100" dirty="0"/>
              <a:t>Ex: If you are a numbers person: </a:t>
            </a:r>
          </a:p>
          <a:p>
            <a:pPr marL="1371600" lvl="2" indent="-228600" rtl="0">
              <a:spcBef>
                <a:spcPts val="0"/>
              </a:spcBef>
              <a:spcAft>
                <a:spcPts val="600"/>
              </a:spcAft>
              <a:buFont typeface="Arial" panose="020B0604020202020204" pitchFamily="34" charset="0"/>
              <a:buChar char="•"/>
            </a:pPr>
            <a:r>
              <a:rPr lang="en" sz="1100" dirty="0"/>
              <a:t>Solve Puzzles</a:t>
            </a:r>
          </a:p>
          <a:p>
            <a:pPr marL="1371600" lvl="2" indent="-228600" rtl="0">
              <a:spcBef>
                <a:spcPts val="0"/>
              </a:spcBef>
              <a:spcAft>
                <a:spcPts val="600"/>
              </a:spcAft>
              <a:buFont typeface="Arial" panose="020B0604020202020204" pitchFamily="34" charset="0"/>
              <a:buChar char="•"/>
            </a:pPr>
            <a:r>
              <a:rPr lang="en" sz="1100" dirty="0"/>
              <a:t>Balance Budgets</a:t>
            </a:r>
          </a:p>
          <a:p>
            <a:pPr marL="1371600" lvl="2" indent="-228600" rtl="0">
              <a:spcBef>
                <a:spcPts val="0"/>
              </a:spcBef>
              <a:spcAft>
                <a:spcPts val="600"/>
              </a:spcAft>
              <a:buFont typeface="Arial" panose="020B0604020202020204" pitchFamily="34" charset="0"/>
              <a:buChar char="•"/>
            </a:pPr>
            <a:r>
              <a:rPr lang="en" sz="1100" dirty="0"/>
              <a:t>Solve Problems</a:t>
            </a:r>
          </a:p>
          <a:p>
            <a:pPr lvl="0">
              <a:spcBef>
                <a:spcPts val="0"/>
              </a:spcBef>
              <a:buNone/>
            </a:pP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3">
                                            <p:txEl>
                                              <p:pRg st="0" end="0"/>
                                            </p:txEl>
                                          </p:spTgt>
                                        </p:tgtEl>
                                        <p:attrNameLst>
                                          <p:attrName>style.visibility</p:attrName>
                                        </p:attrNameLst>
                                      </p:cBhvr>
                                      <p:to>
                                        <p:strVal val="visible"/>
                                      </p:to>
                                    </p:set>
                                    <p:animEffect transition="in" filter="fade">
                                      <p:cBhvr>
                                        <p:cTn id="7" dur="1000"/>
                                        <p:tgtEl>
                                          <p:spTgt spid="23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3">
                                            <p:txEl>
                                              <p:pRg st="1" end="1"/>
                                            </p:txEl>
                                          </p:spTgt>
                                        </p:tgtEl>
                                        <p:attrNameLst>
                                          <p:attrName>style.visibility</p:attrName>
                                        </p:attrNameLst>
                                      </p:cBhvr>
                                      <p:to>
                                        <p:strVal val="visible"/>
                                      </p:to>
                                    </p:set>
                                    <p:animEffect transition="in" filter="fade">
                                      <p:cBhvr>
                                        <p:cTn id="12" dur="1000"/>
                                        <p:tgtEl>
                                          <p:spTgt spid="23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3">
                                            <p:txEl>
                                              <p:pRg st="2" end="2"/>
                                            </p:txEl>
                                          </p:spTgt>
                                        </p:tgtEl>
                                        <p:attrNameLst>
                                          <p:attrName>style.visibility</p:attrName>
                                        </p:attrNameLst>
                                      </p:cBhvr>
                                      <p:to>
                                        <p:strVal val="visible"/>
                                      </p:to>
                                    </p:set>
                                    <p:animEffect transition="in" filter="fade">
                                      <p:cBhvr>
                                        <p:cTn id="17" dur="1000"/>
                                        <p:tgtEl>
                                          <p:spTgt spid="23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3">
                                            <p:txEl>
                                              <p:pRg st="3" end="3"/>
                                            </p:txEl>
                                          </p:spTgt>
                                        </p:tgtEl>
                                        <p:attrNameLst>
                                          <p:attrName>style.visibility</p:attrName>
                                        </p:attrNameLst>
                                      </p:cBhvr>
                                      <p:to>
                                        <p:strVal val="visible"/>
                                      </p:to>
                                    </p:set>
                                    <p:animEffect transition="in" filter="fade">
                                      <p:cBhvr>
                                        <p:cTn id="22" dur="1000"/>
                                        <p:tgtEl>
                                          <p:spTgt spid="23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3">
                                            <p:txEl>
                                              <p:pRg st="4" end="4"/>
                                            </p:txEl>
                                          </p:spTgt>
                                        </p:tgtEl>
                                        <p:attrNameLst>
                                          <p:attrName>style.visibility</p:attrName>
                                        </p:attrNameLst>
                                      </p:cBhvr>
                                      <p:to>
                                        <p:strVal val="visible"/>
                                      </p:to>
                                    </p:set>
                                    <p:animEffect transition="in" filter="fade">
                                      <p:cBhvr>
                                        <p:cTn id="27" dur="1000"/>
                                        <p:tgtEl>
                                          <p:spTgt spid="23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33">
                                            <p:txEl>
                                              <p:pRg st="5" end="5"/>
                                            </p:txEl>
                                          </p:spTgt>
                                        </p:tgtEl>
                                        <p:attrNameLst>
                                          <p:attrName>style.visibility</p:attrName>
                                        </p:attrNameLst>
                                      </p:cBhvr>
                                      <p:to>
                                        <p:strVal val="visible"/>
                                      </p:to>
                                    </p:set>
                                    <p:animEffect transition="in" filter="fade">
                                      <p:cBhvr>
                                        <p:cTn id="32" dur="1000"/>
                                        <p:tgtEl>
                                          <p:spTgt spid="23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33">
                                            <p:txEl>
                                              <p:pRg st="6" end="6"/>
                                            </p:txEl>
                                          </p:spTgt>
                                        </p:tgtEl>
                                        <p:attrNameLst>
                                          <p:attrName>style.visibility</p:attrName>
                                        </p:attrNameLst>
                                      </p:cBhvr>
                                      <p:to>
                                        <p:strVal val="visible"/>
                                      </p:to>
                                    </p:set>
                                    <p:animEffect transition="in" filter="fade">
                                      <p:cBhvr>
                                        <p:cTn id="37" dur="1000"/>
                                        <p:tgtEl>
                                          <p:spTgt spid="23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Activity: Create Your Own Job Search Roadmap</a:t>
            </a:r>
          </a:p>
        </p:txBody>
      </p:sp>
      <p:sp>
        <p:nvSpPr>
          <p:cNvPr id="239" name="Shape 239"/>
          <p:cNvSpPr txBox="1">
            <a:spLocks noGrp="1"/>
          </p:cNvSpPr>
          <p:nvPr>
            <p:ph type="body" idx="1"/>
          </p:nvPr>
        </p:nvSpPr>
        <p:spPr>
          <a:xfrm>
            <a:off x="311700" y="1152475"/>
            <a:ext cx="8520600" cy="3792900"/>
          </a:xfrm>
          <a:prstGeom prst="rect">
            <a:avLst/>
          </a:prstGeom>
        </p:spPr>
        <p:txBody>
          <a:bodyPr lIns="91425" tIns="91425" rIns="91425" bIns="91425" anchor="t" anchorCtr="0">
            <a:noAutofit/>
          </a:bodyPr>
          <a:lstStyle/>
          <a:p>
            <a:pPr lvl="0">
              <a:spcBef>
                <a:spcPts val="0"/>
              </a:spcBef>
              <a:buNone/>
            </a:pPr>
            <a:r>
              <a:rPr lang="en" sz="1400" dirty="0"/>
              <a:t>Take 5-10min to answer the questions below. Then, with a partner who has the same colored folder as you, discuss your answers and decide on 3 positions in each of your fields that would be ideal for each of you.</a:t>
            </a:r>
          </a:p>
          <a:p>
            <a:pPr marL="514350" lvl="0" indent="-285750" rtl="0">
              <a:spcBef>
                <a:spcPts val="0"/>
              </a:spcBef>
              <a:spcAft>
                <a:spcPts val="600"/>
              </a:spcAft>
              <a:buFont typeface="Arial" panose="020B0604020202020204" pitchFamily="34" charset="0"/>
              <a:buChar char="•"/>
            </a:pPr>
            <a:r>
              <a:rPr lang="en" sz="1200" dirty="0"/>
              <a:t>What are your non-bendables? </a:t>
            </a:r>
          </a:p>
          <a:p>
            <a:pPr marL="914400" lvl="1" indent="-304800" rtl="0">
              <a:spcBef>
                <a:spcPts val="0"/>
              </a:spcBef>
              <a:spcAft>
                <a:spcPts val="600"/>
              </a:spcAft>
              <a:buSzPct val="100000"/>
              <a:buFont typeface="Arial" panose="020B0604020202020204" pitchFamily="34" charset="0"/>
              <a:buChar char="•"/>
            </a:pPr>
            <a:r>
              <a:rPr lang="en" sz="1200" dirty="0"/>
              <a:t>(Location, family, job title, salary, time-off, benefits, etc.)</a:t>
            </a:r>
          </a:p>
          <a:p>
            <a:pPr marL="457200" lvl="0" indent="-317500" rtl="0">
              <a:spcBef>
                <a:spcPts val="0"/>
              </a:spcBef>
              <a:spcAft>
                <a:spcPts val="600"/>
              </a:spcAft>
              <a:buSzPct val="100000"/>
              <a:buFont typeface="Arial" panose="020B0604020202020204" pitchFamily="34" charset="0"/>
              <a:buChar char="•"/>
            </a:pPr>
            <a:r>
              <a:rPr lang="en" sz="1200" dirty="0"/>
              <a:t>What do you need? (Same as non-bendables)</a:t>
            </a:r>
          </a:p>
          <a:p>
            <a:pPr marL="457200" lvl="0" indent="-317500" rtl="0">
              <a:spcBef>
                <a:spcPts val="0"/>
              </a:spcBef>
              <a:spcAft>
                <a:spcPts val="600"/>
              </a:spcAft>
              <a:buSzPct val="100000"/>
              <a:buFont typeface="Arial" panose="020B0604020202020204" pitchFamily="34" charset="0"/>
              <a:buChar char="•"/>
            </a:pPr>
            <a:r>
              <a:rPr lang="en" sz="1200" dirty="0"/>
              <a:t>List 1-3 People you know who you believe would be a good mentor; Why?</a:t>
            </a:r>
          </a:p>
          <a:p>
            <a:pPr marL="457200" lvl="0" indent="-317500" rtl="0">
              <a:spcBef>
                <a:spcPts val="0"/>
              </a:spcBef>
              <a:spcAft>
                <a:spcPts val="600"/>
              </a:spcAft>
              <a:buSzPct val="100000"/>
              <a:buFont typeface="Arial" panose="020B0604020202020204" pitchFamily="34" charset="0"/>
              <a:buChar char="•"/>
            </a:pPr>
            <a:r>
              <a:rPr lang="en" sz="1200" dirty="0"/>
              <a:t>List 5-10 people you need to get in front of to begin your job search conversation</a:t>
            </a:r>
          </a:p>
          <a:p>
            <a:pPr marL="457200" lvl="0" indent="-317500" rtl="0">
              <a:spcBef>
                <a:spcPts val="0"/>
              </a:spcBef>
              <a:spcAft>
                <a:spcPts val="600"/>
              </a:spcAft>
              <a:buSzPct val="100000"/>
              <a:buFont typeface="Arial" panose="020B0604020202020204" pitchFamily="34" charset="0"/>
              <a:buChar char="•"/>
            </a:pPr>
            <a:r>
              <a:rPr lang="en" sz="1200" dirty="0"/>
              <a:t>List 3-5 gatherings you need to attend when you get home to begin networking/researching </a:t>
            </a:r>
          </a:p>
          <a:p>
            <a:pPr marL="457200" lvl="0" indent="-317500" rtl="0">
              <a:spcBef>
                <a:spcPts val="0"/>
              </a:spcBef>
              <a:spcAft>
                <a:spcPts val="600"/>
              </a:spcAft>
              <a:buSzPct val="100000"/>
              <a:buFont typeface="Arial" panose="020B0604020202020204" pitchFamily="34" charset="0"/>
              <a:buChar char="•"/>
            </a:pPr>
            <a:r>
              <a:rPr lang="en" sz="1200" dirty="0"/>
              <a:t>Considering your strengths, decide what focus of your career field would be best suited for you</a:t>
            </a:r>
          </a:p>
          <a:p>
            <a:pPr marL="457200" lvl="0" indent="-317500" rtl="0">
              <a:spcBef>
                <a:spcPts val="0"/>
              </a:spcBef>
              <a:spcAft>
                <a:spcPts val="600"/>
              </a:spcAft>
              <a:buSzPct val="100000"/>
              <a:buFont typeface="Arial" panose="020B0604020202020204" pitchFamily="34" charset="0"/>
              <a:buChar char="•"/>
            </a:pPr>
            <a:r>
              <a:rPr lang="en" sz="1200" dirty="0"/>
              <a:t>List 3 positions in your field that would be ideal for you</a:t>
            </a:r>
          </a:p>
          <a:p>
            <a:pPr lvl="0" rtl="0">
              <a:spcBef>
                <a:spcPts val="0"/>
              </a:spcBef>
              <a:spcAft>
                <a:spcPts val="600"/>
              </a:spcAft>
              <a:buNone/>
            </a:pPr>
            <a:r>
              <a:rPr lang="en" sz="1200" dirty="0"/>
              <a:t>2-3 Students will present their findings and ideal positions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Shape 244"/>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Guest Speaker: Job Search Story	</a:t>
            </a:r>
          </a:p>
        </p:txBody>
      </p:sp>
      <p:sp>
        <p:nvSpPr>
          <p:cNvPr id="245" name="Shape 245"/>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spcBef>
                <a:spcPts val="0"/>
              </a:spcBef>
              <a:buNone/>
            </a:pPr>
            <a:r>
              <a:rPr lang="en"/>
              <a:t>Name of Employer:</a:t>
            </a:r>
          </a:p>
          <a:p>
            <a:pPr lvl="0">
              <a:spcBef>
                <a:spcPts val="0"/>
              </a:spcBef>
              <a:buNone/>
            </a:pPr>
            <a:r>
              <a:rPr lang="en"/>
              <a:t>Name of Company:</a:t>
            </a:r>
          </a:p>
          <a:p>
            <a:pPr lvl="0">
              <a:spcBef>
                <a:spcPts val="0"/>
              </a:spcBef>
              <a:buNone/>
            </a:pPr>
            <a:r>
              <a:rPr lang="en"/>
              <a:t>Field: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Shape 250"/>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Review: The Job Search Roadmap Outline</a:t>
            </a:r>
          </a:p>
        </p:txBody>
      </p:sp>
      <p:sp>
        <p:nvSpPr>
          <p:cNvPr id="251" name="Shape 251"/>
          <p:cNvSpPr txBox="1">
            <a:spLocks noGrp="1"/>
          </p:cNvSpPr>
          <p:nvPr>
            <p:ph type="body" idx="1"/>
          </p:nvPr>
        </p:nvSpPr>
        <p:spPr>
          <a:xfrm>
            <a:off x="4751475" y="1126875"/>
            <a:ext cx="3999900" cy="3416400"/>
          </a:xfrm>
          <a:prstGeom prst="rect">
            <a:avLst/>
          </a:prstGeom>
        </p:spPr>
        <p:txBody>
          <a:bodyPr lIns="91425" tIns="91425" rIns="91425" bIns="91425" anchor="t" anchorCtr="0">
            <a:noAutofit/>
          </a:bodyPr>
          <a:lstStyle/>
          <a:p>
            <a:pPr lvl="0" rtl="0">
              <a:spcBef>
                <a:spcPts val="0"/>
              </a:spcBef>
              <a:buNone/>
            </a:pPr>
            <a:endParaRPr dirty="0"/>
          </a:p>
          <a:p>
            <a:pPr marL="285750" lvl="0" indent="-285750" rtl="0">
              <a:spcBef>
                <a:spcPts val="0"/>
              </a:spcBef>
              <a:spcAft>
                <a:spcPts val="1200"/>
              </a:spcAft>
              <a:buFont typeface="Arial" panose="020B0604020202020204" pitchFamily="34" charset="0"/>
              <a:buChar char="•"/>
            </a:pPr>
            <a:r>
              <a:rPr lang="en" dirty="0"/>
              <a:t>What Things You Should Ask Yourself: </a:t>
            </a:r>
          </a:p>
          <a:p>
            <a:pPr marL="514350" lvl="0" indent="-285750" rtl="0">
              <a:spcBef>
                <a:spcPts val="0"/>
              </a:spcBef>
              <a:spcAft>
                <a:spcPts val="1200"/>
              </a:spcAft>
              <a:buFont typeface="Arial" panose="020B0604020202020204" pitchFamily="34" charset="0"/>
              <a:buChar char="•"/>
            </a:pPr>
            <a:r>
              <a:rPr lang="en" dirty="0"/>
              <a:t>How Do You Find A Mentor?</a:t>
            </a:r>
          </a:p>
          <a:p>
            <a:pPr marL="514350" lvl="0" indent="-285750" rtl="0">
              <a:spcBef>
                <a:spcPts val="0"/>
              </a:spcBef>
              <a:spcAft>
                <a:spcPts val="1200"/>
              </a:spcAft>
              <a:buFont typeface="Arial" panose="020B0604020202020204" pitchFamily="34" charset="0"/>
              <a:buChar char="•"/>
            </a:pPr>
            <a:r>
              <a:rPr lang="en" dirty="0"/>
              <a:t>How Do You Organize Your Search?</a:t>
            </a:r>
          </a:p>
          <a:p>
            <a:pPr marL="514350" lvl="0" indent="-285750" rtl="0">
              <a:spcBef>
                <a:spcPts val="0"/>
              </a:spcBef>
              <a:spcAft>
                <a:spcPts val="1200"/>
              </a:spcAft>
              <a:buFont typeface="Arial" panose="020B0604020202020204" pitchFamily="34" charset="0"/>
              <a:buChar char="•"/>
            </a:pPr>
            <a:r>
              <a:rPr lang="en" dirty="0"/>
              <a:t>How Do You Make Contacts In Your Field?</a:t>
            </a:r>
          </a:p>
          <a:p>
            <a:pPr marL="514350" lvl="0" indent="-285750" rtl="0">
              <a:spcBef>
                <a:spcPts val="0"/>
              </a:spcBef>
              <a:spcAft>
                <a:spcPts val="1200"/>
              </a:spcAft>
              <a:buFont typeface="Arial" panose="020B0604020202020204" pitchFamily="34" charset="0"/>
              <a:buChar char="•"/>
            </a:pPr>
            <a:r>
              <a:rPr lang="en" dirty="0"/>
              <a:t>What Should You Attend To Meet People And Learn More About Your Field? </a:t>
            </a:r>
          </a:p>
        </p:txBody>
      </p:sp>
      <p:pic>
        <p:nvPicPr>
          <p:cNvPr id="252" name="Shape 252"/>
          <p:cNvPicPr preferRelativeResize="0"/>
          <p:nvPr/>
        </p:nvPicPr>
        <p:blipFill>
          <a:blip r:embed="rId3">
            <a:alphaModFix/>
          </a:blip>
          <a:stretch>
            <a:fillRect/>
          </a:stretch>
        </p:blipFill>
        <p:spPr>
          <a:xfrm>
            <a:off x="139575" y="1017725"/>
            <a:ext cx="4446675" cy="3595374"/>
          </a:xfrm>
          <a:prstGeom prst="rect">
            <a:avLst/>
          </a:prstGeom>
          <a:noFill/>
          <a:ln>
            <a:noFill/>
          </a:ln>
        </p:spPr>
      </p:pic>
      <p:sp>
        <p:nvSpPr>
          <p:cNvPr id="253" name="Shape 253"/>
          <p:cNvSpPr txBox="1"/>
          <p:nvPr/>
        </p:nvSpPr>
        <p:spPr>
          <a:xfrm>
            <a:off x="139575" y="4613100"/>
            <a:ext cx="4588200" cy="312300"/>
          </a:xfrm>
          <a:prstGeom prst="rect">
            <a:avLst/>
          </a:prstGeom>
          <a:noFill/>
          <a:ln>
            <a:noFill/>
          </a:ln>
        </p:spPr>
        <p:txBody>
          <a:bodyPr lIns="91425" tIns="91425" rIns="91425" bIns="91425" anchor="t" anchorCtr="0">
            <a:noAutofit/>
          </a:bodyPr>
          <a:lstStyle/>
          <a:p>
            <a:pPr lvl="0" algn="ctr">
              <a:spcBef>
                <a:spcPts val="0"/>
              </a:spcBef>
              <a:buNone/>
            </a:pPr>
            <a:r>
              <a:rPr lang="en" sz="1000" i="1">
                <a:latin typeface="Calibri"/>
                <a:ea typeface="Calibri"/>
                <a:cs typeface="Calibri"/>
                <a:sym typeface="Calibri"/>
              </a:rPr>
              <a:t>“If someone’s listening to this conversation, I need a job”</a:t>
            </a:r>
          </a:p>
          <a:p>
            <a:pPr lvl="0">
              <a:spcBef>
                <a:spcPts val="0"/>
              </a:spcBef>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1">
                                            <p:txEl>
                                              <p:pRg st="0" end="0"/>
                                            </p:txEl>
                                          </p:spTgt>
                                        </p:tgtEl>
                                        <p:attrNameLst>
                                          <p:attrName>style.visibility</p:attrName>
                                        </p:attrNameLst>
                                      </p:cBhvr>
                                      <p:to>
                                        <p:strVal val="visible"/>
                                      </p:to>
                                    </p:set>
                                    <p:animEffect transition="in" filter="fade">
                                      <p:cBhvr>
                                        <p:cTn id="7" dur="1000"/>
                                        <p:tgtEl>
                                          <p:spTgt spid="2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1">
                                            <p:txEl>
                                              <p:pRg st="1" end="1"/>
                                            </p:txEl>
                                          </p:spTgt>
                                        </p:tgtEl>
                                        <p:attrNameLst>
                                          <p:attrName>style.visibility</p:attrName>
                                        </p:attrNameLst>
                                      </p:cBhvr>
                                      <p:to>
                                        <p:strVal val="visible"/>
                                      </p:to>
                                    </p:set>
                                    <p:animEffect transition="in" filter="fade">
                                      <p:cBhvr>
                                        <p:cTn id="12" dur="1000"/>
                                        <p:tgtEl>
                                          <p:spTgt spid="25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1">
                                            <p:txEl>
                                              <p:pRg st="2" end="2"/>
                                            </p:txEl>
                                          </p:spTgt>
                                        </p:tgtEl>
                                        <p:attrNameLst>
                                          <p:attrName>style.visibility</p:attrName>
                                        </p:attrNameLst>
                                      </p:cBhvr>
                                      <p:to>
                                        <p:strVal val="visible"/>
                                      </p:to>
                                    </p:set>
                                    <p:animEffect transition="in" filter="fade">
                                      <p:cBhvr>
                                        <p:cTn id="17" dur="1000"/>
                                        <p:tgtEl>
                                          <p:spTgt spid="25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51">
                                            <p:txEl>
                                              <p:pRg st="3" end="3"/>
                                            </p:txEl>
                                          </p:spTgt>
                                        </p:tgtEl>
                                        <p:attrNameLst>
                                          <p:attrName>style.visibility</p:attrName>
                                        </p:attrNameLst>
                                      </p:cBhvr>
                                      <p:to>
                                        <p:strVal val="visible"/>
                                      </p:to>
                                    </p:set>
                                    <p:animEffect transition="in" filter="fade">
                                      <p:cBhvr>
                                        <p:cTn id="22" dur="1000"/>
                                        <p:tgtEl>
                                          <p:spTgt spid="25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1">
                                            <p:txEl>
                                              <p:pRg st="4" end="4"/>
                                            </p:txEl>
                                          </p:spTgt>
                                        </p:tgtEl>
                                        <p:attrNameLst>
                                          <p:attrName>style.visibility</p:attrName>
                                        </p:attrNameLst>
                                      </p:cBhvr>
                                      <p:to>
                                        <p:strVal val="visible"/>
                                      </p:to>
                                    </p:set>
                                    <p:animEffect transition="in" filter="fade">
                                      <p:cBhvr>
                                        <p:cTn id="27" dur="1000"/>
                                        <p:tgtEl>
                                          <p:spTgt spid="25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51">
                                            <p:txEl>
                                              <p:pRg st="5" end="5"/>
                                            </p:txEl>
                                          </p:spTgt>
                                        </p:tgtEl>
                                        <p:attrNameLst>
                                          <p:attrName>style.visibility</p:attrName>
                                        </p:attrNameLst>
                                      </p:cBhvr>
                                      <p:to>
                                        <p:strVal val="visible"/>
                                      </p:to>
                                    </p:set>
                                    <p:animEffect transition="in" filter="fade">
                                      <p:cBhvr>
                                        <p:cTn id="32" dur="1000"/>
                                        <p:tgtEl>
                                          <p:spTgt spid="25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245925" y="247725"/>
            <a:ext cx="8520600" cy="572700"/>
          </a:xfrm>
          <a:prstGeom prst="rect">
            <a:avLst/>
          </a:prstGeom>
        </p:spPr>
        <p:txBody>
          <a:bodyPr lIns="91425" tIns="91425" rIns="91425" bIns="91425" anchor="t" anchorCtr="0">
            <a:noAutofit/>
          </a:bodyPr>
          <a:lstStyle/>
          <a:p>
            <a:pPr lvl="0" algn="ctr">
              <a:spcBef>
                <a:spcPts val="0"/>
              </a:spcBef>
              <a:buNone/>
            </a:pPr>
            <a:r>
              <a:rPr lang="en" b="1"/>
              <a:t>Leadership Training In The Workplace</a:t>
            </a:r>
          </a:p>
        </p:txBody>
      </p:sp>
      <p:pic>
        <p:nvPicPr>
          <p:cNvPr id="67" name="Shape 67"/>
          <p:cNvPicPr preferRelativeResize="0"/>
          <p:nvPr/>
        </p:nvPicPr>
        <p:blipFill>
          <a:blip r:embed="rId3">
            <a:alphaModFix/>
          </a:blip>
          <a:stretch>
            <a:fillRect/>
          </a:stretch>
        </p:blipFill>
        <p:spPr>
          <a:xfrm>
            <a:off x="2180925" y="1099849"/>
            <a:ext cx="4479626" cy="3547999"/>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Shape 258"/>
          <p:cNvSpPr txBox="1">
            <a:spLocks noGrp="1"/>
          </p:cNvSpPr>
          <p:nvPr>
            <p:ph type="title"/>
          </p:nvPr>
        </p:nvSpPr>
        <p:spPr>
          <a:xfrm>
            <a:off x="311700" y="162700"/>
            <a:ext cx="8520600" cy="841800"/>
          </a:xfrm>
          <a:prstGeom prst="rect">
            <a:avLst/>
          </a:prstGeom>
        </p:spPr>
        <p:txBody>
          <a:bodyPr lIns="91425" tIns="91425" rIns="91425" bIns="91425" anchor="ctr" anchorCtr="0">
            <a:noAutofit/>
          </a:bodyPr>
          <a:lstStyle/>
          <a:p>
            <a:pPr lvl="0">
              <a:spcBef>
                <a:spcPts val="0"/>
              </a:spcBef>
              <a:buNone/>
            </a:pPr>
            <a:r>
              <a:rPr lang="en" b="1"/>
              <a:t>Resume / LinkedIn Review</a:t>
            </a:r>
          </a:p>
        </p:txBody>
      </p:sp>
      <p:pic>
        <p:nvPicPr>
          <p:cNvPr id="259" name="Shape 259"/>
          <p:cNvPicPr preferRelativeResize="0"/>
          <p:nvPr/>
        </p:nvPicPr>
        <p:blipFill>
          <a:blip r:embed="rId3">
            <a:alphaModFix/>
          </a:blip>
          <a:stretch>
            <a:fillRect/>
          </a:stretch>
        </p:blipFill>
        <p:spPr>
          <a:xfrm>
            <a:off x="2371425" y="1004500"/>
            <a:ext cx="4744604" cy="38342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Shape 264"/>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Overview</a:t>
            </a:r>
          </a:p>
        </p:txBody>
      </p:sp>
      <p:sp>
        <p:nvSpPr>
          <p:cNvPr id="265" name="Shape 265"/>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spcBef>
                <a:spcPts val="0"/>
              </a:spcBef>
              <a:buNone/>
            </a:pPr>
            <a:r>
              <a:rPr lang="en" b="1" dirty="0"/>
              <a:t>Items To Cover:</a:t>
            </a:r>
          </a:p>
          <a:p>
            <a:pPr marL="457200" lvl="0" indent="-317500" rtl="0">
              <a:spcBef>
                <a:spcPts val="0"/>
              </a:spcBef>
              <a:spcAft>
                <a:spcPts val="600"/>
              </a:spcAft>
              <a:buSzPct val="100000"/>
              <a:buFont typeface="Arial" panose="020B0604020202020204" pitchFamily="34" charset="0"/>
              <a:buChar char="•"/>
            </a:pPr>
            <a:r>
              <a:rPr lang="en" sz="1400" dirty="0"/>
              <a:t>What Is LinkedIn?</a:t>
            </a:r>
          </a:p>
          <a:p>
            <a:pPr marL="457200" lvl="0" indent="-317500" rtl="0">
              <a:spcBef>
                <a:spcPts val="0"/>
              </a:spcBef>
              <a:spcAft>
                <a:spcPts val="600"/>
              </a:spcAft>
              <a:buSzPct val="100000"/>
              <a:buFont typeface="Arial" panose="020B0604020202020204" pitchFamily="34" charset="0"/>
              <a:buChar char="•"/>
            </a:pPr>
            <a:r>
              <a:rPr lang="en" sz="1400" dirty="0"/>
              <a:t>Why Use LinkedIn?</a:t>
            </a:r>
          </a:p>
          <a:p>
            <a:pPr marL="457200" lvl="0" indent="-317500" rtl="0">
              <a:spcBef>
                <a:spcPts val="0"/>
              </a:spcBef>
              <a:spcAft>
                <a:spcPts val="600"/>
              </a:spcAft>
              <a:buSzPct val="100000"/>
              <a:buFont typeface="Arial" panose="020B0604020202020204" pitchFamily="34" charset="0"/>
              <a:buChar char="•"/>
            </a:pPr>
            <a:r>
              <a:rPr lang="en" sz="1400" dirty="0"/>
              <a:t>Do’s &amp; Don’ts of LinkedIn</a:t>
            </a:r>
          </a:p>
          <a:p>
            <a:pPr marL="457200" lvl="0" indent="-317500" rtl="0">
              <a:spcBef>
                <a:spcPts val="0"/>
              </a:spcBef>
              <a:spcAft>
                <a:spcPts val="600"/>
              </a:spcAft>
              <a:buSzPct val="100000"/>
              <a:buFont typeface="Arial" panose="020B0604020202020204" pitchFamily="34" charset="0"/>
              <a:buChar char="•"/>
            </a:pPr>
            <a:r>
              <a:rPr lang="en" sz="1400" dirty="0"/>
              <a:t>How To Build A LinkedIn Profile</a:t>
            </a:r>
          </a:p>
          <a:p>
            <a:pPr marL="457200" lvl="0" indent="-317500" rtl="0">
              <a:spcBef>
                <a:spcPts val="0"/>
              </a:spcBef>
              <a:spcAft>
                <a:spcPts val="600"/>
              </a:spcAft>
              <a:buSzPct val="100000"/>
              <a:buFont typeface="Arial" panose="020B0604020202020204" pitchFamily="34" charset="0"/>
              <a:buChar char="•"/>
            </a:pPr>
            <a:r>
              <a:rPr lang="en" sz="1400" dirty="0"/>
              <a:t>The Essentials of a Successful Resume</a:t>
            </a:r>
          </a:p>
          <a:p>
            <a:pPr marL="457200" lvl="0" indent="-317500" rtl="0">
              <a:spcBef>
                <a:spcPts val="0"/>
              </a:spcBef>
              <a:spcAft>
                <a:spcPts val="600"/>
              </a:spcAft>
              <a:buSzPct val="100000"/>
              <a:buFont typeface="Arial" panose="020B0604020202020204" pitchFamily="34" charset="0"/>
              <a:buChar char="•"/>
            </a:pPr>
            <a:r>
              <a:rPr lang="en" sz="1400" dirty="0"/>
              <a:t>Revising Resumes</a:t>
            </a:r>
          </a:p>
          <a:p>
            <a:pPr marL="457200" lvl="0" indent="-317500">
              <a:spcBef>
                <a:spcPts val="0"/>
              </a:spcBef>
              <a:spcAft>
                <a:spcPts val="600"/>
              </a:spcAft>
              <a:buSzPct val="100000"/>
              <a:buFont typeface="Arial" panose="020B0604020202020204" pitchFamily="34" charset="0"/>
              <a:buChar char="•"/>
            </a:pPr>
            <a:r>
              <a:rPr lang="en" sz="1400" dirty="0"/>
              <a:t>Refining Your Resume</a:t>
            </a:r>
          </a:p>
        </p:txBody>
      </p:sp>
      <p:pic>
        <p:nvPicPr>
          <p:cNvPr id="266" name="Shape 266"/>
          <p:cNvPicPr preferRelativeResize="0"/>
          <p:nvPr/>
        </p:nvPicPr>
        <p:blipFill>
          <a:blip r:embed="rId3">
            <a:alphaModFix/>
          </a:blip>
          <a:stretch>
            <a:fillRect/>
          </a:stretch>
        </p:blipFill>
        <p:spPr>
          <a:xfrm>
            <a:off x="4265677" y="1152474"/>
            <a:ext cx="4158975" cy="27622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5">
                                            <p:txEl>
                                              <p:pRg st="0" end="0"/>
                                            </p:txEl>
                                          </p:spTgt>
                                        </p:tgtEl>
                                        <p:attrNameLst>
                                          <p:attrName>style.visibility</p:attrName>
                                        </p:attrNameLst>
                                      </p:cBhvr>
                                      <p:to>
                                        <p:strVal val="visible"/>
                                      </p:to>
                                    </p:set>
                                    <p:animEffect transition="in" filter="fade">
                                      <p:cBhvr>
                                        <p:cTn id="7" dur="1000"/>
                                        <p:tgtEl>
                                          <p:spTgt spid="26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5">
                                            <p:txEl>
                                              <p:pRg st="1" end="1"/>
                                            </p:txEl>
                                          </p:spTgt>
                                        </p:tgtEl>
                                        <p:attrNameLst>
                                          <p:attrName>style.visibility</p:attrName>
                                        </p:attrNameLst>
                                      </p:cBhvr>
                                      <p:to>
                                        <p:strVal val="visible"/>
                                      </p:to>
                                    </p:set>
                                    <p:animEffect transition="in" filter="fade">
                                      <p:cBhvr>
                                        <p:cTn id="12" dur="1000"/>
                                        <p:tgtEl>
                                          <p:spTgt spid="26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5">
                                            <p:txEl>
                                              <p:pRg st="2" end="2"/>
                                            </p:txEl>
                                          </p:spTgt>
                                        </p:tgtEl>
                                        <p:attrNameLst>
                                          <p:attrName>style.visibility</p:attrName>
                                        </p:attrNameLst>
                                      </p:cBhvr>
                                      <p:to>
                                        <p:strVal val="visible"/>
                                      </p:to>
                                    </p:set>
                                    <p:animEffect transition="in" filter="fade">
                                      <p:cBhvr>
                                        <p:cTn id="17" dur="1000"/>
                                        <p:tgtEl>
                                          <p:spTgt spid="26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5">
                                            <p:txEl>
                                              <p:pRg st="3" end="3"/>
                                            </p:txEl>
                                          </p:spTgt>
                                        </p:tgtEl>
                                        <p:attrNameLst>
                                          <p:attrName>style.visibility</p:attrName>
                                        </p:attrNameLst>
                                      </p:cBhvr>
                                      <p:to>
                                        <p:strVal val="visible"/>
                                      </p:to>
                                    </p:set>
                                    <p:animEffect transition="in" filter="fade">
                                      <p:cBhvr>
                                        <p:cTn id="22" dur="1000"/>
                                        <p:tgtEl>
                                          <p:spTgt spid="26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65">
                                            <p:txEl>
                                              <p:pRg st="4" end="4"/>
                                            </p:txEl>
                                          </p:spTgt>
                                        </p:tgtEl>
                                        <p:attrNameLst>
                                          <p:attrName>style.visibility</p:attrName>
                                        </p:attrNameLst>
                                      </p:cBhvr>
                                      <p:to>
                                        <p:strVal val="visible"/>
                                      </p:to>
                                    </p:set>
                                    <p:animEffect transition="in" filter="fade">
                                      <p:cBhvr>
                                        <p:cTn id="27" dur="1000"/>
                                        <p:tgtEl>
                                          <p:spTgt spid="26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65">
                                            <p:txEl>
                                              <p:pRg st="5" end="5"/>
                                            </p:txEl>
                                          </p:spTgt>
                                        </p:tgtEl>
                                        <p:attrNameLst>
                                          <p:attrName>style.visibility</p:attrName>
                                        </p:attrNameLst>
                                      </p:cBhvr>
                                      <p:to>
                                        <p:strVal val="visible"/>
                                      </p:to>
                                    </p:set>
                                    <p:animEffect transition="in" filter="fade">
                                      <p:cBhvr>
                                        <p:cTn id="32" dur="1000"/>
                                        <p:tgtEl>
                                          <p:spTgt spid="26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65">
                                            <p:txEl>
                                              <p:pRg st="6" end="6"/>
                                            </p:txEl>
                                          </p:spTgt>
                                        </p:tgtEl>
                                        <p:attrNameLst>
                                          <p:attrName>style.visibility</p:attrName>
                                        </p:attrNameLst>
                                      </p:cBhvr>
                                      <p:to>
                                        <p:strVal val="visible"/>
                                      </p:to>
                                    </p:set>
                                    <p:animEffect transition="in" filter="fade">
                                      <p:cBhvr>
                                        <p:cTn id="37" dur="1000"/>
                                        <p:tgtEl>
                                          <p:spTgt spid="26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65">
                                            <p:txEl>
                                              <p:pRg st="7" end="7"/>
                                            </p:txEl>
                                          </p:spTgt>
                                        </p:tgtEl>
                                        <p:attrNameLst>
                                          <p:attrName>style.visibility</p:attrName>
                                        </p:attrNameLst>
                                      </p:cBhvr>
                                      <p:to>
                                        <p:strVal val="visible"/>
                                      </p:to>
                                    </p:set>
                                    <p:animEffect transition="in" filter="fade">
                                      <p:cBhvr>
                                        <p:cTn id="42" dur="1000"/>
                                        <p:tgtEl>
                                          <p:spTgt spid="26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Shape 271"/>
          <p:cNvSpPr txBox="1">
            <a:spLocks noGrp="1"/>
          </p:cNvSpPr>
          <p:nvPr>
            <p:ph type="title"/>
          </p:nvPr>
        </p:nvSpPr>
        <p:spPr>
          <a:xfrm>
            <a:off x="230050" y="270075"/>
            <a:ext cx="8520600" cy="572700"/>
          </a:xfrm>
          <a:prstGeom prst="rect">
            <a:avLst/>
          </a:prstGeom>
        </p:spPr>
        <p:txBody>
          <a:bodyPr lIns="91425" tIns="91425" rIns="91425" bIns="91425" anchor="t" anchorCtr="0">
            <a:noAutofit/>
          </a:bodyPr>
          <a:lstStyle/>
          <a:p>
            <a:pPr lvl="0">
              <a:spcBef>
                <a:spcPts val="0"/>
              </a:spcBef>
              <a:buNone/>
            </a:pPr>
            <a:r>
              <a:rPr lang="en" b="1"/>
              <a:t>Introduction: The Evolution of The Job Search</a:t>
            </a:r>
          </a:p>
        </p:txBody>
      </p:sp>
      <p:sp>
        <p:nvSpPr>
          <p:cNvPr id="272" name="Shape 272"/>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spcBef>
                <a:spcPts val="0"/>
              </a:spcBef>
              <a:buNone/>
            </a:pPr>
            <a:endParaRPr/>
          </a:p>
        </p:txBody>
      </p:sp>
      <p:pic>
        <p:nvPicPr>
          <p:cNvPr id="273" name="Shape 273"/>
          <p:cNvPicPr preferRelativeResize="0"/>
          <p:nvPr/>
        </p:nvPicPr>
        <p:blipFill>
          <a:blip r:embed="rId3">
            <a:alphaModFix/>
          </a:blip>
          <a:stretch>
            <a:fillRect/>
          </a:stretch>
        </p:blipFill>
        <p:spPr>
          <a:xfrm>
            <a:off x="311700" y="769774"/>
            <a:ext cx="8520600" cy="4105474"/>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Shape 278"/>
          <p:cNvSpPr txBox="1">
            <a:spLocks noGrp="1"/>
          </p:cNvSpPr>
          <p:nvPr>
            <p:ph type="title"/>
          </p:nvPr>
        </p:nvSpPr>
        <p:spPr>
          <a:xfrm>
            <a:off x="206725" y="456700"/>
            <a:ext cx="8520600" cy="572700"/>
          </a:xfrm>
          <a:prstGeom prst="rect">
            <a:avLst/>
          </a:prstGeom>
        </p:spPr>
        <p:txBody>
          <a:bodyPr lIns="91425" tIns="91425" rIns="91425" bIns="91425" anchor="t" anchorCtr="0">
            <a:noAutofit/>
          </a:bodyPr>
          <a:lstStyle/>
          <a:p>
            <a:pPr lvl="0">
              <a:spcBef>
                <a:spcPts val="0"/>
              </a:spcBef>
              <a:buNone/>
            </a:pPr>
            <a:r>
              <a:rPr lang="en" b="1"/>
              <a:t>Why Use LinkedIn?</a:t>
            </a:r>
          </a:p>
        </p:txBody>
      </p:sp>
      <p:sp>
        <p:nvSpPr>
          <p:cNvPr id="279" name="Shape 279"/>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514350" lvl="0" indent="-285750" rtl="0">
              <a:spcBef>
                <a:spcPts val="0"/>
              </a:spcBef>
              <a:spcAft>
                <a:spcPts val="600"/>
              </a:spcAft>
              <a:buFont typeface="Arial" panose="020B0604020202020204" pitchFamily="34" charset="0"/>
              <a:buChar char="•"/>
            </a:pPr>
            <a:r>
              <a:rPr lang="en" dirty="0"/>
              <a:t>With over 200 million users, LinkedIn is the ideal online networking site</a:t>
            </a:r>
          </a:p>
          <a:p>
            <a:pPr marL="971550" lvl="1" indent="-285750" rtl="0">
              <a:spcBef>
                <a:spcPts val="0"/>
              </a:spcBef>
              <a:spcAft>
                <a:spcPts val="600"/>
              </a:spcAft>
              <a:buFont typeface="Arial" panose="020B0604020202020204" pitchFamily="34" charset="0"/>
              <a:buChar char="•"/>
            </a:pPr>
            <a:r>
              <a:rPr lang="en" dirty="0"/>
              <a:t>Connect with colleagues, friends, and new contacts in a professional setting where mutual benefit is the key. </a:t>
            </a:r>
          </a:p>
          <a:p>
            <a:pPr marL="514350" lvl="0" indent="-285750" rtl="0">
              <a:spcBef>
                <a:spcPts val="0"/>
              </a:spcBef>
              <a:spcAft>
                <a:spcPts val="600"/>
              </a:spcAft>
              <a:buFont typeface="Arial" panose="020B0604020202020204" pitchFamily="34" charset="0"/>
              <a:buChar char="•"/>
            </a:pPr>
            <a:r>
              <a:rPr lang="en" b="1" dirty="0"/>
              <a:t>89%</a:t>
            </a:r>
            <a:r>
              <a:rPr lang="en" dirty="0"/>
              <a:t> of recruiters have successfully hired from LinkedIn</a:t>
            </a:r>
          </a:p>
          <a:p>
            <a:pPr marL="514350" lvl="0" indent="-285750" rtl="0">
              <a:spcBef>
                <a:spcPts val="0"/>
              </a:spcBef>
              <a:spcAft>
                <a:spcPts val="600"/>
              </a:spcAft>
              <a:buFont typeface="Arial" panose="020B0604020202020204" pitchFamily="34" charset="0"/>
              <a:buChar char="•"/>
            </a:pPr>
            <a:r>
              <a:rPr lang="en" dirty="0"/>
              <a:t>Online Resume with clean formatting &amp; ability to share immediate successes with online network</a:t>
            </a:r>
          </a:p>
          <a:p>
            <a:pPr marL="514350" lvl="0" indent="-285750" rtl="0">
              <a:spcBef>
                <a:spcPts val="0"/>
              </a:spcBef>
              <a:spcAft>
                <a:spcPts val="600"/>
              </a:spcAft>
              <a:buFont typeface="Arial" panose="020B0604020202020204" pitchFamily="34" charset="0"/>
              <a:buChar char="•"/>
            </a:pPr>
            <a:r>
              <a:rPr lang="en" dirty="0"/>
              <a:t>Streamlined approach to job search/networking: Resume + Job Postings + Ability to Follow Like-Minded Groups</a:t>
            </a:r>
          </a:p>
          <a:p>
            <a:pPr marL="514350" lvl="0" indent="-285750">
              <a:spcBef>
                <a:spcPts val="0"/>
              </a:spcBef>
              <a:spcAft>
                <a:spcPts val="600"/>
              </a:spcAft>
              <a:buFont typeface="Arial" panose="020B0604020202020204" pitchFamily="34" charset="0"/>
              <a:buChar char="•"/>
            </a:pPr>
            <a:r>
              <a:rPr lang="en" dirty="0"/>
              <a:t>50,000+ Jobs posted for students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9">
                                            <p:txEl>
                                              <p:pRg st="0" end="0"/>
                                            </p:txEl>
                                          </p:spTgt>
                                        </p:tgtEl>
                                        <p:attrNameLst>
                                          <p:attrName>style.visibility</p:attrName>
                                        </p:attrNameLst>
                                      </p:cBhvr>
                                      <p:to>
                                        <p:strVal val="visible"/>
                                      </p:to>
                                    </p:set>
                                    <p:animEffect transition="in" filter="fade">
                                      <p:cBhvr>
                                        <p:cTn id="7" dur="1000"/>
                                        <p:tgtEl>
                                          <p:spTgt spid="2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9">
                                            <p:txEl>
                                              <p:pRg st="1" end="1"/>
                                            </p:txEl>
                                          </p:spTgt>
                                        </p:tgtEl>
                                        <p:attrNameLst>
                                          <p:attrName>style.visibility</p:attrName>
                                        </p:attrNameLst>
                                      </p:cBhvr>
                                      <p:to>
                                        <p:strVal val="visible"/>
                                      </p:to>
                                    </p:set>
                                    <p:animEffect transition="in" filter="fade">
                                      <p:cBhvr>
                                        <p:cTn id="12" dur="1000"/>
                                        <p:tgtEl>
                                          <p:spTgt spid="2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9">
                                            <p:txEl>
                                              <p:pRg st="2" end="2"/>
                                            </p:txEl>
                                          </p:spTgt>
                                        </p:tgtEl>
                                        <p:attrNameLst>
                                          <p:attrName>style.visibility</p:attrName>
                                        </p:attrNameLst>
                                      </p:cBhvr>
                                      <p:to>
                                        <p:strVal val="visible"/>
                                      </p:to>
                                    </p:set>
                                    <p:animEffect transition="in" filter="fade">
                                      <p:cBhvr>
                                        <p:cTn id="17" dur="1000"/>
                                        <p:tgtEl>
                                          <p:spTgt spid="27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9">
                                            <p:txEl>
                                              <p:pRg st="3" end="3"/>
                                            </p:txEl>
                                          </p:spTgt>
                                        </p:tgtEl>
                                        <p:attrNameLst>
                                          <p:attrName>style.visibility</p:attrName>
                                        </p:attrNameLst>
                                      </p:cBhvr>
                                      <p:to>
                                        <p:strVal val="visible"/>
                                      </p:to>
                                    </p:set>
                                    <p:animEffect transition="in" filter="fade">
                                      <p:cBhvr>
                                        <p:cTn id="22" dur="1000"/>
                                        <p:tgtEl>
                                          <p:spTgt spid="27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9">
                                            <p:txEl>
                                              <p:pRg st="4" end="4"/>
                                            </p:txEl>
                                          </p:spTgt>
                                        </p:tgtEl>
                                        <p:attrNameLst>
                                          <p:attrName>style.visibility</p:attrName>
                                        </p:attrNameLst>
                                      </p:cBhvr>
                                      <p:to>
                                        <p:strVal val="visible"/>
                                      </p:to>
                                    </p:set>
                                    <p:animEffect transition="in" filter="fade">
                                      <p:cBhvr>
                                        <p:cTn id="27" dur="1000"/>
                                        <p:tgtEl>
                                          <p:spTgt spid="27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79">
                                            <p:txEl>
                                              <p:pRg st="5" end="5"/>
                                            </p:txEl>
                                          </p:spTgt>
                                        </p:tgtEl>
                                        <p:attrNameLst>
                                          <p:attrName>style.visibility</p:attrName>
                                        </p:attrNameLst>
                                      </p:cBhvr>
                                      <p:to>
                                        <p:strVal val="visible"/>
                                      </p:to>
                                    </p:set>
                                    <p:animEffect transition="in" filter="fade">
                                      <p:cBhvr>
                                        <p:cTn id="32" dur="1000"/>
                                        <p:tgtEl>
                                          <p:spTgt spid="27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Shape 284"/>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Do’s &amp; Don’ts of LinkedIn</a:t>
            </a:r>
          </a:p>
        </p:txBody>
      </p:sp>
      <p:sp>
        <p:nvSpPr>
          <p:cNvPr id="285" name="Shape 285"/>
          <p:cNvSpPr txBox="1">
            <a:spLocks noGrp="1"/>
          </p:cNvSpPr>
          <p:nvPr>
            <p:ph type="body" idx="1"/>
          </p:nvPr>
        </p:nvSpPr>
        <p:spPr>
          <a:xfrm>
            <a:off x="311700" y="1152475"/>
            <a:ext cx="3999900" cy="3416400"/>
          </a:xfrm>
          <a:prstGeom prst="rect">
            <a:avLst/>
          </a:prstGeom>
        </p:spPr>
        <p:txBody>
          <a:bodyPr lIns="91425" tIns="91425" rIns="91425" bIns="91425" anchor="t" anchorCtr="0">
            <a:noAutofit/>
          </a:bodyPr>
          <a:lstStyle/>
          <a:p>
            <a:pPr lvl="0">
              <a:spcBef>
                <a:spcPts val="0"/>
              </a:spcBef>
              <a:buNone/>
            </a:pPr>
            <a:r>
              <a:rPr lang="en" b="1" dirty="0"/>
              <a:t>Do</a:t>
            </a:r>
          </a:p>
          <a:p>
            <a:pPr marL="514350" lvl="0" indent="-285750" rtl="0">
              <a:spcBef>
                <a:spcPts val="0"/>
              </a:spcBef>
              <a:spcAft>
                <a:spcPts val="600"/>
              </a:spcAft>
              <a:buFont typeface="Arial" panose="020B0604020202020204" pitchFamily="34" charset="0"/>
              <a:buChar char="•"/>
            </a:pPr>
            <a:r>
              <a:rPr lang="en" dirty="0"/>
              <a:t>Personalize Contact Requests</a:t>
            </a:r>
          </a:p>
          <a:p>
            <a:pPr marL="514350" lvl="0" indent="-285750" rtl="0">
              <a:spcBef>
                <a:spcPts val="0"/>
              </a:spcBef>
              <a:spcAft>
                <a:spcPts val="600"/>
              </a:spcAft>
              <a:buFont typeface="Arial" panose="020B0604020202020204" pitchFamily="34" charset="0"/>
              <a:buChar char="•"/>
            </a:pPr>
            <a:r>
              <a:rPr lang="en" dirty="0"/>
              <a:t>Have a professional profile picture</a:t>
            </a:r>
          </a:p>
          <a:p>
            <a:pPr marL="514350" lvl="0" indent="-285750" rtl="0">
              <a:spcBef>
                <a:spcPts val="0"/>
              </a:spcBef>
              <a:spcAft>
                <a:spcPts val="600"/>
              </a:spcAft>
              <a:buFont typeface="Arial" panose="020B0604020202020204" pitchFamily="34" charset="0"/>
              <a:buChar char="•"/>
            </a:pPr>
            <a:r>
              <a:rPr lang="en" dirty="0"/>
              <a:t>Always be professional</a:t>
            </a:r>
          </a:p>
          <a:p>
            <a:pPr marL="514350" lvl="0" indent="-285750" rtl="0">
              <a:spcBef>
                <a:spcPts val="0"/>
              </a:spcBef>
              <a:spcAft>
                <a:spcPts val="600"/>
              </a:spcAft>
              <a:buFont typeface="Arial" panose="020B0604020202020204" pitchFamily="34" charset="0"/>
              <a:buChar char="•"/>
            </a:pPr>
            <a:r>
              <a:rPr lang="en" dirty="0"/>
              <a:t>Make your contact list open to all connections</a:t>
            </a:r>
          </a:p>
          <a:p>
            <a:pPr marL="514350" lvl="0" indent="-285750" rtl="0">
              <a:spcBef>
                <a:spcPts val="0"/>
              </a:spcBef>
              <a:spcAft>
                <a:spcPts val="600"/>
              </a:spcAft>
              <a:buFont typeface="Arial" panose="020B0604020202020204" pitchFamily="34" charset="0"/>
              <a:buChar char="•"/>
            </a:pPr>
            <a:r>
              <a:rPr lang="en" dirty="0"/>
              <a:t>Introduce Connections to each other</a:t>
            </a:r>
          </a:p>
          <a:p>
            <a:pPr marL="514350" lvl="0" indent="-285750">
              <a:spcBef>
                <a:spcPts val="0"/>
              </a:spcBef>
              <a:spcAft>
                <a:spcPts val="600"/>
              </a:spcAft>
              <a:buFont typeface="Arial" panose="020B0604020202020204" pitchFamily="34" charset="0"/>
              <a:buChar char="•"/>
            </a:pPr>
            <a:r>
              <a:rPr lang="en" dirty="0"/>
              <a:t>Respond promptly to messages</a:t>
            </a:r>
          </a:p>
        </p:txBody>
      </p:sp>
      <p:sp>
        <p:nvSpPr>
          <p:cNvPr id="286" name="Shape 286"/>
          <p:cNvSpPr txBox="1">
            <a:spLocks noGrp="1"/>
          </p:cNvSpPr>
          <p:nvPr>
            <p:ph type="body" idx="2"/>
          </p:nvPr>
        </p:nvSpPr>
        <p:spPr>
          <a:xfrm>
            <a:off x="4832400" y="1152475"/>
            <a:ext cx="3999900" cy="3416400"/>
          </a:xfrm>
          <a:prstGeom prst="rect">
            <a:avLst/>
          </a:prstGeom>
        </p:spPr>
        <p:txBody>
          <a:bodyPr lIns="91425" tIns="91425" rIns="91425" bIns="91425" anchor="t" anchorCtr="0">
            <a:noAutofit/>
          </a:bodyPr>
          <a:lstStyle/>
          <a:p>
            <a:pPr lvl="0">
              <a:spcBef>
                <a:spcPts val="0"/>
              </a:spcBef>
              <a:buNone/>
            </a:pPr>
            <a:r>
              <a:rPr lang="en" b="1" dirty="0"/>
              <a:t>Don’t</a:t>
            </a:r>
          </a:p>
          <a:p>
            <a:pPr marL="514350" lvl="0" indent="-285750" rtl="0">
              <a:spcBef>
                <a:spcPts val="0"/>
              </a:spcBef>
              <a:spcAft>
                <a:spcPts val="600"/>
              </a:spcAft>
              <a:buFont typeface="Arial" panose="020B0604020202020204" pitchFamily="34" charset="0"/>
              <a:buChar char="•"/>
            </a:pPr>
            <a:r>
              <a:rPr lang="en" dirty="0"/>
              <a:t>Send SPAM message to contacts</a:t>
            </a:r>
          </a:p>
          <a:p>
            <a:pPr marL="514350" lvl="0" indent="-285750" rtl="0">
              <a:spcBef>
                <a:spcPts val="0"/>
              </a:spcBef>
              <a:spcAft>
                <a:spcPts val="600"/>
              </a:spcAft>
              <a:buFont typeface="Arial" panose="020B0604020202020204" pitchFamily="34" charset="0"/>
              <a:buChar char="•"/>
            </a:pPr>
            <a:r>
              <a:rPr lang="en" dirty="0"/>
              <a:t>Over-post</a:t>
            </a:r>
          </a:p>
          <a:p>
            <a:pPr marL="514350" lvl="0" indent="-285750" rtl="0">
              <a:spcBef>
                <a:spcPts val="0"/>
              </a:spcBef>
              <a:spcAft>
                <a:spcPts val="600"/>
              </a:spcAft>
              <a:buFont typeface="Arial" panose="020B0604020202020204" pitchFamily="34" charset="0"/>
              <a:buChar char="•"/>
            </a:pPr>
            <a:r>
              <a:rPr lang="en" dirty="0"/>
              <a:t>Ask people you don’t know well for recommendations</a:t>
            </a:r>
          </a:p>
          <a:p>
            <a:pPr marL="514350" lvl="0" indent="-285750" rtl="0">
              <a:spcBef>
                <a:spcPts val="0"/>
              </a:spcBef>
              <a:spcAft>
                <a:spcPts val="600"/>
              </a:spcAft>
              <a:buFont typeface="Arial" panose="020B0604020202020204" pitchFamily="34" charset="0"/>
              <a:buChar char="•"/>
            </a:pPr>
            <a:r>
              <a:rPr lang="en" dirty="0"/>
              <a:t>Comment negatively in groups</a:t>
            </a:r>
          </a:p>
          <a:p>
            <a:pPr marL="514350" lvl="0" indent="-285750" rtl="0">
              <a:spcBef>
                <a:spcPts val="0"/>
              </a:spcBef>
              <a:spcAft>
                <a:spcPts val="600"/>
              </a:spcAft>
              <a:buFont typeface="Arial" panose="020B0604020202020204" pitchFamily="34" charset="0"/>
              <a:buChar char="•"/>
            </a:pPr>
            <a:r>
              <a:rPr lang="en" dirty="0"/>
              <a:t>Write self-serving posts in group threads</a:t>
            </a:r>
          </a:p>
          <a:p>
            <a:pPr marL="514350" lvl="0" indent="-285750" rtl="0">
              <a:spcBef>
                <a:spcPts val="0"/>
              </a:spcBef>
              <a:spcAft>
                <a:spcPts val="600"/>
              </a:spcAft>
              <a:buFont typeface="Arial" panose="020B0604020202020204" pitchFamily="34" charset="0"/>
              <a:buChar char="•"/>
            </a:pPr>
            <a:r>
              <a:rPr lang="en" dirty="0"/>
              <a:t>Treat LinkedIn like Facebook or Twitter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5">
                                            <p:txEl>
                                              <p:pRg st="0" end="0"/>
                                            </p:txEl>
                                          </p:spTgt>
                                        </p:tgtEl>
                                        <p:attrNameLst>
                                          <p:attrName>style.visibility</p:attrName>
                                        </p:attrNameLst>
                                      </p:cBhvr>
                                      <p:to>
                                        <p:strVal val="visible"/>
                                      </p:to>
                                    </p:set>
                                    <p:animEffect transition="in" filter="fade">
                                      <p:cBhvr>
                                        <p:cTn id="7" dur="1000"/>
                                        <p:tgtEl>
                                          <p:spTgt spid="28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5">
                                            <p:txEl>
                                              <p:pRg st="1" end="1"/>
                                            </p:txEl>
                                          </p:spTgt>
                                        </p:tgtEl>
                                        <p:attrNameLst>
                                          <p:attrName>style.visibility</p:attrName>
                                        </p:attrNameLst>
                                      </p:cBhvr>
                                      <p:to>
                                        <p:strVal val="visible"/>
                                      </p:to>
                                    </p:set>
                                    <p:animEffect transition="in" filter="fade">
                                      <p:cBhvr>
                                        <p:cTn id="12" dur="1000"/>
                                        <p:tgtEl>
                                          <p:spTgt spid="28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5">
                                            <p:txEl>
                                              <p:pRg st="2" end="2"/>
                                            </p:txEl>
                                          </p:spTgt>
                                        </p:tgtEl>
                                        <p:attrNameLst>
                                          <p:attrName>style.visibility</p:attrName>
                                        </p:attrNameLst>
                                      </p:cBhvr>
                                      <p:to>
                                        <p:strVal val="visible"/>
                                      </p:to>
                                    </p:set>
                                    <p:animEffect transition="in" filter="fade">
                                      <p:cBhvr>
                                        <p:cTn id="17" dur="1000"/>
                                        <p:tgtEl>
                                          <p:spTgt spid="28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85">
                                            <p:txEl>
                                              <p:pRg st="3" end="3"/>
                                            </p:txEl>
                                          </p:spTgt>
                                        </p:tgtEl>
                                        <p:attrNameLst>
                                          <p:attrName>style.visibility</p:attrName>
                                        </p:attrNameLst>
                                      </p:cBhvr>
                                      <p:to>
                                        <p:strVal val="visible"/>
                                      </p:to>
                                    </p:set>
                                    <p:animEffect transition="in" filter="fade">
                                      <p:cBhvr>
                                        <p:cTn id="22" dur="1000"/>
                                        <p:tgtEl>
                                          <p:spTgt spid="28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5">
                                            <p:txEl>
                                              <p:pRg st="4" end="4"/>
                                            </p:txEl>
                                          </p:spTgt>
                                        </p:tgtEl>
                                        <p:attrNameLst>
                                          <p:attrName>style.visibility</p:attrName>
                                        </p:attrNameLst>
                                      </p:cBhvr>
                                      <p:to>
                                        <p:strVal val="visible"/>
                                      </p:to>
                                    </p:set>
                                    <p:animEffect transition="in" filter="fade">
                                      <p:cBhvr>
                                        <p:cTn id="27" dur="1000"/>
                                        <p:tgtEl>
                                          <p:spTgt spid="28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85">
                                            <p:txEl>
                                              <p:pRg st="5" end="5"/>
                                            </p:txEl>
                                          </p:spTgt>
                                        </p:tgtEl>
                                        <p:attrNameLst>
                                          <p:attrName>style.visibility</p:attrName>
                                        </p:attrNameLst>
                                      </p:cBhvr>
                                      <p:to>
                                        <p:strVal val="visible"/>
                                      </p:to>
                                    </p:set>
                                    <p:animEffect transition="in" filter="fade">
                                      <p:cBhvr>
                                        <p:cTn id="32" dur="1000"/>
                                        <p:tgtEl>
                                          <p:spTgt spid="28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85">
                                            <p:txEl>
                                              <p:pRg st="6" end="6"/>
                                            </p:txEl>
                                          </p:spTgt>
                                        </p:tgtEl>
                                        <p:attrNameLst>
                                          <p:attrName>style.visibility</p:attrName>
                                        </p:attrNameLst>
                                      </p:cBhvr>
                                      <p:to>
                                        <p:strVal val="visible"/>
                                      </p:to>
                                    </p:set>
                                    <p:animEffect transition="in" filter="fade">
                                      <p:cBhvr>
                                        <p:cTn id="37" dur="1000"/>
                                        <p:tgtEl>
                                          <p:spTgt spid="28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86">
                                            <p:txEl>
                                              <p:pRg st="0" end="0"/>
                                            </p:txEl>
                                          </p:spTgt>
                                        </p:tgtEl>
                                        <p:attrNameLst>
                                          <p:attrName>style.visibility</p:attrName>
                                        </p:attrNameLst>
                                      </p:cBhvr>
                                      <p:to>
                                        <p:strVal val="visible"/>
                                      </p:to>
                                    </p:set>
                                    <p:animEffect transition="in" filter="fade">
                                      <p:cBhvr>
                                        <p:cTn id="42" dur="1000"/>
                                        <p:tgtEl>
                                          <p:spTgt spid="286">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86">
                                            <p:txEl>
                                              <p:pRg st="1" end="1"/>
                                            </p:txEl>
                                          </p:spTgt>
                                        </p:tgtEl>
                                        <p:attrNameLst>
                                          <p:attrName>style.visibility</p:attrName>
                                        </p:attrNameLst>
                                      </p:cBhvr>
                                      <p:to>
                                        <p:strVal val="visible"/>
                                      </p:to>
                                    </p:set>
                                    <p:animEffect transition="in" filter="fade">
                                      <p:cBhvr>
                                        <p:cTn id="47" dur="1000"/>
                                        <p:tgtEl>
                                          <p:spTgt spid="286">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86">
                                            <p:txEl>
                                              <p:pRg st="2" end="2"/>
                                            </p:txEl>
                                          </p:spTgt>
                                        </p:tgtEl>
                                        <p:attrNameLst>
                                          <p:attrName>style.visibility</p:attrName>
                                        </p:attrNameLst>
                                      </p:cBhvr>
                                      <p:to>
                                        <p:strVal val="visible"/>
                                      </p:to>
                                    </p:set>
                                    <p:animEffect transition="in" filter="fade">
                                      <p:cBhvr>
                                        <p:cTn id="52" dur="1000"/>
                                        <p:tgtEl>
                                          <p:spTgt spid="286">
                                            <p:txEl>
                                              <p:pRg st="2" end="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86">
                                            <p:txEl>
                                              <p:pRg st="3" end="3"/>
                                            </p:txEl>
                                          </p:spTgt>
                                        </p:tgtEl>
                                        <p:attrNameLst>
                                          <p:attrName>style.visibility</p:attrName>
                                        </p:attrNameLst>
                                      </p:cBhvr>
                                      <p:to>
                                        <p:strVal val="visible"/>
                                      </p:to>
                                    </p:set>
                                    <p:animEffect transition="in" filter="fade">
                                      <p:cBhvr>
                                        <p:cTn id="57" dur="1000"/>
                                        <p:tgtEl>
                                          <p:spTgt spid="286">
                                            <p:txEl>
                                              <p:pRg st="3" end="3"/>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86">
                                            <p:txEl>
                                              <p:pRg st="4" end="4"/>
                                            </p:txEl>
                                          </p:spTgt>
                                        </p:tgtEl>
                                        <p:attrNameLst>
                                          <p:attrName>style.visibility</p:attrName>
                                        </p:attrNameLst>
                                      </p:cBhvr>
                                      <p:to>
                                        <p:strVal val="visible"/>
                                      </p:to>
                                    </p:set>
                                    <p:animEffect transition="in" filter="fade">
                                      <p:cBhvr>
                                        <p:cTn id="62" dur="1000"/>
                                        <p:tgtEl>
                                          <p:spTgt spid="286">
                                            <p:txEl>
                                              <p:pRg st="4" end="4"/>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86">
                                            <p:txEl>
                                              <p:pRg st="5" end="5"/>
                                            </p:txEl>
                                          </p:spTgt>
                                        </p:tgtEl>
                                        <p:attrNameLst>
                                          <p:attrName>style.visibility</p:attrName>
                                        </p:attrNameLst>
                                      </p:cBhvr>
                                      <p:to>
                                        <p:strVal val="visible"/>
                                      </p:to>
                                    </p:set>
                                    <p:animEffect transition="in" filter="fade">
                                      <p:cBhvr>
                                        <p:cTn id="67" dur="1000"/>
                                        <p:tgtEl>
                                          <p:spTgt spid="286">
                                            <p:txEl>
                                              <p:pRg st="5" end="5"/>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86">
                                            <p:txEl>
                                              <p:pRg st="6" end="6"/>
                                            </p:txEl>
                                          </p:spTgt>
                                        </p:tgtEl>
                                        <p:attrNameLst>
                                          <p:attrName>style.visibility</p:attrName>
                                        </p:attrNameLst>
                                      </p:cBhvr>
                                      <p:to>
                                        <p:strVal val="visible"/>
                                      </p:to>
                                    </p:set>
                                    <p:animEffect transition="in" filter="fade">
                                      <p:cBhvr>
                                        <p:cTn id="72" dur="1000"/>
                                        <p:tgtEl>
                                          <p:spTgt spid="28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Shape 291"/>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Activity: Let’s Build a LinkedIn Profile!	</a:t>
            </a:r>
          </a:p>
        </p:txBody>
      </p:sp>
      <p:sp>
        <p:nvSpPr>
          <p:cNvPr id="292" name="Shape 292"/>
          <p:cNvSpPr txBox="1">
            <a:spLocks noGrp="1"/>
          </p:cNvSpPr>
          <p:nvPr>
            <p:ph type="body" idx="1"/>
          </p:nvPr>
        </p:nvSpPr>
        <p:spPr>
          <a:xfrm>
            <a:off x="311700" y="1152475"/>
            <a:ext cx="3999900" cy="3416400"/>
          </a:xfrm>
          <a:prstGeom prst="rect">
            <a:avLst/>
          </a:prstGeom>
        </p:spPr>
        <p:txBody>
          <a:bodyPr lIns="91425" tIns="91425" rIns="91425" bIns="91425" anchor="t" anchorCtr="0">
            <a:noAutofit/>
          </a:bodyPr>
          <a:lstStyle/>
          <a:p>
            <a:pPr lvl="0" rtl="0">
              <a:spcBef>
                <a:spcPts val="0"/>
              </a:spcBef>
              <a:buNone/>
            </a:pPr>
            <a:endParaRPr dirty="0"/>
          </a:p>
          <a:p>
            <a:pPr marL="514350" lvl="0" indent="-285750" rtl="0">
              <a:spcBef>
                <a:spcPts val="0"/>
              </a:spcBef>
              <a:spcAft>
                <a:spcPts val="600"/>
              </a:spcAft>
              <a:buFont typeface="Arial" panose="020B0604020202020204" pitchFamily="34" charset="0"/>
              <a:buChar char="•"/>
            </a:pPr>
            <a:r>
              <a:rPr lang="en" dirty="0"/>
              <a:t>Select a Profile Picture to use</a:t>
            </a:r>
          </a:p>
          <a:p>
            <a:pPr marL="514350" lvl="0" indent="-285750" rtl="0">
              <a:spcBef>
                <a:spcPts val="0"/>
              </a:spcBef>
              <a:spcAft>
                <a:spcPts val="600"/>
              </a:spcAft>
              <a:buFont typeface="Arial" panose="020B0604020202020204" pitchFamily="34" charset="0"/>
              <a:buChar char="•"/>
            </a:pPr>
            <a:r>
              <a:rPr lang="en" dirty="0"/>
              <a:t>Post Internship</a:t>
            </a:r>
          </a:p>
          <a:p>
            <a:pPr marL="514350" lvl="0" indent="-285750" rtl="0">
              <a:spcBef>
                <a:spcPts val="0"/>
              </a:spcBef>
              <a:spcAft>
                <a:spcPts val="600"/>
              </a:spcAft>
              <a:buFont typeface="Arial" panose="020B0604020202020204" pitchFamily="34" charset="0"/>
              <a:buChar char="•"/>
            </a:pPr>
            <a:r>
              <a:rPr lang="en" dirty="0"/>
              <a:t>Connect with each other, your employer, as well as with your Admissions Counselor and Program Advisor and LC. (Focus on Message to differing people)</a:t>
            </a:r>
          </a:p>
          <a:p>
            <a:pPr lvl="0" rtl="0">
              <a:spcBef>
                <a:spcPts val="0"/>
              </a:spcBef>
              <a:buNone/>
            </a:pPr>
            <a:endParaRPr dirty="0"/>
          </a:p>
        </p:txBody>
      </p:sp>
      <p:pic>
        <p:nvPicPr>
          <p:cNvPr id="293" name="Shape 293"/>
          <p:cNvPicPr preferRelativeResize="0"/>
          <p:nvPr/>
        </p:nvPicPr>
        <p:blipFill>
          <a:blip r:embed="rId3">
            <a:alphaModFix/>
          </a:blip>
          <a:stretch>
            <a:fillRect/>
          </a:stretch>
        </p:blipFill>
        <p:spPr>
          <a:xfrm>
            <a:off x="5108750" y="1152475"/>
            <a:ext cx="3277225" cy="327722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Shape 298"/>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The Four Essentials Of A Successful Resume</a:t>
            </a:r>
          </a:p>
        </p:txBody>
      </p:sp>
      <p:sp>
        <p:nvSpPr>
          <p:cNvPr id="299" name="Shape 299"/>
          <p:cNvSpPr txBox="1">
            <a:spLocks noGrp="1"/>
          </p:cNvSpPr>
          <p:nvPr>
            <p:ph type="body" idx="1"/>
          </p:nvPr>
        </p:nvSpPr>
        <p:spPr>
          <a:xfrm>
            <a:off x="4980625" y="1152475"/>
            <a:ext cx="3999900" cy="4071084"/>
          </a:xfrm>
          <a:prstGeom prst="rect">
            <a:avLst/>
          </a:prstGeom>
        </p:spPr>
        <p:txBody>
          <a:bodyPr lIns="91425" tIns="91425" rIns="91425" bIns="91425" anchor="t" anchorCtr="0">
            <a:spAutoFit/>
          </a:bodyPr>
          <a:lstStyle/>
          <a:p>
            <a:pPr marL="457200" lvl="0" indent="-298450" rtl="0">
              <a:spcBef>
                <a:spcPts val="0"/>
              </a:spcBef>
              <a:spcAft>
                <a:spcPts val="0"/>
              </a:spcAft>
              <a:buSzPct val="100000"/>
              <a:buFont typeface="Arial" panose="020B0604020202020204" pitchFamily="34" charset="0"/>
              <a:buChar char="•"/>
            </a:pPr>
            <a:r>
              <a:rPr lang="en" sz="1050" b="1" dirty="0"/>
              <a:t>Organized</a:t>
            </a:r>
          </a:p>
          <a:p>
            <a:pPr marL="914400" lvl="1" indent="-292100" rtl="0">
              <a:spcBef>
                <a:spcPts val="0"/>
              </a:spcBef>
              <a:spcAft>
                <a:spcPts val="0"/>
              </a:spcAft>
              <a:buSzPct val="100000"/>
              <a:buFont typeface="Arial" panose="020B0604020202020204" pitchFamily="34" charset="0"/>
              <a:buChar char="•"/>
            </a:pPr>
            <a:r>
              <a:rPr lang="en" sz="1050" dirty="0"/>
              <a:t>Split into like-minded sections</a:t>
            </a:r>
          </a:p>
          <a:p>
            <a:pPr marL="914400" lvl="1" indent="-292100" rtl="0">
              <a:spcBef>
                <a:spcPts val="0"/>
              </a:spcBef>
              <a:spcAft>
                <a:spcPts val="0"/>
              </a:spcAft>
              <a:buSzPct val="100000"/>
              <a:buFont typeface="Arial" panose="020B0604020202020204" pitchFamily="34" charset="0"/>
              <a:buChar char="•"/>
            </a:pPr>
            <a:r>
              <a:rPr lang="en" sz="1050" dirty="0"/>
              <a:t>List everything in chronological order (Most Recent -&gt; Earliest)</a:t>
            </a:r>
          </a:p>
          <a:p>
            <a:pPr marL="914400" lvl="1" indent="-292100" rtl="0">
              <a:spcBef>
                <a:spcPts val="0"/>
              </a:spcBef>
              <a:spcAft>
                <a:spcPts val="0"/>
              </a:spcAft>
              <a:buSzPct val="100000"/>
              <a:buFont typeface="Arial" panose="020B0604020202020204" pitchFamily="34" charset="0"/>
              <a:buChar char="•"/>
            </a:pPr>
            <a:r>
              <a:rPr lang="en" sz="1050" dirty="0"/>
              <a:t>Each section should look identical in format</a:t>
            </a:r>
          </a:p>
          <a:p>
            <a:pPr marL="457200" lvl="0" indent="-298450" rtl="0">
              <a:spcBef>
                <a:spcPts val="0"/>
              </a:spcBef>
              <a:spcAft>
                <a:spcPts val="0"/>
              </a:spcAft>
              <a:buSzPct val="100000"/>
              <a:buFont typeface="Arial" panose="020B0604020202020204" pitchFamily="34" charset="0"/>
              <a:buChar char="•"/>
            </a:pPr>
            <a:r>
              <a:rPr lang="en" sz="1050" b="1" dirty="0"/>
              <a:t>Readable</a:t>
            </a:r>
          </a:p>
          <a:p>
            <a:pPr marL="914400" lvl="1" indent="-292100" rtl="0">
              <a:spcBef>
                <a:spcPts val="0"/>
              </a:spcBef>
              <a:spcAft>
                <a:spcPts val="0"/>
              </a:spcAft>
              <a:buSzPct val="100000"/>
              <a:buFont typeface="Arial" panose="020B0604020202020204" pitchFamily="34" charset="0"/>
              <a:buChar char="•"/>
            </a:pPr>
            <a:r>
              <a:rPr lang="en" sz="1050" dirty="0"/>
              <a:t>Font Size is critical. 14 too big / 8 too small. 10 is just right</a:t>
            </a:r>
          </a:p>
          <a:p>
            <a:pPr marL="914400" lvl="1" indent="-292100" rtl="0">
              <a:spcBef>
                <a:spcPts val="0"/>
              </a:spcBef>
              <a:spcAft>
                <a:spcPts val="0"/>
              </a:spcAft>
              <a:buSzPct val="100000"/>
              <a:buFont typeface="Arial" panose="020B0604020202020204" pitchFamily="34" charset="0"/>
              <a:buChar char="•"/>
            </a:pPr>
            <a:r>
              <a:rPr lang="en" sz="1050" dirty="0"/>
              <a:t>Don’t get cute with Font Type. Think traditional.</a:t>
            </a:r>
          </a:p>
          <a:p>
            <a:pPr marL="914400" lvl="1" indent="-292100" rtl="0">
              <a:spcBef>
                <a:spcPts val="0"/>
              </a:spcBef>
              <a:spcAft>
                <a:spcPts val="0"/>
              </a:spcAft>
              <a:buSzPct val="100000"/>
              <a:buFont typeface="Arial" panose="020B0604020202020204" pitchFamily="34" charset="0"/>
              <a:buChar char="•"/>
            </a:pPr>
            <a:r>
              <a:rPr lang="en" sz="1050" dirty="0"/>
              <a:t>Respect the White Space Real Estate</a:t>
            </a:r>
          </a:p>
          <a:p>
            <a:pPr marL="914400" lvl="1" indent="-292100" rtl="0">
              <a:spcBef>
                <a:spcPts val="0"/>
              </a:spcBef>
              <a:spcAft>
                <a:spcPts val="0"/>
              </a:spcAft>
              <a:buSzPct val="100000"/>
              <a:buFont typeface="Arial" panose="020B0604020202020204" pitchFamily="34" charset="0"/>
              <a:buChar char="•"/>
            </a:pPr>
            <a:r>
              <a:rPr lang="en" sz="1050" dirty="0"/>
              <a:t>NO Grammatical Errors!</a:t>
            </a:r>
          </a:p>
          <a:p>
            <a:pPr marL="457200" lvl="0" indent="-292100" rtl="0">
              <a:spcBef>
                <a:spcPts val="0"/>
              </a:spcBef>
              <a:spcAft>
                <a:spcPts val="0"/>
              </a:spcAft>
              <a:buSzPct val="90909"/>
              <a:buFont typeface="Arial" panose="020B0604020202020204" pitchFamily="34" charset="0"/>
              <a:buChar char="•"/>
            </a:pPr>
            <a:r>
              <a:rPr lang="en" sz="1050" b="1" dirty="0"/>
              <a:t>Concise</a:t>
            </a:r>
            <a:r>
              <a:rPr lang="en" sz="1050" dirty="0"/>
              <a:t> </a:t>
            </a:r>
          </a:p>
          <a:p>
            <a:pPr marL="914400" lvl="1" indent="-292100" rtl="0">
              <a:spcBef>
                <a:spcPts val="0"/>
              </a:spcBef>
              <a:spcAft>
                <a:spcPts val="0"/>
              </a:spcAft>
              <a:buSzPct val="100000"/>
              <a:buFont typeface="Arial" panose="020B0604020202020204" pitchFamily="34" charset="0"/>
              <a:buChar char="•"/>
            </a:pPr>
            <a:r>
              <a:rPr lang="en" sz="1050" dirty="0"/>
              <a:t>Keep to one page</a:t>
            </a:r>
          </a:p>
          <a:p>
            <a:pPr marL="914400" lvl="1" indent="-292100" rtl="0">
              <a:spcBef>
                <a:spcPts val="0"/>
              </a:spcBef>
              <a:spcAft>
                <a:spcPts val="0"/>
              </a:spcAft>
              <a:buSzPct val="100000"/>
              <a:buFont typeface="Arial" panose="020B0604020202020204" pitchFamily="34" charset="0"/>
              <a:buChar char="•"/>
            </a:pPr>
            <a:r>
              <a:rPr lang="en" sz="1050" dirty="0"/>
              <a:t>Bullet-points / One-line summaries</a:t>
            </a:r>
          </a:p>
          <a:p>
            <a:pPr marL="457200" lvl="0" indent="-298450" rtl="0">
              <a:spcBef>
                <a:spcPts val="0"/>
              </a:spcBef>
              <a:spcAft>
                <a:spcPts val="0"/>
              </a:spcAft>
              <a:buSzPct val="100000"/>
              <a:buFont typeface="Arial" panose="020B0604020202020204" pitchFamily="34" charset="0"/>
              <a:buChar char="•"/>
            </a:pPr>
            <a:r>
              <a:rPr lang="en" sz="1050" b="1" dirty="0"/>
              <a:t>Attractive</a:t>
            </a:r>
          </a:p>
          <a:p>
            <a:pPr marL="914400" lvl="1" indent="-292100" rtl="0">
              <a:spcBef>
                <a:spcPts val="0"/>
              </a:spcBef>
              <a:spcAft>
                <a:spcPts val="0"/>
              </a:spcAft>
              <a:buSzPct val="100000"/>
              <a:buFont typeface="Arial" panose="020B0604020202020204" pitchFamily="34" charset="0"/>
              <a:buChar char="•"/>
            </a:pPr>
            <a:r>
              <a:rPr lang="en" sz="1050" dirty="0"/>
              <a:t>Send as a PDF online / Present on nice paper in person</a:t>
            </a:r>
          </a:p>
          <a:p>
            <a:pPr marL="914400" lvl="1" indent="-292100" rtl="0">
              <a:spcBef>
                <a:spcPts val="0"/>
              </a:spcBef>
              <a:spcAft>
                <a:spcPts val="0"/>
              </a:spcAft>
              <a:buSzPct val="100000"/>
              <a:buFont typeface="Arial" panose="020B0604020202020204" pitchFamily="34" charset="0"/>
              <a:buChar char="•"/>
            </a:pPr>
            <a:r>
              <a:rPr lang="en" sz="1050" dirty="0"/>
              <a:t>Don’t use strange colors</a:t>
            </a:r>
          </a:p>
          <a:p>
            <a:pPr marL="914400" lvl="1" indent="-292100" rtl="0">
              <a:spcBef>
                <a:spcPts val="0"/>
              </a:spcBef>
              <a:spcAft>
                <a:spcPts val="0"/>
              </a:spcAft>
              <a:buSzPct val="100000"/>
              <a:buFont typeface="Arial" panose="020B0604020202020204" pitchFamily="34" charset="0"/>
              <a:buChar char="•"/>
            </a:pPr>
            <a:r>
              <a:rPr lang="en" sz="1050" dirty="0"/>
              <a:t>Think professionally attractive, not necessarily creatively attractive</a:t>
            </a:r>
          </a:p>
          <a:p>
            <a:pPr marL="914400" lvl="1" indent="-292100" rtl="0">
              <a:spcBef>
                <a:spcPts val="0"/>
              </a:spcBef>
              <a:spcAft>
                <a:spcPts val="0"/>
              </a:spcAft>
              <a:buSzPct val="100000"/>
              <a:buFont typeface="Arial" panose="020B0604020202020204" pitchFamily="34" charset="0"/>
              <a:buChar char="•"/>
            </a:pPr>
            <a:r>
              <a:rPr lang="en" sz="1050" dirty="0"/>
              <a:t>I repeat: NO Grammatical Errors!</a:t>
            </a:r>
          </a:p>
        </p:txBody>
      </p:sp>
      <p:pic>
        <p:nvPicPr>
          <p:cNvPr id="300" name="Shape 300"/>
          <p:cNvPicPr preferRelativeResize="0"/>
          <p:nvPr/>
        </p:nvPicPr>
        <p:blipFill>
          <a:blip r:embed="rId3">
            <a:alphaModFix/>
          </a:blip>
          <a:stretch>
            <a:fillRect/>
          </a:stretch>
        </p:blipFill>
        <p:spPr>
          <a:xfrm>
            <a:off x="260362" y="1169975"/>
            <a:ext cx="4505325" cy="33813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9">
                                            <p:txEl>
                                              <p:pRg st="0" end="0"/>
                                            </p:txEl>
                                          </p:spTgt>
                                        </p:tgtEl>
                                        <p:attrNameLst>
                                          <p:attrName>style.visibility</p:attrName>
                                        </p:attrNameLst>
                                      </p:cBhvr>
                                      <p:to>
                                        <p:strVal val="visible"/>
                                      </p:to>
                                    </p:set>
                                    <p:animEffect transition="in" filter="fade">
                                      <p:cBhvr>
                                        <p:cTn id="7" dur="1000"/>
                                        <p:tgtEl>
                                          <p:spTgt spid="2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9">
                                            <p:txEl>
                                              <p:pRg st="1" end="1"/>
                                            </p:txEl>
                                          </p:spTgt>
                                        </p:tgtEl>
                                        <p:attrNameLst>
                                          <p:attrName>style.visibility</p:attrName>
                                        </p:attrNameLst>
                                      </p:cBhvr>
                                      <p:to>
                                        <p:strVal val="visible"/>
                                      </p:to>
                                    </p:set>
                                    <p:animEffect transition="in" filter="fade">
                                      <p:cBhvr>
                                        <p:cTn id="12" dur="1000"/>
                                        <p:tgtEl>
                                          <p:spTgt spid="2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9">
                                            <p:txEl>
                                              <p:pRg st="2" end="2"/>
                                            </p:txEl>
                                          </p:spTgt>
                                        </p:tgtEl>
                                        <p:attrNameLst>
                                          <p:attrName>style.visibility</p:attrName>
                                        </p:attrNameLst>
                                      </p:cBhvr>
                                      <p:to>
                                        <p:strVal val="visible"/>
                                      </p:to>
                                    </p:set>
                                    <p:animEffect transition="in" filter="fade">
                                      <p:cBhvr>
                                        <p:cTn id="17" dur="1000"/>
                                        <p:tgtEl>
                                          <p:spTgt spid="29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99">
                                            <p:txEl>
                                              <p:pRg st="3" end="3"/>
                                            </p:txEl>
                                          </p:spTgt>
                                        </p:tgtEl>
                                        <p:attrNameLst>
                                          <p:attrName>style.visibility</p:attrName>
                                        </p:attrNameLst>
                                      </p:cBhvr>
                                      <p:to>
                                        <p:strVal val="visible"/>
                                      </p:to>
                                    </p:set>
                                    <p:animEffect transition="in" filter="fade">
                                      <p:cBhvr>
                                        <p:cTn id="22" dur="1000"/>
                                        <p:tgtEl>
                                          <p:spTgt spid="29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99">
                                            <p:txEl>
                                              <p:pRg st="4" end="4"/>
                                            </p:txEl>
                                          </p:spTgt>
                                        </p:tgtEl>
                                        <p:attrNameLst>
                                          <p:attrName>style.visibility</p:attrName>
                                        </p:attrNameLst>
                                      </p:cBhvr>
                                      <p:to>
                                        <p:strVal val="visible"/>
                                      </p:to>
                                    </p:set>
                                    <p:animEffect transition="in" filter="fade">
                                      <p:cBhvr>
                                        <p:cTn id="27" dur="1000"/>
                                        <p:tgtEl>
                                          <p:spTgt spid="2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99">
                                            <p:txEl>
                                              <p:pRg st="5" end="5"/>
                                            </p:txEl>
                                          </p:spTgt>
                                        </p:tgtEl>
                                        <p:attrNameLst>
                                          <p:attrName>style.visibility</p:attrName>
                                        </p:attrNameLst>
                                      </p:cBhvr>
                                      <p:to>
                                        <p:strVal val="visible"/>
                                      </p:to>
                                    </p:set>
                                    <p:animEffect transition="in" filter="fade">
                                      <p:cBhvr>
                                        <p:cTn id="32" dur="1000"/>
                                        <p:tgtEl>
                                          <p:spTgt spid="29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99">
                                            <p:txEl>
                                              <p:pRg st="6" end="6"/>
                                            </p:txEl>
                                          </p:spTgt>
                                        </p:tgtEl>
                                        <p:attrNameLst>
                                          <p:attrName>style.visibility</p:attrName>
                                        </p:attrNameLst>
                                      </p:cBhvr>
                                      <p:to>
                                        <p:strVal val="visible"/>
                                      </p:to>
                                    </p:set>
                                    <p:animEffect transition="in" filter="fade">
                                      <p:cBhvr>
                                        <p:cTn id="37" dur="1000"/>
                                        <p:tgtEl>
                                          <p:spTgt spid="29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99">
                                            <p:txEl>
                                              <p:pRg st="7" end="7"/>
                                            </p:txEl>
                                          </p:spTgt>
                                        </p:tgtEl>
                                        <p:attrNameLst>
                                          <p:attrName>style.visibility</p:attrName>
                                        </p:attrNameLst>
                                      </p:cBhvr>
                                      <p:to>
                                        <p:strVal val="visible"/>
                                      </p:to>
                                    </p:set>
                                    <p:animEffect transition="in" filter="fade">
                                      <p:cBhvr>
                                        <p:cTn id="42" dur="1000"/>
                                        <p:tgtEl>
                                          <p:spTgt spid="29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99">
                                            <p:txEl>
                                              <p:pRg st="8" end="8"/>
                                            </p:txEl>
                                          </p:spTgt>
                                        </p:tgtEl>
                                        <p:attrNameLst>
                                          <p:attrName>style.visibility</p:attrName>
                                        </p:attrNameLst>
                                      </p:cBhvr>
                                      <p:to>
                                        <p:strVal val="visible"/>
                                      </p:to>
                                    </p:set>
                                    <p:animEffect transition="in" filter="fade">
                                      <p:cBhvr>
                                        <p:cTn id="47" dur="1000"/>
                                        <p:tgtEl>
                                          <p:spTgt spid="299">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99">
                                            <p:txEl>
                                              <p:pRg st="9" end="9"/>
                                            </p:txEl>
                                          </p:spTgt>
                                        </p:tgtEl>
                                        <p:attrNameLst>
                                          <p:attrName>style.visibility</p:attrName>
                                        </p:attrNameLst>
                                      </p:cBhvr>
                                      <p:to>
                                        <p:strVal val="visible"/>
                                      </p:to>
                                    </p:set>
                                    <p:animEffect transition="in" filter="fade">
                                      <p:cBhvr>
                                        <p:cTn id="52" dur="1000"/>
                                        <p:tgtEl>
                                          <p:spTgt spid="299">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99">
                                            <p:txEl>
                                              <p:pRg st="10" end="10"/>
                                            </p:txEl>
                                          </p:spTgt>
                                        </p:tgtEl>
                                        <p:attrNameLst>
                                          <p:attrName>style.visibility</p:attrName>
                                        </p:attrNameLst>
                                      </p:cBhvr>
                                      <p:to>
                                        <p:strVal val="visible"/>
                                      </p:to>
                                    </p:set>
                                    <p:animEffect transition="in" filter="fade">
                                      <p:cBhvr>
                                        <p:cTn id="57" dur="1000"/>
                                        <p:tgtEl>
                                          <p:spTgt spid="299">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99">
                                            <p:txEl>
                                              <p:pRg st="11" end="11"/>
                                            </p:txEl>
                                          </p:spTgt>
                                        </p:tgtEl>
                                        <p:attrNameLst>
                                          <p:attrName>style.visibility</p:attrName>
                                        </p:attrNameLst>
                                      </p:cBhvr>
                                      <p:to>
                                        <p:strVal val="visible"/>
                                      </p:to>
                                    </p:set>
                                    <p:animEffect transition="in" filter="fade">
                                      <p:cBhvr>
                                        <p:cTn id="62" dur="1000"/>
                                        <p:tgtEl>
                                          <p:spTgt spid="299">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99">
                                            <p:txEl>
                                              <p:pRg st="12" end="12"/>
                                            </p:txEl>
                                          </p:spTgt>
                                        </p:tgtEl>
                                        <p:attrNameLst>
                                          <p:attrName>style.visibility</p:attrName>
                                        </p:attrNameLst>
                                      </p:cBhvr>
                                      <p:to>
                                        <p:strVal val="visible"/>
                                      </p:to>
                                    </p:set>
                                    <p:animEffect transition="in" filter="fade">
                                      <p:cBhvr>
                                        <p:cTn id="67" dur="1000"/>
                                        <p:tgtEl>
                                          <p:spTgt spid="299">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99">
                                            <p:txEl>
                                              <p:pRg st="13" end="13"/>
                                            </p:txEl>
                                          </p:spTgt>
                                        </p:tgtEl>
                                        <p:attrNameLst>
                                          <p:attrName>style.visibility</p:attrName>
                                        </p:attrNameLst>
                                      </p:cBhvr>
                                      <p:to>
                                        <p:strVal val="visible"/>
                                      </p:to>
                                    </p:set>
                                    <p:animEffect transition="in" filter="fade">
                                      <p:cBhvr>
                                        <p:cTn id="72" dur="1000"/>
                                        <p:tgtEl>
                                          <p:spTgt spid="299">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99">
                                            <p:txEl>
                                              <p:pRg st="14" end="14"/>
                                            </p:txEl>
                                          </p:spTgt>
                                        </p:tgtEl>
                                        <p:attrNameLst>
                                          <p:attrName>style.visibility</p:attrName>
                                        </p:attrNameLst>
                                      </p:cBhvr>
                                      <p:to>
                                        <p:strVal val="visible"/>
                                      </p:to>
                                    </p:set>
                                    <p:animEffect transition="in" filter="fade">
                                      <p:cBhvr>
                                        <p:cTn id="77" dur="1000"/>
                                        <p:tgtEl>
                                          <p:spTgt spid="299">
                                            <p:txEl>
                                              <p:pRg st="14" end="14"/>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299">
                                            <p:txEl>
                                              <p:pRg st="15" end="15"/>
                                            </p:txEl>
                                          </p:spTgt>
                                        </p:tgtEl>
                                        <p:attrNameLst>
                                          <p:attrName>style.visibility</p:attrName>
                                        </p:attrNameLst>
                                      </p:cBhvr>
                                      <p:to>
                                        <p:strVal val="visible"/>
                                      </p:to>
                                    </p:set>
                                    <p:animEffect transition="in" filter="fade">
                                      <p:cBhvr>
                                        <p:cTn id="82" dur="1000"/>
                                        <p:tgtEl>
                                          <p:spTgt spid="299">
                                            <p:txEl>
                                              <p:pRg st="15" end="15"/>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299">
                                            <p:txEl>
                                              <p:pRg st="16" end="16"/>
                                            </p:txEl>
                                          </p:spTgt>
                                        </p:tgtEl>
                                        <p:attrNameLst>
                                          <p:attrName>style.visibility</p:attrName>
                                        </p:attrNameLst>
                                      </p:cBhvr>
                                      <p:to>
                                        <p:strVal val="visible"/>
                                      </p:to>
                                    </p:set>
                                    <p:animEffect transition="in" filter="fade">
                                      <p:cBhvr>
                                        <p:cTn id="87" dur="1000"/>
                                        <p:tgtEl>
                                          <p:spTgt spid="299">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Shape 305"/>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Activity: What’s Wrong With This Resume?	</a:t>
            </a:r>
          </a:p>
        </p:txBody>
      </p:sp>
      <p:sp>
        <p:nvSpPr>
          <p:cNvPr id="306" name="Shape 306"/>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spcBef>
                <a:spcPts val="0"/>
              </a:spcBef>
              <a:buNone/>
            </a:pPr>
            <a:r>
              <a:rPr lang="en" dirty="0"/>
              <a:t>In small groups, review the following Resume. Note all errors, and offer suggestions to make them shine.</a:t>
            </a:r>
          </a:p>
          <a:p>
            <a:pPr marL="514350" lvl="0" indent="-285750" rtl="0">
              <a:spcBef>
                <a:spcPts val="0"/>
              </a:spcBef>
              <a:spcAft>
                <a:spcPts val="600"/>
              </a:spcAft>
              <a:buFont typeface="Arial" panose="020B0604020202020204" pitchFamily="34" charset="0"/>
              <a:buChar char="•"/>
            </a:pPr>
            <a:r>
              <a:rPr lang="en" dirty="0"/>
              <a:t>Grammatical Errors</a:t>
            </a:r>
          </a:p>
          <a:p>
            <a:pPr marL="514350" lvl="0" indent="-285750" rtl="0">
              <a:spcBef>
                <a:spcPts val="0"/>
              </a:spcBef>
              <a:spcAft>
                <a:spcPts val="600"/>
              </a:spcAft>
              <a:buFont typeface="Arial" panose="020B0604020202020204" pitchFamily="34" charset="0"/>
              <a:buChar char="•"/>
            </a:pPr>
            <a:r>
              <a:rPr lang="en" dirty="0"/>
              <a:t>Items Out of order</a:t>
            </a:r>
          </a:p>
          <a:p>
            <a:pPr marL="514350" lvl="0" indent="-285750" rtl="0">
              <a:spcBef>
                <a:spcPts val="0"/>
              </a:spcBef>
              <a:spcAft>
                <a:spcPts val="600"/>
              </a:spcAft>
              <a:buFont typeface="Arial" panose="020B0604020202020204" pitchFamily="34" charset="0"/>
              <a:buChar char="•"/>
            </a:pPr>
            <a:r>
              <a:rPr lang="en" dirty="0"/>
              <a:t>Font formatting issues</a:t>
            </a:r>
          </a:p>
          <a:p>
            <a:pPr marL="514350" lvl="0" indent="-285750" rtl="0">
              <a:spcBef>
                <a:spcPts val="0"/>
              </a:spcBef>
              <a:spcAft>
                <a:spcPts val="600"/>
              </a:spcAft>
              <a:buFont typeface="Arial" panose="020B0604020202020204" pitchFamily="34" charset="0"/>
              <a:buChar char="•"/>
            </a:pPr>
            <a:r>
              <a:rPr lang="en" dirty="0"/>
              <a:t>Too long</a:t>
            </a:r>
          </a:p>
          <a:p>
            <a:pPr marL="514350" lvl="0" indent="-285750" rtl="0">
              <a:spcBef>
                <a:spcPts val="0"/>
              </a:spcBef>
              <a:spcAft>
                <a:spcPts val="600"/>
              </a:spcAft>
              <a:buFont typeface="Arial" panose="020B0604020202020204" pitchFamily="34" charset="0"/>
              <a:buChar char="•"/>
            </a:pPr>
            <a:r>
              <a:rPr lang="en" dirty="0"/>
              <a:t>Disorganized sections</a:t>
            </a:r>
          </a:p>
          <a:p>
            <a:pPr marL="514350" lvl="0" indent="-285750">
              <a:spcBef>
                <a:spcPts val="0"/>
              </a:spcBef>
              <a:spcAft>
                <a:spcPts val="600"/>
              </a:spcAft>
              <a:buFont typeface="Arial" panose="020B0604020202020204" pitchFamily="34" charset="0"/>
              <a:buChar char="•"/>
            </a:pPr>
            <a:r>
              <a:rPr lang="en" dirty="0"/>
              <a:t>Bullet-points with too much info</a:t>
            </a:r>
          </a:p>
        </p:txBody>
      </p:sp>
      <p:pic>
        <p:nvPicPr>
          <p:cNvPr id="307" name="Shape 307"/>
          <p:cNvPicPr preferRelativeResize="0"/>
          <p:nvPr/>
        </p:nvPicPr>
        <p:blipFill>
          <a:blip r:embed="rId3">
            <a:alphaModFix/>
          </a:blip>
          <a:stretch>
            <a:fillRect/>
          </a:stretch>
        </p:blipFill>
        <p:spPr>
          <a:xfrm>
            <a:off x="4833050" y="1734125"/>
            <a:ext cx="3893875" cy="283475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Shape 312"/>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sz="2400" b="1"/>
              <a:t>Activity: Refining Your Resume Using Power Verbs</a:t>
            </a:r>
          </a:p>
        </p:txBody>
      </p:sp>
      <p:sp>
        <p:nvSpPr>
          <p:cNvPr id="313" name="Shape 313"/>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spcBef>
                <a:spcPts val="0"/>
              </a:spcBef>
              <a:buNone/>
            </a:pPr>
            <a:r>
              <a:rPr lang="en" dirty="0"/>
              <a:t>Consider 3 responsibilities you had during your internship as well as 3 successes you had. Craft 3-5 bullet points to summarize everything you accomplished in your internship. </a:t>
            </a:r>
          </a:p>
          <a:p>
            <a:pPr marL="514350" lvl="0" indent="-285750" rtl="0">
              <a:spcBef>
                <a:spcPts val="0"/>
              </a:spcBef>
              <a:spcAft>
                <a:spcPts val="1200"/>
              </a:spcAft>
              <a:buFont typeface="Arial" panose="020B0604020202020204" pitchFamily="34" charset="0"/>
              <a:buChar char="•"/>
            </a:pPr>
            <a:r>
              <a:rPr lang="en" b="1" dirty="0"/>
              <a:t>Goal:</a:t>
            </a:r>
            <a:r>
              <a:rPr lang="en" dirty="0"/>
              <a:t> To get away from “Learned To” “Responsible For” “Oversaw”</a:t>
            </a:r>
          </a:p>
          <a:p>
            <a:pPr marL="514350" lvl="0" indent="-285750" rtl="0">
              <a:spcBef>
                <a:spcPts val="0"/>
              </a:spcBef>
              <a:spcAft>
                <a:spcPts val="1200"/>
              </a:spcAft>
              <a:buFont typeface="Arial" panose="020B0604020202020204" pitchFamily="34" charset="0"/>
              <a:buChar char="•"/>
            </a:pPr>
            <a:r>
              <a:rPr lang="en" b="1" dirty="0"/>
              <a:t>Follow-Up: </a:t>
            </a:r>
            <a:r>
              <a:rPr lang="en" dirty="0"/>
              <a:t>Edit &amp; Update your Resume at home to reflect your new descriptions</a:t>
            </a:r>
          </a:p>
          <a:p>
            <a:pPr lvl="0" rtl="0">
              <a:spcBef>
                <a:spcPts val="0"/>
              </a:spcBef>
              <a:buNone/>
            </a:pPr>
            <a:endParaRP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Shape 318"/>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Review: LinkedIn &amp; Resumes Overview</a:t>
            </a:r>
          </a:p>
        </p:txBody>
      </p:sp>
      <p:sp>
        <p:nvSpPr>
          <p:cNvPr id="319" name="Shape 319"/>
          <p:cNvSpPr txBox="1">
            <a:spLocks noGrp="1"/>
          </p:cNvSpPr>
          <p:nvPr>
            <p:ph type="body" idx="1"/>
          </p:nvPr>
        </p:nvSpPr>
        <p:spPr>
          <a:xfrm>
            <a:off x="4942150" y="1170125"/>
            <a:ext cx="3999900" cy="3416400"/>
          </a:xfrm>
          <a:prstGeom prst="rect">
            <a:avLst/>
          </a:prstGeom>
        </p:spPr>
        <p:txBody>
          <a:bodyPr lIns="91425" tIns="91425" rIns="91425" bIns="91425" anchor="t" anchorCtr="0">
            <a:noAutofit/>
          </a:bodyPr>
          <a:lstStyle/>
          <a:p>
            <a:pPr marL="514350" lvl="0" indent="-285750" rtl="0">
              <a:spcBef>
                <a:spcPts val="0"/>
              </a:spcBef>
              <a:spcAft>
                <a:spcPts val="600"/>
              </a:spcAft>
              <a:buFont typeface="Arial" panose="020B0604020202020204" pitchFamily="34" charset="0"/>
              <a:buChar char="•"/>
            </a:pPr>
            <a:r>
              <a:rPr lang="en" dirty="0"/>
              <a:t>What are 3 reasons why you should use LinkedIn?</a:t>
            </a:r>
          </a:p>
          <a:p>
            <a:pPr marL="514350" lvl="0" indent="-285750" rtl="0">
              <a:spcBef>
                <a:spcPts val="0"/>
              </a:spcBef>
              <a:spcAft>
                <a:spcPts val="600"/>
              </a:spcAft>
              <a:buFont typeface="Arial" panose="020B0604020202020204" pitchFamily="34" charset="0"/>
              <a:buChar char="•"/>
            </a:pPr>
            <a:r>
              <a:rPr lang="en" dirty="0"/>
              <a:t>What are 3 important things to do on LinkedIn?</a:t>
            </a:r>
          </a:p>
          <a:p>
            <a:pPr marL="514350" lvl="0" indent="-285750" rtl="0">
              <a:spcBef>
                <a:spcPts val="0"/>
              </a:spcBef>
              <a:spcAft>
                <a:spcPts val="600"/>
              </a:spcAft>
              <a:buFont typeface="Arial" panose="020B0604020202020204" pitchFamily="34" charset="0"/>
              <a:buChar char="•"/>
            </a:pPr>
            <a:r>
              <a:rPr lang="en" dirty="0"/>
              <a:t>What are 3 important don’ts on LinkedIn?</a:t>
            </a:r>
          </a:p>
          <a:p>
            <a:pPr marL="285750" lvl="0" indent="-285750" rtl="0">
              <a:spcBef>
                <a:spcPts val="0"/>
              </a:spcBef>
              <a:spcAft>
                <a:spcPts val="600"/>
              </a:spcAft>
              <a:buFont typeface="Arial" panose="020B0604020202020204" pitchFamily="34" charset="0"/>
              <a:buChar char="•"/>
            </a:pPr>
            <a:endParaRPr dirty="0"/>
          </a:p>
          <a:p>
            <a:pPr marL="514350" lvl="0" indent="-285750" rtl="0">
              <a:spcBef>
                <a:spcPts val="0"/>
              </a:spcBef>
              <a:spcAft>
                <a:spcPts val="600"/>
              </a:spcAft>
              <a:buFont typeface="Arial" panose="020B0604020202020204" pitchFamily="34" charset="0"/>
              <a:buChar char="•"/>
            </a:pPr>
            <a:r>
              <a:rPr lang="en" dirty="0"/>
              <a:t>What are the Four Essentials of a Successful Resume?</a:t>
            </a:r>
          </a:p>
          <a:p>
            <a:pPr marL="514350" lvl="0" indent="-285750" rtl="0">
              <a:spcBef>
                <a:spcPts val="0"/>
              </a:spcBef>
              <a:spcAft>
                <a:spcPts val="600"/>
              </a:spcAft>
              <a:buFont typeface="Arial" panose="020B0604020202020204" pitchFamily="34" charset="0"/>
              <a:buChar char="•"/>
            </a:pPr>
            <a:r>
              <a:rPr lang="en" dirty="0"/>
              <a:t>How should you email a Resume?</a:t>
            </a:r>
          </a:p>
          <a:p>
            <a:pPr marL="514350" lvl="0" indent="-285750" rtl="0">
              <a:spcBef>
                <a:spcPts val="0"/>
              </a:spcBef>
              <a:spcAft>
                <a:spcPts val="600"/>
              </a:spcAft>
              <a:buFont typeface="Arial" panose="020B0604020202020204" pitchFamily="34" charset="0"/>
              <a:buChar char="•"/>
            </a:pPr>
            <a:r>
              <a:rPr lang="en" dirty="0"/>
              <a:t>What is the best font size for a Resume?</a:t>
            </a:r>
          </a:p>
        </p:txBody>
      </p:sp>
      <p:pic>
        <p:nvPicPr>
          <p:cNvPr id="320" name="Shape 320"/>
          <p:cNvPicPr preferRelativeResize="0"/>
          <p:nvPr/>
        </p:nvPicPr>
        <p:blipFill>
          <a:blip r:embed="rId3">
            <a:alphaModFix/>
          </a:blip>
          <a:stretch>
            <a:fillRect/>
          </a:stretch>
        </p:blipFill>
        <p:spPr>
          <a:xfrm>
            <a:off x="152400" y="1170125"/>
            <a:ext cx="4663000" cy="311022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9">
                                            <p:txEl>
                                              <p:pRg st="0" end="0"/>
                                            </p:txEl>
                                          </p:spTgt>
                                        </p:tgtEl>
                                        <p:attrNameLst>
                                          <p:attrName>style.visibility</p:attrName>
                                        </p:attrNameLst>
                                      </p:cBhvr>
                                      <p:to>
                                        <p:strVal val="visible"/>
                                      </p:to>
                                    </p:set>
                                    <p:animEffect transition="in" filter="fade">
                                      <p:cBhvr>
                                        <p:cTn id="7" dur="1000"/>
                                        <p:tgtEl>
                                          <p:spTgt spid="3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9">
                                            <p:txEl>
                                              <p:pRg st="1" end="1"/>
                                            </p:txEl>
                                          </p:spTgt>
                                        </p:tgtEl>
                                        <p:attrNameLst>
                                          <p:attrName>style.visibility</p:attrName>
                                        </p:attrNameLst>
                                      </p:cBhvr>
                                      <p:to>
                                        <p:strVal val="visible"/>
                                      </p:to>
                                    </p:set>
                                    <p:animEffect transition="in" filter="fade">
                                      <p:cBhvr>
                                        <p:cTn id="12" dur="1000"/>
                                        <p:tgtEl>
                                          <p:spTgt spid="3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19">
                                            <p:txEl>
                                              <p:pRg st="2" end="2"/>
                                            </p:txEl>
                                          </p:spTgt>
                                        </p:tgtEl>
                                        <p:attrNameLst>
                                          <p:attrName>style.visibility</p:attrName>
                                        </p:attrNameLst>
                                      </p:cBhvr>
                                      <p:to>
                                        <p:strVal val="visible"/>
                                      </p:to>
                                    </p:set>
                                    <p:animEffect transition="in" filter="fade">
                                      <p:cBhvr>
                                        <p:cTn id="17" dur="1000"/>
                                        <p:tgtEl>
                                          <p:spTgt spid="3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19">
                                            <p:txEl>
                                              <p:pRg st="3" end="3"/>
                                            </p:txEl>
                                          </p:spTgt>
                                        </p:tgtEl>
                                        <p:attrNameLst>
                                          <p:attrName>style.visibility</p:attrName>
                                        </p:attrNameLst>
                                      </p:cBhvr>
                                      <p:to>
                                        <p:strVal val="visible"/>
                                      </p:to>
                                    </p:set>
                                    <p:animEffect transition="in" filter="fade">
                                      <p:cBhvr>
                                        <p:cTn id="22" dur="1000"/>
                                        <p:tgtEl>
                                          <p:spTgt spid="31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19">
                                            <p:txEl>
                                              <p:pRg st="4" end="4"/>
                                            </p:txEl>
                                          </p:spTgt>
                                        </p:tgtEl>
                                        <p:attrNameLst>
                                          <p:attrName>style.visibility</p:attrName>
                                        </p:attrNameLst>
                                      </p:cBhvr>
                                      <p:to>
                                        <p:strVal val="visible"/>
                                      </p:to>
                                    </p:set>
                                    <p:animEffect transition="in" filter="fade">
                                      <p:cBhvr>
                                        <p:cTn id="27" dur="1000"/>
                                        <p:tgtEl>
                                          <p:spTgt spid="31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19">
                                            <p:txEl>
                                              <p:pRg st="5" end="5"/>
                                            </p:txEl>
                                          </p:spTgt>
                                        </p:tgtEl>
                                        <p:attrNameLst>
                                          <p:attrName>style.visibility</p:attrName>
                                        </p:attrNameLst>
                                      </p:cBhvr>
                                      <p:to>
                                        <p:strVal val="visible"/>
                                      </p:to>
                                    </p:set>
                                    <p:animEffect transition="in" filter="fade">
                                      <p:cBhvr>
                                        <p:cTn id="32" dur="1000"/>
                                        <p:tgtEl>
                                          <p:spTgt spid="31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19">
                                            <p:txEl>
                                              <p:pRg st="6" end="6"/>
                                            </p:txEl>
                                          </p:spTgt>
                                        </p:tgtEl>
                                        <p:attrNameLst>
                                          <p:attrName>style.visibility</p:attrName>
                                        </p:attrNameLst>
                                      </p:cBhvr>
                                      <p:to>
                                        <p:strVal val="visible"/>
                                      </p:to>
                                    </p:set>
                                    <p:animEffect transition="in" filter="fade">
                                      <p:cBhvr>
                                        <p:cTn id="37" dur="1000"/>
                                        <p:tgtEl>
                                          <p:spTgt spid="31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Shape 72"/>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Overview</a:t>
            </a:r>
          </a:p>
        </p:txBody>
      </p:sp>
      <p:sp>
        <p:nvSpPr>
          <p:cNvPr id="73" name="Shape 73"/>
          <p:cNvSpPr txBox="1">
            <a:spLocks noGrp="1"/>
          </p:cNvSpPr>
          <p:nvPr>
            <p:ph type="body" idx="1"/>
          </p:nvPr>
        </p:nvSpPr>
        <p:spPr>
          <a:xfrm>
            <a:off x="311700" y="1152475"/>
            <a:ext cx="3999900" cy="3416400"/>
          </a:xfrm>
          <a:prstGeom prst="rect">
            <a:avLst/>
          </a:prstGeom>
        </p:spPr>
        <p:txBody>
          <a:bodyPr lIns="91425" tIns="91425" rIns="91425" bIns="91425" anchor="t" anchorCtr="0">
            <a:noAutofit/>
          </a:bodyPr>
          <a:lstStyle/>
          <a:p>
            <a:pPr lvl="0">
              <a:spcBef>
                <a:spcPts val="0"/>
              </a:spcBef>
              <a:spcAft>
                <a:spcPts val="0"/>
              </a:spcAft>
              <a:buNone/>
            </a:pPr>
            <a:r>
              <a:rPr lang="en" b="1" dirty="0"/>
              <a:t>Items To Cover:</a:t>
            </a:r>
          </a:p>
          <a:p>
            <a:pPr lvl="0">
              <a:spcBef>
                <a:spcPts val="0"/>
              </a:spcBef>
              <a:spcAft>
                <a:spcPts val="600"/>
              </a:spcAft>
              <a:buNone/>
            </a:pPr>
            <a:endParaRPr lang="en" b="1" dirty="0"/>
          </a:p>
          <a:p>
            <a:pPr marL="457200" lvl="0" indent="-304800" rtl="0">
              <a:lnSpc>
                <a:spcPct val="100000"/>
              </a:lnSpc>
              <a:spcBef>
                <a:spcPts val="0"/>
              </a:spcBef>
              <a:spcAft>
                <a:spcPts val="600"/>
              </a:spcAft>
              <a:buSzPct val="100000"/>
              <a:buFont typeface="Arial" panose="020B0604020202020204" pitchFamily="34" charset="0"/>
              <a:buChar char="•"/>
            </a:pPr>
            <a:r>
              <a:rPr lang="en" sz="900" dirty="0"/>
              <a:t>Self-Awareness</a:t>
            </a:r>
          </a:p>
          <a:p>
            <a:pPr marL="457200" lvl="0" indent="-304800" rtl="0">
              <a:lnSpc>
                <a:spcPct val="100000"/>
              </a:lnSpc>
              <a:spcBef>
                <a:spcPts val="0"/>
              </a:spcBef>
              <a:spcAft>
                <a:spcPts val="600"/>
              </a:spcAft>
              <a:buSzPct val="100000"/>
              <a:buFont typeface="Arial" panose="020B0604020202020204" pitchFamily="34" charset="0"/>
              <a:buChar char="•"/>
            </a:pPr>
            <a:r>
              <a:rPr lang="en" sz="900" dirty="0"/>
              <a:t>Professional Integrity</a:t>
            </a:r>
          </a:p>
          <a:p>
            <a:pPr marL="457200" lvl="0" indent="-304800" rtl="0">
              <a:lnSpc>
                <a:spcPct val="100000"/>
              </a:lnSpc>
              <a:spcBef>
                <a:spcPts val="0"/>
              </a:spcBef>
              <a:spcAft>
                <a:spcPts val="600"/>
              </a:spcAft>
              <a:buSzPct val="100000"/>
              <a:buFont typeface="Arial" panose="020B0604020202020204" pitchFamily="34" charset="0"/>
              <a:buChar char="•"/>
            </a:pPr>
            <a:r>
              <a:rPr lang="en" sz="900" dirty="0"/>
              <a:t>Leadership In The Entry Level</a:t>
            </a:r>
          </a:p>
          <a:p>
            <a:pPr marL="457200" lvl="0" indent="-304800" rtl="0">
              <a:lnSpc>
                <a:spcPct val="100000"/>
              </a:lnSpc>
              <a:spcBef>
                <a:spcPts val="0"/>
              </a:spcBef>
              <a:spcAft>
                <a:spcPts val="600"/>
              </a:spcAft>
              <a:buSzPct val="100000"/>
              <a:buFont typeface="Arial" panose="020B0604020202020204" pitchFamily="34" charset="0"/>
              <a:buChar char="•"/>
            </a:pPr>
            <a:r>
              <a:rPr lang="en" sz="900" dirty="0"/>
              <a:t>Trust, Accountability &amp; Reliability</a:t>
            </a:r>
          </a:p>
          <a:p>
            <a:pPr marL="457200" lvl="0" indent="-304800" rtl="0">
              <a:lnSpc>
                <a:spcPct val="100000"/>
              </a:lnSpc>
              <a:spcBef>
                <a:spcPts val="0"/>
              </a:spcBef>
              <a:spcAft>
                <a:spcPts val="600"/>
              </a:spcAft>
              <a:buSzPct val="100000"/>
              <a:buFont typeface="Arial" panose="020B0604020202020204" pitchFamily="34" charset="0"/>
              <a:buChar char="•"/>
            </a:pPr>
            <a:r>
              <a:rPr lang="en" sz="900" dirty="0"/>
              <a:t>The Value of Questions</a:t>
            </a:r>
          </a:p>
          <a:p>
            <a:pPr marL="457200" lvl="0" indent="-304800" rtl="0">
              <a:lnSpc>
                <a:spcPct val="100000"/>
              </a:lnSpc>
              <a:spcBef>
                <a:spcPts val="0"/>
              </a:spcBef>
              <a:spcAft>
                <a:spcPts val="600"/>
              </a:spcAft>
              <a:buSzPct val="100000"/>
              <a:buFont typeface="Arial" panose="020B0604020202020204" pitchFamily="34" charset="0"/>
              <a:buChar char="•"/>
            </a:pPr>
            <a:r>
              <a:rPr lang="en" sz="900" dirty="0"/>
              <a:t>Owning Mistakes</a:t>
            </a:r>
          </a:p>
          <a:p>
            <a:pPr marL="457200" lvl="0" indent="-304800" rtl="0">
              <a:lnSpc>
                <a:spcPct val="100000"/>
              </a:lnSpc>
              <a:spcBef>
                <a:spcPts val="0"/>
              </a:spcBef>
              <a:spcAft>
                <a:spcPts val="600"/>
              </a:spcAft>
              <a:buSzPct val="100000"/>
              <a:buFont typeface="Arial" panose="020B0604020202020204" pitchFamily="34" charset="0"/>
              <a:buChar char="•"/>
            </a:pPr>
            <a:r>
              <a:rPr lang="en" sz="900" dirty="0"/>
              <a:t>Fitting In &amp; Standing Out</a:t>
            </a:r>
          </a:p>
          <a:p>
            <a:pPr marL="457200" lvl="0" indent="-304800" rtl="0">
              <a:lnSpc>
                <a:spcPct val="100000"/>
              </a:lnSpc>
              <a:spcBef>
                <a:spcPts val="0"/>
              </a:spcBef>
              <a:spcAft>
                <a:spcPts val="600"/>
              </a:spcAft>
              <a:buSzPct val="100000"/>
              <a:buFont typeface="Arial" panose="020B0604020202020204" pitchFamily="34" charset="0"/>
              <a:buChar char="•"/>
            </a:pPr>
            <a:r>
              <a:rPr lang="en" sz="900" dirty="0"/>
              <a:t>Resilience In The Face of Challenges</a:t>
            </a:r>
          </a:p>
          <a:p>
            <a:pPr marL="457200" lvl="0" indent="-304800" rtl="0">
              <a:lnSpc>
                <a:spcPct val="100000"/>
              </a:lnSpc>
              <a:spcBef>
                <a:spcPts val="0"/>
              </a:spcBef>
              <a:spcAft>
                <a:spcPts val="600"/>
              </a:spcAft>
              <a:buSzPct val="100000"/>
              <a:buFont typeface="Arial" panose="020B0604020202020204" pitchFamily="34" charset="0"/>
              <a:buChar char="•"/>
            </a:pPr>
            <a:r>
              <a:rPr lang="en" sz="900" dirty="0"/>
              <a:t>Matching Your Values with Your Employer</a:t>
            </a:r>
          </a:p>
          <a:p>
            <a:pPr marL="457200" lvl="0" indent="-304800" rtl="0">
              <a:lnSpc>
                <a:spcPct val="100000"/>
              </a:lnSpc>
              <a:spcBef>
                <a:spcPts val="0"/>
              </a:spcBef>
              <a:spcAft>
                <a:spcPts val="600"/>
              </a:spcAft>
              <a:buSzPct val="100000"/>
              <a:buFont typeface="Arial" panose="020B0604020202020204" pitchFamily="34" charset="0"/>
              <a:buChar char="•"/>
            </a:pPr>
            <a:r>
              <a:rPr lang="en" sz="900" dirty="0"/>
              <a:t>Utilizing Your Strengths </a:t>
            </a:r>
          </a:p>
          <a:p>
            <a:pPr lvl="0">
              <a:spcBef>
                <a:spcPts val="0"/>
              </a:spcBef>
              <a:buNone/>
            </a:pPr>
            <a:endParaRPr dirty="0"/>
          </a:p>
          <a:p>
            <a:pPr lvl="0">
              <a:spcBef>
                <a:spcPts val="0"/>
              </a:spcBef>
              <a:buNone/>
            </a:pPr>
            <a:endParaRPr dirty="0"/>
          </a:p>
        </p:txBody>
      </p:sp>
      <p:sp>
        <p:nvSpPr>
          <p:cNvPr id="74" name="Shape 74" title="David Foster Wallace on leadership, read by Debbie Millman">
            <a:hlinkClick r:id="rId3"/>
          </p:cNvPr>
          <p:cNvSpPr/>
          <p:nvPr/>
        </p:nvSpPr>
        <p:spPr>
          <a:xfrm>
            <a:off x="6124775" y="3455399"/>
            <a:ext cx="763594" cy="572699"/>
          </a:xfrm>
          <a:prstGeom prst="rect">
            <a:avLst/>
          </a:prstGeom>
          <a:blipFill>
            <a:blip r:embed="rId4">
              <a:alphaModFix/>
            </a:blip>
            <a:stretch>
              <a:fillRect/>
            </a:stretch>
          </a:blipFill>
          <a:ln>
            <a:noFill/>
          </a:ln>
        </p:spPr>
      </p:sp>
      <p:pic>
        <p:nvPicPr>
          <p:cNvPr id="75" name="Shape 75"/>
          <p:cNvPicPr preferRelativeResize="0"/>
          <p:nvPr/>
        </p:nvPicPr>
        <p:blipFill>
          <a:blip r:embed="rId5">
            <a:alphaModFix/>
          </a:blip>
          <a:stretch>
            <a:fillRect/>
          </a:stretch>
        </p:blipFill>
        <p:spPr>
          <a:xfrm>
            <a:off x="4180837" y="1142100"/>
            <a:ext cx="4651474" cy="21889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1000"/>
                                        <p:tgtEl>
                                          <p:spTgt spid="7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3">
                                            <p:txEl>
                                              <p:pRg st="0" end="0"/>
                                            </p:txEl>
                                          </p:spTgt>
                                        </p:tgtEl>
                                        <p:attrNameLst>
                                          <p:attrName>style.visibility</p:attrName>
                                        </p:attrNameLst>
                                      </p:cBhvr>
                                      <p:to>
                                        <p:strVal val="visible"/>
                                      </p:to>
                                    </p:set>
                                    <p:animEffect transition="in" filter="fade">
                                      <p:cBhvr>
                                        <p:cTn id="12" dur="1000"/>
                                        <p:tgtEl>
                                          <p:spTgt spid="7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3">
                                            <p:txEl>
                                              <p:pRg st="2" end="2"/>
                                            </p:txEl>
                                          </p:spTgt>
                                        </p:tgtEl>
                                        <p:attrNameLst>
                                          <p:attrName>style.visibility</p:attrName>
                                        </p:attrNameLst>
                                      </p:cBhvr>
                                      <p:to>
                                        <p:strVal val="visible"/>
                                      </p:to>
                                    </p:set>
                                    <p:animEffect transition="in" filter="fade">
                                      <p:cBhvr>
                                        <p:cTn id="17" dur="1000"/>
                                        <p:tgtEl>
                                          <p:spTgt spid="7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3">
                                            <p:txEl>
                                              <p:pRg st="3" end="3"/>
                                            </p:txEl>
                                          </p:spTgt>
                                        </p:tgtEl>
                                        <p:attrNameLst>
                                          <p:attrName>style.visibility</p:attrName>
                                        </p:attrNameLst>
                                      </p:cBhvr>
                                      <p:to>
                                        <p:strVal val="visible"/>
                                      </p:to>
                                    </p:set>
                                    <p:animEffect transition="in" filter="fade">
                                      <p:cBhvr>
                                        <p:cTn id="22" dur="1000"/>
                                        <p:tgtEl>
                                          <p:spTgt spid="7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3">
                                            <p:txEl>
                                              <p:pRg st="4" end="4"/>
                                            </p:txEl>
                                          </p:spTgt>
                                        </p:tgtEl>
                                        <p:attrNameLst>
                                          <p:attrName>style.visibility</p:attrName>
                                        </p:attrNameLst>
                                      </p:cBhvr>
                                      <p:to>
                                        <p:strVal val="visible"/>
                                      </p:to>
                                    </p:set>
                                    <p:animEffect transition="in" filter="fade">
                                      <p:cBhvr>
                                        <p:cTn id="27" dur="1000"/>
                                        <p:tgtEl>
                                          <p:spTgt spid="7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3">
                                            <p:txEl>
                                              <p:pRg st="5" end="5"/>
                                            </p:txEl>
                                          </p:spTgt>
                                        </p:tgtEl>
                                        <p:attrNameLst>
                                          <p:attrName>style.visibility</p:attrName>
                                        </p:attrNameLst>
                                      </p:cBhvr>
                                      <p:to>
                                        <p:strVal val="visible"/>
                                      </p:to>
                                    </p:set>
                                    <p:animEffect transition="in" filter="fade">
                                      <p:cBhvr>
                                        <p:cTn id="32" dur="1000"/>
                                        <p:tgtEl>
                                          <p:spTgt spid="7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73">
                                            <p:txEl>
                                              <p:pRg st="6" end="6"/>
                                            </p:txEl>
                                          </p:spTgt>
                                        </p:tgtEl>
                                        <p:attrNameLst>
                                          <p:attrName>style.visibility</p:attrName>
                                        </p:attrNameLst>
                                      </p:cBhvr>
                                      <p:to>
                                        <p:strVal val="visible"/>
                                      </p:to>
                                    </p:set>
                                    <p:animEffect transition="in" filter="fade">
                                      <p:cBhvr>
                                        <p:cTn id="37" dur="1000"/>
                                        <p:tgtEl>
                                          <p:spTgt spid="7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73">
                                            <p:txEl>
                                              <p:pRg st="7" end="7"/>
                                            </p:txEl>
                                          </p:spTgt>
                                        </p:tgtEl>
                                        <p:attrNameLst>
                                          <p:attrName>style.visibility</p:attrName>
                                        </p:attrNameLst>
                                      </p:cBhvr>
                                      <p:to>
                                        <p:strVal val="visible"/>
                                      </p:to>
                                    </p:set>
                                    <p:animEffect transition="in" filter="fade">
                                      <p:cBhvr>
                                        <p:cTn id="42" dur="1000"/>
                                        <p:tgtEl>
                                          <p:spTgt spid="7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73">
                                            <p:txEl>
                                              <p:pRg st="8" end="8"/>
                                            </p:txEl>
                                          </p:spTgt>
                                        </p:tgtEl>
                                        <p:attrNameLst>
                                          <p:attrName>style.visibility</p:attrName>
                                        </p:attrNameLst>
                                      </p:cBhvr>
                                      <p:to>
                                        <p:strVal val="visible"/>
                                      </p:to>
                                    </p:set>
                                    <p:animEffect transition="in" filter="fade">
                                      <p:cBhvr>
                                        <p:cTn id="47" dur="1000"/>
                                        <p:tgtEl>
                                          <p:spTgt spid="7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73">
                                            <p:txEl>
                                              <p:pRg st="9" end="9"/>
                                            </p:txEl>
                                          </p:spTgt>
                                        </p:tgtEl>
                                        <p:attrNameLst>
                                          <p:attrName>style.visibility</p:attrName>
                                        </p:attrNameLst>
                                      </p:cBhvr>
                                      <p:to>
                                        <p:strVal val="visible"/>
                                      </p:to>
                                    </p:set>
                                    <p:animEffect transition="in" filter="fade">
                                      <p:cBhvr>
                                        <p:cTn id="52" dur="1000"/>
                                        <p:tgtEl>
                                          <p:spTgt spid="7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73">
                                            <p:txEl>
                                              <p:pRg st="10" end="10"/>
                                            </p:txEl>
                                          </p:spTgt>
                                        </p:tgtEl>
                                        <p:attrNameLst>
                                          <p:attrName>style.visibility</p:attrName>
                                        </p:attrNameLst>
                                      </p:cBhvr>
                                      <p:to>
                                        <p:strVal val="visible"/>
                                      </p:to>
                                    </p:set>
                                    <p:animEffect transition="in" filter="fade">
                                      <p:cBhvr>
                                        <p:cTn id="57" dur="1000"/>
                                        <p:tgtEl>
                                          <p:spTgt spid="7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73">
                                            <p:txEl>
                                              <p:pRg st="11" end="11"/>
                                            </p:txEl>
                                          </p:spTgt>
                                        </p:tgtEl>
                                        <p:attrNameLst>
                                          <p:attrName>style.visibility</p:attrName>
                                        </p:attrNameLst>
                                      </p:cBhvr>
                                      <p:to>
                                        <p:strVal val="visible"/>
                                      </p:to>
                                    </p:set>
                                    <p:animEffect transition="in" filter="fade">
                                      <p:cBhvr>
                                        <p:cTn id="62" dur="1000"/>
                                        <p:tgtEl>
                                          <p:spTgt spid="7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Shape 325"/>
          <p:cNvSpPr txBox="1">
            <a:spLocks noGrp="1"/>
          </p:cNvSpPr>
          <p:nvPr>
            <p:ph type="title"/>
          </p:nvPr>
        </p:nvSpPr>
        <p:spPr>
          <a:xfrm>
            <a:off x="311700" y="445025"/>
            <a:ext cx="8520600" cy="919500"/>
          </a:xfrm>
          <a:prstGeom prst="rect">
            <a:avLst/>
          </a:prstGeom>
        </p:spPr>
        <p:txBody>
          <a:bodyPr lIns="91425" tIns="91425" rIns="91425" bIns="91425" anchor="t" anchorCtr="0">
            <a:noAutofit/>
          </a:bodyPr>
          <a:lstStyle/>
          <a:p>
            <a:pPr lvl="0">
              <a:spcBef>
                <a:spcPts val="0"/>
              </a:spcBef>
              <a:buNone/>
            </a:pPr>
            <a:r>
              <a:rPr lang="en" sz="2400" b="1"/>
              <a:t>Guest Speaker: What Do You Look For In A Resume + How Do You Set-Up Informational Interviews?</a:t>
            </a:r>
          </a:p>
        </p:txBody>
      </p:sp>
      <p:sp>
        <p:nvSpPr>
          <p:cNvPr id="326" name="Shape 326"/>
          <p:cNvSpPr txBox="1">
            <a:spLocks noGrp="1"/>
          </p:cNvSpPr>
          <p:nvPr>
            <p:ph type="body" idx="1"/>
          </p:nvPr>
        </p:nvSpPr>
        <p:spPr>
          <a:xfrm>
            <a:off x="311700" y="1621200"/>
            <a:ext cx="8520600" cy="2947800"/>
          </a:xfrm>
          <a:prstGeom prst="rect">
            <a:avLst/>
          </a:prstGeom>
        </p:spPr>
        <p:txBody>
          <a:bodyPr lIns="91425" tIns="91425" rIns="91425" bIns="91425" anchor="t" anchorCtr="0">
            <a:noAutofit/>
          </a:bodyPr>
          <a:lstStyle/>
          <a:p>
            <a:pPr lvl="0">
              <a:spcBef>
                <a:spcPts val="0"/>
              </a:spcBef>
              <a:buClr>
                <a:schemeClr val="dk1"/>
              </a:buClr>
              <a:buSzPct val="61111"/>
              <a:buFont typeface="Arial"/>
              <a:buNone/>
            </a:pPr>
            <a:r>
              <a:rPr lang="en"/>
              <a:t>Name of Employer:</a:t>
            </a:r>
          </a:p>
          <a:p>
            <a:pPr lvl="0">
              <a:spcBef>
                <a:spcPts val="0"/>
              </a:spcBef>
              <a:buClr>
                <a:schemeClr val="dk1"/>
              </a:buClr>
              <a:buSzPct val="61111"/>
              <a:buFont typeface="Arial"/>
              <a:buNone/>
            </a:pPr>
            <a:r>
              <a:rPr lang="en"/>
              <a:t>Name of Company:</a:t>
            </a:r>
          </a:p>
          <a:p>
            <a:pPr lvl="0">
              <a:spcBef>
                <a:spcPts val="0"/>
              </a:spcBef>
              <a:buClr>
                <a:schemeClr val="dk1"/>
              </a:buClr>
              <a:buSzPct val="61111"/>
              <a:buFont typeface="Arial"/>
              <a:buNone/>
            </a:pPr>
            <a:r>
              <a:rPr lang="en"/>
              <a:t>Field: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Shape 331"/>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lgn="ctr">
              <a:spcBef>
                <a:spcPts val="0"/>
              </a:spcBef>
              <a:buNone/>
            </a:pPr>
            <a:r>
              <a:rPr lang="en" b="1"/>
              <a:t>Informational Interviews</a:t>
            </a:r>
          </a:p>
        </p:txBody>
      </p:sp>
      <p:pic>
        <p:nvPicPr>
          <p:cNvPr id="332" name="Shape 332"/>
          <p:cNvPicPr preferRelativeResize="0"/>
          <p:nvPr/>
        </p:nvPicPr>
        <p:blipFill>
          <a:blip r:embed="rId3">
            <a:alphaModFix/>
          </a:blip>
          <a:stretch>
            <a:fillRect/>
          </a:stretch>
        </p:blipFill>
        <p:spPr>
          <a:xfrm>
            <a:off x="2435550" y="1017725"/>
            <a:ext cx="4448175" cy="381000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Shape 337"/>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dirty="0"/>
              <a:t>Overview</a:t>
            </a:r>
            <a:r>
              <a:rPr lang="en" dirty="0"/>
              <a:t>	</a:t>
            </a:r>
          </a:p>
        </p:txBody>
      </p:sp>
      <p:sp>
        <p:nvSpPr>
          <p:cNvPr id="338" name="Shape 338"/>
          <p:cNvSpPr txBox="1">
            <a:spLocks noGrp="1"/>
          </p:cNvSpPr>
          <p:nvPr>
            <p:ph type="body" idx="1"/>
          </p:nvPr>
        </p:nvSpPr>
        <p:spPr>
          <a:xfrm>
            <a:off x="311700" y="1152475"/>
            <a:ext cx="3999900" cy="3416400"/>
          </a:xfrm>
          <a:prstGeom prst="rect">
            <a:avLst/>
          </a:prstGeom>
        </p:spPr>
        <p:txBody>
          <a:bodyPr lIns="91425" tIns="91425" rIns="91425" bIns="91425" anchor="t" anchorCtr="0">
            <a:noAutofit/>
          </a:bodyPr>
          <a:lstStyle/>
          <a:p>
            <a:pPr lvl="0">
              <a:spcBef>
                <a:spcPts val="0"/>
              </a:spcBef>
              <a:buNone/>
            </a:pPr>
            <a:r>
              <a:rPr lang="en" b="1" dirty="0"/>
              <a:t>Items To Cover:</a:t>
            </a:r>
          </a:p>
          <a:p>
            <a:pPr marL="457200" lvl="0" indent="-317500" rtl="0">
              <a:spcBef>
                <a:spcPts val="0"/>
              </a:spcBef>
              <a:spcAft>
                <a:spcPts val="1200"/>
              </a:spcAft>
              <a:buSzPct val="100000"/>
              <a:buFont typeface="Arial" panose="020B0604020202020204" pitchFamily="34" charset="0"/>
              <a:buChar char="•"/>
            </a:pPr>
            <a:r>
              <a:rPr lang="en" sz="1400" dirty="0"/>
              <a:t>What is an informational interview?</a:t>
            </a:r>
          </a:p>
          <a:p>
            <a:pPr marL="457200" lvl="0" indent="-317500" rtl="0">
              <a:spcBef>
                <a:spcPts val="0"/>
              </a:spcBef>
              <a:spcAft>
                <a:spcPts val="1200"/>
              </a:spcAft>
              <a:buSzPct val="100000"/>
              <a:buFont typeface="Arial" panose="020B0604020202020204" pitchFamily="34" charset="0"/>
              <a:buChar char="•"/>
            </a:pPr>
            <a:r>
              <a:rPr lang="en" sz="1400" dirty="0"/>
              <a:t>How do you get an informational interview?</a:t>
            </a:r>
          </a:p>
          <a:p>
            <a:pPr marL="457200" lvl="0" indent="-317500" rtl="0">
              <a:spcBef>
                <a:spcPts val="0"/>
              </a:spcBef>
              <a:spcAft>
                <a:spcPts val="1200"/>
              </a:spcAft>
              <a:buSzPct val="100000"/>
              <a:buFont typeface="Arial" panose="020B0604020202020204" pitchFamily="34" charset="0"/>
              <a:buChar char="•"/>
            </a:pPr>
            <a:r>
              <a:rPr lang="en" sz="1400" dirty="0"/>
              <a:t>What is the purpose of an informational interview?</a:t>
            </a:r>
          </a:p>
          <a:p>
            <a:pPr marL="457200" lvl="0" indent="-317500" rtl="0">
              <a:spcBef>
                <a:spcPts val="0"/>
              </a:spcBef>
              <a:spcAft>
                <a:spcPts val="1200"/>
              </a:spcAft>
              <a:buSzPct val="100000"/>
              <a:buFont typeface="Arial" panose="020B0604020202020204" pitchFamily="34" charset="0"/>
              <a:buChar char="•"/>
            </a:pPr>
            <a:r>
              <a:rPr lang="en" sz="1400" dirty="0"/>
              <a:t>How to prepare for an informational interview?</a:t>
            </a:r>
          </a:p>
          <a:p>
            <a:pPr marL="457200" lvl="0" indent="-317500">
              <a:spcBef>
                <a:spcPts val="0"/>
              </a:spcBef>
              <a:spcAft>
                <a:spcPts val="1200"/>
              </a:spcAft>
              <a:buSzPct val="100000"/>
              <a:buFont typeface="Arial" panose="020B0604020202020204" pitchFamily="34" charset="0"/>
              <a:buChar char="•"/>
            </a:pPr>
            <a:r>
              <a:rPr lang="en" sz="1400" dirty="0"/>
              <a:t>How do you make the most of an informational interview?</a:t>
            </a:r>
          </a:p>
        </p:txBody>
      </p:sp>
      <p:pic>
        <p:nvPicPr>
          <p:cNvPr id="339" name="Shape 339"/>
          <p:cNvPicPr preferRelativeResize="0"/>
          <p:nvPr/>
        </p:nvPicPr>
        <p:blipFill>
          <a:blip r:embed="rId3">
            <a:alphaModFix/>
          </a:blip>
          <a:stretch>
            <a:fillRect/>
          </a:stretch>
        </p:blipFill>
        <p:spPr>
          <a:xfrm>
            <a:off x="4835774" y="1293575"/>
            <a:ext cx="3617924" cy="361792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8">
                                            <p:txEl>
                                              <p:pRg st="0" end="0"/>
                                            </p:txEl>
                                          </p:spTgt>
                                        </p:tgtEl>
                                        <p:attrNameLst>
                                          <p:attrName>style.visibility</p:attrName>
                                        </p:attrNameLst>
                                      </p:cBhvr>
                                      <p:to>
                                        <p:strVal val="visible"/>
                                      </p:to>
                                    </p:set>
                                    <p:animEffect transition="in" filter="fade">
                                      <p:cBhvr>
                                        <p:cTn id="7" dur="1000"/>
                                        <p:tgtEl>
                                          <p:spTgt spid="3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8">
                                            <p:txEl>
                                              <p:pRg st="1" end="1"/>
                                            </p:txEl>
                                          </p:spTgt>
                                        </p:tgtEl>
                                        <p:attrNameLst>
                                          <p:attrName>style.visibility</p:attrName>
                                        </p:attrNameLst>
                                      </p:cBhvr>
                                      <p:to>
                                        <p:strVal val="visible"/>
                                      </p:to>
                                    </p:set>
                                    <p:animEffect transition="in" filter="fade">
                                      <p:cBhvr>
                                        <p:cTn id="12" dur="1000"/>
                                        <p:tgtEl>
                                          <p:spTgt spid="3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38">
                                            <p:txEl>
                                              <p:pRg st="2" end="2"/>
                                            </p:txEl>
                                          </p:spTgt>
                                        </p:tgtEl>
                                        <p:attrNameLst>
                                          <p:attrName>style.visibility</p:attrName>
                                        </p:attrNameLst>
                                      </p:cBhvr>
                                      <p:to>
                                        <p:strVal val="visible"/>
                                      </p:to>
                                    </p:set>
                                    <p:animEffect transition="in" filter="fade">
                                      <p:cBhvr>
                                        <p:cTn id="17" dur="1000"/>
                                        <p:tgtEl>
                                          <p:spTgt spid="33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38">
                                            <p:txEl>
                                              <p:pRg st="3" end="3"/>
                                            </p:txEl>
                                          </p:spTgt>
                                        </p:tgtEl>
                                        <p:attrNameLst>
                                          <p:attrName>style.visibility</p:attrName>
                                        </p:attrNameLst>
                                      </p:cBhvr>
                                      <p:to>
                                        <p:strVal val="visible"/>
                                      </p:to>
                                    </p:set>
                                    <p:animEffect transition="in" filter="fade">
                                      <p:cBhvr>
                                        <p:cTn id="22" dur="1000"/>
                                        <p:tgtEl>
                                          <p:spTgt spid="33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38">
                                            <p:txEl>
                                              <p:pRg st="4" end="4"/>
                                            </p:txEl>
                                          </p:spTgt>
                                        </p:tgtEl>
                                        <p:attrNameLst>
                                          <p:attrName>style.visibility</p:attrName>
                                        </p:attrNameLst>
                                      </p:cBhvr>
                                      <p:to>
                                        <p:strVal val="visible"/>
                                      </p:to>
                                    </p:set>
                                    <p:animEffect transition="in" filter="fade">
                                      <p:cBhvr>
                                        <p:cTn id="27" dur="1000"/>
                                        <p:tgtEl>
                                          <p:spTgt spid="33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38">
                                            <p:txEl>
                                              <p:pRg st="5" end="5"/>
                                            </p:txEl>
                                          </p:spTgt>
                                        </p:tgtEl>
                                        <p:attrNameLst>
                                          <p:attrName>style.visibility</p:attrName>
                                        </p:attrNameLst>
                                      </p:cBhvr>
                                      <p:to>
                                        <p:strVal val="visible"/>
                                      </p:to>
                                    </p:set>
                                    <p:animEffect transition="in" filter="fade">
                                      <p:cBhvr>
                                        <p:cTn id="32" dur="1000"/>
                                        <p:tgtEl>
                                          <p:spTgt spid="33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Shape 344"/>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Introduction: What Is An Informational Interview?</a:t>
            </a:r>
          </a:p>
        </p:txBody>
      </p:sp>
      <p:sp>
        <p:nvSpPr>
          <p:cNvPr id="345" name="Shape 345"/>
          <p:cNvSpPr txBox="1">
            <a:spLocks noGrp="1"/>
          </p:cNvSpPr>
          <p:nvPr>
            <p:ph type="body" idx="1"/>
          </p:nvPr>
        </p:nvSpPr>
        <p:spPr>
          <a:xfrm>
            <a:off x="311700" y="1392864"/>
            <a:ext cx="8520600" cy="3169585"/>
          </a:xfrm>
          <a:prstGeom prst="rect">
            <a:avLst/>
          </a:prstGeom>
        </p:spPr>
        <p:txBody>
          <a:bodyPr lIns="91425" tIns="91425" rIns="91425" bIns="91425" anchor="t" anchorCtr="0">
            <a:noAutofit/>
          </a:bodyPr>
          <a:lstStyle/>
          <a:p>
            <a:pPr lvl="0">
              <a:spcBef>
                <a:spcPts val="0"/>
              </a:spcBef>
              <a:buNone/>
            </a:pPr>
            <a:r>
              <a:rPr lang="en" sz="1400" dirty="0"/>
              <a:t>An informational interview is a great way to get the inside scoop on career paths you are considering, develop your network of professional contacts, and get advice that will help you make better career decisions. </a:t>
            </a:r>
          </a:p>
          <a:p>
            <a:pPr marL="457200" lvl="0" indent="-317500" rtl="0">
              <a:spcBef>
                <a:spcPts val="0"/>
              </a:spcBef>
              <a:buSzPct val="100000"/>
              <a:buFont typeface="Arial" panose="020B0604020202020204" pitchFamily="34" charset="0"/>
              <a:buChar char="•"/>
            </a:pPr>
            <a:r>
              <a:rPr lang="en" sz="1400" dirty="0"/>
              <a:t>Getting “inside” information about what a career is really like </a:t>
            </a:r>
          </a:p>
          <a:p>
            <a:pPr marL="457200" lvl="0" indent="-317500" rtl="0">
              <a:spcBef>
                <a:spcPts val="0"/>
              </a:spcBef>
              <a:buSzPct val="100000"/>
              <a:buFont typeface="Arial" panose="020B0604020202020204" pitchFamily="34" charset="0"/>
              <a:buChar char="•"/>
            </a:pPr>
            <a:r>
              <a:rPr lang="en" sz="1400" dirty="0"/>
              <a:t>Seeking Advice from professionals</a:t>
            </a:r>
          </a:p>
          <a:p>
            <a:pPr marL="457200" lvl="0" indent="-317500" rtl="0">
              <a:spcBef>
                <a:spcPts val="0"/>
              </a:spcBef>
              <a:buSzPct val="100000"/>
              <a:buFont typeface="Arial" panose="020B0604020202020204" pitchFamily="34" charset="0"/>
              <a:buChar char="•"/>
            </a:pPr>
            <a:r>
              <a:rPr lang="en" sz="1400" dirty="0"/>
              <a:t>Networking with professionals in the field</a:t>
            </a:r>
          </a:p>
          <a:p>
            <a:pPr marL="457200" lvl="0" indent="-317500" rtl="0">
              <a:spcBef>
                <a:spcPts val="0"/>
              </a:spcBef>
              <a:buSzPct val="100000"/>
              <a:buFont typeface="Arial" panose="020B0604020202020204" pitchFamily="34" charset="0"/>
              <a:buChar char="•"/>
            </a:pPr>
            <a:r>
              <a:rPr lang="en" sz="1400" dirty="0"/>
              <a:t>Enabling you to gain experience and confidence with interview situations that may help you prepare for future job interviews</a:t>
            </a:r>
          </a:p>
          <a:p>
            <a:pPr lvl="0" rtl="0">
              <a:spcBef>
                <a:spcPts val="0"/>
              </a:spcBef>
              <a:buNone/>
            </a:pPr>
            <a:endParaRPr sz="1400" dirty="0"/>
          </a:p>
          <a:p>
            <a:pPr lvl="0">
              <a:spcBef>
                <a:spcPts val="0"/>
              </a:spcBef>
              <a:buNone/>
            </a:pP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5">
                                            <p:txEl>
                                              <p:pRg st="0" end="0"/>
                                            </p:txEl>
                                          </p:spTgt>
                                        </p:tgtEl>
                                        <p:attrNameLst>
                                          <p:attrName>style.visibility</p:attrName>
                                        </p:attrNameLst>
                                      </p:cBhvr>
                                      <p:to>
                                        <p:strVal val="visible"/>
                                      </p:to>
                                    </p:set>
                                    <p:animEffect transition="in" filter="fade">
                                      <p:cBhvr>
                                        <p:cTn id="7" dur="1000"/>
                                        <p:tgtEl>
                                          <p:spTgt spid="34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5">
                                            <p:txEl>
                                              <p:pRg st="1" end="1"/>
                                            </p:txEl>
                                          </p:spTgt>
                                        </p:tgtEl>
                                        <p:attrNameLst>
                                          <p:attrName>style.visibility</p:attrName>
                                        </p:attrNameLst>
                                      </p:cBhvr>
                                      <p:to>
                                        <p:strVal val="visible"/>
                                      </p:to>
                                    </p:set>
                                    <p:animEffect transition="in" filter="fade">
                                      <p:cBhvr>
                                        <p:cTn id="12" dur="1000"/>
                                        <p:tgtEl>
                                          <p:spTgt spid="34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5">
                                            <p:txEl>
                                              <p:pRg st="2" end="2"/>
                                            </p:txEl>
                                          </p:spTgt>
                                        </p:tgtEl>
                                        <p:attrNameLst>
                                          <p:attrName>style.visibility</p:attrName>
                                        </p:attrNameLst>
                                      </p:cBhvr>
                                      <p:to>
                                        <p:strVal val="visible"/>
                                      </p:to>
                                    </p:set>
                                    <p:animEffect transition="in" filter="fade">
                                      <p:cBhvr>
                                        <p:cTn id="17" dur="1000"/>
                                        <p:tgtEl>
                                          <p:spTgt spid="34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45">
                                            <p:txEl>
                                              <p:pRg st="3" end="3"/>
                                            </p:txEl>
                                          </p:spTgt>
                                        </p:tgtEl>
                                        <p:attrNameLst>
                                          <p:attrName>style.visibility</p:attrName>
                                        </p:attrNameLst>
                                      </p:cBhvr>
                                      <p:to>
                                        <p:strVal val="visible"/>
                                      </p:to>
                                    </p:set>
                                    <p:animEffect transition="in" filter="fade">
                                      <p:cBhvr>
                                        <p:cTn id="22" dur="1000"/>
                                        <p:tgtEl>
                                          <p:spTgt spid="34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45">
                                            <p:txEl>
                                              <p:pRg st="4" end="4"/>
                                            </p:txEl>
                                          </p:spTgt>
                                        </p:tgtEl>
                                        <p:attrNameLst>
                                          <p:attrName>style.visibility</p:attrName>
                                        </p:attrNameLst>
                                      </p:cBhvr>
                                      <p:to>
                                        <p:strVal val="visible"/>
                                      </p:to>
                                    </p:set>
                                    <p:animEffect transition="in" filter="fade">
                                      <p:cBhvr>
                                        <p:cTn id="27" dur="1000"/>
                                        <p:tgtEl>
                                          <p:spTgt spid="34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45">
                                            <p:txEl>
                                              <p:pRg st="5" end="5"/>
                                            </p:txEl>
                                          </p:spTgt>
                                        </p:tgtEl>
                                        <p:attrNameLst>
                                          <p:attrName>style.visibility</p:attrName>
                                        </p:attrNameLst>
                                      </p:cBhvr>
                                      <p:to>
                                        <p:strVal val="visible"/>
                                      </p:to>
                                    </p:set>
                                    <p:animEffect transition="in" filter="fade">
                                      <p:cBhvr>
                                        <p:cTn id="32" dur="1000"/>
                                        <p:tgtEl>
                                          <p:spTgt spid="34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45">
                                            <p:txEl>
                                              <p:pRg st="6" end="6"/>
                                            </p:txEl>
                                          </p:spTgt>
                                        </p:tgtEl>
                                        <p:attrNameLst>
                                          <p:attrName>style.visibility</p:attrName>
                                        </p:attrNameLst>
                                      </p:cBhvr>
                                      <p:to>
                                        <p:strVal val="visible"/>
                                      </p:to>
                                    </p:set>
                                    <p:animEffect transition="in" filter="fade">
                                      <p:cBhvr>
                                        <p:cTn id="37" dur="1000"/>
                                        <p:tgtEl>
                                          <p:spTgt spid="34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Shape 350"/>
          <p:cNvSpPr txBox="1">
            <a:spLocks noGrp="1"/>
          </p:cNvSpPr>
          <p:nvPr>
            <p:ph type="title"/>
          </p:nvPr>
        </p:nvSpPr>
        <p:spPr>
          <a:xfrm>
            <a:off x="311700" y="445025"/>
            <a:ext cx="8520600" cy="966300"/>
          </a:xfrm>
          <a:prstGeom prst="rect">
            <a:avLst/>
          </a:prstGeom>
        </p:spPr>
        <p:txBody>
          <a:bodyPr lIns="91425" tIns="91425" rIns="91425" bIns="91425" anchor="t" anchorCtr="0">
            <a:noAutofit/>
          </a:bodyPr>
          <a:lstStyle/>
          <a:p>
            <a:pPr lvl="0">
              <a:spcBef>
                <a:spcPts val="0"/>
              </a:spcBef>
              <a:buNone/>
            </a:pPr>
            <a:r>
              <a:rPr lang="en" b="1"/>
              <a:t>Step 1: What is the Purpose of an Informational Interview?</a:t>
            </a:r>
          </a:p>
        </p:txBody>
      </p:sp>
      <p:sp>
        <p:nvSpPr>
          <p:cNvPr id="351" name="Shape 351"/>
          <p:cNvSpPr txBox="1">
            <a:spLocks noGrp="1"/>
          </p:cNvSpPr>
          <p:nvPr>
            <p:ph type="body" idx="1"/>
          </p:nvPr>
        </p:nvSpPr>
        <p:spPr>
          <a:xfrm>
            <a:off x="311700" y="1516225"/>
            <a:ext cx="8520600" cy="3393900"/>
          </a:xfrm>
          <a:prstGeom prst="rect">
            <a:avLst/>
          </a:prstGeom>
        </p:spPr>
        <p:txBody>
          <a:bodyPr lIns="91425" tIns="91425" rIns="91425" bIns="91425" anchor="t" anchorCtr="0">
            <a:noAutofit/>
          </a:bodyPr>
          <a:lstStyle/>
          <a:p>
            <a:pPr lvl="0">
              <a:spcBef>
                <a:spcPts val="0"/>
              </a:spcBef>
              <a:spcAft>
                <a:spcPts val="600"/>
              </a:spcAft>
              <a:buNone/>
            </a:pPr>
            <a:r>
              <a:rPr lang="en" dirty="0"/>
              <a:t>Informational Interviews are an opportunity for you to learn first-hand about a career field or a company through conversation.</a:t>
            </a:r>
          </a:p>
          <a:p>
            <a:pPr lvl="0">
              <a:spcBef>
                <a:spcPts val="0"/>
              </a:spcBef>
              <a:spcAft>
                <a:spcPts val="600"/>
              </a:spcAft>
              <a:buNone/>
            </a:pPr>
            <a:r>
              <a:rPr lang="en" dirty="0"/>
              <a:t>They are not job interviews, and it’s important not to expect, or ask for a job at the end of them. </a:t>
            </a:r>
          </a:p>
          <a:p>
            <a:pPr lvl="0">
              <a:spcBef>
                <a:spcPts val="0"/>
              </a:spcBef>
              <a:spcAft>
                <a:spcPts val="600"/>
              </a:spcAft>
              <a:buNone/>
            </a:pPr>
            <a:r>
              <a:rPr lang="en" dirty="0"/>
              <a:t>When you leave one, you want three things:</a:t>
            </a:r>
          </a:p>
          <a:p>
            <a:pPr marL="457200" lvl="0" indent="-228600" rtl="0">
              <a:spcBef>
                <a:spcPts val="0"/>
              </a:spcBef>
              <a:spcAft>
                <a:spcPts val="600"/>
              </a:spcAft>
              <a:buAutoNum type="arabicPeriod"/>
            </a:pPr>
            <a:r>
              <a:rPr lang="en" dirty="0"/>
              <a:t>Concrete information about your field and potential jobs</a:t>
            </a:r>
          </a:p>
          <a:p>
            <a:pPr marL="457200" lvl="0" indent="-228600" rtl="0">
              <a:spcBef>
                <a:spcPts val="0"/>
              </a:spcBef>
              <a:spcAft>
                <a:spcPts val="600"/>
              </a:spcAft>
              <a:buAutoNum type="arabicPeriod"/>
            </a:pPr>
            <a:r>
              <a:rPr lang="en" dirty="0"/>
              <a:t>A clearer sense of direction for your career search</a:t>
            </a:r>
          </a:p>
          <a:p>
            <a:pPr marL="457200" lvl="0" indent="-228600">
              <a:spcBef>
                <a:spcPts val="0"/>
              </a:spcBef>
              <a:spcAft>
                <a:spcPts val="600"/>
              </a:spcAft>
              <a:buAutoNum type="arabicPeriod"/>
            </a:pPr>
            <a:r>
              <a:rPr lang="en" dirty="0"/>
              <a:t>At least 2-3 contacts to reach out to for further informational interviews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1">
                                            <p:txEl>
                                              <p:pRg st="0" end="0"/>
                                            </p:txEl>
                                          </p:spTgt>
                                        </p:tgtEl>
                                        <p:attrNameLst>
                                          <p:attrName>style.visibility</p:attrName>
                                        </p:attrNameLst>
                                      </p:cBhvr>
                                      <p:to>
                                        <p:strVal val="visible"/>
                                      </p:to>
                                    </p:set>
                                    <p:animEffect transition="in" filter="fade">
                                      <p:cBhvr>
                                        <p:cTn id="7" dur="1000"/>
                                        <p:tgtEl>
                                          <p:spTgt spid="3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1">
                                            <p:txEl>
                                              <p:pRg st="1" end="1"/>
                                            </p:txEl>
                                          </p:spTgt>
                                        </p:tgtEl>
                                        <p:attrNameLst>
                                          <p:attrName>style.visibility</p:attrName>
                                        </p:attrNameLst>
                                      </p:cBhvr>
                                      <p:to>
                                        <p:strVal val="visible"/>
                                      </p:to>
                                    </p:set>
                                    <p:animEffect transition="in" filter="fade">
                                      <p:cBhvr>
                                        <p:cTn id="12" dur="1000"/>
                                        <p:tgtEl>
                                          <p:spTgt spid="35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1">
                                            <p:txEl>
                                              <p:pRg st="2" end="2"/>
                                            </p:txEl>
                                          </p:spTgt>
                                        </p:tgtEl>
                                        <p:attrNameLst>
                                          <p:attrName>style.visibility</p:attrName>
                                        </p:attrNameLst>
                                      </p:cBhvr>
                                      <p:to>
                                        <p:strVal val="visible"/>
                                      </p:to>
                                    </p:set>
                                    <p:animEffect transition="in" filter="fade">
                                      <p:cBhvr>
                                        <p:cTn id="17" dur="1000"/>
                                        <p:tgtEl>
                                          <p:spTgt spid="35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51">
                                            <p:txEl>
                                              <p:pRg st="3" end="3"/>
                                            </p:txEl>
                                          </p:spTgt>
                                        </p:tgtEl>
                                        <p:attrNameLst>
                                          <p:attrName>style.visibility</p:attrName>
                                        </p:attrNameLst>
                                      </p:cBhvr>
                                      <p:to>
                                        <p:strVal val="visible"/>
                                      </p:to>
                                    </p:set>
                                    <p:animEffect transition="in" filter="fade">
                                      <p:cBhvr>
                                        <p:cTn id="22" dur="1000"/>
                                        <p:tgtEl>
                                          <p:spTgt spid="35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51">
                                            <p:txEl>
                                              <p:pRg st="4" end="4"/>
                                            </p:txEl>
                                          </p:spTgt>
                                        </p:tgtEl>
                                        <p:attrNameLst>
                                          <p:attrName>style.visibility</p:attrName>
                                        </p:attrNameLst>
                                      </p:cBhvr>
                                      <p:to>
                                        <p:strVal val="visible"/>
                                      </p:to>
                                    </p:set>
                                    <p:animEffect transition="in" filter="fade">
                                      <p:cBhvr>
                                        <p:cTn id="27" dur="1000"/>
                                        <p:tgtEl>
                                          <p:spTgt spid="35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51">
                                            <p:txEl>
                                              <p:pRg st="5" end="5"/>
                                            </p:txEl>
                                          </p:spTgt>
                                        </p:tgtEl>
                                        <p:attrNameLst>
                                          <p:attrName>style.visibility</p:attrName>
                                        </p:attrNameLst>
                                      </p:cBhvr>
                                      <p:to>
                                        <p:strVal val="visible"/>
                                      </p:to>
                                    </p:set>
                                    <p:animEffect transition="in" filter="fade">
                                      <p:cBhvr>
                                        <p:cTn id="32" dur="1000"/>
                                        <p:tgtEl>
                                          <p:spTgt spid="35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Shape 356"/>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sz="2400" b="1"/>
              <a:t>Step 2: How Do You Get An Informational Interview?	 </a:t>
            </a:r>
          </a:p>
        </p:txBody>
      </p:sp>
      <p:sp>
        <p:nvSpPr>
          <p:cNvPr id="357" name="Shape 357"/>
          <p:cNvSpPr txBox="1">
            <a:spLocks noGrp="1"/>
          </p:cNvSpPr>
          <p:nvPr>
            <p:ph type="body" idx="1"/>
          </p:nvPr>
        </p:nvSpPr>
        <p:spPr>
          <a:xfrm>
            <a:off x="4832400" y="1126825"/>
            <a:ext cx="3999900" cy="3416400"/>
          </a:xfrm>
          <a:prstGeom prst="rect">
            <a:avLst/>
          </a:prstGeom>
        </p:spPr>
        <p:txBody>
          <a:bodyPr lIns="91425" tIns="91425" rIns="91425" bIns="91425" anchor="t" anchorCtr="0">
            <a:noAutofit/>
          </a:bodyPr>
          <a:lstStyle/>
          <a:p>
            <a:pPr lvl="0">
              <a:spcBef>
                <a:spcPts val="0"/>
              </a:spcBef>
              <a:spcAft>
                <a:spcPts val="600"/>
              </a:spcAft>
              <a:buNone/>
            </a:pPr>
            <a:r>
              <a:rPr lang="en" sz="1400" dirty="0"/>
              <a:t>Follow the steps to secure informational interviews:</a:t>
            </a:r>
          </a:p>
          <a:p>
            <a:pPr marL="457200" lvl="0" indent="-317500" rtl="0">
              <a:spcBef>
                <a:spcPts val="0"/>
              </a:spcBef>
              <a:spcAft>
                <a:spcPts val="600"/>
              </a:spcAft>
              <a:buSzPct val="100000"/>
              <a:buAutoNum type="arabicPeriod"/>
            </a:pPr>
            <a:r>
              <a:rPr lang="en" sz="1400" dirty="0"/>
              <a:t>Create a list of jobs &amp; careers that interest you</a:t>
            </a:r>
          </a:p>
          <a:p>
            <a:pPr marL="457200" lvl="0" indent="-317500" rtl="0">
              <a:spcBef>
                <a:spcPts val="0"/>
              </a:spcBef>
              <a:spcAft>
                <a:spcPts val="600"/>
              </a:spcAft>
              <a:buSzPct val="100000"/>
              <a:buAutoNum type="arabicPeriod"/>
            </a:pPr>
            <a:r>
              <a:rPr lang="en" sz="1400" dirty="0"/>
              <a:t>Find people to reach out to for informational interviews</a:t>
            </a:r>
          </a:p>
          <a:p>
            <a:pPr marL="457200" lvl="0" indent="-317500" rtl="0">
              <a:spcBef>
                <a:spcPts val="0"/>
              </a:spcBef>
              <a:spcAft>
                <a:spcPts val="600"/>
              </a:spcAft>
              <a:buSzPct val="100000"/>
              <a:buAutoNum type="arabicPeriod"/>
            </a:pPr>
            <a:r>
              <a:rPr lang="en" sz="1400" dirty="0"/>
              <a:t>Use LinkedIn to widen your network </a:t>
            </a:r>
          </a:p>
          <a:p>
            <a:pPr marL="457200" lvl="0" indent="-317500" rtl="0">
              <a:spcBef>
                <a:spcPts val="0"/>
              </a:spcBef>
              <a:spcAft>
                <a:spcPts val="600"/>
              </a:spcAft>
              <a:buSzPct val="100000"/>
              <a:buAutoNum type="arabicPeriod"/>
            </a:pPr>
            <a:r>
              <a:rPr lang="en" sz="1400" dirty="0"/>
              <a:t>Email potential contacts to secure an interview</a:t>
            </a:r>
          </a:p>
          <a:p>
            <a:pPr marL="457200" lvl="0" indent="-317500" rtl="0">
              <a:spcBef>
                <a:spcPts val="0"/>
              </a:spcBef>
              <a:spcAft>
                <a:spcPts val="600"/>
              </a:spcAft>
              <a:buSzPct val="100000"/>
              <a:buAutoNum type="arabicPeriod"/>
            </a:pPr>
            <a:r>
              <a:rPr lang="en" sz="1400" dirty="0"/>
              <a:t>Be clear in your emails about what you’re looking for out of an informational interview</a:t>
            </a:r>
          </a:p>
          <a:p>
            <a:pPr marL="457200" lvl="0" indent="-317500" rtl="0">
              <a:spcBef>
                <a:spcPts val="0"/>
              </a:spcBef>
              <a:spcAft>
                <a:spcPts val="600"/>
              </a:spcAft>
              <a:buSzPct val="100000"/>
              <a:buAutoNum type="arabicPeriod"/>
            </a:pPr>
            <a:r>
              <a:rPr lang="en" sz="1400" dirty="0"/>
              <a:t>Follow-up weekly</a:t>
            </a:r>
          </a:p>
        </p:txBody>
      </p:sp>
      <p:pic>
        <p:nvPicPr>
          <p:cNvPr id="358" name="Shape 358"/>
          <p:cNvPicPr preferRelativeResize="0"/>
          <p:nvPr/>
        </p:nvPicPr>
        <p:blipFill>
          <a:blip r:embed="rId3">
            <a:alphaModFix/>
          </a:blip>
          <a:stretch>
            <a:fillRect/>
          </a:stretch>
        </p:blipFill>
        <p:spPr>
          <a:xfrm>
            <a:off x="152400" y="1325075"/>
            <a:ext cx="4527600" cy="301990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7">
                                            <p:txEl>
                                              <p:pRg st="0" end="0"/>
                                            </p:txEl>
                                          </p:spTgt>
                                        </p:tgtEl>
                                        <p:attrNameLst>
                                          <p:attrName>style.visibility</p:attrName>
                                        </p:attrNameLst>
                                      </p:cBhvr>
                                      <p:to>
                                        <p:strVal val="visible"/>
                                      </p:to>
                                    </p:set>
                                    <p:animEffect transition="in" filter="fade">
                                      <p:cBhvr>
                                        <p:cTn id="7" dur="1000"/>
                                        <p:tgtEl>
                                          <p:spTgt spid="35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7">
                                            <p:txEl>
                                              <p:pRg st="1" end="1"/>
                                            </p:txEl>
                                          </p:spTgt>
                                        </p:tgtEl>
                                        <p:attrNameLst>
                                          <p:attrName>style.visibility</p:attrName>
                                        </p:attrNameLst>
                                      </p:cBhvr>
                                      <p:to>
                                        <p:strVal val="visible"/>
                                      </p:to>
                                    </p:set>
                                    <p:animEffect transition="in" filter="fade">
                                      <p:cBhvr>
                                        <p:cTn id="12" dur="1000"/>
                                        <p:tgtEl>
                                          <p:spTgt spid="35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7">
                                            <p:txEl>
                                              <p:pRg st="2" end="2"/>
                                            </p:txEl>
                                          </p:spTgt>
                                        </p:tgtEl>
                                        <p:attrNameLst>
                                          <p:attrName>style.visibility</p:attrName>
                                        </p:attrNameLst>
                                      </p:cBhvr>
                                      <p:to>
                                        <p:strVal val="visible"/>
                                      </p:to>
                                    </p:set>
                                    <p:animEffect transition="in" filter="fade">
                                      <p:cBhvr>
                                        <p:cTn id="17" dur="1000"/>
                                        <p:tgtEl>
                                          <p:spTgt spid="35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57">
                                            <p:txEl>
                                              <p:pRg st="3" end="3"/>
                                            </p:txEl>
                                          </p:spTgt>
                                        </p:tgtEl>
                                        <p:attrNameLst>
                                          <p:attrName>style.visibility</p:attrName>
                                        </p:attrNameLst>
                                      </p:cBhvr>
                                      <p:to>
                                        <p:strVal val="visible"/>
                                      </p:to>
                                    </p:set>
                                    <p:animEffect transition="in" filter="fade">
                                      <p:cBhvr>
                                        <p:cTn id="22" dur="1000"/>
                                        <p:tgtEl>
                                          <p:spTgt spid="35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57">
                                            <p:txEl>
                                              <p:pRg st="4" end="4"/>
                                            </p:txEl>
                                          </p:spTgt>
                                        </p:tgtEl>
                                        <p:attrNameLst>
                                          <p:attrName>style.visibility</p:attrName>
                                        </p:attrNameLst>
                                      </p:cBhvr>
                                      <p:to>
                                        <p:strVal val="visible"/>
                                      </p:to>
                                    </p:set>
                                    <p:animEffect transition="in" filter="fade">
                                      <p:cBhvr>
                                        <p:cTn id="27" dur="1000"/>
                                        <p:tgtEl>
                                          <p:spTgt spid="35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57">
                                            <p:txEl>
                                              <p:pRg st="5" end="5"/>
                                            </p:txEl>
                                          </p:spTgt>
                                        </p:tgtEl>
                                        <p:attrNameLst>
                                          <p:attrName>style.visibility</p:attrName>
                                        </p:attrNameLst>
                                      </p:cBhvr>
                                      <p:to>
                                        <p:strVal val="visible"/>
                                      </p:to>
                                    </p:set>
                                    <p:animEffect transition="in" filter="fade">
                                      <p:cBhvr>
                                        <p:cTn id="32" dur="1000"/>
                                        <p:tgtEl>
                                          <p:spTgt spid="35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57">
                                            <p:txEl>
                                              <p:pRg st="6" end="6"/>
                                            </p:txEl>
                                          </p:spTgt>
                                        </p:tgtEl>
                                        <p:attrNameLst>
                                          <p:attrName>style.visibility</p:attrName>
                                        </p:attrNameLst>
                                      </p:cBhvr>
                                      <p:to>
                                        <p:strVal val="visible"/>
                                      </p:to>
                                    </p:set>
                                    <p:animEffect transition="in" filter="fade">
                                      <p:cBhvr>
                                        <p:cTn id="37" dur="1000"/>
                                        <p:tgtEl>
                                          <p:spTgt spid="35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Shape 363"/>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sz="2400" b="1"/>
              <a:t>Step 3: How To Prepare For Informational Interviews</a:t>
            </a:r>
          </a:p>
        </p:txBody>
      </p:sp>
      <p:sp>
        <p:nvSpPr>
          <p:cNvPr id="364" name="Shape 364"/>
          <p:cNvSpPr txBox="1">
            <a:spLocks noGrp="1"/>
          </p:cNvSpPr>
          <p:nvPr>
            <p:ph type="body" idx="1"/>
          </p:nvPr>
        </p:nvSpPr>
        <p:spPr>
          <a:xfrm>
            <a:off x="311700" y="1152475"/>
            <a:ext cx="3999900" cy="3416400"/>
          </a:xfrm>
          <a:prstGeom prst="rect">
            <a:avLst/>
          </a:prstGeom>
        </p:spPr>
        <p:txBody>
          <a:bodyPr lIns="91425" tIns="91425" rIns="91425" bIns="91425" anchor="t" anchorCtr="0">
            <a:noAutofit/>
          </a:bodyPr>
          <a:lstStyle/>
          <a:p>
            <a:pPr marL="457200" lvl="0" indent="-304800" rtl="0">
              <a:spcBef>
                <a:spcPts val="0"/>
              </a:spcBef>
              <a:spcAft>
                <a:spcPts val="0"/>
              </a:spcAft>
              <a:buSzPct val="100000"/>
            </a:pPr>
            <a:r>
              <a:rPr lang="en" sz="1200" dirty="0"/>
              <a:t>Research the organization/individual you will be speaking with</a:t>
            </a:r>
          </a:p>
          <a:p>
            <a:pPr marL="457200" lvl="0" indent="-304800" rtl="0">
              <a:spcBef>
                <a:spcPts val="0"/>
              </a:spcBef>
              <a:spcAft>
                <a:spcPts val="0"/>
              </a:spcAft>
              <a:buSzPct val="100000"/>
            </a:pPr>
            <a:r>
              <a:rPr lang="en" sz="1200" dirty="0"/>
              <a:t>Compile a list of questions, such as:</a:t>
            </a:r>
          </a:p>
          <a:p>
            <a:pPr marL="914400" lvl="1" indent="-298450" rtl="0">
              <a:spcBef>
                <a:spcPts val="0"/>
              </a:spcBef>
              <a:spcAft>
                <a:spcPts val="0"/>
              </a:spcAft>
              <a:buSzPct val="100000"/>
              <a:buFont typeface="Arial" panose="020B0604020202020204" pitchFamily="34" charset="0"/>
              <a:buChar char="•"/>
            </a:pPr>
            <a:r>
              <a:rPr lang="en" sz="1100" dirty="0"/>
              <a:t>How did you first become interested in your field?</a:t>
            </a:r>
          </a:p>
          <a:p>
            <a:pPr marL="914400" lvl="1" indent="-298450" rtl="0">
              <a:spcBef>
                <a:spcPts val="0"/>
              </a:spcBef>
              <a:spcAft>
                <a:spcPts val="0"/>
              </a:spcAft>
              <a:buSzPct val="100000"/>
              <a:buFont typeface="Arial" panose="020B0604020202020204" pitchFamily="34" charset="0"/>
              <a:buChar char="•"/>
            </a:pPr>
            <a:r>
              <a:rPr lang="en" sz="1100" dirty="0"/>
              <a:t>How did you decide on your career?</a:t>
            </a:r>
          </a:p>
          <a:p>
            <a:pPr marL="914400" lvl="1" indent="-298450" rtl="0">
              <a:spcBef>
                <a:spcPts val="0"/>
              </a:spcBef>
              <a:spcAft>
                <a:spcPts val="0"/>
              </a:spcAft>
              <a:buSzPct val="100000"/>
              <a:buFont typeface="Arial" panose="020B0604020202020204" pitchFamily="34" charset="0"/>
              <a:buChar char="•"/>
            </a:pPr>
            <a:r>
              <a:rPr lang="en" sz="1100" dirty="0"/>
              <a:t>What education, qualifications or prior experience did you have that enabled you to</a:t>
            </a:r>
          </a:p>
          <a:p>
            <a:pPr marL="914400" lvl="1" indent="-298450" rtl="0">
              <a:spcBef>
                <a:spcPts val="0"/>
              </a:spcBef>
              <a:spcAft>
                <a:spcPts val="0"/>
              </a:spcAft>
              <a:buSzPct val="100000"/>
              <a:buFont typeface="Arial" panose="020B0604020202020204" pitchFamily="34" charset="0"/>
              <a:buChar char="•"/>
            </a:pPr>
            <a:r>
              <a:rPr lang="en" sz="1100" dirty="0"/>
              <a:t>enter your career and where did you get them?</a:t>
            </a:r>
          </a:p>
          <a:p>
            <a:pPr marL="914400" lvl="1" indent="-298450" rtl="0">
              <a:spcBef>
                <a:spcPts val="0"/>
              </a:spcBef>
              <a:spcAft>
                <a:spcPts val="0"/>
              </a:spcAft>
              <a:buSzPct val="100000"/>
              <a:buFont typeface="Arial" panose="020B0604020202020204" pitchFamily="34" charset="0"/>
              <a:buChar char="•"/>
            </a:pPr>
            <a:r>
              <a:rPr lang="en" sz="1100" dirty="0"/>
              <a:t>Would you do anything differently training wise?</a:t>
            </a:r>
          </a:p>
          <a:p>
            <a:pPr marL="914400" lvl="1" indent="-298450" rtl="0">
              <a:spcBef>
                <a:spcPts val="0"/>
              </a:spcBef>
              <a:spcAft>
                <a:spcPts val="0"/>
              </a:spcAft>
              <a:buSzPct val="100000"/>
              <a:buFont typeface="Arial" panose="020B0604020202020204" pitchFamily="34" charset="0"/>
              <a:buChar char="•"/>
            </a:pPr>
            <a:r>
              <a:rPr lang="en" sz="1100" dirty="0"/>
              <a:t>How does someone find out about openings in your field?</a:t>
            </a:r>
          </a:p>
          <a:p>
            <a:pPr marL="914400" lvl="1" indent="-298450" rtl="0">
              <a:spcBef>
                <a:spcPts val="0"/>
              </a:spcBef>
              <a:spcAft>
                <a:spcPts val="0"/>
              </a:spcAft>
              <a:buSzPct val="100000"/>
              <a:buFont typeface="Arial" panose="020B0604020202020204" pitchFamily="34" charset="0"/>
              <a:buChar char="•"/>
            </a:pPr>
            <a:r>
              <a:rPr lang="en" sz="1100" dirty="0"/>
              <a:t>What specific steps did you take to find your current position?</a:t>
            </a:r>
          </a:p>
          <a:p>
            <a:pPr marL="457200" lvl="0" indent="-304800" rtl="0">
              <a:spcBef>
                <a:spcPts val="0"/>
              </a:spcBef>
              <a:spcAft>
                <a:spcPts val="0"/>
              </a:spcAft>
              <a:buSzPct val="100000"/>
              <a:buFont typeface="Arial" panose="020B0604020202020204" pitchFamily="34" charset="0"/>
              <a:buChar char="•"/>
            </a:pPr>
            <a:r>
              <a:rPr lang="en" sz="1200" dirty="0"/>
              <a:t>Make sure to have updated copies of your resume and business cards</a:t>
            </a:r>
          </a:p>
          <a:p>
            <a:pPr marL="457200" lvl="0" indent="-304800" rtl="0">
              <a:spcBef>
                <a:spcPts val="0"/>
              </a:spcBef>
              <a:spcAft>
                <a:spcPts val="0"/>
              </a:spcAft>
              <a:buSzPct val="109090"/>
              <a:buFont typeface="Arial" panose="020B0604020202020204" pitchFamily="34" charset="0"/>
              <a:buChar char="•"/>
            </a:pPr>
            <a:r>
              <a:rPr lang="en" sz="1100" dirty="0"/>
              <a:t>Dress Professionally/Smart Dress; Business Casual</a:t>
            </a:r>
          </a:p>
          <a:p>
            <a:pPr marL="457200" lvl="0" indent="-304800" rtl="0">
              <a:spcBef>
                <a:spcPts val="0"/>
              </a:spcBef>
              <a:spcAft>
                <a:spcPts val="0"/>
              </a:spcAft>
              <a:buSzPct val="100000"/>
              <a:buFont typeface="Arial" panose="020B0604020202020204" pitchFamily="34" charset="0"/>
              <a:buChar char="•"/>
            </a:pPr>
            <a:r>
              <a:rPr lang="en" sz="1200" dirty="0"/>
              <a:t>Arrive at least 15 minutes early</a:t>
            </a:r>
          </a:p>
        </p:txBody>
      </p:sp>
      <p:pic>
        <p:nvPicPr>
          <p:cNvPr id="365" name="Shape 365"/>
          <p:cNvPicPr preferRelativeResize="0"/>
          <p:nvPr/>
        </p:nvPicPr>
        <p:blipFill>
          <a:blip r:embed="rId3">
            <a:alphaModFix/>
          </a:blip>
          <a:stretch>
            <a:fillRect/>
          </a:stretch>
        </p:blipFill>
        <p:spPr>
          <a:xfrm>
            <a:off x="4464000" y="1425425"/>
            <a:ext cx="4527600" cy="287049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4">
                                            <p:txEl>
                                              <p:pRg st="0" end="0"/>
                                            </p:txEl>
                                          </p:spTgt>
                                        </p:tgtEl>
                                        <p:attrNameLst>
                                          <p:attrName>style.visibility</p:attrName>
                                        </p:attrNameLst>
                                      </p:cBhvr>
                                      <p:to>
                                        <p:strVal val="visible"/>
                                      </p:to>
                                    </p:set>
                                    <p:animEffect transition="in" filter="fade">
                                      <p:cBhvr>
                                        <p:cTn id="7" dur="1000"/>
                                        <p:tgtEl>
                                          <p:spTgt spid="36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4">
                                            <p:txEl>
                                              <p:pRg st="1" end="1"/>
                                            </p:txEl>
                                          </p:spTgt>
                                        </p:tgtEl>
                                        <p:attrNameLst>
                                          <p:attrName>style.visibility</p:attrName>
                                        </p:attrNameLst>
                                      </p:cBhvr>
                                      <p:to>
                                        <p:strVal val="visible"/>
                                      </p:to>
                                    </p:set>
                                    <p:animEffect transition="in" filter="fade">
                                      <p:cBhvr>
                                        <p:cTn id="12" dur="1000"/>
                                        <p:tgtEl>
                                          <p:spTgt spid="36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64">
                                            <p:txEl>
                                              <p:pRg st="2" end="2"/>
                                            </p:txEl>
                                          </p:spTgt>
                                        </p:tgtEl>
                                        <p:attrNameLst>
                                          <p:attrName>style.visibility</p:attrName>
                                        </p:attrNameLst>
                                      </p:cBhvr>
                                      <p:to>
                                        <p:strVal val="visible"/>
                                      </p:to>
                                    </p:set>
                                    <p:animEffect transition="in" filter="fade">
                                      <p:cBhvr>
                                        <p:cTn id="17" dur="1000"/>
                                        <p:tgtEl>
                                          <p:spTgt spid="36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64">
                                            <p:txEl>
                                              <p:pRg st="3" end="3"/>
                                            </p:txEl>
                                          </p:spTgt>
                                        </p:tgtEl>
                                        <p:attrNameLst>
                                          <p:attrName>style.visibility</p:attrName>
                                        </p:attrNameLst>
                                      </p:cBhvr>
                                      <p:to>
                                        <p:strVal val="visible"/>
                                      </p:to>
                                    </p:set>
                                    <p:animEffect transition="in" filter="fade">
                                      <p:cBhvr>
                                        <p:cTn id="22" dur="1000"/>
                                        <p:tgtEl>
                                          <p:spTgt spid="36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64">
                                            <p:txEl>
                                              <p:pRg st="4" end="4"/>
                                            </p:txEl>
                                          </p:spTgt>
                                        </p:tgtEl>
                                        <p:attrNameLst>
                                          <p:attrName>style.visibility</p:attrName>
                                        </p:attrNameLst>
                                      </p:cBhvr>
                                      <p:to>
                                        <p:strVal val="visible"/>
                                      </p:to>
                                    </p:set>
                                    <p:animEffect transition="in" filter="fade">
                                      <p:cBhvr>
                                        <p:cTn id="27" dur="1000"/>
                                        <p:tgtEl>
                                          <p:spTgt spid="36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64">
                                            <p:txEl>
                                              <p:pRg st="5" end="5"/>
                                            </p:txEl>
                                          </p:spTgt>
                                        </p:tgtEl>
                                        <p:attrNameLst>
                                          <p:attrName>style.visibility</p:attrName>
                                        </p:attrNameLst>
                                      </p:cBhvr>
                                      <p:to>
                                        <p:strVal val="visible"/>
                                      </p:to>
                                    </p:set>
                                    <p:animEffect transition="in" filter="fade">
                                      <p:cBhvr>
                                        <p:cTn id="32" dur="1000"/>
                                        <p:tgtEl>
                                          <p:spTgt spid="36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64">
                                            <p:txEl>
                                              <p:pRg st="6" end="6"/>
                                            </p:txEl>
                                          </p:spTgt>
                                        </p:tgtEl>
                                        <p:attrNameLst>
                                          <p:attrName>style.visibility</p:attrName>
                                        </p:attrNameLst>
                                      </p:cBhvr>
                                      <p:to>
                                        <p:strVal val="visible"/>
                                      </p:to>
                                    </p:set>
                                    <p:animEffect transition="in" filter="fade">
                                      <p:cBhvr>
                                        <p:cTn id="37" dur="1000"/>
                                        <p:tgtEl>
                                          <p:spTgt spid="36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64">
                                            <p:txEl>
                                              <p:pRg st="7" end="7"/>
                                            </p:txEl>
                                          </p:spTgt>
                                        </p:tgtEl>
                                        <p:attrNameLst>
                                          <p:attrName>style.visibility</p:attrName>
                                        </p:attrNameLst>
                                      </p:cBhvr>
                                      <p:to>
                                        <p:strVal val="visible"/>
                                      </p:to>
                                    </p:set>
                                    <p:animEffect transition="in" filter="fade">
                                      <p:cBhvr>
                                        <p:cTn id="42" dur="1000"/>
                                        <p:tgtEl>
                                          <p:spTgt spid="36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64">
                                            <p:txEl>
                                              <p:pRg st="8" end="8"/>
                                            </p:txEl>
                                          </p:spTgt>
                                        </p:tgtEl>
                                        <p:attrNameLst>
                                          <p:attrName>style.visibility</p:attrName>
                                        </p:attrNameLst>
                                      </p:cBhvr>
                                      <p:to>
                                        <p:strVal val="visible"/>
                                      </p:to>
                                    </p:set>
                                    <p:animEffect transition="in" filter="fade">
                                      <p:cBhvr>
                                        <p:cTn id="47" dur="1000"/>
                                        <p:tgtEl>
                                          <p:spTgt spid="36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64">
                                            <p:txEl>
                                              <p:pRg st="9" end="9"/>
                                            </p:txEl>
                                          </p:spTgt>
                                        </p:tgtEl>
                                        <p:attrNameLst>
                                          <p:attrName>style.visibility</p:attrName>
                                        </p:attrNameLst>
                                      </p:cBhvr>
                                      <p:to>
                                        <p:strVal val="visible"/>
                                      </p:to>
                                    </p:set>
                                    <p:animEffect transition="in" filter="fade">
                                      <p:cBhvr>
                                        <p:cTn id="52" dur="1000"/>
                                        <p:tgtEl>
                                          <p:spTgt spid="364">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64">
                                            <p:txEl>
                                              <p:pRg st="10" end="10"/>
                                            </p:txEl>
                                          </p:spTgt>
                                        </p:tgtEl>
                                        <p:attrNameLst>
                                          <p:attrName>style.visibility</p:attrName>
                                        </p:attrNameLst>
                                      </p:cBhvr>
                                      <p:to>
                                        <p:strVal val="visible"/>
                                      </p:to>
                                    </p:set>
                                    <p:animEffect transition="in" filter="fade">
                                      <p:cBhvr>
                                        <p:cTn id="57" dur="1000"/>
                                        <p:tgtEl>
                                          <p:spTgt spid="364">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64">
                                            <p:txEl>
                                              <p:pRg st="11" end="11"/>
                                            </p:txEl>
                                          </p:spTgt>
                                        </p:tgtEl>
                                        <p:attrNameLst>
                                          <p:attrName>style.visibility</p:attrName>
                                        </p:attrNameLst>
                                      </p:cBhvr>
                                      <p:to>
                                        <p:strVal val="visible"/>
                                      </p:to>
                                    </p:set>
                                    <p:animEffect transition="in" filter="fade">
                                      <p:cBhvr>
                                        <p:cTn id="62" dur="1000"/>
                                        <p:tgtEl>
                                          <p:spTgt spid="36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Shape 370"/>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Step 4: Follow-Up &amp; Follow Through	</a:t>
            </a:r>
          </a:p>
        </p:txBody>
      </p:sp>
      <p:sp>
        <p:nvSpPr>
          <p:cNvPr id="371" name="Shape 371"/>
          <p:cNvSpPr txBox="1">
            <a:spLocks noGrp="1"/>
          </p:cNvSpPr>
          <p:nvPr>
            <p:ph type="body" idx="1"/>
          </p:nvPr>
        </p:nvSpPr>
        <p:spPr>
          <a:xfrm>
            <a:off x="4736900" y="1126825"/>
            <a:ext cx="3999900" cy="3416400"/>
          </a:xfrm>
          <a:prstGeom prst="rect">
            <a:avLst/>
          </a:prstGeom>
        </p:spPr>
        <p:txBody>
          <a:bodyPr lIns="91425" tIns="91425" rIns="91425" bIns="91425" anchor="t" anchorCtr="0">
            <a:noAutofit/>
          </a:bodyPr>
          <a:lstStyle/>
          <a:p>
            <a:pPr lvl="0">
              <a:spcBef>
                <a:spcPts val="0"/>
              </a:spcBef>
              <a:spcAft>
                <a:spcPts val="600"/>
              </a:spcAft>
              <a:buNone/>
            </a:pPr>
            <a:r>
              <a:rPr lang="en" dirty="0"/>
              <a:t>Regardless what your thoughts were on the interview, you will want to follow-up with within 24hrs.</a:t>
            </a:r>
          </a:p>
          <a:p>
            <a:pPr marL="514350" lvl="0" indent="-285750" rtl="0">
              <a:spcBef>
                <a:spcPts val="0"/>
              </a:spcBef>
              <a:spcAft>
                <a:spcPts val="600"/>
              </a:spcAft>
              <a:buFont typeface="Arial" panose="020B0604020202020204" pitchFamily="34" charset="0"/>
              <a:buChar char="•"/>
            </a:pPr>
            <a:r>
              <a:rPr lang="en" dirty="0"/>
              <a:t>Thank them for their time, and follow-up on any intriguing conversation points from your discussion.</a:t>
            </a:r>
          </a:p>
          <a:p>
            <a:pPr marL="514350" lvl="0" indent="-285750" rtl="0">
              <a:spcBef>
                <a:spcPts val="0"/>
              </a:spcBef>
              <a:spcAft>
                <a:spcPts val="600"/>
              </a:spcAft>
              <a:buFont typeface="Arial" panose="020B0604020202020204" pitchFamily="34" charset="0"/>
              <a:buChar char="•"/>
            </a:pPr>
            <a:r>
              <a:rPr lang="en" dirty="0"/>
              <a:t>Reiterate where you’re at in your career/job search, and your immediate goals</a:t>
            </a:r>
          </a:p>
          <a:p>
            <a:pPr marL="514350" lvl="0" indent="-285750" rtl="0">
              <a:spcBef>
                <a:spcPts val="0"/>
              </a:spcBef>
              <a:spcAft>
                <a:spcPts val="600"/>
              </a:spcAft>
              <a:buFont typeface="Arial" panose="020B0604020202020204" pitchFamily="34" charset="0"/>
              <a:buChar char="•"/>
            </a:pPr>
            <a:r>
              <a:rPr lang="en" dirty="0"/>
              <a:t>Inquire again about any further contacts they can introduce you to</a:t>
            </a:r>
          </a:p>
          <a:p>
            <a:pPr marL="514350" lvl="0" indent="-285750" rtl="0">
              <a:spcBef>
                <a:spcPts val="0"/>
              </a:spcBef>
              <a:spcAft>
                <a:spcPts val="600"/>
              </a:spcAft>
              <a:buFont typeface="Arial" panose="020B0604020202020204" pitchFamily="34" charset="0"/>
              <a:buChar char="•"/>
            </a:pPr>
            <a:r>
              <a:rPr lang="en" dirty="0"/>
              <a:t>Follow-up on a weekly/monthly basis based on where you’re at in your career/job search</a:t>
            </a:r>
          </a:p>
        </p:txBody>
      </p:sp>
      <p:pic>
        <p:nvPicPr>
          <p:cNvPr id="372" name="Shape 372"/>
          <p:cNvPicPr preferRelativeResize="0"/>
          <p:nvPr/>
        </p:nvPicPr>
        <p:blipFill>
          <a:blip r:embed="rId3">
            <a:alphaModFix/>
          </a:blip>
          <a:stretch>
            <a:fillRect/>
          </a:stretch>
        </p:blipFill>
        <p:spPr>
          <a:xfrm>
            <a:off x="152400" y="1949950"/>
            <a:ext cx="4432100" cy="216877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1">
                                            <p:txEl>
                                              <p:pRg st="0" end="0"/>
                                            </p:txEl>
                                          </p:spTgt>
                                        </p:tgtEl>
                                        <p:attrNameLst>
                                          <p:attrName>style.visibility</p:attrName>
                                        </p:attrNameLst>
                                      </p:cBhvr>
                                      <p:to>
                                        <p:strVal val="visible"/>
                                      </p:to>
                                    </p:set>
                                    <p:animEffect transition="in" filter="fade">
                                      <p:cBhvr>
                                        <p:cTn id="7" dur="1000"/>
                                        <p:tgtEl>
                                          <p:spTgt spid="3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1">
                                            <p:txEl>
                                              <p:pRg st="1" end="1"/>
                                            </p:txEl>
                                          </p:spTgt>
                                        </p:tgtEl>
                                        <p:attrNameLst>
                                          <p:attrName>style.visibility</p:attrName>
                                        </p:attrNameLst>
                                      </p:cBhvr>
                                      <p:to>
                                        <p:strVal val="visible"/>
                                      </p:to>
                                    </p:set>
                                    <p:animEffect transition="in" filter="fade">
                                      <p:cBhvr>
                                        <p:cTn id="12" dur="1000"/>
                                        <p:tgtEl>
                                          <p:spTgt spid="3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71">
                                            <p:txEl>
                                              <p:pRg st="2" end="2"/>
                                            </p:txEl>
                                          </p:spTgt>
                                        </p:tgtEl>
                                        <p:attrNameLst>
                                          <p:attrName>style.visibility</p:attrName>
                                        </p:attrNameLst>
                                      </p:cBhvr>
                                      <p:to>
                                        <p:strVal val="visible"/>
                                      </p:to>
                                    </p:set>
                                    <p:animEffect transition="in" filter="fade">
                                      <p:cBhvr>
                                        <p:cTn id="17" dur="1000"/>
                                        <p:tgtEl>
                                          <p:spTgt spid="37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71">
                                            <p:txEl>
                                              <p:pRg st="3" end="3"/>
                                            </p:txEl>
                                          </p:spTgt>
                                        </p:tgtEl>
                                        <p:attrNameLst>
                                          <p:attrName>style.visibility</p:attrName>
                                        </p:attrNameLst>
                                      </p:cBhvr>
                                      <p:to>
                                        <p:strVal val="visible"/>
                                      </p:to>
                                    </p:set>
                                    <p:animEffect transition="in" filter="fade">
                                      <p:cBhvr>
                                        <p:cTn id="22" dur="1000"/>
                                        <p:tgtEl>
                                          <p:spTgt spid="37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71">
                                            <p:txEl>
                                              <p:pRg st="4" end="4"/>
                                            </p:txEl>
                                          </p:spTgt>
                                        </p:tgtEl>
                                        <p:attrNameLst>
                                          <p:attrName>style.visibility</p:attrName>
                                        </p:attrNameLst>
                                      </p:cBhvr>
                                      <p:to>
                                        <p:strVal val="visible"/>
                                      </p:to>
                                    </p:set>
                                    <p:animEffect transition="in" filter="fade">
                                      <p:cBhvr>
                                        <p:cTn id="27" dur="1000"/>
                                        <p:tgtEl>
                                          <p:spTgt spid="37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Shape 377"/>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Activity: Set-Up Informational Interviews</a:t>
            </a:r>
          </a:p>
        </p:txBody>
      </p:sp>
      <p:sp>
        <p:nvSpPr>
          <p:cNvPr id="378" name="Shape 378"/>
          <p:cNvSpPr txBox="1">
            <a:spLocks noGrp="1"/>
          </p:cNvSpPr>
          <p:nvPr>
            <p:ph type="body" idx="1"/>
          </p:nvPr>
        </p:nvSpPr>
        <p:spPr>
          <a:xfrm>
            <a:off x="311700" y="1152475"/>
            <a:ext cx="3999900" cy="3416400"/>
          </a:xfrm>
          <a:prstGeom prst="rect">
            <a:avLst/>
          </a:prstGeom>
        </p:spPr>
        <p:txBody>
          <a:bodyPr lIns="91425" tIns="91425" rIns="91425" bIns="91425" anchor="t" anchorCtr="0">
            <a:noAutofit/>
          </a:bodyPr>
          <a:lstStyle/>
          <a:p>
            <a:pPr marL="457200" lvl="0" indent="-317500" rtl="0">
              <a:spcBef>
                <a:spcPts val="0"/>
              </a:spcBef>
              <a:spcAft>
                <a:spcPts val="600"/>
              </a:spcAft>
              <a:buSzPct val="100000"/>
              <a:buFont typeface="Arial" panose="020B0604020202020204" pitchFamily="34" charset="0"/>
              <a:buChar char="•"/>
            </a:pPr>
            <a:r>
              <a:rPr lang="en" sz="1400" dirty="0"/>
              <a:t>Consider your network at home. </a:t>
            </a:r>
          </a:p>
          <a:p>
            <a:pPr marL="914400" lvl="1" indent="-317500" rtl="0">
              <a:spcBef>
                <a:spcPts val="0"/>
              </a:spcBef>
              <a:spcAft>
                <a:spcPts val="600"/>
              </a:spcAft>
              <a:buSzPct val="100000"/>
              <a:buFont typeface="Arial" panose="020B0604020202020204" pitchFamily="34" charset="0"/>
              <a:buChar char="•"/>
            </a:pPr>
            <a:r>
              <a:rPr lang="en" sz="1400" dirty="0"/>
              <a:t>Think about your parent’s friends, people at your university, as well as companies in your home region attractive to you. </a:t>
            </a:r>
          </a:p>
          <a:p>
            <a:pPr marL="457200" lvl="0" indent="-317500" rtl="0">
              <a:spcBef>
                <a:spcPts val="0"/>
              </a:spcBef>
              <a:spcAft>
                <a:spcPts val="600"/>
              </a:spcAft>
              <a:buSzPct val="100000"/>
              <a:buFont typeface="Arial" panose="020B0604020202020204" pitchFamily="34" charset="0"/>
              <a:buChar char="•"/>
            </a:pPr>
            <a:r>
              <a:rPr lang="en" sz="1400" dirty="0"/>
              <a:t>Compile a list of 3-5 people to email to set-up an information interview when you arrive home. </a:t>
            </a:r>
          </a:p>
          <a:p>
            <a:pPr marL="457200" lvl="0" indent="-317500">
              <a:spcBef>
                <a:spcPts val="0"/>
              </a:spcBef>
              <a:spcAft>
                <a:spcPts val="600"/>
              </a:spcAft>
              <a:buSzPct val="100000"/>
              <a:buFont typeface="Arial" panose="020B0604020202020204" pitchFamily="34" charset="0"/>
              <a:buChar char="•"/>
            </a:pPr>
            <a:r>
              <a:rPr lang="en" sz="1400" dirty="0"/>
              <a:t>Using the information about your strengths and career goals you’ve written throughout the day, craft an “elevator speech” email for the people you intend to ask about informational interviews.</a:t>
            </a:r>
          </a:p>
          <a:p>
            <a:pPr lvl="0">
              <a:spcBef>
                <a:spcPts val="0"/>
              </a:spcBef>
              <a:buNone/>
            </a:pPr>
            <a:endParaRPr sz="1400" dirty="0"/>
          </a:p>
        </p:txBody>
      </p:sp>
      <p:pic>
        <p:nvPicPr>
          <p:cNvPr id="379" name="Shape 379"/>
          <p:cNvPicPr preferRelativeResize="0"/>
          <p:nvPr/>
        </p:nvPicPr>
        <p:blipFill>
          <a:blip r:embed="rId3">
            <a:alphaModFix/>
          </a:blip>
          <a:stretch>
            <a:fillRect/>
          </a:stretch>
        </p:blipFill>
        <p:spPr>
          <a:xfrm>
            <a:off x="4998400" y="1152475"/>
            <a:ext cx="3095625" cy="3095625"/>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Shape 384"/>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Review: Informational Interviews</a:t>
            </a:r>
          </a:p>
        </p:txBody>
      </p:sp>
      <p:sp>
        <p:nvSpPr>
          <p:cNvPr id="385" name="Shape 385"/>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514350" lvl="0" indent="-285750" rtl="0">
              <a:spcBef>
                <a:spcPts val="0"/>
              </a:spcBef>
              <a:spcAft>
                <a:spcPts val="600"/>
              </a:spcAft>
              <a:buFont typeface="Arial" panose="020B0604020202020204" pitchFamily="34" charset="0"/>
              <a:buChar char="•"/>
            </a:pPr>
            <a:r>
              <a:rPr lang="en" dirty="0"/>
              <a:t>What is one reason to request informational interviews?</a:t>
            </a:r>
          </a:p>
          <a:p>
            <a:pPr marL="514350" lvl="0" indent="-285750" rtl="0">
              <a:spcBef>
                <a:spcPts val="0"/>
              </a:spcBef>
              <a:spcAft>
                <a:spcPts val="600"/>
              </a:spcAft>
              <a:buFont typeface="Arial" panose="020B0604020202020204" pitchFamily="34" charset="0"/>
              <a:buChar char="•"/>
            </a:pPr>
            <a:r>
              <a:rPr lang="en" dirty="0"/>
              <a:t>Are informational interviews a good way to get a job?</a:t>
            </a:r>
          </a:p>
          <a:p>
            <a:pPr marL="514350" lvl="0" indent="-285750" rtl="0">
              <a:spcBef>
                <a:spcPts val="0"/>
              </a:spcBef>
              <a:spcAft>
                <a:spcPts val="600"/>
              </a:spcAft>
              <a:buFont typeface="Arial" panose="020B0604020202020204" pitchFamily="34" charset="0"/>
              <a:buChar char="•"/>
            </a:pPr>
            <a:r>
              <a:rPr lang="en" dirty="0"/>
              <a:t>What is the biggest key to securing an informational interview?</a:t>
            </a:r>
          </a:p>
          <a:p>
            <a:pPr marL="514350" lvl="0" indent="-285750" rtl="0">
              <a:spcBef>
                <a:spcPts val="0"/>
              </a:spcBef>
              <a:spcAft>
                <a:spcPts val="600"/>
              </a:spcAft>
              <a:buFont typeface="Arial" panose="020B0604020202020204" pitchFamily="34" charset="0"/>
              <a:buChar char="•"/>
            </a:pPr>
            <a:r>
              <a:rPr lang="en" dirty="0"/>
              <a:t>What is one thing you want to walk away from an informational interview with?</a:t>
            </a:r>
          </a:p>
          <a:p>
            <a:pPr marL="514350" lvl="0" indent="-285750" rtl="0">
              <a:spcBef>
                <a:spcPts val="0"/>
              </a:spcBef>
              <a:spcAft>
                <a:spcPts val="600"/>
              </a:spcAft>
              <a:buFont typeface="Arial" panose="020B0604020202020204" pitchFamily="34" charset="0"/>
              <a:buChar char="•"/>
            </a:pPr>
            <a:r>
              <a:rPr lang="en" dirty="0"/>
              <a:t>How often should you follow-up with someone after an informational interview?</a:t>
            </a:r>
          </a:p>
          <a:p>
            <a:pPr marL="514350" lvl="0" indent="-285750" rtl="0">
              <a:spcBef>
                <a:spcPts val="0"/>
              </a:spcBef>
              <a:spcAft>
                <a:spcPts val="600"/>
              </a:spcAft>
              <a:buFont typeface="Arial" panose="020B0604020202020204" pitchFamily="34" charset="0"/>
              <a:buChar char="•"/>
            </a:pPr>
            <a:r>
              <a:rPr lang="en" dirty="0"/>
              <a:t>How many contacts do you want to attain during an informational interview?</a:t>
            </a:r>
          </a:p>
          <a:p>
            <a:pPr marL="514350" lvl="0" indent="-285750">
              <a:spcBef>
                <a:spcPts val="0"/>
              </a:spcBef>
              <a:spcAft>
                <a:spcPts val="600"/>
              </a:spcAft>
              <a:buFont typeface="Arial" panose="020B0604020202020204" pitchFamily="34" charset="0"/>
              <a:buChar char="•"/>
            </a:pPr>
            <a:r>
              <a:rPr lang="en" dirty="0"/>
              <a:t>How does an informational interview help you with direction in your career search?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5">
                                            <p:txEl>
                                              <p:pRg st="0" end="0"/>
                                            </p:txEl>
                                          </p:spTgt>
                                        </p:tgtEl>
                                        <p:attrNameLst>
                                          <p:attrName>style.visibility</p:attrName>
                                        </p:attrNameLst>
                                      </p:cBhvr>
                                      <p:to>
                                        <p:strVal val="visible"/>
                                      </p:to>
                                    </p:set>
                                    <p:animEffect transition="in" filter="fade">
                                      <p:cBhvr>
                                        <p:cTn id="7" dur="1000"/>
                                        <p:tgtEl>
                                          <p:spTgt spid="38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5">
                                            <p:txEl>
                                              <p:pRg st="1" end="1"/>
                                            </p:txEl>
                                          </p:spTgt>
                                        </p:tgtEl>
                                        <p:attrNameLst>
                                          <p:attrName>style.visibility</p:attrName>
                                        </p:attrNameLst>
                                      </p:cBhvr>
                                      <p:to>
                                        <p:strVal val="visible"/>
                                      </p:to>
                                    </p:set>
                                    <p:animEffect transition="in" filter="fade">
                                      <p:cBhvr>
                                        <p:cTn id="12" dur="1000"/>
                                        <p:tgtEl>
                                          <p:spTgt spid="38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85">
                                            <p:txEl>
                                              <p:pRg st="2" end="2"/>
                                            </p:txEl>
                                          </p:spTgt>
                                        </p:tgtEl>
                                        <p:attrNameLst>
                                          <p:attrName>style.visibility</p:attrName>
                                        </p:attrNameLst>
                                      </p:cBhvr>
                                      <p:to>
                                        <p:strVal val="visible"/>
                                      </p:to>
                                    </p:set>
                                    <p:animEffect transition="in" filter="fade">
                                      <p:cBhvr>
                                        <p:cTn id="17" dur="1000"/>
                                        <p:tgtEl>
                                          <p:spTgt spid="38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85">
                                            <p:txEl>
                                              <p:pRg st="3" end="3"/>
                                            </p:txEl>
                                          </p:spTgt>
                                        </p:tgtEl>
                                        <p:attrNameLst>
                                          <p:attrName>style.visibility</p:attrName>
                                        </p:attrNameLst>
                                      </p:cBhvr>
                                      <p:to>
                                        <p:strVal val="visible"/>
                                      </p:to>
                                    </p:set>
                                    <p:animEffect transition="in" filter="fade">
                                      <p:cBhvr>
                                        <p:cTn id="22" dur="1000"/>
                                        <p:tgtEl>
                                          <p:spTgt spid="38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85">
                                            <p:txEl>
                                              <p:pRg st="4" end="4"/>
                                            </p:txEl>
                                          </p:spTgt>
                                        </p:tgtEl>
                                        <p:attrNameLst>
                                          <p:attrName>style.visibility</p:attrName>
                                        </p:attrNameLst>
                                      </p:cBhvr>
                                      <p:to>
                                        <p:strVal val="visible"/>
                                      </p:to>
                                    </p:set>
                                    <p:animEffect transition="in" filter="fade">
                                      <p:cBhvr>
                                        <p:cTn id="27" dur="1000"/>
                                        <p:tgtEl>
                                          <p:spTgt spid="38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85">
                                            <p:txEl>
                                              <p:pRg st="5" end="5"/>
                                            </p:txEl>
                                          </p:spTgt>
                                        </p:tgtEl>
                                        <p:attrNameLst>
                                          <p:attrName>style.visibility</p:attrName>
                                        </p:attrNameLst>
                                      </p:cBhvr>
                                      <p:to>
                                        <p:strVal val="visible"/>
                                      </p:to>
                                    </p:set>
                                    <p:animEffect transition="in" filter="fade">
                                      <p:cBhvr>
                                        <p:cTn id="32" dur="1000"/>
                                        <p:tgtEl>
                                          <p:spTgt spid="38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85">
                                            <p:txEl>
                                              <p:pRg st="6" end="6"/>
                                            </p:txEl>
                                          </p:spTgt>
                                        </p:tgtEl>
                                        <p:attrNameLst>
                                          <p:attrName>style.visibility</p:attrName>
                                        </p:attrNameLst>
                                      </p:cBhvr>
                                      <p:to>
                                        <p:strVal val="visible"/>
                                      </p:to>
                                    </p:set>
                                    <p:animEffect transition="in" filter="fade">
                                      <p:cBhvr>
                                        <p:cTn id="37" dur="1000"/>
                                        <p:tgtEl>
                                          <p:spTgt spid="38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Shape 80"/>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Activity: Fitting In &amp; Standing Out	</a:t>
            </a:r>
          </a:p>
        </p:txBody>
      </p:sp>
      <p:sp>
        <p:nvSpPr>
          <p:cNvPr id="81" name="Shape 81"/>
          <p:cNvSpPr txBox="1">
            <a:spLocks noGrp="1"/>
          </p:cNvSpPr>
          <p:nvPr>
            <p:ph type="body" idx="1"/>
          </p:nvPr>
        </p:nvSpPr>
        <p:spPr>
          <a:xfrm>
            <a:off x="4675593" y="1661496"/>
            <a:ext cx="3999900" cy="2124000"/>
          </a:xfrm>
          <a:prstGeom prst="rect">
            <a:avLst/>
          </a:prstGeom>
        </p:spPr>
        <p:txBody>
          <a:bodyPr lIns="91425" tIns="91425" rIns="91425" bIns="91425" anchor="t" anchorCtr="0">
            <a:noAutofit/>
          </a:bodyPr>
          <a:lstStyle/>
          <a:p>
            <a:pPr lvl="0">
              <a:spcBef>
                <a:spcPts val="0"/>
              </a:spcBef>
              <a:spcAft>
                <a:spcPts val="600"/>
              </a:spcAft>
              <a:buNone/>
            </a:pPr>
            <a:r>
              <a:rPr lang="en" dirty="0"/>
              <a:t>In small groups, please discuss the following questions. Come up with a unified answer to share with the room. </a:t>
            </a:r>
          </a:p>
          <a:p>
            <a:pPr marL="514350" lvl="0" indent="-285750" rtl="0">
              <a:spcBef>
                <a:spcPts val="0"/>
              </a:spcBef>
              <a:spcAft>
                <a:spcPts val="600"/>
              </a:spcAft>
              <a:buFont typeface="Arial" panose="020B0604020202020204" pitchFamily="34" charset="0"/>
              <a:buChar char="•"/>
            </a:pPr>
            <a:r>
              <a:rPr lang="en" dirty="0"/>
              <a:t>Why is fitting in important at work?</a:t>
            </a:r>
          </a:p>
          <a:p>
            <a:pPr marL="514350" lvl="0" indent="-285750" rtl="0">
              <a:spcBef>
                <a:spcPts val="0"/>
              </a:spcBef>
              <a:spcAft>
                <a:spcPts val="600"/>
              </a:spcAft>
              <a:buFont typeface="Arial" panose="020B0604020202020204" pitchFamily="34" charset="0"/>
              <a:buChar char="•"/>
            </a:pPr>
            <a:r>
              <a:rPr lang="en" dirty="0"/>
              <a:t>What might standing out at work look like?</a:t>
            </a:r>
          </a:p>
          <a:p>
            <a:pPr lvl="0">
              <a:spcBef>
                <a:spcPts val="0"/>
              </a:spcBef>
              <a:buNone/>
            </a:pPr>
            <a:endParaRPr dirty="0"/>
          </a:p>
        </p:txBody>
      </p:sp>
      <p:pic>
        <p:nvPicPr>
          <p:cNvPr id="82" name="Shape 82"/>
          <p:cNvPicPr preferRelativeResize="0"/>
          <p:nvPr/>
        </p:nvPicPr>
        <p:blipFill>
          <a:blip r:embed="rId3">
            <a:alphaModFix/>
          </a:blip>
          <a:stretch>
            <a:fillRect/>
          </a:stretch>
        </p:blipFill>
        <p:spPr>
          <a:xfrm>
            <a:off x="311700" y="1509753"/>
            <a:ext cx="3999900" cy="2427487"/>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Shape 390"/>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Review: ICDW</a:t>
            </a:r>
          </a:p>
        </p:txBody>
      </p:sp>
      <p:sp>
        <p:nvSpPr>
          <p:cNvPr id="391" name="Shape 391"/>
          <p:cNvSpPr txBox="1">
            <a:spLocks noGrp="1"/>
          </p:cNvSpPr>
          <p:nvPr>
            <p:ph type="body" idx="1"/>
          </p:nvPr>
        </p:nvSpPr>
        <p:spPr>
          <a:xfrm>
            <a:off x="311700" y="1152475"/>
            <a:ext cx="8520600" cy="3990900"/>
          </a:xfrm>
          <a:prstGeom prst="rect">
            <a:avLst/>
          </a:prstGeom>
        </p:spPr>
        <p:txBody>
          <a:bodyPr lIns="91425" tIns="91425" rIns="91425" bIns="91425" anchor="t" anchorCtr="0">
            <a:noAutofit/>
          </a:bodyPr>
          <a:lstStyle/>
          <a:p>
            <a:pPr marL="457200" lvl="0" indent="-317500" rtl="0">
              <a:spcBef>
                <a:spcPts val="0"/>
              </a:spcBef>
              <a:spcAft>
                <a:spcPts val="0"/>
              </a:spcAft>
              <a:buSzPct val="100000"/>
              <a:buFont typeface="Arial" panose="020B0604020202020204" pitchFamily="34" charset="0"/>
              <a:buChar char="•"/>
            </a:pPr>
            <a:r>
              <a:rPr lang="en" sz="1400" dirty="0"/>
              <a:t>What role does resilience play in workplace leadership?</a:t>
            </a:r>
          </a:p>
          <a:p>
            <a:pPr marL="457200" lvl="0" indent="-317500" rtl="0">
              <a:spcBef>
                <a:spcPts val="0"/>
              </a:spcBef>
              <a:spcAft>
                <a:spcPts val="0"/>
              </a:spcAft>
              <a:buSzPct val="100000"/>
              <a:buFont typeface="Arial" panose="020B0604020202020204" pitchFamily="34" charset="0"/>
              <a:buChar char="•"/>
            </a:pPr>
            <a:r>
              <a:rPr lang="en" sz="1400" dirty="0"/>
              <a:t>What are some ways that someone could both fit in &amp; stand out at work?</a:t>
            </a:r>
          </a:p>
          <a:p>
            <a:pPr marL="457200" lvl="0" indent="-317500" rtl="0">
              <a:spcBef>
                <a:spcPts val="0"/>
              </a:spcBef>
              <a:spcAft>
                <a:spcPts val="0"/>
              </a:spcAft>
              <a:buSzPct val="100000"/>
              <a:buFont typeface="Arial" panose="020B0604020202020204" pitchFamily="34" charset="0"/>
              <a:buChar char="•"/>
            </a:pPr>
            <a:r>
              <a:rPr lang="en" sz="1400" dirty="0"/>
              <a:t>How can you adapt and thrive within a values system that might not be your ideal?</a:t>
            </a:r>
          </a:p>
          <a:p>
            <a:pPr marL="457200" lvl="0" indent="-317500" rtl="0">
              <a:spcBef>
                <a:spcPts val="0"/>
              </a:spcBef>
              <a:spcAft>
                <a:spcPts val="0"/>
              </a:spcAft>
              <a:buSzPct val="100000"/>
              <a:buFont typeface="Arial" panose="020B0604020202020204" pitchFamily="34" charset="0"/>
              <a:buChar char="•"/>
            </a:pPr>
            <a:r>
              <a:rPr lang="en" sz="1400" dirty="0"/>
              <a:t>What are a couple ways to display integrity, and a couple not to during challenging situations at work?</a:t>
            </a:r>
          </a:p>
          <a:p>
            <a:pPr marL="457200" lvl="0" indent="-317500" rtl="0">
              <a:spcBef>
                <a:spcPts val="0"/>
              </a:spcBef>
              <a:spcAft>
                <a:spcPts val="0"/>
              </a:spcAft>
              <a:buSzPct val="100000"/>
              <a:buFont typeface="Arial" panose="020B0604020202020204" pitchFamily="34" charset="0"/>
              <a:buChar char="•"/>
            </a:pPr>
            <a:r>
              <a:rPr lang="en" sz="1400" dirty="0"/>
              <a:t>What is the key to leadership in the workplace?</a:t>
            </a:r>
          </a:p>
          <a:p>
            <a:pPr marL="457200" lvl="0" indent="-317500" rtl="0">
              <a:spcBef>
                <a:spcPts val="0"/>
              </a:spcBef>
              <a:spcAft>
                <a:spcPts val="0"/>
              </a:spcAft>
              <a:buSzPct val="100000"/>
              <a:buFont typeface="Arial" panose="020B0604020202020204" pitchFamily="34" charset="0"/>
              <a:buChar char="•"/>
            </a:pPr>
            <a:r>
              <a:rPr lang="en" sz="1400" dirty="0"/>
              <a:t>What is the purpose of an elevator speech?</a:t>
            </a:r>
          </a:p>
          <a:p>
            <a:pPr marL="457200" lvl="0" indent="-317500" rtl="0">
              <a:spcBef>
                <a:spcPts val="0"/>
              </a:spcBef>
              <a:spcAft>
                <a:spcPts val="0"/>
              </a:spcAft>
              <a:buSzPct val="100000"/>
              <a:buFont typeface="Arial" panose="020B0604020202020204" pitchFamily="34" charset="0"/>
              <a:buChar char="•"/>
            </a:pPr>
            <a:r>
              <a:rPr lang="en" sz="1400" dirty="0"/>
              <a:t>Why is networking so critical to your job search?</a:t>
            </a:r>
          </a:p>
          <a:p>
            <a:pPr marL="457200" lvl="0" indent="-317500" rtl="0">
              <a:spcBef>
                <a:spcPts val="0"/>
              </a:spcBef>
              <a:spcAft>
                <a:spcPts val="0"/>
              </a:spcAft>
              <a:buSzPct val="100000"/>
              <a:buFont typeface="Arial" panose="020B0604020202020204" pitchFamily="34" charset="0"/>
              <a:buChar char="•"/>
            </a:pPr>
            <a:r>
              <a:rPr lang="en" sz="1400" dirty="0"/>
              <a:t>How many jobs are posted on LinkedIn for students?</a:t>
            </a:r>
          </a:p>
          <a:p>
            <a:pPr marL="457200" lvl="0" indent="-317500" rtl="0">
              <a:spcBef>
                <a:spcPts val="0"/>
              </a:spcBef>
              <a:spcAft>
                <a:spcPts val="0"/>
              </a:spcAft>
              <a:buSzPct val="100000"/>
              <a:buFont typeface="Arial" panose="020B0604020202020204" pitchFamily="34" charset="0"/>
              <a:buChar char="•"/>
            </a:pPr>
            <a:r>
              <a:rPr lang="en" sz="1400" dirty="0"/>
              <a:t>What are two Do’s and two Don’ts of LinkedIn?</a:t>
            </a:r>
          </a:p>
          <a:p>
            <a:pPr marL="457200" lvl="0" indent="-317500" rtl="0">
              <a:spcBef>
                <a:spcPts val="0"/>
              </a:spcBef>
              <a:spcAft>
                <a:spcPts val="0"/>
              </a:spcAft>
              <a:buSzPct val="100000"/>
              <a:buFont typeface="Arial" panose="020B0604020202020204" pitchFamily="34" charset="0"/>
              <a:buChar char="•"/>
            </a:pPr>
            <a:r>
              <a:rPr lang="en" sz="1400" dirty="0"/>
              <a:t>What are the Four Essentials of a successful Resume?</a:t>
            </a:r>
          </a:p>
          <a:p>
            <a:pPr marL="457200" lvl="0" indent="-317500" rtl="0">
              <a:spcBef>
                <a:spcPts val="0"/>
              </a:spcBef>
              <a:spcAft>
                <a:spcPts val="0"/>
              </a:spcAft>
              <a:buSzPct val="100000"/>
              <a:buFont typeface="Arial" panose="020B0604020202020204" pitchFamily="34" charset="0"/>
              <a:buChar char="•"/>
            </a:pPr>
            <a:r>
              <a:rPr lang="en" sz="1400" dirty="0"/>
              <a:t>What is one way to get an informational interview?</a:t>
            </a:r>
          </a:p>
          <a:p>
            <a:pPr marL="457200" lvl="0" indent="-317500" rtl="0">
              <a:spcBef>
                <a:spcPts val="0"/>
              </a:spcBef>
              <a:spcAft>
                <a:spcPts val="0"/>
              </a:spcAft>
              <a:buSzPct val="100000"/>
              <a:buFont typeface="Arial" panose="020B0604020202020204" pitchFamily="34" charset="0"/>
              <a:buChar char="•"/>
            </a:pPr>
            <a:r>
              <a:rPr lang="en" sz="1400" dirty="0"/>
              <a:t>What is the purpose of an informational interview?</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1">
                                            <p:txEl>
                                              <p:pRg st="0" end="0"/>
                                            </p:txEl>
                                          </p:spTgt>
                                        </p:tgtEl>
                                        <p:attrNameLst>
                                          <p:attrName>style.visibility</p:attrName>
                                        </p:attrNameLst>
                                      </p:cBhvr>
                                      <p:to>
                                        <p:strVal val="visible"/>
                                      </p:to>
                                    </p:set>
                                    <p:animEffect transition="in" filter="fade">
                                      <p:cBhvr>
                                        <p:cTn id="7" dur="1000"/>
                                        <p:tgtEl>
                                          <p:spTgt spid="3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1">
                                            <p:txEl>
                                              <p:pRg st="1" end="1"/>
                                            </p:txEl>
                                          </p:spTgt>
                                        </p:tgtEl>
                                        <p:attrNameLst>
                                          <p:attrName>style.visibility</p:attrName>
                                        </p:attrNameLst>
                                      </p:cBhvr>
                                      <p:to>
                                        <p:strVal val="visible"/>
                                      </p:to>
                                    </p:set>
                                    <p:animEffect transition="in" filter="fade">
                                      <p:cBhvr>
                                        <p:cTn id="12" dur="1000"/>
                                        <p:tgtEl>
                                          <p:spTgt spid="39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1">
                                            <p:txEl>
                                              <p:pRg st="2" end="2"/>
                                            </p:txEl>
                                          </p:spTgt>
                                        </p:tgtEl>
                                        <p:attrNameLst>
                                          <p:attrName>style.visibility</p:attrName>
                                        </p:attrNameLst>
                                      </p:cBhvr>
                                      <p:to>
                                        <p:strVal val="visible"/>
                                      </p:to>
                                    </p:set>
                                    <p:animEffect transition="in" filter="fade">
                                      <p:cBhvr>
                                        <p:cTn id="17" dur="1000"/>
                                        <p:tgtEl>
                                          <p:spTgt spid="39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91">
                                            <p:txEl>
                                              <p:pRg st="3" end="3"/>
                                            </p:txEl>
                                          </p:spTgt>
                                        </p:tgtEl>
                                        <p:attrNameLst>
                                          <p:attrName>style.visibility</p:attrName>
                                        </p:attrNameLst>
                                      </p:cBhvr>
                                      <p:to>
                                        <p:strVal val="visible"/>
                                      </p:to>
                                    </p:set>
                                    <p:animEffect transition="in" filter="fade">
                                      <p:cBhvr>
                                        <p:cTn id="22" dur="1000"/>
                                        <p:tgtEl>
                                          <p:spTgt spid="39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91">
                                            <p:txEl>
                                              <p:pRg st="4" end="4"/>
                                            </p:txEl>
                                          </p:spTgt>
                                        </p:tgtEl>
                                        <p:attrNameLst>
                                          <p:attrName>style.visibility</p:attrName>
                                        </p:attrNameLst>
                                      </p:cBhvr>
                                      <p:to>
                                        <p:strVal val="visible"/>
                                      </p:to>
                                    </p:set>
                                    <p:animEffect transition="in" filter="fade">
                                      <p:cBhvr>
                                        <p:cTn id="27" dur="1000"/>
                                        <p:tgtEl>
                                          <p:spTgt spid="39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91">
                                            <p:txEl>
                                              <p:pRg st="5" end="5"/>
                                            </p:txEl>
                                          </p:spTgt>
                                        </p:tgtEl>
                                        <p:attrNameLst>
                                          <p:attrName>style.visibility</p:attrName>
                                        </p:attrNameLst>
                                      </p:cBhvr>
                                      <p:to>
                                        <p:strVal val="visible"/>
                                      </p:to>
                                    </p:set>
                                    <p:animEffect transition="in" filter="fade">
                                      <p:cBhvr>
                                        <p:cTn id="32" dur="1000"/>
                                        <p:tgtEl>
                                          <p:spTgt spid="39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91">
                                            <p:txEl>
                                              <p:pRg st="6" end="6"/>
                                            </p:txEl>
                                          </p:spTgt>
                                        </p:tgtEl>
                                        <p:attrNameLst>
                                          <p:attrName>style.visibility</p:attrName>
                                        </p:attrNameLst>
                                      </p:cBhvr>
                                      <p:to>
                                        <p:strVal val="visible"/>
                                      </p:to>
                                    </p:set>
                                    <p:animEffect transition="in" filter="fade">
                                      <p:cBhvr>
                                        <p:cTn id="37" dur="1000"/>
                                        <p:tgtEl>
                                          <p:spTgt spid="39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91">
                                            <p:txEl>
                                              <p:pRg st="7" end="7"/>
                                            </p:txEl>
                                          </p:spTgt>
                                        </p:tgtEl>
                                        <p:attrNameLst>
                                          <p:attrName>style.visibility</p:attrName>
                                        </p:attrNameLst>
                                      </p:cBhvr>
                                      <p:to>
                                        <p:strVal val="visible"/>
                                      </p:to>
                                    </p:set>
                                    <p:animEffect transition="in" filter="fade">
                                      <p:cBhvr>
                                        <p:cTn id="42" dur="1000"/>
                                        <p:tgtEl>
                                          <p:spTgt spid="391">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91">
                                            <p:txEl>
                                              <p:pRg st="8" end="8"/>
                                            </p:txEl>
                                          </p:spTgt>
                                        </p:tgtEl>
                                        <p:attrNameLst>
                                          <p:attrName>style.visibility</p:attrName>
                                        </p:attrNameLst>
                                      </p:cBhvr>
                                      <p:to>
                                        <p:strVal val="visible"/>
                                      </p:to>
                                    </p:set>
                                    <p:animEffect transition="in" filter="fade">
                                      <p:cBhvr>
                                        <p:cTn id="47" dur="1000"/>
                                        <p:tgtEl>
                                          <p:spTgt spid="391">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91">
                                            <p:txEl>
                                              <p:pRg st="9" end="9"/>
                                            </p:txEl>
                                          </p:spTgt>
                                        </p:tgtEl>
                                        <p:attrNameLst>
                                          <p:attrName>style.visibility</p:attrName>
                                        </p:attrNameLst>
                                      </p:cBhvr>
                                      <p:to>
                                        <p:strVal val="visible"/>
                                      </p:to>
                                    </p:set>
                                    <p:animEffect transition="in" filter="fade">
                                      <p:cBhvr>
                                        <p:cTn id="52" dur="1000"/>
                                        <p:tgtEl>
                                          <p:spTgt spid="391">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91">
                                            <p:txEl>
                                              <p:pRg st="10" end="10"/>
                                            </p:txEl>
                                          </p:spTgt>
                                        </p:tgtEl>
                                        <p:attrNameLst>
                                          <p:attrName>style.visibility</p:attrName>
                                        </p:attrNameLst>
                                      </p:cBhvr>
                                      <p:to>
                                        <p:strVal val="visible"/>
                                      </p:to>
                                    </p:set>
                                    <p:animEffect transition="in" filter="fade">
                                      <p:cBhvr>
                                        <p:cTn id="57" dur="1000"/>
                                        <p:tgtEl>
                                          <p:spTgt spid="391">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91">
                                            <p:txEl>
                                              <p:pRg st="11" end="11"/>
                                            </p:txEl>
                                          </p:spTgt>
                                        </p:tgtEl>
                                        <p:attrNameLst>
                                          <p:attrName>style.visibility</p:attrName>
                                        </p:attrNameLst>
                                      </p:cBhvr>
                                      <p:to>
                                        <p:strVal val="visible"/>
                                      </p:to>
                                    </p:set>
                                    <p:animEffect transition="in" filter="fade">
                                      <p:cBhvr>
                                        <p:cTn id="62" dur="1000"/>
                                        <p:tgtEl>
                                          <p:spTgt spid="391">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Shape 87"/>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The Values-Based Approach To Work	</a:t>
            </a:r>
          </a:p>
        </p:txBody>
      </p:sp>
      <p:sp>
        <p:nvSpPr>
          <p:cNvPr id="88" name="Shape 88"/>
          <p:cNvSpPr txBox="1">
            <a:spLocks noGrp="1"/>
          </p:cNvSpPr>
          <p:nvPr>
            <p:ph type="body" idx="1"/>
          </p:nvPr>
        </p:nvSpPr>
        <p:spPr>
          <a:xfrm>
            <a:off x="311700" y="1152475"/>
            <a:ext cx="8520600" cy="3641700"/>
          </a:xfrm>
          <a:prstGeom prst="rect">
            <a:avLst/>
          </a:prstGeom>
        </p:spPr>
        <p:txBody>
          <a:bodyPr lIns="91425" tIns="91425" rIns="91425" bIns="91425" anchor="t" anchorCtr="0">
            <a:noAutofit/>
          </a:bodyPr>
          <a:lstStyle/>
          <a:p>
            <a:pPr marL="514350" lvl="0" indent="-285750" rtl="0">
              <a:spcBef>
                <a:spcPts val="0"/>
              </a:spcBef>
              <a:spcAft>
                <a:spcPts val="600"/>
              </a:spcAft>
              <a:buFont typeface="Arial" panose="020B0604020202020204" pitchFamily="34" charset="0"/>
              <a:buChar char="•"/>
            </a:pPr>
            <a:r>
              <a:rPr lang="en" dirty="0"/>
              <a:t>Trust, Accountability, and Reliability</a:t>
            </a:r>
          </a:p>
          <a:p>
            <a:pPr marL="514350" lvl="0" indent="-285750" rtl="0">
              <a:spcBef>
                <a:spcPts val="0"/>
              </a:spcBef>
              <a:spcAft>
                <a:spcPts val="600"/>
              </a:spcAft>
              <a:buFont typeface="Arial" panose="020B0604020202020204" pitchFamily="34" charset="0"/>
              <a:buChar char="•"/>
            </a:pPr>
            <a:r>
              <a:rPr lang="en" dirty="0"/>
              <a:t>Resilience In The Face of Challenges</a:t>
            </a:r>
          </a:p>
          <a:p>
            <a:pPr marL="914400" lvl="1" indent="-304800" rtl="0">
              <a:spcBef>
                <a:spcPts val="0"/>
              </a:spcBef>
              <a:spcAft>
                <a:spcPts val="600"/>
              </a:spcAft>
              <a:buSzPct val="100000"/>
              <a:buFont typeface="Arial" panose="020B0604020202020204" pitchFamily="34" charset="0"/>
              <a:buChar char="•"/>
            </a:pPr>
            <a:r>
              <a:rPr lang="en" sz="1200" i="1" dirty="0"/>
              <a:t>What is one example of your resilience in this internship? </a:t>
            </a:r>
          </a:p>
          <a:p>
            <a:pPr marL="514350" lvl="0" indent="-285750" rtl="0">
              <a:spcBef>
                <a:spcPts val="0"/>
              </a:spcBef>
              <a:spcAft>
                <a:spcPts val="600"/>
              </a:spcAft>
              <a:buFont typeface="Arial" panose="020B0604020202020204" pitchFamily="34" charset="0"/>
              <a:buChar char="•"/>
            </a:pPr>
            <a:r>
              <a:rPr lang="en" dirty="0"/>
              <a:t>Curiosity</a:t>
            </a:r>
          </a:p>
          <a:p>
            <a:pPr marL="514350" lvl="0" indent="-285750" rtl="0">
              <a:spcBef>
                <a:spcPts val="0"/>
              </a:spcBef>
              <a:spcAft>
                <a:spcPts val="600"/>
              </a:spcAft>
              <a:buFont typeface="Arial" panose="020B0604020202020204" pitchFamily="34" charset="0"/>
              <a:buChar char="•"/>
            </a:pPr>
            <a:r>
              <a:rPr lang="en" dirty="0"/>
              <a:t>Owning Mistakes</a:t>
            </a:r>
            <a:br>
              <a:rPr lang="en" sz="1100" dirty="0"/>
            </a:br>
            <a:endParaRPr lang="en" sz="1100" dirty="0"/>
          </a:p>
        </p:txBody>
      </p:sp>
      <p:pic>
        <p:nvPicPr>
          <p:cNvPr id="89" name="Shape 89"/>
          <p:cNvPicPr preferRelativeResize="0"/>
          <p:nvPr/>
        </p:nvPicPr>
        <p:blipFill>
          <a:blip r:embed="rId3">
            <a:alphaModFix/>
          </a:blip>
          <a:stretch>
            <a:fillRect/>
          </a:stretch>
        </p:blipFill>
        <p:spPr>
          <a:xfrm>
            <a:off x="4502426" y="2433859"/>
            <a:ext cx="4025874" cy="22609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8">
                                            <p:txEl>
                                              <p:pRg st="0" end="0"/>
                                            </p:txEl>
                                          </p:spTgt>
                                        </p:tgtEl>
                                        <p:attrNameLst>
                                          <p:attrName>style.visibility</p:attrName>
                                        </p:attrNameLst>
                                      </p:cBhvr>
                                      <p:to>
                                        <p:strVal val="visible"/>
                                      </p:to>
                                    </p:set>
                                    <p:animEffect transition="in" filter="fade">
                                      <p:cBhvr>
                                        <p:cTn id="7" dur="1000"/>
                                        <p:tgtEl>
                                          <p:spTgt spid="8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8">
                                            <p:txEl>
                                              <p:pRg st="1" end="1"/>
                                            </p:txEl>
                                          </p:spTgt>
                                        </p:tgtEl>
                                        <p:attrNameLst>
                                          <p:attrName>style.visibility</p:attrName>
                                        </p:attrNameLst>
                                      </p:cBhvr>
                                      <p:to>
                                        <p:strVal val="visible"/>
                                      </p:to>
                                    </p:set>
                                    <p:animEffect transition="in" filter="fade">
                                      <p:cBhvr>
                                        <p:cTn id="12" dur="1000"/>
                                        <p:tgtEl>
                                          <p:spTgt spid="8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8">
                                            <p:txEl>
                                              <p:pRg st="2" end="2"/>
                                            </p:txEl>
                                          </p:spTgt>
                                        </p:tgtEl>
                                        <p:attrNameLst>
                                          <p:attrName>style.visibility</p:attrName>
                                        </p:attrNameLst>
                                      </p:cBhvr>
                                      <p:to>
                                        <p:strVal val="visible"/>
                                      </p:to>
                                    </p:set>
                                    <p:animEffect transition="in" filter="fade">
                                      <p:cBhvr>
                                        <p:cTn id="17" dur="1000"/>
                                        <p:tgtEl>
                                          <p:spTgt spid="8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8">
                                            <p:txEl>
                                              <p:pRg st="3" end="3"/>
                                            </p:txEl>
                                          </p:spTgt>
                                        </p:tgtEl>
                                        <p:attrNameLst>
                                          <p:attrName>style.visibility</p:attrName>
                                        </p:attrNameLst>
                                      </p:cBhvr>
                                      <p:to>
                                        <p:strVal val="visible"/>
                                      </p:to>
                                    </p:set>
                                    <p:animEffect transition="in" filter="fade">
                                      <p:cBhvr>
                                        <p:cTn id="22" dur="1000"/>
                                        <p:tgtEl>
                                          <p:spTgt spid="8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8">
                                            <p:txEl>
                                              <p:pRg st="4" end="4"/>
                                            </p:txEl>
                                          </p:spTgt>
                                        </p:tgtEl>
                                        <p:attrNameLst>
                                          <p:attrName>style.visibility</p:attrName>
                                        </p:attrNameLst>
                                      </p:cBhvr>
                                      <p:to>
                                        <p:strVal val="visible"/>
                                      </p:to>
                                    </p:set>
                                    <p:animEffect transition="in" filter="fade">
                                      <p:cBhvr>
                                        <p:cTn id="27" dur="1000"/>
                                        <p:tgtEl>
                                          <p:spTgt spid="8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Activity: Developing Your Core Values</a:t>
            </a:r>
          </a:p>
        </p:txBody>
      </p:sp>
      <p:sp>
        <p:nvSpPr>
          <p:cNvPr id="95" name="Shape 95"/>
          <p:cNvSpPr txBox="1">
            <a:spLocks noGrp="1"/>
          </p:cNvSpPr>
          <p:nvPr>
            <p:ph type="body" idx="1"/>
          </p:nvPr>
        </p:nvSpPr>
        <p:spPr>
          <a:xfrm>
            <a:off x="311700" y="1162724"/>
            <a:ext cx="8520600" cy="3980776"/>
          </a:xfrm>
          <a:prstGeom prst="rect">
            <a:avLst/>
          </a:prstGeom>
        </p:spPr>
        <p:txBody>
          <a:bodyPr lIns="91425" tIns="91425" rIns="91425" bIns="91425" anchor="t" anchorCtr="0">
            <a:noAutofit/>
          </a:bodyPr>
          <a:lstStyle/>
          <a:p>
            <a:pPr lvl="0">
              <a:spcBef>
                <a:spcPts val="0"/>
              </a:spcBef>
              <a:spcAft>
                <a:spcPts val="600"/>
              </a:spcAft>
              <a:buNone/>
            </a:pPr>
            <a:r>
              <a:rPr lang="en" sz="1050" b="1" dirty="0">
                <a:solidFill>
                  <a:srgbClr val="222222"/>
                </a:solidFill>
                <a:highlight>
                  <a:srgbClr val="FFFFFF"/>
                </a:highlight>
              </a:rPr>
              <a:t>Core values</a:t>
            </a:r>
            <a:r>
              <a:rPr lang="en" sz="1050" dirty="0">
                <a:solidFill>
                  <a:srgbClr val="222222"/>
                </a:solidFill>
                <a:highlight>
                  <a:srgbClr val="FFFFFF"/>
                </a:highlight>
              </a:rPr>
              <a:t> are the fundamental beliefs of a person or organization.</a:t>
            </a:r>
          </a:p>
          <a:p>
            <a:pPr lvl="0">
              <a:spcBef>
                <a:spcPts val="0"/>
              </a:spcBef>
              <a:spcAft>
                <a:spcPts val="600"/>
              </a:spcAft>
              <a:buNone/>
            </a:pPr>
            <a:r>
              <a:rPr lang="en" sz="1050" b="1" dirty="0">
                <a:solidFill>
                  <a:srgbClr val="222222"/>
                </a:solidFill>
                <a:highlight>
                  <a:srgbClr val="FFFFFF"/>
                </a:highlight>
              </a:rPr>
              <a:t>Core values </a:t>
            </a:r>
            <a:r>
              <a:rPr lang="en" sz="1050" dirty="0">
                <a:solidFill>
                  <a:srgbClr val="222222"/>
                </a:solidFill>
                <a:highlight>
                  <a:srgbClr val="FFFFFF"/>
                </a:highlight>
              </a:rPr>
              <a:t>can help people to know what is right from wrong; they can help companies to determine if they are on the right path and fulfilling their business goals; and they create an unwavering and unchanging guide.</a:t>
            </a:r>
          </a:p>
          <a:p>
            <a:pPr lvl="0" rtl="0">
              <a:spcBef>
                <a:spcPts val="0"/>
              </a:spcBef>
              <a:spcAft>
                <a:spcPts val="600"/>
              </a:spcAft>
              <a:buNone/>
            </a:pPr>
            <a:r>
              <a:rPr lang="en" sz="1050" dirty="0">
                <a:solidFill>
                  <a:srgbClr val="222222"/>
                </a:solidFill>
                <a:highlight>
                  <a:srgbClr val="FFFFFF"/>
                </a:highlight>
              </a:rPr>
              <a:t>Global Experiences Core Values: Constant Innovation, Shower Everyone with Kindness, Industriousness, Accountability To All Stakeholders, Courageous Communication, Unflappable Enthusiasm, Rise Above The Drama</a:t>
            </a:r>
          </a:p>
          <a:p>
            <a:pPr lvl="0" rtl="0">
              <a:spcBef>
                <a:spcPts val="0"/>
              </a:spcBef>
              <a:spcAft>
                <a:spcPts val="600"/>
              </a:spcAft>
              <a:buNone/>
            </a:pPr>
            <a:endParaRPr lang="en" sz="1050" dirty="0">
              <a:solidFill>
                <a:srgbClr val="222222"/>
              </a:solidFill>
              <a:highlight>
                <a:srgbClr val="FFFFFF"/>
              </a:highlight>
            </a:endParaRPr>
          </a:p>
          <a:p>
            <a:pPr marL="457200" lvl="0" indent="-304800" rtl="0">
              <a:lnSpc>
                <a:spcPct val="100000"/>
              </a:lnSpc>
              <a:spcBef>
                <a:spcPts val="0"/>
              </a:spcBef>
              <a:spcAft>
                <a:spcPts val="600"/>
              </a:spcAft>
              <a:buSzPct val="100000"/>
              <a:buFont typeface="Arial" panose="020B0604020202020204" pitchFamily="34" charset="0"/>
              <a:buChar char="•"/>
            </a:pPr>
            <a:r>
              <a:rPr lang="en" sz="1100" dirty="0"/>
              <a:t>Create 1-2 professional Core Values (2-3 Responses)</a:t>
            </a:r>
          </a:p>
          <a:p>
            <a:pPr marL="914400" lvl="1" indent="-304800" rtl="0">
              <a:lnSpc>
                <a:spcPct val="100000"/>
              </a:lnSpc>
              <a:spcBef>
                <a:spcPts val="0"/>
              </a:spcBef>
              <a:spcAft>
                <a:spcPts val="600"/>
              </a:spcAft>
              <a:buSzPct val="100000"/>
              <a:buFont typeface="Arial" panose="020B0604020202020204" pitchFamily="34" charset="0"/>
              <a:buChar char="•"/>
            </a:pPr>
            <a:r>
              <a:rPr lang="en" sz="1100" dirty="0"/>
              <a:t>Consider ways your peers can emulate your Core Values</a:t>
            </a:r>
          </a:p>
          <a:p>
            <a:pPr marL="914400" lvl="1" indent="-304800" rtl="0">
              <a:lnSpc>
                <a:spcPct val="100000"/>
              </a:lnSpc>
              <a:spcBef>
                <a:spcPts val="0"/>
              </a:spcBef>
              <a:spcAft>
                <a:spcPts val="600"/>
              </a:spcAft>
              <a:buSzPct val="100000"/>
              <a:buFont typeface="Arial" panose="020B0604020202020204" pitchFamily="34" charset="0"/>
              <a:buChar char="•"/>
            </a:pPr>
            <a:r>
              <a:rPr lang="en" sz="1100" dirty="0"/>
              <a:t>How will you stick by your Core Values?</a:t>
            </a:r>
          </a:p>
          <a:p>
            <a:pPr marL="914400" lvl="1" indent="-304800" rtl="0">
              <a:lnSpc>
                <a:spcPct val="100000"/>
              </a:lnSpc>
              <a:spcBef>
                <a:spcPts val="0"/>
              </a:spcBef>
              <a:spcAft>
                <a:spcPts val="600"/>
              </a:spcAft>
              <a:buSzPct val="100000"/>
              <a:buFont typeface="Arial" panose="020B0604020202020204" pitchFamily="34" charset="0"/>
              <a:buChar char="•"/>
            </a:pPr>
            <a:r>
              <a:rPr lang="en" sz="1100" dirty="0"/>
              <a:t>Do you think your core values are apparent to your Employer?</a:t>
            </a:r>
          </a:p>
          <a:p>
            <a:pPr marL="457200" lvl="0" indent="-304800" rtl="0">
              <a:lnSpc>
                <a:spcPct val="100000"/>
              </a:lnSpc>
              <a:spcBef>
                <a:spcPts val="0"/>
              </a:spcBef>
              <a:spcAft>
                <a:spcPts val="600"/>
              </a:spcAft>
              <a:buSzPct val="100000"/>
              <a:buFont typeface="Arial" panose="020B0604020202020204" pitchFamily="34" charset="0"/>
              <a:buChar char="•"/>
            </a:pPr>
            <a:r>
              <a:rPr lang="en" sz="1100" dirty="0"/>
              <a:t>Consider Your Values &amp; Your Employer’s Values (2-3 responses)</a:t>
            </a:r>
          </a:p>
          <a:p>
            <a:pPr marL="914400" lvl="1" indent="-304800" rtl="0">
              <a:lnSpc>
                <a:spcPct val="100000"/>
              </a:lnSpc>
              <a:spcBef>
                <a:spcPts val="0"/>
              </a:spcBef>
              <a:spcAft>
                <a:spcPts val="600"/>
              </a:spcAft>
              <a:buSzPct val="100000"/>
              <a:buFont typeface="Arial" panose="020B0604020202020204" pitchFamily="34" charset="0"/>
              <a:buChar char="•"/>
            </a:pPr>
            <a:r>
              <a:rPr lang="en" sz="1100" dirty="0"/>
              <a:t>How do these align? / How do they differ?</a:t>
            </a:r>
          </a:p>
          <a:p>
            <a:pPr marL="914400" lvl="1" indent="-304800">
              <a:lnSpc>
                <a:spcPct val="100000"/>
              </a:lnSpc>
              <a:spcAft>
                <a:spcPts val="600"/>
              </a:spcAft>
              <a:buClr>
                <a:srgbClr val="595959"/>
              </a:buClr>
              <a:buSzPct val="100000"/>
              <a:buFont typeface="Arial" panose="020B0604020202020204" pitchFamily="34" charset="0"/>
              <a:buChar char="•"/>
            </a:pPr>
            <a:r>
              <a:rPr lang="en" sz="1100" dirty="0">
                <a:solidFill>
                  <a:srgbClr val="595959"/>
                </a:solidFill>
              </a:rPr>
              <a:t>How can you adapt and thrive within a values system that might not be your ideal?</a:t>
            </a:r>
          </a:p>
          <a:p>
            <a:pPr marL="914400" lvl="1" indent="-304800" rtl="0">
              <a:lnSpc>
                <a:spcPct val="100000"/>
              </a:lnSpc>
              <a:spcBef>
                <a:spcPts val="0"/>
              </a:spcBef>
              <a:buSzPct val="100000"/>
              <a:buFont typeface="Arial" panose="020B0604020202020204" pitchFamily="34" charset="0"/>
              <a:buChar char="•"/>
            </a:pPr>
            <a:endParaRPr lang="en" sz="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Shape 100"/>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b="1"/>
              <a:t>Your Strengths And Workplace Engagement</a:t>
            </a:r>
          </a:p>
        </p:txBody>
      </p:sp>
      <p:sp>
        <p:nvSpPr>
          <p:cNvPr id="101" name="Shape 101"/>
          <p:cNvSpPr txBox="1">
            <a:spLocks noGrp="1"/>
          </p:cNvSpPr>
          <p:nvPr>
            <p:ph type="body" idx="1"/>
          </p:nvPr>
        </p:nvSpPr>
        <p:spPr>
          <a:xfrm>
            <a:off x="311700" y="1152475"/>
            <a:ext cx="3999900" cy="3719700"/>
          </a:xfrm>
          <a:prstGeom prst="rect">
            <a:avLst/>
          </a:prstGeom>
        </p:spPr>
        <p:txBody>
          <a:bodyPr lIns="91425" tIns="91425" rIns="91425" bIns="91425" anchor="t" anchorCtr="0">
            <a:noAutofit/>
          </a:bodyPr>
          <a:lstStyle/>
          <a:p>
            <a:pPr lvl="0">
              <a:spcBef>
                <a:spcPts val="0"/>
              </a:spcBef>
              <a:buNone/>
            </a:pPr>
            <a:r>
              <a:rPr lang="en" dirty="0"/>
              <a:t>Your Top 5 Strengths are a way to better understand your value in your company, and where you should focus your efforts as you grow. </a:t>
            </a:r>
          </a:p>
          <a:p>
            <a:pPr lvl="0">
              <a:spcBef>
                <a:spcPts val="0"/>
              </a:spcBef>
              <a:spcAft>
                <a:spcPts val="600"/>
              </a:spcAft>
              <a:buNone/>
            </a:pPr>
            <a:r>
              <a:rPr lang="en" b="1" dirty="0"/>
              <a:t>Consider:</a:t>
            </a:r>
          </a:p>
          <a:p>
            <a:pPr lvl="0">
              <a:spcBef>
                <a:spcPts val="0"/>
              </a:spcBef>
              <a:spcAft>
                <a:spcPts val="600"/>
              </a:spcAft>
              <a:buNone/>
            </a:pPr>
            <a:r>
              <a:rPr lang="en" dirty="0"/>
              <a:t>People who use their strengths at work every day are: </a:t>
            </a:r>
          </a:p>
          <a:p>
            <a:pPr marL="514350" lvl="0" indent="-285750" rtl="0">
              <a:spcBef>
                <a:spcPts val="0"/>
              </a:spcBef>
              <a:spcAft>
                <a:spcPts val="600"/>
              </a:spcAft>
              <a:buFont typeface="Arial" panose="020B0604020202020204" pitchFamily="34" charset="0"/>
              <a:buChar char="•"/>
            </a:pPr>
            <a:r>
              <a:rPr lang="en" sz="1050" dirty="0"/>
              <a:t>3 times more likely to report having an excellent quality of life </a:t>
            </a:r>
          </a:p>
          <a:p>
            <a:pPr marL="514350" lvl="0" indent="-285750" rtl="0">
              <a:spcBef>
                <a:spcPts val="0"/>
              </a:spcBef>
              <a:spcAft>
                <a:spcPts val="600"/>
              </a:spcAft>
              <a:buFont typeface="Arial" panose="020B0604020202020204" pitchFamily="34" charset="0"/>
              <a:buChar char="•"/>
            </a:pPr>
            <a:r>
              <a:rPr lang="en" sz="1050" dirty="0"/>
              <a:t>6 times more likely to be engaged at work</a:t>
            </a:r>
          </a:p>
          <a:p>
            <a:pPr marL="514350" lvl="0" indent="-285750" rtl="0">
              <a:spcBef>
                <a:spcPts val="0"/>
              </a:spcBef>
              <a:spcAft>
                <a:spcPts val="600"/>
              </a:spcAft>
              <a:buFont typeface="Arial" panose="020B0604020202020204" pitchFamily="34" charset="0"/>
              <a:buChar char="•"/>
            </a:pPr>
            <a:r>
              <a:rPr lang="en" sz="1050" dirty="0"/>
              <a:t>8% more productive</a:t>
            </a:r>
          </a:p>
          <a:p>
            <a:pPr marL="514350" lvl="0" indent="-285750" rtl="0">
              <a:spcBef>
                <a:spcPts val="0"/>
              </a:spcBef>
              <a:spcAft>
                <a:spcPts val="600"/>
              </a:spcAft>
              <a:buFont typeface="Arial" panose="020B0604020202020204" pitchFamily="34" charset="0"/>
              <a:buChar char="•"/>
            </a:pPr>
            <a:r>
              <a:rPr lang="en" sz="1050" dirty="0"/>
              <a:t>15% less likely to quit their jobs.</a:t>
            </a:r>
          </a:p>
          <a:p>
            <a:pPr lvl="0" rtl="0">
              <a:spcBef>
                <a:spcPts val="0"/>
              </a:spcBef>
              <a:buNone/>
            </a:pPr>
            <a:endParaRPr dirty="0"/>
          </a:p>
        </p:txBody>
      </p:sp>
      <p:pic>
        <p:nvPicPr>
          <p:cNvPr id="102" name="Shape 102"/>
          <p:cNvPicPr preferRelativeResize="0"/>
          <p:nvPr/>
        </p:nvPicPr>
        <p:blipFill>
          <a:blip r:embed="rId3">
            <a:alphaModFix/>
          </a:blip>
          <a:stretch>
            <a:fillRect/>
          </a:stretch>
        </p:blipFill>
        <p:spPr>
          <a:xfrm>
            <a:off x="5133075" y="1152475"/>
            <a:ext cx="3416400" cy="34164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1">
                                            <p:txEl>
                                              <p:pRg st="0" end="0"/>
                                            </p:txEl>
                                          </p:spTgt>
                                        </p:tgtEl>
                                        <p:attrNameLst>
                                          <p:attrName>style.visibility</p:attrName>
                                        </p:attrNameLst>
                                      </p:cBhvr>
                                      <p:to>
                                        <p:strVal val="visible"/>
                                      </p:to>
                                    </p:set>
                                    <p:animEffect transition="in" filter="fade">
                                      <p:cBhvr>
                                        <p:cTn id="7" dur="1000"/>
                                        <p:tgtEl>
                                          <p:spTgt spid="10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1">
                                            <p:txEl>
                                              <p:pRg st="1" end="1"/>
                                            </p:txEl>
                                          </p:spTgt>
                                        </p:tgtEl>
                                        <p:attrNameLst>
                                          <p:attrName>style.visibility</p:attrName>
                                        </p:attrNameLst>
                                      </p:cBhvr>
                                      <p:to>
                                        <p:strVal val="visible"/>
                                      </p:to>
                                    </p:set>
                                    <p:animEffect transition="in" filter="fade">
                                      <p:cBhvr>
                                        <p:cTn id="12" dur="1000"/>
                                        <p:tgtEl>
                                          <p:spTgt spid="10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1">
                                            <p:txEl>
                                              <p:pRg st="2" end="2"/>
                                            </p:txEl>
                                          </p:spTgt>
                                        </p:tgtEl>
                                        <p:attrNameLst>
                                          <p:attrName>style.visibility</p:attrName>
                                        </p:attrNameLst>
                                      </p:cBhvr>
                                      <p:to>
                                        <p:strVal val="visible"/>
                                      </p:to>
                                    </p:set>
                                    <p:animEffect transition="in" filter="fade">
                                      <p:cBhvr>
                                        <p:cTn id="17" dur="1000"/>
                                        <p:tgtEl>
                                          <p:spTgt spid="10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1">
                                            <p:txEl>
                                              <p:pRg st="3" end="3"/>
                                            </p:txEl>
                                          </p:spTgt>
                                        </p:tgtEl>
                                        <p:attrNameLst>
                                          <p:attrName>style.visibility</p:attrName>
                                        </p:attrNameLst>
                                      </p:cBhvr>
                                      <p:to>
                                        <p:strVal val="visible"/>
                                      </p:to>
                                    </p:set>
                                    <p:animEffect transition="in" filter="fade">
                                      <p:cBhvr>
                                        <p:cTn id="22" dur="1000"/>
                                        <p:tgtEl>
                                          <p:spTgt spid="10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1">
                                            <p:txEl>
                                              <p:pRg st="4" end="4"/>
                                            </p:txEl>
                                          </p:spTgt>
                                        </p:tgtEl>
                                        <p:attrNameLst>
                                          <p:attrName>style.visibility</p:attrName>
                                        </p:attrNameLst>
                                      </p:cBhvr>
                                      <p:to>
                                        <p:strVal val="visible"/>
                                      </p:to>
                                    </p:set>
                                    <p:animEffect transition="in" filter="fade">
                                      <p:cBhvr>
                                        <p:cTn id="27" dur="1000"/>
                                        <p:tgtEl>
                                          <p:spTgt spid="10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1">
                                            <p:txEl>
                                              <p:pRg st="5" end="5"/>
                                            </p:txEl>
                                          </p:spTgt>
                                        </p:tgtEl>
                                        <p:attrNameLst>
                                          <p:attrName>style.visibility</p:attrName>
                                        </p:attrNameLst>
                                      </p:cBhvr>
                                      <p:to>
                                        <p:strVal val="visible"/>
                                      </p:to>
                                    </p:set>
                                    <p:animEffect transition="in" filter="fade">
                                      <p:cBhvr>
                                        <p:cTn id="32" dur="1000"/>
                                        <p:tgtEl>
                                          <p:spTgt spid="10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1">
                                            <p:txEl>
                                              <p:pRg st="6" end="6"/>
                                            </p:txEl>
                                          </p:spTgt>
                                        </p:tgtEl>
                                        <p:attrNameLst>
                                          <p:attrName>style.visibility</p:attrName>
                                        </p:attrNameLst>
                                      </p:cBhvr>
                                      <p:to>
                                        <p:strVal val="visible"/>
                                      </p:to>
                                    </p:set>
                                    <p:animEffect transition="in" filter="fade">
                                      <p:cBhvr>
                                        <p:cTn id="37" dur="1000"/>
                                        <p:tgtEl>
                                          <p:spTgt spid="10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01">
                                            <p:txEl>
                                              <p:pRg st="7" end="7"/>
                                            </p:txEl>
                                          </p:spTgt>
                                        </p:tgtEl>
                                        <p:attrNameLst>
                                          <p:attrName>style.visibility</p:attrName>
                                        </p:attrNameLst>
                                      </p:cBhvr>
                                      <p:to>
                                        <p:strVal val="visible"/>
                                      </p:to>
                                    </p:set>
                                    <p:animEffect transition="in" filter="fade">
                                      <p:cBhvr>
                                        <p:cTn id="42" dur="1000"/>
                                        <p:tgtEl>
                                          <p:spTgt spid="10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sz="2400" b="1"/>
              <a:t>Activity: Match Your Strengths With Your Colleagues</a:t>
            </a:r>
          </a:p>
        </p:txBody>
      </p:sp>
      <p:sp>
        <p:nvSpPr>
          <p:cNvPr id="108" name="Shape 108"/>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spcBef>
                <a:spcPts val="0"/>
              </a:spcBef>
              <a:buNone/>
            </a:pPr>
            <a:r>
              <a:rPr lang="en" dirty="0"/>
              <a:t>In small groups, review each other’s Top 5 Strengths, then build a team around the scenarios. </a:t>
            </a:r>
          </a:p>
          <a:p>
            <a:pPr marL="514350" lvl="0" indent="-285750" rtl="0">
              <a:spcBef>
                <a:spcPts val="0"/>
              </a:spcBef>
              <a:spcAft>
                <a:spcPts val="600"/>
              </a:spcAft>
              <a:buFont typeface="Arial" panose="020B0604020202020204" pitchFamily="34" charset="0"/>
              <a:buChar char="•"/>
            </a:pPr>
            <a:r>
              <a:rPr lang="en" dirty="0"/>
              <a:t>Marketing Strategies</a:t>
            </a:r>
          </a:p>
          <a:p>
            <a:pPr marL="514350" lvl="0" indent="-285750" rtl="0">
              <a:spcBef>
                <a:spcPts val="0"/>
              </a:spcBef>
              <a:spcAft>
                <a:spcPts val="600"/>
              </a:spcAft>
              <a:buFont typeface="Arial" panose="020B0604020202020204" pitchFamily="34" charset="0"/>
              <a:buChar char="•"/>
            </a:pPr>
            <a:r>
              <a:rPr lang="en" dirty="0"/>
              <a:t>Budgetary Overview</a:t>
            </a:r>
          </a:p>
          <a:p>
            <a:pPr marL="514350" lvl="0" indent="-285750" rtl="0">
              <a:spcBef>
                <a:spcPts val="0"/>
              </a:spcBef>
              <a:spcAft>
                <a:spcPts val="600"/>
              </a:spcAft>
              <a:buFont typeface="Arial" panose="020B0604020202020204" pitchFamily="34" charset="0"/>
              <a:buChar char="•"/>
            </a:pPr>
            <a:r>
              <a:rPr lang="en" dirty="0"/>
              <a:t>Future Projections</a:t>
            </a:r>
          </a:p>
          <a:p>
            <a:pPr marL="514350" lvl="0" indent="-285750" rtl="0">
              <a:spcBef>
                <a:spcPts val="0"/>
              </a:spcBef>
              <a:spcAft>
                <a:spcPts val="600"/>
              </a:spcAft>
              <a:buFont typeface="Arial" panose="020B0604020202020204" pitchFamily="34" charset="0"/>
              <a:buChar char="•"/>
            </a:pPr>
            <a:r>
              <a:rPr lang="en" dirty="0"/>
              <a:t>Revising Organizational Training Methods</a:t>
            </a:r>
          </a:p>
          <a:p>
            <a:pPr marL="514350" lvl="0" indent="-285750" rtl="0">
              <a:spcBef>
                <a:spcPts val="0"/>
              </a:spcBef>
              <a:spcAft>
                <a:spcPts val="600"/>
              </a:spcAft>
              <a:buFont typeface="Arial" panose="020B0604020202020204" pitchFamily="34" charset="0"/>
              <a:buChar char="•"/>
            </a:pPr>
            <a:r>
              <a:rPr lang="en" dirty="0"/>
              <a:t>Planning The Company Christmas Party</a:t>
            </a:r>
          </a:p>
          <a:p>
            <a:pPr marL="514350" lvl="0" indent="-285750" rtl="0">
              <a:spcBef>
                <a:spcPts val="0"/>
              </a:spcBef>
              <a:spcAft>
                <a:spcPts val="600"/>
              </a:spcAft>
              <a:buFont typeface="Arial" panose="020B0604020202020204" pitchFamily="34" charset="0"/>
              <a:buChar char="•"/>
            </a:pPr>
            <a:r>
              <a:rPr lang="en" dirty="0"/>
              <a:t>Redesigning The Company Website</a:t>
            </a:r>
          </a:p>
        </p:txBody>
      </p:sp>
    </p:spTree>
  </p:cSld>
  <p:clrMapOvr>
    <a:masterClrMapping/>
  </p:clrMapOvr>
</p:sld>
</file>

<file path=ppt/theme/theme1.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TotalTime>
  <Words>12358</Words>
  <Application>Microsoft Office PowerPoint</Application>
  <PresentationFormat>On-screen Show (16:9)</PresentationFormat>
  <Paragraphs>1016</Paragraphs>
  <Slides>50</Slides>
  <Notes>50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50</vt:i4>
      </vt:variant>
    </vt:vector>
  </HeadingPairs>
  <TitlesOfParts>
    <vt:vector size="53" baseType="lpstr">
      <vt:lpstr>Arial</vt:lpstr>
      <vt:lpstr>Calibri</vt:lpstr>
      <vt:lpstr>simple-light-2</vt:lpstr>
      <vt:lpstr>International Career Development Workshop</vt:lpstr>
      <vt:lpstr>International Career Development Workshop: Outline</vt:lpstr>
      <vt:lpstr>Leadership Training In The Workplace</vt:lpstr>
      <vt:lpstr>Overview</vt:lpstr>
      <vt:lpstr>Activity: Fitting In &amp; Standing Out </vt:lpstr>
      <vt:lpstr>The Values-Based Approach To Work </vt:lpstr>
      <vt:lpstr>Activity: Developing Your Core Values</vt:lpstr>
      <vt:lpstr>Your Strengths And Workplace Engagement</vt:lpstr>
      <vt:lpstr>Activity: Match Your Strengths With Your Colleagues</vt:lpstr>
      <vt:lpstr>Professional Integrity</vt:lpstr>
      <vt:lpstr>Activity: Actionable Professional Integrity </vt:lpstr>
      <vt:lpstr>Leadership From The Entry Level </vt:lpstr>
      <vt:lpstr>Activity: Reflections On Leadership</vt:lpstr>
      <vt:lpstr>The Key To Leadership: Insatiable Learning</vt:lpstr>
      <vt:lpstr>Review: Leadership Training In The Workplace</vt:lpstr>
      <vt:lpstr>How To Create A Career Roadmap</vt:lpstr>
      <vt:lpstr>Overview </vt:lpstr>
      <vt:lpstr>Activity: Professional Inspiration</vt:lpstr>
      <vt:lpstr>Activity: Transferrable Skills</vt:lpstr>
      <vt:lpstr>Step 1: Consider Your Goals &amp; Skills</vt:lpstr>
      <vt:lpstr>Activity: Elevator Speech</vt:lpstr>
      <vt:lpstr>Networking Pt. I</vt:lpstr>
      <vt:lpstr>Networking Pt. II</vt:lpstr>
      <vt:lpstr>Step 2: Where Are You Going? </vt:lpstr>
      <vt:lpstr>Activity: Visualizing Your Career</vt:lpstr>
      <vt:lpstr>Step 3: The Job Search Roadmap</vt:lpstr>
      <vt:lpstr>Activity: Create Your Own Job Search Roadmap</vt:lpstr>
      <vt:lpstr>Guest Speaker: Job Search Story </vt:lpstr>
      <vt:lpstr>Review: The Job Search Roadmap Outline</vt:lpstr>
      <vt:lpstr>Resume / LinkedIn Review</vt:lpstr>
      <vt:lpstr>Overview</vt:lpstr>
      <vt:lpstr>Introduction: The Evolution of The Job Search</vt:lpstr>
      <vt:lpstr>Why Use LinkedIn?</vt:lpstr>
      <vt:lpstr>Do’s &amp; Don’ts of LinkedIn</vt:lpstr>
      <vt:lpstr>Activity: Let’s Build a LinkedIn Profile! </vt:lpstr>
      <vt:lpstr>The Four Essentials Of A Successful Resume</vt:lpstr>
      <vt:lpstr>Activity: What’s Wrong With This Resume? </vt:lpstr>
      <vt:lpstr>Activity: Refining Your Resume Using Power Verbs</vt:lpstr>
      <vt:lpstr>Review: LinkedIn &amp; Resumes Overview</vt:lpstr>
      <vt:lpstr>Guest Speaker: What Do You Look For In A Resume + How Do You Set-Up Informational Interviews?</vt:lpstr>
      <vt:lpstr>Informational Interviews</vt:lpstr>
      <vt:lpstr>Overview </vt:lpstr>
      <vt:lpstr>Introduction: What Is An Informational Interview?</vt:lpstr>
      <vt:lpstr>Step 1: What is the Purpose of an Informational Interview?</vt:lpstr>
      <vt:lpstr>Step 2: How Do You Get An Informational Interview?  </vt:lpstr>
      <vt:lpstr>Step 3: How To Prepare For Informational Interviews</vt:lpstr>
      <vt:lpstr>Step 4: Follow-Up &amp; Follow Through </vt:lpstr>
      <vt:lpstr>Activity: Set-Up Informational Interviews</vt:lpstr>
      <vt:lpstr>Review: Informational Interviews</vt:lpstr>
      <vt:lpstr>Review: ICDW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International Career Development Workshop</dc:title>
  <dc:creator>Mike Oettel</dc:creator>
  <cp:lastModifiedBy>Mike Oettel</cp:lastModifiedBy>
  <cp:revision>3</cp:revision>
  <dcterms:modified xsi:type="dcterms:W3CDTF">2017-01-27T15:18:27Z</dcterms:modified>
</cp:coreProperties>
</file>