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1"/>
  </p:notesMasterIdLst>
  <p:sldIdLst>
    <p:sldId id="470" r:id="rId2"/>
    <p:sldId id="469" r:id="rId3"/>
    <p:sldId id="467" r:id="rId4"/>
    <p:sldId id="468" r:id="rId5"/>
    <p:sldId id="431" r:id="rId6"/>
    <p:sldId id="262" r:id="rId7"/>
    <p:sldId id="437" r:id="rId8"/>
    <p:sldId id="263" r:id="rId9"/>
    <p:sldId id="272" r:id="rId10"/>
    <p:sldId id="432" r:id="rId11"/>
    <p:sldId id="471" r:id="rId12"/>
    <p:sldId id="384" r:id="rId13"/>
    <p:sldId id="451" r:id="rId14"/>
    <p:sldId id="269" r:id="rId15"/>
    <p:sldId id="397" r:id="rId16"/>
    <p:sldId id="279" r:id="rId17"/>
    <p:sldId id="289" r:id="rId18"/>
    <p:sldId id="398" r:id="rId19"/>
    <p:sldId id="433" r:id="rId20"/>
    <p:sldId id="452" r:id="rId21"/>
    <p:sldId id="427" r:id="rId22"/>
    <p:sldId id="283" r:id="rId23"/>
    <p:sldId id="291" r:id="rId24"/>
    <p:sldId id="290" r:id="rId25"/>
    <p:sldId id="284" r:id="rId26"/>
    <p:sldId id="439" r:id="rId27"/>
    <p:sldId id="454" r:id="rId28"/>
    <p:sldId id="402" r:id="rId29"/>
    <p:sldId id="434" r:id="rId30"/>
    <p:sldId id="280" r:id="rId31"/>
    <p:sldId id="285" r:id="rId32"/>
    <p:sldId id="286" r:id="rId33"/>
    <p:sldId id="399" r:id="rId34"/>
    <p:sldId id="435" r:id="rId35"/>
    <p:sldId id="256" r:id="rId36"/>
    <p:sldId id="268" r:id="rId37"/>
    <p:sldId id="405" r:id="rId38"/>
    <p:sldId id="455" r:id="rId39"/>
    <p:sldId id="436" r:id="rId40"/>
    <p:sldId id="411" r:id="rId41"/>
    <p:sldId id="409" r:id="rId42"/>
    <p:sldId id="403" r:id="rId43"/>
    <p:sldId id="408" r:id="rId44"/>
    <p:sldId id="456" r:id="rId45"/>
    <p:sldId id="440" r:id="rId46"/>
    <p:sldId id="299" r:id="rId47"/>
    <p:sldId id="315" r:id="rId48"/>
    <p:sldId id="314" r:id="rId49"/>
    <p:sldId id="412" r:id="rId50"/>
    <p:sldId id="458" r:id="rId51"/>
    <p:sldId id="441" r:id="rId52"/>
    <p:sldId id="303" r:id="rId53"/>
    <p:sldId id="304" r:id="rId54"/>
    <p:sldId id="318" r:id="rId55"/>
    <p:sldId id="413" r:id="rId56"/>
    <p:sldId id="305" r:id="rId57"/>
    <p:sldId id="442" r:id="rId58"/>
    <p:sldId id="307" r:id="rId59"/>
    <p:sldId id="322" r:id="rId60"/>
    <p:sldId id="308" r:id="rId61"/>
    <p:sldId id="415" r:id="rId62"/>
    <p:sldId id="460" r:id="rId63"/>
    <p:sldId id="428" r:id="rId64"/>
    <p:sldId id="416" r:id="rId65"/>
    <p:sldId id="323" r:id="rId66"/>
    <p:sldId id="313" r:id="rId67"/>
    <p:sldId id="417" r:id="rId68"/>
    <p:sldId id="462" r:id="rId69"/>
    <p:sldId id="430" r:id="rId70"/>
    <p:sldId id="301" r:id="rId71"/>
    <p:sldId id="325" r:id="rId72"/>
    <p:sldId id="356" r:id="rId73"/>
    <p:sldId id="363" r:id="rId74"/>
    <p:sldId id="418" r:id="rId75"/>
    <p:sldId id="443" r:id="rId76"/>
    <p:sldId id="355" r:id="rId77"/>
    <p:sldId id="444" r:id="rId78"/>
    <p:sldId id="326" r:id="rId79"/>
    <p:sldId id="328" r:id="rId80"/>
    <p:sldId id="327" r:id="rId81"/>
    <p:sldId id="419" r:id="rId82"/>
    <p:sldId id="445" r:id="rId83"/>
    <p:sldId id="420" r:id="rId84"/>
    <p:sldId id="446" r:id="rId85"/>
    <p:sldId id="330" r:id="rId86"/>
    <p:sldId id="335" r:id="rId87"/>
    <p:sldId id="331" r:id="rId88"/>
    <p:sldId id="421" r:id="rId89"/>
    <p:sldId id="332" r:id="rId90"/>
    <p:sldId id="447" r:id="rId91"/>
    <p:sldId id="334" r:id="rId92"/>
    <p:sldId id="337" r:id="rId93"/>
    <p:sldId id="336" r:id="rId94"/>
    <p:sldId id="422" r:id="rId95"/>
    <p:sldId id="463" r:id="rId96"/>
    <p:sldId id="448" r:id="rId97"/>
    <p:sldId id="339" r:id="rId98"/>
    <p:sldId id="343" r:id="rId99"/>
    <p:sldId id="342" r:id="rId100"/>
    <p:sldId id="424" r:id="rId101"/>
    <p:sldId id="464" r:id="rId102"/>
    <p:sldId id="341" r:id="rId103"/>
    <p:sldId id="449" r:id="rId104"/>
    <p:sldId id="344" r:id="rId105"/>
    <p:sldId id="348" r:id="rId106"/>
    <p:sldId id="347" r:id="rId107"/>
    <p:sldId id="425" r:id="rId108"/>
    <p:sldId id="466" r:id="rId109"/>
    <p:sldId id="429" r:id="rId110"/>
  </p:sldIdLst>
  <p:sldSz cx="12192000" cy="6858000"/>
  <p:notesSz cx="6858000" cy="9144000"/>
  <p:defaultText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ittlere Formatvorlage 2 - Akz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7941" autoAdjust="0"/>
    <p:restoredTop sz="85079" autoAdjust="0"/>
  </p:normalViewPr>
  <p:slideViewPr>
    <p:cSldViewPr snapToGrid="0">
      <p:cViewPr varScale="1">
        <p:scale>
          <a:sx n="63" d="100"/>
          <a:sy n="63" d="100"/>
        </p:scale>
        <p:origin x="90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presProps" Target="pres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viewProps" Target="viewProps.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Kopfzeilenplatzhalt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de-DE"/>
          </a:p>
        </p:txBody>
      </p:sp>
      <p:sp>
        <p:nvSpPr>
          <p:cNvPr id="3" name="Datumsplatzhalt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43EAF03-E4E7-4881-B036-DF155B948E54}" type="datetimeFigureOut">
              <a:rPr lang="de-DE" smtClean="0"/>
              <a:t>19.09.2016</a:t>
            </a:fld>
            <a:endParaRPr lang="de-DE"/>
          </a:p>
        </p:txBody>
      </p:sp>
      <p:sp>
        <p:nvSpPr>
          <p:cNvPr id="4" name="Folienbildplatzhalt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de-DE"/>
          </a:p>
        </p:txBody>
      </p:sp>
      <p:sp>
        <p:nvSpPr>
          <p:cNvPr id="5" name="Notizenplatzhalt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6" name="Fußzeilenplatzhalt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de-DE"/>
          </a:p>
        </p:txBody>
      </p:sp>
      <p:sp>
        <p:nvSpPr>
          <p:cNvPr id="7" name="Foliennummernplatzhalt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AD83BF6-0714-443D-976B-7EAAAFD5E719}" type="slidenum">
              <a:rPr lang="de-DE" smtClean="0"/>
              <a:t>‹N°›</a:t>
            </a:fld>
            <a:endParaRPr lang="de-DE"/>
          </a:p>
        </p:txBody>
      </p:sp>
    </p:spTree>
    <p:extLst>
      <p:ext uri="{BB962C8B-B14F-4D97-AF65-F5344CB8AC3E}">
        <p14:creationId xmlns:p14="http://schemas.microsoft.com/office/powerpoint/2010/main" val="25962336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AD83BF6-0714-443D-976B-7EAAAFD5E719}" type="slidenum">
              <a:rPr lang="de-DE" smtClean="0"/>
              <a:t>12</a:t>
            </a:fld>
            <a:endParaRPr lang="de-DE"/>
          </a:p>
        </p:txBody>
      </p:sp>
    </p:spTree>
    <p:extLst>
      <p:ext uri="{BB962C8B-B14F-4D97-AF65-F5344CB8AC3E}">
        <p14:creationId xmlns:p14="http://schemas.microsoft.com/office/powerpoint/2010/main" val="14659481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Espace réservé de l'image des diapositives 1"/>
          <p:cNvSpPr>
            <a:spLocks noGrp="1" noRot="1" noChangeAspect="1"/>
          </p:cNvSpPr>
          <p:nvPr>
            <p:ph type="sldImg"/>
          </p:nvPr>
        </p:nvSpPr>
        <p:spPr/>
      </p:sp>
      <p:sp>
        <p:nvSpPr>
          <p:cNvPr id="3" name="Espace réservé des commentaires 2"/>
          <p:cNvSpPr>
            <a:spLocks noGrp="1"/>
          </p:cNvSpPr>
          <p:nvPr>
            <p:ph type="body" idx="1"/>
          </p:nvPr>
        </p:nvSpPr>
        <p:spPr/>
        <p:txBody>
          <a:bodyPr/>
          <a:lstStyle/>
          <a:p>
            <a:endParaRPr lang="fr-FR" dirty="0"/>
          </a:p>
        </p:txBody>
      </p:sp>
      <p:sp>
        <p:nvSpPr>
          <p:cNvPr id="4" name="Espace réservé du numéro de diapositive 3"/>
          <p:cNvSpPr>
            <a:spLocks noGrp="1"/>
          </p:cNvSpPr>
          <p:nvPr>
            <p:ph type="sldNum" sz="quarter" idx="10"/>
          </p:nvPr>
        </p:nvSpPr>
        <p:spPr/>
        <p:txBody>
          <a:bodyPr/>
          <a:lstStyle/>
          <a:p>
            <a:fld id="{7AD83BF6-0714-443D-976B-7EAAAFD5E719}" type="slidenum">
              <a:rPr lang="de-DE" smtClean="0"/>
              <a:t>59</a:t>
            </a:fld>
            <a:endParaRPr lang="de-DE"/>
          </a:p>
        </p:txBody>
      </p:sp>
    </p:spTree>
    <p:extLst>
      <p:ext uri="{BB962C8B-B14F-4D97-AF65-F5344CB8AC3E}">
        <p14:creationId xmlns:p14="http://schemas.microsoft.com/office/powerpoint/2010/main" val="403344488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lienbildplatzhalter 1"/>
          <p:cNvSpPr>
            <a:spLocks noGrp="1" noRot="1" noChangeAspect="1"/>
          </p:cNvSpPr>
          <p:nvPr>
            <p:ph type="sldImg"/>
          </p:nvPr>
        </p:nvSpPr>
        <p:spPr/>
      </p:sp>
      <p:sp>
        <p:nvSpPr>
          <p:cNvPr id="3" name="Notizenplatzhalter 2"/>
          <p:cNvSpPr>
            <a:spLocks noGrp="1"/>
          </p:cNvSpPr>
          <p:nvPr>
            <p:ph type="body" idx="1"/>
          </p:nvPr>
        </p:nvSpPr>
        <p:spPr/>
        <p:txBody>
          <a:bodyPr/>
          <a:lstStyle/>
          <a:p>
            <a:endParaRPr lang="de-DE" dirty="0"/>
          </a:p>
        </p:txBody>
      </p:sp>
      <p:sp>
        <p:nvSpPr>
          <p:cNvPr id="4" name="Foliennummernplatzhalter 3"/>
          <p:cNvSpPr>
            <a:spLocks noGrp="1"/>
          </p:cNvSpPr>
          <p:nvPr>
            <p:ph type="sldNum" sz="quarter" idx="10"/>
          </p:nvPr>
        </p:nvSpPr>
        <p:spPr/>
        <p:txBody>
          <a:bodyPr/>
          <a:lstStyle/>
          <a:p>
            <a:fld id="{7AD83BF6-0714-443D-976B-7EAAAFD5E719}" type="slidenum">
              <a:rPr lang="de-DE" smtClean="0"/>
              <a:t>65</a:t>
            </a:fld>
            <a:endParaRPr lang="de-DE"/>
          </a:p>
        </p:txBody>
      </p:sp>
    </p:spTree>
    <p:extLst>
      <p:ext uri="{BB962C8B-B14F-4D97-AF65-F5344CB8AC3E}">
        <p14:creationId xmlns:p14="http://schemas.microsoft.com/office/powerpoint/2010/main" val="9632622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de-DE"/>
              <a:t>Titelmasterformat durch Klicken bearbeiten</a:t>
            </a:r>
          </a:p>
        </p:txBody>
      </p:sp>
      <p:sp>
        <p:nvSpPr>
          <p:cNvPr id="3" name="Unt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de-DE"/>
              <a:t>Formatvorlage des Untertitelmasters durch Klicken bearbeiten</a:t>
            </a:r>
          </a:p>
        </p:txBody>
      </p:sp>
      <p:sp>
        <p:nvSpPr>
          <p:cNvPr id="4" name="Datumsplatzhalter 3"/>
          <p:cNvSpPr>
            <a:spLocks noGrp="1"/>
          </p:cNvSpPr>
          <p:nvPr>
            <p:ph type="dt" sz="half" idx="10"/>
          </p:nvPr>
        </p:nvSpPr>
        <p:spPr/>
        <p:txBody>
          <a:bodyPr/>
          <a:lstStyle/>
          <a:p>
            <a:fld id="{90649482-515E-4405-A981-D6FEB7E0CD22}" type="datetimeFigureOut">
              <a:rPr lang="de-DE" smtClean="0"/>
              <a:t>19.09.2016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1BC8A83-67BC-4CCB-B7E6-75F973E97AC6}" type="slidenum">
              <a:rPr lang="de-DE" smtClean="0"/>
              <a:t>‹N°›</a:t>
            </a:fld>
            <a:endParaRPr lang="de-DE"/>
          </a:p>
        </p:txBody>
      </p:sp>
    </p:spTree>
    <p:extLst>
      <p:ext uri="{BB962C8B-B14F-4D97-AF65-F5344CB8AC3E}">
        <p14:creationId xmlns:p14="http://schemas.microsoft.com/office/powerpoint/2010/main" val="27827857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Vertikaler Textplatzhalter 2"/>
          <p:cNvSpPr>
            <a:spLocks noGrp="1"/>
          </p:cNvSpPr>
          <p:nvPr>
            <p:ph type="body" orient="vert" idx="1"/>
          </p:nvPr>
        </p:nvSpPr>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90649482-515E-4405-A981-D6FEB7E0CD22}" type="datetimeFigureOut">
              <a:rPr lang="de-DE" smtClean="0"/>
              <a:t>19.09.2016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1BC8A83-67BC-4CCB-B7E6-75F973E97AC6}" type="slidenum">
              <a:rPr lang="de-DE" smtClean="0"/>
              <a:t>‹N°›</a:t>
            </a:fld>
            <a:endParaRPr lang="de-DE"/>
          </a:p>
        </p:txBody>
      </p:sp>
    </p:spTree>
    <p:extLst>
      <p:ext uri="{BB962C8B-B14F-4D97-AF65-F5344CB8AC3E}">
        <p14:creationId xmlns:p14="http://schemas.microsoft.com/office/powerpoint/2010/main" val="2460831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8724900" y="365125"/>
            <a:ext cx="2628900" cy="5811838"/>
          </a:xfrm>
        </p:spPr>
        <p:txBody>
          <a:bodyPr vert="eaVert"/>
          <a:lstStyle/>
          <a:p>
            <a:r>
              <a:rPr lang="de-DE"/>
              <a:t>Titelmasterformat durch Klicken bearbeiten</a:t>
            </a:r>
          </a:p>
        </p:txBody>
      </p:sp>
      <p:sp>
        <p:nvSpPr>
          <p:cNvPr id="3" name="Vertikaler Textplatzhalter 2"/>
          <p:cNvSpPr>
            <a:spLocks noGrp="1"/>
          </p:cNvSpPr>
          <p:nvPr>
            <p:ph type="body" orient="vert" idx="1"/>
          </p:nvPr>
        </p:nvSpPr>
        <p:spPr>
          <a:xfrm>
            <a:off x="838200" y="365125"/>
            <a:ext cx="7734300" cy="5811838"/>
          </a:xfrm>
        </p:spPr>
        <p:txBody>
          <a:bodyPr vert="eaVert"/>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90649482-515E-4405-A981-D6FEB7E0CD22}" type="datetimeFigureOut">
              <a:rPr lang="de-DE" smtClean="0"/>
              <a:t>19.09.2016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1BC8A83-67BC-4CCB-B7E6-75F973E97AC6}" type="slidenum">
              <a:rPr lang="de-DE" smtClean="0"/>
              <a:t>‹N°›</a:t>
            </a:fld>
            <a:endParaRPr lang="de-DE"/>
          </a:p>
        </p:txBody>
      </p:sp>
    </p:spTree>
    <p:extLst>
      <p:ext uri="{BB962C8B-B14F-4D97-AF65-F5344CB8AC3E}">
        <p14:creationId xmlns:p14="http://schemas.microsoft.com/office/powerpoint/2010/main" val="250462736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idx="1"/>
          </p:nvPr>
        </p:nvSpPr>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10"/>
          </p:nvPr>
        </p:nvSpPr>
        <p:spPr/>
        <p:txBody>
          <a:bodyPr/>
          <a:lstStyle/>
          <a:p>
            <a:fld id="{90649482-515E-4405-A981-D6FEB7E0CD22}" type="datetimeFigureOut">
              <a:rPr lang="de-DE" smtClean="0"/>
              <a:t>19.09.2016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1BC8A83-67BC-4CCB-B7E6-75F973E97AC6}" type="slidenum">
              <a:rPr lang="de-DE" smtClean="0"/>
              <a:t>‹N°›</a:t>
            </a:fld>
            <a:endParaRPr lang="de-DE"/>
          </a:p>
        </p:txBody>
      </p:sp>
    </p:spTree>
    <p:extLst>
      <p:ext uri="{BB962C8B-B14F-4D97-AF65-F5344CB8AC3E}">
        <p14:creationId xmlns:p14="http://schemas.microsoft.com/office/powerpoint/2010/main" val="374305884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de-DE"/>
              <a:t>Titelmasterformat durch Klicken bearbeiten</a:t>
            </a:r>
          </a:p>
        </p:txBody>
      </p:sp>
      <p:sp>
        <p:nvSpPr>
          <p:cNvPr id="3" name="Textplatzhalt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de-DE"/>
              <a:t>Formatvorlagen des Textmasters bearbeiten</a:t>
            </a:r>
          </a:p>
        </p:txBody>
      </p:sp>
      <p:sp>
        <p:nvSpPr>
          <p:cNvPr id="4" name="Datumsplatzhalter 3"/>
          <p:cNvSpPr>
            <a:spLocks noGrp="1"/>
          </p:cNvSpPr>
          <p:nvPr>
            <p:ph type="dt" sz="half" idx="10"/>
          </p:nvPr>
        </p:nvSpPr>
        <p:spPr/>
        <p:txBody>
          <a:bodyPr/>
          <a:lstStyle/>
          <a:p>
            <a:fld id="{90649482-515E-4405-A981-D6FEB7E0CD22}" type="datetimeFigureOut">
              <a:rPr lang="de-DE" smtClean="0"/>
              <a:t>19.09.2016</a:t>
            </a:fld>
            <a:endParaRPr lang="de-DE"/>
          </a:p>
        </p:txBody>
      </p:sp>
      <p:sp>
        <p:nvSpPr>
          <p:cNvPr id="5" name="Fußzeilenplatzhalter 4"/>
          <p:cNvSpPr>
            <a:spLocks noGrp="1"/>
          </p:cNvSpPr>
          <p:nvPr>
            <p:ph type="ftr" sz="quarter" idx="11"/>
          </p:nvPr>
        </p:nvSpPr>
        <p:spPr/>
        <p:txBody>
          <a:bodyPr/>
          <a:lstStyle/>
          <a:p>
            <a:endParaRPr lang="de-DE"/>
          </a:p>
        </p:txBody>
      </p:sp>
      <p:sp>
        <p:nvSpPr>
          <p:cNvPr id="6" name="Foliennummernplatzhalter 5"/>
          <p:cNvSpPr>
            <a:spLocks noGrp="1"/>
          </p:cNvSpPr>
          <p:nvPr>
            <p:ph type="sldNum" sz="quarter" idx="12"/>
          </p:nvPr>
        </p:nvSpPr>
        <p:spPr/>
        <p:txBody>
          <a:bodyPr/>
          <a:lstStyle/>
          <a:p>
            <a:fld id="{01BC8A83-67BC-4CCB-B7E6-75F973E97AC6}" type="slidenum">
              <a:rPr lang="de-DE" smtClean="0"/>
              <a:t>‹N°›</a:t>
            </a:fld>
            <a:endParaRPr lang="de-DE"/>
          </a:p>
        </p:txBody>
      </p:sp>
    </p:spTree>
    <p:extLst>
      <p:ext uri="{BB962C8B-B14F-4D97-AF65-F5344CB8AC3E}">
        <p14:creationId xmlns:p14="http://schemas.microsoft.com/office/powerpoint/2010/main" val="236069648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Inhaltsplatzhalter 2"/>
          <p:cNvSpPr>
            <a:spLocks noGrp="1"/>
          </p:cNvSpPr>
          <p:nvPr>
            <p:ph sz="half" idx="1"/>
          </p:nvPr>
        </p:nvSpPr>
        <p:spPr>
          <a:xfrm>
            <a:off x="838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Inhaltsplatzhalter 3"/>
          <p:cNvSpPr>
            <a:spLocks noGrp="1"/>
          </p:cNvSpPr>
          <p:nvPr>
            <p:ph sz="half" idx="2"/>
          </p:nvPr>
        </p:nvSpPr>
        <p:spPr>
          <a:xfrm>
            <a:off x="6172200" y="1825625"/>
            <a:ext cx="5181600" cy="435133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Datumsplatzhalter 4"/>
          <p:cNvSpPr>
            <a:spLocks noGrp="1"/>
          </p:cNvSpPr>
          <p:nvPr>
            <p:ph type="dt" sz="half" idx="10"/>
          </p:nvPr>
        </p:nvSpPr>
        <p:spPr/>
        <p:txBody>
          <a:bodyPr/>
          <a:lstStyle/>
          <a:p>
            <a:fld id="{90649482-515E-4405-A981-D6FEB7E0CD22}" type="datetimeFigureOut">
              <a:rPr lang="de-DE" smtClean="0"/>
              <a:t>19.09.2016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1BC8A83-67BC-4CCB-B7E6-75F973E97AC6}" type="slidenum">
              <a:rPr lang="de-DE" smtClean="0"/>
              <a:t>‹N°›</a:t>
            </a:fld>
            <a:endParaRPr lang="de-DE"/>
          </a:p>
        </p:txBody>
      </p:sp>
    </p:spTree>
    <p:extLst>
      <p:ext uri="{BB962C8B-B14F-4D97-AF65-F5344CB8AC3E}">
        <p14:creationId xmlns:p14="http://schemas.microsoft.com/office/powerpoint/2010/main" val="347872083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de-DE"/>
              <a:t>Titelmasterformat durch Klicken bearbeiten</a:t>
            </a:r>
          </a:p>
        </p:txBody>
      </p:sp>
      <p:sp>
        <p:nvSpPr>
          <p:cNvPr id="3" name="Textplatzhalt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4" name="Inhaltsplatzhalter 3"/>
          <p:cNvSpPr>
            <a:spLocks noGrp="1"/>
          </p:cNvSpPr>
          <p:nvPr>
            <p:ph sz="half" idx="2"/>
          </p:nvPr>
        </p:nvSpPr>
        <p:spPr>
          <a:xfrm>
            <a:off x="839788" y="2505075"/>
            <a:ext cx="5157787"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5" name="Textplatzhalt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a:t>Formatvorlagen des Textmasters bearbeiten</a:t>
            </a:r>
          </a:p>
        </p:txBody>
      </p:sp>
      <p:sp>
        <p:nvSpPr>
          <p:cNvPr id="6" name="Inhaltsplatzhalter 5"/>
          <p:cNvSpPr>
            <a:spLocks noGrp="1"/>
          </p:cNvSpPr>
          <p:nvPr>
            <p:ph sz="quarter" idx="4"/>
          </p:nvPr>
        </p:nvSpPr>
        <p:spPr>
          <a:xfrm>
            <a:off x="6172200" y="2505075"/>
            <a:ext cx="5183188" cy="3684588"/>
          </a:xfrm>
        </p:spPr>
        <p:txBody>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7" name="Datumsplatzhalter 6"/>
          <p:cNvSpPr>
            <a:spLocks noGrp="1"/>
          </p:cNvSpPr>
          <p:nvPr>
            <p:ph type="dt" sz="half" idx="10"/>
          </p:nvPr>
        </p:nvSpPr>
        <p:spPr/>
        <p:txBody>
          <a:bodyPr/>
          <a:lstStyle/>
          <a:p>
            <a:fld id="{90649482-515E-4405-A981-D6FEB7E0CD22}" type="datetimeFigureOut">
              <a:rPr lang="de-DE" smtClean="0"/>
              <a:t>19.09.2016</a:t>
            </a:fld>
            <a:endParaRPr lang="de-DE"/>
          </a:p>
        </p:txBody>
      </p:sp>
      <p:sp>
        <p:nvSpPr>
          <p:cNvPr id="8" name="Fußzeilenplatzhalter 7"/>
          <p:cNvSpPr>
            <a:spLocks noGrp="1"/>
          </p:cNvSpPr>
          <p:nvPr>
            <p:ph type="ftr" sz="quarter" idx="11"/>
          </p:nvPr>
        </p:nvSpPr>
        <p:spPr/>
        <p:txBody>
          <a:bodyPr/>
          <a:lstStyle/>
          <a:p>
            <a:endParaRPr lang="de-DE"/>
          </a:p>
        </p:txBody>
      </p:sp>
      <p:sp>
        <p:nvSpPr>
          <p:cNvPr id="9" name="Foliennummernplatzhalter 8"/>
          <p:cNvSpPr>
            <a:spLocks noGrp="1"/>
          </p:cNvSpPr>
          <p:nvPr>
            <p:ph type="sldNum" sz="quarter" idx="12"/>
          </p:nvPr>
        </p:nvSpPr>
        <p:spPr/>
        <p:txBody>
          <a:bodyPr/>
          <a:lstStyle/>
          <a:p>
            <a:fld id="{01BC8A83-67BC-4CCB-B7E6-75F973E97AC6}" type="slidenum">
              <a:rPr lang="de-DE" smtClean="0"/>
              <a:t>‹N°›</a:t>
            </a:fld>
            <a:endParaRPr lang="de-DE"/>
          </a:p>
        </p:txBody>
      </p:sp>
    </p:spTree>
    <p:extLst>
      <p:ext uri="{BB962C8B-B14F-4D97-AF65-F5344CB8AC3E}">
        <p14:creationId xmlns:p14="http://schemas.microsoft.com/office/powerpoint/2010/main" val="134570424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de-DE"/>
              <a:t>Titelmasterformat durch Klicken bearbeiten</a:t>
            </a:r>
          </a:p>
        </p:txBody>
      </p:sp>
      <p:sp>
        <p:nvSpPr>
          <p:cNvPr id="3" name="Datumsplatzhalter 2"/>
          <p:cNvSpPr>
            <a:spLocks noGrp="1"/>
          </p:cNvSpPr>
          <p:nvPr>
            <p:ph type="dt" sz="half" idx="10"/>
          </p:nvPr>
        </p:nvSpPr>
        <p:spPr/>
        <p:txBody>
          <a:bodyPr/>
          <a:lstStyle/>
          <a:p>
            <a:fld id="{90649482-515E-4405-A981-D6FEB7E0CD22}" type="datetimeFigureOut">
              <a:rPr lang="de-DE" smtClean="0"/>
              <a:t>19.09.2016</a:t>
            </a:fld>
            <a:endParaRPr lang="de-DE"/>
          </a:p>
        </p:txBody>
      </p:sp>
      <p:sp>
        <p:nvSpPr>
          <p:cNvPr id="4" name="Fußzeilenplatzhalter 3"/>
          <p:cNvSpPr>
            <a:spLocks noGrp="1"/>
          </p:cNvSpPr>
          <p:nvPr>
            <p:ph type="ftr" sz="quarter" idx="11"/>
          </p:nvPr>
        </p:nvSpPr>
        <p:spPr/>
        <p:txBody>
          <a:bodyPr/>
          <a:lstStyle/>
          <a:p>
            <a:endParaRPr lang="de-DE"/>
          </a:p>
        </p:txBody>
      </p:sp>
      <p:sp>
        <p:nvSpPr>
          <p:cNvPr id="5" name="Foliennummernplatzhalter 4"/>
          <p:cNvSpPr>
            <a:spLocks noGrp="1"/>
          </p:cNvSpPr>
          <p:nvPr>
            <p:ph type="sldNum" sz="quarter" idx="12"/>
          </p:nvPr>
        </p:nvSpPr>
        <p:spPr/>
        <p:txBody>
          <a:bodyPr/>
          <a:lstStyle/>
          <a:p>
            <a:fld id="{01BC8A83-67BC-4CCB-B7E6-75F973E97AC6}" type="slidenum">
              <a:rPr lang="de-DE" smtClean="0"/>
              <a:t>‹N°›</a:t>
            </a:fld>
            <a:endParaRPr lang="de-DE"/>
          </a:p>
        </p:txBody>
      </p:sp>
    </p:spTree>
    <p:extLst>
      <p:ext uri="{BB962C8B-B14F-4D97-AF65-F5344CB8AC3E}">
        <p14:creationId xmlns:p14="http://schemas.microsoft.com/office/powerpoint/2010/main" val="9633298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Datumsplatzhalter 1"/>
          <p:cNvSpPr>
            <a:spLocks noGrp="1"/>
          </p:cNvSpPr>
          <p:nvPr>
            <p:ph type="dt" sz="half" idx="10"/>
          </p:nvPr>
        </p:nvSpPr>
        <p:spPr/>
        <p:txBody>
          <a:bodyPr/>
          <a:lstStyle/>
          <a:p>
            <a:fld id="{90649482-515E-4405-A981-D6FEB7E0CD22}" type="datetimeFigureOut">
              <a:rPr lang="de-DE" smtClean="0"/>
              <a:t>19.09.2016</a:t>
            </a:fld>
            <a:endParaRPr lang="de-DE"/>
          </a:p>
        </p:txBody>
      </p:sp>
      <p:sp>
        <p:nvSpPr>
          <p:cNvPr id="3" name="Fußzeilenplatzhalter 2"/>
          <p:cNvSpPr>
            <a:spLocks noGrp="1"/>
          </p:cNvSpPr>
          <p:nvPr>
            <p:ph type="ftr" sz="quarter" idx="11"/>
          </p:nvPr>
        </p:nvSpPr>
        <p:spPr/>
        <p:txBody>
          <a:bodyPr/>
          <a:lstStyle/>
          <a:p>
            <a:endParaRPr lang="de-DE"/>
          </a:p>
        </p:txBody>
      </p:sp>
      <p:sp>
        <p:nvSpPr>
          <p:cNvPr id="4" name="Foliennummernplatzhalter 3"/>
          <p:cNvSpPr>
            <a:spLocks noGrp="1"/>
          </p:cNvSpPr>
          <p:nvPr>
            <p:ph type="sldNum" sz="quarter" idx="12"/>
          </p:nvPr>
        </p:nvSpPr>
        <p:spPr/>
        <p:txBody>
          <a:bodyPr/>
          <a:lstStyle/>
          <a:p>
            <a:fld id="{01BC8A83-67BC-4CCB-B7E6-75F973E97AC6}" type="slidenum">
              <a:rPr lang="de-DE" smtClean="0"/>
              <a:t>‹N°›</a:t>
            </a:fld>
            <a:endParaRPr lang="de-DE"/>
          </a:p>
        </p:txBody>
      </p:sp>
    </p:spTree>
    <p:extLst>
      <p:ext uri="{BB962C8B-B14F-4D97-AF65-F5344CB8AC3E}">
        <p14:creationId xmlns:p14="http://schemas.microsoft.com/office/powerpoint/2010/main" val="184659196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Inhaltsplatzhalt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90649482-515E-4405-A981-D6FEB7E0CD22}" type="datetimeFigureOut">
              <a:rPr lang="de-DE" smtClean="0"/>
              <a:t>19.09.2016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1BC8A83-67BC-4CCB-B7E6-75F973E97AC6}" type="slidenum">
              <a:rPr lang="de-DE" smtClean="0"/>
              <a:t>‹N°›</a:t>
            </a:fld>
            <a:endParaRPr lang="de-DE"/>
          </a:p>
        </p:txBody>
      </p:sp>
    </p:spTree>
    <p:extLst>
      <p:ext uri="{BB962C8B-B14F-4D97-AF65-F5344CB8AC3E}">
        <p14:creationId xmlns:p14="http://schemas.microsoft.com/office/powerpoint/2010/main" val="109693920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de-DE"/>
              <a:t>Titelmasterformat durch Klicken bearbeiten</a:t>
            </a:r>
          </a:p>
        </p:txBody>
      </p:sp>
      <p:sp>
        <p:nvSpPr>
          <p:cNvPr id="3" name="Bildplatzhalt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de-DE"/>
          </a:p>
        </p:txBody>
      </p:sp>
      <p:sp>
        <p:nvSpPr>
          <p:cNvPr id="4" name="Textplatzhalt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de-DE"/>
              <a:t>Formatvorlagen des Textmasters bearbeiten</a:t>
            </a:r>
          </a:p>
        </p:txBody>
      </p:sp>
      <p:sp>
        <p:nvSpPr>
          <p:cNvPr id="5" name="Datumsplatzhalter 4"/>
          <p:cNvSpPr>
            <a:spLocks noGrp="1"/>
          </p:cNvSpPr>
          <p:nvPr>
            <p:ph type="dt" sz="half" idx="10"/>
          </p:nvPr>
        </p:nvSpPr>
        <p:spPr/>
        <p:txBody>
          <a:bodyPr/>
          <a:lstStyle/>
          <a:p>
            <a:fld id="{90649482-515E-4405-A981-D6FEB7E0CD22}" type="datetimeFigureOut">
              <a:rPr lang="de-DE" smtClean="0"/>
              <a:t>19.09.2016</a:t>
            </a:fld>
            <a:endParaRPr lang="de-DE"/>
          </a:p>
        </p:txBody>
      </p:sp>
      <p:sp>
        <p:nvSpPr>
          <p:cNvPr id="6" name="Fußzeilenplatzhalter 5"/>
          <p:cNvSpPr>
            <a:spLocks noGrp="1"/>
          </p:cNvSpPr>
          <p:nvPr>
            <p:ph type="ftr" sz="quarter" idx="11"/>
          </p:nvPr>
        </p:nvSpPr>
        <p:spPr/>
        <p:txBody>
          <a:bodyPr/>
          <a:lstStyle/>
          <a:p>
            <a:endParaRPr lang="de-DE"/>
          </a:p>
        </p:txBody>
      </p:sp>
      <p:sp>
        <p:nvSpPr>
          <p:cNvPr id="7" name="Foliennummernplatzhalter 6"/>
          <p:cNvSpPr>
            <a:spLocks noGrp="1"/>
          </p:cNvSpPr>
          <p:nvPr>
            <p:ph type="sldNum" sz="quarter" idx="12"/>
          </p:nvPr>
        </p:nvSpPr>
        <p:spPr/>
        <p:txBody>
          <a:bodyPr/>
          <a:lstStyle/>
          <a:p>
            <a:fld id="{01BC8A83-67BC-4CCB-B7E6-75F973E97AC6}" type="slidenum">
              <a:rPr lang="de-DE" smtClean="0"/>
              <a:t>‹N°›</a:t>
            </a:fld>
            <a:endParaRPr lang="de-DE"/>
          </a:p>
        </p:txBody>
      </p:sp>
    </p:spTree>
    <p:extLst>
      <p:ext uri="{BB962C8B-B14F-4D97-AF65-F5344CB8AC3E}">
        <p14:creationId xmlns:p14="http://schemas.microsoft.com/office/powerpoint/2010/main" val="35257842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elplatzhalt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de-DE"/>
              <a:t>Titelmasterformat durch Klicken bearbeiten</a:t>
            </a:r>
          </a:p>
        </p:txBody>
      </p:sp>
      <p:sp>
        <p:nvSpPr>
          <p:cNvPr id="3" name="Textplatzhalt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de-DE"/>
              <a:t>Formatvorlagen des Textmasters bearbeiten</a:t>
            </a:r>
          </a:p>
          <a:p>
            <a:pPr lvl="1"/>
            <a:r>
              <a:rPr lang="de-DE"/>
              <a:t>Zweite Ebene</a:t>
            </a:r>
          </a:p>
          <a:p>
            <a:pPr lvl="2"/>
            <a:r>
              <a:rPr lang="de-DE"/>
              <a:t>Dritte Ebene</a:t>
            </a:r>
          </a:p>
          <a:p>
            <a:pPr lvl="3"/>
            <a:r>
              <a:rPr lang="de-DE"/>
              <a:t>Vierte Ebene</a:t>
            </a:r>
          </a:p>
          <a:p>
            <a:pPr lvl="4"/>
            <a:r>
              <a:rPr lang="de-DE"/>
              <a:t>Fünfte Ebene</a:t>
            </a:r>
          </a:p>
        </p:txBody>
      </p:sp>
      <p:sp>
        <p:nvSpPr>
          <p:cNvPr id="4" name="Datumsplatzhalt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0649482-515E-4405-A981-D6FEB7E0CD22}" type="datetimeFigureOut">
              <a:rPr lang="de-DE" smtClean="0"/>
              <a:t>19.09.2016</a:t>
            </a:fld>
            <a:endParaRPr lang="de-DE"/>
          </a:p>
        </p:txBody>
      </p:sp>
      <p:sp>
        <p:nvSpPr>
          <p:cNvPr id="5" name="Fußzeilenplatzhalt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de-DE"/>
          </a:p>
        </p:txBody>
      </p:sp>
      <p:sp>
        <p:nvSpPr>
          <p:cNvPr id="6" name="Foliennummernplatzhalt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1BC8A83-67BC-4CCB-B7E6-75F973E97AC6}" type="slidenum">
              <a:rPr lang="de-DE" smtClean="0"/>
              <a:t>‹N°›</a:t>
            </a:fld>
            <a:endParaRPr lang="de-DE"/>
          </a:p>
        </p:txBody>
      </p:sp>
    </p:spTree>
    <p:extLst>
      <p:ext uri="{BB962C8B-B14F-4D97-AF65-F5344CB8AC3E}">
        <p14:creationId xmlns:p14="http://schemas.microsoft.com/office/powerpoint/2010/main" val="38760088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3" Type="http://schemas.openxmlformats.org/officeDocument/2006/relationships/image" Target="../media/image86.JPG"/><Relationship Id="rId2" Type="http://schemas.openxmlformats.org/officeDocument/2006/relationships/image" Target="../media/image85.jpg"/><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image" Target="../media/image16.jp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image" Target="../media/image21.png"/><Relationship Id="rId4" Type="http://schemas.openxmlformats.org/officeDocument/2006/relationships/image" Target="../media/image2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23.JP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26.jp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image" Target="../media/image27.jpg"/><Relationship Id="rId1" Type="http://schemas.openxmlformats.org/officeDocument/2006/relationships/slideLayout" Target="../slideLayouts/slideLayout2.xml"/><Relationship Id="rId4" Type="http://schemas.openxmlformats.org/officeDocument/2006/relationships/image" Target="../media/image29.png"/></Relationships>
</file>

<file path=ppt/slides/_rels/slide32.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0.png"/><Relationship Id="rId1" Type="http://schemas.openxmlformats.org/officeDocument/2006/relationships/slideLayout" Target="../slideLayouts/slideLayout2.xml"/><Relationship Id="rId4" Type="http://schemas.openxmlformats.org/officeDocument/2006/relationships/image" Target="../media/image32.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image" Target="../media/image39.jpg"/><Relationship Id="rId1" Type="http://schemas.openxmlformats.org/officeDocument/2006/relationships/slideLayout" Target="../slideLayouts/slideLayout2.xml"/><Relationship Id="rId4" Type="http://schemas.openxmlformats.org/officeDocument/2006/relationships/image" Target="../media/image41.jpg"/></Relationships>
</file>

<file path=ppt/slides/_rels/slide42.xml.rels><?xml version="1.0" encoding="UTF-8" standalone="yes"?>
<Relationships xmlns="http://schemas.openxmlformats.org/package/2006/relationships"><Relationship Id="rId2" Type="http://schemas.openxmlformats.org/officeDocument/2006/relationships/image" Target="../media/image42.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43.gif"/><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45.jpg"/><Relationship Id="rId2" Type="http://schemas.openxmlformats.org/officeDocument/2006/relationships/image" Target="../media/image44.jpg"/><Relationship Id="rId1" Type="http://schemas.openxmlformats.org/officeDocument/2006/relationships/slideLayout" Target="../slideLayouts/slideLayout2.xml"/><Relationship Id="rId4" Type="http://schemas.openxmlformats.org/officeDocument/2006/relationships/image" Target="../media/image46.jpeg"/></Relationships>
</file>

<file path=ppt/slides/_rels/slide48.xml.rels><?xml version="1.0" encoding="UTF-8" standalone="yes"?>
<Relationships xmlns="http://schemas.openxmlformats.org/package/2006/relationships"><Relationship Id="rId2" Type="http://schemas.openxmlformats.org/officeDocument/2006/relationships/image" Target="../media/image47.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8.jp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image" Target="../media/image50.jpg"/><Relationship Id="rId2" Type="http://schemas.openxmlformats.org/officeDocument/2006/relationships/image" Target="../media/image49.jp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2" Type="http://schemas.openxmlformats.org/officeDocument/2006/relationships/image" Target="../media/image51.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54.jpg"/><Relationship Id="rId2" Type="http://schemas.openxmlformats.org/officeDocument/2006/relationships/image" Target="../media/image53.gif"/><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56.jpeg"/></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57.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3" Type="http://schemas.openxmlformats.org/officeDocument/2006/relationships/image" Target="../media/image58.jp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image" Target="../media/image60.jpg"/><Relationship Id="rId2" Type="http://schemas.openxmlformats.org/officeDocument/2006/relationships/image" Target="../media/image59.jpeg"/><Relationship Id="rId1" Type="http://schemas.openxmlformats.org/officeDocument/2006/relationships/slideLayout" Target="../slideLayouts/slideLayout2.xml"/><Relationship Id="rId4" Type="http://schemas.openxmlformats.org/officeDocument/2006/relationships/image" Target="../media/image61.jp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62.jp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63.jp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65.jpg"/><Relationship Id="rId2" Type="http://schemas.openxmlformats.org/officeDocument/2006/relationships/image" Target="../media/image64.jpeg"/><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66.pn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3.pn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6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69.jpg"/><Relationship Id="rId2" Type="http://schemas.openxmlformats.org/officeDocument/2006/relationships/image" Target="../media/image68.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png"/><Relationship Id="rId1" Type="http://schemas.openxmlformats.org/officeDocument/2006/relationships/slideLayout" Target="../slideLayouts/slideLayout2.xml"/><Relationship Id="rId5" Type="http://schemas.openxmlformats.org/officeDocument/2006/relationships/image" Target="../media/image7.png"/><Relationship Id="rId4" Type="http://schemas.openxmlformats.org/officeDocument/2006/relationships/image" Target="../media/image6.png"/></Relationships>
</file>

<file path=ppt/slides/_rels/slide80.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image" Target="../media/image72.png"/><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image" Target="../media/image73.png"/><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74.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image" Target="../media/image8.jp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image" Target="../media/image76.jpg"/><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3" Type="http://schemas.openxmlformats.org/officeDocument/2006/relationships/image" Target="../media/image78.jpg"/><Relationship Id="rId2" Type="http://schemas.openxmlformats.org/officeDocument/2006/relationships/image" Target="../media/image77.jp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image" Target="../media/image79.png"/><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3" Type="http://schemas.openxmlformats.org/officeDocument/2006/relationships/image" Target="../media/image81.jpg"/><Relationship Id="rId2" Type="http://schemas.openxmlformats.org/officeDocument/2006/relationships/image" Target="../media/image80.jpg"/><Relationship Id="rId1" Type="http://schemas.openxmlformats.org/officeDocument/2006/relationships/slideLayout" Target="../slideLayouts/slideLayout2.xml"/><Relationship Id="rId4" Type="http://schemas.openxmlformats.org/officeDocument/2006/relationships/image" Target="../media/image82.jpg"/></Relationships>
</file>

<file path=ppt/slides/_rels/slide99.xml.rels><?xml version="1.0" encoding="UTF-8" standalone="yes"?>
<Relationships xmlns="http://schemas.openxmlformats.org/package/2006/relationships"><Relationship Id="rId2" Type="http://schemas.openxmlformats.org/officeDocument/2006/relationships/image" Target="../media/image8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293370" y="753428"/>
            <a:ext cx="11723370" cy="1505902"/>
          </a:xfrm>
        </p:spPr>
        <p:txBody>
          <a:bodyPr>
            <a:normAutofit/>
          </a:bodyPr>
          <a:lstStyle/>
          <a:p>
            <a:pPr algn="ctr"/>
            <a:r>
              <a:rPr lang="en-US" sz="1600" dirty="0"/>
              <a:t>2nd section which comes right after the section of cities</a:t>
            </a:r>
          </a:p>
          <a:p>
            <a:pPr marL="0" indent="0" algn="ctr">
              <a:buNone/>
            </a:pPr>
            <a:r>
              <a:rPr lang="en-US" sz="1600" dirty="0"/>
              <a:t>                                                                    (Section German schools)</a:t>
            </a:r>
            <a:endParaRPr lang="en-US" sz="1700" dirty="0" smtClean="0"/>
          </a:p>
          <a:p>
            <a:pPr marL="0" indent="0">
              <a:buNone/>
            </a:pPr>
            <a:endParaRPr lang="en-US" sz="1700" dirty="0"/>
          </a:p>
        </p:txBody>
      </p:sp>
      <p:sp>
        <p:nvSpPr>
          <p:cNvPr id="2" name="Rectangle 1"/>
          <p:cNvSpPr/>
          <p:nvPr/>
        </p:nvSpPr>
        <p:spPr>
          <a:xfrm>
            <a:off x="118110" y="1506379"/>
            <a:ext cx="11567160" cy="5047536"/>
          </a:xfrm>
          <a:prstGeom prst="rect">
            <a:avLst/>
          </a:prstGeom>
        </p:spPr>
        <p:txBody>
          <a:bodyPr wrap="square">
            <a:spAutoFit/>
          </a:bodyPr>
          <a:lstStyle/>
          <a:p>
            <a:r>
              <a:rPr lang="en-US" dirty="0"/>
              <a:t>My wishes :</a:t>
            </a:r>
          </a:p>
          <a:p>
            <a:r>
              <a:rPr lang="en-US" dirty="0"/>
              <a:t>    * Each school should not exceed 2 pages:</a:t>
            </a:r>
          </a:p>
          <a:p>
            <a:r>
              <a:rPr lang="en-US" dirty="0"/>
              <a:t>                      </a:t>
            </a:r>
            <a:r>
              <a:rPr lang="en-US" dirty="0" smtClean="0"/>
              <a:t>     The </a:t>
            </a:r>
            <a:r>
              <a:rPr lang="en-US" dirty="0"/>
              <a:t>first page contains the information of the start of the school description to slide that sits just before the big table, </a:t>
            </a:r>
            <a:r>
              <a:rPr lang="en-US" dirty="0" err="1"/>
              <a:t>ie</a:t>
            </a:r>
            <a:r>
              <a:rPr lang="en-US" dirty="0"/>
              <a:t> the first page will contain the school's description with the school logo and photos</a:t>
            </a:r>
          </a:p>
          <a:p>
            <a:r>
              <a:rPr lang="en-US" dirty="0"/>
              <a:t>         (+ Create the map of the cities where the school is located, if the school is in several cities,</a:t>
            </a:r>
          </a:p>
          <a:p>
            <a:r>
              <a:rPr lang="en-US" dirty="0"/>
              <a:t>+ Photos of the school, photos of the location)</a:t>
            </a:r>
          </a:p>
          <a:p>
            <a:r>
              <a:rPr lang="en-US" dirty="0"/>
              <a:t>(You can find pictures of the school that are higher resolution, pay attention to the school name if you search please)</a:t>
            </a:r>
          </a:p>
          <a:p>
            <a:r>
              <a:rPr lang="en-US" dirty="0"/>
              <a:t>(Map for schools that are located in cities, I would like such a small geographical map where the name of the cities will be indicated with little flags in each city on the map</a:t>
            </a:r>
            <a:r>
              <a:rPr lang="en-US" dirty="0" smtClean="0"/>
              <a:t>)</a:t>
            </a:r>
          </a:p>
          <a:p>
            <a:endParaRPr lang="en-US" dirty="0"/>
          </a:p>
          <a:p>
            <a:endParaRPr lang="en-US" dirty="0"/>
          </a:p>
          <a:p>
            <a:r>
              <a:rPr lang="en-US" dirty="0"/>
              <a:t>                     </a:t>
            </a:r>
            <a:r>
              <a:rPr lang="en-US" dirty="0" smtClean="0"/>
              <a:t>   </a:t>
            </a:r>
            <a:r>
              <a:rPr lang="en-US" dirty="0"/>
              <a:t> The second page contains information from the slide where the big </a:t>
            </a:r>
            <a:r>
              <a:rPr lang="en-US" dirty="0" smtClean="0"/>
              <a:t>table </a:t>
            </a:r>
            <a:r>
              <a:rPr lang="en-US" dirty="0"/>
              <a:t>is. At the foot of the page I would put the logos you find in the slide that comes just after the table.</a:t>
            </a:r>
          </a:p>
          <a:p>
            <a:r>
              <a:rPr lang="en-US" dirty="0"/>
              <a:t>Just below the table, I </a:t>
            </a:r>
            <a:r>
              <a:rPr lang="en-US" dirty="0" smtClean="0"/>
              <a:t>would like to  </a:t>
            </a:r>
            <a:r>
              <a:rPr lang="en-US" dirty="0"/>
              <a:t>put </a:t>
            </a:r>
            <a:r>
              <a:rPr lang="en-US" dirty="0" smtClean="0"/>
              <a:t>what comes in the </a:t>
            </a:r>
            <a:r>
              <a:rPr lang="en-US" dirty="0"/>
              <a:t>last slide of each school, it is the opinion of people who have had courses in this </a:t>
            </a:r>
            <a:r>
              <a:rPr lang="en-US" dirty="0" smtClean="0"/>
              <a:t>school it  </a:t>
            </a:r>
            <a:r>
              <a:rPr lang="en-US" dirty="0"/>
              <a:t>is like an assessment and personal experiences.</a:t>
            </a:r>
          </a:p>
          <a:p>
            <a:r>
              <a:rPr lang="en-US" dirty="0"/>
              <a:t>If </a:t>
            </a:r>
            <a:r>
              <a:rPr lang="en-US" dirty="0" smtClean="0"/>
              <a:t> you don’t find any opinion part  and you find on </a:t>
            </a:r>
            <a:r>
              <a:rPr lang="en-US" dirty="0"/>
              <a:t>the last slide of the school </a:t>
            </a:r>
            <a:r>
              <a:rPr lang="en-US" dirty="0" smtClean="0"/>
              <a:t>only the small </a:t>
            </a:r>
            <a:r>
              <a:rPr lang="en-US" dirty="0"/>
              <a:t>logos that you put at the foot of the </a:t>
            </a:r>
            <a:r>
              <a:rPr lang="en-US" dirty="0" smtClean="0"/>
              <a:t>page, try to find a nice picture for example that replaces the ‘ opinion part ‘ </a:t>
            </a:r>
          </a:p>
          <a:p>
            <a:r>
              <a:rPr lang="en-US" sz="1600" dirty="0"/>
              <a:t> </a:t>
            </a:r>
            <a:r>
              <a:rPr lang="en-US" sz="1600" dirty="0" smtClean="0"/>
              <a:t>       NB: for the school ‘</a:t>
            </a:r>
            <a:r>
              <a:rPr lang="en-US" sz="1600" dirty="0" err="1" smtClean="0"/>
              <a:t>Aktiv</a:t>
            </a:r>
            <a:r>
              <a:rPr lang="en-US" sz="1600" dirty="0" smtClean="0"/>
              <a:t> ‘ even the logos don’t exist , so put just the table with some pictures </a:t>
            </a:r>
            <a:endParaRPr lang="fr-FR" sz="1600" dirty="0"/>
          </a:p>
        </p:txBody>
      </p:sp>
    </p:spTree>
    <p:extLst>
      <p:ext uri="{BB962C8B-B14F-4D97-AF65-F5344CB8AC3E}">
        <p14:creationId xmlns:p14="http://schemas.microsoft.com/office/powerpoint/2010/main" val="258162337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dirty="0"/>
          </a:p>
        </p:txBody>
      </p:sp>
      <p:pic>
        <p:nvPicPr>
          <p:cNvPr id="4" name="Espace réservé du contenu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838200" y="1226026"/>
            <a:ext cx="4480560" cy="4599001"/>
          </a:xfrm>
        </p:spPr>
      </p:pic>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984661" y="1226026"/>
            <a:ext cx="5076807" cy="4732814"/>
          </a:xfrm>
          <a:prstGeom prst="rect">
            <a:avLst/>
          </a:prstGeom>
        </p:spPr>
      </p:pic>
    </p:spTree>
    <p:extLst>
      <p:ext uri="{BB962C8B-B14F-4D97-AF65-F5344CB8AC3E}">
        <p14:creationId xmlns:p14="http://schemas.microsoft.com/office/powerpoint/2010/main" val="952872939"/>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p:cNvGraphicFramePr>
          <p:nvPr>
            <p:extLst>
              <p:ext uri="{D42A27DB-BD31-4B8C-83A1-F6EECF244321}">
                <p14:modId xmlns:p14="http://schemas.microsoft.com/office/powerpoint/2010/main" val="4007212867"/>
              </p:ext>
            </p:extLst>
          </p:nvPr>
        </p:nvGraphicFramePr>
        <p:xfrm>
          <a:off x="1198275" y="756242"/>
          <a:ext cx="8415252" cy="6346247"/>
        </p:xfrm>
        <a:graphic>
          <a:graphicData uri="http://schemas.openxmlformats.org/drawingml/2006/table">
            <a:tbl>
              <a:tblPr firstRow="1" bandRow="1">
                <a:tableStyleId>{5C22544A-7EE6-4342-B048-85BDC9FD1C3A}</a:tableStyleId>
              </a:tblPr>
              <a:tblGrid>
                <a:gridCol w="4207626"/>
                <a:gridCol w="4207626"/>
              </a:tblGrid>
              <a:tr h="574681">
                <a:tc>
                  <a:txBody>
                    <a:bodyPr/>
                    <a:lstStyle/>
                    <a:p>
                      <a:r>
                        <a:rPr lang="fr-FR" dirty="0" smtClean="0"/>
                        <a:t>Adresse </a:t>
                      </a:r>
                      <a:endParaRPr lang="fr-FR" dirty="0"/>
                    </a:p>
                  </a:txBody>
                  <a:tcPr/>
                </a:tc>
                <a:tc>
                  <a:txBody>
                    <a:bodyPr/>
                    <a:lstStyle/>
                    <a:p>
                      <a:r>
                        <a:rPr lang="fr-FR" sz="1800" b="0" i="0" kern="1200" dirty="0" smtClean="0">
                          <a:solidFill>
                            <a:schemeClr val="lt1"/>
                          </a:solidFill>
                          <a:effectLst/>
                          <a:latin typeface="+mn-lt"/>
                          <a:ea typeface="+mn-ea"/>
                          <a:cs typeface="+mn-cs"/>
                        </a:rPr>
                        <a:t>Rote-</a:t>
                      </a:r>
                      <a:r>
                        <a:rPr lang="fr-FR" sz="1800" b="0" i="0" kern="1200" dirty="0" err="1" smtClean="0">
                          <a:solidFill>
                            <a:schemeClr val="lt1"/>
                          </a:solidFill>
                          <a:effectLst/>
                          <a:latin typeface="+mn-lt"/>
                          <a:ea typeface="+mn-ea"/>
                          <a:cs typeface="+mn-cs"/>
                        </a:rPr>
                        <a:t>Hahnen</a:t>
                      </a:r>
                      <a:r>
                        <a:rPr lang="fr-FR" sz="1800" b="0" i="0" kern="1200" dirty="0" smtClean="0">
                          <a:solidFill>
                            <a:schemeClr val="lt1"/>
                          </a:solidFill>
                          <a:effectLst/>
                          <a:latin typeface="+mn-lt"/>
                          <a:ea typeface="+mn-ea"/>
                          <a:cs typeface="+mn-cs"/>
                        </a:rPr>
                        <a:t>-</a:t>
                      </a:r>
                      <a:r>
                        <a:rPr lang="fr-FR" sz="1800" b="0" i="0" kern="1200" dirty="0" err="1" smtClean="0">
                          <a:solidFill>
                            <a:schemeClr val="lt1"/>
                          </a:solidFill>
                          <a:effectLst/>
                          <a:latin typeface="+mn-lt"/>
                          <a:ea typeface="+mn-ea"/>
                          <a:cs typeface="+mn-cs"/>
                        </a:rPr>
                        <a:t>Gasse</a:t>
                      </a:r>
                      <a:r>
                        <a:rPr lang="fr-FR" sz="1800" b="0" i="0" kern="1200" dirty="0" smtClean="0">
                          <a:solidFill>
                            <a:schemeClr val="lt1"/>
                          </a:solidFill>
                          <a:effectLst/>
                          <a:latin typeface="+mn-lt"/>
                          <a:ea typeface="+mn-ea"/>
                          <a:cs typeface="+mn-cs"/>
                        </a:rPr>
                        <a:t> 12, </a:t>
                      </a:r>
                      <a:r>
                        <a:rPr lang="fr-FR" sz="1800" b="0" i="0" kern="1200" dirty="0" err="1" smtClean="0">
                          <a:solidFill>
                            <a:schemeClr val="lt1"/>
                          </a:solidFill>
                          <a:effectLst/>
                          <a:latin typeface="+mn-lt"/>
                          <a:ea typeface="+mn-ea"/>
                          <a:cs typeface="+mn-cs"/>
                        </a:rPr>
                        <a:t>Regensburg</a:t>
                      </a:r>
                      <a:r>
                        <a:rPr lang="fr-FR" dirty="0" smtClean="0"/>
                        <a:t/>
                      </a:r>
                      <a:br>
                        <a:rPr lang="fr-FR" dirty="0" smtClean="0"/>
                      </a:br>
                      <a:endParaRPr lang="fr-FR" dirty="0"/>
                    </a:p>
                  </a:txBody>
                  <a:tcPr/>
                </a:tc>
              </a:tr>
              <a:tr h="390519">
                <a:tc>
                  <a:txBody>
                    <a:bodyPr/>
                    <a:lstStyle/>
                    <a:p>
                      <a:r>
                        <a:rPr lang="fr-FR" dirty="0" smtClean="0"/>
                        <a:t>Début</a:t>
                      </a:r>
                      <a:r>
                        <a:rPr lang="fr-FR" baseline="0" dirty="0" smtClean="0"/>
                        <a:t> des cours </a:t>
                      </a:r>
                      <a:endParaRPr lang="fr-FR" dirty="0"/>
                    </a:p>
                  </a:txBody>
                  <a:tcPr/>
                </a:tc>
                <a:tc>
                  <a:txBody>
                    <a:bodyPr/>
                    <a:lstStyle/>
                    <a:p>
                      <a:r>
                        <a:rPr lang="fr-FR" dirty="0" smtClean="0"/>
                        <a:t>Tous les lundis</a:t>
                      </a:r>
                      <a:endParaRPr lang="fr-FR" dirty="0"/>
                    </a:p>
                  </a:txBody>
                  <a:tcPr/>
                </a:tc>
              </a:tr>
              <a:tr h="370840">
                <a:tc>
                  <a:txBody>
                    <a:bodyPr/>
                    <a:lstStyle/>
                    <a:p>
                      <a:r>
                        <a:rPr lang="fr-FR" dirty="0" smtClean="0"/>
                        <a:t>Participants ( capacité maximale)</a:t>
                      </a:r>
                      <a:endParaRPr lang="fr-FR" dirty="0"/>
                    </a:p>
                  </a:txBody>
                  <a:tcPr/>
                </a:tc>
                <a:tc>
                  <a:txBody>
                    <a:bodyPr/>
                    <a:lstStyle/>
                    <a:p>
                      <a:r>
                        <a:rPr lang="fr-FR" dirty="0" smtClean="0"/>
                        <a:t>12</a:t>
                      </a:r>
                      <a:endParaRPr lang="fr-FR" dirty="0"/>
                    </a:p>
                  </a:txBody>
                  <a:tcPr/>
                </a:tc>
              </a:tr>
              <a:tr h="370840">
                <a:tc>
                  <a:txBody>
                    <a:bodyPr/>
                    <a:lstStyle/>
                    <a:p>
                      <a:r>
                        <a:rPr lang="fr-FR" dirty="0" smtClean="0"/>
                        <a:t>Leçons (</a:t>
                      </a:r>
                      <a:r>
                        <a:rPr lang="fr-FR" baseline="0" dirty="0" smtClean="0"/>
                        <a:t> L’unité dure 45 min )</a:t>
                      </a:r>
                      <a:endParaRPr lang="fr-FR" dirty="0"/>
                    </a:p>
                  </a:txBody>
                  <a:tcPr/>
                </a:tc>
                <a:tc>
                  <a:txBody>
                    <a:bodyPr/>
                    <a:lstStyle/>
                    <a:p>
                      <a:r>
                        <a:rPr lang="fr-FR" dirty="0" smtClean="0"/>
                        <a:t>20 unités / semaine </a:t>
                      </a:r>
                      <a:endParaRPr lang="fr-FR" dirty="0"/>
                    </a:p>
                  </a:txBody>
                  <a:tcPr/>
                </a:tc>
              </a:tr>
              <a:tr h="443928">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dirty="0" smtClean="0">
                          <a:solidFill>
                            <a:schemeClr val="tx1"/>
                          </a:solidFill>
                        </a:rPr>
                        <a:t>Compris</a:t>
                      </a:r>
                      <a:r>
                        <a:rPr lang="fr-FR" baseline="0" dirty="0" smtClean="0">
                          <a:solidFill>
                            <a:schemeClr val="tx1"/>
                          </a:solidFill>
                        </a:rPr>
                        <a:t> dans les frais </a:t>
                      </a:r>
                      <a:endParaRPr lang="fr-FR" dirty="0">
                        <a:solidFill>
                          <a:schemeClr val="tx1"/>
                        </a:solidFill>
                      </a:endParaRPr>
                    </a:p>
                  </a:txBody>
                  <a:tcPr/>
                </a:tc>
              </a:tr>
              <a:tr h="370840">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solidFill>
                            <a:schemeClr val="tx1"/>
                          </a:solidFill>
                        </a:rPr>
                        <a:t>Préparation</a:t>
                      </a:r>
                      <a:r>
                        <a:rPr lang="fr-FR" baseline="0" dirty="0" smtClean="0">
                          <a:solidFill>
                            <a:schemeClr val="tx1"/>
                          </a:solidFill>
                        </a:rPr>
                        <a:t> au test DAF</a:t>
                      </a:r>
                      <a:endParaRPr lang="fr-FR" dirty="0">
                        <a:solidFill>
                          <a:schemeClr val="tx1"/>
                        </a:solidFill>
                      </a:endParaRPr>
                    </a:p>
                  </a:txBody>
                  <a:tcPr/>
                </a:tc>
              </a:tr>
              <a:tr h="370840">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Jours fériés 2016 – 2017</a:t>
                      </a:r>
                      <a:r>
                        <a:rPr lang="fr-FR" baseline="0" dirty="0" smtClean="0">
                          <a:solidFill>
                            <a:schemeClr val="tx1"/>
                          </a:solidFill>
                        </a:rPr>
                        <a:t> </a:t>
                      </a:r>
                      <a:endParaRPr lang="fr-FR" dirty="0">
                        <a:solidFill>
                          <a:schemeClr val="tx1"/>
                        </a:solidFill>
                      </a:endParaRPr>
                    </a:p>
                  </a:txBody>
                  <a:tcPr/>
                </a:tc>
                <a:tc>
                  <a:txBody>
                    <a:bodyPr/>
                    <a:lstStyle/>
                    <a:p>
                      <a:r>
                        <a:rPr lang="fr-FR" sz="1800" b="0" i="0" kern="1200" dirty="0" smtClean="0">
                          <a:solidFill>
                            <a:schemeClr val="dk1"/>
                          </a:solidFill>
                          <a:effectLst/>
                          <a:latin typeface="+mn-lt"/>
                          <a:ea typeface="+mn-ea"/>
                          <a:cs typeface="+mn-cs"/>
                        </a:rPr>
                        <a:t>6.1, 25.3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28.3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5.5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26.5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15.8, 3.10, 1.11, 26.12</a:t>
                      </a:r>
                    </a:p>
                    <a:p>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6.1, 14.4 , 17.4</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25.5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5.6</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15.6</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15.8 3.10, 1.11, 25/26.12</a:t>
                      </a:r>
                      <a:endParaRPr lang="fr-FR" dirty="0" smtClean="0"/>
                    </a:p>
                  </a:txBody>
                  <a:tcPr/>
                </a:tc>
              </a:tr>
              <a:tr h="370840">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dirty="0" smtClean="0"/>
                        <a:t>Colocation ( chambre Single ou double) </a:t>
                      </a:r>
                    </a:p>
                    <a:p>
                      <a:r>
                        <a:rPr lang="fr-FR" dirty="0" smtClean="0"/>
                        <a:t>Résidence ( chambre Single ou double ) </a:t>
                      </a:r>
                    </a:p>
                  </a:txBody>
                  <a:tcPr/>
                </a:tc>
              </a:tr>
              <a:tr h="370840">
                <a:tc>
                  <a:txBody>
                    <a:bodyPr/>
                    <a:lstStyle/>
                    <a:p>
                      <a:r>
                        <a:rPr lang="fr-FR" dirty="0" smtClean="0">
                          <a:solidFill>
                            <a:schemeClr val="tx1"/>
                          </a:solidFill>
                        </a:rPr>
                        <a:t>Loisirs</a:t>
                      </a:r>
                    </a:p>
                  </a:txBody>
                  <a:tcPr/>
                </a:tc>
                <a:tc>
                  <a:txBody>
                    <a:bodyPr/>
                    <a:lstStyle/>
                    <a:p>
                      <a:r>
                        <a:rPr lang="fr-FR" dirty="0" smtClean="0">
                          <a:solidFill>
                            <a:schemeClr val="tx1"/>
                          </a:solidFill>
                        </a:rPr>
                        <a:t>Excursions en petits groupes</a:t>
                      </a:r>
                    </a:p>
                    <a:p>
                      <a:endParaRPr lang="fr-FR" dirty="0" smtClean="0">
                        <a:solidFill>
                          <a:schemeClr val="tx1"/>
                        </a:solidFill>
                      </a:endParaRPr>
                    </a:p>
                    <a:p>
                      <a:r>
                        <a:rPr lang="fr-FR" dirty="0" smtClean="0">
                          <a:solidFill>
                            <a:schemeClr val="tx1"/>
                          </a:solidFill>
                        </a:rPr>
                        <a:t>Activités sportives</a:t>
                      </a:r>
                      <a:endParaRPr lang="fr-FR" dirty="0">
                        <a:solidFill>
                          <a:schemeClr val="tx1"/>
                        </a:solidFill>
                      </a:endParaRPr>
                    </a:p>
                  </a:txBody>
                  <a:tcPr/>
                </a:tc>
              </a:tr>
            </a:tbl>
          </a:graphicData>
        </a:graphic>
      </p:graphicFrame>
    </p:spTree>
    <p:extLst>
      <p:ext uri="{BB962C8B-B14F-4D97-AF65-F5344CB8AC3E}">
        <p14:creationId xmlns:p14="http://schemas.microsoft.com/office/powerpoint/2010/main" val="3176531812"/>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4" name="Inhaltsplatzhalter 3"/>
          <p:cNvPicPr>
            <a:picLocks noGrp="1" noChangeAspect="1"/>
          </p:cNvPicPr>
          <p:nvPr>
            <p:ph idx="1"/>
          </p:nvPr>
        </p:nvPicPr>
        <p:blipFill>
          <a:blip r:embed="rId2"/>
          <a:stretch>
            <a:fillRect/>
          </a:stretch>
        </p:blipFill>
        <p:spPr>
          <a:xfrm>
            <a:off x="5287908" y="3765039"/>
            <a:ext cx="2143125" cy="1962150"/>
          </a:xfrm>
          <a:prstGeom prst="rect">
            <a:avLst/>
          </a:prstGeom>
        </p:spPr>
      </p:pic>
    </p:spTree>
    <p:extLst>
      <p:ext uri="{BB962C8B-B14F-4D97-AF65-F5344CB8AC3E}">
        <p14:creationId xmlns:p14="http://schemas.microsoft.com/office/powerpoint/2010/main" val="2837282776"/>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buNone/>
            </a:pPr>
            <a:r>
              <a:rPr lang="fr-FR" i="1" dirty="0" smtClean="0"/>
              <a:t>‘’</a:t>
            </a:r>
            <a:r>
              <a:rPr lang="fr-FR" i="1" dirty="0" err="1" smtClean="0"/>
              <a:t>Horizonte</a:t>
            </a:r>
            <a:r>
              <a:rPr lang="fr-FR" i="1" dirty="0" smtClean="0"/>
              <a:t> </a:t>
            </a:r>
            <a:r>
              <a:rPr lang="fr-FR" i="1" dirty="0"/>
              <a:t>est l’école parfaite</a:t>
            </a:r>
            <a:r>
              <a:rPr lang="fr-FR" i="1" dirty="0" smtClean="0"/>
              <a:t>!</a:t>
            </a:r>
          </a:p>
          <a:p>
            <a:pPr marL="0" indent="0">
              <a:buNone/>
            </a:pPr>
            <a:r>
              <a:rPr lang="fr-FR" i="1" dirty="0" smtClean="0"/>
              <a:t>Ambiance </a:t>
            </a:r>
            <a:r>
              <a:rPr lang="fr-FR" i="1" dirty="0"/>
              <a:t>super, </a:t>
            </a:r>
            <a:r>
              <a:rPr lang="fr-FR" i="1" dirty="0" smtClean="0"/>
              <a:t>enseignants patients, </a:t>
            </a:r>
            <a:r>
              <a:rPr lang="fr-FR" i="1" dirty="0"/>
              <a:t>classe peu nombreuse et en plus, l’école est située en plein centre de la vieille Ville de </a:t>
            </a:r>
            <a:r>
              <a:rPr lang="fr-FR" i="1" dirty="0" err="1"/>
              <a:t>Regensburg</a:t>
            </a:r>
            <a:r>
              <a:rPr lang="fr-FR" i="1" dirty="0" smtClean="0"/>
              <a:t>. ‘’ </a:t>
            </a:r>
            <a:r>
              <a:rPr lang="fr-FR" i="1" dirty="0"/>
              <a:t/>
            </a:r>
            <a:br>
              <a:rPr lang="fr-FR" i="1" dirty="0"/>
            </a:br>
            <a:r>
              <a:rPr lang="fr-FR" dirty="0"/>
              <a:t> </a:t>
            </a:r>
            <a:r>
              <a:rPr lang="fr-FR" dirty="0" smtClean="0"/>
              <a:t>                                                   Laura </a:t>
            </a:r>
            <a:r>
              <a:rPr lang="fr-FR" dirty="0" err="1" smtClean="0"/>
              <a:t>Chardonnens</a:t>
            </a:r>
            <a:r>
              <a:rPr lang="fr-FR" dirty="0" smtClean="0"/>
              <a:t>, Suisse</a:t>
            </a:r>
            <a:endParaRPr lang="de-DE" dirty="0"/>
          </a:p>
        </p:txBody>
      </p:sp>
    </p:spTree>
    <p:extLst>
      <p:ext uri="{BB962C8B-B14F-4D97-AF65-F5344CB8AC3E}">
        <p14:creationId xmlns:p14="http://schemas.microsoft.com/office/powerpoint/2010/main" val="2162213170"/>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fontScale="77500" lnSpcReduction="20000"/>
          </a:bodyPr>
          <a:lstStyle/>
          <a:p>
            <a:pPr marL="0" indent="0">
              <a:buNone/>
            </a:pPr>
            <a:endParaRPr lang="de-DE" dirty="0" smtClean="0"/>
          </a:p>
          <a:p>
            <a:pPr marL="0" indent="0">
              <a:buNone/>
            </a:pPr>
            <a:endParaRPr lang="de-DE" dirty="0"/>
          </a:p>
          <a:p>
            <a:pPr marL="0" indent="0">
              <a:buNone/>
            </a:pPr>
            <a:endParaRPr lang="de-DE" dirty="0" smtClean="0"/>
          </a:p>
          <a:p>
            <a:pPr marL="0" indent="0">
              <a:buNone/>
            </a:pPr>
            <a:endParaRPr lang="de-DE" dirty="0"/>
          </a:p>
          <a:p>
            <a:pPr marL="0" indent="0">
              <a:buNone/>
            </a:pPr>
            <a:endParaRPr lang="de-DE" dirty="0" smtClean="0"/>
          </a:p>
          <a:p>
            <a:pPr marL="0" indent="0">
              <a:buNone/>
            </a:pPr>
            <a:endParaRPr lang="de-DE" dirty="0"/>
          </a:p>
          <a:p>
            <a:pPr marL="0" indent="0">
              <a:buNone/>
            </a:pPr>
            <a:endParaRPr lang="de-DE" dirty="0" smtClean="0"/>
          </a:p>
          <a:p>
            <a:pPr marL="0" indent="0">
              <a:buNone/>
            </a:pPr>
            <a:endParaRPr lang="de-DE" dirty="0"/>
          </a:p>
          <a:p>
            <a:pPr marL="0" indent="0">
              <a:buNone/>
            </a:pPr>
            <a:endParaRPr lang="de-DE" dirty="0" smtClean="0"/>
          </a:p>
          <a:p>
            <a:pPr marL="0" indent="0">
              <a:buNone/>
            </a:pPr>
            <a:r>
              <a:rPr lang="de-DE" dirty="0"/>
              <a:t> </a:t>
            </a:r>
            <a:r>
              <a:rPr lang="de-DE" dirty="0" smtClean="0"/>
              <a:t>                                                                   </a:t>
            </a:r>
            <a:r>
              <a:rPr lang="de-DE" sz="5800" b="1" dirty="0" smtClean="0"/>
              <a:t>Kästner </a:t>
            </a:r>
            <a:r>
              <a:rPr lang="de-DE" sz="5800" b="1" dirty="0"/>
              <a:t>Kolleg - </a:t>
            </a:r>
            <a:r>
              <a:rPr lang="de-DE" sz="5800" b="1" dirty="0" err="1"/>
              <a:t>Dresde</a:t>
            </a:r>
            <a:endParaRPr lang="fr-FR" sz="5800" b="1" dirty="0"/>
          </a:p>
        </p:txBody>
      </p:sp>
    </p:spTree>
    <p:extLst>
      <p:ext uri="{BB962C8B-B14F-4D97-AF65-F5344CB8AC3E}">
        <p14:creationId xmlns:p14="http://schemas.microsoft.com/office/powerpoint/2010/main" val="2464936772"/>
      </p:ext>
    </p:extLst>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65761" y="1537682"/>
            <a:ext cx="11691920" cy="4351338"/>
          </a:xfrm>
        </p:spPr>
        <p:txBody>
          <a:bodyPr>
            <a:normAutofit fontScale="92500" lnSpcReduction="10000"/>
          </a:bodyPr>
          <a:lstStyle/>
          <a:p>
            <a:pPr marL="0" indent="0">
              <a:buNone/>
            </a:pPr>
            <a:r>
              <a:rPr lang="fr-FR" dirty="0"/>
              <a:t>En plus d’une haute qualité d’enseignement, Kästner </a:t>
            </a:r>
            <a:r>
              <a:rPr lang="fr-FR" dirty="0" err="1"/>
              <a:t>Kolleg</a:t>
            </a:r>
            <a:r>
              <a:rPr lang="fr-FR" dirty="0"/>
              <a:t> </a:t>
            </a:r>
            <a:r>
              <a:rPr lang="fr-FR" dirty="0" smtClean="0"/>
              <a:t> </a:t>
            </a:r>
            <a:r>
              <a:rPr lang="fr-FR" dirty="0" err="1" smtClean="0"/>
              <a:t>Dresden</a:t>
            </a:r>
            <a:r>
              <a:rPr lang="fr-FR" dirty="0" smtClean="0"/>
              <a:t> </a:t>
            </a:r>
            <a:r>
              <a:rPr lang="fr-FR" dirty="0"/>
              <a:t>souhaite te donner </a:t>
            </a:r>
            <a:r>
              <a:rPr lang="fr-FR" dirty="0" smtClean="0"/>
              <a:t>la sensation de „</a:t>
            </a:r>
            <a:r>
              <a:rPr lang="fr-FR" dirty="0"/>
              <a:t>chez </a:t>
            </a:r>
            <a:r>
              <a:rPr lang="fr-FR" dirty="0" smtClean="0"/>
              <a:t>soi“ </a:t>
            </a:r>
            <a:r>
              <a:rPr lang="fr-FR" dirty="0"/>
              <a:t>loin de chez toi. </a:t>
            </a:r>
            <a:endParaRPr lang="fr-FR" dirty="0" smtClean="0"/>
          </a:p>
          <a:p>
            <a:pPr marL="0" indent="0">
              <a:buNone/>
            </a:pPr>
            <a:endParaRPr lang="fr-FR" dirty="0"/>
          </a:p>
          <a:p>
            <a:pPr marL="0" indent="0">
              <a:buNone/>
            </a:pPr>
            <a:r>
              <a:rPr lang="fr-FR" dirty="0" smtClean="0"/>
              <a:t>Dans </a:t>
            </a:r>
            <a:r>
              <a:rPr lang="fr-FR" dirty="0"/>
              <a:t>les cours, nous insistons particulièrement </a:t>
            </a:r>
            <a:r>
              <a:rPr lang="fr-FR" dirty="0" smtClean="0"/>
              <a:t>sur vos capacités </a:t>
            </a:r>
            <a:r>
              <a:rPr lang="fr-FR" dirty="0"/>
              <a:t>à communiquer, afin que </a:t>
            </a:r>
            <a:r>
              <a:rPr lang="fr-FR" dirty="0" smtClean="0"/>
              <a:t>vous </a:t>
            </a:r>
            <a:r>
              <a:rPr lang="fr-FR" dirty="0" err="1" smtClean="0"/>
              <a:t>puisseiez</a:t>
            </a:r>
            <a:r>
              <a:rPr lang="fr-FR" dirty="0" smtClean="0"/>
              <a:t> </a:t>
            </a:r>
            <a:r>
              <a:rPr lang="fr-FR" dirty="0"/>
              <a:t>au plus vite </a:t>
            </a:r>
            <a:r>
              <a:rPr lang="fr-FR" dirty="0" smtClean="0"/>
              <a:t>vous faire </a:t>
            </a:r>
            <a:r>
              <a:rPr lang="fr-FR" dirty="0"/>
              <a:t>comprendre et comprendre les chaleureux habitants de Saxe, que </a:t>
            </a:r>
            <a:r>
              <a:rPr lang="fr-FR" dirty="0" smtClean="0"/>
              <a:t>vous  puissiez </a:t>
            </a:r>
            <a:r>
              <a:rPr lang="fr-FR" dirty="0"/>
              <a:t>trouver un job ou encore commencer des études. </a:t>
            </a:r>
          </a:p>
          <a:p>
            <a:pPr marL="0" indent="0">
              <a:buNone/>
            </a:pPr>
            <a:endParaRPr lang="fr-FR" dirty="0"/>
          </a:p>
          <a:p>
            <a:pPr marL="0" indent="0">
              <a:buNone/>
            </a:pPr>
            <a:r>
              <a:rPr lang="fr-FR" dirty="0"/>
              <a:t>L’école vient d’être réaménagée et 10 salles de cours lumineuses et bien équipées t’attendent! De plus, </a:t>
            </a:r>
            <a:r>
              <a:rPr lang="fr-FR" dirty="0" smtClean="0"/>
              <a:t>vous trouverez une </a:t>
            </a:r>
            <a:r>
              <a:rPr lang="fr-FR" dirty="0" err="1"/>
              <a:t>bibliohèque</a:t>
            </a:r>
            <a:r>
              <a:rPr lang="fr-FR" dirty="0"/>
              <a:t>, une médiathèque, une galerie, et une agréable cafétéria, le tout avec la WIFI, bien sûr.</a:t>
            </a:r>
          </a:p>
          <a:p>
            <a:endParaRPr lang="de-DE" dirty="0"/>
          </a:p>
        </p:txBody>
      </p:sp>
      <p:pic>
        <p:nvPicPr>
          <p:cNvPr id="6" name="Grafik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10800" y="340962"/>
            <a:ext cx="3075084" cy="1025741"/>
          </a:xfrm>
          <a:prstGeom prst="rect">
            <a:avLst/>
          </a:prstGeom>
        </p:spPr>
      </p:pic>
    </p:spTree>
    <p:extLst>
      <p:ext uri="{BB962C8B-B14F-4D97-AF65-F5344CB8AC3E}">
        <p14:creationId xmlns:p14="http://schemas.microsoft.com/office/powerpoint/2010/main" val="3851324855"/>
      </p:ext>
    </p:extLst>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81757" y="1506958"/>
            <a:ext cx="5128629" cy="3894070"/>
          </a:xfrm>
        </p:spPr>
      </p:pic>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19959" y="1506957"/>
            <a:ext cx="4910780" cy="3894071"/>
          </a:xfrm>
          <a:prstGeom prst="rect">
            <a:avLst/>
          </a:prstGeom>
        </p:spPr>
      </p:pic>
    </p:spTree>
    <p:extLst>
      <p:ext uri="{BB962C8B-B14F-4D97-AF65-F5344CB8AC3E}">
        <p14:creationId xmlns:p14="http://schemas.microsoft.com/office/powerpoint/2010/main" val="2406070500"/>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2"/>
          <a:stretch>
            <a:fillRect/>
          </a:stretch>
        </p:blipFill>
        <p:spPr>
          <a:xfrm>
            <a:off x="3766088" y="2076773"/>
            <a:ext cx="5041771" cy="3406528"/>
          </a:xfrm>
          <a:prstGeom prst="rect">
            <a:avLst/>
          </a:prstGeom>
        </p:spPr>
      </p:pic>
    </p:spTree>
    <p:extLst>
      <p:ext uri="{BB962C8B-B14F-4D97-AF65-F5344CB8AC3E}">
        <p14:creationId xmlns:p14="http://schemas.microsoft.com/office/powerpoint/2010/main" val="561835102"/>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p:cNvGraphicFramePr>
          <p:nvPr>
            <p:extLst>
              <p:ext uri="{D42A27DB-BD31-4B8C-83A1-F6EECF244321}">
                <p14:modId xmlns:p14="http://schemas.microsoft.com/office/powerpoint/2010/main" val="382900612"/>
              </p:ext>
            </p:extLst>
          </p:nvPr>
        </p:nvGraphicFramePr>
        <p:xfrm>
          <a:off x="1957694" y="616758"/>
          <a:ext cx="7361420" cy="5732208"/>
        </p:xfrm>
        <a:graphic>
          <a:graphicData uri="http://schemas.openxmlformats.org/drawingml/2006/table">
            <a:tbl>
              <a:tblPr firstRow="1" bandRow="1">
                <a:tableStyleId>{5C22544A-7EE6-4342-B048-85BDC9FD1C3A}</a:tableStyleId>
              </a:tblPr>
              <a:tblGrid>
                <a:gridCol w="3680710"/>
                <a:gridCol w="3680710"/>
              </a:tblGrid>
              <a:tr h="574681">
                <a:tc>
                  <a:txBody>
                    <a:bodyPr/>
                    <a:lstStyle/>
                    <a:p>
                      <a:r>
                        <a:rPr lang="fr-FR" dirty="0" smtClean="0"/>
                        <a:t>Adresse </a:t>
                      </a:r>
                      <a:endParaRPr lang="fr-FR" dirty="0"/>
                    </a:p>
                  </a:txBody>
                  <a:tcPr/>
                </a:tc>
                <a:tc>
                  <a:txBody>
                    <a:bodyPr/>
                    <a:lstStyle/>
                    <a:p>
                      <a:r>
                        <a:rPr lang="fr-FR" sz="1800" b="0" i="0" kern="1200" dirty="0" err="1" smtClean="0">
                          <a:solidFill>
                            <a:schemeClr val="lt1"/>
                          </a:solidFill>
                          <a:effectLst/>
                          <a:latin typeface="+mn-lt"/>
                          <a:ea typeface="+mn-ea"/>
                          <a:cs typeface="+mn-cs"/>
                        </a:rPr>
                        <a:t>Tannenstraße</a:t>
                      </a:r>
                      <a:r>
                        <a:rPr lang="fr-FR" sz="1800" b="0" i="0" kern="1200" dirty="0" smtClean="0">
                          <a:solidFill>
                            <a:schemeClr val="lt1"/>
                          </a:solidFill>
                          <a:effectLst/>
                          <a:latin typeface="+mn-lt"/>
                          <a:ea typeface="+mn-ea"/>
                          <a:cs typeface="+mn-cs"/>
                        </a:rPr>
                        <a:t> 2,</a:t>
                      </a:r>
                      <a:r>
                        <a:rPr lang="fr-FR" sz="1800" b="0" i="0" kern="1200" baseline="0" dirty="0" smtClean="0">
                          <a:solidFill>
                            <a:schemeClr val="lt1"/>
                          </a:solidFill>
                          <a:effectLst/>
                          <a:latin typeface="+mn-lt"/>
                          <a:ea typeface="+mn-ea"/>
                          <a:cs typeface="+mn-cs"/>
                        </a:rPr>
                        <a:t> </a:t>
                      </a:r>
                      <a:r>
                        <a:rPr lang="fr-FR" sz="1800" b="0" i="0" kern="1200" dirty="0" err="1" smtClean="0">
                          <a:solidFill>
                            <a:schemeClr val="lt1"/>
                          </a:solidFill>
                          <a:effectLst/>
                          <a:latin typeface="+mn-lt"/>
                          <a:ea typeface="+mn-ea"/>
                          <a:cs typeface="+mn-cs"/>
                        </a:rPr>
                        <a:t>Dresden</a:t>
                      </a:r>
                      <a:endParaRPr lang="fr-FR" dirty="0"/>
                    </a:p>
                  </a:txBody>
                  <a:tcPr/>
                </a:tc>
              </a:tr>
              <a:tr h="390519">
                <a:tc>
                  <a:txBody>
                    <a:bodyPr/>
                    <a:lstStyle/>
                    <a:p>
                      <a:r>
                        <a:rPr lang="fr-FR" dirty="0" smtClean="0"/>
                        <a:t>Début</a:t>
                      </a:r>
                      <a:r>
                        <a:rPr lang="fr-FR" baseline="0" dirty="0" smtClean="0"/>
                        <a:t> des cours </a:t>
                      </a:r>
                      <a:endParaRPr lang="fr-FR" dirty="0"/>
                    </a:p>
                  </a:txBody>
                  <a:tcPr/>
                </a:tc>
                <a:tc>
                  <a:txBody>
                    <a:bodyPr/>
                    <a:lstStyle/>
                    <a:p>
                      <a:r>
                        <a:rPr lang="fr-FR" dirty="0" smtClean="0"/>
                        <a:t>Tous les lundis</a:t>
                      </a:r>
                      <a:endParaRPr lang="fr-FR" dirty="0"/>
                    </a:p>
                  </a:txBody>
                  <a:tcPr/>
                </a:tc>
              </a:tr>
              <a:tr h="370840">
                <a:tc>
                  <a:txBody>
                    <a:bodyPr/>
                    <a:lstStyle/>
                    <a:p>
                      <a:r>
                        <a:rPr lang="fr-FR" dirty="0" smtClean="0"/>
                        <a:t>Participants ( capacité maximale)</a:t>
                      </a:r>
                      <a:endParaRPr lang="fr-FR" dirty="0"/>
                    </a:p>
                  </a:txBody>
                  <a:tcPr/>
                </a:tc>
                <a:tc>
                  <a:txBody>
                    <a:bodyPr/>
                    <a:lstStyle/>
                    <a:p>
                      <a:r>
                        <a:rPr lang="fr-FR" dirty="0" smtClean="0"/>
                        <a:t>12</a:t>
                      </a:r>
                      <a:endParaRPr lang="fr-FR" dirty="0"/>
                    </a:p>
                  </a:txBody>
                  <a:tcPr/>
                </a:tc>
              </a:tr>
              <a:tr h="370840">
                <a:tc>
                  <a:txBody>
                    <a:bodyPr/>
                    <a:lstStyle/>
                    <a:p>
                      <a:r>
                        <a:rPr lang="fr-FR" dirty="0" smtClean="0"/>
                        <a:t>Leçons (</a:t>
                      </a:r>
                      <a:r>
                        <a:rPr lang="fr-FR" baseline="0" dirty="0" smtClean="0"/>
                        <a:t> L’unité dure 45 min )</a:t>
                      </a:r>
                      <a:endParaRPr lang="fr-FR" dirty="0"/>
                    </a:p>
                  </a:txBody>
                  <a:tcPr/>
                </a:tc>
                <a:tc>
                  <a:txBody>
                    <a:bodyPr/>
                    <a:lstStyle/>
                    <a:p>
                      <a:r>
                        <a:rPr lang="fr-FR" dirty="0" smtClean="0"/>
                        <a:t>25 unités / semaine </a:t>
                      </a:r>
                      <a:endParaRPr lang="fr-FR" dirty="0"/>
                    </a:p>
                  </a:txBody>
                  <a:tcPr/>
                </a:tc>
              </a:tr>
              <a:tr h="443928">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baseline="0" dirty="0" smtClean="0">
                          <a:solidFill>
                            <a:schemeClr val="tx1"/>
                          </a:solidFill>
                        </a:rPr>
                        <a:t>Non inclus dans les frais </a:t>
                      </a:r>
                      <a:endParaRPr lang="fr-FR" dirty="0">
                        <a:solidFill>
                          <a:schemeClr val="tx1"/>
                        </a:solidFill>
                      </a:endParaRPr>
                    </a:p>
                  </a:txBody>
                  <a:tcPr/>
                </a:tc>
              </a:tr>
              <a:tr h="370840">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solidFill>
                            <a:schemeClr val="tx1"/>
                          </a:solidFill>
                        </a:rPr>
                        <a:t>Préparation</a:t>
                      </a:r>
                      <a:r>
                        <a:rPr lang="fr-FR" baseline="0" dirty="0" smtClean="0">
                          <a:solidFill>
                            <a:schemeClr val="tx1"/>
                          </a:solidFill>
                        </a:rPr>
                        <a:t> aux tests DAF/DSH</a:t>
                      </a:r>
                      <a:endParaRPr lang="fr-FR" dirty="0">
                        <a:solidFill>
                          <a:schemeClr val="tx1"/>
                        </a:solidFill>
                      </a:endParaRPr>
                    </a:p>
                  </a:txBody>
                  <a:tcPr/>
                </a:tc>
              </a:tr>
              <a:tr h="370840">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Jours fériés 2016</a:t>
                      </a:r>
                      <a:endParaRPr lang="fr-FR" dirty="0">
                        <a:solidFill>
                          <a:schemeClr val="tx1"/>
                        </a:solidFill>
                      </a:endParaRPr>
                    </a:p>
                  </a:txBody>
                  <a:tcPr/>
                </a:tc>
                <a:tc>
                  <a:txBody>
                    <a:bodyPr/>
                    <a:lstStyle/>
                    <a:p>
                      <a:r>
                        <a:rPr lang="fr-FR" sz="1800" b="0" i="0" kern="1200" dirty="0" smtClean="0">
                          <a:solidFill>
                            <a:schemeClr val="dk1"/>
                          </a:solidFill>
                          <a:effectLst/>
                          <a:latin typeface="+mn-lt"/>
                          <a:ea typeface="+mn-ea"/>
                          <a:cs typeface="+mn-cs"/>
                        </a:rPr>
                        <a:t>01.1, 25.3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28.3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5.5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16.5</a:t>
                      </a:r>
                      <a:endParaRPr lang="fr-FR" sz="1800" b="0" i="0" kern="1200" baseline="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3.10, 31.10,</a:t>
                      </a:r>
                      <a:r>
                        <a:rPr lang="fr-FR" sz="1800" b="0" i="0" kern="1200" baseline="0" dirty="0" smtClean="0">
                          <a:solidFill>
                            <a:schemeClr val="dk1"/>
                          </a:solidFill>
                          <a:effectLst/>
                          <a:latin typeface="+mn-lt"/>
                          <a:ea typeface="+mn-ea"/>
                          <a:cs typeface="+mn-cs"/>
                        </a:rPr>
                        <a:t> 16.11,</a:t>
                      </a:r>
                      <a:r>
                        <a:rPr lang="fr-FR" sz="1800" b="0" i="0" kern="1200" dirty="0" smtClean="0">
                          <a:solidFill>
                            <a:schemeClr val="dk1"/>
                          </a:solidFill>
                          <a:effectLst/>
                          <a:latin typeface="+mn-lt"/>
                          <a:ea typeface="+mn-ea"/>
                          <a:cs typeface="+mn-cs"/>
                        </a:rPr>
                        <a:t> 19.12-31.12</a:t>
                      </a:r>
                    </a:p>
                    <a:p>
                      <a:endParaRPr lang="fr-FR" sz="1800" b="0" i="0" kern="1200" dirty="0" smtClean="0">
                        <a:solidFill>
                          <a:schemeClr val="dk1"/>
                        </a:solidFill>
                        <a:effectLst/>
                        <a:latin typeface="+mn-lt"/>
                        <a:ea typeface="+mn-ea"/>
                        <a:cs typeface="+mn-cs"/>
                      </a:endParaRPr>
                    </a:p>
                  </a:txBody>
                  <a:tcPr/>
                </a:tc>
              </a:tr>
              <a:tr h="370840">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sz="1800" b="0" i="0" kern="1200" dirty="0" smtClean="0">
                          <a:solidFill>
                            <a:schemeClr val="dk1"/>
                          </a:solidFill>
                          <a:effectLst/>
                          <a:latin typeface="+mn-lt"/>
                          <a:ea typeface="+mn-ea"/>
                          <a:cs typeface="+mn-cs"/>
                        </a:rPr>
                        <a:t>Famille d’accueil ( chambre</a:t>
                      </a:r>
                      <a:r>
                        <a:rPr lang="fr-FR" sz="1800" b="0" i="0" kern="1200" baseline="0" dirty="0" smtClean="0">
                          <a:solidFill>
                            <a:schemeClr val="dk1"/>
                          </a:solidFill>
                          <a:effectLst/>
                          <a:latin typeface="+mn-lt"/>
                          <a:ea typeface="+mn-ea"/>
                          <a:cs typeface="+mn-cs"/>
                        </a:rPr>
                        <a:t> Single ) </a:t>
                      </a:r>
                    </a:p>
                    <a:p>
                      <a:r>
                        <a:rPr lang="fr-FR" sz="1800" b="0" i="0" kern="1200" baseline="0" dirty="0" smtClean="0">
                          <a:solidFill>
                            <a:schemeClr val="dk1"/>
                          </a:solidFill>
                          <a:effectLst/>
                          <a:latin typeface="+mn-lt"/>
                          <a:ea typeface="+mn-ea"/>
                          <a:cs typeface="+mn-cs"/>
                        </a:rPr>
                        <a:t>Colocation ( chambre Single ) </a:t>
                      </a:r>
                      <a:endParaRPr lang="fr-FR" sz="1800" b="0" i="0" kern="1200" dirty="0" smtClean="0">
                        <a:solidFill>
                          <a:schemeClr val="dk1"/>
                        </a:solidFill>
                        <a:effectLst/>
                        <a:latin typeface="+mn-lt"/>
                        <a:ea typeface="+mn-ea"/>
                        <a:cs typeface="+mn-cs"/>
                      </a:endParaRPr>
                    </a:p>
                  </a:txBody>
                  <a:tcPr/>
                </a:tc>
              </a:tr>
              <a:tr h="370840">
                <a:tc>
                  <a:txBody>
                    <a:bodyPr/>
                    <a:lstStyle/>
                    <a:p>
                      <a:r>
                        <a:rPr lang="fr-FR" dirty="0" smtClean="0">
                          <a:solidFill>
                            <a:schemeClr val="tx1"/>
                          </a:solidFill>
                        </a:rPr>
                        <a:t>Loisirs</a:t>
                      </a:r>
                    </a:p>
                  </a:txBody>
                  <a:tcPr/>
                </a:tc>
                <a:tc>
                  <a:txBody>
                    <a:bodyPr/>
                    <a:lstStyle/>
                    <a:p>
                      <a:r>
                        <a:rPr lang="fr-FR" dirty="0" smtClean="0">
                          <a:solidFill>
                            <a:schemeClr val="tx1"/>
                          </a:solidFill>
                        </a:rPr>
                        <a:t>Excursions en petits groupes</a:t>
                      </a:r>
                    </a:p>
                    <a:p>
                      <a:endParaRPr lang="fr-FR" dirty="0" smtClean="0">
                        <a:solidFill>
                          <a:schemeClr val="tx1"/>
                        </a:solidFill>
                      </a:endParaRPr>
                    </a:p>
                    <a:p>
                      <a:r>
                        <a:rPr lang="fr-FR" dirty="0" smtClean="0">
                          <a:solidFill>
                            <a:schemeClr val="tx1"/>
                          </a:solidFill>
                        </a:rPr>
                        <a:t>Activités sportives</a:t>
                      </a:r>
                      <a:endParaRPr lang="fr-FR" dirty="0">
                        <a:solidFill>
                          <a:schemeClr val="tx1"/>
                        </a:solidFill>
                      </a:endParaRPr>
                    </a:p>
                  </a:txBody>
                  <a:tcPr/>
                </a:tc>
              </a:tr>
            </a:tbl>
          </a:graphicData>
        </a:graphic>
      </p:graphicFrame>
    </p:spTree>
    <p:extLst>
      <p:ext uri="{BB962C8B-B14F-4D97-AF65-F5344CB8AC3E}">
        <p14:creationId xmlns:p14="http://schemas.microsoft.com/office/powerpoint/2010/main" val="215644932"/>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stretch>
            <a:fillRect/>
          </a:stretch>
        </p:blipFill>
        <p:spPr>
          <a:xfrm>
            <a:off x="1382335" y="4326610"/>
            <a:ext cx="2143125" cy="1962150"/>
          </a:xfrm>
          <a:prstGeom prst="rect">
            <a:avLst/>
          </a:prstGeom>
        </p:spPr>
      </p:pic>
      <p:pic>
        <p:nvPicPr>
          <p:cNvPr id="6" name="Grafik 5"/>
          <p:cNvPicPr>
            <a:picLocks noChangeAspect="1"/>
          </p:cNvPicPr>
          <p:nvPr/>
        </p:nvPicPr>
        <p:blipFill>
          <a:blip r:embed="rId3"/>
          <a:stretch>
            <a:fillRect/>
          </a:stretch>
        </p:blipFill>
        <p:spPr>
          <a:xfrm>
            <a:off x="7832456" y="4298035"/>
            <a:ext cx="2095500" cy="1990725"/>
          </a:xfrm>
          <a:prstGeom prst="rect">
            <a:avLst/>
          </a:prstGeom>
        </p:spPr>
      </p:pic>
    </p:spTree>
    <p:extLst>
      <p:ext uri="{BB962C8B-B14F-4D97-AF65-F5344CB8AC3E}">
        <p14:creationId xmlns:p14="http://schemas.microsoft.com/office/powerpoint/2010/main" val="3503885973"/>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193369" y="1922956"/>
            <a:ext cx="10296863" cy="1477328"/>
          </a:xfrm>
          <a:prstGeom prst="rect">
            <a:avLst/>
          </a:prstGeom>
        </p:spPr>
        <p:txBody>
          <a:bodyPr wrap="square">
            <a:spAutoFit/>
          </a:bodyPr>
          <a:lstStyle/>
          <a:p>
            <a:r>
              <a:rPr lang="fr-FR" dirty="0">
                <a:solidFill>
                  <a:srgbClr val="000000"/>
                </a:solidFill>
                <a:latin typeface="Arial" panose="020B0604020202020204" pitchFamily="34" charset="0"/>
              </a:rPr>
              <a:t/>
            </a:r>
            <a:br>
              <a:rPr lang="fr-FR" dirty="0">
                <a:solidFill>
                  <a:srgbClr val="000000"/>
                </a:solidFill>
                <a:latin typeface="Arial" panose="020B0604020202020204" pitchFamily="34" charset="0"/>
              </a:rPr>
            </a:br>
            <a:r>
              <a:rPr lang="fr-FR" dirty="0" smtClean="0">
                <a:solidFill>
                  <a:srgbClr val="000000"/>
                </a:solidFill>
                <a:latin typeface="+mj-lt"/>
              </a:rPr>
              <a:t>‘’J'ai </a:t>
            </a:r>
            <a:r>
              <a:rPr lang="fr-FR" dirty="0">
                <a:solidFill>
                  <a:srgbClr val="000000"/>
                </a:solidFill>
                <a:latin typeface="+mj-lt"/>
              </a:rPr>
              <a:t>vraiment aimé l'atmosphère de l'école. Tout le monde était très sympathique et </a:t>
            </a:r>
            <a:r>
              <a:rPr lang="fr-FR" dirty="0" smtClean="0">
                <a:solidFill>
                  <a:srgbClr val="000000"/>
                </a:solidFill>
                <a:latin typeface="+mj-lt"/>
              </a:rPr>
              <a:t>serviable . A </a:t>
            </a:r>
            <a:r>
              <a:rPr lang="fr-FR" dirty="0">
                <a:solidFill>
                  <a:srgbClr val="000000"/>
                </a:solidFill>
                <a:latin typeface="+mj-lt"/>
              </a:rPr>
              <a:t>première vue, l'école avait l'air vieille et usée, mais dès que je suis entré à l'intérieur et que j'ai rencontré le personnel et les autres étudiants, je me suis senti très à </a:t>
            </a:r>
            <a:r>
              <a:rPr lang="fr-FR" dirty="0" smtClean="0">
                <a:solidFill>
                  <a:srgbClr val="000000"/>
                </a:solidFill>
                <a:latin typeface="+mj-lt"/>
              </a:rPr>
              <a:t>l'aise.’’</a:t>
            </a:r>
          </a:p>
          <a:p>
            <a:r>
              <a:rPr lang="fr-FR" dirty="0">
                <a:solidFill>
                  <a:srgbClr val="000000"/>
                </a:solidFill>
                <a:latin typeface="+mj-lt"/>
              </a:rPr>
              <a:t> </a:t>
            </a:r>
            <a:r>
              <a:rPr lang="fr-FR" dirty="0" smtClean="0">
                <a:solidFill>
                  <a:srgbClr val="000000"/>
                </a:solidFill>
                <a:latin typeface="+mj-lt"/>
              </a:rPr>
              <a:t>                                                                                                                            </a:t>
            </a:r>
            <a:r>
              <a:rPr lang="fr-FR" dirty="0" err="1" smtClean="0">
                <a:solidFill>
                  <a:srgbClr val="000000"/>
                </a:solidFill>
                <a:latin typeface="+mj-lt"/>
              </a:rPr>
              <a:t>Vibeke-Kopenhagen</a:t>
            </a:r>
            <a:endParaRPr lang="fr-FR" dirty="0">
              <a:solidFill>
                <a:srgbClr val="000000"/>
              </a:solidFill>
              <a:latin typeface="+mj-lt"/>
            </a:endParaRPr>
          </a:p>
        </p:txBody>
      </p:sp>
    </p:spTree>
    <p:extLst>
      <p:ext uri="{BB962C8B-B14F-4D97-AF65-F5344CB8AC3E}">
        <p14:creationId xmlns:p14="http://schemas.microsoft.com/office/powerpoint/2010/main" val="174412336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6"/>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347293" y="676408"/>
            <a:ext cx="5714667" cy="5495792"/>
          </a:xfrm>
          <a:prstGeom prst="rect">
            <a:avLst/>
          </a:prstGeom>
        </p:spPr>
      </p:pic>
    </p:spTree>
    <p:extLst>
      <p:ext uri="{BB962C8B-B14F-4D97-AF65-F5344CB8AC3E}">
        <p14:creationId xmlns:p14="http://schemas.microsoft.com/office/powerpoint/2010/main" val="427927215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Tableau 7"/>
          <p:cNvGraphicFramePr>
            <a:graphicFrameLocks noGrp="1"/>
          </p:cNvGraphicFramePr>
          <p:nvPr>
            <p:extLst>
              <p:ext uri="{D42A27DB-BD31-4B8C-83A1-F6EECF244321}">
                <p14:modId xmlns:p14="http://schemas.microsoft.com/office/powerpoint/2010/main" val="2073063353"/>
              </p:ext>
            </p:extLst>
          </p:nvPr>
        </p:nvGraphicFramePr>
        <p:xfrm>
          <a:off x="-4" y="425668"/>
          <a:ext cx="13344044" cy="12258040"/>
        </p:xfrm>
        <a:graphic>
          <a:graphicData uri="http://schemas.openxmlformats.org/drawingml/2006/table">
            <a:tbl>
              <a:tblPr firstRow="1" bandRow="1">
                <a:tableStyleId>{5C22544A-7EE6-4342-B048-85BDC9FD1C3A}</a:tableStyleId>
              </a:tblPr>
              <a:tblGrid>
                <a:gridCol w="2385070"/>
                <a:gridCol w="3256852"/>
                <a:gridCol w="2364504"/>
                <a:gridCol w="2668809"/>
                <a:gridCol w="2668809"/>
              </a:tblGrid>
              <a:tr h="370840">
                <a:tc>
                  <a:txBody>
                    <a:bodyPr/>
                    <a:lstStyle/>
                    <a:p>
                      <a:r>
                        <a:rPr lang="fr-FR" dirty="0" smtClean="0"/>
                        <a:t>Adresse </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b="1" dirty="0" smtClean="0"/>
                        <a:t>Jägerstraße 64 10117 Berlin</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i="0" kern="1200" dirty="0" err="1" smtClean="0">
                          <a:solidFill>
                            <a:schemeClr val="lt1"/>
                          </a:solidFill>
                          <a:effectLst/>
                          <a:latin typeface="+mn-lt"/>
                          <a:ea typeface="+mn-ea"/>
                          <a:cs typeface="+mn-cs"/>
                        </a:rPr>
                        <a:t>Pfänderstraße</a:t>
                      </a:r>
                      <a:r>
                        <a:rPr lang="fr-FR" sz="1800" b="1" i="0" kern="1200" dirty="0" smtClean="0">
                          <a:solidFill>
                            <a:schemeClr val="lt1"/>
                          </a:solidFill>
                          <a:effectLst/>
                          <a:latin typeface="+mn-lt"/>
                          <a:ea typeface="+mn-ea"/>
                          <a:cs typeface="+mn-cs"/>
                        </a:rPr>
                        <a:t> 6-10 , Munich</a:t>
                      </a:r>
                      <a:endParaRPr lang="fr-FR" dirty="0"/>
                    </a:p>
                  </a:txBody>
                  <a:tcPr/>
                </a:tc>
                <a:tc>
                  <a:txBody>
                    <a:bodyPr/>
                    <a:lstStyle/>
                    <a:p>
                      <a:r>
                        <a:rPr lang="fr-FR" sz="1800" b="1" i="0" kern="1200" dirty="0" err="1" smtClean="0">
                          <a:solidFill>
                            <a:schemeClr val="lt1"/>
                          </a:solidFill>
                          <a:effectLst/>
                          <a:latin typeface="+mn-lt"/>
                          <a:ea typeface="+mn-ea"/>
                          <a:cs typeface="+mn-cs"/>
                        </a:rPr>
                        <a:t>Hansaring</a:t>
                      </a:r>
                      <a:r>
                        <a:rPr lang="fr-FR" sz="1800" b="1" i="0" kern="1200" dirty="0" smtClean="0">
                          <a:solidFill>
                            <a:schemeClr val="lt1"/>
                          </a:solidFill>
                          <a:effectLst/>
                          <a:latin typeface="+mn-lt"/>
                          <a:ea typeface="+mn-ea"/>
                          <a:cs typeface="+mn-cs"/>
                        </a:rPr>
                        <a:t> 49-51, Cologne</a:t>
                      </a:r>
                      <a:endParaRPr lang="fr-FR" sz="1800" b="0" i="0" kern="1200" dirty="0" smtClean="0">
                        <a:solidFill>
                          <a:schemeClr val="lt1"/>
                        </a:solidFill>
                        <a:effectLst/>
                        <a:latin typeface="+mn-lt"/>
                        <a:ea typeface="+mn-ea"/>
                        <a:cs typeface="+mn-cs"/>
                      </a:endParaRPr>
                    </a:p>
                  </a:txBody>
                  <a:tcPr/>
                </a:tc>
                <a:tc>
                  <a:txBody>
                    <a:bodyPr/>
                    <a:lstStyle/>
                    <a:p>
                      <a:r>
                        <a:rPr lang="de-DE" sz="1800" b="0" i="0" kern="1200" dirty="0" smtClean="0">
                          <a:solidFill>
                            <a:schemeClr val="lt1"/>
                          </a:solidFill>
                          <a:effectLst/>
                          <a:latin typeface="+mn-lt"/>
                          <a:ea typeface="+mn-ea"/>
                          <a:cs typeface="+mn-cs"/>
                        </a:rPr>
                        <a:t>Fürstenbergstraße 1</a:t>
                      </a:r>
                      <a:r>
                        <a:rPr lang="de-DE" dirty="0" smtClean="0"/>
                        <a:t/>
                      </a:r>
                      <a:br>
                        <a:rPr lang="de-DE" dirty="0" smtClean="0"/>
                      </a:br>
                      <a:r>
                        <a:rPr lang="de-DE" sz="1800" b="0" i="0" kern="1200" dirty="0" smtClean="0">
                          <a:solidFill>
                            <a:schemeClr val="lt1"/>
                          </a:solidFill>
                          <a:effectLst/>
                          <a:latin typeface="+mn-lt"/>
                          <a:ea typeface="+mn-ea"/>
                          <a:cs typeface="+mn-cs"/>
                        </a:rPr>
                        <a:t>78315 Radolfzell am Bodensee</a:t>
                      </a:r>
                      <a:endParaRPr lang="fr-FR" sz="1800" b="0" i="0" kern="1200" dirty="0" smtClean="0">
                        <a:solidFill>
                          <a:schemeClr val="lt1"/>
                        </a:solidFill>
                        <a:effectLst/>
                        <a:latin typeface="+mn-lt"/>
                        <a:ea typeface="+mn-ea"/>
                        <a:cs typeface="+mn-cs"/>
                      </a:endParaRPr>
                    </a:p>
                  </a:txBody>
                  <a:tcPr/>
                </a:tc>
              </a:tr>
              <a:tr h="370840">
                <a:tc>
                  <a:txBody>
                    <a:bodyPr/>
                    <a:lstStyle/>
                    <a:p>
                      <a:r>
                        <a:rPr lang="fr-FR" dirty="0" smtClean="0"/>
                        <a:t>Début</a:t>
                      </a:r>
                      <a:r>
                        <a:rPr lang="fr-FR" baseline="0" dirty="0" smtClean="0"/>
                        <a:t> des cours </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a:t>
                      </a:r>
                      <a:r>
                        <a:rPr lang="fr-FR" baseline="0" dirty="0" smtClean="0"/>
                        <a:t> les lundis</a:t>
                      </a:r>
                      <a:endParaRPr lang="fr-FR" dirty="0"/>
                    </a:p>
                  </a:txBody>
                  <a:tcPr/>
                </a:tc>
              </a:tr>
              <a:tr h="370840">
                <a:tc>
                  <a:txBody>
                    <a:bodyPr/>
                    <a:lstStyle/>
                    <a:p>
                      <a:r>
                        <a:rPr lang="fr-FR" dirty="0" smtClean="0"/>
                        <a:t>Participants ( capacité maximale)</a:t>
                      </a:r>
                      <a:endParaRPr lang="fr-FR" dirty="0"/>
                    </a:p>
                  </a:txBody>
                  <a:tcPr/>
                </a:tc>
                <a:tc>
                  <a:txBody>
                    <a:bodyPr/>
                    <a:lstStyle/>
                    <a:p>
                      <a:r>
                        <a:rPr lang="fr-FR" dirty="0" smtClean="0"/>
                        <a:t> 15</a:t>
                      </a:r>
                      <a:r>
                        <a:rPr lang="fr-FR" baseline="0" dirty="0" smtClean="0"/>
                        <a:t> étudiants</a:t>
                      </a:r>
                      <a:endParaRPr lang="fr-FR" dirty="0"/>
                    </a:p>
                  </a:txBody>
                  <a:tcPr/>
                </a:tc>
                <a:tc>
                  <a:txBody>
                    <a:bodyPr/>
                    <a:lstStyle/>
                    <a:p>
                      <a:r>
                        <a:rPr lang="fr-FR" dirty="0" smtClean="0"/>
                        <a:t> 15</a:t>
                      </a:r>
                      <a:r>
                        <a:rPr lang="fr-FR" baseline="0" dirty="0" smtClean="0"/>
                        <a:t> étudiants</a:t>
                      </a:r>
                      <a:endParaRPr lang="fr-FR" dirty="0"/>
                    </a:p>
                  </a:txBody>
                  <a:tcPr/>
                </a:tc>
                <a:tc>
                  <a:txBody>
                    <a:bodyPr/>
                    <a:lstStyle/>
                    <a:p>
                      <a:r>
                        <a:rPr lang="fr-FR" dirty="0" smtClean="0"/>
                        <a:t> 15</a:t>
                      </a:r>
                      <a:r>
                        <a:rPr lang="fr-FR" baseline="0" dirty="0" smtClean="0"/>
                        <a:t> étudiants</a:t>
                      </a:r>
                      <a:endParaRPr lang="fr-FR" dirty="0"/>
                    </a:p>
                  </a:txBody>
                  <a:tcPr/>
                </a:tc>
                <a:tc>
                  <a:txBody>
                    <a:bodyPr/>
                    <a:lstStyle/>
                    <a:p>
                      <a:r>
                        <a:rPr lang="fr-FR" dirty="0" smtClean="0"/>
                        <a:t> 15</a:t>
                      </a:r>
                      <a:r>
                        <a:rPr lang="fr-FR" baseline="0" dirty="0" smtClean="0"/>
                        <a:t> étudiants</a:t>
                      </a:r>
                      <a:endParaRPr lang="fr-FR" dirty="0"/>
                    </a:p>
                  </a:txBody>
                  <a:tcPr/>
                </a:tc>
              </a:tr>
              <a:tr h="370840">
                <a:tc>
                  <a:txBody>
                    <a:bodyPr/>
                    <a:lstStyle/>
                    <a:p>
                      <a:r>
                        <a:rPr lang="fr-FR" dirty="0" smtClean="0"/>
                        <a:t>Leçons (</a:t>
                      </a:r>
                      <a:r>
                        <a:rPr lang="fr-FR" baseline="0" dirty="0" smtClean="0"/>
                        <a:t> L’unité dure 45 min)</a:t>
                      </a:r>
                      <a:endParaRPr lang="fr-FR" dirty="0"/>
                    </a:p>
                  </a:txBody>
                  <a:tcPr/>
                </a:tc>
                <a:tc>
                  <a:txBody>
                    <a:bodyPr/>
                    <a:lstStyle/>
                    <a:p>
                      <a:r>
                        <a:rPr lang="fr-FR" dirty="0" smtClean="0"/>
                        <a:t>24 unités /semaine</a:t>
                      </a:r>
                      <a:endParaRPr lang="fr-FR" dirty="0"/>
                    </a:p>
                  </a:txBody>
                  <a:tcPr/>
                </a:tc>
                <a:tc>
                  <a:txBody>
                    <a:bodyPr/>
                    <a:lstStyle/>
                    <a:p>
                      <a:r>
                        <a:rPr lang="fr-FR" dirty="0" smtClean="0"/>
                        <a:t>24 unités /semaine</a:t>
                      </a:r>
                      <a:endParaRPr lang="fr-FR" dirty="0"/>
                    </a:p>
                  </a:txBody>
                  <a:tcPr/>
                </a:tc>
                <a:tc>
                  <a:txBody>
                    <a:bodyPr/>
                    <a:lstStyle/>
                    <a:p>
                      <a:r>
                        <a:rPr lang="fr-FR" dirty="0" smtClean="0"/>
                        <a:t>24 unités /semaine</a:t>
                      </a:r>
                      <a:endParaRPr lang="fr-FR" dirty="0"/>
                    </a:p>
                  </a:txBody>
                  <a:tcPr/>
                </a:tc>
                <a:tc>
                  <a:txBody>
                    <a:bodyPr/>
                    <a:lstStyle/>
                    <a:p>
                      <a:r>
                        <a:rPr lang="fr-FR" dirty="0" smtClean="0"/>
                        <a:t>24 unités /semaine</a:t>
                      </a:r>
                      <a:endParaRPr lang="fr-FR" dirty="0"/>
                    </a:p>
                  </a:txBody>
                  <a:tcPr/>
                </a:tc>
              </a:tr>
              <a:tr h="443928">
                <a:tc>
                  <a:txBody>
                    <a:bodyPr/>
                    <a:lstStyle/>
                    <a:p>
                      <a:r>
                        <a:rPr lang="fr-FR" dirty="0" smtClean="0"/>
                        <a:t>Matériel</a:t>
                      </a:r>
                      <a:r>
                        <a:rPr lang="fr-FR" baseline="0" dirty="0" smtClean="0"/>
                        <a:t> d’apprentissage </a:t>
                      </a:r>
                      <a:endParaRPr lang="fr-FR" dirty="0"/>
                    </a:p>
                  </a:txBody>
                  <a:tcPr/>
                </a:tc>
                <a:tc>
                  <a:txBody>
                    <a:bodyPr/>
                    <a:lstStyle/>
                    <a:p>
                      <a:r>
                        <a:rPr lang="fr-FR" dirty="0" smtClean="0"/>
                        <a:t>Compris</a:t>
                      </a:r>
                      <a:r>
                        <a:rPr lang="fr-FR" baseline="0" dirty="0" smtClean="0"/>
                        <a:t> dans les frais</a:t>
                      </a:r>
                      <a:endParaRPr lang="fr-FR" dirty="0"/>
                    </a:p>
                  </a:txBody>
                  <a:tcPr/>
                </a:tc>
                <a:tc>
                  <a:txBody>
                    <a:bodyPr/>
                    <a:lstStyle/>
                    <a:p>
                      <a:r>
                        <a:rPr lang="fr-FR" dirty="0" smtClean="0"/>
                        <a:t>Compris</a:t>
                      </a:r>
                      <a:r>
                        <a:rPr lang="fr-FR" baseline="0" dirty="0" smtClean="0"/>
                        <a:t> dans les frais</a:t>
                      </a:r>
                      <a:endParaRPr lang="fr-FR" dirty="0"/>
                    </a:p>
                  </a:txBody>
                  <a:tcPr/>
                </a:tc>
                <a:tc>
                  <a:txBody>
                    <a:bodyPr/>
                    <a:lstStyle/>
                    <a:p>
                      <a:r>
                        <a:rPr lang="fr-FR" dirty="0" smtClean="0"/>
                        <a:t>Compris</a:t>
                      </a:r>
                      <a:r>
                        <a:rPr lang="fr-FR" baseline="0" dirty="0" smtClean="0"/>
                        <a:t> dans les frais</a:t>
                      </a:r>
                      <a:endParaRPr lang="fr-FR" dirty="0"/>
                    </a:p>
                  </a:txBody>
                  <a:tcPr/>
                </a:tc>
                <a:tc>
                  <a:txBody>
                    <a:bodyPr/>
                    <a:lstStyle/>
                    <a:p>
                      <a:r>
                        <a:rPr lang="fr-FR" dirty="0" smtClean="0"/>
                        <a:t>Compris</a:t>
                      </a:r>
                      <a:r>
                        <a:rPr lang="fr-FR" baseline="0" dirty="0" smtClean="0"/>
                        <a:t> dans les frais</a:t>
                      </a:r>
                      <a:endParaRPr lang="fr-FR" dirty="0"/>
                    </a:p>
                  </a:txBody>
                  <a:tcPr/>
                </a:tc>
              </a:tr>
              <a:tr h="370840">
                <a:tc>
                  <a:txBody>
                    <a:bodyPr/>
                    <a:lstStyle/>
                    <a:p>
                      <a:r>
                        <a:rPr lang="fr-FR" dirty="0" smtClean="0"/>
                        <a:t>Préparation</a:t>
                      </a:r>
                      <a:r>
                        <a:rPr lang="fr-FR" baseline="0" dirty="0" smtClean="0"/>
                        <a:t> aux examens </a:t>
                      </a:r>
                      <a:endParaRPr lang="fr-FR" dirty="0"/>
                    </a:p>
                  </a:txBody>
                  <a:tcPr/>
                </a:tc>
                <a:tc>
                  <a:txBody>
                    <a:bodyPr/>
                    <a:lstStyle/>
                    <a:p>
                      <a:r>
                        <a:rPr lang="fr-FR" dirty="0" smtClean="0"/>
                        <a:t>Préparation au test DAF + Entraînement</a:t>
                      </a:r>
                      <a:r>
                        <a:rPr lang="fr-FR" baseline="0" dirty="0" smtClean="0"/>
                        <a:t> aux tests  DAF &amp; DSH</a:t>
                      </a:r>
                      <a:endParaRPr lang="fr-FR" dirty="0"/>
                    </a:p>
                  </a:txBody>
                  <a:tcPr/>
                </a:tc>
                <a:tc>
                  <a:txBody>
                    <a:bodyPr/>
                    <a:lstStyle/>
                    <a:p>
                      <a:r>
                        <a:rPr lang="fr-FR" dirty="0" smtClean="0"/>
                        <a:t>Préparation au test DAF + Entraînement</a:t>
                      </a:r>
                      <a:r>
                        <a:rPr lang="fr-FR" baseline="0" dirty="0" smtClean="0"/>
                        <a:t> aux tests  DAF &amp; DSH</a:t>
                      </a:r>
                      <a:endParaRPr lang="fr-FR" dirty="0"/>
                    </a:p>
                  </a:txBody>
                  <a:tcPr/>
                </a:tc>
                <a:tc>
                  <a:txBody>
                    <a:bodyPr/>
                    <a:lstStyle/>
                    <a:p>
                      <a:r>
                        <a:rPr lang="fr-FR" dirty="0" smtClean="0"/>
                        <a:t>Préparation au test DAF + Entraînement</a:t>
                      </a:r>
                      <a:r>
                        <a:rPr lang="fr-FR" baseline="0" dirty="0" smtClean="0"/>
                        <a:t> aux tests  DAF &amp; DSH</a:t>
                      </a:r>
                      <a:endParaRPr lang="fr-FR" dirty="0"/>
                    </a:p>
                  </a:txBody>
                  <a:tcPr/>
                </a:tc>
                <a:tc>
                  <a:txBody>
                    <a:bodyPr/>
                    <a:lstStyle/>
                    <a:p>
                      <a:r>
                        <a:rPr lang="fr-FR" dirty="0" smtClean="0"/>
                        <a:t>Préparation au test DAF + Entraînement</a:t>
                      </a:r>
                      <a:r>
                        <a:rPr lang="fr-FR" baseline="0" dirty="0" smtClean="0"/>
                        <a:t> aux tests  DAF &amp; DSH</a:t>
                      </a:r>
                      <a:endParaRPr lang="fr-FR" dirty="0"/>
                    </a:p>
                  </a:txBody>
                  <a:tcPr/>
                </a:tc>
              </a:tr>
              <a:tr h="370840">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t>Oui</a:t>
                      </a:r>
                      <a:r>
                        <a:rPr lang="fr-FR" baseline="0" dirty="0" smtClean="0"/>
                        <a:t> , sous le nom de ‘’</a:t>
                      </a:r>
                      <a:r>
                        <a:rPr lang="fr-FR" baseline="0" dirty="0" err="1" smtClean="0"/>
                        <a:t>Crashkurs</a:t>
                      </a:r>
                      <a:r>
                        <a:rPr lang="fr-FR" baseline="0" dirty="0" smtClean="0"/>
                        <a:t> ’’</a:t>
                      </a:r>
                      <a:endParaRPr lang="fr-FR" dirty="0"/>
                    </a:p>
                  </a:txBody>
                  <a:tcPr/>
                </a:tc>
                <a:tc>
                  <a:txBody>
                    <a:bodyPr/>
                    <a:lstStyle/>
                    <a:p>
                      <a:r>
                        <a:rPr lang="fr-FR" dirty="0" smtClean="0"/>
                        <a:t>Oui</a:t>
                      </a:r>
                      <a:r>
                        <a:rPr lang="fr-FR" baseline="0" dirty="0" smtClean="0"/>
                        <a:t> , sous le nom de ‘’</a:t>
                      </a:r>
                      <a:r>
                        <a:rPr lang="fr-FR" baseline="0" dirty="0" err="1" smtClean="0"/>
                        <a:t>Crashkurs</a:t>
                      </a:r>
                      <a:r>
                        <a:rPr lang="fr-FR" baseline="0" dirty="0" smtClean="0"/>
                        <a:t> ’’</a:t>
                      </a:r>
                      <a:endParaRPr lang="fr-FR" dirty="0"/>
                    </a:p>
                  </a:txBody>
                  <a:tcPr/>
                </a:tc>
                <a:tc>
                  <a:txBody>
                    <a:bodyPr/>
                    <a:lstStyle/>
                    <a:p>
                      <a:r>
                        <a:rPr lang="fr-FR" dirty="0" smtClean="0"/>
                        <a:t>Oui</a:t>
                      </a:r>
                      <a:r>
                        <a:rPr lang="fr-FR" baseline="0" dirty="0" smtClean="0"/>
                        <a:t> , sous le nom de ‘’</a:t>
                      </a:r>
                      <a:r>
                        <a:rPr lang="fr-FR" baseline="0" dirty="0" err="1" smtClean="0"/>
                        <a:t>Crashkurs</a:t>
                      </a:r>
                      <a:r>
                        <a:rPr lang="fr-FR" baseline="0" dirty="0" smtClean="0"/>
                        <a:t> ’’</a:t>
                      </a:r>
                      <a:endParaRPr lang="fr-FR" dirty="0"/>
                    </a:p>
                  </a:txBody>
                  <a:tcPr/>
                </a:tc>
                <a:tc>
                  <a:txBody>
                    <a:bodyPr/>
                    <a:lstStyle/>
                    <a:p>
                      <a:r>
                        <a:rPr lang="fr-FR" dirty="0" smtClean="0"/>
                        <a:t>Oui</a:t>
                      </a:r>
                      <a:r>
                        <a:rPr lang="fr-FR" baseline="0" dirty="0" smtClean="0"/>
                        <a:t> , sous le nom de ‘’</a:t>
                      </a:r>
                      <a:r>
                        <a:rPr lang="fr-FR" baseline="0" dirty="0" err="1" smtClean="0"/>
                        <a:t>Crashkurs</a:t>
                      </a:r>
                      <a:r>
                        <a:rPr lang="fr-FR" baseline="0" dirty="0" smtClean="0"/>
                        <a:t> ’’</a:t>
                      </a:r>
                      <a:endParaRPr lang="fr-FR" dirty="0"/>
                    </a:p>
                  </a:txBody>
                  <a:tcPr/>
                </a:tc>
              </a:tr>
              <a:tr h="370840">
                <a:tc>
                  <a:txBody>
                    <a:bodyPr/>
                    <a:lstStyle/>
                    <a:p>
                      <a:r>
                        <a:rPr lang="fr-FR" dirty="0" smtClean="0"/>
                        <a:t>Supplément d’été (Juillet/Août)</a:t>
                      </a:r>
                      <a:endParaRPr lang="fr-FR" dirty="0"/>
                    </a:p>
                  </a:txBody>
                  <a:tcPr/>
                </a:tc>
                <a:tc>
                  <a:txBody>
                    <a:bodyPr/>
                    <a:lstStyle/>
                    <a:p>
                      <a:r>
                        <a:rPr lang="fr-FR" dirty="0" smtClean="0"/>
                        <a:t>Oui</a:t>
                      </a:r>
                      <a:endParaRPr lang="fr-FR" dirty="0"/>
                    </a:p>
                  </a:txBody>
                  <a:tcPr/>
                </a:tc>
                <a:tc>
                  <a:txBody>
                    <a:bodyPr/>
                    <a:lstStyle/>
                    <a:p>
                      <a:r>
                        <a:rPr lang="fr-FR" dirty="0" smtClean="0"/>
                        <a:t>Oui</a:t>
                      </a:r>
                      <a:endParaRPr lang="fr-FR" dirty="0"/>
                    </a:p>
                  </a:txBody>
                  <a:tcPr/>
                </a:tc>
                <a:tc>
                  <a:txBody>
                    <a:bodyPr/>
                    <a:lstStyle/>
                    <a:p>
                      <a:r>
                        <a:rPr lang="fr-FR" dirty="0" smtClean="0"/>
                        <a:t>Oui</a:t>
                      </a:r>
                      <a:endParaRPr lang="fr-FR" dirty="0"/>
                    </a:p>
                  </a:txBody>
                  <a:tcPr/>
                </a:tc>
                <a:tc>
                  <a:txBody>
                    <a:bodyPr/>
                    <a:lstStyle/>
                    <a:p>
                      <a:r>
                        <a:rPr lang="fr-FR" dirty="0" smtClean="0"/>
                        <a:t>Oui</a:t>
                      </a:r>
                      <a:endParaRPr lang="fr-FR" dirty="0"/>
                    </a:p>
                  </a:txBody>
                  <a:tcPr/>
                </a:tc>
              </a:tr>
              <a:tr h="370840">
                <a:tc>
                  <a:txBody>
                    <a:bodyPr/>
                    <a:lstStyle/>
                    <a:p>
                      <a:r>
                        <a:rPr lang="fr-FR" dirty="0" smtClean="0"/>
                        <a:t>Jours fériés ( 2016</a:t>
                      </a:r>
                      <a:r>
                        <a:rPr lang="fr-FR" baseline="0" dirty="0" smtClean="0"/>
                        <a:t> )</a:t>
                      </a:r>
                      <a:endParaRPr lang="fr-FR" dirty="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03.10</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24.12- 31.12</a:t>
                      </a:r>
                      <a:endParaRPr lang="fr-FR" dirty="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06.01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 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 15.08 , 01.11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24.12- 31.12</a:t>
                      </a:r>
                      <a:endParaRPr lang="fr-FR" dirty="0" smtClean="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08.02</a:t>
                      </a:r>
                      <a:endParaRPr lang="fr-FR" sz="1800" b="0" i="0" kern="1200" baseline="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 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 03.10</a:t>
                      </a:r>
                      <a:r>
                        <a:rPr lang="fr-FR" sz="1800" b="0" i="0" kern="1200" baseline="0" dirty="0" smtClean="0">
                          <a:solidFill>
                            <a:schemeClr val="dk1"/>
                          </a:solidFill>
                          <a:effectLst/>
                          <a:latin typeface="+mn-lt"/>
                          <a:ea typeface="+mn-ea"/>
                          <a:cs typeface="+mn-cs"/>
                        </a:rPr>
                        <a:t> , 01.11</a:t>
                      </a:r>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24.12-26,12</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31.12</a:t>
                      </a:r>
                      <a:endParaRPr lang="fr-FR" dirty="0" smtClean="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06.01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 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03.10,</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01.11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24.12- 26.12 ,</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31.12</a:t>
                      </a:r>
                      <a:endParaRPr lang="fr-FR" dirty="0" smtClean="0"/>
                    </a:p>
                  </a:txBody>
                  <a:tcPr/>
                </a:tc>
              </a:tr>
              <a:tr h="2784892">
                <a:tc>
                  <a:txBody>
                    <a:bodyPr/>
                    <a:lstStyle/>
                    <a:p>
                      <a:r>
                        <a:rPr lang="fr-FR" dirty="0" smtClean="0"/>
                        <a:t>Logement</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Résidence (chambre Single</a:t>
                      </a:r>
                      <a:r>
                        <a:rPr lang="fr-FR" baseline="0" dirty="0" smtClean="0"/>
                        <a:t> ou double - </a:t>
                      </a:r>
                      <a:r>
                        <a:rPr lang="fr-FR" sz="1800" b="0" i="0" kern="1200" dirty="0" smtClean="0">
                          <a:solidFill>
                            <a:schemeClr val="dk1"/>
                          </a:solidFill>
                          <a:effectLst/>
                          <a:latin typeface="+mn-lt"/>
                          <a:ea typeface="+mn-ea"/>
                          <a:cs typeface="+mn-cs"/>
                        </a:rPr>
                        <a:t>10 min </a:t>
                      </a:r>
                      <a:r>
                        <a:rPr lang="fr-FR" sz="1800" b="0" i="0" kern="1200" baseline="0" dirty="0" smtClean="0">
                          <a:solidFill>
                            <a:schemeClr val="dk1"/>
                          </a:solidFill>
                          <a:effectLst/>
                          <a:latin typeface="+mn-lt"/>
                          <a:ea typeface="+mn-ea"/>
                          <a:cs typeface="+mn-cs"/>
                        </a:rPr>
                        <a:t>en </a:t>
                      </a:r>
                      <a:r>
                        <a:rPr lang="fr-FR" sz="1800" b="0" i="0" kern="120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transport</a:t>
                      </a:r>
                    </a:p>
                    <a:p>
                      <a:pPr marL="0" marR="0" indent="0" algn="l" defTabSz="914400" rtl="0" eaLnBrk="1" fontAlgn="auto" latinLnBrk="0" hangingPunct="1">
                        <a:lnSpc>
                          <a:spcPct val="100000"/>
                        </a:lnSpc>
                        <a:spcBef>
                          <a:spcPts val="0"/>
                        </a:spcBef>
                        <a:spcAft>
                          <a:spcPts val="0"/>
                        </a:spcAft>
                        <a:buClrTx/>
                        <a:buSzTx/>
                        <a:buFontTx/>
                        <a:buNone/>
                        <a:tabLst/>
                        <a:defRPr/>
                      </a:pPr>
                      <a:r>
                        <a:rPr lang="fr-FR" sz="1800" b="0" i="0" kern="1200" dirty="0" smtClean="0">
                          <a:solidFill>
                            <a:schemeClr val="dk1"/>
                          </a:solidFill>
                          <a:effectLst/>
                          <a:latin typeface="+mn-lt"/>
                          <a:ea typeface="+mn-ea"/>
                          <a:cs typeface="+mn-cs"/>
                        </a:rPr>
                        <a:t>en </a:t>
                      </a:r>
                      <a:r>
                        <a:rPr lang="fr-FR" sz="1800" b="0" i="0" kern="1200" dirty="0" smtClean="0">
                          <a:solidFill>
                            <a:schemeClr val="dk1"/>
                          </a:solidFill>
                          <a:effectLst/>
                          <a:latin typeface="+mn-lt"/>
                          <a:ea typeface="+mn-ea"/>
                          <a:cs typeface="+mn-cs"/>
                        </a:rPr>
                        <a:t>commun)</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 Famille d’accueil</a:t>
                      </a:r>
                    </a:p>
                    <a:p>
                      <a:pPr marL="0" marR="0" indent="0" algn="l" defTabSz="914400" rtl="0" eaLnBrk="1" fontAlgn="auto" latinLnBrk="0" hangingPunct="1">
                        <a:lnSpc>
                          <a:spcPct val="100000"/>
                        </a:lnSpc>
                        <a:spcBef>
                          <a:spcPts val="0"/>
                        </a:spcBef>
                        <a:spcAft>
                          <a:spcPts val="0"/>
                        </a:spcAft>
                        <a:buClrTx/>
                        <a:buSzTx/>
                        <a:buFontTx/>
                        <a:buNone/>
                        <a:tabLst/>
                        <a:defRPr/>
                      </a:pPr>
                      <a:r>
                        <a:rPr lang="fr-FR" sz="1800" b="0" i="0" kern="1200" dirty="0" smtClean="0">
                          <a:solidFill>
                            <a:schemeClr val="dk1"/>
                          </a:solidFill>
                          <a:effectLst/>
                          <a:latin typeface="+mn-lt"/>
                          <a:ea typeface="+mn-ea"/>
                          <a:cs typeface="+mn-cs"/>
                        </a:rPr>
                        <a:t>( 30 ou maximum 60 min</a:t>
                      </a:r>
                      <a:r>
                        <a:rPr lang="fr-FR" sz="1800" b="0" i="0" kern="1200" baseline="0" dirty="0" smtClean="0">
                          <a:solidFill>
                            <a:schemeClr val="dk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800" b="0" i="0" kern="1200" baseline="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Colocation (chambre individuelle)</a:t>
                      </a:r>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Résidence (chambre Single</a:t>
                      </a:r>
                      <a:r>
                        <a:rPr lang="fr-FR" baseline="0" dirty="0" smtClean="0"/>
                        <a:t> ou double)</a:t>
                      </a:r>
                      <a:endParaRPr lang="fr-FR"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 Famille d’accueil</a:t>
                      </a:r>
                    </a:p>
                    <a:p>
                      <a:pPr marL="0" marR="0" indent="0" algn="l" defTabSz="914400" rtl="0" eaLnBrk="1" fontAlgn="auto" latinLnBrk="0" hangingPunct="1">
                        <a:lnSpc>
                          <a:spcPct val="100000"/>
                        </a:lnSpc>
                        <a:spcBef>
                          <a:spcPts val="0"/>
                        </a:spcBef>
                        <a:spcAft>
                          <a:spcPts val="0"/>
                        </a:spcAft>
                        <a:buClrTx/>
                        <a:buSzTx/>
                        <a:buFontTx/>
                        <a:buNone/>
                        <a:tabLst/>
                        <a:defRPr/>
                      </a:pPr>
                      <a:r>
                        <a:rPr lang="fr-FR" sz="1800" b="0" i="0" kern="1200" dirty="0" smtClean="0">
                          <a:solidFill>
                            <a:schemeClr val="dk1"/>
                          </a:solidFill>
                          <a:effectLst/>
                          <a:latin typeface="+mn-lt"/>
                          <a:ea typeface="+mn-ea"/>
                          <a:cs typeface="+mn-cs"/>
                        </a:rPr>
                        <a:t>(15 à 45 min en </a:t>
                      </a:r>
                      <a:r>
                        <a:rPr lang="fr-FR" sz="1800" b="0" i="0" kern="1200" dirty="0" smtClean="0">
                          <a:solidFill>
                            <a:schemeClr val="dk1"/>
                          </a:solidFill>
                          <a:effectLst/>
                          <a:latin typeface="+mn-lt"/>
                          <a:ea typeface="+mn-ea"/>
                          <a:cs typeface="+mn-cs"/>
                        </a:rPr>
                        <a:t>transport </a:t>
                      </a:r>
                      <a:r>
                        <a:rPr lang="fr-FR" sz="1800" b="0" i="0" kern="1200" dirty="0" smtClean="0">
                          <a:solidFill>
                            <a:schemeClr val="dk1"/>
                          </a:solidFill>
                          <a:effectLst/>
                          <a:latin typeface="+mn-lt"/>
                          <a:ea typeface="+mn-ea"/>
                          <a:cs typeface="+mn-cs"/>
                        </a:rPr>
                        <a:t>en commun)</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800" b="0" i="0" kern="1200" dirty="0" smtClean="0">
                        <a:solidFill>
                          <a:schemeClr val="dk1"/>
                        </a:solidFill>
                        <a:effectLst/>
                        <a:latin typeface="+mn-lt"/>
                        <a:ea typeface="+mn-ea"/>
                        <a:cs typeface="+mn-cs"/>
                      </a:endParaRPr>
                    </a:p>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Colocation (chambre individuelle</a:t>
                      </a:r>
                      <a:r>
                        <a:rPr lang="fr-FR" baseline="0" dirty="0" smtClean="0"/>
                        <a:t> - </a:t>
                      </a:r>
                      <a:r>
                        <a:rPr lang="fr-FR" sz="1800" b="0" i="0" kern="1200" dirty="0" smtClean="0">
                          <a:solidFill>
                            <a:schemeClr val="dk1"/>
                          </a:solidFill>
                          <a:effectLst/>
                          <a:latin typeface="+mn-lt"/>
                          <a:ea typeface="+mn-ea"/>
                          <a:cs typeface="+mn-cs"/>
                        </a:rPr>
                        <a:t>15 à 45 min en transports en commun)</a:t>
                      </a: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fr-FR" dirty="0" smtClean="0"/>
                    </a:p>
                    <a:p>
                      <a:endParaRPr lang="fr-FR" dirty="0" smtClean="0"/>
                    </a:p>
                  </a:txBody>
                  <a:tcPr/>
                </a:tc>
                <a:tc>
                  <a:txBody>
                    <a:bodyPr/>
                    <a:lstStyle/>
                    <a:p>
                      <a:r>
                        <a:rPr lang="fr-FR" dirty="0" smtClean="0"/>
                        <a:t>Famille d’accueil </a:t>
                      </a:r>
                    </a:p>
                    <a:p>
                      <a:endParaRPr lang="fr-FR" dirty="0" smtClean="0"/>
                    </a:p>
                    <a:p>
                      <a:r>
                        <a:rPr lang="fr-FR" dirty="0" smtClean="0"/>
                        <a:t>Colocation</a:t>
                      </a:r>
                      <a:r>
                        <a:rPr lang="fr-FR" baseline="0" dirty="0" smtClean="0"/>
                        <a:t> </a:t>
                      </a:r>
                    </a:p>
                    <a:p>
                      <a:endParaRPr lang="fr-FR" baseline="0" dirty="0" smtClean="0"/>
                    </a:p>
                    <a:p>
                      <a:r>
                        <a:rPr lang="fr-FR" baseline="0" dirty="0" smtClean="0"/>
                        <a:t>Résidence ( </a:t>
                      </a:r>
                      <a:r>
                        <a:rPr lang="fr-FR" sz="1800" b="0" i="0" kern="1200" dirty="0" smtClean="0">
                          <a:solidFill>
                            <a:schemeClr val="dk1"/>
                          </a:solidFill>
                          <a:effectLst/>
                          <a:latin typeface="+mn-lt"/>
                          <a:ea typeface="+mn-ea"/>
                          <a:cs typeface="+mn-cs"/>
                        </a:rPr>
                        <a:t>à 10 min du centre-ville en bus)</a:t>
                      </a:r>
                      <a:endParaRPr lang="fr-FR" dirty="0" smtClean="0"/>
                    </a:p>
                  </a:txBody>
                  <a:tcPr/>
                </a:tc>
              </a:tr>
              <a:tr h="370840">
                <a:tc>
                  <a:txBody>
                    <a:bodyPr/>
                    <a:lstStyle/>
                    <a:p>
                      <a:r>
                        <a:rPr lang="fr-FR" sz="1800" dirty="0" smtClean="0"/>
                        <a:t>Loisirs</a:t>
                      </a:r>
                      <a:r>
                        <a:rPr lang="fr-FR" sz="1800" baseline="0" dirty="0" smtClean="0"/>
                        <a:t> </a:t>
                      </a:r>
                      <a:endParaRPr lang="fr-FR" sz="1800" dirty="0"/>
                    </a:p>
                  </a:txBody>
                  <a:tcPr/>
                </a:tc>
                <a:tc>
                  <a:txBody>
                    <a:bodyPr/>
                    <a:lstStyle/>
                    <a:p>
                      <a:r>
                        <a:rPr lang="fr-FR" sz="1800" dirty="0" smtClean="0"/>
                        <a:t>Bowling</a:t>
                      </a:r>
                      <a:r>
                        <a:rPr lang="fr-FR" sz="1800" baseline="0" dirty="0" smtClean="0"/>
                        <a:t> </a:t>
                      </a:r>
                    </a:p>
                    <a:p>
                      <a:r>
                        <a:rPr lang="fr-FR" sz="1800" baseline="0" dirty="0" smtClean="0"/>
                        <a:t>Billard</a:t>
                      </a:r>
                    </a:p>
                    <a:p>
                      <a:r>
                        <a:rPr lang="fr-FR" sz="1800" baseline="0" dirty="0" smtClean="0"/>
                        <a:t>Roller</a:t>
                      </a:r>
                    </a:p>
                    <a:p>
                      <a:endParaRPr lang="fr-FR" sz="1800" baseline="0" dirty="0" smtClean="0"/>
                    </a:p>
                    <a:p>
                      <a:r>
                        <a:rPr lang="fr-FR" sz="1800" baseline="0" dirty="0" smtClean="0"/>
                        <a:t>Monuments – Opéra </a:t>
                      </a:r>
                    </a:p>
                    <a:p>
                      <a:endParaRPr lang="fr-FR" sz="1800" baseline="0" dirty="0" smtClean="0"/>
                    </a:p>
                    <a:p>
                      <a:r>
                        <a:rPr lang="fr-FR" sz="1800" baseline="0" dirty="0" err="1" smtClean="0"/>
                        <a:t>Stammtisch</a:t>
                      </a:r>
                      <a:r>
                        <a:rPr lang="fr-FR" sz="1800" baseline="0" dirty="0" smtClean="0"/>
                        <a:t> </a:t>
                      </a:r>
                      <a:endParaRPr lang="fr-FR" sz="1800" dirty="0" smtClean="0"/>
                    </a:p>
                  </a:txBody>
                  <a:tcPr/>
                </a:tc>
                <a:tc>
                  <a:txBody>
                    <a:bodyPr/>
                    <a:lstStyle/>
                    <a:p>
                      <a:r>
                        <a:rPr lang="fr-FR" sz="1800" dirty="0" smtClean="0"/>
                        <a:t>Bowling</a:t>
                      </a:r>
                    </a:p>
                    <a:p>
                      <a:r>
                        <a:rPr lang="fr-FR" sz="1800" dirty="0" smtClean="0"/>
                        <a:t>Billard</a:t>
                      </a:r>
                    </a:p>
                    <a:p>
                      <a:r>
                        <a:rPr lang="fr-FR" sz="1800" dirty="0" smtClean="0"/>
                        <a:t>Roller</a:t>
                      </a:r>
                    </a:p>
                    <a:p>
                      <a:endParaRPr lang="fr-FR" sz="1800" dirty="0" smtClean="0"/>
                    </a:p>
                    <a:p>
                      <a:r>
                        <a:rPr lang="fr-FR" sz="1800" dirty="0" smtClean="0"/>
                        <a:t>Musées</a:t>
                      </a:r>
                      <a:r>
                        <a:rPr lang="fr-FR" sz="1800" baseline="0" dirty="0" smtClean="0"/>
                        <a:t> –Théâtre</a:t>
                      </a:r>
                    </a:p>
                    <a:p>
                      <a:endParaRPr lang="fr-FR" sz="1800" baseline="0" dirty="0" smtClean="0"/>
                    </a:p>
                    <a:p>
                      <a:r>
                        <a:rPr lang="fr-FR" sz="1800" baseline="0" dirty="0" smtClean="0"/>
                        <a:t>Marchés locaux</a:t>
                      </a:r>
                      <a:endParaRPr lang="fr-FR" sz="1800" dirty="0" smtClean="0"/>
                    </a:p>
                    <a:p>
                      <a:endParaRPr lang="fr-FR" sz="1800" dirty="0" smtClean="0"/>
                    </a:p>
                    <a:p>
                      <a:endParaRPr lang="fr-FR" dirty="0" smtClean="0"/>
                    </a:p>
                  </a:txBody>
                  <a:tcPr/>
                </a:tc>
                <a:tc>
                  <a:txBody>
                    <a:bodyPr/>
                    <a:lstStyle/>
                    <a:p>
                      <a:r>
                        <a:rPr lang="fr-FR" sz="1800" b="0" i="0" kern="1200" dirty="0" smtClean="0">
                          <a:solidFill>
                            <a:schemeClr val="dk1"/>
                          </a:solidFill>
                          <a:effectLst/>
                          <a:latin typeface="+mn-lt"/>
                          <a:ea typeface="+mn-ea"/>
                          <a:cs typeface="+mn-cs"/>
                        </a:rPr>
                        <a:t>Barbecues</a:t>
                      </a:r>
                    </a:p>
                    <a:p>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Soirée internationale tous les mois</a:t>
                      </a:r>
                    </a:p>
                    <a:p>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Programme hebdomadaire de visites de Cologne</a:t>
                      </a:r>
                      <a:endParaRPr lang="fr-FR" dirty="0" smtClean="0"/>
                    </a:p>
                  </a:txBody>
                  <a:tcPr/>
                </a:tc>
                <a:tc>
                  <a:txBody>
                    <a:bodyPr/>
                    <a:lstStyle/>
                    <a:p>
                      <a:r>
                        <a:rPr lang="fr-FR" sz="1800" b="0" i="0" kern="1200" dirty="0" smtClean="0">
                          <a:solidFill>
                            <a:schemeClr val="dk1"/>
                          </a:solidFill>
                          <a:effectLst/>
                          <a:latin typeface="+mn-lt"/>
                          <a:ea typeface="+mn-ea"/>
                          <a:cs typeface="+mn-cs"/>
                        </a:rPr>
                        <a:t>Des excursions en petits</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groupes</a:t>
                      </a:r>
                    </a:p>
                    <a:p>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Des soirées vidéo</a:t>
                      </a:r>
                    </a:p>
                    <a:p>
                      <a:endParaRPr lang="fr-FR" dirty="0" smtClean="0"/>
                    </a:p>
                    <a:p>
                      <a:r>
                        <a:rPr lang="fr-FR" dirty="0" smtClean="0"/>
                        <a:t>Activités sportives</a:t>
                      </a:r>
                    </a:p>
                  </a:txBody>
                  <a:tcPr/>
                </a:tc>
              </a:tr>
            </a:tbl>
          </a:graphicData>
        </a:graphic>
      </p:graphicFrame>
    </p:spTree>
    <p:extLst>
      <p:ext uri="{BB962C8B-B14F-4D97-AF65-F5344CB8AC3E}">
        <p14:creationId xmlns:p14="http://schemas.microsoft.com/office/powerpoint/2010/main" val="18333923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stretch>
            <a:fillRect/>
          </a:stretch>
        </p:blipFill>
        <p:spPr>
          <a:xfrm>
            <a:off x="1831786" y="4090503"/>
            <a:ext cx="2143125" cy="1962150"/>
          </a:xfrm>
          <a:prstGeom prst="rect">
            <a:avLst/>
          </a:prstGeom>
        </p:spPr>
      </p:pic>
      <p:pic>
        <p:nvPicPr>
          <p:cNvPr id="6" name="Grafik 5"/>
          <p:cNvPicPr>
            <a:picLocks noChangeAspect="1"/>
          </p:cNvPicPr>
          <p:nvPr/>
        </p:nvPicPr>
        <p:blipFill>
          <a:blip r:embed="rId3"/>
          <a:stretch>
            <a:fillRect/>
          </a:stretch>
        </p:blipFill>
        <p:spPr>
          <a:xfrm>
            <a:off x="6918056" y="4090503"/>
            <a:ext cx="2095500" cy="1990725"/>
          </a:xfrm>
          <a:prstGeom prst="rect">
            <a:avLst/>
          </a:prstGeom>
        </p:spPr>
      </p:pic>
    </p:spTree>
    <p:extLst>
      <p:ext uri="{BB962C8B-B14F-4D97-AF65-F5344CB8AC3E}">
        <p14:creationId xmlns:p14="http://schemas.microsoft.com/office/powerpoint/2010/main" val="262568428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ZoneTexte 1"/>
          <p:cNvSpPr txBox="1"/>
          <p:nvPr/>
        </p:nvSpPr>
        <p:spPr>
          <a:xfrm>
            <a:off x="579120" y="1264920"/>
            <a:ext cx="11201400" cy="2677656"/>
          </a:xfrm>
          <a:prstGeom prst="rect">
            <a:avLst/>
          </a:prstGeom>
          <a:noFill/>
        </p:spPr>
        <p:txBody>
          <a:bodyPr wrap="square" rtlCol="0">
            <a:spAutoFit/>
          </a:bodyPr>
          <a:lstStyle/>
          <a:p>
            <a:r>
              <a:rPr lang="fr-FR" sz="2800" dirty="0" smtClean="0"/>
              <a:t>‘’J’ai déjà suivi un cours de langue à Carl </a:t>
            </a:r>
            <a:r>
              <a:rPr lang="fr-FR" sz="2800" dirty="0" err="1" smtClean="0"/>
              <a:t>Duisberg</a:t>
            </a:r>
            <a:r>
              <a:rPr lang="fr-FR" sz="2800" dirty="0" smtClean="0"/>
              <a:t>  à 3 reprises.</a:t>
            </a:r>
          </a:p>
          <a:p>
            <a:r>
              <a:rPr lang="fr-FR" sz="2800" dirty="0" smtClean="0"/>
              <a:t>Il est merveilleux de découvrir des cultures différentes !</a:t>
            </a:r>
          </a:p>
          <a:p>
            <a:r>
              <a:rPr lang="fr-FR" sz="2800" dirty="0" smtClean="0"/>
              <a:t>Les cours amusants et intéressants ainsi que les méthodes me procuraient du vrai plaisir! ’’</a:t>
            </a:r>
          </a:p>
          <a:p>
            <a:endParaRPr lang="fr-FR" sz="2800" dirty="0"/>
          </a:p>
          <a:p>
            <a:r>
              <a:rPr lang="fr-FR" sz="2800" dirty="0" smtClean="0"/>
              <a:t>                                       Natalia – cours d’allemand intensif </a:t>
            </a:r>
            <a:endParaRPr lang="fr-FR" sz="2800" dirty="0"/>
          </a:p>
        </p:txBody>
      </p:sp>
    </p:spTree>
    <p:extLst>
      <p:ext uri="{BB962C8B-B14F-4D97-AF65-F5344CB8AC3E}">
        <p14:creationId xmlns:p14="http://schemas.microsoft.com/office/powerpoint/2010/main" val="345965642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7384472" y="4846637"/>
            <a:ext cx="10515600" cy="1325563"/>
          </a:xfrm>
        </p:spPr>
        <p:txBody>
          <a:bodyPr>
            <a:normAutofit/>
          </a:bodyPr>
          <a:lstStyle/>
          <a:p>
            <a:r>
              <a:rPr lang="fr-FR" sz="8000" b="1" dirty="0" smtClean="0"/>
              <a:t>DID</a:t>
            </a:r>
            <a:endParaRPr lang="fr-FR" sz="8000" b="1" dirty="0"/>
          </a:p>
        </p:txBody>
      </p:sp>
    </p:spTree>
    <p:extLst>
      <p:ext uri="{BB962C8B-B14F-4D97-AF65-F5344CB8AC3E}">
        <p14:creationId xmlns:p14="http://schemas.microsoft.com/office/powerpoint/2010/main" val="185436800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504700" y="2946227"/>
            <a:ext cx="11016343" cy="1325563"/>
          </a:xfrm>
        </p:spPr>
        <p:txBody>
          <a:bodyPr>
            <a:normAutofit fontScale="90000"/>
          </a:bodyPr>
          <a:lstStyle/>
          <a:p>
            <a:r>
              <a:rPr lang="fr-FR" sz="1400" dirty="0" smtClean="0"/>
              <a:t/>
            </a:r>
            <a:br>
              <a:rPr lang="fr-FR" sz="1400" dirty="0" smtClean="0"/>
            </a:br>
            <a:r>
              <a:rPr lang="fr-FR" sz="1400" dirty="0" smtClean="0"/>
              <a:t/>
            </a:r>
            <a:br>
              <a:rPr lang="fr-FR" sz="1400" dirty="0" smtClean="0"/>
            </a:br>
            <a:r>
              <a:rPr lang="fr-FR" sz="1400" dirty="0"/>
              <a:t/>
            </a:r>
            <a:br>
              <a:rPr lang="fr-FR" sz="1400" dirty="0"/>
            </a:br>
            <a:r>
              <a:rPr lang="fr-FR" sz="1400" dirty="0" smtClean="0"/>
              <a:t/>
            </a:r>
            <a:br>
              <a:rPr lang="fr-FR" sz="1400" dirty="0" smtClean="0"/>
            </a:br>
            <a:r>
              <a:rPr lang="fr-FR" sz="1400" dirty="0"/>
              <a:t/>
            </a:r>
            <a:br>
              <a:rPr lang="fr-FR" sz="1400" dirty="0"/>
            </a:br>
            <a:r>
              <a:rPr lang="fr-FR" sz="1400" dirty="0" smtClean="0"/>
              <a:t/>
            </a:r>
            <a:br>
              <a:rPr lang="fr-FR" sz="1400" dirty="0" smtClean="0"/>
            </a:br>
            <a:r>
              <a:rPr lang="fr-FR" sz="2200" dirty="0" smtClean="0"/>
              <a:t>Notre </a:t>
            </a:r>
            <a:r>
              <a:rPr lang="fr-FR" sz="2200" dirty="0"/>
              <a:t>établissement  DID </a:t>
            </a:r>
            <a:r>
              <a:rPr lang="fr-FR" sz="2200" dirty="0" smtClean="0"/>
              <a:t>Deutsch-Institut a </a:t>
            </a:r>
            <a:r>
              <a:rPr lang="fr-FR" sz="2200" dirty="0"/>
              <a:t>déjà remporté 5 fois le titre de "meilleure école de langue du pays". En effet, il est difficile d'obtenir un meilleur enseignement de la langue allemande comme langue étrangère. La qualité des cours est contrôlé régulièrement par EAQUALS (</a:t>
            </a:r>
            <a:r>
              <a:rPr lang="fr-FR" sz="2200" dirty="0" err="1"/>
              <a:t>European</a:t>
            </a:r>
            <a:r>
              <a:rPr lang="fr-FR" sz="2200" dirty="0"/>
              <a:t> Association for </a:t>
            </a:r>
            <a:r>
              <a:rPr lang="fr-FR" sz="2200" dirty="0" err="1"/>
              <a:t>Quality</a:t>
            </a:r>
            <a:r>
              <a:rPr lang="fr-FR" sz="2200" dirty="0"/>
              <a:t> </a:t>
            </a:r>
            <a:r>
              <a:rPr lang="fr-FR" sz="2200" dirty="0" err="1"/>
              <a:t>Language</a:t>
            </a:r>
            <a:r>
              <a:rPr lang="fr-FR" sz="2200" dirty="0"/>
              <a:t> Services).</a:t>
            </a:r>
            <a:r>
              <a:rPr lang="fr-FR" sz="2200" dirty="0" smtClean="0"/>
              <a:t/>
            </a:r>
            <a:br>
              <a:rPr lang="fr-FR" sz="2200" dirty="0" smtClean="0"/>
            </a:br>
            <a:r>
              <a:rPr lang="fr-FR" sz="2200" dirty="0" smtClean="0"/>
              <a:t/>
            </a:r>
            <a:br>
              <a:rPr lang="fr-FR" sz="2200" dirty="0" smtClean="0"/>
            </a:br>
            <a:r>
              <a:rPr lang="fr-FR" sz="2200" dirty="0" smtClean="0"/>
              <a:t/>
            </a:r>
            <a:br>
              <a:rPr lang="fr-FR" sz="2200" dirty="0" smtClean="0"/>
            </a:br>
            <a:r>
              <a:rPr lang="fr-FR" sz="2200" dirty="0" smtClean="0"/>
              <a:t> </a:t>
            </a:r>
            <a:r>
              <a:rPr lang="fr-FR" sz="2200" dirty="0"/>
              <a:t>Tous les enseignants sont des locuteurs natifs disposant d’une formation universitaire. Ils attachent une grande importance à la convivialité afin que s’établisse, pendant les cours, une communication vivante et </a:t>
            </a:r>
            <a:r>
              <a:rPr lang="fr-FR" sz="2200" dirty="0" smtClean="0"/>
              <a:t>naturelle et que tous les participants  puissent progresser rapidement dans l’apprentissage ou l’amélioration de la langue allemande.</a:t>
            </a:r>
            <a:br>
              <a:rPr lang="fr-FR" sz="2200" dirty="0" smtClean="0"/>
            </a:br>
            <a:r>
              <a:rPr lang="fr-FR" sz="2200" dirty="0"/>
              <a:t/>
            </a:r>
            <a:br>
              <a:rPr lang="fr-FR" sz="2200" dirty="0"/>
            </a:br>
            <a:r>
              <a:rPr lang="fr-FR" sz="2200" dirty="0"/>
              <a:t>Les salles de cours sont spacieuses et lumineuses afin d'assurer un apprentissage idéal de la langue. De plus, les locaux sont équipés du wifi afin de permettre aux étudiants d'avoir accès au maximum de ressources électroniques </a:t>
            </a:r>
            <a:r>
              <a:rPr lang="fr-FR" sz="2200" dirty="0" smtClean="0"/>
              <a:t>possibles. </a:t>
            </a:r>
            <a:r>
              <a:rPr lang="fr-FR" sz="2000" dirty="0"/>
              <a:t>L</a:t>
            </a:r>
            <a:r>
              <a:rPr lang="fr-FR" sz="2000" dirty="0" smtClean="0"/>
              <a:t>es </a:t>
            </a:r>
            <a:r>
              <a:rPr lang="fr-FR" sz="2000" dirty="0"/>
              <a:t>campus sont dynamiques, modernes et </a:t>
            </a:r>
            <a:r>
              <a:rPr lang="fr-FR" sz="2000" dirty="0" smtClean="0"/>
              <a:t>multiculturels.</a:t>
            </a:r>
            <a:br>
              <a:rPr lang="fr-FR" sz="2000" dirty="0" smtClean="0"/>
            </a:br>
            <a:r>
              <a:rPr lang="fr-FR" sz="2000" dirty="0" smtClean="0"/>
              <a:t> </a:t>
            </a:r>
            <a:r>
              <a:rPr lang="fr-FR" sz="2000" dirty="0"/>
              <a:t>tout ce qu'il faut pour s'y sentir bien !</a:t>
            </a:r>
            <a:br>
              <a:rPr lang="fr-FR" sz="2000" dirty="0"/>
            </a:br>
            <a:r>
              <a:rPr lang="fr-FR" sz="2200" dirty="0" smtClean="0"/>
              <a:t/>
            </a:r>
            <a:br>
              <a:rPr lang="fr-FR" sz="2200" dirty="0" smtClean="0"/>
            </a:br>
            <a:r>
              <a:rPr lang="fr-FR" sz="2200" dirty="0" smtClean="0"/>
              <a:t/>
            </a:r>
            <a:br>
              <a:rPr lang="fr-FR" sz="2200" dirty="0" smtClean="0"/>
            </a:br>
            <a:r>
              <a:rPr lang="fr-FR" sz="2200" dirty="0" smtClean="0"/>
              <a:t>                          En </a:t>
            </a:r>
            <a:r>
              <a:rPr lang="fr-FR" sz="2200" dirty="0"/>
              <a:t>bref, l'immersion linguistique au sein de la langue et de la culture allemande </a:t>
            </a:r>
            <a:r>
              <a:rPr lang="fr-FR" sz="2200" dirty="0" smtClean="0"/>
              <a:t>                 proposée </a:t>
            </a:r>
            <a:r>
              <a:rPr lang="fr-FR" sz="2200" dirty="0"/>
              <a:t>par l'institut DID obtient des résultats épatants</a:t>
            </a:r>
            <a:r>
              <a:rPr lang="fr-FR" sz="1100" dirty="0" smtClean="0"/>
              <a:t>..</a:t>
            </a:r>
            <a:endParaRPr lang="de-DE" sz="1400" dirty="0"/>
          </a:p>
        </p:txBody>
      </p:sp>
      <p:pic>
        <p:nvPicPr>
          <p:cNvPr id="3" name="Imag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585960" y="137160"/>
            <a:ext cx="2467840" cy="1291935"/>
          </a:xfrm>
          <a:prstGeom prst="rect">
            <a:avLst/>
          </a:prstGeom>
        </p:spPr>
      </p:pic>
    </p:spTree>
    <p:extLst>
      <p:ext uri="{BB962C8B-B14F-4D97-AF65-F5344CB8AC3E}">
        <p14:creationId xmlns:p14="http://schemas.microsoft.com/office/powerpoint/2010/main" val="117819857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543991" y="4369062"/>
            <a:ext cx="5012575" cy="2249253"/>
          </a:xfrm>
          <a:prstGeom prst="rect">
            <a:avLst/>
          </a:prstGeom>
        </p:spPr>
      </p:pic>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1000" y="274320"/>
            <a:ext cx="11338559" cy="3165765"/>
          </a:xfrm>
          <a:prstGeom prst="rect">
            <a:avLst/>
          </a:prstGeom>
        </p:spPr>
      </p:pic>
    </p:spTree>
    <p:extLst>
      <p:ext uri="{BB962C8B-B14F-4D97-AF65-F5344CB8AC3E}">
        <p14:creationId xmlns:p14="http://schemas.microsoft.com/office/powerpoint/2010/main" val="315362662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Espace réservé du contenu 3"/>
          <p:cNvPicPr>
            <a:picLocks noGrp="1" noChangeAspect="1"/>
          </p:cNvPicPr>
          <p:nvPr>
            <p:ph idx="1"/>
          </p:nvPr>
        </p:nvPicPr>
        <p:blipFill>
          <a:blip r:embed="rId2"/>
          <a:stretch>
            <a:fillRect/>
          </a:stretch>
        </p:blipFill>
        <p:spPr>
          <a:xfrm>
            <a:off x="559230" y="283803"/>
            <a:ext cx="4214247" cy="3037177"/>
          </a:xfrm>
          <a:prstGeom prst="rect">
            <a:avLst/>
          </a:prstGeom>
        </p:spPr>
      </p:pic>
      <p:pic>
        <p:nvPicPr>
          <p:cNvPr id="5" name="Image 4"/>
          <p:cNvPicPr>
            <a:picLocks noChangeAspect="1"/>
          </p:cNvPicPr>
          <p:nvPr/>
        </p:nvPicPr>
        <p:blipFill>
          <a:blip r:embed="rId3"/>
          <a:stretch>
            <a:fillRect/>
          </a:stretch>
        </p:blipFill>
        <p:spPr>
          <a:xfrm>
            <a:off x="5765791" y="283803"/>
            <a:ext cx="4270480" cy="3037177"/>
          </a:xfrm>
          <a:prstGeom prst="rect">
            <a:avLst/>
          </a:prstGeom>
        </p:spPr>
      </p:pic>
      <p:pic>
        <p:nvPicPr>
          <p:cNvPr id="6" name="Image 5"/>
          <p:cNvPicPr>
            <a:picLocks noChangeAspect="1"/>
          </p:cNvPicPr>
          <p:nvPr/>
        </p:nvPicPr>
        <p:blipFill>
          <a:blip r:embed="rId4"/>
          <a:stretch>
            <a:fillRect/>
          </a:stretch>
        </p:blipFill>
        <p:spPr>
          <a:xfrm>
            <a:off x="5765791" y="3732668"/>
            <a:ext cx="4344947" cy="2600000"/>
          </a:xfrm>
          <a:prstGeom prst="rect">
            <a:avLst/>
          </a:prstGeom>
        </p:spPr>
      </p:pic>
      <p:pic>
        <p:nvPicPr>
          <p:cNvPr id="7" name="Image 6"/>
          <p:cNvPicPr>
            <a:picLocks noChangeAspect="1"/>
          </p:cNvPicPr>
          <p:nvPr/>
        </p:nvPicPr>
        <p:blipFill>
          <a:blip r:embed="rId5"/>
          <a:stretch>
            <a:fillRect/>
          </a:stretch>
        </p:blipFill>
        <p:spPr>
          <a:xfrm>
            <a:off x="597288" y="3732668"/>
            <a:ext cx="4176189" cy="2600000"/>
          </a:xfrm>
          <a:prstGeom prst="rect">
            <a:avLst/>
          </a:prstGeom>
        </p:spPr>
      </p:pic>
    </p:spTree>
    <p:extLst>
      <p:ext uri="{BB962C8B-B14F-4D97-AF65-F5344CB8AC3E}">
        <p14:creationId xmlns:p14="http://schemas.microsoft.com/office/powerpoint/2010/main" val="1992362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Tableau 3"/>
          <p:cNvGraphicFramePr>
            <a:graphicFrameLocks noGrp="1"/>
          </p:cNvGraphicFramePr>
          <p:nvPr>
            <p:extLst>
              <p:ext uri="{D42A27DB-BD31-4B8C-83A1-F6EECF244321}">
                <p14:modId xmlns:p14="http://schemas.microsoft.com/office/powerpoint/2010/main" val="4246153322"/>
              </p:ext>
            </p:extLst>
          </p:nvPr>
        </p:nvGraphicFramePr>
        <p:xfrm>
          <a:off x="415636" y="-166256"/>
          <a:ext cx="12292974" cy="10332720"/>
        </p:xfrm>
        <a:graphic>
          <a:graphicData uri="http://schemas.openxmlformats.org/drawingml/2006/table">
            <a:tbl>
              <a:tblPr firstRow="1" bandRow="1">
                <a:tableStyleId>{5C22544A-7EE6-4342-B048-85BDC9FD1C3A}</a:tableStyleId>
              </a:tblPr>
              <a:tblGrid>
                <a:gridCol w="2319742"/>
                <a:gridCol w="2487551"/>
                <a:gridCol w="2169763"/>
                <a:gridCol w="2732904"/>
                <a:gridCol w="2583014"/>
              </a:tblGrid>
              <a:tr h="420374">
                <a:tc>
                  <a:txBody>
                    <a:bodyPr/>
                    <a:lstStyle/>
                    <a:p>
                      <a:r>
                        <a:rPr lang="fr-FR" dirty="0" smtClean="0"/>
                        <a:t>Adresse </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i="0" kern="1200" dirty="0" smtClean="0">
                          <a:solidFill>
                            <a:schemeClr val="lt1"/>
                          </a:solidFill>
                          <a:effectLst/>
                          <a:latin typeface="+mn-lt"/>
                          <a:ea typeface="+mn-ea"/>
                          <a:cs typeface="+mn-cs"/>
                        </a:rPr>
                        <a:t>Novalisstraße 12, Berlin </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i="0" kern="1200" dirty="0" smtClean="0">
                          <a:solidFill>
                            <a:schemeClr val="lt1"/>
                          </a:solidFill>
                          <a:effectLst/>
                          <a:latin typeface="+mn-lt"/>
                          <a:ea typeface="+mn-ea"/>
                          <a:cs typeface="+mn-cs"/>
                        </a:rPr>
                        <a:t>Esplanade 6,Hamburg</a:t>
                      </a:r>
                      <a:endParaRPr lang="fr-FR" dirty="0"/>
                    </a:p>
                  </a:txBody>
                  <a:tcPr/>
                </a:tc>
                <a:tc>
                  <a:txBody>
                    <a:bodyPr/>
                    <a:lstStyle/>
                    <a:p>
                      <a:pPr fontAlgn="base"/>
                      <a:r>
                        <a:rPr lang="fr-FR" sz="1800" b="1" i="0" kern="1200" dirty="0" err="1" smtClean="0">
                          <a:solidFill>
                            <a:schemeClr val="lt1"/>
                          </a:solidFill>
                          <a:effectLst/>
                          <a:latin typeface="+mn-lt"/>
                          <a:ea typeface="+mn-ea"/>
                          <a:cs typeface="+mn-cs"/>
                        </a:rPr>
                        <a:t>Großer</a:t>
                      </a:r>
                      <a:r>
                        <a:rPr lang="fr-FR" sz="1800" b="1" i="0" kern="1200" dirty="0" smtClean="0">
                          <a:solidFill>
                            <a:schemeClr val="lt1"/>
                          </a:solidFill>
                          <a:effectLst/>
                          <a:latin typeface="+mn-lt"/>
                          <a:ea typeface="+mn-ea"/>
                          <a:cs typeface="+mn-cs"/>
                        </a:rPr>
                        <a:t> </a:t>
                      </a:r>
                      <a:r>
                        <a:rPr lang="fr-FR" sz="1800" b="1" i="0" kern="1200" dirty="0" err="1" smtClean="0">
                          <a:solidFill>
                            <a:schemeClr val="lt1"/>
                          </a:solidFill>
                          <a:effectLst/>
                          <a:latin typeface="+mn-lt"/>
                          <a:ea typeface="+mn-ea"/>
                          <a:cs typeface="+mn-cs"/>
                        </a:rPr>
                        <a:t>Hasenpfad</a:t>
                      </a:r>
                      <a:r>
                        <a:rPr lang="fr-FR" sz="1800" b="1" i="0" kern="1200" dirty="0" smtClean="0">
                          <a:solidFill>
                            <a:schemeClr val="lt1"/>
                          </a:solidFill>
                          <a:effectLst/>
                          <a:latin typeface="+mn-lt"/>
                          <a:ea typeface="+mn-ea"/>
                          <a:cs typeface="+mn-cs"/>
                        </a:rPr>
                        <a:t> 1 ,</a:t>
                      </a:r>
                      <a:r>
                        <a:rPr lang="fr-FR" sz="1800" b="1" i="0" kern="1200" baseline="0" dirty="0" smtClean="0">
                          <a:solidFill>
                            <a:schemeClr val="lt1"/>
                          </a:solidFill>
                          <a:effectLst/>
                          <a:latin typeface="+mn-lt"/>
                          <a:ea typeface="+mn-ea"/>
                          <a:cs typeface="+mn-cs"/>
                        </a:rPr>
                        <a:t> Frankfurt</a:t>
                      </a:r>
                      <a:endParaRPr lang="fr-FR" sz="1800" b="1" i="0" kern="1200" dirty="0" smtClean="0">
                        <a:solidFill>
                          <a:schemeClr val="lt1"/>
                        </a:solidFill>
                        <a:effectLst/>
                        <a:latin typeface="+mn-lt"/>
                        <a:ea typeface="+mn-ea"/>
                        <a:cs typeface="+mn-cs"/>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1" i="0" kern="1200" dirty="0" smtClean="0">
                          <a:solidFill>
                            <a:schemeClr val="lt1"/>
                          </a:solidFill>
                          <a:effectLst/>
                          <a:latin typeface="+mn-lt"/>
                          <a:ea typeface="+mn-ea"/>
                          <a:cs typeface="+mn-cs"/>
                        </a:rPr>
                        <a:t> </a:t>
                      </a:r>
                      <a:r>
                        <a:rPr lang="fr-FR" sz="1800" b="0" i="0" kern="1200" dirty="0" err="1" smtClean="0">
                          <a:solidFill>
                            <a:schemeClr val="lt1"/>
                          </a:solidFill>
                          <a:effectLst/>
                          <a:latin typeface="+mn-lt"/>
                          <a:ea typeface="+mn-ea"/>
                          <a:cs typeface="+mn-cs"/>
                        </a:rPr>
                        <a:t>Arnulfstraße</a:t>
                      </a:r>
                      <a:r>
                        <a:rPr lang="fr-FR" sz="1800" b="0" i="0" kern="1200" dirty="0" smtClean="0">
                          <a:solidFill>
                            <a:schemeClr val="lt1"/>
                          </a:solidFill>
                          <a:effectLst/>
                          <a:latin typeface="+mn-lt"/>
                          <a:ea typeface="+mn-ea"/>
                          <a:cs typeface="+mn-cs"/>
                        </a:rPr>
                        <a:t> 10</a:t>
                      </a:r>
                      <a:r>
                        <a:rPr lang="fr-FR" dirty="0" smtClean="0"/>
                        <a:t>, </a:t>
                      </a:r>
                      <a:r>
                        <a:rPr lang="fr-FR" dirty="0" err="1" smtClean="0"/>
                        <a:t>München</a:t>
                      </a:r>
                      <a:endParaRPr lang="fr-FR" dirty="0"/>
                    </a:p>
                  </a:txBody>
                  <a:tcPr/>
                </a:tc>
              </a:tr>
              <a:tr h="240214">
                <a:tc>
                  <a:txBody>
                    <a:bodyPr/>
                    <a:lstStyle/>
                    <a:p>
                      <a:r>
                        <a:rPr lang="fr-FR" dirty="0" smtClean="0"/>
                        <a:t>Début</a:t>
                      </a:r>
                      <a:r>
                        <a:rPr lang="fr-FR" baseline="0" dirty="0" smtClean="0"/>
                        <a:t> des cours </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a:t>
                      </a:r>
                      <a:r>
                        <a:rPr lang="fr-FR" baseline="0" dirty="0" smtClean="0"/>
                        <a:t> les lundis</a:t>
                      </a:r>
                      <a:endParaRPr lang="fr-FR" dirty="0"/>
                    </a:p>
                  </a:txBody>
                  <a:tcPr/>
                </a:tc>
              </a:tr>
              <a:tr h="420374">
                <a:tc>
                  <a:txBody>
                    <a:bodyPr/>
                    <a:lstStyle/>
                    <a:p>
                      <a:r>
                        <a:rPr lang="fr-FR" dirty="0" smtClean="0"/>
                        <a:t>Participants ( capacité maximale)</a:t>
                      </a:r>
                      <a:endParaRPr lang="fr-FR" dirty="0"/>
                    </a:p>
                  </a:txBody>
                  <a:tcPr/>
                </a:tc>
                <a:tc>
                  <a:txBody>
                    <a:bodyPr/>
                    <a:lstStyle/>
                    <a:p>
                      <a:r>
                        <a:rPr lang="fr-FR" dirty="0" smtClean="0"/>
                        <a:t> 15</a:t>
                      </a:r>
                      <a:endParaRPr lang="fr-FR" dirty="0"/>
                    </a:p>
                  </a:txBody>
                  <a:tcPr/>
                </a:tc>
                <a:tc>
                  <a:txBody>
                    <a:bodyPr/>
                    <a:lstStyle/>
                    <a:p>
                      <a:r>
                        <a:rPr lang="fr-FR" dirty="0" smtClean="0"/>
                        <a:t> 15</a:t>
                      </a:r>
                      <a:endParaRPr lang="fr-FR" dirty="0"/>
                    </a:p>
                  </a:txBody>
                  <a:tcPr/>
                </a:tc>
                <a:tc>
                  <a:txBody>
                    <a:bodyPr/>
                    <a:lstStyle/>
                    <a:p>
                      <a:r>
                        <a:rPr lang="fr-FR" dirty="0" smtClean="0"/>
                        <a:t> 15</a:t>
                      </a:r>
                      <a:endParaRPr lang="fr-FR" dirty="0"/>
                    </a:p>
                  </a:txBody>
                  <a:tcPr/>
                </a:tc>
                <a:tc>
                  <a:txBody>
                    <a:bodyPr/>
                    <a:lstStyle/>
                    <a:p>
                      <a:r>
                        <a:rPr lang="fr-FR" dirty="0" smtClean="0"/>
                        <a:t> 15</a:t>
                      </a:r>
                      <a:endParaRPr lang="fr-FR" dirty="0"/>
                    </a:p>
                  </a:txBody>
                  <a:tcPr/>
                </a:tc>
              </a:tr>
              <a:tr h="420374">
                <a:tc>
                  <a:txBody>
                    <a:bodyPr/>
                    <a:lstStyle/>
                    <a:p>
                      <a:r>
                        <a:rPr lang="fr-FR" dirty="0" smtClean="0"/>
                        <a:t>Leçons (</a:t>
                      </a:r>
                      <a:r>
                        <a:rPr lang="fr-FR" baseline="0" dirty="0" smtClean="0"/>
                        <a:t> L’unité dure 45 min)</a:t>
                      </a:r>
                      <a:endParaRPr lang="fr-FR" dirty="0"/>
                    </a:p>
                  </a:txBody>
                  <a:tcPr/>
                </a:tc>
                <a:tc>
                  <a:txBody>
                    <a:bodyPr/>
                    <a:lstStyle/>
                    <a:p>
                      <a:r>
                        <a:rPr lang="fr-FR" dirty="0" smtClean="0"/>
                        <a:t>20</a:t>
                      </a:r>
                      <a:r>
                        <a:rPr lang="fr-FR" baseline="0" dirty="0" smtClean="0"/>
                        <a:t> ou 24 </a:t>
                      </a:r>
                      <a:r>
                        <a:rPr lang="fr-FR" dirty="0" smtClean="0"/>
                        <a:t>unités /semaine</a:t>
                      </a:r>
                      <a:endParaRPr lang="fr-FR" dirty="0"/>
                    </a:p>
                  </a:txBody>
                  <a:tcPr/>
                </a:tc>
                <a:tc>
                  <a:txBody>
                    <a:bodyPr/>
                    <a:lstStyle/>
                    <a:p>
                      <a:r>
                        <a:rPr lang="fr-FR" dirty="0" smtClean="0"/>
                        <a:t>20</a:t>
                      </a:r>
                      <a:r>
                        <a:rPr lang="fr-FR" baseline="0" dirty="0" smtClean="0"/>
                        <a:t> ou 24 </a:t>
                      </a:r>
                      <a:r>
                        <a:rPr lang="fr-FR" dirty="0" smtClean="0"/>
                        <a:t>unités /semaine</a:t>
                      </a:r>
                      <a:endParaRPr lang="fr-FR" dirty="0"/>
                    </a:p>
                  </a:txBody>
                  <a:tcPr/>
                </a:tc>
                <a:tc>
                  <a:txBody>
                    <a:bodyPr/>
                    <a:lstStyle/>
                    <a:p>
                      <a:r>
                        <a:rPr lang="fr-FR" dirty="0" smtClean="0"/>
                        <a:t>20</a:t>
                      </a:r>
                      <a:r>
                        <a:rPr lang="fr-FR" baseline="0" dirty="0" smtClean="0"/>
                        <a:t> ou 24 </a:t>
                      </a:r>
                      <a:r>
                        <a:rPr lang="fr-FR" dirty="0" smtClean="0"/>
                        <a:t>unités /semaine</a:t>
                      </a:r>
                      <a:endParaRPr lang="fr-FR" dirty="0"/>
                    </a:p>
                  </a:txBody>
                  <a:tcPr/>
                </a:tc>
                <a:tc>
                  <a:txBody>
                    <a:bodyPr/>
                    <a:lstStyle/>
                    <a:p>
                      <a:r>
                        <a:rPr lang="fr-FR" dirty="0" smtClean="0"/>
                        <a:t>20</a:t>
                      </a:r>
                      <a:r>
                        <a:rPr lang="fr-FR" baseline="0" dirty="0" smtClean="0"/>
                        <a:t> ou 24 </a:t>
                      </a:r>
                      <a:r>
                        <a:rPr lang="fr-FR" dirty="0" smtClean="0"/>
                        <a:t>unités /semaine</a:t>
                      </a:r>
                      <a:endParaRPr lang="fr-FR" dirty="0"/>
                    </a:p>
                  </a:txBody>
                  <a:tcPr/>
                </a:tc>
              </a:tr>
              <a:tr h="240214">
                <a:tc>
                  <a:txBody>
                    <a:bodyPr/>
                    <a:lstStyle/>
                    <a:p>
                      <a:r>
                        <a:rPr lang="fr-FR" dirty="0" smtClean="0"/>
                        <a:t>Matériel</a:t>
                      </a:r>
                      <a:r>
                        <a:rPr lang="fr-FR" baseline="0" dirty="0" smtClean="0"/>
                        <a:t> d’apprentissage</a:t>
                      </a:r>
                      <a:endParaRPr lang="fr-FR" dirty="0"/>
                    </a:p>
                  </a:txBody>
                  <a:tcPr/>
                </a:tc>
                <a:tc>
                  <a:txBody>
                    <a:bodyPr/>
                    <a:lstStyle/>
                    <a:p>
                      <a:r>
                        <a:rPr lang="fr-FR" dirty="0" smtClean="0"/>
                        <a:t>Compris</a:t>
                      </a:r>
                      <a:r>
                        <a:rPr lang="fr-FR" baseline="0" dirty="0" smtClean="0"/>
                        <a:t> dans les frais</a:t>
                      </a:r>
                      <a:endParaRPr lang="fr-FR" dirty="0"/>
                    </a:p>
                  </a:txBody>
                  <a:tcPr/>
                </a:tc>
                <a:tc>
                  <a:txBody>
                    <a:bodyPr/>
                    <a:lstStyle/>
                    <a:p>
                      <a:r>
                        <a:rPr lang="fr-FR" dirty="0" smtClean="0"/>
                        <a:t>Compris</a:t>
                      </a:r>
                      <a:r>
                        <a:rPr lang="fr-FR" baseline="0" dirty="0" smtClean="0"/>
                        <a:t> dans les frais</a:t>
                      </a:r>
                      <a:endParaRPr lang="fr-FR" dirty="0"/>
                    </a:p>
                  </a:txBody>
                  <a:tcPr/>
                </a:tc>
                <a:tc>
                  <a:txBody>
                    <a:bodyPr/>
                    <a:lstStyle/>
                    <a:p>
                      <a:r>
                        <a:rPr lang="fr-FR" dirty="0" smtClean="0"/>
                        <a:t>Compris</a:t>
                      </a:r>
                      <a:r>
                        <a:rPr lang="fr-FR" baseline="0" dirty="0" smtClean="0"/>
                        <a:t> dans les frais</a:t>
                      </a:r>
                      <a:endParaRPr lang="fr-FR" dirty="0"/>
                    </a:p>
                  </a:txBody>
                  <a:tcPr/>
                </a:tc>
                <a:tc>
                  <a:txBody>
                    <a:bodyPr/>
                    <a:lstStyle/>
                    <a:p>
                      <a:r>
                        <a:rPr lang="fr-FR" dirty="0" smtClean="0"/>
                        <a:t>Compris</a:t>
                      </a:r>
                      <a:r>
                        <a:rPr lang="fr-FR" baseline="0" dirty="0" smtClean="0"/>
                        <a:t> dans les frais</a:t>
                      </a:r>
                      <a:endParaRPr lang="fr-FR" dirty="0"/>
                    </a:p>
                  </a:txBody>
                  <a:tcPr/>
                </a:tc>
              </a:tr>
              <a:tr h="420374">
                <a:tc>
                  <a:txBody>
                    <a:bodyPr/>
                    <a:lstStyle/>
                    <a:p>
                      <a:r>
                        <a:rPr lang="fr-FR" dirty="0" smtClean="0"/>
                        <a:t>Préparation</a:t>
                      </a:r>
                      <a:r>
                        <a:rPr lang="fr-FR" baseline="0" dirty="0" smtClean="0"/>
                        <a:t> aux examens </a:t>
                      </a:r>
                      <a:endParaRPr lang="fr-FR" dirty="0"/>
                    </a:p>
                  </a:txBody>
                  <a:tcPr/>
                </a:tc>
                <a:tc>
                  <a:txBody>
                    <a:bodyPr/>
                    <a:lstStyle/>
                    <a:p>
                      <a:r>
                        <a:rPr lang="fr-FR" dirty="0" smtClean="0"/>
                        <a:t>Préparation aux</a:t>
                      </a:r>
                      <a:r>
                        <a:rPr lang="fr-FR" baseline="0" dirty="0" smtClean="0"/>
                        <a:t> tests</a:t>
                      </a:r>
                    </a:p>
                    <a:p>
                      <a:r>
                        <a:rPr lang="fr-FR" baseline="0" dirty="0" smtClean="0"/>
                        <a:t> DAF &amp; DSH</a:t>
                      </a:r>
                      <a:endParaRPr lang="fr-FR" dirty="0"/>
                    </a:p>
                  </a:txBody>
                  <a:tcPr/>
                </a:tc>
                <a:tc>
                  <a:txBody>
                    <a:bodyPr/>
                    <a:lstStyle/>
                    <a:p>
                      <a:r>
                        <a:rPr lang="fr-FR" dirty="0" smtClean="0"/>
                        <a:t>Préparation aux</a:t>
                      </a:r>
                      <a:r>
                        <a:rPr lang="fr-FR" baseline="0" dirty="0" smtClean="0"/>
                        <a:t> tests</a:t>
                      </a:r>
                    </a:p>
                    <a:p>
                      <a:r>
                        <a:rPr lang="fr-FR" baseline="0" dirty="0" smtClean="0"/>
                        <a:t> DAF &amp; DSH</a:t>
                      </a:r>
                      <a:endParaRPr lang="fr-FR" dirty="0"/>
                    </a:p>
                  </a:txBody>
                  <a:tcPr/>
                </a:tc>
                <a:tc>
                  <a:txBody>
                    <a:bodyPr/>
                    <a:lstStyle/>
                    <a:p>
                      <a:r>
                        <a:rPr lang="fr-FR" dirty="0" smtClean="0"/>
                        <a:t>Préparation aux</a:t>
                      </a:r>
                      <a:r>
                        <a:rPr lang="fr-FR" baseline="0" dirty="0" smtClean="0"/>
                        <a:t> tests</a:t>
                      </a:r>
                    </a:p>
                    <a:p>
                      <a:r>
                        <a:rPr lang="fr-FR" baseline="0" dirty="0" smtClean="0"/>
                        <a:t> DAF &amp; DSH</a:t>
                      </a:r>
                      <a:endParaRPr lang="fr-FR" dirty="0"/>
                    </a:p>
                  </a:txBody>
                  <a:tcPr/>
                </a:tc>
                <a:tc>
                  <a:txBody>
                    <a:bodyPr/>
                    <a:lstStyle/>
                    <a:p>
                      <a:r>
                        <a:rPr lang="fr-FR" dirty="0" smtClean="0"/>
                        <a:t>Préparation aux</a:t>
                      </a:r>
                      <a:r>
                        <a:rPr lang="fr-FR" baseline="0" dirty="0" smtClean="0"/>
                        <a:t> tests DAF &amp; DSH</a:t>
                      </a:r>
                      <a:endParaRPr lang="fr-FR" dirty="0"/>
                    </a:p>
                  </a:txBody>
                  <a:tcPr/>
                </a:tc>
              </a:tr>
              <a:tr h="240214">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t>Oui</a:t>
                      </a:r>
                      <a:r>
                        <a:rPr lang="fr-FR" baseline="0" dirty="0" smtClean="0"/>
                        <a:t> , en tant que thème central du cours ‘’Allemand des affaires’’</a:t>
                      </a:r>
                      <a:endParaRPr lang="fr-FR" dirty="0"/>
                    </a:p>
                  </a:txBody>
                  <a:tcPr/>
                </a:tc>
                <a:tc>
                  <a:txBody>
                    <a:bodyPr/>
                    <a:lstStyle/>
                    <a:p>
                      <a:r>
                        <a:rPr lang="fr-FR" dirty="0" smtClean="0"/>
                        <a:t>Oui</a:t>
                      </a:r>
                      <a:r>
                        <a:rPr lang="fr-FR" baseline="0" dirty="0" smtClean="0"/>
                        <a:t> , en tant que thème central du cours ‘’Allemand des affaires’’</a:t>
                      </a:r>
                      <a:endParaRPr lang="fr-FR" dirty="0"/>
                    </a:p>
                  </a:txBody>
                  <a:tcPr/>
                </a:tc>
                <a:tc>
                  <a:txBody>
                    <a:bodyPr/>
                    <a:lstStyle/>
                    <a:p>
                      <a:r>
                        <a:rPr lang="fr-FR" dirty="0" smtClean="0"/>
                        <a:t>Oui</a:t>
                      </a:r>
                      <a:r>
                        <a:rPr lang="fr-FR" baseline="0" dirty="0" smtClean="0"/>
                        <a:t> , en tant que thème central du cours ‘’Allemand des affaires’’</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Oui</a:t>
                      </a:r>
                      <a:r>
                        <a:rPr lang="fr-FR" baseline="0" dirty="0" smtClean="0"/>
                        <a:t> , en tant que thème central du cours ‘’Allemand des affaires’’</a:t>
                      </a:r>
                      <a:endParaRPr lang="fr-FR" dirty="0" smtClean="0"/>
                    </a:p>
                    <a:p>
                      <a:r>
                        <a:rPr lang="fr-FR" dirty="0" smtClean="0"/>
                        <a:t> </a:t>
                      </a:r>
                      <a:endParaRPr lang="fr-FR" dirty="0"/>
                    </a:p>
                  </a:txBody>
                  <a:tcPr/>
                </a:tc>
              </a:tr>
              <a:tr h="420374">
                <a:tc>
                  <a:txBody>
                    <a:bodyPr/>
                    <a:lstStyle/>
                    <a:p>
                      <a:r>
                        <a:rPr lang="fr-FR" dirty="0" smtClean="0"/>
                        <a:t>Supplément d’été (Juillet/Août)</a:t>
                      </a:r>
                      <a:endParaRPr lang="fr-FR" dirty="0"/>
                    </a:p>
                  </a:txBody>
                  <a:tcPr/>
                </a:tc>
                <a:tc>
                  <a:txBody>
                    <a:bodyPr/>
                    <a:lstStyle/>
                    <a:p>
                      <a:r>
                        <a:rPr lang="fr-FR" dirty="0" smtClean="0"/>
                        <a:t>Oui</a:t>
                      </a:r>
                      <a:endParaRPr lang="fr-FR" dirty="0"/>
                    </a:p>
                  </a:txBody>
                  <a:tcPr/>
                </a:tc>
                <a:tc>
                  <a:txBody>
                    <a:bodyPr/>
                    <a:lstStyle/>
                    <a:p>
                      <a:r>
                        <a:rPr lang="fr-FR" dirty="0" smtClean="0"/>
                        <a:t>Oui</a:t>
                      </a:r>
                      <a:endParaRPr lang="fr-FR" dirty="0"/>
                    </a:p>
                  </a:txBody>
                  <a:tcPr/>
                </a:tc>
                <a:tc>
                  <a:txBody>
                    <a:bodyPr/>
                    <a:lstStyle/>
                    <a:p>
                      <a:r>
                        <a:rPr lang="fr-FR" dirty="0" smtClean="0"/>
                        <a:t>Oui</a:t>
                      </a:r>
                      <a:endParaRPr lang="fr-FR" dirty="0"/>
                    </a:p>
                  </a:txBody>
                  <a:tcPr/>
                </a:tc>
                <a:tc>
                  <a:txBody>
                    <a:bodyPr/>
                    <a:lstStyle/>
                    <a:p>
                      <a:r>
                        <a:rPr lang="fr-FR" dirty="0" smtClean="0"/>
                        <a:t>Oui</a:t>
                      </a:r>
                      <a:endParaRPr lang="fr-FR" dirty="0"/>
                    </a:p>
                  </a:txBody>
                  <a:tcPr/>
                </a:tc>
              </a:tr>
              <a:tr h="960856">
                <a:tc>
                  <a:txBody>
                    <a:bodyPr/>
                    <a:lstStyle/>
                    <a:p>
                      <a:r>
                        <a:rPr lang="fr-FR" dirty="0" smtClean="0"/>
                        <a:t>Jours fériés (2016</a:t>
                      </a:r>
                      <a:r>
                        <a:rPr lang="fr-FR" baseline="0" dirty="0" smtClean="0"/>
                        <a:t> )</a:t>
                      </a:r>
                      <a:endParaRPr lang="fr-FR" dirty="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03.01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16.05</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03.10 </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24.12- 31.12</a:t>
                      </a:r>
                      <a:endParaRPr lang="fr-FR" dirty="0" smtClean="0"/>
                    </a:p>
                    <a:p>
                      <a:endParaRPr lang="fr-FR" dirty="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03.01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16.05 ,</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03.10</a:t>
                      </a:r>
                      <a:endParaRPr lang="fr-FR" sz="1800" b="0" i="0" kern="1200" baseline="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24.12- 31.12</a:t>
                      </a:r>
                      <a:endParaRPr lang="fr-FR" dirty="0" smtClean="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03.01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05.05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16.05 , 26.05 , </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03.10 </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24.12- 31.12</a:t>
                      </a:r>
                      <a:endParaRPr lang="fr-FR" dirty="0" smtClean="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06.01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 26.05</a:t>
                      </a:r>
                    </a:p>
                    <a:p>
                      <a:r>
                        <a:rPr lang="fr-FR" sz="1800" b="0" i="0" kern="1200" dirty="0" smtClean="0">
                          <a:solidFill>
                            <a:schemeClr val="dk1"/>
                          </a:solidFill>
                          <a:effectLst/>
                          <a:latin typeface="+mn-lt"/>
                          <a:ea typeface="+mn-ea"/>
                          <a:cs typeface="+mn-cs"/>
                        </a:rPr>
                        <a:t>15.08</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03.10 ,</a:t>
                      </a:r>
                      <a:r>
                        <a:rPr lang="fr-FR" sz="1800" b="0" i="0" kern="1200" baseline="0" dirty="0" smtClean="0">
                          <a:solidFill>
                            <a:schemeClr val="dk1"/>
                          </a:solidFill>
                          <a:effectLst/>
                          <a:latin typeface="+mn-lt"/>
                          <a:ea typeface="+mn-ea"/>
                          <a:cs typeface="+mn-cs"/>
                        </a:rPr>
                        <a:t> 01.11</a:t>
                      </a:r>
                    </a:p>
                    <a:p>
                      <a:r>
                        <a:rPr lang="fr-FR" sz="1800" b="0" i="0" kern="1200" dirty="0" smtClean="0">
                          <a:solidFill>
                            <a:schemeClr val="dk1"/>
                          </a:solidFill>
                          <a:effectLst/>
                          <a:latin typeface="+mn-lt"/>
                          <a:ea typeface="+mn-ea"/>
                          <a:cs typeface="+mn-cs"/>
                        </a:rPr>
                        <a:t>24.12- 31.12</a:t>
                      </a:r>
                      <a:endParaRPr lang="fr-FR" dirty="0" smtClean="0"/>
                    </a:p>
                  </a:txBody>
                  <a:tcPr/>
                </a:tc>
              </a:tr>
              <a:tr h="960856">
                <a:tc>
                  <a:txBody>
                    <a:bodyPr/>
                    <a:lstStyle/>
                    <a:p>
                      <a:pPr algn="l"/>
                      <a:r>
                        <a:rPr lang="fr-FR" dirty="0" smtClean="0"/>
                        <a:t>            Logement</a:t>
                      </a:r>
                      <a:endParaRPr lang="fr-FR" baseline="0" dirty="0" smtClean="0"/>
                    </a:p>
                    <a:p>
                      <a:endParaRPr lang="fr-FR" baseline="0" dirty="0" smtClean="0"/>
                    </a:p>
                    <a:p>
                      <a:r>
                        <a:rPr lang="fr-FR" baseline="0" dirty="0" smtClean="0"/>
                        <a:t>      NB:    avec supplément d’hiver</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 Famille d’accueil </a:t>
                      </a:r>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      ( 45 min en </a:t>
                      </a:r>
                      <a:r>
                        <a:rPr lang="fr-FR" baseline="0" dirty="0" smtClean="0"/>
                        <a:t>transport </a:t>
                      </a:r>
                      <a:r>
                        <a:rPr lang="fr-FR" baseline="0" dirty="0" smtClean="0"/>
                        <a:t>en commun ) </a:t>
                      </a:r>
                      <a:endParaRPr lang="fr-FR"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Famille d’accueil </a:t>
                      </a:r>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      ( 45 min en </a:t>
                      </a:r>
                      <a:r>
                        <a:rPr lang="fr-FR" baseline="0" dirty="0" smtClean="0"/>
                        <a:t>transport </a:t>
                      </a:r>
                      <a:r>
                        <a:rPr lang="fr-FR" baseline="0" dirty="0" smtClean="0"/>
                        <a:t>en commun ) </a:t>
                      </a:r>
                      <a:endParaRPr lang="fr-FR" dirty="0" smtClean="0"/>
                    </a:p>
                    <a:p>
                      <a:endParaRPr lang="fr-FR"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Famille d’accueil </a:t>
                      </a:r>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      ( 45 min en </a:t>
                      </a:r>
                      <a:r>
                        <a:rPr lang="fr-FR" baseline="0" dirty="0" smtClean="0"/>
                        <a:t>transport en </a:t>
                      </a:r>
                      <a:r>
                        <a:rPr lang="fr-FR" baseline="0" dirty="0" smtClean="0"/>
                        <a:t>commun ) </a:t>
                      </a:r>
                      <a:endParaRPr lang="fr-FR" dirty="0" smtClean="0"/>
                    </a:p>
                    <a:p>
                      <a:endParaRPr lang="fr-FR" dirty="0" smtClean="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Famille d’accueil </a:t>
                      </a:r>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      ( 45 min en </a:t>
                      </a:r>
                      <a:r>
                        <a:rPr lang="fr-FR" baseline="0" dirty="0" smtClean="0"/>
                        <a:t>transport </a:t>
                      </a:r>
                      <a:r>
                        <a:rPr lang="fr-FR" baseline="0" dirty="0" smtClean="0"/>
                        <a:t>en commun ) </a:t>
                      </a:r>
                      <a:endParaRPr lang="fr-FR" dirty="0" smtClean="0"/>
                    </a:p>
                    <a:p>
                      <a:endParaRPr lang="fr-FR" dirty="0" smtClean="0"/>
                    </a:p>
                  </a:txBody>
                  <a:tcPr/>
                </a:tc>
              </a:tr>
              <a:tr h="960856">
                <a:tc>
                  <a:txBody>
                    <a:bodyPr/>
                    <a:lstStyle/>
                    <a:p>
                      <a:r>
                        <a:rPr lang="fr-FR" dirty="0" smtClean="0"/>
                        <a:t>Loisirs</a:t>
                      </a:r>
                      <a:endParaRPr lang="fr-FR" dirty="0"/>
                    </a:p>
                  </a:txBody>
                  <a:tcPr/>
                </a:tc>
                <a:tc>
                  <a:txBody>
                    <a:bodyPr/>
                    <a:lstStyle/>
                    <a:p>
                      <a:r>
                        <a:rPr lang="fr-FR" dirty="0" smtClean="0"/>
                        <a:t>Berlin</a:t>
                      </a:r>
                      <a:r>
                        <a:rPr lang="fr-FR" baseline="0" dirty="0" smtClean="0"/>
                        <a:t> Zoo </a:t>
                      </a:r>
                    </a:p>
                    <a:p>
                      <a:endParaRPr lang="fr-FR" baseline="0" dirty="0" smtClean="0"/>
                    </a:p>
                    <a:p>
                      <a:r>
                        <a:rPr lang="fr-FR" baseline="0" dirty="0" smtClean="0"/>
                        <a:t>Cathédrale</a:t>
                      </a:r>
                    </a:p>
                    <a:p>
                      <a:endParaRPr lang="fr-FR" baseline="0" dirty="0" smtClean="0"/>
                    </a:p>
                    <a:p>
                      <a:r>
                        <a:rPr lang="fr-FR" baseline="0" dirty="0" smtClean="0"/>
                        <a:t>Shopping</a:t>
                      </a:r>
                    </a:p>
                    <a:p>
                      <a:endParaRPr lang="fr-FR" baseline="0" dirty="0" smtClean="0"/>
                    </a:p>
                    <a:p>
                      <a:r>
                        <a:rPr lang="fr-FR" baseline="0" dirty="0" smtClean="0"/>
                        <a:t>Activités sportives </a:t>
                      </a:r>
                      <a:endParaRPr lang="fr-FR" dirty="0"/>
                    </a:p>
                  </a:txBody>
                  <a:tcPr/>
                </a:tc>
                <a:tc>
                  <a:txBody>
                    <a:bodyPr/>
                    <a:lstStyle/>
                    <a:p>
                      <a:r>
                        <a:rPr lang="fr-FR" sz="1800" b="0" i="0" kern="1200" dirty="0" err="1" smtClean="0">
                          <a:solidFill>
                            <a:schemeClr val="dk1"/>
                          </a:solidFill>
                          <a:effectLst/>
                          <a:latin typeface="+mn-lt"/>
                          <a:ea typeface="+mn-ea"/>
                          <a:cs typeface="+mn-cs"/>
                        </a:rPr>
                        <a:t>Excurions</a:t>
                      </a:r>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 ( Cuxhaven –Brême)</a:t>
                      </a:r>
                    </a:p>
                    <a:p>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Musées</a:t>
                      </a:r>
                      <a:r>
                        <a:rPr lang="fr-FR" sz="1800" b="0" i="0" kern="1200" baseline="0" dirty="0" smtClean="0">
                          <a:solidFill>
                            <a:schemeClr val="dk1"/>
                          </a:solidFill>
                          <a:effectLst/>
                          <a:latin typeface="+mn-lt"/>
                          <a:ea typeface="+mn-ea"/>
                          <a:cs typeface="+mn-cs"/>
                        </a:rPr>
                        <a:t> </a:t>
                      </a:r>
                    </a:p>
                    <a:p>
                      <a:endParaRPr lang="fr-FR" sz="1800" b="0" i="0" kern="1200" baseline="0" dirty="0" smtClean="0">
                        <a:solidFill>
                          <a:schemeClr val="dk1"/>
                        </a:solidFill>
                        <a:effectLst/>
                        <a:latin typeface="+mn-lt"/>
                        <a:ea typeface="+mn-ea"/>
                        <a:cs typeface="+mn-cs"/>
                      </a:endParaRPr>
                    </a:p>
                    <a:p>
                      <a:r>
                        <a:rPr lang="fr-FR" sz="1800" b="0" i="0" kern="1200" baseline="0" dirty="0" smtClean="0">
                          <a:solidFill>
                            <a:schemeClr val="dk1"/>
                          </a:solidFill>
                          <a:effectLst/>
                          <a:latin typeface="+mn-lt"/>
                          <a:ea typeface="+mn-ea"/>
                          <a:cs typeface="+mn-cs"/>
                        </a:rPr>
                        <a:t>Concerts</a:t>
                      </a:r>
                    </a:p>
                    <a:p>
                      <a:endParaRPr lang="fr-FR" dirty="0" smtClean="0"/>
                    </a:p>
                  </a:txBody>
                  <a:tcPr/>
                </a:tc>
                <a:tc>
                  <a:txBody>
                    <a:bodyPr/>
                    <a:lstStyle/>
                    <a:p>
                      <a:r>
                        <a:rPr lang="fr-FR" dirty="0" smtClean="0"/>
                        <a:t>Piscine</a:t>
                      </a:r>
                    </a:p>
                    <a:p>
                      <a:endParaRPr lang="fr-FR" dirty="0" smtClean="0"/>
                    </a:p>
                    <a:p>
                      <a:r>
                        <a:rPr lang="fr-FR" dirty="0" smtClean="0"/>
                        <a:t>Balade</a:t>
                      </a:r>
                      <a:r>
                        <a:rPr lang="fr-FR" baseline="0" dirty="0" smtClean="0"/>
                        <a:t> en bateau</a:t>
                      </a:r>
                    </a:p>
                    <a:p>
                      <a:endParaRPr lang="fr-FR" baseline="0" dirty="0" smtClean="0"/>
                    </a:p>
                    <a:p>
                      <a:r>
                        <a:rPr lang="fr-FR" baseline="0" dirty="0" smtClean="0"/>
                        <a:t>Des excursions</a:t>
                      </a:r>
                    </a:p>
                    <a:p>
                      <a:endParaRPr lang="fr-FR" baseline="0" dirty="0" smtClean="0"/>
                    </a:p>
                    <a:p>
                      <a:r>
                        <a:rPr lang="fr-FR" baseline="0" dirty="0" smtClean="0"/>
                        <a:t>Des activités sportives</a:t>
                      </a:r>
                      <a:endParaRPr lang="fr-FR" dirty="0" smtClean="0"/>
                    </a:p>
                  </a:txBody>
                  <a:tcPr/>
                </a:tc>
                <a:tc>
                  <a:txBody>
                    <a:bodyPr/>
                    <a:lstStyle/>
                    <a:p>
                      <a:r>
                        <a:rPr lang="fr-FR" sz="1800" b="0" i="0" kern="1200" dirty="0" smtClean="0">
                          <a:solidFill>
                            <a:schemeClr val="dk1"/>
                          </a:solidFill>
                          <a:effectLst/>
                          <a:latin typeface="+mn-lt"/>
                          <a:ea typeface="+mn-ea"/>
                          <a:cs typeface="+mn-cs"/>
                        </a:rPr>
                        <a:t> Minigolf &amp; </a:t>
                      </a:r>
                      <a:r>
                        <a:rPr lang="fr-FR" sz="1800" b="0" i="0" kern="1200" dirty="0" err="1" smtClean="0">
                          <a:solidFill>
                            <a:schemeClr val="dk1"/>
                          </a:solidFill>
                          <a:effectLst/>
                          <a:latin typeface="+mn-lt"/>
                          <a:ea typeface="+mn-ea"/>
                          <a:cs typeface="+mn-cs"/>
                        </a:rPr>
                        <a:t>Pit</a:t>
                      </a:r>
                      <a:r>
                        <a:rPr lang="fr-FR" sz="1800" b="0" i="0" kern="1200" dirty="0" smtClean="0">
                          <a:solidFill>
                            <a:schemeClr val="dk1"/>
                          </a:solidFill>
                          <a:effectLst/>
                          <a:latin typeface="+mn-lt"/>
                          <a:ea typeface="+mn-ea"/>
                          <a:cs typeface="+mn-cs"/>
                        </a:rPr>
                        <a:t> Pat</a:t>
                      </a:r>
                    </a:p>
                    <a:p>
                      <a:endParaRPr lang="fr-FR" sz="1800" b="0" i="0" kern="1200" dirty="0" smtClean="0">
                        <a:solidFill>
                          <a:schemeClr val="dk1"/>
                        </a:solidFill>
                        <a:effectLst/>
                        <a:latin typeface="+mn-lt"/>
                        <a:ea typeface="+mn-ea"/>
                        <a:cs typeface="+mn-cs"/>
                      </a:endParaRPr>
                    </a:p>
                    <a:p>
                      <a:r>
                        <a:rPr lang="fr-FR" sz="1800" b="0" i="0" kern="1200" dirty="0" err="1" smtClean="0">
                          <a:solidFill>
                            <a:schemeClr val="dk1"/>
                          </a:solidFill>
                          <a:effectLst/>
                          <a:latin typeface="+mn-lt"/>
                          <a:ea typeface="+mn-ea"/>
                          <a:cs typeface="+mn-cs"/>
                        </a:rPr>
                        <a:t>Olympic</a:t>
                      </a:r>
                      <a:r>
                        <a:rPr lang="fr-FR" sz="1800" b="0" i="0" kern="1200" dirty="0" smtClean="0">
                          <a:solidFill>
                            <a:schemeClr val="dk1"/>
                          </a:solidFill>
                          <a:effectLst/>
                          <a:latin typeface="+mn-lt"/>
                          <a:ea typeface="+mn-ea"/>
                          <a:cs typeface="+mn-cs"/>
                        </a:rPr>
                        <a:t> Tower | BMW World</a:t>
                      </a:r>
                    </a:p>
                    <a:p>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Munich City Hall &amp; Shopping</a:t>
                      </a:r>
                      <a:endParaRPr lang="fr-FR" dirty="0" smtClean="0"/>
                    </a:p>
                  </a:txBody>
                  <a:tcPr/>
                </a:tc>
              </a:tr>
            </a:tbl>
          </a:graphicData>
        </a:graphic>
      </p:graphicFrame>
    </p:spTree>
    <p:extLst>
      <p:ext uri="{BB962C8B-B14F-4D97-AF65-F5344CB8AC3E}">
        <p14:creationId xmlns:p14="http://schemas.microsoft.com/office/powerpoint/2010/main" val="124744267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ctrTitle"/>
          </p:nvPr>
        </p:nvSpPr>
        <p:spPr>
          <a:xfrm>
            <a:off x="1600200" y="2661603"/>
            <a:ext cx="9144000" cy="2387600"/>
          </a:xfrm>
        </p:spPr>
        <p:txBody>
          <a:bodyPr>
            <a:normAutofit fontScale="90000"/>
          </a:bodyPr>
          <a:lstStyle/>
          <a:p>
            <a:r>
              <a:rPr lang="en-US" dirty="0" err="1" smtClean="0"/>
              <a:t>Hier</a:t>
            </a:r>
            <a:r>
              <a:rPr lang="en-US" dirty="0" smtClean="0"/>
              <a:t> begins the 2nd </a:t>
            </a:r>
            <a:r>
              <a:rPr lang="en-US" dirty="0"/>
              <a:t>section which comes right after the section of cities</a:t>
            </a:r>
            <a:br>
              <a:rPr lang="en-US" dirty="0"/>
            </a:br>
            <a:r>
              <a:rPr lang="en-US" dirty="0"/>
              <a:t>                                                                    (Section </a:t>
            </a:r>
            <a:r>
              <a:rPr lang="en-US" dirty="0" smtClean="0"/>
              <a:t>of the German schools of the catalog )</a:t>
            </a:r>
            <a:endParaRPr lang="en-US" sz="6600" dirty="0"/>
          </a:p>
        </p:txBody>
      </p:sp>
    </p:spTree>
    <p:extLst>
      <p:ext uri="{BB962C8B-B14F-4D97-AF65-F5344CB8AC3E}">
        <p14:creationId xmlns:p14="http://schemas.microsoft.com/office/powerpoint/2010/main" val="13701308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stretch>
            <a:fillRect/>
          </a:stretch>
        </p:blipFill>
        <p:spPr>
          <a:xfrm>
            <a:off x="6729251" y="4214490"/>
            <a:ext cx="2143125" cy="1962150"/>
          </a:xfrm>
          <a:prstGeom prst="rect">
            <a:avLst/>
          </a:prstGeom>
        </p:spPr>
      </p:pic>
    </p:spTree>
    <p:extLst>
      <p:ext uri="{BB962C8B-B14F-4D97-AF65-F5344CB8AC3E}">
        <p14:creationId xmlns:p14="http://schemas.microsoft.com/office/powerpoint/2010/main" val="38981382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825625"/>
            <a:ext cx="10515600" cy="2420911"/>
          </a:xfrm>
        </p:spPr>
        <p:txBody>
          <a:bodyPr/>
          <a:lstStyle/>
          <a:p>
            <a:pPr marL="0" indent="0">
              <a:buNone/>
            </a:pPr>
            <a:r>
              <a:rPr lang="fr-FR" dirty="0"/>
              <a:t/>
            </a:r>
            <a:br>
              <a:rPr lang="fr-FR" dirty="0"/>
            </a:br>
            <a:r>
              <a:rPr lang="fr-FR" dirty="0" smtClean="0"/>
              <a:t>‘’Les points forts de cette école sont à mon avis l´enthousiasme </a:t>
            </a:r>
            <a:r>
              <a:rPr lang="fr-FR" dirty="0"/>
              <a:t>des </a:t>
            </a:r>
            <a:r>
              <a:rPr lang="fr-FR" dirty="0" smtClean="0"/>
              <a:t>professeurs &amp; les excursions gratuites .’’ </a:t>
            </a:r>
          </a:p>
          <a:p>
            <a:pPr marL="0" indent="0">
              <a:buNone/>
            </a:pPr>
            <a:r>
              <a:rPr lang="fr-FR" dirty="0" smtClean="0"/>
              <a:t>                                                                      Laura - Florence</a:t>
            </a:r>
            <a:endParaRPr lang="fr-FR" dirty="0"/>
          </a:p>
        </p:txBody>
      </p:sp>
    </p:spTree>
    <p:extLst>
      <p:ext uri="{BB962C8B-B14F-4D97-AF65-F5344CB8AC3E}">
        <p14:creationId xmlns:p14="http://schemas.microsoft.com/office/powerpoint/2010/main" val="408892166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7571509" y="5103379"/>
            <a:ext cx="4378036" cy="1325563"/>
          </a:xfrm>
        </p:spPr>
        <p:txBody>
          <a:bodyPr>
            <a:noAutofit/>
          </a:bodyPr>
          <a:lstStyle/>
          <a:p>
            <a:r>
              <a:rPr lang="fr-FR" sz="9600" b="1" dirty="0"/>
              <a:t>Goethe</a:t>
            </a:r>
            <a:endParaRPr lang="de-DE" sz="9600" b="1" dirty="0"/>
          </a:p>
        </p:txBody>
      </p:sp>
    </p:spTree>
    <p:extLst>
      <p:ext uri="{BB962C8B-B14F-4D97-AF65-F5344CB8AC3E}">
        <p14:creationId xmlns:p14="http://schemas.microsoft.com/office/powerpoint/2010/main" val="10387953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1871133" y="0"/>
            <a:ext cx="10515600" cy="1325563"/>
          </a:xfrm>
        </p:spPr>
        <p:txBody>
          <a:bodyPr/>
          <a:lstStyle/>
          <a:p>
            <a:r>
              <a:rPr lang="fr-FR" dirty="0" smtClean="0"/>
              <a:t>Goethe , apprendre </a:t>
            </a:r>
            <a:r>
              <a:rPr lang="fr-FR" dirty="0"/>
              <a:t>avec plaisir </a:t>
            </a:r>
            <a:endParaRPr lang="de-DE" dirty="0"/>
          </a:p>
        </p:txBody>
      </p:sp>
      <p:sp>
        <p:nvSpPr>
          <p:cNvPr id="3" name="Inhaltsplatzhalter 2"/>
          <p:cNvSpPr>
            <a:spLocks noGrp="1"/>
          </p:cNvSpPr>
          <p:nvPr>
            <p:ph idx="1"/>
          </p:nvPr>
        </p:nvSpPr>
        <p:spPr>
          <a:xfrm>
            <a:off x="166672" y="2088362"/>
            <a:ext cx="10515600" cy="4351338"/>
          </a:xfrm>
        </p:spPr>
        <p:txBody>
          <a:bodyPr>
            <a:normAutofit/>
          </a:bodyPr>
          <a:lstStyle/>
          <a:p>
            <a:pPr marL="0" indent="0">
              <a:buNone/>
            </a:pPr>
            <a:r>
              <a:rPr lang="fr-FR" sz="2000" dirty="0" smtClean="0"/>
              <a:t>Peu </a:t>
            </a:r>
            <a:r>
              <a:rPr lang="fr-FR" sz="2000" dirty="0"/>
              <a:t>importe si vous avez besoin de l’allemand pour votre profession, vos études ou si vous souhaitez tout simplement l’apprendre pour votre plaisir </a:t>
            </a:r>
            <a:r>
              <a:rPr lang="fr-FR" sz="2000" dirty="0" smtClean="0"/>
              <a:t>personnel, </a:t>
            </a:r>
            <a:r>
              <a:rPr lang="fr-FR" sz="2000" dirty="0"/>
              <a:t>au Goethe-Institut, vous serez toujours entre de bonnes </a:t>
            </a:r>
            <a:r>
              <a:rPr lang="fr-FR" sz="2000" dirty="0" smtClean="0"/>
              <a:t>mains.</a:t>
            </a:r>
            <a:endParaRPr lang="de-DE" sz="2000" dirty="0"/>
          </a:p>
        </p:txBody>
      </p:sp>
      <p:sp>
        <p:nvSpPr>
          <p:cNvPr id="4" name="Rechteck 3"/>
          <p:cNvSpPr/>
          <p:nvPr/>
        </p:nvSpPr>
        <p:spPr>
          <a:xfrm>
            <a:off x="166672" y="3471395"/>
            <a:ext cx="11131247" cy="3139321"/>
          </a:xfrm>
          <a:prstGeom prst="rect">
            <a:avLst/>
          </a:prstGeom>
        </p:spPr>
        <p:txBody>
          <a:bodyPr wrap="square">
            <a:spAutoFit/>
          </a:bodyPr>
          <a:lstStyle/>
          <a:p>
            <a:r>
              <a:rPr lang="fr-FR" dirty="0"/>
              <a:t>Vous vous retrouverez par principe dans des groupes internationaux, vous parlerez ainsi l’allemand dès votre première heure de cours et vous appliquerez directement au quotidien et pendant vos heures de loisir ce que vous y aurez appris par une méthode efficace et ludique. </a:t>
            </a:r>
            <a:endParaRPr lang="fr-FR" dirty="0" smtClean="0"/>
          </a:p>
          <a:p>
            <a:endParaRPr lang="fr-FR" dirty="0" smtClean="0"/>
          </a:p>
          <a:p>
            <a:r>
              <a:rPr lang="fr-FR" dirty="0" smtClean="0"/>
              <a:t> </a:t>
            </a:r>
            <a:r>
              <a:rPr lang="fr-FR" dirty="0"/>
              <a:t>Nos enseignants motivés et professionnels vous proposeront des cours passionnants avec de nombreux types d’exercices. En classe, lors de visites de la ville et de projets d’étude. Vous développerez vos compétences communicatives avec les autres participants venus des quatre coins du monde. </a:t>
            </a:r>
            <a:endParaRPr lang="fr-FR" dirty="0" smtClean="0"/>
          </a:p>
          <a:p>
            <a:endParaRPr lang="fr-FR" dirty="0" smtClean="0"/>
          </a:p>
          <a:p>
            <a:r>
              <a:rPr lang="fr-FR" dirty="0" smtClean="0"/>
              <a:t>Vous </a:t>
            </a:r>
            <a:r>
              <a:rPr lang="fr-FR" dirty="0"/>
              <a:t>découvrirez encore mieux l’Allemagne en abordant les différents aspects de la vie quotidienne, sociale, politique et culturelle. Nous vous permettrons d’atteindre vos objectifs et de faire de votre cours d’allemand un séjour linguistique intensif et performant.</a:t>
            </a:r>
            <a:endParaRPr lang="de-DE" dirty="0"/>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14736" y="137642"/>
            <a:ext cx="1950720" cy="1950720"/>
          </a:xfrm>
          <a:prstGeom prst="rect">
            <a:avLst/>
          </a:prstGeom>
        </p:spPr>
      </p:pic>
    </p:spTree>
    <p:extLst>
      <p:ext uri="{BB962C8B-B14F-4D97-AF65-F5344CB8AC3E}">
        <p14:creationId xmlns:p14="http://schemas.microsoft.com/office/powerpoint/2010/main" val="90109992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441960" y="540226"/>
            <a:ext cx="10104120" cy="5863590"/>
          </a:xfrm>
        </p:spPr>
      </p:pic>
    </p:spTree>
    <p:extLst>
      <p:ext uri="{BB962C8B-B14F-4D97-AF65-F5344CB8AC3E}">
        <p14:creationId xmlns:p14="http://schemas.microsoft.com/office/powerpoint/2010/main" val="184918567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dirty="0"/>
          </a:p>
        </p:txBody>
      </p:sp>
      <p:sp>
        <p:nvSpPr>
          <p:cNvPr id="3" name="Inhaltsplatzhalter 2"/>
          <p:cNvSpPr>
            <a:spLocks noGrp="1"/>
          </p:cNvSpPr>
          <p:nvPr>
            <p:ph idx="1"/>
          </p:nvPr>
        </p:nvSpPr>
        <p:spPr/>
        <p:txBody>
          <a:bodyPr/>
          <a:lstStyle/>
          <a:p>
            <a:endParaRPr lang="de-DE" dirty="0"/>
          </a:p>
        </p:txBody>
      </p:sp>
      <p:pic>
        <p:nvPicPr>
          <p:cNvPr id="4" name="Grafik 3"/>
          <p:cNvPicPr>
            <a:picLocks noChangeAspect="1"/>
          </p:cNvPicPr>
          <p:nvPr/>
        </p:nvPicPr>
        <p:blipFill>
          <a:blip r:embed="rId2"/>
          <a:stretch>
            <a:fillRect/>
          </a:stretch>
        </p:blipFill>
        <p:spPr>
          <a:xfrm>
            <a:off x="1242105" y="1482834"/>
            <a:ext cx="4016059" cy="3763079"/>
          </a:xfrm>
          <a:prstGeom prst="rect">
            <a:avLst/>
          </a:prstGeom>
        </p:spPr>
      </p:pic>
      <p:pic>
        <p:nvPicPr>
          <p:cNvPr id="5" name="Grafik 4"/>
          <p:cNvPicPr>
            <a:picLocks noChangeAspect="1"/>
          </p:cNvPicPr>
          <p:nvPr/>
        </p:nvPicPr>
        <p:blipFill>
          <a:blip r:embed="rId3"/>
          <a:stretch>
            <a:fillRect/>
          </a:stretch>
        </p:blipFill>
        <p:spPr>
          <a:xfrm>
            <a:off x="5662069" y="1482834"/>
            <a:ext cx="4504819" cy="3763079"/>
          </a:xfrm>
          <a:prstGeom prst="rect">
            <a:avLst/>
          </a:prstGeom>
        </p:spPr>
      </p:pic>
    </p:spTree>
    <p:extLst>
      <p:ext uri="{BB962C8B-B14F-4D97-AF65-F5344CB8AC3E}">
        <p14:creationId xmlns:p14="http://schemas.microsoft.com/office/powerpoint/2010/main" val="14204170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graphicFrame>
        <p:nvGraphicFramePr>
          <p:cNvPr id="4" name="Tableau 3"/>
          <p:cNvGraphicFramePr>
            <a:graphicFrameLocks noGrp="1"/>
          </p:cNvGraphicFramePr>
          <p:nvPr>
            <p:extLst>
              <p:ext uri="{D42A27DB-BD31-4B8C-83A1-F6EECF244321}">
                <p14:modId xmlns:p14="http://schemas.microsoft.com/office/powerpoint/2010/main" val="3359257348"/>
              </p:ext>
            </p:extLst>
          </p:nvPr>
        </p:nvGraphicFramePr>
        <p:xfrm>
          <a:off x="914399" y="-30481"/>
          <a:ext cx="10769599" cy="9140870"/>
        </p:xfrm>
        <a:graphic>
          <a:graphicData uri="http://schemas.openxmlformats.org/drawingml/2006/table">
            <a:tbl>
              <a:tblPr firstRow="1" bandRow="1">
                <a:tableStyleId>{5C22544A-7EE6-4342-B048-85BDC9FD1C3A}</a:tableStyleId>
              </a:tblPr>
              <a:tblGrid>
                <a:gridCol w="4016781"/>
                <a:gridCol w="3435580"/>
                <a:gridCol w="3317238"/>
              </a:tblGrid>
              <a:tr h="447361">
                <a:tc>
                  <a:txBody>
                    <a:bodyPr/>
                    <a:lstStyle/>
                    <a:p>
                      <a:r>
                        <a:rPr lang="fr-FR" dirty="0" smtClean="0"/>
                        <a:t>Adresse </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0" i="0" kern="1200" dirty="0" err="1" smtClean="0">
                          <a:solidFill>
                            <a:schemeClr val="lt1"/>
                          </a:solidFill>
                          <a:effectLst/>
                          <a:latin typeface="+mn-lt"/>
                          <a:ea typeface="+mn-ea"/>
                          <a:cs typeface="+mn-cs"/>
                        </a:rPr>
                        <a:t>Neue</a:t>
                      </a:r>
                      <a:r>
                        <a:rPr lang="fr-FR" sz="1800" b="0" i="0" kern="1200" dirty="0" smtClean="0">
                          <a:solidFill>
                            <a:schemeClr val="lt1"/>
                          </a:solidFill>
                          <a:effectLst/>
                          <a:latin typeface="+mn-lt"/>
                          <a:ea typeface="+mn-ea"/>
                          <a:cs typeface="+mn-cs"/>
                        </a:rPr>
                        <a:t> </a:t>
                      </a:r>
                      <a:r>
                        <a:rPr lang="fr-FR" sz="1800" b="0" i="0" kern="1200" dirty="0" err="1" smtClean="0">
                          <a:solidFill>
                            <a:schemeClr val="lt1"/>
                          </a:solidFill>
                          <a:effectLst/>
                          <a:latin typeface="+mn-lt"/>
                          <a:ea typeface="+mn-ea"/>
                          <a:cs typeface="+mn-cs"/>
                        </a:rPr>
                        <a:t>Schönhauser</a:t>
                      </a:r>
                      <a:r>
                        <a:rPr lang="fr-FR" sz="1800" b="0" i="0" kern="1200" dirty="0" smtClean="0">
                          <a:solidFill>
                            <a:schemeClr val="lt1"/>
                          </a:solidFill>
                          <a:effectLst/>
                          <a:latin typeface="+mn-lt"/>
                          <a:ea typeface="+mn-ea"/>
                          <a:cs typeface="+mn-cs"/>
                        </a:rPr>
                        <a:t> </a:t>
                      </a:r>
                      <a:r>
                        <a:rPr lang="fr-FR" sz="1800" b="0" i="0" kern="1200" dirty="0" err="1" smtClean="0">
                          <a:solidFill>
                            <a:schemeClr val="lt1"/>
                          </a:solidFill>
                          <a:effectLst/>
                          <a:latin typeface="+mn-lt"/>
                          <a:ea typeface="+mn-ea"/>
                          <a:cs typeface="+mn-cs"/>
                        </a:rPr>
                        <a:t>Str</a:t>
                      </a:r>
                      <a:r>
                        <a:rPr lang="fr-FR" sz="1800" b="0" i="0" kern="1200" dirty="0" smtClean="0">
                          <a:solidFill>
                            <a:schemeClr val="lt1"/>
                          </a:solidFill>
                          <a:effectLst/>
                          <a:latin typeface="+mn-lt"/>
                          <a:ea typeface="+mn-ea"/>
                          <a:cs typeface="+mn-cs"/>
                        </a:rPr>
                        <a:t>. 20, Berlin</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0" i="0" kern="1200" dirty="0" err="1" smtClean="0">
                          <a:solidFill>
                            <a:schemeClr val="lt1"/>
                          </a:solidFill>
                          <a:effectLst/>
                          <a:latin typeface="+mn-lt"/>
                          <a:ea typeface="+mn-ea"/>
                          <a:cs typeface="+mn-cs"/>
                        </a:rPr>
                        <a:t>Sonnenstraße</a:t>
                      </a:r>
                      <a:r>
                        <a:rPr lang="fr-FR" sz="1800" b="0" i="0" kern="1200" dirty="0" smtClean="0">
                          <a:solidFill>
                            <a:schemeClr val="lt1"/>
                          </a:solidFill>
                          <a:effectLst/>
                          <a:latin typeface="+mn-lt"/>
                          <a:ea typeface="+mn-ea"/>
                          <a:cs typeface="+mn-cs"/>
                        </a:rPr>
                        <a:t> 25, </a:t>
                      </a:r>
                      <a:r>
                        <a:rPr lang="fr-FR" sz="1800" b="0" i="0" kern="1200" dirty="0" err="1" smtClean="0">
                          <a:solidFill>
                            <a:schemeClr val="lt1"/>
                          </a:solidFill>
                          <a:effectLst/>
                          <a:latin typeface="+mn-lt"/>
                          <a:ea typeface="+mn-ea"/>
                          <a:cs typeface="+mn-cs"/>
                        </a:rPr>
                        <a:t>München</a:t>
                      </a:r>
                      <a:endParaRPr lang="fr-FR" dirty="0"/>
                    </a:p>
                  </a:txBody>
                  <a:tcPr/>
                </a:tc>
              </a:tr>
              <a:tr h="502818">
                <a:tc>
                  <a:txBody>
                    <a:bodyPr/>
                    <a:lstStyle/>
                    <a:p>
                      <a:r>
                        <a:rPr lang="fr-FR" dirty="0" smtClean="0"/>
                        <a:t>Début</a:t>
                      </a:r>
                      <a:r>
                        <a:rPr lang="fr-FR" baseline="0" dirty="0" smtClean="0"/>
                        <a:t> des cours </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a:t>
                      </a:r>
                      <a:r>
                        <a:rPr lang="fr-FR" baseline="0" dirty="0" smtClean="0"/>
                        <a:t> les lundis</a:t>
                      </a:r>
                      <a:endParaRPr lang="fr-FR" dirty="0"/>
                    </a:p>
                  </a:txBody>
                  <a:tcPr/>
                </a:tc>
              </a:tr>
              <a:tr h="867878">
                <a:tc>
                  <a:txBody>
                    <a:bodyPr/>
                    <a:lstStyle/>
                    <a:p>
                      <a:r>
                        <a:rPr lang="fr-FR" dirty="0" smtClean="0"/>
                        <a:t>Participants ( capacité maximale)</a:t>
                      </a:r>
                      <a:endParaRPr lang="fr-FR" dirty="0"/>
                    </a:p>
                  </a:txBody>
                  <a:tcPr/>
                </a:tc>
                <a:tc>
                  <a:txBody>
                    <a:bodyPr/>
                    <a:lstStyle/>
                    <a:p>
                      <a:r>
                        <a:rPr lang="fr-FR" dirty="0" smtClean="0"/>
                        <a:t> 16</a:t>
                      </a:r>
                      <a:endParaRPr lang="fr-FR" dirty="0"/>
                    </a:p>
                  </a:txBody>
                  <a:tcPr/>
                </a:tc>
                <a:tc>
                  <a:txBody>
                    <a:bodyPr/>
                    <a:lstStyle/>
                    <a:p>
                      <a:r>
                        <a:rPr lang="fr-FR" dirty="0" smtClean="0"/>
                        <a:t> 16</a:t>
                      </a:r>
                      <a:endParaRPr lang="fr-FR" dirty="0"/>
                    </a:p>
                  </a:txBody>
                  <a:tcPr/>
                </a:tc>
              </a:tr>
              <a:tr h="867878">
                <a:tc>
                  <a:txBody>
                    <a:bodyPr/>
                    <a:lstStyle/>
                    <a:p>
                      <a:r>
                        <a:rPr lang="fr-FR" dirty="0" smtClean="0"/>
                        <a:t>Leçons (</a:t>
                      </a:r>
                      <a:r>
                        <a:rPr lang="fr-FR" baseline="0" dirty="0" smtClean="0"/>
                        <a:t> L’unité dure 45 min)</a:t>
                      </a:r>
                      <a:endParaRPr lang="fr-FR" dirty="0"/>
                    </a:p>
                  </a:txBody>
                  <a:tcPr/>
                </a:tc>
                <a:tc>
                  <a:txBody>
                    <a:bodyPr/>
                    <a:lstStyle/>
                    <a:p>
                      <a:r>
                        <a:rPr lang="fr-FR" dirty="0" smtClean="0"/>
                        <a:t>25 unités /semaine</a:t>
                      </a:r>
                      <a:endParaRPr lang="fr-FR" dirty="0"/>
                    </a:p>
                  </a:txBody>
                  <a:tcPr/>
                </a:tc>
                <a:tc>
                  <a:txBody>
                    <a:bodyPr/>
                    <a:lstStyle/>
                    <a:p>
                      <a:r>
                        <a:rPr lang="fr-FR" dirty="0" smtClean="0"/>
                        <a:t>25</a:t>
                      </a:r>
                      <a:r>
                        <a:rPr lang="fr-FR" baseline="0" dirty="0" smtClean="0"/>
                        <a:t> </a:t>
                      </a:r>
                      <a:r>
                        <a:rPr lang="fr-FR" dirty="0" smtClean="0"/>
                        <a:t>unités /semaine</a:t>
                      </a:r>
                      <a:endParaRPr lang="fr-FR" dirty="0"/>
                    </a:p>
                  </a:txBody>
                  <a:tcPr/>
                </a:tc>
              </a:tr>
              <a:tr h="601917">
                <a:tc>
                  <a:txBody>
                    <a:bodyPr/>
                    <a:lstStyle/>
                    <a:p>
                      <a:r>
                        <a:rPr lang="fr-FR" dirty="0" smtClean="0"/>
                        <a:t>Matériel</a:t>
                      </a:r>
                      <a:r>
                        <a:rPr lang="fr-FR" baseline="0" dirty="0" smtClean="0"/>
                        <a:t> d’apprentissage</a:t>
                      </a:r>
                      <a:endParaRPr lang="fr-FR" dirty="0"/>
                    </a:p>
                  </a:txBody>
                  <a:tcPr/>
                </a:tc>
                <a:tc>
                  <a:txBody>
                    <a:bodyPr/>
                    <a:lstStyle/>
                    <a:p>
                      <a:r>
                        <a:rPr lang="fr-FR" baseline="0" dirty="0" smtClean="0"/>
                        <a:t>Non inclus dans les frais</a:t>
                      </a:r>
                      <a:endParaRPr lang="fr-FR" dirty="0"/>
                    </a:p>
                  </a:txBody>
                  <a:tcPr/>
                </a:tc>
                <a:tc>
                  <a:txBody>
                    <a:bodyPr/>
                    <a:lstStyle/>
                    <a:p>
                      <a:r>
                        <a:rPr lang="fr-FR" dirty="0" smtClean="0"/>
                        <a:t>Non inclus</a:t>
                      </a:r>
                      <a:r>
                        <a:rPr lang="fr-FR" baseline="0" dirty="0" smtClean="0"/>
                        <a:t> dans les frais</a:t>
                      </a:r>
                      <a:endParaRPr lang="fr-FR" dirty="0"/>
                    </a:p>
                  </a:txBody>
                  <a:tcPr/>
                </a:tc>
              </a:tr>
              <a:tr h="867878">
                <a:tc>
                  <a:txBody>
                    <a:bodyPr/>
                    <a:lstStyle/>
                    <a:p>
                      <a:r>
                        <a:rPr lang="fr-FR" dirty="0" smtClean="0"/>
                        <a:t>Préparation</a:t>
                      </a:r>
                      <a:r>
                        <a:rPr lang="fr-FR" baseline="0" dirty="0" smtClean="0"/>
                        <a:t> aux examens </a:t>
                      </a:r>
                      <a:endParaRPr lang="fr-FR" dirty="0"/>
                    </a:p>
                  </a:txBody>
                  <a:tcPr/>
                </a:tc>
                <a:tc>
                  <a:txBody>
                    <a:bodyPr/>
                    <a:lstStyle/>
                    <a:p>
                      <a:r>
                        <a:rPr lang="fr-FR" dirty="0" smtClean="0"/>
                        <a:t>Préparation aux</a:t>
                      </a:r>
                      <a:r>
                        <a:rPr lang="fr-FR" baseline="0" dirty="0" smtClean="0"/>
                        <a:t> tests</a:t>
                      </a:r>
                    </a:p>
                    <a:p>
                      <a:r>
                        <a:rPr lang="fr-FR" baseline="0" dirty="0" smtClean="0"/>
                        <a:t> DAF &amp; DSH</a:t>
                      </a:r>
                      <a:endParaRPr lang="fr-FR" dirty="0"/>
                    </a:p>
                  </a:txBody>
                  <a:tcPr/>
                </a:tc>
                <a:tc>
                  <a:txBody>
                    <a:bodyPr/>
                    <a:lstStyle/>
                    <a:p>
                      <a:r>
                        <a:rPr lang="fr-FR" dirty="0" smtClean="0"/>
                        <a:t>Préparation aux</a:t>
                      </a:r>
                      <a:r>
                        <a:rPr lang="fr-FR" baseline="0" dirty="0" smtClean="0"/>
                        <a:t> tests</a:t>
                      </a:r>
                    </a:p>
                    <a:p>
                      <a:r>
                        <a:rPr lang="fr-FR" baseline="0" dirty="0" smtClean="0"/>
                        <a:t> DAF &amp; DSH</a:t>
                      </a:r>
                      <a:endParaRPr lang="fr-FR" dirty="0"/>
                    </a:p>
                  </a:txBody>
                  <a:tcPr/>
                </a:tc>
              </a:tr>
              <a:tr h="502818">
                <a:tc>
                  <a:txBody>
                    <a:bodyPr/>
                    <a:lstStyle/>
                    <a:p>
                      <a:r>
                        <a:rPr lang="fr-FR" dirty="0" smtClean="0"/>
                        <a:t>Allemand médical</a:t>
                      </a:r>
                      <a:endParaRPr lang="fr-FR" dirty="0"/>
                    </a:p>
                  </a:txBody>
                  <a:tcPr/>
                </a:tc>
                <a:tc>
                  <a:txBody>
                    <a:bodyPr/>
                    <a:lstStyle/>
                    <a:p>
                      <a:r>
                        <a:rPr lang="fr-FR" dirty="0" smtClean="0"/>
                        <a:t>Oui</a:t>
                      </a:r>
                      <a:endParaRPr lang="fr-FR" dirty="0"/>
                    </a:p>
                  </a:txBody>
                  <a:tcPr/>
                </a:tc>
                <a:tc>
                  <a:txBody>
                    <a:bodyPr/>
                    <a:lstStyle/>
                    <a:p>
                      <a:r>
                        <a:rPr lang="fr-FR" dirty="0" smtClean="0"/>
                        <a:t>Oui</a:t>
                      </a:r>
                      <a:endParaRPr lang="fr-FR" dirty="0"/>
                    </a:p>
                  </a:txBody>
                  <a:tcPr/>
                </a:tc>
              </a:tr>
              <a:tr h="595171">
                <a:tc>
                  <a:txBody>
                    <a:bodyPr/>
                    <a:lstStyle/>
                    <a:p>
                      <a:r>
                        <a:rPr lang="fr-FR" dirty="0" smtClean="0">
                          <a:solidFill>
                            <a:schemeClr val="tx1"/>
                          </a:solidFill>
                        </a:rPr>
                        <a:t>Supplément d’été </a:t>
                      </a:r>
                      <a:r>
                        <a:rPr lang="fr-FR" dirty="0" smtClean="0"/>
                        <a:t>(Juillet/Août)</a:t>
                      </a:r>
                      <a:endParaRPr lang="fr-FR" dirty="0"/>
                    </a:p>
                  </a:txBody>
                  <a:tcPr/>
                </a:tc>
                <a:tc>
                  <a:txBody>
                    <a:bodyPr/>
                    <a:lstStyle/>
                    <a:p>
                      <a:r>
                        <a:rPr lang="fr-FR" dirty="0" smtClean="0"/>
                        <a:t>Oui</a:t>
                      </a:r>
                      <a:endParaRPr lang="fr-FR" dirty="0"/>
                    </a:p>
                  </a:txBody>
                  <a:tcPr/>
                </a:tc>
                <a:tc>
                  <a:txBody>
                    <a:bodyPr/>
                    <a:lstStyle/>
                    <a:p>
                      <a:r>
                        <a:rPr lang="fr-FR" dirty="0" smtClean="0"/>
                        <a:t>Oui</a:t>
                      </a:r>
                      <a:endParaRPr lang="fr-FR" dirty="0"/>
                    </a:p>
                  </a:txBody>
                  <a:tcPr/>
                </a:tc>
              </a:tr>
              <a:tr h="961071">
                <a:tc>
                  <a:txBody>
                    <a:bodyPr/>
                    <a:lstStyle/>
                    <a:p>
                      <a:r>
                        <a:rPr lang="fr-FR" dirty="0" smtClean="0">
                          <a:solidFill>
                            <a:schemeClr val="tx1"/>
                          </a:solidFill>
                        </a:rPr>
                        <a:t>Jours fériés (2016</a:t>
                      </a:r>
                      <a:r>
                        <a:rPr lang="fr-FR" baseline="0" dirty="0" smtClean="0">
                          <a:solidFill>
                            <a:schemeClr val="tx1"/>
                          </a:solidFill>
                        </a:rPr>
                        <a:t> )</a:t>
                      </a:r>
                      <a:endParaRPr lang="fr-FR" dirty="0">
                        <a:solidFill>
                          <a:schemeClr val="tx1"/>
                        </a:solidFill>
                      </a:endParaRPr>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03.01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03.10 ,</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24.12- 31.12</a:t>
                      </a:r>
                      <a:endParaRPr lang="fr-FR" dirty="0" smtClean="0"/>
                    </a:p>
                    <a:p>
                      <a:endParaRPr lang="fr-FR" dirty="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03.01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03.10 ,</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24.12- 31.12</a:t>
                      </a:r>
                      <a:endParaRPr lang="fr-FR" dirty="0" smtClean="0"/>
                    </a:p>
                  </a:txBody>
                  <a:tcPr/>
                </a:tc>
              </a:tr>
              <a:tr h="961071">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dirty="0" smtClean="0"/>
                        <a:t>Famille</a:t>
                      </a:r>
                      <a:r>
                        <a:rPr lang="fr-FR" baseline="0" dirty="0" smtClean="0"/>
                        <a:t> d’accueil</a:t>
                      </a:r>
                    </a:p>
                    <a:p>
                      <a:r>
                        <a:rPr lang="fr-FR" baseline="0" dirty="0" smtClean="0"/>
                        <a:t>(  35 min en </a:t>
                      </a:r>
                      <a:r>
                        <a:rPr lang="fr-FR" baseline="0" dirty="0" smtClean="0"/>
                        <a:t>transport en commun) </a:t>
                      </a:r>
                      <a:endParaRPr lang="fr-FR" baseline="0" dirty="0" smtClean="0"/>
                    </a:p>
                    <a:p>
                      <a:r>
                        <a:rPr lang="fr-FR" baseline="0" dirty="0" smtClean="0"/>
                        <a:t> </a:t>
                      </a:r>
                    </a:p>
                    <a:p>
                      <a:r>
                        <a:rPr lang="fr-FR" baseline="0" dirty="0" smtClean="0"/>
                        <a:t>Colocation</a:t>
                      </a:r>
                      <a:endParaRPr lang="fr-FR" dirty="0"/>
                    </a:p>
                  </a:txBody>
                  <a:tcPr/>
                </a:tc>
                <a:tc>
                  <a:txBody>
                    <a:bodyPr/>
                    <a:lstStyle/>
                    <a:p>
                      <a:r>
                        <a:rPr lang="fr-FR" dirty="0" smtClean="0"/>
                        <a:t>Résidence ( Chambre Single</a:t>
                      </a:r>
                      <a:r>
                        <a:rPr lang="fr-FR" baseline="0" dirty="0" smtClean="0"/>
                        <a:t> )</a:t>
                      </a:r>
                    </a:p>
                    <a:p>
                      <a:pPr marL="0" marR="0" indent="0" algn="l" defTabSz="914400" rtl="0" eaLnBrk="1" fontAlgn="auto" latinLnBrk="0" hangingPunct="1">
                        <a:lnSpc>
                          <a:spcPct val="100000"/>
                        </a:lnSpc>
                        <a:spcBef>
                          <a:spcPts val="0"/>
                        </a:spcBef>
                        <a:spcAft>
                          <a:spcPts val="0"/>
                        </a:spcAft>
                        <a:buClrTx/>
                        <a:buSzTx/>
                        <a:buFontTx/>
                        <a:buNone/>
                        <a:tabLst/>
                        <a:defRPr/>
                      </a:pPr>
                      <a:r>
                        <a:rPr lang="fr-FR" sz="1800" b="0" i="0" kern="1200" dirty="0" smtClean="0">
                          <a:solidFill>
                            <a:schemeClr val="dk1"/>
                          </a:solidFill>
                          <a:effectLst/>
                          <a:latin typeface="+mn-lt"/>
                          <a:ea typeface="+mn-ea"/>
                          <a:cs typeface="+mn-cs"/>
                        </a:rPr>
                        <a:t>un hébergement très bien desservi par les transports en commun (station de train de banlieue München-</a:t>
                      </a:r>
                      <a:r>
                        <a:rPr lang="fr-FR" sz="1800" b="0" i="0" kern="1200" dirty="0" err="1" smtClean="0">
                          <a:solidFill>
                            <a:schemeClr val="dk1"/>
                          </a:solidFill>
                          <a:effectLst/>
                          <a:latin typeface="+mn-lt"/>
                          <a:ea typeface="+mn-ea"/>
                          <a:cs typeface="+mn-cs"/>
                        </a:rPr>
                        <a:t>Laim</a:t>
                      </a:r>
                      <a:r>
                        <a:rPr lang="fr-FR" sz="1800" b="0" i="0" kern="1200" dirty="0" smtClean="0">
                          <a:solidFill>
                            <a:schemeClr val="dk1"/>
                          </a:solidFill>
                          <a:effectLst/>
                          <a:latin typeface="+mn-lt"/>
                          <a:ea typeface="+mn-ea"/>
                          <a:cs typeface="+mn-cs"/>
                        </a:rPr>
                        <a:t>)</a:t>
                      </a:r>
                    </a:p>
                    <a:p>
                      <a:endParaRPr lang="fr-FR" dirty="0" smtClean="0"/>
                    </a:p>
                  </a:txBody>
                  <a:tcPr/>
                </a:tc>
              </a:tr>
              <a:tr h="961071">
                <a:tc>
                  <a:txBody>
                    <a:bodyPr/>
                    <a:lstStyle/>
                    <a:p>
                      <a:r>
                        <a:rPr lang="fr-FR" dirty="0" smtClean="0">
                          <a:solidFill>
                            <a:schemeClr val="tx1"/>
                          </a:solidFill>
                        </a:rPr>
                        <a:t>Loisirs</a:t>
                      </a:r>
                      <a:r>
                        <a:rPr lang="fr-FR" dirty="0" smtClean="0">
                          <a:solidFill>
                            <a:srgbClr val="FF0000"/>
                          </a:solidFill>
                        </a:rPr>
                        <a:t> </a:t>
                      </a:r>
                      <a:endParaRPr lang="fr-FR" dirty="0">
                        <a:solidFill>
                          <a:srgbClr val="FF0000"/>
                        </a:solidFill>
                      </a:endParaRPr>
                    </a:p>
                  </a:txBody>
                  <a:tcPr/>
                </a:tc>
                <a:tc>
                  <a:txBody>
                    <a:bodyPr/>
                    <a:lstStyle/>
                    <a:p>
                      <a:r>
                        <a:rPr lang="fr-FR" dirty="0" smtClean="0"/>
                        <a:t>Activités culturelles variées</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Activités culturelles variées</a:t>
                      </a:r>
                    </a:p>
                    <a:p>
                      <a:endParaRPr lang="fr-FR" dirty="0" smtClean="0"/>
                    </a:p>
                  </a:txBody>
                  <a:tcPr/>
                </a:tc>
              </a:tr>
            </a:tbl>
          </a:graphicData>
        </a:graphic>
      </p:graphicFrame>
    </p:spTree>
    <p:extLst>
      <p:ext uri="{BB962C8B-B14F-4D97-AF65-F5344CB8AC3E}">
        <p14:creationId xmlns:p14="http://schemas.microsoft.com/office/powerpoint/2010/main" val="54050370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stretch>
            <a:fillRect/>
          </a:stretch>
        </p:blipFill>
        <p:spPr>
          <a:xfrm>
            <a:off x="5287908" y="3765039"/>
            <a:ext cx="2143125" cy="1962150"/>
          </a:xfrm>
          <a:prstGeom prst="rect">
            <a:avLst/>
          </a:prstGeom>
        </p:spPr>
      </p:pic>
    </p:spTree>
    <p:extLst>
      <p:ext uri="{BB962C8B-B14F-4D97-AF65-F5344CB8AC3E}">
        <p14:creationId xmlns:p14="http://schemas.microsoft.com/office/powerpoint/2010/main" val="301804058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44236" y="1059873"/>
            <a:ext cx="10709564" cy="5117090"/>
          </a:xfrm>
        </p:spPr>
        <p:txBody>
          <a:bodyPr/>
          <a:lstStyle/>
          <a:p>
            <a:pPr marL="0" indent="0">
              <a:buNone/>
            </a:pPr>
            <a:r>
              <a:rPr lang="fr-FR" dirty="0" smtClean="0"/>
              <a:t>‘’</a:t>
            </a:r>
            <a:r>
              <a:rPr lang="fr-FR" dirty="0"/>
              <a:t> </a:t>
            </a:r>
            <a:r>
              <a:rPr lang="fr-FR" dirty="0" smtClean="0"/>
              <a:t>L'institut </a:t>
            </a:r>
            <a:r>
              <a:rPr lang="fr-FR" dirty="0"/>
              <a:t>Goethe c'est le top niveau </a:t>
            </a:r>
            <a:r>
              <a:rPr lang="fr-FR" dirty="0" smtClean="0"/>
              <a:t>,c’est comme </a:t>
            </a:r>
            <a:r>
              <a:rPr lang="fr-FR" dirty="0"/>
              <a:t>l'Ecole du Louvre pour les beaux-Arts </a:t>
            </a:r>
            <a:r>
              <a:rPr lang="fr-FR" dirty="0" smtClean="0"/>
              <a:t>! ’’</a:t>
            </a:r>
          </a:p>
          <a:p>
            <a:pPr marL="0" indent="0">
              <a:buNone/>
            </a:pPr>
            <a:r>
              <a:rPr lang="fr-FR" dirty="0" smtClean="0"/>
              <a:t>                                                                Nadine - Paris</a:t>
            </a:r>
            <a:endParaRPr lang="fr-FR" dirty="0"/>
          </a:p>
        </p:txBody>
      </p:sp>
    </p:spTree>
    <p:extLst>
      <p:ext uri="{BB962C8B-B14F-4D97-AF65-F5344CB8AC3E}">
        <p14:creationId xmlns:p14="http://schemas.microsoft.com/office/powerpoint/2010/main" val="339814775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6934200" y="4838988"/>
            <a:ext cx="10515600" cy="4351338"/>
          </a:xfrm>
        </p:spPr>
        <p:txBody>
          <a:bodyPr>
            <a:normAutofit/>
          </a:bodyPr>
          <a:lstStyle/>
          <a:p>
            <a:pPr marL="0" indent="0">
              <a:buNone/>
            </a:pPr>
            <a:r>
              <a:rPr lang="fr-FR" sz="7200" dirty="0" err="1" smtClean="0"/>
              <a:t>Aktiv</a:t>
            </a:r>
            <a:endParaRPr lang="fr-FR" sz="7200" dirty="0"/>
          </a:p>
        </p:txBody>
      </p:sp>
    </p:spTree>
    <p:extLst>
      <p:ext uri="{BB962C8B-B14F-4D97-AF65-F5344CB8AC3E}">
        <p14:creationId xmlns:p14="http://schemas.microsoft.com/office/powerpoint/2010/main" val="235285415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graphicFrame>
        <p:nvGraphicFramePr>
          <p:cNvPr id="5" name="Espace réservé du contenu 4"/>
          <p:cNvGraphicFramePr>
            <a:graphicFrameLocks noGrp="1"/>
          </p:cNvGraphicFramePr>
          <p:nvPr>
            <p:ph idx="1"/>
            <p:extLst>
              <p:ext uri="{D42A27DB-BD31-4B8C-83A1-F6EECF244321}">
                <p14:modId xmlns:p14="http://schemas.microsoft.com/office/powerpoint/2010/main" val="490260605"/>
              </p:ext>
            </p:extLst>
          </p:nvPr>
        </p:nvGraphicFramePr>
        <p:xfrm>
          <a:off x="408475" y="365125"/>
          <a:ext cx="11346287" cy="6301634"/>
        </p:xfrm>
        <a:graphic>
          <a:graphicData uri="http://schemas.openxmlformats.org/drawingml/2006/table">
            <a:tbl>
              <a:tblPr firstRow="1" bandRow="1">
                <a:tableStyleId>{5C22544A-7EE6-4342-B048-85BDC9FD1C3A}</a:tableStyleId>
              </a:tblPr>
              <a:tblGrid>
                <a:gridCol w="3181082"/>
                <a:gridCol w="8165205"/>
              </a:tblGrid>
              <a:tr h="605308">
                <a:tc>
                  <a:txBody>
                    <a:bodyPr/>
                    <a:lstStyle/>
                    <a:p>
                      <a:pPr algn="ctr"/>
                      <a:r>
                        <a:rPr lang="fr-FR" dirty="0" smtClean="0"/>
                        <a:t>Niveau</a:t>
                      </a:r>
                      <a:endParaRPr lang="fr-FR" dirty="0"/>
                    </a:p>
                  </a:txBody>
                  <a:tcPr/>
                </a:tc>
                <a:tc>
                  <a:txBody>
                    <a:bodyPr/>
                    <a:lstStyle/>
                    <a:p>
                      <a:pPr algn="ctr"/>
                      <a:r>
                        <a:rPr lang="fr-FR" dirty="0" smtClean="0"/>
                        <a:t>Compétences </a:t>
                      </a:r>
                      <a:endParaRPr lang="fr-FR" dirty="0"/>
                    </a:p>
                  </a:txBody>
                  <a:tcPr/>
                </a:tc>
              </a:tr>
              <a:tr h="1796603">
                <a:tc>
                  <a:txBody>
                    <a:bodyPr/>
                    <a:lstStyle/>
                    <a:p>
                      <a:pPr algn="ctr" fontAlgn="t"/>
                      <a:r>
                        <a:rPr lang="fr-FR" sz="1800" b="0" i="0" cap="all" dirty="0">
                          <a:solidFill>
                            <a:srgbClr val="FFFFFF"/>
                          </a:solidFill>
                          <a:effectLst/>
                          <a:latin typeface="ClanWebPro-NarrMedium"/>
                        </a:rPr>
                        <a:t/>
                      </a:r>
                      <a:br>
                        <a:rPr lang="fr-FR" sz="1800" b="0" i="0" cap="all" dirty="0">
                          <a:solidFill>
                            <a:srgbClr val="FFFFFF"/>
                          </a:solidFill>
                          <a:effectLst/>
                          <a:latin typeface="ClanWebPro-NarrMedium"/>
                        </a:rPr>
                      </a:br>
                      <a:endParaRPr lang="fr-FR" sz="1800" b="0" i="0" cap="all" dirty="0" smtClean="0">
                        <a:solidFill>
                          <a:srgbClr val="FFFFFF"/>
                        </a:solidFill>
                        <a:effectLst/>
                        <a:latin typeface="ClanWebPro-NarrMedium"/>
                      </a:endParaRPr>
                    </a:p>
                    <a:p>
                      <a:pPr algn="ctr" fontAlgn="t"/>
                      <a:r>
                        <a:rPr lang="fr-FR" sz="1800" b="0" i="0" cap="all" dirty="0" smtClean="0">
                          <a:solidFill>
                            <a:srgbClr val="FFFFFF"/>
                          </a:solidFill>
                          <a:effectLst/>
                          <a:latin typeface="ClanWebPro-NarrMedium"/>
                        </a:rPr>
                        <a:t>NIVEAU ‘’ </a:t>
                      </a:r>
                      <a:r>
                        <a:rPr lang="fr-FR" sz="1800" b="0" i="0" cap="all" dirty="0">
                          <a:solidFill>
                            <a:srgbClr val="FFFFFF"/>
                          </a:solidFill>
                          <a:effectLst/>
                          <a:latin typeface="ClanWebPro-NarrMedium"/>
                        </a:rPr>
                        <a:t>ÉLÉMENTAIRE </a:t>
                      </a:r>
                      <a:r>
                        <a:rPr lang="fr-FR" sz="1800" b="0" i="0" cap="all" dirty="0" smtClean="0">
                          <a:solidFill>
                            <a:srgbClr val="FFFFFF"/>
                          </a:solidFill>
                          <a:effectLst/>
                          <a:latin typeface="ClanWebPro-NarrMedium"/>
                        </a:rPr>
                        <a:t>‘’</a:t>
                      </a:r>
                      <a:endParaRPr lang="fr-FR" sz="1800" b="0" i="0" cap="all" dirty="0">
                        <a:solidFill>
                          <a:srgbClr val="FFFFFF"/>
                        </a:solidFill>
                        <a:effectLst/>
                        <a:latin typeface="ClanWebPro-NarrMedium"/>
                      </a:endParaRPr>
                    </a:p>
                  </a:txBody>
                  <a:tcPr marT="133350" marB="76200"/>
                </a:tc>
                <a:tc>
                  <a:txBody>
                    <a:bodyPr/>
                    <a:lstStyle/>
                    <a:p>
                      <a:r>
                        <a:rPr lang="fr-FR" sz="1200" b="1" i="0" kern="1200" dirty="0" smtClean="0">
                          <a:solidFill>
                            <a:schemeClr val="dk1"/>
                          </a:solidFill>
                          <a:effectLst/>
                          <a:latin typeface="+mn-lt"/>
                          <a:ea typeface="+mn-ea"/>
                          <a:cs typeface="+mn-cs"/>
                        </a:rPr>
                        <a:t>A1</a:t>
                      </a:r>
                      <a:r>
                        <a:rPr lang="fr-FR" sz="1200" dirty="0" smtClean="0"/>
                        <a:t/>
                      </a:r>
                      <a:br>
                        <a:rPr lang="fr-FR" sz="1200" dirty="0" smtClean="0"/>
                      </a:br>
                      <a:r>
                        <a:rPr lang="fr-FR" sz="1200" b="0" i="0" kern="1200" dirty="0" smtClean="0">
                          <a:solidFill>
                            <a:schemeClr val="dk1"/>
                          </a:solidFill>
                          <a:effectLst/>
                          <a:latin typeface="+mn-lt"/>
                          <a:ea typeface="+mn-ea"/>
                          <a:cs typeface="+mn-cs"/>
                        </a:rPr>
                        <a:t>Comprendre et utiliser des expressions courantes et quotidiennes, ainsi que des énoncés très simples qui visent à satisfaire des besoins concrets.</a:t>
                      </a:r>
                    </a:p>
                    <a:p>
                      <a:endParaRPr lang="fr-FR" sz="1200" b="0" i="0" kern="1200" dirty="0" smtClean="0">
                        <a:solidFill>
                          <a:schemeClr val="dk1"/>
                        </a:solidFill>
                        <a:effectLst/>
                        <a:latin typeface="+mn-lt"/>
                        <a:ea typeface="+mn-ea"/>
                        <a:cs typeface="+mn-cs"/>
                      </a:endParaRPr>
                    </a:p>
                    <a:p>
                      <a:r>
                        <a:rPr lang="fr-FR" sz="1200" b="1" i="0" kern="1200" dirty="0" smtClean="0">
                          <a:solidFill>
                            <a:schemeClr val="dk1"/>
                          </a:solidFill>
                          <a:effectLst/>
                          <a:latin typeface="+mn-lt"/>
                          <a:ea typeface="+mn-ea"/>
                          <a:cs typeface="+mn-cs"/>
                        </a:rPr>
                        <a:t>A2</a:t>
                      </a:r>
                      <a:r>
                        <a:rPr lang="fr-FR" sz="1200" dirty="0" smtClean="0"/>
                        <a:t/>
                      </a:r>
                      <a:br>
                        <a:rPr lang="fr-FR" sz="1200" dirty="0" smtClean="0"/>
                      </a:br>
                      <a:r>
                        <a:rPr lang="fr-FR" sz="1200" b="0" i="0" kern="1200" dirty="0" smtClean="0">
                          <a:solidFill>
                            <a:schemeClr val="dk1"/>
                          </a:solidFill>
                          <a:effectLst/>
                          <a:latin typeface="+mn-lt"/>
                          <a:ea typeface="+mn-ea"/>
                          <a:cs typeface="+mn-cs"/>
                        </a:rPr>
                        <a:t>Comprendre des phrases isolées et des expressions fréquemment utilisées.</a:t>
                      </a:r>
                    </a:p>
                    <a:p>
                      <a:r>
                        <a:rPr lang="fr-FR" sz="1200" b="0" i="0" kern="1200" dirty="0" smtClean="0">
                          <a:solidFill>
                            <a:schemeClr val="dk1"/>
                          </a:solidFill>
                          <a:effectLst/>
                          <a:latin typeface="+mn-lt"/>
                          <a:ea typeface="+mn-ea"/>
                          <a:cs typeface="+mn-cs"/>
                        </a:rPr>
                        <a:t>Communiquer dans le cadre de situations simples et routinières qui ne demandent qu'un échange d'informations simple et direct lié à des sujets familiers et bien connus.</a:t>
                      </a:r>
                    </a:p>
                    <a:p>
                      <a:endParaRPr lang="fr-FR" sz="1200" dirty="0"/>
                    </a:p>
                  </a:txBody>
                  <a:tcPr/>
                </a:tc>
              </a:tr>
              <a:tr h="1796603">
                <a:tc>
                  <a:txBody>
                    <a:bodyPr/>
                    <a:lstStyle/>
                    <a:p>
                      <a:pPr algn="ctr"/>
                      <a:endParaRPr lang="fr-FR" sz="1800" b="0" i="0" kern="1200" cap="all" dirty="0" smtClean="0">
                        <a:solidFill>
                          <a:schemeClr val="dk1"/>
                        </a:solidFill>
                        <a:effectLst/>
                        <a:latin typeface="+mn-lt"/>
                        <a:ea typeface="+mn-ea"/>
                        <a:cs typeface="+mn-cs"/>
                      </a:endParaRPr>
                    </a:p>
                    <a:p>
                      <a:pPr algn="ctr"/>
                      <a:endParaRPr lang="fr-FR" sz="1800" b="0" i="0" kern="1200" cap="all" dirty="0" smtClean="0">
                        <a:solidFill>
                          <a:schemeClr val="dk1"/>
                        </a:solidFill>
                        <a:effectLst/>
                        <a:latin typeface="+mn-lt"/>
                        <a:ea typeface="+mn-ea"/>
                        <a:cs typeface="+mn-cs"/>
                      </a:endParaRPr>
                    </a:p>
                    <a:p>
                      <a:pPr algn="ctr"/>
                      <a:r>
                        <a:rPr lang="fr-FR" sz="1800" b="0" i="0" kern="1200" cap="all" dirty="0" smtClean="0">
                          <a:solidFill>
                            <a:schemeClr val="bg1"/>
                          </a:solidFill>
                          <a:effectLst/>
                          <a:latin typeface="+mn-lt"/>
                          <a:ea typeface="+mn-ea"/>
                          <a:cs typeface="+mn-cs"/>
                        </a:rPr>
                        <a:t>NIVEAU ‘’ INDÉPENDANT ‘’</a:t>
                      </a:r>
                      <a:endParaRPr lang="fr-FR" sz="1800" dirty="0">
                        <a:solidFill>
                          <a:schemeClr val="bg1"/>
                        </a:solidFill>
                      </a:endParaRPr>
                    </a:p>
                  </a:txBody>
                  <a:tcPr/>
                </a:tc>
                <a:tc>
                  <a:txBody>
                    <a:bodyPr/>
                    <a:lstStyle/>
                    <a:p>
                      <a:r>
                        <a:rPr lang="fr-FR" sz="1200" b="1" dirty="0" smtClean="0"/>
                        <a:t>B1</a:t>
                      </a:r>
                    </a:p>
                    <a:p>
                      <a:r>
                        <a:rPr lang="fr-FR" sz="1200" b="0" i="0" kern="1200" dirty="0" smtClean="0">
                          <a:solidFill>
                            <a:schemeClr val="dk1"/>
                          </a:solidFill>
                          <a:effectLst/>
                          <a:latin typeface="+mn-lt"/>
                          <a:ea typeface="+mn-ea"/>
                          <a:cs typeface="+mn-cs"/>
                        </a:rPr>
                        <a:t>S'exprimer de façon simple et cohérente sur des sujets familiers et dans ses domaines d'intérêt.</a:t>
                      </a:r>
                    </a:p>
                    <a:p>
                      <a:r>
                        <a:rPr lang="fr-FR" sz="1200" b="0" i="0" kern="1200" dirty="0" smtClean="0">
                          <a:solidFill>
                            <a:schemeClr val="dk1"/>
                          </a:solidFill>
                          <a:effectLst/>
                          <a:latin typeface="+mn-lt"/>
                          <a:ea typeface="+mn-ea"/>
                          <a:cs typeface="+mn-cs"/>
                        </a:rPr>
                        <a:t> Raconter ses expériences ou un événement, ses rêves et ses espoirs , décrire un but et donner brièvement les raisons et explications de ses opinions ou projets.</a:t>
                      </a:r>
                    </a:p>
                    <a:p>
                      <a:endParaRPr lang="fr-FR" sz="1200" b="0" i="0" kern="1200" dirty="0" smtClean="0">
                        <a:solidFill>
                          <a:schemeClr val="dk1"/>
                        </a:solidFill>
                        <a:effectLst/>
                        <a:latin typeface="+mn-lt"/>
                        <a:ea typeface="+mn-ea"/>
                        <a:cs typeface="+mn-cs"/>
                      </a:endParaRPr>
                    </a:p>
                    <a:p>
                      <a:r>
                        <a:rPr lang="fr-FR" sz="1200" b="1" i="0" kern="1200" dirty="0" smtClean="0">
                          <a:solidFill>
                            <a:schemeClr val="dk1"/>
                          </a:solidFill>
                          <a:effectLst/>
                          <a:latin typeface="+mn-lt"/>
                          <a:ea typeface="+mn-ea"/>
                          <a:cs typeface="+mn-cs"/>
                        </a:rPr>
                        <a:t>B2</a:t>
                      </a:r>
                      <a:r>
                        <a:rPr lang="fr-FR" sz="1200" dirty="0" smtClean="0"/>
                        <a:t/>
                      </a:r>
                      <a:br>
                        <a:rPr lang="fr-FR" sz="1200" dirty="0" smtClean="0"/>
                      </a:br>
                      <a:r>
                        <a:rPr lang="fr-FR" sz="1200" b="0" i="0" kern="1200" dirty="0" smtClean="0">
                          <a:solidFill>
                            <a:schemeClr val="dk1"/>
                          </a:solidFill>
                          <a:effectLst/>
                          <a:latin typeface="+mn-lt"/>
                          <a:ea typeface="+mn-ea"/>
                          <a:cs typeface="+mn-cs"/>
                        </a:rPr>
                        <a:t>Comprendre le contenu essentiel de sujets concrets et abstraits dans un texte complexe. </a:t>
                      </a:r>
                    </a:p>
                    <a:p>
                      <a:r>
                        <a:rPr lang="fr-FR" sz="1200" b="0" i="0" kern="1200" dirty="0" smtClean="0">
                          <a:solidFill>
                            <a:schemeClr val="dk1"/>
                          </a:solidFill>
                          <a:effectLst/>
                          <a:latin typeface="+mn-lt"/>
                          <a:ea typeface="+mn-ea"/>
                          <a:cs typeface="+mn-cs"/>
                        </a:rPr>
                        <a:t>Comprendre également des discussions techniques dans son domaine de spécialité.</a:t>
                      </a:r>
                      <a:endParaRPr lang="fr-FR" sz="1200" dirty="0"/>
                    </a:p>
                  </a:txBody>
                  <a:tcPr/>
                </a:tc>
              </a:tr>
              <a:tr h="1796603">
                <a:tc>
                  <a:txBody>
                    <a:bodyPr/>
                    <a:lstStyle/>
                    <a:p>
                      <a:pPr algn="ctr" fontAlgn="t"/>
                      <a:r>
                        <a:rPr lang="fr-FR" sz="1800" b="0" i="0" cap="all" dirty="0">
                          <a:solidFill>
                            <a:srgbClr val="FFFFFF"/>
                          </a:solidFill>
                          <a:effectLst/>
                          <a:latin typeface="ClanWebPro-NarrMedium"/>
                        </a:rPr>
                        <a:t/>
                      </a:r>
                      <a:br>
                        <a:rPr lang="fr-FR" sz="1800" b="0" i="0" cap="all" dirty="0">
                          <a:solidFill>
                            <a:srgbClr val="FFFFFF"/>
                          </a:solidFill>
                          <a:effectLst/>
                          <a:latin typeface="ClanWebPro-NarrMedium"/>
                        </a:rPr>
                      </a:br>
                      <a:endParaRPr lang="fr-FR" sz="1800" b="0" i="0" cap="all" dirty="0" smtClean="0">
                        <a:solidFill>
                          <a:srgbClr val="FFFFFF"/>
                        </a:solidFill>
                        <a:effectLst/>
                        <a:latin typeface="ClanWebPro-NarrMedium"/>
                      </a:endParaRPr>
                    </a:p>
                    <a:p>
                      <a:pPr algn="ctr" fontAlgn="t"/>
                      <a:endParaRPr lang="fr-FR" sz="1800" b="0" i="0" cap="all" dirty="0" smtClean="0">
                        <a:solidFill>
                          <a:srgbClr val="FFFFFF"/>
                        </a:solidFill>
                        <a:effectLst/>
                        <a:latin typeface="ClanWebPro-NarrMedium"/>
                      </a:endParaRPr>
                    </a:p>
                    <a:p>
                      <a:pPr algn="ctr" fontAlgn="t"/>
                      <a:r>
                        <a:rPr lang="fr-FR" sz="1800" b="0" i="0" cap="all" dirty="0" smtClean="0">
                          <a:solidFill>
                            <a:srgbClr val="FFFFFF"/>
                          </a:solidFill>
                          <a:effectLst/>
                          <a:latin typeface="ClanWebPro-NarrMedium"/>
                        </a:rPr>
                        <a:t>NIVEAU ‘’ EXPÉRIMENTÉ ‘’</a:t>
                      </a:r>
                      <a:endParaRPr lang="fr-FR" sz="1800" b="0" i="0" cap="all" dirty="0">
                        <a:solidFill>
                          <a:srgbClr val="FFFFFF"/>
                        </a:solidFill>
                        <a:effectLst/>
                        <a:latin typeface="ClanWebPro-NarrMedium"/>
                      </a:endParaRPr>
                    </a:p>
                  </a:txBody>
                  <a:tcPr marT="133350" marB="76200"/>
                </a:tc>
                <a:tc>
                  <a:txBody>
                    <a:bodyPr/>
                    <a:lstStyle/>
                    <a:p>
                      <a:r>
                        <a:rPr lang="fr-FR" sz="1200" b="1" i="0" kern="1200" dirty="0" smtClean="0">
                          <a:solidFill>
                            <a:schemeClr val="dk1"/>
                          </a:solidFill>
                          <a:effectLst/>
                          <a:latin typeface="+mn-lt"/>
                          <a:ea typeface="+mn-ea"/>
                          <a:cs typeface="+mn-cs"/>
                        </a:rPr>
                        <a:t>C1</a:t>
                      </a:r>
                      <a:r>
                        <a:rPr lang="fr-FR" sz="1200" dirty="0" smtClean="0"/>
                        <a:t/>
                      </a:r>
                      <a:br>
                        <a:rPr lang="fr-FR" sz="1200" dirty="0" smtClean="0"/>
                      </a:br>
                      <a:r>
                        <a:rPr lang="fr-FR" sz="1200" b="0" i="0" kern="1200" dirty="0" smtClean="0">
                          <a:solidFill>
                            <a:schemeClr val="dk1"/>
                          </a:solidFill>
                          <a:effectLst/>
                          <a:latin typeface="+mn-lt"/>
                          <a:ea typeface="+mn-ea"/>
                          <a:cs typeface="+mn-cs"/>
                        </a:rPr>
                        <a:t>Comprendre une grande variété de textes plus longs et plus exigeants et en saisir les significations implicites.</a:t>
                      </a:r>
                    </a:p>
                    <a:p>
                      <a:r>
                        <a:rPr lang="fr-FR" sz="1200" b="0" i="0" kern="1200" dirty="0" smtClean="0">
                          <a:solidFill>
                            <a:schemeClr val="dk1"/>
                          </a:solidFill>
                          <a:effectLst/>
                          <a:latin typeface="+mn-lt"/>
                          <a:ea typeface="+mn-ea"/>
                          <a:cs typeface="+mn-cs"/>
                        </a:rPr>
                        <a:t>S'exprimer sur des sujets complexes de façon claire, détaillée et structurée tout en maîtrisant l'ensemble des moyens relatifs au discours.</a:t>
                      </a:r>
                    </a:p>
                    <a:p>
                      <a:endParaRPr lang="fr-FR" sz="1200" b="0" i="0" kern="1200" dirty="0" smtClean="0">
                        <a:solidFill>
                          <a:schemeClr val="dk1"/>
                        </a:solidFill>
                        <a:effectLst/>
                        <a:latin typeface="+mn-lt"/>
                        <a:ea typeface="+mn-ea"/>
                        <a:cs typeface="+mn-cs"/>
                      </a:endParaRPr>
                    </a:p>
                    <a:p>
                      <a:r>
                        <a:rPr lang="fr-FR" sz="1200" b="1" i="0" kern="1200" dirty="0" smtClean="0">
                          <a:solidFill>
                            <a:schemeClr val="dk1"/>
                          </a:solidFill>
                          <a:effectLst/>
                          <a:latin typeface="+mn-lt"/>
                          <a:ea typeface="+mn-ea"/>
                          <a:cs typeface="+mn-cs"/>
                        </a:rPr>
                        <a:t>C2</a:t>
                      </a:r>
                      <a:endParaRPr lang="fr-FR" sz="1200" b="0" i="0" kern="1200" dirty="0" smtClean="0">
                        <a:solidFill>
                          <a:schemeClr val="dk1"/>
                        </a:solidFill>
                        <a:effectLst/>
                        <a:latin typeface="+mn-lt"/>
                        <a:ea typeface="+mn-ea"/>
                        <a:cs typeface="+mn-cs"/>
                      </a:endParaRPr>
                    </a:p>
                    <a:p>
                      <a:r>
                        <a:rPr lang="fr-FR" sz="1200" b="0" i="0" kern="1200" dirty="0" smtClean="0">
                          <a:solidFill>
                            <a:schemeClr val="dk1"/>
                          </a:solidFill>
                          <a:effectLst/>
                          <a:latin typeface="+mn-lt"/>
                          <a:ea typeface="+mn-ea"/>
                          <a:cs typeface="+mn-cs"/>
                        </a:rPr>
                        <a:t>Comprendre pratiquement sans difficulté tout ce qui lu /entendu. </a:t>
                      </a:r>
                    </a:p>
                    <a:p>
                      <a:r>
                        <a:rPr lang="fr-FR" sz="1200" b="0" i="0" kern="1200" dirty="0" smtClean="0">
                          <a:solidFill>
                            <a:schemeClr val="dk1"/>
                          </a:solidFill>
                          <a:effectLst/>
                          <a:latin typeface="+mn-lt"/>
                          <a:ea typeface="+mn-ea"/>
                          <a:cs typeface="+mn-cs"/>
                        </a:rPr>
                        <a:t>Résumer les informations issues de diverses sources écrites et orales et les reproduire de façon cohérente tout en énonçant les raisons et les explications propres au texte.</a:t>
                      </a:r>
                    </a:p>
                    <a:p>
                      <a:r>
                        <a:rPr lang="fr-FR" sz="1200" b="0" i="0" kern="1200" dirty="0" smtClean="0">
                          <a:solidFill>
                            <a:schemeClr val="dk1"/>
                          </a:solidFill>
                          <a:effectLst/>
                          <a:latin typeface="+mn-lt"/>
                          <a:ea typeface="+mn-ea"/>
                          <a:cs typeface="+mn-cs"/>
                        </a:rPr>
                        <a:t>S'exprimer spontanément, couramment et de façon précise.</a:t>
                      </a:r>
                    </a:p>
                    <a:p>
                      <a:endParaRPr lang="fr-FR" sz="1200" dirty="0"/>
                    </a:p>
                  </a:txBody>
                  <a:tcPr/>
                </a:tc>
              </a:tr>
            </a:tbl>
          </a:graphicData>
        </a:graphic>
      </p:graphicFrame>
    </p:spTree>
    <p:extLst>
      <p:ext uri="{BB962C8B-B14F-4D97-AF65-F5344CB8AC3E}">
        <p14:creationId xmlns:p14="http://schemas.microsoft.com/office/powerpoint/2010/main" val="3070083884"/>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82946" y="1094104"/>
            <a:ext cx="10515600" cy="4351338"/>
          </a:xfrm>
        </p:spPr>
        <p:txBody>
          <a:bodyPr>
            <a:normAutofit fontScale="77500" lnSpcReduction="20000"/>
          </a:bodyPr>
          <a:lstStyle/>
          <a:p>
            <a:pPr marL="0" indent="0">
              <a:buNone/>
            </a:pPr>
            <a:r>
              <a:rPr lang="fr-FR" dirty="0" smtClean="0"/>
              <a:t>Vous </a:t>
            </a:r>
            <a:r>
              <a:rPr lang="fr-FR" dirty="0"/>
              <a:t>voulez apprendre l'allemand et vous disposez de peu de temps ? </a:t>
            </a:r>
            <a:endParaRPr lang="fr-FR" dirty="0" smtClean="0"/>
          </a:p>
          <a:p>
            <a:pPr marL="0" indent="0">
              <a:buNone/>
            </a:pPr>
            <a:r>
              <a:rPr lang="fr-FR" dirty="0" smtClean="0"/>
              <a:t>Vous </a:t>
            </a:r>
            <a:r>
              <a:rPr lang="fr-FR" dirty="0"/>
              <a:t>cherchez une école ou vous pourrez apprendre tout en ayant du plaisir </a:t>
            </a:r>
            <a:r>
              <a:rPr lang="fr-FR" dirty="0" smtClean="0"/>
              <a:t>?</a:t>
            </a:r>
          </a:p>
          <a:p>
            <a:pPr marL="0" indent="0">
              <a:buNone/>
            </a:pPr>
            <a:r>
              <a:rPr lang="fr-FR" dirty="0"/>
              <a:t> </a:t>
            </a:r>
            <a:r>
              <a:rPr lang="fr-FR" dirty="0" smtClean="0"/>
              <a:t>                               </a:t>
            </a:r>
            <a:r>
              <a:rPr lang="fr-FR" dirty="0" err="1"/>
              <a:t>Sprachschule</a:t>
            </a:r>
            <a:r>
              <a:rPr lang="fr-FR" dirty="0"/>
              <a:t> </a:t>
            </a:r>
            <a:r>
              <a:rPr lang="fr-FR" dirty="0" err="1"/>
              <a:t>Aktiv</a:t>
            </a:r>
            <a:r>
              <a:rPr lang="fr-FR" dirty="0"/>
              <a:t> est l´école qu´il vous faut</a:t>
            </a:r>
            <a:r>
              <a:rPr lang="fr-FR" dirty="0" smtClean="0"/>
              <a:t>!</a:t>
            </a:r>
          </a:p>
          <a:p>
            <a:pPr marL="0" indent="0">
              <a:buNone/>
            </a:pPr>
            <a:endParaRPr lang="fr-FR" dirty="0" smtClean="0"/>
          </a:p>
          <a:p>
            <a:pPr marL="0" indent="0">
              <a:buNone/>
            </a:pPr>
            <a:r>
              <a:rPr lang="fr-FR" dirty="0" smtClean="0"/>
              <a:t> </a:t>
            </a:r>
            <a:r>
              <a:rPr lang="fr-FR" dirty="0"/>
              <a:t>Nos cours d'allemand sont interactifs et efficaces ! Chez nous, vous apprendrez l'allemand et vous pourrez vous exprimer très rapidement nos cours étant orientés à cet effet. </a:t>
            </a:r>
            <a:endParaRPr lang="fr-FR" dirty="0" smtClean="0"/>
          </a:p>
          <a:p>
            <a:pPr marL="0" indent="0">
              <a:buNone/>
            </a:pPr>
            <a:endParaRPr lang="fr-FR" dirty="0" smtClean="0"/>
          </a:p>
          <a:p>
            <a:pPr marL="0" indent="0">
              <a:buNone/>
            </a:pPr>
            <a:r>
              <a:rPr lang="fr-FR" dirty="0" smtClean="0"/>
              <a:t>Pour nous , la </a:t>
            </a:r>
            <a:r>
              <a:rPr lang="fr-FR" dirty="0"/>
              <a:t>façon la plus efficace et la plus rapide d'apprendre ou de perfectionner ses connaissances d'une langue est d'y être immergé au quotidien. C'est pourquoi </a:t>
            </a:r>
            <a:r>
              <a:rPr lang="fr-FR" dirty="0" smtClean="0"/>
              <a:t>nous proposons</a:t>
            </a:r>
            <a:r>
              <a:rPr lang="fr-FR" dirty="0"/>
              <a:t> différents programmes de cours d'allemand à des jeunes du monde entier en </a:t>
            </a:r>
            <a:r>
              <a:rPr lang="fr-FR" dirty="0" smtClean="0"/>
              <a:t>Allemagne.</a:t>
            </a:r>
          </a:p>
          <a:p>
            <a:pPr marL="0" indent="0">
              <a:buNone/>
            </a:pPr>
            <a:endParaRPr lang="fr-FR" dirty="0"/>
          </a:p>
          <a:p>
            <a:pPr marL="0" indent="0">
              <a:buNone/>
            </a:pPr>
            <a:r>
              <a:rPr lang="fr-FR" dirty="0" smtClean="0"/>
              <a:t>                     Venez </a:t>
            </a:r>
            <a:r>
              <a:rPr lang="fr-FR" dirty="0"/>
              <a:t>apprendre l'allemand grâce à notre méthode approuvée! </a:t>
            </a:r>
          </a:p>
          <a:p>
            <a:endParaRPr lang="de-DE"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046046" y="0"/>
            <a:ext cx="1905000" cy="1419225"/>
          </a:xfrm>
          <a:prstGeom prst="rect">
            <a:avLst/>
          </a:prstGeom>
        </p:spPr>
      </p:pic>
    </p:spTree>
    <p:extLst>
      <p:ext uri="{BB962C8B-B14F-4D97-AF65-F5344CB8AC3E}">
        <p14:creationId xmlns:p14="http://schemas.microsoft.com/office/powerpoint/2010/main" val="16804981"/>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Espace réservé du contenu 4"/>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170084" y="3399904"/>
            <a:ext cx="5530513" cy="3282587"/>
          </a:xfrm>
        </p:spPr>
      </p:pic>
      <p:pic>
        <p:nvPicPr>
          <p:cNvPr id="6" name="Inhaltsplatzhalter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0566" y="3399904"/>
            <a:ext cx="5453034" cy="3282588"/>
          </a:xfrm>
          <a:prstGeom prst="rect">
            <a:avLst/>
          </a:prstGeom>
        </p:spPr>
      </p:pic>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676400" y="198764"/>
            <a:ext cx="8534400" cy="2876427"/>
          </a:xfrm>
          <a:prstGeom prst="rect">
            <a:avLst/>
          </a:prstGeom>
        </p:spPr>
      </p:pic>
    </p:spTree>
    <p:extLst>
      <p:ext uri="{BB962C8B-B14F-4D97-AF65-F5344CB8AC3E}">
        <p14:creationId xmlns:p14="http://schemas.microsoft.com/office/powerpoint/2010/main" val="372719486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Espace réservé du contenu 7"/>
          <p:cNvPicPr>
            <a:picLocks noGrp="1" noChangeAspect="1"/>
          </p:cNvPicPr>
          <p:nvPr>
            <p:ph idx="1"/>
          </p:nvPr>
        </p:nvPicPr>
        <p:blipFill>
          <a:blip r:embed="rId2"/>
          <a:stretch>
            <a:fillRect/>
          </a:stretch>
        </p:blipFill>
        <p:spPr>
          <a:xfrm>
            <a:off x="4919064" y="400642"/>
            <a:ext cx="4647619" cy="2571429"/>
          </a:xfrm>
          <a:prstGeom prst="rect">
            <a:avLst/>
          </a:prstGeom>
        </p:spPr>
      </p:pic>
      <p:pic>
        <p:nvPicPr>
          <p:cNvPr id="7" name="Image 6"/>
          <p:cNvPicPr>
            <a:picLocks noChangeAspect="1"/>
          </p:cNvPicPr>
          <p:nvPr/>
        </p:nvPicPr>
        <p:blipFill>
          <a:blip r:embed="rId3"/>
          <a:stretch>
            <a:fillRect/>
          </a:stretch>
        </p:blipFill>
        <p:spPr>
          <a:xfrm>
            <a:off x="325041" y="788099"/>
            <a:ext cx="3400000" cy="3019048"/>
          </a:xfrm>
          <a:prstGeom prst="rect">
            <a:avLst/>
          </a:prstGeom>
        </p:spPr>
      </p:pic>
      <p:pic>
        <p:nvPicPr>
          <p:cNvPr id="9" name="Image 8"/>
          <p:cNvPicPr>
            <a:picLocks noChangeAspect="1"/>
          </p:cNvPicPr>
          <p:nvPr/>
        </p:nvPicPr>
        <p:blipFill>
          <a:blip r:embed="rId4"/>
          <a:stretch>
            <a:fillRect/>
          </a:stretch>
        </p:blipFill>
        <p:spPr>
          <a:xfrm>
            <a:off x="4919064" y="3452518"/>
            <a:ext cx="4800000" cy="3142857"/>
          </a:xfrm>
          <a:prstGeom prst="rect">
            <a:avLst/>
          </a:prstGeom>
        </p:spPr>
      </p:pic>
    </p:spTree>
    <p:extLst>
      <p:ext uri="{BB962C8B-B14F-4D97-AF65-F5344CB8AC3E}">
        <p14:creationId xmlns:p14="http://schemas.microsoft.com/office/powerpoint/2010/main" val="360705561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graphicFrame>
        <p:nvGraphicFramePr>
          <p:cNvPr id="4" name="Tableau 3"/>
          <p:cNvGraphicFramePr>
            <a:graphicFrameLocks noGrp="1"/>
          </p:cNvGraphicFramePr>
          <p:nvPr>
            <p:extLst>
              <p:ext uri="{D42A27DB-BD31-4B8C-83A1-F6EECF244321}">
                <p14:modId xmlns:p14="http://schemas.microsoft.com/office/powerpoint/2010/main" val="1137734504"/>
              </p:ext>
            </p:extLst>
          </p:nvPr>
        </p:nvGraphicFramePr>
        <p:xfrm>
          <a:off x="0" y="0"/>
          <a:ext cx="14051283" cy="6326568"/>
        </p:xfrm>
        <a:graphic>
          <a:graphicData uri="http://schemas.openxmlformats.org/drawingml/2006/table">
            <a:tbl>
              <a:tblPr firstRow="1" bandRow="1">
                <a:tableStyleId>{5C22544A-7EE6-4342-B048-85BDC9FD1C3A}</a:tableStyleId>
              </a:tblPr>
              <a:tblGrid>
                <a:gridCol w="3512821"/>
                <a:gridCol w="3512821"/>
                <a:gridCol w="2830048"/>
                <a:gridCol w="4195593"/>
              </a:tblGrid>
              <a:tr h="370840">
                <a:tc>
                  <a:txBody>
                    <a:bodyPr/>
                    <a:lstStyle/>
                    <a:p>
                      <a:r>
                        <a:rPr lang="fr-FR" dirty="0" smtClean="0"/>
                        <a:t>Adresse </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0" i="0" kern="1200" dirty="0" err="1" smtClean="0">
                          <a:solidFill>
                            <a:schemeClr val="lt1"/>
                          </a:solidFill>
                          <a:effectLst/>
                          <a:latin typeface="+mn-lt"/>
                          <a:ea typeface="+mn-ea"/>
                          <a:cs typeface="+mn-cs"/>
                        </a:rPr>
                        <a:t>Dachauer</a:t>
                      </a:r>
                      <a:r>
                        <a:rPr lang="fr-FR" sz="1800" b="0" i="0" kern="1200" dirty="0" smtClean="0">
                          <a:solidFill>
                            <a:schemeClr val="lt1"/>
                          </a:solidFill>
                          <a:effectLst/>
                          <a:latin typeface="+mn-lt"/>
                          <a:ea typeface="+mn-ea"/>
                          <a:cs typeface="+mn-cs"/>
                        </a:rPr>
                        <a:t> </a:t>
                      </a:r>
                      <a:r>
                        <a:rPr lang="fr-FR" sz="1800" b="0" i="0" kern="1200" dirty="0" err="1" smtClean="0">
                          <a:solidFill>
                            <a:schemeClr val="lt1"/>
                          </a:solidFill>
                          <a:effectLst/>
                          <a:latin typeface="+mn-lt"/>
                          <a:ea typeface="+mn-ea"/>
                          <a:cs typeface="+mn-cs"/>
                        </a:rPr>
                        <a:t>Str</a:t>
                      </a:r>
                      <a:r>
                        <a:rPr lang="fr-FR" sz="1800" b="0" i="0" kern="1200" dirty="0" smtClean="0">
                          <a:solidFill>
                            <a:schemeClr val="lt1"/>
                          </a:solidFill>
                          <a:effectLst/>
                          <a:latin typeface="+mn-lt"/>
                          <a:ea typeface="+mn-ea"/>
                          <a:cs typeface="+mn-cs"/>
                        </a:rPr>
                        <a:t>. 11,</a:t>
                      </a:r>
                      <a:r>
                        <a:rPr lang="fr-FR" dirty="0" smtClean="0"/>
                        <a:t> </a:t>
                      </a:r>
                      <a:r>
                        <a:rPr lang="fr-FR" dirty="0" err="1" smtClean="0"/>
                        <a:t>München</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0" i="0" kern="1200" dirty="0" err="1" smtClean="0">
                          <a:solidFill>
                            <a:schemeClr val="lt1"/>
                          </a:solidFill>
                          <a:effectLst/>
                          <a:latin typeface="+mn-lt"/>
                          <a:ea typeface="+mn-ea"/>
                          <a:cs typeface="+mn-cs"/>
                        </a:rPr>
                        <a:t>Untere</a:t>
                      </a:r>
                      <a:r>
                        <a:rPr lang="fr-FR" sz="1800" b="0" i="0" kern="1200" dirty="0" smtClean="0">
                          <a:solidFill>
                            <a:schemeClr val="lt1"/>
                          </a:solidFill>
                          <a:effectLst/>
                          <a:latin typeface="+mn-lt"/>
                          <a:ea typeface="+mn-ea"/>
                          <a:cs typeface="+mn-cs"/>
                        </a:rPr>
                        <a:t> </a:t>
                      </a:r>
                      <a:r>
                        <a:rPr lang="fr-FR" sz="1800" b="0" i="0" kern="1200" dirty="0" err="1" smtClean="0">
                          <a:solidFill>
                            <a:schemeClr val="lt1"/>
                          </a:solidFill>
                          <a:effectLst/>
                          <a:latin typeface="+mn-lt"/>
                          <a:ea typeface="+mn-ea"/>
                          <a:cs typeface="+mn-cs"/>
                        </a:rPr>
                        <a:t>Hauptstraße</a:t>
                      </a:r>
                      <a:r>
                        <a:rPr lang="fr-FR" sz="1800" b="0" i="0" kern="1200" dirty="0" smtClean="0">
                          <a:solidFill>
                            <a:schemeClr val="lt1"/>
                          </a:solidFill>
                          <a:effectLst/>
                          <a:latin typeface="+mn-lt"/>
                          <a:ea typeface="+mn-ea"/>
                          <a:cs typeface="+mn-cs"/>
                        </a:rPr>
                        <a:t> 33, Freising</a:t>
                      </a:r>
                      <a:endParaRPr lang="fr-FR" dirty="0"/>
                    </a:p>
                  </a:txBody>
                  <a:tcPr/>
                </a:tc>
                <a:tc>
                  <a:txBody>
                    <a:bodyPr/>
                    <a:lstStyle/>
                    <a:p>
                      <a:r>
                        <a:rPr lang="fr-FR" sz="1800" b="0" i="0" kern="1200" dirty="0" smtClean="0">
                          <a:solidFill>
                            <a:schemeClr val="lt1"/>
                          </a:solidFill>
                          <a:effectLst/>
                          <a:latin typeface="+mn-lt"/>
                          <a:ea typeface="+mn-ea"/>
                          <a:cs typeface="+mn-cs"/>
                        </a:rPr>
                        <a:t>St.-</a:t>
                      </a:r>
                      <a:r>
                        <a:rPr lang="fr-FR" sz="1800" b="0" i="0" kern="1200" dirty="0" err="1" smtClean="0">
                          <a:solidFill>
                            <a:schemeClr val="lt1"/>
                          </a:solidFill>
                          <a:effectLst/>
                          <a:latin typeface="+mn-lt"/>
                          <a:ea typeface="+mn-ea"/>
                          <a:cs typeface="+mn-cs"/>
                        </a:rPr>
                        <a:t>Georgen</a:t>
                      </a:r>
                      <a:r>
                        <a:rPr lang="fr-FR" sz="1800" b="0" i="0" kern="1200" dirty="0" smtClean="0">
                          <a:solidFill>
                            <a:schemeClr val="lt1"/>
                          </a:solidFill>
                          <a:effectLst/>
                          <a:latin typeface="+mn-lt"/>
                          <a:ea typeface="+mn-ea"/>
                          <a:cs typeface="+mn-cs"/>
                        </a:rPr>
                        <a:t>-</a:t>
                      </a:r>
                      <a:r>
                        <a:rPr lang="fr-FR" sz="1800" b="0" i="0" kern="1200" dirty="0" err="1" smtClean="0">
                          <a:solidFill>
                            <a:schemeClr val="lt1"/>
                          </a:solidFill>
                          <a:effectLst/>
                          <a:latin typeface="+mn-lt"/>
                          <a:ea typeface="+mn-ea"/>
                          <a:cs typeface="+mn-cs"/>
                        </a:rPr>
                        <a:t>Platz</a:t>
                      </a:r>
                      <a:r>
                        <a:rPr lang="fr-FR" sz="1800" b="0" i="0" kern="1200" dirty="0" smtClean="0">
                          <a:solidFill>
                            <a:schemeClr val="lt1"/>
                          </a:solidFill>
                          <a:effectLst/>
                          <a:latin typeface="+mn-lt"/>
                          <a:ea typeface="+mn-ea"/>
                          <a:cs typeface="+mn-cs"/>
                        </a:rPr>
                        <a:t> 10 ,  </a:t>
                      </a:r>
                      <a:r>
                        <a:rPr lang="fr-FR" sz="1800" b="0" i="0" kern="1200" dirty="0" err="1" smtClean="0">
                          <a:solidFill>
                            <a:schemeClr val="lt1"/>
                          </a:solidFill>
                          <a:effectLst/>
                          <a:latin typeface="+mn-lt"/>
                          <a:ea typeface="+mn-ea"/>
                          <a:cs typeface="+mn-cs"/>
                        </a:rPr>
                        <a:t>Regensburg</a:t>
                      </a:r>
                      <a:endParaRPr lang="fr-FR" sz="1800" b="0" i="0" kern="1200" dirty="0" smtClean="0">
                        <a:solidFill>
                          <a:schemeClr val="lt1"/>
                        </a:solidFill>
                        <a:effectLst/>
                        <a:latin typeface="+mn-lt"/>
                        <a:ea typeface="+mn-ea"/>
                        <a:cs typeface="+mn-cs"/>
                      </a:endParaRPr>
                    </a:p>
                  </a:txBody>
                  <a:tcPr/>
                </a:tc>
              </a:tr>
              <a:tr h="370840">
                <a:tc>
                  <a:txBody>
                    <a:bodyPr/>
                    <a:lstStyle/>
                    <a:p>
                      <a:r>
                        <a:rPr lang="fr-FR" dirty="0" smtClean="0"/>
                        <a:t>Début</a:t>
                      </a:r>
                      <a:r>
                        <a:rPr lang="fr-FR" baseline="0" dirty="0" smtClean="0"/>
                        <a:t> des cours </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a:t>
                      </a:r>
                      <a:r>
                        <a:rPr lang="fr-FR" baseline="0" dirty="0" smtClean="0"/>
                        <a:t> les lundis</a:t>
                      </a:r>
                      <a:endParaRPr lang="fr-FR" dirty="0"/>
                    </a:p>
                  </a:txBody>
                  <a:tcPr/>
                </a:tc>
              </a:tr>
              <a:tr h="370840">
                <a:tc>
                  <a:txBody>
                    <a:bodyPr/>
                    <a:lstStyle/>
                    <a:p>
                      <a:r>
                        <a:rPr lang="fr-FR" dirty="0" smtClean="0"/>
                        <a:t>Participants ( capacité maximale)</a:t>
                      </a:r>
                      <a:endParaRPr lang="fr-FR" dirty="0"/>
                    </a:p>
                  </a:txBody>
                  <a:tcPr/>
                </a:tc>
                <a:tc>
                  <a:txBody>
                    <a:bodyPr/>
                    <a:lstStyle/>
                    <a:p>
                      <a:r>
                        <a:rPr lang="fr-FR" dirty="0" smtClean="0"/>
                        <a:t> 15</a:t>
                      </a:r>
                      <a:endParaRPr lang="fr-FR" dirty="0"/>
                    </a:p>
                  </a:txBody>
                  <a:tcPr/>
                </a:tc>
                <a:tc>
                  <a:txBody>
                    <a:bodyPr/>
                    <a:lstStyle/>
                    <a:p>
                      <a:r>
                        <a:rPr lang="fr-FR" dirty="0" smtClean="0"/>
                        <a:t> 15</a:t>
                      </a:r>
                      <a:endParaRPr lang="fr-FR" dirty="0"/>
                    </a:p>
                  </a:txBody>
                  <a:tcPr/>
                </a:tc>
                <a:tc>
                  <a:txBody>
                    <a:bodyPr/>
                    <a:lstStyle/>
                    <a:p>
                      <a:r>
                        <a:rPr lang="fr-FR" dirty="0" smtClean="0"/>
                        <a:t> 15</a:t>
                      </a:r>
                      <a:endParaRPr lang="fr-FR" dirty="0"/>
                    </a:p>
                  </a:txBody>
                  <a:tcPr/>
                </a:tc>
              </a:tr>
              <a:tr h="370840">
                <a:tc>
                  <a:txBody>
                    <a:bodyPr/>
                    <a:lstStyle/>
                    <a:p>
                      <a:r>
                        <a:rPr lang="fr-FR" dirty="0" smtClean="0"/>
                        <a:t>Leçons (</a:t>
                      </a:r>
                      <a:r>
                        <a:rPr lang="fr-FR" baseline="0" dirty="0" smtClean="0"/>
                        <a:t> L’unité dure 45 min)</a:t>
                      </a:r>
                      <a:endParaRPr lang="fr-FR" dirty="0"/>
                    </a:p>
                  </a:txBody>
                  <a:tcPr/>
                </a:tc>
                <a:tc>
                  <a:txBody>
                    <a:bodyPr/>
                    <a:lstStyle/>
                    <a:p>
                      <a:r>
                        <a:rPr lang="fr-FR" dirty="0" smtClean="0"/>
                        <a:t>20 unités /semaine</a:t>
                      </a:r>
                      <a:endParaRPr lang="fr-FR" dirty="0"/>
                    </a:p>
                  </a:txBody>
                  <a:tcPr/>
                </a:tc>
                <a:tc>
                  <a:txBody>
                    <a:bodyPr/>
                    <a:lstStyle/>
                    <a:p>
                      <a:r>
                        <a:rPr lang="fr-FR" dirty="0" smtClean="0"/>
                        <a:t>20 unités /semaine</a:t>
                      </a:r>
                      <a:endParaRPr lang="fr-FR" dirty="0"/>
                    </a:p>
                  </a:txBody>
                  <a:tcPr/>
                </a:tc>
                <a:tc>
                  <a:txBody>
                    <a:bodyPr/>
                    <a:lstStyle/>
                    <a:p>
                      <a:r>
                        <a:rPr lang="fr-FR" dirty="0" smtClean="0"/>
                        <a:t>20 unités /semaine</a:t>
                      </a:r>
                      <a:endParaRPr lang="fr-FR" dirty="0"/>
                    </a:p>
                  </a:txBody>
                  <a:tcPr/>
                </a:tc>
              </a:tr>
              <a:tr h="443928">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baseline="0" dirty="0" smtClean="0"/>
                        <a:t> Non inclus  dans les frais</a:t>
                      </a:r>
                      <a:endParaRPr lang="fr-FR" dirty="0"/>
                    </a:p>
                  </a:txBody>
                  <a:tcPr/>
                </a:tc>
                <a:tc>
                  <a:txBody>
                    <a:bodyPr/>
                    <a:lstStyle/>
                    <a:p>
                      <a:r>
                        <a:rPr lang="fr-FR" baseline="0" dirty="0" smtClean="0"/>
                        <a:t>Non inclus dans les frais</a:t>
                      </a:r>
                      <a:endParaRPr lang="fr-FR" dirty="0"/>
                    </a:p>
                  </a:txBody>
                  <a:tcPr/>
                </a:tc>
                <a:tc>
                  <a:txBody>
                    <a:bodyPr/>
                    <a:lstStyle/>
                    <a:p>
                      <a:r>
                        <a:rPr lang="fr-FR" baseline="0" dirty="0" smtClean="0"/>
                        <a:t>Non inclus  dans les frais</a:t>
                      </a:r>
                      <a:endParaRPr lang="fr-FR" dirty="0"/>
                    </a:p>
                  </a:txBody>
                  <a:tcPr/>
                </a:tc>
              </a:tr>
              <a:tr h="370840">
                <a:tc>
                  <a:txBody>
                    <a:bodyPr/>
                    <a:lstStyle/>
                    <a:p>
                      <a:r>
                        <a:rPr lang="fr-FR" dirty="0" smtClean="0"/>
                        <a:t>Préparation</a:t>
                      </a:r>
                      <a:r>
                        <a:rPr lang="fr-FR" baseline="0" dirty="0" smtClean="0"/>
                        <a:t> aux examens </a:t>
                      </a:r>
                      <a:endParaRPr lang="fr-FR" dirty="0"/>
                    </a:p>
                  </a:txBody>
                  <a:tcPr/>
                </a:tc>
                <a:tc>
                  <a:txBody>
                    <a:bodyPr/>
                    <a:lstStyle/>
                    <a:p>
                      <a:r>
                        <a:rPr lang="fr-FR" dirty="0" smtClean="0"/>
                        <a:t>Préparation aux tests DAF + DSH</a:t>
                      </a:r>
                      <a:endParaRPr lang="fr-FR" dirty="0"/>
                    </a:p>
                  </a:txBody>
                  <a:tcPr/>
                </a:tc>
                <a:tc>
                  <a:txBody>
                    <a:bodyPr/>
                    <a:lstStyle/>
                    <a:p>
                      <a:r>
                        <a:rPr lang="fr-FR" dirty="0" smtClean="0"/>
                        <a:t>Préparation aux tests DAF + DSH</a:t>
                      </a:r>
                      <a:endParaRPr lang="fr-FR" dirty="0"/>
                    </a:p>
                  </a:txBody>
                  <a:tcPr/>
                </a:tc>
                <a:tc>
                  <a:txBody>
                    <a:bodyPr/>
                    <a:lstStyle/>
                    <a:p>
                      <a:r>
                        <a:rPr lang="fr-FR" dirty="0" smtClean="0"/>
                        <a:t>Préparation aux tests DAF +</a:t>
                      </a:r>
                      <a:r>
                        <a:rPr lang="fr-FR" baseline="0" dirty="0" smtClean="0"/>
                        <a:t> DSH</a:t>
                      </a:r>
                      <a:endParaRPr lang="fr-FR" dirty="0"/>
                    </a:p>
                  </a:txBody>
                  <a:tcPr/>
                </a:tc>
              </a:tr>
              <a:tr h="370840">
                <a:tc>
                  <a:txBody>
                    <a:bodyPr/>
                    <a:lstStyle/>
                    <a:p>
                      <a:r>
                        <a:rPr lang="fr-FR" dirty="0" smtClean="0"/>
                        <a:t>Allemand médical</a:t>
                      </a:r>
                      <a:endParaRPr lang="fr-FR" dirty="0"/>
                    </a:p>
                  </a:txBody>
                  <a:tcPr/>
                </a:tc>
                <a:tc>
                  <a:txBody>
                    <a:bodyPr/>
                    <a:lstStyle/>
                    <a:p>
                      <a:r>
                        <a:rPr lang="fr-FR" dirty="0" smtClean="0"/>
                        <a:t>Non </a:t>
                      </a:r>
                      <a:endParaRPr lang="fr-FR" dirty="0"/>
                    </a:p>
                  </a:txBody>
                  <a:tcPr/>
                </a:tc>
                <a:tc>
                  <a:txBody>
                    <a:bodyPr/>
                    <a:lstStyle/>
                    <a:p>
                      <a:r>
                        <a:rPr lang="fr-FR" dirty="0" smtClean="0"/>
                        <a:t>Non </a:t>
                      </a:r>
                      <a:endParaRPr lang="fr-FR" dirty="0"/>
                    </a:p>
                  </a:txBody>
                  <a:tcPr/>
                </a:tc>
                <a:tc>
                  <a:txBody>
                    <a:bodyPr/>
                    <a:lstStyle/>
                    <a:p>
                      <a:r>
                        <a:rPr lang="fr-FR" dirty="0" smtClean="0"/>
                        <a:t>Non </a:t>
                      </a:r>
                      <a:endParaRPr lang="fr-FR" dirty="0"/>
                    </a:p>
                  </a:txBody>
                  <a:tcPr/>
                </a:tc>
              </a:tr>
              <a:tr h="370840">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t>Non</a:t>
                      </a:r>
                      <a:endParaRPr lang="fr-FR" dirty="0"/>
                    </a:p>
                  </a:txBody>
                  <a:tcPr/>
                </a:tc>
                <a:tc>
                  <a:txBody>
                    <a:bodyPr/>
                    <a:lstStyle/>
                    <a:p>
                      <a:r>
                        <a:rPr lang="fr-FR" dirty="0" smtClean="0"/>
                        <a:t>Non</a:t>
                      </a:r>
                      <a:endParaRPr lang="fr-FR" dirty="0"/>
                    </a:p>
                  </a:txBody>
                  <a:tcPr/>
                </a:tc>
                <a:tc>
                  <a:txBody>
                    <a:bodyPr/>
                    <a:lstStyle/>
                    <a:p>
                      <a:r>
                        <a:rPr lang="fr-FR" dirty="0" smtClean="0"/>
                        <a:t>Non</a:t>
                      </a:r>
                      <a:endParaRPr lang="fr-FR" dirty="0"/>
                    </a:p>
                  </a:txBody>
                  <a:tcPr/>
                </a:tc>
              </a:tr>
              <a:tr h="370840">
                <a:tc>
                  <a:txBody>
                    <a:bodyPr/>
                    <a:lstStyle/>
                    <a:p>
                      <a:r>
                        <a:rPr lang="fr-FR" dirty="0" smtClean="0">
                          <a:solidFill>
                            <a:schemeClr val="tx1"/>
                          </a:solidFill>
                        </a:rPr>
                        <a:t>Jours fériés 2016</a:t>
                      </a:r>
                      <a:endParaRPr lang="fr-FR" dirty="0">
                        <a:solidFill>
                          <a:schemeClr val="tx1"/>
                        </a:solidFill>
                      </a:endParaRPr>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03.10</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24.12- 31.12</a:t>
                      </a:r>
                      <a:endParaRPr lang="fr-FR" dirty="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06.01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 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16.05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26.05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15.08 , 01.11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24.12- 31.12</a:t>
                      </a:r>
                      <a:endParaRPr lang="fr-FR" dirty="0" smtClean="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08.02</a:t>
                      </a:r>
                      <a:endParaRPr lang="fr-FR" sz="1800" b="0" i="0" kern="1200" baseline="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 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 03.10</a:t>
                      </a:r>
                      <a:r>
                        <a:rPr lang="fr-FR" sz="1800" b="0" i="0" kern="1200" baseline="0" dirty="0" smtClean="0">
                          <a:solidFill>
                            <a:schemeClr val="dk1"/>
                          </a:solidFill>
                          <a:effectLst/>
                          <a:latin typeface="+mn-lt"/>
                          <a:ea typeface="+mn-ea"/>
                          <a:cs typeface="+mn-cs"/>
                        </a:rPr>
                        <a:t> , 01.11</a:t>
                      </a:r>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24.12-26,12</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31.12</a:t>
                      </a:r>
                      <a:endParaRPr lang="fr-FR" dirty="0" smtClean="0"/>
                    </a:p>
                  </a:txBody>
                  <a:tcPr/>
                </a:tc>
              </a:tr>
              <a:tr h="370840">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dirty="0" smtClean="0"/>
                        <a:t>Famille</a:t>
                      </a:r>
                      <a:r>
                        <a:rPr lang="fr-FR" baseline="0" dirty="0" smtClean="0"/>
                        <a:t> d’accueil</a:t>
                      </a:r>
                      <a:endParaRPr lang="fr-FR" dirty="0"/>
                    </a:p>
                  </a:txBody>
                  <a:tcPr/>
                </a:tc>
                <a:tc>
                  <a:txBody>
                    <a:bodyPr/>
                    <a:lstStyle/>
                    <a:p>
                      <a:r>
                        <a:rPr lang="fr-FR" dirty="0" smtClean="0"/>
                        <a:t>Famille</a:t>
                      </a:r>
                      <a:r>
                        <a:rPr lang="fr-FR" baseline="0" dirty="0" smtClean="0"/>
                        <a:t> d’accueil</a:t>
                      </a:r>
                      <a:endParaRPr lang="fr-FR" dirty="0" smtClean="0"/>
                    </a:p>
                  </a:txBody>
                  <a:tcPr/>
                </a:tc>
                <a:tc>
                  <a:txBody>
                    <a:bodyPr/>
                    <a:lstStyle/>
                    <a:p>
                      <a:r>
                        <a:rPr lang="fr-FR" dirty="0" smtClean="0"/>
                        <a:t>Colocation ( Chambre Single ) </a:t>
                      </a:r>
                    </a:p>
                  </a:txBody>
                  <a:tcPr/>
                </a:tc>
              </a:tr>
              <a:tr h="370840">
                <a:tc>
                  <a:txBody>
                    <a:bodyPr/>
                    <a:lstStyle/>
                    <a:p>
                      <a:r>
                        <a:rPr lang="fr-FR" dirty="0" smtClean="0">
                          <a:solidFill>
                            <a:schemeClr val="tx1"/>
                          </a:solidFill>
                        </a:rPr>
                        <a:t>Loisirs</a:t>
                      </a:r>
                      <a:endParaRPr lang="fr-FR" dirty="0">
                        <a:solidFill>
                          <a:schemeClr val="tx1"/>
                        </a:solidFill>
                      </a:endParaRPr>
                    </a:p>
                  </a:txBody>
                  <a:tcPr/>
                </a:tc>
                <a:tc>
                  <a:txBody>
                    <a:bodyPr/>
                    <a:lstStyle/>
                    <a:p>
                      <a:r>
                        <a:rPr lang="fr-FR" dirty="0" smtClean="0"/>
                        <a:t>Excursions en petits groupes</a:t>
                      </a:r>
                    </a:p>
                    <a:p>
                      <a:endParaRPr lang="fr-FR" dirty="0" smtClean="0"/>
                    </a:p>
                    <a:p>
                      <a:r>
                        <a:rPr lang="fr-FR" dirty="0" smtClean="0"/>
                        <a:t>Activités sportives</a:t>
                      </a:r>
                      <a:endParaRPr lang="fr-FR" dirty="0"/>
                    </a:p>
                  </a:txBody>
                  <a:tcPr/>
                </a:tc>
                <a:tc>
                  <a:txBody>
                    <a:bodyPr/>
                    <a:lstStyle/>
                    <a:p>
                      <a:r>
                        <a:rPr lang="fr-FR" dirty="0" smtClean="0"/>
                        <a:t>Excursions en petits groupes</a:t>
                      </a:r>
                    </a:p>
                    <a:p>
                      <a:endParaRPr lang="fr-FR" dirty="0" smtClean="0"/>
                    </a:p>
                    <a:p>
                      <a:r>
                        <a:rPr lang="fr-FR" dirty="0" smtClean="0"/>
                        <a:t>Activités sportives</a:t>
                      </a:r>
                    </a:p>
                    <a:p>
                      <a:endParaRPr lang="fr-FR" dirty="0" smtClean="0"/>
                    </a:p>
                  </a:txBody>
                  <a:tcPr/>
                </a:tc>
                <a:tc>
                  <a:txBody>
                    <a:bodyPr/>
                    <a:lstStyle/>
                    <a:p>
                      <a:r>
                        <a:rPr lang="fr-FR" dirty="0" smtClean="0"/>
                        <a:t>Excursions en petits groupes</a:t>
                      </a:r>
                    </a:p>
                    <a:p>
                      <a:endParaRPr lang="fr-FR" dirty="0" smtClean="0"/>
                    </a:p>
                    <a:p>
                      <a:r>
                        <a:rPr lang="fr-FR" dirty="0" smtClean="0"/>
                        <a:t>Activités sportives</a:t>
                      </a:r>
                    </a:p>
                    <a:p>
                      <a:endParaRPr lang="fr-FR" dirty="0" smtClean="0"/>
                    </a:p>
                  </a:txBody>
                  <a:tcPr/>
                </a:tc>
              </a:tr>
            </a:tbl>
          </a:graphicData>
        </a:graphic>
      </p:graphicFrame>
    </p:spTree>
    <p:extLst>
      <p:ext uri="{BB962C8B-B14F-4D97-AF65-F5344CB8AC3E}">
        <p14:creationId xmlns:p14="http://schemas.microsoft.com/office/powerpoint/2010/main" val="16156501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marL="0" indent="0">
              <a:buNone/>
            </a:pPr>
            <a:endParaRPr lang="fr-FR" sz="8800" dirty="0" smtClean="0"/>
          </a:p>
          <a:p>
            <a:pPr marL="0" indent="0">
              <a:buNone/>
            </a:pPr>
            <a:endParaRPr lang="fr-FR" sz="8800" dirty="0"/>
          </a:p>
          <a:p>
            <a:pPr marL="0" indent="0">
              <a:buNone/>
            </a:pPr>
            <a:r>
              <a:rPr lang="fr-FR" sz="8800" dirty="0" smtClean="0"/>
              <a:t>                          Tandem</a:t>
            </a:r>
            <a:endParaRPr lang="fr-FR" sz="8800" dirty="0"/>
          </a:p>
        </p:txBody>
      </p:sp>
    </p:spTree>
    <p:extLst>
      <p:ext uri="{BB962C8B-B14F-4D97-AF65-F5344CB8AC3E}">
        <p14:creationId xmlns:p14="http://schemas.microsoft.com/office/powerpoint/2010/main" val="16523945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Untertitel 2"/>
          <p:cNvSpPr>
            <a:spLocks noGrp="1"/>
          </p:cNvSpPr>
          <p:nvPr>
            <p:ph type="subTitle" idx="1"/>
          </p:nvPr>
        </p:nvSpPr>
        <p:spPr>
          <a:xfrm>
            <a:off x="647007" y="1765230"/>
            <a:ext cx="10440940" cy="4605338"/>
          </a:xfrm>
        </p:spPr>
        <p:txBody>
          <a:bodyPr>
            <a:normAutofit fontScale="55000" lnSpcReduction="20000"/>
          </a:bodyPr>
          <a:lstStyle/>
          <a:p>
            <a:r>
              <a:rPr lang="fr-FR" sz="4400" dirty="0">
                <a:latin typeface="Arial" panose="020B0604020202020204" pitchFamily="34" charset="0"/>
                <a:cs typeface="Arial" panose="020B0604020202020204" pitchFamily="34" charset="0"/>
              </a:rPr>
              <a:t> </a:t>
            </a:r>
            <a:r>
              <a:rPr lang="fr-FR" sz="4400" dirty="0" smtClean="0">
                <a:latin typeface="Arial" panose="020B0604020202020204" pitchFamily="34" charset="0"/>
                <a:cs typeface="Arial" panose="020B0604020202020204" pitchFamily="34" charset="0"/>
              </a:rPr>
              <a:t> C'est </a:t>
            </a:r>
            <a:r>
              <a:rPr lang="fr-FR" sz="4400" dirty="0">
                <a:latin typeface="Arial" panose="020B0604020202020204" pitchFamily="34" charset="0"/>
                <a:cs typeface="Arial" panose="020B0604020202020204" pitchFamily="34" charset="0"/>
              </a:rPr>
              <a:t>apprendre de façon efficace l'allemand moderne par une approche active et communicative, tout en y prenant du plaisir</a:t>
            </a:r>
            <a:r>
              <a:rPr lang="fr-FR" sz="4400" dirty="0" smtClean="0">
                <a:latin typeface="Arial" panose="020B0604020202020204" pitchFamily="34" charset="0"/>
                <a:cs typeface="Arial" panose="020B0604020202020204" pitchFamily="34" charset="0"/>
              </a:rPr>
              <a:t>.</a:t>
            </a:r>
          </a:p>
          <a:p>
            <a:pPr algn="l"/>
            <a:endParaRPr lang="fr-FR" sz="4400" dirty="0" smtClean="0">
              <a:latin typeface="Arial" panose="020B0604020202020204" pitchFamily="34" charset="0"/>
              <a:cs typeface="Arial" panose="020B0604020202020204" pitchFamily="34" charset="0"/>
            </a:endParaRPr>
          </a:p>
          <a:p>
            <a:pPr algn="l"/>
            <a:endParaRPr lang="fr-FR" sz="4400" dirty="0">
              <a:latin typeface="Arial" panose="020B0604020202020204" pitchFamily="34" charset="0"/>
              <a:cs typeface="Arial" panose="020B0604020202020204" pitchFamily="34" charset="0"/>
            </a:endParaRPr>
          </a:p>
          <a:p>
            <a:pPr algn="l"/>
            <a:endParaRPr lang="fr-FR" sz="4400" dirty="0" smtClean="0">
              <a:latin typeface="Arial" panose="020B0604020202020204" pitchFamily="34" charset="0"/>
              <a:cs typeface="Arial" panose="020B0604020202020204" pitchFamily="34" charset="0"/>
            </a:endParaRPr>
          </a:p>
          <a:p>
            <a:pPr algn="l"/>
            <a:endParaRPr lang="fr-FR" sz="4400" dirty="0">
              <a:latin typeface="Arial" panose="020B0604020202020204" pitchFamily="34" charset="0"/>
              <a:cs typeface="Arial" panose="020B0604020202020204" pitchFamily="34" charset="0"/>
            </a:endParaRPr>
          </a:p>
          <a:p>
            <a:pPr algn="l"/>
            <a:endParaRPr lang="fr-FR" sz="4400" dirty="0" smtClean="0">
              <a:latin typeface="Arial" panose="020B0604020202020204" pitchFamily="34" charset="0"/>
              <a:cs typeface="Arial" panose="020B0604020202020204" pitchFamily="34" charset="0"/>
            </a:endParaRPr>
          </a:p>
          <a:p>
            <a:pPr algn="l"/>
            <a:endParaRPr lang="fr-FR" sz="4400" dirty="0">
              <a:latin typeface="Arial" panose="020B0604020202020204" pitchFamily="34" charset="0"/>
              <a:cs typeface="Arial" panose="020B0604020202020204" pitchFamily="34" charset="0"/>
            </a:endParaRPr>
          </a:p>
          <a:p>
            <a:pPr algn="l"/>
            <a:endParaRPr lang="fr-FR" sz="4400" dirty="0">
              <a:latin typeface="Arial" panose="020B0604020202020204" pitchFamily="34" charset="0"/>
              <a:cs typeface="Arial" panose="020B0604020202020204" pitchFamily="34" charset="0"/>
            </a:endParaRPr>
          </a:p>
          <a:p>
            <a:pPr algn="l"/>
            <a:r>
              <a:rPr lang="fr-FR" sz="4400" dirty="0" smtClean="0">
                <a:cs typeface="Arial" panose="020B0604020202020204" pitchFamily="34" charset="0"/>
              </a:rPr>
              <a:t>Nous </a:t>
            </a:r>
            <a:r>
              <a:rPr lang="fr-FR" sz="4400" dirty="0">
                <a:cs typeface="Arial" panose="020B0604020202020204" pitchFamily="34" charset="0"/>
              </a:rPr>
              <a:t>considérons le cours de langue comme une partie d'un échange interculturel. Nous nous efforçons donc, dans la mesure du possible, de lier l'apprentissage de la langue avec un aperçu des réalités du pays et du quotidien vécu par sa </a:t>
            </a:r>
            <a:r>
              <a:rPr lang="fr-FR" sz="4400" dirty="0" smtClean="0">
                <a:cs typeface="Arial" panose="020B0604020202020204" pitchFamily="34" charset="0"/>
              </a:rPr>
              <a:t>population.</a:t>
            </a:r>
            <a:endParaRPr lang="fr-FR" sz="4400" dirty="0">
              <a:cs typeface="Arial" panose="020B0604020202020204" pitchFamily="34" charset="0"/>
            </a:endParaRPr>
          </a:p>
          <a:p>
            <a:endParaRPr lang="fr-FR" sz="4500" dirty="0">
              <a:latin typeface="Arial" panose="020B0604020202020204" pitchFamily="34" charset="0"/>
              <a:cs typeface="Arial" panose="020B0604020202020204" pitchFamily="34" charset="0"/>
            </a:endParaRPr>
          </a:p>
          <a:p>
            <a:endParaRPr lang="fr-FR" sz="4500" dirty="0">
              <a:latin typeface="Arial" panose="020B0604020202020204" pitchFamily="34" charset="0"/>
              <a:cs typeface="Arial" panose="020B0604020202020204" pitchFamily="34" charset="0"/>
            </a:endParaRPr>
          </a:p>
          <a:p>
            <a:endParaRPr lang="fr-FR" sz="4500" dirty="0"/>
          </a:p>
          <a:p>
            <a:endParaRPr lang="fr-FR" sz="4500" dirty="0"/>
          </a:p>
          <a:p>
            <a:endParaRPr lang="de-DE" dirty="0"/>
          </a:p>
        </p:txBody>
      </p:sp>
      <p:sp>
        <p:nvSpPr>
          <p:cNvPr id="4" name="Rechteck 3"/>
          <p:cNvSpPr/>
          <p:nvPr/>
        </p:nvSpPr>
        <p:spPr>
          <a:xfrm>
            <a:off x="647007" y="2685137"/>
            <a:ext cx="11005457" cy="2308324"/>
          </a:xfrm>
          <a:prstGeom prst="rect">
            <a:avLst/>
          </a:prstGeom>
        </p:spPr>
        <p:txBody>
          <a:bodyPr wrap="square">
            <a:spAutoFit/>
          </a:bodyPr>
          <a:lstStyle/>
          <a:p>
            <a:r>
              <a:rPr lang="fr-FR" b="0" i="0" dirty="0">
                <a:effectLst/>
                <a:latin typeface="Arial Unicode MS" panose="020B0604020202020204" pitchFamily="34" charset="-128"/>
                <a:ea typeface="Arial Unicode MS" panose="020B0604020202020204" pitchFamily="34" charset="-128"/>
                <a:cs typeface="Arial Unicode MS" panose="020B0604020202020204" pitchFamily="34" charset="-128"/>
              </a:rPr>
              <a:t> </a:t>
            </a:r>
            <a:r>
              <a:rPr lang="fr-FR" i="0" dirty="0">
                <a:effectLst/>
                <a:latin typeface="Arial" panose="020B0604020202020204" pitchFamily="34" charset="0"/>
                <a:ea typeface="Arial Unicode MS" panose="020B0604020202020204" pitchFamily="34" charset="-128"/>
                <a:cs typeface="Arial" panose="020B0604020202020204" pitchFamily="34" charset="0"/>
              </a:rPr>
              <a:t>La taille réduite des groupes </a:t>
            </a:r>
            <a:r>
              <a:rPr lang="fr-FR" i="0" dirty="0" smtClean="0">
                <a:effectLst/>
                <a:latin typeface="Arial" panose="020B0604020202020204" pitchFamily="34" charset="0"/>
                <a:ea typeface="Arial Unicode MS" panose="020B0604020202020204" pitchFamily="34" charset="-128"/>
                <a:cs typeface="Arial" panose="020B0604020202020204" pitchFamily="34" charset="0"/>
              </a:rPr>
              <a:t>vous permettra de </a:t>
            </a:r>
            <a:r>
              <a:rPr lang="fr-FR" i="0" dirty="0">
                <a:effectLst/>
                <a:latin typeface="Arial" panose="020B0604020202020204" pitchFamily="34" charset="0"/>
                <a:ea typeface="Arial Unicode MS" panose="020B0604020202020204" pitchFamily="34" charset="-128"/>
                <a:cs typeface="Arial" panose="020B0604020202020204" pitchFamily="34" charset="0"/>
              </a:rPr>
              <a:t>recevoir une attention particulière de l'enseignant et de ce fait de progresser rapidement dans une ambiance décontractée</a:t>
            </a:r>
            <a:r>
              <a:rPr lang="fr-FR" i="0" dirty="0" smtClean="0">
                <a:effectLst/>
                <a:latin typeface="Arial" panose="020B0604020202020204" pitchFamily="34" charset="0"/>
                <a:ea typeface="Arial Unicode MS" panose="020B0604020202020204" pitchFamily="34" charset="-128"/>
                <a:cs typeface="Arial" panose="020B0604020202020204" pitchFamily="34" charset="0"/>
              </a:rPr>
              <a:t>.</a:t>
            </a:r>
          </a:p>
          <a:p>
            <a:endParaRPr lang="fr-FR" dirty="0">
              <a:solidFill>
                <a:srgbClr val="444455"/>
              </a:solidFill>
              <a:latin typeface="Arial" panose="020B0604020202020204" pitchFamily="34" charset="0"/>
              <a:ea typeface="Arial Unicode MS" panose="020B0604020202020204" pitchFamily="34" charset="-128"/>
              <a:cs typeface="Arial" panose="020B0604020202020204" pitchFamily="34" charset="0"/>
            </a:endParaRPr>
          </a:p>
          <a:p>
            <a:r>
              <a:rPr lang="fr-FR" dirty="0" smtClean="0">
                <a:latin typeface="Arial" panose="020B0604020202020204" pitchFamily="34" charset="0"/>
                <a:ea typeface="Arial Unicode MS" panose="020B0604020202020204" pitchFamily="34" charset="-128"/>
                <a:cs typeface="Arial" panose="020B0604020202020204" pitchFamily="34" charset="0"/>
              </a:rPr>
              <a:t>Nous </a:t>
            </a:r>
            <a:r>
              <a:rPr lang="fr-FR" dirty="0">
                <a:latin typeface="Arial" panose="020B0604020202020204" pitchFamily="34" charset="0"/>
                <a:ea typeface="Arial Unicode MS" panose="020B0604020202020204" pitchFamily="34" charset="-128"/>
                <a:cs typeface="Arial" panose="020B0604020202020204" pitchFamily="34" charset="0"/>
              </a:rPr>
              <a:t>vous avons concocté un programme culturel extrêmement varié notamment avec la découverte de la culture </a:t>
            </a:r>
            <a:r>
              <a:rPr lang="fr-FR" dirty="0" smtClean="0">
                <a:latin typeface="Arial" panose="020B0604020202020204" pitchFamily="34" charset="0"/>
                <a:ea typeface="Arial Unicode MS" panose="020B0604020202020204" pitchFamily="34" charset="-128"/>
                <a:cs typeface="Arial" panose="020B0604020202020204" pitchFamily="34" charset="0"/>
              </a:rPr>
              <a:t>allemande  de façon ludique et conviviale – </a:t>
            </a:r>
            <a:r>
              <a:rPr lang="fr-FR" dirty="0">
                <a:latin typeface="Arial" panose="020B0604020202020204" pitchFamily="34" charset="0"/>
                <a:ea typeface="Arial Unicode MS" panose="020B0604020202020204" pitchFamily="34" charset="-128"/>
                <a:cs typeface="Arial" panose="020B0604020202020204" pitchFamily="34" charset="0"/>
              </a:rPr>
              <a:t>les fêtes de TANDEM sont légendaires.</a:t>
            </a:r>
          </a:p>
          <a:p>
            <a:endParaRPr lang="fr-FR" i="0" dirty="0" smtClean="0">
              <a:solidFill>
                <a:srgbClr val="444455"/>
              </a:solidFill>
              <a:effectLst/>
              <a:latin typeface="Arial" panose="020B0604020202020204" pitchFamily="34" charset="0"/>
              <a:cs typeface="Arial" panose="020B0604020202020204" pitchFamily="34" charset="0"/>
            </a:endParaRPr>
          </a:p>
          <a:p>
            <a:endParaRPr lang="fr-FR" dirty="0">
              <a:solidFill>
                <a:srgbClr val="444455"/>
              </a:solidFill>
              <a:latin typeface="Arial" panose="020B0604020202020204" pitchFamily="34" charset="0"/>
              <a:cs typeface="Arial" panose="020B0604020202020204" pitchFamily="34" charset="0"/>
            </a:endParaRPr>
          </a:p>
          <a:p>
            <a:endParaRPr lang="de-DE" dirty="0">
              <a:latin typeface="Arial" panose="020B0604020202020204" pitchFamily="34" charset="0"/>
              <a:cs typeface="Arial" panose="020B0604020202020204" pitchFamily="34" charset="0"/>
            </a:endParaRPr>
          </a:p>
        </p:txBody>
      </p:sp>
      <p:pic>
        <p:nvPicPr>
          <p:cNvPr id="5" name="Espace réservé du contenu 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8764128" y="283960"/>
            <a:ext cx="2888336" cy="1148556"/>
          </a:xfrm>
          <a:prstGeom prst="rect">
            <a:avLst/>
          </a:prstGeom>
        </p:spPr>
      </p:pic>
    </p:spTree>
    <p:extLst>
      <p:ext uri="{BB962C8B-B14F-4D97-AF65-F5344CB8AC3E}">
        <p14:creationId xmlns:p14="http://schemas.microsoft.com/office/powerpoint/2010/main" val="1963605957"/>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stretch>
            <a:fillRect/>
          </a:stretch>
        </p:blipFill>
        <p:spPr>
          <a:xfrm>
            <a:off x="838200" y="546196"/>
            <a:ext cx="4586206" cy="3026546"/>
          </a:xfrm>
          <a:prstGeom prst="rect">
            <a:avLst/>
          </a:prstGeom>
        </p:spPr>
      </p:pic>
      <p:pic>
        <p:nvPicPr>
          <p:cNvPr id="6" name="Grafik 5"/>
          <p:cNvPicPr>
            <a:picLocks noChangeAspect="1"/>
          </p:cNvPicPr>
          <p:nvPr/>
        </p:nvPicPr>
        <p:blipFill>
          <a:blip r:embed="rId3"/>
          <a:stretch>
            <a:fillRect/>
          </a:stretch>
        </p:blipFill>
        <p:spPr>
          <a:xfrm>
            <a:off x="838199" y="3876126"/>
            <a:ext cx="4586207" cy="2981874"/>
          </a:xfrm>
          <a:prstGeom prst="rect">
            <a:avLst/>
          </a:prstGeom>
        </p:spPr>
      </p:pic>
      <p:pic>
        <p:nvPicPr>
          <p:cNvPr id="7" name="Grafik 6"/>
          <p:cNvPicPr>
            <a:picLocks noChangeAspect="1"/>
          </p:cNvPicPr>
          <p:nvPr/>
        </p:nvPicPr>
        <p:blipFill>
          <a:blip r:embed="rId4"/>
          <a:stretch>
            <a:fillRect/>
          </a:stretch>
        </p:blipFill>
        <p:spPr>
          <a:xfrm>
            <a:off x="5811864" y="3876126"/>
            <a:ext cx="4439518" cy="2910162"/>
          </a:xfrm>
          <a:prstGeom prst="rect">
            <a:avLst/>
          </a:prstGeom>
        </p:spPr>
      </p:pic>
      <p:pic>
        <p:nvPicPr>
          <p:cNvPr id="10" name="Grafik 9"/>
          <p:cNvPicPr>
            <a:picLocks noChangeAspect="1"/>
          </p:cNvPicPr>
          <p:nvPr/>
        </p:nvPicPr>
        <p:blipFill>
          <a:blip r:embed="rId5"/>
          <a:stretch>
            <a:fillRect/>
          </a:stretch>
        </p:blipFill>
        <p:spPr>
          <a:xfrm>
            <a:off x="5811864" y="546196"/>
            <a:ext cx="4439519" cy="3026546"/>
          </a:xfrm>
          <a:prstGeom prst="rect">
            <a:avLst/>
          </a:prstGeom>
        </p:spPr>
      </p:pic>
    </p:spTree>
    <p:extLst>
      <p:ext uri="{BB962C8B-B14F-4D97-AF65-F5344CB8AC3E}">
        <p14:creationId xmlns:p14="http://schemas.microsoft.com/office/powerpoint/2010/main" val="397287561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lstStyle/>
          <a:p>
            <a:endParaRPr lang="fr-FR"/>
          </a:p>
        </p:txBody>
      </p:sp>
      <p:graphicFrame>
        <p:nvGraphicFramePr>
          <p:cNvPr id="4" name="Tableau 3"/>
          <p:cNvGraphicFramePr>
            <a:graphicFrameLocks noGrp="1"/>
          </p:cNvGraphicFramePr>
          <p:nvPr>
            <p:extLst>
              <p:ext uri="{D42A27DB-BD31-4B8C-83A1-F6EECF244321}">
                <p14:modId xmlns:p14="http://schemas.microsoft.com/office/powerpoint/2010/main" val="1211172842"/>
              </p:ext>
            </p:extLst>
          </p:nvPr>
        </p:nvGraphicFramePr>
        <p:xfrm>
          <a:off x="216976" y="365125"/>
          <a:ext cx="11258744" cy="10764451"/>
        </p:xfrm>
        <a:graphic>
          <a:graphicData uri="http://schemas.openxmlformats.org/drawingml/2006/table">
            <a:tbl>
              <a:tblPr firstRow="1" bandRow="1">
                <a:tableStyleId>{5C22544A-7EE6-4342-B048-85BDC9FD1C3A}</a:tableStyleId>
              </a:tblPr>
              <a:tblGrid>
                <a:gridCol w="2373365"/>
                <a:gridCol w="2286459"/>
                <a:gridCol w="2301240"/>
                <a:gridCol w="2164080"/>
                <a:gridCol w="2133600"/>
              </a:tblGrid>
              <a:tr h="574681">
                <a:tc>
                  <a:txBody>
                    <a:bodyPr/>
                    <a:lstStyle/>
                    <a:p>
                      <a:r>
                        <a:rPr lang="fr-FR" dirty="0" smtClean="0"/>
                        <a:t>Adresse </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0" i="0" kern="1200" dirty="0" err="1" smtClean="0">
                          <a:solidFill>
                            <a:schemeClr val="lt1"/>
                          </a:solidFill>
                          <a:effectLst/>
                          <a:latin typeface="+mn-lt"/>
                          <a:ea typeface="+mn-ea"/>
                          <a:cs typeface="+mn-cs"/>
                        </a:rPr>
                        <a:t>Bötzowstraße</a:t>
                      </a:r>
                      <a:r>
                        <a:rPr lang="fr-FR" sz="1800" b="0" i="0" kern="1200" dirty="0" smtClean="0">
                          <a:solidFill>
                            <a:schemeClr val="lt1"/>
                          </a:solidFill>
                          <a:effectLst/>
                          <a:latin typeface="+mn-lt"/>
                          <a:ea typeface="+mn-ea"/>
                          <a:cs typeface="+mn-cs"/>
                        </a:rPr>
                        <a:t> 26,Berlin</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sz="1800" b="0" i="0" kern="1200" dirty="0" err="1" smtClean="0">
                          <a:solidFill>
                            <a:schemeClr val="lt1"/>
                          </a:solidFill>
                          <a:effectLst/>
                          <a:latin typeface="+mn-lt"/>
                          <a:ea typeface="+mn-ea"/>
                          <a:cs typeface="+mn-cs"/>
                        </a:rPr>
                        <a:t>Kurfürstenpl</a:t>
                      </a:r>
                      <a:r>
                        <a:rPr lang="fr-FR" sz="1800" b="0" i="0" kern="1200" dirty="0" smtClean="0">
                          <a:solidFill>
                            <a:schemeClr val="lt1"/>
                          </a:solidFill>
                          <a:effectLst/>
                          <a:latin typeface="+mn-lt"/>
                          <a:ea typeface="+mn-ea"/>
                          <a:cs typeface="+mn-cs"/>
                        </a:rPr>
                        <a:t>. 5, </a:t>
                      </a:r>
                      <a:r>
                        <a:rPr lang="fr-FR" sz="1800" b="0" i="0" kern="1200" dirty="0" err="1" smtClean="0">
                          <a:solidFill>
                            <a:schemeClr val="lt1"/>
                          </a:solidFill>
                          <a:effectLst/>
                          <a:latin typeface="+mn-lt"/>
                          <a:ea typeface="+mn-ea"/>
                          <a:cs typeface="+mn-cs"/>
                        </a:rPr>
                        <a:t>München</a:t>
                      </a:r>
                      <a:endParaRPr lang="fr-FR" dirty="0"/>
                    </a:p>
                  </a:txBody>
                  <a:tcPr/>
                </a:tc>
                <a:tc>
                  <a:txBody>
                    <a:bodyPr/>
                    <a:lstStyle/>
                    <a:p>
                      <a:r>
                        <a:rPr lang="fr-FR" sz="1800" b="0" i="0" kern="1200" dirty="0" err="1" smtClean="0">
                          <a:solidFill>
                            <a:schemeClr val="lt1"/>
                          </a:solidFill>
                          <a:effectLst/>
                          <a:latin typeface="+mn-lt"/>
                          <a:ea typeface="+mn-ea"/>
                          <a:cs typeface="+mn-cs"/>
                        </a:rPr>
                        <a:t>Rolandstraße</a:t>
                      </a:r>
                      <a:r>
                        <a:rPr lang="fr-FR" sz="1800" b="0" i="0" kern="1200" dirty="0" smtClean="0">
                          <a:solidFill>
                            <a:schemeClr val="lt1"/>
                          </a:solidFill>
                          <a:effectLst/>
                          <a:latin typeface="+mn-lt"/>
                          <a:ea typeface="+mn-ea"/>
                          <a:cs typeface="+mn-cs"/>
                        </a:rPr>
                        <a:t> 57, </a:t>
                      </a:r>
                      <a:r>
                        <a:rPr lang="fr-FR" sz="1800" b="0" i="0" kern="1200" dirty="0" err="1" smtClean="0">
                          <a:solidFill>
                            <a:schemeClr val="lt1"/>
                          </a:solidFill>
                          <a:effectLst/>
                          <a:latin typeface="+mn-lt"/>
                          <a:ea typeface="+mn-ea"/>
                          <a:cs typeface="+mn-cs"/>
                        </a:rPr>
                        <a:t>Köln</a:t>
                      </a:r>
                      <a:endParaRPr lang="fr-FR" sz="1800" b="0" i="0" kern="1200" dirty="0" smtClean="0">
                        <a:solidFill>
                          <a:schemeClr val="lt1"/>
                        </a:solidFill>
                        <a:effectLst/>
                        <a:latin typeface="+mn-lt"/>
                        <a:ea typeface="+mn-ea"/>
                        <a:cs typeface="+mn-cs"/>
                      </a:endParaRPr>
                    </a:p>
                  </a:txBody>
                  <a:tcPr/>
                </a:tc>
                <a:tc>
                  <a:txBody>
                    <a:bodyPr/>
                    <a:lstStyle/>
                    <a:p>
                      <a:r>
                        <a:rPr lang="fr-FR" sz="1800" b="0" i="0" kern="1200" dirty="0" err="1" smtClean="0">
                          <a:solidFill>
                            <a:schemeClr val="lt1"/>
                          </a:solidFill>
                          <a:effectLst/>
                          <a:latin typeface="+mn-lt"/>
                          <a:ea typeface="+mn-ea"/>
                          <a:cs typeface="+mn-cs"/>
                        </a:rPr>
                        <a:t>Nikolaus-Dürkopp-Straße</a:t>
                      </a:r>
                      <a:r>
                        <a:rPr lang="fr-FR" sz="1800" b="0" i="0" kern="1200" dirty="0" smtClean="0">
                          <a:solidFill>
                            <a:schemeClr val="lt1"/>
                          </a:solidFill>
                          <a:effectLst/>
                          <a:latin typeface="+mn-lt"/>
                          <a:ea typeface="+mn-ea"/>
                          <a:cs typeface="+mn-cs"/>
                        </a:rPr>
                        <a:t> 11,Bielefeld</a:t>
                      </a:r>
                    </a:p>
                  </a:txBody>
                  <a:tcPr/>
                </a:tc>
              </a:tr>
              <a:tr h="390519">
                <a:tc>
                  <a:txBody>
                    <a:bodyPr/>
                    <a:lstStyle/>
                    <a:p>
                      <a:r>
                        <a:rPr lang="fr-FR" dirty="0" smtClean="0"/>
                        <a:t>Début</a:t>
                      </a:r>
                      <a:r>
                        <a:rPr lang="fr-FR" baseline="0" dirty="0" smtClean="0"/>
                        <a:t> des cours </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a:t>
                      </a:r>
                      <a:r>
                        <a:rPr lang="fr-FR" baseline="0" dirty="0" smtClean="0"/>
                        <a:t> les lundis</a:t>
                      </a:r>
                      <a:endParaRPr lang="fr-FR" dirty="0"/>
                    </a:p>
                  </a:txBody>
                  <a:tcPr/>
                </a:tc>
                <a:tc>
                  <a:txBody>
                    <a:bodyPr/>
                    <a:lstStyle/>
                    <a:p>
                      <a:r>
                        <a:rPr lang="fr-FR" dirty="0" smtClean="0"/>
                        <a:t>Tous les lundis</a:t>
                      </a:r>
                      <a:endParaRPr lang="fr-FR" dirty="0"/>
                    </a:p>
                  </a:txBody>
                  <a:tcPr/>
                </a:tc>
              </a:tr>
              <a:tr h="370840">
                <a:tc>
                  <a:txBody>
                    <a:bodyPr/>
                    <a:lstStyle/>
                    <a:p>
                      <a:r>
                        <a:rPr lang="fr-FR" dirty="0" smtClean="0"/>
                        <a:t>Participants ( capacité maximale)</a:t>
                      </a:r>
                      <a:endParaRPr lang="fr-FR" dirty="0"/>
                    </a:p>
                  </a:txBody>
                  <a:tcPr/>
                </a:tc>
                <a:tc>
                  <a:txBody>
                    <a:bodyPr/>
                    <a:lstStyle/>
                    <a:p>
                      <a:r>
                        <a:rPr lang="fr-FR" dirty="0" smtClean="0"/>
                        <a:t> 11</a:t>
                      </a:r>
                      <a:endParaRPr lang="fr-FR" dirty="0"/>
                    </a:p>
                  </a:txBody>
                  <a:tcPr/>
                </a:tc>
                <a:tc>
                  <a:txBody>
                    <a:bodyPr/>
                    <a:lstStyle/>
                    <a:p>
                      <a:r>
                        <a:rPr lang="fr-FR" dirty="0" smtClean="0"/>
                        <a:t> 11</a:t>
                      </a:r>
                      <a:endParaRPr lang="fr-FR" dirty="0"/>
                    </a:p>
                  </a:txBody>
                  <a:tcPr/>
                </a:tc>
                <a:tc>
                  <a:txBody>
                    <a:bodyPr/>
                    <a:lstStyle/>
                    <a:p>
                      <a:r>
                        <a:rPr lang="fr-FR" dirty="0" smtClean="0"/>
                        <a:t> 11</a:t>
                      </a:r>
                      <a:endParaRPr lang="fr-FR" dirty="0"/>
                    </a:p>
                  </a:txBody>
                  <a:tcPr/>
                </a:tc>
                <a:tc>
                  <a:txBody>
                    <a:bodyPr/>
                    <a:lstStyle/>
                    <a:p>
                      <a:r>
                        <a:rPr lang="fr-FR" dirty="0" smtClean="0"/>
                        <a:t>11</a:t>
                      </a:r>
                      <a:endParaRPr lang="fr-FR" dirty="0"/>
                    </a:p>
                  </a:txBody>
                  <a:tcPr/>
                </a:tc>
              </a:tr>
              <a:tr h="370840">
                <a:tc>
                  <a:txBody>
                    <a:bodyPr/>
                    <a:lstStyle/>
                    <a:p>
                      <a:r>
                        <a:rPr lang="fr-FR" dirty="0" smtClean="0"/>
                        <a:t>Leçons (</a:t>
                      </a:r>
                      <a:r>
                        <a:rPr lang="fr-FR" baseline="0" dirty="0" smtClean="0"/>
                        <a:t> L’unité dure 45 min)</a:t>
                      </a:r>
                      <a:endParaRPr lang="fr-FR" dirty="0"/>
                    </a:p>
                  </a:txBody>
                  <a:tcPr/>
                </a:tc>
                <a:tc>
                  <a:txBody>
                    <a:bodyPr/>
                    <a:lstStyle/>
                    <a:p>
                      <a:r>
                        <a:rPr lang="fr-FR" dirty="0" smtClean="0"/>
                        <a:t>20 unités /semaine</a:t>
                      </a:r>
                      <a:endParaRPr lang="fr-FR" dirty="0"/>
                    </a:p>
                  </a:txBody>
                  <a:tcPr/>
                </a:tc>
                <a:tc>
                  <a:txBody>
                    <a:bodyPr/>
                    <a:lstStyle/>
                    <a:p>
                      <a:r>
                        <a:rPr lang="fr-FR" dirty="0" smtClean="0"/>
                        <a:t>20 unités /semaine</a:t>
                      </a:r>
                      <a:endParaRPr lang="fr-FR" dirty="0"/>
                    </a:p>
                  </a:txBody>
                  <a:tcPr/>
                </a:tc>
                <a:tc>
                  <a:txBody>
                    <a:bodyPr/>
                    <a:lstStyle/>
                    <a:p>
                      <a:r>
                        <a:rPr lang="fr-FR" dirty="0" smtClean="0"/>
                        <a:t>20 unités /semaine</a:t>
                      </a:r>
                      <a:endParaRPr lang="fr-FR" dirty="0"/>
                    </a:p>
                  </a:txBody>
                  <a:tcPr/>
                </a:tc>
                <a:tc>
                  <a:txBody>
                    <a:bodyPr/>
                    <a:lstStyle/>
                    <a:p>
                      <a:r>
                        <a:rPr lang="fr-FR" dirty="0" smtClean="0"/>
                        <a:t>20 unités / semaine</a:t>
                      </a:r>
                      <a:endParaRPr lang="fr-FR" dirty="0"/>
                    </a:p>
                  </a:txBody>
                  <a:tcPr/>
                </a:tc>
              </a:tr>
              <a:tr h="443928">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dirty="0" smtClean="0"/>
                        <a:t>Non inclus </a:t>
                      </a:r>
                      <a:r>
                        <a:rPr lang="fr-FR" baseline="0" dirty="0" smtClean="0"/>
                        <a:t>dans les frais</a:t>
                      </a:r>
                      <a:endParaRPr lang="fr-FR" dirty="0"/>
                    </a:p>
                  </a:txBody>
                  <a:tcPr/>
                </a:tc>
                <a:tc>
                  <a:txBody>
                    <a:bodyPr/>
                    <a:lstStyle/>
                    <a:p>
                      <a:r>
                        <a:rPr lang="fr-FR" dirty="0" smtClean="0"/>
                        <a:t>Non inclus</a:t>
                      </a:r>
                      <a:r>
                        <a:rPr lang="fr-FR" baseline="0" dirty="0" smtClean="0"/>
                        <a:t> dans les frais</a:t>
                      </a:r>
                      <a:endParaRPr lang="fr-FR" dirty="0"/>
                    </a:p>
                  </a:txBody>
                  <a:tcPr/>
                </a:tc>
                <a:tc>
                  <a:txBody>
                    <a:bodyPr/>
                    <a:lstStyle/>
                    <a:p>
                      <a:r>
                        <a:rPr lang="fr-FR" dirty="0" smtClean="0"/>
                        <a:t>Non inclus</a:t>
                      </a:r>
                      <a:r>
                        <a:rPr lang="fr-FR" baseline="0" dirty="0" smtClean="0"/>
                        <a:t> dans les frais</a:t>
                      </a:r>
                      <a:endParaRPr lang="fr-FR" dirty="0"/>
                    </a:p>
                  </a:txBody>
                  <a:tcPr/>
                </a:tc>
                <a:tc>
                  <a:txBody>
                    <a:bodyPr/>
                    <a:lstStyle/>
                    <a:p>
                      <a:r>
                        <a:rPr lang="fr-FR" dirty="0" smtClean="0"/>
                        <a:t>Non inclus dans les frais</a:t>
                      </a:r>
                      <a:endParaRPr lang="fr-FR" dirty="0"/>
                    </a:p>
                  </a:txBody>
                  <a:tcPr/>
                </a:tc>
              </a:tr>
              <a:tr h="370840">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t>Préparation au</a:t>
                      </a:r>
                      <a:r>
                        <a:rPr lang="fr-FR" baseline="0" dirty="0" smtClean="0"/>
                        <a:t> test DAF</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Préparation au</a:t>
                      </a:r>
                      <a:r>
                        <a:rPr lang="fr-FR" baseline="0" dirty="0" smtClean="0"/>
                        <a:t> test DAF</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Préparation au</a:t>
                      </a:r>
                      <a:r>
                        <a:rPr lang="fr-FR" baseline="0" dirty="0" smtClean="0"/>
                        <a:t> test DAF</a:t>
                      </a:r>
                      <a:endParaRPr lang="fr-FR" dirty="0" smtClean="0"/>
                    </a:p>
                    <a:p>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Préparation au</a:t>
                      </a:r>
                      <a:r>
                        <a:rPr lang="fr-FR" baseline="0" dirty="0" smtClean="0"/>
                        <a:t> test DAF</a:t>
                      </a:r>
                      <a:endParaRPr lang="fr-FR" dirty="0" smtClean="0"/>
                    </a:p>
                    <a:p>
                      <a:endParaRPr lang="fr-FR" dirty="0"/>
                    </a:p>
                  </a:txBody>
                  <a:tcPr/>
                </a:tc>
              </a:tr>
              <a:tr h="370840">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t>Non </a:t>
                      </a:r>
                      <a:endParaRPr lang="fr-FR" dirty="0"/>
                    </a:p>
                  </a:txBody>
                  <a:tcPr/>
                </a:tc>
                <a:tc>
                  <a:txBody>
                    <a:bodyPr/>
                    <a:lstStyle/>
                    <a:p>
                      <a:r>
                        <a:rPr lang="fr-FR" dirty="0" smtClean="0"/>
                        <a:t>Non </a:t>
                      </a:r>
                      <a:endParaRPr lang="fr-FR" dirty="0"/>
                    </a:p>
                  </a:txBody>
                  <a:tcPr/>
                </a:tc>
                <a:tc>
                  <a:txBody>
                    <a:bodyPr/>
                    <a:lstStyle/>
                    <a:p>
                      <a:r>
                        <a:rPr lang="fr-FR" dirty="0" smtClean="0"/>
                        <a:t>Non </a:t>
                      </a:r>
                      <a:endParaRPr lang="fr-FR" dirty="0"/>
                    </a:p>
                  </a:txBody>
                  <a:tcPr/>
                </a:tc>
                <a:tc>
                  <a:txBody>
                    <a:bodyPr/>
                    <a:lstStyle/>
                    <a:p>
                      <a:r>
                        <a:rPr lang="fr-FR" dirty="0" smtClean="0"/>
                        <a:t>Non</a:t>
                      </a:r>
                      <a:endParaRPr lang="fr-FR" dirty="0"/>
                    </a:p>
                  </a:txBody>
                  <a:tcPr/>
                </a:tc>
              </a:tr>
              <a:tr h="370840">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t>Oui</a:t>
                      </a:r>
                      <a:endParaRPr lang="fr-FR" dirty="0"/>
                    </a:p>
                  </a:txBody>
                  <a:tcPr/>
                </a:tc>
                <a:tc>
                  <a:txBody>
                    <a:bodyPr/>
                    <a:lstStyle/>
                    <a:p>
                      <a:r>
                        <a:rPr lang="fr-FR" dirty="0" smtClean="0"/>
                        <a:t>Oui</a:t>
                      </a:r>
                      <a:endParaRPr lang="fr-FR" dirty="0"/>
                    </a:p>
                  </a:txBody>
                  <a:tcPr/>
                </a:tc>
                <a:tc>
                  <a:txBody>
                    <a:bodyPr/>
                    <a:lstStyle/>
                    <a:p>
                      <a:r>
                        <a:rPr lang="fr-FR" dirty="0" smtClean="0"/>
                        <a:t>Oui</a:t>
                      </a:r>
                      <a:endParaRPr lang="fr-FR" dirty="0"/>
                    </a:p>
                  </a:txBody>
                  <a:tcPr/>
                </a:tc>
                <a:tc>
                  <a:txBody>
                    <a:bodyPr/>
                    <a:lstStyle/>
                    <a:p>
                      <a:r>
                        <a:rPr lang="fr-FR" dirty="0" smtClean="0"/>
                        <a:t>Oui</a:t>
                      </a:r>
                      <a:endParaRPr lang="fr-FR" dirty="0"/>
                    </a:p>
                  </a:txBody>
                  <a:tcPr/>
                </a:tc>
              </a:tr>
              <a:tr h="1526826">
                <a:tc>
                  <a:txBody>
                    <a:bodyPr/>
                    <a:lstStyle/>
                    <a:p>
                      <a:r>
                        <a:rPr lang="fr-FR" dirty="0" smtClean="0">
                          <a:solidFill>
                            <a:schemeClr val="tx1"/>
                          </a:solidFill>
                        </a:rPr>
                        <a:t>Jours fériés (2016</a:t>
                      </a:r>
                      <a:r>
                        <a:rPr lang="fr-FR" baseline="0" dirty="0" smtClean="0">
                          <a:solidFill>
                            <a:schemeClr val="tx1"/>
                          </a:solidFill>
                        </a:rPr>
                        <a:t> )</a:t>
                      </a:r>
                      <a:endParaRPr lang="fr-FR" dirty="0">
                        <a:solidFill>
                          <a:schemeClr val="tx1"/>
                        </a:solidFill>
                      </a:endParaRPr>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03.10</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24.12- 31.12</a:t>
                      </a:r>
                      <a:endParaRPr lang="fr-FR" dirty="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06.01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 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 15.08 , 01.11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24.12- 31.12</a:t>
                      </a:r>
                      <a:endParaRPr lang="fr-FR" dirty="0" smtClean="0"/>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08.02</a:t>
                      </a:r>
                      <a:endParaRPr lang="fr-FR" sz="1800" b="0" i="0" kern="1200" baseline="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 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 03.10</a:t>
                      </a:r>
                      <a:r>
                        <a:rPr lang="fr-FR" sz="1800" b="0" i="0" kern="1200" baseline="0" dirty="0" smtClean="0">
                          <a:solidFill>
                            <a:schemeClr val="dk1"/>
                          </a:solidFill>
                          <a:effectLst/>
                          <a:latin typeface="+mn-lt"/>
                          <a:ea typeface="+mn-ea"/>
                          <a:cs typeface="+mn-cs"/>
                        </a:rPr>
                        <a:t> , 01.11</a:t>
                      </a:r>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24.12-26,12</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31.12</a:t>
                      </a:r>
                      <a:endParaRPr lang="fr-FR" dirty="0" smtClean="0"/>
                    </a:p>
                  </a:txBody>
                  <a:tcPr/>
                </a:tc>
                <a:tc>
                  <a:txBody>
                    <a:bodyPr/>
                    <a:lstStyle/>
                    <a:p>
                      <a:r>
                        <a:rPr lang="de-DE" sz="1800" b="0" i="0" kern="1200" dirty="0" smtClean="0">
                          <a:solidFill>
                            <a:schemeClr val="dk1"/>
                          </a:solidFill>
                          <a:effectLst/>
                          <a:latin typeface="+mn-lt"/>
                          <a:ea typeface="+mn-ea"/>
                          <a:cs typeface="+mn-cs"/>
                        </a:rPr>
                        <a:t>25.03, 28.03, 05.05., 16.05, 26.05</a:t>
                      </a:r>
                    </a:p>
                    <a:p>
                      <a:r>
                        <a:rPr lang="de-DE" sz="1800" b="0" i="0" kern="1200" dirty="0" smtClean="0">
                          <a:solidFill>
                            <a:schemeClr val="dk1"/>
                          </a:solidFill>
                          <a:effectLst/>
                          <a:latin typeface="+mn-lt"/>
                          <a:ea typeface="+mn-ea"/>
                          <a:cs typeface="+mn-cs"/>
                        </a:rPr>
                        <a:t> 03.10,</a:t>
                      </a:r>
                      <a:r>
                        <a:rPr lang="de-DE" sz="1800" b="0" i="0" kern="1200" baseline="0" dirty="0" smtClean="0">
                          <a:solidFill>
                            <a:schemeClr val="dk1"/>
                          </a:solidFill>
                          <a:effectLst/>
                          <a:latin typeface="+mn-lt"/>
                          <a:ea typeface="+mn-ea"/>
                          <a:cs typeface="+mn-cs"/>
                        </a:rPr>
                        <a:t> </a:t>
                      </a:r>
                      <a:r>
                        <a:rPr lang="de-DE" sz="1800" b="0" i="0" kern="1200" dirty="0" smtClean="0">
                          <a:solidFill>
                            <a:schemeClr val="dk1"/>
                          </a:solidFill>
                          <a:effectLst/>
                          <a:latin typeface="+mn-lt"/>
                          <a:ea typeface="+mn-ea"/>
                          <a:cs typeface="+mn-cs"/>
                        </a:rPr>
                        <a:t>01.11</a:t>
                      </a:r>
                      <a:endParaRPr lang="fr-FR" dirty="0" smtClean="0"/>
                    </a:p>
                  </a:txBody>
                  <a:tcPr/>
                </a:tc>
              </a:tr>
              <a:tr h="1526826">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dirty="0" smtClean="0"/>
                        <a:t>Famille d’accueil </a:t>
                      </a:r>
                    </a:p>
                    <a:p>
                      <a:r>
                        <a:rPr lang="fr-FR" dirty="0" smtClean="0"/>
                        <a:t>(</a:t>
                      </a:r>
                      <a:r>
                        <a:rPr lang="fr-FR" baseline="0" dirty="0" smtClean="0"/>
                        <a:t> 35 min en transports en commun ) </a:t>
                      </a:r>
                      <a:endParaRPr lang="fr-FR"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fr-FR" dirty="0" smtClean="0"/>
                        <a:t>Famille</a:t>
                      </a:r>
                      <a:r>
                        <a:rPr lang="fr-FR" baseline="0" dirty="0" smtClean="0"/>
                        <a:t> d’accueil - pour</a:t>
                      </a:r>
                    </a:p>
                    <a:p>
                      <a:pPr marL="0" marR="0" indent="0" algn="l" defTabSz="914400" rtl="0" eaLnBrk="1" fontAlgn="auto" latinLnBrk="0" hangingPunct="1">
                        <a:lnSpc>
                          <a:spcPct val="100000"/>
                        </a:lnSpc>
                        <a:spcBef>
                          <a:spcPts val="0"/>
                        </a:spcBef>
                        <a:spcAft>
                          <a:spcPts val="0"/>
                        </a:spcAft>
                        <a:buClrTx/>
                        <a:buSzTx/>
                        <a:buFontTx/>
                        <a:buNone/>
                        <a:tabLst/>
                        <a:defRPr/>
                      </a:pPr>
                      <a:r>
                        <a:rPr lang="fr-FR" baseline="0" dirty="0" smtClean="0"/>
                        <a:t>Femmes uniquement </a:t>
                      </a:r>
                      <a:endParaRPr lang="fr-FR" dirty="0" smtClean="0"/>
                    </a:p>
                  </a:txBody>
                  <a:tcPr/>
                </a:tc>
                <a:tc>
                  <a:txBody>
                    <a:bodyPr/>
                    <a:lstStyle/>
                    <a:p>
                      <a:r>
                        <a:rPr lang="fr-FR" dirty="0" smtClean="0">
                          <a:solidFill>
                            <a:schemeClr val="tx1"/>
                          </a:solidFill>
                        </a:rPr>
                        <a:t>Famille d’accueil</a:t>
                      </a:r>
                    </a:p>
                  </a:txBody>
                  <a:tcPr/>
                </a:tc>
                <a:tc>
                  <a:txBody>
                    <a:bodyPr/>
                    <a:lstStyle/>
                    <a:p>
                      <a:r>
                        <a:rPr lang="fr-FR" dirty="0" smtClean="0"/>
                        <a:t>Famille</a:t>
                      </a:r>
                      <a:r>
                        <a:rPr lang="fr-FR" baseline="0" dirty="0" smtClean="0"/>
                        <a:t> d’accueil</a:t>
                      </a:r>
                      <a:endParaRPr lang="fr-FR" dirty="0" smtClean="0"/>
                    </a:p>
                  </a:txBody>
                  <a:tcPr/>
                </a:tc>
              </a:tr>
              <a:tr h="370840">
                <a:tc>
                  <a:txBody>
                    <a:bodyPr/>
                    <a:lstStyle/>
                    <a:p>
                      <a:r>
                        <a:rPr lang="fr-FR" dirty="0" smtClean="0">
                          <a:solidFill>
                            <a:schemeClr val="tx1"/>
                          </a:solidFill>
                        </a:rPr>
                        <a:t>Loisirs</a:t>
                      </a:r>
                      <a:endParaRPr lang="fr-FR" dirty="0">
                        <a:solidFill>
                          <a:schemeClr val="tx1"/>
                        </a:solidFill>
                      </a:endParaRPr>
                    </a:p>
                  </a:txBody>
                  <a:tcPr/>
                </a:tc>
                <a:tc>
                  <a:txBody>
                    <a:bodyPr/>
                    <a:lstStyle/>
                    <a:p>
                      <a:r>
                        <a:rPr lang="fr-FR" dirty="0" smtClean="0"/>
                        <a:t>Excursions</a:t>
                      </a:r>
                      <a:r>
                        <a:rPr lang="fr-FR" baseline="0" dirty="0" smtClean="0"/>
                        <a:t> en petits groupes</a:t>
                      </a:r>
                    </a:p>
                    <a:p>
                      <a:endParaRPr lang="fr-FR" baseline="0" dirty="0" smtClean="0"/>
                    </a:p>
                    <a:p>
                      <a:r>
                        <a:rPr lang="fr-FR" baseline="0" dirty="0" smtClean="0"/>
                        <a:t>Musées- Théâtre</a:t>
                      </a:r>
                    </a:p>
                    <a:p>
                      <a:endParaRPr lang="fr-FR" baseline="0" dirty="0" smtClean="0"/>
                    </a:p>
                    <a:p>
                      <a:r>
                        <a:rPr lang="fr-FR" baseline="0" dirty="0" smtClean="0"/>
                        <a:t>Activités sportives variées</a:t>
                      </a:r>
                      <a:endParaRPr lang="fr-FR" dirty="0"/>
                    </a:p>
                  </a:txBody>
                  <a:tcPr/>
                </a:tc>
                <a:tc>
                  <a:txBody>
                    <a:bodyPr/>
                    <a:lstStyle/>
                    <a:p>
                      <a:r>
                        <a:rPr lang="fr-FR" sz="1800" b="0" i="0" kern="1200" dirty="0" smtClean="0">
                          <a:solidFill>
                            <a:schemeClr val="dk1"/>
                          </a:solidFill>
                          <a:effectLst/>
                          <a:latin typeface="+mn-lt"/>
                          <a:ea typeface="+mn-ea"/>
                          <a:cs typeface="+mn-cs"/>
                        </a:rPr>
                        <a:t>Des excursions (Chiemsee, </a:t>
                      </a:r>
                      <a:r>
                        <a:rPr lang="fr-FR" sz="1800" b="0" i="0" kern="1200" dirty="0" err="1" smtClean="0">
                          <a:solidFill>
                            <a:schemeClr val="dk1"/>
                          </a:solidFill>
                          <a:effectLst/>
                          <a:latin typeface="+mn-lt"/>
                          <a:ea typeface="+mn-ea"/>
                          <a:cs typeface="+mn-cs"/>
                        </a:rPr>
                        <a:t>Salzbourg,Dachau</a:t>
                      </a:r>
                      <a:r>
                        <a:rPr lang="fr-FR" sz="1800" b="0" i="0" kern="1200" dirty="0" smtClean="0">
                          <a:solidFill>
                            <a:schemeClr val="dk1"/>
                          </a:solidFill>
                          <a:effectLst/>
                          <a:latin typeface="+mn-lt"/>
                          <a:ea typeface="+mn-ea"/>
                          <a:cs typeface="+mn-cs"/>
                        </a:rPr>
                        <a:t>) </a:t>
                      </a:r>
                    </a:p>
                    <a:p>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Des châteaux historiques </a:t>
                      </a:r>
                    </a:p>
                    <a:p>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 Musées</a:t>
                      </a:r>
                      <a:r>
                        <a:rPr lang="fr-FR" sz="1800" b="0" i="0" kern="1200" baseline="0" dirty="0" smtClean="0">
                          <a:solidFill>
                            <a:schemeClr val="dk1"/>
                          </a:solidFill>
                          <a:effectLst/>
                          <a:latin typeface="+mn-lt"/>
                          <a:ea typeface="+mn-ea"/>
                          <a:cs typeface="+mn-cs"/>
                        </a:rPr>
                        <a:t> -T</a:t>
                      </a:r>
                      <a:r>
                        <a:rPr lang="fr-FR" sz="1800" b="0" i="0" kern="1200" dirty="0" smtClean="0">
                          <a:solidFill>
                            <a:schemeClr val="dk1"/>
                          </a:solidFill>
                          <a:effectLst/>
                          <a:latin typeface="+mn-lt"/>
                          <a:ea typeface="+mn-ea"/>
                          <a:cs typeface="+mn-cs"/>
                        </a:rPr>
                        <a:t>héâtre</a:t>
                      </a:r>
                    </a:p>
                    <a:p>
                      <a:r>
                        <a:rPr lang="fr-FR" sz="1800" b="0" i="0" kern="1200" dirty="0" smtClean="0">
                          <a:solidFill>
                            <a:schemeClr val="dk1"/>
                          </a:solidFill>
                          <a:effectLst/>
                          <a:latin typeface="+mn-lt"/>
                          <a:ea typeface="+mn-ea"/>
                          <a:cs typeface="+mn-cs"/>
                        </a:rPr>
                        <a:t> films &amp; exhibitions </a:t>
                      </a:r>
                    </a:p>
                    <a:p>
                      <a:r>
                        <a:rPr lang="fr-FR" sz="1800" b="0" i="0" kern="1200" dirty="0" smtClean="0">
                          <a:solidFill>
                            <a:schemeClr val="dk1"/>
                          </a:solidFill>
                          <a:effectLst/>
                          <a:latin typeface="+mn-lt"/>
                          <a:ea typeface="+mn-ea"/>
                          <a:cs typeface="+mn-cs"/>
                        </a:rPr>
                        <a:t> Tours à vélo </a:t>
                      </a:r>
                      <a:endParaRPr lang="fr-FR" dirty="0" smtClean="0"/>
                    </a:p>
                  </a:txBody>
                  <a:tcPr/>
                </a:tc>
                <a:tc>
                  <a:txBody>
                    <a:bodyPr/>
                    <a:lstStyle/>
                    <a:p>
                      <a:r>
                        <a:rPr lang="fr-FR" sz="1800" b="0" i="0" kern="1200" dirty="0" smtClean="0">
                          <a:solidFill>
                            <a:schemeClr val="dk1"/>
                          </a:solidFill>
                          <a:effectLst/>
                          <a:latin typeface="+mn-lt"/>
                          <a:ea typeface="+mn-ea"/>
                          <a:cs typeface="+mn-cs"/>
                        </a:rPr>
                        <a:t>Opéra - philharmonie</a:t>
                      </a:r>
                    </a:p>
                    <a:p>
                      <a:endParaRPr lang="fr-FR" sz="1800" b="0" i="0" kern="1200" dirty="0" smtClean="0">
                        <a:solidFill>
                          <a:schemeClr val="dk1"/>
                        </a:solidFill>
                        <a:effectLst/>
                        <a:latin typeface="+mn-lt"/>
                        <a:ea typeface="+mn-ea"/>
                        <a:cs typeface="+mn-cs"/>
                      </a:endParaRPr>
                    </a:p>
                    <a:p>
                      <a:r>
                        <a:rPr lang="fr-FR" sz="1800" b="0" i="0" kern="1200" dirty="0" smtClean="0">
                          <a:solidFill>
                            <a:schemeClr val="dk1"/>
                          </a:solidFill>
                          <a:effectLst/>
                          <a:latin typeface="+mn-lt"/>
                          <a:ea typeface="+mn-ea"/>
                          <a:cs typeface="+mn-cs"/>
                        </a:rPr>
                        <a:t>Musées</a:t>
                      </a:r>
                      <a:r>
                        <a:rPr lang="fr-FR" sz="1800" b="0" i="0" kern="1200" baseline="0" dirty="0" smtClean="0">
                          <a:solidFill>
                            <a:schemeClr val="dk1"/>
                          </a:solidFill>
                          <a:effectLst/>
                          <a:latin typeface="+mn-lt"/>
                          <a:ea typeface="+mn-ea"/>
                          <a:cs typeface="+mn-cs"/>
                        </a:rPr>
                        <a:t> -Théâtre </a:t>
                      </a:r>
                    </a:p>
                    <a:p>
                      <a:endParaRPr lang="fr-FR" sz="1800" b="0" i="0" kern="1200" baseline="0" dirty="0" smtClean="0">
                        <a:solidFill>
                          <a:schemeClr val="dk1"/>
                        </a:solidFill>
                        <a:effectLst/>
                        <a:latin typeface="+mn-lt"/>
                        <a:ea typeface="+mn-ea"/>
                        <a:cs typeface="+mn-cs"/>
                      </a:endParaRPr>
                    </a:p>
                    <a:p>
                      <a:r>
                        <a:rPr lang="fr-FR" sz="1800" b="0" i="0" kern="1200" baseline="0" dirty="0" smtClean="0">
                          <a:solidFill>
                            <a:schemeClr val="dk1"/>
                          </a:solidFill>
                          <a:effectLst/>
                          <a:latin typeface="+mn-lt"/>
                          <a:ea typeface="+mn-ea"/>
                          <a:cs typeface="+mn-cs"/>
                        </a:rPr>
                        <a:t>Galeries d’Art </a:t>
                      </a:r>
                    </a:p>
                    <a:p>
                      <a:endParaRPr lang="fr-FR" sz="1800" b="0" i="0" kern="1200" baseline="0" dirty="0" smtClean="0">
                        <a:solidFill>
                          <a:schemeClr val="dk1"/>
                        </a:solidFill>
                        <a:effectLst/>
                        <a:latin typeface="+mn-lt"/>
                        <a:ea typeface="+mn-ea"/>
                        <a:cs typeface="+mn-cs"/>
                      </a:endParaRPr>
                    </a:p>
                    <a:p>
                      <a:r>
                        <a:rPr lang="fr-FR" sz="1800" b="0" i="0" kern="1200" baseline="0" dirty="0" err="1" smtClean="0">
                          <a:solidFill>
                            <a:schemeClr val="dk1"/>
                          </a:solidFill>
                          <a:effectLst/>
                          <a:latin typeface="+mn-lt"/>
                          <a:ea typeface="+mn-ea"/>
                          <a:cs typeface="+mn-cs"/>
                        </a:rPr>
                        <a:t>Excurions</a:t>
                      </a:r>
                      <a:r>
                        <a:rPr lang="fr-FR" sz="1800" b="0" i="0" kern="1200" baseline="0" dirty="0" smtClean="0">
                          <a:solidFill>
                            <a:schemeClr val="dk1"/>
                          </a:solidFill>
                          <a:effectLst/>
                          <a:latin typeface="+mn-lt"/>
                          <a:ea typeface="+mn-ea"/>
                          <a:cs typeface="+mn-cs"/>
                        </a:rPr>
                        <a:t> </a:t>
                      </a:r>
                      <a:endParaRPr lang="fr-FR" dirty="0" smtClean="0"/>
                    </a:p>
                  </a:txBody>
                  <a:tcPr/>
                </a:tc>
                <a:tc>
                  <a:txBody>
                    <a:bodyPr/>
                    <a:lstStyle/>
                    <a:p>
                      <a:r>
                        <a:rPr lang="fr-FR" dirty="0" smtClean="0"/>
                        <a:t>Excursions en petits groupes</a:t>
                      </a:r>
                    </a:p>
                    <a:p>
                      <a:endParaRPr lang="fr-FR" dirty="0" smtClean="0"/>
                    </a:p>
                    <a:p>
                      <a:r>
                        <a:rPr lang="fr-FR" dirty="0" smtClean="0"/>
                        <a:t>Activités sportives</a:t>
                      </a:r>
                    </a:p>
                  </a:txBody>
                  <a:tcPr/>
                </a:tc>
              </a:tr>
            </a:tbl>
          </a:graphicData>
        </a:graphic>
      </p:graphicFrame>
    </p:spTree>
    <p:extLst>
      <p:ext uri="{BB962C8B-B14F-4D97-AF65-F5344CB8AC3E}">
        <p14:creationId xmlns:p14="http://schemas.microsoft.com/office/powerpoint/2010/main" val="378057255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Grafik 5"/>
          <p:cNvPicPr>
            <a:picLocks noChangeAspect="1"/>
          </p:cNvPicPr>
          <p:nvPr/>
        </p:nvPicPr>
        <p:blipFill>
          <a:blip r:embed="rId2"/>
          <a:stretch>
            <a:fillRect/>
          </a:stretch>
        </p:blipFill>
        <p:spPr>
          <a:xfrm>
            <a:off x="838200" y="4262034"/>
            <a:ext cx="2803902" cy="2223361"/>
          </a:xfrm>
          <a:prstGeom prst="rect">
            <a:avLst/>
          </a:prstGeom>
        </p:spPr>
      </p:pic>
    </p:spTree>
    <p:extLst>
      <p:ext uri="{BB962C8B-B14F-4D97-AF65-F5344CB8AC3E}">
        <p14:creationId xmlns:p14="http://schemas.microsoft.com/office/powerpoint/2010/main" val="2408155051"/>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marL="0" indent="0">
              <a:buNone/>
            </a:pPr>
            <a:endParaRPr lang="fr-FR" sz="9600" dirty="0" smtClean="0"/>
          </a:p>
          <a:p>
            <a:pPr marL="0" indent="0">
              <a:buNone/>
            </a:pPr>
            <a:endParaRPr lang="fr-FR" sz="9600" dirty="0"/>
          </a:p>
          <a:p>
            <a:pPr marL="0" indent="0">
              <a:buNone/>
            </a:pPr>
            <a:r>
              <a:rPr lang="fr-FR" sz="9600" dirty="0" smtClean="0"/>
              <a:t>                           Casa</a:t>
            </a:r>
            <a:endParaRPr lang="fr-FR" sz="9600" dirty="0"/>
          </a:p>
        </p:txBody>
      </p:sp>
    </p:spTree>
    <p:extLst>
      <p:ext uri="{BB962C8B-B14F-4D97-AF65-F5344CB8AC3E}">
        <p14:creationId xmlns:p14="http://schemas.microsoft.com/office/powerpoint/2010/main" val="219336210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454624" y="2186175"/>
            <a:ext cx="7623221" cy="4351338"/>
          </a:xfrm>
        </p:spPr>
        <p:txBody>
          <a:bodyPr/>
          <a:lstStyle/>
          <a:p>
            <a:pPr marL="0" indent="0">
              <a:buNone/>
            </a:pPr>
            <a:r>
              <a:rPr lang="fr-FR" sz="1800" dirty="0"/>
              <a:t>Le but de l'examen </a:t>
            </a:r>
            <a:r>
              <a:rPr lang="fr-FR" sz="1800" dirty="0" smtClean="0"/>
              <a:t>DSH (</a:t>
            </a:r>
            <a:r>
              <a:rPr lang="de-DE" sz="1800" dirty="0" smtClean="0"/>
              <a:t>Deutsche </a:t>
            </a:r>
            <a:r>
              <a:rPr lang="de-DE" sz="1800" dirty="0"/>
              <a:t>Sprachprüfung für den </a:t>
            </a:r>
            <a:r>
              <a:rPr lang="de-DE" sz="1800" dirty="0" smtClean="0"/>
              <a:t>Hochschulzugang) </a:t>
            </a:r>
            <a:r>
              <a:rPr lang="fr-FR" sz="1800" dirty="0"/>
              <a:t>est </a:t>
            </a:r>
            <a:r>
              <a:rPr lang="fr-FR" sz="1800" dirty="0" smtClean="0"/>
              <a:t>-comme </a:t>
            </a:r>
            <a:r>
              <a:rPr lang="fr-FR" sz="1800" dirty="0"/>
              <a:t>pour l'examen </a:t>
            </a:r>
            <a:r>
              <a:rPr lang="fr-FR" sz="1800" dirty="0" err="1" smtClean="0"/>
              <a:t>TestDaF</a:t>
            </a:r>
            <a:r>
              <a:rPr lang="fr-FR" sz="1800" dirty="0" smtClean="0"/>
              <a:t> (</a:t>
            </a:r>
            <a:r>
              <a:rPr lang="fr-FR" sz="1800" dirty="0"/>
              <a:t>Deutsch </a:t>
            </a:r>
            <a:r>
              <a:rPr lang="fr-FR" sz="1800" dirty="0" err="1"/>
              <a:t>als</a:t>
            </a:r>
            <a:r>
              <a:rPr lang="fr-FR" sz="1800" dirty="0"/>
              <a:t> </a:t>
            </a:r>
            <a:r>
              <a:rPr lang="fr-FR" sz="1800" dirty="0" err="1" smtClean="0"/>
              <a:t>Fremdsprache</a:t>
            </a:r>
            <a:r>
              <a:rPr lang="fr-FR" sz="1800" dirty="0" smtClean="0"/>
              <a:t>) </a:t>
            </a:r>
            <a:r>
              <a:rPr lang="fr-FR" sz="1800" dirty="0"/>
              <a:t>- le contrôle des connaissances linguistiques des candidats étrangers qui souhaitent poursuivre des études universitaires en Allemagne. </a:t>
            </a:r>
            <a:endParaRPr lang="de-DE" sz="1800" dirty="0"/>
          </a:p>
          <a:p>
            <a:pPr marL="0" indent="0">
              <a:buNone/>
            </a:pPr>
            <a:endParaRPr lang="fr-FR" sz="1800" dirty="0" smtClean="0"/>
          </a:p>
          <a:p>
            <a:pPr marL="0" indent="0">
              <a:buNone/>
            </a:pPr>
            <a:r>
              <a:rPr lang="fr-FR" sz="1800" dirty="0" smtClean="0"/>
              <a:t>Comme vous faites partie de ces candidats , vous devez travailler </a:t>
            </a:r>
            <a:r>
              <a:rPr lang="fr-FR" sz="1800" dirty="0"/>
              <a:t>sur un grand nombre de tests et devoirs pour être bien </a:t>
            </a:r>
            <a:r>
              <a:rPr lang="fr-FR" sz="1800" dirty="0" smtClean="0"/>
              <a:t>préparé à l'examen.</a:t>
            </a:r>
          </a:p>
          <a:p>
            <a:pPr marL="0" indent="0">
              <a:buNone/>
            </a:pPr>
            <a:r>
              <a:rPr lang="fr-FR" sz="1800" dirty="0" smtClean="0"/>
              <a:t> </a:t>
            </a:r>
            <a:r>
              <a:rPr lang="fr-FR" sz="1800" dirty="0"/>
              <a:t>La différence principale entre l'examen </a:t>
            </a:r>
            <a:r>
              <a:rPr lang="fr-FR" sz="1800" dirty="0" err="1"/>
              <a:t>TestDaF</a:t>
            </a:r>
            <a:r>
              <a:rPr lang="fr-FR" sz="1800" dirty="0"/>
              <a:t> et l'examen </a:t>
            </a:r>
            <a:r>
              <a:rPr lang="fr-FR" sz="1800" dirty="0" smtClean="0"/>
              <a:t>DSH réside dans l'entraînement </a:t>
            </a:r>
            <a:r>
              <a:rPr lang="fr-FR" sz="1800" dirty="0"/>
              <a:t>de structures en sciences linguistiques de ce dernier.</a:t>
            </a:r>
            <a:endParaRPr lang="de-DE" sz="1800" dirty="0"/>
          </a:p>
          <a:p>
            <a:endParaRPr lang="fr-FR" dirty="0"/>
          </a:p>
        </p:txBody>
      </p:sp>
      <p:sp>
        <p:nvSpPr>
          <p:cNvPr id="4" name="ZoneTexte 3"/>
          <p:cNvSpPr txBox="1"/>
          <p:nvPr/>
        </p:nvSpPr>
        <p:spPr>
          <a:xfrm rot="623923">
            <a:off x="8442889" y="4928288"/>
            <a:ext cx="2511380" cy="1200329"/>
          </a:xfrm>
          <a:prstGeom prst="rect">
            <a:avLst/>
          </a:prstGeom>
          <a:noFill/>
        </p:spPr>
        <p:txBody>
          <a:bodyPr wrap="square" rtlCol="0">
            <a:spAutoFit/>
          </a:bodyPr>
          <a:lstStyle/>
          <a:p>
            <a:pPr algn="ctr"/>
            <a:r>
              <a:rPr lang="fr-FR" dirty="0" smtClean="0"/>
              <a:t>Le certificat de langue allemande est la Clé d’Or qui vous ouvrira toutes les portes ! </a:t>
            </a:r>
            <a:endParaRPr lang="fr-FR" dirty="0"/>
          </a:p>
        </p:txBody>
      </p:sp>
      <p:pic>
        <p:nvPicPr>
          <p:cNvPr id="7" name="Imag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rot="645828">
            <a:off x="8428864" y="2328997"/>
            <a:ext cx="3069452" cy="2563957"/>
          </a:xfrm>
          <a:prstGeom prst="rect">
            <a:avLst/>
          </a:prstGeom>
          <a:effectLst>
            <a:innerShdw blurRad="63500" dist="50800" dir="5400000">
              <a:prstClr val="black">
                <a:alpha val="50000"/>
              </a:prstClr>
            </a:innerShdw>
            <a:softEdge rad="12700"/>
          </a:effectLst>
        </p:spPr>
      </p:pic>
      <p:sp>
        <p:nvSpPr>
          <p:cNvPr id="5" name="ZoneTexte 4"/>
          <p:cNvSpPr txBox="1"/>
          <p:nvPr/>
        </p:nvSpPr>
        <p:spPr>
          <a:xfrm>
            <a:off x="454624" y="5798849"/>
            <a:ext cx="6860576" cy="830997"/>
          </a:xfrm>
          <a:prstGeom prst="rect">
            <a:avLst/>
          </a:prstGeom>
          <a:noFill/>
        </p:spPr>
        <p:txBody>
          <a:bodyPr wrap="square" rtlCol="0">
            <a:spAutoFit/>
          </a:bodyPr>
          <a:lstStyle/>
          <a:p>
            <a:r>
              <a:rPr lang="fr-FR" sz="1600" u="sng" dirty="0" smtClean="0"/>
              <a:t>Si intéressé: </a:t>
            </a:r>
          </a:p>
          <a:p>
            <a:r>
              <a:rPr lang="fr-FR" sz="1600" dirty="0" smtClean="0"/>
              <a:t>Certaines écoles offrent des cours d’allemand médical qui sont généralement des cours individuels.</a:t>
            </a:r>
            <a:endParaRPr lang="fr-FR" sz="1600" dirty="0"/>
          </a:p>
        </p:txBody>
      </p:sp>
      <p:sp>
        <p:nvSpPr>
          <p:cNvPr id="9" name="Rectangle 8"/>
          <p:cNvSpPr/>
          <p:nvPr/>
        </p:nvSpPr>
        <p:spPr>
          <a:xfrm>
            <a:off x="2043467" y="663487"/>
            <a:ext cx="7527253" cy="923330"/>
          </a:xfrm>
          <a:prstGeom prst="rect">
            <a:avLst/>
          </a:prstGeom>
          <a:noFill/>
        </p:spPr>
        <p:txBody>
          <a:bodyPr wrap="none" lIns="91440" tIns="45720" rIns="91440" bIns="45720">
            <a:prstTxWarp prst="textDeflate">
              <a:avLst/>
            </a:prstTxWarp>
            <a:spAutoFit/>
          </a:bodyPr>
          <a:lstStyle/>
          <a:p>
            <a:r>
              <a:rPr lang="fr-FR" sz="5400" dirty="0" err="1"/>
              <a:t>Übung</a:t>
            </a:r>
            <a:r>
              <a:rPr lang="fr-FR" sz="5400" dirty="0"/>
              <a:t> </a:t>
            </a:r>
            <a:r>
              <a:rPr lang="fr-FR" sz="5400" dirty="0" err="1"/>
              <a:t>macht</a:t>
            </a:r>
            <a:r>
              <a:rPr lang="fr-FR" sz="5400" dirty="0"/>
              <a:t> den </a:t>
            </a:r>
            <a:r>
              <a:rPr lang="fr-FR" sz="5400" dirty="0" err="1"/>
              <a:t>Meister</a:t>
            </a:r>
            <a:endParaRPr lang="fr-FR" sz="5400" dirty="0"/>
          </a:p>
        </p:txBody>
      </p:sp>
    </p:spTree>
    <p:extLst>
      <p:ext uri="{BB962C8B-B14F-4D97-AF65-F5344CB8AC3E}">
        <p14:creationId xmlns:p14="http://schemas.microsoft.com/office/powerpoint/2010/main" val="3790512924"/>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2033443"/>
            <a:ext cx="10515600" cy="4351338"/>
          </a:xfrm>
        </p:spPr>
        <p:txBody>
          <a:bodyPr>
            <a:normAutofit/>
          </a:bodyPr>
          <a:lstStyle/>
          <a:p>
            <a:pPr marL="0" indent="0">
              <a:buNone/>
            </a:pPr>
            <a:r>
              <a:rPr lang="fr-FR" dirty="0"/>
              <a:t>Pour garantir un niveau d'accueil excellent, nous avons mis en place un système de contrôle </a:t>
            </a:r>
            <a:r>
              <a:rPr lang="fr-FR" dirty="0" smtClean="0"/>
              <a:t>de qualité </a:t>
            </a:r>
            <a:r>
              <a:rPr lang="fr-FR" dirty="0"/>
              <a:t>et notre </a:t>
            </a:r>
            <a:r>
              <a:rPr lang="fr-FR" dirty="0" smtClean="0"/>
              <a:t>façon </a:t>
            </a:r>
            <a:r>
              <a:rPr lang="fr-FR" dirty="0"/>
              <a:t>de travailler repose sur l'idée „Parler les uns avec les autres – </a:t>
            </a:r>
            <a:r>
              <a:rPr lang="fr-FR" dirty="0" smtClean="0"/>
              <a:t>confronter l’autre “.</a:t>
            </a:r>
          </a:p>
          <a:p>
            <a:endParaRPr lang="fr-FR" dirty="0"/>
          </a:p>
          <a:p>
            <a:pPr marL="0" indent="0">
              <a:buNone/>
            </a:pPr>
            <a:r>
              <a:rPr lang="fr-FR" dirty="0"/>
              <a:t>Dans cet environnement, vous trouverez une ambiance animée et accueillante ayant pour but que vous vous sentiez à l'aise et que vous soyez dans les meilleures dispositions possibles pour apprendre une nouvelle langue. </a:t>
            </a:r>
            <a:br>
              <a:rPr lang="fr-FR" dirty="0"/>
            </a:br>
            <a:endParaRPr lang="fr-FR" dirty="0"/>
          </a:p>
        </p:txBody>
      </p:sp>
      <p:pic>
        <p:nvPicPr>
          <p:cNvPr id="4" name="Espace réservé du contenu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53581" y="552477"/>
            <a:ext cx="3983739" cy="1138211"/>
          </a:xfrm>
          <a:prstGeom prst="rect">
            <a:avLst/>
          </a:prstGeom>
        </p:spPr>
      </p:pic>
    </p:spTree>
    <p:extLst>
      <p:ext uri="{BB962C8B-B14F-4D97-AF65-F5344CB8AC3E}">
        <p14:creationId xmlns:p14="http://schemas.microsoft.com/office/powerpoint/2010/main" val="29486557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7295" y="3332136"/>
            <a:ext cx="4882905" cy="3313592"/>
          </a:xfrm>
          <a:prstGeom prst="rect">
            <a:avLst/>
          </a:prstGeom>
        </p:spPr>
      </p:pic>
      <p:pic>
        <p:nvPicPr>
          <p:cNvPr id="6" name="Imag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74470" y="3295742"/>
            <a:ext cx="4448086" cy="3386380"/>
          </a:xfrm>
          <a:prstGeom prst="rect">
            <a:avLst/>
          </a:prstGeom>
        </p:spPr>
      </p:pic>
      <p:pic>
        <p:nvPicPr>
          <p:cNvPr id="7" name="Image 6"/>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86359" y="230186"/>
            <a:ext cx="9469465" cy="2855839"/>
          </a:xfrm>
          <a:prstGeom prst="rect">
            <a:avLst/>
          </a:prstGeom>
        </p:spPr>
      </p:pic>
    </p:spTree>
    <p:extLst>
      <p:ext uri="{BB962C8B-B14F-4D97-AF65-F5344CB8AC3E}">
        <p14:creationId xmlns:p14="http://schemas.microsoft.com/office/powerpoint/2010/main" val="4263066035"/>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4"/>
          <p:cNvPicPr>
            <a:picLocks noGrp="1" noChangeAspect="1"/>
          </p:cNvPicPr>
          <p:nvPr>
            <p:ph idx="1"/>
          </p:nvPr>
        </p:nvPicPr>
        <p:blipFill>
          <a:blip r:embed="rId2"/>
          <a:stretch>
            <a:fillRect/>
          </a:stretch>
        </p:blipFill>
        <p:spPr>
          <a:xfrm>
            <a:off x="2867186" y="1270861"/>
            <a:ext cx="5495764" cy="4744970"/>
          </a:xfrm>
          <a:prstGeom prst="rect">
            <a:avLst/>
          </a:prstGeom>
        </p:spPr>
      </p:pic>
    </p:spTree>
    <p:extLst>
      <p:ext uri="{BB962C8B-B14F-4D97-AF65-F5344CB8AC3E}">
        <p14:creationId xmlns:p14="http://schemas.microsoft.com/office/powerpoint/2010/main" val="1739931206"/>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noGrp="1"/>
          </p:cNvGraphicFramePr>
          <p:nvPr>
            <p:ph idx="1"/>
            <p:extLst>
              <p:ext uri="{D42A27DB-BD31-4B8C-83A1-F6EECF244321}">
                <p14:modId xmlns:p14="http://schemas.microsoft.com/office/powerpoint/2010/main" val="215685553"/>
              </p:ext>
            </p:extLst>
          </p:nvPr>
        </p:nvGraphicFramePr>
        <p:xfrm>
          <a:off x="776203" y="802737"/>
          <a:ext cx="10584054" cy="5457888"/>
        </p:xfrm>
        <a:graphic>
          <a:graphicData uri="http://schemas.openxmlformats.org/drawingml/2006/table">
            <a:tbl>
              <a:tblPr firstRow="1" bandRow="1">
                <a:tableStyleId>{5C22544A-7EE6-4342-B048-85BDC9FD1C3A}</a:tableStyleId>
              </a:tblPr>
              <a:tblGrid>
                <a:gridCol w="5292027"/>
                <a:gridCol w="5292027"/>
              </a:tblGrid>
              <a:tr h="574681">
                <a:tc>
                  <a:txBody>
                    <a:bodyPr/>
                    <a:lstStyle/>
                    <a:p>
                      <a:r>
                        <a:rPr lang="fr-FR" dirty="0" smtClean="0"/>
                        <a:t>Adresse </a:t>
                      </a:r>
                      <a:endParaRPr lang="fr-FR" dirty="0"/>
                    </a:p>
                  </a:txBody>
                  <a:tcPr/>
                </a:tc>
                <a:tc>
                  <a:txBody>
                    <a:bodyPr/>
                    <a:lstStyle/>
                    <a:p>
                      <a:r>
                        <a:rPr lang="fr-FR" sz="1800" b="0" i="0" kern="1200" dirty="0" smtClean="0">
                          <a:solidFill>
                            <a:schemeClr val="lt1"/>
                          </a:solidFill>
                          <a:effectLst/>
                          <a:latin typeface="+mn-lt"/>
                          <a:ea typeface="+mn-ea"/>
                          <a:cs typeface="+mn-cs"/>
                        </a:rPr>
                        <a:t>Am </a:t>
                      </a:r>
                      <a:r>
                        <a:rPr lang="fr-FR" sz="1800" b="0" i="0" kern="1200" dirty="0" err="1" smtClean="0">
                          <a:solidFill>
                            <a:schemeClr val="lt1"/>
                          </a:solidFill>
                          <a:effectLst/>
                          <a:latin typeface="+mn-lt"/>
                          <a:ea typeface="+mn-ea"/>
                          <a:cs typeface="+mn-cs"/>
                        </a:rPr>
                        <a:t>Dobben</a:t>
                      </a:r>
                      <a:r>
                        <a:rPr lang="fr-FR" sz="1800" b="0" i="0" kern="1200" dirty="0" smtClean="0">
                          <a:solidFill>
                            <a:schemeClr val="lt1"/>
                          </a:solidFill>
                          <a:effectLst/>
                          <a:latin typeface="+mn-lt"/>
                          <a:ea typeface="+mn-ea"/>
                          <a:cs typeface="+mn-cs"/>
                        </a:rPr>
                        <a:t> 14-16, </a:t>
                      </a:r>
                      <a:r>
                        <a:rPr lang="fr-FR" sz="1800" b="0" i="0" kern="1200" dirty="0" err="1" smtClean="0">
                          <a:solidFill>
                            <a:schemeClr val="lt1"/>
                          </a:solidFill>
                          <a:effectLst/>
                          <a:latin typeface="+mn-lt"/>
                          <a:ea typeface="+mn-ea"/>
                          <a:cs typeface="+mn-cs"/>
                        </a:rPr>
                        <a:t>Bremen</a:t>
                      </a:r>
                      <a:endParaRPr lang="fr-FR" dirty="0"/>
                    </a:p>
                  </a:txBody>
                  <a:tcPr/>
                </a:tc>
              </a:tr>
              <a:tr h="390519">
                <a:tc>
                  <a:txBody>
                    <a:bodyPr/>
                    <a:lstStyle/>
                    <a:p>
                      <a:r>
                        <a:rPr lang="fr-FR" dirty="0" smtClean="0"/>
                        <a:t>Début</a:t>
                      </a:r>
                      <a:r>
                        <a:rPr lang="fr-FR" baseline="0" dirty="0" smtClean="0"/>
                        <a:t> des cours </a:t>
                      </a:r>
                      <a:endParaRPr lang="fr-FR" dirty="0"/>
                    </a:p>
                  </a:txBody>
                  <a:tcPr/>
                </a:tc>
                <a:tc>
                  <a:txBody>
                    <a:bodyPr/>
                    <a:lstStyle/>
                    <a:p>
                      <a:r>
                        <a:rPr lang="fr-FR" dirty="0" smtClean="0"/>
                        <a:t>Tous les lundis</a:t>
                      </a:r>
                      <a:endParaRPr lang="fr-FR" dirty="0"/>
                    </a:p>
                  </a:txBody>
                  <a:tcPr/>
                </a:tc>
              </a:tr>
              <a:tr h="370840">
                <a:tc>
                  <a:txBody>
                    <a:bodyPr/>
                    <a:lstStyle/>
                    <a:p>
                      <a:r>
                        <a:rPr lang="fr-FR" dirty="0" smtClean="0"/>
                        <a:t>Participants ( capacité maximale)</a:t>
                      </a:r>
                      <a:endParaRPr lang="fr-FR" dirty="0"/>
                    </a:p>
                  </a:txBody>
                  <a:tcPr/>
                </a:tc>
                <a:tc>
                  <a:txBody>
                    <a:bodyPr/>
                    <a:lstStyle/>
                    <a:p>
                      <a:r>
                        <a:rPr lang="fr-FR" dirty="0" smtClean="0"/>
                        <a:t>15</a:t>
                      </a:r>
                      <a:endParaRPr lang="fr-FR" dirty="0"/>
                    </a:p>
                  </a:txBody>
                  <a:tcPr/>
                </a:tc>
              </a:tr>
              <a:tr h="370840">
                <a:tc>
                  <a:txBody>
                    <a:bodyPr/>
                    <a:lstStyle/>
                    <a:p>
                      <a:r>
                        <a:rPr lang="fr-FR" dirty="0" smtClean="0"/>
                        <a:t>Leçons (</a:t>
                      </a:r>
                      <a:r>
                        <a:rPr lang="fr-FR" baseline="0" dirty="0" smtClean="0"/>
                        <a:t> L’unité dure 45 min)</a:t>
                      </a:r>
                      <a:endParaRPr lang="fr-FR" dirty="0"/>
                    </a:p>
                  </a:txBody>
                  <a:tcPr/>
                </a:tc>
                <a:tc>
                  <a:txBody>
                    <a:bodyPr/>
                    <a:lstStyle/>
                    <a:p>
                      <a:r>
                        <a:rPr lang="fr-FR" dirty="0" smtClean="0"/>
                        <a:t>20 unités / semaine </a:t>
                      </a:r>
                      <a:endParaRPr lang="fr-FR" dirty="0"/>
                    </a:p>
                  </a:txBody>
                  <a:tcPr/>
                </a:tc>
              </a:tr>
              <a:tr h="443928">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dirty="0" smtClean="0">
                          <a:solidFill>
                            <a:schemeClr val="tx1"/>
                          </a:solidFill>
                        </a:rPr>
                        <a:t>Non inclus dans les frais</a:t>
                      </a:r>
                      <a:endParaRPr lang="fr-FR" dirty="0">
                        <a:solidFill>
                          <a:schemeClr val="tx1"/>
                        </a:solidFill>
                      </a:endParaRPr>
                    </a:p>
                  </a:txBody>
                  <a:tcPr/>
                </a:tc>
              </a:tr>
              <a:tr h="370840">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solidFill>
                            <a:schemeClr val="tx1"/>
                          </a:solidFill>
                        </a:rPr>
                        <a:t>Préparation</a:t>
                      </a:r>
                      <a:r>
                        <a:rPr lang="fr-FR" baseline="0" dirty="0" smtClean="0">
                          <a:solidFill>
                            <a:schemeClr val="tx1"/>
                          </a:solidFill>
                        </a:rPr>
                        <a:t> au test DAF</a:t>
                      </a:r>
                      <a:endParaRPr lang="fr-FR" dirty="0">
                        <a:solidFill>
                          <a:schemeClr val="tx1"/>
                        </a:solidFill>
                      </a:endParaRPr>
                    </a:p>
                  </a:txBody>
                  <a:tcPr/>
                </a:tc>
              </a:tr>
              <a:tr h="370840">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solidFill>
                            <a:schemeClr val="tx1"/>
                          </a:solidFill>
                        </a:rPr>
                        <a:t>Non</a:t>
                      </a:r>
                      <a:endParaRPr lang="fr-FR" dirty="0">
                        <a:solidFill>
                          <a:schemeClr val="tx1"/>
                        </a:solidFill>
                      </a:endParaRPr>
                    </a:p>
                  </a:txBody>
                  <a:tcPr/>
                </a:tc>
              </a:tr>
              <a:tr h="370840">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Jours fériés</a:t>
                      </a:r>
                      <a:r>
                        <a:rPr lang="fr-FR" baseline="0" dirty="0" smtClean="0">
                          <a:solidFill>
                            <a:schemeClr val="tx1"/>
                          </a:solidFill>
                        </a:rPr>
                        <a:t> </a:t>
                      </a:r>
                      <a:r>
                        <a:rPr lang="fr-FR" dirty="0" smtClean="0">
                          <a:solidFill>
                            <a:schemeClr val="tx1"/>
                          </a:solidFill>
                        </a:rPr>
                        <a:t> 2016-2017</a:t>
                      </a:r>
                      <a:endParaRPr lang="fr-FR" dirty="0">
                        <a:solidFill>
                          <a:schemeClr val="tx1"/>
                        </a:solidFill>
                      </a:endParaRPr>
                    </a:p>
                  </a:txBody>
                  <a:tcPr/>
                </a:tc>
                <a:tc>
                  <a:txBody>
                    <a:bodyPr/>
                    <a:lstStyle/>
                    <a:p>
                      <a:r>
                        <a:rPr lang="fr-FR" dirty="0" smtClean="0">
                          <a:solidFill>
                            <a:schemeClr val="tx1"/>
                          </a:solidFill>
                        </a:rPr>
                        <a:t>26.12.2016-06.01</a:t>
                      </a:r>
                      <a:r>
                        <a:rPr lang="fr-FR" baseline="0" dirty="0" smtClean="0">
                          <a:solidFill>
                            <a:schemeClr val="tx1"/>
                          </a:solidFill>
                        </a:rPr>
                        <a:t>.2017</a:t>
                      </a:r>
                    </a:p>
                    <a:p>
                      <a:r>
                        <a:rPr lang="fr-FR" baseline="0" dirty="0" smtClean="0">
                          <a:solidFill>
                            <a:schemeClr val="tx1"/>
                          </a:solidFill>
                        </a:rPr>
                        <a:t>14.04-21.04.2017</a:t>
                      </a:r>
                      <a:endParaRPr lang="fr-FR" dirty="0">
                        <a:solidFill>
                          <a:schemeClr val="tx1"/>
                        </a:solidFill>
                      </a:endParaRPr>
                    </a:p>
                  </a:txBody>
                  <a:tcPr/>
                </a:tc>
              </a:tr>
              <a:tr h="370840">
                <a:tc>
                  <a:txBody>
                    <a:bodyPr/>
                    <a:lstStyle/>
                    <a:p>
                      <a:r>
                        <a:rPr lang="fr-FR" dirty="0" smtClean="0">
                          <a:solidFill>
                            <a:schemeClr val="tx1"/>
                          </a:solidFill>
                        </a:rPr>
                        <a:t>Logement </a:t>
                      </a:r>
                      <a:endParaRPr lang="fr-FR" dirty="0">
                        <a:solidFill>
                          <a:schemeClr val="tx1"/>
                        </a:solidFill>
                      </a:endParaRPr>
                    </a:p>
                  </a:txBody>
                  <a:tcPr/>
                </a:tc>
                <a:tc>
                  <a:txBody>
                    <a:bodyPr/>
                    <a:lstStyle/>
                    <a:p>
                      <a:r>
                        <a:rPr lang="fr-FR" dirty="0" smtClean="0">
                          <a:solidFill>
                            <a:schemeClr val="tx1"/>
                          </a:solidFill>
                        </a:rPr>
                        <a:t>Famille d’accueil ( 30 min en </a:t>
                      </a:r>
                      <a:r>
                        <a:rPr lang="fr-FR" dirty="0" smtClean="0">
                          <a:solidFill>
                            <a:schemeClr val="tx1"/>
                          </a:solidFill>
                        </a:rPr>
                        <a:t>transport </a:t>
                      </a:r>
                      <a:r>
                        <a:rPr lang="fr-FR" dirty="0" smtClean="0">
                          <a:solidFill>
                            <a:schemeClr val="tx1"/>
                          </a:solidFill>
                        </a:rPr>
                        <a:t>en commun) </a:t>
                      </a:r>
                    </a:p>
                    <a:p>
                      <a:r>
                        <a:rPr lang="fr-FR" dirty="0" smtClean="0">
                          <a:solidFill>
                            <a:schemeClr val="tx1"/>
                          </a:solidFill>
                        </a:rPr>
                        <a:t>Colocation ( &gt;= 10 min )</a:t>
                      </a:r>
                      <a:r>
                        <a:rPr lang="fr-FR" baseline="0" dirty="0" smtClean="0">
                          <a:solidFill>
                            <a:schemeClr val="tx1"/>
                          </a:solidFill>
                        </a:rPr>
                        <a:t> </a:t>
                      </a:r>
                      <a:endParaRPr lang="fr-FR" dirty="0">
                        <a:solidFill>
                          <a:schemeClr val="tx1"/>
                        </a:solidFill>
                      </a:endParaRPr>
                    </a:p>
                  </a:txBody>
                  <a:tcPr/>
                </a:tc>
              </a:tr>
              <a:tr h="370840">
                <a:tc>
                  <a:txBody>
                    <a:bodyPr/>
                    <a:lstStyle/>
                    <a:p>
                      <a:r>
                        <a:rPr lang="fr-FR" dirty="0" smtClean="0">
                          <a:solidFill>
                            <a:schemeClr val="tx1"/>
                          </a:solidFill>
                        </a:rPr>
                        <a:t>Loisirs</a:t>
                      </a:r>
                      <a:endParaRPr lang="fr-FR" dirty="0">
                        <a:solidFill>
                          <a:schemeClr val="tx1"/>
                        </a:solidFill>
                      </a:endParaRPr>
                    </a:p>
                  </a:txBody>
                  <a:tcPr/>
                </a:tc>
                <a:tc>
                  <a:txBody>
                    <a:bodyPr/>
                    <a:lstStyle/>
                    <a:p>
                      <a:r>
                        <a:rPr lang="fr-FR" dirty="0" smtClean="0">
                          <a:solidFill>
                            <a:schemeClr val="tx1"/>
                          </a:solidFill>
                        </a:rPr>
                        <a:t>Excursions en petits groupes</a:t>
                      </a:r>
                    </a:p>
                    <a:p>
                      <a:endParaRPr lang="fr-FR" dirty="0" smtClean="0">
                        <a:solidFill>
                          <a:schemeClr val="tx1"/>
                        </a:solidFill>
                      </a:endParaRPr>
                    </a:p>
                    <a:p>
                      <a:r>
                        <a:rPr lang="fr-FR" dirty="0" smtClean="0">
                          <a:solidFill>
                            <a:schemeClr val="tx1"/>
                          </a:solidFill>
                        </a:rPr>
                        <a:t>Activités sportives</a:t>
                      </a:r>
                      <a:endParaRPr lang="fr-FR" dirty="0">
                        <a:solidFill>
                          <a:schemeClr val="tx1"/>
                        </a:solidFill>
                      </a:endParaRPr>
                    </a:p>
                  </a:txBody>
                  <a:tcPr/>
                </a:tc>
              </a:tr>
            </a:tbl>
          </a:graphicData>
        </a:graphic>
      </p:graphicFrame>
    </p:spTree>
    <p:extLst>
      <p:ext uri="{BB962C8B-B14F-4D97-AF65-F5344CB8AC3E}">
        <p14:creationId xmlns:p14="http://schemas.microsoft.com/office/powerpoint/2010/main" val="76266273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4" name="Inhaltsplatzhalter 3"/>
          <p:cNvPicPr>
            <a:picLocks noGrp="1" noChangeAspect="1"/>
          </p:cNvPicPr>
          <p:nvPr>
            <p:ph idx="1"/>
          </p:nvPr>
        </p:nvPicPr>
        <p:blipFill>
          <a:blip r:embed="rId2"/>
          <a:stretch>
            <a:fillRect/>
          </a:stretch>
        </p:blipFill>
        <p:spPr>
          <a:xfrm>
            <a:off x="5287908" y="3765039"/>
            <a:ext cx="2143125" cy="1962150"/>
          </a:xfrm>
          <a:prstGeom prst="rect">
            <a:avLst/>
          </a:prstGeom>
        </p:spPr>
      </p:pic>
      <p:pic>
        <p:nvPicPr>
          <p:cNvPr id="6" name="Grafik 5"/>
          <p:cNvPicPr>
            <a:picLocks noChangeAspect="1"/>
          </p:cNvPicPr>
          <p:nvPr/>
        </p:nvPicPr>
        <p:blipFill>
          <a:blip r:embed="rId3"/>
          <a:stretch>
            <a:fillRect/>
          </a:stretch>
        </p:blipFill>
        <p:spPr>
          <a:xfrm>
            <a:off x="9258300" y="3750751"/>
            <a:ext cx="2095500" cy="1990725"/>
          </a:xfrm>
          <a:prstGeom prst="rect">
            <a:avLst/>
          </a:prstGeom>
        </p:spPr>
      </p:pic>
    </p:spTree>
    <p:extLst>
      <p:ext uri="{BB962C8B-B14F-4D97-AF65-F5344CB8AC3E}">
        <p14:creationId xmlns:p14="http://schemas.microsoft.com/office/powerpoint/2010/main" val="701271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pPr marL="0" indent="0">
              <a:buNone/>
            </a:pPr>
            <a:endParaRPr lang="fr-FR" sz="8000" dirty="0" smtClean="0"/>
          </a:p>
          <a:p>
            <a:pPr marL="0" indent="0">
              <a:buNone/>
            </a:pPr>
            <a:endParaRPr lang="fr-FR" sz="8000" dirty="0"/>
          </a:p>
          <a:p>
            <a:pPr marL="0" indent="0">
              <a:buNone/>
            </a:pPr>
            <a:r>
              <a:rPr lang="fr-FR" sz="8000" dirty="0" smtClean="0"/>
              <a:t>     </a:t>
            </a:r>
            <a:r>
              <a:rPr lang="fr-FR" sz="8000" dirty="0" err="1" smtClean="0"/>
              <a:t>Zum</a:t>
            </a:r>
            <a:r>
              <a:rPr lang="fr-FR" sz="8000" dirty="0" smtClean="0"/>
              <a:t> </a:t>
            </a:r>
            <a:r>
              <a:rPr lang="fr-FR" sz="8000" dirty="0" err="1"/>
              <a:t>Ehrstein</a:t>
            </a:r>
            <a:r>
              <a:rPr lang="fr-FR" sz="8000" dirty="0"/>
              <a:t> Freiburg </a:t>
            </a:r>
          </a:p>
        </p:txBody>
      </p:sp>
    </p:spTree>
    <p:extLst>
      <p:ext uri="{BB962C8B-B14F-4D97-AF65-F5344CB8AC3E}">
        <p14:creationId xmlns:p14="http://schemas.microsoft.com/office/powerpoint/2010/main" val="115686440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84135" y="2259577"/>
            <a:ext cx="11623729" cy="4351338"/>
          </a:xfrm>
        </p:spPr>
        <p:txBody>
          <a:bodyPr>
            <a:normAutofit fontScale="92500" lnSpcReduction="10000"/>
          </a:bodyPr>
          <a:lstStyle/>
          <a:p>
            <a:pPr marL="0" indent="0">
              <a:buNone/>
            </a:pPr>
            <a:r>
              <a:rPr lang="fr-FR" dirty="0" smtClean="0"/>
              <a:t>Notre école </a:t>
            </a:r>
            <a:r>
              <a:rPr lang="fr-FR" dirty="0"/>
              <a:t> </a:t>
            </a:r>
            <a:r>
              <a:rPr lang="fr-FR" i="1" dirty="0" err="1"/>
              <a:t>Z</a:t>
            </a:r>
            <a:r>
              <a:rPr lang="fr-FR" i="1" dirty="0" err="1" smtClean="0"/>
              <a:t>um</a:t>
            </a:r>
            <a:r>
              <a:rPr lang="fr-FR" i="1" dirty="0" smtClean="0"/>
              <a:t> </a:t>
            </a:r>
            <a:r>
              <a:rPr lang="fr-FR" i="1" dirty="0" err="1"/>
              <a:t>Ehrstein</a:t>
            </a:r>
            <a:r>
              <a:rPr lang="fr-FR" dirty="0"/>
              <a:t> fut fondée à Freiburg en 1999 et ne cesse de s’agrandir depuis sa fondation</a:t>
            </a:r>
            <a:r>
              <a:rPr lang="fr-FR" dirty="0" smtClean="0"/>
              <a:t>.</a:t>
            </a:r>
          </a:p>
          <a:p>
            <a:pPr marL="0" indent="0">
              <a:buNone/>
            </a:pPr>
            <a:endParaRPr lang="fr-FR" dirty="0"/>
          </a:p>
          <a:p>
            <a:pPr marL="0" indent="0">
              <a:buNone/>
            </a:pPr>
            <a:r>
              <a:rPr lang="fr-FR" dirty="0"/>
              <a:t>Nos enseignants, des locuteurs natifs avertis, disposent d’une grande culture générale ainsi que de diverses méthodes d’enseignement. </a:t>
            </a:r>
            <a:endParaRPr lang="fr-FR" dirty="0" smtClean="0"/>
          </a:p>
          <a:p>
            <a:pPr marL="0" indent="0">
              <a:buNone/>
            </a:pPr>
            <a:endParaRPr lang="fr-FR" dirty="0" smtClean="0"/>
          </a:p>
          <a:p>
            <a:pPr marL="0" indent="0">
              <a:buNone/>
            </a:pPr>
            <a:r>
              <a:rPr lang="fr-FR" dirty="0" smtClean="0"/>
              <a:t>Les </a:t>
            </a:r>
            <a:r>
              <a:rPr lang="fr-FR" dirty="0"/>
              <a:t>cours sont interactifs, variés, basés sur la communication, orientés vers la pratique et répondent aux exigences les plus élevées des étudiants étant motivés et habitués à apprendre. </a:t>
            </a:r>
          </a:p>
          <a:p>
            <a:endParaRPr lang="fr-FR" dirty="0"/>
          </a:p>
          <a:p>
            <a:pPr marL="0" indent="0">
              <a:buNone/>
            </a:pPr>
            <a:r>
              <a:rPr lang="fr-FR" dirty="0"/>
              <a:t>Nous accordons une grande importance à une atmosphère conviviale et personnelle. </a:t>
            </a:r>
            <a:endParaRPr lang="de-DE" dirty="0"/>
          </a:p>
        </p:txBody>
      </p:sp>
      <p:pic>
        <p:nvPicPr>
          <p:cNvPr id="4" name="Espace réservé du contenu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583373" y="365124"/>
            <a:ext cx="2770427" cy="1727147"/>
          </a:xfrm>
          <a:prstGeom prst="rect">
            <a:avLst/>
          </a:prstGeom>
        </p:spPr>
      </p:pic>
    </p:spTree>
    <p:extLst>
      <p:ext uri="{BB962C8B-B14F-4D97-AF65-F5344CB8AC3E}">
        <p14:creationId xmlns:p14="http://schemas.microsoft.com/office/powerpoint/2010/main" val="58340970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761389" y="3518115"/>
            <a:ext cx="4639632" cy="3030274"/>
          </a:xfrm>
          <a:prstGeom prst="rect">
            <a:avLst/>
          </a:prstGeom>
        </p:spPr>
      </p:pic>
      <p:pic>
        <p:nvPicPr>
          <p:cNvPr id="6" name="Grafik 5"/>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7904136" y="203492"/>
            <a:ext cx="4030591" cy="2848630"/>
          </a:xfrm>
          <a:prstGeom prst="rect">
            <a:avLst/>
          </a:prstGeom>
        </p:spPr>
      </p:pic>
      <p:pic>
        <p:nvPicPr>
          <p:cNvPr id="7" name="Grafik 6"/>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49901" y="157150"/>
            <a:ext cx="4421294" cy="2947530"/>
          </a:xfrm>
          <a:prstGeom prst="rect">
            <a:avLst/>
          </a:prstGeom>
        </p:spPr>
      </p:pic>
    </p:spTree>
    <p:extLst>
      <p:ext uri="{BB962C8B-B14F-4D97-AF65-F5344CB8AC3E}">
        <p14:creationId xmlns:p14="http://schemas.microsoft.com/office/powerpoint/2010/main" val="3430709194"/>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stretch>
            <a:fillRect/>
          </a:stretch>
        </p:blipFill>
        <p:spPr>
          <a:xfrm>
            <a:off x="2696706" y="800402"/>
            <a:ext cx="5988562" cy="5639035"/>
          </a:xfrm>
          <a:prstGeom prst="rect">
            <a:avLst/>
          </a:prstGeom>
        </p:spPr>
      </p:pic>
    </p:spTree>
    <p:extLst>
      <p:ext uri="{BB962C8B-B14F-4D97-AF65-F5344CB8AC3E}">
        <p14:creationId xmlns:p14="http://schemas.microsoft.com/office/powerpoint/2010/main" val="2616162772"/>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p:cNvGraphicFramePr>
          <p:nvPr>
            <p:extLst>
              <p:ext uri="{D42A27DB-BD31-4B8C-83A1-F6EECF244321}">
                <p14:modId xmlns:p14="http://schemas.microsoft.com/office/powerpoint/2010/main" val="1876939480"/>
              </p:ext>
            </p:extLst>
          </p:nvPr>
        </p:nvGraphicFramePr>
        <p:xfrm>
          <a:off x="1599376" y="201478"/>
          <a:ext cx="8180054" cy="5457888"/>
        </p:xfrm>
        <a:graphic>
          <a:graphicData uri="http://schemas.openxmlformats.org/drawingml/2006/table">
            <a:tbl>
              <a:tblPr firstRow="1" bandRow="1">
                <a:tableStyleId>{5C22544A-7EE6-4342-B048-85BDC9FD1C3A}</a:tableStyleId>
              </a:tblPr>
              <a:tblGrid>
                <a:gridCol w="4090027"/>
                <a:gridCol w="4090027"/>
              </a:tblGrid>
              <a:tr h="574681">
                <a:tc>
                  <a:txBody>
                    <a:bodyPr/>
                    <a:lstStyle/>
                    <a:p>
                      <a:r>
                        <a:rPr lang="fr-FR" dirty="0" smtClean="0"/>
                        <a:t>Adresse </a:t>
                      </a:r>
                      <a:endParaRPr lang="fr-FR" dirty="0"/>
                    </a:p>
                  </a:txBody>
                  <a:tcPr/>
                </a:tc>
                <a:tc>
                  <a:txBody>
                    <a:bodyPr/>
                    <a:lstStyle/>
                    <a:p>
                      <a:r>
                        <a:rPr lang="fr-FR" sz="1800" b="0" i="0" kern="1200" dirty="0" err="1" smtClean="0">
                          <a:solidFill>
                            <a:schemeClr val="lt1"/>
                          </a:solidFill>
                          <a:effectLst/>
                          <a:latin typeface="+mn-lt"/>
                          <a:ea typeface="+mn-ea"/>
                          <a:cs typeface="+mn-cs"/>
                        </a:rPr>
                        <a:t>Erbprinzenstraße</a:t>
                      </a:r>
                      <a:r>
                        <a:rPr lang="fr-FR" sz="1800" b="0" i="0" kern="1200" dirty="0" smtClean="0">
                          <a:solidFill>
                            <a:schemeClr val="lt1"/>
                          </a:solidFill>
                          <a:effectLst/>
                          <a:latin typeface="+mn-lt"/>
                          <a:ea typeface="+mn-ea"/>
                          <a:cs typeface="+mn-cs"/>
                        </a:rPr>
                        <a:t> 1, Freiburg</a:t>
                      </a:r>
                      <a:endParaRPr lang="fr-FR" dirty="0"/>
                    </a:p>
                  </a:txBody>
                  <a:tcPr/>
                </a:tc>
              </a:tr>
              <a:tr h="390519">
                <a:tc>
                  <a:txBody>
                    <a:bodyPr/>
                    <a:lstStyle/>
                    <a:p>
                      <a:r>
                        <a:rPr lang="fr-FR" dirty="0" smtClean="0"/>
                        <a:t>Début</a:t>
                      </a:r>
                      <a:r>
                        <a:rPr lang="fr-FR" baseline="0" dirty="0" smtClean="0"/>
                        <a:t> des cours </a:t>
                      </a:r>
                      <a:endParaRPr lang="fr-FR" dirty="0"/>
                    </a:p>
                  </a:txBody>
                  <a:tcPr/>
                </a:tc>
                <a:tc>
                  <a:txBody>
                    <a:bodyPr/>
                    <a:lstStyle/>
                    <a:p>
                      <a:r>
                        <a:rPr lang="fr-FR" dirty="0" smtClean="0"/>
                        <a:t>Tous les lundis</a:t>
                      </a:r>
                      <a:endParaRPr lang="fr-FR" dirty="0"/>
                    </a:p>
                  </a:txBody>
                  <a:tcPr/>
                </a:tc>
              </a:tr>
              <a:tr h="370840">
                <a:tc>
                  <a:txBody>
                    <a:bodyPr/>
                    <a:lstStyle/>
                    <a:p>
                      <a:r>
                        <a:rPr lang="fr-FR" dirty="0" smtClean="0"/>
                        <a:t>Participants ( capacité maximale)</a:t>
                      </a:r>
                      <a:endParaRPr lang="fr-FR" dirty="0"/>
                    </a:p>
                  </a:txBody>
                  <a:tcPr/>
                </a:tc>
                <a:tc>
                  <a:txBody>
                    <a:bodyPr/>
                    <a:lstStyle/>
                    <a:p>
                      <a:r>
                        <a:rPr lang="fr-FR" dirty="0" smtClean="0"/>
                        <a:t>12</a:t>
                      </a:r>
                      <a:endParaRPr lang="fr-FR" dirty="0"/>
                    </a:p>
                  </a:txBody>
                  <a:tcPr/>
                </a:tc>
              </a:tr>
              <a:tr h="370840">
                <a:tc>
                  <a:txBody>
                    <a:bodyPr/>
                    <a:lstStyle/>
                    <a:p>
                      <a:r>
                        <a:rPr lang="fr-FR" dirty="0" smtClean="0"/>
                        <a:t>Leçons (</a:t>
                      </a:r>
                      <a:r>
                        <a:rPr lang="fr-FR" baseline="0" dirty="0" smtClean="0"/>
                        <a:t> L’unité dure 45 min)</a:t>
                      </a:r>
                      <a:endParaRPr lang="fr-FR" dirty="0"/>
                    </a:p>
                  </a:txBody>
                  <a:tcPr/>
                </a:tc>
                <a:tc>
                  <a:txBody>
                    <a:bodyPr/>
                    <a:lstStyle/>
                    <a:p>
                      <a:r>
                        <a:rPr lang="fr-FR" dirty="0" smtClean="0"/>
                        <a:t>20 ou 30</a:t>
                      </a:r>
                      <a:r>
                        <a:rPr lang="fr-FR" baseline="0" dirty="0" smtClean="0"/>
                        <a:t> </a:t>
                      </a:r>
                      <a:r>
                        <a:rPr lang="fr-FR" dirty="0" smtClean="0"/>
                        <a:t>unités / semaine </a:t>
                      </a:r>
                      <a:endParaRPr lang="fr-FR" dirty="0"/>
                    </a:p>
                  </a:txBody>
                  <a:tcPr/>
                </a:tc>
              </a:tr>
              <a:tr h="443928">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dirty="0" smtClean="0">
                          <a:solidFill>
                            <a:schemeClr val="tx1"/>
                          </a:solidFill>
                        </a:rPr>
                        <a:t>Compris</a:t>
                      </a:r>
                      <a:r>
                        <a:rPr lang="fr-FR" baseline="0" dirty="0" smtClean="0">
                          <a:solidFill>
                            <a:schemeClr val="tx1"/>
                          </a:solidFill>
                        </a:rPr>
                        <a:t> dans les frais </a:t>
                      </a:r>
                      <a:endParaRPr lang="fr-FR" dirty="0">
                        <a:solidFill>
                          <a:schemeClr val="tx1"/>
                        </a:solidFill>
                      </a:endParaRPr>
                    </a:p>
                  </a:txBody>
                  <a:tcPr/>
                </a:tc>
              </a:tr>
              <a:tr h="370840">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solidFill>
                            <a:schemeClr val="tx1"/>
                          </a:solidFill>
                        </a:rPr>
                        <a:t>Préparation</a:t>
                      </a:r>
                      <a:r>
                        <a:rPr lang="fr-FR" baseline="0" dirty="0" smtClean="0">
                          <a:solidFill>
                            <a:schemeClr val="tx1"/>
                          </a:solidFill>
                        </a:rPr>
                        <a:t> aux tests DAF / DSH</a:t>
                      </a:r>
                      <a:endParaRPr lang="fr-FR" dirty="0">
                        <a:solidFill>
                          <a:schemeClr val="tx1"/>
                        </a:solidFill>
                      </a:endParaRPr>
                    </a:p>
                  </a:txBody>
                  <a:tcPr/>
                </a:tc>
              </a:tr>
              <a:tr h="370840">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Jours fériés 2016</a:t>
                      </a:r>
                      <a:endParaRPr lang="fr-FR" dirty="0">
                        <a:solidFill>
                          <a:schemeClr val="tx1"/>
                        </a:solidFill>
                      </a:endParaRPr>
                    </a:p>
                  </a:txBody>
                  <a:tcPr/>
                </a:tc>
                <a:tc>
                  <a:txBody>
                    <a:bodyPr/>
                    <a:lstStyle/>
                    <a:p>
                      <a:r>
                        <a:rPr lang="fr-FR" sz="1800" b="0" i="0" kern="1200" dirty="0" smtClean="0">
                          <a:solidFill>
                            <a:schemeClr val="dk1"/>
                          </a:solidFill>
                          <a:effectLst/>
                          <a:latin typeface="+mn-lt"/>
                          <a:ea typeface="+mn-ea"/>
                          <a:cs typeface="+mn-cs"/>
                        </a:rPr>
                        <a:t>06.01 , 08.02 , 25.03 ,28.03  05.05 ,</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16.05 26.05 , 03.10  01.11 ,</a:t>
                      </a:r>
                      <a:r>
                        <a:rPr lang="fr-FR" sz="1800" b="0" i="0" kern="1200" baseline="0" dirty="0" smtClean="0">
                          <a:solidFill>
                            <a:schemeClr val="dk1"/>
                          </a:solidFill>
                          <a:effectLst/>
                          <a:latin typeface="+mn-lt"/>
                          <a:ea typeface="+mn-ea"/>
                          <a:cs typeface="+mn-cs"/>
                        </a:rPr>
                        <a:t> 24.12-31.12</a:t>
                      </a:r>
                      <a:endParaRPr lang="fr-FR" dirty="0">
                        <a:solidFill>
                          <a:schemeClr val="tx1"/>
                        </a:solidFill>
                      </a:endParaRPr>
                    </a:p>
                  </a:txBody>
                  <a:tcPr/>
                </a:tc>
              </a:tr>
              <a:tr h="370840">
                <a:tc>
                  <a:txBody>
                    <a:bodyPr/>
                    <a:lstStyle/>
                    <a:p>
                      <a:r>
                        <a:rPr lang="fr-FR" dirty="0" smtClean="0">
                          <a:solidFill>
                            <a:schemeClr val="tx1"/>
                          </a:solidFill>
                        </a:rPr>
                        <a:t>Logement</a:t>
                      </a:r>
                      <a:r>
                        <a:rPr lang="fr-FR" baseline="0" dirty="0" smtClean="0">
                          <a:solidFill>
                            <a:schemeClr val="tx1"/>
                          </a:solidFill>
                        </a:rPr>
                        <a:t> </a:t>
                      </a:r>
                      <a:endParaRPr lang="fr-FR" dirty="0">
                        <a:solidFill>
                          <a:schemeClr val="tx1"/>
                        </a:solidFill>
                      </a:endParaRPr>
                    </a:p>
                  </a:txBody>
                  <a:tcPr/>
                </a:tc>
                <a:tc>
                  <a:txBody>
                    <a:bodyPr/>
                    <a:lstStyle/>
                    <a:p>
                      <a:r>
                        <a:rPr lang="fr-FR" dirty="0" smtClean="0">
                          <a:solidFill>
                            <a:schemeClr val="tx1"/>
                          </a:solidFill>
                        </a:rPr>
                        <a:t>Colocation </a:t>
                      </a:r>
                    </a:p>
                    <a:p>
                      <a:r>
                        <a:rPr lang="fr-FR" dirty="0" smtClean="0">
                          <a:solidFill>
                            <a:schemeClr val="tx1"/>
                          </a:solidFill>
                        </a:rPr>
                        <a:t>NB: caution exigée </a:t>
                      </a:r>
                      <a:endParaRPr lang="fr-FR" dirty="0">
                        <a:solidFill>
                          <a:schemeClr val="tx1"/>
                        </a:solidFill>
                      </a:endParaRPr>
                    </a:p>
                  </a:txBody>
                  <a:tcPr/>
                </a:tc>
              </a:tr>
              <a:tr h="370840">
                <a:tc>
                  <a:txBody>
                    <a:bodyPr/>
                    <a:lstStyle/>
                    <a:p>
                      <a:r>
                        <a:rPr lang="fr-FR" dirty="0" smtClean="0">
                          <a:solidFill>
                            <a:schemeClr val="tx1"/>
                          </a:solidFill>
                        </a:rPr>
                        <a:t>Loisirs</a:t>
                      </a:r>
                    </a:p>
                  </a:txBody>
                  <a:tcPr/>
                </a:tc>
                <a:tc>
                  <a:txBody>
                    <a:bodyPr/>
                    <a:lstStyle/>
                    <a:p>
                      <a:r>
                        <a:rPr lang="fr-FR" dirty="0" smtClean="0">
                          <a:solidFill>
                            <a:schemeClr val="tx1"/>
                          </a:solidFill>
                        </a:rPr>
                        <a:t>Excursions en petits groupes</a:t>
                      </a:r>
                    </a:p>
                    <a:p>
                      <a:endParaRPr lang="fr-FR" dirty="0" smtClean="0">
                        <a:solidFill>
                          <a:schemeClr val="tx1"/>
                        </a:solidFill>
                      </a:endParaRPr>
                    </a:p>
                    <a:p>
                      <a:r>
                        <a:rPr lang="fr-FR" dirty="0" smtClean="0">
                          <a:solidFill>
                            <a:schemeClr val="tx1"/>
                          </a:solidFill>
                        </a:rPr>
                        <a:t>Activités sportives</a:t>
                      </a:r>
                      <a:endParaRPr lang="fr-FR" dirty="0">
                        <a:solidFill>
                          <a:schemeClr val="tx1"/>
                        </a:solidFill>
                      </a:endParaRPr>
                    </a:p>
                  </a:txBody>
                  <a:tcPr/>
                </a:tc>
              </a:tr>
            </a:tbl>
          </a:graphicData>
        </a:graphic>
      </p:graphicFrame>
    </p:spTree>
    <p:extLst>
      <p:ext uri="{BB962C8B-B14F-4D97-AF65-F5344CB8AC3E}">
        <p14:creationId xmlns:p14="http://schemas.microsoft.com/office/powerpoint/2010/main" val="9629984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a:bodyPr>
          <a:lstStyle/>
          <a:p>
            <a:endParaRPr lang="fr-FR" sz="6600" dirty="0" smtClean="0"/>
          </a:p>
          <a:p>
            <a:endParaRPr lang="fr-FR" sz="6600" dirty="0"/>
          </a:p>
          <a:p>
            <a:pPr marL="0" indent="0">
              <a:buNone/>
            </a:pPr>
            <a:r>
              <a:rPr lang="fr-FR" sz="6600" dirty="0" smtClean="0"/>
              <a:t>                </a:t>
            </a:r>
          </a:p>
          <a:p>
            <a:pPr marL="0" indent="0">
              <a:buNone/>
            </a:pPr>
            <a:r>
              <a:rPr lang="fr-FR" sz="6600" dirty="0"/>
              <a:t> </a:t>
            </a:r>
            <a:r>
              <a:rPr lang="fr-FR" sz="6600" dirty="0" smtClean="0"/>
              <a:t>                     Carl </a:t>
            </a:r>
            <a:r>
              <a:rPr lang="fr-FR" sz="6600" dirty="0" err="1" smtClean="0"/>
              <a:t>Duisberg</a:t>
            </a:r>
            <a:endParaRPr lang="fr-FR" sz="6600" dirty="0"/>
          </a:p>
        </p:txBody>
      </p:sp>
    </p:spTree>
    <p:extLst>
      <p:ext uri="{BB962C8B-B14F-4D97-AF65-F5344CB8AC3E}">
        <p14:creationId xmlns:p14="http://schemas.microsoft.com/office/powerpoint/2010/main" val="2543541652"/>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4" name="Inhaltsplatzhalter 3"/>
          <p:cNvPicPr>
            <a:picLocks noGrp="1" noChangeAspect="1"/>
          </p:cNvPicPr>
          <p:nvPr>
            <p:ph idx="1"/>
          </p:nvPr>
        </p:nvPicPr>
        <p:blipFill>
          <a:blip r:embed="rId2"/>
          <a:stretch>
            <a:fillRect/>
          </a:stretch>
        </p:blipFill>
        <p:spPr>
          <a:xfrm>
            <a:off x="5287908" y="3765039"/>
            <a:ext cx="2143125" cy="1962150"/>
          </a:xfrm>
          <a:prstGeom prst="rect">
            <a:avLst/>
          </a:prstGeom>
        </p:spPr>
      </p:pic>
    </p:spTree>
    <p:extLst>
      <p:ext uri="{BB962C8B-B14F-4D97-AF65-F5344CB8AC3E}">
        <p14:creationId xmlns:p14="http://schemas.microsoft.com/office/powerpoint/2010/main" val="13777542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lnSpcReduction="10000"/>
          </a:bodyPr>
          <a:lstStyle/>
          <a:p>
            <a:pPr marL="0" indent="0">
              <a:buNone/>
            </a:pPr>
            <a:endParaRPr lang="fr-FR" sz="7200" dirty="0" smtClean="0"/>
          </a:p>
          <a:p>
            <a:pPr marL="0" indent="0">
              <a:buNone/>
            </a:pPr>
            <a:endParaRPr lang="fr-FR" sz="7200" dirty="0"/>
          </a:p>
          <a:p>
            <a:pPr marL="0" indent="0">
              <a:buNone/>
            </a:pPr>
            <a:endParaRPr lang="fr-FR" sz="7200" dirty="0" smtClean="0"/>
          </a:p>
          <a:p>
            <a:pPr marL="0" indent="0">
              <a:buNone/>
            </a:pPr>
            <a:r>
              <a:rPr lang="fr-FR" sz="7200" dirty="0"/>
              <a:t> </a:t>
            </a:r>
            <a:r>
              <a:rPr lang="fr-FR" sz="7200" dirty="0" smtClean="0"/>
              <a:t>                          </a:t>
            </a:r>
            <a:r>
              <a:rPr lang="fr-FR" sz="7200" dirty="0" err="1" smtClean="0"/>
              <a:t>Sprachcaffe</a:t>
            </a:r>
            <a:r>
              <a:rPr lang="fr-FR" sz="7200" dirty="0" smtClean="0"/>
              <a:t> </a:t>
            </a:r>
            <a:endParaRPr lang="fr-FR" sz="7200" dirty="0"/>
          </a:p>
        </p:txBody>
      </p:sp>
    </p:spTree>
    <p:extLst>
      <p:ext uri="{BB962C8B-B14F-4D97-AF65-F5344CB8AC3E}">
        <p14:creationId xmlns:p14="http://schemas.microsoft.com/office/powerpoint/2010/main" val="1156084452"/>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FR" dirty="0" err="1"/>
              <a:t>Sprachcaffe</a:t>
            </a:r>
            <a:r>
              <a:rPr lang="fr-FR" dirty="0"/>
              <a:t> </a:t>
            </a:r>
            <a:endParaRPr lang="de-DE" dirty="0"/>
          </a:p>
        </p:txBody>
      </p:sp>
      <p:sp>
        <p:nvSpPr>
          <p:cNvPr id="3" name="Inhaltsplatzhalter 2"/>
          <p:cNvSpPr>
            <a:spLocks noGrp="1"/>
          </p:cNvSpPr>
          <p:nvPr>
            <p:ph idx="1"/>
          </p:nvPr>
        </p:nvSpPr>
        <p:spPr>
          <a:xfrm>
            <a:off x="302366" y="3972775"/>
            <a:ext cx="12390746" cy="4351338"/>
          </a:xfrm>
        </p:spPr>
        <p:txBody>
          <a:bodyPr>
            <a:normAutofit/>
          </a:bodyPr>
          <a:lstStyle/>
          <a:p>
            <a:pPr marL="0" indent="0">
              <a:buNone/>
            </a:pPr>
            <a:r>
              <a:rPr lang="fr-FR" sz="2000" dirty="0">
                <a:latin typeface="+mj-lt"/>
              </a:rPr>
              <a:t>Afin de vous guider du mieux possible, nous disposons, au sein de notre équipe, de conseillers </a:t>
            </a:r>
            <a:r>
              <a:rPr lang="fr-FR" sz="2000" dirty="0" smtClean="0">
                <a:latin typeface="+mj-lt"/>
              </a:rPr>
              <a:t>linguistiques motivés qui aideront à atteindre en </a:t>
            </a:r>
            <a:r>
              <a:rPr lang="fr-FR" sz="2000" dirty="0">
                <a:latin typeface="+mj-lt"/>
              </a:rPr>
              <a:t>un clin d’œil vos objectifs personnels à </a:t>
            </a:r>
            <a:r>
              <a:rPr lang="fr-FR" sz="2000" dirty="0" err="1">
                <a:latin typeface="+mj-lt"/>
              </a:rPr>
              <a:t>Sprachcaffee</a:t>
            </a:r>
            <a:r>
              <a:rPr lang="fr-FR" sz="2000" dirty="0">
                <a:latin typeface="+mj-lt"/>
              </a:rPr>
              <a:t> et </a:t>
            </a:r>
            <a:r>
              <a:rPr lang="fr-FR" sz="2000" dirty="0" smtClean="0">
                <a:latin typeface="+mj-lt"/>
              </a:rPr>
              <a:t>à gagner beaucoup </a:t>
            </a:r>
            <a:r>
              <a:rPr lang="fr-FR" sz="2000" dirty="0">
                <a:latin typeface="+mj-lt"/>
              </a:rPr>
              <a:t>en confiance dans l'utilisation de la langue allemande.</a:t>
            </a:r>
            <a:endParaRPr lang="de-DE" sz="2000" dirty="0">
              <a:latin typeface="+mj-lt"/>
            </a:endParaRPr>
          </a:p>
        </p:txBody>
      </p:sp>
      <p:sp>
        <p:nvSpPr>
          <p:cNvPr id="4" name="Rectangle 3"/>
          <p:cNvSpPr/>
          <p:nvPr/>
        </p:nvSpPr>
        <p:spPr>
          <a:xfrm>
            <a:off x="302366" y="2910945"/>
            <a:ext cx="10929077" cy="707886"/>
          </a:xfrm>
          <a:prstGeom prst="rect">
            <a:avLst/>
          </a:prstGeom>
        </p:spPr>
        <p:txBody>
          <a:bodyPr wrap="square">
            <a:spAutoFit/>
          </a:bodyPr>
          <a:lstStyle/>
          <a:p>
            <a:r>
              <a:rPr lang="fr-FR" sz="2000" dirty="0">
                <a:latin typeface="+mj-lt"/>
              </a:rPr>
              <a:t>Venez </a:t>
            </a:r>
            <a:r>
              <a:rPr lang="fr-FR" sz="2000" dirty="0" smtClean="0">
                <a:latin typeface="+mj-lt"/>
              </a:rPr>
              <a:t>découvrir </a:t>
            </a:r>
            <a:r>
              <a:rPr lang="fr-FR" sz="2000" dirty="0">
                <a:latin typeface="+mj-lt"/>
              </a:rPr>
              <a:t>un concept d'apprentissage bien pensé, des cours de langues dispensés par des locuteurs natifs qualifiés, ainsi qu'un environnement d'étude agréable et accueillant.</a:t>
            </a:r>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356652" y="206542"/>
            <a:ext cx="2625189" cy="2625189"/>
          </a:xfrm>
          <a:prstGeom prst="rect">
            <a:avLst/>
          </a:prstGeom>
        </p:spPr>
      </p:pic>
    </p:spTree>
    <p:extLst>
      <p:ext uri="{BB962C8B-B14F-4D97-AF65-F5344CB8AC3E}">
        <p14:creationId xmlns:p14="http://schemas.microsoft.com/office/powerpoint/2010/main" val="2216848237"/>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154652" y="3983064"/>
            <a:ext cx="5238750" cy="2712796"/>
          </a:xfrm>
        </p:spPr>
      </p:pic>
      <p:pic>
        <p:nvPicPr>
          <p:cNvPr id="6" name="Grafik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4694" y="225802"/>
            <a:ext cx="10398071" cy="3385301"/>
          </a:xfrm>
          <a:prstGeom prst="rect">
            <a:avLst/>
          </a:prstGeom>
        </p:spPr>
      </p:pic>
    </p:spTree>
    <p:extLst>
      <p:ext uri="{BB962C8B-B14F-4D97-AF65-F5344CB8AC3E}">
        <p14:creationId xmlns:p14="http://schemas.microsoft.com/office/powerpoint/2010/main" val="258821949"/>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FR" dirty="0"/>
              <a:t/>
            </a:r>
            <a:br>
              <a:rPr lang="fr-FR" dirty="0"/>
            </a:br>
            <a:endParaRPr lang="de-DE" dirty="0"/>
          </a:p>
        </p:txBody>
      </p:sp>
      <p:pic>
        <p:nvPicPr>
          <p:cNvPr id="4" name="Inhaltsplatzhalter 3"/>
          <p:cNvPicPr>
            <a:picLocks noGrp="1" noChangeAspect="1"/>
          </p:cNvPicPr>
          <p:nvPr>
            <p:ph idx="1"/>
          </p:nvPr>
        </p:nvPicPr>
        <p:blipFill>
          <a:blip r:embed="rId2"/>
          <a:stretch>
            <a:fillRect/>
          </a:stretch>
        </p:blipFill>
        <p:spPr>
          <a:xfrm>
            <a:off x="3193962" y="1325978"/>
            <a:ext cx="4121086" cy="3799126"/>
          </a:xfrm>
          <a:prstGeom prst="rect">
            <a:avLst/>
          </a:prstGeom>
        </p:spPr>
      </p:pic>
    </p:spTree>
    <p:extLst>
      <p:ext uri="{BB962C8B-B14F-4D97-AF65-F5344CB8AC3E}">
        <p14:creationId xmlns:p14="http://schemas.microsoft.com/office/powerpoint/2010/main" val="3004529008"/>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p:cNvGraphicFramePr>
          <p:nvPr>
            <p:extLst>
              <p:ext uri="{D42A27DB-BD31-4B8C-83A1-F6EECF244321}">
                <p14:modId xmlns:p14="http://schemas.microsoft.com/office/powerpoint/2010/main" val="370678047"/>
              </p:ext>
            </p:extLst>
          </p:nvPr>
        </p:nvGraphicFramePr>
        <p:xfrm>
          <a:off x="822701" y="170482"/>
          <a:ext cx="9793638" cy="5417114"/>
        </p:xfrm>
        <a:graphic>
          <a:graphicData uri="http://schemas.openxmlformats.org/drawingml/2006/table">
            <a:tbl>
              <a:tblPr firstRow="1" bandRow="1">
                <a:tableStyleId>{5C22544A-7EE6-4342-B048-85BDC9FD1C3A}</a:tableStyleId>
              </a:tblPr>
              <a:tblGrid>
                <a:gridCol w="4520337"/>
                <a:gridCol w="5273301"/>
              </a:tblGrid>
              <a:tr h="577412">
                <a:tc>
                  <a:txBody>
                    <a:bodyPr/>
                    <a:lstStyle/>
                    <a:p>
                      <a:r>
                        <a:rPr lang="fr-FR" dirty="0" smtClean="0"/>
                        <a:t>Adresse </a:t>
                      </a:r>
                      <a:endParaRPr lang="fr-FR" dirty="0"/>
                    </a:p>
                  </a:txBody>
                  <a:tcPr/>
                </a:tc>
                <a:tc>
                  <a:txBody>
                    <a:bodyPr/>
                    <a:lstStyle/>
                    <a:p>
                      <a:r>
                        <a:rPr lang="de-DE" sz="1800" b="0" i="0" kern="1200" dirty="0" smtClean="0">
                          <a:solidFill>
                            <a:schemeClr val="lt1"/>
                          </a:solidFill>
                          <a:effectLst/>
                          <a:latin typeface="+mn-lt"/>
                          <a:ea typeface="+mn-ea"/>
                          <a:cs typeface="+mn-cs"/>
                        </a:rPr>
                        <a:t>Grafenberger Allee 78,</a:t>
                      </a:r>
                      <a:r>
                        <a:rPr lang="de-DE" sz="1800" b="0" i="0" kern="1200" baseline="0" dirty="0" smtClean="0">
                          <a:solidFill>
                            <a:schemeClr val="lt1"/>
                          </a:solidFill>
                          <a:effectLst/>
                          <a:latin typeface="+mn-lt"/>
                          <a:ea typeface="+mn-ea"/>
                          <a:cs typeface="+mn-cs"/>
                        </a:rPr>
                        <a:t> </a:t>
                      </a:r>
                      <a:r>
                        <a:rPr lang="de-DE" sz="1800" b="0" i="0" kern="1200" dirty="0" smtClean="0">
                          <a:solidFill>
                            <a:schemeClr val="lt1"/>
                          </a:solidFill>
                          <a:effectLst/>
                          <a:latin typeface="+mn-lt"/>
                          <a:ea typeface="+mn-ea"/>
                          <a:cs typeface="+mn-cs"/>
                        </a:rPr>
                        <a:t>Düsseldorf</a:t>
                      </a:r>
                      <a:endParaRPr lang="fr-FR" dirty="0"/>
                    </a:p>
                  </a:txBody>
                  <a:tcPr/>
                </a:tc>
              </a:tr>
              <a:tr h="382046">
                <a:tc>
                  <a:txBody>
                    <a:bodyPr/>
                    <a:lstStyle/>
                    <a:p>
                      <a:r>
                        <a:rPr lang="fr-FR" dirty="0" smtClean="0"/>
                        <a:t>Début</a:t>
                      </a:r>
                      <a:r>
                        <a:rPr lang="fr-FR" baseline="0" dirty="0" smtClean="0"/>
                        <a:t> des cours </a:t>
                      </a:r>
                      <a:endParaRPr lang="fr-FR" dirty="0"/>
                    </a:p>
                  </a:txBody>
                  <a:tcPr/>
                </a:tc>
                <a:tc>
                  <a:txBody>
                    <a:bodyPr/>
                    <a:lstStyle/>
                    <a:p>
                      <a:r>
                        <a:rPr lang="fr-FR" dirty="0" smtClean="0"/>
                        <a:t>Tous les lundis</a:t>
                      </a:r>
                      <a:endParaRPr lang="fr-FR" dirty="0"/>
                    </a:p>
                  </a:txBody>
                  <a:tcPr/>
                </a:tc>
              </a:tr>
              <a:tr h="362794">
                <a:tc>
                  <a:txBody>
                    <a:bodyPr/>
                    <a:lstStyle/>
                    <a:p>
                      <a:r>
                        <a:rPr lang="fr-FR" dirty="0" smtClean="0"/>
                        <a:t>Participants ( capacité maximale)</a:t>
                      </a:r>
                      <a:endParaRPr lang="fr-FR" dirty="0"/>
                    </a:p>
                  </a:txBody>
                  <a:tcPr/>
                </a:tc>
                <a:tc>
                  <a:txBody>
                    <a:bodyPr/>
                    <a:lstStyle/>
                    <a:p>
                      <a:r>
                        <a:rPr lang="fr-FR" dirty="0" smtClean="0"/>
                        <a:t>12</a:t>
                      </a:r>
                      <a:endParaRPr lang="fr-FR" dirty="0"/>
                    </a:p>
                  </a:txBody>
                  <a:tcPr/>
                </a:tc>
              </a:tr>
              <a:tr h="362794">
                <a:tc>
                  <a:txBody>
                    <a:bodyPr/>
                    <a:lstStyle/>
                    <a:p>
                      <a:r>
                        <a:rPr lang="fr-FR" dirty="0" smtClean="0"/>
                        <a:t>Leçons (</a:t>
                      </a:r>
                      <a:r>
                        <a:rPr lang="fr-FR" baseline="0" dirty="0" smtClean="0"/>
                        <a:t> L’unité dure 45 min)</a:t>
                      </a:r>
                      <a:endParaRPr lang="fr-FR" dirty="0"/>
                    </a:p>
                  </a:txBody>
                  <a:tcPr/>
                </a:tc>
                <a:tc>
                  <a:txBody>
                    <a:bodyPr/>
                    <a:lstStyle/>
                    <a:p>
                      <a:r>
                        <a:rPr lang="fr-FR" dirty="0" smtClean="0"/>
                        <a:t>20 ou 30</a:t>
                      </a:r>
                      <a:r>
                        <a:rPr lang="fr-FR" baseline="0" dirty="0" smtClean="0"/>
                        <a:t> </a:t>
                      </a:r>
                      <a:r>
                        <a:rPr lang="fr-FR" dirty="0" smtClean="0"/>
                        <a:t>unités / semaine </a:t>
                      </a:r>
                      <a:endParaRPr lang="fr-FR" dirty="0"/>
                    </a:p>
                  </a:txBody>
                  <a:tcPr/>
                </a:tc>
              </a:tr>
              <a:tr h="434296">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dirty="0" smtClean="0">
                          <a:solidFill>
                            <a:schemeClr val="tx1"/>
                          </a:solidFill>
                        </a:rPr>
                        <a:t>Compris </a:t>
                      </a:r>
                      <a:r>
                        <a:rPr lang="fr-FR" baseline="0" dirty="0" smtClean="0">
                          <a:solidFill>
                            <a:schemeClr val="tx1"/>
                          </a:solidFill>
                        </a:rPr>
                        <a:t>dans les frais </a:t>
                      </a:r>
                      <a:endParaRPr lang="fr-FR" dirty="0">
                        <a:solidFill>
                          <a:schemeClr val="tx1"/>
                        </a:solidFill>
                      </a:endParaRPr>
                    </a:p>
                  </a:txBody>
                  <a:tcPr/>
                </a:tc>
              </a:tr>
              <a:tr h="362794">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solidFill>
                            <a:schemeClr val="tx1"/>
                          </a:solidFill>
                        </a:rPr>
                        <a:t>Préparation</a:t>
                      </a:r>
                      <a:r>
                        <a:rPr lang="fr-FR" baseline="0" dirty="0" smtClean="0">
                          <a:solidFill>
                            <a:schemeClr val="tx1"/>
                          </a:solidFill>
                        </a:rPr>
                        <a:t> aux tests DAF / DSH</a:t>
                      </a:r>
                      <a:endParaRPr lang="fr-FR" dirty="0">
                        <a:solidFill>
                          <a:schemeClr val="tx1"/>
                        </a:solidFill>
                      </a:endParaRPr>
                    </a:p>
                  </a:txBody>
                  <a:tcPr/>
                </a:tc>
              </a:tr>
              <a:tr h="362794">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62794">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626192">
                <a:tc>
                  <a:txBody>
                    <a:bodyPr/>
                    <a:lstStyle/>
                    <a:p>
                      <a:r>
                        <a:rPr lang="fr-FR" dirty="0" smtClean="0">
                          <a:solidFill>
                            <a:schemeClr val="tx1"/>
                          </a:solidFill>
                        </a:rPr>
                        <a:t>Jours fériés 2016</a:t>
                      </a:r>
                      <a:endParaRPr lang="fr-FR" dirty="0">
                        <a:solidFill>
                          <a:schemeClr val="tx1"/>
                        </a:solidFill>
                      </a:endParaRPr>
                    </a:p>
                  </a:txBody>
                  <a:tcPr/>
                </a:tc>
                <a:tc>
                  <a:txBody>
                    <a:bodyPr/>
                    <a:lstStyle/>
                    <a:p>
                      <a:r>
                        <a:rPr lang="en-US" dirty="0" smtClean="0"/>
                        <a:t>25.03 , 28.03 , 05.05 , 16.05 , 26.05 </a:t>
                      </a:r>
                    </a:p>
                    <a:p>
                      <a:r>
                        <a:rPr lang="en-US" dirty="0" smtClean="0"/>
                        <a:t>03.10 ,</a:t>
                      </a:r>
                      <a:r>
                        <a:rPr lang="en-US" baseline="0" dirty="0" smtClean="0"/>
                        <a:t> 26.12 – 06.01.</a:t>
                      </a:r>
                      <a:r>
                        <a:rPr lang="en-US" dirty="0" smtClean="0"/>
                        <a:t>2017</a:t>
                      </a:r>
                      <a:endParaRPr lang="fr-FR" dirty="0">
                        <a:solidFill>
                          <a:schemeClr val="tx1"/>
                        </a:solidFill>
                      </a:endParaRPr>
                    </a:p>
                  </a:txBody>
                  <a:tcPr/>
                </a:tc>
              </a:tr>
              <a:tr h="626192">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dirty="0" smtClean="0">
                          <a:solidFill>
                            <a:schemeClr val="tx1"/>
                          </a:solidFill>
                        </a:rPr>
                        <a:t>Famille d’accueil</a:t>
                      </a:r>
                    </a:p>
                    <a:p>
                      <a:r>
                        <a:rPr lang="fr-FR" dirty="0" smtClean="0">
                          <a:solidFill>
                            <a:schemeClr val="tx1"/>
                          </a:solidFill>
                        </a:rPr>
                        <a:t>Colocation</a:t>
                      </a:r>
                      <a:r>
                        <a:rPr lang="fr-FR" baseline="0" dirty="0" smtClean="0">
                          <a:solidFill>
                            <a:schemeClr val="tx1"/>
                          </a:solidFill>
                        </a:rPr>
                        <a:t> ( chambre Single ou double) </a:t>
                      </a:r>
                      <a:endParaRPr lang="fr-FR" dirty="0">
                        <a:solidFill>
                          <a:schemeClr val="tx1"/>
                        </a:solidFill>
                      </a:endParaRPr>
                    </a:p>
                  </a:txBody>
                  <a:tcPr/>
                </a:tc>
              </a:tr>
              <a:tr h="894560">
                <a:tc>
                  <a:txBody>
                    <a:bodyPr/>
                    <a:lstStyle/>
                    <a:p>
                      <a:r>
                        <a:rPr lang="fr-FR" dirty="0" smtClean="0">
                          <a:solidFill>
                            <a:schemeClr val="tx1"/>
                          </a:solidFill>
                        </a:rPr>
                        <a:t>Loisirs</a:t>
                      </a:r>
                    </a:p>
                  </a:txBody>
                  <a:tcPr/>
                </a:tc>
                <a:tc>
                  <a:txBody>
                    <a:bodyPr/>
                    <a:lstStyle/>
                    <a:p>
                      <a:r>
                        <a:rPr lang="fr-FR" dirty="0" smtClean="0">
                          <a:solidFill>
                            <a:schemeClr val="tx1"/>
                          </a:solidFill>
                        </a:rPr>
                        <a:t>Excursions en petits groupes</a:t>
                      </a:r>
                    </a:p>
                    <a:p>
                      <a:endParaRPr lang="fr-FR" dirty="0" smtClean="0">
                        <a:solidFill>
                          <a:schemeClr val="tx1"/>
                        </a:solidFill>
                      </a:endParaRPr>
                    </a:p>
                    <a:p>
                      <a:r>
                        <a:rPr lang="fr-FR" dirty="0" smtClean="0">
                          <a:solidFill>
                            <a:schemeClr val="tx1"/>
                          </a:solidFill>
                        </a:rPr>
                        <a:t>Activités sportives</a:t>
                      </a:r>
                      <a:endParaRPr lang="fr-FR" dirty="0">
                        <a:solidFill>
                          <a:schemeClr val="tx1"/>
                        </a:solidFill>
                      </a:endParaRPr>
                    </a:p>
                  </a:txBody>
                  <a:tcPr/>
                </a:tc>
              </a:tr>
            </a:tbl>
          </a:graphicData>
        </a:graphic>
      </p:graphicFrame>
    </p:spTree>
    <p:extLst>
      <p:ext uri="{BB962C8B-B14F-4D97-AF65-F5344CB8AC3E}">
        <p14:creationId xmlns:p14="http://schemas.microsoft.com/office/powerpoint/2010/main" val="212938908"/>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4" name="Inhaltsplatzhalter 3"/>
          <p:cNvPicPr>
            <a:picLocks noGrp="1" noChangeAspect="1"/>
          </p:cNvPicPr>
          <p:nvPr>
            <p:ph idx="1"/>
          </p:nvPr>
        </p:nvPicPr>
        <p:blipFill>
          <a:blip r:embed="rId2"/>
          <a:stretch>
            <a:fillRect/>
          </a:stretch>
        </p:blipFill>
        <p:spPr>
          <a:xfrm>
            <a:off x="5287908" y="3765039"/>
            <a:ext cx="2143125" cy="1962150"/>
          </a:xfrm>
          <a:prstGeom prst="rect">
            <a:avLst/>
          </a:prstGeom>
        </p:spPr>
      </p:pic>
      <p:pic>
        <p:nvPicPr>
          <p:cNvPr id="5" name="Grafik 4"/>
          <p:cNvPicPr>
            <a:picLocks noChangeAspect="1"/>
          </p:cNvPicPr>
          <p:nvPr/>
        </p:nvPicPr>
        <p:blipFill>
          <a:blip r:embed="rId3"/>
          <a:stretch>
            <a:fillRect/>
          </a:stretch>
        </p:blipFill>
        <p:spPr>
          <a:xfrm>
            <a:off x="1391187" y="3736464"/>
            <a:ext cx="2133600" cy="1990725"/>
          </a:xfrm>
          <a:prstGeom prst="rect">
            <a:avLst/>
          </a:prstGeom>
        </p:spPr>
      </p:pic>
      <p:pic>
        <p:nvPicPr>
          <p:cNvPr id="6" name="Grafik 5"/>
          <p:cNvPicPr>
            <a:picLocks noChangeAspect="1"/>
          </p:cNvPicPr>
          <p:nvPr/>
        </p:nvPicPr>
        <p:blipFill>
          <a:blip r:embed="rId4"/>
          <a:stretch>
            <a:fillRect/>
          </a:stretch>
        </p:blipFill>
        <p:spPr>
          <a:xfrm>
            <a:off x="9258300" y="3750751"/>
            <a:ext cx="2095500" cy="1990725"/>
          </a:xfrm>
          <a:prstGeom prst="rect">
            <a:avLst/>
          </a:prstGeom>
        </p:spPr>
      </p:pic>
    </p:spTree>
    <p:extLst>
      <p:ext uri="{BB962C8B-B14F-4D97-AF65-F5344CB8AC3E}">
        <p14:creationId xmlns:p14="http://schemas.microsoft.com/office/powerpoint/2010/main" val="3584446776"/>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lnSpcReduction="10000"/>
          </a:bodyPr>
          <a:lstStyle/>
          <a:p>
            <a:pPr marL="0" indent="0">
              <a:buNone/>
            </a:pPr>
            <a:endParaRPr lang="fr-FR" sz="7200" dirty="0" smtClean="0"/>
          </a:p>
          <a:p>
            <a:pPr marL="0" indent="0">
              <a:buNone/>
            </a:pPr>
            <a:endParaRPr lang="fr-FR" sz="7200" dirty="0"/>
          </a:p>
          <a:p>
            <a:pPr marL="0" indent="0">
              <a:buNone/>
            </a:pPr>
            <a:r>
              <a:rPr lang="fr-FR" sz="7200" dirty="0" smtClean="0"/>
              <a:t>          </a:t>
            </a:r>
          </a:p>
          <a:p>
            <a:pPr marL="0" indent="0">
              <a:buNone/>
            </a:pPr>
            <a:r>
              <a:rPr lang="fr-FR" sz="7200" dirty="0"/>
              <a:t> </a:t>
            </a:r>
            <a:r>
              <a:rPr lang="fr-FR" sz="7200" dirty="0" smtClean="0"/>
              <a:t>                           GLS Berlin</a:t>
            </a:r>
            <a:endParaRPr lang="fr-FR" sz="7200" dirty="0"/>
          </a:p>
        </p:txBody>
      </p:sp>
    </p:spTree>
    <p:extLst>
      <p:ext uri="{BB962C8B-B14F-4D97-AF65-F5344CB8AC3E}">
        <p14:creationId xmlns:p14="http://schemas.microsoft.com/office/powerpoint/2010/main" val="64317029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80261" y="467942"/>
            <a:ext cx="5118961" cy="1325563"/>
          </a:xfrm>
        </p:spPr>
        <p:txBody>
          <a:bodyPr>
            <a:normAutofit/>
          </a:bodyPr>
          <a:lstStyle/>
          <a:p>
            <a:r>
              <a:rPr lang="fr-FR" sz="2800" dirty="0"/>
              <a:t>GLS </a:t>
            </a:r>
            <a:r>
              <a:rPr lang="fr-FR" sz="2800" dirty="0" err="1"/>
              <a:t>Sprachschule</a:t>
            </a:r>
            <a:r>
              <a:rPr lang="fr-FR" sz="2800" dirty="0" smtClean="0"/>
              <a:t>,</a:t>
            </a:r>
            <a:br>
              <a:rPr lang="fr-FR" sz="2800" dirty="0" smtClean="0"/>
            </a:br>
            <a:r>
              <a:rPr lang="fr-FR" sz="2800" dirty="0"/>
              <a:t> </a:t>
            </a:r>
            <a:r>
              <a:rPr lang="fr-FR" sz="2800" dirty="0" smtClean="0"/>
              <a:t>absolument </a:t>
            </a:r>
            <a:r>
              <a:rPr lang="fr-FR" sz="2800" dirty="0"/>
              <a:t>unique en Allemagne</a:t>
            </a:r>
            <a:endParaRPr lang="de-DE" sz="2800" dirty="0"/>
          </a:p>
        </p:txBody>
      </p:sp>
      <p:sp>
        <p:nvSpPr>
          <p:cNvPr id="3" name="Inhaltsplatzhalter 2"/>
          <p:cNvSpPr>
            <a:spLocks noGrp="1"/>
          </p:cNvSpPr>
          <p:nvPr>
            <p:ph idx="1"/>
          </p:nvPr>
        </p:nvSpPr>
        <p:spPr>
          <a:xfrm>
            <a:off x="280261" y="2259578"/>
            <a:ext cx="11353800" cy="4351338"/>
          </a:xfrm>
        </p:spPr>
        <p:txBody>
          <a:bodyPr>
            <a:normAutofit/>
          </a:bodyPr>
          <a:lstStyle/>
          <a:p>
            <a:pPr marL="0" indent="0">
              <a:buNone/>
            </a:pPr>
            <a:r>
              <a:rPr lang="fr-FR" dirty="0"/>
              <a:t>GLS est la seule école de langues en Allemagne avec un parc-campus </a:t>
            </a:r>
            <a:endParaRPr lang="fr-FR" dirty="0" smtClean="0"/>
          </a:p>
          <a:p>
            <a:pPr marL="0" indent="0">
              <a:buNone/>
            </a:pPr>
            <a:r>
              <a:rPr lang="fr-FR" dirty="0" smtClean="0"/>
              <a:t>de 16.000 m² </a:t>
            </a:r>
            <a:r>
              <a:rPr lang="fr-FR" dirty="0"/>
              <a:t>et deux </a:t>
            </a:r>
            <a:r>
              <a:rPr lang="fr-FR" dirty="0" smtClean="0"/>
              <a:t>hôtels.</a:t>
            </a:r>
            <a:endParaRPr lang="fr-FR" dirty="0"/>
          </a:p>
          <a:p>
            <a:pPr marL="0" indent="0">
              <a:buNone/>
            </a:pPr>
            <a:endParaRPr lang="fr-FR" dirty="0"/>
          </a:p>
          <a:p>
            <a:pPr marL="0" indent="0">
              <a:buNone/>
            </a:pPr>
            <a:r>
              <a:rPr lang="fr-FR" dirty="0" smtClean="0"/>
              <a:t>Apprendre </a:t>
            </a:r>
            <a:r>
              <a:rPr lang="fr-FR" dirty="0"/>
              <a:t>l'allemand avec nous, </a:t>
            </a:r>
            <a:r>
              <a:rPr lang="fr-FR" dirty="0" smtClean="0"/>
              <a:t>c’est d’apprendre  </a:t>
            </a:r>
            <a:r>
              <a:rPr lang="fr-FR" dirty="0"/>
              <a:t>avec ce qu´il y a de </a:t>
            </a:r>
            <a:r>
              <a:rPr lang="fr-FR" dirty="0" smtClean="0"/>
              <a:t>mieux: </a:t>
            </a:r>
          </a:p>
          <a:p>
            <a:pPr marL="0" indent="0">
              <a:buNone/>
            </a:pPr>
            <a:r>
              <a:rPr lang="fr-FR" dirty="0" smtClean="0"/>
              <a:t> </a:t>
            </a:r>
            <a:r>
              <a:rPr lang="fr-FR" dirty="0"/>
              <a:t>GLS Berlin a obtenu 5 fois le titre de Star </a:t>
            </a:r>
            <a:r>
              <a:rPr lang="fr-FR" dirty="0" err="1"/>
              <a:t>School</a:t>
            </a:r>
            <a:r>
              <a:rPr lang="fr-FR" dirty="0"/>
              <a:t> </a:t>
            </a:r>
            <a:r>
              <a:rPr lang="fr-FR" dirty="0" smtClean="0"/>
              <a:t>Germany , </a:t>
            </a:r>
            <a:r>
              <a:rPr lang="fr-FR" dirty="0"/>
              <a:t>entre autre en tant qu´une des meilleures écoles d'allemand en Allemagne</a:t>
            </a:r>
            <a:r>
              <a:rPr lang="fr-FR" dirty="0" smtClean="0"/>
              <a:t>.</a:t>
            </a:r>
          </a:p>
          <a:p>
            <a:pPr marL="0" indent="0">
              <a:buNone/>
            </a:pPr>
            <a:r>
              <a:rPr lang="fr-FR" dirty="0" smtClean="0"/>
              <a:t> </a:t>
            </a:r>
            <a:r>
              <a:rPr lang="fr-FR" dirty="0"/>
              <a:t>Les aménagements sur le campus comprennent deux hôtels, chose unique en Europe. De même pour l´enseignement et les cours d'allemand.</a:t>
            </a:r>
            <a:endParaRPr lang="de-DE" dirty="0"/>
          </a:p>
        </p:txBody>
      </p:sp>
      <p:pic>
        <p:nvPicPr>
          <p:cNvPr id="4" name="Grafik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391612" y="434753"/>
            <a:ext cx="1676400" cy="1295400"/>
          </a:xfrm>
          <a:prstGeom prst="rect">
            <a:avLst/>
          </a:prstGeom>
        </p:spPr>
      </p:pic>
      <p:pic>
        <p:nvPicPr>
          <p:cNvPr id="5" name="Espace réservé du contenu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719748" y="253731"/>
            <a:ext cx="4351338" cy="2147404"/>
          </a:xfrm>
          <a:prstGeom prst="rect">
            <a:avLst/>
          </a:prstGeom>
        </p:spPr>
      </p:pic>
    </p:spTree>
    <p:extLst>
      <p:ext uri="{BB962C8B-B14F-4D97-AF65-F5344CB8AC3E}">
        <p14:creationId xmlns:p14="http://schemas.microsoft.com/office/powerpoint/2010/main" val="4256440072"/>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7" name="Grafik 6"/>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87119" y="4110072"/>
            <a:ext cx="4711486" cy="2450669"/>
          </a:xfrm>
          <a:prstGeom prst="rect">
            <a:avLst/>
          </a:prstGeom>
        </p:spPr>
      </p:pic>
      <p:pic>
        <p:nvPicPr>
          <p:cNvPr id="9" name="Grafik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14767" y="191622"/>
            <a:ext cx="10739033" cy="3605462"/>
          </a:xfrm>
          <a:prstGeom prst="rect">
            <a:avLst/>
          </a:prstGeom>
        </p:spPr>
      </p:pic>
    </p:spTree>
    <p:extLst>
      <p:ext uri="{BB962C8B-B14F-4D97-AF65-F5344CB8AC3E}">
        <p14:creationId xmlns:p14="http://schemas.microsoft.com/office/powerpoint/2010/main" val="117658299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58306" y="1419275"/>
            <a:ext cx="10834255" cy="5532727"/>
          </a:xfrm>
        </p:spPr>
        <p:txBody>
          <a:bodyPr>
            <a:normAutofit fontScale="92500" lnSpcReduction="10000"/>
          </a:bodyPr>
          <a:lstStyle/>
          <a:p>
            <a:pPr marL="0" indent="0">
              <a:buNone/>
            </a:pPr>
            <a:r>
              <a:rPr lang="fr-FR" dirty="0"/>
              <a:t>En choisissant Carl </a:t>
            </a:r>
            <a:r>
              <a:rPr lang="fr-FR" dirty="0" err="1"/>
              <a:t>Duisberg</a:t>
            </a:r>
            <a:r>
              <a:rPr lang="fr-FR" dirty="0"/>
              <a:t> , vous optez pour un partenaire fiable qui propose des programmes d’enseignement de qualité .</a:t>
            </a:r>
          </a:p>
          <a:p>
            <a:pPr marL="0" indent="0">
              <a:buNone/>
            </a:pPr>
            <a:endParaRPr lang="fr-FR" dirty="0" smtClean="0"/>
          </a:p>
          <a:p>
            <a:pPr marL="0" indent="0">
              <a:buNone/>
            </a:pPr>
            <a:r>
              <a:rPr lang="fr-FR" dirty="0" smtClean="0"/>
              <a:t>Nous </a:t>
            </a:r>
            <a:r>
              <a:rPr lang="fr-FR" dirty="0"/>
              <a:t>proposons des cours intensifs qui vous </a:t>
            </a:r>
            <a:r>
              <a:rPr lang="fr-FR" dirty="0" smtClean="0"/>
              <a:t>aident </a:t>
            </a:r>
            <a:r>
              <a:rPr lang="fr-FR" dirty="0"/>
              <a:t>à améliorer vos capacités linguistiques de façon ciblée et rapide .</a:t>
            </a:r>
          </a:p>
          <a:p>
            <a:pPr marL="0" indent="0">
              <a:buNone/>
            </a:pPr>
            <a:endParaRPr lang="fr-FR" dirty="0" smtClean="0"/>
          </a:p>
          <a:p>
            <a:pPr marL="0" indent="0">
              <a:buNone/>
            </a:pPr>
            <a:r>
              <a:rPr lang="fr-FR" dirty="0" smtClean="0"/>
              <a:t>Des </a:t>
            </a:r>
            <a:r>
              <a:rPr lang="fr-FR" dirty="0"/>
              <a:t>conseillers de formation et des professeurs </a:t>
            </a:r>
            <a:r>
              <a:rPr lang="fr-FR" dirty="0" smtClean="0"/>
              <a:t>expérimentés, sympathiques et engagés  </a:t>
            </a:r>
            <a:r>
              <a:rPr lang="fr-FR" dirty="0"/>
              <a:t>vous </a:t>
            </a:r>
            <a:r>
              <a:rPr lang="fr-FR" dirty="0" smtClean="0"/>
              <a:t>accompagneront  </a:t>
            </a:r>
            <a:r>
              <a:rPr lang="fr-FR" dirty="0"/>
              <a:t>pendant toute la durée du programme , ce </a:t>
            </a:r>
            <a:r>
              <a:rPr lang="fr-FR" dirty="0" smtClean="0"/>
              <a:t>qui vous  permettra </a:t>
            </a:r>
            <a:r>
              <a:rPr lang="fr-FR" dirty="0"/>
              <a:t>d’apprendre dans les meilleures conditions possibles</a:t>
            </a:r>
            <a:r>
              <a:rPr lang="fr-FR" dirty="0" smtClean="0"/>
              <a:t>.</a:t>
            </a:r>
          </a:p>
          <a:p>
            <a:pPr marL="0" indent="0">
              <a:buNone/>
            </a:pPr>
            <a:r>
              <a:rPr lang="fr-FR" dirty="0" smtClean="0"/>
              <a:t> </a:t>
            </a:r>
            <a:endParaRPr lang="fr-FR" dirty="0"/>
          </a:p>
          <a:p>
            <a:pPr marL="0" indent="0">
              <a:buNone/>
            </a:pPr>
            <a:endParaRPr lang="fr-FR" dirty="0" smtClean="0"/>
          </a:p>
          <a:p>
            <a:pPr marL="0" indent="0">
              <a:buNone/>
            </a:pPr>
            <a:r>
              <a:rPr lang="fr-FR" dirty="0" smtClean="0"/>
              <a:t>Il </a:t>
            </a:r>
            <a:r>
              <a:rPr lang="fr-FR" dirty="0"/>
              <a:t>s'agit d'une excellente </a:t>
            </a:r>
            <a:r>
              <a:rPr lang="fr-FR" dirty="0" smtClean="0"/>
              <a:t>occasion d’apprentissage </a:t>
            </a:r>
            <a:r>
              <a:rPr lang="fr-FR" dirty="0"/>
              <a:t>vivant de la langue, </a:t>
            </a:r>
            <a:r>
              <a:rPr lang="fr-FR" dirty="0" smtClean="0"/>
              <a:t>de la </a:t>
            </a:r>
            <a:r>
              <a:rPr lang="fr-FR" dirty="0"/>
              <a:t>culture </a:t>
            </a:r>
            <a:r>
              <a:rPr lang="fr-FR" dirty="0" smtClean="0"/>
              <a:t>et de  </a:t>
            </a:r>
            <a:r>
              <a:rPr lang="fr-FR" dirty="0"/>
              <a:t>l’histoire </a:t>
            </a:r>
            <a:r>
              <a:rPr lang="fr-FR" dirty="0" smtClean="0"/>
              <a:t>allemande</a:t>
            </a:r>
            <a:r>
              <a:rPr lang="fr-FR" dirty="0"/>
              <a:t>, alors profitez-en! </a:t>
            </a:r>
            <a:endParaRPr lang="de-DE" dirty="0">
              <a:solidFill>
                <a:srgbClr val="FF0000"/>
              </a:solidFill>
            </a:endParaRPr>
          </a:p>
          <a:p>
            <a:pPr marL="0" indent="0">
              <a:buNone/>
            </a:pPr>
            <a:endParaRPr lang="fr-FR" dirty="0"/>
          </a:p>
        </p:txBody>
      </p:sp>
      <p:pic>
        <p:nvPicPr>
          <p:cNvPr id="4" name="Imag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9980909" y="0"/>
            <a:ext cx="1905792" cy="1419275"/>
          </a:xfrm>
          <a:prstGeom prst="rect">
            <a:avLst/>
          </a:prstGeom>
        </p:spPr>
      </p:pic>
    </p:spTree>
    <p:extLst>
      <p:ext uri="{BB962C8B-B14F-4D97-AF65-F5344CB8AC3E}">
        <p14:creationId xmlns:p14="http://schemas.microsoft.com/office/powerpoint/2010/main" val="36129650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stretch>
            <a:fillRect/>
          </a:stretch>
        </p:blipFill>
        <p:spPr>
          <a:xfrm>
            <a:off x="3130130" y="637515"/>
            <a:ext cx="5889884" cy="5429737"/>
          </a:xfrm>
          <a:prstGeom prst="rect">
            <a:avLst/>
          </a:prstGeom>
        </p:spPr>
      </p:pic>
    </p:spTree>
    <p:extLst>
      <p:ext uri="{BB962C8B-B14F-4D97-AF65-F5344CB8AC3E}">
        <p14:creationId xmlns:p14="http://schemas.microsoft.com/office/powerpoint/2010/main" val="3144911795"/>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ce réservé du contenu 3"/>
          <p:cNvGraphicFramePr>
            <a:graphicFrameLocks/>
          </p:cNvGraphicFramePr>
          <p:nvPr>
            <p:extLst>
              <p:ext uri="{D42A27DB-BD31-4B8C-83A1-F6EECF244321}">
                <p14:modId xmlns:p14="http://schemas.microsoft.com/office/powerpoint/2010/main" val="4226760790"/>
              </p:ext>
            </p:extLst>
          </p:nvPr>
        </p:nvGraphicFramePr>
        <p:xfrm>
          <a:off x="1117170" y="694249"/>
          <a:ext cx="8848240" cy="5737288"/>
        </p:xfrm>
        <a:graphic>
          <a:graphicData uri="http://schemas.openxmlformats.org/drawingml/2006/table">
            <a:tbl>
              <a:tblPr firstRow="1" bandRow="1">
                <a:tableStyleId>{5C22544A-7EE6-4342-B048-85BDC9FD1C3A}</a:tableStyleId>
              </a:tblPr>
              <a:tblGrid>
                <a:gridCol w="4424120"/>
                <a:gridCol w="4424120"/>
              </a:tblGrid>
              <a:tr h="574681">
                <a:tc>
                  <a:txBody>
                    <a:bodyPr/>
                    <a:lstStyle/>
                    <a:p>
                      <a:r>
                        <a:rPr lang="fr-FR" dirty="0" smtClean="0"/>
                        <a:t>Adresse </a:t>
                      </a:r>
                      <a:endParaRPr lang="fr-FR" dirty="0"/>
                    </a:p>
                  </a:txBody>
                  <a:tcPr/>
                </a:tc>
                <a:tc>
                  <a:txBody>
                    <a:bodyPr/>
                    <a:lstStyle/>
                    <a:p>
                      <a:r>
                        <a:rPr lang="fr-FR" sz="1800" b="0" i="0" kern="1200" dirty="0" err="1" smtClean="0">
                          <a:solidFill>
                            <a:schemeClr val="lt1"/>
                          </a:solidFill>
                          <a:effectLst/>
                          <a:latin typeface="+mn-lt"/>
                          <a:ea typeface="+mn-ea"/>
                          <a:cs typeface="+mn-cs"/>
                        </a:rPr>
                        <a:t>Astanienallee</a:t>
                      </a:r>
                      <a:r>
                        <a:rPr lang="fr-FR" sz="1800" b="0" i="0" kern="1200" dirty="0" smtClean="0">
                          <a:solidFill>
                            <a:schemeClr val="lt1"/>
                          </a:solidFill>
                          <a:effectLst/>
                          <a:latin typeface="+mn-lt"/>
                          <a:ea typeface="+mn-ea"/>
                          <a:cs typeface="+mn-cs"/>
                        </a:rPr>
                        <a:t> 82, 10435 Berlin</a:t>
                      </a:r>
                      <a:endParaRPr lang="fr-FR" dirty="0"/>
                    </a:p>
                  </a:txBody>
                  <a:tcPr/>
                </a:tc>
              </a:tr>
              <a:tr h="390519">
                <a:tc>
                  <a:txBody>
                    <a:bodyPr/>
                    <a:lstStyle/>
                    <a:p>
                      <a:r>
                        <a:rPr lang="fr-FR" dirty="0" smtClean="0"/>
                        <a:t>Début</a:t>
                      </a:r>
                      <a:r>
                        <a:rPr lang="fr-FR" baseline="0" dirty="0" smtClean="0"/>
                        <a:t> des cours </a:t>
                      </a:r>
                      <a:endParaRPr lang="fr-FR" dirty="0"/>
                    </a:p>
                  </a:txBody>
                  <a:tcPr/>
                </a:tc>
                <a:tc>
                  <a:txBody>
                    <a:bodyPr/>
                    <a:lstStyle/>
                    <a:p>
                      <a:r>
                        <a:rPr lang="fr-FR" dirty="0" smtClean="0"/>
                        <a:t>Tous les lundis</a:t>
                      </a:r>
                      <a:endParaRPr lang="fr-FR" dirty="0"/>
                    </a:p>
                  </a:txBody>
                  <a:tcPr/>
                </a:tc>
              </a:tr>
              <a:tr h="370840">
                <a:tc>
                  <a:txBody>
                    <a:bodyPr/>
                    <a:lstStyle/>
                    <a:p>
                      <a:r>
                        <a:rPr lang="fr-FR" dirty="0" smtClean="0"/>
                        <a:t>Participants ( capacité maximale)</a:t>
                      </a:r>
                      <a:endParaRPr lang="fr-FR" dirty="0"/>
                    </a:p>
                  </a:txBody>
                  <a:tcPr/>
                </a:tc>
                <a:tc>
                  <a:txBody>
                    <a:bodyPr/>
                    <a:lstStyle/>
                    <a:p>
                      <a:r>
                        <a:rPr lang="fr-FR" dirty="0" smtClean="0"/>
                        <a:t>12</a:t>
                      </a:r>
                      <a:endParaRPr lang="fr-FR" dirty="0"/>
                    </a:p>
                  </a:txBody>
                  <a:tcPr/>
                </a:tc>
              </a:tr>
              <a:tr h="370840">
                <a:tc>
                  <a:txBody>
                    <a:bodyPr/>
                    <a:lstStyle/>
                    <a:p>
                      <a:r>
                        <a:rPr lang="fr-FR" dirty="0" smtClean="0"/>
                        <a:t>Leçons (</a:t>
                      </a:r>
                      <a:r>
                        <a:rPr lang="fr-FR" baseline="0" dirty="0" smtClean="0"/>
                        <a:t> L’unité dure 45 min)</a:t>
                      </a:r>
                      <a:endParaRPr lang="fr-FR" dirty="0"/>
                    </a:p>
                  </a:txBody>
                  <a:tcPr/>
                </a:tc>
                <a:tc>
                  <a:txBody>
                    <a:bodyPr/>
                    <a:lstStyle/>
                    <a:p>
                      <a:r>
                        <a:rPr lang="fr-FR" dirty="0" smtClean="0"/>
                        <a:t>20 ou 25</a:t>
                      </a:r>
                      <a:r>
                        <a:rPr lang="fr-FR" baseline="0" dirty="0" smtClean="0"/>
                        <a:t> </a:t>
                      </a:r>
                      <a:r>
                        <a:rPr lang="fr-FR" dirty="0" smtClean="0"/>
                        <a:t>unités / semaine </a:t>
                      </a:r>
                      <a:endParaRPr lang="fr-FR" dirty="0"/>
                    </a:p>
                  </a:txBody>
                  <a:tcPr/>
                </a:tc>
              </a:tr>
              <a:tr h="443928">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dirty="0" smtClean="0">
                          <a:solidFill>
                            <a:schemeClr val="tx1"/>
                          </a:solidFill>
                        </a:rPr>
                        <a:t>Compris</a:t>
                      </a:r>
                      <a:r>
                        <a:rPr lang="fr-FR" baseline="0" dirty="0" smtClean="0">
                          <a:solidFill>
                            <a:schemeClr val="tx1"/>
                          </a:solidFill>
                        </a:rPr>
                        <a:t> dans les frais </a:t>
                      </a:r>
                      <a:endParaRPr lang="fr-FR" dirty="0">
                        <a:solidFill>
                          <a:schemeClr val="tx1"/>
                        </a:solidFill>
                      </a:endParaRPr>
                    </a:p>
                  </a:txBody>
                  <a:tcPr/>
                </a:tc>
              </a:tr>
              <a:tr h="370840">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solidFill>
                            <a:schemeClr val="tx1"/>
                          </a:solidFill>
                        </a:rPr>
                        <a:t>Préparation</a:t>
                      </a:r>
                      <a:r>
                        <a:rPr lang="fr-FR" baseline="0" dirty="0" smtClean="0">
                          <a:solidFill>
                            <a:schemeClr val="tx1"/>
                          </a:solidFill>
                        </a:rPr>
                        <a:t> au test DAF</a:t>
                      </a:r>
                      <a:endParaRPr lang="fr-FR" dirty="0">
                        <a:solidFill>
                          <a:schemeClr val="tx1"/>
                        </a:solidFill>
                      </a:endParaRPr>
                    </a:p>
                  </a:txBody>
                  <a:tcPr/>
                </a:tc>
              </a:tr>
              <a:tr h="370840">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Jours fériés 2016</a:t>
                      </a:r>
                      <a:endParaRPr lang="fr-FR" dirty="0">
                        <a:solidFill>
                          <a:schemeClr val="tx1"/>
                        </a:solidFill>
                      </a:endParaRPr>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01.05 ,</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05.05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03.10</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24.12- 31.12</a:t>
                      </a:r>
                      <a:endParaRPr lang="fr-FR" dirty="0" smtClean="0"/>
                    </a:p>
                    <a:p>
                      <a:endParaRPr lang="fr-FR" dirty="0">
                        <a:solidFill>
                          <a:schemeClr val="tx1"/>
                        </a:solidFill>
                      </a:endParaRPr>
                    </a:p>
                  </a:txBody>
                  <a:tcPr/>
                </a:tc>
              </a:tr>
              <a:tr h="370840">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dirty="0" smtClean="0">
                          <a:solidFill>
                            <a:schemeClr val="tx1"/>
                          </a:solidFill>
                        </a:rPr>
                        <a:t>GLS</a:t>
                      </a:r>
                      <a:r>
                        <a:rPr lang="fr-FR" baseline="0" dirty="0" smtClean="0">
                          <a:solidFill>
                            <a:schemeClr val="tx1"/>
                          </a:solidFill>
                        </a:rPr>
                        <a:t> Campus ( chambre Single ou double)</a:t>
                      </a:r>
                      <a:endParaRPr lang="fr-FR" dirty="0">
                        <a:solidFill>
                          <a:schemeClr val="tx1"/>
                        </a:solidFill>
                      </a:endParaRPr>
                    </a:p>
                  </a:txBody>
                  <a:tcPr/>
                </a:tc>
              </a:tr>
              <a:tr h="370840">
                <a:tc>
                  <a:txBody>
                    <a:bodyPr/>
                    <a:lstStyle/>
                    <a:p>
                      <a:r>
                        <a:rPr lang="fr-FR" dirty="0" smtClean="0">
                          <a:solidFill>
                            <a:schemeClr val="tx1"/>
                          </a:solidFill>
                        </a:rPr>
                        <a:t>Loisirs</a:t>
                      </a:r>
                    </a:p>
                  </a:txBody>
                  <a:tcPr/>
                </a:tc>
                <a:tc>
                  <a:txBody>
                    <a:bodyPr/>
                    <a:lstStyle/>
                    <a:p>
                      <a:r>
                        <a:rPr lang="fr-FR" dirty="0" smtClean="0">
                          <a:solidFill>
                            <a:schemeClr val="tx1"/>
                          </a:solidFill>
                        </a:rPr>
                        <a:t>Excursions en petits groupes</a:t>
                      </a:r>
                    </a:p>
                    <a:p>
                      <a:endParaRPr lang="fr-FR" dirty="0" smtClean="0">
                        <a:solidFill>
                          <a:schemeClr val="tx1"/>
                        </a:solidFill>
                      </a:endParaRPr>
                    </a:p>
                    <a:p>
                      <a:r>
                        <a:rPr lang="fr-FR" dirty="0" smtClean="0">
                          <a:solidFill>
                            <a:schemeClr val="tx1"/>
                          </a:solidFill>
                        </a:rPr>
                        <a:t>Activités sportives</a:t>
                      </a:r>
                      <a:endParaRPr lang="fr-FR" dirty="0">
                        <a:solidFill>
                          <a:schemeClr val="tx1"/>
                        </a:solidFill>
                      </a:endParaRPr>
                    </a:p>
                  </a:txBody>
                  <a:tcPr/>
                </a:tc>
              </a:tr>
            </a:tbl>
          </a:graphicData>
        </a:graphic>
      </p:graphicFrame>
    </p:spTree>
    <p:extLst>
      <p:ext uri="{BB962C8B-B14F-4D97-AF65-F5344CB8AC3E}">
        <p14:creationId xmlns:p14="http://schemas.microsoft.com/office/powerpoint/2010/main" val="147285386"/>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4" name="Inhaltsplatzhalter 3"/>
          <p:cNvPicPr>
            <a:picLocks noGrp="1" noChangeAspect="1"/>
          </p:cNvPicPr>
          <p:nvPr>
            <p:ph idx="1"/>
          </p:nvPr>
        </p:nvPicPr>
        <p:blipFill>
          <a:blip r:embed="rId2"/>
          <a:stretch>
            <a:fillRect/>
          </a:stretch>
        </p:blipFill>
        <p:spPr>
          <a:xfrm>
            <a:off x="5287908" y="3765039"/>
            <a:ext cx="2143125" cy="1962150"/>
          </a:xfrm>
          <a:prstGeom prst="rect">
            <a:avLst/>
          </a:prstGeom>
        </p:spPr>
      </p:pic>
    </p:spTree>
    <p:extLst>
      <p:ext uri="{BB962C8B-B14F-4D97-AF65-F5344CB8AC3E}">
        <p14:creationId xmlns:p14="http://schemas.microsoft.com/office/powerpoint/2010/main" val="4139993278"/>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1241156" y="2506662"/>
            <a:ext cx="10515600" cy="4351338"/>
          </a:xfrm>
        </p:spPr>
        <p:txBody>
          <a:bodyPr>
            <a:normAutofit/>
          </a:bodyPr>
          <a:lstStyle/>
          <a:p>
            <a:pPr marL="0" indent="0">
              <a:buNone/>
            </a:pPr>
            <a:r>
              <a:rPr lang="en-US" sz="2000" i="1" dirty="0" smtClean="0"/>
              <a:t>‘’The </a:t>
            </a:r>
            <a:r>
              <a:rPr lang="en-US" sz="2000" i="1" dirty="0"/>
              <a:t>GLS is very well </a:t>
            </a:r>
            <a:r>
              <a:rPr lang="en-US" sz="2000" i="1" dirty="0" err="1"/>
              <a:t>organised</a:t>
            </a:r>
            <a:r>
              <a:rPr lang="en-US" sz="2000" i="1" dirty="0"/>
              <a:t>. The teachers that I had, Thomas and </a:t>
            </a:r>
            <a:r>
              <a:rPr lang="en-US" sz="2000" i="1" dirty="0" err="1"/>
              <a:t>Theoman</a:t>
            </a:r>
            <a:r>
              <a:rPr lang="en-US" sz="2000" i="1" dirty="0"/>
              <a:t>, were engaging, interesting and really fun. Unfortunately I was ill for the last few days of the course so I was not able to complete it but my time spent at GLS was great. Everyone was friendly and I learnt a lot</a:t>
            </a:r>
            <a:r>
              <a:rPr lang="en-US" sz="2000" i="1" dirty="0" smtClean="0"/>
              <a:t>.”</a:t>
            </a:r>
          </a:p>
          <a:p>
            <a:pPr marL="0" indent="0">
              <a:buNone/>
            </a:pPr>
            <a:r>
              <a:rPr lang="en-US" sz="2000" i="1" dirty="0" smtClean="0"/>
              <a:t>                                              </a:t>
            </a:r>
            <a:r>
              <a:rPr lang="fr-FR" sz="2000" i="1" dirty="0" smtClean="0"/>
              <a:t>‘’ a </a:t>
            </a:r>
            <a:r>
              <a:rPr lang="fr-FR" sz="2000" i="1" dirty="0" err="1"/>
              <a:t>great</a:t>
            </a:r>
            <a:r>
              <a:rPr lang="fr-FR" sz="2000" i="1" dirty="0"/>
              <a:t> </a:t>
            </a:r>
            <a:r>
              <a:rPr lang="fr-FR" sz="2000" i="1" dirty="0" err="1" smtClean="0"/>
              <a:t>experience</a:t>
            </a:r>
            <a:r>
              <a:rPr lang="fr-FR" sz="2000" i="1" dirty="0" smtClean="0"/>
              <a:t> ’’ </a:t>
            </a:r>
          </a:p>
          <a:p>
            <a:pPr marL="0" indent="0">
              <a:buNone/>
            </a:pPr>
            <a:r>
              <a:rPr lang="fr-FR" sz="2000" dirty="0" smtClean="0"/>
              <a:t>                                                                 Holly Layton - Londres</a:t>
            </a:r>
            <a:endParaRPr lang="fr-FR" sz="2000" dirty="0"/>
          </a:p>
        </p:txBody>
      </p:sp>
    </p:spTree>
    <p:extLst>
      <p:ext uri="{BB962C8B-B14F-4D97-AF65-F5344CB8AC3E}">
        <p14:creationId xmlns:p14="http://schemas.microsoft.com/office/powerpoint/2010/main" val="2043163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4929752" y="5092108"/>
            <a:ext cx="10515600" cy="1325563"/>
          </a:xfrm>
        </p:spPr>
        <p:txBody>
          <a:bodyPr>
            <a:normAutofit/>
          </a:bodyPr>
          <a:lstStyle/>
          <a:p>
            <a:r>
              <a:rPr lang="fr-FR" sz="6000" b="1" dirty="0" err="1" smtClean="0"/>
              <a:t>Ih</a:t>
            </a:r>
            <a:r>
              <a:rPr lang="fr-FR" sz="6000" b="1" dirty="0" smtClean="0"/>
              <a:t> </a:t>
            </a:r>
            <a:r>
              <a:rPr lang="fr-FR" sz="6000" b="1" dirty="0" err="1" smtClean="0"/>
              <a:t>Collegium</a:t>
            </a:r>
            <a:r>
              <a:rPr lang="fr-FR" sz="6000" b="1" dirty="0" smtClean="0"/>
              <a:t> </a:t>
            </a:r>
            <a:r>
              <a:rPr lang="fr-FR" sz="6000" b="1" dirty="0" err="1" smtClean="0"/>
              <a:t>Palatinum</a:t>
            </a:r>
            <a:endParaRPr lang="fr-FR" sz="6000" b="1" dirty="0"/>
          </a:p>
        </p:txBody>
      </p:sp>
    </p:spTree>
    <p:extLst>
      <p:ext uri="{BB962C8B-B14F-4D97-AF65-F5344CB8AC3E}">
        <p14:creationId xmlns:p14="http://schemas.microsoft.com/office/powerpoint/2010/main" val="70981167"/>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218267" y="194644"/>
            <a:ext cx="5485108" cy="1325563"/>
          </a:xfrm>
        </p:spPr>
        <p:txBody>
          <a:bodyPr>
            <a:normAutofit/>
          </a:bodyPr>
          <a:lstStyle/>
          <a:p>
            <a:r>
              <a:rPr lang="fr-FR" sz="2400" dirty="0"/>
              <a:t>École de </a:t>
            </a:r>
            <a:r>
              <a:rPr lang="fr-FR" sz="2400" dirty="0" smtClean="0"/>
              <a:t>langues </a:t>
            </a:r>
            <a:r>
              <a:rPr lang="fr-FR" sz="2400" dirty="0"/>
              <a:t>dans un bâtiment historique à proximité du centre ville</a:t>
            </a:r>
            <a:endParaRPr lang="de-DE" sz="2400" dirty="0"/>
          </a:p>
        </p:txBody>
      </p:sp>
      <p:sp>
        <p:nvSpPr>
          <p:cNvPr id="3" name="Inhaltsplatzhalter 2"/>
          <p:cNvSpPr>
            <a:spLocks noGrp="1"/>
          </p:cNvSpPr>
          <p:nvPr>
            <p:ph idx="1"/>
          </p:nvPr>
        </p:nvSpPr>
        <p:spPr>
          <a:xfrm>
            <a:off x="218268" y="1980608"/>
            <a:ext cx="8655804" cy="4351338"/>
          </a:xfrm>
        </p:spPr>
        <p:txBody>
          <a:bodyPr>
            <a:normAutofit fontScale="92500"/>
          </a:bodyPr>
          <a:lstStyle/>
          <a:p>
            <a:pPr marL="0" indent="0">
              <a:buNone/>
            </a:pPr>
            <a:r>
              <a:rPr lang="fr-FR" sz="2400" dirty="0"/>
              <a:t>Si vous rêvez de suivre des cours d'allemand dans l'une des meilleures universités au monde, c'est à Heidelberg qu'il vous faut aller </a:t>
            </a:r>
            <a:r>
              <a:rPr lang="fr-FR" sz="2400" dirty="0" smtClean="0"/>
              <a:t>! </a:t>
            </a:r>
          </a:p>
          <a:p>
            <a:pPr marL="0" indent="0">
              <a:buNone/>
            </a:pPr>
            <a:r>
              <a:rPr lang="fr-FR" sz="2400" dirty="0" smtClean="0"/>
              <a:t>L'école </a:t>
            </a:r>
            <a:r>
              <a:rPr lang="fr-FR" sz="2400" dirty="0"/>
              <a:t>de langues International House </a:t>
            </a:r>
            <a:r>
              <a:rPr lang="fr-FR" sz="2400" dirty="0" err="1"/>
              <a:t>Collegium</a:t>
            </a:r>
            <a:r>
              <a:rPr lang="fr-FR" sz="2400" dirty="0"/>
              <a:t> </a:t>
            </a:r>
            <a:r>
              <a:rPr lang="fr-FR" sz="2400" dirty="0" err="1"/>
              <a:t>Palatinum</a:t>
            </a:r>
            <a:r>
              <a:rPr lang="fr-FR" sz="2400" dirty="0"/>
              <a:t> est située au cœur de la ville historique et offre un accès direct aux monuments et attractions.</a:t>
            </a:r>
          </a:p>
          <a:p>
            <a:pPr marL="0" indent="0">
              <a:buNone/>
            </a:pPr>
            <a:endParaRPr lang="fr-FR" sz="2400" dirty="0" smtClean="0"/>
          </a:p>
          <a:p>
            <a:pPr marL="0" indent="0">
              <a:buNone/>
            </a:pPr>
            <a:r>
              <a:rPr lang="fr-FR" sz="2400" dirty="0" smtClean="0"/>
              <a:t> </a:t>
            </a:r>
            <a:r>
              <a:rPr lang="fr-FR" altLang="fr-FR" sz="2400" dirty="0" smtClean="0">
                <a:solidFill>
                  <a:srgbClr val="212121"/>
                </a:solidFill>
              </a:rPr>
              <a:t>Chez </a:t>
            </a:r>
            <a:r>
              <a:rPr lang="fr-FR" altLang="fr-FR" sz="2400" dirty="0">
                <a:solidFill>
                  <a:srgbClr val="212121"/>
                </a:solidFill>
              </a:rPr>
              <a:t>nous , l’enseignement est basé sur  ‘’l’approche communicative’’ , ce qui vous permettra de bien maîtriser la langue allemande.</a:t>
            </a:r>
            <a:endParaRPr lang="fr-FR" altLang="fr-FR" sz="2400" dirty="0"/>
          </a:p>
          <a:p>
            <a:pPr marL="0" indent="0">
              <a:buNone/>
            </a:pPr>
            <a:endParaRPr lang="fr-FR" sz="2400" dirty="0" smtClean="0"/>
          </a:p>
          <a:p>
            <a:pPr marL="0" indent="0">
              <a:buNone/>
            </a:pPr>
            <a:r>
              <a:rPr lang="fr-FR" sz="2400" dirty="0" smtClean="0"/>
              <a:t>Dans </a:t>
            </a:r>
            <a:r>
              <a:rPr lang="fr-FR" sz="2400" dirty="0"/>
              <a:t>un cadre enchanteur, vivez au rythme d'une ville pittoresque qui a tout d'un décor de conte de fées. </a:t>
            </a:r>
            <a:r>
              <a:rPr lang="fr-FR" sz="2400" dirty="0" smtClean="0"/>
              <a:t>Profitez-en.</a:t>
            </a:r>
            <a:endParaRPr lang="fr-FR" sz="2400" dirty="0"/>
          </a:p>
          <a:p>
            <a:endParaRPr lang="de-DE" sz="2400" dirty="0"/>
          </a:p>
        </p:txBody>
      </p:sp>
      <p:pic>
        <p:nvPicPr>
          <p:cNvPr id="5" name="Espace réservé du contenu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874071" y="194644"/>
            <a:ext cx="2789695" cy="1371600"/>
          </a:xfrm>
          <a:prstGeom prst="rect">
            <a:avLst/>
          </a:prstGeom>
        </p:spPr>
      </p:pic>
      <p:sp>
        <p:nvSpPr>
          <p:cNvPr id="6" name="Rectangle à coins arrondis 5"/>
          <p:cNvSpPr/>
          <p:nvPr/>
        </p:nvSpPr>
        <p:spPr>
          <a:xfrm>
            <a:off x="8874071" y="2605240"/>
            <a:ext cx="3751860" cy="3102073"/>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FR" dirty="0" smtClean="0"/>
              <a:t>Points forts :</a:t>
            </a:r>
          </a:p>
          <a:p>
            <a:pPr algn="ctr"/>
            <a:endParaRPr lang="fr-FR" dirty="0" smtClean="0"/>
          </a:p>
          <a:p>
            <a:pPr marL="285750" indent="-285750">
              <a:buFont typeface="Arial" panose="020B0604020202020204" pitchFamily="34" charset="0"/>
              <a:buChar char="•"/>
            </a:pPr>
            <a:r>
              <a:rPr lang="fr-FR" dirty="0" smtClean="0"/>
              <a:t>Ville universitaire au charme romantique </a:t>
            </a:r>
          </a:p>
          <a:p>
            <a:endParaRPr lang="fr-FR" dirty="0" smtClean="0"/>
          </a:p>
          <a:p>
            <a:pPr marL="285750" indent="-285750">
              <a:buFont typeface="Arial" panose="020B0604020202020204" pitchFamily="34" charset="0"/>
              <a:buChar char="•"/>
            </a:pPr>
            <a:r>
              <a:rPr lang="fr-FR" dirty="0" smtClean="0">
                <a:solidFill>
                  <a:schemeClr val="bg1"/>
                </a:solidFill>
              </a:rPr>
              <a:t>É</a:t>
            </a:r>
            <a:r>
              <a:rPr lang="fr-FR" dirty="0" smtClean="0"/>
              <a:t>cole de qualité ,d’une très bonne réputation et d’excellents professeurs</a:t>
            </a:r>
          </a:p>
          <a:p>
            <a:pPr algn="ctr"/>
            <a:endParaRPr lang="fr-FR" dirty="0" smtClean="0"/>
          </a:p>
          <a:p>
            <a:pPr marL="285750" indent="-285750">
              <a:buFont typeface="Arial" panose="020B0604020202020204" pitchFamily="34" charset="0"/>
              <a:buChar char="•"/>
            </a:pPr>
            <a:r>
              <a:rPr lang="fr-FR" dirty="0" smtClean="0"/>
              <a:t>Programme de loisirs exceptionnel </a:t>
            </a:r>
          </a:p>
        </p:txBody>
      </p:sp>
    </p:spTree>
    <p:extLst>
      <p:ext uri="{BB962C8B-B14F-4D97-AF65-F5344CB8AC3E}">
        <p14:creationId xmlns:p14="http://schemas.microsoft.com/office/powerpoint/2010/main" val="71502095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5" name="Grafik 4"/>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1538622" y="3928810"/>
            <a:ext cx="4118259" cy="2733469"/>
          </a:xfrm>
          <a:prstGeom prst="rect">
            <a:avLst/>
          </a:prstGeom>
        </p:spPr>
      </p:pic>
      <p:pic>
        <p:nvPicPr>
          <p:cNvPr id="8" name="Inhaltsplatzhalter 7"/>
          <p:cNvPicPr>
            <a:picLocks noGrp="1" noChangeAspect="1"/>
          </p:cNvPicPr>
          <p:nvPr>
            <p:ph idx="1"/>
          </p:nvPr>
        </p:nvPicPr>
        <p:blipFill>
          <a:blip r:embed="rId3" cstate="print">
            <a:extLst>
              <a:ext uri="{28A0092B-C50C-407E-A947-70E740481C1C}">
                <a14:useLocalDpi xmlns:a14="http://schemas.microsoft.com/office/drawing/2010/main" val="0"/>
              </a:ext>
            </a:extLst>
          </a:blip>
          <a:stretch>
            <a:fillRect/>
          </a:stretch>
        </p:blipFill>
        <p:spPr>
          <a:xfrm>
            <a:off x="6868796" y="3928810"/>
            <a:ext cx="4314419" cy="2869089"/>
          </a:xfrm>
        </p:spPr>
      </p:pic>
      <p:pic>
        <p:nvPicPr>
          <p:cNvPr id="9" name="Grafik 8"/>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5742" y="967558"/>
            <a:ext cx="7815847" cy="2760700"/>
          </a:xfrm>
          <a:prstGeom prst="rect">
            <a:avLst/>
          </a:prstGeom>
        </p:spPr>
      </p:pic>
    </p:spTree>
    <p:extLst>
      <p:ext uri="{BB962C8B-B14F-4D97-AF65-F5344CB8AC3E}">
        <p14:creationId xmlns:p14="http://schemas.microsoft.com/office/powerpoint/2010/main" val="2713231047"/>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p:cNvGraphicFramePr>
          <p:nvPr>
            <p:extLst>
              <p:ext uri="{D42A27DB-BD31-4B8C-83A1-F6EECF244321}">
                <p14:modId xmlns:p14="http://schemas.microsoft.com/office/powerpoint/2010/main" val="1072031310"/>
              </p:ext>
            </p:extLst>
          </p:nvPr>
        </p:nvGraphicFramePr>
        <p:xfrm>
          <a:off x="249260" y="1198697"/>
          <a:ext cx="11526986" cy="5462968"/>
        </p:xfrm>
        <a:graphic>
          <a:graphicData uri="http://schemas.openxmlformats.org/drawingml/2006/table">
            <a:tbl>
              <a:tblPr firstRow="1" bandRow="1">
                <a:tableStyleId>{5C22544A-7EE6-4342-B048-85BDC9FD1C3A}</a:tableStyleId>
              </a:tblPr>
              <a:tblGrid>
                <a:gridCol w="5763493"/>
                <a:gridCol w="5763493"/>
              </a:tblGrid>
              <a:tr h="574681">
                <a:tc>
                  <a:txBody>
                    <a:bodyPr/>
                    <a:lstStyle/>
                    <a:p>
                      <a:r>
                        <a:rPr lang="fr-FR" dirty="0" smtClean="0"/>
                        <a:t>Adresse </a:t>
                      </a:r>
                      <a:endParaRPr lang="fr-FR" dirty="0"/>
                    </a:p>
                  </a:txBody>
                  <a:tcPr/>
                </a:tc>
                <a:tc>
                  <a:txBody>
                    <a:bodyPr/>
                    <a:lstStyle/>
                    <a:p>
                      <a:r>
                        <a:rPr lang="fr-FR" sz="1800" b="1" i="0" kern="1200" dirty="0" smtClean="0">
                          <a:solidFill>
                            <a:schemeClr val="lt1"/>
                          </a:solidFill>
                          <a:effectLst/>
                          <a:latin typeface="+mn-lt"/>
                          <a:ea typeface="+mn-ea"/>
                          <a:cs typeface="+mn-cs"/>
                        </a:rPr>
                        <a:t> </a:t>
                      </a:r>
                      <a:r>
                        <a:rPr lang="fr-FR" sz="1800" b="0" i="0" kern="1200" dirty="0" err="1" smtClean="0">
                          <a:solidFill>
                            <a:schemeClr val="lt1"/>
                          </a:solidFill>
                          <a:effectLst/>
                          <a:latin typeface="+mn-lt"/>
                          <a:ea typeface="+mn-ea"/>
                          <a:cs typeface="+mn-cs"/>
                        </a:rPr>
                        <a:t>Bergstraße</a:t>
                      </a:r>
                      <a:r>
                        <a:rPr lang="fr-FR" sz="1800" b="0" i="0" kern="1200" dirty="0" smtClean="0">
                          <a:solidFill>
                            <a:schemeClr val="lt1"/>
                          </a:solidFill>
                          <a:effectLst/>
                          <a:latin typeface="+mn-lt"/>
                          <a:ea typeface="+mn-ea"/>
                          <a:cs typeface="+mn-cs"/>
                        </a:rPr>
                        <a:t> 106, Heidelberg</a:t>
                      </a:r>
                      <a:endParaRPr lang="fr-FR" dirty="0"/>
                    </a:p>
                  </a:txBody>
                  <a:tcPr/>
                </a:tc>
              </a:tr>
              <a:tr h="390519">
                <a:tc>
                  <a:txBody>
                    <a:bodyPr/>
                    <a:lstStyle/>
                    <a:p>
                      <a:r>
                        <a:rPr lang="fr-FR" dirty="0" smtClean="0"/>
                        <a:t>Début</a:t>
                      </a:r>
                      <a:r>
                        <a:rPr lang="fr-FR" baseline="0" dirty="0" smtClean="0"/>
                        <a:t> des cours </a:t>
                      </a:r>
                      <a:endParaRPr lang="fr-FR" dirty="0"/>
                    </a:p>
                  </a:txBody>
                  <a:tcPr/>
                </a:tc>
                <a:tc>
                  <a:txBody>
                    <a:bodyPr/>
                    <a:lstStyle/>
                    <a:p>
                      <a:r>
                        <a:rPr lang="fr-FR" dirty="0" smtClean="0"/>
                        <a:t>Tous les lundis</a:t>
                      </a:r>
                      <a:endParaRPr lang="fr-FR" dirty="0"/>
                    </a:p>
                  </a:txBody>
                  <a:tcPr/>
                </a:tc>
              </a:tr>
              <a:tr h="370840">
                <a:tc>
                  <a:txBody>
                    <a:bodyPr/>
                    <a:lstStyle/>
                    <a:p>
                      <a:r>
                        <a:rPr lang="fr-FR" dirty="0" smtClean="0"/>
                        <a:t>Participants ( capacité maximale)</a:t>
                      </a:r>
                      <a:endParaRPr lang="fr-FR" dirty="0"/>
                    </a:p>
                  </a:txBody>
                  <a:tcPr/>
                </a:tc>
                <a:tc>
                  <a:txBody>
                    <a:bodyPr/>
                    <a:lstStyle/>
                    <a:p>
                      <a:r>
                        <a:rPr lang="fr-FR" dirty="0" smtClean="0"/>
                        <a:t>12</a:t>
                      </a:r>
                      <a:endParaRPr lang="fr-FR" dirty="0"/>
                    </a:p>
                  </a:txBody>
                  <a:tcPr/>
                </a:tc>
              </a:tr>
              <a:tr h="370840">
                <a:tc>
                  <a:txBody>
                    <a:bodyPr/>
                    <a:lstStyle/>
                    <a:p>
                      <a:r>
                        <a:rPr lang="fr-FR" dirty="0" smtClean="0"/>
                        <a:t>Leçons (</a:t>
                      </a:r>
                      <a:r>
                        <a:rPr lang="fr-FR" baseline="0" dirty="0" smtClean="0"/>
                        <a:t> L’unité dure 45 min)</a:t>
                      </a:r>
                      <a:endParaRPr lang="fr-FR" dirty="0"/>
                    </a:p>
                  </a:txBody>
                  <a:tcPr/>
                </a:tc>
                <a:tc>
                  <a:txBody>
                    <a:bodyPr/>
                    <a:lstStyle/>
                    <a:p>
                      <a:r>
                        <a:rPr lang="fr-FR" dirty="0" smtClean="0"/>
                        <a:t>20 ou 25</a:t>
                      </a:r>
                      <a:r>
                        <a:rPr lang="fr-FR" baseline="0" dirty="0" smtClean="0"/>
                        <a:t> </a:t>
                      </a:r>
                      <a:r>
                        <a:rPr lang="fr-FR" dirty="0" smtClean="0"/>
                        <a:t>unités / semaine </a:t>
                      </a:r>
                      <a:endParaRPr lang="fr-FR" dirty="0"/>
                    </a:p>
                  </a:txBody>
                  <a:tcPr/>
                </a:tc>
              </a:tr>
              <a:tr h="443928">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dirty="0" smtClean="0">
                          <a:solidFill>
                            <a:schemeClr val="tx1"/>
                          </a:solidFill>
                        </a:rPr>
                        <a:t>Compris</a:t>
                      </a:r>
                      <a:r>
                        <a:rPr lang="fr-FR" baseline="0" dirty="0" smtClean="0">
                          <a:solidFill>
                            <a:schemeClr val="tx1"/>
                          </a:solidFill>
                        </a:rPr>
                        <a:t> dans les frais </a:t>
                      </a:r>
                      <a:endParaRPr lang="fr-FR" dirty="0">
                        <a:solidFill>
                          <a:schemeClr val="tx1"/>
                        </a:solidFill>
                      </a:endParaRPr>
                    </a:p>
                  </a:txBody>
                  <a:tcPr/>
                </a:tc>
              </a:tr>
              <a:tr h="370840">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solidFill>
                            <a:schemeClr val="tx1"/>
                          </a:solidFill>
                        </a:rPr>
                        <a:t>Préparation</a:t>
                      </a:r>
                      <a:r>
                        <a:rPr lang="fr-FR" baseline="0" dirty="0" smtClean="0">
                          <a:solidFill>
                            <a:schemeClr val="tx1"/>
                          </a:solidFill>
                        </a:rPr>
                        <a:t> au test DAF</a:t>
                      </a:r>
                      <a:endParaRPr lang="fr-FR" dirty="0">
                        <a:solidFill>
                          <a:schemeClr val="tx1"/>
                        </a:solidFill>
                      </a:endParaRPr>
                    </a:p>
                  </a:txBody>
                  <a:tcPr/>
                </a:tc>
              </a:tr>
              <a:tr h="370840">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Jours fériés</a:t>
                      </a:r>
                      <a:endParaRPr lang="fr-FR" dirty="0">
                        <a:solidFill>
                          <a:schemeClr val="tx1"/>
                        </a:solidFill>
                      </a:endParaRPr>
                    </a:p>
                  </a:txBody>
                  <a:tcPr/>
                </a:tc>
                <a:tc>
                  <a:txBody>
                    <a:bodyPr/>
                    <a:lstStyle/>
                    <a:p>
                      <a:r>
                        <a:rPr lang="de-DE" sz="1800" b="0" i="0" kern="1200" dirty="0" smtClean="0">
                          <a:solidFill>
                            <a:schemeClr val="dk1"/>
                          </a:solidFill>
                          <a:effectLst/>
                          <a:latin typeface="+mn-lt"/>
                          <a:ea typeface="+mn-ea"/>
                          <a:cs typeface="+mn-cs"/>
                        </a:rPr>
                        <a:t>9.12.2016 – 08.01.2017</a:t>
                      </a:r>
                      <a:endParaRPr lang="fr-FR" sz="1800" b="0" i="0" kern="1200" baseline="0" dirty="0" smtClean="0">
                        <a:solidFill>
                          <a:schemeClr val="dk1"/>
                        </a:solidFill>
                        <a:effectLst/>
                        <a:latin typeface="+mn-lt"/>
                        <a:ea typeface="+mn-ea"/>
                        <a:cs typeface="+mn-cs"/>
                      </a:endParaRPr>
                    </a:p>
                  </a:txBody>
                  <a:tcPr/>
                </a:tc>
              </a:tr>
              <a:tr h="296771">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sz="1800" b="0" i="0" kern="1200" baseline="0" dirty="0" smtClean="0">
                          <a:solidFill>
                            <a:schemeClr val="dk1"/>
                          </a:solidFill>
                          <a:effectLst/>
                          <a:latin typeface="+mn-lt"/>
                          <a:ea typeface="+mn-ea"/>
                          <a:cs typeface="+mn-cs"/>
                        </a:rPr>
                        <a:t>Famille d’accueil ( B&amp;B /  demi-pension  ) </a:t>
                      </a:r>
                    </a:p>
                    <a:p>
                      <a:r>
                        <a:rPr lang="fr-FR" sz="1800" b="0" i="0" kern="1200" baseline="0" dirty="0" smtClean="0">
                          <a:solidFill>
                            <a:schemeClr val="dk1"/>
                          </a:solidFill>
                          <a:effectLst/>
                          <a:latin typeface="+mn-lt"/>
                          <a:ea typeface="+mn-ea"/>
                          <a:cs typeface="+mn-cs"/>
                        </a:rPr>
                        <a:t>Appartement (Single) </a:t>
                      </a:r>
                    </a:p>
                    <a:p>
                      <a:r>
                        <a:rPr lang="fr-FR" sz="1800" b="0" i="0" kern="1200" baseline="0" dirty="0" smtClean="0">
                          <a:solidFill>
                            <a:schemeClr val="dk1"/>
                          </a:solidFill>
                          <a:effectLst/>
                          <a:latin typeface="+mn-lt"/>
                          <a:ea typeface="+mn-ea"/>
                          <a:cs typeface="+mn-cs"/>
                        </a:rPr>
                        <a:t>Chambre individuelle dans un appartement de deux pièces </a:t>
                      </a:r>
                    </a:p>
                  </a:txBody>
                  <a:tcPr/>
                </a:tc>
              </a:tr>
              <a:tr h="296771">
                <a:tc>
                  <a:txBody>
                    <a:bodyPr/>
                    <a:lstStyle/>
                    <a:p>
                      <a:r>
                        <a:rPr lang="fr-FR" dirty="0" smtClean="0">
                          <a:solidFill>
                            <a:schemeClr val="tx1"/>
                          </a:solidFill>
                        </a:rPr>
                        <a:t>Loisirs</a:t>
                      </a:r>
                    </a:p>
                  </a:txBody>
                  <a:tcPr/>
                </a:tc>
                <a:tc>
                  <a:txBody>
                    <a:bodyPr/>
                    <a:lstStyle/>
                    <a:p>
                      <a:r>
                        <a:rPr lang="fr-FR" dirty="0" smtClean="0">
                          <a:solidFill>
                            <a:schemeClr val="tx1"/>
                          </a:solidFill>
                        </a:rPr>
                        <a:t>Excursions en petits groupes</a:t>
                      </a:r>
                    </a:p>
                    <a:p>
                      <a:endParaRPr lang="fr-FR" dirty="0" smtClean="0">
                        <a:solidFill>
                          <a:schemeClr val="tx1"/>
                        </a:solidFill>
                      </a:endParaRPr>
                    </a:p>
                    <a:p>
                      <a:r>
                        <a:rPr lang="fr-FR" dirty="0" smtClean="0">
                          <a:solidFill>
                            <a:schemeClr val="tx1"/>
                          </a:solidFill>
                        </a:rPr>
                        <a:t>Activités sportives</a:t>
                      </a:r>
                      <a:endParaRPr lang="fr-FR" dirty="0">
                        <a:solidFill>
                          <a:schemeClr val="tx1"/>
                        </a:solidFill>
                      </a:endParaRPr>
                    </a:p>
                  </a:txBody>
                  <a:tcPr/>
                </a:tc>
              </a:tr>
            </a:tbl>
          </a:graphicData>
        </a:graphic>
      </p:graphicFrame>
    </p:spTree>
    <p:extLst>
      <p:ext uri="{BB962C8B-B14F-4D97-AF65-F5344CB8AC3E}">
        <p14:creationId xmlns:p14="http://schemas.microsoft.com/office/powerpoint/2010/main" val="1636043253"/>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4" name="Inhaltsplatzhalter 3"/>
          <p:cNvPicPr>
            <a:picLocks noGrp="1" noChangeAspect="1"/>
          </p:cNvPicPr>
          <p:nvPr>
            <p:ph idx="1"/>
          </p:nvPr>
        </p:nvPicPr>
        <p:blipFill>
          <a:blip r:embed="rId2"/>
          <a:stretch>
            <a:fillRect/>
          </a:stretch>
        </p:blipFill>
        <p:spPr>
          <a:xfrm>
            <a:off x="5287908" y="3765039"/>
            <a:ext cx="2143125" cy="1962150"/>
          </a:xfrm>
          <a:prstGeom prst="rect">
            <a:avLst/>
          </a:prstGeom>
        </p:spPr>
      </p:pic>
      <p:pic>
        <p:nvPicPr>
          <p:cNvPr id="6" name="Grafik 5"/>
          <p:cNvPicPr>
            <a:picLocks noChangeAspect="1"/>
          </p:cNvPicPr>
          <p:nvPr/>
        </p:nvPicPr>
        <p:blipFill>
          <a:blip r:embed="rId3"/>
          <a:stretch>
            <a:fillRect/>
          </a:stretch>
        </p:blipFill>
        <p:spPr>
          <a:xfrm>
            <a:off x="9258300" y="3750751"/>
            <a:ext cx="2095500" cy="1990725"/>
          </a:xfrm>
          <a:prstGeom prst="rect">
            <a:avLst/>
          </a:prstGeom>
        </p:spPr>
      </p:pic>
    </p:spTree>
    <p:extLst>
      <p:ext uri="{BB962C8B-B14F-4D97-AF65-F5344CB8AC3E}">
        <p14:creationId xmlns:p14="http://schemas.microsoft.com/office/powerpoint/2010/main" val="513556718"/>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084163" y="2007013"/>
            <a:ext cx="4788976" cy="3572375"/>
          </a:xfrm>
          <a:prstGeom prst="rect">
            <a:avLst/>
          </a:prstGeom>
        </p:spPr>
      </p:pic>
    </p:spTree>
    <p:extLst>
      <p:ext uri="{BB962C8B-B14F-4D97-AF65-F5344CB8AC3E}">
        <p14:creationId xmlns:p14="http://schemas.microsoft.com/office/powerpoint/2010/main" val="213436759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ChangeAspect="1"/>
          </p:cNvPicPr>
          <p:nvPr/>
        </p:nvPicPr>
        <p:blipFill>
          <a:blip r:embed="rId2"/>
          <a:stretch>
            <a:fillRect/>
          </a:stretch>
        </p:blipFill>
        <p:spPr>
          <a:xfrm>
            <a:off x="1594836" y="727003"/>
            <a:ext cx="3963607" cy="5449960"/>
          </a:xfrm>
          <a:prstGeom prst="rect">
            <a:avLst/>
          </a:prstGeom>
        </p:spPr>
      </p:pic>
    </p:spTree>
    <p:extLst>
      <p:ext uri="{BB962C8B-B14F-4D97-AF65-F5344CB8AC3E}">
        <p14:creationId xmlns:p14="http://schemas.microsoft.com/office/powerpoint/2010/main" val="176436184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normAutofit/>
          </a:bodyPr>
          <a:lstStyle/>
          <a:p>
            <a:pPr marL="0" indent="0">
              <a:buNone/>
            </a:pPr>
            <a:endParaRPr lang="fr-FR" sz="6000" b="1" dirty="0" smtClean="0"/>
          </a:p>
          <a:p>
            <a:pPr marL="0" indent="0">
              <a:buNone/>
            </a:pPr>
            <a:endParaRPr lang="fr-FR" sz="6000" b="1" dirty="0"/>
          </a:p>
          <a:p>
            <a:pPr marL="0" indent="0">
              <a:buNone/>
            </a:pPr>
            <a:r>
              <a:rPr lang="fr-FR" sz="6000" b="1" dirty="0" smtClean="0"/>
              <a:t>         </a:t>
            </a:r>
          </a:p>
          <a:p>
            <a:pPr marL="0" indent="0">
              <a:buNone/>
            </a:pPr>
            <a:r>
              <a:rPr lang="fr-FR" sz="6000" b="1" dirty="0"/>
              <a:t> </a:t>
            </a:r>
            <a:r>
              <a:rPr lang="fr-FR" sz="6000" b="1" dirty="0" smtClean="0"/>
              <a:t>                              ISK </a:t>
            </a:r>
            <a:r>
              <a:rPr lang="fr-FR" sz="6000" b="1" dirty="0" err="1"/>
              <a:t>Hannover</a:t>
            </a:r>
            <a:endParaRPr lang="de-DE" sz="6000" b="1" dirty="0"/>
          </a:p>
        </p:txBody>
      </p:sp>
    </p:spTree>
    <p:extLst>
      <p:ext uri="{BB962C8B-B14F-4D97-AF65-F5344CB8AC3E}">
        <p14:creationId xmlns:p14="http://schemas.microsoft.com/office/powerpoint/2010/main" val="1886301446"/>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9144000" y="365125"/>
            <a:ext cx="2432765" cy="1714500"/>
          </a:xfrm>
        </p:spPr>
      </p:pic>
      <p:sp>
        <p:nvSpPr>
          <p:cNvPr id="5" name="Rechteck 4"/>
          <p:cNvSpPr/>
          <p:nvPr/>
        </p:nvSpPr>
        <p:spPr>
          <a:xfrm>
            <a:off x="1179758" y="2191563"/>
            <a:ext cx="8461420" cy="3416320"/>
          </a:xfrm>
          <a:prstGeom prst="rect">
            <a:avLst/>
          </a:prstGeom>
        </p:spPr>
        <p:txBody>
          <a:bodyPr wrap="square">
            <a:spAutoFit/>
          </a:bodyPr>
          <a:lstStyle/>
          <a:p>
            <a:r>
              <a:rPr lang="fr-FR" dirty="0">
                <a:latin typeface="Tahoma" panose="020B0604030504040204" pitchFamily="34" charset="0"/>
              </a:rPr>
              <a:t>Chez </a:t>
            </a:r>
            <a:r>
              <a:rPr lang="fr-FR" dirty="0" smtClean="0">
                <a:latin typeface="Tahoma" panose="020B0604030504040204" pitchFamily="34" charset="0"/>
              </a:rPr>
              <a:t>nous </a:t>
            </a:r>
            <a:r>
              <a:rPr lang="fr-FR" dirty="0">
                <a:latin typeface="Tahoma" panose="020B0604030504040204" pitchFamily="34" charset="0"/>
              </a:rPr>
              <a:t>vous </a:t>
            </a:r>
            <a:r>
              <a:rPr lang="fr-FR" dirty="0" smtClean="0">
                <a:latin typeface="Tahoma" panose="020B0604030504040204" pitchFamily="34" charset="0"/>
              </a:rPr>
              <a:t>apprendrez l’allemand en faisant appel à tous vos sens .</a:t>
            </a:r>
          </a:p>
          <a:p>
            <a:r>
              <a:rPr lang="fr-FR" dirty="0" smtClean="0">
                <a:latin typeface="Tahoma" panose="020B0604030504040204" pitchFamily="34" charset="0"/>
              </a:rPr>
              <a:t> Saisissez la chance d’acquérir </a:t>
            </a:r>
            <a:r>
              <a:rPr lang="fr-FR" dirty="0">
                <a:latin typeface="Tahoma" panose="020B0604030504040204" pitchFamily="34" charset="0"/>
              </a:rPr>
              <a:t>les compétences nécessaires pour communiquer en allemand avec aisance </a:t>
            </a:r>
            <a:r>
              <a:rPr lang="fr-FR" dirty="0" smtClean="0">
                <a:latin typeface="Tahoma" panose="020B0604030504040204" pitchFamily="34" charset="0"/>
              </a:rPr>
              <a:t>.</a:t>
            </a:r>
            <a:r>
              <a:rPr lang="fr-FR" dirty="0">
                <a:latin typeface="Helvetica Neue"/>
              </a:rPr>
              <a:t> </a:t>
            </a:r>
            <a:endParaRPr lang="fr-FR" dirty="0" smtClean="0">
              <a:latin typeface="Helvetica Neue"/>
            </a:endParaRPr>
          </a:p>
          <a:p>
            <a:endParaRPr lang="fr-FR" dirty="0">
              <a:latin typeface="Helvetica Neue"/>
            </a:endParaRPr>
          </a:p>
          <a:p>
            <a:r>
              <a:rPr lang="fr-FR" dirty="0">
                <a:latin typeface="Helvetica Neue"/>
              </a:rPr>
              <a:t> Nous vous offrons un apprentissage de très haute qualité ainsi que la possibilité de vous imprégner à fond de la culture allemande par la participation à de nombreuses activités culturelles et  sociales et  de vivre une expérience à la fois linguistique et humaine hors du commun.</a:t>
            </a:r>
          </a:p>
          <a:p>
            <a:endParaRPr lang="fr-FR" dirty="0">
              <a:solidFill>
                <a:srgbClr val="000000"/>
              </a:solidFill>
              <a:latin typeface="Tahoma" panose="020B0604030504040204" pitchFamily="34" charset="0"/>
            </a:endParaRPr>
          </a:p>
          <a:p>
            <a:endParaRPr lang="fr-FR" dirty="0">
              <a:solidFill>
                <a:srgbClr val="000000"/>
              </a:solidFill>
              <a:latin typeface="Tahoma" panose="020B0604030504040204" pitchFamily="34" charset="0"/>
            </a:endParaRPr>
          </a:p>
          <a:p>
            <a:endParaRPr lang="fr-FR" dirty="0">
              <a:solidFill>
                <a:srgbClr val="000000"/>
              </a:solidFill>
              <a:latin typeface="Tahoma" panose="020B0604030504040204" pitchFamily="34" charset="0"/>
            </a:endParaRPr>
          </a:p>
          <a:p>
            <a:endParaRPr lang="fr-FR" dirty="0">
              <a:solidFill>
                <a:srgbClr val="000000"/>
              </a:solidFill>
              <a:latin typeface="Tahoma" panose="020B0604030504040204" pitchFamily="34" charset="0"/>
            </a:endParaRPr>
          </a:p>
        </p:txBody>
      </p:sp>
      <p:sp>
        <p:nvSpPr>
          <p:cNvPr id="7" name="Rechteck 6"/>
          <p:cNvSpPr/>
          <p:nvPr/>
        </p:nvSpPr>
        <p:spPr>
          <a:xfrm>
            <a:off x="958671" y="3345725"/>
            <a:ext cx="8903594" cy="369332"/>
          </a:xfrm>
          <a:prstGeom prst="rect">
            <a:avLst/>
          </a:prstGeom>
        </p:spPr>
        <p:txBody>
          <a:bodyPr wrap="square">
            <a:spAutoFit/>
          </a:bodyPr>
          <a:lstStyle/>
          <a:p>
            <a:pPr fontAlgn="base"/>
            <a:endParaRPr lang="fr-FR" dirty="0">
              <a:solidFill>
                <a:srgbClr val="474747"/>
              </a:solidFill>
              <a:latin typeface="Helvetica Neue"/>
            </a:endParaRPr>
          </a:p>
        </p:txBody>
      </p:sp>
    </p:spTree>
    <p:extLst>
      <p:ext uri="{BB962C8B-B14F-4D97-AF65-F5344CB8AC3E}">
        <p14:creationId xmlns:p14="http://schemas.microsoft.com/office/powerpoint/2010/main" val="2741798856"/>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cstate="print">
            <a:extLst>
              <a:ext uri="{28A0092B-C50C-407E-A947-70E740481C1C}">
                <a14:useLocalDpi xmlns:a14="http://schemas.microsoft.com/office/drawing/2010/main" val="0"/>
              </a:ext>
            </a:extLst>
          </a:blip>
          <a:stretch>
            <a:fillRect/>
          </a:stretch>
        </p:blipFill>
        <p:spPr>
          <a:xfrm>
            <a:off x="6153228" y="569222"/>
            <a:ext cx="5242063" cy="5159583"/>
          </a:xfrm>
        </p:spPr>
      </p:pic>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6737" y="569223"/>
            <a:ext cx="5149148" cy="5159583"/>
          </a:xfrm>
          <a:prstGeom prst="rect">
            <a:avLst/>
          </a:prstGeom>
        </p:spPr>
      </p:pic>
    </p:spTree>
    <p:extLst>
      <p:ext uri="{BB962C8B-B14F-4D97-AF65-F5344CB8AC3E}">
        <p14:creationId xmlns:p14="http://schemas.microsoft.com/office/powerpoint/2010/main" val="2455018634"/>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Espace réservé du contenu 2"/>
          <p:cNvSpPr>
            <a:spLocks noGrp="1"/>
          </p:cNvSpPr>
          <p:nvPr>
            <p:ph idx="1"/>
          </p:nvPr>
        </p:nvSpPr>
        <p:spPr/>
        <p:txBody>
          <a:bodyPr/>
          <a:lstStyle/>
          <a:p>
            <a:endParaRPr lang="fr-FR" dirty="0"/>
          </a:p>
        </p:txBody>
      </p:sp>
      <p:pic>
        <p:nvPicPr>
          <p:cNvPr id="5" name="Image 4"/>
          <p:cNvPicPr>
            <a:picLocks noChangeAspect="1"/>
          </p:cNvPicPr>
          <p:nvPr/>
        </p:nvPicPr>
        <p:blipFill>
          <a:blip r:embed="rId2"/>
          <a:stretch>
            <a:fillRect/>
          </a:stretch>
        </p:blipFill>
        <p:spPr>
          <a:xfrm>
            <a:off x="2954695" y="1027906"/>
            <a:ext cx="6282609" cy="4701075"/>
          </a:xfrm>
          <a:prstGeom prst="rect">
            <a:avLst/>
          </a:prstGeom>
        </p:spPr>
      </p:pic>
    </p:spTree>
    <p:extLst>
      <p:ext uri="{BB962C8B-B14F-4D97-AF65-F5344CB8AC3E}">
        <p14:creationId xmlns:p14="http://schemas.microsoft.com/office/powerpoint/2010/main" val="3173819751"/>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p:cNvGraphicFramePr>
          <p:nvPr>
            <p:extLst>
              <p:ext uri="{D42A27DB-BD31-4B8C-83A1-F6EECF244321}">
                <p14:modId xmlns:p14="http://schemas.microsoft.com/office/powerpoint/2010/main" val="595011856"/>
              </p:ext>
            </p:extLst>
          </p:nvPr>
        </p:nvGraphicFramePr>
        <p:xfrm>
          <a:off x="792996" y="516867"/>
          <a:ext cx="10275376" cy="7549225"/>
        </p:xfrm>
        <a:graphic>
          <a:graphicData uri="http://schemas.openxmlformats.org/drawingml/2006/table">
            <a:tbl>
              <a:tblPr firstRow="1" bandRow="1">
                <a:tableStyleId>{5C22544A-7EE6-4342-B048-85BDC9FD1C3A}</a:tableStyleId>
              </a:tblPr>
              <a:tblGrid>
                <a:gridCol w="5137688"/>
                <a:gridCol w="5137688"/>
              </a:tblGrid>
              <a:tr h="774450">
                <a:tc>
                  <a:txBody>
                    <a:bodyPr/>
                    <a:lstStyle/>
                    <a:p>
                      <a:r>
                        <a:rPr lang="fr-FR" dirty="0" smtClean="0"/>
                        <a:t>Adresse </a:t>
                      </a:r>
                      <a:endParaRPr lang="fr-FR" dirty="0"/>
                    </a:p>
                  </a:txBody>
                  <a:tcPr/>
                </a:tc>
                <a:tc>
                  <a:txBody>
                    <a:bodyPr/>
                    <a:lstStyle/>
                    <a:p>
                      <a:r>
                        <a:rPr lang="fr-FR" sz="1800" b="1" i="0" kern="1200" dirty="0" smtClean="0">
                          <a:solidFill>
                            <a:schemeClr val="lt1"/>
                          </a:solidFill>
                          <a:effectLst/>
                          <a:latin typeface="+mn-lt"/>
                          <a:ea typeface="+mn-ea"/>
                          <a:cs typeface="+mn-cs"/>
                        </a:rPr>
                        <a:t>  </a:t>
                      </a:r>
                      <a:r>
                        <a:rPr lang="fr-FR" sz="1800" b="0" i="0" kern="1200" dirty="0" err="1" smtClean="0">
                          <a:solidFill>
                            <a:schemeClr val="lt1"/>
                          </a:solidFill>
                          <a:effectLst/>
                          <a:latin typeface="+mn-lt"/>
                          <a:ea typeface="+mn-ea"/>
                          <a:cs typeface="+mn-cs"/>
                        </a:rPr>
                        <a:t>Lützowstraße</a:t>
                      </a:r>
                      <a:r>
                        <a:rPr lang="fr-FR" sz="1800" b="0" i="0" kern="1200" dirty="0" smtClean="0">
                          <a:solidFill>
                            <a:schemeClr val="lt1"/>
                          </a:solidFill>
                          <a:effectLst/>
                          <a:latin typeface="+mn-lt"/>
                          <a:ea typeface="+mn-ea"/>
                          <a:cs typeface="+mn-cs"/>
                        </a:rPr>
                        <a:t> 7,</a:t>
                      </a:r>
                      <a:r>
                        <a:rPr lang="fr-FR" sz="1800" b="0" i="0" kern="1200" baseline="0" dirty="0" smtClean="0">
                          <a:solidFill>
                            <a:schemeClr val="lt1"/>
                          </a:solidFill>
                          <a:effectLst/>
                          <a:latin typeface="+mn-lt"/>
                          <a:ea typeface="+mn-ea"/>
                          <a:cs typeface="+mn-cs"/>
                        </a:rPr>
                        <a:t> </a:t>
                      </a:r>
                      <a:r>
                        <a:rPr lang="fr-FR" sz="1800" b="0" i="0" kern="1200" dirty="0" err="1" smtClean="0">
                          <a:solidFill>
                            <a:schemeClr val="lt1"/>
                          </a:solidFill>
                          <a:effectLst/>
                          <a:latin typeface="+mn-lt"/>
                          <a:ea typeface="+mn-ea"/>
                          <a:cs typeface="+mn-cs"/>
                        </a:rPr>
                        <a:t>Hannover</a:t>
                      </a:r>
                      <a:endParaRPr lang="fr-FR" dirty="0"/>
                    </a:p>
                  </a:txBody>
                  <a:tcPr/>
                </a:tc>
              </a:tr>
              <a:tr h="526270">
                <a:tc>
                  <a:txBody>
                    <a:bodyPr/>
                    <a:lstStyle/>
                    <a:p>
                      <a:r>
                        <a:rPr lang="fr-FR" dirty="0" smtClean="0"/>
                        <a:t>Début</a:t>
                      </a:r>
                      <a:r>
                        <a:rPr lang="fr-FR" baseline="0" dirty="0" smtClean="0"/>
                        <a:t> des cours </a:t>
                      </a:r>
                      <a:endParaRPr lang="fr-FR" dirty="0"/>
                    </a:p>
                  </a:txBody>
                  <a:tcPr/>
                </a:tc>
                <a:tc>
                  <a:txBody>
                    <a:bodyPr/>
                    <a:lstStyle/>
                    <a:p>
                      <a:r>
                        <a:rPr lang="fr-FR" dirty="0" smtClean="0"/>
                        <a:t>Tous les lundis</a:t>
                      </a:r>
                      <a:endParaRPr lang="fr-FR" dirty="0"/>
                    </a:p>
                  </a:txBody>
                  <a:tcPr/>
                </a:tc>
              </a:tr>
              <a:tr h="499750">
                <a:tc>
                  <a:txBody>
                    <a:bodyPr/>
                    <a:lstStyle/>
                    <a:p>
                      <a:r>
                        <a:rPr lang="fr-FR" dirty="0" smtClean="0"/>
                        <a:t>Participants ( capacité maximale)</a:t>
                      </a:r>
                      <a:endParaRPr lang="fr-FR" dirty="0"/>
                    </a:p>
                  </a:txBody>
                  <a:tcPr/>
                </a:tc>
                <a:tc>
                  <a:txBody>
                    <a:bodyPr/>
                    <a:lstStyle/>
                    <a:p>
                      <a:r>
                        <a:rPr lang="fr-FR" dirty="0" smtClean="0"/>
                        <a:t>14</a:t>
                      </a:r>
                      <a:endParaRPr lang="fr-FR" dirty="0"/>
                    </a:p>
                  </a:txBody>
                  <a:tcPr/>
                </a:tc>
              </a:tr>
              <a:tr h="499750">
                <a:tc>
                  <a:txBody>
                    <a:bodyPr/>
                    <a:lstStyle/>
                    <a:p>
                      <a:r>
                        <a:rPr lang="fr-FR" dirty="0" smtClean="0"/>
                        <a:t>Leçons (</a:t>
                      </a:r>
                      <a:r>
                        <a:rPr lang="fr-FR" baseline="0" dirty="0" smtClean="0"/>
                        <a:t> L’unité dure 45 min )</a:t>
                      </a:r>
                      <a:endParaRPr lang="fr-FR" dirty="0"/>
                    </a:p>
                  </a:txBody>
                  <a:tcPr/>
                </a:tc>
                <a:tc>
                  <a:txBody>
                    <a:bodyPr/>
                    <a:lstStyle/>
                    <a:p>
                      <a:r>
                        <a:rPr lang="fr-FR" dirty="0" smtClean="0"/>
                        <a:t>20 </a:t>
                      </a:r>
                      <a:r>
                        <a:rPr lang="fr-FR" baseline="0" dirty="0" smtClean="0"/>
                        <a:t> </a:t>
                      </a:r>
                      <a:r>
                        <a:rPr lang="fr-FR" dirty="0" smtClean="0"/>
                        <a:t>unités / semaine </a:t>
                      </a:r>
                      <a:endParaRPr lang="fr-FR" dirty="0"/>
                    </a:p>
                  </a:txBody>
                  <a:tcPr/>
                </a:tc>
              </a:tr>
              <a:tr h="598245">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dirty="0" smtClean="0">
                          <a:solidFill>
                            <a:schemeClr val="tx1"/>
                          </a:solidFill>
                        </a:rPr>
                        <a:t>Non inclus </a:t>
                      </a:r>
                      <a:r>
                        <a:rPr lang="fr-FR" baseline="0" dirty="0" smtClean="0">
                          <a:solidFill>
                            <a:schemeClr val="tx1"/>
                          </a:solidFill>
                        </a:rPr>
                        <a:t> dans les frais </a:t>
                      </a:r>
                      <a:endParaRPr lang="fr-FR" dirty="0">
                        <a:solidFill>
                          <a:schemeClr val="tx1"/>
                        </a:solidFill>
                      </a:endParaRPr>
                    </a:p>
                  </a:txBody>
                  <a:tcPr/>
                </a:tc>
              </a:tr>
              <a:tr h="499750">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solidFill>
                            <a:schemeClr val="tx1"/>
                          </a:solidFill>
                        </a:rPr>
                        <a:t>Préparation</a:t>
                      </a:r>
                      <a:r>
                        <a:rPr lang="fr-FR" baseline="0" dirty="0" smtClean="0">
                          <a:solidFill>
                            <a:schemeClr val="tx1"/>
                          </a:solidFill>
                        </a:rPr>
                        <a:t> aux tests DAF/DSH</a:t>
                      </a:r>
                      <a:endParaRPr lang="fr-FR" dirty="0">
                        <a:solidFill>
                          <a:schemeClr val="tx1"/>
                        </a:solidFill>
                      </a:endParaRPr>
                    </a:p>
                  </a:txBody>
                  <a:tcPr/>
                </a:tc>
              </a:tr>
              <a:tr h="499750">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499750">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solidFill>
                            <a:schemeClr val="tx1"/>
                          </a:solidFill>
                        </a:rPr>
                        <a:t>Non</a:t>
                      </a:r>
                      <a:endParaRPr lang="fr-FR" dirty="0">
                        <a:solidFill>
                          <a:schemeClr val="tx1"/>
                        </a:solidFill>
                      </a:endParaRPr>
                    </a:p>
                  </a:txBody>
                  <a:tcPr/>
                </a:tc>
              </a:tr>
              <a:tr h="499750">
                <a:tc>
                  <a:txBody>
                    <a:bodyPr/>
                    <a:lstStyle/>
                    <a:p>
                      <a:r>
                        <a:rPr lang="fr-FR" dirty="0" smtClean="0">
                          <a:solidFill>
                            <a:schemeClr val="tx1"/>
                          </a:solidFill>
                        </a:rPr>
                        <a:t>Jours fériés 2016</a:t>
                      </a:r>
                      <a:r>
                        <a:rPr lang="fr-FR" baseline="0" dirty="0" smtClean="0">
                          <a:solidFill>
                            <a:schemeClr val="tx1"/>
                          </a:solidFill>
                        </a:rPr>
                        <a:t> – 2017</a:t>
                      </a:r>
                      <a:endParaRPr lang="fr-FR" dirty="0">
                        <a:solidFill>
                          <a:schemeClr val="tx1"/>
                        </a:solidFill>
                      </a:endParaRPr>
                    </a:p>
                  </a:txBody>
                  <a:tcPr/>
                </a:tc>
                <a:tc>
                  <a:txBody>
                    <a:bodyPr/>
                    <a:lstStyle/>
                    <a:p>
                      <a:r>
                        <a:rPr lang="fr-FR" sz="1800" b="0" i="0" kern="1200" baseline="0" dirty="0" smtClean="0">
                          <a:solidFill>
                            <a:schemeClr val="dk1"/>
                          </a:solidFill>
                          <a:effectLst/>
                          <a:latin typeface="+mn-lt"/>
                          <a:ea typeface="+mn-ea"/>
                          <a:cs typeface="+mn-cs"/>
                        </a:rPr>
                        <a:t>20-24.06.2016 </a:t>
                      </a:r>
                    </a:p>
                    <a:p>
                      <a:r>
                        <a:rPr lang="fr-FR" sz="1800" b="0" i="0" kern="1200" baseline="0" dirty="0" smtClean="0">
                          <a:solidFill>
                            <a:schemeClr val="dk1"/>
                          </a:solidFill>
                          <a:effectLst/>
                          <a:latin typeface="+mn-lt"/>
                          <a:ea typeface="+mn-ea"/>
                          <a:cs typeface="+mn-cs"/>
                        </a:rPr>
                        <a:t>17-21.10.2016</a:t>
                      </a:r>
                    </a:p>
                    <a:p>
                      <a:r>
                        <a:rPr lang="fr-FR" sz="1800" b="0" i="0" kern="1200" baseline="0" dirty="0" smtClean="0">
                          <a:solidFill>
                            <a:schemeClr val="dk1"/>
                          </a:solidFill>
                          <a:effectLst/>
                          <a:latin typeface="+mn-lt"/>
                          <a:ea typeface="+mn-ea"/>
                          <a:cs typeface="+mn-cs"/>
                        </a:rPr>
                        <a:t>19-31.12.2016</a:t>
                      </a:r>
                    </a:p>
                    <a:p>
                      <a:r>
                        <a:rPr lang="fr-FR" sz="1800" b="0" i="0" kern="1200" baseline="0" dirty="0" smtClean="0">
                          <a:solidFill>
                            <a:schemeClr val="dk1"/>
                          </a:solidFill>
                          <a:effectLst/>
                          <a:latin typeface="+mn-lt"/>
                          <a:ea typeface="+mn-ea"/>
                          <a:cs typeface="+mn-cs"/>
                        </a:rPr>
                        <a:t>19-23.06.2017</a:t>
                      </a:r>
                    </a:p>
                    <a:p>
                      <a:r>
                        <a:rPr lang="fr-FR" sz="1800" b="0" i="0" kern="1200" baseline="0" dirty="0" smtClean="0">
                          <a:solidFill>
                            <a:schemeClr val="dk1"/>
                          </a:solidFill>
                          <a:effectLst/>
                          <a:latin typeface="+mn-lt"/>
                          <a:ea typeface="+mn-ea"/>
                          <a:cs typeface="+mn-cs"/>
                        </a:rPr>
                        <a:t>16-20.10.2017</a:t>
                      </a:r>
                    </a:p>
                    <a:p>
                      <a:r>
                        <a:rPr lang="fr-FR" sz="1800" b="0" i="0" kern="1200" baseline="0" dirty="0" smtClean="0">
                          <a:solidFill>
                            <a:schemeClr val="dk1"/>
                          </a:solidFill>
                          <a:effectLst/>
                          <a:latin typeface="+mn-lt"/>
                          <a:ea typeface="+mn-ea"/>
                          <a:cs typeface="+mn-cs"/>
                        </a:rPr>
                        <a:t>18-31.12.2017</a:t>
                      </a:r>
                    </a:p>
                  </a:txBody>
                  <a:tcPr/>
                </a:tc>
              </a:tr>
              <a:tr h="499750">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sz="1800" b="0" i="0" kern="1200" baseline="0" dirty="0" smtClean="0">
                          <a:solidFill>
                            <a:schemeClr val="dk1"/>
                          </a:solidFill>
                          <a:effectLst/>
                          <a:latin typeface="+mn-lt"/>
                          <a:ea typeface="+mn-ea"/>
                          <a:cs typeface="+mn-cs"/>
                        </a:rPr>
                        <a:t>                                 -</a:t>
                      </a:r>
                      <a:endParaRPr lang="fr-FR" sz="1800" b="0" i="0" kern="1200" baseline="0" dirty="0" smtClean="0">
                        <a:solidFill>
                          <a:schemeClr val="dk1"/>
                        </a:solidFill>
                        <a:effectLst/>
                        <a:latin typeface="+mn-lt"/>
                        <a:ea typeface="+mn-ea"/>
                        <a:cs typeface="+mn-cs"/>
                      </a:endParaRPr>
                    </a:p>
                  </a:txBody>
                  <a:tcPr/>
                </a:tc>
              </a:tr>
              <a:tr h="499750">
                <a:tc>
                  <a:txBody>
                    <a:bodyPr/>
                    <a:lstStyle/>
                    <a:p>
                      <a:r>
                        <a:rPr lang="fr-FR" dirty="0" smtClean="0">
                          <a:solidFill>
                            <a:schemeClr val="tx1"/>
                          </a:solidFill>
                        </a:rPr>
                        <a:t>Loisirs</a:t>
                      </a:r>
                    </a:p>
                  </a:txBody>
                  <a:tcPr/>
                </a:tc>
                <a:tc>
                  <a:txBody>
                    <a:bodyPr/>
                    <a:lstStyle/>
                    <a:p>
                      <a:r>
                        <a:rPr lang="fr-FR" dirty="0" smtClean="0">
                          <a:solidFill>
                            <a:schemeClr val="tx1"/>
                          </a:solidFill>
                        </a:rPr>
                        <a:t>Excursions en petits groupes</a:t>
                      </a:r>
                    </a:p>
                    <a:p>
                      <a:endParaRPr lang="fr-FR" dirty="0" smtClean="0">
                        <a:solidFill>
                          <a:schemeClr val="tx1"/>
                        </a:solidFill>
                      </a:endParaRPr>
                    </a:p>
                    <a:p>
                      <a:r>
                        <a:rPr lang="fr-FR" dirty="0" smtClean="0">
                          <a:solidFill>
                            <a:schemeClr val="tx1"/>
                          </a:solidFill>
                        </a:rPr>
                        <a:t>Activités sportives</a:t>
                      </a:r>
                      <a:endParaRPr lang="fr-FR" dirty="0">
                        <a:solidFill>
                          <a:schemeClr val="tx1"/>
                        </a:solidFill>
                      </a:endParaRPr>
                    </a:p>
                  </a:txBody>
                  <a:tcPr/>
                </a:tc>
              </a:tr>
            </a:tbl>
          </a:graphicData>
        </a:graphic>
      </p:graphicFrame>
    </p:spTree>
    <p:extLst>
      <p:ext uri="{BB962C8B-B14F-4D97-AF65-F5344CB8AC3E}">
        <p14:creationId xmlns:p14="http://schemas.microsoft.com/office/powerpoint/2010/main" val="2526271314"/>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4" name="Inhaltsplatzhalter 3"/>
          <p:cNvPicPr>
            <a:picLocks noGrp="1" noChangeAspect="1"/>
          </p:cNvPicPr>
          <p:nvPr>
            <p:ph idx="1"/>
          </p:nvPr>
        </p:nvPicPr>
        <p:blipFill>
          <a:blip r:embed="rId2"/>
          <a:stretch>
            <a:fillRect/>
          </a:stretch>
        </p:blipFill>
        <p:spPr>
          <a:xfrm>
            <a:off x="5287908" y="3765039"/>
            <a:ext cx="2143125" cy="1962150"/>
          </a:xfrm>
          <a:prstGeom prst="rect">
            <a:avLst/>
          </a:prstGeom>
        </p:spPr>
      </p:pic>
      <p:pic>
        <p:nvPicPr>
          <p:cNvPr id="5" name="Grafik 4"/>
          <p:cNvPicPr>
            <a:picLocks noChangeAspect="1"/>
          </p:cNvPicPr>
          <p:nvPr/>
        </p:nvPicPr>
        <p:blipFill>
          <a:blip r:embed="rId3"/>
          <a:stretch>
            <a:fillRect/>
          </a:stretch>
        </p:blipFill>
        <p:spPr>
          <a:xfrm>
            <a:off x="1391187" y="3736464"/>
            <a:ext cx="2133600" cy="1990725"/>
          </a:xfrm>
          <a:prstGeom prst="rect">
            <a:avLst/>
          </a:prstGeom>
        </p:spPr>
      </p:pic>
      <p:pic>
        <p:nvPicPr>
          <p:cNvPr id="6" name="Grafik 5"/>
          <p:cNvPicPr>
            <a:picLocks noChangeAspect="1"/>
          </p:cNvPicPr>
          <p:nvPr/>
        </p:nvPicPr>
        <p:blipFill>
          <a:blip r:embed="rId4"/>
          <a:stretch>
            <a:fillRect/>
          </a:stretch>
        </p:blipFill>
        <p:spPr>
          <a:xfrm>
            <a:off x="9258300" y="3750751"/>
            <a:ext cx="2095500" cy="1990725"/>
          </a:xfrm>
          <a:prstGeom prst="rect">
            <a:avLst/>
          </a:prstGeom>
        </p:spPr>
      </p:pic>
    </p:spTree>
    <p:extLst>
      <p:ext uri="{BB962C8B-B14F-4D97-AF65-F5344CB8AC3E}">
        <p14:creationId xmlns:p14="http://schemas.microsoft.com/office/powerpoint/2010/main" val="244467361"/>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p:txBody>
          <a:bodyPr/>
          <a:lstStyle/>
          <a:p>
            <a:pPr marL="0" indent="0">
              <a:buNone/>
            </a:pPr>
            <a:r>
              <a:rPr lang="de-DE" dirty="0" smtClean="0"/>
              <a:t>‘‘  Grâce à </a:t>
            </a:r>
            <a:r>
              <a:rPr lang="de-DE" dirty="0" err="1" smtClean="0"/>
              <a:t>cette</a:t>
            </a:r>
            <a:r>
              <a:rPr lang="de-DE" dirty="0" smtClean="0"/>
              <a:t> </a:t>
            </a:r>
            <a:r>
              <a:rPr lang="de-DE" dirty="0" err="1" smtClean="0"/>
              <a:t>école</a:t>
            </a:r>
            <a:r>
              <a:rPr lang="de-DE" dirty="0" smtClean="0"/>
              <a:t> , </a:t>
            </a:r>
            <a:r>
              <a:rPr lang="de-DE" dirty="0" err="1" smtClean="0"/>
              <a:t>j‘ai</a:t>
            </a:r>
            <a:r>
              <a:rPr lang="de-DE" dirty="0" smtClean="0"/>
              <a:t> </a:t>
            </a:r>
            <a:r>
              <a:rPr lang="de-DE" dirty="0" err="1" smtClean="0"/>
              <a:t>beaucoup</a:t>
            </a:r>
            <a:r>
              <a:rPr lang="de-DE" dirty="0" smtClean="0"/>
              <a:t> </a:t>
            </a:r>
            <a:r>
              <a:rPr lang="de-DE" dirty="0" err="1" smtClean="0"/>
              <a:t>appris</a:t>
            </a:r>
            <a:r>
              <a:rPr lang="de-DE" dirty="0" smtClean="0"/>
              <a:t> “</a:t>
            </a:r>
          </a:p>
          <a:p>
            <a:pPr marL="0" indent="0">
              <a:buNone/>
            </a:pPr>
            <a:r>
              <a:rPr lang="de-DE" dirty="0"/>
              <a:t> </a:t>
            </a:r>
            <a:r>
              <a:rPr lang="de-DE" dirty="0" smtClean="0"/>
              <a:t>                                                                 </a:t>
            </a:r>
            <a:r>
              <a:rPr lang="de-DE" dirty="0" err="1" smtClean="0"/>
              <a:t>Manel</a:t>
            </a:r>
            <a:r>
              <a:rPr lang="de-DE" dirty="0" smtClean="0"/>
              <a:t> - Tunis</a:t>
            </a:r>
            <a:endParaRPr lang="de-DE" dirty="0"/>
          </a:p>
        </p:txBody>
      </p:sp>
    </p:spTree>
    <p:extLst>
      <p:ext uri="{BB962C8B-B14F-4D97-AF65-F5344CB8AC3E}">
        <p14:creationId xmlns:p14="http://schemas.microsoft.com/office/powerpoint/2010/main" val="315819954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a:bodyPr>
          <a:lstStyle/>
          <a:p>
            <a:pPr marL="0" indent="0">
              <a:buNone/>
            </a:pPr>
            <a:endParaRPr lang="fr-FR" sz="5400" b="1" dirty="0" smtClean="0"/>
          </a:p>
          <a:p>
            <a:pPr marL="0" indent="0">
              <a:buNone/>
            </a:pPr>
            <a:endParaRPr lang="fr-FR" sz="5400" b="1" dirty="0"/>
          </a:p>
          <a:p>
            <a:pPr marL="0" indent="0">
              <a:buNone/>
            </a:pPr>
            <a:endParaRPr lang="fr-FR" sz="5400" b="1" dirty="0" smtClean="0"/>
          </a:p>
          <a:p>
            <a:pPr marL="0" indent="0">
              <a:buNone/>
            </a:pPr>
            <a:endParaRPr lang="fr-FR" sz="5400" b="1" dirty="0"/>
          </a:p>
          <a:p>
            <a:pPr marL="0" indent="0">
              <a:buNone/>
            </a:pPr>
            <a:r>
              <a:rPr lang="fr-FR" sz="5400" b="1" dirty="0" smtClean="0"/>
              <a:t>                                       IIK </a:t>
            </a:r>
            <a:r>
              <a:rPr lang="fr-FR" sz="5400" b="1" dirty="0"/>
              <a:t>Düsseldorf</a:t>
            </a:r>
          </a:p>
        </p:txBody>
      </p:sp>
    </p:spTree>
    <p:extLst>
      <p:ext uri="{BB962C8B-B14F-4D97-AF65-F5344CB8AC3E}">
        <p14:creationId xmlns:p14="http://schemas.microsoft.com/office/powerpoint/2010/main" val="3578962715"/>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a:xfrm>
            <a:off x="411480" y="1027905"/>
            <a:ext cx="8748018" cy="1325563"/>
          </a:xfrm>
        </p:spPr>
        <p:txBody>
          <a:bodyPr>
            <a:normAutofit/>
          </a:bodyPr>
          <a:lstStyle/>
          <a:p>
            <a:r>
              <a:rPr lang="fr-FR" sz="3200" dirty="0"/>
              <a:t>IIK </a:t>
            </a:r>
            <a:r>
              <a:rPr lang="fr-FR" sz="3200" dirty="0" smtClean="0"/>
              <a:t>Düsseldorf</a:t>
            </a:r>
            <a:r>
              <a:rPr lang="fr-FR" sz="3200" dirty="0"/>
              <a:t/>
            </a:r>
            <a:br>
              <a:rPr lang="fr-FR" sz="3200" dirty="0"/>
            </a:br>
            <a:r>
              <a:rPr lang="fr-FR" sz="3200" dirty="0" smtClean="0"/>
              <a:t>Institut </a:t>
            </a:r>
            <a:r>
              <a:rPr lang="fr-FR" sz="3200" dirty="0" err="1" smtClean="0"/>
              <a:t>für</a:t>
            </a:r>
            <a:r>
              <a:rPr lang="fr-FR" sz="3200" dirty="0" smtClean="0"/>
              <a:t> </a:t>
            </a:r>
            <a:r>
              <a:rPr lang="fr-FR" sz="3200" dirty="0" err="1" smtClean="0"/>
              <a:t>Internationaler</a:t>
            </a:r>
            <a:r>
              <a:rPr lang="fr-FR" sz="3200" dirty="0" smtClean="0"/>
              <a:t>  </a:t>
            </a:r>
            <a:r>
              <a:rPr lang="fr-FR" sz="3200" dirty="0" err="1" smtClean="0"/>
              <a:t>Kommunikation</a:t>
            </a:r>
            <a:endParaRPr lang="de-DE" sz="3200" dirty="0"/>
          </a:p>
        </p:txBody>
      </p:sp>
      <p:sp>
        <p:nvSpPr>
          <p:cNvPr id="3" name="Inhaltsplatzhalter 2"/>
          <p:cNvSpPr>
            <a:spLocks noGrp="1"/>
          </p:cNvSpPr>
          <p:nvPr>
            <p:ph idx="1"/>
          </p:nvPr>
        </p:nvSpPr>
        <p:spPr>
          <a:xfrm>
            <a:off x="652220" y="2848513"/>
            <a:ext cx="10515600" cy="4351338"/>
          </a:xfrm>
        </p:spPr>
        <p:txBody>
          <a:bodyPr/>
          <a:lstStyle/>
          <a:p>
            <a:pPr marL="0" indent="0">
              <a:buNone/>
            </a:pPr>
            <a:r>
              <a:rPr lang="fr-FR" dirty="0"/>
              <a:t>Que vous soyez débutant, avancé ou "pro", nous vous proposons des cours pour tous les niveaux. </a:t>
            </a:r>
            <a:endParaRPr lang="fr-FR" dirty="0" smtClean="0"/>
          </a:p>
          <a:p>
            <a:pPr marL="0" indent="0">
              <a:buNone/>
            </a:pPr>
            <a:endParaRPr lang="fr-FR" dirty="0" smtClean="0"/>
          </a:p>
          <a:p>
            <a:pPr marL="0" indent="0">
              <a:buNone/>
            </a:pPr>
            <a:r>
              <a:rPr lang="fr-FR" dirty="0" smtClean="0"/>
              <a:t>Chez </a:t>
            </a:r>
            <a:r>
              <a:rPr lang="fr-FR" dirty="0"/>
              <a:t>nous, vous </a:t>
            </a:r>
            <a:r>
              <a:rPr lang="fr-FR" dirty="0" smtClean="0"/>
              <a:t>apprendrez </a:t>
            </a:r>
            <a:r>
              <a:rPr lang="fr-FR" dirty="0"/>
              <a:t>non seulement la grammaire et l'orthographe mais aussi à parler librement et naturellement. </a:t>
            </a:r>
            <a:endParaRPr lang="fr-FR" dirty="0" smtClean="0"/>
          </a:p>
          <a:p>
            <a:pPr marL="0" indent="0">
              <a:buNone/>
            </a:pPr>
            <a:r>
              <a:rPr lang="fr-FR" dirty="0" smtClean="0"/>
              <a:t>De </a:t>
            </a:r>
            <a:r>
              <a:rPr lang="fr-FR" dirty="0"/>
              <a:t>plus, vous augmentez votre vocabulaire, vous améliorez votre prononciation et vous vous entraînez à la compréhension orale et écrite. Dès le départ, la langue d'enseignement est l'allemand.</a:t>
            </a:r>
            <a:br>
              <a:rPr lang="fr-FR" dirty="0"/>
            </a:br>
            <a:endParaRPr lang="de-DE" dirty="0"/>
          </a:p>
        </p:txBody>
      </p:sp>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427123" y="586476"/>
            <a:ext cx="1481394" cy="1766992"/>
          </a:xfrm>
          <a:prstGeom prst="rect">
            <a:avLst/>
          </a:prstGeom>
        </p:spPr>
      </p:pic>
    </p:spTree>
    <p:extLst>
      <p:ext uri="{BB962C8B-B14F-4D97-AF65-F5344CB8AC3E}">
        <p14:creationId xmlns:p14="http://schemas.microsoft.com/office/powerpoint/2010/main" val="1606146665"/>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6709206" y="1945661"/>
            <a:ext cx="4810617" cy="3599945"/>
          </a:xfrm>
        </p:spPr>
      </p:pic>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94030" y="1945661"/>
            <a:ext cx="5354749" cy="3569833"/>
          </a:xfrm>
          <a:prstGeom prst="rect">
            <a:avLst/>
          </a:prstGeom>
        </p:spPr>
      </p:pic>
    </p:spTree>
    <p:extLst>
      <p:ext uri="{BB962C8B-B14F-4D97-AF65-F5344CB8AC3E}">
        <p14:creationId xmlns:p14="http://schemas.microsoft.com/office/powerpoint/2010/main" val="19718833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Grafik 9"/>
          <p:cNvPicPr>
            <a:picLocks noChangeAspect="1"/>
          </p:cNvPicPr>
          <p:nvPr/>
        </p:nvPicPr>
        <p:blipFill>
          <a:blip r:embed="rId2"/>
          <a:stretch>
            <a:fillRect/>
          </a:stretch>
        </p:blipFill>
        <p:spPr>
          <a:xfrm>
            <a:off x="494062" y="3249938"/>
            <a:ext cx="4592281" cy="3352773"/>
          </a:xfrm>
          <a:prstGeom prst="rect">
            <a:avLst/>
          </a:prstGeom>
        </p:spPr>
      </p:pic>
      <p:pic>
        <p:nvPicPr>
          <p:cNvPr id="2" name="Image 1"/>
          <p:cNvPicPr>
            <a:picLocks noChangeAspect="1"/>
          </p:cNvPicPr>
          <p:nvPr/>
        </p:nvPicPr>
        <p:blipFill>
          <a:blip r:embed="rId3"/>
          <a:stretch>
            <a:fillRect/>
          </a:stretch>
        </p:blipFill>
        <p:spPr>
          <a:xfrm>
            <a:off x="6463605" y="3249938"/>
            <a:ext cx="4485067" cy="3352773"/>
          </a:xfrm>
          <a:prstGeom prst="rect">
            <a:avLst/>
          </a:prstGeom>
        </p:spPr>
      </p:pic>
      <p:pic>
        <p:nvPicPr>
          <p:cNvPr id="3" name="Image 2"/>
          <p:cNvPicPr>
            <a:picLocks noChangeAspect="1"/>
          </p:cNvPicPr>
          <p:nvPr/>
        </p:nvPicPr>
        <p:blipFill>
          <a:blip r:embed="rId4"/>
          <a:stretch>
            <a:fillRect/>
          </a:stretch>
        </p:blipFill>
        <p:spPr>
          <a:xfrm>
            <a:off x="6339619" y="260654"/>
            <a:ext cx="4485067" cy="2913681"/>
          </a:xfrm>
          <a:prstGeom prst="rect">
            <a:avLst/>
          </a:prstGeom>
        </p:spPr>
      </p:pic>
      <p:pic>
        <p:nvPicPr>
          <p:cNvPr id="5" name="Image 4"/>
          <p:cNvPicPr>
            <a:picLocks noChangeAspect="1"/>
          </p:cNvPicPr>
          <p:nvPr/>
        </p:nvPicPr>
        <p:blipFill>
          <a:blip r:embed="rId5"/>
          <a:stretch>
            <a:fillRect/>
          </a:stretch>
        </p:blipFill>
        <p:spPr>
          <a:xfrm>
            <a:off x="788115" y="350829"/>
            <a:ext cx="4571429" cy="2733333"/>
          </a:xfrm>
          <a:prstGeom prst="rect">
            <a:avLst/>
          </a:prstGeom>
        </p:spPr>
      </p:pic>
    </p:spTree>
    <p:extLst>
      <p:ext uri="{BB962C8B-B14F-4D97-AF65-F5344CB8AC3E}">
        <p14:creationId xmlns:p14="http://schemas.microsoft.com/office/powerpoint/2010/main" val="1803401940"/>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Grafik 4"/>
          <p:cNvPicPr>
            <a:picLocks noChangeAspect="1"/>
          </p:cNvPicPr>
          <p:nvPr/>
        </p:nvPicPr>
        <p:blipFill rotWithShape="1">
          <a:blip r:embed="rId2"/>
          <a:srcRect t="15122" b="1719"/>
          <a:stretch/>
        </p:blipFill>
        <p:spPr>
          <a:xfrm>
            <a:off x="3347634" y="2247254"/>
            <a:ext cx="6495731" cy="3749977"/>
          </a:xfrm>
          <a:prstGeom prst="rect">
            <a:avLst/>
          </a:prstGeom>
        </p:spPr>
      </p:pic>
    </p:spTree>
    <p:extLst>
      <p:ext uri="{BB962C8B-B14F-4D97-AF65-F5344CB8AC3E}">
        <p14:creationId xmlns:p14="http://schemas.microsoft.com/office/powerpoint/2010/main" val="673892346"/>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p:cNvGraphicFramePr>
          <p:nvPr>
            <p:extLst>
              <p:ext uri="{D42A27DB-BD31-4B8C-83A1-F6EECF244321}">
                <p14:modId xmlns:p14="http://schemas.microsoft.com/office/powerpoint/2010/main" val="4247356944"/>
              </p:ext>
            </p:extLst>
          </p:nvPr>
        </p:nvGraphicFramePr>
        <p:xfrm>
          <a:off x="1053884" y="1007390"/>
          <a:ext cx="11717236" cy="7640411"/>
        </p:xfrm>
        <a:graphic>
          <a:graphicData uri="http://schemas.openxmlformats.org/drawingml/2006/table">
            <a:tbl>
              <a:tblPr firstRow="1" bandRow="1">
                <a:tableStyleId>{5C22544A-7EE6-4342-B048-85BDC9FD1C3A}</a:tableStyleId>
              </a:tblPr>
              <a:tblGrid>
                <a:gridCol w="5858618"/>
                <a:gridCol w="5858618"/>
              </a:tblGrid>
              <a:tr h="658732">
                <a:tc>
                  <a:txBody>
                    <a:bodyPr/>
                    <a:lstStyle/>
                    <a:p>
                      <a:r>
                        <a:rPr lang="fr-FR" dirty="0" smtClean="0"/>
                        <a:t>Adresse </a:t>
                      </a:r>
                      <a:endParaRPr lang="fr-FR" dirty="0"/>
                    </a:p>
                  </a:txBody>
                  <a:tcPr/>
                </a:tc>
                <a:tc>
                  <a:txBody>
                    <a:bodyPr/>
                    <a:lstStyle/>
                    <a:p>
                      <a:r>
                        <a:rPr lang="fr-FR" sz="1800" b="0" i="0" kern="1200" dirty="0" err="1" smtClean="0">
                          <a:solidFill>
                            <a:schemeClr val="lt1"/>
                          </a:solidFill>
                          <a:effectLst/>
                          <a:latin typeface="+mn-lt"/>
                          <a:ea typeface="+mn-ea"/>
                          <a:cs typeface="+mn-cs"/>
                        </a:rPr>
                        <a:t>Palmenstraße</a:t>
                      </a:r>
                      <a:r>
                        <a:rPr lang="fr-FR" sz="1800" b="0" i="0" kern="1200" dirty="0" smtClean="0">
                          <a:solidFill>
                            <a:schemeClr val="lt1"/>
                          </a:solidFill>
                          <a:effectLst/>
                          <a:latin typeface="+mn-lt"/>
                          <a:ea typeface="+mn-ea"/>
                          <a:cs typeface="+mn-cs"/>
                        </a:rPr>
                        <a:t> 35, Düsseldorf</a:t>
                      </a:r>
                      <a:endParaRPr lang="fr-FR" dirty="0"/>
                    </a:p>
                  </a:txBody>
                  <a:tcPr/>
                </a:tc>
              </a:tr>
              <a:tr h="447635">
                <a:tc>
                  <a:txBody>
                    <a:bodyPr/>
                    <a:lstStyle/>
                    <a:p>
                      <a:r>
                        <a:rPr lang="fr-FR" dirty="0" smtClean="0"/>
                        <a:t>Début</a:t>
                      </a:r>
                      <a:r>
                        <a:rPr lang="fr-FR" baseline="0" dirty="0" smtClean="0"/>
                        <a:t> des cours </a:t>
                      </a:r>
                      <a:endParaRPr lang="fr-FR" dirty="0"/>
                    </a:p>
                  </a:txBody>
                  <a:tcPr/>
                </a:tc>
                <a:tc>
                  <a:txBody>
                    <a:bodyPr/>
                    <a:lstStyle/>
                    <a:p>
                      <a:r>
                        <a:rPr lang="fr-FR" dirty="0" smtClean="0"/>
                        <a:t>Tous les lundis</a:t>
                      </a:r>
                      <a:endParaRPr lang="fr-FR" dirty="0"/>
                    </a:p>
                  </a:txBody>
                  <a:tcPr/>
                </a:tc>
              </a:tr>
              <a:tr h="425078">
                <a:tc>
                  <a:txBody>
                    <a:bodyPr/>
                    <a:lstStyle/>
                    <a:p>
                      <a:r>
                        <a:rPr lang="fr-FR" dirty="0" smtClean="0"/>
                        <a:t>Participants ( capacité maximale)</a:t>
                      </a:r>
                      <a:endParaRPr lang="fr-FR" dirty="0"/>
                    </a:p>
                  </a:txBody>
                  <a:tcPr/>
                </a:tc>
                <a:tc>
                  <a:txBody>
                    <a:bodyPr/>
                    <a:lstStyle/>
                    <a:p>
                      <a:r>
                        <a:rPr lang="fr-FR" dirty="0" smtClean="0"/>
                        <a:t>18</a:t>
                      </a:r>
                      <a:endParaRPr lang="fr-FR" dirty="0"/>
                    </a:p>
                  </a:txBody>
                  <a:tcPr/>
                </a:tc>
              </a:tr>
              <a:tr h="425078">
                <a:tc>
                  <a:txBody>
                    <a:bodyPr/>
                    <a:lstStyle/>
                    <a:p>
                      <a:r>
                        <a:rPr lang="fr-FR" dirty="0" smtClean="0"/>
                        <a:t>Leçons (</a:t>
                      </a:r>
                      <a:r>
                        <a:rPr lang="fr-FR" baseline="0" dirty="0" smtClean="0"/>
                        <a:t> L’unité dure 45 min )</a:t>
                      </a:r>
                      <a:endParaRPr lang="fr-FR" dirty="0"/>
                    </a:p>
                  </a:txBody>
                  <a:tcPr/>
                </a:tc>
                <a:tc>
                  <a:txBody>
                    <a:bodyPr/>
                    <a:lstStyle/>
                    <a:p>
                      <a:r>
                        <a:rPr lang="fr-FR" dirty="0" smtClean="0"/>
                        <a:t>24 </a:t>
                      </a:r>
                      <a:r>
                        <a:rPr lang="fr-FR" baseline="0" dirty="0" smtClean="0"/>
                        <a:t> </a:t>
                      </a:r>
                      <a:r>
                        <a:rPr lang="fr-FR" dirty="0" smtClean="0"/>
                        <a:t>unités / semaine </a:t>
                      </a:r>
                      <a:endParaRPr lang="fr-FR" dirty="0"/>
                    </a:p>
                  </a:txBody>
                  <a:tcPr/>
                </a:tc>
              </a:tr>
              <a:tr h="508856">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dirty="0" smtClean="0">
                          <a:solidFill>
                            <a:schemeClr val="tx1"/>
                          </a:solidFill>
                        </a:rPr>
                        <a:t>Non inclus </a:t>
                      </a:r>
                      <a:r>
                        <a:rPr lang="fr-FR" baseline="0" dirty="0" smtClean="0">
                          <a:solidFill>
                            <a:schemeClr val="tx1"/>
                          </a:solidFill>
                        </a:rPr>
                        <a:t> dans les frais </a:t>
                      </a:r>
                      <a:endParaRPr lang="fr-FR" dirty="0">
                        <a:solidFill>
                          <a:schemeClr val="tx1"/>
                        </a:solidFill>
                      </a:endParaRPr>
                    </a:p>
                  </a:txBody>
                  <a:tcPr/>
                </a:tc>
              </a:tr>
              <a:tr h="425078">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solidFill>
                            <a:schemeClr val="tx1"/>
                          </a:solidFill>
                        </a:rPr>
                        <a:t>Préparation</a:t>
                      </a:r>
                      <a:r>
                        <a:rPr lang="fr-FR" baseline="0" dirty="0" smtClean="0">
                          <a:solidFill>
                            <a:schemeClr val="tx1"/>
                          </a:solidFill>
                        </a:rPr>
                        <a:t> aux tests DAF/DSH</a:t>
                      </a:r>
                      <a:endParaRPr lang="fr-FR" dirty="0">
                        <a:solidFill>
                          <a:schemeClr val="tx1"/>
                        </a:solidFill>
                      </a:endParaRPr>
                    </a:p>
                  </a:txBody>
                  <a:tcPr/>
                </a:tc>
              </a:tr>
              <a:tr h="425078">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425078">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solidFill>
                            <a:schemeClr val="tx1"/>
                          </a:solidFill>
                        </a:rPr>
                        <a:t>Non </a:t>
                      </a:r>
                      <a:endParaRPr lang="fr-FR" dirty="0">
                        <a:solidFill>
                          <a:schemeClr val="tx1"/>
                        </a:solidFill>
                      </a:endParaRPr>
                    </a:p>
                  </a:txBody>
                  <a:tcPr/>
                </a:tc>
              </a:tr>
              <a:tr h="425078">
                <a:tc>
                  <a:txBody>
                    <a:bodyPr/>
                    <a:lstStyle/>
                    <a:p>
                      <a:r>
                        <a:rPr lang="fr-FR" dirty="0" smtClean="0">
                          <a:solidFill>
                            <a:schemeClr val="tx1"/>
                          </a:solidFill>
                        </a:rPr>
                        <a:t>Jours fériés 2016 – 2017</a:t>
                      </a:r>
                      <a:endParaRPr lang="fr-FR" dirty="0">
                        <a:solidFill>
                          <a:schemeClr val="tx1"/>
                        </a:solidFill>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de-DE" sz="1800" b="0" i="0" kern="1200" dirty="0" smtClean="0">
                          <a:solidFill>
                            <a:schemeClr val="dk1"/>
                          </a:solidFill>
                          <a:effectLst/>
                          <a:latin typeface="+mn-lt"/>
                          <a:ea typeface="+mn-ea"/>
                          <a:cs typeface="+mn-cs"/>
                        </a:rPr>
                        <a:t>3.10.2016 (Tag der Deutschen Einheit)</a:t>
                      </a:r>
                      <a:r>
                        <a:rPr lang="de-DE" dirty="0" smtClean="0"/>
                        <a:t/>
                      </a:r>
                      <a:br>
                        <a:rPr lang="de-DE" dirty="0" smtClean="0"/>
                      </a:br>
                      <a:r>
                        <a:rPr lang="de-DE" sz="1800" b="0" i="0" kern="1200" dirty="0" smtClean="0">
                          <a:solidFill>
                            <a:schemeClr val="dk1"/>
                          </a:solidFill>
                          <a:effectLst/>
                          <a:latin typeface="+mn-lt"/>
                          <a:ea typeface="+mn-ea"/>
                          <a:cs typeface="+mn-cs"/>
                        </a:rPr>
                        <a:t>1.11.2016 (Allerheiligen)</a:t>
                      </a:r>
                      <a:r>
                        <a:rPr lang="de-DE" dirty="0" smtClean="0"/>
                        <a:t/>
                      </a:r>
                      <a:br>
                        <a:rPr lang="de-DE" dirty="0" smtClean="0"/>
                      </a:br>
                      <a:r>
                        <a:rPr lang="de-DE" sz="1800" b="0" i="0" kern="1200" dirty="0" smtClean="0">
                          <a:solidFill>
                            <a:schemeClr val="dk1"/>
                          </a:solidFill>
                          <a:effectLst/>
                          <a:latin typeface="+mn-lt"/>
                          <a:ea typeface="+mn-ea"/>
                          <a:cs typeface="+mn-cs"/>
                        </a:rPr>
                        <a:t>25. und 26.12.2016 (1. und 2. Weihnachtsfeiertag)</a:t>
                      </a:r>
                      <a:r>
                        <a:rPr lang="de-DE" dirty="0" smtClean="0"/>
                        <a:t/>
                      </a:r>
                      <a:br>
                        <a:rPr lang="de-DE" dirty="0" smtClean="0"/>
                      </a:br>
                      <a:r>
                        <a:rPr lang="de-DE" sz="1800" b="0" i="0" kern="1200" dirty="0" smtClean="0">
                          <a:solidFill>
                            <a:schemeClr val="dk1"/>
                          </a:solidFill>
                          <a:effectLst/>
                          <a:latin typeface="+mn-lt"/>
                          <a:ea typeface="+mn-ea"/>
                          <a:cs typeface="+mn-cs"/>
                        </a:rPr>
                        <a:t>1.1.2017 (Neujahr) , 14.4 (Karfreitag)</a:t>
                      </a:r>
                      <a:r>
                        <a:rPr lang="de-DE" dirty="0" smtClean="0"/>
                        <a:t/>
                      </a:r>
                      <a:br>
                        <a:rPr lang="de-DE" dirty="0" smtClean="0"/>
                      </a:br>
                      <a:r>
                        <a:rPr lang="de-DE" sz="1800" b="0" i="0" kern="1200" dirty="0" smtClean="0">
                          <a:solidFill>
                            <a:schemeClr val="dk1"/>
                          </a:solidFill>
                          <a:effectLst/>
                          <a:latin typeface="+mn-lt"/>
                          <a:ea typeface="+mn-ea"/>
                          <a:cs typeface="+mn-cs"/>
                        </a:rPr>
                        <a:t>17.4</a:t>
                      </a:r>
                      <a:r>
                        <a:rPr lang="de-DE" sz="1800" b="0" i="0" kern="1200" baseline="0" dirty="0" smtClean="0">
                          <a:solidFill>
                            <a:schemeClr val="dk1"/>
                          </a:solidFill>
                          <a:effectLst/>
                          <a:latin typeface="+mn-lt"/>
                          <a:ea typeface="+mn-ea"/>
                          <a:cs typeface="+mn-cs"/>
                        </a:rPr>
                        <a:t> </a:t>
                      </a:r>
                      <a:r>
                        <a:rPr lang="de-DE" sz="1800" b="0" i="0" kern="1200" dirty="0" smtClean="0">
                          <a:solidFill>
                            <a:schemeClr val="dk1"/>
                          </a:solidFill>
                          <a:effectLst/>
                          <a:latin typeface="+mn-lt"/>
                          <a:ea typeface="+mn-ea"/>
                          <a:cs typeface="+mn-cs"/>
                        </a:rPr>
                        <a:t>(Ostermontag) ,  1.05 (Tag der Arbeit)</a:t>
                      </a:r>
                      <a:r>
                        <a:rPr lang="de-DE" dirty="0" smtClean="0"/>
                        <a:t/>
                      </a:r>
                      <a:br>
                        <a:rPr lang="de-DE" dirty="0" smtClean="0"/>
                      </a:br>
                      <a:r>
                        <a:rPr lang="de-DE" sz="1800" b="0" i="0" kern="1200" dirty="0" smtClean="0">
                          <a:solidFill>
                            <a:schemeClr val="dk1"/>
                          </a:solidFill>
                          <a:effectLst/>
                          <a:latin typeface="+mn-lt"/>
                          <a:ea typeface="+mn-ea"/>
                          <a:cs typeface="+mn-cs"/>
                        </a:rPr>
                        <a:t>25.05 (Christi Himmelfahrt) ,  04.06 (Pfingstsonntag)</a:t>
                      </a:r>
                      <a:r>
                        <a:rPr lang="de-DE" dirty="0" smtClean="0"/>
                        <a:t/>
                      </a:r>
                      <a:br>
                        <a:rPr lang="de-DE" dirty="0" smtClean="0"/>
                      </a:br>
                      <a:r>
                        <a:rPr lang="de-DE" sz="1800" b="0" i="0" kern="1200" dirty="0" smtClean="0">
                          <a:solidFill>
                            <a:schemeClr val="dk1"/>
                          </a:solidFill>
                          <a:effectLst/>
                          <a:latin typeface="+mn-lt"/>
                          <a:ea typeface="+mn-ea"/>
                          <a:cs typeface="+mn-cs"/>
                        </a:rPr>
                        <a:t>05.06 (Pfingstmontag) , 15.06 (Fronleichnam)</a:t>
                      </a:r>
                      <a:r>
                        <a:rPr lang="de-DE" dirty="0" smtClean="0"/>
                        <a:t/>
                      </a:r>
                      <a:br>
                        <a:rPr lang="de-DE" dirty="0" smtClean="0"/>
                      </a:br>
                      <a:r>
                        <a:rPr lang="de-DE" sz="1800" b="0" i="0" kern="1200" dirty="0" smtClean="0">
                          <a:solidFill>
                            <a:schemeClr val="dk1"/>
                          </a:solidFill>
                          <a:effectLst/>
                          <a:latin typeface="+mn-lt"/>
                          <a:ea typeface="+mn-ea"/>
                          <a:cs typeface="+mn-cs"/>
                        </a:rPr>
                        <a:t>03.10</a:t>
                      </a:r>
                      <a:r>
                        <a:rPr lang="de-DE" sz="1800" b="0" i="0" kern="1200" baseline="0" dirty="0" smtClean="0">
                          <a:solidFill>
                            <a:schemeClr val="dk1"/>
                          </a:solidFill>
                          <a:effectLst/>
                          <a:latin typeface="+mn-lt"/>
                          <a:ea typeface="+mn-ea"/>
                          <a:cs typeface="+mn-cs"/>
                        </a:rPr>
                        <a:t> </a:t>
                      </a:r>
                      <a:r>
                        <a:rPr lang="de-DE" sz="1800" b="0" i="0" kern="1200" dirty="0" smtClean="0">
                          <a:solidFill>
                            <a:schemeClr val="dk1"/>
                          </a:solidFill>
                          <a:effectLst/>
                          <a:latin typeface="+mn-lt"/>
                          <a:ea typeface="+mn-ea"/>
                          <a:cs typeface="+mn-cs"/>
                        </a:rPr>
                        <a:t> (Tag der Deutschen Einheit) , 01.11 (Allerheiligen)</a:t>
                      </a:r>
                      <a:r>
                        <a:rPr lang="de-DE" dirty="0" smtClean="0"/>
                        <a:t/>
                      </a:r>
                      <a:br>
                        <a:rPr lang="de-DE" dirty="0" smtClean="0"/>
                      </a:br>
                      <a:r>
                        <a:rPr lang="de-DE" sz="1800" b="0" i="0" kern="1200" dirty="0" smtClean="0">
                          <a:solidFill>
                            <a:schemeClr val="dk1"/>
                          </a:solidFill>
                          <a:effectLst/>
                          <a:latin typeface="+mn-lt"/>
                          <a:ea typeface="+mn-ea"/>
                          <a:cs typeface="+mn-cs"/>
                        </a:rPr>
                        <a:t>25. und 26.12. (1. und 2. Weihnachtsfeiertag)</a:t>
                      </a:r>
                      <a:endParaRPr lang="fr-FR" sz="1800" b="0" i="0" kern="1200" baseline="0" dirty="0" smtClean="0">
                        <a:solidFill>
                          <a:schemeClr val="dk1"/>
                        </a:solidFill>
                        <a:effectLst/>
                        <a:latin typeface="+mn-lt"/>
                        <a:ea typeface="+mn-ea"/>
                        <a:cs typeface="+mn-cs"/>
                      </a:endParaRPr>
                    </a:p>
                  </a:txBody>
                  <a:tcPr/>
                </a:tc>
              </a:tr>
              <a:tr h="425078">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sz="1800" b="0" i="0" kern="1200" baseline="0" dirty="0" smtClean="0">
                          <a:solidFill>
                            <a:schemeClr val="dk1"/>
                          </a:solidFill>
                          <a:effectLst/>
                          <a:latin typeface="+mn-lt"/>
                          <a:ea typeface="+mn-ea"/>
                          <a:cs typeface="+mn-cs"/>
                        </a:rPr>
                        <a:t>Colocation ( chambre Single ou double ) </a:t>
                      </a:r>
                    </a:p>
                  </a:txBody>
                  <a:tcPr/>
                </a:tc>
              </a:tr>
              <a:tr h="425078">
                <a:tc>
                  <a:txBody>
                    <a:bodyPr/>
                    <a:lstStyle/>
                    <a:p>
                      <a:r>
                        <a:rPr lang="fr-FR" dirty="0" smtClean="0">
                          <a:solidFill>
                            <a:schemeClr val="tx1"/>
                          </a:solidFill>
                        </a:rPr>
                        <a:t>Loisirs</a:t>
                      </a:r>
                    </a:p>
                  </a:txBody>
                  <a:tcPr/>
                </a:tc>
                <a:tc>
                  <a:txBody>
                    <a:bodyPr/>
                    <a:lstStyle/>
                    <a:p>
                      <a:r>
                        <a:rPr lang="fr-FR" dirty="0" smtClean="0">
                          <a:solidFill>
                            <a:schemeClr val="tx1"/>
                          </a:solidFill>
                        </a:rPr>
                        <a:t>Excursions en petits groupes</a:t>
                      </a:r>
                    </a:p>
                    <a:p>
                      <a:endParaRPr lang="fr-FR" dirty="0" smtClean="0">
                        <a:solidFill>
                          <a:schemeClr val="tx1"/>
                        </a:solidFill>
                      </a:endParaRPr>
                    </a:p>
                    <a:p>
                      <a:r>
                        <a:rPr lang="fr-FR" dirty="0" smtClean="0">
                          <a:solidFill>
                            <a:schemeClr val="tx1"/>
                          </a:solidFill>
                        </a:rPr>
                        <a:t>Activités sportives</a:t>
                      </a:r>
                      <a:endParaRPr lang="fr-FR" dirty="0">
                        <a:solidFill>
                          <a:schemeClr val="tx1"/>
                        </a:solidFill>
                      </a:endParaRPr>
                    </a:p>
                  </a:txBody>
                  <a:tcPr/>
                </a:tc>
              </a:tr>
            </a:tbl>
          </a:graphicData>
        </a:graphic>
      </p:graphicFrame>
    </p:spTree>
    <p:extLst>
      <p:ext uri="{BB962C8B-B14F-4D97-AF65-F5344CB8AC3E}">
        <p14:creationId xmlns:p14="http://schemas.microsoft.com/office/powerpoint/2010/main" val="1954825269"/>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stretch>
            <a:fillRect/>
          </a:stretch>
        </p:blipFill>
        <p:spPr>
          <a:xfrm>
            <a:off x="6806742" y="3959801"/>
            <a:ext cx="2771211" cy="2162029"/>
          </a:xfrm>
          <a:prstGeom prst="rect">
            <a:avLst/>
          </a:prstGeom>
        </p:spPr>
      </p:pic>
      <p:pic>
        <p:nvPicPr>
          <p:cNvPr id="5" name="Grafik 4"/>
          <p:cNvPicPr>
            <a:picLocks noChangeAspect="1"/>
          </p:cNvPicPr>
          <p:nvPr/>
        </p:nvPicPr>
        <p:blipFill>
          <a:blip r:embed="rId3"/>
          <a:stretch>
            <a:fillRect/>
          </a:stretch>
        </p:blipFill>
        <p:spPr>
          <a:xfrm>
            <a:off x="1406685" y="3959802"/>
            <a:ext cx="2591878" cy="2418315"/>
          </a:xfrm>
          <a:prstGeom prst="rect">
            <a:avLst/>
          </a:prstGeom>
        </p:spPr>
      </p:pic>
    </p:spTree>
    <p:extLst>
      <p:ext uri="{BB962C8B-B14F-4D97-AF65-F5344CB8AC3E}">
        <p14:creationId xmlns:p14="http://schemas.microsoft.com/office/powerpoint/2010/main" val="117271570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lstStyle/>
          <a:p>
            <a:pPr marL="0" indent="0">
              <a:buNone/>
            </a:pPr>
            <a:r>
              <a:rPr lang="en-US" dirty="0" smtClean="0"/>
              <a:t>“ I </a:t>
            </a:r>
            <a:r>
              <a:rPr lang="en-US" dirty="0"/>
              <a:t>loved the institute and the </a:t>
            </a:r>
            <a:r>
              <a:rPr lang="en-US" dirty="0" smtClean="0"/>
              <a:t>accommodation”</a:t>
            </a:r>
            <a:endParaRPr lang="en-US" dirty="0"/>
          </a:p>
          <a:p>
            <a:pPr marL="0" indent="0">
              <a:buNone/>
            </a:pPr>
            <a:r>
              <a:rPr lang="en-US" dirty="0"/>
              <a:t> </a:t>
            </a:r>
            <a:r>
              <a:rPr lang="en-US" dirty="0" smtClean="0"/>
              <a:t>                                                                              Ahmed </a:t>
            </a:r>
            <a:r>
              <a:rPr lang="en-US" dirty="0" err="1"/>
              <a:t>Elkordy</a:t>
            </a:r>
            <a:endParaRPr lang="en-US" dirty="0"/>
          </a:p>
          <a:p>
            <a:endParaRPr lang="fr-FR" dirty="0"/>
          </a:p>
        </p:txBody>
      </p:sp>
    </p:spTree>
    <p:extLst>
      <p:ext uri="{BB962C8B-B14F-4D97-AF65-F5344CB8AC3E}">
        <p14:creationId xmlns:p14="http://schemas.microsoft.com/office/powerpoint/2010/main" val="32956627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a:xfrm>
            <a:off x="838200" y="1825625"/>
            <a:ext cx="10515600" cy="4544178"/>
          </a:xfrm>
        </p:spPr>
        <p:txBody>
          <a:bodyPr>
            <a:normAutofit/>
          </a:bodyPr>
          <a:lstStyle/>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buNone/>
            </a:pPr>
            <a:r>
              <a:rPr lang="fr-FR" sz="3200" b="1" dirty="0"/>
              <a:t> </a:t>
            </a:r>
            <a:r>
              <a:rPr lang="fr-FR" sz="3200" b="1" dirty="0" smtClean="0"/>
              <a:t>                                                                                    </a:t>
            </a:r>
            <a:r>
              <a:rPr lang="fr-FR" sz="3600" b="1" dirty="0" smtClean="0"/>
              <a:t>ESZ </a:t>
            </a:r>
            <a:r>
              <a:rPr lang="fr-FR" sz="3600" b="1" dirty="0"/>
              <a:t>Freiburg </a:t>
            </a:r>
          </a:p>
        </p:txBody>
      </p:sp>
    </p:spTree>
    <p:extLst>
      <p:ext uri="{BB962C8B-B14F-4D97-AF65-F5344CB8AC3E}">
        <p14:creationId xmlns:p14="http://schemas.microsoft.com/office/powerpoint/2010/main" val="198092952"/>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264098" y="2311099"/>
            <a:ext cx="7035604" cy="4761627"/>
          </a:xfrm>
        </p:spPr>
        <p:txBody>
          <a:bodyPr>
            <a:normAutofit/>
          </a:bodyPr>
          <a:lstStyle/>
          <a:p>
            <a:pPr marL="0" indent="0">
              <a:buNone/>
            </a:pPr>
            <a:r>
              <a:rPr lang="fr-FR" dirty="0"/>
              <a:t>Depuis 20 ans, notre école est spécialisée dans l’allemand comme langue étrangère (GFL</a:t>
            </a:r>
            <a:r>
              <a:rPr lang="fr-FR" dirty="0" smtClean="0"/>
              <a:t>).</a:t>
            </a:r>
          </a:p>
          <a:p>
            <a:pPr marL="0" indent="0">
              <a:buNone/>
            </a:pPr>
            <a:endParaRPr lang="fr-FR" dirty="0" smtClean="0"/>
          </a:p>
          <a:p>
            <a:pPr marL="0" indent="0">
              <a:buNone/>
            </a:pPr>
            <a:r>
              <a:rPr lang="fr-FR" dirty="0" smtClean="0"/>
              <a:t> </a:t>
            </a:r>
            <a:r>
              <a:rPr lang="fr-FR" dirty="0"/>
              <a:t>Nos salles des classe sont modernes et vous donnent une ambiance d’apprentissage agréable.</a:t>
            </a:r>
          </a:p>
          <a:p>
            <a:endParaRPr lang="fr-FR" dirty="0"/>
          </a:p>
        </p:txBody>
      </p:sp>
      <p:pic>
        <p:nvPicPr>
          <p:cNvPr id="5" name="Grafik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84805">
            <a:off x="9819252" y="150153"/>
            <a:ext cx="1959381" cy="1658344"/>
          </a:xfrm>
          <a:prstGeom prst="rect">
            <a:avLst/>
          </a:prstGeom>
        </p:spPr>
      </p:pic>
      <p:sp>
        <p:nvSpPr>
          <p:cNvPr id="4" name="Rectangle à coins arrondis 3"/>
          <p:cNvSpPr/>
          <p:nvPr/>
        </p:nvSpPr>
        <p:spPr>
          <a:xfrm>
            <a:off x="7554907" y="2636563"/>
            <a:ext cx="4637093" cy="3399472"/>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smtClean="0"/>
              <a:t>                    </a:t>
            </a:r>
          </a:p>
          <a:p>
            <a:r>
              <a:rPr lang="fr-FR" dirty="0"/>
              <a:t> </a:t>
            </a:r>
            <a:r>
              <a:rPr lang="fr-FR" dirty="0" smtClean="0"/>
              <a:t>                Points forts: </a:t>
            </a:r>
          </a:p>
          <a:p>
            <a:endParaRPr lang="fr-FR" dirty="0" smtClean="0"/>
          </a:p>
          <a:p>
            <a:pPr marL="285750" indent="-285750">
              <a:buFont typeface="Arial" panose="020B0604020202020204" pitchFamily="34" charset="0"/>
              <a:buChar char="•"/>
            </a:pPr>
            <a:r>
              <a:rPr lang="fr-FR" dirty="0" smtClean="0"/>
              <a:t>Des </a:t>
            </a:r>
            <a:r>
              <a:rPr lang="fr-FR" dirty="0"/>
              <a:t>professeurs </a:t>
            </a:r>
            <a:r>
              <a:rPr lang="fr-FR" dirty="0" smtClean="0"/>
              <a:t>natifs &amp; expérimentés</a:t>
            </a:r>
          </a:p>
          <a:p>
            <a:pPr marL="285750" indent="-285750">
              <a:buFont typeface="Arial" panose="020B0604020202020204" pitchFamily="34" charset="0"/>
              <a:buChar char="•"/>
            </a:pPr>
            <a:endParaRPr lang="fr-FR" dirty="0" smtClean="0"/>
          </a:p>
          <a:p>
            <a:pPr marL="285750" indent="-285750">
              <a:buFont typeface="Arial" panose="020B0604020202020204" pitchFamily="34" charset="0"/>
              <a:buChar char="•"/>
            </a:pPr>
            <a:r>
              <a:rPr lang="fr-FR" dirty="0" smtClean="0"/>
              <a:t>Des </a:t>
            </a:r>
            <a:r>
              <a:rPr lang="fr-FR" dirty="0"/>
              <a:t>prix </a:t>
            </a:r>
            <a:r>
              <a:rPr lang="fr-FR" dirty="0" smtClean="0"/>
              <a:t>équitables</a:t>
            </a:r>
          </a:p>
          <a:p>
            <a:endParaRPr lang="fr-FR" dirty="0" smtClean="0"/>
          </a:p>
          <a:p>
            <a:pPr marL="285750" indent="-285750">
              <a:buFont typeface="Arial" panose="020B0604020202020204" pitchFamily="34" charset="0"/>
              <a:buChar char="•"/>
            </a:pPr>
            <a:r>
              <a:rPr lang="fr-FR" dirty="0" smtClean="0"/>
              <a:t>Idéalement </a:t>
            </a:r>
            <a:r>
              <a:rPr lang="fr-FR" dirty="0"/>
              <a:t>situé dans le magnifique centre historique de Fribourg</a:t>
            </a:r>
          </a:p>
          <a:p>
            <a:endParaRPr lang="de-DE" dirty="0"/>
          </a:p>
          <a:p>
            <a:pPr algn="ctr"/>
            <a:endParaRPr lang="fr-FR" dirty="0"/>
          </a:p>
        </p:txBody>
      </p:sp>
    </p:spTree>
    <p:extLst>
      <p:ext uri="{BB962C8B-B14F-4D97-AF65-F5344CB8AC3E}">
        <p14:creationId xmlns:p14="http://schemas.microsoft.com/office/powerpoint/2010/main" val="52811893"/>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a:blip r:embed="rId2"/>
          <a:stretch>
            <a:fillRect/>
          </a:stretch>
        </p:blipFill>
        <p:spPr>
          <a:xfrm>
            <a:off x="837070" y="663198"/>
            <a:ext cx="10487025" cy="5562600"/>
          </a:xfrm>
          <a:prstGeom prst="rect">
            <a:avLst/>
          </a:prstGeom>
        </p:spPr>
      </p:pic>
    </p:spTree>
    <p:extLst>
      <p:ext uri="{BB962C8B-B14F-4D97-AF65-F5344CB8AC3E}">
        <p14:creationId xmlns:p14="http://schemas.microsoft.com/office/powerpoint/2010/main" val="1840526655"/>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Grafik 3"/>
          <p:cNvPicPr>
            <a:picLocks noChangeAspect="1"/>
          </p:cNvPicPr>
          <p:nvPr/>
        </p:nvPicPr>
        <p:blipFill rotWithShape="1">
          <a:blip r:embed="rId2"/>
          <a:srcRect l="2077" t="-819" r="297" b="819"/>
          <a:stretch/>
        </p:blipFill>
        <p:spPr>
          <a:xfrm>
            <a:off x="3363132" y="2045775"/>
            <a:ext cx="5098944" cy="3786349"/>
          </a:xfrm>
          <a:prstGeom prst="rect">
            <a:avLst/>
          </a:prstGeom>
        </p:spPr>
      </p:pic>
    </p:spTree>
    <p:extLst>
      <p:ext uri="{BB962C8B-B14F-4D97-AF65-F5344CB8AC3E}">
        <p14:creationId xmlns:p14="http://schemas.microsoft.com/office/powerpoint/2010/main" val="114287142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Espace réservé du contenu 3"/>
          <p:cNvGraphicFramePr>
            <a:graphicFrameLocks/>
          </p:cNvGraphicFramePr>
          <p:nvPr>
            <p:extLst>
              <p:ext uri="{D42A27DB-BD31-4B8C-83A1-F6EECF244321}">
                <p14:modId xmlns:p14="http://schemas.microsoft.com/office/powerpoint/2010/main" val="3549049075"/>
              </p:ext>
            </p:extLst>
          </p:nvPr>
        </p:nvGraphicFramePr>
        <p:xfrm>
          <a:off x="1053882" y="1084882"/>
          <a:ext cx="9748436" cy="7231643"/>
        </p:xfrm>
        <a:graphic>
          <a:graphicData uri="http://schemas.openxmlformats.org/drawingml/2006/table">
            <a:tbl>
              <a:tblPr firstRow="1" bandRow="1">
                <a:tableStyleId>{5C22544A-7EE6-4342-B048-85BDC9FD1C3A}</a:tableStyleId>
              </a:tblPr>
              <a:tblGrid>
                <a:gridCol w="4874218"/>
                <a:gridCol w="4874218"/>
              </a:tblGrid>
              <a:tr h="674275">
                <a:tc>
                  <a:txBody>
                    <a:bodyPr/>
                    <a:lstStyle/>
                    <a:p>
                      <a:r>
                        <a:rPr lang="fr-FR" dirty="0" smtClean="0"/>
                        <a:t>Adresse </a:t>
                      </a:r>
                      <a:endParaRPr lang="fr-FR" dirty="0"/>
                    </a:p>
                  </a:txBody>
                  <a:tcPr/>
                </a:tc>
                <a:tc>
                  <a:txBody>
                    <a:bodyPr/>
                    <a:lstStyle/>
                    <a:p>
                      <a:r>
                        <a:rPr lang="de-DE" sz="1800" b="0" i="0" kern="1200" dirty="0" err="1" smtClean="0">
                          <a:solidFill>
                            <a:schemeClr val="lt1"/>
                          </a:solidFill>
                          <a:effectLst/>
                          <a:latin typeface="+mn-lt"/>
                          <a:ea typeface="+mn-ea"/>
                          <a:cs typeface="+mn-cs"/>
                        </a:rPr>
                        <a:t>Gerberau</a:t>
                      </a:r>
                      <a:r>
                        <a:rPr lang="de-DE" sz="1800" b="0" i="0" kern="1200" dirty="0" smtClean="0">
                          <a:solidFill>
                            <a:schemeClr val="lt1"/>
                          </a:solidFill>
                          <a:effectLst/>
                          <a:latin typeface="+mn-lt"/>
                          <a:ea typeface="+mn-ea"/>
                          <a:cs typeface="+mn-cs"/>
                        </a:rPr>
                        <a:t> 28A, Freiburg im Breisgau</a:t>
                      </a:r>
                      <a:endParaRPr lang="fr-FR" dirty="0"/>
                    </a:p>
                  </a:txBody>
                  <a:tcPr/>
                </a:tc>
              </a:tr>
              <a:tr h="458197">
                <a:tc>
                  <a:txBody>
                    <a:bodyPr/>
                    <a:lstStyle/>
                    <a:p>
                      <a:r>
                        <a:rPr lang="fr-FR" dirty="0" smtClean="0"/>
                        <a:t>Début</a:t>
                      </a:r>
                      <a:r>
                        <a:rPr lang="fr-FR" baseline="0" dirty="0" smtClean="0"/>
                        <a:t> des cours </a:t>
                      </a:r>
                      <a:endParaRPr lang="fr-FR" dirty="0"/>
                    </a:p>
                  </a:txBody>
                  <a:tcPr/>
                </a:tc>
                <a:tc>
                  <a:txBody>
                    <a:bodyPr/>
                    <a:lstStyle/>
                    <a:p>
                      <a:r>
                        <a:rPr lang="fr-FR" dirty="0" smtClean="0"/>
                        <a:t>Tous les lundis</a:t>
                      </a:r>
                      <a:endParaRPr lang="fr-FR" dirty="0"/>
                    </a:p>
                  </a:txBody>
                  <a:tcPr/>
                </a:tc>
              </a:tr>
              <a:tr h="435108">
                <a:tc>
                  <a:txBody>
                    <a:bodyPr/>
                    <a:lstStyle/>
                    <a:p>
                      <a:r>
                        <a:rPr lang="fr-FR" dirty="0" smtClean="0"/>
                        <a:t>Participants ( capacité maximale)</a:t>
                      </a:r>
                      <a:endParaRPr lang="fr-FR" dirty="0"/>
                    </a:p>
                  </a:txBody>
                  <a:tcPr/>
                </a:tc>
                <a:tc>
                  <a:txBody>
                    <a:bodyPr/>
                    <a:lstStyle/>
                    <a:p>
                      <a:r>
                        <a:rPr lang="fr-FR" dirty="0" smtClean="0"/>
                        <a:t>10</a:t>
                      </a:r>
                      <a:endParaRPr lang="fr-FR" dirty="0"/>
                    </a:p>
                  </a:txBody>
                  <a:tcPr/>
                </a:tc>
              </a:tr>
              <a:tr h="435108">
                <a:tc>
                  <a:txBody>
                    <a:bodyPr/>
                    <a:lstStyle/>
                    <a:p>
                      <a:r>
                        <a:rPr lang="fr-FR" dirty="0" smtClean="0"/>
                        <a:t>Leçons (</a:t>
                      </a:r>
                      <a:r>
                        <a:rPr lang="fr-FR" baseline="0" dirty="0" smtClean="0"/>
                        <a:t> L’unité dure 45 min )</a:t>
                      </a:r>
                      <a:endParaRPr lang="fr-FR" dirty="0"/>
                    </a:p>
                  </a:txBody>
                  <a:tcPr/>
                </a:tc>
                <a:tc>
                  <a:txBody>
                    <a:bodyPr/>
                    <a:lstStyle/>
                    <a:p>
                      <a:r>
                        <a:rPr lang="fr-FR" dirty="0" smtClean="0"/>
                        <a:t>20 </a:t>
                      </a:r>
                      <a:r>
                        <a:rPr lang="fr-FR" baseline="0" dirty="0" smtClean="0"/>
                        <a:t> </a:t>
                      </a:r>
                      <a:r>
                        <a:rPr lang="fr-FR" dirty="0" smtClean="0"/>
                        <a:t>unités / semaine </a:t>
                      </a:r>
                      <a:endParaRPr lang="fr-FR" dirty="0"/>
                    </a:p>
                  </a:txBody>
                  <a:tcPr/>
                </a:tc>
              </a:tr>
              <a:tr h="520863">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baseline="0" dirty="0" smtClean="0">
                          <a:solidFill>
                            <a:schemeClr val="tx1"/>
                          </a:solidFill>
                        </a:rPr>
                        <a:t>Non inclus  dans les frais </a:t>
                      </a:r>
                      <a:endParaRPr lang="fr-FR" dirty="0">
                        <a:solidFill>
                          <a:schemeClr val="tx1"/>
                        </a:solidFill>
                      </a:endParaRPr>
                    </a:p>
                  </a:txBody>
                  <a:tcPr/>
                </a:tc>
              </a:tr>
              <a:tr h="435108">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solidFill>
                            <a:schemeClr val="tx1"/>
                          </a:solidFill>
                        </a:rPr>
                        <a:t>Préparation</a:t>
                      </a:r>
                      <a:r>
                        <a:rPr lang="fr-FR" baseline="0" dirty="0" smtClean="0">
                          <a:solidFill>
                            <a:schemeClr val="tx1"/>
                          </a:solidFill>
                        </a:rPr>
                        <a:t> aux tests DAF/DSH</a:t>
                      </a:r>
                      <a:endParaRPr lang="fr-FR" dirty="0">
                        <a:solidFill>
                          <a:schemeClr val="tx1"/>
                        </a:solidFill>
                      </a:endParaRPr>
                    </a:p>
                  </a:txBody>
                  <a:tcPr/>
                </a:tc>
              </a:tr>
              <a:tr h="435108">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435108">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solidFill>
                            <a:schemeClr val="tx1"/>
                          </a:solidFill>
                        </a:rPr>
                        <a:t>Non</a:t>
                      </a:r>
                      <a:endParaRPr lang="fr-FR" dirty="0">
                        <a:solidFill>
                          <a:schemeClr val="tx1"/>
                        </a:solidFill>
                      </a:endParaRPr>
                    </a:p>
                  </a:txBody>
                  <a:tcPr/>
                </a:tc>
              </a:tr>
              <a:tr h="435108">
                <a:tc>
                  <a:txBody>
                    <a:bodyPr/>
                    <a:lstStyle/>
                    <a:p>
                      <a:r>
                        <a:rPr lang="fr-FR" dirty="0" smtClean="0">
                          <a:solidFill>
                            <a:schemeClr val="tx1"/>
                          </a:solidFill>
                        </a:rPr>
                        <a:t>Jours fériés</a:t>
                      </a:r>
                      <a:endParaRPr lang="fr-FR" dirty="0">
                        <a:solidFill>
                          <a:schemeClr val="tx1"/>
                        </a:solidFill>
                      </a:endParaRPr>
                    </a:p>
                  </a:txBody>
                  <a:tcPr/>
                </a:tc>
                <a:tc>
                  <a:txBody>
                    <a:bodyPr/>
                    <a:lstStyle/>
                    <a:p>
                      <a:r>
                        <a:rPr lang="fr-FR" sz="1800" b="0" i="0" kern="1200" dirty="0" smtClean="0">
                          <a:solidFill>
                            <a:schemeClr val="dk1"/>
                          </a:solidFill>
                          <a:effectLst/>
                          <a:latin typeface="+mn-lt"/>
                          <a:ea typeface="+mn-ea"/>
                          <a:cs typeface="+mn-cs"/>
                        </a:rPr>
                        <a:t> 3.10.2016</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1.11.2016 </a:t>
                      </a:r>
                      <a:r>
                        <a:rPr lang="fr-FR" dirty="0" smtClean="0"/>
                        <a:t/>
                      </a:r>
                      <a:br>
                        <a:rPr lang="fr-FR" dirty="0" smtClean="0"/>
                      </a:br>
                      <a:r>
                        <a:rPr lang="fr-FR" sz="1800" b="0" i="0" kern="1200" dirty="0" smtClean="0">
                          <a:solidFill>
                            <a:schemeClr val="dk1"/>
                          </a:solidFill>
                          <a:effectLst/>
                          <a:latin typeface="+mn-lt"/>
                          <a:ea typeface="+mn-ea"/>
                          <a:cs typeface="+mn-cs"/>
                        </a:rPr>
                        <a:t>24.12 - 8.1.2017</a:t>
                      </a:r>
                    </a:p>
                    <a:p>
                      <a:r>
                        <a:rPr lang="fr-FR" sz="1800" b="0" i="0" kern="1200" dirty="0" smtClean="0">
                          <a:solidFill>
                            <a:schemeClr val="dk1"/>
                          </a:solidFill>
                          <a:effectLst/>
                          <a:latin typeface="+mn-lt"/>
                          <a:ea typeface="+mn-ea"/>
                          <a:cs typeface="+mn-cs"/>
                        </a:rPr>
                        <a:t> 14.4 , 17.4</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1.5 , 25.5 , 26.5</a:t>
                      </a:r>
                      <a:r>
                        <a:rPr lang="fr-FR" dirty="0" smtClean="0"/>
                        <a:t/>
                      </a:r>
                      <a:br>
                        <a:rPr lang="fr-FR" dirty="0" smtClean="0"/>
                      </a:br>
                      <a:r>
                        <a:rPr lang="fr-FR" sz="1800" b="0" i="0" kern="1200" dirty="0" smtClean="0">
                          <a:solidFill>
                            <a:schemeClr val="dk1"/>
                          </a:solidFill>
                          <a:effectLst/>
                          <a:latin typeface="+mn-lt"/>
                          <a:ea typeface="+mn-ea"/>
                          <a:cs typeface="+mn-cs"/>
                        </a:rPr>
                        <a:t>5.6</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15.6</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16.6</a:t>
                      </a:r>
                      <a:r>
                        <a:rPr lang="fr-FR" dirty="0" smtClean="0"/>
                        <a:t/>
                      </a:r>
                      <a:br>
                        <a:rPr lang="fr-FR" dirty="0" smtClean="0"/>
                      </a:br>
                      <a:r>
                        <a:rPr lang="fr-FR" sz="1800" b="0" i="0" kern="1200" dirty="0" smtClean="0">
                          <a:solidFill>
                            <a:schemeClr val="dk1"/>
                          </a:solidFill>
                          <a:effectLst/>
                          <a:latin typeface="+mn-lt"/>
                          <a:ea typeface="+mn-ea"/>
                          <a:cs typeface="+mn-cs"/>
                        </a:rPr>
                        <a:t>3.10</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1.11</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 </a:t>
                      </a:r>
                      <a:r>
                        <a:rPr lang="fr-FR" dirty="0" smtClean="0"/>
                        <a:t/>
                      </a:r>
                      <a:br>
                        <a:rPr lang="fr-FR" dirty="0" smtClean="0"/>
                      </a:br>
                      <a:r>
                        <a:rPr lang="fr-FR" sz="1800" b="0" i="0" kern="1200" dirty="0" smtClean="0">
                          <a:solidFill>
                            <a:schemeClr val="dk1"/>
                          </a:solidFill>
                          <a:effectLst/>
                          <a:latin typeface="+mn-lt"/>
                          <a:ea typeface="+mn-ea"/>
                          <a:cs typeface="+mn-cs"/>
                        </a:rPr>
                        <a:t>23.12 - 7. 1. 2018</a:t>
                      </a:r>
                      <a:endParaRPr lang="fr-FR" sz="1800" b="0" i="0" kern="1200" baseline="0" dirty="0" smtClean="0">
                        <a:solidFill>
                          <a:schemeClr val="dk1"/>
                        </a:solidFill>
                        <a:effectLst/>
                        <a:latin typeface="+mn-lt"/>
                        <a:ea typeface="+mn-ea"/>
                        <a:cs typeface="+mn-cs"/>
                      </a:endParaRPr>
                    </a:p>
                  </a:txBody>
                  <a:tcPr/>
                </a:tc>
              </a:tr>
              <a:tr h="751008">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sz="1800" b="0" i="0" kern="1200" baseline="0" dirty="0" smtClean="0">
                          <a:solidFill>
                            <a:schemeClr val="dk1"/>
                          </a:solidFill>
                          <a:effectLst/>
                          <a:latin typeface="+mn-lt"/>
                          <a:ea typeface="+mn-ea"/>
                          <a:cs typeface="+mn-cs"/>
                        </a:rPr>
                        <a:t>Famille d’accueil </a:t>
                      </a:r>
                    </a:p>
                    <a:p>
                      <a:r>
                        <a:rPr lang="fr-FR" sz="1800" b="0" i="0" kern="1200" baseline="0" dirty="0" smtClean="0">
                          <a:solidFill>
                            <a:schemeClr val="dk1"/>
                          </a:solidFill>
                          <a:effectLst/>
                          <a:latin typeface="+mn-lt"/>
                          <a:ea typeface="+mn-ea"/>
                          <a:cs typeface="+mn-cs"/>
                        </a:rPr>
                        <a:t>Colocation</a:t>
                      </a:r>
                    </a:p>
                  </a:txBody>
                  <a:tcPr/>
                </a:tc>
              </a:tr>
              <a:tr h="751008">
                <a:tc>
                  <a:txBody>
                    <a:bodyPr/>
                    <a:lstStyle/>
                    <a:p>
                      <a:r>
                        <a:rPr lang="fr-FR" dirty="0" smtClean="0">
                          <a:solidFill>
                            <a:schemeClr val="tx1"/>
                          </a:solidFill>
                        </a:rPr>
                        <a:t>Loisirs</a:t>
                      </a:r>
                    </a:p>
                  </a:txBody>
                  <a:tcPr/>
                </a:tc>
                <a:tc>
                  <a:txBody>
                    <a:bodyPr/>
                    <a:lstStyle/>
                    <a:p>
                      <a:r>
                        <a:rPr lang="fr-FR" dirty="0" smtClean="0">
                          <a:solidFill>
                            <a:schemeClr val="tx1"/>
                          </a:solidFill>
                        </a:rPr>
                        <a:t>Excursions en petits groupes</a:t>
                      </a:r>
                    </a:p>
                    <a:p>
                      <a:endParaRPr lang="fr-FR" dirty="0" smtClean="0">
                        <a:solidFill>
                          <a:schemeClr val="tx1"/>
                        </a:solidFill>
                      </a:endParaRPr>
                    </a:p>
                    <a:p>
                      <a:r>
                        <a:rPr lang="fr-FR" dirty="0" smtClean="0">
                          <a:solidFill>
                            <a:schemeClr val="tx1"/>
                          </a:solidFill>
                        </a:rPr>
                        <a:t>Activités sportives</a:t>
                      </a:r>
                      <a:endParaRPr lang="fr-FR" dirty="0">
                        <a:solidFill>
                          <a:schemeClr val="tx1"/>
                        </a:solidFill>
                      </a:endParaRPr>
                    </a:p>
                  </a:txBody>
                  <a:tcPr/>
                </a:tc>
              </a:tr>
            </a:tbl>
          </a:graphicData>
        </a:graphic>
      </p:graphicFrame>
    </p:spTree>
    <p:extLst>
      <p:ext uri="{BB962C8B-B14F-4D97-AF65-F5344CB8AC3E}">
        <p14:creationId xmlns:p14="http://schemas.microsoft.com/office/powerpoint/2010/main" val="2962128054"/>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561692" y="3520441"/>
            <a:ext cx="10721074" cy="3017520"/>
          </a:xfrm>
        </p:spPr>
      </p:pic>
      <p:pic>
        <p:nvPicPr>
          <p:cNvPr id="9" name="Grafik 8"/>
          <p:cNvPicPr>
            <a:picLocks noChangeAspect="1"/>
          </p:cNvPicPr>
          <p:nvPr/>
        </p:nvPicPr>
        <p:blipFill>
          <a:blip r:embed="rId3"/>
          <a:stretch>
            <a:fillRect/>
          </a:stretch>
        </p:blipFill>
        <p:spPr>
          <a:xfrm>
            <a:off x="561692" y="0"/>
            <a:ext cx="10721074" cy="3093720"/>
          </a:xfrm>
          <a:prstGeom prst="rect">
            <a:avLst/>
          </a:prstGeom>
        </p:spPr>
      </p:pic>
    </p:spTree>
    <p:extLst>
      <p:ext uri="{BB962C8B-B14F-4D97-AF65-F5344CB8AC3E}">
        <p14:creationId xmlns:p14="http://schemas.microsoft.com/office/powerpoint/2010/main" val="10606537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414807" y="213942"/>
            <a:ext cx="5129782" cy="4815257"/>
          </a:xfrm>
        </p:spPr>
      </p:pic>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587836" y="213942"/>
            <a:ext cx="5091546" cy="6241269"/>
          </a:xfrm>
          <a:prstGeom prst="rect">
            <a:avLst/>
          </a:prstGeom>
        </p:spPr>
      </p:pic>
    </p:spTree>
    <p:extLst>
      <p:ext uri="{BB962C8B-B14F-4D97-AF65-F5344CB8AC3E}">
        <p14:creationId xmlns:p14="http://schemas.microsoft.com/office/powerpoint/2010/main" val="3313042337"/>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p:txBody>
          <a:bodyPr/>
          <a:lstStyle/>
          <a:p>
            <a:endParaRPr lang="fr-FR"/>
          </a:p>
        </p:txBody>
      </p:sp>
      <p:sp>
        <p:nvSpPr>
          <p:cNvPr id="3" name="Espace réservé du contenu 2"/>
          <p:cNvSpPr>
            <a:spLocks noGrp="1"/>
          </p:cNvSpPr>
          <p:nvPr>
            <p:ph idx="1"/>
          </p:nvPr>
        </p:nvSpPr>
        <p:spPr/>
        <p:txBody>
          <a:bodyPr>
            <a:normAutofit lnSpcReduction="10000"/>
          </a:bodyPr>
          <a:lstStyle/>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buNone/>
            </a:pPr>
            <a:endParaRPr lang="fr-FR" dirty="0"/>
          </a:p>
          <a:p>
            <a:pPr marL="0" indent="0">
              <a:buNone/>
            </a:pPr>
            <a:endParaRPr lang="fr-FR" dirty="0" smtClean="0"/>
          </a:p>
          <a:p>
            <a:pPr marL="0" indent="0">
              <a:buNone/>
            </a:pPr>
            <a:r>
              <a:rPr lang="fr-FR" dirty="0"/>
              <a:t> </a:t>
            </a:r>
            <a:r>
              <a:rPr lang="fr-FR" dirty="0" smtClean="0"/>
              <a:t>                                                                                             </a:t>
            </a:r>
            <a:r>
              <a:rPr lang="fr-FR" sz="6000" b="1" dirty="0" err="1" smtClean="0"/>
              <a:t>Dialoge</a:t>
            </a:r>
            <a:endParaRPr lang="fr-FR" sz="6000" b="1" dirty="0"/>
          </a:p>
        </p:txBody>
      </p:sp>
    </p:spTree>
    <p:extLst>
      <p:ext uri="{BB962C8B-B14F-4D97-AF65-F5344CB8AC3E}">
        <p14:creationId xmlns:p14="http://schemas.microsoft.com/office/powerpoint/2010/main" val="3020113381"/>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419100" y="1759709"/>
            <a:ext cx="6027419" cy="4351338"/>
          </a:xfrm>
        </p:spPr>
        <p:txBody>
          <a:bodyPr>
            <a:normAutofit fontScale="77500" lnSpcReduction="20000"/>
          </a:bodyPr>
          <a:lstStyle/>
          <a:p>
            <a:endParaRPr lang="fr-FR" dirty="0"/>
          </a:p>
          <a:p>
            <a:pPr marL="0" indent="0">
              <a:buNone/>
            </a:pPr>
            <a:r>
              <a:rPr lang="fr-FR" dirty="0" err="1" smtClean="0"/>
              <a:t>Dialoge</a:t>
            </a:r>
            <a:r>
              <a:rPr lang="fr-FR" dirty="0" smtClean="0"/>
              <a:t> est une école </a:t>
            </a:r>
            <a:r>
              <a:rPr lang="fr-FR" dirty="0"/>
              <a:t>de langue moderne </a:t>
            </a:r>
            <a:r>
              <a:rPr lang="fr-FR" dirty="0" smtClean="0"/>
              <a:t>situé dans </a:t>
            </a:r>
            <a:r>
              <a:rPr lang="fr-FR" dirty="0"/>
              <a:t>un bâtiment </a:t>
            </a:r>
            <a:r>
              <a:rPr lang="fr-FR" dirty="0" smtClean="0"/>
              <a:t>historique dans un endroit </a:t>
            </a:r>
            <a:r>
              <a:rPr lang="fr-FR" dirty="0"/>
              <a:t>paradisiaque sur l'île de Lindau avec vue panoramique sur le lac de Constance et les montagnes</a:t>
            </a:r>
            <a:r>
              <a:rPr lang="fr-FR" dirty="0" smtClean="0"/>
              <a:t>.</a:t>
            </a:r>
          </a:p>
          <a:p>
            <a:pPr marL="0" indent="0">
              <a:buNone/>
            </a:pPr>
            <a:endParaRPr lang="fr-FR" dirty="0" smtClean="0"/>
          </a:p>
          <a:p>
            <a:pPr marL="0" indent="0">
              <a:buNone/>
            </a:pPr>
            <a:endParaRPr lang="fr-FR" dirty="0" smtClean="0"/>
          </a:p>
          <a:p>
            <a:pPr marL="0" indent="0">
              <a:buNone/>
            </a:pPr>
            <a:r>
              <a:rPr lang="fr-FR" dirty="0" smtClean="0"/>
              <a:t>Nous apporterons </a:t>
            </a:r>
            <a:r>
              <a:rPr lang="fr-FR" dirty="0"/>
              <a:t>la preuve qu'apprendre </a:t>
            </a:r>
            <a:r>
              <a:rPr lang="fr-FR" dirty="0" smtClean="0"/>
              <a:t>peut procurer du plaisir  et </a:t>
            </a:r>
            <a:r>
              <a:rPr lang="fr-FR" dirty="0"/>
              <a:t>que l'allemand n'est pas une langue compliquée. </a:t>
            </a:r>
            <a:endParaRPr lang="fr-FR" dirty="0" smtClean="0"/>
          </a:p>
          <a:p>
            <a:pPr marL="0" indent="0">
              <a:buNone/>
            </a:pPr>
            <a:endParaRPr lang="fr-FR" dirty="0"/>
          </a:p>
          <a:p>
            <a:pPr marL="0" indent="0">
              <a:buNone/>
            </a:pPr>
            <a:r>
              <a:rPr lang="fr-FR" dirty="0" smtClean="0"/>
              <a:t>        Avec nous vous </a:t>
            </a:r>
            <a:r>
              <a:rPr lang="fr-FR" dirty="0"/>
              <a:t>n’aurez plus à avoir peur de vous exprimer</a:t>
            </a:r>
            <a:r>
              <a:rPr lang="fr-FR" dirty="0" smtClean="0"/>
              <a:t>.</a:t>
            </a:r>
          </a:p>
          <a:p>
            <a:pPr marL="0" indent="0">
              <a:buNone/>
            </a:pPr>
            <a:endParaRPr lang="fr-FR" dirty="0"/>
          </a:p>
        </p:txBody>
      </p:sp>
      <p:pic>
        <p:nvPicPr>
          <p:cNvPr id="4" name="Grafik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989018" y="215817"/>
            <a:ext cx="2706837" cy="2027515"/>
          </a:xfrm>
          <a:prstGeom prst="rect">
            <a:avLst/>
          </a:prstGeom>
        </p:spPr>
      </p:pic>
      <p:sp>
        <p:nvSpPr>
          <p:cNvPr id="5" name="Rectangle à coins arrondis 4"/>
          <p:cNvSpPr/>
          <p:nvPr/>
        </p:nvSpPr>
        <p:spPr>
          <a:xfrm>
            <a:off x="7510653" y="2711575"/>
            <a:ext cx="3843147" cy="3399472"/>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dirty="0" smtClean="0"/>
              <a:t>                    </a:t>
            </a:r>
          </a:p>
          <a:p>
            <a:r>
              <a:rPr lang="fr-FR" dirty="0"/>
              <a:t> </a:t>
            </a:r>
            <a:r>
              <a:rPr lang="fr-FR" dirty="0" smtClean="0"/>
              <a:t>                Points forts: </a:t>
            </a:r>
          </a:p>
          <a:p>
            <a:endParaRPr lang="fr-FR" dirty="0" smtClean="0"/>
          </a:p>
          <a:p>
            <a:pPr marL="285750" indent="-285750">
              <a:buFont typeface="Arial" panose="020B0604020202020204" pitchFamily="34" charset="0"/>
              <a:buChar char="•"/>
            </a:pPr>
            <a:r>
              <a:rPr lang="fr-FR" dirty="0" smtClean="0"/>
              <a:t>Une équipe d’enseignants expérimentés </a:t>
            </a:r>
          </a:p>
          <a:p>
            <a:endParaRPr lang="fr-FR" dirty="0" smtClean="0"/>
          </a:p>
          <a:p>
            <a:pPr marL="285750" indent="-285750">
              <a:buFont typeface="Arial" panose="020B0604020202020204" pitchFamily="34" charset="0"/>
              <a:buChar char="•"/>
            </a:pPr>
            <a:r>
              <a:rPr lang="fr-FR" dirty="0" smtClean="0"/>
              <a:t>Un enseignement de qualité certifiée et éprouvée </a:t>
            </a:r>
          </a:p>
          <a:p>
            <a:endParaRPr lang="fr-FR" dirty="0" smtClean="0"/>
          </a:p>
          <a:p>
            <a:pPr marL="285750" indent="-285750">
              <a:buFont typeface="Arial" panose="020B0604020202020204" pitchFamily="34" charset="0"/>
              <a:buChar char="•"/>
            </a:pPr>
            <a:r>
              <a:rPr lang="fr-FR" dirty="0" smtClean="0"/>
              <a:t>École située au </a:t>
            </a:r>
            <a:r>
              <a:rPr lang="fr-FR" dirty="0"/>
              <a:t>Sud de l'Allemagne où il fait bon vivre</a:t>
            </a:r>
          </a:p>
          <a:p>
            <a:pPr algn="ctr"/>
            <a:endParaRPr lang="fr-FR" dirty="0"/>
          </a:p>
        </p:txBody>
      </p:sp>
    </p:spTree>
    <p:extLst>
      <p:ext uri="{BB962C8B-B14F-4D97-AF65-F5344CB8AC3E}">
        <p14:creationId xmlns:p14="http://schemas.microsoft.com/office/powerpoint/2010/main" val="483872270"/>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273897" y="1068957"/>
            <a:ext cx="5212503" cy="4122976"/>
          </a:xfrm>
        </p:spPr>
      </p:pic>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96000" y="1068957"/>
            <a:ext cx="4881965" cy="4122976"/>
          </a:xfrm>
          <a:prstGeom prst="rect">
            <a:avLst/>
          </a:prstGeom>
        </p:spPr>
      </p:pic>
    </p:spTree>
    <p:extLst>
      <p:ext uri="{BB962C8B-B14F-4D97-AF65-F5344CB8AC3E}">
        <p14:creationId xmlns:p14="http://schemas.microsoft.com/office/powerpoint/2010/main" val="3694485832"/>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dirty="0"/>
          </a:p>
        </p:txBody>
      </p:sp>
      <p:sp>
        <p:nvSpPr>
          <p:cNvPr id="3" name="Inhaltsplatzhalter 2"/>
          <p:cNvSpPr>
            <a:spLocks noGrp="1"/>
          </p:cNvSpPr>
          <p:nvPr>
            <p:ph idx="1"/>
          </p:nvPr>
        </p:nvSpPr>
        <p:spPr/>
        <p:txBody>
          <a:bodyPr/>
          <a:lstStyle/>
          <a:p>
            <a:endParaRPr lang="de-DE"/>
          </a:p>
        </p:txBody>
      </p:sp>
      <p:pic>
        <p:nvPicPr>
          <p:cNvPr id="4" name="Grafik 3"/>
          <p:cNvPicPr>
            <a:picLocks noChangeAspect="1"/>
          </p:cNvPicPr>
          <p:nvPr/>
        </p:nvPicPr>
        <p:blipFill>
          <a:blip r:embed="rId2"/>
          <a:stretch>
            <a:fillRect/>
          </a:stretch>
        </p:blipFill>
        <p:spPr>
          <a:xfrm>
            <a:off x="3468979" y="1151891"/>
            <a:ext cx="5068669" cy="4226019"/>
          </a:xfrm>
          <a:prstGeom prst="rect">
            <a:avLst/>
          </a:prstGeom>
        </p:spPr>
      </p:pic>
    </p:spTree>
    <p:extLst>
      <p:ext uri="{BB962C8B-B14F-4D97-AF65-F5344CB8AC3E}">
        <p14:creationId xmlns:p14="http://schemas.microsoft.com/office/powerpoint/2010/main" val="3019855200"/>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Espace réservé du contenu 3"/>
          <p:cNvGraphicFramePr>
            <a:graphicFrameLocks/>
          </p:cNvGraphicFramePr>
          <p:nvPr>
            <p:extLst>
              <p:ext uri="{D42A27DB-BD31-4B8C-83A1-F6EECF244321}">
                <p14:modId xmlns:p14="http://schemas.microsoft.com/office/powerpoint/2010/main" val="1106770751"/>
              </p:ext>
            </p:extLst>
          </p:nvPr>
        </p:nvGraphicFramePr>
        <p:xfrm>
          <a:off x="1244773" y="1004215"/>
          <a:ext cx="8922116" cy="5737288"/>
        </p:xfrm>
        <a:graphic>
          <a:graphicData uri="http://schemas.openxmlformats.org/drawingml/2006/table">
            <a:tbl>
              <a:tblPr firstRow="1" bandRow="1">
                <a:tableStyleId>{5C22544A-7EE6-4342-B048-85BDC9FD1C3A}</a:tableStyleId>
              </a:tblPr>
              <a:tblGrid>
                <a:gridCol w="4461058"/>
                <a:gridCol w="4461058"/>
              </a:tblGrid>
              <a:tr h="574681">
                <a:tc>
                  <a:txBody>
                    <a:bodyPr/>
                    <a:lstStyle/>
                    <a:p>
                      <a:r>
                        <a:rPr lang="fr-FR" dirty="0" smtClean="0"/>
                        <a:t>Adresse </a:t>
                      </a:r>
                      <a:endParaRPr lang="fr-FR" dirty="0"/>
                    </a:p>
                  </a:txBody>
                  <a:tcPr/>
                </a:tc>
                <a:tc>
                  <a:txBody>
                    <a:bodyPr/>
                    <a:lstStyle/>
                    <a:p>
                      <a:r>
                        <a:rPr lang="fr-FR" sz="1800" b="0" i="0" kern="1200" dirty="0" err="1" smtClean="0">
                          <a:solidFill>
                            <a:schemeClr val="lt1"/>
                          </a:solidFill>
                          <a:effectLst/>
                          <a:latin typeface="+mn-lt"/>
                          <a:ea typeface="+mn-ea"/>
                          <a:cs typeface="+mn-cs"/>
                        </a:rPr>
                        <a:t>Bahnhofpl</a:t>
                      </a:r>
                      <a:r>
                        <a:rPr lang="fr-FR" sz="1800" b="0" i="0" kern="1200" dirty="0" smtClean="0">
                          <a:solidFill>
                            <a:schemeClr val="lt1"/>
                          </a:solidFill>
                          <a:effectLst/>
                          <a:latin typeface="+mn-lt"/>
                          <a:ea typeface="+mn-ea"/>
                          <a:cs typeface="+mn-cs"/>
                        </a:rPr>
                        <a:t>. 1, Lindau (Bodensee)</a:t>
                      </a:r>
                      <a:endParaRPr lang="fr-FR" dirty="0"/>
                    </a:p>
                  </a:txBody>
                  <a:tcPr/>
                </a:tc>
              </a:tr>
              <a:tr h="390519">
                <a:tc>
                  <a:txBody>
                    <a:bodyPr/>
                    <a:lstStyle/>
                    <a:p>
                      <a:r>
                        <a:rPr lang="fr-FR" dirty="0" smtClean="0"/>
                        <a:t>Début</a:t>
                      </a:r>
                      <a:r>
                        <a:rPr lang="fr-FR" baseline="0" dirty="0" smtClean="0"/>
                        <a:t> des cours </a:t>
                      </a:r>
                      <a:endParaRPr lang="fr-FR" dirty="0"/>
                    </a:p>
                  </a:txBody>
                  <a:tcPr/>
                </a:tc>
                <a:tc>
                  <a:txBody>
                    <a:bodyPr/>
                    <a:lstStyle/>
                    <a:p>
                      <a:r>
                        <a:rPr lang="fr-FR" dirty="0" smtClean="0"/>
                        <a:t>Tous les lundis</a:t>
                      </a:r>
                      <a:endParaRPr lang="fr-FR" dirty="0"/>
                    </a:p>
                  </a:txBody>
                  <a:tcPr/>
                </a:tc>
              </a:tr>
              <a:tr h="370840">
                <a:tc>
                  <a:txBody>
                    <a:bodyPr/>
                    <a:lstStyle/>
                    <a:p>
                      <a:r>
                        <a:rPr lang="fr-FR" dirty="0" smtClean="0"/>
                        <a:t>Participants ( capacité maximale)</a:t>
                      </a:r>
                      <a:endParaRPr lang="fr-FR" dirty="0"/>
                    </a:p>
                  </a:txBody>
                  <a:tcPr/>
                </a:tc>
                <a:tc>
                  <a:txBody>
                    <a:bodyPr/>
                    <a:lstStyle/>
                    <a:p>
                      <a:r>
                        <a:rPr lang="fr-FR" dirty="0" smtClean="0"/>
                        <a:t>11</a:t>
                      </a:r>
                      <a:endParaRPr lang="fr-FR" dirty="0"/>
                    </a:p>
                  </a:txBody>
                  <a:tcPr/>
                </a:tc>
              </a:tr>
              <a:tr h="370840">
                <a:tc>
                  <a:txBody>
                    <a:bodyPr/>
                    <a:lstStyle/>
                    <a:p>
                      <a:r>
                        <a:rPr lang="fr-FR" dirty="0" smtClean="0"/>
                        <a:t>Leçons (</a:t>
                      </a:r>
                      <a:r>
                        <a:rPr lang="fr-FR" baseline="0" dirty="0" smtClean="0"/>
                        <a:t> L’unité dure 45 min )</a:t>
                      </a:r>
                      <a:endParaRPr lang="fr-FR" dirty="0"/>
                    </a:p>
                  </a:txBody>
                  <a:tcPr/>
                </a:tc>
                <a:tc>
                  <a:txBody>
                    <a:bodyPr/>
                    <a:lstStyle/>
                    <a:p>
                      <a:r>
                        <a:rPr lang="fr-FR" dirty="0" smtClean="0"/>
                        <a:t>20 </a:t>
                      </a:r>
                      <a:r>
                        <a:rPr lang="fr-FR" baseline="0" dirty="0" smtClean="0"/>
                        <a:t> ou 25 </a:t>
                      </a:r>
                      <a:r>
                        <a:rPr lang="fr-FR" dirty="0" smtClean="0"/>
                        <a:t>unités / semaine </a:t>
                      </a:r>
                      <a:endParaRPr lang="fr-FR" dirty="0"/>
                    </a:p>
                  </a:txBody>
                  <a:tcPr/>
                </a:tc>
              </a:tr>
              <a:tr h="443928">
                <a:tc>
                  <a:txBody>
                    <a:bodyPr/>
                    <a:lstStyle/>
                    <a:p>
                      <a:r>
                        <a:rPr lang="fr-FR" dirty="0" smtClean="0">
                          <a:solidFill>
                            <a:schemeClr val="tx1"/>
                          </a:solidFill>
                        </a:rPr>
                        <a:t>Matériel</a:t>
                      </a:r>
                      <a:r>
                        <a:rPr lang="fr-FR" baseline="0" dirty="0" smtClean="0">
                          <a:solidFill>
                            <a:schemeClr val="tx1"/>
                          </a:solidFill>
                        </a:rPr>
                        <a:t> d’apprentissage </a:t>
                      </a:r>
                      <a:endParaRPr lang="fr-FR" dirty="0">
                        <a:solidFill>
                          <a:schemeClr val="tx1"/>
                        </a:solidFill>
                      </a:endParaRPr>
                    </a:p>
                  </a:txBody>
                  <a:tcPr/>
                </a:tc>
                <a:tc>
                  <a:txBody>
                    <a:bodyPr/>
                    <a:lstStyle/>
                    <a:p>
                      <a:r>
                        <a:rPr lang="fr-FR" dirty="0" smtClean="0">
                          <a:solidFill>
                            <a:schemeClr val="tx1"/>
                          </a:solidFill>
                        </a:rPr>
                        <a:t>Compris</a:t>
                      </a:r>
                      <a:r>
                        <a:rPr lang="fr-FR" baseline="0" dirty="0" smtClean="0">
                          <a:solidFill>
                            <a:schemeClr val="tx1"/>
                          </a:solidFill>
                        </a:rPr>
                        <a:t> dans les frais </a:t>
                      </a:r>
                      <a:endParaRPr lang="fr-FR" dirty="0">
                        <a:solidFill>
                          <a:schemeClr val="tx1"/>
                        </a:solidFill>
                      </a:endParaRPr>
                    </a:p>
                  </a:txBody>
                  <a:tcPr/>
                </a:tc>
              </a:tr>
              <a:tr h="370840">
                <a:tc>
                  <a:txBody>
                    <a:bodyPr/>
                    <a:lstStyle/>
                    <a:p>
                      <a:r>
                        <a:rPr lang="fr-FR" dirty="0" smtClean="0">
                          <a:solidFill>
                            <a:schemeClr val="tx1"/>
                          </a:solidFill>
                        </a:rPr>
                        <a:t>Préparation</a:t>
                      </a:r>
                      <a:r>
                        <a:rPr lang="fr-FR" baseline="0" dirty="0" smtClean="0">
                          <a:solidFill>
                            <a:schemeClr val="tx1"/>
                          </a:solidFill>
                        </a:rPr>
                        <a:t> aux examens </a:t>
                      </a:r>
                      <a:endParaRPr lang="fr-FR" dirty="0">
                        <a:solidFill>
                          <a:schemeClr val="tx1"/>
                        </a:solidFill>
                      </a:endParaRPr>
                    </a:p>
                  </a:txBody>
                  <a:tcPr/>
                </a:tc>
                <a:tc>
                  <a:txBody>
                    <a:bodyPr/>
                    <a:lstStyle/>
                    <a:p>
                      <a:r>
                        <a:rPr lang="fr-FR" dirty="0" smtClean="0">
                          <a:solidFill>
                            <a:schemeClr val="tx1"/>
                          </a:solidFill>
                        </a:rPr>
                        <a:t>Préparation</a:t>
                      </a:r>
                      <a:r>
                        <a:rPr lang="fr-FR" baseline="0" dirty="0" smtClean="0">
                          <a:solidFill>
                            <a:schemeClr val="tx1"/>
                          </a:solidFill>
                        </a:rPr>
                        <a:t> au test DAF</a:t>
                      </a:r>
                      <a:endParaRPr lang="fr-FR" dirty="0">
                        <a:solidFill>
                          <a:schemeClr val="tx1"/>
                        </a:solidFill>
                      </a:endParaRPr>
                    </a:p>
                  </a:txBody>
                  <a:tcPr/>
                </a:tc>
              </a:tr>
              <a:tr h="370840">
                <a:tc>
                  <a:txBody>
                    <a:bodyPr/>
                    <a:lstStyle/>
                    <a:p>
                      <a:r>
                        <a:rPr lang="fr-FR" dirty="0" smtClean="0">
                          <a:solidFill>
                            <a:schemeClr val="tx1"/>
                          </a:solidFill>
                        </a:rPr>
                        <a:t>Allemand médical</a:t>
                      </a:r>
                      <a:endParaRPr lang="fr-FR" dirty="0">
                        <a:solidFill>
                          <a:schemeClr val="tx1"/>
                        </a:solidFill>
                      </a:endParaRPr>
                    </a:p>
                  </a:txBody>
                  <a:tcPr/>
                </a:tc>
                <a:tc>
                  <a:txBody>
                    <a:bodyPr/>
                    <a:lstStyle/>
                    <a:p>
                      <a:r>
                        <a:rPr lang="fr-FR" dirty="0" smtClean="0">
                          <a:solidFill>
                            <a:schemeClr val="tx1"/>
                          </a:solidFill>
                        </a:rPr>
                        <a:t>Non</a:t>
                      </a:r>
                      <a:endParaRPr lang="fr-FR" dirty="0">
                        <a:solidFill>
                          <a:schemeClr val="tx1"/>
                        </a:solidFill>
                      </a:endParaRPr>
                    </a:p>
                  </a:txBody>
                  <a:tcPr/>
                </a:tc>
              </a:tr>
              <a:tr h="370840">
                <a:tc>
                  <a:txBody>
                    <a:bodyPr/>
                    <a:lstStyle/>
                    <a:p>
                      <a:r>
                        <a:rPr lang="fr-FR" dirty="0" smtClean="0">
                          <a:solidFill>
                            <a:schemeClr val="tx1"/>
                          </a:solidFill>
                        </a:rPr>
                        <a:t>Supplément d’été (Juillet/Août)</a:t>
                      </a:r>
                      <a:endParaRPr lang="fr-FR" dirty="0">
                        <a:solidFill>
                          <a:schemeClr val="tx1"/>
                        </a:solidFill>
                      </a:endParaRPr>
                    </a:p>
                  </a:txBody>
                  <a:tcPr/>
                </a:tc>
                <a:tc>
                  <a:txBody>
                    <a:bodyPr/>
                    <a:lstStyle/>
                    <a:p>
                      <a:r>
                        <a:rPr lang="fr-FR" dirty="0" smtClean="0">
                          <a:solidFill>
                            <a:schemeClr val="tx1"/>
                          </a:solidFill>
                        </a:rPr>
                        <a:t>Oui</a:t>
                      </a:r>
                      <a:endParaRPr lang="fr-FR" dirty="0">
                        <a:solidFill>
                          <a:schemeClr val="tx1"/>
                        </a:solidFill>
                      </a:endParaRPr>
                    </a:p>
                  </a:txBody>
                  <a:tcPr/>
                </a:tc>
              </a:tr>
              <a:tr h="370840">
                <a:tc>
                  <a:txBody>
                    <a:bodyPr/>
                    <a:lstStyle/>
                    <a:p>
                      <a:r>
                        <a:rPr lang="fr-FR" dirty="0" smtClean="0">
                          <a:solidFill>
                            <a:schemeClr val="tx1"/>
                          </a:solidFill>
                        </a:rPr>
                        <a:t>Jours fériés 2016</a:t>
                      </a:r>
                      <a:endParaRPr lang="fr-FR" dirty="0">
                        <a:solidFill>
                          <a:schemeClr val="tx1"/>
                        </a:solidFill>
                      </a:endParaRPr>
                    </a:p>
                  </a:txBody>
                  <a:tcPr/>
                </a:tc>
                <a:tc>
                  <a:txBody>
                    <a:bodyPr/>
                    <a:lstStyle/>
                    <a:p>
                      <a:r>
                        <a:rPr lang="fr-FR" sz="1800" b="0" i="0" kern="1200" dirty="0" smtClean="0">
                          <a:solidFill>
                            <a:schemeClr val="dk1"/>
                          </a:solidFill>
                          <a:effectLst/>
                          <a:latin typeface="+mn-lt"/>
                          <a:ea typeface="+mn-ea"/>
                          <a:cs typeface="+mn-cs"/>
                        </a:rPr>
                        <a:t>01.01</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03.01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25.03 ,  28.03</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06.05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16.05</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 27.05</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15.08</a:t>
                      </a:r>
                      <a:r>
                        <a:rPr lang="fr-FR" sz="1800" b="0" i="0" kern="1200" baseline="0" dirty="0" smtClean="0">
                          <a:solidFill>
                            <a:schemeClr val="dk1"/>
                          </a:solidFill>
                          <a:effectLst/>
                          <a:latin typeface="+mn-lt"/>
                          <a:ea typeface="+mn-ea"/>
                          <a:cs typeface="+mn-cs"/>
                        </a:rPr>
                        <a:t> , </a:t>
                      </a:r>
                      <a:r>
                        <a:rPr lang="fr-FR" sz="1800" b="0" i="0" kern="1200" dirty="0" smtClean="0">
                          <a:solidFill>
                            <a:schemeClr val="dk1"/>
                          </a:solidFill>
                          <a:effectLst/>
                          <a:latin typeface="+mn-lt"/>
                          <a:ea typeface="+mn-ea"/>
                          <a:cs typeface="+mn-cs"/>
                        </a:rPr>
                        <a:t>03.10,</a:t>
                      </a:r>
                      <a:r>
                        <a:rPr lang="fr-FR" sz="1800" b="0" i="0" kern="1200" baseline="0" dirty="0" smtClean="0">
                          <a:solidFill>
                            <a:schemeClr val="dk1"/>
                          </a:solidFill>
                          <a:effectLst/>
                          <a:latin typeface="+mn-lt"/>
                          <a:ea typeface="+mn-ea"/>
                          <a:cs typeface="+mn-cs"/>
                        </a:rPr>
                        <a:t> 31.10 , </a:t>
                      </a:r>
                      <a:r>
                        <a:rPr lang="fr-FR" sz="1800" b="0" i="0" kern="1200" dirty="0" smtClean="0">
                          <a:solidFill>
                            <a:schemeClr val="dk1"/>
                          </a:solidFill>
                          <a:effectLst/>
                          <a:latin typeface="+mn-lt"/>
                          <a:ea typeface="+mn-ea"/>
                          <a:cs typeface="+mn-cs"/>
                        </a:rPr>
                        <a:t> 01.11</a:t>
                      </a:r>
                      <a:r>
                        <a:rPr lang="fr-FR" sz="1800" b="0" i="0" kern="1200" baseline="0" dirty="0" smtClean="0">
                          <a:solidFill>
                            <a:schemeClr val="dk1"/>
                          </a:solidFill>
                          <a:effectLst/>
                          <a:latin typeface="+mn-lt"/>
                          <a:ea typeface="+mn-ea"/>
                          <a:cs typeface="+mn-cs"/>
                        </a:rPr>
                        <a:t> </a:t>
                      </a:r>
                    </a:p>
                    <a:p>
                      <a:r>
                        <a:rPr lang="fr-FR" sz="1800" b="0" i="0" kern="1200" dirty="0" smtClean="0">
                          <a:solidFill>
                            <a:schemeClr val="dk1"/>
                          </a:solidFill>
                          <a:effectLst/>
                          <a:latin typeface="+mn-lt"/>
                          <a:ea typeface="+mn-ea"/>
                          <a:cs typeface="+mn-cs"/>
                        </a:rPr>
                        <a:t>24.12- 26.12 ,</a:t>
                      </a:r>
                      <a:r>
                        <a:rPr lang="fr-FR" sz="1800" b="0" i="0" kern="1200" baseline="0" dirty="0" smtClean="0">
                          <a:solidFill>
                            <a:schemeClr val="dk1"/>
                          </a:solidFill>
                          <a:effectLst/>
                          <a:latin typeface="+mn-lt"/>
                          <a:ea typeface="+mn-ea"/>
                          <a:cs typeface="+mn-cs"/>
                        </a:rPr>
                        <a:t> </a:t>
                      </a:r>
                      <a:r>
                        <a:rPr lang="fr-FR" sz="1800" b="0" i="0" kern="1200" dirty="0" smtClean="0">
                          <a:solidFill>
                            <a:schemeClr val="dk1"/>
                          </a:solidFill>
                          <a:effectLst/>
                          <a:latin typeface="+mn-lt"/>
                          <a:ea typeface="+mn-ea"/>
                          <a:cs typeface="+mn-cs"/>
                        </a:rPr>
                        <a:t>31.12</a:t>
                      </a:r>
                      <a:endParaRPr lang="fr-FR" dirty="0" smtClean="0"/>
                    </a:p>
                  </a:txBody>
                  <a:tcPr/>
                </a:tc>
              </a:tr>
              <a:tr h="370840">
                <a:tc>
                  <a:txBody>
                    <a:bodyPr/>
                    <a:lstStyle/>
                    <a:p>
                      <a:r>
                        <a:rPr lang="fr-FR" dirty="0" smtClean="0">
                          <a:solidFill>
                            <a:schemeClr val="tx1"/>
                          </a:solidFill>
                        </a:rPr>
                        <a:t>Logement</a:t>
                      </a:r>
                      <a:endParaRPr lang="fr-FR" dirty="0">
                        <a:solidFill>
                          <a:schemeClr val="tx1"/>
                        </a:solidFill>
                      </a:endParaRPr>
                    </a:p>
                  </a:txBody>
                  <a:tcPr/>
                </a:tc>
                <a:tc>
                  <a:txBody>
                    <a:bodyPr/>
                    <a:lstStyle/>
                    <a:p>
                      <a:r>
                        <a:rPr lang="fr-FR" dirty="0" smtClean="0"/>
                        <a:t>Résidence ( chambre Single</a:t>
                      </a:r>
                      <a:r>
                        <a:rPr lang="fr-FR" baseline="0" dirty="0" smtClean="0"/>
                        <a:t> ou double ) </a:t>
                      </a:r>
                      <a:endParaRPr lang="fr-FR" dirty="0" smtClean="0"/>
                    </a:p>
                  </a:txBody>
                  <a:tcPr/>
                </a:tc>
              </a:tr>
              <a:tr h="370840">
                <a:tc>
                  <a:txBody>
                    <a:bodyPr/>
                    <a:lstStyle/>
                    <a:p>
                      <a:r>
                        <a:rPr lang="fr-FR" dirty="0" smtClean="0">
                          <a:solidFill>
                            <a:schemeClr val="tx1"/>
                          </a:solidFill>
                        </a:rPr>
                        <a:t>Loisirs</a:t>
                      </a:r>
                    </a:p>
                  </a:txBody>
                  <a:tcPr/>
                </a:tc>
                <a:tc>
                  <a:txBody>
                    <a:bodyPr/>
                    <a:lstStyle/>
                    <a:p>
                      <a:r>
                        <a:rPr lang="fr-FR" dirty="0" smtClean="0">
                          <a:solidFill>
                            <a:schemeClr val="tx1"/>
                          </a:solidFill>
                        </a:rPr>
                        <a:t>Excursions en petits groupes</a:t>
                      </a:r>
                    </a:p>
                    <a:p>
                      <a:endParaRPr lang="fr-FR" dirty="0" smtClean="0">
                        <a:solidFill>
                          <a:schemeClr val="tx1"/>
                        </a:solidFill>
                      </a:endParaRPr>
                    </a:p>
                    <a:p>
                      <a:r>
                        <a:rPr lang="fr-FR" dirty="0" smtClean="0">
                          <a:solidFill>
                            <a:schemeClr val="tx1"/>
                          </a:solidFill>
                        </a:rPr>
                        <a:t>Activités sportives</a:t>
                      </a:r>
                      <a:endParaRPr lang="fr-FR" dirty="0">
                        <a:solidFill>
                          <a:schemeClr val="tx1"/>
                        </a:solidFill>
                      </a:endParaRPr>
                    </a:p>
                  </a:txBody>
                  <a:tcPr/>
                </a:tc>
              </a:tr>
            </a:tbl>
          </a:graphicData>
        </a:graphic>
      </p:graphicFrame>
    </p:spTree>
    <p:extLst>
      <p:ext uri="{BB962C8B-B14F-4D97-AF65-F5344CB8AC3E}">
        <p14:creationId xmlns:p14="http://schemas.microsoft.com/office/powerpoint/2010/main" val="2783779422"/>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pic>
        <p:nvPicPr>
          <p:cNvPr id="4" name="Inhaltsplatzhalter 3"/>
          <p:cNvPicPr>
            <a:picLocks noGrp="1" noChangeAspect="1"/>
          </p:cNvPicPr>
          <p:nvPr>
            <p:ph idx="1"/>
          </p:nvPr>
        </p:nvPicPr>
        <p:blipFill>
          <a:blip r:embed="rId2"/>
          <a:stretch>
            <a:fillRect/>
          </a:stretch>
        </p:blipFill>
        <p:spPr>
          <a:xfrm>
            <a:off x="5287908" y="3765039"/>
            <a:ext cx="2143125" cy="1962150"/>
          </a:xfrm>
          <a:prstGeom prst="rect">
            <a:avLst/>
          </a:prstGeom>
        </p:spPr>
      </p:pic>
    </p:spTree>
    <p:extLst>
      <p:ext uri="{BB962C8B-B14F-4D97-AF65-F5344CB8AC3E}">
        <p14:creationId xmlns:p14="http://schemas.microsoft.com/office/powerpoint/2010/main" val="2137194378"/>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Espace réservé du contenu 2"/>
          <p:cNvSpPr>
            <a:spLocks noGrp="1"/>
          </p:cNvSpPr>
          <p:nvPr>
            <p:ph idx="1"/>
          </p:nvPr>
        </p:nvSpPr>
        <p:spPr/>
        <p:txBody>
          <a:bodyPr>
            <a:normAutofit lnSpcReduction="10000"/>
          </a:bodyPr>
          <a:lstStyle/>
          <a:p>
            <a:pPr marL="0" indent="0">
              <a:buNone/>
            </a:pPr>
            <a:endParaRPr lang="fr-FR" sz="4400" dirty="0" smtClean="0"/>
          </a:p>
          <a:p>
            <a:pPr marL="0" indent="0">
              <a:buNone/>
            </a:pPr>
            <a:endParaRPr lang="fr-FR" sz="4400" dirty="0"/>
          </a:p>
          <a:p>
            <a:pPr marL="0" indent="0">
              <a:buNone/>
            </a:pPr>
            <a:endParaRPr lang="fr-FR" sz="4400" dirty="0" smtClean="0"/>
          </a:p>
          <a:p>
            <a:pPr marL="0" indent="0">
              <a:buNone/>
            </a:pPr>
            <a:endParaRPr lang="fr-FR" sz="4400" dirty="0"/>
          </a:p>
          <a:p>
            <a:pPr marL="0" indent="0">
              <a:buNone/>
            </a:pPr>
            <a:endParaRPr lang="fr-FR" sz="4400" dirty="0" smtClean="0"/>
          </a:p>
          <a:p>
            <a:pPr marL="0" indent="0">
              <a:buNone/>
            </a:pPr>
            <a:r>
              <a:rPr lang="fr-FR" sz="4400" dirty="0"/>
              <a:t> </a:t>
            </a:r>
            <a:r>
              <a:rPr lang="fr-FR" sz="4400" dirty="0" smtClean="0"/>
              <a:t>                                                   </a:t>
            </a:r>
            <a:r>
              <a:rPr lang="fr-FR" sz="6600" b="1" dirty="0" err="1" smtClean="0"/>
              <a:t>Horizonte</a:t>
            </a:r>
            <a:endParaRPr lang="fr-FR" sz="6600" b="1" dirty="0"/>
          </a:p>
        </p:txBody>
      </p:sp>
    </p:spTree>
    <p:extLst>
      <p:ext uri="{BB962C8B-B14F-4D97-AF65-F5344CB8AC3E}">
        <p14:creationId xmlns:p14="http://schemas.microsoft.com/office/powerpoint/2010/main" val="3522866649"/>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nhaltsplatzhalter 2"/>
          <p:cNvSpPr>
            <a:spLocks noGrp="1"/>
          </p:cNvSpPr>
          <p:nvPr>
            <p:ph idx="1"/>
          </p:nvPr>
        </p:nvSpPr>
        <p:spPr>
          <a:xfrm>
            <a:off x="325465" y="1542857"/>
            <a:ext cx="6050280" cy="4351338"/>
          </a:xfrm>
        </p:spPr>
        <p:txBody>
          <a:bodyPr>
            <a:normAutofit/>
          </a:bodyPr>
          <a:lstStyle/>
          <a:p>
            <a:pPr marL="0" indent="0">
              <a:buNone/>
            </a:pPr>
            <a:r>
              <a:rPr lang="fr-FR" sz="2000" dirty="0"/>
              <a:t>Vous voulez apprendre ou améliorer l’allemand?</a:t>
            </a:r>
            <a:br>
              <a:rPr lang="fr-FR" sz="2000" dirty="0"/>
            </a:br>
            <a:r>
              <a:rPr lang="fr-FR" sz="2000" dirty="0"/>
              <a:t>Vous cherchez un cours d’allemand </a:t>
            </a:r>
            <a:r>
              <a:rPr lang="fr-FR" sz="2000" dirty="0" smtClean="0"/>
              <a:t>de </a:t>
            </a:r>
            <a:r>
              <a:rPr lang="fr-FR" sz="2000" dirty="0"/>
              <a:t>qualité d</a:t>
            </a:r>
            <a:r>
              <a:rPr lang="fr-FR" sz="2000" dirty="0" smtClean="0"/>
              <a:t>ans </a:t>
            </a:r>
            <a:r>
              <a:rPr lang="fr-FR" sz="2000" dirty="0"/>
              <a:t>une des plus jolies villes de la Bavière et de l’Allemagne</a:t>
            </a:r>
            <a:r>
              <a:rPr lang="fr-FR" sz="2000" dirty="0" smtClean="0"/>
              <a:t>??</a:t>
            </a:r>
            <a:r>
              <a:rPr lang="fr-FR" sz="2000" dirty="0"/>
              <a:t/>
            </a:r>
            <a:br>
              <a:rPr lang="fr-FR" sz="2000" dirty="0"/>
            </a:br>
            <a:r>
              <a:rPr lang="fr-FR" sz="2000" dirty="0"/>
              <a:t>Vous cherchez un travail en Allemagne?</a:t>
            </a:r>
            <a:br>
              <a:rPr lang="fr-FR" sz="2000" dirty="0"/>
            </a:br>
            <a:r>
              <a:rPr lang="fr-FR" sz="2000" dirty="0"/>
              <a:t>Vous avez entre 17 et 77 ans?</a:t>
            </a:r>
          </a:p>
          <a:p>
            <a:pPr marL="0" indent="0">
              <a:buNone/>
            </a:pPr>
            <a:r>
              <a:rPr lang="fr-FR" sz="2000" b="1" dirty="0" smtClean="0"/>
              <a:t>                              Vous </a:t>
            </a:r>
            <a:r>
              <a:rPr lang="fr-FR" sz="2000" b="1" dirty="0"/>
              <a:t>avez trouvé la bonne </a:t>
            </a:r>
            <a:r>
              <a:rPr lang="fr-FR" sz="2000" b="1" dirty="0" smtClean="0"/>
              <a:t>école! </a:t>
            </a:r>
            <a:endParaRPr lang="fr-FR" sz="2000" dirty="0"/>
          </a:p>
          <a:p>
            <a:pPr marL="0" indent="0">
              <a:buNone/>
            </a:pPr>
            <a:endParaRPr lang="fr-FR" sz="2000" dirty="0" smtClean="0"/>
          </a:p>
          <a:p>
            <a:pPr marL="0" indent="0">
              <a:buNone/>
            </a:pPr>
            <a:endParaRPr lang="fr-FR" sz="2000" dirty="0"/>
          </a:p>
          <a:p>
            <a:pPr marL="0" indent="0">
              <a:buNone/>
            </a:pPr>
            <a:r>
              <a:rPr lang="fr-FR" sz="2000" dirty="0" smtClean="0"/>
              <a:t>Nos </a:t>
            </a:r>
            <a:r>
              <a:rPr lang="fr-FR" sz="2000" dirty="0"/>
              <a:t>plus de 25 ans d’expérience vous garantissent des cours d’allemand adaptés à tous les niveaux, que vous soyez débutant ou professeur d’allemand. </a:t>
            </a:r>
          </a:p>
          <a:p>
            <a:endParaRPr lang="fr-FR" sz="2000" dirty="0"/>
          </a:p>
          <a:p>
            <a:endParaRPr lang="de-DE" sz="2000" dirty="0"/>
          </a:p>
        </p:txBody>
      </p:sp>
      <p:sp>
        <p:nvSpPr>
          <p:cNvPr id="5" name="Rectangle à coins arrondis 4"/>
          <p:cNvSpPr/>
          <p:nvPr/>
        </p:nvSpPr>
        <p:spPr>
          <a:xfrm>
            <a:off x="6902687" y="1542857"/>
            <a:ext cx="4800600" cy="3703320"/>
          </a:xfrm>
          <a:prstGeom prst="wedgeRoundRectCallou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FR" dirty="0" smtClean="0"/>
          </a:p>
          <a:p>
            <a:pPr algn="ctr"/>
            <a:r>
              <a:rPr lang="fr-FR" dirty="0" smtClean="0"/>
              <a:t>Points forts:  </a:t>
            </a:r>
          </a:p>
          <a:p>
            <a:pPr algn="ctr"/>
            <a:endParaRPr lang="fr-FR" dirty="0"/>
          </a:p>
          <a:p>
            <a:pPr marL="285750" indent="-285750">
              <a:buFont typeface="Arial" panose="020B0604020202020204" pitchFamily="34" charset="0"/>
              <a:buChar char="•"/>
            </a:pPr>
            <a:r>
              <a:rPr lang="fr-FR" dirty="0" smtClean="0">
                <a:solidFill>
                  <a:srgbClr val="000000"/>
                </a:solidFill>
                <a:latin typeface="Arial" panose="020B0604020202020204" pitchFamily="34" charset="0"/>
              </a:rPr>
              <a:t>Notre </a:t>
            </a:r>
            <a:r>
              <a:rPr lang="fr-FR" dirty="0">
                <a:solidFill>
                  <a:srgbClr val="000000"/>
                </a:solidFill>
                <a:latin typeface="Arial" panose="020B0604020202020204" pitchFamily="34" charset="0"/>
              </a:rPr>
              <a:t>méthode moderne, pragmatique et efficace, orientée vers la </a:t>
            </a:r>
            <a:r>
              <a:rPr lang="fr-FR" dirty="0" smtClean="0">
                <a:solidFill>
                  <a:srgbClr val="000000"/>
                </a:solidFill>
                <a:latin typeface="Arial" panose="020B0604020202020204" pitchFamily="34" charset="0"/>
              </a:rPr>
              <a:t>communication.</a:t>
            </a:r>
          </a:p>
          <a:p>
            <a:pPr algn="ctr"/>
            <a:endParaRPr lang="fr-FR" dirty="0">
              <a:solidFill>
                <a:srgbClr val="000000"/>
              </a:solidFill>
              <a:latin typeface="Arial" panose="020B0604020202020204" pitchFamily="34" charset="0"/>
            </a:endParaRPr>
          </a:p>
          <a:p>
            <a:pPr marL="285750" indent="-285750">
              <a:buFont typeface="Arial" panose="020B0604020202020204" pitchFamily="34" charset="0"/>
              <a:buChar char="•"/>
            </a:pPr>
            <a:r>
              <a:rPr lang="fr-FR" dirty="0" smtClean="0">
                <a:solidFill>
                  <a:srgbClr val="000000"/>
                </a:solidFill>
                <a:latin typeface="Arial" panose="020B0604020202020204" pitchFamily="34" charset="0"/>
              </a:rPr>
              <a:t>La </a:t>
            </a:r>
            <a:r>
              <a:rPr lang="fr-FR" dirty="0">
                <a:solidFill>
                  <a:srgbClr val="000000"/>
                </a:solidFill>
                <a:latin typeface="Arial" panose="020B0604020202020204" pitchFamily="34" charset="0"/>
              </a:rPr>
              <a:t>compétence et la disponibilité de nos </a:t>
            </a:r>
            <a:r>
              <a:rPr lang="fr-FR" dirty="0" smtClean="0">
                <a:solidFill>
                  <a:srgbClr val="000000"/>
                </a:solidFill>
                <a:latin typeface="Arial" panose="020B0604020202020204" pitchFamily="34" charset="0"/>
              </a:rPr>
              <a:t>professeurs</a:t>
            </a:r>
          </a:p>
          <a:p>
            <a:pPr algn="ctr"/>
            <a:endParaRPr lang="fr-FR" dirty="0">
              <a:solidFill>
                <a:srgbClr val="000000"/>
              </a:solidFill>
              <a:latin typeface="Arial" panose="020B0604020202020204" pitchFamily="34" charset="0"/>
            </a:endParaRPr>
          </a:p>
          <a:p>
            <a:pPr marL="285750" indent="-285750">
              <a:buFont typeface="Arial" panose="020B0604020202020204" pitchFamily="34" charset="0"/>
              <a:buChar char="•"/>
            </a:pPr>
            <a:r>
              <a:rPr lang="fr-FR" dirty="0" smtClean="0">
                <a:solidFill>
                  <a:srgbClr val="000000"/>
                </a:solidFill>
                <a:latin typeface="Arial" panose="020B0604020202020204" pitchFamily="34" charset="0"/>
              </a:rPr>
              <a:t>Notre programme </a:t>
            </a:r>
            <a:r>
              <a:rPr lang="fr-FR" dirty="0">
                <a:solidFill>
                  <a:srgbClr val="000000"/>
                </a:solidFill>
                <a:latin typeface="Arial" panose="020B0604020202020204" pitchFamily="34" charset="0"/>
              </a:rPr>
              <a:t>d’activités </a:t>
            </a:r>
            <a:r>
              <a:rPr lang="fr-FR" dirty="0" smtClean="0">
                <a:solidFill>
                  <a:srgbClr val="000000"/>
                </a:solidFill>
                <a:latin typeface="Arial" panose="020B0604020202020204" pitchFamily="34" charset="0"/>
              </a:rPr>
              <a:t>culturelles</a:t>
            </a:r>
          </a:p>
          <a:p>
            <a:pPr algn="ctr"/>
            <a:endParaRPr lang="fr-FR" dirty="0">
              <a:solidFill>
                <a:srgbClr val="000000"/>
              </a:solidFill>
              <a:latin typeface="Arial" panose="020B0604020202020204" pitchFamily="34" charset="0"/>
            </a:endParaRPr>
          </a:p>
          <a:p>
            <a:pPr marL="285750" indent="-285750">
              <a:buFont typeface="Arial" panose="020B0604020202020204" pitchFamily="34" charset="0"/>
              <a:buChar char="•"/>
            </a:pPr>
            <a:r>
              <a:rPr lang="fr-FR" dirty="0" smtClean="0">
                <a:solidFill>
                  <a:srgbClr val="000000"/>
                </a:solidFill>
                <a:latin typeface="Arial" panose="020B0604020202020204" pitchFamily="34" charset="0"/>
              </a:rPr>
              <a:t>Nos </a:t>
            </a:r>
            <a:r>
              <a:rPr lang="fr-FR" dirty="0">
                <a:solidFill>
                  <a:srgbClr val="000000"/>
                </a:solidFill>
                <a:latin typeface="Arial" panose="020B0604020202020204" pitchFamily="34" charset="0"/>
              </a:rPr>
              <a:t>prix raisonnables</a:t>
            </a:r>
          </a:p>
          <a:p>
            <a:pPr algn="ctr"/>
            <a:endParaRPr lang="fr-FR" dirty="0"/>
          </a:p>
        </p:txBody>
      </p:sp>
    </p:spTree>
    <p:extLst>
      <p:ext uri="{BB962C8B-B14F-4D97-AF65-F5344CB8AC3E}">
        <p14:creationId xmlns:p14="http://schemas.microsoft.com/office/powerpoint/2010/main" val="1210677784"/>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Inhaltsplatzhalt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3068664" y="150614"/>
            <a:ext cx="6158502" cy="3364467"/>
          </a:xfrm>
        </p:spPr>
      </p:pic>
      <p:pic>
        <p:nvPicPr>
          <p:cNvPr id="5" name="Grafik 4"/>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98027" y="3767626"/>
            <a:ext cx="4396862" cy="2858845"/>
          </a:xfrm>
          <a:prstGeom prst="rect">
            <a:avLst/>
          </a:prstGeom>
        </p:spPr>
      </p:pic>
      <p:pic>
        <p:nvPicPr>
          <p:cNvPr id="6" name="Grafik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679770" y="3767627"/>
            <a:ext cx="4424772" cy="2858844"/>
          </a:xfrm>
          <a:prstGeom prst="rect">
            <a:avLst/>
          </a:prstGeom>
        </p:spPr>
      </p:pic>
    </p:spTree>
    <p:extLst>
      <p:ext uri="{BB962C8B-B14F-4D97-AF65-F5344CB8AC3E}">
        <p14:creationId xmlns:p14="http://schemas.microsoft.com/office/powerpoint/2010/main" val="1770920108"/>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de-DE"/>
          </a:p>
        </p:txBody>
      </p:sp>
      <p:sp>
        <p:nvSpPr>
          <p:cNvPr id="3" name="Inhaltsplatzhalter 2"/>
          <p:cNvSpPr>
            <a:spLocks noGrp="1"/>
          </p:cNvSpPr>
          <p:nvPr>
            <p:ph idx="1"/>
          </p:nvPr>
        </p:nvSpPr>
        <p:spPr/>
        <p:txBody>
          <a:bodyPr/>
          <a:lstStyle/>
          <a:p>
            <a:endParaRPr lang="de-DE"/>
          </a:p>
        </p:txBody>
      </p:sp>
      <p:pic>
        <p:nvPicPr>
          <p:cNvPr id="4" name="Grafik 3"/>
          <p:cNvPicPr>
            <a:picLocks noChangeAspect="1"/>
          </p:cNvPicPr>
          <p:nvPr/>
        </p:nvPicPr>
        <p:blipFill>
          <a:blip r:embed="rId2"/>
          <a:stretch>
            <a:fillRect/>
          </a:stretch>
        </p:blipFill>
        <p:spPr>
          <a:xfrm>
            <a:off x="2493719" y="1473712"/>
            <a:ext cx="6511765" cy="2690812"/>
          </a:xfrm>
          <a:prstGeom prst="rect">
            <a:avLst/>
          </a:prstGeom>
        </p:spPr>
      </p:pic>
    </p:spTree>
    <p:extLst>
      <p:ext uri="{BB962C8B-B14F-4D97-AF65-F5344CB8AC3E}">
        <p14:creationId xmlns:p14="http://schemas.microsoft.com/office/powerpoint/2010/main" val="4109786777"/>
      </p:ext>
    </p:extLst>
  </p:cSld>
  <p:clrMapOvr>
    <a:masterClrMapping/>
  </p:clrMapOvr>
</p:sld>
</file>

<file path=ppt/theme/theme1.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7356</TotalTime>
  <Words>3628</Words>
  <Application>Microsoft Office PowerPoint</Application>
  <PresentationFormat>Grand écran</PresentationFormat>
  <Paragraphs>942</Paragraphs>
  <Slides>109</Slides>
  <Notes>3</Notes>
  <HiddenSlides>0</HiddenSlides>
  <MMClips>0</MMClips>
  <ScaleCrop>false</ScaleCrop>
  <HeadingPairs>
    <vt:vector size="6" baseType="variant">
      <vt:variant>
        <vt:lpstr>Polices utilisées</vt:lpstr>
      </vt:variant>
      <vt:variant>
        <vt:i4>7</vt:i4>
      </vt:variant>
      <vt:variant>
        <vt:lpstr>Thème</vt:lpstr>
      </vt:variant>
      <vt:variant>
        <vt:i4>1</vt:i4>
      </vt:variant>
      <vt:variant>
        <vt:lpstr>Titres des diapositives</vt:lpstr>
      </vt:variant>
      <vt:variant>
        <vt:i4>109</vt:i4>
      </vt:variant>
    </vt:vector>
  </HeadingPairs>
  <TitlesOfParts>
    <vt:vector size="117" baseType="lpstr">
      <vt:lpstr>Arial Unicode MS</vt:lpstr>
      <vt:lpstr>Arial</vt:lpstr>
      <vt:lpstr>Calibri</vt:lpstr>
      <vt:lpstr>Calibri Light</vt:lpstr>
      <vt:lpstr>ClanWebPro-NarrMedium</vt:lpstr>
      <vt:lpstr>Helvetica Neue</vt:lpstr>
      <vt:lpstr>Tahoma</vt:lpstr>
      <vt:lpstr>Office</vt:lpstr>
      <vt:lpstr>Présentation PowerPoint</vt:lpstr>
      <vt:lpstr>Hier begins the 2nd section which comes right after the section of cities                                                                     (Section of the German schools of the catalog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DID</vt:lpstr>
      <vt:lpstr>      Notre établissement  DID Deutsch-Institut a déjà remporté 5 fois le titre de "meilleure école de langue du pays". En effet, il est difficile d'obtenir un meilleur enseignement de la langue allemande comme langue étrangère. La qualité des cours est contrôlé régulièrement par EAQUALS (European Association for Quality Language Services).    Tous les enseignants sont des locuteurs natifs disposant d’une formation universitaire. Ils attachent une grande importance à la convivialité afin que s’établisse, pendant les cours, une communication vivante et naturelle et que tous les participants  puissent progresser rapidement dans l’apprentissage ou l’amélioration de la langue allemande.  Les salles de cours sont spacieuses et lumineuses afin d'assurer un apprentissage idéal de la langue. De plus, les locaux sont équipés du wifi afin de permettre aux étudiants d'avoir accès au maximum de ressources électroniques possibles. Les campus sont dynamiques, modernes et multiculturels.  tout ce qu'il faut pour s'y sentir bien !                             En bref, l'immersion linguistique au sein de la langue et de la culture allemande                  proposée par l'institut DID obtient des résultats épatants..</vt:lpstr>
      <vt:lpstr>Présentation PowerPoint</vt:lpstr>
      <vt:lpstr>Présentation PowerPoint</vt:lpstr>
      <vt:lpstr>Présentation PowerPoint</vt:lpstr>
      <vt:lpstr>Présentation PowerPoint</vt:lpstr>
      <vt:lpstr>Présentation PowerPoint</vt:lpstr>
      <vt:lpstr>Goethe</vt:lpstr>
      <vt:lpstr>Goethe , apprendre avec plaisir </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Sprachcaffe </vt:lpstr>
      <vt:lpstr>Présentation PowerPoint</vt:lpstr>
      <vt:lpstr> </vt:lpstr>
      <vt:lpstr>Présentation PowerPoint</vt:lpstr>
      <vt:lpstr>Présentation PowerPoint</vt:lpstr>
      <vt:lpstr>Présentation PowerPoint</vt:lpstr>
      <vt:lpstr>GLS Sprachschule,  absolument unique en Allemagne</vt:lpstr>
      <vt:lpstr>Présentation PowerPoint</vt:lpstr>
      <vt:lpstr>Présentation PowerPoint</vt:lpstr>
      <vt:lpstr>Présentation PowerPoint</vt:lpstr>
      <vt:lpstr>Présentation PowerPoint</vt:lpstr>
      <vt:lpstr>Présentation PowerPoint</vt:lpstr>
      <vt:lpstr>Ih Collegium Palatinum</vt:lpstr>
      <vt:lpstr>École de langues dans un bâtiment historique à proximité du centre ville</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IIK Düsseldorf Institut für Internationaler  Kommunikation</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lpstr>Présentation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PowerPoint-Präsentation</dc:title>
  <dc:creator>farah.tlili@getusion.org</dc:creator>
  <cp:lastModifiedBy>Souha Ben Naceur</cp:lastModifiedBy>
  <cp:revision>745</cp:revision>
  <dcterms:created xsi:type="dcterms:W3CDTF">2016-09-01T08:18:43Z</dcterms:created>
  <dcterms:modified xsi:type="dcterms:W3CDTF">2016-09-19T20:14:30Z</dcterms:modified>
</cp:coreProperties>
</file>